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33"/>
  </p:notesMasterIdLst>
  <p:handoutMasterIdLst>
    <p:handoutMasterId r:id="rId34"/>
  </p:handoutMasterIdLst>
  <p:sldIdLst>
    <p:sldId id="750" r:id="rId3"/>
    <p:sldId id="393" r:id="rId4"/>
    <p:sldId id="688" r:id="rId5"/>
    <p:sldId id="711" r:id="rId6"/>
    <p:sldId id="712" r:id="rId7"/>
    <p:sldId id="1299" r:id="rId8"/>
    <p:sldId id="691" r:id="rId9"/>
    <p:sldId id="692" r:id="rId10"/>
    <p:sldId id="694" r:id="rId11"/>
    <p:sldId id="695" r:id="rId12"/>
    <p:sldId id="696" r:id="rId13"/>
    <p:sldId id="697" r:id="rId14"/>
    <p:sldId id="1300" r:id="rId15"/>
    <p:sldId id="698" r:id="rId16"/>
    <p:sldId id="699" r:id="rId17"/>
    <p:sldId id="700" r:id="rId18"/>
    <p:sldId id="701" r:id="rId19"/>
    <p:sldId id="702" r:id="rId20"/>
    <p:sldId id="703" r:id="rId21"/>
    <p:sldId id="704" r:id="rId22"/>
    <p:sldId id="705" r:id="rId23"/>
    <p:sldId id="706" r:id="rId24"/>
    <p:sldId id="707" r:id="rId25"/>
    <p:sldId id="708" r:id="rId26"/>
    <p:sldId id="709" r:id="rId27"/>
    <p:sldId id="710" r:id="rId28"/>
    <p:sldId id="714" r:id="rId29"/>
    <p:sldId id="713" r:id="rId30"/>
    <p:sldId id="1044" r:id="rId31"/>
    <p:sldId id="687" r:id="rId32"/>
  </p:sldIdLst>
  <p:sldSz cx="9144000" cy="6858000" type="screen4x3"/>
  <p:notesSz cx="6858000" cy="9144000"/>
  <p:embeddedFontLs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0" userDrawn="1">
          <p15:clr>
            <a:srgbClr val="A4A3A4"/>
          </p15:clr>
        </p15:guide>
        <p15:guide id="3" pos="5465" userDrawn="1">
          <p15:clr>
            <a:srgbClr val="A4A3A4"/>
          </p15:clr>
        </p15:guide>
        <p15:guide id="5" orient="horz" pos="618" userDrawn="1">
          <p15:clr>
            <a:srgbClr val="A4A3A4"/>
          </p15:clr>
        </p15:guide>
        <p15:guide id="7" orient="horz" pos="913" userDrawn="1">
          <p15:clr>
            <a:srgbClr val="A4A3A4"/>
          </p15:clr>
        </p15:guide>
        <p15:guide id="8" pos="2880" userDrawn="1">
          <p15:clr>
            <a:srgbClr val="A4A3A4"/>
          </p15:clr>
        </p15:guide>
        <p15:guide id="9" orient="horz" pos="414" userDrawn="1">
          <p15:clr>
            <a:srgbClr val="A4A3A4"/>
          </p15:clr>
        </p15:guide>
        <p15:guide id="10" orient="horz" pos="2160" userDrawn="1">
          <p15:clr>
            <a:srgbClr val="A4A3A4"/>
          </p15:clr>
        </p15:guide>
        <p15:guide id="11" pos="204" userDrawn="1">
          <p15:clr>
            <a:srgbClr val="A4A3A4"/>
          </p15:clr>
        </p15:guide>
        <p15:guide id="12" orient="horz" pos="4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D4E4EA"/>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1" autoAdjust="0"/>
    <p:restoredTop sz="96374" autoAdjust="0"/>
  </p:normalViewPr>
  <p:slideViewPr>
    <p:cSldViewPr snapToGrid="0" snapToObjects="1">
      <p:cViewPr varScale="1">
        <p:scale>
          <a:sx n="110" d="100"/>
          <a:sy n="110" d="100"/>
        </p:scale>
        <p:origin x="1782" y="108"/>
      </p:cViewPr>
      <p:guideLst>
        <p:guide orient="horz" pos="4080"/>
        <p:guide pos="5465"/>
        <p:guide orient="horz" pos="618"/>
        <p:guide orient="horz" pos="913"/>
        <p:guide pos="2880"/>
        <p:guide orient="horz" pos="414"/>
        <p:guide orient="horz" pos="2160"/>
        <p:guide pos="204"/>
        <p:guide orient="horz" pos="4176"/>
      </p:guideLst>
    </p:cSldViewPr>
  </p:slideViewPr>
  <p:outlineViewPr>
    <p:cViewPr>
      <p:scale>
        <a:sx n="33" d="100"/>
        <a:sy n="33" d="100"/>
      </p:scale>
      <p:origin x="0" y="-1389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spline phaser houses a piston connected to a spring, a helical spline as a part of cam, reflector wheel tooth, and a sprocket that is connected to the camshaft. The spline phaser has a P W M control valve with vent to regulate engine oil pressure, which is further connected to poer train control module or P C M with map sensor and R P M, crankshaft position sensor or C K P, and camshaft position sensor or C M P.</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687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first illustration shows a sprocket with many teeth and five paddles rotating in clockwise direction. The second illustration shows a vane phaser having a sprocket, paddle cavity, camshaft, oil control valve or O C V to regulate engine oil pressure. In advance position, oil is applied in the outer passage, which enters the paddle cavity. In retard position, oil is applied in the inner passage.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497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1" i="0" u="sng" strike="noStrike" kern="1200" cap="none" dirty="0">
                <a:solidFill>
                  <a:schemeClr val="dk1"/>
                </a:solidFill>
                <a:latin typeface="Arial"/>
                <a:ea typeface="Arial"/>
                <a:cs typeface="Arial"/>
                <a:sym typeface="Arial"/>
              </a:rPr>
              <a:t>TECH TIP: Check the Screen on the Control Valve If There Are Problems: </a:t>
            </a:r>
            <a:r>
              <a:rPr lang="en-US" sz="1200" b="0" i="0" u="none" strike="noStrike" kern="1200" cap="none" dirty="0">
                <a:solidFill>
                  <a:schemeClr val="dk1"/>
                </a:solidFill>
                <a:latin typeface="Arial"/>
                <a:ea typeface="Arial"/>
                <a:cs typeface="Arial"/>
                <a:sym typeface="Arial"/>
              </a:rPr>
              <a:t>If a N O x emission failure at a state inspection occurs or a diagnostic trouble code is set related to the cam timing, remove the control valve and check for a clogged oil screen. A lack of regular oil changes can cause the screen to become clogged, thereby preventing proper operation. A rough idle is a common complaint because the spring may not be able to return the camshaft to the idle position after a long highway trip. ● See Figure 15.7.</a:t>
            </a: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436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The following occurs when the pulse width is changed:</a:t>
            </a: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 0% pulse width. The oil is directed to the advance chamber of the exhaust camshaft actuator and retard chamber of the intake camshaft activator.</a:t>
            </a: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 50% pulse width. The P C M is holding the cam in the calculated position based on engine R P M and load. At 50% pulse width, the oil flow through the phaser drops to zero.</a:t>
            </a: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 See Figure 15.9.</a:t>
            </a: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 100% pulse width. The oil is directed to the retard chamber of the exhaust camshaft actuator and the advance chamber of the intake camshaft actuator.</a:t>
            </a:r>
          </a:p>
          <a:p>
            <a:pPr marL="0" marR="0" lvl="0" indent="0" algn="l" rtl="0">
              <a:lnSpc>
                <a:spcPct val="100000"/>
              </a:lnSpc>
              <a:spcBef>
                <a:spcPts val="0"/>
              </a:spcBef>
              <a:spcAft>
                <a:spcPts val="0"/>
              </a:spcAft>
              <a:buClr>
                <a:schemeClr val="dk1"/>
              </a:buClr>
              <a:buSzPct val="25000"/>
              <a:buFont typeface="Arial"/>
              <a:buNone/>
            </a:pPr>
            <a:endParaRPr lang="en-US" sz="1200" b="0" i="0" u="none" strike="noStrike" kern="1200"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The illustration shows a drive sprocket attached to a return spring and vane. The vane has an electromagnet installed around a control valve. A drive chain circumscribes the sprocket which ia attached to a variable range of rotating camshaft.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240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kern="1200" cap="none" dirty="0">
                <a:solidFill>
                  <a:schemeClr val="dk1"/>
                </a:solidFill>
                <a:latin typeface="Arial"/>
                <a:ea typeface="Arial"/>
                <a:cs typeface="Arial"/>
                <a:sym typeface="Arial"/>
              </a:rPr>
              <a:t>The graph of oil flow versus duty cycle has duty cycle in percentage from 0 to 100 along the x-axis and oil flow in liters per minute from 0 to 6 along the y-axis. A curve starts at (0, 6), drops to (50, 0), and then rises again to (100, 6). The graph implies that duty cycle changes oil flow and the flow stops at 50 percent.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7720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kern="1200"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31324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cap="none" baseline="0" dirty="0">
                <a:solidFill>
                  <a:schemeClr val="tx1"/>
                </a:solidFill>
                <a:latin typeface="Arial"/>
                <a:ea typeface="Arial"/>
                <a:cs typeface="Arial"/>
                <a:sym typeface="Arial"/>
              </a:rPr>
              <a:t>DIAGNOSTIC STEPS</a:t>
            </a:r>
          </a:p>
          <a:p>
            <a:r>
              <a:rPr lang="en-US" sz="1200" b="0" i="0" u="none" strike="noStrike" kern="1200" cap="none" baseline="0" dirty="0">
                <a:solidFill>
                  <a:schemeClr val="tx1"/>
                </a:solidFill>
                <a:latin typeface="Arial"/>
                <a:ea typeface="Arial"/>
                <a:cs typeface="Arial"/>
                <a:sym typeface="Arial"/>
              </a:rPr>
              <a:t>The diagnostic procedure as specified by most vehicle manufacturers usually includes the following steps:</a:t>
            </a:r>
          </a:p>
          <a:p>
            <a:r>
              <a:rPr lang="en-US" sz="1200" b="0" i="0" u="none" strike="noStrike" kern="1200" cap="none" baseline="0" dirty="0">
                <a:solidFill>
                  <a:schemeClr val="tx1"/>
                </a:solidFill>
                <a:latin typeface="Arial"/>
                <a:ea typeface="Arial"/>
                <a:cs typeface="Arial"/>
                <a:sym typeface="Arial"/>
              </a:rPr>
              <a:t>STEP 1 Verify the customer concern. This will usually be a “check engine light” (malfunction indicator light or M I L), as the engine performance effects would be minor under most operating conditions.</a:t>
            </a:r>
          </a:p>
          <a:p>
            <a:r>
              <a:rPr lang="en-US" sz="1200" b="0" i="0" u="none" strike="noStrike" kern="1200" cap="none" baseline="0" dirty="0">
                <a:solidFill>
                  <a:schemeClr val="tx1"/>
                </a:solidFill>
                <a:latin typeface="Arial"/>
                <a:ea typeface="Arial"/>
                <a:cs typeface="Arial"/>
                <a:sym typeface="Arial"/>
              </a:rPr>
              <a:t>STEP 2 Perform a thorough visual inspection including checking the oil for proper level and condition.</a:t>
            </a:r>
          </a:p>
          <a:p>
            <a:r>
              <a:rPr lang="en-US" sz="1200" b="0" i="0" u="none" strike="noStrike" kern="1200" cap="none" baseline="0" dirty="0">
                <a:solidFill>
                  <a:schemeClr val="tx1"/>
                </a:solidFill>
                <a:latin typeface="Arial"/>
                <a:ea typeface="Arial"/>
                <a:cs typeface="Arial"/>
                <a:sym typeface="Arial"/>
              </a:rPr>
              <a:t>STEP 3 Check for stored diagnostic trouble codes (D T C s). Typical V V T-related D T C s include the following:</a:t>
            </a:r>
          </a:p>
          <a:p>
            <a:r>
              <a:rPr lang="en-US" sz="1200" b="0" i="0" u="none" strike="noStrike" kern="1200" cap="none" baseline="0" dirty="0">
                <a:solidFill>
                  <a:schemeClr val="tx1"/>
                </a:solidFill>
                <a:latin typeface="Arial"/>
                <a:ea typeface="Arial"/>
                <a:cs typeface="Arial"/>
                <a:sym typeface="Arial"/>
              </a:rPr>
              <a:t>P0011—Intake cam position is over advanced bank 1 P0012—Intake cam position is over retarded bank 1 P0013—Exhaust camshaft position actuator P0014—Exhaust camshaft too far advanced P0021—Intake cam position is over advanced bank 2 P0022—Intake cam position is over retarded bank 2</a:t>
            </a:r>
          </a:p>
          <a:p>
            <a:r>
              <a:rPr lang="en-US" sz="1200" b="0" i="0" u="none" strike="noStrike" kern="1200" cap="none" baseline="0" dirty="0">
                <a:solidFill>
                  <a:schemeClr val="tx1"/>
                </a:solidFill>
                <a:latin typeface="Arial"/>
                <a:ea typeface="Arial"/>
                <a:cs typeface="Arial"/>
                <a:sym typeface="Arial"/>
              </a:rPr>
              <a:t>STEP 4 Use a scan tool and check for duty cycle on the cam phase solenoid while operating the vehicle at a steady road speed. The commanded pulse width should be 50%. If the pulse width is not 50%, the P C M is trying to move the phaser to its commanded position and the phaser has not reacted properly. A P W M signal of higher or lower than 50% usually indicates a stuck phaser assembly.</a:t>
            </a:r>
          </a:p>
          <a:p>
            <a:r>
              <a:rPr lang="en-US" sz="1200" b="0" i="0" u="none" strike="noStrike" kern="1200" cap="none" baseline="0" dirty="0">
                <a:solidFill>
                  <a:schemeClr val="tx1"/>
                </a:solidFill>
                <a:latin typeface="Arial"/>
                <a:ea typeface="Arial"/>
                <a:cs typeface="Arial"/>
                <a:sym typeface="Arial"/>
              </a:rPr>
              <a:t>STEP 5 Check the solenoid for proper resistance. If a scan tool with bidirectional control is available, connect an am- meter and measure the current as the solenoid is being commanded on by the scan tool.</a:t>
            </a:r>
          </a:p>
          <a:p>
            <a:r>
              <a:rPr lang="en-US" sz="1200" b="0" i="0" u="none" strike="noStrike" kern="1200" cap="none" baseline="0" dirty="0">
                <a:solidFill>
                  <a:schemeClr val="tx1"/>
                </a:solidFill>
                <a:latin typeface="Arial"/>
                <a:ea typeface="Arial"/>
                <a:cs typeface="Arial"/>
                <a:sym typeface="Arial"/>
              </a:rPr>
              <a:t>STEP 6 Check for proper engine oil pressure. Low oil pressure or restricted flow to the cam phaser can be the cause of</a:t>
            </a:r>
          </a:p>
          <a:p>
            <a:r>
              <a:rPr lang="en-US" sz="1200" b="0" i="0" u="none" strike="noStrike" kern="1200" cap="none" baseline="0" dirty="0">
                <a:solidFill>
                  <a:schemeClr val="tx1"/>
                </a:solidFill>
                <a:latin typeface="Arial"/>
                <a:ea typeface="Arial"/>
                <a:cs typeface="Arial"/>
                <a:sym typeface="Arial"/>
              </a:rPr>
              <a:t>many D T C 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57204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kern="1200" cap="none" baseline="0" dirty="0">
                <a:solidFill>
                  <a:schemeClr val="tx1"/>
                </a:solidFill>
                <a:latin typeface="Arial"/>
                <a:ea typeface="Arial"/>
                <a:cs typeface="Arial"/>
                <a:sym typeface="Arial"/>
              </a:rPr>
              <a:t>CASE STUDY: The Case of the Chevrolet Equinox</a:t>
            </a:r>
          </a:p>
          <a:p>
            <a:r>
              <a:rPr lang="en-US" sz="1200" b="0" i="0" u="none" strike="noStrike" kern="1200" cap="none" baseline="0" dirty="0">
                <a:solidFill>
                  <a:schemeClr val="tx1"/>
                </a:solidFill>
                <a:latin typeface="Arial"/>
                <a:ea typeface="Arial"/>
                <a:cs typeface="Arial"/>
                <a:sym typeface="Arial"/>
              </a:rPr>
              <a:t>The owner of a Chevrolet Equinox complained that the engine was making noise and the “check engine” light on the dash was on. The service technician used a scan tool and retrieved two diagnostic trouble codes:</a:t>
            </a:r>
          </a:p>
          <a:p>
            <a:r>
              <a:rPr lang="en-US" sz="1200" b="0" i="0" u="none" strike="noStrike" kern="1200" cap="none" baseline="0" dirty="0">
                <a:solidFill>
                  <a:schemeClr val="tx1"/>
                </a:solidFill>
                <a:latin typeface="Arial"/>
                <a:ea typeface="Arial"/>
                <a:cs typeface="Arial"/>
                <a:sym typeface="Arial"/>
              </a:rPr>
              <a:t>P0014—Exhaust cam position sensor system performance</a:t>
            </a:r>
          </a:p>
          <a:p>
            <a:r>
              <a:rPr lang="en-US" sz="1200" b="0" i="0" u="none" strike="noStrike" kern="1200" cap="none" baseline="0" dirty="0">
                <a:solidFill>
                  <a:schemeClr val="tx1"/>
                </a:solidFill>
                <a:latin typeface="Arial"/>
                <a:ea typeface="Arial"/>
                <a:cs typeface="Arial"/>
                <a:sym typeface="Arial"/>
              </a:rPr>
              <a:t>P0013—Camshaft position actuator circuit open</a:t>
            </a:r>
          </a:p>
          <a:p>
            <a:r>
              <a:rPr lang="en-US" sz="1200" b="0" i="0" u="none" strike="noStrike" kern="1200" cap="none" baseline="0" dirty="0">
                <a:solidFill>
                  <a:schemeClr val="tx1"/>
                </a:solidFill>
                <a:latin typeface="Arial"/>
                <a:ea typeface="Arial"/>
                <a:cs typeface="Arial"/>
                <a:sym typeface="Arial"/>
              </a:rPr>
              <a:t>The service technician removed the exhaust cam actuator solenoid and found that the filter screen was covered with metal shavings. </a:t>
            </a:r>
            <a:r>
              <a:rPr lang="en-US" sz="1200" b="0" i="0" u="none" strike="noStrike" kern="1200" cap="none" dirty="0">
                <a:solidFill>
                  <a:schemeClr val="dk1"/>
                </a:solidFill>
                <a:latin typeface="Arial"/>
                <a:ea typeface="Arial"/>
                <a:cs typeface="Arial"/>
                <a:sym typeface="Arial"/>
              </a:rPr>
              <a:t>● </a:t>
            </a:r>
            <a:r>
              <a:rPr lang="en-US" sz="1200" b="0" i="0" u="none" strike="noStrike" kern="1200" cap="none" baseline="0" dirty="0">
                <a:solidFill>
                  <a:schemeClr val="tx1"/>
                </a:solidFill>
                <a:latin typeface="Arial"/>
                <a:ea typeface="Arial"/>
                <a:cs typeface="Arial"/>
                <a:sym typeface="Arial"/>
              </a:rPr>
              <a:t>Figure 15.9.</a:t>
            </a:r>
            <a:endParaRPr lang="en-US" sz="1200" b="0" i="0" u="none" strike="noStrike" kern="1200" cap="none" baseline="30000" dirty="0">
              <a:solidFill>
                <a:schemeClr val="tx1"/>
              </a:solidFill>
              <a:latin typeface="Arial"/>
              <a:ea typeface="Arial"/>
              <a:cs typeface="Arial"/>
              <a:sym typeface="Arial"/>
            </a:endParaRPr>
          </a:p>
          <a:p>
            <a:r>
              <a:rPr lang="en-US" sz="1200" b="0" i="0" u="none" strike="noStrike" kern="1200" cap="none" baseline="0" dirty="0">
                <a:solidFill>
                  <a:schemeClr val="tx1"/>
                </a:solidFill>
                <a:latin typeface="Arial"/>
                <a:ea typeface="Arial"/>
                <a:cs typeface="Arial"/>
                <a:sym typeface="Arial"/>
              </a:rPr>
              <a:t>The technician recommended replacing the engine due to the amount of metal shavings and a new camshaft actuator solenoid. The customer approved the repair, and this solved both the engine noise and eliminated the check engine light after the installation of the replacement engine, and after that the D T C s were cleared.</a:t>
            </a:r>
          </a:p>
          <a:p>
            <a:r>
              <a:rPr lang="en-US" sz="1200" b="1" i="0" u="none" strike="noStrike" kern="1200" cap="none" baseline="0" dirty="0">
                <a:solidFill>
                  <a:schemeClr val="tx1"/>
                </a:solidFill>
                <a:latin typeface="Arial"/>
                <a:ea typeface="Arial"/>
                <a:cs typeface="Arial"/>
                <a:sym typeface="Arial"/>
              </a:rPr>
              <a:t>Summary:</a:t>
            </a:r>
          </a:p>
          <a:p>
            <a:r>
              <a:rPr lang="en-US" sz="1200" b="1" i="0" u="none" strike="noStrike" kern="1200" cap="none" baseline="0" dirty="0">
                <a:solidFill>
                  <a:schemeClr val="tx1"/>
                </a:solidFill>
                <a:latin typeface="Arial"/>
                <a:ea typeface="Arial"/>
                <a:cs typeface="Arial"/>
                <a:sym typeface="Arial"/>
              </a:rPr>
              <a:t>Complaint—The owner complained of a noisy engine and the “check engine” light on the dash was on.</a:t>
            </a:r>
          </a:p>
          <a:p>
            <a:r>
              <a:rPr lang="en-US" sz="1200" b="1" i="0" u="none" strike="noStrike" kern="1200" cap="none" baseline="0" dirty="0">
                <a:solidFill>
                  <a:schemeClr val="tx1"/>
                </a:solidFill>
                <a:latin typeface="Arial"/>
                <a:ea typeface="Arial"/>
                <a:cs typeface="Arial"/>
                <a:sym typeface="Arial"/>
              </a:rPr>
              <a:t>Cause—Major engine wear caused the noise and the wear metal caused the exhaust camshaft actuator solenoid filter screen to become clogged, setting a diagnostic trouble code and lighting the check engine light.</a:t>
            </a:r>
          </a:p>
          <a:p>
            <a:r>
              <a:rPr lang="en-US" sz="1200" b="1" i="0" u="none" strike="noStrike" kern="1200" cap="none" baseline="0" dirty="0">
                <a:solidFill>
                  <a:schemeClr val="tx1"/>
                </a:solidFill>
                <a:latin typeface="Arial"/>
                <a:ea typeface="Arial"/>
                <a:cs typeface="Arial"/>
                <a:sym typeface="Arial"/>
              </a:rPr>
              <a:t>Correction—The engine was replaced and the trouble code cleared.</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1121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baseline="0" dirty="0">
                <a:solidFill>
                  <a:schemeClr val="tx1"/>
                </a:solidFill>
                <a:latin typeface="Arial"/>
                <a:ea typeface="Arial"/>
                <a:cs typeface="Arial"/>
                <a:sym typeface="Arial"/>
              </a:rPr>
              <a:t>Variable camshafts such as the system used by Honda/Acura are called variable valve timing and lift electronic control (V T E C). This system uses two different camshafts for low and high R P M. When the engine is operating at idle and speeds below about 4000 R P M, the valves are opened by cam- shafts that are optimized by maximum torque and fuel economy. When engine speed reaches a predetermined speed, depending on the exact make and model, the computer turns on a solenoid, which opens a spool valve. When the spool valve opens, the engine oil pressure pushes against pins that lock the three intake rocker arms together. With the rocker arms lashed, the valves must follow the profile of the high R P M cam lobe in the center. This process of switching from the low-speed camshaft profile to the high-speed profile takes about 100 milliseconds (0.1 sec). </a:t>
            </a:r>
            <a:r>
              <a:rPr lang="en-US" sz="1200" b="0" i="0" u="none" strike="noStrike" kern="1200" cap="none" dirty="0">
                <a:solidFill>
                  <a:schemeClr val="dk1"/>
                </a:solidFill>
                <a:latin typeface="Arial"/>
                <a:ea typeface="Arial"/>
                <a:cs typeface="Arial"/>
                <a:sym typeface="Arial"/>
              </a:rPr>
              <a:t>● </a:t>
            </a:r>
            <a:r>
              <a:rPr lang="en-US" sz="1200" b="0" i="0" u="none" strike="noStrike" kern="1200" cap="none" baseline="0" dirty="0">
                <a:solidFill>
                  <a:schemeClr val="tx1"/>
                </a:solidFill>
                <a:latin typeface="Arial"/>
                <a:ea typeface="Arial"/>
                <a:cs typeface="Arial"/>
                <a:sym typeface="Arial"/>
              </a:rPr>
              <a:t>See Figures 15.11 and 15.12.</a:t>
            </a:r>
            <a:endParaRPr lang="en-US" sz="1200" b="0" i="0" u="none" strike="noStrike" kern="1200" cap="none" baseline="30000" dirty="0">
              <a:solidFill>
                <a:schemeClr val="tx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875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cap="none" baseline="0" dirty="0">
              <a:solidFill>
                <a:schemeClr val="tx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2993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18919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baseline="0" dirty="0">
                <a:solidFill>
                  <a:schemeClr val="tx1"/>
                </a:solidFill>
                <a:latin typeface="Arial"/>
                <a:ea typeface="Arial"/>
                <a:cs typeface="Arial"/>
                <a:sym typeface="Arial"/>
              </a:rPr>
              <a:t>Long Description:</a:t>
            </a:r>
          </a:p>
          <a:p>
            <a:r>
              <a:rPr lang="en-US" sz="1200" b="0" i="0" u="none" strike="noStrike" kern="1200" cap="none" baseline="0" dirty="0">
                <a:solidFill>
                  <a:schemeClr val="tx1"/>
                </a:solidFill>
                <a:latin typeface="Arial"/>
                <a:ea typeface="Arial"/>
                <a:cs typeface="Arial"/>
                <a:sym typeface="Arial"/>
              </a:rPr>
              <a:t>The intake camshaft consists of a center cam lobe flanked above and below by outer cam lobe and a center follower flanked above and below by outer follower. The exhaust camshaft has a similar setup with locking pin assembly.</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9618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kern="1200" cap="none" baseline="0" dirty="0">
                <a:solidFill>
                  <a:schemeClr val="tx1"/>
                </a:solidFill>
                <a:latin typeface="Arial"/>
                <a:ea typeface="Arial"/>
                <a:cs typeface="Arial"/>
                <a:sym typeface="Arial"/>
              </a:rPr>
              <a:t>CASE STUDY The Case of the Wrong Oil</a:t>
            </a:r>
          </a:p>
          <a:p>
            <a:r>
              <a:rPr lang="en-US" sz="1200" b="0" i="0" u="none" strike="noStrike" kern="1200" cap="none" baseline="0" dirty="0">
                <a:solidFill>
                  <a:schemeClr val="tx1"/>
                </a:solidFill>
                <a:latin typeface="Arial"/>
                <a:ea typeface="Arial"/>
                <a:cs typeface="Arial"/>
                <a:sym typeface="Arial"/>
              </a:rPr>
              <a:t>A Dodge Durango was in the shop for routine service, including a tire rotation and an oil change.</a:t>
            </a:r>
          </a:p>
          <a:p>
            <a:r>
              <a:rPr lang="en-US" sz="1200" b="0" i="0" u="none" strike="noStrike" kern="1200" cap="none" baseline="0" dirty="0">
                <a:solidFill>
                  <a:schemeClr val="tx1"/>
                </a:solidFill>
                <a:latin typeface="Arial"/>
                <a:ea typeface="Arial"/>
                <a:cs typeface="Arial"/>
                <a:sym typeface="Arial"/>
              </a:rPr>
              <a:t>Shortly after, the customer returned and stated that the “check engine” light was on. A scan tool was used to retrieve any diagnostic trouble codes. A P0521, “oil pressure not reaching specified value at 1250 R P M” was set. A check of service information showed that this code could be set if the incorrect viscosity engine oil was used. The shop had used S A E 10W-30, but the 5.7-liter Hemi V-8 with multiple displacement system (M D S) required S A E 5W-20 oil. The correct oil was installed and the D T C cleared.</a:t>
            </a:r>
          </a:p>
          <a:p>
            <a:r>
              <a:rPr lang="en-US" sz="1200" b="0" i="0" u="none" strike="noStrike" kern="1200" cap="none" baseline="0" dirty="0">
                <a:solidFill>
                  <a:schemeClr val="tx1"/>
                </a:solidFill>
                <a:latin typeface="Arial"/>
                <a:ea typeface="Arial"/>
                <a:cs typeface="Arial"/>
                <a:sym typeface="Arial"/>
              </a:rPr>
              <a:t>A thorough test-drive confirmed that the fault had been corrected and the shop learned that the proper viscosity oil is important to use in all vehicles.</a:t>
            </a:r>
          </a:p>
          <a:p>
            <a:r>
              <a:rPr lang="en-US" sz="1200" b="1" i="0" u="none" strike="noStrike" kern="1200" cap="none" baseline="0" dirty="0">
                <a:solidFill>
                  <a:schemeClr val="tx1"/>
                </a:solidFill>
                <a:latin typeface="Arial"/>
                <a:ea typeface="Arial"/>
                <a:cs typeface="Arial"/>
                <a:sym typeface="Arial"/>
              </a:rPr>
              <a:t>Summary:</a:t>
            </a:r>
          </a:p>
          <a:p>
            <a:r>
              <a:rPr lang="en-US" sz="1200" b="1" i="0" u="none" strike="noStrike" kern="1200" cap="none" baseline="0" dirty="0">
                <a:solidFill>
                  <a:schemeClr val="tx1"/>
                </a:solidFill>
                <a:latin typeface="Arial"/>
                <a:ea typeface="Arial"/>
                <a:cs typeface="Arial"/>
                <a:sym typeface="Arial"/>
              </a:rPr>
              <a:t>Complaint—The check engine light was on after an oil change.</a:t>
            </a:r>
          </a:p>
          <a:p>
            <a:r>
              <a:rPr lang="en-US" sz="1200" b="1" i="0" u="none" strike="noStrike" kern="1200" cap="none" baseline="0" dirty="0">
                <a:solidFill>
                  <a:schemeClr val="tx1"/>
                </a:solidFill>
                <a:latin typeface="Arial"/>
                <a:ea typeface="Arial"/>
                <a:cs typeface="Arial"/>
                <a:sym typeface="Arial"/>
              </a:rPr>
              <a:t>Cause—Incorrect viscosity oil was used.</a:t>
            </a:r>
          </a:p>
          <a:p>
            <a:r>
              <a:rPr lang="en-US" sz="1200" b="1" i="0" u="none" strike="noStrike" kern="1200" cap="none" baseline="0" dirty="0">
                <a:solidFill>
                  <a:schemeClr val="tx1"/>
                </a:solidFill>
                <a:latin typeface="Arial"/>
                <a:ea typeface="Arial"/>
                <a:cs typeface="Arial"/>
                <a:sym typeface="Arial"/>
              </a:rPr>
              <a:t>Correction—The oil was replaced with the specified viscosity and the D T C was cleared</a:t>
            </a:r>
            <a:r>
              <a:rPr lang="en-US" sz="1200" b="0" i="0" u="none" strike="noStrike" kern="1200" cap="none" baseline="0" dirty="0">
                <a:solidFill>
                  <a:schemeClr val="tx1"/>
                </a:solidFill>
                <a:latin typeface="Arial"/>
                <a:ea typeface="Arial"/>
                <a:cs typeface="Arial"/>
                <a:sym typeface="Arial"/>
              </a:rPr>
              <a:t>.</a:t>
            </a:r>
          </a:p>
          <a:p>
            <a:endParaRPr lang="en-US" sz="1200" b="0" i="0" u="none" strike="noStrike" kern="1200" cap="none" baseline="0" dirty="0">
              <a:solidFill>
                <a:schemeClr val="tx1"/>
              </a:solidFill>
              <a:latin typeface="Arial"/>
              <a:ea typeface="Arial"/>
              <a:cs typeface="Arial"/>
              <a:sym typeface="Arial"/>
            </a:endParaRPr>
          </a:p>
          <a:p>
            <a:r>
              <a:rPr lang="en-US" sz="1200" b="0" i="0" u="none" strike="noStrike" kern="1200" cap="none" baseline="0" dirty="0">
                <a:solidFill>
                  <a:schemeClr val="tx1"/>
                </a:solidFill>
                <a:latin typeface="Arial"/>
                <a:ea typeface="Arial"/>
                <a:cs typeface="Arial"/>
                <a:sym typeface="Arial"/>
              </a:rPr>
              <a:t>Long Description:</a:t>
            </a:r>
          </a:p>
          <a:p>
            <a:r>
              <a:rPr lang="en-US" sz="1200" b="0" i="0" u="none" strike="noStrike" kern="1200" cap="none" baseline="0" dirty="0">
                <a:solidFill>
                  <a:schemeClr val="tx1"/>
                </a:solidFill>
                <a:latin typeface="Arial"/>
                <a:ea typeface="Arial"/>
                <a:cs typeface="Arial"/>
                <a:sym typeface="Arial"/>
              </a:rPr>
              <a:t>The illustration shows an engine with a hydraulic valve lifter operated by a cam. Under unapplied pressure, spring pushes the locking pin outward and lifter is enabled. Under applied pressure, the locking pin is pushed inward and lifter is disabled.</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2136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cap="none" baseline="0" dirty="0">
              <a:solidFill>
                <a:schemeClr val="tx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038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cap="none" baseline="0" dirty="0">
              <a:solidFill>
                <a:schemeClr val="tx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6950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cap="none" baseline="0" dirty="0">
              <a:solidFill>
                <a:schemeClr val="tx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0216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0865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34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30</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0065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kern="1200" cap="none" baseline="0" dirty="0">
                <a:solidFill>
                  <a:schemeClr val="tx1"/>
                </a:solidFill>
                <a:latin typeface="Arial"/>
                <a:ea typeface="Arial"/>
                <a:cs typeface="Arial"/>
                <a:sym typeface="Arial"/>
              </a:rPr>
              <a:t>Exhaust only. An engine that uses V V T on the exhaust only is used to create an E G R affect, thereby eliminating the need for an exhaust gas recirculation (E G R) valve. In this system, the exhaust valve is retarded when the engine is operating at part throttle. This delays the closing of the exhaust valves, which allows exhaust gases to be trapped in the combustion chamber. </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0" i="0" u="none" strike="noStrike" kern="1200" cap="none" baseline="0" dirty="0">
              <a:solidFill>
                <a:schemeClr val="tx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graph has crank angle in degrees from negative 360 to 360 along the x-axis and valve lift in millimeters from 0 to 10 along the y-axis. The curve for exhaust in default position with minimum overlap starts at (negative 250, 0), peaks to (negative 120, 9), and then drops to (0, 0). The curve for exhaust in full retard with maximum overlap starts at (negative 200, 0), peaks to (negative 80, 9), and then drops to (50, 0). The curve for intake starts at (negative 10, 0), peaks to (100, 9), and then drops to (210, 0). All data are approximate.</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437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 1:</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graph is divided into the following segments, from left to right: Power from T D C to B D C, exhaust from B D C to T D C, intake from T D C to B D C, and compression from B D C to T D C. The exhaust curve starts from power segment, peaks at exhaust segment, and then drops at the start of intake segment. The intake curve starts from the end of exhaust segment, peaks at intake segment, and then drops at compression segment. Both curves show very low overlap in idle quality mode.</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0" i="0" u="none" strike="noStrike" cap="none" dirty="0">
              <a:solidFill>
                <a:schemeClr val="dk1"/>
              </a:solidFill>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 2:</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graph is divided into the following segments, from left to right: Power from T D C to B D C, exhaust from B D C to T D C, intake from T D C to B D C, and compression from B D C to T D C. The exhaust curve starts from power segment, peaks at exhaust segment, and then drops at the start of intake segment. The intake curve starts from the end of exhaust segment, peaks at intake segment, and then drops at compression segment. Both curves show moderate overlap in performance operation.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0" i="0" u="none" strike="noStrike" kern="1200" cap="none" dirty="0">
              <a:solidFill>
                <a:schemeClr val="dk1"/>
              </a:solidFill>
              <a:effectLst/>
              <a:latin typeface="Arial"/>
              <a:ea typeface="Arial"/>
              <a:cs typeface="Arial"/>
              <a:sym typeface="Arial"/>
            </a:endParaRP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 3:</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graph is divided into the following segments, from left to right: Power from T D C to B D C, exhaust from B D C to T D C, intake from T D C to B D C, and compression from B D C to T D C. The exhaust curve starts from power segment, peaks at exhaust segment, and then drops at the start of intake segment. The intake curve starts from the end of exhaust segment, peaks at intake segment, and then drops at compression segment. Both curves show high overlap in E G R function.</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812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dirty="0">
                <a:latin typeface="Arial" panose="020B0604020202020204" pitchFamily="34" charset="0"/>
                <a:cs typeface="Arial" panose="020B0604020202020204" pitchFamily="34" charset="0"/>
              </a:rPr>
              <a:t>By varying the intake camshaft timing, engine performance is improved. By varying the exhaust camshaft timing, the exhaust emissions and fuel consumption are reduced.</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2402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679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illustration shows two sprockets with many teeth and five paddles each; the first sprocket rotates in anti-clockwise direction and the second sprocket rotates in clockwise direction. Section A-A along the radius of a sprocket shows the alignment of paddle cavity, camshaft with two oil passages, and sprocket.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6481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Long Description:</a:t>
            </a:r>
          </a:p>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dirty="0">
                <a:solidFill>
                  <a:schemeClr val="dk1"/>
                </a:solidFill>
                <a:latin typeface="Arial"/>
                <a:ea typeface="Arial"/>
                <a:cs typeface="Arial"/>
                <a:sym typeface="Arial"/>
              </a:rPr>
              <a:t>The illustration shows the following parts, from left to right: Reflector, floating piston and drive sprocket from crankshaft with straight-cut and helical splines, and exhaust camshaft. A section of this assembly in advance position shows the camshaft rotating in anticlockwise direction; oil is applied in the external passage, which exerts pressure on the reflector and pushes the floating piston to the drive sprocket. A section this assembly shows the camshaft rotating in clockwise direction; Oil is applied in the internal passage, which pulls the floating piston away from the drive sprocket.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7535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78973250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253985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3776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9/24/2024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30184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7FC00774-B01A-1883-B434-46C1D7F8B855}"/>
              </a:ext>
            </a:extLst>
          </p:cNvPr>
          <p:cNvPicPr>
            <a:picLocks noChangeAspect="1"/>
          </p:cNvPicPr>
          <p:nvPr userDrawn="1"/>
        </p:nvPicPr>
        <p:blipFill>
          <a:blip r:embed="rId6"/>
          <a:stretch>
            <a:fillRect/>
          </a:stretch>
        </p:blipFill>
        <p:spPr>
          <a:xfrm>
            <a:off x="350110" y="6424935"/>
            <a:ext cx="947596" cy="301782"/>
          </a:xfrm>
          <a:prstGeom prst="rect">
            <a:avLst/>
          </a:prstGeom>
        </p:spPr>
      </p:pic>
      <p:sp>
        <p:nvSpPr>
          <p:cNvPr id="3" name="Content Placeholder 4">
            <a:extLst>
              <a:ext uri="{FF2B5EF4-FFF2-40B4-BE49-F238E27FC236}">
                <a16:creationId xmlns:a16="http://schemas.microsoft.com/office/drawing/2014/main" id="{02CFEF38-A450-A120-97BC-82DF9EF5855E}"/>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jameshalderman.com/a8_vid_lib_pag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346710" y="191041"/>
            <a:ext cx="8328978"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333440" y="1459022"/>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16" y="202860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1961003" cy="498016"/>
          </a:xfrm>
        </p:spPr>
        <p:txBody>
          <a:bodyPr wrap="square" lIns="0" tIns="18000" rIns="0" bIns="18000" anchor="ctr">
            <a:spAutoFit/>
          </a:bodyPr>
          <a:lstStyle/>
          <a:p>
            <a:pPr indent="-101600"/>
            <a:r>
              <a:rPr lang="en-US" noProof="0" dirty="0"/>
              <a:t>Chapter 15</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673731"/>
            <a:ext cx="3951383" cy="713460"/>
          </a:xfrm>
        </p:spPr>
        <p:txBody>
          <a:bodyPr wrap="square" lIns="0" tIns="18000" rIns="0" bIns="18000" anchor="ctr">
            <a:spAutoFit/>
          </a:bodyPr>
          <a:lstStyle/>
          <a:p>
            <a:pPr marL="0"/>
            <a:r>
              <a:rPr lang="en-US" dirty="0"/>
              <a:t>Variable Valve Timing and Displacement Systems</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3501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15.4</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8362950" cy="461665"/>
          </a:xfrm>
        </p:spPr>
        <p:txBody>
          <a:bodyPr wrap="square" lIns="0" tIns="45720" rIns="0" bIns="45720" anchor="ctr" anchorCtr="0">
            <a:spAutoFit/>
          </a:bodyPr>
          <a:lstStyle/>
          <a:p>
            <a:pPr marL="0" indent="0">
              <a:spcBef>
                <a:spcPts val="600"/>
              </a:spcBef>
              <a:buNone/>
            </a:pPr>
            <a:r>
              <a:rPr lang="en-US" sz="2400" dirty="0"/>
              <a:t>Spline Cam Phaser</a:t>
            </a:r>
            <a:endParaRPr lang="en-IN" sz="2400" dirty="0"/>
          </a:p>
        </p:txBody>
      </p:sp>
      <p:pic>
        <p:nvPicPr>
          <p:cNvPr id="3" name="Picture 2" descr="An illustration shows the alignment of different parts in a spline cam phaser, and also its advance and retard positions.&#10;Long description is available in notes, press F6.">
            <a:extLst>
              <a:ext uri="{FF2B5EF4-FFF2-40B4-BE49-F238E27FC236}">
                <a16:creationId xmlns:a16="http://schemas.microsoft.com/office/drawing/2014/main" id="{05DCEE76-871B-34C1-8672-F27FA49091F7}"/>
              </a:ext>
            </a:extLst>
          </p:cNvPr>
          <p:cNvPicPr>
            <a:picLocks noChangeAspect="1"/>
          </p:cNvPicPr>
          <p:nvPr/>
        </p:nvPicPr>
        <p:blipFill>
          <a:blip r:embed="rId3"/>
          <a:stretch>
            <a:fillRect/>
          </a:stretch>
        </p:blipFill>
        <p:spPr>
          <a:xfrm>
            <a:off x="1607903" y="1703753"/>
            <a:ext cx="5928194" cy="4683399"/>
          </a:xfrm>
          <a:prstGeom prst="rect">
            <a:avLst/>
          </a:prstGeom>
        </p:spPr>
      </p:pic>
    </p:spTree>
    <p:extLst>
      <p:ext uri="{BB962C8B-B14F-4D97-AF65-F5344CB8AC3E}">
        <p14:creationId xmlns:p14="http://schemas.microsoft.com/office/powerpoint/2010/main" val="176050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15.5</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1861581" cy="461665"/>
          </a:xfrm>
        </p:spPr>
        <p:txBody>
          <a:bodyPr wrap="square" lIns="0" tIns="45720" rIns="0" bIns="45720" anchor="ctr" anchorCtr="0">
            <a:spAutoFit/>
          </a:bodyPr>
          <a:lstStyle/>
          <a:p>
            <a:pPr marL="0" indent="0">
              <a:spcBef>
                <a:spcPts val="600"/>
              </a:spcBef>
              <a:buNone/>
            </a:pPr>
            <a:r>
              <a:rPr lang="en-US" sz="2400" dirty="0"/>
              <a:t>Control Valve</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54720"/>
            <a:ext cx="4142233" cy="4154984"/>
          </a:xfrm>
        </p:spPr>
        <p:txBody>
          <a:bodyPr wrap="square" lIns="0" tIns="45720" rIns="0" bIns="45720" anchor="ctr">
            <a:spAutoFit/>
          </a:bodyPr>
          <a:lstStyle/>
          <a:p>
            <a:pPr marL="0" indent="0">
              <a:buNone/>
            </a:pPr>
            <a:r>
              <a:rPr lang="en-US" sz="2400" dirty="0"/>
              <a:t>A spline phaser showing the control valve and how it works internally. Note that the </a:t>
            </a:r>
            <a:r>
              <a:rPr lang="en-US" sz="2400" spc="-300" dirty="0"/>
              <a:t>P C </a:t>
            </a:r>
            <a:r>
              <a:rPr lang="en-US" sz="2400" dirty="0"/>
              <a:t>M uses the engine speed (</a:t>
            </a:r>
            <a:r>
              <a:rPr lang="en-US" sz="2400" spc="-300" dirty="0"/>
              <a:t>R P </a:t>
            </a:r>
            <a:r>
              <a:rPr lang="en-US" sz="2400" dirty="0"/>
              <a:t>M), crankshaft position (</a:t>
            </a:r>
            <a:r>
              <a:rPr lang="en-US" sz="2400" spc="-300" dirty="0"/>
              <a:t>C K </a:t>
            </a:r>
            <a:r>
              <a:rPr lang="en-US" sz="2400" dirty="0"/>
              <a:t>P) sensor, and the camshaft position (</a:t>
            </a:r>
            <a:r>
              <a:rPr lang="en-US" sz="2400" spc="-300" dirty="0"/>
              <a:t>C M </a:t>
            </a:r>
            <a:r>
              <a:rPr lang="en-US" sz="2400" dirty="0"/>
              <a:t>P) sensor to monitor and command the camshaft for maximum power and lowest possible exhaust emissions.</a:t>
            </a:r>
          </a:p>
        </p:txBody>
      </p:sp>
      <p:pic>
        <p:nvPicPr>
          <p:cNvPr id="5" name="Picture 4" descr="A cutaway view of a spline phaser.&#10;Long description is available in notes, press F6.">
            <a:extLst>
              <a:ext uri="{FF2B5EF4-FFF2-40B4-BE49-F238E27FC236}">
                <a16:creationId xmlns:a16="http://schemas.microsoft.com/office/drawing/2014/main" id="{23BBDCDE-2673-CAC4-3EEE-F758AF35D93E}"/>
              </a:ext>
            </a:extLst>
          </p:cNvPr>
          <p:cNvPicPr>
            <a:picLocks noChangeAspect="1"/>
          </p:cNvPicPr>
          <p:nvPr/>
        </p:nvPicPr>
        <p:blipFill>
          <a:blip r:embed="rId3"/>
          <a:stretch>
            <a:fillRect/>
          </a:stretch>
        </p:blipFill>
        <p:spPr>
          <a:xfrm>
            <a:off x="4575970" y="1755838"/>
            <a:ext cx="4056848" cy="3763986"/>
          </a:xfrm>
          <a:prstGeom prst="rect">
            <a:avLst/>
          </a:prstGeom>
        </p:spPr>
      </p:pic>
    </p:spTree>
    <p:extLst>
      <p:ext uri="{BB962C8B-B14F-4D97-AF65-F5344CB8AC3E}">
        <p14:creationId xmlns:p14="http://schemas.microsoft.com/office/powerpoint/2010/main" val="40018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89436"/>
            <a:ext cx="8362950" cy="590349"/>
          </a:xfrm>
        </p:spPr>
        <p:txBody>
          <a:bodyPr wrap="square" lIns="0" tIns="18000" rIns="0" bIns="18000" anchor="ctr" anchorCtr="0">
            <a:spAutoFit/>
          </a:bodyPr>
          <a:lstStyle/>
          <a:p>
            <a:r>
              <a:rPr lang="en-US" dirty="0"/>
              <a:t>Figure 15.6</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2605"/>
            <a:ext cx="8362950" cy="405683"/>
          </a:xfrm>
        </p:spPr>
        <p:txBody>
          <a:bodyPr wrap="square" lIns="0" tIns="18000" rIns="0" bIns="18000" anchor="ctr" anchorCtr="0">
            <a:spAutoFit/>
          </a:bodyPr>
          <a:lstStyle/>
          <a:p>
            <a:pPr marL="0" indent="0">
              <a:spcBef>
                <a:spcPts val="600"/>
              </a:spcBef>
              <a:buNone/>
            </a:pPr>
            <a:r>
              <a:rPr lang="en-US" sz="2400" dirty="0"/>
              <a:t>Vane Phaser</a:t>
            </a:r>
            <a:endParaRPr lang="en-IN" sz="2400" dirty="0"/>
          </a:p>
        </p:txBody>
      </p:sp>
      <p:pic>
        <p:nvPicPr>
          <p:cNvPr id="4" name="Picture 3" descr="An illustration of a rotating camshaft and a vane phaser.&#10;Long description is available in notes, press F6.">
            <a:extLst>
              <a:ext uri="{FF2B5EF4-FFF2-40B4-BE49-F238E27FC236}">
                <a16:creationId xmlns:a16="http://schemas.microsoft.com/office/drawing/2014/main" id="{1BF667AD-B0FE-57EA-7DA3-AB2AA5B0E1E8}"/>
              </a:ext>
            </a:extLst>
          </p:cNvPr>
          <p:cNvPicPr>
            <a:picLocks noChangeAspect="1"/>
          </p:cNvPicPr>
          <p:nvPr/>
        </p:nvPicPr>
        <p:blipFill>
          <a:blip r:embed="rId3"/>
          <a:stretch>
            <a:fillRect/>
          </a:stretch>
        </p:blipFill>
        <p:spPr>
          <a:xfrm>
            <a:off x="1652499" y="1663056"/>
            <a:ext cx="5839003" cy="3470244"/>
          </a:xfrm>
          <a:prstGeom prst="rect">
            <a:avLst/>
          </a:prstGeom>
        </p:spPr>
      </p:pic>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39725" y="5337887"/>
            <a:ext cx="8348663" cy="775015"/>
          </a:xfrm>
        </p:spPr>
        <p:txBody>
          <a:bodyPr wrap="square" lIns="0" tIns="18000" rIns="0" bIns="18000" anchor="ctr">
            <a:spAutoFit/>
          </a:bodyPr>
          <a:lstStyle/>
          <a:p>
            <a:pPr marL="0" indent="0">
              <a:buNone/>
            </a:pPr>
            <a:r>
              <a:rPr lang="en-US" sz="2400" dirty="0"/>
              <a:t>A vane phaser is used to move the camshaft using changes of oil pressure from the oil control valve.</a:t>
            </a:r>
          </a:p>
        </p:txBody>
      </p:sp>
    </p:spTree>
    <p:extLst>
      <p:ext uri="{BB962C8B-B14F-4D97-AF65-F5344CB8AC3E}">
        <p14:creationId xmlns:p14="http://schemas.microsoft.com/office/powerpoint/2010/main" val="227583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Vane Phaser (Cam Retard)</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vane_phaser">
            <a:hlinkClick r:id="" action="ppaction://media"/>
            <a:extLst>
              <a:ext uri="{FF2B5EF4-FFF2-40B4-BE49-F238E27FC236}">
                <a16:creationId xmlns:a16="http://schemas.microsoft.com/office/drawing/2014/main" id="{011A981C-C426-5F42-73D5-7CEEA71E527E}"/>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229600" cy="4226740"/>
          </a:xfrm>
        </p:spPr>
      </p:pic>
    </p:spTree>
    <p:extLst>
      <p:ext uri="{BB962C8B-B14F-4D97-AF65-F5344CB8AC3E}">
        <p14:creationId xmlns:p14="http://schemas.microsoft.com/office/powerpoint/2010/main" val="15271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15.7</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1126290" cy="461665"/>
          </a:xfrm>
        </p:spPr>
        <p:txBody>
          <a:bodyPr wrap="square" lIns="0" tIns="45720" rIns="0" bIns="45720" anchor="ctr" anchorCtr="0">
            <a:spAutoFit/>
          </a:bodyPr>
          <a:lstStyle/>
          <a:p>
            <a:pPr marL="0" indent="0">
              <a:spcBef>
                <a:spcPts val="600"/>
              </a:spcBef>
              <a:buNone/>
            </a:pPr>
            <a:r>
              <a:rPr lang="en-US" sz="2400" dirty="0"/>
              <a:t>Screens</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19197"/>
            <a:ext cx="3698875" cy="3046988"/>
          </a:xfrm>
        </p:spPr>
        <p:txBody>
          <a:bodyPr wrap="square" lIns="0" tIns="45720" rIns="0" bIns="45720" anchor="ctr">
            <a:spAutoFit/>
          </a:bodyPr>
          <a:lstStyle/>
          <a:p>
            <a:pPr marL="0" indent="0">
              <a:buNone/>
            </a:pPr>
            <a:r>
              <a:rPr lang="en-US" sz="2400" dirty="0"/>
              <a:t>The screen(s) protects the solenoid valve from dirt and debris that can cause the valve to stick. This fault can set a P0017 diagnostic trouble code (crankshaft position–camshaft position correlation error).</a:t>
            </a:r>
          </a:p>
        </p:txBody>
      </p:sp>
      <p:pic>
        <p:nvPicPr>
          <p:cNvPr id="4" name="Picture 3" descr="Two meshed screens cover the solenoid valve of an engine.">
            <a:extLst>
              <a:ext uri="{FF2B5EF4-FFF2-40B4-BE49-F238E27FC236}">
                <a16:creationId xmlns:a16="http://schemas.microsoft.com/office/drawing/2014/main" id="{20118A3B-93C8-46C9-DE6B-7F79BD4F2027}"/>
              </a:ext>
            </a:extLst>
          </p:cNvPr>
          <p:cNvPicPr>
            <a:picLocks noChangeAspect="1"/>
          </p:cNvPicPr>
          <p:nvPr/>
        </p:nvPicPr>
        <p:blipFill>
          <a:blip r:embed="rId3"/>
          <a:stretch>
            <a:fillRect/>
          </a:stretch>
        </p:blipFill>
        <p:spPr>
          <a:xfrm>
            <a:off x="4644381" y="1702899"/>
            <a:ext cx="3903255" cy="2938489"/>
          </a:xfrm>
          <a:prstGeom prst="rect">
            <a:avLst/>
          </a:prstGeom>
        </p:spPr>
      </p:pic>
    </p:spTree>
    <p:extLst>
      <p:ext uri="{BB962C8B-B14F-4D97-AF65-F5344CB8AC3E}">
        <p14:creationId xmlns:p14="http://schemas.microsoft.com/office/powerpoint/2010/main" val="369370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15.8</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3270517" cy="461665"/>
          </a:xfrm>
        </p:spPr>
        <p:txBody>
          <a:bodyPr wrap="square" lIns="0" tIns="45720" rIns="0" bIns="45720" anchor="ctr" anchorCtr="0">
            <a:spAutoFit/>
          </a:bodyPr>
          <a:lstStyle/>
          <a:p>
            <a:pPr marL="0" indent="0">
              <a:spcBef>
                <a:spcPts val="600"/>
              </a:spcBef>
              <a:buNone/>
            </a:pPr>
            <a:r>
              <a:rPr lang="en-US" sz="2400" dirty="0"/>
              <a:t>Magnetically Controlled</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60276"/>
            <a:ext cx="3698875" cy="830997"/>
          </a:xfrm>
        </p:spPr>
        <p:txBody>
          <a:bodyPr wrap="square" lIns="0" tIns="45720" rIns="0" bIns="45720" anchor="ctr">
            <a:spAutoFit/>
          </a:bodyPr>
          <a:lstStyle/>
          <a:p>
            <a:pPr marL="0" indent="0">
              <a:buNone/>
            </a:pPr>
            <a:r>
              <a:rPr lang="en-US" sz="2400" dirty="0"/>
              <a:t>A magnetically controlled vane phaser.</a:t>
            </a:r>
          </a:p>
        </p:txBody>
      </p:sp>
      <p:pic>
        <p:nvPicPr>
          <p:cNvPr id="5" name="Picture 4" descr="An illustration of avane phaserregulated by an electromagnet.&#10;Long description is available in notes, press F6.">
            <a:extLst>
              <a:ext uri="{FF2B5EF4-FFF2-40B4-BE49-F238E27FC236}">
                <a16:creationId xmlns:a16="http://schemas.microsoft.com/office/drawing/2014/main" id="{7E4CD881-2F95-0EAB-581F-A4C8D3E293B9}"/>
              </a:ext>
            </a:extLst>
          </p:cNvPr>
          <p:cNvPicPr>
            <a:picLocks noChangeAspect="1"/>
          </p:cNvPicPr>
          <p:nvPr/>
        </p:nvPicPr>
        <p:blipFill>
          <a:blip r:embed="rId3"/>
          <a:stretch>
            <a:fillRect/>
          </a:stretch>
        </p:blipFill>
        <p:spPr>
          <a:xfrm>
            <a:off x="4601130" y="1202828"/>
            <a:ext cx="4030850" cy="3328115"/>
          </a:xfrm>
          <a:prstGeom prst="rect">
            <a:avLst/>
          </a:prstGeom>
        </p:spPr>
      </p:pic>
    </p:spTree>
    <p:extLst>
      <p:ext uri="{BB962C8B-B14F-4D97-AF65-F5344CB8AC3E}">
        <p14:creationId xmlns:p14="http://schemas.microsoft.com/office/powerpoint/2010/main" val="1854439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15.9</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3928999" cy="461665"/>
          </a:xfrm>
        </p:spPr>
        <p:txBody>
          <a:bodyPr wrap="square" lIns="0" tIns="45720" rIns="0" bIns="45720" anchor="ctr" anchorCtr="0">
            <a:spAutoFit/>
          </a:bodyPr>
          <a:lstStyle/>
          <a:p>
            <a:pPr marL="0" indent="0">
              <a:spcBef>
                <a:spcPts val="600"/>
              </a:spcBef>
              <a:buNone/>
            </a:pPr>
            <a:r>
              <a:rPr lang="en-US" sz="2400" dirty="0"/>
              <a:t>50% Duty Cycle</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60276"/>
            <a:ext cx="3927412" cy="1569660"/>
          </a:xfrm>
        </p:spPr>
        <p:txBody>
          <a:bodyPr wrap="square" lIns="0" tIns="45720" rIns="0" bIns="45720" anchor="ctr">
            <a:spAutoFit/>
          </a:bodyPr>
          <a:lstStyle/>
          <a:p>
            <a:pPr marL="0" indent="0">
              <a:buNone/>
            </a:pPr>
            <a:r>
              <a:rPr lang="en-US" sz="2400" dirty="0"/>
              <a:t>When the </a:t>
            </a:r>
            <a:r>
              <a:rPr lang="en-US" sz="2400" spc="-300" dirty="0"/>
              <a:t>P C </a:t>
            </a:r>
            <a:r>
              <a:rPr lang="en-US" sz="2400" dirty="0"/>
              <a:t>M commands 50% duty cycle, the oil flow through the phaser drops to zero.</a:t>
            </a:r>
          </a:p>
        </p:txBody>
      </p:sp>
      <p:pic>
        <p:nvPicPr>
          <p:cNvPr id="7" name="Picture 6" descr="A line graph plots the change in the oil flow with an increase in pulse width from 0 percent to 100 percent.&#10;Long description is available in notes, press F6.">
            <a:extLst>
              <a:ext uri="{FF2B5EF4-FFF2-40B4-BE49-F238E27FC236}">
                <a16:creationId xmlns:a16="http://schemas.microsoft.com/office/drawing/2014/main" id="{A5F617E0-5008-6638-0C2E-01E4238B2B6B}"/>
              </a:ext>
            </a:extLst>
          </p:cNvPr>
          <p:cNvPicPr>
            <a:picLocks noChangeAspect="1"/>
          </p:cNvPicPr>
          <p:nvPr/>
        </p:nvPicPr>
        <p:blipFill>
          <a:blip r:embed="rId3"/>
          <a:stretch>
            <a:fillRect/>
          </a:stretch>
        </p:blipFill>
        <p:spPr>
          <a:xfrm>
            <a:off x="4650726" y="1198088"/>
            <a:ext cx="3927412" cy="2889772"/>
          </a:xfrm>
          <a:prstGeom prst="rect">
            <a:avLst/>
          </a:prstGeom>
        </p:spPr>
      </p:pic>
    </p:spTree>
    <p:extLst>
      <p:ext uri="{BB962C8B-B14F-4D97-AF65-F5344CB8AC3E}">
        <p14:creationId xmlns:p14="http://schemas.microsoft.com/office/powerpoint/2010/main" val="603368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3847"/>
            <a:ext cx="8362950" cy="1200329"/>
          </a:xfrm>
        </p:spPr>
        <p:txBody>
          <a:bodyPr wrap="square" lIns="0" tIns="45720" rIns="0" bIns="45720" anchor="ctr" anchorCtr="0">
            <a:spAutoFit/>
          </a:bodyPr>
          <a:lstStyle/>
          <a:p>
            <a:r>
              <a:rPr lang="en-US" dirty="0"/>
              <a:t>Frequently Asked Question: What Happens When the Engine Stops? </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7025" y="1739615"/>
            <a:ext cx="8362950" cy="461665"/>
          </a:xfrm>
        </p:spPr>
        <p:txBody>
          <a:bodyPr wrap="square" lIns="0" tIns="45720" rIns="0" bIns="45720" anchor="ctr" anchorCtr="0">
            <a:spAutoFit/>
          </a:bodyPr>
          <a:lstStyle/>
          <a:p>
            <a:pPr marL="0" indent="0">
              <a:buNone/>
            </a:pPr>
            <a:r>
              <a:rPr lang="en-US" sz="2400" b="1" dirty="0">
                <a:solidFill>
                  <a:schemeClr val="tx1"/>
                </a:solidFill>
              </a:rPr>
              <a:t>? Frequently Asked Question</a:t>
            </a:r>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3850" y="2320676"/>
            <a:ext cx="8347076" cy="1938992"/>
          </a:xfrm>
        </p:spPr>
        <p:txBody>
          <a:bodyPr wrap="square" lIns="0" tIns="45720" rIns="0" bIns="45720" anchor="ctr">
            <a:spAutoFit/>
          </a:bodyPr>
          <a:lstStyle/>
          <a:p>
            <a:pPr marL="0" indent="0">
              <a:buNone/>
            </a:pPr>
            <a:r>
              <a:rPr lang="en-US" sz="2400" b="1" dirty="0"/>
              <a:t>What Happens When the Engine Stops? </a:t>
            </a:r>
            <a:r>
              <a:rPr lang="en-US" sz="2400" dirty="0"/>
              <a:t>When the engine stops, the oil pressure drops to zero and a spring-loaded locking pin is used to keep the camshaft locked to prevent noise at engine start. When the engine starts, oil pressure releases the locking pin.</a:t>
            </a:r>
          </a:p>
        </p:txBody>
      </p:sp>
    </p:spTree>
    <p:extLst>
      <p:ext uri="{BB962C8B-B14F-4D97-AF65-F5344CB8AC3E}">
        <p14:creationId xmlns:p14="http://schemas.microsoft.com/office/powerpoint/2010/main" val="5989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Diagnostic Steps</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7025" y="1093824"/>
            <a:ext cx="8362950" cy="2693045"/>
          </a:xfrm>
        </p:spPr>
        <p:txBody>
          <a:bodyPr wrap="square" lIns="0" tIns="45720" rIns="0" bIns="45720" anchor="ctr" anchorCtr="0">
            <a:spAutoFit/>
          </a:bodyPr>
          <a:lstStyle/>
          <a:p>
            <a:pPr marL="342900" indent="-342900">
              <a:spcBef>
                <a:spcPts val="600"/>
              </a:spcBef>
            </a:pPr>
            <a:r>
              <a:rPr lang="en-US" sz="2400" dirty="0"/>
              <a:t>STEP 1 Verify customer concern. </a:t>
            </a:r>
          </a:p>
          <a:p>
            <a:pPr marL="342900" indent="-342900">
              <a:spcBef>
                <a:spcPts val="600"/>
              </a:spcBef>
            </a:pPr>
            <a:r>
              <a:rPr lang="en-US" sz="2400" dirty="0"/>
              <a:t>STEP 2 Perform a thorough visual inspection.</a:t>
            </a:r>
          </a:p>
          <a:p>
            <a:pPr marL="342900" indent="-342900">
              <a:spcBef>
                <a:spcPts val="600"/>
              </a:spcBef>
            </a:pPr>
            <a:r>
              <a:rPr lang="en-US" sz="2400" dirty="0"/>
              <a:t>STEP 3 Check for stored </a:t>
            </a:r>
            <a:r>
              <a:rPr lang="en-US" sz="2400" spc="-300" dirty="0"/>
              <a:t>D T C </a:t>
            </a:r>
            <a:r>
              <a:rPr lang="en-US" sz="2400" dirty="0"/>
              <a:t>s.</a:t>
            </a:r>
          </a:p>
          <a:p>
            <a:pPr marL="342900" indent="-342900">
              <a:spcBef>
                <a:spcPts val="600"/>
              </a:spcBef>
            </a:pPr>
            <a:r>
              <a:rPr lang="en-US" sz="2400" dirty="0"/>
              <a:t>STEP 4 Use a scan tool and check for duty cycle. </a:t>
            </a:r>
          </a:p>
          <a:p>
            <a:pPr marL="342900" indent="-342900">
              <a:spcBef>
                <a:spcPts val="600"/>
              </a:spcBef>
            </a:pPr>
            <a:r>
              <a:rPr lang="en-US" sz="2400" dirty="0"/>
              <a:t>STEP 5 Check solenoid for proper resistance.</a:t>
            </a:r>
          </a:p>
          <a:p>
            <a:pPr marL="342900" indent="-342900">
              <a:spcBef>
                <a:spcPts val="600"/>
              </a:spcBef>
            </a:pPr>
            <a:r>
              <a:rPr lang="en-US" sz="2400" dirty="0"/>
              <a:t>STEP 6 Check for proper engine oil pressure. </a:t>
            </a:r>
          </a:p>
        </p:txBody>
      </p:sp>
    </p:spTree>
    <p:extLst>
      <p:ext uri="{BB962C8B-B14F-4D97-AF65-F5344CB8AC3E}">
        <p14:creationId xmlns:p14="http://schemas.microsoft.com/office/powerpoint/2010/main" val="353792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15.10</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4246562" cy="461665"/>
          </a:xfrm>
        </p:spPr>
        <p:txBody>
          <a:bodyPr wrap="square" lIns="0" tIns="45720" rIns="0" bIns="45720" anchor="ctr" anchorCtr="0">
            <a:spAutoFit/>
          </a:bodyPr>
          <a:lstStyle/>
          <a:p>
            <a:pPr marL="0" indent="0">
              <a:spcBef>
                <a:spcPts val="600"/>
              </a:spcBef>
              <a:buNone/>
            </a:pPr>
            <a:r>
              <a:rPr lang="en-US" sz="2400" dirty="0"/>
              <a:t>Case Study</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60010"/>
            <a:ext cx="4244975" cy="1938992"/>
          </a:xfrm>
        </p:spPr>
        <p:txBody>
          <a:bodyPr wrap="square" lIns="0" tIns="45720" rIns="0" bIns="45720" anchor="ctr">
            <a:spAutoFit/>
          </a:bodyPr>
          <a:lstStyle/>
          <a:p>
            <a:pPr marL="0" indent="0">
              <a:buNone/>
            </a:pPr>
            <a:r>
              <a:rPr lang="en-US" sz="2400" dirty="0"/>
              <a:t>The exhaust camshaft actuator solenoid taken from a Chevrolet 2.4-liter four-cylinder showing the filter screen clogged with metal shavings.</a:t>
            </a:r>
          </a:p>
        </p:txBody>
      </p:sp>
      <p:pic>
        <p:nvPicPr>
          <p:cNvPr id="5" name="Picture 4" descr=" An exhaust camshaft actuator solenoid detached from a faulty engine in Chevrolet Equinox. The filter screen obstructed with metal shavings is highlighted.">
            <a:extLst>
              <a:ext uri="{FF2B5EF4-FFF2-40B4-BE49-F238E27FC236}">
                <a16:creationId xmlns:a16="http://schemas.microsoft.com/office/drawing/2014/main" id="{B6F9BB23-5669-B52C-86EF-3A4BC0538B26}"/>
              </a:ext>
            </a:extLst>
          </p:cNvPr>
          <p:cNvPicPr>
            <a:picLocks noChangeAspect="1"/>
          </p:cNvPicPr>
          <p:nvPr/>
        </p:nvPicPr>
        <p:blipFill>
          <a:blip r:embed="rId3"/>
          <a:stretch>
            <a:fillRect/>
          </a:stretch>
        </p:blipFill>
        <p:spPr>
          <a:xfrm>
            <a:off x="5228414" y="1157423"/>
            <a:ext cx="2652991" cy="4733876"/>
          </a:xfrm>
          <a:prstGeom prst="rect">
            <a:avLst/>
          </a:prstGeom>
        </p:spPr>
      </p:pic>
    </p:spTree>
    <p:extLst>
      <p:ext uri="{BB962C8B-B14F-4D97-AF65-F5344CB8AC3E}">
        <p14:creationId xmlns:p14="http://schemas.microsoft.com/office/powerpoint/2010/main" val="737404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3753"/>
            <a:ext cx="8362950" cy="646331"/>
          </a:xfrm>
        </p:spPr>
        <p:txBody>
          <a:bodyPr wrap="square" lIns="0" tIns="45720" rIns="0" bIns="45720" anchor="ctr" anchorCtr="0">
            <a:spAutoFit/>
          </a:bodyPr>
          <a:lstStyle/>
          <a:p>
            <a:r>
              <a:rPr lang="en-US" dirty="0"/>
              <a:t>Learning Objectives</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3850" y="1082178"/>
            <a:ext cx="8362950" cy="3447098"/>
          </a:xfrm>
        </p:spPr>
        <p:txBody>
          <a:bodyPr wrap="square" lIns="0" tIns="45720" rIns="0" bIns="45720" anchor="ctr" anchorCtr="0">
            <a:spAutoFit/>
          </a:bodyPr>
          <a:lstStyle/>
          <a:p>
            <a:pPr marL="695325" indent="-695325">
              <a:buNone/>
            </a:pPr>
            <a:r>
              <a:rPr lang="en-US" sz="2400" b="1" dirty="0">
                <a:solidFill>
                  <a:srgbClr val="007FA3"/>
                </a:solidFill>
              </a:rPr>
              <a:t>15.1</a:t>
            </a:r>
            <a:r>
              <a:rPr lang="en-US" sz="2400" dirty="0"/>
              <a:t> Explain the purpose and function of variable valve timing (</a:t>
            </a:r>
            <a:r>
              <a:rPr lang="en-US" sz="2400" spc="-300" dirty="0"/>
              <a:t>V V </a:t>
            </a:r>
            <a:r>
              <a:rPr lang="en-US" sz="2400" dirty="0"/>
              <a:t>T).</a:t>
            </a:r>
          </a:p>
          <a:p>
            <a:pPr marL="695325" indent="-695325">
              <a:buNone/>
            </a:pPr>
            <a:r>
              <a:rPr lang="en-US" sz="2400" b="1" dirty="0">
                <a:solidFill>
                  <a:srgbClr val="007FA3"/>
                </a:solidFill>
              </a:rPr>
              <a:t>15.2</a:t>
            </a:r>
            <a:r>
              <a:rPr lang="en-US" sz="2400" b="1" dirty="0">
                <a:solidFill>
                  <a:schemeClr val="bg2"/>
                </a:solidFill>
              </a:rPr>
              <a:t> </a:t>
            </a:r>
            <a:r>
              <a:rPr lang="en-US" sz="2400" dirty="0"/>
              <a:t>List the steps involved when diagnosing a </a:t>
            </a:r>
            <a:r>
              <a:rPr lang="en-US" sz="2400" spc="-300" dirty="0"/>
              <a:t>V V </a:t>
            </a:r>
            <a:r>
              <a:rPr lang="en-US" sz="2400" dirty="0"/>
              <a:t>T system.</a:t>
            </a:r>
          </a:p>
          <a:p>
            <a:pPr marL="695325" indent="-695325">
              <a:buNone/>
            </a:pPr>
            <a:r>
              <a:rPr lang="en-US" sz="2400" b="1" dirty="0">
                <a:solidFill>
                  <a:srgbClr val="007FA3"/>
                </a:solidFill>
              </a:rPr>
              <a:t>15.3</a:t>
            </a:r>
            <a:r>
              <a:rPr lang="en-US" sz="2400" b="1" dirty="0">
                <a:solidFill>
                  <a:schemeClr val="bg2"/>
                </a:solidFill>
              </a:rPr>
              <a:t> </a:t>
            </a:r>
            <a:r>
              <a:rPr lang="en-US" sz="2400" dirty="0"/>
              <a:t>Describe how a variable valve timing and lift electronic control (</a:t>
            </a:r>
            <a:r>
              <a:rPr lang="en-US" sz="2400" spc="-300" dirty="0"/>
              <a:t>V T E </a:t>
            </a:r>
            <a:r>
              <a:rPr lang="en-US" sz="2400" dirty="0"/>
              <a:t>C) system works.</a:t>
            </a:r>
          </a:p>
          <a:p>
            <a:pPr marL="695325" indent="-695325">
              <a:buNone/>
            </a:pPr>
            <a:r>
              <a:rPr lang="en-US" sz="2400" b="1" dirty="0">
                <a:solidFill>
                  <a:srgbClr val="007FA3"/>
                </a:solidFill>
              </a:rPr>
              <a:t>15.4 </a:t>
            </a:r>
            <a:r>
              <a:rPr lang="en-US" sz="2400" dirty="0"/>
              <a:t>Explain the operation of variable displacement systems.</a:t>
            </a:r>
          </a:p>
          <a:p>
            <a:pPr marL="695325" indent="-695325">
              <a:buNone/>
            </a:pPr>
            <a:r>
              <a:rPr lang="en-US" sz="2400" b="1" dirty="0">
                <a:solidFill>
                  <a:srgbClr val="007FA3"/>
                </a:solidFill>
              </a:rPr>
              <a:t>15.5 </a:t>
            </a:r>
            <a:r>
              <a:rPr lang="en-US" sz="2400" dirty="0"/>
              <a:t>Explain the diagnosis of variable displacement systems.</a:t>
            </a:r>
          </a:p>
        </p:txBody>
      </p:sp>
    </p:spTree>
    <p:extLst>
      <p:ext uri="{BB962C8B-B14F-4D97-AF65-F5344CB8AC3E}">
        <p14:creationId xmlns:p14="http://schemas.microsoft.com/office/powerpoint/2010/main" val="154632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3847"/>
            <a:ext cx="8362950" cy="1200329"/>
          </a:xfrm>
        </p:spPr>
        <p:txBody>
          <a:bodyPr wrap="square" lIns="0" tIns="45720" rIns="0" bIns="45720" anchor="ctr" anchorCtr="0">
            <a:spAutoFit/>
          </a:bodyPr>
          <a:lstStyle/>
          <a:p>
            <a:r>
              <a:rPr lang="en-US" dirty="0"/>
              <a:t>Variable Lift and Cylinder Deactivation Systems</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528480"/>
            <a:ext cx="8362950" cy="3801041"/>
          </a:xfrm>
        </p:spPr>
        <p:txBody>
          <a:bodyPr wrap="square" lIns="0" tIns="45720" rIns="0" bIns="45720" anchor="ctr" anchorCtr="0">
            <a:spAutoFit/>
          </a:bodyPr>
          <a:lstStyle/>
          <a:p>
            <a:pPr marL="342900" indent="-342900">
              <a:spcBef>
                <a:spcPts val="600"/>
              </a:spcBef>
            </a:pPr>
            <a:r>
              <a:rPr lang="en-US" sz="2400" dirty="0"/>
              <a:t>Variable Lift</a:t>
            </a:r>
          </a:p>
          <a:p>
            <a:pPr marL="829818" lvl="1" indent="-342900"/>
            <a:r>
              <a:rPr lang="en-US" sz="2400" dirty="0"/>
              <a:t>This system uses two different camshafts for low and high </a:t>
            </a:r>
            <a:r>
              <a:rPr lang="en-US" sz="2400" spc="-300" dirty="0"/>
              <a:t>R P </a:t>
            </a:r>
            <a:r>
              <a:rPr lang="en-US" sz="2400" dirty="0"/>
              <a:t>M.</a:t>
            </a:r>
          </a:p>
          <a:p>
            <a:pPr marL="829818" lvl="1" indent="-342900"/>
            <a:r>
              <a:rPr lang="en-US" sz="2400" dirty="0"/>
              <a:t>Engine oil controlled</a:t>
            </a:r>
          </a:p>
          <a:p>
            <a:pPr marL="342900" indent="-342900">
              <a:spcBef>
                <a:spcPts val="600"/>
              </a:spcBef>
            </a:pPr>
            <a:r>
              <a:rPr lang="en-US" sz="2400" dirty="0"/>
              <a:t>Cylinder Deactivation</a:t>
            </a:r>
          </a:p>
          <a:p>
            <a:pPr marL="829818" lvl="1" indent="-342900"/>
            <a:r>
              <a:rPr lang="en-US" sz="2400" dirty="0"/>
              <a:t>Some engines are designed to operate on four of eight cylinders, or three of six cylinders, during low load conditions to improve fuel economy.</a:t>
            </a:r>
          </a:p>
          <a:p>
            <a:pPr marL="829818" lvl="1" indent="-342900"/>
            <a:r>
              <a:rPr lang="en-US" sz="2400" dirty="0"/>
              <a:t>The system uses two-stage hydraulic valve lifters.</a:t>
            </a:r>
          </a:p>
        </p:txBody>
      </p:sp>
    </p:spTree>
    <p:extLst>
      <p:ext uri="{BB962C8B-B14F-4D97-AF65-F5344CB8AC3E}">
        <p14:creationId xmlns:p14="http://schemas.microsoft.com/office/powerpoint/2010/main" val="229429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15.11</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4172316" cy="461665"/>
          </a:xfrm>
        </p:spPr>
        <p:txBody>
          <a:bodyPr wrap="square" lIns="0" tIns="45720" rIns="0" bIns="45720" anchor="ctr" anchorCtr="0">
            <a:spAutoFit/>
          </a:bodyPr>
          <a:lstStyle/>
          <a:p>
            <a:pPr marL="0" indent="0">
              <a:spcBef>
                <a:spcPts val="600"/>
              </a:spcBef>
              <a:buNone/>
            </a:pPr>
            <a:r>
              <a:rPr lang="en-US" sz="2400" dirty="0"/>
              <a:t>Honda </a:t>
            </a:r>
            <a:r>
              <a:rPr lang="en-US" sz="2400" spc="-300" dirty="0"/>
              <a:t>V T E </a:t>
            </a:r>
            <a:r>
              <a:rPr lang="en-US" sz="2400" dirty="0"/>
              <a:t>C</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60010"/>
            <a:ext cx="4170729" cy="2308324"/>
          </a:xfrm>
        </p:spPr>
        <p:txBody>
          <a:bodyPr wrap="square" lIns="0" tIns="45720" rIns="0" bIns="45720" anchor="ctr">
            <a:spAutoFit/>
          </a:bodyPr>
          <a:lstStyle/>
          <a:p>
            <a:pPr marL="0" indent="0">
              <a:buNone/>
            </a:pPr>
            <a:r>
              <a:rPr lang="en-US" sz="2400" dirty="0"/>
              <a:t>A plastic mock-up of a Honda </a:t>
            </a:r>
            <a:r>
              <a:rPr lang="en-US" sz="2400" spc="-300" dirty="0"/>
              <a:t>V T E </a:t>
            </a:r>
            <a:r>
              <a:rPr lang="en-US" sz="2400" dirty="0"/>
              <a:t>C system that uses two different camshaft profiles: one for low-speed engine operation and the other for high-speed operation.</a:t>
            </a:r>
          </a:p>
        </p:txBody>
      </p:sp>
      <p:pic>
        <p:nvPicPr>
          <p:cNvPr id="4" name="Picture 3" descr="A plastic replica of the Variable Valve Timing and Lift Electronic Control system by has two separate camshaft assemblies. ">
            <a:extLst>
              <a:ext uri="{FF2B5EF4-FFF2-40B4-BE49-F238E27FC236}">
                <a16:creationId xmlns:a16="http://schemas.microsoft.com/office/drawing/2014/main" id="{AD154C7B-DE99-CE6F-193A-474880051FF4}"/>
              </a:ext>
            </a:extLst>
          </p:cNvPr>
          <p:cNvPicPr>
            <a:picLocks noChangeAspect="1"/>
          </p:cNvPicPr>
          <p:nvPr/>
        </p:nvPicPr>
        <p:blipFill>
          <a:blip r:embed="rId3"/>
          <a:stretch>
            <a:fillRect/>
          </a:stretch>
        </p:blipFill>
        <p:spPr>
          <a:xfrm>
            <a:off x="4646247" y="1197507"/>
            <a:ext cx="3981711" cy="3418262"/>
          </a:xfrm>
          <a:prstGeom prst="rect">
            <a:avLst/>
          </a:prstGeom>
        </p:spPr>
      </p:pic>
    </p:spTree>
    <p:extLst>
      <p:ext uri="{BB962C8B-B14F-4D97-AF65-F5344CB8AC3E}">
        <p14:creationId xmlns:p14="http://schemas.microsoft.com/office/powerpoint/2010/main" val="91931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15.12</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4168554" cy="461665"/>
          </a:xfrm>
        </p:spPr>
        <p:txBody>
          <a:bodyPr wrap="square" lIns="0" tIns="45720" rIns="0" bIns="45720" anchor="ctr" anchorCtr="0">
            <a:spAutoFit/>
          </a:bodyPr>
          <a:lstStyle/>
          <a:p>
            <a:pPr marL="0" indent="0">
              <a:spcBef>
                <a:spcPts val="600"/>
              </a:spcBef>
              <a:buNone/>
            </a:pPr>
            <a:r>
              <a:rPr lang="en-US" sz="2400" dirty="0"/>
              <a:t>Honda </a:t>
            </a:r>
            <a:r>
              <a:rPr lang="en-US" sz="2400" spc="-300" dirty="0"/>
              <a:t>V T E </a:t>
            </a:r>
            <a:r>
              <a:rPr lang="en-US" sz="2400" dirty="0"/>
              <a:t>C</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60009"/>
            <a:ext cx="4166967" cy="1200329"/>
          </a:xfrm>
        </p:spPr>
        <p:txBody>
          <a:bodyPr wrap="square" lIns="0" tIns="45720" rIns="0" bIns="45720" anchor="ctr">
            <a:spAutoFit/>
          </a:bodyPr>
          <a:lstStyle/>
          <a:p>
            <a:pPr marL="0" indent="0">
              <a:buNone/>
            </a:pPr>
            <a:r>
              <a:rPr lang="en-US" sz="2400" dirty="0"/>
              <a:t>Engine oil pressure is used to switch cam lobes on a </a:t>
            </a:r>
            <a:r>
              <a:rPr lang="en-US" sz="2400" spc="-300" dirty="0"/>
              <a:t>V T E </a:t>
            </a:r>
            <a:r>
              <a:rPr lang="en-US" sz="2400" dirty="0"/>
              <a:t>C system.</a:t>
            </a:r>
          </a:p>
        </p:txBody>
      </p:sp>
      <p:pic>
        <p:nvPicPr>
          <p:cNvPr id="5" name="Picture 4" descr="An illustration of a V T E C engine with two separate camshafts for intake and exhaust.&#10;Long description is available in notes, press F6.">
            <a:extLst>
              <a:ext uri="{FF2B5EF4-FFF2-40B4-BE49-F238E27FC236}">
                <a16:creationId xmlns:a16="http://schemas.microsoft.com/office/drawing/2014/main" id="{018A7E11-C429-FACB-CE2A-FD43DA9B13B7}"/>
              </a:ext>
            </a:extLst>
          </p:cNvPr>
          <p:cNvPicPr>
            <a:picLocks noChangeAspect="1"/>
          </p:cNvPicPr>
          <p:nvPr/>
        </p:nvPicPr>
        <p:blipFill>
          <a:blip r:embed="rId3"/>
          <a:stretch>
            <a:fillRect/>
          </a:stretch>
        </p:blipFill>
        <p:spPr>
          <a:xfrm>
            <a:off x="4650009" y="1086323"/>
            <a:ext cx="3974199" cy="2911155"/>
          </a:xfrm>
          <a:prstGeom prst="rect">
            <a:avLst/>
          </a:prstGeom>
        </p:spPr>
      </p:pic>
    </p:spTree>
    <p:extLst>
      <p:ext uri="{BB962C8B-B14F-4D97-AF65-F5344CB8AC3E}">
        <p14:creationId xmlns:p14="http://schemas.microsoft.com/office/powerpoint/2010/main" val="282556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15.13</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7" y="1104615"/>
            <a:ext cx="4154095" cy="461665"/>
          </a:xfrm>
        </p:spPr>
        <p:txBody>
          <a:bodyPr wrap="square" lIns="0" tIns="45720" rIns="0" bIns="45720" anchor="ctr" anchorCtr="0">
            <a:spAutoFit/>
          </a:bodyPr>
          <a:lstStyle/>
          <a:p>
            <a:pPr marL="0" indent="0">
              <a:spcBef>
                <a:spcPts val="600"/>
              </a:spcBef>
              <a:buNone/>
            </a:pPr>
            <a:r>
              <a:rPr lang="en-US" sz="2400" dirty="0"/>
              <a:t>Oil Pressure</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29187"/>
            <a:ext cx="4244975" cy="2308324"/>
          </a:xfrm>
        </p:spPr>
        <p:txBody>
          <a:bodyPr wrap="square" lIns="0" tIns="45720" rIns="0" bIns="45720" anchor="ctr">
            <a:spAutoFit/>
          </a:bodyPr>
          <a:lstStyle/>
          <a:p>
            <a:pPr marL="0" indent="0">
              <a:buNone/>
            </a:pPr>
            <a:r>
              <a:rPr lang="en-US" sz="2400" dirty="0"/>
              <a:t>Oil pressure applied to the locking pin causes the inside of the lifter to freely move inside the outer shell of the lifter, thereby keeping the valve closed.</a:t>
            </a:r>
          </a:p>
        </p:txBody>
      </p:sp>
      <p:pic>
        <p:nvPicPr>
          <p:cNvPr id="5" name="Picture 4" descr="A figure shows a cylinder deactivation system that uses a hydraulic valve lifter with an inner and outer sleeve that is held together by a locking pin. An illustration show the regulation of lifter by engine oil pressure.&#10;Long description is available in notes, press F6.">
            <a:extLst>
              <a:ext uri="{FF2B5EF4-FFF2-40B4-BE49-F238E27FC236}">
                <a16:creationId xmlns:a16="http://schemas.microsoft.com/office/drawing/2014/main" id="{ACB6AC53-989F-52C3-E13D-59B617A854AF}"/>
              </a:ext>
            </a:extLst>
          </p:cNvPr>
          <p:cNvPicPr>
            <a:picLocks noChangeAspect="1"/>
          </p:cNvPicPr>
          <p:nvPr/>
        </p:nvPicPr>
        <p:blipFill>
          <a:blip r:embed="rId3"/>
          <a:stretch>
            <a:fillRect/>
          </a:stretch>
        </p:blipFill>
        <p:spPr>
          <a:xfrm>
            <a:off x="5413981" y="995295"/>
            <a:ext cx="2322954" cy="5257823"/>
          </a:xfrm>
          <a:prstGeom prst="rect">
            <a:avLst/>
          </a:prstGeom>
        </p:spPr>
      </p:pic>
    </p:spTree>
    <p:extLst>
      <p:ext uri="{BB962C8B-B14F-4D97-AF65-F5344CB8AC3E}">
        <p14:creationId xmlns:p14="http://schemas.microsoft.com/office/powerpoint/2010/main" val="1359962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15.14</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4244975" cy="461665"/>
          </a:xfrm>
        </p:spPr>
        <p:txBody>
          <a:bodyPr wrap="square" lIns="0" tIns="45720" rIns="0" bIns="45720" anchor="ctr" anchorCtr="0">
            <a:spAutoFit/>
          </a:bodyPr>
          <a:lstStyle/>
          <a:p>
            <a:pPr marL="0" indent="0">
              <a:spcBef>
                <a:spcPts val="600"/>
              </a:spcBef>
              <a:buNone/>
            </a:pPr>
            <a:r>
              <a:rPr lang="en-US" sz="2400" dirty="0"/>
              <a:t>Fuel Management</a:t>
            </a:r>
            <a:endParaRPr lang="en-IN" sz="2400" dirty="0"/>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1655867"/>
            <a:ext cx="4244975" cy="2677656"/>
          </a:xfrm>
        </p:spPr>
        <p:txBody>
          <a:bodyPr wrap="square" lIns="0" tIns="45720" rIns="0" bIns="45720" anchor="ctr">
            <a:spAutoFit/>
          </a:bodyPr>
          <a:lstStyle/>
          <a:p>
            <a:pPr marL="0" indent="0">
              <a:buNone/>
            </a:pPr>
            <a:r>
              <a:rPr lang="en-US" sz="2400" dirty="0"/>
              <a:t>Active fuel management includes many different components and changes to the oiling system, which makes routine oil changes even more important on engines equipped with this system.</a:t>
            </a:r>
          </a:p>
        </p:txBody>
      </p:sp>
      <p:pic>
        <p:nvPicPr>
          <p:cNvPr id="5" name="Picture 4" descr="An illustration shows active fuel pumped by a high-capacity gerotor pump to reach the lifter oil manifold assembly, which in turn transfers the oil to a two-stage lifter operating the valve of an engine.">
            <a:extLst>
              <a:ext uri="{FF2B5EF4-FFF2-40B4-BE49-F238E27FC236}">
                <a16:creationId xmlns:a16="http://schemas.microsoft.com/office/drawing/2014/main" id="{B28AFF52-F631-3515-020F-5981B6C6008A}"/>
              </a:ext>
            </a:extLst>
          </p:cNvPr>
          <p:cNvPicPr>
            <a:picLocks noChangeAspect="1"/>
          </p:cNvPicPr>
          <p:nvPr/>
        </p:nvPicPr>
        <p:blipFill>
          <a:blip r:embed="rId3"/>
          <a:stretch>
            <a:fillRect/>
          </a:stretch>
        </p:blipFill>
        <p:spPr>
          <a:xfrm>
            <a:off x="4737224" y="990592"/>
            <a:ext cx="3781876" cy="4506952"/>
          </a:xfrm>
          <a:prstGeom prst="rect">
            <a:avLst/>
          </a:prstGeom>
        </p:spPr>
      </p:pic>
    </p:spTree>
    <p:extLst>
      <p:ext uri="{BB962C8B-B14F-4D97-AF65-F5344CB8AC3E}">
        <p14:creationId xmlns:p14="http://schemas.microsoft.com/office/powerpoint/2010/main" val="4240781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Question 1 </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12738" y="953085"/>
            <a:ext cx="8362950" cy="830997"/>
          </a:xfrm>
        </p:spPr>
        <p:txBody>
          <a:bodyPr wrap="square" lIns="0" tIns="45720" rIns="0" bIns="45720" anchor="ctr" anchorCtr="0">
            <a:spAutoFit/>
          </a:bodyPr>
          <a:lstStyle/>
          <a:p>
            <a:pPr marL="0" indent="0">
              <a:buNone/>
            </a:pPr>
            <a:r>
              <a:rPr lang="en-US" sz="2400" dirty="0"/>
              <a:t>How does variable valve timing help improve engine operation and reduce emissions?</a:t>
            </a:r>
          </a:p>
        </p:txBody>
      </p:sp>
    </p:spTree>
    <p:extLst>
      <p:ext uri="{BB962C8B-B14F-4D97-AF65-F5344CB8AC3E}">
        <p14:creationId xmlns:p14="http://schemas.microsoft.com/office/powerpoint/2010/main" val="349891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Answer 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3850" y="1047819"/>
            <a:ext cx="8362950" cy="1200329"/>
          </a:xfrm>
        </p:spPr>
        <p:txBody>
          <a:bodyPr wrap="square" lIns="0" tIns="45720" rIns="0" bIns="45720" anchor="ctr" anchorCtr="0">
            <a:spAutoFit/>
          </a:bodyPr>
          <a:lstStyle/>
          <a:p>
            <a:pPr marL="0" indent="0">
              <a:buNone/>
            </a:pPr>
            <a:r>
              <a:rPr lang="en-US" sz="2400" dirty="0"/>
              <a:t>By changing the timing of the opening and closing of the intake and exhaust valves, the level of </a:t>
            </a:r>
            <a:r>
              <a:rPr lang="en-US" sz="2400" spc="-350" dirty="0"/>
              <a:t>N O </a:t>
            </a:r>
            <a:r>
              <a:rPr lang="en-US" sz="2400" dirty="0"/>
              <a:t>x emissions can be lowered.</a:t>
            </a:r>
          </a:p>
        </p:txBody>
      </p:sp>
    </p:spTree>
    <p:extLst>
      <p:ext uri="{BB962C8B-B14F-4D97-AF65-F5344CB8AC3E}">
        <p14:creationId xmlns:p14="http://schemas.microsoft.com/office/powerpoint/2010/main" val="356402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3754"/>
            <a:ext cx="8362950" cy="646331"/>
          </a:xfrm>
        </p:spPr>
        <p:txBody>
          <a:bodyPr wrap="square" lIns="0" tIns="45720" rIns="0" bIns="45720" anchor="ctr" anchorCtr="0">
            <a:spAutoFit/>
          </a:bodyPr>
          <a:lstStyle/>
          <a:p>
            <a:r>
              <a:rPr lang="en-US" dirty="0"/>
              <a:t>Summary </a:t>
            </a:r>
            <a:r>
              <a:rPr lang="en-US" sz="2800" dirty="0"/>
              <a:t>(1 of 2)</a:t>
            </a:r>
            <a:endParaRPr lang="en-US"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3850" y="1115549"/>
            <a:ext cx="8362950" cy="4539704"/>
          </a:xfrm>
        </p:spPr>
        <p:txBody>
          <a:bodyPr wrap="square" lIns="0" tIns="45720" rIns="0" bIns="45720" anchor="ctr" anchorCtr="0">
            <a:spAutoFit/>
          </a:bodyPr>
          <a:lstStyle/>
          <a:p>
            <a:pPr marL="342900" indent="-342900">
              <a:spcBef>
                <a:spcPts val="600"/>
              </a:spcBef>
            </a:pPr>
            <a:r>
              <a:rPr lang="en-US" sz="2200" dirty="0"/>
              <a:t>Variable valve timing used to improve engine performance and reduce exhaust emissions.</a:t>
            </a:r>
          </a:p>
          <a:p>
            <a:pPr marL="342900" indent="-342900">
              <a:spcBef>
                <a:spcPts val="600"/>
              </a:spcBef>
            </a:pPr>
            <a:r>
              <a:rPr lang="en-US" sz="2200" dirty="0"/>
              <a:t>Intake cam phasing is used to improve low-speed torque and high-speed power.</a:t>
            </a:r>
          </a:p>
          <a:p>
            <a:pPr marL="342900" indent="-342900">
              <a:spcBef>
                <a:spcPts val="600"/>
              </a:spcBef>
            </a:pPr>
            <a:r>
              <a:rPr lang="en-US" sz="2200" dirty="0"/>
              <a:t>Exhaust cam phasing used to reduce exhaust emissions and increase fuel economy by reducing pumping losses.</a:t>
            </a:r>
          </a:p>
          <a:p>
            <a:pPr marL="342900" indent="-342900">
              <a:spcBef>
                <a:spcPts val="600"/>
              </a:spcBef>
            </a:pPr>
            <a:r>
              <a:rPr lang="en-US" sz="2200" dirty="0"/>
              <a:t>Variable valve timing on overhead valve, cam-in-block engines used to reduce NOx emissions.</a:t>
            </a:r>
          </a:p>
          <a:p>
            <a:pPr marL="342900" indent="-342900">
              <a:spcBef>
                <a:spcPts val="600"/>
              </a:spcBef>
            </a:pPr>
            <a:r>
              <a:rPr lang="en-US" sz="2200" dirty="0"/>
              <a:t>Variable valve timing faults are often result of extended oil change intervals, which can clog the screen on cam phaser. </a:t>
            </a:r>
          </a:p>
          <a:p>
            <a:pPr marL="342900" indent="-342900">
              <a:spcBef>
                <a:spcPts val="600"/>
              </a:spcBef>
            </a:pPr>
            <a:r>
              <a:rPr lang="en-US" sz="2200" dirty="0"/>
              <a:t>As a result of clogged screen, oil cannot flow to and adjust valve timing, thereby setting valve-timing-related </a:t>
            </a:r>
            <a:r>
              <a:rPr lang="en-US" sz="2200" spc="-300" dirty="0"/>
              <a:t>D T C </a:t>
            </a:r>
            <a:r>
              <a:rPr lang="en-US" sz="2200" dirty="0"/>
              <a:t>s.</a:t>
            </a:r>
          </a:p>
        </p:txBody>
      </p:sp>
    </p:spTree>
    <p:extLst>
      <p:ext uri="{BB962C8B-B14F-4D97-AF65-F5344CB8AC3E}">
        <p14:creationId xmlns:p14="http://schemas.microsoft.com/office/powerpoint/2010/main" val="237472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3754"/>
            <a:ext cx="8362950" cy="646331"/>
          </a:xfrm>
        </p:spPr>
        <p:txBody>
          <a:bodyPr wrap="square" lIns="0" tIns="45720" rIns="0" bIns="45720" anchor="ctr" anchorCtr="0">
            <a:spAutoFit/>
          </a:bodyPr>
          <a:lstStyle/>
          <a:p>
            <a:r>
              <a:rPr lang="en-US" dirty="0"/>
              <a:t>Summary </a:t>
            </a:r>
            <a:r>
              <a:rPr lang="en-US" sz="2800" dirty="0"/>
              <a:t>(2 of 2)</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3850" y="1112274"/>
            <a:ext cx="8341837" cy="5024452"/>
          </a:xfrm>
        </p:spPr>
        <p:txBody>
          <a:bodyPr wrap="square" lIns="0" tIns="45720" rIns="0" bIns="45720" anchor="ctr" anchorCtr="0">
            <a:spAutoFit/>
          </a:bodyPr>
          <a:lstStyle/>
          <a:p>
            <a:pPr marL="342900" indent="-342900">
              <a:spcBef>
                <a:spcPts val="300"/>
              </a:spcBef>
            </a:pPr>
            <a:r>
              <a:rPr lang="en-US" sz="2200" dirty="0"/>
              <a:t>Oil flow to phasers is controlled by </a:t>
            </a:r>
            <a:r>
              <a:rPr lang="en-US" sz="2200" spc="-300" dirty="0"/>
              <a:t>P C </a:t>
            </a:r>
            <a:r>
              <a:rPr lang="en-US" sz="2200" dirty="0"/>
              <a:t>M. If a 50% duty cycle is shown on a scan tool, the phaser has reached the commanded position.</a:t>
            </a:r>
          </a:p>
          <a:p>
            <a:pPr marL="342900" indent="-342900">
              <a:spcBef>
                <a:spcPts val="300"/>
              </a:spcBef>
            </a:pPr>
            <a:r>
              <a:rPr lang="en-US" sz="2200" dirty="0"/>
              <a:t>If cycle is other than 50%, there is a fault in system because cam phaser not able to reach position.</a:t>
            </a:r>
          </a:p>
          <a:p>
            <a:pPr marL="342900" indent="-342900">
              <a:spcBef>
                <a:spcPts val="300"/>
              </a:spcBef>
            </a:pPr>
            <a:r>
              <a:rPr lang="en-US" sz="2200" dirty="0"/>
              <a:t>Variable valve timing and lift electronic control (</a:t>
            </a:r>
            <a:r>
              <a:rPr lang="en-US" sz="2200" spc="-300" dirty="0"/>
              <a:t>V T E </a:t>
            </a:r>
            <a:r>
              <a:rPr lang="en-US" sz="2200" dirty="0"/>
              <a:t>C) is used on Honda/Acura vehicles to improve performance.</a:t>
            </a:r>
          </a:p>
          <a:p>
            <a:pPr marL="342900" indent="-342900">
              <a:spcBef>
                <a:spcPts val="300"/>
              </a:spcBef>
            </a:pPr>
            <a:r>
              <a:rPr lang="en-US" sz="2200" dirty="0"/>
              <a:t>Control of variable valve timing (</a:t>
            </a:r>
            <a:r>
              <a:rPr lang="en-US" sz="2200" spc="-300" dirty="0"/>
              <a:t>V V </a:t>
            </a:r>
            <a:r>
              <a:rPr lang="en-US" sz="2200" dirty="0"/>
              <a:t>T) solenoid can be either ground side switching or power side switching.</a:t>
            </a:r>
          </a:p>
          <a:p>
            <a:pPr marL="342900" indent="-342900">
              <a:spcBef>
                <a:spcPts val="300"/>
              </a:spcBef>
            </a:pPr>
            <a:r>
              <a:rPr lang="en-US" sz="2200" dirty="0"/>
              <a:t>Common variable valve timing diagnostic trouble codes include P0011, P0021, P0012, and P0022.</a:t>
            </a:r>
          </a:p>
          <a:p>
            <a:pPr marL="342900" indent="-342900">
              <a:spcBef>
                <a:spcPts val="300"/>
              </a:spcBef>
            </a:pPr>
            <a:r>
              <a:rPr lang="en-US" sz="2200" dirty="0"/>
              <a:t>Cylinder deactivation systems improve fuel economy by disabling half of the cylinders during certain driving conditions, such as steady speed cruising.</a:t>
            </a:r>
          </a:p>
        </p:txBody>
      </p:sp>
    </p:spTree>
    <p:extLst>
      <p:ext uri="{BB962C8B-B14F-4D97-AF65-F5344CB8AC3E}">
        <p14:creationId xmlns:p14="http://schemas.microsoft.com/office/powerpoint/2010/main" val="3298145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3753"/>
            <a:ext cx="8362950" cy="646331"/>
          </a:xfrm>
        </p:spPr>
        <p:txBody>
          <a:bodyPr wrap="square" lIns="0" tIns="45720" rIns="0" bIns="45720" anchor="ctr" anchorCtr="0">
            <a:spAutoFit/>
          </a:bodyPr>
          <a:lstStyle/>
          <a:p>
            <a:r>
              <a:rPr lang="en-US" dirty="0"/>
              <a:t>Variable Valve Timing</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8456" y="1093548"/>
            <a:ext cx="8313738" cy="4247317"/>
          </a:xfrm>
        </p:spPr>
        <p:txBody>
          <a:bodyPr wrap="square" lIns="0" tIns="45720" rIns="0" bIns="45720" anchor="ctr" anchorCtr="0">
            <a:spAutoFit/>
          </a:bodyPr>
          <a:lstStyle/>
          <a:p>
            <a:pPr marL="342900" indent="-342900">
              <a:spcBef>
                <a:spcPts val="600"/>
              </a:spcBef>
            </a:pPr>
            <a:r>
              <a:rPr lang="en-US" sz="2400" dirty="0"/>
              <a:t>Changes the camshaft specifications during different operating modes</a:t>
            </a:r>
          </a:p>
          <a:p>
            <a:pPr marL="342900" indent="-342900">
              <a:spcBef>
                <a:spcPts val="600"/>
              </a:spcBef>
            </a:pPr>
            <a:r>
              <a:rPr lang="en-US" sz="2400" dirty="0"/>
              <a:t>The general types of variable valve timing include:</a:t>
            </a:r>
          </a:p>
          <a:p>
            <a:pPr marL="829818" lvl="1" indent="-342900"/>
            <a:r>
              <a:rPr lang="en-US" sz="2400" dirty="0"/>
              <a:t>Intake valve timing only</a:t>
            </a:r>
          </a:p>
          <a:p>
            <a:pPr marL="829818" lvl="1" indent="-342900"/>
            <a:r>
              <a:rPr lang="en-US" sz="2400" dirty="0"/>
              <a:t>Exhaust valve timing only</a:t>
            </a:r>
          </a:p>
          <a:p>
            <a:pPr marL="829818" lvl="1" indent="-342900"/>
            <a:r>
              <a:rPr lang="en-US" sz="2400" dirty="0"/>
              <a:t>Both intake and exhaust valve timing</a:t>
            </a:r>
          </a:p>
          <a:p>
            <a:pPr marL="342900" indent="-342900">
              <a:spcBef>
                <a:spcPts val="600"/>
              </a:spcBef>
            </a:pPr>
            <a:r>
              <a:rPr lang="en-US" sz="2400" dirty="0"/>
              <a:t>Operation</a:t>
            </a:r>
          </a:p>
          <a:p>
            <a:pPr marL="829818" lvl="1" indent="-342900"/>
            <a:r>
              <a:rPr lang="en-US" sz="2400" dirty="0"/>
              <a:t>The camshaft position actuator oil control valve (</a:t>
            </a:r>
            <a:r>
              <a:rPr lang="en-US" sz="2400" spc="-300" dirty="0"/>
              <a:t>O C </a:t>
            </a:r>
            <a:r>
              <a:rPr lang="en-US" sz="2400" dirty="0"/>
              <a:t>V) directs oil from the oil feed in the head to the appropriate camshaft position actuator oil passages.</a:t>
            </a:r>
          </a:p>
        </p:txBody>
      </p:sp>
    </p:spTree>
    <p:extLst>
      <p:ext uri="{BB962C8B-B14F-4D97-AF65-F5344CB8AC3E}">
        <p14:creationId xmlns:p14="http://schemas.microsoft.com/office/powerpoint/2010/main" val="2347423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334142" y="194771"/>
            <a:ext cx="8341546" cy="590349"/>
          </a:xfrm>
        </p:spPr>
        <p:txBody>
          <a:bodyPr wrap="square" lIns="0" tIns="18000" rIns="0" bIns="18000" rtlCol="0" anchor="ctr">
            <a:spAutoFit/>
          </a:bodyPr>
          <a:lstStyle/>
          <a:p>
            <a:pPr eaLnBrk="1" fontAlgn="auto" hangingPunct="1">
              <a:spcAft>
                <a:spcPts val="0"/>
              </a:spcAft>
              <a:defRPr/>
            </a:pPr>
            <a:r>
              <a:rPr lang="en-US" sz="3600" b="1"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38"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780776"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458F2A-1117-4EAA-BABE-87342338EA91}"/>
              </a:ext>
            </a:extLst>
          </p:cNvPr>
          <p:cNvSpPr>
            <a:spLocks noGrp="1"/>
          </p:cNvSpPr>
          <p:nvPr>
            <p:ph type="title"/>
          </p:nvPr>
        </p:nvSpPr>
        <p:spPr>
          <a:xfrm>
            <a:off x="334650" y="167469"/>
            <a:ext cx="8341038" cy="646331"/>
          </a:xfrm>
        </p:spPr>
        <p:txBody>
          <a:bodyPr wrap="square" lIns="0" tIns="45720" rIns="0" bIns="45720" anchor="ctr" anchorCtr="0">
            <a:spAutoFit/>
          </a:bodyPr>
          <a:lstStyle/>
          <a:p>
            <a:r>
              <a:rPr lang="en-US" sz="3600" dirty="0">
                <a:latin typeface="+mj-lt"/>
              </a:rPr>
              <a:t>Figure 15.1</a:t>
            </a:r>
          </a:p>
        </p:txBody>
      </p:sp>
      <p:sp>
        <p:nvSpPr>
          <p:cNvPr id="6" name="Content Placeholder 5">
            <a:extLst>
              <a:ext uri="{FF2B5EF4-FFF2-40B4-BE49-F238E27FC236}">
                <a16:creationId xmlns:a16="http://schemas.microsoft.com/office/drawing/2014/main" id="{D81BE42D-6EB1-466B-B4DD-0FEB2BF92F1B}"/>
              </a:ext>
            </a:extLst>
          </p:cNvPr>
          <p:cNvSpPr>
            <a:spLocks noGrp="1"/>
          </p:cNvSpPr>
          <p:nvPr>
            <p:ph idx="1"/>
          </p:nvPr>
        </p:nvSpPr>
        <p:spPr>
          <a:xfrm>
            <a:off x="333276" y="1128599"/>
            <a:ext cx="8341037" cy="430887"/>
          </a:xfrm>
        </p:spPr>
        <p:txBody>
          <a:bodyPr wrap="square" lIns="0" tIns="45720" rIns="0" bIns="45720" anchor="ctr" anchorCtr="0">
            <a:spAutoFit/>
          </a:bodyPr>
          <a:lstStyle/>
          <a:p>
            <a:pPr marL="0" indent="0">
              <a:buNone/>
            </a:pPr>
            <a:r>
              <a:rPr lang="en-US" sz="2200" dirty="0"/>
              <a:t>Exhaust-Only Timing</a:t>
            </a:r>
            <a:endParaRPr lang="en-IN" sz="2200" dirty="0"/>
          </a:p>
        </p:txBody>
      </p:sp>
      <p:pic>
        <p:nvPicPr>
          <p:cNvPr id="3" name="Picture 2" descr="A line graph of valve lift versus crank angle plots bell-shaped curves for exhaust and intake.&#10;Long description is available in notes, press F6.">
            <a:extLst>
              <a:ext uri="{FF2B5EF4-FFF2-40B4-BE49-F238E27FC236}">
                <a16:creationId xmlns:a16="http://schemas.microsoft.com/office/drawing/2014/main" id="{CD88E332-A0C8-55F2-3AC2-A4A831453807}"/>
              </a:ext>
            </a:extLst>
          </p:cNvPr>
          <p:cNvPicPr>
            <a:picLocks noChangeAspect="1"/>
          </p:cNvPicPr>
          <p:nvPr/>
        </p:nvPicPr>
        <p:blipFill>
          <a:blip r:embed="rId3"/>
          <a:stretch>
            <a:fillRect/>
          </a:stretch>
        </p:blipFill>
        <p:spPr>
          <a:xfrm>
            <a:off x="2393859" y="1621306"/>
            <a:ext cx="4356282" cy="2680460"/>
          </a:xfrm>
          <a:prstGeom prst="rect">
            <a:avLst/>
          </a:prstGeom>
        </p:spPr>
      </p:pic>
      <p:sp>
        <p:nvSpPr>
          <p:cNvPr id="7" name="Content Placeholder 6">
            <a:extLst>
              <a:ext uri="{FF2B5EF4-FFF2-40B4-BE49-F238E27FC236}">
                <a16:creationId xmlns:a16="http://schemas.microsoft.com/office/drawing/2014/main" id="{A329E92B-710A-46E7-A7CB-7C1CDE0B2DD2}"/>
              </a:ext>
            </a:extLst>
          </p:cNvPr>
          <p:cNvSpPr>
            <a:spLocks noGrp="1"/>
          </p:cNvSpPr>
          <p:nvPr>
            <p:ph idx="13"/>
          </p:nvPr>
        </p:nvSpPr>
        <p:spPr>
          <a:xfrm>
            <a:off x="334650" y="4433724"/>
            <a:ext cx="8341038" cy="1107996"/>
          </a:xfrm>
        </p:spPr>
        <p:txBody>
          <a:bodyPr wrap="square" lIns="0" tIns="45720" rIns="0" bIns="45720" anchor="ctr" anchorCtr="0">
            <a:spAutoFit/>
          </a:bodyPr>
          <a:lstStyle/>
          <a:p>
            <a:pPr marL="0" indent="0">
              <a:buNone/>
            </a:pPr>
            <a:r>
              <a:rPr lang="en-US" sz="2200" dirty="0"/>
              <a:t>The exhaust-only variable cam timing systems allow the overlap period where both valves are open to be changed. The at-rest position provides little valve overlap, whereas the maximum </a:t>
            </a:r>
          </a:p>
        </p:txBody>
      </p:sp>
      <p:sp>
        <p:nvSpPr>
          <p:cNvPr id="9" name="Content Placeholder 8">
            <a:extLst>
              <a:ext uri="{FF2B5EF4-FFF2-40B4-BE49-F238E27FC236}">
                <a16:creationId xmlns:a16="http://schemas.microsoft.com/office/drawing/2014/main" id="{79176FCF-35FF-4E8E-A7A5-0AD287D479C5}"/>
              </a:ext>
            </a:extLst>
          </p:cNvPr>
          <p:cNvSpPr>
            <a:spLocks noGrp="1"/>
          </p:cNvSpPr>
          <p:nvPr>
            <p:ph sz="quarter" idx="17"/>
          </p:nvPr>
        </p:nvSpPr>
        <p:spPr>
          <a:xfrm>
            <a:off x="333276" y="5528648"/>
            <a:ext cx="6114658" cy="430887"/>
          </a:xfrm>
        </p:spPr>
        <p:txBody>
          <a:bodyPr wrap="square" lIns="0" tIns="45720" rIns="0" bIns="45720" anchor="ctr" anchorCtr="0">
            <a:spAutoFit/>
          </a:bodyPr>
          <a:lstStyle/>
          <a:p>
            <a:pPr marL="0" indent="0">
              <a:buNone/>
            </a:pPr>
            <a:r>
              <a:rPr lang="en-US" sz="2200" dirty="0"/>
              <a:t>overlap allows for internal </a:t>
            </a:r>
            <a:r>
              <a:rPr lang="en-US" sz="2200" spc="-300" dirty="0"/>
              <a:t>E G </a:t>
            </a:r>
            <a:r>
              <a:rPr lang="en-US" sz="2200" dirty="0"/>
              <a:t>R needed to reduce</a:t>
            </a:r>
          </a:p>
        </p:txBody>
      </p:sp>
      <p:graphicFrame>
        <p:nvGraphicFramePr>
          <p:cNvPr id="18" name="Object 17" descr="N O subscript x.">
            <a:extLst>
              <a:ext uri="{FF2B5EF4-FFF2-40B4-BE49-F238E27FC236}">
                <a16:creationId xmlns:a16="http://schemas.microsoft.com/office/drawing/2014/main" id="{1A9B0FFD-D0C8-4291-8C1F-6D4E9CC284B4}"/>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842109750"/>
              </p:ext>
            </p:extLst>
          </p:nvPr>
        </p:nvGraphicFramePr>
        <p:xfrm>
          <a:off x="6502120" y="5598496"/>
          <a:ext cx="518103" cy="373784"/>
        </p:xfrm>
        <a:graphic>
          <a:graphicData uri="http://schemas.openxmlformats.org/presentationml/2006/ole">
            <mc:AlternateContent xmlns:mc="http://schemas.openxmlformats.org/markup-compatibility/2006">
              <mc:Choice xmlns:v="urn:schemas-microsoft-com:vml" Requires="v">
                <p:oleObj name="Equation" r:id="rId4" imgW="317160" imgH="228600" progId="Equation.DSMT4">
                  <p:embed/>
                </p:oleObj>
              </mc:Choice>
              <mc:Fallback>
                <p:oleObj name="Equation" r:id="rId4" imgW="317160" imgH="228600" progId="Equation.DSMT4">
                  <p:embed/>
                  <p:pic>
                    <p:nvPicPr>
                      <p:cNvPr id="8" name="Object 7" descr="1 over 2.">
                        <a:extLst>
                          <a:ext uri="{FF2B5EF4-FFF2-40B4-BE49-F238E27FC236}">
                            <a16:creationId xmlns:a16="http://schemas.microsoft.com/office/drawing/2014/main" id="{0BC483C1-DF8C-44FE-9A8E-24CC142FAC31}"/>
                          </a:ext>
                          <a:ext uri="{C183D7F6-B498-43B3-948B-1728B52AA6E4}">
                            <adec:decorative xmlns:adec="http://schemas.microsoft.com/office/drawing/2017/decorative" val="0"/>
                          </a:ext>
                        </a:extLst>
                      </p:cNvPr>
                      <p:cNvPicPr/>
                      <p:nvPr/>
                    </p:nvPicPr>
                    <p:blipFill>
                      <a:blip r:embed="rId5"/>
                      <a:stretch>
                        <a:fillRect/>
                      </a:stretch>
                    </p:blipFill>
                    <p:spPr>
                      <a:xfrm>
                        <a:off x="6502120" y="5598496"/>
                        <a:ext cx="518103" cy="373784"/>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ACBAEEDF-512C-4386-B272-16068AD69FDD}"/>
              </a:ext>
            </a:extLst>
          </p:cNvPr>
          <p:cNvSpPr>
            <a:spLocks noGrp="1"/>
          </p:cNvSpPr>
          <p:nvPr>
            <p:ph sz="quarter" idx="18"/>
          </p:nvPr>
        </p:nvSpPr>
        <p:spPr>
          <a:xfrm>
            <a:off x="7063284" y="5528648"/>
            <a:ext cx="989114" cy="430887"/>
          </a:xfrm>
        </p:spPr>
        <p:txBody>
          <a:bodyPr wrap="square" lIns="0" tIns="45720" rIns="0" bIns="45720" anchor="ctr" anchorCtr="0">
            <a:spAutoFit/>
          </a:bodyPr>
          <a:lstStyle/>
          <a:p>
            <a:pPr marL="0" indent="0">
              <a:buNone/>
            </a:pPr>
            <a:r>
              <a:rPr lang="en-US" sz="2200" dirty="0"/>
              <a:t>exhaust</a:t>
            </a:r>
          </a:p>
        </p:txBody>
      </p:sp>
      <p:sp>
        <p:nvSpPr>
          <p:cNvPr id="11" name="Content Placeholder 10">
            <a:extLst>
              <a:ext uri="{FF2B5EF4-FFF2-40B4-BE49-F238E27FC236}">
                <a16:creationId xmlns:a16="http://schemas.microsoft.com/office/drawing/2014/main" id="{DDF82EAA-A99B-49B4-9C32-C5A348BE6CC0}"/>
              </a:ext>
            </a:extLst>
          </p:cNvPr>
          <p:cNvSpPr>
            <a:spLocks noGrp="1"/>
          </p:cNvSpPr>
          <p:nvPr>
            <p:ph sz="quarter" idx="19"/>
          </p:nvPr>
        </p:nvSpPr>
        <p:spPr>
          <a:xfrm>
            <a:off x="333277" y="5941600"/>
            <a:ext cx="1344022" cy="430887"/>
          </a:xfrm>
        </p:spPr>
        <p:txBody>
          <a:bodyPr wrap="square" lIns="0" tIns="45720" rIns="0" bIns="45720" anchor="ctr" anchorCtr="0">
            <a:spAutoFit/>
          </a:bodyPr>
          <a:lstStyle/>
          <a:p>
            <a:pPr marL="0" indent="0">
              <a:buNone/>
            </a:pPr>
            <a:r>
              <a:rPr lang="en-US" sz="2200" dirty="0"/>
              <a:t>emissions.</a:t>
            </a:r>
          </a:p>
        </p:txBody>
      </p:sp>
    </p:spTree>
    <p:extLst>
      <p:ext uri="{BB962C8B-B14F-4D97-AF65-F5344CB8AC3E}">
        <p14:creationId xmlns:p14="http://schemas.microsoft.com/office/powerpoint/2010/main" val="420423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7941E2-3005-442A-B0DB-003925ACDEFF}"/>
              </a:ext>
            </a:extLst>
          </p:cNvPr>
          <p:cNvSpPr>
            <a:spLocks noGrp="1"/>
          </p:cNvSpPr>
          <p:nvPr>
            <p:ph type="title"/>
          </p:nvPr>
        </p:nvSpPr>
        <p:spPr>
          <a:xfrm>
            <a:off x="334650" y="167469"/>
            <a:ext cx="8341038" cy="646331"/>
          </a:xfrm>
        </p:spPr>
        <p:txBody>
          <a:bodyPr wrap="square" lIns="0" tIns="45720" rIns="0" bIns="45720" anchor="ctr" anchorCtr="0">
            <a:spAutoFit/>
          </a:bodyPr>
          <a:lstStyle/>
          <a:p>
            <a:r>
              <a:rPr lang="en-US" sz="3600" dirty="0">
                <a:latin typeface="+mj-lt"/>
              </a:rPr>
              <a:t>Figure 15.2</a:t>
            </a:r>
          </a:p>
        </p:txBody>
      </p:sp>
      <p:sp>
        <p:nvSpPr>
          <p:cNvPr id="6" name="Content Placeholder 5">
            <a:extLst>
              <a:ext uri="{FF2B5EF4-FFF2-40B4-BE49-F238E27FC236}">
                <a16:creationId xmlns:a16="http://schemas.microsoft.com/office/drawing/2014/main" id="{3D7417F3-4097-49E2-86D1-981C43B05A6F}"/>
              </a:ext>
            </a:extLst>
          </p:cNvPr>
          <p:cNvSpPr>
            <a:spLocks noGrp="1"/>
          </p:cNvSpPr>
          <p:nvPr>
            <p:ph idx="1"/>
          </p:nvPr>
        </p:nvSpPr>
        <p:spPr>
          <a:xfrm>
            <a:off x="331984" y="984816"/>
            <a:ext cx="2533764" cy="400110"/>
          </a:xfrm>
        </p:spPr>
        <p:txBody>
          <a:bodyPr wrap="square" lIns="0" tIns="45720" rIns="0" bIns="45720" anchor="ctr" anchorCtr="0">
            <a:spAutoFit/>
          </a:bodyPr>
          <a:lstStyle/>
          <a:p>
            <a:pPr marL="0" indent="0">
              <a:buNone/>
            </a:pPr>
            <a:r>
              <a:rPr lang="en-US" sz="2000" dirty="0"/>
              <a:t>No </a:t>
            </a:r>
            <a:r>
              <a:rPr lang="en-US" sz="2000" spc="-250" dirty="0"/>
              <a:t>E G </a:t>
            </a:r>
            <a:r>
              <a:rPr lang="en-US" sz="2000" dirty="0"/>
              <a:t>R Valve Timing</a:t>
            </a:r>
          </a:p>
        </p:txBody>
      </p:sp>
      <p:sp>
        <p:nvSpPr>
          <p:cNvPr id="7" name="Content Placeholder 6">
            <a:extLst>
              <a:ext uri="{FF2B5EF4-FFF2-40B4-BE49-F238E27FC236}">
                <a16:creationId xmlns:a16="http://schemas.microsoft.com/office/drawing/2014/main" id="{D71FA958-471E-45CE-8834-A9B9D36CDE93}"/>
              </a:ext>
            </a:extLst>
          </p:cNvPr>
          <p:cNvSpPr>
            <a:spLocks noGrp="1"/>
          </p:cNvSpPr>
          <p:nvPr>
            <p:ph idx="13"/>
          </p:nvPr>
        </p:nvSpPr>
        <p:spPr>
          <a:xfrm>
            <a:off x="333277" y="1428714"/>
            <a:ext cx="3098079" cy="2554545"/>
          </a:xfrm>
        </p:spPr>
        <p:txBody>
          <a:bodyPr wrap="square" lIns="0" tIns="45720" rIns="0" bIns="45720" anchor="ctr" anchorCtr="0">
            <a:spAutoFit/>
          </a:bodyPr>
          <a:lstStyle/>
          <a:p>
            <a:pPr marL="0" indent="0">
              <a:buNone/>
            </a:pPr>
            <a:r>
              <a:rPr lang="en-US" sz="2000" dirty="0"/>
              <a:t>(a) At engine start, the camshaft timing has little valve overlap, which improves idle quality. (b) During acceleration, the valve overlap is increased to improve engine performance. (c) To reduce</a:t>
            </a:r>
          </a:p>
        </p:txBody>
      </p:sp>
      <p:graphicFrame>
        <p:nvGraphicFramePr>
          <p:cNvPr id="18" name="Object 17" descr="N O subscript x.">
            <a:extLst>
              <a:ext uri="{FF2B5EF4-FFF2-40B4-BE49-F238E27FC236}">
                <a16:creationId xmlns:a16="http://schemas.microsoft.com/office/drawing/2014/main" id="{7DF3DB7D-451F-44F3-B44D-3419D21D9EF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879059666"/>
              </p:ext>
            </p:extLst>
          </p:nvPr>
        </p:nvGraphicFramePr>
        <p:xfrm>
          <a:off x="328529" y="4044984"/>
          <a:ext cx="478458" cy="345184"/>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8" name="Object 17" descr="1 over 2.">
                        <a:extLst>
                          <a:ext uri="{FF2B5EF4-FFF2-40B4-BE49-F238E27FC236}">
                            <a16:creationId xmlns:a16="http://schemas.microsoft.com/office/drawing/2014/main" id="{1A9B0FFD-D0C8-4291-8C1F-6D4E9CC284B4}"/>
                          </a:ext>
                          <a:ext uri="{C183D7F6-B498-43B3-948B-1728B52AA6E4}">
                            <adec:decorative xmlns:adec="http://schemas.microsoft.com/office/drawing/2017/decorative" val="0"/>
                          </a:ext>
                        </a:extLst>
                      </p:cNvPr>
                      <p:cNvPicPr/>
                      <p:nvPr/>
                    </p:nvPicPr>
                    <p:blipFill>
                      <a:blip r:embed="rId4"/>
                      <a:stretch>
                        <a:fillRect/>
                      </a:stretch>
                    </p:blipFill>
                    <p:spPr>
                      <a:xfrm>
                        <a:off x="328529" y="4044984"/>
                        <a:ext cx="478458" cy="345184"/>
                      </a:xfrm>
                      <a:prstGeom prst="rect">
                        <a:avLst/>
                      </a:prstGeom>
                      <a:noFill/>
                    </p:spPr>
                  </p:pic>
                </p:oleObj>
              </mc:Fallback>
            </mc:AlternateContent>
          </a:graphicData>
        </a:graphic>
      </p:graphicFrame>
      <p:sp>
        <p:nvSpPr>
          <p:cNvPr id="9" name="Content Placeholder 8">
            <a:extLst>
              <a:ext uri="{FF2B5EF4-FFF2-40B4-BE49-F238E27FC236}">
                <a16:creationId xmlns:a16="http://schemas.microsoft.com/office/drawing/2014/main" id="{CC3AAC26-C599-4560-BACA-6FA71403CA00}"/>
              </a:ext>
            </a:extLst>
          </p:cNvPr>
          <p:cNvSpPr>
            <a:spLocks noGrp="1"/>
          </p:cNvSpPr>
          <p:nvPr>
            <p:ph sz="quarter" idx="17"/>
          </p:nvPr>
        </p:nvSpPr>
        <p:spPr>
          <a:xfrm>
            <a:off x="848414" y="3970486"/>
            <a:ext cx="2300140" cy="400110"/>
          </a:xfrm>
        </p:spPr>
        <p:txBody>
          <a:bodyPr wrap="square" lIns="0" tIns="45720" rIns="0" bIns="45720" anchor="ctr" anchorCtr="0">
            <a:spAutoFit/>
          </a:bodyPr>
          <a:lstStyle/>
          <a:p>
            <a:pPr marL="0" indent="0">
              <a:buNone/>
            </a:pPr>
            <a:r>
              <a:rPr lang="en-US" sz="2000" dirty="0"/>
              <a:t>emissions, the valve</a:t>
            </a:r>
          </a:p>
        </p:txBody>
      </p:sp>
      <p:sp>
        <p:nvSpPr>
          <p:cNvPr id="10" name="Content Placeholder 9">
            <a:extLst>
              <a:ext uri="{FF2B5EF4-FFF2-40B4-BE49-F238E27FC236}">
                <a16:creationId xmlns:a16="http://schemas.microsoft.com/office/drawing/2014/main" id="{896050C2-752F-42C9-85EE-6587FC7F14F9}"/>
              </a:ext>
            </a:extLst>
          </p:cNvPr>
          <p:cNvSpPr>
            <a:spLocks noGrp="1"/>
          </p:cNvSpPr>
          <p:nvPr>
            <p:ph sz="quarter" idx="18"/>
          </p:nvPr>
        </p:nvSpPr>
        <p:spPr>
          <a:xfrm>
            <a:off x="331021" y="4441845"/>
            <a:ext cx="3100335" cy="1938992"/>
          </a:xfrm>
        </p:spPr>
        <p:txBody>
          <a:bodyPr wrap="square" lIns="0" tIns="45720" rIns="0" bIns="45720" anchor="ctr" anchorCtr="0">
            <a:spAutoFit/>
          </a:bodyPr>
          <a:lstStyle/>
          <a:p>
            <a:pPr marL="0" indent="0">
              <a:buNone/>
            </a:pPr>
            <a:r>
              <a:rPr lang="en-US" sz="2000" dirty="0"/>
              <a:t>timing is changed to trap some of the exhaust gases in the combustion chamber, thereby eliminating the needs for an </a:t>
            </a:r>
            <a:r>
              <a:rPr lang="en-US" sz="2000" spc="-250" dirty="0"/>
              <a:t>E G </a:t>
            </a:r>
            <a:r>
              <a:rPr lang="en-US" sz="2000" dirty="0"/>
              <a:t>R valve.</a:t>
            </a:r>
          </a:p>
        </p:txBody>
      </p:sp>
      <p:pic>
        <p:nvPicPr>
          <p:cNvPr id="3" name="Picture 2" descr="A line graph plots bell-shaped curves for exhaust and intake, for idle valve timing.&#10;Long description 1 is available in notes, press F6.">
            <a:extLst>
              <a:ext uri="{FF2B5EF4-FFF2-40B4-BE49-F238E27FC236}">
                <a16:creationId xmlns:a16="http://schemas.microsoft.com/office/drawing/2014/main" id="{B0690234-F007-8A8C-7706-0D7D9D7C3F7F}"/>
              </a:ext>
            </a:extLst>
          </p:cNvPr>
          <p:cNvPicPr>
            <a:picLocks noChangeAspect="1"/>
          </p:cNvPicPr>
          <p:nvPr/>
        </p:nvPicPr>
        <p:blipFill>
          <a:blip r:embed="rId5"/>
          <a:stretch>
            <a:fillRect/>
          </a:stretch>
        </p:blipFill>
        <p:spPr>
          <a:xfrm>
            <a:off x="3592082" y="1400507"/>
            <a:ext cx="2480269" cy="1937179"/>
          </a:xfrm>
          <a:prstGeom prst="rect">
            <a:avLst/>
          </a:prstGeom>
        </p:spPr>
      </p:pic>
      <p:pic>
        <p:nvPicPr>
          <p:cNvPr id="8" name="Picture 7" descr="A line graph plots bell-shaped curves for exhaust and intake, for performance valve timing.&#10;Long description 2 is available in notes, press F6.">
            <a:extLst>
              <a:ext uri="{FF2B5EF4-FFF2-40B4-BE49-F238E27FC236}">
                <a16:creationId xmlns:a16="http://schemas.microsoft.com/office/drawing/2014/main" id="{9A748BD6-904E-B5D7-C765-FD262D6B9878}"/>
              </a:ext>
            </a:extLst>
          </p:cNvPr>
          <p:cNvPicPr>
            <a:picLocks noChangeAspect="1"/>
          </p:cNvPicPr>
          <p:nvPr/>
        </p:nvPicPr>
        <p:blipFill>
          <a:blip r:embed="rId6"/>
          <a:stretch>
            <a:fillRect/>
          </a:stretch>
        </p:blipFill>
        <p:spPr>
          <a:xfrm>
            <a:off x="6169863" y="1382206"/>
            <a:ext cx="2485604" cy="1948914"/>
          </a:xfrm>
          <a:prstGeom prst="rect">
            <a:avLst/>
          </a:prstGeom>
        </p:spPr>
      </p:pic>
      <p:pic>
        <p:nvPicPr>
          <p:cNvPr id="12" name="Picture 11" descr="A line graph plots bell-shaped curves for exhaust and intake, for E G R function valve timing.&#10;Long description 3 is available in notes, press F6.">
            <a:extLst>
              <a:ext uri="{FF2B5EF4-FFF2-40B4-BE49-F238E27FC236}">
                <a16:creationId xmlns:a16="http://schemas.microsoft.com/office/drawing/2014/main" id="{3F08AD5D-6716-776C-AC35-9D90AE8DE39F}"/>
              </a:ext>
            </a:extLst>
          </p:cNvPr>
          <p:cNvPicPr>
            <a:picLocks noChangeAspect="1"/>
          </p:cNvPicPr>
          <p:nvPr/>
        </p:nvPicPr>
        <p:blipFill>
          <a:blip r:embed="rId7"/>
          <a:stretch>
            <a:fillRect/>
          </a:stretch>
        </p:blipFill>
        <p:spPr>
          <a:xfrm>
            <a:off x="4544892" y="3473601"/>
            <a:ext cx="2704945" cy="2150564"/>
          </a:xfrm>
          <a:prstGeom prst="rect">
            <a:avLst/>
          </a:prstGeom>
        </p:spPr>
      </p:pic>
    </p:spTree>
    <p:extLst>
      <p:ext uri="{BB962C8B-B14F-4D97-AF65-F5344CB8AC3E}">
        <p14:creationId xmlns:p14="http://schemas.microsoft.com/office/powerpoint/2010/main" val="986849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Variable Valve Timing</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Variable_Valve_Timing">
            <a:hlinkClick r:id="" action="ppaction://media"/>
            <a:extLst>
              <a:ext uri="{FF2B5EF4-FFF2-40B4-BE49-F238E27FC236}">
                <a16:creationId xmlns:a16="http://schemas.microsoft.com/office/drawing/2014/main" id="{1841BEFB-6339-D331-D615-199683CD118D}"/>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620785" y="1527746"/>
            <a:ext cx="8229600" cy="4226740"/>
          </a:xfrm>
        </p:spPr>
      </p:pic>
      <p:sp>
        <p:nvSpPr>
          <p:cNvPr id="7" name="Rectangle 6">
            <a:extLst>
              <a:ext uri="{FF2B5EF4-FFF2-40B4-BE49-F238E27FC236}">
                <a16:creationId xmlns:a16="http://schemas.microsoft.com/office/drawing/2014/main" id="{17D7CE68-F821-91C0-817F-487C799E3C49}"/>
              </a:ext>
            </a:extLst>
          </p:cNvPr>
          <p:cNvSpPr/>
          <p:nvPr/>
        </p:nvSpPr>
        <p:spPr>
          <a:xfrm>
            <a:off x="1862356" y="1434517"/>
            <a:ext cx="5545123" cy="3355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5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91743"/>
            <a:ext cx="8362950" cy="590349"/>
          </a:xfrm>
        </p:spPr>
        <p:txBody>
          <a:bodyPr wrap="square" lIns="0" tIns="18000" rIns="0" bIns="18000" anchor="ctr" anchorCtr="0">
            <a:spAutoFit/>
          </a:bodyPr>
          <a:lstStyle/>
          <a:p>
            <a:r>
              <a:rPr lang="en-US" dirty="0"/>
              <a:t>Chart 15.1</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49250" y="1131990"/>
            <a:ext cx="8313738" cy="405683"/>
          </a:xfrm>
        </p:spPr>
        <p:txBody>
          <a:bodyPr wrap="square" lIns="0" tIns="18000" rIns="0" bIns="18000" anchor="ctr" anchorCtr="0">
            <a:spAutoFit/>
          </a:bodyPr>
          <a:lstStyle/>
          <a:p>
            <a:pPr marL="0" indent="0">
              <a:spcBef>
                <a:spcPts val="600"/>
              </a:spcBef>
              <a:buNone/>
            </a:pPr>
            <a:r>
              <a:rPr lang="en-US" sz="2400" dirty="0"/>
              <a:t>Intake/Exhaust Phasing</a:t>
            </a:r>
            <a:endParaRPr lang="en-IN" sz="2400" dirty="0"/>
          </a:p>
        </p:txBody>
      </p:sp>
      <p:graphicFrame>
        <p:nvGraphicFramePr>
          <p:cNvPr id="2" name="Table 1">
            <a:extLst>
              <a:ext uri="{FF2B5EF4-FFF2-40B4-BE49-F238E27FC236}">
                <a16:creationId xmlns:a16="http://schemas.microsoft.com/office/drawing/2014/main" id="{13941A3C-49D9-4DBA-B9C5-9AE927965B40}"/>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60349243"/>
              </p:ext>
            </p:extLst>
          </p:nvPr>
        </p:nvGraphicFramePr>
        <p:xfrm>
          <a:off x="373061" y="1887571"/>
          <a:ext cx="8313738" cy="2313516"/>
        </p:xfrm>
        <a:graphic>
          <a:graphicData uri="http://schemas.openxmlformats.org/drawingml/2006/table">
            <a:tbl>
              <a:tblPr firstRow="1" bandRow="1">
                <a:tableStyleId>{2D5ABB26-0587-4C30-8999-92F81FD0307C}</a:tableStyleId>
              </a:tblPr>
              <a:tblGrid>
                <a:gridCol w="4156869">
                  <a:extLst>
                    <a:ext uri="{9D8B030D-6E8A-4147-A177-3AD203B41FA5}">
                      <a16:colId xmlns:a16="http://schemas.microsoft.com/office/drawing/2014/main" val="3785189610"/>
                    </a:ext>
                  </a:extLst>
                </a:gridCol>
                <a:gridCol w="4156869">
                  <a:extLst>
                    <a:ext uri="{9D8B030D-6E8A-4147-A177-3AD203B41FA5}">
                      <a16:colId xmlns:a16="http://schemas.microsoft.com/office/drawing/2014/main" val="411291432"/>
                    </a:ext>
                  </a:extLst>
                </a:gridCol>
              </a:tblGrid>
              <a:tr h="38589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Camshaft Phasing Changed</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nSpc>
                          <a:spcPct val="107000"/>
                        </a:lnSpc>
                        <a:spcBef>
                          <a:spcPts val="0"/>
                        </a:spcBef>
                        <a:spcAft>
                          <a:spcPts val="0"/>
                        </a:spcAft>
                      </a:pPr>
                      <a:r>
                        <a:rPr lang="en-US" sz="18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Purpose</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2801052126"/>
                  </a:ext>
                </a:extLst>
              </a:tr>
              <a:tr h="469732">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Exhaust cam phasing</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Reduces </a:t>
                      </a:r>
                      <a:r>
                        <a:rPr lang="en-US" sz="400" noProof="0" dirty="0">
                          <a:effectLst/>
                          <a:latin typeface="Arial" panose="020B0604020202020204" pitchFamily="34" charset="0"/>
                          <a:ea typeface="Calibri" panose="020F0502020204030204" pitchFamily="34" charset="0"/>
                          <a:cs typeface="Arial" panose="020B0604020202020204" pitchFamily="34" charset="0"/>
                        </a:rPr>
                        <a:t>N O subscript </a:t>
                      </a:r>
                      <a:r>
                        <a:rPr lang="en-US" sz="100" noProof="0" dirty="0">
                          <a:effectLst/>
                          <a:latin typeface="Arial" panose="020B0604020202020204" pitchFamily="34" charset="0"/>
                          <a:ea typeface="Calibri" panose="020F0502020204030204" pitchFamily="34" charset="0"/>
                          <a:cs typeface="Arial" panose="020B0604020202020204" pitchFamily="34" charset="0"/>
                        </a:rPr>
                        <a:t>x</a:t>
                      </a:r>
                      <a:r>
                        <a:rPr lang="en-US" sz="1800" noProof="0" dirty="0">
                          <a:effectLst/>
                          <a:latin typeface="Arial" panose="020B0604020202020204" pitchFamily="34" charset="0"/>
                          <a:ea typeface="Calibri" panose="020F0502020204030204" pitchFamily="34" charset="0"/>
                          <a:cs typeface="Arial" panose="020B0604020202020204" pitchFamily="34" charset="0"/>
                        </a:rPr>
                        <a:t> exhaust emissions </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504974513"/>
                  </a:ext>
                </a:extLst>
              </a:tr>
              <a:tr h="686093">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Exhaust cam phasing</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Increases fuel economy (reduced pumping losses) </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464922551"/>
                  </a:ext>
                </a:extLst>
              </a:tr>
              <a:tr h="385897">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Intake cam phasing</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Increases low-speed torque </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528137013"/>
                  </a:ext>
                </a:extLst>
              </a:tr>
              <a:tr h="385897">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Intake cam phasing</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nSpc>
                          <a:spcPct val="107000"/>
                        </a:lnSpc>
                        <a:spcBef>
                          <a:spcPts val="0"/>
                        </a:spcBef>
                        <a:spcAft>
                          <a:spcPts val="0"/>
                        </a:spcAft>
                      </a:pPr>
                      <a:r>
                        <a:rPr lang="en-US" sz="1800" noProof="0" dirty="0">
                          <a:effectLst/>
                          <a:latin typeface="Arial" panose="020B0604020202020204" pitchFamily="34" charset="0"/>
                          <a:ea typeface="Calibri" panose="020F0502020204030204" pitchFamily="34" charset="0"/>
                          <a:cs typeface="Arial" panose="020B0604020202020204" pitchFamily="34" charset="0"/>
                        </a:rPr>
                        <a:t>Increases high-speed power</a:t>
                      </a:r>
                    </a:p>
                  </a:txBody>
                  <a:tcPr marL="101414" marR="101414" marT="48700" marB="487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4207786"/>
                  </a:ext>
                </a:extLst>
              </a:tr>
            </a:tbl>
          </a:graphicData>
        </a:graphic>
      </p:graphicFrame>
      <p:graphicFrame>
        <p:nvGraphicFramePr>
          <p:cNvPr id="5" name="Object 4">
            <a:extLst>
              <a:ext uri="{FF2B5EF4-FFF2-40B4-BE49-F238E27FC236}">
                <a16:creationId xmlns:a16="http://schemas.microsoft.com/office/drawing/2014/main" id="{5172334C-C03B-4E68-A7AC-4D854094482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13101514"/>
              </p:ext>
            </p:extLst>
          </p:nvPr>
        </p:nvGraphicFramePr>
        <p:xfrm>
          <a:off x="5545988" y="2391944"/>
          <a:ext cx="433143" cy="312490"/>
        </p:xfrm>
        <a:graphic>
          <a:graphicData uri="http://schemas.openxmlformats.org/presentationml/2006/ole">
            <mc:AlternateContent xmlns:mc="http://schemas.openxmlformats.org/markup-compatibility/2006">
              <mc:Choice xmlns:v="urn:schemas-microsoft-com:vml" Requires="v">
                <p:oleObj name="Equation" r:id="rId3" imgW="317160" imgH="228600" progId="Equation.DSMT4">
                  <p:embed/>
                </p:oleObj>
              </mc:Choice>
              <mc:Fallback>
                <p:oleObj name="Equation" r:id="rId3" imgW="317160" imgH="228600" progId="Equation.DSMT4">
                  <p:embed/>
                  <p:pic>
                    <p:nvPicPr>
                      <p:cNvPr id="18" name="Object 17" descr="N O subscript x.">
                        <a:extLst>
                          <a:ext uri="{FF2B5EF4-FFF2-40B4-BE49-F238E27FC236}">
                            <a16:creationId xmlns:a16="http://schemas.microsoft.com/office/drawing/2014/main" id="{7DF3DB7D-451F-44F3-B44D-3419D21D9EFE}"/>
                          </a:ext>
                          <a:ext uri="{C183D7F6-B498-43B3-948B-1728B52AA6E4}">
                            <adec:decorative xmlns:adec="http://schemas.microsoft.com/office/drawing/2017/decorative" val="0"/>
                          </a:ext>
                        </a:extLst>
                      </p:cNvPr>
                      <p:cNvPicPr/>
                      <p:nvPr/>
                    </p:nvPicPr>
                    <p:blipFill>
                      <a:blip r:embed="rId4"/>
                      <a:stretch>
                        <a:fillRect/>
                      </a:stretch>
                    </p:blipFill>
                    <p:spPr>
                      <a:xfrm>
                        <a:off x="5545988" y="2391944"/>
                        <a:ext cx="433143" cy="312490"/>
                      </a:xfrm>
                      <a:prstGeom prst="rect">
                        <a:avLst/>
                      </a:prstGeom>
                      <a:solidFill>
                        <a:srgbClr val="D4EAE4"/>
                      </a:solidFill>
                    </p:spPr>
                  </p:pic>
                </p:oleObj>
              </mc:Fallback>
            </mc:AlternateContent>
          </a:graphicData>
        </a:graphic>
      </p:graphicFrame>
    </p:spTree>
    <p:extLst>
      <p:ext uri="{BB962C8B-B14F-4D97-AF65-F5344CB8AC3E}">
        <p14:creationId xmlns:p14="http://schemas.microsoft.com/office/powerpoint/2010/main" val="159444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7412"/>
            <a:ext cx="8362950" cy="1754326"/>
          </a:xfrm>
        </p:spPr>
        <p:txBody>
          <a:bodyPr wrap="square" lIns="0" tIns="45720" rIns="0" bIns="45720" anchor="ctr" anchorCtr="0">
            <a:spAutoFit/>
          </a:bodyPr>
          <a:lstStyle/>
          <a:p>
            <a:r>
              <a:rPr lang="en-US" dirty="0"/>
              <a:t>Frequently Asked Question: What Are the Various Names Used for Variable Valve Timing Systems? </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3850" y="1990539"/>
            <a:ext cx="8362950" cy="369332"/>
          </a:xfrm>
        </p:spPr>
        <p:txBody>
          <a:bodyPr wrap="square" lIns="0" tIns="45720" rIns="0" bIns="45720" anchor="ctr" anchorCtr="0">
            <a:spAutoFit/>
          </a:bodyPr>
          <a:lstStyle/>
          <a:p>
            <a:pPr marL="0" indent="0">
              <a:buNone/>
            </a:pPr>
            <a:r>
              <a:rPr lang="en-US" sz="1800" b="1" dirty="0">
                <a:solidFill>
                  <a:schemeClr val="tx1"/>
                </a:solidFill>
              </a:rPr>
              <a:t>? Frequently Asked Question</a:t>
            </a:r>
          </a:p>
        </p:txBody>
      </p:sp>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34962" y="2428334"/>
            <a:ext cx="7704857" cy="3970318"/>
          </a:xfrm>
        </p:spPr>
        <p:txBody>
          <a:bodyPr wrap="square" lIns="0" tIns="45720" rIns="0" bIns="45720" anchor="ctr">
            <a:spAutoFit/>
          </a:bodyPr>
          <a:lstStyle/>
          <a:p>
            <a:pPr marL="0" indent="0">
              <a:buNone/>
            </a:pPr>
            <a:r>
              <a:rPr lang="en-US" sz="1800" b="1" dirty="0"/>
              <a:t>What Are the Various Names Used for Variable Valve Timing Systems? </a:t>
            </a:r>
            <a:r>
              <a:rPr lang="en-US" sz="1800" spc="-200" dirty="0"/>
              <a:t>B M </a:t>
            </a:r>
            <a:r>
              <a:rPr lang="en-US" sz="1800" dirty="0"/>
              <a:t>W—</a:t>
            </a:r>
            <a:r>
              <a:rPr lang="en-US" sz="1800" spc="-200" dirty="0"/>
              <a:t>V A N O </a:t>
            </a:r>
            <a:r>
              <a:rPr lang="en-US" sz="1800" dirty="0"/>
              <a:t>S (Variable Nockenwellen Steuerung), Ford—</a:t>
            </a:r>
            <a:r>
              <a:rPr lang="en-US" sz="1800" spc="-200" dirty="0"/>
              <a:t>V V </a:t>
            </a:r>
            <a:r>
              <a:rPr lang="en-US" sz="1800" dirty="0"/>
              <a:t>T (Variable Valve Timing), </a:t>
            </a:r>
            <a:r>
              <a:rPr lang="en-US" sz="1800" spc="-200" dirty="0"/>
              <a:t>G </a:t>
            </a:r>
            <a:r>
              <a:rPr lang="en-US" sz="1800" dirty="0"/>
              <a:t>M—</a:t>
            </a:r>
            <a:r>
              <a:rPr lang="en-US" sz="1800" spc="-200" dirty="0"/>
              <a:t>D C V C </a:t>
            </a:r>
            <a:r>
              <a:rPr lang="en-US" sz="1800" dirty="0"/>
              <a:t>P (Double Continuous Variable Cam Phasing), if used for both intake and exhaust camshafts, Honda—</a:t>
            </a:r>
            <a:r>
              <a:rPr lang="en-US" sz="1800" spc="-200" dirty="0"/>
              <a:t>V T E </a:t>
            </a:r>
            <a:r>
              <a:rPr lang="en-US" sz="1800" dirty="0"/>
              <a:t>C (Variable valve Timing and lift Electronic Control), Hyundai—</a:t>
            </a:r>
            <a:r>
              <a:rPr lang="en-US" sz="1800" spc="-200" dirty="0"/>
              <a:t>M P </a:t>
            </a:r>
            <a:r>
              <a:rPr lang="en-US" sz="1800" dirty="0"/>
              <a:t>I </a:t>
            </a:r>
            <a:r>
              <a:rPr lang="en-US" sz="1800" spc="-200" dirty="0"/>
              <a:t>C V V </a:t>
            </a:r>
            <a:r>
              <a:rPr lang="en-US" sz="1800" dirty="0"/>
              <a:t>T (Multiport Injection Continuously Variable Valve Timing), Mazda—S-</a:t>
            </a:r>
            <a:r>
              <a:rPr lang="en-US" sz="1800" spc="-200" dirty="0"/>
              <a:t>V </a:t>
            </a:r>
            <a:r>
              <a:rPr lang="en-US" sz="1800" dirty="0"/>
              <a:t>T (Sequential Valve Timing), Mitsubishi—</a:t>
            </a:r>
            <a:r>
              <a:rPr lang="en-US" sz="1800" spc="-200" dirty="0"/>
              <a:t>M I V E C </a:t>
            </a:r>
            <a:r>
              <a:rPr lang="en-US" sz="1800" dirty="0"/>
              <a:t>C (Mitsubishi Innovative Valve timing Electronic Control system), Nissan—N-</a:t>
            </a:r>
            <a:r>
              <a:rPr lang="en-US" sz="1800" spc="-200" dirty="0"/>
              <a:t>V C T </a:t>
            </a:r>
            <a:r>
              <a:rPr lang="en-US" sz="1800" dirty="0"/>
              <a:t>T (Nissan Variable Control Timing), Nissan—</a:t>
            </a:r>
            <a:r>
              <a:rPr lang="en-US" sz="1800" spc="-200" dirty="0"/>
              <a:t>V V </a:t>
            </a:r>
            <a:r>
              <a:rPr lang="en-US" sz="1800" dirty="0"/>
              <a:t>L (Variable Valve Lift), Porsche—Variocam (Variable camshaft timing), Suzuki—</a:t>
            </a:r>
            <a:r>
              <a:rPr lang="en-US" sz="1800" spc="-200" dirty="0"/>
              <a:t>V V </a:t>
            </a:r>
            <a:r>
              <a:rPr lang="en-US" sz="1800" dirty="0"/>
              <a:t>T (Variable Valve Timing), Subaru—</a:t>
            </a:r>
            <a:r>
              <a:rPr lang="en-US" sz="1800" spc="-200" dirty="0"/>
              <a:t>A V C </a:t>
            </a:r>
            <a:r>
              <a:rPr lang="en-US" sz="1800" dirty="0"/>
              <a:t>S (Active Valve Control System), Toyota—</a:t>
            </a:r>
            <a:r>
              <a:rPr lang="en-US" sz="1800" spc="-200" dirty="0"/>
              <a:t>V V </a:t>
            </a:r>
            <a:r>
              <a:rPr lang="en-US" sz="1800" dirty="0"/>
              <a:t>T-i (Variable Valve Timing-intelligent), Toyota—</a:t>
            </a:r>
            <a:r>
              <a:rPr lang="en-US" sz="1800" spc="-200" dirty="0"/>
              <a:t>V V T </a:t>
            </a:r>
            <a:r>
              <a:rPr lang="en-US" sz="1800" dirty="0"/>
              <a:t>L-i (Variable Valve Timing and Lift-intelligent), Volkswagen—</a:t>
            </a:r>
            <a:r>
              <a:rPr lang="en-US" sz="1800" spc="-200" dirty="0"/>
              <a:t>V V </a:t>
            </a:r>
            <a:r>
              <a:rPr lang="en-US" sz="1800" dirty="0"/>
              <a:t>T (Variable Valve Timing), and Volvo—</a:t>
            </a:r>
            <a:r>
              <a:rPr lang="en-US" sz="1800" spc="-200" dirty="0"/>
              <a:t>V V </a:t>
            </a:r>
            <a:r>
              <a:rPr lang="en-US" sz="1800" dirty="0"/>
              <a:t>T (Variable Valve Timing).</a:t>
            </a:r>
          </a:p>
        </p:txBody>
      </p:sp>
    </p:spTree>
    <p:extLst>
      <p:ext uri="{BB962C8B-B14F-4D97-AF65-F5344CB8AC3E}">
        <p14:creationId xmlns:p14="http://schemas.microsoft.com/office/powerpoint/2010/main" val="124532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23850" y="161446"/>
            <a:ext cx="8362950" cy="646331"/>
          </a:xfrm>
        </p:spPr>
        <p:txBody>
          <a:bodyPr wrap="square" lIns="0" tIns="45720" rIns="0" bIns="45720" anchor="ctr" anchorCtr="0">
            <a:spAutoFit/>
          </a:bodyPr>
          <a:lstStyle/>
          <a:p>
            <a:r>
              <a:rPr lang="en-US" dirty="0"/>
              <a:t>Figure 15.3</a:t>
            </a:r>
            <a:endParaRPr lang="en-US" sz="280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04615"/>
            <a:ext cx="8362950" cy="461665"/>
          </a:xfrm>
        </p:spPr>
        <p:txBody>
          <a:bodyPr wrap="square" lIns="0" tIns="45720" rIns="0" bIns="45720" anchor="ctr" anchorCtr="0">
            <a:spAutoFit/>
          </a:bodyPr>
          <a:lstStyle/>
          <a:p>
            <a:pPr marL="0" indent="0">
              <a:spcBef>
                <a:spcPts val="600"/>
              </a:spcBef>
              <a:buNone/>
            </a:pPr>
            <a:r>
              <a:rPr lang="en-US" sz="2400" dirty="0"/>
              <a:t>Retard and Advance</a:t>
            </a:r>
            <a:endParaRPr lang="en-IN" sz="2400" dirty="0"/>
          </a:p>
        </p:txBody>
      </p:sp>
      <p:pic>
        <p:nvPicPr>
          <p:cNvPr id="4" name="Picture 3" descr="An illustration shows the rotation in opposite directions while advancing and retarding a camshaft.&#10;Long description is available in notes, press F6.">
            <a:extLst>
              <a:ext uri="{FF2B5EF4-FFF2-40B4-BE49-F238E27FC236}">
                <a16:creationId xmlns:a16="http://schemas.microsoft.com/office/drawing/2014/main" id="{F6187308-EB0C-5354-1493-B7210EA12DD2}"/>
              </a:ext>
            </a:extLst>
          </p:cNvPr>
          <p:cNvPicPr>
            <a:picLocks noChangeAspect="1"/>
          </p:cNvPicPr>
          <p:nvPr/>
        </p:nvPicPr>
        <p:blipFill>
          <a:blip r:embed="rId3"/>
          <a:stretch>
            <a:fillRect/>
          </a:stretch>
        </p:blipFill>
        <p:spPr>
          <a:xfrm>
            <a:off x="644442" y="1637657"/>
            <a:ext cx="7855116" cy="3644331"/>
          </a:xfrm>
          <a:prstGeom prst="rect">
            <a:avLst/>
          </a:prstGeom>
        </p:spPr>
      </p:pic>
      <p:sp>
        <p:nvSpPr>
          <p:cNvPr id="2" name="Content Placeholder 1">
            <a:extLst>
              <a:ext uri="{FF2B5EF4-FFF2-40B4-BE49-F238E27FC236}">
                <a16:creationId xmlns:a16="http://schemas.microsoft.com/office/drawing/2014/main" id="{F8A681B6-034A-46E6-92AA-90FFCEC9D4F4}"/>
              </a:ext>
            </a:extLst>
          </p:cNvPr>
          <p:cNvSpPr>
            <a:spLocks noGrp="1"/>
          </p:cNvSpPr>
          <p:nvPr>
            <p:ph sz="quarter" idx="14"/>
          </p:nvPr>
        </p:nvSpPr>
        <p:spPr>
          <a:xfrm>
            <a:off x="327025" y="5697405"/>
            <a:ext cx="8362950" cy="461665"/>
          </a:xfrm>
        </p:spPr>
        <p:txBody>
          <a:bodyPr lIns="0" tIns="45720" rIns="0" bIns="45720" anchor="ctr">
            <a:spAutoFit/>
          </a:bodyPr>
          <a:lstStyle/>
          <a:p>
            <a:pPr marL="0" indent="0">
              <a:buNone/>
            </a:pPr>
            <a:r>
              <a:rPr lang="en-US" sz="2400" dirty="0"/>
              <a:t>Camshaft rotation during advance and retard.</a:t>
            </a:r>
          </a:p>
        </p:txBody>
      </p:sp>
    </p:spTree>
    <p:extLst>
      <p:ext uri="{BB962C8B-B14F-4D97-AF65-F5344CB8AC3E}">
        <p14:creationId xmlns:p14="http://schemas.microsoft.com/office/powerpoint/2010/main" val="3935055624"/>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953</TotalTime>
  <Words>3916</Words>
  <Application>Microsoft Office PowerPoint</Application>
  <PresentationFormat>On-screen Show (4:3)</PresentationFormat>
  <Paragraphs>223</Paragraphs>
  <Slides>30</Slides>
  <Notes>28</Notes>
  <HiddenSlides>0</HiddenSlides>
  <MMClips>2</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6" baseType="lpstr">
      <vt:lpstr>Arial</vt:lpstr>
      <vt:lpstr>Times New Roman</vt:lpstr>
      <vt:lpstr>Verdana</vt:lpstr>
      <vt:lpstr>1_USHE</vt:lpstr>
      <vt:lpstr>USHE</vt:lpstr>
      <vt:lpstr>Equation</vt:lpstr>
      <vt:lpstr>Advanced Engine Performance Diagnosis</vt:lpstr>
      <vt:lpstr>Learning Objectives</vt:lpstr>
      <vt:lpstr>Variable Valve Timing</vt:lpstr>
      <vt:lpstr>Figure 15.1</vt:lpstr>
      <vt:lpstr>Figure 15.2</vt:lpstr>
      <vt:lpstr>Animation: Variable Valve Timing</vt:lpstr>
      <vt:lpstr>Chart 15.1</vt:lpstr>
      <vt:lpstr>Frequently Asked Question: What Are the Various Names Used for Variable Valve Timing Systems? </vt:lpstr>
      <vt:lpstr>Figure 15.3</vt:lpstr>
      <vt:lpstr>Figure 15.4</vt:lpstr>
      <vt:lpstr>Figure 15.5</vt:lpstr>
      <vt:lpstr>Figure 15.6</vt:lpstr>
      <vt:lpstr>Animation: Vane Phaser (Cam Retard)</vt:lpstr>
      <vt:lpstr>Figure 15.7</vt:lpstr>
      <vt:lpstr>Figure 15.8</vt:lpstr>
      <vt:lpstr>Figure 15.9</vt:lpstr>
      <vt:lpstr>Frequently Asked Question: What Happens When the Engine Stops? </vt:lpstr>
      <vt:lpstr>Diagnostic Steps</vt:lpstr>
      <vt:lpstr>Figure 15.10</vt:lpstr>
      <vt:lpstr>Variable Lift and Cylinder Deactivation Systems</vt:lpstr>
      <vt:lpstr>Figure 15.11</vt:lpstr>
      <vt:lpstr>Figure 15.12</vt:lpstr>
      <vt:lpstr>Figure 15.13</vt:lpstr>
      <vt:lpstr>Figure 15.14</vt:lpstr>
      <vt:lpstr>Question 1 </vt:lpstr>
      <vt:lpstr>Answer 1</vt:lpstr>
      <vt:lpstr>Summary (1 of 2)</vt:lpstr>
      <vt:lpstr>Summary (2 of 2)</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15</dc:title>
  <dc:subject>Careers</dc:subject>
  <dc:creator>Halderman and Ward</dc:creator>
  <cp:keywords/>
  <dc:description>Additional information may be found in the Notes Pane of each slide by pressing F6._x000d_
Alt text for images/ equations within table cells have been placed behind the object intentionally to provide a better screen reader user experience.</dc:description>
  <cp:lastModifiedBy>Glen Plants</cp:lastModifiedBy>
  <cp:revision>435</cp:revision>
  <dcterms:modified xsi:type="dcterms:W3CDTF">2024-09-25T12:03:41Z</dcterms:modified>
</cp:coreProperties>
</file>