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648" r:id="rId2"/>
  </p:sldMasterIdLst>
  <p:notesMasterIdLst>
    <p:notesMasterId r:id="rId112"/>
  </p:notesMasterIdLst>
  <p:handoutMasterIdLst>
    <p:handoutMasterId r:id="rId113"/>
  </p:handoutMasterIdLst>
  <p:sldIdLst>
    <p:sldId id="750" r:id="rId3"/>
    <p:sldId id="1078" r:id="rId4"/>
    <p:sldId id="1147" r:id="rId5"/>
    <p:sldId id="1079" r:id="rId6"/>
    <p:sldId id="1174" r:id="rId7"/>
    <p:sldId id="1082" r:id="rId8"/>
    <p:sldId id="1083" r:id="rId9"/>
    <p:sldId id="1084" r:id="rId10"/>
    <p:sldId id="1301" r:id="rId11"/>
    <p:sldId id="1300" r:id="rId12"/>
    <p:sldId id="1187" r:id="rId13"/>
    <p:sldId id="1087" r:id="rId14"/>
    <p:sldId id="1189" r:id="rId15"/>
    <p:sldId id="1190" r:id="rId16"/>
    <p:sldId id="1089" r:id="rId17"/>
    <p:sldId id="1090" r:id="rId18"/>
    <p:sldId id="1191" r:id="rId19"/>
    <p:sldId id="1093" r:id="rId20"/>
    <p:sldId id="1192" r:id="rId21"/>
    <p:sldId id="1095" r:id="rId22"/>
    <p:sldId id="1302" r:id="rId23"/>
    <p:sldId id="1096" r:id="rId24"/>
    <p:sldId id="1299" r:id="rId25"/>
    <p:sldId id="1193" r:id="rId26"/>
    <p:sldId id="1194" r:id="rId27"/>
    <p:sldId id="1099" r:id="rId28"/>
    <p:sldId id="1100" r:id="rId29"/>
    <p:sldId id="1195" r:id="rId30"/>
    <p:sldId id="1102" r:id="rId31"/>
    <p:sldId id="1103" r:id="rId32"/>
    <p:sldId id="1196" r:id="rId33"/>
    <p:sldId id="1105" r:id="rId34"/>
    <p:sldId id="1197" r:id="rId35"/>
    <p:sldId id="1107" r:id="rId36"/>
    <p:sldId id="1108" r:id="rId37"/>
    <p:sldId id="1198" r:id="rId38"/>
    <p:sldId id="1199" r:id="rId39"/>
    <p:sldId id="1111" r:id="rId40"/>
    <p:sldId id="1225" r:id="rId41"/>
    <p:sldId id="1113" r:id="rId42"/>
    <p:sldId id="1201" r:id="rId43"/>
    <p:sldId id="1202" r:id="rId44"/>
    <p:sldId id="1223" r:id="rId45"/>
    <p:sldId id="1118" r:id="rId46"/>
    <p:sldId id="1119" r:id="rId47"/>
    <p:sldId id="1203" r:id="rId48"/>
    <p:sldId id="1122" r:id="rId49"/>
    <p:sldId id="1204" r:id="rId50"/>
    <p:sldId id="1124" r:id="rId51"/>
    <p:sldId id="1125" r:id="rId52"/>
    <p:sldId id="1205" r:id="rId53"/>
    <p:sldId id="1127" r:id="rId54"/>
    <p:sldId id="1206" r:id="rId55"/>
    <p:sldId id="1128" r:id="rId56"/>
    <p:sldId id="1207" r:id="rId57"/>
    <p:sldId id="1130" r:id="rId58"/>
    <p:sldId id="1304" r:id="rId59"/>
    <p:sldId id="1131" r:id="rId60"/>
    <p:sldId id="1161" r:id="rId61"/>
    <p:sldId id="1162" r:id="rId62"/>
    <p:sldId id="1163" r:id="rId63"/>
    <p:sldId id="1164" r:id="rId64"/>
    <p:sldId id="1165" r:id="rId65"/>
    <p:sldId id="1166" r:id="rId66"/>
    <p:sldId id="1167" r:id="rId67"/>
    <p:sldId id="1168" r:id="rId68"/>
    <p:sldId id="1133" r:id="rId69"/>
    <p:sldId id="1303" r:id="rId70"/>
    <p:sldId id="1172" r:id="rId71"/>
    <p:sldId id="1173" r:id="rId72"/>
    <p:sldId id="1134" r:id="rId73"/>
    <p:sldId id="1135" r:id="rId74"/>
    <p:sldId id="1208" r:id="rId75"/>
    <p:sldId id="1210" r:id="rId76"/>
    <p:sldId id="1138" r:id="rId77"/>
    <p:sldId id="1139" r:id="rId78"/>
    <p:sldId id="1140" r:id="rId79"/>
    <p:sldId id="1211" r:id="rId80"/>
    <p:sldId id="1212" r:id="rId81"/>
    <p:sldId id="1143" r:id="rId82"/>
    <p:sldId id="1305" r:id="rId83"/>
    <p:sldId id="1144" r:id="rId84"/>
    <p:sldId id="1145" r:id="rId85"/>
    <p:sldId id="1213" r:id="rId86"/>
    <p:sldId id="1216" r:id="rId87"/>
    <p:sldId id="1306" r:id="rId88"/>
    <p:sldId id="1148" r:id="rId89"/>
    <p:sldId id="1149" r:id="rId90"/>
    <p:sldId id="1150" r:id="rId91"/>
    <p:sldId id="1151" r:id="rId92"/>
    <p:sldId id="1152" r:id="rId93"/>
    <p:sldId id="1153" r:id="rId94"/>
    <p:sldId id="1154" r:id="rId95"/>
    <p:sldId id="1155" r:id="rId96"/>
    <p:sldId id="1156" r:id="rId97"/>
    <p:sldId id="1157" r:id="rId98"/>
    <p:sldId id="1158" r:id="rId99"/>
    <p:sldId id="1159" r:id="rId100"/>
    <p:sldId id="1160" r:id="rId101"/>
    <p:sldId id="1217" r:id="rId102"/>
    <p:sldId id="1224" r:id="rId103"/>
    <p:sldId id="1218" r:id="rId104"/>
    <p:sldId id="1219" r:id="rId105"/>
    <p:sldId id="1220" r:id="rId106"/>
    <p:sldId id="1221" r:id="rId107"/>
    <p:sldId id="1222" r:id="rId108"/>
    <p:sldId id="1146" r:id="rId109"/>
    <p:sldId id="1044" r:id="rId110"/>
    <p:sldId id="1076"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guide id="3" orient="horz" pos="528">
          <p15:clr>
            <a:srgbClr val="A4A3A4"/>
          </p15:clr>
        </p15:guide>
        <p15:guide id="4" orient="horz" pos="4080" userDrawn="1">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guide id="10" orient="horz" pos="4224" userDrawn="1">
          <p15:clr>
            <a:srgbClr val="A4A3A4"/>
          </p15:clr>
        </p15:guide>
        <p15:guide id="11" orient="horz" pos="816" userDrawn="1">
          <p15:clr>
            <a:srgbClr val="A4A3A4"/>
          </p15:clr>
        </p15:guide>
        <p15:guide id="12" pos="81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9" autoAdjust="0"/>
    <p:restoredTop sz="90409" autoAdjust="0"/>
  </p:normalViewPr>
  <p:slideViewPr>
    <p:cSldViewPr>
      <p:cViewPr varScale="1">
        <p:scale>
          <a:sx n="103" d="100"/>
          <a:sy n="103" d="100"/>
        </p:scale>
        <p:origin x="2082" y="114"/>
      </p:cViewPr>
      <p:guideLst>
        <p:guide orient="horz" pos="2208"/>
        <p:guide pos="2880"/>
        <p:guide orient="horz" pos="528"/>
        <p:guide orient="horz" pos="4080"/>
        <p:guide orient="horz" pos="384"/>
        <p:guide orient="horz" pos="144"/>
        <p:guide orient="horz" pos="1056"/>
        <p:guide pos="288"/>
        <p:guide pos="5472"/>
        <p:guide orient="horz" pos="4224"/>
        <p:guide orient="horz" pos="816"/>
        <p:guide pos="816"/>
      </p:guideLst>
    </p:cSldViewPr>
  </p:slideViewPr>
  <p:outlineViewPr>
    <p:cViewPr>
      <p:scale>
        <a:sx n="50" d="100"/>
        <a:sy n="50" d="100"/>
      </p:scale>
      <p:origin x="0" y="-133530"/>
    </p:cViewPr>
  </p:outlineViewPr>
  <p:notesTextViewPr>
    <p:cViewPr>
      <p:scale>
        <a:sx n="3" d="2"/>
        <a:sy n="3" d="2"/>
      </p:scale>
      <p:origin x="0" y="0"/>
    </p:cViewPr>
  </p:notesTextViewPr>
  <p:sorterViewPr>
    <p:cViewPr>
      <p:scale>
        <a:sx n="100" d="100"/>
        <a:sy n="100" d="100"/>
      </p:scale>
      <p:origin x="0" y="-22872"/>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927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101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540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3646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Tech Tip: Do Not Clear Codes</a:t>
            </a:r>
          </a:p>
          <a:p>
            <a:r>
              <a:rPr lang="en-US" sz="1200" dirty="0">
                <a:latin typeface="Arial" panose="020B0604020202020204" pitchFamily="34" charset="0"/>
                <a:cs typeface="Arial" panose="020B0604020202020204" pitchFamily="34" charset="0"/>
              </a:rPr>
              <a:t>When diagnosing an engine misfire, do not clear codes. When the codes are cleared, all the Mode $06 data are also erased. Mode $06 is very helpful to identify which cylinder is causing the misfire and to what degree. Mode $06 can also be used to verify that the repair has been successful in solving the misfire fault. See Chapter 11 for details on Mode $06.</a:t>
            </a:r>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5387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304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misfire data is as follows: I C Circuit cylinder: 1, and ok; IC Circuit cylinder: 2, and ok; I C Circuit cylinder: 3, and ok; I C Circuit cylinder: 4, and ok; I C Circuit cylinder: 5, and Fault - this data is highlighted; I C Circuit cylinder: 6, and ok; I C Circuit cylinder: 7, and ok; I C Circuit cylinder: 8, and ok; and T C C Enable sol.: disabled. A scale with 39 or 46 hyphen down triangle. I C Circuit cylinder: 5. The following buttons are at the bottom: select items, D T C, quick snapshot, and more.</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7869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distorted triangular waveform is shown, with positive and negative peaks indicating different cylinders. The y-axis ranges from minus 60 to plus 40 in increments of 20. The graph is between negative 40 and positive 30. Positive peak 1 is labeled cylinder 1, positive low peak 1 is labeled cylinder 3, negative peak 1 is labeled cylinder 7, positive peak 2 is labeled cylinder 2, negative peak 2 is labeled cylinder 6, negative high peak 2 is labeled cylinder 5, positive peak 3 is labeled cylinder 4, and negative peak 3 is labeled cylinder 8.</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9422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749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94423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fluke scope screen displays a hold on the top right corner. The reading shows 212 R P M. A bar graph is shown with six bars. The y-axis of the bar graph ranges from minus 100 to 0 percent in increments of 20. The text at the bottom reads: Rel. Compression sync. The vehicle probe repeats. Data volt amp test. Volt is highlighted.</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0362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displays a bar chart of different percentages of compression for four cylinders. The y-axis shows percentages from 0 to 100, with an increment of 10. The data shown are: Cylinder 1 shows 100 percent, Cylinder 3 has 60 percent, Cylinder 4 shows 100 percent, and Cylinder 2 shows 88 percent. The tabs at the top are: file, edit, view, insert, options, and help. On the left of the bar chart are the following panels: cylinder balance, compression test, and battery test. The buttons below are: start, pressure, 3, 4, 3, 6, 8, 10, and 12. The text next to the buttons read: Cylinder 3 is low. The values for cylinders are approximate. Engine 4 cylinder, R P M 232, cyc1es 9. The message PicoScope 4432 opened successfully is at the bottom left corner.</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3987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DE8427FE-76EE-0B5F-DCDE-6C8C6E57A281}"/>
            </a:ext>
          </a:extLst>
        </p:cNvPr>
        <p:cNvGrpSpPr/>
        <p:nvPr/>
      </p:nvGrpSpPr>
      <p:grpSpPr>
        <a:xfrm>
          <a:off x="0" y="0"/>
          <a:ext cx="0" cy="0"/>
          <a:chOff x="0" y="0"/>
          <a:chExt cx="0" cy="0"/>
        </a:xfrm>
      </p:grpSpPr>
      <p:sp>
        <p:nvSpPr>
          <p:cNvPr id="260" name="Shape 260">
            <a:extLst>
              <a:ext uri="{FF2B5EF4-FFF2-40B4-BE49-F238E27FC236}">
                <a16:creationId xmlns:a16="http://schemas.microsoft.com/office/drawing/2014/main" id="{23A5732D-F5B6-94DA-9DB0-AF4821E02A21}"/>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a:extLst>
              <a:ext uri="{FF2B5EF4-FFF2-40B4-BE49-F238E27FC236}">
                <a16:creationId xmlns:a16="http://schemas.microsoft.com/office/drawing/2014/main" id="{7FB26DB9-9925-486D-BA0B-DD6B33E98555}"/>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title is Pressure in Lab Scope, and the heading is 4 strokes of the cylinder. It shows four tabs compression, power, exhaust, and intake. The tab compression is selected. The waveform shows sharp peaks followed by corrugated pulses, and another waveform shows sharp peaks with a very thin width below the starting of the peaks. The left panel shows the following buttons: freeze control, example waveform, print, run, save, and recall. The time per div is 50 m secs. There are two left and right arrow buttons below it. The texts at the bottom of the screen are as follows: C H 1: 20.0 P S I D C open square bracket E X P 2 close square bracket. C H 2: 20.0 V D C open square bracket R P M 2 close square bracket. C H 3: OFF. C H 4: OFF. Level: 5.00 V Auto. Source: R P M rising edge.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a:extLst>
              <a:ext uri="{FF2B5EF4-FFF2-40B4-BE49-F238E27FC236}">
                <a16:creationId xmlns:a16="http://schemas.microsoft.com/office/drawing/2014/main" id="{DB3B695D-E5A4-04DA-F9A9-683A1BC0FAA6}"/>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9990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150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7796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2595-675C-C246-4DE3-A92451A5D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75C1B-28B6-07DB-CF9C-5A177862B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4E335-0DD0-8F0C-2C03-3A5E0CAC5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F5A95D-AE2F-2B93-39C0-0CC906C0D6A7}"/>
              </a:ext>
            </a:extLst>
          </p:cNvPr>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21423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CAUTION: Disable the ignition system by disconnecting the primary leads from the ignition coil(s). Also disable the fuel-injection system to prevent the squirting of fuel into the cylinder. </a:t>
            </a:r>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the reading on the compression gauge after the first puff. This reading should be at least one-half the final reading. A low first-puff reading indicates possible weak piston rings or a leaking valve or valve seat. Release the pressure on the gauge and repeat for the other cylinders. </a:t>
            </a:r>
          </a:p>
          <a:p>
            <a:r>
              <a:rPr lang="en-US" sz="1200" dirty="0">
                <a:latin typeface="Arial" panose="020B0604020202020204" pitchFamily="34" charset="0"/>
                <a:cs typeface="Arial" panose="020B0604020202020204" pitchFamily="34" charset="0"/>
              </a:rPr>
              <a:t>For example: </a:t>
            </a:r>
          </a:p>
          <a:p>
            <a:r>
              <a:rPr lang="en-US" sz="1200" dirty="0">
                <a:latin typeface="Arial" panose="020B0604020202020204" pitchFamily="34" charset="0"/>
                <a:cs typeface="Arial" panose="020B0604020202020204" pitchFamily="34" charset="0"/>
              </a:rPr>
              <a:t>If the highest reading is 150 P S I, Subtract 20% (–30 P S I) </a:t>
            </a:r>
          </a:p>
          <a:p>
            <a:r>
              <a:rPr lang="en-US" sz="1200" dirty="0">
                <a:latin typeface="Arial" panose="020B0604020202020204" pitchFamily="34" charset="0"/>
                <a:cs typeface="Arial" panose="020B0604020202020204" pitchFamily="34" charset="0"/>
              </a:rPr>
              <a:t>Lowest allowable compression is 120 P S I s a puffing sound and causes the gauge </a:t>
            </a:r>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Quick and Easy Math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 make the math quick and easy, think of 10% of 150, which is 15 (move the decimal point to the left by one place). Now double it: 15 ∗ 2 = 30. This represents 20%.</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1575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NOTE: During both the dry and wet compression tests, be sure that the battery and starting system are capable of cranking the engine at normal cranking speed</a:t>
            </a:r>
          </a:p>
          <a:p>
            <a:r>
              <a:rPr lang="en-US" sz="1200" dirty="0">
                <a:latin typeface="Arial" panose="020B0604020202020204" pitchFamily="34" charset="0"/>
                <a:cs typeface="Arial" panose="020B0604020202020204" pitchFamily="34" charset="0"/>
              </a:rPr>
              <a:t>CAUTION: Do not use more than three squirts oil from a hand-operated oil squirt can. Too much oil can cause a hydrostatic lock, which can damage or break pistons or connecting rods or even crack a cylinder head.</a:t>
            </a:r>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1930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Results: Just like the cranking compression test, the running compression test can inform a technician of the relative compression of all the cylinders.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199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223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1502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The greatest amount of wear occurs at the top of the cylinder because of the heat generated near the top of the cylinders. The piston ring flex also adds to the wear at the top of the cylinder. </a:t>
            </a:r>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3529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If leakage seems unacceptably high, repeat the test, being certain that it is being performed correctly and that the cylinder being tested is at T D C on the compression stroke.</a:t>
            </a:r>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0182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If the vacuum is lower than normal, yet the gauge reading is steady, the most common causes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 Retarded cam/ignition timing (Check the timing chain for excessive slack or the timing belt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for proper installation.)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 Vacuum leaks. • See Figure 14.22.</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7873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Fluctuating Vacuum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If the needle drops, then returns to a normal reading, then drops again, and again returns, this indicates a sticking valve. A common cause of sticking valves is lack of lubrication of the valve stems. • See Figures 14.23 through 14.28.</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8056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0285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5790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053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3518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kern="1200"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8196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55414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28461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transducer is a device that converts pressure, vacuum, temperature, or other input signals into an electrical signal that will vary with changes in input levels. Vacuum waveform is not affected by any of the following: </a:t>
            </a: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vacuum waveform will display the pressure (vacuum) in the intake manifold. The lower the waveform is, the higher is the vacuum. • See Figure 14.29.</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489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Determining which cylinder relates to which waveform using a vacuum waveform can be a challenge. Most scopes or testers that are equipped to display vacuum waveforms also trigger off cylinder number 1. Vacuum waveform testing is an excellent way to determine engine condition. A diagram that indicates where the highest vacuum (lowest part of the waveform) will be for each cylinder is shown in • Figure 14.30. Always follow the oscilloscope manufacturer’s recommended procedures as found in the instruction manual.</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displays cylinder numbers in firing order. First; power, exhaust, intake, and then compression. Second; Compression, power, exhaust, intake, and then again compression. Third; Intake, compression, power, exhaust, and then again intake. Fourth; Intake, compression, power, and exhaust. Fifth; Exhaust, Intake, compression, power, and then again exhaust. Sixth; Power, exhaust, Intake, compression, and power.</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04467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NOTE: An adapter can be easily made by inserting a metal tube or pipe. A short section of brake line works well, too. The pipe can be brazed to the oxygen sensor housing or it can be glued in with epoxy. An 18 mm compression gauge adapter can also be adapted to fit into the oxygen sensor opening</a:t>
            </a:r>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1057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4662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5436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Gasket Failure Locations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cylinder head gasket can fail in several locations including</a:t>
            </a:r>
          </a:p>
          <a:p>
            <a:pPr marL="171450" marR="0" lvl="0" indent="-171450" algn="l" rtl="0">
              <a:lnSpc>
                <a:spcPct val="100000"/>
              </a:lnSpc>
              <a:spcBef>
                <a:spcPts val="0"/>
              </a:spcBef>
              <a:spcAft>
                <a:spcPts val="0"/>
              </a:spcAft>
              <a:buClr>
                <a:schemeClr val="dk1"/>
              </a:buClr>
              <a:buSzPct val="135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Outside of the engine. This type of failure would result in an oil or coolant leak.</a:t>
            </a:r>
          </a:p>
          <a:p>
            <a:pPr marL="171450" marR="0" lvl="0" indent="-171450" algn="l" rtl="0">
              <a:lnSpc>
                <a:spcPct val="100000"/>
              </a:lnSpc>
              <a:spcBef>
                <a:spcPts val="0"/>
              </a:spcBef>
              <a:spcAft>
                <a:spcPts val="0"/>
              </a:spcAft>
              <a:buClr>
                <a:schemeClr val="dk1"/>
              </a:buClr>
              <a:buSzPct val="135000"/>
              <a:buFont typeface="Wingdings" panose="05000000000000000000" pitchFamily="2" charset="2"/>
              <a:buChar cha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Compression leaks. This type of head gasket failure could result in a loss of compression in one or two cylinders that are side-by-side. If the compression leak is from the combustion chamber to the coolant passage, then overheating is likely.</a:t>
            </a:r>
          </a:p>
          <a:p>
            <a:pPr marL="0" marR="0" lvl="0" indent="0" algn="l" rtl="0">
              <a:lnSpc>
                <a:spcPct val="100000"/>
              </a:lnSpc>
              <a:spcBef>
                <a:spcPts val="0"/>
              </a:spcBef>
              <a:spcAft>
                <a:spcPts val="0"/>
              </a:spcAft>
              <a:buClr>
                <a:schemeClr val="dk1"/>
              </a:buClr>
              <a:buSzPct val="135000"/>
              <a:buFont typeface="Wingdings" panose="05000000000000000000" pitchFamily="2" charset="2"/>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135000"/>
              <a:buFont typeface="Wingdings" panose="05000000000000000000" pitchFamily="2" charset="2"/>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135000"/>
              <a:buFont typeface="Wingdings" panose="05000000000000000000" pitchFamily="2" charset="2"/>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illustration displays a head gasket with gaps on top and between cylinders. The gaps for the four cylinders are labeled as follows: The top gap in the first cylinder is labelled; Compression leaks to crankcase smoking and blow by. The bottom left gap in the first cylinder is labelled; Compression leak to coolant overheating. Compression leaks between cylinders misfire or rough idle. Blown to coolant port water in oil. Blown to outside oil leak. Blown to outside coolant leak.</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51842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447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 The tools and equipment needed to perform a compression test include a compression gauge, an air nozzle, and the socket ratchets and extensions that may be necessary to remove the spark plugs from the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37580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2. To prevent ignition and fuel-injection operation while the engine is being cranked, remove both the fuel injection fuse and the ignition fuse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04722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3. Block open the throttle (and choke, if the engine is equipped with a carburetor). Keeping the throttle open ensures that enough air will be drawn into the engine so that the compression test results will be accurate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1029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4. Before removing the spark plugs, use an air nozzle to blow away any dirt that may be around the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68335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5. Remove all of the spark plugs. Be sure to mark the spark plug wires so that they can be reinstalled onto the correct spark plugs after the compression test has been performed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32323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6. Select the proper adapter for the compression gauge. The threads on the adapter should match those on the spark 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15289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7. If necessary, connect a battery charger to the battery before starting the compression test. It is important that consistent cranking speed be available for each cylinder being tested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05670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noProof="0" dirty="0">
                <a:latin typeface="Arial" panose="020B0604020202020204" pitchFamily="34" charset="0"/>
                <a:cs typeface="Arial" panose="020B0604020202020204" pitchFamily="34" charset="0"/>
              </a:rPr>
              <a:t>8. Make a note of the reading on the gauge after the first “puff,” which indicates the first compression stroke that occurred on that cylinder as the engine was being rotated</a:t>
            </a:r>
            <a:endParaRPr lang="en-US" noProof="0" dirty="0">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89779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9. After the engine has been cranked for four “puffs,” stop cranking the engine and observe the compression gauge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08087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10. Record the first puff and this final reading for each cylinder. The final readings should all be within 20% of each other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705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Oil leaks can lead to severe engine damage if the resulting low oil level is not corrected. Besides causing an oily mess where the vehicle is parked, the oil leak can cause blue smoke to occur under the hood as leaking oil drips on the exhaust system.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5175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11. If a cylinder(s) is lower than most of the others, use an oil can and squirt two squirts of engine oil into the cylinder and repeat the compression test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62494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latin typeface="Arial" panose="020B0604020202020204" pitchFamily="34" charset="0"/>
                <a:cs typeface="Arial" panose="020B0604020202020204" pitchFamily="34" charset="0"/>
              </a:rPr>
              <a:t>12. If the gauge reading is now much higher than the first test results, then the cause of the low compression is due to worn or defective piston rings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71786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2987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1628AE99-F819-9CDC-17A7-99D34A5DD6FF}"/>
            </a:ext>
          </a:extLst>
        </p:cNvPr>
        <p:cNvGrpSpPr/>
        <p:nvPr/>
      </p:nvGrpSpPr>
      <p:grpSpPr>
        <a:xfrm>
          <a:off x="0" y="0"/>
          <a:ext cx="0" cy="0"/>
          <a:chOff x="0" y="0"/>
          <a:chExt cx="0" cy="0"/>
        </a:xfrm>
      </p:grpSpPr>
      <p:sp>
        <p:nvSpPr>
          <p:cNvPr id="260" name="Shape 260">
            <a:extLst>
              <a:ext uri="{FF2B5EF4-FFF2-40B4-BE49-F238E27FC236}">
                <a16:creationId xmlns:a16="http://schemas.microsoft.com/office/drawing/2014/main" id="{C598EDD6-C6D0-D10E-1877-EC015D4C0781}"/>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a:extLst>
              <a:ext uri="{FF2B5EF4-FFF2-40B4-BE49-F238E27FC236}">
                <a16:creationId xmlns:a16="http://schemas.microsoft.com/office/drawing/2014/main" id="{1B4B5BB9-324D-1CD4-282F-A87E311DFD46}"/>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shows sharp peaks followed by corrugated pulses. The ascending end portion of the first peak is labeled compression stroke, the peak of the left peak is labeled T D C, the descending start portion of the first peak is labeled power stroke, the first short peak of the pulse is labeled exhaust stroke, the third short peak of the pulse is labeled intake stroke, and the wavelength between the peaks is labeled 720 degrees.</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a:extLst>
              <a:ext uri="{FF2B5EF4-FFF2-40B4-BE49-F238E27FC236}">
                <a16:creationId xmlns:a16="http://schemas.microsoft.com/office/drawing/2014/main" id="{D0A71CC1-800A-9334-8D1C-E3AABF7BF6DA}"/>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689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shows one sharp peak at the center followed by corrugated pulses. The start of the corrugated pulse on the left is labeled intake stroke. The ascending end portion of the peak is labeled compression stroke, the peak is labeled peak compression, the descending start portion of the peak is labeled power stroke, and the first short peak of the pulse is labeled exhaust stroke.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02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shows a sharp peak followed by corrugated pulses. The peak of the peak is labeled T D C, the descending start portion of the peak is labeled power stroke, a dashed line passes through the end of the power stroke, which is labeled B D C.</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5192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shows one sharp peak at the center followed by corrugated pulses. The start of the corrugated pulse on the left is labeled intake stroke. The ascending end portion of the peak is labeled compression stroke, the peak is labeled peak compression, the descending start portion of the peak is labeled power stroke, and the first short peak of the pulse is labeled exhaust stroke.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14137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32686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shows sharp peaks on the left and center, followed by corrugated pulses. The peak of the center peak is labeled T D C. The small peak in the corrugated pulses on the right of the peak is labeled pressure rise, and the descending start portion of the pulse is labeled slopping intake stroke.</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12605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107</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2534556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9/24/2024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181444" y="990600"/>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6926784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34982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6189922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6113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5933172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9341143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37839433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913643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19465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21980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8466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8755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91801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2651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715274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13855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47031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89385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91989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57307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09326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923064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774458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89982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7836638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235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9/24/2024</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9/24/2024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9/24/2024</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image" Target="../media/image1.jp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543297617"/>
      </p:ext>
    </p:extLst>
  </p:cSld>
  <p:clrMap bg1="lt1" tx1="dk1" bg2="dk2" tx2="lt2" accent1="accent1" accent2="accent2" accent3="accent3" accent4="accent4" accent5="accent5" accent6="accent6" hlink="hlink" folHlink="folHlink"/>
  <p:sldLayoutIdLst>
    <p:sldLayoutId id="2147483695" r:id="rId1"/>
    <p:sldLayoutId id="214748369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9/24/2024</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5" name="Picture 4" descr="Pearson logo">
            <a:extLst>
              <a:ext uri="{FF2B5EF4-FFF2-40B4-BE49-F238E27FC236}">
                <a16:creationId xmlns:a16="http://schemas.microsoft.com/office/drawing/2014/main" id="{78947770-5A41-6114-261B-E95FC5DEF7D0}"/>
              </a:ext>
            </a:extLst>
          </p:cNvPr>
          <p:cNvPicPr>
            <a:picLocks noChangeAspect="1"/>
          </p:cNvPicPr>
          <p:nvPr userDrawn="1"/>
        </p:nvPicPr>
        <p:blipFill>
          <a:blip r:embed="rId40"/>
          <a:stretch>
            <a:fillRect/>
          </a:stretch>
        </p:blipFill>
        <p:spPr>
          <a:xfrm>
            <a:off x="451710" y="6424935"/>
            <a:ext cx="947596" cy="301782"/>
          </a:xfrm>
          <a:prstGeom prst="rect">
            <a:avLst/>
          </a:prstGeom>
        </p:spPr>
      </p:pic>
      <p:sp>
        <p:nvSpPr>
          <p:cNvPr id="7" name="Content Placeholder 4">
            <a:extLst>
              <a:ext uri="{FF2B5EF4-FFF2-40B4-BE49-F238E27FC236}">
                <a16:creationId xmlns:a16="http://schemas.microsoft.com/office/drawing/2014/main" id="{BA6A3F61-71BE-20CB-64DF-FC3D2A324998}"/>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algn="r">
              <a:buFont typeface="Arial" panose="020B0604020202020204" pitchFamily="34" charset="0"/>
              <a:buNone/>
            </a:pP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91" r:id="rId36"/>
    <p:sldLayoutId id="2147483692" r:id="rId37"/>
    <p:sldLayoutId id="2147483698" r:id="rId38"/>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21.wmf"/></Relationships>
</file>

<file path=ppt/slides/_rels/slide10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100.xml"/><Relationship Id="rId1" Type="http://schemas.openxmlformats.org/officeDocument/2006/relationships/slideLayout" Target="../slideLayouts/slideLayout40.xml"/><Relationship Id="rId4" Type="http://schemas.openxmlformats.org/officeDocument/2006/relationships/hyperlink" Target="https://jameshalderman.com/a8_vid_lib_pag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67.sv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9.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57200" y="151053"/>
            <a:ext cx="8229600" cy="1144347"/>
          </a:xfrm>
        </p:spPr>
        <p:txBody>
          <a:bodyPr wrap="square" lIns="0" tIns="18000" rIns="0" bIns="18000" anchor="ctr">
            <a:spAutoFit/>
          </a:bodyPr>
          <a:lstStyle/>
          <a:p>
            <a:r>
              <a:rPr lang="en-US" noProof="0" dirty="0"/>
              <a:t>Advanced Engine Performance Diagnosis</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57200" y="1408472"/>
            <a:ext cx="1752600" cy="344128"/>
          </a:xfrm>
        </p:spPr>
        <p:txBody>
          <a:bodyPr wrap="square" lIns="0" tIns="18000" rIns="0" bIns="18000" anchor="ctr">
            <a:spAutoFit/>
          </a:bodyPr>
          <a:lstStyle/>
          <a:p>
            <a:r>
              <a:rPr lang="en-US" noProof="0"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44"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14</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63694"/>
            <a:ext cx="3951383" cy="374906"/>
          </a:xfrm>
        </p:spPr>
        <p:txBody>
          <a:bodyPr wrap="square" lIns="0" tIns="18000" rIns="0" bIns="18000" anchor="ctr">
            <a:spAutoFit/>
          </a:bodyPr>
          <a:lstStyle/>
          <a:p>
            <a:pPr marL="0"/>
            <a:r>
              <a:rPr lang="en-US" noProof="0" dirty="0"/>
              <a:t>Engine and Misfire Diagnosis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Pressure Test Cooling System</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ressure_Test_Cooling_System">
            <a:hlinkClick r:id="" action="ppaction://media"/>
            <a:extLst>
              <a:ext uri="{FF2B5EF4-FFF2-40B4-BE49-F238E27FC236}">
                <a16:creationId xmlns:a16="http://schemas.microsoft.com/office/drawing/2014/main" id="{C53690CA-8279-BBB2-3ECC-854EA321927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001000" cy="4282747"/>
          </a:xfrm>
        </p:spPr>
      </p:pic>
    </p:spTree>
    <p:extLst>
      <p:ext uri="{BB962C8B-B14F-4D97-AF65-F5344CB8AC3E}">
        <p14:creationId xmlns:p14="http://schemas.microsoft.com/office/powerpoint/2010/main" val="36714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2852334"/>
            <a:ext cx="8218488" cy="1390568"/>
          </a:xfrm>
        </p:spPr>
        <p:txBody>
          <a:bodyPr wrap="square" lIns="0" tIns="18000" rIns="0" bIns="18000" anchor="ctr" anchorCtr="0">
            <a:spAutoFit/>
          </a:bodyPr>
          <a:lstStyle/>
          <a:p>
            <a:r>
              <a:rPr lang="en-US" sz="4400" noProof="0" dirty="0"/>
              <a:t>Cylinder Pressure Transducer Waveform Sequence</a:t>
            </a:r>
          </a:p>
        </p:txBody>
      </p:sp>
    </p:spTree>
    <p:extLst>
      <p:ext uri="{BB962C8B-B14F-4D97-AF65-F5344CB8AC3E}">
        <p14:creationId xmlns:p14="http://schemas.microsoft.com/office/powerpoint/2010/main" val="36297550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4810302F-07EE-9CA9-9520-2E3629D33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CFD13-45F4-9A9B-501F-302CDAE86AB6}"/>
              </a:ext>
            </a:extLst>
          </p:cNvPr>
          <p:cNvSpPr>
            <a:spLocks noGrp="1"/>
          </p:cNvSpPr>
          <p:nvPr>
            <p:ph type="title"/>
          </p:nvPr>
        </p:nvSpPr>
        <p:spPr>
          <a:xfrm>
            <a:off x="457200" y="152400"/>
            <a:ext cx="8229600" cy="590349"/>
          </a:xfrm>
        </p:spPr>
        <p:txBody>
          <a:bodyPr tIns="18000" bIns="18000" anchor="ctr" anchorCtr="0"/>
          <a:lstStyle/>
          <a:p>
            <a:r>
              <a:rPr lang="en-US" noProof="0" dirty="0"/>
              <a:t>Step 1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6E66C555-8699-3AAB-8203-1869DA7AD41C}"/>
              </a:ext>
            </a:extLst>
          </p:cNvPr>
          <p:cNvSpPr>
            <a:spLocks noGrp="1"/>
          </p:cNvSpPr>
          <p:nvPr>
            <p:ph idx="13"/>
          </p:nvPr>
        </p:nvSpPr>
        <p:spPr>
          <a:xfrm>
            <a:off x="457201" y="965515"/>
            <a:ext cx="3048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crankshaft rotates</a:t>
            </a:r>
          </a:p>
        </p:txBody>
      </p:sp>
      <p:graphicFrame>
        <p:nvGraphicFramePr>
          <p:cNvPr id="11" name="Object 10" descr="720 degrees">
            <a:extLst>
              <a:ext uri="{FF2B5EF4-FFF2-40B4-BE49-F238E27FC236}">
                <a16:creationId xmlns:a16="http://schemas.microsoft.com/office/drawing/2014/main" id="{2E6FB8A8-FEDF-AC15-3F4C-214D82E2522B}"/>
              </a:ext>
            </a:extLst>
          </p:cNvPr>
          <p:cNvGraphicFramePr>
            <a:graphicFrameLocks noChangeAspect="1"/>
          </p:cNvGraphicFramePr>
          <p:nvPr>
            <p:extLst>
              <p:ext uri="{D42A27DB-BD31-4B8C-83A1-F6EECF244321}">
                <p14:modId xmlns:p14="http://schemas.microsoft.com/office/powerpoint/2010/main" val="2325541635"/>
              </p:ext>
            </p:extLst>
          </p:nvPr>
        </p:nvGraphicFramePr>
        <p:xfrm>
          <a:off x="457200" y="1462764"/>
          <a:ext cx="712440" cy="362060"/>
        </p:xfrm>
        <a:graphic>
          <a:graphicData uri="http://schemas.openxmlformats.org/presentationml/2006/ole">
            <mc:AlternateContent xmlns:mc="http://schemas.openxmlformats.org/markup-compatibility/2006">
              <mc:Choice xmlns:v="urn:schemas-microsoft-com:vml" Requires="v">
                <p:oleObj name="Equation" r:id="rId3" imgW="355320" imgH="177480" progId="Equation.DSMT4">
                  <p:embed/>
                </p:oleObj>
              </mc:Choice>
              <mc:Fallback>
                <p:oleObj name="Equation" r:id="rId3" imgW="355320" imgH="177480" progId="Equation.DSMT4">
                  <p:embed/>
                  <p:pic>
                    <p:nvPicPr>
                      <p:cNvPr id="12" name="Object 11" descr="Left parenthesis kilo ohms&#10; right parenthesis.">
                        <a:extLst>
                          <a:ext uri="{FF2B5EF4-FFF2-40B4-BE49-F238E27FC236}">
                            <a16:creationId xmlns:a16="http://schemas.microsoft.com/office/drawing/2014/main" id="{C026251F-C662-9176-F75F-DA88DE726354}"/>
                          </a:ext>
                        </a:extLst>
                      </p:cNvPr>
                      <p:cNvPicPr>
                        <a:picLocks noChangeAspect="1" noChangeArrowheads="1"/>
                      </p:cNvPicPr>
                      <p:nvPr/>
                    </p:nvPicPr>
                    <p:blipFill>
                      <a:blip r:embed="rId4"/>
                      <a:srcRect/>
                      <a:stretch>
                        <a:fillRect/>
                      </a:stretch>
                    </p:blipFill>
                    <p:spPr bwMode="auto">
                      <a:xfrm>
                        <a:off x="457200" y="1462764"/>
                        <a:ext cx="712440" cy="36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Content Placeholder 3">
            <a:extLst>
              <a:ext uri="{FF2B5EF4-FFF2-40B4-BE49-F238E27FC236}">
                <a16:creationId xmlns:a16="http://schemas.microsoft.com/office/drawing/2014/main" id="{88796040-3FCC-4DDE-42F4-90D5C601F664}"/>
              </a:ext>
            </a:extLst>
          </p:cNvPr>
          <p:cNvSpPr>
            <a:spLocks noGrp="1"/>
          </p:cNvSpPr>
          <p:nvPr>
            <p:ph idx="14"/>
          </p:nvPr>
        </p:nvSpPr>
        <p:spPr>
          <a:xfrm>
            <a:off x="1219200" y="1423117"/>
            <a:ext cx="2286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between the two</a:t>
            </a:r>
          </a:p>
        </p:txBody>
      </p:sp>
      <p:sp>
        <p:nvSpPr>
          <p:cNvPr id="5" name="Content Placeholder 4">
            <a:extLst>
              <a:ext uri="{FF2B5EF4-FFF2-40B4-BE49-F238E27FC236}">
                <a16:creationId xmlns:a16="http://schemas.microsoft.com/office/drawing/2014/main" id="{9B024FFB-73C3-833F-AA34-B01EA5513633}"/>
              </a:ext>
            </a:extLst>
          </p:cNvPr>
          <p:cNvSpPr>
            <a:spLocks noGrp="1"/>
          </p:cNvSpPr>
          <p:nvPr>
            <p:ph idx="15"/>
          </p:nvPr>
        </p:nvSpPr>
        <p:spPr>
          <a:xfrm>
            <a:off x="457200" y="1880719"/>
            <a:ext cx="3124200" cy="151261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peaks, which show the pressure at top dead center (</a:t>
            </a:r>
            <a:r>
              <a:rPr lang="en-US" sz="2400" spc="-300" noProof="0" dirty="0">
                <a:latin typeface="Arial" panose="020B0604020202020204" pitchFamily="34" charset="0"/>
                <a:cs typeface="Arial" panose="020B0604020202020204" pitchFamily="34" charset="0"/>
              </a:rPr>
              <a:t>T D </a:t>
            </a:r>
            <a:r>
              <a:rPr lang="en-US" sz="2400" noProof="0" dirty="0">
                <a:latin typeface="Arial" panose="020B0604020202020204" pitchFamily="34" charset="0"/>
                <a:cs typeface="Arial" panose="020B0604020202020204" pitchFamily="34" charset="0"/>
              </a:rPr>
              <a:t>C) of the cylinder.</a:t>
            </a:r>
          </a:p>
        </p:txBody>
      </p:sp>
      <p:pic>
        <p:nvPicPr>
          <p:cNvPr id="6" name="Picture 5" descr="A pressure waveform on PicoScope shows crankshaft rotation of 720 degrees.&#10;Long description is available in notes, press F6.">
            <a:extLst>
              <a:ext uri="{FF2B5EF4-FFF2-40B4-BE49-F238E27FC236}">
                <a16:creationId xmlns:a16="http://schemas.microsoft.com/office/drawing/2014/main" id="{DEA814DC-194B-4FB0-8763-003DBE956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571" y="990600"/>
            <a:ext cx="4022396" cy="3217914"/>
          </a:xfrm>
          <a:prstGeom prst="rect">
            <a:avLst/>
          </a:prstGeom>
        </p:spPr>
      </p:pic>
    </p:spTree>
    <p:extLst>
      <p:ext uri="{BB962C8B-B14F-4D97-AF65-F5344CB8AC3E}">
        <p14:creationId xmlns:p14="http://schemas.microsoft.com/office/powerpoint/2010/main" val="8685578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613" y="152400"/>
            <a:ext cx="8229600" cy="590349"/>
          </a:xfrm>
        </p:spPr>
        <p:txBody>
          <a:bodyPr tIns="18000" bIns="18000" anchor="ctr" anchorCtr="0"/>
          <a:lstStyle/>
          <a:p>
            <a:r>
              <a:rPr lang="en-US" noProof="0" dirty="0"/>
              <a:t>Step 2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3138948" cy="3360338"/>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At the beginning of the intake stroke, the pressure inside the cylinder is at atmospheric pressure and then drops as the piston travels downward on the intake stroke.</a:t>
            </a:r>
          </a:p>
        </p:txBody>
      </p:sp>
      <p:pic>
        <p:nvPicPr>
          <p:cNvPr id="7" name="Picture 6" descr="A pressure waveform on PicoScope shows initial stroke.&#10;Long description is available in notes, press F6.">
            <a:extLst>
              <a:ext uri="{FF2B5EF4-FFF2-40B4-BE49-F238E27FC236}">
                <a16:creationId xmlns:a16="http://schemas.microsoft.com/office/drawing/2014/main" id="{4C88F96F-E95C-4259-95F7-CDE2E229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59005"/>
            <a:ext cx="3796744" cy="3003395"/>
          </a:xfrm>
          <a:prstGeom prst="rect">
            <a:avLst/>
          </a:prstGeom>
        </p:spPr>
      </p:pic>
    </p:spTree>
    <p:extLst>
      <p:ext uri="{BB962C8B-B14F-4D97-AF65-F5344CB8AC3E}">
        <p14:creationId xmlns:p14="http://schemas.microsoft.com/office/powerpoint/2010/main" val="19134430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Step 3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9328"/>
            <a:ext cx="3979038" cy="22523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scope is being triggered by the ignition as it fires number one cylinder and the power stroke ends when the piston is near bottom dead center (</a:t>
            </a:r>
            <a:r>
              <a:rPr lang="en-US" sz="2400" spc="-300" noProof="0" dirty="0">
                <a:latin typeface="Arial" panose="020B0604020202020204" pitchFamily="34" charset="0"/>
                <a:cs typeface="Arial" panose="020B0604020202020204" pitchFamily="34" charset="0"/>
              </a:rPr>
              <a:t>B D </a:t>
            </a:r>
            <a:r>
              <a:rPr lang="en-US" sz="2400" noProof="0" dirty="0">
                <a:latin typeface="Arial" panose="020B0604020202020204" pitchFamily="34" charset="0"/>
                <a:cs typeface="Arial" panose="020B0604020202020204" pitchFamily="34" charset="0"/>
              </a:rPr>
              <a:t>C).</a:t>
            </a:r>
          </a:p>
        </p:txBody>
      </p:sp>
      <p:pic>
        <p:nvPicPr>
          <p:cNvPr id="7" name="Picture 6" descr="A pressure waveform on PicoScope shows it is being triggered by the ignition.&#10;Long description is available in notes, press F6.">
            <a:extLst>
              <a:ext uri="{FF2B5EF4-FFF2-40B4-BE49-F238E27FC236}">
                <a16:creationId xmlns:a16="http://schemas.microsoft.com/office/drawing/2014/main" id="{1298D5CD-B385-45A6-B10D-E327794E3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64324"/>
            <a:ext cx="3979038" cy="3150476"/>
          </a:xfrm>
          <a:prstGeom prst="rect">
            <a:avLst/>
          </a:prstGeom>
        </p:spPr>
      </p:pic>
    </p:spTree>
    <p:extLst>
      <p:ext uri="{BB962C8B-B14F-4D97-AF65-F5344CB8AC3E}">
        <p14:creationId xmlns:p14="http://schemas.microsoft.com/office/powerpoint/2010/main" val="8781689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Step 4 </a:t>
            </a:r>
            <a:endParaRPr lang="en-US" sz="2800" noProof="0" dirty="0">
              <a:solidFill>
                <a:srgbClr val="FF0000"/>
              </a:solidFill>
            </a:endParaRPr>
          </a:p>
        </p:txBody>
      </p:sp>
      <p:sp>
        <p:nvSpPr>
          <p:cNvPr id="16" name="Content Placeholder 15" descr="Waveform showing when the intake and exhaust valves open and close.&#10;">
            <a:extLst>
              <a:ext uri="{FF2B5EF4-FFF2-40B4-BE49-F238E27FC236}">
                <a16:creationId xmlns:a16="http://schemas.microsoft.com/office/drawing/2014/main" id="{35D5C674-CC23-4C31-90F1-35C93CDCE8F5}"/>
              </a:ext>
            </a:extLst>
          </p:cNvPr>
          <p:cNvSpPr>
            <a:spLocks noGrp="1"/>
          </p:cNvSpPr>
          <p:nvPr>
            <p:ph sz="quarter" idx="14"/>
          </p:nvPr>
        </p:nvSpPr>
        <p:spPr>
          <a:xfrm>
            <a:off x="457200" y="990601"/>
            <a:ext cx="4114800" cy="1143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Waveform showing when the intake and exhaust valves open and close.</a:t>
            </a:r>
          </a:p>
        </p:txBody>
      </p:sp>
      <p:pic>
        <p:nvPicPr>
          <p:cNvPr id="7" name="Picture 6" descr="A pressure waveform on PicoScope shows when the intake and exhaust valves open and close.&#10;Long description is available in notes, press F6.">
            <a:extLst>
              <a:ext uri="{FF2B5EF4-FFF2-40B4-BE49-F238E27FC236}">
                <a16:creationId xmlns:a16="http://schemas.microsoft.com/office/drawing/2014/main" id="{5F9DBA38-42B4-46CD-9A3C-0CEAE6530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90601"/>
            <a:ext cx="3588833" cy="2837146"/>
          </a:xfrm>
          <a:prstGeom prst="rect">
            <a:avLst/>
          </a:prstGeom>
        </p:spPr>
      </p:pic>
    </p:spTree>
    <p:extLst>
      <p:ext uri="{BB962C8B-B14F-4D97-AF65-F5344CB8AC3E}">
        <p14:creationId xmlns:p14="http://schemas.microsoft.com/office/powerpoint/2010/main" val="36679124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Step 5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1"/>
            <a:ext cx="4114800" cy="1143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waveform pattern showing a cylinder with excessive exhaust valve clearance.</a:t>
            </a:r>
          </a:p>
        </p:txBody>
      </p:sp>
      <p:pic>
        <p:nvPicPr>
          <p:cNvPr id="7" name="Picture 6" descr="A pressure waveform on PicoScope shows a cylinder with excessive exhaust valve clearance. The waveform shows sharp peaks followed by corrugated pulses. The third peak is labeled exhaust pressure ramp.">
            <a:extLst>
              <a:ext uri="{FF2B5EF4-FFF2-40B4-BE49-F238E27FC236}">
                <a16:creationId xmlns:a16="http://schemas.microsoft.com/office/drawing/2014/main" id="{D26BCBA6-BCD6-4F5D-A04A-55140789B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90600"/>
            <a:ext cx="3805616" cy="3030042"/>
          </a:xfrm>
          <a:prstGeom prst="rect">
            <a:avLst/>
          </a:prstGeom>
        </p:spPr>
      </p:pic>
    </p:spTree>
    <p:extLst>
      <p:ext uri="{BB962C8B-B14F-4D97-AF65-F5344CB8AC3E}">
        <p14:creationId xmlns:p14="http://schemas.microsoft.com/office/powerpoint/2010/main" val="32233038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Step 6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1"/>
            <a:ext cx="4114800" cy="1143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waveform showing a pattern on an engine with a worn intake cam lobe.</a:t>
            </a:r>
          </a:p>
        </p:txBody>
      </p:sp>
      <p:pic>
        <p:nvPicPr>
          <p:cNvPr id="7" name="Picture 6" descr="A pressure waveform on PicoScope shows a pattern on an engine with a worn intake cam lobe.&#10;Long description is available in notes, press F6.">
            <a:extLst>
              <a:ext uri="{FF2B5EF4-FFF2-40B4-BE49-F238E27FC236}">
                <a16:creationId xmlns:a16="http://schemas.microsoft.com/office/drawing/2014/main" id="{A4BCD3CE-6CF2-42D6-976B-764B6E45A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662" y="990600"/>
            <a:ext cx="3842297" cy="3032176"/>
          </a:xfrm>
          <a:prstGeom prst="rect">
            <a:avLst/>
          </a:prstGeom>
        </p:spPr>
      </p:pic>
    </p:spTree>
    <p:extLst>
      <p:ext uri="{BB962C8B-B14F-4D97-AF65-F5344CB8AC3E}">
        <p14:creationId xmlns:p14="http://schemas.microsoft.com/office/powerpoint/2010/main" val="24687574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Summary</a:t>
            </a:r>
          </a:p>
        </p:txBody>
      </p:sp>
      <p:sp>
        <p:nvSpPr>
          <p:cNvPr id="2" name="Content Placeholder 1"/>
          <p:cNvSpPr>
            <a:spLocks noGrp="1"/>
          </p:cNvSpPr>
          <p:nvPr>
            <p:ph idx="1"/>
          </p:nvPr>
        </p:nvSpPr>
        <p:spPr>
          <a:xfrm>
            <a:off x="457200" y="990600"/>
            <a:ext cx="8229600" cy="3901068"/>
          </a:xfrm>
        </p:spPr>
        <p:txBody>
          <a:bodyPr tIns="18000" bIns="18000" anchor="ctr" anchorCtr="0"/>
          <a:lstStyle/>
          <a:p>
            <a:r>
              <a:rPr lang="en-US" sz="2400" noProof="0" dirty="0">
                <a:latin typeface="Arial" panose="020B0604020202020204" pitchFamily="34" charset="0"/>
                <a:cs typeface="Arial" panose="020B0604020202020204" pitchFamily="34" charset="0"/>
              </a:rPr>
              <a:t>The first step in diagnosing engine condition is to perform a thorough visual inspection, including a check of oil and coolant levels and their condition.</a:t>
            </a:r>
          </a:p>
          <a:p>
            <a:r>
              <a:rPr lang="en-US" sz="2400" noProof="0" dirty="0">
                <a:latin typeface="Arial" panose="020B0604020202020204" pitchFamily="34" charset="0"/>
                <a:cs typeface="Arial" panose="020B0604020202020204" pitchFamily="34" charset="0"/>
              </a:rPr>
              <a:t>Many engine-related problems make a characteristic noise.</a:t>
            </a:r>
          </a:p>
          <a:p>
            <a:r>
              <a:rPr lang="en-US" sz="2400" noProof="0" dirty="0">
                <a:latin typeface="Arial" panose="020B0604020202020204" pitchFamily="34" charset="0"/>
                <a:cs typeface="Arial" panose="020B0604020202020204" pitchFamily="34" charset="0"/>
              </a:rPr>
              <a:t>A compression test can be used to test the condition of valves and piston rings.</a:t>
            </a:r>
          </a:p>
          <a:p>
            <a:r>
              <a:rPr lang="en-US" sz="2400" noProof="0" dirty="0">
                <a:latin typeface="Arial" panose="020B0604020202020204" pitchFamily="34" charset="0"/>
                <a:cs typeface="Arial" panose="020B0604020202020204" pitchFamily="34" charset="0"/>
              </a:rPr>
              <a:t>A cylinder leakage test fills the cylinder with compressed air, and the gauge indicates the percentage of leakage</a:t>
            </a:r>
            <a:r>
              <a:rPr lang="en-US" sz="2400" dirty="0">
                <a:latin typeface="Arial" panose="020B0604020202020204" pitchFamily="34" charset="0"/>
                <a:cs typeface="Arial" panose="020B0604020202020204" pitchFamily="34" charset="0"/>
              </a:rPr>
              <a:t>.</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4150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994712"/>
            <a:ext cx="8078279" cy="120590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4"/>
              </a:rPr>
              <a:t>(A8) Engine Performance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noProof="0" dirty="0">
                <a:latin typeface="+mj-lt"/>
                <a:ea typeface="+mj-ea"/>
                <a:cs typeface="Times New Roman" panose="02020603050405020304" pitchFamily="18" charset="0"/>
              </a:rPr>
              <a:t>Copyright</a:t>
            </a: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559" y="2372223"/>
            <a:ext cx="1180041" cy="1324299"/>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3549"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6396"/>
            <a:ext cx="8229600" cy="590349"/>
          </a:xfrm>
        </p:spPr>
        <p:txBody>
          <a:bodyPr lIns="0" tIns="18000" rIns="0" bIns="18000" anchor="ctr" anchorCtr="0">
            <a:spAutoFit/>
          </a:bodyPr>
          <a:lstStyle/>
          <a:p>
            <a:r>
              <a:rPr lang="en-US" noProof="0" dirty="0"/>
              <a:t>Figure 14.2</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1295399" cy="405683"/>
          </a:xfrm>
        </p:spPr>
        <p:txBody>
          <a:bodyPr wrap="square" lIns="0" tIns="18000" rIns="0" bIns="18000" anchor="ctr" anchorCtr="0">
            <a:spAutoFit/>
          </a:bodyPr>
          <a:lstStyle/>
          <a:p>
            <a:pPr marL="0" indent="0">
              <a:buNone/>
            </a:pPr>
            <a:r>
              <a:rPr lang="en-US" sz="2400" dirty="0">
                <a:solidFill>
                  <a:schemeClr val="dk1"/>
                </a:solidFill>
                <a:latin typeface="Arial" panose="020B0604020202020204" pitchFamily="34" charset="0"/>
                <a:ea typeface="Arial"/>
                <a:cs typeface="Arial" panose="020B0604020202020204" pitchFamily="34" charset="0"/>
                <a:sym typeface="Arial"/>
              </a:rPr>
              <a:t>Oil Leaks </a:t>
            </a:r>
            <a:endParaRPr lang="en-US" sz="2400" noProof="0" dirty="0">
              <a:latin typeface="Arial" panose="020B0604020202020204" pitchFamily="34" charset="0"/>
              <a:cs typeface="Arial" panose="020B0604020202020204" pitchFamily="34" charset="0"/>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592662"/>
            <a:ext cx="3981711" cy="3360338"/>
          </a:xfrm>
        </p:spPr>
        <p:txBody>
          <a:bodyPr wrap="square" lIns="0" tIns="18000" rIns="0" bIns="18000" anchor="ctr" anchorCtr="0">
            <a:spAutoFit/>
          </a:bodyPr>
          <a:lstStyle/>
          <a:p>
            <a:pPr marL="0" indent="0">
              <a:buNone/>
            </a:pPr>
            <a:r>
              <a:rPr lang="en-US" sz="2400" dirty="0">
                <a:latin typeface="Arial" panose="020B0604020202020204" pitchFamily="34" charset="0"/>
                <a:cs typeface="Arial" panose="020B0604020202020204" pitchFamily="34" charset="0"/>
              </a:rPr>
              <a:t>What looks like an oil pan gasket leak can be a valve or cam cover gasket leak. Always look for the highest most forward place that looks wet as oil always tends to move downward due to gravity and rearward due to vehicle movement.</a:t>
            </a:r>
          </a:p>
        </p:txBody>
      </p:sp>
      <p:pic>
        <p:nvPicPr>
          <p:cNvPr id="7" name="Picture 6" descr="An oil leak on the oil pan below the harmonic balancer.">
            <a:extLst>
              <a:ext uri="{FF2B5EF4-FFF2-40B4-BE49-F238E27FC236}">
                <a16:creationId xmlns:a16="http://schemas.microsoft.com/office/drawing/2014/main" id="{A4CFD978-BD0F-9596-72FB-B79B7CBF2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601" y="1060367"/>
            <a:ext cx="3981711" cy="2749633"/>
          </a:xfrm>
          <a:prstGeom prst="rect">
            <a:avLst/>
          </a:prstGeom>
        </p:spPr>
      </p:pic>
    </p:spTree>
    <p:extLst>
      <p:ext uri="{BB962C8B-B14F-4D97-AF65-F5344CB8AC3E}">
        <p14:creationId xmlns:p14="http://schemas.microsoft.com/office/powerpoint/2010/main" val="50716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Engine Noise Diagnosis </a:t>
            </a:r>
            <a:r>
              <a:rPr lang="en-US" sz="2800" noProof="0" dirty="0"/>
              <a:t>(1 of 3)</a:t>
            </a:r>
          </a:p>
        </p:txBody>
      </p:sp>
      <p:sp>
        <p:nvSpPr>
          <p:cNvPr id="4" name="Content Placeholder 3"/>
          <p:cNvSpPr>
            <a:spLocks noGrp="1"/>
          </p:cNvSpPr>
          <p:nvPr>
            <p:ph idx="1"/>
          </p:nvPr>
        </p:nvSpPr>
        <p:spPr>
          <a:xfrm>
            <a:off x="457200" y="990600"/>
            <a:ext cx="8229600" cy="5009064"/>
          </a:xfrm>
        </p:spPr>
        <p:txBody>
          <a:bodyPr tIns="18000" bIns="18000" anchor="ctr" anchorCtr="0">
            <a:spAutoFit/>
          </a:bodyPr>
          <a:lstStyle/>
          <a:p>
            <a:r>
              <a:rPr lang="en-US" sz="2400" b="1" noProof="0" dirty="0">
                <a:latin typeface="Arial" panose="020B0604020202020204" pitchFamily="34" charset="0"/>
                <a:cs typeface="Arial" panose="020B0604020202020204" pitchFamily="34" charset="0"/>
              </a:rPr>
              <a:t>Valves clicking.</a:t>
            </a:r>
            <a:r>
              <a:rPr lang="en-US" sz="2400" noProof="0" dirty="0">
                <a:latin typeface="Arial" panose="020B0604020202020204" pitchFamily="34" charset="0"/>
                <a:cs typeface="Arial" panose="020B0604020202020204" pitchFamily="34" charset="0"/>
              </a:rPr>
              <a:t> lack of oil to the lifters. The noise is most noticeable at idle when oil pressure is the lowest. It can also be due to a fault in valve train. </a:t>
            </a:r>
          </a:p>
          <a:p>
            <a:r>
              <a:rPr lang="en-US" sz="2400" b="1" noProof="0" dirty="0">
                <a:latin typeface="Arial" panose="020B0604020202020204" pitchFamily="34" charset="0"/>
                <a:cs typeface="Arial" panose="020B0604020202020204" pitchFamily="34" charset="0"/>
              </a:rPr>
              <a:t>Torque converter.</a:t>
            </a:r>
            <a:r>
              <a:rPr lang="en-US" sz="2400" noProof="0" dirty="0">
                <a:latin typeface="Arial" panose="020B0604020202020204" pitchFamily="34" charset="0"/>
                <a:cs typeface="Arial" panose="020B0604020202020204" pitchFamily="34" charset="0"/>
              </a:rPr>
              <a:t> attaching bolts or nuts may be loose on flex plate and cause a deep knocking noise that is often thought to be main or rod bearing-related. This noise is most noticeable at idle or when there is no load </a:t>
            </a:r>
          </a:p>
          <a:p>
            <a:r>
              <a:rPr lang="en-US" sz="2400" b="1" noProof="0" dirty="0">
                <a:latin typeface="Arial" panose="020B0604020202020204" pitchFamily="34" charset="0"/>
                <a:cs typeface="Arial" panose="020B0604020202020204" pitchFamily="34" charset="0"/>
              </a:rPr>
              <a:t>Cracked flex plate.</a:t>
            </a:r>
            <a:r>
              <a:rPr lang="en-US" sz="2400" noProof="0" dirty="0">
                <a:latin typeface="Arial" panose="020B0604020202020204" pitchFamily="34" charset="0"/>
                <a:cs typeface="Arial" panose="020B0604020202020204" pitchFamily="34" charset="0"/>
              </a:rPr>
              <a:t> noise of a cracked flex plate is often mistaken for a rod or main bearing noise. </a:t>
            </a:r>
          </a:p>
          <a:p>
            <a:r>
              <a:rPr lang="en-US" sz="2400" b="1" noProof="0" dirty="0">
                <a:latin typeface="Arial" panose="020B0604020202020204" pitchFamily="34" charset="0"/>
                <a:cs typeface="Arial" panose="020B0604020202020204" pitchFamily="34" charset="0"/>
              </a:rPr>
              <a:t>Loose or defective drive belts or tensioners.</a:t>
            </a:r>
            <a:r>
              <a:rPr lang="en-US" sz="2400" noProof="0" dirty="0">
                <a:latin typeface="Arial" panose="020B0604020202020204" pitchFamily="34" charset="0"/>
                <a:cs typeface="Arial" panose="020B0604020202020204" pitchFamily="34" charset="0"/>
              </a:rPr>
              <a:t> If an accessory drive belt is loose or defective, flopping noise often sounds similar to a bearing knock. </a:t>
            </a:r>
          </a:p>
        </p:txBody>
      </p:sp>
    </p:spTree>
    <p:extLst>
      <p:ext uri="{BB962C8B-B14F-4D97-AF65-F5344CB8AC3E}">
        <p14:creationId xmlns:p14="http://schemas.microsoft.com/office/powerpoint/2010/main" val="278548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29309"/>
            <a:ext cx="8229600" cy="590349"/>
          </a:xfrm>
        </p:spPr>
        <p:txBody>
          <a:bodyPr lIns="0" tIns="18000" rIns="0" bIns="18000" anchor="ctr" anchorCtr="0">
            <a:spAutoFit/>
          </a:bodyPr>
          <a:lstStyle/>
          <a:p>
            <a:r>
              <a:rPr lang="en-US" noProof="0" dirty="0"/>
              <a:t>Figure 14.3</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199" y="967508"/>
            <a:ext cx="4038599"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Engine Noise Roller Lifter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524000"/>
            <a:ext cx="4038600"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The weird sounding engine noise was finally found to be a damaged roller lifter and camshaft.</a:t>
            </a:r>
          </a:p>
        </p:txBody>
      </p:sp>
      <p:pic>
        <p:nvPicPr>
          <p:cNvPr id="7" name="Picture 6" descr="A photo of a damaged roller lifter and camshaft.">
            <a:extLst>
              <a:ext uri="{FF2B5EF4-FFF2-40B4-BE49-F238E27FC236}">
                <a16:creationId xmlns:a16="http://schemas.microsoft.com/office/drawing/2014/main" id="{852E1136-FAB4-4419-55E1-D9AF40D24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90600"/>
            <a:ext cx="3845738" cy="3900156"/>
          </a:xfrm>
          <a:prstGeom prst="rect">
            <a:avLst/>
          </a:prstGeom>
        </p:spPr>
      </p:pic>
    </p:spTree>
    <p:extLst>
      <p:ext uri="{BB962C8B-B14F-4D97-AF65-F5344CB8AC3E}">
        <p14:creationId xmlns:p14="http://schemas.microsoft.com/office/powerpoint/2010/main" val="208040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lIns="0" tIns="18000" rIns="0" bIns="18000" anchor="ctr" anchorCtr="0">
            <a:spAutoFit/>
          </a:bodyPr>
          <a:lstStyle/>
          <a:p>
            <a:r>
              <a:rPr lang="en-US" noProof="0" dirty="0"/>
              <a:t>Figure 14.4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3638550" cy="405683"/>
          </a:xfrm>
        </p:spPr>
        <p:txBody>
          <a:bodyPr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Belt Tensioner Noise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532246"/>
            <a:ext cx="3638550" cy="3877954"/>
          </a:xfrm>
        </p:spPr>
        <p:txBody>
          <a:bodyPr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An accessory belt tensioner. Most tensioners have a mark that indicates normal operating location. If the belt has stretched, this indicator mark will be outside of the normal range. Anything wrong with the belt or tensioner can cause noise.</a:t>
            </a:r>
          </a:p>
        </p:txBody>
      </p:sp>
      <p:pic>
        <p:nvPicPr>
          <p:cNvPr id="7" name="Picture 6" descr="An accessory belt tensioner used on a serpentine belt.">
            <a:extLst>
              <a:ext uri="{FF2B5EF4-FFF2-40B4-BE49-F238E27FC236}">
                <a16:creationId xmlns:a16="http://schemas.microsoft.com/office/drawing/2014/main" id="{98BDB21D-8F5D-A788-8E26-D4E00673B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3771" y="1056996"/>
            <a:ext cx="4061743" cy="3057804"/>
          </a:xfrm>
          <a:prstGeom prst="rect">
            <a:avLst/>
          </a:prstGeom>
        </p:spPr>
      </p:pic>
    </p:spTree>
    <p:extLst>
      <p:ext uri="{BB962C8B-B14F-4D97-AF65-F5344CB8AC3E}">
        <p14:creationId xmlns:p14="http://schemas.microsoft.com/office/powerpoint/2010/main" val="3754450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Engine Noise Diagnosis </a:t>
            </a:r>
            <a:r>
              <a:rPr lang="en-US" sz="2800" noProof="0" dirty="0"/>
              <a:t>(2 of 3)</a:t>
            </a:r>
          </a:p>
        </p:txBody>
      </p:sp>
      <p:sp>
        <p:nvSpPr>
          <p:cNvPr id="4" name="Content Placeholder 3"/>
          <p:cNvSpPr>
            <a:spLocks noGrp="1"/>
          </p:cNvSpPr>
          <p:nvPr>
            <p:ph idx="1"/>
          </p:nvPr>
        </p:nvSpPr>
        <p:spPr>
          <a:xfrm>
            <a:off x="457200" y="990600"/>
            <a:ext cx="8229600" cy="4447371"/>
          </a:xfrm>
        </p:spPr>
        <p:txBody>
          <a:bodyPr tIns="18000" bIns="18000" anchor="ctr" anchorCtr="0">
            <a:spAutoFit/>
          </a:bodyPr>
          <a:lstStyle/>
          <a:p>
            <a:r>
              <a:rPr lang="en-US" sz="2200" b="1" noProof="0" dirty="0">
                <a:latin typeface="Arial" panose="020B0604020202020204" pitchFamily="34" charset="0"/>
                <a:cs typeface="Arial" panose="020B0604020202020204" pitchFamily="34" charset="0"/>
              </a:rPr>
              <a:t>Piston pin knock.</a:t>
            </a:r>
            <a:r>
              <a:rPr lang="en-US" sz="2200" noProof="0" dirty="0">
                <a:latin typeface="Arial" panose="020B0604020202020204" pitchFamily="34" charset="0"/>
                <a:cs typeface="Arial" panose="020B0604020202020204" pitchFamily="34" charset="0"/>
              </a:rPr>
              <a:t> not affected by load on the cylinder. If clearance is too great, a double knock noise is heard when engine idles. If disabling cylinders one at a time does not change sound, then a defective piston pin could be the cause. </a:t>
            </a:r>
          </a:p>
          <a:p>
            <a:r>
              <a:rPr lang="en-US" sz="2200" b="1" noProof="0" dirty="0">
                <a:latin typeface="Arial" panose="020B0604020202020204" pitchFamily="34" charset="0"/>
                <a:cs typeface="Arial" panose="020B0604020202020204" pitchFamily="34" charset="0"/>
              </a:rPr>
              <a:t>Piston slap.</a:t>
            </a:r>
            <a:r>
              <a:rPr lang="en-US" sz="2200" noProof="0" dirty="0">
                <a:latin typeface="Arial" panose="020B0604020202020204" pitchFamily="34" charset="0"/>
                <a:cs typeface="Arial" panose="020B0604020202020204" pitchFamily="34" charset="0"/>
              </a:rPr>
              <a:t> A piston slap is usually caused by an undersized or improperly shaped piston or oversized cylinder bore. A piston slap is most noticeable when engine is cold and tends to decrease or stop making noise as piston expands during engine operation.</a:t>
            </a:r>
          </a:p>
          <a:p>
            <a:r>
              <a:rPr lang="en-US" sz="2200" b="1" noProof="0" dirty="0">
                <a:latin typeface="Arial" panose="020B0604020202020204" pitchFamily="34" charset="0"/>
                <a:cs typeface="Arial" panose="020B0604020202020204" pitchFamily="34" charset="0"/>
              </a:rPr>
              <a:t>Timing chain noise.</a:t>
            </a:r>
            <a:r>
              <a:rPr lang="en-US" sz="2200" noProof="0" dirty="0">
                <a:latin typeface="Arial" panose="020B0604020202020204" pitchFamily="34" charset="0"/>
                <a:cs typeface="Arial" panose="020B0604020202020204" pitchFamily="34" charset="0"/>
              </a:rPr>
              <a:t> excessively loose timing chain can cause a severe knocking noise when chain hits timing chain cover. This noise can often sound like a rod bearing knock. </a:t>
            </a:r>
          </a:p>
        </p:txBody>
      </p:sp>
    </p:spTree>
    <p:extLst>
      <p:ext uri="{BB962C8B-B14F-4D97-AF65-F5344CB8AC3E}">
        <p14:creationId xmlns:p14="http://schemas.microsoft.com/office/powerpoint/2010/main" val="79062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Engine Noise Diagnosis </a:t>
            </a:r>
            <a:r>
              <a:rPr lang="en-US" sz="2800" noProof="0" dirty="0"/>
              <a:t>(3 of 3)</a:t>
            </a:r>
          </a:p>
        </p:txBody>
      </p:sp>
      <p:sp>
        <p:nvSpPr>
          <p:cNvPr id="4" name="Content Placeholder 3"/>
          <p:cNvSpPr>
            <a:spLocks noGrp="1"/>
          </p:cNvSpPr>
          <p:nvPr>
            <p:ph idx="1"/>
          </p:nvPr>
        </p:nvSpPr>
        <p:spPr>
          <a:xfrm>
            <a:off x="457200" y="990600"/>
            <a:ext cx="8229600" cy="4447371"/>
          </a:xfrm>
        </p:spPr>
        <p:txBody>
          <a:bodyPr tIns="18000" bIns="18000" anchor="ctr" anchorCtr="0">
            <a:spAutoFit/>
          </a:bodyPr>
          <a:lstStyle/>
          <a:p>
            <a:r>
              <a:rPr lang="en-US" sz="2200" b="1" noProof="0" dirty="0">
                <a:latin typeface="Arial" panose="020B0604020202020204" pitchFamily="34" charset="0"/>
                <a:cs typeface="Arial" panose="020B0604020202020204" pitchFamily="34" charset="0"/>
              </a:rPr>
              <a:t>Rod bearing noise.</a:t>
            </a:r>
            <a:r>
              <a:rPr lang="en-US" sz="2200" noProof="0" dirty="0">
                <a:latin typeface="Arial" panose="020B0604020202020204" pitchFamily="34" charset="0"/>
                <a:cs typeface="Arial" panose="020B0604020202020204" pitchFamily="34" charset="0"/>
              </a:rPr>
              <a:t> defective rod bearing is usually load sensitive and changes in intensity as load increases and decreases. Detected by grounding out spark plugs one cylinder at a time. If knocking noise decreases or is eliminated when a particular cylinder is grounded (disabled), then grounded cylinder is one from which noise is originating.</a:t>
            </a:r>
          </a:p>
          <a:p>
            <a:r>
              <a:rPr lang="en-US" sz="2200" b="1" noProof="0" dirty="0">
                <a:latin typeface="Arial" panose="020B0604020202020204" pitchFamily="34" charset="0"/>
                <a:cs typeface="Arial" panose="020B0604020202020204" pitchFamily="34" charset="0"/>
              </a:rPr>
              <a:t>Main bearing knock.</a:t>
            </a:r>
            <a:r>
              <a:rPr lang="en-US" sz="2200" noProof="0" dirty="0">
                <a:latin typeface="Arial" panose="020B0604020202020204" pitchFamily="34" charset="0"/>
                <a:cs typeface="Arial" panose="020B0604020202020204" pitchFamily="34" charset="0"/>
              </a:rPr>
              <a:t> main bearing knock often cannot be isolated to a particular cylinder. The sound can vary in intensity and may disappear at times depending on engine load. </a:t>
            </a:r>
          </a:p>
          <a:p>
            <a:r>
              <a:rPr lang="en-US" sz="2200" noProof="0" dirty="0">
                <a:latin typeface="Arial" panose="020B0604020202020204" pitchFamily="34" charset="0"/>
                <a:cs typeface="Arial" panose="020B0604020202020204" pitchFamily="34" charset="0"/>
              </a:rPr>
              <a:t>Regardless of type of loud knocking noise, after external causes of knocking noise have been eliminated, the engine should be disassembled and carefully inspected to determine cause. </a:t>
            </a:r>
          </a:p>
        </p:txBody>
      </p:sp>
    </p:spTree>
    <p:extLst>
      <p:ext uri="{BB962C8B-B14F-4D97-AF65-F5344CB8AC3E}">
        <p14:creationId xmlns:p14="http://schemas.microsoft.com/office/powerpoint/2010/main" val="3043077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lIns="0" tIns="18000" rIns="0" bIns="18000" anchor="ctr" anchorCtr="0">
            <a:spAutoFit/>
          </a:bodyPr>
          <a:lstStyle/>
          <a:p>
            <a:r>
              <a:rPr lang="en-US" noProof="0" dirty="0"/>
              <a:t>Figure 14.5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199" y="965917"/>
            <a:ext cx="3983903"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Clicking Sound </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7032" y="1524000"/>
            <a:ext cx="3969624"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cracked exhaust manifold can make a clicking sound that is often difficult to find.</a:t>
            </a:r>
          </a:p>
        </p:txBody>
      </p:sp>
      <p:pic>
        <p:nvPicPr>
          <p:cNvPr id="7" name="Picture 6" descr="A cracked exhaust manifold on a Ford V-8 engine.">
            <a:extLst>
              <a:ext uri="{FF2B5EF4-FFF2-40B4-BE49-F238E27FC236}">
                <a16:creationId xmlns:a16="http://schemas.microsoft.com/office/drawing/2014/main" id="{10E3E583-DBBA-DE14-F41F-685CEFC3D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345" y="1023911"/>
            <a:ext cx="3903255" cy="2938489"/>
          </a:xfrm>
          <a:prstGeom prst="rect">
            <a:avLst/>
          </a:prstGeom>
        </p:spPr>
      </p:pic>
    </p:spTree>
    <p:extLst>
      <p:ext uri="{BB962C8B-B14F-4D97-AF65-F5344CB8AC3E}">
        <p14:creationId xmlns:p14="http://schemas.microsoft.com/office/powerpoint/2010/main" val="122173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152"/>
            <a:ext cx="8229600" cy="590349"/>
          </a:xfrm>
        </p:spPr>
        <p:txBody>
          <a:bodyPr wrap="square" tIns="18000" bIns="18000" anchor="ctr" anchorCtr="0">
            <a:spAutoFit/>
          </a:bodyPr>
          <a:lstStyle/>
          <a:p>
            <a:r>
              <a:rPr lang="en-US" noProof="0" dirty="0"/>
              <a:t>Oil Pressure Testing </a:t>
            </a:r>
            <a:r>
              <a:rPr lang="en-US" sz="2800" noProof="0" dirty="0"/>
              <a:t>(1 of 2)</a:t>
            </a:r>
          </a:p>
        </p:txBody>
      </p:sp>
      <p:sp>
        <p:nvSpPr>
          <p:cNvPr id="2" name="Content Placeholder 1"/>
          <p:cNvSpPr>
            <a:spLocks noGrp="1"/>
          </p:cNvSpPr>
          <p:nvPr>
            <p:ph idx="1"/>
          </p:nvPr>
        </p:nvSpPr>
        <p:spPr>
          <a:xfrm>
            <a:off x="457200" y="838200"/>
            <a:ext cx="8229600" cy="5370701"/>
          </a:xfrm>
        </p:spPr>
        <p:txBody>
          <a:bodyPr tIns="18000" bIns="18000" anchor="ctr" anchorCtr="0"/>
          <a:lstStyle/>
          <a:p>
            <a:pPr marL="0" indent="0">
              <a:spcBef>
                <a:spcPts val="600"/>
              </a:spcBef>
              <a:buNone/>
            </a:pPr>
            <a:r>
              <a:rPr lang="en-US" sz="2000" noProof="0" dirty="0">
                <a:latin typeface="Arial" panose="020B0604020202020204" pitchFamily="34" charset="0"/>
                <a:cs typeface="Arial" panose="020B0604020202020204" pitchFamily="34" charset="0"/>
              </a:rPr>
              <a:t>Test Procedure</a:t>
            </a:r>
          </a:p>
          <a:p>
            <a:pPr>
              <a:spcBef>
                <a:spcPts val="600"/>
              </a:spcBef>
            </a:pPr>
            <a:r>
              <a:rPr lang="en-US" sz="2000" b="1" noProof="0" dirty="0">
                <a:latin typeface="Arial" panose="020B0604020202020204" pitchFamily="34" charset="0"/>
                <a:cs typeface="Arial" panose="020B0604020202020204" pitchFamily="34" charset="0"/>
              </a:rPr>
              <a:t>STEP 1: </a:t>
            </a:r>
            <a:r>
              <a:rPr lang="en-US" sz="2000" noProof="0" dirty="0">
                <a:latin typeface="Arial" panose="020B0604020202020204" pitchFamily="34" charset="0"/>
                <a:cs typeface="Arial" panose="020B0604020202020204" pitchFamily="34" charset="0"/>
              </a:rPr>
              <a:t>Operate engine until normal operating temperature</a:t>
            </a:r>
          </a:p>
          <a:p>
            <a:pPr>
              <a:spcBef>
                <a:spcPts val="600"/>
              </a:spcBef>
            </a:pPr>
            <a:r>
              <a:rPr lang="en-US" sz="2000" b="1" noProof="0" dirty="0">
                <a:latin typeface="Arial" panose="020B0604020202020204" pitchFamily="34" charset="0"/>
                <a:cs typeface="Arial" panose="020B0604020202020204" pitchFamily="34" charset="0"/>
              </a:rPr>
              <a:t>STEP 2: </a:t>
            </a:r>
            <a:r>
              <a:rPr lang="en-US" sz="2000" noProof="0" dirty="0">
                <a:latin typeface="Arial" panose="020B0604020202020204" pitchFamily="34" charset="0"/>
                <a:cs typeface="Arial" panose="020B0604020202020204" pitchFamily="34" charset="0"/>
              </a:rPr>
              <a:t>engine off, remove oil pressure sending unit or sender, usually located near the oil filter. Thread an oil pressure gauge into the threaded hole.</a:t>
            </a:r>
          </a:p>
          <a:p>
            <a:pPr>
              <a:spcBef>
                <a:spcPts val="600"/>
              </a:spcBef>
            </a:pPr>
            <a:r>
              <a:rPr lang="en-US" sz="2000" b="1" noProof="0" dirty="0">
                <a:latin typeface="Arial" panose="020B0604020202020204" pitchFamily="34" charset="0"/>
                <a:cs typeface="Arial" panose="020B0604020202020204" pitchFamily="34" charset="0"/>
              </a:rPr>
              <a:t>STEP 3: </a:t>
            </a:r>
            <a:r>
              <a:rPr lang="en-US" sz="2000" noProof="0" dirty="0">
                <a:latin typeface="Arial" panose="020B0604020202020204" pitchFamily="34" charset="0"/>
                <a:cs typeface="Arial" panose="020B0604020202020204" pitchFamily="34" charset="0"/>
              </a:rPr>
              <a:t>Start engine, observe gauge. Record oil pressure at idle speed and 2500 </a:t>
            </a:r>
            <a:r>
              <a:rPr lang="en-US" sz="2000" spc="-200" noProof="0" dirty="0">
                <a:latin typeface="Arial" panose="020B0604020202020204" pitchFamily="34" charset="0"/>
                <a:cs typeface="Arial" panose="020B0604020202020204" pitchFamily="34" charset="0"/>
              </a:rPr>
              <a:t>R P </a:t>
            </a:r>
            <a:r>
              <a:rPr lang="en-US" sz="2000" noProof="0" dirty="0">
                <a:latin typeface="Arial" panose="020B0604020202020204" pitchFamily="34" charset="0"/>
                <a:cs typeface="Arial" panose="020B0604020202020204" pitchFamily="34" charset="0"/>
              </a:rPr>
              <a:t>M</a:t>
            </a:r>
          </a:p>
          <a:p>
            <a:pPr lvl="1"/>
            <a:r>
              <a:rPr lang="en-US" sz="2000" noProof="0" dirty="0">
                <a:latin typeface="Arial" panose="020B0604020202020204" pitchFamily="34" charset="0"/>
                <a:cs typeface="Arial" panose="020B0604020202020204" pitchFamily="34" charset="0"/>
              </a:rPr>
              <a:t>Most recommend a minimum oil pressure of 10 </a:t>
            </a:r>
            <a:r>
              <a:rPr lang="en-US" sz="2000" spc="-200" noProof="0" dirty="0">
                <a:latin typeface="Arial" panose="020B0604020202020204" pitchFamily="34" charset="0"/>
                <a:cs typeface="Arial" panose="020B0604020202020204" pitchFamily="34" charset="0"/>
              </a:rPr>
              <a:t>P S </a:t>
            </a:r>
            <a:r>
              <a:rPr lang="en-US" sz="2000" noProof="0" dirty="0">
                <a:latin typeface="Arial" panose="020B0604020202020204" pitchFamily="34" charset="0"/>
                <a:cs typeface="Arial" panose="020B0604020202020204" pitchFamily="34" charset="0"/>
              </a:rPr>
              <a:t>I per 1000 </a:t>
            </a:r>
            <a:r>
              <a:rPr lang="en-US" sz="2000" spc="-200" noProof="0" dirty="0">
                <a:latin typeface="Arial" panose="020B0604020202020204" pitchFamily="34" charset="0"/>
                <a:cs typeface="Arial" panose="020B0604020202020204" pitchFamily="34" charset="0"/>
              </a:rPr>
              <a:t>R P </a:t>
            </a:r>
            <a:r>
              <a:rPr lang="en-US" sz="2000" noProof="0" dirty="0">
                <a:latin typeface="Arial" panose="020B0604020202020204" pitchFamily="34" charset="0"/>
                <a:cs typeface="Arial" panose="020B0604020202020204" pitchFamily="34" charset="0"/>
              </a:rPr>
              <a:t>M. At 2500 </a:t>
            </a:r>
            <a:r>
              <a:rPr lang="en-US" sz="2000" spc="-200" noProof="0" dirty="0">
                <a:latin typeface="Arial" panose="020B0604020202020204" pitchFamily="34" charset="0"/>
                <a:cs typeface="Arial" panose="020B0604020202020204" pitchFamily="34" charset="0"/>
              </a:rPr>
              <a:t>R P </a:t>
            </a:r>
            <a:r>
              <a:rPr lang="en-US" sz="2000" noProof="0" dirty="0">
                <a:latin typeface="Arial" panose="020B0604020202020204" pitchFamily="34" charset="0"/>
                <a:cs typeface="Arial" panose="020B0604020202020204" pitchFamily="34" charset="0"/>
              </a:rPr>
              <a:t>M, oil pressure should be at least 25 </a:t>
            </a:r>
            <a:r>
              <a:rPr lang="en-US" sz="2000" spc="-200" noProof="0" dirty="0">
                <a:latin typeface="Arial" panose="020B0604020202020204" pitchFamily="34" charset="0"/>
                <a:cs typeface="Arial" panose="020B0604020202020204" pitchFamily="34" charset="0"/>
              </a:rPr>
              <a:t>P S </a:t>
            </a:r>
            <a:r>
              <a:rPr lang="en-US" sz="2000" noProof="0" dirty="0">
                <a:latin typeface="Arial" panose="020B0604020202020204" pitchFamily="34" charset="0"/>
                <a:cs typeface="Arial" panose="020B0604020202020204" pitchFamily="34" charset="0"/>
              </a:rPr>
              <a:t>I</a:t>
            </a:r>
          </a:p>
          <a:p>
            <a:pPr lvl="1"/>
            <a:r>
              <a:rPr lang="en-US" sz="2000" noProof="0" dirty="0">
                <a:latin typeface="Arial" panose="020B0604020202020204" pitchFamily="34" charset="0"/>
                <a:cs typeface="Arial" panose="020B0604020202020204" pitchFamily="34" charset="0"/>
              </a:rPr>
              <a:t>Always compare test results with specs. Besides engine bearing wear, other possible causes for low oil pressure include: </a:t>
            </a:r>
          </a:p>
          <a:p>
            <a:pPr lvl="2"/>
            <a:r>
              <a:rPr lang="en-US" sz="2000" noProof="0" dirty="0">
                <a:latin typeface="Arial" panose="020B0604020202020204" pitchFamily="34" charset="0"/>
                <a:cs typeface="Arial" panose="020B0604020202020204" pitchFamily="34" charset="0"/>
              </a:rPr>
              <a:t>Low oil level </a:t>
            </a:r>
          </a:p>
          <a:p>
            <a:pPr lvl="2"/>
            <a:r>
              <a:rPr lang="en-US" sz="2000" noProof="0" dirty="0">
                <a:latin typeface="Arial" panose="020B0604020202020204" pitchFamily="34" charset="0"/>
                <a:cs typeface="Arial" panose="020B0604020202020204" pitchFamily="34" charset="0"/>
              </a:rPr>
              <a:t>Diluted oil </a:t>
            </a:r>
          </a:p>
          <a:p>
            <a:pPr lvl="2"/>
            <a:r>
              <a:rPr lang="en-US" sz="2000" noProof="0" dirty="0">
                <a:latin typeface="Arial" panose="020B0604020202020204" pitchFamily="34" charset="0"/>
                <a:cs typeface="Arial" panose="020B0604020202020204" pitchFamily="34" charset="0"/>
              </a:rPr>
              <a:t>Worn oil pump or stuck oil pressure relief valve </a:t>
            </a:r>
          </a:p>
          <a:p>
            <a:pPr lvl="2"/>
            <a:r>
              <a:rPr lang="en-US" sz="2000" noProof="0" dirty="0">
                <a:latin typeface="Arial" panose="020B0604020202020204" pitchFamily="34" charset="0"/>
                <a:cs typeface="Arial" panose="020B0604020202020204" pitchFamily="34" charset="0"/>
              </a:rPr>
              <a:t>Restricted oil pump pickup screen</a:t>
            </a:r>
          </a:p>
        </p:txBody>
      </p:sp>
    </p:spTree>
    <p:extLst>
      <p:ext uri="{BB962C8B-B14F-4D97-AF65-F5344CB8AC3E}">
        <p14:creationId xmlns:p14="http://schemas.microsoft.com/office/powerpoint/2010/main" val="432961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4225"/>
            <a:ext cx="8229600" cy="590349"/>
          </a:xfrm>
        </p:spPr>
        <p:txBody>
          <a:bodyPr lIns="0" tIns="18000" rIns="0" bIns="18000" anchor="ctr" anchorCtr="0">
            <a:spAutoFit/>
          </a:bodyPr>
          <a:lstStyle/>
          <a:p>
            <a:r>
              <a:rPr lang="en-US" noProof="0" dirty="0"/>
              <a:t>Figure 14.6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5917"/>
            <a:ext cx="4267200"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Measuring Engine Oil Pressure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511301"/>
            <a:ext cx="4095750" cy="260349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To measure engine oil pressure, remove the oil pressure sending (sender) unit usually located near the oil filter. Screw the pressure gauge into the oil pressure sending unit hole.</a:t>
            </a:r>
          </a:p>
        </p:txBody>
      </p:sp>
      <p:pic>
        <p:nvPicPr>
          <p:cNvPr id="7" name="Picture 6" descr="An oil pressure gauge screwed into the oil pressure sending unit hole of an engine.">
            <a:extLst>
              <a:ext uri="{FF2B5EF4-FFF2-40B4-BE49-F238E27FC236}">
                <a16:creationId xmlns:a16="http://schemas.microsoft.com/office/drawing/2014/main" id="{031943A8-510F-43A7-9DE4-A4BF6E91D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938" y="1524000"/>
            <a:ext cx="3728884" cy="4273955"/>
          </a:xfrm>
          <a:prstGeom prst="rect">
            <a:avLst/>
          </a:prstGeom>
        </p:spPr>
      </p:pic>
    </p:spTree>
    <p:extLst>
      <p:ext uri="{BB962C8B-B14F-4D97-AF65-F5344CB8AC3E}">
        <p14:creationId xmlns:p14="http://schemas.microsoft.com/office/powerpoint/2010/main" val="320525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spAutoFit/>
          </a:bodyPr>
          <a:lstStyle/>
          <a:p>
            <a:r>
              <a:rPr lang="en-US" noProof="0" dirty="0"/>
              <a:t>Objectives </a:t>
            </a:r>
            <a:r>
              <a:rPr lang="en-US" sz="2800" noProof="0" dirty="0"/>
              <a:t>(1 of 2)</a:t>
            </a:r>
          </a:p>
        </p:txBody>
      </p:sp>
      <p:sp>
        <p:nvSpPr>
          <p:cNvPr id="4" name="Content Placeholder 3"/>
          <p:cNvSpPr>
            <a:spLocks noGrp="1"/>
          </p:cNvSpPr>
          <p:nvPr>
            <p:ph idx="1"/>
          </p:nvPr>
        </p:nvSpPr>
        <p:spPr>
          <a:xfrm>
            <a:off x="457200" y="990600"/>
            <a:ext cx="8229600" cy="4847481"/>
          </a:xfrm>
        </p:spPr>
        <p:txBody>
          <a:bodyPr tIns="18000" bIns="18000" anchor="ctr" anchorCtr="0">
            <a:spAutoFit/>
          </a:bodyPr>
          <a:lstStyle/>
          <a:p>
            <a:pPr marL="548640" indent="-548640">
              <a:buNone/>
            </a:pPr>
            <a:r>
              <a:rPr lang="en-US" sz="2400" b="1" noProof="0" dirty="0">
                <a:solidFill>
                  <a:srgbClr val="007FA3"/>
                </a:solidFill>
                <a:latin typeface="Arial" panose="020B0604020202020204" pitchFamily="34" charset="0"/>
                <a:cs typeface="Arial" panose="020B0604020202020204" pitchFamily="34" charset="0"/>
              </a:rPr>
              <a:t>14.1</a:t>
            </a:r>
            <a:r>
              <a:rPr lang="en-US" sz="2400" noProof="0" dirty="0">
                <a:latin typeface="Arial" panose="020B0604020202020204" pitchFamily="34" charset="0"/>
                <a:cs typeface="Arial" panose="020B0604020202020204" pitchFamily="34" charset="0"/>
              </a:rPr>
              <a:t> List typical engine mechanical-related complaints. </a:t>
            </a:r>
          </a:p>
          <a:p>
            <a:pPr marL="719138" indent="-719138">
              <a:buNone/>
            </a:pPr>
            <a:r>
              <a:rPr lang="en-US" sz="2400" b="1" noProof="0" dirty="0">
                <a:solidFill>
                  <a:srgbClr val="007FA3"/>
                </a:solidFill>
                <a:latin typeface="Arial" panose="020B0604020202020204" pitchFamily="34" charset="0"/>
                <a:cs typeface="Arial" panose="020B0604020202020204" pitchFamily="34" charset="0"/>
              </a:rPr>
              <a:t>14.2 </a:t>
            </a:r>
            <a:r>
              <a:rPr lang="en-US" sz="2400" noProof="0" dirty="0">
                <a:latin typeface="Arial" panose="020B0604020202020204" pitchFamily="34" charset="0"/>
                <a:cs typeface="Arial" panose="020B0604020202020204" pitchFamily="34" charset="0"/>
              </a:rPr>
              <a:t>Discuss how to diagnose engine operation problems using visual checks, engine noise, engine smoke, and oil pressure testing.</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14.3</a:t>
            </a:r>
            <a:r>
              <a:rPr lang="en-US" sz="2400" noProof="0" dirty="0">
                <a:latin typeface="Arial" panose="020B0604020202020204" pitchFamily="34" charset="0"/>
                <a:cs typeface="Arial" panose="020B0604020202020204" pitchFamily="34" charset="0"/>
              </a:rPr>
              <a:t> Describe how to perform visual inspections.</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14.4</a:t>
            </a:r>
            <a:r>
              <a:rPr lang="en-US" sz="2400" noProof="0" dirty="0">
                <a:latin typeface="Arial" panose="020B0604020202020204" pitchFamily="34" charset="0"/>
                <a:cs typeface="Arial" panose="020B0604020202020204" pitchFamily="34" charset="0"/>
              </a:rPr>
              <a:t> Explain how to perform engine noise diagnosis.</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14.5</a:t>
            </a:r>
            <a:r>
              <a:rPr lang="en-US" sz="2400" noProof="0" dirty="0">
                <a:latin typeface="Arial" panose="020B0604020202020204" pitchFamily="34" charset="0"/>
                <a:cs typeface="Arial" panose="020B0604020202020204" pitchFamily="34" charset="0"/>
              </a:rPr>
              <a:t> Explain how to perform an oil pressure test.</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14.6 </a:t>
            </a:r>
            <a:r>
              <a:rPr lang="en-US" sz="2400" noProof="0" dirty="0">
                <a:latin typeface="Arial" panose="020B0604020202020204" pitchFamily="34" charset="0"/>
                <a:cs typeface="Arial" panose="020B0604020202020204" pitchFamily="34" charset="0"/>
              </a:rPr>
              <a:t>List the possible causes of an engine misfire. </a:t>
            </a:r>
          </a:p>
          <a:p>
            <a:pPr marL="719138" indent="-719138">
              <a:buNone/>
            </a:pPr>
            <a:r>
              <a:rPr lang="en-US" sz="2400" b="1" noProof="0" dirty="0">
                <a:solidFill>
                  <a:srgbClr val="007FA3"/>
                </a:solidFill>
                <a:latin typeface="Arial" panose="020B0604020202020204" pitchFamily="34" charset="0"/>
                <a:cs typeface="Arial" panose="020B0604020202020204" pitchFamily="34" charset="0"/>
              </a:rPr>
              <a:t>14.7 </a:t>
            </a:r>
            <a:r>
              <a:rPr lang="en-US" sz="2400" noProof="0" dirty="0">
                <a:latin typeface="Arial" panose="020B0604020202020204" pitchFamily="34" charset="0"/>
                <a:cs typeface="Arial" panose="020B0604020202020204" pitchFamily="34" charset="0"/>
              </a:rPr>
              <a:t>Describe how to perform a cylinder power balance, cylinder contribution test, and cylinder pressure testing. </a:t>
            </a:r>
          </a:p>
        </p:txBody>
      </p:sp>
    </p:spTree>
    <p:extLst>
      <p:ext uri="{BB962C8B-B14F-4D97-AF65-F5344CB8AC3E}">
        <p14:creationId xmlns:p14="http://schemas.microsoft.com/office/powerpoint/2010/main" val="4118588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152"/>
            <a:ext cx="8229600" cy="590349"/>
          </a:xfrm>
        </p:spPr>
        <p:txBody>
          <a:bodyPr wrap="square" tIns="18000" bIns="18000" anchor="ctr" anchorCtr="0">
            <a:spAutoFit/>
          </a:bodyPr>
          <a:lstStyle/>
          <a:p>
            <a:r>
              <a:rPr lang="en-US" noProof="0" dirty="0"/>
              <a:t>Oil Pressure Testing </a:t>
            </a:r>
            <a:r>
              <a:rPr lang="en-US" sz="2800" noProof="0" dirty="0"/>
              <a:t>(2 of 2)</a:t>
            </a:r>
          </a:p>
        </p:txBody>
      </p:sp>
      <p:sp>
        <p:nvSpPr>
          <p:cNvPr id="2" name="Content Placeholder 1"/>
          <p:cNvSpPr>
            <a:spLocks noGrp="1"/>
          </p:cNvSpPr>
          <p:nvPr>
            <p:ph idx="1"/>
          </p:nvPr>
        </p:nvSpPr>
        <p:spPr>
          <a:xfrm>
            <a:off x="457200" y="990600"/>
            <a:ext cx="8229600" cy="4093428"/>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Oil Pressure Warning Lamp</a:t>
            </a:r>
          </a:p>
          <a:p>
            <a:r>
              <a:rPr lang="en-US" sz="2400" noProof="0" dirty="0">
                <a:latin typeface="Arial" panose="020B0604020202020204" pitchFamily="34" charset="0"/>
                <a:cs typeface="Arial" panose="020B0604020202020204" pitchFamily="34" charset="0"/>
              </a:rPr>
              <a:t>Red oil pressure warning lamp in dash usually lights when oil pressure is &lt; 4 to 7 </a:t>
            </a:r>
            <a:r>
              <a:rPr lang="en-US" sz="2400" spc="-25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depending on vehicle and engine. </a:t>
            </a:r>
          </a:p>
          <a:p>
            <a:r>
              <a:rPr lang="en-US" sz="2400" b="1" noProof="0" dirty="0">
                <a:solidFill>
                  <a:schemeClr val="bg2"/>
                </a:solidFill>
                <a:latin typeface="Arial" panose="020B0604020202020204" pitchFamily="34" charset="0"/>
                <a:cs typeface="Arial" panose="020B0604020202020204" pitchFamily="34" charset="0"/>
              </a:rPr>
              <a:t>Oil Light Should Not Be On During Driving</a:t>
            </a:r>
            <a:r>
              <a:rPr lang="en-US" sz="2400" b="1"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If oil warning lamp is on, stop engine immediately. </a:t>
            </a:r>
          </a:p>
          <a:p>
            <a:r>
              <a:rPr lang="en-US" sz="2400" noProof="0" dirty="0">
                <a:latin typeface="Arial" panose="020B0604020202020204" pitchFamily="34" charset="0"/>
                <a:cs typeface="Arial" panose="020B0604020202020204" pitchFamily="34" charset="0"/>
              </a:rPr>
              <a:t>Always confirm oil pressure with a reliable mechanical gauge before performing engine repairs. </a:t>
            </a:r>
          </a:p>
          <a:p>
            <a:r>
              <a:rPr lang="en-US" sz="2400" noProof="0" dirty="0">
                <a:latin typeface="Arial" panose="020B0604020202020204" pitchFamily="34" charset="0"/>
                <a:cs typeface="Arial" panose="020B0604020202020204" pitchFamily="34" charset="0"/>
              </a:rPr>
              <a:t>The sending unit or circuit may be defective. </a:t>
            </a:r>
          </a:p>
        </p:txBody>
      </p:sp>
    </p:spTree>
    <p:extLst>
      <p:ext uri="{BB962C8B-B14F-4D97-AF65-F5344CB8AC3E}">
        <p14:creationId xmlns:p14="http://schemas.microsoft.com/office/powerpoint/2010/main" val="347954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Oil Pressure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oil_pressure_test">
            <a:hlinkClick r:id="" action="ppaction://media"/>
            <a:extLst>
              <a:ext uri="{FF2B5EF4-FFF2-40B4-BE49-F238E27FC236}">
                <a16:creationId xmlns:a16="http://schemas.microsoft.com/office/drawing/2014/main" id="{122A3342-C00B-C588-9C75-FA2FACAD8FF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81000" y="1555750"/>
            <a:ext cx="7924800" cy="4226740"/>
          </a:xfrm>
        </p:spPr>
      </p:pic>
    </p:spTree>
    <p:extLst>
      <p:ext uri="{BB962C8B-B14F-4D97-AF65-F5344CB8AC3E}">
        <p14:creationId xmlns:p14="http://schemas.microsoft.com/office/powerpoint/2010/main" val="9377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Misfire Diagnosis </a:t>
            </a:r>
            <a:r>
              <a:rPr lang="en-US" sz="2800" noProof="0" dirty="0"/>
              <a:t>(1 of 4)</a:t>
            </a:r>
          </a:p>
        </p:txBody>
      </p:sp>
      <p:sp>
        <p:nvSpPr>
          <p:cNvPr id="2" name="Content Placeholder 1"/>
          <p:cNvSpPr>
            <a:spLocks noGrp="1"/>
          </p:cNvSpPr>
          <p:nvPr>
            <p:ph idx="1"/>
          </p:nvPr>
        </p:nvSpPr>
        <p:spPr>
          <a:xfrm>
            <a:off x="457200" y="986165"/>
            <a:ext cx="8229600" cy="5186035"/>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Definition of a Misfire</a:t>
            </a:r>
          </a:p>
          <a:p>
            <a:pPr>
              <a:spcBef>
                <a:spcPts val="600"/>
              </a:spcBef>
            </a:pPr>
            <a:r>
              <a:rPr lang="en-US" sz="2400" noProof="0" dirty="0">
                <a:latin typeface="Arial" panose="020B0604020202020204" pitchFamily="34" charset="0"/>
                <a:cs typeface="Arial" panose="020B0604020202020204" pitchFamily="34" charset="0"/>
              </a:rPr>
              <a:t>Cylinder does not fire or fire well enough to contribute to the operation of the engine. </a:t>
            </a:r>
          </a:p>
          <a:p>
            <a:pPr>
              <a:spcBef>
                <a:spcPts val="600"/>
              </a:spcBef>
            </a:pPr>
            <a:r>
              <a:rPr lang="en-US" sz="2400" noProof="0" dirty="0">
                <a:latin typeface="Arial" panose="020B0604020202020204" pitchFamily="34" charset="0"/>
                <a:cs typeface="Arial" panose="020B0604020202020204" pitchFamily="34" charset="0"/>
              </a:rPr>
              <a:t>Engine running properly, each cylinder contributes equally engine speed is consistent. </a:t>
            </a:r>
          </a:p>
          <a:p>
            <a:pPr>
              <a:spcBef>
                <a:spcPts val="600"/>
              </a:spcBef>
            </a:pPr>
            <a:r>
              <a:rPr lang="en-US" sz="2400" noProof="0" dirty="0">
                <a:latin typeface="Arial" panose="020B0604020202020204" pitchFamily="34" charset="0"/>
                <a:cs typeface="Arial" panose="020B0604020202020204" pitchFamily="34" charset="0"/>
              </a:rPr>
              <a:t>Cylinder misfiring, engine speed drops slightly instead of increasing slightly when each cylinder is operating correctly. </a:t>
            </a:r>
          </a:p>
          <a:p>
            <a:pPr>
              <a:spcBef>
                <a:spcPts val="600"/>
              </a:spcBef>
            </a:pPr>
            <a:r>
              <a:rPr lang="en-US" sz="2400" noProof="0" dirty="0">
                <a:latin typeface="Arial" panose="020B0604020202020204" pitchFamily="34" charset="0"/>
                <a:cs typeface="Arial" panose="020B0604020202020204" pitchFamily="34" charset="0"/>
              </a:rPr>
              <a:t>Change in engine speed detected by the crankshaft position (</a:t>
            </a:r>
            <a:r>
              <a:rPr lang="en-US" sz="2400" spc="-25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sensor, which indicates to </a:t>
            </a:r>
            <a:r>
              <a:rPr lang="en-US" sz="2400" spc="-25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that misfire has occurred. </a:t>
            </a:r>
          </a:p>
          <a:p>
            <a:pPr>
              <a:spcBef>
                <a:spcPts val="600"/>
              </a:spcBef>
            </a:pPr>
            <a:r>
              <a:rPr lang="en-US" sz="2400" noProof="0" dirty="0">
                <a:latin typeface="Arial" panose="020B0604020202020204" pitchFamily="34" charset="0"/>
                <a:cs typeface="Arial" panose="020B0604020202020204" pitchFamily="34" charset="0"/>
              </a:rPr>
              <a:t>When misfire is detected, </a:t>
            </a:r>
            <a:r>
              <a:rPr lang="en-US" sz="2400" spc="-25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M sets a P0300 (random misfire detected) </a:t>
            </a:r>
            <a:r>
              <a:rPr lang="en-US" sz="2400" spc="-25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and turns on </a:t>
            </a:r>
            <a:r>
              <a:rPr lang="en-US" sz="2400" spc="-250" noProof="0" dirty="0">
                <a:latin typeface="Arial" panose="020B0604020202020204" pitchFamily="34" charset="0"/>
                <a:cs typeface="Arial" panose="020B0604020202020204" pitchFamily="34" charset="0"/>
              </a:rPr>
              <a:t>M I </a:t>
            </a:r>
            <a:r>
              <a:rPr lang="en-US" sz="2400" noProof="0" dirty="0">
                <a:latin typeface="Arial" panose="020B0604020202020204" pitchFamily="34" charset="0"/>
                <a:cs typeface="Arial" panose="020B0604020202020204" pitchFamily="34" charset="0"/>
              </a:rPr>
              <a:t>L.</a:t>
            </a:r>
          </a:p>
        </p:txBody>
      </p:sp>
    </p:spTree>
    <p:extLst>
      <p:ext uri="{BB962C8B-B14F-4D97-AF65-F5344CB8AC3E}">
        <p14:creationId xmlns:p14="http://schemas.microsoft.com/office/powerpoint/2010/main" val="337398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Misfire Diagnostic Procedure </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isfire_diagnostic_procedure">
            <a:hlinkClick r:id="" action="ppaction://media"/>
            <a:extLst>
              <a:ext uri="{FF2B5EF4-FFF2-40B4-BE49-F238E27FC236}">
                <a16:creationId xmlns:a16="http://schemas.microsoft.com/office/drawing/2014/main" id="{41B63DAD-67CB-7F95-AD56-76732E2366F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47801"/>
            <a:ext cx="8229600" cy="4390696"/>
          </a:xfrm>
        </p:spPr>
      </p:pic>
      <p:sp>
        <p:nvSpPr>
          <p:cNvPr id="7" name="Rectangle 6">
            <a:extLst>
              <a:ext uri="{FF2B5EF4-FFF2-40B4-BE49-F238E27FC236}">
                <a16:creationId xmlns:a16="http://schemas.microsoft.com/office/drawing/2014/main" id="{B60DFDDA-5F44-9B13-EC8A-D690D165D9B0}"/>
              </a:ext>
            </a:extLst>
          </p:cNvPr>
          <p:cNvSpPr/>
          <p:nvPr/>
        </p:nvSpPr>
        <p:spPr>
          <a:xfrm>
            <a:off x="1295400" y="1499743"/>
            <a:ext cx="4419600" cy="329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10935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5917"/>
            <a:ext cx="51054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General Motors Random Misfire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199" y="1496895"/>
            <a:ext cx="4038601" cy="155110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General </a:t>
            </a:r>
            <a:r>
              <a:rPr lang="en-US" sz="2400" dirty="0">
                <a:latin typeface="Arial" panose="020B0604020202020204" pitchFamily="34" charset="0"/>
                <a:cs typeface="Arial" panose="020B0604020202020204" pitchFamily="34" charset="0"/>
              </a:rPr>
              <a:t>M</a:t>
            </a:r>
            <a:r>
              <a:rPr lang="en-US" sz="2400" noProof="0" dirty="0">
                <a:latin typeface="Arial" panose="020B0604020202020204" pitchFamily="34" charset="0"/>
                <a:cs typeface="Arial" panose="020B0604020202020204" pitchFamily="34" charset="0"/>
              </a:rPr>
              <a:t>otor’s Tech 2 scan tool display showing a random misfire </a:t>
            </a:r>
            <a:r>
              <a:rPr lang="en-US" sz="2400" spc="-300" noProof="0" dirty="0">
                <a:latin typeface="Arial" panose="020B0604020202020204" pitchFamily="34" charset="0"/>
                <a:cs typeface="Arial" panose="020B0604020202020204" pitchFamily="34" charset="0"/>
              </a:rPr>
              <a:t>D T </a:t>
            </a:r>
            <a:r>
              <a:rPr lang="en-US" sz="2400" noProof="0" dirty="0">
                <a:latin typeface="Arial" panose="020B0604020202020204" pitchFamily="34" charset="0"/>
                <a:cs typeface="Arial" panose="020B0604020202020204" pitchFamily="34" charset="0"/>
              </a:rPr>
              <a:t>C has been detected.</a:t>
            </a:r>
          </a:p>
        </p:txBody>
      </p:sp>
      <p:pic>
        <p:nvPicPr>
          <p:cNvPr id="7" name="Picture 6" descr="A screenshot of a General Motor’s Tech 2 scan tool display showing engine misfire detected with P0300 highligted and an arrow pointing at it.">
            <a:extLst>
              <a:ext uri="{FF2B5EF4-FFF2-40B4-BE49-F238E27FC236}">
                <a16:creationId xmlns:a16="http://schemas.microsoft.com/office/drawing/2014/main" id="{AE320338-B96E-413B-B7A9-AD3FAC2F2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490410"/>
            <a:ext cx="3972670" cy="3126370"/>
          </a:xfrm>
          <a:prstGeom prst="rect">
            <a:avLst/>
          </a:prstGeom>
        </p:spPr>
      </p:pic>
    </p:spTree>
    <p:extLst>
      <p:ext uri="{BB962C8B-B14F-4D97-AF65-F5344CB8AC3E}">
        <p14:creationId xmlns:p14="http://schemas.microsoft.com/office/powerpoint/2010/main" val="182239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5917"/>
            <a:ext cx="2895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Drive Belt Accessory</a:t>
            </a:r>
          </a:p>
        </p:txBody>
      </p:sp>
      <p:pic>
        <p:nvPicPr>
          <p:cNvPr id="7" name="Picture 6" descr="A photo of a broken accessory drive belt tensioner.">
            <a:extLst>
              <a:ext uri="{FF2B5EF4-FFF2-40B4-BE49-F238E27FC236}">
                <a16:creationId xmlns:a16="http://schemas.microsoft.com/office/drawing/2014/main" id="{D8A09D3F-6801-4151-B4EA-159664A66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984" y="1524000"/>
            <a:ext cx="5641276" cy="2704246"/>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4506121"/>
            <a:ext cx="8229600" cy="15136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broken accessory drive belt tensioner can cause engine speed to vary as belt loosens and then tightens causing what is measured by </a:t>
            </a:r>
            <a:r>
              <a:rPr lang="en-US" sz="2400" spc="-30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as uneven engine speed and a possible P0300 random misfire diagnostic trouble code.</a:t>
            </a:r>
          </a:p>
        </p:txBody>
      </p:sp>
    </p:spTree>
    <p:extLst>
      <p:ext uri="{BB962C8B-B14F-4D97-AF65-F5344CB8AC3E}">
        <p14:creationId xmlns:p14="http://schemas.microsoft.com/office/powerpoint/2010/main" val="2420117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Misfire Diagnosis </a:t>
            </a:r>
            <a:r>
              <a:rPr lang="en-US" sz="2800" noProof="0" dirty="0"/>
              <a:t>(2 of 4)</a:t>
            </a:r>
          </a:p>
        </p:txBody>
      </p:sp>
      <p:sp>
        <p:nvSpPr>
          <p:cNvPr id="2" name="Content Placeholder 1"/>
          <p:cNvSpPr>
            <a:spLocks noGrp="1"/>
          </p:cNvSpPr>
          <p:nvPr>
            <p:ph idx="1"/>
          </p:nvPr>
        </p:nvSpPr>
        <p:spPr>
          <a:xfrm>
            <a:off x="457200" y="838200"/>
            <a:ext cx="8229600" cy="5416868"/>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Causes of Misfires</a:t>
            </a:r>
          </a:p>
          <a:p>
            <a:pPr>
              <a:spcBef>
                <a:spcPts val="600"/>
              </a:spcBef>
            </a:pPr>
            <a:r>
              <a:rPr lang="en-US" sz="2400" noProof="0" dirty="0">
                <a:latin typeface="Arial" panose="020B0604020202020204" pitchFamily="34" charset="0"/>
                <a:cs typeface="Arial" panose="020B0604020202020204" pitchFamily="34" charset="0"/>
              </a:rPr>
              <a:t>Fault with cylinder head or engine block assembly that affects engine compression can be the source of a misfire</a:t>
            </a:r>
          </a:p>
          <a:p>
            <a:pPr>
              <a:spcBef>
                <a:spcPts val="600"/>
              </a:spcBef>
            </a:pPr>
            <a:r>
              <a:rPr lang="en-US" sz="2400" noProof="0" dirty="0">
                <a:latin typeface="Arial" panose="020B0604020202020204" pitchFamily="34" charset="0"/>
                <a:cs typeface="Arial" panose="020B0604020202020204" pitchFamily="34" charset="0"/>
              </a:rPr>
              <a:t>Typical causes can include: </a:t>
            </a:r>
          </a:p>
          <a:p>
            <a:pPr lvl="1"/>
            <a:r>
              <a:rPr lang="en-US" sz="2400" noProof="0" dirty="0">
                <a:latin typeface="Arial" panose="020B0604020202020204" pitchFamily="34" charset="0"/>
                <a:cs typeface="Arial" panose="020B0604020202020204" pitchFamily="34" charset="0"/>
              </a:rPr>
              <a:t>Burned valves would cause a lower-than-normal compression and less than normal combustion</a:t>
            </a:r>
          </a:p>
          <a:p>
            <a:pPr lvl="1"/>
            <a:r>
              <a:rPr lang="en-US" sz="2400" noProof="0" dirty="0">
                <a:latin typeface="Arial" panose="020B0604020202020204" pitchFamily="34" charset="0"/>
                <a:cs typeface="Arial" panose="020B0604020202020204" pitchFamily="34" charset="0"/>
              </a:rPr>
              <a:t>Blown head gasket </a:t>
            </a:r>
          </a:p>
          <a:p>
            <a:pPr lvl="1"/>
            <a:r>
              <a:rPr lang="en-US" sz="2400" noProof="0" dirty="0">
                <a:latin typeface="Arial" panose="020B0604020202020204" pitchFamily="34" charset="0"/>
                <a:cs typeface="Arial" panose="020B0604020202020204" pitchFamily="34" charset="0"/>
              </a:rPr>
              <a:t>Valve timing issues, Worn chain or skipped timing belt</a:t>
            </a:r>
          </a:p>
          <a:p>
            <a:pPr lvl="1"/>
            <a:r>
              <a:rPr lang="en-US" sz="2400" noProof="0" dirty="0">
                <a:latin typeface="Arial" panose="020B0604020202020204" pitchFamily="34" charset="0"/>
                <a:cs typeface="Arial" panose="020B0604020202020204" pitchFamily="34" charset="0"/>
              </a:rPr>
              <a:t>Variable valve (cam) timing system </a:t>
            </a:r>
          </a:p>
          <a:p>
            <a:pPr lvl="1"/>
            <a:r>
              <a:rPr lang="en-US" sz="2400" noProof="0" dirty="0">
                <a:latin typeface="Arial" panose="020B0604020202020204" pitchFamily="34" charset="0"/>
                <a:cs typeface="Arial" panose="020B0604020202020204" pitchFamily="34" charset="0"/>
              </a:rPr>
              <a:t>Piston or cylinder wear that causes a lower-than-normal compression will cause a misfire to occur</a:t>
            </a:r>
          </a:p>
          <a:p>
            <a:pPr lvl="1"/>
            <a:r>
              <a:rPr lang="en-US" sz="2400" noProof="0" dirty="0">
                <a:latin typeface="Arial" panose="020B0604020202020204" pitchFamily="34" charset="0"/>
                <a:cs typeface="Arial" panose="020B0604020202020204" pitchFamily="34" charset="0"/>
              </a:rPr>
              <a:t>Defective harmonic balancer or cracked flexplate can be cause of a misfire</a:t>
            </a:r>
          </a:p>
        </p:txBody>
      </p:sp>
    </p:spTree>
    <p:extLst>
      <p:ext uri="{BB962C8B-B14F-4D97-AF65-F5344CB8AC3E}">
        <p14:creationId xmlns:p14="http://schemas.microsoft.com/office/powerpoint/2010/main" val="259369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Misfire Diagnosis </a:t>
            </a:r>
            <a:r>
              <a:rPr lang="en-US" sz="2800" noProof="0" dirty="0"/>
              <a:t>(3 of 4)</a:t>
            </a:r>
          </a:p>
        </p:txBody>
      </p:sp>
      <p:sp>
        <p:nvSpPr>
          <p:cNvPr id="2" name="Content Placeholder 1"/>
          <p:cNvSpPr>
            <a:spLocks noGrp="1"/>
          </p:cNvSpPr>
          <p:nvPr>
            <p:ph idx="1"/>
          </p:nvPr>
        </p:nvSpPr>
        <p:spPr>
          <a:xfrm>
            <a:off x="457200" y="935169"/>
            <a:ext cx="8229600" cy="516083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Causes of Misfires</a:t>
            </a:r>
          </a:p>
          <a:p>
            <a:r>
              <a:rPr lang="en-US" sz="2400" noProof="0" dirty="0">
                <a:latin typeface="Arial" panose="020B0604020202020204" pitchFamily="34" charset="0"/>
                <a:cs typeface="Arial" panose="020B0604020202020204" pitchFamily="34" charset="0"/>
              </a:rPr>
              <a:t>Any fault in ignition system can cause an engine to misfire</a:t>
            </a:r>
          </a:p>
          <a:p>
            <a:r>
              <a:rPr lang="en-US" sz="2400" noProof="0" dirty="0">
                <a:latin typeface="Arial" panose="020B0604020202020204" pitchFamily="34" charset="0"/>
                <a:cs typeface="Arial" panose="020B0604020202020204" pitchFamily="34" charset="0"/>
              </a:rPr>
              <a:t>Typical causes can include: </a:t>
            </a:r>
          </a:p>
          <a:p>
            <a:pPr lvl="1"/>
            <a:r>
              <a:rPr lang="en-US" sz="2400" noProof="0" dirty="0">
                <a:latin typeface="Arial" panose="020B0604020202020204" pitchFamily="34" charset="0"/>
                <a:cs typeface="Arial" panose="020B0604020202020204" pitchFamily="34" charset="0"/>
              </a:rPr>
              <a:t>Ignition coil fault can cause a lack of spark or proper spark to ignite air–fuel mixture under all operating conditions</a:t>
            </a:r>
          </a:p>
          <a:p>
            <a:pPr lvl="1"/>
            <a:r>
              <a:rPr lang="en-US" sz="2400" noProof="0" dirty="0">
                <a:latin typeface="Arial" panose="020B0604020202020204" pitchFamily="34" charset="0"/>
                <a:cs typeface="Arial" panose="020B0604020202020204" pitchFamily="34" charset="0"/>
              </a:rPr>
              <a:t>Spark plug fault, worn or cracked porcelain, can cause a misfire</a:t>
            </a:r>
          </a:p>
          <a:p>
            <a:pPr lvl="1"/>
            <a:r>
              <a:rPr lang="en-US" sz="2400" noProof="0" dirty="0">
                <a:latin typeface="Arial" panose="020B0604020202020204" pitchFamily="34" charset="0"/>
                <a:cs typeface="Arial" panose="020B0604020202020204" pitchFamily="34" charset="0"/>
              </a:rPr>
              <a:t>Faults in secondary ignition circuit wiring, Spark plug wires, can cause a misfire</a:t>
            </a:r>
          </a:p>
          <a:p>
            <a:pPr lvl="1"/>
            <a:r>
              <a:rPr lang="en-US" sz="2400" noProof="0" dirty="0">
                <a:latin typeface="Arial" panose="020B0604020202020204" pitchFamily="34" charset="0"/>
                <a:cs typeface="Arial" panose="020B0604020202020204" pitchFamily="34" charset="0"/>
              </a:rPr>
              <a:t>Ignition timing faults caused by a defective </a:t>
            </a:r>
            <a:r>
              <a:rPr lang="en-US" sz="2400" spc="-250" noProof="0" dirty="0">
                <a:latin typeface="Arial" panose="020B0604020202020204" pitchFamily="34" charset="0"/>
                <a:cs typeface="Arial" panose="020B0604020202020204" pitchFamily="34" charset="0"/>
              </a:rPr>
              <a:t>C K </a:t>
            </a:r>
            <a:r>
              <a:rPr lang="en-US" sz="2400" noProof="0" dirty="0">
                <a:latin typeface="Arial" panose="020B0604020202020204" pitchFamily="34" charset="0"/>
                <a:cs typeface="Arial" panose="020B0604020202020204" pitchFamily="34" charset="0"/>
              </a:rPr>
              <a:t>P sensor or an engine mechanical fault can cause a misfire</a:t>
            </a:r>
          </a:p>
        </p:txBody>
      </p:sp>
    </p:spTree>
    <p:extLst>
      <p:ext uri="{BB962C8B-B14F-4D97-AF65-F5344CB8AC3E}">
        <p14:creationId xmlns:p14="http://schemas.microsoft.com/office/powerpoint/2010/main" val="66311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199" y="990601"/>
            <a:ext cx="2971801" cy="381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Scan Tool Information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199" y="1524000"/>
            <a:ext cx="3962401" cy="188301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scan tool, such as a Tech 2, can often identify ignition system related faults that can be the cause of a misfire.</a:t>
            </a:r>
          </a:p>
        </p:txBody>
      </p:sp>
      <p:pic>
        <p:nvPicPr>
          <p:cNvPr id="7" name="Picture 6" descr="A scan tool with the misfire graphic.&#10;Long description is available in notes, press F6.">
            <a:extLst>
              <a:ext uri="{FF2B5EF4-FFF2-40B4-BE49-F238E27FC236}">
                <a16:creationId xmlns:a16="http://schemas.microsoft.com/office/drawing/2014/main" id="{630E7D3C-85DD-4E5B-9D18-E4398CABEB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04" y="955717"/>
            <a:ext cx="3941088" cy="3764728"/>
          </a:xfrm>
          <a:prstGeom prst="rect">
            <a:avLst/>
          </a:prstGeom>
        </p:spPr>
      </p:pic>
    </p:spTree>
    <p:extLst>
      <p:ext uri="{BB962C8B-B14F-4D97-AF65-F5344CB8AC3E}">
        <p14:creationId xmlns:p14="http://schemas.microsoft.com/office/powerpoint/2010/main" val="4183456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Misfire Diagnosis </a:t>
            </a:r>
            <a:r>
              <a:rPr lang="en-US" sz="2800" noProof="0" dirty="0"/>
              <a:t>(4 of 4)</a:t>
            </a:r>
          </a:p>
        </p:txBody>
      </p:sp>
      <p:sp>
        <p:nvSpPr>
          <p:cNvPr id="2" name="Content Placeholder 1"/>
          <p:cNvSpPr>
            <a:spLocks noGrp="1"/>
          </p:cNvSpPr>
          <p:nvPr>
            <p:ph idx="1"/>
          </p:nvPr>
        </p:nvSpPr>
        <p:spPr>
          <a:xfrm>
            <a:off x="457200" y="935913"/>
            <a:ext cx="8229600" cy="508388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Causes of Misfires</a:t>
            </a:r>
          </a:p>
          <a:p>
            <a:r>
              <a:rPr lang="en-US" sz="2400" noProof="0" dirty="0">
                <a:latin typeface="Arial" panose="020B0604020202020204" pitchFamily="34" charset="0"/>
                <a:cs typeface="Arial" panose="020B0604020202020204" pitchFamily="34" charset="0"/>
              </a:rPr>
              <a:t>Any fault in fuel system can cause an engine to misfire</a:t>
            </a:r>
          </a:p>
          <a:p>
            <a:r>
              <a:rPr lang="en-US" sz="2400" noProof="0" dirty="0">
                <a:latin typeface="Arial" panose="020B0604020202020204" pitchFamily="34" charset="0"/>
                <a:cs typeface="Arial" panose="020B0604020202020204" pitchFamily="34" charset="0"/>
              </a:rPr>
              <a:t>Typical causes can include: </a:t>
            </a:r>
          </a:p>
          <a:p>
            <a:pPr lvl="1"/>
            <a:r>
              <a:rPr lang="en-US" sz="2400" noProof="0" dirty="0">
                <a:latin typeface="Arial" panose="020B0604020202020204" pitchFamily="34" charset="0"/>
                <a:cs typeface="Arial" panose="020B0604020202020204" pitchFamily="34" charset="0"/>
              </a:rPr>
              <a:t>Defective or clogged fuel injector(s) can cause a leaner-than-normal air–fuel mixture, can cause an engine misfire</a:t>
            </a:r>
          </a:p>
          <a:p>
            <a:pPr lvl="1"/>
            <a:r>
              <a:rPr lang="en-US" sz="2400" noProof="0" dirty="0">
                <a:latin typeface="Arial" panose="020B0604020202020204" pitchFamily="34" charset="0"/>
                <a:cs typeface="Arial" panose="020B0604020202020204" pitchFamily="34" charset="0"/>
              </a:rPr>
              <a:t>Low fuel pressure caused by weak fuel pump, clogged fuel filter, or some other fault that causes leaner-than-normal air–fuel mixture, causes engine misfire</a:t>
            </a:r>
          </a:p>
          <a:p>
            <a:pPr lvl="1"/>
            <a:r>
              <a:rPr lang="en-US" sz="2400" noProof="0" dirty="0">
                <a:latin typeface="Arial" panose="020B0604020202020204" pitchFamily="34" charset="0"/>
                <a:cs typeface="Arial" panose="020B0604020202020204" pitchFamily="34" charset="0"/>
              </a:rPr>
              <a:t>Faulty emission control system, </a:t>
            </a:r>
            <a:r>
              <a:rPr lang="en-US" sz="2400" spc="-300" noProof="0" dirty="0">
                <a:latin typeface="Arial" panose="020B0604020202020204" pitchFamily="34" charset="0"/>
                <a:cs typeface="Arial" panose="020B0604020202020204" pitchFamily="34" charset="0"/>
              </a:rPr>
              <a:t>P C </a:t>
            </a:r>
            <a:r>
              <a:rPr lang="en-US" sz="2400" noProof="0" dirty="0">
                <a:latin typeface="Arial" panose="020B0604020202020204" pitchFamily="34" charset="0"/>
                <a:cs typeface="Arial" panose="020B0604020202020204" pitchFamily="34" charset="0"/>
              </a:rPr>
              <a:t>V or </a:t>
            </a:r>
            <a:r>
              <a:rPr lang="en-US" sz="2400" spc="-300" noProof="0" dirty="0">
                <a:latin typeface="Arial" panose="020B0604020202020204" pitchFamily="34" charset="0"/>
                <a:cs typeface="Arial" panose="020B0604020202020204" pitchFamily="34" charset="0"/>
              </a:rPr>
              <a:t>E V A </a:t>
            </a:r>
            <a:r>
              <a:rPr lang="en-US" sz="2400" noProof="0" dirty="0">
                <a:latin typeface="Arial" panose="020B0604020202020204" pitchFamily="34" charset="0"/>
                <a:cs typeface="Arial" panose="020B0604020202020204" pitchFamily="34" charset="0"/>
              </a:rPr>
              <a:t>P system that causes a leaner-than normal or a richer-than-normal air–fuel mixture, causes engine misfire</a:t>
            </a:r>
          </a:p>
        </p:txBody>
      </p:sp>
    </p:spTree>
    <p:extLst>
      <p:ext uri="{BB962C8B-B14F-4D97-AF65-F5344CB8AC3E}">
        <p14:creationId xmlns:p14="http://schemas.microsoft.com/office/powerpoint/2010/main" val="74805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Objectives </a:t>
            </a:r>
            <a:r>
              <a:rPr lang="en-US" sz="2800" noProof="0" dirty="0"/>
              <a:t>(2 of 2)</a:t>
            </a:r>
          </a:p>
        </p:txBody>
      </p:sp>
      <p:sp>
        <p:nvSpPr>
          <p:cNvPr id="4" name="Content Placeholder 3"/>
          <p:cNvSpPr>
            <a:spLocks noGrp="1"/>
          </p:cNvSpPr>
          <p:nvPr>
            <p:ph idx="1"/>
          </p:nvPr>
        </p:nvSpPr>
        <p:spPr>
          <a:xfrm>
            <a:off x="457200" y="990600"/>
            <a:ext cx="8229600" cy="4478149"/>
          </a:xfrm>
        </p:spPr>
        <p:txBody>
          <a:bodyPr tIns="18000" bIns="18000" anchor="ctr" anchorCtr="0">
            <a:spAutoFit/>
          </a:bodyPr>
          <a:lstStyle/>
          <a:p>
            <a:pPr marL="801688" indent="-801688">
              <a:buNone/>
            </a:pPr>
            <a:r>
              <a:rPr lang="en-US" sz="2400" b="1" noProof="0" dirty="0">
                <a:solidFill>
                  <a:srgbClr val="007FA3"/>
                </a:solidFill>
                <a:latin typeface="Arial" panose="020B0604020202020204" pitchFamily="34" charset="0"/>
                <a:cs typeface="Arial" panose="020B0604020202020204" pitchFamily="34" charset="0"/>
              </a:rPr>
              <a:t>14.8 	</a:t>
            </a:r>
            <a:r>
              <a:rPr lang="en-US" sz="2400" noProof="0" dirty="0">
                <a:latin typeface="Arial" panose="020B0604020202020204" pitchFamily="34" charset="0"/>
                <a:cs typeface="Arial" panose="020B0604020202020204" pitchFamily="34" charset="0"/>
              </a:rPr>
              <a:t>Describe how to perform dry, wet, and running compression tests. </a:t>
            </a:r>
          </a:p>
          <a:p>
            <a:pPr marL="801688" indent="-801688">
              <a:buNone/>
            </a:pPr>
            <a:r>
              <a:rPr lang="en-US" sz="2400" b="1" noProof="0" dirty="0">
                <a:solidFill>
                  <a:srgbClr val="007FA3"/>
                </a:solidFill>
                <a:latin typeface="Arial" panose="020B0604020202020204" pitchFamily="34" charset="0"/>
                <a:cs typeface="Arial" panose="020B0604020202020204" pitchFamily="34" charset="0"/>
              </a:rPr>
              <a:t>14.9 	</a:t>
            </a:r>
            <a:r>
              <a:rPr lang="en-US" sz="2400" noProof="0" dirty="0">
                <a:latin typeface="Arial" panose="020B0604020202020204" pitchFamily="34" charset="0"/>
                <a:cs typeface="Arial" panose="020B0604020202020204" pitchFamily="34" charset="0"/>
              </a:rPr>
              <a:t>Explain how to perform a cylinder leakage test. </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14.10 </a:t>
            </a:r>
            <a:r>
              <a:rPr lang="en-US" sz="2400" noProof="0" dirty="0">
                <a:latin typeface="Arial" panose="020B0604020202020204" pitchFamily="34" charset="0"/>
                <a:cs typeface="Arial" panose="020B0604020202020204" pitchFamily="34" charset="0"/>
              </a:rPr>
              <a:t>Discuss vacuum testing to determine engine condition.</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14.11 </a:t>
            </a:r>
            <a:r>
              <a:rPr lang="en-US" sz="2400" noProof="0" dirty="0">
                <a:latin typeface="Arial" panose="020B0604020202020204" pitchFamily="34" charset="0"/>
                <a:cs typeface="Arial" panose="020B0604020202020204" pitchFamily="34" charset="0"/>
              </a:rPr>
              <a:t>Explain how to interpret vacuum waveforms</a:t>
            </a:r>
            <a:r>
              <a:rPr lang="en-US" sz="2400" b="1" noProof="0" dirty="0">
                <a:solidFill>
                  <a:srgbClr val="007FA3"/>
                </a:solidFill>
                <a:latin typeface="Arial" panose="020B0604020202020204" pitchFamily="34" charset="0"/>
                <a:cs typeface="Arial" panose="020B0604020202020204" pitchFamily="34" charset="0"/>
              </a:rPr>
              <a:t>.</a:t>
            </a:r>
          </a:p>
          <a:p>
            <a:pPr marL="895350" indent="-895350">
              <a:buNone/>
            </a:pPr>
            <a:r>
              <a:rPr lang="en-US" sz="2400" b="1" noProof="0" dirty="0">
                <a:solidFill>
                  <a:srgbClr val="007FA3"/>
                </a:solidFill>
                <a:latin typeface="Arial" panose="020B0604020202020204" pitchFamily="34" charset="0"/>
                <a:cs typeface="Arial" panose="020B0604020202020204" pitchFamily="34" charset="0"/>
              </a:rPr>
              <a:t>14.12 </a:t>
            </a:r>
            <a:r>
              <a:rPr lang="en-US" sz="2400" noProof="0" dirty="0">
                <a:latin typeface="Arial" panose="020B0604020202020204" pitchFamily="34" charset="0"/>
                <a:cs typeface="Arial" panose="020B0604020202020204" pitchFamily="34" charset="0"/>
              </a:rPr>
              <a:t>Describe how to test for excessive exhaust system back pressure. </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14.13 </a:t>
            </a:r>
            <a:r>
              <a:rPr lang="en-US" sz="2400" noProof="0" dirty="0">
                <a:latin typeface="Arial" panose="020B0604020202020204" pitchFamily="34" charset="0"/>
                <a:cs typeface="Arial" panose="020B0604020202020204" pitchFamily="34" charset="0"/>
              </a:rPr>
              <a:t>Explain how to diagnose head gasket failure.</a:t>
            </a:r>
          </a:p>
          <a:p>
            <a:pPr marL="548640" indent="-548640">
              <a:buNone/>
            </a:pPr>
            <a:r>
              <a:rPr lang="en-US" sz="2400" b="1" noProof="0" dirty="0">
                <a:solidFill>
                  <a:srgbClr val="007FA3"/>
                </a:solidFill>
                <a:latin typeface="Arial" panose="020B0604020202020204" pitchFamily="34" charset="0"/>
                <a:cs typeface="Arial" panose="020B0604020202020204" pitchFamily="34" charset="0"/>
              </a:rPr>
              <a:t>14.14</a:t>
            </a:r>
            <a:r>
              <a:rPr lang="en-US" sz="2400" noProof="0" dirty="0">
                <a:latin typeface="Arial" panose="020B0604020202020204" pitchFamily="34" charset="0"/>
                <a:cs typeface="Arial" panose="020B0604020202020204" pitchFamily="34" charset="0"/>
              </a:rPr>
              <a:t> Describe how to diagnose a head gasket failure.</a:t>
            </a:r>
          </a:p>
        </p:txBody>
      </p:sp>
    </p:spTree>
    <p:extLst>
      <p:ext uri="{BB962C8B-B14F-4D97-AF65-F5344CB8AC3E}">
        <p14:creationId xmlns:p14="http://schemas.microsoft.com/office/powerpoint/2010/main" val="2109238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929"/>
            <a:ext cx="8229600" cy="559572"/>
          </a:xfrm>
        </p:spPr>
        <p:txBody>
          <a:bodyPr wrap="square" tIns="18000" bIns="18000" anchor="ctr" anchorCtr="0">
            <a:spAutoFit/>
          </a:bodyPr>
          <a:lstStyle/>
          <a:p>
            <a:r>
              <a:rPr lang="en-US" sz="3400" noProof="0" dirty="0"/>
              <a:t>Engine-Related Misfire Diagnosis </a:t>
            </a:r>
            <a:r>
              <a:rPr lang="en-US" sz="2600" noProof="0" dirty="0"/>
              <a:t>(1 of 6)</a:t>
            </a:r>
            <a:r>
              <a:rPr lang="en-US" sz="3400" noProof="0" dirty="0"/>
              <a:t> </a:t>
            </a:r>
          </a:p>
        </p:txBody>
      </p:sp>
      <p:sp>
        <p:nvSpPr>
          <p:cNvPr id="2" name="Content Placeholder 1"/>
          <p:cNvSpPr>
            <a:spLocks noGrp="1"/>
          </p:cNvSpPr>
          <p:nvPr>
            <p:ph idx="1"/>
          </p:nvPr>
        </p:nvSpPr>
        <p:spPr>
          <a:xfrm>
            <a:off x="457200" y="956005"/>
            <a:ext cx="8229600" cy="3006395"/>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Cylinder Contribution Tests</a:t>
            </a:r>
          </a:p>
          <a:p>
            <a:pPr>
              <a:spcBef>
                <a:spcPts val="600"/>
              </a:spcBef>
            </a:pPr>
            <a:r>
              <a:rPr lang="en-US" sz="2400" noProof="0" dirty="0">
                <a:latin typeface="Arial" panose="020B0604020202020204" pitchFamily="34" charset="0"/>
                <a:cs typeface="Arial" panose="020B0604020202020204" pitchFamily="34" charset="0"/>
              </a:rPr>
              <a:t>Perform a cylinder contribution test using a scan tool. </a:t>
            </a:r>
          </a:p>
          <a:p>
            <a:pPr>
              <a:spcBef>
                <a:spcPts val="600"/>
              </a:spcBef>
            </a:pPr>
            <a:r>
              <a:rPr lang="en-US" sz="2400" noProof="0" dirty="0">
                <a:latin typeface="Arial" panose="020B0604020202020204" pitchFamily="34" charset="0"/>
                <a:cs typeface="Arial" panose="020B0604020202020204" pitchFamily="34" charset="0"/>
              </a:rPr>
              <a:t>Cylinder Contribution Test</a:t>
            </a:r>
          </a:p>
          <a:p>
            <a:pPr lvl="1"/>
            <a:r>
              <a:rPr lang="en-US" sz="2400" noProof="0" dirty="0">
                <a:latin typeface="Arial" panose="020B0604020202020204" pitchFamily="34" charset="0"/>
                <a:cs typeface="Arial" panose="020B0604020202020204" pitchFamily="34" charset="0"/>
              </a:rPr>
              <a:t>Also called injector power balance test</a:t>
            </a:r>
          </a:p>
          <a:p>
            <a:pPr lvl="1"/>
            <a:r>
              <a:rPr lang="en-US" sz="2400" noProof="0" dirty="0">
                <a:latin typeface="Arial" panose="020B0604020202020204" pitchFamily="34" charset="0"/>
                <a:cs typeface="Arial" panose="020B0604020202020204" pitchFamily="34" charset="0"/>
              </a:rPr>
              <a:t>Is an automated test that a scan tool performs </a:t>
            </a:r>
          </a:p>
          <a:p>
            <a:pPr lvl="1"/>
            <a:r>
              <a:rPr lang="en-US" sz="2400" noProof="0" dirty="0">
                <a:latin typeface="Arial" panose="020B0604020202020204" pitchFamily="34" charset="0"/>
                <a:cs typeface="Arial" panose="020B0604020202020204" pitchFamily="34" charset="0"/>
              </a:rPr>
              <a:t>By turning fuel injectors off one cylinder at time and monitors drop, or increase in engine speed</a:t>
            </a:r>
          </a:p>
        </p:txBody>
      </p:sp>
    </p:spTree>
    <p:extLst>
      <p:ext uri="{BB962C8B-B14F-4D97-AF65-F5344CB8AC3E}">
        <p14:creationId xmlns:p14="http://schemas.microsoft.com/office/powerpoint/2010/main" val="285205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14.10</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868977"/>
            <a:ext cx="2209800"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Ford </a:t>
            </a:r>
            <a:r>
              <a:rPr lang="en-US" sz="2000" spc="-300" noProof="0" dirty="0">
                <a:latin typeface="Arial" panose="020B0604020202020204" pitchFamily="34" charset="0"/>
                <a:cs typeface="Arial" panose="020B0604020202020204" pitchFamily="34" charset="0"/>
              </a:rPr>
              <a:t>I D </a:t>
            </a:r>
            <a:r>
              <a:rPr lang="en-US" sz="2000" noProof="0" dirty="0">
                <a:latin typeface="Arial" panose="020B0604020202020204" pitchFamily="34" charset="0"/>
                <a:cs typeface="Arial" panose="020B0604020202020204" pitchFamily="34" charset="0"/>
              </a:rPr>
              <a:t>S Scan Tool </a:t>
            </a:r>
          </a:p>
        </p:txBody>
      </p:sp>
      <p:pic>
        <p:nvPicPr>
          <p:cNvPr id="7" name="Picture 6" descr="An illustration shows a power waveform on the Ford I D S scan tool.&#10;Long description is available in notes, press F6.">
            <a:extLst>
              <a:ext uri="{FF2B5EF4-FFF2-40B4-BE49-F238E27FC236}">
                <a16:creationId xmlns:a16="http://schemas.microsoft.com/office/drawing/2014/main" id="{F6B88443-8E2F-4E1C-B1BA-6016E405B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447" y="1371600"/>
            <a:ext cx="5016177" cy="3516907"/>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029200"/>
            <a:ext cx="8229600" cy="126745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Ford </a:t>
            </a:r>
            <a:r>
              <a:rPr lang="en-US" sz="2000" spc="-300" noProof="0" dirty="0">
                <a:latin typeface="Arial" panose="020B0604020202020204" pitchFamily="34" charset="0"/>
                <a:cs typeface="Arial" panose="020B0604020202020204" pitchFamily="34" charset="0"/>
              </a:rPr>
              <a:t>I D </a:t>
            </a:r>
            <a:r>
              <a:rPr lang="en-US" sz="2000" noProof="0" dirty="0">
                <a:latin typeface="Arial" panose="020B0604020202020204" pitchFamily="34" charset="0"/>
                <a:cs typeface="Arial" panose="020B0604020202020204" pitchFamily="34" charset="0"/>
              </a:rPr>
              <a:t>S scan tool has a graph function that allows to view data on the cylinder contribution test visually, making diagnosis easier. In this example, cylinders on bank 2 on </a:t>
            </a:r>
            <a:r>
              <a:rPr lang="en-US" sz="2000" dirty="0">
                <a:latin typeface="Arial" panose="020B0604020202020204" pitchFamily="34" charset="0"/>
                <a:cs typeface="Arial" panose="020B0604020202020204" pitchFamily="34" charset="0"/>
              </a:rPr>
              <a:t>F</a:t>
            </a:r>
            <a:r>
              <a:rPr lang="en-US" sz="2000" noProof="0" dirty="0">
                <a:latin typeface="Arial" panose="020B0604020202020204" pitchFamily="34" charset="0"/>
                <a:cs typeface="Arial" panose="020B0604020202020204" pitchFamily="34" charset="0"/>
              </a:rPr>
              <a:t>ord V-8 (cylinders 7, 6, 5, and 8) were weak and were caused by stuck variable cam solenoid on bank 2.</a:t>
            </a:r>
          </a:p>
        </p:txBody>
      </p:sp>
    </p:spTree>
    <p:extLst>
      <p:ext uri="{BB962C8B-B14F-4D97-AF65-F5344CB8AC3E}">
        <p14:creationId xmlns:p14="http://schemas.microsoft.com/office/powerpoint/2010/main" val="2527398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Engine-Related Misfire Diagnosis</a:t>
            </a:r>
            <a:r>
              <a:rPr lang="en-US" noProof="0" dirty="0"/>
              <a:t> </a:t>
            </a:r>
            <a:r>
              <a:rPr lang="en-US" sz="2600" noProof="0" dirty="0"/>
              <a:t>(2 of 6)</a:t>
            </a:r>
          </a:p>
        </p:txBody>
      </p:sp>
      <p:sp>
        <p:nvSpPr>
          <p:cNvPr id="2" name="Content Placeholder 1"/>
          <p:cNvSpPr>
            <a:spLocks noGrp="1"/>
          </p:cNvSpPr>
          <p:nvPr>
            <p:ph idx="1"/>
          </p:nvPr>
        </p:nvSpPr>
        <p:spPr>
          <a:xfrm>
            <a:off x="457200" y="974988"/>
            <a:ext cx="8229600" cy="3978012"/>
          </a:xfrm>
        </p:spPr>
        <p:txBody>
          <a:bodyPr tIns="18000" bIns="18000" anchor="ctr" anchorCtr="0"/>
          <a:lstStyle/>
          <a:p>
            <a:pPr marL="0" indent="0">
              <a:buNone/>
            </a:pPr>
            <a:r>
              <a:rPr lang="en-US" sz="2400" b="1" noProof="0" dirty="0">
                <a:latin typeface="Arial" panose="020B0604020202020204" pitchFamily="34" charset="0"/>
                <a:cs typeface="Arial" panose="020B0604020202020204" pitchFamily="34" charset="0"/>
              </a:rPr>
              <a:t>Cylinder Balance Test</a:t>
            </a:r>
          </a:p>
          <a:p>
            <a:r>
              <a:rPr lang="en-US" sz="2400" noProof="0" dirty="0">
                <a:latin typeface="Arial" panose="020B0604020202020204" pitchFamily="34" charset="0"/>
                <a:cs typeface="Arial" panose="020B0604020202020204" pitchFamily="34" charset="0"/>
              </a:rPr>
              <a:t>Most large engine analyzers/scan tools have a cylinder power balance feature</a:t>
            </a:r>
          </a:p>
          <a:p>
            <a:pPr lvl="1"/>
            <a:r>
              <a:rPr lang="en-US" sz="2400" noProof="0" dirty="0">
                <a:latin typeface="Arial" panose="020B0604020202020204" pitchFamily="34" charset="0"/>
                <a:cs typeface="Arial" panose="020B0604020202020204" pitchFamily="34" charset="0"/>
              </a:rPr>
              <a:t>Determine if all cylinders are contributing power equally. </a:t>
            </a:r>
          </a:p>
          <a:p>
            <a:r>
              <a:rPr lang="en-US" sz="2400" noProof="0" dirty="0">
                <a:latin typeface="Arial" panose="020B0604020202020204" pitchFamily="34" charset="0"/>
                <a:cs typeface="Arial" panose="020B0604020202020204" pitchFamily="34" charset="0"/>
              </a:rPr>
              <a:t>Determined by shorting out (disabling) 1 cylinder at a time</a:t>
            </a:r>
          </a:p>
          <a:p>
            <a:r>
              <a:rPr lang="en-US" sz="2400" noProof="0" dirty="0">
                <a:latin typeface="Arial" panose="020B0604020202020204" pitchFamily="34" charset="0"/>
                <a:cs typeface="Arial" panose="020B0604020202020204" pitchFamily="34" charset="0"/>
              </a:rPr>
              <a:t>If </a:t>
            </a:r>
            <a:r>
              <a:rPr lang="en-US" sz="2400" spc="-3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does not drop as much for one cylinder as for other cylinders of same engine, then shorted cylinder must be weaker than other cylinders.</a:t>
            </a:r>
          </a:p>
        </p:txBody>
      </p:sp>
    </p:spTree>
    <p:extLst>
      <p:ext uri="{BB962C8B-B14F-4D97-AF65-F5344CB8AC3E}">
        <p14:creationId xmlns:p14="http://schemas.microsoft.com/office/powerpoint/2010/main" val="15274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14.11</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5917"/>
            <a:ext cx="2895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Grounding a Cylinder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70177"/>
            <a:ext cx="3962400" cy="480131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Using vacuum hose and a test light to ground one cylinder at a time on a waste spark ignition system. Use a standard 12-volt test light. Do not use an </a:t>
            </a:r>
            <a:r>
              <a:rPr lang="en-US" sz="2400" spc="-300" noProof="0" dirty="0">
                <a:latin typeface="Arial" panose="020B0604020202020204" pitchFamily="34" charset="0"/>
                <a:cs typeface="Arial" panose="020B0604020202020204" pitchFamily="34" charset="0"/>
              </a:rPr>
              <a:t>L E </a:t>
            </a:r>
            <a:r>
              <a:rPr lang="en-US" sz="2400" noProof="0" dirty="0">
                <a:latin typeface="Arial" panose="020B0604020202020204" pitchFamily="34" charset="0"/>
                <a:cs typeface="Arial" panose="020B0604020202020204" pitchFamily="34" charset="0"/>
              </a:rPr>
              <a:t>D test light because high voltage will damage electronics in test light. To avoid possible damage to catalytic converter, do not short out a cylinder for longer than 5 seconds.</a:t>
            </a:r>
          </a:p>
        </p:txBody>
      </p:sp>
      <p:pic>
        <p:nvPicPr>
          <p:cNvPr id="7" name="Picture 6" descr="A hand using a test light to ground the cylinders of an engine by touching a 3-inch piece of hose attached to the spark plug wire with the test light.">
            <a:extLst>
              <a:ext uri="{FF2B5EF4-FFF2-40B4-BE49-F238E27FC236}">
                <a16:creationId xmlns:a16="http://schemas.microsoft.com/office/drawing/2014/main" id="{1E86DA16-CE0A-4512-9744-2A242027B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92630"/>
            <a:ext cx="3937324" cy="3860370"/>
          </a:xfrm>
          <a:prstGeom prst="rect">
            <a:avLst/>
          </a:prstGeom>
        </p:spPr>
      </p:pic>
    </p:spTree>
    <p:extLst>
      <p:ext uri="{BB962C8B-B14F-4D97-AF65-F5344CB8AC3E}">
        <p14:creationId xmlns:p14="http://schemas.microsoft.com/office/powerpoint/2010/main" val="439580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Engine-Related Misfire Diagnosis</a:t>
            </a:r>
            <a:r>
              <a:rPr lang="en-US" noProof="0" dirty="0"/>
              <a:t> </a:t>
            </a:r>
            <a:r>
              <a:rPr lang="en-US" sz="2600" noProof="0" dirty="0"/>
              <a:t>(3 of 6)</a:t>
            </a:r>
            <a:r>
              <a:rPr lang="en-US" noProof="0" dirty="0"/>
              <a:t> </a:t>
            </a:r>
          </a:p>
        </p:txBody>
      </p:sp>
      <p:sp>
        <p:nvSpPr>
          <p:cNvPr id="2" name="Content Placeholder 1"/>
          <p:cNvSpPr>
            <a:spLocks noGrp="1"/>
          </p:cNvSpPr>
          <p:nvPr>
            <p:ph idx="1"/>
          </p:nvPr>
        </p:nvSpPr>
        <p:spPr>
          <a:xfrm>
            <a:off x="457200" y="990600"/>
            <a:ext cx="8229600" cy="4909036"/>
          </a:xfrm>
        </p:spPr>
        <p:txBody>
          <a:bodyPr tIns="18000" bIns="18000" anchor="ctr" anchorCtr="0"/>
          <a:lstStyle/>
          <a:p>
            <a:pPr marL="0" indent="0">
              <a:buNone/>
            </a:pPr>
            <a:r>
              <a:rPr lang="en-US" sz="2400" b="1" noProof="0" dirty="0">
                <a:latin typeface="Arial" panose="020B0604020202020204" pitchFamily="34" charset="0"/>
                <a:cs typeface="Arial" panose="020B0604020202020204" pitchFamily="34" charset="0"/>
              </a:rPr>
              <a:t>Cylinder Balance Test</a:t>
            </a:r>
          </a:p>
          <a:p>
            <a:r>
              <a:rPr lang="en-US" sz="2400" noProof="0" dirty="0">
                <a:latin typeface="Arial" panose="020B0604020202020204" pitchFamily="34" charset="0"/>
                <a:cs typeface="Arial" panose="020B0604020202020204" pitchFamily="34" charset="0"/>
              </a:rPr>
              <a:t>For example: Cylinder number drop when ignition is shorted (disabled)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a:t>
            </a:r>
          </a:p>
          <a:p>
            <a:pPr lvl="1"/>
            <a:r>
              <a:rPr lang="en-US" sz="2400" noProof="0" dirty="0">
                <a:latin typeface="Arial" panose="020B0604020202020204" pitchFamily="34" charset="0"/>
                <a:cs typeface="Arial" panose="020B0604020202020204" pitchFamily="34" charset="0"/>
              </a:rPr>
              <a:t>Cylinder #1-75 </a:t>
            </a:r>
          </a:p>
          <a:p>
            <a:pPr lvl="1"/>
            <a:r>
              <a:rPr lang="en-US" sz="2400" noProof="0" dirty="0">
                <a:latin typeface="Arial" panose="020B0604020202020204" pitchFamily="34" charset="0"/>
                <a:cs typeface="Arial" panose="020B0604020202020204" pitchFamily="34" charset="0"/>
              </a:rPr>
              <a:t>Cylinder #2-70 </a:t>
            </a:r>
          </a:p>
          <a:p>
            <a:pPr lvl="1"/>
            <a:r>
              <a:rPr lang="en-US" sz="2400" noProof="0" dirty="0">
                <a:latin typeface="Arial" panose="020B0604020202020204" pitchFamily="34" charset="0"/>
                <a:cs typeface="Arial" panose="020B0604020202020204" pitchFamily="34" charset="0"/>
              </a:rPr>
              <a:t>Cylinder #3-15 </a:t>
            </a:r>
          </a:p>
          <a:p>
            <a:pPr lvl="1"/>
            <a:r>
              <a:rPr lang="en-US" sz="2400" noProof="0" dirty="0">
                <a:latin typeface="Arial" panose="020B0604020202020204" pitchFamily="34" charset="0"/>
                <a:cs typeface="Arial" panose="020B0604020202020204" pitchFamily="34" charset="0"/>
              </a:rPr>
              <a:t>Cylinder #4-65</a:t>
            </a:r>
          </a:p>
          <a:p>
            <a:pPr lvl="1"/>
            <a:r>
              <a:rPr lang="en-US" sz="2400" noProof="0" dirty="0">
                <a:latin typeface="Arial" panose="020B0604020202020204" pitchFamily="34" charset="0"/>
                <a:cs typeface="Arial" panose="020B0604020202020204" pitchFamily="34" charset="0"/>
              </a:rPr>
              <a:t>Cylinder #5-75 </a:t>
            </a:r>
          </a:p>
          <a:p>
            <a:pPr lvl="1"/>
            <a:r>
              <a:rPr lang="en-US" sz="2400" noProof="0" dirty="0">
                <a:latin typeface="Arial" panose="020B0604020202020204" pitchFamily="34" charset="0"/>
                <a:cs typeface="Arial" panose="020B0604020202020204" pitchFamily="34" charset="0"/>
              </a:rPr>
              <a:t>Cylinder #6-70 </a:t>
            </a:r>
          </a:p>
          <a:p>
            <a:r>
              <a:rPr lang="en-US" sz="2400" noProof="0" dirty="0">
                <a:latin typeface="Arial" panose="020B0604020202020204" pitchFamily="34" charset="0"/>
                <a:cs typeface="Arial" panose="020B0604020202020204" pitchFamily="34" charset="0"/>
              </a:rPr>
              <a:t>Cylinder #3 is weak cylinder. Cylinder with the least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drop is cylinder not producing its share of power.</a:t>
            </a:r>
          </a:p>
        </p:txBody>
      </p:sp>
    </p:spTree>
    <p:extLst>
      <p:ext uri="{BB962C8B-B14F-4D97-AF65-F5344CB8AC3E}">
        <p14:creationId xmlns:p14="http://schemas.microsoft.com/office/powerpoint/2010/main" val="2705454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Engine-Related Misfire Diagnosis</a:t>
            </a:r>
            <a:r>
              <a:rPr lang="en-US" noProof="0" dirty="0"/>
              <a:t> </a:t>
            </a:r>
            <a:r>
              <a:rPr lang="en-US" sz="2600" noProof="0" dirty="0"/>
              <a:t>(4 of 6)</a:t>
            </a:r>
          </a:p>
        </p:txBody>
      </p:sp>
      <p:sp>
        <p:nvSpPr>
          <p:cNvPr id="2" name="Content Placeholder 1"/>
          <p:cNvSpPr>
            <a:spLocks noGrp="1"/>
          </p:cNvSpPr>
          <p:nvPr>
            <p:ph idx="1"/>
          </p:nvPr>
        </p:nvSpPr>
        <p:spPr>
          <a:xfrm>
            <a:off x="457200" y="973009"/>
            <a:ext cx="8229600" cy="4970591"/>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Relative Compression Test</a:t>
            </a:r>
          </a:p>
          <a:p>
            <a:pPr marL="0" indent="0">
              <a:spcBef>
                <a:spcPts val="600"/>
              </a:spcBef>
              <a:buNone/>
            </a:pPr>
            <a:r>
              <a:rPr lang="en-US" sz="2400" spc="-300" noProof="0" dirty="0">
                <a:latin typeface="Arial" panose="020B0604020202020204" pitchFamily="34" charset="0"/>
                <a:cs typeface="Arial" panose="020B0604020202020204" pitchFamily="34" charset="0"/>
              </a:rPr>
              <a:t>D S </a:t>
            </a:r>
            <a:r>
              <a:rPr lang="en-US" sz="2400" noProof="0" dirty="0">
                <a:latin typeface="Arial" panose="020B0604020202020204" pitchFamily="34" charset="0"/>
                <a:cs typeface="Arial" panose="020B0604020202020204" pitchFamily="34" charset="0"/>
              </a:rPr>
              <a:t>O &amp; current clamp used to measure change in current that occurs when engine is cranking </a:t>
            </a:r>
          </a:p>
          <a:p>
            <a:pPr marL="0" indent="0">
              <a:spcBef>
                <a:spcPts val="600"/>
              </a:spcBef>
              <a:buNone/>
            </a:pPr>
            <a:r>
              <a:rPr lang="en-US" sz="2400" noProof="0" dirty="0">
                <a:latin typeface="Arial" panose="020B0604020202020204" pitchFamily="34" charset="0"/>
                <a:cs typeface="Arial" panose="020B0604020202020204" pitchFamily="34" charset="0"/>
              </a:rPr>
              <a:t>Relative compression test uses starter motor current to determine compression values of all cylinders. </a:t>
            </a:r>
          </a:p>
          <a:p>
            <a:pPr marL="0" indent="0">
              <a:spcBef>
                <a:spcPts val="600"/>
              </a:spcBef>
              <a:buNone/>
            </a:pPr>
            <a:r>
              <a:rPr lang="en-US" sz="2400" noProof="0" dirty="0">
                <a:latin typeface="Arial" panose="020B0604020202020204" pitchFamily="34" charset="0"/>
                <a:cs typeface="Arial" panose="020B0604020202020204" pitchFamily="34" charset="0"/>
              </a:rPr>
              <a:t>No pressure sensors needed to check each individual cylinder and all cylinders can be tested at same time. </a:t>
            </a:r>
          </a:p>
          <a:p>
            <a:pPr>
              <a:spcBef>
                <a:spcPts val="600"/>
              </a:spcBef>
            </a:pPr>
            <a:r>
              <a:rPr lang="en-US" sz="2400" noProof="0" dirty="0">
                <a:latin typeface="Arial" panose="020B0604020202020204" pitchFamily="34" charset="0"/>
                <a:cs typeface="Arial" panose="020B0604020202020204" pitchFamily="34" charset="0"/>
              </a:rPr>
              <a:t>High compression, starter motor will draw more current</a:t>
            </a:r>
          </a:p>
          <a:p>
            <a:pPr>
              <a:spcBef>
                <a:spcPts val="600"/>
              </a:spcBef>
            </a:pPr>
            <a:r>
              <a:rPr lang="en-US" sz="2400" noProof="0" dirty="0">
                <a:latin typeface="Arial" panose="020B0604020202020204" pitchFamily="34" charset="0"/>
                <a:cs typeface="Arial" panose="020B0604020202020204" pitchFamily="34" charset="0"/>
              </a:rPr>
              <a:t>Lower compression, starter motor will draw less current</a:t>
            </a:r>
          </a:p>
          <a:p>
            <a:pPr>
              <a:spcBef>
                <a:spcPts val="600"/>
              </a:spcBef>
            </a:pPr>
            <a:r>
              <a:rPr lang="en-US" sz="2400" noProof="0" dirty="0">
                <a:latin typeface="Arial" panose="020B0604020202020204" pitchFamily="34" charset="0"/>
                <a:cs typeface="Arial" panose="020B0604020202020204" pitchFamily="34" charset="0"/>
              </a:rPr>
              <a:t>Scope software compares highest current draw cylinder and flags that as having a relative compression of 100%</a:t>
            </a:r>
          </a:p>
          <a:p>
            <a:pPr>
              <a:spcBef>
                <a:spcPts val="600"/>
              </a:spcBef>
            </a:pPr>
            <a:r>
              <a:rPr lang="en-US" sz="2400" noProof="0" dirty="0">
                <a:latin typeface="Arial" panose="020B0604020202020204" pitchFamily="34" charset="0"/>
                <a:cs typeface="Arial" panose="020B0604020202020204" pitchFamily="34" charset="0"/>
              </a:rPr>
              <a:t>Other cylinders are then displayed as a % of best cylinder.</a:t>
            </a:r>
          </a:p>
        </p:txBody>
      </p:sp>
    </p:spTree>
    <p:extLst>
      <p:ext uri="{BB962C8B-B14F-4D97-AF65-F5344CB8AC3E}">
        <p14:creationId xmlns:p14="http://schemas.microsoft.com/office/powerpoint/2010/main" val="2843220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14.12a</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363855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Relative Compression Test</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522653"/>
            <a:ext cx="3638550"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A relative compression test shown on a </a:t>
            </a:r>
            <a:r>
              <a:rPr lang="en-US" sz="2400" dirty="0">
                <a:latin typeface="Arial" panose="020B0604020202020204" pitchFamily="34" charset="0"/>
                <a:cs typeface="Arial" panose="020B0604020202020204" pitchFamily="34" charset="0"/>
              </a:rPr>
              <a:t>F</a:t>
            </a:r>
            <a:r>
              <a:rPr lang="en-US" sz="2400" noProof="0" dirty="0">
                <a:latin typeface="Arial" panose="020B0604020202020204" pitchFamily="34" charset="0"/>
                <a:cs typeface="Arial" panose="020B0604020202020204" pitchFamily="34" charset="0"/>
              </a:rPr>
              <a:t>luke scope.</a:t>
            </a:r>
          </a:p>
        </p:txBody>
      </p:sp>
      <p:pic>
        <p:nvPicPr>
          <p:cNvPr id="7" name="Picture 6" descr="A screenshot of a Fluke scope.&#10;Long description is available in notes, press F6.">
            <a:extLst>
              <a:ext uri="{FF2B5EF4-FFF2-40B4-BE49-F238E27FC236}">
                <a16:creationId xmlns:a16="http://schemas.microsoft.com/office/drawing/2014/main" id="{3999D831-7E0C-4714-AA12-FE51204EC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015" y="1066800"/>
            <a:ext cx="3903255" cy="3391413"/>
          </a:xfrm>
          <a:prstGeom prst="rect">
            <a:avLst/>
          </a:prstGeom>
        </p:spPr>
      </p:pic>
    </p:spTree>
    <p:extLst>
      <p:ext uri="{BB962C8B-B14F-4D97-AF65-F5344CB8AC3E}">
        <p14:creationId xmlns:p14="http://schemas.microsoft.com/office/powerpoint/2010/main" val="1811509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14.12b</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7162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Graph Showing Compression Testing</a:t>
            </a:r>
          </a:p>
        </p:txBody>
      </p:sp>
      <p:pic>
        <p:nvPicPr>
          <p:cNvPr id="7" name="Picture 6" descr="An illustration of a PicoScope showing a compression test.&#10;Long description is available in notes, press F6.">
            <a:extLst>
              <a:ext uri="{FF2B5EF4-FFF2-40B4-BE49-F238E27FC236}">
                <a16:creationId xmlns:a16="http://schemas.microsoft.com/office/drawing/2014/main" id="{423A0CEC-04D7-4DD2-8F90-0A73E77D4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1" y="1567543"/>
            <a:ext cx="7782919" cy="397734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791200"/>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A relative compression test as shown on a Pico scope.</a:t>
            </a:r>
          </a:p>
        </p:txBody>
      </p:sp>
    </p:spTree>
    <p:extLst>
      <p:ext uri="{BB962C8B-B14F-4D97-AF65-F5344CB8AC3E}">
        <p14:creationId xmlns:p14="http://schemas.microsoft.com/office/powerpoint/2010/main" val="2843343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8320"/>
            <a:ext cx="8229600" cy="559572"/>
          </a:xfrm>
        </p:spPr>
        <p:txBody>
          <a:bodyPr wrap="square" tIns="18000" bIns="18000" anchor="ctr" anchorCtr="0">
            <a:spAutoFit/>
          </a:bodyPr>
          <a:lstStyle/>
          <a:p>
            <a:r>
              <a:rPr lang="en-US" sz="3400" noProof="0" dirty="0"/>
              <a:t>Engine-Related Misfire Diagnosis </a:t>
            </a:r>
            <a:r>
              <a:rPr lang="en-US" sz="2600" noProof="0" dirty="0"/>
              <a:t>(5 of 6)</a:t>
            </a:r>
            <a:r>
              <a:rPr lang="en-US" sz="3400" noProof="0" dirty="0"/>
              <a:t> </a:t>
            </a:r>
          </a:p>
        </p:txBody>
      </p:sp>
      <p:sp>
        <p:nvSpPr>
          <p:cNvPr id="2" name="Content Placeholder 1"/>
          <p:cNvSpPr>
            <a:spLocks noGrp="1"/>
          </p:cNvSpPr>
          <p:nvPr>
            <p:ph idx="1"/>
          </p:nvPr>
        </p:nvSpPr>
        <p:spPr>
          <a:xfrm>
            <a:off x="457200" y="990600"/>
            <a:ext cx="8229600" cy="302178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Cylinder Pressure Transducer Testing</a:t>
            </a:r>
          </a:p>
          <a:p>
            <a:r>
              <a:rPr lang="en-US" sz="2400" noProof="0" dirty="0">
                <a:latin typeface="Arial" panose="020B0604020202020204" pitchFamily="34" charset="0"/>
                <a:cs typeface="Arial" panose="020B0604020202020204" pitchFamily="34" charset="0"/>
              </a:rPr>
              <a:t>Help determine if camshaft timing is correct </a:t>
            </a:r>
          </a:p>
          <a:p>
            <a:r>
              <a:rPr lang="en-US" sz="2400" noProof="0" dirty="0">
                <a:latin typeface="Arial" panose="020B0604020202020204" pitchFamily="34" charset="0"/>
                <a:cs typeface="Arial" panose="020B0604020202020204" pitchFamily="34" charset="0"/>
              </a:rPr>
              <a:t>Help determine if cylinder pressure (compression) is normal </a:t>
            </a:r>
          </a:p>
          <a:p>
            <a:r>
              <a:rPr lang="en-US" sz="2400" noProof="0" dirty="0">
                <a:latin typeface="Arial" panose="020B0604020202020204" pitchFamily="34" charset="0"/>
                <a:cs typeface="Arial" panose="020B0604020202020204" pitchFamily="34" charset="0"/>
              </a:rPr>
              <a:t>Help determine if exhaust valves are too tight, or too loose</a:t>
            </a:r>
          </a:p>
          <a:p>
            <a:r>
              <a:rPr lang="en-US" sz="2400" noProof="0" dirty="0">
                <a:latin typeface="Arial" panose="020B0604020202020204" pitchFamily="34" charset="0"/>
                <a:cs typeface="Arial" panose="020B0604020202020204" pitchFamily="34" charset="0"/>
              </a:rPr>
              <a:t>Verify if there is a problem with valves sealing properly</a:t>
            </a:r>
          </a:p>
        </p:txBody>
      </p:sp>
    </p:spTree>
    <p:extLst>
      <p:ext uri="{BB962C8B-B14F-4D97-AF65-F5344CB8AC3E}">
        <p14:creationId xmlns:p14="http://schemas.microsoft.com/office/powerpoint/2010/main" val="528418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F074615A-44EE-7629-FC60-BC9382B8D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CF5C5-173C-ED36-33B8-E2E9546EFCD6}"/>
              </a:ext>
            </a:extLst>
          </p:cNvPr>
          <p:cNvSpPr>
            <a:spLocks noGrp="1"/>
          </p:cNvSpPr>
          <p:nvPr>
            <p:ph type="title"/>
          </p:nvPr>
        </p:nvSpPr>
        <p:spPr>
          <a:xfrm>
            <a:off x="457200" y="152400"/>
            <a:ext cx="8229600" cy="590349"/>
          </a:xfrm>
        </p:spPr>
        <p:txBody>
          <a:bodyPr tIns="18000" bIns="18000" anchor="ctr" anchorCtr="0"/>
          <a:lstStyle/>
          <a:p>
            <a:r>
              <a:rPr lang="en-US" noProof="0" dirty="0"/>
              <a:t>Figure 14.13</a:t>
            </a:r>
            <a:endParaRPr lang="en-US" sz="2800" noProof="0" dirty="0">
              <a:solidFill>
                <a:srgbClr val="FF0000"/>
              </a:solidFill>
            </a:endParaRPr>
          </a:p>
        </p:txBody>
      </p:sp>
      <p:sp>
        <p:nvSpPr>
          <p:cNvPr id="3" name="Content Placeholder 2">
            <a:extLst>
              <a:ext uri="{FF2B5EF4-FFF2-40B4-BE49-F238E27FC236}">
                <a16:creationId xmlns:a16="http://schemas.microsoft.com/office/drawing/2014/main" id="{926C3BFF-6F10-05DE-F41B-3B7B9A76BA6C}"/>
              </a:ext>
            </a:extLst>
          </p:cNvPr>
          <p:cNvSpPr>
            <a:spLocks noGrp="1"/>
          </p:cNvSpPr>
          <p:nvPr>
            <p:ph idx="1"/>
          </p:nvPr>
        </p:nvSpPr>
        <p:spPr>
          <a:xfrm>
            <a:off x="457200" y="965917"/>
            <a:ext cx="34290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Pressure Inside Cylinder </a:t>
            </a:r>
          </a:p>
        </p:txBody>
      </p:sp>
      <p:sp>
        <p:nvSpPr>
          <p:cNvPr id="16" name="Content Placeholder 15">
            <a:extLst>
              <a:ext uri="{FF2B5EF4-FFF2-40B4-BE49-F238E27FC236}">
                <a16:creationId xmlns:a16="http://schemas.microsoft.com/office/drawing/2014/main" id="{B43B4207-0FB6-230A-1E37-29D647B62582}"/>
              </a:ext>
            </a:extLst>
          </p:cNvPr>
          <p:cNvSpPr>
            <a:spLocks noGrp="1"/>
          </p:cNvSpPr>
          <p:nvPr>
            <p:ph idx="13"/>
          </p:nvPr>
        </p:nvSpPr>
        <p:spPr>
          <a:xfrm>
            <a:off x="457200" y="1530910"/>
            <a:ext cx="4038600" cy="151709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Pressure waveform display showing pressures inside cylinder during engine cranking through all 4 strokes</a:t>
            </a:r>
          </a:p>
        </p:txBody>
      </p:sp>
      <p:graphicFrame>
        <p:nvGraphicFramePr>
          <p:cNvPr id="11" name="Object 10" descr="720 degrees">
            <a:extLst>
              <a:ext uri="{FF2B5EF4-FFF2-40B4-BE49-F238E27FC236}">
                <a16:creationId xmlns:a16="http://schemas.microsoft.com/office/drawing/2014/main" id="{50A81A75-6B13-BB62-59B8-8D023B3D9F8F}"/>
              </a:ext>
            </a:extLst>
          </p:cNvPr>
          <p:cNvGraphicFramePr>
            <a:graphicFrameLocks noChangeAspect="1"/>
          </p:cNvGraphicFramePr>
          <p:nvPr>
            <p:extLst>
              <p:ext uri="{D42A27DB-BD31-4B8C-83A1-F6EECF244321}">
                <p14:modId xmlns:p14="http://schemas.microsoft.com/office/powerpoint/2010/main" val="3474777009"/>
              </p:ext>
            </p:extLst>
          </p:nvPr>
        </p:nvGraphicFramePr>
        <p:xfrm>
          <a:off x="476250" y="3147745"/>
          <a:ext cx="712440" cy="362060"/>
        </p:xfrm>
        <a:graphic>
          <a:graphicData uri="http://schemas.openxmlformats.org/presentationml/2006/ole">
            <mc:AlternateContent xmlns:mc="http://schemas.openxmlformats.org/markup-compatibility/2006">
              <mc:Choice xmlns:v="urn:schemas-microsoft-com:vml" Requires="v">
                <p:oleObj name="Equation" r:id="rId3" imgW="355320" imgH="177480" progId="Equation.DSMT4">
                  <p:embed/>
                </p:oleObj>
              </mc:Choice>
              <mc:Fallback>
                <p:oleObj name="Equation" r:id="rId3" imgW="355320" imgH="177480" progId="Equation.DSMT4">
                  <p:embed/>
                  <p:pic>
                    <p:nvPicPr>
                      <p:cNvPr id="11" name="Object 10">
                        <a:extLst>
                          <a:ext uri="{FF2B5EF4-FFF2-40B4-BE49-F238E27FC236}">
                            <a16:creationId xmlns:a16="http://schemas.microsoft.com/office/drawing/2014/main" id="{2E6FB8A8-FEDF-AC15-3F4C-214D82E2522B}"/>
                          </a:ext>
                        </a:extLst>
                      </p:cNvPr>
                      <p:cNvPicPr>
                        <a:picLocks noChangeAspect="1" noChangeArrowheads="1"/>
                      </p:cNvPicPr>
                      <p:nvPr/>
                    </p:nvPicPr>
                    <p:blipFill>
                      <a:blip r:embed="rId4"/>
                      <a:srcRect/>
                      <a:stretch>
                        <a:fillRect/>
                      </a:stretch>
                    </p:blipFill>
                    <p:spPr bwMode="auto">
                      <a:xfrm>
                        <a:off x="476250" y="3147745"/>
                        <a:ext cx="712440" cy="36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Content Placeholder 3">
            <a:extLst>
              <a:ext uri="{FF2B5EF4-FFF2-40B4-BE49-F238E27FC236}">
                <a16:creationId xmlns:a16="http://schemas.microsoft.com/office/drawing/2014/main" id="{9003663B-AB6E-16CA-4B1E-4512CC9AAD21}"/>
              </a:ext>
            </a:extLst>
          </p:cNvPr>
          <p:cNvSpPr>
            <a:spLocks noGrp="1"/>
          </p:cNvSpPr>
          <p:nvPr>
            <p:ph idx="14"/>
          </p:nvPr>
        </p:nvSpPr>
        <p:spPr>
          <a:xfrm>
            <a:off x="1295400" y="3104122"/>
            <a:ext cx="3276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of crankshaft rotation).</a:t>
            </a:r>
          </a:p>
        </p:txBody>
      </p:sp>
      <p:sp>
        <p:nvSpPr>
          <p:cNvPr id="5" name="Content Placeholder 4">
            <a:extLst>
              <a:ext uri="{FF2B5EF4-FFF2-40B4-BE49-F238E27FC236}">
                <a16:creationId xmlns:a16="http://schemas.microsoft.com/office/drawing/2014/main" id="{BF7871BE-52AA-916E-335A-A13F65864B57}"/>
              </a:ext>
            </a:extLst>
          </p:cNvPr>
          <p:cNvSpPr>
            <a:spLocks noGrp="1"/>
          </p:cNvSpPr>
          <p:nvPr>
            <p:ph idx="15"/>
          </p:nvPr>
        </p:nvSpPr>
        <p:spPr>
          <a:xfrm>
            <a:off x="457200" y="3591721"/>
            <a:ext cx="4038600" cy="1513679"/>
          </a:xfrm>
        </p:spPr>
        <p:txBody>
          <a:bodyPr tIns="18000" bIns="18000" anchor="ctr" anchorCtr="0"/>
          <a:lstStyle/>
          <a:p>
            <a:pPr marL="0" indent="0">
              <a:buNone/>
            </a:pPr>
            <a:r>
              <a:rPr lang="en-US" sz="2400" dirty="0">
                <a:latin typeface="Arial" panose="020B0604020202020204" pitchFamily="34" charset="0"/>
                <a:cs typeface="Arial" panose="020B0604020202020204" pitchFamily="34" charset="0"/>
              </a:rPr>
              <a:t>p</a:t>
            </a:r>
            <a:r>
              <a:rPr lang="en-US" sz="2400" noProof="0" dirty="0">
                <a:latin typeface="Arial" panose="020B0604020202020204" pitchFamily="34" charset="0"/>
                <a:cs typeface="Arial" panose="020B0604020202020204" pitchFamily="34" charset="0"/>
              </a:rPr>
              <a:t>eaks shown on waveform represent the pressure in the cylinder when the engine is on the compression stroke.</a:t>
            </a:r>
          </a:p>
        </p:txBody>
      </p:sp>
      <p:pic>
        <p:nvPicPr>
          <p:cNvPr id="7" name="Picture 6" descr="An illustration shows pressure waveforms of a 4-stroke engine during engine cracking on a PicoScope.&#10;Long description is available in notes, press F6.">
            <a:extLst>
              <a:ext uri="{FF2B5EF4-FFF2-40B4-BE49-F238E27FC236}">
                <a16:creationId xmlns:a16="http://schemas.microsoft.com/office/drawing/2014/main" id="{A8E18862-5744-4271-9C8E-466BA30580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507" y="1676400"/>
            <a:ext cx="3895269" cy="3081214"/>
          </a:xfrm>
          <a:prstGeom prst="rect">
            <a:avLst/>
          </a:prstGeom>
        </p:spPr>
      </p:pic>
    </p:spTree>
    <p:extLst>
      <p:ext uri="{BB962C8B-B14F-4D97-AF65-F5344CB8AC3E}">
        <p14:creationId xmlns:p14="http://schemas.microsoft.com/office/powerpoint/2010/main" val="398907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Engine-Related Complaints</a:t>
            </a:r>
          </a:p>
        </p:txBody>
      </p:sp>
      <p:sp>
        <p:nvSpPr>
          <p:cNvPr id="4" name="Content Placeholder 3"/>
          <p:cNvSpPr>
            <a:spLocks noGrp="1"/>
          </p:cNvSpPr>
          <p:nvPr>
            <p:ph idx="1"/>
          </p:nvPr>
        </p:nvSpPr>
        <p:spPr>
          <a:xfrm>
            <a:off x="457200" y="972425"/>
            <a:ext cx="8229600" cy="2652452"/>
          </a:xfrm>
        </p:spPr>
        <p:txBody>
          <a:bodyPr tIns="18000" bIns="18000" anchor="ctr" anchorCtr="0">
            <a:spAutoFit/>
          </a:bodyPr>
          <a:lstStyle/>
          <a:p>
            <a:r>
              <a:rPr lang="en-US" sz="2400" noProof="0" dirty="0">
                <a:latin typeface="Arial" panose="020B0604020202020204" pitchFamily="34" charset="0"/>
                <a:cs typeface="Arial" panose="020B0604020202020204" pitchFamily="34" charset="0"/>
              </a:rPr>
              <a:t>Excessive oil consumption </a:t>
            </a:r>
          </a:p>
          <a:p>
            <a:r>
              <a:rPr lang="en-US" sz="2400" noProof="0" dirty="0">
                <a:latin typeface="Arial" panose="020B0604020202020204" pitchFamily="34" charset="0"/>
                <a:cs typeface="Arial" panose="020B0604020202020204" pitchFamily="34" charset="0"/>
              </a:rPr>
              <a:t>Engine misfiring </a:t>
            </a:r>
          </a:p>
          <a:p>
            <a:r>
              <a:rPr lang="en-US" sz="2400" noProof="0" dirty="0">
                <a:latin typeface="Arial" panose="020B0604020202020204" pitchFamily="34" charset="0"/>
                <a:cs typeface="Arial" panose="020B0604020202020204" pitchFamily="34" charset="0"/>
              </a:rPr>
              <a:t>Loss of power </a:t>
            </a:r>
          </a:p>
          <a:p>
            <a:r>
              <a:rPr lang="en-US" sz="2400" noProof="0" dirty="0">
                <a:latin typeface="Arial" panose="020B0604020202020204" pitchFamily="34" charset="0"/>
                <a:cs typeface="Arial" panose="020B0604020202020204" pitchFamily="34" charset="0"/>
              </a:rPr>
              <a:t>Smoke from the engine or exhaust </a:t>
            </a:r>
          </a:p>
          <a:p>
            <a:r>
              <a:rPr lang="en-US" sz="2400" noProof="0" dirty="0">
                <a:latin typeface="Arial" panose="020B0604020202020204" pitchFamily="34" charset="0"/>
                <a:cs typeface="Arial" panose="020B0604020202020204" pitchFamily="34" charset="0"/>
              </a:rPr>
              <a:t>Engine noise</a:t>
            </a:r>
          </a:p>
        </p:txBody>
      </p:sp>
    </p:spTree>
    <p:extLst>
      <p:ext uri="{BB962C8B-B14F-4D97-AF65-F5344CB8AC3E}">
        <p14:creationId xmlns:p14="http://schemas.microsoft.com/office/powerpoint/2010/main" val="501668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Engine-Related Misfire Diagnosis</a:t>
            </a:r>
            <a:r>
              <a:rPr lang="en-US" noProof="0" dirty="0"/>
              <a:t> </a:t>
            </a:r>
            <a:r>
              <a:rPr lang="en-US" sz="2600" noProof="0" dirty="0"/>
              <a:t>(6 of 6)</a:t>
            </a:r>
            <a:r>
              <a:rPr lang="en-US" noProof="0" dirty="0"/>
              <a:t> </a:t>
            </a:r>
          </a:p>
        </p:txBody>
      </p:sp>
      <p:sp>
        <p:nvSpPr>
          <p:cNvPr id="2" name="Content Placeholder 1"/>
          <p:cNvSpPr>
            <a:spLocks noGrp="1"/>
          </p:cNvSpPr>
          <p:nvPr>
            <p:ph idx="1"/>
          </p:nvPr>
        </p:nvSpPr>
        <p:spPr>
          <a:xfrm>
            <a:off x="457200" y="990600"/>
            <a:ext cx="8229600" cy="446276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Cylinder Pressure Transducer Testing</a:t>
            </a:r>
          </a:p>
          <a:p>
            <a:pPr marL="0" indent="0">
              <a:buNone/>
            </a:pPr>
            <a:r>
              <a:rPr lang="en-US" sz="2400" noProof="0" dirty="0">
                <a:latin typeface="Arial" panose="020B0604020202020204" pitchFamily="34" charset="0"/>
                <a:cs typeface="Arial" panose="020B0604020202020204" pitchFamily="34" charset="0"/>
              </a:rPr>
              <a:t>To conduct electronic cylinder pressure test, perform steps: </a:t>
            </a:r>
          </a:p>
          <a:p>
            <a:r>
              <a:rPr lang="en-US" sz="2400" b="1" noProof="0" dirty="0">
                <a:latin typeface="Arial" panose="020B0604020202020204" pitchFamily="34" charset="0"/>
                <a:cs typeface="Arial" panose="020B0604020202020204" pitchFamily="34" charset="0"/>
              </a:rPr>
              <a:t>STEP 1 </a:t>
            </a:r>
            <a:r>
              <a:rPr lang="en-US" sz="2400" noProof="0" dirty="0">
                <a:latin typeface="Arial" panose="020B0604020202020204" pitchFamily="34" charset="0"/>
                <a:cs typeface="Arial" panose="020B0604020202020204" pitchFamily="34" charset="0"/>
              </a:rPr>
              <a:t>Remove spark plug from cylinder to be tested an connect electronic pressure transducer into spark plug hole and disconnect electrical connector to coil (</a:t>
            </a:r>
            <a:r>
              <a:rPr lang="en-US" sz="2400" spc="-250" noProof="0" dirty="0">
                <a:latin typeface="Arial" panose="020B0604020202020204" pitchFamily="34" charset="0"/>
                <a:cs typeface="Arial" panose="020B0604020202020204" pitchFamily="34" charset="0"/>
              </a:rPr>
              <a:t>C O </a:t>
            </a:r>
            <a:r>
              <a:rPr lang="en-US" sz="2400" noProof="0" dirty="0">
                <a:latin typeface="Arial" panose="020B0604020202020204" pitchFamily="34" charset="0"/>
                <a:cs typeface="Arial" panose="020B0604020202020204" pitchFamily="34" charset="0"/>
              </a:rPr>
              <a:t>P-type ignition) or ground spark plug wire (waste-spark system). </a:t>
            </a:r>
          </a:p>
          <a:p>
            <a:r>
              <a:rPr lang="en-US" sz="2400" b="1" noProof="0" dirty="0">
                <a:latin typeface="Arial" panose="020B0604020202020204" pitchFamily="34" charset="0"/>
                <a:cs typeface="Arial" panose="020B0604020202020204" pitchFamily="34" charset="0"/>
              </a:rPr>
              <a:t>STEP 2 </a:t>
            </a:r>
            <a:r>
              <a:rPr lang="en-US" sz="2400" noProof="0" dirty="0">
                <a:latin typeface="Arial" panose="020B0604020202020204" pitchFamily="34" charset="0"/>
                <a:cs typeface="Arial" panose="020B0604020202020204" pitchFamily="34" charset="0"/>
              </a:rPr>
              <a:t>Connect pressure transducer to a </a:t>
            </a:r>
            <a:r>
              <a:rPr lang="en-US" sz="2400" spc="-300" noProof="0" dirty="0">
                <a:latin typeface="Arial" panose="020B0604020202020204" pitchFamily="34" charset="0"/>
                <a:cs typeface="Arial" panose="020B0604020202020204" pitchFamily="34" charset="0"/>
              </a:rPr>
              <a:t>D S </a:t>
            </a:r>
            <a:r>
              <a:rPr lang="en-US" sz="2400" noProof="0" dirty="0">
                <a:latin typeface="Arial" panose="020B0604020202020204" pitchFamily="34" charset="0"/>
                <a:cs typeface="Arial" panose="020B0604020202020204" pitchFamily="34" charset="0"/>
              </a:rPr>
              <a:t>O and set to capture a pressure waveform when engine is started.</a:t>
            </a:r>
          </a:p>
          <a:p>
            <a:r>
              <a:rPr lang="en-US" sz="2400" b="1" noProof="0" dirty="0">
                <a:latin typeface="Arial" panose="020B0604020202020204" pitchFamily="34" charset="0"/>
                <a:cs typeface="Arial" panose="020B0604020202020204" pitchFamily="34" charset="0"/>
              </a:rPr>
              <a:t>STEP 3 </a:t>
            </a:r>
            <a:r>
              <a:rPr lang="en-US" sz="2400" noProof="0" dirty="0">
                <a:latin typeface="Arial" panose="020B0604020202020204" pitchFamily="34" charset="0"/>
                <a:cs typeface="Arial" panose="020B0604020202020204" pitchFamily="34" charset="0"/>
              </a:rPr>
              <a:t>Start engine and run at idle speed, then capture a cylinder pressure waveform.</a:t>
            </a:r>
          </a:p>
        </p:txBody>
      </p:sp>
    </p:spTree>
    <p:extLst>
      <p:ext uri="{BB962C8B-B14F-4D97-AF65-F5344CB8AC3E}">
        <p14:creationId xmlns:p14="http://schemas.microsoft.com/office/powerpoint/2010/main" val="2364784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14.14</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Coil-on-Plug and Pico Scope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524000"/>
            <a:ext cx="3638550" cy="186483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Coil-on-plug ignition coil and spark plug were removed and the pressure transducer was threaded into the spark plug hole.</a:t>
            </a:r>
          </a:p>
        </p:txBody>
      </p:sp>
      <p:pic>
        <p:nvPicPr>
          <p:cNvPr id="7" name="Picture 6" descr="A photo showing the coil connector is below the pressure transducer.">
            <a:extLst>
              <a:ext uri="{FF2B5EF4-FFF2-40B4-BE49-F238E27FC236}">
                <a16:creationId xmlns:a16="http://schemas.microsoft.com/office/drawing/2014/main" id="{27E38F40-2543-45E5-8115-A88C88BA0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31" y="1038216"/>
            <a:ext cx="3893218" cy="4143384"/>
          </a:xfrm>
          <a:prstGeom prst="rect">
            <a:avLst/>
          </a:prstGeom>
        </p:spPr>
      </p:pic>
    </p:spTree>
    <p:extLst>
      <p:ext uri="{BB962C8B-B14F-4D97-AF65-F5344CB8AC3E}">
        <p14:creationId xmlns:p14="http://schemas.microsoft.com/office/powerpoint/2010/main" val="718133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14.15</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016358"/>
            <a:ext cx="4038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Coil-on-Plug and Pico Scope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199" y="1557657"/>
            <a:ext cx="4103915" cy="156654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Pico scope connected to a laptop computer is being used to capture the cylinder pressure waveform.</a:t>
            </a:r>
          </a:p>
        </p:txBody>
      </p:sp>
      <p:pic>
        <p:nvPicPr>
          <p:cNvPr id="7" name="Picture 6" descr="A photo shows a picoscope connected to a pressure transducer and a laptop computer.">
            <a:extLst>
              <a:ext uri="{FF2B5EF4-FFF2-40B4-BE49-F238E27FC236}">
                <a16:creationId xmlns:a16="http://schemas.microsoft.com/office/drawing/2014/main" id="{88D44BEA-A1A0-4215-9927-EDBEBFE1E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511" y="1043609"/>
            <a:ext cx="3829026" cy="3604591"/>
          </a:xfrm>
          <a:prstGeom prst="rect">
            <a:avLst/>
          </a:prstGeom>
        </p:spPr>
      </p:pic>
    </p:spTree>
    <p:extLst>
      <p:ext uri="{BB962C8B-B14F-4D97-AF65-F5344CB8AC3E}">
        <p14:creationId xmlns:p14="http://schemas.microsoft.com/office/powerpoint/2010/main" val="50334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B0773-4DB5-70B1-4122-4742CCF8E5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EDF088-E347-BFAA-C0E7-B197FFE2D433}"/>
              </a:ext>
            </a:extLst>
          </p:cNvPr>
          <p:cNvSpPr>
            <a:spLocks noGrp="1"/>
          </p:cNvSpPr>
          <p:nvPr>
            <p:ph type="title"/>
          </p:nvPr>
        </p:nvSpPr>
        <p:spPr>
          <a:xfrm>
            <a:off x="457200" y="152400"/>
            <a:ext cx="8229600" cy="590349"/>
          </a:xfrm>
        </p:spPr>
        <p:txBody>
          <a:bodyPr wrap="square" tIns="18000" bIns="18000" anchor="ctr" anchorCtr="0">
            <a:spAutoFit/>
          </a:bodyPr>
          <a:lstStyle/>
          <a:p>
            <a:r>
              <a:rPr lang="en-US" noProof="0" dirty="0"/>
              <a:t>Compression Test </a:t>
            </a:r>
            <a:r>
              <a:rPr lang="en-US" sz="2800" noProof="0" dirty="0"/>
              <a:t>(1 of 6)</a:t>
            </a:r>
          </a:p>
        </p:txBody>
      </p:sp>
      <p:sp>
        <p:nvSpPr>
          <p:cNvPr id="2" name="Content Placeholder 1">
            <a:extLst>
              <a:ext uri="{FF2B5EF4-FFF2-40B4-BE49-F238E27FC236}">
                <a16:creationId xmlns:a16="http://schemas.microsoft.com/office/drawing/2014/main" id="{E7841BFE-8FEE-50BD-784E-71104A5164CA}"/>
              </a:ext>
            </a:extLst>
          </p:cNvPr>
          <p:cNvSpPr>
            <a:spLocks noGrp="1"/>
          </p:cNvSpPr>
          <p:nvPr>
            <p:ph idx="1"/>
          </p:nvPr>
        </p:nvSpPr>
        <p:spPr>
          <a:xfrm>
            <a:off x="457200" y="990600"/>
            <a:ext cx="8229600" cy="2637064"/>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Cranking Compression Test</a:t>
            </a:r>
          </a:p>
          <a:p>
            <a:pPr>
              <a:spcBef>
                <a:spcPts val="600"/>
              </a:spcBef>
            </a:pPr>
            <a:r>
              <a:rPr lang="en-US" sz="2400" noProof="0" dirty="0">
                <a:latin typeface="Arial" panose="020B0604020202020204" pitchFamily="34" charset="0"/>
                <a:cs typeface="Arial" panose="020B0604020202020204" pitchFamily="34" charset="0"/>
              </a:rPr>
              <a:t>Fundamental engine diagnostic tests </a:t>
            </a:r>
          </a:p>
          <a:p>
            <a:pPr>
              <a:spcBef>
                <a:spcPts val="600"/>
              </a:spcBef>
            </a:pPr>
            <a:r>
              <a:rPr lang="en-US" sz="2400" noProof="0" dirty="0">
                <a:latin typeface="Arial" panose="020B0604020202020204" pitchFamily="34" charset="0"/>
                <a:cs typeface="Arial" panose="020B0604020202020204" pitchFamily="34" charset="0"/>
              </a:rPr>
              <a:t>For smooth engine operation</a:t>
            </a:r>
          </a:p>
          <a:p>
            <a:pPr>
              <a:spcBef>
                <a:spcPts val="600"/>
              </a:spcBef>
            </a:pPr>
            <a:r>
              <a:rPr lang="en-US" sz="2400" noProof="0" dirty="0">
                <a:latin typeface="Arial" panose="020B0604020202020204" pitchFamily="34" charset="0"/>
                <a:cs typeface="Arial" panose="020B0604020202020204" pitchFamily="34" charset="0"/>
              </a:rPr>
              <a:t>All cylinders must have equal compression. </a:t>
            </a:r>
          </a:p>
          <a:p>
            <a:pPr>
              <a:spcBef>
                <a:spcPts val="600"/>
              </a:spcBef>
            </a:pPr>
            <a:r>
              <a:rPr lang="en-US" sz="2400" noProof="0" dirty="0">
                <a:latin typeface="Arial" panose="020B0604020202020204" pitchFamily="34" charset="0"/>
                <a:cs typeface="Arial" panose="020B0604020202020204" pitchFamily="34" charset="0"/>
              </a:rPr>
              <a:t>An engine can lose compression </a:t>
            </a:r>
          </a:p>
          <a:p>
            <a:pPr>
              <a:spcBef>
                <a:spcPts val="600"/>
              </a:spcBef>
            </a:pPr>
            <a:r>
              <a:rPr lang="en-US" sz="2400" noProof="0" dirty="0">
                <a:latin typeface="Arial" panose="020B0604020202020204" pitchFamily="34" charset="0"/>
                <a:cs typeface="Arial" panose="020B0604020202020204" pitchFamily="34" charset="0"/>
              </a:rPr>
              <a:t>When air leaks through 1 or more of following 3 routes: </a:t>
            </a:r>
          </a:p>
        </p:txBody>
      </p:sp>
      <p:sp>
        <p:nvSpPr>
          <p:cNvPr id="4" name="Content Placeholder 3">
            <a:extLst>
              <a:ext uri="{FF2B5EF4-FFF2-40B4-BE49-F238E27FC236}">
                <a16:creationId xmlns:a16="http://schemas.microsoft.com/office/drawing/2014/main" id="{5464C2CE-D943-1EF1-C986-4D9525CF2174}"/>
              </a:ext>
            </a:extLst>
          </p:cNvPr>
          <p:cNvSpPr>
            <a:spLocks noGrp="1"/>
          </p:cNvSpPr>
          <p:nvPr>
            <p:ph idx="13"/>
          </p:nvPr>
        </p:nvSpPr>
        <p:spPr>
          <a:xfrm>
            <a:off x="457200" y="3733800"/>
            <a:ext cx="8229600" cy="1298235"/>
          </a:xfrm>
        </p:spPr>
        <p:txBody>
          <a:bodyPr tIns="18000" bIns="18000" anchor="ctr" anchorCtr="0"/>
          <a:lstStyle/>
          <a:p>
            <a:pPr marL="914400" lvl="1" indent="-457200">
              <a:buFont typeface="+mj-lt"/>
              <a:buAutoNum type="arabicPeriod"/>
            </a:pPr>
            <a:r>
              <a:rPr lang="en-US" sz="2400" noProof="0" dirty="0">
                <a:latin typeface="Arial" panose="020B0604020202020204" pitchFamily="34" charset="0"/>
                <a:cs typeface="Arial" panose="020B0604020202020204" pitchFamily="34" charset="0"/>
              </a:rPr>
              <a:t>Intake or exhaust valve or seat </a:t>
            </a:r>
          </a:p>
          <a:p>
            <a:pPr marL="914400" lvl="1" indent="-457200">
              <a:buFont typeface="+mj-lt"/>
              <a:buAutoNum type="arabicPeriod"/>
            </a:pPr>
            <a:r>
              <a:rPr lang="en-US" sz="2400" noProof="0" dirty="0">
                <a:latin typeface="Arial" panose="020B0604020202020204" pitchFamily="34" charset="0"/>
                <a:cs typeface="Arial" panose="020B0604020202020204" pitchFamily="34" charset="0"/>
              </a:rPr>
              <a:t>Piston rings (or piston, if there is a hole) </a:t>
            </a:r>
          </a:p>
          <a:p>
            <a:pPr marL="914400" lvl="1" indent="-457200">
              <a:buFont typeface="+mj-lt"/>
              <a:buAutoNum type="arabicPeriod"/>
            </a:pPr>
            <a:r>
              <a:rPr lang="en-US" sz="2400" noProof="0" dirty="0">
                <a:latin typeface="Arial" panose="020B0604020202020204" pitchFamily="34" charset="0"/>
                <a:cs typeface="Arial" panose="020B0604020202020204" pitchFamily="34" charset="0"/>
              </a:rPr>
              <a:t>Cylinder head gasket</a:t>
            </a:r>
          </a:p>
        </p:txBody>
      </p:sp>
    </p:spTree>
    <p:extLst>
      <p:ext uri="{BB962C8B-B14F-4D97-AF65-F5344CB8AC3E}">
        <p14:creationId xmlns:p14="http://schemas.microsoft.com/office/powerpoint/2010/main" val="187404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Compression Test </a:t>
            </a:r>
            <a:r>
              <a:rPr lang="en-US" sz="2800" noProof="0" dirty="0"/>
              <a:t>(2 of 6)</a:t>
            </a:r>
          </a:p>
        </p:txBody>
      </p:sp>
      <p:sp>
        <p:nvSpPr>
          <p:cNvPr id="2" name="Content Placeholder 1"/>
          <p:cNvSpPr>
            <a:spLocks noGrp="1"/>
          </p:cNvSpPr>
          <p:nvPr>
            <p:ph idx="1"/>
          </p:nvPr>
        </p:nvSpPr>
        <p:spPr>
          <a:xfrm>
            <a:off x="457200" y="972424"/>
            <a:ext cx="8229600" cy="463761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Cranking Compression Test</a:t>
            </a:r>
          </a:p>
          <a:p>
            <a:r>
              <a:rPr lang="en-US" sz="2400" noProof="0" dirty="0">
                <a:latin typeface="Arial" panose="020B0604020202020204" pitchFamily="34" charset="0"/>
                <a:cs typeface="Arial" panose="020B0604020202020204" pitchFamily="34" charset="0"/>
              </a:rPr>
              <a:t>Warmed to normal operating temperature before testing</a:t>
            </a:r>
          </a:p>
          <a:p>
            <a:r>
              <a:rPr lang="en-US" sz="2400" noProof="0" dirty="0">
                <a:latin typeface="Arial" panose="020B0604020202020204" pitchFamily="34" charset="0"/>
                <a:cs typeface="Arial" panose="020B0604020202020204" pitchFamily="34" charset="0"/>
              </a:rPr>
              <a:t>Compression test should be performed as follows: </a:t>
            </a:r>
          </a:p>
          <a:p>
            <a:pPr lvl="1"/>
            <a:r>
              <a:rPr lang="en-US" sz="2400" b="1" noProof="0" dirty="0">
                <a:latin typeface="Arial" panose="020B0604020202020204" pitchFamily="34" charset="0"/>
                <a:cs typeface="Arial" panose="020B0604020202020204" pitchFamily="34" charset="0"/>
              </a:rPr>
              <a:t>STEP 1:</a:t>
            </a:r>
            <a:r>
              <a:rPr lang="en-US" sz="2400" noProof="0" dirty="0">
                <a:latin typeface="Arial" panose="020B0604020202020204" pitchFamily="34" charset="0"/>
                <a:cs typeface="Arial" panose="020B0604020202020204" pitchFamily="34" charset="0"/>
              </a:rPr>
              <a:t> Remove all spark plugs, allows engine to be cranked to an even speed. Be sure to label all spark plug wires. </a:t>
            </a:r>
          </a:p>
          <a:p>
            <a:pPr lvl="1"/>
            <a:r>
              <a:rPr lang="en-US" sz="2400" b="1" noProof="0" dirty="0">
                <a:latin typeface="Arial" panose="020B0604020202020204" pitchFamily="34" charset="0"/>
                <a:cs typeface="Arial" panose="020B0604020202020204" pitchFamily="34" charset="0"/>
              </a:rPr>
              <a:t>STEP 2:</a:t>
            </a:r>
            <a:r>
              <a:rPr lang="en-US" sz="2400" noProof="0" dirty="0">
                <a:latin typeface="Arial" panose="020B0604020202020204" pitchFamily="34" charset="0"/>
                <a:cs typeface="Arial" panose="020B0604020202020204" pitchFamily="34" charset="0"/>
              </a:rPr>
              <a:t> Open throttle to permit maximum amount of air to be drawn into engine, which ensures consistent compression test results. If working on </a:t>
            </a:r>
            <a:r>
              <a:rPr lang="en-US" sz="2400" spc="-250" noProof="0" dirty="0">
                <a:latin typeface="Arial" panose="020B0604020202020204" pitchFamily="34" charset="0"/>
                <a:cs typeface="Arial" panose="020B0604020202020204" pitchFamily="34" charset="0"/>
              </a:rPr>
              <a:t>E T </a:t>
            </a:r>
            <a:r>
              <a:rPr lang="en-US" sz="2400" noProof="0" dirty="0">
                <a:latin typeface="Arial" panose="020B0604020202020204" pitchFamily="34" charset="0"/>
                <a:cs typeface="Arial" panose="020B0604020202020204" pitchFamily="34" charset="0"/>
              </a:rPr>
              <a:t>C system, check service information for exact procedure to follow to safely open throttle without causing harm.</a:t>
            </a:r>
          </a:p>
        </p:txBody>
      </p:sp>
    </p:spTree>
    <p:extLst>
      <p:ext uri="{BB962C8B-B14F-4D97-AF65-F5344CB8AC3E}">
        <p14:creationId xmlns:p14="http://schemas.microsoft.com/office/powerpoint/2010/main" val="2602349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wrap="square" tIns="18000" bIns="18000" anchor="ctr" anchorCtr="0">
            <a:spAutoFit/>
          </a:bodyPr>
          <a:lstStyle/>
          <a:p>
            <a:r>
              <a:rPr lang="en-US" noProof="0" dirty="0"/>
              <a:t>Compression Test </a:t>
            </a:r>
            <a:r>
              <a:rPr lang="en-US" sz="2800" noProof="0" dirty="0"/>
              <a:t>(3 of 6)</a:t>
            </a:r>
          </a:p>
        </p:txBody>
      </p:sp>
      <p:sp>
        <p:nvSpPr>
          <p:cNvPr id="2" name="Content Placeholder 1"/>
          <p:cNvSpPr>
            <a:spLocks noGrp="1"/>
          </p:cNvSpPr>
          <p:nvPr>
            <p:ph idx="1"/>
          </p:nvPr>
        </p:nvSpPr>
        <p:spPr>
          <a:xfrm>
            <a:off x="457200" y="962829"/>
            <a:ext cx="8229600" cy="4447371"/>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Cranking Compression Test</a:t>
            </a:r>
          </a:p>
          <a:p>
            <a:r>
              <a:rPr lang="en-US" sz="2400" b="1" noProof="0" dirty="0">
                <a:latin typeface="Arial" panose="020B0604020202020204" pitchFamily="34" charset="0"/>
                <a:cs typeface="Arial" panose="020B0604020202020204" pitchFamily="34" charset="0"/>
              </a:rPr>
              <a:t>STEP 3:</a:t>
            </a:r>
            <a:r>
              <a:rPr lang="en-US" sz="2400" noProof="0" dirty="0">
                <a:latin typeface="Arial" panose="020B0604020202020204" pitchFamily="34" charset="0"/>
                <a:cs typeface="Arial" panose="020B0604020202020204" pitchFamily="34" charset="0"/>
              </a:rPr>
              <a:t> Thread a compression gauge into one spark plug hole and crank engine. Continue cranking engine through 4 compression strokes. Each compression stroke make stroke makes a puffing sound, causes gauge needle to pulse.</a:t>
            </a:r>
          </a:p>
          <a:p>
            <a:r>
              <a:rPr lang="en-US" sz="2400" b="1" noProof="0" dirty="0">
                <a:latin typeface="Arial" panose="020B0604020202020204" pitchFamily="34" charset="0"/>
                <a:cs typeface="Arial" panose="020B0604020202020204" pitchFamily="34" charset="0"/>
              </a:rPr>
              <a:t>STEP 4: </a:t>
            </a:r>
            <a:r>
              <a:rPr lang="en-US" sz="2400" noProof="0" dirty="0">
                <a:latin typeface="Arial" panose="020B0604020202020204" pitchFamily="34" charset="0"/>
                <a:cs typeface="Arial" panose="020B0604020202020204" pitchFamily="34" charset="0"/>
              </a:rPr>
              <a:t>Record test results for all cylinders and compare results. Most </a:t>
            </a:r>
            <a:r>
              <a:rPr lang="en-US" sz="2400" spc="-300" noProof="0" dirty="0">
                <a:latin typeface="Arial" panose="020B0604020202020204" pitchFamily="34" charset="0"/>
                <a:cs typeface="Arial" panose="020B0604020202020204" pitchFamily="34" charset="0"/>
              </a:rPr>
              <a:t>O E M </a:t>
            </a:r>
            <a:r>
              <a:rPr lang="en-US" sz="2400" noProof="0" dirty="0">
                <a:latin typeface="Arial" panose="020B0604020202020204" pitchFamily="34" charset="0"/>
                <a:cs typeface="Arial" panose="020B0604020202020204" pitchFamily="34" charset="0"/>
              </a:rPr>
              <a:t>S specify minimum compression reading and maximum allowable variation among cylinders. Most specify maximum difference of 20% between highest and lowest readings. </a:t>
            </a:r>
          </a:p>
        </p:txBody>
      </p:sp>
    </p:spTree>
    <p:extLst>
      <p:ext uri="{BB962C8B-B14F-4D97-AF65-F5344CB8AC3E}">
        <p14:creationId xmlns:p14="http://schemas.microsoft.com/office/powerpoint/2010/main" val="1136048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14.16</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27817"/>
            <a:ext cx="4114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Performing Compression Test</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500187"/>
            <a:ext cx="4114800" cy="230981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It often requires an assistant to perform a compression test: one person watches the first puff reading on the gauge and the other person cranks the engine.</a:t>
            </a:r>
          </a:p>
        </p:txBody>
      </p:sp>
      <p:pic>
        <p:nvPicPr>
          <p:cNvPr id="7" name="Picture 6" descr="A close-up view of a hand holding a gauge.">
            <a:extLst>
              <a:ext uri="{FF2B5EF4-FFF2-40B4-BE49-F238E27FC236}">
                <a16:creationId xmlns:a16="http://schemas.microsoft.com/office/drawing/2014/main" id="{676BAF63-ED4A-4B47-948D-E16D63631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109" y="990600"/>
            <a:ext cx="3900387" cy="2932849"/>
          </a:xfrm>
          <a:prstGeom prst="rect">
            <a:avLst/>
          </a:prstGeom>
        </p:spPr>
      </p:pic>
    </p:spTree>
    <p:extLst>
      <p:ext uri="{BB962C8B-B14F-4D97-AF65-F5344CB8AC3E}">
        <p14:creationId xmlns:p14="http://schemas.microsoft.com/office/powerpoint/2010/main" val="2887479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90349"/>
          </a:xfrm>
        </p:spPr>
        <p:txBody>
          <a:bodyPr wrap="square" tIns="18000" bIns="18000" anchor="ctr" anchorCtr="0">
            <a:spAutoFit/>
          </a:bodyPr>
          <a:lstStyle/>
          <a:p>
            <a:r>
              <a:rPr lang="en-US" noProof="0" dirty="0"/>
              <a:t>Compression Test </a:t>
            </a:r>
            <a:r>
              <a:rPr lang="en-US" sz="2800" noProof="0" dirty="0"/>
              <a:t>(4 of 6)</a:t>
            </a:r>
          </a:p>
        </p:txBody>
      </p:sp>
      <p:sp>
        <p:nvSpPr>
          <p:cNvPr id="2" name="Content Placeholder 1"/>
          <p:cNvSpPr>
            <a:spLocks noGrp="1"/>
          </p:cNvSpPr>
          <p:nvPr>
            <p:ph idx="1"/>
          </p:nvPr>
        </p:nvSpPr>
        <p:spPr>
          <a:xfrm>
            <a:off x="457200" y="973753"/>
            <a:ext cx="8229600" cy="48936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Wet Compression Test</a:t>
            </a:r>
          </a:p>
          <a:p>
            <a:pPr>
              <a:spcBef>
                <a:spcPts val="600"/>
              </a:spcBef>
            </a:pPr>
            <a:r>
              <a:rPr lang="en-US" sz="2400" noProof="0" dirty="0">
                <a:latin typeface="Arial" panose="020B0604020202020204" pitchFamily="34" charset="0"/>
                <a:cs typeface="Arial" panose="020B0604020202020204" pitchFamily="34" charset="0"/>
              </a:rPr>
              <a:t>Compression test reading indicates low compression on one or more cylinders</a:t>
            </a:r>
          </a:p>
          <a:p>
            <a:pPr>
              <a:spcBef>
                <a:spcPts val="600"/>
              </a:spcBef>
            </a:pPr>
            <a:r>
              <a:rPr lang="en-US" sz="2400" noProof="0" dirty="0">
                <a:latin typeface="Arial" panose="020B0604020202020204" pitchFamily="34" charset="0"/>
                <a:cs typeface="Arial" panose="020B0604020202020204" pitchFamily="34" charset="0"/>
              </a:rPr>
              <a:t>Add 3 squirts of oil to 3 cylinder and retest</a:t>
            </a:r>
          </a:p>
          <a:p>
            <a:pPr>
              <a:spcBef>
                <a:spcPts val="600"/>
              </a:spcBef>
            </a:pPr>
            <a:r>
              <a:rPr lang="en-US" sz="2400" noProof="0" dirty="0">
                <a:latin typeface="Arial" panose="020B0604020202020204" pitchFamily="34" charset="0"/>
                <a:cs typeface="Arial" panose="020B0604020202020204" pitchFamily="34" charset="0"/>
              </a:rPr>
              <a:t>Called </a:t>
            </a:r>
            <a:r>
              <a:rPr lang="en-US" sz="2400" b="1" noProof="0" dirty="0">
                <a:latin typeface="Arial" panose="020B0604020202020204" pitchFamily="34" charset="0"/>
                <a:cs typeface="Arial" panose="020B0604020202020204" pitchFamily="34" charset="0"/>
              </a:rPr>
              <a:t>wet compression test</a:t>
            </a:r>
            <a:r>
              <a:rPr lang="en-US" sz="2400" noProof="0" dirty="0">
                <a:latin typeface="Arial" panose="020B0604020202020204" pitchFamily="34" charset="0"/>
                <a:cs typeface="Arial" panose="020B0604020202020204" pitchFamily="34" charset="0"/>
              </a:rPr>
              <a:t>, because oil used to help seal around piston rings </a:t>
            </a:r>
          </a:p>
          <a:p>
            <a:pPr lvl="1"/>
            <a:r>
              <a:rPr lang="en-US" sz="2400" noProof="0" dirty="0">
                <a:latin typeface="Arial" panose="020B0604020202020204" pitchFamily="34" charset="0"/>
                <a:cs typeface="Arial" panose="020B0604020202020204" pitchFamily="34" charset="0"/>
              </a:rPr>
              <a:t>Perform compression test again and observe results. </a:t>
            </a:r>
          </a:p>
          <a:p>
            <a:pPr>
              <a:spcBef>
                <a:spcPts val="600"/>
              </a:spcBef>
            </a:pPr>
            <a:r>
              <a:rPr lang="en-US" sz="2400" noProof="0" dirty="0">
                <a:latin typeface="Arial" panose="020B0604020202020204" pitchFamily="34" charset="0"/>
                <a:cs typeface="Arial" panose="020B0604020202020204" pitchFamily="34" charset="0"/>
              </a:rPr>
              <a:t>If first-puff readings greatly improve and readings are much higher than without oil, cause of low compression is worn or defective piston rings. </a:t>
            </a:r>
          </a:p>
          <a:p>
            <a:pPr>
              <a:spcBef>
                <a:spcPts val="600"/>
              </a:spcBef>
            </a:pPr>
            <a:r>
              <a:rPr lang="en-US" sz="2400" noProof="0" dirty="0">
                <a:latin typeface="Arial" panose="020B0604020202020204" pitchFamily="34" charset="0"/>
                <a:cs typeface="Arial" panose="020B0604020202020204" pitchFamily="34" charset="0"/>
              </a:rPr>
              <a:t>If compression readings increase only slightly (or not at all), cause of low compression usually defective valves. </a:t>
            </a:r>
          </a:p>
        </p:txBody>
      </p:sp>
    </p:spTree>
    <p:extLst>
      <p:ext uri="{BB962C8B-B14F-4D97-AF65-F5344CB8AC3E}">
        <p14:creationId xmlns:p14="http://schemas.microsoft.com/office/powerpoint/2010/main" val="276253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1468"/>
            <a:ext cx="8229600" cy="590349"/>
          </a:xfrm>
        </p:spPr>
        <p:txBody>
          <a:bodyPr tIns="18000" bIns="18000" anchor="ctr" anchorCtr="0"/>
          <a:lstStyle/>
          <a:p>
            <a:r>
              <a:rPr lang="en-US" noProof="0" dirty="0"/>
              <a:t>Figure 14.17</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79668"/>
            <a:ext cx="60198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Causes of Lower-than-Normal Compression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600200"/>
            <a:ext cx="4095750"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leaking valve will cause a lower-than-normal compression reading.</a:t>
            </a:r>
          </a:p>
        </p:txBody>
      </p:sp>
      <p:pic>
        <p:nvPicPr>
          <p:cNvPr id="7" name="Picture 6" descr="A photo of a valve with leakage.">
            <a:extLst>
              <a:ext uri="{FF2B5EF4-FFF2-40B4-BE49-F238E27FC236}">
                <a16:creationId xmlns:a16="http://schemas.microsoft.com/office/drawing/2014/main" id="{34F3DA70-4E79-44C1-B778-480E34F73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897" y="1676400"/>
            <a:ext cx="3783503" cy="3706779"/>
          </a:xfrm>
          <a:prstGeom prst="rect">
            <a:avLst/>
          </a:prstGeom>
        </p:spPr>
      </p:pic>
    </p:spTree>
    <p:extLst>
      <p:ext uri="{BB962C8B-B14F-4D97-AF65-F5344CB8AC3E}">
        <p14:creationId xmlns:p14="http://schemas.microsoft.com/office/powerpoint/2010/main" val="1520015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Compression Test </a:t>
            </a:r>
            <a:r>
              <a:rPr lang="en-US" sz="2800" noProof="0" dirty="0"/>
              <a:t>(5 of 6)</a:t>
            </a:r>
          </a:p>
        </p:txBody>
      </p:sp>
      <p:sp>
        <p:nvSpPr>
          <p:cNvPr id="2" name="Content Placeholder 1"/>
          <p:cNvSpPr>
            <a:spLocks noGrp="1"/>
          </p:cNvSpPr>
          <p:nvPr>
            <p:ph idx="1"/>
          </p:nvPr>
        </p:nvSpPr>
        <p:spPr>
          <a:xfrm>
            <a:off x="457200" y="986165"/>
            <a:ext cx="8229600" cy="5186035"/>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Running (Dynamic) Compression Test</a:t>
            </a:r>
          </a:p>
          <a:p>
            <a:pPr>
              <a:spcBef>
                <a:spcPts val="600"/>
              </a:spcBef>
            </a:pPr>
            <a:r>
              <a:rPr lang="en-US" sz="2400" noProof="0" dirty="0">
                <a:latin typeface="Arial" panose="020B0604020202020204" pitchFamily="34" charset="0"/>
                <a:cs typeface="Arial" panose="020B0604020202020204" pitchFamily="34" charset="0"/>
              </a:rPr>
              <a:t>Help determine engine condition and is usually performed with the engine cranking</a:t>
            </a:r>
          </a:p>
          <a:p>
            <a:pPr>
              <a:spcBef>
                <a:spcPts val="600"/>
              </a:spcBef>
            </a:pPr>
            <a:r>
              <a:rPr lang="en-US" sz="2400" noProof="0" dirty="0">
                <a:latin typeface="Arial" panose="020B0604020202020204" pitchFamily="34" charset="0"/>
                <a:cs typeface="Arial" panose="020B0604020202020204" pitchFamily="34" charset="0"/>
              </a:rPr>
              <a:t>What is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of a cranking engine? </a:t>
            </a:r>
          </a:p>
          <a:p>
            <a:pPr lvl="1"/>
            <a:r>
              <a:rPr lang="en-US" sz="2400" noProof="0" dirty="0">
                <a:latin typeface="Arial" panose="020B0604020202020204" pitchFamily="34" charset="0"/>
                <a:cs typeface="Arial" panose="020B0604020202020204" pitchFamily="34" charset="0"/>
              </a:rPr>
              <a:t>Engine idles at 600 to 900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and starter motor obviously cannot crank engine as fast as engine idles. </a:t>
            </a:r>
          </a:p>
          <a:p>
            <a:pPr>
              <a:spcBef>
                <a:spcPts val="600"/>
              </a:spcBef>
            </a:pPr>
            <a:r>
              <a:rPr lang="en-US" sz="2400" noProof="0" dirty="0">
                <a:latin typeface="Arial" panose="020B0604020202020204" pitchFamily="34" charset="0"/>
                <a:cs typeface="Arial" panose="020B0604020202020204" pitchFamily="34" charset="0"/>
              </a:rPr>
              <a:t>Check of engine’s compression at cranking speed determines condition of an engine that does not run at such low speeds</a:t>
            </a:r>
          </a:p>
          <a:p>
            <a:pPr>
              <a:spcBef>
                <a:spcPts val="600"/>
              </a:spcBef>
            </a:pPr>
            <a:r>
              <a:rPr lang="en-US" sz="2400" b="1" noProof="0" dirty="0">
                <a:latin typeface="Arial" panose="020B0604020202020204" pitchFamily="34" charset="0"/>
                <a:cs typeface="Arial" panose="020B0604020202020204" pitchFamily="34" charset="0"/>
              </a:rPr>
              <a:t>Running compression test</a:t>
            </a:r>
            <a:r>
              <a:rPr lang="en-US" sz="2400" noProof="0" dirty="0">
                <a:latin typeface="Arial" panose="020B0604020202020204" pitchFamily="34" charset="0"/>
                <a:cs typeface="Arial" panose="020B0604020202020204" pitchFamily="34" charset="0"/>
              </a:rPr>
              <a:t>, also called a </a:t>
            </a:r>
            <a:r>
              <a:rPr lang="en-US" sz="2400" b="1" noProof="0" dirty="0">
                <a:latin typeface="Arial" panose="020B0604020202020204" pitchFamily="34" charset="0"/>
                <a:cs typeface="Arial" panose="020B0604020202020204" pitchFamily="34" charset="0"/>
              </a:rPr>
              <a:t>dynamic compression test</a:t>
            </a:r>
            <a:r>
              <a:rPr lang="en-US" sz="2400" noProof="0" dirty="0">
                <a:latin typeface="Arial" panose="020B0604020202020204" pitchFamily="34" charset="0"/>
                <a:cs typeface="Arial" panose="020B0604020202020204" pitchFamily="34" charset="0"/>
              </a:rPr>
              <a:t>, is used to test the engine for valve train–related faults that do not show up during a cranking compression test.</a:t>
            </a:r>
            <a:endParaRPr lang="en-US" sz="2400" noProof="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92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79322" y="152400"/>
            <a:ext cx="8207477" cy="590349"/>
          </a:xfrm>
        </p:spPr>
        <p:txBody>
          <a:bodyPr wrap="square" lIns="0" tIns="18000" rIns="0" bIns="18000" anchor="ctr" anchorCtr="0">
            <a:spAutoFit/>
          </a:bodyPr>
          <a:lstStyle/>
          <a:p>
            <a:r>
              <a:rPr lang="en-US" noProof="0" dirty="0"/>
              <a:t>Figure 14.1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70856" y="991675"/>
            <a:ext cx="8001000"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Blown or Defective Cylinder Head Gasket</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199" y="1600200"/>
            <a:ext cx="4038601" cy="2621675"/>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White steam is usually an indication of a blown (defective) cylinder head gasket that allows engine coolant to flow into the combustion chamber where it is turned to steam.</a:t>
            </a:r>
          </a:p>
        </p:txBody>
      </p:sp>
      <p:pic>
        <p:nvPicPr>
          <p:cNvPr id="3" name="Picture 2" descr="A close-up view of white steam coming out of a vehicle.">
            <a:extLst>
              <a:ext uri="{FF2B5EF4-FFF2-40B4-BE49-F238E27FC236}">
                <a16:creationId xmlns:a16="http://schemas.microsoft.com/office/drawing/2014/main" id="{475E9C57-0BC4-4CDE-44C5-65DDAD20C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543548"/>
            <a:ext cx="3927412" cy="2952252"/>
          </a:xfrm>
          <a:prstGeom prst="rect">
            <a:avLst/>
          </a:prstGeom>
        </p:spPr>
      </p:pic>
    </p:spTree>
    <p:extLst>
      <p:ext uri="{BB962C8B-B14F-4D97-AF65-F5344CB8AC3E}">
        <p14:creationId xmlns:p14="http://schemas.microsoft.com/office/powerpoint/2010/main" val="98615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Compression Test </a:t>
            </a:r>
            <a:r>
              <a:rPr lang="en-US" sz="2800" noProof="0" dirty="0"/>
              <a:t>(6 of 6)</a:t>
            </a:r>
          </a:p>
        </p:txBody>
      </p:sp>
      <p:sp>
        <p:nvSpPr>
          <p:cNvPr id="2" name="Content Placeholder 1"/>
          <p:cNvSpPr>
            <a:spLocks noGrp="1"/>
          </p:cNvSpPr>
          <p:nvPr>
            <p:ph idx="1"/>
          </p:nvPr>
        </p:nvSpPr>
        <p:spPr>
          <a:xfrm>
            <a:off x="457200" y="824470"/>
            <a:ext cx="8229600" cy="5576330"/>
          </a:xfrm>
        </p:spPr>
        <p:txBody>
          <a:bodyPr tIns="18000" bIns="18000" anchor="ctr" anchorCtr="0">
            <a:spAutoFit/>
          </a:bodyPr>
          <a:lstStyle/>
          <a:p>
            <a:pPr marL="0" indent="0">
              <a:spcBef>
                <a:spcPts val="600"/>
              </a:spcBef>
              <a:buNone/>
            </a:pPr>
            <a:r>
              <a:rPr lang="en-US" sz="2200" noProof="0" dirty="0">
                <a:latin typeface="Arial" panose="020B0604020202020204" pitchFamily="34" charset="0"/>
                <a:cs typeface="Arial" panose="020B0604020202020204" pitchFamily="34" charset="0"/>
              </a:rPr>
              <a:t>Running (Dynamic) Compression Test</a:t>
            </a:r>
          </a:p>
          <a:p>
            <a:pPr marL="0" indent="0">
              <a:spcBef>
                <a:spcPts val="600"/>
              </a:spcBef>
              <a:buNone/>
            </a:pPr>
            <a:r>
              <a:rPr lang="en-US" sz="2200" noProof="0" dirty="0">
                <a:latin typeface="Arial" panose="020B0604020202020204" pitchFamily="34" charset="0"/>
                <a:cs typeface="Arial" panose="020B0604020202020204" pitchFamily="34" charset="0"/>
              </a:rPr>
              <a:t>To perform a running compression test, perform following steps: </a:t>
            </a:r>
          </a:p>
          <a:p>
            <a:pPr>
              <a:spcBef>
                <a:spcPts val="600"/>
              </a:spcBef>
            </a:pPr>
            <a:r>
              <a:rPr lang="en-US" sz="2200" b="1" noProof="0" dirty="0">
                <a:latin typeface="Arial" panose="020B0604020202020204" pitchFamily="34" charset="0"/>
                <a:cs typeface="Arial" panose="020B0604020202020204" pitchFamily="34" charset="0"/>
              </a:rPr>
              <a:t>STEP 1: </a:t>
            </a:r>
            <a:r>
              <a:rPr lang="en-US" sz="2200" noProof="0" dirty="0">
                <a:latin typeface="Arial" panose="020B0604020202020204" pitchFamily="34" charset="0"/>
                <a:cs typeface="Arial" panose="020B0604020202020204" pitchFamily="34" charset="0"/>
              </a:rPr>
              <a:t>Remove Schrader valve from end of compression tester.</a:t>
            </a:r>
          </a:p>
          <a:p>
            <a:pPr>
              <a:spcBef>
                <a:spcPts val="600"/>
              </a:spcBef>
            </a:pPr>
            <a:r>
              <a:rPr lang="en-US" sz="2200" b="1" noProof="0" dirty="0">
                <a:latin typeface="Arial" panose="020B0604020202020204" pitchFamily="34" charset="0"/>
                <a:cs typeface="Arial" panose="020B0604020202020204" pitchFamily="34" charset="0"/>
              </a:rPr>
              <a:t>STEP 2: </a:t>
            </a:r>
            <a:r>
              <a:rPr lang="en-US" sz="2200" noProof="0" dirty="0">
                <a:latin typeface="Arial" panose="020B0604020202020204" pitchFamily="34" charset="0"/>
                <a:cs typeface="Arial" panose="020B0604020202020204" pitchFamily="34" charset="0"/>
              </a:rPr>
              <a:t>Remove just one spark plug at a time. </a:t>
            </a:r>
          </a:p>
          <a:p>
            <a:pPr>
              <a:spcBef>
                <a:spcPts val="600"/>
              </a:spcBef>
            </a:pPr>
            <a:r>
              <a:rPr lang="en-US" sz="2200" b="1" noProof="0" dirty="0">
                <a:latin typeface="Arial" panose="020B0604020202020204" pitchFamily="34" charset="0"/>
                <a:cs typeface="Arial" panose="020B0604020202020204" pitchFamily="34" charset="0"/>
              </a:rPr>
              <a:t>STEP 3: </a:t>
            </a:r>
            <a:r>
              <a:rPr lang="en-US" sz="2200" noProof="0" dirty="0">
                <a:latin typeface="Arial" panose="020B0604020202020204" pitchFamily="34" charset="0"/>
                <a:cs typeface="Arial" panose="020B0604020202020204" pitchFamily="34" charset="0"/>
              </a:rPr>
              <a:t>With one spark plug removed from the engine, use a jumper wire to ground spark plug wire to a good engine ground or disconnect the primary wire connecter at the coil (</a:t>
            </a:r>
            <a:r>
              <a:rPr lang="en-US" sz="2200" spc="-200" noProof="0" dirty="0">
                <a:latin typeface="Arial" panose="020B0604020202020204" pitchFamily="34" charset="0"/>
                <a:cs typeface="Arial" panose="020B0604020202020204" pitchFamily="34" charset="0"/>
              </a:rPr>
              <a:t>C O </a:t>
            </a:r>
            <a:r>
              <a:rPr lang="en-US" sz="2200" noProof="0" dirty="0">
                <a:latin typeface="Arial" panose="020B0604020202020204" pitchFamily="34" charset="0"/>
                <a:cs typeface="Arial" panose="020B0604020202020204" pitchFamily="34" charset="0"/>
              </a:rPr>
              <a:t>P system). This prevents possible ignition coil damage.</a:t>
            </a:r>
          </a:p>
          <a:p>
            <a:pPr>
              <a:spcBef>
                <a:spcPts val="600"/>
              </a:spcBef>
            </a:pPr>
            <a:r>
              <a:rPr lang="en-US" sz="2200" b="1" noProof="0" dirty="0">
                <a:latin typeface="Arial" panose="020B0604020202020204" pitchFamily="34" charset="0"/>
                <a:cs typeface="Arial" panose="020B0604020202020204" pitchFamily="34" charset="0"/>
              </a:rPr>
              <a:t>STEP 4: </a:t>
            </a:r>
            <a:r>
              <a:rPr lang="en-US" sz="2200" noProof="0" dirty="0">
                <a:latin typeface="Arial" panose="020B0604020202020204" pitchFamily="34" charset="0"/>
                <a:cs typeface="Arial" panose="020B0604020202020204" pitchFamily="34" charset="0"/>
              </a:rPr>
              <a:t>Start engine, push pressure release on the gauge, and read compression. Increase engine speed to about 2000 </a:t>
            </a:r>
            <a:r>
              <a:rPr lang="en-US" sz="2200" spc="-200" noProof="0" dirty="0">
                <a:latin typeface="Arial" panose="020B0604020202020204" pitchFamily="34" charset="0"/>
                <a:cs typeface="Arial" panose="020B0604020202020204" pitchFamily="34" charset="0"/>
              </a:rPr>
              <a:t>R P </a:t>
            </a:r>
            <a:r>
              <a:rPr lang="en-US" sz="2200" noProof="0" dirty="0">
                <a:latin typeface="Arial" panose="020B0604020202020204" pitchFamily="34" charset="0"/>
                <a:cs typeface="Arial" panose="020B0604020202020204" pitchFamily="34" charset="0"/>
              </a:rPr>
              <a:t>M and push pressure release on gauge again. Read gauge and record reading.</a:t>
            </a:r>
          </a:p>
          <a:p>
            <a:pPr>
              <a:spcBef>
                <a:spcPts val="600"/>
              </a:spcBef>
            </a:pPr>
            <a:r>
              <a:rPr lang="en-US" sz="2200" b="1" noProof="0" dirty="0">
                <a:latin typeface="Arial" panose="020B0604020202020204" pitchFamily="34" charset="0"/>
                <a:cs typeface="Arial" panose="020B0604020202020204" pitchFamily="34" charset="0"/>
              </a:rPr>
              <a:t>STEP 5: </a:t>
            </a:r>
            <a:r>
              <a:rPr lang="en-US" sz="2200" noProof="0" dirty="0">
                <a:latin typeface="Arial" panose="020B0604020202020204" pitchFamily="34" charset="0"/>
                <a:cs typeface="Arial" panose="020B0604020202020204" pitchFamily="34" charset="0"/>
              </a:rPr>
              <a:t>Stop engine, install spark plug, reattach spark plug wire, and repeat the test for each of the remaining cylinders. </a:t>
            </a:r>
          </a:p>
        </p:txBody>
      </p:sp>
    </p:spTree>
    <p:extLst>
      <p:ext uri="{BB962C8B-B14F-4D97-AF65-F5344CB8AC3E}">
        <p14:creationId xmlns:p14="http://schemas.microsoft.com/office/powerpoint/2010/main" val="829987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14.18</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5917"/>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Two-Piece Compression Gauge’</a:t>
            </a:r>
          </a:p>
        </p:txBody>
      </p:sp>
      <p:pic>
        <p:nvPicPr>
          <p:cNvPr id="7" name="Picture 6" descr="A photo of a two-piece compression gauge set.">
            <a:extLst>
              <a:ext uri="{FF2B5EF4-FFF2-40B4-BE49-F238E27FC236}">
                <a16:creationId xmlns:a16="http://schemas.microsoft.com/office/drawing/2014/main" id="{0B3DA502-6AE1-440E-B90C-5A9EB1E2C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40" y="1600848"/>
            <a:ext cx="7111521" cy="3504552"/>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392024"/>
            <a:ext cx="8229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two-piece compression gauge showing Schrader valve removed from the end that is screwed into spark plug hole.</a:t>
            </a:r>
          </a:p>
        </p:txBody>
      </p:sp>
    </p:spTree>
    <p:extLst>
      <p:ext uri="{BB962C8B-B14F-4D97-AF65-F5344CB8AC3E}">
        <p14:creationId xmlns:p14="http://schemas.microsoft.com/office/powerpoint/2010/main" val="82805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2677"/>
            <a:ext cx="8229600" cy="590349"/>
          </a:xfrm>
        </p:spPr>
        <p:txBody>
          <a:bodyPr tIns="18000" bIns="18000" anchor="ctr" anchorCtr="0"/>
          <a:lstStyle/>
          <a:p>
            <a:r>
              <a:rPr lang="en-US" noProof="0" dirty="0"/>
              <a:t>Cylinder Leakage Test</a:t>
            </a:r>
          </a:p>
        </p:txBody>
      </p:sp>
      <p:sp>
        <p:nvSpPr>
          <p:cNvPr id="2" name="Content Placeholder 1"/>
          <p:cNvSpPr>
            <a:spLocks noGrp="1"/>
          </p:cNvSpPr>
          <p:nvPr>
            <p:ph idx="1"/>
          </p:nvPr>
        </p:nvSpPr>
        <p:spPr>
          <a:xfrm>
            <a:off x="457200" y="974988"/>
            <a:ext cx="8229600" cy="3978012"/>
          </a:xfrm>
        </p:spPr>
        <p:txBody>
          <a:bodyPr wrap="square"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Test Procedure</a:t>
            </a:r>
          </a:p>
          <a:p>
            <a:r>
              <a:rPr lang="en-US" sz="2400" noProof="0" dirty="0">
                <a:latin typeface="Arial" panose="020B0604020202020204" pitchFamily="34" charset="0"/>
                <a:cs typeface="Arial" panose="020B0604020202020204" pitchFamily="34" charset="0"/>
              </a:rPr>
              <a:t>One of the best tests that can be used to determine engine condition is the </a:t>
            </a:r>
            <a:r>
              <a:rPr lang="en-US" sz="2400" b="1" i="1" noProof="0" dirty="0">
                <a:latin typeface="Arial" panose="020B0604020202020204" pitchFamily="34" charset="0"/>
                <a:cs typeface="Arial" panose="020B0604020202020204" pitchFamily="34" charset="0"/>
              </a:rPr>
              <a:t>cylinder leakage test</a:t>
            </a:r>
          </a:p>
          <a:p>
            <a:pPr lvl="1"/>
            <a:r>
              <a:rPr lang="en-US" sz="2400" noProof="0" dirty="0">
                <a:latin typeface="Arial" panose="020B0604020202020204" pitchFamily="34" charset="0"/>
                <a:cs typeface="Arial" panose="020B0604020202020204" pitchFamily="34" charset="0"/>
              </a:rPr>
              <a:t>This test involves injecting air under pressure into the cylinders one at a time. </a:t>
            </a:r>
          </a:p>
          <a:p>
            <a:r>
              <a:rPr lang="en-US" sz="2400" noProof="0" dirty="0">
                <a:latin typeface="Arial" panose="020B0604020202020204" pitchFamily="34" charset="0"/>
                <a:cs typeface="Arial" panose="020B0604020202020204" pitchFamily="34" charset="0"/>
              </a:rPr>
              <a:t>The amount and location of any escaping air helps the technician determine the condition of the engine</a:t>
            </a:r>
          </a:p>
          <a:p>
            <a:r>
              <a:rPr lang="en-US" sz="2400" noProof="0" dirty="0">
                <a:latin typeface="Arial" panose="020B0604020202020204" pitchFamily="34" charset="0"/>
                <a:cs typeface="Arial" panose="020B0604020202020204" pitchFamily="34" charset="0"/>
              </a:rPr>
              <a:t>The air is injected into the cylinder through a cylinder leakage gauge installed in the spark plug hole</a:t>
            </a:r>
            <a:endParaRPr lang="en-US"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119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14.19</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363855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Cylinder Leakage Test</a:t>
            </a:r>
          </a:p>
        </p:txBody>
      </p:sp>
      <p:pic>
        <p:nvPicPr>
          <p:cNvPr id="7" name="Picture 6" descr="A close-up view of a typical handheld cylinder leakage tester.">
            <a:extLst>
              <a:ext uri="{FF2B5EF4-FFF2-40B4-BE49-F238E27FC236}">
                <a16:creationId xmlns:a16="http://schemas.microsoft.com/office/drawing/2014/main" id="{7F20837B-3882-4CE5-A2A3-AD7A9B4F7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73" y="1524000"/>
            <a:ext cx="5584655" cy="375120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566360"/>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typical handheld cylinder leakage tester.</a:t>
            </a:r>
          </a:p>
        </p:txBody>
      </p:sp>
    </p:spTree>
    <p:extLst>
      <p:ext uri="{BB962C8B-B14F-4D97-AF65-F5344CB8AC3E}">
        <p14:creationId xmlns:p14="http://schemas.microsoft.com/office/powerpoint/2010/main" val="2279544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Cylinder Leakage Test </a:t>
            </a:r>
            <a:r>
              <a:rPr lang="en-US" sz="2800" noProof="0" dirty="0"/>
              <a:t>(1 of 2)</a:t>
            </a:r>
          </a:p>
        </p:txBody>
      </p:sp>
      <p:sp>
        <p:nvSpPr>
          <p:cNvPr id="2" name="Content Placeholder 1"/>
          <p:cNvSpPr>
            <a:spLocks noGrp="1"/>
          </p:cNvSpPr>
          <p:nvPr>
            <p:ph idx="1"/>
          </p:nvPr>
        </p:nvSpPr>
        <p:spPr>
          <a:xfrm>
            <a:off x="457200" y="896224"/>
            <a:ext cx="8229600" cy="5060804"/>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Test Procedure</a:t>
            </a:r>
          </a:p>
          <a:p>
            <a:r>
              <a:rPr lang="en-US" sz="2400" b="1" noProof="0" dirty="0">
                <a:latin typeface="Arial" panose="020B0604020202020204" pitchFamily="34" charset="0"/>
                <a:cs typeface="Arial" panose="020B0604020202020204" pitchFamily="34" charset="0"/>
              </a:rPr>
              <a:t>STEP 1: </a:t>
            </a:r>
            <a:r>
              <a:rPr lang="en-US" sz="2400" noProof="0" dirty="0">
                <a:latin typeface="Arial" panose="020B0604020202020204" pitchFamily="34" charset="0"/>
                <a:cs typeface="Arial" panose="020B0604020202020204" pitchFamily="34" charset="0"/>
              </a:rPr>
              <a:t>For best results, normal operating temperature (upper radiator hose hot and pressurized)</a:t>
            </a:r>
          </a:p>
          <a:p>
            <a:r>
              <a:rPr lang="en-US" sz="2400" b="1" noProof="0" dirty="0">
                <a:latin typeface="Arial" panose="020B0604020202020204" pitchFamily="34" charset="0"/>
                <a:cs typeface="Arial" panose="020B0604020202020204" pitchFamily="34" charset="0"/>
              </a:rPr>
              <a:t>STEP 2: </a:t>
            </a:r>
            <a:r>
              <a:rPr lang="en-US" sz="2400" noProof="0" dirty="0">
                <a:latin typeface="Arial" panose="020B0604020202020204" pitchFamily="34" charset="0"/>
                <a:cs typeface="Arial" panose="020B0604020202020204" pitchFamily="34" charset="0"/>
              </a:rPr>
              <a:t>Cylinder being tested must be at </a:t>
            </a:r>
            <a:r>
              <a:rPr lang="en-US" sz="2400" spc="-300" noProof="0" dirty="0">
                <a:latin typeface="Arial" panose="020B0604020202020204" pitchFamily="34" charset="0"/>
                <a:cs typeface="Arial" panose="020B0604020202020204" pitchFamily="34" charset="0"/>
              </a:rPr>
              <a:t>T D </a:t>
            </a:r>
            <a:r>
              <a:rPr lang="en-US" sz="2400" noProof="0" dirty="0">
                <a:latin typeface="Arial" panose="020B0604020202020204" pitchFamily="34" charset="0"/>
                <a:cs typeface="Arial" panose="020B0604020202020204" pitchFamily="34" charset="0"/>
              </a:rPr>
              <a:t>C of compression stroke. </a:t>
            </a:r>
          </a:p>
          <a:p>
            <a:r>
              <a:rPr lang="en-US" sz="2400" b="1" noProof="0" dirty="0">
                <a:latin typeface="Arial" panose="020B0604020202020204" pitchFamily="34" charset="0"/>
                <a:cs typeface="Arial" panose="020B0604020202020204" pitchFamily="34" charset="0"/>
              </a:rPr>
              <a:t>STEP 3: </a:t>
            </a:r>
            <a:r>
              <a:rPr lang="en-US" sz="2400" noProof="0" dirty="0">
                <a:latin typeface="Arial" panose="020B0604020202020204" pitchFamily="34" charset="0"/>
                <a:cs typeface="Arial" panose="020B0604020202020204" pitchFamily="34" charset="0"/>
              </a:rPr>
              <a:t>Connect tester to shop air not over 100 </a:t>
            </a:r>
            <a:r>
              <a:rPr lang="en-US" sz="2400" spc="-30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(700 kPa).</a:t>
            </a:r>
          </a:p>
          <a:p>
            <a:r>
              <a:rPr lang="en-US" sz="2400" b="1" noProof="0" dirty="0">
                <a:latin typeface="Arial" panose="020B0604020202020204" pitchFamily="34" charset="0"/>
                <a:cs typeface="Arial" panose="020B0604020202020204" pitchFamily="34" charset="0"/>
              </a:rPr>
              <a:t>STEP 4: </a:t>
            </a:r>
            <a:r>
              <a:rPr lang="en-US" sz="2400" noProof="0" dirty="0">
                <a:latin typeface="Arial" panose="020B0604020202020204" pitchFamily="34" charset="0"/>
                <a:cs typeface="Arial" panose="020B0604020202020204" pitchFamily="34" charset="0"/>
              </a:rPr>
              <a:t>Calibrate cylinder leakage unit as per </a:t>
            </a:r>
            <a:r>
              <a:rPr lang="en-US" sz="2400" spc="-300" noProof="0" dirty="0">
                <a:latin typeface="Arial" panose="020B0604020202020204" pitchFamily="34" charset="0"/>
                <a:cs typeface="Arial" panose="020B0604020202020204" pitchFamily="34" charset="0"/>
              </a:rPr>
              <a:t>O E </a:t>
            </a:r>
            <a:r>
              <a:rPr lang="en-US" sz="2400" noProof="0" dirty="0">
                <a:latin typeface="Arial" panose="020B0604020202020204" pitchFamily="34" charset="0"/>
                <a:cs typeface="Arial" panose="020B0604020202020204" pitchFamily="34" charset="0"/>
              </a:rPr>
              <a:t>M specs</a:t>
            </a:r>
          </a:p>
          <a:p>
            <a:r>
              <a:rPr lang="en-US" sz="2400" b="1" noProof="0" dirty="0">
                <a:latin typeface="Arial" panose="020B0604020202020204" pitchFamily="34" charset="0"/>
                <a:cs typeface="Arial" panose="020B0604020202020204" pitchFamily="34" charset="0"/>
              </a:rPr>
              <a:t>STEP 5: </a:t>
            </a:r>
            <a:r>
              <a:rPr lang="en-US" sz="2400" noProof="0" dirty="0">
                <a:latin typeface="Arial" panose="020B0604020202020204" pitchFamily="34" charset="0"/>
                <a:cs typeface="Arial" panose="020B0604020202020204" pitchFamily="34" charset="0"/>
              </a:rPr>
              <a:t>Inject air into the cylinders one at a time, rotating the engine as necessitated by firing order to test each cylinder at </a:t>
            </a:r>
            <a:r>
              <a:rPr lang="en-US" sz="2400" spc="-300" noProof="0" dirty="0">
                <a:latin typeface="Arial" panose="020B0604020202020204" pitchFamily="34" charset="0"/>
                <a:cs typeface="Arial" panose="020B0604020202020204" pitchFamily="34" charset="0"/>
              </a:rPr>
              <a:t>T D </a:t>
            </a:r>
            <a:r>
              <a:rPr lang="en-US" sz="2400" noProof="0" dirty="0">
                <a:latin typeface="Arial" panose="020B0604020202020204" pitchFamily="34" charset="0"/>
                <a:cs typeface="Arial" panose="020B0604020202020204" pitchFamily="34" charset="0"/>
              </a:rPr>
              <a:t>C on compression stroke.</a:t>
            </a:r>
            <a:endParaRPr lang="en-US" sz="2400" noProof="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864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14.20</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1752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Whistle Stop</a:t>
            </a:r>
          </a:p>
        </p:txBody>
      </p:sp>
      <p:pic>
        <p:nvPicPr>
          <p:cNvPr id="7" name="Picture 6" descr="A photo of a whistle stop">
            <a:extLst>
              <a:ext uri="{FF2B5EF4-FFF2-40B4-BE49-F238E27FC236}">
                <a16:creationId xmlns:a16="http://schemas.microsoft.com/office/drawing/2014/main" id="{5CD3879D-AAD5-47B6-B742-296CEA89E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82" y="1676400"/>
            <a:ext cx="7379037" cy="1877401"/>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3972721"/>
            <a:ext cx="8229600" cy="15136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whistle stop used to find top dead center. Remove the spark plug and install the whistle stop, then rotate the engine by hand. When the whistle stops making a sound, this means that the piston is at the top.</a:t>
            </a:r>
          </a:p>
        </p:txBody>
      </p:sp>
    </p:spTree>
    <p:extLst>
      <p:ext uri="{BB962C8B-B14F-4D97-AF65-F5344CB8AC3E}">
        <p14:creationId xmlns:p14="http://schemas.microsoft.com/office/powerpoint/2010/main" val="4000012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Cylinder Leakage Test </a:t>
            </a:r>
            <a:r>
              <a:rPr lang="en-US" sz="2800" noProof="0" dirty="0"/>
              <a:t>(2 of 2)</a:t>
            </a:r>
          </a:p>
        </p:txBody>
      </p:sp>
      <p:sp>
        <p:nvSpPr>
          <p:cNvPr id="2" name="Content Placeholder 1"/>
          <p:cNvSpPr>
            <a:spLocks noGrp="1"/>
          </p:cNvSpPr>
          <p:nvPr>
            <p:ph idx="1"/>
          </p:nvPr>
        </p:nvSpPr>
        <p:spPr>
          <a:xfrm>
            <a:off x="457200" y="855248"/>
            <a:ext cx="8229600" cy="5545552"/>
          </a:xfrm>
        </p:spPr>
        <p:txBody>
          <a:bodyPr tIns="18000" bIns="18000" anchor="ctr" anchorCtr="0"/>
          <a:lstStyle/>
          <a:p>
            <a:pPr marL="0" indent="0">
              <a:spcBef>
                <a:spcPts val="600"/>
              </a:spcBef>
              <a:buNone/>
            </a:pPr>
            <a:r>
              <a:rPr lang="en-US" sz="2200" noProof="0" dirty="0">
                <a:latin typeface="Arial" panose="020B0604020202020204" pitchFamily="34" charset="0"/>
                <a:cs typeface="Arial" panose="020B0604020202020204" pitchFamily="34" charset="0"/>
              </a:rPr>
              <a:t>Test Procedure</a:t>
            </a:r>
          </a:p>
          <a:p>
            <a:pPr>
              <a:spcBef>
                <a:spcPts val="600"/>
              </a:spcBef>
            </a:pPr>
            <a:r>
              <a:rPr lang="en-US" sz="2200" b="1" noProof="0" dirty="0">
                <a:latin typeface="Arial" panose="020B0604020202020204" pitchFamily="34" charset="0"/>
                <a:cs typeface="Arial" panose="020B0604020202020204" pitchFamily="34" charset="0"/>
              </a:rPr>
              <a:t>STEP 6: </a:t>
            </a:r>
            <a:r>
              <a:rPr lang="en-US" sz="2200" noProof="0" dirty="0">
                <a:latin typeface="Arial" panose="020B0604020202020204" pitchFamily="34" charset="0"/>
                <a:cs typeface="Arial" panose="020B0604020202020204" pitchFamily="34" charset="0"/>
              </a:rPr>
              <a:t>Evaluate the results:</a:t>
            </a:r>
          </a:p>
          <a:p>
            <a:pPr lvl="1"/>
            <a:r>
              <a:rPr lang="en-US" sz="2200" noProof="0" dirty="0">
                <a:latin typeface="Arial" panose="020B0604020202020204" pitchFamily="34" charset="0"/>
                <a:cs typeface="Arial" panose="020B0604020202020204" pitchFamily="34" charset="0"/>
              </a:rPr>
              <a:t>Less than 10% leakage: good </a:t>
            </a:r>
          </a:p>
          <a:p>
            <a:pPr lvl="1"/>
            <a:r>
              <a:rPr lang="en-US" sz="2200" noProof="0" dirty="0">
                <a:latin typeface="Arial" panose="020B0604020202020204" pitchFamily="34" charset="0"/>
                <a:cs typeface="Arial" panose="020B0604020202020204" pitchFamily="34" charset="0"/>
              </a:rPr>
              <a:t>Less than 20% leakage: acceptable </a:t>
            </a:r>
          </a:p>
          <a:p>
            <a:pPr lvl="1"/>
            <a:r>
              <a:rPr lang="en-US" sz="2200" noProof="0" dirty="0">
                <a:latin typeface="Arial" panose="020B0604020202020204" pitchFamily="34" charset="0"/>
                <a:cs typeface="Arial" panose="020B0604020202020204" pitchFamily="34" charset="0"/>
              </a:rPr>
              <a:t>Less than 30% leakage: poor </a:t>
            </a:r>
          </a:p>
          <a:p>
            <a:pPr lvl="1"/>
            <a:r>
              <a:rPr lang="en-US" sz="2200" noProof="0" dirty="0">
                <a:latin typeface="Arial" panose="020B0604020202020204" pitchFamily="34" charset="0"/>
                <a:cs typeface="Arial" panose="020B0604020202020204" pitchFamily="34" charset="0"/>
              </a:rPr>
              <a:t>More than 30% leakage: definite problem </a:t>
            </a:r>
          </a:p>
          <a:p>
            <a:pPr>
              <a:spcBef>
                <a:spcPts val="600"/>
              </a:spcBef>
            </a:pPr>
            <a:r>
              <a:rPr lang="en-US" sz="2200" b="1" noProof="0" dirty="0">
                <a:latin typeface="Arial" panose="020B0604020202020204" pitchFamily="34" charset="0"/>
                <a:cs typeface="Arial" panose="020B0604020202020204" pitchFamily="34" charset="0"/>
              </a:rPr>
              <a:t>STEP 7: </a:t>
            </a:r>
            <a:r>
              <a:rPr lang="en-US" sz="2200" noProof="0" dirty="0">
                <a:latin typeface="Arial" panose="020B0604020202020204" pitchFamily="34" charset="0"/>
                <a:cs typeface="Arial" panose="020B0604020202020204" pitchFamily="34" charset="0"/>
              </a:rPr>
              <a:t>Check source of air leakage</a:t>
            </a:r>
          </a:p>
          <a:p>
            <a:pPr lvl="1"/>
            <a:r>
              <a:rPr lang="en-US" sz="2200" noProof="0" dirty="0">
                <a:latin typeface="Arial" panose="020B0604020202020204" pitchFamily="34" charset="0"/>
                <a:cs typeface="Arial" panose="020B0604020202020204" pitchFamily="34" charset="0"/>
              </a:rPr>
              <a:t>Air heard escaping from oil filler cap, piston rings are worn or broken. </a:t>
            </a:r>
          </a:p>
          <a:p>
            <a:pPr lvl="1"/>
            <a:r>
              <a:rPr lang="en-US" sz="2200" noProof="0" dirty="0">
                <a:latin typeface="Arial" panose="020B0604020202020204" pitchFamily="34" charset="0"/>
                <a:cs typeface="Arial" panose="020B0604020202020204" pitchFamily="34" charset="0"/>
              </a:rPr>
              <a:t>Air observed bubbling out of radiator, possible blown head gasket or cracked cylinder head. </a:t>
            </a:r>
          </a:p>
          <a:p>
            <a:pPr lvl="1"/>
            <a:r>
              <a:rPr lang="en-US" sz="2200" noProof="0" dirty="0">
                <a:latin typeface="Arial" panose="020B0604020202020204" pitchFamily="34" charset="0"/>
                <a:cs typeface="Arial" panose="020B0604020202020204" pitchFamily="34" charset="0"/>
              </a:rPr>
              <a:t>Air heard coming from throttle body, defective intake valve(s). </a:t>
            </a:r>
          </a:p>
          <a:p>
            <a:pPr lvl="1"/>
            <a:r>
              <a:rPr lang="en-US" sz="2200" noProof="0" dirty="0">
                <a:latin typeface="Arial" panose="020B0604020202020204" pitchFamily="34" charset="0"/>
                <a:cs typeface="Arial" panose="020B0604020202020204" pitchFamily="34" charset="0"/>
              </a:rPr>
              <a:t>Air heard coming from tailpipe, defective exhaust valve(s).</a:t>
            </a:r>
            <a:endParaRPr lang="en-US" sz="22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380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Cylinder Leakage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ylinder_leakage_test">
            <a:hlinkClick r:id="" action="ppaction://media"/>
            <a:extLst>
              <a:ext uri="{FF2B5EF4-FFF2-40B4-BE49-F238E27FC236}">
                <a16:creationId xmlns:a16="http://schemas.microsoft.com/office/drawing/2014/main" id="{12142B45-D45E-630B-BA55-019FC931355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371600"/>
            <a:ext cx="8077200" cy="4410890"/>
          </a:xfrm>
        </p:spPr>
      </p:pic>
    </p:spTree>
    <p:extLst>
      <p:ext uri="{BB962C8B-B14F-4D97-AF65-F5344CB8AC3E}">
        <p14:creationId xmlns:p14="http://schemas.microsoft.com/office/powerpoint/2010/main" val="23980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Vacuum Tests </a:t>
            </a:r>
            <a:r>
              <a:rPr lang="en-US" sz="2800" noProof="0" dirty="0"/>
              <a:t>(1 of 2)</a:t>
            </a:r>
          </a:p>
        </p:txBody>
      </p:sp>
      <p:sp>
        <p:nvSpPr>
          <p:cNvPr id="2" name="Content Placeholder 1"/>
          <p:cNvSpPr>
            <a:spLocks noGrp="1"/>
          </p:cNvSpPr>
          <p:nvPr>
            <p:ph idx="1"/>
          </p:nvPr>
        </p:nvSpPr>
        <p:spPr>
          <a:xfrm>
            <a:off x="457200" y="914400"/>
            <a:ext cx="8229600" cy="289097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Idle Vacuum Test</a:t>
            </a:r>
          </a:p>
          <a:p>
            <a:r>
              <a:rPr lang="en-US" sz="2400" noProof="0" dirty="0">
                <a:latin typeface="Arial" panose="020B0604020202020204" pitchFamily="34" charset="0"/>
                <a:cs typeface="Arial" panose="020B0604020202020204" pitchFamily="34" charset="0"/>
              </a:rPr>
              <a:t>An engine in proper condition should idle with a steady vacuum between 17 in. Hg and 21 in. Hg. </a:t>
            </a:r>
          </a:p>
          <a:p>
            <a:pPr lvl="1"/>
            <a:r>
              <a:rPr lang="en-US" sz="2400" noProof="0" dirty="0">
                <a:solidFill>
                  <a:schemeClr val="bg2"/>
                </a:solidFill>
                <a:latin typeface="Arial" panose="020B0604020202020204" pitchFamily="34" charset="0"/>
                <a:cs typeface="Arial" panose="020B0604020202020204" pitchFamily="34" charset="0"/>
              </a:rPr>
              <a:t>NOTE: Engine vacuum readings vary with altitude. A reduction of 1 in. Hg per 1,000 ft (300 m) of altitude should be subtracted from the expected values if testing a vehicle above 1,000 ft (300 m).</a:t>
            </a:r>
            <a:endParaRPr lang="en-US" sz="2400" b="1" noProof="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46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79322" y="152400"/>
            <a:ext cx="8207477" cy="590349"/>
          </a:xfrm>
        </p:spPr>
        <p:txBody>
          <a:bodyPr wrap="square" lIns="0" tIns="18000" rIns="0" bIns="18000" anchor="ctr" anchorCtr="0">
            <a:spAutoFit/>
          </a:bodyPr>
          <a:lstStyle/>
          <a:p>
            <a:r>
              <a:rPr lang="en-US" noProof="0" dirty="0"/>
              <a:t>Figure 14.21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65917"/>
            <a:ext cx="1791278"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Good Engine</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469789"/>
            <a:ext cx="3429000"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An engine in good mechanical condition should produce 17 to 21 in. Hg of vacuum at idle at sea level.</a:t>
            </a:r>
          </a:p>
        </p:txBody>
      </p:sp>
      <p:pic>
        <p:nvPicPr>
          <p:cNvPr id="3" name="Picture 2" descr="A pressure gauge connected to an engine with a reading of 21 inches of H g of vacuum. The throttle body is connected to an air filter assembly.">
            <a:extLst>
              <a:ext uri="{FF2B5EF4-FFF2-40B4-BE49-F238E27FC236}">
                <a16:creationId xmlns:a16="http://schemas.microsoft.com/office/drawing/2014/main" id="{EDD59A1A-5124-4A5A-B590-1ADFBF9AD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888" y="1066800"/>
            <a:ext cx="4534561" cy="4320485"/>
          </a:xfrm>
          <a:prstGeom prst="rect">
            <a:avLst/>
          </a:prstGeom>
        </p:spPr>
      </p:pic>
    </p:spTree>
    <p:extLst>
      <p:ext uri="{BB962C8B-B14F-4D97-AF65-F5344CB8AC3E}">
        <p14:creationId xmlns:p14="http://schemas.microsoft.com/office/powerpoint/2010/main" val="47794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Visual Checks </a:t>
            </a:r>
            <a:r>
              <a:rPr lang="en-US" sz="2800" noProof="0" dirty="0"/>
              <a:t>(1 of 3)</a:t>
            </a:r>
          </a:p>
        </p:txBody>
      </p:sp>
      <p:sp>
        <p:nvSpPr>
          <p:cNvPr id="4" name="Content Placeholder 3"/>
          <p:cNvSpPr>
            <a:spLocks noGrp="1"/>
          </p:cNvSpPr>
          <p:nvPr>
            <p:ph idx="1"/>
          </p:nvPr>
        </p:nvSpPr>
        <p:spPr>
          <a:xfrm>
            <a:off x="457200" y="985532"/>
            <a:ext cx="8229600" cy="1529068"/>
          </a:xfrm>
        </p:spPr>
        <p:txBody>
          <a:bodyPr tIns="1800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Oil Level and Condition</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Oil should be to the proper level. </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Oil condition (check for abnormal color or odor).</a:t>
            </a:r>
          </a:p>
        </p:txBody>
      </p:sp>
    </p:spTree>
    <p:extLst>
      <p:ext uri="{BB962C8B-B14F-4D97-AF65-F5344CB8AC3E}">
        <p14:creationId xmlns:p14="http://schemas.microsoft.com/office/powerpoint/2010/main" val="1672368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89155" y="152400"/>
            <a:ext cx="8197645" cy="590349"/>
          </a:xfrm>
        </p:spPr>
        <p:txBody>
          <a:bodyPr wrap="square" lIns="0" tIns="18000" rIns="0" bIns="18000" anchor="ctr" anchorCtr="0">
            <a:spAutoFit/>
          </a:bodyPr>
          <a:lstStyle/>
          <a:p>
            <a:r>
              <a:rPr lang="en-US" noProof="0" dirty="0"/>
              <a:t>Figure 14.22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90600"/>
            <a:ext cx="2179205"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Steady Reading</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541527"/>
            <a:ext cx="4114800" cy="1144347"/>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steady but low reading could indicate retarded valve or ignition timing.</a:t>
            </a:r>
          </a:p>
        </p:txBody>
      </p:sp>
      <p:pic>
        <p:nvPicPr>
          <p:cNvPr id="3" name="Picture 2" descr="A pressure gauge with a reading of 14 inches of H g of vacuum.">
            <a:extLst>
              <a:ext uri="{FF2B5EF4-FFF2-40B4-BE49-F238E27FC236}">
                <a16:creationId xmlns:a16="http://schemas.microsoft.com/office/drawing/2014/main" id="{85933F35-BBE2-4B60-80F8-2F603A7AD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809" y="1101869"/>
            <a:ext cx="3346894" cy="3927331"/>
          </a:xfrm>
          <a:prstGeom prst="rect">
            <a:avLst/>
          </a:prstGeom>
        </p:spPr>
      </p:pic>
    </p:spTree>
    <p:extLst>
      <p:ext uri="{BB962C8B-B14F-4D97-AF65-F5344CB8AC3E}">
        <p14:creationId xmlns:p14="http://schemas.microsoft.com/office/powerpoint/2010/main" val="1752180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Figure 14.23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90600"/>
            <a:ext cx="1883641"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Vacuum Leak</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545989"/>
            <a:ext cx="4114800"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gauge reading with the needle fluctuating 3 to 9 H</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 below normal often indicates a vacuum leak in the intake system.</a:t>
            </a:r>
          </a:p>
        </p:txBody>
      </p:sp>
      <p:pic>
        <p:nvPicPr>
          <p:cNvPr id="4" name="Picture 3" descr="A pressure gauge with the needle fluctuating between 8 and 16 inches of H g of vacuum.">
            <a:extLst>
              <a:ext uri="{FF2B5EF4-FFF2-40B4-BE49-F238E27FC236}">
                <a16:creationId xmlns:a16="http://schemas.microsoft.com/office/drawing/2014/main" id="{F739F9A3-9FFB-4EE6-91EE-EF6DA6B15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50" y="896024"/>
            <a:ext cx="3627229" cy="4209376"/>
          </a:xfrm>
          <a:prstGeom prst="rect">
            <a:avLst/>
          </a:prstGeom>
        </p:spPr>
      </p:pic>
    </p:spTree>
    <p:extLst>
      <p:ext uri="{BB962C8B-B14F-4D97-AF65-F5344CB8AC3E}">
        <p14:creationId xmlns:p14="http://schemas.microsoft.com/office/powerpoint/2010/main" val="3932816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67032" y="152400"/>
            <a:ext cx="8219768" cy="590349"/>
          </a:xfrm>
        </p:spPr>
        <p:txBody>
          <a:bodyPr wrap="square" lIns="0" tIns="18000" rIns="0" bIns="18000" anchor="ctr" anchorCtr="0">
            <a:spAutoFit/>
          </a:bodyPr>
          <a:lstStyle/>
          <a:p>
            <a:r>
              <a:rPr lang="en-US" noProof="0" dirty="0"/>
              <a:t>Figure 14.24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90600"/>
            <a:ext cx="2992005"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Leaking Head Gasket</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67032" y="1545989"/>
            <a:ext cx="3690938"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leaking head gasket can cause the needle to vibrate as it moves through a range from below to above normal.</a:t>
            </a:r>
          </a:p>
        </p:txBody>
      </p:sp>
      <p:pic>
        <p:nvPicPr>
          <p:cNvPr id="3" name="Picture 2" descr="A pressure gauge with the needle fluctuating between 10 and 25 inches of H g of vacuum.">
            <a:extLst>
              <a:ext uri="{FF2B5EF4-FFF2-40B4-BE49-F238E27FC236}">
                <a16:creationId xmlns:a16="http://schemas.microsoft.com/office/drawing/2014/main" id="{4E3BA233-9AD8-4ABC-BA9F-4DE88C27A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066800"/>
            <a:ext cx="3616392" cy="4324439"/>
          </a:xfrm>
          <a:prstGeom prst="rect">
            <a:avLst/>
          </a:prstGeom>
        </p:spPr>
      </p:pic>
    </p:spTree>
    <p:extLst>
      <p:ext uri="{BB962C8B-B14F-4D97-AF65-F5344CB8AC3E}">
        <p14:creationId xmlns:p14="http://schemas.microsoft.com/office/powerpoint/2010/main" val="2961704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Figure 14.25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65917"/>
            <a:ext cx="3569099"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Incorrect Air–Fuel Mixture</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9658" y="1545989"/>
            <a:ext cx="3690938"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An oscillating needle 1 or 2 inch Hg below normal could indicate an incorrect air–fuel mixture (either too rich or too lean).</a:t>
            </a:r>
          </a:p>
        </p:txBody>
      </p:sp>
      <p:pic>
        <p:nvPicPr>
          <p:cNvPr id="4" name="Picture 3" descr="A pressure gauge with the needle fluctuating between 12 and 16 inches of H g of vacuum.">
            <a:extLst>
              <a:ext uri="{FF2B5EF4-FFF2-40B4-BE49-F238E27FC236}">
                <a16:creationId xmlns:a16="http://schemas.microsoft.com/office/drawing/2014/main" id="{A22C1108-7432-45E1-AE94-59F4D3C53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436" y="1089351"/>
            <a:ext cx="3621799" cy="4244649"/>
          </a:xfrm>
          <a:prstGeom prst="rect">
            <a:avLst/>
          </a:prstGeom>
        </p:spPr>
      </p:pic>
    </p:spTree>
    <p:extLst>
      <p:ext uri="{BB962C8B-B14F-4D97-AF65-F5344CB8AC3E}">
        <p14:creationId xmlns:p14="http://schemas.microsoft.com/office/powerpoint/2010/main" val="2352683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Figure 14.26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90600"/>
            <a:ext cx="2608000"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Worn Valve Guides</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534321"/>
            <a:ext cx="3886200" cy="1513679"/>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rapidly vibrating needle at idle that becomes steady as engine speed is increased indicates worn valve guides.</a:t>
            </a:r>
          </a:p>
        </p:txBody>
      </p:sp>
      <p:pic>
        <p:nvPicPr>
          <p:cNvPr id="3" name="Picture 2" descr="A pressure gauge with the needle fluctuating between 16 and 19 inches of H g of vacuum.">
            <a:extLst>
              <a:ext uri="{FF2B5EF4-FFF2-40B4-BE49-F238E27FC236}">
                <a16:creationId xmlns:a16="http://schemas.microsoft.com/office/drawing/2014/main" id="{13B6ADA8-A801-44EA-97A0-9CCB212F7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8200"/>
            <a:ext cx="4045206" cy="4398421"/>
          </a:xfrm>
          <a:prstGeom prst="rect">
            <a:avLst/>
          </a:prstGeom>
        </p:spPr>
      </p:pic>
    </p:spTree>
    <p:extLst>
      <p:ext uri="{BB962C8B-B14F-4D97-AF65-F5344CB8AC3E}">
        <p14:creationId xmlns:p14="http://schemas.microsoft.com/office/powerpoint/2010/main" val="3013332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Figure 14.27</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76865" y="990600"/>
            <a:ext cx="1952914"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Burned Valve</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545989"/>
            <a:ext cx="4038600" cy="1883011"/>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If the needle drops 1 or 2 inch H</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 from the normal reading, one of the engine valves is burned or not seating properly.</a:t>
            </a:r>
          </a:p>
        </p:txBody>
      </p:sp>
      <p:pic>
        <p:nvPicPr>
          <p:cNvPr id="4" name="Picture 3" descr="A pressure gauge with the needle fluctuating at 13 inches of H g of vacuum and 19 inches of H g of vacuum.">
            <a:extLst>
              <a:ext uri="{FF2B5EF4-FFF2-40B4-BE49-F238E27FC236}">
                <a16:creationId xmlns:a16="http://schemas.microsoft.com/office/drawing/2014/main" id="{A44A3CF1-CC3F-4479-B8EA-11739E225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835" y="838200"/>
            <a:ext cx="3632365" cy="4277218"/>
          </a:xfrm>
          <a:prstGeom prst="rect">
            <a:avLst/>
          </a:prstGeom>
        </p:spPr>
      </p:pic>
    </p:spTree>
    <p:extLst>
      <p:ext uri="{BB962C8B-B14F-4D97-AF65-F5344CB8AC3E}">
        <p14:creationId xmlns:p14="http://schemas.microsoft.com/office/powerpoint/2010/main" val="3756722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Figure 14.28</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1022586"/>
            <a:ext cx="2761096" cy="405683"/>
          </a:xfrm>
        </p:spPr>
        <p:txBody>
          <a:bodyPr wrap="square" lIns="0" tIns="18000" rIns="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Weak Valve Springs</a:t>
            </a:r>
          </a:p>
        </p:txBody>
      </p:sp>
      <p:sp>
        <p:nvSpPr>
          <p:cNvPr id="8" name="Content Placeholder 7">
            <a:extLst>
              <a:ext uri="{FF2B5EF4-FFF2-40B4-BE49-F238E27FC236}">
                <a16:creationId xmlns:a16="http://schemas.microsoft.com/office/drawing/2014/main" id="{DF1DB55D-9153-4435-A84C-EAAE4C5B3A0C}"/>
              </a:ext>
            </a:extLst>
          </p:cNvPr>
          <p:cNvSpPr>
            <a:spLocks noGrp="1"/>
          </p:cNvSpPr>
          <p:nvPr>
            <p:ph sz="quarter" idx="14"/>
          </p:nvPr>
        </p:nvSpPr>
        <p:spPr>
          <a:xfrm>
            <a:off x="457200" y="1557657"/>
            <a:ext cx="4038600" cy="225234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Weak valve springs will produce a normal reading at idle, but as engine speed increases, the needle will fluctuate rapidly between 12 and 24 inch H</a:t>
            </a:r>
            <a:r>
              <a:rPr lang="en-US" sz="100" noProof="0" dirty="0">
                <a:latin typeface="Arial" panose="020B0604020202020204" pitchFamily="34" charset="0"/>
                <a:cs typeface="Arial" panose="020B0604020202020204" pitchFamily="34" charset="0"/>
              </a:rPr>
              <a:t> </a:t>
            </a:r>
            <a:r>
              <a:rPr lang="en-US" sz="2400" noProof="0" dirty="0">
                <a:latin typeface="Arial" panose="020B0604020202020204" pitchFamily="34" charset="0"/>
                <a:cs typeface="Arial" panose="020B0604020202020204" pitchFamily="34" charset="0"/>
              </a:rPr>
              <a:t>g.</a:t>
            </a:r>
          </a:p>
        </p:txBody>
      </p:sp>
      <p:pic>
        <p:nvPicPr>
          <p:cNvPr id="3" name="Picture 2" descr="A pressure gauge with the needle fluctuating at 12 inches of H g of vacuum, 18 inches of H g of vacuum, and 24 inches of H g of vacuum.">
            <a:extLst>
              <a:ext uri="{FF2B5EF4-FFF2-40B4-BE49-F238E27FC236}">
                <a16:creationId xmlns:a16="http://schemas.microsoft.com/office/drawing/2014/main" id="{DCD3B812-25FC-4953-9077-799DFA7B8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066800"/>
            <a:ext cx="3722977" cy="3997058"/>
          </a:xfrm>
          <a:prstGeom prst="rect">
            <a:avLst/>
          </a:prstGeom>
        </p:spPr>
      </p:pic>
    </p:spTree>
    <p:extLst>
      <p:ext uri="{BB962C8B-B14F-4D97-AF65-F5344CB8AC3E}">
        <p14:creationId xmlns:p14="http://schemas.microsoft.com/office/powerpoint/2010/main" val="1356203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Vacuum Tests </a:t>
            </a:r>
            <a:r>
              <a:rPr lang="en-US" sz="2800" noProof="0" dirty="0"/>
              <a:t>(2 of 2)</a:t>
            </a:r>
          </a:p>
        </p:txBody>
      </p:sp>
      <p:sp>
        <p:nvSpPr>
          <p:cNvPr id="2" name="Content Placeholder 1"/>
          <p:cNvSpPr>
            <a:spLocks noGrp="1"/>
          </p:cNvSpPr>
          <p:nvPr>
            <p:ph idx="1"/>
          </p:nvPr>
        </p:nvSpPr>
        <p:spPr>
          <a:xfrm>
            <a:off x="457200" y="982809"/>
            <a:ext cx="8229600" cy="2598591"/>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Low and Steady Vacuum </a:t>
            </a:r>
          </a:p>
          <a:p>
            <a:r>
              <a:rPr lang="en-US" sz="2400" noProof="0" dirty="0">
                <a:latin typeface="Arial" panose="020B0604020202020204" pitchFamily="34" charset="0"/>
                <a:cs typeface="Arial" panose="020B0604020202020204" pitchFamily="34" charset="0"/>
              </a:rPr>
              <a:t>Vacuum lower than normal, yet gauge reading is steady, most common causes include:</a:t>
            </a:r>
          </a:p>
          <a:p>
            <a:pPr lvl="1"/>
            <a:r>
              <a:rPr lang="en-US" sz="2400" noProof="0" dirty="0">
                <a:latin typeface="Arial" panose="020B0604020202020204" pitchFamily="34" charset="0"/>
                <a:cs typeface="Arial" panose="020B0604020202020204" pitchFamily="34" charset="0"/>
              </a:rPr>
              <a:t>Retarded cam/ignition timing (Check timing chain for excessive slack or timing belt for proper installation)</a:t>
            </a:r>
          </a:p>
          <a:p>
            <a:pPr lvl="1"/>
            <a:r>
              <a:rPr lang="en-US" sz="2400" noProof="0" dirty="0">
                <a:latin typeface="Arial" panose="020B0604020202020204" pitchFamily="34" charset="0"/>
                <a:cs typeface="Arial" panose="020B0604020202020204" pitchFamily="34" charset="0"/>
              </a:rPr>
              <a:t>Vacuum leaks.</a:t>
            </a:r>
          </a:p>
        </p:txBody>
      </p:sp>
      <p:sp>
        <p:nvSpPr>
          <p:cNvPr id="4" name="Content Placeholder 3"/>
          <p:cNvSpPr>
            <a:spLocks noGrp="1"/>
          </p:cNvSpPr>
          <p:nvPr>
            <p:ph idx="13"/>
          </p:nvPr>
        </p:nvSpPr>
        <p:spPr>
          <a:xfrm>
            <a:off x="457200" y="3733800"/>
            <a:ext cx="8229600" cy="2406231"/>
          </a:xfrm>
        </p:spPr>
        <p:txBody>
          <a:bodyPr tIns="18000" bIns="18000" anchor="ctr" anchorCtr="0">
            <a:spAutoFit/>
          </a:bodyPr>
          <a:lstStyle/>
          <a:p>
            <a:pPr marL="0" indent="0">
              <a:spcBef>
                <a:spcPts val="600"/>
              </a:spcBef>
              <a:buNone/>
            </a:pPr>
            <a:r>
              <a:rPr lang="en-US" sz="2400" noProof="0" dirty="0">
                <a:latin typeface="Arial" panose="020B0604020202020204" pitchFamily="34" charset="0"/>
                <a:cs typeface="Arial" panose="020B0604020202020204" pitchFamily="34" charset="0"/>
              </a:rPr>
              <a:t>Fluctuating Vacuum </a:t>
            </a:r>
          </a:p>
          <a:p>
            <a:pPr>
              <a:spcBef>
                <a:spcPts val="600"/>
              </a:spcBef>
            </a:pPr>
            <a:r>
              <a:rPr lang="en-US" sz="2400" noProof="0" dirty="0">
                <a:latin typeface="Arial" panose="020B0604020202020204" pitchFamily="34" charset="0"/>
                <a:cs typeface="Arial" panose="020B0604020202020204" pitchFamily="34" charset="0"/>
              </a:rPr>
              <a:t>If needle drops, then returns to a normal reading, then drops again, and again returns, this indicates a sticking valve</a:t>
            </a:r>
            <a:r>
              <a:rPr lang="en-US" sz="2400" dirty="0">
                <a:latin typeface="Arial" panose="020B0604020202020204" pitchFamily="34" charset="0"/>
                <a:cs typeface="Arial" panose="020B0604020202020204" pitchFamily="34" charset="0"/>
              </a:rPr>
              <a:t>.</a:t>
            </a:r>
            <a:endParaRPr lang="en-US" sz="2400" noProof="0" dirty="0">
              <a:latin typeface="Arial" panose="020B0604020202020204" pitchFamily="34" charset="0"/>
              <a:cs typeface="Arial" panose="020B0604020202020204" pitchFamily="34" charset="0"/>
            </a:endParaRPr>
          </a:p>
          <a:p>
            <a:pPr>
              <a:spcBef>
                <a:spcPts val="600"/>
              </a:spcBef>
            </a:pPr>
            <a:r>
              <a:rPr lang="en-US" sz="2400" noProof="0" dirty="0">
                <a:latin typeface="Arial" panose="020B0604020202020204" pitchFamily="34" charset="0"/>
                <a:cs typeface="Arial" panose="020B0604020202020204" pitchFamily="34" charset="0"/>
              </a:rPr>
              <a:t>Common cause of sticking valves lack of lubrication of valve stems.</a:t>
            </a:r>
          </a:p>
        </p:txBody>
      </p:sp>
    </p:spTree>
    <p:extLst>
      <p:ext uri="{BB962C8B-B14F-4D97-AF65-F5344CB8AC3E}">
        <p14:creationId xmlns:p14="http://schemas.microsoft.com/office/powerpoint/2010/main" val="3599664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Relative Compression Test with Vacuum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elative_compression_with_vacuum_test">
            <a:hlinkClick r:id="" action="ppaction://media"/>
            <a:extLst>
              <a:ext uri="{FF2B5EF4-FFF2-40B4-BE49-F238E27FC236}">
                <a16:creationId xmlns:a16="http://schemas.microsoft.com/office/drawing/2014/main" id="{42978FF0-6085-6A4B-F0CF-884B23810AD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282747"/>
          </a:xfrm>
        </p:spPr>
      </p:pic>
    </p:spTree>
    <p:extLst>
      <p:ext uri="{BB962C8B-B14F-4D97-AF65-F5344CB8AC3E}">
        <p14:creationId xmlns:p14="http://schemas.microsoft.com/office/powerpoint/2010/main" val="35895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67032" y="152400"/>
            <a:ext cx="8229600" cy="590349"/>
          </a:xfrm>
        </p:spPr>
        <p:txBody>
          <a:bodyPr wrap="square" lIns="0" tIns="18000" rIns="0" bIns="18000" anchor="ctr" anchorCtr="0">
            <a:spAutoFit/>
          </a:bodyPr>
          <a:lstStyle/>
          <a:p>
            <a:r>
              <a:rPr lang="en-US" noProof="0" dirty="0"/>
              <a:t>Question 3 </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65917"/>
            <a:ext cx="8229600"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What does a fluctuating vacuum gauge indicate?</a:t>
            </a:r>
          </a:p>
        </p:txBody>
      </p:sp>
    </p:spTree>
    <p:extLst>
      <p:ext uri="{BB962C8B-B14F-4D97-AF65-F5344CB8AC3E}">
        <p14:creationId xmlns:p14="http://schemas.microsoft.com/office/powerpoint/2010/main" val="5551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Visual Checks </a:t>
            </a:r>
            <a:r>
              <a:rPr lang="en-US" sz="2800" noProof="0" dirty="0"/>
              <a:t>(2 of 3)</a:t>
            </a:r>
          </a:p>
        </p:txBody>
      </p:sp>
      <p:sp>
        <p:nvSpPr>
          <p:cNvPr id="4" name="Content Placeholder 3"/>
          <p:cNvSpPr>
            <a:spLocks noGrp="1"/>
          </p:cNvSpPr>
          <p:nvPr>
            <p:ph idx="1"/>
          </p:nvPr>
        </p:nvSpPr>
        <p:spPr>
          <a:xfrm>
            <a:off x="457200" y="990600"/>
            <a:ext cx="8229600" cy="4078039"/>
          </a:xfrm>
        </p:spPr>
        <p:txBody>
          <a:bodyPr tIns="1800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Coolant Level and Condition</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The coolant level in coolant recovery container should be within limits indicated on overflow bottle. If this level is too low or coolant recovery container is empty, check level of coolant in radiator (only when cool) and also check operation of the pressure cap. </a:t>
            </a:r>
          </a:p>
          <a:p>
            <a:pPr marL="457200" indent="-457200">
              <a:buFont typeface="+mj-lt"/>
              <a:buAutoNum type="arabicPeriod"/>
            </a:pPr>
            <a:r>
              <a:rPr lang="en-US" sz="2400" noProof="0" dirty="0">
                <a:latin typeface="Arial" panose="020B0604020202020204" pitchFamily="34" charset="0"/>
                <a:cs typeface="Arial" panose="020B0604020202020204" pitchFamily="34" charset="0"/>
              </a:rPr>
              <a:t>Coolant checked with a hydrometer or refractometer for boiling and freezing temperatures. This test indicates if concentration of antifreeze is sufficient for proper protection.</a:t>
            </a:r>
          </a:p>
        </p:txBody>
      </p:sp>
    </p:spTree>
    <p:extLst>
      <p:ext uri="{BB962C8B-B14F-4D97-AF65-F5344CB8AC3E}">
        <p14:creationId xmlns:p14="http://schemas.microsoft.com/office/powerpoint/2010/main" val="1641861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69490" y="152400"/>
            <a:ext cx="821731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200" y="965917"/>
            <a:ext cx="8229600" cy="405683"/>
          </a:xfrm>
        </p:spPr>
        <p:txBody>
          <a:bodyPr wrap="square" lIns="0" tIns="18000" rIns="0" bIns="18000" anchor="ctr" anchorCtr="0">
            <a:spAutoFit/>
          </a:bodyPr>
          <a:lstStyle/>
          <a:p>
            <a:pPr marL="0" indent="0">
              <a:buNone/>
            </a:pPr>
            <a:r>
              <a:rPr lang="en-US" sz="2400" noProof="0" dirty="0">
                <a:latin typeface="Arial" panose="020B0604020202020204" pitchFamily="34" charset="0"/>
                <a:cs typeface="Arial" panose="020B0604020202020204" pitchFamily="34" charset="0"/>
              </a:rPr>
              <a:t>A vacuum leak in the intake system.</a:t>
            </a:r>
          </a:p>
        </p:txBody>
      </p:sp>
    </p:spTree>
    <p:extLst>
      <p:ext uri="{BB962C8B-B14F-4D97-AF65-F5344CB8AC3E}">
        <p14:creationId xmlns:p14="http://schemas.microsoft.com/office/powerpoint/2010/main" val="3124335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Vacuum Waveforms </a:t>
            </a:r>
            <a:r>
              <a:rPr lang="en-US" sz="2800" noProof="0" dirty="0"/>
              <a:t>(1 of 2)</a:t>
            </a:r>
          </a:p>
        </p:txBody>
      </p:sp>
      <p:sp>
        <p:nvSpPr>
          <p:cNvPr id="2" name="Content Placeholder 1"/>
          <p:cNvSpPr>
            <a:spLocks noGrp="1"/>
          </p:cNvSpPr>
          <p:nvPr>
            <p:ph idx="1"/>
          </p:nvPr>
        </p:nvSpPr>
        <p:spPr>
          <a:xfrm>
            <a:off x="457200" y="914400"/>
            <a:ext cx="8229600" cy="3121812"/>
          </a:xfrm>
        </p:spPr>
        <p:txBody>
          <a:bodyPr tIns="18000" bIns="18000" anchor="ctr" anchorCtr="0"/>
          <a:lstStyle/>
          <a:p>
            <a:pPr marL="0" indent="0">
              <a:buNone/>
            </a:pPr>
            <a:r>
              <a:rPr lang="en-US" sz="2400" b="1" noProof="0" dirty="0">
                <a:latin typeface="Arial" panose="020B0604020202020204" pitchFamily="34" charset="0"/>
                <a:cs typeface="Arial" panose="020B0604020202020204" pitchFamily="34" charset="0"/>
              </a:rPr>
              <a:t>Principles</a:t>
            </a:r>
          </a:p>
          <a:p>
            <a:r>
              <a:rPr lang="en-US" sz="2400" spc="-300" noProof="0" dirty="0">
                <a:latin typeface="Arial" panose="020B0604020202020204" pitchFamily="34" charset="0"/>
                <a:cs typeface="Arial" panose="020B0604020202020204" pitchFamily="34" charset="0"/>
              </a:rPr>
              <a:t>D S </a:t>
            </a:r>
            <a:r>
              <a:rPr lang="en-US" sz="2400" noProof="0" dirty="0">
                <a:latin typeface="Arial" panose="020B0604020202020204" pitchFamily="34" charset="0"/>
                <a:cs typeface="Arial" panose="020B0604020202020204" pitchFamily="34" charset="0"/>
              </a:rPr>
              <a:t>O used to create a vacuum waveform </a:t>
            </a:r>
          </a:p>
          <a:p>
            <a:pPr lvl="1"/>
            <a:r>
              <a:rPr lang="en-US" sz="2400" noProof="0" dirty="0">
                <a:latin typeface="Arial" panose="020B0604020202020204" pitchFamily="34" charset="0"/>
                <a:cs typeface="Arial" panose="020B0604020202020204" pitchFamily="34" charset="0"/>
              </a:rPr>
              <a:t>Vacuum transducer attached to intake manifold vacuum source</a:t>
            </a:r>
          </a:p>
          <a:p>
            <a:pPr lvl="1"/>
            <a:r>
              <a:rPr lang="en-US" sz="2400" noProof="0" dirty="0">
                <a:latin typeface="Arial" panose="020B0604020202020204" pitchFamily="34" charset="0"/>
                <a:cs typeface="Arial" panose="020B0604020202020204" pitchFamily="34" charset="0"/>
              </a:rPr>
              <a:t>Ignition timing or faults in ignition system </a:t>
            </a:r>
          </a:p>
          <a:p>
            <a:pPr lvl="1"/>
            <a:r>
              <a:rPr lang="en-US" sz="2400" noProof="0" dirty="0">
                <a:latin typeface="Arial" panose="020B0604020202020204" pitchFamily="34" charset="0"/>
                <a:cs typeface="Arial" panose="020B0604020202020204" pitchFamily="34" charset="0"/>
              </a:rPr>
              <a:t>Fuel injector faults </a:t>
            </a:r>
          </a:p>
          <a:p>
            <a:pPr lvl="1"/>
            <a:r>
              <a:rPr lang="en-US" sz="2400" noProof="0" dirty="0">
                <a:latin typeface="Arial" panose="020B0604020202020204" pitchFamily="34" charset="0"/>
                <a:cs typeface="Arial" panose="020B0604020202020204" pitchFamily="34" charset="0"/>
              </a:rPr>
              <a:t>Fuel delivery faults</a:t>
            </a:r>
            <a:endParaRPr lang="en-US"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549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noProof="0" dirty="0"/>
              <a:t>Vacuum Waveforms </a:t>
            </a:r>
            <a:r>
              <a:rPr lang="en-US" sz="2800" noProof="0" dirty="0"/>
              <a:t>(2 of 2)</a:t>
            </a:r>
          </a:p>
        </p:txBody>
      </p:sp>
      <p:sp>
        <p:nvSpPr>
          <p:cNvPr id="2" name="Content Placeholder 1"/>
          <p:cNvSpPr>
            <a:spLocks noGrp="1"/>
          </p:cNvSpPr>
          <p:nvPr>
            <p:ph idx="1"/>
          </p:nvPr>
        </p:nvSpPr>
        <p:spPr>
          <a:xfrm>
            <a:off x="457200" y="990600"/>
            <a:ext cx="8229600" cy="4539704"/>
          </a:xfrm>
        </p:spPr>
        <p:txBody>
          <a:bodyPr tIns="18000" bIns="18000" anchor="ctr" anchorCtr="0"/>
          <a:lstStyle/>
          <a:p>
            <a:pPr marL="0" indent="0">
              <a:buNone/>
            </a:pPr>
            <a:r>
              <a:rPr lang="en-US" sz="2400" b="1" noProof="0" dirty="0">
                <a:latin typeface="Arial" panose="020B0604020202020204" pitchFamily="34" charset="0"/>
                <a:cs typeface="Arial" panose="020B0604020202020204" pitchFamily="34" charset="0"/>
              </a:rPr>
              <a:t>Interpreting a Vacuum Waveform</a:t>
            </a:r>
          </a:p>
          <a:p>
            <a:r>
              <a:rPr lang="en-US" sz="2400" noProof="0" dirty="0">
                <a:latin typeface="Arial" panose="020B0604020202020204" pitchFamily="34" charset="0"/>
                <a:cs typeface="Arial" panose="020B0604020202020204" pitchFamily="34" charset="0"/>
              </a:rPr>
              <a:t>Vacuum waveform display pressure (vacuum) in intake manifold</a:t>
            </a:r>
          </a:p>
          <a:p>
            <a:pPr lvl="1"/>
            <a:r>
              <a:rPr lang="en-US" sz="2400" noProof="0" dirty="0">
                <a:latin typeface="Arial" panose="020B0604020202020204" pitchFamily="34" charset="0"/>
                <a:cs typeface="Arial" panose="020B0604020202020204" pitchFamily="34" charset="0"/>
              </a:rPr>
              <a:t>Lower waveform is, higher the vacuum</a:t>
            </a:r>
          </a:p>
          <a:p>
            <a:r>
              <a:rPr lang="en-US" sz="2400" noProof="0" dirty="0">
                <a:latin typeface="Arial" panose="020B0604020202020204" pitchFamily="34" charset="0"/>
                <a:cs typeface="Arial" panose="020B0604020202020204" pitchFamily="34" charset="0"/>
              </a:rPr>
              <a:t>Determining which cylinder relates to which waveform using a vacuum waveform can be a challenge</a:t>
            </a:r>
          </a:p>
          <a:p>
            <a:r>
              <a:rPr lang="en-US" sz="2400" noProof="0" dirty="0">
                <a:latin typeface="Arial" panose="020B0604020202020204" pitchFamily="34" charset="0"/>
                <a:cs typeface="Arial" panose="020B0604020202020204" pitchFamily="34" charset="0"/>
              </a:rPr>
              <a:t>Most scopes or testers that are equipped to display vacuum waveforms also trigger off of cylinder number 1</a:t>
            </a:r>
          </a:p>
          <a:p>
            <a:r>
              <a:rPr lang="en-US" sz="2400" noProof="0" dirty="0">
                <a:latin typeface="Arial" panose="020B0604020202020204" pitchFamily="34" charset="0"/>
                <a:cs typeface="Arial" panose="020B0604020202020204" pitchFamily="34" charset="0"/>
              </a:rPr>
              <a:t>Vacuum waveform testing is an excellent way to determine engine condition for each cylinder</a:t>
            </a:r>
            <a:endParaRPr lang="en-US"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284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14.29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021377"/>
            <a:ext cx="8229600" cy="34412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Typical Vacuum Waveform</a:t>
            </a:r>
          </a:p>
        </p:txBody>
      </p:sp>
      <p:pic>
        <p:nvPicPr>
          <p:cNvPr id="7" name="Picture 6" descr="An illustration of a typical vacuum waveform with the x-axis showing the values 1, 6, 5, 4, 3, 2, 1, 6, and 5 from left to right. An arrow is pointed at the trough between 2 and 1.">
            <a:extLst>
              <a:ext uri="{FF2B5EF4-FFF2-40B4-BE49-F238E27FC236}">
                <a16:creationId xmlns:a16="http://schemas.microsoft.com/office/drawing/2014/main" id="{E2240858-7672-4797-97F9-CF27E064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819" y="1676400"/>
            <a:ext cx="6538363" cy="2837404"/>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1" y="4954491"/>
            <a:ext cx="8229600" cy="1267458"/>
          </a:xfrm>
        </p:spPr>
        <p:txBody>
          <a:bodyPr tIns="18000" bIns="18000" anchor="ctr" anchorCtr="0"/>
          <a:lstStyle/>
          <a:p>
            <a:pPr marL="0" indent="0">
              <a:buNone/>
            </a:pPr>
            <a:r>
              <a:rPr lang="en-US" sz="2000" noProof="0" dirty="0">
                <a:latin typeface="Arial" panose="020B0604020202020204" pitchFamily="34" charset="0"/>
                <a:cs typeface="Arial" panose="020B0604020202020204" pitchFamily="34" charset="0"/>
              </a:rPr>
              <a:t>A typical vacuum waveform as displayed on a scope connected to a vacuum transducer and connected to the intake manifold. Notice that the cylinder number 2 vacuum waveform does not go down as low as the others. This indicates that the cylinder is not sealing.</a:t>
            </a:r>
          </a:p>
        </p:txBody>
      </p:sp>
    </p:spTree>
    <p:extLst>
      <p:ext uri="{BB962C8B-B14F-4D97-AF65-F5344CB8AC3E}">
        <p14:creationId xmlns:p14="http://schemas.microsoft.com/office/powerpoint/2010/main" val="258833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14.30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9658" y="965917"/>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Relationship Among Cylinders</a:t>
            </a:r>
          </a:p>
        </p:txBody>
      </p:sp>
      <p:pic>
        <p:nvPicPr>
          <p:cNvPr id="7" name="Picture 6" descr="An illustration depicts the relationship among cylinders.&#10;Long description is available in notes, press F6.">
            <a:extLst>
              <a:ext uri="{FF2B5EF4-FFF2-40B4-BE49-F238E27FC236}">
                <a16:creationId xmlns:a16="http://schemas.microsoft.com/office/drawing/2014/main" id="{8CC4B55D-5DD9-456A-B92C-AADAB99A1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93" y="1676400"/>
            <a:ext cx="7764615" cy="3408079"/>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315825"/>
            <a:ext cx="8229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The relationship among cylinders showing where the intake stroke occurs in relation to other cylinders.</a:t>
            </a:r>
          </a:p>
        </p:txBody>
      </p:sp>
    </p:spTree>
    <p:extLst>
      <p:ext uri="{BB962C8B-B14F-4D97-AF65-F5344CB8AC3E}">
        <p14:creationId xmlns:p14="http://schemas.microsoft.com/office/powerpoint/2010/main" val="184348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Exhaust Backpressure Testing</a:t>
            </a:r>
            <a:r>
              <a:rPr lang="en-US" noProof="0" dirty="0"/>
              <a:t> </a:t>
            </a:r>
            <a:r>
              <a:rPr lang="en-US" sz="2600" noProof="0" dirty="0"/>
              <a:t>(1 of 4)</a:t>
            </a:r>
          </a:p>
        </p:txBody>
      </p:sp>
      <p:sp>
        <p:nvSpPr>
          <p:cNvPr id="2" name="Content Placeholder 1"/>
          <p:cNvSpPr>
            <a:spLocks noGrp="1"/>
          </p:cNvSpPr>
          <p:nvPr>
            <p:ph idx="1"/>
          </p:nvPr>
        </p:nvSpPr>
        <p:spPr>
          <a:xfrm>
            <a:off x="457200" y="990600"/>
            <a:ext cx="8229600" cy="4899221"/>
          </a:xfrm>
        </p:spPr>
        <p:txBody>
          <a:bodyPr tIns="18000" bIns="18000" anchor="ctr" anchorCtr="0"/>
          <a:lstStyle/>
          <a:p>
            <a:pPr marL="0" indent="0">
              <a:spcBef>
                <a:spcPts val="600"/>
              </a:spcBef>
              <a:buNone/>
            </a:pPr>
            <a:r>
              <a:rPr lang="en-US" sz="2200" noProof="0" dirty="0">
                <a:latin typeface="Arial" panose="020B0604020202020204" pitchFamily="34" charset="0"/>
                <a:cs typeface="Arial" panose="020B0604020202020204" pitchFamily="34" charset="0"/>
              </a:rPr>
              <a:t>Purpose of Tests</a:t>
            </a:r>
          </a:p>
          <a:p>
            <a:pPr>
              <a:spcBef>
                <a:spcPts val="600"/>
              </a:spcBef>
            </a:pPr>
            <a:r>
              <a:rPr lang="en-US" sz="2200" noProof="0" dirty="0">
                <a:latin typeface="Arial" panose="020B0604020202020204" pitchFamily="34" charset="0"/>
                <a:cs typeface="Arial" panose="020B0604020202020204" pitchFamily="34" charset="0"/>
              </a:rPr>
              <a:t>If exhaust system restricted, engine will be low on power </a:t>
            </a:r>
          </a:p>
          <a:p>
            <a:pPr>
              <a:spcBef>
                <a:spcPts val="600"/>
              </a:spcBef>
            </a:pPr>
            <a:r>
              <a:rPr lang="en-US" sz="2200" noProof="0" dirty="0">
                <a:latin typeface="Arial" panose="020B0604020202020204" pitchFamily="34" charset="0"/>
                <a:cs typeface="Arial" panose="020B0604020202020204" pitchFamily="34" charset="0"/>
              </a:rPr>
              <a:t>Yet will operate smoothly</a:t>
            </a:r>
          </a:p>
          <a:p>
            <a:pPr>
              <a:spcBef>
                <a:spcPts val="600"/>
              </a:spcBef>
            </a:pPr>
            <a:r>
              <a:rPr lang="en-US" sz="2200" noProof="0" dirty="0">
                <a:latin typeface="Arial" panose="020B0604020202020204" pitchFamily="34" charset="0"/>
                <a:cs typeface="Arial" panose="020B0604020202020204" pitchFamily="34" charset="0"/>
              </a:rPr>
              <a:t>Causes of restricted exhaust: </a:t>
            </a:r>
          </a:p>
          <a:p>
            <a:pPr lvl="1"/>
            <a:r>
              <a:rPr lang="en-US" sz="2200" noProof="0" dirty="0">
                <a:latin typeface="Arial" panose="020B0604020202020204" pitchFamily="34" charset="0"/>
                <a:cs typeface="Arial" panose="020B0604020202020204" pitchFamily="34" charset="0"/>
              </a:rPr>
              <a:t>Clogged catalytic converter: Check ignition &amp; fuel-injection systems for faults could cause excessive amounts of unburned fuel to be exhausted. </a:t>
            </a:r>
          </a:p>
          <a:p>
            <a:pPr lvl="1"/>
            <a:r>
              <a:rPr lang="en-US" sz="2200" noProof="0" dirty="0">
                <a:latin typeface="Arial" panose="020B0604020202020204" pitchFamily="34" charset="0"/>
                <a:cs typeface="Arial" panose="020B0604020202020204" pitchFamily="34" charset="0"/>
              </a:rPr>
              <a:t>Excessive unburned fuel can overheat catalytic converter and cause beads or structure of converter to fuse together, creating the restriction.</a:t>
            </a:r>
          </a:p>
          <a:p>
            <a:pPr lvl="1"/>
            <a:r>
              <a:rPr lang="en-US" sz="2200" noProof="0" dirty="0">
                <a:latin typeface="Arial" panose="020B0604020202020204" pitchFamily="34" charset="0"/>
                <a:cs typeface="Arial" panose="020B0604020202020204" pitchFamily="34" charset="0"/>
              </a:rPr>
              <a:t>Clogged or restricted muffler: cause low power. Often a defective catalytic converter will shed particles that clog a muffler. Broken internal baffles can restrict exhaust flow.</a:t>
            </a:r>
          </a:p>
        </p:txBody>
      </p:sp>
    </p:spTree>
    <p:extLst>
      <p:ext uri="{BB962C8B-B14F-4D97-AF65-F5344CB8AC3E}">
        <p14:creationId xmlns:p14="http://schemas.microsoft.com/office/powerpoint/2010/main" val="3316523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929"/>
            <a:ext cx="8229600" cy="559572"/>
          </a:xfrm>
        </p:spPr>
        <p:txBody>
          <a:bodyPr wrap="square" tIns="18000" bIns="18000" anchor="ctr" anchorCtr="0">
            <a:spAutoFit/>
          </a:bodyPr>
          <a:lstStyle/>
          <a:p>
            <a:r>
              <a:rPr lang="en-US" sz="3400" noProof="0" dirty="0"/>
              <a:t>Exhaust Backpressure Testing </a:t>
            </a:r>
            <a:r>
              <a:rPr lang="en-US" sz="2600" noProof="0" dirty="0"/>
              <a:t>(2 of 4)</a:t>
            </a:r>
          </a:p>
        </p:txBody>
      </p:sp>
      <p:sp>
        <p:nvSpPr>
          <p:cNvPr id="2" name="Content Placeholder 1"/>
          <p:cNvSpPr>
            <a:spLocks noGrp="1"/>
          </p:cNvSpPr>
          <p:nvPr>
            <p:ph idx="1"/>
          </p:nvPr>
        </p:nvSpPr>
        <p:spPr>
          <a:xfrm>
            <a:off x="457200" y="990600"/>
            <a:ext cx="8229600" cy="4447371"/>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Using a Vacuum Gauge </a:t>
            </a:r>
          </a:p>
          <a:p>
            <a:pPr>
              <a:spcBef>
                <a:spcPts val="600"/>
              </a:spcBef>
            </a:pPr>
            <a:r>
              <a:rPr lang="en-US" sz="2400" noProof="0" dirty="0">
                <a:latin typeface="Arial" panose="020B0604020202020204" pitchFamily="34" charset="0"/>
                <a:cs typeface="Arial" panose="020B0604020202020204" pitchFamily="34" charset="0"/>
              </a:rPr>
              <a:t>Vacuum gauge used to measure manifold vacuum at a high idle (2000–2500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a:t>
            </a:r>
          </a:p>
          <a:p>
            <a:pPr>
              <a:spcBef>
                <a:spcPts val="600"/>
              </a:spcBef>
            </a:pPr>
            <a:r>
              <a:rPr lang="en-US" sz="2400" noProof="0" dirty="0">
                <a:latin typeface="Arial" panose="020B0604020202020204" pitchFamily="34" charset="0"/>
                <a:cs typeface="Arial" panose="020B0604020202020204" pitchFamily="34" charset="0"/>
              </a:rPr>
              <a:t>Exhaust system restricted, pressure increases in exhaust system. This is </a:t>
            </a:r>
            <a:r>
              <a:rPr lang="en-US" sz="2400" b="1" noProof="0" dirty="0">
                <a:latin typeface="Arial" panose="020B0604020202020204" pitchFamily="34" charset="0"/>
                <a:cs typeface="Arial" panose="020B0604020202020204" pitchFamily="34" charset="0"/>
              </a:rPr>
              <a:t>back pressure</a:t>
            </a:r>
            <a:r>
              <a:rPr lang="en-US" sz="2400" noProof="0" dirty="0">
                <a:latin typeface="Arial" panose="020B0604020202020204" pitchFamily="34" charset="0"/>
                <a:cs typeface="Arial" panose="020B0604020202020204" pitchFamily="34" charset="0"/>
              </a:rPr>
              <a:t>. </a:t>
            </a:r>
          </a:p>
          <a:p>
            <a:pPr>
              <a:spcBef>
                <a:spcPts val="600"/>
              </a:spcBef>
            </a:pPr>
            <a:r>
              <a:rPr lang="en-US" sz="2400" noProof="0" dirty="0">
                <a:latin typeface="Arial" panose="020B0604020202020204" pitchFamily="34" charset="0"/>
                <a:cs typeface="Arial" panose="020B0604020202020204" pitchFamily="34" charset="0"/>
              </a:rPr>
              <a:t>Manifold vacuum will drop gradually if engine is kept at a constant speed if exhaust is restricted. </a:t>
            </a:r>
          </a:p>
          <a:p>
            <a:pPr>
              <a:spcBef>
                <a:spcPts val="600"/>
              </a:spcBef>
            </a:pPr>
            <a:r>
              <a:rPr lang="en-US" sz="2400" noProof="0" dirty="0">
                <a:latin typeface="Arial" panose="020B0604020202020204" pitchFamily="34" charset="0"/>
                <a:cs typeface="Arial" panose="020B0604020202020204" pitchFamily="34" charset="0"/>
              </a:rPr>
              <a:t>If exhaust system is </a:t>
            </a:r>
            <a:r>
              <a:rPr lang="en-US" sz="2400" b="1" noProof="0" dirty="0">
                <a:latin typeface="Arial" panose="020B0604020202020204" pitchFamily="34" charset="0"/>
                <a:cs typeface="Arial" panose="020B0604020202020204" pitchFamily="34" charset="0"/>
              </a:rPr>
              <a:t>NOT</a:t>
            </a:r>
            <a:r>
              <a:rPr lang="en-US" sz="2400" noProof="0" dirty="0">
                <a:latin typeface="Arial" panose="020B0604020202020204" pitchFamily="34" charset="0"/>
                <a:cs typeface="Arial" panose="020B0604020202020204" pitchFamily="34" charset="0"/>
              </a:rPr>
              <a:t> restricted, vacuum reading will be the same or higher than reading at idle speed. </a:t>
            </a:r>
          </a:p>
          <a:p>
            <a:pPr>
              <a:spcBef>
                <a:spcPts val="600"/>
              </a:spcBef>
            </a:pPr>
            <a:r>
              <a:rPr lang="en-US" sz="2400" noProof="0" dirty="0">
                <a:latin typeface="Arial" panose="020B0604020202020204" pitchFamily="34" charset="0"/>
                <a:cs typeface="Arial" panose="020B0604020202020204" pitchFamily="34" charset="0"/>
              </a:rPr>
              <a:t>Vacuum reading is lower at 2500 </a:t>
            </a:r>
            <a:r>
              <a:rPr lang="en-US" sz="2400" spc="-25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 than when it was at idle speed, then an exhaust restriction is indicated.</a:t>
            </a:r>
          </a:p>
        </p:txBody>
      </p:sp>
    </p:spTree>
    <p:extLst>
      <p:ext uri="{BB962C8B-B14F-4D97-AF65-F5344CB8AC3E}">
        <p14:creationId xmlns:p14="http://schemas.microsoft.com/office/powerpoint/2010/main" val="1974283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274"/>
            <a:ext cx="8229600" cy="559572"/>
          </a:xfrm>
        </p:spPr>
        <p:txBody>
          <a:bodyPr wrap="square" tIns="18000" bIns="18000" anchor="ctr" anchorCtr="0">
            <a:spAutoFit/>
          </a:bodyPr>
          <a:lstStyle/>
          <a:p>
            <a:r>
              <a:rPr lang="en-US" sz="3400" noProof="0" dirty="0"/>
              <a:t>Exhaust Backpressure Testing </a:t>
            </a:r>
            <a:r>
              <a:rPr lang="en-US" sz="2600" noProof="0" dirty="0"/>
              <a:t>(3 of 4)</a:t>
            </a:r>
          </a:p>
        </p:txBody>
      </p:sp>
      <p:sp>
        <p:nvSpPr>
          <p:cNvPr id="2" name="Content Placeholder 1"/>
          <p:cNvSpPr>
            <a:spLocks noGrp="1"/>
          </p:cNvSpPr>
          <p:nvPr>
            <p:ph idx="1"/>
          </p:nvPr>
        </p:nvSpPr>
        <p:spPr>
          <a:xfrm>
            <a:off x="457200" y="973500"/>
            <a:ext cx="8229600" cy="41319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Using a Pressure Gauge</a:t>
            </a:r>
          </a:p>
          <a:p>
            <a:r>
              <a:rPr lang="en-US" sz="2400" noProof="0" dirty="0">
                <a:latin typeface="Arial" panose="020B0604020202020204" pitchFamily="34" charset="0"/>
                <a:cs typeface="Arial" panose="020B0604020202020204" pitchFamily="34" charset="0"/>
              </a:rPr>
              <a:t>Exhaust system back pressure can be measured directly </a:t>
            </a:r>
          </a:p>
          <a:p>
            <a:r>
              <a:rPr lang="en-US" sz="2400" noProof="0" dirty="0">
                <a:latin typeface="Arial" panose="020B0604020202020204" pitchFamily="34" charset="0"/>
                <a:cs typeface="Arial" panose="020B0604020202020204" pitchFamily="34" charset="0"/>
              </a:rPr>
              <a:t>Installing a pressure gauge into an exhaust opening</a:t>
            </a:r>
          </a:p>
          <a:p>
            <a:r>
              <a:rPr lang="en-US" sz="2400" noProof="0" dirty="0">
                <a:latin typeface="Arial" panose="020B0604020202020204" pitchFamily="34" charset="0"/>
                <a:cs typeface="Arial" panose="020B0604020202020204" pitchFamily="34" charset="0"/>
              </a:rPr>
              <a:t>This can be accomplished in one of following methods:</a:t>
            </a:r>
          </a:p>
          <a:p>
            <a:pPr lvl="1"/>
            <a:r>
              <a:rPr lang="en-US" sz="2400" noProof="0" dirty="0">
                <a:latin typeface="Arial" panose="020B0604020202020204" pitchFamily="34" charset="0"/>
                <a:cs typeface="Arial" panose="020B0604020202020204" pitchFamily="34" charset="0"/>
              </a:rPr>
              <a:t>With oxygen sensor: </a:t>
            </a:r>
          </a:p>
          <a:p>
            <a:pPr lvl="2"/>
            <a:r>
              <a:rPr lang="en-US" sz="2400" noProof="0" dirty="0">
                <a:latin typeface="Arial" panose="020B0604020202020204" pitchFamily="34" charset="0"/>
                <a:cs typeface="Arial" panose="020B0604020202020204" pitchFamily="34" charset="0"/>
              </a:rPr>
              <a:t>Use a back pressure gauge and adapter or remove the inside of a discarded oxygen sensor </a:t>
            </a:r>
          </a:p>
          <a:p>
            <a:pPr lvl="2"/>
            <a:r>
              <a:rPr lang="en-US" sz="2400" noProof="0" dirty="0">
                <a:latin typeface="Arial" panose="020B0604020202020204" pitchFamily="34" charset="0"/>
                <a:cs typeface="Arial" panose="020B0604020202020204" pitchFamily="34" charset="0"/>
              </a:rPr>
              <a:t>Thread in adapter to convert to a vacuum or pressure gauge.</a:t>
            </a:r>
            <a:endParaRPr lang="en-US" sz="2400" b="1" noProof="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780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14.31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9658" y="965917"/>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Technician-Made Equipment (1 of 2)</a:t>
            </a:r>
          </a:p>
        </p:txBody>
      </p:sp>
      <p:pic>
        <p:nvPicPr>
          <p:cNvPr id="7" name="Picture 6" descr="A photo of an adapter that consists of a metal pipe glued with epoxy to the oxygen sensor housing.">
            <a:extLst>
              <a:ext uri="{FF2B5EF4-FFF2-40B4-BE49-F238E27FC236}">
                <a16:creationId xmlns:a16="http://schemas.microsoft.com/office/drawing/2014/main" id="{5B84FC46-C0DA-4767-8000-2F06C0F6E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749" y="1613862"/>
            <a:ext cx="5640502" cy="3405581"/>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5239625"/>
            <a:ext cx="8229600" cy="77501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technician-made adapter used to test exhaust system back pressure.</a:t>
            </a:r>
          </a:p>
        </p:txBody>
      </p:sp>
    </p:spTree>
    <p:extLst>
      <p:ext uri="{BB962C8B-B14F-4D97-AF65-F5344CB8AC3E}">
        <p14:creationId xmlns:p14="http://schemas.microsoft.com/office/powerpoint/2010/main" val="232679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14.32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Technician-Made Equipment (2 of 2)</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93125"/>
            <a:ext cx="3512574" cy="2621675"/>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technician marked pressure gauge showing a green line for acceptable backpressure readings and the red line indicating excessive backpressure readings.</a:t>
            </a:r>
          </a:p>
        </p:txBody>
      </p:sp>
      <p:pic>
        <p:nvPicPr>
          <p:cNvPr id="7" name="Picture 6" descr="A technician marked pressure gauge showing a green line.">
            <a:extLst>
              <a:ext uri="{FF2B5EF4-FFF2-40B4-BE49-F238E27FC236}">
                <a16:creationId xmlns:a16="http://schemas.microsoft.com/office/drawing/2014/main" id="{BEE22AE8-0934-44B4-8721-DD7A750F1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614" y="1682806"/>
            <a:ext cx="3807311" cy="3662467"/>
          </a:xfrm>
          <a:prstGeom prst="rect">
            <a:avLst/>
          </a:prstGeom>
        </p:spPr>
      </p:pic>
    </p:spTree>
    <p:extLst>
      <p:ext uri="{BB962C8B-B14F-4D97-AF65-F5344CB8AC3E}">
        <p14:creationId xmlns:p14="http://schemas.microsoft.com/office/powerpoint/2010/main" val="314621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tIns="18000" bIns="18000" anchor="ctr" anchorCtr="0">
            <a:spAutoFit/>
          </a:bodyPr>
          <a:lstStyle/>
          <a:p>
            <a:r>
              <a:rPr lang="en-US" noProof="0" dirty="0"/>
              <a:t>Visual Checks </a:t>
            </a:r>
            <a:r>
              <a:rPr lang="en-US" sz="2800" noProof="0" dirty="0"/>
              <a:t>(3 of 3)</a:t>
            </a:r>
          </a:p>
        </p:txBody>
      </p:sp>
      <p:sp>
        <p:nvSpPr>
          <p:cNvPr id="5" name="Content Placeholder 4"/>
          <p:cNvSpPr>
            <a:spLocks noGrp="1"/>
          </p:cNvSpPr>
          <p:nvPr>
            <p:ph idx="13"/>
          </p:nvPr>
        </p:nvSpPr>
        <p:spPr>
          <a:xfrm>
            <a:off x="457200" y="956719"/>
            <a:ext cx="8229600" cy="1706039"/>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Coolant Level and Condition</a:t>
            </a:r>
          </a:p>
          <a:p>
            <a:pPr marL="457200" indent="-457200">
              <a:buFont typeface="+mj-lt"/>
              <a:buAutoNum type="arabicPeriod" startAt="3"/>
            </a:pPr>
            <a:r>
              <a:rPr lang="en-US" sz="2400" noProof="0" dirty="0">
                <a:latin typeface="Arial" panose="020B0604020202020204" pitchFamily="34" charset="0"/>
                <a:cs typeface="Arial" panose="020B0604020202020204" pitchFamily="34" charset="0"/>
              </a:rPr>
              <a:t>Pressure-test cooling system and look for leakage. Coolant leakage can often be seen around hoses or cooling system components because it will often cause:</a:t>
            </a:r>
          </a:p>
        </p:txBody>
      </p:sp>
      <p:sp>
        <p:nvSpPr>
          <p:cNvPr id="6" name="Content Placeholder 5"/>
          <p:cNvSpPr>
            <a:spLocks noGrp="1"/>
          </p:cNvSpPr>
          <p:nvPr>
            <p:ph idx="14"/>
          </p:nvPr>
        </p:nvSpPr>
        <p:spPr>
          <a:xfrm>
            <a:off x="457200" y="2777978"/>
            <a:ext cx="8229600" cy="1667567"/>
          </a:xfrm>
        </p:spPr>
        <p:txBody>
          <a:bodyPr tIns="18000" bIns="18000" anchor="ctr" anchorCtr="0"/>
          <a:lstStyle/>
          <a:p>
            <a:pPr marL="486918" lvl="1" indent="0">
              <a:buNone/>
            </a:pPr>
            <a:r>
              <a:rPr lang="en-US" sz="2400" noProof="0" dirty="0">
                <a:solidFill>
                  <a:srgbClr val="007FA3"/>
                </a:solidFill>
                <a:latin typeface="Arial" panose="020B0604020202020204" pitchFamily="34" charset="0"/>
                <a:cs typeface="Arial" panose="020B0604020202020204" pitchFamily="34" charset="0"/>
              </a:rPr>
              <a:t>a.</a:t>
            </a:r>
            <a:r>
              <a:rPr lang="en-US" sz="2400" noProof="0" dirty="0">
                <a:latin typeface="Arial" panose="020B0604020202020204" pitchFamily="34" charset="0"/>
                <a:cs typeface="Arial" panose="020B0604020202020204" pitchFamily="34" charset="0"/>
              </a:rPr>
              <a:t> Grayish white stain </a:t>
            </a:r>
          </a:p>
          <a:p>
            <a:pPr marL="486918" lvl="1" indent="0">
              <a:buNone/>
            </a:pPr>
            <a:r>
              <a:rPr lang="en-US" sz="2400" noProof="0" dirty="0">
                <a:solidFill>
                  <a:srgbClr val="007FA3"/>
                </a:solidFill>
                <a:latin typeface="Arial" panose="020B0604020202020204" pitchFamily="34" charset="0"/>
                <a:cs typeface="Arial" panose="020B0604020202020204" pitchFamily="34" charset="0"/>
              </a:rPr>
              <a:t>b.</a:t>
            </a:r>
            <a:r>
              <a:rPr lang="en-US" sz="2400" noProof="0" dirty="0">
                <a:latin typeface="Arial" panose="020B0604020202020204" pitchFamily="34" charset="0"/>
                <a:cs typeface="Arial" panose="020B0604020202020204" pitchFamily="34" charset="0"/>
              </a:rPr>
              <a:t> Rusty stain </a:t>
            </a:r>
          </a:p>
          <a:p>
            <a:pPr marL="806450" lvl="1" indent="-320675">
              <a:buNone/>
            </a:pPr>
            <a:r>
              <a:rPr lang="en-US" sz="2400" noProof="0" dirty="0">
                <a:solidFill>
                  <a:srgbClr val="007FA3"/>
                </a:solidFill>
                <a:latin typeface="Arial" panose="020B0604020202020204" pitchFamily="34" charset="0"/>
                <a:cs typeface="Arial" panose="020B0604020202020204" pitchFamily="34" charset="0"/>
              </a:rPr>
              <a:t>c.</a:t>
            </a:r>
            <a:r>
              <a:rPr lang="en-US" sz="2400" noProof="0" dirty="0">
                <a:latin typeface="Arial" panose="020B0604020202020204" pitchFamily="34" charset="0"/>
                <a:cs typeface="Arial" panose="020B0604020202020204" pitchFamily="34" charset="0"/>
              </a:rPr>
              <a:t> Dye stains from antifreeze (red, orange, green, or yellow depending on the type of coolant) </a:t>
            </a:r>
          </a:p>
        </p:txBody>
      </p:sp>
      <p:sp>
        <p:nvSpPr>
          <p:cNvPr id="7" name="Content Placeholder 6"/>
          <p:cNvSpPr>
            <a:spLocks noGrp="1"/>
          </p:cNvSpPr>
          <p:nvPr>
            <p:ph idx="15"/>
          </p:nvPr>
        </p:nvSpPr>
        <p:spPr>
          <a:xfrm>
            <a:off x="457200" y="4542361"/>
            <a:ext cx="8229600" cy="1706039"/>
          </a:xfrm>
        </p:spPr>
        <p:txBody>
          <a:bodyPr tIns="18000" bIns="18000" anchor="ctr" anchorCtr="0"/>
          <a:lstStyle/>
          <a:p>
            <a:pPr marL="457200" indent="-457200">
              <a:buFont typeface="+mj-lt"/>
              <a:buAutoNum type="arabicPeriod" startAt="4"/>
            </a:pPr>
            <a:r>
              <a:rPr lang="en-US" sz="2400" noProof="0" dirty="0">
                <a:latin typeface="Arial" panose="020B0604020202020204" pitchFamily="34" charset="0"/>
                <a:cs typeface="Arial" panose="020B0604020202020204" pitchFamily="34" charset="0"/>
              </a:rPr>
              <a:t>Check for cool areas of radiator indicating clogged sections. </a:t>
            </a:r>
          </a:p>
          <a:p>
            <a:pPr marL="457200" indent="-457200">
              <a:buFont typeface="+mj-lt"/>
              <a:buAutoNum type="arabicPeriod" startAt="4"/>
            </a:pPr>
            <a:r>
              <a:rPr lang="en-US" sz="2400" noProof="0" dirty="0">
                <a:latin typeface="Arial" panose="020B0604020202020204" pitchFamily="34" charset="0"/>
                <a:cs typeface="Arial" panose="020B0604020202020204" pitchFamily="34" charset="0"/>
              </a:rPr>
              <a:t>Check operation and condition of fan clutch, electric fan, and coolant pump drive belt.</a:t>
            </a:r>
          </a:p>
        </p:txBody>
      </p:sp>
    </p:spTree>
    <p:extLst>
      <p:ext uri="{BB962C8B-B14F-4D97-AF65-F5344CB8AC3E}">
        <p14:creationId xmlns:p14="http://schemas.microsoft.com/office/powerpoint/2010/main" val="27577536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929"/>
            <a:ext cx="8229600" cy="559572"/>
          </a:xfrm>
        </p:spPr>
        <p:txBody>
          <a:bodyPr wrap="square" tIns="18000" bIns="18000" anchor="ctr" anchorCtr="0">
            <a:spAutoFit/>
          </a:bodyPr>
          <a:lstStyle/>
          <a:p>
            <a:r>
              <a:rPr lang="en-US" sz="3400" noProof="0" dirty="0"/>
              <a:t>Exhaust Backpressure Testing </a:t>
            </a:r>
            <a:r>
              <a:rPr lang="en-US" sz="2600" noProof="0" dirty="0"/>
              <a:t>(4 of 4)</a:t>
            </a:r>
          </a:p>
        </p:txBody>
      </p:sp>
      <p:sp>
        <p:nvSpPr>
          <p:cNvPr id="2" name="Content Placeholder 1"/>
          <p:cNvSpPr>
            <a:spLocks noGrp="1"/>
          </p:cNvSpPr>
          <p:nvPr>
            <p:ph idx="1"/>
          </p:nvPr>
        </p:nvSpPr>
        <p:spPr>
          <a:xfrm>
            <a:off x="457200" y="973753"/>
            <a:ext cx="8229600" cy="48936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Using Pressure Gauge</a:t>
            </a:r>
          </a:p>
          <a:p>
            <a:pPr lvl="1"/>
            <a:r>
              <a:rPr lang="en-US" sz="2400" noProof="0" dirty="0">
                <a:latin typeface="Arial" panose="020B0604020202020204" pitchFamily="34" charset="0"/>
                <a:cs typeface="Arial" panose="020B0604020202020204" pitchFamily="34" charset="0"/>
              </a:rPr>
              <a:t>With </a:t>
            </a:r>
            <a:r>
              <a:rPr lang="en-US" sz="2400" spc="-25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Remove </a:t>
            </a:r>
            <a:r>
              <a:rPr lang="en-US" sz="2400" spc="-250" noProof="0" dirty="0">
                <a:latin typeface="Arial" panose="020B0604020202020204" pitchFamily="34" charset="0"/>
                <a:cs typeface="Arial" panose="020B0604020202020204" pitchFamily="34" charset="0"/>
              </a:rPr>
              <a:t>E G </a:t>
            </a:r>
            <a:r>
              <a:rPr lang="en-US" sz="2400" noProof="0" dirty="0">
                <a:latin typeface="Arial" panose="020B0604020202020204" pitchFamily="34" charset="0"/>
                <a:cs typeface="Arial" panose="020B0604020202020204" pitchFamily="34" charset="0"/>
              </a:rPr>
              <a:t>R valve and fabricate a plate to connect to a pressure gauge.</a:t>
            </a:r>
          </a:p>
          <a:p>
            <a:pPr lvl="1"/>
            <a:r>
              <a:rPr lang="en-US" sz="2400" noProof="0" dirty="0">
                <a:latin typeface="Arial" panose="020B0604020202020204" pitchFamily="34" charset="0"/>
                <a:cs typeface="Arial" panose="020B0604020202020204" pitchFamily="34" charset="0"/>
              </a:rPr>
              <a:t>With air-injection reaction (</a:t>
            </a:r>
            <a:r>
              <a:rPr lang="en-US" sz="2400" spc="-250" noProof="0" dirty="0">
                <a:latin typeface="Arial" panose="020B0604020202020204" pitchFamily="34" charset="0"/>
                <a:cs typeface="Arial" panose="020B0604020202020204" pitchFamily="34" charset="0"/>
              </a:rPr>
              <a:t>A I </a:t>
            </a:r>
            <a:r>
              <a:rPr lang="en-US" sz="2400" noProof="0" dirty="0">
                <a:latin typeface="Arial" panose="020B0604020202020204" pitchFamily="34" charset="0"/>
                <a:cs typeface="Arial" panose="020B0604020202020204" pitchFamily="34" charset="0"/>
              </a:rPr>
              <a:t>R) check valve: Remove check valve from exhaust tubes leading down to exhaust manifold. </a:t>
            </a:r>
          </a:p>
          <a:p>
            <a:pPr lvl="1"/>
            <a:r>
              <a:rPr lang="en-US" sz="2400" noProof="0" dirty="0">
                <a:latin typeface="Arial" panose="020B0604020202020204" pitchFamily="34" charset="0"/>
                <a:cs typeface="Arial" panose="020B0604020202020204" pitchFamily="34" charset="0"/>
              </a:rPr>
              <a:t>Use rubber cone with a tube inside to seal against the exhaust tube. </a:t>
            </a:r>
          </a:p>
          <a:p>
            <a:pPr lvl="1"/>
            <a:r>
              <a:rPr lang="en-US" sz="2400" noProof="0" dirty="0">
                <a:latin typeface="Arial" panose="020B0604020202020204" pitchFamily="34" charset="0"/>
                <a:cs typeface="Arial" panose="020B0604020202020204" pitchFamily="34" charset="0"/>
              </a:rPr>
              <a:t>Connect tube to a pressure gauge. </a:t>
            </a:r>
          </a:p>
          <a:p>
            <a:pPr lvl="1"/>
            <a:r>
              <a:rPr lang="en-US" sz="2400" noProof="0" dirty="0">
                <a:latin typeface="Arial" panose="020B0604020202020204" pitchFamily="34" charset="0"/>
                <a:cs typeface="Arial" panose="020B0604020202020204" pitchFamily="34" charset="0"/>
              </a:rPr>
              <a:t>At idle, maximum back pressure should be &lt; 0.5 </a:t>
            </a:r>
            <a:r>
              <a:rPr lang="en-US" sz="2400" spc="-25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(10 kPa).</a:t>
            </a:r>
          </a:p>
          <a:p>
            <a:pPr lvl="1"/>
            <a:r>
              <a:rPr lang="en-US" sz="2400" noProof="0" dirty="0">
                <a:latin typeface="Arial" panose="020B0604020202020204" pitchFamily="34" charset="0"/>
                <a:cs typeface="Arial" panose="020B0604020202020204" pitchFamily="34" charset="0"/>
              </a:rPr>
              <a:t>Should be &lt; 2.5 </a:t>
            </a:r>
            <a:r>
              <a:rPr lang="en-US" sz="2400" spc="-250" noProof="0" dirty="0">
                <a:latin typeface="Arial" panose="020B0604020202020204" pitchFamily="34" charset="0"/>
                <a:cs typeface="Arial" panose="020B0604020202020204" pitchFamily="34" charset="0"/>
              </a:rPr>
              <a:t>P S </a:t>
            </a:r>
            <a:r>
              <a:rPr lang="en-US" sz="2400" noProof="0" dirty="0">
                <a:latin typeface="Arial" panose="020B0604020202020204" pitchFamily="34" charset="0"/>
                <a:cs typeface="Arial" panose="020B0604020202020204" pitchFamily="34" charset="0"/>
              </a:rPr>
              <a:t>I (15 kPa) at 2500 </a:t>
            </a:r>
            <a:r>
              <a:rPr lang="en-US" sz="2400" spc="-200" noProof="0" dirty="0">
                <a:latin typeface="Arial" panose="020B0604020202020204" pitchFamily="34" charset="0"/>
                <a:cs typeface="Arial" panose="020B0604020202020204" pitchFamily="34" charset="0"/>
              </a:rPr>
              <a:t>R P </a:t>
            </a:r>
            <a:r>
              <a:rPr lang="en-US" sz="2400" noProof="0" dirty="0">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10389910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Exhaust Back-Pressure, Measure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exhaust_back_pressure_measure">
            <a:hlinkClick r:id="" action="ppaction://media"/>
            <a:extLst>
              <a:ext uri="{FF2B5EF4-FFF2-40B4-BE49-F238E27FC236}">
                <a16:creationId xmlns:a16="http://schemas.microsoft.com/office/drawing/2014/main" id="{16100DFA-688B-5307-479A-B80249A500D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312650"/>
            <a:ext cx="8229600" cy="4469840"/>
          </a:xfrm>
        </p:spPr>
      </p:pic>
    </p:spTree>
    <p:extLst>
      <p:ext uri="{BB962C8B-B14F-4D97-AF65-F5344CB8AC3E}">
        <p14:creationId xmlns:p14="http://schemas.microsoft.com/office/powerpoint/2010/main" val="80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677"/>
            <a:ext cx="8229600" cy="590349"/>
          </a:xfrm>
        </p:spPr>
        <p:txBody>
          <a:bodyPr wrap="square" tIns="18000" bIns="18000" anchor="ctr" anchorCtr="0">
            <a:spAutoFit/>
          </a:bodyPr>
          <a:lstStyle/>
          <a:p>
            <a:r>
              <a:rPr lang="en-US" sz="3400" noProof="0" dirty="0"/>
              <a:t>Diagnosing Head Gasket Failure </a:t>
            </a:r>
            <a:r>
              <a:rPr lang="en-US" sz="2600" noProof="0" dirty="0"/>
              <a:t>(1 of 2)</a:t>
            </a:r>
            <a:r>
              <a:rPr lang="en-US" noProof="0" dirty="0"/>
              <a:t> </a:t>
            </a:r>
          </a:p>
        </p:txBody>
      </p:sp>
      <p:sp>
        <p:nvSpPr>
          <p:cNvPr id="2" name="Content Placeholder 1"/>
          <p:cNvSpPr>
            <a:spLocks noGrp="1"/>
          </p:cNvSpPr>
          <p:nvPr>
            <p:ph idx="1"/>
          </p:nvPr>
        </p:nvSpPr>
        <p:spPr>
          <a:xfrm>
            <a:off x="457200" y="984677"/>
            <a:ext cx="8229600" cy="5339923"/>
          </a:xfrm>
        </p:spPr>
        <p:txBody>
          <a:bodyPr tIns="18000" bIns="18000" anchor="ctr" anchorCtr="0"/>
          <a:lstStyle/>
          <a:p>
            <a:pPr marL="0" indent="0">
              <a:spcBef>
                <a:spcPts val="600"/>
              </a:spcBef>
              <a:buNone/>
            </a:pPr>
            <a:r>
              <a:rPr lang="en-US" sz="2400" noProof="0" dirty="0">
                <a:latin typeface="Arial" panose="020B0604020202020204" pitchFamily="34" charset="0"/>
                <a:cs typeface="Arial" panose="020B0604020202020204" pitchFamily="34" charset="0"/>
              </a:rPr>
              <a:t>Tests and Indications</a:t>
            </a:r>
          </a:p>
          <a:p>
            <a:pPr>
              <a:spcBef>
                <a:spcPts val="600"/>
              </a:spcBef>
            </a:pPr>
            <a:r>
              <a:rPr lang="en-US" sz="2400" noProof="0" dirty="0">
                <a:latin typeface="Arial" panose="020B0604020202020204" pitchFamily="34" charset="0"/>
                <a:cs typeface="Arial" panose="020B0604020202020204" pitchFamily="34" charset="0"/>
              </a:rPr>
              <a:t>Exhaust gas analyzer: Radiator cap removed, place probe from exhaust analyzer above radiator filler neck</a:t>
            </a:r>
          </a:p>
          <a:p>
            <a:pPr lvl="1"/>
            <a:r>
              <a:rPr lang="en-US" sz="2400" noProof="0" dirty="0">
                <a:latin typeface="Arial" panose="020B0604020202020204" pitchFamily="34" charset="0"/>
                <a:cs typeface="Arial" panose="020B0604020202020204" pitchFamily="34" charset="0"/>
              </a:rPr>
              <a:t>If hydrocarbon (</a:t>
            </a:r>
            <a:r>
              <a:rPr lang="en-US" sz="2400" spc="-250" noProof="0" dirty="0">
                <a:latin typeface="Arial" panose="020B0604020202020204" pitchFamily="34" charset="0"/>
                <a:cs typeface="Arial" panose="020B0604020202020204" pitchFamily="34" charset="0"/>
              </a:rPr>
              <a:t>H </a:t>
            </a:r>
            <a:r>
              <a:rPr lang="en-US" sz="2400" noProof="0" dirty="0">
                <a:latin typeface="Arial" panose="020B0604020202020204" pitchFamily="34" charset="0"/>
                <a:cs typeface="Arial" panose="020B0604020202020204" pitchFamily="34" charset="0"/>
              </a:rPr>
              <a:t>C) reading increases, exhaust (unburned fuel) is getting into coolant</a:t>
            </a:r>
          </a:p>
          <a:p>
            <a:pPr>
              <a:spcBef>
                <a:spcPts val="600"/>
              </a:spcBef>
            </a:pPr>
            <a:r>
              <a:rPr lang="en-US" sz="2400" noProof="0" dirty="0">
                <a:latin typeface="Arial" panose="020B0604020202020204" pitchFamily="34" charset="0"/>
                <a:cs typeface="Arial" panose="020B0604020202020204" pitchFamily="34" charset="0"/>
              </a:rPr>
              <a:t>Chemical tester using blue liquid is also available</a:t>
            </a:r>
          </a:p>
          <a:p>
            <a:pPr lvl="1"/>
            <a:r>
              <a:rPr lang="en-US" sz="2400" noProof="0" dirty="0">
                <a:latin typeface="Arial" panose="020B0604020202020204" pitchFamily="34" charset="0"/>
                <a:cs typeface="Arial" panose="020B0604020202020204" pitchFamily="34" charset="0"/>
              </a:rPr>
              <a:t>Liquid turns yellow if combustion gases are present</a:t>
            </a:r>
          </a:p>
          <a:p>
            <a:pPr lvl="1"/>
            <a:r>
              <a:rPr lang="en-US" sz="2400" noProof="0" dirty="0">
                <a:latin typeface="Arial" panose="020B0604020202020204" pitchFamily="34" charset="0"/>
                <a:cs typeface="Arial" panose="020B0604020202020204" pitchFamily="34" charset="0"/>
              </a:rPr>
              <a:t>Bubbles in coolant: Remove coolant pump belt to prevent pump operation</a:t>
            </a:r>
          </a:p>
          <a:p>
            <a:pPr lvl="2"/>
            <a:r>
              <a:rPr lang="en-US" sz="2400" noProof="0" dirty="0">
                <a:latin typeface="Arial" panose="020B0604020202020204" pitchFamily="34" charset="0"/>
                <a:cs typeface="Arial" panose="020B0604020202020204" pitchFamily="34" charset="0"/>
              </a:rPr>
              <a:t>Remove radiator cap and start engine</a:t>
            </a:r>
          </a:p>
          <a:p>
            <a:pPr lvl="2"/>
            <a:r>
              <a:rPr lang="en-US" sz="2400" noProof="0" dirty="0">
                <a:latin typeface="Arial" panose="020B0604020202020204" pitchFamily="34" charset="0"/>
                <a:cs typeface="Arial" panose="020B0604020202020204" pitchFamily="34" charset="0"/>
              </a:rPr>
              <a:t>If bubbles appear in coolant before it begins to boil, a defective head gasket or cracked cylinder head is indicated.</a:t>
            </a:r>
            <a:endParaRPr lang="en-US" sz="2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560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929"/>
            <a:ext cx="8229600" cy="559572"/>
          </a:xfrm>
        </p:spPr>
        <p:txBody>
          <a:bodyPr wrap="square" tIns="18000" bIns="18000" anchor="ctr" anchorCtr="0">
            <a:spAutoFit/>
          </a:bodyPr>
          <a:lstStyle/>
          <a:p>
            <a:r>
              <a:rPr lang="en-US" sz="3400" noProof="0" dirty="0"/>
              <a:t>Diagnosing Head Gasket Failure </a:t>
            </a:r>
            <a:r>
              <a:rPr lang="en-US" sz="2600" noProof="0" dirty="0"/>
              <a:t>(2 of 2)</a:t>
            </a:r>
          </a:p>
        </p:txBody>
      </p:sp>
      <p:sp>
        <p:nvSpPr>
          <p:cNvPr id="2" name="Content Placeholder 1"/>
          <p:cNvSpPr>
            <a:spLocks noGrp="1"/>
          </p:cNvSpPr>
          <p:nvPr>
            <p:ph idx="1"/>
          </p:nvPr>
        </p:nvSpPr>
        <p:spPr>
          <a:xfrm>
            <a:off x="457200" y="990600"/>
            <a:ext cx="8229600" cy="4447371"/>
          </a:xfrm>
        </p:spPr>
        <p:txBody>
          <a:bodyPr tIns="18000" bIns="18000" anchor="ctr" anchorCtr="0"/>
          <a:lstStyle/>
          <a:p>
            <a:pPr>
              <a:spcBef>
                <a:spcPts val="600"/>
              </a:spcBef>
            </a:pPr>
            <a:r>
              <a:rPr lang="en-US" sz="2400" noProof="0" dirty="0">
                <a:latin typeface="Arial" panose="020B0604020202020204" pitchFamily="34" charset="0"/>
                <a:cs typeface="Arial" panose="020B0604020202020204" pitchFamily="34" charset="0"/>
              </a:rPr>
              <a:t>Excessive water or steam is coming from tailpipe, this means that coolant is getting into combustion chamber from a defective head gasket or a cracked head. </a:t>
            </a:r>
          </a:p>
          <a:p>
            <a:pPr>
              <a:spcBef>
                <a:spcPts val="600"/>
              </a:spcBef>
            </a:pPr>
            <a:r>
              <a:rPr lang="en-US" sz="2400" noProof="0" dirty="0">
                <a:latin typeface="Arial" panose="020B0604020202020204" pitchFamily="34" charset="0"/>
                <a:cs typeface="Arial" panose="020B0604020202020204" pitchFamily="34" charset="0"/>
              </a:rPr>
              <a:t>Install pressure gauge to radiator: If head gasket failure is suspected, then increase in cooling system pressure will be detected before coolant becomes hot enough to boil.</a:t>
            </a:r>
          </a:p>
          <a:p>
            <a:pPr>
              <a:spcBef>
                <a:spcPts val="600"/>
              </a:spcBef>
            </a:pPr>
            <a:r>
              <a:rPr lang="en-US" sz="2400" noProof="0" dirty="0">
                <a:latin typeface="Arial" panose="020B0604020202020204" pitchFamily="34" charset="0"/>
                <a:cs typeface="Arial" panose="020B0604020202020204" pitchFamily="34" charset="0"/>
              </a:rPr>
              <a:t>If any of preceding indicators of head gasket failure occur, remove cylinder head(s) and check: </a:t>
            </a:r>
          </a:p>
          <a:p>
            <a:pPr lvl="1"/>
            <a:r>
              <a:rPr lang="en-US" sz="2400" noProof="0" dirty="0">
                <a:latin typeface="Arial" panose="020B0604020202020204" pitchFamily="34" charset="0"/>
                <a:cs typeface="Arial" panose="020B0604020202020204" pitchFamily="34" charset="0"/>
              </a:rPr>
              <a:t>Head gasket, for signs of leakage </a:t>
            </a:r>
          </a:p>
          <a:p>
            <a:pPr lvl="1"/>
            <a:r>
              <a:rPr lang="en-US" sz="2400" noProof="0" dirty="0">
                <a:latin typeface="Arial" panose="020B0604020202020204" pitchFamily="34" charset="0"/>
                <a:cs typeface="Arial" panose="020B0604020202020204" pitchFamily="34" charset="0"/>
              </a:rPr>
              <a:t>Sealing surfaces, for warpage </a:t>
            </a:r>
          </a:p>
          <a:p>
            <a:pPr lvl="1"/>
            <a:r>
              <a:rPr lang="en-US" sz="2400" noProof="0" dirty="0">
                <a:latin typeface="Arial" panose="020B0604020202020204" pitchFamily="34" charset="0"/>
                <a:cs typeface="Arial" panose="020B0604020202020204" pitchFamily="34" charset="0"/>
              </a:rPr>
              <a:t>Castings, for cracks</a:t>
            </a:r>
          </a:p>
        </p:txBody>
      </p:sp>
    </p:spTree>
    <p:extLst>
      <p:ext uri="{BB962C8B-B14F-4D97-AF65-F5344CB8AC3E}">
        <p14:creationId xmlns:p14="http://schemas.microsoft.com/office/powerpoint/2010/main" val="2813578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14.33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90600"/>
            <a:ext cx="54102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Blue Liquid Head Gasket Leak Detector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865" y="1524000"/>
            <a:ext cx="4095135" cy="1905000"/>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A tester that uses a blue liquid to check for exhaust gases in the exhaust, which would indicate a head gasket leak problem.</a:t>
            </a:r>
          </a:p>
        </p:txBody>
      </p:sp>
      <p:pic>
        <p:nvPicPr>
          <p:cNvPr id="7" name="Picture 6" descr="A combustion leak detector kit that has a transparent glass tube and a container filled with a blue tester liquid.">
            <a:extLst>
              <a:ext uri="{FF2B5EF4-FFF2-40B4-BE49-F238E27FC236}">
                <a16:creationId xmlns:a16="http://schemas.microsoft.com/office/drawing/2014/main" id="{B340AE07-D25D-4CB9-82E4-882418ED5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186" y="1524000"/>
            <a:ext cx="3912414" cy="3150459"/>
          </a:xfrm>
          <a:prstGeom prst="rect">
            <a:avLst/>
          </a:prstGeom>
        </p:spPr>
      </p:pic>
    </p:spTree>
    <p:extLst>
      <p:ext uri="{BB962C8B-B14F-4D97-AF65-F5344CB8AC3E}">
        <p14:creationId xmlns:p14="http://schemas.microsoft.com/office/powerpoint/2010/main" val="2787229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590349"/>
          </a:xfrm>
        </p:spPr>
        <p:txBody>
          <a:bodyPr tIns="18000" bIns="18000" anchor="ctr" anchorCtr="0"/>
          <a:lstStyle/>
          <a:p>
            <a:r>
              <a:rPr lang="en-US" noProof="0" dirty="0"/>
              <a:t>Figure 14.34 </a:t>
            </a:r>
            <a:endParaRPr lang="en-US" sz="2800" noProof="0" dirty="0">
              <a:solidFill>
                <a:srgbClr val="FF0000"/>
              </a:solidFill>
            </a:endParaRP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966176"/>
            <a:ext cx="8229600" cy="405683"/>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Head Gasket Leak Areas</a:t>
            </a:r>
          </a:p>
        </p:txBody>
      </p:sp>
      <p:pic>
        <p:nvPicPr>
          <p:cNvPr id="7" name="Picture 6" descr="An illustration depicting compression leak in a head gasket.&#10;Long description is available in notes, press F6.">
            <a:extLst>
              <a:ext uri="{FF2B5EF4-FFF2-40B4-BE49-F238E27FC236}">
                <a16:creationId xmlns:a16="http://schemas.microsoft.com/office/drawing/2014/main" id="{69290B1F-D65E-4ADA-8F6B-AD5D90305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702" y="1600200"/>
            <a:ext cx="4964597" cy="3202289"/>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0886" y="5029200"/>
            <a:ext cx="8225913" cy="1144347"/>
          </a:xfrm>
        </p:spPr>
        <p:txBody>
          <a:bodyPr tIns="18000" bIns="18000" anchor="ctr" anchorCtr="0"/>
          <a:lstStyle/>
          <a:p>
            <a:pPr marL="0" indent="0">
              <a:buNone/>
            </a:pPr>
            <a:r>
              <a:rPr lang="en-US" sz="2400" noProof="0" dirty="0">
                <a:latin typeface="Arial" panose="020B0604020202020204" pitchFamily="34" charset="0"/>
                <a:cs typeface="Arial" panose="020B0604020202020204" pitchFamily="34" charset="0"/>
              </a:rPr>
              <a:t>Head gasket can fail in many locations and where it fails results in either a compression loss or an exterior or interior coolant or oil leak.</a:t>
            </a:r>
          </a:p>
        </p:txBody>
      </p:sp>
    </p:spTree>
    <p:extLst>
      <p:ext uri="{BB962C8B-B14F-4D97-AF65-F5344CB8AC3E}">
        <p14:creationId xmlns:p14="http://schemas.microsoft.com/office/powerpoint/2010/main" val="22900646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Head Gasket Failures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Head_Gasket_Failures">
            <a:hlinkClick r:id="" action="ppaction://media"/>
            <a:extLst>
              <a:ext uri="{FF2B5EF4-FFF2-40B4-BE49-F238E27FC236}">
                <a16:creationId xmlns:a16="http://schemas.microsoft.com/office/drawing/2014/main" id="{DA637916-749E-53A1-DC15-1AB0A751697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47800"/>
            <a:ext cx="8229600" cy="4334690"/>
          </a:xfrm>
        </p:spPr>
      </p:pic>
    </p:spTree>
    <p:extLst>
      <p:ext uri="{BB962C8B-B14F-4D97-AF65-F5344CB8AC3E}">
        <p14:creationId xmlns:p14="http://schemas.microsoft.com/office/powerpoint/2010/main" val="19079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2852334"/>
            <a:ext cx="8218488" cy="1390568"/>
          </a:xfrm>
        </p:spPr>
        <p:txBody>
          <a:bodyPr wrap="square" lIns="0" tIns="18000" rIns="0" bIns="18000" anchor="ctr" anchorCtr="0">
            <a:spAutoFit/>
          </a:bodyPr>
          <a:lstStyle/>
          <a:p>
            <a:r>
              <a:rPr lang="en-US" sz="4400" noProof="0" dirty="0"/>
              <a:t>Compression Test Step by Step</a:t>
            </a:r>
          </a:p>
        </p:txBody>
      </p:sp>
    </p:spTree>
    <p:extLst>
      <p:ext uri="{BB962C8B-B14F-4D97-AF65-F5344CB8AC3E}">
        <p14:creationId xmlns:p14="http://schemas.microsoft.com/office/powerpoint/2010/main" val="4248815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Compression Testing Tools</a:t>
            </a:r>
          </a:p>
        </p:txBody>
      </p:sp>
      <p:pic>
        <p:nvPicPr>
          <p:cNvPr id="4" name="Picture 3" descr="A compression gauge, an air nozzle, and different socket ratchets and extensions used to perform a compression test.">
            <a:extLst>
              <a:ext uri="{FF2B5EF4-FFF2-40B4-BE49-F238E27FC236}">
                <a16:creationId xmlns:a16="http://schemas.microsoft.com/office/drawing/2014/main" id="{2119D56B-AFF8-40A7-A13D-637DC71D8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55" y="1066800"/>
            <a:ext cx="7102690" cy="4896103"/>
          </a:xfrm>
          <a:prstGeom prst="rect">
            <a:avLst/>
          </a:prstGeom>
        </p:spPr>
      </p:pic>
    </p:spTree>
    <p:extLst>
      <p:ext uri="{BB962C8B-B14F-4D97-AF65-F5344CB8AC3E}">
        <p14:creationId xmlns:p14="http://schemas.microsoft.com/office/powerpoint/2010/main" val="1501783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62950" cy="590349"/>
          </a:xfrm>
        </p:spPr>
        <p:txBody>
          <a:bodyPr wrap="square" lIns="0" tIns="18000" rIns="0" bIns="18000" anchor="ctr" anchorCtr="0">
            <a:spAutoFit/>
          </a:bodyPr>
          <a:lstStyle/>
          <a:p>
            <a:r>
              <a:rPr lang="en-US" noProof="0" dirty="0"/>
              <a:t>Disable Fuel &amp; Ignition System</a:t>
            </a:r>
          </a:p>
        </p:txBody>
      </p:sp>
      <p:pic>
        <p:nvPicPr>
          <p:cNvPr id="3" name="Picture 2" descr="A hand holding the fuel injection fuse and the ignition fuse of an engine removed from the ignition system.">
            <a:extLst>
              <a:ext uri="{FF2B5EF4-FFF2-40B4-BE49-F238E27FC236}">
                <a16:creationId xmlns:a16="http://schemas.microsoft.com/office/drawing/2014/main" id="{08E0A47D-2650-46A1-B286-C05C22A0E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69" y="1066800"/>
            <a:ext cx="7261663" cy="4838516"/>
          </a:xfrm>
          <a:prstGeom prst="rect">
            <a:avLst/>
          </a:prstGeom>
        </p:spPr>
      </p:pic>
    </p:spTree>
    <p:extLst>
      <p:ext uri="{BB962C8B-B14F-4D97-AF65-F5344CB8AC3E}">
        <p14:creationId xmlns:p14="http://schemas.microsoft.com/office/powerpoint/2010/main" val="1105960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Coolant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olant_Test">
            <a:hlinkClick r:id="" action="ppaction://media"/>
            <a:extLst>
              <a:ext uri="{FF2B5EF4-FFF2-40B4-BE49-F238E27FC236}">
                <a16:creationId xmlns:a16="http://schemas.microsoft.com/office/drawing/2014/main" id="{F3C679D2-E281-A2B9-6BB0-BD75E96A51E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99743"/>
            <a:ext cx="8229600" cy="4282747"/>
          </a:xfrm>
        </p:spPr>
      </p:pic>
    </p:spTree>
    <p:extLst>
      <p:ext uri="{BB962C8B-B14F-4D97-AF65-F5344CB8AC3E}">
        <p14:creationId xmlns:p14="http://schemas.microsoft.com/office/powerpoint/2010/main" val="15913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62950" cy="590349"/>
          </a:xfrm>
        </p:spPr>
        <p:txBody>
          <a:bodyPr wrap="square" lIns="0" tIns="18000" rIns="0" bIns="18000" anchor="ctr" anchorCtr="0">
            <a:spAutoFit/>
          </a:bodyPr>
          <a:lstStyle/>
          <a:p>
            <a:r>
              <a:rPr lang="en-US" noProof="0" dirty="0"/>
              <a:t>Block Open Throttle </a:t>
            </a:r>
          </a:p>
        </p:txBody>
      </p:sp>
      <p:pic>
        <p:nvPicPr>
          <p:cNvPr id="4" name="Picture 3" descr="A hand using a screwdriver to wedge the throttle linkage open.">
            <a:extLst>
              <a:ext uri="{FF2B5EF4-FFF2-40B4-BE49-F238E27FC236}">
                <a16:creationId xmlns:a16="http://schemas.microsoft.com/office/drawing/2014/main" id="{C08C1C1F-0A1D-4DE6-8284-700AC2C5A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42" y="914400"/>
            <a:ext cx="7556516" cy="5034979"/>
          </a:xfrm>
          <a:prstGeom prst="rect">
            <a:avLst/>
          </a:prstGeom>
        </p:spPr>
      </p:pic>
    </p:spTree>
    <p:extLst>
      <p:ext uri="{BB962C8B-B14F-4D97-AF65-F5344CB8AC3E}">
        <p14:creationId xmlns:p14="http://schemas.microsoft.com/office/powerpoint/2010/main" val="19067204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76865" y="152400"/>
            <a:ext cx="8209935" cy="590349"/>
          </a:xfrm>
        </p:spPr>
        <p:txBody>
          <a:bodyPr wrap="square" lIns="0" tIns="18000" rIns="0" bIns="18000" anchor="ctr" anchorCtr="0">
            <a:spAutoFit/>
          </a:bodyPr>
          <a:lstStyle/>
          <a:p>
            <a:r>
              <a:rPr lang="en-US" noProof="0" dirty="0"/>
              <a:t>Blow Away Any Dirt </a:t>
            </a:r>
          </a:p>
        </p:txBody>
      </p:sp>
      <p:pic>
        <p:nvPicPr>
          <p:cNvPr id="3" name="Picture 2" descr="A hand holding an air nozzlle to blow away any dirt that may be around the spark plug.">
            <a:extLst>
              <a:ext uri="{FF2B5EF4-FFF2-40B4-BE49-F238E27FC236}">
                <a16:creationId xmlns:a16="http://schemas.microsoft.com/office/drawing/2014/main" id="{582C1D1D-6F45-4830-838D-8A5E2A6D8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51" y="1066800"/>
            <a:ext cx="7481699" cy="4985128"/>
          </a:xfrm>
          <a:prstGeom prst="rect">
            <a:avLst/>
          </a:prstGeom>
        </p:spPr>
      </p:pic>
    </p:spTree>
    <p:extLst>
      <p:ext uri="{BB962C8B-B14F-4D97-AF65-F5344CB8AC3E}">
        <p14:creationId xmlns:p14="http://schemas.microsoft.com/office/powerpoint/2010/main" val="21956140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362950" cy="590349"/>
          </a:xfrm>
        </p:spPr>
        <p:txBody>
          <a:bodyPr wrap="square" lIns="0" tIns="18000" rIns="0" bIns="18000" anchor="ctr" anchorCtr="0">
            <a:spAutoFit/>
          </a:bodyPr>
          <a:lstStyle/>
          <a:p>
            <a:r>
              <a:rPr lang="en-US" noProof="0" dirty="0"/>
              <a:t>Remove All Spark Plugs</a:t>
            </a:r>
          </a:p>
        </p:txBody>
      </p:sp>
      <p:pic>
        <p:nvPicPr>
          <p:cNvPr id="4" name="Picture 3" descr="A hand removing all the spark plugs.">
            <a:extLst>
              <a:ext uri="{FF2B5EF4-FFF2-40B4-BE49-F238E27FC236}">
                <a16:creationId xmlns:a16="http://schemas.microsoft.com/office/drawing/2014/main" id="{877D1779-395D-44D0-AB70-F6AC50845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189" y="1007830"/>
            <a:ext cx="7407623" cy="4935770"/>
          </a:xfrm>
          <a:prstGeom prst="rect">
            <a:avLst/>
          </a:prstGeom>
        </p:spPr>
      </p:pic>
    </p:spTree>
    <p:extLst>
      <p:ext uri="{BB962C8B-B14F-4D97-AF65-F5344CB8AC3E}">
        <p14:creationId xmlns:p14="http://schemas.microsoft.com/office/powerpoint/2010/main" val="460932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76250" y="152400"/>
            <a:ext cx="8210550" cy="590349"/>
          </a:xfrm>
        </p:spPr>
        <p:txBody>
          <a:bodyPr wrap="square" lIns="0" tIns="18000" rIns="0" bIns="18000" anchor="ctr" anchorCtr="0">
            <a:spAutoFit/>
          </a:bodyPr>
          <a:lstStyle/>
          <a:p>
            <a:r>
              <a:rPr lang="en-US" noProof="0" dirty="0"/>
              <a:t>Select Correct Adapter</a:t>
            </a:r>
          </a:p>
        </p:txBody>
      </p:sp>
      <p:pic>
        <p:nvPicPr>
          <p:cNvPr id="3" name="Picture 2" descr="A pair of hands holding an adapter and a compression gauge.">
            <a:extLst>
              <a:ext uri="{FF2B5EF4-FFF2-40B4-BE49-F238E27FC236}">
                <a16:creationId xmlns:a16="http://schemas.microsoft.com/office/drawing/2014/main" id="{1D17D420-3018-440A-8679-5DFF0C239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60" y="1033685"/>
            <a:ext cx="7334280" cy="4886901"/>
          </a:xfrm>
          <a:prstGeom prst="rect">
            <a:avLst/>
          </a:prstGeom>
        </p:spPr>
      </p:pic>
    </p:spTree>
    <p:extLst>
      <p:ext uri="{BB962C8B-B14F-4D97-AF65-F5344CB8AC3E}">
        <p14:creationId xmlns:p14="http://schemas.microsoft.com/office/powerpoint/2010/main" val="40002346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Connect Battery Charger</a:t>
            </a:r>
          </a:p>
        </p:txBody>
      </p:sp>
      <p:pic>
        <p:nvPicPr>
          <p:cNvPr id="4" name="Picture 3" descr="A hand holding the fuel injection fuse and the ignition fuse of an engine removed from the ignition system.">
            <a:extLst>
              <a:ext uri="{FF2B5EF4-FFF2-40B4-BE49-F238E27FC236}">
                <a16:creationId xmlns:a16="http://schemas.microsoft.com/office/drawing/2014/main" id="{E794E0C5-321A-46C0-8D5F-18F332F68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86" y="1216976"/>
            <a:ext cx="6639628" cy="4424048"/>
          </a:xfrm>
          <a:prstGeom prst="rect">
            <a:avLst/>
          </a:prstGeom>
        </p:spPr>
      </p:pic>
    </p:spTree>
    <p:extLst>
      <p:ext uri="{BB962C8B-B14F-4D97-AF65-F5344CB8AC3E}">
        <p14:creationId xmlns:p14="http://schemas.microsoft.com/office/powerpoint/2010/main" val="33954904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Note Reading After 1st Puff</a:t>
            </a:r>
          </a:p>
        </p:txBody>
      </p:sp>
      <p:pic>
        <p:nvPicPr>
          <p:cNvPr id="3" name="Picture 2" descr="A compression gauge connected to an engine with the gauge reading 150 P S I.">
            <a:extLst>
              <a:ext uri="{FF2B5EF4-FFF2-40B4-BE49-F238E27FC236}">
                <a16:creationId xmlns:a16="http://schemas.microsoft.com/office/drawing/2014/main" id="{242B7407-070B-4DCC-B01F-FE0EA26A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56" y="1238877"/>
            <a:ext cx="6573889" cy="4380246"/>
          </a:xfrm>
          <a:prstGeom prst="rect">
            <a:avLst/>
          </a:prstGeom>
        </p:spPr>
      </p:pic>
    </p:spTree>
    <p:extLst>
      <p:ext uri="{BB962C8B-B14F-4D97-AF65-F5344CB8AC3E}">
        <p14:creationId xmlns:p14="http://schemas.microsoft.com/office/powerpoint/2010/main" val="1865031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Stop Cranking After 4 Puffs</a:t>
            </a:r>
          </a:p>
        </p:txBody>
      </p:sp>
      <p:pic>
        <p:nvPicPr>
          <p:cNvPr id="3" name="Picture 2" descr="A compression gauge connected to an engine with the gauge reading 150 P S I.">
            <a:extLst>
              <a:ext uri="{FF2B5EF4-FFF2-40B4-BE49-F238E27FC236}">
                <a16:creationId xmlns:a16="http://schemas.microsoft.com/office/drawing/2014/main" id="{8AE54042-7F45-41C1-BC45-E70B21650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56" y="1238877"/>
            <a:ext cx="6573889" cy="4380246"/>
          </a:xfrm>
          <a:prstGeom prst="rect">
            <a:avLst/>
          </a:prstGeom>
        </p:spPr>
      </p:pic>
    </p:spTree>
    <p:extLst>
      <p:ext uri="{BB962C8B-B14F-4D97-AF65-F5344CB8AC3E}">
        <p14:creationId xmlns:p14="http://schemas.microsoft.com/office/powerpoint/2010/main" val="807605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74170" y="152400"/>
            <a:ext cx="8362950" cy="590349"/>
          </a:xfrm>
        </p:spPr>
        <p:txBody>
          <a:bodyPr wrap="square" lIns="0" tIns="18000" rIns="0" bIns="18000" anchor="ctr" anchorCtr="0">
            <a:spAutoFit/>
          </a:bodyPr>
          <a:lstStyle/>
          <a:p>
            <a:r>
              <a:rPr lang="en-US" noProof="0" dirty="0"/>
              <a:t>Record 1st Puff &amp; Final Reading</a:t>
            </a:r>
          </a:p>
        </p:txBody>
      </p:sp>
      <p:pic>
        <p:nvPicPr>
          <p:cNvPr id="4" name="Picture 3" descr="A hand recording the final readings of first, high, and wet for all cylinders.">
            <a:extLst>
              <a:ext uri="{FF2B5EF4-FFF2-40B4-BE49-F238E27FC236}">
                <a16:creationId xmlns:a16="http://schemas.microsoft.com/office/drawing/2014/main" id="{BFA86FE7-1A13-457C-B97A-08717BDAC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56" y="1238877"/>
            <a:ext cx="6573889" cy="4380246"/>
          </a:xfrm>
          <a:prstGeom prst="rect">
            <a:avLst/>
          </a:prstGeom>
        </p:spPr>
      </p:pic>
    </p:spTree>
    <p:extLst>
      <p:ext uri="{BB962C8B-B14F-4D97-AF65-F5344CB8AC3E}">
        <p14:creationId xmlns:p14="http://schemas.microsoft.com/office/powerpoint/2010/main" val="1117314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9658" y="152400"/>
            <a:ext cx="8227142" cy="590349"/>
          </a:xfrm>
        </p:spPr>
        <p:txBody>
          <a:bodyPr wrap="square" lIns="0" tIns="18000" rIns="0" bIns="18000" anchor="ctr" anchorCtr="0">
            <a:spAutoFit/>
          </a:bodyPr>
          <a:lstStyle/>
          <a:p>
            <a:r>
              <a:rPr lang="en-US" noProof="0" dirty="0"/>
              <a:t>Squirt 2 Squirts of Engine Oil</a:t>
            </a:r>
          </a:p>
        </p:txBody>
      </p:sp>
      <p:pic>
        <p:nvPicPr>
          <p:cNvPr id="4" name="Picture 3" descr="A hand squirting engine oil from an oil can into a cylinder of an engine.">
            <a:extLst>
              <a:ext uri="{FF2B5EF4-FFF2-40B4-BE49-F238E27FC236}">
                <a16:creationId xmlns:a16="http://schemas.microsoft.com/office/drawing/2014/main" id="{A7BCB7D4-2DB0-415F-8FD0-F7E125389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458" y="1172515"/>
            <a:ext cx="6773084" cy="4512971"/>
          </a:xfrm>
          <a:prstGeom prst="rect">
            <a:avLst/>
          </a:prstGeom>
        </p:spPr>
      </p:pic>
    </p:spTree>
    <p:extLst>
      <p:ext uri="{BB962C8B-B14F-4D97-AF65-F5344CB8AC3E}">
        <p14:creationId xmlns:p14="http://schemas.microsoft.com/office/powerpoint/2010/main" val="7447518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7200" y="152400"/>
            <a:ext cx="8229600" cy="590349"/>
          </a:xfrm>
        </p:spPr>
        <p:txBody>
          <a:bodyPr wrap="square" lIns="0" tIns="18000" rIns="0" bIns="18000" anchor="ctr" anchorCtr="0">
            <a:spAutoFit/>
          </a:bodyPr>
          <a:lstStyle/>
          <a:p>
            <a:r>
              <a:rPr lang="en-US" noProof="0" dirty="0"/>
              <a:t>Reading Now Higher: Defective Rings</a:t>
            </a:r>
          </a:p>
        </p:txBody>
      </p:sp>
      <p:pic>
        <p:nvPicPr>
          <p:cNvPr id="3" name="Picture 2" descr="A compression gauge connected to an engine with the gauge reading 220 P S I.">
            <a:extLst>
              <a:ext uri="{FF2B5EF4-FFF2-40B4-BE49-F238E27FC236}">
                <a16:creationId xmlns:a16="http://schemas.microsoft.com/office/drawing/2014/main" id="{E3D133F5-E47A-45DE-85B5-E30D2B82F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56" y="1238877"/>
            <a:ext cx="6573889" cy="4380246"/>
          </a:xfrm>
          <a:prstGeom prst="rect">
            <a:avLst/>
          </a:prstGeom>
        </p:spPr>
      </p:pic>
    </p:spTree>
    <p:extLst>
      <p:ext uri="{BB962C8B-B14F-4D97-AF65-F5344CB8AC3E}">
        <p14:creationId xmlns:p14="http://schemas.microsoft.com/office/powerpoint/2010/main" val="4149747195"/>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TotalTime>
  <Words>8017</Words>
  <Application>Microsoft Office PowerPoint</Application>
  <PresentationFormat>On-screen Show (4:3)</PresentationFormat>
  <Paragraphs>622</Paragraphs>
  <Slides>109</Slides>
  <Notes>101</Notes>
  <HiddenSlides>0</HiddenSlides>
  <MMClips>8</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109</vt:i4>
      </vt:variant>
    </vt:vector>
  </HeadingPairs>
  <TitlesOfParts>
    <vt:vector size="118" baseType="lpstr">
      <vt:lpstr>Arial</vt:lpstr>
      <vt:lpstr>Arial(Body)</vt:lpstr>
      <vt:lpstr>Noto Sans Symbols</vt:lpstr>
      <vt:lpstr>Times New Roman</vt:lpstr>
      <vt:lpstr>Verdana</vt:lpstr>
      <vt:lpstr>Wingdings</vt:lpstr>
      <vt:lpstr>1_USHE</vt:lpstr>
      <vt:lpstr>508 Lecture</vt:lpstr>
      <vt:lpstr>Equation</vt:lpstr>
      <vt:lpstr>Advanced Engine Performance Diagnosis</vt:lpstr>
      <vt:lpstr>Objectives (1 of 2)</vt:lpstr>
      <vt:lpstr>Objectives (2 of 2)</vt:lpstr>
      <vt:lpstr>Engine-Related Complaints</vt:lpstr>
      <vt:lpstr>Figure 14.1</vt:lpstr>
      <vt:lpstr>Visual Checks (1 of 3)</vt:lpstr>
      <vt:lpstr>Visual Checks (2 of 3)</vt:lpstr>
      <vt:lpstr>Visual Checks (3 of 3)</vt:lpstr>
      <vt:lpstr>Animation: Coolant Test</vt:lpstr>
      <vt:lpstr>Animation: Pressure Test Cooling System</vt:lpstr>
      <vt:lpstr>Figure 14.2</vt:lpstr>
      <vt:lpstr>Engine Noise Diagnosis (1 of 3)</vt:lpstr>
      <vt:lpstr>Figure 14.3</vt:lpstr>
      <vt:lpstr>Figure 14.4</vt:lpstr>
      <vt:lpstr>Engine Noise Diagnosis (2 of 3)</vt:lpstr>
      <vt:lpstr>Engine Noise Diagnosis (3 of 3)</vt:lpstr>
      <vt:lpstr>Figure 14.5</vt:lpstr>
      <vt:lpstr>Oil Pressure Testing (1 of 2)</vt:lpstr>
      <vt:lpstr>Figure 14.6</vt:lpstr>
      <vt:lpstr>Oil Pressure Testing (2 of 2)</vt:lpstr>
      <vt:lpstr>Animation: Oil Pressure Test</vt:lpstr>
      <vt:lpstr>Misfire Diagnosis (1 of 4)</vt:lpstr>
      <vt:lpstr>Animation: Misfire Diagnostic Procedure </vt:lpstr>
      <vt:lpstr>Figure 14.7</vt:lpstr>
      <vt:lpstr>Figure 14.8</vt:lpstr>
      <vt:lpstr>Misfire Diagnosis (2 of 4)</vt:lpstr>
      <vt:lpstr>Misfire Diagnosis (3 of 4)</vt:lpstr>
      <vt:lpstr>Figure 14.9</vt:lpstr>
      <vt:lpstr>Misfire Diagnosis (4 of 4)</vt:lpstr>
      <vt:lpstr>Engine-Related Misfire Diagnosis (1 of 6) </vt:lpstr>
      <vt:lpstr>Figure 14.10</vt:lpstr>
      <vt:lpstr>Engine-Related Misfire Diagnosis (2 of 6)</vt:lpstr>
      <vt:lpstr>Figure 14.11</vt:lpstr>
      <vt:lpstr>Engine-Related Misfire Diagnosis (3 of 6) </vt:lpstr>
      <vt:lpstr>Engine-Related Misfire Diagnosis (4 of 6)</vt:lpstr>
      <vt:lpstr>Figure 14.12a</vt:lpstr>
      <vt:lpstr>Figure 14.12b</vt:lpstr>
      <vt:lpstr>Engine-Related Misfire Diagnosis (5 of 6) </vt:lpstr>
      <vt:lpstr>Figure 14.13</vt:lpstr>
      <vt:lpstr>Engine-Related Misfire Diagnosis (6 of 6) </vt:lpstr>
      <vt:lpstr>Figure 14.14</vt:lpstr>
      <vt:lpstr>Figure 14.15</vt:lpstr>
      <vt:lpstr>Compression Test (1 of 6)</vt:lpstr>
      <vt:lpstr>Compression Test (2 of 6)</vt:lpstr>
      <vt:lpstr>Compression Test (3 of 6)</vt:lpstr>
      <vt:lpstr>Figure 14.16</vt:lpstr>
      <vt:lpstr>Compression Test (4 of 6)</vt:lpstr>
      <vt:lpstr>Figure 14.17</vt:lpstr>
      <vt:lpstr>Compression Test (5 of 6)</vt:lpstr>
      <vt:lpstr>Compression Test (6 of 6)</vt:lpstr>
      <vt:lpstr>Figure 14.18</vt:lpstr>
      <vt:lpstr>Cylinder Leakage Test</vt:lpstr>
      <vt:lpstr>Figure 14.19</vt:lpstr>
      <vt:lpstr>Cylinder Leakage Test (1 of 2)</vt:lpstr>
      <vt:lpstr>Figure 14.20</vt:lpstr>
      <vt:lpstr>Cylinder Leakage Test (2 of 2)</vt:lpstr>
      <vt:lpstr>Animation: Cylinder Leakage Test</vt:lpstr>
      <vt:lpstr>Vacuum Tests (1 of 2)</vt:lpstr>
      <vt:lpstr>Figure 14.21</vt:lpstr>
      <vt:lpstr>Figure 14.22</vt:lpstr>
      <vt:lpstr>Figure 14.23</vt:lpstr>
      <vt:lpstr>Figure 14.24</vt:lpstr>
      <vt:lpstr>Figure 14.25</vt:lpstr>
      <vt:lpstr>Figure 14.26</vt:lpstr>
      <vt:lpstr>Figure 14.27</vt:lpstr>
      <vt:lpstr>Figure 14.28</vt:lpstr>
      <vt:lpstr>Vacuum Tests (2 of 2)</vt:lpstr>
      <vt:lpstr>Animation: Relative Compression Test with Vacuum Test</vt:lpstr>
      <vt:lpstr>Question 3 </vt:lpstr>
      <vt:lpstr>Answer 3</vt:lpstr>
      <vt:lpstr>Vacuum Waveforms (1 of 2)</vt:lpstr>
      <vt:lpstr>Vacuum Waveforms (2 of 2)</vt:lpstr>
      <vt:lpstr>Figure 14.29 </vt:lpstr>
      <vt:lpstr>Figure 14.30 </vt:lpstr>
      <vt:lpstr>Exhaust Backpressure Testing (1 of 4)</vt:lpstr>
      <vt:lpstr>Exhaust Backpressure Testing (2 of 4)</vt:lpstr>
      <vt:lpstr>Exhaust Backpressure Testing (3 of 4)</vt:lpstr>
      <vt:lpstr>Figure 14.31 </vt:lpstr>
      <vt:lpstr>Figure 14.32 </vt:lpstr>
      <vt:lpstr>Exhaust Backpressure Testing (4 of 4)</vt:lpstr>
      <vt:lpstr>Animation: Exhaust Back-Pressure, Measure</vt:lpstr>
      <vt:lpstr>Diagnosing Head Gasket Failure (1 of 2) </vt:lpstr>
      <vt:lpstr>Diagnosing Head Gasket Failure (2 of 2)</vt:lpstr>
      <vt:lpstr>Figure 14.33 </vt:lpstr>
      <vt:lpstr>Figure 14.34 </vt:lpstr>
      <vt:lpstr>Animation: Head Gasket Failures</vt:lpstr>
      <vt:lpstr>Compression Test Step by Step</vt:lpstr>
      <vt:lpstr>Compression Testing Tools</vt:lpstr>
      <vt:lpstr>Disable Fuel &amp; Ignition System</vt:lpstr>
      <vt:lpstr>Block Open Throttle </vt:lpstr>
      <vt:lpstr>Blow Away Any Dirt </vt:lpstr>
      <vt:lpstr>Remove All Spark Plugs</vt:lpstr>
      <vt:lpstr>Select Correct Adapter</vt:lpstr>
      <vt:lpstr>Connect Battery Charger</vt:lpstr>
      <vt:lpstr>Note Reading After 1st Puff</vt:lpstr>
      <vt:lpstr>Stop Cranking After 4 Puffs</vt:lpstr>
      <vt:lpstr>Record 1st Puff &amp; Final Reading</vt:lpstr>
      <vt:lpstr>Squirt 2 Squirts of Engine Oil</vt:lpstr>
      <vt:lpstr>Reading Now Higher: Defective Rings</vt:lpstr>
      <vt:lpstr>Cylinder Pressure Transducer Waveform Sequence</vt:lpstr>
      <vt:lpstr>Step 1 </vt:lpstr>
      <vt:lpstr>Step 2 </vt:lpstr>
      <vt:lpstr>Step 3 </vt:lpstr>
      <vt:lpstr>Step 4 </vt:lpstr>
      <vt:lpstr>Step 5 </vt:lpstr>
      <vt:lpstr>Step 6 </vt:lpstr>
      <vt:lpstr>Summary</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 Chapter 8, Engine and Misfire Diagnosis</dc:title>
  <dc:subject>Automotive - Core</dc:subject>
  <dc:creator>James D. Halderman / Curt Ward</dc:creator>
  <cp:keywords>Automotive</cp:keywords>
  <cp:lastModifiedBy>Glen Plants</cp:lastModifiedBy>
  <cp:revision>4793</cp:revision>
  <dcterms:created xsi:type="dcterms:W3CDTF">2014-07-14T20:04:21Z</dcterms:created>
  <dcterms:modified xsi:type="dcterms:W3CDTF">2024-09-24T20:12:00Z</dcterms:modified>
</cp:coreProperties>
</file>