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handoutMasterIdLst>
    <p:handoutMasterId r:id="rId91"/>
  </p:handoutMasterIdLst>
  <p:sldIdLst>
    <p:sldId id="1438" r:id="rId2"/>
    <p:sldId id="1134" r:id="rId3"/>
    <p:sldId id="1244" r:id="rId4"/>
    <p:sldId id="1477" r:id="rId5"/>
    <p:sldId id="1245" r:id="rId6"/>
    <p:sldId id="1373" r:id="rId7"/>
    <p:sldId id="1441" r:id="rId8"/>
    <p:sldId id="1442" r:id="rId9"/>
    <p:sldId id="1357" r:id="rId10"/>
    <p:sldId id="1440" r:id="rId11"/>
    <p:sldId id="1443" r:id="rId12"/>
    <p:sldId id="1377" r:id="rId13"/>
    <p:sldId id="1378" r:id="rId14"/>
    <p:sldId id="1379" r:id="rId15"/>
    <p:sldId id="1380" r:id="rId16"/>
    <p:sldId id="1444" r:id="rId17"/>
    <p:sldId id="1478" r:id="rId18"/>
    <p:sldId id="1445" r:id="rId19"/>
    <p:sldId id="1446" r:id="rId20"/>
    <p:sldId id="1384" r:id="rId21"/>
    <p:sldId id="1447" r:id="rId22"/>
    <p:sldId id="1385" r:id="rId23"/>
    <p:sldId id="1386" r:id="rId24"/>
    <p:sldId id="1448" r:id="rId25"/>
    <p:sldId id="1449" r:id="rId26"/>
    <p:sldId id="1450" r:id="rId27"/>
    <p:sldId id="1451" r:id="rId28"/>
    <p:sldId id="1452" r:id="rId29"/>
    <p:sldId id="1392" r:id="rId30"/>
    <p:sldId id="1393" r:id="rId31"/>
    <p:sldId id="1394" r:id="rId32"/>
    <p:sldId id="1395" r:id="rId33"/>
    <p:sldId id="1454" r:id="rId34"/>
    <p:sldId id="1479" r:id="rId35"/>
    <p:sldId id="1397" r:id="rId36"/>
    <p:sldId id="1455" r:id="rId37"/>
    <p:sldId id="1456" r:id="rId38"/>
    <p:sldId id="1400" r:id="rId39"/>
    <p:sldId id="1457" r:id="rId40"/>
    <p:sldId id="1402" r:id="rId41"/>
    <p:sldId id="1458" r:id="rId42"/>
    <p:sldId id="1459" r:id="rId43"/>
    <p:sldId id="1481" r:id="rId44"/>
    <p:sldId id="1405" r:id="rId45"/>
    <p:sldId id="1460" r:id="rId46"/>
    <p:sldId id="1407" r:id="rId47"/>
    <p:sldId id="1461" r:id="rId48"/>
    <p:sldId id="1409" r:id="rId49"/>
    <p:sldId id="1410" r:id="rId50"/>
    <p:sldId id="1462" r:id="rId51"/>
    <p:sldId id="1480" r:id="rId52"/>
    <p:sldId id="1485" r:id="rId53"/>
    <p:sldId id="1488" r:id="rId54"/>
    <p:sldId id="1463" r:id="rId55"/>
    <p:sldId id="1487" r:id="rId56"/>
    <p:sldId id="1482" r:id="rId57"/>
    <p:sldId id="1413" r:id="rId58"/>
    <p:sldId id="1464" r:id="rId59"/>
    <p:sldId id="1483" r:id="rId60"/>
    <p:sldId id="1465" r:id="rId61"/>
    <p:sldId id="1416" r:id="rId62"/>
    <p:sldId id="1466" r:id="rId63"/>
    <p:sldId id="1418" r:id="rId64"/>
    <p:sldId id="1467" r:id="rId65"/>
    <p:sldId id="1484" r:id="rId66"/>
    <p:sldId id="1420" r:id="rId67"/>
    <p:sldId id="1468" r:id="rId68"/>
    <p:sldId id="1422" r:id="rId69"/>
    <p:sldId id="1469" r:id="rId70"/>
    <p:sldId id="1486" r:id="rId71"/>
    <p:sldId id="1424" r:id="rId72"/>
    <p:sldId id="1426" r:id="rId73"/>
    <p:sldId id="1470" r:id="rId74"/>
    <p:sldId id="1427" r:id="rId75"/>
    <p:sldId id="1471" r:id="rId76"/>
    <p:sldId id="1431" r:id="rId77"/>
    <p:sldId id="1472" r:id="rId78"/>
    <p:sldId id="1474" r:id="rId79"/>
    <p:sldId id="1489" r:id="rId80"/>
    <p:sldId id="1475" r:id="rId81"/>
    <p:sldId id="1490" r:id="rId82"/>
    <p:sldId id="1476" r:id="rId83"/>
    <p:sldId id="1435" r:id="rId84"/>
    <p:sldId id="1491" r:id="rId85"/>
    <p:sldId id="1436" r:id="rId86"/>
    <p:sldId id="1437" r:id="rId87"/>
    <p:sldId id="1204" r:id="rId88"/>
    <p:sldId id="1076"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24" userDrawn="1">
          <p15:clr>
            <a:srgbClr val="A4A3A4"/>
          </p15:clr>
        </p15:guide>
        <p15:guide id="3" orient="horz" pos="624">
          <p15:clr>
            <a:srgbClr val="A4A3A4"/>
          </p15:clr>
        </p15:guide>
        <p15:guide id="4" orient="horz" pos="3984">
          <p15:clr>
            <a:srgbClr val="A4A3A4"/>
          </p15:clr>
        </p15:guide>
        <p15:guide id="5" orient="horz" pos="384">
          <p15:clr>
            <a:srgbClr val="A4A3A4"/>
          </p15:clr>
        </p15:guide>
        <p15:guide id="6" orient="horz" pos="144">
          <p15:clr>
            <a:srgbClr val="A4A3A4"/>
          </p15:clr>
        </p15:guide>
        <p15:guide id="7" orient="horz" pos="912">
          <p15:clr>
            <a:srgbClr val="A4A3A4"/>
          </p15:clr>
        </p15:guide>
        <p15:guide id="8" pos="288">
          <p15:clr>
            <a:srgbClr val="A4A3A4"/>
          </p15:clr>
        </p15:guide>
        <p15:guide id="9"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Editorial Integra" initials="CE" lastIdx="4" clrIdx="1"/>
  <p:cmAuthor id="3" name="Author"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76640" autoAdjust="0"/>
  </p:normalViewPr>
  <p:slideViewPr>
    <p:cSldViewPr>
      <p:cViewPr varScale="1">
        <p:scale>
          <a:sx n="84" d="100"/>
          <a:sy n="84" d="100"/>
        </p:scale>
        <p:origin x="2496" y="84"/>
      </p:cViewPr>
      <p:guideLst>
        <p:guide orient="horz" pos="2160"/>
        <p:guide pos="3024"/>
        <p:guide orient="horz" pos="624"/>
        <p:guide orient="horz" pos="3984"/>
        <p:guide orient="horz" pos="384"/>
        <p:guide orient="horz" pos="144"/>
        <p:guide orient="horz" pos="912"/>
        <p:guide pos="288"/>
        <p:guide pos="5472"/>
      </p:guideLst>
    </p:cSldViewPr>
  </p:slideViewPr>
  <p:outlineViewPr>
    <p:cViewPr>
      <p:scale>
        <a:sx n="25" d="100"/>
        <a:sy n="25" d="100"/>
      </p:scale>
      <p:origin x="18" y="244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9/18/2025</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9/18/2025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0099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4989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297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45559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2298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9297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661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5428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1837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4966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3331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27342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402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28466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43742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1010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4108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7419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3848497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400" b="0" i="0" u="none" strike="noStrike" kern="1200" baseline="0" dirty="0">
                <a:solidFill>
                  <a:schemeClr val="tx1"/>
                </a:solidFill>
                <a:latin typeface="+mn-lt"/>
                <a:ea typeface="+mn-ea"/>
                <a:cs typeface="+mn-cs"/>
              </a:rPr>
              <a:t>A silicon-controlled rectifier (SCR) is commonly used in the electronic circuits of various automotive applications. An SCR is a semiconductor device that looks like two diodes connected end to end. If the anode is connected to a higher voltage source rather than the cathode in a circuit, no current flows, as occurs with a diode. If, however, a positive voltage source is connected to the gate of the SCR, current can flow from anode to cathode with a typical voltage drop of 1.2 volts (double the voltage drop of a typical diode, at 0.6 volt). Voltage applied to the gate is used to turn the SCR on. However, if the voltage source at the gate is shut off, the current still continues to flow through the SCR until the source current is stopped.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572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mn-lt"/>
                <a:ea typeface="+mn-ea"/>
                <a:cs typeface="+mn-cs"/>
              </a:rPr>
              <a:t>SCRs can be used to construct a circuit for a</a:t>
            </a:r>
          </a:p>
          <a:p>
            <a:r>
              <a:rPr lang="en-US" sz="1200" b="1" i="0" u="none" strike="noStrike" kern="1200" baseline="0" dirty="0">
                <a:solidFill>
                  <a:schemeClr val="tx1"/>
                </a:solidFill>
                <a:latin typeface="+mn-lt"/>
                <a:ea typeface="+mn-ea"/>
                <a:cs typeface="+mn-cs"/>
              </a:rPr>
              <a:t>center high-mounted stoplight (CHMSL)</a:t>
            </a:r>
            <a:r>
              <a:rPr lang="en-US" sz="1200" b="0" i="0" u="none" strike="noStrike" kern="1200" baseline="0" dirty="0">
                <a:solidFill>
                  <a:schemeClr val="tx1"/>
                </a:solidFill>
                <a:latin typeface="+mn-lt"/>
                <a:ea typeface="+mn-ea"/>
                <a:cs typeface="+mn-cs"/>
              </a:rPr>
              <a:t>. If this third stoplight</a:t>
            </a:r>
          </a:p>
          <a:p>
            <a:r>
              <a:rPr lang="en-US" sz="1200" b="0" i="0" u="none" strike="noStrike" kern="1200" baseline="0" dirty="0">
                <a:solidFill>
                  <a:schemeClr val="tx1"/>
                </a:solidFill>
                <a:latin typeface="+mn-lt"/>
                <a:ea typeface="+mn-ea"/>
                <a:cs typeface="+mn-cs"/>
              </a:rPr>
              <a:t>is wired into either the left- or the right-side brake light circuit,</a:t>
            </a:r>
          </a:p>
          <a:p>
            <a:r>
              <a:rPr lang="en-US" sz="1200" b="0" i="0" u="none" strike="noStrike" kern="1200" baseline="0" dirty="0">
                <a:solidFill>
                  <a:schemeClr val="tx1"/>
                </a:solidFill>
                <a:latin typeface="+mn-lt"/>
                <a:ea typeface="+mn-ea"/>
                <a:cs typeface="+mn-cs"/>
              </a:rPr>
              <a:t>the CHMSL also flashes whenever the turn signals are used for</a:t>
            </a:r>
          </a:p>
          <a:p>
            <a:r>
              <a:rPr lang="en-US" sz="1200" b="0" i="0" u="none" strike="noStrike" kern="1200" baseline="0" dirty="0">
                <a:solidFill>
                  <a:schemeClr val="tx1"/>
                </a:solidFill>
                <a:latin typeface="+mn-lt"/>
                <a:ea typeface="+mn-ea"/>
                <a:cs typeface="+mn-cs"/>
              </a:rPr>
              <a:t>the side that was connected to the CHMSL. When two SCRs are</a:t>
            </a:r>
          </a:p>
          <a:p>
            <a:r>
              <a:rPr lang="en-US" sz="1200" b="0" i="0" u="none" strike="noStrike" kern="1200" baseline="0" dirty="0">
                <a:solidFill>
                  <a:schemeClr val="tx1"/>
                </a:solidFill>
                <a:latin typeface="+mn-lt"/>
                <a:ea typeface="+mn-ea"/>
                <a:cs typeface="+mn-cs"/>
              </a:rPr>
              <a:t>used, both brake lights must be activated to supply current to</a:t>
            </a:r>
          </a:p>
          <a:p>
            <a:r>
              <a:rPr lang="en-US" sz="1200" b="0" i="0" u="none" strike="noStrike" kern="1200" baseline="0" dirty="0">
                <a:solidFill>
                  <a:schemeClr val="tx1"/>
                </a:solidFill>
                <a:latin typeface="+mn-lt"/>
                <a:ea typeface="+mn-ea"/>
                <a:cs typeface="+mn-cs"/>
              </a:rPr>
              <a:t>the CHMSL. The current to the CHMSL is shut off when both SCRs</a:t>
            </a:r>
          </a:p>
          <a:p>
            <a:r>
              <a:rPr lang="en-US" sz="1200" b="0" i="0" u="none" strike="noStrike" kern="1200" baseline="0" dirty="0">
                <a:solidFill>
                  <a:schemeClr val="tx1"/>
                </a:solidFill>
                <a:latin typeface="+mn-lt"/>
                <a:ea typeface="+mn-ea"/>
                <a:cs typeface="+mn-cs"/>
              </a:rPr>
              <a:t>lose their power source (when the brake pedal is released, which</a:t>
            </a:r>
          </a:p>
          <a:p>
            <a:r>
              <a:rPr lang="en-US" sz="1200" b="0" i="0" u="none" strike="noStrike" kern="1200" baseline="0" dirty="0">
                <a:solidFill>
                  <a:schemeClr val="tx1"/>
                </a:solidFill>
                <a:latin typeface="+mn-lt"/>
                <a:ea typeface="+mn-ea"/>
                <a:cs typeface="+mn-cs"/>
              </a:rPr>
              <a:t>stops the current flow to the brake lights). ● </a:t>
            </a:r>
            <a:r>
              <a:rPr lang="en-US" sz="1200" b="1" i="0" u="none" strike="noStrike" kern="1200" baseline="0" dirty="0">
                <a:solidFill>
                  <a:schemeClr val="tx1"/>
                </a:solidFill>
                <a:latin typeface="+mn-lt"/>
                <a:ea typeface="+mn-ea"/>
                <a:cs typeface="+mn-cs"/>
              </a:rPr>
              <a:t>SEE FIGURE 45–18</a:t>
            </a:r>
            <a:r>
              <a:rPr lang="en-US" sz="1200" b="0" i="0" u="none" strike="noStrike" kern="1200" baseline="0" dirty="0">
                <a:solidFill>
                  <a:schemeClr val="tx1"/>
                </a:solidFill>
                <a:latin typeface="+mn-lt"/>
                <a:ea typeface="+mn-ea"/>
                <a:cs typeface="+mn-cs"/>
              </a:rPr>
              <a:t>.</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49361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resistance changes opposite to that of a copper wire with changes in temperature.</a:t>
            </a:r>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3187586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99778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6197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29911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7194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3705570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311114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34708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58887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8447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51290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043611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27523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08492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5307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561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85866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562302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272839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49408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089073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081835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415176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461290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52299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87</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208064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121090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252623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843827169"/>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69372" y="409977"/>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spTree>
    <p:extLst>
      <p:ext uri="{BB962C8B-B14F-4D97-AF65-F5344CB8AC3E}">
        <p14:creationId xmlns:p14="http://schemas.microsoft.com/office/powerpoint/2010/main" val="40667810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646331"/>
          </a:xfrm>
          <a:prstGeom prst="rect">
            <a:avLst/>
          </a:prstGeom>
        </p:spPr>
        <p:txBody>
          <a:bodyPr vert="horz" lIns="0" tIns="45720" rIns="0" bIns="45720" rtlCol="0" anchor="t" anchorCtr="0">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769989"/>
          </a:xfrm>
          <a:prstGeom prst="rect">
            <a:avLst/>
          </a:prstGeom>
        </p:spPr>
        <p:txBody>
          <a:bodyPr vert="horz" lIns="0" tIns="45720" rIns="0" bIns="45720" rtlCol="0" anchor="t" anchorCtr="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2023</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50" r:id="rId1"/>
    <p:sldLayoutId id="2147483665" r:id="rId2"/>
    <p:sldLayoutId id="2147483667" r:id="rId3"/>
    <p:sldLayoutId id="2147483668" r:id="rId4"/>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9.pn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1.png"/><Relationship Id="rId4"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3.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hyperlink" Target="https://jameshalderman.com/a6_vid_lib_page/" TargetMode="External"/><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hyperlink" Target="https://jameshalderman.com/a6_anim_lib_page/"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45</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Electronic Fundamentals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4081640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Is the Hole Theory?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3608680"/>
          </a:xfrm>
        </p:spPr>
        <p:txBody>
          <a:bodyPr/>
          <a:lstStyle/>
          <a:p>
            <a:r>
              <a:rPr lang="en-US" sz="2000" b="1" dirty="0"/>
              <a:t>What Is the Hole Theory? </a:t>
            </a:r>
            <a:r>
              <a:rPr lang="en-US" sz="2000" dirty="0"/>
              <a:t>Current flow is expressed as the movement of electrons from one atom to another. In semiconductor and electronic terms, the movement of electrons fills the holes of the P-type material. Therefore, as the holes are filled with electrons, the unfilled holes move opposite to the flow of the electrons. This concept of hole movement is called the hole theory of current flow. The holes move in the direction opposite to that of electron flow. For example, think of an egg carton, where if an egg is moved in one direction, the holes created move in the opposite direction. ● SEE FIGURE 45–3</a:t>
            </a:r>
            <a:r>
              <a:rPr lang="en-US" dirty="0"/>
              <a:t>.</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733379"/>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95661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 Bias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4890890" cy="42111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2667000"/>
          </a:xfrm>
        </p:spPr>
        <p:txBody>
          <a:bodyPr/>
          <a:lstStyle/>
          <a:p>
            <a:r>
              <a:rPr lang="en-US" sz="2400" dirty="0"/>
              <a:t>Unlike charges attract and the current carriers (electrons and holes) move toward the junction</a:t>
            </a:r>
          </a:p>
        </p:txBody>
      </p:sp>
    </p:spTree>
    <p:extLst>
      <p:ext uri="{BB962C8B-B14F-4D97-AF65-F5344CB8AC3E}">
        <p14:creationId xmlns:p14="http://schemas.microsoft.com/office/powerpoint/2010/main" val="3543102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9230"/>
            <a:ext cx="8229600" cy="646331"/>
          </a:xfrm>
        </p:spPr>
        <p:txBody>
          <a:bodyPr>
            <a:spAutoFit/>
          </a:bodyPr>
          <a:lstStyle/>
          <a:p>
            <a:r>
              <a:rPr lang="en-US" dirty="0"/>
              <a:t>Summary of Semiconductors</a:t>
            </a:r>
            <a:endParaRPr lang="en-US" sz="2800" dirty="0"/>
          </a:p>
        </p:txBody>
      </p:sp>
      <p:sp>
        <p:nvSpPr>
          <p:cNvPr id="4" name="Content Placeholder 3"/>
          <p:cNvSpPr>
            <a:spLocks noGrp="1"/>
          </p:cNvSpPr>
          <p:nvPr>
            <p:ph idx="1"/>
          </p:nvPr>
        </p:nvSpPr>
        <p:spPr>
          <a:xfrm>
            <a:off x="457200" y="1040755"/>
            <a:ext cx="8229600" cy="2693045"/>
          </a:xfrm>
        </p:spPr>
        <p:txBody>
          <a:bodyPr>
            <a:spAutoFit/>
          </a:bodyPr>
          <a:lstStyle/>
          <a:p>
            <a:r>
              <a:rPr lang="en-IN" sz="2400" dirty="0"/>
              <a:t>The two types of semiconductor materials are P type and N type.</a:t>
            </a:r>
          </a:p>
          <a:p>
            <a:r>
              <a:rPr lang="en-IN" sz="2400" dirty="0"/>
              <a:t>In P-type semiconductors, electrical conduction occurs mainly as a result of holes (absence of electrons).</a:t>
            </a:r>
          </a:p>
          <a:p>
            <a:r>
              <a:rPr lang="en-IN" sz="2400" dirty="0"/>
              <a:t>In N-type semiconductors, electrical conduction occurs mainly as a result of electrons (excess of electrons).</a:t>
            </a:r>
          </a:p>
        </p:txBody>
      </p:sp>
    </p:spTree>
    <p:extLst>
      <p:ext uri="{BB962C8B-B14F-4D97-AF65-F5344CB8AC3E}">
        <p14:creationId xmlns:p14="http://schemas.microsoft.com/office/powerpoint/2010/main" val="426245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278"/>
            <a:ext cx="8229600" cy="646331"/>
          </a:xfrm>
        </p:spPr>
        <p:txBody>
          <a:bodyPr>
            <a:spAutoFit/>
          </a:bodyPr>
          <a:lstStyle/>
          <a:p>
            <a:r>
              <a:rPr lang="en-US" dirty="0"/>
              <a:t>Question 1: ?</a:t>
            </a:r>
            <a:endParaRPr lang="en-US" sz="28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t>What is the difference between P-type material and N-type material?</a:t>
            </a:r>
          </a:p>
        </p:txBody>
      </p:sp>
    </p:spTree>
    <p:extLst>
      <p:ext uri="{BB962C8B-B14F-4D97-AF65-F5344CB8AC3E}">
        <p14:creationId xmlns:p14="http://schemas.microsoft.com/office/powerpoint/2010/main" val="72232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4610"/>
            <a:ext cx="8229600" cy="646331"/>
          </a:xfrm>
        </p:spPr>
        <p:txBody>
          <a:bodyPr>
            <a:spAutoFit/>
          </a:bodyPr>
          <a:lstStyle/>
          <a:p>
            <a:r>
              <a:rPr lang="en-US" dirty="0"/>
              <a:t>Answer 1</a:t>
            </a:r>
            <a:endParaRPr lang="en-US" sz="2800" dirty="0"/>
          </a:p>
        </p:txBody>
      </p:sp>
      <p:sp>
        <p:nvSpPr>
          <p:cNvPr id="4" name="Content Placeholder 3"/>
          <p:cNvSpPr>
            <a:spLocks noGrp="1"/>
          </p:cNvSpPr>
          <p:nvPr>
            <p:ph idx="1"/>
          </p:nvPr>
        </p:nvSpPr>
        <p:spPr>
          <a:xfrm>
            <a:off x="457200" y="986135"/>
            <a:ext cx="8229600" cy="461665"/>
          </a:xfrm>
        </p:spPr>
        <p:txBody>
          <a:bodyPr>
            <a:spAutoFit/>
          </a:bodyPr>
          <a:lstStyle/>
          <a:p>
            <a:pPr marL="0" indent="0">
              <a:buNone/>
            </a:pPr>
            <a:r>
              <a:rPr lang="en-US" sz="2400" dirty="0">
                <a:solidFill>
                  <a:srgbClr val="000000"/>
                </a:solidFill>
              </a:rPr>
              <a:t>The material used to dope the silicon or germanium.</a:t>
            </a:r>
          </a:p>
        </p:txBody>
      </p:sp>
    </p:spTree>
    <p:extLst>
      <p:ext uri="{BB962C8B-B14F-4D97-AF65-F5344CB8AC3E}">
        <p14:creationId xmlns:p14="http://schemas.microsoft.com/office/powerpoint/2010/main" val="2380991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9663"/>
            <a:ext cx="8229600" cy="553998"/>
          </a:xfrm>
        </p:spPr>
        <p:txBody>
          <a:bodyPr>
            <a:noAutofit/>
          </a:bodyPr>
          <a:lstStyle/>
          <a:p>
            <a:r>
              <a:rPr lang="en-US" dirty="0"/>
              <a:t>Diodes</a:t>
            </a:r>
            <a:endParaRPr lang="en-US" sz="2800" dirty="0"/>
          </a:p>
        </p:txBody>
      </p:sp>
      <p:sp>
        <p:nvSpPr>
          <p:cNvPr id="4" name="Content Placeholder 3"/>
          <p:cNvSpPr>
            <a:spLocks noGrp="1"/>
          </p:cNvSpPr>
          <p:nvPr>
            <p:ph idx="1"/>
          </p:nvPr>
        </p:nvSpPr>
        <p:spPr>
          <a:xfrm>
            <a:off x="457200" y="1051188"/>
            <a:ext cx="8229600" cy="3978012"/>
          </a:xfrm>
        </p:spPr>
        <p:txBody>
          <a:bodyPr>
            <a:noAutofit/>
          </a:bodyPr>
          <a:lstStyle/>
          <a:p>
            <a:r>
              <a:rPr lang="en-IN" sz="2400" dirty="0">
                <a:solidFill>
                  <a:srgbClr val="000000"/>
                </a:solidFill>
              </a:rPr>
              <a:t>Construction</a:t>
            </a:r>
          </a:p>
          <a:p>
            <a:pPr lvl="1"/>
            <a:r>
              <a:rPr lang="en-IN" sz="2400" dirty="0">
                <a:solidFill>
                  <a:srgbClr val="000000"/>
                </a:solidFill>
              </a:rPr>
              <a:t>Electrical one-way check valve made by combining a P-type material and N-type material.</a:t>
            </a:r>
          </a:p>
          <a:p>
            <a:r>
              <a:rPr lang="en-IN" sz="2400" dirty="0">
                <a:solidFill>
                  <a:srgbClr val="000000"/>
                </a:solidFill>
              </a:rPr>
              <a:t>Operation</a:t>
            </a:r>
          </a:p>
          <a:p>
            <a:r>
              <a:rPr lang="en-IN" sz="2400" dirty="0">
                <a:solidFill>
                  <a:srgbClr val="000000"/>
                </a:solidFill>
              </a:rPr>
              <a:t>The N-type material has one extra electron, which can flow into the P-type material. The P-type material requires electrons to fill its holes.</a:t>
            </a:r>
          </a:p>
          <a:p>
            <a:r>
              <a:rPr lang="en-IN" sz="2400" dirty="0">
                <a:solidFill>
                  <a:srgbClr val="000000"/>
                </a:solidFill>
              </a:rPr>
              <a:t>Diodes allow current flow only when current of the correct polarity is connected to the circuit.</a:t>
            </a:r>
          </a:p>
        </p:txBody>
      </p:sp>
    </p:spTree>
    <p:extLst>
      <p:ext uri="{BB962C8B-B14F-4D97-AF65-F5344CB8AC3E}">
        <p14:creationId xmlns:p14="http://schemas.microsoft.com/office/powerpoint/2010/main" val="581215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45.4 Diode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95400" y="982133"/>
            <a:ext cx="6553200" cy="37118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4876800"/>
            <a:ext cx="7696200" cy="1200329"/>
          </a:xfrm>
        </p:spPr>
        <p:txBody>
          <a:bodyPr/>
          <a:lstStyle/>
          <a:p>
            <a:r>
              <a:rPr lang="en-US" sz="2400" dirty="0"/>
              <a:t>A diode is a component with P-type and N-type materials together. The negative electrode is called the cathode and the positive electrode is called the anode</a:t>
            </a:r>
          </a:p>
        </p:txBody>
      </p:sp>
    </p:spTree>
    <p:extLst>
      <p:ext uri="{BB962C8B-B14F-4D97-AF65-F5344CB8AC3E}">
        <p14:creationId xmlns:p14="http://schemas.microsoft.com/office/powerpoint/2010/main" val="3388513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981199"/>
            <a:ext cx="8089829" cy="43048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What is the difference between Electricity and Electronics?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91961" y="2965809"/>
            <a:ext cx="7713839" cy="2677656"/>
          </a:xfrm>
        </p:spPr>
        <p:txBody>
          <a:bodyPr/>
          <a:lstStyle/>
          <a:p>
            <a:r>
              <a:rPr lang="en-US" sz="2400" b="1" dirty="0"/>
              <a:t>What is the difference between Electricity and Electronics?  </a:t>
            </a:r>
            <a:r>
              <a:rPr lang="en-US" sz="2400" dirty="0"/>
              <a:t>Electronics usually means that solid-state devices are used in the electrical circuits. Electricity as used in automotive applications usually means electrical current flow through resistance and loads without the use of diodes, transistors, or other electronic devices.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14539" y="2114301"/>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035697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45.5 Depletion Zone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05400" y="999067"/>
            <a:ext cx="3466243" cy="50997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962400" cy="5016758"/>
          </a:xfrm>
        </p:spPr>
        <p:txBody>
          <a:bodyPr/>
          <a:lstStyle/>
          <a:p>
            <a:r>
              <a:rPr lang="en-US" sz="2000" dirty="0"/>
              <a:t>(a) A diode consist of P-type and N-type materials separated by a depletion region. (b) When connected to a voltage source in the reverse bias situation, no current flows across the depletion region. (c) When the diode is connected in the forward bias direction, the charge carriers are allowed to cross the depletion region and current can flow from the anode (+) to the cathode (-)</a:t>
            </a:r>
          </a:p>
        </p:txBody>
      </p:sp>
    </p:spTree>
    <p:extLst>
      <p:ext uri="{BB962C8B-B14F-4D97-AF65-F5344CB8AC3E}">
        <p14:creationId xmlns:p14="http://schemas.microsoft.com/office/powerpoint/2010/main" val="2594869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45.6 Diode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1007533"/>
            <a:ext cx="7332719" cy="29548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4343400"/>
            <a:ext cx="7543800" cy="1200329"/>
          </a:xfrm>
        </p:spPr>
        <p:txBody>
          <a:bodyPr/>
          <a:lstStyle/>
          <a:p>
            <a:r>
              <a:rPr lang="en-US" sz="2400" dirty="0"/>
              <a:t>Diode symbol and electrode names. The stripe on one end of a diode represents the cathode end of the diode</a:t>
            </a:r>
          </a:p>
        </p:txBody>
      </p:sp>
    </p:spTree>
    <p:extLst>
      <p:ext uri="{BB962C8B-B14F-4D97-AF65-F5344CB8AC3E}">
        <p14:creationId xmlns:p14="http://schemas.microsoft.com/office/powerpoint/2010/main" val="2878297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552450"/>
          </a:xfrm>
        </p:spPr>
        <p:txBody>
          <a:bodyPr>
            <a:noAutofit/>
          </a:bodyPr>
          <a:lstStyle/>
          <a:p>
            <a:r>
              <a:rPr lang="en-US" dirty="0"/>
              <a:t>Learning Objectives </a:t>
            </a:r>
            <a:r>
              <a:rPr lang="en-US" sz="2800" dirty="0"/>
              <a:t>(1 of 3)</a:t>
            </a:r>
          </a:p>
        </p:txBody>
      </p:sp>
      <p:sp>
        <p:nvSpPr>
          <p:cNvPr id="4" name="Content Placeholder 3"/>
          <p:cNvSpPr>
            <a:spLocks noGrp="1"/>
          </p:cNvSpPr>
          <p:nvPr>
            <p:ph idx="1"/>
          </p:nvPr>
        </p:nvSpPr>
        <p:spPr>
          <a:xfrm>
            <a:off x="457200" y="990600"/>
            <a:ext cx="8229600" cy="4762842"/>
          </a:xfrm>
        </p:spPr>
        <p:txBody>
          <a:bodyPr>
            <a:spAutoFit/>
          </a:bodyPr>
          <a:lstStyle/>
          <a:p>
            <a:pPr marL="685800" indent="-685800">
              <a:buNone/>
            </a:pPr>
            <a:r>
              <a:rPr lang="en-IN" sz="2400" b="1" dirty="0">
                <a:solidFill>
                  <a:schemeClr val="bg2"/>
                </a:solidFill>
                <a:latin typeface="+mj-lt"/>
                <a:ea typeface="+mj-ea"/>
                <a:cs typeface="Times New Roman" panose="02020603050405020304" pitchFamily="18" charset="0"/>
              </a:rPr>
              <a:t>45.1</a:t>
            </a:r>
            <a:r>
              <a:rPr lang="en-IN" sz="2400" dirty="0">
                <a:latin typeface="+mj-lt"/>
                <a:ea typeface="+mj-ea"/>
                <a:cs typeface="Times New Roman" panose="02020603050405020304" pitchFamily="18" charset="0"/>
              </a:rPr>
              <a:t> Discuss semiconductors including doping, P-type material, and N-type material.</a:t>
            </a:r>
          </a:p>
          <a:p>
            <a:pPr marL="685800" indent="-685800">
              <a:buNone/>
            </a:pPr>
            <a:r>
              <a:rPr lang="en-IN" sz="2400" b="1" dirty="0">
                <a:solidFill>
                  <a:schemeClr val="bg2"/>
                </a:solidFill>
                <a:cs typeface="Times New Roman" panose="02020603050405020304" pitchFamily="18" charset="0"/>
              </a:rPr>
              <a:t>45.2 </a:t>
            </a:r>
            <a:r>
              <a:rPr lang="en-IN" sz="2400" dirty="0">
                <a:latin typeface="+mj-lt"/>
                <a:ea typeface="+mj-ea"/>
                <a:cs typeface="Times New Roman" panose="02020603050405020304" pitchFamily="18" charset="0"/>
              </a:rPr>
              <a:t>Describe diodes, including Zener diodes.</a:t>
            </a:r>
          </a:p>
          <a:p>
            <a:pPr marL="685800" indent="-685800">
              <a:buNone/>
            </a:pPr>
            <a:r>
              <a:rPr lang="en-IN" sz="2400" b="1" dirty="0">
                <a:solidFill>
                  <a:schemeClr val="bg2"/>
                </a:solidFill>
                <a:cs typeface="Times New Roman" panose="02020603050405020304" pitchFamily="18" charset="0"/>
              </a:rPr>
              <a:t>45.3 </a:t>
            </a:r>
            <a:r>
              <a:rPr lang="en-IN" sz="2400" dirty="0">
                <a:latin typeface="+mj-lt"/>
                <a:ea typeface="+mj-ea"/>
                <a:cs typeface="Times New Roman" panose="02020603050405020304" pitchFamily="18" charset="0"/>
              </a:rPr>
              <a:t>Discuss high-voltage spike protection.</a:t>
            </a:r>
          </a:p>
          <a:p>
            <a:pPr marL="685800" indent="-685800">
              <a:buNone/>
            </a:pPr>
            <a:r>
              <a:rPr lang="en-IN" sz="2400" b="1" dirty="0">
                <a:solidFill>
                  <a:schemeClr val="bg2"/>
                </a:solidFill>
                <a:cs typeface="Times New Roman" panose="02020603050405020304" pitchFamily="18" charset="0"/>
              </a:rPr>
              <a:t>45.4 </a:t>
            </a:r>
            <a:r>
              <a:rPr lang="en-IN" sz="2400" dirty="0">
                <a:latin typeface="+mj-lt"/>
                <a:ea typeface="+mj-ea"/>
                <a:cs typeface="Times New Roman" panose="02020603050405020304" pitchFamily="18" charset="0"/>
              </a:rPr>
              <a:t>Discuss diode ratings.</a:t>
            </a:r>
          </a:p>
          <a:p>
            <a:pPr marL="685800" indent="-685800">
              <a:buNone/>
            </a:pPr>
            <a:r>
              <a:rPr lang="en-IN" sz="2400" b="1" dirty="0">
                <a:solidFill>
                  <a:schemeClr val="bg2"/>
                </a:solidFill>
                <a:cs typeface="Times New Roman" panose="02020603050405020304" pitchFamily="18" charset="0"/>
              </a:rPr>
              <a:t>45.5 </a:t>
            </a:r>
            <a:r>
              <a:rPr lang="en-IN" sz="2400" dirty="0">
                <a:latin typeface="+mj-lt"/>
                <a:ea typeface="+mj-ea"/>
                <a:cs typeface="Times New Roman" panose="02020603050405020304" pitchFamily="18" charset="0"/>
              </a:rPr>
              <a:t>Discuss light-emitting diodes.</a:t>
            </a:r>
          </a:p>
          <a:p>
            <a:pPr marL="685800" indent="-685800">
              <a:buNone/>
            </a:pPr>
            <a:r>
              <a:rPr lang="en-IN" sz="2400" b="1" dirty="0">
                <a:solidFill>
                  <a:schemeClr val="bg2"/>
                </a:solidFill>
                <a:cs typeface="Times New Roman" panose="02020603050405020304" pitchFamily="18" charset="0"/>
              </a:rPr>
              <a:t>45.6 </a:t>
            </a:r>
            <a:r>
              <a:rPr lang="en-IN" sz="2400" dirty="0">
                <a:latin typeface="+mj-lt"/>
                <a:ea typeface="+mj-ea"/>
                <a:cs typeface="Times New Roman" panose="02020603050405020304" pitchFamily="18" charset="0"/>
              </a:rPr>
              <a:t>Describe photo diodes.</a:t>
            </a:r>
          </a:p>
          <a:p>
            <a:pPr marL="685800" indent="-685800">
              <a:buNone/>
            </a:pPr>
            <a:r>
              <a:rPr lang="en-IN" sz="2400" b="1" dirty="0">
                <a:solidFill>
                  <a:schemeClr val="bg2"/>
                </a:solidFill>
                <a:cs typeface="Times New Roman" panose="02020603050405020304" pitchFamily="18" charset="0"/>
              </a:rPr>
              <a:t>45.7 </a:t>
            </a:r>
            <a:r>
              <a:rPr lang="en-IN" sz="2400" dirty="0">
                <a:latin typeface="+mj-lt"/>
                <a:ea typeface="+mj-ea"/>
                <a:cs typeface="Times New Roman" panose="02020603050405020304" pitchFamily="18" charset="0"/>
              </a:rPr>
              <a:t>Describe Photo-resistors.</a:t>
            </a:r>
          </a:p>
          <a:p>
            <a:pPr marL="685800" indent="-685800">
              <a:buNone/>
            </a:pPr>
            <a:r>
              <a:rPr lang="en-IN" sz="2400" b="1" dirty="0">
                <a:solidFill>
                  <a:schemeClr val="bg2"/>
                </a:solidFill>
                <a:cs typeface="Times New Roman" panose="02020603050405020304" pitchFamily="18" charset="0"/>
              </a:rPr>
              <a:t>45.8 </a:t>
            </a:r>
            <a:r>
              <a:rPr lang="en-IN" sz="2400" dirty="0">
                <a:cs typeface="Times New Roman" panose="02020603050405020304" pitchFamily="18" charset="0"/>
              </a:rPr>
              <a:t>Describe silicon-controlled rectifiers.</a:t>
            </a:r>
          </a:p>
        </p:txBody>
      </p:sp>
    </p:spTree>
    <p:extLst>
      <p:ext uri="{BB962C8B-B14F-4D97-AF65-F5344CB8AC3E}">
        <p14:creationId xmlns:p14="http://schemas.microsoft.com/office/powerpoint/2010/main" val="1236153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7431"/>
            <a:ext cx="8229600" cy="646331"/>
          </a:xfrm>
        </p:spPr>
        <p:txBody>
          <a:bodyPr>
            <a:spAutoFit/>
          </a:bodyPr>
          <a:lstStyle/>
          <a:p>
            <a:r>
              <a:rPr lang="en-US" dirty="0"/>
              <a:t>Zener Diodes</a:t>
            </a:r>
            <a:endParaRPr lang="en-US" sz="2800" dirty="0"/>
          </a:p>
        </p:txBody>
      </p:sp>
      <p:sp>
        <p:nvSpPr>
          <p:cNvPr id="4" name="Content Placeholder 3"/>
          <p:cNvSpPr>
            <a:spLocks noGrp="1"/>
          </p:cNvSpPr>
          <p:nvPr>
            <p:ph idx="1"/>
          </p:nvPr>
        </p:nvSpPr>
        <p:spPr>
          <a:xfrm>
            <a:off x="457200" y="1048956"/>
            <a:ext cx="8229600" cy="4208844"/>
          </a:xfrm>
        </p:spPr>
        <p:txBody>
          <a:bodyPr>
            <a:spAutoFit/>
          </a:bodyPr>
          <a:lstStyle/>
          <a:p>
            <a:r>
              <a:rPr lang="en-IN" sz="2400" dirty="0">
                <a:solidFill>
                  <a:srgbClr val="000000"/>
                </a:solidFill>
              </a:rPr>
              <a:t>Construction</a:t>
            </a:r>
          </a:p>
          <a:p>
            <a:pPr lvl="1"/>
            <a:r>
              <a:rPr lang="en-IN" sz="2400" dirty="0">
                <a:solidFill>
                  <a:srgbClr val="000000"/>
                </a:solidFill>
              </a:rPr>
              <a:t>A zener diode is a specially constructed diode designed to operate with a reverse-bias current.</a:t>
            </a:r>
          </a:p>
          <a:p>
            <a:r>
              <a:rPr lang="en-IN" sz="2400" dirty="0">
                <a:solidFill>
                  <a:srgbClr val="000000"/>
                </a:solidFill>
              </a:rPr>
              <a:t>Operation</a:t>
            </a:r>
          </a:p>
          <a:p>
            <a:pPr lvl="1"/>
            <a:r>
              <a:rPr lang="en-IN" sz="2400" dirty="0">
                <a:solidFill>
                  <a:srgbClr val="000000"/>
                </a:solidFill>
              </a:rPr>
              <a:t>A zener diode acts as any diode in that it blocks reverse-bias current, but only up to a certain voltage.</a:t>
            </a:r>
          </a:p>
          <a:p>
            <a:pPr lvl="1"/>
            <a:r>
              <a:rPr lang="en-IN" sz="2400" dirty="0">
                <a:solidFill>
                  <a:srgbClr val="000000"/>
                </a:solidFill>
              </a:rPr>
              <a:t>Above this certain voltage (called the breakdown voltage or the zener region), a zener diode conducts current in the opposite direction without damage to the diode.</a:t>
            </a:r>
          </a:p>
        </p:txBody>
      </p:sp>
    </p:spTree>
    <p:extLst>
      <p:ext uri="{BB962C8B-B14F-4D97-AF65-F5344CB8AC3E}">
        <p14:creationId xmlns:p14="http://schemas.microsoft.com/office/powerpoint/2010/main" val="1328459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45.7 Zener Diode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6800" y="1007533"/>
            <a:ext cx="7010400" cy="38504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00100" y="5181600"/>
            <a:ext cx="7543800" cy="830997"/>
          </a:xfrm>
        </p:spPr>
        <p:txBody>
          <a:bodyPr/>
          <a:lstStyle/>
          <a:p>
            <a:r>
              <a:rPr lang="en-US" sz="2400" dirty="0"/>
              <a:t>Zener diode blocks current flow until a certain voltage is reached, then it permits current to flow</a:t>
            </a:r>
          </a:p>
        </p:txBody>
      </p:sp>
    </p:spTree>
    <p:extLst>
      <p:ext uri="{BB962C8B-B14F-4D97-AF65-F5344CB8AC3E}">
        <p14:creationId xmlns:p14="http://schemas.microsoft.com/office/powerpoint/2010/main" val="2755937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3350"/>
            <a:ext cx="8229600" cy="646331"/>
          </a:xfrm>
        </p:spPr>
        <p:txBody>
          <a:bodyPr>
            <a:spAutoFit/>
          </a:bodyPr>
          <a:lstStyle/>
          <a:p>
            <a:r>
              <a:rPr lang="en-IN" dirty="0"/>
              <a:t>High-Voltage Spike Protection </a:t>
            </a:r>
            <a:r>
              <a:rPr lang="en-IN" sz="2800" dirty="0"/>
              <a:t>(1 of 2)</a:t>
            </a:r>
            <a:endParaRPr lang="en-US" sz="2000" dirty="0"/>
          </a:p>
        </p:txBody>
      </p:sp>
      <p:sp>
        <p:nvSpPr>
          <p:cNvPr id="4" name="Content Placeholder 3"/>
          <p:cNvSpPr>
            <a:spLocks noGrp="1"/>
          </p:cNvSpPr>
          <p:nvPr>
            <p:ph idx="1"/>
          </p:nvPr>
        </p:nvSpPr>
        <p:spPr>
          <a:xfrm>
            <a:off x="457200" y="1024875"/>
            <a:ext cx="8229600" cy="3547125"/>
          </a:xfrm>
        </p:spPr>
        <p:txBody>
          <a:bodyPr>
            <a:spAutoFit/>
          </a:bodyPr>
          <a:lstStyle/>
          <a:p>
            <a:r>
              <a:rPr lang="en-IN" sz="2400" dirty="0">
                <a:solidFill>
                  <a:srgbClr val="000000"/>
                </a:solidFill>
              </a:rPr>
              <a:t>Clamping Diodes</a:t>
            </a:r>
          </a:p>
          <a:p>
            <a:pPr lvl="1"/>
            <a:r>
              <a:rPr lang="en-IN" sz="2400" dirty="0">
                <a:solidFill>
                  <a:srgbClr val="000000"/>
                </a:solidFill>
              </a:rPr>
              <a:t>A diode can be installed across the leads to the coil to redirect the high-voltage spike back into the coil, protecting the rest of the circuit.</a:t>
            </a:r>
          </a:p>
          <a:p>
            <a:r>
              <a:rPr lang="en-IN" sz="2400" dirty="0">
                <a:solidFill>
                  <a:srgbClr val="000000"/>
                </a:solidFill>
              </a:rPr>
              <a:t>Clamping Diode Application</a:t>
            </a:r>
          </a:p>
          <a:p>
            <a:pPr lvl="1"/>
            <a:r>
              <a:rPr lang="en-IN" sz="2400" dirty="0">
                <a:solidFill>
                  <a:srgbClr val="000000"/>
                </a:solidFill>
              </a:rPr>
              <a:t>Air-conditioning clutch coil</a:t>
            </a:r>
          </a:p>
          <a:p>
            <a:pPr lvl="1"/>
            <a:r>
              <a:rPr lang="en-IN" sz="2400" dirty="0">
                <a:solidFill>
                  <a:srgbClr val="000000"/>
                </a:solidFill>
              </a:rPr>
              <a:t>Blower motor</a:t>
            </a:r>
          </a:p>
          <a:p>
            <a:pPr lvl="1"/>
            <a:r>
              <a:rPr lang="en-IN" sz="2400" dirty="0">
                <a:solidFill>
                  <a:srgbClr val="000000"/>
                </a:solidFill>
              </a:rPr>
              <a:t>Relays</a:t>
            </a:r>
          </a:p>
        </p:txBody>
      </p:sp>
    </p:spTree>
    <p:extLst>
      <p:ext uri="{BB962C8B-B14F-4D97-AF65-F5344CB8AC3E}">
        <p14:creationId xmlns:p14="http://schemas.microsoft.com/office/powerpoint/2010/main" val="481566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170"/>
            <a:ext cx="8229600" cy="646331"/>
          </a:xfrm>
        </p:spPr>
        <p:txBody>
          <a:bodyPr>
            <a:spAutoFit/>
          </a:bodyPr>
          <a:lstStyle/>
          <a:p>
            <a:r>
              <a:rPr lang="en-IN" dirty="0"/>
              <a:t>High-Voltage Spike Protection </a:t>
            </a:r>
            <a:r>
              <a:rPr lang="en-IN" sz="2800" dirty="0"/>
              <a:t>(2 of 2)</a:t>
            </a:r>
            <a:endParaRPr lang="en-US" sz="2000" dirty="0"/>
          </a:p>
        </p:txBody>
      </p:sp>
      <p:sp>
        <p:nvSpPr>
          <p:cNvPr id="4" name="Content Placeholder 3"/>
          <p:cNvSpPr>
            <a:spLocks noGrp="1"/>
          </p:cNvSpPr>
          <p:nvPr>
            <p:ph idx="1"/>
          </p:nvPr>
        </p:nvSpPr>
        <p:spPr>
          <a:xfrm>
            <a:off x="457200" y="1014695"/>
            <a:ext cx="8229600" cy="3023905"/>
          </a:xfrm>
        </p:spPr>
        <p:txBody>
          <a:bodyPr>
            <a:spAutoFit/>
          </a:bodyPr>
          <a:lstStyle/>
          <a:p>
            <a:r>
              <a:rPr lang="en-IN" sz="2400" dirty="0">
                <a:solidFill>
                  <a:srgbClr val="000000"/>
                </a:solidFill>
              </a:rPr>
              <a:t>Despiking Zener Diodes</a:t>
            </a:r>
          </a:p>
          <a:p>
            <a:pPr lvl="1"/>
            <a:r>
              <a:rPr lang="en-IN" sz="2400" dirty="0">
                <a:solidFill>
                  <a:srgbClr val="000000"/>
                </a:solidFill>
              </a:rPr>
              <a:t>Zener diodes are most commonly used in electronic fuel-injection circuits that control the firing of the injectors.</a:t>
            </a:r>
          </a:p>
          <a:p>
            <a:r>
              <a:rPr lang="en-IN" sz="2400" dirty="0">
                <a:solidFill>
                  <a:srgbClr val="000000"/>
                </a:solidFill>
              </a:rPr>
              <a:t>Despiking Resistors</a:t>
            </a:r>
          </a:p>
          <a:p>
            <a:pPr lvl="1"/>
            <a:r>
              <a:rPr lang="en-IN" sz="2400" dirty="0">
                <a:solidFill>
                  <a:srgbClr val="000000"/>
                </a:solidFill>
              </a:rPr>
              <a:t>Instead of a diode installed in parallel with the coil windings, a resistor can be used. </a:t>
            </a:r>
          </a:p>
        </p:txBody>
      </p:sp>
    </p:spTree>
    <p:extLst>
      <p:ext uri="{BB962C8B-B14F-4D97-AF65-F5344CB8AC3E}">
        <p14:creationId xmlns:p14="http://schemas.microsoft.com/office/powerpoint/2010/main" val="2844953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45.8 Zener Diode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990600"/>
            <a:ext cx="3964880" cy="48798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581400" cy="4708981"/>
          </a:xfrm>
        </p:spPr>
        <p:txBody>
          <a:bodyPr/>
          <a:lstStyle/>
          <a:p>
            <a:r>
              <a:rPr lang="en-US" sz="2000" dirty="0"/>
              <a:t>(a) When the coil is energized, the diode is reverse biased and the current is blocked from passing through the diode. (b) When the switch is opened, the magnetic field surrounding the coil collapses, producing a high-voltage surge. This voltage surge forward biases the diode, and the surge is dissipated harmlessly back through the windings of the coil</a:t>
            </a:r>
          </a:p>
        </p:txBody>
      </p:sp>
    </p:spTree>
    <p:extLst>
      <p:ext uri="{BB962C8B-B14F-4D97-AF65-F5344CB8AC3E}">
        <p14:creationId xmlns:p14="http://schemas.microsoft.com/office/powerpoint/2010/main" val="2629079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45.9 A/C Clutch Diode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66900" y="990600"/>
            <a:ext cx="5410200" cy="37657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23900" y="5029200"/>
            <a:ext cx="7696200" cy="1015663"/>
          </a:xfrm>
        </p:spPr>
        <p:txBody>
          <a:bodyPr/>
          <a:lstStyle/>
          <a:p>
            <a:r>
              <a:rPr lang="en-US" sz="2000" dirty="0"/>
              <a:t>A diode connected to both terminals of the air-conditioning compressor clutch used to reduce the high-voltage spike that results when a coil (compressor clutch coil) is de-energized</a:t>
            </a:r>
          </a:p>
        </p:txBody>
      </p:sp>
    </p:spTree>
    <p:extLst>
      <p:ext uri="{BB962C8B-B14F-4D97-AF65-F5344CB8AC3E}">
        <p14:creationId xmlns:p14="http://schemas.microsoft.com/office/powerpoint/2010/main" val="1601589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45.10 Spike Protection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1006207"/>
            <a:ext cx="4388169" cy="48490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352800" cy="3785652"/>
          </a:xfrm>
        </p:spPr>
        <p:txBody>
          <a:bodyPr/>
          <a:lstStyle/>
          <a:p>
            <a:r>
              <a:rPr lang="en-US" sz="2400" dirty="0"/>
              <a:t>Spike protection diodes are commonly used in computer-controlled circuits to prevent damaging high-voltage surges that occur any time current flowing through a coil is stopped</a:t>
            </a:r>
          </a:p>
        </p:txBody>
      </p:sp>
    </p:spTree>
    <p:extLst>
      <p:ext uri="{BB962C8B-B14F-4D97-AF65-F5344CB8AC3E}">
        <p14:creationId xmlns:p14="http://schemas.microsoft.com/office/powerpoint/2010/main" val="3363299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45.11 Protecting Circuits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03027" y="1026110"/>
            <a:ext cx="5137943" cy="33947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1499" y="4572000"/>
            <a:ext cx="8001000" cy="1631216"/>
          </a:xfrm>
        </p:spPr>
        <p:txBody>
          <a:bodyPr/>
          <a:lstStyle/>
          <a:p>
            <a:r>
              <a:rPr lang="en-US" sz="2000" dirty="0"/>
              <a:t>Zener diode is commonly used inside automotive computers to protect delicate electronic circuits from high-voltage spikes. A 35-volt Zener diode conducts any voltage spike higher than 35 volts resulting from the discharge of the fuel-injector coil safely to ground through a current-limiting resistor in series with the Zener diode</a:t>
            </a:r>
          </a:p>
        </p:txBody>
      </p:sp>
    </p:spTree>
    <p:extLst>
      <p:ext uri="{BB962C8B-B14F-4D97-AF65-F5344CB8AC3E}">
        <p14:creationId xmlns:p14="http://schemas.microsoft.com/office/powerpoint/2010/main" val="21373928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45.12 Despiking Resistor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76800" y="990600"/>
            <a:ext cx="3510241" cy="50769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886200" cy="4154984"/>
          </a:xfrm>
        </p:spPr>
        <p:txBody>
          <a:bodyPr/>
          <a:lstStyle/>
          <a:p>
            <a:r>
              <a:rPr lang="en-US" sz="2400" dirty="0"/>
              <a:t>A despiking resistor is used in many automotive applications to help prevent harmful high-voltage surges from being created when the magnetic field surrounding a coil collapses when the coil circuit is opened</a:t>
            </a:r>
          </a:p>
        </p:txBody>
      </p:sp>
    </p:spTree>
    <p:extLst>
      <p:ext uri="{BB962C8B-B14F-4D97-AF65-F5344CB8AC3E}">
        <p14:creationId xmlns:p14="http://schemas.microsoft.com/office/powerpoint/2010/main" val="40516301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2426"/>
            <a:ext cx="8229600" cy="646331"/>
          </a:xfrm>
        </p:spPr>
        <p:txBody>
          <a:bodyPr>
            <a:spAutoFit/>
          </a:bodyPr>
          <a:lstStyle/>
          <a:p>
            <a:r>
              <a:rPr lang="en-US" dirty="0"/>
              <a:t>Diode Ratings</a:t>
            </a:r>
            <a:endParaRPr lang="en-US" sz="2000" dirty="0"/>
          </a:p>
        </p:txBody>
      </p:sp>
      <p:sp>
        <p:nvSpPr>
          <p:cNvPr id="4" name="Content Placeholder 3"/>
          <p:cNvSpPr>
            <a:spLocks noGrp="1"/>
          </p:cNvSpPr>
          <p:nvPr>
            <p:ph idx="1"/>
          </p:nvPr>
        </p:nvSpPr>
        <p:spPr>
          <a:xfrm>
            <a:off x="457200" y="1013951"/>
            <a:ext cx="8229600" cy="3100849"/>
          </a:xfrm>
        </p:spPr>
        <p:txBody>
          <a:bodyPr>
            <a:spAutoFit/>
          </a:bodyPr>
          <a:lstStyle/>
          <a:p>
            <a:r>
              <a:rPr lang="en-IN" sz="2400" dirty="0">
                <a:solidFill>
                  <a:srgbClr val="000000"/>
                </a:solidFill>
              </a:rPr>
              <a:t>Specifications</a:t>
            </a:r>
          </a:p>
          <a:p>
            <a:pPr lvl="1"/>
            <a:r>
              <a:rPr lang="en-IN" sz="2400" dirty="0">
                <a:solidFill>
                  <a:srgbClr val="000000"/>
                </a:solidFill>
              </a:rPr>
              <a:t>Maximum current flow in the forward-bias direction.</a:t>
            </a:r>
          </a:p>
          <a:p>
            <a:pPr lvl="1"/>
            <a:r>
              <a:rPr lang="en-IN" sz="2400" dirty="0">
                <a:solidFill>
                  <a:srgbClr val="000000"/>
                </a:solidFill>
              </a:rPr>
              <a:t>The rating of resistance to reverse-bias voltage is called the peak inverse voltage (</a:t>
            </a:r>
            <a:r>
              <a:rPr lang="en-IN" sz="2400" kern="0" spc="-350" dirty="0">
                <a:solidFill>
                  <a:srgbClr val="000000"/>
                </a:solidFill>
              </a:rPr>
              <a:t>P I </a:t>
            </a:r>
            <a:r>
              <a:rPr lang="en-IN" sz="2400" dirty="0">
                <a:solidFill>
                  <a:srgbClr val="000000"/>
                </a:solidFill>
              </a:rPr>
              <a:t>V) rating.</a:t>
            </a:r>
          </a:p>
          <a:p>
            <a:r>
              <a:rPr lang="en-IN" sz="2400" dirty="0">
                <a:solidFill>
                  <a:srgbClr val="000000"/>
                </a:solidFill>
              </a:rPr>
              <a:t>Diode Voltage Drop</a:t>
            </a:r>
          </a:p>
          <a:p>
            <a:pPr lvl="1"/>
            <a:r>
              <a:rPr lang="en-IN" sz="2400" dirty="0">
                <a:solidFill>
                  <a:srgbClr val="000000"/>
                </a:solidFill>
              </a:rPr>
              <a:t>The voltage drop across a diode is about the same voltage as that required to forward bias the diode.</a:t>
            </a:r>
          </a:p>
        </p:txBody>
      </p:sp>
    </p:spTree>
    <p:extLst>
      <p:ext uri="{BB962C8B-B14F-4D97-AF65-F5344CB8AC3E}">
        <p14:creationId xmlns:p14="http://schemas.microsoft.com/office/powerpoint/2010/main" val="17223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75"/>
            <a:ext cx="8229600" cy="646331"/>
          </a:xfrm>
        </p:spPr>
        <p:txBody>
          <a:bodyPr>
            <a:spAutoFit/>
          </a:bodyPr>
          <a:lstStyle/>
          <a:p>
            <a:r>
              <a:rPr lang="en-US" dirty="0"/>
              <a:t>Learning Objectives </a:t>
            </a:r>
            <a:r>
              <a:rPr lang="en-US" sz="2800" dirty="0"/>
              <a:t>(2 of 3)</a:t>
            </a:r>
          </a:p>
        </p:txBody>
      </p:sp>
      <p:sp>
        <p:nvSpPr>
          <p:cNvPr id="4" name="Content Placeholder 3"/>
          <p:cNvSpPr>
            <a:spLocks noGrp="1"/>
          </p:cNvSpPr>
          <p:nvPr>
            <p:ph idx="1"/>
          </p:nvPr>
        </p:nvSpPr>
        <p:spPr>
          <a:xfrm>
            <a:off x="457200" y="992847"/>
            <a:ext cx="8229600" cy="4201150"/>
          </a:xfrm>
        </p:spPr>
        <p:txBody>
          <a:bodyPr>
            <a:spAutoFit/>
          </a:bodyPr>
          <a:lstStyle/>
          <a:p>
            <a:pPr marL="685800" indent="-685800">
              <a:buNone/>
            </a:pPr>
            <a:r>
              <a:rPr lang="en-IN" sz="2400" b="1" dirty="0">
                <a:solidFill>
                  <a:schemeClr val="bg2"/>
                </a:solidFill>
                <a:cs typeface="Times New Roman" panose="02020603050405020304" pitchFamily="18" charset="0"/>
              </a:rPr>
              <a:t>45.9 </a:t>
            </a:r>
            <a:r>
              <a:rPr lang="en-IN" sz="2400" dirty="0">
                <a:cs typeface="Times New Roman" panose="02020603050405020304" pitchFamily="18" charset="0"/>
              </a:rPr>
              <a:t>Describe thermistors. </a:t>
            </a:r>
            <a:endParaRPr lang="en-IN" sz="2400" b="1" dirty="0">
              <a:solidFill>
                <a:schemeClr val="bg2"/>
              </a:solidFill>
              <a:cs typeface="Times New Roman" panose="02020603050405020304" pitchFamily="18" charset="0"/>
            </a:endParaRPr>
          </a:p>
          <a:p>
            <a:pPr marL="685800" indent="-685800">
              <a:buNone/>
            </a:pPr>
            <a:r>
              <a:rPr lang="en-IN" sz="2400" b="1" dirty="0">
                <a:solidFill>
                  <a:schemeClr val="bg2"/>
                </a:solidFill>
                <a:cs typeface="Times New Roman" panose="02020603050405020304" pitchFamily="18" charset="0"/>
              </a:rPr>
              <a:t>45.10 </a:t>
            </a:r>
            <a:r>
              <a:rPr lang="en-IN" sz="2400" dirty="0">
                <a:cs typeface="Times New Roman" panose="02020603050405020304" pitchFamily="18" charset="0"/>
              </a:rPr>
              <a:t>Describe rectifier bridges</a:t>
            </a:r>
          </a:p>
          <a:p>
            <a:pPr marL="685800" indent="-685800">
              <a:buNone/>
            </a:pPr>
            <a:r>
              <a:rPr lang="en-IN" sz="2400" b="1" dirty="0">
                <a:solidFill>
                  <a:schemeClr val="bg2"/>
                </a:solidFill>
                <a:cs typeface="Times New Roman" panose="02020603050405020304" pitchFamily="18" charset="0"/>
              </a:rPr>
              <a:t>45.11 </a:t>
            </a:r>
            <a:r>
              <a:rPr lang="en-IN" sz="2400" dirty="0">
                <a:cs typeface="Times New Roman" panose="02020603050405020304" pitchFamily="18" charset="0"/>
              </a:rPr>
              <a:t>Describe transistors, including field-effect transistors and phototransistors.</a:t>
            </a:r>
          </a:p>
          <a:p>
            <a:pPr marL="685800" indent="-685800">
              <a:buNone/>
            </a:pPr>
            <a:r>
              <a:rPr lang="en-IN" sz="2400" b="1" dirty="0">
                <a:solidFill>
                  <a:schemeClr val="bg2"/>
                </a:solidFill>
                <a:cs typeface="Times New Roman" panose="02020603050405020304" pitchFamily="18" charset="0"/>
              </a:rPr>
              <a:t>45.12 </a:t>
            </a:r>
            <a:r>
              <a:rPr lang="en-IN" sz="2400" dirty="0">
                <a:cs typeface="Times New Roman" panose="02020603050405020304" pitchFamily="18" charset="0"/>
              </a:rPr>
              <a:t>Describe integrated circuits.</a:t>
            </a:r>
          </a:p>
          <a:p>
            <a:pPr marL="685800" indent="-685800">
              <a:buNone/>
            </a:pPr>
            <a:r>
              <a:rPr lang="en-IN" sz="2400" b="1" dirty="0">
                <a:solidFill>
                  <a:schemeClr val="bg2"/>
                </a:solidFill>
                <a:cs typeface="Times New Roman" panose="02020603050405020304" pitchFamily="18" charset="0"/>
              </a:rPr>
              <a:t>45.13 </a:t>
            </a:r>
            <a:r>
              <a:rPr lang="en-IN" sz="2400" dirty="0">
                <a:cs typeface="Times New Roman" panose="02020603050405020304" pitchFamily="18" charset="0"/>
              </a:rPr>
              <a:t>Describe transistor gates.</a:t>
            </a:r>
          </a:p>
          <a:p>
            <a:pPr marL="685800" indent="-685800">
              <a:buNone/>
            </a:pPr>
            <a:r>
              <a:rPr lang="en-IN" sz="2400" b="1" dirty="0">
                <a:solidFill>
                  <a:schemeClr val="bg2"/>
                </a:solidFill>
                <a:cs typeface="Times New Roman" panose="02020603050405020304" pitchFamily="18" charset="0"/>
              </a:rPr>
              <a:t>45.14 </a:t>
            </a:r>
            <a:r>
              <a:rPr lang="en-IN" sz="2400" dirty="0">
                <a:cs typeface="Times New Roman" panose="02020603050405020304" pitchFamily="18" charset="0"/>
              </a:rPr>
              <a:t>Describe operational amplifiers.</a:t>
            </a:r>
          </a:p>
          <a:p>
            <a:pPr marL="685800" indent="-685800">
              <a:buNone/>
            </a:pPr>
            <a:r>
              <a:rPr lang="en-IN" sz="2400" b="1" dirty="0">
                <a:solidFill>
                  <a:schemeClr val="bg2"/>
                </a:solidFill>
                <a:cs typeface="Times New Roman" panose="02020603050405020304" pitchFamily="18" charset="0"/>
              </a:rPr>
              <a:t>45.15 </a:t>
            </a:r>
            <a:r>
              <a:rPr lang="en-IN" sz="2400" dirty="0">
                <a:cs typeface="Times New Roman" panose="02020603050405020304" pitchFamily="18" charset="0"/>
              </a:rPr>
              <a:t>Discuss electronic component failure causes.</a:t>
            </a:r>
          </a:p>
        </p:txBody>
      </p:sp>
    </p:spTree>
    <p:extLst>
      <p:ext uri="{BB962C8B-B14F-4D97-AF65-F5344CB8AC3E}">
        <p14:creationId xmlns:p14="http://schemas.microsoft.com/office/powerpoint/2010/main" val="3157502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Question 2: ?</a:t>
            </a:r>
            <a:endParaRPr lang="en-US" sz="2000" dirty="0"/>
          </a:p>
        </p:txBody>
      </p:sp>
      <p:sp>
        <p:nvSpPr>
          <p:cNvPr id="4" name="Content Placeholder 3"/>
          <p:cNvSpPr>
            <a:spLocks noGrp="1"/>
          </p:cNvSpPr>
          <p:nvPr>
            <p:ph idx="1"/>
          </p:nvPr>
        </p:nvSpPr>
        <p:spPr>
          <a:xfrm>
            <a:off x="457200" y="1000125"/>
            <a:ext cx="8229600" cy="830997"/>
          </a:xfrm>
        </p:spPr>
        <p:txBody>
          <a:bodyPr>
            <a:spAutoFit/>
          </a:bodyPr>
          <a:lstStyle/>
          <a:p>
            <a:pPr marL="0" indent="0">
              <a:buNone/>
            </a:pPr>
            <a:r>
              <a:rPr lang="en-IN" sz="2400" dirty="0">
                <a:solidFill>
                  <a:srgbClr val="000000"/>
                </a:solidFill>
              </a:rPr>
              <a:t>How can a diode be used to suppress high-voltage surges in automotive components or circuits containing a coil?</a:t>
            </a:r>
          </a:p>
        </p:txBody>
      </p:sp>
    </p:spTree>
    <p:extLst>
      <p:ext uri="{BB962C8B-B14F-4D97-AF65-F5344CB8AC3E}">
        <p14:creationId xmlns:p14="http://schemas.microsoft.com/office/powerpoint/2010/main" val="1197453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278"/>
            <a:ext cx="8229600" cy="646331"/>
          </a:xfrm>
        </p:spPr>
        <p:txBody>
          <a:bodyPr>
            <a:spAutoFit/>
          </a:bodyPr>
          <a:lstStyle/>
          <a:p>
            <a:r>
              <a:rPr lang="en-US" dirty="0"/>
              <a:t>Answer 2</a:t>
            </a:r>
            <a:endParaRPr lang="en-US" sz="20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IN" sz="2400" dirty="0">
                <a:solidFill>
                  <a:srgbClr val="000000"/>
                </a:solidFill>
              </a:rPr>
              <a:t>A diode can be installed across the leads to the coil to redirect the high-voltage spike back into the coil.</a:t>
            </a:r>
          </a:p>
        </p:txBody>
      </p:sp>
    </p:spTree>
    <p:extLst>
      <p:ext uri="{BB962C8B-B14F-4D97-AF65-F5344CB8AC3E}">
        <p14:creationId xmlns:p14="http://schemas.microsoft.com/office/powerpoint/2010/main" val="264293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1322"/>
            <a:ext cx="8229600" cy="646331"/>
          </a:xfrm>
        </p:spPr>
        <p:txBody>
          <a:bodyPr>
            <a:spAutoFit/>
          </a:bodyPr>
          <a:lstStyle/>
          <a:p>
            <a:r>
              <a:rPr lang="en-US" dirty="0"/>
              <a:t>Light-Emitting Diodes</a:t>
            </a:r>
            <a:endParaRPr lang="en-US" sz="2000" dirty="0"/>
          </a:p>
        </p:txBody>
      </p:sp>
      <p:sp>
        <p:nvSpPr>
          <p:cNvPr id="4" name="Content Placeholder 3"/>
          <p:cNvSpPr>
            <a:spLocks noGrp="1"/>
          </p:cNvSpPr>
          <p:nvPr>
            <p:ph idx="1"/>
          </p:nvPr>
        </p:nvSpPr>
        <p:spPr>
          <a:xfrm>
            <a:off x="457200" y="992847"/>
            <a:ext cx="8229600" cy="2131353"/>
          </a:xfrm>
        </p:spPr>
        <p:txBody>
          <a:bodyPr>
            <a:spAutoFit/>
          </a:bodyPr>
          <a:lstStyle/>
          <a:p>
            <a:r>
              <a:rPr lang="en-IN" sz="2400" dirty="0">
                <a:solidFill>
                  <a:srgbClr val="000000"/>
                </a:solidFill>
              </a:rPr>
              <a:t>Light-emitting diodes (</a:t>
            </a:r>
            <a:r>
              <a:rPr lang="en-IN" sz="2400" kern="0" spc="-350" dirty="0">
                <a:solidFill>
                  <a:srgbClr val="000000"/>
                </a:solidFill>
              </a:rPr>
              <a:t>L E </a:t>
            </a:r>
            <a:r>
              <a:rPr lang="en-IN" sz="2400" dirty="0">
                <a:solidFill>
                  <a:srgbClr val="000000"/>
                </a:solidFill>
              </a:rPr>
              <a:t>D) radiate light when current flows through the diode in the forward-bias direction.</a:t>
            </a:r>
          </a:p>
          <a:p>
            <a:r>
              <a:rPr lang="en-IN" sz="2400" dirty="0">
                <a:solidFill>
                  <a:srgbClr val="000000"/>
                </a:solidFill>
              </a:rPr>
              <a:t>If an </a:t>
            </a:r>
            <a:r>
              <a:rPr lang="en-IN" sz="2400" kern="0" spc="-350" dirty="0">
                <a:solidFill>
                  <a:srgbClr val="000000"/>
                </a:solidFill>
              </a:rPr>
              <a:t>L E </a:t>
            </a:r>
            <a:r>
              <a:rPr lang="en-IN" sz="2400" dirty="0">
                <a:solidFill>
                  <a:srgbClr val="000000"/>
                </a:solidFill>
              </a:rPr>
              <a:t>D is connected across a 12-volt automotive battery, a resistor must be connected in series to prevent destruction of the P-N junction.</a:t>
            </a:r>
          </a:p>
        </p:txBody>
      </p:sp>
    </p:spTree>
    <p:extLst>
      <p:ext uri="{BB962C8B-B14F-4D97-AF65-F5344CB8AC3E}">
        <p14:creationId xmlns:p14="http://schemas.microsoft.com/office/powerpoint/2010/main" val="1108800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45.13 LED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6800" y="999067"/>
            <a:ext cx="7154758" cy="33358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7700" y="4572000"/>
            <a:ext cx="7848600" cy="1323439"/>
          </a:xfrm>
        </p:spPr>
        <p:txBody>
          <a:bodyPr/>
          <a:lstStyle/>
          <a:p>
            <a:r>
              <a:rPr lang="en-US" dirty="0"/>
              <a:t>A typical light-emitting diode (L E D). This particular L E D is designed with a built-in resistor so that 12-volts D C may be applied directly to the leads without an external resistor. Normally a 300- to 500-ohm, 0.5-watt resistor is required to be attached in</a:t>
            </a:r>
            <a:br>
              <a:rPr lang="en-US" dirty="0"/>
            </a:br>
            <a:r>
              <a:rPr lang="en-US" dirty="0"/>
              <a:t>series with the LED, to control current flow to about 0.020 ampere (20 milliamperes), or damage to the P-N junction may occur</a:t>
            </a:r>
          </a:p>
        </p:txBody>
      </p:sp>
    </p:spTree>
    <p:extLst>
      <p:ext uri="{BB962C8B-B14F-4D97-AF65-F5344CB8AC3E}">
        <p14:creationId xmlns:p14="http://schemas.microsoft.com/office/powerpoint/2010/main" val="3933154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447800"/>
            <a:ext cx="8089829" cy="48382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How Does an LED Emit Light?</a:t>
            </a: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3785" y="2466541"/>
            <a:ext cx="7543800" cy="3693319"/>
          </a:xfrm>
        </p:spPr>
        <p:txBody>
          <a:bodyPr/>
          <a:lstStyle/>
          <a:p>
            <a:pPr marL="0" indent="0">
              <a:buNone/>
            </a:pPr>
            <a:r>
              <a:rPr lang="en-US" sz="1800" b="1" dirty="0"/>
              <a:t>How Does an LED Emit Light? </a:t>
            </a:r>
            <a:r>
              <a:rPr lang="en-US" sz="1800" dirty="0"/>
              <a:t>An LED contains a chip that houses P-type and N-type materials. The junction between these regions acts as a barrier to the flow of electrons between the two materials. When a voltage of 1.5 to 2.2 volts is applied to the correct polarity, current flows across the junction. As the electrons enter the P-type material, it combines with the holes in the material and releases energy in the form of light (called photons). The intensity and color the light produces depends on materials used in the manufacture of the semiconductor.  LEDs are very efficient compared to conventional incandescent bulbs, which depend on heat to create light. LEDs generate very little heat, with most of the energy consumed converted directly into light. LEDs are reliable and are being used for taillights, brake lights, daytime running lights, and headlights in some vehicles.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600200"/>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219588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838"/>
            <a:ext cx="8229600" cy="646331"/>
          </a:xfrm>
        </p:spPr>
        <p:txBody>
          <a:bodyPr>
            <a:spAutoFit/>
          </a:bodyPr>
          <a:lstStyle/>
          <a:p>
            <a:r>
              <a:rPr lang="en-US" dirty="0"/>
              <a:t>Photodiodes</a:t>
            </a:r>
            <a:endParaRPr lang="en-US" sz="2000" dirty="0"/>
          </a:p>
        </p:txBody>
      </p:sp>
      <p:sp>
        <p:nvSpPr>
          <p:cNvPr id="4" name="Content Placeholder 3"/>
          <p:cNvSpPr>
            <a:spLocks noGrp="1"/>
          </p:cNvSpPr>
          <p:nvPr>
            <p:ph idx="1"/>
          </p:nvPr>
        </p:nvSpPr>
        <p:spPr>
          <a:xfrm>
            <a:off x="457200" y="1026363"/>
            <a:ext cx="8229600" cy="3393237"/>
          </a:xfrm>
        </p:spPr>
        <p:txBody>
          <a:bodyPr>
            <a:spAutoFit/>
          </a:bodyPr>
          <a:lstStyle/>
          <a:p>
            <a:r>
              <a:rPr lang="en-IN" sz="2400" dirty="0">
                <a:solidFill>
                  <a:srgbClr val="000000"/>
                </a:solidFill>
              </a:rPr>
              <a:t>Purpose and Function</a:t>
            </a:r>
          </a:p>
          <a:p>
            <a:pPr lvl="1"/>
            <a:r>
              <a:rPr lang="en-IN" sz="2400" dirty="0">
                <a:solidFill>
                  <a:srgbClr val="000000"/>
                </a:solidFill>
              </a:rPr>
              <a:t>Photodiodes are specially constructed to respond to various wavelengths of light with a “window” built into the housing</a:t>
            </a:r>
          </a:p>
          <a:p>
            <a:r>
              <a:rPr lang="en-IN" sz="2400" dirty="0">
                <a:solidFill>
                  <a:srgbClr val="000000"/>
                </a:solidFill>
              </a:rPr>
              <a:t>Construction</a:t>
            </a:r>
          </a:p>
          <a:p>
            <a:pPr lvl="1"/>
            <a:r>
              <a:rPr lang="en-IN" sz="2400" dirty="0">
                <a:solidFill>
                  <a:srgbClr val="000000"/>
                </a:solidFill>
              </a:rPr>
              <a:t>When light energy strikes the diode, electrons are released and the diode conducts in the forward-bias direction.</a:t>
            </a:r>
          </a:p>
        </p:txBody>
      </p:sp>
    </p:spTree>
    <p:extLst>
      <p:ext uri="{BB962C8B-B14F-4D97-AF65-F5344CB8AC3E}">
        <p14:creationId xmlns:p14="http://schemas.microsoft.com/office/powerpoint/2010/main" val="217214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45.14 Photodiodes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6160" y="990600"/>
            <a:ext cx="4953327" cy="3124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3124200"/>
          </a:xfrm>
        </p:spPr>
        <p:txBody>
          <a:bodyPr/>
          <a:lstStyle/>
          <a:p>
            <a:r>
              <a:rPr lang="en-US" sz="2400" dirty="0"/>
              <a:t>Typical photodiodes. They are usually built into a plastic housing so that the photodiode itself may not be visible</a:t>
            </a:r>
          </a:p>
        </p:txBody>
      </p:sp>
    </p:spTree>
    <p:extLst>
      <p:ext uri="{BB962C8B-B14F-4D97-AF65-F5344CB8AC3E}">
        <p14:creationId xmlns:p14="http://schemas.microsoft.com/office/powerpoint/2010/main" val="42008544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45.15 Photodiode Symbol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28699" y="1066800"/>
            <a:ext cx="7168303" cy="3124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4572000"/>
            <a:ext cx="7315200" cy="830997"/>
          </a:xfrm>
        </p:spPr>
        <p:txBody>
          <a:bodyPr/>
          <a:lstStyle/>
          <a:p>
            <a:r>
              <a:rPr lang="en-US" sz="2400" dirty="0"/>
              <a:t>Symbol for a photodiode. The arrows represent light striking the P-N junction of the photodiode</a:t>
            </a:r>
          </a:p>
        </p:txBody>
      </p:sp>
    </p:spTree>
    <p:extLst>
      <p:ext uri="{BB962C8B-B14F-4D97-AF65-F5344CB8AC3E}">
        <p14:creationId xmlns:p14="http://schemas.microsoft.com/office/powerpoint/2010/main" val="1228975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3170"/>
            <a:ext cx="8229600" cy="646331"/>
          </a:xfrm>
        </p:spPr>
        <p:txBody>
          <a:bodyPr>
            <a:spAutoFit/>
          </a:bodyPr>
          <a:lstStyle/>
          <a:p>
            <a:r>
              <a:rPr lang="en-US" dirty="0"/>
              <a:t>Photoresistors</a:t>
            </a:r>
            <a:endParaRPr lang="en-US" sz="2000" dirty="0"/>
          </a:p>
        </p:txBody>
      </p:sp>
      <p:sp>
        <p:nvSpPr>
          <p:cNvPr id="4" name="Content Placeholder 3"/>
          <p:cNvSpPr>
            <a:spLocks noGrp="1"/>
          </p:cNvSpPr>
          <p:nvPr>
            <p:ph idx="1"/>
          </p:nvPr>
        </p:nvSpPr>
        <p:spPr>
          <a:xfrm>
            <a:off x="457200" y="1014695"/>
            <a:ext cx="8229600" cy="3023905"/>
          </a:xfrm>
        </p:spPr>
        <p:txBody>
          <a:bodyPr>
            <a:spAutoFit/>
          </a:bodyPr>
          <a:lstStyle/>
          <a:p>
            <a:r>
              <a:rPr lang="en-IN" sz="2400" dirty="0">
                <a:solidFill>
                  <a:srgbClr val="000000"/>
                </a:solidFill>
              </a:rPr>
              <a:t>A photoresistor is a semiconductor material (usually cadmium sulfide) that changes resistance with the presence or absence of light.</a:t>
            </a:r>
          </a:p>
          <a:p>
            <a:pPr lvl="1"/>
            <a:r>
              <a:rPr lang="en-IN" sz="2400" dirty="0">
                <a:solidFill>
                  <a:srgbClr val="000000"/>
                </a:solidFill>
              </a:rPr>
              <a:t>Dark = High resistance</a:t>
            </a:r>
          </a:p>
          <a:p>
            <a:pPr lvl="1"/>
            <a:r>
              <a:rPr lang="en-IN" sz="2400" dirty="0">
                <a:solidFill>
                  <a:srgbClr val="000000"/>
                </a:solidFill>
              </a:rPr>
              <a:t>Light = Low resistance</a:t>
            </a:r>
          </a:p>
          <a:p>
            <a:r>
              <a:rPr lang="en-IN" sz="2400" dirty="0">
                <a:solidFill>
                  <a:srgbClr val="000000"/>
                </a:solidFill>
              </a:rPr>
              <a:t>Can be used to control headlight dimmer relays and automotive headlights.</a:t>
            </a:r>
          </a:p>
        </p:txBody>
      </p:sp>
    </p:spTree>
    <p:extLst>
      <p:ext uri="{BB962C8B-B14F-4D97-AF65-F5344CB8AC3E}">
        <p14:creationId xmlns:p14="http://schemas.microsoft.com/office/powerpoint/2010/main" val="3955372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45.16 Photoresistor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10200" y="1007533"/>
            <a:ext cx="2780883" cy="498340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962400" cy="1200329"/>
          </a:xfrm>
        </p:spPr>
        <p:txBody>
          <a:bodyPr/>
          <a:lstStyle/>
          <a:p>
            <a:r>
              <a:rPr lang="en-US" sz="2400" dirty="0"/>
              <a:t>Either symbol may be used to represent a photoresistor</a:t>
            </a:r>
          </a:p>
        </p:txBody>
      </p:sp>
    </p:spTree>
    <p:extLst>
      <p:ext uri="{BB962C8B-B14F-4D97-AF65-F5344CB8AC3E}">
        <p14:creationId xmlns:p14="http://schemas.microsoft.com/office/powerpoint/2010/main" val="3422922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9075"/>
            <a:ext cx="8229600" cy="646331"/>
          </a:xfrm>
        </p:spPr>
        <p:txBody>
          <a:bodyPr>
            <a:spAutoFit/>
          </a:bodyPr>
          <a:lstStyle/>
          <a:p>
            <a:r>
              <a:rPr lang="en-US" dirty="0"/>
              <a:t>Learning Objectives </a:t>
            </a:r>
            <a:r>
              <a:rPr lang="en-US" sz="2800" dirty="0"/>
              <a:t>(3 of 3)</a:t>
            </a:r>
          </a:p>
        </p:txBody>
      </p:sp>
      <p:sp>
        <p:nvSpPr>
          <p:cNvPr id="4" name="Content Placeholder 3"/>
          <p:cNvSpPr>
            <a:spLocks noGrp="1"/>
          </p:cNvSpPr>
          <p:nvPr>
            <p:ph idx="1"/>
          </p:nvPr>
        </p:nvSpPr>
        <p:spPr>
          <a:xfrm>
            <a:off x="457200" y="992847"/>
            <a:ext cx="8229600" cy="2323713"/>
          </a:xfrm>
        </p:spPr>
        <p:txBody>
          <a:bodyPr>
            <a:spAutoFit/>
          </a:bodyPr>
          <a:lstStyle/>
          <a:p>
            <a:pPr marL="685800" indent="-685800">
              <a:buNone/>
            </a:pPr>
            <a:r>
              <a:rPr lang="en-IN" sz="2400" b="1" dirty="0">
                <a:solidFill>
                  <a:schemeClr val="bg2"/>
                </a:solidFill>
                <a:cs typeface="Times New Roman" panose="02020603050405020304" pitchFamily="18" charset="0"/>
              </a:rPr>
              <a:t>45.16 </a:t>
            </a:r>
            <a:r>
              <a:rPr lang="en-IN" sz="2400" dirty="0">
                <a:cs typeface="Times New Roman" panose="02020603050405020304" pitchFamily="18" charset="0"/>
              </a:rPr>
              <a:t>Describe how to test diodes and transistors.</a:t>
            </a:r>
          </a:p>
          <a:p>
            <a:pPr marL="822960" indent="-822960">
              <a:buNone/>
            </a:pPr>
            <a:r>
              <a:rPr lang="en-IN" sz="2400" b="1" dirty="0">
                <a:solidFill>
                  <a:schemeClr val="bg2"/>
                </a:solidFill>
                <a:cs typeface="Times New Roman" panose="02020603050405020304" pitchFamily="18" charset="0"/>
              </a:rPr>
              <a:t>45.17 </a:t>
            </a:r>
            <a:r>
              <a:rPr lang="en-IN" sz="2400" dirty="0">
                <a:cs typeface="Times New Roman" panose="02020603050405020304" pitchFamily="18" charset="0"/>
              </a:rPr>
              <a:t>Discuss converters and inverters and how they are used.</a:t>
            </a:r>
          </a:p>
          <a:p>
            <a:pPr marL="822960" indent="-822960">
              <a:buNone/>
            </a:pPr>
            <a:r>
              <a:rPr lang="en-IN" sz="2400" b="1" dirty="0">
                <a:solidFill>
                  <a:schemeClr val="bg2"/>
                </a:solidFill>
                <a:cs typeface="Times New Roman" panose="02020603050405020304" pitchFamily="18" charset="0"/>
              </a:rPr>
              <a:t>45.18 </a:t>
            </a:r>
            <a:r>
              <a:rPr lang="en-IN" sz="2400" dirty="0">
                <a:cs typeface="Times New Roman" panose="02020603050405020304" pitchFamily="18" charset="0"/>
              </a:rPr>
              <a:t>Explain electrostatic discharge damage and how to avoid it.</a:t>
            </a:r>
            <a:endParaRPr lang="en-IN" sz="2400" dirty="0">
              <a:latin typeface="+mj-lt"/>
              <a:ea typeface="+mj-ea"/>
              <a:cs typeface="Times New Roman" panose="02020603050405020304" pitchFamily="18" charset="0"/>
            </a:endParaRPr>
          </a:p>
        </p:txBody>
      </p:sp>
    </p:spTree>
    <p:extLst>
      <p:ext uri="{BB962C8B-B14F-4D97-AF65-F5344CB8AC3E}">
        <p14:creationId xmlns:p14="http://schemas.microsoft.com/office/powerpoint/2010/main" val="4129632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1502"/>
            <a:ext cx="8229600" cy="646331"/>
          </a:xfrm>
        </p:spPr>
        <p:txBody>
          <a:bodyPr>
            <a:spAutoFit/>
          </a:bodyPr>
          <a:lstStyle/>
          <a:p>
            <a:r>
              <a:rPr lang="en-US" dirty="0"/>
              <a:t>Silicon-Controlled Rectifiers</a:t>
            </a:r>
            <a:endParaRPr lang="en-US" sz="2000" dirty="0"/>
          </a:p>
        </p:txBody>
      </p:sp>
      <p:sp>
        <p:nvSpPr>
          <p:cNvPr id="4" name="Content Placeholder 3"/>
          <p:cNvSpPr>
            <a:spLocks noGrp="1"/>
          </p:cNvSpPr>
          <p:nvPr>
            <p:ph idx="1"/>
          </p:nvPr>
        </p:nvSpPr>
        <p:spPr>
          <a:xfrm>
            <a:off x="457200" y="1003027"/>
            <a:ext cx="8229600" cy="2654573"/>
          </a:xfrm>
        </p:spPr>
        <p:txBody>
          <a:bodyPr>
            <a:spAutoFit/>
          </a:bodyPr>
          <a:lstStyle/>
          <a:p>
            <a:r>
              <a:rPr lang="en-IN" sz="2400" dirty="0">
                <a:solidFill>
                  <a:srgbClr val="000000"/>
                </a:solidFill>
              </a:rPr>
              <a:t>Construction</a:t>
            </a:r>
          </a:p>
          <a:p>
            <a:pPr lvl="1"/>
            <a:r>
              <a:rPr lang="en-IN" sz="2400" dirty="0">
                <a:solidFill>
                  <a:srgbClr val="000000"/>
                </a:solidFill>
              </a:rPr>
              <a:t>Silicon-Controlled Rectifier (</a:t>
            </a:r>
            <a:r>
              <a:rPr lang="en-IN" sz="2400" kern="0" spc="-350" dirty="0">
                <a:solidFill>
                  <a:srgbClr val="000000"/>
                </a:solidFill>
              </a:rPr>
              <a:t>S C </a:t>
            </a:r>
            <a:r>
              <a:rPr lang="en-IN" sz="2400" dirty="0">
                <a:solidFill>
                  <a:srgbClr val="000000"/>
                </a:solidFill>
              </a:rPr>
              <a:t>R) is a semiconductor device that looks like two diodes connected end to end.</a:t>
            </a:r>
          </a:p>
          <a:p>
            <a:r>
              <a:rPr lang="en-IN" sz="2400" dirty="0">
                <a:solidFill>
                  <a:srgbClr val="000000"/>
                </a:solidFill>
              </a:rPr>
              <a:t>Uses of </a:t>
            </a:r>
            <a:r>
              <a:rPr lang="en-IN" sz="2400" kern="0" spc="-350" dirty="0">
                <a:solidFill>
                  <a:srgbClr val="000000"/>
                </a:solidFill>
              </a:rPr>
              <a:t>S C </a:t>
            </a:r>
            <a:r>
              <a:rPr lang="en-IN" sz="2400" dirty="0">
                <a:solidFill>
                  <a:srgbClr val="000000"/>
                </a:solidFill>
              </a:rPr>
              <a:t>R</a:t>
            </a:r>
          </a:p>
          <a:p>
            <a:pPr lvl="1"/>
            <a:r>
              <a:rPr lang="en-IN" sz="2400" kern="0" spc="-350" dirty="0">
                <a:solidFill>
                  <a:srgbClr val="000000"/>
                </a:solidFill>
              </a:rPr>
              <a:t>S C R </a:t>
            </a:r>
            <a:r>
              <a:rPr lang="en-IN" sz="2400" dirty="0">
                <a:solidFill>
                  <a:srgbClr val="000000"/>
                </a:solidFill>
              </a:rPr>
              <a:t>s can be used to construct a circuit for a center high-mounted stoplight (</a:t>
            </a:r>
            <a:r>
              <a:rPr lang="en-IN" sz="2400" kern="0" spc="-350" dirty="0">
                <a:solidFill>
                  <a:srgbClr val="000000"/>
                </a:solidFill>
              </a:rPr>
              <a:t>C H M S </a:t>
            </a:r>
            <a:r>
              <a:rPr lang="en-IN" sz="2400" dirty="0">
                <a:solidFill>
                  <a:srgbClr val="000000"/>
                </a:solidFill>
              </a:rPr>
              <a:t>L).</a:t>
            </a:r>
          </a:p>
        </p:txBody>
      </p:sp>
    </p:spTree>
    <p:extLst>
      <p:ext uri="{BB962C8B-B14F-4D97-AF65-F5344CB8AC3E}">
        <p14:creationId xmlns:p14="http://schemas.microsoft.com/office/powerpoint/2010/main" val="822552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45.17 SCR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06545" y="1066800"/>
            <a:ext cx="7530909" cy="22074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1999" y="3810000"/>
            <a:ext cx="7620000" cy="461665"/>
          </a:xfrm>
        </p:spPr>
        <p:txBody>
          <a:bodyPr/>
          <a:lstStyle/>
          <a:p>
            <a:r>
              <a:rPr lang="en-US" sz="2400" dirty="0"/>
              <a:t>Symbol and terminal identification of an SCR</a:t>
            </a:r>
          </a:p>
        </p:txBody>
      </p:sp>
    </p:spTree>
    <p:extLst>
      <p:ext uri="{BB962C8B-B14F-4D97-AF65-F5344CB8AC3E}">
        <p14:creationId xmlns:p14="http://schemas.microsoft.com/office/powerpoint/2010/main" val="188493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45.18 SCR Wiring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600" y="990600"/>
            <a:ext cx="4793922" cy="47323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819400" cy="2057400"/>
          </a:xfrm>
        </p:spPr>
        <p:txBody>
          <a:bodyPr/>
          <a:lstStyle/>
          <a:p>
            <a:r>
              <a:rPr lang="en-US" sz="2400" dirty="0"/>
              <a:t>Wiring diagram for a center high-mounted stoplight (CHMSL) using SCRs</a:t>
            </a:r>
          </a:p>
        </p:txBody>
      </p:sp>
    </p:spTree>
    <p:extLst>
      <p:ext uri="{BB962C8B-B14F-4D97-AF65-F5344CB8AC3E}">
        <p14:creationId xmlns:p14="http://schemas.microsoft.com/office/powerpoint/2010/main" val="833454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33" y="228600"/>
            <a:ext cx="8229600" cy="646331"/>
          </a:xfrm>
        </p:spPr>
        <p:txBody>
          <a:bodyPr/>
          <a:lstStyle/>
          <a:p>
            <a:r>
              <a:rPr lang="en-US" dirty="0"/>
              <a:t>Chart 45.1 Resistance Changes</a:t>
            </a:r>
          </a:p>
        </p:txBody>
      </p:sp>
      <p:graphicFrame>
        <p:nvGraphicFramePr>
          <p:cNvPr id="8" name="Content Placeholder 7"/>
          <p:cNvGraphicFramePr>
            <a:graphicFrameLocks noGrp="1"/>
          </p:cNvGraphicFramePr>
          <p:nvPr>
            <p:ph sz="quarter" idx="14"/>
            <p:extLst>
              <p:ext uri="{D42A27DB-BD31-4B8C-83A1-F6EECF244321}">
                <p14:modId xmlns:p14="http://schemas.microsoft.com/office/powerpoint/2010/main" val="1559511904"/>
              </p:ext>
            </p:extLst>
          </p:nvPr>
        </p:nvGraphicFramePr>
        <p:xfrm>
          <a:off x="1523999" y="1219200"/>
          <a:ext cx="6553201" cy="3124200"/>
        </p:xfrm>
        <a:graphic>
          <a:graphicData uri="http://schemas.openxmlformats.org/drawingml/2006/table">
            <a:tbl>
              <a:tblPr firstRow="1"/>
              <a:tblGrid>
                <a:gridCol w="1102952">
                  <a:extLst>
                    <a:ext uri="{9D8B030D-6E8A-4147-A177-3AD203B41FA5}">
                      <a16:colId xmlns:a16="http://schemas.microsoft.com/office/drawing/2014/main" val="20000"/>
                    </a:ext>
                  </a:extLst>
                </a:gridCol>
                <a:gridCol w="3011849">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tblGrid>
              <a:tr h="1081576">
                <a:tc gridSpan="2">
                  <a:txBody>
                    <a:bodyPr/>
                    <a:lstStyle/>
                    <a:p>
                      <a:pPr marL="0" marR="0" algn="ctr" eaLnBrk="0" hangingPunct="0">
                        <a:lnSpc>
                          <a:spcPct val="107000"/>
                        </a:lnSpc>
                        <a:spcBef>
                          <a:spcPts val="30"/>
                        </a:spcBef>
                        <a:spcAft>
                          <a:spcPts val="0"/>
                        </a:spcAft>
                      </a:pPr>
                      <a:r>
                        <a:rPr lang="en-US"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COPPER WIRE</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hMerge="1">
                  <a:txBody>
                    <a:bodyPr/>
                    <a:lstStyle/>
                    <a:p>
                      <a:endParaRPr lang="en-US"/>
                    </a:p>
                  </a:txBody>
                  <a:tcPr/>
                </a:tc>
                <a:tc>
                  <a:txBody>
                    <a:bodyPr/>
                    <a:lstStyle/>
                    <a:p>
                      <a:pPr marL="0" marR="0" algn="ctr" eaLnBrk="0" hangingPunct="0">
                        <a:lnSpc>
                          <a:spcPct val="107000"/>
                        </a:lnSpc>
                        <a:spcBef>
                          <a:spcPts val="30"/>
                        </a:spcBef>
                        <a:spcAft>
                          <a:spcPts val="0"/>
                        </a:spcAft>
                      </a:pPr>
                      <a:r>
                        <a:rPr lang="en-US" sz="2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NTC THERMISTOR</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897610">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Cold</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Lower resistance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Higher resistance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1145014">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Hot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Higher resistance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0" marR="0" eaLnBrk="0" hangingPunct="0">
                        <a:lnSpc>
                          <a:spcPct val="107000"/>
                        </a:lnSpc>
                        <a:spcBef>
                          <a:spcPts val="30"/>
                        </a:spcBef>
                        <a:spcAft>
                          <a:spcPts val="0"/>
                        </a:spcAft>
                      </a:pPr>
                      <a:r>
                        <a:rPr lang="en-US" sz="2800" dirty="0">
                          <a:effectLst/>
                          <a:latin typeface="Arial" panose="020B0604020202020204" pitchFamily="34" charset="0"/>
                          <a:ea typeface="Calibri" panose="020F0502020204030204" pitchFamily="34" charset="0"/>
                          <a:cs typeface="Times New Roman" panose="02020603050405020304" pitchFamily="18" charset="0"/>
                        </a:rPr>
                        <a:t>Lower resistance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860779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a:spAutoFit/>
          </a:bodyPr>
          <a:lstStyle/>
          <a:p>
            <a:r>
              <a:rPr lang="en-US" dirty="0"/>
              <a:t>Thermistors</a:t>
            </a:r>
            <a:endParaRPr lang="en-US" sz="2000" dirty="0"/>
          </a:p>
        </p:txBody>
      </p:sp>
      <p:sp>
        <p:nvSpPr>
          <p:cNvPr id="4" name="Content Placeholder 3"/>
          <p:cNvSpPr>
            <a:spLocks noGrp="1"/>
          </p:cNvSpPr>
          <p:nvPr>
            <p:ph idx="1"/>
          </p:nvPr>
        </p:nvSpPr>
        <p:spPr>
          <a:xfrm>
            <a:off x="457200" y="1000125"/>
            <a:ext cx="8229600" cy="4655121"/>
          </a:xfrm>
        </p:spPr>
        <p:txBody>
          <a:bodyPr>
            <a:spAutoFit/>
          </a:bodyPr>
          <a:lstStyle/>
          <a:p>
            <a:r>
              <a:rPr lang="en-IN" sz="2400" dirty="0">
                <a:solidFill>
                  <a:srgbClr val="000000"/>
                </a:solidFill>
              </a:rPr>
              <a:t>Construction</a:t>
            </a:r>
          </a:p>
          <a:p>
            <a:pPr lvl="1"/>
            <a:r>
              <a:rPr lang="en-IN" sz="2400" dirty="0">
                <a:solidFill>
                  <a:srgbClr val="000000"/>
                </a:solidFill>
              </a:rPr>
              <a:t>A thermistor is a semiconductor material, such as silicon, that has been doped to provide a given resistance.</a:t>
            </a:r>
          </a:p>
          <a:p>
            <a:pPr lvl="1"/>
            <a:r>
              <a:rPr lang="en-IN" sz="2400" dirty="0">
                <a:solidFill>
                  <a:srgbClr val="000000"/>
                </a:solidFill>
              </a:rPr>
              <a:t>When the thermistor is heated, the electrons within the crystal gain energy and electrons are released.</a:t>
            </a:r>
          </a:p>
          <a:p>
            <a:pPr lvl="1"/>
            <a:r>
              <a:rPr lang="en-IN" sz="2400" dirty="0">
                <a:solidFill>
                  <a:srgbClr val="000000"/>
                </a:solidFill>
              </a:rPr>
              <a:t>Resistance decreases with heat</a:t>
            </a:r>
          </a:p>
          <a:p>
            <a:r>
              <a:rPr lang="en-IN" sz="2400" dirty="0">
                <a:solidFill>
                  <a:srgbClr val="000000"/>
                </a:solidFill>
              </a:rPr>
              <a:t>Uses of Thermistors</a:t>
            </a:r>
          </a:p>
          <a:p>
            <a:pPr lvl="1"/>
            <a:r>
              <a:rPr lang="en-IN" sz="2400" dirty="0">
                <a:solidFill>
                  <a:srgbClr val="000000"/>
                </a:solidFill>
              </a:rPr>
              <a:t>A thermistor is commonly used as a temperature-sensing device for coolant temperature and intake manifold air temperature.</a:t>
            </a:r>
          </a:p>
        </p:txBody>
      </p:sp>
    </p:spTree>
    <p:extLst>
      <p:ext uri="{BB962C8B-B14F-4D97-AF65-F5344CB8AC3E}">
        <p14:creationId xmlns:p14="http://schemas.microsoft.com/office/powerpoint/2010/main" val="3158685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45.19 Thermistor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19600" y="1004711"/>
            <a:ext cx="3867150" cy="49325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352800" cy="830997"/>
          </a:xfrm>
        </p:spPr>
        <p:txBody>
          <a:bodyPr/>
          <a:lstStyle/>
          <a:p>
            <a:r>
              <a:rPr lang="en-US" sz="2400" dirty="0"/>
              <a:t>Symbols used to represent a thermistor</a:t>
            </a:r>
          </a:p>
        </p:txBody>
      </p:sp>
    </p:spTree>
    <p:extLst>
      <p:ext uri="{BB962C8B-B14F-4D97-AF65-F5344CB8AC3E}">
        <p14:creationId xmlns:p14="http://schemas.microsoft.com/office/powerpoint/2010/main" val="4195662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462"/>
            <a:ext cx="8229600" cy="646331"/>
          </a:xfrm>
        </p:spPr>
        <p:txBody>
          <a:bodyPr>
            <a:spAutoFit/>
          </a:bodyPr>
          <a:lstStyle/>
          <a:p>
            <a:r>
              <a:rPr lang="en-US" dirty="0"/>
              <a:t>Rectifier Bridges</a:t>
            </a:r>
            <a:endParaRPr lang="en-US" sz="2000" dirty="0"/>
          </a:p>
        </p:txBody>
      </p:sp>
      <p:sp>
        <p:nvSpPr>
          <p:cNvPr id="4" name="Content Placeholder 3"/>
          <p:cNvSpPr>
            <a:spLocks noGrp="1"/>
          </p:cNvSpPr>
          <p:nvPr>
            <p:ph idx="1"/>
          </p:nvPr>
        </p:nvSpPr>
        <p:spPr>
          <a:xfrm>
            <a:off x="457200" y="1042987"/>
            <a:ext cx="8229600" cy="2462213"/>
          </a:xfrm>
        </p:spPr>
        <p:txBody>
          <a:bodyPr>
            <a:spAutoFit/>
          </a:bodyPr>
          <a:lstStyle/>
          <a:p>
            <a:r>
              <a:rPr lang="en-IN" sz="2400" dirty="0">
                <a:solidFill>
                  <a:srgbClr val="000000"/>
                </a:solidFill>
              </a:rPr>
              <a:t>Definition</a:t>
            </a:r>
          </a:p>
          <a:p>
            <a:pPr lvl="1"/>
            <a:r>
              <a:rPr lang="en-IN" sz="2400" dirty="0">
                <a:solidFill>
                  <a:srgbClr val="000000"/>
                </a:solidFill>
              </a:rPr>
              <a:t>A rectifier is an electronic device (such as a diode) used to convert a changing voltage into a straight or constant voltage.</a:t>
            </a:r>
          </a:p>
          <a:p>
            <a:pPr lvl="1"/>
            <a:r>
              <a:rPr lang="en-IN" sz="2400" dirty="0">
                <a:solidFill>
                  <a:srgbClr val="000000"/>
                </a:solidFill>
              </a:rPr>
              <a:t>A rectifier bridge is a group of diodes that is used to change an </a:t>
            </a:r>
            <a:r>
              <a:rPr lang="en-IN" sz="2400" kern="0" spc="-350" dirty="0">
                <a:solidFill>
                  <a:srgbClr val="000000"/>
                </a:solidFill>
              </a:rPr>
              <a:t>A </a:t>
            </a:r>
            <a:r>
              <a:rPr lang="en-IN" sz="2400" dirty="0">
                <a:solidFill>
                  <a:srgbClr val="000000"/>
                </a:solidFill>
              </a:rPr>
              <a:t>C circuit into a </a:t>
            </a:r>
            <a:r>
              <a:rPr lang="en-IN" sz="2400" kern="0" spc="-350" dirty="0">
                <a:solidFill>
                  <a:srgbClr val="000000"/>
                </a:solidFill>
              </a:rPr>
              <a:t>D </a:t>
            </a:r>
            <a:r>
              <a:rPr lang="en-IN" sz="2400" dirty="0">
                <a:solidFill>
                  <a:srgbClr val="000000"/>
                </a:solidFill>
              </a:rPr>
              <a:t>C circuit.</a:t>
            </a:r>
          </a:p>
        </p:txBody>
      </p:sp>
    </p:spTree>
    <p:extLst>
      <p:ext uri="{BB962C8B-B14F-4D97-AF65-F5344CB8AC3E}">
        <p14:creationId xmlns:p14="http://schemas.microsoft.com/office/powerpoint/2010/main" val="2674192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45.20 Rectifier Bridge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5800" y="959556"/>
            <a:ext cx="4174067" cy="41363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3400" y="959556"/>
            <a:ext cx="3771900" cy="2971800"/>
          </a:xfrm>
        </p:spPr>
        <p:txBody>
          <a:bodyPr/>
          <a:lstStyle/>
          <a:p>
            <a:r>
              <a:rPr lang="en-US" sz="2400" dirty="0"/>
              <a:t>This rectifier bridge contains six diodes; the three on each side are mounted in an aluminum-finned unit to help keep the diode cool during alternator operation</a:t>
            </a:r>
          </a:p>
        </p:txBody>
      </p:sp>
    </p:spTree>
    <p:extLst>
      <p:ext uri="{BB962C8B-B14F-4D97-AF65-F5344CB8AC3E}">
        <p14:creationId xmlns:p14="http://schemas.microsoft.com/office/powerpoint/2010/main" val="2526223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1410"/>
            <a:ext cx="8229600" cy="646331"/>
          </a:xfrm>
        </p:spPr>
        <p:txBody>
          <a:bodyPr>
            <a:spAutoFit/>
          </a:bodyPr>
          <a:lstStyle/>
          <a:p>
            <a:r>
              <a:rPr lang="en-US" dirty="0"/>
              <a:t>Transistors </a:t>
            </a:r>
            <a:r>
              <a:rPr lang="en-US" sz="2800" dirty="0"/>
              <a:t>(1 of 2)</a:t>
            </a:r>
            <a:endParaRPr lang="en-US" sz="1600" dirty="0"/>
          </a:p>
        </p:txBody>
      </p:sp>
      <p:sp>
        <p:nvSpPr>
          <p:cNvPr id="4" name="Content Placeholder 3"/>
          <p:cNvSpPr>
            <a:spLocks noGrp="1"/>
          </p:cNvSpPr>
          <p:nvPr>
            <p:ph idx="1"/>
          </p:nvPr>
        </p:nvSpPr>
        <p:spPr>
          <a:xfrm>
            <a:off x="457200" y="982935"/>
            <a:ext cx="8229600" cy="4732065"/>
          </a:xfrm>
        </p:spPr>
        <p:txBody>
          <a:bodyPr>
            <a:spAutoFit/>
          </a:bodyPr>
          <a:lstStyle/>
          <a:p>
            <a:r>
              <a:rPr lang="en-IN" sz="2400" dirty="0">
                <a:solidFill>
                  <a:srgbClr val="000000"/>
                </a:solidFill>
              </a:rPr>
              <a:t>Purpose and Function</a:t>
            </a:r>
          </a:p>
          <a:p>
            <a:pPr lvl="1"/>
            <a:r>
              <a:rPr lang="en-IN" sz="2400" dirty="0">
                <a:solidFill>
                  <a:srgbClr val="000000"/>
                </a:solidFill>
              </a:rPr>
              <a:t>A transistor is a semiconductor device that can perform the following electrical functions.</a:t>
            </a:r>
          </a:p>
          <a:p>
            <a:pPr lvl="2"/>
            <a:r>
              <a:rPr lang="en-IN" sz="2400" dirty="0">
                <a:solidFill>
                  <a:srgbClr val="000000"/>
                </a:solidFill>
              </a:rPr>
              <a:t>Act as an electrical switch in a circuit</a:t>
            </a:r>
          </a:p>
          <a:p>
            <a:pPr lvl="2"/>
            <a:r>
              <a:rPr lang="en-IN" sz="2400" dirty="0">
                <a:solidFill>
                  <a:srgbClr val="000000"/>
                </a:solidFill>
              </a:rPr>
              <a:t>Act as an amplifier of current in a circuit</a:t>
            </a:r>
          </a:p>
          <a:p>
            <a:pPr lvl="2"/>
            <a:r>
              <a:rPr lang="en-IN" sz="2400" dirty="0">
                <a:solidFill>
                  <a:srgbClr val="000000"/>
                </a:solidFill>
              </a:rPr>
              <a:t>Regulate the current in a circuit</a:t>
            </a:r>
          </a:p>
          <a:p>
            <a:r>
              <a:rPr lang="en-IN" sz="2400" dirty="0">
                <a:solidFill>
                  <a:srgbClr val="000000"/>
                </a:solidFill>
              </a:rPr>
              <a:t>Construction</a:t>
            </a:r>
          </a:p>
          <a:p>
            <a:pPr lvl="1"/>
            <a:r>
              <a:rPr lang="en-IN" sz="2400" dirty="0">
                <a:solidFill>
                  <a:srgbClr val="000000"/>
                </a:solidFill>
              </a:rPr>
              <a:t>A transistor that has P-type material on each end with N-type material in the center is called a </a:t>
            </a:r>
            <a:r>
              <a:rPr lang="en-IN" sz="2400" kern="0" spc="-350" dirty="0">
                <a:solidFill>
                  <a:srgbClr val="000000"/>
                </a:solidFill>
              </a:rPr>
              <a:t>P N </a:t>
            </a:r>
            <a:r>
              <a:rPr lang="en-IN" sz="2400" dirty="0">
                <a:solidFill>
                  <a:srgbClr val="000000"/>
                </a:solidFill>
              </a:rPr>
              <a:t>P transistor. Another type, with the exact opposite arrangement, is called an </a:t>
            </a:r>
            <a:r>
              <a:rPr lang="en-IN" sz="2400" kern="0" spc="-350" dirty="0">
                <a:solidFill>
                  <a:srgbClr val="000000"/>
                </a:solidFill>
              </a:rPr>
              <a:t>N P </a:t>
            </a:r>
            <a:r>
              <a:rPr lang="en-IN" sz="2400" dirty="0">
                <a:solidFill>
                  <a:srgbClr val="000000"/>
                </a:solidFill>
              </a:rPr>
              <a:t>N transistor.</a:t>
            </a:r>
          </a:p>
        </p:txBody>
      </p:sp>
    </p:spTree>
    <p:extLst>
      <p:ext uri="{BB962C8B-B14F-4D97-AF65-F5344CB8AC3E}">
        <p14:creationId xmlns:p14="http://schemas.microsoft.com/office/powerpoint/2010/main" val="27839024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01231"/>
            <a:ext cx="8229600" cy="646331"/>
          </a:xfrm>
        </p:spPr>
        <p:txBody>
          <a:bodyPr>
            <a:spAutoFit/>
          </a:bodyPr>
          <a:lstStyle/>
          <a:p>
            <a:r>
              <a:rPr lang="en-US" dirty="0"/>
              <a:t>Transistors </a:t>
            </a:r>
            <a:r>
              <a:rPr lang="en-US" sz="2800" dirty="0"/>
              <a:t>(2 of 2)</a:t>
            </a:r>
            <a:endParaRPr lang="en-US" sz="1600" dirty="0"/>
          </a:p>
        </p:txBody>
      </p:sp>
      <p:sp>
        <p:nvSpPr>
          <p:cNvPr id="4" name="Content Placeholder 3"/>
          <p:cNvSpPr>
            <a:spLocks noGrp="1"/>
          </p:cNvSpPr>
          <p:nvPr>
            <p:ph idx="1"/>
          </p:nvPr>
        </p:nvSpPr>
        <p:spPr>
          <a:xfrm>
            <a:off x="457200" y="972756"/>
            <a:ext cx="8229600" cy="4208844"/>
          </a:xfrm>
        </p:spPr>
        <p:txBody>
          <a:bodyPr>
            <a:spAutoFit/>
          </a:bodyPr>
          <a:lstStyle/>
          <a:p>
            <a:r>
              <a:rPr lang="en-IN" sz="2400" dirty="0">
                <a:solidFill>
                  <a:srgbClr val="000000"/>
                </a:solidFill>
              </a:rPr>
              <a:t>Transistor Symbols</a:t>
            </a:r>
          </a:p>
          <a:p>
            <a:pPr lvl="1"/>
            <a:r>
              <a:rPr lang="en-IN" sz="2400" dirty="0">
                <a:solidFill>
                  <a:srgbClr val="000000"/>
                </a:solidFill>
              </a:rPr>
              <a:t>All transistor symbols contain an arrow indicating the emitter part of the transistor. The arrow points in the direction of current flow (conventional theory).</a:t>
            </a:r>
          </a:p>
          <a:p>
            <a:r>
              <a:rPr lang="en-IN" sz="2400" dirty="0">
                <a:solidFill>
                  <a:srgbClr val="000000"/>
                </a:solidFill>
              </a:rPr>
              <a:t>How a Transistor Works</a:t>
            </a:r>
          </a:p>
          <a:p>
            <a:pPr lvl="1"/>
            <a:r>
              <a:rPr lang="en-IN" sz="2400" dirty="0">
                <a:solidFill>
                  <a:srgbClr val="000000"/>
                </a:solidFill>
              </a:rPr>
              <a:t>A transistor allows current flow if the electrical conditions allow it to switch on, in a manner similar to the working of an electromagnetic relay.</a:t>
            </a:r>
          </a:p>
          <a:p>
            <a:pPr lvl="1"/>
            <a:r>
              <a:rPr lang="en-IN" sz="2400" dirty="0">
                <a:solidFill>
                  <a:srgbClr val="000000"/>
                </a:solidFill>
              </a:rPr>
              <a:t>The electrical conditions are determined, or switched, by means of the base.</a:t>
            </a:r>
          </a:p>
        </p:txBody>
      </p:sp>
    </p:spTree>
    <p:extLst>
      <p:ext uri="{BB962C8B-B14F-4D97-AF65-F5344CB8AC3E}">
        <p14:creationId xmlns:p14="http://schemas.microsoft.com/office/powerpoint/2010/main" val="1102041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094"/>
            <a:ext cx="8229600" cy="646331"/>
          </a:xfrm>
        </p:spPr>
        <p:txBody>
          <a:bodyPr>
            <a:spAutoFit/>
          </a:bodyPr>
          <a:lstStyle/>
          <a:p>
            <a:r>
              <a:rPr lang="en-US" dirty="0"/>
              <a:t>Semiconductors </a:t>
            </a:r>
            <a:r>
              <a:rPr lang="en-US" sz="2800" dirty="0"/>
              <a:t>(1 of 2)</a:t>
            </a:r>
          </a:p>
        </p:txBody>
      </p:sp>
      <p:sp>
        <p:nvSpPr>
          <p:cNvPr id="4" name="Content Placeholder 3"/>
          <p:cNvSpPr>
            <a:spLocks noGrp="1"/>
          </p:cNvSpPr>
          <p:nvPr>
            <p:ph idx="1"/>
          </p:nvPr>
        </p:nvSpPr>
        <p:spPr>
          <a:xfrm>
            <a:off x="457200" y="1025619"/>
            <a:ext cx="8229600" cy="3470181"/>
          </a:xfrm>
        </p:spPr>
        <p:txBody>
          <a:bodyPr>
            <a:spAutoFit/>
          </a:bodyPr>
          <a:lstStyle/>
          <a:p>
            <a:r>
              <a:rPr lang="en-IN" sz="2400" dirty="0"/>
              <a:t>Definition</a:t>
            </a:r>
          </a:p>
          <a:p>
            <a:pPr lvl="1"/>
            <a:r>
              <a:rPr lang="en-IN" sz="2400" dirty="0"/>
              <a:t>Semiconductors are materials that contain exactly four electrons in the outer orbit of their atom structure and are, therefore, neither good conductors nor good insulators.</a:t>
            </a:r>
          </a:p>
          <a:p>
            <a:r>
              <a:rPr lang="en-IN" sz="2400" dirty="0"/>
              <a:t>Examples of Semiconductors</a:t>
            </a:r>
          </a:p>
          <a:p>
            <a:pPr lvl="1"/>
            <a:r>
              <a:rPr lang="en-IN" sz="2400" dirty="0"/>
              <a:t>Germanium</a:t>
            </a:r>
          </a:p>
          <a:p>
            <a:pPr lvl="1"/>
            <a:r>
              <a:rPr lang="en-IN" sz="2400" dirty="0"/>
              <a:t>Silicone</a:t>
            </a:r>
          </a:p>
        </p:txBody>
      </p:sp>
    </p:spTree>
    <p:extLst>
      <p:ext uri="{BB962C8B-B14F-4D97-AF65-F5344CB8AC3E}">
        <p14:creationId xmlns:p14="http://schemas.microsoft.com/office/powerpoint/2010/main" val="1563487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45.21 Transistor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62400" y="990600"/>
            <a:ext cx="4597215" cy="51094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200400" cy="4419600"/>
          </a:xfrm>
        </p:spPr>
        <p:txBody>
          <a:bodyPr/>
          <a:lstStyle/>
          <a:p>
            <a:r>
              <a:rPr lang="en-US" sz="2400" dirty="0"/>
              <a:t>Basic transistor operation. A small current flowing through the base and emitter of the transistor turns on the transistor and permits a higher amperage current to flow from the collector and the emitter</a:t>
            </a:r>
          </a:p>
        </p:txBody>
      </p:sp>
    </p:spTree>
    <p:extLst>
      <p:ext uri="{BB962C8B-B14F-4D97-AF65-F5344CB8AC3E}">
        <p14:creationId xmlns:p14="http://schemas.microsoft.com/office/powerpoint/2010/main" val="11806484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Is a Transistor Similar to a Relay?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543800" cy="2870016"/>
          </a:xfrm>
        </p:spPr>
        <p:txBody>
          <a:bodyPr/>
          <a:lstStyle/>
          <a:p>
            <a:r>
              <a:rPr lang="en-US" sz="2400" b="1" dirty="0"/>
              <a:t>Is a Transistor Similar to a Relay? </a:t>
            </a:r>
            <a:r>
              <a:rPr lang="en-US" sz="2400" dirty="0"/>
              <a:t>Yes, in many cases a transistor is similar to a relay.  Both use a low current to control a higher current circuit. ● SEE CHART 45–2. A relay can only be on or off. A transistor can provide a variable output if the base is supplied a variable current input.</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733379"/>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44982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45.2 Relay vs Transistor</a:t>
            </a:r>
          </a:p>
        </p:txBody>
      </p:sp>
      <p:graphicFrame>
        <p:nvGraphicFramePr>
          <p:cNvPr id="6" name="Content Placeholder 5"/>
          <p:cNvGraphicFramePr>
            <a:graphicFrameLocks noGrp="1"/>
          </p:cNvGraphicFramePr>
          <p:nvPr>
            <p:ph sz="quarter" idx="13"/>
            <p:extLst>
              <p:ext uri="{D42A27DB-BD31-4B8C-83A1-F6EECF244321}">
                <p14:modId xmlns:p14="http://schemas.microsoft.com/office/powerpoint/2010/main" val="201395773"/>
              </p:ext>
            </p:extLst>
          </p:nvPr>
        </p:nvGraphicFramePr>
        <p:xfrm>
          <a:off x="1314450" y="1828800"/>
          <a:ext cx="6972300" cy="2819400"/>
        </p:xfrm>
        <a:graphic>
          <a:graphicData uri="http://schemas.openxmlformats.org/drawingml/2006/table">
            <a:tbl>
              <a:tblPr firstRow="1" bandRow="1">
                <a:tableStyleId>{3B4B98B0-60AC-42C2-AFA5-B58CD77FA1E5}</a:tableStyleId>
              </a:tblPr>
              <a:tblGrid>
                <a:gridCol w="2324100">
                  <a:extLst>
                    <a:ext uri="{9D8B030D-6E8A-4147-A177-3AD203B41FA5}">
                      <a16:colId xmlns:a16="http://schemas.microsoft.com/office/drawing/2014/main" val="20000"/>
                    </a:ext>
                  </a:extLst>
                </a:gridCol>
                <a:gridCol w="2324100">
                  <a:extLst>
                    <a:ext uri="{9D8B030D-6E8A-4147-A177-3AD203B41FA5}">
                      <a16:colId xmlns:a16="http://schemas.microsoft.com/office/drawing/2014/main" val="20001"/>
                    </a:ext>
                  </a:extLst>
                </a:gridCol>
                <a:gridCol w="2324100">
                  <a:extLst>
                    <a:ext uri="{9D8B030D-6E8A-4147-A177-3AD203B41FA5}">
                      <a16:colId xmlns:a16="http://schemas.microsoft.com/office/drawing/2014/main" val="20002"/>
                    </a:ext>
                  </a:extLst>
                </a:gridCol>
              </a:tblGrid>
              <a:tr h="846457">
                <a:tc>
                  <a:txBody>
                    <a:bodyPr/>
                    <a:lstStyle/>
                    <a:p>
                      <a:pPr marL="0" marR="0">
                        <a:lnSpc>
                          <a:spcPct val="107000"/>
                        </a:lnSpc>
                        <a:spcBef>
                          <a:spcPts val="0"/>
                        </a:spcBef>
                        <a:spcAft>
                          <a:spcPts val="0"/>
                        </a:spcAft>
                      </a:pPr>
                      <a:r>
                        <a:rPr lang="en-US" sz="2000" b="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RELAY       </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tc>
                  <a:txBody>
                    <a:bodyPr/>
                    <a:lstStyle/>
                    <a:p>
                      <a:pPr marL="0" marR="0">
                        <a:lnSpc>
                          <a:spcPct val="107000"/>
                        </a:lnSpc>
                        <a:spcBef>
                          <a:spcPts val="0"/>
                        </a:spcBef>
                        <a:spcAft>
                          <a:spcPts val="0"/>
                        </a:spcAft>
                      </a:pPr>
                      <a:r>
                        <a:rPr lang="en-US" sz="2000" b="1" dirty="0">
                          <a:solidFill>
                            <a:schemeClr val="bg1"/>
                          </a:solidFill>
                          <a:effectLst/>
                          <a:latin typeface="+mn-lt"/>
                          <a:ea typeface="Calibri" panose="020F0502020204030204" pitchFamily="34" charset="0"/>
                          <a:cs typeface="Times New Roman" panose="02020603050405020304" pitchFamily="18" charset="0"/>
                        </a:rPr>
                        <a:t>TRANSISTOR</a:t>
                      </a:r>
                      <a:endParaRPr lang="en-US" sz="1800" dirty="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10000"/>
                  </a:ext>
                </a:extLst>
              </a:tr>
              <a:tr h="893418">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a:effectLst/>
                          <a:latin typeface="+mn-lt"/>
                          <a:ea typeface="Calibri" panose="020F0502020204030204" pitchFamily="34" charset="0"/>
                          <a:cs typeface="Times New Roman" panose="02020603050405020304" pitchFamily="18" charset="0"/>
                        </a:rPr>
                        <a:t>Low-current circuit</a:t>
                      </a:r>
                    </a:p>
                    <a:p>
                      <a:pPr marL="0" marR="0">
                        <a:lnSpc>
                          <a:spcPct val="107000"/>
                        </a:lnSpc>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Coil (terminals 85 and 86)</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Base and emitter</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107952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mn-lt"/>
                          <a:ea typeface="Calibri" panose="020F0502020204030204" pitchFamily="34" charset="0"/>
                          <a:cs typeface="Times New Roman" panose="02020603050405020304" pitchFamily="18" charset="0"/>
                        </a:rPr>
                        <a:t>High-current circuit</a:t>
                      </a: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Contacts terminals 30 and 87</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Collector and emitter</a:t>
                      </a:r>
                      <a:endParaRPr lang="en-US" sz="18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Content Placeholder 4"/>
          <p:cNvSpPr>
            <a:spLocks noGrp="1"/>
          </p:cNvSpPr>
          <p:nvPr>
            <p:ph sz="quarter" idx="14"/>
          </p:nvPr>
        </p:nvSpPr>
        <p:spPr>
          <a:xfrm>
            <a:off x="685800" y="5029200"/>
            <a:ext cx="8229600" cy="1200329"/>
          </a:xfrm>
        </p:spPr>
        <p:txBody>
          <a:bodyPr/>
          <a:lstStyle/>
          <a:p>
            <a:r>
              <a:rPr lang="en-US" sz="2400" dirty="0"/>
              <a:t>Comparison between the control (low-current) and high-current circuits of a transistor compared to a mechanical relay.</a:t>
            </a:r>
          </a:p>
        </p:txBody>
      </p:sp>
    </p:spTree>
    <p:extLst>
      <p:ext uri="{BB962C8B-B14F-4D97-AF65-F5344CB8AC3E}">
        <p14:creationId xmlns:p14="http://schemas.microsoft.com/office/powerpoint/2010/main" val="42761069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Relay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lay">
            <a:hlinkClick r:id="" action="ppaction://media"/>
            <a:extLst>
              <a:ext uri="{FF2B5EF4-FFF2-40B4-BE49-F238E27FC236}">
                <a16:creationId xmlns:a16="http://schemas.microsoft.com/office/drawing/2014/main" id="{4644374C-3553-0E2E-F464-D17EDB23519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86" y="1101451"/>
            <a:ext cx="9133114" cy="5137377"/>
          </a:xfrm>
          <a:prstGeom prst="rect">
            <a:avLst/>
          </a:prstGeom>
        </p:spPr>
      </p:pic>
    </p:spTree>
    <p:extLst>
      <p:ext uri="{BB962C8B-B14F-4D97-AF65-F5344CB8AC3E}">
        <p14:creationId xmlns:p14="http://schemas.microsoft.com/office/powerpoint/2010/main" val="163871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45.22 Transistor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6000" y="1001713"/>
            <a:ext cx="4843878" cy="41798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4572000"/>
          </a:xfrm>
        </p:spPr>
        <p:txBody>
          <a:bodyPr/>
          <a:lstStyle/>
          <a:p>
            <a:r>
              <a:rPr lang="en-IN" sz="2400" dirty="0">
                <a:latin typeface="Arial (Headings)"/>
              </a:rPr>
              <a:t>Basic transistor operation. A small current flowing through the base and emitter of the transistor turns on the transistor and permits a higher amperage current to flow from the collector and the emitter</a:t>
            </a:r>
            <a:endParaRPr lang="en-US" sz="2400" dirty="0"/>
          </a:p>
        </p:txBody>
      </p:sp>
    </p:spTree>
    <p:extLst>
      <p:ext uri="{BB962C8B-B14F-4D97-AF65-F5344CB8AC3E}">
        <p14:creationId xmlns:p14="http://schemas.microsoft.com/office/powerpoint/2010/main" val="1202274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Transistors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ransistors">
            <a:hlinkClick r:id="" action="ppaction://media"/>
            <a:extLst>
              <a:ext uri="{FF2B5EF4-FFF2-40B4-BE49-F238E27FC236}">
                <a16:creationId xmlns:a16="http://schemas.microsoft.com/office/drawing/2014/main" id="{46311FEF-EF46-1470-239E-3C36F0DD68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9329"/>
            <a:ext cx="9144000" cy="5143500"/>
          </a:xfrm>
          <a:prstGeom prst="rect">
            <a:avLst/>
          </a:prstGeom>
        </p:spPr>
      </p:pic>
    </p:spTree>
    <p:extLst>
      <p:ext uri="{BB962C8B-B14F-4D97-AF65-F5344CB8AC3E}">
        <p14:creationId xmlns:p14="http://schemas.microsoft.com/office/powerpoint/2010/main" val="28258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904999"/>
            <a:ext cx="8089829" cy="43810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What Does the Arrow Mean on a Transistor Symbol?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4539" y="2971800"/>
            <a:ext cx="7543800" cy="2900794"/>
          </a:xfrm>
        </p:spPr>
        <p:txBody>
          <a:bodyPr/>
          <a:lstStyle/>
          <a:p>
            <a:r>
              <a:rPr lang="en-US" sz="2000" b="1" dirty="0"/>
              <a:t>What Does the Arrow Mean on a Transistor Symbol? </a:t>
            </a:r>
            <a:r>
              <a:rPr lang="en-US" sz="2000" dirty="0"/>
              <a:t>The arrow on a transistor symbol is always on the emitter and points toward the N-type material. The arrow on a diode also points toward the N-type material. To know which type of transistor is  being shown, note which direction the arrow points.</a:t>
            </a:r>
          </a:p>
          <a:p>
            <a:pPr lvl="1"/>
            <a:r>
              <a:rPr lang="en-US" sz="2000" dirty="0"/>
              <a:t>PNP: pointing in</a:t>
            </a:r>
          </a:p>
          <a:p>
            <a:pPr lvl="1"/>
            <a:r>
              <a:rPr lang="en-US" sz="2000" dirty="0"/>
              <a:t>NPN: not pointing in</a:t>
            </a:r>
          </a:p>
          <a:p>
            <a:endParaRPr lang="en-US" sz="20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14539" y="2024944"/>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4275567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9230"/>
            <a:ext cx="8229600" cy="646331"/>
          </a:xfrm>
        </p:spPr>
        <p:txBody>
          <a:bodyPr>
            <a:spAutoFit/>
          </a:bodyPr>
          <a:lstStyle/>
          <a:p>
            <a:r>
              <a:rPr lang="en-US" dirty="0"/>
              <a:t>Field-Effect Transistors</a:t>
            </a:r>
            <a:endParaRPr lang="en-US" sz="1600" dirty="0"/>
          </a:p>
        </p:txBody>
      </p:sp>
      <p:sp>
        <p:nvSpPr>
          <p:cNvPr id="4" name="Content Placeholder 3"/>
          <p:cNvSpPr>
            <a:spLocks noGrp="1"/>
          </p:cNvSpPr>
          <p:nvPr>
            <p:ph idx="1"/>
          </p:nvPr>
        </p:nvSpPr>
        <p:spPr>
          <a:xfrm>
            <a:off x="457200" y="1040755"/>
            <a:ext cx="8229600" cy="2693045"/>
          </a:xfrm>
        </p:spPr>
        <p:txBody>
          <a:bodyPr>
            <a:spAutoFit/>
          </a:bodyPr>
          <a:lstStyle/>
          <a:p>
            <a:r>
              <a:rPr lang="en-IN" sz="2400" dirty="0">
                <a:solidFill>
                  <a:srgbClr val="000000"/>
                </a:solidFill>
              </a:rPr>
              <a:t>Field-effect transistors (</a:t>
            </a:r>
            <a:r>
              <a:rPr lang="en-IN" sz="2400" kern="0" spc="-350" dirty="0">
                <a:solidFill>
                  <a:srgbClr val="000000"/>
                </a:solidFill>
              </a:rPr>
              <a:t>F E T </a:t>
            </a:r>
            <a:r>
              <a:rPr lang="en-IN" sz="2400" dirty="0">
                <a:solidFill>
                  <a:srgbClr val="000000"/>
                </a:solidFill>
              </a:rPr>
              <a:t>s) have been used in most automotive applications since the mid-1980s.</a:t>
            </a:r>
          </a:p>
          <a:p>
            <a:r>
              <a:rPr lang="en-IN" sz="2400" dirty="0">
                <a:solidFill>
                  <a:srgbClr val="000000"/>
                </a:solidFill>
              </a:rPr>
              <a:t>They use less electrical current and rely mostly on the strength of a small voltage signal to control the output.</a:t>
            </a:r>
          </a:p>
          <a:p>
            <a:r>
              <a:rPr lang="en-IN" sz="2400" dirty="0">
                <a:solidFill>
                  <a:srgbClr val="000000"/>
                </a:solidFill>
              </a:rPr>
              <a:t>Many </a:t>
            </a:r>
            <a:r>
              <a:rPr lang="en-IN" sz="2400" kern="0" spc="-350" dirty="0">
                <a:solidFill>
                  <a:srgbClr val="000000"/>
                </a:solidFill>
              </a:rPr>
              <a:t>F E T </a:t>
            </a:r>
            <a:r>
              <a:rPr lang="en-IN" sz="2400" dirty="0">
                <a:solidFill>
                  <a:srgbClr val="000000"/>
                </a:solidFill>
              </a:rPr>
              <a:t>s are constructed of metal oxide semiconductor (</a:t>
            </a:r>
            <a:r>
              <a:rPr lang="en-IN" sz="2400" kern="0" spc="-350" dirty="0">
                <a:solidFill>
                  <a:srgbClr val="000000"/>
                </a:solidFill>
              </a:rPr>
              <a:t>M O </a:t>
            </a:r>
            <a:r>
              <a:rPr lang="en-IN" sz="2400" dirty="0">
                <a:solidFill>
                  <a:srgbClr val="000000"/>
                </a:solidFill>
              </a:rPr>
              <a:t>S) materials, called </a:t>
            </a:r>
            <a:r>
              <a:rPr lang="en-IN" sz="2400" kern="0" spc="-350" dirty="0">
                <a:solidFill>
                  <a:srgbClr val="000000"/>
                </a:solidFill>
              </a:rPr>
              <a:t>M O S F E T </a:t>
            </a:r>
            <a:r>
              <a:rPr lang="en-IN" sz="2400" dirty="0">
                <a:solidFill>
                  <a:srgbClr val="000000"/>
                </a:solidFill>
              </a:rPr>
              <a:t>s.</a:t>
            </a:r>
          </a:p>
        </p:txBody>
      </p:sp>
    </p:spTree>
    <p:extLst>
      <p:ext uri="{BB962C8B-B14F-4D97-AF65-F5344CB8AC3E}">
        <p14:creationId xmlns:p14="http://schemas.microsoft.com/office/powerpoint/2010/main" val="24135919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45.23 FET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3800" y="990600"/>
            <a:ext cx="4900618" cy="45290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1938992"/>
          </a:xfrm>
        </p:spPr>
        <p:txBody>
          <a:bodyPr/>
          <a:lstStyle/>
          <a:p>
            <a:r>
              <a:rPr lang="en-US" sz="2400" dirty="0"/>
              <a:t>The three terminals of a field-effect transistor (FET) are called the source, gate, and drain</a:t>
            </a:r>
          </a:p>
        </p:txBody>
      </p:sp>
    </p:spTree>
    <p:extLst>
      <p:ext uri="{BB962C8B-B14F-4D97-AF65-F5344CB8AC3E}">
        <p14:creationId xmlns:p14="http://schemas.microsoft.com/office/powerpoint/2010/main" val="32733854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627881"/>
            <a:ext cx="808982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754326"/>
          </a:xfrm>
        </p:spPr>
        <p:txBody>
          <a:bodyPr/>
          <a:lstStyle/>
          <a:p>
            <a:r>
              <a:rPr lang="en-US" dirty="0"/>
              <a:t>Frequently Asked Question: What Is a Darlington Pair?</a:t>
            </a:r>
            <a:br>
              <a:rPr lang="en-US" dirty="0"/>
            </a:br>
            <a:r>
              <a:rPr lang="en-US" dirty="0"/>
              <a:t>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643254"/>
            <a:ext cx="7677150" cy="3978012"/>
          </a:xfrm>
        </p:spPr>
        <p:txBody>
          <a:bodyPr/>
          <a:lstStyle/>
          <a:p>
            <a:r>
              <a:rPr lang="en-US" sz="2400" b="1" dirty="0"/>
              <a:t>What Is a Darlington Pair? </a:t>
            </a:r>
            <a:r>
              <a:rPr lang="en-US" sz="2400" dirty="0"/>
              <a:t>A Darlington pair consists of two transistors wired together. This arrangement permits a very small current flow to control a large current flow. The Darlington pair is named for Sidney Darlington, an American physicist for Bell Laboratories from 1929 to 1971. Darlington amplifier circuits are commonly used in electronic ignition systems, computer engine control circuits, and many other electronic applications. ● SEE FIGURE 45–24.</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28650" y="1733379"/>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133272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138"/>
            <a:ext cx="8229600" cy="646331"/>
          </a:xfrm>
        </p:spPr>
        <p:txBody>
          <a:bodyPr>
            <a:spAutoFit/>
          </a:bodyPr>
          <a:lstStyle/>
          <a:p>
            <a:r>
              <a:rPr lang="en-US" dirty="0"/>
              <a:t>Semiconductors </a:t>
            </a:r>
            <a:r>
              <a:rPr lang="en-US" sz="2800" dirty="0"/>
              <a:t>(2 of 2)</a:t>
            </a:r>
          </a:p>
        </p:txBody>
      </p:sp>
      <p:sp>
        <p:nvSpPr>
          <p:cNvPr id="4" name="Content Placeholder 3"/>
          <p:cNvSpPr>
            <a:spLocks noGrp="1"/>
          </p:cNvSpPr>
          <p:nvPr>
            <p:ph idx="1"/>
          </p:nvPr>
        </p:nvSpPr>
        <p:spPr>
          <a:xfrm>
            <a:off x="457200" y="1020663"/>
            <a:ext cx="8229600" cy="4770537"/>
          </a:xfrm>
        </p:spPr>
        <p:txBody>
          <a:bodyPr>
            <a:spAutoFit/>
          </a:bodyPr>
          <a:lstStyle/>
          <a:p>
            <a:r>
              <a:rPr lang="en-IN" sz="2400" dirty="0"/>
              <a:t>Construction</a:t>
            </a:r>
          </a:p>
          <a:p>
            <a:pPr lvl="1"/>
            <a:r>
              <a:rPr lang="en-IN" sz="2400" dirty="0"/>
              <a:t>When another material is added to a semiconductor material in very small amounts, it is called doping.</a:t>
            </a:r>
          </a:p>
          <a:p>
            <a:r>
              <a:rPr lang="en-IN" sz="2400" dirty="0"/>
              <a:t>N-Type Material</a:t>
            </a:r>
          </a:p>
          <a:p>
            <a:pPr lvl="1"/>
            <a:r>
              <a:rPr lang="en-IN" sz="2400" dirty="0"/>
              <a:t>N-type material is silicon or germanium that is doped with an element such as phosphorus, arsenic, or antimony, each having five electrons in its outer orbit.</a:t>
            </a:r>
          </a:p>
          <a:p>
            <a:r>
              <a:rPr lang="en-IN" sz="2400" dirty="0"/>
              <a:t>P-Type Material</a:t>
            </a:r>
          </a:p>
          <a:p>
            <a:pPr lvl="1"/>
            <a:r>
              <a:rPr lang="en-IN" sz="2400" dirty="0"/>
              <a:t>P-type material is produced by doping silicon or germanium with the element boron or the element indium.</a:t>
            </a:r>
          </a:p>
        </p:txBody>
      </p:sp>
    </p:spTree>
    <p:extLst>
      <p:ext uri="{BB962C8B-B14F-4D97-AF65-F5344CB8AC3E}">
        <p14:creationId xmlns:p14="http://schemas.microsoft.com/office/powerpoint/2010/main" val="21626776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45.24 Darlington Pair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38600" y="993422"/>
            <a:ext cx="4356423" cy="475183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3200400"/>
          </a:xfrm>
        </p:spPr>
        <p:txBody>
          <a:bodyPr/>
          <a:lstStyle/>
          <a:p>
            <a:r>
              <a:rPr lang="en-US" sz="2400" dirty="0"/>
              <a:t>A Darlington pair consists of two transistors wired together, allowing for a very small current to control a larger current flow circuit</a:t>
            </a:r>
          </a:p>
        </p:txBody>
      </p:sp>
    </p:spTree>
    <p:extLst>
      <p:ext uri="{BB962C8B-B14F-4D97-AF65-F5344CB8AC3E}">
        <p14:creationId xmlns:p14="http://schemas.microsoft.com/office/powerpoint/2010/main" val="451794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562"/>
            <a:ext cx="8229600" cy="646331"/>
          </a:xfrm>
        </p:spPr>
        <p:txBody>
          <a:bodyPr>
            <a:spAutoFit/>
          </a:bodyPr>
          <a:lstStyle/>
          <a:p>
            <a:r>
              <a:rPr lang="en-US" dirty="0"/>
              <a:t>Phototransistors</a:t>
            </a:r>
            <a:endParaRPr lang="en-US" sz="1600" dirty="0"/>
          </a:p>
        </p:txBody>
      </p:sp>
      <p:sp>
        <p:nvSpPr>
          <p:cNvPr id="4" name="Content Placeholder 3"/>
          <p:cNvSpPr>
            <a:spLocks noGrp="1"/>
          </p:cNvSpPr>
          <p:nvPr>
            <p:ph idx="1"/>
          </p:nvPr>
        </p:nvSpPr>
        <p:spPr>
          <a:xfrm>
            <a:off x="457200" y="1029087"/>
            <a:ext cx="8229600" cy="2323713"/>
          </a:xfrm>
        </p:spPr>
        <p:txBody>
          <a:bodyPr>
            <a:spAutoFit/>
          </a:bodyPr>
          <a:lstStyle/>
          <a:p>
            <a:r>
              <a:rPr lang="en-IN" sz="2400" dirty="0">
                <a:solidFill>
                  <a:srgbClr val="000000"/>
                </a:solidFill>
              </a:rPr>
              <a:t>Similar in operation to a photodiode, a phototransistor uses light energy to turn on the base of a transistor.</a:t>
            </a:r>
          </a:p>
          <a:p>
            <a:r>
              <a:rPr lang="en-IN" sz="2400" dirty="0">
                <a:solidFill>
                  <a:srgbClr val="000000"/>
                </a:solidFill>
              </a:rPr>
              <a:t>A phototransistor may or may not have a base lead.</a:t>
            </a:r>
          </a:p>
          <a:p>
            <a:r>
              <a:rPr lang="en-IN" sz="2400" dirty="0">
                <a:solidFill>
                  <a:srgbClr val="000000"/>
                </a:solidFill>
              </a:rPr>
              <a:t>Phototransistors, along with photo diodes, are frequently used in steering wheel controls.</a:t>
            </a:r>
          </a:p>
        </p:txBody>
      </p:sp>
    </p:spTree>
    <p:extLst>
      <p:ext uri="{BB962C8B-B14F-4D97-AF65-F5344CB8AC3E}">
        <p14:creationId xmlns:p14="http://schemas.microsoft.com/office/powerpoint/2010/main" val="240549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45.25 Phototransistor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09700" y="990600"/>
            <a:ext cx="6781800" cy="37851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52500" y="4880110"/>
            <a:ext cx="7696200" cy="838200"/>
          </a:xfrm>
        </p:spPr>
        <p:txBody>
          <a:bodyPr/>
          <a:lstStyle/>
          <a:p>
            <a:r>
              <a:rPr lang="en-US" sz="2400" dirty="0"/>
              <a:t>Symbols for a phototransistor. (a) This symbol uses the line for the base; (b) this symbol does not</a:t>
            </a:r>
          </a:p>
        </p:txBody>
      </p:sp>
    </p:spTree>
    <p:extLst>
      <p:ext uri="{BB962C8B-B14F-4D97-AF65-F5344CB8AC3E}">
        <p14:creationId xmlns:p14="http://schemas.microsoft.com/office/powerpoint/2010/main" val="36383604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470"/>
            <a:ext cx="8229600" cy="646331"/>
          </a:xfrm>
        </p:spPr>
        <p:txBody>
          <a:bodyPr>
            <a:spAutoFit/>
          </a:bodyPr>
          <a:lstStyle/>
          <a:p>
            <a:r>
              <a:rPr lang="en-US" dirty="0"/>
              <a:t>Integrated Circuits</a:t>
            </a:r>
            <a:endParaRPr lang="en-US" sz="1600" dirty="0"/>
          </a:p>
        </p:txBody>
      </p:sp>
      <p:sp>
        <p:nvSpPr>
          <p:cNvPr id="4" name="Content Placeholder 3"/>
          <p:cNvSpPr>
            <a:spLocks noGrp="1"/>
          </p:cNvSpPr>
          <p:nvPr>
            <p:ph idx="1"/>
          </p:nvPr>
        </p:nvSpPr>
        <p:spPr>
          <a:xfrm>
            <a:off x="457200" y="1008995"/>
            <a:ext cx="8229600" cy="4401205"/>
          </a:xfrm>
        </p:spPr>
        <p:txBody>
          <a:bodyPr>
            <a:spAutoFit/>
          </a:bodyPr>
          <a:lstStyle/>
          <a:p>
            <a:r>
              <a:rPr lang="en-IN" sz="2400" dirty="0">
                <a:solidFill>
                  <a:srgbClr val="000000"/>
                </a:solidFill>
              </a:rPr>
              <a:t>Purpose and Function</a:t>
            </a:r>
          </a:p>
          <a:p>
            <a:pPr lvl="1"/>
            <a:r>
              <a:rPr lang="en-IN" sz="2400" dirty="0">
                <a:solidFill>
                  <a:srgbClr val="000000"/>
                </a:solidFill>
              </a:rPr>
              <a:t>Individual diodes, transistors, and other semiconductor devices combined (integrated) into one group of circuits.</a:t>
            </a:r>
          </a:p>
          <a:p>
            <a:r>
              <a:rPr lang="en-IN" sz="2400" dirty="0">
                <a:solidFill>
                  <a:srgbClr val="000000"/>
                </a:solidFill>
              </a:rPr>
              <a:t>Construction</a:t>
            </a:r>
          </a:p>
          <a:p>
            <a:pPr lvl="1"/>
            <a:r>
              <a:rPr lang="en-IN" sz="2400" dirty="0">
                <a:solidFill>
                  <a:srgbClr val="000000"/>
                </a:solidFill>
              </a:rPr>
              <a:t>Integrated circuits are usually encased in a plastic housing called a </a:t>
            </a:r>
            <a:r>
              <a:rPr lang="en-IN" sz="2400" kern="0" spc="-350" dirty="0">
                <a:solidFill>
                  <a:srgbClr val="000000"/>
                </a:solidFill>
              </a:rPr>
              <a:t>C H I </a:t>
            </a:r>
            <a:r>
              <a:rPr lang="en-IN" sz="2400" dirty="0">
                <a:solidFill>
                  <a:srgbClr val="000000"/>
                </a:solidFill>
              </a:rPr>
              <a:t>P with two rows of inline pins.</a:t>
            </a:r>
          </a:p>
          <a:p>
            <a:r>
              <a:rPr lang="en-IN" sz="2400" dirty="0">
                <a:solidFill>
                  <a:srgbClr val="000000"/>
                </a:solidFill>
              </a:rPr>
              <a:t>Heat Sink</a:t>
            </a:r>
          </a:p>
          <a:p>
            <a:pPr lvl="1"/>
            <a:r>
              <a:rPr lang="en-IN" sz="2400" dirty="0">
                <a:solidFill>
                  <a:srgbClr val="000000"/>
                </a:solidFill>
              </a:rPr>
              <a:t>Any area around an electronic component that is designed to conduct heat away from electronic parts.</a:t>
            </a:r>
          </a:p>
        </p:txBody>
      </p:sp>
    </p:spTree>
    <p:extLst>
      <p:ext uri="{BB962C8B-B14F-4D97-AF65-F5344CB8AC3E}">
        <p14:creationId xmlns:p14="http://schemas.microsoft.com/office/powerpoint/2010/main" val="30540128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45.26 Integrated Circuit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58989" y="1001889"/>
            <a:ext cx="4593944" cy="42559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124200" cy="4800600"/>
          </a:xfrm>
        </p:spPr>
        <p:txBody>
          <a:bodyPr/>
          <a:lstStyle/>
          <a:p>
            <a:r>
              <a:rPr lang="en-US" sz="2400" dirty="0"/>
              <a:t> A typical automotive computer with the case removed to show all of the various electronic devices and integrated circuits (I C s). The CPU is an example of a D I P chip and the large red and orange devices are ceramic capacitors</a:t>
            </a:r>
          </a:p>
        </p:txBody>
      </p:sp>
    </p:spTree>
    <p:extLst>
      <p:ext uri="{BB962C8B-B14F-4D97-AF65-F5344CB8AC3E}">
        <p14:creationId xmlns:p14="http://schemas.microsoft.com/office/powerpoint/2010/main" val="2190617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904999"/>
            <a:ext cx="8089829" cy="438105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676398"/>
          </a:xfrm>
        </p:spPr>
        <p:txBody>
          <a:bodyPr/>
          <a:lstStyle/>
          <a:p>
            <a:r>
              <a:rPr lang="en-US" dirty="0"/>
              <a:t>Frequently Asked Question: What Causes a Transistor or Diode to Blow?</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3785" y="2816642"/>
            <a:ext cx="7543800" cy="3477875"/>
          </a:xfrm>
        </p:spPr>
        <p:txBody>
          <a:bodyPr/>
          <a:lstStyle/>
          <a:p>
            <a:pPr marL="0" indent="0">
              <a:buNone/>
            </a:pPr>
            <a:r>
              <a:rPr lang="en-US" sz="2000" b="1" dirty="0"/>
              <a:t>What Causes a Transistor or Diode to Blow? </a:t>
            </a:r>
            <a:r>
              <a:rPr lang="en-US" sz="2000" dirty="0"/>
              <a:t>Every automotive diode and transistor is designed to operate within certain voltage and amperage ranges for individual applications. For example, transistors used for switching are designed and constructed differently from transistors used for amplifying signals.  Because each electronic component is designed to operate satisfactorily for its particular application, any severe change in operating current (amperes), voltage, or heat can destroy the junction. This failure can cause either an open circuit (no current flows) or a short (current flows through the component all the time when the component should be blocking the current flow).</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546171" y="1905000"/>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810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9138"/>
            <a:ext cx="8229600" cy="646331"/>
          </a:xfrm>
        </p:spPr>
        <p:txBody>
          <a:bodyPr>
            <a:spAutoFit/>
          </a:bodyPr>
          <a:lstStyle/>
          <a:p>
            <a:r>
              <a:rPr lang="en-US" dirty="0"/>
              <a:t>Transistor Gates</a:t>
            </a:r>
            <a:endParaRPr lang="en-US" sz="1600" dirty="0"/>
          </a:p>
        </p:txBody>
      </p:sp>
      <p:sp>
        <p:nvSpPr>
          <p:cNvPr id="4" name="Content Placeholder 3"/>
          <p:cNvSpPr>
            <a:spLocks noGrp="1"/>
          </p:cNvSpPr>
          <p:nvPr>
            <p:ph idx="1"/>
          </p:nvPr>
        </p:nvSpPr>
        <p:spPr>
          <a:xfrm>
            <a:off x="457200" y="1020663"/>
            <a:ext cx="8229600" cy="4770537"/>
          </a:xfrm>
        </p:spPr>
        <p:txBody>
          <a:bodyPr>
            <a:spAutoFit/>
          </a:bodyPr>
          <a:lstStyle/>
          <a:p>
            <a:r>
              <a:rPr lang="en-IN" sz="2400" dirty="0">
                <a:solidFill>
                  <a:srgbClr val="000000"/>
                </a:solidFill>
              </a:rPr>
              <a:t>Purpose and Function</a:t>
            </a:r>
          </a:p>
          <a:p>
            <a:pPr lvl="1"/>
            <a:r>
              <a:rPr lang="en-IN" sz="2400" dirty="0">
                <a:solidFill>
                  <a:srgbClr val="000000"/>
                </a:solidFill>
              </a:rPr>
              <a:t>A gate is an electronic circuit whose output depends on the location and voltage of two inputs.</a:t>
            </a:r>
          </a:p>
          <a:p>
            <a:r>
              <a:rPr lang="en-IN" sz="2400" dirty="0">
                <a:solidFill>
                  <a:srgbClr val="000000"/>
                </a:solidFill>
              </a:rPr>
              <a:t>Construction</a:t>
            </a:r>
          </a:p>
          <a:p>
            <a:pPr lvl="1"/>
            <a:r>
              <a:rPr lang="en-IN" sz="2400" dirty="0">
                <a:solidFill>
                  <a:srgbClr val="000000"/>
                </a:solidFill>
              </a:rPr>
              <a:t>For the transistor to turn on, a voltage difference between the base of the transmitter and the emitter should be at least 0.6 volt.</a:t>
            </a:r>
          </a:p>
          <a:p>
            <a:r>
              <a:rPr lang="en-IN" sz="2400" dirty="0">
                <a:solidFill>
                  <a:srgbClr val="000000"/>
                </a:solidFill>
              </a:rPr>
              <a:t>Operation</a:t>
            </a:r>
          </a:p>
          <a:p>
            <a:pPr lvl="1"/>
            <a:r>
              <a:rPr lang="en-IN" sz="2400" dirty="0">
                <a:solidFill>
                  <a:srgbClr val="000000"/>
                </a:solidFill>
              </a:rPr>
              <a:t>Gates represent logic circuits that can be constructed so that the output depends on the voltage of the inputs to the bases of transistors.</a:t>
            </a:r>
          </a:p>
        </p:txBody>
      </p:sp>
    </p:spTree>
    <p:extLst>
      <p:ext uri="{BB962C8B-B14F-4D97-AF65-F5344CB8AC3E}">
        <p14:creationId xmlns:p14="http://schemas.microsoft.com/office/powerpoint/2010/main" val="19802962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45.27 AND Gate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00600" y="1024467"/>
            <a:ext cx="3772207" cy="50914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505200" cy="4154984"/>
          </a:xfrm>
        </p:spPr>
        <p:txBody>
          <a:bodyPr/>
          <a:lstStyle/>
          <a:p>
            <a:r>
              <a:rPr lang="en-US" sz="2400" dirty="0"/>
              <a:t>Typical AND gate circuit using two transistors. The emitter is always the line with the arrow. Notice that both transistors must be turned on before there is voltage present at the point labeled “signal out”</a:t>
            </a:r>
          </a:p>
        </p:txBody>
      </p:sp>
    </p:spTree>
    <p:extLst>
      <p:ext uri="{BB962C8B-B14F-4D97-AF65-F5344CB8AC3E}">
        <p14:creationId xmlns:p14="http://schemas.microsoft.com/office/powerpoint/2010/main" val="938457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0898"/>
            <a:ext cx="8229600" cy="646331"/>
          </a:xfrm>
        </p:spPr>
        <p:txBody>
          <a:bodyPr>
            <a:spAutoFit/>
          </a:bodyPr>
          <a:lstStyle/>
          <a:p>
            <a:r>
              <a:rPr lang="en-US" dirty="0"/>
              <a:t>Operational Amplifiers</a:t>
            </a:r>
            <a:endParaRPr lang="en-US" sz="1600" dirty="0"/>
          </a:p>
        </p:txBody>
      </p:sp>
      <p:sp>
        <p:nvSpPr>
          <p:cNvPr id="4" name="Content Placeholder 3"/>
          <p:cNvSpPr>
            <a:spLocks noGrp="1"/>
          </p:cNvSpPr>
          <p:nvPr>
            <p:ph idx="1"/>
          </p:nvPr>
        </p:nvSpPr>
        <p:spPr>
          <a:xfrm>
            <a:off x="457200" y="1052423"/>
            <a:ext cx="8229600" cy="3062377"/>
          </a:xfrm>
        </p:spPr>
        <p:txBody>
          <a:bodyPr>
            <a:spAutoFit/>
          </a:bodyPr>
          <a:lstStyle/>
          <a:p>
            <a:r>
              <a:rPr lang="en-IN" sz="2400" dirty="0">
                <a:solidFill>
                  <a:srgbClr val="000000"/>
                </a:solidFill>
              </a:rPr>
              <a:t>Operational amplifiers (op-amps) are used in circuits to control and amplify digital signals.</a:t>
            </a:r>
          </a:p>
          <a:p>
            <a:r>
              <a:rPr lang="en-IN" sz="2400" dirty="0">
                <a:solidFill>
                  <a:srgbClr val="000000"/>
                </a:solidFill>
              </a:rPr>
              <a:t>Op-amps are frequently used for motor control for airflow door operation as part of the climate control system.</a:t>
            </a:r>
          </a:p>
          <a:p>
            <a:r>
              <a:rPr lang="en-IN" sz="2400" dirty="0">
                <a:solidFill>
                  <a:srgbClr val="000000"/>
                </a:solidFill>
              </a:rPr>
              <a:t>Op-amps can provide the proper voltage polarity and current (amperes) to control the direction of permanent magnetic (</a:t>
            </a:r>
            <a:r>
              <a:rPr lang="en-IN" sz="2400" kern="0" spc="-350" dirty="0">
                <a:solidFill>
                  <a:srgbClr val="000000"/>
                </a:solidFill>
              </a:rPr>
              <a:t>P </a:t>
            </a:r>
            <a:r>
              <a:rPr lang="en-IN" sz="2400" dirty="0">
                <a:solidFill>
                  <a:srgbClr val="000000"/>
                </a:solidFill>
              </a:rPr>
              <a:t>M) motors.</a:t>
            </a:r>
          </a:p>
        </p:txBody>
      </p:sp>
    </p:spTree>
    <p:extLst>
      <p:ext uri="{BB962C8B-B14F-4D97-AF65-F5344CB8AC3E}">
        <p14:creationId xmlns:p14="http://schemas.microsoft.com/office/powerpoint/2010/main" val="3795688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45.28 Op-Amp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0" y="990600"/>
            <a:ext cx="6553200" cy="41237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104900" y="5334000"/>
            <a:ext cx="7391400" cy="609600"/>
          </a:xfrm>
        </p:spPr>
        <p:txBody>
          <a:bodyPr/>
          <a:lstStyle/>
          <a:p>
            <a:r>
              <a:rPr lang="en-US" sz="2400" dirty="0"/>
              <a:t>Symbol for an operational amplifier (op-amp)</a:t>
            </a:r>
          </a:p>
        </p:txBody>
      </p:sp>
    </p:spTree>
    <p:extLst>
      <p:ext uri="{BB962C8B-B14F-4D97-AF65-F5344CB8AC3E}">
        <p14:creationId xmlns:p14="http://schemas.microsoft.com/office/powerpoint/2010/main" val="4155947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45.1 N-Type Material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51517" y="974174"/>
            <a:ext cx="6040967" cy="39350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28700" y="4974602"/>
            <a:ext cx="7086600" cy="1200329"/>
          </a:xfrm>
        </p:spPr>
        <p:txBody>
          <a:bodyPr/>
          <a:lstStyle/>
          <a:p>
            <a:r>
              <a:rPr lang="en-US" sz="2400" dirty="0"/>
              <a:t>N-type material. Silicon (Si) doped with a material (such as phosphorus) with five electrons in the outer orbit results in an extra free electron</a:t>
            </a:r>
          </a:p>
        </p:txBody>
      </p:sp>
    </p:spTree>
    <p:extLst>
      <p:ext uri="{BB962C8B-B14F-4D97-AF65-F5344CB8AC3E}">
        <p14:creationId xmlns:p14="http://schemas.microsoft.com/office/powerpoint/2010/main" val="42943817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71" y="1447801"/>
            <a:ext cx="8089829" cy="483825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1200329"/>
          </a:xfrm>
        </p:spPr>
        <p:txBody>
          <a:bodyPr/>
          <a:lstStyle/>
          <a:p>
            <a:r>
              <a:rPr lang="en-US" dirty="0"/>
              <a:t>Frequently Asked Question: What Are Logic Highs and Lows?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3785" y="2539765"/>
            <a:ext cx="7543800" cy="3416320"/>
          </a:xfrm>
        </p:spPr>
        <p:txBody>
          <a:bodyPr/>
          <a:lstStyle/>
          <a:p>
            <a:pPr marL="0" indent="0">
              <a:buNone/>
            </a:pPr>
            <a:r>
              <a:rPr lang="en-US" sz="1800" b="1" dirty="0"/>
              <a:t>What Are Logic Highs and Lows? </a:t>
            </a:r>
            <a:r>
              <a:rPr lang="en-US" sz="1800" dirty="0"/>
              <a:t>All computer circuits and most electronic circuits (such as gates) use various combinations of high and low voltages. High voltages are typically those above 5 volts, and low is generally considered zero (ground).  However, high voltages do not have to begin at 5 volts.  High, or the number 1, to a computer is the presence of voltage above a certain level. a circuit could be constructed where any voltage higher than 3.8 volts is considered high. Low, or the number 0, to a computer is the absence of voltage or a voltage lower than a certain value. For example, a voltage of 0.62 volt may be considered low. Various associated names and terms can be summarized. Logic low = Low voltage = Number 0 = Reference low • Logic high = Higher voltage = Number 1 = Reference high</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15821" y="1676400"/>
            <a:ext cx="7610475" cy="533400"/>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785878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5210"/>
            <a:ext cx="8229600" cy="1200329"/>
          </a:xfrm>
        </p:spPr>
        <p:txBody>
          <a:bodyPr>
            <a:spAutoFit/>
          </a:bodyPr>
          <a:lstStyle/>
          <a:p>
            <a:r>
              <a:rPr lang="en-US" dirty="0"/>
              <a:t>Electronic Component Failure Causes</a:t>
            </a:r>
            <a:endParaRPr lang="en-US" sz="1600" dirty="0"/>
          </a:p>
        </p:txBody>
      </p:sp>
      <p:sp>
        <p:nvSpPr>
          <p:cNvPr id="4" name="Content Placeholder 3"/>
          <p:cNvSpPr>
            <a:spLocks noGrp="1"/>
          </p:cNvSpPr>
          <p:nvPr>
            <p:ph idx="1"/>
          </p:nvPr>
        </p:nvSpPr>
        <p:spPr>
          <a:xfrm>
            <a:off x="457200" y="1487031"/>
            <a:ext cx="8229600" cy="2246769"/>
          </a:xfrm>
        </p:spPr>
        <p:txBody>
          <a:bodyPr>
            <a:spAutoFit/>
          </a:bodyPr>
          <a:lstStyle/>
          <a:p>
            <a:r>
              <a:rPr lang="en-IN" sz="2400" dirty="0">
                <a:solidFill>
                  <a:srgbClr val="000000"/>
                </a:solidFill>
              </a:rPr>
              <a:t>Frequent causes of premature failure include the following:</a:t>
            </a:r>
          </a:p>
          <a:p>
            <a:pPr lvl="1"/>
            <a:r>
              <a:rPr lang="en-IN" sz="2400" dirty="0">
                <a:solidFill>
                  <a:srgbClr val="000000"/>
                </a:solidFill>
              </a:rPr>
              <a:t>Poor connections</a:t>
            </a:r>
          </a:p>
          <a:p>
            <a:pPr lvl="1"/>
            <a:r>
              <a:rPr lang="en-IN" sz="2400" dirty="0">
                <a:solidFill>
                  <a:srgbClr val="000000"/>
                </a:solidFill>
              </a:rPr>
              <a:t>Heat</a:t>
            </a:r>
          </a:p>
          <a:p>
            <a:pPr lvl="1"/>
            <a:r>
              <a:rPr lang="en-IN" sz="2400" dirty="0">
                <a:solidFill>
                  <a:srgbClr val="000000"/>
                </a:solidFill>
              </a:rPr>
              <a:t>Voltage spikes</a:t>
            </a:r>
          </a:p>
          <a:p>
            <a:pPr lvl="1"/>
            <a:r>
              <a:rPr lang="en-IN" sz="2400" dirty="0">
                <a:solidFill>
                  <a:srgbClr val="000000"/>
                </a:solidFill>
              </a:rPr>
              <a:t>Excessive current</a:t>
            </a:r>
          </a:p>
        </p:txBody>
      </p:sp>
    </p:spTree>
    <p:extLst>
      <p:ext uri="{BB962C8B-B14F-4D97-AF65-F5344CB8AC3E}">
        <p14:creationId xmlns:p14="http://schemas.microsoft.com/office/powerpoint/2010/main" val="2854405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6434"/>
            <a:ext cx="8229600" cy="646331"/>
          </a:xfrm>
        </p:spPr>
        <p:txBody>
          <a:bodyPr>
            <a:spAutoFit/>
          </a:bodyPr>
          <a:lstStyle/>
          <a:p>
            <a:r>
              <a:rPr lang="en-US" dirty="0"/>
              <a:t>How to Test Diodes/Transistors </a:t>
            </a:r>
            <a:r>
              <a:rPr lang="en-US" sz="2800" dirty="0"/>
              <a:t>(1 of 2)</a:t>
            </a:r>
            <a:endParaRPr lang="en-US" sz="1200" dirty="0"/>
          </a:p>
        </p:txBody>
      </p:sp>
      <p:sp>
        <p:nvSpPr>
          <p:cNvPr id="4" name="Content Placeholder 3"/>
          <p:cNvSpPr>
            <a:spLocks noGrp="1"/>
          </p:cNvSpPr>
          <p:nvPr>
            <p:ph idx="1"/>
          </p:nvPr>
        </p:nvSpPr>
        <p:spPr>
          <a:xfrm>
            <a:off x="457200" y="1495232"/>
            <a:ext cx="8229600" cy="3762568"/>
          </a:xfrm>
        </p:spPr>
        <p:txBody>
          <a:bodyPr>
            <a:spAutoFit/>
          </a:bodyPr>
          <a:lstStyle/>
          <a:p>
            <a:r>
              <a:rPr lang="en-IN" sz="2400" dirty="0">
                <a:solidFill>
                  <a:srgbClr val="000000"/>
                </a:solidFill>
              </a:rPr>
              <a:t>Testers</a:t>
            </a:r>
          </a:p>
          <a:p>
            <a:pPr lvl="1"/>
            <a:r>
              <a:rPr lang="en-IN" sz="2400" dirty="0">
                <a:solidFill>
                  <a:srgbClr val="000000"/>
                </a:solidFill>
              </a:rPr>
              <a:t>Diodes and transistors can be tested with an ohmmeter. The diode or transistor being tested must be disconnected from the circuit.</a:t>
            </a:r>
          </a:p>
          <a:p>
            <a:r>
              <a:rPr lang="en-IN" sz="2400" dirty="0">
                <a:solidFill>
                  <a:srgbClr val="000000"/>
                </a:solidFill>
              </a:rPr>
              <a:t>Diodes</a:t>
            </a:r>
          </a:p>
          <a:p>
            <a:pPr lvl="1"/>
            <a:r>
              <a:rPr lang="en-IN" sz="2400" dirty="0">
                <a:solidFill>
                  <a:srgbClr val="000000"/>
                </a:solidFill>
              </a:rPr>
              <a:t>A good diode should give an over limit (</a:t>
            </a:r>
            <a:r>
              <a:rPr lang="en-IN" sz="2400" kern="0" spc="-350" dirty="0">
                <a:solidFill>
                  <a:srgbClr val="000000"/>
                </a:solidFill>
              </a:rPr>
              <a:t>O </a:t>
            </a:r>
            <a:r>
              <a:rPr lang="en-IN" sz="2400" dirty="0">
                <a:solidFill>
                  <a:srgbClr val="000000"/>
                </a:solidFill>
              </a:rPr>
              <a:t>L) reading with the test leads attached to each lead of the diode in one way, and a voltage reading of 0.400 to 0.600 volt when the leads are reversed.</a:t>
            </a:r>
          </a:p>
        </p:txBody>
      </p:sp>
    </p:spTree>
    <p:extLst>
      <p:ext uri="{BB962C8B-B14F-4D97-AF65-F5344CB8AC3E}">
        <p14:creationId xmlns:p14="http://schemas.microsoft.com/office/powerpoint/2010/main" val="23981832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45.29 Diode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19800" y="990600"/>
            <a:ext cx="1951091" cy="51670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4800600" cy="4401205"/>
          </a:xfrm>
        </p:spPr>
        <p:txBody>
          <a:bodyPr/>
          <a:lstStyle/>
          <a:p>
            <a:r>
              <a:rPr lang="en-US" sz="2000" dirty="0"/>
              <a:t>To check a diode, select “diode check” on a digital multimeter. The display indicates the voltage drop (difference) between the meter leads. The meter itself applies a low-voltage signal (usually about 3 volts) and displays the difference on the display. (a) When the diode is forward biased, meter should display a voltage between 0.500 and 0.700 volt (500 to 700 millivolts). (b) When the meter leads are reversed, meter should read OL (over limit) because the diode is reverse biased and blocking current flow.</a:t>
            </a:r>
          </a:p>
        </p:txBody>
      </p:sp>
    </p:spTree>
    <p:extLst>
      <p:ext uri="{BB962C8B-B14F-4D97-AF65-F5344CB8AC3E}">
        <p14:creationId xmlns:p14="http://schemas.microsoft.com/office/powerpoint/2010/main" val="29937059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8175"/>
            <a:ext cx="8229600" cy="646331"/>
          </a:xfrm>
        </p:spPr>
        <p:txBody>
          <a:bodyPr>
            <a:spAutoFit/>
          </a:bodyPr>
          <a:lstStyle/>
          <a:p>
            <a:r>
              <a:rPr lang="en-US" dirty="0"/>
              <a:t>How to Test Diodes/Transistors </a:t>
            </a:r>
            <a:r>
              <a:rPr lang="en-US" sz="2800" dirty="0"/>
              <a:t>(2 of 2)</a:t>
            </a:r>
            <a:endParaRPr lang="en-US" sz="1200" dirty="0"/>
          </a:p>
        </p:txBody>
      </p:sp>
      <p:sp>
        <p:nvSpPr>
          <p:cNvPr id="4" name="Content Placeholder 3"/>
          <p:cNvSpPr>
            <a:spLocks noGrp="1"/>
          </p:cNvSpPr>
          <p:nvPr>
            <p:ph idx="1"/>
          </p:nvPr>
        </p:nvSpPr>
        <p:spPr>
          <a:xfrm>
            <a:off x="457200" y="1219200"/>
            <a:ext cx="8229600" cy="4131900"/>
          </a:xfrm>
        </p:spPr>
        <p:txBody>
          <a:bodyPr>
            <a:spAutoFit/>
          </a:bodyPr>
          <a:lstStyle/>
          <a:p>
            <a:r>
              <a:rPr lang="en-IN" sz="2400" dirty="0">
                <a:solidFill>
                  <a:srgbClr val="000000"/>
                </a:solidFill>
              </a:rPr>
              <a:t>Transistors</a:t>
            </a:r>
          </a:p>
          <a:p>
            <a:r>
              <a:rPr lang="en-IN" sz="2400" dirty="0">
                <a:solidFill>
                  <a:srgbClr val="000000"/>
                </a:solidFill>
              </a:rPr>
              <a:t>Using a digital meter set to the diode-check position, a good transistor should show a voltage drop of 0.400 to 0.600 volt between the following:</a:t>
            </a:r>
          </a:p>
          <a:p>
            <a:pPr lvl="1"/>
            <a:r>
              <a:rPr lang="en-IN" sz="2400" dirty="0">
                <a:solidFill>
                  <a:srgbClr val="000000"/>
                </a:solidFill>
              </a:rPr>
              <a:t>The emitter (</a:t>
            </a:r>
            <a:r>
              <a:rPr lang="en-IN" sz="2400" i="1" dirty="0">
                <a:solidFill>
                  <a:srgbClr val="000000"/>
                </a:solidFill>
              </a:rPr>
              <a:t>E</a:t>
            </a:r>
            <a:r>
              <a:rPr lang="en-IN" sz="2400" dirty="0">
                <a:solidFill>
                  <a:srgbClr val="000000"/>
                </a:solidFill>
              </a:rPr>
              <a:t>) and the base (</a:t>
            </a:r>
            <a:r>
              <a:rPr lang="en-IN" sz="2400" i="1" dirty="0">
                <a:solidFill>
                  <a:srgbClr val="000000"/>
                </a:solidFill>
              </a:rPr>
              <a:t>B</a:t>
            </a:r>
            <a:r>
              <a:rPr lang="en-IN" sz="2400" dirty="0">
                <a:solidFill>
                  <a:srgbClr val="000000"/>
                </a:solidFill>
              </a:rPr>
              <a:t>) and between the base (</a:t>
            </a:r>
            <a:r>
              <a:rPr lang="en-IN" sz="2400" i="1" dirty="0">
                <a:solidFill>
                  <a:srgbClr val="000000"/>
                </a:solidFill>
              </a:rPr>
              <a:t>B</a:t>
            </a:r>
            <a:r>
              <a:rPr lang="en-IN" sz="2400" dirty="0">
                <a:solidFill>
                  <a:srgbClr val="000000"/>
                </a:solidFill>
              </a:rPr>
              <a:t>) and the collector (</a:t>
            </a:r>
            <a:r>
              <a:rPr lang="en-IN" sz="2400" i="1" dirty="0">
                <a:solidFill>
                  <a:srgbClr val="000000"/>
                </a:solidFill>
              </a:rPr>
              <a:t>C</a:t>
            </a:r>
            <a:r>
              <a:rPr lang="en-IN" sz="2400" dirty="0">
                <a:solidFill>
                  <a:srgbClr val="000000"/>
                </a:solidFill>
              </a:rPr>
              <a:t>) with a meter connected one way, and </a:t>
            </a:r>
            <a:r>
              <a:rPr lang="en-IN" sz="2400" kern="0" spc="-350" dirty="0">
                <a:solidFill>
                  <a:srgbClr val="000000"/>
                </a:solidFill>
              </a:rPr>
              <a:t>O </a:t>
            </a:r>
            <a:r>
              <a:rPr lang="en-IN" sz="2400" dirty="0">
                <a:solidFill>
                  <a:srgbClr val="000000"/>
                </a:solidFill>
              </a:rPr>
              <a:t>L when the meter test leads are reversed.</a:t>
            </a:r>
          </a:p>
          <a:p>
            <a:pPr lvl="1"/>
            <a:r>
              <a:rPr lang="en-IN" sz="2400" dirty="0">
                <a:solidFill>
                  <a:srgbClr val="000000"/>
                </a:solidFill>
              </a:rPr>
              <a:t>An </a:t>
            </a:r>
            <a:r>
              <a:rPr lang="en-IN" sz="2400" kern="0" spc="-350" dirty="0">
                <a:solidFill>
                  <a:srgbClr val="000000"/>
                </a:solidFill>
              </a:rPr>
              <a:t>O </a:t>
            </a:r>
            <a:r>
              <a:rPr lang="en-IN" sz="2400" dirty="0">
                <a:solidFill>
                  <a:srgbClr val="000000"/>
                </a:solidFill>
              </a:rPr>
              <a:t>L reading (no continuity) in both directions when a transistor is tested between the emitter (</a:t>
            </a:r>
            <a:r>
              <a:rPr lang="en-IN" sz="2400" i="1" dirty="0">
                <a:solidFill>
                  <a:srgbClr val="000000"/>
                </a:solidFill>
              </a:rPr>
              <a:t>E</a:t>
            </a:r>
            <a:r>
              <a:rPr lang="en-IN" sz="2400" dirty="0">
                <a:solidFill>
                  <a:srgbClr val="000000"/>
                </a:solidFill>
              </a:rPr>
              <a:t>) and the collector (</a:t>
            </a:r>
            <a:r>
              <a:rPr lang="en-IN" sz="2400" i="1" dirty="0">
                <a:solidFill>
                  <a:srgbClr val="000000"/>
                </a:solidFill>
              </a:rPr>
              <a:t>C</a:t>
            </a:r>
            <a:r>
              <a:rPr lang="en-IN" sz="2400" dirty="0">
                <a:solidFill>
                  <a:srgbClr val="000000"/>
                </a:solidFill>
              </a:rPr>
              <a:t>).</a:t>
            </a:r>
          </a:p>
        </p:txBody>
      </p:sp>
    </p:spTree>
    <p:extLst>
      <p:ext uri="{BB962C8B-B14F-4D97-AF65-F5344CB8AC3E}">
        <p14:creationId xmlns:p14="http://schemas.microsoft.com/office/powerpoint/2010/main" val="36161640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45.30 Testing Diodes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34451" y="990600"/>
            <a:ext cx="4186192" cy="34290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3352800" cy="5078313"/>
          </a:xfrm>
        </p:spPr>
        <p:txBody>
          <a:bodyPr/>
          <a:lstStyle/>
          <a:p>
            <a:r>
              <a:rPr lang="en-US" sz="1800" dirty="0"/>
              <a:t>If the red (positive) lead of the ohmmeter (or a multimeter set to diode check) is touched to the center and the black (negative lead) touched to either end of the electrode, the meter should forward bias the P-N junction and indicate on the meter as low resistance. If the meter reads high resistance, reverse the meter leads, putting the black on the center lead and the red on either end lead. If the meter indicates low resistance, the transistor is a good PNP type. Check all P-N junctions in the same way</a:t>
            </a:r>
          </a:p>
        </p:txBody>
      </p:sp>
    </p:spTree>
    <p:extLst>
      <p:ext uri="{BB962C8B-B14F-4D97-AF65-F5344CB8AC3E}">
        <p14:creationId xmlns:p14="http://schemas.microsoft.com/office/powerpoint/2010/main" val="1285774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769"/>
            <a:ext cx="8229600" cy="646331"/>
          </a:xfrm>
        </p:spPr>
        <p:txBody>
          <a:bodyPr>
            <a:spAutoFit/>
          </a:bodyPr>
          <a:lstStyle/>
          <a:p>
            <a:r>
              <a:rPr lang="en-US" dirty="0"/>
              <a:t>Converters and Inverters</a:t>
            </a:r>
            <a:endParaRPr lang="en-US" sz="1200" dirty="0"/>
          </a:p>
        </p:txBody>
      </p:sp>
      <p:sp>
        <p:nvSpPr>
          <p:cNvPr id="4" name="Content Placeholder 3"/>
          <p:cNvSpPr>
            <a:spLocks noGrp="1"/>
          </p:cNvSpPr>
          <p:nvPr>
            <p:ph idx="1"/>
          </p:nvPr>
        </p:nvSpPr>
        <p:spPr>
          <a:xfrm>
            <a:off x="457200" y="1038032"/>
            <a:ext cx="8229600" cy="3762568"/>
          </a:xfrm>
        </p:spPr>
        <p:txBody>
          <a:bodyPr>
            <a:spAutoFit/>
          </a:bodyPr>
          <a:lstStyle/>
          <a:p>
            <a:r>
              <a:rPr lang="en-US" sz="2400" dirty="0">
                <a:solidFill>
                  <a:srgbClr val="000000"/>
                </a:solidFill>
              </a:rPr>
              <a:t>Converters</a:t>
            </a:r>
          </a:p>
          <a:p>
            <a:pPr lvl="1"/>
            <a:r>
              <a:rPr lang="en-US" sz="2400" kern="0" spc="-350" dirty="0">
                <a:solidFill>
                  <a:srgbClr val="000000"/>
                </a:solidFill>
              </a:rPr>
              <a:t>D </a:t>
            </a:r>
            <a:r>
              <a:rPr lang="en-US" sz="2400" dirty="0">
                <a:solidFill>
                  <a:srgbClr val="000000"/>
                </a:solidFill>
              </a:rPr>
              <a:t>C to </a:t>
            </a:r>
            <a:r>
              <a:rPr lang="en-US" sz="2400" kern="0" spc="-350" dirty="0">
                <a:solidFill>
                  <a:srgbClr val="000000"/>
                </a:solidFill>
              </a:rPr>
              <a:t>D </a:t>
            </a:r>
            <a:r>
              <a:rPr lang="en-US" sz="2400" dirty="0">
                <a:solidFill>
                  <a:srgbClr val="000000"/>
                </a:solidFill>
              </a:rPr>
              <a:t>C converters (usually written as </a:t>
            </a:r>
            <a:r>
              <a:rPr lang="en-US" sz="2400" kern="0" spc="-350" dirty="0">
                <a:solidFill>
                  <a:srgbClr val="000000"/>
                </a:solidFill>
              </a:rPr>
              <a:t>D </a:t>
            </a:r>
            <a:r>
              <a:rPr lang="en-US" sz="2400" dirty="0">
                <a:solidFill>
                  <a:srgbClr val="000000"/>
                </a:solidFill>
              </a:rPr>
              <a:t>C–</a:t>
            </a:r>
            <a:r>
              <a:rPr lang="en-US" sz="2400" kern="0" spc="-350" dirty="0">
                <a:solidFill>
                  <a:srgbClr val="000000"/>
                </a:solidFill>
              </a:rPr>
              <a:t>D </a:t>
            </a:r>
            <a:r>
              <a:rPr lang="en-US" sz="2400" dirty="0">
                <a:solidFill>
                  <a:srgbClr val="000000"/>
                </a:solidFill>
              </a:rPr>
              <a:t>C converter) are electronic devices used to transform </a:t>
            </a:r>
            <a:r>
              <a:rPr lang="en-US" sz="2400" kern="0" spc="-350" dirty="0">
                <a:solidFill>
                  <a:srgbClr val="000000"/>
                </a:solidFill>
              </a:rPr>
              <a:t>D </a:t>
            </a:r>
            <a:r>
              <a:rPr lang="en-US" sz="2400" dirty="0">
                <a:solidFill>
                  <a:srgbClr val="000000"/>
                </a:solidFill>
              </a:rPr>
              <a:t>C voltage from one level to another higher or lower level.</a:t>
            </a:r>
          </a:p>
          <a:p>
            <a:r>
              <a:rPr lang="en-US" sz="2400" dirty="0">
                <a:solidFill>
                  <a:srgbClr val="000000"/>
                </a:solidFill>
              </a:rPr>
              <a:t>Inverters</a:t>
            </a:r>
          </a:p>
          <a:p>
            <a:pPr lvl="1"/>
            <a:r>
              <a:rPr lang="en-US" sz="2400" dirty="0">
                <a:solidFill>
                  <a:srgbClr val="000000"/>
                </a:solidFill>
              </a:rPr>
              <a:t>An inverter is an electronic circuit that changes </a:t>
            </a:r>
            <a:r>
              <a:rPr lang="en-US" sz="2400" kern="0" spc="-350" dirty="0">
                <a:solidFill>
                  <a:srgbClr val="000000"/>
                </a:solidFill>
              </a:rPr>
              <a:t>D </a:t>
            </a:r>
            <a:r>
              <a:rPr lang="en-US" sz="2400" dirty="0">
                <a:solidFill>
                  <a:srgbClr val="000000"/>
                </a:solidFill>
              </a:rPr>
              <a:t>C into </a:t>
            </a:r>
            <a:r>
              <a:rPr lang="en-US" sz="2400" kern="0" spc="-350" dirty="0">
                <a:solidFill>
                  <a:srgbClr val="000000"/>
                </a:solidFill>
              </a:rPr>
              <a:t>A </a:t>
            </a:r>
            <a:r>
              <a:rPr lang="en-US" sz="2400" dirty="0">
                <a:solidFill>
                  <a:srgbClr val="000000"/>
                </a:solidFill>
              </a:rPr>
              <a:t>C. In most </a:t>
            </a:r>
            <a:r>
              <a:rPr lang="en-US" sz="2400" kern="0" spc="-350" dirty="0">
                <a:solidFill>
                  <a:srgbClr val="000000"/>
                </a:solidFill>
              </a:rPr>
              <a:t>D </a:t>
            </a:r>
            <a:r>
              <a:rPr lang="en-US" sz="2400" dirty="0">
                <a:solidFill>
                  <a:srgbClr val="000000"/>
                </a:solidFill>
              </a:rPr>
              <a:t>C-</a:t>
            </a:r>
            <a:r>
              <a:rPr lang="en-US" sz="2400" kern="0" spc="-350" dirty="0">
                <a:solidFill>
                  <a:srgbClr val="000000"/>
                </a:solidFill>
              </a:rPr>
              <a:t>A </a:t>
            </a:r>
            <a:r>
              <a:rPr lang="en-US" sz="2400" dirty="0">
                <a:solidFill>
                  <a:srgbClr val="000000"/>
                </a:solidFill>
              </a:rPr>
              <a:t>C inverters, the switching transistors, which are usually </a:t>
            </a:r>
            <a:r>
              <a:rPr lang="en-US" sz="2400" kern="0" spc="-350" dirty="0">
                <a:solidFill>
                  <a:srgbClr val="000000"/>
                </a:solidFill>
              </a:rPr>
              <a:t>M O S F E T </a:t>
            </a:r>
            <a:r>
              <a:rPr lang="en-US" sz="2400" dirty="0">
                <a:solidFill>
                  <a:srgbClr val="000000"/>
                </a:solidFill>
              </a:rPr>
              <a:t>s, are turned on alternately for short pulses.</a:t>
            </a:r>
          </a:p>
        </p:txBody>
      </p:sp>
    </p:spTree>
    <p:extLst>
      <p:ext uri="{BB962C8B-B14F-4D97-AF65-F5344CB8AC3E}">
        <p14:creationId xmlns:p14="http://schemas.microsoft.com/office/powerpoint/2010/main" val="34514881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45.31 DC to DC Converter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76433" y="1016000"/>
            <a:ext cx="4910367" cy="32512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9600" y="990600"/>
            <a:ext cx="2971800" cy="4343400"/>
          </a:xfrm>
        </p:spPr>
        <p:txBody>
          <a:bodyPr/>
          <a:lstStyle/>
          <a:p>
            <a:r>
              <a:rPr lang="en-US" sz="2400" dirty="0"/>
              <a:t>DC to DC converter is built into most powertrain control modules (PCM s) and is used to supply the 5-volt reference, called V-ref, to many sensors used to control the internal combustion engine</a:t>
            </a:r>
          </a:p>
        </p:txBody>
      </p:sp>
    </p:spTree>
    <p:extLst>
      <p:ext uri="{BB962C8B-B14F-4D97-AF65-F5344CB8AC3E}">
        <p14:creationId xmlns:p14="http://schemas.microsoft.com/office/powerpoint/2010/main" val="1068816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45.32 DC-DC Converter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03300" y="990600"/>
            <a:ext cx="7239000" cy="34354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28700" y="4648200"/>
            <a:ext cx="7543800" cy="1524000"/>
          </a:xfrm>
        </p:spPr>
        <p:txBody>
          <a:bodyPr/>
          <a:lstStyle/>
          <a:p>
            <a:r>
              <a:rPr lang="en-US" sz="2400" dirty="0"/>
              <a:t> DC –DC converter is designed to convert 42 volts to 14 volts, to provide 12-volts power to accessories on a hybrid-electric vehicle operating with a 42-volt electrical system</a:t>
            </a:r>
          </a:p>
        </p:txBody>
      </p:sp>
    </p:spTree>
    <p:extLst>
      <p:ext uri="{BB962C8B-B14F-4D97-AF65-F5344CB8AC3E}">
        <p14:creationId xmlns:p14="http://schemas.microsoft.com/office/powerpoint/2010/main" val="20751122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DC-DC Converter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DC-DC_Converter">
            <a:hlinkClick r:id="" action="ppaction://media"/>
            <a:extLst>
              <a:ext uri="{FF2B5EF4-FFF2-40B4-BE49-F238E27FC236}">
                <a16:creationId xmlns:a16="http://schemas.microsoft.com/office/drawing/2014/main" id="{3E056D3C-132D-E47B-EED2-9709898612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12337"/>
            <a:ext cx="9144000" cy="5143500"/>
          </a:xfrm>
          <a:prstGeom prst="rect">
            <a:avLst/>
          </a:prstGeom>
        </p:spPr>
      </p:pic>
    </p:spTree>
    <p:extLst>
      <p:ext uri="{BB962C8B-B14F-4D97-AF65-F5344CB8AC3E}">
        <p14:creationId xmlns:p14="http://schemas.microsoft.com/office/powerpoint/2010/main" val="396191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45.2 P-Type Material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24000" y="982133"/>
            <a:ext cx="6096000" cy="36636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28700" y="4876800"/>
            <a:ext cx="7086600" cy="1015663"/>
          </a:xfrm>
        </p:spPr>
        <p:txBody>
          <a:bodyPr/>
          <a:lstStyle/>
          <a:p>
            <a:r>
              <a:rPr lang="en-US" sz="2000" dirty="0"/>
              <a:t>P-type material. Silicon (Si) doped with a material, such as boron (b), with three electrons in the outer orbit results in a hole capable of attracting an electron</a:t>
            </a:r>
          </a:p>
        </p:txBody>
      </p:sp>
    </p:spTree>
    <p:extLst>
      <p:ext uri="{BB962C8B-B14F-4D97-AF65-F5344CB8AC3E}">
        <p14:creationId xmlns:p14="http://schemas.microsoft.com/office/powerpoint/2010/main" val="22558868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45.33 Inverter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298154" y="1064668"/>
            <a:ext cx="5004892" cy="36901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6300" y="4944534"/>
            <a:ext cx="7848600" cy="1200329"/>
          </a:xfrm>
        </p:spPr>
        <p:txBody>
          <a:bodyPr/>
          <a:lstStyle/>
          <a:p>
            <a:r>
              <a:rPr lang="en-US" sz="2400" dirty="0"/>
              <a:t>A typical circuit for an inverter designed to change direct current from a battery to alternating current for use by electric motors used in a hybrid-electric vehicle</a:t>
            </a:r>
          </a:p>
        </p:txBody>
      </p:sp>
    </p:spTree>
    <p:extLst>
      <p:ext uri="{BB962C8B-B14F-4D97-AF65-F5344CB8AC3E}">
        <p14:creationId xmlns:p14="http://schemas.microsoft.com/office/powerpoint/2010/main" val="4034442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Inverter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nverter">
            <a:hlinkClick r:id="" action="ppaction://media"/>
            <a:extLst>
              <a:ext uri="{FF2B5EF4-FFF2-40B4-BE49-F238E27FC236}">
                <a16:creationId xmlns:a16="http://schemas.microsoft.com/office/drawing/2014/main" id="{2DC9BDDE-573E-82D6-8092-A00889001F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38436"/>
            <a:ext cx="9144000" cy="5143500"/>
          </a:xfrm>
          <a:prstGeom prst="rect">
            <a:avLst/>
          </a:prstGeom>
        </p:spPr>
      </p:pic>
    </p:spTree>
    <p:extLst>
      <p:ext uri="{BB962C8B-B14F-4D97-AF65-F5344CB8AC3E}">
        <p14:creationId xmlns:p14="http://schemas.microsoft.com/office/powerpoint/2010/main" val="45390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28600"/>
            <a:ext cx="8229600" cy="646331"/>
          </a:xfrm>
        </p:spPr>
        <p:txBody>
          <a:bodyPr/>
          <a:lstStyle/>
          <a:p>
            <a:r>
              <a:rPr lang="en-US" dirty="0"/>
              <a:t>Figure 45.34 MOSFET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04900" y="1143000"/>
            <a:ext cx="7391400" cy="24036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072356" y="4114800"/>
            <a:ext cx="7456488" cy="1200329"/>
          </a:xfrm>
        </p:spPr>
        <p:txBody>
          <a:bodyPr/>
          <a:lstStyle/>
          <a:p>
            <a:r>
              <a:rPr lang="en-US" sz="2400" dirty="0"/>
              <a:t>The switching (pulsing) MOSFETs create a waveform called a modified sine wave (solid lines), compared to a true sine wave (dotted lines)</a:t>
            </a:r>
          </a:p>
        </p:txBody>
      </p:sp>
    </p:spTree>
    <p:extLst>
      <p:ext uri="{BB962C8B-B14F-4D97-AF65-F5344CB8AC3E}">
        <p14:creationId xmlns:p14="http://schemas.microsoft.com/office/powerpoint/2010/main" val="3618279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68024"/>
            <a:ext cx="8229600" cy="646331"/>
          </a:xfrm>
        </p:spPr>
        <p:txBody>
          <a:bodyPr>
            <a:spAutoFit/>
          </a:bodyPr>
          <a:lstStyle/>
          <a:p>
            <a:r>
              <a:rPr lang="en-US" dirty="0"/>
              <a:t>Electrostatic Discharge</a:t>
            </a:r>
            <a:endParaRPr lang="en-US" sz="1200" dirty="0"/>
          </a:p>
        </p:txBody>
      </p:sp>
      <p:sp>
        <p:nvSpPr>
          <p:cNvPr id="4" name="Content Placeholder 3"/>
          <p:cNvSpPr>
            <a:spLocks noGrp="1"/>
          </p:cNvSpPr>
          <p:nvPr>
            <p:ph idx="1"/>
          </p:nvPr>
        </p:nvSpPr>
        <p:spPr>
          <a:xfrm>
            <a:off x="457200" y="1037287"/>
            <a:ext cx="8229600" cy="3839513"/>
          </a:xfrm>
        </p:spPr>
        <p:txBody>
          <a:bodyPr>
            <a:spAutoFit/>
          </a:bodyPr>
          <a:lstStyle/>
          <a:p>
            <a:r>
              <a:rPr lang="en-US" sz="2400" dirty="0">
                <a:solidFill>
                  <a:srgbClr val="000000"/>
                </a:solidFill>
              </a:rPr>
              <a:t>Definition</a:t>
            </a:r>
          </a:p>
          <a:p>
            <a:pPr lvl="1"/>
            <a:r>
              <a:rPr lang="en-US" sz="2400" dirty="0">
                <a:solidFill>
                  <a:srgbClr val="000000"/>
                </a:solidFill>
              </a:rPr>
              <a:t>Electrostatic discharge (</a:t>
            </a:r>
            <a:r>
              <a:rPr lang="en-US" sz="2400" kern="0" spc="-350" dirty="0">
                <a:solidFill>
                  <a:srgbClr val="000000"/>
                </a:solidFill>
              </a:rPr>
              <a:t>E S </a:t>
            </a:r>
            <a:r>
              <a:rPr lang="en-US" sz="2400" dirty="0">
                <a:solidFill>
                  <a:srgbClr val="000000"/>
                </a:solidFill>
              </a:rPr>
              <a:t>D) is created when static charges build up on the human body when movement occurs.</a:t>
            </a:r>
          </a:p>
          <a:p>
            <a:r>
              <a:rPr lang="en-US" sz="2400" dirty="0">
                <a:solidFill>
                  <a:srgbClr val="000000"/>
                </a:solidFill>
              </a:rPr>
              <a:t>Avoiding </a:t>
            </a:r>
            <a:r>
              <a:rPr lang="en-US" sz="2400" kern="0" spc="-350" dirty="0">
                <a:solidFill>
                  <a:srgbClr val="000000"/>
                </a:solidFill>
              </a:rPr>
              <a:t>E S </a:t>
            </a:r>
            <a:r>
              <a:rPr lang="en-US" sz="2400" dirty="0">
                <a:solidFill>
                  <a:srgbClr val="000000"/>
                </a:solidFill>
              </a:rPr>
              <a:t>D</a:t>
            </a:r>
          </a:p>
          <a:p>
            <a:pPr lvl="1"/>
            <a:r>
              <a:rPr lang="en-US" sz="2400" dirty="0">
                <a:solidFill>
                  <a:srgbClr val="000000"/>
                </a:solidFill>
              </a:rPr>
              <a:t>Before handling any electronic component, ground yourself by touching a metal surface to drain away any static charge.</a:t>
            </a:r>
          </a:p>
          <a:p>
            <a:pPr lvl="1"/>
            <a:r>
              <a:rPr lang="en-US" sz="2400" dirty="0">
                <a:solidFill>
                  <a:srgbClr val="000000"/>
                </a:solidFill>
              </a:rPr>
              <a:t>Do not touch the terminals of electronic components.</a:t>
            </a:r>
          </a:p>
        </p:txBody>
      </p:sp>
    </p:spTree>
    <p:extLst>
      <p:ext uri="{BB962C8B-B14F-4D97-AF65-F5344CB8AC3E}">
        <p14:creationId xmlns:p14="http://schemas.microsoft.com/office/powerpoint/2010/main" val="40783379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Static Electricity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Static_Electricity">
            <a:hlinkClick r:id="" action="ppaction://media"/>
            <a:extLst>
              <a:ext uri="{FF2B5EF4-FFF2-40B4-BE49-F238E27FC236}">
                <a16:creationId xmlns:a16="http://schemas.microsoft.com/office/drawing/2014/main" id="{A56BE8D5-7AF9-A0CC-4B6B-D540E4485D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01451"/>
            <a:ext cx="9144000" cy="5143500"/>
          </a:xfrm>
          <a:prstGeom prst="rect">
            <a:avLst/>
          </a:prstGeom>
        </p:spPr>
      </p:pic>
    </p:spTree>
    <p:extLst>
      <p:ext uri="{BB962C8B-B14F-4D97-AF65-F5344CB8AC3E}">
        <p14:creationId xmlns:p14="http://schemas.microsoft.com/office/powerpoint/2010/main" val="94363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540"/>
            <a:ext cx="8229600" cy="646331"/>
          </a:xfrm>
        </p:spPr>
        <p:txBody>
          <a:bodyPr>
            <a:spAutoFit/>
          </a:bodyPr>
          <a:lstStyle/>
          <a:p>
            <a:r>
              <a:rPr lang="en-US" dirty="0"/>
              <a:t>Question 3: ?</a:t>
            </a:r>
            <a:endParaRPr lang="en-US" sz="1200" dirty="0"/>
          </a:p>
        </p:txBody>
      </p:sp>
      <p:sp>
        <p:nvSpPr>
          <p:cNvPr id="4" name="Content Placeholder 3"/>
          <p:cNvSpPr>
            <a:spLocks noGrp="1"/>
          </p:cNvSpPr>
          <p:nvPr>
            <p:ph idx="1"/>
          </p:nvPr>
        </p:nvSpPr>
        <p:spPr>
          <a:xfrm>
            <a:off x="457200" y="997803"/>
            <a:ext cx="8229600" cy="830997"/>
          </a:xfrm>
        </p:spPr>
        <p:txBody>
          <a:bodyPr>
            <a:spAutoFit/>
          </a:bodyPr>
          <a:lstStyle/>
          <a:p>
            <a:pPr marL="0" indent="0">
              <a:buNone/>
            </a:pPr>
            <a:r>
              <a:rPr lang="en-US" sz="2400" dirty="0">
                <a:solidFill>
                  <a:srgbClr val="000000"/>
                </a:solidFill>
              </a:rPr>
              <a:t>To what precautions should all service technicians adhere, to avoid damage to electronic and computer circuits?</a:t>
            </a:r>
          </a:p>
        </p:txBody>
      </p:sp>
    </p:spTree>
    <p:extLst>
      <p:ext uri="{BB962C8B-B14F-4D97-AF65-F5344CB8AC3E}">
        <p14:creationId xmlns:p14="http://schemas.microsoft.com/office/powerpoint/2010/main" val="2566237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40208"/>
            <a:ext cx="8229600" cy="646331"/>
          </a:xfrm>
        </p:spPr>
        <p:txBody>
          <a:bodyPr>
            <a:spAutoFit/>
          </a:bodyPr>
          <a:lstStyle/>
          <a:p>
            <a:r>
              <a:rPr lang="en-US" dirty="0"/>
              <a:t>Answer 3</a:t>
            </a:r>
            <a:endParaRPr lang="en-US" sz="1200" dirty="0"/>
          </a:p>
        </p:txBody>
      </p:sp>
      <p:sp>
        <p:nvSpPr>
          <p:cNvPr id="4" name="Content Placeholder 3"/>
          <p:cNvSpPr>
            <a:spLocks noGrp="1"/>
          </p:cNvSpPr>
          <p:nvPr>
            <p:ph idx="1"/>
          </p:nvPr>
        </p:nvSpPr>
        <p:spPr>
          <a:xfrm>
            <a:off x="457200" y="1009471"/>
            <a:ext cx="8229600" cy="1200329"/>
          </a:xfrm>
        </p:spPr>
        <p:txBody>
          <a:bodyPr>
            <a:spAutoFit/>
          </a:bodyPr>
          <a:lstStyle/>
          <a:p>
            <a:pPr marL="0" indent="0">
              <a:buNone/>
            </a:pPr>
            <a:r>
              <a:rPr lang="en-US" sz="2400" dirty="0">
                <a:solidFill>
                  <a:srgbClr val="000000"/>
                </a:solidFill>
              </a:rPr>
              <a:t>Before handling any electronic component, ground yourself by touching a metal surface to drain away any static charge, and do not touch the terminals of electronic components.</a:t>
            </a:r>
          </a:p>
        </p:txBody>
      </p:sp>
    </p:spTree>
    <p:extLst>
      <p:ext uri="{BB962C8B-B14F-4D97-AF65-F5344CB8AC3E}">
        <p14:creationId xmlns:p14="http://schemas.microsoft.com/office/powerpoint/2010/main" val="32937795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Electrical and Electronic Systems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(A6) Electrical/Electronic Systems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30887"/>
          </a:xfrm>
          <a:prstGeom prst="rect">
            <a:avLst/>
          </a:prstGeom>
          <a:noFill/>
        </p:spPr>
        <p:txBody>
          <a:bodyPr wrap="square" rtlCol="0">
            <a:spAutoFit/>
          </a:bodyPr>
          <a:lstStyle/>
          <a:p>
            <a:r>
              <a:rPr lang="en-US" sz="2200" dirty="0"/>
              <a:t>Animations Link: </a:t>
            </a:r>
            <a:r>
              <a:rPr lang="en-US" sz="2200" dirty="0">
                <a:hlinkClick r:id="rId4"/>
              </a:rPr>
              <a:t>(A6) Electrical/Electronic Systems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775972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Electron Flow</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electron_flow_new">
            <a:hlinkClick r:id="" action="ppaction://media"/>
            <a:extLst>
              <a:ext uri="{FF2B5EF4-FFF2-40B4-BE49-F238E27FC236}">
                <a16:creationId xmlns:a16="http://schemas.microsoft.com/office/drawing/2014/main" id="{44816C11-282A-B97A-9D14-6ACF6856F5A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984784"/>
            <a:ext cx="8915400" cy="5014913"/>
          </a:xfrm>
          <a:prstGeom prst="rect">
            <a:avLst/>
          </a:prstGeom>
        </p:spPr>
      </p:pic>
    </p:spTree>
    <p:extLst>
      <p:ext uri="{BB962C8B-B14F-4D97-AF65-F5344CB8AC3E}">
        <p14:creationId xmlns:p14="http://schemas.microsoft.com/office/powerpoint/2010/main" val="234665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26713</TotalTime>
  <Words>4804</Words>
  <Application>Microsoft Office PowerPoint</Application>
  <PresentationFormat>On-screen Show (4:3)</PresentationFormat>
  <Paragraphs>405</Paragraphs>
  <Slides>88</Slides>
  <Notes>88</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Arial</vt:lpstr>
      <vt:lpstr>Arial (Headings)</vt:lpstr>
      <vt:lpstr>Calibri</vt:lpstr>
      <vt:lpstr>Times New Roman</vt:lpstr>
      <vt:lpstr>Verdana</vt:lpstr>
      <vt:lpstr>Wingdings</vt:lpstr>
      <vt:lpstr>508 Lecture</vt:lpstr>
      <vt:lpstr>Automotive Technology: Principles, Diagnosis, and Service</vt:lpstr>
      <vt:lpstr>Learning Objectives (1 of 3)</vt:lpstr>
      <vt:lpstr>Learning Objectives (2 of 3)</vt:lpstr>
      <vt:lpstr>Learning Objectives (3 of 3)</vt:lpstr>
      <vt:lpstr>Semiconductors (1 of 2)</vt:lpstr>
      <vt:lpstr>Semiconductors (2 of 2)</vt:lpstr>
      <vt:lpstr>Figure 45.1 N-Type Material </vt:lpstr>
      <vt:lpstr>Figure 45.2 P-Type Material </vt:lpstr>
      <vt:lpstr>Animation: Electron Flow (Animation will automatically start)</vt:lpstr>
      <vt:lpstr>Frequently Asked Question: What Is the Hole Theory?   </vt:lpstr>
      <vt:lpstr>Figure 45.3 Bias</vt:lpstr>
      <vt:lpstr>Summary of Semiconductors</vt:lpstr>
      <vt:lpstr>Question 1: ?</vt:lpstr>
      <vt:lpstr>Answer 1</vt:lpstr>
      <vt:lpstr>Diodes</vt:lpstr>
      <vt:lpstr>Figure 45.4 Diode</vt:lpstr>
      <vt:lpstr>Frequently Asked Question: What is the difference between Electricity and Electronics?   </vt:lpstr>
      <vt:lpstr>Figure 45.5 Depletion Zone</vt:lpstr>
      <vt:lpstr>Figure 45.6 Diode Symbol</vt:lpstr>
      <vt:lpstr>Zener Diodes</vt:lpstr>
      <vt:lpstr>Figure 45.7 Zener Diode</vt:lpstr>
      <vt:lpstr>High-Voltage Spike Protection (1 of 2)</vt:lpstr>
      <vt:lpstr>High-Voltage Spike Protection (2 of 2)</vt:lpstr>
      <vt:lpstr>Figure 45.8 Zener Diode Operation</vt:lpstr>
      <vt:lpstr>Figure 45.9 A/C Clutch Diode</vt:lpstr>
      <vt:lpstr>Figure 45.10 Spike Protection </vt:lpstr>
      <vt:lpstr>Figure 45.11 Protecting Circuits</vt:lpstr>
      <vt:lpstr>Figure 45.12 Despiking Resistor</vt:lpstr>
      <vt:lpstr>Diode Ratings</vt:lpstr>
      <vt:lpstr>Question 2: ?</vt:lpstr>
      <vt:lpstr>Answer 2</vt:lpstr>
      <vt:lpstr>Light-Emitting Diodes</vt:lpstr>
      <vt:lpstr>Figure 45.13 LED</vt:lpstr>
      <vt:lpstr>Frequently Asked Question: How Does an LED Emit Light?   </vt:lpstr>
      <vt:lpstr>Photodiodes</vt:lpstr>
      <vt:lpstr>Figure 45.14 Photodiodes</vt:lpstr>
      <vt:lpstr>Figure 45.15 Photodiode Symbol</vt:lpstr>
      <vt:lpstr>Photoresistors</vt:lpstr>
      <vt:lpstr>Figure 45.16 Photoresistor</vt:lpstr>
      <vt:lpstr>Silicon-Controlled Rectifiers</vt:lpstr>
      <vt:lpstr>Figure 45.17 SCR</vt:lpstr>
      <vt:lpstr>Figure 45.18 SCR Wiring</vt:lpstr>
      <vt:lpstr>Chart 45.1 Resistance Changes</vt:lpstr>
      <vt:lpstr>Thermistors</vt:lpstr>
      <vt:lpstr>Figure 45.19 Thermistor</vt:lpstr>
      <vt:lpstr>Rectifier Bridges</vt:lpstr>
      <vt:lpstr>Figure 45.20 Rectifier Bridge</vt:lpstr>
      <vt:lpstr>Transistors (1 of 2)</vt:lpstr>
      <vt:lpstr>Transistors (2 of 2)</vt:lpstr>
      <vt:lpstr>Figure 45.21 Transistor</vt:lpstr>
      <vt:lpstr>Frequently Asked Question: Is a Transistor Similar to a Relay?   </vt:lpstr>
      <vt:lpstr>Chart 45.2 Relay vs Transistor</vt:lpstr>
      <vt:lpstr>Animation: Relay (Animation will automatically start)</vt:lpstr>
      <vt:lpstr>Figure 45.22 Transistor Operation</vt:lpstr>
      <vt:lpstr>Animation: Transistors (Animation will automatically start)</vt:lpstr>
      <vt:lpstr>Frequently Asked Question: What Does the Arrow Mean on a Transistor Symbol?   </vt:lpstr>
      <vt:lpstr>Field-Effect Transistors</vt:lpstr>
      <vt:lpstr>Figure 45.23 FET</vt:lpstr>
      <vt:lpstr>Frequently Asked Question: What Is a Darlington Pair?   </vt:lpstr>
      <vt:lpstr>Figure 45.24 Darlington Pair  </vt:lpstr>
      <vt:lpstr>Phototransistors</vt:lpstr>
      <vt:lpstr>Figure 45.25 Phototransistor</vt:lpstr>
      <vt:lpstr>Integrated Circuits</vt:lpstr>
      <vt:lpstr>Figure 45.26 Integrated Circuit</vt:lpstr>
      <vt:lpstr>Frequently Asked Question: What Causes a Transistor or Diode to Blow?</vt:lpstr>
      <vt:lpstr>Transistor Gates</vt:lpstr>
      <vt:lpstr>Figure 45.27 AND Gate</vt:lpstr>
      <vt:lpstr>Operational Amplifiers</vt:lpstr>
      <vt:lpstr>Figure 45.28 Op-Amp</vt:lpstr>
      <vt:lpstr>Frequently Asked Question: What Are Logic Highs and Lows? </vt:lpstr>
      <vt:lpstr>Electronic Component Failure Causes</vt:lpstr>
      <vt:lpstr>How to Test Diodes/Transistors (1 of 2)</vt:lpstr>
      <vt:lpstr>Figure 45.29 Diode Testing</vt:lpstr>
      <vt:lpstr>How to Test Diodes/Transistors (2 of 2)</vt:lpstr>
      <vt:lpstr>Figure 45.30 Testing Diodes</vt:lpstr>
      <vt:lpstr>Converters and Inverters</vt:lpstr>
      <vt:lpstr>Figure 45.31 DC to DC Converter </vt:lpstr>
      <vt:lpstr>Figure 45.32 DC-DC Converter</vt:lpstr>
      <vt:lpstr>Animation: DC-DC Converter (Animation will automatically start)</vt:lpstr>
      <vt:lpstr>Figure 45.33 Inverter</vt:lpstr>
      <vt:lpstr>Animation: Inverter (Animation will automatically start)</vt:lpstr>
      <vt:lpstr>Figure 45.34 MOSFET</vt:lpstr>
      <vt:lpstr>Electrostatic Discharge</vt:lpstr>
      <vt:lpstr>Animation: Static Electricity (Animation will automatically start)</vt:lpstr>
      <vt:lpstr>Question 3: ?</vt:lpstr>
      <vt:lpstr>Answer 3</vt:lpstr>
      <vt:lpstr>Electrical and Electronic Systems Videos and Animations</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Technology: Principles, Diagnosis, and Service, Sixth Edition, Chapter 48, Electronic Fundamentals</dc:title>
  <dc:subject>2612-Automotive - Core</dc:subject>
  <dc:creator>James D. Halderman</dc:creator>
  <cp:keywords>CONTAINS NOTES</cp:keywords>
  <cp:lastModifiedBy>Glen Plants</cp:lastModifiedBy>
  <cp:revision>5073</cp:revision>
  <dcterms:created xsi:type="dcterms:W3CDTF">2014-07-14T20:04:21Z</dcterms:created>
  <dcterms:modified xsi:type="dcterms:W3CDTF">2025-09-18T13:06:33Z</dcterms:modified>
</cp:coreProperties>
</file>