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70" r:id="rId3"/>
    <p:sldId id="269" r:id="rId4"/>
    <p:sldId id="290" r:id="rId5"/>
    <p:sldId id="257" r:id="rId6"/>
    <p:sldId id="258" r:id="rId7"/>
    <p:sldId id="259" r:id="rId8"/>
    <p:sldId id="260" r:id="rId9"/>
    <p:sldId id="261" r:id="rId10"/>
    <p:sldId id="264" r:id="rId11"/>
    <p:sldId id="262" r:id="rId12"/>
    <p:sldId id="271" r:id="rId13"/>
    <p:sldId id="272" r:id="rId14"/>
    <p:sldId id="273" r:id="rId15"/>
    <p:sldId id="274" r:id="rId16"/>
    <p:sldId id="265" r:id="rId17"/>
    <p:sldId id="282" r:id="rId18"/>
    <p:sldId id="263" r:id="rId19"/>
    <p:sldId id="285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66" r:id="rId28"/>
    <p:sldId id="267" r:id="rId29"/>
    <p:sldId id="268" r:id="rId30"/>
    <p:sldId id="288" r:id="rId31"/>
    <p:sldId id="289" r:id="rId32"/>
    <p:sldId id="283" r:id="rId33"/>
    <p:sldId id="286" r:id="rId34"/>
    <p:sldId id="284" r:id="rId35"/>
    <p:sldId id="287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55" autoAdjust="0"/>
    <p:restoredTop sz="94664"/>
  </p:normalViewPr>
  <p:slideViewPr>
    <p:cSldViewPr snapToGrid="0">
      <p:cViewPr varScale="1">
        <p:scale>
          <a:sx n="108" d="100"/>
          <a:sy n="108" d="100"/>
        </p:scale>
        <p:origin x="32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3F689-F41E-CE44-A6A2-3EDF7FDD47F7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EFBB5-000C-9E44-B6FC-72BF0C414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784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EFBB5-000C-9E44-B6FC-72BF0C4145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50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8734-D7D2-476B-9B0C-41D491BBBCBD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36404-F121-43DF-901E-C7F80DD38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94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8734-D7D2-476B-9B0C-41D491BBBCBD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36404-F121-43DF-901E-C7F80DD38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066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8734-D7D2-476B-9B0C-41D491BBBCBD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36404-F121-43DF-901E-C7F80DD38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99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8734-D7D2-476B-9B0C-41D491BBBCBD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36404-F121-43DF-901E-C7F80DD38C9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8509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8734-D7D2-476B-9B0C-41D491BBBCBD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36404-F121-43DF-901E-C7F80DD38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06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8734-D7D2-476B-9B0C-41D491BBBCBD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36404-F121-43DF-901E-C7F80DD38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205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8734-D7D2-476B-9B0C-41D491BBBCBD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36404-F121-43DF-901E-C7F80DD38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003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8734-D7D2-476B-9B0C-41D491BBBCBD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36404-F121-43DF-901E-C7F80DD38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49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8734-D7D2-476B-9B0C-41D491BBBCBD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36404-F121-43DF-901E-C7F80DD38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8734-D7D2-476B-9B0C-41D491BBBCBD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36404-F121-43DF-901E-C7F80DD38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97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8734-D7D2-476B-9B0C-41D491BBBCBD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36404-F121-43DF-901E-C7F80DD38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0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8734-D7D2-476B-9B0C-41D491BBBCBD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36404-F121-43DF-901E-C7F80DD38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00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8734-D7D2-476B-9B0C-41D491BBBCBD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36404-F121-43DF-901E-C7F80DD38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06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8734-D7D2-476B-9B0C-41D491BBBCBD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36404-F121-43DF-901E-C7F80DD38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17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8734-D7D2-476B-9B0C-41D491BBBCBD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36404-F121-43DF-901E-C7F80DD38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23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8734-D7D2-476B-9B0C-41D491BBBCBD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36404-F121-43DF-901E-C7F80DD38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0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8734-D7D2-476B-9B0C-41D491BBBCBD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36404-F121-43DF-901E-C7F80DD38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30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7328734-D7D2-476B-9B0C-41D491BBBCBD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36404-F121-43DF-901E-C7F80DD38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523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www.haldermanmustang.com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E4DA0-9C78-8B9E-2730-8376A67B5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4" y="457199"/>
            <a:ext cx="4273261" cy="1842655"/>
          </a:xfrm>
        </p:spPr>
        <p:txBody>
          <a:bodyPr/>
          <a:lstStyle/>
          <a:p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Gale Halderman Story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DF7ECA11-FEBE-200A-3685-1128E653641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" r="2546"/>
          <a:stretch>
            <a:fillRect/>
          </a:stretch>
        </p:blipFill>
        <p:spPr>
          <a:xfrm>
            <a:off x="4772025" y="662767"/>
            <a:ext cx="6583363" cy="5198283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B3A7CE4-392E-A65B-968D-AECAB3B82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4224" y="2929226"/>
            <a:ext cx="3932237" cy="1628921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Jim Halderman</a:t>
            </a:r>
            <a:endParaRPr lang="en-US" sz="32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Jimmy Dinsmore</a:t>
            </a:r>
          </a:p>
        </p:txBody>
      </p:sp>
    </p:spTree>
    <p:extLst>
      <p:ext uri="{BB962C8B-B14F-4D97-AF65-F5344CB8AC3E}">
        <p14:creationId xmlns:p14="http://schemas.microsoft.com/office/powerpoint/2010/main" val="2175645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BC7A6-F1E2-0F9F-9A75-0531EF842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44" y="204142"/>
            <a:ext cx="9404723" cy="140053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Gale’s first job was to get his ideas for “extra chrome” on the 1957s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0A2B508-7D50-1467-CC8B-389A66ADE4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15571" y="1068020"/>
            <a:ext cx="2488499" cy="382956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39F0E2-5063-F343-649C-E1C507E6E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87926" y="1105324"/>
            <a:ext cx="2525915" cy="37175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3A0007-757D-5E15-DA74-EE3F3A8FF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23009" y="3618335"/>
            <a:ext cx="2520699" cy="373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71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04739-2F8A-48D0-3690-A01BC7F88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Gale’s Sketch of the “Special Falcon” was selected by Lee </a:t>
            </a:r>
            <a:r>
              <a:rPr lang="en-US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Lacocca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1962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3669FC-5242-BCA3-588E-EC718CF668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25" y="2834195"/>
            <a:ext cx="7934400" cy="3051699"/>
          </a:xfrm>
        </p:spPr>
      </p:pic>
    </p:spTree>
    <p:extLst>
      <p:ext uri="{BB962C8B-B14F-4D97-AF65-F5344CB8AC3E}">
        <p14:creationId xmlns:p14="http://schemas.microsoft.com/office/powerpoint/2010/main" val="3608071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8122E-0184-8D3D-77E3-50C4D58B4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Horse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08396-0844-715C-6210-5EB5325622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Charles </a:t>
            </a:r>
            <a:r>
              <a:rPr lang="en-US" sz="20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Keresztes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clay modeled the newly-decided Mustang logo for the car. </a:t>
            </a:r>
            <a:r>
              <a:rPr lang="en-US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Kereszstes</a:t>
            </a: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Hungarian and had a fondness for horses. He designed the iconic Mustang emblem to be housed within the predesigned corral space of the Cougar. It was decided that 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would always run to the left.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Throughout the car’s history, little has changed to the emblem.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06D94C-2394-6CE8-69CB-A0F5D88479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299" y="2149351"/>
            <a:ext cx="5369617" cy="3159495"/>
          </a:xfrm>
        </p:spPr>
      </p:pic>
    </p:spTree>
    <p:extLst>
      <p:ext uri="{BB962C8B-B14F-4D97-AF65-F5344CB8AC3E}">
        <p14:creationId xmlns:p14="http://schemas.microsoft.com/office/powerpoint/2010/main" val="83906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AFDF12-025F-248E-B0D7-D5F7329B0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a Grease Pencil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B96606-608D-95A2-B6E0-4EDFA0D304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8924" y="1699590"/>
            <a:ext cx="4396339" cy="4195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Gale learned to sketch freehand and to enhance the creative process he was taught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sketch quickly and loosely.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was instructed to use a 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grease pencil</a:t>
            </a: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which was conducive to the artistic process.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Gale used this method throughout his schooling and also took it with him to the Ford Motor Company, a practice some found bizarre. 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EE2E1FF-86CB-C495-C742-A411F293CA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73314"/>
            <a:ext cx="5680362" cy="3786908"/>
          </a:xfrm>
        </p:spPr>
      </p:pic>
    </p:spTree>
    <p:extLst>
      <p:ext uri="{BB962C8B-B14F-4D97-AF65-F5344CB8AC3E}">
        <p14:creationId xmlns:p14="http://schemas.microsoft.com/office/powerpoint/2010/main" val="670355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CC62A-E3C8-1649-6C4E-540A684A2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 </a:t>
            </a:r>
            <a:r>
              <a:rPr lang="en-US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Sperlich</a:t>
            </a:r>
            <a:endParaRPr lang="en-US" b="1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96DA7-731B-9D8B-CEB0-E986B08B67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2133" y="1560063"/>
            <a:ext cx="4396339" cy="4195763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Certainly, the idea for this new car was Lee Iacocca’s and he’s rightfully credited with being the “Father of the Mustang.”  But, without the work of another visionary, 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 Sperlich</a:t>
            </a: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Mustang would’ve never happened.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6EBCBE-1225-4C56-1092-06B9BD4DE7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834" y="1853248"/>
            <a:ext cx="4811551" cy="3609392"/>
          </a:xfrm>
        </p:spPr>
      </p:pic>
    </p:spTree>
    <p:extLst>
      <p:ext uri="{BB962C8B-B14F-4D97-AF65-F5344CB8AC3E}">
        <p14:creationId xmlns:p14="http://schemas.microsoft.com/office/powerpoint/2010/main" val="815712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38B6A-6911-878A-F3A4-1C0A7FAD7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Parts of the Mustang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5DC7344-73E9-6CE3-75F8-41E447BA91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339" y="1667926"/>
            <a:ext cx="11401321" cy="4211782"/>
          </a:xfrm>
        </p:spPr>
      </p:pic>
    </p:spTree>
    <p:extLst>
      <p:ext uri="{BB962C8B-B14F-4D97-AF65-F5344CB8AC3E}">
        <p14:creationId xmlns:p14="http://schemas.microsoft.com/office/powerpoint/2010/main" val="188497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3A972C-5745-3B06-A18B-9959D1355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Promotion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7E251D-CF15-A073-EBB0-F20736E12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449236"/>
            <a:ext cx="8946541" cy="41954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worked with </a:t>
            </a:r>
            <a:r>
              <a:rPr lang="en-US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Joe Oros,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many years and while designing the Mustang. I helped Joe design the 1957 Ford Galaxie.</a:t>
            </a:r>
          </a:p>
          <a:p>
            <a:pPr marL="0" indent="0">
              <a:buNone/>
            </a:pPr>
            <a:endParaRPr lang="en-US" sz="220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Because of the great sales, Joe was promoted to </a:t>
            </a:r>
            <a:r>
              <a:rPr lang="en-US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 designer of Ford Studio.</a:t>
            </a:r>
          </a:p>
          <a:p>
            <a:pPr marL="0" indent="0">
              <a:buNone/>
            </a:pPr>
            <a:r>
              <a:rPr lang="en-US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immediately promoted me to a </a:t>
            </a:r>
            <a:r>
              <a:rPr lang="en-US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manager. </a:t>
            </a:r>
            <a:r>
              <a:rPr lang="en-US" sz="22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had only been with Ford several weeks.”</a:t>
            </a:r>
          </a:p>
        </p:txBody>
      </p:sp>
    </p:spTree>
    <p:extLst>
      <p:ext uri="{BB962C8B-B14F-4D97-AF65-F5344CB8AC3E}">
        <p14:creationId xmlns:p14="http://schemas.microsoft.com/office/powerpoint/2010/main" val="664647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F4647-429B-81C2-E994-A157086C9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Gale’s Offices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F6F8DD9-066F-3768-4641-474CC94804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225" y="1357134"/>
            <a:ext cx="3729858" cy="4722086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50B5824-8CED-6ABE-C642-AD7854B98A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8983" y="1317384"/>
            <a:ext cx="3729858" cy="4801587"/>
          </a:xfrm>
        </p:spPr>
      </p:pic>
    </p:spTree>
    <p:extLst>
      <p:ext uri="{BB962C8B-B14F-4D97-AF65-F5344CB8AC3E}">
        <p14:creationId xmlns:p14="http://schemas.microsoft.com/office/powerpoint/2010/main" val="1431984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FBBB-0AAD-CDF6-BACC-A069E51BB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“Gills”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EF1593-9176-85DA-2D0A-4F6C6FB09E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to transition between the headlight and grille.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DEB84E2-5285-C3BA-C65A-8EEA3C94E4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50" y="2737048"/>
            <a:ext cx="4560640" cy="3296841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364960-7421-41FA-FF0F-62EFF47946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same design feature is still used today.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BFFDF4E-7C54-2168-D750-580D28C881E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75" y="2737048"/>
            <a:ext cx="4395788" cy="3296841"/>
          </a:xfrm>
        </p:spPr>
      </p:pic>
    </p:spTree>
    <p:extLst>
      <p:ext uri="{BB962C8B-B14F-4D97-AF65-F5344CB8AC3E}">
        <p14:creationId xmlns:p14="http://schemas.microsoft.com/office/powerpoint/2010/main" val="2434221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7B01F-89E8-F3E2-D44E-1BD8FC664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740" y="710171"/>
            <a:ext cx="9404723" cy="1100874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Section Tail Lights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2F54099-9FBC-F5CB-31F6-E770313CAA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14" y="2084074"/>
            <a:ext cx="4395787" cy="3296507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D07EF21-C9DB-702D-A7A8-7BC0578598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963" y="2084074"/>
            <a:ext cx="4395788" cy="3296507"/>
          </a:xfrm>
        </p:spPr>
      </p:pic>
    </p:spTree>
    <p:extLst>
      <p:ext uri="{BB962C8B-B14F-4D97-AF65-F5344CB8AC3E}">
        <p14:creationId xmlns:p14="http://schemas.microsoft.com/office/powerpoint/2010/main" val="114128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4DB81-67F5-475A-3DD3-86EA76FEB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Mustang By Design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F928C9-7E12-7BE4-84F6-08E72ABEB8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1" y="1440874"/>
            <a:ext cx="3910249" cy="505200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343CCA-6797-B8B0-A120-5EB19F00E852}"/>
              </a:ext>
            </a:extLst>
          </p:cNvPr>
          <p:cNvSpPr txBox="1"/>
          <p:nvPr/>
        </p:nvSpPr>
        <p:spPr>
          <a:xfrm>
            <a:off x="5886450" y="1565910"/>
            <a:ext cx="51892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• </a:t>
            </a:r>
            <a:r>
              <a:rPr lang="en-US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BookAuthority's</a:t>
            </a: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 best Car Design books of all time!</a:t>
            </a:r>
          </a:p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  </a:t>
            </a:r>
          </a:p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• New York Times best-seller (for its category)</a:t>
            </a:r>
          </a:p>
          <a:p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• Available now on Amazon, or for sale out in the vendor area (come see me for an autographed copy)</a:t>
            </a:r>
          </a:p>
        </p:txBody>
      </p:sp>
      <p:pic>
        <p:nvPicPr>
          <p:cNvPr id="13" name="Picture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6776D56-73CB-6008-5BEF-56F80FB1A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66874"/>
            <a:ext cx="4893252" cy="267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071E-5C3A-00C4-8D68-936220CB2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Mustang Design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ECDA5-2D57-B963-84D3-6462D944086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 mirror was not standard.</a:t>
            </a:r>
          </a:p>
          <a:p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were dealer installed.</a:t>
            </a:r>
          </a:p>
          <a:p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Therefore , there were many different designs seen.</a:t>
            </a:r>
          </a:p>
          <a:p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right-side mirror was almost never seen in the mid-1960s.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EF7C99-B692-F509-274A-808D6C43F5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046" y="2060575"/>
            <a:ext cx="4395788" cy="3296507"/>
          </a:xfrm>
        </p:spPr>
      </p:pic>
    </p:spTree>
    <p:extLst>
      <p:ext uri="{BB962C8B-B14F-4D97-AF65-F5344CB8AC3E}">
        <p14:creationId xmlns:p14="http://schemas.microsoft.com/office/powerpoint/2010/main" val="2956539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C88D7-CAB8-5B2B-6FF8-AB551E3D5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Backup lights-Optional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84A8B-683E-DD54-C17C-1F4F76FD53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lights could be purchased from the dealer.</a:t>
            </a:r>
          </a:p>
          <a:p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hole saw </a:t>
            </a: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needed to make the needed opening for the lights. </a:t>
            </a:r>
          </a:p>
          <a:p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wiring was already there, so all that was needed was to plug them into the wiring harness.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69E1CC-24B8-6178-6812-0FB80387BF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329" y="2060575"/>
            <a:ext cx="4395788" cy="3296507"/>
          </a:xfrm>
        </p:spPr>
      </p:pic>
    </p:spTree>
    <p:extLst>
      <p:ext uri="{BB962C8B-B14F-4D97-AF65-F5344CB8AC3E}">
        <p14:creationId xmlns:p14="http://schemas.microsoft.com/office/powerpoint/2010/main" val="2971332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C0598-F9D7-39AF-F946-4B65836F4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Cap was Loose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663F2-2B8B-6E1D-AD5C-EBFDB611D3C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Mustangs did not have a cable to keep them attached to the vehicle</a:t>
            </a:r>
          </a:p>
          <a:p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gas caps were lost or stolen.</a:t>
            </a:r>
          </a:p>
          <a:p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Later, a cable was used to keep the gas cap attached to the car.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A6DD80C-1E06-19C6-7C75-328EC29E5C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207" y="2060575"/>
            <a:ext cx="4395788" cy="3296507"/>
          </a:xfrm>
        </p:spPr>
      </p:pic>
    </p:spTree>
    <p:extLst>
      <p:ext uri="{BB962C8B-B14F-4D97-AF65-F5344CB8AC3E}">
        <p14:creationId xmlns:p14="http://schemas.microsoft.com/office/powerpoint/2010/main" val="764739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8E9BC-4EC2-2B86-7D64-15A5AFDB5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Plastic Lock Button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EFF50-A4E0-A402-8931-485AC1506DE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interior lock button was plastic.</a:t>
            </a:r>
          </a:p>
          <a:p>
            <a:pPr marL="0" indent="0">
              <a:spcBef>
                <a:spcPts val="600"/>
              </a:spcBef>
              <a:buNone/>
            </a:pPr>
            <a:endParaRPr lang="en-US" sz="200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Looked and felt cheap.</a:t>
            </a:r>
          </a:p>
          <a:p>
            <a:pPr>
              <a:spcBef>
                <a:spcPts val="600"/>
              </a:spcBef>
            </a:pPr>
            <a:endParaRPr lang="en-US" sz="200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was later improved after the car proved to be a success.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C58D609-33FA-F524-48FC-E788EC4FBD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127" y="2060575"/>
            <a:ext cx="4395788" cy="3296507"/>
          </a:xfrm>
        </p:spPr>
      </p:pic>
    </p:spTree>
    <p:extLst>
      <p:ext uri="{BB962C8B-B14F-4D97-AF65-F5344CB8AC3E}">
        <p14:creationId xmlns:p14="http://schemas.microsoft.com/office/powerpoint/2010/main" val="4192781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7C32C-E9ED-026D-0756-D8EF9BD77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Falcon Dash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ACA6C-B54E-4F81-CCD0-7C57E294BA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2291" y="1732101"/>
            <a:ext cx="4396339" cy="419576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dash was right out of the Ford Falcon.</a:t>
            </a:r>
          </a:p>
          <a:p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turn signal light </a:t>
            </a: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 on the dash and flashed for either left or right. </a:t>
            </a:r>
          </a:p>
          <a:p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was only one light instead or two to save costs.</a:t>
            </a:r>
          </a:p>
          <a:p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“Rally Pack” </a:t>
            </a: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an option and already wired for it.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2CF885F-00FD-3C34-8221-7A364A0BF8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810" y="1853248"/>
            <a:ext cx="4395788" cy="3296507"/>
          </a:xfrm>
        </p:spPr>
      </p:pic>
    </p:spTree>
    <p:extLst>
      <p:ext uri="{BB962C8B-B14F-4D97-AF65-F5344CB8AC3E}">
        <p14:creationId xmlns:p14="http://schemas.microsoft.com/office/powerpoint/2010/main" val="6563550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0B7A5-DFB4-4E32-B3A7-CA117359C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Spinner Hubcaps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01AA1-78BE-27B2-DCA8-9F816A0C1D9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Spinner-type wheel covers were available but 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on 14-inch wheels </a:t>
            </a: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(13-inch wheels were standard).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were outlawed because they created a potential hazard to pedestrians.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4B60CFA-622E-CF4B-1E56-805592D055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984" y="2060575"/>
            <a:ext cx="4395788" cy="3473342"/>
          </a:xfrm>
        </p:spPr>
      </p:pic>
    </p:spTree>
    <p:extLst>
      <p:ext uri="{BB962C8B-B14F-4D97-AF65-F5344CB8AC3E}">
        <p14:creationId xmlns:p14="http://schemas.microsoft.com/office/powerpoint/2010/main" val="730821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1994C-3CAD-1463-002B-971CF2198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Passenger Side Seat Did Not Adjust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A1FAF-D9BF-E6E8-1F11-B55C6A24ED8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passenger seat was bolted to the floor.</a:t>
            </a:r>
          </a:p>
          <a:p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positioned in the 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likely used position.</a:t>
            </a:r>
          </a:p>
          <a:p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customers did not notice or care that it was not able to be moved forwarded or rearward. 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B9F3E1-044D-BF7A-139C-67EF8FAD27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249" y="2060575"/>
            <a:ext cx="4395788" cy="3296507"/>
          </a:xfrm>
        </p:spPr>
      </p:pic>
    </p:spTree>
    <p:extLst>
      <p:ext uri="{BB962C8B-B14F-4D97-AF65-F5344CB8AC3E}">
        <p14:creationId xmlns:p14="http://schemas.microsoft.com/office/powerpoint/2010/main" val="3505999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B79A0-B963-0079-D7E2-671BC50AB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the Cost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5BE93-42BA-BE2F-4336-C57FFBD5EC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First: Sound and thermal insulation was reduced. </a:t>
            </a: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required a lot of labor to install at the factory. </a:t>
            </a: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insulation added to the weight of the vehicle.</a:t>
            </a:r>
          </a:p>
          <a:p>
            <a:pPr marL="457200" indent="-457200">
              <a:buAutoNum type="arabicPeriod" startAt="3"/>
            </a:pP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cost of the insulation itself was a big factor.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Few people could tell the difference.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D363018-FA80-8C8A-BE33-896AB64367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759" y="2063970"/>
            <a:ext cx="4969769" cy="3324775"/>
          </a:xfrm>
        </p:spPr>
      </p:pic>
    </p:spTree>
    <p:extLst>
      <p:ext uri="{BB962C8B-B14F-4D97-AF65-F5344CB8AC3E}">
        <p14:creationId xmlns:p14="http://schemas.microsoft.com/office/powerpoint/2010/main" val="15468682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61552-D380-5ECC-6727-1139D677F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the Cost Out -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E5EB7-09E6-FA92-00CF-DB1326DD11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2564" y="1690688"/>
            <a:ext cx="518160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Second: </a:t>
            </a: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of the interior fabric </a:t>
            </a: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on the seat(s), door panels, and headliner (inside roof fabric) was reduced to save costs.  While all fabric was tested to ensure long life and wear, using a lighter weight fabric often resulted in huge savings.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ABE320F-B2E6-FC3B-5B77-5F35F41FE5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593" y="1853248"/>
            <a:ext cx="4395788" cy="3296841"/>
          </a:xfrm>
        </p:spPr>
      </p:pic>
    </p:spTree>
    <p:extLst>
      <p:ext uri="{BB962C8B-B14F-4D97-AF65-F5344CB8AC3E}">
        <p14:creationId xmlns:p14="http://schemas.microsoft.com/office/powerpoint/2010/main" val="1308720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A00E3-7904-FE19-0F4A-EDA97E425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0975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the Cost Out - #3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E08E5-171F-3993-A87D-FE856027B4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3312" y="2060576"/>
            <a:ext cx="4396339" cy="3221220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Third: </a:t>
            </a: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carpet thickness was reduced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reduce vehicle weight and cost.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5DF4163-2FAE-75FF-BF83-D62C76F1F8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046" y="2060575"/>
            <a:ext cx="4395788" cy="3221220"/>
          </a:xfrm>
        </p:spPr>
      </p:pic>
    </p:spTree>
    <p:extLst>
      <p:ext uri="{BB962C8B-B14F-4D97-AF65-F5344CB8AC3E}">
        <p14:creationId xmlns:p14="http://schemas.microsoft.com/office/powerpoint/2010/main" val="2615873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2C954-D299-E35B-486A-F566FB156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the Authors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78FA91-ACD6-809F-9994-F5D1156D97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D27826-E79C-CC14-F849-B89BA024E3A7}"/>
              </a:ext>
            </a:extLst>
          </p:cNvPr>
          <p:cNvSpPr txBox="1"/>
          <p:nvPr/>
        </p:nvSpPr>
        <p:spPr>
          <a:xfrm>
            <a:off x="6338806" y="1566703"/>
            <a:ext cx="4199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Jim Halderman</a:t>
            </a:r>
          </a:p>
          <a:p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jim@jameshalderman.com</a:t>
            </a:r>
            <a:endParaRPr lang="en-US" sz="2400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A0618F-2053-5E6C-E25D-D6A8FEF25322}"/>
              </a:ext>
            </a:extLst>
          </p:cNvPr>
          <p:cNvSpPr txBox="1"/>
          <p:nvPr/>
        </p:nvSpPr>
        <p:spPr>
          <a:xfrm>
            <a:off x="6313388" y="2460346"/>
            <a:ext cx="53304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• Retired Automotive Instructor – Sinclair Community College</a:t>
            </a:r>
          </a:p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• Author of many automotive textbooks, all published by Pearson Education</a:t>
            </a:r>
          </a:p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• ASE certified Master Automotive Technician (A1-A9) plus Advanced Engine Performance (L1), L3 and L4.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D9F372-B01E-3ACA-DC61-FD542C24AA65}"/>
              </a:ext>
            </a:extLst>
          </p:cNvPr>
          <p:cNvSpPr txBox="1"/>
          <p:nvPr/>
        </p:nvSpPr>
        <p:spPr>
          <a:xfrm>
            <a:off x="6469380" y="4571889"/>
            <a:ext cx="4076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Jimmy Dinsmore</a:t>
            </a:r>
          </a:p>
          <a:p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jimmydinsmore@yahoo.com</a:t>
            </a:r>
            <a:endParaRPr lang="en-US" sz="2400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C6787E-7418-4D5A-3649-011C72CF4D0C}"/>
              </a:ext>
            </a:extLst>
          </p:cNvPr>
          <p:cNvSpPr txBox="1"/>
          <p:nvPr/>
        </p:nvSpPr>
        <p:spPr>
          <a:xfrm>
            <a:off x="6469380" y="5333008"/>
            <a:ext cx="4884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• Automotive Journalist reviewing cars and covering the industry for 15 years</a:t>
            </a:r>
          </a:p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• Syndicated Driver’s Side column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5B1D59-A164-4D0D-3234-0F6CFEAA9967}"/>
              </a:ext>
            </a:extLst>
          </p:cNvPr>
          <p:cNvCxnSpPr/>
          <p:nvPr/>
        </p:nvCxnSpPr>
        <p:spPr>
          <a:xfrm>
            <a:off x="6469380" y="4429343"/>
            <a:ext cx="48844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couple of men smiling&#10;&#10;AI-generated content may be incorrect.">
            <a:extLst>
              <a:ext uri="{FF2B5EF4-FFF2-40B4-BE49-F238E27FC236}">
                <a16:creationId xmlns:a16="http://schemas.microsoft.com/office/drawing/2014/main" id="{674170F6-6D34-339F-4C95-645F5C3C4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4" y="1566703"/>
            <a:ext cx="4884420" cy="469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879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121A9-887D-FFEE-56C8-D8C692047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Gale Also Designed Trucks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631E3-F223-9F90-56C9-D567CFC822B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Gale said that designing trucks was hard.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shape/form always stayed the same.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truck is “just four corners.”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much else to change.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2B76C8-B9B9-F4AC-3354-3481AD902B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696" y="2060575"/>
            <a:ext cx="4395788" cy="3296841"/>
          </a:xfrm>
        </p:spPr>
      </p:pic>
    </p:spTree>
    <p:extLst>
      <p:ext uri="{BB962C8B-B14F-4D97-AF65-F5344CB8AC3E}">
        <p14:creationId xmlns:p14="http://schemas.microsoft.com/office/powerpoint/2010/main" val="25816877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4E714-49E5-A64C-C6CA-A2BFA752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Ford F-Series Trucks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66B65-1D5B-F4FB-7D2E-7335E04BEC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27600" y="1758735"/>
            <a:ext cx="4396339" cy="419576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We also wrote this book, published by Car Tech Books.</a:t>
            </a:r>
          </a:p>
          <a:p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14 Chapters-14 generations of F-Series Trucks (1948-Present).</a:t>
            </a:r>
          </a:p>
          <a:p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We interviewed Gale many times and Hal Sperlich to learn about designing Ford Trucks.</a:t>
            </a:r>
          </a:p>
          <a:p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Also available to purchase on Amazon or our vendor booth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F061E0F-2FDC-D356-9BC4-19585D3F18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30" y="1450232"/>
            <a:ext cx="3800851" cy="5069275"/>
          </a:xfrm>
        </p:spPr>
      </p:pic>
    </p:spTree>
    <p:extLst>
      <p:ext uri="{BB962C8B-B14F-4D97-AF65-F5344CB8AC3E}">
        <p14:creationId xmlns:p14="http://schemas.microsoft.com/office/powerpoint/2010/main" val="14133842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1D711-4952-EF04-D9D3-C57C226F3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Retirement-1994 (after 40 years)</a:t>
            </a:r>
            <a:b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(Presented models of the first and last car he designed-1957 Ford and 1990 Lincoln)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B794D71-1511-0E7F-A78A-601961203F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3" y="2510036"/>
            <a:ext cx="4395787" cy="32968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6C40272-9A80-89F2-6F1D-7BB4BB176A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75" y="2507655"/>
            <a:ext cx="4395788" cy="3296841"/>
          </a:xfrm>
        </p:spPr>
      </p:pic>
    </p:spTree>
    <p:extLst>
      <p:ext uri="{BB962C8B-B14F-4D97-AF65-F5344CB8AC3E}">
        <p14:creationId xmlns:p14="http://schemas.microsoft.com/office/powerpoint/2010/main" val="11935922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FE1C8-7323-24E6-991D-34C1710E0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5414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Indy Mecum Auction-2019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CB0F19-322C-4BBC-DA7F-43FF7D3DB9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85" y="2066320"/>
            <a:ext cx="4395787" cy="3296507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7EEAD1A-31DA-65A6-E48A-791AC450A6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046" y="2066320"/>
            <a:ext cx="4395788" cy="3296507"/>
          </a:xfrm>
        </p:spPr>
      </p:pic>
    </p:spTree>
    <p:extLst>
      <p:ext uri="{BB962C8B-B14F-4D97-AF65-F5344CB8AC3E}">
        <p14:creationId xmlns:p14="http://schemas.microsoft.com/office/powerpoint/2010/main" val="23546582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2BBC8-3844-3F12-7BD3-0EEC23115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Halderman Barn Museum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8C73B61-C14E-8D42-F41E-254B421BCC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10422" y="2371458"/>
            <a:ext cx="5862626" cy="2633295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8FEB72D-A76F-18FB-F30E-416E3111E3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291" y="1801307"/>
            <a:ext cx="3151242" cy="4200525"/>
          </a:xfrm>
        </p:spPr>
      </p:pic>
    </p:spTree>
    <p:extLst>
      <p:ext uri="{BB962C8B-B14F-4D97-AF65-F5344CB8AC3E}">
        <p14:creationId xmlns:p14="http://schemas.microsoft.com/office/powerpoint/2010/main" val="12004216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61DED-21EA-9143-D7C5-81A6DB2C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7229"/>
            <a:ext cx="10515600" cy="146407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Halderman Barn Museum</a:t>
            </a:r>
            <a:b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6476 US-40</a:t>
            </a:r>
            <a:br>
              <a:rPr lang="en-US" sz="31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Tipp City, OH 45371</a:t>
            </a:r>
            <a:br>
              <a:rPr lang="en-US" sz="31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www.haldermanmustang.com</a:t>
            </a:r>
            <a:br>
              <a:rPr lang="en-US" sz="3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www.facebook.com/Haldermanbarn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6DCA68-211F-269D-BCD5-E8522D9159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45105" y="3688141"/>
            <a:ext cx="4395787" cy="247263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72D536D-8ABE-4F99-264E-0A1051EEAD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451107" y="3688141"/>
            <a:ext cx="4395788" cy="247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3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8C2AA-9A1E-99E3-DAA4-4E1FD6FBB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Right place, right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54091-66B1-A9E2-99F1-308D9270A0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73248" y="1385759"/>
            <a:ext cx="4396339" cy="41957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“Luck is what happens when preparation meets opportunity.”</a:t>
            </a:r>
          </a:p>
        </p:txBody>
      </p:sp>
      <p:pic>
        <p:nvPicPr>
          <p:cNvPr id="6" name="Content Placeholder 5" descr="An old person smiling while holding a pen&#10;&#10;AI-generated content may be incorrect.">
            <a:extLst>
              <a:ext uri="{FF2B5EF4-FFF2-40B4-BE49-F238E27FC236}">
                <a16:creationId xmlns:a16="http://schemas.microsoft.com/office/drawing/2014/main" id="{9531B2EB-9FF1-1420-1ACB-46D60C99F2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212" y="790412"/>
            <a:ext cx="3590970" cy="5386455"/>
          </a:xfrm>
        </p:spPr>
      </p:pic>
    </p:spTree>
    <p:extLst>
      <p:ext uri="{BB962C8B-B14F-4D97-AF65-F5344CB8AC3E}">
        <p14:creationId xmlns:p14="http://schemas.microsoft.com/office/powerpoint/2010/main" val="3167777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07041-C0B9-C832-0BC9-7355D20C6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Gale Halderman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64427-4267-3CCD-9E81-161FB91C24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170" y="1427019"/>
            <a:ext cx="5147886" cy="132506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Born in 1932</a:t>
            </a:r>
          </a:p>
          <a:p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“The farm Boy From Ohio”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B4C6C72-CACC-55F1-9013-DB4AC163ED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18" y="2938522"/>
            <a:ext cx="4052730" cy="2645532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28B4C-894A-EBEC-D6B4-23BB02152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67534"/>
            <a:ext cx="4705889" cy="361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2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832F4-3E4D-895F-CEB5-CA55FFA06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Attended the Dayton Art Institute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E5788C9-7C59-9649-DA78-86CB2FD949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85" y="2093119"/>
            <a:ext cx="4395787" cy="3296173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B5C3102-66F2-1BA6-E240-ECAED68D63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046" y="2093119"/>
            <a:ext cx="4395788" cy="3296174"/>
          </a:xfrm>
        </p:spPr>
      </p:pic>
    </p:spTree>
    <p:extLst>
      <p:ext uri="{BB962C8B-B14F-4D97-AF65-F5344CB8AC3E}">
        <p14:creationId xmlns:p14="http://schemas.microsoft.com/office/powerpoint/2010/main" val="705137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E3DFE-7A77-0331-EB3E-7B29429A4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Young Gale and his Father/Uncle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5E77FA1-3ACB-C59B-BC10-9D93931D5D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241" y="1652202"/>
            <a:ext cx="2898366" cy="4195763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191881C-708B-1EED-0511-E0D5DF6121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315" y="2000078"/>
            <a:ext cx="5256160" cy="3500009"/>
          </a:xfrm>
        </p:spPr>
      </p:pic>
    </p:spTree>
    <p:extLst>
      <p:ext uri="{BB962C8B-B14F-4D97-AF65-F5344CB8AC3E}">
        <p14:creationId xmlns:p14="http://schemas.microsoft.com/office/powerpoint/2010/main" val="1705204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F6D23F5-C250-8232-5CD7-2C48F5DE0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Gale was Hired by Ford Based on His Portfolio alone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7893BA1-1BA1-66D6-4DA2-A4BEDE854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783" y="2095130"/>
            <a:ext cx="6362036" cy="4572221"/>
          </a:xfrm>
        </p:spPr>
      </p:pic>
    </p:spTree>
    <p:extLst>
      <p:ext uri="{BB962C8B-B14F-4D97-AF65-F5344CB8AC3E}">
        <p14:creationId xmlns:p14="http://schemas.microsoft.com/office/powerpoint/2010/main" val="221311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1D2AF-95D4-8AEE-F244-F4283826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Gale helped Joe Oros with the design of the 1957 Ford in 1954</a:t>
            </a:r>
          </a:p>
        </p:txBody>
      </p:sp>
      <p:pic>
        <p:nvPicPr>
          <p:cNvPr id="1026" name="Picture 2" descr="1957 Ford Fairlane 500 Victoria Club Coupe Chassis no. C7DV233516">
            <a:extLst>
              <a:ext uri="{FF2B5EF4-FFF2-40B4-BE49-F238E27FC236}">
                <a16:creationId xmlns:a16="http://schemas.microsoft.com/office/drawing/2014/main" id="{C5A7E9C9-042A-1307-1DC6-7C789B8730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656" y="1943503"/>
            <a:ext cx="7730837" cy="454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2293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862</TotalTime>
  <Words>1049</Words>
  <Application>Microsoft Office PowerPoint</Application>
  <PresentationFormat>Widescreen</PresentationFormat>
  <Paragraphs>110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Aptos</vt:lpstr>
      <vt:lpstr>Arial</vt:lpstr>
      <vt:lpstr>Century Gothic</vt:lpstr>
      <vt:lpstr>Wingdings 3</vt:lpstr>
      <vt:lpstr>Ion</vt:lpstr>
      <vt:lpstr>The Gale Halderman Story</vt:lpstr>
      <vt:lpstr>Mustang By Design</vt:lpstr>
      <vt:lpstr>Meet the Authors</vt:lpstr>
      <vt:lpstr>Right place, right time</vt:lpstr>
      <vt:lpstr>Gale Halderman</vt:lpstr>
      <vt:lpstr>Attended the Dayton Art Institute</vt:lpstr>
      <vt:lpstr>A Young Gale and his Father/Uncle</vt:lpstr>
      <vt:lpstr>Gale was Hired by Ford Based on His Portfolio alone</vt:lpstr>
      <vt:lpstr>Gale helped Joe Oros with the design of the 1957 Ford in 1954</vt:lpstr>
      <vt:lpstr>Gale’s first job was to get his ideas for “extra chrome” on the 1957s</vt:lpstr>
      <vt:lpstr>Gale’s Sketch of the “Special Falcon” was selected by Lee Lacocca in 1962</vt:lpstr>
      <vt:lpstr>The Horse</vt:lpstr>
      <vt:lpstr>Using a Grease Pencil</vt:lpstr>
      <vt:lpstr>Hal Sperlich</vt:lpstr>
      <vt:lpstr>Parts of the Mustang</vt:lpstr>
      <vt:lpstr>Early Promotion</vt:lpstr>
      <vt:lpstr>Gale’s Offices</vt:lpstr>
      <vt:lpstr> “Gills”</vt:lpstr>
      <vt:lpstr>Three Section Tail Lights</vt:lpstr>
      <vt:lpstr>Mustang Design Features</vt:lpstr>
      <vt:lpstr>Backup lights-Optional</vt:lpstr>
      <vt:lpstr>Gas Cap was Loose</vt:lpstr>
      <vt:lpstr>Plastic Lock Button</vt:lpstr>
      <vt:lpstr>Falcon Dash</vt:lpstr>
      <vt:lpstr>Spinner Hubcaps</vt:lpstr>
      <vt:lpstr>Passenger Side Seat Did Not Adjust</vt:lpstr>
      <vt:lpstr>Getting the Cost Out</vt:lpstr>
      <vt:lpstr>Getting the Cost Out - #2</vt:lpstr>
      <vt:lpstr>Getting the Cost Out - #3</vt:lpstr>
      <vt:lpstr>Gale Also Designed Trucks</vt:lpstr>
      <vt:lpstr>Ford F-Series Trucks</vt:lpstr>
      <vt:lpstr>Retirement-1994 (after 40 years) (Presented models of the first and last car he designed-1957 Ford and 1990 Lincoln)</vt:lpstr>
      <vt:lpstr>Indy Mecum Auction-2019</vt:lpstr>
      <vt:lpstr>Halderman Barn Museum</vt:lpstr>
      <vt:lpstr>Halderman Barn Museum 6476 US-40 Tipp City, OH 45371  www.haldermanmustang.com www.facebook.com/Haldermanbarn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James Halderman</dc:creator>
  <cp:lastModifiedBy>Glen Plants</cp:lastModifiedBy>
  <cp:revision>115</cp:revision>
  <dcterms:created xsi:type="dcterms:W3CDTF">2025-03-02T15:12:09Z</dcterms:created>
  <dcterms:modified xsi:type="dcterms:W3CDTF">2025-06-24T18:55:40Z</dcterms:modified>
</cp:coreProperties>
</file>