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34"/>
  </p:notesMasterIdLst>
  <p:handoutMasterIdLst>
    <p:handoutMasterId r:id="rId35"/>
  </p:handoutMasterIdLst>
  <p:sldIdLst>
    <p:sldId id="1038" r:id="rId3"/>
    <p:sldId id="764" r:id="rId4"/>
    <p:sldId id="923" r:id="rId5"/>
    <p:sldId id="875" r:id="rId6"/>
    <p:sldId id="901" r:id="rId7"/>
    <p:sldId id="902" r:id="rId8"/>
    <p:sldId id="903" r:id="rId9"/>
    <p:sldId id="889" r:id="rId10"/>
    <p:sldId id="904" r:id="rId11"/>
    <p:sldId id="905" r:id="rId12"/>
    <p:sldId id="906" r:id="rId13"/>
    <p:sldId id="907" r:id="rId14"/>
    <p:sldId id="908" r:id="rId15"/>
    <p:sldId id="909" r:id="rId16"/>
    <p:sldId id="910" r:id="rId17"/>
    <p:sldId id="911" r:id="rId18"/>
    <p:sldId id="912" r:id="rId19"/>
    <p:sldId id="913" r:id="rId20"/>
    <p:sldId id="914" r:id="rId21"/>
    <p:sldId id="915" r:id="rId22"/>
    <p:sldId id="916" r:id="rId23"/>
    <p:sldId id="917" r:id="rId24"/>
    <p:sldId id="918" r:id="rId25"/>
    <p:sldId id="919" r:id="rId26"/>
    <p:sldId id="890" r:id="rId27"/>
    <p:sldId id="920" r:id="rId28"/>
    <p:sldId id="921" r:id="rId29"/>
    <p:sldId id="924" r:id="rId30"/>
    <p:sldId id="1039" r:id="rId31"/>
    <p:sldId id="1306" r:id="rId32"/>
    <p:sldId id="687" r:id="rId33"/>
  </p:sldIdLst>
  <p:sldSz cx="9144000" cy="6858000" type="screen4x3"/>
  <p:notesSz cx="6858000" cy="9144000"/>
  <p:embeddedFontLst>
    <p:embeddedFont>
      <p:font typeface="Verdana" panose="020B060403050404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65" userDrawn="1">
          <p15:clr>
            <a:srgbClr val="A4A3A4"/>
          </p15:clr>
        </p15:guide>
        <p15:guide id="3" pos="5443" userDrawn="1">
          <p15:clr>
            <a:srgbClr val="A4A3A4"/>
          </p15:clr>
        </p15:guide>
        <p15:guide id="7" orient="horz" pos="913" userDrawn="1">
          <p15:clr>
            <a:srgbClr val="A4A3A4"/>
          </p15:clr>
        </p15:guide>
        <p15:guide id="8" pos="2880" userDrawn="1">
          <p15:clr>
            <a:srgbClr val="A4A3A4"/>
          </p15:clr>
        </p15:guide>
        <p15:guide id="9" orient="horz" pos="414" userDrawn="1">
          <p15:clr>
            <a:srgbClr val="A4A3A4"/>
          </p15:clr>
        </p15:guide>
        <p15:guide id="10" orient="horz" pos="2160" userDrawn="1">
          <p15:clr>
            <a:srgbClr val="A4A3A4"/>
          </p15:clr>
        </p15:guide>
        <p15:guide id="11" pos="204" userDrawn="1">
          <p15:clr>
            <a:srgbClr val="A4A3A4"/>
          </p15:clr>
        </p15:guide>
        <p15:guide id="12" orient="horz" pos="4201" userDrawn="1">
          <p15:clr>
            <a:srgbClr val="A4A3A4"/>
          </p15:clr>
        </p15:guide>
        <p15:guide id="13" pos="408" userDrawn="1">
          <p15:clr>
            <a:srgbClr val="A4A3A4"/>
          </p15:clr>
        </p15:guide>
        <p15:guide id="14" orient="horz" pos="107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D4E4EA"/>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89" autoAdjust="0"/>
    <p:restoredTop sz="96374" autoAdjust="0"/>
  </p:normalViewPr>
  <p:slideViewPr>
    <p:cSldViewPr snapToGrid="0" snapToObjects="1">
      <p:cViewPr varScale="1">
        <p:scale>
          <a:sx n="110" d="100"/>
          <a:sy n="110" d="100"/>
        </p:scale>
        <p:origin x="2088" y="108"/>
      </p:cViewPr>
      <p:guideLst>
        <p:guide orient="horz" pos="4065"/>
        <p:guide pos="5443"/>
        <p:guide orient="horz" pos="913"/>
        <p:guide pos="2880"/>
        <p:guide orient="horz" pos="414"/>
        <p:guide orient="horz" pos="2160"/>
        <p:guide pos="204"/>
        <p:guide orient="horz" pos="4201"/>
        <p:guide pos="408"/>
        <p:guide orient="horz" pos="1071"/>
      </p:guideLst>
    </p:cSldViewPr>
  </p:slideViewPr>
  <p:outlineViewPr>
    <p:cViewPr>
      <p:scale>
        <a:sx n="33" d="100"/>
        <a:sy n="33" d="100"/>
      </p:scale>
      <p:origin x="0" y="-14376"/>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11/5/2024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53220" algn="just"/>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66345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53220" algn="just"/>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23152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lgn="just"/>
            <a:r>
              <a:rPr lang="en-US" sz="1200" b="1" i="0" u="none" strike="noStrike" baseline="0" dirty="0">
                <a:solidFill>
                  <a:srgbClr val="007D99"/>
                </a:solidFill>
                <a:latin typeface="Arial" panose="020B0604020202020204" pitchFamily="34" charset="0"/>
                <a:cs typeface="Arial" panose="020B0604020202020204" pitchFamily="34" charset="0"/>
              </a:rPr>
              <a:t>NASTF (NATIONAL AUTOMOTIVE SERVICE TASK FORCE) i</a:t>
            </a:r>
            <a:r>
              <a:rPr lang="en-US" sz="1200" b="0" i="0" u="none" strike="noStrike" baseline="0" dirty="0">
                <a:solidFill>
                  <a:srgbClr val="231F20"/>
                </a:solidFill>
                <a:latin typeface="Arial" panose="020B0604020202020204" pitchFamily="34" charset="0"/>
                <a:cs typeface="Arial" panose="020B0604020202020204" pitchFamily="34" charset="0"/>
              </a:rPr>
              <a:t>s a cooperative effort of the automotive service industry, the tool industry, and the original equipment manufacturers to ensure that automotive professionals employed outside of the O E M s have all the information, training, and tools they need to diagnose and repair modern automobiles. The N A S T F has created a portal for all automotive service professionals to access manufacturer-specific reprogramming information. This includes where to access the information, the tools needed, and in many cases a short video on how to complete the task. • See Figure 45.5.</a:t>
            </a:r>
            <a:endParaRPr lang="en-US" sz="1200" b="0" i="0" u="none" strike="noStrike" baseline="30000" dirty="0">
              <a:solidFill>
                <a:srgbClr val="231F20"/>
              </a:solidFill>
              <a:latin typeface="Arial" panose="020B0604020202020204" pitchFamily="34" charset="0"/>
              <a:cs typeface="Arial" panose="020B0604020202020204" pitchFamily="34" charset="0"/>
            </a:endParaRPr>
          </a:p>
          <a:p>
            <a:pPr algn="just"/>
            <a:endParaRPr lang="en-US" sz="1200" b="0" i="0" u="none" strike="noStrike" baseline="0" dirty="0">
              <a:latin typeface="Arial" panose="020B0604020202020204" pitchFamily="34" charset="0"/>
              <a:cs typeface="Arial" panose="020B0604020202020204" pitchFamily="34" charset="0"/>
            </a:endParaRPr>
          </a:p>
          <a:p>
            <a:pPr algn="just"/>
            <a:r>
              <a:rPr lang="en-US" sz="1200" b="1" i="0" u="none" strike="noStrike" baseline="0" dirty="0">
                <a:solidFill>
                  <a:srgbClr val="007D99"/>
                </a:solidFill>
                <a:latin typeface="Arial" panose="020B0604020202020204" pitchFamily="34" charset="0"/>
                <a:cs typeface="Arial" panose="020B0604020202020204" pitchFamily="34" charset="0"/>
              </a:rPr>
              <a:t>VEHICLE SECURITY PROFESSIONAL – LOCKSMITH ID </a:t>
            </a:r>
            <a:r>
              <a:rPr lang="en-US" sz="1200" b="0" i="0" u="none" strike="noStrike" baseline="0" dirty="0">
                <a:solidFill>
                  <a:srgbClr val="231F20"/>
                </a:solidFill>
                <a:latin typeface="Arial" panose="020B0604020202020204" pitchFamily="34" charset="0"/>
                <a:cs typeface="Arial" panose="020B0604020202020204" pitchFamily="34" charset="0"/>
              </a:rPr>
              <a:t>Many</a:t>
            </a:r>
          </a:p>
          <a:p>
            <a:pPr marR="1040" algn="just"/>
            <a:r>
              <a:rPr lang="en-US" sz="1200" b="0" i="0" u="none" strike="noStrike" baseline="0" dirty="0">
                <a:solidFill>
                  <a:srgbClr val="231F20"/>
                </a:solidFill>
                <a:latin typeface="Arial" panose="020B0604020202020204" pitchFamily="34" charset="0"/>
                <a:cs typeface="Arial" panose="020B0604020202020204" pitchFamily="34" charset="0"/>
              </a:rPr>
              <a:t>times when a module must be reprogrammed or programmed upon replacement, the security codes or key specific information must be re-entered during the process. In order to obtain this information, the shop or service technician must be a registered vehicle security professional and have a locksmith I D number. The National Automotive Service Task Force (N A S T F), in conjunction with automotive manufacturers, insurance industry, independent repair, and law enforcement communities, has developed this system to allow the aftermarket repair industry to access to this sensitive data. The forms and instructions needed to apply for this identification number can be found on the N A S T F website (www.nasft.org) under Locksmith/Vehicle Security. • See Figure 45.7.</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37963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53220" algn="l"/>
            <a:r>
              <a:rPr lang="en-US" sz="1200" b="0" i="0" u="none" strike="noStrike" baseline="0" dirty="0">
                <a:solidFill>
                  <a:srgbClr val="231F20"/>
                </a:solidFill>
                <a:latin typeface="Arial" panose="020B0604020202020204" pitchFamily="34" charset="0"/>
                <a:cs typeface="Arial" panose="020B0604020202020204" pitchFamily="34" charset="0"/>
              </a:rPr>
              <a:t>Long Description:</a:t>
            </a:r>
          </a:p>
          <a:p>
            <a:pPr marR="53220" algn="l"/>
            <a:r>
              <a:rPr lang="en-US" sz="1200" b="0" i="0" u="none" strike="noStrike" baseline="0" dirty="0">
                <a:solidFill>
                  <a:srgbClr val="231F20"/>
                </a:solidFill>
                <a:latin typeface="Arial" panose="020B0604020202020204" pitchFamily="34" charset="0"/>
                <a:cs typeface="Arial" panose="020B0604020202020204" pitchFamily="34" charset="0"/>
              </a:rPr>
              <a:t>The Welcome page displays the N A S T F logo beside the text under the Welcome header. The left panel displays the following menu items: N A S T F Home (selected); Information to Join N A S T F; Vehicle Security Registry; About. The logo on the page shows stars in a semicircle, the text N A S T F in a car body background followed by the expansion National Automotive Service Task Force. The text below the Welcome header reads as follows: N A S T F facilitates communication and advocacy between independent auto repair technicians and automakers to identify and resolve gaps in service information, tools availability and information, and education information. Thumbnails at the bottom read as follows: Join N A S T F; Access to Service Information; Access to O E Scan Tools; Vehicle Security Professional Registry.</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9620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53220" algn="l"/>
            <a:r>
              <a:rPr lang="en-US" sz="1200" b="0" i="0" u="none" strike="noStrike" baseline="0" dirty="0">
                <a:solidFill>
                  <a:srgbClr val="231F20"/>
                </a:solidFill>
                <a:latin typeface="Arial" panose="020B0604020202020204" pitchFamily="34" charset="0"/>
                <a:cs typeface="Arial" panose="020B0604020202020204" pitchFamily="34" charset="0"/>
              </a:rPr>
              <a:t>Many times when a module must be reprogrammed or programmed upon replacement, the security codes or key specific information must be re-entered during the process. In order to obtain this information, the shop or service technician must be a registered vehicle security professional and have a locksmith I D number. The National Automotive Service Task Force (N A S T F), in conjunction with automotive manufacturers, insurance industry, independent repair, and law enforcement communities, has developed this system to allow the aftermarket repair industry to access to this sensitive data. The forms and instructions needed to apply for this identification number can be found on the N A S T F website (www.nasft.org) under Locksmith/Vehicle Security. • See Figure 45.7.</a:t>
            </a:r>
          </a:p>
          <a:p>
            <a:pPr marR="53220" algn="l"/>
            <a:endParaRPr lang="en-US" sz="1200" b="0" i="0" u="none" strike="noStrike" baseline="0" dirty="0">
              <a:solidFill>
                <a:srgbClr val="231F20"/>
              </a:solidFill>
              <a:latin typeface="Arial" panose="020B0604020202020204" pitchFamily="34" charset="0"/>
              <a:cs typeface="Arial" panose="020B0604020202020204" pitchFamily="34" charset="0"/>
            </a:endParaRPr>
          </a:p>
          <a:p>
            <a:pPr marR="53220" algn="l"/>
            <a:r>
              <a:rPr lang="en-US" sz="1200" b="0" i="0" u="none" strike="noStrike" baseline="0" dirty="0">
                <a:solidFill>
                  <a:srgbClr val="231F20"/>
                </a:solidFill>
                <a:latin typeface="Arial" panose="020B0604020202020204" pitchFamily="34" charset="0"/>
                <a:cs typeface="Arial" panose="020B0604020202020204" pitchFamily="34" charset="0"/>
              </a:rPr>
              <a:t>Long Description:</a:t>
            </a:r>
          </a:p>
          <a:p>
            <a:pPr marR="53220" algn="l"/>
            <a:r>
              <a:rPr lang="en-US" sz="1200" b="0" i="0" u="none" strike="noStrike" baseline="0" dirty="0">
                <a:solidFill>
                  <a:srgbClr val="231F20"/>
                </a:solidFill>
                <a:latin typeface="Arial" panose="020B0604020202020204" pitchFamily="34" charset="0"/>
                <a:cs typeface="Arial" panose="020B0604020202020204" pitchFamily="34" charset="0"/>
              </a:rPr>
              <a:t>The Vehicle Security Registry page displays a video of N A S T F beside the text under the header Vehicle Security Professional (S D R M). The left panel displays the following menu items: N A S T F Home; Information to Join N A S T F; Vehicle Security Registry (selected); About. The text under the header shows two paragraphs about the Vehicle Security Registry program, the role of technicians and repair, and security validation.</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62547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1050" algn="just"/>
            <a:r>
              <a:rPr lang="en-US" sz="1200" b="0" i="0" u="none" strike="noStrike" baseline="0" dirty="0">
                <a:solidFill>
                  <a:srgbClr val="231F20"/>
                </a:solidFill>
                <a:latin typeface="Arial" panose="020B0604020202020204" pitchFamily="34" charset="0"/>
              </a:rPr>
              <a:t>On-board reprogramming of the controller is defined as having the module connected to the vehicle during the process. The module uses its normal connection points to provide the power, ground, communication links, and any other needed support. This is the type of programming that typically occurs in a service facility. • See Figure 45.8.</a:t>
            </a:r>
            <a:endParaRPr lang="en-US" sz="1200" b="0" i="0" u="none" strike="noStrike" baseline="30000" dirty="0">
              <a:solidFill>
                <a:srgbClr val="231F20"/>
              </a:solidFill>
              <a:latin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65634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53220" algn="just"/>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88209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49650" lvl="0" indent="0" algn="just" defTabSz="4572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231F20"/>
                </a:solidFill>
                <a:latin typeface="Arial" panose="020B0604020202020204" pitchFamily="34" charset="0"/>
              </a:rPr>
              <a:t>Off-board programming of the controller is defined as having the module programmed someplace other than in the vehicle. This could be anywhere that there is a computer and the needed power, ground and communication links. The purchase and programming of a module at a local parts store is an example of off-board programming. • See Figure 45.9. Remote programming is a relatively new process. The servicing facility does not perform the reprogramming of the vehicle. Instead, the shop simply plugs in the equipment and follows the instructions of someone who is at a distant location. This process still requires an Internet connection and equipment. However, it relies on a third party who has the manufacturer subscription for the software. This option has become increasingly popular for shops that perform very few reprogramming events or lack the technical expertise to complete the task. • See Figure 45.10</a:t>
            </a:r>
            <a:r>
              <a:rPr lang="en-US" sz="1200" b="0" i="0" u="none" strike="noStrike" baseline="30000" dirty="0">
                <a:solidFill>
                  <a:srgbClr val="231F20"/>
                </a:solidFill>
                <a:latin typeface="Arial" panose="020B0604020202020204" pitchFamily="34" charset="0"/>
              </a:rPr>
              <a: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26648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53220" algn="just"/>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19386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53220" algn="just"/>
            <a:r>
              <a:rPr lang="en-US" sz="1200" b="0" i="0" u="none" strike="noStrike" baseline="0" dirty="0">
                <a:solidFill>
                  <a:srgbClr val="231F20"/>
                </a:solidFill>
                <a:latin typeface="Arial" panose="020B0604020202020204" pitchFamily="34" charset="0"/>
                <a:cs typeface="Arial" panose="020B0604020202020204" pitchFamily="34" charset="0"/>
              </a:rPr>
              <a:t>Remote</a:t>
            </a:r>
          </a:p>
          <a:p>
            <a:pPr marR="53220" algn="just"/>
            <a:r>
              <a:rPr lang="en-US" sz="1200" b="0" i="0" u="none" strike="noStrike" baseline="0" dirty="0">
                <a:solidFill>
                  <a:srgbClr val="231F20"/>
                </a:solidFill>
                <a:latin typeface="Arial" panose="020B0604020202020204" pitchFamily="34" charset="0"/>
                <a:cs typeface="Arial" panose="020B0604020202020204" pitchFamily="34" charset="0"/>
              </a:rPr>
              <a:t>Remote programming is a relatively new process. The servicing facility does not perform the reprogramming of the vehicle. Instead, the shop simply plugs in the equipment and follows the instructions of someone who is at a distant location. This process still requires an Internet connection and equipment. However, it relies on a third party who has the</a:t>
            </a:r>
          </a:p>
          <a:p>
            <a:pPr marR="53220" algn="just"/>
            <a:r>
              <a:rPr lang="en-US" sz="1200" b="0" i="0" u="none" strike="noStrike" baseline="0" dirty="0">
                <a:solidFill>
                  <a:srgbClr val="231F20"/>
                </a:solidFill>
                <a:latin typeface="Arial" panose="020B0604020202020204" pitchFamily="34" charset="0"/>
                <a:cs typeface="Arial" panose="020B0604020202020204" pitchFamily="34" charset="0"/>
              </a:rPr>
              <a:t>manufacturer subscription for the software. This option has become increasingly popular for shops that perform very few reprogramming events or lack the technical expertise to complete the task. • See Figure 45.10.</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78129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6081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1050" algn="just"/>
            <a:r>
              <a:rPr lang="en-US" sz="1200" b="0" i="0" u="none" strike="noStrike" baseline="0" dirty="0">
                <a:solidFill>
                  <a:srgbClr val="231F20"/>
                </a:solidFill>
                <a:latin typeface="Arial" panose="020B0604020202020204" pitchFamily="34" charset="0"/>
                <a:cs typeface="Arial" panose="020B0604020202020204" pitchFamily="34" charset="0"/>
              </a:rPr>
              <a:t>In order to provide a stable vehicle voltage throughout the reprogramming process, it is recommended that a battery maintainer be connected to the vehicle during the repair. A battery maintainer is designed to hold the vehicle at a specific voltage throughout the duration of the repair. A unique feature of the battery maintainer is that it accomplishes this task without wide fluctuations in voltage or amperage. • See Figures 45.11 and 45.12. Currently there are very few battery maintainers in the marketplace and they are more expensive than a battery charger. It is recommended that the maintainer be only used for the purpose of voltage stabilization during a reprogramming event, and they not be used for any other general shop use to ensure their proper operation.</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1096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53220" algn="just"/>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07447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53220" lvl="0" indent="0" algn="just" defTabSz="4572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231F20"/>
                </a:solidFill>
                <a:latin typeface="Arial" panose="020B0604020202020204" pitchFamily="34" charset="0"/>
                <a:cs typeface="Arial" panose="020B0604020202020204" pitchFamily="34" charset="0"/>
              </a:rPr>
              <a:t>The reprogramming of computers is relatively new to the automotive industry, and, as a result, there are many concerns related to the failure of the process and the damaging of the vehicle’s module. The items listed below are some of the reasons some shops are hesitant to perform this type of repair.</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99755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1050" lvl="0" indent="0" algn="just" defTabSz="4572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231F20"/>
                </a:solidFill>
                <a:latin typeface="Arial" panose="020B0604020202020204" pitchFamily="34" charset="0"/>
                <a:cs typeface="Arial" panose="020B0604020202020204" pitchFamily="34" charset="0"/>
              </a:rPr>
              <a:t>There are many aftermarket programmers or “tuners” available in the marketplace today. The primary purpose of the programs is to increase torque and horsepower or to defeat emission control devices. These programs take the vehicle out of emission compliance because they do not meet the E P A/C A R B requirements and are therefore illegal for on- or off-road use. It is likely that the change in torque and horsepower will lead to physical failures of the powertrain due to the increased numbers. The changes in software may also lead to a failure at the emission test lane due to monitor failures or omissions. • See Figure 45.13.</a:t>
            </a:r>
            <a:endParaRPr lang="en-US" sz="1200" b="0" i="0" u="none" strike="noStrike" baseline="3000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08030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53220" algn="just"/>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30989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03839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53220" algn="just"/>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80454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1050" lvl="0" indent="0" algn="just" defTabSz="457200" rtl="0" eaLnBrk="1" fontAlgn="auto" latinLnBrk="0" hangingPunct="1">
              <a:lnSpc>
                <a:spcPct val="100000"/>
              </a:lnSpc>
              <a:spcBef>
                <a:spcPts val="0"/>
              </a:spcBef>
              <a:spcAft>
                <a:spcPts val="0"/>
              </a:spcAft>
              <a:buClrTx/>
              <a:buSzTx/>
              <a:buFontTx/>
              <a:buNone/>
              <a:tabLst/>
              <a:defRPr/>
            </a:pPr>
            <a:endParaRPr lang="en-US" sz="1200" b="0" i="0" u="none" strike="noStrike" baseline="3000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38046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53220" algn="just"/>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66208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1050" lvl="0" indent="0" algn="just" defTabSz="457200" rtl="0" eaLnBrk="1" fontAlgn="auto" latinLnBrk="0" hangingPunct="1">
              <a:lnSpc>
                <a:spcPct val="100000"/>
              </a:lnSpc>
              <a:spcBef>
                <a:spcPts val="0"/>
              </a:spcBef>
              <a:spcAft>
                <a:spcPts val="0"/>
              </a:spcAft>
              <a:buClrTx/>
              <a:buSzTx/>
              <a:buFontTx/>
              <a:buNone/>
              <a:tabLst/>
              <a:defRPr/>
            </a:pPr>
            <a:endParaRPr lang="en-US" sz="1200" b="0" i="0" u="none" strike="noStrike" baseline="3000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2791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33185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31</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53220" algn="just"/>
            <a:r>
              <a:rPr lang="en-US" sz="1200" b="0" i="0" u="none" strike="noStrike" baseline="0" dirty="0">
                <a:solidFill>
                  <a:srgbClr val="231F20"/>
                </a:solidFill>
                <a:latin typeface="Arial" panose="020B0604020202020204" pitchFamily="34" charset="0"/>
                <a:cs typeface="Arial" panose="020B0604020202020204" pitchFamily="34" charset="0"/>
              </a:rPr>
              <a:t>Software programming has been used by the engine control module to meet air quality and emission standards since fuel injection replaced carburetors. The method of updating the software calibration has changed as technology has evolved. On early fuel-injected vehicles, it was necessary to change the computer when the calibration needed to be updated. As shown in Figure 45.1. In the early 1980s, the replacement PROMM (programmable read only memory) was introduced. Instead of replacing the entire module, the technician would remove the PROM and install a replacement chip. Several versions of replaceable P R O M s were used. Figures 45.2 and 45.2B. In 1990, G M introduced flash reprogramming. This process allowed the technician to download the replacement software calibration from the manufacturer and to install it in the vehicles computer E </a:t>
            </a:r>
            <a:r>
              <a:rPr lang="en-US" sz="1200" b="0" i="0" u="none" strike="noStrike" baseline="0" dirty="0" err="1">
                <a:solidFill>
                  <a:srgbClr val="231F20"/>
                </a:solidFill>
                <a:latin typeface="Arial" panose="020B0604020202020204" pitchFamily="34" charset="0"/>
                <a:cs typeface="Arial" panose="020B0604020202020204" pitchFamily="34" charset="0"/>
              </a:rPr>
              <a:t>E</a:t>
            </a:r>
            <a:r>
              <a:rPr lang="en-US" sz="1200" b="0" i="0" u="none" strike="noStrike" baseline="0" dirty="0">
                <a:solidFill>
                  <a:srgbClr val="231F20"/>
                </a:solidFill>
                <a:latin typeface="Arial" panose="020B0604020202020204" pitchFamily="34" charset="0"/>
                <a:cs typeface="Arial" panose="020B0604020202020204" pitchFamily="34" charset="0"/>
              </a:rPr>
              <a:t> P R O M (electronically erasable programmable read only memory). This eliminated the need to stock any parts which decreased the cost and the time needed for the repair.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91208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53220" algn="just"/>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55546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53220" algn="just"/>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05782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53220" algn="l"/>
            <a:r>
              <a:rPr lang="en-US" sz="1200" b="0" i="0" u="none" strike="noStrike" baseline="0" dirty="0">
                <a:solidFill>
                  <a:srgbClr val="231F20"/>
                </a:solidFill>
                <a:latin typeface="Arial" panose="020B0604020202020204" pitchFamily="34" charset="0"/>
                <a:cs typeface="Arial" panose="020B0604020202020204" pitchFamily="34" charset="0"/>
              </a:rPr>
              <a:t>Long Description:</a:t>
            </a:r>
          </a:p>
          <a:p>
            <a:pPr marR="53220" algn="l"/>
            <a:r>
              <a:rPr lang="en-US" sz="1200" b="0" i="0" u="none" strike="noStrike" baseline="0" dirty="0">
                <a:solidFill>
                  <a:srgbClr val="231F20"/>
                </a:solidFill>
                <a:latin typeface="Arial" panose="020B0604020202020204" pitchFamily="34" charset="0"/>
                <a:cs typeface="Arial" panose="020B0604020202020204" pitchFamily="34" charset="0"/>
              </a:rPr>
              <a:t>The S U B A RU Select Monitor 4 - Start page displays the following options under the Start menu on the left: Diagnosis; Immobilizer e t c. registration; Reprogram; Generic O B D Roman number 2; Reading Driving Recorder.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99300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1060" algn="just"/>
            <a:r>
              <a:rPr lang="en-US" sz="1200" b="0" i="0" u="none" strike="noStrike" baseline="0" dirty="0">
                <a:solidFill>
                  <a:srgbClr val="231F20"/>
                </a:solidFill>
                <a:latin typeface="Arial" panose="020B0604020202020204" pitchFamily="34" charset="0"/>
                <a:cs typeface="Arial" panose="020B0604020202020204" pitchFamily="34" charset="0"/>
              </a:rPr>
              <a:t>A </a:t>
            </a:r>
            <a:r>
              <a:rPr lang="en-US" sz="1200" b="0" i="0" u="none" strike="noStrike" baseline="0" dirty="0" err="1">
                <a:solidFill>
                  <a:srgbClr val="231F20"/>
                </a:solidFill>
                <a:latin typeface="Arial" panose="020B0604020202020204" pitchFamily="34" charset="0"/>
                <a:cs typeface="Arial" panose="020B0604020202020204" pitchFamily="34" charset="0"/>
              </a:rPr>
              <a:t>A</a:t>
            </a:r>
            <a:r>
              <a:rPr lang="en-US" sz="1200" b="0" i="0" u="none" strike="noStrike" baseline="0" dirty="0">
                <a:solidFill>
                  <a:srgbClr val="231F20"/>
                </a:solidFill>
                <a:latin typeface="Arial" panose="020B0604020202020204" pitchFamily="34" charset="0"/>
                <a:cs typeface="Arial" panose="020B0604020202020204" pitchFamily="34" charset="0"/>
              </a:rPr>
              <a:t> E created the standard S A E J2534 for communications between a computer and a vehicle. The original standard was introduced in February of 2002, and was identified as version 02.02. The E P A and C A R B regulations require all automakers to provide a J2534 service to everyone in the United States for re- flashing emission-related controllers. If the technician has a S A E J2534 pass-through device, they can re-flash and, in some cases, diagnose vehicles with factory functionality. The E P A documentation requires O E </a:t>
            </a:r>
            <a:r>
              <a:rPr lang="en-US" sz="1200" b="0" i="0" u="none" strike="noStrike" baseline="0" dirty="0" err="1">
                <a:solidFill>
                  <a:srgbClr val="231F20"/>
                </a:solidFill>
                <a:latin typeface="Arial" panose="020B0604020202020204" pitchFamily="34" charset="0"/>
                <a:cs typeface="Arial" panose="020B0604020202020204" pitchFamily="34" charset="0"/>
              </a:rPr>
              <a:t>Ms</a:t>
            </a:r>
            <a:r>
              <a:rPr lang="en-US" sz="1200" b="0" i="0" u="none" strike="noStrike" baseline="0" dirty="0">
                <a:solidFill>
                  <a:srgbClr val="231F20"/>
                </a:solidFill>
                <a:latin typeface="Arial" panose="020B0604020202020204" pitchFamily="34" charset="0"/>
                <a:cs typeface="Arial" panose="020B0604020202020204" pitchFamily="34" charset="0"/>
              </a:rPr>
              <a:t> to comply with S A E J2534 for pass-through reprogramming beginning with model year 2004. Reprogramming information also had to be made available within three months of vehicle introduction for new models. The original version of the standard was found to have some errors.</a:t>
            </a:r>
          </a:p>
          <a:p>
            <a:pPr marR="1050" algn="just"/>
            <a:r>
              <a:rPr lang="en-US" sz="1200" b="0" i="0" u="none" strike="noStrike" baseline="0" dirty="0">
                <a:solidFill>
                  <a:srgbClr val="231F20"/>
                </a:solidFill>
                <a:latin typeface="Arial" panose="020B0604020202020204" pitchFamily="34" charset="0"/>
                <a:cs typeface="Arial" panose="020B0604020202020204" pitchFamily="34" charset="0"/>
              </a:rPr>
              <a:t>This original standard was updated in December of 2004. The new standard was identified as version 04.04 or more commonly as S A E J2534-1. The changes in the second version of the standard supported specific requirements of Ford and Chrysler that were not addressed in the first standard that related to J1850 class 2 communication protocols. It also defined specifics for the design of the vehicle communication interface device. The standard was updated again and referred to as S A E</a:t>
            </a:r>
          </a:p>
          <a:p>
            <a:pPr marR="1050" algn="just"/>
            <a:r>
              <a:rPr lang="en-US" sz="1200" b="0" i="0" u="none" strike="noStrike" baseline="0" dirty="0">
                <a:solidFill>
                  <a:srgbClr val="231F20"/>
                </a:solidFill>
                <a:latin typeface="Arial" panose="020B0604020202020204" pitchFamily="34" charset="0"/>
                <a:cs typeface="Arial" panose="020B0604020202020204" pitchFamily="34" charset="0"/>
              </a:rPr>
              <a:t>J2534-2. These changes addressed issues related to single wire C A N B U S communication and issues related to the G M U A R T communication protocol. The new standard also provided a method for manufacturers to add optional features in a uniform way. An example of this is the ability to flash program modules that were not emission related.</a:t>
            </a:r>
          </a:p>
          <a:p>
            <a:pPr algn="just"/>
            <a:r>
              <a:rPr lang="en-US" sz="1200" b="0" i="0" u="none" strike="noStrike" baseline="0" dirty="0">
                <a:solidFill>
                  <a:srgbClr val="231F20"/>
                </a:solidFill>
                <a:latin typeface="Arial" panose="020B0604020202020204" pitchFamily="34" charset="0"/>
                <a:cs typeface="Arial" panose="020B0604020202020204" pitchFamily="34" charset="0"/>
              </a:rPr>
              <a:t>The current standard is referred to as S A E J2534 version 5.00. The newest standard includes all the changes required in the previous updates and serves to improve the communication through the J1962 connector. It is important to have the most current equipment to ensure that that the flash reprogramming process will be completed without any malfunctions.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76533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53200" algn="just"/>
            <a:r>
              <a:rPr lang="en-US" sz="1200" b="0" i="0" u="none" strike="noStrike" baseline="0" dirty="0">
                <a:solidFill>
                  <a:srgbClr val="231F20"/>
                </a:solidFill>
                <a:latin typeface="Arial" panose="020B0604020202020204" pitchFamily="34" charset="0"/>
                <a:cs typeface="Arial" panose="020B0604020202020204" pitchFamily="34" charset="0"/>
              </a:rPr>
              <a:t>Each manufacturer has developed their own J2534 pass-through device or application programming interface (A P I) that is specific to the brands the manufacturer sells. A pass-through device or A P I serves as a connection point that makes all the hardware look the same, and allows the computer with the reprogramming software to communicate with the vehicles control module through the data link connector (D L C). Generally, these tools are not designed with the functionality to support competitive brands. In many cases, these pass-through devices are designed to support the manufacturer scan tool in addition to providing reprogramming capabilities. The G M </a:t>
            </a:r>
            <a:r>
              <a:rPr lang="en-US" sz="1200" b="0" i="0" u="none" strike="noStrike" baseline="0" dirty="0" err="1">
                <a:solidFill>
                  <a:srgbClr val="231F20"/>
                </a:solidFill>
                <a:latin typeface="Arial" panose="020B0604020202020204" pitchFamily="34" charset="0"/>
                <a:cs typeface="Arial" panose="020B0604020202020204" pitchFamily="34" charset="0"/>
              </a:rPr>
              <a:t>M</a:t>
            </a:r>
            <a:r>
              <a:rPr lang="en-US" sz="1200" b="0" i="0" u="none" strike="noStrike" baseline="0" dirty="0">
                <a:solidFill>
                  <a:srgbClr val="231F20"/>
                </a:solidFill>
                <a:latin typeface="Arial" panose="020B0604020202020204" pitchFamily="34" charset="0"/>
                <a:cs typeface="Arial" panose="020B0604020202020204" pitchFamily="34" charset="0"/>
              </a:rPr>
              <a:t> D I and Ford V C I are both examples of this type of technology. • See Figure 45.4.</a:t>
            </a:r>
            <a:endParaRPr lang="en-US" sz="1200" b="0" i="0" u="none" strike="noStrike" baseline="30000" dirty="0">
              <a:solidFill>
                <a:srgbClr val="231F20"/>
              </a:solidFill>
              <a:latin typeface="Arial" panose="020B0604020202020204" pitchFamily="34" charset="0"/>
              <a:cs typeface="Arial" panose="020B0604020202020204" pitchFamily="34" charset="0"/>
            </a:endParaRPr>
          </a:p>
          <a:p>
            <a:pPr marR="53230" algn="just"/>
            <a:r>
              <a:rPr lang="en-US" sz="1200" b="0" i="0" u="none" strike="noStrike" baseline="0" dirty="0">
                <a:solidFill>
                  <a:srgbClr val="231F20"/>
                </a:solidFill>
                <a:latin typeface="Arial" panose="020B0604020202020204" pitchFamily="34" charset="0"/>
                <a:cs typeface="Arial" panose="020B0604020202020204" pitchFamily="34" charset="0"/>
              </a:rPr>
              <a:t>The generic J2534 pass-through device is designed to support multiple manufacturers. These tools typically do not have the same level of scan tool diagnostics as a manufacturer-specific tool. These tools are more often found outside of the dealership environment in the independent repair facilities. The Drew Technologies </a:t>
            </a:r>
            <a:r>
              <a:rPr lang="en-US" sz="1200" b="0" i="0" u="none" strike="noStrike" baseline="0" dirty="0" err="1">
                <a:solidFill>
                  <a:srgbClr val="231F20"/>
                </a:solidFill>
                <a:latin typeface="Arial" panose="020B0604020202020204" pitchFamily="34" charset="0"/>
                <a:cs typeface="Arial" panose="020B0604020202020204" pitchFamily="34" charset="0"/>
              </a:rPr>
              <a:t>CarD</a:t>
            </a:r>
            <a:r>
              <a:rPr lang="en-US" sz="1200" b="0" i="0" u="none" strike="noStrike" baseline="0" dirty="0">
                <a:solidFill>
                  <a:srgbClr val="231F20"/>
                </a:solidFill>
                <a:latin typeface="Arial" panose="020B0604020202020204" pitchFamily="34" charset="0"/>
                <a:cs typeface="Arial" panose="020B0604020202020204" pitchFamily="34" charset="0"/>
              </a:rPr>
              <a:t> A Q-Plus series of J2534 pass-through devices is an example of a generic tool.</a:t>
            </a:r>
            <a:endParaRPr lang="en-US" sz="1200" b="0" i="0" u="none" strike="noStrike" baseline="3000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5524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a:p>
        </p:txBody>
      </p:sp>
    </p:spTree>
    <p:extLst>
      <p:ext uri="{BB962C8B-B14F-4D97-AF65-F5344CB8AC3E}">
        <p14:creationId xmlns:p14="http://schemas.microsoft.com/office/powerpoint/2010/main" val="78973250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115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25398598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a:p>
        </p:txBody>
      </p:sp>
    </p:spTree>
    <p:extLst>
      <p:ext uri="{BB962C8B-B14F-4D97-AF65-F5344CB8AC3E}">
        <p14:creationId xmlns:p14="http://schemas.microsoft.com/office/powerpoint/2010/main" val="253046995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268748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11/5/2024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080829"/>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11/5/2024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5807B9E-F0FF-7BF0-CC84-C4234E442657}"/>
              </a:ext>
            </a:extLst>
          </p:cNvPr>
          <p:cNvSpPr>
            <a:spLocks noGrp="1"/>
          </p:cNvSpPr>
          <p:nvPr>
            <p:ph sz="quarter" idx="26"/>
          </p:nvPr>
        </p:nvSpPr>
        <p:spPr>
          <a:xfrm>
            <a:off x="730250" y="2251075"/>
            <a:ext cx="403225" cy="571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819749557"/>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Fiv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32583-235A-F751-E1A0-22340F52DA5B}"/>
              </a:ext>
            </a:extLst>
          </p:cNvPr>
          <p:cNvSpPr>
            <a:spLocks noGrp="1"/>
          </p:cNvSpPr>
          <p:nvPr>
            <p:ph type="title"/>
          </p:nvPr>
        </p:nvSpPr>
        <p:spPr>
          <a:xfrm>
            <a:off x="457200" y="391922"/>
            <a:ext cx="8229600" cy="590349"/>
          </a:xfrm>
        </p:spPr>
        <p:txBody>
          <a:bodyPr lIns="0" tIns="18000" rIns="0" bIns="18000" anchor="ctr" anchorCtr="0">
            <a:spAutoFit/>
          </a:bodyPr>
          <a:lstStyle>
            <a:lvl1pPr>
              <a:defRPr sz="3600">
                <a:latin typeface="+mj-lt"/>
              </a:defRPr>
            </a:lvl1pPr>
          </a:lstStyle>
          <a:p>
            <a:r>
              <a:rPr lang="en-US"/>
              <a:t>Click to edit Master title style</a:t>
            </a:r>
          </a:p>
        </p:txBody>
      </p:sp>
      <p:sp>
        <p:nvSpPr>
          <p:cNvPr id="3" name="Date Placeholder 2">
            <a:extLst>
              <a:ext uri="{FF2B5EF4-FFF2-40B4-BE49-F238E27FC236}">
                <a16:creationId xmlns:a16="http://schemas.microsoft.com/office/drawing/2014/main" id="{DE946B8D-69D3-F67C-54D4-69E12CEBEFAB}"/>
              </a:ext>
            </a:extLst>
          </p:cNvPr>
          <p:cNvSpPr>
            <a:spLocks noGrp="1"/>
          </p:cNvSpPr>
          <p:nvPr>
            <p:ph type="dt" idx="10"/>
          </p:nvPr>
        </p:nvSpPr>
        <p:spPr/>
        <p:txBody>
          <a:bodyPr/>
          <a:lstStyle/>
          <a:p>
            <a:endParaRPr lang="en-US"/>
          </a:p>
        </p:txBody>
      </p:sp>
      <p:sp>
        <p:nvSpPr>
          <p:cNvPr id="4" name="Slide Number Placeholder 3">
            <a:extLst>
              <a:ext uri="{FF2B5EF4-FFF2-40B4-BE49-F238E27FC236}">
                <a16:creationId xmlns:a16="http://schemas.microsoft.com/office/drawing/2014/main" id="{7CFF72C7-E3FC-EE33-8DFC-71709F451346}"/>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6" name="Content Placeholder 5">
            <a:extLst>
              <a:ext uri="{FF2B5EF4-FFF2-40B4-BE49-F238E27FC236}">
                <a16:creationId xmlns:a16="http://schemas.microsoft.com/office/drawing/2014/main" id="{980EA191-22D4-E86D-9E1B-E682EC5FFB87}"/>
              </a:ext>
            </a:extLst>
          </p:cNvPr>
          <p:cNvSpPr>
            <a:spLocks noGrp="1"/>
          </p:cNvSpPr>
          <p:nvPr>
            <p:ph sz="quarter" idx="12"/>
          </p:nvPr>
        </p:nvSpPr>
        <p:spPr>
          <a:xfrm>
            <a:off x="457200" y="1128713"/>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02FF8749-5E2C-C5EC-07A2-82A184A69105}"/>
              </a:ext>
            </a:extLst>
          </p:cNvPr>
          <p:cNvSpPr>
            <a:spLocks noGrp="1"/>
          </p:cNvSpPr>
          <p:nvPr>
            <p:ph sz="quarter" idx="13"/>
          </p:nvPr>
        </p:nvSpPr>
        <p:spPr>
          <a:xfrm>
            <a:off x="457200" y="1608165"/>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5F39784D-F00D-2F87-FE7C-5D6A7003EA61}"/>
              </a:ext>
            </a:extLst>
          </p:cNvPr>
          <p:cNvSpPr>
            <a:spLocks noGrp="1"/>
          </p:cNvSpPr>
          <p:nvPr>
            <p:ph sz="quarter" idx="14"/>
          </p:nvPr>
        </p:nvSpPr>
        <p:spPr>
          <a:xfrm>
            <a:off x="457200" y="2105187"/>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7FD5A9B-F30A-F9FE-F0FB-551D875EA878}"/>
              </a:ext>
            </a:extLst>
          </p:cNvPr>
          <p:cNvSpPr>
            <a:spLocks noGrp="1"/>
          </p:cNvSpPr>
          <p:nvPr>
            <p:ph sz="quarter" idx="15"/>
          </p:nvPr>
        </p:nvSpPr>
        <p:spPr>
          <a:xfrm>
            <a:off x="457200" y="2593367"/>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3D570F16-0FB9-8033-D49A-B21D5EAAE3A6}"/>
              </a:ext>
            </a:extLst>
          </p:cNvPr>
          <p:cNvSpPr>
            <a:spLocks noGrp="1"/>
          </p:cNvSpPr>
          <p:nvPr>
            <p:ph sz="quarter" idx="16"/>
          </p:nvPr>
        </p:nvSpPr>
        <p:spPr>
          <a:xfrm>
            <a:off x="457200" y="3089403"/>
            <a:ext cx="4114800" cy="363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92100C21-4082-CFE4-CF31-313ECAF0FAEC}"/>
              </a:ext>
            </a:extLst>
          </p:cNvPr>
          <p:cNvSpPr>
            <a:spLocks noGrp="1"/>
          </p:cNvSpPr>
          <p:nvPr>
            <p:ph sz="quarter" idx="17"/>
          </p:nvPr>
        </p:nvSpPr>
        <p:spPr>
          <a:xfrm>
            <a:off x="457200" y="3547825"/>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C08D2A52-88A7-C982-5611-B9B749149E07}"/>
              </a:ext>
            </a:extLst>
          </p:cNvPr>
          <p:cNvSpPr>
            <a:spLocks noGrp="1"/>
          </p:cNvSpPr>
          <p:nvPr>
            <p:ph sz="quarter" idx="18"/>
          </p:nvPr>
        </p:nvSpPr>
        <p:spPr>
          <a:xfrm>
            <a:off x="457200" y="4025424"/>
            <a:ext cx="4114800"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47BB806B-DC10-6241-CF76-B7F73B1DA0D0}"/>
              </a:ext>
            </a:extLst>
          </p:cNvPr>
          <p:cNvSpPr>
            <a:spLocks noGrp="1"/>
          </p:cNvSpPr>
          <p:nvPr>
            <p:ph sz="quarter" idx="19"/>
          </p:nvPr>
        </p:nvSpPr>
        <p:spPr>
          <a:xfrm>
            <a:off x="457200" y="4512284"/>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4D975668-C112-6258-3ABF-18621F9F14E0}"/>
              </a:ext>
            </a:extLst>
          </p:cNvPr>
          <p:cNvSpPr>
            <a:spLocks noGrp="1"/>
          </p:cNvSpPr>
          <p:nvPr>
            <p:ph sz="quarter" idx="20"/>
          </p:nvPr>
        </p:nvSpPr>
        <p:spPr>
          <a:xfrm>
            <a:off x="457200" y="4999038"/>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76E060E6-6ED1-8915-956E-0F517E970AFE}"/>
              </a:ext>
            </a:extLst>
          </p:cNvPr>
          <p:cNvSpPr>
            <a:spLocks noGrp="1"/>
          </p:cNvSpPr>
          <p:nvPr>
            <p:ph sz="quarter" idx="21"/>
          </p:nvPr>
        </p:nvSpPr>
        <p:spPr>
          <a:xfrm>
            <a:off x="457200" y="5486400"/>
            <a:ext cx="4114800"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709CE1C0-2756-5A79-79FA-820DAF2BBE0F}"/>
              </a:ext>
            </a:extLst>
          </p:cNvPr>
          <p:cNvSpPr>
            <a:spLocks noGrp="1"/>
          </p:cNvSpPr>
          <p:nvPr>
            <p:ph sz="quarter" idx="22"/>
          </p:nvPr>
        </p:nvSpPr>
        <p:spPr>
          <a:xfrm>
            <a:off x="457200" y="5965217"/>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a:extLst>
              <a:ext uri="{FF2B5EF4-FFF2-40B4-BE49-F238E27FC236}">
                <a16:creationId xmlns:a16="http://schemas.microsoft.com/office/drawing/2014/main" id="{759F8E62-A50E-4D96-F629-9CCE09A34988}"/>
              </a:ext>
            </a:extLst>
          </p:cNvPr>
          <p:cNvSpPr>
            <a:spLocks noGrp="1"/>
          </p:cNvSpPr>
          <p:nvPr>
            <p:ph sz="quarter" idx="23"/>
          </p:nvPr>
        </p:nvSpPr>
        <p:spPr>
          <a:xfrm>
            <a:off x="4854575" y="1128713"/>
            <a:ext cx="3832225"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a:extLst>
              <a:ext uri="{FF2B5EF4-FFF2-40B4-BE49-F238E27FC236}">
                <a16:creationId xmlns:a16="http://schemas.microsoft.com/office/drawing/2014/main" id="{5C755B44-BFDE-4900-5131-8BF154C7F7BE}"/>
              </a:ext>
            </a:extLst>
          </p:cNvPr>
          <p:cNvSpPr>
            <a:spLocks noGrp="1"/>
          </p:cNvSpPr>
          <p:nvPr>
            <p:ph sz="quarter" idx="24"/>
          </p:nvPr>
        </p:nvSpPr>
        <p:spPr>
          <a:xfrm>
            <a:off x="4854575" y="1633796"/>
            <a:ext cx="3832225" cy="36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1">
            <a:extLst>
              <a:ext uri="{FF2B5EF4-FFF2-40B4-BE49-F238E27FC236}">
                <a16:creationId xmlns:a16="http://schemas.microsoft.com/office/drawing/2014/main" id="{9156BDEE-5497-09AD-373B-6A3C917DB056}"/>
              </a:ext>
            </a:extLst>
          </p:cNvPr>
          <p:cNvSpPr>
            <a:spLocks noGrp="1"/>
          </p:cNvSpPr>
          <p:nvPr>
            <p:ph sz="quarter" idx="25"/>
          </p:nvPr>
        </p:nvSpPr>
        <p:spPr>
          <a:xfrm>
            <a:off x="4854575" y="2123983"/>
            <a:ext cx="3832225" cy="367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a:extLst>
              <a:ext uri="{FF2B5EF4-FFF2-40B4-BE49-F238E27FC236}">
                <a16:creationId xmlns:a16="http://schemas.microsoft.com/office/drawing/2014/main" id="{BC2F1532-2F8D-53B2-AE5A-DDDCC36EA7DB}"/>
              </a:ext>
            </a:extLst>
          </p:cNvPr>
          <p:cNvSpPr>
            <a:spLocks noGrp="1"/>
          </p:cNvSpPr>
          <p:nvPr>
            <p:ph sz="quarter" idx="26"/>
          </p:nvPr>
        </p:nvSpPr>
        <p:spPr>
          <a:xfrm>
            <a:off x="4854575" y="2616200"/>
            <a:ext cx="3832225" cy="35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5">
            <a:extLst>
              <a:ext uri="{FF2B5EF4-FFF2-40B4-BE49-F238E27FC236}">
                <a16:creationId xmlns:a16="http://schemas.microsoft.com/office/drawing/2014/main" id="{0D0E76CD-FF1E-8052-73C4-F70E6A89FCD8}"/>
              </a:ext>
            </a:extLst>
          </p:cNvPr>
          <p:cNvSpPr>
            <a:spLocks noGrp="1"/>
          </p:cNvSpPr>
          <p:nvPr>
            <p:ph sz="quarter" idx="27"/>
          </p:nvPr>
        </p:nvSpPr>
        <p:spPr>
          <a:xfrm>
            <a:off x="4854575" y="3089275"/>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37">
            <a:extLst>
              <a:ext uri="{FF2B5EF4-FFF2-40B4-BE49-F238E27FC236}">
                <a16:creationId xmlns:a16="http://schemas.microsoft.com/office/drawing/2014/main" id="{2A96D52B-34E2-ED71-EE09-2815EB18F646}"/>
              </a:ext>
            </a:extLst>
          </p:cNvPr>
          <p:cNvSpPr>
            <a:spLocks noGrp="1"/>
          </p:cNvSpPr>
          <p:nvPr>
            <p:ph sz="quarter" idx="28"/>
          </p:nvPr>
        </p:nvSpPr>
        <p:spPr>
          <a:xfrm>
            <a:off x="4854575" y="3571772"/>
            <a:ext cx="3832225" cy="3415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Content Placeholder 39">
            <a:extLst>
              <a:ext uri="{FF2B5EF4-FFF2-40B4-BE49-F238E27FC236}">
                <a16:creationId xmlns:a16="http://schemas.microsoft.com/office/drawing/2014/main" id="{4DF2A458-95C6-C2F5-E379-F2225D575D78}"/>
              </a:ext>
            </a:extLst>
          </p:cNvPr>
          <p:cNvSpPr>
            <a:spLocks noGrp="1"/>
          </p:cNvSpPr>
          <p:nvPr>
            <p:ph sz="quarter" idx="29"/>
          </p:nvPr>
        </p:nvSpPr>
        <p:spPr>
          <a:xfrm>
            <a:off x="4854575" y="4032250"/>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Content Placeholder 41">
            <a:extLst>
              <a:ext uri="{FF2B5EF4-FFF2-40B4-BE49-F238E27FC236}">
                <a16:creationId xmlns:a16="http://schemas.microsoft.com/office/drawing/2014/main" id="{2BF9EE99-5E98-407D-122B-1CA821074B1B}"/>
              </a:ext>
            </a:extLst>
          </p:cNvPr>
          <p:cNvSpPr>
            <a:spLocks noGrp="1"/>
          </p:cNvSpPr>
          <p:nvPr>
            <p:ph sz="quarter" idx="30"/>
          </p:nvPr>
        </p:nvSpPr>
        <p:spPr>
          <a:xfrm>
            <a:off x="4854575" y="4511675"/>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43">
            <a:extLst>
              <a:ext uri="{FF2B5EF4-FFF2-40B4-BE49-F238E27FC236}">
                <a16:creationId xmlns:a16="http://schemas.microsoft.com/office/drawing/2014/main" id="{9D6C01BF-865C-825E-C404-4554AE6B3AFF}"/>
              </a:ext>
            </a:extLst>
          </p:cNvPr>
          <p:cNvSpPr>
            <a:spLocks noGrp="1"/>
          </p:cNvSpPr>
          <p:nvPr>
            <p:ph sz="quarter" idx="31"/>
          </p:nvPr>
        </p:nvSpPr>
        <p:spPr>
          <a:xfrm>
            <a:off x="4854575" y="4999038"/>
            <a:ext cx="3832225"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45">
            <a:extLst>
              <a:ext uri="{FF2B5EF4-FFF2-40B4-BE49-F238E27FC236}">
                <a16:creationId xmlns:a16="http://schemas.microsoft.com/office/drawing/2014/main" id="{E536DCFE-59E2-9F57-8BF8-BFE27FB40934}"/>
              </a:ext>
            </a:extLst>
          </p:cNvPr>
          <p:cNvSpPr>
            <a:spLocks noGrp="1"/>
          </p:cNvSpPr>
          <p:nvPr>
            <p:ph sz="quarter" idx="32"/>
          </p:nvPr>
        </p:nvSpPr>
        <p:spPr>
          <a:xfrm>
            <a:off x="4854575" y="5486400"/>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Content Placeholder 47">
            <a:extLst>
              <a:ext uri="{FF2B5EF4-FFF2-40B4-BE49-F238E27FC236}">
                <a16:creationId xmlns:a16="http://schemas.microsoft.com/office/drawing/2014/main" id="{30C27756-687A-98CB-7277-9F68F90686E3}"/>
              </a:ext>
            </a:extLst>
          </p:cNvPr>
          <p:cNvSpPr>
            <a:spLocks noGrp="1"/>
          </p:cNvSpPr>
          <p:nvPr>
            <p:ph sz="quarter" idx="33"/>
          </p:nvPr>
        </p:nvSpPr>
        <p:spPr>
          <a:xfrm>
            <a:off x="4854575" y="5973763"/>
            <a:ext cx="3832225"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862663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4" name="Picture 3" descr="Pearson logo">
            <a:extLst>
              <a:ext uri="{FF2B5EF4-FFF2-40B4-BE49-F238E27FC236}">
                <a16:creationId xmlns:a16="http://schemas.microsoft.com/office/drawing/2014/main" id="{7421C331-6A84-314B-2675-AC49D91D50FA}"/>
              </a:ext>
            </a:extLst>
          </p:cNvPr>
          <p:cNvPicPr>
            <a:picLocks noChangeAspect="1"/>
          </p:cNvPicPr>
          <p:nvPr userDrawn="1"/>
        </p:nvPicPr>
        <p:blipFill>
          <a:blip r:embed="rId8"/>
          <a:stretch>
            <a:fillRect/>
          </a:stretch>
        </p:blipFill>
        <p:spPr>
          <a:xfrm>
            <a:off x="328080" y="6415410"/>
            <a:ext cx="947596" cy="301782"/>
          </a:xfrm>
          <a:prstGeom prst="rect">
            <a:avLst/>
          </a:prstGeom>
        </p:spPr>
      </p:pic>
      <p:sp>
        <p:nvSpPr>
          <p:cNvPr id="5" name="Content Placeholder 26">
            <a:extLst>
              <a:ext uri="{FF2B5EF4-FFF2-40B4-BE49-F238E27FC236}">
                <a16:creationId xmlns:a16="http://schemas.microsoft.com/office/drawing/2014/main" id="{EC757238-8E36-5AC9-CA3D-11B193D9FBF9}"/>
              </a:ext>
            </a:extLst>
          </p:cNvPr>
          <p:cNvSpPr txBox="1">
            <a:spLocks/>
          </p:cNvSpPr>
          <p:nvPr userDrawn="1"/>
        </p:nvSpPr>
        <p:spPr>
          <a:xfrm>
            <a:off x="2795739" y="6454508"/>
            <a:ext cx="5825174" cy="221018"/>
          </a:xfrm>
          <a:prstGeom prst="rect">
            <a:avLst/>
          </a:prstGeom>
        </p:spPr>
        <p:txBody>
          <a:bodyPr wrap="square" lIns="0" tIns="18000" rIns="0" bIns="1800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a:latin typeface="Verdana" panose="020B0604030504040204" pitchFamily="34" charset="0"/>
                <a:ea typeface="Verdana" panose="020B0604030504040204" pitchFamily="34" charset="0"/>
              </a:rPr>
              <a:t>Copyright © 2025 Pearson Education, Inc. All Rights Reserved</a:t>
            </a:r>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6" r:id="rId3"/>
    <p:sldLayoutId id="2147483697" r:id="rId4"/>
    <p:sldLayoutId id="2147483698" r:id="rId5"/>
    <p:sldLayoutId id="214748369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18.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hyperlink" Target="https://jameshalderman.com/a8_vid_lib_pag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336419" y="185616"/>
            <a:ext cx="8310880" cy="1144347"/>
          </a:xfrm>
        </p:spPr>
        <p:txBody>
          <a:bodyPr wrap="square" lIns="0" tIns="18000" rIns="0" bIns="18000" anchor="ctr" anchorCtr="0">
            <a:spAutoFit/>
          </a:bodyPr>
          <a:lstStyle/>
          <a:p>
            <a:r>
              <a:rPr lang="en-US" dirty="0"/>
              <a:t>Automotive Electrical and Engine Performance</a:t>
            </a:r>
            <a:endParaRPr lang="en-US" noProof="0" dirty="0"/>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339672" y="1474788"/>
            <a:ext cx="1586119" cy="344128"/>
          </a:xfrm>
        </p:spPr>
        <p:txBody>
          <a:bodyPr wrap="square" lIns="0" tIns="18000" rIns="0" bIns="18000" anchor="ctr" anchorCtr="0">
            <a:spAutoFit/>
          </a:bodyPr>
          <a:lstStyle/>
          <a:p>
            <a:r>
              <a:rPr lang="en-US" noProof="0" dirty="0"/>
              <a:t>Ninth Edition</a:t>
            </a:r>
          </a:p>
        </p:txBody>
      </p:sp>
      <p:pic>
        <p:nvPicPr>
          <p:cNvPr id="5" name="Picture 4" descr="Front Cover: Automotive Electrical and Engine Performance Ninth Edition by Halderman and Ward.">
            <a:extLst>
              <a:ext uri="{FF2B5EF4-FFF2-40B4-BE49-F238E27FC236}">
                <a16:creationId xmlns:a16="http://schemas.microsoft.com/office/drawing/2014/main" id="{E28484BF-C17C-450F-A82D-FC906ED3D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486" y="2070174"/>
            <a:ext cx="3296256" cy="4087357"/>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75960" y="3002285"/>
            <a:ext cx="2046413" cy="498016"/>
          </a:xfrm>
        </p:spPr>
        <p:txBody>
          <a:bodyPr wrap="square" lIns="0" tIns="18000" rIns="0" bIns="18000" anchor="ctr" anchorCtr="0">
            <a:spAutoFit/>
          </a:bodyPr>
          <a:lstStyle/>
          <a:p>
            <a:pPr marL="0"/>
            <a:r>
              <a:rPr lang="en-US" noProof="0" dirty="0"/>
              <a:t>Chapter 45</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74099" y="3607630"/>
            <a:ext cx="2881778" cy="374906"/>
          </a:xfrm>
        </p:spPr>
        <p:txBody>
          <a:bodyPr wrap="square" lIns="0" tIns="18000" rIns="0" bIns="18000" anchor="ctr" anchorCtr="0">
            <a:spAutoFit/>
          </a:bodyPr>
          <a:lstStyle/>
          <a:p>
            <a:pPr marL="0"/>
            <a:r>
              <a:rPr lang="en-US" dirty="0"/>
              <a:t>Module Programming</a:t>
            </a:r>
          </a:p>
        </p:txBody>
      </p:sp>
      <p:pic>
        <p:nvPicPr>
          <p:cNvPr id="12" name="Picture 11" descr="Pearson logo">
            <a:extLst>
              <a:ext uri="{FF2B5EF4-FFF2-40B4-BE49-F238E27FC236}">
                <a16:creationId xmlns:a16="http://schemas.microsoft.com/office/drawing/2014/main" id="{AA1FB0AD-3017-E7B2-570F-412D242972D3}"/>
              </a:ext>
            </a:extLst>
          </p:cNvPr>
          <p:cNvPicPr>
            <a:picLocks noChangeAspect="1"/>
          </p:cNvPicPr>
          <p:nvPr/>
        </p:nvPicPr>
        <p:blipFill>
          <a:blip r:embed="rId4"/>
          <a:stretch>
            <a:fillRect/>
          </a:stretch>
        </p:blipFill>
        <p:spPr>
          <a:xfrm>
            <a:off x="328080" y="6415410"/>
            <a:ext cx="947596" cy="301782"/>
          </a:xfrm>
          <a:prstGeom prst="rect">
            <a:avLst/>
          </a:prstGeo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795739" y="6454508"/>
            <a:ext cx="5825174" cy="221018"/>
          </a:xfrm>
        </p:spPr>
        <p:txBody>
          <a:bodyPr wrap="square" lIns="0" tIns="18000" rIns="0" bIns="18000" anchor="ctr">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200022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45.4</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8424"/>
            <a:ext cx="2575417" cy="405683"/>
          </a:xfrm>
        </p:spPr>
        <p:txBody>
          <a:bodyPr wrap="square" lIns="0" tIns="18000" rIns="0" bIns="18000" anchor="ctr" anchorCtr="0">
            <a:spAutoFit/>
          </a:bodyPr>
          <a:lstStyle/>
          <a:p>
            <a:pPr marL="0" indent="0">
              <a:spcBef>
                <a:spcPts val="600"/>
              </a:spcBef>
              <a:buNone/>
            </a:pPr>
            <a:r>
              <a:rPr lang="en-US" sz="2400" spc="-300" noProof="0" dirty="0"/>
              <a:t>G </a:t>
            </a:r>
            <a:r>
              <a:rPr lang="en-US" sz="2400" noProof="0" dirty="0"/>
              <a:t>M </a:t>
            </a:r>
            <a:r>
              <a:rPr lang="en-US" sz="2400" spc="-300" noProof="0" dirty="0"/>
              <a:t>M D </a:t>
            </a:r>
            <a:r>
              <a:rPr lang="en-US" sz="2400" noProof="0" dirty="0"/>
              <a:t>I Ford </a:t>
            </a:r>
            <a:r>
              <a:rPr lang="en-US" sz="2400" spc="-300" noProof="0" dirty="0"/>
              <a:t>V C </a:t>
            </a:r>
            <a:r>
              <a:rPr lang="en-US" sz="2400" noProof="0" dirty="0"/>
              <a:t>I</a:t>
            </a:r>
          </a:p>
        </p:txBody>
      </p:sp>
      <p:pic>
        <p:nvPicPr>
          <p:cNvPr id="5" name="Picture 4" descr="A close-up view of a G M M D I and a Ford V C I.">
            <a:extLst>
              <a:ext uri="{FF2B5EF4-FFF2-40B4-BE49-F238E27FC236}">
                <a16:creationId xmlns:a16="http://schemas.microsoft.com/office/drawing/2014/main" id="{A9ED1E1B-5C99-8E8D-2804-42839001157A}"/>
              </a:ext>
            </a:extLst>
          </p:cNvPr>
          <p:cNvPicPr>
            <a:picLocks noChangeAspect="1"/>
          </p:cNvPicPr>
          <p:nvPr/>
        </p:nvPicPr>
        <p:blipFill>
          <a:blip r:embed="rId3"/>
          <a:stretch>
            <a:fillRect/>
          </a:stretch>
        </p:blipFill>
        <p:spPr>
          <a:xfrm>
            <a:off x="1713435" y="1653145"/>
            <a:ext cx="5717131" cy="3524052"/>
          </a:xfrm>
          <a:prstGeom prst="rect">
            <a:avLst/>
          </a:prstGeom>
        </p:spPr>
      </p:pic>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7" y="5362434"/>
            <a:ext cx="8315325" cy="775015"/>
          </a:xfrm>
        </p:spPr>
        <p:txBody>
          <a:bodyPr wrap="square" lIns="0" tIns="18000" rIns="0" bIns="18000" anchor="ctr" anchorCtr="0">
            <a:spAutoFit/>
          </a:bodyPr>
          <a:lstStyle/>
          <a:p>
            <a:pPr marL="342900" indent="-342900"/>
            <a:r>
              <a:rPr lang="en-US" sz="2400" noProof="0" dirty="0"/>
              <a:t>The </a:t>
            </a:r>
            <a:r>
              <a:rPr lang="en-US" sz="2400" spc="-300" noProof="0" dirty="0"/>
              <a:t>G </a:t>
            </a:r>
            <a:r>
              <a:rPr lang="en-US" sz="2400" noProof="0" dirty="0"/>
              <a:t>M </a:t>
            </a:r>
            <a:r>
              <a:rPr lang="en-US" sz="2400" spc="-300" noProof="0" dirty="0"/>
              <a:t>M D </a:t>
            </a:r>
            <a:r>
              <a:rPr lang="en-US" sz="2400" noProof="0" dirty="0"/>
              <a:t>I and Ford </a:t>
            </a:r>
            <a:r>
              <a:rPr lang="en-US" sz="2400" spc="-300" noProof="0" dirty="0"/>
              <a:t>V C </a:t>
            </a:r>
            <a:r>
              <a:rPr lang="en-US" sz="2400" noProof="0" dirty="0"/>
              <a:t>I are examples of manufacturer-specific pass-through devices.</a:t>
            </a:r>
          </a:p>
        </p:txBody>
      </p:sp>
    </p:spTree>
    <p:extLst>
      <p:ext uri="{BB962C8B-B14F-4D97-AF65-F5344CB8AC3E}">
        <p14:creationId xmlns:p14="http://schemas.microsoft.com/office/powerpoint/2010/main" val="1924941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45.5</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8424"/>
            <a:ext cx="2091941" cy="405683"/>
          </a:xfrm>
        </p:spPr>
        <p:txBody>
          <a:bodyPr wrap="square" lIns="0" tIns="18000" rIns="0" bIns="18000" anchor="ctr" anchorCtr="0">
            <a:spAutoFit/>
          </a:bodyPr>
          <a:lstStyle/>
          <a:p>
            <a:pPr marL="0" indent="0">
              <a:spcBef>
                <a:spcPts val="600"/>
              </a:spcBef>
              <a:buNone/>
            </a:pPr>
            <a:r>
              <a:rPr lang="en-US" sz="2400" noProof="0" dirty="0"/>
              <a:t>Generic Device</a:t>
            </a:r>
          </a:p>
        </p:txBody>
      </p:sp>
      <p:pic>
        <p:nvPicPr>
          <p:cNvPr id="4" name="Picture 3" descr="A close-up view of the Car D A Q plus device.">
            <a:extLst>
              <a:ext uri="{FF2B5EF4-FFF2-40B4-BE49-F238E27FC236}">
                <a16:creationId xmlns:a16="http://schemas.microsoft.com/office/drawing/2014/main" id="{53109307-AA86-3390-D240-2729405813C9}"/>
              </a:ext>
            </a:extLst>
          </p:cNvPr>
          <p:cNvPicPr>
            <a:picLocks noChangeAspect="1"/>
          </p:cNvPicPr>
          <p:nvPr/>
        </p:nvPicPr>
        <p:blipFill>
          <a:blip r:embed="rId3"/>
          <a:stretch>
            <a:fillRect/>
          </a:stretch>
        </p:blipFill>
        <p:spPr>
          <a:xfrm>
            <a:off x="1951426" y="1704258"/>
            <a:ext cx="5241149" cy="4008283"/>
          </a:xfrm>
          <a:prstGeom prst="rect">
            <a:avLst/>
          </a:prstGeom>
        </p:spPr>
      </p:pic>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8137" y="5878054"/>
            <a:ext cx="8315325" cy="405683"/>
          </a:xfrm>
        </p:spPr>
        <p:txBody>
          <a:bodyPr wrap="square" lIns="0" tIns="18000" rIns="0" bIns="18000" anchor="ctr" anchorCtr="0">
            <a:spAutoFit/>
          </a:bodyPr>
          <a:lstStyle/>
          <a:p>
            <a:pPr marL="342900" indent="-342900"/>
            <a:r>
              <a:rPr lang="en-US" sz="2400" noProof="0" dirty="0"/>
              <a:t>The Car</a:t>
            </a:r>
            <a:r>
              <a:rPr lang="en-US" sz="2400" spc="-300" noProof="0" dirty="0"/>
              <a:t>D A </a:t>
            </a:r>
            <a:r>
              <a:rPr lang="en-US" sz="2400" noProof="0" dirty="0"/>
              <a:t>Q Plus is a generic pass-through device.</a:t>
            </a:r>
          </a:p>
        </p:txBody>
      </p:sp>
    </p:spTree>
    <p:extLst>
      <p:ext uri="{BB962C8B-B14F-4D97-AF65-F5344CB8AC3E}">
        <p14:creationId xmlns:p14="http://schemas.microsoft.com/office/powerpoint/2010/main" val="4056471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1289" y="198737"/>
            <a:ext cx="8299474" cy="590349"/>
          </a:xfrm>
        </p:spPr>
        <p:txBody>
          <a:bodyPr wrap="square" lIns="0" tIns="18000" rIns="0" bIns="18000" anchor="ctr" anchorCtr="0">
            <a:spAutoFit/>
          </a:bodyPr>
          <a:lstStyle/>
          <a:p>
            <a:r>
              <a:rPr lang="en-US" dirty="0"/>
              <a:t>Programming Software</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41289" y="1125810"/>
            <a:ext cx="8299474" cy="3760448"/>
          </a:xfrm>
        </p:spPr>
        <p:txBody>
          <a:bodyPr wrap="square" lIns="0" tIns="18000" rIns="0" bIns="18000" anchor="ctr" anchorCtr="0">
            <a:spAutoFit/>
          </a:bodyPr>
          <a:lstStyle/>
          <a:p>
            <a:pPr marL="342900" indent="-342900"/>
            <a:r>
              <a:rPr lang="en-US" sz="2400" spc="-300" dirty="0"/>
              <a:t>N A S T </a:t>
            </a:r>
            <a:r>
              <a:rPr lang="en-US" sz="2400" dirty="0"/>
              <a:t>F (National Automotive Service Task Force) </a:t>
            </a:r>
          </a:p>
          <a:p>
            <a:pPr marL="342900" indent="-342900"/>
            <a:r>
              <a:rPr lang="en-US" sz="2400" dirty="0"/>
              <a:t>Tool industry, </a:t>
            </a:r>
            <a:r>
              <a:rPr lang="en-US" sz="2400" spc="-300" dirty="0"/>
              <a:t>O E </a:t>
            </a:r>
            <a:r>
              <a:rPr lang="en-US" sz="2400" dirty="0"/>
              <a:t>M ensures access to information, training, and tools needed for diagnosis and repair</a:t>
            </a:r>
          </a:p>
          <a:p>
            <a:pPr marL="342900" indent="-342900"/>
            <a:r>
              <a:rPr lang="en-US" sz="2400" spc="-300" dirty="0"/>
              <a:t>N A S T </a:t>
            </a:r>
            <a:r>
              <a:rPr lang="en-US" sz="2400" dirty="0"/>
              <a:t>F created a portal to access reprogramming information. </a:t>
            </a:r>
          </a:p>
          <a:p>
            <a:pPr marL="342900" indent="-342900"/>
            <a:r>
              <a:rPr lang="en-US" sz="2400" dirty="0"/>
              <a:t>Includes where to access information, tools needed, and in many cases a short video on how to complete the task.</a:t>
            </a:r>
          </a:p>
          <a:p>
            <a:pPr marL="342900" indent="-342900"/>
            <a:r>
              <a:rPr lang="en-US" sz="2400" spc="-300" dirty="0"/>
              <a:t>O E </a:t>
            </a:r>
            <a:r>
              <a:rPr lang="en-US" sz="2400" dirty="0"/>
              <a:t>M Dealers have a factory system.</a:t>
            </a:r>
          </a:p>
        </p:txBody>
      </p:sp>
    </p:spTree>
    <p:extLst>
      <p:ext uri="{BB962C8B-B14F-4D97-AF65-F5344CB8AC3E}">
        <p14:creationId xmlns:p14="http://schemas.microsoft.com/office/powerpoint/2010/main" val="2315906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45.6</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8424"/>
            <a:ext cx="1860714" cy="405683"/>
          </a:xfrm>
        </p:spPr>
        <p:txBody>
          <a:bodyPr wrap="square" lIns="0" tIns="18000" rIns="0" bIns="18000" anchor="ctr" anchorCtr="0">
            <a:spAutoFit/>
          </a:bodyPr>
          <a:lstStyle/>
          <a:p>
            <a:pPr marL="0" indent="0">
              <a:spcBef>
                <a:spcPts val="600"/>
              </a:spcBef>
              <a:buNone/>
            </a:pPr>
            <a:r>
              <a:rPr lang="en-US" sz="2400" noProof="0" dirty="0"/>
              <a:t>Locksmith </a:t>
            </a:r>
            <a:r>
              <a:rPr lang="en-US" sz="2400" spc="-300" noProof="0" dirty="0"/>
              <a:t>I </a:t>
            </a:r>
            <a:r>
              <a:rPr lang="en-US" sz="2400" noProof="0" dirty="0"/>
              <a:t>D</a:t>
            </a:r>
          </a:p>
        </p:txBody>
      </p:sp>
      <p:pic>
        <p:nvPicPr>
          <p:cNvPr id="5" name="Picture 4" descr="The Welcome page of the N A S T F website.&#10;Long description is available in notes, press F6.">
            <a:extLst>
              <a:ext uri="{FF2B5EF4-FFF2-40B4-BE49-F238E27FC236}">
                <a16:creationId xmlns:a16="http://schemas.microsoft.com/office/drawing/2014/main" id="{3310FD01-F6DA-90F9-CAF4-AD8CFA1FDE7F}"/>
              </a:ext>
            </a:extLst>
          </p:cNvPr>
          <p:cNvPicPr>
            <a:picLocks noChangeAspect="1"/>
          </p:cNvPicPr>
          <p:nvPr/>
        </p:nvPicPr>
        <p:blipFill>
          <a:blip r:embed="rId3"/>
          <a:stretch>
            <a:fillRect/>
          </a:stretch>
        </p:blipFill>
        <p:spPr>
          <a:xfrm>
            <a:off x="955221" y="1694541"/>
            <a:ext cx="7233558" cy="3316519"/>
          </a:xfrm>
          <a:prstGeom prst="rect">
            <a:avLst/>
          </a:prstGeom>
        </p:spPr>
      </p:pic>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47567" y="5163121"/>
            <a:ext cx="8305896" cy="1144347"/>
          </a:xfrm>
        </p:spPr>
        <p:txBody>
          <a:bodyPr wrap="square" lIns="0" tIns="18000" rIns="0" bIns="18000" anchor="ctr" anchorCtr="0">
            <a:spAutoFit/>
          </a:bodyPr>
          <a:lstStyle/>
          <a:p>
            <a:pPr marL="342900" indent="-342900"/>
            <a:r>
              <a:rPr lang="en-US" sz="2400" dirty="0"/>
              <a:t>The screenshot of the </a:t>
            </a:r>
            <a:r>
              <a:rPr lang="en-US" sz="2400" spc="-300" dirty="0"/>
              <a:t>N A S T </a:t>
            </a:r>
            <a:r>
              <a:rPr lang="en-US" sz="2400" dirty="0"/>
              <a:t>F website provides an access point for the aftermarket automotive professional to obtain the needed reprogramming information.</a:t>
            </a:r>
            <a:endParaRPr lang="en-US" sz="2400" noProof="0" dirty="0"/>
          </a:p>
        </p:txBody>
      </p:sp>
    </p:spTree>
    <p:extLst>
      <p:ext uri="{BB962C8B-B14F-4D97-AF65-F5344CB8AC3E}">
        <p14:creationId xmlns:p14="http://schemas.microsoft.com/office/powerpoint/2010/main" val="2020231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45.7</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8424"/>
            <a:ext cx="2270617" cy="405683"/>
          </a:xfrm>
        </p:spPr>
        <p:txBody>
          <a:bodyPr wrap="square" lIns="0" tIns="18000" rIns="0" bIns="18000" anchor="ctr" anchorCtr="0">
            <a:spAutoFit/>
          </a:bodyPr>
          <a:lstStyle/>
          <a:p>
            <a:pPr marL="0" indent="0">
              <a:spcBef>
                <a:spcPts val="600"/>
              </a:spcBef>
              <a:buNone/>
            </a:pPr>
            <a:r>
              <a:rPr lang="en-US" sz="2400" spc="-300" noProof="0" dirty="0"/>
              <a:t>N A S T </a:t>
            </a:r>
            <a:r>
              <a:rPr lang="en-US" sz="2400" noProof="0" dirty="0"/>
              <a:t>F Website</a:t>
            </a:r>
          </a:p>
        </p:txBody>
      </p:sp>
      <p:pic>
        <p:nvPicPr>
          <p:cNvPr id="5" name="Picture 4" descr="The Vehicle Security Registry page in the N A S T F website.&#10;Long description is available in notes, press F6.">
            <a:extLst>
              <a:ext uri="{FF2B5EF4-FFF2-40B4-BE49-F238E27FC236}">
                <a16:creationId xmlns:a16="http://schemas.microsoft.com/office/drawing/2014/main" id="{5D6D5BBA-39FD-169F-438A-E317A33C6F78}"/>
              </a:ext>
            </a:extLst>
          </p:cNvPr>
          <p:cNvPicPr>
            <a:picLocks noChangeAspect="1"/>
          </p:cNvPicPr>
          <p:nvPr/>
        </p:nvPicPr>
        <p:blipFill>
          <a:blip r:embed="rId3"/>
          <a:stretch>
            <a:fillRect/>
          </a:stretch>
        </p:blipFill>
        <p:spPr>
          <a:xfrm>
            <a:off x="447974" y="1686768"/>
            <a:ext cx="8070252" cy="3433665"/>
          </a:xfrm>
          <a:prstGeom prst="rect">
            <a:avLst/>
          </a:prstGeom>
        </p:spPr>
      </p:pic>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7343" y="5315988"/>
            <a:ext cx="8303420" cy="775015"/>
          </a:xfrm>
        </p:spPr>
        <p:txBody>
          <a:bodyPr wrap="square" lIns="0" tIns="18000" rIns="0" bIns="18000" anchor="ctr" anchorCtr="0">
            <a:spAutoFit/>
          </a:bodyPr>
          <a:lstStyle/>
          <a:p>
            <a:pPr marL="342900" indent="-342900"/>
            <a:r>
              <a:rPr lang="en-US" sz="2400" dirty="0"/>
              <a:t>The screenshot from the </a:t>
            </a:r>
            <a:r>
              <a:rPr lang="en-US" sz="2400" spc="-300" dirty="0"/>
              <a:t>N A S T </a:t>
            </a:r>
            <a:r>
              <a:rPr lang="en-US" sz="2400" dirty="0"/>
              <a:t>F website provides the resources for the technician to apply for a locksmith </a:t>
            </a:r>
            <a:r>
              <a:rPr lang="en-US" sz="2400" spc="-300" dirty="0"/>
              <a:t>I </a:t>
            </a:r>
            <a:r>
              <a:rPr lang="en-US" sz="2400" dirty="0"/>
              <a:t>D.</a:t>
            </a:r>
            <a:endParaRPr lang="en-US" sz="2400" noProof="0" dirty="0"/>
          </a:p>
        </p:txBody>
      </p:sp>
    </p:spTree>
    <p:extLst>
      <p:ext uri="{BB962C8B-B14F-4D97-AF65-F5344CB8AC3E}">
        <p14:creationId xmlns:p14="http://schemas.microsoft.com/office/powerpoint/2010/main" val="3792734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1289" y="198737"/>
            <a:ext cx="8299474" cy="590349"/>
          </a:xfrm>
        </p:spPr>
        <p:txBody>
          <a:bodyPr wrap="square" lIns="0" tIns="18000" rIns="0" bIns="18000" anchor="ctr" anchorCtr="0">
            <a:spAutoFit/>
          </a:bodyPr>
          <a:lstStyle/>
          <a:p>
            <a:r>
              <a:rPr lang="en-US" dirty="0"/>
              <a:t>Reprogramming </a:t>
            </a:r>
            <a:r>
              <a:rPr lang="en-US" sz="2800" dirty="0"/>
              <a:t>(1 of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41289" y="1127534"/>
            <a:ext cx="8299474" cy="2090760"/>
          </a:xfrm>
        </p:spPr>
        <p:txBody>
          <a:bodyPr wrap="square" lIns="0" tIns="18000" rIns="0" bIns="18000" anchor="ctr" anchorCtr="0">
            <a:spAutoFit/>
          </a:bodyPr>
          <a:lstStyle/>
          <a:p>
            <a:pPr marL="342900" indent="-342900"/>
            <a:r>
              <a:rPr lang="en-US" sz="2400" dirty="0"/>
              <a:t>Module connected to vehicle during process</a:t>
            </a:r>
          </a:p>
          <a:p>
            <a:pPr marL="342900" indent="-342900"/>
            <a:r>
              <a:rPr lang="en-US" sz="2400" dirty="0"/>
              <a:t>Module uses its normal connection points</a:t>
            </a:r>
          </a:p>
          <a:p>
            <a:pPr marL="342900" indent="-342900"/>
            <a:r>
              <a:rPr lang="en-US" sz="2400" dirty="0"/>
              <a:t>Provide power, ground, communication links</a:t>
            </a:r>
          </a:p>
          <a:p>
            <a:pPr marL="342900" indent="-342900"/>
            <a:r>
              <a:rPr lang="en-US" sz="2400" dirty="0"/>
              <a:t>Involves scan tool, computer, internet, interface</a:t>
            </a:r>
          </a:p>
        </p:txBody>
      </p:sp>
    </p:spTree>
    <p:extLst>
      <p:ext uri="{BB962C8B-B14F-4D97-AF65-F5344CB8AC3E}">
        <p14:creationId xmlns:p14="http://schemas.microsoft.com/office/powerpoint/2010/main" val="874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45.8</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8424"/>
            <a:ext cx="1985962" cy="405683"/>
          </a:xfrm>
        </p:spPr>
        <p:txBody>
          <a:bodyPr wrap="square" lIns="0" tIns="18000" rIns="0" bIns="18000" anchor="ctr" anchorCtr="0">
            <a:spAutoFit/>
          </a:bodyPr>
          <a:lstStyle/>
          <a:p>
            <a:pPr marL="0" indent="0">
              <a:spcBef>
                <a:spcPts val="600"/>
              </a:spcBef>
              <a:buNone/>
            </a:pPr>
            <a:r>
              <a:rPr lang="en-US" sz="2400" noProof="0" dirty="0"/>
              <a:t>J2534 Device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8137" y="1745474"/>
            <a:ext cx="4159513" cy="1513679"/>
          </a:xfrm>
        </p:spPr>
        <p:txBody>
          <a:bodyPr wrap="square" lIns="0" tIns="18000" rIns="0" bIns="18000" anchor="ctr" anchorCtr="0">
            <a:spAutoFit/>
          </a:bodyPr>
          <a:lstStyle/>
          <a:p>
            <a:pPr marL="342900" indent="-342900"/>
            <a:r>
              <a:rPr lang="en-US" sz="2400" noProof="0" dirty="0"/>
              <a:t>The J2534 device is being used to program the engine control module through the </a:t>
            </a:r>
            <a:r>
              <a:rPr lang="en-US" sz="2400" spc="-300" noProof="0" dirty="0"/>
              <a:t>D L </a:t>
            </a:r>
            <a:r>
              <a:rPr lang="en-US" sz="2400" noProof="0" dirty="0"/>
              <a:t>C.</a:t>
            </a:r>
          </a:p>
        </p:txBody>
      </p:sp>
      <p:pic>
        <p:nvPicPr>
          <p:cNvPr id="5" name="Picture 4" descr="An illustration depicting a J 2534 device with module programming connected to internet. A P C cable connects it to vehicle cable through S A E J 2534 pass-through device which is plugged to a D L C.">
            <a:extLst>
              <a:ext uri="{FF2B5EF4-FFF2-40B4-BE49-F238E27FC236}">
                <a16:creationId xmlns:a16="http://schemas.microsoft.com/office/drawing/2014/main" id="{4F25622E-EA96-DCBA-B1EA-8B1912B18AB2}"/>
              </a:ext>
            </a:extLst>
          </p:cNvPr>
          <p:cNvPicPr>
            <a:picLocks noChangeAspect="1"/>
          </p:cNvPicPr>
          <p:nvPr/>
        </p:nvPicPr>
        <p:blipFill>
          <a:blip r:embed="rId3"/>
          <a:stretch>
            <a:fillRect/>
          </a:stretch>
        </p:blipFill>
        <p:spPr>
          <a:xfrm>
            <a:off x="4659050" y="1027590"/>
            <a:ext cx="3915300" cy="3964621"/>
          </a:xfrm>
          <a:prstGeom prst="rect">
            <a:avLst/>
          </a:prstGeom>
        </p:spPr>
      </p:pic>
    </p:spTree>
    <p:extLst>
      <p:ext uri="{BB962C8B-B14F-4D97-AF65-F5344CB8AC3E}">
        <p14:creationId xmlns:p14="http://schemas.microsoft.com/office/powerpoint/2010/main" val="2477824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1289" y="198737"/>
            <a:ext cx="8299474" cy="590349"/>
          </a:xfrm>
        </p:spPr>
        <p:txBody>
          <a:bodyPr wrap="square" lIns="0" tIns="18000" rIns="0" bIns="18000" anchor="ctr" anchorCtr="0">
            <a:spAutoFit/>
          </a:bodyPr>
          <a:lstStyle/>
          <a:p>
            <a:r>
              <a:rPr lang="en-US" dirty="0"/>
              <a:t>Reprogramming </a:t>
            </a:r>
            <a:r>
              <a:rPr lang="en-US" sz="2800" dirty="0"/>
              <a:t>(2 of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41289" y="1123962"/>
            <a:ext cx="8299474" cy="2829424"/>
          </a:xfrm>
        </p:spPr>
        <p:txBody>
          <a:bodyPr wrap="square" lIns="0" tIns="18000" rIns="0" bIns="18000" anchor="ctr" anchorCtr="0">
            <a:spAutoFit/>
          </a:bodyPr>
          <a:lstStyle/>
          <a:p>
            <a:pPr marL="342900" indent="-342900"/>
            <a:r>
              <a:rPr lang="en-US" sz="2400" dirty="0">
                <a:solidFill>
                  <a:schemeClr val="tx1"/>
                </a:solidFill>
              </a:rPr>
              <a:t>Off-board programming of controller.</a:t>
            </a:r>
          </a:p>
          <a:p>
            <a:pPr marL="342900" indent="-342900"/>
            <a:r>
              <a:rPr lang="en-US" sz="2400" dirty="0">
                <a:solidFill>
                  <a:schemeClr val="tx1"/>
                </a:solidFill>
              </a:rPr>
              <a:t>Module programmed someplace other than in vehicle.</a:t>
            </a:r>
          </a:p>
          <a:p>
            <a:pPr marL="342900" indent="-342900"/>
            <a:r>
              <a:rPr lang="en-US" sz="2400" dirty="0">
                <a:solidFill>
                  <a:schemeClr val="tx1"/>
                </a:solidFill>
              </a:rPr>
              <a:t>Sometimes done at local parts store.</a:t>
            </a:r>
          </a:p>
          <a:p>
            <a:pPr marL="342900" indent="-342900"/>
            <a:r>
              <a:rPr lang="en-US" sz="2400" dirty="0">
                <a:solidFill>
                  <a:schemeClr val="tx1"/>
                </a:solidFill>
              </a:rPr>
              <a:t>Remote programming shop simply plugs in equipment and follows the instructions of someone who is at a distant location.</a:t>
            </a:r>
          </a:p>
        </p:txBody>
      </p:sp>
    </p:spTree>
    <p:extLst>
      <p:ext uri="{BB962C8B-B14F-4D97-AF65-F5344CB8AC3E}">
        <p14:creationId xmlns:p14="http://schemas.microsoft.com/office/powerpoint/2010/main" val="2662310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45.9</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8424"/>
            <a:ext cx="3332162" cy="405683"/>
          </a:xfrm>
        </p:spPr>
        <p:txBody>
          <a:bodyPr wrap="square" lIns="0" tIns="18000" rIns="0" bIns="18000" anchor="ctr" anchorCtr="0">
            <a:spAutoFit/>
          </a:bodyPr>
          <a:lstStyle/>
          <a:p>
            <a:pPr marL="0" indent="0">
              <a:spcBef>
                <a:spcPts val="600"/>
              </a:spcBef>
              <a:buNone/>
            </a:pPr>
            <a:r>
              <a:rPr lang="en-US" sz="2400" noProof="0" dirty="0"/>
              <a:t>Off-Board Programming</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8138" y="1676140"/>
            <a:ext cx="3992562" cy="1144347"/>
          </a:xfrm>
        </p:spPr>
        <p:txBody>
          <a:bodyPr wrap="square" lIns="0" tIns="18000" rIns="0" bIns="18000" anchor="ctr" anchorCtr="0">
            <a:spAutoFit/>
          </a:bodyPr>
          <a:lstStyle/>
          <a:p>
            <a:pPr marL="342900" indent="-342900"/>
            <a:r>
              <a:rPr lang="en-US" sz="2400" noProof="0" dirty="0"/>
              <a:t>The engine control module can be programmed at an off-board location.</a:t>
            </a:r>
          </a:p>
        </p:txBody>
      </p:sp>
      <p:pic>
        <p:nvPicPr>
          <p:cNvPr id="5" name="Picture 4" descr="A close-up view of an off-board computer programming station with a printer, desktop, keyboard, and wires.">
            <a:extLst>
              <a:ext uri="{FF2B5EF4-FFF2-40B4-BE49-F238E27FC236}">
                <a16:creationId xmlns:a16="http://schemas.microsoft.com/office/drawing/2014/main" id="{BCEB3954-A505-E83E-D5D1-1F2933F7D3AD}"/>
              </a:ext>
            </a:extLst>
          </p:cNvPr>
          <p:cNvPicPr>
            <a:picLocks noChangeAspect="1"/>
          </p:cNvPicPr>
          <p:nvPr/>
        </p:nvPicPr>
        <p:blipFill>
          <a:blip r:embed="rId3"/>
          <a:stretch>
            <a:fillRect/>
          </a:stretch>
        </p:blipFill>
        <p:spPr>
          <a:xfrm>
            <a:off x="4658996" y="1102720"/>
            <a:ext cx="3864609" cy="2909395"/>
          </a:xfrm>
          <a:prstGeom prst="rect">
            <a:avLst/>
          </a:prstGeom>
        </p:spPr>
      </p:pic>
    </p:spTree>
    <p:extLst>
      <p:ext uri="{BB962C8B-B14F-4D97-AF65-F5344CB8AC3E}">
        <p14:creationId xmlns:p14="http://schemas.microsoft.com/office/powerpoint/2010/main" val="2444297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45.10</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8424"/>
            <a:ext cx="3332162" cy="405683"/>
          </a:xfrm>
        </p:spPr>
        <p:txBody>
          <a:bodyPr wrap="square" lIns="0" tIns="18000" rIns="0" bIns="18000" anchor="ctr" anchorCtr="0">
            <a:spAutoFit/>
          </a:bodyPr>
          <a:lstStyle/>
          <a:p>
            <a:pPr marL="0" indent="0">
              <a:spcBef>
                <a:spcPts val="600"/>
              </a:spcBef>
              <a:buNone/>
            </a:pPr>
            <a:r>
              <a:rPr lang="en-US" sz="2400" noProof="0" dirty="0"/>
              <a:t>Remote Programmer</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8137" y="1707374"/>
            <a:ext cx="4167357" cy="1883011"/>
          </a:xfrm>
        </p:spPr>
        <p:txBody>
          <a:bodyPr wrap="square" lIns="0" tIns="18000" rIns="0" bIns="18000">
            <a:spAutoFit/>
          </a:bodyPr>
          <a:lstStyle/>
          <a:p>
            <a:pPr marL="342900" indent="-342900"/>
            <a:r>
              <a:rPr lang="en-US" sz="2400" noProof="0" dirty="0"/>
              <a:t>The Drew Technologies remote programming tool is an example of a tool that is connected to the vehicle and used remotely.</a:t>
            </a:r>
          </a:p>
        </p:txBody>
      </p:sp>
      <p:pic>
        <p:nvPicPr>
          <p:cNvPr id="4" name="Picture 3" descr="A close-up view of the Drew technologies remote programming tool.">
            <a:extLst>
              <a:ext uri="{FF2B5EF4-FFF2-40B4-BE49-F238E27FC236}">
                <a16:creationId xmlns:a16="http://schemas.microsoft.com/office/drawing/2014/main" id="{9F061002-E3ED-7B94-F8D5-2E831DDF6D6C}"/>
              </a:ext>
            </a:extLst>
          </p:cNvPr>
          <p:cNvPicPr>
            <a:picLocks noChangeAspect="1"/>
          </p:cNvPicPr>
          <p:nvPr/>
        </p:nvPicPr>
        <p:blipFill>
          <a:blip r:embed="rId3"/>
          <a:stretch>
            <a:fillRect/>
          </a:stretch>
        </p:blipFill>
        <p:spPr>
          <a:xfrm>
            <a:off x="4651206" y="1108162"/>
            <a:ext cx="3930989" cy="3981276"/>
          </a:xfrm>
          <a:prstGeom prst="rect">
            <a:avLst/>
          </a:prstGeom>
        </p:spPr>
      </p:pic>
    </p:spTree>
    <p:extLst>
      <p:ext uri="{BB962C8B-B14F-4D97-AF65-F5344CB8AC3E}">
        <p14:creationId xmlns:p14="http://schemas.microsoft.com/office/powerpoint/2010/main" val="1916038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785" y="188291"/>
            <a:ext cx="8303978" cy="590349"/>
          </a:xfrm>
        </p:spPr>
        <p:txBody>
          <a:bodyPr wrap="square" lIns="0" tIns="18000" rIns="0" bIns="18000" anchor="ctr" anchorCtr="0">
            <a:spAutoFit/>
          </a:bodyPr>
          <a:lstStyle/>
          <a:p>
            <a:r>
              <a:rPr lang="en-US" noProof="0" dirty="0"/>
              <a:t>Learning Objectives </a:t>
            </a:r>
            <a:r>
              <a:rPr lang="en-US" sz="2800" noProof="0" dirty="0">
                <a:latin typeface="+mj-lt"/>
              </a:rPr>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346" y="1119741"/>
            <a:ext cx="8307417" cy="3952808"/>
          </a:xfrm>
        </p:spPr>
        <p:txBody>
          <a:bodyPr wrap="square" lIns="0" tIns="18000" rIns="0" bIns="18000" anchor="ctr" anchorCtr="0">
            <a:spAutoFit/>
          </a:bodyPr>
          <a:lstStyle/>
          <a:p>
            <a:pPr marL="715963" indent="-715963">
              <a:buSzTx/>
              <a:buNone/>
            </a:pPr>
            <a:r>
              <a:rPr lang="en-US" sz="2400" b="1" noProof="0" dirty="0">
                <a:solidFill>
                  <a:srgbClr val="007FA3"/>
                </a:solidFill>
                <a:cs typeface="Times New Roman" panose="02020603050405020304" pitchFamily="18" charset="0"/>
              </a:rPr>
              <a:t>45.1 </a:t>
            </a:r>
            <a:r>
              <a:rPr lang="en-US" altLang="en-US" sz="2400" b="1" noProof="0" dirty="0">
                <a:solidFill>
                  <a:srgbClr val="007FA3"/>
                </a:solidFill>
                <a:latin typeface="Arial" panose="020B0604020202020204" pitchFamily="34" charset="0"/>
                <a:cs typeface="Arial" panose="020B0604020202020204" pitchFamily="34" charset="0"/>
              </a:rPr>
              <a:t>	</a:t>
            </a:r>
            <a:r>
              <a:rPr lang="en-US" sz="2400" dirty="0">
                <a:solidFill>
                  <a:schemeClr val="tx1"/>
                </a:solidFill>
              </a:rPr>
              <a:t>List the benefits of module reprogramming over previous methods of update.</a:t>
            </a:r>
            <a:endParaRPr lang="en-US" altLang="en-US" sz="2400" noProof="0" dirty="0">
              <a:latin typeface="Arial" panose="020B0604020202020204" pitchFamily="34" charset="0"/>
              <a:cs typeface="Arial" panose="020B0604020202020204" pitchFamily="34" charset="0"/>
            </a:endParaRPr>
          </a:p>
          <a:p>
            <a:pPr marL="635000" indent="-635000">
              <a:buSzTx/>
              <a:buNone/>
            </a:pPr>
            <a:r>
              <a:rPr lang="en-US" sz="2400" b="1" noProof="0" dirty="0">
                <a:solidFill>
                  <a:srgbClr val="007FA3"/>
                </a:solidFill>
                <a:cs typeface="Times New Roman" panose="02020603050405020304" pitchFamily="18" charset="0"/>
              </a:rPr>
              <a:t>45.2</a:t>
            </a:r>
            <a:r>
              <a:rPr lang="en-US" sz="2400" dirty="0">
                <a:solidFill>
                  <a:schemeClr val="tx1"/>
                </a:solidFill>
              </a:rPr>
              <a:t> Describe the regulatory requirements of J2534.</a:t>
            </a:r>
            <a:endParaRPr lang="en-US" altLang="en-US" sz="2400" noProof="0" dirty="0">
              <a:latin typeface="Arial" panose="020B0604020202020204" pitchFamily="34" charset="0"/>
              <a:cs typeface="Arial" panose="020B0604020202020204" pitchFamily="34" charset="0"/>
            </a:endParaRPr>
          </a:p>
          <a:p>
            <a:pPr marL="716400" indent="-716400">
              <a:buSzTx/>
              <a:buNone/>
            </a:pPr>
            <a:r>
              <a:rPr lang="en-US" sz="2400" b="1" noProof="0" dirty="0">
                <a:solidFill>
                  <a:srgbClr val="007FA3"/>
                </a:solidFill>
                <a:cs typeface="Times New Roman" panose="02020603050405020304" pitchFamily="18" charset="0"/>
              </a:rPr>
              <a:t>45.3</a:t>
            </a:r>
            <a:r>
              <a:rPr lang="en-US" sz="2400" dirty="0">
                <a:solidFill>
                  <a:schemeClr val="tx1"/>
                </a:solidFill>
              </a:rPr>
              <a:t> List the hardware used for programming.</a:t>
            </a:r>
            <a:endParaRPr lang="en-US" sz="2400" dirty="0">
              <a:latin typeface="Arial" panose="020B0604020202020204" pitchFamily="34" charset="0"/>
              <a:ea typeface="+mj-ea"/>
              <a:cs typeface="Arial" panose="020B0604020202020204" pitchFamily="34" charset="0"/>
            </a:endParaRPr>
          </a:p>
          <a:p>
            <a:pPr marL="716400" indent="-716400">
              <a:buSzTx/>
              <a:buNone/>
            </a:pPr>
            <a:r>
              <a:rPr lang="en-US" sz="2400" b="1" noProof="0" dirty="0">
                <a:solidFill>
                  <a:srgbClr val="007FA3"/>
                </a:solidFill>
                <a:cs typeface="Times New Roman" panose="02020603050405020304" pitchFamily="18" charset="0"/>
              </a:rPr>
              <a:t>45.4</a:t>
            </a:r>
            <a:r>
              <a:rPr lang="en-US" sz="2400" dirty="0">
                <a:solidFill>
                  <a:schemeClr val="tx1"/>
                </a:solidFill>
              </a:rPr>
              <a:t> List the software used for programming.</a:t>
            </a:r>
          </a:p>
          <a:p>
            <a:pPr marL="716400" indent="-716400">
              <a:buSzTx/>
              <a:buNone/>
            </a:pPr>
            <a:r>
              <a:rPr lang="en-US" sz="2400" b="1" noProof="0" dirty="0">
                <a:solidFill>
                  <a:srgbClr val="007FA3"/>
                </a:solidFill>
                <a:cs typeface="Times New Roman" panose="02020603050405020304" pitchFamily="18" charset="0"/>
              </a:rPr>
              <a:t>45.5 </a:t>
            </a:r>
            <a:r>
              <a:rPr lang="en-US" sz="2400" dirty="0">
                <a:solidFill>
                  <a:schemeClr val="tx1"/>
                </a:solidFill>
              </a:rPr>
              <a:t>Describe the methods of module reprogramming.</a:t>
            </a:r>
          </a:p>
          <a:p>
            <a:pPr marL="716400" indent="-716400">
              <a:buSzTx/>
              <a:buNone/>
            </a:pPr>
            <a:r>
              <a:rPr lang="en-US" sz="2400" b="1" noProof="0" dirty="0">
                <a:solidFill>
                  <a:srgbClr val="007FA3"/>
                </a:solidFill>
                <a:cs typeface="Times New Roman" panose="02020603050405020304" pitchFamily="18" charset="0"/>
              </a:rPr>
              <a:t>45.6 </a:t>
            </a:r>
            <a:r>
              <a:rPr lang="en-US" sz="2400" dirty="0">
                <a:solidFill>
                  <a:schemeClr val="tx1"/>
                </a:solidFill>
              </a:rPr>
              <a:t>Explain the need for a battery maintainer during reprogramming.</a:t>
            </a:r>
          </a:p>
        </p:txBody>
      </p:sp>
    </p:spTree>
    <p:extLst>
      <p:ext uri="{BB962C8B-B14F-4D97-AF65-F5344CB8AC3E}">
        <p14:creationId xmlns:p14="http://schemas.microsoft.com/office/powerpoint/2010/main" val="354065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1289" y="198737"/>
            <a:ext cx="8299474" cy="590349"/>
          </a:xfrm>
        </p:spPr>
        <p:txBody>
          <a:bodyPr wrap="square" lIns="0" tIns="18000" rIns="0" bIns="18000" anchor="ctr" anchorCtr="0">
            <a:spAutoFit/>
          </a:bodyPr>
          <a:lstStyle/>
          <a:p>
            <a:r>
              <a:rPr lang="en-US" dirty="0"/>
              <a:t>Battery Voltage</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41289" y="1112313"/>
            <a:ext cx="8299474" cy="3583476"/>
          </a:xfrm>
        </p:spPr>
        <p:txBody>
          <a:bodyPr wrap="square" lIns="0" tIns="18000" rIns="0" bIns="18000" anchor="ctr" anchorCtr="0">
            <a:spAutoFit/>
          </a:bodyPr>
          <a:lstStyle/>
          <a:p>
            <a:pPr marL="342900" indent="-342900"/>
            <a:r>
              <a:rPr lang="en-US" sz="2400" dirty="0">
                <a:solidFill>
                  <a:schemeClr val="tx1"/>
                </a:solidFill>
              </a:rPr>
              <a:t>Provide a stable vehicle voltage. </a:t>
            </a:r>
          </a:p>
          <a:p>
            <a:pPr marL="342900" indent="-342900"/>
            <a:r>
              <a:rPr lang="en-US" sz="2400" dirty="0">
                <a:solidFill>
                  <a:schemeClr val="tx1"/>
                </a:solidFill>
              </a:rPr>
              <a:t>Use battery maintainer connected during repair.</a:t>
            </a:r>
          </a:p>
          <a:p>
            <a:pPr marL="342900" indent="-342900"/>
            <a:r>
              <a:rPr lang="en-US" sz="2400" dirty="0">
                <a:solidFill>
                  <a:schemeClr val="tx1"/>
                </a:solidFill>
              </a:rPr>
              <a:t>Hold vehicle at specific voltage for duration of repair. </a:t>
            </a:r>
          </a:p>
          <a:p>
            <a:pPr marL="342900" indent="-342900"/>
            <a:r>
              <a:rPr lang="en-US" sz="2400" dirty="0">
                <a:solidFill>
                  <a:schemeClr val="tx1"/>
                </a:solidFill>
              </a:rPr>
              <a:t>NO wide fluctuations in voltage or amperage. </a:t>
            </a:r>
          </a:p>
          <a:p>
            <a:pPr marL="342900" indent="-342900"/>
            <a:r>
              <a:rPr lang="en-US" sz="2400" dirty="0">
                <a:solidFill>
                  <a:schemeClr val="tx1"/>
                </a:solidFill>
              </a:rPr>
              <a:t>Recommended that the maintainer be only used for voltage stabilization during a reprogramming. </a:t>
            </a:r>
          </a:p>
          <a:p>
            <a:pPr marL="342900" indent="-342900"/>
            <a:r>
              <a:rPr lang="en-US" sz="2400" dirty="0">
                <a:solidFill>
                  <a:schemeClr val="tx1"/>
                </a:solidFill>
              </a:rPr>
              <a:t>Not to be used for any other general shop.</a:t>
            </a:r>
          </a:p>
        </p:txBody>
      </p:sp>
    </p:spTree>
    <p:extLst>
      <p:ext uri="{BB962C8B-B14F-4D97-AF65-F5344CB8AC3E}">
        <p14:creationId xmlns:p14="http://schemas.microsoft.com/office/powerpoint/2010/main" val="2827019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45.11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8424"/>
            <a:ext cx="2557462" cy="405683"/>
          </a:xfrm>
        </p:spPr>
        <p:txBody>
          <a:bodyPr wrap="square" lIns="0" tIns="18000" rIns="0" bIns="18000" anchor="ctr" anchorCtr="0">
            <a:spAutoFit/>
          </a:bodyPr>
          <a:lstStyle/>
          <a:p>
            <a:pPr marL="0" indent="0">
              <a:spcBef>
                <a:spcPts val="600"/>
              </a:spcBef>
              <a:buNone/>
            </a:pPr>
            <a:r>
              <a:rPr lang="en-US" sz="2400" noProof="0" dirty="0"/>
              <a:t>Battery Maintainer</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8138" y="1745474"/>
            <a:ext cx="4126876" cy="2252343"/>
          </a:xfrm>
        </p:spPr>
        <p:txBody>
          <a:bodyPr wrap="square" lIns="0" tIns="18000" rIns="0" bIns="18000" anchor="ctr" anchorCtr="0">
            <a:spAutoFit/>
          </a:bodyPr>
          <a:lstStyle/>
          <a:p>
            <a:pPr marL="342900" indent="-342900"/>
            <a:r>
              <a:rPr lang="en-US" sz="2400" noProof="0" dirty="0"/>
              <a:t>The Midtronics </a:t>
            </a:r>
            <a:r>
              <a:rPr lang="en-US" sz="2400" spc="-300" noProof="0" dirty="0"/>
              <a:t>P S </a:t>
            </a:r>
            <a:r>
              <a:rPr lang="en-US" sz="2400" noProof="0" dirty="0"/>
              <a:t>C-550 is an example of battery maintainer that meets the voltage and current requirements for reprogramming.</a:t>
            </a:r>
          </a:p>
        </p:txBody>
      </p:sp>
      <p:pic>
        <p:nvPicPr>
          <p:cNvPr id="5" name="Picture 4" descr="A close-up view of the Midtronics P S C-550.">
            <a:extLst>
              <a:ext uri="{FF2B5EF4-FFF2-40B4-BE49-F238E27FC236}">
                <a16:creationId xmlns:a16="http://schemas.microsoft.com/office/drawing/2014/main" id="{06D0EE3F-4EF0-9868-E1DC-0637CA1A9541}"/>
              </a:ext>
            </a:extLst>
          </p:cNvPr>
          <p:cNvPicPr>
            <a:picLocks noChangeAspect="1"/>
          </p:cNvPicPr>
          <p:nvPr/>
        </p:nvPicPr>
        <p:blipFill>
          <a:blip r:embed="rId3"/>
          <a:stretch>
            <a:fillRect/>
          </a:stretch>
        </p:blipFill>
        <p:spPr>
          <a:xfrm>
            <a:off x="4678987" y="1052779"/>
            <a:ext cx="3850027" cy="2872205"/>
          </a:xfrm>
          <a:prstGeom prst="rect">
            <a:avLst/>
          </a:prstGeom>
        </p:spPr>
      </p:pic>
    </p:spTree>
    <p:extLst>
      <p:ext uri="{BB962C8B-B14F-4D97-AF65-F5344CB8AC3E}">
        <p14:creationId xmlns:p14="http://schemas.microsoft.com/office/powerpoint/2010/main" val="3148502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45.12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8424"/>
            <a:ext cx="1833562" cy="405683"/>
          </a:xfrm>
        </p:spPr>
        <p:txBody>
          <a:bodyPr wrap="square" lIns="0" tIns="18000" rIns="0" bIns="18000" anchor="ctr" anchorCtr="0">
            <a:spAutoFit/>
          </a:bodyPr>
          <a:lstStyle/>
          <a:p>
            <a:pPr marL="0" indent="0">
              <a:spcBef>
                <a:spcPts val="600"/>
              </a:spcBef>
              <a:buNone/>
            </a:pPr>
            <a:r>
              <a:rPr lang="en-US" sz="2400" spc="-300" noProof="0" dirty="0"/>
              <a:t>D S </a:t>
            </a:r>
            <a:r>
              <a:rPr lang="en-US" sz="2400" noProof="0" dirty="0"/>
              <a:t>O Pattern</a:t>
            </a:r>
          </a:p>
        </p:txBody>
      </p:sp>
      <p:pic>
        <p:nvPicPr>
          <p:cNvPr id="5" name="Picture 4" descr="A screenshot of a picoscope windows showing voltage output of charger.">
            <a:extLst>
              <a:ext uri="{FF2B5EF4-FFF2-40B4-BE49-F238E27FC236}">
                <a16:creationId xmlns:a16="http://schemas.microsoft.com/office/drawing/2014/main" id="{9B074350-0676-A028-59AF-388CA22DC9A0}"/>
              </a:ext>
            </a:extLst>
          </p:cNvPr>
          <p:cNvPicPr>
            <a:picLocks noChangeAspect="1"/>
          </p:cNvPicPr>
          <p:nvPr/>
        </p:nvPicPr>
        <p:blipFill>
          <a:blip r:embed="rId3"/>
          <a:stretch>
            <a:fillRect/>
          </a:stretch>
        </p:blipFill>
        <p:spPr>
          <a:xfrm>
            <a:off x="2026920" y="1631572"/>
            <a:ext cx="5090160" cy="3853180"/>
          </a:xfrm>
          <a:prstGeom prst="rect">
            <a:avLst/>
          </a:prstGeom>
        </p:spPr>
      </p:pic>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063" y="5552732"/>
            <a:ext cx="8315325" cy="775015"/>
          </a:xfrm>
        </p:spPr>
        <p:txBody>
          <a:bodyPr wrap="square" lIns="0" tIns="18000" rIns="0" bIns="18000" anchor="ctr" anchorCtr="0">
            <a:spAutoFit/>
          </a:bodyPr>
          <a:lstStyle/>
          <a:p>
            <a:pPr marL="342900" indent="-342900"/>
            <a:r>
              <a:rPr lang="en-US" sz="2400" noProof="0" dirty="0"/>
              <a:t>The scope patterns show stable voltage and current traces.</a:t>
            </a:r>
          </a:p>
        </p:txBody>
      </p:sp>
    </p:spTree>
    <p:extLst>
      <p:ext uri="{BB962C8B-B14F-4D97-AF65-F5344CB8AC3E}">
        <p14:creationId xmlns:p14="http://schemas.microsoft.com/office/powerpoint/2010/main" val="2887065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1289" y="198737"/>
            <a:ext cx="8299474" cy="590349"/>
          </a:xfrm>
        </p:spPr>
        <p:txBody>
          <a:bodyPr wrap="square" lIns="0" tIns="18000" rIns="0" bIns="18000" anchor="ctr" anchorCtr="0">
            <a:spAutoFit/>
          </a:bodyPr>
          <a:lstStyle/>
          <a:p>
            <a:r>
              <a:rPr lang="en-US" dirty="0"/>
              <a:t>Aftermarket Reprogramming</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41289" y="1119284"/>
            <a:ext cx="8299474" cy="4322140"/>
          </a:xfrm>
        </p:spPr>
        <p:txBody>
          <a:bodyPr wrap="square" lIns="0" tIns="18000" rIns="0" bIns="18000" anchor="ctr" anchorCtr="0">
            <a:spAutoFit/>
          </a:bodyPr>
          <a:lstStyle/>
          <a:p>
            <a:pPr marL="342900" indent="-342900"/>
            <a:r>
              <a:rPr lang="en-US" sz="2400" dirty="0"/>
              <a:t>Tuners increase torque and horsepower or defeat emissions.</a:t>
            </a:r>
          </a:p>
          <a:p>
            <a:pPr marL="342900" indent="-342900"/>
            <a:r>
              <a:rPr lang="en-US" sz="2400" dirty="0"/>
              <a:t>Take vehicle out of emission compliance.</a:t>
            </a:r>
          </a:p>
          <a:p>
            <a:pPr marL="342900" indent="-342900"/>
            <a:r>
              <a:rPr lang="en-US" sz="2400" dirty="0"/>
              <a:t>They do not meet </a:t>
            </a:r>
            <a:r>
              <a:rPr lang="en-US" sz="2400" spc="-300" dirty="0"/>
              <a:t>E P </a:t>
            </a:r>
            <a:r>
              <a:rPr lang="en-US" sz="2400" dirty="0"/>
              <a:t>A/</a:t>
            </a:r>
            <a:r>
              <a:rPr lang="en-US" sz="2400" spc="-300" dirty="0"/>
              <a:t>C A R </a:t>
            </a:r>
            <a:r>
              <a:rPr lang="en-US" sz="2400" dirty="0"/>
              <a:t>B requirements.</a:t>
            </a:r>
          </a:p>
          <a:p>
            <a:pPr marL="342900" indent="-342900"/>
            <a:r>
              <a:rPr lang="en-US" sz="2400" dirty="0"/>
              <a:t>Illegal for on- or off-road use. </a:t>
            </a:r>
          </a:p>
          <a:p>
            <a:pPr marL="342900" indent="-342900"/>
            <a:r>
              <a:rPr lang="en-US" sz="2400" dirty="0"/>
              <a:t>Change in torque and horsepower will lead to physical failures of the powertrain.</a:t>
            </a:r>
          </a:p>
          <a:p>
            <a:pPr marL="342900" indent="-342900"/>
            <a:r>
              <a:rPr lang="en-US" sz="2400" dirty="0"/>
              <a:t>Changes in software may also lead to a failure at the emission test lane due to monitor failures or omissions.</a:t>
            </a:r>
          </a:p>
        </p:txBody>
      </p:sp>
    </p:spTree>
    <p:extLst>
      <p:ext uri="{BB962C8B-B14F-4D97-AF65-F5344CB8AC3E}">
        <p14:creationId xmlns:p14="http://schemas.microsoft.com/office/powerpoint/2010/main" val="204370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45.13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8424"/>
            <a:ext cx="1566862" cy="405683"/>
          </a:xfrm>
        </p:spPr>
        <p:txBody>
          <a:bodyPr wrap="square" lIns="0" tIns="18000" rIns="0" bIns="18000" anchor="ctr" anchorCtr="0">
            <a:spAutoFit/>
          </a:bodyPr>
          <a:lstStyle/>
          <a:p>
            <a:pPr marL="0" indent="0">
              <a:spcBef>
                <a:spcPts val="600"/>
              </a:spcBef>
              <a:buNone/>
            </a:pPr>
            <a:r>
              <a:rPr lang="en-US" sz="2400" spc="-300" noProof="0" dirty="0"/>
              <a:t>S C </a:t>
            </a:r>
            <a:r>
              <a:rPr lang="en-US" sz="2400" noProof="0" dirty="0"/>
              <a:t>T Tuner</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8137" y="1746506"/>
            <a:ext cx="4107817" cy="1883011"/>
          </a:xfrm>
        </p:spPr>
        <p:txBody>
          <a:bodyPr wrap="square" lIns="0" tIns="18000" rIns="0" bIns="18000" anchor="ctr" anchorCtr="0">
            <a:spAutoFit/>
          </a:bodyPr>
          <a:lstStyle/>
          <a:p>
            <a:pPr marL="342900" indent="-342900"/>
            <a:r>
              <a:rPr lang="en-US" sz="2400" noProof="0" dirty="0"/>
              <a:t>The </a:t>
            </a:r>
            <a:r>
              <a:rPr lang="en-US" sz="2400" spc="-300" noProof="0" dirty="0"/>
              <a:t>S C </a:t>
            </a:r>
            <a:r>
              <a:rPr lang="en-US" sz="2400" noProof="0" dirty="0"/>
              <a:t>T aftermarket tuner is an example of device that takes the vehicle out of compliance when reprogramming the module.</a:t>
            </a:r>
          </a:p>
        </p:txBody>
      </p:sp>
      <p:pic>
        <p:nvPicPr>
          <p:cNvPr id="4" name="Picture 3" descr="An illustration depicting the S C T aftermarket tuner.">
            <a:extLst>
              <a:ext uri="{FF2B5EF4-FFF2-40B4-BE49-F238E27FC236}">
                <a16:creationId xmlns:a16="http://schemas.microsoft.com/office/drawing/2014/main" id="{62D31613-6EDA-F7E0-757E-E1AA6F3E625C}"/>
              </a:ext>
            </a:extLst>
          </p:cNvPr>
          <p:cNvPicPr>
            <a:picLocks noChangeAspect="1"/>
          </p:cNvPicPr>
          <p:nvPr/>
        </p:nvPicPr>
        <p:blipFill>
          <a:blip r:embed="rId3"/>
          <a:stretch>
            <a:fillRect/>
          </a:stretch>
        </p:blipFill>
        <p:spPr>
          <a:xfrm>
            <a:off x="4710746" y="1113971"/>
            <a:ext cx="3811908" cy="4411848"/>
          </a:xfrm>
          <a:prstGeom prst="rect">
            <a:avLst/>
          </a:prstGeom>
        </p:spPr>
      </p:pic>
    </p:spTree>
    <p:extLst>
      <p:ext uri="{BB962C8B-B14F-4D97-AF65-F5344CB8AC3E}">
        <p14:creationId xmlns:p14="http://schemas.microsoft.com/office/powerpoint/2010/main" val="3103273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5227" y="188741"/>
            <a:ext cx="8295535" cy="1698345"/>
          </a:xfrm>
        </p:spPr>
        <p:txBody>
          <a:bodyPr wrap="square" lIns="0" tIns="18000" rIns="0" bIns="18000" anchor="ctr" anchorCtr="0">
            <a:spAutoFit/>
          </a:bodyPr>
          <a:lstStyle/>
          <a:p>
            <a:r>
              <a:rPr lang="en-US" dirty="0"/>
              <a:t>Frequently Asked Question: How Does Over-the-Air Software Update Work?</a:t>
            </a:r>
            <a:endParaRPr lang="en-US" noProof="0" dirty="0"/>
          </a:p>
        </p:txBody>
      </p:sp>
      <p:sp>
        <p:nvSpPr>
          <p:cNvPr id="2" name="Content Placeholder 1">
            <a:extLst>
              <a:ext uri="{FF2B5EF4-FFF2-40B4-BE49-F238E27FC236}">
                <a16:creationId xmlns:a16="http://schemas.microsoft.com/office/drawing/2014/main" id="{4A09F010-E8AE-4CE4-B1AB-96E22693A41F}"/>
              </a:ext>
            </a:extLst>
          </p:cNvPr>
          <p:cNvSpPr>
            <a:spLocks noGrp="1"/>
          </p:cNvSpPr>
          <p:nvPr>
            <p:ph sz="quarter" idx="13"/>
          </p:nvPr>
        </p:nvSpPr>
        <p:spPr>
          <a:xfrm>
            <a:off x="345229" y="2011922"/>
            <a:ext cx="4432041" cy="405683"/>
          </a:xfrm>
        </p:spPr>
        <p:txBody>
          <a:bodyPr lIns="0" tIns="18000" rIns="0" bIns="18000" anchor="ctr" anchorCtr="0">
            <a:spAutoFit/>
          </a:bodyPr>
          <a:lstStyle/>
          <a:p>
            <a:pPr marL="0" indent="0">
              <a:buNone/>
            </a:pPr>
            <a:r>
              <a:rPr lang="en-US" sz="2400" b="1" dirty="0"/>
              <a:t>? Frequently Asked Question</a:t>
            </a:r>
          </a:p>
        </p:txBody>
      </p:sp>
      <p:sp>
        <p:nvSpPr>
          <p:cNvPr id="3" name="Content Placeholder 2">
            <a:extLst>
              <a:ext uri="{FF2B5EF4-FFF2-40B4-BE49-F238E27FC236}">
                <a16:creationId xmlns:a16="http://schemas.microsoft.com/office/drawing/2014/main" id="{93335890-A27E-40F4-BFA7-EBB0E749B819}"/>
              </a:ext>
            </a:extLst>
          </p:cNvPr>
          <p:cNvSpPr>
            <a:spLocks noGrp="1"/>
          </p:cNvSpPr>
          <p:nvPr>
            <p:ph sz="quarter" idx="14"/>
          </p:nvPr>
        </p:nvSpPr>
        <p:spPr>
          <a:xfrm>
            <a:off x="335900" y="2557951"/>
            <a:ext cx="8304864" cy="3729670"/>
          </a:xfrm>
        </p:spPr>
        <p:txBody>
          <a:bodyPr wrap="square" lIns="0" tIns="18000" rIns="0" bIns="18000" anchor="ctr" anchorCtr="0">
            <a:spAutoFit/>
          </a:bodyPr>
          <a:lstStyle/>
          <a:p>
            <a:pPr marL="0" indent="0">
              <a:buNone/>
            </a:pPr>
            <a:r>
              <a:rPr lang="en-US" sz="2400" b="1" dirty="0"/>
              <a:t>How Does Over-the-Air Software Update Work? </a:t>
            </a:r>
            <a:r>
              <a:rPr lang="en-US" sz="2400" dirty="0"/>
              <a:t>Over-the-air (</a:t>
            </a:r>
            <a:r>
              <a:rPr lang="en-US" sz="2400" spc="-300" dirty="0"/>
              <a:t>O T </a:t>
            </a:r>
            <a:r>
              <a:rPr lang="en-US" sz="2400" dirty="0"/>
              <a:t>A) updates refers to the process of updating the software wirelessly by the manufacturer, eliminating the need to take the vehicle to the dealership. The vehicle is connected to the Internet via onboard cellular equipment (either 4G or 5G) or by Wi-Fi (if the owner allows access to their home Internet). The software is downloaded when the vehicle is updated while parked during a period of non-use. The process allows the manufacturer to update many vehicles in a very short period. • See Figure 45.14.</a:t>
            </a:r>
          </a:p>
        </p:txBody>
      </p:sp>
    </p:spTree>
    <p:extLst>
      <p:ext uri="{BB962C8B-B14F-4D97-AF65-F5344CB8AC3E}">
        <p14:creationId xmlns:p14="http://schemas.microsoft.com/office/powerpoint/2010/main" val="1757919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45.14</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8424"/>
            <a:ext cx="2582862" cy="405683"/>
          </a:xfrm>
        </p:spPr>
        <p:txBody>
          <a:bodyPr wrap="square" lIns="0" tIns="18000" rIns="0" bIns="18000" anchor="ctr" anchorCtr="0">
            <a:spAutoFit/>
          </a:bodyPr>
          <a:lstStyle/>
          <a:p>
            <a:pPr marL="0" indent="0">
              <a:spcBef>
                <a:spcPts val="600"/>
              </a:spcBef>
              <a:buNone/>
            </a:pPr>
            <a:r>
              <a:rPr lang="en-US" sz="2400" noProof="0" dirty="0"/>
              <a:t>Software Message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8138" y="1720074"/>
            <a:ext cx="4140790" cy="1883011"/>
          </a:xfrm>
        </p:spPr>
        <p:txBody>
          <a:bodyPr wrap="square" lIns="0" tIns="18000" rIns="0" bIns="18000" anchor="ctr" anchorCtr="0">
            <a:spAutoFit/>
          </a:bodyPr>
          <a:lstStyle/>
          <a:p>
            <a:pPr marL="342900" indent="-342900"/>
            <a:r>
              <a:rPr lang="en-US" sz="2400" noProof="0" dirty="0"/>
              <a:t>The vehicle owner receives a message from the manufacturer acknowledging the software update.</a:t>
            </a:r>
          </a:p>
        </p:txBody>
      </p:sp>
      <p:pic>
        <p:nvPicPr>
          <p:cNvPr id="5" name="Picture 4" descr="A screenshot showing a message from Ford to vehicle owner named James.">
            <a:extLst>
              <a:ext uri="{FF2B5EF4-FFF2-40B4-BE49-F238E27FC236}">
                <a16:creationId xmlns:a16="http://schemas.microsoft.com/office/drawing/2014/main" id="{ECEE58B8-BF21-17FF-8CE5-6C43243F1344}"/>
              </a:ext>
            </a:extLst>
          </p:cNvPr>
          <p:cNvPicPr>
            <a:picLocks noChangeAspect="1"/>
          </p:cNvPicPr>
          <p:nvPr/>
        </p:nvPicPr>
        <p:blipFill>
          <a:blip r:embed="rId3"/>
          <a:stretch>
            <a:fillRect/>
          </a:stretch>
        </p:blipFill>
        <p:spPr>
          <a:xfrm>
            <a:off x="4677773" y="1008974"/>
            <a:ext cx="3903255" cy="4680223"/>
          </a:xfrm>
          <a:prstGeom prst="rect">
            <a:avLst/>
          </a:prstGeom>
        </p:spPr>
      </p:pic>
    </p:spTree>
    <p:extLst>
      <p:ext uri="{BB962C8B-B14F-4D97-AF65-F5344CB8AC3E}">
        <p14:creationId xmlns:p14="http://schemas.microsoft.com/office/powerpoint/2010/main" val="3063721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1289" y="198737"/>
            <a:ext cx="8299474" cy="590349"/>
          </a:xfrm>
        </p:spPr>
        <p:txBody>
          <a:bodyPr wrap="square" lIns="0" tIns="18000" rIns="0" bIns="18000" anchor="ctr" anchorCtr="0">
            <a:spAutoFit/>
          </a:bodyPr>
          <a:lstStyle/>
          <a:p>
            <a:r>
              <a:rPr lang="en-US" dirty="0"/>
              <a:t>Question 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41289" y="1121176"/>
            <a:ext cx="8299474" cy="3668115"/>
          </a:xfrm>
        </p:spPr>
        <p:txBody>
          <a:bodyPr wrap="square" lIns="0" tIns="18000" rIns="0" bIns="18000" anchor="ctr" anchorCtr="0">
            <a:spAutoFit/>
          </a:bodyPr>
          <a:lstStyle/>
          <a:p>
            <a:pPr marL="342900" indent="-342900"/>
            <a:r>
              <a:rPr lang="en-US" sz="2400" dirty="0"/>
              <a:t>Technician A says that reprogramming an engine control module using the J2534 system requires a factory scan tool. Technician B says that reprogramming an engine control module using the J2534 system requires Internet access. Which technician is correct?</a:t>
            </a:r>
          </a:p>
          <a:p>
            <a:pPr marL="829818" lvl="1" indent="-342900"/>
            <a:r>
              <a:rPr lang="en-US" sz="2400" dirty="0"/>
              <a:t>a. Technician A only</a:t>
            </a:r>
          </a:p>
          <a:p>
            <a:pPr marL="829818" lvl="1" indent="-342900"/>
            <a:r>
              <a:rPr lang="en-US" sz="2400" dirty="0"/>
              <a:t>b. Technician B only</a:t>
            </a:r>
          </a:p>
          <a:p>
            <a:pPr marL="829818" lvl="1" indent="-342900"/>
            <a:r>
              <a:rPr lang="en-US" sz="2400" dirty="0"/>
              <a:t>c. Both Technicians A and B</a:t>
            </a:r>
          </a:p>
          <a:p>
            <a:pPr marL="829818" lvl="1" indent="-342900"/>
            <a:r>
              <a:rPr lang="en-US" sz="2400" dirty="0"/>
              <a:t>d. Neither Technician A nor </a:t>
            </a:r>
            <a:r>
              <a:rPr lang="en-US" sz="2400" dirty="0">
                <a:solidFill>
                  <a:schemeClr val="tx1"/>
                </a:solidFill>
              </a:rPr>
              <a:t>Technician B</a:t>
            </a:r>
          </a:p>
        </p:txBody>
      </p:sp>
    </p:spTree>
    <p:extLst>
      <p:ext uri="{BB962C8B-B14F-4D97-AF65-F5344CB8AC3E}">
        <p14:creationId xmlns:p14="http://schemas.microsoft.com/office/powerpoint/2010/main" val="978039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Answer 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5947" y="1124973"/>
            <a:ext cx="8304815" cy="1883011"/>
          </a:xfrm>
        </p:spPr>
        <p:txBody>
          <a:bodyPr wrap="square" lIns="0" tIns="18000" rIns="0" bIns="18000" anchor="ctr" anchorCtr="0">
            <a:spAutoFit/>
          </a:bodyPr>
          <a:lstStyle/>
          <a:p>
            <a:pPr marL="342900" indent="-342900">
              <a:spcBef>
                <a:spcPts val="600"/>
              </a:spcBef>
            </a:pPr>
            <a:r>
              <a:rPr lang="en-US" sz="2400" dirty="0"/>
              <a:t>Technician A says that reprogramming an engine control module using the J2534 system requires a factory scan tool. Technician B says that reprogramming an engine control module using the J2534 system requires Internet access. Which technician is correct?</a:t>
            </a:r>
            <a:endParaRPr lang="en-US" sz="2400"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46457" y="3101299"/>
            <a:ext cx="8294305" cy="405683"/>
          </a:xfrm>
        </p:spPr>
        <p:txBody>
          <a:bodyPr wrap="square" lIns="0" tIns="18000" rIns="0" bIns="18000" anchor="ctr" anchorCtr="0">
            <a:spAutoFit/>
          </a:bodyPr>
          <a:lstStyle/>
          <a:p>
            <a:pPr marL="944118" lvl="1" indent="-457200">
              <a:buFont typeface="+mj-lt"/>
              <a:buAutoNum type="alphaLcPeriod" startAt="2"/>
            </a:pPr>
            <a:r>
              <a:rPr lang="en-US" sz="2400" b="1" dirty="0"/>
              <a:t>Technician B only X</a:t>
            </a:r>
            <a:endParaRPr lang="en-US" sz="2400" noProof="0" dirty="0"/>
          </a:p>
        </p:txBody>
      </p:sp>
    </p:spTree>
    <p:extLst>
      <p:ext uri="{BB962C8B-B14F-4D97-AF65-F5344CB8AC3E}">
        <p14:creationId xmlns:p14="http://schemas.microsoft.com/office/powerpoint/2010/main" val="2877485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2899" y="188722"/>
            <a:ext cx="8297863" cy="590349"/>
          </a:xfrm>
        </p:spPr>
        <p:txBody>
          <a:bodyPr wrap="square" lIns="0" tIns="18000" rIns="0" bIns="18000" anchor="ctr" anchorCtr="0">
            <a:spAutoFit/>
          </a:bodyPr>
          <a:lstStyle/>
          <a:p>
            <a:r>
              <a:rPr lang="en-US" dirty="0"/>
              <a:t>Summary </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45280" y="924224"/>
            <a:ext cx="8295481" cy="374906"/>
          </a:xfrm>
        </p:spPr>
        <p:txBody>
          <a:bodyPr wrap="square" lIns="0" tIns="18000" rIns="0" bIns="18000" anchor="ctr" anchorCtr="0">
            <a:spAutoFit/>
          </a:bodyPr>
          <a:lstStyle/>
          <a:p>
            <a:pPr marL="342900" indent="-342900"/>
            <a:r>
              <a:rPr lang="en-US" sz="2200" dirty="0"/>
              <a:t>Programming of electronically erasable programmable read only</a:t>
            </a:r>
          </a:p>
        </p:txBody>
      </p:sp>
      <p:sp>
        <p:nvSpPr>
          <p:cNvPr id="2" name="Content Placeholder 1">
            <a:extLst>
              <a:ext uri="{FF2B5EF4-FFF2-40B4-BE49-F238E27FC236}">
                <a16:creationId xmlns:a16="http://schemas.microsoft.com/office/drawing/2014/main" id="{503A0BB1-9E1E-C5CB-FDD2-CC542E08F952}"/>
              </a:ext>
            </a:extLst>
          </p:cNvPr>
          <p:cNvSpPr>
            <a:spLocks noGrp="1"/>
          </p:cNvSpPr>
          <p:nvPr>
            <p:ph sz="quarter" idx="13"/>
          </p:nvPr>
        </p:nvSpPr>
        <p:spPr>
          <a:xfrm>
            <a:off x="698500" y="1373764"/>
            <a:ext cx="3821113" cy="374906"/>
          </a:xfrm>
        </p:spPr>
        <p:txBody>
          <a:bodyPr wrap="square" lIns="0" tIns="18000" rIns="0" bIns="18000" anchor="ctr" anchorCtr="0">
            <a:spAutoFit/>
          </a:bodyPr>
          <a:lstStyle/>
          <a:p>
            <a:pPr marL="0" indent="0">
              <a:buNone/>
            </a:pPr>
            <a:r>
              <a:rPr lang="en-US" sz="2200" dirty="0"/>
              <a:t>memory was a requirement for</a:t>
            </a:r>
          </a:p>
        </p:txBody>
      </p:sp>
      <p:graphicFrame>
        <p:nvGraphicFramePr>
          <p:cNvPr id="25" name="Object 24" descr="O B D hyphen roman number two">
            <a:extLst>
              <a:ext uri="{FF2B5EF4-FFF2-40B4-BE49-F238E27FC236}">
                <a16:creationId xmlns:a16="http://schemas.microsoft.com/office/drawing/2014/main" id="{0BAF1763-F770-328C-697C-AFF00AE03035}"/>
              </a:ext>
            </a:extLst>
          </p:cNvPr>
          <p:cNvGraphicFramePr>
            <a:graphicFrameLocks noChangeAspect="1"/>
          </p:cNvGraphicFramePr>
          <p:nvPr>
            <p:extLst>
              <p:ext uri="{D42A27DB-BD31-4B8C-83A1-F6EECF244321}">
                <p14:modId xmlns:p14="http://schemas.microsoft.com/office/powerpoint/2010/main" val="3047492760"/>
              </p:ext>
            </p:extLst>
          </p:nvPr>
        </p:nvGraphicFramePr>
        <p:xfrm>
          <a:off x="4543425" y="1449388"/>
          <a:ext cx="860696" cy="285146"/>
        </p:xfrm>
        <a:graphic>
          <a:graphicData uri="http://schemas.openxmlformats.org/presentationml/2006/ole">
            <mc:AlternateContent xmlns:mc="http://schemas.openxmlformats.org/markup-compatibility/2006">
              <mc:Choice xmlns:v="urn:schemas-microsoft-com:vml" Requires="v">
                <p:oleObj name="Equation" r:id="rId3" imgW="545760" imgH="177480" progId="Equation.DSMT4">
                  <p:embed/>
                </p:oleObj>
              </mc:Choice>
              <mc:Fallback>
                <p:oleObj name="Equation" r:id="rId3" imgW="545760" imgH="177480" progId="Equation.DSMT4">
                  <p:embed/>
                  <p:pic>
                    <p:nvPicPr>
                      <p:cNvPr id="25" name="Object 24" descr="O B D hyphen roman number two">
                        <a:extLst>
                          <a:ext uri="{FF2B5EF4-FFF2-40B4-BE49-F238E27FC236}">
                            <a16:creationId xmlns:a16="http://schemas.microsoft.com/office/drawing/2014/main" id="{2BFCF06C-E38A-E426-8EB4-741367AC3B19}"/>
                          </a:ext>
                        </a:extLst>
                      </p:cNvPr>
                      <p:cNvPicPr>
                        <a:picLocks noChangeAspect="1" noChangeArrowheads="1"/>
                      </p:cNvPicPr>
                      <p:nvPr/>
                    </p:nvPicPr>
                    <p:blipFill>
                      <a:blip r:embed="rId4"/>
                      <a:srcRect/>
                      <a:stretch>
                        <a:fillRect/>
                      </a:stretch>
                    </p:blipFill>
                    <p:spPr bwMode="auto">
                      <a:xfrm>
                        <a:off x="4543425" y="1449388"/>
                        <a:ext cx="860696" cy="28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Content Placeholder 2">
            <a:extLst>
              <a:ext uri="{FF2B5EF4-FFF2-40B4-BE49-F238E27FC236}">
                <a16:creationId xmlns:a16="http://schemas.microsoft.com/office/drawing/2014/main" id="{3F53AD6E-E18D-7084-8693-78E619CE28C5}"/>
              </a:ext>
            </a:extLst>
          </p:cNvPr>
          <p:cNvSpPr>
            <a:spLocks noGrp="1"/>
          </p:cNvSpPr>
          <p:nvPr>
            <p:ph sz="quarter" idx="14"/>
          </p:nvPr>
        </p:nvSpPr>
        <p:spPr>
          <a:xfrm>
            <a:off x="349250" y="1868010"/>
            <a:ext cx="8291512" cy="4337529"/>
          </a:xfrm>
        </p:spPr>
        <p:txBody>
          <a:bodyPr wrap="square" lIns="0" tIns="18000" rIns="0" bIns="18000" anchor="ctr" anchorCtr="0">
            <a:spAutoFit/>
          </a:bodyPr>
          <a:lstStyle/>
          <a:p>
            <a:pPr marL="342900" indent="-342900"/>
            <a:r>
              <a:rPr lang="en-US" sz="2200" dirty="0"/>
              <a:t>J2534 standard supports programming of </a:t>
            </a:r>
            <a:r>
              <a:rPr lang="en-US" sz="2200" spc="-300" dirty="0"/>
              <a:t>E </a:t>
            </a:r>
            <a:r>
              <a:rPr lang="en-US" sz="2200" spc="-300" dirty="0" err="1"/>
              <a:t>E</a:t>
            </a:r>
            <a:r>
              <a:rPr lang="en-US" sz="2200" spc="-300" dirty="0"/>
              <a:t> P R O </a:t>
            </a:r>
            <a:r>
              <a:rPr lang="en-US" sz="2200" dirty="0"/>
              <a:t>M in modules responsible for emission control with a pass-through device on all vehicles 2004 and newer.</a:t>
            </a:r>
          </a:p>
          <a:p>
            <a:pPr marL="342900" indent="-342900"/>
            <a:r>
              <a:rPr lang="en-US" sz="2200" spc="-300" dirty="0"/>
              <a:t>E </a:t>
            </a:r>
            <a:r>
              <a:rPr lang="en-US" sz="2200" spc="-300" dirty="0" err="1"/>
              <a:t>E</a:t>
            </a:r>
            <a:r>
              <a:rPr lang="en-US" sz="2200" spc="-300" dirty="0"/>
              <a:t> P R O </a:t>
            </a:r>
            <a:r>
              <a:rPr lang="en-US" sz="2200" dirty="0"/>
              <a:t>M programming performed on-board the vehicle, off-board, or remotely with the proper equipment.</a:t>
            </a:r>
          </a:p>
          <a:p>
            <a:pPr marL="342900" indent="-342900"/>
            <a:r>
              <a:rPr lang="en-US" sz="2200" dirty="0"/>
              <a:t>When reprogramming a module, use a battery maintainer, so the vehicle’s system voltage does not drop below the minimum level.</a:t>
            </a:r>
          </a:p>
          <a:p>
            <a:pPr marL="342900" indent="-342900"/>
            <a:r>
              <a:rPr lang="en-US" sz="2200" dirty="0"/>
              <a:t>Many aftermarket programmers or “tuners” are designed to take the vehicle out of emission compliance and therefore are illegal for on- or off- road use.</a:t>
            </a:r>
          </a:p>
        </p:txBody>
      </p:sp>
    </p:spTree>
    <p:extLst>
      <p:ext uri="{BB962C8B-B14F-4D97-AF65-F5344CB8AC3E}">
        <p14:creationId xmlns:p14="http://schemas.microsoft.com/office/powerpoint/2010/main" val="3109801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785" y="188291"/>
            <a:ext cx="8303978" cy="590349"/>
          </a:xfrm>
        </p:spPr>
        <p:txBody>
          <a:bodyPr wrap="square" lIns="0" tIns="18000" rIns="0" bIns="18000" anchor="ctr" anchorCtr="0">
            <a:spAutoFit/>
          </a:bodyPr>
          <a:lstStyle/>
          <a:p>
            <a:r>
              <a:rPr lang="en-US" noProof="0" dirty="0"/>
              <a:t>Learning Objectives </a:t>
            </a:r>
            <a:r>
              <a:rPr lang="en-US" sz="2800" noProof="0" dirty="0">
                <a:latin typeface="+mj-lt"/>
              </a:rPr>
              <a:t>(2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346" y="1110756"/>
            <a:ext cx="8307417" cy="967376"/>
          </a:xfrm>
        </p:spPr>
        <p:txBody>
          <a:bodyPr wrap="square" lIns="0" tIns="18000" rIns="0" bIns="18000" anchor="ctr" anchorCtr="0">
            <a:spAutoFit/>
          </a:bodyPr>
          <a:lstStyle/>
          <a:p>
            <a:pPr marL="716400" indent="-716400">
              <a:buSzTx/>
              <a:buNone/>
            </a:pPr>
            <a:r>
              <a:rPr lang="en-US" sz="2400" b="1" noProof="0" dirty="0">
                <a:solidFill>
                  <a:srgbClr val="007FA3"/>
                </a:solidFill>
                <a:cs typeface="Times New Roman" panose="02020603050405020304" pitchFamily="18" charset="0"/>
              </a:rPr>
              <a:t>45.7 </a:t>
            </a:r>
            <a:r>
              <a:rPr lang="en-US" sz="2400" dirty="0">
                <a:solidFill>
                  <a:schemeClr val="tx1"/>
                </a:solidFill>
              </a:rPr>
              <a:t>Describe the concerns of programming in the shop.</a:t>
            </a:r>
          </a:p>
          <a:p>
            <a:pPr marL="716400" indent="-716400">
              <a:buSzTx/>
              <a:buNone/>
            </a:pPr>
            <a:r>
              <a:rPr lang="en-US" sz="2400" b="1" noProof="0" dirty="0">
                <a:solidFill>
                  <a:srgbClr val="007FA3"/>
                </a:solidFill>
                <a:cs typeface="Times New Roman" panose="02020603050405020304" pitchFamily="18" charset="0"/>
              </a:rPr>
              <a:t>45.8 </a:t>
            </a:r>
            <a:r>
              <a:rPr lang="en-US" sz="2400" dirty="0">
                <a:solidFill>
                  <a:schemeClr val="tx1"/>
                </a:solidFill>
              </a:rPr>
              <a:t>Describe aftermarket reprogramming.</a:t>
            </a:r>
            <a:endParaRPr lang="en-US" sz="2400" b="1" noProof="0" dirty="0">
              <a:solidFill>
                <a:srgbClr val="007FA3"/>
              </a:solidFill>
              <a:cs typeface="Times New Roman" panose="02020603050405020304" pitchFamily="18" charset="0"/>
            </a:endParaRPr>
          </a:p>
        </p:txBody>
      </p:sp>
    </p:spTree>
    <p:extLst>
      <p:ext uri="{BB962C8B-B14F-4D97-AF65-F5344CB8AC3E}">
        <p14:creationId xmlns:p14="http://schemas.microsoft.com/office/powerpoint/2010/main" val="3513099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2133600"/>
            <a:ext cx="8229600" cy="967376"/>
          </a:xfrm>
        </p:spPr>
        <p:txBody>
          <a:bodyPr wrap="square" tIns="18000" bIns="18000" anchor="ctr" anchorCtr="0">
            <a:spAutoFit/>
          </a:bodyPr>
          <a:lstStyle/>
          <a:p>
            <a:r>
              <a:rPr lang="en-US" sz="2400" noProof="0" dirty="0">
                <a:hlinkClick r:id="rId3"/>
              </a:rPr>
              <a:t>(A8) Engine Performance Animations</a:t>
            </a:r>
            <a:endParaRPr lang="en-US" sz="2400" noProof="0" dirty="0"/>
          </a:p>
          <a:p>
            <a:r>
              <a:rPr lang="en-US" sz="2400" noProof="0" dirty="0">
                <a:hlinkClick r:id="rId4"/>
              </a:rPr>
              <a:t>(A8) Engine Performance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335584" y="185344"/>
            <a:ext cx="834010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46260"/>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86649"/>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noProof="0" dirty="0"/>
              <a:t>Figure </a:t>
            </a:r>
            <a:r>
              <a:rPr lang="en-US" dirty="0"/>
              <a:t>45</a:t>
            </a:r>
            <a:r>
              <a:rPr lang="en-US" noProof="0" dirty="0"/>
              <a:t>.1</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48584"/>
            <a:ext cx="2163762" cy="405683"/>
          </a:xfrm>
        </p:spPr>
        <p:txBody>
          <a:bodyPr wrap="square" lIns="0" tIns="18000" rIns="0" bIns="18000" anchor="ctr" anchorCtr="0">
            <a:spAutoFit/>
          </a:bodyPr>
          <a:lstStyle/>
          <a:p>
            <a:pPr marL="0" indent="0">
              <a:spcBef>
                <a:spcPts val="600"/>
              </a:spcBef>
              <a:buNone/>
            </a:pPr>
            <a:r>
              <a:rPr lang="en-US" sz="2400" noProof="0" dirty="0"/>
              <a:t>Control Module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8138" y="1720074"/>
            <a:ext cx="4246562" cy="2252343"/>
          </a:xfrm>
        </p:spPr>
        <p:txBody>
          <a:bodyPr wrap="square" lIns="0" tIns="18000" rIns="0" bIns="18000" anchor="ctr" anchorCtr="0">
            <a:spAutoFit/>
          </a:bodyPr>
          <a:lstStyle/>
          <a:p>
            <a:pPr marL="342900" indent="-342900"/>
            <a:r>
              <a:rPr lang="en-US" sz="2400" noProof="0" dirty="0"/>
              <a:t>The Toyota engine control module pictured in the figure is an example of a module that must be replaced to update the programming memory. </a:t>
            </a:r>
          </a:p>
        </p:txBody>
      </p:sp>
      <p:pic>
        <p:nvPicPr>
          <p:cNvPr id="5" name="Picture 4" descr="A close-up view of the Toyota engine control module.">
            <a:extLst>
              <a:ext uri="{FF2B5EF4-FFF2-40B4-BE49-F238E27FC236}">
                <a16:creationId xmlns:a16="http://schemas.microsoft.com/office/drawing/2014/main" id="{F2C927B1-F1CE-3763-B472-48CEF0BF7515}"/>
              </a:ext>
            </a:extLst>
          </p:cNvPr>
          <p:cNvPicPr>
            <a:picLocks noChangeAspect="1"/>
          </p:cNvPicPr>
          <p:nvPr/>
        </p:nvPicPr>
        <p:blipFill>
          <a:blip r:embed="rId3"/>
          <a:stretch>
            <a:fillRect/>
          </a:stretch>
        </p:blipFill>
        <p:spPr>
          <a:xfrm>
            <a:off x="4704387" y="1090429"/>
            <a:ext cx="3850027" cy="3255023"/>
          </a:xfrm>
          <a:prstGeom prst="rect">
            <a:avLst/>
          </a:prstGeom>
        </p:spPr>
      </p:pic>
    </p:spTree>
    <p:extLst>
      <p:ext uri="{BB962C8B-B14F-4D97-AF65-F5344CB8AC3E}">
        <p14:creationId xmlns:p14="http://schemas.microsoft.com/office/powerpoint/2010/main" val="3325849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noProof="0" dirty="0"/>
              <a:t>Figure </a:t>
            </a:r>
            <a:r>
              <a:rPr lang="en-US" dirty="0"/>
              <a:t>45</a:t>
            </a:r>
            <a:r>
              <a:rPr lang="en-US" noProof="0" dirty="0"/>
              <a:t>.2</a:t>
            </a:r>
            <a:r>
              <a:rPr lang="en-US" dirty="0"/>
              <a:t>A</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8138" y="1135884"/>
            <a:ext cx="2392362" cy="405683"/>
          </a:xfrm>
        </p:spPr>
        <p:txBody>
          <a:bodyPr wrap="square" lIns="0" tIns="18000" rIns="0" bIns="18000" anchor="ctr" anchorCtr="0">
            <a:spAutoFit/>
          </a:bodyPr>
          <a:lstStyle/>
          <a:p>
            <a:pPr marL="0" indent="0">
              <a:spcBef>
                <a:spcPts val="600"/>
              </a:spcBef>
              <a:buNone/>
            </a:pPr>
            <a:r>
              <a:rPr lang="en-US" sz="2400" spc="-300" noProof="0" dirty="0"/>
              <a:t>G </a:t>
            </a:r>
            <a:r>
              <a:rPr lang="en-US" sz="2400" noProof="0" dirty="0"/>
              <a:t>M </a:t>
            </a:r>
            <a:r>
              <a:rPr lang="en-US" sz="2400" spc="-300" noProof="0" dirty="0"/>
              <a:t>P R O </a:t>
            </a:r>
            <a:r>
              <a:rPr lang="en-US" sz="2400" noProof="0" dirty="0"/>
              <a:t>M </a:t>
            </a:r>
            <a:r>
              <a:rPr lang="en-US" sz="2400" spc="-300" noProof="0" dirty="0"/>
              <a:t>E C </a:t>
            </a:r>
            <a:r>
              <a:rPr lang="en-US" sz="2400" noProof="0" dirty="0"/>
              <a:t>M</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8138" y="1745474"/>
            <a:ext cx="4144962" cy="2252343"/>
          </a:xfrm>
        </p:spPr>
        <p:txBody>
          <a:bodyPr wrap="square" lIns="0" tIns="18000" rIns="0" bIns="18000" anchor="ctr" anchorCtr="0">
            <a:spAutoFit/>
          </a:bodyPr>
          <a:lstStyle/>
          <a:p>
            <a:pPr marL="342900" indent="-342900"/>
            <a:r>
              <a:rPr lang="en-US" sz="2400" noProof="0" dirty="0"/>
              <a:t>The two General Motors engine control modules above are examples of two styles of removable </a:t>
            </a:r>
            <a:r>
              <a:rPr lang="en-US" sz="2400" spc="-300" noProof="0" dirty="0"/>
              <a:t>P R O M </a:t>
            </a:r>
            <a:r>
              <a:rPr lang="en-US" sz="2400" noProof="0" dirty="0"/>
              <a:t>s used to update programmable memory.</a:t>
            </a:r>
          </a:p>
        </p:txBody>
      </p:sp>
      <p:pic>
        <p:nvPicPr>
          <p:cNvPr id="4" name="Picture 3" descr="A close-up view of a general motors engine control module.">
            <a:extLst>
              <a:ext uri="{FF2B5EF4-FFF2-40B4-BE49-F238E27FC236}">
                <a16:creationId xmlns:a16="http://schemas.microsoft.com/office/drawing/2014/main" id="{64B0E203-058C-5FCA-1BCC-9BD5F0AACBFA}"/>
              </a:ext>
            </a:extLst>
          </p:cNvPr>
          <p:cNvPicPr>
            <a:picLocks noChangeAspect="1"/>
          </p:cNvPicPr>
          <p:nvPr/>
        </p:nvPicPr>
        <p:blipFill>
          <a:blip r:embed="rId3"/>
          <a:stretch>
            <a:fillRect/>
          </a:stretch>
        </p:blipFill>
        <p:spPr>
          <a:xfrm>
            <a:off x="4628976" y="1104202"/>
            <a:ext cx="3966686" cy="2366486"/>
          </a:xfrm>
          <a:prstGeom prst="rect">
            <a:avLst/>
          </a:prstGeom>
        </p:spPr>
      </p:pic>
    </p:spTree>
    <p:extLst>
      <p:ext uri="{BB962C8B-B14F-4D97-AF65-F5344CB8AC3E}">
        <p14:creationId xmlns:p14="http://schemas.microsoft.com/office/powerpoint/2010/main" val="3693278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45.2B</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48584"/>
            <a:ext cx="2366962" cy="405683"/>
          </a:xfrm>
        </p:spPr>
        <p:txBody>
          <a:bodyPr wrap="square" lIns="0" tIns="18000" rIns="0" bIns="18000" anchor="ctr" anchorCtr="0">
            <a:spAutoFit/>
          </a:bodyPr>
          <a:lstStyle/>
          <a:p>
            <a:pPr marL="0" indent="0">
              <a:spcBef>
                <a:spcPts val="600"/>
              </a:spcBef>
              <a:buNone/>
            </a:pPr>
            <a:r>
              <a:rPr lang="en-US" sz="2400" spc="-300" noProof="0" dirty="0"/>
              <a:t>G </a:t>
            </a:r>
            <a:r>
              <a:rPr lang="en-US" sz="2400" noProof="0" dirty="0"/>
              <a:t>M </a:t>
            </a:r>
            <a:r>
              <a:rPr lang="en-US" sz="2400" spc="-300" noProof="0" dirty="0"/>
              <a:t>E C </a:t>
            </a:r>
            <a:r>
              <a:rPr lang="en-US" sz="2400" noProof="0" dirty="0"/>
              <a:t>M </a:t>
            </a:r>
            <a:r>
              <a:rPr lang="en-US" sz="2400" spc="-300" noProof="0" dirty="0"/>
              <a:t>P R O </a:t>
            </a:r>
            <a:r>
              <a:rPr lang="en-US" sz="2400" noProof="0" dirty="0"/>
              <a:t>M</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8138" y="1707374"/>
            <a:ext cx="4081462" cy="2252343"/>
          </a:xfrm>
        </p:spPr>
        <p:txBody>
          <a:bodyPr wrap="square" lIns="0" tIns="18000" rIns="0" bIns="18000" anchor="ctr" anchorCtr="0">
            <a:spAutoFit/>
          </a:bodyPr>
          <a:lstStyle/>
          <a:p>
            <a:pPr marL="342900" indent="-342900"/>
            <a:r>
              <a:rPr lang="en-US" sz="2400" noProof="0" dirty="0"/>
              <a:t>The two General Motors engine control modules above are examples of two styles of removable </a:t>
            </a:r>
            <a:r>
              <a:rPr lang="en-US" sz="2400" spc="-300" noProof="0" dirty="0"/>
              <a:t>P R O M </a:t>
            </a:r>
            <a:r>
              <a:rPr lang="en-US" sz="2400" noProof="0" dirty="0"/>
              <a:t>s used to update programmable memory.</a:t>
            </a:r>
          </a:p>
        </p:txBody>
      </p:sp>
      <p:pic>
        <p:nvPicPr>
          <p:cNvPr id="5" name="Picture 4" descr="A close-up view of a different type of a general motors engine control module.">
            <a:extLst>
              <a:ext uri="{FF2B5EF4-FFF2-40B4-BE49-F238E27FC236}">
                <a16:creationId xmlns:a16="http://schemas.microsoft.com/office/drawing/2014/main" id="{4D6C3842-5F51-2385-F9DE-98F62912A628}"/>
              </a:ext>
            </a:extLst>
          </p:cNvPr>
          <p:cNvPicPr>
            <a:picLocks noChangeAspect="1"/>
          </p:cNvPicPr>
          <p:nvPr/>
        </p:nvPicPr>
        <p:blipFill>
          <a:blip r:embed="rId3"/>
          <a:stretch>
            <a:fillRect/>
          </a:stretch>
        </p:blipFill>
        <p:spPr>
          <a:xfrm>
            <a:off x="4646988" y="999102"/>
            <a:ext cx="3914022" cy="3742197"/>
          </a:xfrm>
          <a:prstGeom prst="rect">
            <a:avLst/>
          </a:prstGeom>
        </p:spPr>
      </p:pic>
    </p:spTree>
    <p:extLst>
      <p:ext uri="{BB962C8B-B14F-4D97-AF65-F5344CB8AC3E}">
        <p14:creationId xmlns:p14="http://schemas.microsoft.com/office/powerpoint/2010/main" val="1997538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45.3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8424"/>
            <a:ext cx="3647122" cy="405683"/>
          </a:xfrm>
        </p:spPr>
        <p:txBody>
          <a:bodyPr wrap="square" lIns="0" tIns="18000" rIns="0" bIns="18000" anchor="ctr" anchorCtr="0">
            <a:spAutoFit/>
          </a:bodyPr>
          <a:lstStyle/>
          <a:p>
            <a:pPr marL="0" indent="0">
              <a:spcBef>
                <a:spcPts val="600"/>
              </a:spcBef>
              <a:buNone/>
            </a:pPr>
            <a:r>
              <a:rPr lang="en-US" sz="2400" noProof="0" dirty="0"/>
              <a:t>Scan Tool Programming</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48648" y="1688544"/>
            <a:ext cx="4115454" cy="1390568"/>
          </a:xfrm>
        </p:spPr>
        <p:txBody>
          <a:bodyPr wrap="square" lIns="0" tIns="18000" rIns="0" bIns="18000" anchor="ctr" anchorCtr="0">
            <a:spAutoFit/>
          </a:bodyPr>
          <a:lstStyle/>
          <a:p>
            <a:pPr marL="342900" indent="-342900"/>
            <a:r>
              <a:rPr lang="en-US" sz="2200" noProof="0" dirty="0"/>
              <a:t>The manufacturer scan tool is being used to reprogram the engine control module via the data link connector.</a:t>
            </a:r>
          </a:p>
        </p:txBody>
      </p:sp>
      <p:pic>
        <p:nvPicPr>
          <p:cNvPr id="5" name="Picture 4" descr="The S U B A R U scan tool displaying start menu options.&#10;Long description is available in notes, press F6.">
            <a:extLst>
              <a:ext uri="{FF2B5EF4-FFF2-40B4-BE49-F238E27FC236}">
                <a16:creationId xmlns:a16="http://schemas.microsoft.com/office/drawing/2014/main" id="{0544BE78-630A-768B-DA3D-25F991D0ECEC}"/>
              </a:ext>
            </a:extLst>
          </p:cNvPr>
          <p:cNvPicPr>
            <a:picLocks noChangeAspect="1"/>
          </p:cNvPicPr>
          <p:nvPr/>
        </p:nvPicPr>
        <p:blipFill>
          <a:blip r:embed="rId3"/>
          <a:stretch>
            <a:fillRect/>
          </a:stretch>
        </p:blipFill>
        <p:spPr>
          <a:xfrm>
            <a:off x="4692599" y="1016004"/>
            <a:ext cx="3848202" cy="3117209"/>
          </a:xfrm>
          <a:prstGeom prst="rect">
            <a:avLst/>
          </a:prstGeom>
        </p:spPr>
      </p:pic>
    </p:spTree>
    <p:extLst>
      <p:ext uri="{BB962C8B-B14F-4D97-AF65-F5344CB8AC3E}">
        <p14:creationId xmlns:p14="http://schemas.microsoft.com/office/powerpoint/2010/main" val="2918629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1289" y="198737"/>
            <a:ext cx="8299474" cy="590349"/>
          </a:xfrm>
        </p:spPr>
        <p:txBody>
          <a:bodyPr wrap="square" lIns="0" tIns="18000" rIns="0" bIns="18000" anchor="ctr" anchorCtr="0">
            <a:spAutoFit/>
          </a:bodyPr>
          <a:lstStyle/>
          <a:p>
            <a:r>
              <a:rPr lang="en-US" spc="-500" dirty="0"/>
              <a:t>S A </a:t>
            </a:r>
            <a:r>
              <a:rPr lang="en-US" dirty="0"/>
              <a:t>E Standards J2534 &amp; J2534-1/2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41289" y="1122856"/>
            <a:ext cx="8299474" cy="3583476"/>
          </a:xfrm>
        </p:spPr>
        <p:txBody>
          <a:bodyPr wrap="square" lIns="0" tIns="18000" rIns="0" bIns="18000" anchor="ctr" anchorCtr="0">
            <a:spAutoFit/>
          </a:bodyPr>
          <a:lstStyle/>
          <a:p>
            <a:pPr marL="342900" indent="-342900"/>
            <a:r>
              <a:rPr lang="en-US" sz="2400" spc="-300" dirty="0"/>
              <a:t>S A </a:t>
            </a:r>
            <a:r>
              <a:rPr lang="en-US" sz="2400" dirty="0"/>
              <a:t>E J2534: communications between computer and vehicle</a:t>
            </a:r>
          </a:p>
          <a:p>
            <a:pPr marL="342900" indent="-342900"/>
            <a:r>
              <a:rPr lang="en-US" sz="2400" spc="-300" dirty="0"/>
              <a:t>E P </a:t>
            </a:r>
            <a:r>
              <a:rPr lang="en-US" sz="2400" dirty="0"/>
              <a:t>A/</a:t>
            </a:r>
            <a:r>
              <a:rPr lang="en-US" sz="2400" spc="-300" dirty="0"/>
              <a:t>C A R </a:t>
            </a:r>
            <a:r>
              <a:rPr lang="en-US" sz="2400" dirty="0"/>
              <a:t>B regulations require all automakers </a:t>
            </a:r>
          </a:p>
          <a:p>
            <a:pPr marL="342900" indent="-342900"/>
            <a:r>
              <a:rPr lang="en-US" sz="2400" dirty="0"/>
              <a:t>Provide a J2534 service to everyone in </a:t>
            </a:r>
            <a:r>
              <a:rPr lang="en-US" sz="2400" spc="-300" dirty="0"/>
              <a:t>U </a:t>
            </a:r>
            <a:r>
              <a:rPr lang="en-US" sz="2400" dirty="0"/>
              <a:t>S</a:t>
            </a:r>
          </a:p>
          <a:p>
            <a:pPr marL="342900" indent="-342900"/>
            <a:r>
              <a:rPr lang="en-US" sz="2400" dirty="0"/>
              <a:t>For reflashing emission-related controllers</a:t>
            </a:r>
          </a:p>
          <a:p>
            <a:pPr marL="342900" indent="-342900"/>
            <a:r>
              <a:rPr lang="en-US" sz="2400" dirty="0"/>
              <a:t>4 Versions J2534, J2534-1, J2534-2, and J2534-5</a:t>
            </a:r>
          </a:p>
          <a:p>
            <a:pPr marL="342900" indent="-342900"/>
            <a:r>
              <a:rPr lang="en-US" sz="2400" dirty="0"/>
              <a:t>J2534-5 Latest improved </a:t>
            </a:r>
            <a:r>
              <a:rPr lang="en-US" sz="2400" spc="-300" dirty="0"/>
              <a:t>D L </a:t>
            </a:r>
            <a:r>
              <a:rPr lang="en-US" sz="2400" dirty="0"/>
              <a:t>C Communications</a:t>
            </a:r>
            <a:endParaRPr lang="en-US" sz="2400" noProof="0" dirty="0"/>
          </a:p>
        </p:txBody>
      </p:sp>
    </p:spTree>
    <p:extLst>
      <p:ext uri="{BB962C8B-B14F-4D97-AF65-F5344CB8AC3E}">
        <p14:creationId xmlns:p14="http://schemas.microsoft.com/office/powerpoint/2010/main" val="4159227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1289" y="198737"/>
            <a:ext cx="8299474" cy="590349"/>
          </a:xfrm>
        </p:spPr>
        <p:txBody>
          <a:bodyPr wrap="square" lIns="0" tIns="18000" rIns="0" bIns="18000" anchor="ctr" anchorCtr="0">
            <a:spAutoFit/>
          </a:bodyPr>
          <a:lstStyle/>
          <a:p>
            <a:r>
              <a:rPr lang="en-US" dirty="0"/>
              <a:t>Programming Hardware</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41289" y="1134060"/>
            <a:ext cx="8299474" cy="1529068"/>
          </a:xfrm>
        </p:spPr>
        <p:txBody>
          <a:bodyPr wrap="square" lIns="0" tIns="18000" rIns="0" bIns="18000" anchor="ctr" anchorCtr="0">
            <a:spAutoFit/>
          </a:bodyPr>
          <a:lstStyle/>
          <a:p>
            <a:pPr marL="342900" indent="-342900"/>
            <a:r>
              <a:rPr lang="en-US" sz="2400" spc="-300" dirty="0"/>
              <a:t>O E </a:t>
            </a:r>
            <a:r>
              <a:rPr lang="en-US" sz="2400" dirty="0"/>
              <a:t>M pass-through devices</a:t>
            </a:r>
          </a:p>
          <a:p>
            <a:pPr marL="342900" indent="-342900"/>
            <a:r>
              <a:rPr lang="en-US" sz="2400" spc="-300" dirty="0"/>
              <a:t>G </a:t>
            </a:r>
            <a:r>
              <a:rPr lang="en-US" sz="2400" dirty="0"/>
              <a:t>M </a:t>
            </a:r>
            <a:r>
              <a:rPr lang="en-US" sz="2400" spc="-300" dirty="0"/>
              <a:t>M D </a:t>
            </a:r>
            <a:r>
              <a:rPr lang="en-US" sz="2400" dirty="0"/>
              <a:t>I and Ford </a:t>
            </a:r>
            <a:r>
              <a:rPr lang="en-US" sz="2400" spc="-300" dirty="0"/>
              <a:t>V C </a:t>
            </a:r>
            <a:r>
              <a:rPr lang="en-US" sz="2400" dirty="0"/>
              <a:t>I</a:t>
            </a:r>
          </a:p>
          <a:p>
            <a:pPr marL="342900" indent="-342900"/>
            <a:r>
              <a:rPr lang="en-US" sz="2400" dirty="0"/>
              <a:t>Generic Devices like Car</a:t>
            </a:r>
            <a:r>
              <a:rPr lang="en-US" sz="2400" spc="-300" dirty="0"/>
              <a:t>D A </a:t>
            </a:r>
            <a:r>
              <a:rPr lang="en-US" sz="2400" dirty="0"/>
              <a:t>Q-Plus</a:t>
            </a:r>
            <a:endParaRPr lang="en-US" sz="2400" noProof="0" dirty="0"/>
          </a:p>
        </p:txBody>
      </p:sp>
    </p:spTree>
    <p:extLst>
      <p:ext uri="{BB962C8B-B14F-4D97-AF65-F5344CB8AC3E}">
        <p14:creationId xmlns:p14="http://schemas.microsoft.com/office/powerpoint/2010/main" val="3684284200"/>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3762</TotalTime>
  <Words>3546</Words>
  <Application>Microsoft Office PowerPoint</Application>
  <PresentationFormat>On-screen Show (4:3)</PresentationFormat>
  <Paragraphs>189</Paragraphs>
  <Slides>31</Slides>
  <Notes>31</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37" baseType="lpstr">
      <vt:lpstr>Verdana</vt:lpstr>
      <vt:lpstr>Times New Roman</vt:lpstr>
      <vt:lpstr>Arial</vt:lpstr>
      <vt:lpstr>1_USHE</vt:lpstr>
      <vt:lpstr>USHE</vt:lpstr>
      <vt:lpstr>Equation</vt:lpstr>
      <vt:lpstr>Automotive Electrical and Engine Performance</vt:lpstr>
      <vt:lpstr>Learning Objectives (1 of 2)</vt:lpstr>
      <vt:lpstr>Learning Objectives (2 of 2)</vt:lpstr>
      <vt:lpstr>Figure 45.1</vt:lpstr>
      <vt:lpstr>Figure 45.2A</vt:lpstr>
      <vt:lpstr>Figure 45.2B</vt:lpstr>
      <vt:lpstr>Figure 45.3</vt:lpstr>
      <vt:lpstr>S A E Standards J2534 &amp; J2534-1/2</vt:lpstr>
      <vt:lpstr>Programming Hardware</vt:lpstr>
      <vt:lpstr>Figure 45.4</vt:lpstr>
      <vt:lpstr>Figure 45.5</vt:lpstr>
      <vt:lpstr>Programming Software</vt:lpstr>
      <vt:lpstr>Figure 45.6</vt:lpstr>
      <vt:lpstr>Figure 45.7</vt:lpstr>
      <vt:lpstr>Reprogramming (1 of 2)</vt:lpstr>
      <vt:lpstr>Figure 45.8</vt:lpstr>
      <vt:lpstr>Reprogramming (2 of 2)</vt:lpstr>
      <vt:lpstr>Figure 45.9</vt:lpstr>
      <vt:lpstr>Figure 45.10</vt:lpstr>
      <vt:lpstr>Battery Voltage</vt:lpstr>
      <vt:lpstr>Figure 45.11</vt:lpstr>
      <vt:lpstr>Figure 45.12</vt:lpstr>
      <vt:lpstr>Aftermarket Reprogramming</vt:lpstr>
      <vt:lpstr>Figure 45.13</vt:lpstr>
      <vt:lpstr>Frequently Asked Question: How Does Over-the-Air Software Update Work?</vt:lpstr>
      <vt:lpstr>Figure 45.14</vt:lpstr>
      <vt:lpstr>Question 1</vt:lpstr>
      <vt:lpstr>Answer 1</vt:lpstr>
      <vt:lpstr>Summary </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Ninth Edition, Chapter 45</dc:title>
  <dc:subject>Careers</dc:subject>
  <dc:creator>Halderman and Ward</dc:creator>
  <cp:keywords/>
  <dc:description>Additional information may be found in the Notes Pane of each slide by pressing F6.</dc:description>
  <cp:lastModifiedBy>Glen Plants</cp:lastModifiedBy>
  <cp:revision>521</cp:revision>
  <dcterms:modified xsi:type="dcterms:W3CDTF">2024-11-05T14:25:05Z</dcterms:modified>
</cp:coreProperties>
</file>