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92" r:id="rId1"/>
    <p:sldMasterId id="2147483663" r:id="rId2"/>
  </p:sldMasterIdLst>
  <p:notesMasterIdLst>
    <p:notesMasterId r:id="rId40"/>
  </p:notesMasterIdLst>
  <p:handoutMasterIdLst>
    <p:handoutMasterId r:id="rId41"/>
  </p:handoutMasterIdLst>
  <p:sldIdLst>
    <p:sldId id="1038" r:id="rId3"/>
    <p:sldId id="1039" r:id="rId4"/>
    <p:sldId id="764" r:id="rId5"/>
    <p:sldId id="854" r:id="rId6"/>
    <p:sldId id="874" r:id="rId7"/>
    <p:sldId id="875" r:id="rId8"/>
    <p:sldId id="855" r:id="rId9"/>
    <p:sldId id="876" r:id="rId10"/>
    <p:sldId id="877" r:id="rId11"/>
    <p:sldId id="878" r:id="rId12"/>
    <p:sldId id="879" r:id="rId13"/>
    <p:sldId id="880" r:id="rId14"/>
    <p:sldId id="881" r:id="rId15"/>
    <p:sldId id="882" r:id="rId16"/>
    <p:sldId id="883" r:id="rId17"/>
    <p:sldId id="884" r:id="rId18"/>
    <p:sldId id="885" r:id="rId19"/>
    <p:sldId id="886" r:id="rId20"/>
    <p:sldId id="887" r:id="rId21"/>
    <p:sldId id="888" r:id="rId22"/>
    <p:sldId id="889" r:id="rId23"/>
    <p:sldId id="1387" r:id="rId24"/>
    <p:sldId id="890" r:id="rId25"/>
    <p:sldId id="1041" r:id="rId26"/>
    <p:sldId id="1042" r:id="rId27"/>
    <p:sldId id="893" r:id="rId28"/>
    <p:sldId id="894" r:id="rId29"/>
    <p:sldId id="895" r:id="rId30"/>
    <p:sldId id="896" r:id="rId31"/>
    <p:sldId id="897" r:id="rId32"/>
    <p:sldId id="899" r:id="rId33"/>
    <p:sldId id="900" r:id="rId34"/>
    <p:sldId id="859" r:id="rId35"/>
    <p:sldId id="860" r:id="rId36"/>
    <p:sldId id="1040" r:id="rId37"/>
    <p:sldId id="1306" r:id="rId38"/>
    <p:sldId id="687" r:id="rId39"/>
  </p:sldIdLst>
  <p:sldSz cx="9144000" cy="6858000" type="screen4x3"/>
  <p:notesSz cx="6858000" cy="9144000"/>
  <p:embeddedFontLst>
    <p:embeddedFont>
      <p:font typeface="Verdana" panose="020B060403050404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3" pos="5443" userDrawn="1">
          <p15:clr>
            <a:srgbClr val="A4A3A4"/>
          </p15:clr>
        </p15:guide>
        <p15:guide id="7" orient="horz" pos="913" userDrawn="1">
          <p15:clr>
            <a:srgbClr val="A4A3A4"/>
          </p15:clr>
        </p15:guide>
        <p15:guide id="8" pos="2880" userDrawn="1">
          <p15:clr>
            <a:srgbClr val="A4A3A4"/>
          </p15:clr>
        </p15:guide>
        <p15:guide id="9" orient="horz" pos="414" userDrawn="1">
          <p15:clr>
            <a:srgbClr val="A4A3A4"/>
          </p15:clr>
        </p15:guide>
        <p15:guide id="10" orient="horz" pos="1162" userDrawn="1">
          <p15:clr>
            <a:srgbClr val="A4A3A4"/>
          </p15:clr>
        </p15:guide>
        <p15:guide id="11" pos="204" userDrawn="1">
          <p15:clr>
            <a:srgbClr val="A4A3A4"/>
          </p15:clr>
        </p15:guide>
        <p15:guide id="12" orient="horz" pos="4088" userDrawn="1">
          <p15:clr>
            <a:srgbClr val="A4A3A4"/>
          </p15:clr>
        </p15:guide>
        <p15:guide id="13" orient="horz" pos="4178" userDrawn="1">
          <p15:clr>
            <a:srgbClr val="A4A3A4"/>
          </p15:clr>
        </p15:guide>
        <p15:guide id="14" orient="horz" pos="2523" userDrawn="1">
          <p15:clr>
            <a:srgbClr val="A4A3A4"/>
          </p15:clr>
        </p15:guide>
        <p15:guide id="15" pos="431" userDrawn="1">
          <p15:clr>
            <a:srgbClr val="A4A3A4"/>
          </p15:clr>
        </p15:guide>
        <p15:guide id="16" pos="725" userDrawn="1">
          <p15:clr>
            <a:srgbClr val="A4A3A4"/>
          </p15:clr>
        </p15:guide>
        <p15:guide id="17" orient="horz" pos="179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D4E4EA"/>
    <a:srgbClr val="F4FEF7"/>
    <a:srgbClr val="BFF7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46" autoAdjust="0"/>
    <p:restoredTop sz="85380" autoAdjust="0"/>
  </p:normalViewPr>
  <p:slideViewPr>
    <p:cSldViewPr snapToGrid="0" snapToObjects="1">
      <p:cViewPr varScale="1">
        <p:scale>
          <a:sx n="98" d="100"/>
          <a:sy n="98" d="100"/>
        </p:scale>
        <p:origin x="2412" y="78"/>
      </p:cViewPr>
      <p:guideLst>
        <p:guide pos="5443"/>
        <p:guide orient="horz" pos="913"/>
        <p:guide pos="2880"/>
        <p:guide orient="horz" pos="414"/>
        <p:guide orient="horz" pos="1162"/>
        <p:guide pos="204"/>
        <p:guide orient="horz" pos="4088"/>
        <p:guide orient="horz" pos="4178"/>
        <p:guide orient="horz" pos="2523"/>
        <p:guide pos="431"/>
        <p:guide pos="725"/>
        <p:guide orient="horz" pos="1797"/>
      </p:guideLst>
    </p:cSldViewPr>
  </p:slideViewPr>
  <p:outlineViewPr>
    <p:cViewPr>
      <p:scale>
        <a:sx n="33" d="100"/>
        <a:sy n="33" d="100"/>
      </p:scale>
      <p:origin x="0" y="-25866"/>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68" d="100"/>
          <a:sy n="68" d="100"/>
        </p:scale>
        <p:origin x="306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11/5/2024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dirty="0"/>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1) Math Type Plugin</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2) Math Player (free versions available)</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3) NVDA Reader (free versions available)</a:t>
            </a:r>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INSTRUCTOR NOTE: This presentation includes text explanation notes, you can use to teach the course. When in SLIDE SHOW mode, you RIGHT CLICK and select SHOW PRESENTER VIEW, to use the notes.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93416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33119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sz="1200" b="0" i="0" u="none" strike="noStrike" baseline="0" dirty="0">
              <a:solidFill>
                <a:srgbClr val="231F20"/>
              </a:solidFill>
              <a:latin typeface="Arial" panose="020B0604020202020204" pitchFamily="34" charset="0"/>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21796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88936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sz="1200" b="0" i="0" u="none" strike="noStrike" baseline="0" dirty="0">
              <a:solidFill>
                <a:srgbClr val="231F20"/>
              </a:solidFill>
              <a:latin typeface="Arial" panose="020B0604020202020204" pitchFamily="34" charset="0"/>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90218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49217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79111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51975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45709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7644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15314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19BDED16-30E7-F0F3-23BB-9D5C08306B4F}"/>
            </a:ext>
          </a:extLst>
        </p:cNvPr>
        <p:cNvGrpSpPr/>
        <p:nvPr/>
      </p:nvGrpSpPr>
      <p:grpSpPr>
        <a:xfrm>
          <a:off x="0" y="0"/>
          <a:ext cx="0" cy="0"/>
          <a:chOff x="0" y="0"/>
          <a:chExt cx="0" cy="0"/>
        </a:xfrm>
      </p:grpSpPr>
      <p:sp>
        <p:nvSpPr>
          <p:cNvPr id="208" name="Shape 208">
            <a:extLst>
              <a:ext uri="{FF2B5EF4-FFF2-40B4-BE49-F238E27FC236}">
                <a16:creationId xmlns:a16="http://schemas.microsoft.com/office/drawing/2014/main" id="{67100FDD-EF25-7A4E-107F-F0CEB7FB829C}"/>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a:extLst>
              <a:ext uri="{FF2B5EF4-FFF2-40B4-BE49-F238E27FC236}">
                <a16:creationId xmlns:a16="http://schemas.microsoft.com/office/drawing/2014/main" id="{DB07F032-9956-1F7A-E820-CCE733169BB5}"/>
              </a:ext>
            </a:extLst>
          </p:cNvPr>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a:extLst>
              <a:ext uri="{FF2B5EF4-FFF2-40B4-BE49-F238E27FC236}">
                <a16:creationId xmlns:a16="http://schemas.microsoft.com/office/drawing/2014/main" id="{28016D8D-E762-FF6C-18B3-3E2DD038C7B8}"/>
              </a:ext>
            </a:extLst>
          </p:cNvPr>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11716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82499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baseline="0" dirty="0">
                <a:solidFill>
                  <a:srgbClr val="231F20"/>
                </a:solidFill>
                <a:latin typeface="Arial" panose="020B0604020202020204" pitchFamily="34" charset="0"/>
                <a:cs typeface="Arial" panose="020B0604020202020204" pitchFamily="34" charset="0"/>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The illustration depicting an O B D-II D T C identification format. It is a 5-digit alphanumeric key displays a block showing B for body, C for Chassis, P for Powertrain and U for Network. It is connected to P. The block below it has 0 for Generic (S A E) or 1 for Manufacturer specific. Third digit is specific vehicle system. The digits 0 and 2 is specific fault designation.</a:t>
            </a:r>
            <a:endParaRPr lang="en-US" sz="1200" b="0" i="0" u="none" strike="noStrike" baseline="0" dirty="0">
              <a:solidFill>
                <a:srgbClr val="231F20"/>
              </a:solidFill>
              <a:latin typeface="Arial" panose="020B0604020202020204" pitchFamily="34" charset="0"/>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76533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1" i="0" u="sng" strike="noStrike" cap="none" dirty="0">
                <a:solidFill>
                  <a:schemeClr val="dk1"/>
                </a:solidFill>
                <a:latin typeface="Arial" panose="020B0604020202020204" pitchFamily="34" charset="0"/>
                <a:ea typeface="Arial"/>
                <a:cs typeface="Arial" panose="020B0604020202020204" pitchFamily="34" charset="0"/>
                <a:sym typeface="Arial"/>
              </a:rPr>
              <a:t>Frequently Asked Question</a:t>
            </a:r>
            <a:r>
              <a:rPr lang="en-US" sz="1200" b="1" i="0" u="none" strike="noStrike" cap="none" dirty="0">
                <a:solidFill>
                  <a:schemeClr val="dk1"/>
                </a:solidFill>
                <a:latin typeface="Arial" panose="020B0604020202020204" pitchFamily="34" charset="0"/>
                <a:ea typeface="Arial"/>
                <a:cs typeface="Arial" panose="020B0604020202020204" pitchFamily="34" charset="0"/>
                <a:sym typeface="Arial"/>
              </a:rPr>
              <a:t>: </a:t>
            </a:r>
            <a:r>
              <a:rPr lang="en-US" sz="1200" b="1" i="0" u="none" strike="noStrike" baseline="0" dirty="0">
                <a:solidFill>
                  <a:srgbClr val="231F20"/>
                </a:solidFill>
                <a:latin typeface="Arial" panose="020B0604020202020204" pitchFamily="34" charset="0"/>
                <a:cs typeface="Arial" panose="020B0604020202020204" pitchFamily="34" charset="0"/>
              </a:rPr>
              <a:t>What Is a Drive Cycle?</a:t>
            </a:r>
          </a:p>
          <a:p>
            <a:pPr marR="56470"/>
            <a:r>
              <a:rPr lang="en-US" sz="1200" b="0" i="0" u="none" strike="noStrike" baseline="0" dirty="0">
                <a:solidFill>
                  <a:srgbClr val="231F20"/>
                </a:solidFill>
                <a:latin typeface="Arial" panose="020B0604020202020204" pitchFamily="34" charset="0"/>
                <a:cs typeface="Arial" panose="020B0604020202020204" pitchFamily="34" charset="0"/>
              </a:rPr>
              <a:t>A drive cycle is a vehicle being driven under specified speed and times that allows all monitors to run. In other words, the P C M is looking at a series of data points representing speed and time and determines from these data points when the conditions are right to perform a monitor or a test of a component. These data points and, therefore, the drive cycle are vehicle- specific and are not the same for each vehicle. Some common conditions for a drive cycle to successfully run all of the monitors include Cold start with intake air temperature (I A T) and engine coolant temperature (E C T) close to each other, indicating that the engine has cooled to the temperature of the surrounding air temperature. Fuel level within a certain range, usually between 15% and 85%. Vehicle speed within a certain speed range for certain amount of time, usually 4 to 12 minutes. Stop and idle for a certain time.  Each monitor requires its own set of parameters needed to run the test, and sometimes these conditions cannot be met. For example, some evaporate emissions control (E V A P) systems require a temperature that may not be possible in winter months in a cold climatic area.</a:t>
            </a:r>
          </a:p>
          <a:p>
            <a:pPr marR="56470"/>
            <a:r>
              <a:rPr lang="en-US" sz="1200" b="0" i="0" u="none" strike="noStrike" baseline="0" dirty="0">
                <a:solidFill>
                  <a:srgbClr val="231F20"/>
                </a:solidFill>
                <a:latin typeface="Arial" panose="020B0604020202020204" pitchFamily="34" charset="0"/>
                <a:cs typeface="Arial" panose="020B0604020202020204" pitchFamily="34" charset="0"/>
              </a:rPr>
              <a:t>A typical universal drive cycle that works for many vehicles includes the following steps.</a:t>
            </a:r>
          </a:p>
          <a:p>
            <a:pPr marR="86770"/>
            <a:r>
              <a:rPr lang="en-US" sz="1200" b="0" i="0" u="none" strike="noStrike" baseline="0" dirty="0">
                <a:solidFill>
                  <a:srgbClr val="231F20"/>
                </a:solidFill>
                <a:latin typeface="Arial" panose="020B0604020202020204" pitchFamily="34" charset="0"/>
                <a:cs typeface="Arial" panose="020B0604020202020204" pitchFamily="34" charset="0"/>
              </a:rPr>
              <a:t>MIL must be off. No D T C s present. Fuel fill between 15% and 85%.</a:t>
            </a:r>
          </a:p>
          <a:p>
            <a:pPr marR="56470" lvl="1"/>
            <a:r>
              <a:rPr lang="en-US" sz="1200" b="0" i="0" u="none" strike="noStrike" baseline="0" dirty="0">
                <a:solidFill>
                  <a:srgbClr val="231F20"/>
                </a:solidFill>
                <a:latin typeface="Arial" panose="020B0604020202020204" pitchFamily="34" charset="0"/>
                <a:cs typeface="Arial" panose="020B0604020202020204" pitchFamily="34" charset="0"/>
              </a:rPr>
              <a:t>Cold start—Preferred = 8-hour soak at 68°F to 86°F. Alternative = E C T below 86°F.</a:t>
            </a:r>
          </a:p>
          <a:p>
            <a:r>
              <a:rPr lang="en-US" sz="1200" b="0" i="0" u="none" strike="noStrike" baseline="0" dirty="0">
                <a:solidFill>
                  <a:srgbClr val="231F20"/>
                </a:solidFill>
                <a:latin typeface="Arial" panose="020B0604020202020204" pitchFamily="34" charset="0"/>
                <a:cs typeface="Arial" panose="020B0604020202020204" pitchFamily="34" charset="0"/>
              </a:rPr>
              <a:t>STEP 1 With the ignition off, connect scan tool.</a:t>
            </a:r>
          </a:p>
          <a:p>
            <a:r>
              <a:rPr lang="en-US" sz="1200" b="0" i="0" u="none" strike="noStrike" baseline="0" dirty="0">
                <a:solidFill>
                  <a:srgbClr val="231F20"/>
                </a:solidFill>
                <a:latin typeface="Arial" panose="020B0604020202020204" pitchFamily="34" charset="0"/>
                <a:cs typeface="Arial" panose="020B0604020202020204" pitchFamily="34" charset="0"/>
              </a:rPr>
              <a:t>STEP 2 Start engine and drive between 20 and 30 mph for 22 minutes, allowing speed to vary.</a:t>
            </a:r>
          </a:p>
          <a:p>
            <a:r>
              <a:rPr lang="en-US" sz="1200" b="0" i="0" u="none" strike="noStrike" baseline="0" dirty="0">
                <a:solidFill>
                  <a:srgbClr val="231F20"/>
                </a:solidFill>
                <a:latin typeface="Arial" panose="020B0604020202020204" pitchFamily="34" charset="0"/>
                <a:cs typeface="Arial" panose="020B0604020202020204" pitchFamily="34" charset="0"/>
              </a:rPr>
              <a:t>STEP 3 Stop and idle for 40 seconds, gradually accelerate to 55 mph.</a:t>
            </a:r>
          </a:p>
          <a:p>
            <a:r>
              <a:rPr lang="en-US" sz="1200" b="0" i="0" u="none" strike="noStrike" baseline="0" dirty="0">
                <a:solidFill>
                  <a:srgbClr val="231F20"/>
                </a:solidFill>
                <a:latin typeface="Arial" panose="020B0604020202020204" pitchFamily="34" charset="0"/>
                <a:cs typeface="Arial" panose="020B0604020202020204" pitchFamily="34" charset="0"/>
              </a:rPr>
              <a:t>STEP 4 Maintain 55 mph for 4 minutes using a steady throttle input.</a:t>
            </a:r>
          </a:p>
          <a:p>
            <a:r>
              <a:rPr lang="en-US" sz="1200" b="0" i="0" u="none" strike="noStrike" baseline="0" dirty="0">
                <a:solidFill>
                  <a:srgbClr val="231F20"/>
                </a:solidFill>
                <a:latin typeface="Arial" panose="020B0604020202020204" pitchFamily="34" charset="0"/>
                <a:cs typeface="Arial" panose="020B0604020202020204" pitchFamily="34" charset="0"/>
              </a:rPr>
              <a:t>STEP 5 Stop and idle for 30 seconds, then accelerate to 30 mph.</a:t>
            </a:r>
          </a:p>
          <a:p>
            <a:r>
              <a:rPr lang="en-US" sz="1200" b="0" i="0" u="none" strike="noStrike" baseline="0" dirty="0">
                <a:solidFill>
                  <a:srgbClr val="231F20"/>
                </a:solidFill>
                <a:latin typeface="Arial" panose="020B0604020202020204" pitchFamily="34" charset="0"/>
                <a:cs typeface="Arial" panose="020B0604020202020204" pitchFamily="34" charset="0"/>
              </a:rPr>
              <a:t>STEP 6 Maintain 30 mph for 12 minutes.</a:t>
            </a:r>
          </a:p>
          <a:p>
            <a:r>
              <a:rPr lang="en-US" sz="1200" b="0" i="0" u="none" strike="noStrike" baseline="0" dirty="0">
                <a:solidFill>
                  <a:srgbClr val="231F20"/>
                </a:solidFill>
                <a:latin typeface="Arial" panose="020B0604020202020204" pitchFamily="34" charset="0"/>
                <a:cs typeface="Arial" panose="020B0604020202020204" pitchFamily="34" charset="0"/>
              </a:rPr>
              <a:t>STEP 7 Repeat steps 4 and 5 four times.</a:t>
            </a:r>
          </a:p>
          <a:p>
            <a:pPr marR="56470"/>
            <a:r>
              <a:rPr lang="en-US" sz="1200" b="0" i="0" u="none" strike="noStrike" baseline="0" dirty="0">
                <a:solidFill>
                  <a:srgbClr val="231F20"/>
                </a:solidFill>
                <a:latin typeface="Arial" panose="020B0604020202020204" pitchFamily="34" charset="0"/>
                <a:cs typeface="Arial" panose="020B0604020202020204" pitchFamily="34" charset="0"/>
              </a:rPr>
              <a:t>Using scan tool, check readiness. Always check service information for the exact drive cycle conditions for the vehicle being serviced for best results.</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03839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sz="1200" b="0" i="0" u="none" strike="noStrike" baseline="0" dirty="0">
              <a:solidFill>
                <a:srgbClr val="231F20"/>
              </a:solidFill>
              <a:latin typeface="Arial" panose="020B0604020202020204" pitchFamily="34" charset="0"/>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499941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sz="1200" b="0" i="0" u="none" strike="noStrike" baseline="0" dirty="0">
              <a:solidFill>
                <a:srgbClr val="231F20"/>
              </a:solidFill>
              <a:latin typeface="Arial" panose="020B0604020202020204" pitchFamily="34" charset="0"/>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67937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sz="1200" b="0" i="0" u="none" strike="noStrike" baseline="0" dirty="0">
              <a:solidFill>
                <a:srgbClr val="231F20"/>
              </a:solidFill>
              <a:latin typeface="Arial" panose="020B0604020202020204" pitchFamily="34" charset="0"/>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043649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732277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2406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239890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sz="1200" b="0" i="0" u="none" strike="noStrike" baseline="0" dirty="0">
              <a:solidFill>
                <a:srgbClr val="231F20"/>
              </a:solidFill>
              <a:latin typeface="Arial" panose="020B0604020202020204" pitchFamily="34" charset="0"/>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00254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608195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sz="1200" b="0" i="0" u="none" strike="noStrike" baseline="0" dirty="0">
              <a:solidFill>
                <a:srgbClr val="231F20"/>
              </a:solidFill>
              <a:latin typeface="Arial" panose="020B0604020202020204" pitchFamily="34" charset="0"/>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870008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747982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346352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892995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C3B09618-1B7E-BB64-5A4B-77DFB87EAFF7}"/>
            </a:ext>
          </a:extLst>
        </p:cNvPr>
        <p:cNvGrpSpPr/>
        <p:nvPr/>
      </p:nvGrpSpPr>
      <p:grpSpPr>
        <a:xfrm>
          <a:off x="0" y="0"/>
          <a:ext cx="0" cy="0"/>
          <a:chOff x="0" y="0"/>
          <a:chExt cx="0" cy="0"/>
        </a:xfrm>
      </p:grpSpPr>
      <p:sp>
        <p:nvSpPr>
          <p:cNvPr id="208" name="Shape 208">
            <a:extLst>
              <a:ext uri="{FF2B5EF4-FFF2-40B4-BE49-F238E27FC236}">
                <a16:creationId xmlns:a16="http://schemas.microsoft.com/office/drawing/2014/main" id="{63A1FF89-D33F-166A-2A03-1E1C2B22862E}"/>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a:extLst>
              <a:ext uri="{FF2B5EF4-FFF2-40B4-BE49-F238E27FC236}">
                <a16:creationId xmlns:a16="http://schemas.microsoft.com/office/drawing/2014/main" id="{6A316362-98A6-DCE6-8738-0DE28887D8EC}"/>
              </a:ext>
            </a:extLst>
          </p:cNvPr>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a:extLst>
              <a:ext uri="{FF2B5EF4-FFF2-40B4-BE49-F238E27FC236}">
                <a16:creationId xmlns:a16="http://schemas.microsoft.com/office/drawing/2014/main" id="{A06FED45-5DB1-CA28-71C1-CB4CB08BF051}"/>
              </a:ext>
            </a:extLst>
          </p:cNvPr>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041480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5141-7CBB-D4E5-7F91-CF43D8A27D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31CF08-07C1-75DC-8347-10DA4B5D81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D06540-BB83-F89D-3F5E-B7C601F870E4}"/>
              </a:ext>
            </a:extLst>
          </p:cNvPr>
          <p:cNvSpPr>
            <a:spLocks noGrp="1"/>
          </p:cNvSpPr>
          <p:nvPr>
            <p:ph type="body" idx="1"/>
          </p:nvPr>
        </p:nvSpPr>
        <p:spPr/>
        <p:txBody>
          <a:bodyPr/>
          <a:lstStyle/>
          <a:p>
            <a:pPr defTabSz="931774">
              <a:defRPr/>
            </a:pPr>
            <a:endParaRPr lang="en-US" dirty="0"/>
          </a:p>
        </p:txBody>
      </p:sp>
      <p:sp>
        <p:nvSpPr>
          <p:cNvPr id="4" name="Slide Number Placeholder 3">
            <a:extLst>
              <a:ext uri="{FF2B5EF4-FFF2-40B4-BE49-F238E27FC236}">
                <a16:creationId xmlns:a16="http://schemas.microsoft.com/office/drawing/2014/main" id="{F23BF5FC-8812-A998-8E2B-F8A783A8205A}"/>
              </a:ext>
            </a:extLst>
          </p:cNvPr>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33862047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9CAA192-07C2-4912-B6C5-CA306F17FBDD}"/>
              </a:ext>
            </a:extLst>
          </p:cNvPr>
          <p:cNvSpPr>
            <a:spLocks noGrp="1" noRot="1" noChangeAspect="1" noTextEdit="1"/>
          </p:cNvSpPr>
          <p:nvPr>
            <p:ph type="sldImg"/>
          </p:nvPr>
        </p:nvSpPr>
        <p:spPr>
          <a:ln>
            <a:headEnd/>
            <a:tailEnd/>
          </a:ln>
        </p:spPr>
      </p:sp>
      <p:sp>
        <p:nvSpPr>
          <p:cNvPr id="48131" name="Notes Placeholder 2">
            <a:extLst>
              <a:ext uri="{FF2B5EF4-FFF2-40B4-BE49-F238E27FC236}">
                <a16:creationId xmlns:a16="http://schemas.microsoft.com/office/drawing/2014/main" id="{D9D7DF65-6D37-4A7E-9EC7-2261A13D3C4B}"/>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de-DE" altLang="en-US"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48132" name="Slide Number Placeholder 3">
            <a:extLst>
              <a:ext uri="{FF2B5EF4-FFF2-40B4-BE49-F238E27FC236}">
                <a16:creationId xmlns:a16="http://schemas.microsoft.com/office/drawing/2014/main" id="{2998DBAB-D818-4DFB-A086-C98B5573E01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62E8CF15-2268-4E7C-A993-40BF9E4643D2}" type="slidenum">
              <a:rPr lang="en-US" altLang="en-US" sz="1200" smtClean="0"/>
              <a:pPr/>
              <a:t>37</a:t>
            </a:fld>
            <a:endParaRPr lang="en-US" altLang="en-US" sz="1200" dirty="0"/>
          </a:p>
        </p:txBody>
      </p:sp>
    </p:spTree>
    <p:extLst>
      <p:ext uri="{BB962C8B-B14F-4D97-AF65-F5344CB8AC3E}">
        <p14:creationId xmlns:p14="http://schemas.microsoft.com/office/powerpoint/2010/main" val="514525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3458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9029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sz="1200" b="0" i="0" u="none" strike="noStrike" baseline="0" dirty="0">
              <a:solidFill>
                <a:srgbClr val="231F20"/>
              </a:solidFill>
              <a:latin typeface="Arial" panose="020B0604020202020204" pitchFamily="34" charset="0"/>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91208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22760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68906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52963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Picture Placeholder 2">
            <a:extLst>
              <a:ext uri="{FF2B5EF4-FFF2-40B4-BE49-F238E27FC236}">
                <a16:creationId xmlns:a16="http://schemas.microsoft.com/office/drawing/2014/main" id="{5759C1E1-08DB-CDEC-3ED8-2E0D036107A9}"/>
              </a:ext>
            </a:extLst>
          </p:cNvPr>
          <p:cNvSpPr>
            <a:spLocks noGrp="1"/>
          </p:cNvSpPr>
          <p:nvPr>
            <p:ph type="pic" sz="quarter" idx="18"/>
          </p:nvPr>
        </p:nvSpPr>
        <p:spPr>
          <a:xfrm>
            <a:off x="457200" y="1681163"/>
            <a:ext cx="3998913" cy="4360862"/>
          </a:xfrm>
        </p:spPr>
        <p:txBody>
          <a:bodyPr/>
          <a:lstStyle/>
          <a:p>
            <a:endParaRPr lang="en-IN"/>
          </a:p>
        </p:txBody>
      </p:sp>
      <p:sp>
        <p:nvSpPr>
          <p:cNvPr id="7" name="Picture Placeholder 6">
            <a:extLst>
              <a:ext uri="{FF2B5EF4-FFF2-40B4-BE49-F238E27FC236}">
                <a16:creationId xmlns:a16="http://schemas.microsoft.com/office/drawing/2014/main" id="{4C3884FA-712E-F52A-54A3-2B89169940CA}"/>
              </a:ext>
            </a:extLst>
          </p:cNvPr>
          <p:cNvSpPr>
            <a:spLocks noGrp="1"/>
          </p:cNvSpPr>
          <p:nvPr>
            <p:ph type="pic" sz="quarter" idx="19"/>
          </p:nvPr>
        </p:nvSpPr>
        <p:spPr>
          <a:xfrm>
            <a:off x="457200" y="6400800"/>
            <a:ext cx="709613" cy="241300"/>
          </a:xfrm>
        </p:spPr>
        <p:txBody>
          <a:bodyPr/>
          <a:lstStyle/>
          <a:p>
            <a:endParaRPr lang="en-IN"/>
          </a:p>
        </p:txBody>
      </p:sp>
    </p:spTree>
    <p:extLst>
      <p:ext uri="{BB962C8B-B14F-4D97-AF65-F5344CB8AC3E}">
        <p14:creationId xmlns:p14="http://schemas.microsoft.com/office/powerpoint/2010/main" val="78973250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4571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35123" y="2209800"/>
            <a:ext cx="8229600" cy="3048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4"/>
          </p:nvPr>
        </p:nvSpPr>
        <p:spPr>
          <a:xfrm>
            <a:off x="457200" y="2667000"/>
            <a:ext cx="8153400" cy="30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a:extLst>
              <a:ext uri="{FF2B5EF4-FFF2-40B4-BE49-F238E27FC236}">
                <a16:creationId xmlns:a16="http://schemas.microsoft.com/office/drawing/2014/main" id="{DC0E7D57-0DBB-4C54-8081-C58D25EF203F}"/>
              </a:ext>
            </a:extLst>
          </p:cNvPr>
          <p:cNvSpPr>
            <a:spLocks noGrp="1"/>
          </p:cNvSpPr>
          <p:nvPr>
            <p:ph sz="quarter" idx="15"/>
          </p:nvPr>
        </p:nvSpPr>
        <p:spPr>
          <a:xfrm>
            <a:off x="434975" y="3048000"/>
            <a:ext cx="8251825" cy="363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9A05FC83-90A7-4C6D-8432-6CB2735D04B6}"/>
              </a:ext>
            </a:extLst>
          </p:cNvPr>
          <p:cNvSpPr>
            <a:spLocks noGrp="1"/>
          </p:cNvSpPr>
          <p:nvPr>
            <p:ph sz="quarter" idx="16"/>
          </p:nvPr>
        </p:nvSpPr>
        <p:spPr>
          <a:xfrm>
            <a:off x="533400" y="3429000"/>
            <a:ext cx="8131175" cy="53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90FC3B49-72B4-4490-B848-08F8FCDF2FCF}"/>
              </a:ext>
            </a:extLst>
          </p:cNvPr>
          <p:cNvSpPr>
            <a:spLocks noGrp="1"/>
          </p:cNvSpPr>
          <p:nvPr>
            <p:ph sz="quarter" idx="17"/>
          </p:nvPr>
        </p:nvSpPr>
        <p:spPr>
          <a:xfrm>
            <a:off x="533400" y="4038600"/>
            <a:ext cx="8001000" cy="363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E373A402-87B5-4FA1-9AF3-99A33551D641}"/>
              </a:ext>
            </a:extLst>
          </p:cNvPr>
          <p:cNvSpPr>
            <a:spLocks noGrp="1"/>
          </p:cNvSpPr>
          <p:nvPr>
            <p:ph sz="quarter" idx="18"/>
          </p:nvPr>
        </p:nvSpPr>
        <p:spPr>
          <a:xfrm>
            <a:off x="533400" y="4478338"/>
            <a:ext cx="8077200" cy="53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1757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4266491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 name="Picture Placeholder 8">
            <a:extLst>
              <a:ext uri="{FF2B5EF4-FFF2-40B4-BE49-F238E27FC236}">
                <a16:creationId xmlns:a16="http://schemas.microsoft.com/office/drawing/2014/main" id="{C6122C06-0248-45C8-9890-FDA2C7B0CDBA}"/>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3" name="Content Placeholder 2">
            <a:extLst>
              <a:ext uri="{FF2B5EF4-FFF2-40B4-BE49-F238E27FC236}">
                <a16:creationId xmlns:a16="http://schemas.microsoft.com/office/drawing/2014/main" id="{B3F9E3F0-3064-41BA-BF34-B5D9350D8D48}"/>
              </a:ext>
            </a:extLst>
          </p:cNvPr>
          <p:cNvSpPr>
            <a:spLocks noGrp="1"/>
          </p:cNvSpPr>
          <p:nvPr>
            <p:ph sz="quarter" idx="17" hasCustomPrompt="1"/>
          </p:nvPr>
        </p:nvSpPr>
        <p:spPr>
          <a:xfrm>
            <a:off x="1836402" y="6400801"/>
            <a:ext cx="6908800"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428319906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84749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125398598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Picture Placeholder 2">
            <a:extLst>
              <a:ext uri="{FF2B5EF4-FFF2-40B4-BE49-F238E27FC236}">
                <a16:creationId xmlns:a16="http://schemas.microsoft.com/office/drawing/2014/main" id="{5759C1E1-08DB-CDEC-3ED8-2E0D036107A9}"/>
              </a:ext>
            </a:extLst>
          </p:cNvPr>
          <p:cNvSpPr>
            <a:spLocks noGrp="1"/>
          </p:cNvSpPr>
          <p:nvPr>
            <p:ph type="pic" sz="quarter" idx="18"/>
          </p:nvPr>
        </p:nvSpPr>
        <p:spPr>
          <a:xfrm>
            <a:off x="457200" y="1681163"/>
            <a:ext cx="3998913" cy="4360862"/>
          </a:xfrm>
        </p:spPr>
        <p:txBody>
          <a:bodyPr/>
          <a:lstStyle/>
          <a:p>
            <a:endParaRPr lang="en-IN"/>
          </a:p>
        </p:txBody>
      </p:sp>
      <p:sp>
        <p:nvSpPr>
          <p:cNvPr id="7" name="Picture Placeholder 6">
            <a:extLst>
              <a:ext uri="{FF2B5EF4-FFF2-40B4-BE49-F238E27FC236}">
                <a16:creationId xmlns:a16="http://schemas.microsoft.com/office/drawing/2014/main" id="{4C3884FA-712E-F52A-54A3-2B89169940CA}"/>
              </a:ext>
            </a:extLst>
          </p:cNvPr>
          <p:cNvSpPr>
            <a:spLocks noGrp="1"/>
          </p:cNvSpPr>
          <p:nvPr>
            <p:ph type="pic" sz="quarter" idx="19"/>
          </p:nvPr>
        </p:nvSpPr>
        <p:spPr>
          <a:xfrm>
            <a:off x="457200" y="6400800"/>
            <a:ext cx="709613" cy="241300"/>
          </a:xfrm>
        </p:spPr>
        <p:txBody>
          <a:bodyPr/>
          <a:lstStyle/>
          <a:p>
            <a:endParaRPr lang="en-IN"/>
          </a:p>
        </p:txBody>
      </p:sp>
    </p:spTree>
    <p:extLst>
      <p:ext uri="{BB962C8B-B14F-4D97-AF65-F5344CB8AC3E}">
        <p14:creationId xmlns:p14="http://schemas.microsoft.com/office/powerpoint/2010/main" val="25304699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421594099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0268748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4"/>
          </p:nvPr>
        </p:nvSpPr>
        <p:spPr>
          <a:xfrm>
            <a:off x="457200" y="5181600"/>
            <a:ext cx="8229600" cy="1066800"/>
          </a:xfrm>
        </p:spPr>
        <p:txBody>
          <a:bodyPr/>
          <a:lstStyle/>
          <a:p>
            <a:pPr lvl="0"/>
            <a:endParaRPr lang="en-IN" noProof="0" dirty="0"/>
          </a:p>
        </p:txBody>
      </p:sp>
      <p:sp>
        <p:nvSpPr>
          <p:cNvPr id="6" name="Date Placeholder 3">
            <a:extLst>
              <a:ext uri="{FF2B5EF4-FFF2-40B4-BE49-F238E27FC236}">
                <a16:creationId xmlns:a16="http://schemas.microsoft.com/office/drawing/2014/main" id="{6E921DB6-163E-4185-89B1-CFDC8DF69B49}"/>
              </a:ext>
            </a:extLst>
          </p:cNvPr>
          <p:cNvSpPr>
            <a:spLocks noGrp="1"/>
          </p:cNvSpPr>
          <p:nvPr>
            <p:ph type="dt" sz="half" idx="15"/>
          </p:nvPr>
        </p:nvSpPr>
        <p:spPr/>
        <p:txBody>
          <a:bodyPr/>
          <a:lstStyle>
            <a:lvl1pPr>
              <a:defRPr/>
            </a:lvl1pPr>
          </a:lstStyle>
          <a:p>
            <a:pPr>
              <a:defRPr/>
            </a:pPr>
            <a:fld id="{D828DFCB-A486-4246-B896-85E345F87AD0}" type="datetimeFigureOut">
              <a:rPr lang="en-US"/>
              <a:pPr>
                <a:defRPr/>
              </a:pPr>
              <a:t>11/5/2024</a:t>
            </a:fld>
            <a:endParaRPr lang="en-US" dirty="0"/>
          </a:p>
        </p:txBody>
      </p:sp>
      <p:sp>
        <p:nvSpPr>
          <p:cNvPr id="9" name="Slide Number Placeholder 5">
            <a:extLst>
              <a:ext uri="{FF2B5EF4-FFF2-40B4-BE49-F238E27FC236}">
                <a16:creationId xmlns:a16="http://schemas.microsoft.com/office/drawing/2014/main" id="{892865F2-AEF2-4B58-8B49-1C3744D6BDAE}"/>
              </a:ext>
            </a:extLst>
          </p:cNvPr>
          <p:cNvSpPr>
            <a:spLocks noGrp="1"/>
          </p:cNvSpPr>
          <p:nvPr>
            <p:ph type="sldNum" sz="quarter" idx="16"/>
          </p:nvPr>
        </p:nvSpPr>
        <p:spPr/>
        <p:txBody>
          <a:bodyPr/>
          <a:lstStyle>
            <a:lvl1pPr>
              <a:defRPr/>
            </a:lvl1pPr>
          </a:lstStyle>
          <a:p>
            <a:pPr>
              <a:defRPr/>
            </a:pPr>
            <a:fld id="{FD8F1D26-3C1C-4360-9318-83CB049CF007}" type="slidenum">
              <a:rPr lang="en-US"/>
              <a:pPr>
                <a:defRPr/>
              </a:pPr>
              <a:t>‹#›</a:t>
            </a:fld>
            <a:endParaRPr lang="en-US" dirty="0"/>
          </a:p>
        </p:txBody>
      </p:sp>
      <p:sp>
        <p:nvSpPr>
          <p:cNvPr id="4" name="Content Placeholder 3">
            <a:extLst>
              <a:ext uri="{FF2B5EF4-FFF2-40B4-BE49-F238E27FC236}">
                <a16:creationId xmlns:a16="http://schemas.microsoft.com/office/drawing/2014/main" id="{9B468B5C-8010-4672-B028-0B2C6AD9A34F}"/>
              </a:ext>
            </a:extLst>
          </p:cNvPr>
          <p:cNvSpPr>
            <a:spLocks noGrp="1"/>
          </p:cNvSpPr>
          <p:nvPr>
            <p:ph sz="quarter" idx="17"/>
          </p:nvPr>
        </p:nvSpPr>
        <p:spPr>
          <a:xfrm>
            <a:off x="4152900" y="1682750"/>
            <a:ext cx="1273175" cy="265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76A2DE9E-3878-4F88-915B-537809C05A87}"/>
              </a:ext>
            </a:extLst>
          </p:cNvPr>
          <p:cNvSpPr>
            <a:spLocks noGrp="1"/>
          </p:cNvSpPr>
          <p:nvPr>
            <p:ph sz="quarter" idx="18"/>
          </p:nvPr>
        </p:nvSpPr>
        <p:spPr>
          <a:xfrm>
            <a:off x="5759450" y="1743075"/>
            <a:ext cx="1487488"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CCC2B72C-AEE6-40D6-8F62-B12F7FB2F3E0}"/>
              </a:ext>
            </a:extLst>
          </p:cNvPr>
          <p:cNvSpPr>
            <a:spLocks noGrp="1"/>
          </p:cNvSpPr>
          <p:nvPr>
            <p:ph sz="quarter" idx="19"/>
          </p:nvPr>
        </p:nvSpPr>
        <p:spPr>
          <a:xfrm>
            <a:off x="7486650" y="1811338"/>
            <a:ext cx="1093788"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105D549A-B957-4EE2-B446-5866F8AA69F8}"/>
              </a:ext>
            </a:extLst>
          </p:cNvPr>
          <p:cNvSpPr>
            <a:spLocks noGrp="1"/>
          </p:cNvSpPr>
          <p:nvPr>
            <p:ph sz="quarter" idx="20"/>
          </p:nvPr>
        </p:nvSpPr>
        <p:spPr>
          <a:xfrm>
            <a:off x="4152900" y="3006725"/>
            <a:ext cx="1606550" cy="288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DE70FD41-0218-4843-AA4A-0AE3E235A75B}"/>
              </a:ext>
            </a:extLst>
          </p:cNvPr>
          <p:cNvSpPr>
            <a:spLocks noGrp="1"/>
          </p:cNvSpPr>
          <p:nvPr>
            <p:ph sz="quarter" idx="21"/>
          </p:nvPr>
        </p:nvSpPr>
        <p:spPr>
          <a:xfrm>
            <a:off x="5995988" y="2962275"/>
            <a:ext cx="1125537" cy="288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a:extLst>
              <a:ext uri="{FF2B5EF4-FFF2-40B4-BE49-F238E27FC236}">
                <a16:creationId xmlns:a16="http://schemas.microsoft.com/office/drawing/2014/main" id="{1FD5EC6A-DE93-46B4-841A-F570D559E410}"/>
              </a:ext>
            </a:extLst>
          </p:cNvPr>
          <p:cNvSpPr>
            <a:spLocks noGrp="1"/>
          </p:cNvSpPr>
          <p:nvPr>
            <p:ph sz="quarter" idx="22"/>
          </p:nvPr>
        </p:nvSpPr>
        <p:spPr>
          <a:xfrm>
            <a:off x="7358063" y="2962275"/>
            <a:ext cx="1093787"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a:extLst>
              <a:ext uri="{FF2B5EF4-FFF2-40B4-BE49-F238E27FC236}">
                <a16:creationId xmlns:a16="http://schemas.microsoft.com/office/drawing/2014/main" id="{24960F54-5A96-404B-A152-6A9A9A1E5775}"/>
              </a:ext>
            </a:extLst>
          </p:cNvPr>
          <p:cNvSpPr>
            <a:spLocks noGrp="1"/>
          </p:cNvSpPr>
          <p:nvPr>
            <p:ph sz="quarter" idx="23"/>
          </p:nvPr>
        </p:nvSpPr>
        <p:spPr>
          <a:xfrm>
            <a:off x="4062413" y="4113213"/>
            <a:ext cx="1036637" cy="401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2">
            <a:extLst>
              <a:ext uri="{FF2B5EF4-FFF2-40B4-BE49-F238E27FC236}">
                <a16:creationId xmlns:a16="http://schemas.microsoft.com/office/drawing/2014/main" id="{D88BC5D3-8256-4E8E-AAFD-9008FD02ED72}"/>
              </a:ext>
            </a:extLst>
          </p:cNvPr>
          <p:cNvSpPr>
            <a:spLocks noGrp="1"/>
          </p:cNvSpPr>
          <p:nvPr>
            <p:ph sz="quarter" idx="24"/>
          </p:nvPr>
        </p:nvSpPr>
        <p:spPr>
          <a:xfrm>
            <a:off x="5645150" y="4113213"/>
            <a:ext cx="1476375" cy="536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4">
            <a:extLst>
              <a:ext uri="{FF2B5EF4-FFF2-40B4-BE49-F238E27FC236}">
                <a16:creationId xmlns:a16="http://schemas.microsoft.com/office/drawing/2014/main" id="{59734E73-2DA1-4E86-BB6D-5D5109B0EF57}"/>
              </a:ext>
            </a:extLst>
          </p:cNvPr>
          <p:cNvSpPr>
            <a:spLocks noGrp="1"/>
          </p:cNvSpPr>
          <p:nvPr>
            <p:ph sz="quarter" idx="25"/>
          </p:nvPr>
        </p:nvSpPr>
        <p:spPr>
          <a:xfrm>
            <a:off x="7358063" y="4137025"/>
            <a:ext cx="1222375" cy="663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008082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4"/>
          </p:nvPr>
        </p:nvSpPr>
        <p:spPr>
          <a:xfrm>
            <a:off x="457200" y="5181600"/>
            <a:ext cx="8229600" cy="1066800"/>
          </a:xfrm>
        </p:spPr>
        <p:txBody>
          <a:bodyPr/>
          <a:lstStyle/>
          <a:p>
            <a:pPr lvl="0"/>
            <a:endParaRPr lang="en-IN" noProof="0" dirty="0"/>
          </a:p>
        </p:txBody>
      </p:sp>
      <p:sp>
        <p:nvSpPr>
          <p:cNvPr id="6" name="Date Placeholder 3">
            <a:extLst>
              <a:ext uri="{FF2B5EF4-FFF2-40B4-BE49-F238E27FC236}">
                <a16:creationId xmlns:a16="http://schemas.microsoft.com/office/drawing/2014/main" id="{6E921DB6-163E-4185-89B1-CFDC8DF69B49}"/>
              </a:ext>
            </a:extLst>
          </p:cNvPr>
          <p:cNvSpPr>
            <a:spLocks noGrp="1"/>
          </p:cNvSpPr>
          <p:nvPr>
            <p:ph type="dt" sz="half" idx="15"/>
          </p:nvPr>
        </p:nvSpPr>
        <p:spPr/>
        <p:txBody>
          <a:bodyPr/>
          <a:lstStyle>
            <a:lvl1pPr>
              <a:defRPr/>
            </a:lvl1pPr>
          </a:lstStyle>
          <a:p>
            <a:pPr>
              <a:defRPr/>
            </a:pPr>
            <a:fld id="{D828DFCB-A486-4246-B896-85E345F87AD0}" type="datetimeFigureOut">
              <a:rPr lang="en-US"/>
              <a:pPr>
                <a:defRPr/>
              </a:pPr>
              <a:t>11/5/2024</a:t>
            </a:fld>
            <a:endParaRPr lang="en-US" dirty="0"/>
          </a:p>
        </p:txBody>
      </p:sp>
      <p:sp>
        <p:nvSpPr>
          <p:cNvPr id="9" name="Slide Number Placeholder 5">
            <a:extLst>
              <a:ext uri="{FF2B5EF4-FFF2-40B4-BE49-F238E27FC236}">
                <a16:creationId xmlns:a16="http://schemas.microsoft.com/office/drawing/2014/main" id="{892865F2-AEF2-4B58-8B49-1C3744D6BDAE}"/>
              </a:ext>
            </a:extLst>
          </p:cNvPr>
          <p:cNvSpPr>
            <a:spLocks noGrp="1"/>
          </p:cNvSpPr>
          <p:nvPr>
            <p:ph type="sldNum" sz="quarter" idx="16"/>
          </p:nvPr>
        </p:nvSpPr>
        <p:spPr/>
        <p:txBody>
          <a:bodyPr/>
          <a:lstStyle>
            <a:lvl1pPr>
              <a:defRPr/>
            </a:lvl1pPr>
          </a:lstStyle>
          <a:p>
            <a:pPr>
              <a:defRPr/>
            </a:pPr>
            <a:fld id="{FD8F1D26-3C1C-4360-9318-83CB049CF007}" type="slidenum">
              <a:rPr lang="en-US"/>
              <a:pPr>
                <a:defRPr/>
              </a:pPr>
              <a:t>‹#›</a:t>
            </a:fld>
            <a:endParaRPr lang="en-US" dirty="0"/>
          </a:p>
        </p:txBody>
      </p:sp>
      <p:sp>
        <p:nvSpPr>
          <p:cNvPr id="4" name="Content Placeholder 3">
            <a:extLst>
              <a:ext uri="{FF2B5EF4-FFF2-40B4-BE49-F238E27FC236}">
                <a16:creationId xmlns:a16="http://schemas.microsoft.com/office/drawing/2014/main" id="{9B468B5C-8010-4672-B028-0B2C6AD9A34F}"/>
              </a:ext>
            </a:extLst>
          </p:cNvPr>
          <p:cNvSpPr>
            <a:spLocks noGrp="1"/>
          </p:cNvSpPr>
          <p:nvPr>
            <p:ph sz="quarter" idx="17"/>
          </p:nvPr>
        </p:nvSpPr>
        <p:spPr>
          <a:xfrm>
            <a:off x="4152900" y="1682750"/>
            <a:ext cx="1273175" cy="265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76A2DE9E-3878-4F88-915B-537809C05A87}"/>
              </a:ext>
            </a:extLst>
          </p:cNvPr>
          <p:cNvSpPr>
            <a:spLocks noGrp="1"/>
          </p:cNvSpPr>
          <p:nvPr>
            <p:ph sz="quarter" idx="18"/>
          </p:nvPr>
        </p:nvSpPr>
        <p:spPr>
          <a:xfrm>
            <a:off x="5759450" y="1743075"/>
            <a:ext cx="1487488"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CCC2B72C-AEE6-40D6-8F62-B12F7FB2F3E0}"/>
              </a:ext>
            </a:extLst>
          </p:cNvPr>
          <p:cNvSpPr>
            <a:spLocks noGrp="1"/>
          </p:cNvSpPr>
          <p:nvPr>
            <p:ph sz="quarter" idx="19"/>
          </p:nvPr>
        </p:nvSpPr>
        <p:spPr>
          <a:xfrm>
            <a:off x="7486650" y="1811338"/>
            <a:ext cx="1093788"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105D549A-B957-4EE2-B446-5866F8AA69F8}"/>
              </a:ext>
            </a:extLst>
          </p:cNvPr>
          <p:cNvSpPr>
            <a:spLocks noGrp="1"/>
          </p:cNvSpPr>
          <p:nvPr>
            <p:ph sz="quarter" idx="20"/>
          </p:nvPr>
        </p:nvSpPr>
        <p:spPr>
          <a:xfrm>
            <a:off x="4152900" y="3006725"/>
            <a:ext cx="1606550" cy="288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DE70FD41-0218-4843-AA4A-0AE3E235A75B}"/>
              </a:ext>
            </a:extLst>
          </p:cNvPr>
          <p:cNvSpPr>
            <a:spLocks noGrp="1"/>
          </p:cNvSpPr>
          <p:nvPr>
            <p:ph sz="quarter" idx="21"/>
          </p:nvPr>
        </p:nvSpPr>
        <p:spPr>
          <a:xfrm>
            <a:off x="5995988" y="2962275"/>
            <a:ext cx="1125537" cy="288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a:extLst>
              <a:ext uri="{FF2B5EF4-FFF2-40B4-BE49-F238E27FC236}">
                <a16:creationId xmlns:a16="http://schemas.microsoft.com/office/drawing/2014/main" id="{1FD5EC6A-DE93-46B4-841A-F570D559E410}"/>
              </a:ext>
            </a:extLst>
          </p:cNvPr>
          <p:cNvSpPr>
            <a:spLocks noGrp="1"/>
          </p:cNvSpPr>
          <p:nvPr>
            <p:ph sz="quarter" idx="22"/>
          </p:nvPr>
        </p:nvSpPr>
        <p:spPr>
          <a:xfrm>
            <a:off x="7358063" y="2962275"/>
            <a:ext cx="1093787"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a:extLst>
              <a:ext uri="{FF2B5EF4-FFF2-40B4-BE49-F238E27FC236}">
                <a16:creationId xmlns:a16="http://schemas.microsoft.com/office/drawing/2014/main" id="{24960F54-5A96-404B-A152-6A9A9A1E5775}"/>
              </a:ext>
            </a:extLst>
          </p:cNvPr>
          <p:cNvSpPr>
            <a:spLocks noGrp="1"/>
          </p:cNvSpPr>
          <p:nvPr>
            <p:ph sz="quarter" idx="23"/>
          </p:nvPr>
        </p:nvSpPr>
        <p:spPr>
          <a:xfrm>
            <a:off x="4062413" y="4113213"/>
            <a:ext cx="1036637" cy="401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2">
            <a:extLst>
              <a:ext uri="{FF2B5EF4-FFF2-40B4-BE49-F238E27FC236}">
                <a16:creationId xmlns:a16="http://schemas.microsoft.com/office/drawing/2014/main" id="{D88BC5D3-8256-4E8E-AAFD-9008FD02ED72}"/>
              </a:ext>
            </a:extLst>
          </p:cNvPr>
          <p:cNvSpPr>
            <a:spLocks noGrp="1"/>
          </p:cNvSpPr>
          <p:nvPr>
            <p:ph sz="quarter" idx="24"/>
          </p:nvPr>
        </p:nvSpPr>
        <p:spPr>
          <a:xfrm>
            <a:off x="5645150" y="4113213"/>
            <a:ext cx="1476375" cy="536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4">
            <a:extLst>
              <a:ext uri="{FF2B5EF4-FFF2-40B4-BE49-F238E27FC236}">
                <a16:creationId xmlns:a16="http://schemas.microsoft.com/office/drawing/2014/main" id="{59734E73-2DA1-4E86-BB6D-5D5109B0EF57}"/>
              </a:ext>
            </a:extLst>
          </p:cNvPr>
          <p:cNvSpPr>
            <a:spLocks noGrp="1"/>
          </p:cNvSpPr>
          <p:nvPr>
            <p:ph sz="quarter" idx="25"/>
          </p:nvPr>
        </p:nvSpPr>
        <p:spPr>
          <a:xfrm>
            <a:off x="7358063" y="4137025"/>
            <a:ext cx="1222375" cy="663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15807B9E-F0FF-7BF0-CC84-C4234E442657}"/>
              </a:ext>
            </a:extLst>
          </p:cNvPr>
          <p:cNvSpPr>
            <a:spLocks noGrp="1"/>
          </p:cNvSpPr>
          <p:nvPr>
            <p:ph sz="quarter" idx="26"/>
          </p:nvPr>
        </p:nvSpPr>
        <p:spPr>
          <a:xfrm>
            <a:off x="730250" y="2251075"/>
            <a:ext cx="403225" cy="571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81974955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Fiv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32583-235A-F751-E1A0-22340F52DA5B}"/>
              </a:ext>
            </a:extLst>
          </p:cNvPr>
          <p:cNvSpPr>
            <a:spLocks noGrp="1"/>
          </p:cNvSpPr>
          <p:nvPr>
            <p:ph type="title"/>
          </p:nvPr>
        </p:nvSpPr>
        <p:spPr>
          <a:xfrm>
            <a:off x="457200" y="391922"/>
            <a:ext cx="8229600" cy="590349"/>
          </a:xfrm>
        </p:spPr>
        <p:txBody>
          <a:bodyPr lIns="0" tIns="18000" rIns="0" bIns="18000" anchor="ctr" anchorCtr="0">
            <a:spAutoFit/>
          </a:bodyPr>
          <a:lstStyle>
            <a:lvl1pPr>
              <a:defRPr sz="3600">
                <a:latin typeface="+mj-lt"/>
              </a:defRPr>
            </a:lvl1pPr>
          </a:lstStyle>
          <a:p>
            <a:r>
              <a:rPr lang="en-US"/>
              <a:t>Click to edit Master title style</a:t>
            </a:r>
          </a:p>
        </p:txBody>
      </p:sp>
      <p:sp>
        <p:nvSpPr>
          <p:cNvPr id="3" name="Date Placeholder 2">
            <a:extLst>
              <a:ext uri="{FF2B5EF4-FFF2-40B4-BE49-F238E27FC236}">
                <a16:creationId xmlns:a16="http://schemas.microsoft.com/office/drawing/2014/main" id="{DE946B8D-69D3-F67C-54D4-69E12CEBEFAB}"/>
              </a:ext>
            </a:extLst>
          </p:cNvPr>
          <p:cNvSpPr>
            <a:spLocks noGrp="1"/>
          </p:cNvSpPr>
          <p:nvPr>
            <p:ph type="dt" idx="10"/>
          </p:nvPr>
        </p:nvSpPr>
        <p:spPr/>
        <p:txBody>
          <a:bodyPr/>
          <a:lstStyle/>
          <a:p>
            <a:endParaRPr lang="en-US"/>
          </a:p>
        </p:txBody>
      </p:sp>
      <p:sp>
        <p:nvSpPr>
          <p:cNvPr id="4" name="Slide Number Placeholder 3">
            <a:extLst>
              <a:ext uri="{FF2B5EF4-FFF2-40B4-BE49-F238E27FC236}">
                <a16:creationId xmlns:a16="http://schemas.microsoft.com/office/drawing/2014/main" id="{7CFF72C7-E3FC-EE33-8DFC-71709F451346}"/>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6" name="Content Placeholder 5">
            <a:extLst>
              <a:ext uri="{FF2B5EF4-FFF2-40B4-BE49-F238E27FC236}">
                <a16:creationId xmlns:a16="http://schemas.microsoft.com/office/drawing/2014/main" id="{980EA191-22D4-E86D-9E1B-E682EC5FFB87}"/>
              </a:ext>
            </a:extLst>
          </p:cNvPr>
          <p:cNvSpPr>
            <a:spLocks noGrp="1"/>
          </p:cNvSpPr>
          <p:nvPr>
            <p:ph sz="quarter" idx="12"/>
          </p:nvPr>
        </p:nvSpPr>
        <p:spPr>
          <a:xfrm>
            <a:off x="457200" y="1128713"/>
            <a:ext cx="4114800" cy="37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02FF8749-5E2C-C5EC-07A2-82A184A69105}"/>
              </a:ext>
            </a:extLst>
          </p:cNvPr>
          <p:cNvSpPr>
            <a:spLocks noGrp="1"/>
          </p:cNvSpPr>
          <p:nvPr>
            <p:ph sz="quarter" idx="13"/>
          </p:nvPr>
        </p:nvSpPr>
        <p:spPr>
          <a:xfrm>
            <a:off x="457200" y="1608165"/>
            <a:ext cx="4114800" cy="37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5F39784D-F00D-2F87-FE7C-5D6A7003EA61}"/>
              </a:ext>
            </a:extLst>
          </p:cNvPr>
          <p:cNvSpPr>
            <a:spLocks noGrp="1"/>
          </p:cNvSpPr>
          <p:nvPr>
            <p:ph sz="quarter" idx="14"/>
          </p:nvPr>
        </p:nvSpPr>
        <p:spPr>
          <a:xfrm>
            <a:off x="457200" y="2105187"/>
            <a:ext cx="4114800" cy="37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37FD5A9B-F30A-F9FE-F0FB-551D875EA878}"/>
              </a:ext>
            </a:extLst>
          </p:cNvPr>
          <p:cNvSpPr>
            <a:spLocks noGrp="1"/>
          </p:cNvSpPr>
          <p:nvPr>
            <p:ph sz="quarter" idx="15"/>
          </p:nvPr>
        </p:nvSpPr>
        <p:spPr>
          <a:xfrm>
            <a:off x="457200" y="2593367"/>
            <a:ext cx="4114800" cy="37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3D570F16-0FB9-8033-D49A-B21D5EAAE3A6}"/>
              </a:ext>
            </a:extLst>
          </p:cNvPr>
          <p:cNvSpPr>
            <a:spLocks noGrp="1"/>
          </p:cNvSpPr>
          <p:nvPr>
            <p:ph sz="quarter" idx="16"/>
          </p:nvPr>
        </p:nvSpPr>
        <p:spPr>
          <a:xfrm>
            <a:off x="457200" y="3089403"/>
            <a:ext cx="4114800" cy="3630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92100C21-4082-CFE4-CF31-313ECAF0FAEC}"/>
              </a:ext>
            </a:extLst>
          </p:cNvPr>
          <p:cNvSpPr>
            <a:spLocks noGrp="1"/>
          </p:cNvSpPr>
          <p:nvPr>
            <p:ph sz="quarter" idx="17"/>
          </p:nvPr>
        </p:nvSpPr>
        <p:spPr>
          <a:xfrm>
            <a:off x="457200" y="3547825"/>
            <a:ext cx="4114800" cy="363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C08D2A52-88A7-C982-5611-B9B749149E07}"/>
              </a:ext>
            </a:extLst>
          </p:cNvPr>
          <p:cNvSpPr>
            <a:spLocks noGrp="1"/>
          </p:cNvSpPr>
          <p:nvPr>
            <p:ph sz="quarter" idx="18"/>
          </p:nvPr>
        </p:nvSpPr>
        <p:spPr>
          <a:xfrm>
            <a:off x="457200" y="4025424"/>
            <a:ext cx="4114800" cy="363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a:extLst>
              <a:ext uri="{FF2B5EF4-FFF2-40B4-BE49-F238E27FC236}">
                <a16:creationId xmlns:a16="http://schemas.microsoft.com/office/drawing/2014/main" id="{47BB806B-DC10-6241-CF76-B7F73B1DA0D0}"/>
              </a:ext>
            </a:extLst>
          </p:cNvPr>
          <p:cNvSpPr>
            <a:spLocks noGrp="1"/>
          </p:cNvSpPr>
          <p:nvPr>
            <p:ph sz="quarter" idx="19"/>
          </p:nvPr>
        </p:nvSpPr>
        <p:spPr>
          <a:xfrm>
            <a:off x="457200" y="4512284"/>
            <a:ext cx="4114800" cy="363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1">
            <a:extLst>
              <a:ext uri="{FF2B5EF4-FFF2-40B4-BE49-F238E27FC236}">
                <a16:creationId xmlns:a16="http://schemas.microsoft.com/office/drawing/2014/main" id="{4D975668-C112-6258-3ABF-18621F9F14E0}"/>
              </a:ext>
            </a:extLst>
          </p:cNvPr>
          <p:cNvSpPr>
            <a:spLocks noGrp="1"/>
          </p:cNvSpPr>
          <p:nvPr>
            <p:ph sz="quarter" idx="20"/>
          </p:nvPr>
        </p:nvSpPr>
        <p:spPr>
          <a:xfrm>
            <a:off x="457200" y="4999038"/>
            <a:ext cx="4114800" cy="363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a:extLst>
              <a:ext uri="{FF2B5EF4-FFF2-40B4-BE49-F238E27FC236}">
                <a16:creationId xmlns:a16="http://schemas.microsoft.com/office/drawing/2014/main" id="{76E060E6-6ED1-8915-956E-0F517E970AFE}"/>
              </a:ext>
            </a:extLst>
          </p:cNvPr>
          <p:cNvSpPr>
            <a:spLocks noGrp="1"/>
          </p:cNvSpPr>
          <p:nvPr>
            <p:ph sz="quarter" idx="21"/>
          </p:nvPr>
        </p:nvSpPr>
        <p:spPr>
          <a:xfrm>
            <a:off x="457200" y="5486400"/>
            <a:ext cx="4114800" cy="363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a:extLst>
              <a:ext uri="{FF2B5EF4-FFF2-40B4-BE49-F238E27FC236}">
                <a16:creationId xmlns:a16="http://schemas.microsoft.com/office/drawing/2014/main" id="{709CE1C0-2756-5A79-79FA-820DAF2BBE0F}"/>
              </a:ext>
            </a:extLst>
          </p:cNvPr>
          <p:cNvSpPr>
            <a:spLocks noGrp="1"/>
          </p:cNvSpPr>
          <p:nvPr>
            <p:ph sz="quarter" idx="22"/>
          </p:nvPr>
        </p:nvSpPr>
        <p:spPr>
          <a:xfrm>
            <a:off x="457200" y="5965217"/>
            <a:ext cx="4114800" cy="363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a:extLst>
              <a:ext uri="{FF2B5EF4-FFF2-40B4-BE49-F238E27FC236}">
                <a16:creationId xmlns:a16="http://schemas.microsoft.com/office/drawing/2014/main" id="{759F8E62-A50E-4D96-F629-9CCE09A34988}"/>
              </a:ext>
            </a:extLst>
          </p:cNvPr>
          <p:cNvSpPr>
            <a:spLocks noGrp="1"/>
          </p:cNvSpPr>
          <p:nvPr>
            <p:ph sz="quarter" idx="23"/>
          </p:nvPr>
        </p:nvSpPr>
        <p:spPr>
          <a:xfrm>
            <a:off x="4854575" y="1128713"/>
            <a:ext cx="3832225" cy="37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9">
            <a:extLst>
              <a:ext uri="{FF2B5EF4-FFF2-40B4-BE49-F238E27FC236}">
                <a16:creationId xmlns:a16="http://schemas.microsoft.com/office/drawing/2014/main" id="{5C755B44-BFDE-4900-5131-8BF154C7F7BE}"/>
              </a:ext>
            </a:extLst>
          </p:cNvPr>
          <p:cNvSpPr>
            <a:spLocks noGrp="1"/>
          </p:cNvSpPr>
          <p:nvPr>
            <p:ph sz="quarter" idx="24"/>
          </p:nvPr>
        </p:nvSpPr>
        <p:spPr>
          <a:xfrm>
            <a:off x="4854575" y="1633796"/>
            <a:ext cx="3832225" cy="364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31">
            <a:extLst>
              <a:ext uri="{FF2B5EF4-FFF2-40B4-BE49-F238E27FC236}">
                <a16:creationId xmlns:a16="http://schemas.microsoft.com/office/drawing/2014/main" id="{9156BDEE-5497-09AD-373B-6A3C917DB056}"/>
              </a:ext>
            </a:extLst>
          </p:cNvPr>
          <p:cNvSpPr>
            <a:spLocks noGrp="1"/>
          </p:cNvSpPr>
          <p:nvPr>
            <p:ph sz="quarter" idx="25"/>
          </p:nvPr>
        </p:nvSpPr>
        <p:spPr>
          <a:xfrm>
            <a:off x="4854575" y="2123983"/>
            <a:ext cx="3832225" cy="367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a:extLst>
              <a:ext uri="{FF2B5EF4-FFF2-40B4-BE49-F238E27FC236}">
                <a16:creationId xmlns:a16="http://schemas.microsoft.com/office/drawing/2014/main" id="{BC2F1532-2F8D-53B2-AE5A-DDDCC36EA7DB}"/>
              </a:ext>
            </a:extLst>
          </p:cNvPr>
          <p:cNvSpPr>
            <a:spLocks noGrp="1"/>
          </p:cNvSpPr>
          <p:nvPr>
            <p:ph sz="quarter" idx="26"/>
          </p:nvPr>
        </p:nvSpPr>
        <p:spPr>
          <a:xfrm>
            <a:off x="4854575" y="2616200"/>
            <a:ext cx="3832225" cy="352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5">
            <a:extLst>
              <a:ext uri="{FF2B5EF4-FFF2-40B4-BE49-F238E27FC236}">
                <a16:creationId xmlns:a16="http://schemas.microsoft.com/office/drawing/2014/main" id="{0D0E76CD-FF1E-8052-73C4-F70E6A89FCD8}"/>
              </a:ext>
            </a:extLst>
          </p:cNvPr>
          <p:cNvSpPr>
            <a:spLocks noGrp="1"/>
          </p:cNvSpPr>
          <p:nvPr>
            <p:ph sz="quarter" idx="27"/>
          </p:nvPr>
        </p:nvSpPr>
        <p:spPr>
          <a:xfrm>
            <a:off x="4854575" y="3089275"/>
            <a:ext cx="3832225" cy="363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Content Placeholder 37">
            <a:extLst>
              <a:ext uri="{FF2B5EF4-FFF2-40B4-BE49-F238E27FC236}">
                <a16:creationId xmlns:a16="http://schemas.microsoft.com/office/drawing/2014/main" id="{2A96D52B-34E2-ED71-EE09-2815EB18F646}"/>
              </a:ext>
            </a:extLst>
          </p:cNvPr>
          <p:cNvSpPr>
            <a:spLocks noGrp="1"/>
          </p:cNvSpPr>
          <p:nvPr>
            <p:ph sz="quarter" idx="28"/>
          </p:nvPr>
        </p:nvSpPr>
        <p:spPr>
          <a:xfrm>
            <a:off x="4854575" y="3571772"/>
            <a:ext cx="3832225" cy="3415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Content Placeholder 39">
            <a:extLst>
              <a:ext uri="{FF2B5EF4-FFF2-40B4-BE49-F238E27FC236}">
                <a16:creationId xmlns:a16="http://schemas.microsoft.com/office/drawing/2014/main" id="{4DF2A458-95C6-C2F5-E379-F2225D575D78}"/>
              </a:ext>
            </a:extLst>
          </p:cNvPr>
          <p:cNvSpPr>
            <a:spLocks noGrp="1"/>
          </p:cNvSpPr>
          <p:nvPr>
            <p:ph sz="quarter" idx="29"/>
          </p:nvPr>
        </p:nvSpPr>
        <p:spPr>
          <a:xfrm>
            <a:off x="4854575" y="4032250"/>
            <a:ext cx="3832225" cy="363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Content Placeholder 41">
            <a:extLst>
              <a:ext uri="{FF2B5EF4-FFF2-40B4-BE49-F238E27FC236}">
                <a16:creationId xmlns:a16="http://schemas.microsoft.com/office/drawing/2014/main" id="{2BF9EE99-5E98-407D-122B-1CA821074B1B}"/>
              </a:ext>
            </a:extLst>
          </p:cNvPr>
          <p:cNvSpPr>
            <a:spLocks noGrp="1"/>
          </p:cNvSpPr>
          <p:nvPr>
            <p:ph sz="quarter" idx="30"/>
          </p:nvPr>
        </p:nvSpPr>
        <p:spPr>
          <a:xfrm>
            <a:off x="4854575" y="4511675"/>
            <a:ext cx="3832225" cy="363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Content Placeholder 43">
            <a:extLst>
              <a:ext uri="{FF2B5EF4-FFF2-40B4-BE49-F238E27FC236}">
                <a16:creationId xmlns:a16="http://schemas.microsoft.com/office/drawing/2014/main" id="{9D6C01BF-865C-825E-C404-4554AE6B3AFF}"/>
              </a:ext>
            </a:extLst>
          </p:cNvPr>
          <p:cNvSpPr>
            <a:spLocks noGrp="1"/>
          </p:cNvSpPr>
          <p:nvPr>
            <p:ph sz="quarter" idx="31"/>
          </p:nvPr>
        </p:nvSpPr>
        <p:spPr>
          <a:xfrm>
            <a:off x="4854575" y="4999038"/>
            <a:ext cx="3832225" cy="363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Content Placeholder 45">
            <a:extLst>
              <a:ext uri="{FF2B5EF4-FFF2-40B4-BE49-F238E27FC236}">
                <a16:creationId xmlns:a16="http://schemas.microsoft.com/office/drawing/2014/main" id="{E536DCFE-59E2-9F57-8BF8-BFE27FB40934}"/>
              </a:ext>
            </a:extLst>
          </p:cNvPr>
          <p:cNvSpPr>
            <a:spLocks noGrp="1"/>
          </p:cNvSpPr>
          <p:nvPr>
            <p:ph sz="quarter" idx="32"/>
          </p:nvPr>
        </p:nvSpPr>
        <p:spPr>
          <a:xfrm>
            <a:off x="4854575" y="5486400"/>
            <a:ext cx="3832225" cy="363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Content Placeholder 47">
            <a:extLst>
              <a:ext uri="{FF2B5EF4-FFF2-40B4-BE49-F238E27FC236}">
                <a16:creationId xmlns:a16="http://schemas.microsoft.com/office/drawing/2014/main" id="{30C27756-687A-98CB-7277-9F68F90686E3}"/>
              </a:ext>
            </a:extLst>
          </p:cNvPr>
          <p:cNvSpPr>
            <a:spLocks noGrp="1"/>
          </p:cNvSpPr>
          <p:nvPr>
            <p:ph sz="quarter" idx="33"/>
          </p:nvPr>
        </p:nvSpPr>
        <p:spPr>
          <a:xfrm>
            <a:off x="4854575" y="5973763"/>
            <a:ext cx="3832225" cy="363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862663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1169601961"/>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pic>
        <p:nvPicPr>
          <p:cNvPr id="3" name="Picture 2" descr="Pearson logo">
            <a:extLst>
              <a:ext uri="{FF2B5EF4-FFF2-40B4-BE49-F238E27FC236}">
                <a16:creationId xmlns:a16="http://schemas.microsoft.com/office/drawing/2014/main" id="{F0FD2933-B7B0-2FD4-80C6-6A45A8FFBD71}"/>
              </a:ext>
            </a:extLst>
          </p:cNvPr>
          <p:cNvPicPr>
            <a:picLocks noChangeAspect="1"/>
          </p:cNvPicPr>
          <p:nvPr userDrawn="1"/>
        </p:nvPicPr>
        <p:blipFill>
          <a:blip r:embed="rId9"/>
          <a:stretch>
            <a:fillRect/>
          </a:stretch>
        </p:blipFill>
        <p:spPr>
          <a:xfrm>
            <a:off x="328080" y="6415410"/>
            <a:ext cx="947596" cy="301782"/>
          </a:xfrm>
          <a:prstGeom prst="rect">
            <a:avLst/>
          </a:prstGeom>
        </p:spPr>
      </p:pic>
      <p:sp>
        <p:nvSpPr>
          <p:cNvPr id="4" name="Content Placeholder 26">
            <a:extLst>
              <a:ext uri="{FF2B5EF4-FFF2-40B4-BE49-F238E27FC236}">
                <a16:creationId xmlns:a16="http://schemas.microsoft.com/office/drawing/2014/main" id="{246A79C8-1BE4-D536-420D-EA748F777778}"/>
              </a:ext>
            </a:extLst>
          </p:cNvPr>
          <p:cNvSpPr txBox="1">
            <a:spLocks/>
          </p:cNvSpPr>
          <p:nvPr userDrawn="1"/>
        </p:nvSpPr>
        <p:spPr>
          <a:xfrm>
            <a:off x="2795739" y="6454508"/>
            <a:ext cx="5825174" cy="221018"/>
          </a:xfrm>
          <a:prstGeom prst="rect">
            <a:avLst/>
          </a:prstGeom>
        </p:spPr>
        <p:txBody>
          <a:bodyPr wrap="square" lIns="0" tIns="18000" rIns="0" bIns="1800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sz="1200">
                <a:latin typeface="Verdana" panose="020B0604030504040204" pitchFamily="34" charset="0"/>
                <a:ea typeface="Verdana" panose="020B0604030504040204" pitchFamily="34" charset="0"/>
              </a:rPr>
              <a:t>Copyright © 2025 Pearson Education, Inc. All Rights Reserved</a:t>
            </a:r>
            <a:endParaRPr lang="en-US" sz="1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64" r:id="rId1"/>
    <p:sldLayoutId id="2147483681" r:id="rId2"/>
    <p:sldLayoutId id="2147483696" r:id="rId3"/>
    <p:sldLayoutId id="2147483697" r:id="rId4"/>
    <p:sldLayoutId id="2147483698" r:id="rId5"/>
    <p:sldLayoutId id="2147483699" r:id="rId6"/>
    <p:sldLayoutId id="214748370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11.wmf"/><Relationship Id="rId5" Type="http://schemas.openxmlformats.org/officeDocument/2006/relationships/oleObject" Target="../embeddings/oleObject14.bin"/><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8.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8.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8.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8.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oleObject" Target="../embeddings/oleObject2.bin"/><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13.wmf"/><Relationship Id="rId4" Type="http://schemas.openxmlformats.org/officeDocument/2006/relationships/oleObject" Target="../embeddings/oleObject19.bin"/></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13.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15.wmf"/><Relationship Id="rId5" Type="http://schemas.openxmlformats.org/officeDocument/2006/relationships/oleObject" Target="../embeddings/oleObject21.bin"/><Relationship Id="rId4" Type="http://schemas.openxmlformats.org/officeDocument/2006/relationships/image" Target="../media/image8.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image" Target="../media/image16.wmf"/><Relationship Id="rId5" Type="http://schemas.openxmlformats.org/officeDocument/2006/relationships/oleObject" Target="../embeddings/oleObject23.bin"/><Relationship Id="rId4" Type="http://schemas.openxmlformats.org/officeDocument/2006/relationships/image" Target="../media/image8.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16.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34.xml"/><Relationship Id="rId1" Type="http://schemas.openxmlformats.org/officeDocument/2006/relationships/slideLayout" Target="../slideLayouts/slideLayout9.xml"/><Relationship Id="rId5" Type="http://schemas.openxmlformats.org/officeDocument/2006/relationships/oleObject" Target="../embeddings/oleObject26.bin"/><Relationship Id="rId4" Type="http://schemas.openxmlformats.org/officeDocument/2006/relationships/image" Target="../media/image3.wmf"/></Relationships>
</file>

<file path=ppt/slides/_rels/slide36.xml.rels><?xml version="1.0" encoding="UTF-8" standalone="yes"?>
<Relationships xmlns="http://schemas.openxmlformats.org/package/2006/relationships"><Relationship Id="rId3" Type="http://schemas.openxmlformats.org/officeDocument/2006/relationships/hyperlink" Target="https://jameshalderman.com/a8_anim_lib_page/" TargetMode="External"/><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hyperlink" Target="https://jameshalderman.com/a8_vid_lib_page/"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5.wmf"/><Relationship Id="rId5" Type="http://schemas.openxmlformats.org/officeDocument/2006/relationships/oleObject" Target="../embeddings/oleObject4.bin"/><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5.wmf"/><Relationship Id="rId5" Type="http://schemas.openxmlformats.org/officeDocument/2006/relationships/oleObject" Target="../embeddings/oleObject6.bin"/><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336419" y="214191"/>
            <a:ext cx="8310880" cy="1144347"/>
          </a:xfrm>
        </p:spPr>
        <p:txBody>
          <a:bodyPr wrap="square" lIns="0" tIns="18000" rIns="0" bIns="18000" anchor="ctr" anchorCtr="0">
            <a:spAutoFit/>
          </a:bodyPr>
          <a:lstStyle/>
          <a:p>
            <a:r>
              <a:rPr lang="en-US" dirty="0"/>
              <a:t>Automotive Electrical and Engine Performance</a:t>
            </a:r>
            <a:endParaRPr lang="en-US" noProof="0" dirty="0"/>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339672" y="1474788"/>
            <a:ext cx="1586119" cy="344128"/>
          </a:xfrm>
        </p:spPr>
        <p:txBody>
          <a:bodyPr wrap="square" lIns="0" tIns="18000" rIns="0" bIns="18000" anchor="ctr" anchorCtr="0">
            <a:spAutoFit/>
          </a:bodyPr>
          <a:lstStyle/>
          <a:p>
            <a:r>
              <a:rPr lang="en-US" noProof="0" dirty="0"/>
              <a:t>Ninth Edition</a:t>
            </a:r>
          </a:p>
        </p:txBody>
      </p:sp>
      <p:pic>
        <p:nvPicPr>
          <p:cNvPr id="5" name="Picture 4" descr="Front Cover: Automotive Electrical and Engine Performance Ninth Edition by Halderman and Ward.">
            <a:extLst>
              <a:ext uri="{FF2B5EF4-FFF2-40B4-BE49-F238E27FC236}">
                <a16:creationId xmlns:a16="http://schemas.microsoft.com/office/drawing/2014/main" id="{E28484BF-C17C-450F-A82D-FC906ED3D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486" y="2070174"/>
            <a:ext cx="3296256" cy="4087357"/>
          </a:xfrm>
          <a:prstGeom prst="rect">
            <a:avLst/>
          </a:prstGeom>
        </p:spPr>
      </p:pic>
      <p:sp>
        <p:nvSpPr>
          <p:cNvPr id="6" name="Content Placeholder 5">
            <a:extLst>
              <a:ext uri="{FF2B5EF4-FFF2-40B4-BE49-F238E27FC236}">
                <a16:creationId xmlns:a16="http://schemas.microsoft.com/office/drawing/2014/main" id="{82FD4EC9-4778-4E2F-B136-2A176CA2BA69}"/>
              </a:ext>
            </a:extLst>
          </p:cNvPr>
          <p:cNvSpPr>
            <a:spLocks noGrp="1"/>
          </p:cNvSpPr>
          <p:nvPr>
            <p:ph sz="quarter" idx="14"/>
          </p:nvPr>
        </p:nvSpPr>
        <p:spPr>
          <a:xfrm>
            <a:off x="4575960" y="3002285"/>
            <a:ext cx="2046413" cy="498016"/>
          </a:xfrm>
        </p:spPr>
        <p:txBody>
          <a:bodyPr wrap="square" lIns="0" tIns="18000" rIns="0" bIns="18000" anchor="ctr" anchorCtr="0">
            <a:spAutoFit/>
          </a:bodyPr>
          <a:lstStyle/>
          <a:p>
            <a:pPr marL="0"/>
            <a:r>
              <a:rPr lang="en-US" noProof="0" dirty="0"/>
              <a:t>Chapter 44</a:t>
            </a:r>
          </a:p>
        </p:txBody>
      </p:sp>
      <p:sp>
        <p:nvSpPr>
          <p:cNvPr id="26" name="Content Placeholder 25">
            <a:extLst>
              <a:ext uri="{FF2B5EF4-FFF2-40B4-BE49-F238E27FC236}">
                <a16:creationId xmlns:a16="http://schemas.microsoft.com/office/drawing/2014/main" id="{CAE97AE1-A6FA-B2D3-F179-BF83BBEC8FB1}"/>
              </a:ext>
            </a:extLst>
          </p:cNvPr>
          <p:cNvSpPr>
            <a:spLocks noGrp="1"/>
          </p:cNvSpPr>
          <p:nvPr>
            <p:ph sz="quarter" idx="15"/>
          </p:nvPr>
        </p:nvSpPr>
        <p:spPr>
          <a:xfrm>
            <a:off x="4574099" y="3607630"/>
            <a:ext cx="2550601" cy="374906"/>
          </a:xfrm>
        </p:spPr>
        <p:txBody>
          <a:bodyPr wrap="square" lIns="0" tIns="18000" rIns="0" bIns="18000" anchor="ctr" anchorCtr="0">
            <a:spAutoFit/>
          </a:bodyPr>
          <a:lstStyle/>
          <a:p>
            <a:pPr marL="0"/>
            <a:r>
              <a:rPr lang="en-US" noProof="0" dirty="0"/>
              <a:t>On-Board Diagnosis</a:t>
            </a:r>
          </a:p>
        </p:txBody>
      </p:sp>
      <p:pic>
        <p:nvPicPr>
          <p:cNvPr id="12" name="Picture 11" descr="Pearson logo">
            <a:extLst>
              <a:ext uri="{FF2B5EF4-FFF2-40B4-BE49-F238E27FC236}">
                <a16:creationId xmlns:a16="http://schemas.microsoft.com/office/drawing/2014/main" id="{AA1FB0AD-3017-E7B2-570F-412D242972D3}"/>
              </a:ext>
            </a:extLst>
          </p:cNvPr>
          <p:cNvPicPr>
            <a:picLocks noChangeAspect="1"/>
          </p:cNvPicPr>
          <p:nvPr/>
        </p:nvPicPr>
        <p:blipFill>
          <a:blip r:embed="rId4"/>
          <a:stretch>
            <a:fillRect/>
          </a:stretch>
        </p:blipFill>
        <p:spPr>
          <a:xfrm>
            <a:off x="328080" y="6415410"/>
            <a:ext cx="947596" cy="301782"/>
          </a:xfrm>
          <a:prstGeom prst="rect">
            <a:avLst/>
          </a:prstGeom>
        </p:spPr>
      </p:pic>
      <p:sp>
        <p:nvSpPr>
          <p:cNvPr id="27" name="Content Placeholder 26">
            <a:extLst>
              <a:ext uri="{FF2B5EF4-FFF2-40B4-BE49-F238E27FC236}">
                <a16:creationId xmlns:a16="http://schemas.microsoft.com/office/drawing/2014/main" id="{80AFEA12-D87A-865C-7BA4-91FDF50FC206}"/>
              </a:ext>
            </a:extLst>
          </p:cNvPr>
          <p:cNvSpPr>
            <a:spLocks noGrp="1"/>
          </p:cNvSpPr>
          <p:nvPr>
            <p:ph sz="quarter" idx="17"/>
          </p:nvPr>
        </p:nvSpPr>
        <p:spPr>
          <a:xfrm>
            <a:off x="2795739" y="6454508"/>
            <a:ext cx="5825174" cy="221018"/>
          </a:xfrm>
        </p:spPr>
        <p:txBody>
          <a:bodyPr wrap="square" lIns="0" tIns="18000" rIns="0" bIns="18000" anchor="ctr">
            <a:spAutoFit/>
          </a:bodyPr>
          <a:lstStyle/>
          <a:p>
            <a:pPr algn="r">
              <a:buNone/>
            </a:pPr>
            <a:r>
              <a:rPr lang="en-US" sz="1200" noProof="0" dirty="0">
                <a:latin typeface="Verdana" panose="020B0604030504040204" pitchFamily="34" charset="0"/>
                <a:ea typeface="Verdana" panose="020B0604030504040204" pitchFamily="34" charset="0"/>
              </a:rPr>
              <a:t>Copyright © 2025 Pearson Education, Inc. All Rights Reserved</a:t>
            </a:r>
          </a:p>
        </p:txBody>
      </p:sp>
    </p:spTree>
    <p:extLst>
      <p:ext uri="{BB962C8B-B14F-4D97-AF65-F5344CB8AC3E}">
        <p14:creationId xmlns:p14="http://schemas.microsoft.com/office/powerpoint/2010/main" val="2000229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91743"/>
            <a:ext cx="8313738" cy="590349"/>
          </a:xfrm>
        </p:spPr>
        <p:txBody>
          <a:bodyPr wrap="square" lIns="0" tIns="18000" rIns="0" bIns="18000" anchor="ctr" anchorCtr="0">
            <a:spAutoFit/>
          </a:bodyPr>
          <a:lstStyle/>
          <a:p>
            <a:r>
              <a:rPr lang="en-US" sz="200" kern="0" dirty="0"/>
              <a:t>O B D hyphen roman number two</a:t>
            </a:r>
            <a:r>
              <a:rPr lang="en-US" kern="0" dirty="0"/>
              <a:t>         </a:t>
            </a:r>
            <a:r>
              <a:rPr lang="en-US" dirty="0"/>
              <a:t>Monitor Information </a:t>
            </a:r>
            <a:r>
              <a:rPr lang="en-US" sz="2800" dirty="0"/>
              <a:t>(1 of 2)</a:t>
            </a:r>
            <a:endParaRPr lang="en-US" sz="2800" noProof="0" dirty="0"/>
          </a:p>
        </p:txBody>
      </p:sp>
      <p:graphicFrame>
        <p:nvGraphicFramePr>
          <p:cNvPr id="2" name="Object 1">
            <a:extLst>
              <a:ext uri="{FF2B5EF4-FFF2-40B4-BE49-F238E27FC236}">
                <a16:creationId xmlns:a16="http://schemas.microsoft.com/office/drawing/2014/main" id="{DF11892F-6547-A21E-467B-10309C64C40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38271656"/>
              </p:ext>
            </p:extLst>
          </p:nvPr>
        </p:nvGraphicFramePr>
        <p:xfrm>
          <a:off x="320358" y="232383"/>
          <a:ext cx="1482725" cy="528637"/>
        </p:xfrm>
        <a:graphic>
          <a:graphicData uri="http://schemas.openxmlformats.org/presentationml/2006/ole">
            <mc:AlternateContent xmlns:mc="http://schemas.openxmlformats.org/markup-compatibility/2006">
              <mc:Choice xmlns:v="urn:schemas-microsoft-com:vml" Requires="v">
                <p:oleObj name="Equation" r:id="rId3" imgW="507960" imgH="177480" progId="Equation.DSMT4">
                  <p:embed/>
                </p:oleObj>
              </mc:Choice>
              <mc:Fallback>
                <p:oleObj name="Equation" r:id="rId3" imgW="507960" imgH="177480" progId="Equation.DSMT4">
                  <p:embed/>
                  <p:pic>
                    <p:nvPicPr>
                      <p:cNvPr id="6" name="Object 5">
                        <a:extLst>
                          <a:ext uri="{FF2B5EF4-FFF2-40B4-BE49-F238E27FC236}">
                            <a16:creationId xmlns:a16="http://schemas.microsoft.com/office/drawing/2014/main" id="{D26C8DCB-E592-1741-67F1-816E3954EB75}"/>
                          </a:ext>
                          <a:ext uri="{C183D7F6-B498-43B3-948B-1728B52AA6E4}">
                            <adec:decorative xmlns:adec="http://schemas.microsoft.com/office/drawing/2017/decorative" val="1"/>
                          </a:ext>
                        </a:extLst>
                      </p:cNvPr>
                      <p:cNvPicPr>
                        <a:picLocks noChangeAspect="1" noChangeArrowheads="1"/>
                      </p:cNvPicPr>
                      <p:nvPr/>
                    </p:nvPicPr>
                    <p:blipFill>
                      <a:blip r:embed="rId4"/>
                      <a:srcRect/>
                      <a:stretch>
                        <a:fillRect/>
                      </a:stretch>
                    </p:blipFill>
                    <p:spPr bwMode="auto">
                      <a:xfrm>
                        <a:off x="320358" y="232383"/>
                        <a:ext cx="1482725" cy="528637"/>
                      </a:xfrm>
                      <a:prstGeom prst="rect">
                        <a:avLst/>
                      </a:prstGeom>
                      <a:solidFill>
                        <a:schemeClr val="lt1"/>
                      </a:solidFill>
                      <a:ln>
                        <a:noFill/>
                      </a:ln>
                    </p:spPr>
                  </p:pic>
                </p:oleObj>
              </mc:Fallback>
            </mc:AlternateContent>
          </a:graphicData>
        </a:graphic>
      </p:graphicFrame>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39312" y="1058904"/>
            <a:ext cx="8313738" cy="4576056"/>
          </a:xfrm>
        </p:spPr>
        <p:txBody>
          <a:bodyPr wrap="square" lIns="0" tIns="18000" rIns="0" bIns="18000" anchor="ctr" anchorCtr="0">
            <a:spAutoFit/>
          </a:bodyPr>
          <a:lstStyle/>
          <a:p>
            <a:pPr marL="342900" indent="-342900"/>
            <a:r>
              <a:rPr lang="en-US" sz="2400" dirty="0"/>
              <a:t>Comprehensive Component Monitor</a:t>
            </a:r>
          </a:p>
          <a:p>
            <a:pPr marL="829818" lvl="1" indent="-342900"/>
            <a:r>
              <a:rPr lang="en-US" sz="2400" dirty="0"/>
              <a:t>Inputs and outputs are to be checked electrically.</a:t>
            </a:r>
          </a:p>
          <a:p>
            <a:pPr marL="829818" lvl="1" indent="-342900"/>
            <a:r>
              <a:rPr lang="en-US" sz="2400" dirty="0"/>
              <a:t>Inputs to the </a:t>
            </a:r>
            <a:r>
              <a:rPr lang="en-US" sz="2400" spc="-300" dirty="0"/>
              <a:t>P C </a:t>
            </a:r>
            <a:r>
              <a:rPr lang="en-US" sz="2400" dirty="0"/>
              <a:t>M are tested for rationality.</a:t>
            </a:r>
          </a:p>
          <a:p>
            <a:pPr marL="829818" lvl="1" indent="-342900"/>
            <a:r>
              <a:rPr lang="en-US" sz="2400" dirty="0"/>
              <a:t>Outputs from the </a:t>
            </a:r>
            <a:r>
              <a:rPr lang="en-US" sz="2400" spc="-300" dirty="0"/>
              <a:t>P C </a:t>
            </a:r>
            <a:r>
              <a:rPr lang="en-US" sz="2400" dirty="0"/>
              <a:t>M be tested for functionality</a:t>
            </a:r>
          </a:p>
          <a:p>
            <a:pPr marL="829818" lvl="1" indent="-342900"/>
            <a:r>
              <a:rPr lang="en-US" sz="2400" dirty="0"/>
              <a:t>Monitor runs continuously</a:t>
            </a:r>
          </a:p>
          <a:p>
            <a:pPr marL="342900" indent="-342900"/>
            <a:r>
              <a:rPr lang="en-US" sz="2400" dirty="0"/>
              <a:t>Continuous Running Monitors</a:t>
            </a:r>
          </a:p>
          <a:p>
            <a:pPr marL="829818" lvl="1" indent="-342900"/>
            <a:r>
              <a:rPr lang="en-US" sz="2400" dirty="0"/>
              <a:t>Continuous monitors run continuously and only stop if they fail and include:</a:t>
            </a:r>
          </a:p>
          <a:p>
            <a:pPr marL="829818" lvl="1" indent="-342900"/>
            <a:r>
              <a:rPr lang="en-US" sz="2400" dirty="0"/>
              <a:t>Fuel system: rich/lean</a:t>
            </a:r>
          </a:p>
          <a:p>
            <a:pPr marL="829818" lvl="1" indent="-342900"/>
            <a:r>
              <a:rPr lang="en-US" sz="2400" dirty="0"/>
              <a:t>Misfire: catalyst damaging/</a:t>
            </a:r>
            <a:r>
              <a:rPr lang="en-US" sz="2400" spc="-300" dirty="0"/>
              <a:t>F T </a:t>
            </a:r>
            <a:r>
              <a:rPr lang="en-US" sz="2400" dirty="0"/>
              <a:t>P</a:t>
            </a:r>
          </a:p>
        </p:txBody>
      </p:sp>
    </p:spTree>
    <p:extLst>
      <p:ext uri="{BB962C8B-B14F-4D97-AF65-F5344CB8AC3E}">
        <p14:creationId xmlns:p14="http://schemas.microsoft.com/office/powerpoint/2010/main" val="232255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41289" y="198737"/>
            <a:ext cx="8299474" cy="590349"/>
          </a:xfrm>
        </p:spPr>
        <p:txBody>
          <a:bodyPr wrap="square" lIns="0" tIns="18000" rIns="0" bIns="18000" anchor="ctr" anchorCtr="0">
            <a:spAutoFit/>
          </a:bodyPr>
          <a:lstStyle/>
          <a:p>
            <a:r>
              <a:rPr lang="en-US" sz="200" kern="0" dirty="0"/>
              <a:t>O B D hyphen roman number two</a:t>
            </a:r>
            <a:r>
              <a:rPr lang="en-US" kern="0" dirty="0"/>
              <a:t>         </a:t>
            </a:r>
            <a:r>
              <a:rPr lang="en-US" dirty="0"/>
              <a:t>Monitor Information </a:t>
            </a:r>
            <a:r>
              <a:rPr lang="en-US" sz="2800" dirty="0"/>
              <a:t>(2 of 2)</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2"/>
          </p:nvPr>
        </p:nvSpPr>
        <p:spPr>
          <a:xfrm>
            <a:off x="341289" y="1137334"/>
            <a:ext cx="8299474" cy="851959"/>
          </a:xfrm>
        </p:spPr>
        <p:txBody>
          <a:bodyPr wrap="square" lIns="0" tIns="18000" rIns="0" bIns="18000" anchor="ctr" anchorCtr="0">
            <a:spAutoFit/>
          </a:bodyPr>
          <a:lstStyle/>
          <a:p>
            <a:pPr marL="342900" indent="-342900">
              <a:spcBef>
                <a:spcPts val="600"/>
              </a:spcBef>
            </a:pPr>
            <a:r>
              <a:rPr lang="en-US" sz="2400" dirty="0"/>
              <a:t>Once per Trip Monitors</a:t>
            </a:r>
          </a:p>
          <a:p>
            <a:pPr marL="829818" lvl="1" indent="-342900"/>
            <a:r>
              <a:rPr lang="en-US" sz="2400" dirty="0"/>
              <a:t>Monitor runs once per trip, pass or fail</a:t>
            </a:r>
            <a:endParaRPr lang="en-US" sz="2400" noProof="0" dirty="0"/>
          </a:p>
        </p:txBody>
      </p:sp>
      <p:sp>
        <p:nvSpPr>
          <p:cNvPr id="17" name="Content Placeholder 16">
            <a:extLst>
              <a:ext uri="{FF2B5EF4-FFF2-40B4-BE49-F238E27FC236}">
                <a16:creationId xmlns:a16="http://schemas.microsoft.com/office/drawing/2014/main" id="{DF7CF56A-4A3C-BE46-9A2D-A68EFADB7F1E}"/>
              </a:ext>
            </a:extLst>
          </p:cNvPr>
          <p:cNvSpPr>
            <a:spLocks noGrp="1"/>
          </p:cNvSpPr>
          <p:nvPr>
            <p:ph sz="quarter" idx="13"/>
          </p:nvPr>
        </p:nvSpPr>
        <p:spPr>
          <a:xfrm>
            <a:off x="341289" y="2101053"/>
            <a:ext cx="719338" cy="405683"/>
          </a:xfrm>
        </p:spPr>
        <p:txBody>
          <a:bodyPr wrap="square" lIns="0" tIns="18000" rIns="0" bIns="18000" anchor="ctr" anchorCtr="0">
            <a:spAutoFit/>
          </a:bodyPr>
          <a:lstStyle/>
          <a:p>
            <a:pPr marL="829818" lvl="1" indent="-342900"/>
            <a:r>
              <a:rPr lang="en-US" sz="2400" dirty="0"/>
              <a:t> </a:t>
            </a:r>
          </a:p>
        </p:txBody>
      </p:sp>
      <p:graphicFrame>
        <p:nvGraphicFramePr>
          <p:cNvPr id="38" name="Object 37" descr="O subscript 2.">
            <a:extLst>
              <a:ext uri="{FF2B5EF4-FFF2-40B4-BE49-F238E27FC236}">
                <a16:creationId xmlns:a16="http://schemas.microsoft.com/office/drawing/2014/main" id="{D49F2BE1-9C89-D978-D60C-0AEFF80C3756}"/>
              </a:ext>
            </a:extLst>
          </p:cNvPr>
          <p:cNvGraphicFramePr>
            <a:graphicFrameLocks noChangeAspect="1"/>
          </p:cNvGraphicFramePr>
          <p:nvPr>
            <p:extLst>
              <p:ext uri="{D42A27DB-BD31-4B8C-83A1-F6EECF244321}">
                <p14:modId xmlns:p14="http://schemas.microsoft.com/office/powerpoint/2010/main" val="3229619776"/>
              </p:ext>
            </p:extLst>
          </p:nvPr>
        </p:nvGraphicFramePr>
        <p:xfrm>
          <a:off x="1156486" y="2093166"/>
          <a:ext cx="386097" cy="411068"/>
        </p:xfrm>
        <a:graphic>
          <a:graphicData uri="http://schemas.openxmlformats.org/presentationml/2006/ole">
            <mc:AlternateContent xmlns:mc="http://schemas.openxmlformats.org/markup-compatibility/2006">
              <mc:Choice xmlns:v="urn:schemas-microsoft-com:vml" Requires="v">
                <p:oleObj name="Equation" r:id="rId3" imgW="215640" imgH="228600" progId="Equation.DSMT4">
                  <p:embed/>
                </p:oleObj>
              </mc:Choice>
              <mc:Fallback>
                <p:oleObj name="Equation" r:id="rId3" imgW="215640" imgH="228600" progId="Equation.DSMT4">
                  <p:embed/>
                  <p:pic>
                    <p:nvPicPr>
                      <p:cNvPr id="38" name="Object 37">
                        <a:extLst>
                          <a:ext uri="{FF2B5EF4-FFF2-40B4-BE49-F238E27FC236}">
                            <a16:creationId xmlns:a16="http://schemas.microsoft.com/office/drawing/2014/main" id="{D49F2BE1-9C89-D978-D60C-0AEFF80C3756}"/>
                          </a:ext>
                        </a:extLst>
                      </p:cNvPr>
                      <p:cNvPicPr/>
                      <p:nvPr/>
                    </p:nvPicPr>
                    <p:blipFill>
                      <a:blip r:embed="rId4"/>
                      <a:stretch>
                        <a:fillRect/>
                      </a:stretch>
                    </p:blipFill>
                    <p:spPr>
                      <a:xfrm>
                        <a:off x="1156486" y="2093166"/>
                        <a:ext cx="386097" cy="411068"/>
                      </a:xfrm>
                      <a:prstGeom prst="rect">
                        <a:avLst/>
                      </a:prstGeom>
                    </p:spPr>
                  </p:pic>
                </p:oleObj>
              </mc:Fallback>
            </mc:AlternateContent>
          </a:graphicData>
        </a:graphic>
      </p:graphicFrame>
      <p:sp>
        <p:nvSpPr>
          <p:cNvPr id="18" name="Content Placeholder 17">
            <a:extLst>
              <a:ext uri="{FF2B5EF4-FFF2-40B4-BE49-F238E27FC236}">
                <a16:creationId xmlns:a16="http://schemas.microsoft.com/office/drawing/2014/main" id="{4368E6F6-6F0D-0A2E-DAF8-54341A70A3E3}"/>
              </a:ext>
            </a:extLst>
          </p:cNvPr>
          <p:cNvSpPr>
            <a:spLocks noGrp="1"/>
          </p:cNvSpPr>
          <p:nvPr>
            <p:ph sz="quarter" idx="14"/>
          </p:nvPr>
        </p:nvSpPr>
        <p:spPr>
          <a:xfrm>
            <a:off x="1617487" y="2056666"/>
            <a:ext cx="1346565" cy="405683"/>
          </a:xfrm>
        </p:spPr>
        <p:txBody>
          <a:bodyPr wrap="square" lIns="0" tIns="18000" rIns="0" bIns="18000" anchor="ctr" anchorCtr="0">
            <a:spAutoFit/>
          </a:bodyPr>
          <a:lstStyle/>
          <a:p>
            <a:pPr marL="0" lvl="1" indent="0">
              <a:buNone/>
            </a:pPr>
            <a:r>
              <a:rPr lang="en-US" sz="2400" dirty="0"/>
              <a:t>response,</a:t>
            </a:r>
          </a:p>
        </p:txBody>
      </p:sp>
      <p:graphicFrame>
        <p:nvGraphicFramePr>
          <p:cNvPr id="2" name="Object 1" descr="O subscript 2.">
            <a:extLst>
              <a:ext uri="{FF2B5EF4-FFF2-40B4-BE49-F238E27FC236}">
                <a16:creationId xmlns:a16="http://schemas.microsoft.com/office/drawing/2014/main" id="{4AD6B556-EBB8-ED6F-2955-7AA99EB4F203}"/>
              </a:ext>
            </a:extLst>
          </p:cNvPr>
          <p:cNvGraphicFramePr>
            <a:graphicFrameLocks noChangeAspect="1"/>
          </p:cNvGraphicFramePr>
          <p:nvPr>
            <p:extLst>
              <p:ext uri="{D42A27DB-BD31-4B8C-83A1-F6EECF244321}">
                <p14:modId xmlns:p14="http://schemas.microsoft.com/office/powerpoint/2010/main" val="4261213223"/>
              </p:ext>
            </p:extLst>
          </p:nvPr>
        </p:nvGraphicFramePr>
        <p:xfrm>
          <a:off x="2992424" y="2089691"/>
          <a:ext cx="386097" cy="411068"/>
        </p:xfrm>
        <a:graphic>
          <a:graphicData uri="http://schemas.openxmlformats.org/presentationml/2006/ole">
            <mc:AlternateContent xmlns:mc="http://schemas.openxmlformats.org/markup-compatibility/2006">
              <mc:Choice xmlns:v="urn:schemas-microsoft-com:vml" Requires="v">
                <p:oleObj name="Equation" r:id="rId5" imgW="215640" imgH="228600" progId="Equation.DSMT4">
                  <p:embed/>
                </p:oleObj>
              </mc:Choice>
              <mc:Fallback>
                <p:oleObj name="Equation" r:id="rId5" imgW="215640" imgH="228600" progId="Equation.DSMT4">
                  <p:embed/>
                  <p:pic>
                    <p:nvPicPr>
                      <p:cNvPr id="38" name="Object 37">
                        <a:extLst>
                          <a:ext uri="{FF2B5EF4-FFF2-40B4-BE49-F238E27FC236}">
                            <a16:creationId xmlns:a16="http://schemas.microsoft.com/office/drawing/2014/main" id="{D49F2BE1-9C89-D978-D60C-0AEFF80C3756}"/>
                          </a:ext>
                        </a:extLst>
                      </p:cNvPr>
                      <p:cNvPicPr/>
                      <p:nvPr/>
                    </p:nvPicPr>
                    <p:blipFill>
                      <a:blip r:embed="rId4"/>
                      <a:stretch>
                        <a:fillRect/>
                      </a:stretch>
                    </p:blipFill>
                    <p:spPr>
                      <a:xfrm>
                        <a:off x="2992424" y="2089691"/>
                        <a:ext cx="386097" cy="411068"/>
                      </a:xfrm>
                      <a:prstGeom prst="rect">
                        <a:avLst/>
                      </a:prstGeom>
                    </p:spPr>
                  </p:pic>
                </p:oleObj>
              </mc:Fallback>
            </mc:AlternateContent>
          </a:graphicData>
        </a:graphic>
      </p:graphicFrame>
      <p:sp>
        <p:nvSpPr>
          <p:cNvPr id="19" name="Content Placeholder 18">
            <a:extLst>
              <a:ext uri="{FF2B5EF4-FFF2-40B4-BE49-F238E27FC236}">
                <a16:creationId xmlns:a16="http://schemas.microsoft.com/office/drawing/2014/main" id="{D15E41CB-6F32-C542-799F-45ACDC1F7DB4}"/>
              </a:ext>
            </a:extLst>
          </p:cNvPr>
          <p:cNvSpPr>
            <a:spLocks noGrp="1"/>
          </p:cNvSpPr>
          <p:nvPr>
            <p:ph sz="quarter" idx="15"/>
          </p:nvPr>
        </p:nvSpPr>
        <p:spPr>
          <a:xfrm>
            <a:off x="3410423" y="2063123"/>
            <a:ext cx="4377066" cy="405683"/>
          </a:xfrm>
        </p:spPr>
        <p:txBody>
          <a:bodyPr wrap="square" lIns="0" tIns="18000" rIns="0" bIns="18000" anchor="ctr" anchorCtr="0">
            <a:spAutoFit/>
          </a:bodyPr>
          <a:lstStyle/>
          <a:p>
            <a:pPr marL="0" lvl="1" indent="0">
              <a:buNone/>
            </a:pPr>
            <a:r>
              <a:rPr lang="en-US" sz="2400" dirty="0"/>
              <a:t>heaters, </a:t>
            </a:r>
            <a:r>
              <a:rPr lang="en-US" sz="2400" spc="-300" dirty="0"/>
              <a:t>E G </a:t>
            </a:r>
            <a:r>
              <a:rPr lang="en-US" sz="2400" dirty="0"/>
              <a:t>R, purge flow </a:t>
            </a:r>
            <a:r>
              <a:rPr lang="en-US" sz="2400" spc="-300" dirty="0"/>
              <a:t>E V A </a:t>
            </a:r>
            <a:r>
              <a:rPr lang="en-US" sz="2400" dirty="0"/>
              <a:t>P</a:t>
            </a:r>
          </a:p>
        </p:txBody>
      </p:sp>
      <p:sp>
        <p:nvSpPr>
          <p:cNvPr id="20" name="Content Placeholder 19">
            <a:extLst>
              <a:ext uri="{FF2B5EF4-FFF2-40B4-BE49-F238E27FC236}">
                <a16:creationId xmlns:a16="http://schemas.microsoft.com/office/drawing/2014/main" id="{FE0621A9-6AF2-A315-E07B-C5BEF42F47FE}"/>
              </a:ext>
            </a:extLst>
          </p:cNvPr>
          <p:cNvSpPr>
            <a:spLocks noGrp="1"/>
          </p:cNvSpPr>
          <p:nvPr>
            <p:ph sz="quarter" idx="16"/>
          </p:nvPr>
        </p:nvSpPr>
        <p:spPr>
          <a:xfrm>
            <a:off x="1176788" y="2562254"/>
            <a:ext cx="3854791" cy="405683"/>
          </a:xfrm>
        </p:spPr>
        <p:txBody>
          <a:bodyPr wrap="square" lIns="0" tIns="18000" rIns="0" bIns="18000" anchor="ctr" anchorCtr="0">
            <a:spAutoFit/>
          </a:bodyPr>
          <a:lstStyle/>
          <a:p>
            <a:pPr marL="0" lvl="1" indent="0">
              <a:buNone/>
            </a:pPr>
            <a:r>
              <a:rPr lang="en-US" sz="2400" dirty="0"/>
              <a:t>leak, secondary air, catalyst</a:t>
            </a:r>
          </a:p>
        </p:txBody>
      </p:sp>
      <p:sp>
        <p:nvSpPr>
          <p:cNvPr id="22" name="Content Placeholder 21">
            <a:extLst>
              <a:ext uri="{FF2B5EF4-FFF2-40B4-BE49-F238E27FC236}">
                <a16:creationId xmlns:a16="http://schemas.microsoft.com/office/drawing/2014/main" id="{E435F0F2-3E45-EE46-E612-5BEEC7978C99}"/>
              </a:ext>
            </a:extLst>
          </p:cNvPr>
          <p:cNvSpPr>
            <a:spLocks noGrp="1"/>
          </p:cNvSpPr>
          <p:nvPr>
            <p:ph sz="quarter" idx="18"/>
          </p:nvPr>
        </p:nvSpPr>
        <p:spPr>
          <a:xfrm>
            <a:off x="329190" y="3035681"/>
            <a:ext cx="8309668" cy="2036899"/>
          </a:xfrm>
        </p:spPr>
        <p:txBody>
          <a:bodyPr wrap="square" lIns="0" tIns="18000" rIns="0" bIns="18000" anchor="ctr" anchorCtr="0">
            <a:spAutoFit/>
          </a:bodyPr>
          <a:lstStyle/>
          <a:p>
            <a:pPr marL="342900" indent="-342900"/>
            <a:r>
              <a:rPr lang="en-US" sz="2400" dirty="0"/>
              <a:t>Exponentially Weighted Moving Average (</a:t>
            </a:r>
            <a:r>
              <a:rPr lang="en-US" sz="2400" spc="-300" dirty="0"/>
              <a:t>E W M </a:t>
            </a:r>
            <a:r>
              <a:rPr lang="en-US" sz="2400" dirty="0"/>
              <a:t>A) Monitors</a:t>
            </a:r>
          </a:p>
          <a:p>
            <a:pPr marL="829818" lvl="1" indent="-342900"/>
            <a:r>
              <a:rPr lang="en-US" sz="2400" dirty="0"/>
              <a:t>A mathematical method used to determine performance.</a:t>
            </a:r>
          </a:p>
          <a:p>
            <a:pPr marL="829818" lvl="1" indent="-342900"/>
            <a:r>
              <a:rPr lang="en-US" sz="2400" dirty="0"/>
              <a:t>Some Catalyst and </a:t>
            </a:r>
            <a:r>
              <a:rPr lang="en-US" sz="2400" spc="-300" dirty="0"/>
              <a:t>E G </a:t>
            </a:r>
            <a:r>
              <a:rPr lang="en-US" sz="2400" dirty="0"/>
              <a:t>R monitors</a:t>
            </a:r>
            <a:endParaRPr lang="en-US" sz="2000" dirty="0"/>
          </a:p>
        </p:txBody>
      </p:sp>
      <p:graphicFrame>
        <p:nvGraphicFramePr>
          <p:cNvPr id="3" name="Object 2">
            <a:extLst>
              <a:ext uri="{FF2B5EF4-FFF2-40B4-BE49-F238E27FC236}">
                <a16:creationId xmlns:a16="http://schemas.microsoft.com/office/drawing/2014/main" id="{88D33337-EBEA-F471-15C8-E3F39F56967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18532017"/>
              </p:ext>
            </p:extLst>
          </p:nvPr>
        </p:nvGraphicFramePr>
        <p:xfrm>
          <a:off x="320358" y="232383"/>
          <a:ext cx="1482725" cy="528637"/>
        </p:xfrm>
        <a:graphic>
          <a:graphicData uri="http://schemas.openxmlformats.org/presentationml/2006/ole">
            <mc:AlternateContent xmlns:mc="http://schemas.openxmlformats.org/markup-compatibility/2006">
              <mc:Choice xmlns:v="urn:schemas-microsoft-com:vml" Requires="v">
                <p:oleObj name="Equation" r:id="rId6" imgW="507960" imgH="177480" progId="Equation.DSMT4">
                  <p:embed/>
                </p:oleObj>
              </mc:Choice>
              <mc:Fallback>
                <p:oleObj name="Equation" r:id="rId6" imgW="507960" imgH="177480" progId="Equation.DSMT4">
                  <p:embed/>
                  <p:pic>
                    <p:nvPicPr>
                      <p:cNvPr id="2" name="Object 1">
                        <a:extLst>
                          <a:ext uri="{FF2B5EF4-FFF2-40B4-BE49-F238E27FC236}">
                            <a16:creationId xmlns:a16="http://schemas.microsoft.com/office/drawing/2014/main" id="{DF11892F-6547-A21E-467B-10309C64C400}"/>
                          </a:ext>
                          <a:ext uri="{C183D7F6-B498-43B3-948B-1728B52AA6E4}">
                            <adec:decorative xmlns:adec="http://schemas.microsoft.com/office/drawing/2017/decorative" val="1"/>
                          </a:ext>
                        </a:extLst>
                      </p:cNvPr>
                      <p:cNvPicPr>
                        <a:picLocks noChangeAspect="1" noChangeArrowheads="1"/>
                      </p:cNvPicPr>
                      <p:nvPr/>
                    </p:nvPicPr>
                    <p:blipFill>
                      <a:blip r:embed="rId7"/>
                      <a:srcRect/>
                      <a:stretch>
                        <a:fillRect/>
                      </a:stretch>
                    </p:blipFill>
                    <p:spPr bwMode="auto">
                      <a:xfrm>
                        <a:off x="320358" y="232383"/>
                        <a:ext cx="1482725" cy="528637"/>
                      </a:xfrm>
                      <a:prstGeom prst="rect">
                        <a:avLst/>
                      </a:prstGeom>
                      <a:solidFill>
                        <a:schemeClr val="lt1"/>
                      </a:solidFill>
                      <a:ln>
                        <a:noFill/>
                      </a:ln>
                    </p:spPr>
                  </p:pic>
                </p:oleObj>
              </mc:Fallback>
            </mc:AlternateContent>
          </a:graphicData>
        </a:graphic>
      </p:graphicFrame>
    </p:spTree>
    <p:extLst>
      <p:ext uri="{BB962C8B-B14F-4D97-AF65-F5344CB8AC3E}">
        <p14:creationId xmlns:p14="http://schemas.microsoft.com/office/powerpoint/2010/main" val="1127197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91743"/>
            <a:ext cx="8298276" cy="590349"/>
          </a:xfrm>
        </p:spPr>
        <p:txBody>
          <a:bodyPr wrap="square" lIns="0" tIns="18000" rIns="0" bIns="18000" anchor="ctr" anchorCtr="0">
            <a:spAutoFit/>
          </a:bodyPr>
          <a:lstStyle/>
          <a:p>
            <a:r>
              <a:rPr lang="en-US" dirty="0"/>
              <a:t>Enabling Criteria </a:t>
            </a:r>
            <a:r>
              <a:rPr lang="en-US" sz="2800" dirty="0"/>
              <a:t>(1 of 3)</a:t>
            </a:r>
            <a:endParaRPr lang="en-US" sz="28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39312" y="1121290"/>
            <a:ext cx="8298276" cy="2967923"/>
          </a:xfrm>
        </p:spPr>
        <p:txBody>
          <a:bodyPr wrap="square" lIns="0" tIns="18000" rIns="0" bIns="18000" anchor="ctr" anchorCtr="0">
            <a:spAutoFit/>
          </a:bodyPr>
          <a:lstStyle/>
          <a:p>
            <a:pPr marL="342900" indent="-342900"/>
            <a:r>
              <a:rPr lang="en-US" sz="2400" dirty="0"/>
              <a:t>Purpose and Function</a:t>
            </a:r>
          </a:p>
          <a:p>
            <a:pPr marL="829818" lvl="1" indent="-342900"/>
            <a:r>
              <a:rPr lang="en-US" sz="2400" dirty="0"/>
              <a:t>Each monitor has enabling criteria. These criteria are a set of conditions that must be met before the task manager gives the go-ahead for each monitor to run.</a:t>
            </a:r>
          </a:p>
          <a:p>
            <a:pPr marL="342900" indent="-342900"/>
            <a:r>
              <a:rPr lang="en-US" sz="2400" dirty="0"/>
              <a:t>Trip</a:t>
            </a:r>
          </a:p>
          <a:p>
            <a:pPr marL="829818" lvl="1" indent="-342900"/>
            <a:r>
              <a:rPr lang="en-US" sz="2400" dirty="0"/>
              <a:t>Key-on condition that contains necessary conditions for a particular test to be performed, followed by a key-off.</a:t>
            </a:r>
          </a:p>
        </p:txBody>
      </p:sp>
    </p:spTree>
    <p:extLst>
      <p:ext uri="{BB962C8B-B14F-4D97-AF65-F5344CB8AC3E}">
        <p14:creationId xmlns:p14="http://schemas.microsoft.com/office/powerpoint/2010/main" val="1505305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41289" y="198737"/>
            <a:ext cx="8299474" cy="590349"/>
          </a:xfrm>
        </p:spPr>
        <p:txBody>
          <a:bodyPr wrap="square" lIns="0" tIns="18000" rIns="0" bIns="18000" anchor="ctr" anchorCtr="0">
            <a:spAutoFit/>
          </a:bodyPr>
          <a:lstStyle/>
          <a:p>
            <a:r>
              <a:rPr lang="en-US" dirty="0"/>
              <a:t>Enabling Criteria </a:t>
            </a:r>
            <a:r>
              <a:rPr lang="en-US" sz="2800" dirty="0"/>
              <a:t>(2 of 3)</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2"/>
          </p:nvPr>
        </p:nvSpPr>
        <p:spPr>
          <a:xfrm>
            <a:off x="341289" y="1137334"/>
            <a:ext cx="8299474" cy="851959"/>
          </a:xfrm>
        </p:spPr>
        <p:txBody>
          <a:bodyPr wrap="square" lIns="0" tIns="18000" rIns="0" bIns="18000" anchor="ctr" anchorCtr="0">
            <a:spAutoFit/>
          </a:bodyPr>
          <a:lstStyle/>
          <a:p>
            <a:pPr marL="342900" indent="-342900"/>
            <a:r>
              <a:rPr lang="en-US" sz="2400" dirty="0"/>
              <a:t>Warm-Up Cycle</a:t>
            </a:r>
          </a:p>
          <a:p>
            <a:pPr marL="829818" lvl="1" indent="-342900"/>
            <a:r>
              <a:rPr lang="en-US" sz="2400" dirty="0"/>
              <a:t>Defined as a trip with an engine temperature increase</a:t>
            </a:r>
            <a:endParaRPr lang="en-US" sz="2400" noProof="0" dirty="0"/>
          </a:p>
        </p:txBody>
      </p:sp>
      <p:sp>
        <p:nvSpPr>
          <p:cNvPr id="17" name="Content Placeholder 16">
            <a:extLst>
              <a:ext uri="{FF2B5EF4-FFF2-40B4-BE49-F238E27FC236}">
                <a16:creationId xmlns:a16="http://schemas.microsoft.com/office/drawing/2014/main" id="{DF7CF56A-4A3C-BE46-9A2D-A68EFADB7F1E}"/>
              </a:ext>
            </a:extLst>
          </p:cNvPr>
          <p:cNvSpPr>
            <a:spLocks noGrp="1"/>
          </p:cNvSpPr>
          <p:nvPr>
            <p:ph sz="quarter" idx="13"/>
          </p:nvPr>
        </p:nvSpPr>
        <p:spPr>
          <a:xfrm>
            <a:off x="1186313" y="2048854"/>
            <a:ext cx="1346565" cy="405683"/>
          </a:xfrm>
        </p:spPr>
        <p:txBody>
          <a:bodyPr wrap="square" lIns="0" tIns="18000" rIns="0" bIns="18000" anchor="ctr" anchorCtr="0">
            <a:spAutoFit/>
          </a:bodyPr>
          <a:lstStyle/>
          <a:p>
            <a:pPr marL="0" lvl="1" indent="0">
              <a:buNone/>
            </a:pPr>
            <a:r>
              <a:rPr lang="en-US" sz="2400" dirty="0"/>
              <a:t>of at least </a:t>
            </a:r>
          </a:p>
        </p:txBody>
      </p:sp>
      <p:graphicFrame>
        <p:nvGraphicFramePr>
          <p:cNvPr id="38" name="Object 37" descr="40 degrees Fahrenheit">
            <a:extLst>
              <a:ext uri="{FF2B5EF4-FFF2-40B4-BE49-F238E27FC236}">
                <a16:creationId xmlns:a16="http://schemas.microsoft.com/office/drawing/2014/main" id="{D49F2BE1-9C89-D978-D60C-0AEFF80C3756}"/>
              </a:ext>
            </a:extLst>
          </p:cNvPr>
          <p:cNvGraphicFramePr>
            <a:graphicFrameLocks noChangeAspect="1"/>
          </p:cNvGraphicFramePr>
          <p:nvPr>
            <p:extLst>
              <p:ext uri="{D42A27DB-BD31-4B8C-83A1-F6EECF244321}">
                <p14:modId xmlns:p14="http://schemas.microsoft.com/office/powerpoint/2010/main" val="699039949"/>
              </p:ext>
            </p:extLst>
          </p:nvPr>
        </p:nvGraphicFramePr>
        <p:xfrm>
          <a:off x="2591753" y="2115185"/>
          <a:ext cx="657225" cy="319088"/>
        </p:xfrm>
        <a:graphic>
          <a:graphicData uri="http://schemas.openxmlformats.org/presentationml/2006/ole">
            <mc:AlternateContent xmlns:mc="http://schemas.openxmlformats.org/markup-compatibility/2006">
              <mc:Choice xmlns:v="urn:schemas-microsoft-com:vml" Requires="v">
                <p:oleObj name="Equation" r:id="rId3" imgW="368280" imgH="177480" progId="Equation.DSMT4">
                  <p:embed/>
                </p:oleObj>
              </mc:Choice>
              <mc:Fallback>
                <p:oleObj name="Equation" r:id="rId3" imgW="368280" imgH="177480" progId="Equation.DSMT4">
                  <p:embed/>
                  <p:pic>
                    <p:nvPicPr>
                      <p:cNvPr id="38" name="Object 37">
                        <a:extLst>
                          <a:ext uri="{FF2B5EF4-FFF2-40B4-BE49-F238E27FC236}">
                            <a16:creationId xmlns:a16="http://schemas.microsoft.com/office/drawing/2014/main" id="{D49F2BE1-9C89-D978-D60C-0AEFF80C3756}"/>
                          </a:ext>
                        </a:extLst>
                      </p:cNvPr>
                      <p:cNvPicPr/>
                      <p:nvPr/>
                    </p:nvPicPr>
                    <p:blipFill>
                      <a:blip r:embed="rId4"/>
                      <a:stretch>
                        <a:fillRect/>
                      </a:stretch>
                    </p:blipFill>
                    <p:spPr>
                      <a:xfrm>
                        <a:off x="2591753" y="2115185"/>
                        <a:ext cx="657225" cy="319088"/>
                      </a:xfrm>
                      <a:prstGeom prst="rect">
                        <a:avLst/>
                      </a:prstGeom>
                    </p:spPr>
                  </p:pic>
                </p:oleObj>
              </mc:Fallback>
            </mc:AlternateContent>
          </a:graphicData>
        </a:graphic>
      </p:graphicFrame>
      <p:sp>
        <p:nvSpPr>
          <p:cNvPr id="18" name="Content Placeholder 17">
            <a:extLst>
              <a:ext uri="{FF2B5EF4-FFF2-40B4-BE49-F238E27FC236}">
                <a16:creationId xmlns:a16="http://schemas.microsoft.com/office/drawing/2014/main" id="{4368E6F6-6F0D-0A2E-DAF8-54341A70A3E3}"/>
              </a:ext>
            </a:extLst>
          </p:cNvPr>
          <p:cNvSpPr>
            <a:spLocks noGrp="1"/>
          </p:cNvSpPr>
          <p:nvPr>
            <p:ph sz="quarter" idx="14"/>
          </p:nvPr>
        </p:nvSpPr>
        <p:spPr>
          <a:xfrm>
            <a:off x="3277373" y="2044671"/>
            <a:ext cx="4343723" cy="405683"/>
          </a:xfrm>
        </p:spPr>
        <p:txBody>
          <a:bodyPr wrap="square" lIns="0" tIns="18000" rIns="0" bIns="18000" anchor="ctr" anchorCtr="0">
            <a:spAutoFit/>
          </a:bodyPr>
          <a:lstStyle/>
          <a:p>
            <a:pPr marL="0" lvl="1" indent="0">
              <a:buNone/>
            </a:pPr>
            <a:r>
              <a:rPr lang="en-US" sz="2400" dirty="0"/>
              <a:t>and where engine temperature</a:t>
            </a:r>
          </a:p>
        </p:txBody>
      </p:sp>
      <p:sp>
        <p:nvSpPr>
          <p:cNvPr id="19" name="Content Placeholder 18">
            <a:extLst>
              <a:ext uri="{FF2B5EF4-FFF2-40B4-BE49-F238E27FC236}">
                <a16:creationId xmlns:a16="http://schemas.microsoft.com/office/drawing/2014/main" id="{D15E41CB-6F32-C542-799F-45ACDC1F7DB4}"/>
              </a:ext>
            </a:extLst>
          </p:cNvPr>
          <p:cNvSpPr>
            <a:spLocks noGrp="1"/>
          </p:cNvSpPr>
          <p:nvPr>
            <p:ph sz="quarter" idx="15"/>
          </p:nvPr>
        </p:nvSpPr>
        <p:spPr>
          <a:xfrm>
            <a:off x="1186313" y="2525634"/>
            <a:ext cx="2185537" cy="405683"/>
          </a:xfrm>
        </p:spPr>
        <p:txBody>
          <a:bodyPr wrap="square" lIns="0" tIns="18000" rIns="0" bIns="18000" anchor="ctr" anchorCtr="0">
            <a:spAutoFit/>
          </a:bodyPr>
          <a:lstStyle/>
          <a:p>
            <a:pPr marL="0" lvl="1" indent="0">
              <a:buNone/>
            </a:pPr>
            <a:r>
              <a:rPr lang="en-US" sz="2400" dirty="0"/>
              <a:t>reaches at least </a:t>
            </a:r>
          </a:p>
        </p:txBody>
      </p:sp>
      <p:graphicFrame>
        <p:nvGraphicFramePr>
          <p:cNvPr id="2" name="Object 1" descr="160 degrees Fahrenheit or 70 degrees Celsius.">
            <a:extLst>
              <a:ext uri="{FF2B5EF4-FFF2-40B4-BE49-F238E27FC236}">
                <a16:creationId xmlns:a16="http://schemas.microsoft.com/office/drawing/2014/main" id="{4AD6B556-EBB8-ED6F-2955-7AA99EB4F203}"/>
              </a:ext>
            </a:extLst>
          </p:cNvPr>
          <p:cNvGraphicFramePr>
            <a:graphicFrameLocks noChangeAspect="1"/>
          </p:cNvGraphicFramePr>
          <p:nvPr>
            <p:extLst>
              <p:ext uri="{D42A27DB-BD31-4B8C-83A1-F6EECF244321}">
                <p14:modId xmlns:p14="http://schemas.microsoft.com/office/powerpoint/2010/main" val="1277712504"/>
              </p:ext>
            </p:extLst>
          </p:nvPr>
        </p:nvGraphicFramePr>
        <p:xfrm>
          <a:off x="3416199" y="2591704"/>
          <a:ext cx="1708150" cy="365125"/>
        </p:xfrm>
        <a:graphic>
          <a:graphicData uri="http://schemas.openxmlformats.org/presentationml/2006/ole">
            <mc:AlternateContent xmlns:mc="http://schemas.openxmlformats.org/markup-compatibility/2006">
              <mc:Choice xmlns:v="urn:schemas-microsoft-com:vml" Requires="v">
                <p:oleObj name="Equation" r:id="rId5" imgW="952200" imgH="203040" progId="Equation.DSMT4">
                  <p:embed/>
                </p:oleObj>
              </mc:Choice>
              <mc:Fallback>
                <p:oleObj name="Equation" r:id="rId5" imgW="952200" imgH="203040" progId="Equation.DSMT4">
                  <p:embed/>
                  <p:pic>
                    <p:nvPicPr>
                      <p:cNvPr id="2" name="Object 1">
                        <a:extLst>
                          <a:ext uri="{FF2B5EF4-FFF2-40B4-BE49-F238E27FC236}">
                            <a16:creationId xmlns:a16="http://schemas.microsoft.com/office/drawing/2014/main" id="{4AD6B556-EBB8-ED6F-2955-7AA99EB4F203}"/>
                          </a:ext>
                        </a:extLst>
                      </p:cNvPr>
                      <p:cNvPicPr/>
                      <p:nvPr/>
                    </p:nvPicPr>
                    <p:blipFill>
                      <a:blip r:embed="rId6"/>
                      <a:stretch>
                        <a:fillRect/>
                      </a:stretch>
                    </p:blipFill>
                    <p:spPr>
                      <a:xfrm>
                        <a:off x="3416199" y="2591704"/>
                        <a:ext cx="1708150" cy="365125"/>
                      </a:xfrm>
                      <a:prstGeom prst="rect">
                        <a:avLst/>
                      </a:prstGeom>
                    </p:spPr>
                  </p:pic>
                </p:oleObj>
              </mc:Fallback>
            </mc:AlternateContent>
          </a:graphicData>
        </a:graphic>
      </p:graphicFrame>
      <p:sp>
        <p:nvSpPr>
          <p:cNvPr id="20" name="Content Placeholder 19">
            <a:extLst>
              <a:ext uri="{FF2B5EF4-FFF2-40B4-BE49-F238E27FC236}">
                <a16:creationId xmlns:a16="http://schemas.microsoft.com/office/drawing/2014/main" id="{FE0621A9-6AF2-A315-E07B-C5BEF42F47FE}"/>
              </a:ext>
            </a:extLst>
          </p:cNvPr>
          <p:cNvSpPr>
            <a:spLocks noGrp="1"/>
          </p:cNvSpPr>
          <p:nvPr>
            <p:ph sz="quarter" idx="16"/>
          </p:nvPr>
        </p:nvSpPr>
        <p:spPr>
          <a:xfrm>
            <a:off x="341289" y="3072779"/>
            <a:ext cx="8299474" cy="1590623"/>
          </a:xfrm>
        </p:spPr>
        <p:txBody>
          <a:bodyPr wrap="square" lIns="0" tIns="18000" rIns="0" bIns="18000" anchor="ctr" anchorCtr="0">
            <a:spAutoFit/>
          </a:bodyPr>
          <a:lstStyle/>
          <a:p>
            <a:pPr marL="342900" indent="-342900"/>
            <a:r>
              <a:rPr lang="en-US" sz="2400" kern="0" spc="-350" dirty="0"/>
              <a:t>M I </a:t>
            </a:r>
            <a:r>
              <a:rPr lang="en-US" sz="2400" dirty="0"/>
              <a:t>L Condition: Off</a:t>
            </a:r>
          </a:p>
          <a:p>
            <a:pPr marL="829818" lvl="1" indent="-342900"/>
            <a:r>
              <a:rPr lang="en-US" sz="2400" dirty="0"/>
              <a:t>Indicates that </a:t>
            </a:r>
            <a:r>
              <a:rPr lang="en-US" sz="2400" spc="-300" dirty="0"/>
              <a:t>P C </a:t>
            </a:r>
            <a:r>
              <a:rPr lang="en-US" sz="2400" dirty="0"/>
              <a:t>M has not detected any faults in an emissions-related component or system, or that </a:t>
            </a:r>
            <a:r>
              <a:rPr lang="en-US" sz="2400" kern="0" spc="-350" dirty="0"/>
              <a:t>M I </a:t>
            </a:r>
            <a:r>
              <a:rPr lang="en-US" sz="2400" dirty="0"/>
              <a:t>L circuit is not working.</a:t>
            </a:r>
          </a:p>
        </p:txBody>
      </p:sp>
    </p:spTree>
    <p:extLst>
      <p:ext uri="{BB962C8B-B14F-4D97-AF65-F5344CB8AC3E}">
        <p14:creationId xmlns:p14="http://schemas.microsoft.com/office/powerpoint/2010/main" val="575973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91743"/>
            <a:ext cx="8298276" cy="590349"/>
          </a:xfrm>
        </p:spPr>
        <p:txBody>
          <a:bodyPr wrap="square" lIns="0" tIns="18000" rIns="0" bIns="18000" anchor="ctr" anchorCtr="0">
            <a:spAutoFit/>
          </a:bodyPr>
          <a:lstStyle/>
          <a:p>
            <a:r>
              <a:rPr lang="en-US" dirty="0"/>
              <a:t>Enabling Criteria </a:t>
            </a:r>
            <a:r>
              <a:rPr lang="en-US" sz="2800" dirty="0"/>
              <a:t>(3 of 3)</a:t>
            </a:r>
            <a:endParaRPr lang="en-US" sz="28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39312" y="1067598"/>
            <a:ext cx="8298276" cy="4091308"/>
          </a:xfrm>
        </p:spPr>
        <p:txBody>
          <a:bodyPr wrap="square" lIns="0" tIns="18000" rIns="0" bIns="18000" anchor="ctr" anchorCtr="0">
            <a:spAutoFit/>
          </a:bodyPr>
          <a:lstStyle/>
          <a:p>
            <a:pPr marL="342900" indent="-342900"/>
            <a:r>
              <a:rPr lang="en-US" sz="2400" spc="-300" dirty="0"/>
              <a:t>M I </a:t>
            </a:r>
            <a:r>
              <a:rPr lang="en-US" sz="2400" dirty="0"/>
              <a:t>L Condition: On Steady</a:t>
            </a:r>
          </a:p>
          <a:p>
            <a:pPr marL="829818" lvl="1" indent="-342900"/>
            <a:r>
              <a:rPr lang="en-US" sz="2400" dirty="0"/>
              <a:t>Indicates a fault in an emissions-related component or system that could affect the vehicle emission levels.</a:t>
            </a:r>
          </a:p>
          <a:p>
            <a:pPr marL="342900" indent="-342900"/>
            <a:r>
              <a:rPr lang="en-US" sz="2400" spc="-300" dirty="0"/>
              <a:t>M I </a:t>
            </a:r>
            <a:r>
              <a:rPr lang="en-US" sz="2400" dirty="0"/>
              <a:t>L Condition: Flashing</a:t>
            </a:r>
          </a:p>
          <a:p>
            <a:pPr marL="829818" lvl="1" indent="-342900"/>
            <a:r>
              <a:rPr lang="en-US" sz="2400" dirty="0"/>
              <a:t>Indicates a misfire or fuel control system fault that could damage the catalytic converter.</a:t>
            </a:r>
          </a:p>
          <a:p>
            <a:pPr marL="342900" indent="-342900"/>
            <a:r>
              <a:rPr lang="en-US" sz="2400" spc="-300" dirty="0"/>
              <a:t>M I </a:t>
            </a:r>
            <a:r>
              <a:rPr lang="en-US" sz="2400" dirty="0"/>
              <a:t>L: Off</a:t>
            </a:r>
          </a:p>
          <a:p>
            <a:pPr marL="829818" lvl="1" indent="-342900"/>
            <a:r>
              <a:rPr lang="en-US" sz="2400" dirty="0"/>
              <a:t>When the codes are cleared, the battery is connected on the monitor, which passes three consecutive trips.</a:t>
            </a:r>
          </a:p>
        </p:txBody>
      </p:sp>
    </p:spTree>
    <p:extLst>
      <p:ext uri="{BB962C8B-B14F-4D97-AF65-F5344CB8AC3E}">
        <p14:creationId xmlns:p14="http://schemas.microsoft.com/office/powerpoint/2010/main" val="3092560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34359" y="194900"/>
            <a:ext cx="8306403" cy="590349"/>
          </a:xfrm>
        </p:spPr>
        <p:txBody>
          <a:bodyPr wrap="square" lIns="0" tIns="18000" rIns="0" bIns="18000" anchor="ctr" anchorCtr="0">
            <a:spAutoFit/>
          </a:bodyPr>
          <a:lstStyle/>
          <a:p>
            <a:r>
              <a:rPr lang="en-US" sz="200" dirty="0"/>
              <a:t>O B D hyphen Roman number two                                                                                                                                                                                            </a:t>
            </a:r>
            <a:r>
              <a:rPr lang="en-US" dirty="0"/>
              <a:t>Numbering Designation </a:t>
            </a:r>
            <a:r>
              <a:rPr lang="en-US" sz="2800" dirty="0"/>
              <a:t>(1 of 4)</a:t>
            </a:r>
            <a:endParaRPr lang="en-US" sz="28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39312" y="1130754"/>
            <a:ext cx="8298276" cy="2560119"/>
          </a:xfrm>
        </p:spPr>
        <p:txBody>
          <a:bodyPr wrap="square" lIns="0" tIns="18000" rIns="0" bIns="18000" anchor="ctr" anchorCtr="0">
            <a:spAutoFit/>
          </a:bodyPr>
          <a:lstStyle/>
          <a:p>
            <a:pPr marL="342900" indent="-342900"/>
            <a:r>
              <a:rPr lang="en-US" sz="2400" spc="-300" dirty="0"/>
              <a:t>D T C </a:t>
            </a:r>
            <a:r>
              <a:rPr lang="en-US" sz="2400" dirty="0"/>
              <a:t>s are grouped into major categories, depending on the location of the fault on the system involved.</a:t>
            </a:r>
          </a:p>
          <a:p>
            <a:pPr marL="829818" lvl="1" indent="-342900"/>
            <a:r>
              <a:rPr lang="en-US" sz="2400" dirty="0"/>
              <a:t>Pxxx—powertrain </a:t>
            </a:r>
            <a:r>
              <a:rPr lang="en-US" sz="2400" spc="-300" dirty="0"/>
              <a:t>D T C </a:t>
            </a:r>
            <a:r>
              <a:rPr lang="en-US" sz="2400" dirty="0"/>
              <a:t>s</a:t>
            </a:r>
          </a:p>
          <a:p>
            <a:pPr marL="829818" lvl="1" indent="-342900"/>
            <a:r>
              <a:rPr lang="en-US" sz="2400" dirty="0"/>
              <a:t>Bxxx—Body </a:t>
            </a:r>
            <a:r>
              <a:rPr lang="en-US" sz="2400" spc="-300" dirty="0"/>
              <a:t>D T C </a:t>
            </a:r>
            <a:r>
              <a:rPr lang="en-US" sz="2400" dirty="0"/>
              <a:t>s</a:t>
            </a:r>
          </a:p>
          <a:p>
            <a:pPr marL="829818" lvl="1" indent="-342900"/>
            <a:r>
              <a:rPr lang="en-US" sz="2400" dirty="0"/>
              <a:t>Cxxx—Chassis </a:t>
            </a:r>
            <a:r>
              <a:rPr lang="en-US" sz="2400" spc="-300" dirty="0"/>
              <a:t>D T C </a:t>
            </a:r>
            <a:r>
              <a:rPr lang="en-US" sz="2400" dirty="0"/>
              <a:t>s</a:t>
            </a:r>
          </a:p>
          <a:p>
            <a:pPr marL="829818" lvl="1" indent="-342900"/>
            <a:r>
              <a:rPr lang="en-US" sz="2400" dirty="0"/>
              <a:t>Uxxx—Network </a:t>
            </a:r>
            <a:r>
              <a:rPr lang="en-US" sz="2400" spc="-300" dirty="0"/>
              <a:t>D T C </a:t>
            </a:r>
            <a:r>
              <a:rPr lang="en-US" sz="2400" dirty="0"/>
              <a:t>s</a:t>
            </a:r>
          </a:p>
        </p:txBody>
      </p:sp>
      <p:graphicFrame>
        <p:nvGraphicFramePr>
          <p:cNvPr id="2" name="Object 1">
            <a:extLst>
              <a:ext uri="{FF2B5EF4-FFF2-40B4-BE49-F238E27FC236}">
                <a16:creationId xmlns:a16="http://schemas.microsoft.com/office/drawing/2014/main" id="{31934570-D9FC-A3C4-6EC2-4B478F03865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41369691"/>
              </p:ext>
            </p:extLst>
          </p:nvPr>
        </p:nvGraphicFramePr>
        <p:xfrm>
          <a:off x="323850" y="246075"/>
          <a:ext cx="1482725" cy="528637"/>
        </p:xfrm>
        <a:graphic>
          <a:graphicData uri="http://schemas.openxmlformats.org/presentationml/2006/ole">
            <mc:AlternateContent xmlns:mc="http://schemas.openxmlformats.org/markup-compatibility/2006">
              <mc:Choice xmlns:v="urn:schemas-microsoft-com:vml" Requires="v">
                <p:oleObj name="Equation" r:id="rId3" imgW="507960" imgH="177480" progId="Equation.DSMT4">
                  <p:embed/>
                </p:oleObj>
              </mc:Choice>
              <mc:Fallback>
                <p:oleObj name="Equation" r:id="rId3" imgW="507960" imgH="177480" progId="Equation.DSMT4">
                  <p:embed/>
                  <p:pic>
                    <p:nvPicPr>
                      <p:cNvPr id="2" name="Object 1">
                        <a:extLst>
                          <a:ext uri="{FF2B5EF4-FFF2-40B4-BE49-F238E27FC236}">
                            <a16:creationId xmlns:a16="http://schemas.microsoft.com/office/drawing/2014/main" id="{DF11892F-6547-A21E-467B-10309C64C400}"/>
                          </a:ext>
                          <a:ext uri="{C183D7F6-B498-43B3-948B-1728B52AA6E4}">
                            <adec:decorative xmlns:adec="http://schemas.microsoft.com/office/drawing/2017/decorative" val="1"/>
                          </a:ext>
                        </a:extLst>
                      </p:cNvPr>
                      <p:cNvPicPr>
                        <a:picLocks noChangeAspect="1" noChangeArrowheads="1"/>
                      </p:cNvPicPr>
                      <p:nvPr/>
                    </p:nvPicPr>
                    <p:blipFill>
                      <a:blip r:embed="rId4"/>
                      <a:srcRect/>
                      <a:stretch>
                        <a:fillRect/>
                      </a:stretch>
                    </p:blipFill>
                    <p:spPr bwMode="auto">
                      <a:xfrm>
                        <a:off x="323850" y="246075"/>
                        <a:ext cx="1482725" cy="528637"/>
                      </a:xfrm>
                      <a:prstGeom prst="rect">
                        <a:avLst/>
                      </a:prstGeom>
                      <a:solidFill>
                        <a:schemeClr val="lt1"/>
                      </a:solidFill>
                      <a:ln>
                        <a:noFill/>
                      </a:ln>
                    </p:spPr>
                  </p:pic>
                </p:oleObj>
              </mc:Fallback>
            </mc:AlternateContent>
          </a:graphicData>
        </a:graphic>
      </p:graphicFrame>
    </p:spTree>
    <p:extLst>
      <p:ext uri="{BB962C8B-B14F-4D97-AF65-F5344CB8AC3E}">
        <p14:creationId xmlns:p14="http://schemas.microsoft.com/office/powerpoint/2010/main" val="2901387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34360" y="194899"/>
            <a:ext cx="8298276" cy="590349"/>
          </a:xfrm>
        </p:spPr>
        <p:txBody>
          <a:bodyPr wrap="square" lIns="0" tIns="18000" rIns="0" bIns="18000" anchor="ctr" anchorCtr="0">
            <a:spAutoFit/>
          </a:bodyPr>
          <a:lstStyle/>
          <a:p>
            <a:r>
              <a:rPr lang="en-US" sz="300" dirty="0"/>
              <a:t>O B D hyphen Roman number two</a:t>
            </a:r>
            <a:r>
              <a:rPr lang="en-US" sz="800" dirty="0"/>
              <a:t>                                  </a:t>
            </a:r>
            <a:r>
              <a:rPr lang="en-US" dirty="0"/>
              <a:t>Numbering Designation </a:t>
            </a:r>
            <a:r>
              <a:rPr lang="en-US" sz="2800" dirty="0"/>
              <a:t>(2 of 4)</a:t>
            </a:r>
            <a:endParaRPr lang="en-US" sz="20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39312" y="1119949"/>
            <a:ext cx="8298276" cy="4268279"/>
          </a:xfrm>
        </p:spPr>
        <p:txBody>
          <a:bodyPr wrap="square" lIns="0" tIns="18000" rIns="0" bIns="18000" anchor="ctr" anchorCtr="0">
            <a:spAutoFit/>
          </a:bodyPr>
          <a:lstStyle/>
          <a:p>
            <a:pPr marL="342900" indent="-342900"/>
            <a:r>
              <a:rPr lang="en-US" sz="2400" spc="-300" dirty="0"/>
              <a:t>D T </a:t>
            </a:r>
            <a:r>
              <a:rPr lang="en-US" sz="2400" dirty="0"/>
              <a:t>C Numbering Explanation</a:t>
            </a:r>
          </a:p>
          <a:p>
            <a:pPr marL="829818" lvl="1" indent="-342900"/>
            <a:r>
              <a:rPr lang="en-US" sz="2400" dirty="0"/>
              <a:t>P0100—Air metering and fuel system fault</a:t>
            </a:r>
          </a:p>
          <a:p>
            <a:pPr marL="829818" lvl="1" indent="-342900"/>
            <a:r>
              <a:rPr lang="en-US" sz="2400" dirty="0"/>
              <a:t>P0200—Fuel system (fuel injector only) fault</a:t>
            </a:r>
          </a:p>
          <a:p>
            <a:pPr marL="829818" lvl="1" indent="-342900"/>
            <a:r>
              <a:rPr lang="en-US" sz="2400" dirty="0"/>
              <a:t>P0300—Ignition system or misfire fault</a:t>
            </a:r>
          </a:p>
          <a:p>
            <a:pPr marL="829818" lvl="1" indent="-342900"/>
            <a:r>
              <a:rPr lang="en-US" sz="2400" dirty="0"/>
              <a:t>P0400—Emission control system fault</a:t>
            </a:r>
          </a:p>
          <a:p>
            <a:pPr marL="829818" lvl="1" indent="-342900"/>
            <a:r>
              <a:rPr lang="en-US" sz="2400" dirty="0"/>
              <a:t>P0500—Idle speed control, vehicle speed (</a:t>
            </a:r>
            <a:r>
              <a:rPr lang="en-US" sz="2400" spc="-300" dirty="0"/>
              <a:t>V </a:t>
            </a:r>
            <a:r>
              <a:rPr lang="en-US" sz="2400" dirty="0"/>
              <a:t>S) sensor fault</a:t>
            </a:r>
          </a:p>
          <a:p>
            <a:pPr marL="829818" lvl="1" indent="-342900"/>
            <a:r>
              <a:rPr lang="en-US" sz="2400" dirty="0"/>
              <a:t>P0600—Computer output circuit (relay, solenoid, etc.) fault</a:t>
            </a:r>
          </a:p>
          <a:p>
            <a:pPr marL="829818" lvl="1" indent="-342900"/>
            <a:r>
              <a:rPr lang="en-US" sz="2400" dirty="0"/>
              <a:t>P0700—Transaxle, transmission faults</a:t>
            </a:r>
          </a:p>
        </p:txBody>
      </p:sp>
      <p:graphicFrame>
        <p:nvGraphicFramePr>
          <p:cNvPr id="4" name="Object 3">
            <a:extLst>
              <a:ext uri="{FF2B5EF4-FFF2-40B4-BE49-F238E27FC236}">
                <a16:creationId xmlns:a16="http://schemas.microsoft.com/office/drawing/2014/main" id="{382EF865-D989-906C-187F-FEA2EA13D1C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57339557"/>
              </p:ext>
            </p:extLst>
          </p:nvPr>
        </p:nvGraphicFramePr>
        <p:xfrm>
          <a:off x="323850" y="246075"/>
          <a:ext cx="1482725" cy="528637"/>
        </p:xfrm>
        <a:graphic>
          <a:graphicData uri="http://schemas.openxmlformats.org/presentationml/2006/ole">
            <mc:AlternateContent xmlns:mc="http://schemas.openxmlformats.org/markup-compatibility/2006">
              <mc:Choice xmlns:v="urn:schemas-microsoft-com:vml" Requires="v">
                <p:oleObj name="Equation" r:id="rId3" imgW="507960" imgH="177480" progId="Equation.DSMT4">
                  <p:embed/>
                </p:oleObj>
              </mc:Choice>
              <mc:Fallback>
                <p:oleObj name="Equation" r:id="rId3" imgW="507960" imgH="177480" progId="Equation.DSMT4">
                  <p:embed/>
                  <p:pic>
                    <p:nvPicPr>
                      <p:cNvPr id="2" name="Object 1">
                        <a:extLst>
                          <a:ext uri="{FF2B5EF4-FFF2-40B4-BE49-F238E27FC236}">
                            <a16:creationId xmlns:a16="http://schemas.microsoft.com/office/drawing/2014/main" id="{31934570-D9FC-A3C4-6EC2-4B478F038656}"/>
                          </a:ext>
                          <a:ext uri="{C183D7F6-B498-43B3-948B-1728B52AA6E4}">
                            <adec:decorative xmlns:adec="http://schemas.microsoft.com/office/drawing/2017/decorative" val="1"/>
                          </a:ext>
                        </a:extLst>
                      </p:cNvPr>
                      <p:cNvPicPr>
                        <a:picLocks noChangeAspect="1" noChangeArrowheads="1"/>
                      </p:cNvPicPr>
                      <p:nvPr/>
                    </p:nvPicPr>
                    <p:blipFill>
                      <a:blip r:embed="rId4"/>
                      <a:srcRect/>
                      <a:stretch>
                        <a:fillRect/>
                      </a:stretch>
                    </p:blipFill>
                    <p:spPr bwMode="auto">
                      <a:xfrm>
                        <a:off x="323850" y="246075"/>
                        <a:ext cx="1482725" cy="528637"/>
                      </a:xfrm>
                      <a:prstGeom prst="rect">
                        <a:avLst/>
                      </a:prstGeom>
                      <a:solidFill>
                        <a:schemeClr val="lt1"/>
                      </a:solidFill>
                      <a:ln>
                        <a:noFill/>
                      </a:ln>
                    </p:spPr>
                  </p:pic>
                </p:oleObj>
              </mc:Fallback>
            </mc:AlternateContent>
          </a:graphicData>
        </a:graphic>
      </p:graphicFrame>
    </p:spTree>
    <p:extLst>
      <p:ext uri="{BB962C8B-B14F-4D97-AF65-F5344CB8AC3E}">
        <p14:creationId xmlns:p14="http://schemas.microsoft.com/office/powerpoint/2010/main" val="3185482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34359" y="194896"/>
            <a:ext cx="8316913" cy="590349"/>
          </a:xfrm>
        </p:spPr>
        <p:txBody>
          <a:bodyPr wrap="square" lIns="0" tIns="18000" rIns="0" bIns="18000" anchor="ctr" anchorCtr="0">
            <a:spAutoFit/>
          </a:bodyPr>
          <a:lstStyle/>
          <a:p>
            <a:r>
              <a:rPr lang="en-US" sz="300" dirty="0"/>
              <a:t>O B D hyphen Roman number two                                                                                 </a:t>
            </a:r>
            <a:r>
              <a:rPr lang="en-US" dirty="0"/>
              <a:t>Numbering Designation </a:t>
            </a:r>
            <a:r>
              <a:rPr lang="en-US" sz="2800" dirty="0"/>
              <a:t>(3 of 4)</a:t>
            </a:r>
            <a:endParaRPr lang="en-US" sz="20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34360" y="1059467"/>
            <a:ext cx="8298276" cy="3706587"/>
          </a:xfrm>
        </p:spPr>
        <p:txBody>
          <a:bodyPr wrap="square" lIns="0" tIns="18000" rIns="0" bIns="18000" anchor="ctr" anchorCtr="0">
            <a:spAutoFit/>
          </a:bodyPr>
          <a:lstStyle/>
          <a:p>
            <a:pPr marL="342900" indent="-342900"/>
            <a:r>
              <a:rPr lang="en-US" sz="2400" dirty="0"/>
              <a:t>Types of </a:t>
            </a:r>
            <a:r>
              <a:rPr lang="en-US" sz="2400" kern="0" spc="-300" dirty="0"/>
              <a:t>D T </a:t>
            </a:r>
            <a:r>
              <a:rPr lang="en-US" sz="2400" kern="0" spc="-350" dirty="0"/>
              <a:t>C </a:t>
            </a:r>
            <a:r>
              <a:rPr lang="en-US" sz="2400" dirty="0"/>
              <a:t>s</a:t>
            </a:r>
          </a:p>
          <a:p>
            <a:pPr marL="829818" lvl="1" indent="-342900"/>
            <a:r>
              <a:rPr lang="en-US" sz="2400" dirty="0"/>
              <a:t>TYPE A CODES. Emission-related and causes the </a:t>
            </a:r>
            <a:r>
              <a:rPr lang="en-US" sz="2400" spc="-300" dirty="0"/>
              <a:t>M I </a:t>
            </a:r>
            <a:r>
              <a:rPr lang="en-US" sz="2400" dirty="0"/>
              <a:t>L to be turned on the first trip if the computer has detected a problem.</a:t>
            </a:r>
          </a:p>
          <a:p>
            <a:pPr marL="829818" lvl="1" indent="-342900"/>
            <a:r>
              <a:rPr lang="en-US" sz="2400" dirty="0"/>
              <a:t>TYPE B CODES. Stored and </a:t>
            </a:r>
            <a:r>
              <a:rPr lang="en-US" sz="2400" spc="-300" dirty="0"/>
              <a:t>M I </a:t>
            </a:r>
            <a:r>
              <a:rPr lang="en-US" sz="2400" dirty="0"/>
              <a:t>L is turned on during second consecutive trip, alerting the driver to the fact that a diagnostic test was performed and failed.</a:t>
            </a:r>
          </a:p>
          <a:p>
            <a:pPr marL="829818" lvl="1" indent="-342900"/>
            <a:r>
              <a:rPr lang="en-US" sz="2400" dirty="0"/>
              <a:t>TYPE C AND D CODES. For use with non-emission-related diagnostic tests</a:t>
            </a:r>
          </a:p>
        </p:txBody>
      </p:sp>
      <p:graphicFrame>
        <p:nvGraphicFramePr>
          <p:cNvPr id="3" name="Object 2">
            <a:extLst>
              <a:ext uri="{FF2B5EF4-FFF2-40B4-BE49-F238E27FC236}">
                <a16:creationId xmlns:a16="http://schemas.microsoft.com/office/drawing/2014/main" id="{58D6D496-1F20-6831-3B5E-08FB317BBC7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85001594"/>
              </p:ext>
            </p:extLst>
          </p:nvPr>
        </p:nvGraphicFramePr>
        <p:xfrm>
          <a:off x="323850" y="246075"/>
          <a:ext cx="1482725" cy="528637"/>
        </p:xfrm>
        <a:graphic>
          <a:graphicData uri="http://schemas.openxmlformats.org/presentationml/2006/ole">
            <mc:AlternateContent xmlns:mc="http://schemas.openxmlformats.org/markup-compatibility/2006">
              <mc:Choice xmlns:v="urn:schemas-microsoft-com:vml" Requires="v">
                <p:oleObj name="Equation" r:id="rId3" imgW="507960" imgH="177480" progId="Equation.DSMT4">
                  <p:embed/>
                </p:oleObj>
              </mc:Choice>
              <mc:Fallback>
                <p:oleObj name="Equation" r:id="rId3" imgW="507960" imgH="177480" progId="Equation.DSMT4">
                  <p:embed/>
                  <p:pic>
                    <p:nvPicPr>
                      <p:cNvPr id="4" name="Object 3">
                        <a:extLst>
                          <a:ext uri="{FF2B5EF4-FFF2-40B4-BE49-F238E27FC236}">
                            <a16:creationId xmlns:a16="http://schemas.microsoft.com/office/drawing/2014/main" id="{382EF865-D989-906C-187F-FEA2EA13D1CB}"/>
                          </a:ext>
                          <a:ext uri="{C183D7F6-B498-43B3-948B-1728B52AA6E4}">
                            <adec:decorative xmlns:adec="http://schemas.microsoft.com/office/drawing/2017/decorative" val="1"/>
                          </a:ext>
                        </a:extLst>
                      </p:cNvPr>
                      <p:cNvPicPr>
                        <a:picLocks noChangeAspect="1" noChangeArrowheads="1"/>
                      </p:cNvPicPr>
                      <p:nvPr/>
                    </p:nvPicPr>
                    <p:blipFill>
                      <a:blip r:embed="rId4"/>
                      <a:srcRect/>
                      <a:stretch>
                        <a:fillRect/>
                      </a:stretch>
                    </p:blipFill>
                    <p:spPr bwMode="auto">
                      <a:xfrm>
                        <a:off x="323850" y="246075"/>
                        <a:ext cx="1482725" cy="528637"/>
                      </a:xfrm>
                      <a:prstGeom prst="rect">
                        <a:avLst/>
                      </a:prstGeom>
                      <a:solidFill>
                        <a:schemeClr val="lt1"/>
                      </a:solidFill>
                      <a:ln>
                        <a:noFill/>
                      </a:ln>
                    </p:spPr>
                  </p:pic>
                </p:oleObj>
              </mc:Fallback>
            </mc:AlternateContent>
          </a:graphicData>
        </a:graphic>
      </p:graphicFrame>
    </p:spTree>
    <p:extLst>
      <p:ext uri="{BB962C8B-B14F-4D97-AF65-F5344CB8AC3E}">
        <p14:creationId xmlns:p14="http://schemas.microsoft.com/office/powerpoint/2010/main" val="3207998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34360" y="194893"/>
            <a:ext cx="8313738" cy="590349"/>
          </a:xfrm>
        </p:spPr>
        <p:txBody>
          <a:bodyPr wrap="square" lIns="0" tIns="18000" rIns="0" bIns="18000" anchor="ctr" anchorCtr="0">
            <a:spAutoFit/>
          </a:bodyPr>
          <a:lstStyle/>
          <a:p>
            <a:r>
              <a:rPr lang="en-US" sz="300" kern="0" dirty="0">
                <a:latin typeface="Arial" panose="020B0604020202020204" pitchFamily="34" charset="0"/>
                <a:cs typeface="Arial" panose="020B0604020202020204" pitchFamily="34" charset="0"/>
              </a:rPr>
              <a:t>O B D hyphen Roman number two</a:t>
            </a:r>
            <a:r>
              <a:rPr lang="en-US" kern="0" dirty="0">
                <a:latin typeface="Arial" panose="020B0604020202020204" pitchFamily="34" charset="0"/>
                <a:cs typeface="Arial" panose="020B0604020202020204" pitchFamily="34" charset="0"/>
              </a:rPr>
              <a:t>       Numbering </a:t>
            </a:r>
            <a:r>
              <a:rPr lang="en-US" dirty="0"/>
              <a:t>Designation </a:t>
            </a:r>
            <a:r>
              <a:rPr lang="en-US" sz="2800" dirty="0"/>
              <a:t>(4 of 4)</a:t>
            </a:r>
            <a:endParaRPr lang="en-US" sz="28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49822" y="1137013"/>
            <a:ext cx="8298276" cy="4560667"/>
          </a:xfrm>
        </p:spPr>
        <p:txBody>
          <a:bodyPr wrap="square" lIns="0" tIns="18000" rIns="0" bIns="18000" anchor="ctr" anchorCtr="0">
            <a:spAutoFit/>
          </a:bodyPr>
          <a:lstStyle/>
          <a:p>
            <a:pPr marL="342900" indent="-342900"/>
            <a:r>
              <a:rPr lang="en-US" sz="2200" dirty="0"/>
              <a:t>Diagnostic Trouble Code Priority</a:t>
            </a:r>
          </a:p>
          <a:p>
            <a:pPr marL="829818" lvl="1" indent="-342900"/>
            <a:r>
              <a:rPr lang="en-US" sz="2200" spc="-300" dirty="0"/>
              <a:t>C A R </a:t>
            </a:r>
            <a:r>
              <a:rPr lang="en-US" sz="2200" dirty="0"/>
              <a:t>B mandated that all diagnostic trouble codes (</a:t>
            </a:r>
            <a:r>
              <a:rPr lang="en-US" sz="2200" spc="-300" dirty="0"/>
              <a:t>D T C </a:t>
            </a:r>
            <a:r>
              <a:rPr lang="en-US" sz="2200" dirty="0"/>
              <a:t>s) Freeze Frame be stored according to individual priority.</a:t>
            </a:r>
          </a:p>
          <a:p>
            <a:pPr marL="1229868" lvl="2" indent="-342900"/>
            <a:r>
              <a:rPr lang="en-US" sz="2200" dirty="0"/>
              <a:t>Priority 0—Non-emission-related codes</a:t>
            </a:r>
          </a:p>
          <a:p>
            <a:pPr marL="1229868" lvl="2" indent="-342900"/>
            <a:r>
              <a:rPr lang="en-US" sz="2200" dirty="0"/>
              <a:t>Priority 1—One-trip failure of two-trip fault for non-fuel, non-misfire codes</a:t>
            </a:r>
          </a:p>
          <a:p>
            <a:pPr marL="1229868" lvl="2" indent="-342900"/>
            <a:r>
              <a:rPr lang="en-US" sz="2200" dirty="0"/>
              <a:t>Priority 2—One-trip failure of two-trip fault for fuel or misfire codes</a:t>
            </a:r>
          </a:p>
          <a:p>
            <a:pPr marL="1229868" lvl="2" indent="-342900"/>
            <a:r>
              <a:rPr lang="en-US" sz="2200" dirty="0"/>
              <a:t>Priority 3—Two-trip failure or matured fault of non-fuel, non-misfire codes</a:t>
            </a:r>
          </a:p>
          <a:p>
            <a:pPr marL="1229868" lvl="2" indent="-342900"/>
            <a:r>
              <a:rPr lang="en-US" sz="2200" dirty="0"/>
              <a:t>Priority 4—Two-trip failure or matured fault for fuel or misfire codes</a:t>
            </a:r>
          </a:p>
        </p:txBody>
      </p:sp>
      <p:graphicFrame>
        <p:nvGraphicFramePr>
          <p:cNvPr id="2" name="Object 1">
            <a:extLst>
              <a:ext uri="{FF2B5EF4-FFF2-40B4-BE49-F238E27FC236}">
                <a16:creationId xmlns:a16="http://schemas.microsoft.com/office/drawing/2014/main" id="{D69FC84F-E323-0A88-EA16-6F854E606FF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32825753"/>
              </p:ext>
            </p:extLst>
          </p:nvPr>
        </p:nvGraphicFramePr>
        <p:xfrm>
          <a:off x="323850" y="246075"/>
          <a:ext cx="1482725" cy="528637"/>
        </p:xfrm>
        <a:graphic>
          <a:graphicData uri="http://schemas.openxmlformats.org/presentationml/2006/ole">
            <mc:AlternateContent xmlns:mc="http://schemas.openxmlformats.org/markup-compatibility/2006">
              <mc:Choice xmlns:v="urn:schemas-microsoft-com:vml" Requires="v">
                <p:oleObj name="Equation" r:id="rId3" imgW="507960" imgH="177480" progId="Equation.DSMT4">
                  <p:embed/>
                </p:oleObj>
              </mc:Choice>
              <mc:Fallback>
                <p:oleObj name="Equation" r:id="rId3" imgW="507960" imgH="177480" progId="Equation.DSMT4">
                  <p:embed/>
                  <p:pic>
                    <p:nvPicPr>
                      <p:cNvPr id="3" name="Object 2">
                        <a:extLst>
                          <a:ext uri="{FF2B5EF4-FFF2-40B4-BE49-F238E27FC236}">
                            <a16:creationId xmlns:a16="http://schemas.microsoft.com/office/drawing/2014/main" id="{58D6D496-1F20-6831-3B5E-08FB317BBC76}"/>
                          </a:ext>
                          <a:ext uri="{C183D7F6-B498-43B3-948B-1728B52AA6E4}">
                            <adec:decorative xmlns:adec="http://schemas.microsoft.com/office/drawing/2017/decorative" val="1"/>
                          </a:ext>
                        </a:extLst>
                      </p:cNvPr>
                      <p:cNvPicPr>
                        <a:picLocks noChangeAspect="1" noChangeArrowheads="1"/>
                      </p:cNvPicPr>
                      <p:nvPr/>
                    </p:nvPicPr>
                    <p:blipFill>
                      <a:blip r:embed="rId4"/>
                      <a:srcRect/>
                      <a:stretch>
                        <a:fillRect/>
                      </a:stretch>
                    </p:blipFill>
                    <p:spPr bwMode="auto">
                      <a:xfrm>
                        <a:off x="323850" y="246075"/>
                        <a:ext cx="1482725" cy="528637"/>
                      </a:xfrm>
                      <a:prstGeom prst="rect">
                        <a:avLst/>
                      </a:prstGeom>
                      <a:solidFill>
                        <a:schemeClr val="lt1"/>
                      </a:solidFill>
                      <a:ln>
                        <a:noFill/>
                      </a:ln>
                    </p:spPr>
                  </p:pic>
                </p:oleObj>
              </mc:Fallback>
            </mc:AlternateContent>
          </a:graphicData>
        </a:graphic>
      </p:graphicFrame>
    </p:spTree>
    <p:extLst>
      <p:ext uri="{BB962C8B-B14F-4D97-AF65-F5344CB8AC3E}">
        <p14:creationId xmlns:p14="http://schemas.microsoft.com/office/powerpoint/2010/main" val="2533635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91743"/>
            <a:ext cx="8313738" cy="590349"/>
          </a:xfrm>
        </p:spPr>
        <p:txBody>
          <a:bodyPr wrap="square" lIns="0" tIns="18000" rIns="0" bIns="18000" anchor="ctr" anchorCtr="0">
            <a:spAutoFit/>
          </a:bodyPr>
          <a:lstStyle/>
          <a:p>
            <a:r>
              <a:rPr lang="en-US" dirty="0"/>
              <a:t>Question 1</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35577" y="1137110"/>
            <a:ext cx="8302011" cy="405683"/>
          </a:xfrm>
        </p:spPr>
        <p:txBody>
          <a:bodyPr wrap="square" lIns="0" tIns="18000" rIns="0" bIns="18000" anchor="ctr" anchorCtr="0">
            <a:spAutoFit/>
          </a:bodyPr>
          <a:lstStyle/>
          <a:p>
            <a:pPr marL="0" indent="0">
              <a:buNone/>
            </a:pPr>
            <a:r>
              <a:rPr lang="en-US" sz="2400" dirty="0"/>
              <a:t>What is the difference between a Type A and a Type B </a:t>
            </a:r>
            <a:r>
              <a:rPr lang="en-US" sz="2400" spc="-300" dirty="0"/>
              <a:t>D T </a:t>
            </a:r>
            <a:r>
              <a:rPr lang="en-US" sz="2400" dirty="0"/>
              <a:t>C?</a:t>
            </a:r>
          </a:p>
        </p:txBody>
      </p:sp>
    </p:spTree>
    <p:extLst>
      <p:ext uri="{BB962C8B-B14F-4D97-AF65-F5344CB8AC3E}">
        <p14:creationId xmlns:p14="http://schemas.microsoft.com/office/powerpoint/2010/main" val="782289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a:extLst>
            <a:ext uri="{FF2B5EF4-FFF2-40B4-BE49-F238E27FC236}">
              <a16:creationId xmlns:a16="http://schemas.microsoft.com/office/drawing/2014/main" id="{8D457B34-C26A-9958-3062-7C1718CAE88F}"/>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747FED99-3EB1-1B5E-CBAF-8EB86409EA22}"/>
              </a:ext>
            </a:extLst>
          </p:cNvPr>
          <p:cNvSpPr>
            <a:spLocks noGrp="1"/>
          </p:cNvSpPr>
          <p:nvPr>
            <p:ph type="title"/>
          </p:nvPr>
        </p:nvSpPr>
        <p:spPr>
          <a:xfrm>
            <a:off x="342899" y="195072"/>
            <a:ext cx="8297863" cy="590349"/>
          </a:xfrm>
        </p:spPr>
        <p:txBody>
          <a:bodyPr wrap="square" lIns="0" tIns="18000" rIns="0" bIns="18000" anchor="ctr" anchorCtr="0">
            <a:spAutoFit/>
          </a:bodyPr>
          <a:lstStyle/>
          <a:p>
            <a:r>
              <a:rPr lang="en-US" noProof="0" dirty="0">
                <a:latin typeface="+mj-lt"/>
              </a:rPr>
              <a:t>Learning Objectives </a:t>
            </a:r>
            <a:r>
              <a:rPr lang="en-US" sz="2800" noProof="0" dirty="0">
                <a:latin typeface="+mj-lt"/>
              </a:rPr>
              <a:t>(1 of 2)</a:t>
            </a:r>
            <a:endParaRPr lang="en-US" sz="2800" noProof="0" dirty="0"/>
          </a:p>
        </p:txBody>
      </p:sp>
      <p:sp>
        <p:nvSpPr>
          <p:cNvPr id="10" name="Content Placeholder 9">
            <a:extLst>
              <a:ext uri="{FF2B5EF4-FFF2-40B4-BE49-F238E27FC236}">
                <a16:creationId xmlns:a16="http://schemas.microsoft.com/office/drawing/2014/main" id="{11CF9932-3F84-B281-FC56-EDC8F83491D0}"/>
              </a:ext>
            </a:extLst>
          </p:cNvPr>
          <p:cNvSpPr>
            <a:spLocks noGrp="1"/>
          </p:cNvSpPr>
          <p:nvPr>
            <p:ph sz="quarter" idx="12"/>
          </p:nvPr>
        </p:nvSpPr>
        <p:spPr>
          <a:xfrm>
            <a:off x="334360" y="1129863"/>
            <a:ext cx="8306403" cy="1529068"/>
          </a:xfrm>
        </p:spPr>
        <p:txBody>
          <a:bodyPr wrap="square" lIns="0" tIns="18000" rIns="0" bIns="18000" anchor="ctr" anchorCtr="0">
            <a:spAutoFit/>
          </a:bodyPr>
          <a:lstStyle/>
          <a:p>
            <a:pPr marL="0" indent="0">
              <a:buNone/>
            </a:pPr>
            <a:r>
              <a:rPr lang="en-US" sz="2400" b="1" noProof="0" dirty="0">
                <a:solidFill>
                  <a:srgbClr val="007FA3"/>
                </a:solidFill>
                <a:cs typeface="Times New Roman" panose="02020603050405020304" pitchFamily="18" charset="0"/>
              </a:rPr>
              <a:t>44.1</a:t>
            </a:r>
            <a:r>
              <a:rPr lang="en-US" sz="2400" dirty="0"/>
              <a:t> Explain the purpose and function of </a:t>
            </a:r>
            <a:r>
              <a:rPr lang="en-US" sz="2400" spc="-300" dirty="0"/>
              <a:t>O B </a:t>
            </a:r>
            <a:r>
              <a:rPr lang="en-US" sz="2400" dirty="0"/>
              <a:t>D systems.</a:t>
            </a:r>
            <a:endParaRPr lang="en-US" sz="2400" dirty="0">
              <a:solidFill>
                <a:srgbClr val="000000"/>
              </a:solidFill>
            </a:endParaRPr>
          </a:p>
          <a:p>
            <a:pPr marL="0" indent="0">
              <a:buNone/>
            </a:pPr>
            <a:r>
              <a:rPr lang="en-US" sz="2400" b="1" noProof="0" dirty="0">
                <a:solidFill>
                  <a:srgbClr val="007FA3"/>
                </a:solidFill>
                <a:cs typeface="Times New Roman" panose="02020603050405020304" pitchFamily="18" charset="0"/>
              </a:rPr>
              <a:t>44.2 </a:t>
            </a:r>
            <a:r>
              <a:rPr lang="en-US" sz="2400" dirty="0"/>
              <a:t>Discuss the diagnostic executive.</a:t>
            </a:r>
            <a:endParaRPr lang="en-US" sz="2400" b="1" noProof="0" dirty="0">
              <a:solidFill>
                <a:srgbClr val="007FA3"/>
              </a:solidFill>
              <a:cs typeface="Times New Roman" panose="02020603050405020304" pitchFamily="18" charset="0"/>
            </a:endParaRPr>
          </a:p>
          <a:p>
            <a:pPr marL="0" indent="0">
              <a:buNone/>
            </a:pPr>
            <a:r>
              <a:rPr lang="en-US" sz="2400" b="1" noProof="0" dirty="0">
                <a:solidFill>
                  <a:srgbClr val="007FA3"/>
                </a:solidFill>
                <a:cs typeface="Times New Roman" panose="02020603050405020304" pitchFamily="18" charset="0"/>
              </a:rPr>
              <a:t>44.3</a:t>
            </a:r>
            <a:r>
              <a:rPr lang="en-US" sz="2400" dirty="0"/>
              <a:t> List the various continuous and noncontinuous monitors</a:t>
            </a:r>
          </a:p>
        </p:txBody>
      </p:sp>
      <p:sp>
        <p:nvSpPr>
          <p:cNvPr id="2" name="Content Placeholder 1">
            <a:extLst>
              <a:ext uri="{FF2B5EF4-FFF2-40B4-BE49-F238E27FC236}">
                <a16:creationId xmlns:a16="http://schemas.microsoft.com/office/drawing/2014/main" id="{8F6E8F99-8E92-A0E4-E26C-0E55CE291E4D}"/>
              </a:ext>
            </a:extLst>
          </p:cNvPr>
          <p:cNvSpPr>
            <a:spLocks noGrp="1"/>
          </p:cNvSpPr>
          <p:nvPr>
            <p:ph sz="quarter" idx="13"/>
          </p:nvPr>
        </p:nvSpPr>
        <p:spPr>
          <a:xfrm>
            <a:off x="335280" y="2717571"/>
            <a:ext cx="1766384" cy="405683"/>
          </a:xfrm>
        </p:spPr>
        <p:txBody>
          <a:bodyPr wrap="square" lIns="0" tIns="18000" rIns="0" bIns="18000" anchor="ctr" anchorCtr="0">
            <a:spAutoFit/>
          </a:bodyPr>
          <a:lstStyle/>
          <a:p>
            <a:pPr marL="0" indent="0">
              <a:buNone/>
            </a:pPr>
            <a:r>
              <a:rPr lang="en-US" sz="2400" b="1" dirty="0">
                <a:solidFill>
                  <a:srgbClr val="007FA3"/>
                </a:solidFill>
              </a:rPr>
              <a:t>44.4</a:t>
            </a:r>
            <a:r>
              <a:rPr lang="en-US" sz="2400" dirty="0"/>
              <a:t> Discuss</a:t>
            </a:r>
          </a:p>
        </p:txBody>
      </p:sp>
      <p:graphicFrame>
        <p:nvGraphicFramePr>
          <p:cNvPr id="25" name="Object 24" descr="O B D hyphen roman number two">
            <a:extLst>
              <a:ext uri="{FF2B5EF4-FFF2-40B4-BE49-F238E27FC236}">
                <a16:creationId xmlns:a16="http://schemas.microsoft.com/office/drawing/2014/main" id="{2BFCF06C-E38A-E426-8EB4-741367AC3B19}"/>
              </a:ext>
            </a:extLst>
          </p:cNvPr>
          <p:cNvGraphicFramePr>
            <a:graphicFrameLocks noChangeAspect="1"/>
          </p:cNvGraphicFramePr>
          <p:nvPr>
            <p:extLst>
              <p:ext uri="{D42A27DB-BD31-4B8C-83A1-F6EECF244321}">
                <p14:modId xmlns:p14="http://schemas.microsoft.com/office/powerpoint/2010/main" val="1998217247"/>
              </p:ext>
            </p:extLst>
          </p:nvPr>
        </p:nvGraphicFramePr>
        <p:xfrm>
          <a:off x="2134520" y="2769191"/>
          <a:ext cx="966788" cy="344488"/>
        </p:xfrm>
        <a:graphic>
          <a:graphicData uri="http://schemas.openxmlformats.org/presentationml/2006/ole">
            <mc:AlternateContent xmlns:mc="http://schemas.openxmlformats.org/markup-compatibility/2006">
              <mc:Choice xmlns:v="urn:schemas-microsoft-com:vml" Requires="v">
                <p:oleObj name="Equation" r:id="rId3" imgW="507960" imgH="177480" progId="Equation.DSMT4">
                  <p:embed/>
                </p:oleObj>
              </mc:Choice>
              <mc:Fallback>
                <p:oleObj name="Equation" r:id="rId3" imgW="507960" imgH="177480" progId="Equation.DSMT4">
                  <p:embed/>
                  <p:pic>
                    <p:nvPicPr>
                      <p:cNvPr id="2" name="Object 1" descr="Roman number two open parenthesis O B D hyphen roman number two close parenthesis.">
                        <a:extLst>
                          <a:ext uri="{FF2B5EF4-FFF2-40B4-BE49-F238E27FC236}">
                            <a16:creationId xmlns:a16="http://schemas.microsoft.com/office/drawing/2014/main" id="{F065DBB1-44DC-8310-100D-789E9FB5A4FC}"/>
                          </a:ext>
                        </a:extLst>
                      </p:cNvPr>
                      <p:cNvPicPr>
                        <a:picLocks noChangeAspect="1" noChangeArrowheads="1"/>
                      </p:cNvPicPr>
                      <p:nvPr/>
                    </p:nvPicPr>
                    <p:blipFill>
                      <a:blip r:embed="rId4"/>
                      <a:srcRect/>
                      <a:stretch>
                        <a:fillRect/>
                      </a:stretch>
                    </p:blipFill>
                    <p:spPr bwMode="auto">
                      <a:xfrm>
                        <a:off x="2134520" y="2769191"/>
                        <a:ext cx="9667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Content Placeholder 2">
            <a:extLst>
              <a:ext uri="{FF2B5EF4-FFF2-40B4-BE49-F238E27FC236}">
                <a16:creationId xmlns:a16="http://schemas.microsoft.com/office/drawing/2014/main" id="{4A873E9B-E1B7-0A0C-15BE-914DB6A31AB8}"/>
              </a:ext>
            </a:extLst>
          </p:cNvPr>
          <p:cNvSpPr>
            <a:spLocks noGrp="1"/>
          </p:cNvSpPr>
          <p:nvPr>
            <p:ph sz="quarter" idx="14"/>
          </p:nvPr>
        </p:nvSpPr>
        <p:spPr>
          <a:xfrm>
            <a:off x="3134165" y="2720521"/>
            <a:ext cx="2762468" cy="405683"/>
          </a:xfrm>
        </p:spPr>
        <p:txBody>
          <a:bodyPr wrap="square" lIns="0" tIns="18000" rIns="0" bIns="18000" anchor="ctr" anchorCtr="0">
            <a:spAutoFit/>
          </a:bodyPr>
          <a:lstStyle/>
          <a:p>
            <a:pPr marL="0" indent="0">
              <a:buNone/>
            </a:pPr>
            <a:r>
              <a:rPr lang="en-US" sz="2400" dirty="0"/>
              <a:t>monitor information.</a:t>
            </a:r>
          </a:p>
        </p:txBody>
      </p:sp>
      <p:sp>
        <p:nvSpPr>
          <p:cNvPr id="4" name="Content Placeholder 3">
            <a:extLst>
              <a:ext uri="{FF2B5EF4-FFF2-40B4-BE49-F238E27FC236}">
                <a16:creationId xmlns:a16="http://schemas.microsoft.com/office/drawing/2014/main" id="{10834E6A-11F3-4A94-6E54-5314E09371E8}"/>
              </a:ext>
            </a:extLst>
          </p:cNvPr>
          <p:cNvSpPr>
            <a:spLocks noGrp="1"/>
          </p:cNvSpPr>
          <p:nvPr>
            <p:ph sz="quarter" idx="15"/>
          </p:nvPr>
        </p:nvSpPr>
        <p:spPr>
          <a:xfrm>
            <a:off x="334661" y="3203034"/>
            <a:ext cx="4008739" cy="405683"/>
          </a:xfrm>
        </p:spPr>
        <p:txBody>
          <a:bodyPr wrap="square" lIns="0" tIns="18000" rIns="0" bIns="18000" anchor="ctr" anchorCtr="0">
            <a:spAutoFit/>
          </a:bodyPr>
          <a:lstStyle/>
          <a:p>
            <a:pPr marL="0" indent="0">
              <a:buNone/>
            </a:pPr>
            <a:r>
              <a:rPr lang="en-US" sz="2400" b="1" dirty="0">
                <a:solidFill>
                  <a:srgbClr val="007FA3"/>
                </a:solidFill>
              </a:rPr>
              <a:t>44.5 </a:t>
            </a:r>
            <a:r>
              <a:rPr lang="en-US" sz="2400" dirty="0"/>
              <a:t>Explain enabling criteria.</a:t>
            </a:r>
          </a:p>
        </p:txBody>
      </p:sp>
      <p:sp>
        <p:nvSpPr>
          <p:cNvPr id="5" name="Content Placeholder 4">
            <a:extLst>
              <a:ext uri="{FF2B5EF4-FFF2-40B4-BE49-F238E27FC236}">
                <a16:creationId xmlns:a16="http://schemas.microsoft.com/office/drawing/2014/main" id="{89AF5C04-F1AE-3971-1D4C-6466FBE57A1D}"/>
              </a:ext>
            </a:extLst>
          </p:cNvPr>
          <p:cNvSpPr>
            <a:spLocks noGrp="1"/>
          </p:cNvSpPr>
          <p:nvPr>
            <p:ph sz="quarter" idx="16"/>
          </p:nvPr>
        </p:nvSpPr>
        <p:spPr>
          <a:xfrm>
            <a:off x="335279" y="3691085"/>
            <a:ext cx="5705475" cy="405683"/>
          </a:xfrm>
        </p:spPr>
        <p:txBody>
          <a:bodyPr wrap="square" lIns="0" tIns="18000" rIns="0" bIns="18000" anchor="ctr" anchorCtr="0">
            <a:spAutoFit/>
          </a:bodyPr>
          <a:lstStyle/>
          <a:p>
            <a:pPr marL="0" indent="0">
              <a:buNone/>
            </a:pPr>
            <a:r>
              <a:rPr lang="en-US" sz="2400" b="1" dirty="0">
                <a:solidFill>
                  <a:srgbClr val="007FA3"/>
                </a:solidFill>
              </a:rPr>
              <a:t>44.6 </a:t>
            </a:r>
            <a:r>
              <a:rPr lang="en-US" sz="2400" dirty="0"/>
              <a:t>Explain the numbering designation of</a:t>
            </a:r>
          </a:p>
        </p:txBody>
      </p:sp>
      <p:graphicFrame>
        <p:nvGraphicFramePr>
          <p:cNvPr id="26" name="Object 25" descr="O B D hyphen roman number two">
            <a:extLst>
              <a:ext uri="{FF2B5EF4-FFF2-40B4-BE49-F238E27FC236}">
                <a16:creationId xmlns:a16="http://schemas.microsoft.com/office/drawing/2014/main" id="{385BEE6F-B2C9-A6D1-322A-321D4CE318D4}"/>
              </a:ext>
            </a:extLst>
          </p:cNvPr>
          <p:cNvGraphicFramePr>
            <a:graphicFrameLocks noChangeAspect="1"/>
          </p:cNvGraphicFramePr>
          <p:nvPr>
            <p:extLst>
              <p:ext uri="{D42A27DB-BD31-4B8C-83A1-F6EECF244321}">
                <p14:modId xmlns:p14="http://schemas.microsoft.com/office/powerpoint/2010/main" val="3554489774"/>
              </p:ext>
            </p:extLst>
          </p:nvPr>
        </p:nvGraphicFramePr>
        <p:xfrm>
          <a:off x="6068161" y="3728058"/>
          <a:ext cx="966788" cy="344488"/>
        </p:xfrm>
        <a:graphic>
          <a:graphicData uri="http://schemas.openxmlformats.org/presentationml/2006/ole">
            <mc:AlternateContent xmlns:mc="http://schemas.openxmlformats.org/markup-compatibility/2006">
              <mc:Choice xmlns:v="urn:schemas-microsoft-com:vml" Requires="v">
                <p:oleObj name="Equation" r:id="rId5" imgW="507960" imgH="177480" progId="Equation.DSMT4">
                  <p:embed/>
                </p:oleObj>
              </mc:Choice>
              <mc:Fallback>
                <p:oleObj name="Equation" r:id="rId5" imgW="507960" imgH="177480" progId="Equation.DSMT4">
                  <p:embed/>
                  <p:pic>
                    <p:nvPicPr>
                      <p:cNvPr id="25" name="Object 24" descr="O B D hyphen roman number two">
                        <a:extLst>
                          <a:ext uri="{FF2B5EF4-FFF2-40B4-BE49-F238E27FC236}">
                            <a16:creationId xmlns:a16="http://schemas.microsoft.com/office/drawing/2014/main" id="{2BFCF06C-E38A-E426-8EB4-741367AC3B19}"/>
                          </a:ext>
                        </a:extLst>
                      </p:cNvPr>
                      <p:cNvPicPr>
                        <a:picLocks noChangeAspect="1" noChangeArrowheads="1"/>
                      </p:cNvPicPr>
                      <p:nvPr/>
                    </p:nvPicPr>
                    <p:blipFill>
                      <a:blip r:embed="rId4"/>
                      <a:srcRect/>
                      <a:stretch>
                        <a:fillRect/>
                      </a:stretch>
                    </p:blipFill>
                    <p:spPr bwMode="auto">
                      <a:xfrm>
                        <a:off x="6068161" y="3728058"/>
                        <a:ext cx="9667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5">
            <a:extLst>
              <a:ext uri="{FF2B5EF4-FFF2-40B4-BE49-F238E27FC236}">
                <a16:creationId xmlns:a16="http://schemas.microsoft.com/office/drawing/2014/main" id="{2A2DA3CD-FE42-2218-3DD4-31A4B934A79B}"/>
              </a:ext>
            </a:extLst>
          </p:cNvPr>
          <p:cNvSpPr>
            <a:spLocks noGrp="1"/>
          </p:cNvSpPr>
          <p:nvPr>
            <p:ph sz="quarter" idx="17"/>
          </p:nvPr>
        </p:nvSpPr>
        <p:spPr>
          <a:xfrm>
            <a:off x="7056007" y="3691110"/>
            <a:ext cx="1419984" cy="405683"/>
          </a:xfrm>
        </p:spPr>
        <p:txBody>
          <a:bodyPr wrap="square" lIns="0" tIns="18000" rIns="0" bIns="18000" anchor="ctr" anchorCtr="0">
            <a:spAutoFit/>
          </a:bodyPr>
          <a:lstStyle/>
          <a:p>
            <a:pPr marL="0" indent="0">
              <a:buNone/>
            </a:pPr>
            <a:r>
              <a:rPr lang="en-US" sz="2400" dirty="0">
                <a:solidFill>
                  <a:schemeClr val="tx1"/>
                </a:solidFill>
              </a:rPr>
              <a:t>diagnostic</a:t>
            </a:r>
          </a:p>
        </p:txBody>
      </p:sp>
      <p:sp>
        <p:nvSpPr>
          <p:cNvPr id="7" name="Content Placeholder 6">
            <a:extLst>
              <a:ext uri="{FF2B5EF4-FFF2-40B4-BE49-F238E27FC236}">
                <a16:creationId xmlns:a16="http://schemas.microsoft.com/office/drawing/2014/main" id="{10618ACD-5165-7FBE-B978-BA9680113D70}"/>
              </a:ext>
            </a:extLst>
          </p:cNvPr>
          <p:cNvSpPr>
            <a:spLocks noGrp="1"/>
          </p:cNvSpPr>
          <p:nvPr>
            <p:ph sz="quarter" idx="18"/>
          </p:nvPr>
        </p:nvSpPr>
        <p:spPr>
          <a:xfrm>
            <a:off x="1017177" y="4145833"/>
            <a:ext cx="1980899" cy="405683"/>
          </a:xfrm>
        </p:spPr>
        <p:txBody>
          <a:bodyPr wrap="square" lIns="0" tIns="18000" rIns="0" bIns="18000" anchor="ctr" anchorCtr="0">
            <a:spAutoFit/>
          </a:bodyPr>
          <a:lstStyle/>
          <a:p>
            <a:pPr marL="0" indent="0">
              <a:buNone/>
            </a:pPr>
            <a:r>
              <a:rPr lang="en-US" sz="2400" dirty="0">
                <a:solidFill>
                  <a:schemeClr val="tx1"/>
                </a:solidFill>
              </a:rPr>
              <a:t>trouble codes. </a:t>
            </a:r>
          </a:p>
        </p:txBody>
      </p:sp>
    </p:spTree>
    <p:extLst>
      <p:ext uri="{BB962C8B-B14F-4D97-AF65-F5344CB8AC3E}">
        <p14:creationId xmlns:p14="http://schemas.microsoft.com/office/powerpoint/2010/main" val="3428121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36730" y="204622"/>
            <a:ext cx="8304034" cy="590349"/>
          </a:xfrm>
        </p:spPr>
        <p:txBody>
          <a:bodyPr wrap="square" lIns="0" tIns="18000" rIns="0" bIns="18000" anchor="ctr" anchorCtr="0">
            <a:spAutoFit/>
          </a:bodyPr>
          <a:lstStyle/>
          <a:p>
            <a:r>
              <a:rPr lang="en-US" noProof="0" dirty="0"/>
              <a:t>Answer 1</a:t>
            </a:r>
            <a:endParaRPr lang="en-US" sz="28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35576" y="1139065"/>
            <a:ext cx="8305187" cy="775015"/>
          </a:xfrm>
        </p:spPr>
        <p:txBody>
          <a:bodyPr wrap="square" lIns="0" tIns="18000" rIns="0" bIns="18000" anchor="ctr" anchorCtr="0">
            <a:spAutoFit/>
          </a:bodyPr>
          <a:lstStyle/>
          <a:p>
            <a:pPr marL="0" indent="0">
              <a:buNone/>
            </a:pPr>
            <a:r>
              <a:rPr lang="en-US" sz="2400" dirty="0"/>
              <a:t>Type A </a:t>
            </a:r>
            <a:r>
              <a:rPr lang="en-US" sz="2400" spc="-300" dirty="0"/>
              <a:t>D T </a:t>
            </a:r>
            <a:r>
              <a:rPr lang="en-US" sz="2400" dirty="0"/>
              <a:t>C illuminates the </a:t>
            </a:r>
            <a:r>
              <a:rPr lang="en-US" sz="2400" kern="0" spc="-350" dirty="0"/>
              <a:t>M I </a:t>
            </a:r>
            <a:r>
              <a:rPr lang="en-US" sz="2400" dirty="0"/>
              <a:t>L after one trip. Type B </a:t>
            </a:r>
            <a:r>
              <a:rPr lang="en-US" sz="2400" spc="-300" dirty="0"/>
              <a:t>D T </a:t>
            </a:r>
            <a:r>
              <a:rPr lang="en-US" sz="2400" dirty="0"/>
              <a:t>C requires two trips to illuminate the </a:t>
            </a:r>
            <a:r>
              <a:rPr lang="en-US" sz="2400" spc="-300" dirty="0"/>
              <a:t>M I </a:t>
            </a:r>
            <a:r>
              <a:rPr lang="en-US" sz="2400" dirty="0"/>
              <a:t>L.</a:t>
            </a:r>
          </a:p>
        </p:txBody>
      </p:sp>
    </p:spTree>
    <p:extLst>
      <p:ext uri="{BB962C8B-B14F-4D97-AF65-F5344CB8AC3E}">
        <p14:creationId xmlns:p14="http://schemas.microsoft.com/office/powerpoint/2010/main" val="4066880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41289" y="198737"/>
            <a:ext cx="8299474" cy="590349"/>
          </a:xfrm>
        </p:spPr>
        <p:txBody>
          <a:bodyPr wrap="square" lIns="0" tIns="18000" rIns="0" bIns="18000" anchor="ctr" anchorCtr="0">
            <a:spAutoFit/>
          </a:bodyPr>
          <a:lstStyle/>
          <a:p>
            <a:r>
              <a:rPr lang="en-US" dirty="0"/>
              <a:t>Figure 44.2</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2"/>
          </p:nvPr>
        </p:nvSpPr>
        <p:spPr>
          <a:xfrm>
            <a:off x="341289" y="1136952"/>
            <a:ext cx="674711" cy="405683"/>
          </a:xfrm>
        </p:spPr>
        <p:txBody>
          <a:bodyPr wrap="square" lIns="0" tIns="18000" rIns="0" bIns="18000" anchor="ctr" anchorCtr="0">
            <a:spAutoFit/>
          </a:bodyPr>
          <a:lstStyle/>
          <a:p>
            <a:pPr marL="0" indent="0">
              <a:buNone/>
            </a:pPr>
            <a:r>
              <a:rPr lang="en-US" sz="2400" spc="-300" noProof="0" dirty="0"/>
              <a:t>D T </a:t>
            </a:r>
            <a:r>
              <a:rPr lang="en-US" sz="2400" noProof="0" dirty="0"/>
              <a:t>C</a:t>
            </a:r>
          </a:p>
        </p:txBody>
      </p:sp>
      <p:pic>
        <p:nvPicPr>
          <p:cNvPr id="3" name="Picture 2" descr="An illustration depicting an OBD-II DTC identification format. It is a 5-digit alpha numeric key.&#10;Long description is available in notes, press F6.">
            <a:extLst>
              <a:ext uri="{FF2B5EF4-FFF2-40B4-BE49-F238E27FC236}">
                <a16:creationId xmlns:a16="http://schemas.microsoft.com/office/drawing/2014/main" id="{AE06E553-0AD6-EC7E-8E14-952A2B8B2636}"/>
              </a:ext>
            </a:extLst>
          </p:cNvPr>
          <p:cNvPicPr>
            <a:picLocks noChangeAspect="1"/>
          </p:cNvPicPr>
          <p:nvPr/>
        </p:nvPicPr>
        <p:blipFill>
          <a:blip r:embed="rId3"/>
          <a:stretch>
            <a:fillRect/>
          </a:stretch>
        </p:blipFill>
        <p:spPr>
          <a:xfrm>
            <a:off x="886002" y="1712298"/>
            <a:ext cx="7371997" cy="3738205"/>
          </a:xfrm>
          <a:prstGeom prst="rect">
            <a:avLst/>
          </a:prstGeom>
        </p:spPr>
      </p:pic>
      <p:sp>
        <p:nvSpPr>
          <p:cNvPr id="17" name="Content Placeholder 16">
            <a:extLst>
              <a:ext uri="{FF2B5EF4-FFF2-40B4-BE49-F238E27FC236}">
                <a16:creationId xmlns:a16="http://schemas.microsoft.com/office/drawing/2014/main" id="{DF7CF56A-4A3C-BE46-9A2D-A68EFADB7F1E}"/>
              </a:ext>
            </a:extLst>
          </p:cNvPr>
          <p:cNvSpPr>
            <a:spLocks noGrp="1"/>
          </p:cNvSpPr>
          <p:nvPr>
            <p:ph sz="quarter" idx="13"/>
          </p:nvPr>
        </p:nvSpPr>
        <p:spPr>
          <a:xfrm>
            <a:off x="341289" y="5665814"/>
            <a:ext cx="207351" cy="405683"/>
          </a:xfrm>
        </p:spPr>
        <p:txBody>
          <a:bodyPr wrap="square" lIns="0" tIns="18000" rIns="0" bIns="18000" anchor="ctr" anchorCtr="0">
            <a:spAutoFit/>
          </a:bodyPr>
          <a:lstStyle/>
          <a:p>
            <a:pPr marL="342900" indent="-342900"/>
            <a:r>
              <a:rPr lang="en-US" sz="2400" dirty="0"/>
              <a:t> </a:t>
            </a:r>
          </a:p>
        </p:txBody>
      </p:sp>
      <p:graphicFrame>
        <p:nvGraphicFramePr>
          <p:cNvPr id="38" name="Object 37" descr="O B D hyphen roman numberl two.">
            <a:extLst>
              <a:ext uri="{FF2B5EF4-FFF2-40B4-BE49-F238E27FC236}">
                <a16:creationId xmlns:a16="http://schemas.microsoft.com/office/drawing/2014/main" id="{D49F2BE1-9C89-D978-D60C-0AEFF80C3756}"/>
              </a:ext>
            </a:extLst>
          </p:cNvPr>
          <p:cNvGraphicFramePr>
            <a:graphicFrameLocks noChangeAspect="1"/>
          </p:cNvGraphicFramePr>
          <p:nvPr>
            <p:extLst>
              <p:ext uri="{D42A27DB-BD31-4B8C-83A1-F6EECF244321}">
                <p14:modId xmlns:p14="http://schemas.microsoft.com/office/powerpoint/2010/main" val="2196419149"/>
              </p:ext>
            </p:extLst>
          </p:nvPr>
        </p:nvGraphicFramePr>
        <p:xfrm>
          <a:off x="658324" y="5719271"/>
          <a:ext cx="906462" cy="319087"/>
        </p:xfrm>
        <a:graphic>
          <a:graphicData uri="http://schemas.openxmlformats.org/presentationml/2006/ole">
            <mc:AlternateContent xmlns:mc="http://schemas.openxmlformats.org/markup-compatibility/2006">
              <mc:Choice xmlns:v="urn:schemas-microsoft-com:vml" Requires="v">
                <p:oleObj name="Equation" r:id="rId4" imgW="507960" imgH="177480" progId="Equation.DSMT4">
                  <p:embed/>
                </p:oleObj>
              </mc:Choice>
              <mc:Fallback>
                <p:oleObj name="Equation" r:id="rId4" imgW="507960" imgH="177480" progId="Equation.DSMT4">
                  <p:embed/>
                  <p:pic>
                    <p:nvPicPr>
                      <p:cNvPr id="38" name="Object 37">
                        <a:extLst>
                          <a:ext uri="{FF2B5EF4-FFF2-40B4-BE49-F238E27FC236}">
                            <a16:creationId xmlns:a16="http://schemas.microsoft.com/office/drawing/2014/main" id="{D49F2BE1-9C89-D978-D60C-0AEFF80C3756}"/>
                          </a:ext>
                        </a:extLst>
                      </p:cNvPr>
                      <p:cNvPicPr/>
                      <p:nvPr/>
                    </p:nvPicPr>
                    <p:blipFill>
                      <a:blip r:embed="rId5"/>
                      <a:stretch>
                        <a:fillRect/>
                      </a:stretch>
                    </p:blipFill>
                    <p:spPr>
                      <a:xfrm>
                        <a:off x="658324" y="5719271"/>
                        <a:ext cx="906462" cy="319087"/>
                      </a:xfrm>
                      <a:prstGeom prst="rect">
                        <a:avLst/>
                      </a:prstGeom>
                    </p:spPr>
                  </p:pic>
                </p:oleObj>
              </mc:Fallback>
            </mc:AlternateContent>
          </a:graphicData>
        </a:graphic>
      </p:graphicFrame>
      <p:sp>
        <p:nvSpPr>
          <p:cNvPr id="18" name="Content Placeholder 17">
            <a:extLst>
              <a:ext uri="{FF2B5EF4-FFF2-40B4-BE49-F238E27FC236}">
                <a16:creationId xmlns:a16="http://schemas.microsoft.com/office/drawing/2014/main" id="{4368E6F6-6F0D-0A2E-DAF8-54341A70A3E3}"/>
              </a:ext>
            </a:extLst>
          </p:cNvPr>
          <p:cNvSpPr>
            <a:spLocks noGrp="1"/>
          </p:cNvSpPr>
          <p:nvPr>
            <p:ph sz="quarter" idx="14"/>
          </p:nvPr>
        </p:nvSpPr>
        <p:spPr>
          <a:xfrm>
            <a:off x="1710193" y="5655653"/>
            <a:ext cx="3516231" cy="405683"/>
          </a:xfrm>
        </p:spPr>
        <p:txBody>
          <a:bodyPr wrap="square" lIns="0" tIns="18000" rIns="0" bIns="18000" anchor="ctr" anchorCtr="0">
            <a:spAutoFit/>
          </a:bodyPr>
          <a:lstStyle/>
          <a:p>
            <a:pPr marL="0" indent="0">
              <a:buNone/>
            </a:pPr>
            <a:r>
              <a:rPr lang="en-US" sz="2400" spc="-300" dirty="0"/>
              <a:t>D T </a:t>
            </a:r>
            <a:r>
              <a:rPr lang="en-US" sz="2400" dirty="0"/>
              <a:t>C identification format.</a:t>
            </a:r>
          </a:p>
        </p:txBody>
      </p:sp>
    </p:spTree>
    <p:extLst>
      <p:ext uri="{BB962C8B-B14F-4D97-AF65-F5344CB8AC3E}">
        <p14:creationId xmlns:p14="http://schemas.microsoft.com/office/powerpoint/2010/main" val="4159227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F9EC6-1937-A23F-B858-05DEDCB3F6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060C9D-3D53-E015-0B4C-5868FC7273DF}"/>
              </a:ext>
            </a:extLst>
          </p:cNvPr>
          <p:cNvSpPr>
            <a:spLocks noGrp="1"/>
          </p:cNvSpPr>
          <p:nvPr>
            <p:ph type="title"/>
          </p:nvPr>
        </p:nvSpPr>
        <p:spPr>
          <a:xfrm>
            <a:off x="457200" y="397163"/>
            <a:ext cx="8229600" cy="553968"/>
          </a:xfrm>
        </p:spPr>
        <p:txBody>
          <a:bodyPr/>
          <a:lstStyle/>
          <a:p>
            <a:r>
              <a:rPr lang="en-US" sz="2400" dirty="0"/>
              <a:t>Animation: Diagnostic Trouble Code, DTC</a:t>
            </a:r>
          </a:p>
        </p:txBody>
      </p:sp>
      <p:sp>
        <p:nvSpPr>
          <p:cNvPr id="7" name="Rectangle 6">
            <a:extLst>
              <a:ext uri="{FF2B5EF4-FFF2-40B4-BE49-F238E27FC236}">
                <a16:creationId xmlns:a16="http://schemas.microsoft.com/office/drawing/2014/main" id="{62E62D82-52C3-71DD-D66E-C29DFC7D516C}"/>
              </a:ext>
            </a:extLst>
          </p:cNvPr>
          <p:cNvSpPr/>
          <p:nvPr/>
        </p:nvSpPr>
        <p:spPr>
          <a:xfrm>
            <a:off x="8420100" y="914400"/>
            <a:ext cx="228600" cy="877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A420378B-552E-30D7-293C-59217B8C4CDE}"/>
              </a:ext>
            </a:extLst>
          </p:cNvPr>
          <p:cNvSpPr/>
          <p:nvPr/>
        </p:nvSpPr>
        <p:spPr>
          <a:xfrm>
            <a:off x="228600" y="5105400"/>
            <a:ext cx="228600" cy="801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5" name="DTC">
            <a:hlinkClick r:id="" action="ppaction://media"/>
            <a:extLst>
              <a:ext uri="{FF2B5EF4-FFF2-40B4-BE49-F238E27FC236}">
                <a16:creationId xmlns:a16="http://schemas.microsoft.com/office/drawing/2014/main" id="{2C2F5A6E-567D-6A1B-7A2F-6A94467F6EAA}"/>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774700" y="1214437"/>
            <a:ext cx="7874000" cy="4692432"/>
          </a:xfrm>
        </p:spPr>
      </p:pic>
    </p:spTree>
    <p:extLst>
      <p:ext uri="{BB962C8B-B14F-4D97-AF65-F5344CB8AC3E}">
        <p14:creationId xmlns:p14="http://schemas.microsoft.com/office/powerpoint/2010/main" val="96028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69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45227" y="191420"/>
            <a:ext cx="8295535" cy="1144347"/>
          </a:xfrm>
        </p:spPr>
        <p:txBody>
          <a:bodyPr wrap="square" lIns="0" tIns="18000" rIns="0" bIns="18000" anchor="ctr" anchorCtr="0">
            <a:spAutoFit/>
          </a:bodyPr>
          <a:lstStyle/>
          <a:p>
            <a:r>
              <a:rPr lang="en-US" dirty="0"/>
              <a:t>Frequently Asked Question: What Is a Drive Cycle?</a:t>
            </a:r>
            <a:endParaRPr lang="en-US" noProof="0" dirty="0"/>
          </a:p>
        </p:txBody>
      </p:sp>
      <p:sp>
        <p:nvSpPr>
          <p:cNvPr id="2" name="Content Placeholder 1">
            <a:extLst>
              <a:ext uri="{FF2B5EF4-FFF2-40B4-BE49-F238E27FC236}">
                <a16:creationId xmlns:a16="http://schemas.microsoft.com/office/drawing/2014/main" id="{4A09F010-E8AE-4CE4-B1AB-96E22693A41F}"/>
              </a:ext>
            </a:extLst>
          </p:cNvPr>
          <p:cNvSpPr>
            <a:spLocks noGrp="1"/>
          </p:cNvSpPr>
          <p:nvPr>
            <p:ph sz="quarter" idx="13"/>
          </p:nvPr>
        </p:nvSpPr>
        <p:spPr>
          <a:xfrm>
            <a:off x="345229" y="1473739"/>
            <a:ext cx="4432041" cy="344128"/>
          </a:xfrm>
        </p:spPr>
        <p:txBody>
          <a:bodyPr lIns="0" tIns="18000" rIns="0" bIns="18000" anchor="ctr" anchorCtr="0">
            <a:spAutoFit/>
          </a:bodyPr>
          <a:lstStyle/>
          <a:p>
            <a:pPr marL="0" indent="0">
              <a:buNone/>
            </a:pPr>
            <a:r>
              <a:rPr lang="en-US" sz="2000" b="1" dirty="0"/>
              <a:t>? Frequently Asked Question</a:t>
            </a:r>
          </a:p>
        </p:txBody>
      </p:sp>
      <p:sp>
        <p:nvSpPr>
          <p:cNvPr id="3" name="Content Placeholder 2">
            <a:extLst>
              <a:ext uri="{FF2B5EF4-FFF2-40B4-BE49-F238E27FC236}">
                <a16:creationId xmlns:a16="http://schemas.microsoft.com/office/drawing/2014/main" id="{93335890-A27E-40F4-BFA7-EBB0E749B819}"/>
              </a:ext>
            </a:extLst>
          </p:cNvPr>
          <p:cNvSpPr>
            <a:spLocks noGrp="1"/>
          </p:cNvSpPr>
          <p:nvPr>
            <p:ph sz="quarter" idx="14"/>
          </p:nvPr>
        </p:nvSpPr>
        <p:spPr>
          <a:xfrm>
            <a:off x="335900" y="2202350"/>
            <a:ext cx="8304864" cy="3729670"/>
          </a:xfrm>
        </p:spPr>
        <p:txBody>
          <a:bodyPr wrap="square" lIns="0" tIns="18000" rIns="0" bIns="18000" anchor="ctr" anchorCtr="0">
            <a:spAutoFit/>
          </a:bodyPr>
          <a:lstStyle/>
          <a:p>
            <a:pPr marL="0" indent="0">
              <a:buNone/>
            </a:pPr>
            <a:r>
              <a:rPr lang="en-US" sz="2000" b="1" dirty="0"/>
              <a:t>What Is a Drive Cycle? </a:t>
            </a:r>
            <a:r>
              <a:rPr lang="en-US" sz="2000" dirty="0"/>
              <a:t>vehicle being driven under specified speed and times that allows all monitors to run. </a:t>
            </a:r>
            <a:r>
              <a:rPr lang="en-US" sz="2000" spc="-300" dirty="0"/>
              <a:t>P C </a:t>
            </a:r>
            <a:r>
              <a:rPr lang="en-US" sz="2000" dirty="0"/>
              <a:t>M is looking at a series of data points representing speed and time and determines from these data points when the conditions are right to perform a monitor or a test of a component. These data points and, therefore, drive cycle are vehicle- specific and are not the same for each vehicle. Some conditions for a drive cycle to successfully run all of the monitors include Cold start with intake air temperature (</a:t>
            </a:r>
            <a:r>
              <a:rPr lang="en-US" sz="2000" spc="-300" dirty="0"/>
              <a:t>I A </a:t>
            </a:r>
            <a:r>
              <a:rPr lang="en-US" sz="2000" dirty="0"/>
              <a:t>T) and engine coolant temperature (</a:t>
            </a:r>
            <a:r>
              <a:rPr lang="en-US" sz="2000" spc="-300" dirty="0"/>
              <a:t>E C </a:t>
            </a:r>
            <a:r>
              <a:rPr lang="en-US" sz="2000" dirty="0"/>
              <a:t>T) close to each other, indicating that the engine has cooled to the temperature of the surrounding air temperature. Fuel level within a certain range, between 15% and 85%. Vehicle speed 4 to 12 minutes. Stop and idle for a certain time. </a:t>
            </a:r>
            <a:r>
              <a:rPr lang="en-US" sz="2000" u="sng" dirty="0"/>
              <a:t>SEE NOTES SECTION FOR BALANCE OF THE TEXT.</a:t>
            </a:r>
            <a:endParaRPr lang="en-US" sz="2000" dirty="0"/>
          </a:p>
        </p:txBody>
      </p:sp>
    </p:spTree>
    <p:extLst>
      <p:ext uri="{BB962C8B-B14F-4D97-AF65-F5344CB8AC3E}">
        <p14:creationId xmlns:p14="http://schemas.microsoft.com/office/powerpoint/2010/main" val="1757919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88577"/>
            <a:ext cx="8299474" cy="590349"/>
          </a:xfrm>
        </p:spPr>
        <p:txBody>
          <a:bodyPr wrap="square" lIns="0" tIns="18000" rIns="0" bIns="18000" anchor="ctr" anchorCtr="0">
            <a:spAutoFit/>
          </a:bodyPr>
          <a:lstStyle/>
          <a:p>
            <a:r>
              <a:rPr lang="en-US" dirty="0"/>
              <a:t>Chart 44.1 </a:t>
            </a:r>
            <a:r>
              <a:rPr lang="en-US" sz="2800" dirty="0"/>
              <a:t>(1 of 2)</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2"/>
          </p:nvPr>
        </p:nvSpPr>
        <p:spPr>
          <a:xfrm>
            <a:off x="341289" y="1123379"/>
            <a:ext cx="918551" cy="405683"/>
          </a:xfrm>
        </p:spPr>
        <p:txBody>
          <a:bodyPr wrap="square" lIns="0" tIns="18000" rIns="0" bIns="18000" anchor="ctr" anchorCtr="0">
            <a:spAutoFit/>
          </a:bodyPr>
          <a:lstStyle/>
          <a:p>
            <a:pPr marL="0" indent="0">
              <a:buNone/>
            </a:pPr>
            <a:r>
              <a:rPr lang="en-US" sz="2400" noProof="0" dirty="0"/>
              <a:t>Faults</a:t>
            </a:r>
          </a:p>
        </p:txBody>
      </p:sp>
      <p:graphicFrame>
        <p:nvGraphicFramePr>
          <p:cNvPr id="2" name="Table 1">
            <a:extLst>
              <a:ext uri="{FF2B5EF4-FFF2-40B4-BE49-F238E27FC236}">
                <a16:creationId xmlns:a16="http://schemas.microsoft.com/office/drawing/2014/main" id="{D5288128-B2FA-B0EB-D93B-8058AA172052}"/>
              </a:ext>
            </a:extLst>
          </p:cNvPr>
          <p:cNvGraphicFramePr>
            <a:graphicFrameLocks noGrp="1"/>
          </p:cNvGraphicFramePr>
          <p:nvPr>
            <p:extLst>
              <p:ext uri="{D42A27DB-BD31-4B8C-83A1-F6EECF244321}">
                <p14:modId xmlns:p14="http://schemas.microsoft.com/office/powerpoint/2010/main" val="3144569803"/>
              </p:ext>
            </p:extLst>
          </p:nvPr>
        </p:nvGraphicFramePr>
        <p:xfrm>
          <a:off x="436562" y="1779997"/>
          <a:ext cx="8124823" cy="3916109"/>
        </p:xfrm>
        <a:graphic>
          <a:graphicData uri="http://schemas.openxmlformats.org/drawingml/2006/table">
            <a:tbl>
              <a:tblPr firstRow="1" bandRow="1">
                <a:tableStyleId>{40F9630F-82C1-40B7-BC3A-925EFCFF5E92}</a:tableStyleId>
              </a:tblPr>
              <a:tblGrid>
                <a:gridCol w="904875">
                  <a:extLst>
                    <a:ext uri="{9D8B030D-6E8A-4147-A177-3AD203B41FA5}">
                      <a16:colId xmlns:a16="http://schemas.microsoft.com/office/drawing/2014/main" val="265466409"/>
                    </a:ext>
                  </a:extLst>
                </a:gridCol>
                <a:gridCol w="1200150">
                  <a:extLst>
                    <a:ext uri="{9D8B030D-6E8A-4147-A177-3AD203B41FA5}">
                      <a16:colId xmlns:a16="http://schemas.microsoft.com/office/drawing/2014/main" val="2642425991"/>
                    </a:ext>
                  </a:extLst>
                </a:gridCol>
                <a:gridCol w="1381125">
                  <a:extLst>
                    <a:ext uri="{9D8B030D-6E8A-4147-A177-3AD203B41FA5}">
                      <a16:colId xmlns:a16="http://schemas.microsoft.com/office/drawing/2014/main" val="3554145326"/>
                    </a:ext>
                  </a:extLst>
                </a:gridCol>
                <a:gridCol w="1238250">
                  <a:extLst>
                    <a:ext uri="{9D8B030D-6E8A-4147-A177-3AD203B41FA5}">
                      <a16:colId xmlns:a16="http://schemas.microsoft.com/office/drawing/2014/main" val="140080294"/>
                    </a:ext>
                  </a:extLst>
                </a:gridCol>
                <a:gridCol w="1079045">
                  <a:extLst>
                    <a:ext uri="{9D8B030D-6E8A-4147-A177-3AD203B41FA5}">
                      <a16:colId xmlns:a16="http://schemas.microsoft.com/office/drawing/2014/main" val="4107522598"/>
                    </a:ext>
                  </a:extLst>
                </a:gridCol>
                <a:gridCol w="1160689">
                  <a:extLst>
                    <a:ext uri="{9D8B030D-6E8A-4147-A177-3AD203B41FA5}">
                      <a16:colId xmlns:a16="http://schemas.microsoft.com/office/drawing/2014/main" val="1932685398"/>
                    </a:ext>
                  </a:extLst>
                </a:gridCol>
                <a:gridCol w="1160689">
                  <a:extLst>
                    <a:ext uri="{9D8B030D-6E8A-4147-A177-3AD203B41FA5}">
                      <a16:colId xmlns:a16="http://schemas.microsoft.com/office/drawing/2014/main" val="1928187940"/>
                    </a:ext>
                  </a:extLst>
                </a:gridCol>
              </a:tblGrid>
              <a:tr h="158369">
                <a:tc>
                  <a:txBody>
                    <a:bodyPr/>
                    <a:lstStyle/>
                    <a:p>
                      <a:pPr marL="0" marR="0" eaLnBrk="0" hangingPunct="0">
                        <a:lnSpc>
                          <a:spcPct val="107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MONITOR NAME</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7FA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MONITOR TYPE (HOW OFTEN IT COMPLETES)</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7FA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NUMBER OF FAULTS ON SEPARATE TRIPS TO SET A PENDING </a:t>
                      </a:r>
                      <a:r>
                        <a:rPr lang="en-US" sz="1200" b="1" spc="-200"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D T </a:t>
                      </a: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C</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7FA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NUMBER OF SEPARATE CONSECUTIVE TRIPS TO LIGHT </a:t>
                      </a:r>
                      <a:r>
                        <a:rPr lang="en-US" sz="1200" b="1" spc="-200"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M I </a:t>
                      </a: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 STORE A </a:t>
                      </a:r>
                      <a:r>
                        <a:rPr lang="en-US" sz="1200" b="1" spc="-200"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D T </a:t>
                      </a: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C</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7FA3"/>
                    </a:solidFill>
                  </a:tcPr>
                </a:tc>
                <a:tc>
                  <a:txBody>
                    <a:bodyPr/>
                    <a:lstStyle/>
                    <a:p>
                      <a:pPr marL="0" marR="0" eaLnBrk="0" hangingPunct="0">
                        <a:lnSpc>
                          <a:spcPct val="107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NUMBER OF TRIPS WITH NO FAULTS TO ERASE A</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eaLnBrk="0" hangingPunct="0">
                        <a:lnSpc>
                          <a:spcPct val="107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M ATURING </a:t>
                      </a:r>
                      <a:r>
                        <a:rPr lang="en-US" sz="1200" b="1" spc="-200"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D T </a:t>
                      </a: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C</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7FA3"/>
                    </a:solidFill>
                  </a:tcPr>
                </a:tc>
                <a:tc>
                  <a:txBody>
                    <a:bodyPr/>
                    <a:lstStyle/>
                    <a:p>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NUMBER OF TRIPS WITH NO FAULT TO TURN THE </a:t>
                      </a:r>
                      <a:r>
                        <a:rPr lang="en-US" sz="1200" b="1" spc="-200"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M I</a:t>
                      </a: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L OFF</a:t>
                      </a:r>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7FA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NUMBER OF WARM-UP CYCLES TO ERASE </a:t>
                      </a:r>
                      <a:r>
                        <a:rPr lang="en-US" sz="1200" b="1" spc="-200"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D T </a:t>
                      </a: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C AFTER MIL IS TURNED OFF</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7FA3"/>
                    </a:solidFill>
                  </a:tcPr>
                </a:tc>
                <a:extLst>
                  <a:ext uri="{0D108BD9-81ED-4DB2-BD59-A6C34878D82A}">
                    <a16:rowId xmlns:a16="http://schemas.microsoft.com/office/drawing/2014/main" val="1792295629"/>
                  </a:ext>
                </a:extLst>
              </a:tr>
              <a:tr h="340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00" baseline="0" dirty="0">
                          <a:effectLst/>
                          <a:latin typeface="Arial" panose="020B0604020202020204" pitchFamily="34" charset="0"/>
                          <a:ea typeface="Calibri" panose="020F0502020204030204" pitchFamily="34" charset="0"/>
                          <a:cs typeface="Arial" panose="020B0604020202020204" pitchFamily="34" charset="0"/>
                        </a:rPr>
                        <a:t>C </a:t>
                      </a:r>
                      <a:r>
                        <a:rPr lang="en-US" sz="1200" spc="-200" baseline="0" dirty="0" err="1">
                          <a:effectLst/>
                          <a:latin typeface="Arial" panose="020B0604020202020204" pitchFamily="34" charset="0"/>
                          <a:ea typeface="Calibri" panose="020F0502020204030204" pitchFamily="34" charset="0"/>
                          <a:cs typeface="Arial" panose="020B0604020202020204" pitchFamily="34" charset="0"/>
                        </a:rPr>
                        <a:t>C</a:t>
                      </a:r>
                      <a:r>
                        <a:rPr lang="en-US" sz="1200" spc="-200" baseline="0"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Continuous (trip conditions allow it)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en-US" sz="1200" dirty="0"/>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en-US" sz="1200" dirty="0"/>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1–Trip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3–Trips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en-US" sz="1200" dirty="0"/>
                        <a:t>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extLst>
                  <a:ext uri="{0D108BD9-81ED-4DB2-BD59-A6C34878D82A}">
                    <a16:rowId xmlns:a16="http://schemas.microsoft.com/office/drawing/2014/main" val="781778787"/>
                  </a:ext>
                </a:extLst>
              </a:tr>
              <a:tr h="269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Catalyst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Once per drive cycle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en-US" sz="1200" dirty="0"/>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en-US" sz="1200" dirty="0"/>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1–Trip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3–</a:t>
                      </a:r>
                      <a:r>
                        <a:rPr lang="en-US" sz="200" dirty="0">
                          <a:effectLst/>
                          <a:latin typeface="Arial" panose="020B0604020202020204" pitchFamily="34" charset="0"/>
                          <a:ea typeface="Calibri" panose="020F0502020204030204" pitchFamily="34" charset="0"/>
                          <a:cs typeface="Arial" panose="020B0604020202020204" pitchFamily="34" charset="0"/>
                        </a:rPr>
                        <a:t>O B D hyphen roman numeral two</a:t>
                      </a:r>
                      <a:r>
                        <a:rPr lang="en-US" sz="1200" dirty="0">
                          <a:effectLst/>
                          <a:latin typeface="Arial" panose="020B0604020202020204" pitchFamily="34" charset="0"/>
                          <a:ea typeface="Calibri" panose="020F0502020204030204" pitchFamily="34" charset="0"/>
                          <a:cs typeface="Arial" panose="020B0604020202020204" pitchFamily="34" charset="0"/>
                        </a:rPr>
                        <a:t> drive cycle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en-US" sz="1200" dirty="0"/>
                        <a:t>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extLst>
                  <a:ext uri="{0D108BD9-81ED-4DB2-BD59-A6C34878D82A}">
                    <a16:rowId xmlns:a16="http://schemas.microsoft.com/office/drawing/2014/main" val="1127911186"/>
                  </a:ext>
                </a:extLst>
              </a:tr>
              <a:tr h="3730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Misfire Type 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Continuous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en-US" sz="1200" dirty="0"/>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en-US" sz="1200" dirty="0"/>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1–Trip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3–Similar conditions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en-US" sz="1200" dirty="0"/>
                        <a:t>80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extLst>
                  <a:ext uri="{0D108BD9-81ED-4DB2-BD59-A6C34878D82A}">
                    <a16:rowId xmlns:a16="http://schemas.microsoft.com/office/drawing/2014/main" val="2335119633"/>
                  </a:ext>
                </a:extLst>
              </a:tr>
              <a:tr h="139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Misfire Type 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Continuous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en-US" sz="1200" dirty="0"/>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en-US" sz="1200" dirty="0"/>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1–Trip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3–Similar conditions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en-US" sz="1200" dirty="0"/>
                        <a:t>80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extLst>
                  <a:ext uri="{0D108BD9-81ED-4DB2-BD59-A6C34878D82A}">
                    <a16:rowId xmlns:a16="http://schemas.microsoft.com/office/drawing/2014/main" val="295907858"/>
                  </a:ext>
                </a:extLst>
              </a:tr>
              <a:tr h="381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Fuel System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Continuous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en-US" sz="1200" dirty="0"/>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en-US" sz="1200" dirty="0"/>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1–Trip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3–Similar conditions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en-US" sz="1200" dirty="0"/>
                        <a:t>80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extLst>
                  <a:ext uri="{0D108BD9-81ED-4DB2-BD59-A6C34878D82A}">
                    <a16:rowId xmlns:a16="http://schemas.microsoft.com/office/drawing/2014/main" val="3386760385"/>
                  </a:ext>
                </a:extLst>
              </a:tr>
            </a:tbl>
          </a:graphicData>
        </a:graphic>
      </p:graphicFrame>
      <p:graphicFrame>
        <p:nvGraphicFramePr>
          <p:cNvPr id="5" name="Object 4">
            <a:extLst>
              <a:ext uri="{FF2B5EF4-FFF2-40B4-BE49-F238E27FC236}">
                <a16:creationId xmlns:a16="http://schemas.microsoft.com/office/drawing/2014/main" id="{9494E1E6-8E99-7D41-499A-8DE803C39E5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01396905"/>
              </p:ext>
            </p:extLst>
          </p:nvPr>
        </p:nvGraphicFramePr>
        <p:xfrm>
          <a:off x="6497911" y="3944588"/>
          <a:ext cx="404874" cy="142521"/>
        </p:xfrm>
        <a:graphic>
          <a:graphicData uri="http://schemas.openxmlformats.org/presentationml/2006/ole">
            <mc:AlternateContent xmlns:mc="http://schemas.openxmlformats.org/markup-compatibility/2006">
              <mc:Choice xmlns:v="urn:schemas-microsoft-com:vml" Requires="v">
                <p:oleObj name="Equation" r:id="rId3" imgW="507960" imgH="177480" progId="Equation.DSMT4">
                  <p:embed/>
                </p:oleObj>
              </mc:Choice>
              <mc:Fallback>
                <p:oleObj name="Equation" r:id="rId3" imgW="507960" imgH="177480" progId="Equation.DSMT4">
                  <p:embed/>
                  <p:pic>
                    <p:nvPicPr>
                      <p:cNvPr id="38" name="Object 37" descr="O B D hyphen roman numberl two.">
                        <a:extLst>
                          <a:ext uri="{FF2B5EF4-FFF2-40B4-BE49-F238E27FC236}">
                            <a16:creationId xmlns:a16="http://schemas.microsoft.com/office/drawing/2014/main" id="{D49F2BE1-9C89-D978-D60C-0AEFF80C3756}"/>
                          </a:ext>
                        </a:extLst>
                      </p:cNvPr>
                      <p:cNvPicPr/>
                      <p:nvPr/>
                    </p:nvPicPr>
                    <p:blipFill>
                      <a:blip r:embed="rId4"/>
                      <a:stretch>
                        <a:fillRect/>
                      </a:stretch>
                    </p:blipFill>
                    <p:spPr>
                      <a:xfrm>
                        <a:off x="6497911" y="3944588"/>
                        <a:ext cx="404874" cy="142521"/>
                      </a:xfrm>
                      <a:prstGeom prst="rect">
                        <a:avLst/>
                      </a:prstGeom>
                      <a:solidFill>
                        <a:srgbClr val="D4EAE4"/>
                      </a:solidFill>
                    </p:spPr>
                  </p:pic>
                </p:oleObj>
              </mc:Fallback>
            </mc:AlternateContent>
          </a:graphicData>
        </a:graphic>
      </p:graphicFrame>
    </p:spTree>
    <p:extLst>
      <p:ext uri="{BB962C8B-B14F-4D97-AF65-F5344CB8AC3E}">
        <p14:creationId xmlns:p14="http://schemas.microsoft.com/office/powerpoint/2010/main" val="1793204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41289" y="188577"/>
            <a:ext cx="8299474" cy="590349"/>
          </a:xfrm>
        </p:spPr>
        <p:txBody>
          <a:bodyPr wrap="square" lIns="0" tIns="18000" rIns="0" bIns="18000" anchor="ctr" anchorCtr="0">
            <a:spAutoFit/>
          </a:bodyPr>
          <a:lstStyle/>
          <a:p>
            <a:r>
              <a:rPr lang="en-US" dirty="0"/>
              <a:t>Chart 44.1 </a:t>
            </a:r>
            <a:r>
              <a:rPr lang="en-US" sz="2800" dirty="0"/>
              <a:t>(2 of 2)</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2"/>
          </p:nvPr>
        </p:nvSpPr>
        <p:spPr>
          <a:xfrm>
            <a:off x="331764" y="1136952"/>
            <a:ext cx="918551" cy="405683"/>
          </a:xfrm>
        </p:spPr>
        <p:txBody>
          <a:bodyPr wrap="square" lIns="0" tIns="18000" rIns="0" bIns="18000" anchor="ctr" anchorCtr="0">
            <a:spAutoFit/>
          </a:bodyPr>
          <a:lstStyle/>
          <a:p>
            <a:pPr marL="0" indent="0">
              <a:buNone/>
            </a:pPr>
            <a:r>
              <a:rPr lang="en-US" sz="2400" noProof="0" dirty="0"/>
              <a:t>Faults</a:t>
            </a:r>
          </a:p>
        </p:txBody>
      </p:sp>
      <p:graphicFrame>
        <p:nvGraphicFramePr>
          <p:cNvPr id="2" name="Table 1">
            <a:extLst>
              <a:ext uri="{FF2B5EF4-FFF2-40B4-BE49-F238E27FC236}">
                <a16:creationId xmlns:a16="http://schemas.microsoft.com/office/drawing/2014/main" id="{D5288128-B2FA-B0EB-D93B-8058AA172052}"/>
              </a:ext>
            </a:extLst>
          </p:cNvPr>
          <p:cNvGraphicFramePr>
            <a:graphicFrameLocks noGrp="1"/>
          </p:cNvGraphicFramePr>
          <p:nvPr>
            <p:extLst>
              <p:ext uri="{D42A27DB-BD31-4B8C-83A1-F6EECF244321}">
                <p14:modId xmlns:p14="http://schemas.microsoft.com/office/powerpoint/2010/main" val="1109817397"/>
              </p:ext>
            </p:extLst>
          </p:nvPr>
        </p:nvGraphicFramePr>
        <p:xfrm>
          <a:off x="409575" y="1938875"/>
          <a:ext cx="8124823" cy="2727389"/>
        </p:xfrm>
        <a:graphic>
          <a:graphicData uri="http://schemas.openxmlformats.org/drawingml/2006/table">
            <a:tbl>
              <a:tblPr firstRow="1" bandRow="1">
                <a:tableStyleId>{40F9630F-82C1-40B7-BC3A-925EFCFF5E92}</a:tableStyleId>
              </a:tblPr>
              <a:tblGrid>
                <a:gridCol w="904875">
                  <a:extLst>
                    <a:ext uri="{9D8B030D-6E8A-4147-A177-3AD203B41FA5}">
                      <a16:colId xmlns:a16="http://schemas.microsoft.com/office/drawing/2014/main" val="265466409"/>
                    </a:ext>
                  </a:extLst>
                </a:gridCol>
                <a:gridCol w="1200150">
                  <a:extLst>
                    <a:ext uri="{9D8B030D-6E8A-4147-A177-3AD203B41FA5}">
                      <a16:colId xmlns:a16="http://schemas.microsoft.com/office/drawing/2014/main" val="2642425991"/>
                    </a:ext>
                  </a:extLst>
                </a:gridCol>
                <a:gridCol w="1381125">
                  <a:extLst>
                    <a:ext uri="{9D8B030D-6E8A-4147-A177-3AD203B41FA5}">
                      <a16:colId xmlns:a16="http://schemas.microsoft.com/office/drawing/2014/main" val="3554145326"/>
                    </a:ext>
                  </a:extLst>
                </a:gridCol>
                <a:gridCol w="1238250">
                  <a:extLst>
                    <a:ext uri="{9D8B030D-6E8A-4147-A177-3AD203B41FA5}">
                      <a16:colId xmlns:a16="http://schemas.microsoft.com/office/drawing/2014/main" val="140080294"/>
                    </a:ext>
                  </a:extLst>
                </a:gridCol>
                <a:gridCol w="1079045">
                  <a:extLst>
                    <a:ext uri="{9D8B030D-6E8A-4147-A177-3AD203B41FA5}">
                      <a16:colId xmlns:a16="http://schemas.microsoft.com/office/drawing/2014/main" val="4107522598"/>
                    </a:ext>
                  </a:extLst>
                </a:gridCol>
                <a:gridCol w="1160689">
                  <a:extLst>
                    <a:ext uri="{9D8B030D-6E8A-4147-A177-3AD203B41FA5}">
                      <a16:colId xmlns:a16="http://schemas.microsoft.com/office/drawing/2014/main" val="1932685398"/>
                    </a:ext>
                  </a:extLst>
                </a:gridCol>
                <a:gridCol w="1160689">
                  <a:extLst>
                    <a:ext uri="{9D8B030D-6E8A-4147-A177-3AD203B41FA5}">
                      <a16:colId xmlns:a16="http://schemas.microsoft.com/office/drawing/2014/main" val="1928187940"/>
                    </a:ext>
                  </a:extLst>
                </a:gridCol>
              </a:tblGrid>
              <a:tr h="158369">
                <a:tc>
                  <a:txBody>
                    <a:bodyPr/>
                    <a:lstStyle/>
                    <a:p>
                      <a:pPr marL="0" marR="0" eaLnBrk="0" hangingPunct="0">
                        <a:lnSpc>
                          <a:spcPct val="107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MONITOR NAME</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7FA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MONITOR TYPE (HOW OFTEN IT COMPLETES)</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7FA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NUMBER OF FAULTS ON SEPARATE TRIPS TO SET A PENDING </a:t>
                      </a:r>
                      <a:r>
                        <a:rPr lang="en-US" sz="1200" b="1" spc="-200"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D T </a:t>
                      </a: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C</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7FA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NUMBER OF SEPARATE CONSECUTIVE TRIPS TO LIGHT </a:t>
                      </a:r>
                      <a:r>
                        <a:rPr lang="en-US" sz="1200" b="1" spc="-200"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M I </a:t>
                      </a: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 STORE A </a:t>
                      </a:r>
                      <a:r>
                        <a:rPr lang="en-US" sz="1200" b="1" spc="-200"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D T </a:t>
                      </a: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C</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7FA3"/>
                    </a:solidFill>
                  </a:tcPr>
                </a:tc>
                <a:tc>
                  <a:txBody>
                    <a:bodyPr/>
                    <a:lstStyle/>
                    <a:p>
                      <a:pPr marL="0" marR="0" eaLnBrk="0" hangingPunct="0">
                        <a:lnSpc>
                          <a:spcPct val="107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NUMBER OF TRIPS WITH NO FAULTS TO ERASE A</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eaLnBrk="0" hangingPunct="0">
                        <a:lnSpc>
                          <a:spcPct val="107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M ATURING </a:t>
                      </a:r>
                      <a:r>
                        <a:rPr lang="en-US" sz="1200" b="1" spc="-200"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D T </a:t>
                      </a: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C</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7FA3"/>
                    </a:solidFill>
                  </a:tcPr>
                </a:tc>
                <a:tc>
                  <a:txBody>
                    <a:bodyPr/>
                    <a:lstStyle/>
                    <a:p>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NUMBER OF TRIPS WITH NO FAULT TO TURN THE </a:t>
                      </a:r>
                      <a:r>
                        <a:rPr lang="en-US" sz="1200" b="1" spc="-200"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M I</a:t>
                      </a: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L OFF</a:t>
                      </a:r>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7FA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NUMBER OF WARM-UP CYCLES TO ERASE </a:t>
                      </a:r>
                      <a:r>
                        <a:rPr lang="en-US" sz="1200" b="1" spc="-200"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D T </a:t>
                      </a: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C AFTER MIL IS TURNED OFF</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7FA3"/>
                    </a:solidFill>
                  </a:tcPr>
                </a:tc>
                <a:extLst>
                  <a:ext uri="{0D108BD9-81ED-4DB2-BD59-A6C34878D82A}">
                    <a16:rowId xmlns:a16="http://schemas.microsoft.com/office/drawing/2014/main" val="1792295629"/>
                  </a:ext>
                </a:extLst>
              </a:tr>
              <a:tr h="2411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Oxygen Sensor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Once per trip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en-US" sz="1200" dirty="0"/>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en-US" sz="1200" dirty="0"/>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1–Trip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3–Trips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en-US" sz="1200" dirty="0"/>
                        <a:t>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extLst>
                  <a:ext uri="{0D108BD9-81ED-4DB2-BD59-A6C34878D82A}">
                    <a16:rowId xmlns:a16="http://schemas.microsoft.com/office/drawing/2014/main" val="1713461408"/>
                  </a:ext>
                </a:extLst>
              </a:tr>
              <a:tr h="1933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00" baseline="0" dirty="0">
                          <a:effectLst/>
                          <a:latin typeface="Arial" panose="020B0604020202020204" pitchFamily="34" charset="0"/>
                          <a:ea typeface="Calibri" panose="020F0502020204030204" pitchFamily="34" charset="0"/>
                          <a:cs typeface="Arial" panose="020B0604020202020204" pitchFamily="34" charset="0"/>
                        </a:rPr>
                        <a:t>E G </a:t>
                      </a:r>
                      <a:r>
                        <a:rPr lang="en-US" sz="1200" dirty="0">
                          <a:effectLst/>
                          <a:latin typeface="Arial" panose="020B0604020202020204" pitchFamily="34" charset="0"/>
                          <a:ea typeface="Calibri" panose="020F0502020204030204" pitchFamily="34" charset="0"/>
                          <a:cs typeface="Arial" panose="020B0604020202020204" pitchFamily="34" charset="0"/>
                        </a:rPr>
                        <a:t>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Once per trip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en-US" sz="1200" dirty="0"/>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en-US" sz="1200" dirty="0"/>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1–Trip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3–Trips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en-US" sz="1200" dirty="0"/>
                        <a:t>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extLst>
                  <a:ext uri="{0D108BD9-81ED-4DB2-BD59-A6C34878D82A}">
                    <a16:rowId xmlns:a16="http://schemas.microsoft.com/office/drawing/2014/main" val="2997046430"/>
                  </a:ext>
                </a:extLst>
              </a:tr>
              <a:tr h="2238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00" baseline="0" dirty="0">
                          <a:effectLst/>
                          <a:latin typeface="Arial" panose="020B0604020202020204" pitchFamily="34" charset="0"/>
                          <a:ea typeface="Calibri" panose="020F0502020204030204" pitchFamily="34" charset="0"/>
                          <a:cs typeface="Arial" panose="020B0604020202020204" pitchFamily="34" charset="0"/>
                        </a:rPr>
                        <a:t>E V A </a:t>
                      </a:r>
                      <a:r>
                        <a:rPr lang="en-US" sz="1200" dirty="0">
                          <a:effectLst/>
                          <a:latin typeface="Arial" panose="020B0604020202020204" pitchFamily="34" charset="0"/>
                          <a:ea typeface="Calibri" panose="020F0502020204030204" pitchFamily="34" charset="0"/>
                          <a:cs typeface="Arial" panose="020B0604020202020204" pitchFamily="34" charset="0"/>
                        </a:rPr>
                        <a:t>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Once per trip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en-US" sz="1200" dirty="0"/>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en-US" sz="1200" dirty="0"/>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1–Trip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3–Trips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en-US" sz="1200" dirty="0"/>
                        <a:t>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extLst>
                  <a:ext uri="{0D108BD9-81ED-4DB2-BD59-A6C34878D82A}">
                    <a16:rowId xmlns:a16="http://schemas.microsoft.com/office/drawing/2014/main" val="222359480"/>
                  </a:ext>
                </a:extLst>
              </a:tr>
              <a:tr h="2353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00" baseline="0" dirty="0">
                          <a:effectLst/>
                          <a:latin typeface="Arial" panose="020B0604020202020204" pitchFamily="34" charset="0"/>
                          <a:ea typeface="Calibri" panose="020F0502020204030204" pitchFamily="34" charset="0"/>
                          <a:cs typeface="Arial" panose="020B0604020202020204" pitchFamily="34" charset="0"/>
                        </a:rPr>
                        <a:t>A I </a:t>
                      </a:r>
                      <a:r>
                        <a:rPr lang="en-US" sz="1200" dirty="0">
                          <a:effectLst/>
                          <a:latin typeface="Arial" panose="020B0604020202020204" pitchFamily="34" charset="0"/>
                          <a:ea typeface="Calibri" panose="020F0502020204030204" pitchFamily="34" charset="0"/>
                          <a:cs typeface="Arial" panose="020B0604020202020204" pitchFamily="34" charset="0"/>
                        </a:rPr>
                        <a:t>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Once per trip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en-US" sz="1200" dirty="0"/>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en-US" sz="1200" dirty="0"/>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1–Trip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3–Trips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tc>
                  <a:txBody>
                    <a:bodyPr/>
                    <a:lstStyle/>
                    <a:p>
                      <a:r>
                        <a:rPr lang="en-US" sz="1200" dirty="0"/>
                        <a:t>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4EAE4"/>
                    </a:solidFill>
                  </a:tcPr>
                </a:tc>
                <a:extLst>
                  <a:ext uri="{0D108BD9-81ED-4DB2-BD59-A6C34878D82A}">
                    <a16:rowId xmlns:a16="http://schemas.microsoft.com/office/drawing/2014/main" val="2226950401"/>
                  </a:ext>
                </a:extLst>
              </a:tr>
            </a:tbl>
          </a:graphicData>
        </a:graphic>
      </p:graphicFrame>
      <p:sp>
        <p:nvSpPr>
          <p:cNvPr id="17" name="Content Placeholder 16">
            <a:extLst>
              <a:ext uri="{FF2B5EF4-FFF2-40B4-BE49-F238E27FC236}">
                <a16:creationId xmlns:a16="http://schemas.microsoft.com/office/drawing/2014/main" id="{DF7CF56A-4A3C-BE46-9A2D-A68EFADB7F1E}"/>
              </a:ext>
            </a:extLst>
          </p:cNvPr>
          <p:cNvSpPr>
            <a:spLocks noGrp="1"/>
          </p:cNvSpPr>
          <p:nvPr>
            <p:ph sz="quarter" idx="13"/>
          </p:nvPr>
        </p:nvSpPr>
        <p:spPr>
          <a:xfrm>
            <a:off x="331764" y="5063450"/>
            <a:ext cx="8299474" cy="405683"/>
          </a:xfrm>
        </p:spPr>
        <p:txBody>
          <a:bodyPr wrap="square" lIns="0" tIns="18000" rIns="0" bIns="18000" anchor="ctr" anchorCtr="0">
            <a:spAutoFit/>
          </a:bodyPr>
          <a:lstStyle/>
          <a:p>
            <a:pPr marL="342900" indent="-342900"/>
            <a:r>
              <a:rPr lang="en-US" sz="2400" spc="-300" dirty="0"/>
              <a:t>P C </a:t>
            </a:r>
            <a:r>
              <a:rPr lang="en-US" sz="2400" dirty="0"/>
              <a:t>M Determination of faults chart.</a:t>
            </a:r>
          </a:p>
        </p:txBody>
      </p:sp>
    </p:spTree>
    <p:extLst>
      <p:ext uri="{BB962C8B-B14F-4D97-AF65-F5344CB8AC3E}">
        <p14:creationId xmlns:p14="http://schemas.microsoft.com/office/powerpoint/2010/main" val="442616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41289" y="198737"/>
            <a:ext cx="8299474" cy="590349"/>
          </a:xfrm>
        </p:spPr>
        <p:txBody>
          <a:bodyPr wrap="square" lIns="0" tIns="18000" rIns="0" bIns="18000" anchor="ctr" anchorCtr="0">
            <a:spAutoFit/>
          </a:bodyPr>
          <a:lstStyle/>
          <a:p>
            <a:r>
              <a:rPr lang="en-US" sz="300" dirty="0"/>
              <a:t>O B D hyphen Roman number two                                                                              </a:t>
            </a:r>
            <a:r>
              <a:rPr lang="en-US" dirty="0"/>
              <a:t>Freeze Frame</a:t>
            </a:r>
            <a:endParaRPr lang="en-US" noProof="0" dirty="0"/>
          </a:p>
        </p:txBody>
      </p:sp>
      <p:graphicFrame>
        <p:nvGraphicFramePr>
          <p:cNvPr id="4" name="Object 3">
            <a:extLst>
              <a:ext uri="{FF2B5EF4-FFF2-40B4-BE49-F238E27FC236}">
                <a16:creationId xmlns:a16="http://schemas.microsoft.com/office/drawing/2014/main" id="{2D627961-FE5F-2741-D060-CBF778D2A22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17859934"/>
              </p:ext>
            </p:extLst>
          </p:nvPr>
        </p:nvGraphicFramePr>
        <p:xfrm>
          <a:off x="323850" y="246075"/>
          <a:ext cx="1482725" cy="528637"/>
        </p:xfrm>
        <a:graphic>
          <a:graphicData uri="http://schemas.openxmlformats.org/presentationml/2006/ole">
            <mc:AlternateContent xmlns:mc="http://schemas.openxmlformats.org/markup-compatibility/2006">
              <mc:Choice xmlns:v="urn:schemas-microsoft-com:vml" Requires="v">
                <p:oleObj name="Equation" r:id="rId3" imgW="507960" imgH="177480" progId="Equation.DSMT4">
                  <p:embed/>
                </p:oleObj>
              </mc:Choice>
              <mc:Fallback>
                <p:oleObj name="Equation" r:id="rId3" imgW="507960" imgH="177480" progId="Equation.DSMT4">
                  <p:embed/>
                  <p:pic>
                    <p:nvPicPr>
                      <p:cNvPr id="3" name="Object 2">
                        <a:extLst>
                          <a:ext uri="{FF2B5EF4-FFF2-40B4-BE49-F238E27FC236}">
                            <a16:creationId xmlns:a16="http://schemas.microsoft.com/office/drawing/2014/main" id="{58D6D496-1F20-6831-3B5E-08FB317BBC76}"/>
                          </a:ext>
                          <a:ext uri="{C183D7F6-B498-43B3-948B-1728B52AA6E4}">
                            <adec:decorative xmlns:adec="http://schemas.microsoft.com/office/drawing/2017/decorative" val="1"/>
                          </a:ext>
                        </a:extLst>
                      </p:cNvPr>
                      <p:cNvPicPr>
                        <a:picLocks noChangeAspect="1" noChangeArrowheads="1"/>
                      </p:cNvPicPr>
                      <p:nvPr/>
                    </p:nvPicPr>
                    <p:blipFill>
                      <a:blip r:embed="rId4"/>
                      <a:srcRect/>
                      <a:stretch>
                        <a:fillRect/>
                      </a:stretch>
                    </p:blipFill>
                    <p:spPr bwMode="auto">
                      <a:xfrm>
                        <a:off x="323850" y="246075"/>
                        <a:ext cx="1482725" cy="528637"/>
                      </a:xfrm>
                      <a:prstGeom prst="rect">
                        <a:avLst/>
                      </a:prstGeom>
                      <a:solidFill>
                        <a:schemeClr val="lt1"/>
                      </a:solidFill>
                      <a:ln>
                        <a:noFill/>
                      </a:ln>
                    </p:spPr>
                  </p:pic>
                </p:oleObj>
              </mc:Fallback>
            </mc:AlternateContent>
          </a:graphicData>
        </a:graphic>
      </p:graphicFrame>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2"/>
          </p:nvPr>
        </p:nvSpPr>
        <p:spPr>
          <a:xfrm>
            <a:off x="341289" y="1136952"/>
            <a:ext cx="8299474" cy="405683"/>
          </a:xfrm>
        </p:spPr>
        <p:txBody>
          <a:bodyPr wrap="square" lIns="0" tIns="18000" rIns="0" bIns="18000" anchor="ctr" anchorCtr="0">
            <a:spAutoFit/>
          </a:bodyPr>
          <a:lstStyle/>
          <a:p>
            <a:pPr marL="342900" indent="-342900">
              <a:spcBef>
                <a:spcPts val="600"/>
              </a:spcBef>
            </a:pPr>
            <a:r>
              <a:rPr lang="en-US" sz="2400" dirty="0"/>
              <a:t>Purpose and Function</a:t>
            </a:r>
          </a:p>
        </p:txBody>
      </p:sp>
      <p:sp>
        <p:nvSpPr>
          <p:cNvPr id="17" name="Content Placeholder 16">
            <a:extLst>
              <a:ext uri="{FF2B5EF4-FFF2-40B4-BE49-F238E27FC236}">
                <a16:creationId xmlns:a16="http://schemas.microsoft.com/office/drawing/2014/main" id="{DF7CF56A-4A3C-BE46-9A2D-A68EFADB7F1E}"/>
              </a:ext>
            </a:extLst>
          </p:cNvPr>
          <p:cNvSpPr>
            <a:spLocks noGrp="1"/>
          </p:cNvSpPr>
          <p:nvPr>
            <p:ph sz="quarter" idx="13"/>
          </p:nvPr>
        </p:nvSpPr>
        <p:spPr>
          <a:xfrm>
            <a:off x="341289" y="1745453"/>
            <a:ext cx="6018872" cy="405683"/>
          </a:xfrm>
        </p:spPr>
        <p:txBody>
          <a:bodyPr wrap="square" lIns="0" tIns="18000" rIns="0" bIns="18000" anchor="ctr" anchorCtr="0">
            <a:spAutoFit/>
          </a:bodyPr>
          <a:lstStyle/>
          <a:p>
            <a:pPr marL="829818" lvl="1" indent="-342900"/>
            <a:r>
              <a:rPr lang="en-US" sz="2400" dirty="0"/>
              <a:t> To assist the service technician, </a:t>
            </a:r>
            <a:r>
              <a:rPr lang="en-US" sz="2400" spc="-300" dirty="0"/>
              <a:t>O B </a:t>
            </a:r>
            <a:r>
              <a:rPr lang="en-US" sz="2400" dirty="0"/>
              <a:t>D</a:t>
            </a:r>
          </a:p>
        </p:txBody>
      </p:sp>
      <p:graphicFrame>
        <p:nvGraphicFramePr>
          <p:cNvPr id="3" name="Object 2" descr="Roman numeral two.">
            <a:extLst>
              <a:ext uri="{FF2B5EF4-FFF2-40B4-BE49-F238E27FC236}">
                <a16:creationId xmlns:a16="http://schemas.microsoft.com/office/drawing/2014/main" id="{FC62E6F2-77B2-36B2-B5D4-34EADFB684B4}"/>
              </a:ext>
            </a:extLst>
          </p:cNvPr>
          <p:cNvGraphicFramePr>
            <a:graphicFrameLocks noChangeAspect="1"/>
          </p:cNvGraphicFramePr>
          <p:nvPr>
            <p:extLst>
              <p:ext uri="{D42A27DB-BD31-4B8C-83A1-F6EECF244321}">
                <p14:modId xmlns:p14="http://schemas.microsoft.com/office/powerpoint/2010/main" val="4001498352"/>
              </p:ext>
            </p:extLst>
          </p:nvPr>
        </p:nvGraphicFramePr>
        <p:xfrm>
          <a:off x="6453806" y="1798785"/>
          <a:ext cx="204788" cy="298450"/>
        </p:xfrm>
        <a:graphic>
          <a:graphicData uri="http://schemas.openxmlformats.org/presentationml/2006/ole">
            <mc:AlternateContent xmlns:mc="http://schemas.openxmlformats.org/markup-compatibility/2006">
              <mc:Choice xmlns:v="urn:schemas-microsoft-com:vml" Requires="v">
                <p:oleObj name="Equation" r:id="rId5" imgW="114120" imgH="164880" progId="Equation.DSMT4">
                  <p:embed/>
                </p:oleObj>
              </mc:Choice>
              <mc:Fallback>
                <p:oleObj name="Equation" r:id="rId5" imgW="114120" imgH="164880" progId="Equation.DSMT4">
                  <p:embed/>
                  <p:pic>
                    <p:nvPicPr>
                      <p:cNvPr id="3" name="Object 2">
                        <a:extLst>
                          <a:ext uri="{FF2B5EF4-FFF2-40B4-BE49-F238E27FC236}">
                            <a16:creationId xmlns:a16="http://schemas.microsoft.com/office/drawing/2014/main" id="{F97E3158-2301-819E-54B2-97BAEF2430FB}"/>
                          </a:ext>
                        </a:extLst>
                      </p:cNvPr>
                      <p:cNvPicPr/>
                      <p:nvPr/>
                    </p:nvPicPr>
                    <p:blipFill>
                      <a:blip r:embed="rId6"/>
                      <a:stretch>
                        <a:fillRect/>
                      </a:stretch>
                    </p:blipFill>
                    <p:spPr>
                      <a:xfrm>
                        <a:off x="6453806" y="1798785"/>
                        <a:ext cx="204788" cy="298450"/>
                      </a:xfrm>
                      <a:prstGeom prst="rect">
                        <a:avLst/>
                      </a:prstGeom>
                    </p:spPr>
                  </p:pic>
                </p:oleObj>
              </mc:Fallback>
            </mc:AlternateContent>
          </a:graphicData>
        </a:graphic>
      </p:graphicFrame>
      <p:sp>
        <p:nvSpPr>
          <p:cNvPr id="18" name="Content Placeholder 17">
            <a:extLst>
              <a:ext uri="{FF2B5EF4-FFF2-40B4-BE49-F238E27FC236}">
                <a16:creationId xmlns:a16="http://schemas.microsoft.com/office/drawing/2014/main" id="{4368E6F6-6F0D-0A2E-DAF8-54341A70A3E3}"/>
              </a:ext>
            </a:extLst>
          </p:cNvPr>
          <p:cNvSpPr>
            <a:spLocks noGrp="1"/>
          </p:cNvSpPr>
          <p:nvPr>
            <p:ph sz="quarter" idx="14"/>
          </p:nvPr>
        </p:nvSpPr>
        <p:spPr>
          <a:xfrm>
            <a:off x="6752239" y="1717883"/>
            <a:ext cx="1645920" cy="405683"/>
          </a:xfrm>
        </p:spPr>
        <p:txBody>
          <a:bodyPr wrap="square" lIns="0" tIns="18000" rIns="0" bIns="18000" anchor="ctr" anchorCtr="0">
            <a:spAutoFit/>
          </a:bodyPr>
          <a:lstStyle/>
          <a:p>
            <a:pPr marL="0" lvl="1" indent="0">
              <a:buNone/>
            </a:pPr>
            <a:r>
              <a:rPr lang="en-US" sz="2400" dirty="0"/>
              <a:t>requires the</a:t>
            </a:r>
          </a:p>
        </p:txBody>
      </p:sp>
      <p:sp>
        <p:nvSpPr>
          <p:cNvPr id="19" name="Content Placeholder 18">
            <a:extLst>
              <a:ext uri="{FF2B5EF4-FFF2-40B4-BE49-F238E27FC236}">
                <a16:creationId xmlns:a16="http://schemas.microsoft.com/office/drawing/2014/main" id="{D15E41CB-6F32-C542-799F-45ACDC1F7DB4}"/>
              </a:ext>
            </a:extLst>
          </p:cNvPr>
          <p:cNvSpPr>
            <a:spLocks noGrp="1"/>
          </p:cNvSpPr>
          <p:nvPr>
            <p:ph sz="quarter" idx="15"/>
          </p:nvPr>
        </p:nvSpPr>
        <p:spPr>
          <a:xfrm>
            <a:off x="1300001" y="2223700"/>
            <a:ext cx="7320442" cy="775015"/>
          </a:xfrm>
        </p:spPr>
        <p:txBody>
          <a:bodyPr wrap="square" lIns="0" tIns="18000" rIns="0" bIns="18000" anchor="ctr" anchorCtr="0">
            <a:spAutoFit/>
          </a:bodyPr>
          <a:lstStyle/>
          <a:p>
            <a:pPr marL="0" lvl="1" indent="0">
              <a:buNone/>
            </a:pPr>
            <a:r>
              <a:rPr lang="en-US" sz="2400" dirty="0"/>
              <a:t>computer to take a “snapshot” or freeze-frame of all data at the instant an emission-related </a:t>
            </a:r>
            <a:r>
              <a:rPr lang="en-US" sz="2400" kern="0" spc="-350" dirty="0"/>
              <a:t>D T </a:t>
            </a:r>
            <a:r>
              <a:rPr lang="en-US" sz="2400" dirty="0"/>
              <a:t>C is set.</a:t>
            </a:r>
          </a:p>
        </p:txBody>
      </p:sp>
      <p:sp>
        <p:nvSpPr>
          <p:cNvPr id="20" name="Content Placeholder 19">
            <a:extLst>
              <a:ext uri="{FF2B5EF4-FFF2-40B4-BE49-F238E27FC236}">
                <a16:creationId xmlns:a16="http://schemas.microsoft.com/office/drawing/2014/main" id="{FE0621A9-6AF2-A315-E07B-C5BEF42F47FE}"/>
              </a:ext>
            </a:extLst>
          </p:cNvPr>
          <p:cNvSpPr>
            <a:spLocks noGrp="1"/>
          </p:cNvSpPr>
          <p:nvPr>
            <p:ph sz="quarter" idx="16"/>
          </p:nvPr>
        </p:nvSpPr>
        <p:spPr>
          <a:xfrm>
            <a:off x="323850" y="3118221"/>
            <a:ext cx="8296593" cy="2698619"/>
          </a:xfrm>
        </p:spPr>
        <p:txBody>
          <a:bodyPr wrap="square" lIns="0" tIns="18000" rIns="0" bIns="18000" anchor="ctr" anchorCtr="0">
            <a:spAutoFit/>
          </a:bodyPr>
          <a:lstStyle/>
          <a:p>
            <a:pPr marL="342900" indent="-342900"/>
            <a:r>
              <a:rPr lang="en-US" sz="2400" dirty="0"/>
              <a:t>Freeze-Frame Items Include:</a:t>
            </a:r>
          </a:p>
          <a:p>
            <a:pPr marL="829818" lvl="1" indent="-342900"/>
            <a:r>
              <a:rPr lang="en-US" sz="2400" dirty="0"/>
              <a:t>Calculated load value, engine speed (</a:t>
            </a:r>
            <a:r>
              <a:rPr lang="en-US" sz="2400" spc="-300" dirty="0"/>
              <a:t>R P </a:t>
            </a:r>
            <a:r>
              <a:rPr lang="en-US" sz="2400" dirty="0"/>
              <a:t>M), short-term and long-term fuel trim percent, fuel system pressure (on some vehicles), vehicle speed (m</a:t>
            </a:r>
            <a:r>
              <a:rPr lang="en-US" sz="100" dirty="0"/>
              <a:t> </a:t>
            </a:r>
            <a:r>
              <a:rPr lang="en-US" sz="2400" dirty="0"/>
              <a:t>p</a:t>
            </a:r>
            <a:r>
              <a:rPr lang="en-US" sz="100" dirty="0"/>
              <a:t> </a:t>
            </a:r>
            <a:r>
              <a:rPr lang="en-US" sz="2400" dirty="0"/>
              <a:t>h), engine coolant temperature, intake manifold pressure, closed-open-loop status, and the fault code that triggered the freeze-frame.</a:t>
            </a:r>
          </a:p>
        </p:txBody>
      </p:sp>
    </p:spTree>
    <p:extLst>
      <p:ext uri="{BB962C8B-B14F-4D97-AF65-F5344CB8AC3E}">
        <p14:creationId xmlns:p14="http://schemas.microsoft.com/office/powerpoint/2010/main" val="1836461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45228" y="191420"/>
            <a:ext cx="8229600" cy="1144347"/>
          </a:xfrm>
        </p:spPr>
        <p:txBody>
          <a:bodyPr wrap="square" lIns="0" tIns="18000" rIns="0" bIns="18000" anchor="ctr" anchorCtr="0">
            <a:spAutoFit/>
          </a:bodyPr>
          <a:lstStyle/>
          <a:p>
            <a:r>
              <a:rPr lang="en-US" dirty="0"/>
              <a:t>Frequently Asked Question: What Are Pending Codes?</a:t>
            </a:r>
            <a:endParaRPr lang="en-US" noProof="0" dirty="0"/>
          </a:p>
        </p:txBody>
      </p:sp>
      <p:sp>
        <p:nvSpPr>
          <p:cNvPr id="2" name="Content Placeholder 1">
            <a:extLst>
              <a:ext uri="{FF2B5EF4-FFF2-40B4-BE49-F238E27FC236}">
                <a16:creationId xmlns:a16="http://schemas.microsoft.com/office/drawing/2014/main" id="{4A09F010-E8AE-4CE4-B1AB-96E22693A41F}"/>
              </a:ext>
            </a:extLst>
          </p:cNvPr>
          <p:cNvSpPr>
            <a:spLocks noGrp="1"/>
          </p:cNvSpPr>
          <p:nvPr>
            <p:ph sz="quarter" idx="13"/>
          </p:nvPr>
        </p:nvSpPr>
        <p:spPr>
          <a:xfrm>
            <a:off x="345229" y="1534402"/>
            <a:ext cx="4432041" cy="405683"/>
          </a:xfrm>
        </p:spPr>
        <p:txBody>
          <a:bodyPr lIns="0" tIns="18000" rIns="0" bIns="18000" anchor="ctr" anchorCtr="0">
            <a:spAutoFit/>
          </a:bodyPr>
          <a:lstStyle/>
          <a:p>
            <a:pPr marL="0" indent="0">
              <a:buNone/>
            </a:pPr>
            <a:r>
              <a:rPr lang="en-US" sz="2400" b="1" dirty="0"/>
              <a:t>? Frequently Asked Question</a:t>
            </a:r>
          </a:p>
        </p:txBody>
      </p:sp>
      <p:sp>
        <p:nvSpPr>
          <p:cNvPr id="3" name="Content Placeholder 2">
            <a:extLst>
              <a:ext uri="{FF2B5EF4-FFF2-40B4-BE49-F238E27FC236}">
                <a16:creationId xmlns:a16="http://schemas.microsoft.com/office/drawing/2014/main" id="{93335890-A27E-40F4-BFA7-EBB0E749B819}"/>
              </a:ext>
            </a:extLst>
          </p:cNvPr>
          <p:cNvSpPr>
            <a:spLocks noGrp="1"/>
          </p:cNvSpPr>
          <p:nvPr>
            <p:ph sz="quarter" idx="14"/>
          </p:nvPr>
        </p:nvSpPr>
        <p:spPr>
          <a:xfrm>
            <a:off x="335900" y="2082217"/>
            <a:ext cx="8304864" cy="3360338"/>
          </a:xfrm>
        </p:spPr>
        <p:txBody>
          <a:bodyPr wrap="square" lIns="0" tIns="18000" rIns="0" bIns="18000" anchor="ctr" anchorCtr="0">
            <a:spAutoFit/>
          </a:bodyPr>
          <a:lstStyle/>
          <a:p>
            <a:pPr marL="0" indent="0">
              <a:buNone/>
            </a:pPr>
            <a:r>
              <a:rPr lang="en-US" sz="2400" b="1" dirty="0"/>
              <a:t>What Are Pending Codes? </a:t>
            </a:r>
            <a:r>
              <a:rPr lang="en-US" sz="2400" dirty="0"/>
              <a:t>Pending codes are set when operating conditions are met and the component or circuit is not within the normal range, yet the conditions have not yet been met to set a </a:t>
            </a:r>
            <a:r>
              <a:rPr lang="en-US" sz="2400" spc="-300" dirty="0"/>
              <a:t>D T </a:t>
            </a:r>
            <a:r>
              <a:rPr lang="en-US" sz="2400" dirty="0"/>
              <a:t>C. For example, a sensor may require two consecutive faults before a </a:t>
            </a:r>
            <a:r>
              <a:rPr lang="en-US" sz="2400" spc="-300" dirty="0"/>
              <a:t>D T </a:t>
            </a:r>
            <a:r>
              <a:rPr lang="en-US" sz="2400" dirty="0"/>
              <a:t>C is set. If a scan tool displays a pending code or a failure, a driveability concern could also be present. The pending code can help the technician to determine the root cause before the customer complains of a check engine light indication.</a:t>
            </a:r>
          </a:p>
        </p:txBody>
      </p:sp>
    </p:spTree>
    <p:extLst>
      <p:ext uri="{BB962C8B-B14F-4D97-AF65-F5344CB8AC3E}">
        <p14:creationId xmlns:p14="http://schemas.microsoft.com/office/powerpoint/2010/main" val="2123341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201903"/>
            <a:ext cx="8298276" cy="590349"/>
          </a:xfrm>
        </p:spPr>
        <p:txBody>
          <a:bodyPr wrap="square" lIns="0" tIns="18000" rIns="0" bIns="18000" anchor="ctr" anchorCtr="0">
            <a:spAutoFit/>
          </a:bodyPr>
          <a:lstStyle/>
          <a:p>
            <a:r>
              <a:rPr lang="en-US" dirty="0"/>
              <a:t>Enabling Conditions</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39312" y="1113716"/>
            <a:ext cx="8298276" cy="4560667"/>
          </a:xfrm>
        </p:spPr>
        <p:txBody>
          <a:bodyPr wrap="square" lIns="0" tIns="18000" rIns="0" bIns="18000" anchor="ctr" anchorCtr="0">
            <a:spAutoFit/>
          </a:bodyPr>
          <a:lstStyle/>
          <a:p>
            <a:pPr marL="342900" indent="-342900">
              <a:spcBef>
                <a:spcPts val="600"/>
              </a:spcBef>
            </a:pPr>
            <a:r>
              <a:rPr lang="en-US" sz="2400" dirty="0"/>
              <a:t>Global Disable Conditions:</a:t>
            </a:r>
          </a:p>
          <a:p>
            <a:pPr marL="342900" indent="-342900">
              <a:spcBef>
                <a:spcPts val="600"/>
              </a:spcBef>
            </a:pPr>
            <a:r>
              <a:rPr lang="en-US" sz="2400" dirty="0"/>
              <a:t>Pending: </a:t>
            </a:r>
          </a:p>
          <a:p>
            <a:pPr marL="829818" lvl="1" indent="-342900"/>
            <a:r>
              <a:rPr lang="en-US" sz="2400" dirty="0"/>
              <a:t>Under some situations, the </a:t>
            </a:r>
            <a:r>
              <a:rPr lang="en-US" sz="2400" spc="-300" dirty="0"/>
              <a:t>P C </a:t>
            </a:r>
            <a:r>
              <a:rPr lang="en-US" sz="2400" dirty="0"/>
              <a:t>M does not run a monitor if the </a:t>
            </a:r>
            <a:r>
              <a:rPr lang="en-US" sz="2400" spc="-300" dirty="0"/>
              <a:t>M I </a:t>
            </a:r>
            <a:r>
              <a:rPr lang="en-US" sz="2400" dirty="0"/>
              <a:t>L is illuminated and a fault is stored from another monitor.</a:t>
            </a:r>
          </a:p>
          <a:p>
            <a:pPr marL="342900" indent="-342900">
              <a:spcBef>
                <a:spcPts val="600"/>
              </a:spcBef>
            </a:pPr>
            <a:r>
              <a:rPr lang="en-US" sz="2400" dirty="0"/>
              <a:t>Conflict: </a:t>
            </a:r>
          </a:p>
          <a:p>
            <a:pPr marL="829818" lvl="1" indent="-342900"/>
            <a:r>
              <a:rPr lang="en-US" sz="2400" dirty="0"/>
              <a:t>There are also situations when the </a:t>
            </a:r>
            <a:r>
              <a:rPr lang="en-US" sz="2400" spc="-300" dirty="0"/>
              <a:t>P C </a:t>
            </a:r>
            <a:r>
              <a:rPr lang="en-US" sz="2400" dirty="0"/>
              <a:t>M does not run a monitor if another monitor is in progress.</a:t>
            </a:r>
          </a:p>
          <a:p>
            <a:pPr marL="342900" indent="-342900">
              <a:spcBef>
                <a:spcPts val="600"/>
              </a:spcBef>
            </a:pPr>
            <a:r>
              <a:rPr lang="en-US" sz="2400" dirty="0"/>
              <a:t>Suspend: </a:t>
            </a:r>
          </a:p>
          <a:p>
            <a:pPr marL="829818" lvl="1" indent="-342900"/>
            <a:r>
              <a:rPr lang="en-US" sz="2400" dirty="0"/>
              <a:t>Occasionally, the </a:t>
            </a:r>
            <a:r>
              <a:rPr lang="en-US" sz="2400" spc="-300" dirty="0"/>
              <a:t>P C </a:t>
            </a:r>
            <a:r>
              <a:rPr lang="en-US" sz="2400" dirty="0"/>
              <a:t>M may not allow a two-trip fault to mature.</a:t>
            </a:r>
          </a:p>
        </p:txBody>
      </p:sp>
    </p:spTree>
    <p:extLst>
      <p:ext uri="{BB962C8B-B14F-4D97-AF65-F5344CB8AC3E}">
        <p14:creationId xmlns:p14="http://schemas.microsoft.com/office/powerpoint/2010/main" val="1585557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201903"/>
            <a:ext cx="8298276" cy="590349"/>
          </a:xfrm>
        </p:spPr>
        <p:txBody>
          <a:bodyPr wrap="square" lIns="0" tIns="18000" rIns="0" bIns="18000" anchor="ctr" anchorCtr="0">
            <a:spAutoFit/>
          </a:bodyPr>
          <a:lstStyle/>
          <a:p>
            <a:r>
              <a:rPr lang="en-US" spc="-450" dirty="0"/>
              <a:t>P C </a:t>
            </a:r>
            <a:r>
              <a:rPr lang="en-US" dirty="0"/>
              <a:t>M Tests</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9787" y="1110030"/>
            <a:ext cx="8298276" cy="4114391"/>
          </a:xfrm>
        </p:spPr>
        <p:txBody>
          <a:bodyPr wrap="square" lIns="0" tIns="18000" rIns="0" bIns="18000" anchor="ctr" anchorCtr="0">
            <a:spAutoFit/>
          </a:bodyPr>
          <a:lstStyle/>
          <a:p>
            <a:pPr marL="342900" indent="-342900">
              <a:spcBef>
                <a:spcPts val="600"/>
              </a:spcBef>
            </a:pPr>
            <a:r>
              <a:rPr lang="en-US" sz="2400" dirty="0"/>
              <a:t>Rationality Test</a:t>
            </a:r>
          </a:p>
          <a:p>
            <a:pPr marL="829818" lvl="1" indent="-342900"/>
            <a:r>
              <a:rPr lang="en-US" sz="2400" dirty="0"/>
              <a:t>This means that the input signal is compared against other inputs and information to see if it makes sense under the current conditions.</a:t>
            </a:r>
          </a:p>
          <a:p>
            <a:pPr marL="342900" indent="-342900">
              <a:spcBef>
                <a:spcPts val="600"/>
              </a:spcBef>
            </a:pPr>
            <a:r>
              <a:rPr lang="en-US" sz="2400" dirty="0"/>
              <a:t>Functionality Test</a:t>
            </a:r>
          </a:p>
          <a:p>
            <a:pPr marL="829818" lvl="1" indent="-342900"/>
            <a:r>
              <a:rPr lang="en-US" sz="2400" dirty="0"/>
              <a:t>A functionality test refers to using P C M inputs checking the operation of the outputs.</a:t>
            </a:r>
          </a:p>
          <a:p>
            <a:pPr marL="342900" indent="-342900">
              <a:spcBef>
                <a:spcPts val="600"/>
              </a:spcBef>
            </a:pPr>
            <a:r>
              <a:rPr lang="en-US" sz="2400" dirty="0"/>
              <a:t>Electrical Test</a:t>
            </a:r>
          </a:p>
          <a:p>
            <a:pPr marL="829818" lvl="1" indent="-342900"/>
            <a:r>
              <a:rPr lang="en-US" sz="2400" dirty="0"/>
              <a:t>Refers to the P C M check of both input and outputs for open circuits, shorts to ground and shorts to voltage.</a:t>
            </a:r>
          </a:p>
        </p:txBody>
      </p:sp>
    </p:spTree>
    <p:extLst>
      <p:ext uri="{BB962C8B-B14F-4D97-AF65-F5344CB8AC3E}">
        <p14:creationId xmlns:p14="http://schemas.microsoft.com/office/powerpoint/2010/main" val="4201090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46310" y="190196"/>
            <a:ext cx="8273815" cy="590349"/>
          </a:xfrm>
        </p:spPr>
        <p:txBody>
          <a:bodyPr wrap="square" lIns="0" tIns="18000" rIns="0" bIns="18000" anchor="ctr" anchorCtr="0">
            <a:spAutoFit/>
          </a:bodyPr>
          <a:lstStyle/>
          <a:p>
            <a:r>
              <a:rPr lang="en-US" noProof="0" dirty="0"/>
              <a:t>Learning Objectives </a:t>
            </a:r>
            <a:r>
              <a:rPr lang="en-US" sz="2800" noProof="0" dirty="0">
                <a:latin typeface="+mj-lt"/>
              </a:rPr>
              <a:t>(2 of 2)</a:t>
            </a:r>
            <a:endParaRPr lang="en-US" sz="28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38426" y="1123282"/>
            <a:ext cx="8302337" cy="2652452"/>
          </a:xfrm>
        </p:spPr>
        <p:txBody>
          <a:bodyPr wrap="square" lIns="0" tIns="18000" rIns="0" bIns="18000" anchor="ctr" anchorCtr="0">
            <a:spAutoFit/>
          </a:bodyPr>
          <a:lstStyle/>
          <a:p>
            <a:pPr marL="716400" indent="-716400">
              <a:buSzTx/>
              <a:buNone/>
            </a:pPr>
            <a:r>
              <a:rPr lang="en-US" sz="2400" b="1" dirty="0">
                <a:solidFill>
                  <a:srgbClr val="007FA3"/>
                </a:solidFill>
                <a:cs typeface="Times New Roman" panose="02020603050405020304" pitchFamily="18" charset="0"/>
              </a:rPr>
              <a:t>44.7 </a:t>
            </a:r>
            <a:r>
              <a:rPr lang="en-US" sz="2400" dirty="0">
                <a:solidFill>
                  <a:schemeClr val="tx1"/>
                </a:solidFill>
                <a:cs typeface="Times New Roman" panose="02020603050405020304" pitchFamily="18" charset="0"/>
              </a:rPr>
              <a:t>Explain the information captured by freeze-frame.</a:t>
            </a:r>
          </a:p>
          <a:p>
            <a:pPr marL="716400" indent="-716400">
              <a:buSzTx/>
              <a:buNone/>
            </a:pPr>
            <a:r>
              <a:rPr lang="en-US" sz="2400" b="1" dirty="0">
                <a:solidFill>
                  <a:srgbClr val="007FA3"/>
                </a:solidFill>
                <a:cs typeface="Times New Roman" panose="02020603050405020304" pitchFamily="18" charset="0"/>
              </a:rPr>
              <a:t>44.8 </a:t>
            </a:r>
            <a:r>
              <a:rPr lang="en-US" sz="2400" dirty="0">
                <a:solidFill>
                  <a:schemeClr val="tx1"/>
                </a:solidFill>
                <a:cs typeface="Times New Roman" panose="02020603050405020304" pitchFamily="18" charset="0"/>
              </a:rPr>
              <a:t>Describe the criteria to enable an </a:t>
            </a:r>
            <a:r>
              <a:rPr lang="en-US" sz="2400" spc="-300" dirty="0">
                <a:solidFill>
                  <a:schemeClr val="tx1"/>
                </a:solidFill>
                <a:cs typeface="Times New Roman" panose="02020603050405020304" pitchFamily="18" charset="0"/>
              </a:rPr>
              <a:t>O B </a:t>
            </a:r>
            <a:r>
              <a:rPr lang="en-US" sz="2400" dirty="0">
                <a:solidFill>
                  <a:schemeClr val="tx1"/>
                </a:solidFill>
                <a:cs typeface="Times New Roman" panose="02020603050405020304" pitchFamily="18" charset="0"/>
              </a:rPr>
              <a:t>D monitor.</a:t>
            </a:r>
          </a:p>
          <a:p>
            <a:pPr marL="716400" indent="-716400">
              <a:buSzTx/>
              <a:buNone/>
            </a:pPr>
            <a:r>
              <a:rPr lang="en-US" sz="2400" b="1" dirty="0">
                <a:solidFill>
                  <a:srgbClr val="007FA3"/>
                </a:solidFill>
                <a:cs typeface="Times New Roman" panose="02020603050405020304" pitchFamily="18" charset="0"/>
              </a:rPr>
              <a:t>44.9 </a:t>
            </a:r>
            <a:r>
              <a:rPr lang="en-US" sz="2400" dirty="0">
                <a:solidFill>
                  <a:schemeClr val="tx1"/>
                </a:solidFill>
                <a:cs typeface="Times New Roman" panose="02020603050405020304" pitchFamily="18" charset="0"/>
              </a:rPr>
              <a:t>Describe </a:t>
            </a:r>
            <a:r>
              <a:rPr lang="en-US" sz="2400" spc="-300" dirty="0">
                <a:solidFill>
                  <a:schemeClr val="tx1"/>
                </a:solidFill>
                <a:cs typeface="Times New Roman" panose="02020603050405020304" pitchFamily="18" charset="0"/>
              </a:rPr>
              <a:t>P C </a:t>
            </a:r>
            <a:r>
              <a:rPr lang="en-US" sz="2400" dirty="0">
                <a:solidFill>
                  <a:schemeClr val="tx1"/>
                </a:solidFill>
                <a:cs typeface="Times New Roman" panose="02020603050405020304" pitchFamily="18" charset="0"/>
              </a:rPr>
              <a:t>M tests related to </a:t>
            </a:r>
            <a:r>
              <a:rPr lang="en-US" sz="2400" spc="-300" dirty="0">
                <a:solidFill>
                  <a:schemeClr val="tx1"/>
                </a:solidFill>
                <a:cs typeface="Times New Roman" panose="02020603050405020304" pitchFamily="18" charset="0"/>
              </a:rPr>
              <a:t>O B </a:t>
            </a:r>
            <a:r>
              <a:rPr lang="en-US" sz="2400" dirty="0">
                <a:solidFill>
                  <a:schemeClr val="tx1"/>
                </a:solidFill>
                <a:cs typeface="Times New Roman" panose="02020603050405020304" pitchFamily="18" charset="0"/>
              </a:rPr>
              <a:t>D systems.</a:t>
            </a:r>
          </a:p>
          <a:p>
            <a:pPr marL="716400" indent="-716400">
              <a:buSzTx/>
              <a:buNone/>
            </a:pPr>
            <a:r>
              <a:rPr lang="en-US" sz="2400" b="1" dirty="0">
                <a:solidFill>
                  <a:srgbClr val="007FA3"/>
                </a:solidFill>
                <a:cs typeface="Times New Roman" panose="02020603050405020304" pitchFamily="18" charset="0"/>
              </a:rPr>
              <a:t>44.10 </a:t>
            </a:r>
            <a:r>
              <a:rPr lang="en-US" sz="2400" dirty="0">
                <a:solidFill>
                  <a:schemeClr val="tx1"/>
                </a:solidFill>
                <a:cs typeface="Times New Roman" panose="02020603050405020304" pitchFamily="18" charset="0"/>
              </a:rPr>
              <a:t>List the operation modes of a global scan tool.</a:t>
            </a:r>
          </a:p>
          <a:p>
            <a:pPr marL="716400" indent="-716400">
              <a:buSzTx/>
              <a:buNone/>
            </a:pPr>
            <a:r>
              <a:rPr lang="en-US" sz="2400" b="1" dirty="0">
                <a:solidFill>
                  <a:srgbClr val="007FA3"/>
                </a:solidFill>
                <a:cs typeface="Times New Roman" panose="02020603050405020304" pitchFamily="18" charset="0"/>
              </a:rPr>
              <a:t>44.11 </a:t>
            </a:r>
            <a:r>
              <a:rPr lang="en-US" sz="2400" dirty="0">
                <a:solidFill>
                  <a:schemeClr val="tx1"/>
                </a:solidFill>
                <a:cs typeface="Times New Roman" panose="02020603050405020304" pitchFamily="18" charset="0"/>
              </a:rPr>
              <a:t>Describe mode six diagnosis.</a:t>
            </a:r>
            <a:endParaRPr lang="en-US" sz="2400" noProof="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3540655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41289" y="198737"/>
            <a:ext cx="8299474" cy="590349"/>
          </a:xfrm>
        </p:spPr>
        <p:txBody>
          <a:bodyPr wrap="square" lIns="0" tIns="18000" rIns="0" bIns="18000" anchor="ctr" anchorCtr="0">
            <a:spAutoFit/>
          </a:bodyPr>
          <a:lstStyle/>
          <a:p>
            <a:r>
              <a:rPr lang="en-US" dirty="0"/>
              <a:t>Global </a:t>
            </a:r>
            <a:r>
              <a:rPr lang="en-US" sz="200" dirty="0"/>
              <a:t>O B D hyphen Roman number two</a:t>
            </a:r>
            <a:endParaRPr lang="en-US" sz="200" noProof="0" dirty="0"/>
          </a:p>
        </p:txBody>
      </p:sp>
      <p:graphicFrame>
        <p:nvGraphicFramePr>
          <p:cNvPr id="2" name="Object 1">
            <a:extLst>
              <a:ext uri="{FF2B5EF4-FFF2-40B4-BE49-F238E27FC236}">
                <a16:creationId xmlns:a16="http://schemas.microsoft.com/office/drawing/2014/main" id="{C33E5D3A-9EC2-CF0A-6CEA-0065499C86B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49413598"/>
              </p:ext>
            </p:extLst>
          </p:nvPr>
        </p:nvGraphicFramePr>
        <p:xfrm>
          <a:off x="1779269" y="267969"/>
          <a:ext cx="1482725" cy="528637"/>
        </p:xfrm>
        <a:graphic>
          <a:graphicData uri="http://schemas.openxmlformats.org/presentationml/2006/ole">
            <mc:AlternateContent xmlns:mc="http://schemas.openxmlformats.org/markup-compatibility/2006">
              <mc:Choice xmlns:v="urn:schemas-microsoft-com:vml" Requires="v">
                <p:oleObj name="Equation" r:id="rId3" imgW="507960" imgH="177480" progId="Equation.DSMT4">
                  <p:embed/>
                </p:oleObj>
              </mc:Choice>
              <mc:Fallback>
                <p:oleObj name="Equation" r:id="rId3" imgW="507960" imgH="177480" progId="Equation.DSMT4">
                  <p:embed/>
                  <p:pic>
                    <p:nvPicPr>
                      <p:cNvPr id="3" name="Object 2">
                        <a:extLst>
                          <a:ext uri="{FF2B5EF4-FFF2-40B4-BE49-F238E27FC236}">
                            <a16:creationId xmlns:a16="http://schemas.microsoft.com/office/drawing/2014/main" id="{58D6D496-1F20-6831-3B5E-08FB317BBC76}"/>
                          </a:ext>
                          <a:ext uri="{C183D7F6-B498-43B3-948B-1728B52AA6E4}">
                            <adec:decorative xmlns:adec="http://schemas.microsoft.com/office/drawing/2017/decorative" val="1"/>
                          </a:ext>
                        </a:extLst>
                      </p:cNvPr>
                      <p:cNvPicPr>
                        <a:picLocks noChangeAspect="1" noChangeArrowheads="1"/>
                      </p:cNvPicPr>
                      <p:nvPr/>
                    </p:nvPicPr>
                    <p:blipFill>
                      <a:blip r:embed="rId4"/>
                      <a:srcRect/>
                      <a:stretch>
                        <a:fillRect/>
                      </a:stretch>
                    </p:blipFill>
                    <p:spPr bwMode="auto">
                      <a:xfrm>
                        <a:off x="1779269" y="267969"/>
                        <a:ext cx="1482725" cy="528637"/>
                      </a:xfrm>
                      <a:prstGeom prst="rect">
                        <a:avLst/>
                      </a:prstGeom>
                      <a:solidFill>
                        <a:schemeClr val="lt1"/>
                      </a:solidFill>
                      <a:ln>
                        <a:noFill/>
                      </a:ln>
                    </p:spPr>
                  </p:pic>
                </p:oleObj>
              </mc:Fallback>
            </mc:AlternateContent>
          </a:graphicData>
        </a:graphic>
      </p:graphicFrame>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2"/>
          </p:nvPr>
        </p:nvSpPr>
        <p:spPr>
          <a:xfrm>
            <a:off x="341289" y="1162500"/>
            <a:ext cx="725511" cy="374906"/>
          </a:xfrm>
        </p:spPr>
        <p:txBody>
          <a:bodyPr wrap="square" lIns="0" tIns="18000" rIns="0" bIns="18000" anchor="ctr" anchorCtr="0">
            <a:spAutoFit/>
          </a:bodyPr>
          <a:lstStyle/>
          <a:p>
            <a:pPr marL="342900" indent="-342900">
              <a:spcBef>
                <a:spcPts val="600"/>
              </a:spcBef>
            </a:pPr>
            <a:r>
              <a:rPr lang="en-US" sz="2200" dirty="0"/>
              <a:t>All</a:t>
            </a:r>
          </a:p>
        </p:txBody>
      </p:sp>
      <p:graphicFrame>
        <p:nvGraphicFramePr>
          <p:cNvPr id="3" name="Object 2" descr="O B D hyphen roman number two.">
            <a:extLst>
              <a:ext uri="{FF2B5EF4-FFF2-40B4-BE49-F238E27FC236}">
                <a16:creationId xmlns:a16="http://schemas.microsoft.com/office/drawing/2014/main" id="{FC62E6F2-77B2-36B2-B5D4-34EADFB684B4}"/>
              </a:ext>
            </a:extLst>
          </p:cNvPr>
          <p:cNvGraphicFramePr>
            <a:graphicFrameLocks noChangeAspect="1"/>
          </p:cNvGraphicFramePr>
          <p:nvPr>
            <p:extLst>
              <p:ext uri="{D42A27DB-BD31-4B8C-83A1-F6EECF244321}">
                <p14:modId xmlns:p14="http://schemas.microsoft.com/office/powerpoint/2010/main" val="3668537141"/>
              </p:ext>
            </p:extLst>
          </p:nvPr>
        </p:nvGraphicFramePr>
        <p:xfrm>
          <a:off x="1094105" y="1203361"/>
          <a:ext cx="979488" cy="320675"/>
        </p:xfrm>
        <a:graphic>
          <a:graphicData uri="http://schemas.openxmlformats.org/presentationml/2006/ole">
            <mc:AlternateContent xmlns:mc="http://schemas.openxmlformats.org/markup-compatibility/2006">
              <mc:Choice xmlns:v="urn:schemas-microsoft-com:vml" Requires="v">
                <p:oleObj name="Equation" r:id="rId5" imgW="545760" imgH="177480" progId="Equation.DSMT4">
                  <p:embed/>
                </p:oleObj>
              </mc:Choice>
              <mc:Fallback>
                <p:oleObj name="Equation" r:id="rId5" imgW="545760" imgH="177480" progId="Equation.DSMT4">
                  <p:embed/>
                  <p:pic>
                    <p:nvPicPr>
                      <p:cNvPr id="3" name="Object 2">
                        <a:extLst>
                          <a:ext uri="{FF2B5EF4-FFF2-40B4-BE49-F238E27FC236}">
                            <a16:creationId xmlns:a16="http://schemas.microsoft.com/office/drawing/2014/main" id="{FC62E6F2-77B2-36B2-B5D4-34EADFB684B4}"/>
                          </a:ext>
                        </a:extLst>
                      </p:cNvPr>
                      <p:cNvPicPr/>
                      <p:nvPr/>
                    </p:nvPicPr>
                    <p:blipFill>
                      <a:blip r:embed="rId6"/>
                      <a:stretch>
                        <a:fillRect/>
                      </a:stretch>
                    </p:blipFill>
                    <p:spPr>
                      <a:xfrm>
                        <a:off x="1094105" y="1203361"/>
                        <a:ext cx="979488" cy="320675"/>
                      </a:xfrm>
                      <a:prstGeom prst="rect">
                        <a:avLst/>
                      </a:prstGeom>
                    </p:spPr>
                  </p:pic>
                </p:oleObj>
              </mc:Fallback>
            </mc:AlternateContent>
          </a:graphicData>
        </a:graphic>
      </p:graphicFrame>
      <p:sp>
        <p:nvSpPr>
          <p:cNvPr id="17" name="Content Placeholder 16">
            <a:extLst>
              <a:ext uri="{FF2B5EF4-FFF2-40B4-BE49-F238E27FC236}">
                <a16:creationId xmlns:a16="http://schemas.microsoft.com/office/drawing/2014/main" id="{DF7CF56A-4A3C-BE46-9A2D-A68EFADB7F1E}"/>
              </a:ext>
            </a:extLst>
          </p:cNvPr>
          <p:cNvSpPr>
            <a:spLocks noGrp="1"/>
          </p:cNvSpPr>
          <p:nvPr>
            <p:ph sz="quarter" idx="13"/>
          </p:nvPr>
        </p:nvSpPr>
        <p:spPr>
          <a:xfrm>
            <a:off x="2202497" y="1162500"/>
            <a:ext cx="6367145" cy="374906"/>
          </a:xfrm>
        </p:spPr>
        <p:txBody>
          <a:bodyPr wrap="square" lIns="0" tIns="18000" rIns="0" bIns="18000" anchor="ctr" anchorCtr="0">
            <a:spAutoFit/>
          </a:bodyPr>
          <a:lstStyle/>
          <a:p>
            <a:pPr marL="0" indent="0">
              <a:buNone/>
            </a:pPr>
            <a:r>
              <a:rPr lang="en-US" sz="2200" dirty="0"/>
              <a:t>vehicles must be able to display data on a</a:t>
            </a:r>
          </a:p>
        </p:txBody>
      </p:sp>
      <p:sp>
        <p:nvSpPr>
          <p:cNvPr id="18" name="Content Placeholder 17">
            <a:extLst>
              <a:ext uri="{FF2B5EF4-FFF2-40B4-BE49-F238E27FC236}">
                <a16:creationId xmlns:a16="http://schemas.microsoft.com/office/drawing/2014/main" id="{4368E6F6-6F0D-0A2E-DAF8-54341A70A3E3}"/>
              </a:ext>
            </a:extLst>
          </p:cNvPr>
          <p:cNvSpPr>
            <a:spLocks noGrp="1"/>
          </p:cNvSpPr>
          <p:nvPr>
            <p:ph sz="quarter" idx="14"/>
          </p:nvPr>
        </p:nvSpPr>
        <p:spPr>
          <a:xfrm>
            <a:off x="690880" y="1613871"/>
            <a:ext cx="7929563" cy="713460"/>
          </a:xfrm>
        </p:spPr>
        <p:txBody>
          <a:bodyPr wrap="square" lIns="0" tIns="18000" rIns="0" bIns="18000" anchor="ctr" anchorCtr="0">
            <a:spAutoFit/>
          </a:bodyPr>
          <a:lstStyle/>
          <a:p>
            <a:pPr marL="0" indent="0">
              <a:buNone/>
            </a:pPr>
            <a:r>
              <a:rPr lang="en-US" sz="2200" dirty="0"/>
              <a:t>global (called </a:t>
            </a:r>
            <a:r>
              <a:rPr lang="en-US" sz="2200" i="1" dirty="0"/>
              <a:t>generic</a:t>
            </a:r>
            <a:r>
              <a:rPr lang="en-US" sz="2200" dirty="0"/>
              <a:t>) scan tool under nine different modes of operation.</a:t>
            </a:r>
          </a:p>
        </p:txBody>
      </p:sp>
      <p:sp>
        <p:nvSpPr>
          <p:cNvPr id="19" name="Content Placeholder 18">
            <a:extLst>
              <a:ext uri="{FF2B5EF4-FFF2-40B4-BE49-F238E27FC236}">
                <a16:creationId xmlns:a16="http://schemas.microsoft.com/office/drawing/2014/main" id="{D15E41CB-6F32-C542-799F-45ACDC1F7DB4}"/>
              </a:ext>
            </a:extLst>
          </p:cNvPr>
          <p:cNvSpPr>
            <a:spLocks noGrp="1"/>
          </p:cNvSpPr>
          <p:nvPr>
            <p:ph sz="quarter" idx="15"/>
          </p:nvPr>
        </p:nvSpPr>
        <p:spPr>
          <a:xfrm>
            <a:off x="341289" y="2405930"/>
            <a:ext cx="8299474" cy="3698893"/>
          </a:xfrm>
        </p:spPr>
        <p:txBody>
          <a:bodyPr wrap="square" lIns="0" tIns="18000" rIns="0" bIns="18000" anchor="ctr" anchorCtr="0">
            <a:spAutoFit/>
          </a:bodyPr>
          <a:lstStyle/>
          <a:p>
            <a:pPr marL="829818" lvl="1" indent="-342900"/>
            <a:r>
              <a:rPr lang="en-US" sz="2200" dirty="0"/>
              <a:t>Mode 1: Current powertrain data</a:t>
            </a:r>
          </a:p>
          <a:p>
            <a:pPr marL="829818" lvl="1" indent="-342900"/>
            <a:r>
              <a:rPr lang="en-US" sz="2200" dirty="0"/>
              <a:t>Mode 2: Freeze-frame data</a:t>
            </a:r>
          </a:p>
          <a:p>
            <a:pPr marL="829818" lvl="1" indent="-342900"/>
            <a:r>
              <a:rPr lang="en-US" sz="2200" dirty="0"/>
              <a:t>Mode 3: </a:t>
            </a:r>
            <a:r>
              <a:rPr lang="en-US" sz="2200" spc="-300" dirty="0"/>
              <a:t>D T C </a:t>
            </a:r>
            <a:r>
              <a:rPr lang="en-US" sz="2200" dirty="0"/>
              <a:t>s</a:t>
            </a:r>
          </a:p>
          <a:p>
            <a:pPr marL="829818" lvl="1" indent="-342900"/>
            <a:r>
              <a:rPr lang="en-US" sz="2200" dirty="0"/>
              <a:t>Mode 4: Clear and reset </a:t>
            </a:r>
            <a:r>
              <a:rPr lang="en-US" sz="2200" spc="-300" dirty="0"/>
              <a:t>D T C </a:t>
            </a:r>
            <a:r>
              <a:rPr lang="en-US" sz="2200" dirty="0"/>
              <a:t>s</a:t>
            </a:r>
          </a:p>
          <a:p>
            <a:pPr marL="829818" lvl="1" indent="-342900"/>
            <a:r>
              <a:rPr lang="en-US" sz="2200" dirty="0"/>
              <a:t>Mode 5: Oxygen sensor results</a:t>
            </a:r>
          </a:p>
          <a:p>
            <a:pPr marL="829818" lvl="1" indent="-342900"/>
            <a:r>
              <a:rPr lang="en-US" sz="2200" dirty="0"/>
              <a:t>Mode 6: Once per trip monitor results</a:t>
            </a:r>
          </a:p>
          <a:p>
            <a:pPr marL="829818" lvl="1" indent="-342900"/>
            <a:r>
              <a:rPr lang="en-US" sz="2200" dirty="0"/>
              <a:t>Mode 7: Continuous monitor results</a:t>
            </a:r>
          </a:p>
          <a:p>
            <a:pPr marL="829818" lvl="1" indent="-342900"/>
            <a:r>
              <a:rPr lang="en-US" sz="2200" dirty="0"/>
              <a:t>Mode 8: Bidirectional control of onboard systems</a:t>
            </a:r>
          </a:p>
          <a:p>
            <a:pPr marL="829818" lvl="1" indent="-342900"/>
            <a:r>
              <a:rPr lang="en-US" sz="2200" dirty="0"/>
              <a:t>Mode 9: Module Identification</a:t>
            </a:r>
          </a:p>
        </p:txBody>
      </p:sp>
    </p:spTree>
    <p:extLst>
      <p:ext uri="{BB962C8B-B14F-4D97-AF65-F5344CB8AC3E}">
        <p14:creationId xmlns:p14="http://schemas.microsoft.com/office/powerpoint/2010/main" val="1118010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41289" y="185898"/>
            <a:ext cx="8299474" cy="1144347"/>
          </a:xfrm>
        </p:spPr>
        <p:txBody>
          <a:bodyPr wrap="square" lIns="0" tIns="18000" rIns="0" bIns="18000" anchor="ctr" anchorCtr="0">
            <a:spAutoFit/>
          </a:bodyPr>
          <a:lstStyle/>
          <a:p>
            <a:r>
              <a:rPr lang="en-US" dirty="0"/>
              <a:t>Frequently Asked Question: How Can You Tell Generic from Factory? </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2"/>
          </p:nvPr>
        </p:nvSpPr>
        <p:spPr>
          <a:xfrm>
            <a:off x="341289" y="1472232"/>
            <a:ext cx="8299474" cy="405683"/>
          </a:xfrm>
        </p:spPr>
        <p:txBody>
          <a:bodyPr wrap="square" lIns="0" tIns="18000" rIns="0" bIns="18000" anchor="ctr" anchorCtr="0">
            <a:spAutoFit/>
          </a:bodyPr>
          <a:lstStyle/>
          <a:p>
            <a:pPr marL="0" indent="0">
              <a:spcBef>
                <a:spcPts val="600"/>
              </a:spcBef>
              <a:buNone/>
            </a:pPr>
            <a:r>
              <a:rPr lang="en-US" sz="2400" b="1" dirty="0"/>
              <a:t>? Frequently Asked Question</a:t>
            </a:r>
          </a:p>
        </p:txBody>
      </p:sp>
      <p:sp>
        <p:nvSpPr>
          <p:cNvPr id="17" name="Content Placeholder 16">
            <a:extLst>
              <a:ext uri="{FF2B5EF4-FFF2-40B4-BE49-F238E27FC236}">
                <a16:creationId xmlns:a16="http://schemas.microsoft.com/office/drawing/2014/main" id="{DF7CF56A-4A3C-BE46-9A2D-A68EFADB7F1E}"/>
              </a:ext>
            </a:extLst>
          </p:cNvPr>
          <p:cNvSpPr>
            <a:spLocks noGrp="1"/>
          </p:cNvSpPr>
          <p:nvPr>
            <p:ph sz="quarter" idx="13"/>
          </p:nvPr>
        </p:nvSpPr>
        <p:spPr>
          <a:xfrm>
            <a:off x="341289" y="2111213"/>
            <a:ext cx="8279154" cy="405683"/>
          </a:xfrm>
        </p:spPr>
        <p:txBody>
          <a:bodyPr wrap="square" lIns="0" tIns="18000" rIns="0" bIns="18000" anchor="ctr" anchorCtr="0">
            <a:spAutoFit/>
          </a:bodyPr>
          <a:lstStyle/>
          <a:p>
            <a:pPr marL="0" indent="0">
              <a:buNone/>
            </a:pPr>
            <a:r>
              <a:rPr lang="en-US" sz="2400" b="1" dirty="0"/>
              <a:t>How Can You Tell Generic from Factory? </a:t>
            </a:r>
            <a:r>
              <a:rPr lang="en-US" sz="2400" dirty="0"/>
              <a:t>When using</a:t>
            </a:r>
          </a:p>
        </p:txBody>
      </p:sp>
      <p:sp>
        <p:nvSpPr>
          <p:cNvPr id="18" name="Content Placeholder 17">
            <a:extLst>
              <a:ext uri="{FF2B5EF4-FFF2-40B4-BE49-F238E27FC236}">
                <a16:creationId xmlns:a16="http://schemas.microsoft.com/office/drawing/2014/main" id="{4368E6F6-6F0D-0A2E-DAF8-54341A70A3E3}"/>
              </a:ext>
            </a:extLst>
          </p:cNvPr>
          <p:cNvSpPr>
            <a:spLocks noGrp="1"/>
          </p:cNvSpPr>
          <p:nvPr>
            <p:ph sz="quarter" idx="14"/>
          </p:nvPr>
        </p:nvSpPr>
        <p:spPr>
          <a:xfrm>
            <a:off x="333024" y="2610577"/>
            <a:ext cx="3153762" cy="405683"/>
          </a:xfrm>
        </p:spPr>
        <p:txBody>
          <a:bodyPr wrap="square" lIns="0" tIns="18000" rIns="0" bIns="18000" anchor="ctr" anchorCtr="0">
            <a:spAutoFit/>
          </a:bodyPr>
          <a:lstStyle/>
          <a:p>
            <a:pPr marL="0" indent="0">
              <a:buNone/>
            </a:pPr>
            <a:r>
              <a:rPr lang="en-US" sz="2400" dirty="0"/>
              <a:t>using a scan tool on an</a:t>
            </a:r>
          </a:p>
        </p:txBody>
      </p:sp>
      <p:graphicFrame>
        <p:nvGraphicFramePr>
          <p:cNvPr id="2" name="Object 1" descr="O B D hyphen roman number two.">
            <a:extLst>
              <a:ext uri="{FF2B5EF4-FFF2-40B4-BE49-F238E27FC236}">
                <a16:creationId xmlns:a16="http://schemas.microsoft.com/office/drawing/2014/main" id="{392E5BF9-DFF7-C60A-7CD7-EAC5DD744EE8}"/>
              </a:ext>
            </a:extLst>
          </p:cNvPr>
          <p:cNvGraphicFramePr>
            <a:graphicFrameLocks noChangeAspect="1"/>
          </p:cNvGraphicFramePr>
          <p:nvPr>
            <p:extLst>
              <p:ext uri="{D42A27DB-BD31-4B8C-83A1-F6EECF244321}">
                <p14:modId xmlns:p14="http://schemas.microsoft.com/office/powerpoint/2010/main" val="1743157628"/>
              </p:ext>
            </p:extLst>
          </p:nvPr>
        </p:nvGraphicFramePr>
        <p:xfrm>
          <a:off x="3535521" y="2674550"/>
          <a:ext cx="979488" cy="320675"/>
        </p:xfrm>
        <a:graphic>
          <a:graphicData uri="http://schemas.openxmlformats.org/presentationml/2006/ole">
            <mc:AlternateContent xmlns:mc="http://schemas.openxmlformats.org/markup-compatibility/2006">
              <mc:Choice xmlns:v="urn:schemas-microsoft-com:vml" Requires="v">
                <p:oleObj name="Equation" r:id="rId3" imgW="545760" imgH="177480" progId="Equation.DSMT4">
                  <p:embed/>
                </p:oleObj>
              </mc:Choice>
              <mc:Fallback>
                <p:oleObj name="Equation" r:id="rId3" imgW="545760" imgH="177480" progId="Equation.DSMT4">
                  <p:embed/>
                  <p:pic>
                    <p:nvPicPr>
                      <p:cNvPr id="3" name="Object 2">
                        <a:extLst>
                          <a:ext uri="{FF2B5EF4-FFF2-40B4-BE49-F238E27FC236}">
                            <a16:creationId xmlns:a16="http://schemas.microsoft.com/office/drawing/2014/main" id="{FC62E6F2-77B2-36B2-B5D4-34EADFB684B4}"/>
                          </a:ext>
                        </a:extLst>
                      </p:cNvPr>
                      <p:cNvPicPr/>
                      <p:nvPr/>
                    </p:nvPicPr>
                    <p:blipFill>
                      <a:blip r:embed="rId4"/>
                      <a:stretch>
                        <a:fillRect/>
                      </a:stretch>
                    </p:blipFill>
                    <p:spPr>
                      <a:xfrm>
                        <a:off x="3535521" y="2674550"/>
                        <a:ext cx="979488" cy="320675"/>
                      </a:xfrm>
                      <a:prstGeom prst="rect">
                        <a:avLst/>
                      </a:prstGeom>
                    </p:spPr>
                  </p:pic>
                </p:oleObj>
              </mc:Fallback>
            </mc:AlternateContent>
          </a:graphicData>
        </a:graphic>
      </p:graphicFrame>
      <p:sp>
        <p:nvSpPr>
          <p:cNvPr id="19" name="Content Placeholder 18">
            <a:extLst>
              <a:ext uri="{FF2B5EF4-FFF2-40B4-BE49-F238E27FC236}">
                <a16:creationId xmlns:a16="http://schemas.microsoft.com/office/drawing/2014/main" id="{D15E41CB-6F32-C542-799F-45ACDC1F7DB4}"/>
              </a:ext>
            </a:extLst>
          </p:cNvPr>
          <p:cNvSpPr>
            <a:spLocks noGrp="1"/>
          </p:cNvSpPr>
          <p:nvPr>
            <p:ph sz="quarter" idx="15"/>
          </p:nvPr>
        </p:nvSpPr>
        <p:spPr>
          <a:xfrm>
            <a:off x="4624704" y="2610577"/>
            <a:ext cx="2825037" cy="405683"/>
          </a:xfrm>
        </p:spPr>
        <p:txBody>
          <a:bodyPr wrap="square" lIns="0" tIns="18000" rIns="0" bIns="18000" anchor="ctr" anchorCtr="0">
            <a:spAutoFit/>
          </a:bodyPr>
          <a:lstStyle/>
          <a:p>
            <a:pPr marL="0" indent="0">
              <a:buNone/>
            </a:pPr>
            <a:r>
              <a:rPr lang="en-US" sz="2400" dirty="0"/>
              <a:t>-equipped vehicle, if</a:t>
            </a:r>
          </a:p>
        </p:txBody>
      </p:sp>
      <p:sp>
        <p:nvSpPr>
          <p:cNvPr id="20" name="Content Placeholder 19">
            <a:extLst>
              <a:ext uri="{FF2B5EF4-FFF2-40B4-BE49-F238E27FC236}">
                <a16:creationId xmlns:a16="http://schemas.microsoft.com/office/drawing/2014/main" id="{FE0621A9-6AF2-A315-E07B-C5BEF42F47FE}"/>
              </a:ext>
            </a:extLst>
          </p:cNvPr>
          <p:cNvSpPr>
            <a:spLocks noGrp="1"/>
          </p:cNvSpPr>
          <p:nvPr>
            <p:ph sz="quarter" idx="16"/>
          </p:nvPr>
        </p:nvSpPr>
        <p:spPr>
          <a:xfrm>
            <a:off x="333023" y="3083701"/>
            <a:ext cx="8307739" cy="1513679"/>
          </a:xfrm>
        </p:spPr>
        <p:txBody>
          <a:bodyPr wrap="square" lIns="0" tIns="18000" rIns="0" bIns="18000" anchor="ctr" anchorCtr="0">
            <a:spAutoFit/>
          </a:bodyPr>
          <a:lstStyle/>
          <a:p>
            <a:pPr marL="0" indent="0">
              <a:buNone/>
            </a:pPr>
            <a:r>
              <a:rPr lang="en-US" sz="2400" dirty="0"/>
              <a:t>the display asks for make, model, and year, then the factory or enhanced part of the </a:t>
            </a:r>
            <a:r>
              <a:rPr lang="en-US" sz="2400" spc="-300" dirty="0"/>
              <a:t>P C </a:t>
            </a:r>
            <a:r>
              <a:rPr lang="en-US" sz="2400" dirty="0"/>
              <a:t>M is being accessed. If the generic or global part of the </a:t>
            </a:r>
            <a:r>
              <a:rPr lang="en-US" sz="2400" spc="-300" dirty="0"/>
              <a:t>P C </a:t>
            </a:r>
            <a:r>
              <a:rPr lang="en-US" sz="2400" dirty="0"/>
              <a:t>M is being scanned, then there is no need to know the vehicle identification details.</a:t>
            </a:r>
          </a:p>
        </p:txBody>
      </p:sp>
    </p:spTree>
    <p:extLst>
      <p:ext uri="{BB962C8B-B14F-4D97-AF65-F5344CB8AC3E}">
        <p14:creationId xmlns:p14="http://schemas.microsoft.com/office/powerpoint/2010/main" val="1680986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201903"/>
            <a:ext cx="8298276" cy="590349"/>
          </a:xfrm>
        </p:spPr>
        <p:txBody>
          <a:bodyPr wrap="square" lIns="0" tIns="18000" rIns="0" bIns="18000" anchor="ctr" anchorCtr="0">
            <a:spAutoFit/>
          </a:bodyPr>
          <a:lstStyle/>
          <a:p>
            <a:r>
              <a:rPr lang="en-US" dirty="0"/>
              <a:t>Diagnosing Problems Using Mode Six</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39312" y="1124625"/>
            <a:ext cx="8298276" cy="3591171"/>
          </a:xfrm>
        </p:spPr>
        <p:txBody>
          <a:bodyPr wrap="square" lIns="0" tIns="18000" rIns="0" bIns="18000" anchor="ctr" anchorCtr="0">
            <a:spAutoFit/>
          </a:bodyPr>
          <a:lstStyle/>
          <a:p>
            <a:pPr marL="342900" indent="-342900"/>
            <a:r>
              <a:rPr lang="en-US" sz="2400" dirty="0"/>
              <a:t>Mode six information can be used to diagnose faults by following three steps:</a:t>
            </a:r>
          </a:p>
          <a:p>
            <a:pPr marL="829818" lvl="1" indent="-342900"/>
            <a:r>
              <a:rPr lang="en-US" sz="2400" dirty="0"/>
              <a:t>Check the monitor status before starting repairs. This step shows how the system failed.</a:t>
            </a:r>
          </a:p>
          <a:p>
            <a:pPr marL="829818" lvl="1" indent="-342900"/>
            <a:r>
              <a:rPr lang="en-US" sz="2400" dirty="0"/>
              <a:t>Look at the component or parameter that triggered the fault. This step helps pin down the root cause of the failure.</a:t>
            </a:r>
          </a:p>
          <a:p>
            <a:pPr marL="829818" lvl="1" indent="-342900"/>
            <a:r>
              <a:rPr lang="en-US" sz="2400" dirty="0"/>
              <a:t>Look to the monitor enable criteria, which shows what it takes to fail or pass the monitor.</a:t>
            </a:r>
          </a:p>
        </p:txBody>
      </p:sp>
    </p:spTree>
    <p:extLst>
      <p:ext uri="{BB962C8B-B14F-4D97-AF65-F5344CB8AC3E}">
        <p14:creationId xmlns:p14="http://schemas.microsoft.com/office/powerpoint/2010/main" val="2740002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91743"/>
            <a:ext cx="8313738" cy="590349"/>
          </a:xfrm>
        </p:spPr>
        <p:txBody>
          <a:bodyPr wrap="square" lIns="0" tIns="18000" rIns="0" bIns="18000" anchor="ctr" anchorCtr="0">
            <a:spAutoFit/>
          </a:bodyPr>
          <a:lstStyle/>
          <a:p>
            <a:r>
              <a:rPr lang="en-US" dirty="0"/>
              <a:t>Question 2</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35577" y="1137110"/>
            <a:ext cx="8302011" cy="405683"/>
          </a:xfrm>
        </p:spPr>
        <p:txBody>
          <a:bodyPr wrap="square" lIns="0" tIns="18000" rIns="0" bIns="18000" anchor="ctr" anchorCtr="0">
            <a:spAutoFit/>
          </a:bodyPr>
          <a:lstStyle/>
          <a:p>
            <a:pPr marL="0" indent="0">
              <a:buNone/>
            </a:pPr>
            <a:r>
              <a:rPr lang="en-US" sz="2400" dirty="0"/>
              <a:t>What is a rationality test?</a:t>
            </a:r>
          </a:p>
        </p:txBody>
      </p:sp>
    </p:spTree>
    <p:extLst>
      <p:ext uri="{BB962C8B-B14F-4D97-AF65-F5344CB8AC3E}">
        <p14:creationId xmlns:p14="http://schemas.microsoft.com/office/powerpoint/2010/main" val="3670816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36730" y="204622"/>
            <a:ext cx="8304034" cy="590349"/>
          </a:xfrm>
        </p:spPr>
        <p:txBody>
          <a:bodyPr wrap="square" lIns="0" tIns="18000" rIns="0" bIns="18000" anchor="ctr" anchorCtr="0">
            <a:spAutoFit/>
          </a:bodyPr>
          <a:lstStyle/>
          <a:p>
            <a:r>
              <a:rPr lang="en-US" noProof="0" dirty="0"/>
              <a:t>Answer 2</a:t>
            </a:r>
            <a:endParaRPr lang="en-US" sz="28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35576" y="1139065"/>
            <a:ext cx="8305187" cy="775015"/>
          </a:xfrm>
        </p:spPr>
        <p:txBody>
          <a:bodyPr wrap="square" lIns="0" tIns="18000" rIns="0" bIns="18000" anchor="ctr" anchorCtr="0">
            <a:spAutoFit/>
          </a:bodyPr>
          <a:lstStyle/>
          <a:p>
            <a:pPr marL="0" indent="0">
              <a:buNone/>
            </a:pPr>
            <a:r>
              <a:rPr lang="en-US" sz="2400" dirty="0"/>
              <a:t>A comparison of the input to other inputs to see if it makes sense under the current conditions.</a:t>
            </a:r>
          </a:p>
        </p:txBody>
      </p:sp>
    </p:spTree>
    <p:extLst>
      <p:ext uri="{BB962C8B-B14F-4D97-AF65-F5344CB8AC3E}">
        <p14:creationId xmlns:p14="http://schemas.microsoft.com/office/powerpoint/2010/main" val="3039544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1">
          <a:extLst>
            <a:ext uri="{FF2B5EF4-FFF2-40B4-BE49-F238E27FC236}">
              <a16:creationId xmlns:a16="http://schemas.microsoft.com/office/drawing/2014/main" id="{163F151B-6441-819C-E5D7-B4281F8A9D04}"/>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99DECD02-62EF-CFD1-ED75-A0F7C944FF8C}"/>
              </a:ext>
            </a:extLst>
          </p:cNvPr>
          <p:cNvSpPr>
            <a:spLocks noGrp="1"/>
          </p:cNvSpPr>
          <p:nvPr>
            <p:ph type="title"/>
          </p:nvPr>
        </p:nvSpPr>
        <p:spPr>
          <a:xfrm>
            <a:off x="342899" y="195072"/>
            <a:ext cx="8297863" cy="590349"/>
          </a:xfrm>
        </p:spPr>
        <p:txBody>
          <a:bodyPr wrap="square" lIns="0" tIns="18000" rIns="0" bIns="18000" anchor="ctr" anchorCtr="0">
            <a:spAutoFit/>
          </a:bodyPr>
          <a:lstStyle/>
          <a:p>
            <a:r>
              <a:rPr lang="en-US" sz="3600" dirty="0">
                <a:latin typeface="+mj-lt"/>
              </a:rPr>
              <a:t>Summary</a:t>
            </a:r>
            <a:endParaRPr lang="en-US" sz="2800" noProof="0" dirty="0"/>
          </a:p>
        </p:txBody>
      </p:sp>
      <p:sp>
        <p:nvSpPr>
          <p:cNvPr id="10" name="Content Placeholder 9">
            <a:extLst>
              <a:ext uri="{FF2B5EF4-FFF2-40B4-BE49-F238E27FC236}">
                <a16:creationId xmlns:a16="http://schemas.microsoft.com/office/drawing/2014/main" id="{7728B07A-7E2C-7D65-9639-CCEA5D7DE8C4}"/>
              </a:ext>
            </a:extLst>
          </p:cNvPr>
          <p:cNvSpPr>
            <a:spLocks noGrp="1"/>
          </p:cNvSpPr>
          <p:nvPr>
            <p:ph sz="quarter" idx="12"/>
          </p:nvPr>
        </p:nvSpPr>
        <p:spPr>
          <a:xfrm>
            <a:off x="334360" y="1130320"/>
            <a:ext cx="8306403" cy="1959955"/>
          </a:xfrm>
        </p:spPr>
        <p:txBody>
          <a:bodyPr wrap="square" lIns="0" tIns="18000" rIns="0" bIns="18000" anchor="ctr" anchorCtr="0">
            <a:spAutoFit/>
          </a:bodyPr>
          <a:lstStyle/>
          <a:p>
            <a:pPr marL="342900" indent="-342900">
              <a:spcBef>
                <a:spcPts val="600"/>
              </a:spcBef>
            </a:pPr>
            <a:r>
              <a:rPr lang="en-US" sz="2400" dirty="0">
                <a:latin typeface="Arial" panose="020B0604020202020204" pitchFamily="34" charset="0"/>
                <a:cs typeface="Arial" panose="020B0604020202020204" pitchFamily="34" charset="0"/>
              </a:rPr>
              <a:t>If the </a:t>
            </a:r>
            <a:r>
              <a:rPr lang="en-US" sz="2400" kern="0" spc="-350" dirty="0">
                <a:latin typeface="Arial" panose="020B0604020202020204" pitchFamily="34" charset="0"/>
                <a:cs typeface="Arial" panose="020B0604020202020204" pitchFamily="34" charset="0"/>
              </a:rPr>
              <a:t>M I </a:t>
            </a:r>
            <a:r>
              <a:rPr lang="en-US" sz="2400" dirty="0">
                <a:latin typeface="Arial" panose="020B0604020202020204" pitchFamily="34" charset="0"/>
                <a:cs typeface="Arial" panose="020B0604020202020204" pitchFamily="34" charset="0"/>
              </a:rPr>
              <a:t>L is on, retrieve the </a:t>
            </a:r>
            <a:r>
              <a:rPr lang="en-US" sz="2400" kern="0" spc="-350" dirty="0">
                <a:latin typeface="Arial" panose="020B0604020202020204" pitchFamily="34" charset="0"/>
                <a:cs typeface="Arial" panose="020B0604020202020204" pitchFamily="34" charset="0"/>
              </a:rPr>
              <a:t>D T </a:t>
            </a:r>
            <a:r>
              <a:rPr lang="en-US" sz="2400" dirty="0">
                <a:latin typeface="Arial" panose="020B0604020202020204" pitchFamily="34" charset="0"/>
                <a:cs typeface="Arial" panose="020B0604020202020204" pitchFamily="34" charset="0"/>
              </a:rPr>
              <a:t>C and follow the manufacturer’s recommended procedure to find the root cause of the problem.</a:t>
            </a:r>
          </a:p>
          <a:p>
            <a:pPr marL="342900" indent="-342900">
              <a:spcBef>
                <a:spcPts val="600"/>
              </a:spcBef>
            </a:pPr>
            <a:r>
              <a:rPr lang="en-US" sz="2400" dirty="0">
                <a:latin typeface="Arial" panose="020B0604020202020204" pitchFamily="34" charset="0"/>
                <a:cs typeface="Arial" panose="020B0604020202020204" pitchFamily="34" charset="0"/>
              </a:rPr>
              <a:t>All monitors must have the enable criteria achieved before a test is performed.</a:t>
            </a:r>
          </a:p>
        </p:txBody>
      </p:sp>
      <p:sp>
        <p:nvSpPr>
          <p:cNvPr id="2" name="Content Placeholder 1">
            <a:extLst>
              <a:ext uri="{FF2B5EF4-FFF2-40B4-BE49-F238E27FC236}">
                <a16:creationId xmlns:a16="http://schemas.microsoft.com/office/drawing/2014/main" id="{7444684F-6556-98CB-6141-79B0C027A85E}"/>
              </a:ext>
            </a:extLst>
          </p:cNvPr>
          <p:cNvSpPr>
            <a:spLocks noGrp="1"/>
          </p:cNvSpPr>
          <p:nvPr>
            <p:ph sz="quarter" idx="13"/>
          </p:nvPr>
        </p:nvSpPr>
        <p:spPr>
          <a:xfrm>
            <a:off x="324469" y="3161743"/>
            <a:ext cx="201311" cy="405683"/>
          </a:xfrm>
        </p:spPr>
        <p:txBody>
          <a:bodyPr wrap="square" lIns="0" tIns="18000" rIns="0" bIns="18000" anchor="ctr" anchorCtr="0">
            <a:spAutoFit/>
          </a:bodyPr>
          <a:lstStyle/>
          <a:p>
            <a:pPr marL="342900" indent="-342900"/>
            <a:r>
              <a:rPr lang="en-US" sz="2400" dirty="0"/>
              <a:t> </a:t>
            </a:r>
            <a:r>
              <a:rPr lang="en-US" sz="100" dirty="0"/>
              <a:t> </a:t>
            </a:r>
          </a:p>
        </p:txBody>
      </p:sp>
      <p:graphicFrame>
        <p:nvGraphicFramePr>
          <p:cNvPr id="25" name="Object 24" descr="O B D hyphen roman number two">
            <a:extLst>
              <a:ext uri="{FF2B5EF4-FFF2-40B4-BE49-F238E27FC236}">
                <a16:creationId xmlns:a16="http://schemas.microsoft.com/office/drawing/2014/main" id="{84B628AB-DD76-A77B-0F96-5605D6496A63}"/>
              </a:ext>
            </a:extLst>
          </p:cNvPr>
          <p:cNvGraphicFramePr>
            <a:graphicFrameLocks noChangeAspect="1"/>
          </p:cNvGraphicFramePr>
          <p:nvPr>
            <p:extLst>
              <p:ext uri="{D42A27DB-BD31-4B8C-83A1-F6EECF244321}">
                <p14:modId xmlns:p14="http://schemas.microsoft.com/office/powerpoint/2010/main" val="4082406119"/>
              </p:ext>
            </p:extLst>
          </p:nvPr>
        </p:nvGraphicFramePr>
        <p:xfrm>
          <a:off x="668289" y="3237311"/>
          <a:ext cx="966788" cy="344488"/>
        </p:xfrm>
        <a:graphic>
          <a:graphicData uri="http://schemas.openxmlformats.org/presentationml/2006/ole">
            <mc:AlternateContent xmlns:mc="http://schemas.openxmlformats.org/markup-compatibility/2006">
              <mc:Choice xmlns:v="urn:schemas-microsoft-com:vml" Requires="v">
                <p:oleObj name="Equation" r:id="rId3" imgW="507960" imgH="177480" progId="Equation.DSMT4">
                  <p:embed/>
                </p:oleObj>
              </mc:Choice>
              <mc:Fallback>
                <p:oleObj name="Equation" r:id="rId3" imgW="507960" imgH="177480" progId="Equation.DSMT4">
                  <p:embed/>
                  <p:pic>
                    <p:nvPicPr>
                      <p:cNvPr id="25" name="Object 24" descr="O B D hyphen roman number two">
                        <a:extLst>
                          <a:ext uri="{FF2B5EF4-FFF2-40B4-BE49-F238E27FC236}">
                            <a16:creationId xmlns:a16="http://schemas.microsoft.com/office/drawing/2014/main" id="{2BFCF06C-E38A-E426-8EB4-741367AC3B19}"/>
                          </a:ext>
                        </a:extLst>
                      </p:cNvPr>
                      <p:cNvPicPr>
                        <a:picLocks noChangeAspect="1" noChangeArrowheads="1"/>
                      </p:cNvPicPr>
                      <p:nvPr/>
                    </p:nvPicPr>
                    <p:blipFill>
                      <a:blip r:embed="rId4"/>
                      <a:srcRect/>
                      <a:stretch>
                        <a:fillRect/>
                      </a:stretch>
                    </p:blipFill>
                    <p:spPr bwMode="auto">
                      <a:xfrm>
                        <a:off x="668289" y="3237311"/>
                        <a:ext cx="9667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Content Placeholder 2">
            <a:extLst>
              <a:ext uri="{FF2B5EF4-FFF2-40B4-BE49-F238E27FC236}">
                <a16:creationId xmlns:a16="http://schemas.microsoft.com/office/drawing/2014/main" id="{5721A3C2-FD5B-A6F3-E2D0-6B33D37FB35C}"/>
              </a:ext>
            </a:extLst>
          </p:cNvPr>
          <p:cNvSpPr>
            <a:spLocks noGrp="1"/>
          </p:cNvSpPr>
          <p:nvPr>
            <p:ph sz="quarter" idx="14"/>
          </p:nvPr>
        </p:nvSpPr>
        <p:spPr>
          <a:xfrm>
            <a:off x="1696306" y="3176135"/>
            <a:ext cx="4953846" cy="405683"/>
          </a:xfrm>
        </p:spPr>
        <p:txBody>
          <a:bodyPr wrap="square" lIns="0" tIns="18000" rIns="0" bIns="18000" anchor="ctr" anchorCtr="0">
            <a:spAutoFit/>
          </a:bodyPr>
          <a:lstStyle/>
          <a:p>
            <a:pPr marL="0" indent="0">
              <a:spcBef>
                <a:spcPts val="600"/>
              </a:spcBef>
              <a:buNone/>
            </a:pPr>
            <a:r>
              <a:rPr lang="en-US" sz="2400" dirty="0">
                <a:latin typeface="Arial" panose="020B0604020202020204" pitchFamily="34" charset="0"/>
                <a:cs typeface="Arial" panose="020B0604020202020204" pitchFamily="34" charset="0"/>
              </a:rPr>
              <a:t>vehicles use common generic </a:t>
            </a:r>
            <a:r>
              <a:rPr lang="en-US" sz="2400" kern="0" spc="-350" dirty="0">
                <a:latin typeface="Arial" panose="020B0604020202020204" pitchFamily="34" charset="0"/>
                <a:cs typeface="Arial" panose="020B0604020202020204" pitchFamily="34" charset="0"/>
              </a:rPr>
              <a:t>D T C </a:t>
            </a:r>
            <a:r>
              <a:rPr lang="en-US" sz="2400" dirty="0">
                <a:latin typeface="Arial" panose="020B0604020202020204" pitchFamily="34" charset="0"/>
                <a:cs typeface="Arial" panose="020B0604020202020204" pitchFamily="34" charset="0"/>
              </a:rPr>
              <a:t>s.</a:t>
            </a:r>
          </a:p>
        </p:txBody>
      </p:sp>
      <p:sp>
        <p:nvSpPr>
          <p:cNvPr id="4" name="Content Placeholder 3">
            <a:extLst>
              <a:ext uri="{FF2B5EF4-FFF2-40B4-BE49-F238E27FC236}">
                <a16:creationId xmlns:a16="http://schemas.microsoft.com/office/drawing/2014/main" id="{0D8D9739-8F07-8CD4-DAF3-C8B64C35FCB7}"/>
              </a:ext>
            </a:extLst>
          </p:cNvPr>
          <p:cNvSpPr>
            <a:spLocks noGrp="1"/>
          </p:cNvSpPr>
          <p:nvPr>
            <p:ph sz="quarter" idx="15"/>
          </p:nvPr>
        </p:nvSpPr>
        <p:spPr>
          <a:xfrm>
            <a:off x="342899" y="3762974"/>
            <a:ext cx="283479" cy="405683"/>
          </a:xfrm>
        </p:spPr>
        <p:txBody>
          <a:bodyPr wrap="square" lIns="0" tIns="18000" rIns="0" bIns="18000" anchor="ctr" anchorCtr="0">
            <a:spAutoFit/>
          </a:bodyPr>
          <a:lstStyle/>
          <a:p>
            <a:pPr marL="342900" indent="-342900"/>
            <a:r>
              <a:rPr lang="en-US" sz="2400" dirty="0"/>
              <a:t> </a:t>
            </a:r>
            <a:r>
              <a:rPr lang="en-US" sz="100" dirty="0"/>
              <a:t> </a:t>
            </a:r>
          </a:p>
        </p:txBody>
      </p:sp>
      <p:graphicFrame>
        <p:nvGraphicFramePr>
          <p:cNvPr id="26" name="Object 25" descr="O B D hyphen roman number two">
            <a:extLst>
              <a:ext uri="{FF2B5EF4-FFF2-40B4-BE49-F238E27FC236}">
                <a16:creationId xmlns:a16="http://schemas.microsoft.com/office/drawing/2014/main" id="{59084C3E-917B-6841-EAF2-68221FCC5E78}"/>
              </a:ext>
            </a:extLst>
          </p:cNvPr>
          <p:cNvGraphicFramePr>
            <a:graphicFrameLocks noChangeAspect="1"/>
          </p:cNvGraphicFramePr>
          <p:nvPr>
            <p:extLst>
              <p:ext uri="{D42A27DB-BD31-4B8C-83A1-F6EECF244321}">
                <p14:modId xmlns:p14="http://schemas.microsoft.com/office/powerpoint/2010/main" val="2012618732"/>
              </p:ext>
            </p:extLst>
          </p:nvPr>
        </p:nvGraphicFramePr>
        <p:xfrm>
          <a:off x="651669" y="3762974"/>
          <a:ext cx="966788" cy="344488"/>
        </p:xfrm>
        <a:graphic>
          <a:graphicData uri="http://schemas.openxmlformats.org/presentationml/2006/ole">
            <mc:AlternateContent xmlns:mc="http://schemas.openxmlformats.org/markup-compatibility/2006">
              <mc:Choice xmlns:v="urn:schemas-microsoft-com:vml" Requires="v">
                <p:oleObj name="Equation" r:id="rId5" imgW="507960" imgH="177480" progId="Equation.DSMT4">
                  <p:embed/>
                </p:oleObj>
              </mc:Choice>
              <mc:Fallback>
                <p:oleObj name="Equation" r:id="rId5" imgW="507960" imgH="177480" progId="Equation.DSMT4">
                  <p:embed/>
                  <p:pic>
                    <p:nvPicPr>
                      <p:cNvPr id="26" name="Object 25" descr="O B D hyphen roman number two">
                        <a:extLst>
                          <a:ext uri="{FF2B5EF4-FFF2-40B4-BE49-F238E27FC236}">
                            <a16:creationId xmlns:a16="http://schemas.microsoft.com/office/drawing/2014/main" id="{385BEE6F-B2C9-A6D1-322A-321D4CE318D4}"/>
                          </a:ext>
                        </a:extLst>
                      </p:cNvPr>
                      <p:cNvPicPr>
                        <a:picLocks noChangeAspect="1" noChangeArrowheads="1"/>
                      </p:cNvPicPr>
                      <p:nvPr/>
                    </p:nvPicPr>
                    <p:blipFill>
                      <a:blip r:embed="rId4"/>
                      <a:srcRect/>
                      <a:stretch>
                        <a:fillRect/>
                      </a:stretch>
                    </p:blipFill>
                    <p:spPr bwMode="auto">
                      <a:xfrm>
                        <a:off x="651669" y="3762974"/>
                        <a:ext cx="9667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Content Placeholder 4">
            <a:extLst>
              <a:ext uri="{FF2B5EF4-FFF2-40B4-BE49-F238E27FC236}">
                <a16:creationId xmlns:a16="http://schemas.microsoft.com/office/drawing/2014/main" id="{CFC799FF-4D62-C7B6-14BB-70D2015BB9D2}"/>
              </a:ext>
            </a:extLst>
          </p:cNvPr>
          <p:cNvSpPr>
            <a:spLocks noGrp="1"/>
          </p:cNvSpPr>
          <p:nvPr>
            <p:ph sz="quarter" idx="16"/>
          </p:nvPr>
        </p:nvSpPr>
        <p:spPr>
          <a:xfrm>
            <a:off x="1690687" y="3692261"/>
            <a:ext cx="5705475" cy="405683"/>
          </a:xfrm>
        </p:spPr>
        <p:txBody>
          <a:bodyPr wrap="square" lIns="0" tIns="18000" rIns="0" bIns="18000" anchor="ctr" anchorCtr="0">
            <a:spAutoFit/>
          </a:bodyPr>
          <a:lstStyle/>
          <a:p>
            <a:pPr marL="0" indent="0">
              <a:buNone/>
            </a:pPr>
            <a:r>
              <a:rPr lang="en-US" sz="2400" dirty="0">
                <a:latin typeface="Arial" panose="020B0604020202020204" pitchFamily="34" charset="0"/>
                <a:cs typeface="Arial" panose="020B0604020202020204" pitchFamily="34" charset="0"/>
              </a:rPr>
              <a:t>includes generic (</a:t>
            </a:r>
            <a:r>
              <a:rPr lang="en-US" sz="2400" kern="0" spc="-350" dirty="0">
                <a:latin typeface="Arial" panose="020B0604020202020204" pitchFamily="34" charset="0"/>
                <a:cs typeface="Arial" panose="020B0604020202020204" pitchFamily="34" charset="0"/>
              </a:rPr>
              <a:t>S A </a:t>
            </a:r>
            <a:r>
              <a:rPr lang="en-US" sz="2400" dirty="0">
                <a:latin typeface="Arial" panose="020B0604020202020204" pitchFamily="34" charset="0"/>
                <a:cs typeface="Arial" panose="020B0604020202020204" pitchFamily="34" charset="0"/>
              </a:rPr>
              <a:t>E) as well as vehicle</a:t>
            </a:r>
            <a:endParaRPr lang="en-US" sz="2400" dirty="0"/>
          </a:p>
        </p:txBody>
      </p:sp>
      <p:sp>
        <p:nvSpPr>
          <p:cNvPr id="6" name="Content Placeholder 5">
            <a:extLst>
              <a:ext uri="{FF2B5EF4-FFF2-40B4-BE49-F238E27FC236}">
                <a16:creationId xmlns:a16="http://schemas.microsoft.com/office/drawing/2014/main" id="{DD4ED782-9147-2D73-F20D-FDCABF17DCF3}"/>
              </a:ext>
            </a:extLst>
          </p:cNvPr>
          <p:cNvSpPr>
            <a:spLocks noGrp="1"/>
          </p:cNvSpPr>
          <p:nvPr>
            <p:ph sz="quarter" idx="17"/>
          </p:nvPr>
        </p:nvSpPr>
        <p:spPr>
          <a:xfrm>
            <a:off x="684212" y="4210487"/>
            <a:ext cx="6326187" cy="405683"/>
          </a:xfrm>
        </p:spPr>
        <p:txBody>
          <a:bodyPr wrap="square" lIns="0" tIns="18000" rIns="0" bIns="18000" anchor="ctr" anchorCtr="0">
            <a:spAutoFit/>
          </a:bodyPr>
          <a:lstStyle/>
          <a:p>
            <a:pPr marL="0" indent="0">
              <a:buNone/>
            </a:pPr>
            <a:r>
              <a:rPr lang="en-US" sz="2400" dirty="0">
                <a:latin typeface="Arial" panose="020B0604020202020204" pitchFamily="34" charset="0"/>
                <a:cs typeface="Arial" panose="020B0604020202020204" pitchFamily="34" charset="0"/>
              </a:rPr>
              <a:t>manufacturer- specific </a:t>
            </a:r>
            <a:r>
              <a:rPr lang="en-US" sz="2400" kern="0" spc="-350" dirty="0">
                <a:latin typeface="Arial" panose="020B0604020202020204" pitchFamily="34" charset="0"/>
                <a:cs typeface="Arial" panose="020B0604020202020204" pitchFamily="34" charset="0"/>
              </a:rPr>
              <a:t>D T C </a:t>
            </a:r>
            <a:r>
              <a:rPr lang="en-US" sz="2400" dirty="0">
                <a:latin typeface="Arial" panose="020B0604020202020204" pitchFamily="34" charset="0"/>
                <a:cs typeface="Arial" panose="020B0604020202020204" pitchFamily="34" charset="0"/>
              </a:rPr>
              <a:t>s and data display.</a:t>
            </a:r>
            <a:endParaRPr lang="en-US" sz="2400" dirty="0">
              <a:solidFill>
                <a:schemeClr val="tx1"/>
              </a:solidFill>
            </a:endParaRPr>
          </a:p>
        </p:txBody>
      </p:sp>
    </p:spTree>
    <p:extLst>
      <p:ext uri="{BB962C8B-B14F-4D97-AF65-F5344CB8AC3E}">
        <p14:creationId xmlns:p14="http://schemas.microsoft.com/office/powerpoint/2010/main" val="2676854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6618D-EABD-B5E8-4A66-8B190AF3F3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EE6EA3-B1A4-21D8-A9F7-1B1AF8DAC833}"/>
              </a:ext>
            </a:extLst>
          </p:cNvPr>
          <p:cNvSpPr>
            <a:spLocks noGrp="1"/>
          </p:cNvSpPr>
          <p:nvPr>
            <p:ph type="title"/>
          </p:nvPr>
        </p:nvSpPr>
        <p:spPr>
          <a:xfrm>
            <a:off x="457200" y="174091"/>
            <a:ext cx="8229600" cy="682682"/>
          </a:xfrm>
        </p:spPr>
        <p:txBody>
          <a:bodyPr wrap="square" tIns="18000" bIns="18000" anchor="ctr" anchorCtr="0">
            <a:spAutoFit/>
          </a:bodyPr>
          <a:lstStyle/>
          <a:p>
            <a:r>
              <a:rPr lang="en-US" sz="2800" noProof="0" dirty="0">
                <a:latin typeface="+mj-lt"/>
              </a:rPr>
              <a:t>Animations and Video Links </a:t>
            </a:r>
            <a:br>
              <a:rPr lang="en-US" sz="2800" noProof="0" dirty="0">
                <a:latin typeface="+mj-lt"/>
              </a:rPr>
            </a:br>
            <a:r>
              <a:rPr lang="en-US" sz="1400" noProof="0" dirty="0">
                <a:latin typeface="+mj-lt"/>
              </a:rPr>
              <a:t>(Halderman website subscription and web access needed to view)</a:t>
            </a:r>
          </a:p>
        </p:txBody>
      </p:sp>
      <p:sp>
        <p:nvSpPr>
          <p:cNvPr id="3" name="Content Placeholder 2">
            <a:extLst>
              <a:ext uri="{FF2B5EF4-FFF2-40B4-BE49-F238E27FC236}">
                <a16:creationId xmlns:a16="http://schemas.microsoft.com/office/drawing/2014/main" id="{B2B088E0-DC24-0FA6-D3E5-C31DD09A1225}"/>
              </a:ext>
            </a:extLst>
          </p:cNvPr>
          <p:cNvSpPr>
            <a:spLocks noGrp="1"/>
          </p:cNvSpPr>
          <p:nvPr>
            <p:ph idx="1"/>
          </p:nvPr>
        </p:nvSpPr>
        <p:spPr>
          <a:xfrm>
            <a:off x="457200" y="2133600"/>
            <a:ext cx="8229600" cy="967376"/>
          </a:xfrm>
        </p:spPr>
        <p:txBody>
          <a:bodyPr wrap="square" tIns="18000" bIns="18000" anchor="ctr" anchorCtr="0">
            <a:spAutoFit/>
          </a:bodyPr>
          <a:lstStyle/>
          <a:p>
            <a:r>
              <a:rPr lang="en-US" sz="2400" noProof="0" dirty="0">
                <a:hlinkClick r:id="rId3"/>
              </a:rPr>
              <a:t>(A8) Engine Performance Animations</a:t>
            </a:r>
            <a:endParaRPr lang="en-US" sz="2400" noProof="0" dirty="0"/>
          </a:p>
          <a:p>
            <a:r>
              <a:rPr lang="en-US" sz="2400" noProof="0" dirty="0">
                <a:hlinkClick r:id="rId4"/>
              </a:rPr>
              <a:t>(A8) Engine Performance Videos</a:t>
            </a:r>
            <a:endParaRPr lang="en-US" sz="2400" noProof="0" dirty="0"/>
          </a:p>
        </p:txBody>
      </p:sp>
    </p:spTree>
    <p:extLst>
      <p:ext uri="{BB962C8B-B14F-4D97-AF65-F5344CB8AC3E}">
        <p14:creationId xmlns:p14="http://schemas.microsoft.com/office/powerpoint/2010/main" val="1294298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7D58C-9F1B-4866-A98E-52818AA14994}"/>
              </a:ext>
            </a:extLst>
          </p:cNvPr>
          <p:cNvSpPr>
            <a:spLocks noGrp="1"/>
          </p:cNvSpPr>
          <p:nvPr>
            <p:ph type="title"/>
          </p:nvPr>
        </p:nvSpPr>
        <p:spPr>
          <a:xfrm>
            <a:off x="335584" y="185344"/>
            <a:ext cx="8340104" cy="590349"/>
          </a:xfrm>
        </p:spPr>
        <p:txBody>
          <a:bodyPr wrap="square" lIns="0" tIns="18000" rIns="0" bIns="18000" rtlCol="0" anchor="ctr">
            <a:spAutoFit/>
          </a:bodyPr>
          <a:lstStyle/>
          <a:p>
            <a:pPr eaLnBrk="1" fontAlgn="auto" hangingPunct="1">
              <a:spcAft>
                <a:spcPts val="0"/>
              </a:spcAft>
              <a:defRPr/>
            </a:pPr>
            <a:r>
              <a:rPr lang="en-US" sz="3600" b="1" noProof="0" dirty="0">
                <a:latin typeface="+mj-lt"/>
              </a:rPr>
              <a:t>Copyright</a:t>
            </a:r>
          </a:p>
        </p:txBody>
      </p:sp>
      <p:pic>
        <p:nvPicPr>
          <p:cNvPr id="5" name="Graphic" descr="Warning">
            <a:extLst>
              <a:ext uri="{FF2B5EF4-FFF2-40B4-BE49-F238E27FC236}">
                <a16:creationId xmlns:a16="http://schemas.microsoft.com/office/drawing/2014/main" id="{CE97A724-05B2-41E5-93C9-D4B362F77E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546" y="2146260"/>
            <a:ext cx="1269677" cy="1269677"/>
          </a:xfrm>
          <a:prstGeom prst="rect">
            <a:avLst/>
          </a:prstGeom>
          <a:noFill/>
          <a:ln>
            <a:noFill/>
          </a:ln>
        </p:spPr>
      </p:pic>
      <p:sp>
        <p:nvSpPr>
          <p:cNvPr id="47108" name="Content Placeholder 2">
            <a:extLst>
              <a:ext uri="{FF2B5EF4-FFF2-40B4-BE49-F238E27FC236}">
                <a16:creationId xmlns:a16="http://schemas.microsoft.com/office/drawing/2014/main" id="{D426AB61-8455-4298-A667-9E3A95FC73C1}"/>
              </a:ext>
            </a:extLst>
          </p:cNvPr>
          <p:cNvSpPr>
            <a:spLocks noGrp="1"/>
          </p:cNvSpPr>
          <p:nvPr>
            <p:ph idx="1"/>
          </p:nvPr>
        </p:nvSpPr>
        <p:spPr bwMode="auto">
          <a:xfrm>
            <a:off x="1818484" y="1586649"/>
            <a:ext cx="6878545" cy="2832998"/>
          </a:xfrm>
          <a:ln w="28575">
            <a:solidFill>
              <a:schemeClr val="tx1"/>
            </a:solidFill>
            <a:miter lim="800000"/>
            <a:headEnd/>
            <a:tailEnd/>
          </a:ln>
        </p:spPr>
        <p:txBody>
          <a:bodyPr wrap="square" lIns="183600" tIns="183600" rIns="183600" bIns="183600" numCol="1" anchor="ctr" anchorCtr="0" compatLnSpc="1">
            <a:prstTxWarp prst="textNoShape">
              <a:avLst/>
            </a:prstTxWarp>
            <a:spAutoFit/>
          </a:bodyPr>
          <a:lstStyle/>
          <a:p>
            <a:pPr marL="0" indent="0" eaLnBrk="1" hangingPunct="1">
              <a:buFont typeface="Arial" panose="020B0604020202020204" pitchFamily="34" charset="0"/>
              <a:buNone/>
            </a:pPr>
            <a:r>
              <a:rPr lang="en-US" altLang="en-US" b="1" noProof="0"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3117443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36013" y="200727"/>
            <a:ext cx="8304750" cy="1178844"/>
          </a:xfrm>
        </p:spPr>
        <p:txBody>
          <a:bodyPr wrap="square" lIns="0" tIns="18000" rIns="0" bIns="18000" anchor="ctr" anchorCtr="0">
            <a:spAutoFit/>
          </a:bodyPr>
          <a:lstStyle/>
          <a:p>
            <a:pPr>
              <a:lnSpc>
                <a:spcPct val="107000"/>
              </a:lnSpc>
              <a:spcAft>
                <a:spcPts val="800"/>
              </a:spcAft>
            </a:pPr>
            <a:r>
              <a:rPr lang="en-US" b="1" dirty="0">
                <a:effectLst/>
                <a:ea typeface="Calibri" panose="020F0502020204030204" pitchFamily="34" charset="0"/>
                <a:cs typeface="Arial" panose="020B0604020202020204" pitchFamily="34" charset="0"/>
              </a:rPr>
              <a:t>On-Board Diagnostics Generation-</a:t>
            </a:r>
            <a:r>
              <a:rPr lang="en-US" sz="200" b="1" dirty="0">
                <a:effectLst/>
                <a:ea typeface="Calibri" panose="020F0502020204030204" pitchFamily="34" charset="0"/>
                <a:cs typeface="Arial" panose="020B0604020202020204" pitchFamily="34" charset="0"/>
              </a:rPr>
              <a:t>roman numeral two</a:t>
            </a:r>
            <a:r>
              <a:rPr lang="en-US" b="1" dirty="0">
                <a:effectLst/>
                <a:ea typeface="Calibri" panose="020F0502020204030204" pitchFamily="34" charset="0"/>
                <a:cs typeface="Arial" panose="020B0604020202020204" pitchFamily="34" charset="0"/>
              </a:rPr>
              <a:t>              </a:t>
            </a:r>
            <a:r>
              <a:rPr lang="en-US" sz="200" b="1" dirty="0">
                <a:effectLst/>
                <a:ea typeface="Calibri" panose="020F0502020204030204" pitchFamily="34" charset="0"/>
                <a:cs typeface="Arial" panose="020B0604020202020204" pitchFamily="34" charset="0"/>
              </a:rPr>
              <a:t>open parenthesis O B D hyphen roman number two close parenthesis</a:t>
            </a:r>
            <a:r>
              <a:rPr lang="en-US" b="1" dirty="0">
                <a:effectLst/>
                <a:ea typeface="Calibri" panose="020F0502020204030204" pitchFamily="34" charset="0"/>
                <a:cs typeface="Arial" panose="020B0604020202020204" pitchFamily="34" charset="0"/>
              </a:rPr>
              <a:t>        Systems </a:t>
            </a:r>
            <a:r>
              <a:rPr lang="en-US" sz="2800" b="1" dirty="0">
                <a:effectLst/>
                <a:ea typeface="Calibri" panose="020F0502020204030204" pitchFamily="34" charset="0"/>
                <a:cs typeface="Arial" panose="020B0604020202020204" pitchFamily="34" charset="0"/>
              </a:rPr>
              <a:t>(1 of 2)</a:t>
            </a:r>
            <a:endParaRPr lang="en-US" dirty="0">
              <a:effectLst/>
              <a:ea typeface="Calibri" panose="020F0502020204030204" pitchFamily="34" charset="0"/>
              <a:cs typeface="Arial" panose="020B0604020202020204" pitchFamily="34" charset="0"/>
            </a:endParaRPr>
          </a:p>
        </p:txBody>
      </p:sp>
      <p:graphicFrame>
        <p:nvGraphicFramePr>
          <p:cNvPr id="4" name="Object 3">
            <a:extLst>
              <a:ext uri="{FF2B5EF4-FFF2-40B4-BE49-F238E27FC236}">
                <a16:creationId xmlns:a16="http://schemas.microsoft.com/office/drawing/2014/main" id="{153BE33A-7C91-2901-FF2F-23B2BA1FC5B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91045244"/>
              </p:ext>
            </p:extLst>
          </p:nvPr>
        </p:nvGraphicFramePr>
        <p:xfrm>
          <a:off x="7875707" y="231633"/>
          <a:ext cx="377585" cy="501792"/>
        </p:xfrm>
        <a:graphic>
          <a:graphicData uri="http://schemas.openxmlformats.org/presentationml/2006/ole">
            <mc:AlternateContent xmlns:mc="http://schemas.openxmlformats.org/markup-compatibility/2006">
              <mc:Choice xmlns:v="urn:schemas-microsoft-com:vml" Requires="v">
                <p:oleObj name="Equation" r:id="rId3" imgW="126720" imgH="164880" progId="Equation.DSMT4">
                  <p:embed/>
                </p:oleObj>
              </mc:Choice>
              <mc:Fallback>
                <p:oleObj name="Equation" r:id="rId3" imgW="126720" imgH="164880" progId="Equation.DSMT4">
                  <p:embed/>
                  <p:pic>
                    <p:nvPicPr>
                      <p:cNvPr id="25" name="Object 24" descr="O B D hyphen roman number two">
                        <a:extLst>
                          <a:ext uri="{FF2B5EF4-FFF2-40B4-BE49-F238E27FC236}">
                            <a16:creationId xmlns:a16="http://schemas.microsoft.com/office/drawing/2014/main" id="{2BFCF06C-E38A-E426-8EB4-741367AC3B19}"/>
                          </a:ext>
                        </a:extLst>
                      </p:cNvPr>
                      <p:cNvPicPr>
                        <a:picLocks noChangeAspect="1" noChangeArrowheads="1"/>
                      </p:cNvPicPr>
                      <p:nvPr/>
                    </p:nvPicPr>
                    <p:blipFill>
                      <a:blip r:embed="rId4"/>
                      <a:srcRect/>
                      <a:stretch>
                        <a:fillRect/>
                      </a:stretch>
                    </p:blipFill>
                    <p:spPr bwMode="auto">
                      <a:xfrm>
                        <a:off x="7875707" y="231633"/>
                        <a:ext cx="377585" cy="501792"/>
                      </a:xfrm>
                      <a:prstGeom prst="rect">
                        <a:avLst/>
                      </a:prstGeom>
                      <a:solidFill>
                        <a:schemeClr val="bg1"/>
                      </a:solidFill>
                      <a:ln>
                        <a:noFill/>
                      </a:ln>
                    </p:spPr>
                  </p:pic>
                </p:oleObj>
              </mc:Fallback>
            </mc:AlternateContent>
          </a:graphicData>
        </a:graphic>
      </p:graphicFrame>
      <p:graphicFrame>
        <p:nvGraphicFramePr>
          <p:cNvPr id="6" name="Object 5">
            <a:extLst>
              <a:ext uri="{FF2B5EF4-FFF2-40B4-BE49-F238E27FC236}">
                <a16:creationId xmlns:a16="http://schemas.microsoft.com/office/drawing/2014/main" id="{D26C8DCB-E592-1741-67F1-816E3954EB7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99166762"/>
              </p:ext>
            </p:extLst>
          </p:nvPr>
        </p:nvGraphicFramePr>
        <p:xfrm>
          <a:off x="330123" y="813984"/>
          <a:ext cx="1816653" cy="603923"/>
        </p:xfrm>
        <a:graphic>
          <a:graphicData uri="http://schemas.openxmlformats.org/presentationml/2006/ole">
            <mc:AlternateContent xmlns:mc="http://schemas.openxmlformats.org/markup-compatibility/2006">
              <mc:Choice xmlns:v="urn:schemas-microsoft-com:vml" Requires="v">
                <p:oleObj name="Equation" r:id="rId5" imgW="622080" imgH="203040" progId="Equation.DSMT4">
                  <p:embed/>
                </p:oleObj>
              </mc:Choice>
              <mc:Fallback>
                <p:oleObj name="Equation" r:id="rId5" imgW="622080" imgH="203040" progId="Equation.DSMT4">
                  <p:embed/>
                  <p:pic>
                    <p:nvPicPr>
                      <p:cNvPr id="4" name="Object 3" descr="O B D hyphen roman number two">
                        <a:extLst>
                          <a:ext uri="{FF2B5EF4-FFF2-40B4-BE49-F238E27FC236}">
                            <a16:creationId xmlns:a16="http://schemas.microsoft.com/office/drawing/2014/main" id="{153BE33A-7C91-2901-FF2F-23B2BA1FC5B2}"/>
                          </a:ext>
                        </a:extLst>
                      </p:cNvPr>
                      <p:cNvPicPr>
                        <a:picLocks noChangeAspect="1" noChangeArrowheads="1"/>
                      </p:cNvPicPr>
                      <p:nvPr/>
                    </p:nvPicPr>
                    <p:blipFill>
                      <a:blip r:embed="rId6"/>
                      <a:srcRect/>
                      <a:stretch>
                        <a:fillRect/>
                      </a:stretch>
                    </p:blipFill>
                    <p:spPr bwMode="auto">
                      <a:xfrm>
                        <a:off x="330123" y="813984"/>
                        <a:ext cx="1816653" cy="603923"/>
                      </a:xfrm>
                      <a:prstGeom prst="rect">
                        <a:avLst/>
                      </a:prstGeom>
                      <a:solidFill>
                        <a:schemeClr val="lt1"/>
                      </a:solidFill>
                      <a:ln>
                        <a:noFill/>
                      </a:ln>
                    </p:spPr>
                  </p:pic>
                </p:oleObj>
              </mc:Fallback>
            </mc:AlternateContent>
          </a:graphicData>
        </a:graphic>
      </p:graphicFrame>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2"/>
          </p:nvPr>
        </p:nvSpPr>
        <p:spPr>
          <a:xfrm>
            <a:off x="334360" y="1626339"/>
            <a:ext cx="8304750" cy="2698619"/>
          </a:xfrm>
        </p:spPr>
        <p:txBody>
          <a:bodyPr wrap="square" lIns="0" tIns="18000" rIns="0" bIns="18000" anchor="ctr" anchorCtr="0">
            <a:spAutoFit/>
          </a:bodyPr>
          <a:lstStyle/>
          <a:p>
            <a:pPr marL="342900" indent="-342900"/>
            <a:r>
              <a:rPr lang="en-US" sz="2400" dirty="0"/>
              <a:t>Purpose and Function</a:t>
            </a:r>
          </a:p>
          <a:p>
            <a:pPr marL="829818" lvl="1" indent="-342900"/>
            <a:r>
              <a:rPr lang="en-US" sz="2400" dirty="0">
                <a:solidFill>
                  <a:srgbClr val="000000"/>
                </a:solidFill>
              </a:rPr>
              <a:t>All light-duty vehicles (less than 8,500 pounds) sold in North America since 1996, as well as medium-duty vehicles (8,500–14,000 pounds) beginning in 2005, and heavy-duty vehicles (greater than 14,000 pounds) beginning in 2010, are required to support diagnostics, using a standardized data link connector.</a:t>
            </a:r>
          </a:p>
        </p:txBody>
      </p:sp>
    </p:spTree>
    <p:extLst>
      <p:ext uri="{BB962C8B-B14F-4D97-AF65-F5344CB8AC3E}">
        <p14:creationId xmlns:p14="http://schemas.microsoft.com/office/powerpoint/2010/main" val="4149883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36013" y="192652"/>
            <a:ext cx="8304750" cy="1144347"/>
          </a:xfrm>
        </p:spPr>
        <p:txBody>
          <a:bodyPr wrap="square" lIns="0" tIns="18000" rIns="0" bIns="18000" anchor="ctr" anchorCtr="0">
            <a:spAutoFit/>
          </a:bodyPr>
          <a:lstStyle/>
          <a:p>
            <a:r>
              <a:rPr lang="en-US" b="1" dirty="0">
                <a:effectLst/>
                <a:ea typeface="Calibri" panose="020F0502020204030204" pitchFamily="34" charset="0"/>
                <a:cs typeface="Arial" panose="020B0604020202020204" pitchFamily="34" charset="0"/>
              </a:rPr>
              <a:t>On-Board Diagnostics Generation-</a:t>
            </a:r>
            <a:r>
              <a:rPr lang="en-US" sz="200" b="1" dirty="0">
                <a:effectLst/>
                <a:ea typeface="Calibri" panose="020F0502020204030204" pitchFamily="34" charset="0"/>
                <a:cs typeface="Arial" panose="020B0604020202020204" pitchFamily="34" charset="0"/>
              </a:rPr>
              <a:t>roman numeral two</a:t>
            </a:r>
            <a:r>
              <a:rPr lang="en-US" b="1" dirty="0">
                <a:effectLst/>
                <a:ea typeface="Calibri" panose="020F0502020204030204" pitchFamily="34" charset="0"/>
                <a:cs typeface="Arial" panose="020B0604020202020204" pitchFamily="34" charset="0"/>
              </a:rPr>
              <a:t>              </a:t>
            </a:r>
            <a:r>
              <a:rPr lang="en-US" sz="200" b="1" dirty="0">
                <a:effectLst/>
                <a:ea typeface="Calibri" panose="020F0502020204030204" pitchFamily="34" charset="0"/>
                <a:cs typeface="Arial" panose="020B0604020202020204" pitchFamily="34" charset="0"/>
              </a:rPr>
              <a:t>open parenthesis O B D hyphen roman number two close parenthesis</a:t>
            </a:r>
            <a:r>
              <a:rPr lang="en-US" b="1" dirty="0">
                <a:effectLst/>
                <a:ea typeface="Calibri" panose="020F0502020204030204" pitchFamily="34" charset="0"/>
                <a:cs typeface="Arial" panose="020B0604020202020204" pitchFamily="34" charset="0"/>
              </a:rPr>
              <a:t>        Systems </a:t>
            </a:r>
            <a:r>
              <a:rPr lang="en-US" sz="2800" b="1" dirty="0">
                <a:effectLst/>
                <a:ea typeface="Calibri" panose="020F0502020204030204" pitchFamily="34" charset="0"/>
                <a:cs typeface="Arial" panose="020B0604020202020204" pitchFamily="34" charset="0"/>
              </a:rPr>
              <a:t>(2 of 2)</a:t>
            </a:r>
            <a:endParaRPr lang="en-US" noProof="0" dirty="0"/>
          </a:p>
        </p:txBody>
      </p:sp>
      <p:graphicFrame>
        <p:nvGraphicFramePr>
          <p:cNvPr id="3" name="Object 2">
            <a:extLst>
              <a:ext uri="{FF2B5EF4-FFF2-40B4-BE49-F238E27FC236}">
                <a16:creationId xmlns:a16="http://schemas.microsoft.com/office/drawing/2014/main" id="{7A2E7499-1D0E-837F-10EB-6DB8EF40969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41970349"/>
              </p:ext>
            </p:extLst>
          </p:nvPr>
        </p:nvGraphicFramePr>
        <p:xfrm>
          <a:off x="7875707" y="231633"/>
          <a:ext cx="377585" cy="501792"/>
        </p:xfrm>
        <a:graphic>
          <a:graphicData uri="http://schemas.openxmlformats.org/presentationml/2006/ole">
            <mc:AlternateContent xmlns:mc="http://schemas.openxmlformats.org/markup-compatibility/2006">
              <mc:Choice xmlns:v="urn:schemas-microsoft-com:vml" Requires="v">
                <p:oleObj name="Equation" r:id="rId3" imgW="126720" imgH="164880" progId="Equation.DSMT4">
                  <p:embed/>
                </p:oleObj>
              </mc:Choice>
              <mc:Fallback>
                <p:oleObj name="Equation" r:id="rId3" imgW="126720" imgH="164880" progId="Equation.DSMT4">
                  <p:embed/>
                  <p:pic>
                    <p:nvPicPr>
                      <p:cNvPr id="4" name="Object 3" descr="O B D hyphen roman number two">
                        <a:extLst>
                          <a:ext uri="{FF2B5EF4-FFF2-40B4-BE49-F238E27FC236}">
                            <a16:creationId xmlns:a16="http://schemas.microsoft.com/office/drawing/2014/main" id="{153BE33A-7C91-2901-FF2F-23B2BA1FC5B2}"/>
                          </a:ext>
                        </a:extLst>
                      </p:cNvPr>
                      <p:cNvPicPr>
                        <a:picLocks noChangeAspect="1" noChangeArrowheads="1"/>
                      </p:cNvPicPr>
                      <p:nvPr/>
                    </p:nvPicPr>
                    <p:blipFill>
                      <a:blip r:embed="rId4"/>
                      <a:srcRect/>
                      <a:stretch>
                        <a:fillRect/>
                      </a:stretch>
                    </p:blipFill>
                    <p:spPr bwMode="auto">
                      <a:xfrm>
                        <a:off x="7875707" y="231633"/>
                        <a:ext cx="377585" cy="501792"/>
                      </a:xfrm>
                      <a:prstGeom prst="rect">
                        <a:avLst/>
                      </a:prstGeom>
                      <a:solidFill>
                        <a:schemeClr val="bg1"/>
                      </a:solidFill>
                      <a:ln>
                        <a:noFill/>
                      </a:ln>
                    </p:spPr>
                  </p:pic>
                </p:oleObj>
              </mc:Fallback>
            </mc:AlternateContent>
          </a:graphicData>
        </a:graphic>
      </p:graphicFrame>
      <p:graphicFrame>
        <p:nvGraphicFramePr>
          <p:cNvPr id="6" name="Object 5">
            <a:extLst>
              <a:ext uri="{FF2B5EF4-FFF2-40B4-BE49-F238E27FC236}">
                <a16:creationId xmlns:a16="http://schemas.microsoft.com/office/drawing/2014/main" id="{54A09FBF-1144-9A68-8162-8EDA825A057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30870428"/>
              </p:ext>
            </p:extLst>
          </p:nvPr>
        </p:nvGraphicFramePr>
        <p:xfrm>
          <a:off x="319963" y="783504"/>
          <a:ext cx="1816653" cy="603923"/>
        </p:xfrm>
        <a:graphic>
          <a:graphicData uri="http://schemas.openxmlformats.org/presentationml/2006/ole">
            <mc:AlternateContent xmlns:mc="http://schemas.openxmlformats.org/markup-compatibility/2006">
              <mc:Choice xmlns:v="urn:schemas-microsoft-com:vml" Requires="v">
                <p:oleObj name="Equation" r:id="rId5" imgW="622080" imgH="203040" progId="Equation.DSMT4">
                  <p:embed/>
                </p:oleObj>
              </mc:Choice>
              <mc:Fallback>
                <p:oleObj name="Equation" r:id="rId5" imgW="622080" imgH="203040" progId="Equation.DSMT4">
                  <p:embed/>
                  <p:pic>
                    <p:nvPicPr>
                      <p:cNvPr id="6" name="Object 5" descr="O B D hyphen roman number two">
                        <a:extLst>
                          <a:ext uri="{FF2B5EF4-FFF2-40B4-BE49-F238E27FC236}">
                            <a16:creationId xmlns:a16="http://schemas.microsoft.com/office/drawing/2014/main" id="{D26C8DCB-E592-1741-67F1-816E3954EB75}"/>
                          </a:ext>
                        </a:extLst>
                      </p:cNvPr>
                      <p:cNvPicPr>
                        <a:picLocks noChangeAspect="1" noChangeArrowheads="1"/>
                      </p:cNvPicPr>
                      <p:nvPr/>
                    </p:nvPicPr>
                    <p:blipFill>
                      <a:blip r:embed="rId6"/>
                      <a:srcRect/>
                      <a:stretch>
                        <a:fillRect/>
                      </a:stretch>
                    </p:blipFill>
                    <p:spPr bwMode="auto">
                      <a:xfrm>
                        <a:off x="319963" y="783504"/>
                        <a:ext cx="1816653" cy="603923"/>
                      </a:xfrm>
                      <a:prstGeom prst="rect">
                        <a:avLst/>
                      </a:prstGeom>
                      <a:solidFill>
                        <a:schemeClr val="lt1"/>
                      </a:solidFill>
                      <a:ln>
                        <a:noFill/>
                      </a:ln>
                    </p:spPr>
                  </p:pic>
                </p:oleObj>
              </mc:Fallback>
            </mc:AlternateContent>
          </a:graphicData>
        </a:graphic>
      </p:graphicFrame>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2"/>
          </p:nvPr>
        </p:nvSpPr>
        <p:spPr>
          <a:xfrm>
            <a:off x="334868" y="1568501"/>
            <a:ext cx="214408" cy="405683"/>
          </a:xfrm>
        </p:spPr>
        <p:txBody>
          <a:bodyPr wrap="square" lIns="0" tIns="18000" rIns="0" bIns="18000" anchor="ctr" anchorCtr="0">
            <a:spAutoFit/>
          </a:bodyPr>
          <a:lstStyle/>
          <a:p>
            <a:pPr marL="0" indent="0"/>
            <a:r>
              <a:rPr lang="en-US" sz="2400" dirty="0">
                <a:solidFill>
                  <a:srgbClr val="000000"/>
                </a:solidFill>
              </a:rPr>
              <a:t> </a:t>
            </a:r>
            <a:r>
              <a:rPr lang="en-US" sz="100" dirty="0">
                <a:solidFill>
                  <a:srgbClr val="000000"/>
                </a:solidFill>
              </a:rPr>
              <a:t> </a:t>
            </a:r>
          </a:p>
        </p:txBody>
      </p:sp>
      <p:graphicFrame>
        <p:nvGraphicFramePr>
          <p:cNvPr id="2" name="Object 1" descr="O B D roman numeral two.">
            <a:extLst>
              <a:ext uri="{FF2B5EF4-FFF2-40B4-BE49-F238E27FC236}">
                <a16:creationId xmlns:a16="http://schemas.microsoft.com/office/drawing/2014/main" id="{C74FF0DA-163A-A4E3-12B1-EA1659066493}"/>
              </a:ext>
            </a:extLst>
          </p:cNvPr>
          <p:cNvGraphicFramePr>
            <a:graphicFrameLocks noChangeAspect="1"/>
          </p:cNvGraphicFramePr>
          <p:nvPr>
            <p:extLst>
              <p:ext uri="{D42A27DB-BD31-4B8C-83A1-F6EECF244321}">
                <p14:modId xmlns:p14="http://schemas.microsoft.com/office/powerpoint/2010/main" val="3502805612"/>
              </p:ext>
            </p:extLst>
          </p:nvPr>
        </p:nvGraphicFramePr>
        <p:xfrm>
          <a:off x="599440" y="1610502"/>
          <a:ext cx="976955" cy="321679"/>
        </p:xfrm>
        <a:graphic>
          <a:graphicData uri="http://schemas.openxmlformats.org/presentationml/2006/ole">
            <mc:AlternateContent xmlns:mc="http://schemas.openxmlformats.org/markup-compatibility/2006">
              <mc:Choice xmlns:v="urn:schemas-microsoft-com:vml" Requires="v">
                <p:oleObj name="Equation" r:id="rId7" imgW="545760" imgH="177480" progId="Equation.DSMT4">
                  <p:embed/>
                </p:oleObj>
              </mc:Choice>
              <mc:Fallback>
                <p:oleObj name="Equation" r:id="rId7" imgW="545760" imgH="177480" progId="Equation.DSMT4">
                  <p:embed/>
                  <p:pic>
                    <p:nvPicPr>
                      <p:cNvPr id="2" name="Object 1">
                        <a:extLst>
                          <a:ext uri="{FF2B5EF4-FFF2-40B4-BE49-F238E27FC236}">
                            <a16:creationId xmlns:a16="http://schemas.microsoft.com/office/drawing/2014/main" id="{C74FF0DA-163A-A4E3-12B1-EA1659066493}"/>
                          </a:ext>
                        </a:extLst>
                      </p:cNvPr>
                      <p:cNvPicPr/>
                      <p:nvPr/>
                    </p:nvPicPr>
                    <p:blipFill>
                      <a:blip r:embed="rId8"/>
                      <a:stretch>
                        <a:fillRect/>
                      </a:stretch>
                    </p:blipFill>
                    <p:spPr>
                      <a:xfrm>
                        <a:off x="599440" y="1610502"/>
                        <a:ext cx="976955" cy="321679"/>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03F5DFC3-99CA-23E6-41E3-48651124AD8A}"/>
              </a:ext>
            </a:extLst>
          </p:cNvPr>
          <p:cNvSpPr>
            <a:spLocks noGrp="1"/>
          </p:cNvSpPr>
          <p:nvPr>
            <p:ph sz="quarter" idx="13"/>
          </p:nvPr>
        </p:nvSpPr>
        <p:spPr>
          <a:xfrm>
            <a:off x="1655328" y="1546818"/>
            <a:ext cx="1514592" cy="405683"/>
          </a:xfrm>
        </p:spPr>
        <p:txBody>
          <a:bodyPr wrap="square" lIns="0" tIns="18000" rIns="0" bIns="18000" anchor="ctr" anchorCtr="0">
            <a:spAutoFit/>
          </a:bodyPr>
          <a:lstStyle/>
          <a:p>
            <a:pPr marL="0" indent="-486918">
              <a:buNone/>
            </a:pPr>
            <a:r>
              <a:rPr lang="en-US" sz="2400" dirty="0"/>
              <a:t>Objectives</a:t>
            </a:r>
          </a:p>
        </p:txBody>
      </p:sp>
      <p:sp>
        <p:nvSpPr>
          <p:cNvPr id="5" name="Content Placeholder 4">
            <a:extLst>
              <a:ext uri="{FF2B5EF4-FFF2-40B4-BE49-F238E27FC236}">
                <a16:creationId xmlns:a16="http://schemas.microsoft.com/office/drawing/2014/main" id="{0B2E6AA4-5FAF-509F-CDA2-BD292BA514DF}"/>
              </a:ext>
            </a:extLst>
          </p:cNvPr>
          <p:cNvSpPr>
            <a:spLocks noGrp="1"/>
          </p:cNvSpPr>
          <p:nvPr>
            <p:ph sz="quarter" idx="14"/>
          </p:nvPr>
        </p:nvSpPr>
        <p:spPr>
          <a:xfrm>
            <a:off x="336014" y="2020080"/>
            <a:ext cx="8304750" cy="2406231"/>
          </a:xfrm>
        </p:spPr>
        <p:txBody>
          <a:bodyPr wrap="square" lIns="0" tIns="18000" rIns="0" bIns="18000" anchor="ctr" anchorCtr="0">
            <a:spAutoFit/>
          </a:bodyPr>
          <a:lstStyle/>
          <a:p>
            <a:pPr marL="829818" lvl="1" indent="-342900"/>
            <a:r>
              <a:rPr lang="en-US" sz="2400" dirty="0"/>
              <a:t>Detect component degradation or a faulty emission-related system that prevents compliance with federal emission standards.</a:t>
            </a:r>
          </a:p>
          <a:p>
            <a:pPr marL="829818" lvl="1" indent="-342900"/>
            <a:r>
              <a:rPr lang="en-US" sz="2400" dirty="0"/>
              <a:t>Alert the driver of needed emission-related repair or maintenance.</a:t>
            </a:r>
          </a:p>
          <a:p>
            <a:pPr marL="829818" lvl="1" indent="-342900"/>
            <a:r>
              <a:rPr lang="en-US" sz="2400" dirty="0"/>
              <a:t>Use standardized </a:t>
            </a:r>
            <a:r>
              <a:rPr lang="en-US" sz="2400" spc="-300" dirty="0"/>
              <a:t>D T C </a:t>
            </a:r>
            <a:r>
              <a:rPr lang="en-US" sz="2400" dirty="0"/>
              <a:t>s accept a generic scan tool.</a:t>
            </a:r>
          </a:p>
        </p:txBody>
      </p:sp>
    </p:spTree>
    <p:extLst>
      <p:ext uri="{BB962C8B-B14F-4D97-AF65-F5344CB8AC3E}">
        <p14:creationId xmlns:p14="http://schemas.microsoft.com/office/powerpoint/2010/main" val="917883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34867" y="198591"/>
            <a:ext cx="8305896" cy="590349"/>
          </a:xfrm>
        </p:spPr>
        <p:txBody>
          <a:bodyPr wrap="square" lIns="0" tIns="18000" rIns="0" bIns="18000" anchor="ctr" anchorCtr="0">
            <a:spAutoFit/>
          </a:bodyPr>
          <a:lstStyle/>
          <a:p>
            <a:r>
              <a:rPr lang="en-US" noProof="0" dirty="0"/>
              <a:t>Figure </a:t>
            </a:r>
            <a:r>
              <a:rPr lang="en-US" dirty="0"/>
              <a:t>44</a:t>
            </a:r>
            <a:r>
              <a:rPr lang="en-US" noProof="0" dirty="0"/>
              <a:t>.1</a:t>
            </a:r>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48584"/>
            <a:ext cx="3647122" cy="405683"/>
          </a:xfrm>
        </p:spPr>
        <p:txBody>
          <a:bodyPr wrap="square" lIns="0" tIns="18000" rIns="0" bIns="18000" anchor="ctr" anchorCtr="0">
            <a:spAutoFit/>
          </a:bodyPr>
          <a:lstStyle/>
          <a:p>
            <a:pPr marL="0" indent="0">
              <a:spcBef>
                <a:spcPts val="600"/>
              </a:spcBef>
              <a:buNone/>
            </a:pPr>
            <a:r>
              <a:rPr lang="en-US" sz="2400" spc="-300" noProof="0" dirty="0"/>
              <a:t>M I </a:t>
            </a:r>
            <a:r>
              <a:rPr lang="en-US" sz="2400" noProof="0" dirty="0"/>
              <a:t>L Check Engine Light</a:t>
            </a:r>
          </a:p>
        </p:txBody>
      </p:sp>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334963" y="1699278"/>
            <a:ext cx="3556317" cy="1883011"/>
          </a:xfrm>
        </p:spPr>
        <p:txBody>
          <a:bodyPr wrap="square" lIns="0" tIns="18000" rIns="0" bIns="18000" anchor="ctr" anchorCtr="0">
            <a:spAutoFit/>
          </a:bodyPr>
          <a:lstStyle/>
          <a:p>
            <a:pPr marL="342900" indent="-342900"/>
            <a:r>
              <a:rPr lang="en-US" sz="2400" noProof="0" dirty="0"/>
              <a:t>A typical malfunction indicator lamp (</a:t>
            </a:r>
            <a:r>
              <a:rPr lang="en-US" sz="2400" spc="-300" noProof="0" dirty="0"/>
              <a:t>M I </a:t>
            </a:r>
            <a:r>
              <a:rPr lang="en-US" sz="2400" noProof="0" dirty="0"/>
              <a:t>L) often labeled “check engine” or “service engine soon” (</a:t>
            </a:r>
            <a:r>
              <a:rPr lang="en-US" sz="2400" spc="-300" noProof="0" dirty="0"/>
              <a:t>S E </a:t>
            </a:r>
            <a:r>
              <a:rPr lang="en-US" sz="2400" noProof="0" dirty="0"/>
              <a:t>S). </a:t>
            </a:r>
          </a:p>
        </p:txBody>
      </p:sp>
      <p:pic>
        <p:nvPicPr>
          <p:cNvPr id="4" name="Picture 3" descr="A photo shows the display cluster of a vehicle with check engine illuminated and the odometer with a reading of 35759.">
            <a:extLst>
              <a:ext uri="{FF2B5EF4-FFF2-40B4-BE49-F238E27FC236}">
                <a16:creationId xmlns:a16="http://schemas.microsoft.com/office/drawing/2014/main" id="{986B237D-741E-59FA-6619-50D8FFB5B260}"/>
              </a:ext>
            </a:extLst>
          </p:cNvPr>
          <p:cNvPicPr>
            <a:picLocks noChangeAspect="1"/>
          </p:cNvPicPr>
          <p:nvPr/>
        </p:nvPicPr>
        <p:blipFill>
          <a:blip r:embed="rId3"/>
          <a:stretch>
            <a:fillRect/>
          </a:stretch>
        </p:blipFill>
        <p:spPr>
          <a:xfrm>
            <a:off x="4084221" y="1153943"/>
            <a:ext cx="4531558" cy="3287516"/>
          </a:xfrm>
          <a:prstGeom prst="rect">
            <a:avLst/>
          </a:prstGeom>
        </p:spPr>
      </p:pic>
    </p:spTree>
    <p:extLst>
      <p:ext uri="{BB962C8B-B14F-4D97-AF65-F5344CB8AC3E}">
        <p14:creationId xmlns:p14="http://schemas.microsoft.com/office/powerpoint/2010/main" val="3325849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36013" y="192651"/>
            <a:ext cx="8304750" cy="1144347"/>
          </a:xfrm>
        </p:spPr>
        <p:txBody>
          <a:bodyPr wrap="square" lIns="0" tIns="18000" rIns="0" bIns="18000" anchor="ctr" anchorCtr="0">
            <a:spAutoFit/>
          </a:bodyPr>
          <a:lstStyle/>
          <a:p>
            <a:r>
              <a:rPr lang="en-US" dirty="0"/>
              <a:t>Diagnostic Executive and Task Manager</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2"/>
          </p:nvPr>
        </p:nvSpPr>
        <p:spPr>
          <a:xfrm>
            <a:off x="334867" y="1469106"/>
            <a:ext cx="7978816" cy="405683"/>
          </a:xfrm>
        </p:spPr>
        <p:txBody>
          <a:bodyPr wrap="square" lIns="0" tIns="18000" rIns="0" bIns="18000" anchor="ctr" anchorCtr="0">
            <a:spAutoFit/>
          </a:bodyPr>
          <a:lstStyle/>
          <a:p>
            <a:pPr marL="342900" indent="-342000">
              <a:spcBef>
                <a:spcPts val="600"/>
              </a:spcBef>
            </a:pPr>
            <a:r>
              <a:rPr lang="en-US" sz="2400" dirty="0"/>
              <a:t>A software program designed to manage operation of all</a:t>
            </a:r>
            <a:endParaRPr lang="en-US" sz="2400" dirty="0">
              <a:solidFill>
                <a:srgbClr val="000000"/>
              </a:solidFill>
            </a:endParaRPr>
          </a:p>
        </p:txBody>
      </p:sp>
      <p:graphicFrame>
        <p:nvGraphicFramePr>
          <p:cNvPr id="2" name="Object 1" descr="O B D roman numeral two.">
            <a:extLst>
              <a:ext uri="{FF2B5EF4-FFF2-40B4-BE49-F238E27FC236}">
                <a16:creationId xmlns:a16="http://schemas.microsoft.com/office/drawing/2014/main" id="{9D698A35-40DB-F749-D099-242B6C7601AA}"/>
              </a:ext>
            </a:extLst>
          </p:cNvPr>
          <p:cNvGraphicFramePr>
            <a:graphicFrameLocks noChangeAspect="1"/>
          </p:cNvGraphicFramePr>
          <p:nvPr>
            <p:extLst>
              <p:ext uri="{D42A27DB-BD31-4B8C-83A1-F6EECF244321}">
                <p14:modId xmlns:p14="http://schemas.microsoft.com/office/powerpoint/2010/main" val="242826534"/>
              </p:ext>
            </p:extLst>
          </p:nvPr>
        </p:nvGraphicFramePr>
        <p:xfrm>
          <a:off x="691044" y="1975653"/>
          <a:ext cx="976955" cy="321679"/>
        </p:xfrm>
        <a:graphic>
          <a:graphicData uri="http://schemas.openxmlformats.org/presentationml/2006/ole">
            <mc:AlternateContent xmlns:mc="http://schemas.openxmlformats.org/markup-compatibility/2006">
              <mc:Choice xmlns:v="urn:schemas-microsoft-com:vml" Requires="v">
                <p:oleObj name="Equation" r:id="rId3" imgW="545760" imgH="177480" progId="Equation.DSMT4">
                  <p:embed/>
                </p:oleObj>
              </mc:Choice>
              <mc:Fallback>
                <p:oleObj name="Equation" r:id="rId3" imgW="545760" imgH="177480" progId="Equation.DSMT4">
                  <p:embed/>
                  <p:pic>
                    <p:nvPicPr>
                      <p:cNvPr id="40" name="Object 39">
                        <a:extLst>
                          <a:ext uri="{FF2B5EF4-FFF2-40B4-BE49-F238E27FC236}">
                            <a16:creationId xmlns:a16="http://schemas.microsoft.com/office/drawing/2014/main" id="{E52F9C40-4990-F078-9A43-068C8C621EC1}"/>
                          </a:ext>
                        </a:extLst>
                      </p:cNvPr>
                      <p:cNvPicPr/>
                      <p:nvPr/>
                    </p:nvPicPr>
                    <p:blipFill>
                      <a:blip r:embed="rId4"/>
                      <a:stretch>
                        <a:fillRect/>
                      </a:stretch>
                    </p:blipFill>
                    <p:spPr>
                      <a:xfrm>
                        <a:off x="691044" y="1975653"/>
                        <a:ext cx="976955" cy="321679"/>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03F5DFC3-99CA-23E6-41E3-48651124AD8A}"/>
              </a:ext>
            </a:extLst>
          </p:cNvPr>
          <p:cNvSpPr>
            <a:spLocks noGrp="1"/>
          </p:cNvSpPr>
          <p:nvPr>
            <p:ph sz="quarter" idx="13"/>
          </p:nvPr>
        </p:nvSpPr>
        <p:spPr>
          <a:xfrm>
            <a:off x="1784883" y="1938501"/>
            <a:ext cx="6179355" cy="378386"/>
          </a:xfrm>
        </p:spPr>
        <p:txBody>
          <a:bodyPr wrap="square" lIns="0" tIns="18000" rIns="0" bIns="18000" anchor="ctr" anchorCtr="0">
            <a:spAutoFit/>
          </a:bodyPr>
          <a:lstStyle/>
          <a:p>
            <a:pPr marL="0" indent="0">
              <a:buNone/>
            </a:pPr>
            <a:r>
              <a:rPr lang="en-US" sz="2400" dirty="0"/>
              <a:t>monitors by controlling the sequence of steps</a:t>
            </a:r>
          </a:p>
        </p:txBody>
      </p:sp>
      <p:sp>
        <p:nvSpPr>
          <p:cNvPr id="5" name="Content Placeholder 4">
            <a:extLst>
              <a:ext uri="{FF2B5EF4-FFF2-40B4-BE49-F238E27FC236}">
                <a16:creationId xmlns:a16="http://schemas.microsoft.com/office/drawing/2014/main" id="{0B2E6AA4-5FAF-509F-CDA2-BD292BA514DF}"/>
              </a:ext>
            </a:extLst>
          </p:cNvPr>
          <p:cNvSpPr>
            <a:spLocks noGrp="1"/>
          </p:cNvSpPr>
          <p:nvPr>
            <p:ph sz="quarter" idx="14"/>
          </p:nvPr>
        </p:nvSpPr>
        <p:spPr>
          <a:xfrm>
            <a:off x="684213" y="2380599"/>
            <a:ext cx="7103075" cy="405683"/>
          </a:xfrm>
        </p:spPr>
        <p:txBody>
          <a:bodyPr wrap="square" lIns="0" tIns="18000" rIns="0" bIns="18000" anchor="ctr" anchorCtr="0">
            <a:spAutoFit/>
          </a:bodyPr>
          <a:lstStyle/>
          <a:p>
            <a:pPr marL="0" indent="-486918">
              <a:buNone/>
            </a:pPr>
            <a:r>
              <a:rPr lang="en-US" sz="2400" dirty="0"/>
              <a:t>necessary to execute diagnostic tests and monitors.</a:t>
            </a:r>
          </a:p>
        </p:txBody>
      </p:sp>
      <p:sp>
        <p:nvSpPr>
          <p:cNvPr id="6" name="Content Placeholder 5">
            <a:extLst>
              <a:ext uri="{FF2B5EF4-FFF2-40B4-BE49-F238E27FC236}">
                <a16:creationId xmlns:a16="http://schemas.microsoft.com/office/drawing/2014/main" id="{9E773EA1-8931-9D7A-776D-414B2DB0C16C}"/>
              </a:ext>
            </a:extLst>
          </p:cNvPr>
          <p:cNvSpPr>
            <a:spLocks noGrp="1"/>
          </p:cNvSpPr>
          <p:nvPr>
            <p:ph sz="quarter" idx="15"/>
          </p:nvPr>
        </p:nvSpPr>
        <p:spPr>
          <a:xfrm>
            <a:off x="336013" y="2843943"/>
            <a:ext cx="8304750" cy="967376"/>
          </a:xfrm>
        </p:spPr>
        <p:txBody>
          <a:bodyPr wrap="square" lIns="0" tIns="18000" rIns="0" bIns="18000" anchor="ctr" anchorCtr="0">
            <a:spAutoFit/>
          </a:bodyPr>
          <a:lstStyle/>
          <a:p>
            <a:pPr marL="342900" indent="-342900"/>
            <a:r>
              <a:rPr lang="en-US" sz="2400" dirty="0"/>
              <a:t>Ford/</a:t>
            </a:r>
            <a:r>
              <a:rPr lang="en-US" sz="2400" spc="-300" dirty="0"/>
              <a:t>G </a:t>
            </a:r>
            <a:r>
              <a:rPr lang="en-US" sz="2400" dirty="0"/>
              <a:t>M systems, software called diagnostic executive.</a:t>
            </a:r>
          </a:p>
          <a:p>
            <a:pPr marL="342900" indent="-342900"/>
            <a:r>
              <a:rPr lang="en-US" sz="2400" dirty="0"/>
              <a:t>Chrysler systems, called the task manager.</a:t>
            </a:r>
          </a:p>
        </p:txBody>
      </p:sp>
    </p:spTree>
    <p:extLst>
      <p:ext uri="{BB962C8B-B14F-4D97-AF65-F5344CB8AC3E}">
        <p14:creationId xmlns:p14="http://schemas.microsoft.com/office/powerpoint/2010/main" val="1916089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91743"/>
            <a:ext cx="8362950" cy="590349"/>
          </a:xfrm>
        </p:spPr>
        <p:txBody>
          <a:bodyPr wrap="square" lIns="0" tIns="18000" rIns="0" bIns="18000" anchor="ctr" anchorCtr="0">
            <a:spAutoFit/>
          </a:bodyPr>
          <a:lstStyle/>
          <a:p>
            <a:r>
              <a:rPr lang="en-US" dirty="0"/>
              <a:t>Monitors </a:t>
            </a:r>
            <a:r>
              <a:rPr lang="en-US" sz="2800" dirty="0"/>
              <a:t>(1 of 2)</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39312" y="1116230"/>
            <a:ext cx="8313738" cy="4014364"/>
          </a:xfrm>
        </p:spPr>
        <p:txBody>
          <a:bodyPr wrap="square" lIns="0" tIns="18000" rIns="0" bIns="18000" anchor="ctr" anchorCtr="0">
            <a:spAutoFit/>
          </a:bodyPr>
          <a:lstStyle/>
          <a:p>
            <a:pPr marL="342900" indent="-342900"/>
            <a:r>
              <a:rPr lang="en-US" sz="2400" dirty="0"/>
              <a:t>Purpose and Function</a:t>
            </a:r>
          </a:p>
          <a:p>
            <a:pPr marL="829818" lvl="1" indent="-342900"/>
            <a:r>
              <a:rPr lang="en-US" sz="2400" dirty="0"/>
              <a:t>A monitor is an organized method of testing a specific part of the system.</a:t>
            </a:r>
          </a:p>
          <a:p>
            <a:pPr marL="342900" indent="-342900"/>
            <a:r>
              <a:rPr lang="en-US" sz="2400" dirty="0"/>
              <a:t>Continuous Monitors</a:t>
            </a:r>
          </a:p>
          <a:p>
            <a:pPr marL="829818" lvl="1" indent="-342900"/>
            <a:r>
              <a:rPr lang="en-US" sz="2400" dirty="0"/>
              <a:t>Comprehensive component monitor (</a:t>
            </a:r>
            <a:r>
              <a:rPr lang="en-US" sz="2400" spc="-300" dirty="0"/>
              <a:t>C </a:t>
            </a:r>
            <a:r>
              <a:rPr lang="en-US" sz="2400" spc="-300" dirty="0" err="1"/>
              <a:t>C</a:t>
            </a:r>
            <a:r>
              <a:rPr lang="en-US" sz="2400" spc="-300" dirty="0"/>
              <a:t> </a:t>
            </a:r>
            <a:r>
              <a:rPr lang="en-US" sz="2400" dirty="0"/>
              <a:t>M)</a:t>
            </a:r>
          </a:p>
          <a:p>
            <a:pPr marL="829818" lvl="1" indent="-342900"/>
            <a:r>
              <a:rPr lang="en-US" sz="2400" dirty="0"/>
              <a:t>Misfire monitor</a:t>
            </a:r>
          </a:p>
          <a:p>
            <a:pPr marL="829818" lvl="1" indent="-342900"/>
            <a:r>
              <a:rPr lang="en-US" sz="2400" dirty="0"/>
              <a:t>Misfire type A</a:t>
            </a:r>
          </a:p>
          <a:p>
            <a:pPr marL="829818" lvl="1" indent="-342900"/>
            <a:r>
              <a:rPr lang="en-US" sz="2400" dirty="0"/>
              <a:t>Misfire type B</a:t>
            </a:r>
          </a:p>
          <a:p>
            <a:pPr marL="829818" lvl="1" indent="-342900"/>
            <a:r>
              <a:rPr lang="en-US" sz="2400" dirty="0"/>
              <a:t>Fuel trim monitor</a:t>
            </a:r>
          </a:p>
        </p:txBody>
      </p:sp>
    </p:spTree>
    <p:extLst>
      <p:ext uri="{BB962C8B-B14F-4D97-AF65-F5344CB8AC3E}">
        <p14:creationId xmlns:p14="http://schemas.microsoft.com/office/powerpoint/2010/main" val="4158179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91743"/>
            <a:ext cx="8329200" cy="590349"/>
          </a:xfrm>
        </p:spPr>
        <p:txBody>
          <a:bodyPr wrap="square" lIns="0" tIns="18000" rIns="0" bIns="18000" anchor="ctr" anchorCtr="0">
            <a:spAutoFit/>
          </a:bodyPr>
          <a:lstStyle/>
          <a:p>
            <a:r>
              <a:rPr lang="en-US" dirty="0"/>
              <a:t>Monitors </a:t>
            </a:r>
            <a:r>
              <a:rPr lang="en-US" sz="2800" dirty="0"/>
              <a:t>(2 of 2)</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39312" y="1115528"/>
            <a:ext cx="8313738" cy="4422168"/>
          </a:xfrm>
        </p:spPr>
        <p:txBody>
          <a:bodyPr wrap="square" lIns="0" tIns="18000" rIns="0" bIns="18000" anchor="ctr" anchorCtr="0">
            <a:spAutoFit/>
          </a:bodyPr>
          <a:lstStyle/>
          <a:p>
            <a:pPr marL="342900" indent="-342900"/>
            <a:r>
              <a:rPr lang="en-US" sz="2400" dirty="0"/>
              <a:t>Noncontinuous Monitors</a:t>
            </a:r>
          </a:p>
          <a:p>
            <a:pPr marL="829818" lvl="1" indent="-342900"/>
            <a:r>
              <a:rPr lang="en-US" sz="2400" spc="-300" dirty="0"/>
              <a:t>O 2 </a:t>
            </a:r>
            <a:r>
              <a:rPr lang="en-US" sz="2400" dirty="0"/>
              <a:t>S monitor</a:t>
            </a:r>
          </a:p>
          <a:p>
            <a:pPr marL="829818" lvl="1" indent="-342900"/>
            <a:r>
              <a:rPr lang="en-US" sz="2400" spc="-300" dirty="0"/>
              <a:t>O 2 </a:t>
            </a:r>
            <a:r>
              <a:rPr lang="en-US" sz="2400" dirty="0"/>
              <a:t>S heater monitor</a:t>
            </a:r>
          </a:p>
          <a:p>
            <a:pPr marL="829818" lvl="1" indent="-342900"/>
            <a:r>
              <a:rPr lang="en-US" sz="2400" dirty="0"/>
              <a:t>Catalyst monitor</a:t>
            </a:r>
          </a:p>
          <a:p>
            <a:pPr marL="829818" lvl="1" indent="-342900"/>
            <a:r>
              <a:rPr lang="en-US" sz="2400" spc="-300" dirty="0"/>
              <a:t>E G </a:t>
            </a:r>
            <a:r>
              <a:rPr lang="en-US" sz="2400" dirty="0"/>
              <a:t>R monitor</a:t>
            </a:r>
          </a:p>
          <a:p>
            <a:pPr marL="829818" lvl="1" indent="-342900"/>
            <a:r>
              <a:rPr lang="en-US" sz="2400" spc="-300" dirty="0"/>
              <a:t>E V A </a:t>
            </a:r>
            <a:r>
              <a:rPr lang="en-US" sz="2400" dirty="0"/>
              <a:t>P monitor</a:t>
            </a:r>
          </a:p>
          <a:p>
            <a:pPr marL="829818" lvl="1" indent="-342900"/>
            <a:r>
              <a:rPr lang="en-US" sz="2400" dirty="0"/>
              <a:t>Secondary </a:t>
            </a:r>
            <a:r>
              <a:rPr lang="en-US" sz="2400" spc="-300" dirty="0"/>
              <a:t>A I </a:t>
            </a:r>
            <a:r>
              <a:rPr lang="en-US" sz="2400" dirty="0"/>
              <a:t>R monitor</a:t>
            </a:r>
          </a:p>
          <a:p>
            <a:pPr marL="829818" lvl="1" indent="-342900"/>
            <a:r>
              <a:rPr lang="en-US" sz="2400" dirty="0"/>
              <a:t>Transmission monitor</a:t>
            </a:r>
          </a:p>
          <a:p>
            <a:pPr marL="829818" lvl="1" indent="-342900"/>
            <a:r>
              <a:rPr lang="en-US" sz="2400" spc="-300" dirty="0"/>
              <a:t>P C </a:t>
            </a:r>
            <a:r>
              <a:rPr lang="en-US" sz="2400" dirty="0"/>
              <a:t>V system monitor</a:t>
            </a:r>
          </a:p>
          <a:p>
            <a:pPr marL="829818" lvl="1" indent="-342900"/>
            <a:r>
              <a:rPr lang="en-US" sz="2400" dirty="0"/>
              <a:t>Thermostat monitor</a:t>
            </a:r>
          </a:p>
        </p:txBody>
      </p:sp>
    </p:spTree>
    <p:extLst>
      <p:ext uri="{BB962C8B-B14F-4D97-AF65-F5344CB8AC3E}">
        <p14:creationId xmlns:p14="http://schemas.microsoft.com/office/powerpoint/2010/main" val="1537476673"/>
      </p:ext>
    </p:extLst>
  </p:cSld>
  <p:clrMapOvr>
    <a:masterClrMapping/>
  </p:clrMapOvr>
</p:sld>
</file>

<file path=ppt/theme/theme1.xml><?xml version="1.0" encoding="utf-8"?>
<a:theme xmlns:a="http://schemas.openxmlformats.org/drawingml/2006/main" name="1_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4383</TotalTime>
  <Words>3212</Words>
  <Application>Microsoft Office PowerPoint</Application>
  <PresentationFormat>On-screen Show (4:3)</PresentationFormat>
  <Paragraphs>346</Paragraphs>
  <Slides>37</Slides>
  <Notes>36</Notes>
  <HiddenSlides>0</HiddenSlides>
  <MMClips>1</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44" baseType="lpstr">
      <vt:lpstr>Verdana</vt:lpstr>
      <vt:lpstr>Times New Roman</vt:lpstr>
      <vt:lpstr>Calibri</vt:lpstr>
      <vt:lpstr>Arial</vt:lpstr>
      <vt:lpstr>1_USHE</vt:lpstr>
      <vt:lpstr>USHE</vt:lpstr>
      <vt:lpstr>Equation</vt:lpstr>
      <vt:lpstr>Automotive Electrical and Engine Performance</vt:lpstr>
      <vt:lpstr>Learning Objectives (1 of 2)</vt:lpstr>
      <vt:lpstr>Learning Objectives (2 of 2)</vt:lpstr>
      <vt:lpstr>On-Board Diagnostics Generation-roman numeral two              open parenthesis O B D hyphen roman number two close parenthesis        Systems (1 of 2)</vt:lpstr>
      <vt:lpstr>On-Board Diagnostics Generation-roman numeral two              open parenthesis O B D hyphen roman number two close parenthesis        Systems (2 of 2)</vt:lpstr>
      <vt:lpstr>Figure 44.1</vt:lpstr>
      <vt:lpstr>Diagnostic Executive and Task Manager</vt:lpstr>
      <vt:lpstr>Monitors (1 of 2)</vt:lpstr>
      <vt:lpstr>Monitors (2 of 2)</vt:lpstr>
      <vt:lpstr>O B D hyphen roman number two         Monitor Information (1 of 2)</vt:lpstr>
      <vt:lpstr>O B D hyphen roman number two         Monitor Information (2 of 2)</vt:lpstr>
      <vt:lpstr>Enabling Criteria (1 of 3)</vt:lpstr>
      <vt:lpstr>Enabling Criteria (2 of 3)</vt:lpstr>
      <vt:lpstr>Enabling Criteria (3 of 3)</vt:lpstr>
      <vt:lpstr>O B D hyphen Roman number two                                                                                                                                                                                            Numbering Designation (1 of 4)</vt:lpstr>
      <vt:lpstr>O B D hyphen Roman number two                                  Numbering Designation (2 of 4)</vt:lpstr>
      <vt:lpstr>O B D hyphen Roman number two                                                                                 Numbering Designation (3 of 4)</vt:lpstr>
      <vt:lpstr>O B D hyphen Roman number two       Numbering Designation (4 of 4)</vt:lpstr>
      <vt:lpstr>Question 1</vt:lpstr>
      <vt:lpstr>Answer 1</vt:lpstr>
      <vt:lpstr>Figure 44.2</vt:lpstr>
      <vt:lpstr>Animation: Diagnostic Trouble Code, DTC</vt:lpstr>
      <vt:lpstr>Frequently Asked Question: What Is a Drive Cycle?</vt:lpstr>
      <vt:lpstr>Chart 44.1 (1 of 2)</vt:lpstr>
      <vt:lpstr>Chart 44.1 (2 of 2)</vt:lpstr>
      <vt:lpstr>O B D hyphen Roman number two                                                                              Freeze Frame</vt:lpstr>
      <vt:lpstr>Frequently Asked Question: What Are Pending Codes?</vt:lpstr>
      <vt:lpstr>Enabling Conditions</vt:lpstr>
      <vt:lpstr>P C M Tests</vt:lpstr>
      <vt:lpstr>Global O B D hyphen Roman number two</vt:lpstr>
      <vt:lpstr>Frequently Asked Question: How Can You Tell Generic from Factory? </vt:lpstr>
      <vt:lpstr>Diagnosing Problems Using Mode Six</vt:lpstr>
      <vt:lpstr>Question 2</vt:lpstr>
      <vt:lpstr>Answer 2</vt:lpstr>
      <vt:lpstr>Summary</vt:lpstr>
      <vt:lpstr>Animations and Video Links  (Halderman website subscription and web access needed to view)</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Electrical and Engine Performance, Ninth Edition, Chapter 44</dc:title>
  <dc:subject>Careers</dc:subject>
  <dc:creator>Halderman and Ward</dc:creator>
  <cp:keywords/>
  <dc:description>Additional information may be found in the Notes Pane of each slide by pressing F6.</dc:description>
  <cp:lastModifiedBy>Glen Plants</cp:lastModifiedBy>
  <cp:revision>528</cp:revision>
  <dcterms:modified xsi:type="dcterms:W3CDTF">2024-11-05T14:21:12Z</dcterms:modified>
</cp:coreProperties>
</file>