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38"/>
  </p:notesMasterIdLst>
  <p:handoutMasterIdLst>
    <p:handoutMasterId r:id="rId39"/>
  </p:handoutMasterIdLst>
  <p:sldIdLst>
    <p:sldId id="1038" r:id="rId3"/>
    <p:sldId id="393" r:id="rId4"/>
    <p:sldId id="853" r:id="rId5"/>
    <p:sldId id="854" r:id="rId6"/>
    <p:sldId id="855" r:id="rId7"/>
    <p:sldId id="751" r:id="rId8"/>
    <p:sldId id="856" r:id="rId9"/>
    <p:sldId id="876" r:id="rId10"/>
    <p:sldId id="858" r:id="rId11"/>
    <p:sldId id="1387" r:id="rId12"/>
    <p:sldId id="829" r:id="rId13"/>
    <p:sldId id="859" r:id="rId14"/>
    <p:sldId id="860" r:id="rId15"/>
    <p:sldId id="874" r:id="rId16"/>
    <p:sldId id="861" r:id="rId17"/>
    <p:sldId id="862" r:id="rId18"/>
    <p:sldId id="832" r:id="rId19"/>
    <p:sldId id="863" r:id="rId20"/>
    <p:sldId id="864" r:id="rId21"/>
    <p:sldId id="865" r:id="rId22"/>
    <p:sldId id="866" r:id="rId23"/>
    <p:sldId id="867" r:id="rId24"/>
    <p:sldId id="868" r:id="rId25"/>
    <p:sldId id="869" r:id="rId26"/>
    <p:sldId id="1388" r:id="rId27"/>
    <p:sldId id="870" r:id="rId28"/>
    <p:sldId id="871" r:id="rId29"/>
    <p:sldId id="839" r:id="rId30"/>
    <p:sldId id="840" r:id="rId31"/>
    <p:sldId id="852" r:id="rId32"/>
    <p:sldId id="872" r:id="rId33"/>
    <p:sldId id="843" r:id="rId34"/>
    <p:sldId id="875" r:id="rId35"/>
    <p:sldId id="1306" r:id="rId36"/>
    <p:sldId id="687" r:id="rId37"/>
  </p:sldIdLst>
  <p:sldSz cx="9144000" cy="6858000" type="screen4x3"/>
  <p:notesSz cx="6858000" cy="9144000"/>
  <p:embeddedFontLst>
    <p:embeddedFont>
      <p:font typeface="Cambria Math" panose="02040503050406030204" pitchFamily="18" charset="0"/>
      <p:regular r:id="rId40"/>
    </p:embeddedFont>
    <p:embeddedFont>
      <p:font typeface="Verdana" panose="020B060403050404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3" pos="5443"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0" orient="horz" pos="2160" userDrawn="1">
          <p15:clr>
            <a:srgbClr val="A4A3A4"/>
          </p15:clr>
        </p15:guide>
        <p15:guide id="11" pos="204" userDrawn="1">
          <p15:clr>
            <a:srgbClr val="A4A3A4"/>
          </p15:clr>
        </p15:guide>
        <p15:guide id="12" orient="horz" pos="1321" userDrawn="1">
          <p15:clr>
            <a:srgbClr val="A4A3A4"/>
          </p15:clr>
        </p15:guide>
        <p15:guide id="13" pos="408" userDrawn="1">
          <p15:clr>
            <a:srgbClr val="A4A3A4"/>
          </p15:clr>
        </p15:guide>
        <p15:guide id="14" orient="horz" pos="347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6" autoAdjust="0"/>
    <p:restoredTop sz="96374" autoAdjust="0"/>
  </p:normalViewPr>
  <p:slideViewPr>
    <p:cSldViewPr snapToGrid="0" snapToObjects="1">
      <p:cViewPr varScale="1">
        <p:scale>
          <a:sx n="110" d="100"/>
          <a:sy n="110" d="100"/>
        </p:scale>
        <p:origin x="2052" y="108"/>
      </p:cViewPr>
      <p:guideLst>
        <p:guide orient="horz" pos="4020"/>
        <p:guide pos="5443"/>
        <p:guide orient="horz" pos="913"/>
        <p:guide pos="2880"/>
        <p:guide orient="horz" pos="414"/>
        <p:guide orient="horz" pos="2160"/>
        <p:guide pos="204"/>
        <p:guide orient="horz" pos="1321"/>
        <p:guide pos="408"/>
        <p:guide orient="horz" pos="3475"/>
      </p:guideLst>
    </p:cSldViewPr>
  </p:slideViewPr>
  <p:outlineViewPr>
    <p:cViewPr>
      <p:scale>
        <a:sx n="33" d="100"/>
        <a:sy n="33" d="100"/>
      </p:scale>
      <p:origin x="0" y="-1761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8842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463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929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2A7CA17E-AD3F-B8B5-026A-D0DDC2B18A2B}"/>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883CF10A-CF9F-ADB2-09BF-431A45F78BBB}"/>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E4BADA57-00AF-A8F2-EE03-DC8FA08824D7}"/>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a:extLst>
              <a:ext uri="{FF2B5EF4-FFF2-40B4-BE49-F238E27FC236}">
                <a16:creationId xmlns:a16="http://schemas.microsoft.com/office/drawing/2014/main" id="{FA083F62-13A7-519C-FE37-D7A8D23725DC}"/>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544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315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line graph between various exhaust gasses and Air-fuel ratio. The x-axis contains Air fuel ratio from 10 to 22 and y-axis representing gasses N O subscript x and H C. It shows the best power is achieved at 12.6 is to 1 ratio. Best torque is achieved between 11.7 is to 1 and 13.1 is to 1. Closed-Loop mode is achieved at target AF ratio of 14.7 is to 1. At this ratio efficiency of catalytic converter is highest. Best economy is achieved at 16.2 is to 1. Graph with C O; C O is the highest value of 6 percentages at 12 Air-Fuel ratio. It drops linearly to 1 percentage at Air-Fuel ratio of 14. Then slowly becomes constant at 0.5percenntage till 21 is to 1 Air-Fuel ratio. Graph with H C; H C has the highest value of 170 P P M at 10.5 is to 1 Air-Fuel ratio. It drops linearly to 112.5 at Air-Fuel of 12 is to 1. Then it drops slowly to 85.5 at Air-Fuel ratio of 18 is to 1. It then increases to 125 at Air-Fuel ratio of 20 is to 1. Graph with N O subscript x; N O subscript x has the lowest value of almost 0 at 10.25 is to 1 Air-Fuel ratio. Then it increases slowly to 10 at Air-Fuel ratio of 11.5 is to 1. Then it linearly increases to 125 at Air-Fuel ratio of 16 is to 1. Then it linearly decreases to 25 at Air-Fuel of 20 is to 1.</a:t>
            </a: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782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748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1977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824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6851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482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5966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8404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5038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270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1885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18006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9667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baseline="0" dirty="0">
                <a:solidFill>
                  <a:srgbClr val="231F20"/>
                </a:solidFill>
                <a:latin typeface="Arial" panose="020B0604020202020204" pitchFamily="34" charset="0"/>
                <a:cs typeface="Arial" panose="020B0604020202020204" pitchFamily="34" charset="0"/>
              </a:rPr>
              <a:t>Aftermarket Catalytic Converters</a:t>
            </a:r>
          </a:p>
          <a:p>
            <a:pPr marR="2260"/>
            <a:r>
              <a:rPr lang="en-US" sz="1200" b="0" i="0" u="none" strike="noStrike" baseline="0" dirty="0">
                <a:solidFill>
                  <a:srgbClr val="231F20"/>
                </a:solidFill>
                <a:latin typeface="Arial" panose="020B0604020202020204" pitchFamily="34" charset="0"/>
                <a:cs typeface="Arial" panose="020B0604020202020204" pitchFamily="34" charset="0"/>
              </a:rPr>
              <a:t>Some replacement aftermarket (non-factory) catalytic converters do not contain the same amount of cerium as the original part. Cerium is the element that is used in catalytic converters to store oxygen. As a result of the lack of cerium, the correlation between the oxygen storage and the conversion efficiency may be affected enough to set a false diagnostic trouble code (P0422).</a:t>
            </a:r>
          </a:p>
          <a:p>
            <a:pPr marR="1010" algn="just"/>
            <a:r>
              <a:rPr lang="en-US" sz="1200" b="1" i="0" u="none" strike="noStrike" baseline="0" dirty="0">
                <a:solidFill>
                  <a:srgbClr val="A3654C"/>
                </a:solidFill>
                <a:latin typeface="Arial" panose="020B0604020202020204" pitchFamily="34" charset="0"/>
                <a:cs typeface="Arial" panose="020B0604020202020204" pitchFamily="34" charset="0"/>
              </a:rPr>
              <a:t>NOTE: If an aftermarket converter is being installed, be sure that the distance between the rear of the catalyst block is the same distance from the rear oxygen sensor as the factory converter to be ensured of proper operation. Always follow the instructions that come with the replacement </a:t>
            </a:r>
            <a:r>
              <a:rPr lang="en-US" sz="1200" b="1" i="0" u="none" strike="noStrike" kern="1200" cap="none" baseline="0" dirty="0">
                <a:solidFill>
                  <a:srgbClr val="A3654C"/>
                </a:solidFill>
                <a:latin typeface="Arial" panose="020B0604020202020204" pitchFamily="34" charset="0"/>
                <a:cs typeface="Arial" panose="020B0604020202020204" pitchFamily="34" charset="0"/>
                <a:sym typeface="Arial"/>
              </a:rPr>
              <a:t>converter. ● See Figure 43.12.</a:t>
            </a:r>
          </a:p>
          <a:p>
            <a:pPr marR="1010" algn="just"/>
            <a:endParaRPr lang="en-US" sz="1200" b="1" i="0" u="none" strike="noStrike" baseline="30000" dirty="0">
              <a:solidFill>
                <a:srgbClr val="231F20"/>
              </a:solidFill>
              <a:latin typeface="Arial" panose="020B0604020202020204" pitchFamily="34" charset="0"/>
              <a:cs typeface="Arial" panose="020B0604020202020204" pitchFamily="34" charset="0"/>
            </a:endParaRPr>
          </a:p>
          <a:p>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pPr marR="1010" algn="just"/>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depicting replacing a catalytic converter with a universal unit displays a replacement converter at the center. C O, N O subscript x, and H C enter the front exhaust pipe on the left. O subscript 2, H subscript 2 O and C O subscript 2 exits through the outlet pipe on the right. A rear (post) O subscript 2 sensor is connected at a specific distance from the replacement converter.</a:t>
            </a:r>
            <a:endParaRPr lang="en-US" sz="1200" b="1" i="0" u="none" strike="noStrike" baseline="3000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6606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Tech Tip: Catalytic Converters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Catalytic converters start a chemical reaction, but do not enter the chemical reaction. Therefore, catalytic converters neither wear out nor die of old age. If a catalytic converter is found to be defective (nonfunctioning or clogged), look for the root cause. Items that should be checked when a defective catalytic converter is discovered include all components of the ignition and fuel systems. Excessive unburned fuel can cause the catalytic converter to overheat and fail. The oxygen sensor must be working and fluctuating from 0.5 to 5 Hz (times per second) to provide the necessary air–fuel mixture variations for maximum catalytic converter efficiency.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796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6765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0" hangingPunct="0"/>
            <a:endParaRPr lang="en-US" dirty="0">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6921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463CE3AF-B8F6-B99E-C011-354EBFC62999}"/>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3B4B9AB1-1810-9555-7F79-228094292084}"/>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21AFFE19-C796-2885-B516-567E1DF85A3D}"/>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a:extLst>
              <a:ext uri="{FF2B5EF4-FFF2-40B4-BE49-F238E27FC236}">
                <a16:creationId xmlns:a16="http://schemas.microsoft.com/office/drawing/2014/main" id="{14497067-A2AD-A1C8-06B9-9D4A293E53EF}"/>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2336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35</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458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276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baseline="0" dirty="0">
                <a:solidFill>
                  <a:srgbClr val="231F20"/>
                </a:solidFill>
                <a:latin typeface="Arial" panose="020B0604020202020204" pitchFamily="34" charset="0"/>
                <a:cs typeface="Arial" panose="020B0604020202020204" pitchFamily="34" charset="0"/>
              </a:rPr>
              <a:t>Catalytic Converters</a:t>
            </a:r>
          </a:p>
          <a:p>
            <a:r>
              <a:rPr lang="en-US" sz="1200" b="0" i="0" u="none" strike="noStrike" baseline="0" dirty="0">
                <a:solidFill>
                  <a:srgbClr val="231F20"/>
                </a:solidFill>
                <a:latin typeface="Arial" panose="020B0604020202020204" pitchFamily="34" charset="0"/>
                <a:cs typeface="Arial" panose="020B0604020202020204" pitchFamily="34" charset="0"/>
              </a:rPr>
              <a:t>Catalytic converters start a chemical reaction, but do not enter into the chemical reaction. Therefore, catalytic converters neither wear out nor die of old age. If a catalytic converter is found to be defective (nonfunctioning or clogged), look for the </a:t>
            </a:r>
            <a:r>
              <a:rPr lang="en-US" sz="1200" b="0" i="1" u="none" strike="noStrike" baseline="0" dirty="0">
                <a:solidFill>
                  <a:srgbClr val="231F20"/>
                </a:solidFill>
                <a:latin typeface="Arial" panose="020B0604020202020204" pitchFamily="34" charset="0"/>
                <a:cs typeface="Arial" panose="020B0604020202020204" pitchFamily="34" charset="0"/>
              </a:rPr>
              <a:t>root </a:t>
            </a:r>
            <a:r>
              <a:rPr lang="en-US" sz="1200" b="0" i="0" u="none" strike="noStrike" baseline="0" dirty="0">
                <a:solidFill>
                  <a:srgbClr val="231F20"/>
                </a:solidFill>
                <a:latin typeface="Arial" panose="020B0604020202020204" pitchFamily="34" charset="0"/>
                <a:cs typeface="Arial" panose="020B0604020202020204" pitchFamily="34" charset="0"/>
              </a:rPr>
              <a:t>cause. Items that should be checked when a defective catalytic converter is discovered include all components of the ignition and fuel systems. Excessive unburned fuel can cause the catalytic converter to overheat and fail. The oxygen sensor must be working and fluctuating from 0.5 to 5 H z (times per second) to provide the necessary air–fuel mixture variations for maximum catalytic converter efficiency.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6928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dirty="0">
                <a:solidFill>
                  <a:srgbClr val="231F20"/>
                </a:solidFill>
                <a:latin typeface="Arial" panose="020B0604020202020204" pitchFamily="34" charset="0"/>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illustration depicting a base material displays a comb-like wash-coat over it and catalyst coated over the comb. Exhaust gases like N O subscript x, H C, and C O come in contact with the catalyst and break down into N subscript 2, C O subscript 2 and H subscript 2 O.</a:t>
            </a: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8240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973B2758-D944-28EF-3207-E70C51C022F2}"/>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9587EC9A-5D19-BC53-25DC-55E33876468C}"/>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9CC2BB72-928D-0810-EFEC-A01483CB0612}"/>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a:extLst>
              <a:ext uri="{FF2B5EF4-FFF2-40B4-BE49-F238E27FC236}">
                <a16:creationId xmlns:a16="http://schemas.microsoft.com/office/drawing/2014/main" id="{5FBDE77E-8824-769A-101D-1A9B7DDB8711}"/>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071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1711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393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81175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5807B9E-F0FF-7BF0-CC84-C4234E442657}"/>
              </a:ext>
            </a:extLst>
          </p:cNvPr>
          <p:cNvSpPr>
            <a:spLocks noGrp="1"/>
          </p:cNvSpPr>
          <p:nvPr>
            <p:ph sz="quarter" idx="26"/>
          </p:nvPr>
        </p:nvSpPr>
        <p:spPr>
          <a:xfrm>
            <a:off x="730250" y="2251075"/>
            <a:ext cx="403225" cy="571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1974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26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3" name="Picture 2" descr="Pearson logo">
            <a:extLst>
              <a:ext uri="{FF2B5EF4-FFF2-40B4-BE49-F238E27FC236}">
                <a16:creationId xmlns:a16="http://schemas.microsoft.com/office/drawing/2014/main" id="{F29AE822-B0AE-FC99-D1A1-47D3F5051E26}"/>
              </a:ext>
            </a:extLst>
          </p:cNvPr>
          <p:cNvPicPr>
            <a:picLocks noChangeAspect="1"/>
          </p:cNvPicPr>
          <p:nvPr userDrawn="1"/>
        </p:nvPicPr>
        <p:blipFill>
          <a:blip r:embed="rId9"/>
          <a:stretch>
            <a:fillRect/>
          </a:stretch>
        </p:blipFill>
        <p:spPr>
          <a:xfrm>
            <a:off x="328080" y="6415410"/>
            <a:ext cx="947596" cy="301782"/>
          </a:xfrm>
          <a:prstGeom prst="rect">
            <a:avLst/>
          </a:prstGeom>
        </p:spPr>
      </p:pic>
      <p:sp>
        <p:nvSpPr>
          <p:cNvPr id="4" name="Content Placeholder 26">
            <a:extLst>
              <a:ext uri="{FF2B5EF4-FFF2-40B4-BE49-F238E27FC236}">
                <a16:creationId xmlns:a16="http://schemas.microsoft.com/office/drawing/2014/main" id="{4FB79E94-7592-14F3-5379-2CB356345EEC}"/>
              </a:ext>
            </a:extLst>
          </p:cNvPr>
          <p:cNvSpPr txBox="1">
            <a:spLocks/>
          </p:cNvSpPr>
          <p:nvPr userDrawn="1"/>
        </p:nvSpPr>
        <p:spPr>
          <a:xfrm>
            <a:off x="2795739" y="6454508"/>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 id="214748370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wmf"/></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15.wmf"/></Relationships>
</file>

<file path=ppt/slides/_rels/slide34.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jameshalderman.com/a8_vid_lib_pag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wmf"/><Relationship Id="rId5" Type="http://schemas.openxmlformats.org/officeDocument/2006/relationships/oleObject" Target="../embeddings/oleObject3.bin"/><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oleObject" Target="../embeddings/oleObject6.bin"/><Relationship Id="rId5" Type="http://schemas.openxmlformats.org/officeDocument/2006/relationships/image" Target="../media/image10.w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336419" y="185616"/>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339672" y="1474788"/>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86" y="2070174"/>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5960" y="3002285"/>
            <a:ext cx="2046413" cy="498016"/>
          </a:xfrm>
        </p:spPr>
        <p:txBody>
          <a:bodyPr wrap="square" lIns="0" tIns="18000" rIns="0" bIns="18000" anchor="ctr" anchorCtr="0">
            <a:spAutoFit/>
          </a:bodyPr>
          <a:lstStyle/>
          <a:p>
            <a:pPr marL="0"/>
            <a:r>
              <a:rPr lang="en-US" noProof="0" dirty="0"/>
              <a:t>Chapter 4</a:t>
            </a:r>
            <a:r>
              <a:rPr lang="en-US" dirty="0"/>
              <a:t>3</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4099" y="3607630"/>
            <a:ext cx="2550601" cy="374906"/>
          </a:xfrm>
        </p:spPr>
        <p:txBody>
          <a:bodyPr wrap="square" lIns="0" tIns="18000" rIns="0" bIns="18000" anchor="ctr" anchorCtr="0">
            <a:spAutoFit/>
          </a:bodyPr>
          <a:lstStyle/>
          <a:p>
            <a:pPr marL="0"/>
            <a:r>
              <a:rPr lang="en-US" noProof="0" dirty="0"/>
              <a:t>Catalytic Converters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328080" y="6415410"/>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795739" y="6454508"/>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Catalytic Converter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atalytic_converter">
            <a:hlinkClick r:id="" action="ppaction://media"/>
            <a:extLst>
              <a:ext uri="{FF2B5EF4-FFF2-40B4-BE49-F238E27FC236}">
                <a16:creationId xmlns:a16="http://schemas.microsoft.com/office/drawing/2014/main" id="{B8C78E90-5B7B-C645-747E-1E94F74D445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214437"/>
            <a:ext cx="7874000" cy="4729163"/>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84798"/>
            <a:ext cx="8299474" cy="1144347"/>
          </a:xfrm>
        </p:spPr>
        <p:txBody>
          <a:bodyPr wrap="square" lIns="0" tIns="18000" rIns="0" bIns="18000" anchor="ctr" anchorCtr="0">
            <a:spAutoFit/>
          </a:bodyPr>
          <a:lstStyle/>
          <a:p>
            <a:r>
              <a:rPr lang="en-US" sz="200" dirty="0"/>
              <a:t>O B D hyphen roman numeral two</a:t>
            </a:r>
            <a:r>
              <a:rPr lang="en-US" dirty="0"/>
              <a:t>          Catalytic Converter Performance</a:t>
            </a:r>
            <a:endParaRPr lang="en-US" noProof="0" dirty="0"/>
          </a:p>
        </p:txBody>
      </p:sp>
      <p:graphicFrame>
        <p:nvGraphicFramePr>
          <p:cNvPr id="2" name="Object 1">
            <a:extLst>
              <a:ext uri="{FF2B5EF4-FFF2-40B4-BE49-F238E27FC236}">
                <a16:creationId xmlns:a16="http://schemas.microsoft.com/office/drawing/2014/main" id="{40688237-C78D-4EA6-9E7A-64618C4F658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79217687"/>
              </p:ext>
            </p:extLst>
          </p:nvPr>
        </p:nvGraphicFramePr>
        <p:xfrm>
          <a:off x="322263" y="197498"/>
          <a:ext cx="1619250" cy="571500"/>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6" name="Object 25" descr="O B D roman numeral two.">
                        <a:extLst>
                          <a:ext uri="{FF2B5EF4-FFF2-40B4-BE49-F238E27FC236}">
                            <a16:creationId xmlns:a16="http://schemas.microsoft.com/office/drawing/2014/main" id="{3EF9F0DF-C72D-5BB3-F966-1180AECBE1D1}"/>
                          </a:ext>
                        </a:extLst>
                      </p:cNvPr>
                      <p:cNvPicPr/>
                      <p:nvPr/>
                    </p:nvPicPr>
                    <p:blipFill>
                      <a:blip r:embed="rId4"/>
                      <a:stretch>
                        <a:fillRect/>
                      </a:stretch>
                    </p:blipFill>
                    <p:spPr>
                      <a:xfrm>
                        <a:off x="322263" y="197498"/>
                        <a:ext cx="1619250" cy="571500"/>
                      </a:xfrm>
                      <a:prstGeom prst="rect">
                        <a:avLst/>
                      </a:prstGeom>
                      <a:solidFill>
                        <a:schemeClr val="bg1"/>
                      </a:solidFill>
                    </p:spPr>
                  </p:pic>
                </p:oleObj>
              </mc:Fallback>
            </mc:AlternateContent>
          </a:graphicData>
        </a:graphic>
      </p:graphicFrame>
      <p:sp>
        <p:nvSpPr>
          <p:cNvPr id="31" name="Content Placeholder 30">
            <a:extLst>
              <a:ext uri="{FF2B5EF4-FFF2-40B4-BE49-F238E27FC236}">
                <a16:creationId xmlns:a16="http://schemas.microsoft.com/office/drawing/2014/main" id="{6AF31784-942D-21F8-1696-FEE3A093C539}"/>
              </a:ext>
            </a:extLst>
          </p:cNvPr>
          <p:cNvSpPr>
            <a:spLocks noGrp="1"/>
          </p:cNvSpPr>
          <p:nvPr>
            <p:ph sz="quarter" idx="12"/>
          </p:nvPr>
        </p:nvSpPr>
        <p:spPr>
          <a:xfrm>
            <a:off x="341289" y="1517162"/>
            <a:ext cx="8299474" cy="3100849"/>
          </a:xfrm>
        </p:spPr>
        <p:txBody>
          <a:bodyPr wrap="square" lIns="0" tIns="18000" rIns="0" bIns="18000" anchor="ctr" anchorCtr="0">
            <a:spAutoFit/>
          </a:bodyPr>
          <a:lstStyle/>
          <a:p>
            <a:pPr marL="342900" indent="-342900"/>
            <a:r>
              <a:rPr lang="en-US" sz="2400" dirty="0"/>
              <a:t>When the three-way converter (</a:t>
            </a:r>
            <a:r>
              <a:rPr lang="en-US" sz="2400" spc="-300" dirty="0"/>
              <a:t>T W </a:t>
            </a:r>
            <a:r>
              <a:rPr lang="en-US" sz="2400" dirty="0"/>
              <a:t>C) is operating as it should, the post-converter </a:t>
            </a:r>
            <a:r>
              <a:rPr lang="en-US" sz="2400" spc="-300" dirty="0"/>
              <a:t>H </a:t>
            </a:r>
            <a:r>
              <a:rPr lang="en-US" sz="2400" dirty="0"/>
              <a:t>O2S is less active than the pre-converter sensor</a:t>
            </a:r>
          </a:p>
          <a:p>
            <a:pPr marL="342900" indent="-342900"/>
            <a:r>
              <a:rPr lang="en-US" sz="2400" dirty="0"/>
              <a:t>Converter Damaging Conditions</a:t>
            </a:r>
          </a:p>
          <a:p>
            <a:pPr marL="829818" lvl="1" indent="-342900"/>
            <a:r>
              <a:rPr lang="en-US" sz="2400" dirty="0"/>
              <a:t>Contamination</a:t>
            </a:r>
          </a:p>
          <a:p>
            <a:pPr marL="829818" lvl="1" indent="-342900"/>
            <a:r>
              <a:rPr lang="en-US" sz="2400" dirty="0"/>
              <a:t>Excessive temperatures</a:t>
            </a:r>
          </a:p>
          <a:p>
            <a:pPr marL="829818" lvl="1" indent="-342900"/>
            <a:r>
              <a:rPr lang="en-US" sz="2400" dirty="0"/>
              <a:t>Improper air–fuel mixtures</a:t>
            </a:r>
          </a:p>
        </p:txBody>
      </p:sp>
    </p:spTree>
    <p:extLst>
      <p:ext uri="{BB962C8B-B14F-4D97-AF65-F5344CB8AC3E}">
        <p14:creationId xmlns:p14="http://schemas.microsoft.com/office/powerpoint/2010/main" val="194291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3738"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1137109"/>
            <a:ext cx="8302011" cy="405683"/>
          </a:xfrm>
        </p:spPr>
        <p:txBody>
          <a:bodyPr wrap="square" lIns="0" tIns="18000" rIns="0" bIns="18000" anchor="ctr" anchorCtr="0">
            <a:spAutoFit/>
          </a:bodyPr>
          <a:lstStyle/>
          <a:p>
            <a:pPr marL="0" indent="0">
              <a:buNone/>
            </a:pPr>
            <a:r>
              <a:rPr lang="en-US" sz="2400" dirty="0">
                <a:solidFill>
                  <a:srgbClr val="000000"/>
                </a:solidFill>
              </a:rPr>
              <a:t>What is the function of the catalytic converter?</a:t>
            </a:r>
          </a:p>
        </p:txBody>
      </p:sp>
    </p:spTree>
    <p:extLst>
      <p:ext uri="{BB962C8B-B14F-4D97-AF65-F5344CB8AC3E}">
        <p14:creationId xmlns:p14="http://schemas.microsoft.com/office/powerpoint/2010/main" val="3670816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30" y="204622"/>
            <a:ext cx="8304034"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6" y="1139065"/>
            <a:ext cx="8305187" cy="775015"/>
          </a:xfrm>
        </p:spPr>
        <p:txBody>
          <a:bodyPr wrap="square" lIns="0" tIns="18000" rIns="0" bIns="18000" anchor="ctr" anchorCtr="0">
            <a:spAutoFit/>
          </a:bodyPr>
          <a:lstStyle/>
          <a:p>
            <a:pPr marL="0" indent="0">
              <a:buNone/>
            </a:pPr>
            <a:r>
              <a:rPr lang="en-US" sz="2400" dirty="0">
                <a:solidFill>
                  <a:srgbClr val="000000"/>
                </a:solidFill>
              </a:rPr>
              <a:t>The function of the catalytic converter is to reduce exhaust emissions outside the engine.</a:t>
            </a:r>
          </a:p>
        </p:txBody>
      </p:sp>
    </p:spTree>
    <p:extLst>
      <p:ext uri="{BB962C8B-B14F-4D97-AF65-F5344CB8AC3E}">
        <p14:creationId xmlns:p14="http://schemas.microsoft.com/office/powerpoint/2010/main" val="3039544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0BD1D3F4-2D29-683A-3C96-43583DB8F7D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E86E355-5385-7073-F1E3-67C8EFF4B5FC}"/>
              </a:ext>
            </a:extLst>
          </p:cNvPr>
          <p:cNvSpPr>
            <a:spLocks noGrp="1"/>
          </p:cNvSpPr>
          <p:nvPr>
            <p:ph type="title"/>
          </p:nvPr>
        </p:nvSpPr>
        <p:spPr>
          <a:xfrm>
            <a:off x="335280" y="209042"/>
            <a:ext cx="8229600" cy="590349"/>
          </a:xfrm>
        </p:spPr>
        <p:txBody>
          <a:bodyPr wrap="square" lIns="0" tIns="18000" rIns="0" bIns="18000" anchor="ctr" anchorCtr="0">
            <a:spAutoFit/>
          </a:bodyPr>
          <a:lstStyle/>
          <a:p>
            <a:r>
              <a:rPr lang="en-US" sz="3600" dirty="0">
                <a:latin typeface="+mj-lt"/>
              </a:rPr>
              <a:t>Figure 43.5</a:t>
            </a:r>
            <a:endParaRPr lang="en-US" sz="3600" noProof="0" dirty="0">
              <a:latin typeface="+mj-lt"/>
            </a:endParaRPr>
          </a:p>
        </p:txBody>
      </p:sp>
      <p:sp>
        <p:nvSpPr>
          <p:cNvPr id="10" name="Content Placeholder 9">
            <a:extLst>
              <a:ext uri="{FF2B5EF4-FFF2-40B4-BE49-F238E27FC236}">
                <a16:creationId xmlns:a16="http://schemas.microsoft.com/office/drawing/2014/main" id="{B2577569-B78F-27BA-8B56-F2F50DB76E51}"/>
              </a:ext>
            </a:extLst>
          </p:cNvPr>
          <p:cNvSpPr>
            <a:spLocks noGrp="1"/>
          </p:cNvSpPr>
          <p:nvPr>
            <p:ph sz="quarter" idx="12"/>
          </p:nvPr>
        </p:nvSpPr>
        <p:spPr>
          <a:xfrm>
            <a:off x="323850" y="1142007"/>
            <a:ext cx="3130550" cy="405683"/>
          </a:xfrm>
        </p:spPr>
        <p:txBody>
          <a:bodyPr wrap="square" lIns="0" tIns="18000" rIns="0" bIns="18000" anchor="ctr" anchorCtr="0">
            <a:spAutoFit/>
          </a:bodyPr>
          <a:lstStyle/>
          <a:p>
            <a:pPr marL="0" indent="0">
              <a:spcBef>
                <a:spcPts val="600"/>
              </a:spcBef>
              <a:buNone/>
            </a:pPr>
            <a:r>
              <a:rPr lang="en-US" sz="2400" noProof="0" dirty="0"/>
              <a:t>Upstream/Downstream</a:t>
            </a:r>
          </a:p>
        </p:txBody>
      </p:sp>
      <p:sp>
        <p:nvSpPr>
          <p:cNvPr id="2" name="Content Placeholder 1">
            <a:extLst>
              <a:ext uri="{FF2B5EF4-FFF2-40B4-BE49-F238E27FC236}">
                <a16:creationId xmlns:a16="http://schemas.microsoft.com/office/drawing/2014/main" id="{FECD0F8D-075A-9527-027C-644D617C881F}"/>
              </a:ext>
            </a:extLst>
          </p:cNvPr>
          <p:cNvSpPr>
            <a:spLocks noGrp="1"/>
          </p:cNvSpPr>
          <p:nvPr>
            <p:ph sz="quarter" idx="13"/>
          </p:nvPr>
        </p:nvSpPr>
        <p:spPr>
          <a:xfrm>
            <a:off x="323850" y="1782094"/>
            <a:ext cx="905510" cy="405683"/>
          </a:xfrm>
        </p:spPr>
        <p:txBody>
          <a:bodyPr wrap="square" lIns="0" tIns="18000" rIns="0" bIns="18000" anchor="ctr" anchorCtr="0">
            <a:spAutoFit/>
          </a:bodyPr>
          <a:lstStyle/>
          <a:p>
            <a:pPr marL="342900" indent="-342900"/>
            <a:r>
              <a:rPr lang="en-US" sz="2400" dirty="0"/>
              <a:t>The</a:t>
            </a:r>
            <a:endParaRPr lang="en-US" sz="2400" noProof="0" dirty="0"/>
          </a:p>
        </p:txBody>
      </p:sp>
      <p:graphicFrame>
        <p:nvGraphicFramePr>
          <p:cNvPr id="26" name="Object 25" descr="O B D hyphen roman number two.">
            <a:extLst>
              <a:ext uri="{FF2B5EF4-FFF2-40B4-BE49-F238E27FC236}">
                <a16:creationId xmlns:a16="http://schemas.microsoft.com/office/drawing/2014/main" id="{3EF9F0DF-C72D-5BB3-F966-1180AECBE1D1}"/>
              </a:ext>
            </a:extLst>
          </p:cNvPr>
          <p:cNvGraphicFramePr>
            <a:graphicFrameLocks noChangeAspect="1"/>
          </p:cNvGraphicFramePr>
          <p:nvPr>
            <p:extLst>
              <p:ext uri="{D42A27DB-BD31-4B8C-83A1-F6EECF244321}">
                <p14:modId xmlns:p14="http://schemas.microsoft.com/office/powerpoint/2010/main" val="2759917427"/>
              </p:ext>
            </p:extLst>
          </p:nvPr>
        </p:nvGraphicFramePr>
        <p:xfrm>
          <a:off x="1267460" y="1846822"/>
          <a:ext cx="909637" cy="32067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40" name="Object 39" descr="O B D roman numeral two.">
                        <a:extLst>
                          <a:ext uri="{FF2B5EF4-FFF2-40B4-BE49-F238E27FC236}">
                            <a16:creationId xmlns:a16="http://schemas.microsoft.com/office/drawing/2014/main" id="{E52F9C40-4990-F078-9A43-068C8C621EC1}"/>
                          </a:ext>
                        </a:extLst>
                      </p:cNvPr>
                      <p:cNvPicPr/>
                      <p:nvPr/>
                    </p:nvPicPr>
                    <p:blipFill>
                      <a:blip r:embed="rId4"/>
                      <a:stretch>
                        <a:fillRect/>
                      </a:stretch>
                    </p:blipFill>
                    <p:spPr>
                      <a:xfrm>
                        <a:off x="1267460" y="1846822"/>
                        <a:ext cx="909637" cy="32067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F3F7239-0629-3B58-692E-FAD8017852EE}"/>
              </a:ext>
            </a:extLst>
          </p:cNvPr>
          <p:cNvSpPr>
            <a:spLocks noGrp="1"/>
          </p:cNvSpPr>
          <p:nvPr>
            <p:ph sz="quarter" idx="14"/>
          </p:nvPr>
        </p:nvSpPr>
        <p:spPr>
          <a:xfrm>
            <a:off x="2207895" y="1783630"/>
            <a:ext cx="1151083" cy="405683"/>
          </a:xfrm>
        </p:spPr>
        <p:txBody>
          <a:bodyPr wrap="square" lIns="0" tIns="18000" rIns="0" bIns="18000" anchor="ctr" anchorCtr="0">
            <a:spAutoFit/>
          </a:bodyPr>
          <a:lstStyle/>
          <a:p>
            <a:pPr marL="0" indent="0">
              <a:buNone/>
            </a:pPr>
            <a:r>
              <a:rPr lang="en-US" sz="2400" dirty="0"/>
              <a:t>catalytic</a:t>
            </a:r>
          </a:p>
        </p:txBody>
      </p:sp>
      <p:sp>
        <p:nvSpPr>
          <p:cNvPr id="4" name="Content Placeholder 3">
            <a:extLst>
              <a:ext uri="{FF2B5EF4-FFF2-40B4-BE49-F238E27FC236}">
                <a16:creationId xmlns:a16="http://schemas.microsoft.com/office/drawing/2014/main" id="{FE4EFF0D-EBD2-38FB-526F-025E7C610D8A}"/>
              </a:ext>
            </a:extLst>
          </p:cNvPr>
          <p:cNvSpPr>
            <a:spLocks noGrp="1"/>
          </p:cNvSpPr>
          <p:nvPr>
            <p:ph sz="quarter" idx="15"/>
          </p:nvPr>
        </p:nvSpPr>
        <p:spPr>
          <a:xfrm>
            <a:off x="669290" y="2259950"/>
            <a:ext cx="3902710" cy="1883011"/>
          </a:xfrm>
        </p:spPr>
        <p:txBody>
          <a:bodyPr wrap="square" lIns="0" tIns="18000" rIns="0" bIns="18000" anchor="ctr" anchorCtr="0">
            <a:spAutoFit/>
          </a:bodyPr>
          <a:lstStyle/>
          <a:p>
            <a:pPr marL="0" indent="0">
              <a:buNone/>
            </a:pPr>
            <a:r>
              <a:rPr lang="en-US" sz="2400" dirty="0"/>
              <a:t>converter monitor compares the signals of upstream and downstream oxygen sensors to determine converter efficiency.</a:t>
            </a:r>
          </a:p>
        </p:txBody>
      </p:sp>
      <p:pic>
        <p:nvPicPr>
          <p:cNvPr id="29" name="Picture 28" descr="An illustration compares the signals of upstream and downstream oxygen sensor. Upstream is a high frequency sine wave (rapidly switching signal) and downstream oxygen sensor is a slowly switching signal or straight line.">
            <a:extLst>
              <a:ext uri="{FF2B5EF4-FFF2-40B4-BE49-F238E27FC236}">
                <a16:creationId xmlns:a16="http://schemas.microsoft.com/office/drawing/2014/main" id="{4D1C475C-CF89-8A40-E346-F1D7E8B810AD}"/>
              </a:ext>
            </a:extLst>
          </p:cNvPr>
          <p:cNvPicPr>
            <a:picLocks noChangeAspect="1"/>
          </p:cNvPicPr>
          <p:nvPr/>
        </p:nvPicPr>
        <p:blipFill>
          <a:blip r:embed="rId5"/>
          <a:stretch>
            <a:fillRect/>
          </a:stretch>
        </p:blipFill>
        <p:spPr>
          <a:xfrm>
            <a:off x="4636281" y="1145246"/>
            <a:ext cx="3955759" cy="3287349"/>
          </a:xfrm>
          <a:prstGeom prst="rect">
            <a:avLst/>
          </a:prstGeom>
        </p:spPr>
      </p:pic>
    </p:spTree>
    <p:extLst>
      <p:ext uri="{BB962C8B-B14F-4D97-AF65-F5344CB8AC3E}">
        <p14:creationId xmlns:p14="http://schemas.microsoft.com/office/powerpoint/2010/main" val="246720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noProof="0" dirty="0"/>
              <a:t>Figure </a:t>
            </a:r>
            <a:r>
              <a:rPr lang="en-US" dirty="0"/>
              <a:t>43</a:t>
            </a:r>
            <a:r>
              <a:rPr lang="en-US" noProof="0" dirty="0"/>
              <a:t>.6</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1513522" cy="405683"/>
          </a:xfrm>
        </p:spPr>
        <p:txBody>
          <a:bodyPr wrap="square" lIns="0" tIns="18000" rIns="0" bIns="18000" anchor="ctr" anchorCtr="0">
            <a:spAutoFit/>
          </a:bodyPr>
          <a:lstStyle/>
          <a:p>
            <a:pPr marL="0" indent="0">
              <a:spcBef>
                <a:spcPts val="600"/>
              </a:spcBef>
              <a:buNone/>
            </a:pPr>
            <a:r>
              <a:rPr lang="en-US" sz="2400" noProof="0" dirty="0"/>
              <a:t>Waveform</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8298" y="1725154"/>
            <a:ext cx="4130294" cy="1883011"/>
          </a:xfrm>
        </p:spPr>
        <p:txBody>
          <a:bodyPr wrap="square" lIns="0" tIns="18000" rIns="0" bIns="18000" anchor="ctr" anchorCtr="0">
            <a:spAutoFit/>
          </a:bodyPr>
          <a:lstStyle/>
          <a:p>
            <a:pPr marL="342900" indent="-342900"/>
            <a:r>
              <a:rPr lang="en-US" sz="2400" noProof="0" dirty="0"/>
              <a:t>The waveform of a downstream O2S sensor from a properly functioning converter shows little, if any, activity.</a:t>
            </a:r>
          </a:p>
        </p:txBody>
      </p:sp>
      <p:pic>
        <p:nvPicPr>
          <p:cNvPr id="5" name="Picture 4" descr="An illustration compares Pre cat. and post cat. waveform. Pre cat. wave has high amplitude showing a lot of activity and post cat. has low amplitude showing low or no activity.">
            <a:extLst>
              <a:ext uri="{FF2B5EF4-FFF2-40B4-BE49-F238E27FC236}">
                <a16:creationId xmlns:a16="http://schemas.microsoft.com/office/drawing/2014/main" id="{FF845CEF-6EC5-FF03-13E9-3741C657963E}"/>
              </a:ext>
            </a:extLst>
          </p:cNvPr>
          <p:cNvPicPr>
            <a:picLocks noChangeAspect="1"/>
          </p:cNvPicPr>
          <p:nvPr/>
        </p:nvPicPr>
        <p:blipFill>
          <a:blip r:embed="rId3"/>
          <a:stretch>
            <a:fillRect/>
          </a:stretch>
        </p:blipFill>
        <p:spPr>
          <a:xfrm>
            <a:off x="4678109" y="1187294"/>
            <a:ext cx="3851783" cy="2552330"/>
          </a:xfrm>
          <a:prstGeom prst="rect">
            <a:avLst/>
          </a:prstGeom>
        </p:spPr>
      </p:pic>
    </p:spTree>
    <p:extLst>
      <p:ext uri="{BB962C8B-B14F-4D97-AF65-F5344CB8AC3E}">
        <p14:creationId xmlns:p14="http://schemas.microsoft.com/office/powerpoint/2010/main" val="92986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noProof="0" dirty="0"/>
              <a:t>Figure </a:t>
            </a:r>
            <a:r>
              <a:rPr lang="en-US" dirty="0"/>
              <a:t>43</a:t>
            </a:r>
            <a:r>
              <a:rPr lang="en-US" noProof="0" dirty="0"/>
              <a:t>.7</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8424"/>
            <a:ext cx="2763202" cy="405683"/>
          </a:xfrm>
        </p:spPr>
        <p:txBody>
          <a:bodyPr wrap="square" lIns="0" tIns="18000" rIns="0" bIns="18000" anchor="ctr" anchorCtr="0">
            <a:spAutoFit/>
          </a:bodyPr>
          <a:lstStyle/>
          <a:p>
            <a:pPr marL="0" indent="0">
              <a:spcBef>
                <a:spcPts val="600"/>
              </a:spcBef>
              <a:buNone/>
            </a:pPr>
            <a:r>
              <a:rPr lang="en-US" sz="2400" noProof="0" dirty="0"/>
              <a:t>Stoichiometric Ratio</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7566" y="1673516"/>
            <a:ext cx="3942288" cy="1513679"/>
          </a:xfrm>
        </p:spPr>
        <p:txBody>
          <a:bodyPr wrap="square" lIns="0" tIns="18000" rIns="0" bIns="18000" anchor="ctr" anchorCtr="0">
            <a:spAutoFit/>
          </a:bodyPr>
          <a:lstStyle/>
          <a:p>
            <a:pPr marL="342900" indent="-342900"/>
            <a:r>
              <a:rPr lang="en-US" sz="2400" dirty="0"/>
              <a:t>The highest catalytic converter efficiency occurs when the air–fuel mixture is about 14.7</a:t>
            </a:r>
            <a:r>
              <a:rPr lang="en-US" sz="1800" dirty="0">
                <a:effectLst/>
                <a:latin typeface="Cambria Math" panose="02040503050406030204" pitchFamily="18" charset="0"/>
                <a:ea typeface="Calibri" panose="020F0502020204030204" pitchFamily="34" charset="0"/>
                <a:cs typeface="Cambria Math" panose="02040503050406030204" pitchFamily="18" charset="0"/>
              </a:rPr>
              <a:t>∶</a:t>
            </a:r>
            <a:r>
              <a:rPr lang="en-US" sz="2400" dirty="0"/>
              <a:t>1. </a:t>
            </a:r>
            <a:endParaRPr lang="en-US" sz="2400" noProof="0" dirty="0"/>
          </a:p>
        </p:txBody>
      </p:sp>
      <p:pic>
        <p:nvPicPr>
          <p:cNvPr id="4" name="Picture 3" descr="A line graph between various exhaust gasses and Air-fuel ratio. The x-axis contains Air fuel ratio from 10 to 22 and y-axis representing gasses N O subscript x and H C.&#10;Long description is available in notes, press F6.">
            <a:extLst>
              <a:ext uri="{FF2B5EF4-FFF2-40B4-BE49-F238E27FC236}">
                <a16:creationId xmlns:a16="http://schemas.microsoft.com/office/drawing/2014/main" id="{F5F4B284-7613-5834-2A16-32BB3AC9B5D0}"/>
              </a:ext>
            </a:extLst>
          </p:cNvPr>
          <p:cNvPicPr>
            <a:picLocks noChangeAspect="1"/>
          </p:cNvPicPr>
          <p:nvPr/>
        </p:nvPicPr>
        <p:blipFill>
          <a:blip r:embed="rId3"/>
          <a:stretch>
            <a:fillRect/>
          </a:stretch>
        </p:blipFill>
        <p:spPr>
          <a:xfrm>
            <a:off x="4645556" y="1054268"/>
            <a:ext cx="3942288" cy="3860465"/>
          </a:xfrm>
          <a:prstGeom prst="rect">
            <a:avLst/>
          </a:prstGeom>
        </p:spPr>
      </p:pic>
    </p:spTree>
    <p:extLst>
      <p:ext uri="{BB962C8B-B14F-4D97-AF65-F5344CB8AC3E}">
        <p14:creationId xmlns:p14="http://schemas.microsoft.com/office/powerpoint/2010/main" val="140625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227" y="186201"/>
            <a:ext cx="8304863" cy="1698345"/>
          </a:xfrm>
        </p:spPr>
        <p:txBody>
          <a:bodyPr wrap="square" lIns="0" tIns="18000" rIns="0" bIns="18000" anchor="ctr" anchorCtr="0">
            <a:spAutoFit/>
          </a:bodyPr>
          <a:lstStyle/>
          <a:p>
            <a:r>
              <a:rPr lang="en-US" dirty="0"/>
              <a:t>Frequently Asked Question: Can a Catalytic Converter Be Defective Without Being Clogged?</a:t>
            </a:r>
            <a:endParaRPr lang="en-US" noProof="0" dirty="0"/>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345229" y="2001762"/>
            <a:ext cx="4432041" cy="405683"/>
          </a:xfrm>
        </p:spPr>
        <p:txBody>
          <a:bodyPr lIns="0" tIns="18000" rIns="0" bIns="18000" anchor="ctr" anchorCtr="0">
            <a:spAutoFit/>
          </a:bodyPr>
          <a:lstStyle/>
          <a:p>
            <a:pPr marL="0" indent="0">
              <a:buNone/>
            </a:pPr>
            <a:r>
              <a:rPr lang="en-US" sz="2400" b="1" dirty="0"/>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335900" y="2602162"/>
            <a:ext cx="8304864" cy="2991007"/>
          </a:xfrm>
        </p:spPr>
        <p:txBody>
          <a:bodyPr wrap="square" lIns="0" tIns="18000" rIns="0" bIns="18000" anchor="ctr" anchorCtr="0">
            <a:spAutoFit/>
          </a:bodyPr>
          <a:lstStyle/>
          <a:p>
            <a:pPr marL="0" indent="0">
              <a:buNone/>
            </a:pPr>
            <a:r>
              <a:rPr lang="en-US" sz="2400" b="1" dirty="0"/>
              <a:t>Can a Catalytic Converter Be Defective Without Being Clogged? </a:t>
            </a:r>
            <a:r>
              <a:rPr lang="en-US" sz="2400" dirty="0"/>
              <a:t>Yes. Catalytic converters can fail by being chemically damaged or poisoned without being mechanically clogged. Therefore, the catalytic converter should be tested not only for physical damage (clogging) by performing a back pressure or vacuum test and a rattle test, but also for temperature rise, usually with a pyrometer or propane test, to check the efficiency of the converter.</a:t>
            </a:r>
          </a:p>
        </p:txBody>
      </p:sp>
    </p:spTree>
    <p:extLst>
      <p:ext uri="{BB962C8B-B14F-4D97-AF65-F5344CB8AC3E}">
        <p14:creationId xmlns:p14="http://schemas.microsoft.com/office/powerpoint/2010/main" val="348481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201903"/>
            <a:ext cx="8292307" cy="590349"/>
          </a:xfrm>
        </p:spPr>
        <p:txBody>
          <a:bodyPr wrap="square" lIns="0" tIns="18000" rIns="0" bIns="18000" anchor="ctr" anchorCtr="0">
            <a:spAutoFit/>
          </a:bodyPr>
          <a:lstStyle/>
          <a:p>
            <a:r>
              <a:rPr lang="en-US" dirty="0"/>
              <a:t>Question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2765"/>
            <a:ext cx="8292307" cy="775015"/>
          </a:xfrm>
        </p:spPr>
        <p:txBody>
          <a:bodyPr wrap="square" lIns="0" tIns="18000" rIns="0" bIns="18000" anchor="ctr" anchorCtr="0">
            <a:spAutoFit/>
          </a:bodyPr>
          <a:lstStyle/>
          <a:p>
            <a:pPr marL="0" indent="0">
              <a:buNone/>
            </a:pPr>
            <a:r>
              <a:rPr lang="en-US" sz="2400" dirty="0"/>
              <a:t>How does the engine control module monitor the performance of the catalytic converter?</a:t>
            </a:r>
          </a:p>
        </p:txBody>
      </p:sp>
    </p:spTree>
    <p:extLst>
      <p:ext uri="{BB962C8B-B14F-4D97-AF65-F5344CB8AC3E}">
        <p14:creationId xmlns:p14="http://schemas.microsoft.com/office/powerpoint/2010/main" val="2915646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6913"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4560"/>
            <a:ext cx="8267972" cy="1144347"/>
          </a:xfrm>
        </p:spPr>
        <p:txBody>
          <a:bodyPr wrap="square" lIns="0" tIns="18000" rIns="0" bIns="18000" anchor="ctr" anchorCtr="0">
            <a:spAutoFit/>
          </a:bodyPr>
          <a:lstStyle/>
          <a:p>
            <a:pPr marL="0" indent="0">
              <a:buNone/>
            </a:pPr>
            <a:r>
              <a:rPr lang="en-US" sz="2400" dirty="0"/>
              <a:t>By monitoring the switch rate of the downstream oxygen sensor as compared to the switch rate of the upstream oxygen sensor.</a:t>
            </a:r>
          </a:p>
        </p:txBody>
      </p:sp>
    </p:spTree>
    <p:extLst>
      <p:ext uri="{BB962C8B-B14F-4D97-AF65-F5344CB8AC3E}">
        <p14:creationId xmlns:p14="http://schemas.microsoft.com/office/powerpoint/2010/main" val="308317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1939" y="205791"/>
            <a:ext cx="8308823" cy="590349"/>
          </a:xfrm>
        </p:spPr>
        <p:txBody>
          <a:bodyPr wrap="square" lIns="0" tIns="18000" rIns="0" bIns="18000" anchor="ctr" anchorCtr="0">
            <a:spAutoFit/>
          </a:bodyPr>
          <a:lstStyle/>
          <a:p>
            <a:r>
              <a:rPr lang="en-US" sz="3600" noProof="0" dirty="0">
                <a:latin typeface="+mj-lt"/>
              </a:rPr>
              <a:t>Learning Objectives</a:t>
            </a:r>
            <a:endParaRPr lang="en-US" sz="3200" noProof="0" dirty="0">
              <a:latin typeface="+mj-lt"/>
            </a:endParaRPr>
          </a:p>
        </p:txBody>
      </p:sp>
      <p:sp>
        <p:nvSpPr>
          <p:cNvPr id="28" name="Content Placeholder 27">
            <a:extLst>
              <a:ext uri="{FF2B5EF4-FFF2-40B4-BE49-F238E27FC236}">
                <a16:creationId xmlns:a16="http://schemas.microsoft.com/office/drawing/2014/main" id="{0007F693-F390-84E2-0893-39FBE508B720}"/>
              </a:ext>
            </a:extLst>
          </p:cNvPr>
          <p:cNvSpPr>
            <a:spLocks noGrp="1"/>
          </p:cNvSpPr>
          <p:nvPr>
            <p:ph idx="1"/>
          </p:nvPr>
        </p:nvSpPr>
        <p:spPr>
          <a:xfrm>
            <a:off x="329976" y="1128683"/>
            <a:ext cx="8310787" cy="775015"/>
          </a:xfrm>
        </p:spPr>
        <p:txBody>
          <a:bodyPr wrap="square" lIns="0" tIns="18000" rIns="0" bIns="18000" anchor="ctr" anchorCtr="0">
            <a:spAutoFit/>
          </a:bodyPr>
          <a:lstStyle/>
          <a:p>
            <a:pPr marL="684000" indent="-684000">
              <a:buNone/>
            </a:pPr>
            <a:r>
              <a:rPr lang="en-US" sz="2400" b="1" noProof="0" dirty="0">
                <a:solidFill>
                  <a:srgbClr val="007FA3"/>
                </a:solidFill>
                <a:cs typeface="Times New Roman" panose="02020603050405020304" pitchFamily="18" charset="0"/>
              </a:rPr>
              <a:t>43.1</a:t>
            </a:r>
            <a:r>
              <a:rPr lang="en-US" sz="2400" dirty="0"/>
              <a:t> Explain the purpose, function, construction, and operation of catalytic converters.</a:t>
            </a:r>
          </a:p>
        </p:txBody>
      </p:sp>
      <p:sp>
        <p:nvSpPr>
          <p:cNvPr id="29" name="Content Placeholder 28">
            <a:extLst>
              <a:ext uri="{FF2B5EF4-FFF2-40B4-BE49-F238E27FC236}">
                <a16:creationId xmlns:a16="http://schemas.microsoft.com/office/drawing/2014/main" id="{D7E44423-67D5-14A6-E55F-09106B139B57}"/>
              </a:ext>
            </a:extLst>
          </p:cNvPr>
          <p:cNvSpPr>
            <a:spLocks noGrp="1"/>
          </p:cNvSpPr>
          <p:nvPr>
            <p:ph idx="13"/>
          </p:nvPr>
        </p:nvSpPr>
        <p:spPr>
          <a:xfrm>
            <a:off x="318915" y="1969737"/>
            <a:ext cx="6555880" cy="405683"/>
          </a:xfrm>
        </p:spPr>
        <p:txBody>
          <a:bodyPr wrap="square" lIns="0" tIns="18000" rIns="0" bIns="18000" anchor="ctr" anchorCtr="0">
            <a:spAutoFit/>
          </a:bodyPr>
          <a:lstStyle/>
          <a:p>
            <a:pPr marL="0" indent="0">
              <a:buNone/>
            </a:pPr>
            <a:r>
              <a:rPr lang="en-US" sz="2400" b="1" noProof="0" dirty="0">
                <a:solidFill>
                  <a:srgbClr val="007FA3"/>
                </a:solidFill>
                <a:cs typeface="Times New Roman" panose="02020603050405020304" pitchFamily="18" charset="0"/>
              </a:rPr>
              <a:t>43.2</a:t>
            </a:r>
            <a:r>
              <a:rPr lang="en-US" sz="2400" dirty="0">
                <a:cs typeface="Times New Roman" panose="02020603050405020304" pitchFamily="18" charset="0"/>
              </a:rPr>
              <a:t> </a:t>
            </a:r>
            <a:r>
              <a:rPr lang="en-US" sz="2400" dirty="0"/>
              <a:t>Describe catalytic converter performance in</a:t>
            </a:r>
          </a:p>
        </p:txBody>
      </p:sp>
      <p:graphicFrame>
        <p:nvGraphicFramePr>
          <p:cNvPr id="40" name="Object 39" descr="O B D hyphen roman number two.">
            <a:extLst>
              <a:ext uri="{FF2B5EF4-FFF2-40B4-BE49-F238E27FC236}">
                <a16:creationId xmlns:a16="http://schemas.microsoft.com/office/drawing/2014/main" id="{E52F9C40-4990-F078-9A43-068C8C621EC1}"/>
              </a:ext>
            </a:extLst>
          </p:cNvPr>
          <p:cNvGraphicFramePr>
            <a:graphicFrameLocks noChangeAspect="1"/>
          </p:cNvGraphicFramePr>
          <p:nvPr>
            <p:extLst>
              <p:ext uri="{D42A27DB-BD31-4B8C-83A1-F6EECF244321}">
                <p14:modId xmlns:p14="http://schemas.microsoft.com/office/powerpoint/2010/main" val="3246569498"/>
              </p:ext>
            </p:extLst>
          </p:nvPr>
        </p:nvGraphicFramePr>
        <p:xfrm>
          <a:off x="6931025" y="2033588"/>
          <a:ext cx="909638" cy="32067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1" name="Object 20">
                        <a:extLst>
                          <a:ext uri="{FF2B5EF4-FFF2-40B4-BE49-F238E27FC236}">
                            <a16:creationId xmlns:a16="http://schemas.microsoft.com/office/drawing/2014/main" id="{2458C7BE-617E-636A-4F77-B9CE97265287}"/>
                          </a:ext>
                        </a:extLst>
                      </p:cNvPr>
                      <p:cNvPicPr/>
                      <p:nvPr/>
                    </p:nvPicPr>
                    <p:blipFill>
                      <a:blip r:embed="rId4"/>
                      <a:stretch>
                        <a:fillRect/>
                      </a:stretch>
                    </p:blipFill>
                    <p:spPr>
                      <a:xfrm>
                        <a:off x="6931025" y="2033588"/>
                        <a:ext cx="909638" cy="320675"/>
                      </a:xfrm>
                      <a:prstGeom prst="rect">
                        <a:avLst/>
                      </a:prstGeom>
                    </p:spPr>
                  </p:pic>
                </p:oleObj>
              </mc:Fallback>
            </mc:AlternateContent>
          </a:graphicData>
        </a:graphic>
      </p:graphicFrame>
      <p:sp>
        <p:nvSpPr>
          <p:cNvPr id="31" name="Content Placeholder 30">
            <a:extLst>
              <a:ext uri="{FF2B5EF4-FFF2-40B4-BE49-F238E27FC236}">
                <a16:creationId xmlns:a16="http://schemas.microsoft.com/office/drawing/2014/main" id="{B5FBE265-4DD2-3555-5122-CB1A72F622EA}"/>
              </a:ext>
            </a:extLst>
          </p:cNvPr>
          <p:cNvSpPr>
            <a:spLocks noGrp="1"/>
          </p:cNvSpPr>
          <p:nvPr>
            <p:ph sz="quarter" idx="17"/>
          </p:nvPr>
        </p:nvSpPr>
        <p:spPr>
          <a:xfrm>
            <a:off x="997715" y="2458552"/>
            <a:ext cx="1187513" cy="405683"/>
          </a:xfrm>
        </p:spPr>
        <p:txBody>
          <a:bodyPr lIns="0" tIns="18000" rIns="0" bIns="18000" anchor="ctr" anchorCtr="0">
            <a:spAutoFit/>
          </a:bodyPr>
          <a:lstStyle/>
          <a:p>
            <a:pPr marL="0" indent="0">
              <a:buNone/>
            </a:pPr>
            <a:r>
              <a:rPr lang="en-US" sz="2400" dirty="0"/>
              <a:t>vehicles.</a:t>
            </a:r>
          </a:p>
        </p:txBody>
      </p:sp>
      <p:sp>
        <p:nvSpPr>
          <p:cNvPr id="32" name="Content Placeholder 31">
            <a:extLst>
              <a:ext uri="{FF2B5EF4-FFF2-40B4-BE49-F238E27FC236}">
                <a16:creationId xmlns:a16="http://schemas.microsoft.com/office/drawing/2014/main" id="{6C6325CE-2613-A09A-48CE-FA09964FC2BF}"/>
              </a:ext>
            </a:extLst>
          </p:cNvPr>
          <p:cNvSpPr>
            <a:spLocks noGrp="1"/>
          </p:cNvSpPr>
          <p:nvPr>
            <p:ph sz="quarter" idx="18"/>
          </p:nvPr>
        </p:nvSpPr>
        <p:spPr>
          <a:xfrm>
            <a:off x="331939" y="2918887"/>
            <a:ext cx="8308824" cy="967376"/>
          </a:xfrm>
        </p:spPr>
        <p:txBody>
          <a:bodyPr wrap="square" lIns="0" tIns="18000" rIns="0" bIns="18000" anchor="ctr" anchorCtr="0">
            <a:spAutoFit/>
          </a:bodyPr>
          <a:lstStyle/>
          <a:p>
            <a:pPr marL="714375" indent="-714375">
              <a:buNone/>
            </a:pPr>
            <a:r>
              <a:rPr lang="en-US" sz="2400" b="1" noProof="0" dirty="0">
                <a:solidFill>
                  <a:srgbClr val="007FA3"/>
                </a:solidFill>
                <a:cs typeface="Times New Roman" panose="02020603050405020304" pitchFamily="18" charset="0"/>
              </a:rPr>
              <a:t>43.3</a:t>
            </a:r>
            <a:r>
              <a:rPr lang="en-US" sz="2400" dirty="0">
                <a:cs typeface="Times New Roman" panose="02020603050405020304" pitchFamily="18" charset="0"/>
              </a:rPr>
              <a:t> </a:t>
            </a:r>
            <a:r>
              <a:rPr lang="en-US" sz="2400" dirty="0"/>
              <a:t>Discuss the diagnosis of catalytic converters.</a:t>
            </a:r>
            <a:endParaRPr lang="en-US" sz="2400" noProof="0" dirty="0">
              <a:cs typeface="Times New Roman" panose="02020603050405020304" pitchFamily="18" charset="0"/>
            </a:endParaRPr>
          </a:p>
          <a:p>
            <a:pPr marL="714375" indent="-714375">
              <a:buNone/>
            </a:pPr>
            <a:r>
              <a:rPr lang="en-US" sz="2400" b="1" noProof="0" dirty="0">
                <a:solidFill>
                  <a:srgbClr val="007FA3"/>
                </a:solidFill>
                <a:cs typeface="Times New Roman" panose="02020603050405020304" pitchFamily="18" charset="0"/>
              </a:rPr>
              <a:t>43.4</a:t>
            </a:r>
            <a:r>
              <a:rPr lang="en-US" sz="2400" dirty="0">
                <a:cs typeface="Times New Roman" panose="02020603050405020304" pitchFamily="18" charset="0"/>
              </a:rPr>
              <a:t> </a:t>
            </a:r>
            <a:r>
              <a:rPr lang="en-US" sz="2400" dirty="0"/>
              <a:t>Discuss the replacement of catalytic converters.</a:t>
            </a: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29200" cy="590349"/>
          </a:xfrm>
        </p:spPr>
        <p:txBody>
          <a:bodyPr wrap="square" lIns="0" tIns="18000" rIns="0" bIns="18000" anchor="ctr" anchorCtr="0">
            <a:spAutoFit/>
          </a:bodyPr>
          <a:lstStyle/>
          <a:p>
            <a:r>
              <a:rPr lang="en-US" dirty="0"/>
              <a:t>Diagnosis Catalytic Converters </a:t>
            </a:r>
            <a:r>
              <a:rPr lang="en-US" sz="2800" dirty="0"/>
              <a:t>(1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19504"/>
            <a:ext cx="8313738" cy="3337255"/>
          </a:xfrm>
        </p:spPr>
        <p:txBody>
          <a:bodyPr wrap="square" lIns="0" tIns="18000" rIns="0" bIns="18000" anchor="ctr" anchorCtr="0">
            <a:spAutoFit/>
          </a:bodyPr>
          <a:lstStyle/>
          <a:p>
            <a:pPr marL="342900" indent="-342900"/>
            <a:r>
              <a:rPr lang="en-US" sz="2400" dirty="0"/>
              <a:t>Tap Test</a:t>
            </a:r>
          </a:p>
          <a:p>
            <a:pPr marL="829818" lvl="1" indent="-342900"/>
            <a:r>
              <a:rPr lang="en-US" sz="2400" dirty="0"/>
              <a:t>If the substrate inside the converter is broken, the converter rattles when hit. If the converter rattles, a replacement converter is required.</a:t>
            </a:r>
          </a:p>
          <a:p>
            <a:pPr marL="342900" indent="-342900"/>
            <a:r>
              <a:rPr lang="en-US" sz="2400" dirty="0"/>
              <a:t>Testing Back Pressure with a Gauge</a:t>
            </a:r>
          </a:p>
          <a:p>
            <a:pPr marL="829818" lvl="1" indent="-342900"/>
            <a:r>
              <a:rPr lang="en-US" sz="2400" dirty="0"/>
              <a:t>Exhaust system back pressure can be measured directly by installing a pressure gauge in an exhaust opening.</a:t>
            </a:r>
          </a:p>
        </p:txBody>
      </p:sp>
    </p:spTree>
    <p:extLst>
      <p:ext uri="{BB962C8B-B14F-4D97-AF65-F5344CB8AC3E}">
        <p14:creationId xmlns:p14="http://schemas.microsoft.com/office/powerpoint/2010/main" val="377686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3738" cy="590349"/>
          </a:xfrm>
        </p:spPr>
        <p:txBody>
          <a:bodyPr wrap="square" lIns="0" tIns="18000" rIns="0" bIns="18000" anchor="ctr" anchorCtr="0">
            <a:spAutoFit/>
          </a:bodyPr>
          <a:lstStyle/>
          <a:p>
            <a:r>
              <a:rPr lang="en-US" dirty="0"/>
              <a:t>Diagnosis Catalytic Converters </a:t>
            </a:r>
            <a:r>
              <a:rPr lang="en-US" sz="2800" dirty="0"/>
              <a:t>(2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060010"/>
            <a:ext cx="8313738" cy="3822003"/>
          </a:xfrm>
        </p:spPr>
        <p:txBody>
          <a:bodyPr wrap="square" lIns="0" tIns="18000" rIns="0" bIns="18000" anchor="ctr" anchorCtr="0">
            <a:spAutoFit/>
          </a:bodyPr>
          <a:lstStyle/>
          <a:p>
            <a:pPr marL="342900" indent="-342900"/>
            <a:r>
              <a:rPr lang="en-US" sz="2400" dirty="0"/>
              <a:t>Testing for Back Pressure Using a Vacuum Gauge</a:t>
            </a:r>
          </a:p>
          <a:p>
            <a:pPr marL="829818" lvl="1" indent="-342900"/>
            <a:r>
              <a:rPr lang="en-US" sz="2400" dirty="0"/>
              <a:t>An exhaust restriction can be tested indirectly by checking the intake manifold vacuum with the engine operating at a fast idle speed (about 2,500 </a:t>
            </a:r>
            <a:r>
              <a:rPr lang="en-US" sz="2400" spc="-300" dirty="0"/>
              <a:t>R P </a:t>
            </a:r>
            <a:r>
              <a:rPr lang="en-US" sz="2400" dirty="0"/>
              <a:t>M).</a:t>
            </a:r>
          </a:p>
          <a:p>
            <a:pPr marL="342900" indent="-342900"/>
            <a:r>
              <a:rPr lang="en-US" sz="2400" dirty="0"/>
              <a:t>Testing a Catalytic Converter for Temperature Rise</a:t>
            </a:r>
          </a:p>
          <a:p>
            <a:pPr marL="829818" lvl="1" indent="-342900"/>
            <a:r>
              <a:rPr lang="en-US" sz="2400" dirty="0"/>
              <a:t>To test the converter, operate the engine at 2,500 </a:t>
            </a:r>
            <a:r>
              <a:rPr lang="en-US" sz="2400" spc="-300" dirty="0"/>
              <a:t>R P </a:t>
            </a:r>
            <a:r>
              <a:rPr lang="en-US" sz="2400" dirty="0"/>
              <a:t>M for at least two minutes to fully warm the converter. Measure the inlet and the outlet temperatures using an infrared pyrometer.</a:t>
            </a:r>
          </a:p>
        </p:txBody>
      </p:sp>
    </p:spTree>
    <p:extLst>
      <p:ext uri="{BB962C8B-B14F-4D97-AF65-F5344CB8AC3E}">
        <p14:creationId xmlns:p14="http://schemas.microsoft.com/office/powerpoint/2010/main" val="278932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6913" cy="590349"/>
          </a:xfrm>
        </p:spPr>
        <p:txBody>
          <a:bodyPr wrap="square" lIns="0" tIns="18000" rIns="0" bIns="18000" anchor="ctr" anchorCtr="0">
            <a:spAutoFit/>
          </a:bodyPr>
          <a:lstStyle/>
          <a:p>
            <a:r>
              <a:rPr lang="en-US" dirty="0"/>
              <a:t>Diagnosis Catalytic Converters </a:t>
            </a:r>
            <a:r>
              <a:rPr lang="en-US" sz="2800" dirty="0"/>
              <a:t>(3 of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33174"/>
            <a:ext cx="8301451" cy="1298235"/>
          </a:xfrm>
        </p:spPr>
        <p:txBody>
          <a:bodyPr wrap="square" lIns="0" tIns="18000" rIns="0" bIns="18000" anchor="ctr" anchorCtr="0">
            <a:spAutoFit/>
          </a:bodyPr>
          <a:lstStyle/>
          <a:p>
            <a:pPr marL="342900" indent="-342900"/>
            <a:r>
              <a:rPr lang="en-US" sz="2400" dirty="0"/>
              <a:t>Catalytic Converter Efficiency Test</a:t>
            </a:r>
          </a:p>
          <a:p>
            <a:pPr marL="829818" lvl="1" indent="-342900"/>
            <a:r>
              <a:rPr lang="en-US" sz="2400" dirty="0"/>
              <a:t>Efficiency of catalytic converter </a:t>
            </a:r>
          </a:p>
          <a:p>
            <a:pPr marL="829818" lvl="1" indent="-342900"/>
            <a:r>
              <a:rPr lang="en-US" sz="2400" dirty="0"/>
              <a:t>Determined using an exhaust gas analyzer.</a:t>
            </a:r>
          </a:p>
        </p:txBody>
      </p:sp>
    </p:spTree>
    <p:extLst>
      <p:ext uri="{BB962C8B-B14F-4D97-AF65-F5344CB8AC3E}">
        <p14:creationId xmlns:p14="http://schemas.microsoft.com/office/powerpoint/2010/main" val="255249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43.8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2328862" cy="405683"/>
          </a:xfrm>
        </p:spPr>
        <p:txBody>
          <a:bodyPr wrap="square" lIns="0" tIns="18000" rIns="0" bIns="18000" anchor="ctr" anchorCtr="0">
            <a:spAutoFit/>
          </a:bodyPr>
          <a:lstStyle/>
          <a:p>
            <a:pPr marL="0" indent="0">
              <a:spcBef>
                <a:spcPts val="600"/>
              </a:spcBef>
              <a:buNone/>
            </a:pPr>
            <a:r>
              <a:rPr lang="en-US" sz="2400" noProof="0" dirty="0"/>
              <a:t>Failed Substrate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8298" y="1724556"/>
            <a:ext cx="4007802" cy="2991007"/>
          </a:xfrm>
        </p:spPr>
        <p:txBody>
          <a:bodyPr wrap="square" lIns="0" tIns="18000" rIns="0" bIns="18000" anchor="ctr" anchorCtr="0">
            <a:spAutoFit/>
          </a:bodyPr>
          <a:lstStyle/>
          <a:p>
            <a:pPr marL="342900" indent="-342900"/>
            <a:r>
              <a:rPr lang="en-US" sz="2400" noProof="0" dirty="0"/>
              <a:t>A catalytic converter that rattles when tapped was removed, and the substrate, or what was left of it, fell out. This converter has to be replaced and the root cause of why it failed found and corrected.</a:t>
            </a:r>
          </a:p>
        </p:txBody>
      </p:sp>
      <p:pic>
        <p:nvPicPr>
          <p:cNvPr id="5" name="Picture 4" descr="A photo shows broken pieces of substrate falling from a catalytic converter.">
            <a:extLst>
              <a:ext uri="{FF2B5EF4-FFF2-40B4-BE49-F238E27FC236}">
                <a16:creationId xmlns:a16="http://schemas.microsoft.com/office/drawing/2014/main" id="{96DF9837-A099-7D8D-BEEC-9C827A15ABF3}"/>
              </a:ext>
            </a:extLst>
          </p:cNvPr>
          <p:cNvPicPr>
            <a:picLocks noChangeAspect="1"/>
          </p:cNvPicPr>
          <p:nvPr/>
        </p:nvPicPr>
        <p:blipFill>
          <a:blip r:embed="rId3"/>
          <a:stretch>
            <a:fillRect/>
          </a:stretch>
        </p:blipFill>
        <p:spPr>
          <a:xfrm>
            <a:off x="4652373" y="1134256"/>
            <a:ext cx="3903255" cy="2938489"/>
          </a:xfrm>
          <a:prstGeom prst="rect">
            <a:avLst/>
          </a:prstGeom>
        </p:spPr>
      </p:pic>
    </p:spTree>
    <p:extLst>
      <p:ext uri="{BB962C8B-B14F-4D97-AF65-F5344CB8AC3E}">
        <p14:creationId xmlns:p14="http://schemas.microsoft.com/office/powerpoint/2010/main" val="2124411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43.9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4936"/>
            <a:ext cx="2697162" cy="405683"/>
          </a:xfrm>
        </p:spPr>
        <p:txBody>
          <a:bodyPr wrap="square" lIns="0" tIns="18000" rIns="0" bIns="18000" anchor="ctr" anchorCtr="0">
            <a:spAutoFit/>
          </a:bodyPr>
          <a:lstStyle/>
          <a:p>
            <a:pPr marL="0" indent="0">
              <a:spcBef>
                <a:spcPts val="600"/>
              </a:spcBef>
              <a:buNone/>
            </a:pPr>
            <a:r>
              <a:rPr lang="en-US" sz="2400" noProof="0" dirty="0"/>
              <a:t>Back Pressure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8297" y="1749956"/>
            <a:ext cx="4150883" cy="1883011"/>
          </a:xfrm>
        </p:spPr>
        <p:txBody>
          <a:bodyPr wrap="square" lIns="0" tIns="18000" rIns="0" bIns="18000" anchor="ctr" anchorCtr="0">
            <a:spAutoFit/>
          </a:bodyPr>
          <a:lstStyle/>
          <a:p>
            <a:pPr marL="342900" indent="-342900"/>
            <a:r>
              <a:rPr lang="en-US" sz="2400" noProof="0" dirty="0"/>
              <a:t>A back pressure tool can be made by using an oxygen sensor housing and epoxy or braze to hold the tube to the housing.</a:t>
            </a:r>
          </a:p>
        </p:txBody>
      </p:sp>
      <p:pic>
        <p:nvPicPr>
          <p:cNvPr id="4" name="Picture 3" descr="An illustration shows a back pressure tool connected to the oxygen sensor housing of an exhaust manifold. An enlarged view shows a steel brake line brazed to the oxygen sensor housing.">
            <a:extLst>
              <a:ext uri="{FF2B5EF4-FFF2-40B4-BE49-F238E27FC236}">
                <a16:creationId xmlns:a16="http://schemas.microsoft.com/office/drawing/2014/main" id="{30DBFCC3-48B1-8C5F-B109-7291D748B546}"/>
              </a:ext>
            </a:extLst>
          </p:cNvPr>
          <p:cNvPicPr>
            <a:picLocks noChangeAspect="1"/>
          </p:cNvPicPr>
          <p:nvPr/>
        </p:nvPicPr>
        <p:blipFill>
          <a:blip r:embed="rId3"/>
          <a:stretch>
            <a:fillRect/>
          </a:stretch>
        </p:blipFill>
        <p:spPr>
          <a:xfrm>
            <a:off x="4657520" y="1153488"/>
            <a:ext cx="3943761" cy="3535024"/>
          </a:xfrm>
          <a:prstGeom prst="rect">
            <a:avLst/>
          </a:prstGeom>
        </p:spPr>
      </p:pic>
    </p:spTree>
    <p:extLst>
      <p:ext uri="{BB962C8B-B14F-4D97-AF65-F5344CB8AC3E}">
        <p14:creationId xmlns:p14="http://schemas.microsoft.com/office/powerpoint/2010/main" val="990555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Exhaust Back-Pressure, Measure</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xhaust_back_pressure_measure">
            <a:hlinkClick r:id="" action="ppaction://media"/>
            <a:extLst>
              <a:ext uri="{FF2B5EF4-FFF2-40B4-BE49-F238E27FC236}">
                <a16:creationId xmlns:a16="http://schemas.microsoft.com/office/drawing/2014/main" id="{AB485211-88C8-68EB-FA7D-70D96CB01E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051800" cy="4766442"/>
          </a:xfrm>
        </p:spPr>
      </p:pic>
    </p:spTree>
    <p:extLst>
      <p:ext uri="{BB962C8B-B14F-4D97-AF65-F5344CB8AC3E}">
        <p14:creationId xmlns:p14="http://schemas.microsoft.com/office/powerpoint/2010/main" val="34420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43.10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3751262" cy="405683"/>
          </a:xfrm>
        </p:spPr>
        <p:txBody>
          <a:bodyPr wrap="square" lIns="0" tIns="18000" rIns="0" bIns="18000" anchor="ctr" anchorCtr="0">
            <a:spAutoFit/>
          </a:bodyPr>
          <a:lstStyle/>
          <a:p>
            <a:pPr marL="0" indent="0">
              <a:spcBef>
                <a:spcPts val="600"/>
              </a:spcBef>
              <a:buNone/>
            </a:pPr>
            <a:r>
              <a:rPr lang="en-US" sz="2400" noProof="0" dirty="0"/>
              <a:t>Melted Converter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673756"/>
            <a:ext cx="4121467" cy="1883011"/>
          </a:xfrm>
        </p:spPr>
        <p:txBody>
          <a:bodyPr wrap="square" lIns="0" tIns="18000" rIns="0" bIns="18000" anchor="ctr" anchorCtr="0">
            <a:spAutoFit/>
          </a:bodyPr>
          <a:lstStyle/>
          <a:p>
            <a:pPr marL="342900" indent="-342900"/>
            <a:r>
              <a:rPr lang="en-US" sz="2400" noProof="0" dirty="0"/>
              <a:t>This partially melted catalytic converter tested okay at idle, but had excessive back pressure at higher engine speeds.</a:t>
            </a:r>
          </a:p>
        </p:txBody>
      </p:sp>
      <p:pic>
        <p:nvPicPr>
          <p:cNvPr id="5" name="Picture 4" descr="A close-up view showing a partially melted catalytic converter.">
            <a:extLst>
              <a:ext uri="{FF2B5EF4-FFF2-40B4-BE49-F238E27FC236}">
                <a16:creationId xmlns:a16="http://schemas.microsoft.com/office/drawing/2014/main" id="{93A56B4E-88E8-593B-474A-68D71816828C}"/>
              </a:ext>
            </a:extLst>
          </p:cNvPr>
          <p:cNvPicPr>
            <a:picLocks noChangeAspect="1"/>
          </p:cNvPicPr>
          <p:nvPr/>
        </p:nvPicPr>
        <p:blipFill>
          <a:blip r:embed="rId3"/>
          <a:stretch>
            <a:fillRect/>
          </a:stretch>
        </p:blipFill>
        <p:spPr>
          <a:xfrm>
            <a:off x="4697096" y="1157805"/>
            <a:ext cx="3864609" cy="2511997"/>
          </a:xfrm>
          <a:prstGeom prst="rect">
            <a:avLst/>
          </a:prstGeom>
        </p:spPr>
      </p:pic>
    </p:spTree>
    <p:extLst>
      <p:ext uri="{BB962C8B-B14F-4D97-AF65-F5344CB8AC3E}">
        <p14:creationId xmlns:p14="http://schemas.microsoft.com/office/powerpoint/2010/main" val="389680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43.11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3268662" cy="405683"/>
          </a:xfrm>
        </p:spPr>
        <p:txBody>
          <a:bodyPr wrap="square" lIns="0" tIns="18000" rIns="0" bIns="18000" anchor="ctr" anchorCtr="0">
            <a:spAutoFit/>
          </a:bodyPr>
          <a:lstStyle/>
          <a:p>
            <a:pPr marL="0" indent="0">
              <a:spcBef>
                <a:spcPts val="600"/>
              </a:spcBef>
              <a:buNone/>
            </a:pPr>
            <a:r>
              <a:rPr lang="en-US" sz="2400" noProof="0" dirty="0"/>
              <a:t>Temperature Difference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48297" y="1767736"/>
            <a:ext cx="4131625" cy="2991007"/>
          </a:xfrm>
        </p:spPr>
        <p:txBody>
          <a:bodyPr wrap="square" lIns="0" tIns="18000" rIns="0" bIns="18000" anchor="ctr" anchorCtr="0">
            <a:spAutoFit/>
          </a:bodyPr>
          <a:lstStyle/>
          <a:p>
            <a:pPr marL="342900" indent="-342900"/>
            <a:r>
              <a:rPr lang="en-US" sz="2400" noProof="0" dirty="0"/>
              <a:t>The temperature of the outlet should be at least 10% hotter than the temperature of the inlet. If a converter is not working, the inlet temperature is hotter than the outlet temperature.</a:t>
            </a:r>
          </a:p>
        </p:txBody>
      </p:sp>
      <p:pic>
        <p:nvPicPr>
          <p:cNvPr id="4" name="Picture 3" descr="A photo shows exhaust temperature being measured with a temperature gun. The temperature gun reads 270 degrees F.">
            <a:extLst>
              <a:ext uri="{FF2B5EF4-FFF2-40B4-BE49-F238E27FC236}">
                <a16:creationId xmlns:a16="http://schemas.microsoft.com/office/drawing/2014/main" id="{25C71F6A-8A2C-BCA7-BACE-2F69AB2D812A}"/>
              </a:ext>
            </a:extLst>
          </p:cNvPr>
          <p:cNvPicPr>
            <a:picLocks noChangeAspect="1"/>
          </p:cNvPicPr>
          <p:nvPr/>
        </p:nvPicPr>
        <p:blipFill>
          <a:blip r:embed="rId3"/>
          <a:stretch>
            <a:fillRect/>
          </a:stretch>
        </p:blipFill>
        <p:spPr>
          <a:xfrm>
            <a:off x="4676778" y="1098003"/>
            <a:ext cx="3864609" cy="2909395"/>
          </a:xfrm>
          <a:prstGeom prst="rect">
            <a:avLst/>
          </a:prstGeom>
        </p:spPr>
      </p:pic>
    </p:spTree>
    <p:extLst>
      <p:ext uri="{BB962C8B-B14F-4D97-AF65-F5344CB8AC3E}">
        <p14:creationId xmlns:p14="http://schemas.microsoft.com/office/powerpoint/2010/main" val="2494601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3535"/>
            <a:ext cx="8313738" cy="405683"/>
          </a:xfrm>
        </p:spPr>
        <p:txBody>
          <a:bodyPr wrap="square" lIns="0" tIns="18000" rIns="0" bIns="18000" anchor="ctr" anchorCtr="0">
            <a:spAutoFit/>
          </a:bodyPr>
          <a:lstStyle/>
          <a:p>
            <a:pPr marL="0" indent="0">
              <a:buNone/>
            </a:pPr>
            <a:r>
              <a:rPr lang="en-US" sz="2400" dirty="0"/>
              <a:t>How can a catalytic converter be diagnosed?</a:t>
            </a:r>
          </a:p>
        </p:txBody>
      </p:sp>
    </p:spTree>
    <p:extLst>
      <p:ext uri="{BB962C8B-B14F-4D97-AF65-F5344CB8AC3E}">
        <p14:creationId xmlns:p14="http://schemas.microsoft.com/office/powerpoint/2010/main" val="3162927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6346"/>
            <a:ext cx="8313738" cy="775015"/>
          </a:xfrm>
        </p:spPr>
        <p:txBody>
          <a:bodyPr wrap="square" lIns="0" tIns="18000" rIns="0" bIns="18000" anchor="ctr" anchorCtr="0">
            <a:spAutoFit/>
          </a:bodyPr>
          <a:lstStyle/>
          <a:p>
            <a:pPr marL="0" indent="0">
              <a:buNone/>
            </a:pPr>
            <a:r>
              <a:rPr lang="en-US" sz="2400" dirty="0"/>
              <a:t>A tap test, a pressure test, a vacuum test, a temperature test, and an efficiency test.</a:t>
            </a:r>
          </a:p>
        </p:txBody>
      </p:sp>
    </p:spTree>
    <p:extLst>
      <p:ext uri="{BB962C8B-B14F-4D97-AF65-F5344CB8AC3E}">
        <p14:creationId xmlns:p14="http://schemas.microsoft.com/office/powerpoint/2010/main" val="4092186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8" y="186883"/>
            <a:ext cx="8305896" cy="590349"/>
          </a:xfrm>
        </p:spPr>
        <p:txBody>
          <a:bodyPr wrap="square" lIns="0" tIns="18000" rIns="0" bIns="18000" anchor="ctr" anchorCtr="0">
            <a:spAutoFit/>
          </a:bodyPr>
          <a:lstStyle/>
          <a:p>
            <a:r>
              <a:rPr lang="en-US" dirty="0"/>
              <a:t>Catalytic Converters </a:t>
            </a:r>
            <a:r>
              <a:rPr lang="en-US" sz="2800" dirty="0"/>
              <a:t>(1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6421" y="1048226"/>
            <a:ext cx="8314343" cy="4599139"/>
          </a:xfrm>
        </p:spPr>
        <p:txBody>
          <a:bodyPr wrap="square" lIns="0" tIns="18000" rIns="0" bIns="18000" anchor="ctr" anchorCtr="0">
            <a:spAutoFit/>
          </a:bodyPr>
          <a:lstStyle/>
          <a:p>
            <a:pPr marL="342900" indent="-342000">
              <a:spcBef>
                <a:spcPts val="600"/>
              </a:spcBef>
            </a:pPr>
            <a:r>
              <a:rPr lang="en-US" sz="2400" dirty="0">
                <a:solidFill>
                  <a:srgbClr val="000000"/>
                </a:solidFill>
              </a:rPr>
              <a:t>Purpose and Function</a:t>
            </a:r>
          </a:p>
          <a:p>
            <a:pPr marL="829818" lvl="1" indent="-342000"/>
            <a:r>
              <a:rPr lang="en-US" sz="2400" dirty="0">
                <a:solidFill>
                  <a:srgbClr val="000000"/>
                </a:solidFill>
              </a:rPr>
              <a:t>After-treatment device used to reduce exhaust emissions outside of the engine.</a:t>
            </a:r>
          </a:p>
          <a:p>
            <a:pPr marL="342900" indent="-342000">
              <a:spcBef>
                <a:spcPts val="600"/>
              </a:spcBef>
            </a:pPr>
            <a:r>
              <a:rPr lang="en-US" sz="2400" dirty="0">
                <a:solidFill>
                  <a:srgbClr val="000000"/>
                </a:solidFill>
              </a:rPr>
              <a:t>Catalytic Converter Construction</a:t>
            </a:r>
          </a:p>
          <a:p>
            <a:pPr marL="829818" lvl="1" indent="-342000"/>
            <a:r>
              <a:rPr lang="en-US" sz="2400" dirty="0">
                <a:solidFill>
                  <a:srgbClr val="000000"/>
                </a:solidFill>
              </a:rPr>
              <a:t>Most catalytic converters are constructed of a ceramic material in a honeycomb shape with square openings for the exhaust gases.</a:t>
            </a:r>
          </a:p>
          <a:p>
            <a:pPr marL="829818" lvl="1" indent="-342000"/>
            <a:r>
              <a:rPr lang="en-US" sz="2400" dirty="0">
                <a:solidFill>
                  <a:srgbClr val="000000"/>
                </a:solidFill>
              </a:rPr>
              <a:t>Substrate is then coated with a porous aluminum material called the washcoat.</a:t>
            </a:r>
          </a:p>
          <a:p>
            <a:pPr marL="829818" lvl="1" indent="-342000"/>
            <a:r>
              <a:rPr lang="en-US" sz="2400" dirty="0">
                <a:solidFill>
                  <a:srgbClr val="000000"/>
                </a:solidFill>
              </a:rPr>
              <a:t>Catalytic materials are then applied on top of the washcoat.</a:t>
            </a:r>
          </a:p>
        </p:txBody>
      </p:sp>
    </p:spTree>
    <p:extLst>
      <p:ext uri="{BB962C8B-B14F-4D97-AF65-F5344CB8AC3E}">
        <p14:creationId xmlns:p14="http://schemas.microsoft.com/office/powerpoint/2010/main" val="3781639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7472" y="185372"/>
            <a:ext cx="8229600" cy="590349"/>
          </a:xfrm>
        </p:spPr>
        <p:txBody>
          <a:bodyPr wrap="square" lIns="0" tIns="18000" rIns="0" bIns="18000" anchor="ctr" anchorCtr="0">
            <a:spAutoFit/>
          </a:bodyPr>
          <a:lstStyle/>
          <a:p>
            <a:r>
              <a:rPr lang="en-US" sz="3600" dirty="0">
                <a:latin typeface="+mj-lt"/>
              </a:rPr>
              <a:t>Figure 43.12</a:t>
            </a:r>
            <a:endParaRPr lang="en-US" sz="3600" noProof="0" dirty="0">
              <a:latin typeface="+mj-lt"/>
              <a:cs typeface="Arial" panose="020B0604020202020204" pitchFamily="34" charset="0"/>
            </a:endParaRPr>
          </a:p>
        </p:txBody>
      </p:sp>
      <p:sp>
        <p:nvSpPr>
          <p:cNvPr id="2" name="Content Placeholder 1">
            <a:extLst>
              <a:ext uri="{FF2B5EF4-FFF2-40B4-BE49-F238E27FC236}">
                <a16:creationId xmlns:a16="http://schemas.microsoft.com/office/drawing/2014/main" id="{D761609C-6276-AC04-B3BE-097DBDB8DF7A}"/>
              </a:ext>
            </a:extLst>
          </p:cNvPr>
          <p:cNvSpPr>
            <a:spLocks noGrp="1"/>
          </p:cNvSpPr>
          <p:nvPr>
            <p:ph idx="1"/>
          </p:nvPr>
        </p:nvSpPr>
        <p:spPr>
          <a:xfrm>
            <a:off x="338327" y="1142477"/>
            <a:ext cx="2841753" cy="405683"/>
          </a:xfrm>
        </p:spPr>
        <p:txBody>
          <a:bodyPr wrap="square" lIns="0" tIns="18000" rIns="0" bIns="18000" anchor="ctr" anchorCtr="0">
            <a:spAutoFit/>
          </a:bodyPr>
          <a:lstStyle/>
          <a:p>
            <a:pPr marL="0" indent="0">
              <a:buNone/>
            </a:pPr>
            <a:r>
              <a:rPr lang="en-US" sz="2400" dirty="0">
                <a:solidFill>
                  <a:srgbClr val="000000"/>
                </a:solidFill>
              </a:rPr>
              <a:t>Replacing Converter</a:t>
            </a:r>
          </a:p>
        </p:txBody>
      </p:sp>
      <p:pic>
        <p:nvPicPr>
          <p:cNvPr id="5" name="Picture 4" descr="An illustration depicting replacing a catalytic converter with a universal unit.&#10;Long description is available in notes, press F6.">
            <a:extLst>
              <a:ext uri="{FF2B5EF4-FFF2-40B4-BE49-F238E27FC236}">
                <a16:creationId xmlns:a16="http://schemas.microsoft.com/office/drawing/2014/main" id="{3E8929D5-12DE-4E36-A7B1-60D1C4F4D729}"/>
              </a:ext>
            </a:extLst>
          </p:cNvPr>
          <p:cNvPicPr>
            <a:picLocks noChangeAspect="1"/>
          </p:cNvPicPr>
          <p:nvPr/>
        </p:nvPicPr>
        <p:blipFill>
          <a:blip r:embed="rId3"/>
          <a:stretch>
            <a:fillRect/>
          </a:stretch>
        </p:blipFill>
        <p:spPr>
          <a:xfrm>
            <a:off x="489672" y="1772974"/>
            <a:ext cx="8037656" cy="2651652"/>
          </a:xfrm>
          <a:prstGeom prst="rect">
            <a:avLst/>
          </a:prstGeom>
        </p:spPr>
      </p:pic>
      <p:sp>
        <p:nvSpPr>
          <p:cNvPr id="3" name="Content Placeholder 2">
            <a:extLst>
              <a:ext uri="{FF2B5EF4-FFF2-40B4-BE49-F238E27FC236}">
                <a16:creationId xmlns:a16="http://schemas.microsoft.com/office/drawing/2014/main" id="{025C9879-E557-82F5-7131-EF516597EA93}"/>
              </a:ext>
            </a:extLst>
          </p:cNvPr>
          <p:cNvSpPr>
            <a:spLocks noGrp="1"/>
          </p:cNvSpPr>
          <p:nvPr>
            <p:ph idx="13"/>
          </p:nvPr>
        </p:nvSpPr>
        <p:spPr>
          <a:xfrm>
            <a:off x="338327" y="4690867"/>
            <a:ext cx="8302435" cy="1513679"/>
          </a:xfrm>
        </p:spPr>
        <p:txBody>
          <a:bodyPr wrap="square" lIns="0" tIns="18000" rIns="0" bIns="18000" anchor="ctr" anchorCtr="0">
            <a:spAutoFit/>
          </a:bodyPr>
          <a:lstStyle/>
          <a:p>
            <a:pPr marL="342900" indent="-342900"/>
            <a:r>
              <a:rPr lang="en-US" sz="2400" dirty="0"/>
              <a:t>Whenever replacing a catalytic converter with a universal unit, first measure the distance between the rear brick and the center of the rear oxygen sensor. Be sure that the replacement unit is installed to the same dimension.</a:t>
            </a:r>
          </a:p>
        </p:txBody>
      </p:sp>
    </p:spTree>
    <p:extLst>
      <p:ext uri="{BB962C8B-B14F-4D97-AF65-F5344CB8AC3E}">
        <p14:creationId xmlns:p14="http://schemas.microsoft.com/office/powerpoint/2010/main" val="1575118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064"/>
            <a:ext cx="8329200" cy="1144347"/>
          </a:xfrm>
        </p:spPr>
        <p:txBody>
          <a:bodyPr wrap="square" lIns="0" tIns="18000" rIns="0" bIns="18000" anchor="ctr" anchorCtr="0">
            <a:spAutoFit/>
          </a:bodyPr>
          <a:lstStyle/>
          <a:p>
            <a:r>
              <a:rPr lang="en-US" dirty="0"/>
              <a:t>Catalytic Converter Replacement Guidelines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472492"/>
            <a:ext cx="8313738" cy="1513679"/>
          </a:xfrm>
        </p:spPr>
        <p:txBody>
          <a:bodyPr wrap="square" lIns="0" tIns="18000" rIns="0" bIns="18000" anchor="ctr" anchorCtr="0">
            <a:spAutoFit/>
          </a:bodyPr>
          <a:lstStyle/>
          <a:p>
            <a:pPr marL="342900" indent="-342900"/>
            <a:r>
              <a:rPr lang="en-US" sz="2400" dirty="0"/>
              <a:t>If a converter is replaced on a vehicle with less than 80,000 miles or eight years, depending on the year of the vehicle, an original equipment catalytic converter must be used as a replacement.</a:t>
            </a:r>
          </a:p>
        </p:txBody>
      </p:sp>
    </p:spTree>
    <p:extLst>
      <p:ext uri="{BB962C8B-B14F-4D97-AF65-F5344CB8AC3E}">
        <p14:creationId xmlns:p14="http://schemas.microsoft.com/office/powerpoint/2010/main" val="478664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6757"/>
            <a:ext cx="8316912" cy="1144347"/>
          </a:xfrm>
        </p:spPr>
        <p:txBody>
          <a:bodyPr wrap="square" lIns="0" tIns="18000" rIns="0" bIns="18000" anchor="ctr" anchorCtr="0">
            <a:spAutoFit/>
          </a:bodyPr>
          <a:lstStyle/>
          <a:p>
            <a:r>
              <a:rPr lang="en-US" dirty="0"/>
              <a:t>Catalytic Converter-Related Diagnostic Trouble Code</a:t>
            </a:r>
            <a:endParaRPr lang="en-US" noProof="0" dirty="0"/>
          </a:p>
        </p:txBody>
      </p:sp>
      <p:graphicFrame>
        <p:nvGraphicFramePr>
          <p:cNvPr id="11" name="Table 3">
            <a:extLst>
              <a:ext uri="{FF2B5EF4-FFF2-40B4-BE49-F238E27FC236}">
                <a16:creationId xmlns:a16="http://schemas.microsoft.com/office/drawing/2014/main" id="{5D4B5E59-B2DA-A7C2-4ABC-708EDB3A71E4}"/>
              </a:ext>
            </a:extLst>
          </p:cNvPr>
          <p:cNvGraphicFramePr>
            <a:graphicFrameLocks noGrp="1"/>
          </p:cNvGraphicFramePr>
          <p:nvPr>
            <p:extLst>
              <p:ext uri="{D42A27DB-BD31-4B8C-83A1-F6EECF244321}">
                <p14:modId xmlns:p14="http://schemas.microsoft.com/office/powerpoint/2010/main" val="4238704704"/>
              </p:ext>
            </p:extLst>
          </p:nvPr>
        </p:nvGraphicFramePr>
        <p:xfrm>
          <a:off x="542924" y="1855112"/>
          <a:ext cx="7953375" cy="2205389"/>
        </p:xfrm>
        <a:graphic>
          <a:graphicData uri="http://schemas.openxmlformats.org/drawingml/2006/table">
            <a:tbl>
              <a:tblPr firstRow="1" bandRow="1">
                <a:tableStyleId>{40F9630F-82C1-40B7-BC3A-925EFCFF5E92}</a:tableStyleId>
              </a:tblPr>
              <a:tblGrid>
                <a:gridCol w="3175302">
                  <a:extLst>
                    <a:ext uri="{9D8B030D-6E8A-4147-A177-3AD203B41FA5}">
                      <a16:colId xmlns:a16="http://schemas.microsoft.com/office/drawing/2014/main" val="229555036"/>
                    </a:ext>
                  </a:extLst>
                </a:gridCol>
                <a:gridCol w="2139716">
                  <a:extLst>
                    <a:ext uri="{9D8B030D-6E8A-4147-A177-3AD203B41FA5}">
                      <a16:colId xmlns:a16="http://schemas.microsoft.com/office/drawing/2014/main" val="1290434466"/>
                    </a:ext>
                  </a:extLst>
                </a:gridCol>
                <a:gridCol w="2638357">
                  <a:extLst>
                    <a:ext uri="{9D8B030D-6E8A-4147-A177-3AD203B41FA5}">
                      <a16:colId xmlns:a16="http://schemas.microsoft.com/office/drawing/2014/main" val="1843331659"/>
                    </a:ext>
                  </a:extLst>
                </a:gridCol>
              </a:tblGrid>
              <a:tr h="4594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chemeClr val="bg1"/>
                          </a:solidFill>
                        </a:rPr>
                        <a:t>Diagnostic Trouble Code</a:t>
                      </a: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noProof="0" dirty="0">
                          <a:solidFill>
                            <a:schemeClr val="bg1"/>
                          </a:solidFill>
                          <a:effectLst/>
                          <a:latin typeface="Arial"/>
                          <a:ea typeface="Calibri" panose="020F0502020204030204" pitchFamily="34" charset="0"/>
                          <a:cs typeface="Times New Roman" panose="02020603050405020304" pitchFamily="18" charset="0"/>
                          <a:sym typeface="Arial"/>
                        </a:rPr>
                        <a:t>Description</a:t>
                      </a: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chemeClr val="bg1"/>
                          </a:solidFill>
                        </a:rPr>
                        <a:t>Possible Causes</a:t>
                      </a:r>
                      <a:endParaRPr lang="en-US" sz="18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5409462"/>
                  </a:ext>
                </a:extLst>
              </a:tr>
              <a:tr h="889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noProof="0" dirty="0"/>
                        <a:t>P0422</a:t>
                      </a:r>
                      <a:endParaRPr lang="en-US" sz="180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u="none" strike="noStrike" kern="1200" spc="0" baseline="0" noProof="0" dirty="0"/>
                        <a:t>Catalytic converter efficiency failure</a:t>
                      </a:r>
                      <a:endParaRPr lang="en-US" sz="1800" baseline="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Clr>
                          <a:schemeClr val="tx2"/>
                        </a:buClr>
                        <a:buFont typeface="Arial" panose="020B0604020202020204" pitchFamily="34" charset="0"/>
                        <a:buChar char="•"/>
                      </a:pPr>
                      <a:r>
                        <a:rPr lang="en-US" sz="1800" baseline="0" noProof="0" dirty="0"/>
                        <a:t>Engine mechanical fault</a:t>
                      </a:r>
                    </a:p>
                    <a:p>
                      <a:pPr marL="285750" indent="-285750">
                        <a:buClr>
                          <a:schemeClr val="tx2"/>
                        </a:buClr>
                        <a:buFont typeface="Arial" panose="020B0604020202020204" pitchFamily="34" charset="0"/>
                        <a:buChar char="•"/>
                      </a:pPr>
                      <a:r>
                        <a:rPr lang="en-US" sz="1800" baseline="0" noProof="0" dirty="0"/>
                        <a:t>Exhaust leaks</a:t>
                      </a:r>
                    </a:p>
                    <a:p>
                      <a:pPr marL="285750" indent="-285750">
                        <a:buClr>
                          <a:schemeClr val="tx2"/>
                        </a:buClr>
                        <a:buFont typeface="Arial" panose="020B0604020202020204" pitchFamily="34" charset="0"/>
                        <a:buChar char="•"/>
                      </a:pPr>
                      <a:r>
                        <a:rPr lang="en-US" sz="1800" baseline="0" noProof="0" dirty="0"/>
                        <a:t>Fuel contaminations, such as engine oil, coolant, or sulfur</a:t>
                      </a: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382893821"/>
                  </a:ext>
                </a:extLst>
              </a:tr>
            </a:tbl>
          </a:graphicData>
        </a:graphic>
      </p:graphicFrame>
    </p:spTree>
    <p:extLst>
      <p:ext uri="{BB962C8B-B14F-4D97-AF65-F5344CB8AC3E}">
        <p14:creationId xmlns:p14="http://schemas.microsoft.com/office/powerpoint/2010/main" val="19940452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A94466F1-589A-6CC5-068E-A50CF93D6B1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E315D22-D7D1-DF12-960F-D7BF5F879409}"/>
              </a:ext>
            </a:extLst>
          </p:cNvPr>
          <p:cNvSpPr>
            <a:spLocks noGrp="1"/>
          </p:cNvSpPr>
          <p:nvPr>
            <p:ph type="title"/>
          </p:nvPr>
        </p:nvSpPr>
        <p:spPr>
          <a:xfrm>
            <a:off x="326573" y="188721"/>
            <a:ext cx="8314189" cy="590349"/>
          </a:xfrm>
        </p:spPr>
        <p:txBody>
          <a:bodyPr wrap="square" lIns="0" tIns="18000" rIns="0" bIns="18000" anchor="ctr" anchorCtr="0">
            <a:spAutoFit/>
          </a:bodyPr>
          <a:lstStyle/>
          <a:p>
            <a:r>
              <a:rPr lang="en-US" noProof="0" dirty="0"/>
              <a:t>Summary</a:t>
            </a:r>
          </a:p>
        </p:txBody>
      </p:sp>
      <p:sp>
        <p:nvSpPr>
          <p:cNvPr id="10" name="Content Placeholder 9">
            <a:extLst>
              <a:ext uri="{FF2B5EF4-FFF2-40B4-BE49-F238E27FC236}">
                <a16:creationId xmlns:a16="http://schemas.microsoft.com/office/drawing/2014/main" id="{501289A4-DC70-3F97-4CBF-E2BDCDA0D4FB}"/>
              </a:ext>
            </a:extLst>
          </p:cNvPr>
          <p:cNvSpPr>
            <a:spLocks noGrp="1"/>
          </p:cNvSpPr>
          <p:nvPr>
            <p:ph sz="quarter" idx="12"/>
          </p:nvPr>
        </p:nvSpPr>
        <p:spPr>
          <a:xfrm>
            <a:off x="338365" y="1129527"/>
            <a:ext cx="8302398" cy="2444703"/>
          </a:xfrm>
        </p:spPr>
        <p:txBody>
          <a:bodyPr wrap="square" lIns="0" tIns="18000" rIns="0" bIns="18000" anchor="ctr" anchorCtr="0">
            <a:spAutoFit/>
          </a:bodyPr>
          <a:lstStyle/>
          <a:p>
            <a:pPr marL="342900" indent="-342900"/>
            <a:r>
              <a:rPr lang="en-US" sz="2400" dirty="0"/>
              <a:t>Catalytic converter is after-treatment device that reduces exhaust emissions outside of the engine. Catalyst is an element that starts a chemical reaction but not consumed in the process.</a:t>
            </a:r>
          </a:p>
          <a:p>
            <a:pPr marL="342900" indent="-342900"/>
            <a:r>
              <a:rPr lang="en-US" sz="2400" dirty="0"/>
              <a:t>Catalyst material used in a catalytic converter includes rhodium, palladium, and platinum.</a:t>
            </a:r>
          </a:p>
        </p:txBody>
      </p:sp>
      <p:sp>
        <p:nvSpPr>
          <p:cNvPr id="2" name="Content Placeholder 1">
            <a:extLst>
              <a:ext uri="{FF2B5EF4-FFF2-40B4-BE49-F238E27FC236}">
                <a16:creationId xmlns:a16="http://schemas.microsoft.com/office/drawing/2014/main" id="{F4527DEF-33F1-A5EC-E360-3E4D6FE1B9A6}"/>
              </a:ext>
            </a:extLst>
          </p:cNvPr>
          <p:cNvSpPr>
            <a:spLocks noGrp="1"/>
          </p:cNvSpPr>
          <p:nvPr>
            <p:ph sz="quarter" idx="13"/>
          </p:nvPr>
        </p:nvSpPr>
        <p:spPr>
          <a:xfrm>
            <a:off x="330200" y="3638617"/>
            <a:ext cx="215900" cy="405683"/>
          </a:xfrm>
        </p:spPr>
        <p:txBody>
          <a:bodyPr wrap="square" lIns="0" tIns="18000" rIns="0" bIns="18000" anchor="ctr" anchorCtr="0">
            <a:spAutoFit/>
          </a:bodyPr>
          <a:lstStyle/>
          <a:p>
            <a:pPr marL="342900" indent="-342900"/>
            <a:r>
              <a:rPr lang="en-US" sz="2400" dirty="0"/>
              <a:t> </a:t>
            </a:r>
            <a:r>
              <a:rPr lang="en-US" sz="100" dirty="0"/>
              <a:t> </a:t>
            </a:r>
          </a:p>
        </p:txBody>
      </p:sp>
      <p:graphicFrame>
        <p:nvGraphicFramePr>
          <p:cNvPr id="25" name="Object 24" descr="O B D hyphen roman number two.">
            <a:extLst>
              <a:ext uri="{FF2B5EF4-FFF2-40B4-BE49-F238E27FC236}">
                <a16:creationId xmlns:a16="http://schemas.microsoft.com/office/drawing/2014/main" id="{117280B7-2F67-3D96-2B9B-26CC1BB6A84B}"/>
              </a:ext>
            </a:extLst>
          </p:cNvPr>
          <p:cNvGraphicFramePr>
            <a:graphicFrameLocks noChangeAspect="1"/>
          </p:cNvGraphicFramePr>
          <p:nvPr>
            <p:extLst>
              <p:ext uri="{D42A27DB-BD31-4B8C-83A1-F6EECF244321}">
                <p14:modId xmlns:p14="http://schemas.microsoft.com/office/powerpoint/2010/main" val="3694694841"/>
              </p:ext>
            </p:extLst>
          </p:nvPr>
        </p:nvGraphicFramePr>
        <p:xfrm>
          <a:off x="652237" y="3692670"/>
          <a:ext cx="985006" cy="34724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6" name="Object 25" descr="O B D roman numeral two.">
                        <a:extLst>
                          <a:ext uri="{FF2B5EF4-FFF2-40B4-BE49-F238E27FC236}">
                            <a16:creationId xmlns:a16="http://schemas.microsoft.com/office/drawing/2014/main" id="{3EF9F0DF-C72D-5BB3-F966-1180AECBE1D1}"/>
                          </a:ext>
                        </a:extLst>
                      </p:cNvPr>
                      <p:cNvPicPr/>
                      <p:nvPr/>
                    </p:nvPicPr>
                    <p:blipFill>
                      <a:blip r:embed="rId4"/>
                      <a:stretch>
                        <a:fillRect/>
                      </a:stretch>
                    </p:blipFill>
                    <p:spPr>
                      <a:xfrm>
                        <a:off x="652237" y="3692670"/>
                        <a:ext cx="985006" cy="34724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B83DD1B-1010-F8B5-27B6-2F6B3377363C}"/>
              </a:ext>
            </a:extLst>
          </p:cNvPr>
          <p:cNvSpPr>
            <a:spLocks noGrp="1"/>
          </p:cNvSpPr>
          <p:nvPr>
            <p:ph sz="quarter" idx="14"/>
          </p:nvPr>
        </p:nvSpPr>
        <p:spPr>
          <a:xfrm>
            <a:off x="1705281" y="3643509"/>
            <a:ext cx="6819593" cy="405683"/>
          </a:xfrm>
        </p:spPr>
        <p:txBody>
          <a:bodyPr wrap="square" lIns="0" tIns="18000" rIns="0" bIns="18000" anchor="ctr" anchorCtr="0">
            <a:spAutoFit/>
          </a:bodyPr>
          <a:lstStyle/>
          <a:p>
            <a:pPr marL="0" indent="0">
              <a:buNone/>
            </a:pPr>
            <a:r>
              <a:rPr lang="en-US" sz="2400" dirty="0"/>
              <a:t>system monitor compares relative activity of a rear</a:t>
            </a:r>
          </a:p>
        </p:txBody>
      </p:sp>
      <p:sp>
        <p:nvSpPr>
          <p:cNvPr id="4" name="Content Placeholder 3">
            <a:extLst>
              <a:ext uri="{FF2B5EF4-FFF2-40B4-BE49-F238E27FC236}">
                <a16:creationId xmlns:a16="http://schemas.microsoft.com/office/drawing/2014/main" id="{E5FF7EE4-D68E-1BDE-9540-914010832ECA}"/>
              </a:ext>
            </a:extLst>
          </p:cNvPr>
          <p:cNvSpPr>
            <a:spLocks noGrp="1"/>
          </p:cNvSpPr>
          <p:nvPr>
            <p:ph sz="quarter" idx="15"/>
          </p:nvPr>
        </p:nvSpPr>
        <p:spPr>
          <a:xfrm>
            <a:off x="657224" y="4120256"/>
            <a:ext cx="7905750" cy="405683"/>
          </a:xfrm>
        </p:spPr>
        <p:txBody>
          <a:bodyPr wrap="square" lIns="0" tIns="18000" rIns="0" bIns="18000" anchor="ctr" anchorCtr="0">
            <a:spAutoFit/>
          </a:bodyPr>
          <a:lstStyle/>
          <a:p>
            <a:pPr marL="0" indent="0">
              <a:buNone/>
            </a:pPr>
            <a:r>
              <a:rPr lang="en-US" sz="2400" dirty="0"/>
              <a:t>oxygen sensor to pre-catalytic oxygen sensor to efficiency.</a:t>
            </a:r>
          </a:p>
        </p:txBody>
      </p:sp>
      <p:sp>
        <p:nvSpPr>
          <p:cNvPr id="5" name="Content Placeholder 4">
            <a:extLst>
              <a:ext uri="{FF2B5EF4-FFF2-40B4-BE49-F238E27FC236}">
                <a16:creationId xmlns:a16="http://schemas.microsoft.com/office/drawing/2014/main" id="{4B2FB77C-506F-2462-385B-88538215AD48}"/>
              </a:ext>
            </a:extLst>
          </p:cNvPr>
          <p:cNvSpPr>
            <a:spLocks noGrp="1"/>
          </p:cNvSpPr>
          <p:nvPr>
            <p:ph sz="quarter" idx="16"/>
          </p:nvPr>
        </p:nvSpPr>
        <p:spPr>
          <a:xfrm>
            <a:off x="333374" y="4589716"/>
            <a:ext cx="8025435" cy="1706039"/>
          </a:xfrm>
        </p:spPr>
        <p:txBody>
          <a:bodyPr wrap="square" lIns="0" tIns="18000" rIns="0" bIns="18000" anchor="ctr" anchorCtr="0">
            <a:spAutoFit/>
          </a:bodyPr>
          <a:lstStyle/>
          <a:p>
            <a:pPr marL="342900" indent="-342900"/>
            <a:r>
              <a:rPr lang="en-US" sz="2400" dirty="0"/>
              <a:t>Catalytic converter can be tested for excessive back pressure using a vacuum gauge.</a:t>
            </a:r>
          </a:p>
          <a:p>
            <a:pPr marL="342900" indent="-342900"/>
            <a:r>
              <a:rPr lang="en-US" sz="2400" dirty="0"/>
              <a:t>Replacement of the catalytic converter must conform to </a:t>
            </a:r>
            <a:r>
              <a:rPr lang="en-US" sz="2400" spc="-300" dirty="0"/>
              <a:t>E P </a:t>
            </a:r>
            <a:r>
              <a:rPr lang="en-US" sz="2400" dirty="0"/>
              <a:t>A guidelines.</a:t>
            </a:r>
          </a:p>
        </p:txBody>
      </p:sp>
    </p:spTree>
    <p:extLst>
      <p:ext uri="{BB962C8B-B14F-4D97-AF65-F5344CB8AC3E}">
        <p14:creationId xmlns:p14="http://schemas.microsoft.com/office/powerpoint/2010/main" val="537894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7721"/>
            <a:ext cx="8304750" cy="590349"/>
          </a:xfrm>
        </p:spPr>
        <p:txBody>
          <a:bodyPr wrap="square" lIns="0" tIns="18000" rIns="0" bIns="18000" anchor="ctr" anchorCtr="0">
            <a:spAutoFit/>
          </a:bodyPr>
          <a:lstStyle/>
          <a:p>
            <a:r>
              <a:rPr lang="en-US" dirty="0"/>
              <a:t>Catalytic Converters </a:t>
            </a:r>
            <a:r>
              <a:rPr lang="en-US" sz="2800" dirty="0"/>
              <a:t>(2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31456"/>
            <a:ext cx="8304750" cy="1667567"/>
          </a:xfrm>
        </p:spPr>
        <p:txBody>
          <a:bodyPr wrap="square" lIns="0" tIns="18000" rIns="0" bIns="18000" anchor="ctr" anchorCtr="0">
            <a:spAutoFit/>
          </a:bodyPr>
          <a:lstStyle/>
          <a:p>
            <a:pPr marL="342900" indent="-342000">
              <a:spcBef>
                <a:spcPts val="600"/>
              </a:spcBef>
            </a:pPr>
            <a:r>
              <a:rPr lang="en-US" sz="2400" dirty="0">
                <a:solidFill>
                  <a:srgbClr val="000000"/>
                </a:solidFill>
              </a:rPr>
              <a:t>Catalytic Converter Operation</a:t>
            </a:r>
          </a:p>
          <a:p>
            <a:pPr marL="829818" lvl="1" indent="-342000"/>
            <a:r>
              <a:rPr lang="en-US" sz="2400" dirty="0">
                <a:solidFill>
                  <a:srgbClr val="000000"/>
                </a:solidFill>
              </a:rPr>
              <a:t>Substrate contains small amounts of rhodium, palladium, and platinum.</a:t>
            </a:r>
          </a:p>
          <a:p>
            <a:pPr marL="829818" lvl="1" indent="-342000"/>
            <a:r>
              <a:rPr lang="en-US" sz="2400" dirty="0">
                <a:solidFill>
                  <a:srgbClr val="000000"/>
                </a:solidFill>
              </a:rPr>
              <a:t>Elements act as catalysts.</a:t>
            </a:r>
          </a:p>
        </p:txBody>
      </p:sp>
      <p:sp>
        <p:nvSpPr>
          <p:cNvPr id="4" name="Content Placeholder 3">
            <a:extLst>
              <a:ext uri="{FF2B5EF4-FFF2-40B4-BE49-F238E27FC236}">
                <a16:creationId xmlns:a16="http://schemas.microsoft.com/office/drawing/2014/main" id="{03F5DFC3-99CA-23E6-41E3-48651124AD8A}"/>
              </a:ext>
            </a:extLst>
          </p:cNvPr>
          <p:cNvSpPr>
            <a:spLocks noGrp="1"/>
          </p:cNvSpPr>
          <p:nvPr>
            <p:ph sz="quarter" idx="13"/>
          </p:nvPr>
        </p:nvSpPr>
        <p:spPr>
          <a:xfrm>
            <a:off x="333808" y="2857435"/>
            <a:ext cx="4195181" cy="405683"/>
          </a:xfrm>
        </p:spPr>
        <p:txBody>
          <a:bodyPr wrap="square" lIns="0" tIns="18000" rIns="0" bIns="18000" anchor="ctr" anchorCtr="0">
            <a:spAutoFit/>
          </a:bodyPr>
          <a:lstStyle/>
          <a:p>
            <a:pPr marL="829818" lvl="1" indent="-342900"/>
            <a:r>
              <a:rPr lang="en-US" sz="2400" dirty="0"/>
              <a:t>Converter should have a</a:t>
            </a:r>
          </a:p>
        </p:txBody>
      </p:sp>
      <p:graphicFrame>
        <p:nvGraphicFramePr>
          <p:cNvPr id="27" name="Object 26" descr="14 point 7 ratio 1">
            <a:extLst>
              <a:ext uri="{FF2B5EF4-FFF2-40B4-BE49-F238E27FC236}">
                <a16:creationId xmlns:a16="http://schemas.microsoft.com/office/drawing/2014/main" id="{4D545274-AAA9-D736-9EDD-57050299CBA9}"/>
              </a:ext>
            </a:extLst>
          </p:cNvPr>
          <p:cNvGraphicFramePr>
            <a:graphicFrameLocks noChangeAspect="1"/>
          </p:cNvGraphicFramePr>
          <p:nvPr>
            <p:extLst>
              <p:ext uri="{D42A27DB-BD31-4B8C-83A1-F6EECF244321}">
                <p14:modId xmlns:p14="http://schemas.microsoft.com/office/powerpoint/2010/main" val="3634107477"/>
              </p:ext>
            </p:extLst>
          </p:nvPr>
        </p:nvGraphicFramePr>
        <p:xfrm>
          <a:off x="4570650" y="2932965"/>
          <a:ext cx="862012" cy="296863"/>
        </p:xfrm>
        <a:graphic>
          <a:graphicData uri="http://schemas.openxmlformats.org/presentationml/2006/ole">
            <mc:AlternateContent xmlns:mc="http://schemas.openxmlformats.org/markup-compatibility/2006">
              <mc:Choice xmlns:v="urn:schemas-microsoft-com:vml" Requires="v">
                <p:oleObj name="Equation" r:id="rId3" imgW="482400" imgH="164880" progId="Equation.DSMT4">
                  <p:embed/>
                </p:oleObj>
              </mc:Choice>
              <mc:Fallback>
                <p:oleObj name="Equation" r:id="rId3" imgW="482400" imgH="164880" progId="Equation.DSMT4">
                  <p:embed/>
                  <p:pic>
                    <p:nvPicPr>
                      <p:cNvPr id="40" name="Object 39">
                        <a:extLst>
                          <a:ext uri="{FF2B5EF4-FFF2-40B4-BE49-F238E27FC236}">
                            <a16:creationId xmlns:a16="http://schemas.microsoft.com/office/drawing/2014/main" id="{E52F9C40-4990-F078-9A43-068C8C621EC1}"/>
                          </a:ext>
                        </a:extLst>
                      </p:cNvPr>
                      <p:cNvPicPr/>
                      <p:nvPr/>
                    </p:nvPicPr>
                    <p:blipFill>
                      <a:blip r:embed="rId4"/>
                      <a:stretch>
                        <a:fillRect/>
                      </a:stretch>
                    </p:blipFill>
                    <p:spPr>
                      <a:xfrm>
                        <a:off x="4570650" y="2932965"/>
                        <a:ext cx="862012" cy="296863"/>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B2E6AA4-5FAF-509F-CDA2-BD292BA514DF}"/>
              </a:ext>
            </a:extLst>
          </p:cNvPr>
          <p:cNvSpPr>
            <a:spLocks noGrp="1"/>
          </p:cNvSpPr>
          <p:nvPr>
            <p:ph sz="quarter" idx="14"/>
          </p:nvPr>
        </p:nvSpPr>
        <p:spPr>
          <a:xfrm>
            <a:off x="5490335" y="2866061"/>
            <a:ext cx="2999589" cy="405683"/>
          </a:xfrm>
        </p:spPr>
        <p:txBody>
          <a:bodyPr wrap="square" lIns="0" tIns="18000" rIns="0" bIns="18000" anchor="ctr" anchorCtr="0">
            <a:spAutoFit/>
          </a:bodyPr>
          <a:lstStyle/>
          <a:p>
            <a:pPr marL="0" lvl="1" indent="0">
              <a:buNone/>
            </a:pPr>
            <a:r>
              <a:rPr lang="en-US" sz="2400" dirty="0"/>
              <a:t>air–fuel ratio, but can</a:t>
            </a:r>
          </a:p>
        </p:txBody>
      </p:sp>
      <p:sp>
        <p:nvSpPr>
          <p:cNvPr id="6" name="Content Placeholder 5">
            <a:extLst>
              <a:ext uri="{FF2B5EF4-FFF2-40B4-BE49-F238E27FC236}">
                <a16:creationId xmlns:a16="http://schemas.microsoft.com/office/drawing/2014/main" id="{9E773EA1-8931-9D7A-776D-414B2DB0C16C}"/>
              </a:ext>
            </a:extLst>
          </p:cNvPr>
          <p:cNvSpPr>
            <a:spLocks noGrp="1"/>
          </p:cNvSpPr>
          <p:nvPr>
            <p:ph sz="quarter" idx="15"/>
          </p:nvPr>
        </p:nvSpPr>
        <p:spPr>
          <a:xfrm>
            <a:off x="1214601" y="3329015"/>
            <a:ext cx="4452954" cy="405683"/>
          </a:xfrm>
        </p:spPr>
        <p:txBody>
          <a:bodyPr wrap="square" lIns="0" tIns="18000" rIns="0" bIns="18000" anchor="ctr" anchorCtr="0">
            <a:spAutoFit/>
          </a:bodyPr>
          <a:lstStyle/>
          <a:p>
            <a:pPr marL="0" lvl="1" indent="0">
              <a:buNone/>
            </a:pPr>
            <a:r>
              <a:rPr lang="en-US" sz="2400" dirty="0"/>
              <a:t>use a mixture that varies slightly.</a:t>
            </a:r>
          </a:p>
        </p:txBody>
      </p:sp>
      <p:sp>
        <p:nvSpPr>
          <p:cNvPr id="7" name="Content Placeholder 6">
            <a:extLst>
              <a:ext uri="{FF2B5EF4-FFF2-40B4-BE49-F238E27FC236}">
                <a16:creationId xmlns:a16="http://schemas.microsoft.com/office/drawing/2014/main" id="{4859237D-3B75-8459-BD20-76856510B404}"/>
              </a:ext>
            </a:extLst>
          </p:cNvPr>
          <p:cNvSpPr>
            <a:spLocks noGrp="1"/>
          </p:cNvSpPr>
          <p:nvPr>
            <p:ph sz="quarter" idx="16"/>
          </p:nvPr>
        </p:nvSpPr>
        <p:spPr>
          <a:xfrm>
            <a:off x="336013" y="3788308"/>
            <a:ext cx="8303604" cy="851959"/>
          </a:xfrm>
        </p:spPr>
        <p:txBody>
          <a:bodyPr wrap="square" lIns="0" tIns="18000" rIns="0" bIns="18000" anchor="ctr" anchorCtr="0">
            <a:spAutoFit/>
          </a:bodyPr>
          <a:lstStyle/>
          <a:p>
            <a:pPr marL="342900" indent="-342900"/>
            <a:r>
              <a:rPr lang="en-US" sz="2400" dirty="0"/>
              <a:t>Converter Light-Off Temperature</a:t>
            </a:r>
          </a:p>
          <a:p>
            <a:pPr marL="829818" lvl="1" indent="-342900"/>
            <a:r>
              <a:rPr lang="en-US" sz="2400" dirty="0"/>
              <a:t>Must be heated to its light-off temperature of close to</a:t>
            </a:r>
          </a:p>
        </p:txBody>
      </p:sp>
      <p:graphicFrame>
        <p:nvGraphicFramePr>
          <p:cNvPr id="28" name="Object 27" descr="500 degrees fahrenheit open parenthesis 260 degree celsius close parenthesis.">
            <a:extLst>
              <a:ext uri="{FF2B5EF4-FFF2-40B4-BE49-F238E27FC236}">
                <a16:creationId xmlns:a16="http://schemas.microsoft.com/office/drawing/2014/main" id="{1CDA75B3-1F99-9B7A-F344-6083BE9EFF75}"/>
              </a:ext>
            </a:extLst>
          </p:cNvPr>
          <p:cNvGraphicFramePr>
            <a:graphicFrameLocks noChangeAspect="1"/>
          </p:cNvGraphicFramePr>
          <p:nvPr>
            <p:extLst>
              <p:ext uri="{D42A27DB-BD31-4B8C-83A1-F6EECF244321}">
                <p14:modId xmlns:p14="http://schemas.microsoft.com/office/powerpoint/2010/main" val="1072533918"/>
              </p:ext>
            </p:extLst>
          </p:nvPr>
        </p:nvGraphicFramePr>
        <p:xfrm>
          <a:off x="1132500" y="4709868"/>
          <a:ext cx="1792288" cy="365125"/>
        </p:xfrm>
        <a:graphic>
          <a:graphicData uri="http://schemas.openxmlformats.org/presentationml/2006/ole">
            <mc:AlternateContent xmlns:mc="http://schemas.openxmlformats.org/markup-compatibility/2006">
              <mc:Choice xmlns:v="urn:schemas-microsoft-com:vml" Requires="v">
                <p:oleObj name="Equation" r:id="rId5" imgW="1002960" imgH="203040" progId="Equation.DSMT4">
                  <p:embed/>
                </p:oleObj>
              </mc:Choice>
              <mc:Fallback>
                <p:oleObj name="Equation" r:id="rId5" imgW="1002960" imgH="203040" progId="Equation.DSMT4">
                  <p:embed/>
                  <p:pic>
                    <p:nvPicPr>
                      <p:cNvPr id="27" name="Object 26">
                        <a:extLst>
                          <a:ext uri="{FF2B5EF4-FFF2-40B4-BE49-F238E27FC236}">
                            <a16:creationId xmlns:a16="http://schemas.microsoft.com/office/drawing/2014/main" id="{4D545274-AAA9-D736-9EDD-57050299CBA9}"/>
                          </a:ext>
                        </a:extLst>
                      </p:cNvPr>
                      <p:cNvPicPr/>
                      <p:nvPr/>
                    </p:nvPicPr>
                    <p:blipFill>
                      <a:blip r:embed="rId6"/>
                      <a:stretch>
                        <a:fillRect/>
                      </a:stretch>
                    </p:blipFill>
                    <p:spPr>
                      <a:xfrm>
                        <a:off x="1132500" y="4709868"/>
                        <a:ext cx="1792288" cy="365125"/>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BC70FDDE-FA99-5DF2-55E3-34DD609676D2}"/>
              </a:ext>
            </a:extLst>
          </p:cNvPr>
          <p:cNvSpPr>
            <a:spLocks noGrp="1"/>
          </p:cNvSpPr>
          <p:nvPr>
            <p:ph sz="quarter" idx="17"/>
          </p:nvPr>
        </p:nvSpPr>
        <p:spPr>
          <a:xfrm>
            <a:off x="2981015" y="4675484"/>
            <a:ext cx="3356692" cy="405683"/>
          </a:xfrm>
        </p:spPr>
        <p:txBody>
          <a:bodyPr wrap="square" lIns="0" tIns="18000" rIns="0" bIns="18000" anchor="ctr" anchorCtr="0">
            <a:spAutoFit/>
          </a:bodyPr>
          <a:lstStyle/>
          <a:p>
            <a:pPr marL="0" lvl="1" indent="0">
              <a:buNone/>
            </a:pPr>
            <a:r>
              <a:rPr lang="en-US" sz="2400" dirty="0"/>
              <a:t>before it begins working.</a:t>
            </a:r>
          </a:p>
        </p:txBody>
      </p:sp>
    </p:spTree>
    <p:extLst>
      <p:ext uri="{BB962C8B-B14F-4D97-AF65-F5344CB8AC3E}">
        <p14:creationId xmlns:p14="http://schemas.microsoft.com/office/powerpoint/2010/main" val="4149883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1900"/>
            <a:ext cx="8304750" cy="590349"/>
          </a:xfrm>
        </p:spPr>
        <p:txBody>
          <a:bodyPr wrap="square" lIns="0" tIns="18000" rIns="0" bIns="18000" anchor="ctr" anchorCtr="0">
            <a:spAutoFit/>
          </a:bodyPr>
          <a:lstStyle/>
          <a:p>
            <a:r>
              <a:rPr lang="en-US" dirty="0"/>
              <a:t>Catalytic Converters </a:t>
            </a:r>
            <a:r>
              <a:rPr lang="en-US" sz="2800" dirty="0"/>
              <a:t>(3 of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09616"/>
            <a:ext cx="8304750" cy="2831544"/>
          </a:xfrm>
        </p:spPr>
        <p:txBody>
          <a:bodyPr wrap="square" lIns="0" tIns="18000" rIns="0" bIns="18000" anchor="ctr" anchorCtr="0">
            <a:spAutoFit/>
          </a:bodyPr>
          <a:lstStyle/>
          <a:p>
            <a:pPr marL="342900" indent="-342000">
              <a:spcBef>
                <a:spcPts val="600"/>
              </a:spcBef>
            </a:pPr>
            <a:r>
              <a:rPr lang="en-US" sz="2400" dirty="0">
                <a:solidFill>
                  <a:srgbClr val="000000"/>
                </a:solidFill>
              </a:rPr>
              <a:t>Converter Usage</a:t>
            </a:r>
          </a:p>
          <a:p>
            <a:pPr marL="829818" lvl="1" indent="-342000"/>
            <a:r>
              <a:rPr lang="en-US" sz="2400" dirty="0">
                <a:solidFill>
                  <a:srgbClr val="000000"/>
                </a:solidFill>
              </a:rPr>
              <a:t>A catalytic converter must be located as close as possible to the exhaust manifold to work effectively.</a:t>
            </a:r>
          </a:p>
          <a:p>
            <a:pPr marL="829818" lvl="1" indent="-342000"/>
            <a:r>
              <a:rPr lang="en-US" sz="2400" dirty="0">
                <a:solidFill>
                  <a:srgbClr val="000000"/>
                </a:solidFill>
              </a:rPr>
              <a:t>Some vehicles have used a small, quick heating oxidation converter, called a preconverter or a pup (mini) converter, that connects directly to the exhaust manifold outlet.</a:t>
            </a:r>
          </a:p>
        </p:txBody>
      </p:sp>
      <p:sp>
        <p:nvSpPr>
          <p:cNvPr id="4" name="Content Placeholder 3">
            <a:extLst>
              <a:ext uri="{FF2B5EF4-FFF2-40B4-BE49-F238E27FC236}">
                <a16:creationId xmlns:a16="http://schemas.microsoft.com/office/drawing/2014/main" id="{03F5DFC3-99CA-23E6-41E3-48651124AD8A}"/>
              </a:ext>
            </a:extLst>
          </p:cNvPr>
          <p:cNvSpPr>
            <a:spLocks noGrp="1"/>
          </p:cNvSpPr>
          <p:nvPr>
            <p:ph sz="quarter" idx="13"/>
          </p:nvPr>
        </p:nvSpPr>
        <p:spPr>
          <a:xfrm>
            <a:off x="335822" y="4009161"/>
            <a:ext cx="258810" cy="405683"/>
          </a:xfrm>
        </p:spPr>
        <p:txBody>
          <a:bodyPr wrap="square" lIns="0" tIns="18000" rIns="0" bIns="18000" anchor="ctr" anchorCtr="0">
            <a:spAutoFit/>
          </a:bodyPr>
          <a:lstStyle/>
          <a:p>
            <a:pPr marL="0" indent="0"/>
            <a:r>
              <a:rPr lang="en-US" sz="2400" dirty="0"/>
              <a:t> </a:t>
            </a:r>
            <a:r>
              <a:rPr lang="en-US" sz="100" dirty="0"/>
              <a:t> </a:t>
            </a:r>
          </a:p>
        </p:txBody>
      </p:sp>
      <p:graphicFrame>
        <p:nvGraphicFramePr>
          <p:cNvPr id="2" name="Object 1" descr="O B D hyphen roman number two.">
            <a:extLst>
              <a:ext uri="{FF2B5EF4-FFF2-40B4-BE49-F238E27FC236}">
                <a16:creationId xmlns:a16="http://schemas.microsoft.com/office/drawing/2014/main" id="{9D698A35-40DB-F749-D099-242B6C7601AA}"/>
              </a:ext>
            </a:extLst>
          </p:cNvPr>
          <p:cNvGraphicFramePr>
            <a:graphicFrameLocks noChangeAspect="1"/>
          </p:cNvGraphicFramePr>
          <p:nvPr>
            <p:extLst>
              <p:ext uri="{D42A27DB-BD31-4B8C-83A1-F6EECF244321}">
                <p14:modId xmlns:p14="http://schemas.microsoft.com/office/powerpoint/2010/main" val="844394665"/>
              </p:ext>
            </p:extLst>
          </p:nvPr>
        </p:nvGraphicFramePr>
        <p:xfrm>
          <a:off x="668054" y="4079111"/>
          <a:ext cx="976955" cy="321679"/>
        </p:xfrm>
        <a:graphic>
          <a:graphicData uri="http://schemas.openxmlformats.org/presentationml/2006/ole">
            <mc:AlternateContent xmlns:mc="http://schemas.openxmlformats.org/markup-compatibility/2006">
              <mc:Choice xmlns:v="urn:schemas-microsoft-com:vml" Requires="v">
                <p:oleObj name="Equation" r:id="rId3" imgW="545760" imgH="177480" progId="Equation.DSMT4">
                  <p:embed/>
                </p:oleObj>
              </mc:Choice>
              <mc:Fallback>
                <p:oleObj name="Equation" r:id="rId3" imgW="545760" imgH="177480" progId="Equation.DSMT4">
                  <p:embed/>
                  <p:pic>
                    <p:nvPicPr>
                      <p:cNvPr id="40" name="Object 39">
                        <a:extLst>
                          <a:ext uri="{FF2B5EF4-FFF2-40B4-BE49-F238E27FC236}">
                            <a16:creationId xmlns:a16="http://schemas.microsoft.com/office/drawing/2014/main" id="{E52F9C40-4990-F078-9A43-068C8C621EC1}"/>
                          </a:ext>
                        </a:extLst>
                      </p:cNvPr>
                      <p:cNvPicPr/>
                      <p:nvPr/>
                    </p:nvPicPr>
                    <p:blipFill>
                      <a:blip r:embed="rId4"/>
                      <a:stretch>
                        <a:fillRect/>
                      </a:stretch>
                    </p:blipFill>
                    <p:spPr>
                      <a:xfrm>
                        <a:off x="668054" y="4079111"/>
                        <a:ext cx="976955" cy="321679"/>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B2E6AA4-5FAF-509F-CDA2-BD292BA514DF}"/>
              </a:ext>
            </a:extLst>
          </p:cNvPr>
          <p:cNvSpPr>
            <a:spLocks noGrp="1"/>
          </p:cNvSpPr>
          <p:nvPr>
            <p:ph sz="quarter" idx="14"/>
          </p:nvPr>
        </p:nvSpPr>
        <p:spPr>
          <a:xfrm>
            <a:off x="1742844" y="4009161"/>
            <a:ext cx="4433670" cy="405683"/>
          </a:xfrm>
        </p:spPr>
        <p:txBody>
          <a:bodyPr wrap="square" lIns="0" tIns="18000" rIns="0" bIns="18000" anchor="ctr" anchorCtr="0">
            <a:spAutoFit/>
          </a:bodyPr>
          <a:lstStyle/>
          <a:p>
            <a:pPr marL="0" indent="-486918">
              <a:buNone/>
            </a:pPr>
            <a:r>
              <a:rPr lang="en-US" sz="2400" dirty="0"/>
              <a:t>Catalytic Converter Performance</a:t>
            </a:r>
          </a:p>
        </p:txBody>
      </p:sp>
      <p:sp>
        <p:nvSpPr>
          <p:cNvPr id="6" name="Content Placeholder 5">
            <a:extLst>
              <a:ext uri="{FF2B5EF4-FFF2-40B4-BE49-F238E27FC236}">
                <a16:creationId xmlns:a16="http://schemas.microsoft.com/office/drawing/2014/main" id="{9E773EA1-8931-9D7A-776D-414B2DB0C16C}"/>
              </a:ext>
            </a:extLst>
          </p:cNvPr>
          <p:cNvSpPr>
            <a:spLocks noGrp="1"/>
          </p:cNvSpPr>
          <p:nvPr>
            <p:ph sz="quarter" idx="15"/>
          </p:nvPr>
        </p:nvSpPr>
        <p:spPr>
          <a:xfrm>
            <a:off x="336013" y="4501714"/>
            <a:ext cx="8304750" cy="1172338"/>
          </a:xfrm>
        </p:spPr>
        <p:txBody>
          <a:bodyPr wrap="square" lIns="0" tIns="18000" rIns="0" bIns="18000" anchor="ctr" anchorCtr="0">
            <a:spAutoFit/>
          </a:bodyPr>
          <a:lstStyle/>
          <a:p>
            <a:pPr marL="829818" lvl="1" indent="-342900"/>
            <a:r>
              <a:rPr lang="en-US" sz="2400" dirty="0"/>
              <a:t>The </a:t>
            </a:r>
            <a:r>
              <a:rPr lang="en-US" sz="2400" spc="-300" dirty="0"/>
              <a:t>P C </a:t>
            </a:r>
            <a:r>
              <a:rPr lang="en-US" sz="2400" dirty="0"/>
              <a:t>M determines if the catalytic converter is ready for testing based on specific conditions, which may vary by vehicle make, model, and year.</a:t>
            </a:r>
          </a:p>
        </p:txBody>
      </p:sp>
    </p:spTree>
    <p:extLst>
      <p:ext uri="{BB962C8B-B14F-4D97-AF65-F5344CB8AC3E}">
        <p14:creationId xmlns:p14="http://schemas.microsoft.com/office/powerpoint/2010/main" val="191608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noProof="0" dirty="0"/>
              <a:t>Figure 43.1</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3"/>
            <a:ext cx="2702770" cy="405683"/>
          </a:xfrm>
        </p:spPr>
        <p:txBody>
          <a:bodyPr wrap="square" lIns="0" tIns="18000" rIns="0" bIns="18000" anchor="ctr" anchorCtr="0">
            <a:spAutoFit/>
          </a:bodyPr>
          <a:lstStyle/>
          <a:p>
            <a:pPr marL="0" indent="0">
              <a:spcBef>
                <a:spcPts val="600"/>
              </a:spcBef>
              <a:buNone/>
            </a:pPr>
            <a:r>
              <a:rPr lang="en-US" sz="2400" noProof="0" dirty="0"/>
              <a:t>Catalytic Converter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7313" y="1709092"/>
            <a:ext cx="3751262" cy="2308324"/>
          </a:xfrm>
        </p:spPr>
        <p:txBody>
          <a:bodyPr wrap="square" lIns="0" tIns="18000" rIns="0" bIns="18000" anchor="ctr" anchorCtr="0">
            <a:spAutoFit/>
          </a:bodyPr>
          <a:lstStyle/>
          <a:p>
            <a:pPr marL="342900" indent="-342900"/>
            <a:r>
              <a:rPr lang="en-US" sz="2400" noProof="0" dirty="0"/>
              <a:t>Most catalytic converters are located as close to the exhaust manifold as possible, as seen in this display of a Chevrolet Corvette. </a:t>
            </a:r>
          </a:p>
        </p:txBody>
      </p:sp>
      <p:pic>
        <p:nvPicPr>
          <p:cNvPr id="5" name="Picture 4" descr="A close-up view showing a cut section of catalytic converter placed close to the engine exhaust.">
            <a:extLst>
              <a:ext uri="{FF2B5EF4-FFF2-40B4-BE49-F238E27FC236}">
                <a16:creationId xmlns:a16="http://schemas.microsoft.com/office/drawing/2014/main" id="{22892AA0-D59C-B6E0-EE83-9C1705180EE9}"/>
              </a:ext>
            </a:extLst>
          </p:cNvPr>
          <p:cNvPicPr>
            <a:picLocks noChangeAspect="1"/>
          </p:cNvPicPr>
          <p:nvPr/>
        </p:nvPicPr>
        <p:blipFill>
          <a:blip r:embed="rId3"/>
          <a:stretch>
            <a:fillRect/>
          </a:stretch>
        </p:blipFill>
        <p:spPr>
          <a:xfrm>
            <a:off x="4625041" y="1103106"/>
            <a:ext cx="4018877" cy="3025533"/>
          </a:xfrm>
          <a:prstGeom prst="rect">
            <a:avLst/>
          </a:prstGeom>
        </p:spPr>
      </p:pic>
    </p:spTree>
    <p:extLst>
      <p:ext uri="{BB962C8B-B14F-4D97-AF65-F5344CB8AC3E}">
        <p14:creationId xmlns:p14="http://schemas.microsoft.com/office/powerpoint/2010/main" val="3335829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noProof="0" dirty="0"/>
              <a:t>Figure </a:t>
            </a:r>
            <a:r>
              <a:rPr lang="en-US" dirty="0"/>
              <a:t>43</a:t>
            </a:r>
            <a:r>
              <a:rPr lang="en-US" noProof="0" dirty="0"/>
              <a:t>.2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3850" y="1125820"/>
            <a:ext cx="2086841" cy="405683"/>
          </a:xfrm>
        </p:spPr>
        <p:txBody>
          <a:bodyPr wrap="square" lIns="0" tIns="18000" rIns="0" bIns="18000" anchor="ctr" anchorCtr="0">
            <a:spAutoFit/>
          </a:bodyPr>
          <a:lstStyle/>
          <a:p>
            <a:pPr marL="0" indent="0">
              <a:spcBef>
                <a:spcPts val="600"/>
              </a:spcBef>
              <a:buNone/>
            </a:pPr>
            <a:r>
              <a:rPr lang="en-US" sz="2400" noProof="0" dirty="0"/>
              <a:t>Base Materials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725" y="1646391"/>
            <a:ext cx="4094035" cy="2252343"/>
          </a:xfrm>
        </p:spPr>
        <p:txBody>
          <a:bodyPr wrap="square" lIns="0" tIns="18000" rIns="0" bIns="18000" anchor="ctr" anchorCtr="0">
            <a:spAutoFit/>
          </a:bodyPr>
          <a:lstStyle/>
          <a:p>
            <a:pPr marL="342900" indent="-342900"/>
            <a:r>
              <a:rPr lang="en-US" sz="2400" noProof="0" dirty="0"/>
              <a:t>The base material, called the substrate, is used to support the wash coat, which is a porous material that is used to hold the catalyst materials.</a:t>
            </a:r>
          </a:p>
        </p:txBody>
      </p:sp>
      <p:pic>
        <p:nvPicPr>
          <p:cNvPr id="4" name="Picture 3" descr="An illustration depicting a base material.&#10;Long description is available in notes, press F6.">
            <a:extLst>
              <a:ext uri="{FF2B5EF4-FFF2-40B4-BE49-F238E27FC236}">
                <a16:creationId xmlns:a16="http://schemas.microsoft.com/office/drawing/2014/main" id="{901A10CC-6666-BA38-CA4D-E409C16800F7}"/>
              </a:ext>
            </a:extLst>
          </p:cNvPr>
          <p:cNvPicPr>
            <a:picLocks noChangeAspect="1"/>
          </p:cNvPicPr>
          <p:nvPr/>
        </p:nvPicPr>
        <p:blipFill>
          <a:blip r:embed="rId3"/>
          <a:stretch>
            <a:fillRect/>
          </a:stretch>
        </p:blipFill>
        <p:spPr>
          <a:xfrm>
            <a:off x="4629409" y="1041968"/>
            <a:ext cx="3949183" cy="3095431"/>
          </a:xfrm>
          <a:prstGeom prst="rect">
            <a:avLst/>
          </a:prstGeom>
        </p:spPr>
      </p:pic>
    </p:spTree>
    <p:extLst>
      <p:ext uri="{BB962C8B-B14F-4D97-AF65-F5344CB8AC3E}">
        <p14:creationId xmlns:p14="http://schemas.microsoft.com/office/powerpoint/2010/main" val="60396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3847F071-0EE2-3321-AD3A-EFCAE84BAC7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17CAC5F-1E63-1B75-51E5-1E907E320C43}"/>
              </a:ext>
            </a:extLst>
          </p:cNvPr>
          <p:cNvSpPr>
            <a:spLocks noGrp="1"/>
          </p:cNvSpPr>
          <p:nvPr>
            <p:ph type="title"/>
          </p:nvPr>
        </p:nvSpPr>
        <p:spPr>
          <a:xfrm>
            <a:off x="335279" y="188722"/>
            <a:ext cx="8305483" cy="590349"/>
          </a:xfrm>
        </p:spPr>
        <p:txBody>
          <a:bodyPr wrap="square" lIns="0" tIns="18000" rIns="0" bIns="18000" anchor="ctr" anchorCtr="0">
            <a:spAutoFit/>
          </a:bodyPr>
          <a:lstStyle/>
          <a:p>
            <a:r>
              <a:rPr lang="en-US" noProof="0" dirty="0"/>
              <a:t>Figure </a:t>
            </a:r>
            <a:r>
              <a:rPr lang="en-US" dirty="0"/>
              <a:t>43</a:t>
            </a:r>
            <a:r>
              <a:rPr lang="en-US" noProof="0" dirty="0"/>
              <a:t>.3</a:t>
            </a:r>
          </a:p>
        </p:txBody>
      </p:sp>
      <p:sp>
        <p:nvSpPr>
          <p:cNvPr id="10" name="Content Placeholder 9">
            <a:extLst>
              <a:ext uri="{FF2B5EF4-FFF2-40B4-BE49-F238E27FC236}">
                <a16:creationId xmlns:a16="http://schemas.microsoft.com/office/drawing/2014/main" id="{391076F5-015E-E679-71DC-4F0D91C4F443}"/>
              </a:ext>
            </a:extLst>
          </p:cNvPr>
          <p:cNvSpPr>
            <a:spLocks noGrp="1"/>
          </p:cNvSpPr>
          <p:nvPr>
            <p:ph sz="quarter" idx="12"/>
          </p:nvPr>
        </p:nvSpPr>
        <p:spPr>
          <a:xfrm>
            <a:off x="335279" y="1108583"/>
            <a:ext cx="1198881" cy="344128"/>
          </a:xfrm>
        </p:spPr>
        <p:txBody>
          <a:bodyPr wrap="square" lIns="0" tIns="18000" rIns="0" bIns="18000" anchor="ctr" anchorCtr="0">
            <a:spAutoFit/>
          </a:bodyPr>
          <a:lstStyle/>
          <a:p>
            <a:pPr marL="0" indent="0">
              <a:spcBef>
                <a:spcPts val="600"/>
              </a:spcBef>
              <a:buNone/>
            </a:pPr>
            <a:r>
              <a:rPr lang="en-US" sz="2000" noProof="0" dirty="0"/>
              <a:t>Operation</a:t>
            </a:r>
          </a:p>
        </p:txBody>
      </p:sp>
      <p:pic>
        <p:nvPicPr>
          <p:cNvPr id="29" name="Picture 28" descr="An illustration depicting a three-way catalytic converter with C O, H C and N O subscript x entering a catalytic converter and H subscript 2 O and C O subscript 2 exiting through the other end.">
            <a:extLst>
              <a:ext uri="{FF2B5EF4-FFF2-40B4-BE49-F238E27FC236}">
                <a16:creationId xmlns:a16="http://schemas.microsoft.com/office/drawing/2014/main" id="{81AA90AC-FF9F-D71D-A3FA-9CE15451DE3D}"/>
              </a:ext>
            </a:extLst>
          </p:cNvPr>
          <p:cNvPicPr>
            <a:picLocks noChangeAspect="1"/>
          </p:cNvPicPr>
          <p:nvPr/>
        </p:nvPicPr>
        <p:blipFill>
          <a:blip r:embed="rId3"/>
          <a:stretch>
            <a:fillRect/>
          </a:stretch>
        </p:blipFill>
        <p:spPr>
          <a:xfrm>
            <a:off x="1644230" y="1641409"/>
            <a:ext cx="5855540" cy="2716846"/>
          </a:xfrm>
          <a:prstGeom prst="rect">
            <a:avLst/>
          </a:prstGeom>
        </p:spPr>
      </p:pic>
      <p:sp>
        <p:nvSpPr>
          <p:cNvPr id="17" name="Content Placeholder 16">
            <a:extLst>
              <a:ext uri="{FF2B5EF4-FFF2-40B4-BE49-F238E27FC236}">
                <a16:creationId xmlns:a16="http://schemas.microsoft.com/office/drawing/2014/main" id="{22F8020B-99D1-A563-E2D2-1549034A2833}"/>
              </a:ext>
            </a:extLst>
          </p:cNvPr>
          <p:cNvSpPr>
            <a:spLocks noGrp="1"/>
          </p:cNvSpPr>
          <p:nvPr>
            <p:ph sz="quarter" idx="13"/>
          </p:nvPr>
        </p:nvSpPr>
        <p:spPr>
          <a:xfrm>
            <a:off x="334010" y="4545172"/>
            <a:ext cx="8305482" cy="651905"/>
          </a:xfrm>
        </p:spPr>
        <p:txBody>
          <a:bodyPr wrap="square" lIns="0" tIns="18000" rIns="0" bIns="18000" anchor="ctr" anchorCtr="0">
            <a:spAutoFit/>
          </a:bodyPr>
          <a:lstStyle/>
          <a:p>
            <a:pPr marL="342900" indent="-342900"/>
            <a:r>
              <a:rPr lang="en-US" sz="2000" dirty="0"/>
              <a:t>The three-way catalytic converter first separates the </a:t>
            </a:r>
            <a:r>
              <a:rPr lang="en-US" sz="2000" spc="-250" dirty="0"/>
              <a:t>N O </a:t>
            </a:r>
            <a:r>
              <a:rPr lang="en-US" sz="2000" dirty="0"/>
              <a:t>x into nitrogen and oxygen and then converts the </a:t>
            </a:r>
            <a:r>
              <a:rPr lang="en-US" sz="2000" spc="-250" dirty="0"/>
              <a:t>H </a:t>
            </a:r>
            <a:r>
              <a:rPr lang="en-US" sz="2000" dirty="0"/>
              <a:t>C and </a:t>
            </a:r>
            <a:r>
              <a:rPr lang="en-US" sz="2000" spc="-250" dirty="0"/>
              <a:t>C </a:t>
            </a:r>
            <a:r>
              <a:rPr lang="en-US" sz="2000" dirty="0"/>
              <a:t>O into harmless water</a:t>
            </a:r>
          </a:p>
        </p:txBody>
      </p:sp>
      <p:graphicFrame>
        <p:nvGraphicFramePr>
          <p:cNvPr id="26" name="Object 25" descr="open parenthesis H subscript 2 O close parenthesis">
            <a:extLst>
              <a:ext uri="{FF2B5EF4-FFF2-40B4-BE49-F238E27FC236}">
                <a16:creationId xmlns:a16="http://schemas.microsoft.com/office/drawing/2014/main" id="{4B819BEB-6F4A-C821-6004-4DA1E07A11BA}"/>
              </a:ext>
            </a:extLst>
          </p:cNvPr>
          <p:cNvGraphicFramePr>
            <a:graphicFrameLocks noChangeAspect="1"/>
          </p:cNvGraphicFramePr>
          <p:nvPr>
            <p:extLst>
              <p:ext uri="{D42A27DB-BD31-4B8C-83A1-F6EECF244321}">
                <p14:modId xmlns:p14="http://schemas.microsoft.com/office/powerpoint/2010/main" val="484648652"/>
              </p:ext>
            </p:extLst>
          </p:nvPr>
        </p:nvGraphicFramePr>
        <p:xfrm>
          <a:off x="641881" y="5277729"/>
          <a:ext cx="639018" cy="353354"/>
        </p:xfrm>
        <a:graphic>
          <a:graphicData uri="http://schemas.openxmlformats.org/presentationml/2006/ole">
            <mc:AlternateContent xmlns:mc="http://schemas.openxmlformats.org/markup-compatibility/2006">
              <mc:Choice xmlns:v="urn:schemas-microsoft-com:vml" Requires="v">
                <p:oleObj name="Equation" r:id="rId4" imgW="419040" imgH="228600" progId="Equation.DSMT4">
                  <p:embed/>
                </p:oleObj>
              </mc:Choice>
              <mc:Fallback>
                <p:oleObj name="Equation" r:id="rId4" imgW="419040" imgH="228600" progId="Equation.DSMT4">
                  <p:embed/>
                  <p:pic>
                    <p:nvPicPr>
                      <p:cNvPr id="2" name="Object 1" descr="O B D roman numeral two.">
                        <a:extLst>
                          <a:ext uri="{FF2B5EF4-FFF2-40B4-BE49-F238E27FC236}">
                            <a16:creationId xmlns:a16="http://schemas.microsoft.com/office/drawing/2014/main" id="{9D698A35-40DB-F749-D099-242B6C7601AA}"/>
                          </a:ext>
                        </a:extLst>
                      </p:cNvPr>
                      <p:cNvPicPr/>
                      <p:nvPr/>
                    </p:nvPicPr>
                    <p:blipFill>
                      <a:blip r:embed="rId5"/>
                      <a:stretch>
                        <a:fillRect/>
                      </a:stretch>
                    </p:blipFill>
                    <p:spPr>
                      <a:xfrm>
                        <a:off x="641881" y="5277729"/>
                        <a:ext cx="639018" cy="353354"/>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301C6A8D-6875-0E1A-5D36-6A8D10306711}"/>
              </a:ext>
            </a:extLst>
          </p:cNvPr>
          <p:cNvSpPr>
            <a:spLocks noGrp="1"/>
          </p:cNvSpPr>
          <p:nvPr>
            <p:ph sz="quarter" idx="14"/>
          </p:nvPr>
        </p:nvSpPr>
        <p:spPr>
          <a:xfrm>
            <a:off x="1341120" y="5267918"/>
            <a:ext cx="2174240" cy="344128"/>
          </a:xfrm>
        </p:spPr>
        <p:txBody>
          <a:bodyPr wrap="square" lIns="0" tIns="18000" rIns="0" bIns="18000" anchor="ctr" anchorCtr="0">
            <a:spAutoFit/>
          </a:bodyPr>
          <a:lstStyle/>
          <a:p>
            <a:pPr marL="0" indent="0">
              <a:buNone/>
            </a:pPr>
            <a:r>
              <a:rPr lang="en-US" sz="2000" dirty="0"/>
              <a:t>and carbon dioxide</a:t>
            </a:r>
          </a:p>
        </p:txBody>
      </p:sp>
      <p:graphicFrame>
        <p:nvGraphicFramePr>
          <p:cNvPr id="27" name="Object 26" descr="open parenthesis C O subscript 2 close parenthesis">
            <a:extLst>
              <a:ext uri="{FF2B5EF4-FFF2-40B4-BE49-F238E27FC236}">
                <a16:creationId xmlns:a16="http://schemas.microsoft.com/office/drawing/2014/main" id="{F54ABB97-9340-E462-FA7B-D943CEE0F1AF}"/>
              </a:ext>
            </a:extLst>
          </p:cNvPr>
          <p:cNvGraphicFramePr>
            <a:graphicFrameLocks noChangeAspect="1"/>
          </p:cNvGraphicFramePr>
          <p:nvPr>
            <p:extLst>
              <p:ext uri="{D42A27DB-BD31-4B8C-83A1-F6EECF244321}">
                <p14:modId xmlns:p14="http://schemas.microsoft.com/office/powerpoint/2010/main" val="4045871626"/>
              </p:ext>
            </p:extLst>
          </p:nvPr>
        </p:nvGraphicFramePr>
        <p:xfrm>
          <a:off x="3535363" y="5285876"/>
          <a:ext cx="717550" cy="354012"/>
        </p:xfrm>
        <a:graphic>
          <a:graphicData uri="http://schemas.openxmlformats.org/presentationml/2006/ole">
            <mc:AlternateContent xmlns:mc="http://schemas.openxmlformats.org/markup-compatibility/2006">
              <mc:Choice xmlns:v="urn:schemas-microsoft-com:vml" Requires="v">
                <p:oleObj name="Equation" r:id="rId6" imgW="469800" imgH="228600" progId="Equation.DSMT4">
                  <p:embed/>
                </p:oleObj>
              </mc:Choice>
              <mc:Fallback>
                <p:oleObj name="Equation" r:id="rId6" imgW="469800" imgH="228600" progId="Equation.DSMT4">
                  <p:embed/>
                  <p:pic>
                    <p:nvPicPr>
                      <p:cNvPr id="26" name="Object 25" descr="O B D roman numeral two.">
                        <a:extLst>
                          <a:ext uri="{FF2B5EF4-FFF2-40B4-BE49-F238E27FC236}">
                            <a16:creationId xmlns:a16="http://schemas.microsoft.com/office/drawing/2014/main" id="{4B819BEB-6F4A-C821-6004-4DA1E07A11BA}"/>
                          </a:ext>
                        </a:extLst>
                      </p:cNvPr>
                      <p:cNvPicPr/>
                      <p:nvPr/>
                    </p:nvPicPr>
                    <p:blipFill>
                      <a:blip r:embed="rId7"/>
                      <a:stretch>
                        <a:fillRect/>
                      </a:stretch>
                    </p:blipFill>
                    <p:spPr>
                      <a:xfrm>
                        <a:off x="3535363" y="5285876"/>
                        <a:ext cx="717550" cy="35401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0D76D487-3F1E-52DA-00D0-9E9BAF612632}"/>
              </a:ext>
            </a:extLst>
          </p:cNvPr>
          <p:cNvSpPr>
            <a:spLocks noGrp="1"/>
          </p:cNvSpPr>
          <p:nvPr>
            <p:ph sz="quarter" idx="15"/>
          </p:nvPr>
        </p:nvSpPr>
        <p:spPr>
          <a:xfrm>
            <a:off x="4298791" y="5267097"/>
            <a:ext cx="4114800" cy="344128"/>
          </a:xfrm>
        </p:spPr>
        <p:txBody>
          <a:bodyPr lIns="0" tIns="18000" rIns="0" bIns="18000" anchor="ctr" anchorCtr="0">
            <a:spAutoFit/>
          </a:bodyPr>
          <a:lstStyle/>
          <a:p>
            <a:pPr marL="0" indent="0">
              <a:buNone/>
            </a:pPr>
            <a:r>
              <a:rPr lang="en-US" sz="2000" dirty="0"/>
              <a:t>The nitrogen (N) passes through the</a:t>
            </a:r>
          </a:p>
        </p:txBody>
      </p:sp>
      <p:sp>
        <p:nvSpPr>
          <p:cNvPr id="4" name="Content Placeholder 3">
            <a:extLst>
              <a:ext uri="{FF2B5EF4-FFF2-40B4-BE49-F238E27FC236}">
                <a16:creationId xmlns:a16="http://schemas.microsoft.com/office/drawing/2014/main" id="{E0BBDE37-B295-4035-F09D-B887AEA6AEC0}"/>
              </a:ext>
            </a:extLst>
          </p:cNvPr>
          <p:cNvSpPr>
            <a:spLocks noGrp="1"/>
          </p:cNvSpPr>
          <p:nvPr>
            <p:ph sz="quarter" idx="16"/>
          </p:nvPr>
        </p:nvSpPr>
        <p:spPr>
          <a:xfrm>
            <a:off x="662201" y="5682729"/>
            <a:ext cx="7977291" cy="651905"/>
          </a:xfrm>
        </p:spPr>
        <p:txBody>
          <a:bodyPr wrap="square" lIns="0" tIns="18000" rIns="0" bIns="18000" anchor="ctr" anchorCtr="0">
            <a:spAutoFit/>
          </a:bodyPr>
          <a:lstStyle/>
          <a:p>
            <a:pPr marL="0" indent="0">
              <a:buNone/>
            </a:pPr>
            <a:r>
              <a:rPr lang="en-US" sz="2000" dirty="0"/>
              <a:t>converter and exits the tailpipe and enters the atmosphere, which is about 78% nitrogen.</a:t>
            </a:r>
          </a:p>
        </p:txBody>
      </p:sp>
    </p:spTree>
    <p:extLst>
      <p:ext uri="{BB962C8B-B14F-4D97-AF65-F5344CB8AC3E}">
        <p14:creationId xmlns:p14="http://schemas.microsoft.com/office/powerpoint/2010/main" val="160454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noProof="0" dirty="0"/>
              <a:t>Figure </a:t>
            </a:r>
            <a:r>
              <a:rPr lang="en-US" dirty="0"/>
              <a:t>43</a:t>
            </a:r>
            <a:r>
              <a:rPr lang="en-US" noProof="0" dirty="0"/>
              <a:t>.4</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87203"/>
            <a:ext cx="2235656" cy="344128"/>
          </a:xfrm>
        </p:spPr>
        <p:txBody>
          <a:bodyPr wrap="square" lIns="0" tIns="18000" rIns="0" bIns="18000" anchor="ctr" anchorCtr="0">
            <a:spAutoFit/>
          </a:bodyPr>
          <a:lstStyle/>
          <a:p>
            <a:pPr marL="0" indent="0">
              <a:spcBef>
                <a:spcPts val="600"/>
              </a:spcBef>
              <a:buNone/>
            </a:pPr>
            <a:r>
              <a:rPr lang="en-US" sz="2000" noProof="0" dirty="0"/>
              <a:t>Converter Sections</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35725" y="1632300"/>
            <a:ext cx="3981711" cy="4653000"/>
          </a:xfrm>
        </p:spPr>
        <p:txBody>
          <a:bodyPr wrap="square" lIns="0" tIns="18000" rIns="0" bIns="18000" anchor="ctr" anchorCtr="0">
            <a:spAutoFit/>
          </a:bodyPr>
          <a:lstStyle/>
          <a:p>
            <a:pPr marL="342900" indent="-342900"/>
            <a:r>
              <a:rPr lang="en-US" sz="2000" dirty="0"/>
              <a:t>The small oxidation section of the converter helps build heat for the reduction section to reduce </a:t>
            </a:r>
            <a:r>
              <a:rPr lang="en-US" sz="2000" spc="-250" dirty="0"/>
              <a:t>N O </a:t>
            </a:r>
            <a:r>
              <a:rPr lang="en-US" sz="2000" dirty="0"/>
              <a:t>x emissions in the rear brick on most newer vehicles. Older catalytic converters had the reduction brick first then the oxidation brick. Since about 2007, the allowable </a:t>
            </a:r>
            <a:r>
              <a:rPr lang="en-US" sz="2000" spc="-250" dirty="0"/>
              <a:t>N O </a:t>
            </a:r>
            <a:r>
              <a:rPr lang="en-US" sz="2000" dirty="0"/>
              <a:t>x levels were greatly reduced, and engines became more efficient at controlling </a:t>
            </a:r>
            <a:r>
              <a:rPr lang="en-US" sz="2000" spc="-250" dirty="0"/>
              <a:t>H </a:t>
            </a:r>
            <a:r>
              <a:rPr lang="en-US" sz="2000" dirty="0"/>
              <a:t>C and </a:t>
            </a:r>
            <a:r>
              <a:rPr lang="en-US" sz="2000" spc="-250" dirty="0"/>
              <a:t>C </a:t>
            </a:r>
            <a:r>
              <a:rPr lang="en-US" sz="2000" dirty="0"/>
              <a:t>O and that was when the position of the bricks were changed.</a:t>
            </a:r>
          </a:p>
        </p:txBody>
      </p:sp>
      <p:pic>
        <p:nvPicPr>
          <p:cNvPr id="3" name="Picture 2" descr="A photo shows cut section of a catalytic converter with an oxidation brick (H C and C O) and reduction brick (N O subscript x).">
            <a:extLst>
              <a:ext uri="{FF2B5EF4-FFF2-40B4-BE49-F238E27FC236}">
                <a16:creationId xmlns:a16="http://schemas.microsoft.com/office/drawing/2014/main" id="{F96D76E5-D577-24EA-C547-1BE7AC0F389A}"/>
              </a:ext>
            </a:extLst>
          </p:cNvPr>
          <p:cNvPicPr>
            <a:picLocks noChangeAspect="1"/>
          </p:cNvPicPr>
          <p:nvPr/>
        </p:nvPicPr>
        <p:blipFill>
          <a:blip r:embed="rId3"/>
          <a:stretch>
            <a:fillRect/>
          </a:stretch>
        </p:blipFill>
        <p:spPr>
          <a:xfrm>
            <a:off x="4623305" y="1237808"/>
            <a:ext cx="3981711" cy="2959985"/>
          </a:xfrm>
          <a:prstGeom prst="rect">
            <a:avLst/>
          </a:prstGeom>
        </p:spPr>
      </p:pic>
    </p:spTree>
    <p:extLst>
      <p:ext uri="{BB962C8B-B14F-4D97-AF65-F5344CB8AC3E}">
        <p14:creationId xmlns:p14="http://schemas.microsoft.com/office/powerpoint/2010/main" val="28547050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TotalTime>
  <Words>2389</Words>
  <Application>Microsoft Office PowerPoint</Application>
  <PresentationFormat>On-screen Show (4:3)</PresentationFormat>
  <Paragraphs>190</Paragraphs>
  <Slides>35</Slides>
  <Notes>33</Notes>
  <HiddenSlides>0</HiddenSlides>
  <MMClips>2</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3" baseType="lpstr">
      <vt:lpstr>Verdana</vt:lpstr>
      <vt:lpstr>Times New Roman</vt:lpstr>
      <vt:lpstr>Calibri</vt:lpstr>
      <vt:lpstr>Cambria Math</vt:lpstr>
      <vt:lpstr>Arial</vt:lpstr>
      <vt:lpstr>1_USHE</vt:lpstr>
      <vt:lpstr>USHE</vt:lpstr>
      <vt:lpstr>Equation</vt:lpstr>
      <vt:lpstr>Automotive Electrical and Engine Performance</vt:lpstr>
      <vt:lpstr>Learning Objectives</vt:lpstr>
      <vt:lpstr>Catalytic Converters (1 of 3)</vt:lpstr>
      <vt:lpstr>Catalytic Converters (2 of 3)</vt:lpstr>
      <vt:lpstr>Catalytic Converters (3 of 3)</vt:lpstr>
      <vt:lpstr>Figure 43.1</vt:lpstr>
      <vt:lpstr>Figure 43.2</vt:lpstr>
      <vt:lpstr>Figure 43.3</vt:lpstr>
      <vt:lpstr>Figure 43.4</vt:lpstr>
      <vt:lpstr>Animation: Catalytic Converter</vt:lpstr>
      <vt:lpstr>O B D hyphen roman numeral two          Catalytic Converter Performance</vt:lpstr>
      <vt:lpstr>Question 1</vt:lpstr>
      <vt:lpstr>Answer 1</vt:lpstr>
      <vt:lpstr>Figure 43.5</vt:lpstr>
      <vt:lpstr>Figure 43.6</vt:lpstr>
      <vt:lpstr>Figure 43.7</vt:lpstr>
      <vt:lpstr>Frequently Asked Question: Can a Catalytic Converter Be Defective Without Being Clogged?</vt:lpstr>
      <vt:lpstr>Question 2</vt:lpstr>
      <vt:lpstr>Answer 2</vt:lpstr>
      <vt:lpstr>Diagnosis Catalytic Converters (1 of 3)</vt:lpstr>
      <vt:lpstr>Diagnosis Catalytic Converters (2 of 3)</vt:lpstr>
      <vt:lpstr>Diagnosis Catalytic Converters (3 of 3)</vt:lpstr>
      <vt:lpstr>Figure 43.8</vt:lpstr>
      <vt:lpstr>Figure 43.9</vt:lpstr>
      <vt:lpstr>Animation: Exhaust Back-Pressure, Measure</vt:lpstr>
      <vt:lpstr>Figure 43.10</vt:lpstr>
      <vt:lpstr>Figure 43.11</vt:lpstr>
      <vt:lpstr>Question 3</vt:lpstr>
      <vt:lpstr>Answer 3</vt:lpstr>
      <vt:lpstr>Figure 43.12</vt:lpstr>
      <vt:lpstr>Catalytic Converter Replacement Guidelines</vt:lpstr>
      <vt:lpstr>Catalytic Converter-Related Diagnostic Trouble Code</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43</dc:title>
  <dc:subject>Careers</dc:subject>
  <dc:creator>Halderman and Ward</dc:creator>
  <cp:keywords/>
  <dc:description>Additional information may be found in the Notes Pane of each slide by pressing F6.</dc:description>
  <cp:lastModifiedBy>Glen Plants</cp:lastModifiedBy>
  <cp:revision>523</cp:revision>
  <dcterms:modified xsi:type="dcterms:W3CDTF">2024-11-05T14:17:06Z</dcterms:modified>
</cp:coreProperties>
</file>