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38"/>
  </p:notesMasterIdLst>
  <p:handoutMasterIdLst>
    <p:handoutMasterId r:id="rId39"/>
  </p:handoutMasterIdLst>
  <p:sldIdLst>
    <p:sldId id="1067" r:id="rId3"/>
    <p:sldId id="393" r:id="rId4"/>
    <p:sldId id="853" r:id="rId5"/>
    <p:sldId id="854" r:id="rId6"/>
    <p:sldId id="751" r:id="rId7"/>
    <p:sldId id="855" r:id="rId8"/>
    <p:sldId id="856" r:id="rId9"/>
    <p:sldId id="857" r:id="rId10"/>
    <p:sldId id="858" r:id="rId11"/>
    <p:sldId id="860" r:id="rId12"/>
    <p:sldId id="861" r:id="rId13"/>
    <p:sldId id="862" r:id="rId14"/>
    <p:sldId id="1068" r:id="rId15"/>
    <p:sldId id="1387" r:id="rId16"/>
    <p:sldId id="865" r:id="rId17"/>
    <p:sldId id="866" r:id="rId18"/>
    <p:sldId id="1014" r:id="rId19"/>
    <p:sldId id="833" r:id="rId20"/>
    <p:sldId id="834" r:id="rId21"/>
    <p:sldId id="1015" r:id="rId22"/>
    <p:sldId id="1016" r:id="rId23"/>
    <p:sldId id="1017" r:id="rId24"/>
    <p:sldId id="1018" r:id="rId25"/>
    <p:sldId id="1019" r:id="rId26"/>
    <p:sldId id="1020" r:id="rId27"/>
    <p:sldId id="1388" r:id="rId28"/>
    <p:sldId id="1021" r:id="rId29"/>
    <p:sldId id="1022" r:id="rId30"/>
    <p:sldId id="835" r:id="rId31"/>
    <p:sldId id="1023" r:id="rId32"/>
    <p:sldId id="839" r:id="rId33"/>
    <p:sldId id="840" r:id="rId34"/>
    <p:sldId id="1024" r:id="rId35"/>
    <p:sldId id="1306" r:id="rId36"/>
    <p:sldId id="687" r:id="rId37"/>
  </p:sldIdLst>
  <p:sldSz cx="9144000" cy="6858000" type="screen4x3"/>
  <p:notesSz cx="6858000" cy="9144000"/>
  <p:embeddedFontLs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3" pos="5488" userDrawn="1">
          <p15:clr>
            <a:srgbClr val="A4A3A4"/>
          </p15:clr>
        </p15:guide>
        <p15:guide id="5" orient="horz" pos="618" userDrawn="1">
          <p15:clr>
            <a:srgbClr val="A4A3A4"/>
          </p15:clr>
        </p15:guide>
        <p15:guide id="7" orient="horz" pos="935" userDrawn="1">
          <p15:clr>
            <a:srgbClr val="A4A3A4"/>
          </p15:clr>
        </p15:guide>
        <p15:guide id="8" pos="2880" userDrawn="1">
          <p15:clr>
            <a:srgbClr val="A4A3A4"/>
          </p15:clr>
        </p15:guide>
        <p15:guide id="9" orient="horz" pos="414" userDrawn="1">
          <p15:clr>
            <a:srgbClr val="A4A3A4"/>
          </p15:clr>
        </p15:guide>
        <p15:guide id="10" orient="horz" pos="2137" userDrawn="1">
          <p15:clr>
            <a:srgbClr val="A4A3A4"/>
          </p15:clr>
        </p15:guide>
        <p15:guide id="11" pos="181" userDrawn="1">
          <p15:clr>
            <a:srgbClr val="A4A3A4"/>
          </p15:clr>
        </p15:guide>
        <p15:guide id="12" orient="horz" pos="4178" userDrawn="1">
          <p15:clr>
            <a:srgbClr val="A4A3A4"/>
          </p15:clr>
        </p15:guide>
        <p15:guide id="13" orient="horz" pos="37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D4E4EA"/>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6" autoAdjust="0"/>
    <p:restoredTop sz="96374" autoAdjust="0"/>
  </p:normalViewPr>
  <p:slideViewPr>
    <p:cSldViewPr snapToGrid="0" snapToObjects="1">
      <p:cViewPr varScale="1">
        <p:scale>
          <a:sx n="114" d="100"/>
          <a:sy n="114" d="100"/>
        </p:scale>
        <p:origin x="1620" y="114"/>
      </p:cViewPr>
      <p:guideLst>
        <p:guide orient="horz" pos="4042"/>
        <p:guide pos="5488"/>
        <p:guide orient="horz" pos="618"/>
        <p:guide orient="horz" pos="935"/>
        <p:guide pos="2880"/>
        <p:guide orient="horz" pos="414"/>
        <p:guide orient="horz" pos="2137"/>
        <p:guide pos="181"/>
        <p:guide orient="horz" pos="4178"/>
        <p:guide orient="horz" pos="3725"/>
      </p:guideLst>
    </p:cSldViewPr>
  </p:slideViewPr>
  <p:outlineViewPr>
    <p:cViewPr>
      <p:scale>
        <a:sx n="33" d="100"/>
        <a:sy n="33" d="100"/>
      </p:scale>
      <p:origin x="0" y="-1858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r>
              <a:rPr lang="en-US" altLang="en-US" b="1" u="sng" dirty="0"/>
              <a:t>TECH TIP: Check for Oil Leaks with the Engine Off</a:t>
            </a:r>
          </a:p>
          <a:p>
            <a:pPr>
              <a:spcBef>
                <a:spcPct val="0"/>
              </a:spcBef>
            </a:pPr>
            <a:r>
              <a:rPr lang="en-US" altLang="en-US" dirty="0"/>
              <a:t>The owner of an older vehicle equipped with a V-6 engine complained to their technician that they smelled burning oil, but only </a:t>
            </a:r>
            <a:r>
              <a:rPr lang="en-US" altLang="en-US" i="1" dirty="0"/>
              <a:t>after </a:t>
            </a:r>
            <a:r>
              <a:rPr lang="en-US" altLang="en-US" dirty="0"/>
              <a:t>shutting off the engine. The technician found that the rocker cover gaskets were leaking. But why did the owner only notice the smell of hot oil when the engine was shut off? Because of the P C V system, engine vacuum tends to draw oil away from gasket surfaces. When the engine stops, however, engine vacuum disappears, and the oil remaining in the upper regions of the engine tend to flow down and out through any opening. Therefore, a good technician should check an engine for oil leaks, not only with the engine running, but also shortly after shutdown.</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245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815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398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C0A709DA-4682-2BE4-A9CA-7C7F34A0479F}"/>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57A5094B-36D1-18E8-542C-1827A7565B60}"/>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555AFA8D-A1B1-F32A-BB3E-BD9E14794F69}"/>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a:extLst>
              <a:ext uri="{FF2B5EF4-FFF2-40B4-BE49-F238E27FC236}">
                <a16:creationId xmlns:a16="http://schemas.microsoft.com/office/drawing/2014/main" id="{84D7DAE4-2880-FAD3-A49A-49FE0C0A116A}"/>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250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668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45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715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48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6176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399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891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3872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6117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0545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0225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r>
              <a:rPr lang="en-US" altLang="en-US" sz="1200" dirty="0">
                <a:latin typeface="Arial" panose="020B0604020202020204" pitchFamily="34" charset="0"/>
                <a:cs typeface="Arial" panose="020B0604020202020204" pitchFamily="34" charset="0"/>
              </a:rPr>
              <a:t>Long Description 1:</a:t>
            </a:r>
          </a:p>
          <a:p>
            <a:pPr>
              <a:spcBef>
                <a:spcPct val="0"/>
              </a:spcBef>
            </a:pPr>
            <a:r>
              <a:rPr lang="en-US" altLang="en-US" sz="1200" dirty="0">
                <a:latin typeface="Arial" panose="020B0604020202020204" pitchFamily="34" charset="0"/>
                <a:cs typeface="Arial" panose="020B0604020202020204" pitchFamily="34" charset="0"/>
              </a:rPr>
              <a:t>The illustration displays 2 actuators connected to the computer, it has 1 inlet and 2 outlets, one outlet goes to exhaust manifold and the other goes to catalytic converter via a check valve above it. When the engine is cold and before the oxygen sensor is hot enough to achieve closed loop, the airflow from the air pump is directed to the exhaust manifold through the one-way check valves, which keep the exhaust gases from entering the switching solenoids and the pump itself. Electric signals from the computer are fed to the bypass diverted valve (solenoid) and the air pump.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alt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Long Description 2:</a:t>
            </a:r>
          </a:p>
          <a:p>
            <a:pPr>
              <a:spcBef>
                <a:spcPct val="0"/>
              </a:spcBef>
            </a:pPr>
            <a:r>
              <a:rPr lang="en-US" altLang="en-US" sz="1200" dirty="0">
                <a:latin typeface="Arial" panose="020B0604020202020204" pitchFamily="34" charset="0"/>
                <a:cs typeface="Arial" panose="020B0604020202020204" pitchFamily="34" charset="0"/>
              </a:rPr>
              <a:t>The illustration displays 2 actuators connected to the computer, it has 1 inlet and 2 outlets, one outlet goes to exhaust manifold and the other goes to catalytic converter via a check valve above it. When the engine achieves closed loop, the air is directed from the bypass diverter valve (solenoid) to the catalytic converter through the check valve above it. Electric signals from the computer are fed to the bypass diverted valve (solenoid) and the air pump.</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152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9258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629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774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1920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180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6737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9667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8379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5141-7CBB-D4E5-7F91-CF43D8A27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1CF08-07C1-75DC-8347-10DA4B5D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06540-BB83-F89D-3F5E-B7C601F870E4}"/>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F23BF5FC-8812-A998-8E2B-F8A783A8205A}"/>
              </a:ext>
            </a:extLst>
          </p:cNvPr>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386204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35</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21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r>
              <a:rPr lang="en-US" altLang="en-US" b="1" u="sng" dirty="0">
                <a:solidFill>
                  <a:srgbClr val="000000"/>
                </a:solidFill>
                <a:cs typeface="Arial" charset="0"/>
                <a:sym typeface="Arial" charset="0"/>
              </a:rPr>
              <a:t>CASE STUDY: </a:t>
            </a:r>
            <a:r>
              <a:rPr lang="en-US" altLang="en-US" b="1" u="sng" dirty="0"/>
              <a:t>The Whistling Engine</a:t>
            </a:r>
          </a:p>
          <a:p>
            <a:pPr>
              <a:spcBef>
                <a:spcPct val="0"/>
              </a:spcBef>
            </a:pPr>
            <a:r>
              <a:rPr lang="en-US" altLang="en-US" dirty="0"/>
              <a:t>An older vehicle was being diagnosed for a whistling sound whenever the engine was running, especially at idle. It was finally discovered that the breather in the valve cover was plugged and caused high vacuum in the crankcase. The engine was sucking air from what was likely the rear main seal lip, making the “whistle” noise. After replacing the breather and P C V, the noise stopped.</a:t>
            </a:r>
          </a:p>
          <a:p>
            <a:pPr>
              <a:spcBef>
                <a:spcPct val="0"/>
              </a:spcBef>
            </a:pPr>
            <a:r>
              <a:rPr lang="en-US" altLang="en-US" b="1" dirty="0"/>
              <a:t>Summary:</a:t>
            </a:r>
          </a:p>
          <a:p>
            <a:pPr>
              <a:spcBef>
                <a:spcPct val="0"/>
              </a:spcBef>
            </a:pPr>
            <a:r>
              <a:rPr lang="en-US" altLang="en-US" b="1" dirty="0"/>
              <a:t>Complaint</a:t>
            </a:r>
            <a:r>
              <a:rPr lang="en-US" altLang="en-US" dirty="0"/>
              <a:t>—The customer stated that the engine made a whistling sound when it was running.</a:t>
            </a:r>
          </a:p>
          <a:p>
            <a:pPr>
              <a:spcBef>
                <a:spcPct val="0"/>
              </a:spcBef>
            </a:pPr>
            <a:r>
              <a:rPr lang="en-US" altLang="en-US" b="1" dirty="0"/>
              <a:t>Cause</a:t>
            </a:r>
            <a:r>
              <a:rPr lang="en-US" altLang="en-US" dirty="0"/>
              <a:t>—A clogged P C V breather was found to be the cause of air being drawn into the engine through the rear main seal.</a:t>
            </a:r>
          </a:p>
          <a:p>
            <a:pPr>
              <a:spcBef>
                <a:spcPct val="0"/>
              </a:spcBef>
            </a:pPr>
            <a:r>
              <a:rPr lang="en-US" altLang="en-US" b="1" dirty="0"/>
              <a:t>Correction</a:t>
            </a:r>
            <a:r>
              <a:rPr lang="en-US" altLang="en-US" dirty="0"/>
              <a:t>—The P C V breather and check valve were replaced, which corrected the whistling noise concern.</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928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r>
              <a:rPr lang="en-US" altLang="en-US" sz="1200" dirty="0">
                <a:latin typeface="Arial" panose="020B0604020202020204" pitchFamily="34" charset="0"/>
                <a:cs typeface="Arial" panose="020B0604020202020204" pitchFamily="34" charset="0"/>
              </a:rPr>
              <a:t>Long Description:</a:t>
            </a:r>
          </a:p>
          <a:p>
            <a:pPr>
              <a:spcBef>
                <a:spcPct val="0"/>
              </a:spcBef>
            </a:pPr>
            <a:r>
              <a:rPr lang="en-US" altLang="en-US" sz="1200" dirty="0">
                <a:latin typeface="Arial" panose="020B0604020202020204" pitchFamily="34" charset="0"/>
                <a:cs typeface="Arial" panose="020B0604020202020204" pitchFamily="34" charset="0"/>
              </a:rPr>
              <a:t>The illustration depicting working of a P C V valve displays several rightward arrows around the valve. The left end is subject to intake manifold vacuum that tends to close the valve. The right end of the P C V valve is subject to crankcase pressure that tends to close the valve. The spring force operates to open the valve to manifold vacuum and crankcase pressure.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592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448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060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ct val="0"/>
              </a:spcBef>
            </a:pPr>
            <a:endParaRPr lang="en-US" altLang="en-US" dirty="0"/>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592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7897325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35123" y="2209800"/>
            <a:ext cx="8229600" cy="30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2667000"/>
            <a:ext cx="8153400" cy="3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DC0E7D57-0DBB-4C54-8081-C58D25EF203F}"/>
              </a:ext>
            </a:extLst>
          </p:cNvPr>
          <p:cNvSpPr>
            <a:spLocks noGrp="1"/>
          </p:cNvSpPr>
          <p:nvPr>
            <p:ph sz="quarter" idx="15"/>
          </p:nvPr>
        </p:nvSpPr>
        <p:spPr>
          <a:xfrm>
            <a:off x="434975" y="3048000"/>
            <a:ext cx="8251825"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A05FC83-90A7-4C6D-8432-6CB2735D04B6}"/>
              </a:ext>
            </a:extLst>
          </p:cNvPr>
          <p:cNvSpPr>
            <a:spLocks noGrp="1"/>
          </p:cNvSpPr>
          <p:nvPr>
            <p:ph sz="quarter" idx="16"/>
          </p:nvPr>
        </p:nvSpPr>
        <p:spPr>
          <a:xfrm>
            <a:off x="533400" y="3429000"/>
            <a:ext cx="8131175"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90FC3B49-72B4-4490-B848-08F8FCDF2FCF}"/>
              </a:ext>
            </a:extLst>
          </p:cNvPr>
          <p:cNvSpPr>
            <a:spLocks noGrp="1"/>
          </p:cNvSpPr>
          <p:nvPr>
            <p:ph sz="quarter" idx="17"/>
          </p:nvPr>
        </p:nvSpPr>
        <p:spPr>
          <a:xfrm>
            <a:off x="533400" y="4038600"/>
            <a:ext cx="8001000"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E373A402-87B5-4FA1-9AF3-99A33551D641}"/>
              </a:ext>
            </a:extLst>
          </p:cNvPr>
          <p:cNvSpPr>
            <a:spLocks noGrp="1"/>
          </p:cNvSpPr>
          <p:nvPr>
            <p:ph sz="quarter" idx="18"/>
          </p:nvPr>
        </p:nvSpPr>
        <p:spPr>
          <a:xfrm>
            <a:off x="533400" y="4478338"/>
            <a:ext cx="80772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7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3065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253985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2530469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5807B9E-F0FF-7BF0-CC84-C4234E442657}"/>
              </a:ext>
            </a:extLst>
          </p:cNvPr>
          <p:cNvSpPr>
            <a:spLocks noGrp="1"/>
          </p:cNvSpPr>
          <p:nvPr>
            <p:ph sz="quarter" idx="26"/>
          </p:nvPr>
        </p:nvSpPr>
        <p:spPr>
          <a:xfrm>
            <a:off x="730250" y="2251075"/>
            <a:ext cx="403225" cy="57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1974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83-235A-F751-E1A0-22340F52DA5B}"/>
              </a:ext>
            </a:extLst>
          </p:cNvPr>
          <p:cNvSpPr>
            <a:spLocks noGrp="1"/>
          </p:cNvSpPr>
          <p:nvPr>
            <p:ph type="title"/>
          </p:nvPr>
        </p:nvSpPr>
        <p:spPr>
          <a:xfrm>
            <a:off x="457200" y="391922"/>
            <a:ext cx="8229600" cy="590349"/>
          </a:xfrm>
        </p:spPr>
        <p:txBody>
          <a:bodyPr lIns="0" tIns="18000" rIns="0" bIns="18000" anchor="ctr" anchorCtr="0">
            <a:spAutoFit/>
          </a:bodyPr>
          <a:lstStyle>
            <a:lvl1pPr>
              <a:defRPr sz="3600">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DE946B8D-69D3-F67C-54D4-69E12CEBEFA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7CFF72C7-E3FC-EE33-8DFC-71709F451346}"/>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980EA191-22D4-E86D-9E1B-E682EC5FFB87}"/>
              </a:ext>
            </a:extLst>
          </p:cNvPr>
          <p:cNvSpPr>
            <a:spLocks noGrp="1"/>
          </p:cNvSpPr>
          <p:nvPr>
            <p:ph sz="quarter" idx="12"/>
          </p:nvPr>
        </p:nvSpPr>
        <p:spPr>
          <a:xfrm>
            <a:off x="457200" y="1128713"/>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2FF8749-5E2C-C5EC-07A2-82A184A69105}"/>
              </a:ext>
            </a:extLst>
          </p:cNvPr>
          <p:cNvSpPr>
            <a:spLocks noGrp="1"/>
          </p:cNvSpPr>
          <p:nvPr>
            <p:ph sz="quarter" idx="13"/>
          </p:nvPr>
        </p:nvSpPr>
        <p:spPr>
          <a:xfrm>
            <a:off x="457200" y="1608165"/>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F39784D-F00D-2F87-FE7C-5D6A7003EA61}"/>
              </a:ext>
            </a:extLst>
          </p:cNvPr>
          <p:cNvSpPr>
            <a:spLocks noGrp="1"/>
          </p:cNvSpPr>
          <p:nvPr>
            <p:ph sz="quarter" idx="14"/>
          </p:nvPr>
        </p:nvSpPr>
        <p:spPr>
          <a:xfrm>
            <a:off x="457200" y="210518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7FD5A9B-F30A-F9FE-F0FB-551D875EA878}"/>
              </a:ext>
            </a:extLst>
          </p:cNvPr>
          <p:cNvSpPr>
            <a:spLocks noGrp="1"/>
          </p:cNvSpPr>
          <p:nvPr>
            <p:ph sz="quarter" idx="15"/>
          </p:nvPr>
        </p:nvSpPr>
        <p:spPr>
          <a:xfrm>
            <a:off x="457200" y="259336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D570F16-0FB9-8033-D49A-B21D5EAAE3A6}"/>
              </a:ext>
            </a:extLst>
          </p:cNvPr>
          <p:cNvSpPr>
            <a:spLocks noGrp="1"/>
          </p:cNvSpPr>
          <p:nvPr>
            <p:ph sz="quarter" idx="16"/>
          </p:nvPr>
        </p:nvSpPr>
        <p:spPr>
          <a:xfrm>
            <a:off x="457200" y="3089403"/>
            <a:ext cx="4114800" cy="36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2100C21-4082-CFE4-CF31-313ECAF0FAEC}"/>
              </a:ext>
            </a:extLst>
          </p:cNvPr>
          <p:cNvSpPr>
            <a:spLocks noGrp="1"/>
          </p:cNvSpPr>
          <p:nvPr>
            <p:ph sz="quarter" idx="17"/>
          </p:nvPr>
        </p:nvSpPr>
        <p:spPr>
          <a:xfrm>
            <a:off x="457200" y="3547825"/>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C08D2A52-88A7-C982-5611-B9B749149E07}"/>
              </a:ext>
            </a:extLst>
          </p:cNvPr>
          <p:cNvSpPr>
            <a:spLocks noGrp="1"/>
          </p:cNvSpPr>
          <p:nvPr>
            <p:ph sz="quarter" idx="18"/>
          </p:nvPr>
        </p:nvSpPr>
        <p:spPr>
          <a:xfrm>
            <a:off x="457200" y="4025424"/>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7BB806B-DC10-6241-CF76-B7F73B1DA0D0}"/>
              </a:ext>
            </a:extLst>
          </p:cNvPr>
          <p:cNvSpPr>
            <a:spLocks noGrp="1"/>
          </p:cNvSpPr>
          <p:nvPr>
            <p:ph sz="quarter" idx="19"/>
          </p:nvPr>
        </p:nvSpPr>
        <p:spPr>
          <a:xfrm>
            <a:off x="457200" y="4512284"/>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D975668-C112-6258-3ABF-18621F9F14E0}"/>
              </a:ext>
            </a:extLst>
          </p:cNvPr>
          <p:cNvSpPr>
            <a:spLocks noGrp="1"/>
          </p:cNvSpPr>
          <p:nvPr>
            <p:ph sz="quarter" idx="20"/>
          </p:nvPr>
        </p:nvSpPr>
        <p:spPr>
          <a:xfrm>
            <a:off x="457200" y="4999038"/>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6E060E6-6ED1-8915-956E-0F517E970AFE}"/>
              </a:ext>
            </a:extLst>
          </p:cNvPr>
          <p:cNvSpPr>
            <a:spLocks noGrp="1"/>
          </p:cNvSpPr>
          <p:nvPr>
            <p:ph sz="quarter" idx="21"/>
          </p:nvPr>
        </p:nvSpPr>
        <p:spPr>
          <a:xfrm>
            <a:off x="457200" y="5486400"/>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709CE1C0-2756-5A79-79FA-820DAF2BBE0F}"/>
              </a:ext>
            </a:extLst>
          </p:cNvPr>
          <p:cNvSpPr>
            <a:spLocks noGrp="1"/>
          </p:cNvSpPr>
          <p:nvPr>
            <p:ph sz="quarter" idx="22"/>
          </p:nvPr>
        </p:nvSpPr>
        <p:spPr>
          <a:xfrm>
            <a:off x="457200" y="5965217"/>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59F8E62-A50E-4D96-F629-9CCE09A34988}"/>
              </a:ext>
            </a:extLst>
          </p:cNvPr>
          <p:cNvSpPr>
            <a:spLocks noGrp="1"/>
          </p:cNvSpPr>
          <p:nvPr>
            <p:ph sz="quarter" idx="23"/>
          </p:nvPr>
        </p:nvSpPr>
        <p:spPr>
          <a:xfrm>
            <a:off x="4854575" y="1128713"/>
            <a:ext cx="3832225"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5C755B44-BFDE-4900-5131-8BF154C7F7BE}"/>
              </a:ext>
            </a:extLst>
          </p:cNvPr>
          <p:cNvSpPr>
            <a:spLocks noGrp="1"/>
          </p:cNvSpPr>
          <p:nvPr>
            <p:ph sz="quarter" idx="24"/>
          </p:nvPr>
        </p:nvSpPr>
        <p:spPr>
          <a:xfrm>
            <a:off x="4854575" y="1633796"/>
            <a:ext cx="3832225" cy="3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9156BDEE-5497-09AD-373B-6A3C917DB056}"/>
              </a:ext>
            </a:extLst>
          </p:cNvPr>
          <p:cNvSpPr>
            <a:spLocks noGrp="1"/>
          </p:cNvSpPr>
          <p:nvPr>
            <p:ph sz="quarter" idx="25"/>
          </p:nvPr>
        </p:nvSpPr>
        <p:spPr>
          <a:xfrm>
            <a:off x="4854575" y="2123983"/>
            <a:ext cx="3832225" cy="36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BC2F1532-2F8D-53B2-AE5A-DDDCC36EA7DB}"/>
              </a:ext>
            </a:extLst>
          </p:cNvPr>
          <p:cNvSpPr>
            <a:spLocks noGrp="1"/>
          </p:cNvSpPr>
          <p:nvPr>
            <p:ph sz="quarter" idx="26"/>
          </p:nvPr>
        </p:nvSpPr>
        <p:spPr>
          <a:xfrm>
            <a:off x="4854575" y="2616200"/>
            <a:ext cx="38322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0D0E76CD-FF1E-8052-73C4-F70E6A89FCD8}"/>
              </a:ext>
            </a:extLst>
          </p:cNvPr>
          <p:cNvSpPr>
            <a:spLocks noGrp="1"/>
          </p:cNvSpPr>
          <p:nvPr>
            <p:ph sz="quarter" idx="27"/>
          </p:nvPr>
        </p:nvSpPr>
        <p:spPr>
          <a:xfrm>
            <a:off x="4854575" y="30892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2A96D52B-34E2-ED71-EE09-2815EB18F646}"/>
              </a:ext>
            </a:extLst>
          </p:cNvPr>
          <p:cNvSpPr>
            <a:spLocks noGrp="1"/>
          </p:cNvSpPr>
          <p:nvPr>
            <p:ph sz="quarter" idx="28"/>
          </p:nvPr>
        </p:nvSpPr>
        <p:spPr>
          <a:xfrm>
            <a:off x="4854575" y="3571772"/>
            <a:ext cx="3832225" cy="34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4DF2A458-95C6-C2F5-E379-F2225D575D78}"/>
              </a:ext>
            </a:extLst>
          </p:cNvPr>
          <p:cNvSpPr>
            <a:spLocks noGrp="1"/>
          </p:cNvSpPr>
          <p:nvPr>
            <p:ph sz="quarter" idx="29"/>
          </p:nvPr>
        </p:nvSpPr>
        <p:spPr>
          <a:xfrm>
            <a:off x="4854575" y="403225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2BF9EE99-5E98-407D-122B-1CA821074B1B}"/>
              </a:ext>
            </a:extLst>
          </p:cNvPr>
          <p:cNvSpPr>
            <a:spLocks noGrp="1"/>
          </p:cNvSpPr>
          <p:nvPr>
            <p:ph sz="quarter" idx="30"/>
          </p:nvPr>
        </p:nvSpPr>
        <p:spPr>
          <a:xfrm>
            <a:off x="4854575" y="45116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9D6C01BF-865C-825E-C404-4554AE6B3AFF}"/>
              </a:ext>
            </a:extLst>
          </p:cNvPr>
          <p:cNvSpPr>
            <a:spLocks noGrp="1"/>
          </p:cNvSpPr>
          <p:nvPr>
            <p:ph sz="quarter" idx="31"/>
          </p:nvPr>
        </p:nvSpPr>
        <p:spPr>
          <a:xfrm>
            <a:off x="4854575" y="4999038"/>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E536DCFE-59E2-9F57-8BF8-BFE27FB40934}"/>
              </a:ext>
            </a:extLst>
          </p:cNvPr>
          <p:cNvSpPr>
            <a:spLocks noGrp="1"/>
          </p:cNvSpPr>
          <p:nvPr>
            <p:ph sz="quarter" idx="32"/>
          </p:nvPr>
        </p:nvSpPr>
        <p:spPr>
          <a:xfrm>
            <a:off x="4854575" y="548640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30C27756-687A-98CB-7277-9F68F90686E3}"/>
              </a:ext>
            </a:extLst>
          </p:cNvPr>
          <p:cNvSpPr>
            <a:spLocks noGrp="1"/>
          </p:cNvSpPr>
          <p:nvPr>
            <p:ph sz="quarter" idx="33"/>
          </p:nvPr>
        </p:nvSpPr>
        <p:spPr>
          <a:xfrm>
            <a:off x="4854575" y="5973763"/>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626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F172095D-D462-DA21-E7A3-3F94B67E6618}"/>
              </a:ext>
            </a:extLst>
          </p:cNvPr>
          <p:cNvPicPr>
            <a:picLocks noChangeAspect="1"/>
          </p:cNvPicPr>
          <p:nvPr userDrawn="1"/>
        </p:nvPicPr>
        <p:blipFill>
          <a:blip r:embed="rId9"/>
          <a:stretch>
            <a:fillRect/>
          </a:stretch>
        </p:blipFill>
        <p:spPr>
          <a:xfrm>
            <a:off x="337319" y="6411287"/>
            <a:ext cx="947596" cy="301782"/>
          </a:xfrm>
          <a:prstGeom prst="rect">
            <a:avLst/>
          </a:prstGeom>
        </p:spPr>
      </p:pic>
      <p:sp>
        <p:nvSpPr>
          <p:cNvPr id="4" name="Content Placeholder 26">
            <a:extLst>
              <a:ext uri="{FF2B5EF4-FFF2-40B4-BE49-F238E27FC236}">
                <a16:creationId xmlns:a16="http://schemas.microsoft.com/office/drawing/2014/main" id="{C8050408-50DE-2923-6589-9114E12F523F}"/>
              </a:ext>
            </a:extLst>
          </p:cNvPr>
          <p:cNvSpPr txBox="1">
            <a:spLocks/>
          </p:cNvSpPr>
          <p:nvPr userDrawn="1"/>
        </p:nvSpPr>
        <p:spPr>
          <a:xfrm>
            <a:off x="2804978" y="6450385"/>
            <a:ext cx="5825174" cy="221018"/>
          </a:xfrm>
          <a:prstGeom prst="rect">
            <a:avLst/>
          </a:prstGeom>
        </p:spPr>
        <p:txBody>
          <a:bodyPr wrap="square" lIns="0" tIns="18000" rIns="0" bIns="1800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8"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oleObject" Target="../embeddings/oleObject2.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hyperlink" Target="https://jameshalderman.com/a8_vid_lib_pag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45658" y="181493"/>
            <a:ext cx="8310880" cy="1144347"/>
          </a:xfrm>
        </p:spPr>
        <p:txBody>
          <a:bodyPr wrap="square" lIns="0" tIns="18000" rIns="0" bIns="18000" anchor="ctr" anchorCtr="0">
            <a:spAutoFit/>
          </a:bodyPr>
          <a:lstStyle/>
          <a:p>
            <a:r>
              <a:rPr lang="en-US" dirty="0"/>
              <a:t>Automotive Electrical and Engine Performance</a:t>
            </a:r>
            <a:endParaRPr lang="en-US" noProof="0"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348911" y="1470665"/>
            <a:ext cx="1586119" cy="344128"/>
          </a:xfrm>
        </p:spPr>
        <p:txBody>
          <a:bodyPr wrap="square" lIns="0" tIns="18000" rIns="0" bIns="18000" anchor="ctr" anchorCtr="0">
            <a:spAutoFit/>
          </a:bodyPr>
          <a:lstStyle/>
          <a:p>
            <a:r>
              <a:rPr lang="en-US" noProof="0" dirty="0"/>
              <a:t>Ninth Edition</a:t>
            </a:r>
          </a:p>
        </p:txBody>
      </p:sp>
      <p:pic>
        <p:nvPicPr>
          <p:cNvPr id="5" name="Picture 4" descr="Front Cover: Automotive Electrical and Engine Performance Ninth Edition by Halderman and Ward.">
            <a:extLst>
              <a:ext uri="{FF2B5EF4-FFF2-40B4-BE49-F238E27FC236}">
                <a16:creationId xmlns:a16="http://schemas.microsoft.com/office/drawing/2014/main" id="{E28484BF-C17C-450F-A82D-FC906ED3D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25" y="2066051"/>
            <a:ext cx="3296256" cy="4087357"/>
          </a:xfrm>
          <a:prstGeom prst="rect">
            <a:avLst/>
          </a:prstGeom>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46565" y="3024422"/>
            <a:ext cx="2086851" cy="498016"/>
          </a:xfrm>
        </p:spPr>
        <p:txBody>
          <a:bodyPr wrap="square" lIns="0" tIns="18000" rIns="0" bIns="18000" anchor="ctr" anchorCtr="0">
            <a:spAutoFit/>
          </a:bodyPr>
          <a:lstStyle/>
          <a:p>
            <a:pPr marL="0"/>
            <a:r>
              <a:rPr lang="en-US" noProof="0" dirty="0"/>
              <a:t>Chapter </a:t>
            </a:r>
            <a:r>
              <a:rPr lang="en-US" dirty="0"/>
              <a:t>42</a:t>
            </a:r>
            <a:endParaRPr lang="en-US" noProof="0" dirty="0"/>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85648" y="3672906"/>
            <a:ext cx="4085448" cy="374906"/>
          </a:xfrm>
        </p:spPr>
        <p:txBody>
          <a:bodyPr wrap="square" lIns="0" tIns="18000" rIns="0" bIns="18000" anchor="ctr" anchorCtr="0">
            <a:spAutoFit/>
          </a:bodyPr>
          <a:lstStyle/>
          <a:p>
            <a:pPr marL="0"/>
            <a:r>
              <a:rPr lang="en-US" spc="-280" noProof="0" dirty="0"/>
              <a:t>P C </a:t>
            </a:r>
            <a:r>
              <a:rPr lang="en-US" noProof="0" dirty="0"/>
              <a:t>V and </a:t>
            </a:r>
            <a:r>
              <a:rPr lang="en-US" spc="-280" noProof="0" dirty="0"/>
              <a:t>S A </a:t>
            </a:r>
            <a:r>
              <a:rPr lang="en-US" noProof="0" dirty="0"/>
              <a:t>I Systems</a:t>
            </a:r>
          </a:p>
        </p:txBody>
      </p:sp>
      <p:pic>
        <p:nvPicPr>
          <p:cNvPr id="12" name="Picture 11" descr="Pearson logo">
            <a:extLst>
              <a:ext uri="{FF2B5EF4-FFF2-40B4-BE49-F238E27FC236}">
                <a16:creationId xmlns:a16="http://schemas.microsoft.com/office/drawing/2014/main" id="{AA1FB0AD-3017-E7B2-570F-412D242972D3}"/>
              </a:ext>
            </a:extLst>
          </p:cNvPr>
          <p:cNvPicPr>
            <a:picLocks noChangeAspect="1"/>
          </p:cNvPicPr>
          <p:nvPr/>
        </p:nvPicPr>
        <p:blipFill>
          <a:blip r:embed="rId4"/>
          <a:stretch>
            <a:fillRect/>
          </a:stretch>
        </p:blipFill>
        <p:spPr>
          <a:xfrm>
            <a:off x="337319" y="6411287"/>
            <a:ext cx="947596" cy="301782"/>
          </a:xfrm>
          <a:prstGeom prst="rect">
            <a:avLst/>
          </a:prstGeom>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804978" y="6450385"/>
            <a:ext cx="5825174" cy="221018"/>
          </a:xfrm>
        </p:spPr>
        <p:txBody>
          <a:bodyPr wrap="square" lIns="0" tIns="18000" rIns="0" bIns="18000" anchor="ctr">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20002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88350" cy="590349"/>
          </a:xfrm>
        </p:spPr>
        <p:txBody>
          <a:bodyPr wrap="square" lIns="0" tIns="18000" rIns="0" bIns="18000" anchor="ctr" anchorCtr="0">
            <a:spAutoFit/>
          </a:bodyPr>
          <a:lstStyle/>
          <a:p>
            <a:r>
              <a:rPr lang="en-US" spc="-500" dirty="0"/>
              <a:t>P C </a:t>
            </a:r>
            <a:r>
              <a:rPr lang="en-US" dirty="0"/>
              <a:t>V System Diagnosis </a:t>
            </a:r>
            <a:r>
              <a:rPr lang="en-US" sz="2800" dirty="0"/>
              <a:t>(1 of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60799"/>
            <a:ext cx="8372888" cy="4052836"/>
          </a:xfrm>
        </p:spPr>
        <p:txBody>
          <a:bodyPr wrap="square" lIns="0" tIns="18000" rIns="0" bIns="18000" anchor="ctr" anchorCtr="0">
            <a:spAutoFit/>
          </a:bodyPr>
          <a:lstStyle/>
          <a:p>
            <a:pPr marL="342900" indent="-342900">
              <a:defRPr/>
            </a:pPr>
            <a:r>
              <a:rPr lang="en-US" sz="2400" dirty="0"/>
              <a:t>Symptoms</a:t>
            </a:r>
          </a:p>
          <a:p>
            <a:pPr marL="829818" lvl="1" indent="-342900">
              <a:defRPr/>
            </a:pPr>
            <a:r>
              <a:rPr lang="en-US" sz="2400" dirty="0"/>
              <a:t>Rough or unstable idle</a:t>
            </a:r>
          </a:p>
          <a:p>
            <a:pPr marL="829818" lvl="1" indent="-342900">
              <a:defRPr/>
            </a:pPr>
            <a:r>
              <a:rPr lang="en-US" sz="2400" dirty="0"/>
              <a:t>Excessive oil consumption</a:t>
            </a:r>
          </a:p>
          <a:p>
            <a:pPr marL="829818" lvl="1" indent="-342900">
              <a:defRPr/>
            </a:pPr>
            <a:r>
              <a:rPr lang="en-US" sz="2400" dirty="0"/>
              <a:t>Oil in the air filter housing</a:t>
            </a:r>
          </a:p>
          <a:p>
            <a:pPr marL="829818" lvl="1" indent="-342900">
              <a:defRPr/>
            </a:pPr>
            <a:r>
              <a:rPr lang="en-US" sz="2400" dirty="0"/>
              <a:t>Oil leaks due to excessive crankcase pressure</a:t>
            </a:r>
          </a:p>
          <a:p>
            <a:pPr marL="342900" indent="-342900">
              <a:defRPr/>
            </a:pPr>
            <a:r>
              <a:rPr lang="en-US" sz="2400" spc="-300" dirty="0"/>
              <a:t>P C </a:t>
            </a:r>
            <a:r>
              <a:rPr lang="en-US" sz="2400" dirty="0"/>
              <a:t>V System Performance Test</a:t>
            </a:r>
          </a:p>
          <a:p>
            <a:pPr marL="829818" lvl="1" indent="-342900">
              <a:defRPr/>
            </a:pPr>
            <a:r>
              <a:rPr lang="en-US" sz="2400" dirty="0"/>
              <a:t>A slight vacuum is created in the crankcase (usually less than 1 i</a:t>
            </a:r>
            <a:r>
              <a:rPr lang="en-US" sz="100" dirty="0"/>
              <a:t> </a:t>
            </a:r>
            <a:r>
              <a:rPr lang="en-US" sz="2400" dirty="0"/>
              <a:t>n. H</a:t>
            </a:r>
            <a:r>
              <a:rPr lang="en-US" sz="100" dirty="0"/>
              <a:t> </a:t>
            </a:r>
            <a:r>
              <a:rPr lang="en-US" sz="2400" dirty="0"/>
              <a:t>g if measured at the dipstick) and is also applied to other areas of the engine.</a:t>
            </a:r>
          </a:p>
        </p:txBody>
      </p:sp>
    </p:spTree>
    <p:extLst>
      <p:ext uri="{BB962C8B-B14F-4D97-AF65-F5344CB8AC3E}">
        <p14:creationId xmlns:p14="http://schemas.microsoft.com/office/powerpoint/2010/main" val="17014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2900" y="192611"/>
            <a:ext cx="8229600" cy="590349"/>
          </a:xfrm>
        </p:spPr>
        <p:txBody>
          <a:bodyPr wrap="square" lIns="0" tIns="18000" rIns="0" bIns="18000" anchor="ctr" anchorCtr="0">
            <a:spAutoFit/>
          </a:bodyPr>
          <a:lstStyle/>
          <a:p>
            <a:r>
              <a:rPr lang="en-US" sz="3600" spc="-500" dirty="0">
                <a:latin typeface="+mj-lt"/>
              </a:rPr>
              <a:t>P C </a:t>
            </a:r>
            <a:r>
              <a:rPr lang="en-US" sz="3600" dirty="0">
                <a:latin typeface="+mj-lt"/>
              </a:rPr>
              <a:t>V System Diagnosis </a:t>
            </a:r>
            <a:r>
              <a:rPr lang="en-US" sz="2800" dirty="0">
                <a:latin typeface="+mj-lt"/>
              </a:rPr>
              <a:t>(2 of 3)</a:t>
            </a:r>
            <a:endParaRPr lang="en-US" sz="2800" noProof="0" dirty="0">
              <a:latin typeface="+mj-lt"/>
            </a:endParaRPr>
          </a:p>
        </p:txBody>
      </p:sp>
      <p:sp>
        <p:nvSpPr>
          <p:cNvPr id="2" name="Content Placeholder 1">
            <a:extLst>
              <a:ext uri="{FF2B5EF4-FFF2-40B4-BE49-F238E27FC236}">
                <a16:creationId xmlns:a16="http://schemas.microsoft.com/office/drawing/2014/main" id="{E2CF4796-B53D-9AAF-B0D0-728F71B2F1F6}"/>
              </a:ext>
            </a:extLst>
          </p:cNvPr>
          <p:cNvSpPr>
            <a:spLocks noGrp="1"/>
          </p:cNvSpPr>
          <p:nvPr>
            <p:ph idx="1"/>
          </p:nvPr>
        </p:nvSpPr>
        <p:spPr>
          <a:xfrm>
            <a:off x="333374" y="1174627"/>
            <a:ext cx="8378825" cy="1128958"/>
          </a:xfrm>
        </p:spPr>
        <p:txBody>
          <a:bodyPr wrap="square" lIns="0" tIns="18000" rIns="0" bIns="18000" anchor="ctr" anchorCtr="0">
            <a:spAutoFit/>
          </a:bodyPr>
          <a:lstStyle/>
          <a:p>
            <a:pPr marL="342900" indent="-342900"/>
            <a:r>
              <a:rPr lang="en-US" sz="2200" dirty="0"/>
              <a:t>Rattle Test</a:t>
            </a:r>
          </a:p>
          <a:p>
            <a:pPr marL="829818" lvl="1" indent="-342900"/>
            <a:r>
              <a:rPr lang="en-US" sz="2200" dirty="0"/>
              <a:t>If the </a:t>
            </a:r>
            <a:r>
              <a:rPr lang="en-US" sz="2200" spc="-280" dirty="0"/>
              <a:t>P C </a:t>
            </a:r>
            <a:r>
              <a:rPr lang="en-US" sz="2200" dirty="0"/>
              <a:t>V valve does not rattle, it is definitely defective and must be replaced.</a:t>
            </a:r>
          </a:p>
        </p:txBody>
      </p:sp>
      <p:sp>
        <p:nvSpPr>
          <p:cNvPr id="3" name="Content Placeholder 2">
            <a:extLst>
              <a:ext uri="{FF2B5EF4-FFF2-40B4-BE49-F238E27FC236}">
                <a16:creationId xmlns:a16="http://schemas.microsoft.com/office/drawing/2014/main" id="{250525F0-3BA0-6B6F-AA82-BA4B95BF10E0}"/>
              </a:ext>
            </a:extLst>
          </p:cNvPr>
          <p:cNvSpPr>
            <a:spLocks noGrp="1"/>
          </p:cNvSpPr>
          <p:nvPr>
            <p:ph idx="13"/>
          </p:nvPr>
        </p:nvSpPr>
        <p:spPr>
          <a:xfrm>
            <a:off x="342900" y="2418429"/>
            <a:ext cx="847725" cy="374906"/>
          </a:xfrm>
        </p:spPr>
        <p:txBody>
          <a:bodyPr wrap="square" lIns="0" tIns="18000" rIns="0" bIns="18000" anchor="ctr" anchorCtr="0">
            <a:spAutoFit/>
          </a:bodyPr>
          <a:lstStyle/>
          <a:p>
            <a:pPr marL="342900" indent="-342900"/>
            <a:r>
              <a:rPr lang="en-US" sz="2200" dirty="0"/>
              <a:t>The</a:t>
            </a:r>
          </a:p>
        </p:txBody>
      </p:sp>
      <p:graphicFrame>
        <p:nvGraphicFramePr>
          <p:cNvPr id="16" name="Object 15" descr="3 multiplied by 5.">
            <a:extLst>
              <a:ext uri="{FF2B5EF4-FFF2-40B4-BE49-F238E27FC236}">
                <a16:creationId xmlns:a16="http://schemas.microsoft.com/office/drawing/2014/main" id="{7AABDDEC-82BA-5F99-7F43-FF273B999ABA}"/>
              </a:ext>
            </a:extLst>
          </p:cNvPr>
          <p:cNvGraphicFramePr>
            <a:graphicFrameLocks noChangeAspect="1"/>
          </p:cNvGraphicFramePr>
          <p:nvPr>
            <p:extLst>
              <p:ext uri="{D42A27DB-BD31-4B8C-83A1-F6EECF244321}">
                <p14:modId xmlns:p14="http://schemas.microsoft.com/office/powerpoint/2010/main" val="1487430426"/>
              </p:ext>
            </p:extLst>
          </p:nvPr>
        </p:nvGraphicFramePr>
        <p:xfrm>
          <a:off x="1288618" y="2468346"/>
          <a:ext cx="594591" cy="313170"/>
        </p:xfrm>
        <a:graphic>
          <a:graphicData uri="http://schemas.openxmlformats.org/presentationml/2006/ole">
            <mc:AlternateContent xmlns:mc="http://schemas.openxmlformats.org/markup-compatibility/2006">
              <mc:Choice xmlns:v="urn:schemas-microsoft-com:vml" Requires="v">
                <p:oleObj name="Equation" r:id="rId3" imgW="342720" imgH="177480" progId="Equation.DSMT4">
                  <p:embed/>
                </p:oleObj>
              </mc:Choice>
              <mc:Fallback>
                <p:oleObj name="Equation" r:id="rId3" imgW="342720" imgH="177480" progId="Equation.DSMT4">
                  <p:embed/>
                  <p:pic>
                    <p:nvPicPr>
                      <p:cNvPr id="2" name="Object 1">
                        <a:extLst>
                          <a:ext uri="{FF2B5EF4-FFF2-40B4-BE49-F238E27FC236}">
                            <a16:creationId xmlns:a16="http://schemas.microsoft.com/office/drawing/2014/main" id="{F065DBB1-44DC-8310-100D-789E9FB5A4FC}"/>
                          </a:ext>
                        </a:extLst>
                      </p:cNvPr>
                      <p:cNvPicPr>
                        <a:picLocks noChangeAspect="1" noChangeArrowheads="1"/>
                      </p:cNvPicPr>
                      <p:nvPr/>
                    </p:nvPicPr>
                    <p:blipFill>
                      <a:blip r:embed="rId4"/>
                      <a:srcRect/>
                      <a:stretch>
                        <a:fillRect/>
                      </a:stretch>
                    </p:blipFill>
                    <p:spPr bwMode="auto">
                      <a:xfrm>
                        <a:off x="1288618" y="2468346"/>
                        <a:ext cx="594591" cy="31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a:extLst>
              <a:ext uri="{FF2B5EF4-FFF2-40B4-BE49-F238E27FC236}">
                <a16:creationId xmlns:a16="http://schemas.microsoft.com/office/drawing/2014/main" id="{3C91020D-B1B9-781D-AAB5-9DD51156A3C1}"/>
              </a:ext>
            </a:extLst>
          </p:cNvPr>
          <p:cNvSpPr>
            <a:spLocks noGrp="1"/>
          </p:cNvSpPr>
          <p:nvPr>
            <p:ph sz="quarter" idx="17"/>
          </p:nvPr>
        </p:nvSpPr>
        <p:spPr>
          <a:xfrm>
            <a:off x="1981202" y="2438534"/>
            <a:ext cx="1273175" cy="374906"/>
          </a:xfrm>
        </p:spPr>
        <p:txBody>
          <a:bodyPr lIns="0" tIns="18000" rIns="0" bIns="18000" anchor="ctr" anchorCtr="0">
            <a:spAutoFit/>
          </a:bodyPr>
          <a:lstStyle/>
          <a:p>
            <a:pPr marL="0" indent="0">
              <a:buNone/>
            </a:pPr>
            <a:r>
              <a:rPr lang="en-US" sz="2200" dirty="0"/>
              <a:t>Card Test</a:t>
            </a:r>
          </a:p>
        </p:txBody>
      </p:sp>
      <p:sp>
        <p:nvSpPr>
          <p:cNvPr id="6" name="Content Placeholder 5">
            <a:extLst>
              <a:ext uri="{FF2B5EF4-FFF2-40B4-BE49-F238E27FC236}">
                <a16:creationId xmlns:a16="http://schemas.microsoft.com/office/drawing/2014/main" id="{DE238F61-19B1-6769-BC70-5C0CCF10BDD5}"/>
              </a:ext>
            </a:extLst>
          </p:cNvPr>
          <p:cNvSpPr>
            <a:spLocks noGrp="1"/>
          </p:cNvSpPr>
          <p:nvPr>
            <p:ph sz="quarter" idx="18"/>
          </p:nvPr>
        </p:nvSpPr>
        <p:spPr>
          <a:xfrm>
            <a:off x="323850" y="2903092"/>
            <a:ext cx="8388350" cy="713460"/>
          </a:xfrm>
        </p:spPr>
        <p:txBody>
          <a:bodyPr wrap="square" lIns="0" tIns="18000" rIns="0" bIns="18000" anchor="ctr" anchorCtr="0">
            <a:spAutoFit/>
          </a:bodyPr>
          <a:lstStyle/>
          <a:p>
            <a:pPr marL="829818" lvl="1" indent="-342900"/>
            <a:r>
              <a:rPr lang="en-US" sz="2200" dirty="0"/>
              <a:t>Remove the oil-fill cap (where oil is added to the engine) and start the engine.</a:t>
            </a:r>
          </a:p>
        </p:txBody>
      </p:sp>
      <p:sp>
        <p:nvSpPr>
          <p:cNvPr id="7" name="Content Placeholder 6">
            <a:extLst>
              <a:ext uri="{FF2B5EF4-FFF2-40B4-BE49-F238E27FC236}">
                <a16:creationId xmlns:a16="http://schemas.microsoft.com/office/drawing/2014/main" id="{EA83BEEC-76B8-9019-E8C4-DD4DA6AD6EB7}"/>
              </a:ext>
            </a:extLst>
          </p:cNvPr>
          <p:cNvSpPr>
            <a:spLocks noGrp="1"/>
          </p:cNvSpPr>
          <p:nvPr>
            <p:ph sz="quarter" idx="19"/>
          </p:nvPr>
        </p:nvSpPr>
        <p:spPr>
          <a:xfrm>
            <a:off x="333375" y="3729317"/>
            <a:ext cx="1647828" cy="374906"/>
          </a:xfrm>
        </p:spPr>
        <p:txBody>
          <a:bodyPr wrap="square" lIns="0" tIns="18000" rIns="0" bIns="18000" anchor="ctr" anchorCtr="0">
            <a:spAutoFit/>
          </a:bodyPr>
          <a:lstStyle/>
          <a:p>
            <a:pPr marL="772668" lvl="1" indent="-285750"/>
            <a:r>
              <a:rPr lang="en-US" sz="2200" dirty="0"/>
              <a:t>Hold a</a:t>
            </a:r>
          </a:p>
        </p:txBody>
      </p:sp>
      <p:graphicFrame>
        <p:nvGraphicFramePr>
          <p:cNvPr id="17" name="Object 16" descr="3 multiplied by 5.">
            <a:extLst>
              <a:ext uri="{FF2B5EF4-FFF2-40B4-BE49-F238E27FC236}">
                <a16:creationId xmlns:a16="http://schemas.microsoft.com/office/drawing/2014/main" id="{D527BEF6-38B9-E177-531D-6D7E49E2C25E}"/>
              </a:ext>
            </a:extLst>
          </p:cNvPr>
          <p:cNvGraphicFramePr>
            <a:graphicFrameLocks noChangeAspect="1"/>
          </p:cNvGraphicFramePr>
          <p:nvPr>
            <p:extLst>
              <p:ext uri="{D42A27DB-BD31-4B8C-83A1-F6EECF244321}">
                <p14:modId xmlns:p14="http://schemas.microsoft.com/office/powerpoint/2010/main" val="1690044950"/>
              </p:ext>
            </p:extLst>
          </p:nvPr>
        </p:nvGraphicFramePr>
        <p:xfrm>
          <a:off x="2080348" y="3785093"/>
          <a:ext cx="594591" cy="313170"/>
        </p:xfrm>
        <a:graphic>
          <a:graphicData uri="http://schemas.openxmlformats.org/presentationml/2006/ole">
            <mc:AlternateContent xmlns:mc="http://schemas.openxmlformats.org/markup-compatibility/2006">
              <mc:Choice xmlns:v="urn:schemas-microsoft-com:vml" Requires="v">
                <p:oleObj name="Equation" r:id="rId5" imgW="342720" imgH="177480" progId="Equation.DSMT4">
                  <p:embed/>
                </p:oleObj>
              </mc:Choice>
              <mc:Fallback>
                <p:oleObj name="Equation" r:id="rId5" imgW="342720" imgH="177480" progId="Equation.DSMT4">
                  <p:embed/>
                  <p:pic>
                    <p:nvPicPr>
                      <p:cNvPr id="16" name="Object 15">
                        <a:extLst>
                          <a:ext uri="{FF2B5EF4-FFF2-40B4-BE49-F238E27FC236}">
                            <a16:creationId xmlns:a16="http://schemas.microsoft.com/office/drawing/2014/main" id="{7AABDDEC-82BA-5F99-7F43-FF273B999ABA}"/>
                          </a:ext>
                        </a:extLst>
                      </p:cNvPr>
                      <p:cNvPicPr>
                        <a:picLocks noChangeAspect="1" noChangeArrowheads="1"/>
                      </p:cNvPicPr>
                      <p:nvPr/>
                    </p:nvPicPr>
                    <p:blipFill>
                      <a:blip r:embed="rId4"/>
                      <a:srcRect/>
                      <a:stretch>
                        <a:fillRect/>
                      </a:stretch>
                    </p:blipFill>
                    <p:spPr bwMode="auto">
                      <a:xfrm>
                        <a:off x="2080348" y="3785093"/>
                        <a:ext cx="594591" cy="31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a:extLst>
              <a:ext uri="{FF2B5EF4-FFF2-40B4-BE49-F238E27FC236}">
                <a16:creationId xmlns:a16="http://schemas.microsoft.com/office/drawing/2014/main" id="{A5BF1BA9-B2DD-0066-3CE0-7045A21875AE}"/>
              </a:ext>
            </a:extLst>
          </p:cNvPr>
          <p:cNvSpPr>
            <a:spLocks noGrp="1"/>
          </p:cNvSpPr>
          <p:nvPr>
            <p:ph sz="quarter" idx="20"/>
          </p:nvPr>
        </p:nvSpPr>
        <p:spPr>
          <a:xfrm>
            <a:off x="2780990" y="3734505"/>
            <a:ext cx="5195116" cy="374906"/>
          </a:xfrm>
        </p:spPr>
        <p:txBody>
          <a:bodyPr wrap="square" lIns="0" tIns="18000" rIns="0" bIns="18000" anchor="ctr" anchorCtr="0">
            <a:spAutoFit/>
          </a:bodyPr>
          <a:lstStyle/>
          <a:p>
            <a:pPr marL="0" lvl="1" indent="0">
              <a:buNone/>
            </a:pPr>
            <a:r>
              <a:rPr lang="en-US" sz="2200" dirty="0"/>
              <a:t>card over the opening (a dollar bill or any</a:t>
            </a:r>
          </a:p>
        </p:txBody>
      </p:sp>
      <p:sp>
        <p:nvSpPr>
          <p:cNvPr id="11" name="Content Placeholder 10">
            <a:extLst>
              <a:ext uri="{FF2B5EF4-FFF2-40B4-BE49-F238E27FC236}">
                <a16:creationId xmlns:a16="http://schemas.microsoft.com/office/drawing/2014/main" id="{C4040250-6A80-D8CB-3AA6-16121B5ECC0C}"/>
              </a:ext>
            </a:extLst>
          </p:cNvPr>
          <p:cNvSpPr>
            <a:spLocks noGrp="1"/>
          </p:cNvSpPr>
          <p:nvPr>
            <p:ph sz="quarter" idx="21"/>
          </p:nvPr>
        </p:nvSpPr>
        <p:spPr>
          <a:xfrm>
            <a:off x="1139183" y="4197953"/>
            <a:ext cx="5736345" cy="374906"/>
          </a:xfrm>
        </p:spPr>
        <p:txBody>
          <a:bodyPr wrap="square" lIns="0" tIns="18000" rIns="0" bIns="18000" anchor="ctr" anchorCtr="0">
            <a:spAutoFit/>
          </a:bodyPr>
          <a:lstStyle/>
          <a:p>
            <a:pPr marL="0" lvl="1" indent="0">
              <a:buNone/>
            </a:pPr>
            <a:r>
              <a:rPr lang="en-US" sz="2200" dirty="0"/>
              <a:t>other piece of paper can be used for this test):</a:t>
            </a:r>
          </a:p>
        </p:txBody>
      </p:sp>
      <p:sp>
        <p:nvSpPr>
          <p:cNvPr id="12" name="Content Placeholder 11">
            <a:extLst>
              <a:ext uri="{FF2B5EF4-FFF2-40B4-BE49-F238E27FC236}">
                <a16:creationId xmlns:a16="http://schemas.microsoft.com/office/drawing/2014/main" id="{7A3DC86C-491C-475D-63CC-7A962C0F6443}"/>
              </a:ext>
            </a:extLst>
          </p:cNvPr>
          <p:cNvSpPr>
            <a:spLocks noGrp="1"/>
          </p:cNvSpPr>
          <p:nvPr>
            <p:ph sz="quarter" idx="22"/>
          </p:nvPr>
        </p:nvSpPr>
        <p:spPr>
          <a:xfrm>
            <a:off x="323850" y="4680813"/>
            <a:ext cx="8388350" cy="1052014"/>
          </a:xfrm>
        </p:spPr>
        <p:txBody>
          <a:bodyPr wrap="square" lIns="0" tIns="18000" rIns="0" bIns="18000" anchor="ctr" anchorCtr="0">
            <a:spAutoFit/>
          </a:bodyPr>
          <a:lstStyle/>
          <a:p>
            <a:pPr marL="1229868" lvl="2" indent="-342900"/>
            <a:r>
              <a:rPr lang="en-US" sz="2200" dirty="0"/>
              <a:t>If the </a:t>
            </a:r>
            <a:r>
              <a:rPr lang="en-US" sz="2200" spc="-300" dirty="0"/>
              <a:t>P C </a:t>
            </a:r>
            <a:r>
              <a:rPr lang="en-US" sz="2200" dirty="0"/>
              <a:t>V system, including the valve and hoses, is functioning correctly, the card should be held down on the oil-fill opening by the slight vacuum inside the crankcase.</a:t>
            </a:r>
          </a:p>
        </p:txBody>
      </p:sp>
    </p:spTree>
    <p:extLst>
      <p:ext uri="{BB962C8B-B14F-4D97-AF65-F5344CB8AC3E}">
        <p14:creationId xmlns:p14="http://schemas.microsoft.com/office/powerpoint/2010/main" val="321497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2899" y="192611"/>
            <a:ext cx="8369299" cy="590349"/>
          </a:xfrm>
        </p:spPr>
        <p:txBody>
          <a:bodyPr wrap="square" lIns="0" tIns="18000" rIns="0" bIns="18000" anchor="ctr" anchorCtr="0">
            <a:spAutoFit/>
          </a:bodyPr>
          <a:lstStyle/>
          <a:p>
            <a:r>
              <a:rPr lang="en-US" sz="3600" spc="-500" dirty="0">
                <a:latin typeface="+mj-lt"/>
              </a:rPr>
              <a:t>P C </a:t>
            </a:r>
            <a:r>
              <a:rPr lang="en-US" sz="3600" dirty="0">
                <a:latin typeface="+mj-lt"/>
              </a:rPr>
              <a:t>V System Diagnosis </a:t>
            </a:r>
            <a:r>
              <a:rPr lang="en-US" sz="2800" dirty="0">
                <a:latin typeface="+mj-lt"/>
              </a:rPr>
              <a:t>(3 of 3)</a:t>
            </a:r>
            <a:endParaRPr lang="en-US" sz="2800" noProof="0" dirty="0">
              <a:latin typeface="+mj-lt"/>
            </a:endParaRPr>
          </a:p>
        </p:txBody>
      </p:sp>
      <p:sp>
        <p:nvSpPr>
          <p:cNvPr id="2" name="Content Placeholder 1">
            <a:extLst>
              <a:ext uri="{FF2B5EF4-FFF2-40B4-BE49-F238E27FC236}">
                <a16:creationId xmlns:a16="http://schemas.microsoft.com/office/drawing/2014/main" id="{E2CF4796-B53D-9AAF-B0D0-728F71B2F1F6}"/>
              </a:ext>
            </a:extLst>
          </p:cNvPr>
          <p:cNvSpPr>
            <a:spLocks noGrp="1"/>
          </p:cNvSpPr>
          <p:nvPr>
            <p:ph idx="1"/>
          </p:nvPr>
        </p:nvSpPr>
        <p:spPr>
          <a:xfrm>
            <a:off x="333374" y="1074548"/>
            <a:ext cx="8378825" cy="4491417"/>
          </a:xfrm>
        </p:spPr>
        <p:txBody>
          <a:bodyPr wrap="square" lIns="0" tIns="18000" rIns="0" bIns="18000" anchor="ctr" anchorCtr="0">
            <a:spAutoFit/>
          </a:bodyPr>
          <a:lstStyle/>
          <a:p>
            <a:pPr marL="342900" indent="-342900">
              <a:defRPr/>
            </a:pPr>
            <a:r>
              <a:rPr lang="en-US" sz="2200" dirty="0"/>
              <a:t>Snap-Back Test</a:t>
            </a:r>
          </a:p>
          <a:p>
            <a:pPr marL="829818" lvl="1" indent="-342900">
              <a:defRPr/>
            </a:pPr>
            <a:r>
              <a:rPr lang="en-US" sz="2200" dirty="0"/>
              <a:t>The proper operation of the </a:t>
            </a:r>
            <a:r>
              <a:rPr lang="en-US" sz="2200" spc="-300" dirty="0"/>
              <a:t>P C </a:t>
            </a:r>
            <a:r>
              <a:rPr lang="en-US" sz="2200" dirty="0"/>
              <a:t>V valve can be checked by placing a finger over the inlet hole in the valve when the engine is running and removing the finger rapidly.</a:t>
            </a:r>
          </a:p>
          <a:p>
            <a:pPr marL="342900" indent="-342900">
              <a:defRPr/>
            </a:pPr>
            <a:r>
              <a:rPr lang="en-US" sz="2200" dirty="0"/>
              <a:t>Crankcase Vacuum Test</a:t>
            </a:r>
          </a:p>
          <a:p>
            <a:pPr marL="829818" lvl="1" indent="-342900">
              <a:defRPr/>
            </a:pPr>
            <a:r>
              <a:rPr lang="en-US" sz="2200" dirty="0"/>
              <a:t>The </a:t>
            </a:r>
            <a:r>
              <a:rPr lang="en-US" sz="2200" spc="-300" dirty="0"/>
              <a:t>P C </a:t>
            </a:r>
            <a:r>
              <a:rPr lang="en-US" sz="2200" dirty="0"/>
              <a:t>V system can be checked by testing for a weak vacuum at the oil dipstick tube using an inches-of-water manometer or gauge.</a:t>
            </a:r>
          </a:p>
          <a:p>
            <a:pPr marL="342900" indent="-342900">
              <a:defRPr/>
            </a:pPr>
            <a:r>
              <a:rPr lang="en-US" sz="2200" spc="-300" dirty="0"/>
              <a:t>P C </a:t>
            </a:r>
            <a:r>
              <a:rPr lang="en-US" sz="2200" dirty="0"/>
              <a:t>V Monitor</a:t>
            </a:r>
          </a:p>
          <a:p>
            <a:pPr marL="829818" lvl="1" indent="-342900">
              <a:defRPr/>
            </a:pPr>
            <a:r>
              <a:rPr lang="en-US" sz="2200" dirty="0"/>
              <a:t>Starting with 2004 and newer vehicles, all vehicle </a:t>
            </a:r>
            <a:r>
              <a:rPr lang="en-US" sz="2200" spc="-300" dirty="0"/>
              <a:t>P C M </a:t>
            </a:r>
            <a:r>
              <a:rPr lang="en-US" sz="2200" dirty="0"/>
              <a:t>s monitor the </a:t>
            </a:r>
            <a:r>
              <a:rPr lang="en-US" sz="2200" spc="-300" dirty="0"/>
              <a:t>P C V </a:t>
            </a:r>
            <a:r>
              <a:rPr lang="en-US" sz="2200" dirty="0"/>
              <a:t>system for proper operation as part</a:t>
            </a:r>
          </a:p>
        </p:txBody>
      </p:sp>
      <p:sp>
        <p:nvSpPr>
          <p:cNvPr id="3" name="Content Placeholder 2">
            <a:extLst>
              <a:ext uri="{FF2B5EF4-FFF2-40B4-BE49-F238E27FC236}">
                <a16:creationId xmlns:a16="http://schemas.microsoft.com/office/drawing/2014/main" id="{250525F0-3BA0-6B6F-AA82-BA4B95BF10E0}"/>
              </a:ext>
            </a:extLst>
          </p:cNvPr>
          <p:cNvSpPr>
            <a:spLocks noGrp="1"/>
          </p:cNvSpPr>
          <p:nvPr>
            <p:ph idx="13"/>
          </p:nvPr>
        </p:nvSpPr>
        <p:spPr>
          <a:xfrm>
            <a:off x="1171576" y="5593771"/>
            <a:ext cx="726235" cy="374906"/>
          </a:xfrm>
        </p:spPr>
        <p:txBody>
          <a:bodyPr wrap="square" lIns="0" tIns="18000" rIns="0" bIns="18000" anchor="ctr" anchorCtr="0">
            <a:spAutoFit/>
          </a:bodyPr>
          <a:lstStyle/>
          <a:p>
            <a:pPr marL="0" lvl="1" indent="0">
              <a:buNone/>
            </a:pPr>
            <a:r>
              <a:rPr lang="en-US" sz="2200" dirty="0"/>
              <a:t>of the</a:t>
            </a:r>
          </a:p>
        </p:txBody>
      </p:sp>
      <p:graphicFrame>
        <p:nvGraphicFramePr>
          <p:cNvPr id="4" name="Object 3" descr="O B D hyphen Roman number 2.">
            <a:extLst>
              <a:ext uri="{FF2B5EF4-FFF2-40B4-BE49-F238E27FC236}">
                <a16:creationId xmlns:a16="http://schemas.microsoft.com/office/drawing/2014/main" id="{3CC2567E-DCEA-9B4D-D568-77B11C9879FD}"/>
              </a:ext>
            </a:extLst>
          </p:cNvPr>
          <p:cNvGraphicFramePr>
            <a:graphicFrameLocks noChangeAspect="1"/>
          </p:cNvGraphicFramePr>
          <p:nvPr>
            <p:extLst>
              <p:ext uri="{D42A27DB-BD31-4B8C-83A1-F6EECF244321}">
                <p14:modId xmlns:p14="http://schemas.microsoft.com/office/powerpoint/2010/main" val="4205587461"/>
              </p:ext>
            </p:extLst>
          </p:nvPr>
        </p:nvGraphicFramePr>
        <p:xfrm>
          <a:off x="1929561" y="5638351"/>
          <a:ext cx="923925" cy="323850"/>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19" name="Object 18">
                        <a:extLst>
                          <a:ext uri="{FF2B5EF4-FFF2-40B4-BE49-F238E27FC236}">
                            <a16:creationId xmlns:a16="http://schemas.microsoft.com/office/drawing/2014/main" id="{40F4BD93-EA64-C525-BAC6-9C6FE0F955D5}"/>
                          </a:ext>
                        </a:extLst>
                      </p:cNvPr>
                      <p:cNvPicPr/>
                      <p:nvPr/>
                    </p:nvPicPr>
                    <p:blipFill>
                      <a:blip r:embed="rId4"/>
                      <a:stretch>
                        <a:fillRect/>
                      </a:stretch>
                    </p:blipFill>
                    <p:spPr>
                      <a:xfrm>
                        <a:off x="1929561" y="5638351"/>
                        <a:ext cx="923925" cy="3238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C91020D-B1B9-781D-AAB5-9DD51156A3C1}"/>
              </a:ext>
            </a:extLst>
          </p:cNvPr>
          <p:cNvSpPr>
            <a:spLocks noGrp="1"/>
          </p:cNvSpPr>
          <p:nvPr>
            <p:ph sz="quarter" idx="17"/>
          </p:nvPr>
        </p:nvSpPr>
        <p:spPr>
          <a:xfrm>
            <a:off x="2885236" y="5593771"/>
            <a:ext cx="1008061" cy="374906"/>
          </a:xfrm>
        </p:spPr>
        <p:txBody>
          <a:bodyPr wrap="square" lIns="0" tIns="18000" rIns="0" bIns="18000" anchor="ctr" anchorCtr="0">
            <a:spAutoFit/>
          </a:bodyPr>
          <a:lstStyle/>
          <a:p>
            <a:pPr marL="0" lvl="1" indent="0">
              <a:buNone/>
            </a:pPr>
            <a:r>
              <a:rPr lang="en-US" sz="2200" dirty="0"/>
              <a:t>system.</a:t>
            </a:r>
          </a:p>
        </p:txBody>
      </p:sp>
    </p:spTree>
    <p:extLst>
      <p:ext uri="{BB962C8B-B14F-4D97-AF65-F5344CB8AC3E}">
        <p14:creationId xmlns:p14="http://schemas.microsoft.com/office/powerpoint/2010/main" val="125258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29B9F945-AB1A-8098-4352-13B1839ED10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F2B7ED7-2741-F660-C649-685E73B0D829}"/>
              </a:ext>
            </a:extLst>
          </p:cNvPr>
          <p:cNvSpPr>
            <a:spLocks noGrp="1"/>
          </p:cNvSpPr>
          <p:nvPr>
            <p:ph type="title"/>
          </p:nvPr>
        </p:nvSpPr>
        <p:spPr>
          <a:xfrm>
            <a:off x="295274" y="191897"/>
            <a:ext cx="8416925" cy="590349"/>
          </a:xfrm>
        </p:spPr>
        <p:txBody>
          <a:bodyPr wrap="square" lIns="0" tIns="18000" rIns="0" bIns="18000" anchor="ctr" anchorCtr="0">
            <a:spAutoFit/>
          </a:bodyPr>
          <a:lstStyle/>
          <a:p>
            <a:r>
              <a:rPr lang="en-US" altLang="en-US" sz="3600" dirty="0">
                <a:latin typeface="+mj-lt"/>
              </a:rPr>
              <a:t>Figure 42.6</a:t>
            </a:r>
            <a:endParaRPr lang="en-US" sz="3600" noProof="0" dirty="0">
              <a:latin typeface="+mj-lt"/>
            </a:endParaRPr>
          </a:p>
        </p:txBody>
      </p:sp>
      <p:sp>
        <p:nvSpPr>
          <p:cNvPr id="10" name="Content Placeholder 9">
            <a:extLst>
              <a:ext uri="{FF2B5EF4-FFF2-40B4-BE49-F238E27FC236}">
                <a16:creationId xmlns:a16="http://schemas.microsoft.com/office/drawing/2014/main" id="{D8064586-2A18-8B61-0D8F-D2498F10106A}"/>
              </a:ext>
            </a:extLst>
          </p:cNvPr>
          <p:cNvSpPr>
            <a:spLocks noGrp="1"/>
          </p:cNvSpPr>
          <p:nvPr>
            <p:ph sz="quarter" idx="12"/>
          </p:nvPr>
        </p:nvSpPr>
        <p:spPr>
          <a:xfrm>
            <a:off x="287338" y="986427"/>
            <a:ext cx="2122487" cy="405683"/>
          </a:xfrm>
        </p:spPr>
        <p:txBody>
          <a:bodyPr wrap="square" lIns="0" tIns="18000" rIns="0" bIns="18000" anchor="ctr" anchorCtr="0">
            <a:spAutoFit/>
          </a:bodyPr>
          <a:lstStyle/>
          <a:p>
            <a:pPr marL="0" indent="0">
              <a:spcBef>
                <a:spcPts val="600"/>
              </a:spcBef>
              <a:buNone/>
            </a:pPr>
            <a:r>
              <a:rPr lang="en-US" sz="2400" noProof="0" dirty="0"/>
              <a:t>Vacuum Gauge</a:t>
            </a:r>
          </a:p>
        </p:txBody>
      </p:sp>
      <p:sp>
        <p:nvSpPr>
          <p:cNvPr id="3" name="Content Placeholder 2">
            <a:extLst>
              <a:ext uri="{FF2B5EF4-FFF2-40B4-BE49-F238E27FC236}">
                <a16:creationId xmlns:a16="http://schemas.microsoft.com/office/drawing/2014/main" id="{C6996543-6963-675D-3066-EB9E4F63B9FE}"/>
              </a:ext>
            </a:extLst>
          </p:cNvPr>
          <p:cNvSpPr>
            <a:spLocks noGrp="1"/>
          </p:cNvSpPr>
          <p:nvPr>
            <p:ph sz="quarter" idx="13"/>
          </p:nvPr>
        </p:nvSpPr>
        <p:spPr>
          <a:xfrm>
            <a:off x="296863" y="1596625"/>
            <a:ext cx="4284662" cy="2621675"/>
          </a:xfrm>
        </p:spPr>
        <p:txBody>
          <a:bodyPr wrap="square" lIns="0" tIns="18000" rIns="0" bIns="18000" anchor="ctr" anchorCtr="0">
            <a:spAutoFit/>
          </a:bodyPr>
          <a:lstStyle/>
          <a:p>
            <a:pPr marL="342900" indent="-342900"/>
            <a:r>
              <a:rPr lang="en-US" sz="2400" dirty="0"/>
              <a:t>Using a gauge that measures vacuum in units of inches of water to test the vacuum at the dipstick tube, being sure that the </a:t>
            </a:r>
            <a:r>
              <a:rPr lang="en-US" sz="2400" spc="-300" dirty="0"/>
              <a:t>P C </a:t>
            </a:r>
            <a:r>
              <a:rPr lang="en-US" sz="2400" dirty="0"/>
              <a:t>V system is capable of drawing a vacuum on the crankcase</a:t>
            </a:r>
          </a:p>
        </p:txBody>
      </p:sp>
      <p:sp>
        <p:nvSpPr>
          <p:cNvPr id="2" name="Content Placeholder 1">
            <a:extLst>
              <a:ext uri="{FF2B5EF4-FFF2-40B4-BE49-F238E27FC236}">
                <a16:creationId xmlns:a16="http://schemas.microsoft.com/office/drawing/2014/main" id="{CBBE25D8-5FCD-9A63-BF9D-9D4ED6C15FE8}"/>
              </a:ext>
            </a:extLst>
          </p:cNvPr>
          <p:cNvSpPr>
            <a:spLocks noGrp="1"/>
          </p:cNvSpPr>
          <p:nvPr>
            <p:ph sz="quarter" idx="14"/>
          </p:nvPr>
        </p:nvSpPr>
        <p:spPr>
          <a:xfrm>
            <a:off x="638705" y="4268627"/>
            <a:ext cx="1426315" cy="405683"/>
          </a:xfrm>
        </p:spPr>
        <p:txBody>
          <a:bodyPr wrap="square" lIns="0" tIns="18000" rIns="0" bIns="18000" anchor="ctr" anchorCtr="0">
            <a:spAutoFit/>
          </a:bodyPr>
          <a:lstStyle/>
          <a:p>
            <a:pPr marL="0" indent="0">
              <a:buNone/>
            </a:pPr>
            <a:r>
              <a:rPr lang="en-US" sz="2400" dirty="0"/>
              <a:t>(28 inches</a:t>
            </a:r>
          </a:p>
        </p:txBody>
      </p:sp>
      <p:graphicFrame>
        <p:nvGraphicFramePr>
          <p:cNvPr id="26" name="Object 25" descr="H subscript 2 O">
            <a:extLst>
              <a:ext uri="{FF2B5EF4-FFF2-40B4-BE49-F238E27FC236}">
                <a16:creationId xmlns:a16="http://schemas.microsoft.com/office/drawing/2014/main" id="{A189A0DB-DBC0-A1B4-697E-9C2E3B27CD27}"/>
              </a:ext>
            </a:extLst>
          </p:cNvPr>
          <p:cNvGraphicFramePr>
            <a:graphicFrameLocks noChangeAspect="1"/>
          </p:cNvGraphicFramePr>
          <p:nvPr>
            <p:extLst>
              <p:ext uri="{D42A27DB-BD31-4B8C-83A1-F6EECF244321}">
                <p14:modId xmlns:p14="http://schemas.microsoft.com/office/powerpoint/2010/main" val="3800595876"/>
              </p:ext>
            </p:extLst>
          </p:nvPr>
        </p:nvGraphicFramePr>
        <p:xfrm>
          <a:off x="2165801" y="4275686"/>
          <a:ext cx="578963" cy="422124"/>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6" name="Object 15" descr="3 multiplied by 5.">
                        <a:extLst>
                          <a:ext uri="{FF2B5EF4-FFF2-40B4-BE49-F238E27FC236}">
                            <a16:creationId xmlns:a16="http://schemas.microsoft.com/office/drawing/2014/main" id="{7AABDDEC-82BA-5F99-7F43-FF273B999ABA}"/>
                          </a:ext>
                        </a:extLst>
                      </p:cNvPr>
                      <p:cNvPicPr>
                        <a:picLocks noChangeAspect="1" noChangeArrowheads="1"/>
                      </p:cNvPicPr>
                      <p:nvPr/>
                    </p:nvPicPr>
                    <p:blipFill>
                      <a:blip r:embed="rId4"/>
                      <a:srcRect/>
                      <a:stretch>
                        <a:fillRect/>
                      </a:stretch>
                    </p:blipFill>
                    <p:spPr bwMode="auto">
                      <a:xfrm>
                        <a:off x="2165801" y="4275686"/>
                        <a:ext cx="578963" cy="4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a:extLst>
              <a:ext uri="{FF2B5EF4-FFF2-40B4-BE49-F238E27FC236}">
                <a16:creationId xmlns:a16="http://schemas.microsoft.com/office/drawing/2014/main" id="{2AEE1AE4-18A0-F263-2C61-D3D672472B2C}"/>
              </a:ext>
            </a:extLst>
          </p:cNvPr>
          <p:cNvSpPr>
            <a:spLocks noGrp="1"/>
          </p:cNvSpPr>
          <p:nvPr>
            <p:ph sz="quarter" idx="15"/>
          </p:nvPr>
        </p:nvSpPr>
        <p:spPr>
          <a:xfrm>
            <a:off x="2825995" y="4277174"/>
            <a:ext cx="1529184" cy="405683"/>
          </a:xfrm>
        </p:spPr>
        <p:txBody>
          <a:bodyPr wrap="square" lIns="0" tIns="18000" rIns="0" bIns="18000" anchor="ctr" anchorCtr="0">
            <a:spAutoFit/>
          </a:bodyPr>
          <a:lstStyle/>
          <a:p>
            <a:pPr marL="0" indent="0">
              <a:buNone/>
            </a:pPr>
            <a:r>
              <a:rPr lang="en-US" sz="2400" dirty="0"/>
              <a:t>= 1 </a:t>
            </a:r>
            <a:r>
              <a:rPr lang="en-US" sz="2400" spc="-300" dirty="0"/>
              <a:t>P S </a:t>
            </a:r>
            <a:r>
              <a:rPr lang="en-US" sz="2400" dirty="0"/>
              <a:t>I, or</a:t>
            </a:r>
          </a:p>
        </p:txBody>
      </p:sp>
      <p:sp>
        <p:nvSpPr>
          <p:cNvPr id="6" name="Content Placeholder 5">
            <a:extLst>
              <a:ext uri="{FF2B5EF4-FFF2-40B4-BE49-F238E27FC236}">
                <a16:creationId xmlns:a16="http://schemas.microsoft.com/office/drawing/2014/main" id="{D1F15AEB-DEE4-9748-1D6F-1E8E9481BFFF}"/>
              </a:ext>
            </a:extLst>
          </p:cNvPr>
          <p:cNvSpPr>
            <a:spLocks noGrp="1"/>
          </p:cNvSpPr>
          <p:nvPr>
            <p:ph sz="quarter" idx="16"/>
          </p:nvPr>
        </p:nvSpPr>
        <p:spPr>
          <a:xfrm>
            <a:off x="650823" y="4741940"/>
            <a:ext cx="3578964" cy="405683"/>
          </a:xfrm>
        </p:spPr>
        <p:txBody>
          <a:bodyPr wrap="square" lIns="0" tIns="18000" rIns="0" bIns="18000" anchor="ctr" anchorCtr="0">
            <a:spAutoFit/>
          </a:bodyPr>
          <a:lstStyle/>
          <a:p>
            <a:pPr marL="0" indent="0">
              <a:buNone/>
            </a:pPr>
            <a:r>
              <a:rPr lang="en-US" sz="2400" dirty="0"/>
              <a:t>about 2 in. Hg of vacuum).</a:t>
            </a:r>
          </a:p>
        </p:txBody>
      </p:sp>
      <p:pic>
        <p:nvPicPr>
          <p:cNvPr id="5" name="Picture 4" descr="A close-up view of a crankcase vacuumed gauge with a reading of minus 67.2.">
            <a:extLst>
              <a:ext uri="{FF2B5EF4-FFF2-40B4-BE49-F238E27FC236}">
                <a16:creationId xmlns:a16="http://schemas.microsoft.com/office/drawing/2014/main" id="{96B27E25-8EF7-0958-2E61-F14FD8B85F59}"/>
              </a:ext>
            </a:extLst>
          </p:cNvPr>
          <p:cNvPicPr>
            <a:picLocks noChangeAspect="1"/>
          </p:cNvPicPr>
          <p:nvPr/>
        </p:nvPicPr>
        <p:blipFill>
          <a:blip r:embed="rId5"/>
          <a:stretch>
            <a:fillRect/>
          </a:stretch>
        </p:blipFill>
        <p:spPr>
          <a:xfrm>
            <a:off x="4696356" y="1513263"/>
            <a:ext cx="3942288" cy="2967874"/>
          </a:xfrm>
          <a:prstGeom prst="rect">
            <a:avLst/>
          </a:prstGeom>
        </p:spPr>
      </p:pic>
    </p:spTree>
    <p:extLst>
      <p:ext uri="{BB962C8B-B14F-4D97-AF65-F5344CB8AC3E}">
        <p14:creationId xmlns:p14="http://schemas.microsoft.com/office/powerpoint/2010/main" val="418582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9EC6-1937-A23F-B858-05DEDCB3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60C9D-3D53-E015-0B4C-5868FC7273DF}"/>
              </a:ext>
            </a:extLst>
          </p:cNvPr>
          <p:cNvSpPr>
            <a:spLocks noGrp="1"/>
          </p:cNvSpPr>
          <p:nvPr>
            <p:ph type="title"/>
          </p:nvPr>
        </p:nvSpPr>
        <p:spPr>
          <a:xfrm>
            <a:off x="457200" y="397163"/>
            <a:ext cx="8229600" cy="553968"/>
          </a:xfrm>
        </p:spPr>
        <p:txBody>
          <a:bodyPr/>
          <a:lstStyle/>
          <a:p>
            <a:r>
              <a:rPr lang="en-US" sz="2400" dirty="0"/>
              <a:t>Animation: Positive Crankcase Ventilation System Test</a:t>
            </a:r>
          </a:p>
        </p:txBody>
      </p:sp>
      <p:sp>
        <p:nvSpPr>
          <p:cNvPr id="7" name="Rectangle 6">
            <a:extLst>
              <a:ext uri="{FF2B5EF4-FFF2-40B4-BE49-F238E27FC236}">
                <a16:creationId xmlns:a16="http://schemas.microsoft.com/office/drawing/2014/main" id="{62E62D82-52C3-71DD-D66E-C29DFC7D516C}"/>
              </a:ext>
            </a:extLst>
          </p:cNvPr>
          <p:cNvSpPr/>
          <p:nvPr/>
        </p:nvSpPr>
        <p:spPr>
          <a:xfrm>
            <a:off x="8420100" y="914400"/>
            <a:ext cx="228600" cy="877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A420378B-552E-30D7-293C-59217B8C4CDE}"/>
              </a:ext>
            </a:extLst>
          </p:cNvPr>
          <p:cNvSpPr/>
          <p:nvPr/>
        </p:nvSpPr>
        <p:spPr>
          <a:xfrm>
            <a:off x="228600" y="5105400"/>
            <a:ext cx="228600" cy="80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pcv_system_test">
            <a:hlinkClick r:id="" action="ppaction://media"/>
            <a:extLst>
              <a:ext uri="{FF2B5EF4-FFF2-40B4-BE49-F238E27FC236}">
                <a16:creationId xmlns:a16="http://schemas.microsoft.com/office/drawing/2014/main" id="{05333BEF-481C-8B13-8EE8-2B2D8AD8B33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60400" y="1155583"/>
            <a:ext cx="7874000" cy="4751286"/>
          </a:xfrm>
        </p:spPr>
      </p:pic>
    </p:spTree>
    <p:extLst>
      <p:ext uri="{BB962C8B-B14F-4D97-AF65-F5344CB8AC3E}">
        <p14:creationId xmlns:p14="http://schemas.microsoft.com/office/powerpoint/2010/main" val="9602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5228" y="239005"/>
            <a:ext cx="8366972" cy="1021237"/>
          </a:xfrm>
        </p:spPr>
        <p:txBody>
          <a:bodyPr wrap="square" lIns="0" tIns="18000" rIns="0" bIns="18000" anchor="ctr" anchorCtr="0">
            <a:spAutoFit/>
          </a:bodyPr>
          <a:lstStyle/>
          <a:p>
            <a:r>
              <a:rPr lang="en-US" altLang="en-US" sz="3200" dirty="0"/>
              <a:t>Frequently Asked Question: What Are the Wires for at the </a:t>
            </a:r>
            <a:r>
              <a:rPr lang="en-US" altLang="en-US" sz="3200" spc="-500" dirty="0"/>
              <a:t>P C </a:t>
            </a:r>
            <a:r>
              <a:rPr lang="en-US" altLang="en-US" sz="3200" dirty="0"/>
              <a:t>V Valve?</a:t>
            </a:r>
            <a:endParaRPr lang="en-US" sz="3200"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345229" y="1499477"/>
            <a:ext cx="4432041" cy="405683"/>
          </a:xfrm>
        </p:spPr>
        <p:txBody>
          <a:bodyPr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335900" y="2043878"/>
            <a:ext cx="8376300" cy="2621675"/>
          </a:xfrm>
        </p:spPr>
        <p:txBody>
          <a:bodyPr wrap="square" lIns="0" tIns="18000" rIns="0" bIns="18000" anchor="ctr" anchorCtr="0">
            <a:spAutoFit/>
          </a:bodyPr>
          <a:lstStyle/>
          <a:p>
            <a:pPr marL="0" indent="0">
              <a:buNone/>
            </a:pPr>
            <a:r>
              <a:rPr lang="en-US" altLang="en-US" sz="2400" b="1" dirty="0"/>
              <a:t>What Are the Wires for at the </a:t>
            </a:r>
            <a:r>
              <a:rPr lang="en-US" altLang="en-US" sz="2400" b="1" spc="-300" dirty="0"/>
              <a:t>P C </a:t>
            </a:r>
            <a:r>
              <a:rPr lang="en-US" altLang="en-US" sz="2400" b="1" dirty="0"/>
              <a:t>V Valve? </a:t>
            </a:r>
            <a:r>
              <a:rPr lang="en-US" altLang="en-US" sz="2400" dirty="0"/>
              <a:t>Ford uses an electric heater to prevent ice from forming inside the </a:t>
            </a:r>
            <a:r>
              <a:rPr lang="en-US" altLang="en-US" sz="2400" spc="-300" dirty="0"/>
              <a:t>P C </a:t>
            </a:r>
            <a:r>
              <a:rPr lang="en-US" altLang="en-US" sz="2400" dirty="0"/>
              <a:t>V valve and causing blockage. Water is a by-product of combustion, and resulting moisture can freeze when the outside air temperature is low. General Motors and others clip a heater hose to the </a:t>
            </a:r>
            <a:r>
              <a:rPr lang="en-US" altLang="en-US" sz="2400" spc="-300" dirty="0"/>
              <a:t>P C </a:t>
            </a:r>
            <a:r>
              <a:rPr lang="en-US" altLang="en-US" sz="2400" dirty="0"/>
              <a:t>V hose to provide the heat needed to prevent an ice blockage.</a:t>
            </a:r>
            <a:endParaRPr lang="en-US" sz="2400" dirty="0"/>
          </a:p>
        </p:txBody>
      </p:sp>
    </p:spTree>
    <p:extLst>
      <p:ext uri="{BB962C8B-B14F-4D97-AF65-F5344CB8AC3E}">
        <p14:creationId xmlns:p14="http://schemas.microsoft.com/office/powerpoint/2010/main" val="193152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42.7</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67634"/>
            <a:ext cx="2163762" cy="405683"/>
          </a:xfrm>
        </p:spPr>
        <p:txBody>
          <a:bodyPr wrap="square" lIns="0" tIns="18000" rIns="0" bIns="18000" anchor="ctr" anchorCtr="0">
            <a:spAutoFit/>
          </a:bodyPr>
          <a:lstStyle/>
          <a:p>
            <a:pPr marL="0" indent="0">
              <a:spcBef>
                <a:spcPts val="600"/>
              </a:spcBef>
              <a:buNone/>
            </a:pPr>
            <a:r>
              <a:rPr lang="en-US" sz="2400" spc="-300" noProof="0" dirty="0"/>
              <a:t>P C </a:t>
            </a:r>
            <a:r>
              <a:rPr lang="en-US" sz="2400" noProof="0" dirty="0"/>
              <a:t>V Fasteners</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293028" y="1745474"/>
            <a:ext cx="4166364" cy="2252343"/>
          </a:xfrm>
        </p:spPr>
        <p:txBody>
          <a:bodyPr wrap="square" lIns="0" tIns="18000" rIns="0" bIns="18000" anchor="ctr" anchorCtr="0">
            <a:spAutoFit/>
          </a:bodyPr>
          <a:lstStyle/>
          <a:p>
            <a:pPr marL="342900" indent="-342900"/>
            <a:r>
              <a:rPr lang="en-US" sz="2400" noProof="0" dirty="0"/>
              <a:t>Most </a:t>
            </a:r>
            <a:r>
              <a:rPr lang="en-US" sz="2400" spc="-300" noProof="0" dirty="0"/>
              <a:t>P C </a:t>
            </a:r>
            <a:r>
              <a:rPr lang="en-US" sz="2400" noProof="0" dirty="0"/>
              <a:t>V valves used on newer vehicles are secured with fasteners, making it more difficult to disconnect, and thereby less likely to increase emissions.</a:t>
            </a:r>
          </a:p>
        </p:txBody>
      </p:sp>
      <p:pic>
        <p:nvPicPr>
          <p:cNvPr id="4" name="Picture 3" descr="A photo shows P C V valves being secured to the engine block using rivet holding P C V valve retainer.">
            <a:extLst>
              <a:ext uri="{FF2B5EF4-FFF2-40B4-BE49-F238E27FC236}">
                <a16:creationId xmlns:a16="http://schemas.microsoft.com/office/drawing/2014/main" id="{67D823EE-37E6-17A8-6FDA-A9F9F1E96042}"/>
              </a:ext>
            </a:extLst>
          </p:cNvPr>
          <p:cNvPicPr>
            <a:picLocks noChangeAspect="1"/>
          </p:cNvPicPr>
          <p:nvPr/>
        </p:nvPicPr>
        <p:blipFill>
          <a:blip r:embed="rId3"/>
          <a:stretch>
            <a:fillRect/>
          </a:stretch>
        </p:blipFill>
        <p:spPr>
          <a:xfrm>
            <a:off x="4653787" y="1595744"/>
            <a:ext cx="3981711" cy="2993795"/>
          </a:xfrm>
          <a:prstGeom prst="rect">
            <a:avLst/>
          </a:prstGeom>
        </p:spPr>
      </p:pic>
    </p:spTree>
    <p:extLst>
      <p:ext uri="{BB962C8B-B14F-4D97-AF65-F5344CB8AC3E}">
        <p14:creationId xmlns:p14="http://schemas.microsoft.com/office/powerpoint/2010/main" val="166770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7EA-79E5-6448-FA0F-7CC9DE4C78B2}"/>
              </a:ext>
            </a:extLst>
          </p:cNvPr>
          <p:cNvSpPr>
            <a:spLocks noGrp="1"/>
          </p:cNvSpPr>
          <p:nvPr>
            <p:ph type="title"/>
          </p:nvPr>
        </p:nvSpPr>
        <p:spPr>
          <a:xfrm>
            <a:off x="344757" y="199550"/>
            <a:ext cx="8266346" cy="1144347"/>
          </a:xfrm>
        </p:spPr>
        <p:txBody>
          <a:bodyPr/>
          <a:lstStyle/>
          <a:p>
            <a:r>
              <a:rPr lang="en-US" spc="-500" dirty="0"/>
              <a:t>P C </a:t>
            </a:r>
            <a:r>
              <a:rPr lang="en-US" dirty="0"/>
              <a:t>V-Related Diagnostic Trouble Codes</a:t>
            </a:r>
          </a:p>
        </p:txBody>
      </p:sp>
      <p:graphicFrame>
        <p:nvGraphicFramePr>
          <p:cNvPr id="8" name="Table 3">
            <a:extLst>
              <a:ext uri="{FF2B5EF4-FFF2-40B4-BE49-F238E27FC236}">
                <a16:creationId xmlns:a16="http://schemas.microsoft.com/office/drawing/2014/main" id="{2BA48BB3-1037-EB3E-B4B2-78EB4873D9E8}"/>
              </a:ext>
            </a:extLst>
          </p:cNvPr>
          <p:cNvGraphicFramePr>
            <a:graphicFrameLocks noGrp="1"/>
          </p:cNvGraphicFramePr>
          <p:nvPr>
            <p:extLst>
              <p:ext uri="{D42A27DB-BD31-4B8C-83A1-F6EECF244321}">
                <p14:modId xmlns:p14="http://schemas.microsoft.com/office/powerpoint/2010/main" val="3137247122"/>
              </p:ext>
            </p:extLst>
          </p:nvPr>
        </p:nvGraphicFramePr>
        <p:xfrm>
          <a:off x="590550" y="1636958"/>
          <a:ext cx="7829549" cy="2872164"/>
        </p:xfrm>
        <a:graphic>
          <a:graphicData uri="http://schemas.openxmlformats.org/drawingml/2006/table">
            <a:tbl>
              <a:tblPr firstRow="1" bandRow="1">
                <a:tableStyleId>{40F9630F-82C1-40B7-BC3A-925EFCFF5E92}</a:tableStyleId>
              </a:tblPr>
              <a:tblGrid>
                <a:gridCol w="3277854">
                  <a:extLst>
                    <a:ext uri="{9D8B030D-6E8A-4147-A177-3AD203B41FA5}">
                      <a16:colId xmlns:a16="http://schemas.microsoft.com/office/drawing/2014/main" val="229555036"/>
                    </a:ext>
                  </a:extLst>
                </a:gridCol>
                <a:gridCol w="2120213">
                  <a:extLst>
                    <a:ext uri="{9D8B030D-6E8A-4147-A177-3AD203B41FA5}">
                      <a16:colId xmlns:a16="http://schemas.microsoft.com/office/drawing/2014/main" val="1290434466"/>
                    </a:ext>
                  </a:extLst>
                </a:gridCol>
                <a:gridCol w="2431482">
                  <a:extLst>
                    <a:ext uri="{9D8B030D-6E8A-4147-A177-3AD203B41FA5}">
                      <a16:colId xmlns:a16="http://schemas.microsoft.com/office/drawing/2014/main" val="1843331659"/>
                    </a:ext>
                  </a:extLst>
                </a:gridCol>
              </a:tblGrid>
              <a:tr h="477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rPr>
                        <a:t>Diagnostic Trouble Code</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noProof="0" dirty="0">
                          <a:solidFill>
                            <a:schemeClr val="bg1"/>
                          </a:solidFill>
                          <a:effectLst/>
                          <a:latin typeface="Arial"/>
                          <a:ea typeface="Calibri" panose="020F0502020204030204" pitchFamily="34" charset="0"/>
                          <a:cs typeface="Times New Roman" panose="02020603050405020304" pitchFamily="18" charset="0"/>
                          <a:sym typeface="Arial"/>
                        </a:rPr>
                        <a:t>Description</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rPr>
                        <a:t>Possible Causes</a:t>
                      </a:r>
                      <a:endParaRPr lang="en-US"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889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noProof="0" dirty="0"/>
                        <a:t>P0101</a:t>
                      </a:r>
                      <a:endParaRPr lang="en-US" sz="180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u="none" strike="noStrike" kern="1200" spc="-220" baseline="0" noProof="0" dirty="0"/>
                        <a:t>M A </a:t>
                      </a:r>
                      <a:r>
                        <a:rPr lang="en-US" sz="1800" u="none" strike="noStrike" kern="1200" baseline="0" noProof="0" dirty="0"/>
                        <a:t>F or airflow circuit range problem</a:t>
                      </a:r>
                      <a:endParaRPr lang="en-US" sz="1800" baseline="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85750" indent="-285750">
                        <a:buClr>
                          <a:srgbClr val="007FA3"/>
                        </a:buClr>
                        <a:buFont typeface="Arial" panose="020B0604020202020204" pitchFamily="34" charset="0"/>
                        <a:buChar char="•"/>
                      </a:pPr>
                      <a:r>
                        <a:rPr lang="en-US" sz="1800" noProof="0" dirty="0"/>
                        <a:t>Defective</a:t>
                      </a:r>
                      <a:r>
                        <a:rPr lang="en-US" sz="1800" baseline="0" noProof="0" dirty="0"/>
                        <a:t> </a:t>
                      </a:r>
                      <a:r>
                        <a:rPr lang="en-US" sz="1800" spc="-220" baseline="0" noProof="0" dirty="0"/>
                        <a:t>P C </a:t>
                      </a:r>
                      <a:r>
                        <a:rPr lang="en-US" sz="1800" baseline="0" noProof="0" dirty="0"/>
                        <a:t>V valve or hose/connections or </a:t>
                      </a:r>
                      <a:r>
                        <a:rPr lang="en-US" sz="1800" spc="-220" baseline="0" noProof="0" dirty="0"/>
                        <a:t>M A </a:t>
                      </a:r>
                      <a:r>
                        <a:rPr lang="en-US" sz="1800" baseline="0" noProof="0" dirty="0"/>
                        <a:t>F circuit fault</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82893821"/>
                  </a:ext>
                </a:extLst>
              </a:tr>
              <a:tr h="889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noProof="0" dirty="0"/>
                        <a:t>P0505</a:t>
                      </a:r>
                      <a:endParaRPr lang="en-US" sz="180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u="none" strike="noStrike" kern="1200" baseline="0" noProof="0" dirty="0"/>
                        <a:t>Idle control system problem</a:t>
                      </a:r>
                      <a:endParaRPr lang="en-US" sz="1800" baseline="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800" noProof="0" dirty="0"/>
                        <a:t>Defective</a:t>
                      </a:r>
                      <a:r>
                        <a:rPr lang="en-US" sz="1800" baseline="0" noProof="0" dirty="0"/>
                        <a:t> </a:t>
                      </a:r>
                      <a:r>
                        <a:rPr lang="en-US" sz="1800" spc="-220" baseline="0" noProof="0" dirty="0"/>
                        <a:t>P C </a:t>
                      </a:r>
                      <a:r>
                        <a:rPr lang="en-US" sz="1800" baseline="0" noProof="0" dirty="0"/>
                        <a:t>V valve or hose/connections </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02358991"/>
                  </a:ext>
                </a:extLst>
              </a:tr>
            </a:tbl>
          </a:graphicData>
        </a:graphic>
      </p:graphicFrame>
    </p:spTree>
    <p:extLst>
      <p:ext uri="{BB962C8B-B14F-4D97-AF65-F5344CB8AC3E}">
        <p14:creationId xmlns:p14="http://schemas.microsoft.com/office/powerpoint/2010/main" val="252706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Question 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72491"/>
            <a:ext cx="8313738" cy="405683"/>
          </a:xfrm>
        </p:spPr>
        <p:txBody>
          <a:bodyPr wrap="square" lIns="0" tIns="18000" rIns="0" bIns="18000" anchor="ctr" anchorCtr="0">
            <a:spAutoFit/>
          </a:bodyPr>
          <a:lstStyle/>
          <a:p>
            <a:pPr marL="0" indent="0">
              <a:buNone/>
            </a:pPr>
            <a:r>
              <a:rPr lang="en-US" sz="2400" dirty="0"/>
              <a:t>What emissions does a </a:t>
            </a:r>
            <a:r>
              <a:rPr lang="en-US" sz="2400" spc="-300" dirty="0"/>
              <a:t>P C </a:t>
            </a:r>
            <a:r>
              <a:rPr lang="en-US" sz="2400" dirty="0"/>
              <a:t>V valve control?</a:t>
            </a:r>
          </a:p>
        </p:txBody>
      </p:sp>
    </p:spTree>
    <p:extLst>
      <p:ext uri="{BB962C8B-B14F-4D97-AF65-F5344CB8AC3E}">
        <p14:creationId xmlns:p14="http://schemas.microsoft.com/office/powerpoint/2010/main" val="316964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6913" cy="590349"/>
          </a:xfrm>
        </p:spPr>
        <p:txBody>
          <a:bodyPr wrap="square" lIns="0" tIns="18000" rIns="0" bIns="18000" anchor="ctr" anchorCtr="0">
            <a:spAutoFit/>
          </a:bodyPr>
          <a:lstStyle/>
          <a:p>
            <a:r>
              <a:rPr lang="en-US" noProof="0" dirty="0"/>
              <a:t>Answer 1</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68612"/>
            <a:ext cx="8267972" cy="405683"/>
          </a:xfrm>
        </p:spPr>
        <p:txBody>
          <a:bodyPr wrap="square" lIns="0" tIns="18000" rIns="0" bIns="18000" anchor="ctr" anchorCtr="0">
            <a:spAutoFit/>
          </a:bodyPr>
          <a:lstStyle/>
          <a:p>
            <a:pPr marL="0" indent="0">
              <a:buNone/>
            </a:pPr>
            <a:r>
              <a:rPr lang="en-US" sz="2400" dirty="0"/>
              <a:t>Excessive crankcase hydrocarbons (</a:t>
            </a:r>
            <a:r>
              <a:rPr lang="en-US" sz="2400" spc="-300" dirty="0"/>
              <a:t>H </a:t>
            </a:r>
            <a:r>
              <a:rPr lang="en-US" sz="2400" dirty="0"/>
              <a:t>C).</a:t>
            </a:r>
          </a:p>
        </p:txBody>
      </p:sp>
    </p:spTree>
    <p:extLst>
      <p:ext uri="{BB962C8B-B14F-4D97-AF65-F5344CB8AC3E}">
        <p14:creationId xmlns:p14="http://schemas.microsoft.com/office/powerpoint/2010/main" val="193510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88350" cy="590349"/>
          </a:xfrm>
        </p:spPr>
        <p:txBody>
          <a:bodyPr wrap="square" lIns="0" tIns="18000" rIns="0" bIns="18000" anchor="ctr" anchorCtr="0">
            <a:spAutoFit/>
          </a:bodyPr>
          <a:lstStyle/>
          <a:p>
            <a:r>
              <a:rPr lang="en-US" noProof="0" dirty="0"/>
              <a:t>Learning Objectives</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295422" y="1153526"/>
            <a:ext cx="8416778" cy="3198756"/>
          </a:xfrm>
        </p:spPr>
        <p:txBody>
          <a:bodyPr wrap="square" lIns="0" tIns="18000" rIns="0" bIns="18000" anchor="ctr" anchorCtr="0">
            <a:spAutoFit/>
          </a:bodyPr>
          <a:lstStyle/>
          <a:p>
            <a:pPr marL="714375" indent="-714375">
              <a:buNone/>
            </a:pPr>
            <a:r>
              <a:rPr lang="en-US" sz="2400" b="1" dirty="0">
                <a:solidFill>
                  <a:srgbClr val="007FA3"/>
                </a:solidFill>
                <a:cs typeface="Times New Roman" panose="02020603050405020304" pitchFamily="18" charset="0"/>
              </a:rPr>
              <a:t>42</a:t>
            </a:r>
            <a:r>
              <a:rPr lang="en-US" sz="2400" b="1" noProof="0" dirty="0">
                <a:solidFill>
                  <a:srgbClr val="007FA3"/>
                </a:solidFill>
                <a:cs typeface="Times New Roman" panose="02020603050405020304" pitchFamily="18" charset="0"/>
              </a:rPr>
              <a:t>.1</a:t>
            </a:r>
            <a:r>
              <a:rPr lang="en-US" altLang="en-US" sz="2400" dirty="0"/>
              <a:t> Describe the purpose and function of the positive crankcase ventilation (</a:t>
            </a:r>
            <a:r>
              <a:rPr lang="en-US" altLang="en-US" sz="2400" spc="-300" dirty="0"/>
              <a:t>P C </a:t>
            </a:r>
            <a:r>
              <a:rPr lang="en-US" altLang="en-US" sz="2400" dirty="0"/>
              <a:t>V) system.</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42</a:t>
            </a:r>
            <a:r>
              <a:rPr lang="en-US" sz="2400" b="1" noProof="0" dirty="0">
                <a:solidFill>
                  <a:srgbClr val="007FA3"/>
                </a:solidFill>
                <a:cs typeface="Times New Roman" panose="02020603050405020304" pitchFamily="18" charset="0"/>
              </a:rPr>
              <a:t>.2</a:t>
            </a:r>
            <a:r>
              <a:rPr lang="en-US" altLang="en-US" sz="2400" dirty="0"/>
              <a:t> Discuss </a:t>
            </a:r>
            <a:r>
              <a:rPr lang="en-US" altLang="en-US" sz="2400" spc="-300" dirty="0"/>
              <a:t>P C </a:t>
            </a:r>
            <a:r>
              <a:rPr lang="en-US" altLang="en-US" sz="2400" dirty="0"/>
              <a:t>V system diagnosis.</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42</a:t>
            </a:r>
            <a:r>
              <a:rPr lang="en-US" sz="2400" b="1" noProof="0" dirty="0">
                <a:solidFill>
                  <a:srgbClr val="007FA3"/>
                </a:solidFill>
                <a:cs typeface="Times New Roman" panose="02020603050405020304" pitchFamily="18" charset="0"/>
              </a:rPr>
              <a:t>.3</a:t>
            </a:r>
            <a:r>
              <a:rPr lang="en-US" altLang="en-US" sz="2400" dirty="0"/>
              <a:t> Explain the purpose and function of the secondary air-injection (</a:t>
            </a:r>
            <a:r>
              <a:rPr lang="en-US" altLang="en-US" sz="2400" spc="-300" dirty="0"/>
              <a:t>S A </a:t>
            </a:r>
            <a:r>
              <a:rPr lang="en-US" altLang="en-US" sz="2400" dirty="0"/>
              <a:t>I) system.</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42</a:t>
            </a:r>
            <a:r>
              <a:rPr lang="en-US" sz="2400" b="1" noProof="0" dirty="0">
                <a:solidFill>
                  <a:srgbClr val="007FA3"/>
                </a:solidFill>
                <a:cs typeface="Times New Roman" panose="02020603050405020304" pitchFamily="18" charset="0"/>
              </a:rPr>
              <a:t>.4</a:t>
            </a:r>
            <a:r>
              <a:rPr lang="en-US" sz="2400" dirty="0">
                <a:cs typeface="Times New Roman" panose="02020603050405020304" pitchFamily="18" charset="0"/>
              </a:rPr>
              <a:t> </a:t>
            </a:r>
            <a:r>
              <a:rPr lang="en-US" altLang="en-US" sz="2400" dirty="0"/>
              <a:t>Explain how to diagnose faults in the secondary air-Injection system.</a:t>
            </a:r>
          </a:p>
        </p:txBody>
      </p:sp>
    </p:spTree>
    <p:extLst>
      <p:ext uri="{BB962C8B-B14F-4D97-AF65-F5344CB8AC3E}">
        <p14:creationId xmlns:p14="http://schemas.microsoft.com/office/powerpoint/2010/main" val="154632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altLang="en-US" dirty="0"/>
              <a:t>Secondary Air-Injection System </a:t>
            </a:r>
            <a:r>
              <a:rPr lang="en-US" altLang="en-US" sz="2800" dirty="0"/>
              <a:t>(1 of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94181"/>
            <a:ext cx="8372888" cy="3452671"/>
          </a:xfrm>
        </p:spPr>
        <p:txBody>
          <a:bodyPr wrap="square" lIns="0" tIns="18000" rIns="0" bIns="18000" anchor="ctr" anchorCtr="0">
            <a:spAutoFit/>
          </a:bodyPr>
          <a:lstStyle/>
          <a:p>
            <a:pPr marL="342900" indent="-342900">
              <a:defRPr/>
            </a:pPr>
            <a:r>
              <a:rPr lang="en-US" sz="2400" dirty="0"/>
              <a:t>Purpose and Function</a:t>
            </a:r>
          </a:p>
          <a:p>
            <a:pPr marL="829818" lvl="1" indent="-342900">
              <a:defRPr/>
            </a:pPr>
            <a:r>
              <a:rPr lang="en-US" sz="2400" dirty="0"/>
              <a:t>The secondary air-injection (</a:t>
            </a:r>
            <a:r>
              <a:rPr lang="en-US" sz="2400" spc="-300" dirty="0"/>
              <a:t>S A </a:t>
            </a:r>
            <a:r>
              <a:rPr lang="en-US" sz="2400" dirty="0"/>
              <a:t>I) system provides the air necessary for the oxidizing process either at the exhaust manifold or inside the catalytic converter.</a:t>
            </a:r>
          </a:p>
          <a:p>
            <a:pPr marL="342900" indent="-342900">
              <a:defRPr/>
            </a:pPr>
            <a:r>
              <a:rPr lang="en-US" sz="2400" dirty="0"/>
              <a:t>Parts and Operation</a:t>
            </a:r>
          </a:p>
          <a:p>
            <a:pPr marL="829818" lvl="1" indent="-342900">
              <a:defRPr/>
            </a:pPr>
            <a:r>
              <a:rPr lang="en-US" sz="2400" dirty="0"/>
              <a:t>The system pulls fresh air in through an external filter and pumps the air under slight pressure to each exhaust port through connecting hoses or a manifold.</a:t>
            </a:r>
          </a:p>
        </p:txBody>
      </p:sp>
    </p:spTree>
    <p:extLst>
      <p:ext uri="{BB962C8B-B14F-4D97-AF65-F5344CB8AC3E}">
        <p14:creationId xmlns:p14="http://schemas.microsoft.com/office/powerpoint/2010/main" val="72400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altLang="en-US" dirty="0"/>
              <a:t>Secondary Air-Injection System </a:t>
            </a:r>
            <a:r>
              <a:rPr lang="en-US" altLang="en-US" sz="2800" dirty="0"/>
              <a:t>(2 of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94739"/>
            <a:ext cx="8372888" cy="3337255"/>
          </a:xfrm>
        </p:spPr>
        <p:txBody>
          <a:bodyPr wrap="square" lIns="0" tIns="18000" rIns="0" bIns="18000" anchor="ctr" anchorCtr="0">
            <a:spAutoFit/>
          </a:bodyPr>
          <a:lstStyle/>
          <a:p>
            <a:pPr marL="342900" indent="-342900">
              <a:buSzTx/>
            </a:pPr>
            <a:r>
              <a:rPr lang="en-US" altLang="en-US" sz="2400" dirty="0"/>
              <a:t>Air Distribution Manifolds and Nozzles</a:t>
            </a:r>
          </a:p>
          <a:p>
            <a:pPr marL="829818" lvl="1" indent="-342900">
              <a:buSzTx/>
            </a:pPr>
            <a:r>
              <a:rPr lang="en-US" altLang="en-US" sz="2400" dirty="0"/>
              <a:t>Air delivered to exhaust system in one of two ways:</a:t>
            </a:r>
          </a:p>
          <a:p>
            <a:pPr marL="1229868" lvl="2" indent="-342900">
              <a:buSzTx/>
            </a:pPr>
            <a:r>
              <a:rPr lang="en-US" altLang="en-US" sz="2400" dirty="0"/>
              <a:t>An external air manifold, or manifolds, distributes the air through injection tubes with stainless steel nozzles.</a:t>
            </a:r>
          </a:p>
          <a:p>
            <a:pPr marL="1229868" lvl="2" indent="-342900">
              <a:buSzTx/>
            </a:pPr>
            <a:r>
              <a:rPr lang="en-US" altLang="en-US" sz="2400" dirty="0"/>
              <a:t>An internal air manifold distributes air to exhaust ports near each exhaust valve through passages cast in the cylinder head or the exhaust manifold.</a:t>
            </a:r>
          </a:p>
        </p:txBody>
      </p:sp>
    </p:spTree>
    <p:extLst>
      <p:ext uri="{BB962C8B-B14F-4D97-AF65-F5344CB8AC3E}">
        <p14:creationId xmlns:p14="http://schemas.microsoft.com/office/powerpoint/2010/main" val="201357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altLang="en-US" dirty="0"/>
              <a:t>Secondary Air-Injection System </a:t>
            </a:r>
            <a:r>
              <a:rPr lang="en-US" altLang="en-US" sz="2800" dirty="0"/>
              <a:t>(3 of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95022"/>
            <a:ext cx="8372888" cy="4460640"/>
          </a:xfrm>
        </p:spPr>
        <p:txBody>
          <a:bodyPr wrap="square" lIns="0" tIns="18000" rIns="0" bIns="18000" anchor="ctr" anchorCtr="0">
            <a:spAutoFit/>
          </a:bodyPr>
          <a:lstStyle/>
          <a:p>
            <a:pPr marL="342900" indent="-342900">
              <a:buSzTx/>
            </a:pPr>
            <a:r>
              <a:rPr lang="en-US" altLang="en-US" sz="2400" dirty="0"/>
              <a:t>Exhaust Check Valves</a:t>
            </a:r>
          </a:p>
          <a:p>
            <a:pPr marL="829818" lvl="1" indent="-342900">
              <a:buSzTx/>
            </a:pPr>
            <a:r>
              <a:rPr lang="en-US" altLang="en-US" sz="2400" dirty="0"/>
              <a:t>All air-injection systems use one or more one-way check valves to protect the air pump and other components from reverse exhaust flow.</a:t>
            </a:r>
          </a:p>
          <a:p>
            <a:pPr marL="342900" indent="-342900">
              <a:buSzTx/>
            </a:pPr>
            <a:r>
              <a:rPr lang="en-US" altLang="en-US" sz="2400" dirty="0"/>
              <a:t>Belt-Driven Air Pumps</a:t>
            </a:r>
          </a:p>
          <a:p>
            <a:pPr marL="829818" lvl="1" indent="-342900">
              <a:buSzTx/>
            </a:pPr>
            <a:r>
              <a:rPr lang="en-US" altLang="en-US" sz="2400" dirty="0"/>
              <a:t>Belt-driven air pump uses a centrifugal filter just behind the drive pulley.</a:t>
            </a:r>
          </a:p>
          <a:p>
            <a:pPr marL="342900" indent="-342900">
              <a:buSzTx/>
            </a:pPr>
            <a:r>
              <a:rPr lang="en-US" altLang="en-US" sz="2400" dirty="0"/>
              <a:t>Electric Motor-Driven Air Pumps</a:t>
            </a:r>
          </a:p>
          <a:p>
            <a:pPr marL="829818" lvl="1" indent="-342900">
              <a:buSzTx/>
            </a:pPr>
            <a:r>
              <a:rPr lang="en-US" altLang="en-US" sz="2400" dirty="0"/>
              <a:t>Generally used only during cold engine operation and is computer controlled.</a:t>
            </a:r>
          </a:p>
        </p:txBody>
      </p:sp>
    </p:spTree>
    <p:extLst>
      <p:ext uri="{BB962C8B-B14F-4D97-AF65-F5344CB8AC3E}">
        <p14:creationId xmlns:p14="http://schemas.microsoft.com/office/powerpoint/2010/main" val="247505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42.8</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67634"/>
            <a:ext cx="1363662" cy="405683"/>
          </a:xfrm>
        </p:spPr>
        <p:txBody>
          <a:bodyPr wrap="square" lIns="0" tIns="18000" rIns="0" bIns="18000" anchor="ctr" anchorCtr="0">
            <a:spAutoFit/>
          </a:bodyPr>
          <a:lstStyle/>
          <a:p>
            <a:pPr marL="0" indent="0">
              <a:spcBef>
                <a:spcPts val="600"/>
              </a:spcBef>
              <a:buNone/>
            </a:pPr>
            <a:r>
              <a:rPr lang="en-US" sz="2400" noProof="0" dirty="0"/>
              <a:t>Air Pump</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1745474"/>
            <a:ext cx="4119227" cy="3729670"/>
          </a:xfrm>
        </p:spPr>
        <p:txBody>
          <a:bodyPr wrap="square" lIns="0" tIns="18000" rIns="0" bIns="18000" anchor="ctr" anchorCtr="0">
            <a:spAutoFit/>
          </a:bodyPr>
          <a:lstStyle/>
          <a:p>
            <a:pPr marL="342900" indent="-342900"/>
            <a:r>
              <a:rPr lang="en-US" sz="2400" noProof="0" dirty="0"/>
              <a:t>A typical belt-driven AIR pump. Air enters through the revolving fins behind the drive pulley. The fins act as an air filter because dirt is heavier than air and, therefore, the dirt is deflected off of the fins at the same time air is being drawn into the pump.</a:t>
            </a:r>
          </a:p>
        </p:txBody>
      </p:sp>
      <p:pic>
        <p:nvPicPr>
          <p:cNvPr id="5" name="Picture 4" descr="An illustration depicting a centrifugal filter fan connected to drive hub of an air pump along with rotor shaft, vent hole (do not oil), and housing. ">
            <a:extLst>
              <a:ext uri="{FF2B5EF4-FFF2-40B4-BE49-F238E27FC236}">
                <a16:creationId xmlns:a16="http://schemas.microsoft.com/office/drawing/2014/main" id="{082FA474-4448-B183-1C2B-B9BE78B3F782}"/>
              </a:ext>
            </a:extLst>
          </p:cNvPr>
          <p:cNvPicPr>
            <a:picLocks noChangeAspect="1"/>
          </p:cNvPicPr>
          <p:nvPr/>
        </p:nvPicPr>
        <p:blipFill>
          <a:blip r:embed="rId3"/>
          <a:stretch>
            <a:fillRect/>
          </a:stretch>
        </p:blipFill>
        <p:spPr>
          <a:xfrm>
            <a:off x="4699336" y="1001918"/>
            <a:ext cx="3834728" cy="3380964"/>
          </a:xfrm>
          <a:prstGeom prst="rect">
            <a:avLst/>
          </a:prstGeom>
        </p:spPr>
      </p:pic>
    </p:spTree>
    <p:extLst>
      <p:ext uri="{BB962C8B-B14F-4D97-AF65-F5344CB8AC3E}">
        <p14:creationId xmlns:p14="http://schemas.microsoft.com/office/powerpoint/2010/main" val="203899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42.9</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67634"/>
            <a:ext cx="2960687" cy="405683"/>
          </a:xfrm>
        </p:spPr>
        <p:txBody>
          <a:bodyPr wrap="square" lIns="0" tIns="18000" rIns="0" bIns="18000" anchor="ctr" anchorCtr="0">
            <a:spAutoFit/>
          </a:bodyPr>
          <a:lstStyle/>
          <a:p>
            <a:pPr marL="0" indent="0">
              <a:spcBef>
                <a:spcPts val="600"/>
              </a:spcBef>
              <a:buNone/>
            </a:pPr>
            <a:r>
              <a:rPr lang="en-US" sz="2400" noProof="0" dirty="0"/>
              <a:t>Exhaust Check Valve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138" y="1745474"/>
            <a:ext cx="4167318" cy="1513679"/>
          </a:xfrm>
        </p:spPr>
        <p:txBody>
          <a:bodyPr wrap="square" lIns="0" tIns="18000" rIns="0" bIns="18000" anchor="ctr" anchorCtr="0">
            <a:spAutoFit/>
          </a:bodyPr>
          <a:lstStyle/>
          <a:p>
            <a:pPr marL="342900" indent="-342900"/>
            <a:r>
              <a:rPr lang="en-US" sz="2400" noProof="0" dirty="0"/>
              <a:t>The external air manifold and exhaust check valve on a restored muscle car engine.</a:t>
            </a:r>
          </a:p>
        </p:txBody>
      </p:sp>
      <p:pic>
        <p:nvPicPr>
          <p:cNvPr id="4" name="Picture 3" descr="A close-up view showing an external air manifold and exhaust check valve on a restored muscle car engine. The air hose is metallic while air hose from air pump is made out of plastic.">
            <a:extLst>
              <a:ext uri="{FF2B5EF4-FFF2-40B4-BE49-F238E27FC236}">
                <a16:creationId xmlns:a16="http://schemas.microsoft.com/office/drawing/2014/main" id="{BC3E7739-50C8-DC90-DCBE-692DF723B3B2}"/>
              </a:ext>
            </a:extLst>
          </p:cNvPr>
          <p:cNvPicPr>
            <a:picLocks noChangeAspect="1"/>
          </p:cNvPicPr>
          <p:nvPr/>
        </p:nvPicPr>
        <p:blipFill>
          <a:blip r:embed="rId3"/>
          <a:stretch>
            <a:fillRect/>
          </a:stretch>
        </p:blipFill>
        <p:spPr>
          <a:xfrm>
            <a:off x="4638545" y="1053924"/>
            <a:ext cx="3981711" cy="2997553"/>
          </a:xfrm>
          <a:prstGeom prst="rect">
            <a:avLst/>
          </a:prstGeom>
        </p:spPr>
      </p:pic>
    </p:spTree>
    <p:extLst>
      <p:ext uri="{BB962C8B-B14F-4D97-AF65-F5344CB8AC3E}">
        <p14:creationId xmlns:p14="http://schemas.microsoft.com/office/powerpoint/2010/main" val="251791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42.10</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217461"/>
            <a:ext cx="2960687" cy="344128"/>
          </a:xfrm>
        </p:spPr>
        <p:txBody>
          <a:bodyPr wrap="square" lIns="0" tIns="18000" rIns="0" bIns="18000" anchor="ctr" anchorCtr="0">
            <a:spAutoFit/>
          </a:bodyPr>
          <a:lstStyle/>
          <a:p>
            <a:pPr marL="0" indent="0">
              <a:spcBef>
                <a:spcPts val="600"/>
              </a:spcBef>
              <a:buNone/>
            </a:pPr>
            <a:r>
              <a:rPr lang="en-US" sz="2000" spc="-300" noProof="0" dirty="0"/>
              <a:t>A I </a:t>
            </a:r>
            <a:r>
              <a:rPr lang="en-US" sz="2000" noProof="0" dirty="0"/>
              <a:t>R Operation</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138" y="1794787"/>
            <a:ext cx="3738562" cy="4345223"/>
          </a:xfrm>
        </p:spPr>
        <p:txBody>
          <a:bodyPr wrap="square" lIns="0" tIns="18000" rIns="0" bIns="18000" anchor="ctr" anchorCtr="0">
            <a:spAutoFit/>
          </a:bodyPr>
          <a:lstStyle/>
          <a:p>
            <a:pPr marL="342900" indent="-342900"/>
            <a:r>
              <a:rPr lang="en-US" sz="2000" dirty="0"/>
              <a:t>(a) When the engine is cold and before the oxygen sensor is hot enough to achieve closed loop, the airflow from the air pump is directed to the exhaust manifold(s) through the one-way check valves, which keep the exhaust gases from entering the switching solenoids and the pump itself. (b) When the engine achieves closed loop, the air is directed to the catalytic converter.</a:t>
            </a:r>
            <a:endParaRPr lang="en-US" sz="2000" noProof="0" dirty="0"/>
          </a:p>
        </p:txBody>
      </p:sp>
      <p:pic>
        <p:nvPicPr>
          <p:cNvPr id="5" name="Picture 4" descr="An illustration shows working of a Bypass diverter valve during cold engine condition.&#10;Long description 1 is available in notes, press F6.">
            <a:extLst>
              <a:ext uri="{FF2B5EF4-FFF2-40B4-BE49-F238E27FC236}">
                <a16:creationId xmlns:a16="http://schemas.microsoft.com/office/drawing/2014/main" id="{30BC3368-D38C-91C6-3665-C2B0A5EB1E4A}"/>
              </a:ext>
            </a:extLst>
          </p:cNvPr>
          <p:cNvPicPr>
            <a:picLocks noChangeAspect="1"/>
          </p:cNvPicPr>
          <p:nvPr/>
        </p:nvPicPr>
        <p:blipFill>
          <a:blip r:embed="rId3"/>
          <a:stretch>
            <a:fillRect/>
          </a:stretch>
        </p:blipFill>
        <p:spPr>
          <a:xfrm>
            <a:off x="4359325" y="1501788"/>
            <a:ext cx="4334918" cy="1927066"/>
          </a:xfrm>
          <a:prstGeom prst="rect">
            <a:avLst/>
          </a:prstGeom>
        </p:spPr>
      </p:pic>
      <p:pic>
        <p:nvPicPr>
          <p:cNvPr id="7" name="Picture 6" descr="An illustration depicting the working of a Bypass diverter valve during hot engine condition.&#10;Long description 2 is available in notes, press F6.">
            <a:extLst>
              <a:ext uri="{FF2B5EF4-FFF2-40B4-BE49-F238E27FC236}">
                <a16:creationId xmlns:a16="http://schemas.microsoft.com/office/drawing/2014/main" id="{57E9EDB9-4C9B-E1E1-2E91-2A1F7892DA02}"/>
              </a:ext>
            </a:extLst>
          </p:cNvPr>
          <p:cNvPicPr>
            <a:picLocks noChangeAspect="1"/>
          </p:cNvPicPr>
          <p:nvPr/>
        </p:nvPicPr>
        <p:blipFill>
          <a:blip r:embed="rId4"/>
          <a:stretch>
            <a:fillRect/>
          </a:stretch>
        </p:blipFill>
        <p:spPr>
          <a:xfrm>
            <a:off x="4355573" y="3910674"/>
            <a:ext cx="4350551" cy="1950519"/>
          </a:xfrm>
          <a:prstGeom prst="rect">
            <a:avLst/>
          </a:prstGeom>
        </p:spPr>
      </p:pic>
    </p:spTree>
    <p:extLst>
      <p:ext uri="{BB962C8B-B14F-4D97-AF65-F5344CB8AC3E}">
        <p14:creationId xmlns:p14="http://schemas.microsoft.com/office/powerpoint/2010/main" val="524333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9EC6-1937-A23F-B858-05DEDCB3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60C9D-3D53-E015-0B4C-5868FC7273DF}"/>
              </a:ext>
            </a:extLst>
          </p:cNvPr>
          <p:cNvSpPr>
            <a:spLocks noGrp="1"/>
          </p:cNvSpPr>
          <p:nvPr>
            <p:ph type="title"/>
          </p:nvPr>
        </p:nvSpPr>
        <p:spPr>
          <a:xfrm>
            <a:off x="457200" y="397163"/>
            <a:ext cx="8229600" cy="553968"/>
          </a:xfrm>
        </p:spPr>
        <p:txBody>
          <a:bodyPr/>
          <a:lstStyle/>
          <a:p>
            <a:r>
              <a:rPr lang="en-US" sz="2400" dirty="0"/>
              <a:t>Animation: Secondary Air-Injection</a:t>
            </a:r>
          </a:p>
        </p:txBody>
      </p:sp>
      <p:sp>
        <p:nvSpPr>
          <p:cNvPr id="7" name="Rectangle 6">
            <a:extLst>
              <a:ext uri="{FF2B5EF4-FFF2-40B4-BE49-F238E27FC236}">
                <a16:creationId xmlns:a16="http://schemas.microsoft.com/office/drawing/2014/main" id="{62E62D82-52C3-71DD-D66E-C29DFC7D516C}"/>
              </a:ext>
            </a:extLst>
          </p:cNvPr>
          <p:cNvSpPr/>
          <p:nvPr/>
        </p:nvSpPr>
        <p:spPr>
          <a:xfrm>
            <a:off x="8420100" y="914400"/>
            <a:ext cx="228600" cy="877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A420378B-552E-30D7-293C-59217B8C4CDE}"/>
              </a:ext>
            </a:extLst>
          </p:cNvPr>
          <p:cNvSpPr/>
          <p:nvPr/>
        </p:nvSpPr>
        <p:spPr>
          <a:xfrm>
            <a:off x="228600" y="5105400"/>
            <a:ext cx="228600" cy="80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Secondary_Air-Inject-Chapter_85-A8">
            <a:hlinkClick r:id="" action="ppaction://media"/>
            <a:extLst>
              <a:ext uri="{FF2B5EF4-FFF2-40B4-BE49-F238E27FC236}">
                <a16:creationId xmlns:a16="http://schemas.microsoft.com/office/drawing/2014/main" id="{89FCFF6F-95C9-F9DF-C660-3DCDD16C2F2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74700" y="1077009"/>
            <a:ext cx="7874000" cy="4866591"/>
          </a:xfrm>
        </p:spPr>
      </p:pic>
    </p:spTree>
    <p:extLst>
      <p:ext uri="{BB962C8B-B14F-4D97-AF65-F5344CB8AC3E}">
        <p14:creationId xmlns:p14="http://schemas.microsoft.com/office/powerpoint/2010/main" val="34457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42.11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9" y="1167634"/>
            <a:ext cx="1541462" cy="405683"/>
          </a:xfrm>
        </p:spPr>
        <p:txBody>
          <a:bodyPr wrap="square" lIns="0" tIns="18000" rIns="0" bIns="18000" anchor="ctr" anchorCtr="0">
            <a:spAutoFit/>
          </a:bodyPr>
          <a:lstStyle/>
          <a:p>
            <a:pPr marL="0" indent="0">
              <a:spcBef>
                <a:spcPts val="600"/>
              </a:spcBef>
              <a:buNone/>
            </a:pPr>
            <a:r>
              <a:rPr lang="en-US" sz="2400" spc="-300" noProof="0" dirty="0"/>
              <a:t>S A </a:t>
            </a:r>
            <a:r>
              <a:rPr lang="en-US" sz="2400" noProof="0" dirty="0"/>
              <a:t>I Pump</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4149218" cy="1883011"/>
          </a:xfrm>
        </p:spPr>
        <p:txBody>
          <a:bodyPr wrap="square" lIns="0" tIns="18000" rIns="0" bIns="18000" anchor="ctr" anchorCtr="0">
            <a:spAutoFit/>
          </a:bodyPr>
          <a:lstStyle/>
          <a:p>
            <a:pPr marL="342900" indent="-342900"/>
            <a:r>
              <a:rPr lang="en-US" sz="2400" noProof="0" dirty="0"/>
              <a:t>A typical electric motor-driven </a:t>
            </a:r>
            <a:r>
              <a:rPr lang="en-US" sz="2400" spc="-300" noProof="0" dirty="0"/>
              <a:t>S A </a:t>
            </a:r>
            <a:r>
              <a:rPr lang="en-US" sz="2400" noProof="0" dirty="0"/>
              <a:t>I pump. This unit is on a Chevrolet Corvette and only works when the engine is cold.</a:t>
            </a:r>
          </a:p>
        </p:txBody>
      </p:sp>
      <p:pic>
        <p:nvPicPr>
          <p:cNvPr id="4" name="Picture 3" descr="A photo shows a secondary air injection pump under the hood.">
            <a:extLst>
              <a:ext uri="{FF2B5EF4-FFF2-40B4-BE49-F238E27FC236}">
                <a16:creationId xmlns:a16="http://schemas.microsoft.com/office/drawing/2014/main" id="{93CBB0D9-FFD8-8280-35D9-B2E6D7F7EFF4}"/>
              </a:ext>
            </a:extLst>
          </p:cNvPr>
          <p:cNvPicPr>
            <a:picLocks noChangeAspect="1"/>
          </p:cNvPicPr>
          <p:nvPr/>
        </p:nvPicPr>
        <p:blipFill>
          <a:blip r:embed="rId3"/>
          <a:stretch>
            <a:fillRect/>
          </a:stretch>
        </p:blipFill>
        <p:spPr>
          <a:xfrm>
            <a:off x="4669345" y="985920"/>
            <a:ext cx="3925195" cy="3666961"/>
          </a:xfrm>
          <a:prstGeom prst="rect">
            <a:avLst/>
          </a:prstGeom>
        </p:spPr>
      </p:pic>
    </p:spTree>
    <p:extLst>
      <p:ext uri="{BB962C8B-B14F-4D97-AF65-F5344CB8AC3E}">
        <p14:creationId xmlns:p14="http://schemas.microsoft.com/office/powerpoint/2010/main" val="196834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71919"/>
            <a:ext cx="8362950" cy="1144347"/>
          </a:xfrm>
        </p:spPr>
        <p:txBody>
          <a:bodyPr wrap="square" lIns="0" tIns="18000" rIns="0" bIns="18000" anchor="ctr" anchorCtr="0">
            <a:spAutoFit/>
          </a:bodyPr>
          <a:lstStyle/>
          <a:p>
            <a:r>
              <a:rPr lang="en-US" altLang="en-US" dirty="0"/>
              <a:t>Secondary Air-Injection System Diagnosis </a:t>
            </a:r>
            <a:r>
              <a:rPr lang="en-US" alt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505021"/>
            <a:ext cx="8313738" cy="1221291"/>
          </a:xfrm>
        </p:spPr>
        <p:txBody>
          <a:bodyPr wrap="square" lIns="0" tIns="18000" rIns="0" bIns="18000" anchor="ctr" anchorCtr="0">
            <a:spAutoFit/>
          </a:bodyPr>
          <a:lstStyle/>
          <a:p>
            <a:pPr marL="342900" indent="-342900">
              <a:buSzTx/>
            </a:pPr>
            <a:r>
              <a:rPr lang="en-US" altLang="en-US" sz="2400" dirty="0"/>
              <a:t>Symptoms</a:t>
            </a:r>
          </a:p>
          <a:p>
            <a:pPr marL="829818" lvl="1" indent="-342900">
              <a:buSzTx/>
            </a:pPr>
            <a:r>
              <a:rPr lang="en-US" altLang="en-US" sz="2400" dirty="0"/>
              <a:t>The air pump system should be inspected if an exhaust emissions test failure occurs.</a:t>
            </a:r>
          </a:p>
        </p:txBody>
      </p:sp>
    </p:spTree>
    <p:extLst>
      <p:ext uri="{BB962C8B-B14F-4D97-AF65-F5344CB8AC3E}">
        <p14:creationId xmlns:p14="http://schemas.microsoft.com/office/powerpoint/2010/main" val="389389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3" y="191837"/>
            <a:ext cx="8311579" cy="1144347"/>
          </a:xfrm>
        </p:spPr>
        <p:txBody>
          <a:bodyPr wrap="square" lIns="0" tIns="18000" rIns="0" bIns="18000" anchor="ctr" anchorCtr="0">
            <a:spAutoFit/>
          </a:bodyPr>
          <a:lstStyle/>
          <a:p>
            <a:r>
              <a:rPr lang="en-US" altLang="en-US" sz="3600" dirty="0">
                <a:latin typeface="+mj-lt"/>
              </a:rPr>
              <a:t>Secondary Air-Injection System Diagnosis </a:t>
            </a:r>
            <a:r>
              <a:rPr lang="en-US" altLang="en-US" sz="2800" dirty="0">
                <a:latin typeface="+mj-lt"/>
              </a:rPr>
              <a:t>(2 of 2)</a:t>
            </a:r>
            <a:endParaRPr lang="en-US" sz="28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504062"/>
            <a:ext cx="8373873" cy="2075371"/>
          </a:xfrm>
        </p:spPr>
        <p:txBody>
          <a:bodyPr wrap="square" lIns="0" tIns="18000" rIns="0" bIns="18000" anchor="ctr" anchorCtr="0">
            <a:spAutoFit/>
          </a:bodyPr>
          <a:lstStyle/>
          <a:p>
            <a:pPr marL="342900" indent="-342900">
              <a:defRPr/>
            </a:pPr>
            <a:r>
              <a:rPr lang="en-US" sz="2200" dirty="0"/>
              <a:t>Visual Inspection</a:t>
            </a:r>
          </a:p>
          <a:p>
            <a:pPr marL="829818" lvl="1" indent="-342900">
              <a:defRPr/>
            </a:pPr>
            <a:r>
              <a:rPr lang="en-US" sz="2200" dirty="0"/>
              <a:t>Carefully inspect all parts of the </a:t>
            </a:r>
            <a:r>
              <a:rPr lang="en-US" sz="2200" kern="0" spc="-300" dirty="0"/>
              <a:t>S A </a:t>
            </a:r>
            <a:r>
              <a:rPr lang="en-US" sz="2200" dirty="0"/>
              <a:t>I system for holes or other physical damage.</a:t>
            </a:r>
          </a:p>
          <a:p>
            <a:pPr marL="342900" indent="-342900">
              <a:defRPr/>
            </a:pPr>
            <a:r>
              <a:rPr lang="en-US" sz="2200" dirty="0"/>
              <a:t>Four-Gas Exhaust Analysis</a:t>
            </a:r>
          </a:p>
          <a:p>
            <a:pPr marL="829818" lvl="1" indent="-342900">
              <a:defRPr/>
            </a:pPr>
            <a:r>
              <a:rPr lang="en-US" sz="2200" dirty="0"/>
              <a:t>A </a:t>
            </a:r>
            <a:r>
              <a:rPr lang="en-US" sz="2200" spc="-300" dirty="0"/>
              <a:t>S A </a:t>
            </a:r>
            <a:r>
              <a:rPr lang="en-US" sz="2200" dirty="0"/>
              <a:t>I system can be tested using an exhaust gas analyzer.</a:t>
            </a:r>
            <a:endParaRPr lang="en-US" sz="2200" dirty="0">
              <a:solidFill>
                <a:srgbClr val="000000"/>
              </a:solidFill>
            </a:endParaRP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23850" y="3694524"/>
            <a:ext cx="1565910" cy="374906"/>
          </a:xfrm>
        </p:spPr>
        <p:txBody>
          <a:bodyPr wrap="square" lIns="0" tIns="18000" rIns="0" bIns="18000" anchor="ctr" anchorCtr="0">
            <a:spAutoFit/>
          </a:bodyPr>
          <a:lstStyle/>
          <a:p>
            <a:pPr marL="829818" lvl="1" indent="-342900"/>
            <a:r>
              <a:rPr lang="en-US" sz="2200" dirty="0"/>
              <a:t>Verify</a:t>
            </a:r>
          </a:p>
        </p:txBody>
      </p:sp>
      <p:graphicFrame>
        <p:nvGraphicFramePr>
          <p:cNvPr id="16" name="Object 15" descr="O subscript 2.">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3566092770"/>
              </p:ext>
            </p:extLst>
          </p:nvPr>
        </p:nvGraphicFramePr>
        <p:xfrm>
          <a:off x="1991360" y="3718000"/>
          <a:ext cx="357552" cy="381603"/>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1991360" y="3718000"/>
                        <a:ext cx="357552" cy="38160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AC9D883-A112-1E2B-D663-FA0DCB5DA26F}"/>
              </a:ext>
            </a:extLst>
          </p:cNvPr>
          <p:cNvSpPr>
            <a:spLocks noGrp="1"/>
          </p:cNvSpPr>
          <p:nvPr>
            <p:ph sz="quarter" idx="17"/>
          </p:nvPr>
        </p:nvSpPr>
        <p:spPr>
          <a:xfrm>
            <a:off x="2460672" y="3694217"/>
            <a:ext cx="6180091" cy="374906"/>
          </a:xfrm>
        </p:spPr>
        <p:txBody>
          <a:bodyPr wrap="square" lIns="0" tIns="18000" rIns="0" bIns="18000" anchor="ctr" anchorCtr="0">
            <a:spAutoFit/>
          </a:bodyPr>
          <a:lstStyle/>
          <a:p>
            <a:pPr marL="0" lvl="1" indent="0">
              <a:buNone/>
            </a:pPr>
            <a:r>
              <a:rPr lang="en-US" sz="2200" dirty="0"/>
              <a:t>values as the system is enabled and disabled.</a:t>
            </a:r>
          </a:p>
        </p:txBody>
      </p:sp>
    </p:spTree>
    <p:extLst>
      <p:ext uri="{BB962C8B-B14F-4D97-AF65-F5344CB8AC3E}">
        <p14:creationId xmlns:p14="http://schemas.microsoft.com/office/powerpoint/2010/main" val="236870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88350" cy="590349"/>
          </a:xfrm>
        </p:spPr>
        <p:txBody>
          <a:bodyPr wrap="square" lIns="0" tIns="18000" rIns="0" bIns="18000" anchor="ctr" anchorCtr="0">
            <a:spAutoFit/>
          </a:bodyPr>
          <a:lstStyle/>
          <a:p>
            <a:r>
              <a:rPr lang="en-US" altLang="en-US" dirty="0"/>
              <a:t>Crankcase Ventilation </a:t>
            </a:r>
            <a:r>
              <a:rPr lang="en-US" alt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51889"/>
            <a:ext cx="8372888" cy="3337255"/>
          </a:xfrm>
        </p:spPr>
        <p:txBody>
          <a:bodyPr wrap="square" lIns="0" tIns="18000" rIns="0" bIns="18000" anchor="ctr" anchorCtr="0">
            <a:spAutoFit/>
          </a:bodyPr>
          <a:lstStyle/>
          <a:p>
            <a:pPr marL="342900" indent="-342900">
              <a:defRPr/>
            </a:pPr>
            <a:r>
              <a:rPr lang="en-US" sz="2400" dirty="0"/>
              <a:t>Purpose and Function</a:t>
            </a:r>
          </a:p>
          <a:p>
            <a:pPr marL="829818" lvl="1" indent="-342900">
              <a:defRPr/>
            </a:pPr>
            <a:r>
              <a:rPr lang="en-US" sz="2400" spc="-300" dirty="0"/>
              <a:t>P C </a:t>
            </a:r>
            <a:r>
              <a:rPr lang="en-US" sz="2400" dirty="0"/>
              <a:t>V systems were developed to ventilate the crankcase and recirculate the vapors to induction system so they can be burned in the cylinders.</a:t>
            </a:r>
          </a:p>
          <a:p>
            <a:pPr marL="342900" indent="-342900">
              <a:defRPr/>
            </a:pPr>
            <a:r>
              <a:rPr lang="en-US" sz="2400" spc="-300" dirty="0"/>
              <a:t>P C </a:t>
            </a:r>
            <a:r>
              <a:rPr lang="en-US" sz="2400" dirty="0"/>
              <a:t>V Valves</a:t>
            </a:r>
          </a:p>
          <a:p>
            <a:pPr marL="829818" lvl="1" indent="-342900">
              <a:defRPr/>
            </a:pPr>
            <a:r>
              <a:rPr lang="en-US" sz="2400" spc="-300" dirty="0"/>
              <a:t>P C </a:t>
            </a:r>
            <a:r>
              <a:rPr lang="en-US" sz="2400" dirty="0"/>
              <a:t>V valve in most systems is a one-way valve containing a spring-operated plunger that controls valve flow rate.</a:t>
            </a:r>
          </a:p>
        </p:txBody>
      </p:sp>
    </p:spTree>
    <p:extLst>
      <p:ext uri="{BB962C8B-B14F-4D97-AF65-F5344CB8AC3E}">
        <p14:creationId xmlns:p14="http://schemas.microsoft.com/office/powerpoint/2010/main" val="302800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7EA-79E5-6448-FA0F-7CC9DE4C78B2}"/>
              </a:ext>
            </a:extLst>
          </p:cNvPr>
          <p:cNvSpPr>
            <a:spLocks noGrp="1"/>
          </p:cNvSpPr>
          <p:nvPr>
            <p:ph type="title"/>
          </p:nvPr>
        </p:nvSpPr>
        <p:spPr>
          <a:xfrm>
            <a:off x="344756" y="206238"/>
            <a:ext cx="8367443" cy="590349"/>
          </a:xfrm>
        </p:spPr>
        <p:txBody>
          <a:bodyPr/>
          <a:lstStyle/>
          <a:p>
            <a:r>
              <a:rPr lang="en-US" spc="-500" dirty="0"/>
              <a:t>S A </a:t>
            </a:r>
            <a:r>
              <a:rPr lang="en-US" dirty="0"/>
              <a:t>I-Related Diagnostic Trouble Code</a:t>
            </a:r>
          </a:p>
        </p:txBody>
      </p:sp>
      <p:graphicFrame>
        <p:nvGraphicFramePr>
          <p:cNvPr id="8" name="Table 3">
            <a:extLst>
              <a:ext uri="{FF2B5EF4-FFF2-40B4-BE49-F238E27FC236}">
                <a16:creationId xmlns:a16="http://schemas.microsoft.com/office/drawing/2014/main" id="{2BA48BB3-1037-EB3E-B4B2-78EB4873D9E8}"/>
              </a:ext>
            </a:extLst>
          </p:cNvPr>
          <p:cNvGraphicFramePr>
            <a:graphicFrameLocks noGrp="1"/>
          </p:cNvGraphicFramePr>
          <p:nvPr>
            <p:extLst>
              <p:ext uri="{D42A27DB-BD31-4B8C-83A1-F6EECF244321}">
                <p14:modId xmlns:p14="http://schemas.microsoft.com/office/powerpoint/2010/main" val="1737671630"/>
              </p:ext>
            </p:extLst>
          </p:nvPr>
        </p:nvGraphicFramePr>
        <p:xfrm>
          <a:off x="669925" y="1141658"/>
          <a:ext cx="7515226" cy="4234239"/>
        </p:xfrm>
        <a:graphic>
          <a:graphicData uri="http://schemas.openxmlformats.org/drawingml/2006/table">
            <a:tbl>
              <a:tblPr firstRow="1" bandRow="1">
                <a:tableStyleId>{40F9630F-82C1-40B7-BC3A-925EFCFF5E92}</a:tableStyleId>
              </a:tblPr>
              <a:tblGrid>
                <a:gridCol w="3123274">
                  <a:extLst>
                    <a:ext uri="{9D8B030D-6E8A-4147-A177-3AD203B41FA5}">
                      <a16:colId xmlns:a16="http://schemas.microsoft.com/office/drawing/2014/main" val="229555036"/>
                    </a:ext>
                  </a:extLst>
                </a:gridCol>
                <a:gridCol w="2020226">
                  <a:extLst>
                    <a:ext uri="{9D8B030D-6E8A-4147-A177-3AD203B41FA5}">
                      <a16:colId xmlns:a16="http://schemas.microsoft.com/office/drawing/2014/main" val="1290434466"/>
                    </a:ext>
                  </a:extLst>
                </a:gridCol>
                <a:gridCol w="2371726">
                  <a:extLst>
                    <a:ext uri="{9D8B030D-6E8A-4147-A177-3AD203B41FA5}">
                      <a16:colId xmlns:a16="http://schemas.microsoft.com/office/drawing/2014/main" val="1843331659"/>
                    </a:ext>
                  </a:extLst>
                </a:gridCol>
              </a:tblGrid>
              <a:tr h="468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rPr>
                        <a:t>Diagnostic Trouble Code</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noProof="0" dirty="0">
                          <a:solidFill>
                            <a:schemeClr val="bg1"/>
                          </a:solidFill>
                          <a:effectLst/>
                          <a:latin typeface="Arial"/>
                          <a:ea typeface="Calibri" panose="020F0502020204030204" pitchFamily="34" charset="0"/>
                          <a:cs typeface="Times New Roman" panose="02020603050405020304" pitchFamily="18" charset="0"/>
                          <a:sym typeface="Arial"/>
                        </a:rPr>
                        <a:t>Description</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rPr>
                        <a:t>Possible Causes</a:t>
                      </a:r>
                      <a:endParaRPr lang="en-US"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889086">
                <a:tc>
                  <a:txBody>
                    <a:bodyPr/>
                    <a:lstStyle/>
                    <a:p>
                      <a:r>
                        <a:rPr lang="en-US" sz="1800" u="none" strike="noStrike" kern="1200" baseline="0" noProof="0" dirty="0"/>
                        <a:t>P0410</a:t>
                      </a:r>
                      <a:endParaRPr lang="en-US" sz="180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spc="-220" baseline="0" noProof="0" dirty="0"/>
                        <a:t>S A </a:t>
                      </a:r>
                      <a:r>
                        <a:rPr lang="en-US" sz="1800" u="none" strike="noStrike" kern="1200" baseline="0" noProof="0" dirty="0"/>
                        <a:t>I solenoid circuit fault</a:t>
                      </a:r>
                      <a:endParaRPr lang="en-US" sz="180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85750" indent="-285750">
                        <a:buClr>
                          <a:schemeClr val="tx2"/>
                        </a:buClr>
                        <a:buFont typeface="Arial" panose="020B0604020202020204" pitchFamily="34" charset="0"/>
                        <a:buChar char="•"/>
                      </a:pPr>
                      <a:r>
                        <a:rPr lang="en-US" sz="1800" noProof="0" dirty="0"/>
                        <a:t>Defective</a:t>
                      </a:r>
                      <a:r>
                        <a:rPr lang="en-US" sz="1800" baseline="0" noProof="0" dirty="0"/>
                        <a:t> </a:t>
                      </a:r>
                      <a:r>
                        <a:rPr lang="en-US" sz="1800" spc="-220" baseline="0" noProof="0" dirty="0"/>
                        <a:t>S A </a:t>
                      </a:r>
                      <a:r>
                        <a:rPr lang="en-US" sz="1800" baseline="0" noProof="0" dirty="0"/>
                        <a:t>I solenoid</a:t>
                      </a:r>
                    </a:p>
                    <a:p>
                      <a:pPr marL="285750" indent="-285750">
                        <a:buClr>
                          <a:schemeClr val="tx2"/>
                        </a:buClr>
                        <a:buFont typeface="Arial" panose="020B0604020202020204" pitchFamily="34" charset="0"/>
                        <a:buChar char="•"/>
                      </a:pPr>
                      <a:r>
                        <a:rPr lang="en-US" sz="1800" baseline="0" noProof="0" dirty="0"/>
                        <a:t>Loose or corroded electrical connections</a:t>
                      </a:r>
                    </a:p>
                    <a:p>
                      <a:pPr marL="285750" indent="-285750">
                        <a:buClr>
                          <a:schemeClr val="tx2"/>
                        </a:buClr>
                        <a:buFont typeface="Arial" panose="020B0604020202020204" pitchFamily="34" charset="0"/>
                        <a:buChar char="•"/>
                      </a:pPr>
                      <a:r>
                        <a:rPr lang="en-US" sz="1800" baseline="0" noProof="0" dirty="0"/>
                        <a:t>Loose, missing, or defective rubber hose(s)</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82893821"/>
                  </a:ext>
                </a:extLst>
              </a:tr>
              <a:tr h="889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noProof="0" dirty="0"/>
                        <a:t>P0411</a:t>
                      </a:r>
                      <a:endParaRPr lang="en-US" sz="1800" noProof="0" dirty="0"/>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Secondary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injection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incorrect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detected</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800" baseline="0" noProof="0" dirty="0"/>
                        <a:t>Malfunctioning air pump, Check valve stuck closed or clogged</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600825564"/>
                  </a:ext>
                </a:extLst>
              </a:tr>
            </a:tbl>
          </a:graphicData>
        </a:graphic>
      </p:graphicFrame>
    </p:spTree>
    <p:extLst>
      <p:ext uri="{BB962C8B-B14F-4D97-AF65-F5344CB8AC3E}">
        <p14:creationId xmlns:p14="http://schemas.microsoft.com/office/powerpoint/2010/main" val="37722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Question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72110"/>
            <a:ext cx="8313738" cy="405683"/>
          </a:xfrm>
        </p:spPr>
        <p:txBody>
          <a:bodyPr wrap="square" lIns="0" tIns="18000" rIns="0" bIns="18000" anchor="ctr" anchorCtr="0">
            <a:spAutoFit/>
          </a:bodyPr>
          <a:lstStyle/>
          <a:p>
            <a:pPr marL="0" indent="0">
              <a:buNone/>
            </a:pPr>
            <a:r>
              <a:rPr lang="en-US" altLang="en-US" sz="2400" dirty="0"/>
              <a:t>What is the purpose of the air-injection pump?</a:t>
            </a:r>
          </a:p>
        </p:txBody>
      </p:sp>
    </p:spTree>
    <p:extLst>
      <p:ext uri="{BB962C8B-B14F-4D97-AF65-F5344CB8AC3E}">
        <p14:creationId xmlns:p14="http://schemas.microsoft.com/office/powerpoint/2010/main" val="316292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noProof="0" dirty="0"/>
              <a:t>Answer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70755"/>
            <a:ext cx="8313738" cy="1144347"/>
          </a:xfrm>
        </p:spPr>
        <p:txBody>
          <a:bodyPr wrap="square" lIns="0" tIns="18000" rIns="0" bIns="18000" anchor="ctr" anchorCtr="0">
            <a:spAutoFit/>
          </a:bodyPr>
          <a:lstStyle/>
          <a:p>
            <a:pPr marL="0" indent="0">
              <a:buNone/>
            </a:pPr>
            <a:r>
              <a:rPr lang="en-US" sz="2400" dirty="0"/>
              <a:t>The secondary air-injection (</a:t>
            </a:r>
            <a:r>
              <a:rPr lang="en-US" sz="2400" spc="-300" dirty="0"/>
              <a:t>S A </a:t>
            </a:r>
            <a:r>
              <a:rPr lang="en-US" sz="2400" dirty="0"/>
              <a:t>I) system provides the air necessary for the oxidizing process either at the exhaust manifold or inside the catalytic converter.</a:t>
            </a:r>
          </a:p>
        </p:txBody>
      </p:sp>
    </p:spTree>
    <p:extLst>
      <p:ext uri="{BB962C8B-B14F-4D97-AF65-F5344CB8AC3E}">
        <p14:creationId xmlns:p14="http://schemas.microsoft.com/office/powerpoint/2010/main" val="4092186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73661"/>
            <a:ext cx="8311579" cy="590349"/>
          </a:xfrm>
        </p:spPr>
        <p:txBody>
          <a:bodyPr wrap="square" lIns="0" tIns="18000" rIns="0" bIns="18000" anchor="ctr" anchorCtr="0">
            <a:spAutoFit/>
          </a:bodyPr>
          <a:lstStyle/>
          <a:p>
            <a:r>
              <a:rPr lang="en-US" altLang="en-US" sz="3600" dirty="0">
                <a:latin typeface="+mj-lt"/>
              </a:rPr>
              <a:t>Summary</a:t>
            </a:r>
            <a:endParaRPr lang="en-US" sz="28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46170" y="1165857"/>
            <a:ext cx="8366030" cy="4722250"/>
          </a:xfrm>
        </p:spPr>
        <p:txBody>
          <a:bodyPr wrap="square" lIns="0" tIns="18000" rIns="0" bIns="18000" anchor="ctr" anchorCtr="0">
            <a:spAutoFit/>
          </a:bodyPr>
          <a:lstStyle/>
          <a:p>
            <a:pPr marL="342900" indent="-342900">
              <a:defRPr/>
            </a:pPr>
            <a:r>
              <a:rPr lang="en-US" sz="2200" spc="-300" dirty="0">
                <a:solidFill>
                  <a:srgbClr val="000000"/>
                </a:solidFill>
              </a:rPr>
              <a:t>P C </a:t>
            </a:r>
            <a:r>
              <a:rPr lang="en-US" sz="2200" dirty="0">
                <a:solidFill>
                  <a:srgbClr val="000000"/>
                </a:solidFill>
              </a:rPr>
              <a:t>V systems use a valve or a fixed orifice to transfer and control the fumes from crankcase back into intake system.</a:t>
            </a:r>
          </a:p>
          <a:p>
            <a:pPr marL="342900" indent="-342900">
              <a:defRPr/>
            </a:pPr>
            <a:r>
              <a:rPr lang="en-US" sz="2200" dirty="0">
                <a:solidFill>
                  <a:srgbClr val="000000"/>
                </a:solidFill>
              </a:rPr>
              <a:t> </a:t>
            </a:r>
            <a:r>
              <a:rPr lang="en-US" sz="2200" spc="-300" dirty="0">
                <a:solidFill>
                  <a:srgbClr val="000000"/>
                </a:solidFill>
              </a:rPr>
              <a:t>P C </a:t>
            </a:r>
            <a:r>
              <a:rPr lang="en-US" sz="2200" dirty="0">
                <a:solidFill>
                  <a:srgbClr val="000000"/>
                </a:solidFill>
              </a:rPr>
              <a:t>V valve regulates the flow of fumes depending on engine vacuum and seals the crankcase vent in the event of a backfire.</a:t>
            </a:r>
          </a:p>
          <a:p>
            <a:pPr marL="342900" indent="-342900">
              <a:defRPr/>
            </a:pPr>
            <a:r>
              <a:rPr lang="en-US" sz="2200" dirty="0">
                <a:solidFill>
                  <a:srgbClr val="000000"/>
                </a:solidFill>
              </a:rPr>
              <a:t>30% of air needed by engine at idle speed flows through </a:t>
            </a:r>
            <a:r>
              <a:rPr lang="en-US" sz="2200" spc="-300" dirty="0">
                <a:solidFill>
                  <a:srgbClr val="000000"/>
                </a:solidFill>
              </a:rPr>
              <a:t>P C </a:t>
            </a:r>
            <a:r>
              <a:rPr lang="en-US" sz="2200" dirty="0">
                <a:solidFill>
                  <a:srgbClr val="000000"/>
                </a:solidFill>
              </a:rPr>
              <a:t>V system.</a:t>
            </a:r>
          </a:p>
          <a:p>
            <a:pPr marL="342900" indent="-342900">
              <a:defRPr/>
            </a:pPr>
            <a:r>
              <a:rPr lang="en-US" sz="2200" dirty="0">
                <a:solidFill>
                  <a:srgbClr val="000000"/>
                </a:solidFill>
              </a:rPr>
              <a:t>AIR system forces air at low pressure into the exhaust to reduce </a:t>
            </a:r>
            <a:r>
              <a:rPr lang="en-US" sz="2200" spc="-300" dirty="0">
                <a:solidFill>
                  <a:srgbClr val="000000"/>
                </a:solidFill>
              </a:rPr>
              <a:t>C </a:t>
            </a:r>
            <a:r>
              <a:rPr lang="en-US" sz="2200" dirty="0">
                <a:solidFill>
                  <a:srgbClr val="000000"/>
                </a:solidFill>
              </a:rPr>
              <a:t>O and </a:t>
            </a:r>
            <a:r>
              <a:rPr lang="en-US" sz="2200" spc="-300" dirty="0">
                <a:solidFill>
                  <a:srgbClr val="000000"/>
                </a:solidFill>
              </a:rPr>
              <a:t>H </a:t>
            </a:r>
            <a:r>
              <a:rPr lang="en-US" sz="2200" dirty="0">
                <a:solidFill>
                  <a:srgbClr val="000000"/>
                </a:solidFill>
              </a:rPr>
              <a:t>C exhaust emissions.</a:t>
            </a:r>
          </a:p>
          <a:p>
            <a:pPr marL="342900" indent="-342900">
              <a:defRPr/>
            </a:pPr>
            <a:r>
              <a:rPr lang="en-US" sz="2200" spc="-300" dirty="0">
                <a:solidFill>
                  <a:srgbClr val="000000"/>
                </a:solidFill>
              </a:rPr>
              <a:t>P C </a:t>
            </a:r>
            <a:r>
              <a:rPr lang="en-US" sz="2200" dirty="0">
                <a:solidFill>
                  <a:srgbClr val="000000"/>
                </a:solidFill>
              </a:rPr>
              <a:t>M controls electric motor style </a:t>
            </a:r>
            <a:r>
              <a:rPr lang="en-US" sz="2200" spc="-300" dirty="0">
                <a:solidFill>
                  <a:srgbClr val="000000"/>
                </a:solidFill>
              </a:rPr>
              <a:t>S A </a:t>
            </a:r>
            <a:r>
              <a:rPr lang="en-US" sz="2200" dirty="0">
                <a:solidFill>
                  <a:srgbClr val="000000"/>
                </a:solidFill>
              </a:rPr>
              <a:t>I system pump and solenoids to regulate air flow in the system.</a:t>
            </a:r>
          </a:p>
          <a:p>
            <a:pPr marL="342900" indent="-342900">
              <a:defRPr/>
            </a:pPr>
            <a:r>
              <a:rPr lang="en-US" sz="2200" dirty="0">
                <a:solidFill>
                  <a:srgbClr val="000000"/>
                </a:solidFill>
              </a:rPr>
              <a:t>Secondary air system monitored by </a:t>
            </a:r>
            <a:r>
              <a:rPr lang="en-US" sz="2200" spc="-300" dirty="0">
                <a:solidFill>
                  <a:srgbClr val="000000"/>
                </a:solidFill>
              </a:rPr>
              <a:t>P C </a:t>
            </a:r>
            <a:r>
              <a:rPr lang="en-US" sz="2200" dirty="0">
                <a:solidFill>
                  <a:srgbClr val="000000"/>
                </a:solidFill>
              </a:rPr>
              <a:t>M and turn on </a:t>
            </a:r>
            <a:r>
              <a:rPr lang="en-US" sz="2200" spc="-300" dirty="0">
                <a:solidFill>
                  <a:srgbClr val="000000"/>
                </a:solidFill>
              </a:rPr>
              <a:t>M I </a:t>
            </a:r>
            <a:r>
              <a:rPr lang="en-US" sz="2200" dirty="0">
                <a:solidFill>
                  <a:srgbClr val="000000"/>
                </a:solidFill>
              </a:rPr>
              <a:t>L.</a:t>
            </a:r>
          </a:p>
        </p:txBody>
      </p:sp>
    </p:spTree>
    <p:extLst>
      <p:ext uri="{BB962C8B-B14F-4D97-AF65-F5344CB8AC3E}">
        <p14:creationId xmlns:p14="http://schemas.microsoft.com/office/powerpoint/2010/main" val="351776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618D-EABD-B5E8-4A66-8B190AF3F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E6EA3-B1A4-21D8-A9F7-1B1AF8DAC833}"/>
              </a:ext>
            </a:extLst>
          </p:cNvPr>
          <p:cNvSpPr>
            <a:spLocks noGrp="1"/>
          </p:cNvSpPr>
          <p:nvPr>
            <p:ph type="title"/>
          </p:nvPr>
        </p:nvSpPr>
        <p:spPr>
          <a:xfrm>
            <a:off x="457200" y="174091"/>
            <a:ext cx="8229600" cy="682682"/>
          </a:xfrm>
        </p:spPr>
        <p:txBody>
          <a:bodyPr wrap="square" tIns="18000" bIns="18000" anchor="ctr" anchorCtr="0">
            <a:spAutoFit/>
          </a:bodyPr>
          <a:lstStyle/>
          <a:p>
            <a:r>
              <a:rPr lang="en-US" sz="2800" noProof="0" dirty="0">
                <a:latin typeface="+mj-lt"/>
              </a:rPr>
              <a:t>Animations and Video Links </a:t>
            </a:r>
            <a:br>
              <a:rPr lang="en-US" sz="2800" noProof="0" dirty="0">
                <a:latin typeface="+mj-lt"/>
              </a:rPr>
            </a:br>
            <a:r>
              <a:rPr lang="en-US" sz="1400" noProof="0" dirty="0">
                <a:latin typeface="+mj-lt"/>
              </a:rPr>
              <a:t>(Halderman website subscription and web access needed to view)</a:t>
            </a:r>
          </a:p>
        </p:txBody>
      </p:sp>
      <p:sp>
        <p:nvSpPr>
          <p:cNvPr id="3" name="Content Placeholder 2">
            <a:extLst>
              <a:ext uri="{FF2B5EF4-FFF2-40B4-BE49-F238E27FC236}">
                <a16:creationId xmlns:a16="http://schemas.microsoft.com/office/drawing/2014/main" id="{B2B088E0-DC24-0FA6-D3E5-C31DD09A1225}"/>
              </a:ext>
            </a:extLst>
          </p:cNvPr>
          <p:cNvSpPr>
            <a:spLocks noGrp="1"/>
          </p:cNvSpPr>
          <p:nvPr>
            <p:ph idx="1"/>
          </p:nvPr>
        </p:nvSpPr>
        <p:spPr>
          <a:xfrm>
            <a:off x="457200" y="2133600"/>
            <a:ext cx="8229600" cy="967376"/>
          </a:xfrm>
        </p:spPr>
        <p:txBody>
          <a:bodyPr wrap="square" tIns="18000" bIns="18000" anchor="ctr" anchorCtr="0">
            <a:spAutoFit/>
          </a:bodyPr>
          <a:lstStyle/>
          <a:p>
            <a:r>
              <a:rPr lang="en-US" sz="2400" noProof="0" dirty="0">
                <a:hlinkClick r:id="rId3"/>
              </a:rPr>
              <a:t>(A8) Engine Performance Animations</a:t>
            </a:r>
            <a:endParaRPr lang="en-US" sz="2400" noProof="0" dirty="0"/>
          </a:p>
          <a:p>
            <a:r>
              <a:rPr lang="en-US" sz="2400" noProof="0" dirty="0">
                <a:hlinkClick r:id="rId4"/>
              </a:rPr>
              <a:t>(A8) Engine Performance Videos</a:t>
            </a:r>
            <a:endParaRPr lang="en-US" sz="2400" noProof="0" dirty="0"/>
          </a:p>
        </p:txBody>
      </p:sp>
    </p:spTree>
    <p:extLst>
      <p:ext uri="{BB962C8B-B14F-4D97-AF65-F5344CB8AC3E}">
        <p14:creationId xmlns:p14="http://schemas.microsoft.com/office/powerpoint/2010/main" val="129429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335584" y="185344"/>
            <a:ext cx="834010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88350" cy="590349"/>
          </a:xfrm>
        </p:spPr>
        <p:txBody>
          <a:bodyPr wrap="square" lIns="0" tIns="18000" rIns="0" bIns="18000" anchor="ctr" anchorCtr="0">
            <a:spAutoFit/>
          </a:bodyPr>
          <a:lstStyle/>
          <a:p>
            <a:r>
              <a:rPr lang="en-US" altLang="en-US" dirty="0"/>
              <a:t>Crankcase Ventilation </a:t>
            </a:r>
            <a:r>
              <a:rPr lang="en-US" altLang="en-US" sz="2800" dirty="0"/>
              <a:t>(2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97872"/>
            <a:ext cx="8372888" cy="3083340"/>
          </a:xfrm>
        </p:spPr>
        <p:txBody>
          <a:bodyPr wrap="square" lIns="0" tIns="18000" rIns="0" bIns="18000" anchor="ctr" anchorCtr="0">
            <a:spAutoFit/>
          </a:bodyPr>
          <a:lstStyle/>
          <a:p>
            <a:pPr marL="342900" indent="-342900">
              <a:defRPr/>
            </a:pPr>
            <a:r>
              <a:rPr lang="en-US" sz="2400" dirty="0"/>
              <a:t>Orifice-Controlled Systems</a:t>
            </a:r>
          </a:p>
          <a:p>
            <a:pPr marL="829818" lvl="1" indent="-342900">
              <a:defRPr/>
            </a:pPr>
            <a:r>
              <a:rPr lang="en-US" sz="2400" dirty="0"/>
              <a:t>Closed </a:t>
            </a:r>
            <a:r>
              <a:rPr lang="en-US" sz="2400" spc="-300" dirty="0"/>
              <a:t>P C </a:t>
            </a:r>
            <a:r>
              <a:rPr lang="en-US" sz="2400" dirty="0"/>
              <a:t>V system used on some 4-cylinder engines contains a calibrated orifice instead of a </a:t>
            </a:r>
            <a:r>
              <a:rPr lang="en-US" sz="2400" spc="-300" dirty="0"/>
              <a:t>P C </a:t>
            </a:r>
            <a:r>
              <a:rPr lang="en-US" sz="2400" dirty="0"/>
              <a:t>V valve.</a:t>
            </a:r>
          </a:p>
          <a:p>
            <a:pPr marL="342900" indent="-342900">
              <a:defRPr/>
            </a:pPr>
            <a:r>
              <a:rPr lang="en-US" sz="2400" dirty="0"/>
              <a:t>Separator Systems</a:t>
            </a:r>
          </a:p>
          <a:p>
            <a:pPr marL="829818" lvl="1" indent="-342900">
              <a:defRPr/>
            </a:pPr>
            <a:r>
              <a:rPr lang="en-US" sz="2400" dirty="0"/>
              <a:t>Turbocharged and many fuel-injected engines use an oil/vapor or oil/water separator and a calibrated orifice instead of a </a:t>
            </a:r>
            <a:r>
              <a:rPr lang="en-US" sz="2400" spc="-300" dirty="0"/>
              <a:t>P C </a:t>
            </a:r>
            <a:r>
              <a:rPr lang="en-US" sz="2400" dirty="0"/>
              <a:t>V valve.</a:t>
            </a:r>
          </a:p>
        </p:txBody>
      </p:sp>
    </p:spTree>
    <p:extLst>
      <p:ext uri="{BB962C8B-B14F-4D97-AF65-F5344CB8AC3E}">
        <p14:creationId xmlns:p14="http://schemas.microsoft.com/office/powerpoint/2010/main" val="198182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88350" cy="590349"/>
          </a:xfrm>
        </p:spPr>
        <p:txBody>
          <a:bodyPr wrap="square" lIns="0" tIns="18000" rIns="0" bIns="18000" anchor="ctr" anchorCtr="0">
            <a:spAutoFit/>
          </a:bodyPr>
          <a:lstStyle/>
          <a:p>
            <a:r>
              <a:rPr lang="en-US" altLang="en-US" dirty="0"/>
              <a:t>Figure 42.1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67634"/>
            <a:ext cx="2214562" cy="405683"/>
          </a:xfrm>
        </p:spPr>
        <p:txBody>
          <a:bodyPr wrap="square" lIns="0" tIns="18000" rIns="0" bIns="18000" anchor="ctr" anchorCtr="0">
            <a:spAutoFit/>
          </a:bodyPr>
          <a:lstStyle/>
          <a:p>
            <a:pPr marL="0" indent="0">
              <a:spcBef>
                <a:spcPts val="600"/>
              </a:spcBef>
              <a:buNone/>
            </a:pPr>
            <a:r>
              <a:rPr lang="en-US" sz="2400" noProof="0" dirty="0"/>
              <a:t>Vent Type </a:t>
            </a:r>
            <a:r>
              <a:rPr lang="en-US" sz="2400" spc="-300" noProof="0" dirty="0"/>
              <a:t>P C </a:t>
            </a:r>
            <a:r>
              <a:rPr lang="en-US" sz="2400" noProof="0" dirty="0"/>
              <a:t>V </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137" y="1707374"/>
            <a:ext cx="4225099" cy="1883011"/>
          </a:xfrm>
        </p:spPr>
        <p:txBody>
          <a:bodyPr wrap="square" lIns="0" tIns="18000" rIns="0" bIns="18000" anchor="ctr" anchorCtr="0">
            <a:spAutoFit/>
          </a:bodyPr>
          <a:lstStyle/>
          <a:p>
            <a:pPr marL="342900" indent="-342900"/>
            <a:r>
              <a:rPr lang="en-US" sz="2400" noProof="0" dirty="0"/>
              <a:t>A </a:t>
            </a:r>
            <a:r>
              <a:rPr lang="en-US" sz="2400" spc="-300" noProof="0" dirty="0"/>
              <a:t>P C </a:t>
            </a:r>
            <a:r>
              <a:rPr lang="en-US" sz="2400" noProof="0" dirty="0"/>
              <a:t>V valve in a cutaway valve cover, showing the baffles that prevent liquid oil from being drawn into the intake manifold.</a:t>
            </a:r>
          </a:p>
        </p:txBody>
      </p:sp>
      <p:pic>
        <p:nvPicPr>
          <p:cNvPr id="5" name="Picture 4" descr="A close-up view of a P V C valve in a cutaway valve cover, showing the baffles that prevent liquid oil from being drawn into the intake manifold.">
            <a:extLst>
              <a:ext uri="{FF2B5EF4-FFF2-40B4-BE49-F238E27FC236}">
                <a16:creationId xmlns:a16="http://schemas.microsoft.com/office/drawing/2014/main" id="{2ACF67AF-A0E1-0F63-21E2-009E0A980BC3}"/>
              </a:ext>
            </a:extLst>
          </p:cNvPr>
          <p:cNvPicPr>
            <a:picLocks noChangeAspect="1"/>
          </p:cNvPicPr>
          <p:nvPr/>
        </p:nvPicPr>
        <p:blipFill>
          <a:blip r:embed="rId3"/>
          <a:stretch>
            <a:fillRect/>
          </a:stretch>
        </p:blipFill>
        <p:spPr>
          <a:xfrm>
            <a:off x="4666489" y="1239893"/>
            <a:ext cx="3981711" cy="2997553"/>
          </a:xfrm>
          <a:prstGeom prst="rect">
            <a:avLst/>
          </a:prstGeom>
        </p:spPr>
      </p:pic>
    </p:spTree>
    <p:extLst>
      <p:ext uri="{BB962C8B-B14F-4D97-AF65-F5344CB8AC3E}">
        <p14:creationId xmlns:p14="http://schemas.microsoft.com/office/powerpoint/2010/main" val="333582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67634"/>
            <a:ext cx="3751262" cy="405683"/>
          </a:xfrm>
        </p:spPr>
        <p:txBody>
          <a:bodyPr wrap="square" lIns="0" tIns="18000" rIns="0" bIns="18000" anchor="ctr" anchorCtr="0">
            <a:spAutoFit/>
          </a:bodyPr>
          <a:lstStyle/>
          <a:p>
            <a:pPr marL="0" indent="0">
              <a:spcBef>
                <a:spcPts val="600"/>
              </a:spcBef>
              <a:buNone/>
            </a:pPr>
            <a:r>
              <a:rPr lang="en-US" sz="2400" spc="-300" noProof="0" dirty="0"/>
              <a:t>P C </a:t>
            </a:r>
            <a:r>
              <a:rPr lang="en-US" sz="2400" noProof="0" dirty="0"/>
              <a:t>V Flow</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676140"/>
            <a:ext cx="4246562" cy="1883011"/>
          </a:xfrm>
        </p:spPr>
        <p:txBody>
          <a:bodyPr wrap="square" lIns="0" tIns="18000" rIns="0" bIns="18000" anchor="ctr" anchorCtr="0">
            <a:spAutoFit/>
          </a:bodyPr>
          <a:lstStyle/>
          <a:p>
            <a:pPr marL="342900" indent="-342900"/>
            <a:r>
              <a:rPr lang="en-US" sz="2400" noProof="0" dirty="0"/>
              <a:t>Spring force, crankcase pressure, and intake manifold vacuum work together to regulate the flow rate through the </a:t>
            </a:r>
            <a:r>
              <a:rPr lang="en-US" sz="2400" spc="-300" noProof="0" dirty="0"/>
              <a:t>P C </a:t>
            </a:r>
            <a:r>
              <a:rPr lang="en-US" sz="2400" noProof="0" dirty="0"/>
              <a:t>V valve.</a:t>
            </a:r>
          </a:p>
        </p:txBody>
      </p:sp>
      <p:pic>
        <p:nvPicPr>
          <p:cNvPr id="4" name="Picture 3" descr="An illustration depicting working of a P C V valve.&#10;Long description is available in notes, press F6.">
            <a:extLst>
              <a:ext uri="{FF2B5EF4-FFF2-40B4-BE49-F238E27FC236}">
                <a16:creationId xmlns:a16="http://schemas.microsoft.com/office/drawing/2014/main" id="{A4B112E8-4009-1BB4-FDFA-124D78F5F7E8}"/>
              </a:ext>
            </a:extLst>
          </p:cNvPr>
          <p:cNvPicPr>
            <a:picLocks noChangeAspect="1"/>
          </p:cNvPicPr>
          <p:nvPr/>
        </p:nvPicPr>
        <p:blipFill>
          <a:blip r:embed="rId3"/>
          <a:stretch>
            <a:fillRect/>
          </a:stretch>
        </p:blipFill>
        <p:spPr>
          <a:xfrm>
            <a:off x="4669647" y="988531"/>
            <a:ext cx="3919506" cy="3098355"/>
          </a:xfrm>
          <a:prstGeom prst="rect">
            <a:avLst/>
          </a:prstGeom>
        </p:spPr>
      </p:pic>
    </p:spTree>
    <p:extLst>
      <p:ext uri="{BB962C8B-B14F-4D97-AF65-F5344CB8AC3E}">
        <p14:creationId xmlns:p14="http://schemas.microsoft.com/office/powerpoint/2010/main" val="410126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88350" cy="590349"/>
          </a:xfrm>
        </p:spPr>
        <p:txBody>
          <a:bodyPr wrap="square" lIns="0" tIns="18000" rIns="0" bIns="18000" anchor="ctr" anchorCtr="0">
            <a:spAutoFit/>
          </a:bodyPr>
          <a:lstStyle/>
          <a:p>
            <a:r>
              <a:rPr lang="en-US" altLang="en-US" dirty="0"/>
              <a:t>Figure 42.3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67634"/>
            <a:ext cx="614841" cy="405683"/>
          </a:xfrm>
        </p:spPr>
        <p:txBody>
          <a:bodyPr wrap="square" lIns="0" tIns="18000" rIns="0" bIns="18000" anchor="ctr" anchorCtr="0">
            <a:spAutoFit/>
          </a:bodyPr>
          <a:lstStyle/>
          <a:p>
            <a:pPr marL="0" indent="0">
              <a:spcBef>
                <a:spcPts val="600"/>
              </a:spcBef>
              <a:buNone/>
            </a:pPr>
            <a:r>
              <a:rPr lang="en-US" sz="2400" noProof="0" dirty="0"/>
              <a:t>Idle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138" y="1745474"/>
            <a:ext cx="3986154" cy="1144347"/>
          </a:xfrm>
        </p:spPr>
        <p:txBody>
          <a:bodyPr wrap="square" lIns="0" tIns="18000" rIns="0" bIns="18000" anchor="ctr" anchorCtr="0">
            <a:spAutoFit/>
          </a:bodyPr>
          <a:lstStyle/>
          <a:p>
            <a:pPr marL="342900" indent="-342900"/>
            <a:r>
              <a:rPr lang="en-US" sz="2400" noProof="0" dirty="0"/>
              <a:t>Air flows through the </a:t>
            </a:r>
            <a:r>
              <a:rPr lang="en-US" sz="2400" spc="-300" noProof="0" dirty="0"/>
              <a:t>P C </a:t>
            </a:r>
            <a:r>
              <a:rPr lang="en-US" sz="2400" noProof="0" dirty="0"/>
              <a:t>V valve during idle, cruising, and light-load conditions.</a:t>
            </a:r>
          </a:p>
        </p:txBody>
      </p:sp>
      <p:pic>
        <p:nvPicPr>
          <p:cNvPr id="5" name="Picture 4" descr="An illustration depicting P C V during idle, cursing and light load conditions. At idle and low speed, manifold vacuum pulls the valve toward the restricted position but not completely closed. The flow rate is low at about 1 to 5 cubic feet per minute.">
            <a:extLst>
              <a:ext uri="{FF2B5EF4-FFF2-40B4-BE49-F238E27FC236}">
                <a16:creationId xmlns:a16="http://schemas.microsoft.com/office/drawing/2014/main" id="{F4895BD9-1288-F49A-0399-04B239385B51}"/>
              </a:ext>
            </a:extLst>
          </p:cNvPr>
          <p:cNvPicPr>
            <a:picLocks noChangeAspect="1"/>
          </p:cNvPicPr>
          <p:nvPr/>
        </p:nvPicPr>
        <p:blipFill>
          <a:blip r:embed="rId3"/>
          <a:stretch>
            <a:fillRect/>
          </a:stretch>
        </p:blipFill>
        <p:spPr>
          <a:xfrm>
            <a:off x="4669345" y="989637"/>
            <a:ext cx="3986155" cy="3047977"/>
          </a:xfrm>
          <a:prstGeom prst="rect">
            <a:avLst/>
          </a:prstGeom>
        </p:spPr>
      </p:pic>
    </p:spTree>
    <p:extLst>
      <p:ext uri="{BB962C8B-B14F-4D97-AF65-F5344CB8AC3E}">
        <p14:creationId xmlns:p14="http://schemas.microsoft.com/office/powerpoint/2010/main" val="297914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42.4</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58109"/>
            <a:ext cx="1719022" cy="405683"/>
          </a:xfrm>
        </p:spPr>
        <p:txBody>
          <a:bodyPr wrap="square" lIns="0" tIns="18000" rIns="0" bIns="18000" anchor="ctr" anchorCtr="0">
            <a:spAutoFit/>
          </a:bodyPr>
          <a:lstStyle/>
          <a:p>
            <a:pPr marL="0" indent="0">
              <a:spcBef>
                <a:spcPts val="600"/>
              </a:spcBef>
              <a:buNone/>
            </a:pPr>
            <a:r>
              <a:rPr lang="en-US" sz="2400" noProof="0" dirty="0"/>
              <a:t>Acceleration</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4005262" cy="1513679"/>
          </a:xfrm>
        </p:spPr>
        <p:txBody>
          <a:bodyPr wrap="square" lIns="0" tIns="18000" rIns="0" bIns="18000" anchor="ctr" anchorCtr="0">
            <a:spAutoFit/>
          </a:bodyPr>
          <a:lstStyle/>
          <a:p>
            <a:pPr marL="342900" indent="-342900"/>
            <a:r>
              <a:rPr lang="en-US" sz="2400" noProof="0" dirty="0"/>
              <a:t>Air flows through the </a:t>
            </a:r>
            <a:r>
              <a:rPr lang="en-US" sz="2400" spc="-300" noProof="0" dirty="0"/>
              <a:t>P C </a:t>
            </a:r>
            <a:r>
              <a:rPr lang="en-US" sz="2400" noProof="0" dirty="0"/>
              <a:t>V valve during acceleration and when the engine is under a heavy load.</a:t>
            </a:r>
          </a:p>
        </p:txBody>
      </p:sp>
      <p:pic>
        <p:nvPicPr>
          <p:cNvPr id="4" name="Picture 3" descr="An illustration depicting a P C V during acceleration and heavy load condition. At higher speed or in a heavy load condition, manifold vacuum drops, the spring moves the valve open. Flow through the valve increases from 3 to 6 cubic feet per minute.">
            <a:extLst>
              <a:ext uri="{FF2B5EF4-FFF2-40B4-BE49-F238E27FC236}">
                <a16:creationId xmlns:a16="http://schemas.microsoft.com/office/drawing/2014/main" id="{452BA7DD-A5DD-A0F0-81C2-910330B64DEE}"/>
              </a:ext>
            </a:extLst>
          </p:cNvPr>
          <p:cNvPicPr>
            <a:picLocks noChangeAspect="1"/>
          </p:cNvPicPr>
          <p:nvPr/>
        </p:nvPicPr>
        <p:blipFill>
          <a:blip r:embed="rId3"/>
          <a:stretch>
            <a:fillRect/>
          </a:stretch>
        </p:blipFill>
        <p:spPr>
          <a:xfrm>
            <a:off x="4694995" y="1009910"/>
            <a:ext cx="3894210" cy="3403560"/>
          </a:xfrm>
          <a:prstGeom prst="rect">
            <a:avLst/>
          </a:prstGeom>
        </p:spPr>
      </p:pic>
    </p:spTree>
    <p:extLst>
      <p:ext uri="{BB962C8B-B14F-4D97-AF65-F5344CB8AC3E}">
        <p14:creationId xmlns:p14="http://schemas.microsoft.com/office/powerpoint/2010/main" val="78320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altLang="en-US" dirty="0"/>
              <a:t>Figure 42.5</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58109"/>
            <a:ext cx="1274762" cy="405683"/>
          </a:xfrm>
        </p:spPr>
        <p:txBody>
          <a:bodyPr wrap="square" lIns="0" tIns="18000" rIns="0" bIns="18000" anchor="ctr" anchorCtr="0">
            <a:spAutoFit/>
          </a:bodyPr>
          <a:lstStyle/>
          <a:p>
            <a:pPr marL="0" indent="0">
              <a:spcBef>
                <a:spcPts val="600"/>
              </a:spcBef>
              <a:buNone/>
            </a:pPr>
            <a:r>
              <a:rPr lang="en-US" sz="2400" noProof="0" dirty="0"/>
              <a:t>Backfire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1745474"/>
            <a:ext cx="4175975" cy="775015"/>
          </a:xfrm>
        </p:spPr>
        <p:txBody>
          <a:bodyPr wrap="square" lIns="0" tIns="18000" rIns="0" bIns="18000" anchor="ctr" anchorCtr="0">
            <a:spAutoFit/>
          </a:bodyPr>
          <a:lstStyle/>
          <a:p>
            <a:pPr marL="342900" indent="-342900"/>
            <a:r>
              <a:rPr lang="en-US" sz="2400" spc="-300" noProof="0" dirty="0"/>
              <a:t>P C </a:t>
            </a:r>
            <a:r>
              <a:rPr lang="en-US" sz="2400" noProof="0" dirty="0"/>
              <a:t>V valve operation in the event of a backfire.</a:t>
            </a:r>
          </a:p>
        </p:txBody>
      </p:sp>
      <p:pic>
        <p:nvPicPr>
          <p:cNvPr id="5" name="Picture 4" descr="An illustration depicting P C V during backfire. If the engine backfires during cranking, it causes a high pressure in the intake manifold. Pressure causes the valve to back-seat and seal off the inlet. This keeps the backfire out of the crankcase.">
            <a:extLst>
              <a:ext uri="{FF2B5EF4-FFF2-40B4-BE49-F238E27FC236}">
                <a16:creationId xmlns:a16="http://schemas.microsoft.com/office/drawing/2014/main" id="{76850C5E-5AAA-6287-2A3A-61AB30CE24CF}"/>
              </a:ext>
            </a:extLst>
          </p:cNvPr>
          <p:cNvPicPr>
            <a:picLocks noChangeAspect="1"/>
          </p:cNvPicPr>
          <p:nvPr/>
        </p:nvPicPr>
        <p:blipFill>
          <a:blip r:embed="rId3"/>
          <a:stretch>
            <a:fillRect/>
          </a:stretch>
        </p:blipFill>
        <p:spPr>
          <a:xfrm>
            <a:off x="4642588" y="990999"/>
            <a:ext cx="3999024" cy="3240214"/>
          </a:xfrm>
          <a:prstGeom prst="rect">
            <a:avLst/>
          </a:prstGeom>
        </p:spPr>
      </p:pic>
    </p:spTree>
    <p:extLst>
      <p:ext uri="{BB962C8B-B14F-4D97-AF65-F5344CB8AC3E}">
        <p14:creationId xmlns:p14="http://schemas.microsoft.com/office/powerpoint/2010/main" val="3670031809"/>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3299</TotalTime>
  <Words>2417</Words>
  <Application>Microsoft Office PowerPoint</Application>
  <PresentationFormat>On-screen Show (4:3)</PresentationFormat>
  <Paragraphs>214</Paragraphs>
  <Slides>35</Slides>
  <Notes>33</Notes>
  <HiddenSlides>0</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Verdana</vt:lpstr>
      <vt:lpstr>Times New Roman</vt:lpstr>
      <vt:lpstr>Calibri</vt:lpstr>
      <vt:lpstr>Arial</vt:lpstr>
      <vt:lpstr>1_USHE</vt:lpstr>
      <vt:lpstr>USHE</vt:lpstr>
      <vt:lpstr>Equation</vt:lpstr>
      <vt:lpstr>Automotive Electrical and Engine Performance</vt:lpstr>
      <vt:lpstr>Learning Objectives</vt:lpstr>
      <vt:lpstr>Crankcase Ventilation (1 of 2)</vt:lpstr>
      <vt:lpstr>Crankcase Ventilation (2 of 2)</vt:lpstr>
      <vt:lpstr>Figure 42.1</vt:lpstr>
      <vt:lpstr>Figure 42.2</vt:lpstr>
      <vt:lpstr>Figure 42.3</vt:lpstr>
      <vt:lpstr>Figure 42.4</vt:lpstr>
      <vt:lpstr>Figure 42.5</vt:lpstr>
      <vt:lpstr>P C V System Diagnosis (1 of 3)</vt:lpstr>
      <vt:lpstr>P C V System Diagnosis (2 of 3)</vt:lpstr>
      <vt:lpstr>P C V System Diagnosis (3 of 3)</vt:lpstr>
      <vt:lpstr>Figure 42.6</vt:lpstr>
      <vt:lpstr>Animation: Positive Crankcase Ventilation System Test</vt:lpstr>
      <vt:lpstr>Frequently Asked Question: What Are the Wires for at the P C V Valve?</vt:lpstr>
      <vt:lpstr>Figure  42.7</vt:lpstr>
      <vt:lpstr>P C V-Related Diagnostic Trouble Codes</vt:lpstr>
      <vt:lpstr>Question 1</vt:lpstr>
      <vt:lpstr>Answer 1</vt:lpstr>
      <vt:lpstr>Secondary Air-Injection System (1 of 3)</vt:lpstr>
      <vt:lpstr>Secondary Air-Injection System (2 of 3)</vt:lpstr>
      <vt:lpstr>Secondary Air-Injection System (3 of 3)</vt:lpstr>
      <vt:lpstr>Figure  42.8</vt:lpstr>
      <vt:lpstr>Figure 42.9</vt:lpstr>
      <vt:lpstr>Figure 42.10</vt:lpstr>
      <vt:lpstr>Animation: Secondary Air-Injection</vt:lpstr>
      <vt:lpstr>Figure 42.11</vt:lpstr>
      <vt:lpstr>Secondary Air-Injection System Diagnosis (1 of 2)</vt:lpstr>
      <vt:lpstr>Secondary Air-Injection System Diagnosis (2 of 2)</vt:lpstr>
      <vt:lpstr>S A I-Related Diagnostic Trouble Code</vt:lpstr>
      <vt:lpstr>Question 2</vt:lpstr>
      <vt:lpstr>Answer 2</vt:lpstr>
      <vt:lpstr>Summary</vt:lpstr>
      <vt:lpstr>Animations and Video Links  (Halderman website subscription and web access needed to view)</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Ninth Edition, Chapter 42</dc:title>
  <dc:subject>Careers</dc:subject>
  <dc:creator>Halderman and Ward</dc:creator>
  <cp:keywords/>
  <dc:description>Additional information may be found in the Notes Pane of each slide by pressing F6.</dc:description>
  <cp:lastModifiedBy>Glen Plants</cp:lastModifiedBy>
  <cp:revision>490</cp:revision>
  <dcterms:modified xsi:type="dcterms:W3CDTF">2024-11-05T14:05:55Z</dcterms:modified>
</cp:coreProperties>
</file>