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69"/>
  </p:notesMasterIdLst>
  <p:handoutMasterIdLst>
    <p:handoutMasterId r:id="rId70"/>
  </p:handoutMasterIdLst>
  <p:sldIdLst>
    <p:sldId id="1067" r:id="rId3"/>
    <p:sldId id="764" r:id="rId4"/>
    <p:sldId id="978" r:id="rId5"/>
    <p:sldId id="765" r:id="rId6"/>
    <p:sldId id="979" r:id="rId7"/>
    <p:sldId id="766" r:id="rId8"/>
    <p:sldId id="980" r:id="rId9"/>
    <p:sldId id="981" r:id="rId10"/>
    <p:sldId id="983" r:id="rId11"/>
    <p:sldId id="982" r:id="rId12"/>
    <p:sldId id="1387" r:id="rId13"/>
    <p:sldId id="984" r:id="rId14"/>
    <p:sldId id="985" r:id="rId15"/>
    <p:sldId id="936" r:id="rId16"/>
    <p:sldId id="1015" r:id="rId17"/>
    <p:sldId id="938" r:id="rId18"/>
    <p:sldId id="878" r:id="rId19"/>
    <p:sldId id="986" r:id="rId20"/>
    <p:sldId id="939" r:id="rId21"/>
    <p:sldId id="940" r:id="rId22"/>
    <p:sldId id="941" r:id="rId23"/>
    <p:sldId id="987" r:id="rId24"/>
    <p:sldId id="988" r:id="rId25"/>
    <p:sldId id="877" r:id="rId26"/>
    <p:sldId id="989" r:id="rId27"/>
    <p:sldId id="1068" r:id="rId28"/>
    <p:sldId id="942" r:id="rId29"/>
    <p:sldId id="1388" r:id="rId30"/>
    <p:sldId id="993" r:id="rId31"/>
    <p:sldId id="851" r:id="rId32"/>
    <p:sldId id="994" r:id="rId33"/>
    <p:sldId id="995" r:id="rId34"/>
    <p:sldId id="996" r:id="rId35"/>
    <p:sldId id="997" r:id="rId36"/>
    <p:sldId id="998" r:id="rId37"/>
    <p:sldId id="999" r:id="rId38"/>
    <p:sldId id="1000" r:id="rId39"/>
    <p:sldId id="1001" r:id="rId40"/>
    <p:sldId id="1002" r:id="rId41"/>
    <p:sldId id="1004" r:id="rId42"/>
    <p:sldId id="1006" r:id="rId43"/>
    <p:sldId id="710" r:id="rId44"/>
    <p:sldId id="844" r:id="rId45"/>
    <p:sldId id="845" r:id="rId46"/>
    <p:sldId id="1072" r:id="rId47"/>
    <p:sldId id="796" r:id="rId48"/>
    <p:sldId id="846" r:id="rId49"/>
    <p:sldId id="847" r:id="rId50"/>
    <p:sldId id="991" r:id="rId51"/>
    <p:sldId id="1007" r:id="rId52"/>
    <p:sldId id="966" r:id="rId53"/>
    <p:sldId id="1008" r:id="rId54"/>
    <p:sldId id="885" r:id="rId55"/>
    <p:sldId id="1009" r:id="rId56"/>
    <p:sldId id="1069" r:id="rId57"/>
    <p:sldId id="1011" r:id="rId58"/>
    <p:sldId id="1012" r:id="rId59"/>
    <p:sldId id="1013" r:id="rId60"/>
    <p:sldId id="1014" r:id="rId61"/>
    <p:sldId id="1389" r:id="rId62"/>
    <p:sldId id="976" r:id="rId63"/>
    <p:sldId id="977" r:id="rId64"/>
    <p:sldId id="1070" r:id="rId65"/>
    <p:sldId id="1071" r:id="rId66"/>
    <p:sldId id="1306" r:id="rId67"/>
    <p:sldId id="687" r:id="rId68"/>
  </p:sldIdLst>
  <p:sldSz cx="9144000" cy="6858000" type="screen4x3"/>
  <p:notesSz cx="6858000" cy="9144000"/>
  <p:embeddedFontLst>
    <p:embeddedFont>
      <p:font typeface="Verdana" panose="020B0604030504040204"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201" userDrawn="1">
          <p15:clr>
            <a:srgbClr val="A4A3A4"/>
          </p15:clr>
        </p15:guide>
        <p15:guide id="3" pos="5511" userDrawn="1">
          <p15:clr>
            <a:srgbClr val="A4A3A4"/>
          </p15:clr>
        </p15:guide>
        <p15:guide id="4" orient="horz" pos="1207" userDrawn="1">
          <p15:clr>
            <a:srgbClr val="A4A3A4"/>
          </p15:clr>
        </p15:guide>
        <p15:guide id="7" orient="horz" pos="913" userDrawn="1">
          <p15:clr>
            <a:srgbClr val="A4A3A4"/>
          </p15:clr>
        </p15:guide>
        <p15:guide id="9" orient="horz" pos="436" userDrawn="1">
          <p15:clr>
            <a:srgbClr val="A4A3A4"/>
          </p15:clr>
        </p15:guide>
        <p15:guide id="10" pos="272" userDrawn="1">
          <p15:clr>
            <a:srgbClr val="A4A3A4"/>
          </p15:clr>
        </p15:guide>
        <p15:guide id="11" orient="horz" pos="2500" userDrawn="1">
          <p15:clr>
            <a:srgbClr val="A4A3A4"/>
          </p15:clr>
        </p15:guide>
        <p15:guide id="12" pos="793" userDrawn="1">
          <p15:clr>
            <a:srgbClr val="A4A3A4"/>
          </p15:clr>
        </p15:guide>
        <p15:guide id="13" orient="horz" pos="4042" userDrawn="1">
          <p15:clr>
            <a:srgbClr val="A4A3A4"/>
          </p15:clr>
        </p15:guide>
        <p15:guide id="14" pos="49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Lavanya Subramanian, Integra-PDY, IN" initials="LSIPI" lastIdx="1" clrIdx="8">
    <p:extLst>
      <p:ext uri="{19B8F6BF-5375-455C-9EA6-DF929625EA0E}">
        <p15:presenceInfo xmlns:p15="http://schemas.microsoft.com/office/powerpoint/2012/main" userId="S-1-5-21-1408920735-363312195-2789242753-66341" providerId="AD"/>
      </p:ext>
    </p:extLst>
  </p:cmAuthor>
  <p:cmAuthor id="9" name="Vinnarasi Saminadin" initials="VS" lastIdx="2" clrIdx="9">
    <p:extLst>
      <p:ext uri="{19B8F6BF-5375-455C-9EA6-DF929625EA0E}">
        <p15:presenceInfo xmlns:p15="http://schemas.microsoft.com/office/powerpoint/2012/main" userId="S-1-5-21-1408920735-363312195-2789242753-66149" providerId="AD"/>
      </p:ext>
    </p:extLst>
  </p:cmAuthor>
  <p:cmAuthor id="10" name="Keerthana Perumal, Integra-PDY, IN" initials="KPIPI" lastIdx="1" clrIdx="10">
    <p:extLst>
      <p:ext uri="{19B8F6BF-5375-455C-9EA6-DF929625EA0E}">
        <p15:presenceInfo xmlns:p15="http://schemas.microsoft.com/office/powerpoint/2012/main" userId="S-1-5-21-1408920735-363312195-2789242753-597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37" autoAdjust="0"/>
    <p:restoredTop sz="84327" autoAdjust="0"/>
  </p:normalViewPr>
  <p:slideViewPr>
    <p:cSldViewPr snapToGrid="0" snapToObjects="1">
      <p:cViewPr varScale="1">
        <p:scale>
          <a:sx n="96" d="100"/>
          <a:sy n="96" d="100"/>
        </p:scale>
        <p:origin x="2466" y="96"/>
      </p:cViewPr>
      <p:guideLst>
        <p:guide orient="horz" pos="4201"/>
        <p:guide pos="5511"/>
        <p:guide orient="horz" pos="1207"/>
        <p:guide orient="horz" pos="913"/>
        <p:guide orient="horz" pos="436"/>
        <p:guide pos="272"/>
        <p:guide orient="horz" pos="2500"/>
        <p:guide pos="793"/>
        <p:guide orient="horz" pos="4042"/>
        <p:guide pos="499"/>
      </p:guideLst>
    </p:cSldViewPr>
  </p:slideViewPr>
  <p:outlineViewPr>
    <p:cViewPr>
      <p:scale>
        <a:sx n="33" d="100"/>
        <a:sy n="33" d="100"/>
      </p:scale>
      <p:origin x="0" y="-1899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4.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A canister purge solenoid valve sucks the fuel vapor from a charcoal canister and sends it to the vacuum manifold in a throttle body. Fuel vapor is regulated by a pressure control valve from the fuel tank. A rollover check valve is located in the pipe of the fuel tank. An enlarge view shows the operation of pressure control valve. The valve consists of a spring connected to a diaphragm. When the valve is open, the spring is compressed and vapor fumes from the fuel tank are drawn into the charcoal canister. When the valve is closed, the spring is loaded and keeps the valve closed.</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2920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4795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2561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2691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41873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2933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panose="020B0604020202020204" pitchFamily="34" charset="0"/>
                <a:ea typeface="Arial"/>
                <a:cs typeface="Arial" panose="020B0604020202020204" pitchFamily="34" charset="0"/>
                <a:sym typeface="Arial"/>
              </a:rPr>
              <a:t>TECH TIP: Problems after Refueling? Check the Purge Valve: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purge valve is normally closed and open only when the PCM is commanding the system to purge. If the purge solenoid becomes stuck in the open position, gasoline fumes are allowed to flow directly from the gas tank to the intake manifold. When refueling, this results in a lot of fumes being forced into the intake manifold and, as a result, causes a hard-to-start condition after refueling. This also results in a rich exhaust, and likely black exhaust, when first starting the engine after refueling. While the purge solenoid is usually located under the hood of most vehicles and is less subject to rust and corrosion, as with the vent valve, it can still fail.</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evaporative system canister is connected to a fuel tank that houses a fuel tank pressure sensor and a fuel cap. One pipe from the evaporative system canister connects to the throttle body through a service port and a normally closed purge solenoid. Another pipe from the evaporative system canister connects to the P C M through a normally open vent solenoid. The P C M is also connected to the fuel tank pressure sensor.</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9781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2216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It has the following components: a control valve controls the vacuum source and has a pump sensor installed to the right. It has a spring attached to a diaphragm that is connected to a port from the fuel tank. Pressure out is labeled in the outlet passing through the valve that separates the spring from the diaphragm and the spring at the bottom leading to the inlet. </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1040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2055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0883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58128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4572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2060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7010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BA5AD930-B769-3E14-80F9-DE262B568227}"/>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F6B8C102-3A16-03A5-E852-7D58959B53A4}"/>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F532DF2A-F077-0592-A410-AA169C7FEE90}"/>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a:extLst>
              <a:ext uri="{FF2B5EF4-FFF2-40B4-BE49-F238E27FC236}">
                <a16:creationId xmlns:a16="http://schemas.microsoft.com/office/drawing/2014/main" id="{258D076B-B081-4212-BC83-EC7D43D2B9E1}"/>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3619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2831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388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7979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23398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78428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5190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Always Tighten the Cap Correctly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Many D T C s are set because the gas cap has not been properly installed. To be sure that a screw-type gas cap is properly sealed, tighten it until you hear three clicks. The clicking is a ratchet device, and the clicking does not harm the cap. Therefore, if a P0440 or similar D T C is set, check the cap. ● See Figure 41.14.</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1506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36486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2400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graph depicts differential pressure inches on the x axis from negative 16 to 4 in the increments of 4 and voltage on the y axis from 0 to 5 in the increments of 1 volt. The curve follows a downward-sloping line from (negative 16, 5) to (4, 1).</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2753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Keep the Fuel Tank Properly Filled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Most evaporative system monitors do not run unless the fuel level is between 15% and 85%. In other words, if a driver always runs with close to an empty tank or always tries to keep the tank full, the E V A P monitor may not run. ● See Figure </a:t>
            </a:r>
            <a:r>
              <a:rPr lang="en-US" sz="1200" b="0" i="0" u="none" strike="noStrike" cap="none" baseline="0" dirty="0">
                <a:solidFill>
                  <a:schemeClr val="dk1"/>
                </a:solidFill>
                <a:latin typeface="Arial" panose="020B0604020202020204" pitchFamily="34" charset="0"/>
                <a:ea typeface="Arial"/>
                <a:cs typeface="Arial" panose="020B0604020202020204" pitchFamily="34" charset="0"/>
                <a:sym typeface="Arial"/>
              </a:rPr>
              <a:t>41</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.16.</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659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4876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4392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26547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3007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8291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415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0993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470F0336-9A02-FF0A-E70C-FFF7CC77E122}"/>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880A8F94-3B84-171D-2E2A-E25F072C40E0}"/>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21354214-6703-A498-C8F7-FD5487C2C3CF}"/>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a:extLst>
              <a:ext uri="{FF2B5EF4-FFF2-40B4-BE49-F238E27FC236}">
                <a16:creationId xmlns:a16="http://schemas.microsoft.com/office/drawing/2014/main" id="{1948C9B2-A14D-C591-4C8B-ACC5769653C8}"/>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16512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The mechanism is primarily divided into two chambers vacuum chamber and valve chamber. Vacuum chamber has an outer shell known as diaphragm cover with a diaphragm at the bottom and a spring pushing the diaphragm at place. When vacuum is generated by engine the diaphragm is pulled upwards against the spring. The diaphragm is connected to valve in valve chamber via valve shaft. Both the chambers are attached by a bolt and seal surrounding valve shaft. Valve chamber is threaded to engine. When valve shaft moves upwards it opens Exhaust gas port inlet and the exhaust cases enter through the port and go to intake manifold.</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6891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1325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7860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93862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Find the Root Cause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Excessive back pressure, such as that caused by a partially clogged exhaust system, could cause the plastic sensors on the E G R valve to melt. Always check for a restricted exhaust whenever replacing a failed E G R valve sensor.</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dirty="0">
                <a:solidFill>
                  <a:srgbClr val="000000"/>
                </a:solidFill>
                <a:effectLst/>
                <a:latin typeface="Arial" panose="020B0604020202020204" pitchFamily="34" charset="0"/>
                <a:cs typeface="Arial" panose="020B0604020202020204" pitchFamily="34" charset="0"/>
              </a:rPr>
              <a:t>The two sides of coil of solenoid are connected to P C M and B plus and the three wires of position sensor are connected to 5 volts, ground, and the movable part to sensor out.</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95241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04562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7223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78625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25192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Movement of air: Air enters the engine via butterfly valve in air intake and goes to the engine where it is converted to exhaust. The exhaust then moves out and is divided into two parts one goes out and other towards the intake via a E G R tube and E G R valve. Two small tubes are connected to D P F E sensor one before the orifice in E G R tube and one after it. The one after the orifice is called D P F E intake manifold side (I M S) signal and one before the orifice is called D P F E intake manifold side (I M S) signal. Two tubes are connected electronic vacuum regulator (E V R). One goes to E G R valve and other to intake. Control system – The D P F E sensor is connected to PCM via S I G, S I G R T N (signal return) and V R E F (voltage reference) pins. P C M is connected to the E V R via E V R pin. E V R controls the flow of vacuum from intake to E G R vacuum chamber.</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4477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2A5C5A81-22E1-1749-C19F-6361571D0A89}"/>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EF9DA60D-CE87-F94D-7C36-3AE4B1AA6AE6}"/>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503031D8-50A5-AB29-F403-AE6CD852ECCA}"/>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a:extLst>
              <a:ext uri="{FF2B5EF4-FFF2-40B4-BE49-F238E27FC236}">
                <a16:creationId xmlns:a16="http://schemas.microsoft.com/office/drawing/2014/main" id="{3C8DDA2C-E3BD-CA38-B233-49FA066164CC}"/>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7566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25076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37601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Watch Out for Carbon Balls</a:t>
            </a: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E G R valves can get stuck partially open by a chunk of carbon, and the valve or solenoid tests as defective. When the valve (or solenoid) is removed, small chunks or balls of carbon often fall into the exhaust manifold passage. When the replacement valve is installed, the carbon balls can be drawn into the new valve again, causing the engine to idle roughly or stall. To help prevent this problem, start the engine with the E G R valve or solenoid removed. Any balls or chunks of carbon are blown out of the passage by the exhaust. Stop the engine and install the replacement E G R valve or solenoid.</a:t>
            </a:r>
          </a:p>
          <a:p>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TECH TIP: The Snake Trick</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E G R passages on many intake manifolds become clogged with carbon, which reduces the flow of exhaust and the amount of exhaust gases in the cylinders. This reduction can cause spark knock (detonation) and increased emissions of oxides of nitrogen (N O x) (especially important in areas with enhanced exhaust emissions testing). To quickly and easily remove carbon from exhaust passages, cut an approximately 1-foot (30-cm) length from stranded wire, such as garage door guide wire or an old speedometer cable. Flare the end and place the end of the wire into the passage. Set your drill on reverse and turn it on, and the wire pulls its way through the passage, cleaning the carbon as it goes, just like a snake in a drainpipe. Some vehicles, such as Hondas, require that plugs be drilled out to gain access to the E G R passages. ● </a:t>
            </a: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See Figure 41.25</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68808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771598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222316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34582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E3ADAFCE-3699-2DD2-FACB-AB32CE981888}"/>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8041738D-70B4-5F7F-4B6A-FCCC1879B7B7}"/>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1C4ADA42-C9CC-E9BF-6219-20EC01E3F396}"/>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a:extLst>
              <a:ext uri="{FF2B5EF4-FFF2-40B4-BE49-F238E27FC236}">
                <a16:creationId xmlns:a16="http://schemas.microsoft.com/office/drawing/2014/main" id="{18B76C2F-1967-9CDE-51AD-1BB108D0588E}"/>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7824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5121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a:extLst>
            <a:ext uri="{FF2B5EF4-FFF2-40B4-BE49-F238E27FC236}">
              <a16:creationId xmlns:a16="http://schemas.microsoft.com/office/drawing/2014/main" id="{9ECD4525-C7D9-F5DF-0782-F4ABF027C839}"/>
            </a:ext>
          </a:extLst>
        </p:cNvPr>
        <p:cNvGrpSpPr/>
        <p:nvPr/>
      </p:nvGrpSpPr>
      <p:grpSpPr>
        <a:xfrm>
          <a:off x="0" y="0"/>
          <a:ext cx="0" cy="0"/>
          <a:chOff x="0" y="0"/>
          <a:chExt cx="0" cy="0"/>
        </a:xfrm>
      </p:grpSpPr>
      <p:sp>
        <p:nvSpPr>
          <p:cNvPr id="208" name="Shape 208">
            <a:extLst>
              <a:ext uri="{FF2B5EF4-FFF2-40B4-BE49-F238E27FC236}">
                <a16:creationId xmlns:a16="http://schemas.microsoft.com/office/drawing/2014/main" id="{0C073527-96F0-DAB9-D29E-4473CE5E159A}"/>
              </a:ext>
            </a:extLst>
          </p:cNvPr>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a:extLst>
              <a:ext uri="{FF2B5EF4-FFF2-40B4-BE49-F238E27FC236}">
                <a16:creationId xmlns:a16="http://schemas.microsoft.com/office/drawing/2014/main" id="{3622C3FA-894F-7E6D-D0CB-4C3A327A5DAF}"/>
              </a:ext>
            </a:extLst>
          </p:cNvPr>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a:extLst>
              <a:ext uri="{FF2B5EF4-FFF2-40B4-BE49-F238E27FC236}">
                <a16:creationId xmlns:a16="http://schemas.microsoft.com/office/drawing/2014/main" id="{C4B0FD2C-50C5-D8B1-987B-672EE0F8CA3C}"/>
              </a:ext>
            </a:extLst>
          </p:cNvPr>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84754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66</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7359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5348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dirty="0">
                <a:solidFill>
                  <a:srgbClr val="000000"/>
                </a:solidFill>
                <a:effectLst/>
                <a:latin typeface="Arial" panose="020B0604020202020204" pitchFamily="34" charset="0"/>
                <a:cs typeface="Arial" panose="020B0604020202020204" pitchFamily="34" charset="0"/>
              </a:rPr>
              <a:t>A roll-over valve is connected to the fuel tank. A line from the roll-over valve connects to an activated charcoal canister, which in turn is connected to an E V A P canister purge regulator valve through a pipe. A vent is at the bottom of the canister. The E V A P canister purge regulator valve empties inside a vacuum source near the throttle valve.</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3339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11/5/2024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2583-235A-F751-E1A0-22340F52DA5B}"/>
              </a:ext>
            </a:extLst>
          </p:cNvPr>
          <p:cNvSpPr>
            <a:spLocks noGrp="1"/>
          </p:cNvSpPr>
          <p:nvPr>
            <p:ph type="title"/>
          </p:nvPr>
        </p:nvSpPr>
        <p:spPr>
          <a:xfrm>
            <a:off x="457200" y="391922"/>
            <a:ext cx="8229600" cy="590349"/>
          </a:xfrm>
        </p:spPr>
        <p:txBody>
          <a:bodyPr lIns="0" tIns="18000" rIns="0" bIns="18000" anchor="ctr" anchorCtr="0">
            <a:spAutoFit/>
          </a:bodyPr>
          <a:lstStyle>
            <a:lvl1pPr>
              <a:defRPr sz="3600">
                <a:latin typeface="+mj-lt"/>
              </a:defRPr>
            </a:lvl1pPr>
          </a:lstStyle>
          <a:p>
            <a:r>
              <a:rPr lang="en-US"/>
              <a:t>Click to edit Master title style</a:t>
            </a:r>
          </a:p>
        </p:txBody>
      </p:sp>
      <p:sp>
        <p:nvSpPr>
          <p:cNvPr id="3" name="Date Placeholder 2">
            <a:extLst>
              <a:ext uri="{FF2B5EF4-FFF2-40B4-BE49-F238E27FC236}">
                <a16:creationId xmlns:a16="http://schemas.microsoft.com/office/drawing/2014/main" id="{DE946B8D-69D3-F67C-54D4-69E12CEBEFA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7CFF72C7-E3FC-EE33-8DFC-71709F451346}"/>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980EA191-22D4-E86D-9E1B-E682EC5FFB87}"/>
              </a:ext>
            </a:extLst>
          </p:cNvPr>
          <p:cNvSpPr>
            <a:spLocks noGrp="1"/>
          </p:cNvSpPr>
          <p:nvPr>
            <p:ph sz="quarter" idx="12"/>
          </p:nvPr>
        </p:nvSpPr>
        <p:spPr>
          <a:xfrm>
            <a:off x="457200" y="1128713"/>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2FF8749-5E2C-C5EC-07A2-82A184A69105}"/>
              </a:ext>
            </a:extLst>
          </p:cNvPr>
          <p:cNvSpPr>
            <a:spLocks noGrp="1"/>
          </p:cNvSpPr>
          <p:nvPr>
            <p:ph sz="quarter" idx="13"/>
          </p:nvPr>
        </p:nvSpPr>
        <p:spPr>
          <a:xfrm>
            <a:off x="457200" y="1608165"/>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5F39784D-F00D-2F87-FE7C-5D6A7003EA61}"/>
              </a:ext>
            </a:extLst>
          </p:cNvPr>
          <p:cNvSpPr>
            <a:spLocks noGrp="1"/>
          </p:cNvSpPr>
          <p:nvPr>
            <p:ph sz="quarter" idx="14"/>
          </p:nvPr>
        </p:nvSpPr>
        <p:spPr>
          <a:xfrm>
            <a:off x="457200" y="210518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7FD5A9B-F30A-F9FE-F0FB-551D875EA878}"/>
              </a:ext>
            </a:extLst>
          </p:cNvPr>
          <p:cNvSpPr>
            <a:spLocks noGrp="1"/>
          </p:cNvSpPr>
          <p:nvPr>
            <p:ph sz="quarter" idx="15"/>
          </p:nvPr>
        </p:nvSpPr>
        <p:spPr>
          <a:xfrm>
            <a:off x="457200" y="259336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3D570F16-0FB9-8033-D49A-B21D5EAAE3A6}"/>
              </a:ext>
            </a:extLst>
          </p:cNvPr>
          <p:cNvSpPr>
            <a:spLocks noGrp="1"/>
          </p:cNvSpPr>
          <p:nvPr>
            <p:ph sz="quarter" idx="16"/>
          </p:nvPr>
        </p:nvSpPr>
        <p:spPr>
          <a:xfrm>
            <a:off x="457200" y="3089403"/>
            <a:ext cx="4114800" cy="363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92100C21-4082-CFE4-CF31-313ECAF0FAEC}"/>
              </a:ext>
            </a:extLst>
          </p:cNvPr>
          <p:cNvSpPr>
            <a:spLocks noGrp="1"/>
          </p:cNvSpPr>
          <p:nvPr>
            <p:ph sz="quarter" idx="17"/>
          </p:nvPr>
        </p:nvSpPr>
        <p:spPr>
          <a:xfrm>
            <a:off x="457200" y="3547825"/>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C08D2A52-88A7-C982-5611-B9B749149E07}"/>
              </a:ext>
            </a:extLst>
          </p:cNvPr>
          <p:cNvSpPr>
            <a:spLocks noGrp="1"/>
          </p:cNvSpPr>
          <p:nvPr>
            <p:ph sz="quarter" idx="18"/>
          </p:nvPr>
        </p:nvSpPr>
        <p:spPr>
          <a:xfrm>
            <a:off x="457200" y="4025424"/>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47BB806B-DC10-6241-CF76-B7F73B1DA0D0}"/>
              </a:ext>
            </a:extLst>
          </p:cNvPr>
          <p:cNvSpPr>
            <a:spLocks noGrp="1"/>
          </p:cNvSpPr>
          <p:nvPr>
            <p:ph sz="quarter" idx="19"/>
          </p:nvPr>
        </p:nvSpPr>
        <p:spPr>
          <a:xfrm>
            <a:off x="457200" y="4512284"/>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4D975668-C112-6258-3ABF-18621F9F14E0}"/>
              </a:ext>
            </a:extLst>
          </p:cNvPr>
          <p:cNvSpPr>
            <a:spLocks noGrp="1"/>
          </p:cNvSpPr>
          <p:nvPr>
            <p:ph sz="quarter" idx="20"/>
          </p:nvPr>
        </p:nvSpPr>
        <p:spPr>
          <a:xfrm>
            <a:off x="457200" y="4999038"/>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76E060E6-6ED1-8915-956E-0F517E970AFE}"/>
              </a:ext>
            </a:extLst>
          </p:cNvPr>
          <p:cNvSpPr>
            <a:spLocks noGrp="1"/>
          </p:cNvSpPr>
          <p:nvPr>
            <p:ph sz="quarter" idx="21"/>
          </p:nvPr>
        </p:nvSpPr>
        <p:spPr>
          <a:xfrm>
            <a:off x="457200" y="5486400"/>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709CE1C0-2756-5A79-79FA-820DAF2BBE0F}"/>
              </a:ext>
            </a:extLst>
          </p:cNvPr>
          <p:cNvSpPr>
            <a:spLocks noGrp="1"/>
          </p:cNvSpPr>
          <p:nvPr>
            <p:ph sz="quarter" idx="22"/>
          </p:nvPr>
        </p:nvSpPr>
        <p:spPr>
          <a:xfrm>
            <a:off x="457200" y="5965217"/>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759F8E62-A50E-4D96-F629-9CCE09A34988}"/>
              </a:ext>
            </a:extLst>
          </p:cNvPr>
          <p:cNvSpPr>
            <a:spLocks noGrp="1"/>
          </p:cNvSpPr>
          <p:nvPr>
            <p:ph sz="quarter" idx="23"/>
          </p:nvPr>
        </p:nvSpPr>
        <p:spPr>
          <a:xfrm>
            <a:off x="4854575" y="1128713"/>
            <a:ext cx="3832225"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5C755B44-BFDE-4900-5131-8BF154C7F7BE}"/>
              </a:ext>
            </a:extLst>
          </p:cNvPr>
          <p:cNvSpPr>
            <a:spLocks noGrp="1"/>
          </p:cNvSpPr>
          <p:nvPr>
            <p:ph sz="quarter" idx="24"/>
          </p:nvPr>
        </p:nvSpPr>
        <p:spPr>
          <a:xfrm>
            <a:off x="4854575" y="1633796"/>
            <a:ext cx="3832225" cy="36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9156BDEE-5497-09AD-373B-6A3C917DB056}"/>
              </a:ext>
            </a:extLst>
          </p:cNvPr>
          <p:cNvSpPr>
            <a:spLocks noGrp="1"/>
          </p:cNvSpPr>
          <p:nvPr>
            <p:ph sz="quarter" idx="25"/>
          </p:nvPr>
        </p:nvSpPr>
        <p:spPr>
          <a:xfrm>
            <a:off x="4854575" y="2123983"/>
            <a:ext cx="3832225" cy="367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BC2F1532-2F8D-53B2-AE5A-DDDCC36EA7DB}"/>
              </a:ext>
            </a:extLst>
          </p:cNvPr>
          <p:cNvSpPr>
            <a:spLocks noGrp="1"/>
          </p:cNvSpPr>
          <p:nvPr>
            <p:ph sz="quarter" idx="26"/>
          </p:nvPr>
        </p:nvSpPr>
        <p:spPr>
          <a:xfrm>
            <a:off x="4854575" y="2616200"/>
            <a:ext cx="3832225" cy="35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0D0E76CD-FF1E-8052-73C4-F70E6A89FCD8}"/>
              </a:ext>
            </a:extLst>
          </p:cNvPr>
          <p:cNvSpPr>
            <a:spLocks noGrp="1"/>
          </p:cNvSpPr>
          <p:nvPr>
            <p:ph sz="quarter" idx="27"/>
          </p:nvPr>
        </p:nvSpPr>
        <p:spPr>
          <a:xfrm>
            <a:off x="4854575" y="30892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2A96D52B-34E2-ED71-EE09-2815EB18F646}"/>
              </a:ext>
            </a:extLst>
          </p:cNvPr>
          <p:cNvSpPr>
            <a:spLocks noGrp="1"/>
          </p:cNvSpPr>
          <p:nvPr>
            <p:ph sz="quarter" idx="28"/>
          </p:nvPr>
        </p:nvSpPr>
        <p:spPr>
          <a:xfrm>
            <a:off x="4854575" y="3571772"/>
            <a:ext cx="3832225" cy="341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9">
            <a:extLst>
              <a:ext uri="{FF2B5EF4-FFF2-40B4-BE49-F238E27FC236}">
                <a16:creationId xmlns:a16="http://schemas.microsoft.com/office/drawing/2014/main" id="{4DF2A458-95C6-C2F5-E379-F2225D575D78}"/>
              </a:ext>
            </a:extLst>
          </p:cNvPr>
          <p:cNvSpPr>
            <a:spLocks noGrp="1"/>
          </p:cNvSpPr>
          <p:nvPr>
            <p:ph sz="quarter" idx="29"/>
          </p:nvPr>
        </p:nvSpPr>
        <p:spPr>
          <a:xfrm>
            <a:off x="4854575" y="403225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41">
            <a:extLst>
              <a:ext uri="{FF2B5EF4-FFF2-40B4-BE49-F238E27FC236}">
                <a16:creationId xmlns:a16="http://schemas.microsoft.com/office/drawing/2014/main" id="{2BF9EE99-5E98-407D-122B-1CA821074B1B}"/>
              </a:ext>
            </a:extLst>
          </p:cNvPr>
          <p:cNvSpPr>
            <a:spLocks noGrp="1"/>
          </p:cNvSpPr>
          <p:nvPr>
            <p:ph sz="quarter" idx="30"/>
          </p:nvPr>
        </p:nvSpPr>
        <p:spPr>
          <a:xfrm>
            <a:off x="4854575" y="45116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43">
            <a:extLst>
              <a:ext uri="{FF2B5EF4-FFF2-40B4-BE49-F238E27FC236}">
                <a16:creationId xmlns:a16="http://schemas.microsoft.com/office/drawing/2014/main" id="{9D6C01BF-865C-825E-C404-4554AE6B3AFF}"/>
              </a:ext>
            </a:extLst>
          </p:cNvPr>
          <p:cNvSpPr>
            <a:spLocks noGrp="1"/>
          </p:cNvSpPr>
          <p:nvPr>
            <p:ph sz="quarter" idx="31"/>
          </p:nvPr>
        </p:nvSpPr>
        <p:spPr>
          <a:xfrm>
            <a:off x="4854575" y="4999038"/>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45">
            <a:extLst>
              <a:ext uri="{FF2B5EF4-FFF2-40B4-BE49-F238E27FC236}">
                <a16:creationId xmlns:a16="http://schemas.microsoft.com/office/drawing/2014/main" id="{E536DCFE-59E2-9F57-8BF8-BFE27FB40934}"/>
              </a:ext>
            </a:extLst>
          </p:cNvPr>
          <p:cNvSpPr>
            <a:spLocks noGrp="1"/>
          </p:cNvSpPr>
          <p:nvPr>
            <p:ph sz="quarter" idx="32"/>
          </p:nvPr>
        </p:nvSpPr>
        <p:spPr>
          <a:xfrm>
            <a:off x="4854575" y="548640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47">
            <a:extLst>
              <a:ext uri="{FF2B5EF4-FFF2-40B4-BE49-F238E27FC236}">
                <a16:creationId xmlns:a16="http://schemas.microsoft.com/office/drawing/2014/main" id="{30C27756-687A-98CB-7277-9F68F90686E3}"/>
              </a:ext>
            </a:extLst>
          </p:cNvPr>
          <p:cNvSpPr>
            <a:spLocks noGrp="1"/>
          </p:cNvSpPr>
          <p:nvPr>
            <p:ph sz="quarter" idx="33"/>
          </p:nvPr>
        </p:nvSpPr>
        <p:spPr>
          <a:xfrm>
            <a:off x="4854575" y="5973763"/>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94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2573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3694319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0"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59042113-93BA-DB1F-D6B6-9F68C34B5395}"/>
              </a:ext>
            </a:extLst>
          </p:cNvPr>
          <p:cNvPicPr>
            <a:picLocks noChangeAspect="1"/>
          </p:cNvPicPr>
          <p:nvPr userDrawn="1"/>
        </p:nvPicPr>
        <p:blipFill>
          <a:blip r:embed="rId8"/>
          <a:stretch>
            <a:fillRect/>
          </a:stretch>
        </p:blipFill>
        <p:spPr>
          <a:xfrm>
            <a:off x="432855" y="6424935"/>
            <a:ext cx="947596" cy="301782"/>
          </a:xfrm>
          <a:prstGeom prst="rect">
            <a:avLst/>
          </a:prstGeom>
        </p:spPr>
      </p:pic>
      <p:sp>
        <p:nvSpPr>
          <p:cNvPr id="3" name="Content Placeholder 26">
            <a:extLst>
              <a:ext uri="{FF2B5EF4-FFF2-40B4-BE49-F238E27FC236}">
                <a16:creationId xmlns:a16="http://schemas.microsoft.com/office/drawing/2014/main" id="{CB40AFB4-866C-79C3-F363-61C5439C4070}"/>
              </a:ext>
            </a:extLst>
          </p:cNvPr>
          <p:cNvSpPr txBox="1">
            <a:spLocks/>
          </p:cNvSpPr>
          <p:nvPr userDrawn="1"/>
        </p:nvSpPr>
        <p:spPr>
          <a:xfrm>
            <a:off x="2900514"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698" r:id="rId5"/>
    <p:sldLayoutId id="21474836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0.wmf"/><Relationship Id="rId5" Type="http://schemas.openxmlformats.org/officeDocument/2006/relationships/oleObject" Target="../embeddings/oleObject3.bin"/><Relationship Id="rId4" Type="http://schemas.openxmlformats.org/officeDocument/2006/relationships/image" Target="../media/image9.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2.wmf"/></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7.wmf"/><Relationship Id="rId5" Type="http://schemas.openxmlformats.org/officeDocument/2006/relationships/oleObject" Target="../embeddings/oleObject6.bin"/><Relationship Id="rId4" Type="http://schemas.openxmlformats.org/officeDocument/2006/relationships/image" Target="../media/image16.wmf"/><Relationship Id="rId9"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wmf"/></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4.wmf"/><Relationship Id="rId5" Type="http://schemas.openxmlformats.org/officeDocument/2006/relationships/oleObject" Target="../embeddings/oleObject9.bin"/><Relationship Id="rId4" Type="http://schemas.openxmlformats.org/officeDocument/2006/relationships/image" Target="../media/image23.wmf"/></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image" Target="../media/image32.wmf"/><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29.wmf"/><Relationship Id="rId11" Type="http://schemas.openxmlformats.org/officeDocument/2006/relationships/oleObject" Target="../embeddings/oleObject14.bin"/><Relationship Id="rId5" Type="http://schemas.openxmlformats.org/officeDocument/2006/relationships/oleObject" Target="../embeddings/oleObject11.bin"/><Relationship Id="rId10" Type="http://schemas.openxmlformats.org/officeDocument/2006/relationships/image" Target="../media/image31.wmf"/><Relationship Id="rId4" Type="http://schemas.openxmlformats.org/officeDocument/2006/relationships/image" Target="../media/image28.wmf"/><Relationship Id="rId9" Type="http://schemas.openxmlformats.org/officeDocument/2006/relationships/oleObject" Target="../embeddings/oleObject13.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5.w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oleObject" Target="../embeddings/oleObject22.bin"/><Relationship Id="rId3" Type="http://schemas.openxmlformats.org/officeDocument/2006/relationships/image" Target="../media/image36.wmf"/><Relationship Id="rId7" Type="http://schemas.openxmlformats.org/officeDocument/2006/relationships/image" Target="../media/image38.wmf"/><Relationship Id="rId12" Type="http://schemas.openxmlformats.org/officeDocument/2006/relationships/image" Target="../media/image40.wmf"/><Relationship Id="rId2" Type="http://schemas.openxmlformats.org/officeDocument/2006/relationships/oleObject" Target="../embeddings/oleObject16.bin"/><Relationship Id="rId16" Type="http://schemas.openxmlformats.org/officeDocument/2006/relationships/image" Target="../media/image42.wmf"/><Relationship Id="rId1" Type="http://schemas.openxmlformats.org/officeDocument/2006/relationships/slideLayout" Target="../slideLayouts/slideLayout6.xml"/><Relationship Id="rId6" Type="http://schemas.openxmlformats.org/officeDocument/2006/relationships/oleObject" Target="../embeddings/oleObject18.bin"/><Relationship Id="rId11" Type="http://schemas.openxmlformats.org/officeDocument/2006/relationships/oleObject" Target="../embeddings/oleObject21.bin"/><Relationship Id="rId5" Type="http://schemas.openxmlformats.org/officeDocument/2006/relationships/image" Target="../media/image37.wmf"/><Relationship Id="rId15" Type="http://schemas.openxmlformats.org/officeDocument/2006/relationships/oleObject" Target="../embeddings/oleObject23.bin"/><Relationship Id="rId10" Type="http://schemas.openxmlformats.org/officeDocument/2006/relationships/oleObject" Target="../embeddings/oleObject20.bin"/><Relationship Id="rId4" Type="http://schemas.openxmlformats.org/officeDocument/2006/relationships/oleObject" Target="../embeddings/oleObject17.bin"/><Relationship Id="rId9" Type="http://schemas.openxmlformats.org/officeDocument/2006/relationships/image" Target="../media/image39.wmf"/><Relationship Id="rId14" Type="http://schemas.openxmlformats.org/officeDocument/2006/relationships/image" Target="../media/image41.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7.w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44.jpg"/><Relationship Id="rId4" Type="http://schemas.openxmlformats.org/officeDocument/2006/relationships/image" Target="../media/image43.wmf"/></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50.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51.wmf"/></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oleObject" Target="../embeddings/oleObject29.bin"/><Relationship Id="rId5" Type="http://schemas.openxmlformats.org/officeDocument/2006/relationships/image" Target="../media/image53.jpg"/><Relationship Id="rId4" Type="http://schemas.openxmlformats.org/officeDocument/2006/relationships/image" Target="../media/image35.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4.w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51.wmf"/></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35.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57.wmf"/></Relationships>
</file>

<file path=ppt/slides/_rels/slide65.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hyperlink" Target="https://jameshalderman.com/a8_vid_lib_pag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1194" y="223716"/>
            <a:ext cx="8271006"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4447" y="1484313"/>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61" y="2079699"/>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73861" y="3038070"/>
            <a:ext cx="2086851" cy="498016"/>
          </a:xfrm>
        </p:spPr>
        <p:txBody>
          <a:bodyPr wrap="square" lIns="0" tIns="18000" rIns="0" bIns="18000" anchor="ctr" anchorCtr="0">
            <a:spAutoFit/>
          </a:bodyPr>
          <a:lstStyle/>
          <a:p>
            <a:pPr marL="0"/>
            <a:r>
              <a:rPr lang="en-US" noProof="0" dirty="0"/>
              <a:t>Chapter </a:t>
            </a:r>
            <a:r>
              <a:rPr lang="en-US" dirty="0"/>
              <a:t>41</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72000" y="3853851"/>
            <a:ext cx="4153688" cy="374906"/>
          </a:xfrm>
        </p:spPr>
        <p:txBody>
          <a:bodyPr wrap="square" lIns="0" tIns="18000" rIns="0" bIns="18000" anchor="ctr" anchorCtr="0">
            <a:spAutoFit/>
          </a:bodyPr>
          <a:lstStyle/>
          <a:p>
            <a:pPr marL="0"/>
            <a:r>
              <a:rPr lang="en-US" spc="-300" noProof="0" dirty="0"/>
              <a:t>E V A </a:t>
            </a:r>
            <a:r>
              <a:rPr lang="en-US" noProof="0" dirty="0"/>
              <a:t>P and </a:t>
            </a:r>
            <a:r>
              <a:rPr lang="en-US" spc="-300" noProof="0" dirty="0"/>
              <a:t>E G </a:t>
            </a:r>
            <a:r>
              <a:rPr lang="en-US" noProof="0" dirty="0"/>
              <a:t>R Systems</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32855"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900514" y="6464033"/>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5315"/>
            <a:ext cx="8270993" cy="590349"/>
          </a:xfrm>
        </p:spPr>
        <p:txBody>
          <a:bodyPr wrap="square" lIns="0" tIns="18000" rIns="0" bIns="18000" anchor="ctr" anchorCtr="0">
            <a:spAutoFit/>
          </a:bodyPr>
          <a:lstStyle/>
          <a:p>
            <a:r>
              <a:rPr lang="en-US" noProof="0" dirty="0"/>
              <a:t>Figure </a:t>
            </a:r>
            <a:r>
              <a:rPr lang="en-US" dirty="0"/>
              <a:t>41</a:t>
            </a:r>
            <a:r>
              <a:rPr lang="en-US" noProof="0" dirty="0"/>
              <a:t>.4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1800" y="1132387"/>
            <a:ext cx="1739900" cy="313350"/>
          </a:xfrm>
        </p:spPr>
        <p:txBody>
          <a:bodyPr wrap="square" lIns="0" tIns="18000" rIns="0" bIns="18000" anchor="ctr" anchorCtr="0">
            <a:spAutoFit/>
          </a:bodyPr>
          <a:lstStyle/>
          <a:p>
            <a:pPr marL="0" indent="0">
              <a:buNone/>
            </a:pPr>
            <a:r>
              <a:rPr lang="en-US" sz="1800" spc="-300" noProof="0" dirty="0"/>
              <a:t>E V A </a:t>
            </a:r>
            <a:r>
              <a:rPr lang="en-US" sz="1800" noProof="0" dirty="0"/>
              <a:t>P Operation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1558531"/>
            <a:ext cx="4041893" cy="4745333"/>
          </a:xfrm>
        </p:spPr>
        <p:txBody>
          <a:bodyPr wrap="square" lIns="0" tIns="18000" rIns="0" bIns="18000" anchor="ctr" anchorCtr="0">
            <a:spAutoFit/>
          </a:bodyPr>
          <a:lstStyle/>
          <a:p>
            <a:pPr marL="285750" indent="-285750">
              <a:spcBef>
                <a:spcPts val="600"/>
              </a:spcBef>
            </a:pPr>
            <a:r>
              <a:rPr lang="en-US" sz="1800" dirty="0"/>
              <a:t>A typical </a:t>
            </a:r>
            <a:r>
              <a:rPr lang="en-US" sz="1800" spc="-300" dirty="0"/>
              <a:t>E V A </a:t>
            </a:r>
            <a:r>
              <a:rPr lang="en-US" sz="1800" dirty="0"/>
              <a:t>P system. Note that when the computer turns on the canister purge solenoid valve, manifold vacuum draws any stored vapors from the canister into the engine. Manifold vacuum also is applied to the pressure control valve. When this valve opens, fumes from the fuel tank are drawn into the charcoal canister and eventually into the engine. When the solenoid valve is turned off (or the engine stops and there is no manifold vacuum), the pressure control valve is spring-loaded shut to keep vapors inside the fuel tank from escaping to the atmosphere.</a:t>
            </a:r>
            <a:endParaRPr lang="en-US" sz="1800" noProof="0" dirty="0"/>
          </a:p>
        </p:txBody>
      </p:sp>
      <p:pic>
        <p:nvPicPr>
          <p:cNvPr id="3" name="Picture 2" descr="An illustration depicts a typical evaporative control system.&#10;Long description is available in notes, press F6.">
            <a:extLst>
              <a:ext uri="{FF2B5EF4-FFF2-40B4-BE49-F238E27FC236}">
                <a16:creationId xmlns:a16="http://schemas.microsoft.com/office/drawing/2014/main" id="{D642BD8B-FBC9-ADC1-DF85-DCA6CD0D703F}"/>
              </a:ext>
            </a:extLst>
          </p:cNvPr>
          <p:cNvPicPr>
            <a:picLocks noChangeAspect="1"/>
          </p:cNvPicPr>
          <p:nvPr/>
        </p:nvPicPr>
        <p:blipFill>
          <a:blip r:embed="rId3"/>
          <a:stretch>
            <a:fillRect/>
          </a:stretch>
        </p:blipFill>
        <p:spPr>
          <a:xfrm>
            <a:off x="4727337" y="1194675"/>
            <a:ext cx="3891377" cy="4756133"/>
          </a:xfrm>
          <a:prstGeom prst="rect">
            <a:avLst/>
          </a:prstGeom>
        </p:spPr>
      </p:pic>
    </p:spTree>
    <p:extLst>
      <p:ext uri="{BB962C8B-B14F-4D97-AF65-F5344CB8AC3E}">
        <p14:creationId xmlns:p14="http://schemas.microsoft.com/office/powerpoint/2010/main" val="2282642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Evaporative Emission Control System</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evap_control">
            <a:hlinkClick r:id="" action="ppaction://media"/>
            <a:extLst>
              <a:ext uri="{FF2B5EF4-FFF2-40B4-BE49-F238E27FC236}">
                <a16:creationId xmlns:a16="http://schemas.microsoft.com/office/drawing/2014/main" id="{B3ACCA6B-852E-FF06-15D3-95BB1CAD537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8013700" cy="4829860"/>
          </a:xfrm>
        </p:spPr>
      </p:pic>
    </p:spTree>
    <p:extLst>
      <p:ext uri="{BB962C8B-B14F-4D97-AF65-F5344CB8AC3E}">
        <p14:creationId xmlns:p14="http://schemas.microsoft.com/office/powerpoint/2010/main" val="96028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Question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16912"/>
            <a:ext cx="8270992" cy="405683"/>
          </a:xfrm>
        </p:spPr>
        <p:txBody>
          <a:bodyPr wrap="square" lIns="0" tIns="18000" rIns="0" bIns="18000" anchor="ctr" anchorCtr="0">
            <a:spAutoFit/>
          </a:bodyPr>
          <a:lstStyle/>
          <a:p>
            <a:pPr marL="0" indent="0">
              <a:buNone/>
            </a:pPr>
            <a:r>
              <a:rPr lang="en-US" sz="2400" noProof="0" dirty="0"/>
              <a:t>What is the purpose of the evaporative system?</a:t>
            </a:r>
          </a:p>
        </p:txBody>
      </p:sp>
    </p:spTree>
    <p:extLst>
      <p:ext uri="{BB962C8B-B14F-4D97-AF65-F5344CB8AC3E}">
        <p14:creationId xmlns:p14="http://schemas.microsoft.com/office/powerpoint/2010/main" val="1154270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Answer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16912"/>
            <a:ext cx="8270992" cy="405683"/>
          </a:xfrm>
        </p:spPr>
        <p:txBody>
          <a:bodyPr wrap="square" lIns="0" tIns="18000" rIns="0" bIns="18000" anchor="ctr" anchorCtr="0">
            <a:spAutoFit/>
          </a:bodyPr>
          <a:lstStyle/>
          <a:p>
            <a:pPr marL="0" indent="0">
              <a:buNone/>
            </a:pPr>
            <a:r>
              <a:rPr lang="en-US" sz="2400" dirty="0"/>
              <a:t>To trap and hold gasoline vapors.</a:t>
            </a:r>
          </a:p>
        </p:txBody>
      </p:sp>
    </p:spTree>
    <p:extLst>
      <p:ext uri="{BB962C8B-B14F-4D97-AF65-F5344CB8AC3E}">
        <p14:creationId xmlns:p14="http://schemas.microsoft.com/office/powerpoint/2010/main" val="2743281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28394"/>
            <a:ext cx="8270993" cy="1144347"/>
          </a:xfrm>
        </p:spPr>
        <p:txBody>
          <a:bodyPr wrap="square" lIns="0" tIns="18000" rIns="0" bIns="18000" anchor="ctr" anchorCtr="0">
            <a:spAutoFit/>
          </a:bodyPr>
          <a:lstStyle/>
          <a:p>
            <a:r>
              <a:rPr lang="en-US" altLang="en-US" dirty="0"/>
              <a:t>Nonenhanced Evaporative Control Systems</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566081"/>
            <a:ext cx="8278392" cy="3221839"/>
          </a:xfrm>
        </p:spPr>
        <p:txBody>
          <a:bodyPr wrap="square" lIns="0" tIns="18000" rIns="0" bIns="18000" anchor="ctr" anchorCtr="0">
            <a:spAutoFit/>
          </a:bodyPr>
          <a:lstStyle/>
          <a:p>
            <a:pPr marL="342000" indent="-342000">
              <a:spcBef>
                <a:spcPts val="600"/>
              </a:spcBef>
            </a:pPr>
            <a:r>
              <a:rPr lang="en-US" sz="2400" dirty="0"/>
              <a:t>This term refers to evaporative systems that had limited diagnostic capabilities.</a:t>
            </a:r>
          </a:p>
          <a:p>
            <a:pPr marL="342000" indent="-342000">
              <a:spcBef>
                <a:spcPts val="600"/>
              </a:spcBef>
            </a:pPr>
            <a:r>
              <a:rPr lang="en-US" sz="2400" dirty="0"/>
              <a:t>This system does not check for leaks.</a:t>
            </a:r>
          </a:p>
          <a:p>
            <a:pPr marL="342000" indent="-342000">
              <a:spcBef>
                <a:spcPts val="600"/>
              </a:spcBef>
            </a:pPr>
            <a:r>
              <a:rPr lang="en-US" sz="2400" dirty="0"/>
              <a:t>The </a:t>
            </a:r>
            <a:r>
              <a:rPr lang="en-US" sz="2400" spc="-300" dirty="0"/>
              <a:t>P C </a:t>
            </a:r>
            <a:r>
              <a:rPr lang="en-US" sz="2400" dirty="0"/>
              <a:t>M also has the capability of monitoring the integrity of the purge solenoid and circuit.</a:t>
            </a:r>
          </a:p>
          <a:p>
            <a:pPr marL="342000" indent="-342000">
              <a:spcBef>
                <a:spcPts val="600"/>
              </a:spcBef>
            </a:pPr>
            <a:r>
              <a:rPr lang="en-US" sz="2400" dirty="0"/>
              <a:t>Nonenhanced </a:t>
            </a:r>
            <a:r>
              <a:rPr lang="en-US" sz="2400" spc="-300" dirty="0"/>
              <a:t>E V A </a:t>
            </a:r>
            <a:r>
              <a:rPr lang="en-US" sz="2400" dirty="0"/>
              <a:t>P systems use either a canister purge solenoid or a vapor management valve to control purge vapor.</a:t>
            </a:r>
            <a:endParaRPr lang="en-US" altLang="en-US" sz="2400" noProof="0" dirty="0">
              <a:solidFill>
                <a:schemeClr val="tx1"/>
              </a:solidFill>
            </a:endParaRPr>
          </a:p>
        </p:txBody>
      </p:sp>
    </p:spTree>
    <p:extLst>
      <p:ext uri="{BB962C8B-B14F-4D97-AF65-F5344CB8AC3E}">
        <p14:creationId xmlns:p14="http://schemas.microsoft.com/office/powerpoint/2010/main" val="1577362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7773" y="218044"/>
            <a:ext cx="8229600" cy="1144347"/>
          </a:xfrm>
        </p:spPr>
        <p:txBody>
          <a:bodyPr wrap="square" lIns="0" tIns="18000" rIns="0" bIns="18000" anchor="ctr" anchorCtr="0">
            <a:spAutoFit/>
          </a:bodyPr>
          <a:lstStyle/>
          <a:p>
            <a:r>
              <a:rPr lang="en-US" sz="3600" dirty="0">
                <a:latin typeface="+mj-lt"/>
              </a:rPr>
              <a:t>Enhanced Evaporative Control Systems </a:t>
            </a:r>
            <a:r>
              <a:rPr lang="en-US" sz="2800" dirty="0">
                <a:latin typeface="+mj-lt"/>
              </a:rPr>
              <a:t>(1 of 2)</a:t>
            </a:r>
            <a:endParaRPr lang="en-US" sz="2800" noProof="0" dirty="0">
              <a:latin typeface="+mj-lt"/>
            </a:endParaRPr>
          </a:p>
        </p:txBody>
      </p:sp>
      <p:sp>
        <p:nvSpPr>
          <p:cNvPr id="2" name="Content Placeholder 1">
            <a:extLst>
              <a:ext uri="{FF2B5EF4-FFF2-40B4-BE49-F238E27FC236}">
                <a16:creationId xmlns:a16="http://schemas.microsoft.com/office/drawing/2014/main" id="{273C21A6-45CB-5A95-1C53-CCC2D235A054}"/>
              </a:ext>
            </a:extLst>
          </p:cNvPr>
          <p:cNvSpPr>
            <a:spLocks noGrp="1"/>
          </p:cNvSpPr>
          <p:nvPr>
            <p:ph idx="1"/>
          </p:nvPr>
        </p:nvSpPr>
        <p:spPr>
          <a:xfrm>
            <a:off x="447773" y="1541960"/>
            <a:ext cx="8272906" cy="851959"/>
          </a:xfrm>
        </p:spPr>
        <p:txBody>
          <a:bodyPr wrap="square" lIns="0" tIns="18000" rIns="0" bIns="18000" anchor="ctr" anchorCtr="0">
            <a:spAutoFit/>
          </a:bodyPr>
          <a:lstStyle/>
          <a:p>
            <a:pPr marL="342000" indent="-342000">
              <a:spcBef>
                <a:spcPts val="600"/>
              </a:spcBef>
            </a:pPr>
            <a:r>
              <a:rPr lang="en-US" sz="2400" dirty="0"/>
              <a:t>Background</a:t>
            </a:r>
          </a:p>
          <a:p>
            <a:pPr marL="829818" lvl="1" indent="-342900"/>
            <a:r>
              <a:rPr lang="en-US" sz="2400" dirty="0"/>
              <a:t>Produced between 1996 and 2000 must be able to</a:t>
            </a:r>
          </a:p>
        </p:txBody>
      </p:sp>
      <p:sp>
        <p:nvSpPr>
          <p:cNvPr id="3" name="Content Placeholder 2">
            <a:extLst>
              <a:ext uri="{FF2B5EF4-FFF2-40B4-BE49-F238E27FC236}">
                <a16:creationId xmlns:a16="http://schemas.microsoft.com/office/drawing/2014/main" id="{D37176FF-484C-10DE-8D56-0012385E605F}"/>
              </a:ext>
            </a:extLst>
          </p:cNvPr>
          <p:cNvSpPr>
            <a:spLocks noGrp="1"/>
          </p:cNvSpPr>
          <p:nvPr>
            <p:ph idx="13"/>
          </p:nvPr>
        </p:nvSpPr>
        <p:spPr>
          <a:xfrm>
            <a:off x="1258888" y="2485541"/>
            <a:ext cx="3460476" cy="405683"/>
          </a:xfrm>
        </p:spPr>
        <p:txBody>
          <a:bodyPr wrap="square" lIns="0" tIns="18000" rIns="0" bIns="18000" anchor="ctr" anchorCtr="0">
            <a:spAutoFit/>
          </a:bodyPr>
          <a:lstStyle/>
          <a:p>
            <a:pPr marL="0" lvl="1" indent="0">
              <a:buNone/>
            </a:pPr>
            <a:r>
              <a:rPr lang="en-US" sz="2400" dirty="0"/>
              <a:t>a leak as small as detect</a:t>
            </a:r>
          </a:p>
        </p:txBody>
      </p:sp>
      <p:graphicFrame>
        <p:nvGraphicFramePr>
          <p:cNvPr id="18" name="Object 17" descr="0 point 0 4 0 ">
            <a:extLst>
              <a:ext uri="{FF2B5EF4-FFF2-40B4-BE49-F238E27FC236}">
                <a16:creationId xmlns:a16="http://schemas.microsoft.com/office/drawing/2014/main" id="{7E3C55ED-2E69-3AEC-101B-EF312A082FA6}"/>
              </a:ext>
            </a:extLst>
          </p:cNvPr>
          <p:cNvGraphicFramePr>
            <a:graphicFrameLocks noChangeAspect="1"/>
          </p:cNvGraphicFramePr>
          <p:nvPr>
            <p:extLst>
              <p:ext uri="{D42A27DB-BD31-4B8C-83A1-F6EECF244321}">
                <p14:modId xmlns:p14="http://schemas.microsoft.com/office/powerpoint/2010/main" val="3119174998"/>
              </p:ext>
            </p:extLst>
          </p:nvPr>
        </p:nvGraphicFramePr>
        <p:xfrm>
          <a:off x="4719364" y="2576058"/>
          <a:ext cx="779463" cy="325438"/>
        </p:xfrm>
        <a:graphic>
          <a:graphicData uri="http://schemas.openxmlformats.org/presentationml/2006/ole">
            <mc:AlternateContent xmlns:mc="http://schemas.openxmlformats.org/markup-compatibility/2006">
              <mc:Choice xmlns:v="urn:schemas-microsoft-com:vml" Requires="v">
                <p:oleObj name="Equation" r:id="rId3" imgW="431640" imgH="177480" progId="Equation.DSMT4">
                  <p:embed/>
                </p:oleObj>
              </mc:Choice>
              <mc:Fallback>
                <p:oleObj name="Equation" r:id="rId3" imgW="431640" imgH="177480" progId="Equation.DSMT4">
                  <p:embed/>
                  <p:pic>
                    <p:nvPicPr>
                      <p:cNvPr id="18" name="Object 17" descr="Greater 70 kilopascal">
                        <a:extLst>
                          <a:ext uri="{FF2B5EF4-FFF2-40B4-BE49-F238E27FC236}">
                            <a16:creationId xmlns:a16="http://schemas.microsoft.com/office/drawing/2014/main" id="{7E3C55ED-2E69-3AEC-101B-EF312A082FA6}"/>
                          </a:ext>
                        </a:extLst>
                      </p:cNvPr>
                      <p:cNvPicPr>
                        <a:picLocks noChangeAspect="1" noChangeArrowheads="1"/>
                      </p:cNvPicPr>
                      <p:nvPr/>
                    </p:nvPicPr>
                    <p:blipFill>
                      <a:blip r:embed="rId4"/>
                      <a:srcRect/>
                      <a:stretch>
                        <a:fillRect/>
                      </a:stretch>
                    </p:blipFill>
                    <p:spPr bwMode="auto">
                      <a:xfrm>
                        <a:off x="4719364" y="2576058"/>
                        <a:ext cx="7794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Content Placeholder 9">
            <a:extLst>
              <a:ext uri="{FF2B5EF4-FFF2-40B4-BE49-F238E27FC236}">
                <a16:creationId xmlns:a16="http://schemas.microsoft.com/office/drawing/2014/main" id="{F75F00E0-CAEC-A83B-5ADE-34ECA0941BF7}"/>
              </a:ext>
            </a:extLst>
          </p:cNvPr>
          <p:cNvSpPr>
            <a:spLocks noGrp="1"/>
          </p:cNvSpPr>
          <p:nvPr>
            <p:ph sz="quarter" idx="17"/>
          </p:nvPr>
        </p:nvSpPr>
        <p:spPr>
          <a:xfrm>
            <a:off x="5594494" y="2504037"/>
            <a:ext cx="2656486" cy="405683"/>
          </a:xfrm>
        </p:spPr>
        <p:txBody>
          <a:bodyPr wrap="square" lIns="0" tIns="18000" rIns="0" bIns="18000" anchor="ctr" anchorCtr="0">
            <a:spAutoFit/>
          </a:bodyPr>
          <a:lstStyle/>
          <a:p>
            <a:pPr marL="0" lvl="1" indent="0">
              <a:buNone/>
            </a:pPr>
            <a:r>
              <a:rPr lang="en-US" sz="2400" dirty="0"/>
              <a:t>inches in diameter.</a:t>
            </a:r>
          </a:p>
        </p:txBody>
      </p:sp>
      <p:sp>
        <p:nvSpPr>
          <p:cNvPr id="12" name="Content Placeholder 11">
            <a:extLst>
              <a:ext uri="{FF2B5EF4-FFF2-40B4-BE49-F238E27FC236}">
                <a16:creationId xmlns:a16="http://schemas.microsoft.com/office/drawing/2014/main" id="{614197C7-23E6-00B2-678A-BE4E551DABD2}"/>
              </a:ext>
            </a:extLst>
          </p:cNvPr>
          <p:cNvSpPr>
            <a:spLocks noGrp="1"/>
          </p:cNvSpPr>
          <p:nvPr>
            <p:ph sz="quarter" idx="18"/>
          </p:nvPr>
        </p:nvSpPr>
        <p:spPr>
          <a:xfrm>
            <a:off x="447773" y="2910411"/>
            <a:ext cx="7282097" cy="405683"/>
          </a:xfrm>
        </p:spPr>
        <p:txBody>
          <a:bodyPr wrap="square" lIns="0" tIns="18000" rIns="0" bIns="18000" anchor="ctr" anchorCtr="0">
            <a:spAutoFit/>
          </a:bodyPr>
          <a:lstStyle/>
          <a:p>
            <a:pPr marL="829818" lvl="1" indent="-342900"/>
            <a:r>
              <a:rPr lang="en-US" sz="2400" dirty="0"/>
              <a:t>Beginning in 2000, enhanced systems started a</a:t>
            </a:r>
          </a:p>
        </p:txBody>
      </p:sp>
      <p:sp>
        <p:nvSpPr>
          <p:cNvPr id="13" name="Content Placeholder 12">
            <a:extLst>
              <a:ext uri="{FF2B5EF4-FFF2-40B4-BE49-F238E27FC236}">
                <a16:creationId xmlns:a16="http://schemas.microsoft.com/office/drawing/2014/main" id="{5444DC7C-9924-AA7E-21FB-547FB303F7F5}"/>
              </a:ext>
            </a:extLst>
          </p:cNvPr>
          <p:cNvSpPr>
            <a:spLocks noGrp="1"/>
          </p:cNvSpPr>
          <p:nvPr>
            <p:ph sz="quarter" idx="19"/>
          </p:nvPr>
        </p:nvSpPr>
        <p:spPr>
          <a:xfrm>
            <a:off x="1283545" y="3421456"/>
            <a:ext cx="1531249" cy="335275"/>
          </a:xfrm>
        </p:spPr>
        <p:txBody>
          <a:bodyPr wrap="square" lIns="0" tIns="18000" rIns="0" bIns="18000" anchor="ctr" anchorCtr="0">
            <a:spAutoFit/>
          </a:bodyPr>
          <a:lstStyle/>
          <a:p>
            <a:pPr marL="0" lvl="1" indent="0">
              <a:buNone/>
            </a:pPr>
            <a:r>
              <a:rPr lang="en-US" sz="2400" dirty="0"/>
              <a:t>phase-in of</a:t>
            </a:r>
          </a:p>
        </p:txBody>
      </p:sp>
      <p:graphicFrame>
        <p:nvGraphicFramePr>
          <p:cNvPr id="26" name="Object 25" descr="0 point 0 2 0 hyphen inches">
            <a:extLst>
              <a:ext uri="{FF2B5EF4-FFF2-40B4-BE49-F238E27FC236}">
                <a16:creationId xmlns:a16="http://schemas.microsoft.com/office/drawing/2014/main" id="{5C4854EC-A5CF-48EA-A8CB-53D79D540231}"/>
              </a:ext>
            </a:extLst>
          </p:cNvPr>
          <p:cNvGraphicFramePr>
            <a:graphicFrameLocks noChangeAspect="1"/>
          </p:cNvGraphicFramePr>
          <p:nvPr>
            <p:extLst>
              <p:ext uri="{D42A27DB-BD31-4B8C-83A1-F6EECF244321}">
                <p14:modId xmlns:p14="http://schemas.microsoft.com/office/powerpoint/2010/main" val="619839056"/>
              </p:ext>
            </p:extLst>
          </p:nvPr>
        </p:nvGraphicFramePr>
        <p:xfrm>
          <a:off x="2913063" y="3429000"/>
          <a:ext cx="1546225" cy="344488"/>
        </p:xfrm>
        <a:graphic>
          <a:graphicData uri="http://schemas.openxmlformats.org/presentationml/2006/ole">
            <mc:AlternateContent xmlns:mc="http://schemas.openxmlformats.org/markup-compatibility/2006">
              <mc:Choice xmlns:v="urn:schemas-microsoft-com:vml" Requires="v">
                <p:oleObj name="Equation" r:id="rId5" imgW="812520" imgH="177480" progId="Equation.DSMT4">
                  <p:embed/>
                </p:oleObj>
              </mc:Choice>
              <mc:Fallback>
                <p:oleObj name="Equation" r:id="rId5" imgW="812520" imgH="177480" progId="Equation.DSMT4">
                  <p:embed/>
                  <p:pic>
                    <p:nvPicPr>
                      <p:cNvPr id="15" name="Object 14" descr="0.020 hyphen inches.">
                        <a:extLst>
                          <a:ext uri="{FF2B5EF4-FFF2-40B4-BE49-F238E27FC236}">
                            <a16:creationId xmlns:a16="http://schemas.microsoft.com/office/drawing/2014/main" id="{9FF325D8-52E0-2325-5A30-371857208763}"/>
                          </a:ext>
                        </a:extLst>
                      </p:cNvPr>
                      <p:cNvPicPr>
                        <a:picLocks noChangeAspect="1" noChangeArrowheads="1"/>
                      </p:cNvPicPr>
                      <p:nvPr/>
                    </p:nvPicPr>
                    <p:blipFill>
                      <a:blip r:embed="rId6"/>
                      <a:srcRect/>
                      <a:stretch>
                        <a:fillRect/>
                      </a:stretch>
                    </p:blipFill>
                    <p:spPr bwMode="auto">
                      <a:xfrm>
                        <a:off x="2913063" y="3429000"/>
                        <a:ext cx="15462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Content Placeholder 13">
            <a:extLst>
              <a:ext uri="{FF2B5EF4-FFF2-40B4-BE49-F238E27FC236}">
                <a16:creationId xmlns:a16="http://schemas.microsoft.com/office/drawing/2014/main" id="{E0D388B3-0870-6109-D4D9-BCCC379FDDD9}"/>
              </a:ext>
            </a:extLst>
          </p:cNvPr>
          <p:cNvSpPr>
            <a:spLocks noGrp="1"/>
          </p:cNvSpPr>
          <p:nvPr>
            <p:ph sz="quarter" idx="20"/>
          </p:nvPr>
        </p:nvSpPr>
        <p:spPr>
          <a:xfrm>
            <a:off x="4494831" y="3378750"/>
            <a:ext cx="3365624" cy="405683"/>
          </a:xfrm>
        </p:spPr>
        <p:txBody>
          <a:bodyPr wrap="square" lIns="0" tIns="18000" rIns="0" bIns="18000" anchor="ctr" anchorCtr="0">
            <a:spAutoFit/>
          </a:bodyPr>
          <a:lstStyle/>
          <a:p>
            <a:pPr marL="0" lvl="1" indent="0">
              <a:buNone/>
            </a:pPr>
            <a:r>
              <a:rPr lang="en-US" sz="2400" dirty="0"/>
              <a:t>diameter leak detection.</a:t>
            </a:r>
          </a:p>
        </p:txBody>
      </p:sp>
      <p:sp>
        <p:nvSpPr>
          <p:cNvPr id="15" name="Content Placeholder 14">
            <a:extLst>
              <a:ext uri="{FF2B5EF4-FFF2-40B4-BE49-F238E27FC236}">
                <a16:creationId xmlns:a16="http://schemas.microsoft.com/office/drawing/2014/main" id="{51217ADE-4F1B-BF42-918D-EE7DCBF08EB4}"/>
              </a:ext>
            </a:extLst>
          </p:cNvPr>
          <p:cNvSpPr>
            <a:spLocks noGrp="1"/>
          </p:cNvSpPr>
          <p:nvPr>
            <p:ph sz="quarter" idx="21"/>
          </p:nvPr>
        </p:nvSpPr>
        <p:spPr>
          <a:xfrm>
            <a:off x="445621" y="3893626"/>
            <a:ext cx="8264425" cy="1099695"/>
          </a:xfrm>
        </p:spPr>
        <p:txBody>
          <a:bodyPr wrap="square" lIns="0" tIns="18000" rIns="0" bIns="18000" anchor="ctr" anchorCtr="0">
            <a:spAutoFit/>
          </a:bodyPr>
          <a:lstStyle/>
          <a:p>
            <a:pPr marL="829818" lvl="1" indent="-342900"/>
            <a:r>
              <a:rPr lang="en-US" sz="2400" dirty="0"/>
              <a:t>All vehicles built after 1995 have enhanced </a:t>
            </a:r>
            <a:r>
              <a:rPr lang="en-US" sz="2400" spc="-300" dirty="0"/>
              <a:t>E V A </a:t>
            </a:r>
            <a:r>
              <a:rPr lang="en-US" sz="2400" dirty="0"/>
              <a:t>P systems with the ability to detect purge flow and system leakage.</a:t>
            </a:r>
          </a:p>
        </p:txBody>
      </p:sp>
    </p:spTree>
    <p:extLst>
      <p:ext uri="{BB962C8B-B14F-4D97-AF65-F5344CB8AC3E}">
        <p14:creationId xmlns:p14="http://schemas.microsoft.com/office/powerpoint/2010/main" val="1413079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19163"/>
            <a:ext cx="8270993" cy="1144347"/>
          </a:xfrm>
        </p:spPr>
        <p:txBody>
          <a:bodyPr wrap="square" lIns="0" tIns="18000" rIns="0" bIns="18000" anchor="ctr" anchorCtr="0">
            <a:spAutoFit/>
          </a:bodyPr>
          <a:lstStyle/>
          <a:p>
            <a:r>
              <a:rPr lang="en-US" altLang="en-US" sz="3600" dirty="0">
                <a:latin typeface="+mj-lt"/>
              </a:rPr>
              <a:t>Enhanced Evaporative Control Systems </a:t>
            </a:r>
            <a:r>
              <a:rPr lang="en-US" altLang="en-US" sz="2800" dirty="0">
                <a:latin typeface="+mj-lt"/>
              </a:rPr>
              <a:t>(2 of 2)</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4441" y="1569327"/>
            <a:ext cx="8278392" cy="2975618"/>
          </a:xfrm>
        </p:spPr>
        <p:txBody>
          <a:bodyPr wrap="square" lIns="0" tIns="18000" rIns="0" bIns="18000" anchor="ctr" anchorCtr="0">
            <a:spAutoFit/>
          </a:bodyPr>
          <a:lstStyle/>
          <a:p>
            <a:pPr marL="342000" indent="-342000">
              <a:spcBef>
                <a:spcPts val="600"/>
              </a:spcBef>
            </a:pPr>
            <a:r>
              <a:rPr lang="en-US" sz="2200" dirty="0"/>
              <a:t>Vent Valve</a:t>
            </a:r>
          </a:p>
          <a:p>
            <a:pPr marL="828918" lvl="1" indent="-342000"/>
            <a:r>
              <a:rPr lang="en-US" sz="2200" dirty="0"/>
              <a:t>Canister vent valve is a normally open valve and is closed only when commanded by the </a:t>
            </a:r>
            <a:r>
              <a:rPr lang="en-US" sz="2200" spc="-300" dirty="0"/>
              <a:t>P C </a:t>
            </a:r>
            <a:r>
              <a:rPr lang="en-US" sz="2200" dirty="0"/>
              <a:t>M during testing of the system.</a:t>
            </a:r>
          </a:p>
          <a:p>
            <a:pPr marL="342000" indent="-342000">
              <a:spcBef>
                <a:spcPts val="600"/>
              </a:spcBef>
            </a:pPr>
            <a:r>
              <a:rPr lang="en-US" sz="2200" dirty="0"/>
              <a:t>Purge Valve</a:t>
            </a:r>
          </a:p>
          <a:p>
            <a:pPr marL="828918" lvl="1" indent="-342000"/>
            <a:r>
              <a:rPr lang="en-US" sz="2200" dirty="0"/>
              <a:t>Canister purge valve, also called canister purge (</a:t>
            </a:r>
            <a:r>
              <a:rPr lang="en-US" sz="2200" spc="-300" dirty="0"/>
              <a:t>C A N </a:t>
            </a:r>
            <a:r>
              <a:rPr lang="en-US" sz="2200" dirty="0"/>
              <a:t>P) solenoid, is normally closed and is pulsed open by the </a:t>
            </a:r>
            <a:r>
              <a:rPr lang="en-US" sz="2200" spc="-300" dirty="0"/>
              <a:t>P C </a:t>
            </a:r>
            <a:r>
              <a:rPr lang="en-US" sz="2200" dirty="0"/>
              <a:t>M during purging.</a:t>
            </a:r>
            <a:endParaRPr lang="en-US" altLang="en-US" sz="2200" noProof="0" dirty="0">
              <a:solidFill>
                <a:schemeClr val="tx1"/>
              </a:solidFill>
            </a:endParaRPr>
          </a:p>
        </p:txBody>
      </p:sp>
    </p:spTree>
    <p:extLst>
      <p:ext uri="{BB962C8B-B14F-4D97-AF65-F5344CB8AC3E}">
        <p14:creationId xmlns:p14="http://schemas.microsoft.com/office/powerpoint/2010/main" val="766851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41</a:t>
            </a:r>
            <a:r>
              <a:rPr lang="en-US" noProof="0" dirty="0"/>
              <a:t>.5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16912"/>
            <a:ext cx="2400825" cy="405683"/>
          </a:xfrm>
        </p:spPr>
        <p:txBody>
          <a:bodyPr wrap="square" lIns="0" tIns="18000" rIns="0" bIns="18000" anchor="ctr" anchorCtr="0">
            <a:spAutoFit/>
          </a:bodyPr>
          <a:lstStyle/>
          <a:p>
            <a:pPr marL="0" indent="0">
              <a:buNone/>
            </a:pPr>
            <a:r>
              <a:rPr lang="en-US" sz="2400" noProof="0" dirty="0"/>
              <a:t>Enhanced </a:t>
            </a:r>
            <a:r>
              <a:rPr lang="en-US" sz="2400" spc="-300" noProof="0" dirty="0"/>
              <a:t>E V A </a:t>
            </a:r>
            <a:r>
              <a:rPr lang="en-US" sz="2400" noProof="0" dirty="0"/>
              <a:t>P</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51840" y="1751436"/>
            <a:ext cx="3345460" cy="1883011"/>
          </a:xfrm>
        </p:spPr>
        <p:txBody>
          <a:bodyPr wrap="square" lIns="0" tIns="18000" rIns="0" bIns="18000" anchor="ctr" anchorCtr="0">
            <a:spAutoFit/>
          </a:bodyPr>
          <a:lstStyle/>
          <a:p>
            <a:pPr marL="342900" indent="-342900">
              <a:spcBef>
                <a:spcPts val="600"/>
              </a:spcBef>
            </a:pPr>
            <a:r>
              <a:rPr lang="en-US" sz="2400" dirty="0"/>
              <a:t>An enhanced </a:t>
            </a:r>
            <a:r>
              <a:rPr lang="en-US" sz="2400" spc="-300" dirty="0"/>
              <a:t>E V A </a:t>
            </a:r>
            <a:r>
              <a:rPr lang="en-US" sz="2400" dirty="0"/>
              <a:t>P system is able to perform system and leak detection diagnosis.</a:t>
            </a:r>
          </a:p>
        </p:txBody>
      </p:sp>
      <p:pic>
        <p:nvPicPr>
          <p:cNvPr id="4" name="Picture 3" descr="An evaporative control system with leak detection diagnosis.&#10;Long description is available in notes, press F6.">
            <a:extLst>
              <a:ext uri="{FF2B5EF4-FFF2-40B4-BE49-F238E27FC236}">
                <a16:creationId xmlns:a16="http://schemas.microsoft.com/office/drawing/2014/main" id="{7BCBB12C-21A5-45F4-4FAA-2BA554DC8000}"/>
              </a:ext>
            </a:extLst>
          </p:cNvPr>
          <p:cNvPicPr>
            <a:picLocks noChangeAspect="1"/>
          </p:cNvPicPr>
          <p:nvPr/>
        </p:nvPicPr>
        <p:blipFill>
          <a:blip r:embed="rId3"/>
          <a:stretch>
            <a:fillRect/>
          </a:stretch>
        </p:blipFill>
        <p:spPr>
          <a:xfrm>
            <a:off x="3942723" y="1030334"/>
            <a:ext cx="4793292" cy="3264844"/>
          </a:xfrm>
          <a:prstGeom prst="rect">
            <a:avLst/>
          </a:prstGeom>
        </p:spPr>
      </p:pic>
    </p:spTree>
    <p:extLst>
      <p:ext uri="{BB962C8B-B14F-4D97-AF65-F5344CB8AC3E}">
        <p14:creationId xmlns:p14="http://schemas.microsoft.com/office/powerpoint/2010/main" val="3321270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5168" y="240236"/>
            <a:ext cx="8267032" cy="590349"/>
          </a:xfrm>
        </p:spPr>
        <p:txBody>
          <a:bodyPr wrap="square" lIns="0" tIns="18000" rIns="0" bIns="18000" anchor="ctr" anchorCtr="0">
            <a:spAutoFit/>
          </a:bodyPr>
          <a:lstStyle/>
          <a:p>
            <a:r>
              <a:rPr lang="en-US" altLang="en-US" sz="3600" dirty="0">
                <a:latin typeface="+mj-lt"/>
              </a:rPr>
              <a:t>Leak Detection Pump</a:t>
            </a:r>
            <a:endParaRPr lang="en-US" sz="2600" noProof="0" dirty="0"/>
          </a:p>
        </p:txBody>
      </p:sp>
      <p:sp>
        <p:nvSpPr>
          <p:cNvPr id="4" name="Content Placeholder 3">
            <a:extLst>
              <a:ext uri="{FF2B5EF4-FFF2-40B4-BE49-F238E27FC236}">
                <a16:creationId xmlns:a16="http://schemas.microsoft.com/office/drawing/2014/main" id="{BD4A4AD0-4460-06E9-0070-3820E3A6C2DC}"/>
              </a:ext>
            </a:extLst>
          </p:cNvPr>
          <p:cNvSpPr>
            <a:spLocks noGrp="1"/>
          </p:cNvSpPr>
          <p:nvPr>
            <p:ph idx="1"/>
          </p:nvPr>
        </p:nvSpPr>
        <p:spPr>
          <a:xfrm>
            <a:off x="445168" y="1122673"/>
            <a:ext cx="8267032" cy="2113843"/>
          </a:xfrm>
        </p:spPr>
        <p:txBody>
          <a:bodyPr wrap="square" lIns="0" tIns="18000" rIns="0" bIns="18000" anchor="ctr" anchorCtr="0">
            <a:spAutoFit/>
          </a:bodyPr>
          <a:lstStyle/>
          <a:p>
            <a:pPr marL="342900" indent="-342900">
              <a:spcBef>
                <a:spcPts val="600"/>
              </a:spcBef>
            </a:pPr>
            <a:r>
              <a:rPr lang="en-US" sz="2400" dirty="0"/>
              <a:t>Operation</a:t>
            </a:r>
          </a:p>
          <a:p>
            <a:pPr marL="829818" lvl="1" indent="-342900"/>
            <a:r>
              <a:rPr lang="en-US" sz="2400" dirty="0"/>
              <a:t>Purge solenoid is normally closed.</a:t>
            </a:r>
          </a:p>
          <a:p>
            <a:pPr marL="829818" lvl="1" indent="-342900"/>
            <a:r>
              <a:rPr lang="en-US" sz="2400" dirty="0"/>
              <a:t>Vent valve in the </a:t>
            </a:r>
            <a:r>
              <a:rPr lang="en-US" sz="2400" spc="-300" dirty="0"/>
              <a:t>l d </a:t>
            </a:r>
            <a:r>
              <a:rPr lang="en-US" sz="2400" dirty="0"/>
              <a:t>p is normally open. Filtered fresh air is drawn through the </a:t>
            </a:r>
            <a:r>
              <a:rPr lang="en-US" sz="2400" spc="-300" dirty="0"/>
              <a:t>L D </a:t>
            </a:r>
            <a:r>
              <a:rPr lang="en-US" sz="2400" dirty="0"/>
              <a:t>P to the canister.</a:t>
            </a:r>
          </a:p>
          <a:p>
            <a:pPr marL="829818" lvl="1" indent="-342900"/>
            <a:r>
              <a:rPr lang="en-US" sz="2400" spc="-300" dirty="0"/>
              <a:t>L D </a:t>
            </a:r>
            <a:r>
              <a:rPr lang="en-US" sz="2400" dirty="0"/>
              <a:t>P uses a spring attached to a diaphragm to apply</a:t>
            </a:r>
          </a:p>
        </p:txBody>
      </p:sp>
      <p:sp>
        <p:nvSpPr>
          <p:cNvPr id="5" name="Content Placeholder 4">
            <a:extLst>
              <a:ext uri="{FF2B5EF4-FFF2-40B4-BE49-F238E27FC236}">
                <a16:creationId xmlns:a16="http://schemas.microsoft.com/office/drawing/2014/main" id="{7185FF2F-0FA3-7923-72EF-2EA97F8728B5}"/>
              </a:ext>
            </a:extLst>
          </p:cNvPr>
          <p:cNvSpPr>
            <a:spLocks noGrp="1"/>
          </p:cNvSpPr>
          <p:nvPr>
            <p:ph idx="13"/>
          </p:nvPr>
        </p:nvSpPr>
        <p:spPr>
          <a:xfrm>
            <a:off x="1282686" y="3304018"/>
            <a:ext cx="2205571" cy="405683"/>
          </a:xfrm>
        </p:spPr>
        <p:txBody>
          <a:bodyPr wrap="square" lIns="0" tIns="18000" rIns="0" bIns="18000" anchor="ctr" anchorCtr="0">
            <a:spAutoFit/>
          </a:bodyPr>
          <a:lstStyle/>
          <a:p>
            <a:pPr marL="0" lvl="1" indent="0">
              <a:buNone/>
            </a:pPr>
            <a:r>
              <a:rPr lang="en-US" sz="2400" dirty="0"/>
              <a:t>pressure (7.5 in.</a:t>
            </a:r>
          </a:p>
        </p:txBody>
      </p:sp>
      <p:graphicFrame>
        <p:nvGraphicFramePr>
          <p:cNvPr id="18" name="Object 17" descr="H subscript 2 O close parenthesis.">
            <a:extLst>
              <a:ext uri="{FF2B5EF4-FFF2-40B4-BE49-F238E27FC236}">
                <a16:creationId xmlns:a16="http://schemas.microsoft.com/office/drawing/2014/main" id="{7E3C55ED-2E69-3AEC-101B-EF312A082FA6}"/>
              </a:ext>
            </a:extLst>
          </p:cNvPr>
          <p:cNvGraphicFramePr>
            <a:graphicFrameLocks noChangeAspect="1"/>
          </p:cNvGraphicFramePr>
          <p:nvPr>
            <p:extLst>
              <p:ext uri="{D42A27DB-BD31-4B8C-83A1-F6EECF244321}">
                <p14:modId xmlns:p14="http://schemas.microsoft.com/office/powerpoint/2010/main" val="460686363"/>
              </p:ext>
            </p:extLst>
          </p:nvPr>
        </p:nvGraphicFramePr>
        <p:xfrm>
          <a:off x="3576138" y="3326361"/>
          <a:ext cx="730166" cy="460895"/>
        </p:xfrm>
        <a:graphic>
          <a:graphicData uri="http://schemas.openxmlformats.org/presentationml/2006/ole">
            <mc:AlternateContent xmlns:mc="http://schemas.openxmlformats.org/markup-compatibility/2006">
              <mc:Choice xmlns:v="urn:schemas-microsoft-com:vml" Requires="v">
                <p:oleObj name="Equation" r:id="rId3" imgW="368280" imgH="228600" progId="Equation.DSMT4">
                  <p:embed/>
                </p:oleObj>
              </mc:Choice>
              <mc:Fallback>
                <p:oleObj name="Equation" r:id="rId3" imgW="368280" imgH="228600" progId="Equation.DSMT4">
                  <p:embed/>
                  <p:pic>
                    <p:nvPicPr>
                      <p:cNvPr id="15" name="Object 14">
                        <a:extLst>
                          <a:ext uri="{FF2B5EF4-FFF2-40B4-BE49-F238E27FC236}">
                            <a16:creationId xmlns:a16="http://schemas.microsoft.com/office/drawing/2014/main" id="{9FF325D8-52E0-2325-5A30-371857208763}"/>
                          </a:ext>
                        </a:extLst>
                      </p:cNvPr>
                      <p:cNvPicPr>
                        <a:picLocks noChangeAspect="1" noChangeArrowheads="1"/>
                      </p:cNvPicPr>
                      <p:nvPr/>
                    </p:nvPicPr>
                    <p:blipFill>
                      <a:blip r:embed="rId4"/>
                      <a:srcRect/>
                      <a:stretch>
                        <a:fillRect/>
                      </a:stretch>
                    </p:blipFill>
                    <p:spPr bwMode="auto">
                      <a:xfrm>
                        <a:off x="3576138" y="3326361"/>
                        <a:ext cx="730166" cy="46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Content Placeholder 6">
            <a:extLst>
              <a:ext uri="{FF2B5EF4-FFF2-40B4-BE49-F238E27FC236}">
                <a16:creationId xmlns:a16="http://schemas.microsoft.com/office/drawing/2014/main" id="{58B28403-03B3-E7CF-DCC8-03B9C629A627}"/>
              </a:ext>
            </a:extLst>
          </p:cNvPr>
          <p:cNvSpPr>
            <a:spLocks noGrp="1"/>
          </p:cNvSpPr>
          <p:nvPr>
            <p:ph sz="quarter" idx="17"/>
          </p:nvPr>
        </p:nvSpPr>
        <p:spPr>
          <a:xfrm>
            <a:off x="4428078" y="3297724"/>
            <a:ext cx="3922713" cy="405683"/>
          </a:xfrm>
        </p:spPr>
        <p:txBody>
          <a:bodyPr wrap="square" lIns="0" tIns="18000" rIns="0" bIns="18000" anchor="ctr" anchorCtr="0">
            <a:spAutoFit/>
          </a:bodyPr>
          <a:lstStyle/>
          <a:p>
            <a:pPr marL="0" lvl="1" indent="0">
              <a:buNone/>
            </a:pPr>
            <a:r>
              <a:rPr lang="en-US" sz="2400" dirty="0"/>
              <a:t>to the fuel tank (during pump</a:t>
            </a:r>
          </a:p>
        </p:txBody>
      </p:sp>
      <p:sp>
        <p:nvSpPr>
          <p:cNvPr id="8" name="Content Placeholder 7">
            <a:extLst>
              <a:ext uri="{FF2B5EF4-FFF2-40B4-BE49-F238E27FC236}">
                <a16:creationId xmlns:a16="http://schemas.microsoft.com/office/drawing/2014/main" id="{55946F29-7285-A4B1-7AF4-3118D3B25064}"/>
              </a:ext>
            </a:extLst>
          </p:cNvPr>
          <p:cNvSpPr>
            <a:spLocks noGrp="1"/>
          </p:cNvSpPr>
          <p:nvPr>
            <p:ph sz="quarter" idx="18"/>
          </p:nvPr>
        </p:nvSpPr>
        <p:spPr>
          <a:xfrm>
            <a:off x="1282686" y="3793645"/>
            <a:ext cx="1117573" cy="405683"/>
          </a:xfrm>
        </p:spPr>
        <p:txBody>
          <a:bodyPr lIns="0" tIns="18000" rIns="0" bIns="18000" anchor="ctr" anchorCtr="0">
            <a:spAutoFit/>
          </a:bodyPr>
          <a:lstStyle/>
          <a:p>
            <a:pPr marL="0" lvl="1" indent="0">
              <a:buNone/>
            </a:pPr>
            <a:r>
              <a:rPr lang="en-US" sz="2400" dirty="0"/>
              <a:t>period).</a:t>
            </a:r>
          </a:p>
        </p:txBody>
      </p:sp>
      <p:sp>
        <p:nvSpPr>
          <p:cNvPr id="11" name="Content Placeholder 10">
            <a:extLst>
              <a:ext uri="{FF2B5EF4-FFF2-40B4-BE49-F238E27FC236}">
                <a16:creationId xmlns:a16="http://schemas.microsoft.com/office/drawing/2014/main" id="{187D6A51-ADDC-A432-81D2-0DBC73787EC1}"/>
              </a:ext>
            </a:extLst>
          </p:cNvPr>
          <p:cNvSpPr>
            <a:spLocks noGrp="1"/>
          </p:cNvSpPr>
          <p:nvPr>
            <p:ph sz="quarter" idx="19"/>
          </p:nvPr>
        </p:nvSpPr>
        <p:spPr>
          <a:xfrm>
            <a:off x="445168" y="4283844"/>
            <a:ext cx="8267032" cy="1590623"/>
          </a:xfrm>
        </p:spPr>
        <p:txBody>
          <a:bodyPr wrap="square" lIns="0" tIns="18000" rIns="0" bIns="18000" anchor="ctr" anchorCtr="0">
            <a:spAutoFit/>
          </a:bodyPr>
          <a:lstStyle/>
          <a:p>
            <a:pPr marL="831600" lvl="1" indent="-342000"/>
            <a:r>
              <a:rPr lang="en-US" sz="2400" spc="-300" dirty="0"/>
              <a:t>P C </a:t>
            </a:r>
            <a:r>
              <a:rPr lang="en-US" sz="2400" dirty="0"/>
              <a:t>M monitors the </a:t>
            </a:r>
            <a:r>
              <a:rPr lang="en-US" sz="2400" spc="-300" dirty="0"/>
              <a:t>L D </a:t>
            </a:r>
            <a:r>
              <a:rPr lang="en-US" sz="2400" dirty="0"/>
              <a:t>P switch that is triggered if the pressure drops in the fuel tank.</a:t>
            </a:r>
          </a:p>
          <a:p>
            <a:pPr marL="831600" lvl="1" indent="-342000"/>
            <a:r>
              <a:rPr lang="en-US" sz="2400" dirty="0"/>
              <a:t>Shorter pump period, larger the leak. The longer the pump period, the smaller the leak.</a:t>
            </a:r>
          </a:p>
        </p:txBody>
      </p:sp>
    </p:spTree>
    <p:extLst>
      <p:ext uri="{BB962C8B-B14F-4D97-AF65-F5344CB8AC3E}">
        <p14:creationId xmlns:p14="http://schemas.microsoft.com/office/powerpoint/2010/main" val="2928378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41</a:t>
            </a:r>
            <a:r>
              <a:rPr lang="en-US" noProof="0" dirty="0"/>
              <a:t>.6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35766"/>
            <a:ext cx="2952832" cy="405683"/>
          </a:xfrm>
        </p:spPr>
        <p:txBody>
          <a:bodyPr wrap="square" lIns="0" tIns="18000" rIns="0" bIns="18000" anchor="ctr" anchorCtr="0">
            <a:spAutoFit/>
          </a:bodyPr>
          <a:lstStyle/>
          <a:p>
            <a:pPr marL="0" indent="0">
              <a:buNone/>
            </a:pPr>
            <a:r>
              <a:rPr lang="en-US" sz="2400" noProof="0" dirty="0"/>
              <a:t>Leak Detection Pump</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1687184"/>
            <a:ext cx="3584693" cy="2621675"/>
          </a:xfrm>
        </p:spPr>
        <p:txBody>
          <a:bodyPr wrap="square" lIns="0" tIns="18000" rIns="0" bIns="18000" anchor="ctr" anchorCtr="0">
            <a:spAutoFit/>
          </a:bodyPr>
          <a:lstStyle/>
          <a:p>
            <a:pPr marL="342900" indent="-342900">
              <a:spcBef>
                <a:spcPts val="600"/>
              </a:spcBef>
            </a:pPr>
            <a:r>
              <a:rPr lang="en-US" sz="2400" dirty="0"/>
              <a:t>A leak detection pump (</a:t>
            </a:r>
            <a:r>
              <a:rPr lang="en-US" sz="2400" spc="-300" dirty="0"/>
              <a:t>L D </a:t>
            </a:r>
            <a:r>
              <a:rPr lang="en-US" sz="2400" dirty="0"/>
              <a:t>P) used on some Chrysler and other vehicles to pressurize (slightly) the fuel system to check for leaks.</a:t>
            </a:r>
          </a:p>
        </p:txBody>
      </p:sp>
      <p:pic>
        <p:nvPicPr>
          <p:cNvPr id="3" name="Picture 2" descr="A leak detection pump operated by diaphragm spring and pumps speed sensor.&#10;Long description is available in notes, press F6.">
            <a:extLst>
              <a:ext uri="{FF2B5EF4-FFF2-40B4-BE49-F238E27FC236}">
                <a16:creationId xmlns:a16="http://schemas.microsoft.com/office/drawing/2014/main" id="{C17D3693-C94A-D399-C3FC-BEBABFDD96F0}"/>
              </a:ext>
            </a:extLst>
          </p:cNvPr>
          <p:cNvPicPr>
            <a:picLocks noChangeAspect="1"/>
          </p:cNvPicPr>
          <p:nvPr/>
        </p:nvPicPr>
        <p:blipFill>
          <a:blip r:embed="rId3"/>
          <a:stretch>
            <a:fillRect/>
          </a:stretch>
        </p:blipFill>
        <p:spPr>
          <a:xfrm>
            <a:off x="4656802" y="1164993"/>
            <a:ext cx="4021396" cy="4382573"/>
          </a:xfrm>
          <a:prstGeom prst="rect">
            <a:avLst/>
          </a:prstGeom>
        </p:spPr>
      </p:pic>
    </p:spTree>
    <p:extLst>
      <p:ext uri="{BB962C8B-B14F-4D97-AF65-F5344CB8AC3E}">
        <p14:creationId xmlns:p14="http://schemas.microsoft.com/office/powerpoint/2010/main" val="1772304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385" y="239091"/>
            <a:ext cx="8273815" cy="590349"/>
          </a:xfrm>
        </p:spPr>
        <p:txBody>
          <a:bodyPr wrap="square" lIns="0" tIns="18000" rIns="0" bIns="18000" anchor="ctr" anchorCtr="0">
            <a:spAutoFit/>
          </a:bodyPr>
          <a:lstStyle/>
          <a:p>
            <a:r>
              <a:rPr lang="en-US" noProof="0" dirty="0"/>
              <a:t>Learning Objectives </a:t>
            </a:r>
            <a:r>
              <a:rPr lang="en-US" sz="2800" noProof="0" dirty="0">
                <a:latin typeface="+mj-lt"/>
              </a:rPr>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5263" y="1118288"/>
            <a:ext cx="8276937" cy="4514501"/>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41</a:t>
            </a:r>
            <a:r>
              <a:rPr lang="en-US" altLang="en-US" sz="2400" b="1" noProof="0" dirty="0">
                <a:solidFill>
                  <a:srgbClr val="007FA3"/>
                </a:solidFill>
                <a:latin typeface="Arial" panose="020B0604020202020204" pitchFamily="34" charset="0"/>
                <a:cs typeface="Arial" panose="020B0604020202020204" pitchFamily="34" charset="0"/>
              </a:rPr>
              <a:t>.1	</a:t>
            </a:r>
            <a:r>
              <a:rPr lang="en-US" sz="2400" dirty="0">
                <a:latin typeface="Arial" panose="020B0604020202020204" pitchFamily="34" charset="0"/>
                <a:ea typeface="+mj-ea"/>
                <a:cs typeface="Arial" panose="020B0604020202020204" pitchFamily="34" charset="0"/>
              </a:rPr>
              <a:t>Explain the operation of an evaporative emission control (</a:t>
            </a:r>
            <a:r>
              <a:rPr lang="en-US" sz="2400" spc="-300" dirty="0">
                <a:latin typeface="Arial" panose="020B0604020202020204" pitchFamily="34" charset="0"/>
                <a:ea typeface="+mj-ea"/>
                <a:cs typeface="Arial" panose="020B0604020202020204" pitchFamily="34" charset="0"/>
              </a:rPr>
              <a:t>E V A </a:t>
            </a:r>
            <a:r>
              <a:rPr lang="en-US" sz="2400" dirty="0">
                <a:latin typeface="Arial" panose="020B0604020202020204" pitchFamily="34" charset="0"/>
                <a:ea typeface="+mj-ea"/>
                <a:cs typeface="Arial" panose="020B0604020202020204" pitchFamily="34" charset="0"/>
              </a:rPr>
              <a:t>P) system.</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dirty="0">
                <a:solidFill>
                  <a:srgbClr val="007FA3"/>
                </a:solidFill>
                <a:latin typeface="Arial" panose="020B0604020202020204" pitchFamily="34" charset="0"/>
                <a:cs typeface="Arial" panose="020B0604020202020204" pitchFamily="34" charset="0"/>
              </a:rPr>
              <a:t>41</a:t>
            </a:r>
            <a:r>
              <a:rPr lang="en-US" altLang="en-US" sz="2400" b="1" noProof="0" dirty="0">
                <a:solidFill>
                  <a:srgbClr val="007FA3"/>
                </a:solidFill>
                <a:latin typeface="Arial" panose="020B0604020202020204" pitchFamily="34" charset="0"/>
                <a:cs typeface="Arial" panose="020B0604020202020204" pitchFamily="34" charset="0"/>
              </a:rPr>
              <a:t>.2</a:t>
            </a:r>
            <a:r>
              <a:rPr lang="en-US" sz="2400" dirty="0">
                <a:latin typeface="Arial" panose="020B0604020202020204" pitchFamily="34" charset="0"/>
                <a:ea typeface="+mj-ea"/>
                <a:cs typeface="Arial" panose="020B0604020202020204" pitchFamily="34" charset="0"/>
              </a:rPr>
              <a:t> Discuss enhanced evaporative control systems.</a:t>
            </a:r>
            <a:endParaRPr lang="en-US" altLang="en-US" sz="2400" noProof="0" dirty="0">
              <a:latin typeface="Arial" panose="020B0604020202020204" pitchFamily="34" charset="0"/>
              <a:cs typeface="Arial" panose="020B0604020202020204" pitchFamily="34" charset="0"/>
            </a:endParaRPr>
          </a:p>
          <a:p>
            <a:pPr marL="716400" indent="-716400">
              <a:buSzTx/>
              <a:buNone/>
            </a:pPr>
            <a:r>
              <a:rPr lang="en-US" altLang="en-US" sz="2400" b="1" dirty="0">
                <a:solidFill>
                  <a:srgbClr val="007FA3"/>
                </a:solidFill>
                <a:latin typeface="Arial" panose="020B0604020202020204" pitchFamily="34" charset="0"/>
                <a:cs typeface="Arial" panose="020B0604020202020204" pitchFamily="34" charset="0"/>
              </a:rPr>
              <a:t>41</a:t>
            </a:r>
            <a:r>
              <a:rPr lang="en-US" altLang="en-US" sz="2400" b="1" noProof="0" dirty="0">
                <a:solidFill>
                  <a:srgbClr val="007FA3"/>
                </a:solidFill>
                <a:latin typeface="Arial" panose="020B0604020202020204" pitchFamily="34" charset="0"/>
                <a:cs typeface="Arial" panose="020B0604020202020204" pitchFamily="34" charset="0"/>
              </a:rPr>
              <a:t>.3</a:t>
            </a:r>
            <a:r>
              <a:rPr lang="en-US" sz="2400" dirty="0">
                <a:latin typeface="Arial" panose="020B0604020202020204" pitchFamily="34" charset="0"/>
                <a:ea typeface="+mj-ea"/>
                <a:cs typeface="Arial" panose="020B0604020202020204" pitchFamily="34" charset="0"/>
              </a:rPr>
              <a:t> Discuss leak detection pump systems.</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dirty="0">
                <a:solidFill>
                  <a:srgbClr val="007FA3"/>
                </a:solidFill>
                <a:latin typeface="Arial" panose="020B0604020202020204" pitchFamily="34" charset="0"/>
                <a:cs typeface="Arial" panose="020B0604020202020204" pitchFamily="34" charset="0"/>
              </a:rPr>
              <a:t>41</a:t>
            </a:r>
            <a:r>
              <a:rPr lang="en-US" altLang="en-US" sz="2400" b="1" noProof="0" dirty="0">
                <a:solidFill>
                  <a:srgbClr val="007FA3"/>
                </a:solidFill>
                <a:latin typeface="Arial" panose="020B0604020202020204" pitchFamily="34" charset="0"/>
                <a:cs typeface="Arial" panose="020B0604020202020204" pitchFamily="34" charset="0"/>
              </a:rPr>
              <a:t>.4</a:t>
            </a:r>
            <a:r>
              <a:rPr lang="en-US" sz="2400" dirty="0">
                <a:latin typeface="Arial" panose="020B0604020202020204" pitchFamily="34" charset="0"/>
                <a:ea typeface="+mj-ea"/>
                <a:cs typeface="Arial" panose="020B0604020202020204" pitchFamily="34" charset="0"/>
              </a:rPr>
              <a:t> Discuss onboard refueling vapor recovery.</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dirty="0">
                <a:solidFill>
                  <a:srgbClr val="007FA3"/>
                </a:solidFill>
                <a:latin typeface="Arial" panose="020B0604020202020204" pitchFamily="34" charset="0"/>
                <a:cs typeface="Arial" panose="020B0604020202020204" pitchFamily="34" charset="0"/>
              </a:rPr>
              <a:t>41</a:t>
            </a:r>
            <a:r>
              <a:rPr lang="en-US" altLang="en-US" sz="2400" b="1" noProof="0" dirty="0">
                <a:solidFill>
                  <a:srgbClr val="007FA3"/>
                </a:solidFill>
                <a:latin typeface="Arial" panose="020B0604020202020204" pitchFamily="34" charset="0"/>
                <a:cs typeface="Arial" panose="020B0604020202020204" pitchFamily="34" charset="0"/>
              </a:rPr>
              <a:t>.5</a:t>
            </a:r>
            <a:r>
              <a:rPr lang="en-US" sz="2400" dirty="0">
                <a:latin typeface="Arial" panose="020B0604020202020204" pitchFamily="34" charset="0"/>
                <a:ea typeface="+mj-ea"/>
                <a:cs typeface="Arial" panose="020B0604020202020204" pitchFamily="34" charset="0"/>
              </a:rPr>
              <a:t> </a:t>
            </a:r>
            <a:r>
              <a:rPr lang="en-US" sz="2400" dirty="0">
                <a:latin typeface="Arial" panose="020B0604020202020204" pitchFamily="34" charset="0"/>
                <a:cs typeface="Arial" panose="020B0604020202020204" pitchFamily="34" charset="0"/>
              </a:rPr>
              <a:t>Explain how to diagnose the </a:t>
            </a:r>
            <a:r>
              <a:rPr lang="en-US" sz="2400" spc="-300" dirty="0">
                <a:latin typeface="Arial" panose="020B0604020202020204" pitchFamily="34" charset="0"/>
                <a:ea typeface="+mj-ea"/>
                <a:cs typeface="Arial" panose="020B0604020202020204" pitchFamily="34" charset="0"/>
              </a:rPr>
              <a:t>E V A </a:t>
            </a:r>
            <a:r>
              <a:rPr lang="en-US" sz="2400" dirty="0">
                <a:latin typeface="Arial" panose="020B0604020202020204" pitchFamily="34" charset="0"/>
                <a:ea typeface="+mj-ea"/>
                <a:cs typeface="Arial" panose="020B0604020202020204" pitchFamily="34" charset="0"/>
              </a:rPr>
              <a:t>P</a:t>
            </a:r>
            <a:r>
              <a:rPr lang="en-US" sz="2400" dirty="0">
                <a:latin typeface="Arial" panose="020B0604020202020204" pitchFamily="34" charset="0"/>
                <a:cs typeface="Arial" panose="020B0604020202020204" pitchFamily="34" charset="0"/>
              </a:rPr>
              <a:t> system.</a:t>
            </a:r>
            <a:endParaRPr lang="en-US" altLang="en-US" sz="2400" noProof="0" dirty="0">
              <a:latin typeface="Arial" panose="020B0604020202020204" pitchFamily="34" charset="0"/>
              <a:cs typeface="Arial" panose="020B0604020202020204" pitchFamily="34" charset="0"/>
            </a:endParaRPr>
          </a:p>
          <a:p>
            <a:pPr marL="635000" indent="-635000">
              <a:buSzTx/>
              <a:buNone/>
            </a:pPr>
            <a:r>
              <a:rPr lang="en-US" altLang="en-US" sz="2400" b="1" dirty="0">
                <a:solidFill>
                  <a:srgbClr val="007FA3"/>
                </a:solidFill>
                <a:latin typeface="Arial" panose="020B0604020202020204" pitchFamily="34" charset="0"/>
                <a:cs typeface="Arial" panose="020B0604020202020204" pitchFamily="34" charset="0"/>
              </a:rPr>
              <a:t>41</a:t>
            </a:r>
            <a:r>
              <a:rPr lang="en-US" altLang="en-US" sz="2400" b="1" noProof="0" dirty="0">
                <a:solidFill>
                  <a:srgbClr val="007FA3"/>
                </a:solidFill>
                <a:latin typeface="Arial" panose="020B0604020202020204" pitchFamily="34" charset="0"/>
                <a:cs typeface="Arial" panose="020B0604020202020204" pitchFamily="34" charset="0"/>
              </a:rPr>
              <a:t>.6</a:t>
            </a:r>
            <a:r>
              <a:rPr lang="en-US" sz="2400" dirty="0">
                <a:latin typeface="Arial" panose="020B0604020202020204" pitchFamily="34" charset="0"/>
                <a:ea typeface="+mj-ea"/>
                <a:cs typeface="Arial" panose="020B0604020202020204" pitchFamily="34" charset="0"/>
              </a:rPr>
              <a:t> Discuss the functions of an evaporative system monitor.</a:t>
            </a:r>
          </a:p>
          <a:p>
            <a:pPr marL="716400" indent="-716400">
              <a:buSzTx/>
              <a:buNone/>
            </a:pPr>
            <a:r>
              <a:rPr lang="en-US" altLang="en-US" sz="2400" b="1" dirty="0">
                <a:solidFill>
                  <a:srgbClr val="007FA3"/>
                </a:solidFill>
                <a:latin typeface="Arial" panose="020B0604020202020204" pitchFamily="34" charset="0"/>
                <a:cs typeface="Arial" panose="020B0604020202020204" pitchFamily="34" charset="0"/>
              </a:rPr>
              <a:t>41</a:t>
            </a:r>
            <a:r>
              <a:rPr lang="en-US" altLang="en-US" sz="2400" b="1" noProof="0" dirty="0">
                <a:solidFill>
                  <a:srgbClr val="007FA3"/>
                </a:solidFill>
                <a:latin typeface="Arial" panose="020B0604020202020204" pitchFamily="34" charset="0"/>
                <a:cs typeface="Arial" panose="020B0604020202020204" pitchFamily="34" charset="0"/>
              </a:rPr>
              <a:t>.7</a:t>
            </a:r>
            <a:r>
              <a:rPr lang="en-US" sz="2400" dirty="0">
                <a:latin typeface="Arial" panose="020B0604020202020204" pitchFamily="34" charset="0"/>
                <a:ea typeface="+mj-ea"/>
                <a:cs typeface="Arial" panose="020B0604020202020204" pitchFamily="34" charset="0"/>
              </a:rPr>
              <a:t> </a:t>
            </a:r>
            <a:r>
              <a:rPr lang="en-US" altLang="en-US" sz="2400" noProof="0" dirty="0">
                <a:solidFill>
                  <a:schemeClr val="tx1"/>
                </a:solidFill>
                <a:latin typeface="Arial" panose="020B0604020202020204" pitchFamily="34" charset="0"/>
                <a:cs typeface="Arial" panose="020B0604020202020204" pitchFamily="34" charset="0"/>
              </a:rPr>
              <a:t>Discuss the purpose and function of exhaust gas recirculation (</a:t>
            </a:r>
            <a:r>
              <a:rPr lang="en-US" altLang="en-US" sz="2400" spc="-300" noProof="0" dirty="0">
                <a:solidFill>
                  <a:schemeClr val="tx1"/>
                </a:solidFill>
                <a:latin typeface="Arial" panose="020B0604020202020204" pitchFamily="34" charset="0"/>
                <a:cs typeface="Arial" panose="020B0604020202020204" pitchFamily="34" charset="0"/>
              </a:rPr>
              <a:t>E G </a:t>
            </a:r>
            <a:r>
              <a:rPr lang="en-US" altLang="en-US" sz="2400" noProof="0" dirty="0">
                <a:solidFill>
                  <a:schemeClr val="tx1"/>
                </a:solidFill>
                <a:latin typeface="Arial" panose="020B0604020202020204" pitchFamily="34" charset="0"/>
                <a:cs typeface="Arial" panose="020B0604020202020204" pitchFamily="34" charset="0"/>
              </a:rPr>
              <a:t>R) systems.</a:t>
            </a: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Onboard Refueling Vapor Recovery</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50101" y="1070092"/>
            <a:ext cx="8262100" cy="3414199"/>
          </a:xfrm>
        </p:spPr>
        <p:txBody>
          <a:bodyPr wrap="square" lIns="0" tIns="18000" rIns="0" bIns="18000" anchor="ctr" anchorCtr="0">
            <a:spAutoFit/>
          </a:bodyPr>
          <a:lstStyle/>
          <a:p>
            <a:pPr marL="342900" indent="-342900">
              <a:spcBef>
                <a:spcPts val="600"/>
              </a:spcBef>
            </a:pPr>
            <a:r>
              <a:rPr lang="en-US" sz="2400" noProof="0" dirty="0"/>
              <a:t>Purpose and Function (</a:t>
            </a:r>
            <a:r>
              <a:rPr lang="en-US" sz="2400" spc="-300" noProof="0" dirty="0"/>
              <a:t>O R V </a:t>
            </a:r>
            <a:r>
              <a:rPr lang="en-US" sz="2400" noProof="0" dirty="0"/>
              <a:t>R)</a:t>
            </a:r>
          </a:p>
          <a:p>
            <a:pPr marL="829818" lvl="1" indent="-342900"/>
            <a:r>
              <a:rPr lang="en-US" sz="2400" noProof="0" dirty="0"/>
              <a:t>Prevent fuel vapors from escaping to atmosphere during refueling.</a:t>
            </a:r>
          </a:p>
          <a:p>
            <a:pPr marL="342900" indent="-342900">
              <a:spcBef>
                <a:spcPts val="600"/>
              </a:spcBef>
            </a:pPr>
            <a:r>
              <a:rPr lang="en-US" sz="2400" noProof="0" dirty="0"/>
              <a:t>Operation</a:t>
            </a:r>
          </a:p>
          <a:p>
            <a:pPr marL="829818" lvl="1" indent="-342900"/>
            <a:r>
              <a:rPr lang="en-US" sz="2400" noProof="0" dirty="0"/>
              <a:t>Reduced-size filler tube creates an aspiration effect, which tends to draw outside air into the filler tube.</a:t>
            </a:r>
          </a:p>
          <a:p>
            <a:pPr marL="829818" lvl="1" indent="-342900"/>
            <a:r>
              <a:rPr lang="en-US" sz="2400" noProof="0" dirty="0"/>
              <a:t>During refueling, fuel tank is vented to charcoal canister.</a:t>
            </a:r>
          </a:p>
        </p:txBody>
      </p:sp>
    </p:spTree>
    <p:extLst>
      <p:ext uri="{BB962C8B-B14F-4D97-AF65-F5344CB8AC3E}">
        <p14:creationId xmlns:p14="http://schemas.microsoft.com/office/powerpoint/2010/main" val="4097290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41</a:t>
            </a:r>
            <a:r>
              <a:rPr lang="en-US" noProof="0" dirty="0"/>
              <a:t>.7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35766"/>
            <a:ext cx="2768428" cy="405683"/>
          </a:xfrm>
        </p:spPr>
        <p:txBody>
          <a:bodyPr wrap="square" lIns="0" tIns="18000" rIns="0" bIns="18000" anchor="ctr" anchorCtr="0">
            <a:spAutoFit/>
          </a:bodyPr>
          <a:lstStyle/>
          <a:p>
            <a:pPr marL="0" indent="0">
              <a:buNone/>
            </a:pPr>
            <a:r>
              <a:rPr lang="en-US" sz="2400" noProof="0" dirty="0"/>
              <a:t>Restricted Fuel Fill </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8" y="1849291"/>
            <a:ext cx="3856828" cy="1144347"/>
          </a:xfrm>
        </p:spPr>
        <p:txBody>
          <a:bodyPr wrap="square" lIns="0" tIns="18000" rIns="0" bIns="18000" anchor="ctr" anchorCtr="0">
            <a:spAutoFit/>
          </a:bodyPr>
          <a:lstStyle/>
          <a:p>
            <a:pPr marL="342900" indent="-342900">
              <a:spcBef>
                <a:spcPts val="600"/>
              </a:spcBef>
            </a:pPr>
            <a:r>
              <a:rPr lang="en-US" sz="2400" dirty="0"/>
              <a:t>A restricted fuel fill pipe shown on vehicle with the interior removed.</a:t>
            </a:r>
          </a:p>
        </p:txBody>
      </p:sp>
      <p:pic>
        <p:nvPicPr>
          <p:cNvPr id="3" name="Picture 2" descr="A restricted or narrow fuel filler tube with interiors removed.">
            <a:extLst>
              <a:ext uri="{FF2B5EF4-FFF2-40B4-BE49-F238E27FC236}">
                <a16:creationId xmlns:a16="http://schemas.microsoft.com/office/drawing/2014/main" id="{3AB4DA2C-143F-4098-7032-63C7A1BEB61A}"/>
              </a:ext>
            </a:extLst>
          </p:cNvPr>
          <p:cNvPicPr>
            <a:picLocks noChangeAspect="1"/>
          </p:cNvPicPr>
          <p:nvPr/>
        </p:nvPicPr>
        <p:blipFill>
          <a:blip r:embed="rId3"/>
          <a:stretch>
            <a:fillRect/>
          </a:stretch>
        </p:blipFill>
        <p:spPr>
          <a:xfrm>
            <a:off x="4662029" y="1096718"/>
            <a:ext cx="4061743" cy="4410438"/>
          </a:xfrm>
          <a:prstGeom prst="rect">
            <a:avLst/>
          </a:prstGeom>
        </p:spPr>
      </p:pic>
    </p:spTree>
    <p:extLst>
      <p:ext uri="{BB962C8B-B14F-4D97-AF65-F5344CB8AC3E}">
        <p14:creationId xmlns:p14="http://schemas.microsoft.com/office/powerpoint/2010/main" val="2282105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Question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35766"/>
            <a:ext cx="8270992" cy="405683"/>
          </a:xfrm>
        </p:spPr>
        <p:txBody>
          <a:bodyPr wrap="square" lIns="0" tIns="18000" rIns="0" bIns="18000" anchor="ctr" anchorCtr="0">
            <a:spAutoFit/>
          </a:bodyPr>
          <a:lstStyle/>
          <a:p>
            <a:pPr marL="0" indent="0">
              <a:buNone/>
            </a:pPr>
            <a:r>
              <a:rPr lang="en-US" sz="2400" noProof="0" dirty="0"/>
              <a:t>What is the purpose of the </a:t>
            </a:r>
            <a:r>
              <a:rPr lang="en-US" sz="2400" spc="-300" noProof="0" dirty="0"/>
              <a:t>O R V </a:t>
            </a:r>
            <a:r>
              <a:rPr lang="en-US" sz="2400" noProof="0" dirty="0"/>
              <a:t>R system?</a:t>
            </a:r>
          </a:p>
        </p:txBody>
      </p:sp>
    </p:spTree>
    <p:extLst>
      <p:ext uri="{BB962C8B-B14F-4D97-AF65-F5344CB8AC3E}">
        <p14:creationId xmlns:p14="http://schemas.microsoft.com/office/powerpoint/2010/main" val="1460845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Answer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38398"/>
            <a:ext cx="8270992" cy="775015"/>
          </a:xfrm>
        </p:spPr>
        <p:txBody>
          <a:bodyPr wrap="square" lIns="0" tIns="18000" rIns="0" bIns="18000" anchor="ctr" anchorCtr="0">
            <a:spAutoFit/>
          </a:bodyPr>
          <a:lstStyle/>
          <a:p>
            <a:pPr marL="0" indent="0">
              <a:buNone/>
            </a:pPr>
            <a:r>
              <a:rPr lang="en-US" sz="2400" dirty="0"/>
              <a:t>To prevent gasoline vapors from escaping to the atmosphere during refueling.</a:t>
            </a:r>
          </a:p>
        </p:txBody>
      </p:sp>
    </p:spTree>
    <p:extLst>
      <p:ext uri="{BB962C8B-B14F-4D97-AF65-F5344CB8AC3E}">
        <p14:creationId xmlns:p14="http://schemas.microsoft.com/office/powerpoint/2010/main" val="2396291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2712"/>
            <a:ext cx="8270993" cy="590349"/>
          </a:xfrm>
        </p:spPr>
        <p:txBody>
          <a:bodyPr wrap="square" lIns="0" tIns="18000" rIns="0" bIns="18000" anchor="ctr" anchorCtr="0">
            <a:spAutoFit/>
          </a:bodyPr>
          <a:lstStyle/>
          <a:p>
            <a:r>
              <a:rPr lang="en-US" dirty="0"/>
              <a:t>Diagnosing </a:t>
            </a:r>
            <a:r>
              <a:rPr lang="en-US" spc="-500" dirty="0"/>
              <a:t>E V A </a:t>
            </a:r>
            <a:r>
              <a:rPr lang="en-US" dirty="0"/>
              <a:t>P System</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5522" y="1125252"/>
            <a:ext cx="8278709" cy="3452671"/>
          </a:xfrm>
        </p:spPr>
        <p:txBody>
          <a:bodyPr wrap="square" lIns="0" tIns="18000" rIns="0" bIns="18000" anchor="ctr" anchorCtr="0">
            <a:spAutoFit/>
          </a:bodyPr>
          <a:lstStyle/>
          <a:p>
            <a:pPr marL="342900" indent="-342900">
              <a:spcBef>
                <a:spcPts val="600"/>
              </a:spcBef>
            </a:pPr>
            <a:r>
              <a:rPr lang="en-US" sz="2400" dirty="0"/>
              <a:t>Symptoms</a:t>
            </a:r>
          </a:p>
          <a:p>
            <a:pPr marL="829818" lvl="1" indent="-342900"/>
            <a:r>
              <a:rPr lang="en-US" sz="2400" dirty="0"/>
              <a:t>Common engine performance problems that can be caused by a fault in this system include the following:</a:t>
            </a:r>
          </a:p>
          <a:p>
            <a:pPr marL="829818" lvl="1" indent="-342900"/>
            <a:r>
              <a:rPr lang="en-US" sz="2400" dirty="0"/>
              <a:t>Poor fuel economy</a:t>
            </a:r>
          </a:p>
          <a:p>
            <a:pPr marL="829818" lvl="1" indent="-342900"/>
            <a:r>
              <a:rPr lang="en-US" sz="2400" dirty="0"/>
              <a:t>Poor performance</a:t>
            </a:r>
          </a:p>
          <a:p>
            <a:pPr marL="342900" indent="-342900">
              <a:spcBef>
                <a:spcPts val="600"/>
              </a:spcBef>
            </a:pPr>
            <a:r>
              <a:rPr lang="en-US" sz="2400" dirty="0"/>
              <a:t>Locating Leaks in the System</a:t>
            </a:r>
          </a:p>
          <a:p>
            <a:pPr marL="829818" lvl="1" indent="-342900"/>
            <a:r>
              <a:rPr lang="en-US" sz="2400" dirty="0"/>
              <a:t>Smoke machine testing</a:t>
            </a:r>
          </a:p>
          <a:p>
            <a:pPr marL="829818" lvl="1" indent="-342900"/>
            <a:r>
              <a:rPr lang="en-US" sz="2400" dirty="0"/>
              <a:t>Nitrogen gas pressurization</a:t>
            </a:r>
          </a:p>
        </p:txBody>
      </p:sp>
    </p:spTree>
    <p:extLst>
      <p:ext uri="{BB962C8B-B14F-4D97-AF65-F5344CB8AC3E}">
        <p14:creationId xmlns:p14="http://schemas.microsoft.com/office/powerpoint/2010/main" val="700882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41</a:t>
            </a:r>
            <a:r>
              <a:rPr lang="en-US" noProof="0" dirty="0"/>
              <a:t>.8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35766"/>
            <a:ext cx="8274131" cy="405683"/>
          </a:xfrm>
        </p:spPr>
        <p:txBody>
          <a:bodyPr wrap="square" lIns="0" tIns="18000" rIns="0" bIns="18000" anchor="ctr" anchorCtr="0">
            <a:spAutoFit/>
          </a:bodyPr>
          <a:lstStyle/>
          <a:p>
            <a:pPr marL="0" indent="0">
              <a:buNone/>
            </a:pPr>
            <a:r>
              <a:rPr lang="en-US" sz="2400" noProof="0" dirty="0"/>
              <a:t>Leak Message</a:t>
            </a:r>
          </a:p>
        </p:txBody>
      </p:sp>
      <p:pic>
        <p:nvPicPr>
          <p:cNvPr id="4" name="Picture 3" descr="A check gas cap warning message illuminated on the dashboard of a vehicle.">
            <a:extLst>
              <a:ext uri="{FF2B5EF4-FFF2-40B4-BE49-F238E27FC236}">
                <a16:creationId xmlns:a16="http://schemas.microsoft.com/office/drawing/2014/main" id="{1881F076-7187-CB11-A04C-519B428E54E6}"/>
              </a:ext>
            </a:extLst>
          </p:cNvPr>
          <p:cNvPicPr>
            <a:picLocks noChangeAspect="1"/>
          </p:cNvPicPr>
          <p:nvPr/>
        </p:nvPicPr>
        <p:blipFill>
          <a:blip r:embed="rId3"/>
          <a:stretch>
            <a:fillRect/>
          </a:stretch>
        </p:blipFill>
        <p:spPr>
          <a:xfrm>
            <a:off x="1265035" y="1632919"/>
            <a:ext cx="6613931" cy="3338163"/>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1799" y="5121265"/>
            <a:ext cx="8280399" cy="1144347"/>
          </a:xfrm>
        </p:spPr>
        <p:txBody>
          <a:bodyPr wrap="square" lIns="0" tIns="18000" rIns="0" bIns="18000" anchor="ctr" anchorCtr="0">
            <a:spAutoFit/>
          </a:bodyPr>
          <a:lstStyle/>
          <a:p>
            <a:pPr marL="342900" indent="-342900">
              <a:spcBef>
                <a:spcPts val="600"/>
              </a:spcBef>
            </a:pPr>
            <a:r>
              <a:rPr lang="en-US" sz="2400" dirty="0"/>
              <a:t>Some vehicles display a message if an evaporative control system leak is detected that could be the result of a loose gas cap.</a:t>
            </a:r>
          </a:p>
        </p:txBody>
      </p:sp>
    </p:spTree>
    <p:extLst>
      <p:ext uri="{BB962C8B-B14F-4D97-AF65-F5344CB8AC3E}">
        <p14:creationId xmlns:p14="http://schemas.microsoft.com/office/powerpoint/2010/main" val="2221522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072813DC-B475-03C3-F015-D3BFB03E5C7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42199EE-329E-B4B5-13D4-111EFD7A50DB}"/>
              </a:ext>
            </a:extLst>
          </p:cNvPr>
          <p:cNvSpPr>
            <a:spLocks noGrp="1"/>
          </p:cNvSpPr>
          <p:nvPr>
            <p:ph type="title"/>
          </p:nvPr>
        </p:nvSpPr>
        <p:spPr>
          <a:xfrm>
            <a:off x="438150" y="229997"/>
            <a:ext cx="8229600" cy="590349"/>
          </a:xfrm>
        </p:spPr>
        <p:txBody>
          <a:bodyPr wrap="square" lIns="0" tIns="18000" rIns="0" bIns="18000" anchor="ctr" anchorCtr="0">
            <a:spAutoFit/>
          </a:bodyPr>
          <a:lstStyle/>
          <a:p>
            <a:r>
              <a:rPr lang="en-US" sz="3600" noProof="0" dirty="0">
                <a:latin typeface="+mj-lt"/>
              </a:rPr>
              <a:t>Figure </a:t>
            </a:r>
            <a:r>
              <a:rPr lang="en-US" sz="3600" dirty="0">
                <a:latin typeface="+mj-lt"/>
              </a:rPr>
              <a:t>41</a:t>
            </a:r>
            <a:r>
              <a:rPr lang="en-US" sz="3600" noProof="0" dirty="0">
                <a:latin typeface="+mj-lt"/>
              </a:rPr>
              <a:t>.9</a:t>
            </a:r>
          </a:p>
        </p:txBody>
      </p:sp>
      <p:sp>
        <p:nvSpPr>
          <p:cNvPr id="7" name="Content Placeholder 6">
            <a:extLst>
              <a:ext uri="{FF2B5EF4-FFF2-40B4-BE49-F238E27FC236}">
                <a16:creationId xmlns:a16="http://schemas.microsoft.com/office/drawing/2014/main" id="{63719F10-05BE-FDDB-EAC4-AECC89BDB705}"/>
              </a:ext>
            </a:extLst>
          </p:cNvPr>
          <p:cNvSpPr>
            <a:spLocks noGrp="1"/>
          </p:cNvSpPr>
          <p:nvPr>
            <p:ph sz="quarter" idx="12"/>
          </p:nvPr>
        </p:nvSpPr>
        <p:spPr>
          <a:xfrm>
            <a:off x="438150" y="1182074"/>
            <a:ext cx="1476375" cy="344128"/>
          </a:xfrm>
        </p:spPr>
        <p:txBody>
          <a:bodyPr wrap="square" lIns="0" tIns="18000" rIns="0" bIns="18000" anchor="ctr" anchorCtr="0">
            <a:spAutoFit/>
          </a:bodyPr>
          <a:lstStyle/>
          <a:p>
            <a:pPr marL="0" indent="0">
              <a:buNone/>
            </a:pPr>
            <a:r>
              <a:rPr lang="en-US" sz="2000" noProof="0" dirty="0"/>
              <a:t>Leak Testing</a:t>
            </a:r>
          </a:p>
        </p:txBody>
      </p:sp>
      <p:sp>
        <p:nvSpPr>
          <p:cNvPr id="8" name="Content Placeholder 7">
            <a:extLst>
              <a:ext uri="{FF2B5EF4-FFF2-40B4-BE49-F238E27FC236}">
                <a16:creationId xmlns:a16="http://schemas.microsoft.com/office/drawing/2014/main" id="{BFC64EAC-8C1B-4326-ECF1-5DA61FE25F86}"/>
              </a:ext>
            </a:extLst>
          </p:cNvPr>
          <p:cNvSpPr>
            <a:spLocks noGrp="1"/>
          </p:cNvSpPr>
          <p:nvPr>
            <p:ph sz="quarter" idx="13"/>
          </p:nvPr>
        </p:nvSpPr>
        <p:spPr>
          <a:xfrm>
            <a:off x="436180" y="1636703"/>
            <a:ext cx="4114800" cy="344128"/>
          </a:xfrm>
        </p:spPr>
        <p:txBody>
          <a:bodyPr wrap="square" lIns="0" tIns="18000" rIns="0" bIns="18000" anchor="ctr" anchorCtr="0">
            <a:spAutoFit/>
          </a:bodyPr>
          <a:lstStyle/>
          <a:p>
            <a:pPr marL="342900" indent="-342900">
              <a:spcBef>
                <a:spcPts val="600"/>
              </a:spcBef>
              <a:buFont typeface="Arial" panose="020B0604020202020204" pitchFamily="34" charset="0"/>
              <a:buChar char="•"/>
            </a:pPr>
            <a:r>
              <a:rPr lang="en-US" sz="2000" dirty="0"/>
              <a:t>To test for a leak, this tester was</a:t>
            </a:r>
          </a:p>
        </p:txBody>
      </p:sp>
      <p:sp>
        <p:nvSpPr>
          <p:cNvPr id="2" name="Content Placeholder 1">
            <a:extLst>
              <a:ext uri="{FF2B5EF4-FFF2-40B4-BE49-F238E27FC236}">
                <a16:creationId xmlns:a16="http://schemas.microsoft.com/office/drawing/2014/main" id="{D1F32002-8F99-3A51-C878-AD3D69892F55}"/>
              </a:ext>
            </a:extLst>
          </p:cNvPr>
          <p:cNvSpPr>
            <a:spLocks noGrp="1"/>
          </p:cNvSpPr>
          <p:nvPr>
            <p:ph sz="quarter" idx="14"/>
          </p:nvPr>
        </p:nvSpPr>
        <p:spPr>
          <a:xfrm>
            <a:off x="765175" y="2041894"/>
            <a:ext cx="1098583" cy="344128"/>
          </a:xfrm>
        </p:spPr>
        <p:txBody>
          <a:bodyPr wrap="square" lIns="0" tIns="18000" rIns="0" bIns="18000" anchor="ctr" anchorCtr="0">
            <a:spAutoFit/>
          </a:bodyPr>
          <a:lstStyle/>
          <a:p>
            <a:pPr marL="0" indent="0">
              <a:buNone/>
            </a:pPr>
            <a:r>
              <a:rPr lang="en-US" sz="2000" dirty="0"/>
              <a:t>set to the</a:t>
            </a:r>
          </a:p>
        </p:txBody>
      </p:sp>
      <p:graphicFrame>
        <p:nvGraphicFramePr>
          <p:cNvPr id="27" name="Object 26" descr="0 point 0 2 0 hyphen inch">
            <a:extLst>
              <a:ext uri="{FF2B5EF4-FFF2-40B4-BE49-F238E27FC236}">
                <a16:creationId xmlns:a16="http://schemas.microsoft.com/office/drawing/2014/main" id="{7B442AED-16DF-AB8B-88B0-E4EB7B935BA5}"/>
              </a:ext>
            </a:extLst>
          </p:cNvPr>
          <p:cNvGraphicFramePr>
            <a:graphicFrameLocks noChangeAspect="1"/>
          </p:cNvGraphicFramePr>
          <p:nvPr>
            <p:extLst>
              <p:ext uri="{D42A27DB-BD31-4B8C-83A1-F6EECF244321}">
                <p14:modId xmlns:p14="http://schemas.microsoft.com/office/powerpoint/2010/main" val="1755621914"/>
              </p:ext>
            </p:extLst>
          </p:nvPr>
        </p:nvGraphicFramePr>
        <p:xfrm>
          <a:off x="1892333" y="2078567"/>
          <a:ext cx="1307466" cy="289831"/>
        </p:xfrm>
        <a:graphic>
          <a:graphicData uri="http://schemas.openxmlformats.org/presentationml/2006/ole">
            <mc:AlternateContent xmlns:mc="http://schemas.openxmlformats.org/markup-compatibility/2006">
              <mc:Choice xmlns:v="urn:schemas-microsoft-com:vml" Requires="v">
                <p:oleObj name="Equation" r:id="rId3" imgW="812520" imgH="177480" progId="Equation.DSMT4">
                  <p:embed/>
                </p:oleObj>
              </mc:Choice>
              <mc:Fallback>
                <p:oleObj name="Equation" r:id="rId3" imgW="812520" imgH="177480" progId="Equation.DSMT4">
                  <p:embed/>
                  <p:pic>
                    <p:nvPicPr>
                      <p:cNvPr id="18" name="Object 17" descr="H subscript 2 O close parenthesis.">
                        <a:extLst>
                          <a:ext uri="{FF2B5EF4-FFF2-40B4-BE49-F238E27FC236}">
                            <a16:creationId xmlns:a16="http://schemas.microsoft.com/office/drawing/2014/main" id="{7E3C55ED-2E69-3AEC-101B-EF312A082FA6}"/>
                          </a:ext>
                        </a:extLst>
                      </p:cNvPr>
                      <p:cNvPicPr>
                        <a:picLocks noChangeAspect="1" noChangeArrowheads="1"/>
                      </p:cNvPicPr>
                      <p:nvPr/>
                    </p:nvPicPr>
                    <p:blipFill>
                      <a:blip r:embed="rId4"/>
                      <a:srcRect/>
                      <a:stretch>
                        <a:fillRect/>
                      </a:stretch>
                    </p:blipFill>
                    <p:spPr bwMode="auto">
                      <a:xfrm>
                        <a:off x="1892333" y="2078567"/>
                        <a:ext cx="1307466" cy="28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ontent Placeholder 2">
            <a:extLst>
              <a:ext uri="{FF2B5EF4-FFF2-40B4-BE49-F238E27FC236}">
                <a16:creationId xmlns:a16="http://schemas.microsoft.com/office/drawing/2014/main" id="{60C57896-FDD4-7EF1-7A7A-0B331E1BF3B5}"/>
              </a:ext>
            </a:extLst>
          </p:cNvPr>
          <p:cNvSpPr>
            <a:spLocks noGrp="1"/>
          </p:cNvSpPr>
          <p:nvPr>
            <p:ph sz="quarter" idx="15"/>
          </p:nvPr>
        </p:nvSpPr>
        <p:spPr>
          <a:xfrm>
            <a:off x="3228374" y="2032368"/>
            <a:ext cx="1098583" cy="344128"/>
          </a:xfrm>
        </p:spPr>
        <p:txBody>
          <a:bodyPr wrap="square" lIns="0" tIns="18000" rIns="0" bIns="18000" anchor="ctr" anchorCtr="0">
            <a:spAutoFit/>
          </a:bodyPr>
          <a:lstStyle/>
          <a:p>
            <a:pPr marL="0" indent="0">
              <a:buNone/>
            </a:pPr>
            <a:r>
              <a:rPr lang="en-US" sz="2000" dirty="0"/>
              <a:t>hole and</a:t>
            </a:r>
          </a:p>
        </p:txBody>
      </p:sp>
      <p:sp>
        <p:nvSpPr>
          <p:cNvPr id="4" name="Content Placeholder 3">
            <a:extLst>
              <a:ext uri="{FF2B5EF4-FFF2-40B4-BE49-F238E27FC236}">
                <a16:creationId xmlns:a16="http://schemas.microsoft.com/office/drawing/2014/main" id="{08A7CE74-E2F2-07AB-A5FF-A22994BE14A7}"/>
              </a:ext>
            </a:extLst>
          </p:cNvPr>
          <p:cNvSpPr>
            <a:spLocks noGrp="1"/>
          </p:cNvSpPr>
          <p:nvPr>
            <p:ph sz="quarter" idx="16"/>
          </p:nvPr>
        </p:nvSpPr>
        <p:spPr>
          <a:xfrm>
            <a:off x="765174" y="2425737"/>
            <a:ext cx="3785805" cy="1883011"/>
          </a:xfrm>
        </p:spPr>
        <p:txBody>
          <a:bodyPr wrap="square" lIns="0" tIns="18000" rIns="0" bIns="18000" anchor="ctr" anchorCtr="0">
            <a:spAutoFit/>
          </a:bodyPr>
          <a:lstStyle/>
          <a:p>
            <a:pPr marL="0" indent="0">
              <a:buNone/>
            </a:pPr>
            <a:r>
              <a:rPr lang="en-US" sz="2000" dirty="0"/>
              <a:t>turned on. The ball rose in the scale on the left, and the red arrow was moved to that location. If, when testing the system for leaks, the ball rises higher than the arrow, then the leak is larger </a:t>
            </a:r>
          </a:p>
        </p:txBody>
      </p:sp>
      <p:sp>
        <p:nvSpPr>
          <p:cNvPr id="5" name="Content Placeholder 4">
            <a:extLst>
              <a:ext uri="{FF2B5EF4-FFF2-40B4-BE49-F238E27FC236}">
                <a16:creationId xmlns:a16="http://schemas.microsoft.com/office/drawing/2014/main" id="{5EBB974D-8008-480B-E8D3-8D5E6F922CDB}"/>
              </a:ext>
            </a:extLst>
          </p:cNvPr>
          <p:cNvSpPr>
            <a:spLocks noGrp="1"/>
          </p:cNvSpPr>
          <p:nvPr>
            <p:ph sz="quarter" idx="17"/>
          </p:nvPr>
        </p:nvSpPr>
        <p:spPr>
          <a:xfrm>
            <a:off x="765175" y="4350732"/>
            <a:ext cx="552451" cy="344128"/>
          </a:xfrm>
        </p:spPr>
        <p:txBody>
          <a:bodyPr wrap="square" lIns="0" tIns="18000" rIns="0" bIns="18000" anchor="ctr" anchorCtr="0">
            <a:spAutoFit/>
          </a:bodyPr>
          <a:lstStyle/>
          <a:p>
            <a:pPr marL="0" indent="0">
              <a:buNone/>
            </a:pPr>
            <a:r>
              <a:rPr lang="en-US" sz="2000" dirty="0"/>
              <a:t>than</a:t>
            </a:r>
          </a:p>
        </p:txBody>
      </p:sp>
      <p:graphicFrame>
        <p:nvGraphicFramePr>
          <p:cNvPr id="28" name="Object 27" descr="0 point 0 2">
            <a:extLst>
              <a:ext uri="{FF2B5EF4-FFF2-40B4-BE49-F238E27FC236}">
                <a16:creationId xmlns:a16="http://schemas.microsoft.com/office/drawing/2014/main" id="{FF417450-7727-A1BE-C1E0-1299F22FBA39}"/>
              </a:ext>
            </a:extLst>
          </p:cNvPr>
          <p:cNvGraphicFramePr>
            <a:graphicFrameLocks noChangeAspect="1"/>
          </p:cNvGraphicFramePr>
          <p:nvPr>
            <p:extLst>
              <p:ext uri="{D42A27DB-BD31-4B8C-83A1-F6EECF244321}">
                <p14:modId xmlns:p14="http://schemas.microsoft.com/office/powerpoint/2010/main" val="1846981493"/>
              </p:ext>
            </p:extLst>
          </p:nvPr>
        </p:nvGraphicFramePr>
        <p:xfrm>
          <a:off x="1360233" y="4378333"/>
          <a:ext cx="552450" cy="288925"/>
        </p:xfrm>
        <a:graphic>
          <a:graphicData uri="http://schemas.openxmlformats.org/presentationml/2006/ole">
            <mc:AlternateContent xmlns:mc="http://schemas.openxmlformats.org/markup-compatibility/2006">
              <mc:Choice xmlns:v="urn:schemas-microsoft-com:vml" Requires="v">
                <p:oleObj name="Equation" r:id="rId5" imgW="342720" imgH="177480" progId="Equation.DSMT4">
                  <p:embed/>
                </p:oleObj>
              </mc:Choice>
              <mc:Fallback>
                <p:oleObj name="Equation" r:id="rId5" imgW="342720" imgH="177480" progId="Equation.DSMT4">
                  <p:embed/>
                  <p:pic>
                    <p:nvPicPr>
                      <p:cNvPr id="27" name="Object 26" descr="H subscript 2 O close parenthesis.">
                        <a:extLst>
                          <a:ext uri="{FF2B5EF4-FFF2-40B4-BE49-F238E27FC236}">
                            <a16:creationId xmlns:a16="http://schemas.microsoft.com/office/drawing/2014/main" id="{7B442AED-16DF-AB8B-88B0-E4EB7B935BA5}"/>
                          </a:ext>
                        </a:extLst>
                      </p:cNvPr>
                      <p:cNvPicPr>
                        <a:picLocks noChangeAspect="1" noChangeArrowheads="1"/>
                      </p:cNvPicPr>
                      <p:nvPr/>
                    </p:nvPicPr>
                    <p:blipFill>
                      <a:blip r:embed="rId6"/>
                      <a:srcRect/>
                      <a:stretch>
                        <a:fillRect/>
                      </a:stretch>
                    </p:blipFill>
                    <p:spPr bwMode="auto">
                      <a:xfrm>
                        <a:off x="1360233" y="4378333"/>
                        <a:ext cx="5524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Content Placeholder 8">
            <a:extLst>
              <a:ext uri="{FF2B5EF4-FFF2-40B4-BE49-F238E27FC236}">
                <a16:creationId xmlns:a16="http://schemas.microsoft.com/office/drawing/2014/main" id="{151E7C4F-B982-5E6F-0D34-89D4C495D9F1}"/>
              </a:ext>
            </a:extLst>
          </p:cNvPr>
          <p:cNvSpPr>
            <a:spLocks noGrp="1"/>
          </p:cNvSpPr>
          <p:nvPr>
            <p:ph sz="quarter" idx="18"/>
          </p:nvPr>
        </p:nvSpPr>
        <p:spPr>
          <a:xfrm>
            <a:off x="1955291" y="4351281"/>
            <a:ext cx="2595688" cy="344128"/>
          </a:xfrm>
        </p:spPr>
        <p:txBody>
          <a:bodyPr wrap="square" lIns="0" tIns="18000" rIns="0" bIns="18000" anchor="ctr" anchorCtr="0">
            <a:spAutoFit/>
          </a:bodyPr>
          <a:lstStyle/>
          <a:p>
            <a:pPr marL="0" indent="0">
              <a:buNone/>
            </a:pPr>
            <a:r>
              <a:rPr lang="en-US" sz="2000" dirty="0"/>
              <a:t>inch. If the ball does</a:t>
            </a:r>
          </a:p>
        </p:txBody>
      </p:sp>
      <p:sp>
        <p:nvSpPr>
          <p:cNvPr id="10" name="Content Placeholder 9">
            <a:extLst>
              <a:ext uri="{FF2B5EF4-FFF2-40B4-BE49-F238E27FC236}">
                <a16:creationId xmlns:a16="http://schemas.microsoft.com/office/drawing/2014/main" id="{AFFEC55C-6963-23FD-20FC-A6961FE17509}"/>
              </a:ext>
            </a:extLst>
          </p:cNvPr>
          <p:cNvSpPr>
            <a:spLocks noGrp="1"/>
          </p:cNvSpPr>
          <p:nvPr>
            <p:ph sz="quarter" idx="19"/>
          </p:nvPr>
        </p:nvSpPr>
        <p:spPr>
          <a:xfrm>
            <a:off x="765175" y="4725496"/>
            <a:ext cx="3801996" cy="344128"/>
          </a:xfrm>
        </p:spPr>
        <p:txBody>
          <a:bodyPr wrap="square" lIns="0" tIns="18000" rIns="0" bIns="18000" anchor="ctr" anchorCtr="0">
            <a:spAutoFit/>
          </a:bodyPr>
          <a:lstStyle/>
          <a:p>
            <a:pPr marL="0" indent="0">
              <a:buNone/>
            </a:pPr>
            <a:r>
              <a:rPr lang="en-US" sz="2000" dirty="0"/>
              <a:t>not rise to level of the arrow, leak</a:t>
            </a:r>
          </a:p>
        </p:txBody>
      </p:sp>
      <p:sp>
        <p:nvSpPr>
          <p:cNvPr id="11" name="Content Placeholder 10">
            <a:extLst>
              <a:ext uri="{FF2B5EF4-FFF2-40B4-BE49-F238E27FC236}">
                <a16:creationId xmlns:a16="http://schemas.microsoft.com/office/drawing/2014/main" id="{F7C8CCDB-0886-3A50-3DCF-DFE34241AB13}"/>
              </a:ext>
            </a:extLst>
          </p:cNvPr>
          <p:cNvSpPr>
            <a:spLocks noGrp="1"/>
          </p:cNvSpPr>
          <p:nvPr>
            <p:ph sz="quarter" idx="20"/>
          </p:nvPr>
        </p:nvSpPr>
        <p:spPr>
          <a:xfrm>
            <a:off x="755518" y="5100260"/>
            <a:ext cx="1714413" cy="344128"/>
          </a:xfrm>
        </p:spPr>
        <p:txBody>
          <a:bodyPr wrap="square" lIns="0" tIns="18000" rIns="0" bIns="18000" anchor="ctr" anchorCtr="0">
            <a:spAutoFit/>
          </a:bodyPr>
          <a:lstStyle/>
          <a:p>
            <a:pPr marL="0" indent="0">
              <a:buNone/>
            </a:pPr>
            <a:r>
              <a:rPr lang="en-US" sz="2000" dirty="0"/>
              <a:t>is smaller than</a:t>
            </a:r>
          </a:p>
        </p:txBody>
      </p:sp>
      <p:graphicFrame>
        <p:nvGraphicFramePr>
          <p:cNvPr id="29" name="Object 28" descr="0 point 0 2 0">
            <a:extLst>
              <a:ext uri="{FF2B5EF4-FFF2-40B4-BE49-F238E27FC236}">
                <a16:creationId xmlns:a16="http://schemas.microsoft.com/office/drawing/2014/main" id="{EF4BC68E-148E-29DE-78C9-47CCCA09F4C3}"/>
              </a:ext>
            </a:extLst>
          </p:cNvPr>
          <p:cNvGraphicFramePr>
            <a:graphicFrameLocks noChangeAspect="1"/>
          </p:cNvGraphicFramePr>
          <p:nvPr>
            <p:extLst>
              <p:ext uri="{D42A27DB-BD31-4B8C-83A1-F6EECF244321}">
                <p14:modId xmlns:p14="http://schemas.microsoft.com/office/powerpoint/2010/main" val="3169395810"/>
              </p:ext>
            </p:extLst>
          </p:nvPr>
        </p:nvGraphicFramePr>
        <p:xfrm>
          <a:off x="2496854" y="5144691"/>
          <a:ext cx="695325" cy="288925"/>
        </p:xfrm>
        <a:graphic>
          <a:graphicData uri="http://schemas.openxmlformats.org/presentationml/2006/ole">
            <mc:AlternateContent xmlns:mc="http://schemas.openxmlformats.org/markup-compatibility/2006">
              <mc:Choice xmlns:v="urn:schemas-microsoft-com:vml" Requires="v">
                <p:oleObj name="Equation" r:id="rId7" imgW="431640" imgH="177480" progId="Equation.DSMT4">
                  <p:embed/>
                </p:oleObj>
              </mc:Choice>
              <mc:Fallback>
                <p:oleObj name="Equation" r:id="rId7" imgW="431640" imgH="177480" progId="Equation.DSMT4">
                  <p:embed/>
                  <p:pic>
                    <p:nvPicPr>
                      <p:cNvPr id="28" name="Object 27" descr="H subscript 2 O close parenthesis.">
                        <a:extLst>
                          <a:ext uri="{FF2B5EF4-FFF2-40B4-BE49-F238E27FC236}">
                            <a16:creationId xmlns:a16="http://schemas.microsoft.com/office/drawing/2014/main" id="{FF417450-7727-A1BE-C1E0-1299F22FBA39}"/>
                          </a:ext>
                        </a:extLst>
                      </p:cNvPr>
                      <p:cNvPicPr>
                        <a:picLocks noChangeAspect="1" noChangeArrowheads="1"/>
                      </p:cNvPicPr>
                      <p:nvPr/>
                    </p:nvPicPr>
                    <p:blipFill>
                      <a:blip r:embed="rId8"/>
                      <a:srcRect/>
                      <a:stretch>
                        <a:fillRect/>
                      </a:stretch>
                    </p:blipFill>
                    <p:spPr bwMode="auto">
                      <a:xfrm>
                        <a:off x="2496854" y="5144691"/>
                        <a:ext cx="6953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Content Placeholder 11">
            <a:extLst>
              <a:ext uri="{FF2B5EF4-FFF2-40B4-BE49-F238E27FC236}">
                <a16:creationId xmlns:a16="http://schemas.microsoft.com/office/drawing/2014/main" id="{D87ED12C-F6EF-28D7-4F57-990BCAB8DA18}"/>
              </a:ext>
            </a:extLst>
          </p:cNvPr>
          <p:cNvSpPr>
            <a:spLocks noGrp="1"/>
          </p:cNvSpPr>
          <p:nvPr>
            <p:ph sz="quarter" idx="21"/>
          </p:nvPr>
        </p:nvSpPr>
        <p:spPr>
          <a:xfrm>
            <a:off x="3253135" y="5097108"/>
            <a:ext cx="555406" cy="344128"/>
          </a:xfrm>
        </p:spPr>
        <p:txBody>
          <a:bodyPr wrap="square" lIns="0" tIns="18000" rIns="0" bIns="18000" anchor="ctr" anchorCtr="0">
            <a:spAutoFit/>
          </a:bodyPr>
          <a:lstStyle/>
          <a:p>
            <a:pPr marL="0" indent="0">
              <a:buNone/>
            </a:pPr>
            <a:r>
              <a:rPr lang="en-US" sz="2000" dirty="0"/>
              <a:t>inch.</a:t>
            </a:r>
          </a:p>
        </p:txBody>
      </p:sp>
      <p:pic>
        <p:nvPicPr>
          <p:cNvPr id="31" name="Picture 30" descr="A leak detector equipment with a selector knob and a graduated scale with an arrow that moves based on leakage. The knob has future, test, smoke, and off positions.">
            <a:extLst>
              <a:ext uri="{FF2B5EF4-FFF2-40B4-BE49-F238E27FC236}">
                <a16:creationId xmlns:a16="http://schemas.microsoft.com/office/drawing/2014/main" id="{0C6CF71B-EB6B-3830-ED07-F97E5122BC6C}"/>
              </a:ext>
            </a:extLst>
          </p:cNvPr>
          <p:cNvPicPr>
            <a:picLocks noChangeAspect="1"/>
          </p:cNvPicPr>
          <p:nvPr/>
        </p:nvPicPr>
        <p:blipFill>
          <a:blip r:embed="rId9"/>
          <a:stretch>
            <a:fillRect/>
          </a:stretch>
        </p:blipFill>
        <p:spPr>
          <a:xfrm>
            <a:off x="4683630" y="1122067"/>
            <a:ext cx="3981711" cy="2997553"/>
          </a:xfrm>
          <a:prstGeom prst="rect">
            <a:avLst/>
          </a:prstGeom>
        </p:spPr>
      </p:pic>
    </p:spTree>
    <p:extLst>
      <p:ext uri="{BB962C8B-B14F-4D97-AF65-F5344CB8AC3E}">
        <p14:creationId xmlns:p14="http://schemas.microsoft.com/office/powerpoint/2010/main" val="2748444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41</a:t>
            </a:r>
            <a:r>
              <a:rPr lang="en-US" noProof="0" dirty="0"/>
              <a:t>.10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35766"/>
            <a:ext cx="2333412" cy="405683"/>
          </a:xfrm>
        </p:spPr>
        <p:txBody>
          <a:bodyPr wrap="square" lIns="0" tIns="18000" rIns="0" bIns="18000" anchor="ctr" anchorCtr="0">
            <a:spAutoFit/>
          </a:bodyPr>
          <a:lstStyle/>
          <a:p>
            <a:pPr marL="0" indent="0">
              <a:buNone/>
            </a:pPr>
            <a:r>
              <a:rPr lang="en-US" sz="2400" noProof="0" dirty="0"/>
              <a:t>Smoke Testing</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6" y="1708138"/>
            <a:ext cx="4130793" cy="1883011"/>
          </a:xfrm>
        </p:spPr>
        <p:txBody>
          <a:bodyPr wrap="square" lIns="0" tIns="18000" rIns="0" bIns="18000" anchor="ctr" anchorCtr="0">
            <a:spAutoFit/>
          </a:bodyPr>
          <a:lstStyle/>
          <a:p>
            <a:pPr marL="342900" indent="-342900">
              <a:spcBef>
                <a:spcPts val="600"/>
              </a:spcBef>
            </a:pPr>
            <a:r>
              <a:rPr lang="en-US" sz="2400" dirty="0"/>
              <a:t>This unit is applying smoke to the fuel tank through an adapter, and the leak was easily found to be the gas cap seal.</a:t>
            </a:r>
          </a:p>
        </p:txBody>
      </p:sp>
      <p:pic>
        <p:nvPicPr>
          <p:cNvPr id="3" name="Picture 2" descr="An unit applying smoke to the fuel tank for leak detection.">
            <a:extLst>
              <a:ext uri="{FF2B5EF4-FFF2-40B4-BE49-F238E27FC236}">
                <a16:creationId xmlns:a16="http://schemas.microsoft.com/office/drawing/2014/main" id="{4AA2C39C-5328-6705-1D55-B1E9EDF876BE}"/>
              </a:ext>
            </a:extLst>
          </p:cNvPr>
          <p:cNvPicPr>
            <a:picLocks noChangeAspect="1"/>
          </p:cNvPicPr>
          <p:nvPr/>
        </p:nvPicPr>
        <p:blipFill>
          <a:blip r:embed="rId3"/>
          <a:stretch>
            <a:fillRect/>
          </a:stretch>
        </p:blipFill>
        <p:spPr>
          <a:xfrm>
            <a:off x="4665955" y="1085079"/>
            <a:ext cx="4021528" cy="3027529"/>
          </a:xfrm>
          <a:prstGeom prst="rect">
            <a:avLst/>
          </a:prstGeom>
        </p:spPr>
      </p:pic>
    </p:spTree>
    <p:extLst>
      <p:ext uri="{BB962C8B-B14F-4D97-AF65-F5344CB8AC3E}">
        <p14:creationId xmlns:p14="http://schemas.microsoft.com/office/powerpoint/2010/main" val="633045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458719"/>
            <a:ext cx="8229600" cy="492412"/>
          </a:xfrm>
        </p:spPr>
        <p:txBody>
          <a:bodyPr/>
          <a:lstStyle/>
          <a:p>
            <a:r>
              <a:rPr lang="en-US" sz="2000" dirty="0"/>
              <a:t>Animation: Evaporative Emissions Control System Test</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evap_syst_test">
            <a:hlinkClick r:id="" action="ppaction://media"/>
            <a:extLst>
              <a:ext uri="{FF2B5EF4-FFF2-40B4-BE49-F238E27FC236}">
                <a16:creationId xmlns:a16="http://schemas.microsoft.com/office/drawing/2014/main" id="{122A6BCD-D647-FF76-79C8-A17DE676AC9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6100" y="1077009"/>
            <a:ext cx="8102600" cy="4657869"/>
          </a:xfrm>
        </p:spPr>
      </p:pic>
    </p:spTree>
    <p:extLst>
      <p:ext uri="{BB962C8B-B14F-4D97-AF65-F5344CB8AC3E}">
        <p14:creationId xmlns:p14="http://schemas.microsoft.com/office/powerpoint/2010/main" val="347431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41</a:t>
            </a:r>
            <a:r>
              <a:rPr lang="en-US" noProof="0" dirty="0"/>
              <a:t>.11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35766"/>
            <a:ext cx="2333412" cy="405683"/>
          </a:xfrm>
        </p:spPr>
        <p:txBody>
          <a:bodyPr wrap="square" lIns="0" tIns="18000" rIns="0" bIns="18000" anchor="ctr" anchorCtr="0">
            <a:spAutoFit/>
          </a:bodyPr>
          <a:lstStyle/>
          <a:p>
            <a:pPr marL="0" indent="0">
              <a:buNone/>
            </a:pPr>
            <a:r>
              <a:rPr lang="en-US" sz="2400" noProof="0" dirty="0"/>
              <a:t>Emission Tester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1663476"/>
            <a:ext cx="4130793" cy="1144347"/>
          </a:xfrm>
        </p:spPr>
        <p:txBody>
          <a:bodyPr wrap="square" lIns="0" tIns="18000" rIns="0" bIns="18000" anchor="ctr" anchorCtr="0">
            <a:spAutoFit/>
          </a:bodyPr>
          <a:lstStyle/>
          <a:p>
            <a:pPr marL="342900" indent="-342900">
              <a:spcBef>
                <a:spcPts val="600"/>
              </a:spcBef>
            </a:pPr>
            <a:r>
              <a:rPr lang="en-US" sz="2400" dirty="0"/>
              <a:t>An emission tester that uses nitrogen to pressurize the fuel system.</a:t>
            </a:r>
          </a:p>
        </p:txBody>
      </p:sp>
      <p:pic>
        <p:nvPicPr>
          <p:cNvPr id="4" name="Picture 3" descr="An evaporative control system diagnostic equipment with a dial gauge and a selector knob.">
            <a:extLst>
              <a:ext uri="{FF2B5EF4-FFF2-40B4-BE49-F238E27FC236}">
                <a16:creationId xmlns:a16="http://schemas.microsoft.com/office/drawing/2014/main" id="{4B8F5E37-6B58-31E1-8D3B-FC285B6BA0F0}"/>
              </a:ext>
            </a:extLst>
          </p:cNvPr>
          <p:cNvPicPr>
            <a:picLocks noChangeAspect="1"/>
          </p:cNvPicPr>
          <p:nvPr/>
        </p:nvPicPr>
        <p:blipFill>
          <a:blip r:embed="rId3"/>
          <a:stretch>
            <a:fillRect/>
          </a:stretch>
        </p:blipFill>
        <p:spPr>
          <a:xfrm>
            <a:off x="4692090" y="1069886"/>
            <a:ext cx="3942288" cy="2967874"/>
          </a:xfrm>
          <a:prstGeom prst="rect">
            <a:avLst/>
          </a:prstGeom>
        </p:spPr>
      </p:pic>
    </p:spTree>
    <p:extLst>
      <p:ext uri="{BB962C8B-B14F-4D97-AF65-F5344CB8AC3E}">
        <p14:creationId xmlns:p14="http://schemas.microsoft.com/office/powerpoint/2010/main" val="2116767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2816" y="243960"/>
            <a:ext cx="8279384" cy="590349"/>
          </a:xfrm>
        </p:spPr>
        <p:txBody>
          <a:bodyPr wrap="square" lIns="0" tIns="18000" rIns="0" bIns="18000" anchor="ctr" anchorCtr="0">
            <a:spAutoFit/>
          </a:bodyPr>
          <a:lstStyle/>
          <a:p>
            <a:r>
              <a:rPr lang="en-US" sz="3600" noProof="0" dirty="0">
                <a:latin typeface="+mj-lt"/>
              </a:rPr>
              <a:t>Learning Objectives </a:t>
            </a:r>
            <a:r>
              <a:rPr lang="en-US" sz="2800" noProof="0" dirty="0">
                <a:latin typeface="+mj-lt"/>
              </a:rPr>
              <a:t>(2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idx="1"/>
          </p:nvPr>
        </p:nvSpPr>
        <p:spPr>
          <a:xfrm>
            <a:off x="432816" y="1142017"/>
            <a:ext cx="8229600" cy="405683"/>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41</a:t>
            </a:r>
            <a:r>
              <a:rPr lang="en-US" altLang="en-US" sz="2400" b="1" noProof="0" dirty="0">
                <a:solidFill>
                  <a:srgbClr val="007FA3"/>
                </a:solidFill>
                <a:latin typeface="Arial" panose="020B0604020202020204" pitchFamily="34" charset="0"/>
                <a:cs typeface="Arial" panose="020B0604020202020204" pitchFamily="34" charset="0"/>
              </a:rPr>
              <a:t>.8	</a:t>
            </a:r>
            <a:r>
              <a:rPr lang="en-US" sz="2400" dirty="0"/>
              <a:t> Explain the strategies to monitor on-board diagnostics</a:t>
            </a:r>
            <a:endParaRPr lang="en-US" altLang="en-US" sz="2400" noProof="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9A72E0C-30A0-967A-0552-4C73CCDC6BFA}"/>
              </a:ext>
            </a:extLst>
          </p:cNvPr>
          <p:cNvSpPr>
            <a:spLocks noGrp="1"/>
          </p:cNvSpPr>
          <p:nvPr>
            <p:ph idx="13"/>
          </p:nvPr>
        </p:nvSpPr>
        <p:spPr>
          <a:xfrm>
            <a:off x="1237411" y="1626196"/>
            <a:ext cx="1451002" cy="405683"/>
          </a:xfrm>
        </p:spPr>
        <p:txBody>
          <a:bodyPr lIns="0" tIns="18000" rIns="0" bIns="18000" anchor="ctr" anchorCtr="0">
            <a:spAutoFit/>
          </a:bodyPr>
          <a:lstStyle/>
          <a:p>
            <a:pPr marL="0" indent="0">
              <a:buNone/>
            </a:pPr>
            <a:r>
              <a:rPr lang="en-US" sz="2400" dirty="0"/>
              <a:t>generation</a:t>
            </a:r>
          </a:p>
        </p:txBody>
      </p:sp>
      <p:graphicFrame>
        <p:nvGraphicFramePr>
          <p:cNvPr id="2" name="Object 1" descr="Roman number two open parenthesis O B D hyphen roman number two close parenthesis.">
            <a:extLst>
              <a:ext uri="{FF2B5EF4-FFF2-40B4-BE49-F238E27FC236}">
                <a16:creationId xmlns:a16="http://schemas.microsoft.com/office/drawing/2014/main" id="{F065DBB1-44DC-8310-100D-789E9FB5A4FC}"/>
              </a:ext>
            </a:extLst>
          </p:cNvPr>
          <p:cNvGraphicFramePr>
            <a:graphicFrameLocks noChangeAspect="1"/>
          </p:cNvGraphicFramePr>
          <p:nvPr>
            <p:extLst>
              <p:ext uri="{D42A27DB-BD31-4B8C-83A1-F6EECF244321}">
                <p14:modId xmlns:p14="http://schemas.microsoft.com/office/powerpoint/2010/main" val="2847248561"/>
              </p:ext>
            </p:extLst>
          </p:nvPr>
        </p:nvGraphicFramePr>
        <p:xfrm>
          <a:off x="2782951" y="1665268"/>
          <a:ext cx="1377950" cy="393700"/>
        </p:xfrm>
        <a:graphic>
          <a:graphicData uri="http://schemas.openxmlformats.org/presentationml/2006/ole">
            <mc:AlternateContent xmlns:mc="http://schemas.openxmlformats.org/markup-compatibility/2006">
              <mc:Choice xmlns:v="urn:schemas-microsoft-com:vml" Requires="v">
                <p:oleObj name="Equation" r:id="rId3" imgW="723600" imgH="203040" progId="Equation.DSMT4">
                  <p:embed/>
                </p:oleObj>
              </mc:Choice>
              <mc:Fallback>
                <p:oleObj name="Equation" r:id="rId3" imgW="723600" imgH="203040" progId="Equation.DSMT4">
                  <p:embed/>
                  <p:pic>
                    <p:nvPicPr>
                      <p:cNvPr id="2" name="Object 1">
                        <a:extLst>
                          <a:ext uri="{FF2B5EF4-FFF2-40B4-BE49-F238E27FC236}">
                            <a16:creationId xmlns:a16="http://schemas.microsoft.com/office/drawing/2014/main" id="{947A8632-8F68-18B5-532B-6C99BD519CA6}"/>
                          </a:ext>
                        </a:extLst>
                      </p:cNvPr>
                      <p:cNvPicPr>
                        <a:picLocks noChangeAspect="1" noChangeArrowheads="1"/>
                      </p:cNvPicPr>
                      <p:nvPr/>
                    </p:nvPicPr>
                    <p:blipFill>
                      <a:blip r:embed="rId4"/>
                      <a:srcRect/>
                      <a:stretch>
                        <a:fillRect/>
                      </a:stretch>
                    </p:blipFill>
                    <p:spPr bwMode="auto">
                      <a:xfrm>
                        <a:off x="2782951" y="1665268"/>
                        <a:ext cx="13779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Content Placeholder 4">
            <a:extLst>
              <a:ext uri="{FF2B5EF4-FFF2-40B4-BE49-F238E27FC236}">
                <a16:creationId xmlns:a16="http://schemas.microsoft.com/office/drawing/2014/main" id="{D630C1AB-189E-78B4-FB86-5507DE4BBE86}"/>
              </a:ext>
            </a:extLst>
          </p:cNvPr>
          <p:cNvSpPr>
            <a:spLocks noGrp="1"/>
          </p:cNvSpPr>
          <p:nvPr>
            <p:ph sz="quarter" idx="17"/>
          </p:nvPr>
        </p:nvSpPr>
        <p:spPr>
          <a:xfrm>
            <a:off x="4246534" y="1626195"/>
            <a:ext cx="4383636" cy="405683"/>
          </a:xfrm>
        </p:spPr>
        <p:txBody>
          <a:bodyPr wrap="square" lIns="0" tIns="18000" rIns="0" bIns="18000" anchor="ctr" anchorCtr="0">
            <a:spAutoFit/>
          </a:bodyPr>
          <a:lstStyle/>
          <a:p>
            <a:pPr marL="0" indent="0">
              <a:buNone/>
            </a:pPr>
            <a:r>
              <a:rPr lang="en-US" sz="2400" dirty="0"/>
              <a:t>exhaust gas recirculation (</a:t>
            </a:r>
            <a:r>
              <a:rPr lang="en-US" sz="2400" spc="-300" dirty="0">
                <a:latin typeface="Arial" panose="020B0604020202020204" pitchFamily="34" charset="0"/>
                <a:ea typeface="+mj-ea"/>
                <a:cs typeface="Arial" panose="020B0604020202020204" pitchFamily="34" charset="0"/>
              </a:rPr>
              <a:t>E G </a:t>
            </a:r>
            <a:r>
              <a:rPr lang="en-US" sz="2400" dirty="0">
                <a:latin typeface="Arial" panose="020B0604020202020204" pitchFamily="34" charset="0"/>
                <a:ea typeface="+mj-ea"/>
                <a:cs typeface="Arial" panose="020B0604020202020204" pitchFamily="34" charset="0"/>
              </a:rPr>
              <a:t>R</a:t>
            </a:r>
            <a:r>
              <a:rPr lang="en-US" sz="2400" dirty="0"/>
              <a:t>)</a:t>
            </a:r>
          </a:p>
        </p:txBody>
      </p:sp>
      <p:sp>
        <p:nvSpPr>
          <p:cNvPr id="6" name="Content Placeholder 5">
            <a:extLst>
              <a:ext uri="{FF2B5EF4-FFF2-40B4-BE49-F238E27FC236}">
                <a16:creationId xmlns:a16="http://schemas.microsoft.com/office/drawing/2014/main" id="{A8225058-90AC-7DA6-3656-6723BFE25E86}"/>
              </a:ext>
            </a:extLst>
          </p:cNvPr>
          <p:cNvSpPr>
            <a:spLocks noGrp="1"/>
          </p:cNvSpPr>
          <p:nvPr>
            <p:ph sz="quarter" idx="18"/>
          </p:nvPr>
        </p:nvSpPr>
        <p:spPr>
          <a:xfrm>
            <a:off x="1246936" y="2100336"/>
            <a:ext cx="1224059" cy="405683"/>
          </a:xfrm>
        </p:spPr>
        <p:txBody>
          <a:bodyPr wrap="square" lIns="0" tIns="18000" rIns="0" bIns="18000" anchor="ctr" anchorCtr="0">
            <a:spAutoFit/>
          </a:bodyPr>
          <a:lstStyle/>
          <a:p>
            <a:pPr marL="0" indent="0">
              <a:buNone/>
            </a:pPr>
            <a:r>
              <a:rPr lang="en-US" sz="2400" dirty="0"/>
              <a:t>systems.</a:t>
            </a:r>
          </a:p>
        </p:txBody>
      </p:sp>
      <p:sp>
        <p:nvSpPr>
          <p:cNvPr id="7" name="Content Placeholder 6">
            <a:extLst>
              <a:ext uri="{FF2B5EF4-FFF2-40B4-BE49-F238E27FC236}">
                <a16:creationId xmlns:a16="http://schemas.microsoft.com/office/drawing/2014/main" id="{2EDC7C9D-5D4E-29B6-BEFD-9A02E2E27BB2}"/>
              </a:ext>
            </a:extLst>
          </p:cNvPr>
          <p:cNvSpPr>
            <a:spLocks noGrp="1"/>
          </p:cNvSpPr>
          <p:nvPr>
            <p:ph sz="quarter" idx="19"/>
          </p:nvPr>
        </p:nvSpPr>
        <p:spPr>
          <a:xfrm>
            <a:off x="443993" y="2657743"/>
            <a:ext cx="8271902" cy="405683"/>
          </a:xfrm>
        </p:spPr>
        <p:txBody>
          <a:bodyPr wrap="square" lIns="0" tIns="18000" rIns="0" bIns="18000" anchor="ctr" anchorCtr="0">
            <a:spAutoFit/>
          </a:bodyPr>
          <a:lstStyle/>
          <a:p>
            <a:pPr marL="809625" indent="-809625">
              <a:buNone/>
            </a:pPr>
            <a:r>
              <a:rPr lang="en-US" altLang="en-US" sz="2400" b="1" dirty="0">
                <a:solidFill>
                  <a:srgbClr val="007FA3"/>
                </a:solidFill>
                <a:latin typeface="Arial" panose="020B0604020202020204" pitchFamily="34" charset="0"/>
                <a:cs typeface="Arial" panose="020B0604020202020204" pitchFamily="34" charset="0"/>
              </a:rPr>
              <a:t>41</a:t>
            </a:r>
            <a:r>
              <a:rPr lang="en-US" altLang="en-US" sz="2400" b="1" noProof="0" dirty="0">
                <a:solidFill>
                  <a:srgbClr val="007FA3"/>
                </a:solidFill>
                <a:latin typeface="Arial" panose="020B0604020202020204" pitchFamily="34" charset="0"/>
                <a:cs typeface="Arial" panose="020B0604020202020204" pitchFamily="34" charset="0"/>
              </a:rPr>
              <a:t>.9</a:t>
            </a:r>
            <a:r>
              <a:rPr lang="en-US" altLang="en-US" sz="2400" b="1" noProof="0" dirty="0">
                <a:solidFill>
                  <a:srgbClr val="007FA3"/>
                </a:solidFill>
                <a:latin typeface="Arial" panose="020B0604020202020204" pitchFamily="34" charset="0"/>
                <a:ea typeface="+mj-ea"/>
                <a:cs typeface="Arial" panose="020B0604020202020204" pitchFamily="34" charset="0"/>
              </a:rPr>
              <a:t>	</a:t>
            </a:r>
            <a:r>
              <a:rPr lang="en-US" sz="2400" dirty="0">
                <a:latin typeface="Arial" panose="020B0604020202020204" pitchFamily="34" charset="0"/>
                <a:ea typeface="+mj-ea"/>
                <a:cs typeface="Arial" panose="020B0604020202020204" pitchFamily="34" charset="0"/>
              </a:rPr>
              <a:t>Explain how to diagnose a defective </a:t>
            </a:r>
            <a:r>
              <a:rPr lang="en-US" sz="2400" spc="-300" dirty="0">
                <a:latin typeface="Arial" panose="020B0604020202020204" pitchFamily="34" charset="0"/>
                <a:ea typeface="+mj-ea"/>
                <a:cs typeface="Arial" panose="020B0604020202020204" pitchFamily="34" charset="0"/>
              </a:rPr>
              <a:t>E G </a:t>
            </a:r>
            <a:r>
              <a:rPr lang="en-US" sz="2400" dirty="0">
                <a:latin typeface="Arial" panose="020B0604020202020204" pitchFamily="34" charset="0"/>
                <a:ea typeface="+mj-ea"/>
                <a:cs typeface="Arial" panose="020B0604020202020204" pitchFamily="34" charset="0"/>
              </a:rPr>
              <a:t>R system.</a:t>
            </a:r>
            <a:endParaRPr lang="en-US" sz="2400" dirty="0"/>
          </a:p>
        </p:txBody>
      </p:sp>
    </p:spTree>
    <p:extLst>
      <p:ext uri="{BB962C8B-B14F-4D97-AF65-F5344CB8AC3E}">
        <p14:creationId xmlns:p14="http://schemas.microsoft.com/office/powerpoint/2010/main" val="3459203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57EA-79E5-6448-FA0F-7CC9DE4C78B2}"/>
              </a:ext>
            </a:extLst>
          </p:cNvPr>
          <p:cNvSpPr>
            <a:spLocks noGrp="1"/>
          </p:cNvSpPr>
          <p:nvPr>
            <p:ph type="title"/>
          </p:nvPr>
        </p:nvSpPr>
        <p:spPr>
          <a:xfrm>
            <a:off x="449532" y="222220"/>
            <a:ext cx="8266346" cy="590349"/>
          </a:xfrm>
        </p:spPr>
        <p:txBody>
          <a:bodyPr/>
          <a:lstStyle/>
          <a:p>
            <a:r>
              <a:rPr lang="en-US" dirty="0"/>
              <a:t>Evaporative System Monitor</a:t>
            </a:r>
          </a:p>
        </p:txBody>
      </p:sp>
      <p:sp>
        <p:nvSpPr>
          <p:cNvPr id="3" name="Content Placeholder 2">
            <a:extLst>
              <a:ext uri="{FF2B5EF4-FFF2-40B4-BE49-F238E27FC236}">
                <a16:creationId xmlns:a16="http://schemas.microsoft.com/office/drawing/2014/main" id="{8A9EED4C-D5F1-CF93-41F6-26D3B619B80F}"/>
              </a:ext>
            </a:extLst>
          </p:cNvPr>
          <p:cNvSpPr>
            <a:spLocks noGrp="1"/>
          </p:cNvSpPr>
          <p:nvPr>
            <p:ph sz="quarter" idx="12"/>
          </p:nvPr>
        </p:nvSpPr>
        <p:spPr>
          <a:xfrm>
            <a:off x="455826" y="1133735"/>
            <a:ext cx="207963" cy="405683"/>
          </a:xfrm>
        </p:spPr>
        <p:txBody>
          <a:bodyPr wrap="square" lIns="0" tIns="18000" rIns="0" bIns="18000" anchor="ctr">
            <a:spAutoFit/>
          </a:bodyPr>
          <a:lstStyle/>
          <a:p>
            <a:pPr marL="285750" indent="-285750">
              <a:spcBef>
                <a:spcPts val="600"/>
              </a:spcBef>
            </a:pPr>
            <a:r>
              <a:rPr lang="en-US" sz="2400" dirty="0"/>
              <a:t> </a:t>
            </a:r>
            <a:r>
              <a:rPr lang="en-US" sz="100" dirty="0"/>
              <a:t> </a:t>
            </a:r>
          </a:p>
        </p:txBody>
      </p:sp>
      <p:graphicFrame>
        <p:nvGraphicFramePr>
          <p:cNvPr id="25" name="Object 24" descr="O B D hyphen Roman number 2.">
            <a:extLst>
              <a:ext uri="{FF2B5EF4-FFF2-40B4-BE49-F238E27FC236}">
                <a16:creationId xmlns:a16="http://schemas.microsoft.com/office/drawing/2014/main" id="{FA1EF6CD-39C5-85B8-F7D5-B3C042D3AF97}"/>
              </a:ext>
            </a:extLst>
          </p:cNvPr>
          <p:cNvGraphicFramePr>
            <a:graphicFrameLocks noChangeAspect="1"/>
          </p:cNvGraphicFramePr>
          <p:nvPr>
            <p:extLst>
              <p:ext uri="{D42A27DB-BD31-4B8C-83A1-F6EECF244321}">
                <p14:modId xmlns:p14="http://schemas.microsoft.com/office/powerpoint/2010/main" val="304939801"/>
              </p:ext>
            </p:extLst>
          </p:nvPr>
        </p:nvGraphicFramePr>
        <p:xfrm>
          <a:off x="755650" y="1174651"/>
          <a:ext cx="925512" cy="323850"/>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25" name="Object 24">
                        <a:extLst>
                          <a:ext uri="{FF2B5EF4-FFF2-40B4-BE49-F238E27FC236}">
                            <a16:creationId xmlns:a16="http://schemas.microsoft.com/office/drawing/2014/main" id="{FA1EF6CD-39C5-85B8-F7D5-B3C042D3AF97}"/>
                          </a:ext>
                        </a:extLst>
                      </p:cNvPr>
                      <p:cNvPicPr/>
                      <p:nvPr/>
                    </p:nvPicPr>
                    <p:blipFill>
                      <a:blip r:embed="rId4"/>
                      <a:stretch>
                        <a:fillRect/>
                      </a:stretch>
                    </p:blipFill>
                    <p:spPr>
                      <a:xfrm>
                        <a:off x="755650" y="1174651"/>
                        <a:ext cx="925512" cy="32385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0DD52A53-AA06-30A3-80A8-F6004494B0FE}"/>
              </a:ext>
            </a:extLst>
          </p:cNvPr>
          <p:cNvSpPr>
            <a:spLocks noGrp="1"/>
          </p:cNvSpPr>
          <p:nvPr>
            <p:ph sz="quarter" idx="13"/>
          </p:nvPr>
        </p:nvSpPr>
        <p:spPr>
          <a:xfrm>
            <a:off x="1762133" y="1092818"/>
            <a:ext cx="1949860" cy="405683"/>
          </a:xfrm>
        </p:spPr>
        <p:txBody>
          <a:bodyPr wrap="square" lIns="0" tIns="18000" rIns="0" bIns="18000" anchor="ctr">
            <a:spAutoFit/>
          </a:bodyPr>
          <a:lstStyle/>
          <a:p>
            <a:pPr marL="0" indent="0">
              <a:spcBef>
                <a:spcPts val="600"/>
              </a:spcBef>
              <a:buNone/>
            </a:pPr>
            <a:r>
              <a:rPr lang="en-US" sz="2400" dirty="0"/>
              <a:t>Requirements</a:t>
            </a:r>
          </a:p>
        </p:txBody>
      </p:sp>
      <p:sp>
        <p:nvSpPr>
          <p:cNvPr id="5" name="Content Placeholder 4">
            <a:extLst>
              <a:ext uri="{FF2B5EF4-FFF2-40B4-BE49-F238E27FC236}">
                <a16:creationId xmlns:a16="http://schemas.microsoft.com/office/drawing/2014/main" id="{B030C7B8-0389-DAFE-D0DE-7BB944A22220}"/>
              </a:ext>
            </a:extLst>
          </p:cNvPr>
          <p:cNvSpPr>
            <a:spLocks noGrp="1"/>
          </p:cNvSpPr>
          <p:nvPr>
            <p:ph sz="quarter" idx="14"/>
          </p:nvPr>
        </p:nvSpPr>
        <p:spPr>
          <a:xfrm>
            <a:off x="450453" y="1589248"/>
            <a:ext cx="719128" cy="405683"/>
          </a:xfrm>
        </p:spPr>
        <p:txBody>
          <a:bodyPr wrap="square" lIns="0" tIns="18000" rIns="0" bIns="18000" anchor="ctr">
            <a:spAutoFit/>
          </a:bodyPr>
          <a:lstStyle/>
          <a:p>
            <a:pPr marL="829818" lvl="1" indent="-342900"/>
            <a:r>
              <a:rPr lang="en-US" sz="2400" dirty="0"/>
              <a:t> </a:t>
            </a:r>
            <a:r>
              <a:rPr lang="en-US" sz="100" dirty="0"/>
              <a:t> </a:t>
            </a:r>
          </a:p>
        </p:txBody>
      </p:sp>
      <p:graphicFrame>
        <p:nvGraphicFramePr>
          <p:cNvPr id="19" name="Object 18" descr="O B D hyphen Roman number 2.">
            <a:extLst>
              <a:ext uri="{FF2B5EF4-FFF2-40B4-BE49-F238E27FC236}">
                <a16:creationId xmlns:a16="http://schemas.microsoft.com/office/drawing/2014/main" id="{40F4BD93-EA64-C525-BAC6-9C6FE0F955D5}"/>
              </a:ext>
            </a:extLst>
          </p:cNvPr>
          <p:cNvGraphicFramePr>
            <a:graphicFrameLocks noChangeAspect="1"/>
          </p:cNvGraphicFramePr>
          <p:nvPr>
            <p:extLst>
              <p:ext uri="{D42A27DB-BD31-4B8C-83A1-F6EECF244321}">
                <p14:modId xmlns:p14="http://schemas.microsoft.com/office/powerpoint/2010/main" val="1979770812"/>
              </p:ext>
            </p:extLst>
          </p:nvPr>
        </p:nvGraphicFramePr>
        <p:xfrm>
          <a:off x="1257205" y="1631950"/>
          <a:ext cx="923925" cy="323850"/>
        </p:xfrm>
        <a:graphic>
          <a:graphicData uri="http://schemas.openxmlformats.org/presentationml/2006/ole">
            <mc:AlternateContent xmlns:mc="http://schemas.openxmlformats.org/markup-compatibility/2006">
              <mc:Choice xmlns:v="urn:schemas-microsoft-com:vml" Requires="v">
                <p:oleObj name="Equation" r:id="rId5" imgW="507960" imgH="177480" progId="Equation.DSMT4">
                  <p:embed/>
                </p:oleObj>
              </mc:Choice>
              <mc:Fallback>
                <p:oleObj name="Equation" r:id="rId5" imgW="507960" imgH="177480" progId="Equation.DSMT4">
                  <p:embed/>
                  <p:pic>
                    <p:nvPicPr>
                      <p:cNvPr id="19" name="Object 18">
                        <a:extLst>
                          <a:ext uri="{FF2B5EF4-FFF2-40B4-BE49-F238E27FC236}">
                            <a16:creationId xmlns:a16="http://schemas.microsoft.com/office/drawing/2014/main" id="{40F4BD93-EA64-C525-BAC6-9C6FE0F955D5}"/>
                          </a:ext>
                        </a:extLst>
                      </p:cNvPr>
                      <p:cNvPicPr/>
                      <p:nvPr/>
                    </p:nvPicPr>
                    <p:blipFill>
                      <a:blip r:embed="rId6"/>
                      <a:stretch>
                        <a:fillRect/>
                      </a:stretch>
                    </p:blipFill>
                    <p:spPr>
                      <a:xfrm>
                        <a:off x="1257205" y="1631950"/>
                        <a:ext cx="923925" cy="32385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C1C0ACDD-A35B-25D3-4C63-54D32CBC1EA0}"/>
              </a:ext>
            </a:extLst>
          </p:cNvPr>
          <p:cNvSpPr>
            <a:spLocks noGrp="1"/>
          </p:cNvSpPr>
          <p:nvPr>
            <p:ph sz="quarter" idx="15"/>
          </p:nvPr>
        </p:nvSpPr>
        <p:spPr>
          <a:xfrm>
            <a:off x="2245549" y="1556013"/>
            <a:ext cx="6167035" cy="405683"/>
          </a:xfrm>
        </p:spPr>
        <p:txBody>
          <a:bodyPr wrap="square" lIns="0" tIns="18000" rIns="0" bIns="18000" anchor="ctr">
            <a:spAutoFit/>
          </a:bodyPr>
          <a:lstStyle/>
          <a:p>
            <a:pPr marL="0" lvl="1" indent="0">
              <a:buNone/>
            </a:pPr>
            <a:r>
              <a:rPr lang="en-US" sz="2400" dirty="0"/>
              <a:t>not only detect faults, but also periodically</a:t>
            </a:r>
          </a:p>
        </p:txBody>
      </p:sp>
      <p:sp>
        <p:nvSpPr>
          <p:cNvPr id="7" name="Content Placeholder 6">
            <a:extLst>
              <a:ext uri="{FF2B5EF4-FFF2-40B4-BE49-F238E27FC236}">
                <a16:creationId xmlns:a16="http://schemas.microsoft.com/office/drawing/2014/main" id="{08C3A91A-079C-20AC-07FB-018BA09FEBE5}"/>
              </a:ext>
            </a:extLst>
          </p:cNvPr>
          <p:cNvSpPr>
            <a:spLocks noGrp="1"/>
          </p:cNvSpPr>
          <p:nvPr>
            <p:ph sz="quarter" idx="16"/>
          </p:nvPr>
        </p:nvSpPr>
        <p:spPr>
          <a:xfrm>
            <a:off x="1267437" y="2053170"/>
            <a:ext cx="7419425" cy="775015"/>
          </a:xfrm>
        </p:spPr>
        <p:txBody>
          <a:bodyPr wrap="square" lIns="0" tIns="18000" rIns="0" bIns="18000" anchor="ctr">
            <a:spAutoFit/>
          </a:bodyPr>
          <a:lstStyle/>
          <a:p>
            <a:pPr marL="0" lvl="1" indent="0">
              <a:buNone/>
            </a:pPr>
            <a:r>
              <a:rPr lang="en-US" sz="2400" dirty="0"/>
              <a:t>various systems and alert the driver before emissions-related components are harmed by system faults.</a:t>
            </a:r>
          </a:p>
        </p:txBody>
      </p:sp>
      <p:sp>
        <p:nvSpPr>
          <p:cNvPr id="8" name="Content Placeholder 7">
            <a:extLst>
              <a:ext uri="{FF2B5EF4-FFF2-40B4-BE49-F238E27FC236}">
                <a16:creationId xmlns:a16="http://schemas.microsoft.com/office/drawing/2014/main" id="{96B42F65-93C6-54B7-C45E-C0D993CD1103}"/>
              </a:ext>
            </a:extLst>
          </p:cNvPr>
          <p:cNvSpPr>
            <a:spLocks noGrp="1"/>
          </p:cNvSpPr>
          <p:nvPr>
            <p:ph sz="quarter" idx="17"/>
          </p:nvPr>
        </p:nvSpPr>
        <p:spPr>
          <a:xfrm>
            <a:off x="444500" y="2926013"/>
            <a:ext cx="8265222" cy="3044867"/>
          </a:xfrm>
        </p:spPr>
        <p:txBody>
          <a:bodyPr wrap="square" lIns="0" tIns="18000" rIns="0" bIns="18000" anchor="ctr">
            <a:spAutoFit/>
          </a:bodyPr>
          <a:lstStyle/>
          <a:p>
            <a:pPr marL="342900" indent="-342900"/>
            <a:r>
              <a:rPr lang="en-US" sz="2400" dirty="0"/>
              <a:t>Pressurized Test Method</a:t>
            </a:r>
          </a:p>
          <a:p>
            <a:pPr marL="829818" lvl="1" indent="-342900"/>
            <a:r>
              <a:rPr lang="en-US" sz="2400" dirty="0"/>
              <a:t>Pressure in the system is monitored by a fuel tank pressure sensor when the monitor is in progress.</a:t>
            </a:r>
          </a:p>
          <a:p>
            <a:pPr marL="342900" indent="-342900"/>
            <a:r>
              <a:rPr lang="en-US" sz="2400" dirty="0"/>
              <a:t>Engine-Off Natural Vacuum Test Method</a:t>
            </a:r>
          </a:p>
          <a:p>
            <a:pPr marL="829818" lvl="1" indent="-342900"/>
            <a:r>
              <a:rPr lang="en-US" sz="2400" dirty="0"/>
              <a:t>Sealed system will draw into a slight vacuum as the tank cools. </a:t>
            </a:r>
          </a:p>
          <a:p>
            <a:pPr marL="829818" lvl="1" indent="-342900"/>
            <a:r>
              <a:rPr lang="en-US" sz="2400" spc="-300" dirty="0"/>
              <a:t>P C </a:t>
            </a:r>
            <a:r>
              <a:rPr lang="en-US" sz="2400" dirty="0"/>
              <a:t>M monitors change after vehicle has been shut off.</a:t>
            </a:r>
          </a:p>
        </p:txBody>
      </p:sp>
    </p:spTree>
    <p:extLst>
      <p:ext uri="{BB962C8B-B14F-4D97-AF65-F5344CB8AC3E}">
        <p14:creationId xmlns:p14="http://schemas.microsoft.com/office/powerpoint/2010/main" val="3501615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41</a:t>
            </a:r>
            <a:r>
              <a:rPr lang="en-US" noProof="0" dirty="0"/>
              <a:t>.12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35766"/>
            <a:ext cx="3096983" cy="405683"/>
          </a:xfrm>
        </p:spPr>
        <p:txBody>
          <a:bodyPr wrap="square" lIns="0" tIns="18000" rIns="0" bIns="18000" anchor="ctr" anchorCtr="0">
            <a:spAutoFit/>
          </a:bodyPr>
          <a:lstStyle/>
          <a:p>
            <a:pPr marL="0" indent="0">
              <a:buNone/>
            </a:pPr>
            <a:r>
              <a:rPr lang="en-US" sz="2400" noProof="0" dirty="0"/>
              <a:t>Tank Pressure Sensor </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1699878"/>
            <a:ext cx="3787893" cy="2621675"/>
          </a:xfrm>
        </p:spPr>
        <p:txBody>
          <a:bodyPr wrap="square" lIns="0" tIns="18000" rIns="0" bIns="18000" anchor="ctr" anchorCtr="0">
            <a:spAutoFit/>
          </a:bodyPr>
          <a:lstStyle/>
          <a:p>
            <a:pPr marL="342900" indent="-342900">
              <a:spcBef>
                <a:spcPts val="600"/>
              </a:spcBef>
            </a:pPr>
            <a:r>
              <a:rPr lang="en-US" sz="2400" dirty="0"/>
              <a:t>The fuel tank pressure sensor (black unit with three wires) looks like a </a:t>
            </a:r>
            <a:r>
              <a:rPr lang="en-US" sz="2400" spc="-300" dirty="0"/>
              <a:t>M A </a:t>
            </a:r>
            <a:r>
              <a:rPr lang="en-US" sz="2400" dirty="0"/>
              <a:t>P sensor and is usually located on top of the fuel pump module (white unit). </a:t>
            </a:r>
          </a:p>
        </p:txBody>
      </p:sp>
      <p:pic>
        <p:nvPicPr>
          <p:cNvPr id="3" name="Picture 2" descr="A fuel tank pressure sensor located on top of a fuel pump module.">
            <a:extLst>
              <a:ext uri="{FF2B5EF4-FFF2-40B4-BE49-F238E27FC236}">
                <a16:creationId xmlns:a16="http://schemas.microsoft.com/office/drawing/2014/main" id="{7ABDD034-340C-4BC1-74D4-635434D6DC05}"/>
              </a:ext>
            </a:extLst>
          </p:cNvPr>
          <p:cNvPicPr>
            <a:picLocks noChangeAspect="1"/>
          </p:cNvPicPr>
          <p:nvPr/>
        </p:nvPicPr>
        <p:blipFill>
          <a:blip r:embed="rId3"/>
          <a:stretch>
            <a:fillRect/>
          </a:stretch>
        </p:blipFill>
        <p:spPr>
          <a:xfrm>
            <a:off x="4689345" y="1087054"/>
            <a:ext cx="3981711" cy="2997553"/>
          </a:xfrm>
          <a:prstGeom prst="rect">
            <a:avLst/>
          </a:prstGeom>
        </p:spPr>
      </p:pic>
    </p:spTree>
    <p:extLst>
      <p:ext uri="{BB962C8B-B14F-4D97-AF65-F5344CB8AC3E}">
        <p14:creationId xmlns:p14="http://schemas.microsoft.com/office/powerpoint/2010/main" val="1059927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41</a:t>
            </a:r>
            <a:r>
              <a:rPr lang="en-US" noProof="0" dirty="0"/>
              <a:t>.13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35766"/>
            <a:ext cx="2051132" cy="405683"/>
          </a:xfrm>
        </p:spPr>
        <p:txBody>
          <a:bodyPr wrap="square" lIns="0" tIns="18000" rIns="0" bIns="18000" anchor="ctr" anchorCtr="0">
            <a:spAutoFit/>
          </a:bodyPr>
          <a:lstStyle/>
          <a:p>
            <a:pPr marL="0" indent="0">
              <a:buNone/>
            </a:pPr>
            <a:r>
              <a:rPr lang="en-US" sz="2400" noProof="0" dirty="0"/>
              <a:t>Tank Collapse</a:t>
            </a:r>
          </a:p>
        </p:txBody>
      </p:sp>
      <p:pic>
        <p:nvPicPr>
          <p:cNvPr id="3" name="Picture 2" descr="A collapsed tank car with its bottom drain and the top vent closed.">
            <a:extLst>
              <a:ext uri="{FF2B5EF4-FFF2-40B4-BE49-F238E27FC236}">
                <a16:creationId xmlns:a16="http://schemas.microsoft.com/office/drawing/2014/main" id="{5BB6FCF3-9BC7-1AE2-5806-BF87E02DAED7}"/>
              </a:ext>
            </a:extLst>
          </p:cNvPr>
          <p:cNvPicPr>
            <a:picLocks noChangeAspect="1"/>
          </p:cNvPicPr>
          <p:nvPr/>
        </p:nvPicPr>
        <p:blipFill>
          <a:blip r:embed="rId3"/>
          <a:stretch>
            <a:fillRect/>
          </a:stretch>
        </p:blipFill>
        <p:spPr>
          <a:xfrm>
            <a:off x="970594" y="1718972"/>
            <a:ext cx="7228212" cy="2537559"/>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4459453"/>
            <a:ext cx="8270993" cy="1883011"/>
          </a:xfrm>
        </p:spPr>
        <p:txBody>
          <a:bodyPr wrap="square" lIns="0" tIns="18000" rIns="0" bIns="18000" anchor="ctr" anchorCtr="0">
            <a:spAutoFit/>
          </a:bodyPr>
          <a:lstStyle/>
          <a:p>
            <a:pPr marL="342900" indent="-342900">
              <a:spcBef>
                <a:spcPts val="600"/>
              </a:spcBef>
            </a:pPr>
            <a:r>
              <a:rPr lang="en-US" sz="2400" dirty="0"/>
              <a:t>A tank car was cleaned using steam, and then both the bottom drain and the top vent were closed. The next day, the tank had collapsed because of the air pressure difference when the inside cooled. The higher outside air pressure caused the tank to collapse.</a:t>
            </a:r>
          </a:p>
        </p:txBody>
      </p:sp>
    </p:spTree>
    <p:extLst>
      <p:ext uri="{BB962C8B-B14F-4D97-AF65-F5344CB8AC3E}">
        <p14:creationId xmlns:p14="http://schemas.microsoft.com/office/powerpoint/2010/main" val="926630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41</a:t>
            </a:r>
            <a:r>
              <a:rPr lang="en-US" noProof="0" dirty="0"/>
              <a:t>.14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35766"/>
            <a:ext cx="1936832" cy="405683"/>
          </a:xfrm>
        </p:spPr>
        <p:txBody>
          <a:bodyPr wrap="square" lIns="0" tIns="18000" rIns="0" bIns="18000" anchor="ctr" anchorCtr="0">
            <a:spAutoFit/>
          </a:bodyPr>
          <a:lstStyle/>
          <a:p>
            <a:pPr marL="0" indent="0">
              <a:buNone/>
            </a:pPr>
            <a:r>
              <a:rPr lang="en-US" sz="2400" noProof="0" dirty="0"/>
              <a:t>Cap Message</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1731631"/>
            <a:ext cx="3782001" cy="1513679"/>
          </a:xfrm>
        </p:spPr>
        <p:txBody>
          <a:bodyPr wrap="square" lIns="0" tIns="18000" rIns="0" bIns="18000" anchor="ctr" anchorCtr="0">
            <a:spAutoFit/>
          </a:bodyPr>
          <a:lstStyle/>
          <a:p>
            <a:pPr marL="342900" indent="-342900">
              <a:spcBef>
                <a:spcPts val="600"/>
              </a:spcBef>
            </a:pPr>
            <a:r>
              <a:rPr lang="en-US" sz="2400" dirty="0"/>
              <a:t>This Toyota cap warns that the check engine light comes on if not tightened until one click.</a:t>
            </a:r>
          </a:p>
        </p:txBody>
      </p:sp>
      <p:pic>
        <p:nvPicPr>
          <p:cNvPr id="4" name="Picture 3" descr="A fuel tank with a cap check caution on it. The cap reads: tighten until 1 click or check engine light may come on.">
            <a:extLst>
              <a:ext uri="{FF2B5EF4-FFF2-40B4-BE49-F238E27FC236}">
                <a16:creationId xmlns:a16="http://schemas.microsoft.com/office/drawing/2014/main" id="{07A43030-50FB-7FC7-CE72-1E66A31BC465}"/>
              </a:ext>
            </a:extLst>
          </p:cNvPr>
          <p:cNvPicPr>
            <a:picLocks noChangeAspect="1"/>
          </p:cNvPicPr>
          <p:nvPr/>
        </p:nvPicPr>
        <p:blipFill>
          <a:blip r:embed="rId3"/>
          <a:stretch>
            <a:fillRect/>
          </a:stretch>
        </p:blipFill>
        <p:spPr>
          <a:xfrm>
            <a:off x="4636629" y="1120749"/>
            <a:ext cx="4061743" cy="3057804"/>
          </a:xfrm>
          <a:prstGeom prst="rect">
            <a:avLst/>
          </a:prstGeom>
        </p:spPr>
      </p:pic>
    </p:spTree>
    <p:extLst>
      <p:ext uri="{BB962C8B-B14F-4D97-AF65-F5344CB8AC3E}">
        <p14:creationId xmlns:p14="http://schemas.microsoft.com/office/powerpoint/2010/main" val="4239984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7773" y="223737"/>
            <a:ext cx="8229600" cy="590349"/>
          </a:xfrm>
        </p:spPr>
        <p:txBody>
          <a:bodyPr wrap="square" lIns="0" tIns="18000" rIns="0" bIns="18000" anchor="ctr" anchorCtr="0">
            <a:spAutoFit/>
          </a:bodyPr>
          <a:lstStyle/>
          <a:p>
            <a:r>
              <a:rPr lang="en-US" sz="3600" dirty="0">
                <a:latin typeface="+mj-lt"/>
              </a:rPr>
              <a:t>Typical </a:t>
            </a:r>
            <a:r>
              <a:rPr lang="en-US" sz="3600" spc="-500" dirty="0">
                <a:latin typeface="+mj-lt"/>
              </a:rPr>
              <a:t>E V A </a:t>
            </a:r>
            <a:r>
              <a:rPr lang="en-US" sz="3600" dirty="0">
                <a:latin typeface="+mj-lt"/>
              </a:rPr>
              <a:t>P Monitor </a:t>
            </a:r>
            <a:r>
              <a:rPr lang="en-US" sz="2800" dirty="0">
                <a:latin typeface="+mj-lt"/>
              </a:rPr>
              <a:t>(1 of 2)</a:t>
            </a:r>
            <a:endParaRPr lang="en-US" sz="2800" noProof="0" dirty="0">
              <a:latin typeface="+mj-lt"/>
            </a:endParaRPr>
          </a:p>
        </p:txBody>
      </p:sp>
      <p:sp>
        <p:nvSpPr>
          <p:cNvPr id="2" name="Content Placeholder 1">
            <a:extLst>
              <a:ext uri="{FF2B5EF4-FFF2-40B4-BE49-F238E27FC236}">
                <a16:creationId xmlns:a16="http://schemas.microsoft.com/office/drawing/2014/main" id="{273C21A6-45CB-5A95-1C53-CCC2D235A054}"/>
              </a:ext>
            </a:extLst>
          </p:cNvPr>
          <p:cNvSpPr>
            <a:spLocks noGrp="1"/>
          </p:cNvSpPr>
          <p:nvPr>
            <p:ph idx="1"/>
          </p:nvPr>
        </p:nvSpPr>
        <p:spPr>
          <a:xfrm>
            <a:off x="447773" y="1152146"/>
            <a:ext cx="8229600" cy="405683"/>
          </a:xfrm>
        </p:spPr>
        <p:txBody>
          <a:bodyPr lIns="0" tIns="18000" rIns="0" bIns="18000" anchor="ctr" anchorCtr="0">
            <a:spAutoFit/>
          </a:bodyPr>
          <a:lstStyle/>
          <a:p>
            <a:pPr marL="342900" indent="-342900"/>
            <a:r>
              <a:rPr lang="en-US" sz="2400" spc="-300" dirty="0"/>
              <a:t>P C </a:t>
            </a:r>
            <a:r>
              <a:rPr lang="en-US" sz="2400" dirty="0"/>
              <a:t>M runs </a:t>
            </a:r>
            <a:r>
              <a:rPr lang="en-US" sz="2400" spc="-300" dirty="0"/>
              <a:t>E V A </a:t>
            </a:r>
            <a:r>
              <a:rPr lang="en-US" sz="2400" dirty="0"/>
              <a:t>P monitor when enable criteria are met:</a:t>
            </a:r>
          </a:p>
        </p:txBody>
      </p:sp>
      <p:sp>
        <p:nvSpPr>
          <p:cNvPr id="3" name="Content Placeholder 2">
            <a:extLst>
              <a:ext uri="{FF2B5EF4-FFF2-40B4-BE49-F238E27FC236}">
                <a16:creationId xmlns:a16="http://schemas.microsoft.com/office/drawing/2014/main" id="{D37176FF-484C-10DE-8D56-0012385E605F}"/>
              </a:ext>
            </a:extLst>
          </p:cNvPr>
          <p:cNvSpPr>
            <a:spLocks noGrp="1"/>
          </p:cNvSpPr>
          <p:nvPr>
            <p:ph idx="13"/>
          </p:nvPr>
        </p:nvSpPr>
        <p:spPr>
          <a:xfrm>
            <a:off x="447773" y="1656285"/>
            <a:ext cx="8256439" cy="775015"/>
          </a:xfrm>
        </p:spPr>
        <p:txBody>
          <a:bodyPr wrap="square" lIns="0" tIns="18000" rIns="0" bIns="18000" anchor="ctr" anchorCtr="0">
            <a:spAutoFit/>
          </a:bodyPr>
          <a:lstStyle/>
          <a:p>
            <a:pPr marL="829818" lvl="1" indent="-342900"/>
            <a:r>
              <a:rPr lang="en-US" sz="2400" dirty="0"/>
              <a:t>Barometric pressure (</a:t>
            </a:r>
            <a:r>
              <a:rPr lang="en-US" sz="2400" spc="-300" dirty="0"/>
              <a:t>B A R </a:t>
            </a:r>
            <a:r>
              <a:rPr lang="en-US" sz="2400" dirty="0"/>
              <a:t>O) &gt; 70 kPa (20.7 in. Hg or 10.2 </a:t>
            </a:r>
            <a:r>
              <a:rPr lang="en-US" sz="2400" kern="0" spc="-350" dirty="0"/>
              <a:t>P S </a:t>
            </a:r>
            <a:r>
              <a:rPr lang="en-US" sz="2400" dirty="0"/>
              <a:t>I)</a:t>
            </a:r>
          </a:p>
        </p:txBody>
      </p:sp>
      <p:sp>
        <p:nvSpPr>
          <p:cNvPr id="13" name="Content Placeholder 12">
            <a:extLst>
              <a:ext uri="{FF2B5EF4-FFF2-40B4-BE49-F238E27FC236}">
                <a16:creationId xmlns:a16="http://schemas.microsoft.com/office/drawing/2014/main" id="{5444DC7C-9924-AA7E-21FB-547FB303F7F5}"/>
              </a:ext>
            </a:extLst>
          </p:cNvPr>
          <p:cNvSpPr>
            <a:spLocks noGrp="1"/>
          </p:cNvSpPr>
          <p:nvPr>
            <p:ph sz="quarter" idx="19"/>
          </p:nvPr>
        </p:nvSpPr>
        <p:spPr>
          <a:xfrm>
            <a:off x="435302" y="2520981"/>
            <a:ext cx="3908098" cy="405683"/>
          </a:xfrm>
        </p:spPr>
        <p:txBody>
          <a:bodyPr wrap="square" lIns="0" tIns="18000" rIns="0" bIns="18000" anchor="ctr" anchorCtr="0">
            <a:spAutoFit/>
          </a:bodyPr>
          <a:lstStyle/>
          <a:p>
            <a:pPr marL="829818" lvl="1" indent="-342900"/>
            <a:r>
              <a:rPr lang="en-US" sz="2400" spc="-300" dirty="0"/>
              <a:t>I A </a:t>
            </a:r>
            <a:r>
              <a:rPr lang="en-US" sz="2400" dirty="0"/>
              <a:t>T and </a:t>
            </a:r>
            <a:r>
              <a:rPr lang="en-US" sz="2400" spc="-300" dirty="0"/>
              <a:t>E C </a:t>
            </a:r>
            <a:r>
              <a:rPr lang="en-US" sz="2400" dirty="0"/>
              <a:t>T between</a:t>
            </a:r>
          </a:p>
        </p:txBody>
      </p:sp>
      <p:graphicFrame>
        <p:nvGraphicFramePr>
          <p:cNvPr id="21" name="Object 20" descr="39 degrees Fahrenheit">
            <a:extLst>
              <a:ext uri="{FF2B5EF4-FFF2-40B4-BE49-F238E27FC236}">
                <a16:creationId xmlns:a16="http://schemas.microsoft.com/office/drawing/2014/main" id="{CE26D7AC-FEDE-3333-E858-A168C0811805}"/>
              </a:ext>
            </a:extLst>
          </p:cNvPr>
          <p:cNvGraphicFramePr>
            <a:graphicFrameLocks noChangeAspect="1"/>
          </p:cNvGraphicFramePr>
          <p:nvPr>
            <p:extLst>
              <p:ext uri="{D42A27DB-BD31-4B8C-83A1-F6EECF244321}">
                <p14:modId xmlns:p14="http://schemas.microsoft.com/office/powerpoint/2010/main" val="287427371"/>
              </p:ext>
            </p:extLst>
          </p:nvPr>
        </p:nvGraphicFramePr>
        <p:xfrm>
          <a:off x="4387850" y="2572822"/>
          <a:ext cx="663864" cy="326159"/>
        </p:xfrm>
        <a:graphic>
          <a:graphicData uri="http://schemas.openxmlformats.org/presentationml/2006/ole">
            <mc:AlternateContent xmlns:mc="http://schemas.openxmlformats.org/markup-compatibility/2006">
              <mc:Choice xmlns:v="urn:schemas-microsoft-com:vml" Requires="v">
                <p:oleObj name="Equation" r:id="rId3" imgW="368280" imgH="177480" progId="Equation.DSMT4">
                  <p:embed/>
                </p:oleObj>
              </mc:Choice>
              <mc:Fallback>
                <p:oleObj name="Equation" r:id="rId3" imgW="368280" imgH="177480" progId="Equation.DSMT4">
                  <p:embed/>
                  <p:pic>
                    <p:nvPicPr>
                      <p:cNvPr id="18" name="Object 17">
                        <a:extLst>
                          <a:ext uri="{FF2B5EF4-FFF2-40B4-BE49-F238E27FC236}">
                            <a16:creationId xmlns:a16="http://schemas.microsoft.com/office/drawing/2014/main" id="{7E3C55ED-2E69-3AEC-101B-EF312A082FA6}"/>
                          </a:ext>
                        </a:extLst>
                      </p:cNvPr>
                      <p:cNvPicPr>
                        <a:picLocks noChangeAspect="1" noChangeArrowheads="1"/>
                      </p:cNvPicPr>
                      <p:nvPr/>
                    </p:nvPicPr>
                    <p:blipFill>
                      <a:blip r:embed="rId4"/>
                      <a:srcRect/>
                      <a:stretch>
                        <a:fillRect/>
                      </a:stretch>
                    </p:blipFill>
                    <p:spPr bwMode="auto">
                      <a:xfrm>
                        <a:off x="4387850" y="2572822"/>
                        <a:ext cx="663864" cy="32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Content Placeholder 13">
            <a:extLst>
              <a:ext uri="{FF2B5EF4-FFF2-40B4-BE49-F238E27FC236}">
                <a16:creationId xmlns:a16="http://schemas.microsoft.com/office/drawing/2014/main" id="{E0D388B3-0870-6109-D4D9-BCCC379FDDD9}"/>
              </a:ext>
            </a:extLst>
          </p:cNvPr>
          <p:cNvSpPr>
            <a:spLocks noGrp="1"/>
          </p:cNvSpPr>
          <p:nvPr>
            <p:ph sz="quarter" idx="20"/>
          </p:nvPr>
        </p:nvSpPr>
        <p:spPr>
          <a:xfrm>
            <a:off x="5120830" y="2528656"/>
            <a:ext cx="551825" cy="405683"/>
          </a:xfrm>
        </p:spPr>
        <p:txBody>
          <a:bodyPr wrap="square" lIns="0" tIns="18000" rIns="0" bIns="18000" anchor="ctr" anchorCtr="0">
            <a:spAutoFit/>
          </a:bodyPr>
          <a:lstStyle/>
          <a:p>
            <a:pPr marL="0" lvl="1" indent="0">
              <a:buNone/>
            </a:pPr>
            <a:r>
              <a:rPr lang="en-US" sz="2400" dirty="0"/>
              <a:t>and</a:t>
            </a:r>
          </a:p>
        </p:txBody>
      </p:sp>
      <p:graphicFrame>
        <p:nvGraphicFramePr>
          <p:cNvPr id="22" name="Object 21" descr="86 degrees Fahrenheit">
            <a:extLst>
              <a:ext uri="{FF2B5EF4-FFF2-40B4-BE49-F238E27FC236}">
                <a16:creationId xmlns:a16="http://schemas.microsoft.com/office/drawing/2014/main" id="{AE68A9DD-E5F4-A060-71A1-7075A5BF4EC2}"/>
              </a:ext>
            </a:extLst>
          </p:cNvPr>
          <p:cNvGraphicFramePr>
            <a:graphicFrameLocks noChangeAspect="1"/>
          </p:cNvGraphicFramePr>
          <p:nvPr>
            <p:extLst>
              <p:ext uri="{D42A27DB-BD31-4B8C-83A1-F6EECF244321}">
                <p14:modId xmlns:p14="http://schemas.microsoft.com/office/powerpoint/2010/main" val="504909849"/>
              </p:ext>
            </p:extLst>
          </p:nvPr>
        </p:nvGraphicFramePr>
        <p:xfrm>
          <a:off x="5697996" y="2573113"/>
          <a:ext cx="663864" cy="326159"/>
        </p:xfrm>
        <a:graphic>
          <a:graphicData uri="http://schemas.openxmlformats.org/presentationml/2006/ole">
            <mc:AlternateContent xmlns:mc="http://schemas.openxmlformats.org/markup-compatibility/2006">
              <mc:Choice xmlns:v="urn:schemas-microsoft-com:vml" Requires="v">
                <p:oleObj name="Equation" r:id="rId5" imgW="368280" imgH="177480" progId="Equation.DSMT4">
                  <p:embed/>
                </p:oleObj>
              </mc:Choice>
              <mc:Fallback>
                <p:oleObj name="Equation" r:id="rId5" imgW="368280" imgH="177480" progId="Equation.DSMT4">
                  <p:embed/>
                  <p:pic>
                    <p:nvPicPr>
                      <p:cNvPr id="21" name="Object 20">
                        <a:extLst>
                          <a:ext uri="{FF2B5EF4-FFF2-40B4-BE49-F238E27FC236}">
                            <a16:creationId xmlns:a16="http://schemas.microsoft.com/office/drawing/2014/main" id="{CE26D7AC-FEDE-3333-E858-A168C0811805}"/>
                          </a:ext>
                        </a:extLst>
                      </p:cNvPr>
                      <p:cNvPicPr>
                        <a:picLocks noChangeAspect="1" noChangeArrowheads="1"/>
                      </p:cNvPicPr>
                      <p:nvPr/>
                    </p:nvPicPr>
                    <p:blipFill>
                      <a:blip r:embed="rId6"/>
                      <a:srcRect/>
                      <a:stretch>
                        <a:fillRect/>
                      </a:stretch>
                    </p:blipFill>
                    <p:spPr bwMode="auto">
                      <a:xfrm>
                        <a:off x="5697996" y="2573113"/>
                        <a:ext cx="663864" cy="32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descr="Open parenthesis 4 degree celsius.">
            <a:extLst>
              <a:ext uri="{FF2B5EF4-FFF2-40B4-BE49-F238E27FC236}">
                <a16:creationId xmlns:a16="http://schemas.microsoft.com/office/drawing/2014/main" id="{7395AC93-6636-8C1F-B58E-A8DD699C7B9A}"/>
              </a:ext>
            </a:extLst>
          </p:cNvPr>
          <p:cNvGraphicFramePr>
            <a:graphicFrameLocks noChangeAspect="1"/>
          </p:cNvGraphicFramePr>
          <p:nvPr>
            <p:extLst>
              <p:ext uri="{D42A27DB-BD31-4B8C-83A1-F6EECF244321}">
                <p14:modId xmlns:p14="http://schemas.microsoft.com/office/powerpoint/2010/main" val="1934387538"/>
              </p:ext>
            </p:extLst>
          </p:nvPr>
        </p:nvGraphicFramePr>
        <p:xfrm>
          <a:off x="6400318" y="2569622"/>
          <a:ext cx="593580" cy="359199"/>
        </p:xfrm>
        <a:graphic>
          <a:graphicData uri="http://schemas.openxmlformats.org/presentationml/2006/ole">
            <mc:AlternateContent xmlns:mc="http://schemas.openxmlformats.org/markup-compatibility/2006">
              <mc:Choice xmlns:v="urn:schemas-microsoft-com:vml" Requires="v">
                <p:oleObj name="Equation" r:id="rId7" imgW="342720" imgH="203040" progId="Equation.DSMT4">
                  <p:embed/>
                </p:oleObj>
              </mc:Choice>
              <mc:Fallback>
                <p:oleObj name="Equation" r:id="rId7" imgW="342720" imgH="203040" progId="Equation.DSMT4">
                  <p:embed/>
                  <p:pic>
                    <p:nvPicPr>
                      <p:cNvPr id="22" name="Object 21">
                        <a:extLst>
                          <a:ext uri="{FF2B5EF4-FFF2-40B4-BE49-F238E27FC236}">
                            <a16:creationId xmlns:a16="http://schemas.microsoft.com/office/drawing/2014/main" id="{AE68A9DD-E5F4-A060-71A1-7075A5BF4EC2}"/>
                          </a:ext>
                        </a:extLst>
                      </p:cNvPr>
                      <p:cNvPicPr>
                        <a:picLocks noChangeAspect="1" noChangeArrowheads="1"/>
                      </p:cNvPicPr>
                      <p:nvPr/>
                    </p:nvPicPr>
                    <p:blipFill>
                      <a:blip r:embed="rId8"/>
                      <a:srcRect/>
                      <a:stretch>
                        <a:fillRect/>
                      </a:stretch>
                    </p:blipFill>
                    <p:spPr bwMode="auto">
                      <a:xfrm>
                        <a:off x="6400318" y="2569622"/>
                        <a:ext cx="593580" cy="35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Content Placeholder 14">
            <a:extLst>
              <a:ext uri="{FF2B5EF4-FFF2-40B4-BE49-F238E27FC236}">
                <a16:creationId xmlns:a16="http://schemas.microsoft.com/office/drawing/2014/main" id="{51217ADE-4F1B-BF42-918D-EE7DCBF08EB4}"/>
              </a:ext>
            </a:extLst>
          </p:cNvPr>
          <p:cNvSpPr>
            <a:spLocks noGrp="1"/>
          </p:cNvSpPr>
          <p:nvPr>
            <p:ph sz="quarter" idx="21"/>
          </p:nvPr>
        </p:nvSpPr>
        <p:spPr>
          <a:xfrm>
            <a:off x="7046057" y="2518804"/>
            <a:ext cx="293675" cy="405683"/>
          </a:xfrm>
        </p:spPr>
        <p:txBody>
          <a:bodyPr wrap="square" lIns="0" tIns="18000" rIns="0" bIns="18000" anchor="ctr" anchorCtr="0">
            <a:spAutoFit/>
          </a:bodyPr>
          <a:lstStyle/>
          <a:p>
            <a:pPr marL="0" lvl="1" indent="0">
              <a:buNone/>
            </a:pPr>
            <a:r>
              <a:rPr lang="en-US" sz="2400" dirty="0"/>
              <a:t>to</a:t>
            </a:r>
          </a:p>
        </p:txBody>
      </p:sp>
      <p:graphicFrame>
        <p:nvGraphicFramePr>
          <p:cNvPr id="24" name="Object 23" descr="30 degree Celsius close parenthesis.">
            <a:extLst>
              <a:ext uri="{FF2B5EF4-FFF2-40B4-BE49-F238E27FC236}">
                <a16:creationId xmlns:a16="http://schemas.microsoft.com/office/drawing/2014/main" id="{3DFE8056-FDF3-2B02-9EED-A075F579DFDC}"/>
              </a:ext>
            </a:extLst>
          </p:cNvPr>
          <p:cNvGraphicFramePr>
            <a:graphicFrameLocks noChangeAspect="1"/>
          </p:cNvGraphicFramePr>
          <p:nvPr>
            <p:extLst>
              <p:ext uri="{D42A27DB-BD31-4B8C-83A1-F6EECF244321}">
                <p14:modId xmlns:p14="http://schemas.microsoft.com/office/powerpoint/2010/main" val="3422021539"/>
              </p:ext>
            </p:extLst>
          </p:nvPr>
        </p:nvGraphicFramePr>
        <p:xfrm>
          <a:off x="7391891" y="2571497"/>
          <a:ext cx="765517" cy="368690"/>
        </p:xfrm>
        <a:graphic>
          <a:graphicData uri="http://schemas.openxmlformats.org/presentationml/2006/ole">
            <mc:AlternateContent xmlns:mc="http://schemas.openxmlformats.org/markup-compatibility/2006">
              <mc:Choice xmlns:v="urn:schemas-microsoft-com:vml" Requires="v">
                <p:oleObj name="Equation" r:id="rId9" imgW="431640" imgH="203040" progId="Equation.DSMT4">
                  <p:embed/>
                </p:oleObj>
              </mc:Choice>
              <mc:Fallback>
                <p:oleObj name="Equation" r:id="rId9" imgW="431640" imgH="203040" progId="Equation.DSMT4">
                  <p:embed/>
                  <p:pic>
                    <p:nvPicPr>
                      <p:cNvPr id="23" name="Object 22">
                        <a:extLst>
                          <a:ext uri="{FF2B5EF4-FFF2-40B4-BE49-F238E27FC236}">
                            <a16:creationId xmlns:a16="http://schemas.microsoft.com/office/drawing/2014/main" id="{7395AC93-6636-8C1F-B58E-A8DD699C7B9A}"/>
                          </a:ext>
                        </a:extLst>
                      </p:cNvPr>
                      <p:cNvPicPr>
                        <a:picLocks noChangeAspect="1" noChangeArrowheads="1"/>
                      </p:cNvPicPr>
                      <p:nvPr/>
                    </p:nvPicPr>
                    <p:blipFill>
                      <a:blip r:embed="rId10"/>
                      <a:srcRect/>
                      <a:stretch>
                        <a:fillRect/>
                      </a:stretch>
                    </p:blipFill>
                    <p:spPr bwMode="auto">
                      <a:xfrm>
                        <a:off x="7391891" y="2571497"/>
                        <a:ext cx="765517" cy="36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Content Placeholder 15">
            <a:extLst>
              <a:ext uri="{FF2B5EF4-FFF2-40B4-BE49-F238E27FC236}">
                <a16:creationId xmlns:a16="http://schemas.microsoft.com/office/drawing/2014/main" id="{77DE9849-A465-33BA-634A-441DAC2E5C32}"/>
              </a:ext>
            </a:extLst>
          </p:cNvPr>
          <p:cNvSpPr>
            <a:spLocks noGrp="1"/>
          </p:cNvSpPr>
          <p:nvPr>
            <p:ph sz="quarter" idx="22"/>
          </p:nvPr>
        </p:nvSpPr>
        <p:spPr>
          <a:xfrm>
            <a:off x="1275564" y="3004496"/>
            <a:ext cx="2392067" cy="405683"/>
          </a:xfrm>
        </p:spPr>
        <p:txBody>
          <a:bodyPr wrap="square" lIns="0" tIns="18000" rIns="0" bIns="18000" anchor="ctr" anchorCtr="0">
            <a:spAutoFit/>
          </a:bodyPr>
          <a:lstStyle/>
          <a:p>
            <a:pPr marL="0" lvl="1" indent="0">
              <a:buNone/>
            </a:pPr>
            <a:r>
              <a:rPr lang="en-US" sz="2400" dirty="0"/>
              <a:t>at engine start-up</a:t>
            </a:r>
          </a:p>
        </p:txBody>
      </p:sp>
      <p:sp>
        <p:nvSpPr>
          <p:cNvPr id="17" name="Content Placeholder 16">
            <a:extLst>
              <a:ext uri="{FF2B5EF4-FFF2-40B4-BE49-F238E27FC236}">
                <a16:creationId xmlns:a16="http://schemas.microsoft.com/office/drawing/2014/main" id="{EED258C3-2276-EBB1-76C5-D9CA0504C331}"/>
              </a:ext>
            </a:extLst>
          </p:cNvPr>
          <p:cNvSpPr>
            <a:spLocks noGrp="1"/>
          </p:cNvSpPr>
          <p:nvPr>
            <p:ph sz="quarter" idx="23"/>
          </p:nvPr>
        </p:nvSpPr>
        <p:spPr>
          <a:xfrm>
            <a:off x="457527" y="3500907"/>
            <a:ext cx="3498524" cy="405683"/>
          </a:xfrm>
        </p:spPr>
        <p:txBody>
          <a:bodyPr wrap="square" lIns="0" tIns="18000" rIns="0" bIns="18000" anchor="ctr" anchorCtr="0">
            <a:spAutoFit/>
          </a:bodyPr>
          <a:lstStyle/>
          <a:p>
            <a:pPr marL="829818" lvl="1" indent="-342900"/>
            <a:r>
              <a:rPr lang="en-US" sz="2400" spc="-300" dirty="0"/>
              <a:t>E C </a:t>
            </a:r>
            <a:r>
              <a:rPr lang="en-US" sz="2400" dirty="0"/>
              <a:t>T and </a:t>
            </a:r>
            <a:r>
              <a:rPr lang="en-US" sz="2400" spc="-300" dirty="0"/>
              <a:t>I A </a:t>
            </a:r>
            <a:r>
              <a:rPr lang="en-US" sz="2400" dirty="0"/>
              <a:t>T within</a:t>
            </a:r>
          </a:p>
        </p:txBody>
      </p:sp>
      <p:graphicFrame>
        <p:nvGraphicFramePr>
          <p:cNvPr id="25" name="Object 24" descr="3 degrees Fahrenheit">
            <a:extLst>
              <a:ext uri="{FF2B5EF4-FFF2-40B4-BE49-F238E27FC236}">
                <a16:creationId xmlns:a16="http://schemas.microsoft.com/office/drawing/2014/main" id="{FCC14848-DADE-53E4-CD5F-540F1C7C976F}"/>
              </a:ext>
            </a:extLst>
          </p:cNvPr>
          <p:cNvGraphicFramePr>
            <a:graphicFrameLocks noChangeAspect="1"/>
          </p:cNvGraphicFramePr>
          <p:nvPr>
            <p:extLst>
              <p:ext uri="{D42A27DB-BD31-4B8C-83A1-F6EECF244321}">
                <p14:modId xmlns:p14="http://schemas.microsoft.com/office/powerpoint/2010/main" val="1399334923"/>
              </p:ext>
            </p:extLst>
          </p:nvPr>
        </p:nvGraphicFramePr>
        <p:xfrm>
          <a:off x="4000207" y="3562625"/>
          <a:ext cx="493746" cy="319733"/>
        </p:xfrm>
        <a:graphic>
          <a:graphicData uri="http://schemas.openxmlformats.org/presentationml/2006/ole">
            <mc:AlternateContent xmlns:mc="http://schemas.openxmlformats.org/markup-compatibility/2006">
              <mc:Choice xmlns:v="urn:schemas-microsoft-com:vml" Requires="v">
                <p:oleObj name="Equation" r:id="rId11" imgW="279360" imgH="177480" progId="Equation.DSMT4">
                  <p:embed/>
                </p:oleObj>
              </mc:Choice>
              <mc:Fallback>
                <p:oleObj name="Equation" r:id="rId11" imgW="279360" imgH="177480" progId="Equation.DSMT4">
                  <p:embed/>
                  <p:pic>
                    <p:nvPicPr>
                      <p:cNvPr id="21" name="Object 20">
                        <a:extLst>
                          <a:ext uri="{FF2B5EF4-FFF2-40B4-BE49-F238E27FC236}">
                            <a16:creationId xmlns:a16="http://schemas.microsoft.com/office/drawing/2014/main" id="{CE26D7AC-FEDE-3333-E858-A168C0811805}"/>
                          </a:ext>
                        </a:extLst>
                      </p:cNvPr>
                      <p:cNvPicPr>
                        <a:picLocks noChangeAspect="1" noChangeArrowheads="1"/>
                      </p:cNvPicPr>
                      <p:nvPr/>
                    </p:nvPicPr>
                    <p:blipFill>
                      <a:blip r:embed="rId12"/>
                      <a:srcRect/>
                      <a:stretch>
                        <a:fillRect/>
                      </a:stretch>
                    </p:blipFill>
                    <p:spPr bwMode="auto">
                      <a:xfrm>
                        <a:off x="4000207" y="3562625"/>
                        <a:ext cx="493746" cy="31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Content Placeholder 18">
            <a:extLst>
              <a:ext uri="{FF2B5EF4-FFF2-40B4-BE49-F238E27FC236}">
                <a16:creationId xmlns:a16="http://schemas.microsoft.com/office/drawing/2014/main" id="{252F2FCF-36F8-E08D-0C3F-55EC06C3DB45}"/>
              </a:ext>
            </a:extLst>
          </p:cNvPr>
          <p:cNvSpPr>
            <a:spLocks noGrp="1"/>
          </p:cNvSpPr>
          <p:nvPr>
            <p:ph sz="quarter" idx="24"/>
          </p:nvPr>
        </p:nvSpPr>
        <p:spPr>
          <a:xfrm>
            <a:off x="4521205" y="3500906"/>
            <a:ext cx="4242091" cy="405683"/>
          </a:xfrm>
        </p:spPr>
        <p:txBody>
          <a:bodyPr wrap="square" lIns="0" tIns="18000" rIns="0" bIns="18000" anchor="ctr" anchorCtr="0">
            <a:spAutoFit/>
          </a:bodyPr>
          <a:lstStyle/>
          <a:p>
            <a:pPr marL="0" lvl="1" indent="0">
              <a:buNone/>
            </a:pPr>
            <a:r>
              <a:rPr lang="en-US" sz="2400" dirty="0"/>
              <a:t>of each other at engine start-up</a:t>
            </a:r>
          </a:p>
        </p:txBody>
      </p:sp>
      <p:sp>
        <p:nvSpPr>
          <p:cNvPr id="20" name="Content Placeholder 19">
            <a:extLst>
              <a:ext uri="{FF2B5EF4-FFF2-40B4-BE49-F238E27FC236}">
                <a16:creationId xmlns:a16="http://schemas.microsoft.com/office/drawing/2014/main" id="{CF87812D-8F6C-19C1-5986-69B4DB9205F6}"/>
              </a:ext>
            </a:extLst>
          </p:cNvPr>
          <p:cNvSpPr>
            <a:spLocks noGrp="1"/>
          </p:cNvSpPr>
          <p:nvPr>
            <p:ph sz="quarter" idx="25"/>
          </p:nvPr>
        </p:nvSpPr>
        <p:spPr>
          <a:xfrm>
            <a:off x="460475" y="3968934"/>
            <a:ext cx="8264425" cy="851959"/>
          </a:xfrm>
        </p:spPr>
        <p:txBody>
          <a:bodyPr wrap="square" lIns="0" tIns="18000" rIns="0" bIns="18000" anchor="ctr" anchorCtr="0">
            <a:spAutoFit/>
          </a:bodyPr>
          <a:lstStyle/>
          <a:p>
            <a:pPr marL="829818" lvl="1" indent="-342900"/>
            <a:r>
              <a:rPr lang="en-US" sz="2400" dirty="0"/>
              <a:t>Fuel level within 15% to 85%</a:t>
            </a:r>
          </a:p>
          <a:p>
            <a:pPr marL="829818" lvl="1" indent="-342900"/>
            <a:r>
              <a:rPr lang="en-US" sz="2400" dirty="0"/>
              <a:t>Throttle position (</a:t>
            </a:r>
            <a:r>
              <a:rPr lang="en-US" sz="2400" spc="-300" dirty="0"/>
              <a:t>T </a:t>
            </a:r>
            <a:r>
              <a:rPr lang="en-US" sz="2400" dirty="0"/>
              <a:t>P) sensor between 9% and 35%</a:t>
            </a:r>
          </a:p>
        </p:txBody>
      </p:sp>
    </p:spTree>
    <p:extLst>
      <p:ext uri="{BB962C8B-B14F-4D97-AF65-F5344CB8AC3E}">
        <p14:creationId xmlns:p14="http://schemas.microsoft.com/office/powerpoint/2010/main" val="2608225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57EA-79E5-6448-FA0F-7CC9DE4C78B2}"/>
              </a:ext>
            </a:extLst>
          </p:cNvPr>
          <p:cNvSpPr>
            <a:spLocks noGrp="1"/>
          </p:cNvSpPr>
          <p:nvPr>
            <p:ph type="title"/>
          </p:nvPr>
        </p:nvSpPr>
        <p:spPr>
          <a:xfrm>
            <a:off x="449532" y="222220"/>
            <a:ext cx="8266346" cy="590349"/>
          </a:xfrm>
        </p:spPr>
        <p:txBody>
          <a:bodyPr/>
          <a:lstStyle/>
          <a:p>
            <a:r>
              <a:rPr lang="en-US" sz="3600" dirty="0">
                <a:latin typeface="+mj-lt"/>
              </a:rPr>
              <a:t>Typical </a:t>
            </a:r>
            <a:r>
              <a:rPr lang="en-US" sz="3600" spc="-500" dirty="0">
                <a:latin typeface="+mj-lt"/>
              </a:rPr>
              <a:t>E V A </a:t>
            </a:r>
            <a:r>
              <a:rPr lang="en-US" sz="3600" dirty="0">
                <a:latin typeface="+mj-lt"/>
              </a:rPr>
              <a:t>P Monitor </a:t>
            </a:r>
            <a:r>
              <a:rPr lang="en-US" sz="2800" dirty="0">
                <a:latin typeface="+mj-lt"/>
              </a:rPr>
              <a:t>(2 of 2)</a:t>
            </a:r>
            <a:endParaRPr lang="en-US" dirty="0"/>
          </a:p>
        </p:txBody>
      </p:sp>
      <p:sp>
        <p:nvSpPr>
          <p:cNvPr id="3" name="Content Placeholder 2">
            <a:extLst>
              <a:ext uri="{FF2B5EF4-FFF2-40B4-BE49-F238E27FC236}">
                <a16:creationId xmlns:a16="http://schemas.microsoft.com/office/drawing/2014/main" id="{8A9EED4C-D5F1-CF93-41F6-26D3B619B80F}"/>
              </a:ext>
            </a:extLst>
          </p:cNvPr>
          <p:cNvSpPr>
            <a:spLocks noGrp="1"/>
          </p:cNvSpPr>
          <p:nvPr>
            <p:ph sz="quarter" idx="12"/>
          </p:nvPr>
        </p:nvSpPr>
        <p:spPr>
          <a:xfrm>
            <a:off x="431800" y="1081855"/>
            <a:ext cx="8256374" cy="3375727"/>
          </a:xfrm>
        </p:spPr>
        <p:txBody>
          <a:bodyPr wrap="square" lIns="0" tIns="18000" rIns="0" bIns="18000" anchor="ctr">
            <a:spAutoFit/>
          </a:bodyPr>
          <a:lstStyle/>
          <a:p>
            <a:pPr marL="342900" indent="-342900"/>
            <a:r>
              <a:rPr lang="en-US" sz="2400" dirty="0"/>
              <a:t>Running </a:t>
            </a:r>
            <a:r>
              <a:rPr lang="en-US" sz="2400" spc="-300" dirty="0"/>
              <a:t>E V A </a:t>
            </a:r>
            <a:r>
              <a:rPr lang="en-US" sz="2400" dirty="0"/>
              <a:t>P Monitor</a:t>
            </a:r>
          </a:p>
          <a:p>
            <a:pPr marL="829818" lvl="1" indent="-342900"/>
            <a:r>
              <a:rPr lang="en-US" sz="2400" dirty="0"/>
              <a:t>Four tests are performed during a typical </a:t>
            </a:r>
            <a:r>
              <a:rPr lang="en-US" sz="2400" spc="-300" dirty="0"/>
              <a:t>E V A </a:t>
            </a:r>
            <a:r>
              <a:rPr lang="en-US" sz="2400" dirty="0"/>
              <a:t>P monitor. A </a:t>
            </a:r>
            <a:r>
              <a:rPr lang="en-US" sz="2400" spc="-300" dirty="0"/>
              <a:t>D T </a:t>
            </a:r>
            <a:r>
              <a:rPr lang="en-US" sz="2400" dirty="0"/>
              <a:t>C is assigned to each test:</a:t>
            </a:r>
          </a:p>
          <a:p>
            <a:pPr marL="1229868" lvl="2" indent="-342900"/>
            <a:r>
              <a:rPr lang="en-US" sz="2400" dirty="0"/>
              <a:t>Weak vacuum test (P0440–large leak)</a:t>
            </a:r>
          </a:p>
          <a:p>
            <a:pPr marL="1229868" lvl="2" indent="-342900"/>
            <a:r>
              <a:rPr lang="en-US" sz="2400" dirty="0"/>
              <a:t>No flow during purging (P0441–no flow during purging)</a:t>
            </a:r>
          </a:p>
          <a:p>
            <a:pPr marL="1229868" lvl="2" indent="-342900"/>
            <a:r>
              <a:rPr lang="en-US" sz="2400" dirty="0"/>
              <a:t>Small leak test (P0442–small leak)</a:t>
            </a:r>
          </a:p>
          <a:p>
            <a:pPr marL="1229868" lvl="2" indent="-342900"/>
            <a:r>
              <a:rPr lang="en-US" sz="2400" dirty="0"/>
              <a:t>Excess vacuum test (P0446)</a:t>
            </a:r>
          </a:p>
        </p:txBody>
      </p:sp>
    </p:spTree>
    <p:extLst>
      <p:ext uri="{BB962C8B-B14F-4D97-AF65-F5344CB8AC3E}">
        <p14:creationId xmlns:p14="http://schemas.microsoft.com/office/powerpoint/2010/main" val="1342229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41</a:t>
            </a:r>
            <a:r>
              <a:rPr lang="en-US" noProof="0" dirty="0"/>
              <a:t>.15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9" y="1135766"/>
            <a:ext cx="2076532" cy="405683"/>
          </a:xfrm>
        </p:spPr>
        <p:txBody>
          <a:bodyPr wrap="square" lIns="0" tIns="18000" rIns="0" bIns="18000" anchor="ctr" anchorCtr="0">
            <a:spAutoFit/>
          </a:bodyPr>
          <a:lstStyle/>
          <a:p>
            <a:pPr marL="0" indent="0">
              <a:buNone/>
            </a:pPr>
            <a:r>
              <a:rPr lang="en-US" sz="2400" noProof="0" dirty="0"/>
              <a:t>Tank Pressure</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9205" y="1713600"/>
            <a:ext cx="4130792" cy="1883011"/>
          </a:xfrm>
        </p:spPr>
        <p:txBody>
          <a:bodyPr wrap="square" lIns="0" tIns="18000" rIns="0" bIns="18000" anchor="ctr" anchorCtr="0">
            <a:spAutoFit/>
          </a:bodyPr>
          <a:lstStyle/>
          <a:p>
            <a:pPr marL="342900" indent="-342900">
              <a:spcBef>
                <a:spcPts val="600"/>
              </a:spcBef>
            </a:pPr>
            <a:r>
              <a:rPr lang="en-US" sz="2400" dirty="0"/>
              <a:t>To easily check the fuel tank pressure sensor, remove the cap, and the sensor should read about 1.7 volts.</a:t>
            </a:r>
          </a:p>
        </p:txBody>
      </p:sp>
      <p:pic>
        <p:nvPicPr>
          <p:cNvPr id="3" name="Picture 2" descr="A graph plots the voltage versus inches of water.&#10;Long description is available in notes, press F6.">
            <a:extLst>
              <a:ext uri="{FF2B5EF4-FFF2-40B4-BE49-F238E27FC236}">
                <a16:creationId xmlns:a16="http://schemas.microsoft.com/office/drawing/2014/main" id="{C48A8555-B026-EEFF-D05D-CCC61B5EFAAC}"/>
              </a:ext>
            </a:extLst>
          </p:cNvPr>
          <p:cNvPicPr>
            <a:picLocks noChangeAspect="1"/>
          </p:cNvPicPr>
          <p:nvPr/>
        </p:nvPicPr>
        <p:blipFill>
          <a:blip r:embed="rId3"/>
          <a:stretch>
            <a:fillRect/>
          </a:stretch>
        </p:blipFill>
        <p:spPr>
          <a:xfrm>
            <a:off x="4637812" y="1135377"/>
            <a:ext cx="4072585" cy="3403481"/>
          </a:xfrm>
          <a:prstGeom prst="rect">
            <a:avLst/>
          </a:prstGeom>
        </p:spPr>
      </p:pic>
    </p:spTree>
    <p:extLst>
      <p:ext uri="{BB962C8B-B14F-4D97-AF65-F5344CB8AC3E}">
        <p14:creationId xmlns:p14="http://schemas.microsoft.com/office/powerpoint/2010/main" val="959036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41</a:t>
            </a:r>
            <a:r>
              <a:rPr lang="en-US" noProof="0" dirty="0"/>
              <a:t>.16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068" y="1135766"/>
            <a:ext cx="3096983" cy="405683"/>
          </a:xfrm>
        </p:spPr>
        <p:txBody>
          <a:bodyPr wrap="square" lIns="0" tIns="18000" rIns="0" bIns="18000" anchor="ctr" anchorCtr="0">
            <a:spAutoFit/>
          </a:bodyPr>
          <a:lstStyle/>
          <a:p>
            <a:pPr marL="0" indent="0">
              <a:buNone/>
            </a:pPr>
            <a:r>
              <a:rPr lang="en-US" sz="2400" noProof="0" dirty="0"/>
              <a:t>Fuel Level</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8" y="1754675"/>
            <a:ext cx="4079666" cy="1513679"/>
          </a:xfrm>
        </p:spPr>
        <p:txBody>
          <a:bodyPr wrap="square" lIns="0" tIns="18000" rIns="0" bIns="18000" anchor="ctr" anchorCtr="0">
            <a:spAutoFit/>
          </a:bodyPr>
          <a:lstStyle/>
          <a:p>
            <a:pPr marL="342900" indent="-342900">
              <a:spcBef>
                <a:spcPts val="600"/>
              </a:spcBef>
            </a:pPr>
            <a:r>
              <a:rPr lang="en-US" sz="2400" dirty="0"/>
              <a:t>The fuel level must be above 15% and below 85% before the </a:t>
            </a:r>
            <a:r>
              <a:rPr lang="en-US" sz="2400" spc="-300" dirty="0"/>
              <a:t>E V A </a:t>
            </a:r>
            <a:r>
              <a:rPr lang="en-US" sz="2400" dirty="0"/>
              <a:t>P monitor runs on most vehicles.</a:t>
            </a:r>
          </a:p>
        </p:txBody>
      </p:sp>
      <p:pic>
        <p:nvPicPr>
          <p:cNvPr id="4" name="Picture 3" descr="A fuel level indicator on the vehicle dashboard.">
            <a:extLst>
              <a:ext uri="{FF2B5EF4-FFF2-40B4-BE49-F238E27FC236}">
                <a16:creationId xmlns:a16="http://schemas.microsoft.com/office/drawing/2014/main" id="{7C534399-A566-EE1A-456D-1BB87D7CF47B}"/>
              </a:ext>
            </a:extLst>
          </p:cNvPr>
          <p:cNvPicPr>
            <a:picLocks noChangeAspect="1"/>
          </p:cNvPicPr>
          <p:nvPr/>
        </p:nvPicPr>
        <p:blipFill>
          <a:blip r:embed="rId3"/>
          <a:stretch>
            <a:fillRect/>
          </a:stretch>
        </p:blipFill>
        <p:spPr>
          <a:xfrm>
            <a:off x="4623127" y="1114937"/>
            <a:ext cx="4088746" cy="3639433"/>
          </a:xfrm>
          <a:prstGeom prst="rect">
            <a:avLst/>
          </a:prstGeom>
        </p:spPr>
      </p:pic>
    </p:spTree>
    <p:extLst>
      <p:ext uri="{BB962C8B-B14F-4D97-AF65-F5344CB8AC3E}">
        <p14:creationId xmlns:p14="http://schemas.microsoft.com/office/powerpoint/2010/main" val="3102760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214311"/>
            <a:ext cx="8229600" cy="590349"/>
          </a:xfrm>
        </p:spPr>
        <p:txBody>
          <a:bodyPr wrap="square" lIns="0" tIns="18000" rIns="0" bIns="18000" anchor="ctr" anchorCtr="0">
            <a:spAutoFit/>
          </a:bodyPr>
          <a:lstStyle/>
          <a:p>
            <a:r>
              <a:rPr lang="en-US" sz="3600" noProof="0" dirty="0">
                <a:latin typeface="+mj-lt"/>
              </a:rPr>
              <a:t>Question 3</a:t>
            </a:r>
          </a:p>
        </p:txBody>
      </p:sp>
      <p:sp>
        <p:nvSpPr>
          <p:cNvPr id="2" name="Content Placeholder 1">
            <a:extLst>
              <a:ext uri="{FF2B5EF4-FFF2-40B4-BE49-F238E27FC236}">
                <a16:creationId xmlns:a16="http://schemas.microsoft.com/office/drawing/2014/main" id="{7F7FF1B4-D1A0-C428-B08E-30E8BD040758}"/>
              </a:ext>
            </a:extLst>
          </p:cNvPr>
          <p:cNvSpPr>
            <a:spLocks noGrp="1"/>
          </p:cNvSpPr>
          <p:nvPr>
            <p:ph idx="1"/>
          </p:nvPr>
        </p:nvSpPr>
        <p:spPr>
          <a:xfrm>
            <a:off x="457200" y="1140636"/>
            <a:ext cx="2349500" cy="405683"/>
          </a:xfrm>
        </p:spPr>
        <p:txBody>
          <a:bodyPr wrap="square" lIns="0" tIns="18000" rIns="0" bIns="18000" anchor="ctr" anchorCtr="0">
            <a:spAutoFit/>
          </a:bodyPr>
          <a:lstStyle/>
          <a:p>
            <a:pPr marL="0" indent="0">
              <a:buNone/>
            </a:pPr>
            <a:r>
              <a:rPr lang="en-US" sz="2400" dirty="0"/>
              <a:t>What are the two</a:t>
            </a:r>
          </a:p>
        </p:txBody>
      </p:sp>
      <p:graphicFrame>
        <p:nvGraphicFramePr>
          <p:cNvPr id="16" name="Object 15" descr="O B D hyphen Roman number 2.">
            <a:extLst>
              <a:ext uri="{FF2B5EF4-FFF2-40B4-BE49-F238E27FC236}">
                <a16:creationId xmlns:a16="http://schemas.microsoft.com/office/drawing/2014/main" id="{6D38A73A-231E-4C95-7E1E-659A98D5E6AE}"/>
              </a:ext>
            </a:extLst>
          </p:cNvPr>
          <p:cNvGraphicFramePr>
            <a:graphicFrameLocks noChangeAspect="1"/>
          </p:cNvGraphicFramePr>
          <p:nvPr>
            <p:extLst>
              <p:ext uri="{D42A27DB-BD31-4B8C-83A1-F6EECF244321}">
                <p14:modId xmlns:p14="http://schemas.microsoft.com/office/powerpoint/2010/main" val="2912431029"/>
              </p:ext>
            </p:extLst>
          </p:nvPr>
        </p:nvGraphicFramePr>
        <p:xfrm>
          <a:off x="2846388" y="1180022"/>
          <a:ext cx="925512" cy="325438"/>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25" name="Object 24">
                        <a:extLst>
                          <a:ext uri="{FF2B5EF4-FFF2-40B4-BE49-F238E27FC236}">
                            <a16:creationId xmlns:a16="http://schemas.microsoft.com/office/drawing/2014/main" id="{FA1EF6CD-39C5-85B8-F7D5-B3C042D3AF97}"/>
                          </a:ext>
                        </a:extLst>
                      </p:cNvPr>
                      <p:cNvPicPr/>
                      <p:nvPr/>
                    </p:nvPicPr>
                    <p:blipFill>
                      <a:blip r:embed="rId4"/>
                      <a:stretch>
                        <a:fillRect/>
                      </a:stretch>
                    </p:blipFill>
                    <p:spPr>
                      <a:xfrm>
                        <a:off x="2846388" y="1180022"/>
                        <a:ext cx="925512" cy="32543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75189093-11E7-5F29-D021-65ACC47BB75A}"/>
              </a:ext>
            </a:extLst>
          </p:cNvPr>
          <p:cNvSpPr>
            <a:spLocks noGrp="1"/>
          </p:cNvSpPr>
          <p:nvPr>
            <p:ph idx="13"/>
          </p:nvPr>
        </p:nvSpPr>
        <p:spPr>
          <a:xfrm>
            <a:off x="3818625" y="1120850"/>
            <a:ext cx="4312763" cy="405683"/>
          </a:xfrm>
        </p:spPr>
        <p:txBody>
          <a:bodyPr wrap="square" lIns="0" tIns="18000" rIns="0" bIns="18000" anchor="ctr" anchorCtr="0">
            <a:spAutoFit/>
          </a:bodyPr>
          <a:lstStyle/>
          <a:p>
            <a:pPr marL="0" indent="0">
              <a:buNone/>
            </a:pPr>
            <a:r>
              <a:rPr lang="en-US" sz="2400" dirty="0"/>
              <a:t>test methods used when testing</a:t>
            </a:r>
          </a:p>
        </p:txBody>
      </p:sp>
      <p:sp>
        <p:nvSpPr>
          <p:cNvPr id="5" name="Content Placeholder 4">
            <a:extLst>
              <a:ext uri="{FF2B5EF4-FFF2-40B4-BE49-F238E27FC236}">
                <a16:creationId xmlns:a16="http://schemas.microsoft.com/office/drawing/2014/main" id="{8FDCBD9C-1F51-A1F5-FE1B-13297056C2BF}"/>
              </a:ext>
            </a:extLst>
          </p:cNvPr>
          <p:cNvSpPr>
            <a:spLocks noGrp="1"/>
          </p:cNvSpPr>
          <p:nvPr>
            <p:ph sz="quarter" idx="17"/>
          </p:nvPr>
        </p:nvSpPr>
        <p:spPr>
          <a:xfrm>
            <a:off x="460081" y="1650017"/>
            <a:ext cx="3002044" cy="349434"/>
          </a:xfrm>
        </p:spPr>
        <p:txBody>
          <a:bodyPr wrap="square" lIns="0" tIns="18000" rIns="0" bIns="18000" anchor="ctr" anchorCtr="0">
            <a:spAutoFit/>
          </a:bodyPr>
          <a:lstStyle/>
          <a:p>
            <a:pPr marL="0" indent="0">
              <a:buNone/>
            </a:pPr>
            <a:r>
              <a:rPr lang="en-US" sz="2400" dirty="0"/>
              <a:t>evaporative systems?</a:t>
            </a:r>
          </a:p>
        </p:txBody>
      </p:sp>
    </p:spTree>
    <p:extLst>
      <p:ext uri="{BB962C8B-B14F-4D97-AF65-F5344CB8AC3E}">
        <p14:creationId xmlns:p14="http://schemas.microsoft.com/office/powerpoint/2010/main" val="823775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Answer </a:t>
            </a:r>
            <a:r>
              <a:rPr lang="en-US" dirty="0"/>
              <a:t>3</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35766"/>
            <a:ext cx="8270992" cy="405683"/>
          </a:xfrm>
        </p:spPr>
        <p:txBody>
          <a:bodyPr wrap="square" lIns="0" tIns="18000" rIns="0" bIns="18000" anchor="ctr" anchorCtr="0">
            <a:spAutoFit/>
          </a:bodyPr>
          <a:lstStyle/>
          <a:p>
            <a:pPr marL="0" indent="0">
              <a:buNone/>
            </a:pPr>
            <a:r>
              <a:rPr lang="en-US" sz="2400" dirty="0"/>
              <a:t>A pressurized test and engine-off natural vacuum.</a:t>
            </a:r>
          </a:p>
        </p:txBody>
      </p:sp>
    </p:spTree>
    <p:extLst>
      <p:ext uri="{BB962C8B-B14F-4D97-AF65-F5344CB8AC3E}">
        <p14:creationId xmlns:p14="http://schemas.microsoft.com/office/powerpoint/2010/main" val="2060703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8039"/>
            <a:ext cx="8270993" cy="1021237"/>
          </a:xfrm>
        </p:spPr>
        <p:txBody>
          <a:bodyPr wrap="square" lIns="0" tIns="18000" rIns="0" bIns="18000" anchor="ctr" anchorCtr="0">
            <a:spAutoFit/>
          </a:bodyPr>
          <a:lstStyle/>
          <a:p>
            <a:r>
              <a:rPr lang="en-US" dirty="0"/>
              <a:t>Evaporative Emission Control System </a:t>
            </a:r>
            <a:r>
              <a:rPr lang="en-US" sz="2800" dirty="0"/>
              <a:t>(1 of 2)</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462588"/>
            <a:ext cx="8278392" cy="2852507"/>
          </a:xfrm>
        </p:spPr>
        <p:txBody>
          <a:bodyPr wrap="square" lIns="0" tIns="18000" rIns="0" bIns="18000" anchor="ctr" anchorCtr="0">
            <a:spAutoFit/>
          </a:bodyPr>
          <a:lstStyle/>
          <a:p>
            <a:pPr marL="342900" indent="-342900">
              <a:spcBef>
                <a:spcPts val="600"/>
              </a:spcBef>
            </a:pPr>
            <a:r>
              <a:rPr lang="en-US" altLang="en-US" sz="2400" noProof="0" dirty="0">
                <a:solidFill>
                  <a:schemeClr val="tx1"/>
                </a:solidFill>
                <a:latin typeface="Arial" panose="020B0604020202020204" pitchFamily="34" charset="0"/>
                <a:cs typeface="Arial" panose="020B0604020202020204" pitchFamily="34" charset="0"/>
              </a:rPr>
              <a:t>Purpose and Function</a:t>
            </a:r>
          </a:p>
          <a:p>
            <a:pPr marL="829818" lvl="1" indent="-342900"/>
            <a:r>
              <a:rPr lang="en-US" altLang="en-US" sz="2400" noProof="0" dirty="0">
                <a:solidFill>
                  <a:schemeClr val="tx1"/>
                </a:solidFill>
                <a:latin typeface="Arial" panose="020B0604020202020204" pitchFamily="34" charset="0"/>
                <a:cs typeface="Arial" panose="020B0604020202020204" pitchFamily="34" charset="0"/>
              </a:rPr>
              <a:t>The purpose of the evaporative emission control system is to trap and hold gasoline vapors, also called volatile organic compounds (</a:t>
            </a:r>
            <a:r>
              <a:rPr lang="en-US" altLang="en-US" sz="2400" spc="-300" noProof="0" dirty="0">
                <a:solidFill>
                  <a:schemeClr val="tx1"/>
                </a:solidFill>
                <a:latin typeface="Arial" panose="020B0604020202020204" pitchFamily="34" charset="0"/>
                <a:cs typeface="Arial" panose="020B0604020202020204" pitchFamily="34" charset="0"/>
              </a:rPr>
              <a:t>V O C </a:t>
            </a:r>
            <a:r>
              <a:rPr lang="en-US" altLang="en-US" sz="2400" noProof="0" dirty="0">
                <a:solidFill>
                  <a:schemeClr val="tx1"/>
                </a:solidFill>
                <a:latin typeface="Arial" panose="020B0604020202020204" pitchFamily="34" charset="0"/>
                <a:cs typeface="Arial" panose="020B0604020202020204" pitchFamily="34" charset="0"/>
              </a:rPr>
              <a:t>s).</a:t>
            </a:r>
          </a:p>
          <a:p>
            <a:pPr marL="342900" indent="-342900">
              <a:spcBef>
                <a:spcPts val="600"/>
              </a:spcBef>
            </a:pPr>
            <a:r>
              <a:rPr lang="en-US" altLang="en-US" sz="2400" noProof="0" dirty="0">
                <a:solidFill>
                  <a:schemeClr val="tx1"/>
                </a:solidFill>
                <a:latin typeface="Arial" panose="020B0604020202020204" pitchFamily="34" charset="0"/>
                <a:cs typeface="Arial" panose="020B0604020202020204" pitchFamily="34" charset="0"/>
              </a:rPr>
              <a:t>Common Components</a:t>
            </a:r>
          </a:p>
          <a:p>
            <a:pPr marL="829818" lvl="1" indent="-342900"/>
            <a:r>
              <a:rPr lang="en-US" altLang="en-US" sz="2400" noProof="0" dirty="0">
                <a:solidFill>
                  <a:schemeClr val="tx1"/>
                </a:solidFill>
                <a:latin typeface="Arial" panose="020B0604020202020204" pitchFamily="34" charset="0"/>
                <a:cs typeface="Arial" panose="020B0604020202020204" pitchFamily="34" charset="0"/>
              </a:rPr>
              <a:t>Most </a:t>
            </a:r>
            <a:r>
              <a:rPr lang="en-US" altLang="en-US" sz="2400" spc="-300" noProof="0" dirty="0">
                <a:solidFill>
                  <a:schemeClr val="tx1"/>
                </a:solidFill>
                <a:latin typeface="Arial" panose="020B0604020202020204" pitchFamily="34" charset="0"/>
                <a:cs typeface="Arial" panose="020B0604020202020204" pitchFamily="34" charset="0"/>
              </a:rPr>
              <a:t>E V A </a:t>
            </a:r>
            <a:r>
              <a:rPr lang="en-US" altLang="en-US" sz="2400" noProof="0" dirty="0">
                <a:solidFill>
                  <a:schemeClr val="tx1"/>
                </a:solidFill>
                <a:latin typeface="Arial" panose="020B0604020202020204" pitchFamily="34" charset="0"/>
                <a:cs typeface="Arial" panose="020B0604020202020204" pitchFamily="34" charset="0"/>
              </a:rPr>
              <a:t>P fuel tank filler caps have a built-in pressure-vacuum relief valve.</a:t>
            </a:r>
            <a:endParaRPr lang="en-US" altLang="en-US" sz="2400" noProof="0" dirty="0">
              <a:solidFill>
                <a:schemeClr val="tx1"/>
              </a:solidFill>
            </a:endParaRPr>
          </a:p>
        </p:txBody>
      </p:sp>
    </p:spTree>
    <p:extLst>
      <p:ext uri="{BB962C8B-B14F-4D97-AF65-F5344CB8AC3E}">
        <p14:creationId xmlns:p14="http://schemas.microsoft.com/office/powerpoint/2010/main" val="779793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773C84-8201-F50C-F7E6-A9E263F73205}"/>
              </a:ext>
            </a:extLst>
          </p:cNvPr>
          <p:cNvSpPr>
            <a:spLocks noGrp="1"/>
          </p:cNvSpPr>
          <p:nvPr>
            <p:ph type="title"/>
          </p:nvPr>
        </p:nvSpPr>
        <p:spPr>
          <a:xfrm>
            <a:off x="447773" y="223613"/>
            <a:ext cx="8127267" cy="1021237"/>
          </a:xfrm>
        </p:spPr>
        <p:txBody>
          <a:bodyPr wrap="square" lIns="0" tIns="18000" rIns="0" bIns="18000" anchor="ctr" anchorCtr="0">
            <a:spAutoFit/>
          </a:bodyPr>
          <a:lstStyle/>
          <a:p>
            <a:r>
              <a:rPr lang="en-US" dirty="0">
                <a:latin typeface="+mj-lt"/>
              </a:rPr>
              <a:t>Exhaust Gas Recirculation Systems </a:t>
            </a:r>
            <a:r>
              <a:rPr lang="en-US" sz="2800" dirty="0">
                <a:latin typeface="+mj-lt"/>
              </a:rPr>
              <a:t>(1 of 5)</a:t>
            </a:r>
            <a:endParaRPr lang="en-US" sz="2800" dirty="0"/>
          </a:p>
        </p:txBody>
      </p:sp>
      <p:sp>
        <p:nvSpPr>
          <p:cNvPr id="6" name="Content Placeholder 5">
            <a:extLst>
              <a:ext uri="{FF2B5EF4-FFF2-40B4-BE49-F238E27FC236}">
                <a16:creationId xmlns:a16="http://schemas.microsoft.com/office/drawing/2014/main" id="{C2B954DF-4258-D303-16C8-2B633661F843}"/>
              </a:ext>
            </a:extLst>
          </p:cNvPr>
          <p:cNvSpPr>
            <a:spLocks noGrp="1"/>
          </p:cNvSpPr>
          <p:nvPr>
            <p:ph sz="quarter" idx="12"/>
          </p:nvPr>
        </p:nvSpPr>
        <p:spPr>
          <a:xfrm>
            <a:off x="438346" y="1467954"/>
            <a:ext cx="1861794" cy="374906"/>
          </a:xfrm>
        </p:spPr>
        <p:txBody>
          <a:bodyPr wrap="square" lIns="0" tIns="18000" rIns="0" bIns="18000" anchor="ctr" anchorCtr="0">
            <a:spAutoFit/>
          </a:bodyPr>
          <a:lstStyle/>
          <a:p>
            <a:pPr marL="342900" indent="-342900"/>
            <a:r>
              <a:rPr lang="en-US" sz="2200" dirty="0"/>
              <a:t>Introduction</a:t>
            </a:r>
          </a:p>
        </p:txBody>
      </p:sp>
      <p:sp>
        <p:nvSpPr>
          <p:cNvPr id="7" name="Content Placeholder 6">
            <a:extLst>
              <a:ext uri="{FF2B5EF4-FFF2-40B4-BE49-F238E27FC236}">
                <a16:creationId xmlns:a16="http://schemas.microsoft.com/office/drawing/2014/main" id="{CEE99C8B-1508-F4C5-1BE3-93F0BF8DEBD8}"/>
              </a:ext>
            </a:extLst>
          </p:cNvPr>
          <p:cNvSpPr>
            <a:spLocks noGrp="1"/>
          </p:cNvSpPr>
          <p:nvPr>
            <p:ph sz="quarter" idx="13"/>
          </p:nvPr>
        </p:nvSpPr>
        <p:spPr>
          <a:xfrm>
            <a:off x="447773" y="1947405"/>
            <a:ext cx="8255000" cy="374906"/>
          </a:xfrm>
        </p:spPr>
        <p:txBody>
          <a:bodyPr wrap="square" lIns="0" tIns="18000" rIns="0" bIns="18000" anchor="ctr" anchorCtr="0">
            <a:spAutoFit/>
          </a:bodyPr>
          <a:lstStyle/>
          <a:p>
            <a:pPr marL="829818" lvl="1" indent="-342900"/>
            <a:r>
              <a:rPr lang="en-US" sz="2200" spc="-300" dirty="0"/>
              <a:t>E G </a:t>
            </a:r>
            <a:r>
              <a:rPr lang="en-US" sz="2200" dirty="0"/>
              <a:t>R is an emission control system that lowers the amount</a:t>
            </a:r>
          </a:p>
        </p:txBody>
      </p:sp>
      <p:sp>
        <p:nvSpPr>
          <p:cNvPr id="8" name="Content Placeholder 7">
            <a:extLst>
              <a:ext uri="{FF2B5EF4-FFF2-40B4-BE49-F238E27FC236}">
                <a16:creationId xmlns:a16="http://schemas.microsoft.com/office/drawing/2014/main" id="{9F5E80CC-4C8F-5BDF-BC6E-76AEEB7C5818}"/>
              </a:ext>
            </a:extLst>
          </p:cNvPr>
          <p:cNvSpPr>
            <a:spLocks noGrp="1"/>
          </p:cNvSpPr>
          <p:nvPr>
            <p:ph sz="quarter" idx="14"/>
          </p:nvPr>
        </p:nvSpPr>
        <p:spPr>
          <a:xfrm>
            <a:off x="1296186" y="2396752"/>
            <a:ext cx="2220012" cy="374906"/>
          </a:xfrm>
        </p:spPr>
        <p:txBody>
          <a:bodyPr wrap="square" lIns="0" tIns="18000" rIns="0" bIns="18000" anchor="ctr" anchorCtr="0">
            <a:spAutoFit/>
          </a:bodyPr>
          <a:lstStyle/>
          <a:p>
            <a:pPr marL="0" lvl="1" indent="0">
              <a:buNone/>
            </a:pPr>
            <a:r>
              <a:rPr lang="en-US" sz="2200" dirty="0"/>
              <a:t>of nitrogen oxides</a:t>
            </a:r>
          </a:p>
        </p:txBody>
      </p:sp>
      <p:graphicFrame>
        <p:nvGraphicFramePr>
          <p:cNvPr id="28" name="Object 27" descr="open parenthesis N O subscript X close parenthesis.">
            <a:extLst>
              <a:ext uri="{FF2B5EF4-FFF2-40B4-BE49-F238E27FC236}">
                <a16:creationId xmlns:a16="http://schemas.microsoft.com/office/drawing/2014/main" id="{C6A5D981-6C0D-414C-721B-1272535F8699}"/>
              </a:ext>
            </a:extLst>
          </p:cNvPr>
          <p:cNvGraphicFramePr>
            <a:graphicFrameLocks noChangeAspect="1"/>
          </p:cNvGraphicFramePr>
          <p:nvPr>
            <p:extLst>
              <p:ext uri="{D42A27DB-BD31-4B8C-83A1-F6EECF244321}">
                <p14:modId xmlns:p14="http://schemas.microsoft.com/office/powerpoint/2010/main" val="3610220294"/>
              </p:ext>
            </p:extLst>
          </p:nvPr>
        </p:nvGraphicFramePr>
        <p:xfrm>
          <a:off x="3589912" y="2410255"/>
          <a:ext cx="731273" cy="411941"/>
        </p:xfrm>
        <a:graphic>
          <a:graphicData uri="http://schemas.openxmlformats.org/presentationml/2006/ole">
            <mc:AlternateContent xmlns:mc="http://schemas.openxmlformats.org/markup-compatibility/2006">
              <mc:Choice xmlns:v="urn:schemas-microsoft-com:vml" Requires="v">
                <p:oleObj name="Equation" r:id="rId2" imgW="457200" imgH="253800" progId="Equation.DSMT4">
                  <p:embed/>
                </p:oleObj>
              </mc:Choice>
              <mc:Fallback>
                <p:oleObj name="Equation" r:id="rId2" imgW="457200" imgH="253800" progId="Equation.DSMT4">
                  <p:embed/>
                  <p:pic>
                    <p:nvPicPr>
                      <p:cNvPr id="21" name="Object 20">
                        <a:extLst>
                          <a:ext uri="{FF2B5EF4-FFF2-40B4-BE49-F238E27FC236}">
                            <a16:creationId xmlns:a16="http://schemas.microsoft.com/office/drawing/2014/main" id="{2458C7BE-617E-636A-4F77-B9CE97265287}"/>
                          </a:ext>
                        </a:extLst>
                      </p:cNvPr>
                      <p:cNvPicPr/>
                      <p:nvPr/>
                    </p:nvPicPr>
                    <p:blipFill>
                      <a:blip r:embed="rId3"/>
                      <a:stretch>
                        <a:fillRect/>
                      </a:stretch>
                    </p:blipFill>
                    <p:spPr>
                      <a:xfrm>
                        <a:off x="3589912" y="2410255"/>
                        <a:ext cx="731273" cy="411941"/>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1D966FFB-055D-E8A0-6337-8D033DA9556B}"/>
              </a:ext>
            </a:extLst>
          </p:cNvPr>
          <p:cNvSpPr>
            <a:spLocks noGrp="1"/>
          </p:cNvSpPr>
          <p:nvPr>
            <p:ph sz="quarter" idx="15"/>
          </p:nvPr>
        </p:nvSpPr>
        <p:spPr>
          <a:xfrm>
            <a:off x="4394899" y="2410255"/>
            <a:ext cx="3388936" cy="374906"/>
          </a:xfrm>
        </p:spPr>
        <p:txBody>
          <a:bodyPr wrap="square" lIns="0" tIns="18000" rIns="0" bIns="18000" anchor="ctr" anchorCtr="0">
            <a:spAutoFit/>
          </a:bodyPr>
          <a:lstStyle/>
          <a:p>
            <a:pPr marL="0" lvl="1" indent="0">
              <a:buNone/>
            </a:pPr>
            <a:r>
              <a:rPr lang="en-US" sz="2200" dirty="0"/>
              <a:t>formed during combustion.</a:t>
            </a:r>
          </a:p>
        </p:txBody>
      </p:sp>
      <p:sp>
        <p:nvSpPr>
          <p:cNvPr id="10" name="Content Placeholder 9">
            <a:extLst>
              <a:ext uri="{FF2B5EF4-FFF2-40B4-BE49-F238E27FC236}">
                <a16:creationId xmlns:a16="http://schemas.microsoft.com/office/drawing/2014/main" id="{C01E2F14-202B-AB17-FEE8-B71DC21624D5}"/>
              </a:ext>
            </a:extLst>
          </p:cNvPr>
          <p:cNvSpPr>
            <a:spLocks noGrp="1"/>
          </p:cNvSpPr>
          <p:nvPr>
            <p:ph sz="quarter" idx="16"/>
          </p:nvPr>
        </p:nvSpPr>
        <p:spPr>
          <a:xfrm>
            <a:off x="457200" y="2892986"/>
            <a:ext cx="240384" cy="374906"/>
          </a:xfrm>
        </p:spPr>
        <p:txBody>
          <a:bodyPr wrap="square" lIns="0" tIns="18000" rIns="0" bIns="18000" anchor="ctr" anchorCtr="0">
            <a:spAutoFit/>
          </a:bodyPr>
          <a:lstStyle/>
          <a:p>
            <a:pPr marL="342900" indent="-342900"/>
            <a:r>
              <a:rPr lang="en-US" sz="2200" dirty="0"/>
              <a:t> </a:t>
            </a:r>
          </a:p>
        </p:txBody>
      </p:sp>
      <p:graphicFrame>
        <p:nvGraphicFramePr>
          <p:cNvPr id="29" name="Object 28" descr="N O subscript X.">
            <a:extLst>
              <a:ext uri="{FF2B5EF4-FFF2-40B4-BE49-F238E27FC236}">
                <a16:creationId xmlns:a16="http://schemas.microsoft.com/office/drawing/2014/main" id="{96290C8E-9D76-B1E4-4D63-0DEEC53F8C49}"/>
              </a:ext>
            </a:extLst>
          </p:cNvPr>
          <p:cNvGraphicFramePr>
            <a:graphicFrameLocks noChangeAspect="1"/>
          </p:cNvGraphicFramePr>
          <p:nvPr>
            <p:extLst>
              <p:ext uri="{D42A27DB-BD31-4B8C-83A1-F6EECF244321}">
                <p14:modId xmlns:p14="http://schemas.microsoft.com/office/powerpoint/2010/main" val="1592199011"/>
              </p:ext>
            </p:extLst>
          </p:nvPr>
        </p:nvGraphicFramePr>
        <p:xfrm>
          <a:off x="788186" y="2939258"/>
          <a:ext cx="508000" cy="369887"/>
        </p:xfrm>
        <a:graphic>
          <a:graphicData uri="http://schemas.openxmlformats.org/presentationml/2006/ole">
            <mc:AlternateContent xmlns:mc="http://schemas.openxmlformats.org/markup-compatibility/2006">
              <mc:Choice xmlns:v="urn:schemas-microsoft-com:vml" Requires="v">
                <p:oleObj name="Equation" r:id="rId4" imgW="317160" imgH="228600" progId="Equation.DSMT4">
                  <p:embed/>
                </p:oleObj>
              </mc:Choice>
              <mc:Fallback>
                <p:oleObj name="Equation" r:id="rId4" imgW="317160" imgH="228600" progId="Equation.DSMT4">
                  <p:embed/>
                  <p:pic>
                    <p:nvPicPr>
                      <p:cNvPr id="28" name="Object 27">
                        <a:extLst>
                          <a:ext uri="{FF2B5EF4-FFF2-40B4-BE49-F238E27FC236}">
                            <a16:creationId xmlns:a16="http://schemas.microsoft.com/office/drawing/2014/main" id="{C6A5D981-6C0D-414C-721B-1272535F8699}"/>
                          </a:ext>
                        </a:extLst>
                      </p:cNvPr>
                      <p:cNvPicPr/>
                      <p:nvPr/>
                    </p:nvPicPr>
                    <p:blipFill>
                      <a:blip r:embed="rId5"/>
                      <a:stretch>
                        <a:fillRect/>
                      </a:stretch>
                    </p:blipFill>
                    <p:spPr>
                      <a:xfrm>
                        <a:off x="788186" y="2939258"/>
                        <a:ext cx="508000" cy="369887"/>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663F458C-3AFF-2904-F23D-35A3FDB44F27}"/>
              </a:ext>
            </a:extLst>
          </p:cNvPr>
          <p:cNvSpPr>
            <a:spLocks noGrp="1"/>
          </p:cNvSpPr>
          <p:nvPr>
            <p:ph sz="quarter" idx="17"/>
          </p:nvPr>
        </p:nvSpPr>
        <p:spPr>
          <a:xfrm>
            <a:off x="1386788" y="2918067"/>
            <a:ext cx="1277332" cy="374906"/>
          </a:xfrm>
        </p:spPr>
        <p:txBody>
          <a:bodyPr wrap="square" lIns="0" tIns="18000" rIns="0" bIns="18000" anchor="ctr" anchorCtr="0">
            <a:spAutoFit/>
          </a:bodyPr>
          <a:lstStyle/>
          <a:p>
            <a:pPr marL="101600" indent="-101600">
              <a:buNone/>
            </a:pPr>
            <a:r>
              <a:rPr lang="en-US" sz="2200" dirty="0"/>
              <a:t>Formation</a:t>
            </a:r>
          </a:p>
        </p:txBody>
      </p:sp>
      <p:sp>
        <p:nvSpPr>
          <p:cNvPr id="12" name="Content Placeholder 11">
            <a:extLst>
              <a:ext uri="{FF2B5EF4-FFF2-40B4-BE49-F238E27FC236}">
                <a16:creationId xmlns:a16="http://schemas.microsoft.com/office/drawing/2014/main" id="{1AAB1127-6914-A589-5BCE-C7DF59F80CB6}"/>
              </a:ext>
            </a:extLst>
          </p:cNvPr>
          <p:cNvSpPr>
            <a:spLocks noGrp="1"/>
          </p:cNvSpPr>
          <p:nvPr>
            <p:ph sz="quarter" idx="18"/>
          </p:nvPr>
        </p:nvSpPr>
        <p:spPr>
          <a:xfrm>
            <a:off x="457200" y="3395606"/>
            <a:ext cx="1842940" cy="374906"/>
          </a:xfrm>
        </p:spPr>
        <p:txBody>
          <a:bodyPr wrap="square" lIns="0" tIns="18000" rIns="0" bIns="18000" anchor="ctr" anchorCtr="0">
            <a:spAutoFit/>
          </a:bodyPr>
          <a:lstStyle/>
          <a:p>
            <a:pPr marL="772668" lvl="1" indent="-285750"/>
            <a:r>
              <a:rPr lang="en-US" sz="2200" dirty="0"/>
              <a:t>Nitrogen</a:t>
            </a:r>
          </a:p>
        </p:txBody>
      </p:sp>
      <p:graphicFrame>
        <p:nvGraphicFramePr>
          <p:cNvPr id="32" name="Object 31" descr="open parenthesis N subscript 2 close parenthesis.">
            <a:extLst>
              <a:ext uri="{FF2B5EF4-FFF2-40B4-BE49-F238E27FC236}">
                <a16:creationId xmlns:a16="http://schemas.microsoft.com/office/drawing/2014/main" id="{F3E2C939-E267-41AC-5CAA-2AAA2E795E95}"/>
              </a:ext>
            </a:extLst>
          </p:cNvPr>
          <p:cNvGraphicFramePr>
            <a:graphicFrameLocks noChangeAspect="1"/>
          </p:cNvGraphicFramePr>
          <p:nvPr>
            <p:extLst>
              <p:ext uri="{D42A27DB-BD31-4B8C-83A1-F6EECF244321}">
                <p14:modId xmlns:p14="http://schemas.microsoft.com/office/powerpoint/2010/main" val="3883047601"/>
              </p:ext>
            </p:extLst>
          </p:nvPr>
        </p:nvGraphicFramePr>
        <p:xfrm>
          <a:off x="2399734" y="3424873"/>
          <a:ext cx="521832" cy="405520"/>
        </p:xfrm>
        <a:graphic>
          <a:graphicData uri="http://schemas.openxmlformats.org/presentationml/2006/ole">
            <mc:AlternateContent xmlns:mc="http://schemas.openxmlformats.org/markup-compatibility/2006">
              <mc:Choice xmlns:v="urn:schemas-microsoft-com:vml" Requires="v">
                <p:oleObj name="Equation" r:id="rId6" imgW="330120" imgH="253800" progId="Equation.DSMT4">
                  <p:embed/>
                </p:oleObj>
              </mc:Choice>
              <mc:Fallback>
                <p:oleObj name="Equation" r:id="rId6" imgW="330120" imgH="253800" progId="Equation.DSMT4">
                  <p:embed/>
                  <p:pic>
                    <p:nvPicPr>
                      <p:cNvPr id="29" name="Object 28">
                        <a:extLst>
                          <a:ext uri="{FF2B5EF4-FFF2-40B4-BE49-F238E27FC236}">
                            <a16:creationId xmlns:a16="http://schemas.microsoft.com/office/drawing/2014/main" id="{96290C8E-9D76-B1E4-4D63-0DEEC53F8C49}"/>
                          </a:ext>
                        </a:extLst>
                      </p:cNvPr>
                      <p:cNvPicPr/>
                      <p:nvPr/>
                    </p:nvPicPr>
                    <p:blipFill>
                      <a:blip r:embed="rId7"/>
                      <a:stretch>
                        <a:fillRect/>
                      </a:stretch>
                    </p:blipFill>
                    <p:spPr>
                      <a:xfrm>
                        <a:off x="2399734" y="3424873"/>
                        <a:ext cx="521832" cy="405520"/>
                      </a:xfrm>
                      <a:prstGeom prst="rect">
                        <a:avLst/>
                      </a:prstGeom>
                    </p:spPr>
                  </p:pic>
                </p:oleObj>
              </mc:Fallback>
            </mc:AlternateContent>
          </a:graphicData>
        </a:graphic>
      </p:graphicFrame>
      <p:sp>
        <p:nvSpPr>
          <p:cNvPr id="13" name="Content Placeholder 12">
            <a:extLst>
              <a:ext uri="{FF2B5EF4-FFF2-40B4-BE49-F238E27FC236}">
                <a16:creationId xmlns:a16="http://schemas.microsoft.com/office/drawing/2014/main" id="{28DAE4F4-8ECF-43C4-CEEC-8D74ADCC97AF}"/>
              </a:ext>
            </a:extLst>
          </p:cNvPr>
          <p:cNvSpPr>
            <a:spLocks noGrp="1"/>
          </p:cNvSpPr>
          <p:nvPr>
            <p:ph sz="quarter" idx="19"/>
          </p:nvPr>
        </p:nvSpPr>
        <p:spPr>
          <a:xfrm>
            <a:off x="3021160" y="3422846"/>
            <a:ext cx="1475295" cy="374906"/>
          </a:xfrm>
        </p:spPr>
        <p:txBody>
          <a:bodyPr wrap="square" lIns="0" tIns="18000" rIns="0" bIns="18000" anchor="ctr" anchorCtr="0">
            <a:spAutoFit/>
          </a:bodyPr>
          <a:lstStyle/>
          <a:p>
            <a:pPr marL="0" lvl="1" indent="0">
              <a:buNone/>
            </a:pPr>
            <a:r>
              <a:rPr lang="en-US" sz="2200" dirty="0"/>
              <a:t>and oxygen</a:t>
            </a:r>
          </a:p>
        </p:txBody>
      </p:sp>
      <p:graphicFrame>
        <p:nvGraphicFramePr>
          <p:cNvPr id="35" name="Object 34" descr="open parenthesis O subscript 2 close parenthesis.">
            <a:extLst>
              <a:ext uri="{FF2B5EF4-FFF2-40B4-BE49-F238E27FC236}">
                <a16:creationId xmlns:a16="http://schemas.microsoft.com/office/drawing/2014/main" id="{6D3EB758-683E-B49E-DDE1-1D8365BE2A30}"/>
              </a:ext>
            </a:extLst>
          </p:cNvPr>
          <p:cNvGraphicFramePr>
            <a:graphicFrameLocks noChangeAspect="1"/>
          </p:cNvGraphicFramePr>
          <p:nvPr>
            <p:extLst>
              <p:ext uri="{D42A27DB-BD31-4B8C-83A1-F6EECF244321}">
                <p14:modId xmlns:p14="http://schemas.microsoft.com/office/powerpoint/2010/main" val="1402047178"/>
              </p:ext>
            </p:extLst>
          </p:nvPr>
        </p:nvGraphicFramePr>
        <p:xfrm>
          <a:off x="4581525" y="3424238"/>
          <a:ext cx="547688" cy="409575"/>
        </p:xfrm>
        <a:graphic>
          <a:graphicData uri="http://schemas.openxmlformats.org/presentationml/2006/ole">
            <mc:AlternateContent xmlns:mc="http://schemas.openxmlformats.org/markup-compatibility/2006">
              <mc:Choice xmlns:v="urn:schemas-microsoft-com:vml" Requires="v">
                <p:oleObj name="Equation" r:id="rId8" imgW="342720" imgH="253800" progId="Equation.DSMT4">
                  <p:embed/>
                </p:oleObj>
              </mc:Choice>
              <mc:Fallback>
                <p:oleObj name="Equation" r:id="rId8" imgW="342720" imgH="253800" progId="Equation.DSMT4">
                  <p:embed/>
                  <p:pic>
                    <p:nvPicPr>
                      <p:cNvPr id="32" name="Object 31">
                        <a:extLst>
                          <a:ext uri="{FF2B5EF4-FFF2-40B4-BE49-F238E27FC236}">
                            <a16:creationId xmlns:a16="http://schemas.microsoft.com/office/drawing/2014/main" id="{F3E2C939-E267-41AC-5CAA-2AAA2E795E95}"/>
                          </a:ext>
                        </a:extLst>
                      </p:cNvPr>
                      <p:cNvPicPr/>
                      <p:nvPr/>
                    </p:nvPicPr>
                    <p:blipFill>
                      <a:blip r:embed="rId9"/>
                      <a:stretch>
                        <a:fillRect/>
                      </a:stretch>
                    </p:blipFill>
                    <p:spPr>
                      <a:xfrm>
                        <a:off x="4581525" y="3424238"/>
                        <a:ext cx="547688" cy="409575"/>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16380E87-D48A-B814-1673-179EA042C355}"/>
              </a:ext>
            </a:extLst>
          </p:cNvPr>
          <p:cNvSpPr>
            <a:spLocks noGrp="1"/>
          </p:cNvSpPr>
          <p:nvPr>
            <p:ph sz="quarter" idx="20"/>
          </p:nvPr>
        </p:nvSpPr>
        <p:spPr>
          <a:xfrm>
            <a:off x="5242564" y="3440180"/>
            <a:ext cx="2936449" cy="374906"/>
          </a:xfrm>
        </p:spPr>
        <p:txBody>
          <a:bodyPr wrap="square" lIns="0" tIns="18000" rIns="0" bIns="18000" anchor="ctr" anchorCtr="0">
            <a:spAutoFit/>
          </a:bodyPr>
          <a:lstStyle/>
          <a:p>
            <a:pPr marL="0" lvl="1" indent="0">
              <a:buNone/>
            </a:pPr>
            <a:r>
              <a:rPr lang="en-US" sz="2200" dirty="0"/>
              <a:t>molecules bond to form</a:t>
            </a:r>
          </a:p>
        </p:txBody>
      </p:sp>
      <p:graphicFrame>
        <p:nvGraphicFramePr>
          <p:cNvPr id="38" name="Object 37" descr="N O subscript X.">
            <a:extLst>
              <a:ext uri="{FF2B5EF4-FFF2-40B4-BE49-F238E27FC236}">
                <a16:creationId xmlns:a16="http://schemas.microsoft.com/office/drawing/2014/main" id="{CCC61157-802D-2A5E-3750-96A4A32C13D5}"/>
              </a:ext>
            </a:extLst>
          </p:cNvPr>
          <p:cNvGraphicFramePr>
            <a:graphicFrameLocks noChangeAspect="1"/>
          </p:cNvGraphicFramePr>
          <p:nvPr>
            <p:extLst>
              <p:ext uri="{D42A27DB-BD31-4B8C-83A1-F6EECF244321}">
                <p14:modId xmlns:p14="http://schemas.microsoft.com/office/powerpoint/2010/main" val="3705725615"/>
              </p:ext>
            </p:extLst>
          </p:nvPr>
        </p:nvGraphicFramePr>
        <p:xfrm>
          <a:off x="1194586" y="3878980"/>
          <a:ext cx="508000" cy="369887"/>
        </p:xfrm>
        <a:graphic>
          <a:graphicData uri="http://schemas.openxmlformats.org/presentationml/2006/ole">
            <mc:AlternateContent xmlns:mc="http://schemas.openxmlformats.org/markup-compatibility/2006">
              <mc:Choice xmlns:v="urn:schemas-microsoft-com:vml" Requires="v">
                <p:oleObj name="Equation" r:id="rId10" imgW="317160" imgH="228600" progId="Equation.DSMT4">
                  <p:embed/>
                </p:oleObj>
              </mc:Choice>
              <mc:Fallback>
                <p:oleObj name="Equation" r:id="rId10" imgW="317160" imgH="228600" progId="Equation.DSMT4">
                  <p:embed/>
                  <p:pic>
                    <p:nvPicPr>
                      <p:cNvPr id="29" name="Object 28">
                        <a:extLst>
                          <a:ext uri="{FF2B5EF4-FFF2-40B4-BE49-F238E27FC236}">
                            <a16:creationId xmlns:a16="http://schemas.microsoft.com/office/drawing/2014/main" id="{96290C8E-9D76-B1E4-4D63-0DEEC53F8C49}"/>
                          </a:ext>
                        </a:extLst>
                      </p:cNvPr>
                      <p:cNvPicPr/>
                      <p:nvPr/>
                    </p:nvPicPr>
                    <p:blipFill>
                      <a:blip r:embed="rId5"/>
                      <a:stretch>
                        <a:fillRect/>
                      </a:stretch>
                    </p:blipFill>
                    <p:spPr>
                      <a:xfrm>
                        <a:off x="1194586" y="3878980"/>
                        <a:ext cx="508000" cy="369887"/>
                      </a:xfrm>
                      <a:prstGeom prst="rect">
                        <a:avLst/>
                      </a:prstGeom>
                    </p:spPr>
                  </p:pic>
                </p:oleObj>
              </mc:Fallback>
            </mc:AlternateContent>
          </a:graphicData>
        </a:graphic>
      </p:graphicFrame>
      <p:sp>
        <p:nvSpPr>
          <p:cNvPr id="15" name="Content Placeholder 14">
            <a:extLst>
              <a:ext uri="{FF2B5EF4-FFF2-40B4-BE49-F238E27FC236}">
                <a16:creationId xmlns:a16="http://schemas.microsoft.com/office/drawing/2014/main" id="{5D514977-8B90-AC86-F1D0-50DDAF4ED8F1}"/>
              </a:ext>
            </a:extLst>
          </p:cNvPr>
          <p:cNvSpPr>
            <a:spLocks noGrp="1"/>
          </p:cNvSpPr>
          <p:nvPr>
            <p:ph sz="quarter" idx="21"/>
          </p:nvPr>
        </p:nvSpPr>
        <p:spPr>
          <a:xfrm>
            <a:off x="1798163" y="3904353"/>
            <a:ext cx="598602" cy="298216"/>
          </a:xfrm>
        </p:spPr>
        <p:txBody>
          <a:bodyPr wrap="square" lIns="0" tIns="18000" rIns="0" bIns="18000" anchor="ctr" anchorCtr="0">
            <a:spAutoFit/>
          </a:bodyPr>
          <a:lstStyle/>
          <a:p>
            <a:pPr marL="0" indent="0">
              <a:buNone/>
            </a:pPr>
            <a:r>
              <a:rPr lang="en-US" sz="2200" dirty="0"/>
              <a:t>(</a:t>
            </a:r>
            <a:r>
              <a:rPr lang="en-US" sz="2200" spc="-300" dirty="0"/>
              <a:t>N </a:t>
            </a:r>
            <a:r>
              <a:rPr lang="en-US" sz="2200" dirty="0"/>
              <a:t>O,</a:t>
            </a:r>
          </a:p>
        </p:txBody>
      </p:sp>
      <p:graphicFrame>
        <p:nvGraphicFramePr>
          <p:cNvPr id="39" name="Object 38" descr="N O subscript 2 close parenthesis.">
            <a:extLst>
              <a:ext uri="{FF2B5EF4-FFF2-40B4-BE49-F238E27FC236}">
                <a16:creationId xmlns:a16="http://schemas.microsoft.com/office/drawing/2014/main" id="{E20A86AF-D708-C8D6-190A-E099F600B9E0}"/>
              </a:ext>
            </a:extLst>
          </p:cNvPr>
          <p:cNvGraphicFramePr>
            <a:graphicFrameLocks noChangeAspect="1"/>
          </p:cNvGraphicFramePr>
          <p:nvPr>
            <p:extLst>
              <p:ext uri="{D42A27DB-BD31-4B8C-83A1-F6EECF244321}">
                <p14:modId xmlns:p14="http://schemas.microsoft.com/office/powerpoint/2010/main" val="1437105298"/>
              </p:ext>
            </p:extLst>
          </p:nvPr>
        </p:nvGraphicFramePr>
        <p:xfrm>
          <a:off x="2485564" y="3900128"/>
          <a:ext cx="615696" cy="373587"/>
        </p:xfrm>
        <a:graphic>
          <a:graphicData uri="http://schemas.openxmlformats.org/presentationml/2006/ole">
            <mc:AlternateContent xmlns:mc="http://schemas.openxmlformats.org/markup-compatibility/2006">
              <mc:Choice xmlns:v="urn:schemas-microsoft-com:vml" Requires="v">
                <p:oleObj name="Equation" r:id="rId11" imgW="380880" imgH="228600" progId="Equation.DSMT4">
                  <p:embed/>
                </p:oleObj>
              </mc:Choice>
              <mc:Fallback>
                <p:oleObj name="Equation" r:id="rId11" imgW="380880" imgH="228600" progId="Equation.DSMT4">
                  <p:embed/>
                  <p:pic>
                    <p:nvPicPr>
                      <p:cNvPr id="38" name="Object 37">
                        <a:extLst>
                          <a:ext uri="{FF2B5EF4-FFF2-40B4-BE49-F238E27FC236}">
                            <a16:creationId xmlns:a16="http://schemas.microsoft.com/office/drawing/2014/main" id="{CCC61157-802D-2A5E-3750-96A4A32C13D5}"/>
                          </a:ext>
                        </a:extLst>
                      </p:cNvPr>
                      <p:cNvPicPr/>
                      <p:nvPr/>
                    </p:nvPicPr>
                    <p:blipFill>
                      <a:blip r:embed="rId12"/>
                      <a:stretch>
                        <a:fillRect/>
                      </a:stretch>
                    </p:blipFill>
                    <p:spPr>
                      <a:xfrm>
                        <a:off x="2485564" y="3900128"/>
                        <a:ext cx="615696" cy="373587"/>
                      </a:xfrm>
                      <a:prstGeom prst="rect">
                        <a:avLst/>
                      </a:prstGeom>
                    </p:spPr>
                  </p:pic>
                </p:oleObj>
              </mc:Fallback>
            </mc:AlternateContent>
          </a:graphicData>
        </a:graphic>
      </p:graphicFrame>
      <p:sp>
        <p:nvSpPr>
          <p:cNvPr id="16" name="Content Placeholder 15">
            <a:extLst>
              <a:ext uri="{FF2B5EF4-FFF2-40B4-BE49-F238E27FC236}">
                <a16:creationId xmlns:a16="http://schemas.microsoft.com/office/drawing/2014/main" id="{10A7A998-E6DC-C305-E175-853C0F53E4D4}"/>
              </a:ext>
            </a:extLst>
          </p:cNvPr>
          <p:cNvSpPr>
            <a:spLocks noGrp="1"/>
          </p:cNvSpPr>
          <p:nvPr>
            <p:ph sz="quarter" idx="22"/>
          </p:nvPr>
        </p:nvSpPr>
        <p:spPr>
          <a:xfrm>
            <a:off x="3185164" y="3882420"/>
            <a:ext cx="5492209" cy="374906"/>
          </a:xfrm>
        </p:spPr>
        <p:txBody>
          <a:bodyPr wrap="square" lIns="0" tIns="18000" rIns="0" bIns="18000" anchor="ctr" anchorCtr="0">
            <a:spAutoFit/>
          </a:bodyPr>
          <a:lstStyle/>
          <a:p>
            <a:pPr marL="0" lvl="1" indent="0">
              <a:buNone/>
            </a:pPr>
            <a:r>
              <a:rPr lang="en-US" sz="2200" dirty="0"/>
              <a:t>when combustion flame front temperatures</a:t>
            </a:r>
          </a:p>
        </p:txBody>
      </p:sp>
      <p:sp>
        <p:nvSpPr>
          <p:cNvPr id="17" name="Content Placeholder 16">
            <a:extLst>
              <a:ext uri="{FF2B5EF4-FFF2-40B4-BE49-F238E27FC236}">
                <a16:creationId xmlns:a16="http://schemas.microsoft.com/office/drawing/2014/main" id="{8FF3005C-E015-CD8B-7B50-72803654B285}"/>
              </a:ext>
            </a:extLst>
          </p:cNvPr>
          <p:cNvSpPr>
            <a:spLocks noGrp="1"/>
          </p:cNvSpPr>
          <p:nvPr>
            <p:ph sz="quarter" idx="23"/>
          </p:nvPr>
        </p:nvSpPr>
        <p:spPr>
          <a:xfrm>
            <a:off x="1216189" y="4343228"/>
            <a:ext cx="954087" cy="374906"/>
          </a:xfrm>
        </p:spPr>
        <p:txBody>
          <a:bodyPr wrap="square" lIns="0" tIns="18000" rIns="0" bIns="18000" anchor="ctr" anchorCtr="0">
            <a:spAutoFit/>
          </a:bodyPr>
          <a:lstStyle/>
          <a:p>
            <a:pPr marL="0" lvl="1" indent="0">
              <a:buNone/>
            </a:pPr>
            <a:r>
              <a:rPr lang="en-US" sz="2200" dirty="0"/>
              <a:t>exceed</a:t>
            </a:r>
          </a:p>
        </p:txBody>
      </p:sp>
      <p:graphicFrame>
        <p:nvGraphicFramePr>
          <p:cNvPr id="40" name="Object 39" descr="2,500 degrees Fahrenheit">
            <a:extLst>
              <a:ext uri="{FF2B5EF4-FFF2-40B4-BE49-F238E27FC236}">
                <a16:creationId xmlns:a16="http://schemas.microsoft.com/office/drawing/2014/main" id="{76685296-3802-AB97-8AA4-36AA14E773AA}"/>
              </a:ext>
            </a:extLst>
          </p:cNvPr>
          <p:cNvGraphicFramePr>
            <a:graphicFrameLocks noChangeAspect="1"/>
          </p:cNvGraphicFramePr>
          <p:nvPr>
            <p:extLst>
              <p:ext uri="{D42A27DB-BD31-4B8C-83A1-F6EECF244321}">
                <p14:modId xmlns:p14="http://schemas.microsoft.com/office/powerpoint/2010/main" val="2047664039"/>
              </p:ext>
            </p:extLst>
          </p:nvPr>
        </p:nvGraphicFramePr>
        <p:xfrm>
          <a:off x="2215928" y="4410864"/>
          <a:ext cx="954087" cy="307975"/>
        </p:xfrm>
        <a:graphic>
          <a:graphicData uri="http://schemas.openxmlformats.org/presentationml/2006/ole">
            <mc:AlternateContent xmlns:mc="http://schemas.openxmlformats.org/markup-compatibility/2006">
              <mc:Choice xmlns:v="urn:schemas-microsoft-com:vml" Requires="v">
                <p:oleObj name="Equation" r:id="rId13" imgW="596880" imgH="190440" progId="Equation.DSMT4">
                  <p:embed/>
                </p:oleObj>
              </mc:Choice>
              <mc:Fallback>
                <p:oleObj name="Equation" r:id="rId13" imgW="596880" imgH="190440" progId="Equation.DSMT4">
                  <p:embed/>
                  <p:pic>
                    <p:nvPicPr>
                      <p:cNvPr id="38" name="Object 37">
                        <a:extLst>
                          <a:ext uri="{FF2B5EF4-FFF2-40B4-BE49-F238E27FC236}">
                            <a16:creationId xmlns:a16="http://schemas.microsoft.com/office/drawing/2014/main" id="{CCC61157-802D-2A5E-3750-96A4A32C13D5}"/>
                          </a:ext>
                        </a:extLst>
                      </p:cNvPr>
                      <p:cNvPicPr/>
                      <p:nvPr/>
                    </p:nvPicPr>
                    <p:blipFill>
                      <a:blip r:embed="rId14"/>
                      <a:stretch>
                        <a:fillRect/>
                      </a:stretch>
                    </p:blipFill>
                    <p:spPr>
                      <a:xfrm>
                        <a:off x="2215928" y="4410864"/>
                        <a:ext cx="954087" cy="307975"/>
                      </a:xfrm>
                      <a:prstGeom prst="rect">
                        <a:avLst/>
                      </a:prstGeom>
                    </p:spPr>
                  </p:pic>
                </p:oleObj>
              </mc:Fallback>
            </mc:AlternateContent>
          </a:graphicData>
        </a:graphic>
      </p:graphicFrame>
      <p:graphicFrame>
        <p:nvGraphicFramePr>
          <p:cNvPr id="41" name="Object 40" descr="open parenthesis 1,370 degree celsius close parenthesis.">
            <a:extLst>
              <a:ext uri="{FF2B5EF4-FFF2-40B4-BE49-F238E27FC236}">
                <a16:creationId xmlns:a16="http://schemas.microsoft.com/office/drawing/2014/main" id="{56643500-7BA4-147B-7BB4-BC910F643777}"/>
              </a:ext>
            </a:extLst>
          </p:cNvPr>
          <p:cNvGraphicFramePr>
            <a:graphicFrameLocks noChangeAspect="1"/>
          </p:cNvGraphicFramePr>
          <p:nvPr>
            <p:extLst>
              <p:ext uri="{D42A27DB-BD31-4B8C-83A1-F6EECF244321}">
                <p14:modId xmlns:p14="http://schemas.microsoft.com/office/powerpoint/2010/main" val="1624930866"/>
              </p:ext>
            </p:extLst>
          </p:nvPr>
        </p:nvGraphicFramePr>
        <p:xfrm>
          <a:off x="3240299" y="4352608"/>
          <a:ext cx="1217613" cy="411162"/>
        </p:xfrm>
        <a:graphic>
          <a:graphicData uri="http://schemas.openxmlformats.org/presentationml/2006/ole">
            <mc:AlternateContent xmlns:mc="http://schemas.openxmlformats.org/markup-compatibility/2006">
              <mc:Choice xmlns:v="urn:schemas-microsoft-com:vml" Requires="v">
                <p:oleObj name="Equation" r:id="rId15" imgW="761760" imgH="253800" progId="Equation.DSMT4">
                  <p:embed/>
                </p:oleObj>
              </mc:Choice>
              <mc:Fallback>
                <p:oleObj name="Equation" r:id="rId15" imgW="761760" imgH="253800" progId="Equation.DSMT4">
                  <p:embed/>
                  <p:pic>
                    <p:nvPicPr>
                      <p:cNvPr id="40" name="Object 39">
                        <a:extLst>
                          <a:ext uri="{FF2B5EF4-FFF2-40B4-BE49-F238E27FC236}">
                            <a16:creationId xmlns:a16="http://schemas.microsoft.com/office/drawing/2014/main" id="{76685296-3802-AB97-8AA4-36AA14E773AA}"/>
                          </a:ext>
                        </a:extLst>
                      </p:cNvPr>
                      <p:cNvPicPr/>
                      <p:nvPr/>
                    </p:nvPicPr>
                    <p:blipFill>
                      <a:blip r:embed="rId16"/>
                      <a:stretch>
                        <a:fillRect/>
                      </a:stretch>
                    </p:blipFill>
                    <p:spPr>
                      <a:xfrm>
                        <a:off x="3240299" y="4352608"/>
                        <a:ext cx="1217613" cy="411162"/>
                      </a:xfrm>
                      <a:prstGeom prst="rect">
                        <a:avLst/>
                      </a:prstGeom>
                    </p:spPr>
                  </p:pic>
                </p:oleObj>
              </mc:Fallback>
            </mc:AlternateContent>
          </a:graphicData>
        </a:graphic>
      </p:graphicFrame>
    </p:spTree>
    <p:extLst>
      <p:ext uri="{BB962C8B-B14F-4D97-AF65-F5344CB8AC3E}">
        <p14:creationId xmlns:p14="http://schemas.microsoft.com/office/powerpoint/2010/main" val="3965649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57EA-79E5-6448-FA0F-7CC9DE4C78B2}"/>
              </a:ext>
            </a:extLst>
          </p:cNvPr>
          <p:cNvSpPr>
            <a:spLocks noGrp="1"/>
          </p:cNvSpPr>
          <p:nvPr>
            <p:ph type="title"/>
          </p:nvPr>
        </p:nvSpPr>
        <p:spPr>
          <a:xfrm>
            <a:off x="449532" y="223594"/>
            <a:ext cx="8145828" cy="1021237"/>
          </a:xfrm>
        </p:spPr>
        <p:txBody>
          <a:bodyPr/>
          <a:lstStyle/>
          <a:p>
            <a:r>
              <a:rPr lang="en-US" dirty="0"/>
              <a:t>Exhaust Gas Recirculation Systems </a:t>
            </a:r>
            <a:r>
              <a:rPr lang="en-US" sz="2800" dirty="0"/>
              <a:t>(2 of 5)</a:t>
            </a:r>
            <a:endParaRPr lang="en-US" dirty="0"/>
          </a:p>
        </p:txBody>
      </p:sp>
      <p:sp>
        <p:nvSpPr>
          <p:cNvPr id="3" name="Content Placeholder 2">
            <a:extLst>
              <a:ext uri="{FF2B5EF4-FFF2-40B4-BE49-F238E27FC236}">
                <a16:creationId xmlns:a16="http://schemas.microsoft.com/office/drawing/2014/main" id="{8A9EED4C-D5F1-CF93-41F6-26D3B619B80F}"/>
              </a:ext>
            </a:extLst>
          </p:cNvPr>
          <p:cNvSpPr>
            <a:spLocks noGrp="1"/>
          </p:cNvSpPr>
          <p:nvPr>
            <p:ph sz="quarter" idx="12"/>
          </p:nvPr>
        </p:nvSpPr>
        <p:spPr>
          <a:xfrm>
            <a:off x="455826" y="1473102"/>
            <a:ext cx="1844314" cy="405683"/>
          </a:xfrm>
        </p:spPr>
        <p:txBody>
          <a:bodyPr wrap="square" lIns="0" tIns="18000" rIns="0" bIns="18000" anchor="ctr">
            <a:spAutoFit/>
          </a:bodyPr>
          <a:lstStyle/>
          <a:p>
            <a:pPr marL="342900" indent="-342900">
              <a:spcBef>
                <a:spcPts val="600"/>
              </a:spcBef>
            </a:pPr>
            <a:r>
              <a:rPr lang="en-US" sz="2400" dirty="0"/>
              <a:t>Controlling</a:t>
            </a:r>
          </a:p>
        </p:txBody>
      </p:sp>
      <p:graphicFrame>
        <p:nvGraphicFramePr>
          <p:cNvPr id="15" name="Object 14" descr="N O subscript X.">
            <a:extLst>
              <a:ext uri="{FF2B5EF4-FFF2-40B4-BE49-F238E27FC236}">
                <a16:creationId xmlns:a16="http://schemas.microsoft.com/office/drawing/2014/main" id="{D8088080-312D-2525-D4B9-4FAA8CC8AE1E}"/>
              </a:ext>
            </a:extLst>
          </p:cNvPr>
          <p:cNvGraphicFramePr>
            <a:graphicFrameLocks noChangeAspect="1"/>
          </p:cNvGraphicFramePr>
          <p:nvPr>
            <p:extLst>
              <p:ext uri="{D42A27DB-BD31-4B8C-83A1-F6EECF244321}">
                <p14:modId xmlns:p14="http://schemas.microsoft.com/office/powerpoint/2010/main" val="553896722"/>
              </p:ext>
            </p:extLst>
          </p:nvPr>
        </p:nvGraphicFramePr>
        <p:xfrm>
          <a:off x="2375817" y="1513934"/>
          <a:ext cx="558800" cy="406876"/>
        </p:xfrm>
        <a:graphic>
          <a:graphicData uri="http://schemas.openxmlformats.org/presentationml/2006/ole">
            <mc:AlternateContent xmlns:mc="http://schemas.openxmlformats.org/markup-compatibility/2006">
              <mc:Choice xmlns:v="urn:schemas-microsoft-com:vml" Requires="v">
                <p:oleObj name="Equation" r:id="rId3" imgW="317160" imgH="228600" progId="Equation.DSMT4">
                  <p:embed/>
                </p:oleObj>
              </mc:Choice>
              <mc:Fallback>
                <p:oleObj name="Equation" r:id="rId3" imgW="317160" imgH="228600" progId="Equation.DSMT4">
                  <p:embed/>
                  <p:pic>
                    <p:nvPicPr>
                      <p:cNvPr id="20" name="Object 19">
                        <a:extLst>
                          <a:ext uri="{FF2B5EF4-FFF2-40B4-BE49-F238E27FC236}">
                            <a16:creationId xmlns:a16="http://schemas.microsoft.com/office/drawing/2014/main" id="{AE0BE10A-5E54-60D4-862F-29050A364029}"/>
                          </a:ext>
                        </a:extLst>
                      </p:cNvPr>
                      <p:cNvPicPr/>
                      <p:nvPr/>
                    </p:nvPicPr>
                    <p:blipFill>
                      <a:blip r:embed="rId4"/>
                      <a:stretch>
                        <a:fillRect/>
                      </a:stretch>
                    </p:blipFill>
                    <p:spPr>
                      <a:xfrm>
                        <a:off x="2375817" y="1513934"/>
                        <a:ext cx="558800" cy="406876"/>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0DD52A53-AA06-30A3-80A8-F6004494B0FE}"/>
              </a:ext>
            </a:extLst>
          </p:cNvPr>
          <p:cNvSpPr>
            <a:spLocks noGrp="1"/>
          </p:cNvSpPr>
          <p:nvPr>
            <p:ph sz="quarter" idx="13"/>
          </p:nvPr>
        </p:nvSpPr>
        <p:spPr>
          <a:xfrm>
            <a:off x="431255" y="2001228"/>
            <a:ext cx="8266346" cy="1590623"/>
          </a:xfrm>
        </p:spPr>
        <p:txBody>
          <a:bodyPr wrap="square" lIns="0" tIns="18000" rIns="0" bIns="18000" anchor="ctr">
            <a:spAutoFit/>
          </a:bodyPr>
          <a:lstStyle/>
          <a:p>
            <a:pPr marL="829818" lvl="1" indent="-342900"/>
            <a:r>
              <a:rPr lang="en-US" sz="2400" dirty="0"/>
              <a:t>The </a:t>
            </a:r>
            <a:r>
              <a:rPr lang="en-US" sz="2400" spc="-300" dirty="0"/>
              <a:t>E G </a:t>
            </a:r>
            <a:r>
              <a:rPr lang="en-US" sz="2400" dirty="0"/>
              <a:t>R system routes small quantities, usually between 6% and 10%, of exhaust gas into the intake manifold.</a:t>
            </a:r>
          </a:p>
          <a:p>
            <a:pPr marL="829818" lvl="1" indent="-342900"/>
            <a:r>
              <a:rPr lang="en-US" sz="2400" dirty="0"/>
              <a:t>The result is a lower peak combustion temperature.</a:t>
            </a:r>
          </a:p>
        </p:txBody>
      </p:sp>
      <p:sp>
        <p:nvSpPr>
          <p:cNvPr id="5" name="Content Placeholder 4">
            <a:extLst>
              <a:ext uri="{FF2B5EF4-FFF2-40B4-BE49-F238E27FC236}">
                <a16:creationId xmlns:a16="http://schemas.microsoft.com/office/drawing/2014/main" id="{B030C7B8-0389-DAFE-D0DE-7BB944A22220}"/>
              </a:ext>
            </a:extLst>
          </p:cNvPr>
          <p:cNvSpPr>
            <a:spLocks noGrp="1"/>
          </p:cNvSpPr>
          <p:nvPr>
            <p:ph sz="quarter" idx="14"/>
          </p:nvPr>
        </p:nvSpPr>
        <p:spPr>
          <a:xfrm>
            <a:off x="449532" y="3708446"/>
            <a:ext cx="8238641" cy="1667567"/>
          </a:xfrm>
        </p:spPr>
        <p:txBody>
          <a:bodyPr wrap="square" lIns="0" tIns="18000" rIns="0" bIns="18000" anchor="ctr">
            <a:spAutoFit/>
          </a:bodyPr>
          <a:lstStyle/>
          <a:p>
            <a:pPr marL="342900" indent="-342900"/>
            <a:r>
              <a:rPr lang="en-US" sz="2400" spc="-300" dirty="0"/>
              <a:t>E G </a:t>
            </a:r>
            <a:r>
              <a:rPr lang="en-US" sz="2400" dirty="0"/>
              <a:t>R System Operation</a:t>
            </a:r>
          </a:p>
          <a:p>
            <a:pPr marL="829818" lvl="1" indent="-342900"/>
            <a:r>
              <a:rPr lang="en-US" sz="2400" dirty="0"/>
              <a:t>Typically only used when the engine is above idle.</a:t>
            </a:r>
          </a:p>
          <a:p>
            <a:pPr marL="829818" lvl="1" indent="-342900"/>
            <a:r>
              <a:rPr lang="en-US" sz="2400" dirty="0"/>
              <a:t>Not used at idle, during warm-up, and at wide-open throttle.</a:t>
            </a:r>
          </a:p>
        </p:txBody>
      </p:sp>
    </p:spTree>
    <p:extLst>
      <p:ext uri="{BB962C8B-B14F-4D97-AF65-F5344CB8AC3E}">
        <p14:creationId xmlns:p14="http://schemas.microsoft.com/office/powerpoint/2010/main" val="275647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1800" y="226661"/>
            <a:ext cx="8166100" cy="1021237"/>
          </a:xfrm>
        </p:spPr>
        <p:txBody>
          <a:bodyPr wrap="square" lIns="0" tIns="18000" rIns="0" bIns="18000" anchor="ctr" anchorCtr="0">
            <a:spAutoFit/>
          </a:bodyPr>
          <a:lstStyle/>
          <a:p>
            <a:r>
              <a:rPr lang="en-US" dirty="0"/>
              <a:t>Exhaust Gas Recirculation Systems </a:t>
            </a:r>
            <a:r>
              <a:rPr lang="en-US" sz="2800" dirty="0"/>
              <a:t>(3 of 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60371" y="1460068"/>
            <a:ext cx="8251829" cy="4268279"/>
          </a:xfrm>
        </p:spPr>
        <p:txBody>
          <a:bodyPr wrap="square" lIns="0" tIns="18000" rIns="0" bIns="18000" anchor="ctr" anchorCtr="0">
            <a:spAutoFit/>
          </a:bodyPr>
          <a:lstStyle/>
          <a:p>
            <a:pPr marL="342900" indent="-342900"/>
            <a:r>
              <a:rPr lang="en-US" sz="2400" dirty="0"/>
              <a:t>Positive and Negative Back Pressure </a:t>
            </a:r>
            <a:r>
              <a:rPr lang="en-US" sz="2400" spc="-300" dirty="0"/>
              <a:t>E G </a:t>
            </a:r>
            <a:r>
              <a:rPr lang="en-US" sz="2400" dirty="0"/>
              <a:t>R Valves</a:t>
            </a:r>
          </a:p>
          <a:p>
            <a:pPr marL="829818" lvl="1" indent="-342900"/>
            <a:r>
              <a:rPr lang="en-US" sz="2400" dirty="0"/>
              <a:t>Positive back pressure </a:t>
            </a:r>
            <a:r>
              <a:rPr lang="en-US" sz="2400" spc="-300" dirty="0"/>
              <a:t>E G </a:t>
            </a:r>
            <a:r>
              <a:rPr lang="en-US" sz="2400" dirty="0"/>
              <a:t>R valves require a positive back pressure in the exhaust system.</a:t>
            </a:r>
          </a:p>
          <a:p>
            <a:pPr marL="829818" lvl="1" indent="-342900"/>
            <a:r>
              <a:rPr lang="en-US" sz="2400" dirty="0"/>
              <a:t>Negative back pressure </a:t>
            </a:r>
            <a:r>
              <a:rPr lang="en-US" sz="2400" spc="-300" dirty="0"/>
              <a:t>E G </a:t>
            </a:r>
            <a:r>
              <a:rPr lang="en-US" sz="2400" dirty="0"/>
              <a:t>R valves react to a low-pressure pulse created by the exhaust valve, by closing a small internal valve, which allows the </a:t>
            </a:r>
            <a:r>
              <a:rPr lang="en-US" sz="2400" kern="0" spc="-300" dirty="0"/>
              <a:t>E G </a:t>
            </a:r>
            <a:r>
              <a:rPr lang="en-US" sz="2400" dirty="0"/>
              <a:t>R valve to be opened by vacuum.</a:t>
            </a:r>
          </a:p>
          <a:p>
            <a:pPr marL="342900" indent="-342900"/>
            <a:r>
              <a:rPr lang="en-US" sz="2400" dirty="0"/>
              <a:t>Computer-Controlled </a:t>
            </a:r>
            <a:r>
              <a:rPr lang="en-US" sz="2400" spc="-300" dirty="0"/>
              <a:t>E G </a:t>
            </a:r>
            <a:r>
              <a:rPr lang="en-US" sz="2400" dirty="0"/>
              <a:t>R Systems</a:t>
            </a:r>
          </a:p>
          <a:p>
            <a:pPr marL="829818" lvl="1" indent="-342900"/>
            <a:r>
              <a:rPr lang="en-US" sz="2400" dirty="0"/>
              <a:t>Most vehicles today use the powertrain control module (</a:t>
            </a:r>
            <a:r>
              <a:rPr lang="en-US" sz="2400" spc="-300" dirty="0"/>
              <a:t>P C </a:t>
            </a:r>
            <a:r>
              <a:rPr lang="en-US" sz="2400" dirty="0"/>
              <a:t>M) to operate the </a:t>
            </a:r>
            <a:r>
              <a:rPr lang="en-US" sz="2400" spc="-300" dirty="0"/>
              <a:t>E G </a:t>
            </a:r>
            <a:r>
              <a:rPr lang="en-US" sz="2400" dirty="0"/>
              <a:t>R system.</a:t>
            </a:r>
            <a:endParaRPr lang="en-US" sz="2400" noProof="0" dirty="0"/>
          </a:p>
        </p:txBody>
      </p:sp>
    </p:spTree>
    <p:extLst>
      <p:ext uri="{BB962C8B-B14F-4D97-AF65-F5344CB8AC3E}">
        <p14:creationId xmlns:p14="http://schemas.microsoft.com/office/powerpoint/2010/main" val="37939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5825" y="226661"/>
            <a:ext cx="8149695" cy="1021237"/>
          </a:xfrm>
        </p:spPr>
        <p:txBody>
          <a:bodyPr wrap="square" lIns="0" tIns="18000" rIns="0" bIns="18000" anchor="ctr" anchorCtr="0">
            <a:spAutoFit/>
          </a:bodyPr>
          <a:lstStyle/>
          <a:p>
            <a:r>
              <a:rPr lang="en-US" dirty="0"/>
              <a:t>Exhaust Gas Recirculation Systems </a:t>
            </a:r>
            <a:r>
              <a:rPr lang="en-US" sz="2800" dirty="0"/>
              <a:t>(4 of 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0943" y="1461949"/>
            <a:ext cx="8297769" cy="3860475"/>
          </a:xfrm>
        </p:spPr>
        <p:txBody>
          <a:bodyPr wrap="square" lIns="0" tIns="18000" rIns="0" bIns="18000" anchor="ctr" anchorCtr="0">
            <a:spAutoFit/>
          </a:bodyPr>
          <a:lstStyle/>
          <a:p>
            <a:pPr marL="342900" indent="-342900"/>
            <a:r>
              <a:rPr lang="en-US" sz="2400" spc="-300" dirty="0"/>
              <a:t>E G </a:t>
            </a:r>
            <a:r>
              <a:rPr lang="en-US" sz="2400" dirty="0"/>
              <a:t>R Valve Position Sensors</a:t>
            </a:r>
          </a:p>
          <a:p>
            <a:pPr marL="829818" lvl="1" indent="-342900"/>
            <a:r>
              <a:rPr lang="en-US" sz="2400" dirty="0"/>
              <a:t>A linear potentiometer on the top of the </a:t>
            </a:r>
            <a:r>
              <a:rPr lang="en-US" sz="2400" spc="-300" dirty="0"/>
              <a:t>E G </a:t>
            </a:r>
            <a:r>
              <a:rPr lang="en-US" sz="2400" dirty="0"/>
              <a:t>R valve stem indicates valve position to the </a:t>
            </a:r>
            <a:r>
              <a:rPr lang="en-US" sz="2400" spc="-300" dirty="0"/>
              <a:t>P C </a:t>
            </a:r>
            <a:r>
              <a:rPr lang="en-US" sz="2400" dirty="0"/>
              <a:t>M.</a:t>
            </a:r>
          </a:p>
          <a:p>
            <a:pPr marL="342900" indent="-342900"/>
            <a:r>
              <a:rPr lang="en-US" sz="2400" dirty="0"/>
              <a:t>Digital </a:t>
            </a:r>
            <a:r>
              <a:rPr lang="en-US" sz="2400" spc="-300" dirty="0"/>
              <a:t>E G </a:t>
            </a:r>
            <a:r>
              <a:rPr lang="en-US" sz="2400" dirty="0"/>
              <a:t>R Valves</a:t>
            </a:r>
          </a:p>
          <a:p>
            <a:pPr marL="829818" lvl="1" indent="-342900"/>
            <a:r>
              <a:rPr lang="en-US" sz="2400" dirty="0"/>
              <a:t>The digital </a:t>
            </a:r>
            <a:r>
              <a:rPr lang="en-US" sz="2400" spc="-300" dirty="0"/>
              <a:t>E G </a:t>
            </a:r>
            <a:r>
              <a:rPr lang="en-US" sz="2400" dirty="0"/>
              <a:t>R valve consists of three solenoids controlled by the powertrain control module (</a:t>
            </a:r>
            <a:r>
              <a:rPr lang="en-US" sz="2400" spc="-300" dirty="0"/>
              <a:t>P C </a:t>
            </a:r>
            <a:r>
              <a:rPr lang="en-US" sz="2400" dirty="0"/>
              <a:t>M).</a:t>
            </a:r>
          </a:p>
          <a:p>
            <a:pPr marL="829818" lvl="1" indent="-342900"/>
            <a:r>
              <a:rPr lang="en-US" sz="2400" dirty="0"/>
              <a:t>Each solenoid controls a different size orifice in the base.</a:t>
            </a:r>
          </a:p>
          <a:p>
            <a:pPr marL="829818" lvl="1" indent="-342900"/>
            <a:r>
              <a:rPr lang="en-US" sz="2400" dirty="0"/>
              <a:t>It can produce any of seven different flow rates.</a:t>
            </a:r>
            <a:endParaRPr lang="en-US" sz="2400" noProof="0" dirty="0"/>
          </a:p>
        </p:txBody>
      </p:sp>
    </p:spTree>
    <p:extLst>
      <p:ext uri="{BB962C8B-B14F-4D97-AF65-F5344CB8AC3E}">
        <p14:creationId xmlns:p14="http://schemas.microsoft.com/office/powerpoint/2010/main" val="1934223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6401" y="226661"/>
            <a:ext cx="8159119" cy="1021237"/>
          </a:xfrm>
        </p:spPr>
        <p:txBody>
          <a:bodyPr wrap="square" lIns="0" tIns="18000" rIns="0" bIns="18000" anchor="ctr" anchorCtr="0">
            <a:spAutoFit/>
          </a:bodyPr>
          <a:lstStyle/>
          <a:p>
            <a:r>
              <a:rPr lang="en-US" dirty="0"/>
              <a:t>Exhaust Gas Recirculation Systems </a:t>
            </a:r>
            <a:r>
              <a:rPr lang="en-US" sz="2800" dirty="0"/>
              <a:t>(5 of 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0947" y="1472923"/>
            <a:ext cx="8297766" cy="1959955"/>
          </a:xfrm>
        </p:spPr>
        <p:txBody>
          <a:bodyPr wrap="square" lIns="0" tIns="18000" rIns="0" bIns="18000" anchor="ctr" anchorCtr="0">
            <a:spAutoFit/>
          </a:bodyPr>
          <a:lstStyle/>
          <a:p>
            <a:pPr marL="342900" indent="-342900"/>
            <a:r>
              <a:rPr lang="en-US" sz="2400" dirty="0"/>
              <a:t>Linear </a:t>
            </a:r>
            <a:r>
              <a:rPr lang="en-US" sz="2400" spc="-300" dirty="0"/>
              <a:t>E G </a:t>
            </a:r>
            <a:r>
              <a:rPr lang="en-US" sz="2400" dirty="0"/>
              <a:t>R</a:t>
            </a:r>
          </a:p>
          <a:p>
            <a:pPr marL="829818" lvl="1" indent="-342900"/>
            <a:r>
              <a:rPr lang="en-US" sz="2400" dirty="0"/>
              <a:t>A linear </a:t>
            </a:r>
            <a:r>
              <a:rPr lang="en-US" sz="2400" spc="-300" dirty="0"/>
              <a:t>E G </a:t>
            </a:r>
            <a:r>
              <a:rPr lang="en-US" sz="2400" dirty="0"/>
              <a:t>R valve contains a pulse-width modulated solenoid to precisely regulate exhaust gas flow and a feedback potentiometer that signals the </a:t>
            </a:r>
            <a:r>
              <a:rPr lang="en-US" sz="2400" spc="-300" dirty="0"/>
              <a:t>P C </a:t>
            </a:r>
            <a:r>
              <a:rPr lang="en-US" sz="2400" dirty="0"/>
              <a:t>M regarding the actual position of the valve.</a:t>
            </a:r>
          </a:p>
        </p:txBody>
      </p:sp>
    </p:spTree>
    <p:extLst>
      <p:ext uri="{BB962C8B-B14F-4D97-AF65-F5344CB8AC3E}">
        <p14:creationId xmlns:p14="http://schemas.microsoft.com/office/powerpoint/2010/main" val="1048375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7EF81B3C-BBC4-92F6-F555-70AC130F8E8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31A2CFE-70C2-6447-33FE-EFED38E0F26A}"/>
              </a:ext>
            </a:extLst>
          </p:cNvPr>
          <p:cNvSpPr>
            <a:spLocks noGrp="1"/>
          </p:cNvSpPr>
          <p:nvPr>
            <p:ph type="title"/>
          </p:nvPr>
        </p:nvSpPr>
        <p:spPr>
          <a:xfrm>
            <a:off x="457200" y="253229"/>
            <a:ext cx="8229600" cy="590349"/>
          </a:xfrm>
        </p:spPr>
        <p:txBody>
          <a:bodyPr wrap="square" lIns="0" tIns="18000" rIns="0" bIns="18000" anchor="ctr" anchorCtr="0">
            <a:spAutoFit/>
          </a:bodyPr>
          <a:lstStyle/>
          <a:p>
            <a:r>
              <a:rPr lang="en-US" sz="3600" noProof="0" dirty="0">
                <a:latin typeface="+mj-lt"/>
              </a:rPr>
              <a:t>Figure </a:t>
            </a:r>
            <a:r>
              <a:rPr lang="en-US" sz="3600" dirty="0">
                <a:latin typeface="+mj-lt"/>
              </a:rPr>
              <a:t>41</a:t>
            </a:r>
            <a:r>
              <a:rPr lang="en-US" sz="3600" noProof="0" dirty="0">
                <a:latin typeface="+mj-lt"/>
              </a:rPr>
              <a:t>.17</a:t>
            </a:r>
          </a:p>
        </p:txBody>
      </p:sp>
      <p:sp>
        <p:nvSpPr>
          <p:cNvPr id="4" name="Content Placeholder 3">
            <a:extLst>
              <a:ext uri="{FF2B5EF4-FFF2-40B4-BE49-F238E27FC236}">
                <a16:creationId xmlns:a16="http://schemas.microsoft.com/office/drawing/2014/main" id="{1EE7F0A1-600E-AB58-351D-C9FCD9729AE3}"/>
              </a:ext>
            </a:extLst>
          </p:cNvPr>
          <p:cNvSpPr>
            <a:spLocks noGrp="1"/>
          </p:cNvSpPr>
          <p:nvPr>
            <p:ph sz="quarter" idx="12"/>
          </p:nvPr>
        </p:nvSpPr>
        <p:spPr>
          <a:xfrm>
            <a:off x="457200" y="1139604"/>
            <a:ext cx="2464378" cy="405683"/>
          </a:xfrm>
        </p:spPr>
        <p:txBody>
          <a:bodyPr wrap="square" lIns="0" tIns="18000" rIns="0" bIns="18000" anchor="ctr" anchorCtr="0">
            <a:spAutoFit/>
          </a:bodyPr>
          <a:lstStyle/>
          <a:p>
            <a:pPr marL="0" indent="0">
              <a:spcBef>
                <a:spcPts val="600"/>
              </a:spcBef>
              <a:buNone/>
            </a:pPr>
            <a:r>
              <a:rPr lang="en-US" sz="2400" noProof="0" dirty="0"/>
              <a:t>Red Brown Haze</a:t>
            </a:r>
          </a:p>
        </p:txBody>
      </p:sp>
      <p:sp>
        <p:nvSpPr>
          <p:cNvPr id="7" name="Content Placeholder 6">
            <a:extLst>
              <a:ext uri="{FF2B5EF4-FFF2-40B4-BE49-F238E27FC236}">
                <a16:creationId xmlns:a16="http://schemas.microsoft.com/office/drawing/2014/main" id="{DD6A328A-3D8E-E8AB-9DF5-DB6D576ED1DA}"/>
              </a:ext>
            </a:extLst>
          </p:cNvPr>
          <p:cNvSpPr>
            <a:spLocks noGrp="1"/>
          </p:cNvSpPr>
          <p:nvPr>
            <p:ph sz="quarter" idx="13"/>
          </p:nvPr>
        </p:nvSpPr>
        <p:spPr>
          <a:xfrm>
            <a:off x="442751" y="1681966"/>
            <a:ext cx="2478827" cy="405683"/>
          </a:xfrm>
        </p:spPr>
        <p:txBody>
          <a:bodyPr wrap="square" lIns="0" tIns="18000" rIns="0" bIns="18000" anchor="ctr" anchorCtr="0">
            <a:spAutoFit/>
          </a:bodyPr>
          <a:lstStyle/>
          <a:p>
            <a:pPr marL="342900" indent="-342900"/>
            <a:r>
              <a:rPr lang="en-US" sz="2400" dirty="0"/>
              <a:t>Nitrogen oxides</a:t>
            </a:r>
          </a:p>
        </p:txBody>
      </p:sp>
      <p:graphicFrame>
        <p:nvGraphicFramePr>
          <p:cNvPr id="27" name="Object 26" descr="open parenthesis N O subscript X close parenthesis.">
            <a:extLst>
              <a:ext uri="{FF2B5EF4-FFF2-40B4-BE49-F238E27FC236}">
                <a16:creationId xmlns:a16="http://schemas.microsoft.com/office/drawing/2014/main" id="{7C5AEF3E-29F1-7A9B-3FED-824544A7B120}"/>
              </a:ext>
            </a:extLst>
          </p:cNvPr>
          <p:cNvGraphicFramePr>
            <a:graphicFrameLocks noChangeAspect="1"/>
          </p:cNvGraphicFramePr>
          <p:nvPr>
            <p:extLst>
              <p:ext uri="{D42A27DB-BD31-4B8C-83A1-F6EECF244321}">
                <p14:modId xmlns:p14="http://schemas.microsoft.com/office/powerpoint/2010/main" val="3378410266"/>
              </p:ext>
            </p:extLst>
          </p:nvPr>
        </p:nvGraphicFramePr>
        <p:xfrm>
          <a:off x="2965643" y="1685086"/>
          <a:ext cx="819150" cy="434975"/>
        </p:xfrm>
        <a:graphic>
          <a:graphicData uri="http://schemas.openxmlformats.org/presentationml/2006/ole">
            <mc:AlternateContent xmlns:mc="http://schemas.openxmlformats.org/markup-compatibility/2006">
              <mc:Choice xmlns:v="urn:schemas-microsoft-com:vml" Requires="v">
                <p:oleObj name="Equation" r:id="rId3" imgW="431640" imgH="228600" progId="Equation.DSMT4">
                  <p:embed/>
                </p:oleObj>
              </mc:Choice>
              <mc:Fallback>
                <p:oleObj name="Equation" r:id="rId3" imgW="431640" imgH="228600" progId="Equation.DSMT4">
                  <p:embed/>
                  <p:pic>
                    <p:nvPicPr>
                      <p:cNvPr id="27" name="Object 26" descr="O B D hyphen Roman number 2.">
                        <a:extLst>
                          <a:ext uri="{FF2B5EF4-FFF2-40B4-BE49-F238E27FC236}">
                            <a16:creationId xmlns:a16="http://schemas.microsoft.com/office/drawing/2014/main" id="{25606035-711F-845E-FCBE-E6C3687B36CB}"/>
                          </a:ext>
                        </a:extLst>
                      </p:cNvPr>
                      <p:cNvPicPr/>
                      <p:nvPr/>
                    </p:nvPicPr>
                    <p:blipFill>
                      <a:blip r:embed="rId4"/>
                      <a:stretch>
                        <a:fillRect/>
                      </a:stretch>
                    </p:blipFill>
                    <p:spPr>
                      <a:xfrm>
                        <a:off x="2965643" y="1685086"/>
                        <a:ext cx="819150" cy="434975"/>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32F43118-AF38-B546-C922-4567C7DCC422}"/>
              </a:ext>
            </a:extLst>
          </p:cNvPr>
          <p:cNvSpPr>
            <a:spLocks noGrp="1"/>
          </p:cNvSpPr>
          <p:nvPr>
            <p:ph sz="quarter" idx="14"/>
          </p:nvPr>
        </p:nvSpPr>
        <p:spPr>
          <a:xfrm>
            <a:off x="798553" y="2152474"/>
            <a:ext cx="3484687" cy="1144347"/>
          </a:xfrm>
        </p:spPr>
        <p:txBody>
          <a:bodyPr wrap="square" lIns="0" tIns="18000" rIns="0" bIns="18000" anchor="ctr" anchorCtr="0">
            <a:spAutoFit/>
          </a:bodyPr>
          <a:lstStyle/>
          <a:p>
            <a:pPr marL="0" indent="0">
              <a:buNone/>
            </a:pPr>
            <a:r>
              <a:rPr lang="en-US" sz="2400" dirty="0"/>
              <a:t>create a red-brown haze that often hangs over major cities.</a:t>
            </a:r>
          </a:p>
        </p:txBody>
      </p:sp>
      <p:pic>
        <p:nvPicPr>
          <p:cNvPr id="5" name="Picture 4" descr="A view from an aircraft window with roof tops visible on the ground and mild orange hue at the horizon.">
            <a:extLst>
              <a:ext uri="{FF2B5EF4-FFF2-40B4-BE49-F238E27FC236}">
                <a16:creationId xmlns:a16="http://schemas.microsoft.com/office/drawing/2014/main" id="{9E1ECE1E-E4CC-07E2-27DD-1D84BCFFD847}"/>
              </a:ext>
            </a:extLst>
          </p:cNvPr>
          <p:cNvPicPr>
            <a:picLocks noChangeAspect="1"/>
          </p:cNvPicPr>
          <p:nvPr/>
        </p:nvPicPr>
        <p:blipFill>
          <a:blip r:embed="rId5"/>
          <a:stretch>
            <a:fillRect/>
          </a:stretch>
        </p:blipFill>
        <p:spPr>
          <a:xfrm>
            <a:off x="4648008" y="1145434"/>
            <a:ext cx="4061743" cy="3157432"/>
          </a:xfrm>
          <a:prstGeom prst="rect">
            <a:avLst/>
          </a:prstGeom>
        </p:spPr>
      </p:pic>
    </p:spTree>
    <p:extLst>
      <p:ext uri="{BB962C8B-B14F-4D97-AF65-F5344CB8AC3E}">
        <p14:creationId xmlns:p14="http://schemas.microsoft.com/office/powerpoint/2010/main" val="3672053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6974" y="227144"/>
            <a:ext cx="8275226" cy="590349"/>
          </a:xfrm>
        </p:spPr>
        <p:txBody>
          <a:bodyPr wrap="square" lIns="0" tIns="18000" rIns="0" bIns="18000" anchor="ctr" anchorCtr="0">
            <a:spAutoFit/>
          </a:bodyPr>
          <a:lstStyle/>
          <a:p>
            <a:r>
              <a:rPr lang="en-US" dirty="0"/>
              <a:t>Figure 41.18</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62" y="1140081"/>
            <a:ext cx="1618838" cy="405683"/>
          </a:xfrm>
        </p:spPr>
        <p:txBody>
          <a:bodyPr wrap="square" lIns="0" tIns="18000" rIns="0" bIns="18000" anchor="ctr" anchorCtr="0">
            <a:spAutoFit/>
          </a:bodyPr>
          <a:lstStyle/>
          <a:p>
            <a:pPr marL="0" indent="0">
              <a:spcBef>
                <a:spcPts val="600"/>
              </a:spcBef>
              <a:buNone/>
            </a:pPr>
            <a:r>
              <a:rPr lang="en-US" sz="2400" spc="-300" noProof="0" dirty="0"/>
              <a:t>E G </a:t>
            </a:r>
            <a:r>
              <a:rPr lang="en-US" sz="2400" noProof="0" dirty="0"/>
              <a:t>R Valve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438562" y="1773563"/>
            <a:ext cx="3751262" cy="1883011"/>
          </a:xfrm>
        </p:spPr>
        <p:txBody>
          <a:bodyPr wrap="square" lIns="0" tIns="18000" rIns="0" bIns="18000">
            <a:spAutoFit/>
          </a:bodyPr>
          <a:lstStyle/>
          <a:p>
            <a:pPr marL="342900" indent="-342900"/>
            <a:r>
              <a:rPr lang="en-US" sz="2400" noProof="0" dirty="0"/>
              <a:t>When the </a:t>
            </a:r>
            <a:r>
              <a:rPr lang="en-US" sz="2400" spc="-300" noProof="0" dirty="0"/>
              <a:t>E G </a:t>
            </a:r>
            <a:r>
              <a:rPr lang="en-US" sz="2400" noProof="0" dirty="0"/>
              <a:t>R valve opens, the exhaust gases flow through the valve and into passages in the intake manifold.</a:t>
            </a:r>
          </a:p>
        </p:txBody>
      </p:sp>
      <p:pic>
        <p:nvPicPr>
          <p:cNvPr id="5" name="Picture 4" descr="An E G R valve opening mechanism.&#10;Long description is available in notes, press F6.">
            <a:extLst>
              <a:ext uri="{FF2B5EF4-FFF2-40B4-BE49-F238E27FC236}">
                <a16:creationId xmlns:a16="http://schemas.microsoft.com/office/drawing/2014/main" id="{FAB96FB0-ADE2-6644-FC5C-D8A1446AC5F9}"/>
              </a:ext>
            </a:extLst>
          </p:cNvPr>
          <p:cNvPicPr>
            <a:picLocks noChangeAspect="1"/>
          </p:cNvPicPr>
          <p:nvPr/>
        </p:nvPicPr>
        <p:blipFill>
          <a:blip r:embed="rId3"/>
          <a:stretch>
            <a:fillRect/>
          </a:stretch>
        </p:blipFill>
        <p:spPr>
          <a:xfrm>
            <a:off x="4400104" y="1062873"/>
            <a:ext cx="4294697" cy="4376654"/>
          </a:xfrm>
          <a:prstGeom prst="rect">
            <a:avLst/>
          </a:prstGeom>
        </p:spPr>
      </p:pic>
    </p:spTree>
    <p:extLst>
      <p:ext uri="{BB962C8B-B14F-4D97-AF65-F5344CB8AC3E}">
        <p14:creationId xmlns:p14="http://schemas.microsoft.com/office/powerpoint/2010/main" val="922710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5826" y="227144"/>
            <a:ext cx="8256374" cy="590349"/>
          </a:xfrm>
        </p:spPr>
        <p:txBody>
          <a:bodyPr wrap="square" lIns="0" tIns="18000" rIns="0" bIns="18000" anchor="ctr" anchorCtr="0">
            <a:spAutoFit/>
          </a:bodyPr>
          <a:lstStyle/>
          <a:p>
            <a:r>
              <a:rPr lang="en-US" dirty="0"/>
              <a:t>Figure 41.19</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414" y="1140081"/>
            <a:ext cx="3751262" cy="405683"/>
          </a:xfrm>
        </p:spPr>
        <p:txBody>
          <a:bodyPr wrap="square" lIns="0" tIns="18000" rIns="0" bIns="18000" anchor="ctr" anchorCtr="0">
            <a:spAutoFit/>
          </a:bodyPr>
          <a:lstStyle/>
          <a:p>
            <a:pPr marL="0" indent="0">
              <a:spcBef>
                <a:spcPts val="600"/>
              </a:spcBef>
              <a:buNone/>
            </a:pPr>
            <a:r>
              <a:rPr lang="en-US" sz="2400" spc="-300" noProof="0" dirty="0"/>
              <a:t>E G </a:t>
            </a:r>
            <a:r>
              <a:rPr lang="en-US" sz="2400" noProof="0" dirty="0"/>
              <a:t>R Position Sensor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457414" y="1773563"/>
            <a:ext cx="3751262" cy="1144347"/>
          </a:xfrm>
        </p:spPr>
        <p:txBody>
          <a:bodyPr wrap="square" lIns="0" tIns="18000" rIns="0" bIns="18000">
            <a:spAutoFit/>
          </a:bodyPr>
          <a:lstStyle/>
          <a:p>
            <a:pPr marL="342900" indent="-342900"/>
            <a:r>
              <a:rPr lang="en-US" sz="2400" noProof="0" dirty="0"/>
              <a:t>An </a:t>
            </a:r>
            <a:r>
              <a:rPr lang="en-US" sz="2400" spc="-300" noProof="0" dirty="0"/>
              <a:t>E G </a:t>
            </a:r>
            <a:r>
              <a:rPr lang="en-US" sz="2400" noProof="0" dirty="0"/>
              <a:t>R valve position sensor on top of an </a:t>
            </a:r>
            <a:r>
              <a:rPr lang="en-US" sz="2400" spc="-300" noProof="0" dirty="0"/>
              <a:t>E G </a:t>
            </a:r>
            <a:r>
              <a:rPr lang="en-US" sz="2400" noProof="0" dirty="0"/>
              <a:t>R valve.</a:t>
            </a:r>
          </a:p>
        </p:txBody>
      </p:sp>
      <p:pic>
        <p:nvPicPr>
          <p:cNvPr id="4" name="Picture 3" descr="An E G R valve position sensor on the top of an E G R valve.">
            <a:extLst>
              <a:ext uri="{FF2B5EF4-FFF2-40B4-BE49-F238E27FC236}">
                <a16:creationId xmlns:a16="http://schemas.microsoft.com/office/drawing/2014/main" id="{9A474A70-EE94-76EE-8558-FC47CB60993D}"/>
              </a:ext>
            </a:extLst>
          </p:cNvPr>
          <p:cNvPicPr>
            <a:picLocks noChangeAspect="1"/>
          </p:cNvPicPr>
          <p:nvPr/>
        </p:nvPicPr>
        <p:blipFill>
          <a:blip r:embed="rId3"/>
          <a:stretch>
            <a:fillRect/>
          </a:stretch>
        </p:blipFill>
        <p:spPr>
          <a:xfrm>
            <a:off x="4656736" y="1094639"/>
            <a:ext cx="4021528" cy="3418297"/>
          </a:xfrm>
          <a:prstGeom prst="rect">
            <a:avLst/>
          </a:prstGeom>
        </p:spPr>
      </p:pic>
    </p:spTree>
    <p:extLst>
      <p:ext uri="{BB962C8B-B14F-4D97-AF65-F5344CB8AC3E}">
        <p14:creationId xmlns:p14="http://schemas.microsoft.com/office/powerpoint/2010/main" val="817423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6974" y="227144"/>
            <a:ext cx="8275226" cy="590349"/>
          </a:xfrm>
        </p:spPr>
        <p:txBody>
          <a:bodyPr wrap="square" lIns="0" tIns="18000" rIns="0" bIns="18000" anchor="ctr" anchorCtr="0">
            <a:spAutoFit/>
          </a:bodyPr>
          <a:lstStyle/>
          <a:p>
            <a:r>
              <a:rPr lang="en-US" dirty="0"/>
              <a:t>Figure 41.20</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62" y="1149508"/>
            <a:ext cx="2520538" cy="405683"/>
          </a:xfrm>
        </p:spPr>
        <p:txBody>
          <a:bodyPr wrap="square" lIns="0" tIns="18000" rIns="0" bIns="18000" anchor="ctr" anchorCtr="0">
            <a:spAutoFit/>
          </a:bodyPr>
          <a:lstStyle/>
          <a:p>
            <a:pPr marL="0" indent="0">
              <a:spcBef>
                <a:spcPts val="600"/>
              </a:spcBef>
              <a:buNone/>
            </a:pPr>
            <a:r>
              <a:rPr lang="en-US" sz="2400" noProof="0" dirty="0"/>
              <a:t>Digital </a:t>
            </a:r>
            <a:r>
              <a:rPr lang="en-US" sz="2400" spc="-300" noProof="0" dirty="0"/>
              <a:t>E G </a:t>
            </a:r>
            <a:r>
              <a:rPr lang="en-US" sz="2400" noProof="0" dirty="0"/>
              <a:t>R Valve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438562" y="1801844"/>
            <a:ext cx="3904838" cy="1144347"/>
          </a:xfrm>
        </p:spPr>
        <p:txBody>
          <a:bodyPr wrap="square" lIns="0" tIns="18000" rIns="0" bIns="18000">
            <a:spAutoFit/>
          </a:bodyPr>
          <a:lstStyle/>
          <a:p>
            <a:pPr marL="342900" indent="-342900"/>
            <a:r>
              <a:rPr lang="en-US" sz="2400" noProof="0" dirty="0"/>
              <a:t>Digital </a:t>
            </a:r>
            <a:r>
              <a:rPr lang="en-US" sz="2400" spc="-300" noProof="0" dirty="0"/>
              <a:t>E G </a:t>
            </a:r>
            <a:r>
              <a:rPr lang="en-US" sz="2400" noProof="0" dirty="0"/>
              <a:t>R valve as used on some older General Motors engines.</a:t>
            </a:r>
          </a:p>
        </p:txBody>
      </p:sp>
      <p:pic>
        <p:nvPicPr>
          <p:cNvPr id="5" name="Picture 4" descr="An old General Motors engine with 3 E G R solenoids.">
            <a:extLst>
              <a:ext uri="{FF2B5EF4-FFF2-40B4-BE49-F238E27FC236}">
                <a16:creationId xmlns:a16="http://schemas.microsoft.com/office/drawing/2014/main" id="{D037E354-B82F-5178-70D0-C185361FD869}"/>
              </a:ext>
            </a:extLst>
          </p:cNvPr>
          <p:cNvPicPr>
            <a:picLocks noChangeAspect="1"/>
          </p:cNvPicPr>
          <p:nvPr/>
        </p:nvPicPr>
        <p:blipFill>
          <a:blip r:embed="rId3"/>
          <a:stretch>
            <a:fillRect/>
          </a:stretch>
        </p:blipFill>
        <p:spPr>
          <a:xfrm>
            <a:off x="4805345" y="1186698"/>
            <a:ext cx="3749711" cy="4967204"/>
          </a:xfrm>
          <a:prstGeom prst="rect">
            <a:avLst/>
          </a:prstGeom>
        </p:spPr>
      </p:pic>
    </p:spTree>
    <p:extLst>
      <p:ext uri="{BB962C8B-B14F-4D97-AF65-F5344CB8AC3E}">
        <p14:creationId xmlns:p14="http://schemas.microsoft.com/office/powerpoint/2010/main" val="3165369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5826" y="227144"/>
            <a:ext cx="8256374" cy="590349"/>
          </a:xfrm>
        </p:spPr>
        <p:txBody>
          <a:bodyPr wrap="square" lIns="0" tIns="18000" rIns="0" bIns="18000" anchor="ctr" anchorCtr="0">
            <a:spAutoFit/>
          </a:bodyPr>
          <a:lstStyle/>
          <a:p>
            <a:r>
              <a:rPr lang="en-US" dirty="0"/>
              <a:t>Figure 41.21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414" y="1140081"/>
            <a:ext cx="2298486" cy="405683"/>
          </a:xfrm>
        </p:spPr>
        <p:txBody>
          <a:bodyPr wrap="square" lIns="0" tIns="18000" rIns="0" bIns="18000" anchor="ctr" anchorCtr="0">
            <a:spAutoFit/>
          </a:bodyPr>
          <a:lstStyle/>
          <a:p>
            <a:pPr marL="0" indent="0">
              <a:spcBef>
                <a:spcPts val="600"/>
              </a:spcBef>
              <a:buNone/>
            </a:pPr>
            <a:r>
              <a:rPr lang="en-US" sz="2400" spc="-300" noProof="0" dirty="0"/>
              <a:t>G </a:t>
            </a:r>
            <a:r>
              <a:rPr lang="en-US" sz="2400" noProof="0" dirty="0"/>
              <a:t>M Linear </a:t>
            </a:r>
            <a:r>
              <a:rPr lang="en-US" sz="2400" spc="-300" noProof="0" dirty="0"/>
              <a:t>E G </a:t>
            </a:r>
            <a:r>
              <a:rPr lang="en-US" sz="2400" noProof="0" dirty="0"/>
              <a:t>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457413" y="1773563"/>
            <a:ext cx="3751262" cy="775015"/>
          </a:xfrm>
        </p:spPr>
        <p:txBody>
          <a:bodyPr wrap="square" lIns="0" tIns="18000" rIns="0" bIns="18000">
            <a:spAutoFit/>
          </a:bodyPr>
          <a:lstStyle/>
          <a:p>
            <a:pPr marL="342900" indent="-342900"/>
            <a:r>
              <a:rPr lang="en-US" sz="2400" noProof="0" dirty="0"/>
              <a:t>A General Motors linear </a:t>
            </a:r>
            <a:r>
              <a:rPr lang="en-US" sz="2400" spc="-300" noProof="0" dirty="0"/>
              <a:t>E G </a:t>
            </a:r>
            <a:r>
              <a:rPr lang="en-US" sz="2400" noProof="0" dirty="0"/>
              <a:t>R valve.</a:t>
            </a:r>
          </a:p>
        </p:txBody>
      </p:sp>
      <p:pic>
        <p:nvPicPr>
          <p:cNvPr id="4" name="Picture 3" descr="A General Motors liner E G R valve looks like a cylinder connected to harness via connector.">
            <a:extLst>
              <a:ext uri="{FF2B5EF4-FFF2-40B4-BE49-F238E27FC236}">
                <a16:creationId xmlns:a16="http://schemas.microsoft.com/office/drawing/2014/main" id="{2A52D22D-1C95-059C-59D9-E87B9425C2D8}"/>
              </a:ext>
            </a:extLst>
          </p:cNvPr>
          <p:cNvPicPr>
            <a:picLocks noChangeAspect="1"/>
          </p:cNvPicPr>
          <p:nvPr/>
        </p:nvPicPr>
        <p:blipFill>
          <a:blip r:embed="rId3"/>
          <a:stretch>
            <a:fillRect/>
          </a:stretch>
        </p:blipFill>
        <p:spPr>
          <a:xfrm>
            <a:off x="4689345" y="1048077"/>
            <a:ext cx="3981711" cy="3414504"/>
          </a:xfrm>
          <a:prstGeom prst="rect">
            <a:avLst/>
          </a:prstGeom>
        </p:spPr>
      </p:pic>
    </p:spTree>
    <p:extLst>
      <p:ext uri="{BB962C8B-B14F-4D97-AF65-F5344CB8AC3E}">
        <p14:creationId xmlns:p14="http://schemas.microsoft.com/office/powerpoint/2010/main" val="1895255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41207" y="248039"/>
            <a:ext cx="8270993" cy="1021237"/>
          </a:xfrm>
        </p:spPr>
        <p:txBody>
          <a:bodyPr wrap="square" lIns="0" tIns="18000" rIns="0" bIns="18000" anchor="ctr" anchorCtr="0">
            <a:spAutoFit/>
          </a:bodyPr>
          <a:lstStyle/>
          <a:p>
            <a:r>
              <a:rPr lang="en-US" dirty="0"/>
              <a:t>Evaporative Emission Control System </a:t>
            </a:r>
            <a:r>
              <a:rPr lang="en-US" sz="2800" dirty="0"/>
              <a:t>(2 of 2)</a:t>
            </a:r>
            <a:endParaRPr lang="en-US" sz="26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808" y="1459517"/>
            <a:ext cx="8278392" cy="3591171"/>
          </a:xfrm>
        </p:spPr>
        <p:txBody>
          <a:bodyPr wrap="square" lIns="0" tIns="18000" rIns="0" bIns="18000" anchor="ctr" anchorCtr="0">
            <a:spAutoFit/>
          </a:bodyPr>
          <a:lstStyle/>
          <a:p>
            <a:pPr marL="342900" indent="-342900">
              <a:spcBef>
                <a:spcPts val="600"/>
              </a:spcBef>
            </a:pPr>
            <a:r>
              <a:rPr lang="en-US" altLang="en-US" sz="2400" spc="-300" noProof="0" dirty="0">
                <a:solidFill>
                  <a:schemeClr val="tx1"/>
                </a:solidFill>
                <a:latin typeface="Arial" panose="020B0604020202020204" pitchFamily="34" charset="0"/>
                <a:cs typeface="Arial" panose="020B0604020202020204" pitchFamily="34" charset="0"/>
              </a:rPr>
              <a:t>E V A </a:t>
            </a:r>
            <a:r>
              <a:rPr lang="en-US" altLang="en-US" sz="2400" noProof="0" dirty="0">
                <a:solidFill>
                  <a:schemeClr val="tx1"/>
                </a:solidFill>
                <a:latin typeface="Arial" panose="020B0604020202020204" pitchFamily="34" charset="0"/>
                <a:cs typeface="Arial" panose="020B0604020202020204" pitchFamily="34" charset="0"/>
              </a:rPr>
              <a:t>P System Operation</a:t>
            </a:r>
          </a:p>
          <a:p>
            <a:pPr marL="829818" lvl="1" indent="-342900"/>
            <a:r>
              <a:rPr lang="en-US" altLang="en-US" sz="2400" noProof="0" dirty="0">
                <a:solidFill>
                  <a:schemeClr val="tx1"/>
                </a:solidFill>
                <a:latin typeface="Arial" panose="020B0604020202020204" pitchFamily="34" charset="0"/>
                <a:cs typeface="Arial" panose="020B0604020202020204" pitchFamily="34" charset="0"/>
              </a:rPr>
              <a:t>The canister is filled with activated charcoal granules that can hold up to one-third of their own weight in fuel vapors.</a:t>
            </a:r>
          </a:p>
          <a:p>
            <a:pPr marL="829818" lvl="1" indent="-342900"/>
            <a:r>
              <a:rPr lang="en-US" altLang="en-US" sz="2400" noProof="0" dirty="0">
                <a:solidFill>
                  <a:schemeClr val="tx1"/>
                </a:solidFill>
                <a:latin typeface="Arial" panose="020B0604020202020204" pitchFamily="34" charset="0"/>
                <a:cs typeface="Arial" panose="020B0604020202020204" pitchFamily="34" charset="0"/>
              </a:rPr>
              <a:t>During engine operation, stored vapors are drawn from the canister into the engine through a hose connected to the throttle body.</a:t>
            </a:r>
          </a:p>
          <a:p>
            <a:pPr marL="829818" lvl="1" indent="-342900"/>
            <a:r>
              <a:rPr lang="en-US" altLang="en-US" sz="2400" noProof="0" dirty="0">
                <a:solidFill>
                  <a:schemeClr val="tx1"/>
                </a:solidFill>
                <a:latin typeface="Arial" panose="020B0604020202020204" pitchFamily="34" charset="0"/>
                <a:cs typeface="Arial" panose="020B0604020202020204" pitchFamily="34" charset="0"/>
              </a:rPr>
              <a:t>The </a:t>
            </a:r>
            <a:r>
              <a:rPr lang="en-US" altLang="en-US" sz="2400" spc="-300" noProof="0" dirty="0">
                <a:solidFill>
                  <a:schemeClr val="tx1"/>
                </a:solidFill>
                <a:latin typeface="Arial" panose="020B0604020202020204" pitchFamily="34" charset="0"/>
                <a:cs typeface="Arial" panose="020B0604020202020204" pitchFamily="34" charset="0"/>
              </a:rPr>
              <a:t>P C </a:t>
            </a:r>
            <a:r>
              <a:rPr lang="en-US" altLang="en-US" sz="2400" noProof="0" dirty="0">
                <a:solidFill>
                  <a:schemeClr val="tx1"/>
                </a:solidFill>
                <a:latin typeface="Arial" panose="020B0604020202020204" pitchFamily="34" charset="0"/>
                <a:cs typeface="Arial" panose="020B0604020202020204" pitchFamily="34" charset="0"/>
              </a:rPr>
              <a:t>M controls when the canister purges on most engines.</a:t>
            </a:r>
            <a:endParaRPr lang="en-US" altLang="en-US" sz="2400" noProof="0" dirty="0">
              <a:solidFill>
                <a:schemeClr val="tx1"/>
              </a:solidFill>
            </a:endParaRPr>
          </a:p>
        </p:txBody>
      </p:sp>
    </p:spTree>
    <p:extLst>
      <p:ext uri="{BB962C8B-B14F-4D97-AF65-F5344CB8AC3E}">
        <p14:creationId xmlns:p14="http://schemas.microsoft.com/office/powerpoint/2010/main" val="3982296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5826" y="227144"/>
            <a:ext cx="8256374" cy="590349"/>
          </a:xfrm>
        </p:spPr>
        <p:txBody>
          <a:bodyPr wrap="square" lIns="0" tIns="18000" rIns="0" bIns="18000" anchor="ctr" anchorCtr="0">
            <a:spAutoFit/>
          </a:bodyPr>
          <a:lstStyle/>
          <a:p>
            <a:r>
              <a:rPr lang="en-US" dirty="0"/>
              <a:t>Figure 41.22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414" y="1140081"/>
            <a:ext cx="2260386" cy="405683"/>
          </a:xfrm>
        </p:spPr>
        <p:txBody>
          <a:bodyPr wrap="square" lIns="0" tIns="18000" rIns="0" bIns="18000" anchor="ctr" anchorCtr="0">
            <a:spAutoFit/>
          </a:bodyPr>
          <a:lstStyle/>
          <a:p>
            <a:pPr marL="0" indent="0">
              <a:spcBef>
                <a:spcPts val="600"/>
              </a:spcBef>
              <a:buNone/>
            </a:pPr>
            <a:r>
              <a:rPr lang="en-US" sz="2400" spc="-300" noProof="0" dirty="0"/>
              <a:t>E G </a:t>
            </a:r>
            <a:r>
              <a:rPr lang="en-US" sz="2400" noProof="0" dirty="0"/>
              <a:t>R Operation</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444713" y="1748163"/>
            <a:ext cx="3847887" cy="2252343"/>
          </a:xfrm>
        </p:spPr>
        <p:txBody>
          <a:bodyPr wrap="square" lIns="0" tIns="18000" rIns="0" bIns="18000">
            <a:spAutoFit/>
          </a:bodyPr>
          <a:lstStyle/>
          <a:p>
            <a:pPr marL="342900" indent="-342900"/>
            <a:r>
              <a:rPr lang="en-US" sz="2400" noProof="0" dirty="0"/>
              <a:t>The </a:t>
            </a:r>
            <a:r>
              <a:rPr lang="en-US" sz="2400" spc="-300" noProof="0" dirty="0"/>
              <a:t>E G </a:t>
            </a:r>
            <a:r>
              <a:rPr lang="en-US" sz="2400" noProof="0" dirty="0"/>
              <a:t>R valve pintle is pulse-width modulated and a three-wire potentiometer provides pintle-position information back to the </a:t>
            </a:r>
            <a:r>
              <a:rPr lang="en-US" sz="2400" spc="-300" noProof="0" dirty="0"/>
              <a:t>P C </a:t>
            </a:r>
            <a:r>
              <a:rPr lang="en-US" sz="2400" noProof="0" dirty="0"/>
              <a:t>M.</a:t>
            </a:r>
          </a:p>
        </p:txBody>
      </p:sp>
      <p:pic>
        <p:nvPicPr>
          <p:cNvPr id="5" name="Picture 4" descr="A pintle of an E G R controlled by a pulse width modulated solenoid and a three wire potentiometer meter used as a position sensor.&#10;Long description is available in notes, press F6.">
            <a:extLst>
              <a:ext uri="{FF2B5EF4-FFF2-40B4-BE49-F238E27FC236}">
                <a16:creationId xmlns:a16="http://schemas.microsoft.com/office/drawing/2014/main" id="{99942452-C4DE-ABB3-1CCC-081626DBCF55}"/>
              </a:ext>
            </a:extLst>
          </p:cNvPr>
          <p:cNvPicPr>
            <a:picLocks noChangeAspect="1"/>
          </p:cNvPicPr>
          <p:nvPr/>
        </p:nvPicPr>
        <p:blipFill>
          <a:blip r:embed="rId3"/>
          <a:stretch>
            <a:fillRect/>
          </a:stretch>
        </p:blipFill>
        <p:spPr>
          <a:xfrm>
            <a:off x="4697439" y="1096509"/>
            <a:ext cx="3940122" cy="3545331"/>
          </a:xfrm>
          <a:prstGeom prst="rect">
            <a:avLst/>
          </a:prstGeom>
        </p:spPr>
      </p:pic>
    </p:spTree>
    <p:extLst>
      <p:ext uri="{BB962C8B-B14F-4D97-AF65-F5344CB8AC3E}">
        <p14:creationId xmlns:p14="http://schemas.microsoft.com/office/powerpoint/2010/main" val="345422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Question 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35766"/>
            <a:ext cx="8270992" cy="405683"/>
          </a:xfrm>
        </p:spPr>
        <p:txBody>
          <a:bodyPr wrap="square" lIns="0" tIns="18000" rIns="0" bIns="18000" anchor="ctr" anchorCtr="0">
            <a:spAutoFit/>
          </a:bodyPr>
          <a:lstStyle/>
          <a:p>
            <a:pPr marL="0" indent="0">
              <a:buNone/>
            </a:pPr>
            <a:r>
              <a:rPr lang="en-US" sz="2400" dirty="0"/>
              <a:t>What is the purpose of an </a:t>
            </a:r>
            <a:r>
              <a:rPr lang="en-US" sz="2400" kern="0" spc="-300" dirty="0"/>
              <a:t>E G </a:t>
            </a:r>
            <a:r>
              <a:rPr lang="en-US" sz="2400" dirty="0"/>
              <a:t>R system?</a:t>
            </a:r>
          </a:p>
        </p:txBody>
      </p:sp>
    </p:spTree>
    <p:extLst>
      <p:ext uri="{BB962C8B-B14F-4D97-AF65-F5344CB8AC3E}">
        <p14:creationId xmlns:p14="http://schemas.microsoft.com/office/powerpoint/2010/main" val="20245044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57200" y="214311"/>
            <a:ext cx="8229600" cy="590349"/>
          </a:xfrm>
        </p:spPr>
        <p:txBody>
          <a:bodyPr wrap="square" lIns="0" tIns="18000" rIns="0" bIns="18000" anchor="ctr" anchorCtr="0">
            <a:spAutoFit/>
          </a:bodyPr>
          <a:lstStyle/>
          <a:p>
            <a:r>
              <a:rPr lang="en-US" sz="3600" noProof="0" dirty="0">
                <a:latin typeface="+mj-lt"/>
              </a:rPr>
              <a:t>Answer </a:t>
            </a:r>
            <a:r>
              <a:rPr lang="en-US" sz="3600" dirty="0">
                <a:latin typeface="+mj-lt"/>
              </a:rPr>
              <a:t>4</a:t>
            </a:r>
            <a:endParaRPr lang="en-US" sz="3600" noProof="0" dirty="0">
              <a:latin typeface="+mj-lt"/>
            </a:endParaRPr>
          </a:p>
        </p:txBody>
      </p:sp>
      <p:sp>
        <p:nvSpPr>
          <p:cNvPr id="2" name="Content Placeholder 1">
            <a:extLst>
              <a:ext uri="{FF2B5EF4-FFF2-40B4-BE49-F238E27FC236}">
                <a16:creationId xmlns:a16="http://schemas.microsoft.com/office/drawing/2014/main" id="{7F7FF1B4-D1A0-C428-B08E-30E8BD040758}"/>
              </a:ext>
            </a:extLst>
          </p:cNvPr>
          <p:cNvSpPr>
            <a:spLocks noGrp="1"/>
          </p:cNvSpPr>
          <p:nvPr>
            <p:ph idx="1"/>
          </p:nvPr>
        </p:nvSpPr>
        <p:spPr>
          <a:xfrm>
            <a:off x="447773" y="1140636"/>
            <a:ext cx="6377234" cy="405683"/>
          </a:xfrm>
        </p:spPr>
        <p:txBody>
          <a:bodyPr wrap="square" lIns="0" tIns="18000" rIns="0" bIns="18000" anchor="ctr" anchorCtr="0">
            <a:spAutoFit/>
          </a:bodyPr>
          <a:lstStyle/>
          <a:p>
            <a:pPr marL="0" indent="0">
              <a:buNone/>
            </a:pPr>
            <a:r>
              <a:rPr lang="en-US" sz="2400" dirty="0"/>
              <a:t>To reduce combustion temperatures and lower</a:t>
            </a:r>
          </a:p>
        </p:txBody>
      </p:sp>
      <p:graphicFrame>
        <p:nvGraphicFramePr>
          <p:cNvPr id="4" name="Object 3" descr="N O subscript X.">
            <a:extLst>
              <a:ext uri="{FF2B5EF4-FFF2-40B4-BE49-F238E27FC236}">
                <a16:creationId xmlns:a16="http://schemas.microsoft.com/office/drawing/2014/main" id="{AA44A0B7-7762-F15D-9517-14DEC31CC5A7}"/>
              </a:ext>
            </a:extLst>
          </p:cNvPr>
          <p:cNvGraphicFramePr>
            <a:graphicFrameLocks noChangeAspect="1"/>
          </p:cNvGraphicFramePr>
          <p:nvPr>
            <p:extLst>
              <p:ext uri="{D42A27DB-BD31-4B8C-83A1-F6EECF244321}">
                <p14:modId xmlns:p14="http://schemas.microsoft.com/office/powerpoint/2010/main" val="4283084396"/>
              </p:ext>
            </p:extLst>
          </p:nvPr>
        </p:nvGraphicFramePr>
        <p:xfrm>
          <a:off x="6913249" y="1199758"/>
          <a:ext cx="533400" cy="387350"/>
        </p:xfrm>
        <a:graphic>
          <a:graphicData uri="http://schemas.openxmlformats.org/presentationml/2006/ole">
            <mc:AlternateContent xmlns:mc="http://schemas.openxmlformats.org/markup-compatibility/2006">
              <mc:Choice xmlns:v="urn:schemas-microsoft-com:vml" Requires="v">
                <p:oleObj name="Equation" r:id="rId3" imgW="317160" imgH="228600" progId="Equation.DSMT4">
                  <p:embed/>
                </p:oleObj>
              </mc:Choice>
              <mc:Fallback>
                <p:oleObj name="Equation" r:id="rId3" imgW="317160" imgH="228600" progId="Equation.DSMT4">
                  <p:embed/>
                  <p:pic>
                    <p:nvPicPr>
                      <p:cNvPr id="17" name="Object 16">
                        <a:extLst>
                          <a:ext uri="{FF2B5EF4-FFF2-40B4-BE49-F238E27FC236}">
                            <a16:creationId xmlns:a16="http://schemas.microsoft.com/office/drawing/2014/main" id="{A81ED9CC-07E5-0743-3457-72A57F26C121}"/>
                          </a:ext>
                        </a:extLst>
                      </p:cNvPr>
                      <p:cNvPicPr/>
                      <p:nvPr/>
                    </p:nvPicPr>
                    <p:blipFill>
                      <a:blip r:embed="rId4"/>
                      <a:stretch>
                        <a:fillRect/>
                      </a:stretch>
                    </p:blipFill>
                    <p:spPr>
                      <a:xfrm>
                        <a:off x="6913249" y="1199758"/>
                        <a:ext cx="533400" cy="38735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75189093-11E7-5F29-D021-65ACC47BB75A}"/>
              </a:ext>
            </a:extLst>
          </p:cNvPr>
          <p:cNvSpPr>
            <a:spLocks noGrp="1"/>
          </p:cNvSpPr>
          <p:nvPr>
            <p:ph idx="13"/>
          </p:nvPr>
        </p:nvSpPr>
        <p:spPr>
          <a:xfrm>
            <a:off x="431801" y="1662524"/>
            <a:ext cx="2552700" cy="405683"/>
          </a:xfrm>
        </p:spPr>
        <p:txBody>
          <a:bodyPr wrap="square" lIns="0" tIns="18000" rIns="0" bIns="18000" anchor="ctr" anchorCtr="0">
            <a:spAutoFit/>
          </a:bodyPr>
          <a:lstStyle/>
          <a:p>
            <a:pPr marL="0" indent="0">
              <a:buNone/>
            </a:pPr>
            <a:r>
              <a:rPr lang="en-US" sz="2400" dirty="0"/>
              <a:t>tailpipe emissions.</a:t>
            </a:r>
          </a:p>
        </p:txBody>
      </p:sp>
    </p:spTree>
    <p:extLst>
      <p:ext uri="{BB962C8B-B14F-4D97-AF65-F5344CB8AC3E}">
        <p14:creationId xmlns:p14="http://schemas.microsoft.com/office/powerpoint/2010/main" val="42222126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9094" y="215342"/>
            <a:ext cx="8273106" cy="590349"/>
          </a:xfrm>
        </p:spPr>
        <p:txBody>
          <a:bodyPr wrap="square" lIns="0" tIns="18000" rIns="0" bIns="18000" anchor="ctr" anchorCtr="0">
            <a:spAutoFit/>
          </a:bodyPr>
          <a:lstStyle/>
          <a:p>
            <a:r>
              <a:rPr lang="en-US" sz="200" dirty="0">
                <a:latin typeface="+mj-lt"/>
              </a:rPr>
              <a:t>O B D hyphen Roman number two</a:t>
            </a:r>
            <a:r>
              <a:rPr lang="en-US" sz="3600" dirty="0">
                <a:latin typeface="+mj-lt"/>
              </a:rPr>
              <a:t>          </a:t>
            </a:r>
            <a:r>
              <a:rPr lang="en-US" sz="3600" spc="-500" dirty="0">
                <a:latin typeface="+mj-lt"/>
              </a:rPr>
              <a:t>E G </a:t>
            </a:r>
            <a:r>
              <a:rPr lang="en-US" sz="3600" dirty="0">
                <a:latin typeface="+mj-lt"/>
              </a:rPr>
              <a:t>R Monitoring Strategies</a:t>
            </a:r>
            <a:endParaRPr lang="en-US" sz="3600" noProof="0" dirty="0">
              <a:latin typeface="+mj-lt"/>
              <a:cs typeface="Arial" panose="020B0604020202020204" pitchFamily="34" charset="0"/>
            </a:endParaRPr>
          </a:p>
        </p:txBody>
      </p:sp>
      <p:graphicFrame>
        <p:nvGraphicFramePr>
          <p:cNvPr id="2" name="Object 1">
            <a:extLst>
              <a:ext uri="{FF2B5EF4-FFF2-40B4-BE49-F238E27FC236}">
                <a16:creationId xmlns:a16="http://schemas.microsoft.com/office/drawing/2014/main" id="{C32313C6-5B7E-E07D-B96A-604E52A76E1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14433842"/>
              </p:ext>
            </p:extLst>
          </p:nvPr>
        </p:nvGraphicFramePr>
        <p:xfrm>
          <a:off x="423607" y="255884"/>
          <a:ext cx="1597536" cy="566215"/>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4" name="Object 3">
                        <a:extLst>
                          <a:ext uri="{FF2B5EF4-FFF2-40B4-BE49-F238E27FC236}">
                            <a16:creationId xmlns:a16="http://schemas.microsoft.com/office/drawing/2014/main" id="{1A9926B1-4D41-454D-B3D4-227DE8C4B930}"/>
                          </a:ext>
                          <a:ext uri="{C183D7F6-B498-43B3-948B-1728B52AA6E4}">
                            <adec:decorative xmlns:adec="http://schemas.microsoft.com/office/drawing/2017/decorative" val="1"/>
                          </a:ext>
                        </a:extLst>
                      </p:cNvPr>
                      <p:cNvPicPr/>
                      <p:nvPr/>
                    </p:nvPicPr>
                    <p:blipFill>
                      <a:blip r:embed="rId4"/>
                      <a:stretch>
                        <a:fillRect/>
                      </a:stretch>
                    </p:blipFill>
                    <p:spPr>
                      <a:xfrm>
                        <a:off x="423607" y="255884"/>
                        <a:ext cx="1597536" cy="566215"/>
                      </a:xfrm>
                      <a:prstGeom prst="rect">
                        <a:avLst/>
                      </a:prstGeom>
                      <a:solidFill>
                        <a:schemeClr val="lt1"/>
                      </a:solidFill>
                    </p:spPr>
                  </p:pic>
                </p:oleObj>
              </mc:Fallback>
            </mc:AlternateContent>
          </a:graphicData>
        </a:graphic>
      </p:graphicFrame>
      <p:sp>
        <p:nvSpPr>
          <p:cNvPr id="4" name="Content Placeholder 3">
            <a:extLst>
              <a:ext uri="{FF2B5EF4-FFF2-40B4-BE49-F238E27FC236}">
                <a16:creationId xmlns:a16="http://schemas.microsoft.com/office/drawing/2014/main" id="{C5F505E9-71CA-0736-8A17-BDFA167BAFD1}"/>
              </a:ext>
            </a:extLst>
          </p:cNvPr>
          <p:cNvSpPr>
            <a:spLocks noGrp="1"/>
          </p:cNvSpPr>
          <p:nvPr>
            <p:ph idx="1"/>
          </p:nvPr>
        </p:nvSpPr>
        <p:spPr>
          <a:xfrm>
            <a:off x="439093" y="1121562"/>
            <a:ext cx="8309619" cy="4968471"/>
          </a:xfrm>
        </p:spPr>
        <p:txBody>
          <a:bodyPr wrap="square" lIns="0" tIns="18000" rIns="0" bIns="18000" anchor="ctr" anchorCtr="0">
            <a:spAutoFit/>
          </a:bodyPr>
          <a:lstStyle/>
          <a:p>
            <a:pPr marL="342900" indent="-342900"/>
            <a:r>
              <a:rPr lang="en-US" sz="2400" dirty="0"/>
              <a:t>Purpose and Function</a:t>
            </a:r>
          </a:p>
          <a:p>
            <a:pPr marL="829818" lvl="1" indent="-342900"/>
            <a:r>
              <a:rPr lang="en-US" sz="2400" spc="-300" dirty="0"/>
              <a:t>P C </a:t>
            </a:r>
            <a:r>
              <a:rPr lang="en-US" sz="2400" dirty="0"/>
              <a:t>M monitors system and alerts the driver and the technician if an emission system is malfunctioning.</a:t>
            </a:r>
          </a:p>
          <a:p>
            <a:pPr marL="342900" indent="-342900"/>
            <a:r>
              <a:rPr lang="en-US" sz="2400" dirty="0"/>
              <a:t>Monitoring Strategies</a:t>
            </a:r>
          </a:p>
          <a:p>
            <a:pPr marL="829818" lvl="1" indent="-342900"/>
            <a:r>
              <a:rPr lang="en-US" sz="2400" dirty="0"/>
              <a:t>Some manufacturers, such as Chrysler, monitor the difference in the exhaust oxygen sensor’s voltage activity as the </a:t>
            </a:r>
            <a:r>
              <a:rPr lang="en-US" sz="2400" spc="-300" dirty="0"/>
              <a:t>E G </a:t>
            </a:r>
            <a:r>
              <a:rPr lang="en-US" sz="2400" dirty="0"/>
              <a:t>R valve opens and closes.</a:t>
            </a:r>
          </a:p>
          <a:p>
            <a:pPr marL="829818" lvl="1" indent="-342900"/>
            <a:r>
              <a:rPr lang="en-US" sz="2400" dirty="0"/>
              <a:t>Most Fords use an </a:t>
            </a:r>
            <a:r>
              <a:rPr lang="en-US" sz="2400" spc="-300" dirty="0"/>
              <a:t>E G </a:t>
            </a:r>
            <a:r>
              <a:rPr lang="en-US" sz="2400" dirty="0"/>
              <a:t>R monitor test sensor called a delta pressure feedback </a:t>
            </a:r>
            <a:r>
              <a:rPr lang="en-US" sz="2400" spc="-300" dirty="0"/>
              <a:t>E G </a:t>
            </a:r>
            <a:r>
              <a:rPr lang="en-US" sz="2400" dirty="0"/>
              <a:t>R (</a:t>
            </a:r>
            <a:r>
              <a:rPr lang="en-US" sz="2400" spc="-300" dirty="0"/>
              <a:t>D P F </a:t>
            </a:r>
            <a:r>
              <a:rPr lang="en-US" sz="2400" dirty="0"/>
              <a:t>E) sensor.</a:t>
            </a:r>
          </a:p>
          <a:p>
            <a:pPr marL="829818" lvl="1" indent="-342900"/>
            <a:r>
              <a:rPr lang="en-US" sz="2400" dirty="0"/>
              <a:t>Many vehicle manufacturers use the manifold absolute pressure (</a:t>
            </a:r>
            <a:r>
              <a:rPr lang="en-US" sz="2400" spc="-300" dirty="0"/>
              <a:t>M A </a:t>
            </a:r>
            <a:r>
              <a:rPr lang="en-US" sz="2400" dirty="0"/>
              <a:t>P) sensor as the </a:t>
            </a:r>
            <a:r>
              <a:rPr lang="en-US" sz="2400" spc="-300" dirty="0"/>
              <a:t>E G </a:t>
            </a:r>
            <a:r>
              <a:rPr lang="en-US" sz="2400" dirty="0"/>
              <a:t>R monitor on some applications.</a:t>
            </a:r>
          </a:p>
        </p:txBody>
      </p:sp>
    </p:spTree>
    <p:extLst>
      <p:ext uri="{BB962C8B-B14F-4D97-AF65-F5344CB8AC3E}">
        <p14:creationId xmlns:p14="http://schemas.microsoft.com/office/powerpoint/2010/main" val="2356944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Figure </a:t>
            </a:r>
            <a:r>
              <a:rPr lang="en-US" dirty="0"/>
              <a:t>41</a:t>
            </a:r>
            <a:r>
              <a:rPr lang="en-US" noProof="0" dirty="0"/>
              <a:t>.23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7" y="1018356"/>
            <a:ext cx="1628893" cy="405683"/>
          </a:xfrm>
        </p:spPr>
        <p:txBody>
          <a:bodyPr wrap="square" lIns="0" tIns="18000" rIns="0" bIns="18000" anchor="ctr" anchorCtr="0">
            <a:spAutoFit/>
          </a:bodyPr>
          <a:lstStyle/>
          <a:p>
            <a:pPr marL="0" indent="0">
              <a:buNone/>
            </a:pPr>
            <a:r>
              <a:rPr lang="en-US" sz="2400" noProof="0" dirty="0"/>
              <a:t>Ford </a:t>
            </a:r>
            <a:r>
              <a:rPr lang="en-US" sz="2400" spc="-300" noProof="0" dirty="0"/>
              <a:t>D P F </a:t>
            </a:r>
            <a:r>
              <a:rPr lang="en-US" sz="2400" noProof="0" dirty="0"/>
              <a:t>E</a:t>
            </a:r>
          </a:p>
        </p:txBody>
      </p:sp>
      <p:pic>
        <p:nvPicPr>
          <p:cNvPr id="4" name="Picture 3" descr="An illustration depicts the flow of air and the system controlling it.&#10;Long description is available in notes, press F6.">
            <a:extLst>
              <a:ext uri="{FF2B5EF4-FFF2-40B4-BE49-F238E27FC236}">
                <a16:creationId xmlns:a16="http://schemas.microsoft.com/office/drawing/2014/main" id="{03FD35BD-7679-A906-1568-57AA144762AB}"/>
              </a:ext>
            </a:extLst>
          </p:cNvPr>
          <p:cNvPicPr>
            <a:picLocks noChangeAspect="1"/>
          </p:cNvPicPr>
          <p:nvPr/>
        </p:nvPicPr>
        <p:blipFill>
          <a:blip r:embed="rId3"/>
          <a:stretch>
            <a:fillRect/>
          </a:stretch>
        </p:blipFill>
        <p:spPr>
          <a:xfrm>
            <a:off x="1494885" y="1654908"/>
            <a:ext cx="6154231" cy="382758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688311"/>
            <a:ext cx="8270993" cy="405683"/>
          </a:xfrm>
        </p:spPr>
        <p:txBody>
          <a:bodyPr wrap="square" lIns="0" tIns="18000" rIns="0" bIns="18000" anchor="ctr" anchorCtr="0">
            <a:spAutoFit/>
          </a:bodyPr>
          <a:lstStyle/>
          <a:p>
            <a:pPr marL="342900" indent="-342900">
              <a:spcBef>
                <a:spcPts val="600"/>
              </a:spcBef>
            </a:pPr>
            <a:r>
              <a:rPr lang="en-US" sz="2400" dirty="0"/>
              <a:t>A typical Ford </a:t>
            </a:r>
            <a:r>
              <a:rPr lang="en-US" sz="2400" spc="-300" dirty="0"/>
              <a:t>D P F </a:t>
            </a:r>
            <a:r>
              <a:rPr lang="en-US" sz="2400" dirty="0"/>
              <a:t>E sensor and related components.</a:t>
            </a:r>
          </a:p>
        </p:txBody>
      </p:sp>
    </p:spTree>
    <p:extLst>
      <p:ext uri="{BB962C8B-B14F-4D97-AF65-F5344CB8AC3E}">
        <p14:creationId xmlns:p14="http://schemas.microsoft.com/office/powerpoint/2010/main" val="27422977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00607C3F-DB60-8D15-4FCC-5879DFE0E33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41664EC-DF6C-F881-5B26-E291965A3160}"/>
              </a:ext>
            </a:extLst>
          </p:cNvPr>
          <p:cNvSpPr>
            <a:spLocks noGrp="1"/>
          </p:cNvSpPr>
          <p:nvPr>
            <p:ph type="title"/>
          </p:nvPr>
        </p:nvSpPr>
        <p:spPr>
          <a:xfrm>
            <a:off x="457200" y="253229"/>
            <a:ext cx="8229600" cy="590349"/>
          </a:xfrm>
        </p:spPr>
        <p:txBody>
          <a:bodyPr wrap="square" lIns="0" tIns="18000" rIns="0" bIns="18000" anchor="ctr" anchorCtr="0">
            <a:spAutoFit/>
          </a:bodyPr>
          <a:lstStyle/>
          <a:p>
            <a:r>
              <a:rPr lang="en-US" sz="3600" noProof="0" dirty="0">
                <a:latin typeface="+mj-lt"/>
              </a:rPr>
              <a:t>Figure </a:t>
            </a:r>
            <a:r>
              <a:rPr lang="en-US" sz="3600" dirty="0">
                <a:latin typeface="+mj-lt"/>
              </a:rPr>
              <a:t>41</a:t>
            </a:r>
            <a:r>
              <a:rPr lang="en-US" sz="3600" noProof="0" dirty="0">
                <a:latin typeface="+mj-lt"/>
              </a:rPr>
              <a:t>.24</a:t>
            </a:r>
          </a:p>
        </p:txBody>
      </p:sp>
      <p:graphicFrame>
        <p:nvGraphicFramePr>
          <p:cNvPr id="26" name="Object 25" descr="O B D hyphen Roman number 2.">
            <a:extLst>
              <a:ext uri="{FF2B5EF4-FFF2-40B4-BE49-F238E27FC236}">
                <a16:creationId xmlns:a16="http://schemas.microsoft.com/office/drawing/2014/main" id="{8BDA7DD7-1B02-D2D8-35F9-626850A25E31}"/>
              </a:ext>
            </a:extLst>
          </p:cNvPr>
          <p:cNvGraphicFramePr>
            <a:graphicFrameLocks noChangeAspect="1"/>
          </p:cNvGraphicFramePr>
          <p:nvPr>
            <p:extLst>
              <p:ext uri="{D42A27DB-BD31-4B8C-83A1-F6EECF244321}">
                <p14:modId xmlns:p14="http://schemas.microsoft.com/office/powerpoint/2010/main" val="2096979273"/>
              </p:ext>
            </p:extLst>
          </p:nvPr>
        </p:nvGraphicFramePr>
        <p:xfrm>
          <a:off x="431799" y="1176962"/>
          <a:ext cx="925512" cy="325438"/>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6" name="Object 15" descr="O B D hyphen Roman number 2.">
                        <a:extLst>
                          <a:ext uri="{FF2B5EF4-FFF2-40B4-BE49-F238E27FC236}">
                            <a16:creationId xmlns:a16="http://schemas.microsoft.com/office/drawing/2014/main" id="{6D38A73A-231E-4C95-7E1E-659A98D5E6AE}"/>
                          </a:ext>
                        </a:extLst>
                      </p:cNvPr>
                      <p:cNvPicPr/>
                      <p:nvPr/>
                    </p:nvPicPr>
                    <p:blipFill>
                      <a:blip r:embed="rId4"/>
                      <a:stretch>
                        <a:fillRect/>
                      </a:stretch>
                    </p:blipFill>
                    <p:spPr>
                      <a:xfrm>
                        <a:off x="431799" y="1176962"/>
                        <a:ext cx="925512" cy="325438"/>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314C273F-E090-E6A1-684F-AF5E5FD24666}"/>
              </a:ext>
            </a:extLst>
          </p:cNvPr>
          <p:cNvSpPr>
            <a:spLocks noGrp="1"/>
          </p:cNvSpPr>
          <p:nvPr>
            <p:ph sz="quarter" idx="12"/>
          </p:nvPr>
        </p:nvSpPr>
        <p:spPr>
          <a:xfrm>
            <a:off x="1397578" y="1139604"/>
            <a:ext cx="1524000" cy="405683"/>
          </a:xfrm>
        </p:spPr>
        <p:txBody>
          <a:bodyPr wrap="square" lIns="0" tIns="18000" rIns="0" bIns="18000" anchor="ctr" anchorCtr="0">
            <a:spAutoFit/>
          </a:bodyPr>
          <a:lstStyle/>
          <a:p>
            <a:pPr marL="0" indent="0">
              <a:spcBef>
                <a:spcPts val="600"/>
              </a:spcBef>
              <a:buNone/>
            </a:pPr>
            <a:r>
              <a:rPr lang="en-US" sz="2400" dirty="0"/>
              <a:t>Active Test</a:t>
            </a:r>
          </a:p>
        </p:txBody>
      </p:sp>
      <p:pic>
        <p:nvPicPr>
          <p:cNvPr id="31" name="Picture 30" descr="An illustration compares R P M, M A P and E G R readings as the time passes. When E G R opens MAP increases and R P M decreases. When E G R closes M A P decreases and R P M increases.">
            <a:extLst>
              <a:ext uri="{FF2B5EF4-FFF2-40B4-BE49-F238E27FC236}">
                <a16:creationId xmlns:a16="http://schemas.microsoft.com/office/drawing/2014/main" id="{E7B0CDFE-A3E9-29DE-8955-B6E490174DB2}"/>
              </a:ext>
            </a:extLst>
          </p:cNvPr>
          <p:cNvPicPr>
            <a:picLocks noChangeAspect="1"/>
          </p:cNvPicPr>
          <p:nvPr/>
        </p:nvPicPr>
        <p:blipFill>
          <a:blip r:embed="rId5"/>
          <a:stretch>
            <a:fillRect/>
          </a:stretch>
        </p:blipFill>
        <p:spPr>
          <a:xfrm>
            <a:off x="2274427" y="1679434"/>
            <a:ext cx="4595147" cy="3041932"/>
          </a:xfrm>
          <a:prstGeom prst="rect">
            <a:avLst/>
          </a:prstGeom>
        </p:spPr>
      </p:pic>
      <p:sp>
        <p:nvSpPr>
          <p:cNvPr id="7" name="Content Placeholder 6">
            <a:extLst>
              <a:ext uri="{FF2B5EF4-FFF2-40B4-BE49-F238E27FC236}">
                <a16:creationId xmlns:a16="http://schemas.microsoft.com/office/drawing/2014/main" id="{46305E91-5EE5-1190-FBD6-81E91A6D0C90}"/>
              </a:ext>
            </a:extLst>
          </p:cNvPr>
          <p:cNvSpPr>
            <a:spLocks noGrp="1"/>
          </p:cNvSpPr>
          <p:nvPr>
            <p:ph sz="quarter" idx="13"/>
          </p:nvPr>
        </p:nvSpPr>
        <p:spPr>
          <a:xfrm>
            <a:off x="443778" y="4917419"/>
            <a:ext cx="737322" cy="405683"/>
          </a:xfrm>
        </p:spPr>
        <p:txBody>
          <a:bodyPr wrap="square" lIns="0" tIns="18000" rIns="0" bIns="18000" anchor="ctr" anchorCtr="0">
            <a:spAutoFit/>
          </a:bodyPr>
          <a:lstStyle/>
          <a:p>
            <a:pPr marL="342900" indent="-342900"/>
            <a:r>
              <a:rPr lang="en-US" sz="2400" dirty="0"/>
              <a:t>An</a:t>
            </a:r>
          </a:p>
        </p:txBody>
      </p:sp>
      <p:graphicFrame>
        <p:nvGraphicFramePr>
          <p:cNvPr id="27" name="Object 26" descr="O B D hyphen Roman number 2.">
            <a:extLst>
              <a:ext uri="{FF2B5EF4-FFF2-40B4-BE49-F238E27FC236}">
                <a16:creationId xmlns:a16="http://schemas.microsoft.com/office/drawing/2014/main" id="{25606035-711F-845E-FCBE-E6C3687B36CB}"/>
              </a:ext>
            </a:extLst>
          </p:cNvPr>
          <p:cNvGraphicFramePr>
            <a:graphicFrameLocks noChangeAspect="1"/>
          </p:cNvGraphicFramePr>
          <p:nvPr>
            <p:extLst>
              <p:ext uri="{D42A27DB-BD31-4B8C-83A1-F6EECF244321}">
                <p14:modId xmlns:p14="http://schemas.microsoft.com/office/powerpoint/2010/main" val="1734531556"/>
              </p:ext>
            </p:extLst>
          </p:nvPr>
        </p:nvGraphicFramePr>
        <p:xfrm>
          <a:off x="1234326" y="4958043"/>
          <a:ext cx="963092" cy="338652"/>
        </p:xfrm>
        <a:graphic>
          <a:graphicData uri="http://schemas.openxmlformats.org/presentationml/2006/ole">
            <mc:AlternateContent xmlns:mc="http://schemas.openxmlformats.org/markup-compatibility/2006">
              <mc:Choice xmlns:v="urn:schemas-microsoft-com:vml" Requires="v">
                <p:oleObj name="Equation" r:id="rId6" imgW="507960" imgH="177480" progId="Equation.DSMT4">
                  <p:embed/>
                </p:oleObj>
              </mc:Choice>
              <mc:Fallback>
                <p:oleObj name="Equation" r:id="rId6" imgW="507960" imgH="177480" progId="Equation.DSMT4">
                  <p:embed/>
                  <p:pic>
                    <p:nvPicPr>
                      <p:cNvPr id="26" name="Object 25" descr="O B D hyphen Roman number 2.">
                        <a:extLst>
                          <a:ext uri="{FF2B5EF4-FFF2-40B4-BE49-F238E27FC236}">
                            <a16:creationId xmlns:a16="http://schemas.microsoft.com/office/drawing/2014/main" id="{8BDA7DD7-1B02-D2D8-35F9-626850A25E31}"/>
                          </a:ext>
                        </a:extLst>
                      </p:cNvPr>
                      <p:cNvPicPr/>
                      <p:nvPr/>
                    </p:nvPicPr>
                    <p:blipFill>
                      <a:blip r:embed="rId4"/>
                      <a:stretch>
                        <a:fillRect/>
                      </a:stretch>
                    </p:blipFill>
                    <p:spPr>
                      <a:xfrm>
                        <a:off x="1234326" y="4958043"/>
                        <a:ext cx="963092" cy="338652"/>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1F1B62F5-C90D-A799-6605-91020ED48BF9}"/>
              </a:ext>
            </a:extLst>
          </p:cNvPr>
          <p:cNvSpPr>
            <a:spLocks noGrp="1"/>
          </p:cNvSpPr>
          <p:nvPr>
            <p:ph sz="quarter" idx="14"/>
          </p:nvPr>
        </p:nvSpPr>
        <p:spPr>
          <a:xfrm>
            <a:off x="2267673" y="4913069"/>
            <a:ext cx="6481040" cy="405683"/>
          </a:xfrm>
        </p:spPr>
        <p:txBody>
          <a:bodyPr wrap="square" lIns="0" tIns="18000" rIns="0" bIns="18000" anchor="ctr" anchorCtr="0">
            <a:spAutoFit/>
          </a:bodyPr>
          <a:lstStyle/>
          <a:p>
            <a:pPr marL="0" indent="0">
              <a:buNone/>
            </a:pPr>
            <a:r>
              <a:rPr lang="en-US" sz="2400" dirty="0"/>
              <a:t>active test. The </a:t>
            </a:r>
            <a:r>
              <a:rPr lang="en-US" sz="2400" spc="-300" dirty="0"/>
              <a:t>P C </a:t>
            </a:r>
            <a:r>
              <a:rPr lang="en-US" sz="2400" dirty="0"/>
              <a:t>M opens the </a:t>
            </a:r>
            <a:r>
              <a:rPr lang="en-US" sz="2400" spc="-300" dirty="0"/>
              <a:t>E G </a:t>
            </a:r>
            <a:r>
              <a:rPr lang="en-US" sz="2400" dirty="0"/>
              <a:t>R valve and</a:t>
            </a:r>
          </a:p>
        </p:txBody>
      </p:sp>
      <p:sp>
        <p:nvSpPr>
          <p:cNvPr id="3" name="Content Placeholder 2">
            <a:extLst>
              <a:ext uri="{FF2B5EF4-FFF2-40B4-BE49-F238E27FC236}">
                <a16:creationId xmlns:a16="http://schemas.microsoft.com/office/drawing/2014/main" id="{8B2CE662-829A-FEAB-E55E-6A0FE5F3E4F7}"/>
              </a:ext>
            </a:extLst>
          </p:cNvPr>
          <p:cNvSpPr>
            <a:spLocks noGrp="1"/>
          </p:cNvSpPr>
          <p:nvPr>
            <p:ph sz="quarter" idx="15"/>
          </p:nvPr>
        </p:nvSpPr>
        <p:spPr>
          <a:xfrm>
            <a:off x="768349" y="5419163"/>
            <a:ext cx="7980363" cy="775015"/>
          </a:xfrm>
        </p:spPr>
        <p:txBody>
          <a:bodyPr wrap="square" lIns="0" tIns="18000" rIns="0" bIns="18000" anchor="ctr" anchorCtr="0">
            <a:spAutoFit/>
          </a:bodyPr>
          <a:lstStyle/>
          <a:p>
            <a:pPr marL="0" indent="0">
              <a:buNone/>
            </a:pPr>
            <a:r>
              <a:rPr lang="en-US" sz="2400" dirty="0"/>
              <a:t>then monitors the MAP sensor and/or engine speed (</a:t>
            </a:r>
            <a:r>
              <a:rPr lang="en-US" sz="2400" spc="-300" dirty="0"/>
              <a:t>R P </a:t>
            </a:r>
            <a:r>
              <a:rPr lang="en-US" sz="2400" dirty="0"/>
              <a:t>M) to verify that it meets acceptable values.</a:t>
            </a:r>
          </a:p>
        </p:txBody>
      </p:sp>
    </p:spTree>
    <p:extLst>
      <p:ext uri="{BB962C8B-B14F-4D97-AF65-F5344CB8AC3E}">
        <p14:creationId xmlns:p14="http://schemas.microsoft.com/office/powerpoint/2010/main" val="2373830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57EA-79E5-6448-FA0F-7CC9DE4C78B2}"/>
              </a:ext>
            </a:extLst>
          </p:cNvPr>
          <p:cNvSpPr>
            <a:spLocks noGrp="1"/>
          </p:cNvSpPr>
          <p:nvPr>
            <p:ph type="title"/>
          </p:nvPr>
        </p:nvSpPr>
        <p:spPr>
          <a:xfrm>
            <a:off x="449532" y="223593"/>
            <a:ext cx="8266346" cy="1021237"/>
          </a:xfrm>
        </p:spPr>
        <p:txBody>
          <a:bodyPr/>
          <a:lstStyle/>
          <a:p>
            <a:r>
              <a:rPr lang="en-US" dirty="0"/>
              <a:t>Diagnosing a Defective </a:t>
            </a:r>
            <a:r>
              <a:rPr lang="en-US" spc="-500" dirty="0"/>
              <a:t>E G </a:t>
            </a:r>
            <a:r>
              <a:rPr lang="en-US" dirty="0"/>
              <a:t>R System </a:t>
            </a:r>
            <a:r>
              <a:rPr lang="en-US" sz="2800" dirty="0"/>
              <a:t>(1 of 2)</a:t>
            </a:r>
          </a:p>
        </p:txBody>
      </p:sp>
      <p:sp>
        <p:nvSpPr>
          <p:cNvPr id="3" name="Content Placeholder 2">
            <a:extLst>
              <a:ext uri="{FF2B5EF4-FFF2-40B4-BE49-F238E27FC236}">
                <a16:creationId xmlns:a16="http://schemas.microsoft.com/office/drawing/2014/main" id="{8A9EED4C-D5F1-CF93-41F6-26D3B619B80F}"/>
              </a:ext>
            </a:extLst>
          </p:cNvPr>
          <p:cNvSpPr>
            <a:spLocks noGrp="1"/>
          </p:cNvSpPr>
          <p:nvPr>
            <p:ph sz="quarter" idx="12"/>
          </p:nvPr>
        </p:nvSpPr>
        <p:spPr>
          <a:xfrm>
            <a:off x="449532" y="1466052"/>
            <a:ext cx="8238641" cy="1221291"/>
          </a:xfrm>
        </p:spPr>
        <p:txBody>
          <a:bodyPr wrap="square" lIns="0" tIns="18000" rIns="0" bIns="18000" anchor="ctr">
            <a:spAutoFit/>
          </a:bodyPr>
          <a:lstStyle/>
          <a:p>
            <a:pPr marL="342900" indent="-342900"/>
            <a:r>
              <a:rPr lang="en-US" sz="2400" dirty="0"/>
              <a:t>Symptoms</a:t>
            </a:r>
          </a:p>
          <a:p>
            <a:pPr marL="829818" lvl="1" indent="-342900"/>
            <a:r>
              <a:rPr lang="en-US" sz="2400" dirty="0"/>
              <a:t>Detonation (spark knock or ping) during acceleration or during cruise (steady-speed driving)</a:t>
            </a:r>
          </a:p>
        </p:txBody>
      </p:sp>
      <p:sp>
        <p:nvSpPr>
          <p:cNvPr id="4" name="Content Placeholder 3">
            <a:extLst>
              <a:ext uri="{FF2B5EF4-FFF2-40B4-BE49-F238E27FC236}">
                <a16:creationId xmlns:a16="http://schemas.microsoft.com/office/drawing/2014/main" id="{0DD52A53-AA06-30A3-80A8-F6004494B0FE}"/>
              </a:ext>
            </a:extLst>
          </p:cNvPr>
          <p:cNvSpPr>
            <a:spLocks noGrp="1"/>
          </p:cNvSpPr>
          <p:nvPr>
            <p:ph sz="quarter" idx="13"/>
          </p:nvPr>
        </p:nvSpPr>
        <p:spPr>
          <a:xfrm>
            <a:off x="441227" y="2791309"/>
            <a:ext cx="4715235" cy="405683"/>
          </a:xfrm>
        </p:spPr>
        <p:txBody>
          <a:bodyPr wrap="square" lIns="0" tIns="18000" rIns="0" bIns="18000" anchor="ctr">
            <a:spAutoFit/>
          </a:bodyPr>
          <a:lstStyle/>
          <a:p>
            <a:pPr marL="829818" lvl="1" indent="-342900"/>
            <a:r>
              <a:rPr lang="en-US" sz="2400" dirty="0"/>
              <a:t>Excessive oxides of nitrogen</a:t>
            </a:r>
          </a:p>
        </p:txBody>
      </p:sp>
      <p:graphicFrame>
        <p:nvGraphicFramePr>
          <p:cNvPr id="11" name="Object 10" descr="open parenthesis N O subscript X close parenthesis.">
            <a:extLst>
              <a:ext uri="{FF2B5EF4-FFF2-40B4-BE49-F238E27FC236}">
                <a16:creationId xmlns:a16="http://schemas.microsoft.com/office/drawing/2014/main" id="{60B9C451-D2F2-5B63-7CD8-0BE4D660150B}"/>
              </a:ext>
            </a:extLst>
          </p:cNvPr>
          <p:cNvGraphicFramePr>
            <a:graphicFrameLocks noChangeAspect="1"/>
          </p:cNvGraphicFramePr>
          <p:nvPr>
            <p:extLst>
              <p:ext uri="{D42A27DB-BD31-4B8C-83A1-F6EECF244321}">
                <p14:modId xmlns:p14="http://schemas.microsoft.com/office/powerpoint/2010/main" val="1109235548"/>
              </p:ext>
            </p:extLst>
          </p:nvPr>
        </p:nvGraphicFramePr>
        <p:xfrm>
          <a:off x="5249853" y="2821063"/>
          <a:ext cx="745753" cy="417559"/>
        </p:xfrm>
        <a:graphic>
          <a:graphicData uri="http://schemas.openxmlformats.org/presentationml/2006/ole">
            <mc:AlternateContent xmlns:mc="http://schemas.openxmlformats.org/markup-compatibility/2006">
              <mc:Choice xmlns:v="urn:schemas-microsoft-com:vml" Requires="v">
                <p:oleObj name="Equation" r:id="rId3" imgW="457200" imgH="253800" progId="Equation.DSMT4">
                  <p:embed/>
                </p:oleObj>
              </mc:Choice>
              <mc:Fallback>
                <p:oleObj name="Equation" r:id="rId3" imgW="457200" imgH="253800" progId="Equation.DSMT4">
                  <p:embed/>
                  <p:pic>
                    <p:nvPicPr>
                      <p:cNvPr id="4" name="Object 3">
                        <a:extLst>
                          <a:ext uri="{FF2B5EF4-FFF2-40B4-BE49-F238E27FC236}">
                            <a16:creationId xmlns:a16="http://schemas.microsoft.com/office/drawing/2014/main" id="{AA44A0B7-7762-F15D-9517-14DEC31CC5A7}"/>
                          </a:ext>
                        </a:extLst>
                      </p:cNvPr>
                      <p:cNvPicPr/>
                      <p:nvPr/>
                    </p:nvPicPr>
                    <p:blipFill>
                      <a:blip r:embed="rId4"/>
                      <a:stretch>
                        <a:fillRect/>
                      </a:stretch>
                    </p:blipFill>
                    <p:spPr>
                      <a:xfrm>
                        <a:off x="5249853" y="2821063"/>
                        <a:ext cx="745753" cy="417559"/>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B030C7B8-0389-DAFE-D0DE-7BB944A22220}"/>
              </a:ext>
            </a:extLst>
          </p:cNvPr>
          <p:cNvSpPr>
            <a:spLocks noGrp="1"/>
          </p:cNvSpPr>
          <p:nvPr>
            <p:ph sz="quarter" idx="14"/>
          </p:nvPr>
        </p:nvSpPr>
        <p:spPr>
          <a:xfrm>
            <a:off x="6088997" y="2793859"/>
            <a:ext cx="2548478" cy="405683"/>
          </a:xfrm>
        </p:spPr>
        <p:txBody>
          <a:bodyPr wrap="square" lIns="0" tIns="18000" rIns="0" bIns="18000" anchor="ctr">
            <a:spAutoFit/>
          </a:bodyPr>
          <a:lstStyle/>
          <a:p>
            <a:pPr marL="0" lvl="1" indent="0">
              <a:buNone/>
            </a:pPr>
            <a:r>
              <a:rPr lang="en-US" sz="2400" dirty="0"/>
              <a:t>exhaust emissions</a:t>
            </a:r>
          </a:p>
        </p:txBody>
      </p:sp>
      <p:sp>
        <p:nvSpPr>
          <p:cNvPr id="6" name="Content Placeholder 5">
            <a:extLst>
              <a:ext uri="{FF2B5EF4-FFF2-40B4-BE49-F238E27FC236}">
                <a16:creationId xmlns:a16="http://schemas.microsoft.com/office/drawing/2014/main" id="{C1C0ACDD-A35B-25D3-4C63-54D32CBC1EA0}"/>
              </a:ext>
            </a:extLst>
          </p:cNvPr>
          <p:cNvSpPr>
            <a:spLocks noGrp="1"/>
          </p:cNvSpPr>
          <p:nvPr>
            <p:ph sz="quarter" idx="15"/>
          </p:nvPr>
        </p:nvSpPr>
        <p:spPr>
          <a:xfrm>
            <a:off x="421829" y="3314620"/>
            <a:ext cx="8266346" cy="1221291"/>
          </a:xfrm>
        </p:spPr>
        <p:txBody>
          <a:bodyPr wrap="square" lIns="0" tIns="18000" rIns="0" bIns="18000" anchor="ctr">
            <a:spAutoFit/>
          </a:bodyPr>
          <a:lstStyle/>
          <a:p>
            <a:pPr marL="829818" lvl="1" indent="-342900"/>
            <a:r>
              <a:rPr lang="en-US" sz="2400" dirty="0"/>
              <a:t>Rough idle or frequent stalling</a:t>
            </a:r>
          </a:p>
          <a:p>
            <a:pPr marL="829818" lvl="1" indent="-342900"/>
            <a:r>
              <a:rPr lang="en-US" sz="2400" dirty="0"/>
              <a:t>Poor performance/low power, especially at low engine speed</a:t>
            </a:r>
          </a:p>
        </p:txBody>
      </p:sp>
    </p:spTree>
    <p:extLst>
      <p:ext uri="{BB962C8B-B14F-4D97-AF65-F5344CB8AC3E}">
        <p14:creationId xmlns:p14="http://schemas.microsoft.com/office/powerpoint/2010/main" val="4234776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57EA-79E5-6448-FA0F-7CC9DE4C78B2}"/>
              </a:ext>
            </a:extLst>
          </p:cNvPr>
          <p:cNvSpPr>
            <a:spLocks noGrp="1"/>
          </p:cNvSpPr>
          <p:nvPr>
            <p:ph type="title"/>
          </p:nvPr>
        </p:nvSpPr>
        <p:spPr>
          <a:xfrm>
            <a:off x="449532" y="223593"/>
            <a:ext cx="8266346" cy="1021237"/>
          </a:xfrm>
        </p:spPr>
        <p:txBody>
          <a:bodyPr/>
          <a:lstStyle/>
          <a:p>
            <a:r>
              <a:rPr lang="en-US" dirty="0"/>
              <a:t>Diagnosing a Defective </a:t>
            </a:r>
            <a:r>
              <a:rPr lang="en-US" spc="-500" dirty="0"/>
              <a:t>E G </a:t>
            </a:r>
            <a:r>
              <a:rPr lang="en-US" dirty="0"/>
              <a:t>R System </a:t>
            </a:r>
            <a:r>
              <a:rPr lang="en-US" sz="2800" dirty="0"/>
              <a:t>(2 of 2)</a:t>
            </a:r>
          </a:p>
        </p:txBody>
      </p:sp>
      <p:sp>
        <p:nvSpPr>
          <p:cNvPr id="3" name="Content Placeholder 2">
            <a:extLst>
              <a:ext uri="{FF2B5EF4-FFF2-40B4-BE49-F238E27FC236}">
                <a16:creationId xmlns:a16="http://schemas.microsoft.com/office/drawing/2014/main" id="{8A9EED4C-D5F1-CF93-41F6-26D3B619B80F}"/>
              </a:ext>
            </a:extLst>
          </p:cNvPr>
          <p:cNvSpPr>
            <a:spLocks noGrp="1"/>
          </p:cNvSpPr>
          <p:nvPr>
            <p:ph sz="quarter" idx="12"/>
          </p:nvPr>
        </p:nvSpPr>
        <p:spPr>
          <a:xfrm>
            <a:off x="449532" y="1457278"/>
            <a:ext cx="8238641" cy="2483175"/>
          </a:xfrm>
        </p:spPr>
        <p:txBody>
          <a:bodyPr wrap="square" lIns="0" tIns="18000" rIns="0" bIns="18000" anchor="ctr">
            <a:spAutoFit/>
          </a:bodyPr>
          <a:lstStyle/>
          <a:p>
            <a:pPr marL="342900" indent="-342900"/>
            <a:r>
              <a:rPr lang="en-US" sz="2400" spc="-300" dirty="0"/>
              <a:t>E G </a:t>
            </a:r>
            <a:r>
              <a:rPr lang="en-US" sz="2400" dirty="0"/>
              <a:t>R Testing Procedures</a:t>
            </a:r>
          </a:p>
          <a:p>
            <a:pPr marL="829818" lvl="1" indent="-342900"/>
            <a:r>
              <a:rPr lang="en-US" sz="2400" dirty="0"/>
              <a:t>Check the vacuum diaphragm of the </a:t>
            </a:r>
            <a:r>
              <a:rPr lang="en-US" sz="2400" spc="-300" dirty="0"/>
              <a:t>E G </a:t>
            </a:r>
            <a:r>
              <a:rPr lang="en-US" sz="2400" dirty="0"/>
              <a:t>R valve to see if it can hold vacuum.</a:t>
            </a:r>
          </a:p>
          <a:p>
            <a:pPr marL="829818" lvl="1" indent="-342900"/>
            <a:r>
              <a:rPr lang="en-US" sz="2400" dirty="0"/>
              <a:t>Apply vacuum from a hand-operated vacuum pump and check for proper operation.</a:t>
            </a:r>
          </a:p>
          <a:p>
            <a:pPr marL="829818" lvl="1" indent="-342900"/>
            <a:r>
              <a:rPr lang="en-US" sz="2400" dirty="0"/>
              <a:t>Monitor engine vacuum drop.</a:t>
            </a:r>
          </a:p>
        </p:txBody>
      </p:sp>
    </p:spTree>
    <p:extLst>
      <p:ext uri="{BB962C8B-B14F-4D97-AF65-F5344CB8AC3E}">
        <p14:creationId xmlns:p14="http://schemas.microsoft.com/office/powerpoint/2010/main" val="3781761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55826" y="227144"/>
            <a:ext cx="8256374" cy="590349"/>
          </a:xfrm>
        </p:spPr>
        <p:txBody>
          <a:bodyPr wrap="square" lIns="0" tIns="18000" rIns="0" bIns="18000" anchor="ctr" anchorCtr="0">
            <a:spAutoFit/>
          </a:bodyPr>
          <a:lstStyle/>
          <a:p>
            <a:r>
              <a:rPr lang="en-US" dirty="0"/>
              <a:t>Figure 41.25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57414" y="1140081"/>
            <a:ext cx="3123986" cy="405683"/>
          </a:xfrm>
        </p:spPr>
        <p:txBody>
          <a:bodyPr wrap="square" lIns="0" tIns="18000" rIns="0" bIns="18000" anchor="ctr" anchorCtr="0">
            <a:spAutoFit/>
          </a:bodyPr>
          <a:lstStyle/>
          <a:p>
            <a:pPr marL="0" indent="0">
              <a:spcBef>
                <a:spcPts val="600"/>
              </a:spcBef>
              <a:buNone/>
            </a:pPr>
            <a:r>
              <a:rPr lang="en-US" sz="2400" noProof="0" dirty="0"/>
              <a:t>Honda Passage Plugs </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457413" y="1773563"/>
            <a:ext cx="4002014" cy="1513679"/>
          </a:xfrm>
        </p:spPr>
        <p:txBody>
          <a:bodyPr wrap="square" lIns="0" tIns="18000" rIns="0" bIns="18000">
            <a:spAutoFit/>
          </a:bodyPr>
          <a:lstStyle/>
          <a:p>
            <a:pPr marL="342900" indent="-342900"/>
            <a:r>
              <a:rPr lang="en-US" sz="2400" noProof="0" dirty="0"/>
              <a:t>Removing the </a:t>
            </a:r>
            <a:r>
              <a:rPr lang="en-US" sz="2400" spc="-300" noProof="0" dirty="0"/>
              <a:t>E G </a:t>
            </a:r>
            <a:r>
              <a:rPr lang="en-US" sz="2400" noProof="0" dirty="0"/>
              <a:t>R passage plugs from the intake manifold on a Honda.</a:t>
            </a:r>
          </a:p>
        </p:txBody>
      </p:sp>
      <p:pic>
        <p:nvPicPr>
          <p:cNvPr id="4" name="Picture 3" descr="The removal of the E G R passage plugs from the intake manifold using a drill.">
            <a:extLst>
              <a:ext uri="{FF2B5EF4-FFF2-40B4-BE49-F238E27FC236}">
                <a16:creationId xmlns:a16="http://schemas.microsoft.com/office/drawing/2014/main" id="{0276630A-3E69-FAEA-2142-5CDE16E55934}"/>
              </a:ext>
            </a:extLst>
          </p:cNvPr>
          <p:cNvPicPr>
            <a:picLocks noChangeAspect="1"/>
          </p:cNvPicPr>
          <p:nvPr/>
        </p:nvPicPr>
        <p:blipFill>
          <a:blip r:embed="rId3"/>
          <a:stretch>
            <a:fillRect/>
          </a:stretch>
        </p:blipFill>
        <p:spPr>
          <a:xfrm>
            <a:off x="4666303" y="1152337"/>
            <a:ext cx="4002392" cy="3013264"/>
          </a:xfrm>
          <a:prstGeom prst="rect">
            <a:avLst/>
          </a:prstGeom>
        </p:spPr>
      </p:pic>
    </p:spTree>
    <p:extLst>
      <p:ext uri="{BB962C8B-B14F-4D97-AF65-F5344CB8AC3E}">
        <p14:creationId xmlns:p14="http://schemas.microsoft.com/office/powerpoint/2010/main" val="954004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57EA-79E5-6448-FA0F-7CC9DE4C78B2}"/>
              </a:ext>
            </a:extLst>
          </p:cNvPr>
          <p:cNvSpPr>
            <a:spLocks noGrp="1"/>
          </p:cNvSpPr>
          <p:nvPr>
            <p:ph type="title"/>
          </p:nvPr>
        </p:nvSpPr>
        <p:spPr>
          <a:xfrm>
            <a:off x="449532" y="218600"/>
            <a:ext cx="8266346" cy="1144347"/>
          </a:xfrm>
        </p:spPr>
        <p:txBody>
          <a:bodyPr/>
          <a:lstStyle/>
          <a:p>
            <a:r>
              <a:rPr lang="en-US" spc="-450" dirty="0"/>
              <a:t>E G </a:t>
            </a:r>
            <a:r>
              <a:rPr lang="en-US" dirty="0"/>
              <a:t>R-Related </a:t>
            </a:r>
            <a:r>
              <a:rPr lang="en-US" sz="100" dirty="0"/>
              <a:t>O B D hyphen Roman number two</a:t>
            </a:r>
            <a:r>
              <a:rPr lang="en-US" dirty="0"/>
              <a:t>          Diagnostic Trouble Codes</a:t>
            </a:r>
          </a:p>
        </p:txBody>
      </p:sp>
      <p:graphicFrame>
        <p:nvGraphicFramePr>
          <p:cNvPr id="4" name="Object 3">
            <a:extLst>
              <a:ext uri="{FF2B5EF4-FFF2-40B4-BE49-F238E27FC236}">
                <a16:creationId xmlns:a16="http://schemas.microsoft.com/office/drawing/2014/main" id="{1A9926B1-4D41-454D-B3D4-227DE8C4B93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382936250"/>
              </p:ext>
            </p:extLst>
          </p:nvPr>
        </p:nvGraphicFramePr>
        <p:xfrm>
          <a:off x="3297655" y="283150"/>
          <a:ext cx="1504950" cy="533400"/>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5" name="Object 4" descr="N O subscript X.">
                        <a:extLst>
                          <a:ext uri="{FF2B5EF4-FFF2-40B4-BE49-F238E27FC236}">
                            <a16:creationId xmlns:a16="http://schemas.microsoft.com/office/drawing/2014/main" id="{64C9950E-3798-4C7D-8623-68B27F5A33D9}"/>
                          </a:ext>
                        </a:extLst>
                      </p:cNvPr>
                      <p:cNvPicPr/>
                      <p:nvPr/>
                    </p:nvPicPr>
                    <p:blipFill>
                      <a:blip r:embed="rId4"/>
                      <a:stretch>
                        <a:fillRect/>
                      </a:stretch>
                    </p:blipFill>
                    <p:spPr>
                      <a:xfrm>
                        <a:off x="3297655" y="283150"/>
                        <a:ext cx="1504950" cy="533400"/>
                      </a:xfrm>
                      <a:prstGeom prst="rect">
                        <a:avLst/>
                      </a:prstGeom>
                      <a:solidFill>
                        <a:schemeClr val="lt1"/>
                      </a:solidFill>
                    </p:spPr>
                  </p:pic>
                </p:oleObj>
              </mc:Fallback>
            </mc:AlternateContent>
          </a:graphicData>
        </a:graphic>
      </p:graphicFrame>
      <p:graphicFrame>
        <p:nvGraphicFramePr>
          <p:cNvPr id="8" name="Table 3">
            <a:extLst>
              <a:ext uri="{FF2B5EF4-FFF2-40B4-BE49-F238E27FC236}">
                <a16:creationId xmlns:a16="http://schemas.microsoft.com/office/drawing/2014/main" id="{2BA48BB3-1037-EB3E-B4B2-78EB4873D9E8}"/>
              </a:ext>
            </a:extLst>
          </p:cNvPr>
          <p:cNvGraphicFramePr>
            <a:graphicFrameLocks noGrp="1"/>
          </p:cNvGraphicFramePr>
          <p:nvPr>
            <p:extLst>
              <p:ext uri="{D42A27DB-BD31-4B8C-83A1-F6EECF244321}">
                <p14:modId xmlns:p14="http://schemas.microsoft.com/office/powerpoint/2010/main" val="3576241848"/>
              </p:ext>
            </p:extLst>
          </p:nvPr>
        </p:nvGraphicFramePr>
        <p:xfrm>
          <a:off x="590550" y="1436933"/>
          <a:ext cx="7810500" cy="4911460"/>
        </p:xfrm>
        <a:graphic>
          <a:graphicData uri="http://schemas.openxmlformats.org/drawingml/2006/table">
            <a:tbl>
              <a:tblPr firstRow="1" bandRow="1">
                <a:tableStyleId>{40F9630F-82C1-40B7-BC3A-925EFCFF5E92}</a:tableStyleId>
              </a:tblPr>
              <a:tblGrid>
                <a:gridCol w="3285011">
                  <a:extLst>
                    <a:ext uri="{9D8B030D-6E8A-4147-A177-3AD203B41FA5}">
                      <a16:colId xmlns:a16="http://schemas.microsoft.com/office/drawing/2014/main" val="229555036"/>
                    </a:ext>
                  </a:extLst>
                </a:gridCol>
                <a:gridCol w="2225319">
                  <a:extLst>
                    <a:ext uri="{9D8B030D-6E8A-4147-A177-3AD203B41FA5}">
                      <a16:colId xmlns:a16="http://schemas.microsoft.com/office/drawing/2014/main" val="1290434466"/>
                    </a:ext>
                  </a:extLst>
                </a:gridCol>
                <a:gridCol w="2300170">
                  <a:extLst>
                    <a:ext uri="{9D8B030D-6E8A-4147-A177-3AD203B41FA5}">
                      <a16:colId xmlns:a16="http://schemas.microsoft.com/office/drawing/2014/main" val="1843331659"/>
                    </a:ext>
                  </a:extLst>
                </a:gridCol>
              </a:tblGrid>
              <a:tr h="496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chemeClr val="bg1"/>
                          </a:solidFill>
                        </a:rPr>
                        <a:t>Diagnostic Trouble Code</a:t>
                      </a:r>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cap="none" noProof="0" dirty="0">
                          <a:solidFill>
                            <a:schemeClr val="bg1"/>
                          </a:solidFill>
                          <a:effectLst/>
                          <a:latin typeface="Arial"/>
                          <a:ea typeface="Calibri" panose="020F0502020204030204" pitchFamily="34" charset="0"/>
                          <a:cs typeface="Times New Roman" panose="02020603050405020304" pitchFamily="18" charset="0"/>
                          <a:sym typeface="Arial"/>
                        </a:rPr>
                        <a:t>Description</a:t>
                      </a:r>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dirty="0">
                          <a:solidFill>
                            <a:schemeClr val="bg1"/>
                          </a:solidFill>
                        </a:rPr>
                        <a:t>Possible Causes</a:t>
                      </a:r>
                      <a:endParaRPr lang="en-US" sz="18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855409462"/>
                  </a:ext>
                </a:extLst>
              </a:tr>
              <a:tr h="889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baseline="0" noProof="0" dirty="0"/>
                        <a:t>P0400</a:t>
                      </a:r>
                      <a:endParaRPr lang="en-US" sz="1800" noProof="0" dirty="0"/>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800" u="none" strike="noStrike" kern="1200" baseline="0" noProof="0" dirty="0"/>
                        <a:t>Exhaust gas recirculation flow problems</a:t>
                      </a:r>
                      <a:endParaRPr lang="en-US" sz="1800" baseline="0" noProof="0" dirty="0"/>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285750" indent="-285750">
                        <a:buClr>
                          <a:srgbClr val="007FA3"/>
                        </a:buClr>
                        <a:buFont typeface="Arial" panose="020B0604020202020204" pitchFamily="34" charset="0"/>
                        <a:buChar char="•"/>
                      </a:pPr>
                      <a:r>
                        <a:rPr lang="en-US" sz="1800" spc="-200" baseline="0" noProof="0" dirty="0"/>
                        <a:t>E G </a:t>
                      </a:r>
                      <a:r>
                        <a:rPr lang="en-US" sz="1800" noProof="0" dirty="0"/>
                        <a:t>R valve</a:t>
                      </a:r>
                    </a:p>
                    <a:p>
                      <a:pPr marL="285750" indent="-285750">
                        <a:buClr>
                          <a:srgbClr val="007FA3"/>
                        </a:buClr>
                        <a:buFont typeface="Arial" panose="020B0604020202020204" pitchFamily="34" charset="0"/>
                        <a:buChar char="•"/>
                      </a:pPr>
                      <a:r>
                        <a:rPr lang="en-US" sz="1800" spc="-200" baseline="0" noProof="0" dirty="0"/>
                        <a:t>E G </a:t>
                      </a:r>
                      <a:r>
                        <a:rPr lang="en-US" sz="1800" noProof="0" dirty="0"/>
                        <a:t>R valve hose or electrical connection</a:t>
                      </a:r>
                    </a:p>
                    <a:p>
                      <a:pPr marL="285750" indent="-285750">
                        <a:buClr>
                          <a:srgbClr val="007FA3"/>
                        </a:buClr>
                        <a:buFont typeface="Arial" panose="020B0604020202020204" pitchFamily="34" charset="0"/>
                        <a:buChar char="•"/>
                      </a:pPr>
                      <a:r>
                        <a:rPr lang="en-US" sz="1800" noProof="0" dirty="0"/>
                        <a:t>Defective</a:t>
                      </a:r>
                      <a:r>
                        <a:rPr lang="en-US" sz="1800" baseline="0" noProof="0" dirty="0"/>
                        <a:t> </a:t>
                      </a:r>
                      <a:r>
                        <a:rPr lang="en-US" sz="1800" spc="-200" baseline="0" noProof="0" dirty="0"/>
                        <a:t>P C </a:t>
                      </a:r>
                      <a:r>
                        <a:rPr lang="en-US" sz="1800" baseline="0" noProof="0" dirty="0"/>
                        <a:t>M</a:t>
                      </a:r>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382893821"/>
                  </a:ext>
                </a:extLst>
              </a:tr>
              <a:tr h="889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baseline="0" noProof="0" dirty="0"/>
                        <a:t>P0401</a:t>
                      </a:r>
                      <a:endParaRPr lang="en-US" sz="1800" noProof="0" dirty="0"/>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800" u="none" strike="noStrike" kern="1200" baseline="0" noProof="0" dirty="0"/>
                        <a:t>Exhaust gas recirculation flow insufficient</a:t>
                      </a:r>
                      <a:endParaRPr lang="en-US" sz="1800" baseline="0" noProof="0" dirty="0"/>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285750" marR="0" indent="-28575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800" spc="-200" baseline="0" noProof="0" dirty="0"/>
                        <a:t>E G </a:t>
                      </a:r>
                      <a:r>
                        <a:rPr lang="en-US" sz="1800" noProof="0" dirty="0"/>
                        <a:t>R valve</a:t>
                      </a:r>
                    </a:p>
                    <a:p>
                      <a:pPr marL="285750" marR="0" indent="-28575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800" noProof="0" dirty="0"/>
                        <a:t>Clogged </a:t>
                      </a:r>
                      <a:r>
                        <a:rPr lang="en-US" sz="1800" spc="-200" baseline="0" noProof="0" dirty="0"/>
                        <a:t>E G </a:t>
                      </a:r>
                      <a:r>
                        <a:rPr lang="en-US" sz="1800" noProof="0" dirty="0"/>
                        <a:t>R ports or passages</a:t>
                      </a:r>
                      <a:endParaRPr lang="en-US" sz="1800" baseline="0" noProof="0" dirty="0"/>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302358991"/>
                  </a:ext>
                </a:extLst>
              </a:tr>
              <a:tr h="889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baseline="0" noProof="0" dirty="0"/>
                        <a:t>P0402</a:t>
                      </a:r>
                      <a:endParaRPr lang="en-US" sz="1800" noProof="0" dirty="0"/>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cap="none" spc="-20" noProof="0" dirty="0">
                          <a:solidFill>
                            <a:srgbClr val="231F20"/>
                          </a:solidFill>
                          <a:effectLst/>
                          <a:latin typeface="Arial"/>
                          <a:ea typeface="Calibri" panose="020F0502020204030204" pitchFamily="34" charset="0"/>
                          <a:cs typeface="Times New Roman" panose="02020603050405020304" pitchFamily="18" charset="0"/>
                          <a:sym typeface="Arial"/>
                        </a:rPr>
                        <a:t>Exhaust gas recirculation flow excessive</a:t>
                      </a:r>
                      <a:endParaRPr lang="en-US" sz="18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285750" marR="0" indent="-28575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800" noProof="0" dirty="0"/>
                        <a:t>Stuck-open </a:t>
                      </a:r>
                      <a:r>
                        <a:rPr lang="en-US" sz="1800" spc="-200" baseline="0" noProof="0" dirty="0"/>
                        <a:t>E G </a:t>
                      </a:r>
                      <a:r>
                        <a:rPr lang="en-US" sz="1800" noProof="0" dirty="0"/>
                        <a:t>R valve</a:t>
                      </a:r>
                    </a:p>
                    <a:p>
                      <a:pPr marL="285750" marR="0" indent="-28575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800" noProof="0" dirty="0"/>
                        <a:t>Vacuum hose(s)</a:t>
                      </a:r>
                      <a:r>
                        <a:rPr lang="en-US" sz="1800" baseline="0" noProof="0" dirty="0"/>
                        <a:t> misrouted</a:t>
                      </a:r>
                    </a:p>
                    <a:p>
                      <a:pPr marL="285750" marR="0" indent="-28575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800" baseline="0" noProof="0" dirty="0"/>
                        <a:t>Electrical wiring shorted</a:t>
                      </a:r>
                      <a:endParaRPr lang="en-US" sz="18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116106" marR="116106" marT="50003" marB="500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946247065"/>
                  </a:ext>
                </a:extLst>
              </a:tr>
            </a:tbl>
          </a:graphicData>
        </a:graphic>
      </p:graphicFrame>
    </p:spTree>
    <p:extLst>
      <p:ext uri="{BB962C8B-B14F-4D97-AF65-F5344CB8AC3E}">
        <p14:creationId xmlns:p14="http://schemas.microsoft.com/office/powerpoint/2010/main" val="2527067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5315"/>
            <a:ext cx="8270993" cy="590349"/>
          </a:xfrm>
        </p:spPr>
        <p:txBody>
          <a:bodyPr wrap="square" lIns="0" tIns="18000" rIns="0" bIns="18000" anchor="ctr" anchorCtr="0">
            <a:spAutoFit/>
          </a:bodyPr>
          <a:lstStyle/>
          <a:p>
            <a:r>
              <a:rPr lang="en-US" noProof="0" dirty="0"/>
              <a:t>Figure </a:t>
            </a:r>
            <a:r>
              <a:rPr lang="en-US" dirty="0"/>
              <a:t>41</a:t>
            </a:r>
            <a:r>
              <a:rPr lang="en-US" noProof="0" dirty="0"/>
              <a:t>.1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16912"/>
            <a:ext cx="2330214" cy="405683"/>
          </a:xfrm>
        </p:spPr>
        <p:txBody>
          <a:bodyPr wrap="square" lIns="0" tIns="18000" rIns="0" bIns="18000" anchor="ctr" anchorCtr="0">
            <a:spAutoFit/>
          </a:bodyPr>
          <a:lstStyle/>
          <a:p>
            <a:pPr marL="0" indent="0">
              <a:buNone/>
            </a:pPr>
            <a:r>
              <a:rPr lang="en-US" sz="2400" noProof="0" dirty="0"/>
              <a:t>Capless Fuel Fill</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8" y="1696588"/>
            <a:ext cx="4063830" cy="1513679"/>
          </a:xfrm>
        </p:spPr>
        <p:txBody>
          <a:bodyPr wrap="square" lIns="0" tIns="18000" rIns="0" bIns="18000" anchor="ctr" anchorCtr="0">
            <a:spAutoFit/>
          </a:bodyPr>
          <a:lstStyle/>
          <a:p>
            <a:pPr marL="342900" indent="-342900">
              <a:spcBef>
                <a:spcPts val="600"/>
              </a:spcBef>
            </a:pPr>
            <a:r>
              <a:rPr lang="en-US" sz="2400" dirty="0"/>
              <a:t>A capless system from a Ford does not use a replaceable cap; instead, it is spring-loaded closed.</a:t>
            </a:r>
            <a:endParaRPr lang="en-US" sz="2400" noProof="0" dirty="0"/>
          </a:p>
        </p:txBody>
      </p:sp>
      <p:pic>
        <p:nvPicPr>
          <p:cNvPr id="3" name="Picture 2" descr="A fuel tank without any fuel cap protector. Instead, it is spring-loaded closed.">
            <a:extLst>
              <a:ext uri="{FF2B5EF4-FFF2-40B4-BE49-F238E27FC236}">
                <a16:creationId xmlns:a16="http://schemas.microsoft.com/office/drawing/2014/main" id="{92686967-6229-316A-5887-8D34FBACE86D}"/>
              </a:ext>
            </a:extLst>
          </p:cNvPr>
          <p:cNvPicPr>
            <a:picLocks noChangeAspect="1"/>
          </p:cNvPicPr>
          <p:nvPr/>
        </p:nvPicPr>
        <p:blipFill>
          <a:blip r:embed="rId3"/>
          <a:stretch>
            <a:fillRect/>
          </a:stretch>
        </p:blipFill>
        <p:spPr>
          <a:xfrm>
            <a:off x="4656736" y="1077036"/>
            <a:ext cx="4021528" cy="3027529"/>
          </a:xfrm>
          <a:prstGeom prst="rect">
            <a:avLst/>
          </a:prstGeom>
        </p:spPr>
      </p:pic>
    </p:spTree>
    <p:extLst>
      <p:ext uri="{BB962C8B-B14F-4D97-AF65-F5344CB8AC3E}">
        <p14:creationId xmlns:p14="http://schemas.microsoft.com/office/powerpoint/2010/main" val="42492805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EGR System Tests</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egr_system_test">
            <a:hlinkClick r:id="" action="ppaction://media"/>
            <a:extLst>
              <a:ext uri="{FF2B5EF4-FFF2-40B4-BE49-F238E27FC236}">
                <a16:creationId xmlns:a16="http://schemas.microsoft.com/office/drawing/2014/main" id="{BEDB9690-99FA-BCBE-8C9E-4AAA9FD8F8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0400" y="1077009"/>
            <a:ext cx="8115852" cy="4737382"/>
          </a:xfrm>
        </p:spPr>
      </p:pic>
    </p:spTree>
    <p:extLst>
      <p:ext uri="{BB962C8B-B14F-4D97-AF65-F5344CB8AC3E}">
        <p14:creationId xmlns:p14="http://schemas.microsoft.com/office/powerpoint/2010/main" val="277467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Question </a:t>
            </a:r>
            <a:r>
              <a:rPr lang="en-US" dirty="0"/>
              <a:t>5</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35766"/>
            <a:ext cx="8270992" cy="405683"/>
          </a:xfrm>
        </p:spPr>
        <p:txBody>
          <a:bodyPr wrap="square" lIns="0" tIns="18000" rIns="0" bIns="18000" anchor="ctr" anchorCtr="0">
            <a:spAutoFit/>
          </a:bodyPr>
          <a:lstStyle/>
          <a:p>
            <a:pPr marL="0" indent="0">
              <a:buNone/>
            </a:pPr>
            <a:r>
              <a:rPr lang="en-US" sz="2400" dirty="0"/>
              <a:t>What are the symptoms of a defective </a:t>
            </a:r>
            <a:r>
              <a:rPr lang="en-US" sz="2400" spc="-300" dirty="0"/>
              <a:t>E G </a:t>
            </a:r>
            <a:r>
              <a:rPr lang="en-US" sz="2400" dirty="0"/>
              <a:t>R system?</a:t>
            </a:r>
          </a:p>
        </p:txBody>
      </p:sp>
    </p:spTree>
    <p:extLst>
      <p:ext uri="{BB962C8B-B14F-4D97-AF65-F5344CB8AC3E}">
        <p14:creationId xmlns:p14="http://schemas.microsoft.com/office/powerpoint/2010/main" val="37193023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6266"/>
            <a:ext cx="8270993" cy="590349"/>
          </a:xfrm>
        </p:spPr>
        <p:txBody>
          <a:bodyPr wrap="square" lIns="0" tIns="18000" rIns="0" bIns="18000" anchor="ctr" anchorCtr="0">
            <a:spAutoFit/>
          </a:bodyPr>
          <a:lstStyle/>
          <a:p>
            <a:r>
              <a:rPr lang="en-US" noProof="0" dirty="0"/>
              <a:t>Answer 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1208" y="1139639"/>
            <a:ext cx="8270992" cy="775015"/>
          </a:xfrm>
        </p:spPr>
        <p:txBody>
          <a:bodyPr wrap="square" lIns="0" tIns="18000" rIns="0" bIns="18000" anchor="ctr" anchorCtr="0">
            <a:spAutoFit/>
          </a:bodyPr>
          <a:lstStyle/>
          <a:p>
            <a:pPr marL="0" indent="0">
              <a:buNone/>
            </a:pPr>
            <a:r>
              <a:rPr lang="en-US" sz="2400" dirty="0"/>
              <a:t>Rough idle, spark knock, poor performance, and frequent stalling.</a:t>
            </a:r>
            <a:endParaRPr lang="en-US" sz="2400" noProof="0" dirty="0"/>
          </a:p>
        </p:txBody>
      </p:sp>
    </p:spTree>
    <p:extLst>
      <p:ext uri="{BB962C8B-B14F-4D97-AF65-F5344CB8AC3E}">
        <p14:creationId xmlns:p14="http://schemas.microsoft.com/office/powerpoint/2010/main" val="4256880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5A51314E-8C6E-9F11-CA13-CED2C0FAF25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EBE58915-F20C-DAC5-450E-AA6CBB0A8D25}"/>
              </a:ext>
            </a:extLst>
          </p:cNvPr>
          <p:cNvSpPr>
            <a:spLocks noGrp="1"/>
          </p:cNvSpPr>
          <p:nvPr>
            <p:ph type="title"/>
          </p:nvPr>
        </p:nvSpPr>
        <p:spPr>
          <a:xfrm>
            <a:off x="457200" y="226822"/>
            <a:ext cx="8229600" cy="590349"/>
          </a:xfrm>
        </p:spPr>
        <p:txBody>
          <a:bodyPr wrap="square" lIns="0" tIns="18000" rIns="0" bIns="18000" anchor="ctr" anchorCtr="0">
            <a:spAutoFit/>
          </a:bodyPr>
          <a:lstStyle/>
          <a:p>
            <a:r>
              <a:rPr lang="en-US" sz="3600" noProof="0" dirty="0">
                <a:latin typeface="+mj-lt"/>
                <a:cs typeface="Arial" panose="020B0604020202020204" pitchFamily="34" charset="0"/>
              </a:rPr>
              <a:t>Summary </a:t>
            </a:r>
            <a:r>
              <a:rPr lang="en-US" sz="2800" noProof="0" dirty="0">
                <a:latin typeface="+mj-lt"/>
                <a:cs typeface="Arial" panose="020B0604020202020204" pitchFamily="34" charset="0"/>
              </a:rPr>
              <a:t>(1 of 2)</a:t>
            </a:r>
          </a:p>
        </p:txBody>
      </p:sp>
      <p:sp>
        <p:nvSpPr>
          <p:cNvPr id="4" name="Content Placeholder 3">
            <a:extLst>
              <a:ext uri="{FF2B5EF4-FFF2-40B4-BE49-F238E27FC236}">
                <a16:creationId xmlns:a16="http://schemas.microsoft.com/office/drawing/2014/main" id="{28234074-3067-7994-FFF4-7742BE31CA7B}"/>
              </a:ext>
            </a:extLst>
          </p:cNvPr>
          <p:cNvSpPr>
            <a:spLocks noGrp="1"/>
          </p:cNvSpPr>
          <p:nvPr>
            <p:ph sz="quarter" idx="12"/>
          </p:nvPr>
        </p:nvSpPr>
        <p:spPr>
          <a:xfrm>
            <a:off x="457199" y="1126354"/>
            <a:ext cx="8291513" cy="2444703"/>
          </a:xfrm>
        </p:spPr>
        <p:txBody>
          <a:bodyPr wrap="square" lIns="0" tIns="18000" rIns="0" bIns="18000" anchor="ctr" anchorCtr="0">
            <a:spAutoFit/>
          </a:bodyPr>
          <a:lstStyle/>
          <a:p>
            <a:pPr marL="342900" indent="-342900"/>
            <a:r>
              <a:rPr lang="en-US" sz="2400" dirty="0"/>
              <a:t>The purpose of the evaporative emission (</a:t>
            </a:r>
            <a:r>
              <a:rPr lang="en-US" sz="2400" spc="-300" dirty="0"/>
              <a:t>E V A </a:t>
            </a:r>
            <a:r>
              <a:rPr lang="en-US" sz="2400" dirty="0"/>
              <a:t>P) control system is to reduce the release of volatile organic compounds (</a:t>
            </a:r>
            <a:r>
              <a:rPr lang="en-US" sz="2400" spc="-300" dirty="0"/>
              <a:t>V O C </a:t>
            </a:r>
            <a:r>
              <a:rPr lang="en-US" sz="2400" dirty="0"/>
              <a:t>s) into the atmosphere.</a:t>
            </a:r>
          </a:p>
          <a:p>
            <a:pPr marL="342900" indent="-342900"/>
            <a:r>
              <a:rPr lang="en-US" sz="2400" dirty="0"/>
              <a:t>A carbon (charcoal) canister is used to trap and hold gasoline vapors until they can be purged and run into the engine to be burned.</a:t>
            </a:r>
          </a:p>
        </p:txBody>
      </p:sp>
      <p:sp>
        <p:nvSpPr>
          <p:cNvPr id="2" name="Content Placeholder 1">
            <a:extLst>
              <a:ext uri="{FF2B5EF4-FFF2-40B4-BE49-F238E27FC236}">
                <a16:creationId xmlns:a16="http://schemas.microsoft.com/office/drawing/2014/main" id="{BFCFB482-9989-4F24-DD70-AE59EF07E15A}"/>
              </a:ext>
            </a:extLst>
          </p:cNvPr>
          <p:cNvSpPr>
            <a:spLocks noGrp="1"/>
          </p:cNvSpPr>
          <p:nvPr>
            <p:ph sz="quarter" idx="13"/>
          </p:nvPr>
        </p:nvSpPr>
        <p:spPr>
          <a:xfrm>
            <a:off x="441325" y="3639298"/>
            <a:ext cx="248445" cy="405683"/>
          </a:xfrm>
        </p:spPr>
        <p:txBody>
          <a:bodyPr wrap="square" lIns="0" tIns="18000" rIns="0" bIns="18000" anchor="ctr" anchorCtr="0">
            <a:spAutoFit/>
          </a:bodyPr>
          <a:lstStyle/>
          <a:p>
            <a:pPr marL="342900" indent="-342900"/>
            <a:r>
              <a:rPr lang="en-US" sz="2400" dirty="0"/>
              <a:t> </a:t>
            </a:r>
            <a:r>
              <a:rPr lang="en-US" sz="100" dirty="0"/>
              <a:t> </a:t>
            </a:r>
          </a:p>
        </p:txBody>
      </p:sp>
      <p:graphicFrame>
        <p:nvGraphicFramePr>
          <p:cNvPr id="27" name="Object 26" descr="O B D hyphen Roman number 2.">
            <a:extLst>
              <a:ext uri="{FF2B5EF4-FFF2-40B4-BE49-F238E27FC236}">
                <a16:creationId xmlns:a16="http://schemas.microsoft.com/office/drawing/2014/main" id="{BB9778E4-8CC2-902D-5D6E-96FDB9A67F39}"/>
              </a:ext>
            </a:extLst>
          </p:cNvPr>
          <p:cNvGraphicFramePr>
            <a:graphicFrameLocks noChangeAspect="1"/>
          </p:cNvGraphicFramePr>
          <p:nvPr>
            <p:extLst>
              <p:ext uri="{D42A27DB-BD31-4B8C-83A1-F6EECF244321}">
                <p14:modId xmlns:p14="http://schemas.microsoft.com/office/powerpoint/2010/main" val="2084283249"/>
              </p:ext>
            </p:extLst>
          </p:nvPr>
        </p:nvGraphicFramePr>
        <p:xfrm>
          <a:off x="794552" y="3696377"/>
          <a:ext cx="1012220" cy="355927"/>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26" name="Object 25" descr="O B D hyphen Roman number 2.">
                        <a:extLst>
                          <a:ext uri="{FF2B5EF4-FFF2-40B4-BE49-F238E27FC236}">
                            <a16:creationId xmlns:a16="http://schemas.microsoft.com/office/drawing/2014/main" id="{8BDA7DD7-1B02-D2D8-35F9-626850A25E31}"/>
                          </a:ext>
                        </a:extLst>
                      </p:cNvPr>
                      <p:cNvPicPr/>
                      <p:nvPr/>
                    </p:nvPicPr>
                    <p:blipFill>
                      <a:blip r:embed="rId4"/>
                      <a:stretch>
                        <a:fillRect/>
                      </a:stretch>
                    </p:blipFill>
                    <p:spPr>
                      <a:xfrm>
                        <a:off x="794552" y="3696377"/>
                        <a:ext cx="1012220" cy="355927"/>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DC2DCCC-B694-82EF-BC87-8DB594CA5A3F}"/>
              </a:ext>
            </a:extLst>
          </p:cNvPr>
          <p:cNvSpPr>
            <a:spLocks noGrp="1"/>
          </p:cNvSpPr>
          <p:nvPr>
            <p:ph sz="quarter" idx="14"/>
          </p:nvPr>
        </p:nvSpPr>
        <p:spPr>
          <a:xfrm>
            <a:off x="1873454" y="3649130"/>
            <a:ext cx="6582952" cy="405683"/>
          </a:xfrm>
        </p:spPr>
        <p:txBody>
          <a:bodyPr wrap="square" lIns="0" tIns="18000" rIns="0" bIns="18000" anchor="ctr" anchorCtr="0">
            <a:spAutoFit/>
          </a:bodyPr>
          <a:lstStyle/>
          <a:p>
            <a:pPr marL="0" indent="0">
              <a:buNone/>
            </a:pPr>
            <a:r>
              <a:rPr lang="en-US" sz="2400" dirty="0"/>
              <a:t>regulation requires that the evaporative emission</a:t>
            </a:r>
          </a:p>
        </p:txBody>
      </p:sp>
      <p:sp>
        <p:nvSpPr>
          <p:cNvPr id="5" name="Content Placeholder 4">
            <a:extLst>
              <a:ext uri="{FF2B5EF4-FFF2-40B4-BE49-F238E27FC236}">
                <a16:creationId xmlns:a16="http://schemas.microsoft.com/office/drawing/2014/main" id="{222B9006-02AC-7216-1FC5-E28A36DDE4A7}"/>
              </a:ext>
            </a:extLst>
          </p:cNvPr>
          <p:cNvSpPr>
            <a:spLocks noGrp="1"/>
          </p:cNvSpPr>
          <p:nvPr>
            <p:ph sz="quarter" idx="15"/>
          </p:nvPr>
        </p:nvSpPr>
        <p:spPr>
          <a:xfrm>
            <a:off x="804146" y="4110949"/>
            <a:ext cx="7944567" cy="775015"/>
          </a:xfrm>
        </p:spPr>
        <p:txBody>
          <a:bodyPr wrap="square" lIns="0" tIns="18000" rIns="0" bIns="18000" anchor="ctr" anchorCtr="0">
            <a:spAutoFit/>
          </a:bodyPr>
          <a:lstStyle/>
          <a:p>
            <a:pPr marL="0" indent="0">
              <a:buNone/>
            </a:pPr>
            <a:r>
              <a:rPr lang="en-US" sz="2400" dirty="0"/>
              <a:t>control system be checked for leakage and proper purge flow rates.</a:t>
            </a:r>
          </a:p>
        </p:txBody>
      </p:sp>
      <p:sp>
        <p:nvSpPr>
          <p:cNvPr id="6" name="Content Placeholder 5">
            <a:extLst>
              <a:ext uri="{FF2B5EF4-FFF2-40B4-BE49-F238E27FC236}">
                <a16:creationId xmlns:a16="http://schemas.microsoft.com/office/drawing/2014/main" id="{2D0B71A2-F93C-A5E6-868D-9F4F8B538CC9}"/>
              </a:ext>
            </a:extLst>
          </p:cNvPr>
          <p:cNvSpPr>
            <a:spLocks noGrp="1"/>
          </p:cNvSpPr>
          <p:nvPr>
            <p:ph sz="quarter" idx="16"/>
          </p:nvPr>
        </p:nvSpPr>
        <p:spPr>
          <a:xfrm>
            <a:off x="444613" y="4962514"/>
            <a:ext cx="8260558" cy="775015"/>
          </a:xfrm>
        </p:spPr>
        <p:txBody>
          <a:bodyPr wrap="square" lIns="0" tIns="18000" rIns="0" bIns="18000" anchor="ctr" anchorCtr="0">
            <a:spAutoFit/>
          </a:bodyPr>
          <a:lstStyle/>
          <a:p>
            <a:pPr marL="342900" indent="-342900"/>
            <a:r>
              <a:rPr lang="en-US" sz="2400" dirty="0"/>
              <a:t>External leaks can best be located by pressurizing the fuel system with low-pressure smoke.</a:t>
            </a:r>
          </a:p>
        </p:txBody>
      </p:sp>
    </p:spTree>
    <p:extLst>
      <p:ext uri="{BB962C8B-B14F-4D97-AF65-F5344CB8AC3E}">
        <p14:creationId xmlns:p14="http://schemas.microsoft.com/office/powerpoint/2010/main" val="2513966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
          <a:extLst>
            <a:ext uri="{FF2B5EF4-FFF2-40B4-BE49-F238E27FC236}">
              <a16:creationId xmlns:a16="http://schemas.microsoft.com/office/drawing/2014/main" id="{A6204819-AF9A-39B5-FABC-E9F9D593B1B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0B16020-A14D-A5F7-BA9F-BEF647274086}"/>
              </a:ext>
            </a:extLst>
          </p:cNvPr>
          <p:cNvSpPr>
            <a:spLocks noGrp="1"/>
          </p:cNvSpPr>
          <p:nvPr>
            <p:ph type="title"/>
          </p:nvPr>
        </p:nvSpPr>
        <p:spPr>
          <a:xfrm>
            <a:off x="457200" y="226822"/>
            <a:ext cx="8229600" cy="590349"/>
          </a:xfrm>
        </p:spPr>
        <p:txBody>
          <a:bodyPr wrap="square" lIns="0" tIns="18000" rIns="0" bIns="18000" anchor="ctr" anchorCtr="0">
            <a:spAutoFit/>
          </a:bodyPr>
          <a:lstStyle/>
          <a:p>
            <a:r>
              <a:rPr lang="en-US" sz="3600" noProof="0" dirty="0">
                <a:latin typeface="+mj-lt"/>
                <a:cs typeface="Arial" panose="020B0604020202020204" pitchFamily="34" charset="0"/>
              </a:rPr>
              <a:t>Summary </a:t>
            </a:r>
            <a:r>
              <a:rPr lang="en-US" sz="2800" noProof="0" dirty="0">
                <a:latin typeface="+mj-lt"/>
                <a:cs typeface="Arial" panose="020B0604020202020204" pitchFamily="34" charset="0"/>
              </a:rPr>
              <a:t>(2 of 2)</a:t>
            </a:r>
          </a:p>
        </p:txBody>
      </p:sp>
      <p:sp>
        <p:nvSpPr>
          <p:cNvPr id="4" name="Content Placeholder 3">
            <a:extLst>
              <a:ext uri="{FF2B5EF4-FFF2-40B4-BE49-F238E27FC236}">
                <a16:creationId xmlns:a16="http://schemas.microsoft.com/office/drawing/2014/main" id="{999F27DF-B49A-A0F3-0C80-39944C0CE13F}"/>
              </a:ext>
            </a:extLst>
          </p:cNvPr>
          <p:cNvSpPr>
            <a:spLocks noGrp="1"/>
          </p:cNvSpPr>
          <p:nvPr>
            <p:ph sz="quarter" idx="12"/>
          </p:nvPr>
        </p:nvSpPr>
        <p:spPr>
          <a:xfrm>
            <a:off x="457199" y="1093459"/>
            <a:ext cx="8291513" cy="3375727"/>
          </a:xfrm>
        </p:spPr>
        <p:txBody>
          <a:bodyPr wrap="square" lIns="0" tIns="18000" rIns="0" bIns="18000" anchor="ctr" anchorCtr="0">
            <a:spAutoFit/>
          </a:bodyPr>
          <a:lstStyle/>
          <a:p>
            <a:pPr marL="342900" indent="-342900"/>
            <a:r>
              <a:rPr lang="en-US" sz="2400" dirty="0"/>
              <a:t>Recirculating 6% to 10% inert exhaust gases back into the intake system reduces peak temperature inside the combustion chamber and reduces </a:t>
            </a:r>
            <a:r>
              <a:rPr lang="en-US" sz="2400" spc="-300" dirty="0"/>
              <a:t>N O </a:t>
            </a:r>
            <a:r>
              <a:rPr lang="en-US" sz="2400" dirty="0"/>
              <a:t>x exhaust emissions.</a:t>
            </a:r>
          </a:p>
          <a:p>
            <a:pPr marL="342900" indent="-342900"/>
            <a:r>
              <a:rPr lang="en-US" sz="2400" spc="-300" dirty="0"/>
              <a:t>E G </a:t>
            </a:r>
            <a:r>
              <a:rPr lang="en-US" sz="2400" dirty="0"/>
              <a:t>R is usually not needed at idle, at wide-open throttle, or when the engine is cold.</a:t>
            </a:r>
          </a:p>
          <a:p>
            <a:pPr marL="342900" indent="-342900"/>
            <a:r>
              <a:rPr lang="en-US" sz="2400" dirty="0"/>
              <a:t>Many </a:t>
            </a:r>
            <a:r>
              <a:rPr lang="en-US" sz="2400" spc="-300" dirty="0"/>
              <a:t>E G </a:t>
            </a:r>
            <a:r>
              <a:rPr lang="en-US" sz="2400" dirty="0"/>
              <a:t>R systems use a feedback potentiometer to signal the </a:t>
            </a:r>
            <a:r>
              <a:rPr lang="en-US" sz="2400" spc="-300" dirty="0"/>
              <a:t>P C </a:t>
            </a:r>
            <a:r>
              <a:rPr lang="en-US" sz="2400" dirty="0"/>
              <a:t>M the position of the </a:t>
            </a:r>
            <a:r>
              <a:rPr lang="en-US" sz="2400" spc="-300" dirty="0"/>
              <a:t>E G </a:t>
            </a:r>
            <a:r>
              <a:rPr lang="en-US" sz="2400" dirty="0"/>
              <a:t>R valve pintle.</a:t>
            </a:r>
          </a:p>
        </p:txBody>
      </p:sp>
      <p:sp>
        <p:nvSpPr>
          <p:cNvPr id="2" name="Content Placeholder 1">
            <a:extLst>
              <a:ext uri="{FF2B5EF4-FFF2-40B4-BE49-F238E27FC236}">
                <a16:creationId xmlns:a16="http://schemas.microsoft.com/office/drawing/2014/main" id="{D751EDE3-5C84-A424-4495-B16EBFA3DEB8}"/>
              </a:ext>
            </a:extLst>
          </p:cNvPr>
          <p:cNvSpPr>
            <a:spLocks noGrp="1"/>
          </p:cNvSpPr>
          <p:nvPr>
            <p:ph sz="quarter" idx="13"/>
          </p:nvPr>
        </p:nvSpPr>
        <p:spPr>
          <a:xfrm>
            <a:off x="441325" y="4547537"/>
            <a:ext cx="248445" cy="405683"/>
          </a:xfrm>
        </p:spPr>
        <p:txBody>
          <a:bodyPr wrap="square" lIns="0" tIns="18000" rIns="0" bIns="18000" anchor="ctr" anchorCtr="0">
            <a:spAutoFit/>
          </a:bodyPr>
          <a:lstStyle/>
          <a:p>
            <a:pPr marL="342900" indent="-342900"/>
            <a:r>
              <a:rPr lang="en-US" sz="2400" dirty="0"/>
              <a:t> </a:t>
            </a:r>
            <a:r>
              <a:rPr lang="en-US" sz="100" dirty="0"/>
              <a:t> </a:t>
            </a:r>
          </a:p>
        </p:txBody>
      </p:sp>
      <p:graphicFrame>
        <p:nvGraphicFramePr>
          <p:cNvPr id="27" name="Object 26" descr="O B D hyphen Roman number two.">
            <a:extLst>
              <a:ext uri="{FF2B5EF4-FFF2-40B4-BE49-F238E27FC236}">
                <a16:creationId xmlns:a16="http://schemas.microsoft.com/office/drawing/2014/main" id="{8AF25804-623F-7502-280D-6E4F05EB1DA8}"/>
              </a:ext>
            </a:extLst>
          </p:cNvPr>
          <p:cNvGraphicFramePr>
            <a:graphicFrameLocks noChangeAspect="1"/>
          </p:cNvGraphicFramePr>
          <p:nvPr>
            <p:extLst>
              <p:ext uri="{D42A27DB-BD31-4B8C-83A1-F6EECF244321}">
                <p14:modId xmlns:p14="http://schemas.microsoft.com/office/powerpoint/2010/main" val="3352967517"/>
              </p:ext>
            </p:extLst>
          </p:nvPr>
        </p:nvGraphicFramePr>
        <p:xfrm>
          <a:off x="794552" y="4604616"/>
          <a:ext cx="1012220" cy="355927"/>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27" name="Object 26" descr="O B D hyphen Roman number 2.">
                        <a:extLst>
                          <a:ext uri="{FF2B5EF4-FFF2-40B4-BE49-F238E27FC236}">
                            <a16:creationId xmlns:a16="http://schemas.microsoft.com/office/drawing/2014/main" id="{BB9778E4-8CC2-902D-5D6E-96FDB9A67F39}"/>
                          </a:ext>
                        </a:extLst>
                      </p:cNvPr>
                      <p:cNvPicPr/>
                      <p:nvPr/>
                    </p:nvPicPr>
                    <p:blipFill>
                      <a:blip r:embed="rId4"/>
                      <a:stretch>
                        <a:fillRect/>
                      </a:stretch>
                    </p:blipFill>
                    <p:spPr>
                      <a:xfrm>
                        <a:off x="794552" y="4604616"/>
                        <a:ext cx="1012220" cy="355927"/>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DF37560-192D-D8A0-0B0D-A864B5BB717E}"/>
              </a:ext>
            </a:extLst>
          </p:cNvPr>
          <p:cNvSpPr>
            <a:spLocks noGrp="1"/>
          </p:cNvSpPr>
          <p:nvPr>
            <p:ph sz="quarter" idx="14"/>
          </p:nvPr>
        </p:nvSpPr>
        <p:spPr>
          <a:xfrm>
            <a:off x="1873453" y="4557369"/>
            <a:ext cx="6829221" cy="405683"/>
          </a:xfrm>
        </p:spPr>
        <p:txBody>
          <a:bodyPr wrap="square" lIns="0" tIns="18000" rIns="0" bIns="18000" anchor="ctr" anchorCtr="0">
            <a:spAutoFit/>
          </a:bodyPr>
          <a:lstStyle/>
          <a:p>
            <a:pPr marL="0" indent="0">
              <a:buNone/>
            </a:pPr>
            <a:r>
              <a:rPr lang="en-US" sz="2400" dirty="0"/>
              <a:t>regulation requires that the flow rate be tested and</a:t>
            </a:r>
          </a:p>
        </p:txBody>
      </p:sp>
      <p:sp>
        <p:nvSpPr>
          <p:cNvPr id="5" name="Content Placeholder 4">
            <a:extLst>
              <a:ext uri="{FF2B5EF4-FFF2-40B4-BE49-F238E27FC236}">
                <a16:creationId xmlns:a16="http://schemas.microsoft.com/office/drawing/2014/main" id="{41D2A984-B9C1-9D2F-503B-318768D88F80}"/>
              </a:ext>
            </a:extLst>
          </p:cNvPr>
          <p:cNvSpPr>
            <a:spLocks noGrp="1"/>
          </p:cNvSpPr>
          <p:nvPr>
            <p:ph sz="quarter" idx="15"/>
          </p:nvPr>
        </p:nvSpPr>
        <p:spPr>
          <a:xfrm>
            <a:off x="804146" y="5095973"/>
            <a:ext cx="7944567" cy="775015"/>
          </a:xfrm>
        </p:spPr>
        <p:txBody>
          <a:bodyPr wrap="square" lIns="0" tIns="18000" rIns="0" bIns="18000" anchor="ctr" anchorCtr="0">
            <a:spAutoFit/>
          </a:bodyPr>
          <a:lstStyle/>
          <a:p>
            <a:pPr marL="0" indent="0">
              <a:buNone/>
            </a:pPr>
            <a:r>
              <a:rPr lang="en-US" sz="2400" dirty="0"/>
              <a:t>then is achieved by opening </a:t>
            </a:r>
            <a:r>
              <a:rPr lang="en-US" sz="2400" spc="-300" dirty="0"/>
              <a:t>E G </a:t>
            </a:r>
            <a:r>
              <a:rPr lang="en-US" sz="2400" dirty="0"/>
              <a:t>R valve and observing the reaction of the MAP sensor.</a:t>
            </a:r>
          </a:p>
        </p:txBody>
      </p:sp>
    </p:spTree>
    <p:extLst>
      <p:ext uri="{BB962C8B-B14F-4D97-AF65-F5344CB8AC3E}">
        <p14:creationId xmlns:p14="http://schemas.microsoft.com/office/powerpoint/2010/main" val="38167058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(A8) Engine Performance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38222" y="231999"/>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22" y="2790085"/>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27815" y="202519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46842"/>
            <a:ext cx="8273663" cy="1144347"/>
          </a:xfrm>
        </p:spPr>
        <p:txBody>
          <a:bodyPr wrap="square" lIns="0" tIns="18000" rIns="0" bIns="18000" anchor="ctr" anchorCtr="0">
            <a:spAutoFit/>
          </a:bodyPr>
          <a:lstStyle/>
          <a:p>
            <a:r>
              <a:rPr lang="en-US" noProof="0" dirty="0"/>
              <a:t>Frequently Asked Question: Why Should I Stop When Pump Clicks Off?</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5399" y="1696931"/>
            <a:ext cx="8276801" cy="313350"/>
          </a:xfrm>
        </p:spPr>
        <p:txBody>
          <a:bodyPr wrap="square" lIns="0" tIns="18000" rIns="0" bIns="18000" anchor="ctr" anchorCtr="0">
            <a:spAutoFit/>
          </a:bodyPr>
          <a:lstStyle/>
          <a:p>
            <a:pPr marL="0" indent="0">
              <a:buNone/>
            </a:pPr>
            <a:r>
              <a:rPr lang="en-US" sz="1800" b="1" noProof="0" dirty="0">
                <a:solidFill>
                  <a:schemeClr val="tx1"/>
                </a:solidFill>
              </a:rPr>
              <a:t>? Frequently Asked Question</a:t>
            </a:r>
            <a:endParaRPr lang="en-US" sz="18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5398" y="2214392"/>
            <a:ext cx="8276801" cy="3637337"/>
          </a:xfrm>
        </p:spPr>
        <p:txBody>
          <a:bodyPr wrap="square" lIns="0" tIns="18000" rIns="0" bIns="18000" anchor="ctr" anchorCtr="0">
            <a:spAutoFit/>
          </a:bodyPr>
          <a:lstStyle/>
          <a:p>
            <a:pPr marL="0" indent="0">
              <a:buNone/>
            </a:pPr>
            <a:r>
              <a:rPr lang="en-US" sz="1800" b="1" dirty="0"/>
              <a:t>When Filling My Fuel Tank, Why Should I Stop When the Pump Clicks Off? </a:t>
            </a:r>
            <a:r>
              <a:rPr lang="en-US" sz="1800" dirty="0"/>
              <a:t>Every fuel tank has an upper volume chamber that allows for expansion of the fuel when hot. The volume of the chamber is between 10% and 20% of the volume of the tank. For example, if a fuel tank has a capacity of 20 gallons, the expansion chamber volume is from 2 to 4 gallons. A hose is attached at the top of the chamber and vented to the charcoal canister. If extra fuel is forced into this expansion volume, liquid gasoline can be drawn into the charcoal canister. This liquid fuel can saturate the canister and create an overly rich air–fuel mixture when the canister purge valve is opened during normal vehicle operation. This extra-rich air–fuel mixture can cause the vehicle to fail an exhaust emissions test, reduce fuel economy, and possibly damage the catalytic converter. To avoid problems, simply add fuel to the next dime’s worth after the nozzle clicks off. This ensures that the tank is full, yet not overfilled.</a:t>
            </a:r>
            <a:endParaRPr lang="en-US" sz="1800" noProof="0" dirty="0"/>
          </a:p>
        </p:txBody>
      </p:sp>
    </p:spTree>
    <p:extLst>
      <p:ext uri="{BB962C8B-B14F-4D97-AF65-F5344CB8AC3E}">
        <p14:creationId xmlns:p14="http://schemas.microsoft.com/office/powerpoint/2010/main" val="2695633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5315"/>
            <a:ext cx="8270993" cy="590349"/>
          </a:xfrm>
        </p:spPr>
        <p:txBody>
          <a:bodyPr wrap="square" lIns="0" tIns="18000" rIns="0" bIns="18000" anchor="ctr" anchorCtr="0">
            <a:spAutoFit/>
          </a:bodyPr>
          <a:lstStyle/>
          <a:p>
            <a:r>
              <a:rPr lang="en-US" noProof="0" dirty="0"/>
              <a:t>Figure </a:t>
            </a:r>
            <a:r>
              <a:rPr lang="en-US" dirty="0"/>
              <a:t>41</a:t>
            </a:r>
            <a:r>
              <a:rPr lang="en-US" noProof="0" dirty="0"/>
              <a:t>.2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29104"/>
            <a:ext cx="2493350" cy="405683"/>
          </a:xfrm>
        </p:spPr>
        <p:txBody>
          <a:bodyPr wrap="square" lIns="0" tIns="18000" rIns="0" bIns="18000" anchor="ctr" anchorCtr="0">
            <a:spAutoFit/>
          </a:bodyPr>
          <a:lstStyle/>
          <a:p>
            <a:pPr marL="0" indent="0">
              <a:buNone/>
            </a:pPr>
            <a:r>
              <a:rPr lang="en-US" sz="2400" noProof="0" dirty="0"/>
              <a:t>Charcoal Canister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8" y="1646558"/>
            <a:ext cx="4007698" cy="1144347"/>
          </a:xfrm>
        </p:spPr>
        <p:txBody>
          <a:bodyPr wrap="square" lIns="0" tIns="18000" rIns="0" bIns="18000" anchor="ctr" anchorCtr="0">
            <a:spAutoFit/>
          </a:bodyPr>
          <a:lstStyle/>
          <a:p>
            <a:pPr marL="342900" indent="-342900">
              <a:spcBef>
                <a:spcPts val="600"/>
              </a:spcBef>
              <a:buFont typeface="Arial" panose="020B0604020202020204" pitchFamily="34" charset="0"/>
              <a:buChar char="•"/>
            </a:pPr>
            <a:r>
              <a:rPr lang="en-US" sz="2400" dirty="0"/>
              <a:t>A charcoal canister can be located under the hood or underneath the vehicle.</a:t>
            </a:r>
            <a:endParaRPr lang="en-US" sz="2400" noProof="0" dirty="0"/>
          </a:p>
        </p:txBody>
      </p:sp>
      <p:pic>
        <p:nvPicPr>
          <p:cNvPr id="4" name="Picture 3" descr="A charcoal canister located under the hood of a vehicle.">
            <a:extLst>
              <a:ext uri="{FF2B5EF4-FFF2-40B4-BE49-F238E27FC236}">
                <a16:creationId xmlns:a16="http://schemas.microsoft.com/office/drawing/2014/main" id="{334B3060-8CC2-15F1-AD79-E4E313B8136E}"/>
              </a:ext>
            </a:extLst>
          </p:cNvPr>
          <p:cNvPicPr>
            <a:picLocks noChangeAspect="1"/>
          </p:cNvPicPr>
          <p:nvPr/>
        </p:nvPicPr>
        <p:blipFill>
          <a:blip r:embed="rId3"/>
          <a:stretch>
            <a:fillRect/>
          </a:stretch>
        </p:blipFill>
        <p:spPr>
          <a:xfrm>
            <a:off x="4638545" y="1034292"/>
            <a:ext cx="4057911" cy="3651734"/>
          </a:xfrm>
          <a:prstGeom prst="rect">
            <a:avLst/>
          </a:prstGeom>
        </p:spPr>
      </p:pic>
    </p:spTree>
    <p:extLst>
      <p:ext uri="{BB962C8B-B14F-4D97-AF65-F5344CB8AC3E}">
        <p14:creationId xmlns:p14="http://schemas.microsoft.com/office/powerpoint/2010/main" val="1736547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41207" y="245315"/>
            <a:ext cx="8270993" cy="590349"/>
          </a:xfrm>
        </p:spPr>
        <p:txBody>
          <a:bodyPr wrap="square" lIns="0" tIns="18000" rIns="0" bIns="18000" anchor="ctr" anchorCtr="0">
            <a:spAutoFit/>
          </a:bodyPr>
          <a:lstStyle/>
          <a:p>
            <a:r>
              <a:rPr lang="en-US" noProof="0" dirty="0"/>
              <a:t>Figure </a:t>
            </a:r>
            <a:r>
              <a:rPr lang="en-US" dirty="0"/>
              <a:t>41</a:t>
            </a:r>
            <a:r>
              <a:rPr lang="en-US" noProof="0" dirty="0"/>
              <a:t>.3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386" y="1129104"/>
            <a:ext cx="2012714" cy="405683"/>
          </a:xfrm>
        </p:spPr>
        <p:txBody>
          <a:bodyPr wrap="square" lIns="0" tIns="18000" rIns="0" bIns="18000" anchor="ctr" anchorCtr="0">
            <a:spAutoFit/>
          </a:bodyPr>
          <a:lstStyle/>
          <a:p>
            <a:pPr marL="0" indent="0">
              <a:buNone/>
            </a:pPr>
            <a:r>
              <a:rPr lang="en-US" sz="2400" spc="-300" noProof="0" dirty="0"/>
              <a:t>E V A </a:t>
            </a:r>
            <a:r>
              <a:rPr lang="en-US" sz="2400" noProof="0" dirty="0"/>
              <a:t>P System</a:t>
            </a:r>
          </a:p>
        </p:txBody>
      </p:sp>
      <p:pic>
        <p:nvPicPr>
          <p:cNvPr id="3" name="Picture 2" descr="An illustration depicts the components of an E V A P system.&#10;Long description is available in notes, press F6.">
            <a:extLst>
              <a:ext uri="{FF2B5EF4-FFF2-40B4-BE49-F238E27FC236}">
                <a16:creationId xmlns:a16="http://schemas.microsoft.com/office/drawing/2014/main" id="{D6EBCB80-4535-4834-C33A-18C6ECE59A33}"/>
              </a:ext>
            </a:extLst>
          </p:cNvPr>
          <p:cNvPicPr>
            <a:picLocks noChangeAspect="1"/>
          </p:cNvPicPr>
          <p:nvPr/>
        </p:nvPicPr>
        <p:blipFill>
          <a:blip r:embed="rId3"/>
          <a:stretch>
            <a:fillRect/>
          </a:stretch>
        </p:blipFill>
        <p:spPr>
          <a:xfrm>
            <a:off x="799752" y="1731813"/>
            <a:ext cx="7544496" cy="3445175"/>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41207" y="5310306"/>
            <a:ext cx="8270993" cy="775015"/>
          </a:xfrm>
        </p:spPr>
        <p:txBody>
          <a:bodyPr wrap="square" lIns="0" tIns="18000" rIns="0" bIns="18000" anchor="ctr" anchorCtr="0">
            <a:spAutoFit/>
          </a:bodyPr>
          <a:lstStyle/>
          <a:p>
            <a:pPr marL="342900" indent="-342900">
              <a:spcBef>
                <a:spcPts val="600"/>
              </a:spcBef>
            </a:pPr>
            <a:r>
              <a:rPr lang="en-US" sz="2400" dirty="0"/>
              <a:t>The </a:t>
            </a:r>
            <a:r>
              <a:rPr lang="en-US" sz="2400" spc="-300" dirty="0"/>
              <a:t>E V A </a:t>
            </a:r>
            <a:r>
              <a:rPr lang="en-US" sz="2400" dirty="0"/>
              <a:t>P system includes all of the lines, hoses, and valves, plus the charcoal canister.</a:t>
            </a:r>
            <a:endParaRPr lang="en-US" sz="2400" noProof="0" dirty="0"/>
          </a:p>
        </p:txBody>
      </p:sp>
    </p:spTree>
    <p:extLst>
      <p:ext uri="{BB962C8B-B14F-4D97-AF65-F5344CB8AC3E}">
        <p14:creationId xmlns:p14="http://schemas.microsoft.com/office/powerpoint/2010/main" val="3205687487"/>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2765</TotalTime>
  <Words>4683</Words>
  <Application>Microsoft Office PowerPoint</Application>
  <PresentationFormat>On-screen Show (4:3)</PresentationFormat>
  <Paragraphs>405</Paragraphs>
  <Slides>66</Slides>
  <Notes>62</Notes>
  <HiddenSlides>0</HiddenSlides>
  <MMClips>3</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66</vt:i4>
      </vt:variant>
    </vt:vector>
  </HeadingPairs>
  <TitlesOfParts>
    <vt:vector size="73" baseType="lpstr">
      <vt:lpstr>Verdana</vt:lpstr>
      <vt:lpstr>Times New Roman</vt:lpstr>
      <vt:lpstr>Calibri</vt:lpstr>
      <vt:lpstr>Arial</vt:lpstr>
      <vt:lpstr>1_USHE</vt:lpstr>
      <vt:lpstr>USHE</vt:lpstr>
      <vt:lpstr>Equation</vt:lpstr>
      <vt:lpstr>Automotive Electrical and Engine Performance</vt:lpstr>
      <vt:lpstr>Learning Objectives (1 of 2)</vt:lpstr>
      <vt:lpstr>Learning Objectives (2 of 2)</vt:lpstr>
      <vt:lpstr>Evaporative Emission Control System (1 of 2)</vt:lpstr>
      <vt:lpstr>Evaporative Emission Control System (2 of 2)</vt:lpstr>
      <vt:lpstr>Figure 41.1</vt:lpstr>
      <vt:lpstr>Frequently Asked Question: Why Should I Stop When Pump Clicks Off?</vt:lpstr>
      <vt:lpstr>Figure 41.2</vt:lpstr>
      <vt:lpstr>Figure 41.3</vt:lpstr>
      <vt:lpstr>Figure 41.4</vt:lpstr>
      <vt:lpstr>Animation: Evaporative Emission Control System</vt:lpstr>
      <vt:lpstr>Question 1</vt:lpstr>
      <vt:lpstr>Answer 1</vt:lpstr>
      <vt:lpstr>Nonenhanced Evaporative Control Systems</vt:lpstr>
      <vt:lpstr>Enhanced Evaporative Control Systems (1 of 2)</vt:lpstr>
      <vt:lpstr>Enhanced Evaporative Control Systems (2 of 2)</vt:lpstr>
      <vt:lpstr>Figure 41.5</vt:lpstr>
      <vt:lpstr>Leak Detection Pump</vt:lpstr>
      <vt:lpstr>Figure 41.6</vt:lpstr>
      <vt:lpstr>Onboard Refueling Vapor Recovery</vt:lpstr>
      <vt:lpstr>Figure 41.7</vt:lpstr>
      <vt:lpstr>Question 2</vt:lpstr>
      <vt:lpstr>Answer 2</vt:lpstr>
      <vt:lpstr>Diagnosing E V A P System</vt:lpstr>
      <vt:lpstr>Figure 41.8</vt:lpstr>
      <vt:lpstr>Figure 41.9</vt:lpstr>
      <vt:lpstr>Figure 41.10</vt:lpstr>
      <vt:lpstr>Animation: Evaporative Emissions Control System Test</vt:lpstr>
      <vt:lpstr>Figure 41.11</vt:lpstr>
      <vt:lpstr>Evaporative System Monitor</vt:lpstr>
      <vt:lpstr>Figure 41.12</vt:lpstr>
      <vt:lpstr>Figure 41.13</vt:lpstr>
      <vt:lpstr>Figure 41.14</vt:lpstr>
      <vt:lpstr>Typical E V A P Monitor (1 of 2)</vt:lpstr>
      <vt:lpstr>Typical E V A P Monitor (2 of 2)</vt:lpstr>
      <vt:lpstr>Figure 41.15</vt:lpstr>
      <vt:lpstr>Figure 41.16</vt:lpstr>
      <vt:lpstr>Question 3</vt:lpstr>
      <vt:lpstr>Answer 3</vt:lpstr>
      <vt:lpstr>Exhaust Gas Recirculation Systems (1 of 5)</vt:lpstr>
      <vt:lpstr>Exhaust Gas Recirculation Systems (2 of 5)</vt:lpstr>
      <vt:lpstr>Exhaust Gas Recirculation Systems (3 of 5)</vt:lpstr>
      <vt:lpstr>Exhaust Gas Recirculation Systems (4 of 5)</vt:lpstr>
      <vt:lpstr>Exhaust Gas Recirculation Systems (5 of 5)</vt:lpstr>
      <vt:lpstr>Figure 41.17</vt:lpstr>
      <vt:lpstr>Figure 41.18</vt:lpstr>
      <vt:lpstr>Figure 41.19</vt:lpstr>
      <vt:lpstr>Figure 41.20</vt:lpstr>
      <vt:lpstr>Figure 41.21</vt:lpstr>
      <vt:lpstr>Figure 41.22</vt:lpstr>
      <vt:lpstr>Question 4</vt:lpstr>
      <vt:lpstr>Answer 4</vt:lpstr>
      <vt:lpstr>O B D hyphen Roman number two          E G R Monitoring Strategies</vt:lpstr>
      <vt:lpstr>Figure 41.23</vt:lpstr>
      <vt:lpstr>Figure 41.24</vt:lpstr>
      <vt:lpstr>Diagnosing a Defective E G R System (1 of 2)</vt:lpstr>
      <vt:lpstr>Diagnosing a Defective E G R System (2 of 2)</vt:lpstr>
      <vt:lpstr>Figure 41.25</vt:lpstr>
      <vt:lpstr>E G R-Related O B D hyphen Roman number two          Diagnostic Trouble Codes</vt:lpstr>
      <vt:lpstr>Animation: EGR System Tests</vt:lpstr>
      <vt:lpstr>Question 5</vt:lpstr>
      <vt:lpstr>Answer 5</vt:lpstr>
      <vt:lpstr>Summary (1 of 2)</vt:lpstr>
      <vt:lpstr>Summary (2 of 2)</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41</dc:title>
  <dc:subject>Careers</dc:subject>
  <dc:creator>Halderman and Ward</dc:creator>
  <cp:keywords/>
  <dc:description/>
  <cp:lastModifiedBy>Glen Plants</cp:lastModifiedBy>
  <cp:revision>531</cp:revision>
  <dcterms:modified xsi:type="dcterms:W3CDTF">2024-11-05T13:59:53Z</dcterms:modified>
</cp:coreProperties>
</file>