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39"/>
  </p:notesMasterIdLst>
  <p:handoutMasterIdLst>
    <p:handoutMasterId r:id="rId40"/>
  </p:handoutMasterIdLst>
  <p:sldIdLst>
    <p:sldId id="1067" r:id="rId3"/>
    <p:sldId id="764" r:id="rId4"/>
    <p:sldId id="765" r:id="rId5"/>
    <p:sldId id="766" r:id="rId6"/>
    <p:sldId id="793" r:id="rId7"/>
    <p:sldId id="768" r:id="rId8"/>
    <p:sldId id="769" r:id="rId9"/>
    <p:sldId id="770" r:id="rId10"/>
    <p:sldId id="771" r:id="rId11"/>
    <p:sldId id="772" r:id="rId12"/>
    <p:sldId id="773" r:id="rId13"/>
    <p:sldId id="774" r:id="rId14"/>
    <p:sldId id="775" r:id="rId15"/>
    <p:sldId id="776" r:id="rId16"/>
    <p:sldId id="777" r:id="rId17"/>
    <p:sldId id="1387" r:id="rId18"/>
    <p:sldId id="778" r:id="rId19"/>
    <p:sldId id="779" r:id="rId20"/>
    <p:sldId id="780" r:id="rId21"/>
    <p:sldId id="781" r:id="rId22"/>
    <p:sldId id="1388" r:id="rId23"/>
    <p:sldId id="782" r:id="rId24"/>
    <p:sldId id="783" r:id="rId25"/>
    <p:sldId id="784" r:id="rId26"/>
    <p:sldId id="785" r:id="rId27"/>
    <p:sldId id="786" r:id="rId28"/>
    <p:sldId id="787" r:id="rId29"/>
    <p:sldId id="788" r:id="rId30"/>
    <p:sldId id="789" r:id="rId31"/>
    <p:sldId id="790" r:id="rId32"/>
    <p:sldId id="1389" r:id="rId33"/>
    <p:sldId id="791" r:id="rId34"/>
    <p:sldId id="792" r:id="rId35"/>
    <p:sldId id="794" r:id="rId36"/>
    <p:sldId id="1306" r:id="rId37"/>
    <p:sldId id="687" r:id="rId38"/>
  </p:sldIdLst>
  <p:sldSz cx="9144000" cy="6858000" type="screen4x3"/>
  <p:notesSz cx="6858000" cy="9144000"/>
  <p:embeddedFontLst>
    <p:embeddedFont>
      <p:font typeface="Verdana" panose="020B060403050404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88" userDrawn="1">
          <p15:clr>
            <a:srgbClr val="A4A3A4"/>
          </p15:clr>
        </p15:guide>
        <p15:guide id="2" pos="272" userDrawn="1">
          <p15:clr>
            <a:srgbClr val="A4A3A4"/>
          </p15:clr>
        </p15:guide>
        <p15:guide id="3" pos="5511" userDrawn="1">
          <p15:clr>
            <a:srgbClr val="A4A3A4"/>
          </p15:clr>
        </p15:guide>
        <p15:guide id="4" orient="horz" pos="2160" userDrawn="1">
          <p15:clr>
            <a:srgbClr val="A4A3A4"/>
          </p15:clr>
        </p15:guide>
        <p15:guide id="7" orient="horz" pos="887" userDrawn="1">
          <p15:clr>
            <a:srgbClr val="A4A3A4"/>
          </p15:clr>
        </p15:guide>
        <p15:guide id="8" pos="2880" userDrawn="1">
          <p15:clr>
            <a:srgbClr val="A4A3A4"/>
          </p15:clr>
        </p15:guide>
        <p15:guide id="9" orient="horz" pos="408" userDrawn="1">
          <p15:clr>
            <a:srgbClr val="A4A3A4"/>
          </p15:clr>
        </p15:guide>
        <p15:guide id="10" orient="horz" pos="42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BFF7CE"/>
    <a:srgbClr val="007FA3"/>
    <a:srgbClr val="F4F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2749" autoAdjust="0"/>
  </p:normalViewPr>
  <p:slideViewPr>
    <p:cSldViewPr snapToGrid="0" snapToObjects="1">
      <p:cViewPr varScale="1">
        <p:scale>
          <a:sx n="106" d="100"/>
          <a:sy n="106" d="100"/>
        </p:scale>
        <p:origin x="2196" y="108"/>
      </p:cViewPr>
      <p:guideLst>
        <p:guide orient="horz" pos="4088"/>
        <p:guide pos="272"/>
        <p:guide pos="5511"/>
        <p:guide orient="horz" pos="2160"/>
        <p:guide orient="horz" pos="887"/>
        <p:guide pos="2880"/>
        <p:guide orient="horz" pos="408"/>
        <p:guide orient="horz" pos="420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Long Description:</a:t>
            </a:r>
          </a:p>
          <a:p>
            <a:r>
              <a:rPr lang="en-US" dirty="0"/>
              <a:t>The table shows two column headers: comp ratio and blower boost (P S I). The column blower boost (P S I) is divided into the following: 2; 4; 6; 8; 10; 12; 14; 16; 18; 20. The data are as follows: Row 1: 6.5; 7.4; 8.3; 9.2; 10; 10.9; 11.8; 12.7; 13.6; 14.5; 15.3. Row 2: 7; 8; 8.9; 9.9; 10.8; 11.8; 12.7; 13.6; 14.5; 15.3; 16.2. Row 3: 7.5; 8.5; 9.5; 10.6; 11.6; 12.6; 13.6; 14.6; 15.7; 16.7; 17.8. Row 4: 8; 9.1; 10.2; 11.3; 12.4; 13.4; 14.5; 15.6; 16.7; 17.8; 18.9. Row 5: 8.5; 9.7; 10.8; 12; 13.1; 14.3; 15.4; 16.6; 17.8; 18.9; 19.8. Row 6: 9; 10.2; 11.4; 12.7; 13.9; 15.1; 16.3; 17.6; 18.8; 20; 21.2. Row 7: 9.5; 10.8; 12.1; 13.4; 14.7; 16; 17.3; 18.5; 19.8; 21.1; 22.4. Row 8: 10; 11.4; 12.7; 14.1; 15.4; 16.8; 18.2; 19.5; 20.9; 22.2; 23.6.</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456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979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Roots-type supercharger: It consists of two roots triple lobe 60 degrees helixes rotating in opposite directions. The intake and discharge sides are at the top and bottom, respectively. Twin screw supercharger: It comprises a male rotor and a female rotor. The rotors are placed adjacent to each other. The intake and discharge sides are at the top and bottom, respectively. Centrifugal supercharger: The intake side is on the left, and the intake is at the center. The outlet side is on the top.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4997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The figure depicts the following details: A supercharger driven by a drive pulley is connected to the lower intake plenum. A bypass actuator is placed between the throttle body and the supercharger. The bypass actuator is connected to a vacuum source at the top that is controlled by a computer. A bypass valve below the actuator allows airflow to be directed around the supercharger under certain conditions.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593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TECH TIP: Faster Moves More Air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One of the high-performance measures that can be used to increase horsepower on a supercharged engine is to install a smaller diameter pulley.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smaller the pulley diameter, the faster the supercharger will rotate and the higher the potential boost pressure will be. The change will require a shorter belt, and the extra boost could cause serious engine damage. </a:t>
            </a:r>
            <a:endParaRPr lang="en-US" sz="12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1525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633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The compressor and turbine sections are marked on opposite sides. The compressor housing and turbine housing enclose the compressor wheel and turbine wheel, respectively. The compressor and turbine are connected by a shaft. Air enters through the compressor ambient air inlet on the side and moves around the compressor wheel. Air exits through the compressor air discharge on the top. The exhaust gases enter the turbine through the turbine exhaust gas inlet at the bottom. The gases move around the turbine wheel and exit through the turbine exhaust gas outlet on the side.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000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The turbine at the exhaust side is connected to an air side impeller through a central housing. An oil line is connected to the center of the turbocharger to lubricate the bushings and returns to the oil pan through a return line.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7991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086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732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7232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9698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kern="1200" cap="none" dirty="0">
                <a:solidFill>
                  <a:schemeClr val="dk1"/>
                </a:solidFill>
                <a:latin typeface="Arial"/>
                <a:ea typeface="Arial"/>
                <a:cs typeface="Arial"/>
                <a:sym typeface="Arial"/>
              </a:rPr>
              <a:t>TECH TIP: Boost Is the Result of Restriction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boost pressure of a turbocharger (or supercharger) is commonly measured in pounds per square inch. If a cylinder head is restricted because of small valves and ports, the turbocharger will quickly provide boost. Boost results when the air being forced into the cylinder heads cannot flow into the cylinders fast enough and “piles up” in the intake manifold, increasing boost pressure. If an engine had large valves and ports, the turbocharger could provide a much greater amount of air into the engine at the same boost pressure as an identical engine with smaller valves and ports. Therefore, by increasing the size of the valves, a turbocharged or supercharged engine will be capable of producing much greater power.</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noProof="0" dirty="0"/>
              <a:t>Long Description:</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noProof="0" dirty="0"/>
              <a:t>The figure depicts the following: Wastegate control valve is controlled by means of an ignition coil by a P C M and is connected to a vent that leads to air cleaner and another vent that is connected to wastegate. Wastegate is connected to the turbocharger that houses a compressor wheel and turbine wheel. When the wastegate is open, most of the exhaust gas from the cylinder flows directly out of the exhaust and less amount of exhaust drives the turbine, causing a reduction in boost pressure.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9450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noProof="0" dirty="0"/>
              <a:t>Long Description:</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noProof="0" dirty="0"/>
              <a:t>The figure depicts the following details: The intake port of an engine is connected to the compressor side of the supercharger and the exhaust port of the engine is connected to the turbine side of the supercharger. A wastegate is positioned over the turbine side of the supercharger. When the wastegate is closed, all the exhaust from the engine is forced through the turbine. A blow-off valve is placed on the intake line of the engine. An enlarged view of the blow-off valve shows a spring controlled relief valve.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0326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4243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402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646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980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285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767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02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632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759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Long Description:</a:t>
            </a:r>
          </a:p>
          <a:p>
            <a:r>
              <a:rPr lang="en-US" noProof="0" dirty="0"/>
              <a:t>The figure depicts the following atmospheric pressures across different altitudes: Pikes peak is at 14,000 feet and has an atmospheric pressure of 8.6 P S I. Denver is at 5,000 feet and has an atmospheric pressure of 13.0 P S I. Saint Louis is at 6,00 feet and has an atmospheric pressure of 14.4 P S I. New York city is below Saint Louis and has an atmospheric pressure of 14.7 P S I.</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493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E8DE-4D4F-45CC-B84D-EA6FDE4F2365}"/>
              </a:ext>
            </a:extLst>
          </p:cNvPr>
          <p:cNvSpPr>
            <a:spLocks noGrp="1"/>
          </p:cNvSpPr>
          <p:nvPr>
            <p:ph type="title"/>
          </p:nvPr>
        </p:nvSpPr>
        <p:spPr>
          <a:xfrm>
            <a:off x="457200" y="340648"/>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C3B9954B-705C-4790-A186-469840646FDC}"/>
              </a:ext>
            </a:extLst>
          </p:cNvPr>
          <p:cNvSpPr>
            <a:spLocks noGrp="1"/>
          </p:cNvSpPr>
          <p:nvPr>
            <p:ph type="dt" idx="10"/>
          </p:nvPr>
        </p:nvSpPr>
        <p:spPr/>
        <p:txBody>
          <a:bodyPr/>
          <a:lstStyle/>
          <a:p>
            <a:pPr>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E6A40113-EEE7-4B1E-9835-077B45FBE2E4}"/>
              </a:ext>
            </a:extLst>
          </p:cNvPr>
          <p:cNvSpPr>
            <a:spLocks noGrp="1"/>
          </p:cNvSpPr>
          <p:nvPr>
            <p:ph type="sldNum" idx="11"/>
          </p:nvPr>
        </p:nvSpPr>
        <p:spPr/>
        <p:txBody>
          <a:bodyPr/>
          <a:lstStyle/>
          <a:p>
            <a:pPr algn="r">
              <a:buSzPct val="25000"/>
              <a:defRPr/>
            </a:pPr>
            <a:fld id="{00000000-1234-1234-1234-123412341234}" type="slidenum">
              <a:rPr lang="en-US" sz="900" smtClean="0"/>
              <a:pPr algn="r">
                <a:buSzPct val="25000"/>
                <a:defRPr/>
              </a:pPr>
              <a:t>‹#›</a:t>
            </a:fld>
            <a:endParaRPr lang="en-US" sz="900" dirty="0"/>
          </a:p>
        </p:txBody>
      </p:sp>
      <p:sp>
        <p:nvSpPr>
          <p:cNvPr id="6" name="Content Placeholder 5">
            <a:extLst>
              <a:ext uri="{FF2B5EF4-FFF2-40B4-BE49-F238E27FC236}">
                <a16:creationId xmlns:a16="http://schemas.microsoft.com/office/drawing/2014/main" id="{79ADAEB4-47B8-4FF6-9AAF-A439FF29333D}"/>
              </a:ext>
            </a:extLst>
          </p:cNvPr>
          <p:cNvSpPr>
            <a:spLocks noGrp="1"/>
          </p:cNvSpPr>
          <p:nvPr>
            <p:ph sz="quarter" idx="12"/>
          </p:nvPr>
        </p:nvSpPr>
        <p:spPr>
          <a:xfrm>
            <a:off x="457200" y="1136889"/>
            <a:ext cx="4054475" cy="3587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41363F06-0031-4AAA-8D11-C8FDC7649C77}"/>
              </a:ext>
            </a:extLst>
          </p:cNvPr>
          <p:cNvSpPr>
            <a:spLocks noGrp="1"/>
          </p:cNvSpPr>
          <p:nvPr>
            <p:ph sz="quarter" idx="13"/>
          </p:nvPr>
        </p:nvSpPr>
        <p:spPr>
          <a:xfrm>
            <a:off x="457200" y="1599724"/>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CA9BAA6-9C61-4B0B-83DE-8808AA1F6E04}"/>
              </a:ext>
            </a:extLst>
          </p:cNvPr>
          <p:cNvSpPr>
            <a:spLocks noGrp="1"/>
          </p:cNvSpPr>
          <p:nvPr>
            <p:ph sz="quarter" idx="14"/>
          </p:nvPr>
        </p:nvSpPr>
        <p:spPr>
          <a:xfrm>
            <a:off x="457200" y="2064698"/>
            <a:ext cx="4054475" cy="3587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502983EF-9E02-4486-804D-C05E924311D8}"/>
              </a:ext>
            </a:extLst>
          </p:cNvPr>
          <p:cNvSpPr>
            <a:spLocks noGrp="1"/>
          </p:cNvSpPr>
          <p:nvPr>
            <p:ph sz="quarter" idx="15"/>
          </p:nvPr>
        </p:nvSpPr>
        <p:spPr>
          <a:xfrm>
            <a:off x="457200" y="2529793"/>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DCD74FAA-9E9E-4533-BF8A-35557353F4C6}"/>
              </a:ext>
            </a:extLst>
          </p:cNvPr>
          <p:cNvSpPr>
            <a:spLocks noGrp="1"/>
          </p:cNvSpPr>
          <p:nvPr>
            <p:ph sz="quarter" idx="16"/>
          </p:nvPr>
        </p:nvSpPr>
        <p:spPr>
          <a:xfrm>
            <a:off x="457200" y="3064908"/>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F82B99F-7EF0-4A76-9F83-084DC8A99D18}"/>
              </a:ext>
            </a:extLst>
          </p:cNvPr>
          <p:cNvSpPr>
            <a:spLocks noGrp="1"/>
          </p:cNvSpPr>
          <p:nvPr>
            <p:ph sz="quarter" idx="17"/>
          </p:nvPr>
        </p:nvSpPr>
        <p:spPr>
          <a:xfrm>
            <a:off x="457200" y="3559238"/>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A7A02DEB-CD98-467F-8FCA-8E71F5EBC9B7}"/>
              </a:ext>
            </a:extLst>
          </p:cNvPr>
          <p:cNvSpPr>
            <a:spLocks noGrp="1"/>
          </p:cNvSpPr>
          <p:nvPr>
            <p:ph sz="quarter" idx="18"/>
          </p:nvPr>
        </p:nvSpPr>
        <p:spPr>
          <a:xfrm>
            <a:off x="457200" y="4072365"/>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767750CE-F7C8-4095-9339-85734BAD6B69}"/>
              </a:ext>
            </a:extLst>
          </p:cNvPr>
          <p:cNvSpPr>
            <a:spLocks noGrp="1"/>
          </p:cNvSpPr>
          <p:nvPr>
            <p:ph sz="quarter" idx="19"/>
          </p:nvPr>
        </p:nvSpPr>
        <p:spPr>
          <a:xfrm>
            <a:off x="457200" y="4568413"/>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9EBADD00-B2A6-4C94-AB5B-CD154CDC326B}"/>
              </a:ext>
            </a:extLst>
          </p:cNvPr>
          <p:cNvSpPr>
            <a:spLocks noGrp="1"/>
          </p:cNvSpPr>
          <p:nvPr>
            <p:ph sz="quarter" idx="20"/>
          </p:nvPr>
        </p:nvSpPr>
        <p:spPr>
          <a:xfrm>
            <a:off x="457200" y="5047362"/>
            <a:ext cx="40544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FCC28DB8-E160-4E32-9835-1651068C50C3}"/>
              </a:ext>
            </a:extLst>
          </p:cNvPr>
          <p:cNvSpPr>
            <a:spLocks noGrp="1"/>
          </p:cNvSpPr>
          <p:nvPr>
            <p:ph sz="quarter" idx="21"/>
          </p:nvPr>
        </p:nvSpPr>
        <p:spPr>
          <a:xfrm>
            <a:off x="457200" y="5543406"/>
            <a:ext cx="4054475" cy="3587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25">
            <a:extLst>
              <a:ext uri="{FF2B5EF4-FFF2-40B4-BE49-F238E27FC236}">
                <a16:creationId xmlns:a16="http://schemas.microsoft.com/office/drawing/2014/main" id="{A7C9B965-E678-49DB-943E-396902507FB2}"/>
              </a:ext>
            </a:extLst>
          </p:cNvPr>
          <p:cNvSpPr>
            <a:spLocks noGrp="1"/>
          </p:cNvSpPr>
          <p:nvPr>
            <p:ph sz="quarter" idx="22"/>
          </p:nvPr>
        </p:nvSpPr>
        <p:spPr>
          <a:xfrm>
            <a:off x="457200" y="5996826"/>
            <a:ext cx="4054475" cy="3592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9EE8C5A1-6A87-4455-994C-5B7A8885ED29}"/>
              </a:ext>
            </a:extLst>
          </p:cNvPr>
          <p:cNvSpPr>
            <a:spLocks noGrp="1"/>
          </p:cNvSpPr>
          <p:nvPr>
            <p:ph sz="quarter" idx="23"/>
          </p:nvPr>
        </p:nvSpPr>
        <p:spPr>
          <a:xfrm>
            <a:off x="4683125" y="1159435"/>
            <a:ext cx="4054475" cy="3592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9">
            <a:extLst>
              <a:ext uri="{FF2B5EF4-FFF2-40B4-BE49-F238E27FC236}">
                <a16:creationId xmlns:a16="http://schemas.microsoft.com/office/drawing/2014/main" id="{E62A705E-5279-43AA-B519-6AD5D136AD9A}"/>
              </a:ext>
            </a:extLst>
          </p:cNvPr>
          <p:cNvSpPr>
            <a:spLocks noGrp="1"/>
          </p:cNvSpPr>
          <p:nvPr>
            <p:ph sz="quarter" idx="24"/>
          </p:nvPr>
        </p:nvSpPr>
        <p:spPr>
          <a:xfrm>
            <a:off x="4683125" y="1613324"/>
            <a:ext cx="4054475" cy="3592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31">
            <a:extLst>
              <a:ext uri="{FF2B5EF4-FFF2-40B4-BE49-F238E27FC236}">
                <a16:creationId xmlns:a16="http://schemas.microsoft.com/office/drawing/2014/main" id="{724F2406-237B-4976-A8B7-06654AD30F14}"/>
              </a:ext>
            </a:extLst>
          </p:cNvPr>
          <p:cNvSpPr>
            <a:spLocks noGrp="1"/>
          </p:cNvSpPr>
          <p:nvPr>
            <p:ph sz="quarter" idx="25"/>
          </p:nvPr>
        </p:nvSpPr>
        <p:spPr>
          <a:xfrm>
            <a:off x="4683125" y="2072932"/>
            <a:ext cx="4054475" cy="3592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14B627C-7E2C-4689-95C0-22A8A7B1CD98}"/>
              </a:ext>
            </a:extLst>
          </p:cNvPr>
          <p:cNvSpPr>
            <a:spLocks noGrp="1"/>
          </p:cNvSpPr>
          <p:nvPr>
            <p:ph sz="quarter" idx="26"/>
          </p:nvPr>
        </p:nvSpPr>
        <p:spPr>
          <a:xfrm>
            <a:off x="4683125" y="2545147"/>
            <a:ext cx="4003675" cy="3342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953F5059-6424-43AD-A2E8-CC9C232C80B8}"/>
              </a:ext>
            </a:extLst>
          </p:cNvPr>
          <p:cNvSpPr>
            <a:spLocks noGrp="1"/>
          </p:cNvSpPr>
          <p:nvPr>
            <p:ph sz="quarter" idx="27"/>
          </p:nvPr>
        </p:nvSpPr>
        <p:spPr>
          <a:xfrm>
            <a:off x="4683125" y="3065463"/>
            <a:ext cx="4003675" cy="363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6DE0654C-95D7-4B52-B814-3849FB0574C6}"/>
              </a:ext>
            </a:extLst>
          </p:cNvPr>
          <p:cNvSpPr>
            <a:spLocks noGrp="1"/>
          </p:cNvSpPr>
          <p:nvPr>
            <p:ph sz="quarter" idx="28"/>
          </p:nvPr>
        </p:nvSpPr>
        <p:spPr>
          <a:xfrm>
            <a:off x="4683125" y="3572008"/>
            <a:ext cx="40036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FBBE5976-B038-4CB7-AE83-3A3BEBC4BB5C}"/>
              </a:ext>
            </a:extLst>
          </p:cNvPr>
          <p:cNvSpPr>
            <a:spLocks noGrp="1"/>
          </p:cNvSpPr>
          <p:nvPr>
            <p:ph sz="quarter" idx="29"/>
          </p:nvPr>
        </p:nvSpPr>
        <p:spPr>
          <a:xfrm>
            <a:off x="4683125" y="4071938"/>
            <a:ext cx="40036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EE7DA094-A919-4043-A5FC-9A743579FE03}"/>
              </a:ext>
            </a:extLst>
          </p:cNvPr>
          <p:cNvSpPr>
            <a:spLocks noGrp="1"/>
          </p:cNvSpPr>
          <p:nvPr>
            <p:ph sz="quarter" idx="30"/>
          </p:nvPr>
        </p:nvSpPr>
        <p:spPr>
          <a:xfrm>
            <a:off x="4683125" y="4560279"/>
            <a:ext cx="40036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11C347EF-2BE6-4113-BCD4-B892E4666676}"/>
              </a:ext>
            </a:extLst>
          </p:cNvPr>
          <p:cNvSpPr>
            <a:spLocks noGrp="1"/>
          </p:cNvSpPr>
          <p:nvPr>
            <p:ph sz="quarter" idx="31"/>
          </p:nvPr>
        </p:nvSpPr>
        <p:spPr>
          <a:xfrm>
            <a:off x="4683125" y="5046663"/>
            <a:ext cx="40036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33813118-0BCA-4C31-A039-7FDBEF8E066A}"/>
              </a:ext>
            </a:extLst>
          </p:cNvPr>
          <p:cNvSpPr>
            <a:spLocks noGrp="1"/>
          </p:cNvSpPr>
          <p:nvPr>
            <p:ph sz="quarter" idx="32"/>
          </p:nvPr>
        </p:nvSpPr>
        <p:spPr>
          <a:xfrm>
            <a:off x="4683125" y="5543550"/>
            <a:ext cx="4003675" cy="358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F00F526C-4A08-46DC-BC8D-DDBD44173D93}"/>
              </a:ext>
            </a:extLst>
          </p:cNvPr>
          <p:cNvSpPr>
            <a:spLocks noGrp="1"/>
          </p:cNvSpPr>
          <p:nvPr>
            <p:ph sz="quarter" idx="33"/>
          </p:nvPr>
        </p:nvSpPr>
        <p:spPr>
          <a:xfrm>
            <a:off x="4683125" y="6023346"/>
            <a:ext cx="4003675" cy="315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625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3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3176653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BDE95A51-7A5F-FA4A-5893-F922BAA0F34A}"/>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3" name="Content Placeholder 26">
            <a:extLst>
              <a:ext uri="{FF2B5EF4-FFF2-40B4-BE49-F238E27FC236}">
                <a16:creationId xmlns:a16="http://schemas.microsoft.com/office/drawing/2014/main" id="{27540FA3-ED1A-3045-5B14-2C92E9C710E3}"/>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7" r:id="rId3"/>
    <p:sldLayoutId id="2147483696"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3861" y="3038070"/>
            <a:ext cx="2086851" cy="498016"/>
          </a:xfrm>
        </p:spPr>
        <p:txBody>
          <a:bodyPr wrap="square" lIns="0" tIns="18000" rIns="0" bIns="18000" anchor="ctr" anchorCtr="0">
            <a:spAutoFit/>
          </a:bodyPr>
          <a:lstStyle/>
          <a:p>
            <a:pPr marL="0"/>
            <a:r>
              <a:rPr lang="en-US" noProof="0" dirty="0"/>
              <a:t>Chapter </a:t>
            </a:r>
            <a:r>
              <a:rPr lang="en-US" dirty="0"/>
              <a:t>39</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684574"/>
            <a:ext cx="4153688" cy="713460"/>
          </a:xfrm>
        </p:spPr>
        <p:txBody>
          <a:bodyPr wrap="square" lIns="0" tIns="18000" rIns="0" bIns="18000" anchor="ctr" anchorCtr="0">
            <a:spAutoFit/>
          </a:bodyPr>
          <a:lstStyle/>
          <a:p>
            <a:pPr marL="0"/>
            <a:r>
              <a:rPr lang="en-US" noProof="0" dirty="0"/>
              <a:t>Turbocharging and Supercharging</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.3</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5506"/>
            <a:ext cx="8309443" cy="405683"/>
          </a:xfrm>
        </p:spPr>
        <p:txBody>
          <a:bodyPr wrap="square" lIns="0" tIns="18000" rIns="0" bIns="18000" anchor="ctr" anchorCtr="0">
            <a:spAutoFit/>
          </a:bodyPr>
          <a:lstStyle/>
          <a:p>
            <a:pPr marL="0" indent="0">
              <a:buNone/>
            </a:pPr>
            <a:r>
              <a:rPr lang="en-US" sz="2400" noProof="0" dirty="0"/>
              <a:t>Air Density</a:t>
            </a:r>
          </a:p>
        </p:txBody>
      </p:sp>
      <p:pic>
        <p:nvPicPr>
          <p:cNvPr id="3" name="Picture 2" descr="A figure illustrates air density with the help of two containers of the same size. The container on the left has less air packed inside it and has low density. The container on the right has more air packed inside it and has high density.">
            <a:extLst>
              <a:ext uri="{FF2B5EF4-FFF2-40B4-BE49-F238E27FC236}">
                <a16:creationId xmlns:a16="http://schemas.microsoft.com/office/drawing/2014/main" id="{DCBA443B-8361-E0DE-1953-29BCFE02F16B}"/>
              </a:ext>
            </a:extLst>
          </p:cNvPr>
          <p:cNvPicPr>
            <a:picLocks noChangeAspect="1"/>
          </p:cNvPicPr>
          <p:nvPr/>
        </p:nvPicPr>
        <p:blipFill>
          <a:blip r:embed="rId2"/>
          <a:stretch>
            <a:fillRect/>
          </a:stretch>
        </p:blipFill>
        <p:spPr>
          <a:xfrm>
            <a:off x="1611621" y="1769031"/>
            <a:ext cx="5920759" cy="3696457"/>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0" y="5622943"/>
            <a:ext cx="8309443" cy="775015"/>
          </a:xfrm>
        </p:spPr>
        <p:txBody>
          <a:bodyPr wrap="square" lIns="0" tIns="18000" rIns="0" bIns="18000" anchor="ctr" anchorCtr="0">
            <a:spAutoFit/>
          </a:bodyPr>
          <a:lstStyle/>
          <a:p>
            <a:pPr marL="342900" indent="-342900"/>
            <a:r>
              <a:rPr lang="en-US" sz="2400" dirty="0"/>
              <a:t>The more air and fuel that can be packed in a cylinder, the greater the density of the air–fuel charge.</a:t>
            </a:r>
            <a:endParaRPr lang="en-US" sz="2400" noProof="0" dirty="0"/>
          </a:p>
        </p:txBody>
      </p:sp>
    </p:spTree>
    <p:extLst>
      <p:ext uri="{BB962C8B-B14F-4D97-AF65-F5344CB8AC3E}">
        <p14:creationId xmlns:p14="http://schemas.microsoft.com/office/powerpoint/2010/main" val="156247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.4</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5506"/>
            <a:ext cx="1739155" cy="405683"/>
          </a:xfrm>
        </p:spPr>
        <p:txBody>
          <a:bodyPr wrap="square" lIns="0" tIns="18000" rIns="0" bIns="18000" anchor="ctr" anchorCtr="0">
            <a:spAutoFit/>
          </a:bodyPr>
          <a:lstStyle/>
          <a:p>
            <a:pPr marL="0" indent="0">
              <a:buNone/>
            </a:pPr>
            <a:r>
              <a:rPr lang="en-US" sz="2400" noProof="0" dirty="0"/>
              <a:t>Atmosphere</a:t>
            </a:r>
          </a:p>
        </p:txBody>
      </p:sp>
      <p:pic>
        <p:nvPicPr>
          <p:cNvPr id="4" name="Picture 3" descr="A figure illustrates that atmospheric pressure decreases with increases in altitude.&#10;Long description is available in notes, press F6.">
            <a:extLst>
              <a:ext uri="{FF2B5EF4-FFF2-40B4-BE49-F238E27FC236}">
                <a16:creationId xmlns:a16="http://schemas.microsoft.com/office/drawing/2014/main" id="{FD6A0DD6-E0CA-5FB7-E963-BF5E90865782}"/>
              </a:ext>
            </a:extLst>
          </p:cNvPr>
          <p:cNvPicPr>
            <a:picLocks noChangeAspect="1"/>
          </p:cNvPicPr>
          <p:nvPr/>
        </p:nvPicPr>
        <p:blipFill>
          <a:blip r:embed="rId3"/>
          <a:stretch>
            <a:fillRect/>
          </a:stretch>
        </p:blipFill>
        <p:spPr>
          <a:xfrm>
            <a:off x="1456704" y="1609953"/>
            <a:ext cx="6230592" cy="4158049"/>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0" y="5906222"/>
            <a:ext cx="8309443" cy="405683"/>
          </a:xfrm>
        </p:spPr>
        <p:txBody>
          <a:bodyPr wrap="square" lIns="0" tIns="18000" rIns="0" bIns="18000" anchor="ctr" anchorCtr="0">
            <a:spAutoFit/>
          </a:bodyPr>
          <a:lstStyle/>
          <a:p>
            <a:pPr marL="342900" indent="-342900"/>
            <a:r>
              <a:rPr lang="en-US" sz="2400" dirty="0"/>
              <a:t>Atmospheric pressure decreases with increases in altitude.</a:t>
            </a:r>
            <a:endParaRPr lang="en-US" sz="2400" noProof="0" dirty="0"/>
          </a:p>
        </p:txBody>
      </p:sp>
    </p:spTree>
    <p:extLst>
      <p:ext uri="{BB962C8B-B14F-4D97-AF65-F5344CB8AC3E}">
        <p14:creationId xmlns:p14="http://schemas.microsoft.com/office/powerpoint/2010/main" val="3711970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Chart </a:t>
            </a:r>
            <a:r>
              <a:rPr lang="en-US" dirty="0"/>
              <a:t>39</a:t>
            </a:r>
            <a:r>
              <a:rPr lang="en-US" noProof="0" dirty="0"/>
              <a:t>.1</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5506"/>
            <a:ext cx="8309443" cy="405683"/>
          </a:xfrm>
        </p:spPr>
        <p:txBody>
          <a:bodyPr wrap="square" lIns="0" tIns="18000" rIns="0" bIns="18000" anchor="ctr" anchorCtr="0">
            <a:spAutoFit/>
          </a:bodyPr>
          <a:lstStyle/>
          <a:p>
            <a:pPr marL="0" indent="0">
              <a:buNone/>
            </a:pPr>
            <a:r>
              <a:rPr lang="en-US" sz="2400" noProof="0" dirty="0"/>
              <a:t>Compression Ratio</a:t>
            </a:r>
          </a:p>
        </p:txBody>
      </p:sp>
      <p:pic>
        <p:nvPicPr>
          <p:cNvPr id="4" name="Picture 3" descr="A table titled final compression ratio chart at various boost levels shows blower boost pressures for different compression ratios.&#10;Long description is available in notes, Press F6.">
            <a:extLst>
              <a:ext uri="{FF2B5EF4-FFF2-40B4-BE49-F238E27FC236}">
                <a16:creationId xmlns:a16="http://schemas.microsoft.com/office/drawing/2014/main" id="{761895E3-C3F0-4A59-9365-FC37E6BCA9E8}"/>
              </a:ext>
            </a:extLst>
          </p:cNvPr>
          <p:cNvPicPr>
            <a:picLocks noChangeAspect="1"/>
          </p:cNvPicPr>
          <p:nvPr/>
        </p:nvPicPr>
        <p:blipFill rotWithShape="1">
          <a:blip r:embed="rId3"/>
          <a:srcRect b="8955"/>
          <a:stretch/>
        </p:blipFill>
        <p:spPr>
          <a:xfrm>
            <a:off x="569998" y="2111038"/>
            <a:ext cx="8021934" cy="2660385"/>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0" y="5237460"/>
            <a:ext cx="8309443" cy="775015"/>
          </a:xfrm>
        </p:spPr>
        <p:txBody>
          <a:bodyPr wrap="square" lIns="0" tIns="18000" rIns="0" bIns="18000" anchor="ctr" anchorCtr="0">
            <a:spAutoFit/>
          </a:bodyPr>
          <a:lstStyle/>
          <a:p>
            <a:pPr marL="342900" indent="-342900"/>
            <a:r>
              <a:rPr lang="en-US" sz="2400" dirty="0"/>
              <a:t>The effective compression ratio compared to the boost pressure.</a:t>
            </a:r>
            <a:endParaRPr lang="en-US" sz="2400" noProof="0" dirty="0"/>
          </a:p>
        </p:txBody>
      </p:sp>
    </p:spTree>
    <p:extLst>
      <p:ext uri="{BB962C8B-B14F-4D97-AF65-F5344CB8AC3E}">
        <p14:creationId xmlns:p14="http://schemas.microsoft.com/office/powerpoint/2010/main" val="118245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Superchargers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74417"/>
            <a:ext cx="8305518" cy="4329835"/>
          </a:xfrm>
        </p:spPr>
        <p:txBody>
          <a:bodyPr wrap="square" lIns="0" tIns="18000" rIns="0" bIns="18000" anchor="ctr" anchorCtr="0">
            <a:spAutoFit/>
          </a:bodyPr>
          <a:lstStyle/>
          <a:p>
            <a:pPr marL="342900" indent="-342900">
              <a:spcBef>
                <a:spcPts val="600"/>
              </a:spcBef>
            </a:pPr>
            <a:r>
              <a:rPr lang="en-US" sz="2400" noProof="0" dirty="0"/>
              <a:t>A supercharger is an engine-driven air pump that supplies more than the normal amount of air into the intake manifold, and boosts engine torque and power.</a:t>
            </a:r>
          </a:p>
          <a:p>
            <a:pPr marL="342900" indent="-342900">
              <a:spcBef>
                <a:spcPts val="600"/>
              </a:spcBef>
            </a:pPr>
            <a:r>
              <a:rPr lang="en-US" sz="2400" noProof="0" dirty="0"/>
              <a:t>The roots type of supercharger is positive displacement design, because all of the air that enters is forced through the unit.</a:t>
            </a:r>
          </a:p>
          <a:p>
            <a:pPr marL="342900" indent="-342900">
              <a:spcBef>
                <a:spcPts val="600"/>
              </a:spcBef>
            </a:pPr>
            <a:r>
              <a:rPr lang="en-US" sz="2400" noProof="0" dirty="0"/>
              <a:t>A centrifugal supercharger is not a positive displacement pump and all of the air that enters is not forced through the unit.</a:t>
            </a:r>
          </a:p>
          <a:p>
            <a:pPr marL="342900" indent="-342900">
              <a:spcBef>
                <a:spcPts val="600"/>
              </a:spcBef>
            </a:pPr>
            <a:r>
              <a:rPr lang="en-US" sz="2400" noProof="0" dirty="0"/>
              <a:t>A bypass valve allows intake air to flow directly into the intake manifold.</a:t>
            </a:r>
            <a:endParaRPr lang="en-US" altLang="en-US" sz="2400" noProof="0" dirty="0">
              <a:solidFill>
                <a:schemeClr val="tx1"/>
              </a:solidFill>
            </a:endParaRPr>
          </a:p>
        </p:txBody>
      </p:sp>
    </p:spTree>
    <p:extLst>
      <p:ext uri="{BB962C8B-B14F-4D97-AF65-F5344CB8AC3E}">
        <p14:creationId xmlns:p14="http://schemas.microsoft.com/office/powerpoint/2010/main" val="1101645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.5</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5506"/>
            <a:ext cx="8309443" cy="405683"/>
          </a:xfrm>
        </p:spPr>
        <p:txBody>
          <a:bodyPr wrap="square" lIns="0" tIns="18000" rIns="0" bIns="18000" anchor="ctr" anchorCtr="0">
            <a:spAutoFit/>
          </a:bodyPr>
          <a:lstStyle/>
          <a:p>
            <a:pPr marL="0" indent="0">
              <a:buNone/>
            </a:pPr>
            <a:r>
              <a:rPr lang="en-US" sz="2400" noProof="0" dirty="0"/>
              <a:t>Superchargers</a:t>
            </a:r>
          </a:p>
        </p:txBody>
      </p:sp>
      <p:pic>
        <p:nvPicPr>
          <p:cNvPr id="4" name="Picture 3" descr="An illustration shows three types of superchargers.&#10;Long description is available in notes, press F6.">
            <a:extLst>
              <a:ext uri="{FF2B5EF4-FFF2-40B4-BE49-F238E27FC236}">
                <a16:creationId xmlns:a16="http://schemas.microsoft.com/office/drawing/2014/main" id="{F7B0076C-35B5-5197-C80B-4690F1166E94}"/>
              </a:ext>
            </a:extLst>
          </p:cNvPr>
          <p:cNvPicPr>
            <a:picLocks noChangeAspect="1"/>
          </p:cNvPicPr>
          <p:nvPr/>
        </p:nvPicPr>
        <p:blipFill>
          <a:blip r:embed="rId3"/>
          <a:stretch>
            <a:fillRect/>
          </a:stretch>
        </p:blipFill>
        <p:spPr>
          <a:xfrm>
            <a:off x="677605" y="1806251"/>
            <a:ext cx="7788791" cy="3012417"/>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0" y="5188691"/>
            <a:ext cx="8309443" cy="775015"/>
          </a:xfrm>
        </p:spPr>
        <p:txBody>
          <a:bodyPr wrap="square" lIns="0" tIns="18000" rIns="0" bIns="18000" anchor="ctr" anchorCtr="0">
            <a:spAutoFit/>
          </a:bodyPr>
          <a:lstStyle/>
          <a:p>
            <a:pPr marL="342900" indent="-342900"/>
            <a:r>
              <a:rPr lang="en-US" sz="2400" dirty="0"/>
              <a:t>A Roots-type supercharger (left) compared to a twin screw type in the center and a centrifugal type on the right.</a:t>
            </a:r>
            <a:endParaRPr lang="en-US" sz="2400" noProof="0" dirty="0"/>
          </a:p>
        </p:txBody>
      </p:sp>
    </p:spTree>
    <p:extLst>
      <p:ext uri="{BB962C8B-B14F-4D97-AF65-F5344CB8AC3E}">
        <p14:creationId xmlns:p14="http://schemas.microsoft.com/office/powerpoint/2010/main" val="379675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.6</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5506"/>
            <a:ext cx="8309443" cy="405683"/>
          </a:xfrm>
        </p:spPr>
        <p:txBody>
          <a:bodyPr wrap="square" lIns="0" tIns="18000" rIns="0" bIns="18000" anchor="ctr" anchorCtr="0">
            <a:spAutoFit/>
          </a:bodyPr>
          <a:lstStyle/>
          <a:p>
            <a:pPr marL="0" indent="0">
              <a:buNone/>
            </a:pPr>
            <a:r>
              <a:rPr lang="en-US" sz="2400" noProof="0" dirty="0"/>
              <a:t>Bypass Valve</a:t>
            </a:r>
          </a:p>
        </p:txBody>
      </p:sp>
      <p:pic>
        <p:nvPicPr>
          <p:cNvPr id="3" name="Picture 2" descr="A figure illustrates the operation of bypass actuator.&#10;Long description is available in notes, press F6.">
            <a:extLst>
              <a:ext uri="{FF2B5EF4-FFF2-40B4-BE49-F238E27FC236}">
                <a16:creationId xmlns:a16="http://schemas.microsoft.com/office/drawing/2014/main" id="{77D22F37-CC06-0122-EC4A-6CA89892D2BC}"/>
              </a:ext>
            </a:extLst>
          </p:cNvPr>
          <p:cNvPicPr>
            <a:picLocks noChangeAspect="1"/>
          </p:cNvPicPr>
          <p:nvPr/>
        </p:nvPicPr>
        <p:blipFill>
          <a:blip r:embed="rId3"/>
          <a:stretch>
            <a:fillRect/>
          </a:stretch>
        </p:blipFill>
        <p:spPr>
          <a:xfrm>
            <a:off x="710114" y="1600010"/>
            <a:ext cx="7723772" cy="3317322"/>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0" y="5201599"/>
            <a:ext cx="8309443" cy="775015"/>
          </a:xfrm>
        </p:spPr>
        <p:txBody>
          <a:bodyPr wrap="square" lIns="0" tIns="18000" rIns="0" bIns="18000" anchor="ctr" anchorCtr="0">
            <a:spAutoFit/>
          </a:bodyPr>
          <a:lstStyle/>
          <a:p>
            <a:pPr marL="342900" indent="-342900"/>
            <a:r>
              <a:rPr lang="en-US" sz="2400" dirty="0"/>
              <a:t>The bypass actuator opens the bypass valve to control boost pressure.</a:t>
            </a:r>
            <a:endParaRPr lang="en-US" sz="2400" noProof="0" dirty="0"/>
          </a:p>
        </p:txBody>
      </p:sp>
    </p:spTree>
    <p:extLst>
      <p:ext uri="{BB962C8B-B14F-4D97-AF65-F5344CB8AC3E}">
        <p14:creationId xmlns:p14="http://schemas.microsoft.com/office/powerpoint/2010/main" val="3906264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Supercharger Bypass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upercharger_bypass">
            <a:hlinkClick r:id="" action="ppaction://media"/>
            <a:extLst>
              <a:ext uri="{FF2B5EF4-FFF2-40B4-BE49-F238E27FC236}">
                <a16:creationId xmlns:a16="http://schemas.microsoft.com/office/drawing/2014/main" id="{377F84AA-D6ED-50FC-9B86-26F2A016A9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214437"/>
            <a:ext cx="7874000" cy="4625048"/>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39.7</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30209"/>
            <a:ext cx="1129555" cy="374906"/>
          </a:xfrm>
        </p:spPr>
        <p:txBody>
          <a:bodyPr wrap="square" lIns="0" tIns="18000" rIns="0" bIns="18000" anchor="ctr" anchorCtr="0">
            <a:spAutoFit/>
          </a:bodyPr>
          <a:lstStyle/>
          <a:p>
            <a:pPr marL="0" indent="0">
              <a:buNone/>
            </a:pPr>
            <a:r>
              <a:rPr lang="en-US" sz="2200" noProof="0" dirty="0"/>
              <a:t>Cutaway</a:t>
            </a:r>
          </a:p>
        </p:txBody>
      </p:sp>
      <p:pic>
        <p:nvPicPr>
          <p:cNvPr id="4" name="Picture 3" descr="A Ford supercharger cutaway that depicts a twin rotor supercharger and an air charge cooler placed below it.">
            <a:extLst>
              <a:ext uri="{FF2B5EF4-FFF2-40B4-BE49-F238E27FC236}">
                <a16:creationId xmlns:a16="http://schemas.microsoft.com/office/drawing/2014/main" id="{DB7A7590-898C-69B1-C163-E014A826090A}"/>
              </a:ext>
            </a:extLst>
          </p:cNvPr>
          <p:cNvPicPr>
            <a:picLocks noChangeAspect="1"/>
          </p:cNvPicPr>
          <p:nvPr/>
        </p:nvPicPr>
        <p:blipFill>
          <a:blip r:embed="rId3"/>
          <a:stretch>
            <a:fillRect/>
          </a:stretch>
        </p:blipFill>
        <p:spPr>
          <a:xfrm>
            <a:off x="2660074" y="1490635"/>
            <a:ext cx="3533566" cy="3373555"/>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53784" y="4955513"/>
            <a:ext cx="8309443" cy="1390568"/>
          </a:xfrm>
        </p:spPr>
        <p:txBody>
          <a:bodyPr wrap="square" lIns="0" tIns="18000" rIns="0" bIns="18000" anchor="ctr" anchorCtr="0">
            <a:spAutoFit/>
          </a:bodyPr>
          <a:lstStyle/>
          <a:p>
            <a:pPr marL="342900" indent="-342900"/>
            <a:r>
              <a:rPr lang="en-US" sz="2200" dirty="0"/>
              <a:t>A Ford supercharger cutaway display showing the Roots-type blower and air charge cooler (intercooler). The air charge cooler is used to reduce the temperature of the compressed air before it enters the engine to increase the air charge density.</a:t>
            </a:r>
            <a:endParaRPr lang="en-US" sz="2200" noProof="0" dirty="0"/>
          </a:p>
        </p:txBody>
      </p:sp>
    </p:spTree>
    <p:extLst>
      <p:ext uri="{BB962C8B-B14F-4D97-AF65-F5344CB8AC3E}">
        <p14:creationId xmlns:p14="http://schemas.microsoft.com/office/powerpoint/2010/main" val="1311345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Turbochargers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75700"/>
            <a:ext cx="8305518" cy="2775563"/>
          </a:xfrm>
        </p:spPr>
        <p:txBody>
          <a:bodyPr wrap="square" lIns="0" tIns="18000" rIns="0" bIns="18000" anchor="ctr" anchorCtr="0">
            <a:spAutoFit/>
          </a:bodyPr>
          <a:lstStyle/>
          <a:p>
            <a:pPr marL="342900" indent="-342900">
              <a:spcBef>
                <a:spcPts val="600"/>
              </a:spcBef>
            </a:pPr>
            <a:r>
              <a:rPr lang="en-US" sz="2400" noProof="0" dirty="0"/>
              <a:t>A turbocharger uses the heat of the exhaust to power a turbine wheel and, therefore, does not directly reduce engine power.</a:t>
            </a:r>
          </a:p>
          <a:p>
            <a:pPr marL="342900" indent="-342900">
              <a:spcBef>
                <a:spcPts val="600"/>
              </a:spcBef>
            </a:pPr>
            <a:r>
              <a:rPr lang="en-US" sz="2400" noProof="0" dirty="0"/>
              <a:t>The turbine wheel turns an </a:t>
            </a:r>
            <a:r>
              <a:rPr lang="en-US" sz="2400" i="1" noProof="0" dirty="0"/>
              <a:t>impeller </a:t>
            </a:r>
            <a:r>
              <a:rPr lang="en-US" sz="2400" noProof="0" dirty="0"/>
              <a:t>(compressor) </a:t>
            </a:r>
            <a:r>
              <a:rPr lang="en-US" sz="2400" i="1" noProof="0" dirty="0"/>
              <a:t>wheel </a:t>
            </a:r>
            <a:r>
              <a:rPr lang="en-US" sz="2400" noProof="0" dirty="0"/>
              <a:t>which is connected by a shaft in the center housing.</a:t>
            </a:r>
          </a:p>
          <a:p>
            <a:pPr marL="342900" indent="-342900">
              <a:spcBef>
                <a:spcPts val="600"/>
              </a:spcBef>
            </a:pPr>
            <a:r>
              <a:rPr lang="en-US" sz="2400" noProof="0" dirty="0"/>
              <a:t>The delay between acceleration and turbo boost is called turbo lag.</a:t>
            </a:r>
            <a:endParaRPr lang="en-US" altLang="en-US" sz="2400" noProof="0" dirty="0">
              <a:solidFill>
                <a:schemeClr val="tx1"/>
              </a:solidFill>
            </a:endParaRPr>
          </a:p>
        </p:txBody>
      </p:sp>
    </p:spTree>
    <p:extLst>
      <p:ext uri="{BB962C8B-B14F-4D97-AF65-F5344CB8AC3E}">
        <p14:creationId xmlns:p14="http://schemas.microsoft.com/office/powerpoint/2010/main" val="145189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.8</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5506"/>
            <a:ext cx="8309443" cy="405683"/>
          </a:xfrm>
        </p:spPr>
        <p:txBody>
          <a:bodyPr wrap="square" lIns="0" tIns="18000" rIns="0" bIns="18000" anchor="ctr" anchorCtr="0">
            <a:spAutoFit/>
          </a:bodyPr>
          <a:lstStyle/>
          <a:p>
            <a:pPr marL="0" indent="0">
              <a:buNone/>
            </a:pPr>
            <a:r>
              <a:rPr lang="en-US" sz="2400" noProof="0" dirty="0"/>
              <a:t>Turbocharger</a:t>
            </a:r>
          </a:p>
        </p:txBody>
      </p:sp>
      <p:pic>
        <p:nvPicPr>
          <p:cNvPr id="4" name="Picture 3" descr="A figure depicts the percentage of heat energy used by different components in an engine. Fuel in is at 100 percent, radiator cooling consumes 25 percent, power output is at 25 percent, and exhaust out is at 50 percent.">
            <a:extLst>
              <a:ext uri="{FF2B5EF4-FFF2-40B4-BE49-F238E27FC236}">
                <a16:creationId xmlns:a16="http://schemas.microsoft.com/office/drawing/2014/main" id="{C2FC76E4-D3E6-6249-4EC6-2107BA9D3191}"/>
              </a:ext>
            </a:extLst>
          </p:cNvPr>
          <p:cNvPicPr>
            <a:picLocks noChangeAspect="1"/>
          </p:cNvPicPr>
          <p:nvPr/>
        </p:nvPicPr>
        <p:blipFill>
          <a:blip r:embed="rId2"/>
          <a:stretch>
            <a:fillRect/>
          </a:stretch>
        </p:blipFill>
        <p:spPr>
          <a:xfrm>
            <a:off x="1159878" y="1773793"/>
            <a:ext cx="6824245" cy="3543497"/>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0" y="5515634"/>
            <a:ext cx="8309443" cy="775015"/>
          </a:xfrm>
        </p:spPr>
        <p:txBody>
          <a:bodyPr wrap="square" lIns="0" tIns="18000" rIns="0" bIns="18000" anchor="ctr" anchorCtr="0">
            <a:spAutoFit/>
          </a:bodyPr>
          <a:lstStyle/>
          <a:p>
            <a:pPr marL="342900" indent="-342900"/>
            <a:r>
              <a:rPr lang="en-US" sz="2400" dirty="0"/>
              <a:t>A turbocharger uses some of the heat energy that would normally be wasted.</a:t>
            </a:r>
            <a:endParaRPr lang="en-US" sz="2400" noProof="0" dirty="0"/>
          </a:p>
        </p:txBody>
      </p:sp>
    </p:spTree>
    <p:extLst>
      <p:ext uri="{BB962C8B-B14F-4D97-AF65-F5344CB8AC3E}">
        <p14:creationId xmlns:p14="http://schemas.microsoft.com/office/powerpoint/2010/main" val="334752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Learning Objectives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80041"/>
            <a:ext cx="8305518" cy="3583476"/>
          </a:xfrm>
        </p:spPr>
        <p:txBody>
          <a:bodyPr wrap="square" lIns="0" tIns="18000" rIns="0" bIns="18000" anchor="ctr" anchorCtr="0">
            <a:spAutoFit/>
          </a:bodyPr>
          <a:lstStyle/>
          <a:p>
            <a:pPr marL="779463" indent="-779463">
              <a:buSzTx/>
              <a:buNone/>
            </a:pPr>
            <a:r>
              <a:rPr lang="en-US" altLang="en-US" sz="2400" b="1" dirty="0">
                <a:solidFill>
                  <a:srgbClr val="007FA3"/>
                </a:solidFill>
                <a:cs typeface="Times New Roman" panose="02020603050405020304" pitchFamily="18" charset="0"/>
              </a:rPr>
              <a:t>39</a:t>
            </a:r>
            <a:r>
              <a:rPr lang="en-US" altLang="en-US" sz="2400" b="1" noProof="0" dirty="0">
                <a:solidFill>
                  <a:srgbClr val="007FA3"/>
                </a:solidFill>
                <a:cs typeface="Times New Roman" panose="02020603050405020304" pitchFamily="18" charset="0"/>
              </a:rPr>
              <a:t>.1	</a:t>
            </a:r>
            <a:r>
              <a:rPr lang="en-US" sz="2400" noProof="0" dirty="0"/>
              <a:t>Discuss airflow requirements and volumetric efficiency of engines.</a:t>
            </a:r>
            <a:endParaRPr lang="en-US" altLang="en-US" sz="2400" noProof="0" dirty="0"/>
          </a:p>
          <a:p>
            <a:pPr marL="779463" indent="-779463">
              <a:buSzTx/>
              <a:buNone/>
            </a:pPr>
            <a:r>
              <a:rPr lang="en-US" altLang="en-US" sz="2400" b="1" dirty="0">
                <a:solidFill>
                  <a:srgbClr val="007FA3"/>
                </a:solidFill>
                <a:cs typeface="Times New Roman" panose="02020603050405020304" pitchFamily="18" charset="0"/>
              </a:rPr>
              <a:t>39</a:t>
            </a:r>
            <a:r>
              <a:rPr lang="en-US" altLang="en-US" sz="2400" b="1" noProof="0" dirty="0">
                <a:solidFill>
                  <a:srgbClr val="007FA3"/>
                </a:solidFill>
                <a:cs typeface="Times New Roman" panose="02020603050405020304" pitchFamily="18" charset="0"/>
              </a:rPr>
              <a:t>.2	</a:t>
            </a:r>
            <a:r>
              <a:rPr lang="en-US" sz="2400" noProof="0" dirty="0"/>
              <a:t>Explain forced induction principles.</a:t>
            </a:r>
          </a:p>
          <a:p>
            <a:pPr marL="779463" indent="-779463">
              <a:buSzTx/>
              <a:buNone/>
            </a:pPr>
            <a:r>
              <a:rPr lang="en-US" altLang="en-US" sz="2400" b="1" dirty="0">
                <a:solidFill>
                  <a:srgbClr val="007FA3"/>
                </a:solidFill>
                <a:cs typeface="Times New Roman" panose="02020603050405020304" pitchFamily="18" charset="0"/>
              </a:rPr>
              <a:t>39</a:t>
            </a:r>
            <a:r>
              <a:rPr lang="en-US" altLang="en-US" sz="2400" b="1" noProof="0" dirty="0">
                <a:solidFill>
                  <a:srgbClr val="007FA3"/>
                </a:solidFill>
                <a:cs typeface="Times New Roman" panose="02020603050405020304" pitchFamily="18" charset="0"/>
              </a:rPr>
              <a:t>.3	</a:t>
            </a:r>
            <a:r>
              <a:rPr lang="en-US" sz="2400" noProof="0" dirty="0"/>
              <a:t>Discuss superchargers.</a:t>
            </a:r>
          </a:p>
          <a:p>
            <a:pPr marL="779463" indent="-779463">
              <a:buSzTx/>
              <a:buNone/>
            </a:pPr>
            <a:r>
              <a:rPr lang="en-US" altLang="en-US" sz="2400" b="1" dirty="0">
                <a:solidFill>
                  <a:srgbClr val="007FA3"/>
                </a:solidFill>
                <a:cs typeface="Times New Roman" panose="02020603050405020304" pitchFamily="18" charset="0"/>
              </a:rPr>
              <a:t>39</a:t>
            </a:r>
            <a:r>
              <a:rPr lang="en-US" altLang="en-US" sz="2400" b="1" noProof="0" dirty="0">
                <a:solidFill>
                  <a:srgbClr val="007FA3"/>
                </a:solidFill>
                <a:cs typeface="Times New Roman" panose="02020603050405020304" pitchFamily="18" charset="0"/>
              </a:rPr>
              <a:t>.4	</a:t>
            </a:r>
            <a:r>
              <a:rPr lang="en-US" sz="2400" noProof="0" dirty="0"/>
              <a:t>Discuss turbochargers.</a:t>
            </a:r>
          </a:p>
          <a:p>
            <a:pPr marL="779463" indent="-779463">
              <a:buSzTx/>
              <a:buNone/>
            </a:pPr>
            <a:r>
              <a:rPr lang="en-US" altLang="en-US" sz="2400" b="1" dirty="0">
                <a:solidFill>
                  <a:srgbClr val="007FA3"/>
                </a:solidFill>
                <a:cs typeface="Times New Roman" panose="02020603050405020304" pitchFamily="18" charset="0"/>
              </a:rPr>
              <a:t>39</a:t>
            </a:r>
            <a:r>
              <a:rPr lang="en-US" altLang="en-US" sz="2400" b="1" noProof="0" dirty="0">
                <a:solidFill>
                  <a:srgbClr val="007FA3"/>
                </a:solidFill>
                <a:cs typeface="Times New Roman" panose="02020603050405020304" pitchFamily="18" charset="0"/>
              </a:rPr>
              <a:t>.5	</a:t>
            </a:r>
            <a:r>
              <a:rPr lang="en-US" sz="2400" noProof="0" dirty="0"/>
              <a:t>Discuss turbocharger failures.</a:t>
            </a:r>
          </a:p>
          <a:p>
            <a:pPr marL="779463" indent="-779463">
              <a:buSzTx/>
              <a:buNone/>
            </a:pPr>
            <a:r>
              <a:rPr lang="en-US" altLang="en-US" sz="2400" b="1" dirty="0">
                <a:solidFill>
                  <a:srgbClr val="007FA3"/>
                </a:solidFill>
                <a:cs typeface="Times New Roman" panose="02020603050405020304" pitchFamily="18" charset="0"/>
              </a:rPr>
              <a:t>39</a:t>
            </a:r>
            <a:r>
              <a:rPr lang="en-US" altLang="en-US" sz="2400" b="1" noProof="0" dirty="0">
                <a:solidFill>
                  <a:srgbClr val="007FA3"/>
                </a:solidFill>
                <a:cs typeface="Times New Roman" panose="02020603050405020304" pitchFamily="18" charset="0"/>
              </a:rPr>
              <a:t>.6	</a:t>
            </a:r>
            <a:r>
              <a:rPr lang="en-US" sz="2400" noProof="0" dirty="0"/>
              <a:t>Explain boost control.</a:t>
            </a:r>
            <a:endParaRPr lang="en-US" altLang="en-US" sz="2400" noProof="0" dirty="0">
              <a:solidFill>
                <a:schemeClr val="tx1"/>
              </a:solidFill>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.9</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4493"/>
            <a:ext cx="2303931" cy="405683"/>
          </a:xfrm>
        </p:spPr>
        <p:txBody>
          <a:bodyPr wrap="square" lIns="0" tIns="18000" rIns="0" bIns="18000" anchor="ctr" anchorCtr="0">
            <a:spAutoFit/>
          </a:bodyPr>
          <a:lstStyle/>
          <a:p>
            <a:pPr marL="0" indent="0">
              <a:buNone/>
            </a:pPr>
            <a:r>
              <a:rPr lang="en-US" sz="2400" noProof="0" dirty="0"/>
              <a:t>Turbo Operation</a:t>
            </a:r>
          </a:p>
        </p:txBody>
      </p:sp>
      <p:pic>
        <p:nvPicPr>
          <p:cNvPr id="3" name="Picture 2" descr="An illustration shows the compressor and turbine sections of a turbocharger.&#10;Long description is available in notes, press F6.">
            <a:extLst>
              <a:ext uri="{FF2B5EF4-FFF2-40B4-BE49-F238E27FC236}">
                <a16:creationId xmlns:a16="http://schemas.microsoft.com/office/drawing/2014/main" id="{FE6FDB45-E348-063A-81FB-B6FDB17D4D58}"/>
              </a:ext>
            </a:extLst>
          </p:cNvPr>
          <p:cNvPicPr>
            <a:picLocks noChangeAspect="1"/>
          </p:cNvPicPr>
          <p:nvPr/>
        </p:nvPicPr>
        <p:blipFill>
          <a:blip r:embed="rId3"/>
          <a:stretch>
            <a:fillRect/>
          </a:stretch>
        </p:blipFill>
        <p:spPr>
          <a:xfrm>
            <a:off x="1556405" y="1626674"/>
            <a:ext cx="6031190" cy="4012760"/>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46314" y="5837639"/>
            <a:ext cx="8309443" cy="405683"/>
          </a:xfrm>
        </p:spPr>
        <p:txBody>
          <a:bodyPr wrap="square" lIns="0" tIns="18000" rIns="0" bIns="18000" anchor="ctr" anchorCtr="0">
            <a:spAutoFit/>
          </a:bodyPr>
          <a:lstStyle/>
          <a:p>
            <a:pPr marL="342900" indent="-342900"/>
            <a:r>
              <a:rPr lang="en-US" sz="2400" dirty="0"/>
              <a:t>A turbine wheel is turned by the expanding exhaust gases.</a:t>
            </a:r>
            <a:endParaRPr lang="en-US" sz="2400" noProof="0" dirty="0"/>
          </a:p>
        </p:txBody>
      </p:sp>
    </p:spTree>
    <p:extLst>
      <p:ext uri="{BB962C8B-B14F-4D97-AF65-F5344CB8AC3E}">
        <p14:creationId xmlns:p14="http://schemas.microsoft.com/office/powerpoint/2010/main" val="655539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Turbocharger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urbocharger">
            <a:hlinkClick r:id="" action="ppaction://media"/>
            <a:extLst>
              <a:ext uri="{FF2B5EF4-FFF2-40B4-BE49-F238E27FC236}">
                <a16:creationId xmlns:a16="http://schemas.microsoft.com/office/drawing/2014/main" id="{E718C145-671F-FA7A-3067-853DDA3A52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214437"/>
            <a:ext cx="7874000" cy="4625048"/>
          </a:xfrm>
        </p:spPr>
      </p:pic>
    </p:spTree>
    <p:extLst>
      <p:ext uri="{BB962C8B-B14F-4D97-AF65-F5344CB8AC3E}">
        <p14:creationId xmlns:p14="http://schemas.microsoft.com/office/powerpoint/2010/main" val="20014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.10</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70" y="904420"/>
            <a:ext cx="923366" cy="374906"/>
          </a:xfrm>
        </p:spPr>
        <p:txBody>
          <a:bodyPr wrap="square" lIns="0" tIns="18000" rIns="0" bIns="18000" anchor="ctr" anchorCtr="0">
            <a:spAutoFit/>
          </a:bodyPr>
          <a:lstStyle/>
          <a:p>
            <a:pPr marL="0" indent="0">
              <a:buNone/>
            </a:pPr>
            <a:r>
              <a:rPr lang="en-US" sz="2200" spc="-250" noProof="0" dirty="0"/>
              <a:t>C H R </a:t>
            </a:r>
            <a:r>
              <a:rPr lang="en-US" sz="2200" noProof="0" dirty="0"/>
              <a:t>A</a:t>
            </a:r>
          </a:p>
        </p:txBody>
      </p:sp>
      <p:pic>
        <p:nvPicPr>
          <p:cNvPr id="4" name="Picture 3" descr="A cutaway of a turbocharger. A turbine wheel on the left is connected to an impeller wheel on the right through a shaft.">
            <a:extLst>
              <a:ext uri="{FF2B5EF4-FFF2-40B4-BE49-F238E27FC236}">
                <a16:creationId xmlns:a16="http://schemas.microsoft.com/office/drawing/2014/main" id="{DDE34F81-0F2B-C0B7-9BB5-05A90E0798FE}"/>
              </a:ext>
            </a:extLst>
          </p:cNvPr>
          <p:cNvPicPr>
            <a:picLocks noChangeAspect="1"/>
          </p:cNvPicPr>
          <p:nvPr/>
        </p:nvPicPr>
        <p:blipFill>
          <a:blip r:embed="rId2"/>
          <a:stretch>
            <a:fillRect/>
          </a:stretch>
        </p:blipFill>
        <p:spPr>
          <a:xfrm>
            <a:off x="2380334" y="1509712"/>
            <a:ext cx="4398285" cy="3311165"/>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53784" y="4921755"/>
            <a:ext cx="8309443" cy="1390568"/>
          </a:xfrm>
        </p:spPr>
        <p:txBody>
          <a:bodyPr wrap="square" lIns="0" tIns="18000" rIns="0" bIns="18000" anchor="ctr" anchorCtr="0">
            <a:spAutoFit/>
          </a:bodyPr>
          <a:lstStyle/>
          <a:p>
            <a:pPr marL="342900" indent="-342900"/>
            <a:r>
              <a:rPr lang="en-US" sz="2200" dirty="0"/>
              <a:t>The exhaust drives the turbine wheel on the left, which is connected to the impeller wheel on the right through a shaft. The bushings that support the shaft are lubricated with engine oil under pressure.</a:t>
            </a:r>
            <a:endParaRPr lang="en-US" sz="2200" noProof="0" dirty="0"/>
          </a:p>
        </p:txBody>
      </p:sp>
    </p:spTree>
    <p:extLst>
      <p:ext uri="{BB962C8B-B14F-4D97-AF65-F5344CB8AC3E}">
        <p14:creationId xmlns:p14="http://schemas.microsoft.com/office/powerpoint/2010/main" val="70233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.11</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04854"/>
            <a:ext cx="1497107" cy="405683"/>
          </a:xfrm>
        </p:spPr>
        <p:txBody>
          <a:bodyPr wrap="square" lIns="0" tIns="18000" rIns="0" bIns="18000" anchor="ctr" anchorCtr="0">
            <a:spAutoFit/>
          </a:bodyPr>
          <a:lstStyle/>
          <a:p>
            <a:pPr marL="0" indent="0">
              <a:buNone/>
            </a:pPr>
            <a:r>
              <a:rPr lang="en-US" sz="2400" noProof="0" dirty="0"/>
              <a:t>Oil Feed</a:t>
            </a:r>
          </a:p>
        </p:txBody>
      </p:sp>
      <p:pic>
        <p:nvPicPr>
          <p:cNvPr id="3" name="Picture 2" descr="A turbocharger connected to an inlet manifold.&#10;Long description is available in notes, press F6.">
            <a:extLst>
              <a:ext uri="{FF2B5EF4-FFF2-40B4-BE49-F238E27FC236}">
                <a16:creationId xmlns:a16="http://schemas.microsoft.com/office/drawing/2014/main" id="{7DB25610-8536-EA1E-20BF-5833A80EE81F}"/>
              </a:ext>
            </a:extLst>
          </p:cNvPr>
          <p:cNvPicPr>
            <a:picLocks noChangeAspect="1"/>
          </p:cNvPicPr>
          <p:nvPr/>
        </p:nvPicPr>
        <p:blipFill>
          <a:blip r:embed="rId3"/>
          <a:stretch>
            <a:fillRect/>
          </a:stretch>
        </p:blipFill>
        <p:spPr>
          <a:xfrm>
            <a:off x="2237565" y="1534414"/>
            <a:ext cx="4668869" cy="3439983"/>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53784" y="5179878"/>
            <a:ext cx="8309443" cy="1144347"/>
          </a:xfrm>
        </p:spPr>
        <p:txBody>
          <a:bodyPr wrap="square" lIns="0" tIns="18000" rIns="0" bIns="18000" anchor="ctr" anchorCtr="0">
            <a:spAutoFit/>
          </a:bodyPr>
          <a:lstStyle/>
          <a:p>
            <a:pPr marL="342900" indent="-342900"/>
            <a:r>
              <a:rPr lang="en-US" sz="2400" dirty="0"/>
              <a:t>Engine oil is fed to the center of the turbocharger to lubricate the bushings and returns to the oil pan through a return line.</a:t>
            </a:r>
            <a:endParaRPr lang="en-US" sz="2400" noProof="0" dirty="0"/>
          </a:p>
        </p:txBody>
      </p:sp>
    </p:spTree>
    <p:extLst>
      <p:ext uri="{BB962C8B-B14F-4D97-AF65-F5344CB8AC3E}">
        <p14:creationId xmlns:p14="http://schemas.microsoft.com/office/powerpoint/2010/main" val="4257084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Turbocharger Failures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83287"/>
            <a:ext cx="8305518" cy="2113843"/>
          </a:xfrm>
        </p:spPr>
        <p:txBody>
          <a:bodyPr wrap="square" lIns="0" tIns="18000" rIns="0" bIns="18000" anchor="ctr" anchorCtr="0">
            <a:spAutoFit/>
          </a:bodyPr>
          <a:lstStyle/>
          <a:p>
            <a:pPr marL="342900" indent="-342900">
              <a:spcBef>
                <a:spcPts val="600"/>
              </a:spcBef>
            </a:pPr>
            <a:r>
              <a:rPr lang="en-US" sz="2400" noProof="0" dirty="0"/>
              <a:t>Creates a noticeable drop in power.</a:t>
            </a:r>
          </a:p>
          <a:p>
            <a:pPr marL="342900" indent="-342900">
              <a:spcBef>
                <a:spcPts val="600"/>
              </a:spcBef>
            </a:pPr>
            <a:r>
              <a:rPr lang="en-US" sz="2400" noProof="0" dirty="0"/>
              <a:t>Bearing failure is the most common cause.</a:t>
            </a:r>
          </a:p>
          <a:p>
            <a:pPr marL="342900" indent="-342900">
              <a:spcBef>
                <a:spcPts val="600"/>
              </a:spcBef>
            </a:pPr>
            <a:r>
              <a:rPr lang="en-US" sz="2400" noProof="0" dirty="0"/>
              <a:t>Excessive oil consumption due to wear.</a:t>
            </a:r>
          </a:p>
          <a:p>
            <a:pPr marL="342900" indent="-342900">
              <a:spcBef>
                <a:spcPts val="600"/>
              </a:spcBef>
            </a:pPr>
            <a:r>
              <a:rPr lang="en-US" sz="2400" noProof="0" dirty="0"/>
              <a:t>Most failures are preventable by performing regular maintenance.</a:t>
            </a:r>
            <a:endParaRPr lang="en-US" altLang="en-US" sz="2400" noProof="0" dirty="0">
              <a:solidFill>
                <a:schemeClr val="tx1"/>
              </a:solidFill>
            </a:endParaRPr>
          </a:p>
        </p:txBody>
      </p:sp>
    </p:spTree>
    <p:extLst>
      <p:ext uri="{BB962C8B-B14F-4D97-AF65-F5344CB8AC3E}">
        <p14:creationId xmlns:p14="http://schemas.microsoft.com/office/powerpoint/2010/main" val="239454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Question 2 </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87622"/>
            <a:ext cx="8305518" cy="405683"/>
          </a:xfrm>
        </p:spPr>
        <p:txBody>
          <a:bodyPr wrap="square" lIns="0" tIns="18000" rIns="0" bIns="18000" anchor="ctr" anchorCtr="0">
            <a:spAutoFit/>
          </a:bodyPr>
          <a:lstStyle/>
          <a:p>
            <a:pPr marL="0" indent="0">
              <a:spcBef>
                <a:spcPts val="600"/>
              </a:spcBef>
              <a:buNone/>
            </a:pPr>
            <a:r>
              <a:rPr lang="en-US" altLang="en-US" sz="2400" noProof="0" dirty="0"/>
              <a:t>What is a common cause of turbocharger failures?</a:t>
            </a:r>
            <a:endParaRPr lang="en-US" altLang="en-US" sz="2400" noProof="0" dirty="0">
              <a:solidFill>
                <a:schemeClr val="tx1"/>
              </a:solidFill>
            </a:endParaRPr>
          </a:p>
        </p:txBody>
      </p:sp>
    </p:spTree>
    <p:extLst>
      <p:ext uri="{BB962C8B-B14F-4D97-AF65-F5344CB8AC3E}">
        <p14:creationId xmlns:p14="http://schemas.microsoft.com/office/powerpoint/2010/main" val="3097767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Answer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87622"/>
            <a:ext cx="8305518" cy="405683"/>
          </a:xfrm>
        </p:spPr>
        <p:txBody>
          <a:bodyPr wrap="square" lIns="0" tIns="18000" rIns="0" bIns="18000" anchor="ctr" anchorCtr="0">
            <a:spAutoFit/>
          </a:bodyPr>
          <a:lstStyle/>
          <a:p>
            <a:pPr marL="0" indent="0">
              <a:spcBef>
                <a:spcPts val="600"/>
              </a:spcBef>
              <a:buNone/>
            </a:pPr>
            <a:r>
              <a:rPr lang="en-US" altLang="en-US" sz="2400" noProof="0" dirty="0"/>
              <a:t>Bearing failures.</a:t>
            </a:r>
            <a:endParaRPr lang="en-US" altLang="en-US" sz="2400" noProof="0" dirty="0">
              <a:solidFill>
                <a:schemeClr val="tx1"/>
              </a:solidFill>
            </a:endParaRPr>
          </a:p>
        </p:txBody>
      </p:sp>
    </p:spTree>
    <p:extLst>
      <p:ext uri="{BB962C8B-B14F-4D97-AF65-F5344CB8AC3E}">
        <p14:creationId xmlns:p14="http://schemas.microsoft.com/office/powerpoint/2010/main" val="2906769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.12</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69" y="1094490"/>
            <a:ext cx="1505645" cy="405683"/>
          </a:xfrm>
        </p:spPr>
        <p:txBody>
          <a:bodyPr wrap="square" lIns="0" tIns="18000" rIns="0" bIns="18000" anchor="ctr" anchorCtr="0">
            <a:spAutoFit/>
          </a:bodyPr>
          <a:lstStyle/>
          <a:p>
            <a:pPr marL="0" indent="0">
              <a:buNone/>
            </a:pPr>
            <a:r>
              <a:rPr lang="en-US" sz="2400" noProof="0" dirty="0"/>
              <a:t>Intercooler</a:t>
            </a:r>
            <a:endParaRPr lang="en-US" sz="2200" noProof="0" dirty="0"/>
          </a:p>
        </p:txBody>
      </p:sp>
      <p:pic>
        <p:nvPicPr>
          <p:cNvPr id="4" name="Picture 3" descr="A photo of a Subaru intercooler kept beside the engine, with pipes from the intercooler connecting the engine and other parts.">
            <a:extLst>
              <a:ext uri="{FF2B5EF4-FFF2-40B4-BE49-F238E27FC236}">
                <a16:creationId xmlns:a16="http://schemas.microsoft.com/office/drawing/2014/main" id="{1F27F002-9762-F696-0492-3256C80ABB66}"/>
              </a:ext>
            </a:extLst>
          </p:cNvPr>
          <p:cNvPicPr>
            <a:picLocks noChangeAspect="1"/>
          </p:cNvPicPr>
          <p:nvPr/>
        </p:nvPicPr>
        <p:blipFill>
          <a:blip r:embed="rId2"/>
          <a:stretch>
            <a:fillRect/>
          </a:stretch>
        </p:blipFill>
        <p:spPr>
          <a:xfrm>
            <a:off x="2306221" y="1582378"/>
            <a:ext cx="4531558" cy="3411497"/>
          </a:xfrm>
          <a:prstGeom prst="rect">
            <a:avLst/>
          </a:prstGeom>
        </p:spPr>
      </p:pic>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53784" y="5162308"/>
            <a:ext cx="8309443" cy="1144347"/>
          </a:xfrm>
        </p:spPr>
        <p:txBody>
          <a:bodyPr wrap="square" lIns="0" tIns="18000" rIns="0" bIns="18000" anchor="ctr" anchorCtr="0">
            <a:spAutoFit/>
          </a:bodyPr>
          <a:lstStyle/>
          <a:p>
            <a:pPr marL="342900" indent="-342900"/>
            <a:r>
              <a:rPr lang="en-US" sz="2400" dirty="0"/>
              <a:t>The unit on top of this Subaru that looks like a radiator is the intercooler, which cools the air after it has been compressed by the turbocharger.</a:t>
            </a:r>
            <a:endParaRPr lang="en-US" sz="2400" noProof="0" dirty="0"/>
          </a:p>
        </p:txBody>
      </p:sp>
    </p:spTree>
    <p:extLst>
      <p:ext uri="{BB962C8B-B14F-4D97-AF65-F5344CB8AC3E}">
        <p14:creationId xmlns:p14="http://schemas.microsoft.com/office/powerpoint/2010/main" val="4061837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Boost Control</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926142"/>
            <a:ext cx="8305518" cy="3668115"/>
          </a:xfrm>
        </p:spPr>
        <p:txBody>
          <a:bodyPr wrap="square" lIns="0" tIns="18000" rIns="0" bIns="18000" anchor="ctr" anchorCtr="0">
            <a:spAutoFit/>
          </a:bodyPr>
          <a:lstStyle/>
          <a:p>
            <a:pPr marL="342900" indent="-342900">
              <a:spcBef>
                <a:spcPts val="600"/>
              </a:spcBef>
            </a:pPr>
            <a:r>
              <a:rPr lang="en-US" sz="2400" noProof="0" dirty="0"/>
              <a:t>Wastegate: It is a bypass valve at the exhaust inlet to the turbine, which allows all or part of the exhaust gas to enter the turbine.</a:t>
            </a:r>
          </a:p>
          <a:p>
            <a:pPr marL="342900" indent="-342900">
              <a:spcBef>
                <a:spcPts val="600"/>
              </a:spcBef>
            </a:pPr>
            <a:r>
              <a:rPr lang="en-US" sz="2400" noProof="0" dirty="0"/>
              <a:t>Relief Valves: It vents pressurized air from the connecting pipe between the outlet of the turbocharger and the throttle.</a:t>
            </a:r>
          </a:p>
          <a:p>
            <a:pPr marL="342900" indent="-342900">
              <a:spcBef>
                <a:spcPts val="600"/>
              </a:spcBef>
            </a:pPr>
            <a:r>
              <a:rPr lang="en-US" sz="2400" noProof="0" dirty="0"/>
              <a:t>Two types of relief valves:</a:t>
            </a:r>
          </a:p>
          <a:p>
            <a:pPr marL="829818" lvl="1" indent="-342900"/>
            <a:r>
              <a:rPr lang="en-US" sz="2400" noProof="0" dirty="0"/>
              <a:t>Compressor bypass valve (</a:t>
            </a:r>
            <a:r>
              <a:rPr lang="en-US" sz="2400" spc="-300" noProof="0" dirty="0"/>
              <a:t>C B </a:t>
            </a:r>
            <a:r>
              <a:rPr lang="en-US" sz="2400" noProof="0" dirty="0"/>
              <a:t>V)</a:t>
            </a:r>
          </a:p>
          <a:p>
            <a:pPr marL="829818" lvl="1" indent="-342900"/>
            <a:r>
              <a:rPr lang="en-US" sz="2400" noProof="0" dirty="0"/>
              <a:t>Blow-off valve (</a:t>
            </a:r>
            <a:r>
              <a:rPr lang="en-US" sz="2400" spc="-300" noProof="0" dirty="0"/>
              <a:t>B O </a:t>
            </a:r>
            <a:r>
              <a:rPr lang="en-US" sz="2400" noProof="0" dirty="0"/>
              <a:t>V)</a:t>
            </a:r>
            <a:endParaRPr lang="en-US" altLang="en-US" sz="2400" noProof="0" dirty="0">
              <a:solidFill>
                <a:schemeClr val="tx1"/>
              </a:solidFill>
            </a:endParaRPr>
          </a:p>
        </p:txBody>
      </p:sp>
    </p:spTree>
    <p:extLst>
      <p:ext uri="{BB962C8B-B14F-4D97-AF65-F5344CB8AC3E}">
        <p14:creationId xmlns:p14="http://schemas.microsoft.com/office/powerpoint/2010/main" val="2956797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.13</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70" y="1086269"/>
            <a:ext cx="4132732" cy="405683"/>
          </a:xfrm>
        </p:spPr>
        <p:txBody>
          <a:bodyPr wrap="square" lIns="0" tIns="18000" rIns="0" bIns="18000" anchor="ctr" anchorCtr="0">
            <a:spAutoFit/>
          </a:bodyPr>
          <a:lstStyle/>
          <a:p>
            <a:pPr marL="0" indent="0">
              <a:buNone/>
            </a:pPr>
            <a:r>
              <a:rPr lang="en-US" sz="2400" noProof="0" dirty="0"/>
              <a:t>Wastegate</a:t>
            </a:r>
            <a:endParaRPr lang="en-US" sz="2200" noProof="0" dirty="0"/>
          </a:p>
        </p:txBody>
      </p:sp>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1" y="1608886"/>
            <a:ext cx="4132729" cy="2252343"/>
          </a:xfrm>
        </p:spPr>
        <p:txBody>
          <a:bodyPr wrap="square" lIns="0" tIns="18000" rIns="0" bIns="18000" anchor="ctr" anchorCtr="0">
            <a:spAutoFit/>
          </a:bodyPr>
          <a:lstStyle/>
          <a:p>
            <a:pPr marL="342900" indent="-342900"/>
            <a:r>
              <a:rPr lang="en-US" sz="2400" dirty="0"/>
              <a:t>A wastegate is used on many turbocharged engines to control maximum boost pressure. The wastegate is controlled by a computer-controlled valve.</a:t>
            </a:r>
            <a:endParaRPr lang="en-US" sz="2400" noProof="0" dirty="0"/>
          </a:p>
        </p:txBody>
      </p:sp>
      <p:pic>
        <p:nvPicPr>
          <p:cNvPr id="3" name="Picture 2" descr="A figure depicts the wastegate on a turbocharged engine.&#10;Long description is available in notes, press F6.">
            <a:extLst>
              <a:ext uri="{FF2B5EF4-FFF2-40B4-BE49-F238E27FC236}">
                <a16:creationId xmlns:a16="http://schemas.microsoft.com/office/drawing/2014/main" id="{7A364994-56DB-EB0B-B145-115696A2FBC9}"/>
              </a:ext>
            </a:extLst>
          </p:cNvPr>
          <p:cNvPicPr>
            <a:picLocks noChangeAspect="1"/>
          </p:cNvPicPr>
          <p:nvPr/>
        </p:nvPicPr>
        <p:blipFill>
          <a:blip r:embed="rId3"/>
          <a:stretch>
            <a:fillRect/>
          </a:stretch>
        </p:blipFill>
        <p:spPr>
          <a:xfrm>
            <a:off x="4707906" y="1037844"/>
            <a:ext cx="3889248" cy="4477512"/>
          </a:xfrm>
          <a:prstGeom prst="rect">
            <a:avLst/>
          </a:prstGeom>
        </p:spPr>
      </p:pic>
    </p:spTree>
    <p:extLst>
      <p:ext uri="{BB962C8B-B14F-4D97-AF65-F5344CB8AC3E}">
        <p14:creationId xmlns:p14="http://schemas.microsoft.com/office/powerpoint/2010/main" val="3788311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Introduction</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70317"/>
            <a:ext cx="8305518" cy="4714555"/>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Airflow Requirements</a:t>
            </a:r>
          </a:p>
          <a:p>
            <a:pPr marL="829818" lvl="1" indent="-342900">
              <a:buSzTx/>
            </a:pPr>
            <a:r>
              <a:rPr lang="en-US" altLang="en-US" sz="2400" noProof="0" dirty="0">
                <a:solidFill>
                  <a:schemeClr val="tx1"/>
                </a:solidFill>
              </a:rPr>
              <a:t>Calculate engine airflow requirements using three factors.</a:t>
            </a:r>
          </a:p>
          <a:p>
            <a:pPr marL="1229868" lvl="2" indent="-342900">
              <a:buSzTx/>
            </a:pPr>
            <a:r>
              <a:rPr lang="en-US" altLang="en-US" sz="2400" noProof="0" dirty="0">
                <a:solidFill>
                  <a:schemeClr val="tx1"/>
                </a:solidFill>
              </a:rPr>
              <a:t>Engine displacement</a:t>
            </a:r>
          </a:p>
          <a:p>
            <a:pPr marL="1229868" lvl="2" indent="-342900">
              <a:buSzTx/>
            </a:pPr>
            <a:r>
              <a:rPr lang="en-US" altLang="en-US" sz="2400" noProof="0" dirty="0">
                <a:solidFill>
                  <a:schemeClr val="tx1"/>
                </a:solidFill>
              </a:rPr>
              <a:t>Engine revolutions per minute (</a:t>
            </a:r>
            <a:r>
              <a:rPr lang="en-US" altLang="en-US" sz="2400" spc="-300" noProof="0" dirty="0">
                <a:solidFill>
                  <a:schemeClr val="tx1"/>
                </a:solidFill>
              </a:rPr>
              <a:t>R P </a:t>
            </a:r>
            <a:r>
              <a:rPr lang="en-US" altLang="en-US" sz="2400" noProof="0" dirty="0">
                <a:solidFill>
                  <a:schemeClr val="tx1"/>
                </a:solidFill>
              </a:rPr>
              <a:t>M)</a:t>
            </a:r>
          </a:p>
          <a:p>
            <a:pPr marL="1229868" lvl="2" indent="-342900">
              <a:buSzTx/>
            </a:pPr>
            <a:r>
              <a:rPr lang="en-US" altLang="en-US" sz="2400" noProof="0" dirty="0">
                <a:solidFill>
                  <a:schemeClr val="tx1"/>
                </a:solidFill>
              </a:rPr>
              <a:t>Volumetric efficiency</a:t>
            </a:r>
          </a:p>
          <a:p>
            <a:pPr marL="342900" indent="-342900">
              <a:spcBef>
                <a:spcPts val="600"/>
              </a:spcBef>
              <a:buSzTx/>
            </a:pPr>
            <a:r>
              <a:rPr lang="en-US" altLang="en-US" sz="2400" noProof="0" dirty="0">
                <a:solidFill>
                  <a:schemeClr val="tx1"/>
                </a:solidFill>
              </a:rPr>
              <a:t>Volumetric Efficiency</a:t>
            </a:r>
          </a:p>
          <a:p>
            <a:pPr marL="829818" lvl="1" indent="-342900">
              <a:buSzTx/>
            </a:pPr>
            <a:r>
              <a:rPr lang="en-US" altLang="en-US" sz="2400" noProof="0" dirty="0">
                <a:solidFill>
                  <a:schemeClr val="tx1"/>
                </a:solidFill>
              </a:rPr>
              <a:t>A measure of how well an engine breathes.</a:t>
            </a:r>
          </a:p>
          <a:p>
            <a:pPr marL="829818" lvl="1" indent="-342900">
              <a:buSzTx/>
            </a:pPr>
            <a:r>
              <a:rPr lang="en-US" altLang="en-US" sz="2400" noProof="0" dirty="0">
                <a:solidFill>
                  <a:schemeClr val="tx1"/>
                </a:solidFill>
              </a:rPr>
              <a:t>A new engine is about 85% efficient.</a:t>
            </a:r>
          </a:p>
          <a:p>
            <a:pPr marL="829818" lvl="1" indent="-342900">
              <a:buSzTx/>
            </a:pPr>
            <a:r>
              <a:rPr lang="en-US" altLang="en-US" sz="2400" noProof="0" dirty="0">
                <a:solidFill>
                  <a:schemeClr val="tx1"/>
                </a:solidFill>
              </a:rPr>
              <a:t>Turbochargers or superchargers can increase volumetric efficiency to over 100%.</a:t>
            </a:r>
          </a:p>
        </p:txBody>
      </p:sp>
    </p:spTree>
    <p:extLst>
      <p:ext uri="{BB962C8B-B14F-4D97-AF65-F5344CB8AC3E}">
        <p14:creationId xmlns:p14="http://schemas.microsoft.com/office/powerpoint/2010/main" val="257165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61A7A-8972-4048-9B2E-7351302A8DCD}"/>
              </a:ext>
            </a:extLst>
          </p:cNvPr>
          <p:cNvSpPr>
            <a:spLocks noGrp="1"/>
          </p:cNvSpPr>
          <p:nvPr>
            <p:ph type="title"/>
          </p:nvPr>
        </p:nvSpPr>
        <p:spPr>
          <a:xfrm>
            <a:off x="439269" y="197212"/>
            <a:ext cx="8309443" cy="590349"/>
          </a:xfrm>
        </p:spPr>
        <p:txBody>
          <a:bodyPr wrap="square" tIns="18000" bIns="18000" anchor="ctr" anchorCtr="0">
            <a:spAutoFit/>
          </a:bodyPr>
          <a:lstStyle/>
          <a:p>
            <a:r>
              <a:rPr lang="en-US" noProof="0" dirty="0"/>
              <a:t>Figure </a:t>
            </a:r>
            <a:r>
              <a:rPr lang="en-US" dirty="0"/>
              <a:t>39</a:t>
            </a:r>
            <a:r>
              <a:rPr lang="en-US" noProof="0" dirty="0"/>
              <a:t>.14</a:t>
            </a:r>
          </a:p>
        </p:txBody>
      </p:sp>
      <p:sp>
        <p:nvSpPr>
          <p:cNvPr id="6" name="Content Placeholder 5">
            <a:extLst>
              <a:ext uri="{FF2B5EF4-FFF2-40B4-BE49-F238E27FC236}">
                <a16:creationId xmlns:a16="http://schemas.microsoft.com/office/drawing/2014/main" id="{0E5ED726-4052-4C2F-A96F-776C3C3A687E}"/>
              </a:ext>
            </a:extLst>
          </p:cNvPr>
          <p:cNvSpPr>
            <a:spLocks noGrp="1"/>
          </p:cNvSpPr>
          <p:nvPr>
            <p:ph sz="quarter" idx="12"/>
          </p:nvPr>
        </p:nvSpPr>
        <p:spPr>
          <a:xfrm>
            <a:off x="439270" y="1086269"/>
            <a:ext cx="2151530" cy="405683"/>
          </a:xfrm>
        </p:spPr>
        <p:txBody>
          <a:bodyPr wrap="square" lIns="0" tIns="18000" rIns="0" bIns="18000" anchor="ctr" anchorCtr="0">
            <a:spAutoFit/>
          </a:bodyPr>
          <a:lstStyle/>
          <a:p>
            <a:pPr marL="0" indent="0">
              <a:buNone/>
            </a:pPr>
            <a:r>
              <a:rPr lang="en-US" sz="2400" noProof="0" dirty="0"/>
              <a:t>Blow-Off Valve</a:t>
            </a:r>
            <a:endParaRPr lang="en-US" sz="2200" noProof="0" dirty="0"/>
          </a:p>
        </p:txBody>
      </p:sp>
      <p:sp>
        <p:nvSpPr>
          <p:cNvPr id="7" name="Content Placeholder 6">
            <a:extLst>
              <a:ext uri="{FF2B5EF4-FFF2-40B4-BE49-F238E27FC236}">
                <a16:creationId xmlns:a16="http://schemas.microsoft.com/office/drawing/2014/main" id="{889A5C8E-3A52-4C60-B9D8-99A11EB41F6D}"/>
              </a:ext>
            </a:extLst>
          </p:cNvPr>
          <p:cNvSpPr>
            <a:spLocks noGrp="1"/>
          </p:cNvSpPr>
          <p:nvPr>
            <p:ph sz="quarter" idx="13"/>
          </p:nvPr>
        </p:nvSpPr>
        <p:spPr>
          <a:xfrm>
            <a:off x="439271" y="1606497"/>
            <a:ext cx="4132730" cy="1883011"/>
          </a:xfrm>
        </p:spPr>
        <p:txBody>
          <a:bodyPr wrap="square" lIns="0" tIns="18000" rIns="0" bIns="18000" anchor="ctr" anchorCtr="0">
            <a:spAutoFit/>
          </a:bodyPr>
          <a:lstStyle/>
          <a:p>
            <a:pPr marL="342900" indent="-342900"/>
            <a:r>
              <a:rPr lang="en-US" sz="2400" dirty="0"/>
              <a:t>A blow-off valve is used in some turbocharged systems to relieve boost pressure during deceleration.</a:t>
            </a:r>
            <a:endParaRPr lang="en-US" sz="2400" noProof="0" dirty="0"/>
          </a:p>
        </p:txBody>
      </p:sp>
      <p:pic>
        <p:nvPicPr>
          <p:cNvPr id="4" name="Picture 3" descr="A blow-off valve used in a turbocharged system.&#10;Long description is available in notes, press F6.">
            <a:extLst>
              <a:ext uri="{FF2B5EF4-FFF2-40B4-BE49-F238E27FC236}">
                <a16:creationId xmlns:a16="http://schemas.microsoft.com/office/drawing/2014/main" id="{E2FF2F13-FCA4-04B3-E3AF-5DF8D622023A}"/>
              </a:ext>
            </a:extLst>
          </p:cNvPr>
          <p:cNvPicPr>
            <a:picLocks noChangeAspect="1"/>
          </p:cNvPicPr>
          <p:nvPr/>
        </p:nvPicPr>
        <p:blipFill>
          <a:blip r:embed="rId3"/>
          <a:stretch>
            <a:fillRect/>
          </a:stretch>
        </p:blipFill>
        <p:spPr>
          <a:xfrm>
            <a:off x="4641205" y="1267414"/>
            <a:ext cx="4047035" cy="3822200"/>
          </a:xfrm>
          <a:prstGeom prst="rect">
            <a:avLst/>
          </a:prstGeom>
        </p:spPr>
      </p:pic>
    </p:spTree>
    <p:extLst>
      <p:ext uri="{BB962C8B-B14F-4D97-AF65-F5344CB8AC3E}">
        <p14:creationId xmlns:p14="http://schemas.microsoft.com/office/powerpoint/2010/main" val="342252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Turbocharger Wastegate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urbocharger_wastegate">
            <a:hlinkClick r:id="" action="ppaction://media"/>
            <a:extLst>
              <a:ext uri="{FF2B5EF4-FFF2-40B4-BE49-F238E27FC236}">
                <a16:creationId xmlns:a16="http://schemas.microsoft.com/office/drawing/2014/main" id="{A93F7B1D-2430-6838-D59C-827BC5938F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013700" cy="4653835"/>
          </a:xfrm>
        </p:spPr>
      </p:pic>
    </p:spTree>
    <p:extLst>
      <p:ext uri="{BB962C8B-B14F-4D97-AF65-F5344CB8AC3E}">
        <p14:creationId xmlns:p14="http://schemas.microsoft.com/office/powerpoint/2010/main" val="41915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Question 3 </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87621"/>
            <a:ext cx="8305518" cy="405683"/>
          </a:xfrm>
        </p:spPr>
        <p:txBody>
          <a:bodyPr wrap="square" lIns="0" tIns="18000" rIns="0" bIns="18000" anchor="ctr" anchorCtr="0">
            <a:spAutoFit/>
          </a:bodyPr>
          <a:lstStyle/>
          <a:p>
            <a:pPr marL="0" indent="0">
              <a:spcBef>
                <a:spcPts val="600"/>
              </a:spcBef>
              <a:buNone/>
            </a:pPr>
            <a:r>
              <a:rPr lang="en-US" sz="2400" noProof="0" dirty="0">
                <a:solidFill>
                  <a:srgbClr val="000000"/>
                </a:solidFill>
              </a:rPr>
              <a:t>What is the purpose of an intercooler?</a:t>
            </a:r>
            <a:endParaRPr lang="en-US" altLang="en-US" sz="2400" noProof="0" dirty="0">
              <a:solidFill>
                <a:schemeClr val="tx1"/>
              </a:solidFill>
            </a:endParaRPr>
          </a:p>
        </p:txBody>
      </p:sp>
    </p:spTree>
    <p:extLst>
      <p:ext uri="{BB962C8B-B14F-4D97-AF65-F5344CB8AC3E}">
        <p14:creationId xmlns:p14="http://schemas.microsoft.com/office/powerpoint/2010/main" val="370403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Answer 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87621"/>
            <a:ext cx="8305518" cy="405683"/>
          </a:xfrm>
        </p:spPr>
        <p:txBody>
          <a:bodyPr wrap="square" lIns="0" tIns="18000" rIns="0" bIns="18000" anchor="ctr" anchorCtr="0">
            <a:spAutoFit/>
          </a:bodyPr>
          <a:lstStyle/>
          <a:p>
            <a:pPr marL="0" indent="0">
              <a:spcBef>
                <a:spcPts val="600"/>
              </a:spcBef>
              <a:buNone/>
            </a:pPr>
            <a:r>
              <a:rPr lang="en-US" sz="2400" noProof="0" dirty="0">
                <a:solidFill>
                  <a:srgbClr val="000000"/>
                </a:solidFill>
              </a:rPr>
              <a:t>Reduce the temperature of the air entering the engine.</a:t>
            </a:r>
            <a:endParaRPr lang="en-US" altLang="en-US" sz="2400" noProof="0" dirty="0">
              <a:solidFill>
                <a:schemeClr val="tx1"/>
              </a:solidFill>
            </a:endParaRPr>
          </a:p>
        </p:txBody>
      </p:sp>
    </p:spTree>
    <p:extLst>
      <p:ext uri="{BB962C8B-B14F-4D97-AF65-F5344CB8AC3E}">
        <p14:creationId xmlns:p14="http://schemas.microsoft.com/office/powerpoint/2010/main" val="1025801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3195" y="178654"/>
            <a:ext cx="8310176" cy="590349"/>
          </a:xfrm>
        </p:spPr>
        <p:txBody>
          <a:bodyPr wrap="square" lIns="0" tIns="18000" rIns="0" bIns="18000" anchor="ctr" anchorCtr="0">
            <a:spAutoFit/>
          </a:bodyPr>
          <a:lstStyle/>
          <a:p>
            <a:r>
              <a:rPr lang="en-US" noProof="0" dirty="0"/>
              <a:t>Summary</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925056"/>
            <a:ext cx="8305518" cy="5422441"/>
          </a:xfrm>
        </p:spPr>
        <p:txBody>
          <a:bodyPr wrap="square" lIns="0" tIns="18000" rIns="0" bIns="18000" anchor="ctr" anchorCtr="0">
            <a:spAutoFit/>
          </a:bodyPr>
          <a:lstStyle/>
          <a:p>
            <a:pPr marL="342900" indent="-342900">
              <a:spcBef>
                <a:spcPts val="600"/>
              </a:spcBef>
            </a:pPr>
            <a:r>
              <a:rPr lang="en-US" altLang="en-US" sz="2000" dirty="0">
                <a:solidFill>
                  <a:schemeClr val="tx1"/>
                </a:solidFill>
              </a:rPr>
              <a:t>Volumetric efficiency is comparison of actual volume of air–fuel mixture drawn into the engine to theoretical maximum volume that can be drawn into the cylinder.</a:t>
            </a:r>
          </a:p>
          <a:p>
            <a:pPr marL="342900" indent="-342900">
              <a:spcBef>
                <a:spcPts val="600"/>
              </a:spcBef>
            </a:pPr>
            <a:r>
              <a:rPr lang="en-US" altLang="en-US" sz="2000" dirty="0">
                <a:solidFill>
                  <a:schemeClr val="tx1"/>
                </a:solidFill>
              </a:rPr>
              <a:t>Supercharger operates from the engine by a drive belt and, while it does consume some engine power, it forces a greater amount of air into the cylinders for even more power.</a:t>
            </a:r>
          </a:p>
          <a:p>
            <a:pPr marL="342900" indent="-342900">
              <a:spcBef>
                <a:spcPts val="600"/>
              </a:spcBef>
            </a:pPr>
            <a:r>
              <a:rPr lang="en-US" altLang="en-US" sz="2000" dirty="0">
                <a:solidFill>
                  <a:schemeClr val="tx1"/>
                </a:solidFill>
              </a:rPr>
              <a:t>Turbocharger uses normally wasted heat energy of exhaust to turn an impeller at high speed. The impeller is linked to a turbine wheel on the same shaft and is used to force air into the engine.</a:t>
            </a:r>
          </a:p>
          <a:p>
            <a:pPr marL="342900" indent="-342900">
              <a:spcBef>
                <a:spcPts val="600"/>
              </a:spcBef>
            </a:pPr>
            <a:r>
              <a:rPr lang="en-US" altLang="en-US" sz="2000" dirty="0">
                <a:solidFill>
                  <a:schemeClr val="tx1"/>
                </a:solidFill>
              </a:rPr>
              <a:t>Three types of superchargers: roots-type, twin screw, and centrifugal.</a:t>
            </a:r>
          </a:p>
          <a:p>
            <a:pPr marL="342900" indent="-342900">
              <a:spcBef>
                <a:spcPts val="600"/>
              </a:spcBef>
            </a:pPr>
            <a:r>
              <a:rPr lang="en-US" altLang="en-US" sz="2000" dirty="0">
                <a:solidFill>
                  <a:schemeClr val="tx1"/>
                </a:solidFill>
              </a:rPr>
              <a:t>Bypass valve is used to control the boost pressure.</a:t>
            </a:r>
          </a:p>
          <a:p>
            <a:pPr marL="342900" indent="-342900">
              <a:spcBef>
                <a:spcPts val="600"/>
              </a:spcBef>
            </a:pPr>
            <a:r>
              <a:rPr lang="en-US" altLang="en-US" sz="2000" dirty="0">
                <a:solidFill>
                  <a:schemeClr val="tx1"/>
                </a:solidFill>
              </a:rPr>
              <a:t>Intercooler used on many turbocharged and some supercharged engines to reduce the temperature of air entering the engine for increased power.</a:t>
            </a:r>
          </a:p>
          <a:p>
            <a:pPr marL="342900" indent="-342900">
              <a:spcBef>
                <a:spcPts val="600"/>
              </a:spcBef>
            </a:pPr>
            <a:r>
              <a:rPr lang="en-US" altLang="en-US" sz="2000" dirty="0">
                <a:solidFill>
                  <a:schemeClr val="tx1"/>
                </a:solidFill>
              </a:rPr>
              <a:t>Wastegate used to limit and control boost pressures, &amp; keep the speed of the turbine wheel from slowing down during engine deceleration.</a:t>
            </a:r>
            <a:endParaRPr lang="en-US" altLang="en-US" sz="2000" noProof="0" dirty="0">
              <a:solidFill>
                <a:schemeClr val="tx1"/>
              </a:solidFill>
            </a:endParaRPr>
          </a:p>
        </p:txBody>
      </p:sp>
    </p:spTree>
    <p:extLst>
      <p:ext uri="{BB962C8B-B14F-4D97-AF65-F5344CB8AC3E}">
        <p14:creationId xmlns:p14="http://schemas.microsoft.com/office/powerpoint/2010/main" val="1272663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506" y="185055"/>
            <a:ext cx="8300875"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1934-4C82-4422-80EF-B0113EBE9DA0}"/>
              </a:ext>
            </a:extLst>
          </p:cNvPr>
          <p:cNvSpPr>
            <a:spLocks noGrp="1"/>
          </p:cNvSpPr>
          <p:nvPr>
            <p:ph type="title"/>
          </p:nvPr>
        </p:nvSpPr>
        <p:spPr>
          <a:xfrm>
            <a:off x="439269" y="191201"/>
            <a:ext cx="8309443" cy="590349"/>
          </a:xfrm>
        </p:spPr>
        <p:txBody>
          <a:bodyPr wrap="square" lIns="0" tIns="18000" rIns="0" bIns="18000" anchor="ctr" anchorCtr="0">
            <a:spAutoFit/>
          </a:bodyPr>
          <a:lstStyle/>
          <a:p>
            <a:r>
              <a:rPr lang="en-US" noProof="0" dirty="0"/>
              <a:t>Figure 39.1 </a:t>
            </a:r>
          </a:p>
        </p:txBody>
      </p:sp>
      <p:sp>
        <p:nvSpPr>
          <p:cNvPr id="3" name="Content Placeholder 2">
            <a:extLst>
              <a:ext uri="{FF2B5EF4-FFF2-40B4-BE49-F238E27FC236}">
                <a16:creationId xmlns:a16="http://schemas.microsoft.com/office/drawing/2014/main" id="{DA0773EE-78B6-4B98-AEE0-CF1AF85A2898}"/>
              </a:ext>
            </a:extLst>
          </p:cNvPr>
          <p:cNvSpPr>
            <a:spLocks noGrp="1"/>
          </p:cNvSpPr>
          <p:nvPr>
            <p:ph sz="quarter" idx="13"/>
          </p:nvPr>
        </p:nvSpPr>
        <p:spPr>
          <a:xfrm>
            <a:off x="439269" y="1088755"/>
            <a:ext cx="1927413" cy="405683"/>
          </a:xfrm>
        </p:spPr>
        <p:txBody>
          <a:bodyPr wrap="square" lIns="0" tIns="18000" rIns="0" bIns="18000" anchor="ctr" anchorCtr="0">
            <a:spAutoFit/>
          </a:bodyPr>
          <a:lstStyle/>
          <a:p>
            <a:pPr marL="0" indent="0">
              <a:buNone/>
            </a:pPr>
            <a:r>
              <a:rPr lang="en-US" sz="2400" noProof="0" dirty="0"/>
              <a:t>Supercharger</a:t>
            </a:r>
          </a:p>
        </p:txBody>
      </p:sp>
      <p:pic>
        <p:nvPicPr>
          <p:cNvPr id="8" name="Picture 7" descr="A supercharger on a Ford V-8 engine connected to a cover over drive belt.">
            <a:extLst>
              <a:ext uri="{FF2B5EF4-FFF2-40B4-BE49-F238E27FC236}">
                <a16:creationId xmlns:a16="http://schemas.microsoft.com/office/drawing/2014/main" id="{E6528EA0-D9D3-DFF3-D46B-B821A0232D0B}"/>
              </a:ext>
            </a:extLst>
          </p:cNvPr>
          <p:cNvPicPr>
            <a:picLocks noChangeAspect="1"/>
          </p:cNvPicPr>
          <p:nvPr/>
        </p:nvPicPr>
        <p:blipFill>
          <a:blip r:embed="rId2"/>
          <a:stretch>
            <a:fillRect/>
          </a:stretch>
        </p:blipFill>
        <p:spPr>
          <a:xfrm>
            <a:off x="1779673" y="1658544"/>
            <a:ext cx="5584655" cy="4204303"/>
          </a:xfrm>
          <a:prstGeom prst="rect">
            <a:avLst/>
          </a:prstGeom>
        </p:spPr>
      </p:pic>
      <p:sp>
        <p:nvSpPr>
          <p:cNvPr id="4" name="Content Placeholder 3">
            <a:extLst>
              <a:ext uri="{FF2B5EF4-FFF2-40B4-BE49-F238E27FC236}">
                <a16:creationId xmlns:a16="http://schemas.microsoft.com/office/drawing/2014/main" id="{D436D87D-32CD-4300-90C5-69587142A6C9}"/>
              </a:ext>
            </a:extLst>
          </p:cNvPr>
          <p:cNvSpPr>
            <a:spLocks noGrp="1"/>
          </p:cNvSpPr>
          <p:nvPr>
            <p:ph sz="quarter" idx="14"/>
          </p:nvPr>
        </p:nvSpPr>
        <p:spPr>
          <a:xfrm>
            <a:off x="439269" y="5942187"/>
            <a:ext cx="3836896" cy="405683"/>
          </a:xfrm>
        </p:spPr>
        <p:txBody>
          <a:bodyPr wrap="square" lIns="0" tIns="18000" rIns="0" bIns="18000" anchor="ctr" anchorCtr="0">
            <a:spAutoFit/>
          </a:bodyPr>
          <a:lstStyle/>
          <a:p>
            <a:pPr marL="342900" indent="-342900"/>
            <a:r>
              <a:rPr lang="en-US" sz="2400" noProof="0" dirty="0"/>
              <a:t>A supercharger on a Ford</a:t>
            </a:r>
          </a:p>
        </p:txBody>
      </p:sp>
      <p:graphicFrame>
        <p:nvGraphicFramePr>
          <p:cNvPr id="7" name="Object 6" descr="Roman numeral five-8.">
            <a:extLst>
              <a:ext uri="{FF2B5EF4-FFF2-40B4-BE49-F238E27FC236}">
                <a16:creationId xmlns:a16="http://schemas.microsoft.com/office/drawing/2014/main" id="{70AA9414-7E85-48C8-912F-4C0C4DCF935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729756058"/>
              </p:ext>
            </p:extLst>
          </p:nvPr>
        </p:nvGraphicFramePr>
        <p:xfrm>
          <a:off x="4338916" y="6000058"/>
          <a:ext cx="568325" cy="320675"/>
        </p:xfrm>
        <a:graphic>
          <a:graphicData uri="http://schemas.openxmlformats.org/presentationml/2006/ole">
            <mc:AlternateContent xmlns:mc="http://schemas.openxmlformats.org/markup-compatibility/2006">
              <mc:Choice xmlns:v="urn:schemas-microsoft-com:vml" Requires="v">
                <p:oleObj name="Equation" r:id="rId3" imgW="317160" imgH="177480" progId="Equation.DSMT4">
                  <p:embed/>
                </p:oleObj>
              </mc:Choice>
              <mc:Fallback>
                <p:oleObj name="Equation" r:id="rId3" imgW="317160" imgH="177480" progId="Equation.DSMT4">
                  <p:embed/>
                  <p:pic>
                    <p:nvPicPr>
                      <p:cNvPr id="25" name="Object 24" descr="1 point 0">
                        <a:extLst>
                          <a:ext uri="{FF2B5EF4-FFF2-40B4-BE49-F238E27FC236}">
                            <a16:creationId xmlns:a16="http://schemas.microsoft.com/office/drawing/2014/main" id="{EAFDC1D1-FE44-4203-A4CC-E6F86ADE7D93}"/>
                          </a:ext>
                          <a:ext uri="{C183D7F6-B498-43B3-948B-1728B52AA6E4}">
                            <adec:decorative xmlns:adec="http://schemas.microsoft.com/office/drawing/2017/decorative" val="0"/>
                          </a:ext>
                        </a:extLst>
                      </p:cNvPr>
                      <p:cNvPicPr/>
                      <p:nvPr/>
                    </p:nvPicPr>
                    <p:blipFill>
                      <a:blip r:embed="rId4"/>
                      <a:stretch>
                        <a:fillRect/>
                      </a:stretch>
                    </p:blipFill>
                    <p:spPr>
                      <a:xfrm>
                        <a:off x="4338916" y="6000058"/>
                        <a:ext cx="568325" cy="320675"/>
                      </a:xfrm>
                      <a:prstGeom prst="rect">
                        <a:avLst/>
                      </a:prstGeom>
                      <a:noFill/>
                    </p:spPr>
                  </p:pic>
                </p:oleObj>
              </mc:Fallback>
            </mc:AlternateContent>
          </a:graphicData>
        </a:graphic>
      </p:graphicFrame>
    </p:spTree>
    <p:extLst>
      <p:ext uri="{BB962C8B-B14F-4D97-AF65-F5344CB8AC3E}">
        <p14:creationId xmlns:p14="http://schemas.microsoft.com/office/powerpoint/2010/main" val="398296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37D9-CAB1-4ACB-9121-2A67D5160F86}"/>
              </a:ext>
            </a:extLst>
          </p:cNvPr>
          <p:cNvSpPr>
            <a:spLocks noGrp="1"/>
          </p:cNvSpPr>
          <p:nvPr>
            <p:ph type="title"/>
          </p:nvPr>
        </p:nvSpPr>
        <p:spPr>
          <a:xfrm>
            <a:off x="438727" y="192868"/>
            <a:ext cx="8309985" cy="590349"/>
          </a:xfrm>
        </p:spPr>
        <p:txBody>
          <a:bodyPr wrap="square" lIns="0" tIns="18000" rIns="0" bIns="18000" anchor="ctr" anchorCtr="0">
            <a:spAutoFit/>
          </a:bodyPr>
          <a:lstStyle/>
          <a:p>
            <a:r>
              <a:rPr lang="en-US" dirty="0"/>
              <a:t>Figure 39.2</a:t>
            </a:r>
          </a:p>
        </p:txBody>
      </p:sp>
      <p:sp>
        <p:nvSpPr>
          <p:cNvPr id="3" name="Content Placeholder 2">
            <a:extLst>
              <a:ext uri="{FF2B5EF4-FFF2-40B4-BE49-F238E27FC236}">
                <a16:creationId xmlns:a16="http://schemas.microsoft.com/office/drawing/2014/main" id="{1F137BF7-9581-4BE8-9D57-73FA15C1A310}"/>
              </a:ext>
            </a:extLst>
          </p:cNvPr>
          <p:cNvSpPr>
            <a:spLocks noGrp="1"/>
          </p:cNvSpPr>
          <p:nvPr>
            <p:ph sz="quarter" idx="12"/>
          </p:nvPr>
        </p:nvSpPr>
        <p:spPr>
          <a:xfrm>
            <a:off x="438728" y="1101116"/>
            <a:ext cx="2259648" cy="374906"/>
          </a:xfrm>
        </p:spPr>
        <p:txBody>
          <a:bodyPr wrap="square" lIns="0" tIns="18000" rIns="0" bIns="18000" anchor="ctr" anchorCtr="0">
            <a:spAutoFit/>
          </a:bodyPr>
          <a:lstStyle/>
          <a:p>
            <a:pPr marL="0" indent="0">
              <a:buNone/>
            </a:pPr>
            <a:r>
              <a:rPr lang="en-US" sz="2200" dirty="0"/>
              <a:t>Eco Boost Engine</a:t>
            </a:r>
          </a:p>
        </p:txBody>
      </p:sp>
      <p:pic>
        <p:nvPicPr>
          <p:cNvPr id="7" name="Picture 6" descr="A turbocharged Ford three-cylinder 1.0 liter Eco Boost engine with a turbocharger connected to the exhaust manifold. A wastegate actuator is connected to the turbocharger.">
            <a:extLst>
              <a:ext uri="{FF2B5EF4-FFF2-40B4-BE49-F238E27FC236}">
                <a16:creationId xmlns:a16="http://schemas.microsoft.com/office/drawing/2014/main" id="{E5FBC204-1504-F496-E65E-D4053E4F67E6}"/>
              </a:ext>
            </a:extLst>
          </p:cNvPr>
          <p:cNvPicPr>
            <a:picLocks noChangeAspect="1"/>
          </p:cNvPicPr>
          <p:nvPr/>
        </p:nvPicPr>
        <p:blipFill>
          <a:blip r:embed="rId3"/>
          <a:stretch>
            <a:fillRect/>
          </a:stretch>
        </p:blipFill>
        <p:spPr>
          <a:xfrm>
            <a:off x="1732512" y="1571595"/>
            <a:ext cx="5696907" cy="4283429"/>
          </a:xfrm>
          <a:prstGeom prst="rect">
            <a:avLst/>
          </a:prstGeom>
        </p:spPr>
      </p:pic>
      <p:sp>
        <p:nvSpPr>
          <p:cNvPr id="4" name="Content Placeholder 3">
            <a:extLst>
              <a:ext uri="{FF2B5EF4-FFF2-40B4-BE49-F238E27FC236}">
                <a16:creationId xmlns:a16="http://schemas.microsoft.com/office/drawing/2014/main" id="{5274F07A-5139-4E0D-B392-1D6F67D9F6A0}"/>
              </a:ext>
            </a:extLst>
          </p:cNvPr>
          <p:cNvSpPr>
            <a:spLocks noGrp="1"/>
          </p:cNvSpPr>
          <p:nvPr>
            <p:ph sz="quarter" idx="13"/>
          </p:nvPr>
        </p:nvSpPr>
        <p:spPr>
          <a:xfrm>
            <a:off x="446665" y="5961303"/>
            <a:ext cx="4718488" cy="374906"/>
          </a:xfrm>
        </p:spPr>
        <p:txBody>
          <a:bodyPr wrap="square" lIns="0" tIns="18000" rIns="0" bIns="18000" anchor="ctr" anchorCtr="0">
            <a:spAutoFit/>
          </a:bodyPr>
          <a:lstStyle/>
          <a:p>
            <a:pPr marL="342900" indent="-342900"/>
            <a:r>
              <a:rPr lang="en-US" sz="2200" dirty="0"/>
              <a:t>A turbocharged Ford three-cylinder</a:t>
            </a:r>
          </a:p>
        </p:txBody>
      </p:sp>
      <p:graphicFrame>
        <p:nvGraphicFramePr>
          <p:cNvPr id="25" name="Object 24" descr="1 point 0">
            <a:extLst>
              <a:ext uri="{FF2B5EF4-FFF2-40B4-BE49-F238E27FC236}">
                <a16:creationId xmlns:a16="http://schemas.microsoft.com/office/drawing/2014/main" id="{EAFDC1D1-FE44-4203-A4CC-E6F86ADE7D9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405657720"/>
              </p:ext>
            </p:extLst>
          </p:nvPr>
        </p:nvGraphicFramePr>
        <p:xfrm>
          <a:off x="5216631" y="6012295"/>
          <a:ext cx="431307" cy="320675"/>
        </p:xfrm>
        <a:graphic>
          <a:graphicData uri="http://schemas.openxmlformats.org/presentationml/2006/ole">
            <mc:AlternateContent xmlns:mc="http://schemas.openxmlformats.org/markup-compatibility/2006">
              <mc:Choice xmlns:v="urn:schemas-microsoft-com:vml" Requires="v">
                <p:oleObj name="Equation" r:id="rId4" imgW="241200" imgH="177480" progId="Equation.DSMT4">
                  <p:embed/>
                </p:oleObj>
              </mc:Choice>
              <mc:Fallback>
                <p:oleObj name="Equation" r:id="rId4" imgW="241200" imgH="177480" progId="Equation.DSMT4">
                  <p:embed/>
                  <p:pic>
                    <p:nvPicPr>
                      <p:cNvPr id="28" name="Object 27">
                        <a:extLst>
                          <a:ext uri="{FF2B5EF4-FFF2-40B4-BE49-F238E27FC236}">
                            <a16:creationId xmlns:a16="http://schemas.microsoft.com/office/drawing/2014/main" id="{653AD63E-78A6-4261-8A83-9A7C5DD4CFF4}"/>
                          </a:ext>
                          <a:ext uri="{C183D7F6-B498-43B3-948B-1728B52AA6E4}">
                            <adec:decorative xmlns:adec="http://schemas.microsoft.com/office/drawing/2017/decorative" val="0"/>
                          </a:ext>
                        </a:extLst>
                      </p:cNvPr>
                      <p:cNvPicPr/>
                      <p:nvPr/>
                    </p:nvPicPr>
                    <p:blipFill>
                      <a:blip r:embed="rId5"/>
                      <a:stretch>
                        <a:fillRect/>
                      </a:stretch>
                    </p:blipFill>
                    <p:spPr>
                      <a:xfrm>
                        <a:off x="5216631" y="6012295"/>
                        <a:ext cx="431307" cy="320675"/>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71E599E3-CF60-4139-8B1C-E7D8497BC593}"/>
              </a:ext>
            </a:extLst>
          </p:cNvPr>
          <p:cNvSpPr>
            <a:spLocks noGrp="1"/>
          </p:cNvSpPr>
          <p:nvPr>
            <p:ph sz="quarter" idx="14"/>
          </p:nvPr>
        </p:nvSpPr>
        <p:spPr>
          <a:xfrm>
            <a:off x="5699416" y="5961303"/>
            <a:ext cx="3057233" cy="374906"/>
          </a:xfrm>
        </p:spPr>
        <p:txBody>
          <a:bodyPr wrap="square" lIns="0" tIns="18000" rIns="0" bIns="18000" anchor="ctr" anchorCtr="0">
            <a:spAutoFit/>
          </a:bodyPr>
          <a:lstStyle/>
          <a:p>
            <a:pPr marL="0" indent="0">
              <a:buNone/>
            </a:pPr>
            <a:r>
              <a:rPr lang="en-US" sz="2200" dirty="0"/>
              <a:t>liter Eco Boost engine.</a:t>
            </a:r>
          </a:p>
        </p:txBody>
      </p:sp>
    </p:spTree>
    <p:extLst>
      <p:ext uri="{BB962C8B-B14F-4D97-AF65-F5344CB8AC3E}">
        <p14:creationId xmlns:p14="http://schemas.microsoft.com/office/powerpoint/2010/main" val="155088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Question 1 </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91152"/>
            <a:ext cx="8305518" cy="405683"/>
          </a:xfrm>
        </p:spPr>
        <p:txBody>
          <a:bodyPr wrap="square" lIns="0" tIns="18000" rIns="0" bIns="18000" anchor="ctr" anchorCtr="0">
            <a:spAutoFit/>
          </a:bodyPr>
          <a:lstStyle/>
          <a:p>
            <a:pPr marL="0" indent="0">
              <a:spcBef>
                <a:spcPts val="600"/>
              </a:spcBef>
              <a:buSzTx/>
              <a:buNone/>
            </a:pPr>
            <a:r>
              <a:rPr lang="en-US" altLang="en-US" sz="2400" noProof="0" dirty="0"/>
              <a:t>What is volumetric efficiency?</a:t>
            </a:r>
            <a:endParaRPr lang="en-US" altLang="en-US" sz="2400" noProof="0" dirty="0">
              <a:solidFill>
                <a:schemeClr val="tx1"/>
              </a:solidFill>
            </a:endParaRPr>
          </a:p>
        </p:txBody>
      </p:sp>
    </p:spTree>
    <p:extLst>
      <p:ext uri="{BB962C8B-B14F-4D97-AF65-F5344CB8AC3E}">
        <p14:creationId xmlns:p14="http://schemas.microsoft.com/office/powerpoint/2010/main" val="971093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Answer 1</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91152"/>
            <a:ext cx="8305518" cy="405683"/>
          </a:xfrm>
        </p:spPr>
        <p:txBody>
          <a:bodyPr wrap="square" lIns="0" tIns="18000" rIns="0" bIns="18000" anchor="ctr" anchorCtr="0">
            <a:spAutoFit/>
          </a:bodyPr>
          <a:lstStyle/>
          <a:p>
            <a:pPr marL="0" indent="0">
              <a:spcBef>
                <a:spcPts val="600"/>
              </a:spcBef>
              <a:buSzTx/>
              <a:buNone/>
            </a:pPr>
            <a:r>
              <a:rPr lang="en-US" sz="2400" noProof="0" dirty="0">
                <a:solidFill>
                  <a:schemeClr val="tx1"/>
                </a:solidFill>
              </a:rPr>
              <a:t>A measure of how well an engine breathes.</a:t>
            </a:r>
            <a:endParaRPr lang="en-US" altLang="en-US" sz="2400" noProof="0" dirty="0">
              <a:solidFill>
                <a:schemeClr val="tx1"/>
              </a:solidFill>
            </a:endParaRPr>
          </a:p>
        </p:txBody>
      </p:sp>
    </p:spTree>
    <p:extLst>
      <p:ext uri="{BB962C8B-B14F-4D97-AF65-F5344CB8AC3E}">
        <p14:creationId xmlns:p14="http://schemas.microsoft.com/office/powerpoint/2010/main" val="374751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Forced Induction Principles </a:t>
            </a:r>
            <a:r>
              <a:rPr lang="en-US" sz="2800" noProof="0" dirty="0"/>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79936"/>
            <a:ext cx="8305518" cy="3745059"/>
          </a:xfrm>
        </p:spPr>
        <p:txBody>
          <a:bodyPr wrap="square" lIns="0" tIns="18000" rIns="0" bIns="18000" anchor="ctr" anchorCtr="0">
            <a:spAutoFit/>
          </a:bodyPr>
          <a:lstStyle/>
          <a:p>
            <a:pPr marL="342900" indent="-342900">
              <a:spcBef>
                <a:spcPts val="600"/>
              </a:spcBef>
            </a:pPr>
            <a:r>
              <a:rPr lang="en-US" sz="2400" noProof="0" dirty="0">
                <a:solidFill>
                  <a:schemeClr val="tx1"/>
                </a:solidFill>
              </a:rPr>
              <a:t>Charge density is a term used to define the amount of the air</a:t>
            </a:r>
            <a:r>
              <a:rPr lang="en-US" sz="2400" dirty="0">
                <a:solidFill>
                  <a:schemeClr val="tx1"/>
                </a:solidFill>
              </a:rPr>
              <a:t>–</a:t>
            </a:r>
            <a:r>
              <a:rPr lang="en-US" sz="2400" noProof="0" dirty="0">
                <a:solidFill>
                  <a:schemeClr val="tx1"/>
                </a:solidFill>
              </a:rPr>
              <a:t>fuel charge introduced into the cylinders.</a:t>
            </a:r>
          </a:p>
          <a:p>
            <a:pPr marL="342900" indent="-342900">
              <a:spcBef>
                <a:spcPts val="600"/>
              </a:spcBef>
            </a:pPr>
            <a:r>
              <a:rPr lang="en-US" sz="2400" noProof="0" dirty="0">
                <a:solidFill>
                  <a:schemeClr val="tx1"/>
                </a:solidFill>
              </a:rPr>
              <a:t>When air is pumped into the cylinder, the combustion chamber receives an increase of air pressure known as boost.</a:t>
            </a:r>
          </a:p>
          <a:p>
            <a:pPr marL="342900" indent="-342900">
              <a:spcBef>
                <a:spcPts val="600"/>
              </a:spcBef>
            </a:pPr>
            <a:r>
              <a:rPr lang="en-US" sz="2400" noProof="0" dirty="0">
                <a:solidFill>
                  <a:schemeClr val="tx1"/>
                </a:solidFill>
              </a:rPr>
              <a:t>Boost can be measured in:</a:t>
            </a:r>
          </a:p>
          <a:p>
            <a:pPr marL="829818" lvl="1" indent="-342900"/>
            <a:r>
              <a:rPr lang="en-US" sz="2400" noProof="0" dirty="0">
                <a:solidFill>
                  <a:schemeClr val="tx1"/>
                </a:solidFill>
              </a:rPr>
              <a:t>Pounds per square inch (</a:t>
            </a:r>
            <a:r>
              <a:rPr lang="en-US" sz="2400" spc="-300" noProof="0" dirty="0">
                <a:solidFill>
                  <a:schemeClr val="tx1"/>
                </a:solidFill>
              </a:rPr>
              <a:t>P S </a:t>
            </a:r>
            <a:r>
              <a:rPr lang="en-US" sz="2400" noProof="0" dirty="0">
                <a:solidFill>
                  <a:schemeClr val="tx1"/>
                </a:solidFill>
              </a:rPr>
              <a:t>I)</a:t>
            </a:r>
          </a:p>
          <a:p>
            <a:pPr marL="829818" lvl="1" indent="-342900"/>
            <a:r>
              <a:rPr lang="en-US" sz="2400" noProof="0" dirty="0">
                <a:solidFill>
                  <a:schemeClr val="tx1"/>
                </a:solidFill>
              </a:rPr>
              <a:t>Atmospheres (</a:t>
            </a:r>
            <a:r>
              <a:rPr lang="en-US" sz="2400" spc="-300" noProof="0" dirty="0">
                <a:solidFill>
                  <a:schemeClr val="tx1"/>
                </a:solidFill>
              </a:rPr>
              <a:t>A T </a:t>
            </a:r>
            <a:r>
              <a:rPr lang="en-US" sz="2400" noProof="0" dirty="0">
                <a:solidFill>
                  <a:schemeClr val="tx1"/>
                </a:solidFill>
              </a:rPr>
              <a:t>M) (1 atmosphere is 14.7 </a:t>
            </a:r>
            <a:r>
              <a:rPr lang="en-US" sz="2400" spc="-300" noProof="0" dirty="0">
                <a:solidFill>
                  <a:schemeClr val="tx1"/>
                </a:solidFill>
              </a:rPr>
              <a:t>P S </a:t>
            </a:r>
            <a:r>
              <a:rPr lang="en-US" sz="2400" noProof="0" dirty="0">
                <a:solidFill>
                  <a:schemeClr val="tx1"/>
                </a:solidFill>
              </a:rPr>
              <a:t>I)</a:t>
            </a:r>
          </a:p>
          <a:p>
            <a:pPr marL="829818" lvl="1" indent="-342900"/>
            <a:r>
              <a:rPr lang="en-US" sz="2400" noProof="0" dirty="0">
                <a:solidFill>
                  <a:schemeClr val="tx1"/>
                </a:solidFill>
              </a:rPr>
              <a:t>Bars (1 bar is 14.7 </a:t>
            </a:r>
            <a:r>
              <a:rPr lang="en-US" sz="2400" spc="-300" noProof="0" dirty="0">
                <a:solidFill>
                  <a:schemeClr val="tx1"/>
                </a:solidFill>
              </a:rPr>
              <a:t>P S </a:t>
            </a:r>
            <a:r>
              <a:rPr lang="en-US" sz="2400" noProof="0" dirty="0">
                <a:solidFill>
                  <a:schemeClr val="tx1"/>
                </a:solidFill>
              </a:rPr>
              <a:t>I)</a:t>
            </a:r>
            <a:endParaRPr lang="en-US" altLang="en-US" sz="2400" noProof="0" dirty="0">
              <a:solidFill>
                <a:schemeClr val="tx1"/>
              </a:solidFill>
            </a:endParaRPr>
          </a:p>
        </p:txBody>
      </p:sp>
    </p:spTree>
    <p:extLst>
      <p:ext uri="{BB962C8B-B14F-4D97-AF65-F5344CB8AC3E}">
        <p14:creationId xmlns:p14="http://schemas.microsoft.com/office/powerpoint/2010/main" val="284638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6" cy="590349"/>
          </a:xfrm>
        </p:spPr>
        <p:txBody>
          <a:bodyPr wrap="square" lIns="0" tIns="18000" rIns="0" bIns="18000" anchor="ctr" anchorCtr="0">
            <a:spAutoFit/>
          </a:bodyPr>
          <a:lstStyle/>
          <a:p>
            <a:r>
              <a:rPr lang="en-US" noProof="0" dirty="0"/>
              <a:t>Forced Induction Principles </a:t>
            </a:r>
            <a:r>
              <a:rPr lang="en-US" sz="2800" noProof="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3195" y="1077177"/>
            <a:ext cx="8305518" cy="4037447"/>
          </a:xfrm>
        </p:spPr>
        <p:txBody>
          <a:bodyPr wrap="square" lIns="0" tIns="18000" rIns="0" bIns="18000" anchor="ctr" anchorCtr="0">
            <a:spAutoFit/>
          </a:bodyPr>
          <a:lstStyle/>
          <a:p>
            <a:pPr marL="342900" indent="-342900">
              <a:spcBef>
                <a:spcPts val="600"/>
              </a:spcBef>
            </a:pPr>
            <a:r>
              <a:rPr lang="en-US" sz="2400" noProof="0" dirty="0"/>
              <a:t>Forced induction systems use an air pump to pack a denser air</a:t>
            </a:r>
            <a:r>
              <a:rPr lang="en-US" sz="2400" dirty="0">
                <a:solidFill>
                  <a:schemeClr val="tx1"/>
                </a:solidFill>
              </a:rPr>
              <a:t>–</a:t>
            </a:r>
            <a:r>
              <a:rPr lang="en-US" sz="2400" noProof="0" dirty="0"/>
              <a:t>fuel charge into the cylinders.</a:t>
            </a:r>
          </a:p>
          <a:p>
            <a:pPr marL="829818" lvl="1" indent="-342900"/>
            <a:r>
              <a:rPr lang="en-US" sz="2400" noProof="0" dirty="0"/>
              <a:t>The weight of the air</a:t>
            </a:r>
            <a:r>
              <a:rPr lang="en-US" sz="2400" dirty="0">
                <a:solidFill>
                  <a:schemeClr val="tx1"/>
                </a:solidFill>
              </a:rPr>
              <a:t>–</a:t>
            </a:r>
            <a:r>
              <a:rPr lang="en-US" sz="2400" noProof="0" dirty="0"/>
              <a:t>fuel charge is higher.</a:t>
            </a:r>
          </a:p>
          <a:p>
            <a:pPr marL="829818" lvl="1" indent="-342900"/>
            <a:r>
              <a:rPr lang="en-US" sz="2400" noProof="0" dirty="0"/>
              <a:t>Power is increased because it is directly related to the weight of an air</a:t>
            </a:r>
            <a:r>
              <a:rPr lang="en-US" sz="2400" dirty="0">
                <a:solidFill>
                  <a:schemeClr val="tx1"/>
                </a:solidFill>
              </a:rPr>
              <a:t>–</a:t>
            </a:r>
            <a:r>
              <a:rPr lang="en-US" sz="2400" noProof="0" dirty="0"/>
              <a:t>fuel charge consumed within a given time period.</a:t>
            </a:r>
          </a:p>
          <a:p>
            <a:pPr marL="342900" indent="-342900">
              <a:spcBef>
                <a:spcPts val="600"/>
              </a:spcBef>
            </a:pPr>
            <a:r>
              <a:rPr lang="en-US" sz="2400" noProof="0" dirty="0"/>
              <a:t>Atmospheric pressure drops as altitude increases, but boost pressure remains the same.</a:t>
            </a:r>
          </a:p>
          <a:p>
            <a:pPr marL="342900" indent="-342900">
              <a:spcBef>
                <a:spcPts val="600"/>
              </a:spcBef>
            </a:pPr>
            <a:r>
              <a:rPr lang="en-US" sz="2400" noProof="0" dirty="0"/>
              <a:t>Boost increases the amount of air drawn into the cylinder during the intake stroke.</a:t>
            </a:r>
            <a:endParaRPr lang="en-US" altLang="en-US" sz="2400" noProof="0" dirty="0">
              <a:solidFill>
                <a:schemeClr val="tx1"/>
              </a:solidFill>
            </a:endParaRPr>
          </a:p>
        </p:txBody>
      </p:sp>
    </p:spTree>
    <p:extLst>
      <p:ext uri="{BB962C8B-B14F-4D97-AF65-F5344CB8AC3E}">
        <p14:creationId xmlns:p14="http://schemas.microsoft.com/office/powerpoint/2010/main" val="147302850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3002</TotalTime>
  <Words>2461</Words>
  <Application>Microsoft Office PowerPoint</Application>
  <PresentationFormat>On-screen Show (4:3)</PresentationFormat>
  <Paragraphs>185</Paragraphs>
  <Slides>36</Slides>
  <Notes>28</Notes>
  <HiddenSlides>0</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2" baseType="lpstr">
      <vt:lpstr>Verdana</vt:lpstr>
      <vt:lpstr>Times New Roman</vt:lpstr>
      <vt:lpstr>Arial</vt:lpstr>
      <vt:lpstr>1_USHE</vt:lpstr>
      <vt:lpstr>USHE</vt:lpstr>
      <vt:lpstr>Equation</vt:lpstr>
      <vt:lpstr>Automotive Electrical and Engine Performance</vt:lpstr>
      <vt:lpstr>Learning Objectives</vt:lpstr>
      <vt:lpstr>Introduction</vt:lpstr>
      <vt:lpstr>Figure 39.1 </vt:lpstr>
      <vt:lpstr>Figure 39.2</vt:lpstr>
      <vt:lpstr>Question 1 </vt:lpstr>
      <vt:lpstr>Answer 1</vt:lpstr>
      <vt:lpstr>Forced Induction Principles (1 of 2)</vt:lpstr>
      <vt:lpstr>Forced Induction Principles (2 of 2)</vt:lpstr>
      <vt:lpstr>Figure 39.3</vt:lpstr>
      <vt:lpstr>Figure 39.4</vt:lpstr>
      <vt:lpstr>Chart 39.1</vt:lpstr>
      <vt:lpstr>Superchargers</vt:lpstr>
      <vt:lpstr>Figure 39.5</vt:lpstr>
      <vt:lpstr>Figure 39.6</vt:lpstr>
      <vt:lpstr>Animation: Supercharger Bypass</vt:lpstr>
      <vt:lpstr>Figure 39.7</vt:lpstr>
      <vt:lpstr>Turbochargers</vt:lpstr>
      <vt:lpstr>Figure 39.8</vt:lpstr>
      <vt:lpstr>Figure 39.9</vt:lpstr>
      <vt:lpstr>Animation: Turbocharger</vt:lpstr>
      <vt:lpstr>Figure 39.10</vt:lpstr>
      <vt:lpstr>Figure 39.11</vt:lpstr>
      <vt:lpstr>Turbocharger Failures</vt:lpstr>
      <vt:lpstr>Question 2 </vt:lpstr>
      <vt:lpstr>Answer 2</vt:lpstr>
      <vt:lpstr>Figure 39.12</vt:lpstr>
      <vt:lpstr>Boost Control</vt:lpstr>
      <vt:lpstr>Figure 39.13</vt:lpstr>
      <vt:lpstr>Figure 39.14</vt:lpstr>
      <vt:lpstr>Animation: Turbocharger Wastegate</vt:lpstr>
      <vt:lpstr>Question 3 </vt:lpstr>
      <vt:lpstr>Answer 3</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39</dc:title>
  <dc:subject>Careers</dc:subject>
  <dc:creator>Halderman and Ward</dc:creator>
  <cp:keywords/>
  <dc:description>Additional information may be found in the Notes Pane of each slide by pressing F6.</dc:description>
  <cp:lastModifiedBy>Glen Plants</cp:lastModifiedBy>
  <cp:revision>513</cp:revision>
  <dcterms:modified xsi:type="dcterms:W3CDTF">2024-11-05T13:43:40Z</dcterms:modified>
</cp:coreProperties>
</file>