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82"/>
  </p:notesMasterIdLst>
  <p:handoutMasterIdLst>
    <p:handoutMasterId r:id="rId83"/>
  </p:handoutMasterIdLst>
  <p:sldIdLst>
    <p:sldId id="1067" r:id="rId3"/>
    <p:sldId id="393" r:id="rId4"/>
    <p:sldId id="688" r:id="rId5"/>
    <p:sldId id="751" r:id="rId6"/>
    <p:sldId id="785" r:id="rId7"/>
    <p:sldId id="786" r:id="rId8"/>
    <p:sldId id="787" r:id="rId9"/>
    <p:sldId id="788" r:id="rId10"/>
    <p:sldId id="1389" r:id="rId11"/>
    <p:sldId id="789" r:id="rId12"/>
    <p:sldId id="790" r:id="rId13"/>
    <p:sldId id="708" r:id="rId14"/>
    <p:sldId id="791" r:id="rId15"/>
    <p:sldId id="753" r:id="rId16"/>
    <p:sldId id="1387" r:id="rId17"/>
    <p:sldId id="792" r:id="rId18"/>
    <p:sldId id="754" r:id="rId19"/>
    <p:sldId id="793" r:id="rId20"/>
    <p:sldId id="755" r:id="rId21"/>
    <p:sldId id="794" r:id="rId22"/>
    <p:sldId id="795" r:id="rId23"/>
    <p:sldId id="1388" r:id="rId24"/>
    <p:sldId id="796" r:id="rId25"/>
    <p:sldId id="797" r:id="rId26"/>
    <p:sldId id="798" r:id="rId27"/>
    <p:sldId id="799" r:id="rId28"/>
    <p:sldId id="800" r:id="rId29"/>
    <p:sldId id="801" r:id="rId30"/>
    <p:sldId id="756" r:id="rId31"/>
    <p:sldId id="802" r:id="rId32"/>
    <p:sldId id="803" r:id="rId33"/>
    <p:sldId id="757" r:id="rId34"/>
    <p:sldId id="758" r:id="rId35"/>
    <p:sldId id="709" r:id="rId36"/>
    <p:sldId id="759" r:id="rId37"/>
    <p:sldId id="710" r:id="rId38"/>
    <p:sldId id="804" r:id="rId39"/>
    <p:sldId id="805" r:id="rId40"/>
    <p:sldId id="806" r:id="rId41"/>
    <p:sldId id="807" r:id="rId42"/>
    <p:sldId id="808" r:id="rId43"/>
    <p:sldId id="809" r:id="rId44"/>
    <p:sldId id="810" r:id="rId45"/>
    <p:sldId id="761" r:id="rId46"/>
    <p:sldId id="762" r:id="rId47"/>
    <p:sldId id="811" r:id="rId48"/>
    <p:sldId id="812" r:id="rId49"/>
    <p:sldId id="813" r:id="rId50"/>
    <p:sldId id="814" r:id="rId51"/>
    <p:sldId id="815" r:id="rId52"/>
    <p:sldId id="816" r:id="rId53"/>
    <p:sldId id="817" r:id="rId54"/>
    <p:sldId id="818" r:id="rId55"/>
    <p:sldId id="819" r:id="rId56"/>
    <p:sldId id="820" r:id="rId57"/>
    <p:sldId id="821" r:id="rId58"/>
    <p:sldId id="822" r:id="rId59"/>
    <p:sldId id="823" r:id="rId60"/>
    <p:sldId id="824" r:id="rId61"/>
    <p:sldId id="825" r:id="rId62"/>
    <p:sldId id="826" r:id="rId63"/>
    <p:sldId id="827" r:id="rId64"/>
    <p:sldId id="828" r:id="rId65"/>
    <p:sldId id="783" r:id="rId66"/>
    <p:sldId id="829" r:id="rId67"/>
    <p:sldId id="830" r:id="rId68"/>
    <p:sldId id="831" r:id="rId69"/>
    <p:sldId id="832" r:id="rId70"/>
    <p:sldId id="833" r:id="rId71"/>
    <p:sldId id="834" r:id="rId72"/>
    <p:sldId id="835" r:id="rId73"/>
    <p:sldId id="836" r:id="rId74"/>
    <p:sldId id="837" r:id="rId75"/>
    <p:sldId id="838" r:id="rId76"/>
    <p:sldId id="839" r:id="rId77"/>
    <p:sldId id="840" r:id="rId78"/>
    <p:sldId id="841" r:id="rId79"/>
    <p:sldId id="1306" r:id="rId80"/>
    <p:sldId id="687" r:id="rId81"/>
  </p:sldIdLst>
  <p:sldSz cx="9144000" cy="6858000" type="screen4x3"/>
  <p:notesSz cx="6858000" cy="9144000"/>
  <p:embeddedFontLst>
    <p:embeddedFont>
      <p:font typeface="Verdana" panose="020B060403050404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88" userDrawn="1">
          <p15:clr>
            <a:srgbClr val="A4A3A4"/>
          </p15:clr>
        </p15:guide>
        <p15:guide id="3" pos="5465" userDrawn="1">
          <p15:clr>
            <a:srgbClr val="A4A3A4"/>
          </p15:clr>
        </p15:guide>
        <p15:guide id="5" orient="horz" pos="618"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83" userDrawn="1">
          <p15:clr>
            <a:srgbClr val="A4A3A4"/>
          </p15:clr>
        </p15:guide>
        <p15:guide id="11" pos="204" userDrawn="1">
          <p15:clr>
            <a:srgbClr val="A4A3A4"/>
          </p15:clr>
        </p15:guide>
        <p15:guide id="12" orient="horz" pos="4224" userDrawn="1">
          <p15:clr>
            <a:srgbClr val="A4A3A4"/>
          </p15:clr>
        </p15:guide>
        <p15:guide id="13" pos="4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0409" autoAdjust="0"/>
  </p:normalViewPr>
  <p:slideViewPr>
    <p:cSldViewPr snapToGrid="0" snapToObjects="1">
      <p:cViewPr varScale="1">
        <p:scale>
          <a:sx n="103" d="100"/>
          <a:sy n="103" d="100"/>
        </p:scale>
        <p:origin x="2286" y="114"/>
      </p:cViewPr>
      <p:guideLst>
        <p:guide orient="horz" pos="4088"/>
        <p:guide pos="5465"/>
        <p:guide orient="horz" pos="618"/>
        <p:guide orient="horz" pos="913"/>
        <p:guide pos="2880"/>
        <p:guide orient="horz" pos="414"/>
        <p:guide orient="horz" pos="2183"/>
        <p:guide pos="204"/>
        <p:guide orient="horz" pos="4224"/>
        <p:guide pos="431"/>
      </p:guideLst>
    </p:cSldViewPr>
  </p:slideViewPr>
  <p:outlineViewPr>
    <p:cViewPr>
      <p:scale>
        <a:sx n="33" d="100"/>
        <a:sy n="33" d="100"/>
      </p:scale>
      <p:origin x="0" y="-3612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1.fntdata"/><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336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97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915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6857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164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844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353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Equal Resistance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fuel injectors should measure the specified resistance. However, the specification often indicates the temperature of the injectors be at room temperature and of course will vary according to the temperature. Rather than waiting for all of the injectors to achieve room temperature, measure the resistance and check that they are all within 0.4 ohm of each other. To determine the difference, record the resistance of each injector and subtract the lowest resistance reading from the highest resistance reading to get the difference. If more than 0.4 ohm, then further testing will be needed to verify defective injector(s). </a:t>
            </a:r>
            <a:r>
              <a:rPr lang="en-US" sz="1200" b="0" i="0" u="none" strike="noStrike" kern="1200" cap="none" dirty="0">
                <a:solidFill>
                  <a:schemeClr val="dk1"/>
                </a:solidFill>
                <a:effectLst/>
                <a:latin typeface="Arial"/>
                <a:ea typeface="Arial"/>
                <a:cs typeface="Arial"/>
                <a:sym typeface="Arial"/>
              </a:rPr>
              <a:t>• See Figure 38.7</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892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391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760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7423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642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7420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waveform lies close to the horizontal line when source voltage is applied to the injector. As the driver transistor turns on, pulling the injector pintle away from its seat, fuel flow begins and the waveform falls sharply. The waveform rises sharply due to peak voltage caused by the collapse of injector coil and falls sharply as current is reduced enough to keep hold-in winding activated. The waveform lies close to the horizontal line and rises and falls sharply again. The distance between the second rise and driver transistor turning on is labeled injector on-time.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588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waveform lies close to the horizontal line when source voltage is applied to the injector. As the driver transistor turns on, pulling the injector pintle away from its seat, fuel flow begins and the waveform falls sharply. The waveform lies close to the horizontal line and rises sharply due to peak voltage caused by the collapse of injector coil and falls sharply. The distance between the peak and driver transistor turning on is labeled injector on-time.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0270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721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1467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18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6780"/>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CASE STUDY: </a:t>
            </a:r>
            <a:r>
              <a:rPr lang="en-US" sz="1200" b="1" i="0" u="sng" strike="noStrike" baseline="0" dirty="0">
                <a:solidFill>
                  <a:srgbClr val="231F20"/>
                </a:solidFill>
                <a:latin typeface="Arial" panose="020B0604020202020204" pitchFamily="34" charset="0"/>
                <a:cs typeface="Arial" panose="020B0604020202020204" pitchFamily="34" charset="0"/>
              </a:rPr>
              <a:t>There Is No Substitute for a Thorough Visual Inspection</a:t>
            </a:r>
          </a:p>
          <a:p>
            <a:pPr marR="57540"/>
            <a:r>
              <a:rPr lang="en-US" sz="1200" b="0" i="0" u="none" strike="noStrike" baseline="0" dirty="0">
                <a:solidFill>
                  <a:srgbClr val="231F20"/>
                </a:solidFill>
                <a:latin typeface="Arial" panose="020B0604020202020204" pitchFamily="34" charset="0"/>
                <a:cs typeface="Arial" panose="020B0604020202020204" pitchFamily="34" charset="0"/>
              </a:rPr>
              <a:t>An intermittent “check engine” light and a random-misfire diagnostic trouble code (D T C) P0300 was being diagnosed. A scan tool did not provide any help because all systems seemed to be functioning normally. Finally, the technician removed the engine cover and discovered a mouse nest. </a:t>
            </a:r>
            <a:r>
              <a:rPr lang="en-US" sz="1200" b="0" i="0" u="none" strike="noStrike" kern="1200" cap="none" dirty="0">
                <a:solidFill>
                  <a:schemeClr val="dk1"/>
                </a:solidFill>
                <a:effectLst/>
                <a:latin typeface="Arial"/>
                <a:ea typeface="Arial"/>
                <a:cs typeface="Arial"/>
                <a:sym typeface="Arial"/>
              </a:rPr>
              <a:t>• See Figure 38.15</a:t>
            </a:r>
            <a:r>
              <a:rPr lang="en-US" sz="1200" b="0" i="0" u="none" strike="noStrike" baseline="0" dirty="0">
                <a:solidFill>
                  <a:srgbClr val="231F20"/>
                </a:solidFill>
                <a:latin typeface="Arial" panose="020B0604020202020204" pitchFamily="34" charset="0"/>
                <a:cs typeface="Arial" panose="020B0604020202020204" pitchFamily="34" charset="0"/>
              </a:rPr>
              <a:t>.</a:t>
            </a:r>
            <a:endParaRPr lang="en-US" sz="1200" b="0" i="0" u="none" strike="noStrike" baseline="30000" dirty="0">
              <a:solidFill>
                <a:srgbClr val="231F20"/>
              </a:solidFill>
              <a:latin typeface="Arial" panose="020B0604020202020204" pitchFamily="34" charset="0"/>
              <a:cs typeface="Arial" panose="020B0604020202020204" pitchFamily="34" charset="0"/>
            </a:endParaRPr>
          </a:p>
          <a:p>
            <a:r>
              <a:rPr lang="en-US" sz="1200" b="1" i="0" u="none" strike="noStrike" baseline="0" dirty="0">
                <a:solidFill>
                  <a:srgbClr val="231F20"/>
                </a:solidFill>
                <a:latin typeface="Arial" panose="020B0604020202020204" pitchFamily="34" charset="0"/>
                <a:cs typeface="Arial" panose="020B0604020202020204" pitchFamily="34" charset="0"/>
              </a:rPr>
              <a:t>Summary:</a:t>
            </a:r>
          </a:p>
          <a:p>
            <a:pPr marR="56780"/>
            <a:r>
              <a:rPr lang="en-US" sz="1200" b="1" i="0" u="none" strike="noStrike" baseline="0" dirty="0">
                <a:solidFill>
                  <a:srgbClr val="231F20"/>
                </a:solidFill>
                <a:latin typeface="Arial" panose="020B0604020202020204" pitchFamily="34" charset="0"/>
                <a:cs typeface="Arial" panose="020B0604020202020204" pitchFamily="34" charset="0"/>
              </a:rPr>
              <a:t>Complaint</a:t>
            </a:r>
            <a:r>
              <a:rPr lang="en-US" sz="1200" b="0" i="0" u="none" strike="noStrike" baseline="0" dirty="0">
                <a:solidFill>
                  <a:srgbClr val="231F20"/>
                </a:solidFill>
                <a:latin typeface="Arial" panose="020B0604020202020204" pitchFamily="34" charset="0"/>
                <a:cs typeface="Arial" panose="020B0604020202020204" pitchFamily="34" charset="0"/>
              </a:rPr>
              <a:t>—Customer stated that the “Check Engine” light was on.</a:t>
            </a:r>
          </a:p>
          <a:p>
            <a:pPr marR="59360"/>
            <a:r>
              <a:rPr lang="en-US" sz="1200" b="1" i="0" u="none" strike="noStrike" baseline="0" dirty="0">
                <a:solidFill>
                  <a:srgbClr val="231F20"/>
                </a:solidFill>
                <a:latin typeface="Arial" panose="020B0604020202020204" pitchFamily="34" charset="0"/>
                <a:cs typeface="Arial" panose="020B0604020202020204" pitchFamily="34" charset="0"/>
              </a:rPr>
              <a:t>Cause</a:t>
            </a:r>
            <a:r>
              <a:rPr lang="en-US" sz="1200" b="0" i="0" u="none" strike="noStrike" baseline="0" dirty="0">
                <a:solidFill>
                  <a:srgbClr val="231F20"/>
                </a:solidFill>
                <a:latin typeface="Arial" panose="020B0604020202020204" pitchFamily="34" charset="0"/>
                <a:cs typeface="Arial" panose="020B0604020202020204" pitchFamily="34" charset="0"/>
              </a:rPr>
              <a:t>—Stored P0300 DTC was stored indicating a random misfire had been detected caused by an animal that had partially eaten some fuel-injector wires.</a:t>
            </a:r>
          </a:p>
          <a:p>
            <a:r>
              <a:rPr lang="en-US" sz="1200" b="1" i="0" u="none" strike="noStrike" baseline="0" dirty="0">
                <a:solidFill>
                  <a:srgbClr val="231F20"/>
                </a:solidFill>
                <a:latin typeface="Arial" panose="020B0604020202020204" pitchFamily="34" charset="0"/>
                <a:cs typeface="Arial" panose="020B0604020202020204" pitchFamily="34" charset="0"/>
              </a:rPr>
              <a:t>Correction</a:t>
            </a:r>
            <a:r>
              <a:rPr lang="en-US" sz="1200" b="0" i="0" u="none" strike="noStrike" baseline="0" dirty="0">
                <a:solidFill>
                  <a:srgbClr val="231F20"/>
                </a:solidFill>
                <a:latin typeface="Arial" panose="020B0604020202020204" pitchFamily="34" charset="0"/>
                <a:cs typeface="Arial" panose="020B0604020202020204" pitchFamily="34" charset="0"/>
              </a:rPr>
              <a:t>—The mouse nest was removed and the wiring was repaired.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9265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226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8629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1062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560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859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3007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5014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It shows the following components: cleaning solution from the cleaning machine passes through a pipe to the fuel rail and plenum cleaner nozzle. The furl rail connects back to the cleaning machine and provides the return for cleaning solution. The fuel and supply lines from the fuel tank are disconnected and looped together. The vacuum line from the fuel line is disconnected.</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9075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0066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Use an Injector Tester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best way to check injectors is to remove them all from the engine and test them using an injector tester. A typical injector tester uses a special nonflammable test fluid that has the same viscosity as gasoline. The tester pulses the injectors, and the amount of fuel delivered, as well as the spray pattern can be seen. Many testers are capable of varying the frequency of the pulse, as well as the duration that helps find intermittent injector faults. </a:t>
            </a:r>
            <a:r>
              <a:rPr lang="en-US" sz="1200" b="0" i="0" u="none" strike="noStrike" kern="1200" cap="none" dirty="0">
                <a:solidFill>
                  <a:schemeClr val="dk1"/>
                </a:solidFill>
                <a:effectLst/>
                <a:latin typeface="Arial"/>
                <a:ea typeface="Arial"/>
                <a:cs typeface="Arial"/>
                <a:sym typeface="Arial"/>
              </a:rPr>
              <a:t>• See Figure 38.20</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0592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WARNING:</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 Before opening any part of the high-pressure section of a gasoline direct injection (G D I ) system,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the pressure must be bled off. The high pressures of this fuel system can cause injury or death. If any of the high-pressure lines are removed, even temporarily, they MUST be replaced because the ends use a ball-fitting that deforms to create the high-pressure seal. Once this seal has been opened, a new ball end must be used to insure a proper seal. </a:t>
            </a:r>
            <a:r>
              <a:rPr lang="en-US" sz="1200" b="0" i="0" u="none" strike="noStrike" kern="1200" cap="none" dirty="0">
                <a:solidFill>
                  <a:schemeClr val="dk1"/>
                </a:solidFill>
                <a:effectLst/>
                <a:latin typeface="Arial"/>
                <a:ea typeface="Arial"/>
                <a:cs typeface="Arial"/>
                <a:sym typeface="Arial"/>
              </a:rPr>
              <a:t>• See Figure 38.21</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 Always check service information for the exact procedures to follow for the vehicle being serviced.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7814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791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9289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647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1520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9075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1830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432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6680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6547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9533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2258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183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2775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1095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7530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6726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646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29138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6468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13053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8093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7653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194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7946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4387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45204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0900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4774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0641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1745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0732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2404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91011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913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704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92995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12614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42886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4124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611584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79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414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494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22330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11/5/2024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54050539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1387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00925DC0-FB44-D488-5D28-E4CF4FC3CC93}"/>
              </a:ext>
            </a:extLst>
          </p:cNvPr>
          <p:cNvPicPr>
            <a:picLocks noChangeAspect="1"/>
          </p:cNvPicPr>
          <p:nvPr userDrawn="1"/>
        </p:nvPicPr>
        <p:blipFill>
          <a:blip r:embed="rId8"/>
          <a:stretch>
            <a:fillRect/>
          </a:stretch>
        </p:blipFill>
        <p:spPr>
          <a:xfrm>
            <a:off x="318555" y="6436365"/>
            <a:ext cx="947596" cy="301782"/>
          </a:xfrm>
          <a:prstGeom prst="rect">
            <a:avLst/>
          </a:prstGeom>
        </p:spPr>
      </p:pic>
      <p:sp>
        <p:nvSpPr>
          <p:cNvPr id="3" name="Content Placeholder 26">
            <a:extLst>
              <a:ext uri="{FF2B5EF4-FFF2-40B4-BE49-F238E27FC236}">
                <a16:creationId xmlns:a16="http://schemas.microsoft.com/office/drawing/2014/main" id="{33712395-7A33-7F91-7EE8-88D525A5BC33}"/>
              </a:ext>
            </a:extLst>
          </p:cNvPr>
          <p:cNvSpPr txBox="1">
            <a:spLocks/>
          </p:cNvSpPr>
          <p:nvPr userDrawn="1"/>
        </p:nvSpPr>
        <p:spPr>
          <a:xfrm>
            <a:off x="2786214" y="647546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w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hyperlink" Target="https://jameshalderman.com/a8_vid_lib_pag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26894" y="20657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0147" y="149574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61" y="209112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3861" y="3049500"/>
            <a:ext cx="2086851" cy="498016"/>
          </a:xfrm>
        </p:spPr>
        <p:txBody>
          <a:bodyPr wrap="square" lIns="0" tIns="18000" rIns="0" bIns="18000" anchor="ctr" anchorCtr="0">
            <a:spAutoFit/>
          </a:bodyPr>
          <a:lstStyle/>
          <a:p>
            <a:pPr marL="0"/>
            <a:r>
              <a:rPr lang="en-US" noProof="0" dirty="0"/>
              <a:t>Chapter </a:t>
            </a:r>
            <a:r>
              <a:rPr lang="en-US" dirty="0"/>
              <a:t>38</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696004"/>
            <a:ext cx="4103688" cy="713460"/>
          </a:xfrm>
        </p:spPr>
        <p:txBody>
          <a:bodyPr wrap="square" lIns="0" tIns="18000" rIns="0" bIns="18000" anchor="ctr" anchorCtr="0">
            <a:spAutoFit/>
          </a:bodyPr>
          <a:lstStyle/>
          <a:p>
            <a:pPr marL="0"/>
            <a:r>
              <a:rPr lang="en-US" noProof="0" dirty="0"/>
              <a:t>Fuel-Injection System Diagnosis and Service</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18555" y="643636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86214" y="647546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4391"/>
            <a:ext cx="8338344" cy="405683"/>
          </a:xfrm>
        </p:spPr>
        <p:txBody>
          <a:bodyPr wrap="square" lIns="0" tIns="18000" rIns="0" bIns="18000" anchor="ctr" anchorCtr="0">
            <a:spAutoFit/>
          </a:bodyPr>
          <a:lstStyle/>
          <a:p>
            <a:pPr marL="0" indent="0">
              <a:buNone/>
            </a:pPr>
            <a:r>
              <a:rPr lang="en-US" sz="2400" dirty="0"/>
              <a:t>What is the purpose of a noid light?</a:t>
            </a:r>
          </a:p>
        </p:txBody>
      </p:sp>
    </p:spTree>
    <p:extLst>
      <p:ext uri="{BB962C8B-B14F-4D97-AF65-F5344CB8AC3E}">
        <p14:creationId xmlns:p14="http://schemas.microsoft.com/office/powerpoint/2010/main" val="243660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8132"/>
            <a:ext cx="8338344" cy="405683"/>
          </a:xfrm>
        </p:spPr>
        <p:txBody>
          <a:bodyPr wrap="square" lIns="0" tIns="18000" rIns="0" bIns="18000" anchor="ctr" anchorCtr="0">
            <a:spAutoFit/>
          </a:bodyPr>
          <a:lstStyle/>
          <a:p>
            <a:pPr marL="0" indent="0">
              <a:buNone/>
            </a:pPr>
            <a:r>
              <a:rPr lang="en-US" sz="2400" dirty="0"/>
              <a:t>To replace the injector in the circuit for the purpose of testing.</a:t>
            </a:r>
          </a:p>
        </p:txBody>
      </p:sp>
    </p:spTree>
    <p:extLst>
      <p:ext uri="{BB962C8B-B14F-4D97-AF65-F5344CB8AC3E}">
        <p14:creationId xmlns:p14="http://schemas.microsoft.com/office/powerpoint/2010/main" val="93458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Injector Voltage-Drop Tests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7593"/>
            <a:ext cx="8338344" cy="1959955"/>
          </a:xfrm>
        </p:spPr>
        <p:txBody>
          <a:bodyPr wrap="square" lIns="0" tIns="18000" rIns="0" bIns="18000" anchor="ctr" anchorCtr="0">
            <a:spAutoFit/>
          </a:bodyPr>
          <a:lstStyle/>
          <a:p>
            <a:pPr marL="342900" indent="-342900">
              <a:spcBef>
                <a:spcPts val="600"/>
              </a:spcBef>
            </a:pPr>
            <a:r>
              <a:rPr lang="en-US" sz="2400" dirty="0"/>
              <a:t>Another test of injectors involves pulsing the injector and measuring the voltage drop across the windings as current is flowing.</a:t>
            </a:r>
          </a:p>
          <a:p>
            <a:pPr marL="342900" indent="-342900">
              <a:spcBef>
                <a:spcPts val="600"/>
              </a:spcBef>
            </a:pPr>
            <a:r>
              <a:rPr lang="en-US" sz="2400" dirty="0"/>
              <a:t>The voltage drop across each injector should be within 0.1 volt of each other.</a:t>
            </a:r>
          </a:p>
        </p:txBody>
      </p:sp>
    </p:spTree>
    <p:extLst>
      <p:ext uri="{BB962C8B-B14F-4D97-AF65-F5344CB8AC3E}">
        <p14:creationId xmlns:p14="http://schemas.microsoft.com/office/powerpoint/2010/main" val="365114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5280" y="194516"/>
            <a:ext cx="8340408" cy="590349"/>
          </a:xfrm>
        </p:spPr>
        <p:txBody>
          <a:bodyPr wrap="square" lIns="0" tIns="18000" rIns="0" bIns="18000" anchor="ctr" anchorCtr="0">
            <a:spAutoFit/>
          </a:bodyPr>
          <a:lstStyle/>
          <a:p>
            <a:r>
              <a:rPr lang="en-US" sz="3600" dirty="0">
                <a:latin typeface="+mj-lt"/>
              </a:rPr>
              <a:t>Checking Fuel-Injector Resistance</a:t>
            </a:r>
            <a:endParaRPr lang="en-US" sz="3600" noProof="0" dirty="0">
              <a:latin typeface="+mj-lt"/>
            </a:endParaRP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idx="1"/>
          </p:nvPr>
        </p:nvSpPr>
        <p:spPr>
          <a:xfrm>
            <a:off x="338328" y="1138748"/>
            <a:ext cx="8337360" cy="1221291"/>
          </a:xfrm>
        </p:spPr>
        <p:txBody>
          <a:bodyPr wrap="square" lIns="0" tIns="18000" rIns="0" bIns="18000" anchor="ctr" anchorCtr="0">
            <a:spAutoFit/>
          </a:bodyPr>
          <a:lstStyle/>
          <a:p>
            <a:pPr marL="342900" indent="-342900">
              <a:spcBef>
                <a:spcPts val="600"/>
              </a:spcBef>
            </a:pPr>
            <a:r>
              <a:rPr lang="en-US" sz="2400" dirty="0"/>
              <a:t>With ohmmeter, measure resistance across injector terminals.</a:t>
            </a:r>
          </a:p>
          <a:p>
            <a:pPr marL="342900" indent="-342900">
              <a:spcBef>
                <a:spcPts val="600"/>
              </a:spcBef>
            </a:pPr>
            <a:r>
              <a:rPr lang="en-US" sz="2400" dirty="0"/>
              <a:t>Typical resistance values:</a:t>
            </a:r>
          </a:p>
        </p:txBody>
      </p:sp>
      <p:sp>
        <p:nvSpPr>
          <p:cNvPr id="2" name="Content Placeholder 1">
            <a:extLst>
              <a:ext uri="{FF2B5EF4-FFF2-40B4-BE49-F238E27FC236}">
                <a16:creationId xmlns:a16="http://schemas.microsoft.com/office/drawing/2014/main" id="{376DCFBE-607B-FA40-DDCE-B13ED9D7CBC7}"/>
              </a:ext>
            </a:extLst>
          </p:cNvPr>
          <p:cNvSpPr>
            <a:spLocks noGrp="1"/>
          </p:cNvSpPr>
          <p:nvPr>
            <p:ph idx="13"/>
          </p:nvPr>
        </p:nvSpPr>
        <p:spPr>
          <a:xfrm>
            <a:off x="345440" y="2504640"/>
            <a:ext cx="4145280" cy="405683"/>
          </a:xfrm>
        </p:spPr>
        <p:txBody>
          <a:bodyPr wrap="square" lIns="0" tIns="18000" rIns="0" bIns="18000" anchor="ctr" anchorCtr="0">
            <a:spAutoFit/>
          </a:bodyPr>
          <a:lstStyle/>
          <a:p>
            <a:pPr marL="772668" lvl="1" indent="-285750"/>
            <a:r>
              <a:rPr lang="en-US" sz="2400" dirty="0"/>
              <a:t>Low-resistance injectors:</a:t>
            </a:r>
          </a:p>
        </p:txBody>
      </p:sp>
      <p:graphicFrame>
        <p:nvGraphicFramePr>
          <p:cNvPr id="15" name="Object 14" descr="1.5 to 4.0 ohms">
            <a:extLst>
              <a:ext uri="{FF2B5EF4-FFF2-40B4-BE49-F238E27FC236}">
                <a16:creationId xmlns:a16="http://schemas.microsoft.com/office/drawing/2014/main" id="{1B04F471-0926-9BD7-27D1-A70803F96FBE}"/>
              </a:ext>
            </a:extLst>
          </p:cNvPr>
          <p:cNvGraphicFramePr>
            <a:graphicFrameLocks noChangeAspect="1"/>
          </p:cNvGraphicFramePr>
          <p:nvPr>
            <p:extLst>
              <p:ext uri="{D42A27DB-BD31-4B8C-83A1-F6EECF244321}">
                <p14:modId xmlns:p14="http://schemas.microsoft.com/office/powerpoint/2010/main" val="795142052"/>
              </p:ext>
            </p:extLst>
          </p:nvPr>
        </p:nvGraphicFramePr>
        <p:xfrm>
          <a:off x="4602163" y="2556510"/>
          <a:ext cx="1879600" cy="333375"/>
        </p:xfrm>
        <a:graphic>
          <a:graphicData uri="http://schemas.openxmlformats.org/presentationml/2006/ole">
            <mc:AlternateContent xmlns:mc="http://schemas.openxmlformats.org/markup-compatibility/2006">
              <mc:Choice xmlns:v="urn:schemas-microsoft-com:vml" Requires="v">
                <p:oleObj name="Equation" r:id="rId3" imgW="1015920" imgH="177480" progId="Equation.DSMT4">
                  <p:embed/>
                </p:oleObj>
              </mc:Choice>
              <mc:Fallback>
                <p:oleObj name="Equation" r:id="rId3" imgW="1015920" imgH="177480" progId="Equation.DSMT4">
                  <p:embed/>
                  <p:pic>
                    <p:nvPicPr>
                      <p:cNvPr id="19" name="Object 18">
                        <a:extLst>
                          <a:ext uri="{FF2B5EF4-FFF2-40B4-BE49-F238E27FC236}">
                            <a16:creationId xmlns:a16="http://schemas.microsoft.com/office/drawing/2014/main" id="{0C3AD512-51FB-4FDE-8CE1-722B1C508FCB}"/>
                          </a:ext>
                        </a:extLst>
                      </p:cNvPr>
                      <p:cNvPicPr/>
                      <p:nvPr/>
                    </p:nvPicPr>
                    <p:blipFill>
                      <a:blip r:embed="rId4"/>
                      <a:stretch>
                        <a:fillRect/>
                      </a:stretch>
                    </p:blipFill>
                    <p:spPr>
                      <a:xfrm>
                        <a:off x="4602163" y="2556510"/>
                        <a:ext cx="1879600" cy="333375"/>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6C3621D3-B91E-66A4-4A5C-C97A458B9E94}"/>
              </a:ext>
            </a:extLst>
          </p:cNvPr>
          <p:cNvSpPr>
            <a:spLocks noGrp="1"/>
          </p:cNvSpPr>
          <p:nvPr>
            <p:ph sz="quarter" idx="17"/>
          </p:nvPr>
        </p:nvSpPr>
        <p:spPr>
          <a:xfrm>
            <a:off x="342899" y="3034865"/>
            <a:ext cx="6377941" cy="405683"/>
          </a:xfrm>
        </p:spPr>
        <p:txBody>
          <a:bodyPr wrap="square" lIns="0" tIns="18000" rIns="0" bIns="18000" anchor="ctr" anchorCtr="0">
            <a:spAutoFit/>
          </a:bodyPr>
          <a:lstStyle/>
          <a:p>
            <a:pPr marL="829818" lvl="1" indent="-342900"/>
            <a:r>
              <a:rPr lang="en-US" sz="2400" dirty="0"/>
              <a:t>Higher-resistance injectors: 12–16 ohms</a:t>
            </a:r>
          </a:p>
        </p:txBody>
      </p:sp>
    </p:spTree>
    <p:extLst>
      <p:ext uri="{BB962C8B-B14F-4D97-AF65-F5344CB8AC3E}">
        <p14:creationId xmlns:p14="http://schemas.microsoft.com/office/powerpoint/2010/main" val="3503229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0171"/>
            <a:ext cx="2634932" cy="405683"/>
          </a:xfrm>
        </p:spPr>
        <p:txBody>
          <a:bodyPr wrap="square" lIns="0" tIns="18000" rIns="0" bIns="18000" anchor="ctr" anchorCtr="0">
            <a:spAutoFit/>
          </a:bodyPr>
          <a:lstStyle/>
          <a:p>
            <a:pPr marL="0" indent="0">
              <a:spcBef>
                <a:spcPts val="600"/>
              </a:spcBef>
              <a:buNone/>
            </a:pPr>
            <a:r>
              <a:rPr lang="en-US" sz="2400" noProof="0" dirty="0"/>
              <a:t>Injector Resistance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7" y="1711184"/>
            <a:ext cx="3964097" cy="1144347"/>
          </a:xfrm>
        </p:spPr>
        <p:txBody>
          <a:bodyPr wrap="square" lIns="0" tIns="18000" rIns="0" bIns="18000" anchor="ctr">
            <a:spAutoFit/>
          </a:bodyPr>
          <a:lstStyle/>
          <a:p>
            <a:pPr marL="342900" indent="-342900"/>
            <a:r>
              <a:rPr lang="en-US" sz="2400" noProof="0" dirty="0"/>
              <a:t>Connections and settings necessary to measure fuel-injector resistance.</a:t>
            </a:r>
          </a:p>
        </p:txBody>
      </p:sp>
      <p:pic>
        <p:nvPicPr>
          <p:cNvPr id="4" name="Picture 3" descr="A digital multimeter used to check fuel injector resistance. The multimeter reads 15.20.">
            <a:extLst>
              <a:ext uri="{FF2B5EF4-FFF2-40B4-BE49-F238E27FC236}">
                <a16:creationId xmlns:a16="http://schemas.microsoft.com/office/drawing/2014/main" id="{392BB6C0-D6D6-8258-D440-1AB26F4200E7}"/>
              </a:ext>
            </a:extLst>
          </p:cNvPr>
          <p:cNvPicPr>
            <a:picLocks noChangeAspect="1"/>
          </p:cNvPicPr>
          <p:nvPr/>
        </p:nvPicPr>
        <p:blipFill>
          <a:blip r:embed="rId3"/>
          <a:stretch>
            <a:fillRect/>
          </a:stretch>
        </p:blipFill>
        <p:spPr>
          <a:xfrm>
            <a:off x="4843036" y="928014"/>
            <a:ext cx="3572728" cy="5299281"/>
          </a:xfrm>
          <a:prstGeom prst="rect">
            <a:avLst/>
          </a:prstGeom>
        </p:spPr>
      </p:pic>
    </p:spTree>
    <p:extLst>
      <p:ext uri="{BB962C8B-B14F-4D97-AF65-F5344CB8AC3E}">
        <p14:creationId xmlns:p14="http://schemas.microsoft.com/office/powerpoint/2010/main" val="1933516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Test Injector Resistance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est_injector_resistance_ch81">
            <a:hlinkClick r:id="" action="ppaction://media"/>
            <a:extLst>
              <a:ext uri="{FF2B5EF4-FFF2-40B4-BE49-F238E27FC236}">
                <a16:creationId xmlns:a16="http://schemas.microsoft.com/office/drawing/2014/main" id="{B381AF89-BF69-236C-70D3-4A4DDF8CFF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051800" cy="4941236"/>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Pressure-Drop Balance Test</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2235"/>
            <a:ext cx="8327232" cy="3067951"/>
          </a:xfrm>
        </p:spPr>
        <p:txBody>
          <a:bodyPr wrap="square" lIns="0" tIns="18000" rIns="0" bIns="18000" anchor="ctr" anchorCtr="0">
            <a:spAutoFit/>
          </a:bodyPr>
          <a:lstStyle/>
          <a:p>
            <a:pPr marL="342900" indent="-342900">
              <a:spcBef>
                <a:spcPts val="600"/>
              </a:spcBef>
            </a:pPr>
            <a:r>
              <a:rPr lang="en-US" sz="2400" dirty="0"/>
              <a:t>The purpose of running this injector balance test is to determine which injector is restricted, inoperative, or delivering fuel differently.</a:t>
            </a:r>
          </a:p>
          <a:p>
            <a:pPr marL="342900" indent="-342900">
              <a:spcBef>
                <a:spcPts val="600"/>
              </a:spcBef>
            </a:pPr>
            <a:r>
              <a:rPr lang="en-US" sz="2400" dirty="0"/>
              <a:t>The pressure balance test involves using an electrical timing device to pulse the fuel injectors on for a given amount of time, usually 500 milliseconds or 0.5 seconds, and observing the drop in pressure that accompanies the pulse.</a:t>
            </a:r>
          </a:p>
        </p:txBody>
      </p:sp>
    </p:spTree>
    <p:extLst>
      <p:ext uri="{BB962C8B-B14F-4D97-AF65-F5344CB8AC3E}">
        <p14:creationId xmlns:p14="http://schemas.microsoft.com/office/powerpoint/2010/main" val="1702551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t>Fuel-Injector Resistance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54034"/>
            <a:ext cx="4075112" cy="4099002"/>
          </a:xfrm>
        </p:spPr>
        <p:txBody>
          <a:bodyPr wrap="square" lIns="0" tIns="18000" rIns="0" bIns="18000" anchor="ctr">
            <a:spAutoFit/>
          </a:bodyPr>
          <a:lstStyle/>
          <a:p>
            <a:pPr marL="342900" indent="-342900"/>
            <a:r>
              <a:rPr lang="en-US" sz="2400" noProof="0" dirty="0"/>
              <a:t>To measure fuel-injector resistance, a technician constructed a short wiring harness with a double banana plug that fits into the V and </a:t>
            </a:r>
            <a:r>
              <a:rPr lang="en-US" sz="2400" spc="-300" noProof="0" dirty="0"/>
              <a:t>C O </a:t>
            </a:r>
            <a:r>
              <a:rPr lang="en-US" sz="2400" noProof="0" dirty="0"/>
              <a:t>M terminals of the meter and an injector connector at the other end. This setup makes checking resistance of fuel injectors quick and easy.</a:t>
            </a:r>
          </a:p>
        </p:txBody>
      </p:sp>
      <p:pic>
        <p:nvPicPr>
          <p:cNvPr id="5" name="Picture 4" descr="A multimeter connected directly to the fuel injector with a double banana plug. The multimeter reads 15.3.">
            <a:extLst>
              <a:ext uri="{FF2B5EF4-FFF2-40B4-BE49-F238E27FC236}">
                <a16:creationId xmlns:a16="http://schemas.microsoft.com/office/drawing/2014/main" id="{0452C091-38B5-BF06-016C-85A6453BB939}"/>
              </a:ext>
            </a:extLst>
          </p:cNvPr>
          <p:cNvPicPr>
            <a:picLocks noChangeAspect="1"/>
          </p:cNvPicPr>
          <p:nvPr/>
        </p:nvPicPr>
        <p:blipFill>
          <a:blip r:embed="rId3"/>
          <a:stretch>
            <a:fillRect/>
          </a:stretch>
        </p:blipFill>
        <p:spPr>
          <a:xfrm>
            <a:off x="4683590" y="1342638"/>
            <a:ext cx="3902067" cy="2697595"/>
          </a:xfrm>
          <a:prstGeom prst="rect">
            <a:avLst/>
          </a:prstGeom>
        </p:spPr>
      </p:pic>
    </p:spTree>
    <p:extLst>
      <p:ext uri="{BB962C8B-B14F-4D97-AF65-F5344CB8AC3E}">
        <p14:creationId xmlns:p14="http://schemas.microsoft.com/office/powerpoint/2010/main" val="3552271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064"/>
            <a:ext cx="8351838" cy="1144347"/>
          </a:xfrm>
        </p:spPr>
        <p:txBody>
          <a:bodyPr wrap="square" lIns="0" tIns="18000" rIns="0" bIns="18000" anchor="ctr" anchorCtr="0">
            <a:spAutoFit/>
          </a:bodyPr>
          <a:lstStyle/>
          <a:p>
            <a:r>
              <a:rPr lang="en-US" dirty="0"/>
              <a:t>Diagnosing Electronic Fuel-Injection Problems Using Visual Inspection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461089"/>
            <a:ext cx="8336376" cy="2190788"/>
          </a:xfrm>
        </p:spPr>
        <p:txBody>
          <a:bodyPr wrap="square" lIns="0" tIns="18000" rIns="0" bIns="18000" anchor="ctr" anchorCtr="0">
            <a:spAutoFit/>
          </a:bodyPr>
          <a:lstStyle/>
          <a:p>
            <a:pPr marL="342900" indent="-342900">
              <a:spcBef>
                <a:spcPts val="600"/>
              </a:spcBef>
            </a:pPr>
            <a:r>
              <a:rPr lang="en-US" sz="2400" dirty="0"/>
              <a:t>Check air filter and replace as needed.</a:t>
            </a:r>
          </a:p>
          <a:p>
            <a:pPr marL="342900" indent="-342900">
              <a:spcBef>
                <a:spcPts val="600"/>
              </a:spcBef>
            </a:pPr>
            <a:r>
              <a:rPr lang="en-US" sz="2400" dirty="0"/>
              <a:t>Check air induction system for obstructions.</a:t>
            </a:r>
          </a:p>
          <a:p>
            <a:pPr marL="342900" indent="-342900">
              <a:spcBef>
                <a:spcPts val="600"/>
              </a:spcBef>
            </a:pPr>
            <a:r>
              <a:rPr lang="en-US" sz="2400" dirty="0"/>
              <a:t>Check conditions of all vacuum hoses.</a:t>
            </a:r>
          </a:p>
          <a:p>
            <a:pPr marL="342900" indent="-342900">
              <a:spcBef>
                <a:spcPts val="600"/>
              </a:spcBef>
            </a:pPr>
            <a:r>
              <a:rPr lang="en-US" sz="2400" dirty="0"/>
              <a:t>Check </a:t>
            </a:r>
            <a:r>
              <a:rPr lang="en-US" sz="2400" spc="-300" dirty="0"/>
              <a:t>P C </a:t>
            </a:r>
            <a:r>
              <a:rPr lang="en-US" sz="2400" dirty="0"/>
              <a:t>V for proper operation.</a:t>
            </a:r>
          </a:p>
          <a:p>
            <a:pPr marL="342900" indent="-342900">
              <a:spcBef>
                <a:spcPts val="600"/>
              </a:spcBef>
            </a:pPr>
            <a:r>
              <a:rPr lang="en-US" sz="2400" dirty="0"/>
              <a:t>Check all fuel-injection electrical connections.</a:t>
            </a:r>
          </a:p>
        </p:txBody>
      </p:sp>
    </p:spTree>
    <p:extLst>
      <p:ext uri="{BB962C8B-B14F-4D97-AF65-F5344CB8AC3E}">
        <p14:creationId xmlns:p14="http://schemas.microsoft.com/office/powerpoint/2010/main" val="1627746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984"/>
            <a:ext cx="2262314" cy="405683"/>
          </a:xfrm>
        </p:spPr>
        <p:txBody>
          <a:bodyPr wrap="square" lIns="0" tIns="18000" rIns="0" bIns="18000" anchor="ctr" anchorCtr="0">
            <a:spAutoFit/>
          </a:bodyPr>
          <a:lstStyle/>
          <a:p>
            <a:pPr marL="0" indent="0">
              <a:spcBef>
                <a:spcPts val="600"/>
              </a:spcBef>
              <a:buNone/>
            </a:pPr>
            <a:r>
              <a:rPr lang="en-US" sz="2400" noProof="0" dirty="0"/>
              <a:t>Clogged Injector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76894"/>
            <a:ext cx="4235132" cy="2991007"/>
          </a:xfrm>
        </p:spPr>
        <p:txBody>
          <a:bodyPr wrap="square" lIns="0" tIns="18000" rIns="0" bIns="18000" anchor="ctr">
            <a:spAutoFit/>
          </a:bodyPr>
          <a:lstStyle/>
          <a:p>
            <a:pPr marL="342900" indent="-342900"/>
            <a:r>
              <a:rPr lang="en-US" sz="2400" noProof="0" dirty="0"/>
              <a:t>If an injector has the specified resistance, this does not mean that it is okay. This injector had the specified resistance, yet it did not deliver the correct amount of fuel because it was clogged.</a:t>
            </a:r>
          </a:p>
        </p:txBody>
      </p:sp>
      <p:pic>
        <p:nvPicPr>
          <p:cNvPr id="4" name="Picture 3" descr="A close-up view shows an injector hole filled with a dark substance.">
            <a:extLst>
              <a:ext uri="{FF2B5EF4-FFF2-40B4-BE49-F238E27FC236}">
                <a16:creationId xmlns:a16="http://schemas.microsoft.com/office/drawing/2014/main" id="{5BFE35F2-5F82-DA17-89FC-6DA0126A2DB3}"/>
              </a:ext>
            </a:extLst>
          </p:cNvPr>
          <p:cNvPicPr>
            <a:picLocks noChangeAspect="1"/>
          </p:cNvPicPr>
          <p:nvPr/>
        </p:nvPicPr>
        <p:blipFill>
          <a:blip r:embed="rId3"/>
          <a:stretch>
            <a:fillRect/>
          </a:stretch>
        </p:blipFill>
        <p:spPr>
          <a:xfrm>
            <a:off x="4658855" y="1209480"/>
            <a:ext cx="3941088" cy="2965714"/>
          </a:xfrm>
          <a:prstGeom prst="rect">
            <a:avLst/>
          </a:prstGeom>
        </p:spPr>
      </p:pic>
    </p:spTree>
    <p:extLst>
      <p:ext uri="{BB962C8B-B14F-4D97-AF65-F5344CB8AC3E}">
        <p14:creationId xmlns:p14="http://schemas.microsoft.com/office/powerpoint/2010/main" val="4232729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490" y="1121062"/>
            <a:ext cx="8336197" cy="4145169"/>
          </a:xfrm>
        </p:spPr>
        <p:txBody>
          <a:bodyPr wrap="square" lIns="0" tIns="18000" rIns="0" bIns="18000" anchor="ctr" anchorCtr="0">
            <a:spAutoFit/>
          </a:bodyPr>
          <a:lstStyle/>
          <a:p>
            <a:pPr marL="714375" indent="-714375">
              <a:buNone/>
            </a:pPr>
            <a:r>
              <a:rPr lang="en-US" sz="2400" b="1" noProof="0" dirty="0">
                <a:solidFill>
                  <a:srgbClr val="007FA3"/>
                </a:solidFill>
                <a:cs typeface="Times New Roman" panose="02020603050405020304" pitchFamily="18" charset="0"/>
              </a:rPr>
              <a:t>38.1</a:t>
            </a:r>
            <a:r>
              <a:rPr lang="en-US" sz="2400" dirty="0"/>
              <a:t> Explain fuel-injection system diagnosis including scan tool diagnosis.</a:t>
            </a:r>
            <a:endParaRPr lang="en-US" sz="2400" noProof="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38.2</a:t>
            </a:r>
            <a:r>
              <a:rPr lang="en-US" sz="2400" dirty="0">
                <a:cs typeface="Times New Roman" panose="02020603050405020304" pitchFamily="18" charset="0"/>
              </a:rPr>
              <a:t> </a:t>
            </a:r>
            <a:r>
              <a:rPr lang="en-US" sz="2400" dirty="0"/>
              <a:t>Describe how to test for an injector pulse.</a:t>
            </a:r>
            <a:endParaRPr lang="en-US" sz="2400" noProof="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38.3</a:t>
            </a:r>
            <a:r>
              <a:rPr lang="en-US" sz="2400" dirty="0">
                <a:cs typeface="Times New Roman" panose="02020603050405020304" pitchFamily="18" charset="0"/>
              </a:rPr>
              <a:t> </a:t>
            </a:r>
            <a:r>
              <a:rPr lang="en-US" sz="2400" dirty="0"/>
              <a:t>Describe how to check fuel-injection resistance.</a:t>
            </a:r>
            <a:endParaRPr lang="en-US" sz="2400" noProof="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38.4</a:t>
            </a:r>
            <a:r>
              <a:rPr lang="en-US" sz="2400" dirty="0">
                <a:cs typeface="Times New Roman" panose="02020603050405020304" pitchFamily="18" charset="0"/>
              </a:rPr>
              <a:t> </a:t>
            </a:r>
            <a:r>
              <a:rPr lang="en-US" sz="2400" dirty="0"/>
              <a:t>Describe the pressure-drop balance test.</a:t>
            </a:r>
            <a:endParaRPr lang="en-US" sz="2400" noProof="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38.5</a:t>
            </a:r>
            <a:r>
              <a:rPr lang="en-US" sz="2400" dirty="0">
                <a:cs typeface="Times New Roman" panose="02020603050405020304" pitchFamily="18" charset="0"/>
              </a:rPr>
              <a:t> </a:t>
            </a:r>
            <a:r>
              <a:rPr lang="en-US" sz="2400" dirty="0"/>
              <a:t>Describe injection voltage-drop tests.</a:t>
            </a:r>
            <a:endParaRPr lang="en-US" sz="2400" noProof="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38.6</a:t>
            </a:r>
            <a:r>
              <a:rPr lang="en-US" sz="2400" dirty="0">
                <a:cs typeface="Times New Roman" panose="02020603050405020304" pitchFamily="18" charset="0"/>
              </a:rPr>
              <a:t> </a:t>
            </a:r>
            <a:r>
              <a:rPr lang="en-US" sz="2400" dirty="0"/>
              <a:t>Describe scope-testing fuel injectors.</a:t>
            </a:r>
            <a:endParaRPr lang="en-US" sz="240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38</a:t>
            </a:r>
            <a:r>
              <a:rPr lang="en-US" sz="2400" b="1" dirty="0">
                <a:solidFill>
                  <a:srgbClr val="007FA3"/>
                </a:solidFill>
                <a:cs typeface="Times New Roman" panose="02020603050405020304" pitchFamily="18" charset="0"/>
              </a:rPr>
              <a:t>.7</a:t>
            </a:r>
            <a:r>
              <a:rPr lang="en-US" sz="2400" dirty="0">
                <a:cs typeface="Times New Roman" panose="02020603050405020304" pitchFamily="18" charset="0"/>
              </a:rPr>
              <a:t> </a:t>
            </a:r>
            <a:r>
              <a:rPr lang="en-US" sz="2400" dirty="0"/>
              <a:t>Describe how to service the fuel-injection system.</a:t>
            </a:r>
            <a:endParaRPr lang="en-US" sz="2400" noProof="0" dirty="0">
              <a:cs typeface="Times New Roman" panose="02020603050405020304" pitchFamily="18" charset="0"/>
            </a:endParaRP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51838" cy="590349"/>
          </a:xfrm>
        </p:spPr>
        <p:txBody>
          <a:bodyPr wrap="square" lIns="0" tIns="18000" rIns="0" bIns="18000" anchor="ctr" anchorCtr="0">
            <a:spAutoFit/>
          </a:bodyPr>
          <a:lstStyle/>
          <a:p>
            <a:r>
              <a:rPr lang="en-US" dirty="0"/>
              <a:t>Port Fuel-Injection System Diagnosis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35697"/>
            <a:ext cx="8336376" cy="2036899"/>
          </a:xfrm>
        </p:spPr>
        <p:txBody>
          <a:bodyPr wrap="square" lIns="0" tIns="18000" rIns="0" bIns="18000" anchor="ctr" anchorCtr="0">
            <a:spAutoFit/>
          </a:bodyPr>
          <a:lstStyle/>
          <a:p>
            <a:pPr marL="342900" indent="-342900">
              <a:spcBef>
                <a:spcPts val="600"/>
              </a:spcBef>
            </a:pPr>
            <a:r>
              <a:rPr lang="en-US" sz="2400" dirty="0"/>
              <a:t>Attach fuel-pressure gauge to Schrader valve on fuel rail.</a:t>
            </a:r>
          </a:p>
          <a:p>
            <a:pPr marL="342900" indent="-342900">
              <a:spcBef>
                <a:spcPts val="600"/>
              </a:spcBef>
            </a:pPr>
            <a:r>
              <a:rPr lang="en-US" sz="2400" dirty="0"/>
              <a:t>Turn ignition key on or start the engine to build up the fuel pump pressure (to about 35 to 45 </a:t>
            </a:r>
            <a:r>
              <a:rPr lang="en-US" sz="2400" spc="-300" dirty="0"/>
              <a:t>P S </a:t>
            </a:r>
            <a:r>
              <a:rPr lang="en-US" sz="2400" dirty="0"/>
              <a:t>I).</a:t>
            </a:r>
          </a:p>
          <a:p>
            <a:pPr marL="342900" indent="-342900">
              <a:spcBef>
                <a:spcPts val="600"/>
              </a:spcBef>
            </a:pPr>
            <a:r>
              <a:rPr lang="en-US" sz="2400" dirty="0"/>
              <a:t>Wait 20 minutes and observe fuel pressure retained in the fuel rail.</a:t>
            </a:r>
          </a:p>
        </p:txBody>
      </p:sp>
    </p:spTree>
    <p:extLst>
      <p:ext uri="{BB962C8B-B14F-4D97-AF65-F5344CB8AC3E}">
        <p14:creationId xmlns:p14="http://schemas.microsoft.com/office/powerpoint/2010/main" val="381127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t>Checking Fuel Pressure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745474"/>
            <a:ext cx="4109402" cy="1144347"/>
          </a:xfrm>
        </p:spPr>
        <p:txBody>
          <a:bodyPr wrap="square" lIns="0" tIns="18000" rIns="0" bIns="18000" anchor="ctr">
            <a:spAutoFit/>
          </a:bodyPr>
          <a:lstStyle/>
          <a:p>
            <a:pPr marL="342900" indent="-342900"/>
            <a:r>
              <a:rPr lang="en-US" sz="2400" noProof="0" dirty="0"/>
              <a:t>Connect a fuel-pressure gauge to the fuel rail at the Schrader valve.</a:t>
            </a:r>
          </a:p>
        </p:txBody>
      </p:sp>
      <p:pic>
        <p:nvPicPr>
          <p:cNvPr id="4" name="Picture 3" descr="A fuel pressure gauge connected to the fuel rail in order to check the pressure from the injectors.">
            <a:extLst>
              <a:ext uri="{FF2B5EF4-FFF2-40B4-BE49-F238E27FC236}">
                <a16:creationId xmlns:a16="http://schemas.microsoft.com/office/drawing/2014/main" id="{96497A48-1847-88D6-69C4-70C604304880}"/>
              </a:ext>
            </a:extLst>
          </p:cNvPr>
          <p:cNvPicPr>
            <a:picLocks noChangeAspect="1"/>
          </p:cNvPicPr>
          <p:nvPr/>
        </p:nvPicPr>
        <p:blipFill>
          <a:blip r:embed="rId3"/>
          <a:stretch>
            <a:fillRect/>
          </a:stretch>
        </p:blipFill>
        <p:spPr>
          <a:xfrm>
            <a:off x="4693384" y="1162368"/>
            <a:ext cx="3863433" cy="2907277"/>
          </a:xfrm>
          <a:prstGeom prst="rect">
            <a:avLst/>
          </a:prstGeom>
        </p:spPr>
      </p:pic>
    </p:spTree>
    <p:extLst>
      <p:ext uri="{BB962C8B-B14F-4D97-AF65-F5344CB8AC3E}">
        <p14:creationId xmlns:p14="http://schemas.microsoft.com/office/powerpoint/2010/main" val="207751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Injector Pulse Balance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injector_pulse_balance_test">
            <a:hlinkClick r:id="" action="ppaction://media"/>
            <a:extLst>
              <a:ext uri="{FF2B5EF4-FFF2-40B4-BE49-F238E27FC236}">
                <a16:creationId xmlns:a16="http://schemas.microsoft.com/office/drawing/2014/main" id="{4951A511-696A-E1F7-A53E-AABFB806D8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914400"/>
            <a:ext cx="8026400" cy="4739951"/>
          </a:xfrm>
        </p:spPr>
      </p:pic>
    </p:spTree>
    <p:extLst>
      <p:ext uri="{BB962C8B-B14F-4D97-AF65-F5344CB8AC3E}">
        <p14:creationId xmlns:p14="http://schemas.microsoft.com/office/powerpoint/2010/main" val="359238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2063432" cy="405683"/>
          </a:xfrm>
        </p:spPr>
        <p:txBody>
          <a:bodyPr wrap="square" lIns="0" tIns="18000" rIns="0" bIns="18000" anchor="ctr" anchorCtr="0">
            <a:spAutoFit/>
          </a:bodyPr>
          <a:lstStyle/>
          <a:p>
            <a:pPr marL="0" indent="0">
              <a:spcBef>
                <a:spcPts val="600"/>
              </a:spcBef>
              <a:buNone/>
            </a:pPr>
            <a:r>
              <a:rPr lang="en-US" sz="2400" noProof="0" dirty="0"/>
              <a:t>Injector Tester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75108"/>
            <a:ext cx="4120832" cy="4468334"/>
          </a:xfrm>
        </p:spPr>
        <p:txBody>
          <a:bodyPr wrap="square" lIns="0" tIns="18000" rIns="0" bIns="18000" anchor="ctr">
            <a:spAutoFit/>
          </a:bodyPr>
          <a:lstStyle/>
          <a:p>
            <a:pPr marL="342900" indent="-342900"/>
            <a:r>
              <a:rPr lang="en-US" sz="2400" noProof="0" dirty="0"/>
              <a:t>An injector tester being used to check the voltage drop through the injector while the tester is sending current through the injectors. This test is used to check the coil inside the injector. This same tester can be used to check for equal pressure drop of each injector by pulsing the injector on for 500 m</a:t>
            </a:r>
            <a:r>
              <a:rPr lang="en-US" sz="100" noProof="0" dirty="0"/>
              <a:t> </a:t>
            </a:r>
            <a:r>
              <a:rPr lang="en-US" sz="2400" noProof="0" dirty="0"/>
              <a:t>s.</a:t>
            </a:r>
          </a:p>
        </p:txBody>
      </p:sp>
      <p:pic>
        <p:nvPicPr>
          <p:cNvPr id="5" name="Picture 4" descr="A fuel injector test rig connected to a digital multimeter to check the voltage drop through the injectors. The multimeter reads 0.289.">
            <a:extLst>
              <a:ext uri="{FF2B5EF4-FFF2-40B4-BE49-F238E27FC236}">
                <a16:creationId xmlns:a16="http://schemas.microsoft.com/office/drawing/2014/main" id="{69562C80-19AF-F59A-C00D-C3D3CEE06C59}"/>
              </a:ext>
            </a:extLst>
          </p:cNvPr>
          <p:cNvPicPr>
            <a:picLocks noChangeAspect="1"/>
          </p:cNvPicPr>
          <p:nvPr/>
        </p:nvPicPr>
        <p:blipFill>
          <a:blip r:embed="rId3"/>
          <a:stretch>
            <a:fillRect/>
          </a:stretch>
        </p:blipFill>
        <p:spPr>
          <a:xfrm>
            <a:off x="4686302" y="1457896"/>
            <a:ext cx="3941088" cy="2965714"/>
          </a:xfrm>
          <a:prstGeom prst="rect">
            <a:avLst/>
          </a:prstGeom>
        </p:spPr>
      </p:pic>
    </p:spTree>
    <p:extLst>
      <p:ext uri="{BB962C8B-B14F-4D97-AF65-F5344CB8AC3E}">
        <p14:creationId xmlns:p14="http://schemas.microsoft.com/office/powerpoint/2010/main" val="60265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51838" cy="590349"/>
          </a:xfrm>
        </p:spPr>
        <p:txBody>
          <a:bodyPr wrap="square" lIns="0" tIns="18000" rIns="0" bIns="18000" anchor="ctr" anchorCtr="0">
            <a:spAutoFit/>
          </a:bodyPr>
          <a:lstStyle/>
          <a:p>
            <a:r>
              <a:rPr lang="en-US" dirty="0"/>
              <a:t>Scope-Testing Fuel Injectors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33801"/>
            <a:ext cx="8351838" cy="2113843"/>
          </a:xfrm>
        </p:spPr>
        <p:txBody>
          <a:bodyPr wrap="square" lIns="0" tIns="18000" rIns="0" bIns="18000" anchor="ctr" anchorCtr="0">
            <a:spAutoFit/>
          </a:bodyPr>
          <a:lstStyle/>
          <a:p>
            <a:pPr marL="342900" indent="-342900">
              <a:spcBef>
                <a:spcPts val="600"/>
              </a:spcBef>
            </a:pPr>
            <a:r>
              <a:rPr lang="en-US" sz="2400" dirty="0"/>
              <a:t>There are three types of injector drive circuits and each type of circuit has its own characteristic pattern.</a:t>
            </a:r>
          </a:p>
          <a:p>
            <a:pPr marL="829818" lvl="1" indent="-342900"/>
            <a:r>
              <a:rPr lang="en-US" sz="2400" dirty="0"/>
              <a:t>Saturated switch type</a:t>
            </a:r>
          </a:p>
          <a:p>
            <a:pPr marL="829818" lvl="1" indent="-342900"/>
            <a:r>
              <a:rPr lang="en-US" sz="2400" dirty="0"/>
              <a:t>Peak and hold type</a:t>
            </a:r>
          </a:p>
          <a:p>
            <a:pPr marL="829818" lvl="1" indent="-342900"/>
            <a:r>
              <a:rPr lang="en-US" sz="2400" dirty="0"/>
              <a:t>Pulse-width modulated type</a:t>
            </a:r>
          </a:p>
        </p:txBody>
      </p:sp>
    </p:spTree>
    <p:extLst>
      <p:ext uri="{BB962C8B-B14F-4D97-AF65-F5344CB8AC3E}">
        <p14:creationId xmlns:p14="http://schemas.microsoft.com/office/powerpoint/2010/main" val="141652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2509202" cy="405683"/>
          </a:xfrm>
        </p:spPr>
        <p:txBody>
          <a:bodyPr wrap="square" lIns="0" tIns="18000" rIns="0" bIns="18000" anchor="ctr" anchorCtr="0">
            <a:spAutoFit/>
          </a:bodyPr>
          <a:lstStyle/>
          <a:p>
            <a:pPr marL="0" indent="0">
              <a:spcBef>
                <a:spcPts val="600"/>
              </a:spcBef>
              <a:buNone/>
            </a:pPr>
            <a:r>
              <a:rPr lang="en-US" sz="2400" spc="-300" noProof="0" dirty="0"/>
              <a:t>D S </a:t>
            </a:r>
            <a:r>
              <a:rPr lang="en-US" sz="2400" noProof="0" dirty="0"/>
              <a:t>O Injector Test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745474"/>
            <a:ext cx="4027106" cy="1513679"/>
          </a:xfrm>
        </p:spPr>
        <p:txBody>
          <a:bodyPr wrap="square" lIns="0" tIns="18000" rIns="0" bIns="18000" anchor="ctr">
            <a:spAutoFit/>
          </a:bodyPr>
          <a:lstStyle/>
          <a:p>
            <a:pPr marL="342900" indent="-342900"/>
            <a:r>
              <a:rPr lang="en-US" sz="2400" noProof="0" dirty="0"/>
              <a:t>A </a:t>
            </a:r>
            <a:r>
              <a:rPr lang="en-US" sz="2400" spc="-300" noProof="0" dirty="0"/>
              <a:t>D S </a:t>
            </a:r>
            <a:r>
              <a:rPr lang="en-US" sz="2400" noProof="0" dirty="0"/>
              <a:t>O can be easily connected to an injector by carefully back-probing the electrical connector.</a:t>
            </a:r>
          </a:p>
        </p:txBody>
      </p:sp>
      <p:pic>
        <p:nvPicPr>
          <p:cNvPr id="4" name="Picture 3" descr="A digital storage oscilloscope back-probed to a fuel injector.">
            <a:extLst>
              <a:ext uri="{FF2B5EF4-FFF2-40B4-BE49-F238E27FC236}">
                <a16:creationId xmlns:a16="http://schemas.microsoft.com/office/drawing/2014/main" id="{F01E0DAB-A3A1-2C40-F2FE-EC8F90647098}"/>
              </a:ext>
            </a:extLst>
          </p:cNvPr>
          <p:cNvPicPr>
            <a:picLocks noChangeAspect="1"/>
          </p:cNvPicPr>
          <p:nvPr/>
        </p:nvPicPr>
        <p:blipFill>
          <a:blip r:embed="rId3"/>
          <a:stretch>
            <a:fillRect/>
          </a:stretch>
        </p:blipFill>
        <p:spPr>
          <a:xfrm>
            <a:off x="4789735" y="1166276"/>
            <a:ext cx="3718959" cy="5057313"/>
          </a:xfrm>
          <a:prstGeom prst="rect">
            <a:avLst/>
          </a:prstGeom>
        </p:spPr>
      </p:pic>
      <p:pic>
        <p:nvPicPr>
          <p:cNvPr id="6" name="Picture 5" descr="A digital storage oscilloscope back-probed to a fuel injector.">
            <a:extLst>
              <a:ext uri="{FF2B5EF4-FFF2-40B4-BE49-F238E27FC236}">
                <a16:creationId xmlns:a16="http://schemas.microsoft.com/office/drawing/2014/main" id="{4800AE32-5AC1-477B-8541-2C3D4BF2CF5D}"/>
              </a:ext>
            </a:extLst>
          </p:cNvPr>
          <p:cNvPicPr>
            <a:picLocks noChangeAspect="1"/>
          </p:cNvPicPr>
          <p:nvPr/>
        </p:nvPicPr>
        <p:blipFill>
          <a:blip r:embed="rId3"/>
          <a:stretch>
            <a:fillRect/>
          </a:stretch>
        </p:blipFill>
        <p:spPr>
          <a:xfrm>
            <a:off x="4942135" y="1318676"/>
            <a:ext cx="3718959" cy="5057313"/>
          </a:xfrm>
          <a:prstGeom prst="rect">
            <a:avLst/>
          </a:prstGeom>
        </p:spPr>
      </p:pic>
    </p:spTree>
    <p:extLst>
      <p:ext uri="{BB962C8B-B14F-4D97-AF65-F5344CB8AC3E}">
        <p14:creationId xmlns:p14="http://schemas.microsoft.com/office/powerpoint/2010/main" val="3440818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t>Injector Pulse Width</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4194187" cy="775015"/>
          </a:xfrm>
        </p:spPr>
        <p:txBody>
          <a:bodyPr wrap="square" lIns="0" tIns="18000" rIns="0" bIns="18000" anchor="ctr">
            <a:spAutoFit/>
          </a:bodyPr>
          <a:lstStyle/>
          <a:p>
            <a:pPr marL="342900" indent="-342900"/>
            <a:r>
              <a:rPr lang="en-US" sz="2400" noProof="0" dirty="0"/>
              <a:t>The injector on-time is called the pulse width.</a:t>
            </a:r>
          </a:p>
        </p:txBody>
      </p:sp>
      <p:pic>
        <p:nvPicPr>
          <p:cNvPr id="5" name="Picture 4" descr="A peak voltage waveform.&#10;Long description is available in notes, press F6.">
            <a:extLst>
              <a:ext uri="{FF2B5EF4-FFF2-40B4-BE49-F238E27FC236}">
                <a16:creationId xmlns:a16="http://schemas.microsoft.com/office/drawing/2014/main" id="{EF9FD423-7DFA-27B8-8040-442593F8DE5A}"/>
              </a:ext>
            </a:extLst>
          </p:cNvPr>
          <p:cNvPicPr>
            <a:picLocks noChangeAspect="1"/>
          </p:cNvPicPr>
          <p:nvPr/>
        </p:nvPicPr>
        <p:blipFill>
          <a:blip r:embed="rId3"/>
          <a:stretch>
            <a:fillRect/>
          </a:stretch>
        </p:blipFill>
        <p:spPr>
          <a:xfrm>
            <a:off x="4624376" y="1175403"/>
            <a:ext cx="4010048" cy="3709832"/>
          </a:xfrm>
          <a:prstGeom prst="rect">
            <a:avLst/>
          </a:prstGeom>
        </p:spPr>
      </p:pic>
    </p:spTree>
    <p:extLst>
      <p:ext uri="{BB962C8B-B14F-4D97-AF65-F5344CB8AC3E}">
        <p14:creationId xmlns:p14="http://schemas.microsoft.com/office/powerpoint/2010/main" val="1296610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2863532" cy="405683"/>
          </a:xfrm>
        </p:spPr>
        <p:txBody>
          <a:bodyPr wrap="square" lIns="0" tIns="18000" rIns="0" bIns="18000" anchor="ctr" anchorCtr="0">
            <a:spAutoFit/>
          </a:bodyPr>
          <a:lstStyle/>
          <a:p>
            <a:pPr marL="0" indent="0">
              <a:spcBef>
                <a:spcPts val="600"/>
              </a:spcBef>
              <a:buNone/>
            </a:pPr>
            <a:r>
              <a:rPr lang="en-US" sz="2400" noProof="0" dirty="0"/>
              <a:t>Peak &amp; Hold Injector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86538"/>
            <a:ext cx="4137108" cy="2252343"/>
          </a:xfrm>
        </p:spPr>
        <p:txBody>
          <a:bodyPr wrap="square" lIns="0" tIns="18000" rIns="0" bIns="18000" anchor="ctr">
            <a:spAutoFit/>
          </a:bodyPr>
          <a:lstStyle/>
          <a:p>
            <a:pPr marL="342900" indent="-342900"/>
            <a:r>
              <a:rPr lang="en-US" sz="2400" noProof="0" dirty="0"/>
              <a:t>A typical peak-and-hold fuel-injector wave form. Most fuel injectors that measure less than 6 ohms will usually display a similar waveform.</a:t>
            </a:r>
          </a:p>
        </p:txBody>
      </p:sp>
      <p:pic>
        <p:nvPicPr>
          <p:cNvPr id="4" name="Picture 3" descr="A peak and hold voltage waveform.&#10;Long description is available in notes, press F6.">
            <a:extLst>
              <a:ext uri="{FF2B5EF4-FFF2-40B4-BE49-F238E27FC236}">
                <a16:creationId xmlns:a16="http://schemas.microsoft.com/office/drawing/2014/main" id="{07B3A9C8-DC22-E789-1C79-3EE557345C4F}"/>
              </a:ext>
            </a:extLst>
          </p:cNvPr>
          <p:cNvPicPr>
            <a:picLocks noChangeAspect="1"/>
          </p:cNvPicPr>
          <p:nvPr/>
        </p:nvPicPr>
        <p:blipFill>
          <a:blip r:embed="rId3"/>
          <a:stretch>
            <a:fillRect/>
          </a:stretch>
        </p:blipFill>
        <p:spPr>
          <a:xfrm>
            <a:off x="4681455" y="891903"/>
            <a:ext cx="3895891" cy="4065276"/>
          </a:xfrm>
          <a:prstGeom prst="rect">
            <a:avLst/>
          </a:prstGeom>
        </p:spPr>
      </p:pic>
    </p:spTree>
    <p:extLst>
      <p:ext uri="{BB962C8B-B14F-4D97-AF65-F5344CB8AC3E}">
        <p14:creationId xmlns:p14="http://schemas.microsoft.com/office/powerpoint/2010/main" val="1983006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2337752" cy="405683"/>
          </a:xfrm>
        </p:spPr>
        <p:txBody>
          <a:bodyPr wrap="square" lIns="0" tIns="18000" rIns="0" bIns="18000" anchor="ctr" anchorCtr="0">
            <a:spAutoFit/>
          </a:bodyPr>
          <a:lstStyle/>
          <a:p>
            <a:pPr marL="0" indent="0">
              <a:spcBef>
                <a:spcPts val="600"/>
              </a:spcBef>
              <a:buNone/>
            </a:pPr>
            <a:r>
              <a:rPr lang="en-US" sz="2400" spc="-300" noProof="0" dirty="0"/>
              <a:t>P W </a:t>
            </a:r>
            <a:r>
              <a:rPr lang="en-US" sz="2400" noProof="0" dirty="0"/>
              <a:t>M Waveform</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40818"/>
            <a:ext cx="4040822" cy="2991007"/>
          </a:xfrm>
        </p:spPr>
        <p:txBody>
          <a:bodyPr wrap="square" lIns="0" tIns="18000" rIns="0" bIns="18000" anchor="ctr">
            <a:spAutoFit/>
          </a:bodyPr>
          <a:lstStyle/>
          <a:p>
            <a:pPr marL="342900" indent="-342900"/>
            <a:r>
              <a:rPr lang="en-US" sz="2400" noProof="0" dirty="0"/>
              <a:t>A waveform of a pulse-width modulated fuel injector. At the end, when the voltage is removed, there is an inductive spike created similar to the spike created but other types of injectors.</a:t>
            </a:r>
          </a:p>
        </p:txBody>
      </p:sp>
      <p:pic>
        <p:nvPicPr>
          <p:cNvPr id="4" name="Picture 3" descr="A waveform shows a region with pulses of a mostly constant amplitude, followed by a sharp spike to a peak and a constant region. The waveform has multiple minor spikes.">
            <a:extLst>
              <a:ext uri="{FF2B5EF4-FFF2-40B4-BE49-F238E27FC236}">
                <a16:creationId xmlns:a16="http://schemas.microsoft.com/office/drawing/2014/main" id="{EF620A6F-BBA5-5278-6277-D145C69AFD6F}"/>
              </a:ext>
            </a:extLst>
          </p:cNvPr>
          <p:cNvPicPr>
            <a:picLocks noChangeAspect="1"/>
          </p:cNvPicPr>
          <p:nvPr/>
        </p:nvPicPr>
        <p:blipFill>
          <a:blip r:embed="rId3"/>
          <a:stretch>
            <a:fillRect/>
          </a:stretch>
        </p:blipFill>
        <p:spPr>
          <a:xfrm>
            <a:off x="4683426" y="1202941"/>
            <a:ext cx="3885724" cy="3831979"/>
          </a:xfrm>
          <a:prstGeom prst="rect">
            <a:avLst/>
          </a:prstGeom>
        </p:spPr>
      </p:pic>
    </p:spTree>
    <p:extLst>
      <p:ext uri="{BB962C8B-B14F-4D97-AF65-F5344CB8AC3E}">
        <p14:creationId xmlns:p14="http://schemas.microsoft.com/office/powerpoint/2010/main" val="124690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228" y="240434"/>
            <a:ext cx="8339788" cy="1513679"/>
          </a:xfrm>
        </p:spPr>
        <p:txBody>
          <a:bodyPr wrap="square" lIns="0" tIns="18000" rIns="0" bIns="18000" anchor="ctr" anchorCtr="0">
            <a:spAutoFit/>
          </a:bodyPr>
          <a:lstStyle/>
          <a:p>
            <a:r>
              <a:rPr lang="en-US" sz="3200" dirty="0"/>
              <a:t>Frequently Asked Question: If 3 of 6 Injectors Are Defective, Should I Also Replace the Other 3?</a:t>
            </a:r>
            <a:endParaRPr lang="en-US" sz="3200" noProof="0" dirty="0"/>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345229" y="1875059"/>
            <a:ext cx="4432041" cy="344128"/>
          </a:xfrm>
        </p:spPr>
        <p:txBody>
          <a:bodyPr lIns="0" tIns="18000" rIns="0" bIns="18000" anchor="ctr" anchorCtr="0">
            <a:spAutoFit/>
          </a:bodyPr>
          <a:lstStyle/>
          <a:p>
            <a:pPr marL="0" indent="0">
              <a:buNone/>
            </a:pPr>
            <a:r>
              <a:rPr lang="en-US" sz="2000" b="1" dirty="0"/>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335900" y="2397423"/>
            <a:ext cx="8339788" cy="3729670"/>
          </a:xfrm>
        </p:spPr>
        <p:txBody>
          <a:bodyPr wrap="square" lIns="0" tIns="18000" rIns="0" bIns="18000" anchor="ctr" anchorCtr="0">
            <a:spAutoFit/>
          </a:bodyPr>
          <a:lstStyle/>
          <a:p>
            <a:pPr marL="0" indent="0">
              <a:buNone/>
            </a:pPr>
            <a:r>
              <a:rPr lang="en-US" sz="2000" b="1" dirty="0">
                <a:solidFill>
                  <a:schemeClr val="tx1"/>
                </a:solidFill>
              </a:rPr>
              <a:t>If Three of Six Injectors Are Defective, Should I Also Replace the Other Three?</a:t>
            </a:r>
            <a:r>
              <a:rPr lang="en-US" sz="2000" dirty="0">
                <a:solidFill>
                  <a:schemeClr val="tx1"/>
                </a:solidFill>
              </a:rPr>
              <a:t> Many service technicians “recommend” that the three good injectors be replaced along with the other three that tested as being defective. The reasons given by these technicians include the following: All six injectors have been operating under the same fuel, engine, and weather conditions. The labor required to replace all six is just about the same as replacing only the three defective injectors. Replacing all six at the same time helps ensure that all of the injectors are flowing the same amount of fuel so that the engine is operating most efficiently. With these ideas in mind, the customer should be informed and offered the choice. Complete sets of injectors, such as those in Figure 38.14 can be purchased at a reasonable cost.</a:t>
            </a:r>
          </a:p>
        </p:txBody>
      </p:sp>
    </p:spTree>
    <p:extLst>
      <p:ext uri="{BB962C8B-B14F-4D97-AF65-F5344CB8AC3E}">
        <p14:creationId xmlns:p14="http://schemas.microsoft.com/office/powerpoint/2010/main" val="151096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2649"/>
            <a:ext cx="8362950" cy="1144347"/>
          </a:xfrm>
        </p:spPr>
        <p:txBody>
          <a:bodyPr wrap="square" lIns="0" tIns="18000" rIns="0" bIns="18000" anchor="ctr" anchorCtr="0">
            <a:spAutoFit/>
          </a:bodyPr>
          <a:lstStyle/>
          <a:p>
            <a:r>
              <a:rPr lang="en-US" dirty="0"/>
              <a:t>Port Fuel-Injection Pressure Regulator Diagnosis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469483"/>
            <a:ext cx="8327232" cy="3591171"/>
          </a:xfrm>
        </p:spPr>
        <p:txBody>
          <a:bodyPr wrap="square" lIns="0" tIns="18000" rIns="0" bIns="18000" anchor="ctr" anchorCtr="0">
            <a:spAutoFit/>
          </a:bodyPr>
          <a:lstStyle/>
          <a:p>
            <a:pPr marL="342900" indent="-342900">
              <a:spcBef>
                <a:spcPts val="600"/>
              </a:spcBef>
            </a:pPr>
            <a:r>
              <a:rPr lang="en-US" sz="2400" dirty="0"/>
              <a:t>Connect a fuel-pressure gauge to monitor the fuel pressure.</a:t>
            </a:r>
          </a:p>
          <a:p>
            <a:pPr marL="342900" indent="-342900">
              <a:spcBef>
                <a:spcPts val="600"/>
              </a:spcBef>
            </a:pPr>
            <a:r>
              <a:rPr lang="en-US" sz="2400" dirty="0"/>
              <a:t>Locate the fuel-pressure regulator and disconnect the vacuum hose from the regulator.</a:t>
            </a:r>
          </a:p>
          <a:p>
            <a:pPr marL="342900" indent="-342900">
              <a:spcBef>
                <a:spcPts val="600"/>
              </a:spcBef>
            </a:pPr>
            <a:r>
              <a:rPr lang="en-US" sz="2400" dirty="0"/>
              <a:t>With the engine running at idle speed, reconnect the vacuum hose to the fuel-pressure regulator while watching the fuel pressure gauge.</a:t>
            </a:r>
          </a:p>
          <a:p>
            <a:pPr marL="342900" indent="-342900">
              <a:spcBef>
                <a:spcPts val="600"/>
              </a:spcBef>
            </a:pPr>
            <a:r>
              <a:rPr lang="en-US" sz="2400" dirty="0"/>
              <a:t>Using a hand-operated vacuum pump, apply vacuum (20 inches Hg) to the regulator.</a:t>
            </a:r>
          </a:p>
        </p:txBody>
      </p:sp>
    </p:spTree>
    <p:extLst>
      <p:ext uri="{BB962C8B-B14F-4D97-AF65-F5344CB8AC3E}">
        <p14:creationId xmlns:p14="http://schemas.microsoft.com/office/powerpoint/2010/main" val="3109348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6"/>
            <a:ext cx="3240722" cy="405683"/>
          </a:xfrm>
        </p:spPr>
        <p:txBody>
          <a:bodyPr wrap="square" lIns="0" tIns="18000" rIns="0" bIns="18000" anchor="ctr" anchorCtr="0">
            <a:spAutoFit/>
          </a:bodyPr>
          <a:lstStyle/>
          <a:p>
            <a:pPr marL="0" indent="0">
              <a:spcBef>
                <a:spcPts val="600"/>
              </a:spcBef>
              <a:buNone/>
            </a:pPr>
            <a:r>
              <a:rPr lang="en-US" sz="2400" noProof="0" dirty="0"/>
              <a:t>Reconditioned Injectors</a:t>
            </a:r>
          </a:p>
        </p:txBody>
      </p:sp>
      <p:pic>
        <p:nvPicPr>
          <p:cNvPr id="5" name="Picture 4" descr="A set of six reconditioned injectors.">
            <a:extLst>
              <a:ext uri="{FF2B5EF4-FFF2-40B4-BE49-F238E27FC236}">
                <a16:creationId xmlns:a16="http://schemas.microsoft.com/office/drawing/2014/main" id="{B73F9F4E-E5A9-7705-2340-711F00ED1640}"/>
              </a:ext>
            </a:extLst>
          </p:cNvPr>
          <p:cNvPicPr>
            <a:picLocks noChangeAspect="1"/>
          </p:cNvPicPr>
          <p:nvPr/>
        </p:nvPicPr>
        <p:blipFill>
          <a:blip r:embed="rId3"/>
          <a:stretch>
            <a:fillRect/>
          </a:stretch>
        </p:blipFill>
        <p:spPr>
          <a:xfrm>
            <a:off x="1875954" y="1732103"/>
            <a:ext cx="5418760" cy="3543226"/>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5493954"/>
            <a:ext cx="8361363" cy="775015"/>
          </a:xfrm>
        </p:spPr>
        <p:txBody>
          <a:bodyPr wrap="square" lIns="0" tIns="18000" rIns="0" bIns="18000" anchor="ctr">
            <a:spAutoFit/>
          </a:bodyPr>
          <a:lstStyle/>
          <a:p>
            <a:pPr marL="0" indent="0">
              <a:buNone/>
            </a:pPr>
            <a:r>
              <a:rPr lang="en-US" sz="2400" noProof="0" dirty="0"/>
              <a:t>A set of six reconditioned injectors. The sixth injector is barely visible at the far right.</a:t>
            </a:r>
          </a:p>
        </p:txBody>
      </p:sp>
    </p:spTree>
    <p:extLst>
      <p:ext uri="{BB962C8B-B14F-4D97-AF65-F5344CB8AC3E}">
        <p14:creationId xmlns:p14="http://schemas.microsoft.com/office/powerpoint/2010/main" val="928585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2440622" cy="405683"/>
          </a:xfrm>
        </p:spPr>
        <p:txBody>
          <a:bodyPr wrap="square" lIns="0" tIns="18000" rIns="0" bIns="18000" anchor="ctr" anchorCtr="0">
            <a:spAutoFit/>
          </a:bodyPr>
          <a:lstStyle/>
          <a:p>
            <a:pPr marL="0" indent="0">
              <a:spcBef>
                <a:spcPts val="600"/>
              </a:spcBef>
              <a:buNone/>
            </a:pPr>
            <a:r>
              <a:rPr lang="en-US" sz="2400" noProof="0" dirty="0"/>
              <a:t>Harness Damage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63678"/>
            <a:ext cx="3981386" cy="3729670"/>
          </a:xfrm>
        </p:spPr>
        <p:txBody>
          <a:bodyPr wrap="square" lIns="0" tIns="18000" rIns="0" bIns="18000" anchor="ctr">
            <a:spAutoFit/>
          </a:bodyPr>
          <a:lstStyle/>
          <a:p>
            <a:pPr marL="342900" indent="-342900"/>
            <a:r>
              <a:rPr lang="en-US" sz="2400" noProof="0" dirty="0"/>
              <a:t>When the cover is removed from the top of the engine, a mouse or some other animal nest is visible. The animal had already eaten through a couple of injector wires. At least the cause of the intermittent misfire was discovered.</a:t>
            </a:r>
          </a:p>
        </p:txBody>
      </p:sp>
      <p:pic>
        <p:nvPicPr>
          <p:cNvPr id="5" name="Picture 4" descr="An animal nest under the engine cover. ">
            <a:extLst>
              <a:ext uri="{FF2B5EF4-FFF2-40B4-BE49-F238E27FC236}">
                <a16:creationId xmlns:a16="http://schemas.microsoft.com/office/drawing/2014/main" id="{967E46D3-B4F6-DB5F-447D-BF6460CB2CCE}"/>
              </a:ext>
            </a:extLst>
          </p:cNvPr>
          <p:cNvPicPr>
            <a:picLocks noChangeAspect="1"/>
          </p:cNvPicPr>
          <p:nvPr/>
        </p:nvPicPr>
        <p:blipFill>
          <a:blip r:embed="rId3"/>
          <a:stretch>
            <a:fillRect/>
          </a:stretch>
        </p:blipFill>
        <p:spPr>
          <a:xfrm>
            <a:off x="4627115" y="1195056"/>
            <a:ext cx="3981711" cy="2753389"/>
          </a:xfrm>
          <a:prstGeom prst="rect">
            <a:avLst/>
          </a:prstGeom>
        </p:spPr>
      </p:pic>
    </p:spTree>
    <p:extLst>
      <p:ext uri="{BB962C8B-B14F-4D97-AF65-F5344CB8AC3E}">
        <p14:creationId xmlns:p14="http://schemas.microsoft.com/office/powerpoint/2010/main" val="3199871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3535"/>
            <a:ext cx="8338344" cy="405683"/>
          </a:xfrm>
        </p:spPr>
        <p:txBody>
          <a:bodyPr wrap="square" lIns="0" tIns="18000" rIns="0" bIns="18000" anchor="ctr" anchorCtr="0">
            <a:spAutoFit/>
          </a:bodyPr>
          <a:lstStyle/>
          <a:p>
            <a:pPr marL="0" indent="0">
              <a:buNone/>
            </a:pPr>
            <a:r>
              <a:rPr lang="en-US" sz="2400" dirty="0">
                <a:solidFill>
                  <a:srgbClr val="000000"/>
                </a:solidFill>
              </a:rPr>
              <a:t>How can an injector be tested?</a:t>
            </a:r>
          </a:p>
        </p:txBody>
      </p:sp>
    </p:spTree>
    <p:extLst>
      <p:ext uri="{BB962C8B-B14F-4D97-AF65-F5344CB8AC3E}">
        <p14:creationId xmlns:p14="http://schemas.microsoft.com/office/powerpoint/2010/main" val="3048879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6346"/>
            <a:ext cx="8338344" cy="775015"/>
          </a:xfrm>
        </p:spPr>
        <p:txBody>
          <a:bodyPr wrap="square" lIns="0" tIns="18000" rIns="0" bIns="18000" anchor="ctr" anchorCtr="0">
            <a:spAutoFit/>
          </a:bodyPr>
          <a:lstStyle/>
          <a:p>
            <a:pPr marL="0" indent="0">
              <a:buNone/>
            </a:pPr>
            <a:r>
              <a:rPr lang="en-US" sz="2400" dirty="0">
                <a:solidFill>
                  <a:srgbClr val="000000"/>
                </a:solidFill>
              </a:rPr>
              <a:t>With a multimeter, a scan tool, pressure gauge, or an oscilloscope.</a:t>
            </a:r>
          </a:p>
        </p:txBody>
      </p:sp>
    </p:spTree>
    <p:extLst>
      <p:ext uri="{BB962C8B-B14F-4D97-AF65-F5344CB8AC3E}">
        <p14:creationId xmlns:p14="http://schemas.microsoft.com/office/powerpoint/2010/main" val="1342789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Fuel-Injection Service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7882" y="1129800"/>
            <a:ext cx="8347488" cy="3006395"/>
          </a:xfrm>
        </p:spPr>
        <p:txBody>
          <a:bodyPr wrap="square" lIns="0" tIns="18000" rIns="0" bIns="18000" anchor="ctr" anchorCtr="0">
            <a:spAutoFit/>
          </a:bodyPr>
          <a:lstStyle/>
          <a:p>
            <a:pPr marL="342900" indent="-342900">
              <a:spcBef>
                <a:spcPts val="600"/>
              </a:spcBef>
            </a:pPr>
            <a:r>
              <a:rPr lang="en-US" sz="2400" noProof="0" dirty="0"/>
              <a:t>Check fuel-pump operating pressure and volume.</a:t>
            </a:r>
          </a:p>
          <a:p>
            <a:pPr marL="342900" indent="-342900">
              <a:spcBef>
                <a:spcPts val="600"/>
              </a:spcBef>
            </a:pPr>
            <a:r>
              <a:rPr lang="en-US" sz="2400" noProof="0" dirty="0"/>
              <a:t>Test the fuel-pressure regulator for operation and leakage.</a:t>
            </a:r>
          </a:p>
          <a:p>
            <a:pPr marL="342900" indent="-342900">
              <a:spcBef>
                <a:spcPts val="600"/>
              </a:spcBef>
            </a:pPr>
            <a:r>
              <a:rPr lang="en-US" sz="2400" noProof="0" dirty="0"/>
              <a:t>Flush the entire fuel rail and upper fuel-injector screens, including the fuel-pressure regulator.</a:t>
            </a:r>
          </a:p>
          <a:p>
            <a:pPr marL="342900" indent="-342900">
              <a:spcBef>
                <a:spcPts val="600"/>
              </a:spcBef>
            </a:pPr>
            <a:r>
              <a:rPr lang="en-US" sz="2400" noProof="0" dirty="0"/>
              <a:t>Decarbon the engine assembly.</a:t>
            </a:r>
          </a:p>
          <a:p>
            <a:pPr marL="342900" indent="-342900">
              <a:spcBef>
                <a:spcPts val="600"/>
              </a:spcBef>
            </a:pPr>
            <a:r>
              <a:rPr lang="en-US" sz="2400" noProof="0" dirty="0"/>
              <a:t>Clean the throttle plate and idle air control passages.</a:t>
            </a:r>
          </a:p>
          <a:p>
            <a:pPr marL="342900" indent="-342900">
              <a:spcBef>
                <a:spcPts val="600"/>
              </a:spcBef>
            </a:pPr>
            <a:r>
              <a:rPr lang="en-US" sz="2400" noProof="0" dirty="0"/>
              <a:t>Relearn the onboard computer.</a:t>
            </a:r>
          </a:p>
        </p:txBody>
      </p:sp>
    </p:spTree>
    <p:extLst>
      <p:ext uri="{BB962C8B-B14F-4D97-AF65-F5344CB8AC3E}">
        <p14:creationId xmlns:p14="http://schemas.microsoft.com/office/powerpoint/2010/main" val="2125886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5280" y="200866"/>
            <a:ext cx="8362950" cy="590349"/>
          </a:xfrm>
        </p:spPr>
        <p:txBody>
          <a:bodyPr wrap="square" lIns="0" tIns="18000" rIns="0" bIns="18000" anchor="ctr" anchorCtr="0">
            <a:spAutoFit/>
          </a:bodyPr>
          <a:lstStyle/>
          <a:p>
            <a:r>
              <a:rPr lang="en-US" dirty="0"/>
              <a:t>Figure 38.16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751262" cy="405683"/>
          </a:xfrm>
        </p:spPr>
        <p:txBody>
          <a:bodyPr wrap="square" lIns="0" tIns="18000" rIns="0" bIns="18000" anchor="ctr" anchorCtr="0">
            <a:spAutoFit/>
          </a:bodyPr>
          <a:lstStyle/>
          <a:p>
            <a:pPr marL="0" indent="0">
              <a:spcBef>
                <a:spcPts val="600"/>
              </a:spcBef>
              <a:buNone/>
            </a:pPr>
            <a:r>
              <a:rPr lang="en-US" sz="2400" noProof="0" dirty="0"/>
              <a:t>Fuel-Pump Volume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42604"/>
            <a:ext cx="4155122" cy="1883011"/>
          </a:xfrm>
        </p:spPr>
        <p:txBody>
          <a:bodyPr wrap="square" lIns="0" tIns="18000" rIns="0" bIns="18000" anchor="ctr">
            <a:spAutoFit/>
          </a:bodyPr>
          <a:lstStyle/>
          <a:p>
            <a:pPr marL="342900" indent="-342900"/>
            <a:r>
              <a:rPr lang="en-US" sz="2400" noProof="0" dirty="0"/>
              <a:t>Checking fuel-pump volume using a hose from the outlet of the fuel-pressure regulator into a calibrated container.</a:t>
            </a:r>
          </a:p>
        </p:txBody>
      </p:sp>
      <p:pic>
        <p:nvPicPr>
          <p:cNvPr id="5" name="Picture 4" descr="A fuel pump volume test equipment. Fuel from the tank passes through a fuel gauge, fuel rail, and a fuel-pressure regulator into a calibrated container to test the volume of fuel.">
            <a:extLst>
              <a:ext uri="{FF2B5EF4-FFF2-40B4-BE49-F238E27FC236}">
                <a16:creationId xmlns:a16="http://schemas.microsoft.com/office/drawing/2014/main" id="{5A7BE79A-F6C2-5208-8601-93D21F33CBAE}"/>
              </a:ext>
            </a:extLst>
          </p:cNvPr>
          <p:cNvPicPr>
            <a:picLocks noChangeAspect="1"/>
          </p:cNvPicPr>
          <p:nvPr/>
        </p:nvPicPr>
        <p:blipFill>
          <a:blip r:embed="rId3"/>
          <a:stretch>
            <a:fillRect/>
          </a:stretch>
        </p:blipFill>
        <p:spPr>
          <a:xfrm>
            <a:off x="4744594" y="1234687"/>
            <a:ext cx="3786380" cy="4781809"/>
          </a:xfrm>
          <a:prstGeom prst="rect">
            <a:avLst/>
          </a:prstGeom>
        </p:spPr>
      </p:pic>
    </p:spTree>
    <p:extLst>
      <p:ext uri="{BB962C8B-B14F-4D97-AF65-F5344CB8AC3E}">
        <p14:creationId xmlns:p14="http://schemas.microsoft.com/office/powerpoint/2010/main" val="2911439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5280" y="191743"/>
            <a:ext cx="8362950" cy="590349"/>
          </a:xfrm>
        </p:spPr>
        <p:txBody>
          <a:bodyPr wrap="square" lIns="0" tIns="18000" rIns="0" bIns="18000" anchor="ctr" anchorCtr="0">
            <a:spAutoFit/>
          </a:bodyPr>
          <a:lstStyle/>
          <a:p>
            <a:r>
              <a:rPr lang="en-US" dirty="0"/>
              <a:t>Idle Air Speed Control Diagnosis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28532"/>
            <a:ext cx="8313738" cy="3591171"/>
          </a:xfrm>
        </p:spPr>
        <p:txBody>
          <a:bodyPr wrap="square" lIns="0" tIns="18000" rIns="0" bIns="18000" anchor="ctr" anchorCtr="0">
            <a:spAutoFit/>
          </a:bodyPr>
          <a:lstStyle/>
          <a:p>
            <a:pPr marL="342900" indent="-342900">
              <a:spcBef>
                <a:spcPts val="600"/>
              </a:spcBef>
            </a:pPr>
            <a:r>
              <a:rPr lang="en-US" sz="2400" noProof="0" dirty="0"/>
              <a:t>An electronic stepper motor or pulse-width-modulated solenoid is used to maintain the correct idle speed.</a:t>
            </a:r>
          </a:p>
          <a:p>
            <a:pPr marL="829818" lvl="1" indent="-342900"/>
            <a:r>
              <a:rPr lang="en-US" sz="2400" noProof="0" dirty="0"/>
              <a:t>When the engine stops, most </a:t>
            </a:r>
            <a:r>
              <a:rPr lang="en-US" sz="2400" spc="-300" noProof="0" dirty="0"/>
              <a:t>I A </a:t>
            </a:r>
            <a:r>
              <a:rPr lang="en-US" sz="2400" noProof="0" dirty="0"/>
              <a:t>C units retract outward to get ready for the next engine start.</a:t>
            </a:r>
          </a:p>
          <a:p>
            <a:pPr marL="829818" lvl="1" indent="-342900"/>
            <a:r>
              <a:rPr lang="en-US" sz="2400" noProof="0" dirty="0"/>
              <a:t>As the engine gets warmer, the computer reduces engine idle speed gradually by reducing the number of counts or steps commanded by the </a:t>
            </a:r>
            <a:r>
              <a:rPr lang="en-US" sz="2400" spc="-300" noProof="0" dirty="0"/>
              <a:t>I A </a:t>
            </a:r>
            <a:r>
              <a:rPr lang="en-US" sz="2400" noProof="0" dirty="0"/>
              <a:t>C.</a:t>
            </a:r>
          </a:p>
          <a:p>
            <a:pPr marL="829818" lvl="1" indent="-342900"/>
            <a:r>
              <a:rPr lang="en-US" sz="2400" noProof="0" dirty="0"/>
              <a:t>If the engine speed does not flare at start, then the </a:t>
            </a:r>
            <a:r>
              <a:rPr lang="en-US" sz="2400" spc="-300" noProof="0" dirty="0"/>
              <a:t>I A </a:t>
            </a:r>
            <a:r>
              <a:rPr lang="en-US" sz="2400" noProof="0" dirty="0"/>
              <a:t>C may not be working (it may be stuck in one position).</a:t>
            </a:r>
          </a:p>
        </p:txBody>
      </p:sp>
    </p:spTree>
    <p:extLst>
      <p:ext uri="{BB962C8B-B14F-4D97-AF65-F5344CB8AC3E}">
        <p14:creationId xmlns:p14="http://schemas.microsoft.com/office/powerpoint/2010/main" val="37939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377882" cy="405683"/>
          </a:xfrm>
        </p:spPr>
        <p:txBody>
          <a:bodyPr wrap="square" lIns="0" tIns="18000" rIns="0" bIns="18000" anchor="ctr" anchorCtr="0">
            <a:spAutoFit/>
          </a:bodyPr>
          <a:lstStyle/>
          <a:p>
            <a:pPr marL="0" indent="0">
              <a:spcBef>
                <a:spcPts val="600"/>
              </a:spcBef>
              <a:buNone/>
            </a:pPr>
            <a:r>
              <a:rPr lang="en-US" sz="2400" noProof="0" dirty="0"/>
              <a:t>Fuel-Pump Volume Test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745474"/>
            <a:ext cx="3915092" cy="2252343"/>
          </a:xfrm>
        </p:spPr>
        <p:txBody>
          <a:bodyPr wrap="square" lIns="0" tIns="18000" rIns="0" bIns="18000" anchor="ctr">
            <a:spAutoFit/>
          </a:bodyPr>
          <a:lstStyle/>
          <a:p>
            <a:pPr marL="342900" indent="-342900"/>
            <a:r>
              <a:rPr lang="en-US" sz="2400" noProof="0" dirty="0"/>
              <a:t>Testing fuel-pump volume using a fuel-pressure gauge with a bleed hose inserted into a suitable container. The engine is running during this test.</a:t>
            </a:r>
          </a:p>
        </p:txBody>
      </p:sp>
      <p:pic>
        <p:nvPicPr>
          <p:cNvPr id="4" name="Picture 3" descr="A fuel pump volume test using a fuel pressure gauge with a bleed hose inserted into a graduated container at one end and connected to the fuel rail on the other end.">
            <a:extLst>
              <a:ext uri="{FF2B5EF4-FFF2-40B4-BE49-F238E27FC236}">
                <a16:creationId xmlns:a16="http://schemas.microsoft.com/office/drawing/2014/main" id="{EF0A49B8-4B50-61A0-0F26-E8EFADD94241}"/>
              </a:ext>
            </a:extLst>
          </p:cNvPr>
          <p:cNvPicPr>
            <a:picLocks noChangeAspect="1"/>
          </p:cNvPicPr>
          <p:nvPr/>
        </p:nvPicPr>
        <p:blipFill>
          <a:blip r:embed="rId3"/>
          <a:stretch>
            <a:fillRect/>
          </a:stretch>
        </p:blipFill>
        <p:spPr>
          <a:xfrm>
            <a:off x="4620354" y="1174522"/>
            <a:ext cx="3995232" cy="4326077"/>
          </a:xfrm>
          <a:prstGeom prst="rect">
            <a:avLst/>
          </a:prstGeom>
        </p:spPr>
      </p:pic>
    </p:spTree>
    <p:extLst>
      <p:ext uri="{BB962C8B-B14F-4D97-AF65-F5344CB8AC3E}">
        <p14:creationId xmlns:p14="http://schemas.microsoft.com/office/powerpoint/2010/main" val="32935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751262" cy="405683"/>
          </a:xfrm>
        </p:spPr>
        <p:txBody>
          <a:bodyPr wrap="square" lIns="0" tIns="18000" rIns="0" bIns="18000" anchor="ctr" anchorCtr="0">
            <a:spAutoFit/>
          </a:bodyPr>
          <a:lstStyle/>
          <a:p>
            <a:pPr marL="0" indent="0">
              <a:spcBef>
                <a:spcPts val="600"/>
              </a:spcBef>
              <a:buNone/>
            </a:pPr>
            <a:r>
              <a:rPr lang="en-US" sz="2400" noProof="0" dirty="0"/>
              <a:t>Cleaning Machine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709398"/>
            <a:ext cx="3751262" cy="3729670"/>
          </a:xfrm>
        </p:spPr>
        <p:txBody>
          <a:bodyPr wrap="square" lIns="0" tIns="18000" rIns="0" bIns="18000" anchor="ctr">
            <a:spAutoFit/>
          </a:bodyPr>
          <a:lstStyle/>
          <a:p>
            <a:pPr marL="342900" indent="-342900"/>
            <a:r>
              <a:rPr lang="en-US" sz="2400" noProof="0" dirty="0"/>
              <a:t>A typical two-line cleaning machine hookup, showing an extension hose that can be used to squirt a cleaning solution into the throttle body while the engine is running on the cleaning solution and gasoline mixture.</a:t>
            </a:r>
          </a:p>
        </p:txBody>
      </p:sp>
      <p:pic>
        <p:nvPicPr>
          <p:cNvPr id="5" name="Picture 4" descr="A typical two-line cleaning machine.&#10;Long description is available in notes, press F6.">
            <a:extLst>
              <a:ext uri="{FF2B5EF4-FFF2-40B4-BE49-F238E27FC236}">
                <a16:creationId xmlns:a16="http://schemas.microsoft.com/office/drawing/2014/main" id="{699CEB6E-264D-2E22-01C8-E232CC44DE41}"/>
              </a:ext>
            </a:extLst>
          </p:cNvPr>
          <p:cNvPicPr>
            <a:picLocks noChangeAspect="1"/>
          </p:cNvPicPr>
          <p:nvPr/>
        </p:nvPicPr>
        <p:blipFill>
          <a:blip r:embed="rId3"/>
          <a:stretch>
            <a:fillRect/>
          </a:stretch>
        </p:blipFill>
        <p:spPr>
          <a:xfrm>
            <a:off x="4405109" y="1158342"/>
            <a:ext cx="4230526" cy="2959695"/>
          </a:xfrm>
          <a:prstGeom prst="rect">
            <a:avLst/>
          </a:prstGeom>
        </p:spPr>
      </p:pic>
    </p:spTree>
    <p:extLst>
      <p:ext uri="{BB962C8B-B14F-4D97-AF65-F5344CB8AC3E}">
        <p14:creationId xmlns:p14="http://schemas.microsoft.com/office/powerpoint/2010/main" val="3179746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751262" cy="405683"/>
          </a:xfrm>
        </p:spPr>
        <p:txBody>
          <a:bodyPr wrap="square" lIns="0" tIns="18000" rIns="0" bIns="18000" anchor="ctr" anchorCtr="0">
            <a:spAutoFit/>
          </a:bodyPr>
          <a:lstStyle/>
          <a:p>
            <a:pPr marL="0" indent="0">
              <a:spcBef>
                <a:spcPts val="600"/>
              </a:spcBef>
              <a:buNone/>
            </a:pPr>
            <a:r>
              <a:rPr lang="en-US" sz="2400" noProof="0" dirty="0"/>
              <a:t>Removed Throttle Body</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76894"/>
            <a:ext cx="4167930" cy="2991007"/>
          </a:xfrm>
        </p:spPr>
        <p:txBody>
          <a:bodyPr wrap="square" lIns="0" tIns="18000" rIns="0" bIns="18000" anchor="ctr">
            <a:spAutoFit/>
          </a:bodyPr>
          <a:lstStyle/>
          <a:p>
            <a:pPr marL="342900" indent="-342900"/>
            <a:r>
              <a:rPr lang="en-US" sz="2400" noProof="0" dirty="0"/>
              <a:t>To thoroughly clean a throttle body, it is sometimes best to remove it from the vehicle. The throttle plate may need to be cleaned if the engine tends to stall, hesitate or has a rough idle.</a:t>
            </a:r>
          </a:p>
        </p:txBody>
      </p:sp>
      <p:pic>
        <p:nvPicPr>
          <p:cNvPr id="4" name="Picture 3" descr="A frequently cleaned throttle body removed from an engine.">
            <a:extLst>
              <a:ext uri="{FF2B5EF4-FFF2-40B4-BE49-F238E27FC236}">
                <a16:creationId xmlns:a16="http://schemas.microsoft.com/office/drawing/2014/main" id="{08DF044F-1E14-3925-3BD4-D9002B650916}"/>
              </a:ext>
            </a:extLst>
          </p:cNvPr>
          <p:cNvPicPr>
            <a:picLocks noChangeAspect="1"/>
          </p:cNvPicPr>
          <p:nvPr/>
        </p:nvPicPr>
        <p:blipFill>
          <a:blip r:embed="rId3"/>
          <a:stretch>
            <a:fillRect/>
          </a:stretch>
        </p:blipFill>
        <p:spPr>
          <a:xfrm>
            <a:off x="4650633" y="1212333"/>
            <a:ext cx="3980394" cy="2330214"/>
          </a:xfrm>
          <a:prstGeom prst="rect">
            <a:avLst/>
          </a:prstGeom>
        </p:spPr>
      </p:pic>
    </p:spTree>
    <p:extLst>
      <p:ext uri="{BB962C8B-B14F-4D97-AF65-F5344CB8AC3E}">
        <p14:creationId xmlns:p14="http://schemas.microsoft.com/office/powerpoint/2010/main" val="3689535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descr="An illustration depicts 3 negative electrons rotating around a positive nucleus in an elliptical path.">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2646362" cy="405683"/>
          </a:xfrm>
        </p:spPr>
        <p:txBody>
          <a:bodyPr wrap="square" lIns="0" tIns="18000" rIns="0" bIns="18000" anchor="ctr" anchorCtr="0">
            <a:spAutoFit/>
          </a:bodyPr>
          <a:lstStyle/>
          <a:p>
            <a:pPr marL="0" indent="0">
              <a:spcBef>
                <a:spcPts val="600"/>
              </a:spcBef>
              <a:buNone/>
            </a:pPr>
            <a:r>
              <a:rPr lang="en-US" sz="2400" noProof="0" dirty="0"/>
              <a:t>Fuel Pressure Port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82133"/>
            <a:ext cx="4235132" cy="1883011"/>
          </a:xfrm>
        </p:spPr>
        <p:txBody>
          <a:bodyPr wrap="square" lIns="0" tIns="18000" rIns="0" bIns="18000" anchor="ctr">
            <a:spAutoFit/>
          </a:bodyPr>
          <a:lstStyle/>
          <a:p>
            <a:pPr marL="342900" indent="-342900"/>
            <a:r>
              <a:rPr lang="en-US" sz="2400" noProof="0" dirty="0"/>
              <a:t>A fuel pressure gauge can be connected to many older fuel injection systems at the threaded port on the fuel rail.</a:t>
            </a:r>
          </a:p>
        </p:txBody>
      </p:sp>
      <p:pic>
        <p:nvPicPr>
          <p:cNvPr id="5" name="Picture 4" descr="A close-up view of a fuel rail shows an arrow pointing toward a port and a valve on the side.">
            <a:extLst>
              <a:ext uri="{FF2B5EF4-FFF2-40B4-BE49-F238E27FC236}">
                <a16:creationId xmlns:a16="http://schemas.microsoft.com/office/drawing/2014/main" id="{B7927DEC-65D0-1C00-EA8B-E5CEF0718997}"/>
              </a:ext>
            </a:extLst>
          </p:cNvPr>
          <p:cNvPicPr>
            <a:picLocks noChangeAspect="1"/>
          </p:cNvPicPr>
          <p:nvPr/>
        </p:nvPicPr>
        <p:blipFill>
          <a:blip r:embed="rId3"/>
          <a:stretch>
            <a:fillRect/>
          </a:stretch>
        </p:blipFill>
        <p:spPr>
          <a:xfrm>
            <a:off x="4693288" y="977530"/>
            <a:ext cx="3864609" cy="3106272"/>
          </a:xfrm>
          <a:prstGeom prst="rect">
            <a:avLst/>
          </a:prstGeom>
        </p:spPr>
      </p:pic>
    </p:spTree>
    <p:extLst>
      <p:ext uri="{BB962C8B-B14F-4D97-AF65-F5344CB8AC3E}">
        <p14:creationId xmlns:p14="http://schemas.microsoft.com/office/powerpoint/2010/main" val="3335829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38.20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751262" cy="405683"/>
          </a:xfrm>
        </p:spPr>
        <p:txBody>
          <a:bodyPr wrap="square" lIns="0" tIns="18000" rIns="0" bIns="18000" anchor="ctr" anchorCtr="0">
            <a:spAutoFit/>
          </a:bodyPr>
          <a:lstStyle/>
          <a:p>
            <a:pPr marL="0" indent="0">
              <a:spcBef>
                <a:spcPts val="600"/>
              </a:spcBef>
              <a:buNone/>
            </a:pPr>
            <a:r>
              <a:rPr lang="en-US" sz="2400" noProof="0" dirty="0"/>
              <a:t>Injector Volume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88324"/>
            <a:ext cx="4246562" cy="1883011"/>
          </a:xfrm>
        </p:spPr>
        <p:txBody>
          <a:bodyPr wrap="square" lIns="0" tIns="18000" rIns="0" bIns="18000" anchor="ctr">
            <a:spAutoFit/>
          </a:bodyPr>
          <a:lstStyle/>
          <a:p>
            <a:pPr marL="342900" indent="-342900"/>
            <a:r>
              <a:rPr lang="en-US" sz="2400" noProof="0" dirty="0"/>
              <a:t>The amount each injector is able to flow is displayed in glass cylinders are each injector for a quick visual check.</a:t>
            </a:r>
          </a:p>
        </p:txBody>
      </p:sp>
      <p:pic>
        <p:nvPicPr>
          <p:cNvPr id="5" name="Picture 4" descr="A fuel injector tester with the amount of fuel each injector can supply displayed in glass cylinders.">
            <a:extLst>
              <a:ext uri="{FF2B5EF4-FFF2-40B4-BE49-F238E27FC236}">
                <a16:creationId xmlns:a16="http://schemas.microsoft.com/office/drawing/2014/main" id="{419D6FF3-AE3A-8964-4F03-B917AD8B31AE}"/>
              </a:ext>
            </a:extLst>
          </p:cNvPr>
          <p:cNvPicPr>
            <a:picLocks noChangeAspect="1"/>
          </p:cNvPicPr>
          <p:nvPr/>
        </p:nvPicPr>
        <p:blipFill>
          <a:blip r:embed="rId3"/>
          <a:stretch>
            <a:fillRect/>
          </a:stretch>
        </p:blipFill>
        <p:spPr>
          <a:xfrm>
            <a:off x="4669014" y="1171379"/>
            <a:ext cx="3928397" cy="3132946"/>
          </a:xfrm>
          <a:prstGeom prst="rect">
            <a:avLst/>
          </a:prstGeom>
        </p:spPr>
      </p:pic>
    </p:spTree>
    <p:extLst>
      <p:ext uri="{BB962C8B-B14F-4D97-AF65-F5344CB8AC3E}">
        <p14:creationId xmlns:p14="http://schemas.microsoft.com/office/powerpoint/2010/main" val="2131854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38.21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751262" cy="405683"/>
          </a:xfrm>
        </p:spPr>
        <p:txBody>
          <a:bodyPr wrap="square" lIns="0" tIns="18000" rIns="0" bIns="18000" anchor="ctr" anchorCtr="0">
            <a:spAutoFit/>
          </a:bodyPr>
          <a:lstStyle/>
          <a:p>
            <a:pPr marL="0" indent="0">
              <a:spcBef>
                <a:spcPts val="600"/>
              </a:spcBef>
              <a:buNone/>
            </a:pPr>
            <a:r>
              <a:rPr lang="en-US" sz="2400" noProof="0" dirty="0"/>
              <a:t>Line Identification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7" y="1699754"/>
            <a:ext cx="4113845" cy="2621675"/>
          </a:xfrm>
        </p:spPr>
        <p:txBody>
          <a:bodyPr wrap="square" lIns="0" tIns="18000" rIns="0" bIns="18000" anchor="ctr">
            <a:spAutoFit/>
          </a:bodyPr>
          <a:lstStyle/>
          <a:p>
            <a:pPr marL="342900" indent="-342900"/>
            <a:r>
              <a:rPr lang="en-US" sz="2400" noProof="0" dirty="0"/>
              <a:t>The line that has the yellow tag is a high-pressure line and this line must be replaced with a new part if removed even for a few minutes to gain access to another part.</a:t>
            </a:r>
          </a:p>
        </p:txBody>
      </p:sp>
      <p:pic>
        <p:nvPicPr>
          <p:cNvPr id="4" name="Picture 3" descr="A high-pressure pump and a high-pressure line connected to it. ">
            <a:extLst>
              <a:ext uri="{FF2B5EF4-FFF2-40B4-BE49-F238E27FC236}">
                <a16:creationId xmlns:a16="http://schemas.microsoft.com/office/drawing/2014/main" id="{5E5C8716-0AC3-55CE-DB14-7B640F6600AB}"/>
              </a:ext>
            </a:extLst>
          </p:cNvPr>
          <p:cNvPicPr>
            <a:picLocks noChangeAspect="1"/>
          </p:cNvPicPr>
          <p:nvPr/>
        </p:nvPicPr>
        <p:blipFill>
          <a:blip r:embed="rId3"/>
          <a:stretch>
            <a:fillRect/>
          </a:stretch>
        </p:blipFill>
        <p:spPr>
          <a:xfrm>
            <a:off x="4704718" y="1403347"/>
            <a:ext cx="3864609" cy="2679706"/>
          </a:xfrm>
          <a:prstGeom prst="rect">
            <a:avLst/>
          </a:prstGeom>
        </p:spPr>
      </p:pic>
    </p:spTree>
    <p:extLst>
      <p:ext uri="{BB962C8B-B14F-4D97-AF65-F5344CB8AC3E}">
        <p14:creationId xmlns:p14="http://schemas.microsoft.com/office/powerpoint/2010/main" val="2159769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8125"/>
            <a:ext cx="8338344" cy="405683"/>
          </a:xfrm>
        </p:spPr>
        <p:txBody>
          <a:bodyPr wrap="square" lIns="0" tIns="18000" rIns="0" bIns="18000" anchor="ctr" anchorCtr="0">
            <a:spAutoFit/>
          </a:bodyPr>
          <a:lstStyle/>
          <a:p>
            <a:pPr marL="0" indent="0">
              <a:buNone/>
            </a:pPr>
            <a:r>
              <a:rPr lang="en-US" sz="2400" dirty="0">
                <a:solidFill>
                  <a:srgbClr val="000000"/>
                </a:solidFill>
              </a:rPr>
              <a:t>Why do injectors need to be serviced?</a:t>
            </a:r>
          </a:p>
        </p:txBody>
      </p:sp>
    </p:spTree>
    <p:extLst>
      <p:ext uri="{BB962C8B-B14F-4D97-AF65-F5344CB8AC3E}">
        <p14:creationId xmlns:p14="http://schemas.microsoft.com/office/powerpoint/2010/main" val="333165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1760"/>
            <a:ext cx="8327232" cy="775015"/>
          </a:xfrm>
        </p:spPr>
        <p:txBody>
          <a:bodyPr wrap="square" lIns="0" tIns="18000" rIns="0" bIns="18000" anchor="ctr" anchorCtr="0">
            <a:spAutoFit/>
          </a:bodyPr>
          <a:lstStyle/>
          <a:p>
            <a:pPr marL="0" indent="0">
              <a:buNone/>
            </a:pPr>
            <a:r>
              <a:rPr lang="en-US" sz="2400" dirty="0">
                <a:solidFill>
                  <a:srgbClr val="000000"/>
                </a:solidFill>
              </a:rPr>
              <a:t>To remove the accumulation of carbon and other additives that are restricting the fuel flow. </a:t>
            </a:r>
          </a:p>
        </p:txBody>
      </p:sp>
    </p:spTree>
    <p:extLst>
      <p:ext uri="{BB962C8B-B14F-4D97-AF65-F5344CB8AC3E}">
        <p14:creationId xmlns:p14="http://schemas.microsoft.com/office/powerpoint/2010/main" val="110240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51838" cy="590349"/>
          </a:xfrm>
        </p:spPr>
        <p:txBody>
          <a:bodyPr wrap="square" lIns="0" tIns="18000" rIns="0" bIns="18000" anchor="ctr" anchorCtr="0">
            <a:spAutoFit/>
          </a:bodyPr>
          <a:lstStyle/>
          <a:p>
            <a:r>
              <a:rPr lang="en-US" dirty="0"/>
              <a:t>Fuel-System Scan Tool Diagnostics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0561"/>
            <a:ext cx="8327232" cy="775015"/>
          </a:xfrm>
        </p:spPr>
        <p:txBody>
          <a:bodyPr wrap="square" lIns="0" tIns="18000" rIns="0" bIns="18000" anchor="ctr" anchorCtr="0">
            <a:spAutoFit/>
          </a:bodyPr>
          <a:lstStyle/>
          <a:p>
            <a:pPr marL="342900" indent="-342900">
              <a:spcBef>
                <a:spcPts val="600"/>
              </a:spcBef>
            </a:pPr>
            <a:r>
              <a:rPr lang="en-US" sz="2400" dirty="0"/>
              <a:t>By observing the long-term fuel trim and the short-term fuel trim, we can determine how the fuel system is performing.</a:t>
            </a:r>
            <a:endParaRPr lang="en-US" sz="2400" noProof="0" dirty="0"/>
          </a:p>
        </p:txBody>
      </p:sp>
    </p:spTree>
    <p:extLst>
      <p:ext uri="{BB962C8B-B14F-4D97-AF65-F5344CB8AC3E}">
        <p14:creationId xmlns:p14="http://schemas.microsoft.com/office/powerpoint/2010/main" val="816510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2864018"/>
            <a:ext cx="8351838" cy="1390568"/>
          </a:xfrm>
        </p:spPr>
        <p:txBody>
          <a:bodyPr wrap="square" lIns="0" tIns="18000" rIns="0" bIns="18000" anchor="ctr" anchorCtr="0">
            <a:spAutoFit/>
          </a:bodyPr>
          <a:lstStyle/>
          <a:p>
            <a:pPr algn="ctr"/>
            <a:r>
              <a:rPr lang="en-US" sz="4400" dirty="0"/>
              <a:t>Fuel-Pump Relay Circuit Diagnosis</a:t>
            </a:r>
            <a:endParaRPr lang="en-US" sz="4400" noProof="0" dirty="0"/>
          </a:p>
        </p:txBody>
      </p:sp>
    </p:spTree>
    <p:extLst>
      <p:ext uri="{BB962C8B-B14F-4D97-AF65-F5344CB8AC3E}">
        <p14:creationId xmlns:p14="http://schemas.microsoft.com/office/powerpoint/2010/main" val="1444884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 Tools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35874"/>
            <a:ext cx="4179067" cy="2621675"/>
          </a:xfrm>
        </p:spPr>
        <p:txBody>
          <a:bodyPr wrap="square" lIns="0" tIns="18000" rIns="0" bIns="18000" anchor="ctr">
            <a:spAutoFit/>
          </a:bodyPr>
          <a:lstStyle/>
          <a:p>
            <a:pPr marL="342900" indent="-342900"/>
            <a:r>
              <a:rPr lang="en-US" sz="2400" noProof="0" dirty="0"/>
              <a:t>The tools needed to diagnose a circuit containing a relay include a digital multimeter (</a:t>
            </a:r>
            <a:r>
              <a:rPr lang="en-US" sz="2400" spc="-300" noProof="0" dirty="0"/>
              <a:t>D M </a:t>
            </a:r>
            <a:r>
              <a:rPr lang="en-US" sz="2400" noProof="0" dirty="0"/>
              <a:t>M), a fused jumper wire, and an assortment of wiring terminals.</a:t>
            </a:r>
          </a:p>
        </p:txBody>
      </p:sp>
      <p:pic>
        <p:nvPicPr>
          <p:cNvPr id="4" name="Picture 3" descr="A toolkit for diagnosing a circuit containing a relay. The toolkit includes a digital multimeter, fused jumped wire, and wiring terminals.">
            <a:extLst>
              <a:ext uri="{FF2B5EF4-FFF2-40B4-BE49-F238E27FC236}">
                <a16:creationId xmlns:a16="http://schemas.microsoft.com/office/drawing/2014/main" id="{564AF063-3B5D-FF4C-DA96-AE58295739CA}"/>
              </a:ext>
            </a:extLst>
          </p:cNvPr>
          <p:cNvPicPr>
            <a:picLocks noChangeAspect="1"/>
          </p:cNvPicPr>
          <p:nvPr/>
        </p:nvPicPr>
        <p:blipFill>
          <a:blip r:embed="rId3"/>
          <a:stretch>
            <a:fillRect/>
          </a:stretch>
        </p:blipFill>
        <p:spPr>
          <a:xfrm>
            <a:off x="4697772" y="1158790"/>
            <a:ext cx="3846496" cy="2530123"/>
          </a:xfrm>
          <a:prstGeom prst="rect">
            <a:avLst/>
          </a:prstGeom>
        </p:spPr>
      </p:pic>
    </p:spTree>
    <p:extLst>
      <p:ext uri="{BB962C8B-B14F-4D97-AF65-F5344CB8AC3E}">
        <p14:creationId xmlns:p14="http://schemas.microsoft.com/office/powerpoint/2010/main" val="815425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2. Relay Center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7" y="1145018"/>
            <a:ext cx="4145653" cy="2252343"/>
          </a:xfrm>
        </p:spPr>
        <p:txBody>
          <a:bodyPr wrap="square" lIns="0" tIns="18000" rIns="0" bIns="18000" anchor="ctr">
            <a:spAutoFit/>
          </a:bodyPr>
          <a:lstStyle/>
          <a:p>
            <a:pPr marL="342900" indent="-342900"/>
            <a:r>
              <a:rPr lang="en-US" sz="2400" noProof="0" dirty="0"/>
              <a:t>Start the diagnosis by locating the relay center. It is under the hood on this General Motors vehicle, so access is easy. Not all vehicles are this easy.</a:t>
            </a:r>
          </a:p>
        </p:txBody>
      </p:sp>
      <p:pic>
        <p:nvPicPr>
          <p:cNvPr id="5" name="Picture 4" descr="A person locating the relay center. ">
            <a:extLst>
              <a:ext uri="{FF2B5EF4-FFF2-40B4-BE49-F238E27FC236}">
                <a16:creationId xmlns:a16="http://schemas.microsoft.com/office/drawing/2014/main" id="{6F90CAE2-91FD-47BD-1A3E-5E0694E39808}"/>
              </a:ext>
            </a:extLst>
          </p:cNvPr>
          <p:cNvPicPr>
            <a:picLocks noChangeAspect="1"/>
          </p:cNvPicPr>
          <p:nvPr/>
        </p:nvPicPr>
        <p:blipFill>
          <a:blip r:embed="rId3"/>
          <a:stretch>
            <a:fillRect/>
          </a:stretch>
        </p:blipFill>
        <p:spPr>
          <a:xfrm>
            <a:off x="4672910" y="1133632"/>
            <a:ext cx="3912980" cy="2588200"/>
          </a:xfrm>
          <a:prstGeom prst="rect">
            <a:avLst/>
          </a:prstGeom>
        </p:spPr>
      </p:pic>
    </p:spTree>
    <p:extLst>
      <p:ext uri="{BB962C8B-B14F-4D97-AF65-F5344CB8AC3E}">
        <p14:creationId xmlns:p14="http://schemas.microsoft.com/office/powerpoint/2010/main" val="3895951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3. Relay Fuse Locations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4101295" cy="1883011"/>
          </a:xfrm>
        </p:spPr>
        <p:txBody>
          <a:bodyPr wrap="square" lIns="0" tIns="18000" rIns="0" bIns="18000" anchor="ctr">
            <a:spAutoFit/>
          </a:bodyPr>
          <a:lstStyle/>
          <a:p>
            <a:pPr marL="342900" indent="-342900"/>
            <a:r>
              <a:rPr lang="en-US" sz="2400" noProof="0" dirty="0"/>
              <a:t>The chart under the cover for the relay center indicates the location of the relay that controls the electric fuel pump.</a:t>
            </a:r>
          </a:p>
        </p:txBody>
      </p:sp>
      <p:pic>
        <p:nvPicPr>
          <p:cNvPr id="4" name="Picture 3" descr="A hand indicating a chart that contains the location of relay that controls the electric fuel pump.">
            <a:extLst>
              <a:ext uri="{FF2B5EF4-FFF2-40B4-BE49-F238E27FC236}">
                <a16:creationId xmlns:a16="http://schemas.microsoft.com/office/drawing/2014/main" id="{03EA11A2-B38F-0539-0501-9E86651FC344}"/>
              </a:ext>
            </a:extLst>
          </p:cNvPr>
          <p:cNvPicPr>
            <a:picLocks noChangeAspect="1"/>
          </p:cNvPicPr>
          <p:nvPr/>
        </p:nvPicPr>
        <p:blipFill>
          <a:blip r:embed="rId3"/>
          <a:stretch>
            <a:fillRect/>
          </a:stretch>
        </p:blipFill>
        <p:spPr>
          <a:xfrm>
            <a:off x="4717268" y="1158919"/>
            <a:ext cx="3801405" cy="2357922"/>
          </a:xfrm>
          <a:prstGeom prst="rect">
            <a:avLst/>
          </a:prstGeom>
        </p:spPr>
      </p:pic>
    </p:spTree>
    <p:extLst>
      <p:ext uri="{BB962C8B-B14F-4D97-AF65-F5344CB8AC3E}">
        <p14:creationId xmlns:p14="http://schemas.microsoft.com/office/powerpoint/2010/main" val="535898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4. Pump Relay</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145018"/>
            <a:ext cx="4235132" cy="2621675"/>
          </a:xfrm>
        </p:spPr>
        <p:txBody>
          <a:bodyPr wrap="square" lIns="0" tIns="18000" rIns="0" bIns="18000" anchor="ctr">
            <a:spAutoFit/>
          </a:bodyPr>
          <a:lstStyle/>
          <a:p>
            <a:pPr marL="342900" indent="-342900"/>
            <a:r>
              <a:rPr lang="en-US" sz="2400" noProof="0" dirty="0"/>
              <a:t>Locate the fuel-pump relay and remove it by using a puller if necessary. Try to avoid rocking or twisting the relay to prevent causing damage to the relay terminals or the relay itself.</a:t>
            </a:r>
          </a:p>
        </p:txBody>
      </p:sp>
      <p:pic>
        <p:nvPicPr>
          <p:cNvPr id="5" name="Picture 4" descr="A hand removing the fuel pump relay.">
            <a:extLst>
              <a:ext uri="{FF2B5EF4-FFF2-40B4-BE49-F238E27FC236}">
                <a16:creationId xmlns:a16="http://schemas.microsoft.com/office/drawing/2014/main" id="{83467775-4E42-91F5-4C64-601B7300D876}"/>
              </a:ext>
            </a:extLst>
          </p:cNvPr>
          <p:cNvPicPr>
            <a:picLocks noChangeAspect="1"/>
          </p:cNvPicPr>
          <p:nvPr/>
        </p:nvPicPr>
        <p:blipFill>
          <a:blip r:embed="rId3"/>
          <a:stretch>
            <a:fillRect/>
          </a:stretch>
        </p:blipFill>
        <p:spPr>
          <a:xfrm>
            <a:off x="4713356" y="1218517"/>
            <a:ext cx="3877813" cy="2462501"/>
          </a:xfrm>
          <a:prstGeom prst="rect">
            <a:avLst/>
          </a:prstGeom>
        </p:spPr>
      </p:pic>
    </p:spTree>
    <p:extLst>
      <p:ext uri="{BB962C8B-B14F-4D97-AF65-F5344CB8AC3E}">
        <p14:creationId xmlns:p14="http://schemas.microsoft.com/office/powerpoint/2010/main" val="257293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1914842" cy="405683"/>
          </a:xfrm>
        </p:spPr>
        <p:txBody>
          <a:bodyPr wrap="square" lIns="0" tIns="18000" rIns="0" bIns="18000" anchor="ctr" anchorCtr="0">
            <a:spAutoFit/>
          </a:bodyPr>
          <a:lstStyle/>
          <a:p>
            <a:pPr marL="0" indent="0">
              <a:spcBef>
                <a:spcPts val="600"/>
              </a:spcBef>
              <a:buNone/>
            </a:pPr>
            <a:r>
              <a:rPr lang="en-US" sz="2400" noProof="0" dirty="0"/>
              <a:t>Shutoff Valve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665464"/>
            <a:ext cx="4154146" cy="1729123"/>
          </a:xfrm>
        </p:spPr>
        <p:txBody>
          <a:bodyPr wrap="square" lIns="0" tIns="18000" rIns="0" bIns="18000" anchor="ctr">
            <a:spAutoFit/>
          </a:bodyPr>
          <a:lstStyle/>
          <a:p>
            <a:pPr marL="342900" indent="-342900"/>
            <a:r>
              <a:rPr lang="en-US" sz="2200" noProof="0" dirty="0"/>
              <a:t>Shutoff valves must be used on vehicles equipped with plastic fuel lines to isolate the cause of a pressure drop in the fuel system.</a:t>
            </a:r>
          </a:p>
        </p:txBody>
      </p:sp>
      <p:pic>
        <p:nvPicPr>
          <p:cNvPr id="4" name="Picture 3" descr="A shutoff valve equipped to a plastic fuel line to reduce the pressure drop in the fuel system.">
            <a:extLst>
              <a:ext uri="{FF2B5EF4-FFF2-40B4-BE49-F238E27FC236}">
                <a16:creationId xmlns:a16="http://schemas.microsoft.com/office/drawing/2014/main" id="{0C90FA13-4524-0AE9-B4FF-EFF4C599E7C9}"/>
              </a:ext>
            </a:extLst>
          </p:cNvPr>
          <p:cNvPicPr>
            <a:picLocks noChangeAspect="1"/>
          </p:cNvPicPr>
          <p:nvPr/>
        </p:nvPicPr>
        <p:blipFill>
          <a:blip r:embed="rId3"/>
          <a:stretch>
            <a:fillRect/>
          </a:stretch>
        </p:blipFill>
        <p:spPr>
          <a:xfrm>
            <a:off x="4664417" y="1115894"/>
            <a:ext cx="3967086" cy="2987978"/>
          </a:xfrm>
          <a:prstGeom prst="rect">
            <a:avLst/>
          </a:prstGeom>
        </p:spPr>
      </p:pic>
    </p:spTree>
    <p:extLst>
      <p:ext uri="{BB962C8B-B14F-4D97-AF65-F5344CB8AC3E}">
        <p14:creationId xmlns:p14="http://schemas.microsoft.com/office/powerpoint/2010/main" val="2586104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5. Terminals 85 and 86</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56448"/>
            <a:ext cx="4129855" cy="2621675"/>
          </a:xfrm>
        </p:spPr>
        <p:txBody>
          <a:bodyPr wrap="square" lIns="0" tIns="18000" rIns="0" bIns="18000" anchor="ctr">
            <a:spAutoFit/>
          </a:bodyPr>
          <a:lstStyle/>
          <a:p>
            <a:pPr marL="342900" indent="-342900"/>
            <a:r>
              <a:rPr lang="en-US" sz="2400" noProof="0" dirty="0"/>
              <a:t>Terminals 85 and 86 represent the coil inside the relay. Terminal 30 is the power terminal, 87a is the normally closed contact, and 87 is the normally open contact.</a:t>
            </a:r>
          </a:p>
        </p:txBody>
      </p:sp>
      <p:pic>
        <p:nvPicPr>
          <p:cNvPr id="4" name="Picture 3" descr="The terminals labeled on the underside of a relay.">
            <a:extLst>
              <a:ext uri="{FF2B5EF4-FFF2-40B4-BE49-F238E27FC236}">
                <a16:creationId xmlns:a16="http://schemas.microsoft.com/office/drawing/2014/main" id="{C9E0A4B7-86BD-162D-064A-D2BD62FBAA69}"/>
              </a:ext>
            </a:extLst>
          </p:cNvPr>
          <p:cNvPicPr>
            <a:picLocks noChangeAspect="1"/>
          </p:cNvPicPr>
          <p:nvPr/>
        </p:nvPicPr>
        <p:blipFill>
          <a:blip r:embed="rId3"/>
          <a:stretch>
            <a:fillRect/>
          </a:stretch>
        </p:blipFill>
        <p:spPr>
          <a:xfrm>
            <a:off x="4688708" y="1143092"/>
            <a:ext cx="3881384" cy="2609033"/>
          </a:xfrm>
          <a:prstGeom prst="rect">
            <a:avLst/>
          </a:prstGeom>
        </p:spPr>
      </p:pic>
    </p:spTree>
    <p:extLst>
      <p:ext uri="{BB962C8B-B14F-4D97-AF65-F5344CB8AC3E}">
        <p14:creationId xmlns:p14="http://schemas.microsoft.com/office/powerpoint/2010/main" val="979243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6. Terminals Labels on Relay</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3617912" cy="775015"/>
          </a:xfrm>
        </p:spPr>
        <p:txBody>
          <a:bodyPr wrap="square" lIns="0" tIns="18000" rIns="0" bIns="18000" anchor="ctr">
            <a:spAutoFit/>
          </a:bodyPr>
          <a:lstStyle/>
          <a:p>
            <a:pPr marL="342900" indent="-342900"/>
            <a:r>
              <a:rPr lang="en-US" sz="2400" noProof="0" dirty="0"/>
              <a:t>The terminals are also labeled on most relays.</a:t>
            </a:r>
          </a:p>
        </p:txBody>
      </p:sp>
      <p:pic>
        <p:nvPicPr>
          <p:cNvPr id="5" name="Picture 4" descr="A representation of terminal coils on a relay. ">
            <a:extLst>
              <a:ext uri="{FF2B5EF4-FFF2-40B4-BE49-F238E27FC236}">
                <a16:creationId xmlns:a16="http://schemas.microsoft.com/office/drawing/2014/main" id="{BE516D96-4049-5744-BC2F-3E8AFF6610DA}"/>
              </a:ext>
            </a:extLst>
          </p:cNvPr>
          <p:cNvPicPr>
            <a:picLocks noChangeAspect="1"/>
          </p:cNvPicPr>
          <p:nvPr/>
        </p:nvPicPr>
        <p:blipFill>
          <a:blip r:embed="rId3"/>
          <a:stretch>
            <a:fillRect/>
          </a:stretch>
        </p:blipFill>
        <p:spPr>
          <a:xfrm>
            <a:off x="4673890" y="1115969"/>
            <a:ext cx="3933881" cy="2559393"/>
          </a:xfrm>
          <a:prstGeom prst="rect">
            <a:avLst/>
          </a:prstGeom>
        </p:spPr>
      </p:pic>
    </p:spTree>
    <p:extLst>
      <p:ext uri="{BB962C8B-B14F-4D97-AF65-F5344CB8AC3E}">
        <p14:creationId xmlns:p14="http://schemas.microsoft.com/office/powerpoint/2010/main" val="782369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7. Select Right Terminal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148084" cy="2252343"/>
          </a:xfrm>
        </p:spPr>
        <p:txBody>
          <a:bodyPr wrap="square" lIns="0" tIns="18000" rIns="0" bIns="18000" anchor="ctr">
            <a:spAutoFit/>
          </a:bodyPr>
          <a:lstStyle/>
          <a:p>
            <a:pPr marL="342900" indent="-342900"/>
            <a:r>
              <a:rPr lang="en-US" sz="2400" noProof="0" dirty="0"/>
              <a:t>To help make good electrical contact with the terminals without doing any harm, select the proper-size terminal from the terminal assortment.</a:t>
            </a:r>
          </a:p>
        </p:txBody>
      </p:sp>
      <p:pic>
        <p:nvPicPr>
          <p:cNvPr id="5" name="Picture 4" descr="A hand selecting the proper size of a terminal from an assortment of terminals.">
            <a:extLst>
              <a:ext uri="{FF2B5EF4-FFF2-40B4-BE49-F238E27FC236}">
                <a16:creationId xmlns:a16="http://schemas.microsoft.com/office/drawing/2014/main" id="{367D1BDA-09FC-C3EB-966A-470ADB7AD220}"/>
              </a:ext>
            </a:extLst>
          </p:cNvPr>
          <p:cNvPicPr>
            <a:picLocks noChangeAspect="1"/>
          </p:cNvPicPr>
          <p:nvPr/>
        </p:nvPicPr>
        <p:blipFill>
          <a:blip r:embed="rId3"/>
          <a:stretch>
            <a:fillRect/>
          </a:stretch>
        </p:blipFill>
        <p:spPr>
          <a:xfrm>
            <a:off x="4670479" y="1165157"/>
            <a:ext cx="3923811" cy="2584588"/>
          </a:xfrm>
          <a:prstGeom prst="rect">
            <a:avLst/>
          </a:prstGeom>
        </p:spPr>
      </p:pic>
    </p:spTree>
    <p:extLst>
      <p:ext uri="{BB962C8B-B14F-4D97-AF65-F5344CB8AC3E}">
        <p14:creationId xmlns:p14="http://schemas.microsoft.com/office/powerpoint/2010/main" val="762685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8. Insert Terminals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177522"/>
            <a:ext cx="3960812" cy="1144347"/>
          </a:xfrm>
        </p:spPr>
        <p:txBody>
          <a:bodyPr wrap="square" lIns="0" tIns="18000" rIns="0" bIns="18000" anchor="ctr">
            <a:spAutoFit/>
          </a:bodyPr>
          <a:lstStyle/>
          <a:p>
            <a:pPr marL="342900" indent="-342900"/>
            <a:r>
              <a:rPr lang="en-US" sz="2400" noProof="0" dirty="0"/>
              <a:t>Insert the terminals into the relay socket in 30 and 87.</a:t>
            </a:r>
          </a:p>
        </p:txBody>
      </p:sp>
      <p:pic>
        <p:nvPicPr>
          <p:cNvPr id="4" name="Picture 3" descr="A hand inserting terminals into a relay socket.">
            <a:extLst>
              <a:ext uri="{FF2B5EF4-FFF2-40B4-BE49-F238E27FC236}">
                <a16:creationId xmlns:a16="http://schemas.microsoft.com/office/drawing/2014/main" id="{A5658A91-436B-1194-6783-0CA7705FC9FB}"/>
              </a:ext>
            </a:extLst>
          </p:cNvPr>
          <p:cNvPicPr>
            <a:picLocks noChangeAspect="1"/>
          </p:cNvPicPr>
          <p:nvPr/>
        </p:nvPicPr>
        <p:blipFill>
          <a:blip r:embed="rId3"/>
          <a:stretch>
            <a:fillRect/>
          </a:stretch>
        </p:blipFill>
        <p:spPr>
          <a:xfrm>
            <a:off x="4670545" y="1192279"/>
            <a:ext cx="3923811" cy="2624294"/>
          </a:xfrm>
          <a:prstGeom prst="rect">
            <a:avLst/>
          </a:prstGeom>
        </p:spPr>
      </p:pic>
    </p:spTree>
    <p:extLst>
      <p:ext uri="{BB962C8B-B14F-4D97-AF65-F5344CB8AC3E}">
        <p14:creationId xmlns:p14="http://schemas.microsoft.com/office/powerpoint/2010/main" val="3540927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9. Voltage Check</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052252" cy="2621675"/>
          </a:xfrm>
        </p:spPr>
        <p:txBody>
          <a:bodyPr wrap="square" lIns="0" tIns="18000" rIns="0" bIns="18000" anchor="ctr">
            <a:spAutoFit/>
          </a:bodyPr>
          <a:lstStyle/>
          <a:p>
            <a:pPr marL="342900" indent="-342900"/>
            <a:r>
              <a:rPr lang="en-US" sz="2400" noProof="0" dirty="0"/>
              <a:t>To check for voltage at terminal 30, use a test light or a voltmeter. Start by connecting the alligator clip of the test light to the positive (1) terminal of the battery.</a:t>
            </a:r>
          </a:p>
        </p:txBody>
      </p:sp>
      <p:pic>
        <p:nvPicPr>
          <p:cNvPr id="5" name="Picture 4" descr="A person checking voltage with a test light.">
            <a:extLst>
              <a:ext uri="{FF2B5EF4-FFF2-40B4-BE49-F238E27FC236}">
                <a16:creationId xmlns:a16="http://schemas.microsoft.com/office/drawing/2014/main" id="{6ADD618D-3061-E5B6-6CEF-671446D1CD49}"/>
              </a:ext>
            </a:extLst>
          </p:cNvPr>
          <p:cNvPicPr>
            <a:picLocks noChangeAspect="1"/>
          </p:cNvPicPr>
          <p:nvPr/>
        </p:nvPicPr>
        <p:blipFill>
          <a:blip r:embed="rId3"/>
          <a:stretch>
            <a:fillRect/>
          </a:stretch>
        </p:blipFill>
        <p:spPr>
          <a:xfrm>
            <a:off x="4678804" y="1189338"/>
            <a:ext cx="3881384" cy="2601885"/>
          </a:xfrm>
          <a:prstGeom prst="rect">
            <a:avLst/>
          </a:prstGeom>
        </p:spPr>
      </p:pic>
    </p:spTree>
    <p:extLst>
      <p:ext uri="{BB962C8B-B14F-4D97-AF65-F5344CB8AC3E}">
        <p14:creationId xmlns:p14="http://schemas.microsoft.com/office/powerpoint/2010/main" val="1569648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10. Test Light to Ground</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120544" cy="1883011"/>
          </a:xfrm>
        </p:spPr>
        <p:txBody>
          <a:bodyPr wrap="square" lIns="0" tIns="18000" rIns="0" bIns="18000" anchor="ctr">
            <a:spAutoFit/>
          </a:bodyPr>
          <a:lstStyle/>
          <a:p>
            <a:pPr marL="342900" indent="-342900"/>
            <a:r>
              <a:rPr lang="en-US" sz="2400" noProof="0" dirty="0"/>
              <a:t>Touch the test light to the negative (</a:t>
            </a:r>
            <a:r>
              <a:rPr lang="en-US" sz="1800" dirty="0">
                <a:effectLst/>
                <a:latin typeface="Arial" panose="020B0604020202020204" pitchFamily="34" charset="0"/>
                <a:ea typeface="Calibri" panose="020F0502020204030204" pitchFamily="34" charset="0"/>
                <a:cs typeface="Arial" panose="020B0604020202020204" pitchFamily="34" charset="0"/>
              </a:rPr>
              <a:t>−</a:t>
            </a:r>
            <a:r>
              <a:rPr lang="en-US" sz="2400" noProof="0" dirty="0"/>
              <a:t>) terminal of the battery or a good engine ground to check the test light.</a:t>
            </a:r>
          </a:p>
        </p:txBody>
      </p:sp>
      <p:pic>
        <p:nvPicPr>
          <p:cNvPr id="4" name="Picture 3" descr="A hand touching the negative terminal of a battery with a test light.">
            <a:extLst>
              <a:ext uri="{FF2B5EF4-FFF2-40B4-BE49-F238E27FC236}">
                <a16:creationId xmlns:a16="http://schemas.microsoft.com/office/drawing/2014/main" id="{DD0E21F7-098D-D49E-08CA-B57706B4C60A}"/>
              </a:ext>
            </a:extLst>
          </p:cNvPr>
          <p:cNvPicPr>
            <a:picLocks noChangeAspect="1"/>
          </p:cNvPicPr>
          <p:nvPr/>
        </p:nvPicPr>
        <p:blipFill>
          <a:blip r:embed="rId3"/>
          <a:stretch>
            <a:fillRect/>
          </a:stretch>
        </p:blipFill>
        <p:spPr>
          <a:xfrm>
            <a:off x="4698019" y="1169154"/>
            <a:ext cx="3842954" cy="2558433"/>
          </a:xfrm>
          <a:prstGeom prst="rect">
            <a:avLst/>
          </a:prstGeom>
        </p:spPr>
      </p:pic>
    </p:spTree>
    <p:extLst>
      <p:ext uri="{BB962C8B-B14F-4D97-AF65-F5344CB8AC3E}">
        <p14:creationId xmlns:p14="http://schemas.microsoft.com/office/powerpoint/2010/main" val="936070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11. Voltage at Terminal 30</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017962" cy="1883011"/>
          </a:xfrm>
        </p:spPr>
        <p:txBody>
          <a:bodyPr wrap="square" lIns="0" tIns="18000" rIns="0" bIns="18000" anchor="ctr">
            <a:spAutoFit/>
          </a:bodyPr>
          <a:lstStyle/>
          <a:p>
            <a:pPr marL="342900" indent="-342900"/>
            <a:r>
              <a:rPr lang="en-US" sz="2400" noProof="0" dirty="0"/>
              <a:t>Use the test light to check for voltage at terminal 30 of the relay. The ignition may have to be in the on (run) position.</a:t>
            </a:r>
          </a:p>
        </p:txBody>
      </p:sp>
      <p:pic>
        <p:nvPicPr>
          <p:cNvPr id="5" name="Picture 4" descr="The use of test light to check for voltage at the terminal of the relay.">
            <a:extLst>
              <a:ext uri="{FF2B5EF4-FFF2-40B4-BE49-F238E27FC236}">
                <a16:creationId xmlns:a16="http://schemas.microsoft.com/office/drawing/2014/main" id="{E022560B-1A38-EAC5-D7DE-B3445CEA1D10}"/>
              </a:ext>
            </a:extLst>
          </p:cNvPr>
          <p:cNvPicPr>
            <a:picLocks noChangeAspect="1"/>
          </p:cNvPicPr>
          <p:nvPr/>
        </p:nvPicPr>
        <p:blipFill>
          <a:blip r:embed="rId3"/>
          <a:stretch>
            <a:fillRect/>
          </a:stretch>
        </p:blipFill>
        <p:spPr>
          <a:xfrm>
            <a:off x="4686920" y="1148996"/>
            <a:ext cx="3884961" cy="2558998"/>
          </a:xfrm>
          <a:prstGeom prst="rect">
            <a:avLst/>
          </a:prstGeom>
        </p:spPr>
      </p:pic>
    </p:spTree>
    <p:extLst>
      <p:ext uri="{BB962C8B-B14F-4D97-AF65-F5344CB8AC3E}">
        <p14:creationId xmlns:p14="http://schemas.microsoft.com/office/powerpoint/2010/main" val="985245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12. Jumper 30 to 87</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4143073" cy="2991007"/>
          </a:xfrm>
        </p:spPr>
        <p:txBody>
          <a:bodyPr wrap="square" lIns="0" tIns="18000" rIns="0" bIns="18000" anchor="ctr">
            <a:spAutoFit/>
          </a:bodyPr>
          <a:lstStyle/>
          <a:p>
            <a:pPr marL="342900" indent="-342900"/>
            <a:r>
              <a:rPr lang="en-US" sz="2400" noProof="0" dirty="0"/>
              <a:t>To check to see if the electric fuel pump can be operated from the relay contacts, use a fused jumper wire and touch the relay contacts that correspond to terminals 30 and 87 of the relay.</a:t>
            </a:r>
          </a:p>
        </p:txBody>
      </p:sp>
      <p:pic>
        <p:nvPicPr>
          <p:cNvPr id="4" name="Picture 3" descr="A hand using a fused jumper relay to touch the relay contacts of terminals 30 and 87 of the relay.">
            <a:extLst>
              <a:ext uri="{FF2B5EF4-FFF2-40B4-BE49-F238E27FC236}">
                <a16:creationId xmlns:a16="http://schemas.microsoft.com/office/drawing/2014/main" id="{5A7BA6DB-15EF-DF56-7162-6238B3EDE7DF}"/>
              </a:ext>
            </a:extLst>
          </p:cNvPr>
          <p:cNvPicPr>
            <a:picLocks noChangeAspect="1"/>
          </p:cNvPicPr>
          <p:nvPr/>
        </p:nvPicPr>
        <p:blipFill>
          <a:blip r:embed="rId3"/>
          <a:stretch>
            <a:fillRect/>
          </a:stretch>
        </p:blipFill>
        <p:spPr>
          <a:xfrm>
            <a:off x="4675490" y="1194562"/>
            <a:ext cx="3884961" cy="2594738"/>
          </a:xfrm>
          <a:prstGeom prst="rect">
            <a:avLst/>
          </a:prstGeom>
        </p:spPr>
      </p:pic>
    </p:spTree>
    <p:extLst>
      <p:ext uri="{BB962C8B-B14F-4D97-AF65-F5344CB8AC3E}">
        <p14:creationId xmlns:p14="http://schemas.microsoft.com/office/powerpoint/2010/main" val="2721938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13. 4 to 8 Amperes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122158"/>
            <a:ext cx="4042706" cy="2621675"/>
          </a:xfrm>
        </p:spPr>
        <p:txBody>
          <a:bodyPr wrap="square" lIns="0" tIns="18000" rIns="0" bIns="18000" anchor="ctr">
            <a:spAutoFit/>
          </a:bodyPr>
          <a:lstStyle/>
          <a:p>
            <a:pPr marL="342900" indent="-342900"/>
            <a:r>
              <a:rPr lang="en-US" sz="2400" noProof="0" dirty="0"/>
              <a:t>Connect the leads of the meter to contacts 30 and 87 of the relay socket. The reading of 4.7 amperes is okay because the specification is 4 to 8 amperes.</a:t>
            </a:r>
          </a:p>
        </p:txBody>
      </p:sp>
      <p:pic>
        <p:nvPicPr>
          <p:cNvPr id="5" name="Picture 4" descr="A digital multimeter connected to a relay socket. The multimeter reads 4.72 A.">
            <a:extLst>
              <a:ext uri="{FF2B5EF4-FFF2-40B4-BE49-F238E27FC236}">
                <a16:creationId xmlns:a16="http://schemas.microsoft.com/office/drawing/2014/main" id="{68692976-C7C4-98FE-070A-AB57B1D62275}"/>
              </a:ext>
            </a:extLst>
          </p:cNvPr>
          <p:cNvPicPr>
            <a:picLocks noChangeAspect="1"/>
          </p:cNvPicPr>
          <p:nvPr/>
        </p:nvPicPr>
        <p:blipFill>
          <a:blip r:embed="rId3"/>
          <a:stretch>
            <a:fillRect/>
          </a:stretch>
        </p:blipFill>
        <p:spPr>
          <a:xfrm>
            <a:off x="4608047" y="1143007"/>
            <a:ext cx="4042706" cy="2651747"/>
          </a:xfrm>
          <a:prstGeom prst="rect">
            <a:avLst/>
          </a:prstGeom>
        </p:spPr>
      </p:pic>
    </p:spTree>
    <p:extLst>
      <p:ext uri="{BB962C8B-B14F-4D97-AF65-F5344CB8AC3E}">
        <p14:creationId xmlns:p14="http://schemas.microsoft.com/office/powerpoint/2010/main" val="3347813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440" y="194516"/>
            <a:ext cx="8229600" cy="590349"/>
          </a:xfrm>
        </p:spPr>
        <p:txBody>
          <a:bodyPr wrap="square" lIns="0" tIns="18000" rIns="0" bIns="18000" anchor="ctr" anchorCtr="0">
            <a:spAutoFit/>
          </a:bodyPr>
          <a:lstStyle/>
          <a:p>
            <a:r>
              <a:rPr lang="en-US" sz="3600" dirty="0">
                <a:latin typeface="+mj-lt"/>
                <a:cs typeface="Arial" panose="020B0604020202020204" pitchFamily="34" charset="0"/>
              </a:rPr>
              <a:t>14. 60 to 100 Ohms</a:t>
            </a:r>
            <a:endParaRPr lang="en-US" sz="3600" noProof="0" dirty="0">
              <a:latin typeface="+mj-lt"/>
              <a:cs typeface="Arial" panose="020B0604020202020204" pitchFamily="34" charset="0"/>
            </a:endParaRP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idx="1"/>
          </p:nvPr>
        </p:nvSpPr>
        <p:spPr>
          <a:xfrm>
            <a:off x="325120" y="1138120"/>
            <a:ext cx="4162279" cy="405683"/>
          </a:xfrm>
        </p:spPr>
        <p:txBody>
          <a:bodyPr wrap="square" lIns="0" tIns="18000" rIns="0" bIns="18000" anchor="ctr" anchorCtr="0">
            <a:spAutoFit/>
          </a:bodyPr>
          <a:lstStyle/>
          <a:p>
            <a:pPr marL="342900" indent="-342900"/>
            <a:r>
              <a:rPr lang="en-US" sz="2400" noProof="0" dirty="0"/>
              <a:t>Set the meter to read ohms</a:t>
            </a:r>
          </a:p>
        </p:txBody>
      </p:sp>
      <p:graphicFrame>
        <p:nvGraphicFramePr>
          <p:cNvPr id="16" name="Object 15" descr="Left parenthesis ohms right parenthesis.">
            <a:extLst>
              <a:ext uri="{FF2B5EF4-FFF2-40B4-BE49-F238E27FC236}">
                <a16:creationId xmlns:a16="http://schemas.microsoft.com/office/drawing/2014/main" id="{EB0CEE32-4D50-40AF-9A89-FC8CEB124A88}"/>
              </a:ext>
            </a:extLst>
          </p:cNvPr>
          <p:cNvGraphicFramePr>
            <a:graphicFrameLocks noChangeAspect="1"/>
          </p:cNvGraphicFramePr>
          <p:nvPr>
            <p:extLst>
              <p:ext uri="{D42A27DB-BD31-4B8C-83A1-F6EECF244321}">
                <p14:modId xmlns:p14="http://schemas.microsoft.com/office/powerpoint/2010/main" val="2640672479"/>
              </p:ext>
            </p:extLst>
          </p:nvPr>
        </p:nvGraphicFramePr>
        <p:xfrm>
          <a:off x="672611" y="1577820"/>
          <a:ext cx="469035" cy="432955"/>
        </p:xfrm>
        <a:graphic>
          <a:graphicData uri="http://schemas.openxmlformats.org/presentationml/2006/ole">
            <mc:AlternateContent xmlns:mc="http://schemas.openxmlformats.org/markup-compatibility/2006">
              <mc:Choice xmlns:v="urn:schemas-microsoft-com:vml" Requires="v">
                <p:oleObj name="Equation" r:id="rId3" imgW="279360" imgH="253800" progId="Equation.DSMT4">
                  <p:embed/>
                </p:oleObj>
              </mc:Choice>
              <mc:Fallback>
                <p:oleObj name="Equation" r:id="rId3" imgW="279360" imgH="253800" progId="Equation.DSMT4">
                  <p:embed/>
                  <p:pic>
                    <p:nvPicPr>
                      <p:cNvPr id="15" name="Object 14">
                        <a:extLst>
                          <a:ext uri="{FF2B5EF4-FFF2-40B4-BE49-F238E27FC236}">
                            <a16:creationId xmlns:a16="http://schemas.microsoft.com/office/drawing/2014/main" id="{1B04F471-0926-9BD7-27D1-A70803F96FBE}"/>
                          </a:ext>
                        </a:extLst>
                      </p:cNvPr>
                      <p:cNvPicPr/>
                      <p:nvPr/>
                    </p:nvPicPr>
                    <p:blipFill>
                      <a:blip r:embed="rId4"/>
                      <a:stretch>
                        <a:fillRect/>
                      </a:stretch>
                    </p:blipFill>
                    <p:spPr>
                      <a:xfrm>
                        <a:off x="672611" y="1577820"/>
                        <a:ext cx="469035" cy="43295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DA7D8F9C-5717-37C6-D22B-95A479925483}"/>
              </a:ext>
            </a:extLst>
          </p:cNvPr>
          <p:cNvSpPr>
            <a:spLocks noGrp="1"/>
          </p:cNvSpPr>
          <p:nvPr>
            <p:ph idx="13"/>
          </p:nvPr>
        </p:nvSpPr>
        <p:spPr>
          <a:xfrm>
            <a:off x="1212459" y="1634546"/>
            <a:ext cx="2357120" cy="319501"/>
          </a:xfrm>
        </p:spPr>
        <p:txBody>
          <a:bodyPr wrap="square" lIns="0" tIns="18000" rIns="0" bIns="18000" anchor="ctr" anchorCtr="0">
            <a:spAutoFit/>
          </a:bodyPr>
          <a:lstStyle/>
          <a:p>
            <a:pPr marL="0" indent="0">
              <a:buNone/>
            </a:pPr>
            <a:r>
              <a:rPr lang="en-US" sz="2400" dirty="0"/>
              <a:t>and measure the</a:t>
            </a:r>
          </a:p>
        </p:txBody>
      </p:sp>
      <p:sp>
        <p:nvSpPr>
          <p:cNvPr id="6" name="Content Placeholder 5">
            <a:extLst>
              <a:ext uri="{FF2B5EF4-FFF2-40B4-BE49-F238E27FC236}">
                <a16:creationId xmlns:a16="http://schemas.microsoft.com/office/drawing/2014/main" id="{B3C9A796-E352-CF13-47FE-9337AD09B8B9}"/>
              </a:ext>
            </a:extLst>
          </p:cNvPr>
          <p:cNvSpPr>
            <a:spLocks noGrp="1"/>
          </p:cNvSpPr>
          <p:nvPr>
            <p:ph sz="quarter" idx="17"/>
          </p:nvPr>
        </p:nvSpPr>
        <p:spPr>
          <a:xfrm>
            <a:off x="676519" y="2066889"/>
            <a:ext cx="3712601" cy="1513679"/>
          </a:xfrm>
        </p:spPr>
        <p:txBody>
          <a:bodyPr wrap="square" lIns="0" tIns="18000" rIns="0" bIns="18000" anchor="ctr" anchorCtr="0">
            <a:spAutoFit/>
          </a:bodyPr>
          <a:lstStyle/>
          <a:p>
            <a:pPr marL="0" indent="0">
              <a:buNone/>
            </a:pPr>
            <a:r>
              <a:rPr lang="en-US" sz="2400" dirty="0"/>
              <a:t>resistance of the relay coil. The usual reading for most relays is between 60 and 100 ohms.</a:t>
            </a:r>
          </a:p>
        </p:txBody>
      </p:sp>
      <p:pic>
        <p:nvPicPr>
          <p:cNvPr id="5" name="Picture 4" descr="A meter set to ohms to measure the resistance of the relay coil. The meter reads 84.9.">
            <a:extLst>
              <a:ext uri="{FF2B5EF4-FFF2-40B4-BE49-F238E27FC236}">
                <a16:creationId xmlns:a16="http://schemas.microsoft.com/office/drawing/2014/main" id="{7BDA98D9-84ED-6EF3-9441-C0AB44ADB0C0}"/>
              </a:ext>
            </a:extLst>
          </p:cNvPr>
          <p:cNvPicPr>
            <a:picLocks noChangeAspect="1"/>
          </p:cNvPicPr>
          <p:nvPr/>
        </p:nvPicPr>
        <p:blipFill>
          <a:blip r:embed="rId5"/>
          <a:stretch>
            <a:fillRect/>
          </a:stretch>
        </p:blipFill>
        <p:spPr>
          <a:xfrm>
            <a:off x="4656602" y="1224700"/>
            <a:ext cx="3955757" cy="2621371"/>
          </a:xfrm>
          <a:prstGeom prst="rect">
            <a:avLst/>
          </a:prstGeom>
        </p:spPr>
      </p:pic>
    </p:spTree>
    <p:extLst>
      <p:ext uri="{BB962C8B-B14F-4D97-AF65-F5344CB8AC3E}">
        <p14:creationId xmlns:p14="http://schemas.microsoft.com/office/powerpoint/2010/main" val="344794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5280" y="200866"/>
            <a:ext cx="8362950" cy="590349"/>
          </a:xfrm>
        </p:spPr>
        <p:txBody>
          <a:bodyPr wrap="square" lIns="0" tIns="18000" rIns="0" bIns="18000" anchor="ctr" anchorCtr="0">
            <a:spAutoFit/>
          </a:bodyPr>
          <a:lstStyle/>
          <a:p>
            <a:r>
              <a:rPr lang="en-US" dirty="0"/>
              <a:t>Figure 38.3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981075"/>
            <a:ext cx="1446212" cy="374906"/>
          </a:xfrm>
        </p:spPr>
        <p:txBody>
          <a:bodyPr wrap="square" lIns="0" tIns="18000" rIns="0" bIns="18000" anchor="ctr" anchorCtr="0">
            <a:spAutoFit/>
          </a:bodyPr>
          <a:lstStyle/>
          <a:p>
            <a:pPr marL="0" indent="0">
              <a:spcBef>
                <a:spcPts val="600"/>
              </a:spcBef>
              <a:buNone/>
            </a:pPr>
            <a:r>
              <a:rPr lang="en-US" sz="2200" noProof="0" dirty="0"/>
              <a:t>Noid Lights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3376" y="1507657"/>
            <a:ext cx="4112894" cy="4776111"/>
          </a:xfrm>
        </p:spPr>
        <p:txBody>
          <a:bodyPr wrap="square" lIns="0" tIns="18000" rIns="0" bIns="18000" anchor="ctr">
            <a:spAutoFit/>
          </a:bodyPr>
          <a:lstStyle/>
          <a:p>
            <a:pPr marL="342900" indent="-342900"/>
            <a:r>
              <a:rPr lang="en-US" sz="2200" noProof="0" dirty="0"/>
              <a:t>(a) Noid lights are usually purchased as an assortment so that one is available for any type or size of injector wiring connector. (b) The connector is unplugged from the injector and a noid light is plugged into the injector connector. The noid light should flash when the engine is being cranked if the power circuit and the pulsing to ground by the computer are functioning okay.</a:t>
            </a:r>
          </a:p>
        </p:txBody>
      </p:sp>
      <p:pic>
        <p:nvPicPr>
          <p:cNvPr id="5" name="Picture 4" descr="An assortment of noid lights.">
            <a:extLst>
              <a:ext uri="{FF2B5EF4-FFF2-40B4-BE49-F238E27FC236}">
                <a16:creationId xmlns:a16="http://schemas.microsoft.com/office/drawing/2014/main" id="{948B2B5F-D47C-310E-575D-EDA98220BA30}"/>
              </a:ext>
            </a:extLst>
          </p:cNvPr>
          <p:cNvPicPr>
            <a:picLocks noChangeAspect="1"/>
          </p:cNvPicPr>
          <p:nvPr/>
        </p:nvPicPr>
        <p:blipFill>
          <a:blip r:embed="rId3"/>
          <a:stretch>
            <a:fillRect/>
          </a:stretch>
        </p:blipFill>
        <p:spPr>
          <a:xfrm>
            <a:off x="4994814" y="904194"/>
            <a:ext cx="3375855" cy="2441657"/>
          </a:xfrm>
          <a:prstGeom prst="rect">
            <a:avLst/>
          </a:prstGeom>
        </p:spPr>
      </p:pic>
      <p:pic>
        <p:nvPicPr>
          <p:cNvPr id="8" name="Picture 7" descr="A noid light connected to the injector connector.">
            <a:extLst>
              <a:ext uri="{FF2B5EF4-FFF2-40B4-BE49-F238E27FC236}">
                <a16:creationId xmlns:a16="http://schemas.microsoft.com/office/drawing/2014/main" id="{FCFDD014-A36E-F67D-E355-FA9368E21C73}"/>
              </a:ext>
            </a:extLst>
          </p:cNvPr>
          <p:cNvPicPr>
            <a:picLocks noChangeAspect="1"/>
          </p:cNvPicPr>
          <p:nvPr/>
        </p:nvPicPr>
        <p:blipFill>
          <a:blip r:embed="rId4"/>
          <a:stretch>
            <a:fillRect/>
          </a:stretch>
        </p:blipFill>
        <p:spPr>
          <a:xfrm>
            <a:off x="4807267" y="3546439"/>
            <a:ext cx="3750951" cy="2806135"/>
          </a:xfrm>
          <a:prstGeom prst="rect">
            <a:avLst/>
          </a:prstGeom>
        </p:spPr>
      </p:pic>
    </p:spTree>
    <p:extLst>
      <p:ext uri="{BB962C8B-B14F-4D97-AF65-F5344CB8AC3E}">
        <p14:creationId xmlns:p14="http://schemas.microsoft.com/office/powerpoint/2010/main" val="2668698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15. Measure Ohms 30 to 87a</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2" y="1101476"/>
            <a:ext cx="3998994" cy="2621675"/>
          </a:xfrm>
        </p:spPr>
        <p:txBody>
          <a:bodyPr wrap="square" lIns="0" tIns="18000" rIns="0" bIns="18000" anchor="ctr">
            <a:spAutoFit/>
          </a:bodyPr>
          <a:lstStyle/>
          <a:p>
            <a:pPr marL="342900" indent="-342900"/>
            <a:r>
              <a:rPr lang="en-US" sz="2400" noProof="0" dirty="0"/>
              <a:t>Measure between terminal 30 and 87a. Terminal 87a is the normally closed contact, and there should be little, if any, resistance between these two terminals, as shown.</a:t>
            </a:r>
          </a:p>
        </p:txBody>
      </p:sp>
      <p:pic>
        <p:nvPicPr>
          <p:cNvPr id="4" name="Picture 3" descr="A hand measuring the resistance between terminals 30 and 87 a. The multimeter reads 0.2. ">
            <a:extLst>
              <a:ext uri="{FF2B5EF4-FFF2-40B4-BE49-F238E27FC236}">
                <a16:creationId xmlns:a16="http://schemas.microsoft.com/office/drawing/2014/main" id="{BBFB0E90-0182-A3F5-855C-A06D6C81E6D4}"/>
              </a:ext>
            </a:extLst>
          </p:cNvPr>
          <p:cNvPicPr>
            <a:picLocks noChangeAspect="1"/>
          </p:cNvPicPr>
          <p:nvPr/>
        </p:nvPicPr>
        <p:blipFill>
          <a:blip r:embed="rId3"/>
          <a:stretch>
            <a:fillRect/>
          </a:stretch>
        </p:blipFill>
        <p:spPr>
          <a:xfrm>
            <a:off x="4633530" y="1118236"/>
            <a:ext cx="3998994" cy="2647585"/>
          </a:xfrm>
          <a:prstGeom prst="rect">
            <a:avLst/>
          </a:prstGeom>
        </p:spPr>
      </p:pic>
    </p:spTree>
    <p:extLst>
      <p:ext uri="{BB962C8B-B14F-4D97-AF65-F5344CB8AC3E}">
        <p14:creationId xmlns:p14="http://schemas.microsoft.com/office/powerpoint/2010/main" val="1515207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16. Should Show </a:t>
            </a:r>
            <a:r>
              <a:rPr lang="en-US" spc="-500" dirty="0"/>
              <a:t>O </a:t>
            </a:r>
            <a:r>
              <a:rPr lang="en-US" dirty="0"/>
              <a:t>L</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1" y="1246616"/>
            <a:ext cx="4129317" cy="2621675"/>
          </a:xfrm>
        </p:spPr>
        <p:txBody>
          <a:bodyPr wrap="square" lIns="0" tIns="18000" rIns="0" bIns="18000" anchor="ctr">
            <a:spAutoFit/>
          </a:bodyPr>
          <a:lstStyle/>
          <a:p>
            <a:pPr marL="342900" indent="-342900"/>
            <a:r>
              <a:rPr lang="en-US" sz="2400" noProof="0" dirty="0"/>
              <a:t>To test the normally open contacts, connect one meter lead to terminal 30 and the other lead to terminal 87. The ohmmeter should show an open circuit by displaying </a:t>
            </a:r>
            <a:r>
              <a:rPr lang="en-US" sz="2400" spc="-300" noProof="0" dirty="0"/>
              <a:t>O </a:t>
            </a:r>
            <a:r>
              <a:rPr lang="en-US" sz="2400" noProof="0" dirty="0"/>
              <a:t>L.</a:t>
            </a:r>
          </a:p>
        </p:txBody>
      </p:sp>
      <p:pic>
        <p:nvPicPr>
          <p:cNvPr id="5" name="Picture 4" descr="A digital multimeter with O L reading.">
            <a:extLst>
              <a:ext uri="{FF2B5EF4-FFF2-40B4-BE49-F238E27FC236}">
                <a16:creationId xmlns:a16="http://schemas.microsoft.com/office/drawing/2014/main" id="{1C7CEBE7-092C-12B7-0E3A-28C1CEA88087}"/>
              </a:ext>
            </a:extLst>
          </p:cNvPr>
          <p:cNvPicPr>
            <a:picLocks noChangeAspect="1"/>
          </p:cNvPicPr>
          <p:nvPr/>
        </p:nvPicPr>
        <p:blipFill>
          <a:blip r:embed="rId3"/>
          <a:stretch>
            <a:fillRect/>
          </a:stretch>
        </p:blipFill>
        <p:spPr>
          <a:xfrm>
            <a:off x="4689246" y="1283873"/>
            <a:ext cx="3916591" cy="2483516"/>
          </a:xfrm>
          <a:prstGeom prst="rect">
            <a:avLst/>
          </a:prstGeom>
        </p:spPr>
      </p:pic>
    </p:spTree>
    <p:extLst>
      <p:ext uri="{BB962C8B-B14F-4D97-AF65-F5344CB8AC3E}">
        <p14:creationId xmlns:p14="http://schemas.microsoft.com/office/powerpoint/2010/main" val="1647103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17. 12 Volts to 86, Ground 85</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4086905" cy="2991007"/>
          </a:xfrm>
        </p:spPr>
        <p:txBody>
          <a:bodyPr wrap="square" lIns="0" tIns="18000" rIns="0" bIns="18000" anchor="ctr">
            <a:spAutoFit/>
          </a:bodyPr>
          <a:lstStyle/>
          <a:p>
            <a:pPr marL="342900" indent="-342900"/>
            <a:r>
              <a:rPr lang="en-US" sz="2400" noProof="0" dirty="0"/>
              <a:t>Connect a fused jumper wire to supply 12 volts to terminal 86 and a ground to terminal 85 of the relay. If the relay clicks, then the relay coil is able to move the armature (movable arm) of the relay.</a:t>
            </a:r>
          </a:p>
        </p:txBody>
      </p:sp>
      <p:pic>
        <p:nvPicPr>
          <p:cNvPr id="4" name="Picture 3" descr="A fused jumper wire connected to terminal 86.">
            <a:extLst>
              <a:ext uri="{FF2B5EF4-FFF2-40B4-BE49-F238E27FC236}">
                <a16:creationId xmlns:a16="http://schemas.microsoft.com/office/drawing/2014/main" id="{5ED24BA6-0C7E-53CC-6076-83F98694BB77}"/>
              </a:ext>
            </a:extLst>
          </p:cNvPr>
          <p:cNvPicPr>
            <a:picLocks noChangeAspect="1"/>
          </p:cNvPicPr>
          <p:nvPr/>
        </p:nvPicPr>
        <p:blipFill>
          <a:blip r:embed="rId3"/>
          <a:stretch>
            <a:fillRect/>
          </a:stretch>
        </p:blipFill>
        <p:spPr>
          <a:xfrm>
            <a:off x="4655580" y="1222564"/>
            <a:ext cx="3959400" cy="2439077"/>
          </a:xfrm>
          <a:prstGeom prst="rect">
            <a:avLst/>
          </a:prstGeom>
        </p:spPr>
      </p:pic>
    </p:spTree>
    <p:extLst>
      <p:ext uri="{BB962C8B-B14F-4D97-AF65-F5344CB8AC3E}">
        <p14:creationId xmlns:p14="http://schemas.microsoft.com/office/powerpoint/2010/main" val="3580392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18. Install Relay Cover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2" y="1130504"/>
            <a:ext cx="4014334" cy="1144347"/>
          </a:xfrm>
        </p:spPr>
        <p:txBody>
          <a:bodyPr wrap="square" lIns="0" tIns="18000" rIns="0" bIns="18000" anchor="ctr">
            <a:spAutoFit/>
          </a:bodyPr>
          <a:lstStyle/>
          <a:p>
            <a:pPr marL="342900" indent="-342900"/>
            <a:r>
              <a:rPr lang="en-US" sz="2400" noProof="0" dirty="0"/>
              <a:t>After testing, be sure to reinstall the relay and the relay cover.</a:t>
            </a:r>
          </a:p>
        </p:txBody>
      </p:sp>
      <p:pic>
        <p:nvPicPr>
          <p:cNvPr id="5" name="Picture 4" descr="A relay and relay cover reinstalled after a test.">
            <a:extLst>
              <a:ext uri="{FF2B5EF4-FFF2-40B4-BE49-F238E27FC236}">
                <a16:creationId xmlns:a16="http://schemas.microsoft.com/office/drawing/2014/main" id="{AE58484C-1E7C-463D-48EF-48425911D004}"/>
              </a:ext>
            </a:extLst>
          </p:cNvPr>
          <p:cNvPicPr>
            <a:picLocks noChangeAspect="1"/>
          </p:cNvPicPr>
          <p:nvPr/>
        </p:nvPicPr>
        <p:blipFill>
          <a:blip r:embed="rId3"/>
          <a:stretch>
            <a:fillRect/>
          </a:stretch>
        </p:blipFill>
        <p:spPr>
          <a:xfrm>
            <a:off x="4663307" y="1162289"/>
            <a:ext cx="3881384" cy="2412462"/>
          </a:xfrm>
          <a:prstGeom prst="rect">
            <a:avLst/>
          </a:prstGeom>
        </p:spPr>
      </p:pic>
    </p:spTree>
    <p:extLst>
      <p:ext uri="{BB962C8B-B14F-4D97-AF65-F5344CB8AC3E}">
        <p14:creationId xmlns:p14="http://schemas.microsoft.com/office/powerpoint/2010/main" val="2051099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3086748"/>
            <a:ext cx="8351838" cy="713460"/>
          </a:xfrm>
        </p:spPr>
        <p:txBody>
          <a:bodyPr wrap="square" lIns="0" tIns="18000" rIns="0" bIns="18000" anchor="ctr" anchorCtr="0">
            <a:spAutoFit/>
          </a:bodyPr>
          <a:lstStyle/>
          <a:p>
            <a:pPr algn="ctr"/>
            <a:r>
              <a:rPr lang="en-US" sz="4400" dirty="0"/>
              <a:t>Fuel Injector Cleaning</a:t>
            </a:r>
            <a:endParaRPr lang="en-US" sz="4400" noProof="0" dirty="0"/>
          </a:p>
        </p:txBody>
      </p:sp>
    </p:spTree>
    <p:extLst>
      <p:ext uri="{BB962C8B-B14F-4D97-AF65-F5344CB8AC3E}">
        <p14:creationId xmlns:p14="http://schemas.microsoft.com/office/powerpoint/2010/main" val="1974504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 Operating Temperature</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002678" cy="3360338"/>
          </a:xfrm>
        </p:spPr>
        <p:txBody>
          <a:bodyPr wrap="square" lIns="0" tIns="18000" rIns="0" bIns="18000" anchor="ctr">
            <a:spAutoFit/>
          </a:bodyPr>
          <a:lstStyle/>
          <a:p>
            <a:pPr marL="342900" indent="-342900"/>
            <a:r>
              <a:rPr lang="en-US" sz="2400" noProof="0" dirty="0"/>
              <a:t>Start the fuel injector cleaning process by bringing the vehicle’s engine up to operating temperature. Shut off the engine, remove the cap from the fuel rail test port, and install the appropriate adapter.</a:t>
            </a:r>
          </a:p>
        </p:txBody>
      </p:sp>
      <p:pic>
        <p:nvPicPr>
          <p:cNvPr id="4" name="Picture 3" descr="A hand removing the cap from the fuel rail test port.">
            <a:extLst>
              <a:ext uri="{FF2B5EF4-FFF2-40B4-BE49-F238E27FC236}">
                <a16:creationId xmlns:a16="http://schemas.microsoft.com/office/drawing/2014/main" id="{1CD4319C-55E4-5C48-BE33-55FE1398A92C}"/>
              </a:ext>
            </a:extLst>
          </p:cNvPr>
          <p:cNvPicPr>
            <a:picLocks noChangeAspect="1"/>
          </p:cNvPicPr>
          <p:nvPr/>
        </p:nvPicPr>
        <p:blipFill>
          <a:blip r:embed="rId3"/>
          <a:stretch>
            <a:fillRect/>
          </a:stretch>
        </p:blipFill>
        <p:spPr>
          <a:xfrm>
            <a:off x="4610429" y="1203479"/>
            <a:ext cx="4002679" cy="2651270"/>
          </a:xfrm>
          <a:prstGeom prst="rect">
            <a:avLst/>
          </a:prstGeom>
        </p:spPr>
      </p:pic>
    </p:spTree>
    <p:extLst>
      <p:ext uri="{BB962C8B-B14F-4D97-AF65-F5344CB8AC3E}">
        <p14:creationId xmlns:p14="http://schemas.microsoft.com/office/powerpoint/2010/main" val="1627082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2. Disable Fuel Pump</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1" y="1145018"/>
            <a:ext cx="4070889" cy="2991007"/>
          </a:xfrm>
        </p:spPr>
        <p:txBody>
          <a:bodyPr wrap="square" lIns="0" tIns="18000" rIns="0" bIns="18000" anchor="ctr">
            <a:spAutoFit/>
          </a:bodyPr>
          <a:lstStyle/>
          <a:p>
            <a:pPr marL="342900" indent="-342900"/>
            <a:r>
              <a:rPr lang="en-US" sz="2400" noProof="0" dirty="0"/>
              <a:t>The vehicle’s fuel pump is disabled by removing its relay or fuse. In some cases, it may be necessary to disconnect the fuel pump at the tank if the relay or fuse powers more than just the pump.</a:t>
            </a:r>
          </a:p>
        </p:txBody>
      </p:sp>
      <p:pic>
        <p:nvPicPr>
          <p:cNvPr id="5" name="Picture 4" descr="A hand disconnecting a fuse.">
            <a:extLst>
              <a:ext uri="{FF2B5EF4-FFF2-40B4-BE49-F238E27FC236}">
                <a16:creationId xmlns:a16="http://schemas.microsoft.com/office/drawing/2014/main" id="{5FB1C83A-0746-02E0-9CDB-E13942A63A29}"/>
              </a:ext>
            </a:extLst>
          </p:cNvPr>
          <p:cNvPicPr>
            <a:picLocks noChangeAspect="1"/>
          </p:cNvPicPr>
          <p:nvPr/>
        </p:nvPicPr>
        <p:blipFill>
          <a:blip r:embed="rId3"/>
          <a:stretch>
            <a:fillRect/>
          </a:stretch>
        </p:blipFill>
        <p:spPr>
          <a:xfrm>
            <a:off x="4690546" y="1172121"/>
            <a:ext cx="3884961" cy="2530410"/>
          </a:xfrm>
          <a:prstGeom prst="rect">
            <a:avLst/>
          </a:prstGeom>
        </p:spPr>
      </p:pic>
    </p:spTree>
    <p:extLst>
      <p:ext uri="{BB962C8B-B14F-4D97-AF65-F5344CB8AC3E}">
        <p14:creationId xmlns:p14="http://schemas.microsoft.com/office/powerpoint/2010/main" val="2204828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3. Outlet Valve Off</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029284" cy="1144347"/>
          </a:xfrm>
        </p:spPr>
        <p:txBody>
          <a:bodyPr wrap="square" lIns="0" tIns="18000" rIns="0" bIns="18000" anchor="ctr">
            <a:spAutoFit/>
          </a:bodyPr>
          <a:lstStyle/>
          <a:p>
            <a:pPr marL="342900" indent="-342900"/>
            <a:r>
              <a:rPr lang="en-US" sz="2400" noProof="0" dirty="0"/>
              <a:t>Turn the outlet valve of the canister to the OFF or CLOSED position.</a:t>
            </a:r>
          </a:p>
        </p:txBody>
      </p:sp>
      <p:pic>
        <p:nvPicPr>
          <p:cNvPr id="4" name="Picture 3" descr="A pair of hands turning the outlet valve of the canister to closed position.">
            <a:extLst>
              <a:ext uri="{FF2B5EF4-FFF2-40B4-BE49-F238E27FC236}">
                <a16:creationId xmlns:a16="http://schemas.microsoft.com/office/drawing/2014/main" id="{36D58299-7B3D-FA8D-710A-03F41340D24B}"/>
              </a:ext>
            </a:extLst>
          </p:cNvPr>
          <p:cNvPicPr>
            <a:picLocks noChangeAspect="1"/>
          </p:cNvPicPr>
          <p:nvPr/>
        </p:nvPicPr>
        <p:blipFill>
          <a:blip r:embed="rId3"/>
          <a:stretch>
            <a:fillRect/>
          </a:stretch>
        </p:blipFill>
        <p:spPr>
          <a:xfrm>
            <a:off x="4706850" y="1233401"/>
            <a:ext cx="3881384" cy="2290949"/>
          </a:xfrm>
          <a:prstGeom prst="rect">
            <a:avLst/>
          </a:prstGeom>
        </p:spPr>
      </p:pic>
    </p:spTree>
    <p:extLst>
      <p:ext uri="{BB962C8B-B14F-4D97-AF65-F5344CB8AC3E}">
        <p14:creationId xmlns:p14="http://schemas.microsoft.com/office/powerpoint/2010/main" val="4120573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4. Remove Cleaner Top</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4111713" cy="2621675"/>
          </a:xfrm>
        </p:spPr>
        <p:txBody>
          <a:bodyPr wrap="square" lIns="0" tIns="18000" rIns="0" bIns="18000" anchor="ctr">
            <a:spAutoFit/>
          </a:bodyPr>
          <a:lstStyle/>
          <a:p>
            <a:pPr marL="342900" indent="-342900"/>
            <a:r>
              <a:rPr lang="en-US" sz="2400" noProof="0" dirty="0"/>
              <a:t>Remove the fuel injector cleaning canister’s top and regulator assembly. Note that there is an O-ring seal located here that must be in place for the canister’s top to seal properly.</a:t>
            </a:r>
          </a:p>
        </p:txBody>
      </p:sp>
      <p:pic>
        <p:nvPicPr>
          <p:cNvPr id="4" name="Picture 3" descr="A pair of hands removing the top of fuel injector cleaning canister.">
            <a:extLst>
              <a:ext uri="{FF2B5EF4-FFF2-40B4-BE49-F238E27FC236}">
                <a16:creationId xmlns:a16="http://schemas.microsoft.com/office/drawing/2014/main" id="{9CE29CE9-D070-C830-F8D2-14CC691D2631}"/>
              </a:ext>
            </a:extLst>
          </p:cNvPr>
          <p:cNvPicPr>
            <a:picLocks noChangeAspect="1"/>
          </p:cNvPicPr>
          <p:nvPr/>
        </p:nvPicPr>
        <p:blipFill>
          <a:blip r:embed="rId3"/>
          <a:stretch>
            <a:fillRect/>
          </a:stretch>
        </p:blipFill>
        <p:spPr>
          <a:xfrm>
            <a:off x="4706850" y="1173957"/>
            <a:ext cx="3881384" cy="2244484"/>
          </a:xfrm>
          <a:prstGeom prst="rect">
            <a:avLst/>
          </a:prstGeom>
        </p:spPr>
      </p:pic>
    </p:spTree>
    <p:extLst>
      <p:ext uri="{BB962C8B-B14F-4D97-AF65-F5344CB8AC3E}">
        <p14:creationId xmlns:p14="http://schemas.microsoft.com/office/powerpoint/2010/main" val="1758837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5. Pour in Cleaner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2" y="1111970"/>
            <a:ext cx="4246562" cy="1883011"/>
          </a:xfrm>
        </p:spPr>
        <p:txBody>
          <a:bodyPr wrap="square" lIns="0" tIns="18000" rIns="0" bIns="18000" anchor="ctr">
            <a:spAutoFit/>
          </a:bodyPr>
          <a:lstStyle/>
          <a:p>
            <a:pPr marL="342900" indent="-342900"/>
            <a:r>
              <a:rPr lang="en-US" sz="2400" noProof="0" dirty="0"/>
              <a:t>Pour the injection system cleaning fluid into the open canister. Rubber gloves are highly recommended for this step as the fluid is toxic.</a:t>
            </a:r>
          </a:p>
        </p:txBody>
      </p:sp>
      <p:pic>
        <p:nvPicPr>
          <p:cNvPr id="5" name="Picture 4" descr="A pair of hands pouring a cleaning fluid into the fuel injector cleaning canister.">
            <a:extLst>
              <a:ext uri="{FF2B5EF4-FFF2-40B4-BE49-F238E27FC236}">
                <a16:creationId xmlns:a16="http://schemas.microsoft.com/office/drawing/2014/main" id="{D9D114C2-3030-D27E-8734-E855548C8905}"/>
              </a:ext>
            </a:extLst>
          </p:cNvPr>
          <p:cNvPicPr>
            <a:picLocks noChangeAspect="1"/>
          </p:cNvPicPr>
          <p:nvPr/>
        </p:nvPicPr>
        <p:blipFill>
          <a:blip r:embed="rId3"/>
          <a:stretch>
            <a:fillRect/>
          </a:stretch>
        </p:blipFill>
        <p:spPr>
          <a:xfrm>
            <a:off x="4730610" y="1182465"/>
            <a:ext cx="3846496" cy="2523046"/>
          </a:xfrm>
          <a:prstGeom prst="rect">
            <a:avLst/>
          </a:prstGeom>
        </p:spPr>
      </p:pic>
    </p:spTree>
    <p:extLst>
      <p:ext uri="{BB962C8B-B14F-4D97-AF65-F5344CB8AC3E}">
        <p14:creationId xmlns:p14="http://schemas.microsoft.com/office/powerpoint/2010/main" val="1500902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Testing for an Injector Pulse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24933"/>
            <a:ext cx="8347488" cy="3298783"/>
          </a:xfrm>
        </p:spPr>
        <p:txBody>
          <a:bodyPr wrap="square" lIns="0" tIns="18000" rIns="0" bIns="18000" anchor="ctr" anchorCtr="0">
            <a:spAutoFit/>
          </a:bodyPr>
          <a:lstStyle/>
          <a:p>
            <a:pPr marL="342900" indent="-342900">
              <a:spcBef>
                <a:spcPts val="600"/>
              </a:spcBef>
            </a:pPr>
            <a:r>
              <a:rPr lang="en-US" sz="2400" dirty="0"/>
              <a:t>A noid light is designed to electrically replace the injector in the circuit and to flash if the injector circuit is working correctly.</a:t>
            </a:r>
          </a:p>
          <a:p>
            <a:pPr marL="342900" indent="-342900">
              <a:spcBef>
                <a:spcPts val="600"/>
              </a:spcBef>
            </a:pPr>
            <a:r>
              <a:rPr lang="en-US" sz="2400" dirty="0"/>
              <a:t>Possible noid light problems and causes include the following:</a:t>
            </a:r>
          </a:p>
          <a:p>
            <a:pPr marL="829818" lvl="1" indent="-342900"/>
            <a:r>
              <a:rPr lang="en-US" sz="2400" dirty="0"/>
              <a:t>The light is off and does not flash.</a:t>
            </a:r>
          </a:p>
          <a:p>
            <a:pPr marL="829818" lvl="1" indent="-342900"/>
            <a:r>
              <a:rPr lang="en-US" sz="2400" dirty="0"/>
              <a:t>The noid light flashes dimly.</a:t>
            </a:r>
          </a:p>
          <a:p>
            <a:pPr marL="829818" lvl="1" indent="-342900"/>
            <a:r>
              <a:rPr lang="en-US" sz="2400" dirty="0"/>
              <a:t>The noid light is on and does not flash.</a:t>
            </a:r>
          </a:p>
        </p:txBody>
      </p:sp>
    </p:spTree>
    <p:extLst>
      <p:ext uri="{BB962C8B-B14F-4D97-AF65-F5344CB8AC3E}">
        <p14:creationId xmlns:p14="http://schemas.microsoft.com/office/powerpoint/2010/main" val="3205588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6. Connect Canister to Fuel Rail</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3955757" cy="2991007"/>
          </a:xfrm>
        </p:spPr>
        <p:txBody>
          <a:bodyPr wrap="square" lIns="0" tIns="18000" rIns="0" bIns="18000" anchor="ctr">
            <a:spAutoFit/>
          </a:bodyPr>
          <a:lstStyle/>
          <a:p>
            <a:pPr marL="342900" indent="-342900"/>
            <a:r>
              <a:rPr lang="en-US" sz="2400" noProof="0" dirty="0"/>
              <a:t>Replace the canister’s top (making sure it is tight) and connect its hose to the fuel rail adapter. Be sure that the hose is routed away from exhaust manifolds and other hazards.</a:t>
            </a:r>
          </a:p>
        </p:txBody>
      </p:sp>
      <p:pic>
        <p:nvPicPr>
          <p:cNvPr id="5" name="Picture 4" descr="A hand replacing the fuel injector cleaning canister’s top and connecting its hose to the rail adapter.">
            <a:extLst>
              <a:ext uri="{FF2B5EF4-FFF2-40B4-BE49-F238E27FC236}">
                <a16:creationId xmlns:a16="http://schemas.microsoft.com/office/drawing/2014/main" id="{0722B1CD-BEB4-4EA8-C648-238E33439961}"/>
              </a:ext>
            </a:extLst>
          </p:cNvPr>
          <p:cNvPicPr>
            <a:picLocks noChangeAspect="1"/>
          </p:cNvPicPr>
          <p:nvPr/>
        </p:nvPicPr>
        <p:blipFill>
          <a:blip r:embed="rId3"/>
          <a:stretch>
            <a:fillRect/>
          </a:stretch>
        </p:blipFill>
        <p:spPr>
          <a:xfrm>
            <a:off x="4626121" y="1209659"/>
            <a:ext cx="3955757" cy="2493767"/>
          </a:xfrm>
          <a:prstGeom prst="rect">
            <a:avLst/>
          </a:prstGeom>
        </p:spPr>
      </p:pic>
    </p:spTree>
    <p:extLst>
      <p:ext uri="{BB962C8B-B14F-4D97-AF65-F5344CB8AC3E}">
        <p14:creationId xmlns:p14="http://schemas.microsoft.com/office/powerpoint/2010/main" val="68449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7. Adjust Air Pressure to Full Open</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2" y="1105492"/>
            <a:ext cx="3769042" cy="1883011"/>
          </a:xfrm>
        </p:spPr>
        <p:txBody>
          <a:bodyPr wrap="square" lIns="0" tIns="18000" rIns="0" bIns="18000" anchor="ctr">
            <a:spAutoFit/>
          </a:bodyPr>
          <a:lstStyle/>
          <a:p>
            <a:pPr marL="342900" indent="-342900"/>
            <a:r>
              <a:rPr lang="en-US" sz="2400" noProof="0" dirty="0"/>
              <a:t>Hang the canister from the vehicle’s hood and adjust the air pressure regulator to full OPEN position (</a:t>
            </a:r>
            <a:r>
              <a:rPr lang="en-US" sz="2400" spc="-300" noProof="0" dirty="0"/>
              <a:t>C C </a:t>
            </a:r>
            <a:r>
              <a:rPr lang="en-US" sz="2400" noProof="0" dirty="0"/>
              <a:t>W).</a:t>
            </a:r>
          </a:p>
        </p:txBody>
      </p:sp>
      <p:pic>
        <p:nvPicPr>
          <p:cNvPr id="4" name="Picture 3" descr="A pair of hands hanging the fuel injection canister from the hood of a vehicle.">
            <a:extLst>
              <a:ext uri="{FF2B5EF4-FFF2-40B4-BE49-F238E27FC236}">
                <a16:creationId xmlns:a16="http://schemas.microsoft.com/office/drawing/2014/main" id="{E023B9BB-E03F-ED65-64F9-C8A1BBCCB231}"/>
              </a:ext>
            </a:extLst>
          </p:cNvPr>
          <p:cNvPicPr>
            <a:picLocks noChangeAspect="1"/>
          </p:cNvPicPr>
          <p:nvPr/>
        </p:nvPicPr>
        <p:blipFill>
          <a:blip r:embed="rId3"/>
          <a:stretch>
            <a:fillRect/>
          </a:stretch>
        </p:blipFill>
        <p:spPr>
          <a:xfrm>
            <a:off x="4633533" y="1114339"/>
            <a:ext cx="3998994" cy="2684409"/>
          </a:xfrm>
          <a:prstGeom prst="rect">
            <a:avLst/>
          </a:prstGeom>
        </p:spPr>
      </p:pic>
    </p:spTree>
    <p:extLst>
      <p:ext uri="{BB962C8B-B14F-4D97-AF65-F5344CB8AC3E}">
        <p14:creationId xmlns:p14="http://schemas.microsoft.com/office/powerpoint/2010/main" val="1418230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8. Connect Shop Air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1" y="1130501"/>
            <a:ext cx="4002679" cy="2252343"/>
          </a:xfrm>
        </p:spPr>
        <p:txBody>
          <a:bodyPr wrap="square" lIns="0" tIns="18000" rIns="0" bIns="18000" anchor="ctr">
            <a:spAutoFit/>
          </a:bodyPr>
          <a:lstStyle/>
          <a:p>
            <a:pPr marL="342900" indent="-342900"/>
            <a:r>
              <a:rPr lang="en-US" sz="2400" noProof="0" dirty="0"/>
              <a:t>Connect shop air to the canister and adjust the air pressure regulator to the desired setting. Canister pressure can be read directly from the gauge.</a:t>
            </a:r>
          </a:p>
        </p:txBody>
      </p:sp>
      <p:pic>
        <p:nvPicPr>
          <p:cNvPr id="5" name="Picture 4" descr="A pair of hands adjusting the air pressure regulator.">
            <a:extLst>
              <a:ext uri="{FF2B5EF4-FFF2-40B4-BE49-F238E27FC236}">
                <a16:creationId xmlns:a16="http://schemas.microsoft.com/office/drawing/2014/main" id="{885E4898-5E15-ECF2-C669-FB8C7C6E3B33}"/>
              </a:ext>
            </a:extLst>
          </p:cNvPr>
          <p:cNvPicPr>
            <a:picLocks noChangeAspect="1"/>
          </p:cNvPicPr>
          <p:nvPr/>
        </p:nvPicPr>
        <p:blipFill>
          <a:blip r:embed="rId3"/>
          <a:stretch>
            <a:fillRect/>
          </a:stretch>
        </p:blipFill>
        <p:spPr>
          <a:xfrm>
            <a:off x="4632198" y="1174314"/>
            <a:ext cx="4002679" cy="2629176"/>
          </a:xfrm>
          <a:prstGeom prst="rect">
            <a:avLst/>
          </a:prstGeom>
        </p:spPr>
      </p:pic>
    </p:spTree>
    <p:extLst>
      <p:ext uri="{BB962C8B-B14F-4D97-AF65-F5344CB8AC3E}">
        <p14:creationId xmlns:p14="http://schemas.microsoft.com/office/powerpoint/2010/main" val="4089135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9. Pressure 5 </a:t>
            </a:r>
            <a:r>
              <a:rPr lang="en-US" spc="-500" dirty="0"/>
              <a:t>P S </a:t>
            </a:r>
            <a:r>
              <a:rPr lang="en-US" dirty="0"/>
              <a:t>I Below Fuel Pres.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2" y="1130503"/>
            <a:ext cx="4030808" cy="2252343"/>
          </a:xfrm>
        </p:spPr>
        <p:txBody>
          <a:bodyPr wrap="square" lIns="0" tIns="18000" rIns="0" bIns="18000" anchor="ctr">
            <a:spAutoFit/>
          </a:bodyPr>
          <a:lstStyle/>
          <a:p>
            <a:pPr marL="342900" indent="-342900"/>
            <a:r>
              <a:rPr lang="en-US" sz="2400" noProof="0" dirty="0"/>
              <a:t>Canister pressure should be adjusted to 5 </a:t>
            </a:r>
            <a:r>
              <a:rPr lang="en-US" sz="2400" spc="-300" noProof="0" dirty="0"/>
              <a:t>P S </a:t>
            </a:r>
            <a:r>
              <a:rPr lang="en-US" sz="2400" noProof="0" dirty="0"/>
              <a:t>I below system fuel pressure. An alternative for return-type systems is to block the fuel return line to the tank.</a:t>
            </a:r>
          </a:p>
        </p:txBody>
      </p:sp>
      <p:pic>
        <p:nvPicPr>
          <p:cNvPr id="4" name="Picture 3" descr="The pressure gauge of a fuel injector cleaning canister that reads 46 P S I. ">
            <a:extLst>
              <a:ext uri="{FF2B5EF4-FFF2-40B4-BE49-F238E27FC236}">
                <a16:creationId xmlns:a16="http://schemas.microsoft.com/office/drawing/2014/main" id="{0B5EDA26-2C9B-E786-F3E4-F6C233BA8E66}"/>
              </a:ext>
            </a:extLst>
          </p:cNvPr>
          <p:cNvPicPr>
            <a:picLocks noChangeAspect="1"/>
          </p:cNvPicPr>
          <p:nvPr/>
        </p:nvPicPr>
        <p:blipFill>
          <a:blip r:embed="rId3"/>
          <a:stretch>
            <a:fillRect/>
          </a:stretch>
        </p:blipFill>
        <p:spPr>
          <a:xfrm>
            <a:off x="4719574" y="1130710"/>
            <a:ext cx="3884961" cy="2555424"/>
          </a:xfrm>
          <a:prstGeom prst="rect">
            <a:avLst/>
          </a:prstGeom>
        </p:spPr>
      </p:pic>
    </p:spTree>
    <p:extLst>
      <p:ext uri="{BB962C8B-B14F-4D97-AF65-F5344CB8AC3E}">
        <p14:creationId xmlns:p14="http://schemas.microsoft.com/office/powerpoint/2010/main" val="1749318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10. Open Outlet Valve </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128016" cy="775015"/>
          </a:xfrm>
        </p:spPr>
        <p:txBody>
          <a:bodyPr wrap="square" lIns="0" tIns="18000" rIns="0" bIns="18000" anchor="ctr">
            <a:spAutoFit/>
          </a:bodyPr>
          <a:lstStyle/>
          <a:p>
            <a:pPr marL="342900" indent="-342900"/>
            <a:r>
              <a:rPr lang="en-US" sz="2400" noProof="0" dirty="0"/>
              <a:t>Open the outlet valve on the canister.</a:t>
            </a:r>
          </a:p>
        </p:txBody>
      </p:sp>
      <p:pic>
        <p:nvPicPr>
          <p:cNvPr id="5" name="Picture 4" descr="A pair of hands opening the outlet of a fuel injector cleaning canister.">
            <a:extLst>
              <a:ext uri="{FF2B5EF4-FFF2-40B4-BE49-F238E27FC236}">
                <a16:creationId xmlns:a16="http://schemas.microsoft.com/office/drawing/2014/main" id="{6632902A-CA9E-DA63-138C-4362AAE415CC}"/>
              </a:ext>
            </a:extLst>
          </p:cNvPr>
          <p:cNvPicPr>
            <a:picLocks noChangeAspect="1"/>
          </p:cNvPicPr>
          <p:nvPr/>
        </p:nvPicPr>
        <p:blipFill>
          <a:blip r:embed="rId3"/>
          <a:stretch>
            <a:fillRect/>
          </a:stretch>
        </p:blipFill>
        <p:spPr>
          <a:xfrm>
            <a:off x="4690547" y="1203710"/>
            <a:ext cx="3884961" cy="2555424"/>
          </a:xfrm>
          <a:prstGeom prst="rect">
            <a:avLst/>
          </a:prstGeom>
        </p:spPr>
      </p:pic>
    </p:spTree>
    <p:extLst>
      <p:ext uri="{BB962C8B-B14F-4D97-AF65-F5344CB8AC3E}">
        <p14:creationId xmlns:p14="http://schemas.microsoft.com/office/powerpoint/2010/main" val="2966523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11. Run at 1,000 to 1,500 </a:t>
            </a:r>
            <a:r>
              <a:rPr lang="en-US" spc="-500" dirty="0"/>
              <a:t>R P </a:t>
            </a:r>
            <a:r>
              <a:rPr lang="en-US" dirty="0"/>
              <a:t>M</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9952" y="1170028"/>
            <a:ext cx="3840162" cy="2252343"/>
          </a:xfrm>
        </p:spPr>
        <p:txBody>
          <a:bodyPr wrap="square" lIns="0" tIns="18000" rIns="0" bIns="18000" anchor="ctr">
            <a:spAutoFit/>
          </a:bodyPr>
          <a:lstStyle/>
          <a:p>
            <a:pPr marL="342900" indent="-342900"/>
            <a:r>
              <a:rPr lang="en-US" sz="2400" noProof="0" dirty="0"/>
              <a:t>Start the vehicle’s engine and let run at 1,000–1,500 </a:t>
            </a:r>
            <a:r>
              <a:rPr lang="en-US" sz="2400" spc="-300" noProof="0" dirty="0"/>
              <a:t>R P </a:t>
            </a:r>
            <a:r>
              <a:rPr lang="en-US" sz="2400" noProof="0" dirty="0"/>
              <a:t>M. The engine is now running on fuel injector cleaning fluid provided by the canister.</a:t>
            </a:r>
          </a:p>
        </p:txBody>
      </p:sp>
      <p:pic>
        <p:nvPicPr>
          <p:cNvPr id="4" name="Picture 3" descr="A person starting a vehicle.">
            <a:extLst>
              <a:ext uri="{FF2B5EF4-FFF2-40B4-BE49-F238E27FC236}">
                <a16:creationId xmlns:a16="http://schemas.microsoft.com/office/drawing/2014/main" id="{A4D0C288-63E0-40D4-DC7E-7DE65F0BC714}"/>
              </a:ext>
            </a:extLst>
          </p:cNvPr>
          <p:cNvPicPr>
            <a:picLocks noChangeAspect="1"/>
          </p:cNvPicPr>
          <p:nvPr/>
        </p:nvPicPr>
        <p:blipFill>
          <a:blip r:embed="rId3"/>
          <a:stretch>
            <a:fillRect/>
          </a:stretch>
        </p:blipFill>
        <p:spPr>
          <a:xfrm>
            <a:off x="4648799" y="1230117"/>
            <a:ext cx="3995315" cy="2481880"/>
          </a:xfrm>
          <a:prstGeom prst="rect">
            <a:avLst/>
          </a:prstGeom>
        </p:spPr>
      </p:pic>
    </p:spTree>
    <p:extLst>
      <p:ext uri="{BB962C8B-B14F-4D97-AF65-F5344CB8AC3E}">
        <p14:creationId xmlns:p14="http://schemas.microsoft.com/office/powerpoint/2010/main" val="3477496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12. Check for Leaks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3959399" cy="2621675"/>
          </a:xfrm>
        </p:spPr>
        <p:txBody>
          <a:bodyPr wrap="square" lIns="0" tIns="18000" rIns="0" bIns="18000" anchor="ctr">
            <a:spAutoFit/>
          </a:bodyPr>
          <a:lstStyle/>
          <a:p>
            <a:pPr marL="342900" indent="-342900"/>
            <a:r>
              <a:rPr lang="en-US" sz="2400" noProof="0" dirty="0"/>
              <a:t>Continue the process until the canister is empty and the engine stalls. Remove the cleaning equipment, enable the vehicle’s fuel pump, and run the engine to check for leaks.</a:t>
            </a:r>
          </a:p>
        </p:txBody>
      </p:sp>
      <p:pic>
        <p:nvPicPr>
          <p:cNvPr id="5" name="Picture 4" descr="A person holding the fuel injector cleaning canister to remove the cleaning equipment.">
            <a:extLst>
              <a:ext uri="{FF2B5EF4-FFF2-40B4-BE49-F238E27FC236}">
                <a16:creationId xmlns:a16="http://schemas.microsoft.com/office/drawing/2014/main" id="{B3E307C8-030C-169E-17F0-15AEAEDEA3D7}"/>
              </a:ext>
            </a:extLst>
          </p:cNvPr>
          <p:cNvPicPr>
            <a:picLocks noChangeAspect="1"/>
          </p:cNvPicPr>
          <p:nvPr/>
        </p:nvPicPr>
        <p:blipFill>
          <a:blip r:embed="rId3"/>
          <a:stretch>
            <a:fillRect/>
          </a:stretch>
        </p:blipFill>
        <p:spPr>
          <a:xfrm>
            <a:off x="4633530" y="1297382"/>
            <a:ext cx="3998994" cy="2463468"/>
          </a:xfrm>
          <a:prstGeom prst="rect">
            <a:avLst/>
          </a:prstGeom>
        </p:spPr>
      </p:pic>
    </p:spTree>
    <p:extLst>
      <p:ext uri="{BB962C8B-B14F-4D97-AF65-F5344CB8AC3E}">
        <p14:creationId xmlns:p14="http://schemas.microsoft.com/office/powerpoint/2010/main" val="2611412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95185"/>
            <a:ext cx="8362950" cy="590349"/>
          </a:xfrm>
        </p:spPr>
        <p:txBody>
          <a:bodyPr wrap="square" lIns="0" tIns="18000" rIns="0" bIns="18000" anchor="ctr" anchorCtr="0">
            <a:spAutoFit/>
          </a:bodyPr>
          <a:lstStyle/>
          <a:p>
            <a:r>
              <a:rPr lang="en-US" sz="3600" dirty="0">
                <a:latin typeface="+mj-lt"/>
              </a:rPr>
              <a:t>Summary</a:t>
            </a:r>
            <a:endParaRPr lang="en-US" sz="2800" dirty="0">
              <a:latin typeface="+mj-lt"/>
            </a:endParaRPr>
          </a:p>
        </p:txBody>
      </p:sp>
      <p:sp>
        <p:nvSpPr>
          <p:cNvPr id="3" name="Content Placeholder 2"/>
          <p:cNvSpPr>
            <a:spLocks noGrp="1"/>
          </p:cNvSpPr>
          <p:nvPr>
            <p:ph idx="1"/>
          </p:nvPr>
        </p:nvSpPr>
        <p:spPr>
          <a:xfrm>
            <a:off x="331470" y="1129520"/>
            <a:ext cx="8344218" cy="4822277"/>
          </a:xfrm>
        </p:spPr>
        <p:txBody>
          <a:bodyPr wrap="square" lIns="0" tIns="18000" rIns="0" bIns="18000" anchor="ctr" anchorCtr="0">
            <a:spAutoFit/>
          </a:bodyPr>
          <a:lstStyle/>
          <a:p>
            <a:pPr marL="342900" indent="-342900">
              <a:spcBef>
                <a:spcPts val="600"/>
              </a:spcBef>
            </a:pPr>
            <a:r>
              <a:rPr lang="en-US" sz="2200" dirty="0"/>
              <a:t>A typical port fuel-injection system uses an individual fuel injector for each cylinder and squirts fuel directly into the intake manifold about 3 inches (80 mm) from the intake valve.</a:t>
            </a:r>
          </a:p>
          <a:p>
            <a:pPr marL="342900" indent="-342900">
              <a:spcBef>
                <a:spcPts val="600"/>
              </a:spcBef>
            </a:pPr>
            <a:r>
              <a:rPr lang="en-US" sz="2200" dirty="0"/>
              <a:t>A typical fuel-injection system fuel pressure should not drop more than 20 </a:t>
            </a:r>
            <a:r>
              <a:rPr lang="en-US" sz="2200" spc="-200" dirty="0"/>
              <a:t>P S </a:t>
            </a:r>
            <a:r>
              <a:rPr lang="en-US" sz="2200" dirty="0"/>
              <a:t>I in 20 minutes.</a:t>
            </a:r>
          </a:p>
          <a:p>
            <a:pPr marL="342900" indent="-342900">
              <a:spcBef>
                <a:spcPts val="600"/>
              </a:spcBef>
            </a:pPr>
            <a:r>
              <a:rPr lang="en-US" sz="2200" dirty="0"/>
              <a:t>A noid light can be used to check for the presence of an injector pulse.</a:t>
            </a:r>
          </a:p>
          <a:p>
            <a:pPr marL="342900" indent="-342900">
              <a:spcBef>
                <a:spcPts val="600"/>
              </a:spcBef>
            </a:pPr>
            <a:r>
              <a:rPr lang="en-US" sz="2200" dirty="0"/>
              <a:t>Injectors can be tested for resistance and should be within 0.3 to 0.4 ohms of each other.</a:t>
            </a:r>
          </a:p>
          <a:p>
            <a:pPr marL="342900" indent="-342900">
              <a:spcBef>
                <a:spcPts val="600"/>
              </a:spcBef>
            </a:pPr>
            <a:r>
              <a:rPr lang="en-US" sz="2200" dirty="0"/>
              <a:t>Different designs of injectors have a different scope waveform, depending on how the computer pulses the injector on and off.</a:t>
            </a:r>
          </a:p>
          <a:p>
            <a:pPr marL="342900" indent="-342900">
              <a:spcBef>
                <a:spcPts val="600"/>
              </a:spcBef>
            </a:pPr>
            <a:r>
              <a:rPr lang="en-US" sz="2200" dirty="0"/>
              <a:t>An idle air control unit controls idle speed and can be tested for proper operation using a scan tool or scope.</a:t>
            </a:r>
          </a:p>
        </p:txBody>
      </p:sp>
    </p:spTree>
    <p:extLst>
      <p:ext uri="{BB962C8B-B14F-4D97-AF65-F5344CB8AC3E}">
        <p14:creationId xmlns:p14="http://schemas.microsoft.com/office/powerpoint/2010/main" val="3644192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89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72883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38.4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9315"/>
            <a:ext cx="3751262" cy="405683"/>
          </a:xfrm>
        </p:spPr>
        <p:txBody>
          <a:bodyPr wrap="square" lIns="0" tIns="18000" rIns="0" bIns="18000" anchor="ctr" anchorCtr="0">
            <a:spAutoFit/>
          </a:bodyPr>
          <a:lstStyle/>
          <a:p>
            <a:pPr marL="0" indent="0">
              <a:spcBef>
                <a:spcPts val="600"/>
              </a:spcBef>
              <a:buNone/>
            </a:pPr>
            <a:r>
              <a:rPr lang="en-US" sz="2400" noProof="0" dirty="0"/>
              <a:t>Injector Voltage Drop</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6868" y="1745474"/>
            <a:ext cx="4045532" cy="2621675"/>
          </a:xfrm>
        </p:spPr>
        <p:txBody>
          <a:bodyPr wrap="square" lIns="0" tIns="18000" rIns="0" bIns="18000" anchor="ctr">
            <a:spAutoFit/>
          </a:bodyPr>
          <a:lstStyle/>
          <a:p>
            <a:pPr marL="342900" indent="-342900"/>
            <a:r>
              <a:rPr lang="en-US" sz="2400" noProof="0" dirty="0"/>
              <a:t>Use a </a:t>
            </a:r>
            <a:r>
              <a:rPr lang="en-US" sz="2400" spc="-300" noProof="0" dirty="0"/>
              <a:t>D M </a:t>
            </a:r>
            <a:r>
              <a:rPr lang="en-US" sz="2400" noProof="0" dirty="0"/>
              <a:t>M set to read </a:t>
            </a:r>
            <a:r>
              <a:rPr lang="en-US" sz="2400" spc="-300" noProof="0" dirty="0"/>
              <a:t>D </a:t>
            </a:r>
            <a:r>
              <a:rPr lang="en-US" sz="2400" noProof="0" dirty="0"/>
              <a:t>C volts to check the voltage drop of the positive circuit to the fuel injector. A reading of 0.5 volt or less is generally considered to be acceptable.</a:t>
            </a:r>
          </a:p>
        </p:txBody>
      </p:sp>
      <p:pic>
        <p:nvPicPr>
          <p:cNvPr id="4" name="Picture 3" descr="A fuel injector T-pin connected to a digital multimeter, set to read D C volts. Power is supplied through the battery. The probe is connected to hot side of the injector. The multimeter reads 0.20.">
            <a:extLst>
              <a:ext uri="{FF2B5EF4-FFF2-40B4-BE49-F238E27FC236}">
                <a16:creationId xmlns:a16="http://schemas.microsoft.com/office/drawing/2014/main" id="{A9C21964-3950-BA4D-FE1C-BD0C6B159C5B}"/>
              </a:ext>
            </a:extLst>
          </p:cNvPr>
          <p:cNvPicPr>
            <a:picLocks noChangeAspect="1"/>
          </p:cNvPicPr>
          <p:nvPr/>
        </p:nvPicPr>
        <p:blipFill>
          <a:blip r:embed="rId3"/>
          <a:stretch>
            <a:fillRect/>
          </a:stretch>
        </p:blipFill>
        <p:spPr>
          <a:xfrm>
            <a:off x="4702102" y="935750"/>
            <a:ext cx="3854597" cy="4643728"/>
          </a:xfrm>
          <a:prstGeom prst="rect">
            <a:avLst/>
          </a:prstGeom>
        </p:spPr>
      </p:pic>
    </p:spTree>
    <p:extLst>
      <p:ext uri="{BB962C8B-B14F-4D97-AF65-F5344CB8AC3E}">
        <p14:creationId xmlns:p14="http://schemas.microsoft.com/office/powerpoint/2010/main" val="227393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Check Injector Pulse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quick_check_injector_81">
            <a:hlinkClick r:id="" action="ppaction://media"/>
            <a:extLst>
              <a:ext uri="{FF2B5EF4-FFF2-40B4-BE49-F238E27FC236}">
                <a16:creationId xmlns:a16="http://schemas.microsoft.com/office/drawing/2014/main" id="{9663CA3E-4E99-2B81-8AD5-9065C4CEF4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214437"/>
            <a:ext cx="7988300" cy="4692432"/>
          </a:xfrm>
        </p:spPr>
      </p:pic>
      <p:sp>
        <p:nvSpPr>
          <p:cNvPr id="9" name="Rectangle 8">
            <a:extLst>
              <a:ext uri="{FF2B5EF4-FFF2-40B4-BE49-F238E27FC236}">
                <a16:creationId xmlns:a16="http://schemas.microsoft.com/office/drawing/2014/main" id="{3A34E3CE-837C-C00C-CE8B-24C544EC0255}"/>
              </a:ext>
            </a:extLst>
          </p:cNvPr>
          <p:cNvSpPr/>
          <p:nvPr/>
        </p:nvSpPr>
        <p:spPr>
          <a:xfrm>
            <a:off x="4833257" y="1274832"/>
            <a:ext cx="811763" cy="3953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01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2799</TotalTime>
  <Words>3851</Words>
  <Application>Microsoft Office PowerPoint</Application>
  <PresentationFormat>On-screen Show (4:3)</PresentationFormat>
  <Paragraphs>321</Paragraphs>
  <Slides>79</Slides>
  <Notes>76</Notes>
  <HiddenSlides>0</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79</vt:i4>
      </vt:variant>
    </vt:vector>
  </HeadingPairs>
  <TitlesOfParts>
    <vt:vector size="85" baseType="lpstr">
      <vt:lpstr>Verdana</vt:lpstr>
      <vt:lpstr>Times New Roman</vt:lpstr>
      <vt:lpstr>Arial</vt:lpstr>
      <vt:lpstr>1_USHE</vt:lpstr>
      <vt:lpstr>USHE</vt:lpstr>
      <vt:lpstr>Equation</vt:lpstr>
      <vt:lpstr>Automotive Electrical and Engine Performance</vt:lpstr>
      <vt:lpstr>Learning Objectives</vt:lpstr>
      <vt:lpstr>Port Fuel-Injection Pressure Regulator Diagnosis</vt:lpstr>
      <vt:lpstr>Figure 38.1</vt:lpstr>
      <vt:lpstr>Figure 38.2</vt:lpstr>
      <vt:lpstr>Figure 38.3</vt:lpstr>
      <vt:lpstr>Testing for an Injector Pulse</vt:lpstr>
      <vt:lpstr>Figure 38.4</vt:lpstr>
      <vt:lpstr>Animation: Check Injector Pulse</vt:lpstr>
      <vt:lpstr>Question 1</vt:lpstr>
      <vt:lpstr>Answer 1</vt:lpstr>
      <vt:lpstr>Injector Voltage-Drop Tests</vt:lpstr>
      <vt:lpstr>Checking Fuel-Injector Resistance</vt:lpstr>
      <vt:lpstr>Figure 38.5</vt:lpstr>
      <vt:lpstr>Animation: Test Injector Resistance</vt:lpstr>
      <vt:lpstr>Pressure-Drop Balance Test</vt:lpstr>
      <vt:lpstr>Figure 38.6</vt:lpstr>
      <vt:lpstr>Diagnosing Electronic Fuel-Injection Problems Using Visual Inspection</vt:lpstr>
      <vt:lpstr>Figure 38.7</vt:lpstr>
      <vt:lpstr>Port Fuel-Injection System Diagnosis</vt:lpstr>
      <vt:lpstr>Figure 38.8</vt:lpstr>
      <vt:lpstr>Animation: Injector Pulse Balance Test</vt:lpstr>
      <vt:lpstr>Figure 38.9</vt:lpstr>
      <vt:lpstr>Scope-Testing Fuel Injectors</vt:lpstr>
      <vt:lpstr>Figure 38.10</vt:lpstr>
      <vt:lpstr>Figure 38.11</vt:lpstr>
      <vt:lpstr>Figure 38.12</vt:lpstr>
      <vt:lpstr>Figure 38.13</vt:lpstr>
      <vt:lpstr>Frequently Asked Question: If 3 of 6 Injectors Are Defective, Should I Also Replace the Other 3?</vt:lpstr>
      <vt:lpstr>Figure 38.14</vt:lpstr>
      <vt:lpstr>Figure 38.15</vt:lpstr>
      <vt:lpstr>Question 2</vt:lpstr>
      <vt:lpstr>Answer 2</vt:lpstr>
      <vt:lpstr>Fuel-Injection Service</vt:lpstr>
      <vt:lpstr>Figure 38.16</vt:lpstr>
      <vt:lpstr>Idle Air Speed Control Diagnosis</vt:lpstr>
      <vt:lpstr>Figure 38.17</vt:lpstr>
      <vt:lpstr>Figure 38.18</vt:lpstr>
      <vt:lpstr>Figure 38.19</vt:lpstr>
      <vt:lpstr>Figure 38.20</vt:lpstr>
      <vt:lpstr>Figure 38.21</vt:lpstr>
      <vt:lpstr>Question 3</vt:lpstr>
      <vt:lpstr>Answer 3</vt:lpstr>
      <vt:lpstr>Fuel-System Scan Tool Diagnostics</vt:lpstr>
      <vt:lpstr>Fuel-Pump Relay Circuit Diagnosis</vt:lpstr>
      <vt:lpstr>1. Tools</vt:lpstr>
      <vt:lpstr>2. Relay Center</vt:lpstr>
      <vt:lpstr>3. Relay Fuse Locations</vt:lpstr>
      <vt:lpstr>4. Pump Relay</vt:lpstr>
      <vt:lpstr>5. Terminals 85 and 86</vt:lpstr>
      <vt:lpstr>6. Terminals Labels on Relay</vt:lpstr>
      <vt:lpstr>7. Select Right Terminal</vt:lpstr>
      <vt:lpstr>8. Insert Terminals</vt:lpstr>
      <vt:lpstr>9. Voltage Check</vt:lpstr>
      <vt:lpstr>10. Test Light to Ground</vt:lpstr>
      <vt:lpstr>11. Voltage at Terminal 30</vt:lpstr>
      <vt:lpstr>12. Jumper 30 to 87</vt:lpstr>
      <vt:lpstr>13. 4 to 8 Amperes</vt:lpstr>
      <vt:lpstr>14. 60 to 100 Ohms</vt:lpstr>
      <vt:lpstr>15. Measure Ohms 30 to 87a</vt:lpstr>
      <vt:lpstr>16. Should Show O L</vt:lpstr>
      <vt:lpstr>17. 12 Volts to 86, Ground 85</vt:lpstr>
      <vt:lpstr>18. Install Relay Cover</vt:lpstr>
      <vt:lpstr>Fuel Injector Cleaning</vt:lpstr>
      <vt:lpstr>1. Operating Temperature</vt:lpstr>
      <vt:lpstr>2. Disable Fuel Pump</vt:lpstr>
      <vt:lpstr>3. Outlet Valve Off</vt:lpstr>
      <vt:lpstr>4. Remove Cleaner Top</vt:lpstr>
      <vt:lpstr>5. Pour in Cleaner</vt:lpstr>
      <vt:lpstr>6. Connect Canister to Fuel Rail</vt:lpstr>
      <vt:lpstr>7. Adjust Air Pressure to Full Open</vt:lpstr>
      <vt:lpstr>8. Connect Shop Air</vt:lpstr>
      <vt:lpstr>9. Pressure 5 P S I Below Fuel Pres.</vt:lpstr>
      <vt:lpstr>10. Open Outlet Valve </vt:lpstr>
      <vt:lpstr>11. Run at 1,000 to 1,500 R P M</vt:lpstr>
      <vt:lpstr>12. Check for Leaks</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38</dc:title>
  <dc:subject>Careers</dc:subject>
  <dc:creator>Halderman and Ward</dc:creator>
  <cp:keywords/>
  <dc:description>Additional information may be found in the Notes Pane of each slide by pressing F6.</dc:description>
  <cp:lastModifiedBy>Glen Plants</cp:lastModifiedBy>
  <cp:revision>483</cp:revision>
  <dcterms:modified xsi:type="dcterms:W3CDTF">2024-11-05T12:52:37Z</dcterms:modified>
</cp:coreProperties>
</file>