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45"/>
  </p:notesMasterIdLst>
  <p:handoutMasterIdLst>
    <p:handoutMasterId r:id="rId46"/>
  </p:handoutMasterIdLst>
  <p:sldIdLst>
    <p:sldId id="1067" r:id="rId3"/>
    <p:sldId id="764" r:id="rId4"/>
    <p:sldId id="936" r:id="rId5"/>
    <p:sldId id="766" r:id="rId6"/>
    <p:sldId id="1042" r:id="rId7"/>
    <p:sldId id="1043" r:id="rId8"/>
    <p:sldId id="1015" r:id="rId9"/>
    <p:sldId id="1069" r:id="rId10"/>
    <p:sldId id="1044" r:id="rId11"/>
    <p:sldId id="1065" r:id="rId12"/>
    <p:sldId id="1064" r:id="rId13"/>
    <p:sldId id="979" r:id="rId14"/>
    <p:sldId id="1045" r:id="rId15"/>
    <p:sldId id="1046" r:id="rId16"/>
    <p:sldId id="1387" r:id="rId17"/>
    <p:sldId id="848" r:id="rId18"/>
    <p:sldId id="1047" r:id="rId19"/>
    <p:sldId id="1048" r:id="rId20"/>
    <p:sldId id="1049" r:id="rId21"/>
    <p:sldId id="1050" r:id="rId22"/>
    <p:sldId id="1017" r:id="rId23"/>
    <p:sldId id="1018" r:id="rId24"/>
    <p:sldId id="978" r:id="rId25"/>
    <p:sldId id="1051" r:id="rId26"/>
    <p:sldId id="1052" r:id="rId27"/>
    <p:sldId id="1053" r:id="rId28"/>
    <p:sldId id="1388" r:id="rId29"/>
    <p:sldId id="1054" r:id="rId30"/>
    <p:sldId id="1055" r:id="rId31"/>
    <p:sldId id="1056" r:id="rId32"/>
    <p:sldId id="1057" r:id="rId33"/>
    <p:sldId id="1058" r:id="rId34"/>
    <p:sldId id="1059" r:id="rId35"/>
    <p:sldId id="1060" r:id="rId36"/>
    <p:sldId id="1019" r:id="rId37"/>
    <p:sldId id="1025" r:id="rId38"/>
    <p:sldId id="1061" r:id="rId39"/>
    <p:sldId id="1062" r:id="rId40"/>
    <p:sldId id="1063" r:id="rId41"/>
    <p:sldId id="1068" r:id="rId42"/>
    <p:sldId id="1306" r:id="rId43"/>
    <p:sldId id="687" r:id="rId44"/>
  </p:sldIdLst>
  <p:sldSz cx="9144000" cy="6858000" type="screen4x3"/>
  <p:notesSz cx="6858000" cy="9144000"/>
  <p:embeddedFontLst>
    <p:embeddedFont>
      <p:font typeface="Verdana" panose="020B060403050404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74" userDrawn="1">
          <p15:clr>
            <a:srgbClr val="A4A3A4"/>
          </p15:clr>
        </p15:guide>
        <p15:guide id="2" pos="272" userDrawn="1">
          <p15:clr>
            <a:srgbClr val="A4A3A4"/>
          </p15:clr>
        </p15:guide>
        <p15:guide id="3" pos="5488" userDrawn="1">
          <p15:clr>
            <a:srgbClr val="A4A3A4"/>
          </p15:clr>
        </p15:guide>
        <p15:guide id="4" orient="horz" pos="2160" userDrawn="1">
          <p15:clr>
            <a:srgbClr val="A4A3A4"/>
          </p15:clr>
        </p15:guide>
        <p15:guide id="7" orient="horz" pos="890" userDrawn="1">
          <p15:clr>
            <a:srgbClr val="A4A3A4"/>
          </p15:clr>
        </p15:guide>
        <p15:guide id="8" pos="2857" userDrawn="1">
          <p15:clr>
            <a:srgbClr val="A4A3A4"/>
          </p15:clr>
        </p15:guide>
        <p15:guide id="9" orient="horz" pos="436" userDrawn="1">
          <p15:clr>
            <a:srgbClr val="A4A3A4"/>
          </p15:clr>
        </p15:guide>
        <p15:guide id="10" pos="476" userDrawn="1">
          <p15:clr>
            <a:srgbClr val="A4A3A4"/>
          </p15:clr>
        </p15:guide>
        <p15:guide id="11" orient="horz" pos="20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Lavanya Subramanian, Integra-PDY, IN" initials="LSIPI" lastIdx="1" clrIdx="8">
    <p:extLst>
      <p:ext uri="{19B8F6BF-5375-455C-9EA6-DF929625EA0E}">
        <p15:presenceInfo xmlns:p15="http://schemas.microsoft.com/office/powerpoint/2012/main" userId="S-1-5-21-1408920735-363312195-2789242753-66341" providerId="AD"/>
      </p:ext>
    </p:extLst>
  </p:cmAuthor>
  <p:cmAuthor id="9" name="Vinnarasi Saminadin" initials="VS" lastIdx="3" clrIdx="9">
    <p:extLst>
      <p:ext uri="{19B8F6BF-5375-455C-9EA6-DF929625EA0E}">
        <p15:presenceInfo xmlns:p15="http://schemas.microsoft.com/office/powerpoint/2012/main" userId="S-1-5-21-1408920735-363312195-2789242753-661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50" autoAdjust="0"/>
    <p:restoredTop sz="96374" autoAdjust="0"/>
  </p:normalViewPr>
  <p:slideViewPr>
    <p:cSldViewPr snapToGrid="0" snapToObjects="1">
      <p:cViewPr varScale="1">
        <p:scale>
          <a:sx n="114" d="100"/>
          <a:sy n="114" d="100"/>
        </p:scale>
        <p:origin x="1956" y="114"/>
      </p:cViewPr>
      <p:guideLst>
        <p:guide orient="horz" pos="3974"/>
        <p:guide pos="272"/>
        <p:guide pos="5488"/>
        <p:guide orient="horz" pos="2160"/>
        <p:guide orient="horz" pos="890"/>
        <p:guide pos="2857"/>
        <p:guide orient="horz" pos="436"/>
        <p:guide pos="476"/>
        <p:guide orient="horz" pos="2001"/>
      </p:guideLst>
    </p:cSldViewPr>
  </p:slideViewPr>
  <p:outlineViewPr>
    <p:cViewPr>
      <p:scale>
        <a:sx n="33" d="100"/>
        <a:sy n="33" d="100"/>
      </p:scale>
      <p:origin x="0" y="-26238"/>
    </p:cViewPr>
  </p:outlineViewPr>
  <p:notesTextViewPr>
    <p:cViewPr>
      <p:scale>
        <a:sx n="125" d="100"/>
        <a:sy n="125" d="100"/>
      </p:scale>
      <p:origin x="0" y="0"/>
    </p:cViewPr>
  </p:notesTextViewPr>
  <p:sorterViewPr>
    <p:cViewPr varScale="1">
      <p:scale>
        <a:sx n="1" d="1"/>
        <a:sy n="1" d="1"/>
      </p:scale>
      <p:origin x="0" y="-4776"/>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461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In the first measurement, air flow is 14 P S I at the inlet and air flow is 5 P S I pressure drop at the outlet. The knob is tilted slightly to the left. In the second measurement, air flow is 14 P S I at the inlet and it is the same at the outlet. The knob is titled such that the left is slightly up and the right is slightly down, which are both slightly away from the horizontal position.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6818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graph depicts voltage on the vertical axis from 0 to 5 volts and degrees of opening on the horizontal axis. The curve for one of the output signal follows an upward-sloping line from 0 to 5 volts. The curve for the second output signal follows an upward-sloping line from 0 to 2 volts.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7605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6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Default position: The spring-loaded position is in the default position. Idle position: Throttle shaft is closed from the default position. Acceleration: Throttle shaft is open from the default position and rotates in clockwise direction.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697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344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072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 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circuit depicts four transistors connected to a D C motor with 12 volts power on one end and ground on the other end. To control the direction of the D C electric motor of the electronic throttle control unit, 12 volts current flows through the top left transistor, D C motor, the bottom right transistor, and then to the ground.</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circuit depicts four transistors connected to a D C motor with 12 volts power on one end and ground on the other end. To reverse the current flow, 12 volts current flows through the bottom left transistor, D C motor, the top right transistor, and then to the ground.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5308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following terminals of the P C M are connected to the electronic throttle control: Terminal 1 is signal for throttle position 1. Terminal 2 is a voltage source. Terminal 3 is constant or ground. Terminal 4 is signal for throttle position 1. Terminal 5 is pulse width modulated. Terminal 6 is ground.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1848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494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4962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3483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0863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0223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graph depicts percentage on the x axis from 0 to 100 in the increments of 25 percent and T P signal voltage on the y axis from 0 to 5 in the increments of 1. The curve for sensor 1 follows an upward-sloping curve from (0, 0.5) to (100, 4.5). The curve for sensor 2 follows a downward-sloping curve from (0, 4.5) to (100, 0.5).</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5906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201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7237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3287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4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2691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2162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noProof="0" dirty="0">
                <a:solidFill>
                  <a:schemeClr val="dk1"/>
                </a:solidFill>
                <a:latin typeface="Arial" panose="020B0604020202020204" pitchFamily="34" charset="0"/>
                <a:ea typeface="Arial"/>
                <a:cs typeface="Arial" panose="020B0604020202020204" pitchFamily="34" charset="0"/>
                <a:sym typeface="Arial"/>
              </a:rPr>
              <a:t>CASE STUDY: </a:t>
            </a:r>
            <a:r>
              <a:rPr lang="en-US" sz="1200" b="1" i="0" u="sng" strike="noStrike" kern="1200" baseline="0" noProof="0" dirty="0">
                <a:solidFill>
                  <a:schemeClr val="tx1"/>
                </a:solidFill>
                <a:latin typeface="Arial" panose="020B0604020202020204" pitchFamily="34" charset="0"/>
                <a:ea typeface="+mn-ea"/>
                <a:cs typeface="Arial" panose="020B0604020202020204" pitchFamily="34" charset="0"/>
              </a:rPr>
              <a:t>The High Idle Toyot</a:t>
            </a:r>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a</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The owner of a Toyota Camry complained that the engine would idle at over 1,200 RPM compared with a normal 600 to 700 RPM. The vehicle would also not accelerate. Using a scan tool, a check for DTCs showed one code: P2101—“TAC motor circuit low.”</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Checking service information led to the inspection of the ETC throttle body assembly. With the ignition key out of the ignition and the inlet air duct off the throttle body, the technician used a screwdriver to see if the throttle plate worked.</a:t>
            </a:r>
          </a:p>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Normal operation—The throttle plate should move and then spring back quickly to the default position. Abnormal operation—If the throttle plate stays where it is moved or does not return to the default position, there is a fault with the throttle body assembly. </a:t>
            </a:r>
            <a:r>
              <a:rPr lang="en-US" sz="1200" b="0" i="0" u="none" strike="noStrike" kern="1200" cap="none" noProof="0" dirty="0">
                <a:solidFill>
                  <a:schemeClr val="dk1"/>
                </a:solidFill>
                <a:effectLst/>
                <a:latin typeface="Arial"/>
                <a:ea typeface="Arial"/>
                <a:cs typeface="Arial"/>
                <a:sym typeface="Arial"/>
              </a:rPr>
              <a:t>• See Figure 37.12</a:t>
            </a:r>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 The technician replaced the throttle body assembly with an updated version and proper engine operation was restored. The technician disassembled the old throttle body and found it was corroded inside due to moisture entering the unit through the vent hose.</a:t>
            </a:r>
            <a:r>
              <a:rPr lang="en-US" sz="1200" b="0" i="0" u="none" strike="noStrike" kern="1200" cap="none" noProof="0" dirty="0">
                <a:solidFill>
                  <a:schemeClr val="dk1"/>
                </a:solidFill>
                <a:effectLst/>
                <a:latin typeface="Arial"/>
                <a:ea typeface="Arial"/>
                <a:cs typeface="Arial"/>
                <a:sym typeface="Arial"/>
              </a:rPr>
              <a:t>• See Figure 37.13</a:t>
            </a:r>
            <a:r>
              <a:rPr lang="en-US" sz="1200" b="0" i="0" u="none" strike="noStrike" kern="1200" cap="none" baseline="0" noProof="0" dirty="0">
                <a:solidFill>
                  <a:schemeClr val="dk1"/>
                </a:solidFill>
                <a:latin typeface="Arial"/>
                <a:ea typeface="Arial"/>
                <a:cs typeface="Arial"/>
                <a:sym typeface="Arial"/>
              </a:rPr>
              <a:t>.</a:t>
            </a:r>
            <a:endParaRPr lang="en-US" sz="1200" b="0" i="0" u="none" strike="noStrike" kern="1200" baseline="30000" noProof="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Complaint—Customer stated that the engine would idle at over 2,000 RPM.</a:t>
            </a: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Cause—A stored P2101 DTC was stored indicating a fault with the throttle body assembly.</a:t>
            </a:r>
          </a:p>
          <a:p>
            <a:r>
              <a:rPr lang="en-US" sz="1200" b="1" i="0" u="none" strike="noStrike" kern="1200" baseline="0" noProof="0" dirty="0">
                <a:solidFill>
                  <a:schemeClr val="tx1"/>
                </a:solidFill>
                <a:latin typeface="Arial" panose="020B0604020202020204" pitchFamily="34" charset="0"/>
                <a:ea typeface="+mn-ea"/>
                <a:cs typeface="Arial" panose="020B0604020202020204" pitchFamily="34" charset="0"/>
              </a:rPr>
              <a:t>Correction—The throttle body was replaced with an improved version that placed the vent tube in a different position to help avoid water getting into the assembly.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4184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9250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4295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4428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7630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1604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2766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8290B-6C55-1C62-7478-C185459F6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65B01-8119-3D26-8645-F11336F78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5A0B6-0C6E-018B-14DD-588EFB7065CC}"/>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71C25246-EFB0-3CA7-BB92-83C6DF904C0A}"/>
              </a:ext>
            </a:extLst>
          </p:cNvPr>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2175362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electronic throttle body consists of a throttle blade that runs by a motor and contains a throttle position sensor. The throttle body is connected to the accelerating pedal position sensor and a pedal assembly through a T A C module, which is in turn connected to a P C 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512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42</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5695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8807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7708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2E77ADAD-C545-85F9-40FC-2E266486813D}"/>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6871A8F6-EFF7-82A8-402F-12702E732806}"/>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AECEE078-4369-432D-5E8F-98701C9CCC98}"/>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curves for accelerator pedal position and throttle actuator position follow and upward sloping curve. The curve for throttle actuator position lies below the curve accelerator pedal position curve.</a:t>
            </a:r>
          </a:p>
        </p:txBody>
      </p:sp>
      <p:sp>
        <p:nvSpPr>
          <p:cNvPr id="210" name="Shape 210">
            <a:extLst>
              <a:ext uri="{FF2B5EF4-FFF2-40B4-BE49-F238E27FC236}">
                <a16:creationId xmlns:a16="http://schemas.microsoft.com/office/drawing/2014/main" id="{3F0171A9-541E-9C6C-DCAB-676F32B5190A}"/>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691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497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7432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11/5/2024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3619501"/>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B111EAA-ECFD-E22D-08C2-A823AB719ED1}"/>
              </a:ext>
            </a:extLst>
          </p:cNvPr>
          <p:cNvSpPr>
            <a:spLocks noGrp="1"/>
          </p:cNvSpPr>
          <p:nvPr>
            <p:ph sz="quarter" idx="15"/>
          </p:nvPr>
        </p:nvSpPr>
        <p:spPr>
          <a:xfrm>
            <a:off x="457200" y="4537837"/>
            <a:ext cx="8229601" cy="44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C73193AD-222C-7FE7-7F30-F6FDA957BE72}"/>
              </a:ext>
            </a:extLst>
          </p:cNvPr>
          <p:cNvSpPr>
            <a:spLocks noGrp="1"/>
          </p:cNvSpPr>
          <p:nvPr>
            <p:ph sz="quarter" idx="16"/>
          </p:nvPr>
        </p:nvSpPr>
        <p:spPr>
          <a:xfrm>
            <a:off x="457200" y="5257800"/>
            <a:ext cx="8232775" cy="357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15630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68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8825167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A7378E16-4BD4-964D-5E66-9144517E847E}"/>
              </a:ext>
            </a:extLst>
          </p:cNvPr>
          <p:cNvPicPr>
            <a:picLocks noChangeAspect="1"/>
          </p:cNvPicPr>
          <p:nvPr userDrawn="1"/>
        </p:nvPicPr>
        <p:blipFill>
          <a:blip r:embed="rId8"/>
          <a:stretch>
            <a:fillRect/>
          </a:stretch>
        </p:blipFill>
        <p:spPr>
          <a:xfrm>
            <a:off x="432855" y="6424935"/>
            <a:ext cx="947596" cy="301782"/>
          </a:xfrm>
          <a:prstGeom prst="rect">
            <a:avLst/>
          </a:prstGeom>
        </p:spPr>
      </p:pic>
      <p:sp>
        <p:nvSpPr>
          <p:cNvPr id="3" name="Content Placeholder 26">
            <a:extLst>
              <a:ext uri="{FF2B5EF4-FFF2-40B4-BE49-F238E27FC236}">
                <a16:creationId xmlns:a16="http://schemas.microsoft.com/office/drawing/2014/main" id="{193B05F1-8F21-D492-0FF4-5C4F737E9FB5}"/>
              </a:ext>
            </a:extLst>
          </p:cNvPr>
          <p:cNvSpPr txBox="1">
            <a:spLocks/>
          </p:cNvSpPr>
          <p:nvPr userDrawn="1"/>
        </p:nvSpPr>
        <p:spPr>
          <a:xfrm>
            <a:off x="2900514"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jameshalderman.com/a8_vid_lib_pag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1194" y="195141"/>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447"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61"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73861" y="3038070"/>
            <a:ext cx="2086851" cy="498016"/>
          </a:xfrm>
        </p:spPr>
        <p:txBody>
          <a:bodyPr wrap="square" lIns="0" tIns="18000" rIns="0" bIns="18000" anchor="ctr" anchorCtr="0">
            <a:spAutoFit/>
          </a:bodyPr>
          <a:lstStyle/>
          <a:p>
            <a:pPr marL="0"/>
            <a:r>
              <a:rPr lang="en-US" noProof="0" dirty="0"/>
              <a:t>Chapter </a:t>
            </a:r>
            <a:r>
              <a:rPr lang="en-US" dirty="0"/>
              <a:t>37</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72000" y="3684574"/>
            <a:ext cx="4153688" cy="713460"/>
          </a:xfrm>
        </p:spPr>
        <p:txBody>
          <a:bodyPr wrap="square" lIns="0" tIns="18000" rIns="0" bIns="18000" anchor="ctr" anchorCtr="0">
            <a:spAutoFit/>
          </a:bodyPr>
          <a:lstStyle/>
          <a:p>
            <a:pPr marL="0"/>
            <a:r>
              <a:rPr lang="en-US" noProof="0" dirty="0"/>
              <a:t>Electronic Throttle Control System</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32855"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00514"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46842"/>
            <a:ext cx="8310176" cy="1144347"/>
          </a:xfrm>
        </p:spPr>
        <p:txBody>
          <a:bodyPr wrap="square" lIns="0" tIns="18000" rIns="0" bIns="18000" anchor="ctr" anchorCtr="0">
            <a:spAutoFit/>
          </a:bodyPr>
          <a:lstStyle/>
          <a:p>
            <a:r>
              <a:rPr lang="en-US" noProof="0" dirty="0"/>
              <a:t>Frequently Asked </a:t>
            </a:r>
            <a:r>
              <a:rPr lang="en-US" dirty="0"/>
              <a:t>Question: What Is Meant By “Pumping Losses?”</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1800" y="1562962"/>
            <a:ext cx="8276801" cy="344128"/>
          </a:xfrm>
        </p:spPr>
        <p:txBody>
          <a:bodyPr wrap="square" lIns="0" tIns="18000" rIns="0" bIns="18000" anchor="ctr" anchorCtr="0">
            <a:spAutoFit/>
          </a:bodyPr>
          <a:lstStyle/>
          <a:p>
            <a:pPr marL="0" indent="0">
              <a:buNone/>
            </a:pPr>
            <a:r>
              <a:rPr lang="en-US" sz="2000" b="1" noProof="0" dirty="0">
                <a:solidFill>
                  <a:schemeClr val="tx1"/>
                </a:solidFill>
              </a:rPr>
              <a:t>? Frequently Asked Question</a:t>
            </a:r>
            <a:endParaRPr lang="en-US" sz="20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2044584"/>
            <a:ext cx="8276801" cy="3729670"/>
          </a:xfrm>
        </p:spPr>
        <p:txBody>
          <a:bodyPr wrap="square" lIns="0" tIns="18000" rIns="0" bIns="18000" anchor="ctr" anchorCtr="0">
            <a:spAutoFit/>
          </a:bodyPr>
          <a:lstStyle/>
          <a:p>
            <a:pPr marL="0" indent="0">
              <a:buNone/>
            </a:pPr>
            <a:r>
              <a:rPr lang="en-US" sz="2000" b="1" dirty="0">
                <a:solidFill>
                  <a:srgbClr val="231F20"/>
                </a:solidFill>
              </a:rPr>
              <a:t>What Is Meant By “Pumping Losses?” </a:t>
            </a:r>
            <a:r>
              <a:rPr lang="en-US" sz="2000" dirty="0">
                <a:solidFill>
                  <a:srgbClr val="231F20"/>
                </a:solidFill>
              </a:rPr>
              <a:t>Pumping loss in an internal combustion engine that has a throttle body to control the speed of engine by controlling the amount of air delivered to the cylinders. The engine is an air pump, so by limiting the air flow with the throttle plate, the engine must work harder. When at idle or part load, the plate is almost closed, and vacuum (negative pressure) is built in the intake manifold, so the pressure above the piston on the intake stroke is very low usually below 10 p</a:t>
            </a:r>
            <a:r>
              <a:rPr lang="en-US" sz="100" dirty="0">
                <a:solidFill>
                  <a:srgbClr val="231F20"/>
                </a:solidFill>
              </a:rPr>
              <a:t> </a:t>
            </a:r>
            <a:r>
              <a:rPr lang="en-US" sz="2000" dirty="0">
                <a:solidFill>
                  <a:srgbClr val="231F20"/>
                </a:solidFill>
              </a:rPr>
              <a:t>s</a:t>
            </a:r>
            <a:r>
              <a:rPr lang="en-US" sz="100" dirty="0">
                <a:solidFill>
                  <a:srgbClr val="231F20"/>
                </a:solidFill>
              </a:rPr>
              <a:t> </a:t>
            </a:r>
            <a:r>
              <a:rPr lang="en-US" sz="2000" dirty="0">
                <a:solidFill>
                  <a:srgbClr val="231F20"/>
                </a:solidFill>
              </a:rPr>
              <a:t>i. The smaller the throttle opening the lower the manifold pressure, the greater the pumping loss. • See Figure 37.3. Electronic throttle control system is used to reduce pumping losses by opening the throttle and at the same time the </a:t>
            </a:r>
            <a:r>
              <a:rPr lang="en-US" sz="2000" spc="-250" dirty="0">
                <a:solidFill>
                  <a:srgbClr val="231F20"/>
                </a:solidFill>
              </a:rPr>
              <a:t>P C </a:t>
            </a:r>
            <a:r>
              <a:rPr lang="en-US" sz="2000" dirty="0">
                <a:solidFill>
                  <a:srgbClr val="231F20"/>
                </a:solidFill>
              </a:rPr>
              <a:t>M is controlling engine speed by: Adjusting the variable valve timing, Commanding more </a:t>
            </a:r>
            <a:r>
              <a:rPr lang="en-US" sz="2000" spc="-250" dirty="0">
                <a:solidFill>
                  <a:srgbClr val="231F20"/>
                </a:solidFill>
              </a:rPr>
              <a:t>E G </a:t>
            </a:r>
            <a:r>
              <a:rPr lang="en-US" sz="2000" dirty="0">
                <a:solidFill>
                  <a:srgbClr val="231F20"/>
                </a:solidFill>
              </a:rPr>
              <a:t>R, Reducing ignition timing.</a:t>
            </a:r>
            <a:endParaRPr lang="en-US" sz="2000" noProof="0" dirty="0"/>
          </a:p>
        </p:txBody>
      </p:sp>
    </p:spTree>
    <p:extLst>
      <p:ext uri="{BB962C8B-B14F-4D97-AF65-F5344CB8AC3E}">
        <p14:creationId xmlns:p14="http://schemas.microsoft.com/office/powerpoint/2010/main" val="369204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37.3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16752"/>
            <a:ext cx="2359678" cy="405683"/>
          </a:xfrm>
        </p:spPr>
        <p:txBody>
          <a:bodyPr wrap="square" lIns="0" tIns="18000" rIns="0" bIns="18000" anchor="ctr" anchorCtr="0">
            <a:spAutoFit/>
          </a:bodyPr>
          <a:lstStyle/>
          <a:p>
            <a:pPr marL="0" indent="0">
              <a:buNone/>
            </a:pPr>
            <a:r>
              <a:rPr lang="en-US" sz="2400" noProof="0" dirty="0"/>
              <a:t>Pumping Losses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9490" y="1662069"/>
            <a:ext cx="3991410" cy="1883011"/>
          </a:xfrm>
        </p:spPr>
        <p:txBody>
          <a:bodyPr wrap="square" lIns="0" tIns="18000" rIns="0" bIns="18000" anchor="ctr" anchorCtr="0">
            <a:spAutoFit/>
          </a:bodyPr>
          <a:lstStyle/>
          <a:p>
            <a:pPr marL="342900" indent="-342900">
              <a:spcBef>
                <a:spcPts val="600"/>
              </a:spcBef>
            </a:pPr>
            <a:r>
              <a:rPr lang="en-US" sz="2400" dirty="0"/>
              <a:t>The gauges show the differences in pumping losses with the upper figure without </a:t>
            </a:r>
            <a:r>
              <a:rPr lang="en-US" sz="2400" spc="-300" dirty="0"/>
              <a:t>E T </a:t>
            </a:r>
            <a:r>
              <a:rPr lang="en-US" sz="2400" dirty="0"/>
              <a:t>C and the lower figure with </a:t>
            </a:r>
            <a:r>
              <a:rPr lang="en-US" sz="2400" spc="-300" dirty="0"/>
              <a:t>E C </a:t>
            </a:r>
            <a:r>
              <a:rPr lang="en-US" sz="2400" dirty="0"/>
              <a:t>T.</a:t>
            </a:r>
            <a:endParaRPr lang="en-US" sz="2400" noProof="0" dirty="0"/>
          </a:p>
        </p:txBody>
      </p:sp>
      <p:pic>
        <p:nvPicPr>
          <p:cNvPr id="4" name="Picture 3" descr="A set of two air flow measurements for a throttle body is shown using one pressure gauge at the inlet and one at the outlet.&#10;Long description is available in notes, press F6.">
            <a:extLst>
              <a:ext uri="{FF2B5EF4-FFF2-40B4-BE49-F238E27FC236}">
                <a16:creationId xmlns:a16="http://schemas.microsoft.com/office/drawing/2014/main" id="{372CBFA1-EF78-C402-6348-1858ED7ECA4E}"/>
              </a:ext>
            </a:extLst>
          </p:cNvPr>
          <p:cNvPicPr>
            <a:picLocks noChangeAspect="1"/>
          </p:cNvPicPr>
          <p:nvPr/>
        </p:nvPicPr>
        <p:blipFill>
          <a:blip r:embed="rId3"/>
          <a:stretch>
            <a:fillRect/>
          </a:stretch>
        </p:blipFill>
        <p:spPr>
          <a:xfrm>
            <a:off x="4646395" y="1116236"/>
            <a:ext cx="3991410" cy="4142929"/>
          </a:xfrm>
          <a:prstGeom prst="rect">
            <a:avLst/>
          </a:prstGeom>
        </p:spPr>
      </p:pic>
    </p:spTree>
    <p:extLst>
      <p:ext uri="{BB962C8B-B14F-4D97-AF65-F5344CB8AC3E}">
        <p14:creationId xmlns:p14="http://schemas.microsoft.com/office/powerpoint/2010/main" val="103274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37.4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06740"/>
            <a:ext cx="1758714" cy="374906"/>
          </a:xfrm>
        </p:spPr>
        <p:txBody>
          <a:bodyPr wrap="square" lIns="0" tIns="18000" rIns="0" bIns="18000" anchor="ctr" anchorCtr="0">
            <a:spAutoFit/>
          </a:bodyPr>
          <a:lstStyle/>
          <a:p>
            <a:pPr marL="0" indent="0">
              <a:buNone/>
            </a:pPr>
            <a:r>
              <a:rPr lang="en-US" sz="2200" spc="-300" noProof="0" dirty="0"/>
              <a:t>A P </a:t>
            </a:r>
            <a:r>
              <a:rPr lang="en-US" sz="2200" noProof="0" dirty="0"/>
              <a:t>P Sensor</a:t>
            </a:r>
          </a:p>
        </p:txBody>
      </p:sp>
      <p:pic>
        <p:nvPicPr>
          <p:cNvPr id="4" name="Picture 3" descr="A graph depicts two different output voltage signals from a typical accelerator pedal position sensor.&#10;Long description is available in notes, press F6.">
            <a:extLst>
              <a:ext uri="{FF2B5EF4-FFF2-40B4-BE49-F238E27FC236}">
                <a16:creationId xmlns:a16="http://schemas.microsoft.com/office/drawing/2014/main" id="{BBAFD53A-531F-74C9-2D76-19D0813D3737}"/>
              </a:ext>
            </a:extLst>
          </p:cNvPr>
          <p:cNvPicPr>
            <a:picLocks noChangeAspect="1"/>
          </p:cNvPicPr>
          <p:nvPr/>
        </p:nvPicPr>
        <p:blipFill>
          <a:blip r:embed="rId3"/>
          <a:stretch>
            <a:fillRect/>
          </a:stretch>
        </p:blipFill>
        <p:spPr>
          <a:xfrm>
            <a:off x="2745312" y="1496722"/>
            <a:ext cx="3577177" cy="330575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927338"/>
            <a:ext cx="8270993" cy="1390568"/>
          </a:xfrm>
        </p:spPr>
        <p:txBody>
          <a:bodyPr wrap="square" lIns="0" tIns="18000" rIns="0" bIns="18000" anchor="ctr" anchorCtr="0">
            <a:spAutoFit/>
          </a:bodyPr>
          <a:lstStyle/>
          <a:p>
            <a:pPr marL="342900" indent="-342900">
              <a:spcBef>
                <a:spcPts val="600"/>
              </a:spcBef>
            </a:pPr>
            <a:r>
              <a:rPr lang="en-US" sz="2200" dirty="0"/>
              <a:t>A typical </a:t>
            </a:r>
            <a:r>
              <a:rPr lang="en-US" sz="2200" spc="-300" dirty="0"/>
              <a:t>A P </a:t>
            </a:r>
            <a:r>
              <a:rPr lang="en-US" sz="2200" dirty="0"/>
              <a:t>P sensor, showing two different output voltage signals that are used by the </a:t>
            </a:r>
            <a:r>
              <a:rPr lang="en-US" sz="2200" spc="-300" dirty="0"/>
              <a:t>P C </a:t>
            </a:r>
            <a:r>
              <a:rPr lang="en-US" sz="2200" dirty="0"/>
              <a:t>M to determine accelerator pedal position. Two (or three in some applications) are used as a double check because this is a safety-related sensor.</a:t>
            </a:r>
            <a:endParaRPr lang="en-US" sz="2200" noProof="0" dirty="0"/>
          </a:p>
        </p:txBody>
      </p:sp>
    </p:spTree>
    <p:extLst>
      <p:ext uri="{BB962C8B-B14F-4D97-AF65-F5344CB8AC3E}">
        <p14:creationId xmlns:p14="http://schemas.microsoft.com/office/powerpoint/2010/main" val="270196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450" y="243207"/>
            <a:ext cx="8278750" cy="590349"/>
          </a:xfrm>
        </p:spPr>
        <p:txBody>
          <a:bodyPr wrap="square" lIns="0" tIns="18000" rIns="0" bIns="18000" anchor="ctr" anchorCtr="0">
            <a:spAutoFit/>
          </a:bodyPr>
          <a:lstStyle/>
          <a:p>
            <a:r>
              <a:rPr lang="en-US" altLang="en-US" sz="3600" dirty="0">
                <a:latin typeface="+mj-lt"/>
              </a:rPr>
              <a:t>Throttle Body Assembly</a:t>
            </a:r>
            <a:endParaRPr lang="en-US" sz="2800" noProof="0" dirty="0">
              <a:latin typeface="+mj-lt"/>
            </a:endParaRPr>
          </a:p>
        </p:txBody>
      </p:sp>
      <p:sp>
        <p:nvSpPr>
          <p:cNvPr id="4" name="Content Placeholder 3">
            <a:extLst>
              <a:ext uri="{FF2B5EF4-FFF2-40B4-BE49-F238E27FC236}">
                <a16:creationId xmlns:a16="http://schemas.microsoft.com/office/drawing/2014/main" id="{71B931BC-266F-3943-460F-29996917007F}"/>
              </a:ext>
            </a:extLst>
          </p:cNvPr>
          <p:cNvSpPr>
            <a:spLocks noGrp="1"/>
          </p:cNvSpPr>
          <p:nvPr>
            <p:ph idx="1"/>
          </p:nvPr>
        </p:nvSpPr>
        <p:spPr>
          <a:xfrm>
            <a:off x="433450" y="1099755"/>
            <a:ext cx="8278750" cy="3668115"/>
          </a:xfrm>
        </p:spPr>
        <p:txBody>
          <a:bodyPr wrap="square" lIns="0" tIns="18000" rIns="0" bIns="18000" anchor="ctr" anchorCtr="0">
            <a:spAutoFit/>
          </a:bodyPr>
          <a:lstStyle/>
          <a:p>
            <a:pPr marL="342900" indent="-342900">
              <a:spcBef>
                <a:spcPts val="600"/>
              </a:spcBef>
            </a:pPr>
            <a:r>
              <a:rPr lang="en-US" sz="2400" dirty="0"/>
              <a:t>Throttle Plate and Spring</a:t>
            </a:r>
          </a:p>
          <a:p>
            <a:pPr marL="829818" lvl="1" indent="-342900"/>
            <a:r>
              <a:rPr lang="en-US" sz="2400" dirty="0"/>
              <a:t>Throttle plate held slightly open by a concentric clock spring.</a:t>
            </a:r>
          </a:p>
          <a:p>
            <a:pPr marL="342900" indent="-342900">
              <a:spcBef>
                <a:spcPts val="600"/>
              </a:spcBef>
            </a:pPr>
            <a:r>
              <a:rPr lang="en-US" sz="2400" dirty="0"/>
              <a:t>Electronic Throttle Body Motor</a:t>
            </a:r>
          </a:p>
          <a:p>
            <a:pPr marL="829818" lvl="1" indent="-342900"/>
            <a:r>
              <a:rPr lang="en-US" sz="2400" dirty="0"/>
              <a:t>Throttle plate held slightly open by a concentric clock spring.</a:t>
            </a:r>
          </a:p>
          <a:p>
            <a:pPr marL="829818" lvl="1" indent="-342900"/>
            <a:r>
              <a:rPr lang="en-US" sz="2400" dirty="0"/>
              <a:t>Throttle plate motor driven by a bidirectional pulse-width modulated (</a:t>
            </a:r>
            <a:r>
              <a:rPr lang="en-US" sz="2400" spc="-200" dirty="0"/>
              <a:t>P W </a:t>
            </a:r>
            <a:r>
              <a:rPr lang="en-US" sz="2400" dirty="0"/>
              <a:t>M) signal from </a:t>
            </a:r>
            <a:r>
              <a:rPr lang="en-US" sz="2400" spc="-200" dirty="0"/>
              <a:t>P C </a:t>
            </a:r>
            <a:r>
              <a:rPr lang="en-US" sz="2400" dirty="0"/>
              <a:t>M or electronic throttle control module using H-bridge circuit.</a:t>
            </a:r>
          </a:p>
        </p:txBody>
      </p:sp>
    </p:spTree>
    <p:extLst>
      <p:ext uri="{BB962C8B-B14F-4D97-AF65-F5344CB8AC3E}">
        <p14:creationId xmlns:p14="http://schemas.microsoft.com/office/powerpoint/2010/main" val="177623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37.5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16752"/>
            <a:ext cx="2560846" cy="405683"/>
          </a:xfrm>
        </p:spPr>
        <p:txBody>
          <a:bodyPr wrap="square" lIns="0" tIns="18000" rIns="0" bIns="18000" anchor="ctr" anchorCtr="0">
            <a:spAutoFit/>
          </a:bodyPr>
          <a:lstStyle/>
          <a:p>
            <a:pPr marL="0" indent="0">
              <a:buNone/>
            </a:pPr>
            <a:r>
              <a:rPr lang="en-US" sz="2400" noProof="0" dirty="0"/>
              <a:t>Throttle Positions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8" y="1636735"/>
            <a:ext cx="4094280" cy="2252343"/>
          </a:xfrm>
        </p:spPr>
        <p:txBody>
          <a:bodyPr wrap="square" lIns="0" tIns="18000" rIns="0" bIns="18000" anchor="ctr" anchorCtr="0">
            <a:spAutoFit/>
          </a:bodyPr>
          <a:lstStyle/>
          <a:p>
            <a:pPr marL="342900" indent="-342900">
              <a:spcBef>
                <a:spcPts val="600"/>
              </a:spcBef>
            </a:pPr>
            <a:r>
              <a:rPr lang="en-US" sz="2400" dirty="0"/>
              <a:t>The default position for the throttle plate is in slightly open position. The servomotor then is used to close it for idle and open it during acceleration.</a:t>
            </a:r>
            <a:endParaRPr lang="en-US" sz="2400" noProof="0" dirty="0"/>
          </a:p>
        </p:txBody>
      </p:sp>
      <p:pic>
        <p:nvPicPr>
          <p:cNvPr id="3" name="Picture 2" descr="Three different positions of the throttle valve with airflow.&#10;Long description is available in notes, press F6.">
            <a:extLst>
              <a:ext uri="{FF2B5EF4-FFF2-40B4-BE49-F238E27FC236}">
                <a16:creationId xmlns:a16="http://schemas.microsoft.com/office/drawing/2014/main" id="{06410F8D-FF64-7A3D-EC9F-A47928406FA0}"/>
              </a:ext>
            </a:extLst>
          </p:cNvPr>
          <p:cNvPicPr>
            <a:picLocks noChangeAspect="1"/>
          </p:cNvPicPr>
          <p:nvPr/>
        </p:nvPicPr>
        <p:blipFill>
          <a:blip r:embed="rId3"/>
          <a:stretch>
            <a:fillRect/>
          </a:stretch>
        </p:blipFill>
        <p:spPr>
          <a:xfrm>
            <a:off x="5278508" y="977515"/>
            <a:ext cx="2600185" cy="5286765"/>
          </a:xfrm>
          <a:prstGeom prst="rect">
            <a:avLst/>
          </a:prstGeom>
        </p:spPr>
      </p:pic>
    </p:spTree>
    <p:extLst>
      <p:ext uri="{BB962C8B-B14F-4D97-AF65-F5344CB8AC3E}">
        <p14:creationId xmlns:p14="http://schemas.microsoft.com/office/powerpoint/2010/main" val="418057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Electronic Throttle Control</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elec_throttle_control">
            <a:hlinkClick r:id="" action="ppaction://media"/>
            <a:extLst>
              <a:ext uri="{FF2B5EF4-FFF2-40B4-BE49-F238E27FC236}">
                <a16:creationId xmlns:a16="http://schemas.microsoft.com/office/drawing/2014/main" id="{F502B92A-B021-8FA7-E6A0-8DA4120538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8051800" cy="4694617"/>
          </a:xfrm>
        </p:spPr>
      </p:pic>
    </p:spTree>
    <p:extLst>
      <p:ext uri="{BB962C8B-B14F-4D97-AF65-F5344CB8AC3E}">
        <p14:creationId xmlns:p14="http://schemas.microsoft.com/office/powerpoint/2010/main" val="96028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46842"/>
            <a:ext cx="8273663" cy="1144347"/>
          </a:xfrm>
        </p:spPr>
        <p:txBody>
          <a:bodyPr wrap="square" lIns="0" tIns="18000" rIns="0" bIns="18000" anchor="ctr" anchorCtr="0">
            <a:spAutoFit/>
          </a:bodyPr>
          <a:lstStyle/>
          <a:p>
            <a:r>
              <a:rPr lang="en-US" noProof="0" dirty="0"/>
              <a:t>Frequently Asked Question: What Is the “Spring Test”?</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5399" y="1577910"/>
            <a:ext cx="8276801" cy="344128"/>
          </a:xfrm>
        </p:spPr>
        <p:txBody>
          <a:bodyPr wrap="square" lIns="0" tIns="18000" rIns="0" bIns="18000" anchor="ctr" anchorCtr="0">
            <a:spAutoFit/>
          </a:bodyPr>
          <a:lstStyle/>
          <a:p>
            <a:pPr marL="0" indent="0">
              <a:buNone/>
            </a:pPr>
            <a:r>
              <a:rPr lang="en-US" sz="2000" b="1" noProof="0" dirty="0">
                <a:solidFill>
                  <a:schemeClr val="tx1"/>
                </a:solidFill>
              </a:rPr>
              <a:t>? Frequently Asked Question</a:t>
            </a:r>
            <a:endParaRPr lang="en-US" sz="20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2111874"/>
            <a:ext cx="8083671" cy="4037447"/>
          </a:xfrm>
        </p:spPr>
        <p:txBody>
          <a:bodyPr wrap="square" lIns="0" tIns="18000" rIns="0" bIns="18000" anchor="ctr" anchorCtr="0">
            <a:spAutoFit/>
          </a:bodyPr>
          <a:lstStyle/>
          <a:p>
            <a:pPr marL="0" indent="0">
              <a:buNone/>
            </a:pPr>
            <a:r>
              <a:rPr lang="en-US" sz="2000" b="1" dirty="0">
                <a:solidFill>
                  <a:srgbClr val="231F20"/>
                </a:solidFill>
              </a:rPr>
              <a:t>What Is the “Spring Test”? </a:t>
            </a:r>
            <a:r>
              <a:rPr lang="en-US" sz="2000" dirty="0">
                <a:solidFill>
                  <a:srgbClr val="231F20"/>
                </a:solidFill>
                <a:latin typeface="Arial" panose="020B0604020202020204" pitchFamily="34" charset="0"/>
              </a:rPr>
              <a:t>The spring test is a self-test performed by the </a:t>
            </a:r>
            <a:r>
              <a:rPr lang="en-US" sz="2000" spc="-300" dirty="0">
                <a:solidFill>
                  <a:srgbClr val="231F20"/>
                </a:solidFill>
                <a:latin typeface="Arial" panose="020B0604020202020204" pitchFamily="34" charset="0"/>
              </a:rPr>
              <a:t>P C </a:t>
            </a:r>
            <a:r>
              <a:rPr lang="en-US" sz="2000" dirty="0">
                <a:solidFill>
                  <a:srgbClr val="231F20"/>
                </a:solidFill>
                <a:latin typeface="Arial" panose="020B0604020202020204" pitchFamily="34" charset="0"/>
              </a:rPr>
              <a:t>M whenever the engine is started. The </a:t>
            </a:r>
            <a:r>
              <a:rPr lang="en-US" sz="2000" spc="-300" dirty="0">
                <a:solidFill>
                  <a:srgbClr val="231F20"/>
                </a:solidFill>
                <a:latin typeface="Arial" panose="020B0604020202020204" pitchFamily="34" charset="0"/>
              </a:rPr>
              <a:t>P C </a:t>
            </a:r>
            <a:r>
              <a:rPr lang="en-US" sz="2000" dirty="0">
                <a:solidFill>
                  <a:srgbClr val="231F20"/>
                </a:solidFill>
                <a:latin typeface="Arial" panose="020B0604020202020204" pitchFamily="34" charset="0"/>
              </a:rPr>
              <a:t>M operates the throttle to check if it can react to the command and return to the default (home) position. This self-test is used by the </a:t>
            </a:r>
            <a:r>
              <a:rPr lang="en-US" sz="2000" spc="-300" dirty="0">
                <a:solidFill>
                  <a:srgbClr val="231F20"/>
                </a:solidFill>
                <a:latin typeface="Arial" panose="020B0604020202020204" pitchFamily="34" charset="0"/>
              </a:rPr>
              <a:t>P C </a:t>
            </a:r>
            <a:r>
              <a:rPr lang="en-US" sz="2000" dirty="0">
                <a:solidFill>
                  <a:srgbClr val="231F20"/>
                </a:solidFill>
                <a:latin typeface="Arial" panose="020B0604020202020204" pitchFamily="34" charset="0"/>
              </a:rPr>
              <a:t>M to determine that the spring and motor are working correctly and may be noticed by some vehicle owners by the following factors: A slight delay in the operation of the starter motor. It is when the ignition is turned to the on position that the </a:t>
            </a:r>
            <a:r>
              <a:rPr lang="en-US" sz="2000" spc="-300" dirty="0">
                <a:solidFill>
                  <a:srgbClr val="231F20"/>
                </a:solidFill>
                <a:latin typeface="Arial" panose="020B0604020202020204" pitchFamily="34" charset="0"/>
              </a:rPr>
              <a:t>P C </a:t>
            </a:r>
            <a:r>
              <a:rPr lang="en-US" sz="2000" dirty="0">
                <a:solidFill>
                  <a:srgbClr val="231F20"/>
                </a:solidFill>
                <a:latin typeface="Arial" panose="020B0604020202020204" pitchFamily="34" charset="0"/>
              </a:rPr>
              <a:t>M performs the test. While it takes just a short time to perform the test, it can be sensed by the driver that there could be a fault in the ignition switch or starter motor circuits. A slight “clicking” sound may also be heard coming from under the hood when the ignition is turned on. This is normal and is related to the self-test on the throttle as it opens and closes.</a:t>
            </a:r>
            <a:endParaRPr lang="en-US" sz="2000" noProof="0" dirty="0"/>
          </a:p>
        </p:txBody>
      </p:sp>
    </p:spTree>
    <p:extLst>
      <p:ext uri="{BB962C8B-B14F-4D97-AF65-F5344CB8AC3E}">
        <p14:creationId xmlns:p14="http://schemas.microsoft.com/office/powerpoint/2010/main" val="3043411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46842"/>
            <a:ext cx="8273663" cy="1144347"/>
          </a:xfrm>
        </p:spPr>
        <p:txBody>
          <a:bodyPr wrap="square" lIns="0" tIns="18000" rIns="0" bIns="18000" anchor="ctr" anchorCtr="0">
            <a:spAutoFit/>
          </a:bodyPr>
          <a:lstStyle/>
          <a:p>
            <a:r>
              <a:rPr lang="en-US" noProof="0" dirty="0"/>
              <a:t>Frequently Asked Question: Why Not Use a Stepper Motor for </a:t>
            </a:r>
            <a:r>
              <a:rPr lang="en-US" spc="-500" noProof="0" dirty="0"/>
              <a:t>E T </a:t>
            </a:r>
            <a:r>
              <a:rPr lang="en-US" noProof="0" dirty="0"/>
              <a:t>C?</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5399" y="1751497"/>
            <a:ext cx="8276801" cy="374906"/>
          </a:xfrm>
        </p:spPr>
        <p:txBody>
          <a:bodyPr wrap="square" lIns="0" tIns="18000" rIns="0" bIns="18000" anchor="ctr" anchorCtr="0">
            <a:spAutoFit/>
          </a:bodyPr>
          <a:lstStyle/>
          <a:p>
            <a:pPr marL="0" indent="0">
              <a:buNone/>
            </a:pPr>
            <a:r>
              <a:rPr lang="en-US" sz="2200" b="1" noProof="0" dirty="0">
                <a:solidFill>
                  <a:schemeClr val="tx1"/>
                </a:solidFill>
              </a:rPr>
              <a:t>? Frequently Asked Question</a:t>
            </a:r>
            <a:endParaRPr lang="en-US" sz="22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5398" y="2340855"/>
            <a:ext cx="8276801" cy="2067677"/>
          </a:xfrm>
        </p:spPr>
        <p:txBody>
          <a:bodyPr wrap="square" lIns="0" tIns="18000" rIns="0" bIns="18000" anchor="ctr" anchorCtr="0">
            <a:spAutoFit/>
          </a:bodyPr>
          <a:lstStyle/>
          <a:p>
            <a:pPr marL="342900" indent="-342900"/>
            <a:r>
              <a:rPr lang="en-US" sz="2200" b="1" dirty="0">
                <a:solidFill>
                  <a:srgbClr val="231F20"/>
                </a:solidFill>
              </a:rPr>
              <a:t>Why Not Use a Stepper Motor for </a:t>
            </a:r>
            <a:r>
              <a:rPr lang="en-US" sz="2200" b="1" spc="-300" dirty="0">
                <a:solidFill>
                  <a:srgbClr val="231F20"/>
                </a:solidFill>
              </a:rPr>
              <a:t>E T </a:t>
            </a:r>
            <a:r>
              <a:rPr lang="en-US" sz="2200" b="1" dirty="0">
                <a:solidFill>
                  <a:srgbClr val="231F20"/>
                </a:solidFill>
              </a:rPr>
              <a:t>C</a:t>
            </a:r>
            <a:r>
              <a:rPr lang="en-US" sz="2200" dirty="0">
                <a:solidFill>
                  <a:srgbClr val="231F20"/>
                </a:solidFill>
              </a:rPr>
              <a:t>? A stepper motor is a type of motor that has multiple windings and is pulsed by a computer to rotate a certain number of degrees when pulsed. The disadvantage is that a stepper motor is too slow to react compared with a conventional </a:t>
            </a:r>
            <a:r>
              <a:rPr lang="en-US" sz="2200" spc="-300" dirty="0">
                <a:solidFill>
                  <a:srgbClr val="231F20"/>
                </a:solidFill>
              </a:rPr>
              <a:t>D </a:t>
            </a:r>
            <a:r>
              <a:rPr lang="en-US" sz="2200" dirty="0">
                <a:solidFill>
                  <a:srgbClr val="231F20"/>
                </a:solidFill>
              </a:rPr>
              <a:t>C electric motor and is the reason a stepper motor is not used in </a:t>
            </a:r>
            <a:r>
              <a:rPr lang="en-US" sz="2200" spc="-300" dirty="0">
                <a:solidFill>
                  <a:srgbClr val="231F20"/>
                </a:solidFill>
              </a:rPr>
              <a:t>E T </a:t>
            </a:r>
            <a:r>
              <a:rPr lang="en-US" sz="2200" dirty="0">
                <a:solidFill>
                  <a:srgbClr val="231F20"/>
                </a:solidFill>
              </a:rPr>
              <a:t>C systems.</a:t>
            </a:r>
            <a:endParaRPr lang="en-US" sz="2200" noProof="0" dirty="0"/>
          </a:p>
        </p:txBody>
      </p:sp>
    </p:spTree>
    <p:extLst>
      <p:ext uri="{BB962C8B-B14F-4D97-AF65-F5344CB8AC3E}">
        <p14:creationId xmlns:p14="http://schemas.microsoft.com/office/powerpoint/2010/main" val="2759034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37.6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32140"/>
            <a:ext cx="8273814" cy="374906"/>
          </a:xfrm>
        </p:spPr>
        <p:txBody>
          <a:bodyPr wrap="square" lIns="0" tIns="18000" rIns="0" bIns="18000" anchor="ctr" anchorCtr="0">
            <a:spAutoFit/>
          </a:bodyPr>
          <a:lstStyle/>
          <a:p>
            <a:pPr marL="0" indent="0">
              <a:buNone/>
            </a:pPr>
            <a:r>
              <a:rPr lang="en-US" sz="2200" noProof="0" dirty="0"/>
              <a:t>H-Bridge Control</a:t>
            </a:r>
          </a:p>
        </p:txBody>
      </p:sp>
      <p:pic>
        <p:nvPicPr>
          <p:cNvPr id="4" name="Picture 3" descr="An D C motor H-bridge circuit with current flow through the motor.&#10;Long description 1 is available in notes, press F6.">
            <a:extLst>
              <a:ext uri="{FF2B5EF4-FFF2-40B4-BE49-F238E27FC236}">
                <a16:creationId xmlns:a16="http://schemas.microsoft.com/office/drawing/2014/main" id="{F0987ED5-E415-3B0A-2A5E-07B7E8CCEFA7}"/>
              </a:ext>
            </a:extLst>
          </p:cNvPr>
          <p:cNvPicPr>
            <a:picLocks noChangeAspect="1"/>
          </p:cNvPicPr>
          <p:nvPr/>
        </p:nvPicPr>
        <p:blipFill>
          <a:blip r:embed="rId3"/>
          <a:stretch>
            <a:fillRect/>
          </a:stretch>
        </p:blipFill>
        <p:spPr>
          <a:xfrm>
            <a:off x="661441" y="1726140"/>
            <a:ext cx="3757119" cy="2832153"/>
          </a:xfrm>
          <a:prstGeom prst="rect">
            <a:avLst/>
          </a:prstGeom>
        </p:spPr>
      </p:pic>
      <p:pic>
        <p:nvPicPr>
          <p:cNvPr id="10" name="Picture 9" descr="An D C motor H-bridge circuit with current flown in reverse direction through the motor.&#10;Long description 2 is available in notes, press F6.">
            <a:extLst>
              <a:ext uri="{FF2B5EF4-FFF2-40B4-BE49-F238E27FC236}">
                <a16:creationId xmlns:a16="http://schemas.microsoft.com/office/drawing/2014/main" id="{686AF507-C5EC-3F81-2B23-9825D71AA51B}"/>
              </a:ext>
            </a:extLst>
          </p:cNvPr>
          <p:cNvPicPr>
            <a:picLocks noChangeAspect="1"/>
          </p:cNvPicPr>
          <p:nvPr/>
        </p:nvPicPr>
        <p:blipFill>
          <a:blip r:embed="rId4"/>
          <a:stretch>
            <a:fillRect/>
          </a:stretch>
        </p:blipFill>
        <p:spPr>
          <a:xfrm>
            <a:off x="4732279" y="1700740"/>
            <a:ext cx="3752715" cy="283215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925189"/>
            <a:ext cx="8270993" cy="1390568"/>
          </a:xfrm>
        </p:spPr>
        <p:txBody>
          <a:bodyPr wrap="square" lIns="0" tIns="18000" rIns="0" bIns="18000" anchor="ctr" anchorCtr="0">
            <a:spAutoFit/>
          </a:bodyPr>
          <a:lstStyle/>
          <a:p>
            <a:pPr marL="342900" indent="-342900">
              <a:spcBef>
                <a:spcPts val="600"/>
              </a:spcBef>
            </a:pPr>
            <a:r>
              <a:rPr lang="en-US" sz="2200" dirty="0"/>
              <a:t>(a) An H-bridge circuit is used to control the direction of the </a:t>
            </a:r>
            <a:r>
              <a:rPr lang="en-US" sz="2200" spc="-300" dirty="0"/>
              <a:t>D </a:t>
            </a:r>
            <a:r>
              <a:rPr lang="en-US" sz="2200" dirty="0"/>
              <a:t>C electric motor of the </a:t>
            </a:r>
            <a:r>
              <a:rPr lang="en-US" sz="2200" spc="-300" dirty="0"/>
              <a:t>E T </a:t>
            </a:r>
            <a:r>
              <a:rPr lang="en-US" sz="2200" dirty="0"/>
              <a:t>C unit. (b) To reverse the direction of operation, the polarity of the current through the motor is reversed.</a:t>
            </a:r>
            <a:endParaRPr lang="en-US" sz="2200" noProof="0" dirty="0"/>
          </a:p>
        </p:txBody>
      </p:sp>
    </p:spTree>
    <p:extLst>
      <p:ext uri="{BB962C8B-B14F-4D97-AF65-F5344CB8AC3E}">
        <p14:creationId xmlns:p14="http://schemas.microsoft.com/office/powerpoint/2010/main" val="2082615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3083" y="243439"/>
            <a:ext cx="8269117" cy="590349"/>
          </a:xfrm>
        </p:spPr>
        <p:txBody>
          <a:bodyPr wrap="square" lIns="0" tIns="18000" rIns="0" bIns="18000" anchor="ctr" anchorCtr="0">
            <a:spAutoFit/>
          </a:bodyPr>
          <a:lstStyle/>
          <a:p>
            <a:r>
              <a:rPr lang="en-US" noProof="0" dirty="0"/>
              <a:t>Figure 37.7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0262" y="1102684"/>
            <a:ext cx="1579038" cy="405683"/>
          </a:xfrm>
        </p:spPr>
        <p:txBody>
          <a:bodyPr wrap="square" lIns="0" tIns="18000" rIns="0" bIns="18000" anchor="ctr" anchorCtr="0">
            <a:spAutoFit/>
          </a:bodyPr>
          <a:lstStyle/>
          <a:p>
            <a:pPr marL="0" indent="0">
              <a:buNone/>
            </a:pPr>
            <a:r>
              <a:rPr lang="en-US" sz="2400" noProof="0" dirty="0"/>
              <a:t>Schematic</a:t>
            </a:r>
          </a:p>
        </p:txBody>
      </p:sp>
      <p:pic>
        <p:nvPicPr>
          <p:cNvPr id="3" name="Picture 2" descr="An electronic throttle control system with two throttle position sensors connected to six terminals of a P C M.&#10;Long description is available in notes, press F6.">
            <a:extLst>
              <a:ext uri="{FF2B5EF4-FFF2-40B4-BE49-F238E27FC236}">
                <a16:creationId xmlns:a16="http://schemas.microsoft.com/office/drawing/2014/main" id="{49CAAF43-B2B1-8C1A-0B50-B64E0AE4CE1F}"/>
              </a:ext>
            </a:extLst>
          </p:cNvPr>
          <p:cNvPicPr>
            <a:picLocks noChangeAspect="1"/>
          </p:cNvPicPr>
          <p:nvPr/>
        </p:nvPicPr>
        <p:blipFill>
          <a:blip r:embed="rId3"/>
          <a:stretch>
            <a:fillRect/>
          </a:stretch>
        </p:blipFill>
        <p:spPr>
          <a:xfrm>
            <a:off x="2780752" y="1491406"/>
            <a:ext cx="3582497" cy="312506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3083" y="4791105"/>
            <a:ext cx="8269117" cy="1513679"/>
          </a:xfrm>
        </p:spPr>
        <p:txBody>
          <a:bodyPr wrap="square" lIns="0" tIns="18000" rIns="0" bIns="18000" anchor="ctr" anchorCtr="0">
            <a:spAutoFit/>
          </a:bodyPr>
          <a:lstStyle/>
          <a:p>
            <a:pPr marL="342900" indent="-342900">
              <a:spcBef>
                <a:spcPts val="600"/>
              </a:spcBef>
            </a:pPr>
            <a:r>
              <a:rPr lang="en-US" sz="2400" dirty="0"/>
              <a:t>Schematic of a typical </a:t>
            </a:r>
            <a:r>
              <a:rPr lang="en-US" sz="2400" spc="-300" dirty="0"/>
              <a:t>E T </a:t>
            </a:r>
            <a:r>
              <a:rPr lang="en-US" sz="2400" dirty="0"/>
              <a:t>C system. Note that terminal #5 is always </a:t>
            </a:r>
            <a:r>
              <a:rPr lang="en-US" sz="2400" spc="-300" dirty="0"/>
              <a:t>P W </a:t>
            </a:r>
            <a:r>
              <a:rPr lang="en-US" sz="2400" dirty="0"/>
              <a:t>M and that terminal #3 is always constant, but both power and ground are switched to change the direction of the motor.</a:t>
            </a:r>
            <a:endParaRPr lang="en-US" sz="2400" noProof="0" dirty="0"/>
          </a:p>
        </p:txBody>
      </p:sp>
    </p:spTree>
    <p:extLst>
      <p:ext uri="{BB962C8B-B14F-4D97-AF65-F5344CB8AC3E}">
        <p14:creationId xmlns:p14="http://schemas.microsoft.com/office/powerpoint/2010/main" val="2346340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450" y="243202"/>
            <a:ext cx="8278750" cy="590349"/>
          </a:xfrm>
        </p:spPr>
        <p:txBody>
          <a:bodyPr wrap="square" lIns="0" tIns="18000" rIns="0" bIns="18000" anchor="ctr" anchorCtr="0">
            <a:spAutoFit/>
          </a:bodyPr>
          <a:lstStyle/>
          <a:p>
            <a:r>
              <a:rPr lang="en-US" sz="3600" noProof="0" dirty="0">
                <a:latin typeface="+mj-lt"/>
              </a:rPr>
              <a:t>Learning Objectives</a:t>
            </a:r>
            <a:endParaRPr lang="en-US" sz="3200" noProof="0" dirty="0">
              <a:latin typeface="+mj-lt"/>
            </a:endParaRP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idx="1"/>
          </p:nvPr>
        </p:nvSpPr>
        <p:spPr>
          <a:xfrm>
            <a:off x="433450" y="1099238"/>
            <a:ext cx="8278750" cy="4145169"/>
          </a:xfrm>
        </p:spPr>
        <p:txBody>
          <a:bodyPr wrap="square" lIns="0" tIns="18000" rIns="0" bIns="18000" anchor="ctr" anchorCtr="0">
            <a:spAutoFit/>
          </a:bodyPr>
          <a:lstStyle/>
          <a:p>
            <a:pPr marL="715963" indent="-715963">
              <a:buSzTx/>
              <a:buNone/>
            </a:pPr>
            <a:r>
              <a:rPr lang="en-US" altLang="en-US" sz="2400" b="1" noProof="0" dirty="0">
                <a:solidFill>
                  <a:srgbClr val="007FA3"/>
                </a:solidFill>
                <a:latin typeface="Arial" panose="020B0604020202020204" pitchFamily="34" charset="0"/>
                <a:cs typeface="Arial" panose="020B0604020202020204" pitchFamily="34" charset="0"/>
              </a:rPr>
              <a:t>37.1</a:t>
            </a:r>
            <a:r>
              <a:rPr lang="en-US" sz="2400" dirty="0">
                <a:latin typeface="Arial" panose="020B0604020202020204" pitchFamily="34" charset="0"/>
                <a:ea typeface="+mj-ea"/>
                <a:cs typeface="Arial" panose="020B0604020202020204" pitchFamily="34" charset="0"/>
              </a:rPr>
              <a:t> Describe electronic throttle control systems.</a:t>
            </a:r>
            <a:endParaRPr lang="en-US" altLang="en-US" sz="2400" noProof="0" dirty="0">
              <a:latin typeface="Arial" panose="020B0604020202020204" pitchFamily="34" charset="0"/>
              <a:cs typeface="Arial" panose="020B0604020202020204" pitchFamily="34" charset="0"/>
            </a:endParaRPr>
          </a:p>
          <a:p>
            <a:pPr marL="716400" indent="-716400">
              <a:buSzTx/>
              <a:buNone/>
            </a:pPr>
            <a:r>
              <a:rPr lang="en-US" altLang="en-US" sz="2400" b="1" noProof="0" dirty="0">
                <a:solidFill>
                  <a:srgbClr val="007FA3"/>
                </a:solidFill>
                <a:latin typeface="Arial" panose="020B0604020202020204" pitchFamily="34" charset="0"/>
                <a:cs typeface="Arial" panose="020B0604020202020204" pitchFamily="34" charset="0"/>
              </a:rPr>
              <a:t>37.2</a:t>
            </a:r>
            <a:r>
              <a:rPr lang="en-US" sz="2400" dirty="0">
                <a:latin typeface="Arial" panose="020B0604020202020204" pitchFamily="34" charset="0"/>
                <a:ea typeface="+mj-ea"/>
                <a:cs typeface="Arial" panose="020B0604020202020204" pitchFamily="34" charset="0"/>
              </a:rPr>
              <a:t> Explain how an electronic throttle control system works.</a:t>
            </a:r>
            <a:endParaRPr lang="en-US" altLang="en-US" sz="2400" noProof="0" dirty="0">
              <a:latin typeface="Arial" panose="020B0604020202020204" pitchFamily="34" charset="0"/>
              <a:cs typeface="Arial" panose="020B0604020202020204" pitchFamily="34" charset="0"/>
            </a:endParaRPr>
          </a:p>
          <a:p>
            <a:pPr marL="716400" indent="-716400">
              <a:buSzTx/>
              <a:buNone/>
            </a:pPr>
            <a:r>
              <a:rPr lang="en-US" altLang="en-US" sz="2400" b="1" noProof="0" dirty="0">
                <a:solidFill>
                  <a:srgbClr val="007FA3"/>
                </a:solidFill>
                <a:latin typeface="Arial" panose="020B0604020202020204" pitchFamily="34" charset="0"/>
                <a:cs typeface="Arial" panose="020B0604020202020204" pitchFamily="34" charset="0"/>
              </a:rPr>
              <a:t>37.3</a:t>
            </a:r>
            <a:r>
              <a:rPr lang="en-US" sz="2400" dirty="0">
                <a:latin typeface="Arial" panose="020B0604020202020204" pitchFamily="34" charset="0"/>
                <a:ea typeface="+mj-ea"/>
                <a:cs typeface="Arial" panose="020B0604020202020204" pitchFamily="34" charset="0"/>
              </a:rPr>
              <a:t> Describe the </a:t>
            </a:r>
            <a:r>
              <a:rPr lang="en-US" sz="2400" spc="-300" dirty="0">
                <a:latin typeface="Arial" panose="020B0604020202020204" pitchFamily="34" charset="0"/>
                <a:ea typeface="+mj-ea"/>
                <a:cs typeface="Arial" panose="020B0604020202020204" pitchFamily="34" charset="0"/>
              </a:rPr>
              <a:t>A P </a:t>
            </a:r>
            <a:r>
              <a:rPr lang="en-US" sz="2400" dirty="0">
                <a:latin typeface="Arial" panose="020B0604020202020204" pitchFamily="34" charset="0"/>
                <a:ea typeface="+mj-ea"/>
                <a:cs typeface="Arial" panose="020B0604020202020204" pitchFamily="34" charset="0"/>
              </a:rPr>
              <a:t>P sensor.</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noProof="0" dirty="0">
                <a:solidFill>
                  <a:srgbClr val="007FA3"/>
                </a:solidFill>
                <a:latin typeface="Arial" panose="020B0604020202020204" pitchFamily="34" charset="0"/>
                <a:cs typeface="Arial" panose="020B0604020202020204" pitchFamily="34" charset="0"/>
              </a:rPr>
              <a:t>37.4</a:t>
            </a:r>
            <a:r>
              <a:rPr lang="en-US" sz="2400" dirty="0">
                <a:latin typeface="Arial" panose="020B0604020202020204" pitchFamily="34" charset="0"/>
                <a:ea typeface="+mj-ea"/>
                <a:cs typeface="Arial" panose="020B0604020202020204" pitchFamily="34" charset="0"/>
              </a:rPr>
              <a:t> Describe the throttle body assembly.</a:t>
            </a:r>
          </a:p>
          <a:p>
            <a:pPr marL="635000" indent="-635000">
              <a:buSzTx/>
              <a:buNone/>
            </a:pPr>
            <a:r>
              <a:rPr lang="en-US" altLang="en-US" sz="2400" b="1" noProof="0" dirty="0">
                <a:solidFill>
                  <a:srgbClr val="007FA3"/>
                </a:solidFill>
                <a:latin typeface="Arial" panose="020B0604020202020204" pitchFamily="34" charset="0"/>
                <a:cs typeface="Arial" panose="020B0604020202020204" pitchFamily="34" charset="0"/>
              </a:rPr>
              <a:t>37.5</a:t>
            </a:r>
            <a:r>
              <a:rPr lang="en-US" sz="2400" dirty="0">
                <a:latin typeface="Arial" panose="020B0604020202020204" pitchFamily="34" charset="0"/>
                <a:ea typeface="+mj-ea"/>
                <a:cs typeface="Arial" panose="020B0604020202020204" pitchFamily="34" charset="0"/>
              </a:rPr>
              <a:t> </a:t>
            </a:r>
            <a:r>
              <a:rPr lang="en-US" sz="2400" dirty="0">
                <a:latin typeface="Arial" panose="020B0604020202020204" pitchFamily="34" charset="0"/>
                <a:cs typeface="Arial" panose="020B0604020202020204" pitchFamily="34" charset="0"/>
              </a:rPr>
              <a:t>Describe </a:t>
            </a:r>
            <a:r>
              <a:rPr lang="en-US" sz="2400" spc="-300" dirty="0">
                <a:latin typeface="Arial" panose="020B0604020202020204" pitchFamily="34" charset="0"/>
                <a:cs typeface="Arial" panose="020B0604020202020204" pitchFamily="34" charset="0"/>
              </a:rPr>
              <a:t>T </a:t>
            </a:r>
            <a:r>
              <a:rPr lang="en-US" sz="2400" dirty="0">
                <a:latin typeface="Arial" panose="020B0604020202020204" pitchFamily="34" charset="0"/>
                <a:cs typeface="Arial" panose="020B0604020202020204" pitchFamily="34" charset="0"/>
              </a:rPr>
              <a:t>P sensors.</a:t>
            </a:r>
          </a:p>
          <a:p>
            <a:pPr marL="716400" indent="-716400">
              <a:buSzTx/>
              <a:buNone/>
            </a:pPr>
            <a:r>
              <a:rPr lang="en-US" altLang="en-US" sz="2400" b="1" noProof="0" dirty="0">
                <a:solidFill>
                  <a:srgbClr val="007FA3"/>
                </a:solidFill>
                <a:latin typeface="Arial" panose="020B0604020202020204" pitchFamily="34" charset="0"/>
                <a:cs typeface="Arial" panose="020B0604020202020204" pitchFamily="34" charset="0"/>
              </a:rPr>
              <a:t>37.6</a:t>
            </a:r>
            <a:r>
              <a:rPr lang="en-US" sz="2400" dirty="0">
                <a:latin typeface="Arial" panose="020B0604020202020204" pitchFamily="34" charset="0"/>
                <a:ea typeface="+mj-ea"/>
                <a:cs typeface="Arial" panose="020B0604020202020204" pitchFamily="34" charset="0"/>
              </a:rPr>
              <a:t> </a:t>
            </a:r>
            <a:r>
              <a:rPr lang="en-US" sz="2400" dirty="0"/>
              <a:t>Describe how to diagnose faults in an electronic throttle control system.</a:t>
            </a:r>
          </a:p>
          <a:p>
            <a:pPr marL="635000" indent="-635000">
              <a:buSzTx/>
              <a:buNone/>
            </a:pPr>
            <a:r>
              <a:rPr lang="en-US" altLang="en-US" sz="2400" b="1" noProof="0" dirty="0">
                <a:solidFill>
                  <a:srgbClr val="007FA3"/>
                </a:solidFill>
                <a:latin typeface="Arial" panose="020B0604020202020204" pitchFamily="34" charset="0"/>
                <a:cs typeface="Arial" panose="020B0604020202020204" pitchFamily="34" charset="0"/>
              </a:rPr>
              <a:t>37.7</a:t>
            </a:r>
            <a:r>
              <a:rPr lang="en-US" sz="2400" dirty="0">
                <a:latin typeface="Arial" panose="020B0604020202020204" pitchFamily="34" charset="0"/>
                <a:ea typeface="+mj-ea"/>
                <a:cs typeface="Arial" panose="020B0604020202020204" pitchFamily="34" charset="0"/>
              </a:rPr>
              <a:t> </a:t>
            </a:r>
            <a:r>
              <a:rPr lang="en-US" sz="2400" dirty="0">
                <a:latin typeface="Arial" panose="020B0604020202020204" pitchFamily="34" charset="0"/>
                <a:cs typeface="Arial" panose="020B0604020202020204" pitchFamily="34" charset="0"/>
              </a:rPr>
              <a:t>Explain how to service an electronic throttle system.</a:t>
            </a:r>
            <a:endParaRPr lang="en-US" sz="2400" dirty="0"/>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7518" y="243207"/>
            <a:ext cx="8264682" cy="590349"/>
          </a:xfrm>
        </p:spPr>
        <p:txBody>
          <a:bodyPr wrap="square" lIns="0" tIns="18000" rIns="0" bIns="18000" anchor="ctr" anchorCtr="0">
            <a:spAutoFit/>
          </a:bodyPr>
          <a:lstStyle/>
          <a:p>
            <a:r>
              <a:rPr lang="en-US" altLang="en-US" sz="3600" dirty="0">
                <a:latin typeface="+mj-lt"/>
              </a:rPr>
              <a:t>Throttle Position (</a:t>
            </a:r>
            <a:r>
              <a:rPr lang="en-US" altLang="en-US" sz="3600" spc="-500" dirty="0">
                <a:latin typeface="+mj-lt"/>
              </a:rPr>
              <a:t>T </a:t>
            </a:r>
            <a:r>
              <a:rPr lang="en-US" altLang="en-US" sz="3600" dirty="0">
                <a:latin typeface="+mj-lt"/>
              </a:rPr>
              <a:t>P) Sensor</a:t>
            </a:r>
            <a:endParaRPr lang="en-US" sz="2800" noProof="0" dirty="0">
              <a:latin typeface="+mj-lt"/>
            </a:endParaRPr>
          </a:p>
        </p:txBody>
      </p:sp>
      <p:sp>
        <p:nvSpPr>
          <p:cNvPr id="4" name="Content Placeholder 3">
            <a:extLst>
              <a:ext uri="{FF2B5EF4-FFF2-40B4-BE49-F238E27FC236}">
                <a16:creationId xmlns:a16="http://schemas.microsoft.com/office/drawing/2014/main" id="{71B931BC-266F-3943-460F-29996917007F}"/>
              </a:ext>
            </a:extLst>
          </p:cNvPr>
          <p:cNvSpPr>
            <a:spLocks noGrp="1"/>
          </p:cNvSpPr>
          <p:nvPr>
            <p:ph idx="1"/>
          </p:nvPr>
        </p:nvSpPr>
        <p:spPr>
          <a:xfrm>
            <a:off x="433450" y="1075417"/>
            <a:ext cx="8278750" cy="3298783"/>
          </a:xfrm>
        </p:spPr>
        <p:txBody>
          <a:bodyPr wrap="square" lIns="0" tIns="18000" rIns="0" bIns="18000" anchor="ctr" anchorCtr="0">
            <a:spAutoFit/>
          </a:bodyPr>
          <a:lstStyle/>
          <a:p>
            <a:pPr marL="342900" indent="-342900">
              <a:spcBef>
                <a:spcPts val="600"/>
              </a:spcBef>
            </a:pPr>
            <a:r>
              <a:rPr lang="en-US" sz="2400" dirty="0"/>
              <a:t>Two </a:t>
            </a:r>
            <a:r>
              <a:rPr lang="en-US" sz="2400" spc="-300" dirty="0"/>
              <a:t>T </a:t>
            </a:r>
            <a:r>
              <a:rPr lang="en-US" sz="2400" dirty="0"/>
              <a:t>P sensors are used in the throttle body assembly to provide </a:t>
            </a:r>
            <a:r>
              <a:rPr lang="en-US" sz="2400" spc="-300" dirty="0"/>
              <a:t>T </a:t>
            </a:r>
            <a:r>
              <a:rPr lang="en-US" sz="2400" dirty="0"/>
              <a:t>P signals to the </a:t>
            </a:r>
            <a:r>
              <a:rPr lang="en-US" sz="2400" spc="-300" dirty="0"/>
              <a:t>P C </a:t>
            </a:r>
            <a:r>
              <a:rPr lang="en-US" sz="2400" dirty="0"/>
              <a:t>M.</a:t>
            </a:r>
          </a:p>
          <a:p>
            <a:pPr marL="342900" indent="-342900">
              <a:spcBef>
                <a:spcPts val="600"/>
              </a:spcBef>
            </a:pPr>
            <a:r>
              <a:rPr lang="en-US" sz="2400" dirty="0"/>
              <a:t>Two sensors are used as fail-safe measure and for diagnosis.</a:t>
            </a:r>
          </a:p>
          <a:p>
            <a:pPr marL="342900" indent="-342900">
              <a:spcBef>
                <a:spcPts val="600"/>
              </a:spcBef>
            </a:pPr>
            <a:r>
              <a:rPr lang="en-US" sz="2400" dirty="0"/>
              <a:t>There are two types of </a:t>
            </a:r>
            <a:r>
              <a:rPr lang="en-US" sz="2400" spc="-300" dirty="0"/>
              <a:t>T </a:t>
            </a:r>
            <a:r>
              <a:rPr lang="en-US" sz="2400" dirty="0"/>
              <a:t>P sensors used in electronic throttle control systems:</a:t>
            </a:r>
          </a:p>
          <a:p>
            <a:pPr marL="829818" lvl="1" indent="-342900"/>
            <a:r>
              <a:rPr lang="en-US" sz="2400" dirty="0"/>
              <a:t>Potentiometers</a:t>
            </a:r>
          </a:p>
          <a:p>
            <a:pPr marL="829818" lvl="1" indent="-342900"/>
            <a:r>
              <a:rPr lang="en-US" sz="2400" dirty="0"/>
              <a:t>Hall-effect</a:t>
            </a:r>
          </a:p>
        </p:txBody>
      </p:sp>
    </p:spTree>
    <p:extLst>
      <p:ext uri="{BB962C8B-B14F-4D97-AF65-F5344CB8AC3E}">
        <p14:creationId xmlns:p14="http://schemas.microsoft.com/office/powerpoint/2010/main" val="3760740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Question 2</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115444"/>
            <a:ext cx="8278392" cy="405683"/>
          </a:xfrm>
        </p:spPr>
        <p:txBody>
          <a:bodyPr wrap="square" lIns="0" tIns="18000" rIns="0" bIns="18000" anchor="ctr" anchorCtr="0">
            <a:spAutoFit/>
          </a:bodyPr>
          <a:lstStyle/>
          <a:p>
            <a:pPr marL="0" indent="0">
              <a:spcBef>
                <a:spcPts val="600"/>
              </a:spcBef>
              <a:buNone/>
            </a:pPr>
            <a:r>
              <a:rPr lang="en-US" sz="2400" dirty="0"/>
              <a:t>What two types of throttle position sensors are used?</a:t>
            </a:r>
            <a:endParaRPr lang="en-US" altLang="en-US" sz="2400" noProof="0" dirty="0">
              <a:solidFill>
                <a:schemeClr val="tx1"/>
              </a:solidFill>
            </a:endParaRPr>
          </a:p>
        </p:txBody>
      </p:sp>
    </p:spTree>
    <p:extLst>
      <p:ext uri="{BB962C8B-B14F-4D97-AF65-F5344CB8AC3E}">
        <p14:creationId xmlns:p14="http://schemas.microsoft.com/office/powerpoint/2010/main" val="3181535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2304"/>
            <a:ext cx="8270993" cy="590349"/>
          </a:xfrm>
        </p:spPr>
        <p:txBody>
          <a:bodyPr wrap="square" lIns="0" tIns="18000" rIns="0" bIns="18000" anchor="ctr" anchorCtr="0">
            <a:spAutoFit/>
          </a:bodyPr>
          <a:lstStyle/>
          <a:p>
            <a:r>
              <a:rPr lang="en-US" altLang="en-US" dirty="0"/>
              <a:t>Answer 2</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99045"/>
            <a:ext cx="8278392" cy="405683"/>
          </a:xfrm>
        </p:spPr>
        <p:txBody>
          <a:bodyPr wrap="square" lIns="0" tIns="18000" rIns="0" bIns="18000" anchor="ctr" anchorCtr="0">
            <a:spAutoFit/>
          </a:bodyPr>
          <a:lstStyle/>
          <a:p>
            <a:pPr marL="0" indent="0">
              <a:spcBef>
                <a:spcPts val="600"/>
              </a:spcBef>
              <a:buNone/>
            </a:pPr>
            <a:r>
              <a:rPr lang="en-US" sz="2400" dirty="0"/>
              <a:t>Potentiometer and Hall-effect.</a:t>
            </a:r>
            <a:endParaRPr lang="en-US" altLang="en-US" sz="2400" noProof="0" dirty="0">
              <a:solidFill>
                <a:schemeClr val="tx1"/>
              </a:solidFill>
            </a:endParaRPr>
          </a:p>
        </p:txBody>
      </p:sp>
    </p:spTree>
    <p:extLst>
      <p:ext uri="{BB962C8B-B14F-4D97-AF65-F5344CB8AC3E}">
        <p14:creationId xmlns:p14="http://schemas.microsoft.com/office/powerpoint/2010/main" val="2785718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1742"/>
            <a:ext cx="8270993" cy="1144347"/>
          </a:xfrm>
        </p:spPr>
        <p:txBody>
          <a:bodyPr wrap="square" lIns="0" tIns="18000" rIns="0" bIns="18000" anchor="ctr" anchorCtr="0">
            <a:spAutoFit/>
          </a:bodyPr>
          <a:lstStyle/>
          <a:p>
            <a:r>
              <a:rPr lang="en-US" altLang="en-US" dirty="0"/>
              <a:t>Diagnosis of Electronic Throttle Control Systems</a:t>
            </a:r>
            <a:r>
              <a:rPr lang="en-US" altLang="en-US" sz="3200" dirty="0"/>
              <a:t> </a:t>
            </a:r>
            <a:r>
              <a:rPr lang="en-US" altLang="en-US" sz="2800" dirty="0"/>
              <a:t>(1 of 3)</a:t>
            </a:r>
            <a:endParaRPr lang="en-US" sz="24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651428"/>
            <a:ext cx="8278392" cy="4191335"/>
          </a:xfrm>
        </p:spPr>
        <p:txBody>
          <a:bodyPr wrap="square" lIns="0" tIns="18000" rIns="0" bIns="18000" anchor="ctr" anchorCtr="0">
            <a:spAutoFit/>
          </a:bodyPr>
          <a:lstStyle/>
          <a:p>
            <a:pPr marL="342000" indent="-342000">
              <a:spcBef>
                <a:spcPts val="600"/>
              </a:spcBef>
            </a:pPr>
            <a:r>
              <a:rPr lang="en-US" sz="2400" dirty="0">
                <a:solidFill>
                  <a:schemeClr val="tx1"/>
                </a:solidFill>
              </a:rPr>
              <a:t>Fault Mode</a:t>
            </a:r>
          </a:p>
          <a:p>
            <a:pPr marL="828918" lvl="1" indent="-342000"/>
            <a:r>
              <a:rPr lang="en-US" sz="2400" dirty="0">
                <a:solidFill>
                  <a:schemeClr val="tx1"/>
                </a:solidFill>
              </a:rPr>
              <a:t>Limp home mode also called “fail-safe mode” indicates following actions performed by </a:t>
            </a:r>
            <a:r>
              <a:rPr lang="en-US" sz="2400" spc="-300" dirty="0">
                <a:solidFill>
                  <a:schemeClr val="tx1"/>
                </a:solidFill>
              </a:rPr>
              <a:t>P C </a:t>
            </a:r>
            <a:r>
              <a:rPr lang="en-US" sz="2400" dirty="0">
                <a:solidFill>
                  <a:schemeClr val="tx1"/>
                </a:solidFill>
              </a:rPr>
              <a:t>M:</a:t>
            </a:r>
          </a:p>
          <a:p>
            <a:pPr marL="1228968" lvl="2" indent="-342000"/>
            <a:r>
              <a:rPr lang="en-US" sz="2400" dirty="0">
                <a:solidFill>
                  <a:schemeClr val="tx1"/>
                </a:solidFill>
              </a:rPr>
              <a:t>Engine speed limited to default speed (1,200–1,600 </a:t>
            </a:r>
            <a:r>
              <a:rPr lang="en-US" sz="2400" spc="-300" dirty="0">
                <a:solidFill>
                  <a:schemeClr val="tx1"/>
                </a:solidFill>
              </a:rPr>
              <a:t>R P </a:t>
            </a:r>
            <a:r>
              <a:rPr lang="en-US" sz="2400" dirty="0">
                <a:solidFill>
                  <a:schemeClr val="tx1"/>
                </a:solidFill>
              </a:rPr>
              <a:t>M)</a:t>
            </a:r>
          </a:p>
          <a:p>
            <a:pPr marL="1228968" lvl="2" indent="-342000"/>
            <a:r>
              <a:rPr lang="en-US" sz="2400" dirty="0">
                <a:solidFill>
                  <a:schemeClr val="tx1"/>
                </a:solidFill>
              </a:rPr>
              <a:t>There is slow or no response when accelerator pedal is depressed.</a:t>
            </a:r>
          </a:p>
          <a:p>
            <a:pPr marL="1228968" lvl="2" indent="-342000"/>
            <a:r>
              <a:rPr lang="en-US" sz="2400" dirty="0">
                <a:solidFill>
                  <a:schemeClr val="tx1"/>
                </a:solidFill>
              </a:rPr>
              <a:t>Cruise control system is disabled.</a:t>
            </a:r>
          </a:p>
          <a:p>
            <a:pPr marL="1228968" lvl="2" indent="-342000"/>
            <a:r>
              <a:rPr lang="en-US" sz="2400" dirty="0">
                <a:solidFill>
                  <a:schemeClr val="tx1"/>
                </a:solidFill>
              </a:rPr>
              <a:t>Diagnostic trouble code (</a:t>
            </a:r>
            <a:r>
              <a:rPr lang="en-US" sz="2400" spc="-300" dirty="0">
                <a:solidFill>
                  <a:schemeClr val="tx1"/>
                </a:solidFill>
              </a:rPr>
              <a:t>D T </a:t>
            </a:r>
            <a:r>
              <a:rPr lang="en-US" sz="2400" dirty="0">
                <a:solidFill>
                  <a:schemeClr val="tx1"/>
                </a:solidFill>
              </a:rPr>
              <a:t>C) is set.</a:t>
            </a:r>
          </a:p>
          <a:p>
            <a:pPr marL="1228968" lvl="2" indent="-342000"/>
            <a:r>
              <a:rPr lang="en-US" sz="2400" spc="-300" dirty="0">
                <a:solidFill>
                  <a:schemeClr val="tx1"/>
                </a:solidFill>
              </a:rPr>
              <a:t>E T </a:t>
            </a:r>
            <a:r>
              <a:rPr lang="en-US" sz="2400" dirty="0">
                <a:solidFill>
                  <a:schemeClr val="tx1"/>
                </a:solidFill>
              </a:rPr>
              <a:t>C warning lamp on the dash lights.</a:t>
            </a:r>
            <a:endParaRPr lang="en-US" altLang="en-US" sz="2400" noProof="0" dirty="0">
              <a:solidFill>
                <a:schemeClr val="tx1"/>
              </a:solidFill>
            </a:endParaRPr>
          </a:p>
        </p:txBody>
      </p:sp>
    </p:spTree>
    <p:extLst>
      <p:ext uri="{BB962C8B-B14F-4D97-AF65-F5344CB8AC3E}">
        <p14:creationId xmlns:p14="http://schemas.microsoft.com/office/powerpoint/2010/main" val="105550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1742"/>
            <a:ext cx="8270993" cy="1144347"/>
          </a:xfrm>
        </p:spPr>
        <p:txBody>
          <a:bodyPr wrap="square" lIns="0" tIns="18000" rIns="0" bIns="18000" anchor="ctr" anchorCtr="0">
            <a:spAutoFit/>
          </a:bodyPr>
          <a:lstStyle/>
          <a:p>
            <a:r>
              <a:rPr lang="en-US" altLang="en-US" dirty="0"/>
              <a:t>Diagnosis of Electronic Throttle Control Systems</a:t>
            </a:r>
            <a:r>
              <a:rPr lang="en-US" altLang="en-US" sz="3200" dirty="0"/>
              <a:t> </a:t>
            </a:r>
            <a:r>
              <a:rPr lang="en-US" altLang="en-US" sz="2800" dirty="0"/>
              <a:t>(2 of 3)</a:t>
            </a:r>
            <a:endParaRPr lang="en-US" sz="24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737412"/>
            <a:ext cx="8278392" cy="2483175"/>
          </a:xfrm>
        </p:spPr>
        <p:txBody>
          <a:bodyPr wrap="square" lIns="0" tIns="18000" rIns="0" bIns="18000" anchor="ctr" anchorCtr="0">
            <a:spAutoFit/>
          </a:bodyPr>
          <a:lstStyle/>
          <a:p>
            <a:pPr marL="342000" indent="-342000">
              <a:spcBef>
                <a:spcPts val="600"/>
              </a:spcBef>
            </a:pPr>
            <a:r>
              <a:rPr lang="en-US" sz="2400" dirty="0"/>
              <a:t>Vacuum Leaks</a:t>
            </a:r>
          </a:p>
          <a:p>
            <a:pPr marL="828918" lvl="1" indent="-342000"/>
            <a:r>
              <a:rPr lang="en-US" sz="2400" spc="-300" dirty="0"/>
              <a:t>E T </a:t>
            </a:r>
            <a:r>
              <a:rPr lang="en-US" sz="2400" dirty="0"/>
              <a:t>C system simply moves throttle, as needed, to achieve proper idle speed to compensate for leak.</a:t>
            </a:r>
          </a:p>
          <a:p>
            <a:pPr marL="342000" indent="-342000">
              <a:spcBef>
                <a:spcPts val="600"/>
              </a:spcBef>
            </a:pPr>
            <a:r>
              <a:rPr lang="en-US" sz="2400" dirty="0"/>
              <a:t>Diagnostic Procedure</a:t>
            </a:r>
          </a:p>
          <a:p>
            <a:pPr marL="828918" lvl="1" indent="-342000"/>
            <a:r>
              <a:rPr lang="en-US" sz="2400" dirty="0"/>
              <a:t>If a fault occurs in </a:t>
            </a:r>
            <a:r>
              <a:rPr lang="en-US" sz="2400" spc="-300" dirty="0"/>
              <a:t>E T </a:t>
            </a:r>
            <a:r>
              <a:rPr lang="en-US" sz="2400" dirty="0"/>
              <a:t>C system, check service information for specified procedure to follow.</a:t>
            </a:r>
            <a:endParaRPr lang="en-US" altLang="en-US" sz="2400" noProof="0" dirty="0">
              <a:solidFill>
                <a:schemeClr val="tx1"/>
              </a:solidFill>
            </a:endParaRPr>
          </a:p>
        </p:txBody>
      </p:sp>
    </p:spTree>
    <p:extLst>
      <p:ext uri="{BB962C8B-B14F-4D97-AF65-F5344CB8AC3E}">
        <p14:creationId xmlns:p14="http://schemas.microsoft.com/office/powerpoint/2010/main" val="3341676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1742"/>
            <a:ext cx="8270993" cy="1144347"/>
          </a:xfrm>
        </p:spPr>
        <p:txBody>
          <a:bodyPr wrap="square" lIns="0" tIns="18000" rIns="0" bIns="18000" anchor="ctr" anchorCtr="0">
            <a:spAutoFit/>
          </a:bodyPr>
          <a:lstStyle/>
          <a:p>
            <a:r>
              <a:rPr lang="en-US" altLang="en-US" dirty="0"/>
              <a:t>Diagnosis of Electronic Throttle Control Systems</a:t>
            </a:r>
            <a:r>
              <a:rPr lang="en-US" altLang="en-US" sz="3200" dirty="0"/>
              <a:t> </a:t>
            </a:r>
            <a:r>
              <a:rPr lang="en-US" altLang="en-US" sz="2800" dirty="0"/>
              <a:t>(3 of 3)</a:t>
            </a:r>
            <a:endParaRPr lang="en-US" sz="24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700726"/>
            <a:ext cx="8278392" cy="2190788"/>
          </a:xfrm>
        </p:spPr>
        <p:txBody>
          <a:bodyPr wrap="square" lIns="0" tIns="18000" rIns="0" bIns="18000" anchor="ctr" anchorCtr="0">
            <a:spAutoFit/>
          </a:bodyPr>
          <a:lstStyle/>
          <a:p>
            <a:pPr marL="342000" indent="-342000">
              <a:spcBef>
                <a:spcPts val="600"/>
              </a:spcBef>
            </a:pPr>
            <a:r>
              <a:rPr lang="en-US" sz="2400" dirty="0"/>
              <a:t>Scan Tool Data</a:t>
            </a:r>
          </a:p>
          <a:p>
            <a:pPr marL="828918" lvl="1" indent="-342000"/>
            <a:r>
              <a:rPr lang="en-US" sz="2400" spc="-300" dirty="0"/>
              <a:t>A P </a:t>
            </a:r>
            <a:r>
              <a:rPr lang="en-US" sz="2400" dirty="0"/>
              <a:t>P-indicated angle</a:t>
            </a:r>
          </a:p>
          <a:p>
            <a:pPr marL="828918" lvl="1" indent="-342000"/>
            <a:r>
              <a:rPr lang="en-US" sz="2400" spc="-300" dirty="0"/>
              <a:t>T </a:t>
            </a:r>
            <a:r>
              <a:rPr lang="en-US" sz="2400" dirty="0"/>
              <a:t>P-desired angle</a:t>
            </a:r>
          </a:p>
          <a:p>
            <a:pPr marL="828918" lvl="1" indent="-342000"/>
            <a:r>
              <a:rPr lang="en-US" sz="2400" spc="-300" dirty="0"/>
              <a:t>T </a:t>
            </a:r>
            <a:r>
              <a:rPr lang="en-US" sz="2400" dirty="0"/>
              <a:t>P-indicated angle</a:t>
            </a:r>
          </a:p>
          <a:p>
            <a:pPr marL="828918" lvl="1" indent="-342000"/>
            <a:r>
              <a:rPr lang="en-US" sz="2400" spc="-300" dirty="0"/>
              <a:t>T </a:t>
            </a:r>
            <a:r>
              <a:rPr lang="en-US" sz="2400" dirty="0"/>
              <a:t>P sensors 1 and 2</a:t>
            </a:r>
            <a:endParaRPr lang="en-US" altLang="en-US" sz="2400" noProof="0" dirty="0">
              <a:solidFill>
                <a:schemeClr val="tx1"/>
              </a:solidFill>
            </a:endParaRPr>
          </a:p>
        </p:txBody>
      </p:sp>
    </p:spTree>
    <p:extLst>
      <p:ext uri="{BB962C8B-B14F-4D97-AF65-F5344CB8AC3E}">
        <p14:creationId xmlns:p14="http://schemas.microsoft.com/office/powerpoint/2010/main" val="2101341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3083" y="243439"/>
            <a:ext cx="8269117" cy="590349"/>
          </a:xfrm>
        </p:spPr>
        <p:txBody>
          <a:bodyPr wrap="square" lIns="0" tIns="18000" rIns="0" bIns="18000" anchor="ctr" anchorCtr="0">
            <a:spAutoFit/>
          </a:bodyPr>
          <a:lstStyle/>
          <a:p>
            <a:r>
              <a:rPr lang="en-US" noProof="0" dirty="0"/>
              <a:t>Figure 37.8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0262" y="1114876"/>
            <a:ext cx="1655238" cy="405683"/>
          </a:xfrm>
        </p:spPr>
        <p:txBody>
          <a:bodyPr wrap="square" lIns="0" tIns="18000" rIns="0" bIns="18000" anchor="ctr" anchorCtr="0">
            <a:spAutoFit/>
          </a:bodyPr>
          <a:lstStyle/>
          <a:p>
            <a:pPr marL="0" indent="0">
              <a:buNone/>
            </a:pPr>
            <a:r>
              <a:rPr lang="en-US" sz="2400" spc="-300" noProof="0" dirty="0"/>
              <a:t>T </a:t>
            </a:r>
            <a:r>
              <a:rPr lang="en-US" sz="2400" noProof="0" dirty="0"/>
              <a:t>P Sensors</a:t>
            </a:r>
          </a:p>
        </p:txBody>
      </p:sp>
      <p:pic>
        <p:nvPicPr>
          <p:cNvPr id="4" name="Picture 3" descr="A voltage graph of two throttle position sensors.&#10;Long description is available in notes, press F6.">
            <a:extLst>
              <a:ext uri="{FF2B5EF4-FFF2-40B4-BE49-F238E27FC236}">
                <a16:creationId xmlns:a16="http://schemas.microsoft.com/office/drawing/2014/main" id="{9076D723-BE7E-61BD-CB29-46C5D776ECBB}"/>
              </a:ext>
            </a:extLst>
          </p:cNvPr>
          <p:cNvPicPr>
            <a:picLocks noChangeAspect="1"/>
          </p:cNvPicPr>
          <p:nvPr/>
        </p:nvPicPr>
        <p:blipFill>
          <a:blip r:embed="rId3"/>
          <a:stretch>
            <a:fillRect/>
          </a:stretch>
        </p:blipFill>
        <p:spPr>
          <a:xfrm>
            <a:off x="2855026" y="1685802"/>
            <a:ext cx="3332348" cy="295299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3083" y="4791105"/>
            <a:ext cx="8269117" cy="1513679"/>
          </a:xfrm>
        </p:spPr>
        <p:txBody>
          <a:bodyPr wrap="square" lIns="0" tIns="18000" rIns="0" bIns="18000" anchor="ctr" anchorCtr="0">
            <a:spAutoFit/>
          </a:bodyPr>
          <a:lstStyle/>
          <a:p>
            <a:pPr marL="342900" indent="-342900">
              <a:spcBef>
                <a:spcPts val="600"/>
              </a:spcBef>
            </a:pPr>
            <a:r>
              <a:rPr lang="en-US" sz="2400" dirty="0"/>
              <a:t>The two </a:t>
            </a:r>
            <a:r>
              <a:rPr lang="en-US" sz="2400" spc="-300" dirty="0"/>
              <a:t>T </a:t>
            </a:r>
            <a:r>
              <a:rPr lang="en-US" sz="2400" dirty="0"/>
              <a:t>P sensors used on the throttle body of an electronic throttle body assembly produce opposite voltage signals as the throttle is opened. The total voltage of both combined at any throttle plate position is 5 volts.</a:t>
            </a:r>
            <a:endParaRPr lang="en-US" sz="2400" noProof="0" dirty="0"/>
          </a:p>
        </p:txBody>
      </p:sp>
    </p:spTree>
    <p:extLst>
      <p:ext uri="{BB962C8B-B14F-4D97-AF65-F5344CB8AC3E}">
        <p14:creationId xmlns:p14="http://schemas.microsoft.com/office/powerpoint/2010/main" val="4100532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Throttle Position Sensor (TPS)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Throttle_Position_Sensor">
            <a:hlinkClick r:id="" action="ppaction://media"/>
            <a:extLst>
              <a:ext uri="{FF2B5EF4-FFF2-40B4-BE49-F238E27FC236}">
                <a16:creationId xmlns:a16="http://schemas.microsoft.com/office/drawing/2014/main" id="{D59EF670-7AD9-7434-C52E-34CC128D3D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0400" y="1077009"/>
            <a:ext cx="7874000" cy="4719784"/>
          </a:xfrm>
        </p:spPr>
      </p:pic>
    </p:spTree>
    <p:extLst>
      <p:ext uri="{BB962C8B-B14F-4D97-AF65-F5344CB8AC3E}">
        <p14:creationId xmlns:p14="http://schemas.microsoft.com/office/powerpoint/2010/main" val="152047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3083" y="243439"/>
            <a:ext cx="8269117" cy="590349"/>
          </a:xfrm>
        </p:spPr>
        <p:txBody>
          <a:bodyPr wrap="square" lIns="0" tIns="18000" rIns="0" bIns="18000" anchor="ctr" anchorCtr="0">
            <a:spAutoFit/>
          </a:bodyPr>
          <a:lstStyle/>
          <a:p>
            <a:r>
              <a:rPr lang="en-US" noProof="0" dirty="0"/>
              <a:t>Figure 37.9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0262" y="1142454"/>
            <a:ext cx="2645838" cy="374906"/>
          </a:xfrm>
        </p:spPr>
        <p:txBody>
          <a:bodyPr wrap="square" lIns="0" tIns="18000" rIns="0" bIns="18000" anchor="ctr" anchorCtr="0">
            <a:spAutoFit/>
          </a:bodyPr>
          <a:lstStyle/>
          <a:p>
            <a:pPr marL="0" indent="0">
              <a:buNone/>
            </a:pPr>
            <a:r>
              <a:rPr lang="en-US" sz="2200" spc="-300" dirty="0"/>
              <a:t>E T </a:t>
            </a:r>
            <a:r>
              <a:rPr lang="en-US" sz="2200" dirty="0"/>
              <a:t>C Fault Indicators</a:t>
            </a:r>
            <a:endParaRPr lang="en-US" sz="2200" noProof="0" dirty="0"/>
          </a:p>
        </p:txBody>
      </p:sp>
      <p:pic>
        <p:nvPicPr>
          <p:cNvPr id="3" name="Picture 2" descr="Part (a) shows a reduced power warning light illuminated on the dashboard of a vehicle.">
            <a:extLst>
              <a:ext uri="{FF2B5EF4-FFF2-40B4-BE49-F238E27FC236}">
                <a16:creationId xmlns:a16="http://schemas.microsoft.com/office/drawing/2014/main" id="{FA80A749-7461-2164-38B3-AE82869184C6}"/>
              </a:ext>
            </a:extLst>
          </p:cNvPr>
          <p:cNvPicPr>
            <a:picLocks noChangeAspect="1"/>
          </p:cNvPicPr>
          <p:nvPr/>
        </p:nvPicPr>
        <p:blipFill>
          <a:blip r:embed="rId3"/>
          <a:stretch>
            <a:fillRect/>
          </a:stretch>
        </p:blipFill>
        <p:spPr>
          <a:xfrm>
            <a:off x="985830" y="1636653"/>
            <a:ext cx="3463941" cy="2797295"/>
          </a:xfrm>
          <a:prstGeom prst="rect">
            <a:avLst/>
          </a:prstGeom>
        </p:spPr>
      </p:pic>
      <p:pic>
        <p:nvPicPr>
          <p:cNvPr id="10" name="Picture 9" descr="Part (b) shows a reduced power warning light with the symbol showing an engine with an arrow pointing down illuminated on the dashboard of a vehicle.">
            <a:extLst>
              <a:ext uri="{FF2B5EF4-FFF2-40B4-BE49-F238E27FC236}">
                <a16:creationId xmlns:a16="http://schemas.microsoft.com/office/drawing/2014/main" id="{128DBAF8-C424-400D-84F7-1C80A612368A}"/>
              </a:ext>
            </a:extLst>
          </p:cNvPr>
          <p:cNvPicPr>
            <a:picLocks noChangeAspect="1"/>
          </p:cNvPicPr>
          <p:nvPr/>
        </p:nvPicPr>
        <p:blipFill>
          <a:blip r:embed="rId4"/>
          <a:stretch>
            <a:fillRect/>
          </a:stretch>
        </p:blipFill>
        <p:spPr>
          <a:xfrm>
            <a:off x="4696770" y="1655723"/>
            <a:ext cx="3463941" cy="279729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3083" y="4579243"/>
            <a:ext cx="7717628" cy="1729123"/>
          </a:xfrm>
        </p:spPr>
        <p:txBody>
          <a:bodyPr wrap="square" lIns="0" tIns="18000" rIns="0" bIns="18000" anchor="ctr" anchorCtr="0">
            <a:spAutoFit/>
          </a:bodyPr>
          <a:lstStyle/>
          <a:p>
            <a:pPr marL="342900" indent="-342900">
              <a:spcBef>
                <a:spcPts val="600"/>
              </a:spcBef>
            </a:pPr>
            <a:r>
              <a:rPr lang="en-US" sz="2200" dirty="0"/>
              <a:t>(a) A “reduced power” warning light indicates a fault with the </a:t>
            </a:r>
            <a:r>
              <a:rPr lang="en-US" sz="2200" spc="-300" dirty="0"/>
              <a:t>E T </a:t>
            </a:r>
            <a:r>
              <a:rPr lang="en-US" sz="2200" dirty="0"/>
              <a:t>C system on some General Motors vehicles. (b) A symbol showing an engine with an arrow pointing down is used on some General Motors vehicles to indicate a fault with the </a:t>
            </a:r>
            <a:r>
              <a:rPr lang="en-US" sz="2200" spc="-300" dirty="0"/>
              <a:t>E T </a:t>
            </a:r>
            <a:r>
              <a:rPr lang="en-US" sz="2200" dirty="0"/>
              <a:t>C system.</a:t>
            </a:r>
            <a:endParaRPr lang="en-US" sz="2200" noProof="0" dirty="0"/>
          </a:p>
        </p:txBody>
      </p:sp>
    </p:spTree>
    <p:extLst>
      <p:ext uri="{BB962C8B-B14F-4D97-AF65-F5344CB8AC3E}">
        <p14:creationId xmlns:p14="http://schemas.microsoft.com/office/powerpoint/2010/main" val="1171366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3083" y="243439"/>
            <a:ext cx="8269117" cy="590349"/>
          </a:xfrm>
        </p:spPr>
        <p:txBody>
          <a:bodyPr wrap="square" lIns="0" tIns="18000" rIns="0" bIns="18000" anchor="ctr" anchorCtr="0">
            <a:spAutoFit/>
          </a:bodyPr>
          <a:lstStyle/>
          <a:p>
            <a:r>
              <a:rPr lang="en-US" noProof="0" dirty="0"/>
              <a:t>Figure 37.10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0262" y="1101666"/>
            <a:ext cx="2963338" cy="405683"/>
          </a:xfrm>
        </p:spPr>
        <p:txBody>
          <a:bodyPr wrap="square" lIns="0" tIns="18000" rIns="0" bIns="18000" anchor="ctr" anchorCtr="0">
            <a:spAutoFit/>
          </a:bodyPr>
          <a:lstStyle/>
          <a:p>
            <a:pPr marL="0" indent="0">
              <a:buNone/>
            </a:pPr>
            <a:r>
              <a:rPr lang="en-US" sz="2400" dirty="0"/>
              <a:t>Ford Wrench Symbol</a:t>
            </a:r>
            <a:endParaRPr lang="en-US" sz="2400" noProof="0" dirty="0"/>
          </a:p>
        </p:txBody>
      </p:sp>
      <p:pic>
        <p:nvPicPr>
          <p:cNvPr id="3" name="Picture 2" descr="A close-up view of a Ford vehicle dashboard shows an amber wrench-shaped warning lamp near a gauge.">
            <a:extLst>
              <a:ext uri="{FF2B5EF4-FFF2-40B4-BE49-F238E27FC236}">
                <a16:creationId xmlns:a16="http://schemas.microsoft.com/office/drawing/2014/main" id="{88C375B3-38BF-4886-5855-780814457C5E}"/>
              </a:ext>
            </a:extLst>
          </p:cNvPr>
          <p:cNvPicPr>
            <a:picLocks noChangeAspect="1"/>
          </p:cNvPicPr>
          <p:nvPr/>
        </p:nvPicPr>
        <p:blipFill>
          <a:blip r:embed="rId3"/>
          <a:stretch>
            <a:fillRect/>
          </a:stretch>
        </p:blipFill>
        <p:spPr>
          <a:xfrm>
            <a:off x="2093313" y="1591151"/>
            <a:ext cx="4855774" cy="382809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3083" y="5526197"/>
            <a:ext cx="8269117" cy="775015"/>
          </a:xfrm>
        </p:spPr>
        <p:txBody>
          <a:bodyPr wrap="square" lIns="0" tIns="18000" rIns="0" bIns="18000" anchor="ctr" anchorCtr="0">
            <a:spAutoFit/>
          </a:bodyPr>
          <a:lstStyle/>
          <a:p>
            <a:pPr marL="342900" indent="-342900">
              <a:spcBef>
                <a:spcPts val="600"/>
              </a:spcBef>
            </a:pPr>
            <a:r>
              <a:rPr lang="en-US" sz="2400" dirty="0"/>
              <a:t>A wrench symbol warning lamp on a Ford vehicle. The symbol can also be green.</a:t>
            </a:r>
            <a:endParaRPr lang="en-US" sz="2400" noProof="0" dirty="0"/>
          </a:p>
        </p:txBody>
      </p:sp>
    </p:spTree>
    <p:extLst>
      <p:ext uri="{BB962C8B-B14F-4D97-AF65-F5344CB8AC3E}">
        <p14:creationId xmlns:p14="http://schemas.microsoft.com/office/powerpoint/2010/main" val="1884370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20285"/>
            <a:ext cx="8270993" cy="1144347"/>
          </a:xfrm>
        </p:spPr>
        <p:txBody>
          <a:bodyPr wrap="square" lIns="0" tIns="18000" rIns="0" bIns="18000" anchor="ctr" anchorCtr="0">
            <a:spAutoFit/>
          </a:bodyPr>
          <a:lstStyle/>
          <a:p>
            <a:r>
              <a:rPr lang="en-US" altLang="en-US" dirty="0"/>
              <a:t>Electronic Throttle Control (</a:t>
            </a:r>
            <a:r>
              <a:rPr lang="en-US" altLang="en-US" sz="3600" spc="-500" dirty="0">
                <a:latin typeface="+mj-lt"/>
              </a:rPr>
              <a:t>E T </a:t>
            </a:r>
            <a:r>
              <a:rPr lang="en-US" altLang="en-US" sz="3600" dirty="0">
                <a:latin typeface="+mj-lt"/>
              </a:rPr>
              <a:t>C</a:t>
            </a:r>
            <a:r>
              <a:rPr lang="en-US" altLang="en-US" dirty="0"/>
              <a:t>) System</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7" y="1620392"/>
            <a:ext cx="8270993" cy="4191335"/>
          </a:xfrm>
        </p:spPr>
        <p:txBody>
          <a:bodyPr wrap="square" lIns="0" tIns="18000" rIns="0" bIns="18000" anchor="ctr" anchorCtr="0">
            <a:spAutoFit/>
          </a:bodyPr>
          <a:lstStyle/>
          <a:p>
            <a:pPr marL="342000" indent="-342000">
              <a:spcBef>
                <a:spcPts val="600"/>
              </a:spcBef>
            </a:pPr>
            <a:r>
              <a:rPr lang="en-US" sz="2400" dirty="0"/>
              <a:t>Advantages of </a:t>
            </a:r>
            <a:r>
              <a:rPr lang="en-US" sz="2400" spc="-300" dirty="0"/>
              <a:t>E T </a:t>
            </a:r>
            <a:r>
              <a:rPr lang="en-US" sz="2400" dirty="0"/>
              <a:t>C</a:t>
            </a:r>
          </a:p>
          <a:p>
            <a:pPr marL="828918" lvl="1" indent="-342000"/>
            <a:r>
              <a:rPr lang="en-US" sz="2400" dirty="0"/>
              <a:t>Eliminates mechanical throttle cable.</a:t>
            </a:r>
          </a:p>
          <a:p>
            <a:pPr marL="828918" lvl="1" indent="-342000"/>
            <a:r>
              <a:rPr lang="en-US" sz="2400" dirty="0"/>
              <a:t>Eliminates need for cruise control actuators and controllers.</a:t>
            </a:r>
          </a:p>
          <a:p>
            <a:pPr marL="828918" lvl="1" indent="-342000"/>
            <a:r>
              <a:rPr lang="en-US" sz="2400" dirty="0"/>
              <a:t>Helps reduce engine power for traction control (</a:t>
            </a:r>
            <a:r>
              <a:rPr lang="en-US" sz="2400" spc="-300" dirty="0"/>
              <a:t>T </a:t>
            </a:r>
            <a:r>
              <a:rPr lang="en-US" sz="2400" dirty="0"/>
              <a:t>C) and electronic stability control (</a:t>
            </a:r>
            <a:r>
              <a:rPr lang="en-US" sz="2400" spc="-300" dirty="0"/>
              <a:t>E S </a:t>
            </a:r>
            <a:r>
              <a:rPr lang="en-US" sz="2400" dirty="0"/>
              <a:t>C) systems.</a:t>
            </a:r>
          </a:p>
          <a:p>
            <a:pPr marL="828918" lvl="1" indent="-342000"/>
            <a:r>
              <a:rPr lang="en-US" sz="2400" dirty="0"/>
              <a:t>Eliminates need for an idle air control valve.</a:t>
            </a:r>
          </a:p>
          <a:p>
            <a:pPr marL="342000" indent="-342000">
              <a:spcBef>
                <a:spcPts val="600"/>
              </a:spcBef>
            </a:pPr>
            <a:r>
              <a:rPr lang="en-US" sz="2400" dirty="0"/>
              <a:t>Parts Involved	</a:t>
            </a:r>
          </a:p>
          <a:p>
            <a:pPr marL="828918" lvl="1" indent="-342000"/>
            <a:r>
              <a:rPr lang="en-US" sz="2400" dirty="0"/>
              <a:t>Accelerator pedal position sensor (</a:t>
            </a:r>
            <a:r>
              <a:rPr lang="en-US" sz="2400" spc="-300" dirty="0"/>
              <a:t>A P P </a:t>
            </a:r>
            <a:r>
              <a:rPr lang="en-US" sz="2400" dirty="0"/>
              <a:t>S), throttle position sensor (</a:t>
            </a:r>
            <a:r>
              <a:rPr lang="en-US" sz="2400" spc="-300" dirty="0"/>
              <a:t>T P </a:t>
            </a:r>
            <a:r>
              <a:rPr lang="en-US" sz="2400" dirty="0"/>
              <a:t>S), servo motor, and control unit.</a:t>
            </a:r>
            <a:endParaRPr lang="en-US" altLang="en-US" sz="2400" noProof="0" dirty="0">
              <a:solidFill>
                <a:schemeClr val="tx1"/>
              </a:solidFill>
            </a:endParaRPr>
          </a:p>
        </p:txBody>
      </p:sp>
    </p:spTree>
    <p:extLst>
      <p:ext uri="{BB962C8B-B14F-4D97-AF65-F5344CB8AC3E}">
        <p14:creationId xmlns:p14="http://schemas.microsoft.com/office/powerpoint/2010/main" val="157736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3083" y="243439"/>
            <a:ext cx="8269117" cy="590349"/>
          </a:xfrm>
        </p:spPr>
        <p:txBody>
          <a:bodyPr wrap="square" lIns="0" tIns="18000" rIns="0" bIns="18000" anchor="ctr" anchorCtr="0">
            <a:spAutoFit/>
          </a:bodyPr>
          <a:lstStyle/>
          <a:p>
            <a:r>
              <a:rPr lang="en-US" noProof="0" dirty="0"/>
              <a:t>Figure </a:t>
            </a:r>
            <a:r>
              <a:rPr lang="en-US" dirty="0"/>
              <a:t>3</a:t>
            </a:r>
            <a:r>
              <a:rPr lang="en-US" noProof="0" dirty="0"/>
              <a:t>7.11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0262" y="1127066"/>
            <a:ext cx="8271938" cy="405683"/>
          </a:xfrm>
        </p:spPr>
        <p:txBody>
          <a:bodyPr wrap="square" lIns="0" tIns="18000" rIns="0" bIns="18000" anchor="ctr" anchorCtr="0">
            <a:spAutoFit/>
          </a:bodyPr>
          <a:lstStyle/>
          <a:p>
            <a:pPr marL="0" indent="0">
              <a:buNone/>
            </a:pPr>
            <a:r>
              <a:rPr lang="en-US" sz="2400" dirty="0"/>
              <a:t>Chrysler Fault Symbol</a:t>
            </a:r>
            <a:endParaRPr lang="en-US" sz="2400" noProof="0" dirty="0"/>
          </a:p>
        </p:txBody>
      </p:sp>
      <p:pic>
        <p:nvPicPr>
          <p:cNvPr id="4" name="Picture 3" descr="A warning light for faulty electronic throttle control illuminated on the dashboard of a vehicle.">
            <a:extLst>
              <a:ext uri="{FF2B5EF4-FFF2-40B4-BE49-F238E27FC236}">
                <a16:creationId xmlns:a16="http://schemas.microsoft.com/office/drawing/2014/main" id="{41560F0A-5227-4998-F6F7-441C4209E7FD}"/>
              </a:ext>
            </a:extLst>
          </p:cNvPr>
          <p:cNvPicPr>
            <a:picLocks noChangeAspect="1"/>
          </p:cNvPicPr>
          <p:nvPr/>
        </p:nvPicPr>
        <p:blipFill>
          <a:blip r:embed="rId3"/>
          <a:stretch>
            <a:fillRect/>
          </a:stretch>
        </p:blipFill>
        <p:spPr>
          <a:xfrm>
            <a:off x="2119233" y="1672165"/>
            <a:ext cx="4905533" cy="369147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3083" y="5526197"/>
            <a:ext cx="8269117" cy="775015"/>
          </a:xfrm>
        </p:spPr>
        <p:txBody>
          <a:bodyPr wrap="square" lIns="0" tIns="18000" rIns="0" bIns="18000" anchor="ctr" anchorCtr="0">
            <a:spAutoFit/>
          </a:bodyPr>
          <a:lstStyle/>
          <a:p>
            <a:pPr marL="342900" indent="-342900">
              <a:spcBef>
                <a:spcPts val="600"/>
              </a:spcBef>
            </a:pPr>
            <a:r>
              <a:rPr lang="en-US" sz="2400" dirty="0"/>
              <a:t>A symbol used on a Chrysler vehicle indicating a fault with the </a:t>
            </a:r>
            <a:r>
              <a:rPr lang="en-US" sz="2400" spc="-300" dirty="0"/>
              <a:t>E T </a:t>
            </a:r>
            <a:r>
              <a:rPr lang="en-US" sz="2400" dirty="0"/>
              <a:t>C.</a:t>
            </a:r>
            <a:endParaRPr lang="en-US" sz="2400" noProof="0" dirty="0"/>
          </a:p>
        </p:txBody>
      </p:sp>
    </p:spTree>
    <p:extLst>
      <p:ext uri="{BB962C8B-B14F-4D97-AF65-F5344CB8AC3E}">
        <p14:creationId xmlns:p14="http://schemas.microsoft.com/office/powerpoint/2010/main" val="1929491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46842"/>
            <a:ext cx="8273663" cy="1144347"/>
          </a:xfrm>
        </p:spPr>
        <p:txBody>
          <a:bodyPr wrap="square" lIns="0" tIns="18000" rIns="0" bIns="18000" anchor="ctr" anchorCtr="0">
            <a:spAutoFit/>
          </a:bodyPr>
          <a:lstStyle/>
          <a:p>
            <a:r>
              <a:rPr lang="en-US" noProof="0" dirty="0"/>
              <a:t>Frequently Asked Question: How Do You Calibrate a New </a:t>
            </a:r>
            <a:r>
              <a:rPr lang="en-US" spc="-500" noProof="0" dirty="0"/>
              <a:t>A P </a:t>
            </a:r>
            <a:r>
              <a:rPr lang="en-US" noProof="0" dirty="0"/>
              <a:t>P Sensor?</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5399" y="1524775"/>
            <a:ext cx="3593137" cy="344128"/>
          </a:xfrm>
        </p:spPr>
        <p:txBody>
          <a:bodyPr wrap="square" lIns="0" tIns="18000" rIns="0" bIns="18000" anchor="ctr" anchorCtr="0">
            <a:spAutoFit/>
          </a:bodyPr>
          <a:lstStyle/>
          <a:p>
            <a:pPr marL="0" indent="0">
              <a:buNone/>
            </a:pPr>
            <a:r>
              <a:rPr lang="en-US" sz="2000" b="1" noProof="0" dirty="0">
                <a:solidFill>
                  <a:schemeClr val="tx1"/>
                </a:solidFill>
              </a:rPr>
              <a:t>? Frequently Asked Question</a:t>
            </a:r>
            <a:endParaRPr lang="en-US" sz="20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5398" y="2030730"/>
            <a:ext cx="8276801" cy="4114391"/>
          </a:xfrm>
        </p:spPr>
        <p:txBody>
          <a:bodyPr wrap="square" lIns="0" tIns="18000" rIns="0" bIns="18000" anchor="ctr" anchorCtr="0">
            <a:spAutoFit/>
          </a:bodyPr>
          <a:lstStyle/>
          <a:p>
            <a:pPr marL="342900" indent="-342900">
              <a:spcBef>
                <a:spcPts val="600"/>
              </a:spcBef>
            </a:pPr>
            <a:r>
              <a:rPr lang="en-US" sz="2000" b="1" dirty="0">
                <a:solidFill>
                  <a:srgbClr val="231F20"/>
                </a:solidFill>
                <a:latin typeface="Arial" panose="020B0604020202020204" pitchFamily="34" charset="0"/>
                <a:cs typeface="Arial" panose="020B0604020202020204" pitchFamily="34" charset="0"/>
              </a:rPr>
              <a:t>How Do You Calibrate a New </a:t>
            </a:r>
            <a:r>
              <a:rPr lang="en-US" sz="2000" b="1" spc="-300" dirty="0">
                <a:solidFill>
                  <a:srgbClr val="231F20"/>
                </a:solidFill>
                <a:latin typeface="Arial" panose="020B0604020202020204" pitchFamily="34" charset="0"/>
                <a:cs typeface="Arial" panose="020B0604020202020204" pitchFamily="34" charset="0"/>
              </a:rPr>
              <a:t>A P </a:t>
            </a:r>
            <a:r>
              <a:rPr lang="en-US" sz="2000" b="1" dirty="0">
                <a:solidFill>
                  <a:srgbClr val="231F20"/>
                </a:solidFill>
                <a:latin typeface="Arial" panose="020B0604020202020204" pitchFamily="34" charset="0"/>
                <a:cs typeface="Arial" panose="020B0604020202020204" pitchFamily="34" charset="0"/>
              </a:rPr>
              <a:t>P Sensor? </a:t>
            </a:r>
            <a:r>
              <a:rPr lang="en-US" sz="2000" dirty="0">
                <a:solidFill>
                  <a:srgbClr val="231F20"/>
                </a:solidFill>
                <a:latin typeface="Arial" panose="020B0604020202020204" pitchFamily="34" charset="0"/>
                <a:cs typeface="Arial" panose="020B0604020202020204" pitchFamily="34" charset="0"/>
              </a:rPr>
              <a:t>Whenever an </a:t>
            </a:r>
            <a:r>
              <a:rPr lang="en-US" sz="2000" spc="-300" dirty="0">
                <a:solidFill>
                  <a:srgbClr val="231F20"/>
                </a:solidFill>
                <a:latin typeface="Arial" panose="020B0604020202020204" pitchFamily="34" charset="0"/>
                <a:cs typeface="Arial" panose="020B0604020202020204" pitchFamily="34" charset="0"/>
              </a:rPr>
              <a:t>A P </a:t>
            </a:r>
            <a:r>
              <a:rPr lang="en-US" sz="2000" dirty="0">
                <a:solidFill>
                  <a:srgbClr val="231F20"/>
                </a:solidFill>
                <a:latin typeface="Arial" panose="020B0604020202020204" pitchFamily="34" charset="0"/>
                <a:cs typeface="Arial" panose="020B0604020202020204" pitchFamily="34" charset="0"/>
              </a:rPr>
              <a:t>P sensor is replaced, it should be calibrated before it will work correctly. Always check service information for the exact procedure to follow after </a:t>
            </a:r>
            <a:r>
              <a:rPr lang="en-US" sz="2000" spc="-300" dirty="0">
                <a:solidFill>
                  <a:srgbClr val="231F20"/>
                </a:solidFill>
                <a:latin typeface="Arial" panose="020B0604020202020204" pitchFamily="34" charset="0"/>
                <a:cs typeface="Arial" panose="020B0604020202020204" pitchFamily="34" charset="0"/>
              </a:rPr>
              <a:t>A P </a:t>
            </a:r>
            <a:r>
              <a:rPr lang="en-US" sz="2000" dirty="0">
                <a:solidFill>
                  <a:srgbClr val="231F20"/>
                </a:solidFill>
                <a:latin typeface="Arial" panose="020B0604020202020204" pitchFamily="34" charset="0"/>
                <a:cs typeface="Arial" panose="020B0604020202020204" pitchFamily="34" charset="0"/>
              </a:rPr>
              <a:t>P sensor replacement. Here is a typical example of the procedure:</a:t>
            </a:r>
          </a:p>
          <a:p>
            <a:pPr marL="342900" marR="5710" indent="-342900">
              <a:spcBef>
                <a:spcPts val="600"/>
              </a:spcBef>
            </a:pPr>
            <a:r>
              <a:rPr lang="en-US" sz="2000" dirty="0">
                <a:solidFill>
                  <a:srgbClr val="231F20"/>
                </a:solidFill>
                <a:latin typeface="Arial" panose="020B0604020202020204" pitchFamily="34" charset="0"/>
                <a:cs typeface="Arial" panose="020B0604020202020204" pitchFamily="34" charset="0"/>
              </a:rPr>
              <a:t>STEP 1 Make sure the accelerator pedal is fully released.</a:t>
            </a:r>
          </a:p>
          <a:p>
            <a:pPr marL="342900" marR="2460" indent="-342900">
              <a:spcBef>
                <a:spcPts val="600"/>
              </a:spcBef>
            </a:pPr>
            <a:r>
              <a:rPr lang="en-US" sz="2000" dirty="0">
                <a:solidFill>
                  <a:srgbClr val="231F20"/>
                </a:solidFill>
                <a:latin typeface="Arial" panose="020B0604020202020204" pitchFamily="34" charset="0"/>
                <a:cs typeface="Arial" panose="020B0604020202020204" pitchFamily="34" charset="0"/>
              </a:rPr>
              <a:t>STEP 2 Turn the ignition switch on (engine off) and wait at least 2 seconds.</a:t>
            </a:r>
          </a:p>
          <a:p>
            <a:pPr marL="342900" marR="1830" indent="-342900">
              <a:spcBef>
                <a:spcPts val="600"/>
              </a:spcBef>
            </a:pPr>
            <a:r>
              <a:rPr lang="en-US" sz="2000" dirty="0">
                <a:solidFill>
                  <a:srgbClr val="231F20"/>
                </a:solidFill>
                <a:latin typeface="Arial" panose="020B0604020202020204" pitchFamily="34" charset="0"/>
                <a:cs typeface="Arial" panose="020B0604020202020204" pitchFamily="34" charset="0"/>
              </a:rPr>
              <a:t>STEP 3 Turn the ignition switch off and wait at least 10 seconds.</a:t>
            </a:r>
          </a:p>
          <a:p>
            <a:pPr marL="342900" marR="2580" indent="-342900">
              <a:spcBef>
                <a:spcPts val="600"/>
              </a:spcBef>
            </a:pPr>
            <a:r>
              <a:rPr lang="en-US" sz="2000" dirty="0">
                <a:solidFill>
                  <a:srgbClr val="231F20"/>
                </a:solidFill>
                <a:latin typeface="Arial" panose="020B0604020202020204" pitchFamily="34" charset="0"/>
                <a:cs typeface="Arial" panose="020B0604020202020204" pitchFamily="34" charset="0"/>
              </a:rPr>
              <a:t>STEP 4 Turn the ignition switch on (engine on) and wait at least 2 seconds.</a:t>
            </a:r>
          </a:p>
          <a:p>
            <a:pPr marL="342900" indent="-342900">
              <a:spcBef>
                <a:spcPts val="600"/>
              </a:spcBef>
            </a:pPr>
            <a:r>
              <a:rPr lang="en-US" sz="2000" dirty="0">
                <a:solidFill>
                  <a:srgbClr val="231F20"/>
                </a:solidFill>
                <a:latin typeface="Arial" panose="020B0604020202020204" pitchFamily="34" charset="0"/>
                <a:cs typeface="Arial" panose="020B0604020202020204" pitchFamily="34" charset="0"/>
              </a:rPr>
              <a:t>STEP 5 Turn the ignition switch off and wait at least 10 seconds.</a:t>
            </a:r>
            <a:endParaRPr lang="en-US" sz="2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9576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3083" y="243439"/>
            <a:ext cx="8269117" cy="590349"/>
          </a:xfrm>
        </p:spPr>
        <p:txBody>
          <a:bodyPr wrap="square" lIns="0" tIns="18000" rIns="0" bIns="18000" anchor="ctr" anchorCtr="0">
            <a:spAutoFit/>
          </a:bodyPr>
          <a:lstStyle/>
          <a:p>
            <a:r>
              <a:rPr lang="en-US" noProof="0" dirty="0"/>
              <a:t>Figure 37.12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0262" y="1101666"/>
            <a:ext cx="2760138" cy="405683"/>
          </a:xfrm>
        </p:spPr>
        <p:txBody>
          <a:bodyPr wrap="square" lIns="0" tIns="18000" rIns="0" bIns="18000" anchor="ctr" anchorCtr="0">
            <a:spAutoFit/>
          </a:bodyPr>
          <a:lstStyle/>
          <a:p>
            <a:pPr marL="0" indent="0">
              <a:buNone/>
            </a:pPr>
            <a:r>
              <a:rPr lang="en-US" sz="2400" dirty="0"/>
              <a:t>Stuck Throttle Valve</a:t>
            </a:r>
            <a:endParaRPr lang="en-US" sz="2400" noProof="0" dirty="0"/>
          </a:p>
        </p:txBody>
      </p:sp>
      <p:pic>
        <p:nvPicPr>
          <p:cNvPr id="3" name="Picture 2" descr="A throttle plate in idle position.">
            <a:extLst>
              <a:ext uri="{FF2B5EF4-FFF2-40B4-BE49-F238E27FC236}">
                <a16:creationId xmlns:a16="http://schemas.microsoft.com/office/drawing/2014/main" id="{72088838-144D-0ACF-3E59-7DF55C57780D}"/>
              </a:ext>
            </a:extLst>
          </p:cNvPr>
          <p:cNvPicPr>
            <a:picLocks noChangeAspect="1"/>
          </p:cNvPicPr>
          <p:nvPr/>
        </p:nvPicPr>
        <p:blipFill>
          <a:blip r:embed="rId3"/>
          <a:stretch>
            <a:fillRect/>
          </a:stretch>
        </p:blipFill>
        <p:spPr>
          <a:xfrm>
            <a:off x="2391445" y="1692922"/>
            <a:ext cx="4310309" cy="324355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3083" y="5158651"/>
            <a:ext cx="8269117" cy="1144347"/>
          </a:xfrm>
        </p:spPr>
        <p:txBody>
          <a:bodyPr wrap="square" lIns="0" tIns="18000" rIns="0" bIns="18000" anchor="ctr" anchorCtr="0">
            <a:spAutoFit/>
          </a:bodyPr>
          <a:lstStyle/>
          <a:p>
            <a:pPr marL="342900" indent="-342900">
              <a:spcBef>
                <a:spcPts val="600"/>
              </a:spcBef>
            </a:pPr>
            <a:r>
              <a:rPr lang="en-US" sz="2400" dirty="0"/>
              <a:t>The throttle plate stayed where it was moved, which indicates that there is a problem with the electronic throttle body control assembly.</a:t>
            </a:r>
            <a:endParaRPr lang="en-US" sz="2400" noProof="0" dirty="0"/>
          </a:p>
        </p:txBody>
      </p:sp>
    </p:spTree>
    <p:extLst>
      <p:ext uri="{BB962C8B-B14F-4D97-AF65-F5344CB8AC3E}">
        <p14:creationId xmlns:p14="http://schemas.microsoft.com/office/powerpoint/2010/main" val="2316376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3083" y="243439"/>
            <a:ext cx="8269117" cy="590349"/>
          </a:xfrm>
        </p:spPr>
        <p:txBody>
          <a:bodyPr wrap="square" lIns="0" tIns="18000" rIns="0" bIns="18000" anchor="ctr" anchorCtr="0">
            <a:spAutoFit/>
          </a:bodyPr>
          <a:lstStyle/>
          <a:p>
            <a:r>
              <a:rPr lang="en-US" noProof="0" dirty="0"/>
              <a:t>Figure </a:t>
            </a:r>
            <a:r>
              <a:rPr lang="en-US" dirty="0"/>
              <a:t>3</a:t>
            </a:r>
            <a:r>
              <a:rPr lang="en-US" noProof="0" dirty="0"/>
              <a:t>7.13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0262" y="1114874"/>
            <a:ext cx="8271938" cy="405683"/>
          </a:xfrm>
        </p:spPr>
        <p:txBody>
          <a:bodyPr wrap="square" lIns="0" tIns="18000" rIns="0" bIns="18000" anchor="ctr" anchorCtr="0">
            <a:spAutoFit/>
          </a:bodyPr>
          <a:lstStyle/>
          <a:p>
            <a:pPr marL="0" indent="0">
              <a:buNone/>
            </a:pPr>
            <a:r>
              <a:rPr lang="en-US" sz="2400" dirty="0"/>
              <a:t>Corroded </a:t>
            </a:r>
            <a:r>
              <a:rPr lang="en-US" sz="2400" spc="-300" dirty="0"/>
              <a:t>E T </a:t>
            </a:r>
            <a:r>
              <a:rPr lang="en-US" sz="2400" dirty="0"/>
              <a:t>C</a:t>
            </a:r>
            <a:endParaRPr lang="en-US" sz="2400" noProof="0" dirty="0"/>
          </a:p>
        </p:txBody>
      </p:sp>
      <p:pic>
        <p:nvPicPr>
          <p:cNvPr id="4" name="Picture 3" descr="A corroded electronic throttle control assembly.">
            <a:extLst>
              <a:ext uri="{FF2B5EF4-FFF2-40B4-BE49-F238E27FC236}">
                <a16:creationId xmlns:a16="http://schemas.microsoft.com/office/drawing/2014/main" id="{76A157A4-8BEC-FC49-64C5-2EA6F41A71F6}"/>
              </a:ext>
            </a:extLst>
          </p:cNvPr>
          <p:cNvPicPr>
            <a:picLocks noChangeAspect="1"/>
          </p:cNvPicPr>
          <p:nvPr/>
        </p:nvPicPr>
        <p:blipFill>
          <a:blip r:embed="rId3"/>
          <a:stretch>
            <a:fillRect/>
          </a:stretch>
        </p:blipFill>
        <p:spPr>
          <a:xfrm>
            <a:off x="1824533" y="1676732"/>
            <a:ext cx="5494934" cy="393633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3083" y="5893743"/>
            <a:ext cx="8269117" cy="405683"/>
          </a:xfrm>
        </p:spPr>
        <p:txBody>
          <a:bodyPr wrap="square" lIns="0" tIns="18000" rIns="0" bIns="18000" anchor="ctr" anchorCtr="0">
            <a:spAutoFit/>
          </a:bodyPr>
          <a:lstStyle/>
          <a:p>
            <a:pPr marL="342900" indent="-342900">
              <a:spcBef>
                <a:spcPts val="600"/>
              </a:spcBef>
            </a:pPr>
            <a:r>
              <a:rPr lang="en-US" sz="2400" dirty="0"/>
              <a:t>A corroded </a:t>
            </a:r>
            <a:r>
              <a:rPr lang="en-US" sz="2400" spc="-300" dirty="0"/>
              <a:t>E T </a:t>
            </a:r>
            <a:r>
              <a:rPr lang="en-US" sz="2400" dirty="0"/>
              <a:t>C assembly shown with the cover removed.</a:t>
            </a:r>
            <a:endParaRPr lang="en-US" sz="2400" noProof="0" dirty="0"/>
          </a:p>
        </p:txBody>
      </p:sp>
    </p:spTree>
    <p:extLst>
      <p:ext uri="{BB962C8B-B14F-4D97-AF65-F5344CB8AC3E}">
        <p14:creationId xmlns:p14="http://schemas.microsoft.com/office/powerpoint/2010/main" val="1657566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3083" y="243439"/>
            <a:ext cx="8269117" cy="590349"/>
          </a:xfrm>
        </p:spPr>
        <p:txBody>
          <a:bodyPr wrap="square" lIns="0" tIns="18000" rIns="0" bIns="18000" anchor="ctr" anchorCtr="0">
            <a:spAutoFit/>
          </a:bodyPr>
          <a:lstStyle/>
          <a:p>
            <a:r>
              <a:rPr lang="en-US" noProof="0" dirty="0"/>
              <a:t>Figure </a:t>
            </a:r>
            <a:r>
              <a:rPr lang="en-US" dirty="0"/>
              <a:t>3</a:t>
            </a:r>
            <a:r>
              <a:rPr lang="en-US" noProof="0" dirty="0"/>
              <a:t>7.14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0262" y="1157843"/>
            <a:ext cx="1921938" cy="344128"/>
          </a:xfrm>
        </p:spPr>
        <p:txBody>
          <a:bodyPr wrap="square" lIns="0" tIns="18000" rIns="0" bIns="18000" anchor="ctr" anchorCtr="0">
            <a:spAutoFit/>
          </a:bodyPr>
          <a:lstStyle/>
          <a:p>
            <a:pPr marL="0" indent="0">
              <a:buNone/>
            </a:pPr>
            <a:r>
              <a:rPr lang="en-US" sz="2000" spc="-300" dirty="0"/>
              <a:t>E T </a:t>
            </a:r>
            <a:r>
              <a:rPr lang="en-US" sz="2000" dirty="0"/>
              <a:t>C Motor Drive </a:t>
            </a:r>
            <a:endParaRPr lang="en-US" sz="2000" noProof="0" dirty="0"/>
          </a:p>
        </p:txBody>
      </p:sp>
      <p:pic>
        <p:nvPicPr>
          <p:cNvPr id="3" name="Picture 2" descr="A corroded gear assembly in the throttle body.">
            <a:extLst>
              <a:ext uri="{FF2B5EF4-FFF2-40B4-BE49-F238E27FC236}">
                <a16:creationId xmlns:a16="http://schemas.microsoft.com/office/drawing/2014/main" id="{C97CE4DB-09D1-07F1-C67C-4659A51040A5}"/>
              </a:ext>
            </a:extLst>
          </p:cNvPr>
          <p:cNvPicPr>
            <a:picLocks noChangeAspect="1"/>
          </p:cNvPicPr>
          <p:nvPr/>
        </p:nvPicPr>
        <p:blipFill>
          <a:blip r:embed="rId3"/>
          <a:stretch>
            <a:fillRect/>
          </a:stretch>
        </p:blipFill>
        <p:spPr>
          <a:xfrm>
            <a:off x="2455214" y="1583017"/>
            <a:ext cx="4182773" cy="306996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3083" y="4723751"/>
            <a:ext cx="8269117" cy="1575234"/>
          </a:xfrm>
        </p:spPr>
        <p:txBody>
          <a:bodyPr wrap="square" lIns="0" tIns="18000" rIns="0" bIns="18000" anchor="ctr" anchorCtr="0">
            <a:spAutoFit/>
          </a:bodyPr>
          <a:lstStyle/>
          <a:p>
            <a:pPr marL="342900" indent="-342900">
              <a:spcBef>
                <a:spcPts val="600"/>
              </a:spcBef>
            </a:pPr>
            <a:r>
              <a:rPr lang="en-US" sz="2000" dirty="0"/>
              <a:t>Notice the small motor gear on the left drives a larger plastic gear (black), which then drives the small gear in mesh with the section of a gear attached to the throttle plate. This results in a huge torque increase from the small motor and helps explain why it could be dangerous to insert a finger into the throttle body assembly.</a:t>
            </a:r>
            <a:endParaRPr lang="en-US" sz="2000" noProof="0" dirty="0"/>
          </a:p>
        </p:txBody>
      </p:sp>
    </p:spTree>
    <p:extLst>
      <p:ext uri="{BB962C8B-B14F-4D97-AF65-F5344CB8AC3E}">
        <p14:creationId xmlns:p14="http://schemas.microsoft.com/office/powerpoint/2010/main" val="1069931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50517"/>
            <a:ext cx="8270993" cy="590349"/>
          </a:xfrm>
        </p:spPr>
        <p:txBody>
          <a:bodyPr wrap="square" lIns="0" tIns="18000" rIns="0" bIns="18000" anchor="ctr" anchorCtr="0">
            <a:spAutoFit/>
          </a:bodyPr>
          <a:lstStyle/>
          <a:p>
            <a:r>
              <a:rPr lang="en-US" altLang="en-US" spc="-500" dirty="0"/>
              <a:t>E T </a:t>
            </a:r>
            <a:r>
              <a:rPr lang="en-US" altLang="en-US" dirty="0"/>
              <a:t>C Throttle Follower Test</a:t>
            </a:r>
            <a:endParaRPr lang="en-US" sz="24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104569"/>
            <a:ext cx="8278392" cy="1959955"/>
          </a:xfrm>
        </p:spPr>
        <p:txBody>
          <a:bodyPr wrap="square" lIns="0" tIns="18000" rIns="0" bIns="18000" anchor="ctr" anchorCtr="0">
            <a:spAutoFit/>
          </a:bodyPr>
          <a:lstStyle/>
          <a:p>
            <a:pPr marL="342000" indent="-342000">
              <a:spcBef>
                <a:spcPts val="600"/>
              </a:spcBef>
            </a:pPr>
            <a:r>
              <a:rPr lang="en-US" sz="2400" dirty="0"/>
              <a:t>Test can be performed on some Chrysler vehicles.</a:t>
            </a:r>
          </a:p>
          <a:p>
            <a:pPr marL="342000" indent="-342000">
              <a:spcBef>
                <a:spcPts val="600"/>
              </a:spcBef>
            </a:pPr>
            <a:r>
              <a:rPr lang="en-US" sz="2400" dirty="0"/>
              <a:t>To perform this test, use the “throttle follower test” procedure as shown on the scan tool. An assistant is needed to check that the throttle plate is moving as the accelerator pedal is depressed.</a:t>
            </a:r>
            <a:endParaRPr lang="en-US" altLang="en-US" sz="2400" noProof="0" dirty="0">
              <a:solidFill>
                <a:schemeClr val="tx1"/>
              </a:solidFill>
            </a:endParaRPr>
          </a:p>
        </p:txBody>
      </p:sp>
    </p:spTree>
    <p:extLst>
      <p:ext uri="{BB962C8B-B14F-4D97-AF65-F5344CB8AC3E}">
        <p14:creationId xmlns:p14="http://schemas.microsoft.com/office/powerpoint/2010/main" val="2470796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5893"/>
            <a:ext cx="8270993" cy="1021237"/>
          </a:xfrm>
        </p:spPr>
        <p:txBody>
          <a:bodyPr wrap="square" lIns="0" tIns="18000" rIns="0" bIns="18000" anchor="ctr" anchorCtr="0">
            <a:spAutoFit/>
          </a:bodyPr>
          <a:lstStyle/>
          <a:p>
            <a:r>
              <a:rPr lang="en-US" dirty="0"/>
              <a:t>Servicing Electronic Throttle Systems </a:t>
            </a:r>
            <a:r>
              <a:rPr lang="en-US" sz="2800" dirty="0"/>
              <a:t>(1 of 2)</a:t>
            </a:r>
            <a:endParaRPr lang="en-US" sz="24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4316" y="1623759"/>
            <a:ext cx="8265692" cy="4268279"/>
          </a:xfrm>
        </p:spPr>
        <p:txBody>
          <a:bodyPr wrap="square" lIns="0" tIns="18000" rIns="0" bIns="18000" anchor="ctr" anchorCtr="0">
            <a:spAutoFit/>
          </a:bodyPr>
          <a:lstStyle/>
          <a:p>
            <a:pPr marL="342000" indent="-342000">
              <a:spcBef>
                <a:spcPts val="600"/>
              </a:spcBef>
            </a:pPr>
            <a:r>
              <a:rPr lang="en-US" sz="2400" spc="-300" dirty="0"/>
              <a:t>E T </a:t>
            </a:r>
            <a:r>
              <a:rPr lang="en-US" sz="2400" dirty="0"/>
              <a:t>C-Related Performance Issues</a:t>
            </a:r>
          </a:p>
          <a:p>
            <a:pPr marL="828918" lvl="1" indent="-342000"/>
            <a:r>
              <a:rPr lang="en-US" sz="2400" dirty="0"/>
              <a:t>Lower than normal idle speed.</a:t>
            </a:r>
          </a:p>
          <a:p>
            <a:pPr marL="828918" lvl="1" indent="-342000"/>
            <a:r>
              <a:rPr lang="en-US" sz="2400" dirty="0"/>
              <a:t>Rough idle.</a:t>
            </a:r>
          </a:p>
          <a:p>
            <a:pPr marL="828918" lvl="1" indent="-342000"/>
            <a:r>
              <a:rPr lang="en-US" sz="2400" dirty="0"/>
              <a:t>Engine stalls when coming to a stop (called a coast-down stall).</a:t>
            </a:r>
          </a:p>
          <a:p>
            <a:pPr marL="342000" indent="-342000">
              <a:spcBef>
                <a:spcPts val="600"/>
              </a:spcBef>
            </a:pPr>
            <a:r>
              <a:rPr lang="en-US" sz="2400" dirty="0"/>
              <a:t>Throttle Body Cleaning Procedure</a:t>
            </a:r>
          </a:p>
          <a:p>
            <a:pPr marL="828918" lvl="1" indent="-342000"/>
            <a:r>
              <a:rPr lang="en-US" sz="2400" dirty="0"/>
              <a:t>Remove the air inlet hose from throttle body.</a:t>
            </a:r>
          </a:p>
          <a:p>
            <a:pPr marL="828918" lvl="1" indent="-342000"/>
            <a:r>
              <a:rPr lang="en-US" sz="2400" dirty="0"/>
              <a:t>Spray throttle body cleaner onto a shop cloth.</a:t>
            </a:r>
          </a:p>
          <a:p>
            <a:pPr marL="828918" lvl="1" indent="-342000"/>
            <a:r>
              <a:rPr lang="en-US" sz="2400" dirty="0"/>
              <a:t>Use shop cloth to remove varnish and carbon deposits from the throttle body housing and throttle plate.</a:t>
            </a:r>
            <a:endParaRPr lang="en-US" altLang="en-US" sz="2400" noProof="0" dirty="0">
              <a:solidFill>
                <a:schemeClr val="tx1"/>
              </a:solidFill>
            </a:endParaRPr>
          </a:p>
        </p:txBody>
      </p:sp>
    </p:spTree>
    <p:extLst>
      <p:ext uri="{BB962C8B-B14F-4D97-AF65-F5344CB8AC3E}">
        <p14:creationId xmlns:p14="http://schemas.microsoft.com/office/powerpoint/2010/main" val="3397156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5893"/>
            <a:ext cx="8270993" cy="1021237"/>
          </a:xfrm>
        </p:spPr>
        <p:txBody>
          <a:bodyPr wrap="square" lIns="0" tIns="18000" rIns="0" bIns="18000" anchor="ctr" anchorCtr="0">
            <a:spAutoFit/>
          </a:bodyPr>
          <a:lstStyle/>
          <a:p>
            <a:r>
              <a:rPr lang="en-US" dirty="0"/>
              <a:t>Servicing Electronic Throttle Systems </a:t>
            </a:r>
            <a:r>
              <a:rPr lang="en-US" sz="2800" dirty="0"/>
              <a:t>(2 of 2)</a:t>
            </a:r>
            <a:endParaRPr lang="en-US" sz="24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4316" y="1672737"/>
            <a:ext cx="8277884" cy="3121812"/>
          </a:xfrm>
        </p:spPr>
        <p:txBody>
          <a:bodyPr wrap="square" lIns="0" tIns="18000" rIns="0" bIns="18000" anchor="ctr" anchorCtr="0">
            <a:spAutoFit/>
          </a:bodyPr>
          <a:lstStyle/>
          <a:p>
            <a:pPr marL="342900" indent="-342900"/>
            <a:r>
              <a:rPr lang="en-US" sz="2400" dirty="0"/>
              <a:t>Throttle Body Relearn Procedure</a:t>
            </a:r>
          </a:p>
          <a:p>
            <a:pPr marL="829818" lvl="1" indent="-342900"/>
            <a:r>
              <a:rPr lang="en-US" sz="2400" dirty="0"/>
              <a:t>A typical throttle body relearn procedure includes:</a:t>
            </a:r>
          </a:p>
          <a:p>
            <a:pPr marL="1229868" lvl="2" indent="-342900"/>
            <a:r>
              <a:rPr lang="en-US" sz="2400" dirty="0"/>
              <a:t>Turn the ignition on (engine off) for 30 seconds.</a:t>
            </a:r>
          </a:p>
          <a:p>
            <a:pPr marL="1229868" lvl="2" indent="-342900"/>
            <a:r>
              <a:rPr lang="en-US" sz="2400" dirty="0"/>
              <a:t>Turn the ignition off and wait 30 seconds.</a:t>
            </a:r>
          </a:p>
          <a:p>
            <a:pPr marL="1229868" lvl="2" indent="-342900"/>
            <a:r>
              <a:rPr lang="en-US" sz="2400" dirty="0"/>
              <a:t>Start the engine and the idle learn procedure should cause the engine to idle at the correct speed.</a:t>
            </a:r>
          </a:p>
          <a:p>
            <a:pPr marL="829818" lvl="1" indent="-342900"/>
            <a:r>
              <a:rPr lang="en-US" sz="2400" dirty="0"/>
              <a:t>Other vehicles may require the use of a scan tool.</a:t>
            </a:r>
          </a:p>
        </p:txBody>
      </p:sp>
    </p:spTree>
    <p:extLst>
      <p:ext uri="{BB962C8B-B14F-4D97-AF65-F5344CB8AC3E}">
        <p14:creationId xmlns:p14="http://schemas.microsoft.com/office/powerpoint/2010/main" val="3988265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Question 3</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113658"/>
            <a:ext cx="8278392" cy="775015"/>
          </a:xfrm>
        </p:spPr>
        <p:txBody>
          <a:bodyPr wrap="square" lIns="0" tIns="18000" rIns="0" bIns="18000" anchor="ctr" anchorCtr="0">
            <a:spAutoFit/>
          </a:bodyPr>
          <a:lstStyle/>
          <a:p>
            <a:pPr marL="0" indent="0">
              <a:spcBef>
                <a:spcPts val="600"/>
              </a:spcBef>
              <a:buNone/>
            </a:pPr>
            <a:r>
              <a:rPr lang="en-US" sz="2400" dirty="0"/>
              <a:t>What three </a:t>
            </a:r>
            <a:r>
              <a:rPr lang="en-US" sz="2400" spc="-300" dirty="0"/>
              <a:t>E C </a:t>
            </a:r>
            <a:r>
              <a:rPr lang="en-US" sz="2400" dirty="0"/>
              <a:t>T performance-related conditions might indicate a need for throttle body cleaning?</a:t>
            </a:r>
            <a:endParaRPr lang="en-US" altLang="en-US" sz="2400" noProof="0" dirty="0">
              <a:solidFill>
                <a:schemeClr val="tx1"/>
              </a:solidFill>
            </a:endParaRPr>
          </a:p>
        </p:txBody>
      </p:sp>
    </p:spTree>
    <p:extLst>
      <p:ext uri="{BB962C8B-B14F-4D97-AF65-F5344CB8AC3E}">
        <p14:creationId xmlns:p14="http://schemas.microsoft.com/office/powerpoint/2010/main" val="3081576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Answer 3</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5531" y="1120705"/>
            <a:ext cx="8278392" cy="775015"/>
          </a:xfrm>
        </p:spPr>
        <p:txBody>
          <a:bodyPr wrap="square" lIns="0" tIns="18000" rIns="0" bIns="18000" anchor="ctr" anchorCtr="0">
            <a:spAutoFit/>
          </a:bodyPr>
          <a:lstStyle/>
          <a:p>
            <a:pPr marL="0" indent="0">
              <a:spcBef>
                <a:spcPts val="600"/>
              </a:spcBef>
              <a:buNone/>
            </a:pPr>
            <a:r>
              <a:rPr lang="en-US" sz="2400" dirty="0"/>
              <a:t>Rough idle, lower than normal idle speed, and engine stalling.</a:t>
            </a:r>
            <a:endParaRPr lang="en-US" altLang="en-US" sz="2400" noProof="0" dirty="0">
              <a:solidFill>
                <a:schemeClr val="tx1"/>
              </a:solidFill>
            </a:endParaRPr>
          </a:p>
        </p:txBody>
      </p:sp>
    </p:spTree>
    <p:extLst>
      <p:ext uri="{BB962C8B-B14F-4D97-AF65-F5344CB8AC3E}">
        <p14:creationId xmlns:p14="http://schemas.microsoft.com/office/powerpoint/2010/main" val="109394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37.1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32932"/>
            <a:ext cx="671957" cy="374906"/>
          </a:xfrm>
        </p:spPr>
        <p:txBody>
          <a:bodyPr wrap="square" lIns="0" tIns="18000" rIns="0" bIns="18000" anchor="ctr" anchorCtr="0">
            <a:spAutoFit/>
          </a:bodyPr>
          <a:lstStyle/>
          <a:p>
            <a:pPr marL="0" indent="0">
              <a:buNone/>
            </a:pPr>
            <a:r>
              <a:rPr lang="en-US" sz="2200" spc="-300" dirty="0"/>
              <a:t>E T </a:t>
            </a:r>
            <a:r>
              <a:rPr lang="en-US" sz="2200" dirty="0"/>
              <a:t>C</a:t>
            </a:r>
            <a:endParaRPr lang="en-US" sz="2200" noProof="0" dirty="0"/>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1635964"/>
            <a:ext cx="3981711" cy="3760448"/>
          </a:xfrm>
        </p:spPr>
        <p:txBody>
          <a:bodyPr wrap="square" lIns="0" tIns="18000" rIns="0" bIns="18000" anchor="ctr" anchorCtr="0">
            <a:spAutoFit/>
          </a:bodyPr>
          <a:lstStyle/>
          <a:p>
            <a:pPr marL="342900" indent="-342900">
              <a:spcBef>
                <a:spcPts val="600"/>
              </a:spcBef>
            </a:pPr>
            <a:r>
              <a:rPr lang="en-US" sz="2200" dirty="0"/>
              <a:t>The throttle pedal is connected to the </a:t>
            </a:r>
            <a:r>
              <a:rPr lang="en-US" sz="2200" spc="-300" dirty="0"/>
              <a:t>A P </a:t>
            </a:r>
            <a:r>
              <a:rPr lang="en-US" sz="2200" dirty="0"/>
              <a:t>P sensor. The electronic throttle body includes a throttle position sensor to provide throttle angle feedback to the vehicle computer. Some systems use a throttle actuator control (</a:t>
            </a:r>
            <a:r>
              <a:rPr lang="en-US" sz="2200" spc="-300" dirty="0"/>
              <a:t>T A </a:t>
            </a:r>
            <a:r>
              <a:rPr lang="en-US" sz="2200" dirty="0"/>
              <a:t>C) module to operate the throttle blade (plate).</a:t>
            </a:r>
            <a:endParaRPr lang="en-US" sz="2200" noProof="0" dirty="0"/>
          </a:p>
        </p:txBody>
      </p:sp>
      <p:pic>
        <p:nvPicPr>
          <p:cNvPr id="3" name="Picture 2" descr="A pedal assembly connected to an accelerating pedal position sensor.&#10;Long description is available in notes, press F6.">
            <a:extLst>
              <a:ext uri="{FF2B5EF4-FFF2-40B4-BE49-F238E27FC236}">
                <a16:creationId xmlns:a16="http://schemas.microsoft.com/office/drawing/2014/main" id="{65F43543-06A7-B45E-13DA-3CDF10EB4B4F}"/>
              </a:ext>
            </a:extLst>
          </p:cNvPr>
          <p:cNvPicPr>
            <a:picLocks noChangeAspect="1"/>
          </p:cNvPicPr>
          <p:nvPr/>
        </p:nvPicPr>
        <p:blipFill>
          <a:blip r:embed="rId3"/>
          <a:stretch>
            <a:fillRect/>
          </a:stretch>
        </p:blipFill>
        <p:spPr>
          <a:xfrm>
            <a:off x="4667853" y="1412875"/>
            <a:ext cx="3981711" cy="3677447"/>
          </a:xfrm>
          <a:prstGeom prst="rect">
            <a:avLst/>
          </a:prstGeom>
        </p:spPr>
      </p:pic>
    </p:spTree>
    <p:extLst>
      <p:ext uri="{BB962C8B-B14F-4D97-AF65-F5344CB8AC3E}">
        <p14:creationId xmlns:p14="http://schemas.microsoft.com/office/powerpoint/2010/main" val="4249280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75FC7-E9E0-A50B-3C68-2EA786627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C31D1-6E69-393E-5AA4-915CE423A205}"/>
              </a:ext>
            </a:extLst>
          </p:cNvPr>
          <p:cNvSpPr>
            <a:spLocks noGrp="1"/>
          </p:cNvSpPr>
          <p:nvPr>
            <p:ph type="title"/>
          </p:nvPr>
        </p:nvSpPr>
        <p:spPr>
          <a:xfrm>
            <a:off x="445476" y="233870"/>
            <a:ext cx="8266723" cy="590349"/>
          </a:xfrm>
        </p:spPr>
        <p:txBody>
          <a:bodyPr wrap="square" lIns="0" tIns="18000" rIns="0" bIns="18000" anchor="ctr" anchorCtr="0">
            <a:spAutoFit/>
          </a:bodyPr>
          <a:lstStyle/>
          <a:p>
            <a:r>
              <a:rPr lang="en-US" sz="3600" dirty="0">
                <a:latin typeface="+mj-lt"/>
              </a:rPr>
              <a:t>Summary</a:t>
            </a:r>
            <a:endParaRPr lang="en-US" sz="2800" dirty="0">
              <a:latin typeface="+mj-lt"/>
            </a:endParaRPr>
          </a:p>
        </p:txBody>
      </p:sp>
      <p:sp>
        <p:nvSpPr>
          <p:cNvPr id="3" name="Content Placeholder 2">
            <a:extLst>
              <a:ext uri="{FF2B5EF4-FFF2-40B4-BE49-F238E27FC236}">
                <a16:creationId xmlns:a16="http://schemas.microsoft.com/office/drawing/2014/main" id="{A176143F-CEE5-99D0-97F3-CB150FFC4117}"/>
              </a:ext>
            </a:extLst>
          </p:cNvPr>
          <p:cNvSpPr>
            <a:spLocks noGrp="1"/>
          </p:cNvSpPr>
          <p:nvPr>
            <p:ph idx="1"/>
          </p:nvPr>
        </p:nvSpPr>
        <p:spPr>
          <a:xfrm>
            <a:off x="443522" y="1025665"/>
            <a:ext cx="8125125" cy="5268553"/>
          </a:xfrm>
        </p:spPr>
        <p:txBody>
          <a:bodyPr wrap="square" lIns="0" tIns="18000" rIns="0" bIns="18000" anchor="ctr" anchorCtr="0">
            <a:spAutoFit/>
          </a:bodyPr>
          <a:lstStyle/>
          <a:p>
            <a:pPr marL="285750" indent="-285750"/>
            <a:r>
              <a:rPr lang="en-US" sz="1800" dirty="0"/>
              <a:t>Using an electronic throttle control (</a:t>
            </a:r>
            <a:r>
              <a:rPr lang="en-US" sz="1800" spc="-200" dirty="0"/>
              <a:t>E T </a:t>
            </a:r>
            <a:r>
              <a:rPr lang="en-US" sz="1800" dirty="0"/>
              <a:t>C) system on an engine has many advantages over a conventional method that uses a mechanical cable between the accelerator pedal and the throttle valve. </a:t>
            </a:r>
          </a:p>
          <a:p>
            <a:pPr marL="285750" indent="-285750"/>
            <a:r>
              <a:rPr lang="en-US" sz="1800" dirty="0"/>
              <a:t>The major components of an </a:t>
            </a:r>
            <a:r>
              <a:rPr lang="en-US" sz="1800" spc="-200" dirty="0"/>
              <a:t>E T </a:t>
            </a:r>
            <a:r>
              <a:rPr lang="en-US" sz="1800" dirty="0"/>
              <a:t>C system include the following: </a:t>
            </a:r>
          </a:p>
          <a:p>
            <a:pPr marL="772668" lvl="1" indent="-285750"/>
            <a:r>
              <a:rPr lang="en-US" sz="1800" dirty="0"/>
              <a:t>Accelerator pedal position (</a:t>
            </a:r>
            <a:r>
              <a:rPr lang="en-US" sz="1800" spc="-200" dirty="0"/>
              <a:t>A P </a:t>
            </a:r>
            <a:r>
              <a:rPr lang="en-US" sz="1800" dirty="0"/>
              <a:t>P) sensor </a:t>
            </a:r>
          </a:p>
          <a:p>
            <a:pPr marL="772668" lvl="1" indent="-285750"/>
            <a:r>
              <a:rPr lang="en-US" sz="1800" spc="-200" dirty="0"/>
              <a:t>E T </a:t>
            </a:r>
            <a:r>
              <a:rPr lang="en-US" sz="1800" dirty="0"/>
              <a:t>C actuator motor and spring</a:t>
            </a:r>
          </a:p>
          <a:p>
            <a:pPr marL="772668" lvl="1" indent="-285750"/>
            <a:r>
              <a:rPr lang="en-US" sz="1800" dirty="0"/>
              <a:t>Throttle position (</a:t>
            </a:r>
            <a:r>
              <a:rPr lang="en-US" sz="1800" spc="-200" dirty="0"/>
              <a:t>T </a:t>
            </a:r>
            <a:r>
              <a:rPr lang="en-US" sz="1800" dirty="0"/>
              <a:t>P) sensor </a:t>
            </a:r>
          </a:p>
          <a:p>
            <a:pPr marL="772668" lvl="1" indent="-285750"/>
            <a:r>
              <a:rPr lang="en-US" sz="1800" dirty="0"/>
              <a:t>Electronic control unit</a:t>
            </a:r>
          </a:p>
          <a:p>
            <a:pPr marL="285750" indent="-285750"/>
            <a:r>
              <a:rPr lang="en-US" sz="1800" dirty="0"/>
              <a:t>The </a:t>
            </a:r>
            <a:r>
              <a:rPr lang="en-US" sz="1800" spc="-200" dirty="0"/>
              <a:t>T </a:t>
            </a:r>
            <a:r>
              <a:rPr lang="en-US" sz="1800" dirty="0"/>
              <a:t>P sensor is actually two sensors that share the 5-volt reference from the </a:t>
            </a:r>
            <a:r>
              <a:rPr lang="en-US" sz="1800" spc="-200" dirty="0"/>
              <a:t>P C </a:t>
            </a:r>
            <a:r>
              <a:rPr lang="en-US" sz="1800" dirty="0"/>
              <a:t>M and produce opposite signals as a redundant check. </a:t>
            </a:r>
          </a:p>
          <a:p>
            <a:pPr marL="285750" indent="-285750"/>
            <a:r>
              <a:rPr lang="en-US" sz="1800" dirty="0"/>
              <a:t> Limp-in mode is commanded if there is a major fault in the system, which can allow the vehicle to be driven enough to be pulled off the road to safety. </a:t>
            </a:r>
          </a:p>
          <a:p>
            <a:pPr marL="285750" indent="-285750"/>
            <a:r>
              <a:rPr lang="en-US" sz="1800" dirty="0"/>
              <a:t>The diagnostic procedure for the </a:t>
            </a:r>
            <a:r>
              <a:rPr lang="en-US" sz="1800" spc="-200" dirty="0"/>
              <a:t>E T </a:t>
            </a:r>
            <a:r>
              <a:rPr lang="en-US" sz="1800" dirty="0"/>
              <a:t>C system includes verifying the customer concern, using a scan tool to check for </a:t>
            </a:r>
            <a:r>
              <a:rPr lang="en-US" sz="1800" spc="-200" dirty="0"/>
              <a:t>D T C </a:t>
            </a:r>
            <a:r>
              <a:rPr lang="en-US" sz="1800" dirty="0"/>
              <a:t>s, and checking the value of the </a:t>
            </a:r>
            <a:r>
              <a:rPr lang="en-US" sz="1800" spc="-200" dirty="0"/>
              <a:t>T </a:t>
            </a:r>
            <a:r>
              <a:rPr lang="en-US" sz="1800" dirty="0"/>
              <a:t>P and </a:t>
            </a:r>
            <a:r>
              <a:rPr lang="en-US" sz="1800" spc="-200" dirty="0"/>
              <a:t>A P </a:t>
            </a:r>
            <a:r>
              <a:rPr lang="en-US" sz="1800" dirty="0"/>
              <a:t>P sensors.</a:t>
            </a:r>
          </a:p>
        </p:txBody>
      </p:sp>
    </p:spTree>
    <p:extLst>
      <p:ext uri="{BB962C8B-B14F-4D97-AF65-F5344CB8AC3E}">
        <p14:creationId xmlns:p14="http://schemas.microsoft.com/office/powerpoint/2010/main" val="510928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8222" y="243016"/>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Question 1</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111872"/>
            <a:ext cx="8278392" cy="1144347"/>
          </a:xfrm>
        </p:spPr>
        <p:txBody>
          <a:bodyPr wrap="square" lIns="0" tIns="18000" rIns="0" bIns="18000" anchor="ctr" anchorCtr="0">
            <a:spAutoFit/>
          </a:bodyPr>
          <a:lstStyle/>
          <a:p>
            <a:pPr marL="0" indent="0">
              <a:spcBef>
                <a:spcPts val="600"/>
              </a:spcBef>
              <a:buNone/>
            </a:pPr>
            <a:r>
              <a:rPr lang="en-US" sz="2400" dirty="0"/>
              <a:t>What parts can be deleted if an engine uses an electronic throttle control (</a:t>
            </a:r>
            <a:r>
              <a:rPr lang="en-US" sz="2400" spc="-300" dirty="0"/>
              <a:t>E T </a:t>
            </a:r>
            <a:r>
              <a:rPr lang="en-US" sz="2400" dirty="0"/>
              <a:t>C) system instead of a conventional accelerator pedal and cable to operate the throttle valve?</a:t>
            </a:r>
            <a:endParaRPr lang="en-US" altLang="en-US" sz="2400" noProof="0" dirty="0">
              <a:solidFill>
                <a:schemeClr val="tx1"/>
              </a:solidFill>
            </a:endParaRPr>
          </a:p>
        </p:txBody>
      </p:sp>
    </p:spTree>
    <p:extLst>
      <p:ext uri="{BB962C8B-B14F-4D97-AF65-F5344CB8AC3E}">
        <p14:creationId xmlns:p14="http://schemas.microsoft.com/office/powerpoint/2010/main" val="155424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Answer 1</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110768"/>
            <a:ext cx="8278392" cy="405683"/>
          </a:xfrm>
        </p:spPr>
        <p:txBody>
          <a:bodyPr wrap="square" lIns="0" tIns="18000" rIns="0" bIns="18000" anchor="ctr" anchorCtr="0">
            <a:spAutoFit/>
          </a:bodyPr>
          <a:lstStyle/>
          <a:p>
            <a:pPr marL="0" indent="0">
              <a:spcBef>
                <a:spcPts val="600"/>
              </a:spcBef>
              <a:buNone/>
            </a:pPr>
            <a:r>
              <a:rPr lang="en-US" sz="2400" dirty="0"/>
              <a:t>Accelerator cable, cruise actuator, idle air control valve.</a:t>
            </a:r>
            <a:endParaRPr lang="en-US" altLang="en-US" sz="2400" noProof="0" dirty="0">
              <a:solidFill>
                <a:schemeClr val="tx1"/>
              </a:solidFill>
            </a:endParaRPr>
          </a:p>
        </p:txBody>
      </p:sp>
    </p:spTree>
    <p:extLst>
      <p:ext uri="{BB962C8B-B14F-4D97-AF65-F5344CB8AC3E}">
        <p14:creationId xmlns:p14="http://schemas.microsoft.com/office/powerpoint/2010/main" val="2567793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450" y="243207"/>
            <a:ext cx="8278750" cy="590349"/>
          </a:xfrm>
        </p:spPr>
        <p:txBody>
          <a:bodyPr wrap="square" lIns="0" tIns="18000" rIns="0" bIns="18000" anchor="ctr" anchorCtr="0">
            <a:spAutoFit/>
          </a:bodyPr>
          <a:lstStyle/>
          <a:p>
            <a:r>
              <a:rPr lang="en-US" altLang="en-US" sz="3600" dirty="0">
                <a:latin typeface="+mj-lt"/>
              </a:rPr>
              <a:t>Normal Operation of </a:t>
            </a:r>
            <a:r>
              <a:rPr lang="en-US" altLang="en-US" sz="3600" spc="-500" dirty="0">
                <a:latin typeface="+mj-lt"/>
              </a:rPr>
              <a:t>E T </a:t>
            </a:r>
            <a:r>
              <a:rPr lang="en-US" altLang="en-US" sz="3600" dirty="0">
                <a:latin typeface="+mj-lt"/>
              </a:rPr>
              <a:t>C System</a:t>
            </a:r>
            <a:endParaRPr lang="en-US" sz="2800" noProof="0" dirty="0">
              <a:latin typeface="+mj-lt"/>
            </a:endParaRPr>
          </a:p>
        </p:txBody>
      </p:sp>
      <p:sp>
        <p:nvSpPr>
          <p:cNvPr id="4" name="Content Placeholder 3">
            <a:extLst>
              <a:ext uri="{FF2B5EF4-FFF2-40B4-BE49-F238E27FC236}">
                <a16:creationId xmlns:a16="http://schemas.microsoft.com/office/drawing/2014/main" id="{71B931BC-266F-3943-460F-29996917007F}"/>
              </a:ext>
            </a:extLst>
          </p:cNvPr>
          <p:cNvSpPr>
            <a:spLocks noGrp="1"/>
          </p:cNvSpPr>
          <p:nvPr>
            <p:ph idx="1"/>
          </p:nvPr>
        </p:nvSpPr>
        <p:spPr>
          <a:xfrm>
            <a:off x="433450" y="1101651"/>
            <a:ext cx="8278750" cy="3591171"/>
          </a:xfrm>
        </p:spPr>
        <p:txBody>
          <a:bodyPr wrap="square" lIns="0" tIns="18000" rIns="0" bIns="18000" anchor="ctr" anchorCtr="0">
            <a:spAutoFit/>
          </a:bodyPr>
          <a:lstStyle/>
          <a:p>
            <a:pPr marL="342900" indent="-342900">
              <a:spcBef>
                <a:spcPts val="600"/>
              </a:spcBef>
            </a:pPr>
            <a:r>
              <a:rPr lang="en-US" sz="2400" dirty="0"/>
              <a:t>These normal conditions include the following:</a:t>
            </a:r>
          </a:p>
          <a:p>
            <a:pPr marL="829818" lvl="1" indent="-342900"/>
            <a:r>
              <a:rPr lang="en-US" sz="2400" dirty="0"/>
              <a:t>The engine may not increase above idle speed when depressing the accelerator pedal when the gear selector is in </a:t>
            </a:r>
            <a:r>
              <a:rPr lang="en-US" sz="2400" spc="-300" dirty="0"/>
              <a:t>P A R </a:t>
            </a:r>
            <a:r>
              <a:rPr lang="en-US" sz="2400" dirty="0"/>
              <a:t>K or </a:t>
            </a:r>
            <a:r>
              <a:rPr lang="en-US" sz="2400" spc="-300" dirty="0"/>
              <a:t>N E U T R A </a:t>
            </a:r>
            <a:r>
              <a:rPr lang="en-US" sz="2400" dirty="0"/>
              <a:t>L.</a:t>
            </a:r>
          </a:p>
          <a:p>
            <a:pPr marL="829818" lvl="1" indent="-342900"/>
            <a:r>
              <a:rPr lang="en-US" sz="2400" dirty="0"/>
              <a:t>While accelerating rapidly, there is often a slight delay before the engine responds.</a:t>
            </a:r>
          </a:p>
          <a:p>
            <a:pPr marL="829818" lvl="1" indent="-342900"/>
            <a:r>
              <a:rPr lang="en-US" sz="2400" dirty="0"/>
              <a:t>While at cruise speed, the accelerator pedal may or may not cause the engine speed to increase if the accelerator pedal is moved slightly.</a:t>
            </a:r>
          </a:p>
        </p:txBody>
      </p:sp>
    </p:spTree>
    <p:extLst>
      <p:ext uri="{BB962C8B-B14F-4D97-AF65-F5344CB8AC3E}">
        <p14:creationId xmlns:p14="http://schemas.microsoft.com/office/powerpoint/2010/main" val="1395097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9DAC211D-65E4-CCD0-85F4-C304B95B44B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73B7237-962F-B91E-3C6E-B0D09BFE45D6}"/>
              </a:ext>
            </a:extLst>
          </p:cNvPr>
          <p:cNvSpPr>
            <a:spLocks noGrp="1"/>
          </p:cNvSpPr>
          <p:nvPr>
            <p:ph type="title"/>
          </p:nvPr>
        </p:nvSpPr>
        <p:spPr>
          <a:xfrm>
            <a:off x="445477" y="234376"/>
            <a:ext cx="8229600" cy="590349"/>
          </a:xfrm>
        </p:spPr>
        <p:txBody>
          <a:bodyPr wrap="square" lIns="0" tIns="18000" rIns="0" bIns="18000" anchor="ctr" anchorCtr="0">
            <a:spAutoFit/>
          </a:bodyPr>
          <a:lstStyle/>
          <a:p>
            <a:r>
              <a:rPr lang="en-US" sz="3600" noProof="0" dirty="0">
                <a:latin typeface="+mj-lt"/>
              </a:rPr>
              <a:t>Figure 37.2</a:t>
            </a:r>
          </a:p>
        </p:txBody>
      </p:sp>
      <p:sp>
        <p:nvSpPr>
          <p:cNvPr id="10" name="Content Placeholder 9">
            <a:extLst>
              <a:ext uri="{FF2B5EF4-FFF2-40B4-BE49-F238E27FC236}">
                <a16:creationId xmlns:a16="http://schemas.microsoft.com/office/drawing/2014/main" id="{D418EF30-4602-D142-00B3-C0E5F4F115B6}"/>
              </a:ext>
            </a:extLst>
          </p:cNvPr>
          <p:cNvSpPr>
            <a:spLocks noGrp="1"/>
          </p:cNvSpPr>
          <p:nvPr>
            <p:ph idx="1"/>
          </p:nvPr>
        </p:nvSpPr>
        <p:spPr>
          <a:xfrm>
            <a:off x="431800" y="1077477"/>
            <a:ext cx="3178908" cy="405683"/>
          </a:xfrm>
        </p:spPr>
        <p:txBody>
          <a:bodyPr wrap="square" lIns="0" tIns="18000" rIns="0" bIns="18000" anchor="ctr" anchorCtr="0">
            <a:spAutoFit/>
          </a:bodyPr>
          <a:lstStyle/>
          <a:p>
            <a:pPr marL="0" indent="0">
              <a:buNone/>
            </a:pPr>
            <a:r>
              <a:rPr lang="en-US" sz="2400" dirty="0"/>
              <a:t>Throttle Valve Opening</a:t>
            </a:r>
          </a:p>
        </p:txBody>
      </p:sp>
      <p:sp>
        <p:nvSpPr>
          <p:cNvPr id="11" name="Content Placeholder 10">
            <a:extLst>
              <a:ext uri="{FF2B5EF4-FFF2-40B4-BE49-F238E27FC236}">
                <a16:creationId xmlns:a16="http://schemas.microsoft.com/office/drawing/2014/main" id="{262E9BF8-5723-AD33-D30C-A85B2F4DDEB3}"/>
              </a:ext>
            </a:extLst>
          </p:cNvPr>
          <p:cNvSpPr>
            <a:spLocks noGrp="1"/>
          </p:cNvSpPr>
          <p:nvPr>
            <p:ph idx="13"/>
          </p:nvPr>
        </p:nvSpPr>
        <p:spPr>
          <a:xfrm>
            <a:off x="445477" y="1666939"/>
            <a:ext cx="4078288" cy="1144347"/>
          </a:xfrm>
        </p:spPr>
        <p:txBody>
          <a:bodyPr wrap="square" lIns="0" tIns="18000" rIns="0" bIns="18000" anchor="ctr" anchorCtr="0">
            <a:spAutoFit/>
          </a:bodyPr>
          <a:lstStyle/>
          <a:p>
            <a:pPr marL="342900" indent="-342900"/>
            <a:r>
              <a:rPr lang="en-US" sz="2400" dirty="0"/>
              <a:t>The opening of the throttle plate can be delayed as long as 30 milliseconds</a:t>
            </a:r>
          </a:p>
        </p:txBody>
      </p:sp>
      <p:graphicFrame>
        <p:nvGraphicFramePr>
          <p:cNvPr id="8" name="Object 7" descr="open parenthesis 0 point 0 3 0">
            <a:extLst>
              <a:ext uri="{FF2B5EF4-FFF2-40B4-BE49-F238E27FC236}">
                <a16:creationId xmlns:a16="http://schemas.microsoft.com/office/drawing/2014/main" id="{1CC6485F-0C73-5CD0-063F-096D949BEC93}"/>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93104488"/>
              </p:ext>
            </p:extLst>
          </p:nvPr>
        </p:nvGraphicFramePr>
        <p:xfrm>
          <a:off x="746980" y="2884460"/>
          <a:ext cx="958850" cy="404812"/>
        </p:xfrm>
        <a:graphic>
          <a:graphicData uri="http://schemas.openxmlformats.org/presentationml/2006/ole">
            <mc:AlternateContent xmlns:mc="http://schemas.openxmlformats.org/markup-compatibility/2006">
              <mc:Choice xmlns:v="urn:schemas-microsoft-com:vml" Requires="v">
                <p:oleObj name="Equation" r:id="rId3" imgW="482400" imgH="203040" progId="Equation.DSMT4">
                  <p:embed/>
                </p:oleObj>
              </mc:Choice>
              <mc:Fallback>
                <p:oleObj name="Equation" r:id="rId3" imgW="482400" imgH="203040" progId="Equation.DSMT4">
                  <p:embed/>
                  <p:pic>
                    <p:nvPicPr>
                      <p:cNvPr id="15" name="Object 14" descr="O B D hyphen Roman number 2.">
                        <a:extLst>
                          <a:ext uri="{FF2B5EF4-FFF2-40B4-BE49-F238E27FC236}">
                            <a16:creationId xmlns:a16="http://schemas.microsoft.com/office/drawing/2014/main" id="{AAD993E3-A7ED-D877-D7F8-8BD34D8CAC9C}"/>
                          </a:ext>
                          <a:ext uri="{C183D7F6-B498-43B3-948B-1728B52AA6E4}">
                            <adec:decorative xmlns:adec="http://schemas.microsoft.com/office/drawing/2017/decorative" val="0"/>
                          </a:ext>
                        </a:extLst>
                      </p:cNvPr>
                      <p:cNvPicPr/>
                      <p:nvPr/>
                    </p:nvPicPr>
                    <p:blipFill>
                      <a:blip r:embed="rId4"/>
                      <a:stretch>
                        <a:fillRect/>
                      </a:stretch>
                    </p:blipFill>
                    <p:spPr>
                      <a:xfrm>
                        <a:off x="746980" y="2884460"/>
                        <a:ext cx="958850" cy="404812"/>
                      </a:xfrm>
                      <a:prstGeom prst="rect">
                        <a:avLst/>
                      </a:prstGeom>
                      <a:noFill/>
                    </p:spPr>
                  </p:pic>
                </p:oleObj>
              </mc:Fallback>
            </mc:AlternateContent>
          </a:graphicData>
        </a:graphic>
      </p:graphicFrame>
      <p:sp>
        <p:nvSpPr>
          <p:cNvPr id="4" name="Content Placeholder 3">
            <a:extLst>
              <a:ext uri="{FF2B5EF4-FFF2-40B4-BE49-F238E27FC236}">
                <a16:creationId xmlns:a16="http://schemas.microsoft.com/office/drawing/2014/main" id="{49CD39EA-5B2C-9713-986A-7A7D59102EF8}"/>
              </a:ext>
            </a:extLst>
          </p:cNvPr>
          <p:cNvSpPr>
            <a:spLocks noGrp="1"/>
          </p:cNvSpPr>
          <p:nvPr>
            <p:ph sz="quarter" idx="14"/>
          </p:nvPr>
        </p:nvSpPr>
        <p:spPr>
          <a:xfrm>
            <a:off x="1752600" y="2859309"/>
            <a:ext cx="2371726" cy="405683"/>
          </a:xfrm>
        </p:spPr>
        <p:txBody>
          <a:bodyPr wrap="square" lIns="0" tIns="18000" rIns="0" bIns="18000" anchor="ctr" anchorCtr="0">
            <a:spAutoFit/>
          </a:bodyPr>
          <a:lstStyle/>
          <a:p>
            <a:pPr marL="0" indent="0">
              <a:buNone/>
            </a:pPr>
            <a:r>
              <a:rPr lang="en-US" sz="2400" dirty="0"/>
              <a:t>sec) to allow time</a:t>
            </a:r>
          </a:p>
        </p:txBody>
      </p:sp>
      <p:sp>
        <p:nvSpPr>
          <p:cNvPr id="5" name="Content Placeholder 4">
            <a:extLst>
              <a:ext uri="{FF2B5EF4-FFF2-40B4-BE49-F238E27FC236}">
                <a16:creationId xmlns:a16="http://schemas.microsoft.com/office/drawing/2014/main" id="{C7A1B4F7-07A1-FCB8-29DB-BAC25EF636C7}"/>
              </a:ext>
            </a:extLst>
          </p:cNvPr>
          <p:cNvSpPr>
            <a:spLocks noGrp="1"/>
          </p:cNvSpPr>
          <p:nvPr>
            <p:ph sz="quarter" idx="15"/>
          </p:nvPr>
        </p:nvSpPr>
        <p:spPr>
          <a:xfrm>
            <a:off x="766030" y="3324347"/>
            <a:ext cx="3788508" cy="1144347"/>
          </a:xfrm>
        </p:spPr>
        <p:txBody>
          <a:bodyPr wrap="square" lIns="0" tIns="18000" rIns="0" bIns="18000" anchor="ctr" anchorCtr="0">
            <a:spAutoFit/>
          </a:bodyPr>
          <a:lstStyle/>
          <a:p>
            <a:pPr marL="0" indent="0">
              <a:buNone/>
            </a:pPr>
            <a:r>
              <a:rPr lang="en-US" sz="2400" dirty="0"/>
              <a:t>for the amount of fuel needed to catch up to the opening of the throttle plate.</a:t>
            </a:r>
          </a:p>
        </p:txBody>
      </p:sp>
      <p:pic>
        <p:nvPicPr>
          <p:cNvPr id="9" name="Picture 8" descr="A milliseconds time graph drawn for throttle actuator position graph and accelerator pedal position. &#10;Long description is available in notes, press F6.">
            <a:extLst>
              <a:ext uri="{FF2B5EF4-FFF2-40B4-BE49-F238E27FC236}">
                <a16:creationId xmlns:a16="http://schemas.microsoft.com/office/drawing/2014/main" id="{56D26AE7-913D-03EC-0852-885C4F5BDBE6}"/>
              </a:ext>
            </a:extLst>
          </p:cNvPr>
          <p:cNvPicPr>
            <a:picLocks noChangeAspect="1"/>
          </p:cNvPicPr>
          <p:nvPr/>
        </p:nvPicPr>
        <p:blipFill>
          <a:blip r:embed="rId5"/>
          <a:stretch>
            <a:fillRect/>
          </a:stretch>
        </p:blipFill>
        <p:spPr>
          <a:xfrm>
            <a:off x="4663294" y="1068576"/>
            <a:ext cx="4037293" cy="3377549"/>
          </a:xfrm>
          <a:prstGeom prst="rect">
            <a:avLst/>
          </a:prstGeom>
        </p:spPr>
      </p:pic>
    </p:spTree>
    <p:extLst>
      <p:ext uri="{BB962C8B-B14F-4D97-AF65-F5344CB8AC3E}">
        <p14:creationId xmlns:p14="http://schemas.microsoft.com/office/powerpoint/2010/main" val="3011543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450" y="243207"/>
            <a:ext cx="8278750" cy="590349"/>
          </a:xfrm>
        </p:spPr>
        <p:txBody>
          <a:bodyPr wrap="square" lIns="0" tIns="18000" rIns="0" bIns="18000" anchor="ctr" anchorCtr="0">
            <a:spAutoFit/>
          </a:bodyPr>
          <a:lstStyle/>
          <a:p>
            <a:r>
              <a:rPr lang="en-US" altLang="en-US" sz="3600" dirty="0">
                <a:latin typeface="+mj-lt"/>
              </a:rPr>
              <a:t>Accelerator Pedal Position Sensor</a:t>
            </a:r>
            <a:endParaRPr lang="en-US" sz="2800" noProof="0" dirty="0">
              <a:latin typeface="+mj-lt"/>
            </a:endParaRPr>
          </a:p>
        </p:txBody>
      </p:sp>
      <p:sp>
        <p:nvSpPr>
          <p:cNvPr id="4" name="Content Placeholder 3">
            <a:extLst>
              <a:ext uri="{FF2B5EF4-FFF2-40B4-BE49-F238E27FC236}">
                <a16:creationId xmlns:a16="http://schemas.microsoft.com/office/drawing/2014/main" id="{71B931BC-266F-3943-460F-29996917007F}"/>
              </a:ext>
            </a:extLst>
          </p:cNvPr>
          <p:cNvSpPr>
            <a:spLocks noGrp="1"/>
          </p:cNvSpPr>
          <p:nvPr>
            <p:ph idx="1"/>
          </p:nvPr>
        </p:nvSpPr>
        <p:spPr>
          <a:xfrm>
            <a:off x="433450" y="995363"/>
            <a:ext cx="8278750" cy="3960503"/>
          </a:xfrm>
        </p:spPr>
        <p:txBody>
          <a:bodyPr wrap="square" lIns="0" tIns="18000" rIns="0" bIns="18000" anchor="ctr" anchorCtr="0">
            <a:spAutoFit/>
          </a:bodyPr>
          <a:lstStyle/>
          <a:p>
            <a:pPr marL="342900" indent="-342900">
              <a:spcBef>
                <a:spcPts val="600"/>
              </a:spcBef>
            </a:pPr>
            <a:r>
              <a:rPr lang="en-US" sz="2400" dirty="0"/>
              <a:t>Cable-Operated System</a:t>
            </a:r>
          </a:p>
          <a:p>
            <a:pPr marL="829818" lvl="1" indent="-342900"/>
            <a:r>
              <a:rPr lang="en-US" sz="2400" dirty="0"/>
              <a:t>Uses a cable attached to the accelerator pedal to operate the </a:t>
            </a:r>
            <a:r>
              <a:rPr lang="en-US" sz="2400" spc="-300" dirty="0"/>
              <a:t>A P </a:t>
            </a:r>
            <a:r>
              <a:rPr lang="en-US" sz="2400" dirty="0"/>
              <a:t>P sensor located under the hood.</a:t>
            </a:r>
          </a:p>
          <a:p>
            <a:pPr marL="342900" indent="-342900">
              <a:spcBef>
                <a:spcPts val="600"/>
              </a:spcBef>
            </a:pPr>
            <a:r>
              <a:rPr lang="en-US" sz="2400" dirty="0"/>
              <a:t>Two Sensors</a:t>
            </a:r>
          </a:p>
          <a:p>
            <a:pPr marL="829818" lvl="1" indent="-342900"/>
            <a:r>
              <a:rPr lang="en-US" sz="2400" dirty="0"/>
              <a:t>The accelerator pedal position sensor (on pedal assembly) uses two sometimes three separate sensors, which act together to give accurate accelerator pedal position information to the controller, but also are used to check that the sensor is working properly.</a:t>
            </a:r>
          </a:p>
        </p:txBody>
      </p:sp>
    </p:spTree>
    <p:extLst>
      <p:ext uri="{BB962C8B-B14F-4D97-AF65-F5344CB8AC3E}">
        <p14:creationId xmlns:p14="http://schemas.microsoft.com/office/powerpoint/2010/main" val="309021569"/>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2525</TotalTime>
  <Words>3417</Words>
  <Application>Microsoft Office PowerPoint</Application>
  <PresentationFormat>On-screen Show (4:3)</PresentationFormat>
  <Paragraphs>244</Paragraphs>
  <Slides>42</Slides>
  <Notes>40</Notes>
  <HiddenSlides>0</HiddenSlides>
  <MMClips>2</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48" baseType="lpstr">
      <vt:lpstr>Verdana</vt:lpstr>
      <vt:lpstr>Times New Roman</vt:lpstr>
      <vt:lpstr>Arial</vt:lpstr>
      <vt:lpstr>1_USHE</vt:lpstr>
      <vt:lpstr>USHE</vt:lpstr>
      <vt:lpstr>Equation</vt:lpstr>
      <vt:lpstr>Automotive Electrical and Engine Performance</vt:lpstr>
      <vt:lpstr>Learning Objectives</vt:lpstr>
      <vt:lpstr>Electronic Throttle Control (E T C) System</vt:lpstr>
      <vt:lpstr>Figure 37.1</vt:lpstr>
      <vt:lpstr>Question 1</vt:lpstr>
      <vt:lpstr>Answer 1</vt:lpstr>
      <vt:lpstr>Normal Operation of E T C System</vt:lpstr>
      <vt:lpstr>Figure 37.2</vt:lpstr>
      <vt:lpstr>Accelerator Pedal Position Sensor</vt:lpstr>
      <vt:lpstr>Frequently Asked Question: What Is Meant By “Pumping Losses?”</vt:lpstr>
      <vt:lpstr>Figure 37.3</vt:lpstr>
      <vt:lpstr>Figure 37.4</vt:lpstr>
      <vt:lpstr>Throttle Body Assembly</vt:lpstr>
      <vt:lpstr>Figure 37.5</vt:lpstr>
      <vt:lpstr>Animation: Electronic Throttle Control</vt:lpstr>
      <vt:lpstr>Frequently Asked Question: What Is the “Spring Test”?</vt:lpstr>
      <vt:lpstr>Frequently Asked Question: Why Not Use a Stepper Motor for E T C?</vt:lpstr>
      <vt:lpstr>Figure 37.6</vt:lpstr>
      <vt:lpstr>Figure 37.7</vt:lpstr>
      <vt:lpstr>Throttle Position (T P) Sensor</vt:lpstr>
      <vt:lpstr>Question 2</vt:lpstr>
      <vt:lpstr>Answer 2</vt:lpstr>
      <vt:lpstr>Diagnosis of Electronic Throttle Control Systems (1 of 3)</vt:lpstr>
      <vt:lpstr>Diagnosis of Electronic Throttle Control Systems (2 of 3)</vt:lpstr>
      <vt:lpstr>Diagnosis of Electronic Throttle Control Systems (3 of 3)</vt:lpstr>
      <vt:lpstr>Figure 37.8</vt:lpstr>
      <vt:lpstr>Animation: Throttle Position Sensor (TPS)</vt:lpstr>
      <vt:lpstr>Figure 37.9</vt:lpstr>
      <vt:lpstr>Figure 37.10</vt:lpstr>
      <vt:lpstr>Figure 37.11</vt:lpstr>
      <vt:lpstr>Frequently Asked Question: How Do You Calibrate a New A P P Sensor?</vt:lpstr>
      <vt:lpstr>Figure 37.12</vt:lpstr>
      <vt:lpstr>Figure 37.13</vt:lpstr>
      <vt:lpstr>Figure 37.14</vt:lpstr>
      <vt:lpstr>E T C Throttle Follower Test</vt:lpstr>
      <vt:lpstr>Servicing Electronic Throttle Systems (1 of 2)</vt:lpstr>
      <vt:lpstr>Servicing Electronic Throttle Systems (2 of 2)</vt:lpstr>
      <vt:lpstr>Question 3</vt:lpstr>
      <vt:lpstr>Answer 3</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37</dc:title>
  <dc:subject>Careers</dc:subject>
  <dc:creator>Halderman and Ward</dc:creator>
  <cp:keywords/>
  <dc:description>Additional information may be found in the Notes Pane of each slide by pressing F6.</dc:description>
  <cp:lastModifiedBy>Glen Plants</cp:lastModifiedBy>
  <cp:revision>570</cp:revision>
  <dcterms:modified xsi:type="dcterms:W3CDTF">2024-11-05T12:41:49Z</dcterms:modified>
</cp:coreProperties>
</file>