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92" r:id="rId1"/>
    <p:sldMasterId id="2147483663" r:id="rId2"/>
  </p:sldMasterIdLst>
  <p:notesMasterIdLst>
    <p:notesMasterId r:id="rId41"/>
  </p:notesMasterIdLst>
  <p:handoutMasterIdLst>
    <p:handoutMasterId r:id="rId42"/>
  </p:handoutMasterIdLst>
  <p:sldIdLst>
    <p:sldId id="1044" r:id="rId3"/>
    <p:sldId id="764" r:id="rId4"/>
    <p:sldId id="936" r:id="rId5"/>
    <p:sldId id="1015" r:id="rId6"/>
    <p:sldId id="766" r:id="rId7"/>
    <p:sldId id="1016" r:id="rId8"/>
    <p:sldId id="1017" r:id="rId9"/>
    <p:sldId id="1018" r:id="rId10"/>
    <p:sldId id="978" r:id="rId11"/>
    <p:sldId id="1019" r:id="rId12"/>
    <p:sldId id="979" r:id="rId13"/>
    <p:sldId id="1020" r:id="rId14"/>
    <p:sldId id="1021" r:id="rId15"/>
    <p:sldId id="1022" r:id="rId16"/>
    <p:sldId id="1387" r:id="rId17"/>
    <p:sldId id="1023" r:id="rId18"/>
    <p:sldId id="1024" r:id="rId19"/>
    <p:sldId id="1025" r:id="rId20"/>
    <p:sldId id="1026" r:id="rId21"/>
    <p:sldId id="1027" r:id="rId22"/>
    <p:sldId id="1028" r:id="rId23"/>
    <p:sldId id="1029" r:id="rId24"/>
    <p:sldId id="1030" r:id="rId25"/>
    <p:sldId id="1031" r:id="rId26"/>
    <p:sldId id="1032" r:id="rId27"/>
    <p:sldId id="1033" r:id="rId28"/>
    <p:sldId id="1034" r:id="rId29"/>
    <p:sldId id="1035" r:id="rId30"/>
    <p:sldId id="1036" r:id="rId31"/>
    <p:sldId id="1037" r:id="rId32"/>
    <p:sldId id="1043" r:id="rId33"/>
    <p:sldId id="1038" r:id="rId34"/>
    <p:sldId id="1039" r:id="rId35"/>
    <p:sldId id="1040" r:id="rId36"/>
    <p:sldId id="1041" r:id="rId37"/>
    <p:sldId id="1045" r:id="rId38"/>
    <p:sldId id="1306" r:id="rId39"/>
    <p:sldId id="687" r:id="rId40"/>
  </p:sldIdLst>
  <p:sldSz cx="9144000" cy="6858000" type="screen4x3"/>
  <p:notesSz cx="6858000" cy="9144000"/>
  <p:embeddedFontLst>
    <p:embeddedFont>
      <p:font typeface="Verdana" panose="020B060403050404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88" userDrawn="1">
          <p15:clr>
            <a:srgbClr val="A4A3A4"/>
          </p15:clr>
        </p15:guide>
        <p15:guide id="2" pos="272" userDrawn="1">
          <p15:clr>
            <a:srgbClr val="A4A3A4"/>
          </p15:clr>
        </p15:guide>
        <p15:guide id="3" pos="5488" userDrawn="1">
          <p15:clr>
            <a:srgbClr val="A4A3A4"/>
          </p15:clr>
        </p15:guide>
        <p15:guide id="4" orient="horz" pos="2183" userDrawn="1">
          <p15:clr>
            <a:srgbClr val="A4A3A4"/>
          </p15:clr>
        </p15:guide>
        <p15:guide id="7" orient="horz" pos="890" userDrawn="1">
          <p15:clr>
            <a:srgbClr val="A4A3A4"/>
          </p15:clr>
        </p15:guide>
        <p15:guide id="8" pos="2880" userDrawn="1">
          <p15:clr>
            <a:srgbClr val="A4A3A4"/>
          </p15:clr>
        </p15:guide>
        <p15:guide id="9" orient="horz" pos="436" userDrawn="1">
          <p15:clr>
            <a:srgbClr val="A4A3A4"/>
          </p15:clr>
        </p15:guide>
        <p15:guide id="10" orient="horz" pos="4201" userDrawn="1">
          <p15:clr>
            <a:srgbClr val="A4A3A4"/>
          </p15:clr>
        </p15:guide>
        <p15:guide id="11" orient="horz" pos="313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7"/>
  <p:cmAuthor id="8" name="Lavanya Subramanian, Integra-PDY, IN" initials="LSIPI" lastIdx="1" clrIdx="8">
    <p:extLst>
      <p:ext uri="{19B8F6BF-5375-455C-9EA6-DF929625EA0E}">
        <p15:presenceInfo xmlns:p15="http://schemas.microsoft.com/office/powerpoint/2012/main" userId="S-1-5-21-1408920735-363312195-2789242753-66341" providerId="AD"/>
      </p:ext>
    </p:extLst>
  </p:cmAuthor>
  <p:cmAuthor id="9" name="Vinnarasi Saminadin" initials="VS" lastIdx="2" clrIdx="9">
    <p:extLst>
      <p:ext uri="{19B8F6BF-5375-455C-9EA6-DF929625EA0E}">
        <p15:presenceInfo xmlns:p15="http://schemas.microsoft.com/office/powerpoint/2012/main" userId="S-1-5-21-1408920735-363312195-2789242753-661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F4FEF7"/>
    <a:srgbClr val="BFF7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7" autoAdjust="0"/>
    <p:restoredTop sz="96374" autoAdjust="0"/>
  </p:normalViewPr>
  <p:slideViewPr>
    <p:cSldViewPr snapToGrid="0" snapToObjects="1">
      <p:cViewPr varScale="1">
        <p:scale>
          <a:sx n="110" d="100"/>
          <a:sy n="110" d="100"/>
        </p:scale>
        <p:origin x="1290" y="108"/>
      </p:cViewPr>
      <p:guideLst>
        <p:guide orient="horz" pos="4088"/>
        <p:guide pos="272"/>
        <p:guide pos="5488"/>
        <p:guide orient="horz" pos="2183"/>
        <p:guide orient="horz" pos="890"/>
        <p:guide pos="2880"/>
        <p:guide orient="horz" pos="436"/>
        <p:guide orient="horz" pos="4201"/>
        <p:guide orient="horz" pos="3135"/>
      </p:guideLst>
    </p:cSldViewPr>
  </p:slideViewPr>
  <p:outlineViewPr>
    <p:cViewPr>
      <p:scale>
        <a:sx n="33" d="100"/>
        <a:sy n="33" d="100"/>
      </p:scale>
      <p:origin x="0" y="-16728"/>
    </p:cViewPr>
  </p:outlineViewPr>
  <p:notesTextViewPr>
    <p:cViewPr>
      <p:scale>
        <a:sx n="125" d="100"/>
        <a:sy n="125" d="100"/>
      </p:scale>
      <p:origin x="0" y="0"/>
    </p:cViewPr>
  </p:notesTextViewPr>
  <p:sorterViewPr>
    <p:cViewPr varScale="1">
      <p:scale>
        <a:sx n="1" d="1"/>
        <a:sy n="1" d="1"/>
      </p:scale>
      <p:origin x="0" y="0"/>
    </p:cViewPr>
  </p:sorterViewPr>
  <p:notesViewPr>
    <p:cSldViewPr snapToGrid="0" snapToObjects="1">
      <p:cViewPr varScale="1">
        <p:scale>
          <a:sx n="68" d="100"/>
          <a:sy n="68"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11/5/2024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1) Math Type Plugin</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2) Math Player (free versions available)</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3) NVDA Reader (free versions available)</a:t>
            </a:r>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INSTRUCTOR NOTE: This presentation includes text explanation notes, you can use to teach the course. When in SLIDE SHOW mode, you RIGHT CLICK and select SHOW PRESENTER VIEW, to use the notes.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9341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84295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A fuel pump sucks fuel from the fuel tank and a low-pressure sensor is connected to the tank. The fuel pump is controlled by a fuel pump speed module, which has a transistor with the collector connected to 12 V. The base of the transistor is connected to the emitter of a transistor in the P C M circuit. The collector of this </a:t>
            </a:r>
            <a:r>
              <a:rPr lang="en-US" sz="1200" b="0" i="0" u="none" strike="noStrike" cap="none" noProof="0" dirty="0" err="1">
                <a:solidFill>
                  <a:schemeClr val="dk1"/>
                </a:solidFill>
                <a:latin typeface="Arial" panose="020B0604020202020204" pitchFamily="34" charset="0"/>
                <a:ea typeface="Arial"/>
                <a:cs typeface="Arial" panose="020B0604020202020204" pitchFamily="34" charset="0"/>
                <a:sym typeface="Arial"/>
              </a:rPr>
              <a:t>transitor</a:t>
            </a: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 is connected to B positive and the base to the second right pin of a 6-pin I C. The emitter is also connected to the sixth right pin of a 12-pin I C. The sixth left pin of the I C is connected to the low pressure sensor, while the fifth left pin is connected to the high pressure sensor. A high-pressure pump is connected to a fuel rail, which in turn has four G D I injectors connected to it. The P C M controls both the sensors and the speed module.</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77605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A low-pressure fuel pump is installed inside a fuel tank and is connected to a pressure regulator. The pressure regulator houses a high-pressure fuel pump and is connected to a common rail. A high-pressure pump drive lobe is located on the engine camshaft and drives the high-pressure pump. An injector is connected to the common rail.</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59389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483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97353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table is titled port fuel-injection system compared with G D I system. The table has two columns: port fuel injection and gasoline direct injection. Row entries are as follows. Fuel pressure. Port fuel injection: 35 to 60 pounds per square inch. Gasoline direct injection: Lift pump, 50 to 60 pounds per square inch. High-pressure pump, 500 to 2,900 pounds per square inch. Injection pulse width at idle. Port fuel injection: 1.5 to 3.5 milliseconds. Gasoline direct injection: About 0.4 milliseconds, 400 microseconds. Injector resistance. Port fuel injection: 12 to 16 ohms. Gasoline direct injection: 1 to 3 ohms. Injector voltage. Port fuel injection: 6 volts for low-resistance injectors, 12 volts for most injectors. Gasoline direct injection: 50 to 90 volts. Number of injections per event. Port fuel injection: one. Gasoline direct injection: 1 to 3. Engine compression ratio. Port fuel injection: ratio of 8 to 1 to ratio of 11 to 1. Gasoline direct injection: ratio of 11 to 1 to ratio of 13 to 1.</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84973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07944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24428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45635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0684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60819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61471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13444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18421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39092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41624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98370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44984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89979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56545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99191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826916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Carbon Prevention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Most experts recommend the use of </a:t>
            </a:r>
            <a:r>
              <a:rPr lang="en-US" sz="1200" b="0" i="0" u="none" strike="noStrike" cap="none" noProof="0" dirty="0" err="1">
                <a:solidFill>
                  <a:schemeClr val="dk1"/>
                </a:solidFill>
                <a:latin typeface="Arial" panose="020B0604020202020204" pitchFamily="34" charset="0"/>
                <a:ea typeface="Arial"/>
                <a:cs typeface="Arial" panose="020B0604020202020204" pitchFamily="34" charset="0"/>
                <a:sym typeface="Arial"/>
              </a:rPr>
              <a:t>Techron</a:t>
            </a:r>
            <a:r>
              <a:rPr lang="en-US" sz="1200" b="0" i="0" u="none" strike="noStrike" cap="none" baseline="30000" noProof="0" dirty="0" err="1">
                <a:solidFill>
                  <a:schemeClr val="dk1"/>
                </a:solidFill>
                <a:latin typeface="Arial" panose="020B0604020202020204" pitchFamily="34" charset="0"/>
                <a:ea typeface="Arial"/>
                <a:cs typeface="Arial" panose="020B0604020202020204" pitchFamily="34" charset="0"/>
                <a:sym typeface="Arial"/>
              </a:rPr>
              <a:t>ő</a:t>
            </a: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 a fuel system dispersant, to help keep carbon from accumulating. The use of a dispersant every six months or every 6,000 miles has proven to help prevent injector and intake valve deposits. The use of Top Tier fuel is also recommended to help reduce the deposits on intake valves and injectors. Top Tier fuel contains a higher level of detergent than standard fuels. Visit https://www.toptiergas.com to identify what brands sell Top Tier fuel and where stations that sell the fuel are located.</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If the lack of power is discovered and there are no stored diagnostic trouble codes, a conventional carbon cleaning procedure will likely restore power if the intake valves are coated. Cleaning tools can be as simple as a wire brush and solvent. More sophisticated</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cleaning methods include pressurized induction tools that provide a mist of dispersant through the air intake system and media blasters that use a pressurized abrasive to remove the carbon. • See Figure 36.12.</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57995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844960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34274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79281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056775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E9774-B608-950A-7B1B-E632679778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9D34D-C0FE-A43E-7373-C8D86ABC33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DA1823-B558-589D-6883-9DE3986F87A3}"/>
              </a:ext>
            </a:extLst>
          </p:cNvPr>
          <p:cNvSpPr>
            <a:spLocks noGrp="1"/>
          </p:cNvSpPr>
          <p:nvPr>
            <p:ph type="body" idx="1"/>
          </p:nvPr>
        </p:nvSpPr>
        <p:spPr/>
        <p:txBody>
          <a:bodyPr/>
          <a:lstStyle/>
          <a:p>
            <a:pPr defTabSz="931774">
              <a:defRPr/>
            </a:pPr>
            <a:endParaRPr lang="en-US" dirty="0"/>
          </a:p>
        </p:txBody>
      </p:sp>
      <p:sp>
        <p:nvSpPr>
          <p:cNvPr id="4" name="Slide Number Placeholder 3">
            <a:extLst>
              <a:ext uri="{FF2B5EF4-FFF2-40B4-BE49-F238E27FC236}">
                <a16:creationId xmlns:a16="http://schemas.microsoft.com/office/drawing/2014/main" id="{ECD3A230-351E-A4ED-D86F-6FA199C31AAB}"/>
              </a:ext>
            </a:extLst>
          </p:cNvPr>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19101780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5141-7CBB-D4E5-7F91-CF43D8A27D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31CF08-07C1-75DC-8347-10DA4B5D81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D06540-BB83-F89D-3F5E-B7C601F870E4}"/>
              </a:ext>
            </a:extLst>
          </p:cNvPr>
          <p:cNvSpPr>
            <a:spLocks noGrp="1"/>
          </p:cNvSpPr>
          <p:nvPr>
            <p:ph type="body" idx="1"/>
          </p:nvPr>
        </p:nvSpPr>
        <p:spPr/>
        <p:txBody>
          <a:bodyPr/>
          <a:lstStyle/>
          <a:p>
            <a:pPr defTabSz="931774">
              <a:defRPr/>
            </a:pPr>
            <a:endParaRPr lang="en-US" dirty="0"/>
          </a:p>
        </p:txBody>
      </p:sp>
      <p:sp>
        <p:nvSpPr>
          <p:cNvPr id="4" name="Slide Number Placeholder 3">
            <a:extLst>
              <a:ext uri="{FF2B5EF4-FFF2-40B4-BE49-F238E27FC236}">
                <a16:creationId xmlns:a16="http://schemas.microsoft.com/office/drawing/2014/main" id="{F23BF5FC-8812-A998-8E2B-F8A783A8205A}"/>
              </a:ext>
            </a:extLst>
          </p:cNvPr>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33862047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9CAA192-07C2-4912-B6C5-CA306F17FBDD}"/>
              </a:ext>
            </a:extLst>
          </p:cNvPr>
          <p:cNvSpPr>
            <a:spLocks noGrp="1" noRot="1" noChangeAspect="1" noTextEdit="1"/>
          </p:cNvSpPr>
          <p:nvPr>
            <p:ph type="sldImg"/>
          </p:nvPr>
        </p:nvSpPr>
        <p:spPr>
          <a:ln>
            <a:headEnd/>
            <a:tailEnd/>
          </a:ln>
        </p:spPr>
      </p:sp>
      <p:sp>
        <p:nvSpPr>
          <p:cNvPr id="48131" name="Notes Placeholder 2">
            <a:extLst>
              <a:ext uri="{FF2B5EF4-FFF2-40B4-BE49-F238E27FC236}">
                <a16:creationId xmlns:a16="http://schemas.microsoft.com/office/drawing/2014/main" id="{D9D7DF65-6D37-4A7E-9EC7-2261A13D3C4B}"/>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de-DE" altLang="en-US"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8132" name="Slide Number Placeholder 3">
            <a:extLst>
              <a:ext uri="{FF2B5EF4-FFF2-40B4-BE49-F238E27FC236}">
                <a16:creationId xmlns:a16="http://schemas.microsoft.com/office/drawing/2014/main" id="{2998DBAB-D818-4DFB-A086-C98B5573E01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2E8CF15-2268-4E7C-A993-40BF9E4643D2}" type="slidenum">
              <a:rPr lang="en-US" altLang="en-US" sz="1200" smtClean="0"/>
              <a:pPr/>
              <a:t>38</a:t>
            </a:fld>
            <a:endParaRPr lang="en-US" altLang="en-US" sz="1200" dirty="0"/>
          </a:p>
        </p:txBody>
      </p:sp>
    </p:spTree>
    <p:extLst>
      <p:ext uri="{BB962C8B-B14F-4D97-AF65-F5344CB8AC3E}">
        <p14:creationId xmlns:p14="http://schemas.microsoft.com/office/powerpoint/2010/main" val="51452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97708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In a direct injection system, fuel is sprayed directly into the combustion chamber by an injector. In a spray type fuel injection system, fuel is sprayed by a fuel injector upstream near the valve and air mixes with the fuel above the intake valve. The fuel injector is connected to a wiring connector and the fuel rail.</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2512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26024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24962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03483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12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Picture Placeholder 2">
            <a:extLst>
              <a:ext uri="{FF2B5EF4-FFF2-40B4-BE49-F238E27FC236}">
                <a16:creationId xmlns:a16="http://schemas.microsoft.com/office/drawing/2014/main" id="{5759C1E1-08DB-CDEC-3ED8-2E0D036107A9}"/>
              </a:ext>
            </a:extLst>
          </p:cNvPr>
          <p:cNvSpPr>
            <a:spLocks noGrp="1"/>
          </p:cNvSpPr>
          <p:nvPr>
            <p:ph type="pic" sz="quarter" idx="18"/>
          </p:nvPr>
        </p:nvSpPr>
        <p:spPr>
          <a:xfrm>
            <a:off x="457200" y="1681163"/>
            <a:ext cx="3998913" cy="4360862"/>
          </a:xfrm>
        </p:spPr>
        <p:txBody>
          <a:bodyPr/>
          <a:lstStyle/>
          <a:p>
            <a:endParaRPr lang="en-IN"/>
          </a:p>
        </p:txBody>
      </p:sp>
      <p:sp>
        <p:nvSpPr>
          <p:cNvPr id="7" name="Picture Placeholder 6">
            <a:extLst>
              <a:ext uri="{FF2B5EF4-FFF2-40B4-BE49-F238E27FC236}">
                <a16:creationId xmlns:a16="http://schemas.microsoft.com/office/drawing/2014/main" id="{4C3884FA-712E-F52A-54A3-2B89169940CA}"/>
              </a:ext>
            </a:extLst>
          </p:cNvPr>
          <p:cNvSpPr>
            <a:spLocks noGrp="1"/>
          </p:cNvSpPr>
          <p:nvPr>
            <p:ph type="pic" sz="quarter" idx="19"/>
          </p:nvPr>
        </p:nvSpPr>
        <p:spPr>
          <a:xfrm>
            <a:off x="457200" y="6400800"/>
            <a:ext cx="709613" cy="241300"/>
          </a:xfrm>
        </p:spPr>
        <p:txBody>
          <a:bodyPr/>
          <a:lstStyle/>
          <a:p>
            <a:endParaRPr lang="en-IN"/>
          </a:p>
        </p:txBody>
      </p:sp>
    </p:spTree>
    <p:extLst>
      <p:ext uri="{BB962C8B-B14F-4D97-AF65-F5344CB8AC3E}">
        <p14:creationId xmlns:p14="http://schemas.microsoft.com/office/powerpoint/2010/main" val="253046995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 name="Picture Placeholder 8">
            <a:extLst>
              <a:ext uri="{FF2B5EF4-FFF2-40B4-BE49-F238E27FC236}">
                <a16:creationId xmlns:a16="http://schemas.microsoft.com/office/drawing/2014/main" id="{C6122C06-0248-45C8-9890-FDA2C7B0CDBA}"/>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3" name="Content Placeholder 2">
            <a:extLst>
              <a:ext uri="{FF2B5EF4-FFF2-40B4-BE49-F238E27FC236}">
                <a16:creationId xmlns:a16="http://schemas.microsoft.com/office/drawing/2014/main" id="{B3F9E3F0-3064-41BA-BF34-B5D9350D8D48}"/>
              </a:ext>
            </a:extLst>
          </p:cNvPr>
          <p:cNvSpPr>
            <a:spLocks noGrp="1"/>
          </p:cNvSpPr>
          <p:nvPr>
            <p:ph sz="quarter" idx="17" hasCustomPrompt="1"/>
          </p:nvPr>
        </p:nvSpPr>
        <p:spPr>
          <a:xfrm>
            <a:off x="1836402" y="6400801"/>
            <a:ext cx="6908800"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428319906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0268748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4"/>
          </p:nvPr>
        </p:nvSpPr>
        <p:spPr>
          <a:xfrm>
            <a:off x="457200" y="5181600"/>
            <a:ext cx="8229600" cy="1066800"/>
          </a:xfrm>
        </p:spPr>
        <p:txBody>
          <a:bodyPr/>
          <a:lstStyle/>
          <a:p>
            <a:pPr lvl="0"/>
            <a:endParaRPr lang="en-IN" noProof="0" dirty="0"/>
          </a:p>
        </p:txBody>
      </p:sp>
      <p:sp>
        <p:nvSpPr>
          <p:cNvPr id="6" name="Date Placeholder 3">
            <a:extLst>
              <a:ext uri="{FF2B5EF4-FFF2-40B4-BE49-F238E27FC236}">
                <a16:creationId xmlns:a16="http://schemas.microsoft.com/office/drawing/2014/main" id="{6E921DB6-163E-4185-89B1-CFDC8DF69B49}"/>
              </a:ext>
            </a:extLst>
          </p:cNvPr>
          <p:cNvSpPr>
            <a:spLocks noGrp="1"/>
          </p:cNvSpPr>
          <p:nvPr>
            <p:ph type="dt" sz="half" idx="15"/>
          </p:nvPr>
        </p:nvSpPr>
        <p:spPr/>
        <p:txBody>
          <a:bodyPr/>
          <a:lstStyle>
            <a:lvl1pPr>
              <a:defRPr/>
            </a:lvl1pPr>
          </a:lstStyle>
          <a:p>
            <a:pPr>
              <a:defRPr/>
            </a:pPr>
            <a:fld id="{D828DFCB-A486-4246-B896-85E345F87AD0}" type="datetimeFigureOut">
              <a:rPr lang="en-US"/>
              <a:pPr>
                <a:defRPr/>
              </a:pPr>
              <a:t>11/5/2024</a:t>
            </a:fld>
            <a:endParaRPr lang="en-US" dirty="0"/>
          </a:p>
        </p:txBody>
      </p:sp>
      <p:sp>
        <p:nvSpPr>
          <p:cNvPr id="9" name="Slide Number Placeholder 5">
            <a:extLst>
              <a:ext uri="{FF2B5EF4-FFF2-40B4-BE49-F238E27FC236}">
                <a16:creationId xmlns:a16="http://schemas.microsoft.com/office/drawing/2014/main" id="{892865F2-AEF2-4B58-8B49-1C3744D6BDAE}"/>
              </a:ext>
            </a:extLst>
          </p:cNvPr>
          <p:cNvSpPr>
            <a:spLocks noGrp="1"/>
          </p:cNvSpPr>
          <p:nvPr>
            <p:ph type="sldNum" sz="quarter" idx="16"/>
          </p:nvPr>
        </p:nvSpPr>
        <p:spPr/>
        <p:txBody>
          <a:bodyPr/>
          <a:lstStyle>
            <a:lvl1pPr>
              <a:defRPr/>
            </a:lvl1pPr>
          </a:lstStyle>
          <a:p>
            <a:pPr>
              <a:defRPr/>
            </a:pPr>
            <a:fld id="{FD8F1D26-3C1C-4360-9318-83CB049CF007}" type="slidenum">
              <a:rPr lang="en-US"/>
              <a:pPr>
                <a:defRPr/>
              </a:pPr>
              <a:t>‹#›</a:t>
            </a:fld>
            <a:endParaRPr lang="en-US" dirty="0"/>
          </a:p>
        </p:txBody>
      </p:sp>
      <p:sp>
        <p:nvSpPr>
          <p:cNvPr id="4" name="Content Placeholder 3">
            <a:extLst>
              <a:ext uri="{FF2B5EF4-FFF2-40B4-BE49-F238E27FC236}">
                <a16:creationId xmlns:a16="http://schemas.microsoft.com/office/drawing/2014/main" id="{9B468B5C-8010-4672-B028-0B2C6AD9A34F}"/>
              </a:ext>
            </a:extLst>
          </p:cNvPr>
          <p:cNvSpPr>
            <a:spLocks noGrp="1"/>
          </p:cNvSpPr>
          <p:nvPr>
            <p:ph sz="quarter" idx="17"/>
          </p:nvPr>
        </p:nvSpPr>
        <p:spPr>
          <a:xfrm>
            <a:off x="4152900" y="1682750"/>
            <a:ext cx="1273175" cy="265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76A2DE9E-3878-4F88-915B-537809C05A87}"/>
              </a:ext>
            </a:extLst>
          </p:cNvPr>
          <p:cNvSpPr>
            <a:spLocks noGrp="1"/>
          </p:cNvSpPr>
          <p:nvPr>
            <p:ph sz="quarter" idx="18"/>
          </p:nvPr>
        </p:nvSpPr>
        <p:spPr>
          <a:xfrm>
            <a:off x="5759450" y="1743075"/>
            <a:ext cx="14874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CCC2B72C-AEE6-40D6-8F62-B12F7FB2F3E0}"/>
              </a:ext>
            </a:extLst>
          </p:cNvPr>
          <p:cNvSpPr>
            <a:spLocks noGrp="1"/>
          </p:cNvSpPr>
          <p:nvPr>
            <p:ph sz="quarter" idx="19"/>
          </p:nvPr>
        </p:nvSpPr>
        <p:spPr>
          <a:xfrm>
            <a:off x="7486650" y="1811338"/>
            <a:ext cx="10937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105D549A-B957-4EE2-B446-5866F8AA69F8}"/>
              </a:ext>
            </a:extLst>
          </p:cNvPr>
          <p:cNvSpPr>
            <a:spLocks noGrp="1"/>
          </p:cNvSpPr>
          <p:nvPr>
            <p:ph sz="quarter" idx="20"/>
          </p:nvPr>
        </p:nvSpPr>
        <p:spPr>
          <a:xfrm>
            <a:off x="4152900" y="3006725"/>
            <a:ext cx="1606550"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DE70FD41-0218-4843-AA4A-0AE3E235A75B}"/>
              </a:ext>
            </a:extLst>
          </p:cNvPr>
          <p:cNvSpPr>
            <a:spLocks noGrp="1"/>
          </p:cNvSpPr>
          <p:nvPr>
            <p:ph sz="quarter" idx="21"/>
          </p:nvPr>
        </p:nvSpPr>
        <p:spPr>
          <a:xfrm>
            <a:off x="5995988" y="2962275"/>
            <a:ext cx="1125537"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1FD5EC6A-DE93-46B4-841A-F570D559E410}"/>
              </a:ext>
            </a:extLst>
          </p:cNvPr>
          <p:cNvSpPr>
            <a:spLocks noGrp="1"/>
          </p:cNvSpPr>
          <p:nvPr>
            <p:ph sz="quarter" idx="22"/>
          </p:nvPr>
        </p:nvSpPr>
        <p:spPr>
          <a:xfrm>
            <a:off x="7358063" y="2962275"/>
            <a:ext cx="1093787"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a:extLst>
              <a:ext uri="{FF2B5EF4-FFF2-40B4-BE49-F238E27FC236}">
                <a16:creationId xmlns:a16="http://schemas.microsoft.com/office/drawing/2014/main" id="{24960F54-5A96-404B-A152-6A9A9A1E5775}"/>
              </a:ext>
            </a:extLst>
          </p:cNvPr>
          <p:cNvSpPr>
            <a:spLocks noGrp="1"/>
          </p:cNvSpPr>
          <p:nvPr>
            <p:ph sz="quarter" idx="23"/>
          </p:nvPr>
        </p:nvSpPr>
        <p:spPr>
          <a:xfrm>
            <a:off x="4062413" y="4113213"/>
            <a:ext cx="1036637" cy="401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D88BC5D3-8256-4E8E-AAFD-9008FD02ED72}"/>
              </a:ext>
            </a:extLst>
          </p:cNvPr>
          <p:cNvSpPr>
            <a:spLocks noGrp="1"/>
          </p:cNvSpPr>
          <p:nvPr>
            <p:ph sz="quarter" idx="24"/>
          </p:nvPr>
        </p:nvSpPr>
        <p:spPr>
          <a:xfrm>
            <a:off x="5645150" y="4113213"/>
            <a:ext cx="1476375" cy="536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4">
            <a:extLst>
              <a:ext uri="{FF2B5EF4-FFF2-40B4-BE49-F238E27FC236}">
                <a16:creationId xmlns:a16="http://schemas.microsoft.com/office/drawing/2014/main" id="{59734E73-2DA1-4E86-BB6D-5D5109B0EF57}"/>
              </a:ext>
            </a:extLst>
          </p:cNvPr>
          <p:cNvSpPr>
            <a:spLocks noGrp="1"/>
          </p:cNvSpPr>
          <p:nvPr>
            <p:ph sz="quarter" idx="25"/>
          </p:nvPr>
        </p:nvSpPr>
        <p:spPr>
          <a:xfrm>
            <a:off x="7358063" y="4137025"/>
            <a:ext cx="1222375" cy="663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008082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47675" y="30480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11/5/2024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457200" y="4495800"/>
            <a:ext cx="81534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1130417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1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35123" y="2209800"/>
            <a:ext cx="8229600" cy="304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4"/>
          </p:nvPr>
        </p:nvSpPr>
        <p:spPr>
          <a:xfrm>
            <a:off x="457200" y="2667000"/>
            <a:ext cx="8153400" cy="30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a:extLst>
              <a:ext uri="{FF2B5EF4-FFF2-40B4-BE49-F238E27FC236}">
                <a16:creationId xmlns:a16="http://schemas.microsoft.com/office/drawing/2014/main" id="{DC0E7D57-0DBB-4C54-8081-C58D25EF203F}"/>
              </a:ext>
            </a:extLst>
          </p:cNvPr>
          <p:cNvSpPr>
            <a:spLocks noGrp="1"/>
          </p:cNvSpPr>
          <p:nvPr>
            <p:ph sz="quarter" idx="15"/>
          </p:nvPr>
        </p:nvSpPr>
        <p:spPr>
          <a:xfrm>
            <a:off x="434975" y="3048000"/>
            <a:ext cx="8251825" cy="363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9A05FC83-90A7-4C6D-8432-6CB2735D04B6}"/>
              </a:ext>
            </a:extLst>
          </p:cNvPr>
          <p:cNvSpPr>
            <a:spLocks noGrp="1"/>
          </p:cNvSpPr>
          <p:nvPr>
            <p:ph sz="quarter" idx="16"/>
          </p:nvPr>
        </p:nvSpPr>
        <p:spPr>
          <a:xfrm>
            <a:off x="533400" y="3429000"/>
            <a:ext cx="8131175" cy="53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90FC3B49-72B4-4490-B848-08F8FCDF2FCF}"/>
              </a:ext>
            </a:extLst>
          </p:cNvPr>
          <p:cNvSpPr>
            <a:spLocks noGrp="1"/>
          </p:cNvSpPr>
          <p:nvPr>
            <p:ph sz="quarter" idx="17"/>
          </p:nvPr>
        </p:nvSpPr>
        <p:spPr>
          <a:xfrm>
            <a:off x="533400" y="4038600"/>
            <a:ext cx="8001000" cy="363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E373A402-87B5-4FA1-9AF3-99A33551D641}"/>
              </a:ext>
            </a:extLst>
          </p:cNvPr>
          <p:cNvSpPr>
            <a:spLocks noGrp="1"/>
          </p:cNvSpPr>
          <p:nvPr>
            <p:ph sz="quarter" idx="18"/>
          </p:nvPr>
        </p:nvSpPr>
        <p:spPr>
          <a:xfrm>
            <a:off x="533400" y="4478338"/>
            <a:ext cx="8077200" cy="53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7054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0128092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1169601961"/>
      </p:ext>
    </p:extLst>
  </p:cSld>
  <p:clrMap bg1="lt1" tx1="dk1" bg2="dk2" tx2="lt2" accent1="accent1" accent2="accent2" accent3="accent3" accent4="accent4" accent5="accent5" accent6="accent6" hlink="hlink" folHlink="folHlink"/>
  <p:sldLayoutIdLst>
    <p:sldLayoutId id="2147483690" r:id="rId1"/>
    <p:sldLayoutId id="214748369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pic>
        <p:nvPicPr>
          <p:cNvPr id="2" name="Picture 1" descr="Pearson logo">
            <a:extLst>
              <a:ext uri="{FF2B5EF4-FFF2-40B4-BE49-F238E27FC236}">
                <a16:creationId xmlns:a16="http://schemas.microsoft.com/office/drawing/2014/main" id="{25966140-14FD-9DC9-591F-938A42957487}"/>
              </a:ext>
            </a:extLst>
          </p:cNvPr>
          <p:cNvPicPr>
            <a:picLocks noChangeAspect="1"/>
          </p:cNvPicPr>
          <p:nvPr userDrawn="1"/>
        </p:nvPicPr>
        <p:blipFill>
          <a:blip r:embed="rId8"/>
          <a:stretch>
            <a:fillRect/>
          </a:stretch>
        </p:blipFill>
        <p:spPr>
          <a:xfrm>
            <a:off x="432855" y="6424935"/>
            <a:ext cx="947596" cy="301782"/>
          </a:xfrm>
          <a:prstGeom prst="rect">
            <a:avLst/>
          </a:prstGeom>
        </p:spPr>
      </p:pic>
      <p:sp>
        <p:nvSpPr>
          <p:cNvPr id="3" name="Content Placeholder 26">
            <a:extLst>
              <a:ext uri="{FF2B5EF4-FFF2-40B4-BE49-F238E27FC236}">
                <a16:creationId xmlns:a16="http://schemas.microsoft.com/office/drawing/2014/main" id="{369FB2A5-A90B-EB19-10E8-0A8679ACD1ED}"/>
              </a:ext>
            </a:extLst>
          </p:cNvPr>
          <p:cNvSpPr txBox="1">
            <a:spLocks/>
          </p:cNvSpPr>
          <p:nvPr userDrawn="1"/>
        </p:nvSpPr>
        <p:spPr>
          <a:xfrm>
            <a:off x="2900514" y="6464033"/>
            <a:ext cx="5825174" cy="221018"/>
          </a:xfrm>
          <a:prstGeom prst="rect">
            <a:avLst/>
          </a:prstGeom>
        </p:spPr>
        <p:txBody>
          <a:bodyPr wrap="square" lIns="0" tIns="18000" rIns="0" bIns="1800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sz="1200">
                <a:latin typeface="Verdana" panose="020B0604030504040204" pitchFamily="34" charset="0"/>
                <a:ea typeface="Verdana" panose="020B0604030504040204" pitchFamily="34" charset="0"/>
              </a:rPr>
              <a:t>Copyright © 2025 Pearson Education, Inc. All Rights Reserved</a:t>
            </a:r>
            <a:endParaRPr lang="en-US" sz="1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64" r:id="rId1"/>
    <p:sldLayoutId id="2147483681" r:id="rId2"/>
    <p:sldLayoutId id="2147483696" r:id="rId3"/>
    <p:sldLayoutId id="2147483697" r:id="rId4"/>
    <p:sldLayoutId id="2147483698" r:id="rId5"/>
    <p:sldLayoutId id="214748369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s://jameshalderman.com/a8_anim_lib_page/"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hyperlink" Target="https://jameshalderman.com/a8_vid_lib_pag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41194" y="195141"/>
            <a:ext cx="8310880" cy="1144347"/>
          </a:xfrm>
        </p:spPr>
        <p:txBody>
          <a:bodyPr wrap="square" lIns="0" tIns="18000" rIns="0" bIns="18000" anchor="ctr" anchorCtr="0">
            <a:spAutoFit/>
          </a:bodyPr>
          <a:lstStyle/>
          <a:p>
            <a:r>
              <a:rPr lang="en-US" dirty="0"/>
              <a:t>Automotive Electrical and Engine Performance</a:t>
            </a:r>
            <a:endParaRPr lang="en-US" noProof="0" dirty="0"/>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44447" y="1484313"/>
            <a:ext cx="1586119" cy="344128"/>
          </a:xfrm>
        </p:spPr>
        <p:txBody>
          <a:bodyPr wrap="square" lIns="0" tIns="18000" rIns="0" bIns="18000" anchor="ctr" anchorCtr="0">
            <a:spAutoFit/>
          </a:bodyPr>
          <a:lstStyle/>
          <a:p>
            <a:r>
              <a:rPr lang="en-US" noProof="0" dirty="0"/>
              <a:t>Ninth Edition</a:t>
            </a:r>
          </a:p>
        </p:txBody>
      </p:sp>
      <p:pic>
        <p:nvPicPr>
          <p:cNvPr id="5" name="Picture 4" descr="Front Cover: Automotive Electrical and Engine Performance Ninth Edition by Halderman and Ward.">
            <a:extLst>
              <a:ext uri="{FF2B5EF4-FFF2-40B4-BE49-F238E27FC236}">
                <a16:creationId xmlns:a16="http://schemas.microsoft.com/office/drawing/2014/main" id="{E28484BF-C17C-450F-A82D-FC906ED3D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61" y="2079699"/>
            <a:ext cx="3296256" cy="4087357"/>
          </a:xfrm>
          <a:prstGeom prst="rect">
            <a:avLst/>
          </a:prstGeom>
        </p:spPr>
      </p:pic>
      <p:sp>
        <p:nvSpPr>
          <p:cNvPr id="6" name="Content Placeholder 5">
            <a:extLst>
              <a:ext uri="{FF2B5EF4-FFF2-40B4-BE49-F238E27FC236}">
                <a16:creationId xmlns:a16="http://schemas.microsoft.com/office/drawing/2014/main" id="{82FD4EC9-4778-4E2F-B136-2A176CA2BA69}"/>
              </a:ext>
            </a:extLst>
          </p:cNvPr>
          <p:cNvSpPr>
            <a:spLocks noGrp="1"/>
          </p:cNvSpPr>
          <p:nvPr>
            <p:ph sz="quarter" idx="14"/>
          </p:nvPr>
        </p:nvSpPr>
        <p:spPr>
          <a:xfrm>
            <a:off x="4573861" y="3038070"/>
            <a:ext cx="2086851" cy="498016"/>
          </a:xfrm>
        </p:spPr>
        <p:txBody>
          <a:bodyPr wrap="square" lIns="0" tIns="18000" rIns="0" bIns="18000" anchor="ctr" anchorCtr="0">
            <a:spAutoFit/>
          </a:bodyPr>
          <a:lstStyle/>
          <a:p>
            <a:pPr marL="0"/>
            <a:r>
              <a:rPr lang="en-US" noProof="0" dirty="0"/>
              <a:t>Chapter </a:t>
            </a:r>
            <a:r>
              <a:rPr lang="en-US" dirty="0"/>
              <a:t>36</a:t>
            </a:r>
            <a:endParaRPr lang="en-US" noProof="0" dirty="0"/>
          </a:p>
        </p:txBody>
      </p:sp>
      <p:sp>
        <p:nvSpPr>
          <p:cNvPr id="26" name="Content Placeholder 25">
            <a:extLst>
              <a:ext uri="{FF2B5EF4-FFF2-40B4-BE49-F238E27FC236}">
                <a16:creationId xmlns:a16="http://schemas.microsoft.com/office/drawing/2014/main" id="{CAE97AE1-A6FA-B2D3-F179-BF83BBEC8FB1}"/>
              </a:ext>
            </a:extLst>
          </p:cNvPr>
          <p:cNvSpPr>
            <a:spLocks noGrp="1"/>
          </p:cNvSpPr>
          <p:nvPr>
            <p:ph sz="quarter" idx="15"/>
          </p:nvPr>
        </p:nvSpPr>
        <p:spPr>
          <a:xfrm>
            <a:off x="4572000" y="3684574"/>
            <a:ext cx="4153688" cy="713460"/>
          </a:xfrm>
        </p:spPr>
        <p:txBody>
          <a:bodyPr wrap="square" lIns="0" tIns="18000" rIns="0" bIns="18000" anchor="ctr" anchorCtr="0">
            <a:spAutoFit/>
          </a:bodyPr>
          <a:lstStyle/>
          <a:p>
            <a:pPr marL="0"/>
            <a:r>
              <a:rPr lang="en-US" noProof="0" dirty="0"/>
              <a:t>Gasoline Direct-Injection Systems</a:t>
            </a:r>
          </a:p>
        </p:txBody>
      </p:sp>
      <p:pic>
        <p:nvPicPr>
          <p:cNvPr id="12" name="Picture 11" descr="Pearson logo">
            <a:extLst>
              <a:ext uri="{FF2B5EF4-FFF2-40B4-BE49-F238E27FC236}">
                <a16:creationId xmlns:a16="http://schemas.microsoft.com/office/drawing/2014/main" id="{AA1FB0AD-3017-E7B2-570F-412D242972D3}"/>
              </a:ext>
            </a:extLst>
          </p:cNvPr>
          <p:cNvPicPr>
            <a:picLocks noChangeAspect="1"/>
          </p:cNvPicPr>
          <p:nvPr/>
        </p:nvPicPr>
        <p:blipFill>
          <a:blip r:embed="rId4"/>
          <a:stretch>
            <a:fillRect/>
          </a:stretch>
        </p:blipFill>
        <p:spPr>
          <a:xfrm>
            <a:off x="432855" y="6424935"/>
            <a:ext cx="947596" cy="301782"/>
          </a:xfrm>
          <a:prstGeom prst="rect">
            <a:avLst/>
          </a:prstGeom>
        </p:spPr>
      </p:pic>
      <p:sp>
        <p:nvSpPr>
          <p:cNvPr id="27" name="Content Placeholder 26">
            <a:extLst>
              <a:ext uri="{FF2B5EF4-FFF2-40B4-BE49-F238E27FC236}">
                <a16:creationId xmlns:a16="http://schemas.microsoft.com/office/drawing/2014/main" id="{80AFEA12-D87A-865C-7BA4-91FDF50FC206}"/>
              </a:ext>
            </a:extLst>
          </p:cNvPr>
          <p:cNvSpPr>
            <a:spLocks noGrp="1"/>
          </p:cNvSpPr>
          <p:nvPr>
            <p:ph sz="quarter" idx="17"/>
          </p:nvPr>
        </p:nvSpPr>
        <p:spPr>
          <a:xfrm>
            <a:off x="2900514" y="6464033"/>
            <a:ext cx="5825174" cy="221018"/>
          </a:xfrm>
        </p:spPr>
        <p:txBody>
          <a:bodyPr wrap="square" lIns="0" tIns="18000" rIns="0" bIns="18000" anchor="ctr">
            <a:spAutoFit/>
          </a:bodyPr>
          <a:lstStyle/>
          <a:p>
            <a:pPr algn="r">
              <a:buNone/>
            </a:pPr>
            <a:r>
              <a:rPr lang="en-US" sz="1200" noProof="0" dirty="0">
                <a:latin typeface="Verdana" panose="020B0604030504040204" pitchFamily="34" charset="0"/>
                <a:ea typeface="Verdana" panose="020B0604030504040204" pitchFamily="34" charset="0"/>
              </a:rPr>
              <a:t>Copyright © 2025 Pearson Education, Inc. All Rights Reserved</a:t>
            </a:r>
          </a:p>
        </p:txBody>
      </p:sp>
    </p:spTree>
    <p:extLst>
      <p:ext uri="{BB962C8B-B14F-4D97-AF65-F5344CB8AC3E}">
        <p14:creationId xmlns:p14="http://schemas.microsoft.com/office/powerpoint/2010/main" val="2000229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2337"/>
            <a:ext cx="8270993" cy="1021237"/>
          </a:xfrm>
        </p:spPr>
        <p:txBody>
          <a:bodyPr wrap="square" lIns="0" tIns="18000" rIns="0" bIns="18000" anchor="ctr" anchorCtr="0">
            <a:spAutoFit/>
          </a:bodyPr>
          <a:lstStyle/>
          <a:p>
            <a:r>
              <a:rPr lang="en-US" altLang="en-US" dirty="0"/>
              <a:t>Direct-Injection Fuel Delivery System</a:t>
            </a:r>
            <a:r>
              <a:rPr lang="en-US" altLang="en-US" sz="3200" dirty="0"/>
              <a:t> </a:t>
            </a:r>
            <a:r>
              <a:rPr lang="en-US" altLang="en-US" sz="2800" dirty="0"/>
              <a:t>(2 of 2)</a:t>
            </a:r>
            <a:endParaRPr lang="en-US" sz="24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3808" y="1633653"/>
            <a:ext cx="8278392" cy="2852507"/>
          </a:xfrm>
        </p:spPr>
        <p:txBody>
          <a:bodyPr wrap="square" lIns="0" tIns="18000" rIns="0" bIns="18000" anchor="ctr" anchorCtr="0">
            <a:spAutoFit/>
          </a:bodyPr>
          <a:lstStyle/>
          <a:p>
            <a:pPr marL="342000" indent="-342000">
              <a:spcBef>
                <a:spcPts val="600"/>
              </a:spcBef>
            </a:pPr>
            <a:r>
              <a:rPr lang="en-US" sz="2400" dirty="0"/>
              <a:t>Fuel Rail</a:t>
            </a:r>
          </a:p>
          <a:p>
            <a:pPr marL="828918" lvl="1" indent="-342000"/>
            <a:r>
              <a:rPr lang="en-US" sz="2400" dirty="0"/>
              <a:t>The fuel rail stores the fuel from the high-pressure pump and stores high-pressure fuel for use to each injector.</a:t>
            </a:r>
          </a:p>
          <a:p>
            <a:pPr marL="342000" indent="-342000">
              <a:spcBef>
                <a:spcPts val="600"/>
              </a:spcBef>
            </a:pPr>
            <a:r>
              <a:rPr lang="en-US" sz="2400" dirty="0"/>
              <a:t>Fuel Pressure Regulator</a:t>
            </a:r>
          </a:p>
          <a:p>
            <a:pPr marL="828918" lvl="1" indent="-342000"/>
            <a:r>
              <a:rPr lang="en-US" sz="2400" dirty="0"/>
              <a:t>An electric pressure-control valve is installed between the pump inlet and outlet valves.</a:t>
            </a:r>
            <a:endParaRPr lang="en-US" altLang="en-US" sz="2400" noProof="0" dirty="0">
              <a:solidFill>
                <a:schemeClr val="tx1"/>
              </a:solidFill>
            </a:endParaRPr>
          </a:p>
        </p:txBody>
      </p:sp>
    </p:spTree>
    <p:extLst>
      <p:ext uri="{BB962C8B-B14F-4D97-AF65-F5344CB8AC3E}">
        <p14:creationId xmlns:p14="http://schemas.microsoft.com/office/powerpoint/2010/main" val="2470796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36.3</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32140"/>
            <a:ext cx="2584214" cy="374906"/>
          </a:xfrm>
        </p:spPr>
        <p:txBody>
          <a:bodyPr wrap="square" lIns="0" tIns="18000" rIns="0" bIns="18000" anchor="ctr" anchorCtr="0">
            <a:spAutoFit/>
          </a:bodyPr>
          <a:lstStyle/>
          <a:p>
            <a:pPr marL="0" indent="0">
              <a:buNone/>
            </a:pPr>
            <a:r>
              <a:rPr lang="en-US" sz="2200" noProof="0" dirty="0"/>
              <a:t>Low-Pressure Pump</a:t>
            </a:r>
          </a:p>
        </p:txBody>
      </p:sp>
      <p:pic>
        <p:nvPicPr>
          <p:cNvPr id="3" name="Picture 2" descr="A gasoline direct injection system.&#10;Long description is available in notes, press F6.">
            <a:extLst>
              <a:ext uri="{FF2B5EF4-FFF2-40B4-BE49-F238E27FC236}">
                <a16:creationId xmlns:a16="http://schemas.microsoft.com/office/drawing/2014/main" id="{21C374D3-5B44-CE6E-4DE3-51213883D2C1}"/>
              </a:ext>
            </a:extLst>
          </p:cNvPr>
          <p:cNvPicPr>
            <a:picLocks noChangeAspect="1"/>
          </p:cNvPicPr>
          <p:nvPr/>
        </p:nvPicPr>
        <p:blipFill>
          <a:blip r:embed="rId3"/>
          <a:stretch>
            <a:fillRect/>
          </a:stretch>
        </p:blipFill>
        <p:spPr>
          <a:xfrm>
            <a:off x="1925927" y="1604961"/>
            <a:ext cx="5292146" cy="3571878"/>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302355"/>
            <a:ext cx="8270993" cy="1052014"/>
          </a:xfrm>
        </p:spPr>
        <p:txBody>
          <a:bodyPr wrap="square" lIns="0" tIns="18000" rIns="0" bIns="18000" anchor="ctr" anchorCtr="0">
            <a:spAutoFit/>
          </a:bodyPr>
          <a:lstStyle/>
          <a:p>
            <a:pPr marL="342900" indent="-342900">
              <a:spcBef>
                <a:spcPts val="600"/>
              </a:spcBef>
            </a:pPr>
            <a:r>
              <a:rPr lang="en-US" sz="2200" dirty="0"/>
              <a:t>A </a:t>
            </a:r>
            <a:r>
              <a:rPr lang="en-US" sz="2200" spc="-300" dirty="0"/>
              <a:t>G D </a:t>
            </a:r>
            <a:r>
              <a:rPr lang="en-US" sz="2200" dirty="0"/>
              <a:t>I system uses a low-pressure pump in the gas tank similar to other types of fuel-injection systems. The </a:t>
            </a:r>
            <a:r>
              <a:rPr lang="en-US" sz="2200" spc="-300" dirty="0"/>
              <a:t>P C </a:t>
            </a:r>
            <a:r>
              <a:rPr lang="en-US" sz="2200" dirty="0"/>
              <a:t>M controls the pressure of the high-pressure pump using sensor inputs.</a:t>
            </a:r>
            <a:endParaRPr lang="en-US" sz="2200" noProof="0" dirty="0"/>
          </a:p>
        </p:txBody>
      </p:sp>
    </p:spTree>
    <p:extLst>
      <p:ext uri="{BB962C8B-B14F-4D97-AF65-F5344CB8AC3E}">
        <p14:creationId xmlns:p14="http://schemas.microsoft.com/office/powerpoint/2010/main" val="2701963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36.4</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60229"/>
            <a:ext cx="2749314" cy="344128"/>
          </a:xfrm>
        </p:spPr>
        <p:txBody>
          <a:bodyPr wrap="square" lIns="0" tIns="18000" rIns="0" bIns="18000" anchor="ctr" anchorCtr="0">
            <a:spAutoFit/>
          </a:bodyPr>
          <a:lstStyle/>
          <a:p>
            <a:pPr marL="0" indent="0">
              <a:buNone/>
            </a:pPr>
            <a:r>
              <a:rPr lang="en-US" sz="2000" spc="-300" noProof="0" dirty="0"/>
              <a:t>G D </a:t>
            </a:r>
            <a:r>
              <a:rPr lang="en-US" sz="2000" noProof="0" dirty="0"/>
              <a:t>I Uses 2 Fuel Pumps</a:t>
            </a:r>
          </a:p>
        </p:txBody>
      </p:sp>
      <p:pic>
        <p:nvPicPr>
          <p:cNvPr id="4" name="Picture 3" descr="A direct injection fuel system with high pressure and low-pressure pumps.&#10;Long description is available in notes, press F6.">
            <a:extLst>
              <a:ext uri="{FF2B5EF4-FFF2-40B4-BE49-F238E27FC236}">
                <a16:creationId xmlns:a16="http://schemas.microsoft.com/office/drawing/2014/main" id="{F486335A-59C8-AE9C-2A99-CAA72FD946E2}"/>
              </a:ext>
            </a:extLst>
          </p:cNvPr>
          <p:cNvPicPr>
            <a:picLocks noChangeAspect="1"/>
          </p:cNvPicPr>
          <p:nvPr/>
        </p:nvPicPr>
        <p:blipFill>
          <a:blip r:embed="rId3"/>
          <a:stretch>
            <a:fillRect/>
          </a:stretch>
        </p:blipFill>
        <p:spPr>
          <a:xfrm>
            <a:off x="2490457" y="1610319"/>
            <a:ext cx="4163087" cy="3078563"/>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4774044"/>
            <a:ext cx="8270993" cy="1575234"/>
          </a:xfrm>
        </p:spPr>
        <p:txBody>
          <a:bodyPr wrap="square" lIns="0" tIns="18000" rIns="0" bIns="18000" anchor="ctr" anchorCtr="0">
            <a:spAutoFit/>
          </a:bodyPr>
          <a:lstStyle/>
          <a:p>
            <a:pPr marL="342900" indent="-342900">
              <a:spcBef>
                <a:spcPts val="600"/>
              </a:spcBef>
            </a:pPr>
            <a:r>
              <a:rPr lang="en-US" sz="2000" dirty="0"/>
              <a:t>A typical direct-injection system uses two pumps-one-low-pressure electric pump in the fuel tank and the other a high-pressure pump driven by the camshaft. The high-pressure fuel system operates at a pressure as low as 500 </a:t>
            </a:r>
            <a:r>
              <a:rPr lang="en-US" sz="2000" spc="-300" dirty="0"/>
              <a:t>P S </a:t>
            </a:r>
            <a:r>
              <a:rPr lang="en-US" sz="2000" dirty="0"/>
              <a:t>I during light load conditions and as high as 2,900 </a:t>
            </a:r>
            <a:r>
              <a:rPr lang="en-US" sz="2000" spc="-300" dirty="0"/>
              <a:t>P S </a:t>
            </a:r>
            <a:r>
              <a:rPr lang="en-US" sz="2000" dirty="0"/>
              <a:t>I under heavy loads.</a:t>
            </a:r>
            <a:endParaRPr lang="en-US" sz="1800" noProof="0" dirty="0"/>
          </a:p>
        </p:txBody>
      </p:sp>
    </p:spTree>
    <p:extLst>
      <p:ext uri="{BB962C8B-B14F-4D97-AF65-F5344CB8AC3E}">
        <p14:creationId xmlns:p14="http://schemas.microsoft.com/office/powerpoint/2010/main" val="2878848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36.5</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60229"/>
            <a:ext cx="2419114" cy="344128"/>
          </a:xfrm>
        </p:spPr>
        <p:txBody>
          <a:bodyPr wrap="square" lIns="0" tIns="18000" rIns="0" bIns="18000" anchor="ctr" anchorCtr="0">
            <a:spAutoFit/>
          </a:bodyPr>
          <a:lstStyle/>
          <a:p>
            <a:pPr marL="0" indent="0">
              <a:buNone/>
            </a:pPr>
            <a:r>
              <a:rPr lang="en-US" sz="2000" noProof="0" dirty="0"/>
              <a:t>High-Pressure Pump</a:t>
            </a:r>
          </a:p>
        </p:txBody>
      </p:sp>
      <p:pic>
        <p:nvPicPr>
          <p:cNvPr id="3" name="Picture 2" descr="A high-pressure pump regulated by camshaft rotation. A spring pushes the piston forward and backward and a check ball controls the fuel flow rate. A pressure regulator is connected to the piston.">
            <a:extLst>
              <a:ext uri="{FF2B5EF4-FFF2-40B4-BE49-F238E27FC236}">
                <a16:creationId xmlns:a16="http://schemas.microsoft.com/office/drawing/2014/main" id="{6C32C8DA-FE4D-E8FA-C31B-5A87EA89E464}"/>
              </a:ext>
            </a:extLst>
          </p:cNvPr>
          <p:cNvPicPr>
            <a:picLocks noChangeAspect="1"/>
          </p:cNvPicPr>
          <p:nvPr/>
        </p:nvPicPr>
        <p:blipFill>
          <a:blip r:embed="rId3"/>
          <a:stretch>
            <a:fillRect/>
          </a:stretch>
        </p:blipFill>
        <p:spPr>
          <a:xfrm>
            <a:off x="1311737" y="1631843"/>
            <a:ext cx="3091527" cy="2970011"/>
          </a:xfrm>
          <a:prstGeom prst="rect">
            <a:avLst/>
          </a:prstGeom>
        </p:spPr>
      </p:pic>
      <p:pic>
        <p:nvPicPr>
          <p:cNvPr id="10" name="Picture 9" descr="A high-pressure pump assembly connected to a pressure regulator.">
            <a:extLst>
              <a:ext uri="{FF2B5EF4-FFF2-40B4-BE49-F238E27FC236}">
                <a16:creationId xmlns:a16="http://schemas.microsoft.com/office/drawing/2014/main" id="{9D6EE7AE-3424-89E1-DC82-7442CF7A86D7}"/>
              </a:ext>
            </a:extLst>
          </p:cNvPr>
          <p:cNvPicPr>
            <a:picLocks noChangeAspect="1"/>
          </p:cNvPicPr>
          <p:nvPr/>
        </p:nvPicPr>
        <p:blipFill>
          <a:blip r:embed="rId4"/>
          <a:stretch>
            <a:fillRect/>
          </a:stretch>
        </p:blipFill>
        <p:spPr>
          <a:xfrm>
            <a:off x="4749085" y="1676748"/>
            <a:ext cx="3267870" cy="2924904"/>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4774044"/>
            <a:ext cx="8270993" cy="1575234"/>
          </a:xfrm>
        </p:spPr>
        <p:txBody>
          <a:bodyPr wrap="square" lIns="0" tIns="18000" rIns="0" bIns="18000" anchor="ctr" anchorCtr="0">
            <a:spAutoFit/>
          </a:bodyPr>
          <a:lstStyle/>
          <a:p>
            <a:pPr marL="342900" indent="-342900">
              <a:spcBef>
                <a:spcPts val="600"/>
              </a:spcBef>
            </a:pPr>
            <a:r>
              <a:rPr lang="en-US" sz="2000" dirty="0"/>
              <a:t>(a) A typical camshaft-driven high-pressure pump used to increase fuel pressure to 2,000 </a:t>
            </a:r>
            <a:r>
              <a:rPr lang="en-US" sz="2000" spc="-300" dirty="0"/>
              <a:t>P S </a:t>
            </a:r>
            <a:r>
              <a:rPr lang="en-US" sz="2000" dirty="0"/>
              <a:t>I or higher. (b) The high-pressure pump assembly removed from the engine. Many </a:t>
            </a:r>
            <a:r>
              <a:rPr lang="en-US" sz="2000" spc="-300" dirty="0"/>
              <a:t>G D </a:t>
            </a:r>
            <a:r>
              <a:rPr lang="en-US" sz="2000" dirty="0"/>
              <a:t>I engines use a roller where the high-pressure pump rides against the cam lobes to help reduce friction and wear.</a:t>
            </a:r>
            <a:endParaRPr lang="en-US" sz="1800" noProof="0" dirty="0"/>
          </a:p>
        </p:txBody>
      </p:sp>
    </p:spTree>
    <p:extLst>
      <p:ext uri="{BB962C8B-B14F-4D97-AF65-F5344CB8AC3E}">
        <p14:creationId xmlns:p14="http://schemas.microsoft.com/office/powerpoint/2010/main" val="938754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36.6</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4052"/>
            <a:ext cx="1923814" cy="405683"/>
          </a:xfrm>
        </p:spPr>
        <p:txBody>
          <a:bodyPr wrap="square" lIns="0" tIns="18000" rIns="0" bIns="18000" anchor="ctr" anchorCtr="0">
            <a:spAutoFit/>
          </a:bodyPr>
          <a:lstStyle/>
          <a:p>
            <a:pPr marL="0" indent="0">
              <a:buNone/>
            </a:pPr>
            <a:r>
              <a:rPr lang="en-US" sz="2400" spc="-300" noProof="0" dirty="0"/>
              <a:t>G D </a:t>
            </a:r>
            <a:r>
              <a:rPr lang="en-US" sz="2400" noProof="0" dirty="0"/>
              <a:t>I Fuel Rail</a:t>
            </a:r>
          </a:p>
        </p:txBody>
      </p:sp>
      <p:pic>
        <p:nvPicPr>
          <p:cNvPr id="4" name="Picture 3" descr="A fuel rail connected to a high-pressure fuel pump, fuel injectors, and electric pressure control valve. A fuel pressure sensor is also connected to the fuel rail.">
            <a:extLst>
              <a:ext uri="{FF2B5EF4-FFF2-40B4-BE49-F238E27FC236}">
                <a16:creationId xmlns:a16="http://schemas.microsoft.com/office/drawing/2014/main" id="{9804A22E-8850-45A5-E13F-9F7FEBD05CBA}"/>
              </a:ext>
            </a:extLst>
          </p:cNvPr>
          <p:cNvPicPr>
            <a:picLocks noChangeAspect="1"/>
          </p:cNvPicPr>
          <p:nvPr/>
        </p:nvPicPr>
        <p:blipFill>
          <a:blip r:embed="rId3"/>
          <a:stretch>
            <a:fillRect/>
          </a:stretch>
        </p:blipFill>
        <p:spPr>
          <a:xfrm>
            <a:off x="2007184" y="1664174"/>
            <a:ext cx="5129633" cy="3707453"/>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580553"/>
            <a:ext cx="8270993" cy="775015"/>
          </a:xfrm>
        </p:spPr>
        <p:txBody>
          <a:bodyPr wrap="square" lIns="0" tIns="18000" rIns="0" bIns="18000" anchor="ctr" anchorCtr="0">
            <a:spAutoFit/>
          </a:bodyPr>
          <a:lstStyle/>
          <a:p>
            <a:pPr marL="342900" indent="-342900">
              <a:spcBef>
                <a:spcPts val="600"/>
              </a:spcBef>
            </a:pPr>
            <a:r>
              <a:rPr lang="en-US" sz="2400" dirty="0"/>
              <a:t>A </a:t>
            </a:r>
            <a:r>
              <a:rPr lang="en-US" sz="2400" spc="-300" dirty="0"/>
              <a:t>G D </a:t>
            </a:r>
            <a:r>
              <a:rPr lang="en-US" sz="2400" dirty="0"/>
              <a:t>I fuel rail and pump assembly with the electric pressure-control valve.</a:t>
            </a:r>
            <a:endParaRPr lang="en-US" sz="2000" noProof="0" dirty="0"/>
          </a:p>
        </p:txBody>
      </p:sp>
    </p:spTree>
    <p:extLst>
      <p:ext uri="{BB962C8B-B14F-4D97-AF65-F5344CB8AC3E}">
        <p14:creationId xmlns:p14="http://schemas.microsoft.com/office/powerpoint/2010/main" val="1778306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F9EC6-1937-A23F-B858-05DEDCB3F6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060C9D-3D53-E015-0B4C-5868FC7273DF}"/>
              </a:ext>
            </a:extLst>
          </p:cNvPr>
          <p:cNvSpPr>
            <a:spLocks noGrp="1"/>
          </p:cNvSpPr>
          <p:nvPr>
            <p:ph type="title"/>
          </p:nvPr>
        </p:nvSpPr>
        <p:spPr>
          <a:xfrm>
            <a:off x="457200" y="397163"/>
            <a:ext cx="8229600" cy="553968"/>
          </a:xfrm>
        </p:spPr>
        <p:txBody>
          <a:bodyPr/>
          <a:lstStyle/>
          <a:p>
            <a:r>
              <a:rPr lang="en-US" sz="2400" dirty="0"/>
              <a:t>Animation: Direct Fuel Injection</a:t>
            </a:r>
          </a:p>
        </p:txBody>
      </p:sp>
      <p:sp>
        <p:nvSpPr>
          <p:cNvPr id="7" name="Rectangle 6">
            <a:extLst>
              <a:ext uri="{FF2B5EF4-FFF2-40B4-BE49-F238E27FC236}">
                <a16:creationId xmlns:a16="http://schemas.microsoft.com/office/drawing/2014/main" id="{62E62D82-52C3-71DD-D66E-C29DFC7D516C}"/>
              </a:ext>
            </a:extLst>
          </p:cNvPr>
          <p:cNvSpPr/>
          <p:nvPr/>
        </p:nvSpPr>
        <p:spPr>
          <a:xfrm>
            <a:off x="8420100" y="914400"/>
            <a:ext cx="228600" cy="877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A420378B-552E-30D7-293C-59217B8C4CDE}"/>
              </a:ext>
            </a:extLst>
          </p:cNvPr>
          <p:cNvSpPr/>
          <p:nvPr/>
        </p:nvSpPr>
        <p:spPr>
          <a:xfrm>
            <a:off x="228600" y="5105400"/>
            <a:ext cx="228600" cy="801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5" name="direct_fl">
            <a:hlinkClick r:id="" action="ppaction://media"/>
            <a:extLst>
              <a:ext uri="{FF2B5EF4-FFF2-40B4-BE49-F238E27FC236}">
                <a16:creationId xmlns:a16="http://schemas.microsoft.com/office/drawing/2014/main" id="{7E70F328-220E-E925-DBAC-2913BA357561}"/>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35000" y="1077009"/>
            <a:ext cx="7874000" cy="4829860"/>
          </a:xfrm>
        </p:spPr>
      </p:pic>
      <p:sp>
        <p:nvSpPr>
          <p:cNvPr id="9" name="Rectangle 8">
            <a:extLst>
              <a:ext uri="{FF2B5EF4-FFF2-40B4-BE49-F238E27FC236}">
                <a16:creationId xmlns:a16="http://schemas.microsoft.com/office/drawing/2014/main" id="{4D6861EC-012C-5F62-4552-1D85B52F4363}"/>
              </a:ext>
            </a:extLst>
          </p:cNvPr>
          <p:cNvSpPr/>
          <p:nvPr/>
        </p:nvSpPr>
        <p:spPr>
          <a:xfrm>
            <a:off x="4319451" y="1077009"/>
            <a:ext cx="1854926" cy="3947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028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15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Chart 36.1</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4050"/>
            <a:ext cx="8273814" cy="405683"/>
          </a:xfrm>
        </p:spPr>
        <p:txBody>
          <a:bodyPr wrap="square" lIns="0" tIns="18000" rIns="0" bIns="18000" anchor="ctr" anchorCtr="0">
            <a:spAutoFit/>
          </a:bodyPr>
          <a:lstStyle/>
          <a:p>
            <a:pPr marL="0" indent="0">
              <a:buNone/>
            </a:pPr>
            <a:r>
              <a:rPr lang="en-US" sz="2400" spc="-300" dirty="0"/>
              <a:t>P F </a:t>
            </a:r>
            <a:r>
              <a:rPr lang="en-US" sz="2400" dirty="0"/>
              <a:t>I </a:t>
            </a:r>
            <a:r>
              <a:rPr lang="en-US" sz="2400" spc="-300" dirty="0"/>
              <a:t>v </a:t>
            </a:r>
            <a:r>
              <a:rPr lang="en-US" sz="2400" dirty="0"/>
              <a:t>s </a:t>
            </a:r>
            <a:r>
              <a:rPr lang="en-US" sz="2400" spc="-300" dirty="0"/>
              <a:t>G D </a:t>
            </a:r>
            <a:r>
              <a:rPr lang="en-US" sz="2400" dirty="0"/>
              <a:t>I</a:t>
            </a:r>
            <a:endParaRPr lang="en-US" sz="1100" noProof="0" dirty="0"/>
          </a:p>
        </p:txBody>
      </p:sp>
      <p:pic>
        <p:nvPicPr>
          <p:cNvPr id="4" name="Picture 3" descr="A table shows values of several parameters for the port fuel-injection system and gasoline direct injection system.&#10;Long description is available in notes, press F6.">
            <a:extLst>
              <a:ext uri="{FF2B5EF4-FFF2-40B4-BE49-F238E27FC236}">
                <a16:creationId xmlns:a16="http://schemas.microsoft.com/office/drawing/2014/main" id="{BC5CCB0A-57C2-89F8-7101-0C60CB8CAA58}"/>
              </a:ext>
            </a:extLst>
          </p:cNvPr>
          <p:cNvPicPr>
            <a:picLocks noChangeAspect="1"/>
          </p:cNvPicPr>
          <p:nvPr/>
        </p:nvPicPr>
        <p:blipFill rotWithShape="1">
          <a:blip r:embed="rId3"/>
          <a:srcRect b="5556"/>
          <a:stretch/>
        </p:blipFill>
        <p:spPr>
          <a:xfrm>
            <a:off x="2627968" y="1630043"/>
            <a:ext cx="3888065" cy="3826516"/>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580553"/>
            <a:ext cx="8270993" cy="775015"/>
          </a:xfrm>
        </p:spPr>
        <p:txBody>
          <a:bodyPr wrap="square" lIns="0" tIns="18000" rIns="0" bIns="18000" anchor="ctr" anchorCtr="0">
            <a:spAutoFit/>
          </a:bodyPr>
          <a:lstStyle/>
          <a:p>
            <a:pPr marL="342900" indent="-342900">
              <a:spcBef>
                <a:spcPts val="600"/>
              </a:spcBef>
            </a:pPr>
            <a:r>
              <a:rPr lang="en-US" sz="2400" dirty="0"/>
              <a:t>A comparison chart showing the major differences between a port fuel-injection system and a </a:t>
            </a:r>
            <a:r>
              <a:rPr lang="en-US" sz="2400" spc="-300" dirty="0"/>
              <a:t>G D </a:t>
            </a:r>
            <a:r>
              <a:rPr lang="en-US" sz="2400" dirty="0"/>
              <a:t>I system.</a:t>
            </a:r>
            <a:endParaRPr lang="en-US" sz="2000" noProof="0" dirty="0"/>
          </a:p>
        </p:txBody>
      </p:sp>
    </p:spTree>
    <p:extLst>
      <p:ext uri="{BB962C8B-B14F-4D97-AF65-F5344CB8AC3E}">
        <p14:creationId xmlns:p14="http://schemas.microsoft.com/office/powerpoint/2010/main" val="3358238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282"/>
            <a:ext cx="8270993" cy="1144347"/>
          </a:xfrm>
        </p:spPr>
        <p:txBody>
          <a:bodyPr wrap="square" lIns="0" tIns="18000" rIns="0" bIns="18000" anchor="ctr" anchorCtr="0">
            <a:spAutoFit/>
          </a:bodyPr>
          <a:lstStyle/>
          <a:p>
            <a:r>
              <a:rPr lang="en-US" altLang="en-US" dirty="0"/>
              <a:t>Gasoline Direct-Injection Fuel Injectors</a:t>
            </a:r>
            <a:endParaRPr lang="en-US" sz="24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46508" y="1648129"/>
            <a:ext cx="8265692" cy="1959955"/>
          </a:xfrm>
        </p:spPr>
        <p:txBody>
          <a:bodyPr wrap="square" lIns="0" tIns="18000" rIns="0" bIns="18000" anchor="ctr" anchorCtr="0">
            <a:spAutoFit/>
          </a:bodyPr>
          <a:lstStyle/>
          <a:p>
            <a:pPr marL="342000" indent="-342000">
              <a:spcBef>
                <a:spcPts val="600"/>
              </a:spcBef>
            </a:pPr>
            <a:r>
              <a:rPr lang="en-US" sz="2400" dirty="0"/>
              <a:t>Each high-pressure fuel injector assembly is an electrically magnetic injector mounted in the cylinder head.</a:t>
            </a:r>
          </a:p>
          <a:p>
            <a:pPr marL="342000" indent="-342000">
              <a:spcBef>
                <a:spcPts val="600"/>
              </a:spcBef>
            </a:pPr>
            <a:r>
              <a:rPr lang="en-US" sz="2400" dirty="0"/>
              <a:t>The </a:t>
            </a:r>
            <a:r>
              <a:rPr lang="en-US" sz="2400" spc="-300" dirty="0"/>
              <a:t>P C </a:t>
            </a:r>
            <a:r>
              <a:rPr lang="en-US" sz="2400" dirty="0"/>
              <a:t>M controls each fuel injector with 50 to 90 volts (usually 60 to 70 volts), depending on the system, which is created by a boost capacitor in the </a:t>
            </a:r>
            <a:r>
              <a:rPr lang="en-US" sz="2400" spc="-300" dirty="0"/>
              <a:t>P C </a:t>
            </a:r>
            <a:r>
              <a:rPr lang="en-US" sz="2400" dirty="0"/>
              <a:t>M.</a:t>
            </a:r>
            <a:endParaRPr lang="en-US" altLang="en-US" sz="2400" noProof="0" dirty="0">
              <a:solidFill>
                <a:schemeClr val="tx1"/>
              </a:solidFill>
            </a:endParaRPr>
          </a:p>
        </p:txBody>
      </p:sp>
    </p:spTree>
    <p:extLst>
      <p:ext uri="{BB962C8B-B14F-4D97-AF65-F5344CB8AC3E}">
        <p14:creationId xmlns:p14="http://schemas.microsoft.com/office/powerpoint/2010/main" val="1236421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1881"/>
            <a:ext cx="8270993" cy="590349"/>
          </a:xfrm>
        </p:spPr>
        <p:txBody>
          <a:bodyPr wrap="square" lIns="0" tIns="18000" rIns="0" bIns="18000" anchor="ctr" anchorCtr="0">
            <a:spAutoFit/>
          </a:bodyPr>
          <a:lstStyle/>
          <a:p>
            <a:r>
              <a:rPr lang="en-US" dirty="0"/>
              <a:t>Modes of Operation </a:t>
            </a:r>
            <a:r>
              <a:rPr lang="en-US" sz="2800" dirty="0"/>
              <a:t>(1 of 2)</a:t>
            </a:r>
            <a:endParaRPr lang="en-US" sz="24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46508" y="1100253"/>
            <a:ext cx="8265692" cy="2852507"/>
          </a:xfrm>
        </p:spPr>
        <p:txBody>
          <a:bodyPr wrap="square" lIns="0" tIns="18000" rIns="0" bIns="18000" anchor="ctr" anchorCtr="0">
            <a:spAutoFit/>
          </a:bodyPr>
          <a:lstStyle/>
          <a:p>
            <a:pPr marL="342000" indent="-342000">
              <a:spcBef>
                <a:spcPts val="600"/>
              </a:spcBef>
            </a:pPr>
            <a:r>
              <a:rPr lang="en-US" sz="2400" dirty="0"/>
              <a:t>Stratified Mode</a:t>
            </a:r>
          </a:p>
          <a:p>
            <a:pPr marL="828918" lvl="1" indent="-342000"/>
            <a:r>
              <a:rPr lang="en-US" sz="2400" dirty="0"/>
              <a:t>In this mode of operation, the air–fuel mixture is richer around the spark plug than it is in the rest of the cylinder.</a:t>
            </a:r>
          </a:p>
          <a:p>
            <a:pPr marL="342000" indent="-342000">
              <a:spcBef>
                <a:spcPts val="600"/>
              </a:spcBef>
            </a:pPr>
            <a:r>
              <a:rPr lang="en-US" sz="2400" dirty="0"/>
              <a:t>Homogeneous Mode</a:t>
            </a:r>
          </a:p>
          <a:p>
            <a:pPr marL="828918" lvl="1" indent="-342000"/>
            <a:r>
              <a:rPr lang="en-US" sz="2400" dirty="0"/>
              <a:t>In this mode of operation, the air–fuel mixture is the same throughout the cylinder.</a:t>
            </a:r>
            <a:endParaRPr lang="en-US" altLang="en-US" sz="2400" noProof="0" dirty="0">
              <a:solidFill>
                <a:schemeClr val="tx1"/>
              </a:solidFill>
            </a:endParaRPr>
          </a:p>
        </p:txBody>
      </p:sp>
    </p:spTree>
    <p:extLst>
      <p:ext uri="{BB962C8B-B14F-4D97-AF65-F5344CB8AC3E}">
        <p14:creationId xmlns:p14="http://schemas.microsoft.com/office/powerpoint/2010/main" val="3397156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1881"/>
            <a:ext cx="8270993" cy="590349"/>
          </a:xfrm>
        </p:spPr>
        <p:txBody>
          <a:bodyPr wrap="square" lIns="0" tIns="18000" rIns="0" bIns="18000" anchor="ctr" anchorCtr="0">
            <a:spAutoFit/>
          </a:bodyPr>
          <a:lstStyle/>
          <a:p>
            <a:r>
              <a:rPr lang="en-US" dirty="0"/>
              <a:t>Modes of Operation </a:t>
            </a:r>
            <a:r>
              <a:rPr lang="en-US" sz="2800" dirty="0"/>
              <a:t>(2 of 2)</a:t>
            </a:r>
            <a:endParaRPr lang="en-US" sz="24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46508" y="1094047"/>
            <a:ext cx="8265692" cy="2560119"/>
          </a:xfrm>
        </p:spPr>
        <p:txBody>
          <a:bodyPr wrap="square" lIns="0" tIns="18000" rIns="0" bIns="18000" anchor="ctr" anchorCtr="0">
            <a:spAutoFit/>
          </a:bodyPr>
          <a:lstStyle/>
          <a:p>
            <a:pPr marL="342000" indent="-342000">
              <a:spcBef>
                <a:spcPts val="600"/>
              </a:spcBef>
            </a:pPr>
            <a:r>
              <a:rPr lang="en-US" sz="2400" dirty="0"/>
              <a:t>There are variations of these modes that can be used to fine-tune the air–fuel mixture inside the cylinder.</a:t>
            </a:r>
          </a:p>
          <a:p>
            <a:pPr marL="828918" lvl="1" indent="-342000"/>
            <a:r>
              <a:rPr lang="en-US" sz="2400" dirty="0"/>
              <a:t>Homogeneous lean mode</a:t>
            </a:r>
          </a:p>
          <a:p>
            <a:pPr marL="828918" lvl="1" indent="-342000"/>
            <a:r>
              <a:rPr lang="en-US" sz="2400" dirty="0"/>
              <a:t>Homogeneous stratified mode</a:t>
            </a:r>
          </a:p>
          <a:p>
            <a:pPr marL="828918" lvl="1" indent="-342000"/>
            <a:r>
              <a:rPr lang="en-US" sz="2400" dirty="0"/>
              <a:t>Homogeneous knock protection mode</a:t>
            </a:r>
          </a:p>
          <a:p>
            <a:pPr marL="828918" lvl="1" indent="-342000"/>
            <a:r>
              <a:rPr lang="en-US" sz="2400" dirty="0"/>
              <a:t>Stratified catalyst heating mode</a:t>
            </a:r>
            <a:endParaRPr lang="en-US" altLang="en-US" sz="2400" noProof="0" dirty="0">
              <a:solidFill>
                <a:schemeClr val="tx1"/>
              </a:solidFill>
            </a:endParaRPr>
          </a:p>
        </p:txBody>
      </p:sp>
    </p:spTree>
    <p:extLst>
      <p:ext uri="{BB962C8B-B14F-4D97-AF65-F5344CB8AC3E}">
        <p14:creationId xmlns:p14="http://schemas.microsoft.com/office/powerpoint/2010/main" val="4283267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33450" y="243202"/>
            <a:ext cx="8278750" cy="590349"/>
          </a:xfrm>
        </p:spPr>
        <p:txBody>
          <a:bodyPr wrap="square" lIns="0" tIns="18000" rIns="0" bIns="18000" anchor="ctr" anchorCtr="0">
            <a:spAutoFit/>
          </a:bodyPr>
          <a:lstStyle/>
          <a:p>
            <a:r>
              <a:rPr lang="en-US" sz="3600" noProof="0" dirty="0">
                <a:latin typeface="+mj-lt"/>
              </a:rPr>
              <a:t>Learning Objectives</a:t>
            </a:r>
            <a:endParaRPr lang="en-US" sz="3200" noProof="0" dirty="0">
              <a:latin typeface="+mj-lt"/>
            </a:endParaRPr>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idx="1"/>
          </p:nvPr>
        </p:nvSpPr>
        <p:spPr>
          <a:xfrm>
            <a:off x="433450" y="1074578"/>
            <a:ext cx="8278750" cy="3775837"/>
          </a:xfrm>
        </p:spPr>
        <p:txBody>
          <a:bodyPr wrap="square" lIns="0" tIns="18000" rIns="0" bIns="18000" anchor="ctr" anchorCtr="0">
            <a:spAutoFit/>
          </a:bodyPr>
          <a:lstStyle/>
          <a:p>
            <a:pPr marL="715963" indent="-715963">
              <a:buSzTx/>
              <a:buNone/>
            </a:pPr>
            <a:r>
              <a:rPr lang="en-US" altLang="en-US" sz="2400" b="1" dirty="0">
                <a:solidFill>
                  <a:srgbClr val="007FA3"/>
                </a:solidFill>
                <a:latin typeface="Arial" panose="020B0604020202020204" pitchFamily="34" charset="0"/>
                <a:cs typeface="Arial" panose="020B0604020202020204" pitchFamily="34" charset="0"/>
              </a:rPr>
              <a:t>3</a:t>
            </a:r>
            <a:r>
              <a:rPr lang="en-US" altLang="en-US" sz="2400" b="1" noProof="0" dirty="0">
                <a:solidFill>
                  <a:srgbClr val="007FA3"/>
                </a:solidFill>
                <a:latin typeface="Arial" panose="020B0604020202020204" pitchFamily="34" charset="0"/>
                <a:cs typeface="Arial" panose="020B0604020202020204" pitchFamily="34" charset="0"/>
              </a:rPr>
              <a:t>6.1</a:t>
            </a:r>
            <a:r>
              <a:rPr lang="en-US" sz="2400" dirty="0">
                <a:latin typeface="Arial" panose="020B0604020202020204" pitchFamily="34" charset="0"/>
                <a:ea typeface="+mj-ea"/>
                <a:cs typeface="Arial" panose="020B0604020202020204" pitchFamily="34" charset="0"/>
              </a:rPr>
              <a:t> Explain how a direct fuel-injection system works.</a:t>
            </a:r>
            <a:endParaRPr lang="en-US" altLang="en-US" sz="2400" noProof="0" dirty="0">
              <a:latin typeface="Arial" panose="020B0604020202020204" pitchFamily="34" charset="0"/>
              <a:cs typeface="Arial" panose="020B0604020202020204" pitchFamily="34" charset="0"/>
            </a:endParaRPr>
          </a:p>
          <a:p>
            <a:pPr marL="716400" indent="-716400">
              <a:buSzTx/>
              <a:buNone/>
            </a:pPr>
            <a:r>
              <a:rPr lang="en-US" altLang="en-US" sz="2400" b="1" dirty="0">
                <a:solidFill>
                  <a:srgbClr val="007FA3"/>
                </a:solidFill>
                <a:latin typeface="Arial" panose="020B0604020202020204" pitchFamily="34" charset="0"/>
                <a:cs typeface="Arial" panose="020B0604020202020204" pitchFamily="34" charset="0"/>
              </a:rPr>
              <a:t>3</a:t>
            </a:r>
            <a:r>
              <a:rPr lang="en-US" altLang="en-US" sz="2400" b="1" noProof="0" dirty="0">
                <a:solidFill>
                  <a:srgbClr val="007FA3"/>
                </a:solidFill>
                <a:latin typeface="Arial" panose="020B0604020202020204" pitchFamily="34" charset="0"/>
                <a:cs typeface="Arial" panose="020B0604020202020204" pitchFamily="34" charset="0"/>
              </a:rPr>
              <a:t>6.2</a:t>
            </a:r>
            <a:r>
              <a:rPr lang="en-US" sz="2400" dirty="0">
                <a:latin typeface="Arial" panose="020B0604020202020204" pitchFamily="34" charset="0"/>
                <a:ea typeface="+mj-ea"/>
                <a:cs typeface="Arial" panose="020B0604020202020204" pitchFamily="34" charset="0"/>
              </a:rPr>
              <a:t> Describe the direct-injection fuel delivery system.</a:t>
            </a:r>
            <a:endParaRPr lang="en-US" altLang="en-US" sz="2400" noProof="0" dirty="0">
              <a:latin typeface="Arial" panose="020B0604020202020204" pitchFamily="34" charset="0"/>
              <a:cs typeface="Arial" panose="020B0604020202020204" pitchFamily="34" charset="0"/>
            </a:endParaRPr>
          </a:p>
          <a:p>
            <a:pPr marL="716400" indent="-716400">
              <a:buSzTx/>
              <a:buNone/>
            </a:pPr>
            <a:r>
              <a:rPr lang="en-US" altLang="en-US" sz="2400" b="1" dirty="0">
                <a:solidFill>
                  <a:srgbClr val="007FA3"/>
                </a:solidFill>
                <a:latin typeface="Arial" panose="020B0604020202020204" pitchFamily="34" charset="0"/>
                <a:cs typeface="Arial" panose="020B0604020202020204" pitchFamily="34" charset="0"/>
              </a:rPr>
              <a:t>3</a:t>
            </a:r>
            <a:r>
              <a:rPr lang="en-US" altLang="en-US" sz="2400" b="1" noProof="0" dirty="0">
                <a:solidFill>
                  <a:srgbClr val="007FA3"/>
                </a:solidFill>
                <a:latin typeface="Arial" panose="020B0604020202020204" pitchFamily="34" charset="0"/>
                <a:cs typeface="Arial" panose="020B0604020202020204" pitchFamily="34" charset="0"/>
              </a:rPr>
              <a:t>6.3</a:t>
            </a:r>
            <a:r>
              <a:rPr lang="en-US" sz="2400" dirty="0">
                <a:latin typeface="Arial" panose="020B0604020202020204" pitchFamily="34" charset="0"/>
                <a:ea typeface="+mj-ea"/>
                <a:cs typeface="Arial" panose="020B0604020202020204" pitchFamily="34" charset="0"/>
              </a:rPr>
              <a:t> Describe modes of operation.</a:t>
            </a:r>
            <a:endParaRPr lang="en-US" altLang="en-US" sz="2400" noProof="0" dirty="0">
              <a:latin typeface="Arial" panose="020B0604020202020204" pitchFamily="34" charset="0"/>
              <a:cs typeface="Arial" panose="020B0604020202020204" pitchFamily="34" charset="0"/>
            </a:endParaRPr>
          </a:p>
          <a:p>
            <a:pPr marL="635000" indent="-635000">
              <a:buSzTx/>
              <a:buNone/>
            </a:pPr>
            <a:r>
              <a:rPr lang="en-US" altLang="en-US" sz="2400" b="1" dirty="0">
                <a:solidFill>
                  <a:srgbClr val="007FA3"/>
                </a:solidFill>
                <a:latin typeface="Arial" panose="020B0604020202020204" pitchFamily="34" charset="0"/>
                <a:cs typeface="Arial" panose="020B0604020202020204" pitchFamily="34" charset="0"/>
              </a:rPr>
              <a:t>3</a:t>
            </a:r>
            <a:r>
              <a:rPr lang="en-US" altLang="en-US" sz="2400" b="1" noProof="0" dirty="0">
                <a:solidFill>
                  <a:srgbClr val="007FA3"/>
                </a:solidFill>
                <a:latin typeface="Arial" panose="020B0604020202020204" pitchFamily="34" charset="0"/>
                <a:cs typeface="Arial" panose="020B0604020202020204" pitchFamily="34" charset="0"/>
              </a:rPr>
              <a:t>6.4</a:t>
            </a:r>
            <a:r>
              <a:rPr lang="en-US" sz="2400" dirty="0">
                <a:latin typeface="Arial" panose="020B0604020202020204" pitchFamily="34" charset="0"/>
                <a:ea typeface="+mj-ea"/>
                <a:cs typeface="Arial" panose="020B0604020202020204" pitchFamily="34" charset="0"/>
              </a:rPr>
              <a:t> Discuss </a:t>
            </a:r>
            <a:r>
              <a:rPr lang="en-US" sz="2400" spc="-300" dirty="0">
                <a:latin typeface="Arial" panose="020B0604020202020204" pitchFamily="34" charset="0"/>
                <a:ea typeface="+mj-ea"/>
                <a:cs typeface="Arial" panose="020B0604020202020204" pitchFamily="34" charset="0"/>
              </a:rPr>
              <a:t>G D </a:t>
            </a:r>
            <a:r>
              <a:rPr lang="en-US" sz="2400" dirty="0">
                <a:latin typeface="Arial" panose="020B0604020202020204" pitchFamily="34" charset="0"/>
                <a:ea typeface="+mj-ea"/>
                <a:cs typeface="Arial" panose="020B0604020202020204" pitchFamily="34" charset="0"/>
              </a:rPr>
              <a:t>I piston designs.</a:t>
            </a:r>
          </a:p>
          <a:p>
            <a:pPr marL="635000" indent="-635000">
              <a:buSzTx/>
              <a:buNone/>
            </a:pPr>
            <a:r>
              <a:rPr lang="en-US" altLang="en-US" sz="2400" b="1" dirty="0">
                <a:solidFill>
                  <a:srgbClr val="007FA3"/>
                </a:solidFill>
                <a:latin typeface="Arial" panose="020B0604020202020204" pitchFamily="34" charset="0"/>
                <a:cs typeface="Arial" panose="020B0604020202020204" pitchFamily="34" charset="0"/>
              </a:rPr>
              <a:t>36.5</a:t>
            </a:r>
            <a:r>
              <a:rPr lang="en-US" sz="2400" dirty="0">
                <a:latin typeface="Arial" panose="020B0604020202020204" pitchFamily="34" charset="0"/>
                <a:cs typeface="Arial" panose="020B0604020202020204" pitchFamily="34" charset="0"/>
              </a:rPr>
              <a:t> Discuss port/direct injection systems.</a:t>
            </a:r>
            <a:endParaRPr lang="en-US" sz="2400" dirty="0"/>
          </a:p>
          <a:p>
            <a:pPr marL="635000" indent="-635000">
              <a:buSzTx/>
              <a:buNone/>
            </a:pPr>
            <a:r>
              <a:rPr lang="en-US" altLang="en-US" sz="2400" b="1" dirty="0">
                <a:solidFill>
                  <a:srgbClr val="007FA3"/>
                </a:solidFill>
                <a:latin typeface="Arial" panose="020B0604020202020204" pitchFamily="34" charset="0"/>
                <a:cs typeface="Arial" panose="020B0604020202020204" pitchFamily="34" charset="0"/>
              </a:rPr>
              <a:t>36.6</a:t>
            </a:r>
            <a:r>
              <a:rPr lang="en-US" sz="2400" dirty="0">
                <a:latin typeface="Arial" panose="020B0604020202020204" pitchFamily="34" charset="0"/>
                <a:cs typeface="Arial" panose="020B0604020202020204" pitchFamily="34" charset="0"/>
              </a:rPr>
              <a:t> </a:t>
            </a:r>
            <a:r>
              <a:rPr lang="en-US" sz="2400" dirty="0"/>
              <a:t>Discuss engine start systems.</a:t>
            </a:r>
          </a:p>
          <a:p>
            <a:pPr marL="635000" indent="-635000">
              <a:buSzTx/>
              <a:buNone/>
            </a:pPr>
            <a:r>
              <a:rPr lang="en-US" altLang="en-US" sz="2400" b="1" dirty="0">
                <a:solidFill>
                  <a:srgbClr val="007FA3"/>
                </a:solidFill>
                <a:latin typeface="Arial" panose="020B0604020202020204" pitchFamily="34" charset="0"/>
                <a:cs typeface="Arial" panose="020B0604020202020204" pitchFamily="34" charset="0"/>
              </a:rPr>
              <a:t>36.7</a:t>
            </a:r>
            <a:r>
              <a:rPr lang="en-US" sz="2400" dirty="0">
                <a:latin typeface="Arial" panose="020B0604020202020204" pitchFamily="34" charset="0"/>
                <a:cs typeface="Arial" panose="020B0604020202020204" pitchFamily="34" charset="0"/>
              </a:rPr>
              <a:t> Discuss </a:t>
            </a:r>
            <a:r>
              <a:rPr lang="en-US" sz="2400" spc="-300" dirty="0">
                <a:latin typeface="Arial" panose="020B0604020202020204" pitchFamily="34" charset="0"/>
                <a:cs typeface="Arial" panose="020B0604020202020204" pitchFamily="34" charset="0"/>
              </a:rPr>
              <a:t>G D </a:t>
            </a:r>
            <a:r>
              <a:rPr lang="en-US" sz="2400" dirty="0">
                <a:latin typeface="Arial" panose="020B0604020202020204" pitchFamily="34" charset="0"/>
                <a:cs typeface="Arial" panose="020B0604020202020204" pitchFamily="34" charset="0"/>
              </a:rPr>
              <a:t>I service issues.</a:t>
            </a:r>
            <a:endParaRPr lang="en-US" sz="2400" dirty="0"/>
          </a:p>
        </p:txBody>
      </p:sp>
    </p:spTree>
    <p:extLst>
      <p:ext uri="{BB962C8B-B14F-4D97-AF65-F5344CB8AC3E}">
        <p14:creationId xmlns:p14="http://schemas.microsoft.com/office/powerpoint/2010/main" val="3540655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1881"/>
            <a:ext cx="8270993" cy="590349"/>
          </a:xfrm>
        </p:spPr>
        <p:txBody>
          <a:bodyPr wrap="square" lIns="0" tIns="18000" rIns="0" bIns="18000" anchor="ctr" anchorCtr="0">
            <a:spAutoFit/>
          </a:bodyPr>
          <a:lstStyle/>
          <a:p>
            <a:r>
              <a:rPr lang="en-US" dirty="0"/>
              <a:t>Piston Top Designs</a:t>
            </a:r>
            <a:endParaRPr lang="en-US" sz="24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46508" y="1108151"/>
            <a:ext cx="8265692" cy="1744511"/>
          </a:xfrm>
        </p:spPr>
        <p:txBody>
          <a:bodyPr wrap="square" lIns="0" tIns="18000" rIns="0" bIns="18000" anchor="ctr" anchorCtr="0">
            <a:spAutoFit/>
          </a:bodyPr>
          <a:lstStyle/>
          <a:p>
            <a:pPr marL="342000" indent="-342000">
              <a:spcBef>
                <a:spcPts val="600"/>
              </a:spcBef>
            </a:pPr>
            <a:r>
              <a:rPr lang="en-US" sz="2400" dirty="0"/>
              <a:t>Three of the most commonly used designs include:</a:t>
            </a:r>
          </a:p>
          <a:p>
            <a:pPr marL="828918" lvl="1" indent="-342000"/>
            <a:r>
              <a:rPr lang="en-US" sz="2400" dirty="0"/>
              <a:t>Spray-guided combustion</a:t>
            </a:r>
          </a:p>
          <a:p>
            <a:pPr marL="828918" lvl="1" indent="-342000"/>
            <a:r>
              <a:rPr lang="en-US" sz="2400" dirty="0"/>
              <a:t>Swirl combustion</a:t>
            </a:r>
          </a:p>
          <a:p>
            <a:pPr marL="828918" lvl="1" indent="-342000"/>
            <a:r>
              <a:rPr lang="en-US" sz="2400" dirty="0"/>
              <a:t>Tumble combustion</a:t>
            </a:r>
            <a:endParaRPr lang="en-US" altLang="en-US" sz="2400" noProof="0" dirty="0">
              <a:solidFill>
                <a:schemeClr val="tx1"/>
              </a:solidFill>
            </a:endParaRPr>
          </a:p>
        </p:txBody>
      </p:sp>
    </p:spTree>
    <p:extLst>
      <p:ext uri="{BB962C8B-B14F-4D97-AF65-F5344CB8AC3E}">
        <p14:creationId xmlns:p14="http://schemas.microsoft.com/office/powerpoint/2010/main" val="1090670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36.7</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4050"/>
            <a:ext cx="2000014" cy="405683"/>
          </a:xfrm>
        </p:spPr>
        <p:txBody>
          <a:bodyPr wrap="square" lIns="0" tIns="18000" rIns="0" bIns="18000" anchor="ctr" anchorCtr="0">
            <a:spAutoFit/>
          </a:bodyPr>
          <a:lstStyle/>
          <a:p>
            <a:pPr marL="0" indent="0">
              <a:buNone/>
            </a:pPr>
            <a:r>
              <a:rPr lang="en-US" sz="2400" dirty="0"/>
              <a:t>Injector at Top</a:t>
            </a:r>
            <a:endParaRPr lang="en-US" sz="1100" noProof="0" dirty="0"/>
          </a:p>
        </p:txBody>
      </p:sp>
      <p:pic>
        <p:nvPicPr>
          <p:cNvPr id="3" name="Picture 2" descr="An engine setup with fuel injector at the top of the cylinder spraying fuel into the piston cavity.">
            <a:extLst>
              <a:ext uri="{FF2B5EF4-FFF2-40B4-BE49-F238E27FC236}">
                <a16:creationId xmlns:a16="http://schemas.microsoft.com/office/drawing/2014/main" id="{220A8EE6-539D-8B86-FEDB-46D147543F0C}"/>
              </a:ext>
            </a:extLst>
          </p:cNvPr>
          <p:cNvPicPr>
            <a:picLocks noChangeAspect="1"/>
          </p:cNvPicPr>
          <p:nvPr/>
        </p:nvPicPr>
        <p:blipFill>
          <a:blip r:embed="rId3"/>
          <a:stretch>
            <a:fillRect/>
          </a:stretch>
        </p:blipFill>
        <p:spPr>
          <a:xfrm>
            <a:off x="2849805" y="1641543"/>
            <a:ext cx="3444391" cy="3752715"/>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580553"/>
            <a:ext cx="8270993" cy="775015"/>
          </a:xfrm>
        </p:spPr>
        <p:txBody>
          <a:bodyPr wrap="square" lIns="0" tIns="18000" rIns="0" bIns="18000" anchor="ctr" anchorCtr="0">
            <a:spAutoFit/>
          </a:bodyPr>
          <a:lstStyle/>
          <a:p>
            <a:pPr marL="342900" indent="-342900">
              <a:spcBef>
                <a:spcPts val="600"/>
              </a:spcBef>
            </a:pPr>
            <a:r>
              <a:rPr lang="en-US" sz="2400" dirty="0"/>
              <a:t>In this design, the fuel injector is at the top of the cylinder and sprays fuel into the cavity of the piston.</a:t>
            </a:r>
            <a:endParaRPr lang="en-US" sz="2000" noProof="0" dirty="0"/>
          </a:p>
        </p:txBody>
      </p:sp>
    </p:spTree>
    <p:extLst>
      <p:ext uri="{BB962C8B-B14F-4D97-AF65-F5344CB8AC3E}">
        <p14:creationId xmlns:p14="http://schemas.microsoft.com/office/powerpoint/2010/main" val="1628694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36.8</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4050"/>
            <a:ext cx="2495314" cy="405683"/>
          </a:xfrm>
        </p:spPr>
        <p:txBody>
          <a:bodyPr wrap="square" lIns="0" tIns="18000" rIns="0" bIns="18000" anchor="ctr" anchorCtr="0">
            <a:spAutoFit/>
          </a:bodyPr>
          <a:lstStyle/>
          <a:p>
            <a:pPr marL="0" indent="0">
              <a:buNone/>
            </a:pPr>
            <a:r>
              <a:rPr lang="en-US" sz="2400" dirty="0"/>
              <a:t>Swirl Combustion</a:t>
            </a:r>
            <a:endParaRPr lang="en-US" sz="1100" noProof="0" dirty="0"/>
          </a:p>
        </p:txBody>
      </p:sp>
      <p:pic>
        <p:nvPicPr>
          <p:cNvPr id="4" name="Picture 3" descr="A piston with a crown that acts as a tumbling force in upward direction along with a side injector.">
            <a:extLst>
              <a:ext uri="{FF2B5EF4-FFF2-40B4-BE49-F238E27FC236}">
                <a16:creationId xmlns:a16="http://schemas.microsoft.com/office/drawing/2014/main" id="{16481157-4CAB-F89B-1E1D-65B9A41C65A6}"/>
              </a:ext>
            </a:extLst>
          </p:cNvPr>
          <p:cNvPicPr>
            <a:picLocks noChangeAspect="1"/>
          </p:cNvPicPr>
          <p:nvPr/>
        </p:nvPicPr>
        <p:blipFill>
          <a:blip r:embed="rId3"/>
          <a:stretch>
            <a:fillRect/>
          </a:stretch>
        </p:blipFill>
        <p:spPr>
          <a:xfrm>
            <a:off x="2830715" y="1604847"/>
            <a:ext cx="3482571" cy="3419707"/>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205387"/>
            <a:ext cx="8270993" cy="1144347"/>
          </a:xfrm>
        </p:spPr>
        <p:txBody>
          <a:bodyPr wrap="square" lIns="0" tIns="18000" rIns="0" bIns="18000" anchor="ctr" anchorCtr="0">
            <a:spAutoFit/>
          </a:bodyPr>
          <a:lstStyle/>
          <a:p>
            <a:pPr marL="342900" indent="-342900">
              <a:spcBef>
                <a:spcPts val="600"/>
              </a:spcBef>
            </a:pPr>
            <a:r>
              <a:rPr lang="en-US" sz="2400" dirty="0"/>
              <a:t>The side injector combines with the shape of the piston to create a swirl as the piston moves up on the compression stroke.</a:t>
            </a:r>
            <a:endParaRPr lang="en-US" sz="2000" noProof="0" dirty="0"/>
          </a:p>
        </p:txBody>
      </p:sp>
    </p:spTree>
    <p:extLst>
      <p:ext uri="{BB962C8B-B14F-4D97-AF65-F5344CB8AC3E}">
        <p14:creationId xmlns:p14="http://schemas.microsoft.com/office/powerpoint/2010/main" val="1768163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36.9</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4050"/>
            <a:ext cx="2188579" cy="405683"/>
          </a:xfrm>
        </p:spPr>
        <p:txBody>
          <a:bodyPr wrap="square" lIns="0" tIns="18000" rIns="0" bIns="18000" anchor="ctr" anchorCtr="0">
            <a:spAutoFit/>
          </a:bodyPr>
          <a:lstStyle/>
          <a:p>
            <a:pPr marL="0" indent="0">
              <a:buNone/>
            </a:pPr>
            <a:r>
              <a:rPr lang="en-US" sz="2400" dirty="0"/>
              <a:t>Tumbling Force</a:t>
            </a:r>
            <a:endParaRPr lang="en-US" sz="1100" noProof="0" dirty="0"/>
          </a:p>
        </p:txBody>
      </p:sp>
      <p:pic>
        <p:nvPicPr>
          <p:cNvPr id="3" name="Picture 2" descr="A fuel injection mounted on the side of a cylinder head. The crown shape of the piston combines to create a swirl in the piston during upward stroke.">
            <a:extLst>
              <a:ext uri="{FF2B5EF4-FFF2-40B4-BE49-F238E27FC236}">
                <a16:creationId xmlns:a16="http://schemas.microsoft.com/office/drawing/2014/main" id="{D5C30FB4-BAE1-D420-5713-F869F6000275}"/>
              </a:ext>
            </a:extLst>
          </p:cNvPr>
          <p:cNvPicPr>
            <a:picLocks noChangeAspect="1"/>
          </p:cNvPicPr>
          <p:nvPr/>
        </p:nvPicPr>
        <p:blipFill>
          <a:blip r:embed="rId3"/>
          <a:stretch>
            <a:fillRect/>
          </a:stretch>
        </p:blipFill>
        <p:spPr>
          <a:xfrm>
            <a:off x="2626965" y="1688241"/>
            <a:ext cx="3890071" cy="4091119"/>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943019"/>
            <a:ext cx="8270993" cy="405683"/>
          </a:xfrm>
        </p:spPr>
        <p:txBody>
          <a:bodyPr wrap="square" lIns="0" tIns="18000" rIns="0" bIns="18000" anchor="ctr" anchorCtr="0">
            <a:spAutoFit/>
          </a:bodyPr>
          <a:lstStyle/>
          <a:p>
            <a:pPr marL="342900" indent="-342900">
              <a:spcBef>
                <a:spcPts val="600"/>
              </a:spcBef>
            </a:pPr>
            <a:r>
              <a:rPr lang="en-US" sz="2400" dirty="0"/>
              <a:t>The piston creates a tumbling force as it moves upward.</a:t>
            </a:r>
            <a:endParaRPr lang="en-US" sz="2000" noProof="0" dirty="0"/>
          </a:p>
        </p:txBody>
      </p:sp>
    </p:spTree>
    <p:extLst>
      <p:ext uri="{BB962C8B-B14F-4D97-AF65-F5344CB8AC3E}">
        <p14:creationId xmlns:p14="http://schemas.microsoft.com/office/powerpoint/2010/main" val="847222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dirty="0"/>
              <a:t>Question 2</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46508" y="1108332"/>
            <a:ext cx="8265692" cy="405683"/>
          </a:xfrm>
        </p:spPr>
        <p:txBody>
          <a:bodyPr wrap="square" lIns="0" tIns="18000" rIns="0" bIns="18000" anchor="ctr" anchorCtr="0">
            <a:spAutoFit/>
          </a:bodyPr>
          <a:lstStyle/>
          <a:p>
            <a:pPr marL="0" indent="0">
              <a:spcBef>
                <a:spcPts val="600"/>
              </a:spcBef>
              <a:buNone/>
            </a:pPr>
            <a:r>
              <a:rPr lang="en-US" sz="2400" dirty="0"/>
              <a:t>What are the two primary modes of operation?</a:t>
            </a:r>
            <a:endParaRPr lang="en-US" altLang="en-US" sz="2400" noProof="0" dirty="0">
              <a:solidFill>
                <a:schemeClr val="tx1"/>
              </a:solidFill>
            </a:endParaRPr>
          </a:p>
        </p:txBody>
      </p:sp>
    </p:spTree>
    <p:extLst>
      <p:ext uri="{BB962C8B-B14F-4D97-AF65-F5344CB8AC3E}">
        <p14:creationId xmlns:p14="http://schemas.microsoft.com/office/powerpoint/2010/main" val="3462858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dirty="0"/>
              <a:t>Answer 2</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46508" y="1110768"/>
            <a:ext cx="8265692" cy="405683"/>
          </a:xfrm>
        </p:spPr>
        <p:txBody>
          <a:bodyPr wrap="square" lIns="0" tIns="18000" rIns="0" bIns="18000" anchor="ctr" anchorCtr="0">
            <a:spAutoFit/>
          </a:bodyPr>
          <a:lstStyle/>
          <a:p>
            <a:pPr marL="0" indent="0">
              <a:spcBef>
                <a:spcPts val="600"/>
              </a:spcBef>
              <a:buNone/>
            </a:pPr>
            <a:r>
              <a:rPr lang="en-US" sz="2400" dirty="0"/>
              <a:t>Stratified and homogeneous mode.</a:t>
            </a:r>
            <a:endParaRPr lang="en-US" altLang="en-US" sz="2400" noProof="0" dirty="0">
              <a:solidFill>
                <a:schemeClr val="tx1"/>
              </a:solidFill>
            </a:endParaRPr>
          </a:p>
        </p:txBody>
      </p:sp>
    </p:spTree>
    <p:extLst>
      <p:ext uri="{BB962C8B-B14F-4D97-AF65-F5344CB8AC3E}">
        <p14:creationId xmlns:p14="http://schemas.microsoft.com/office/powerpoint/2010/main" val="1084526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dirty="0"/>
              <a:t>Port- and Direct-Injection Systems</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46508" y="1092452"/>
            <a:ext cx="8265692" cy="3668115"/>
          </a:xfrm>
        </p:spPr>
        <p:txBody>
          <a:bodyPr wrap="square" lIns="0" tIns="18000" rIns="0" bIns="18000" anchor="ctr" anchorCtr="0">
            <a:spAutoFit/>
          </a:bodyPr>
          <a:lstStyle/>
          <a:p>
            <a:pPr marL="342900" indent="-342900">
              <a:spcBef>
                <a:spcPts val="600"/>
              </a:spcBef>
            </a:pPr>
            <a:r>
              <a:rPr lang="en-US" sz="2400" dirty="0"/>
              <a:t>Overview</a:t>
            </a:r>
          </a:p>
          <a:p>
            <a:pPr marL="829818" lvl="1" indent="-342900"/>
            <a:r>
              <a:rPr lang="en-US" sz="2400" dirty="0"/>
              <a:t>This system combines direct-injection injectors located in the combustion chamber with port fuel-injectors in the intake manifold near the intake valve.</a:t>
            </a:r>
          </a:p>
          <a:p>
            <a:pPr marL="342900" indent="-342900">
              <a:spcBef>
                <a:spcPts val="600"/>
              </a:spcBef>
            </a:pPr>
            <a:r>
              <a:rPr lang="en-US" sz="2400" dirty="0"/>
              <a:t>Cold-Start Warm-Up</a:t>
            </a:r>
          </a:p>
          <a:p>
            <a:pPr marL="829818" lvl="1" indent="-342900"/>
            <a:r>
              <a:rPr lang="en-US" sz="2400" dirty="0"/>
              <a:t>To help reduce exhaust emissions after a cold start, the fuel system uses a stratified change mode.</a:t>
            </a:r>
          </a:p>
          <a:p>
            <a:pPr marL="829818" lvl="1" indent="-342900"/>
            <a:r>
              <a:rPr lang="en-US" sz="2400" dirty="0"/>
              <a:t>The catalytic converter rapidly reaches operating temperature, which reduces exhaust emissions.</a:t>
            </a:r>
            <a:endParaRPr lang="en-US" altLang="en-US" sz="2400" noProof="0" dirty="0">
              <a:solidFill>
                <a:schemeClr val="tx1"/>
              </a:solidFill>
            </a:endParaRPr>
          </a:p>
        </p:txBody>
      </p:sp>
    </p:spTree>
    <p:extLst>
      <p:ext uri="{BB962C8B-B14F-4D97-AF65-F5344CB8AC3E}">
        <p14:creationId xmlns:p14="http://schemas.microsoft.com/office/powerpoint/2010/main" val="2954944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36.10</a:t>
            </a:r>
          </a:p>
        </p:txBody>
      </p:sp>
      <p:pic>
        <p:nvPicPr>
          <p:cNvPr id="3" name="Picture 2" descr="A graph plots engine speed versus torque in x-axis and y-axis, respectively. The combined operation of direct injection and port injection gives the best air-fuel mixture than direct injection alone.">
            <a:extLst>
              <a:ext uri="{FF2B5EF4-FFF2-40B4-BE49-F238E27FC236}">
                <a16:creationId xmlns:a16="http://schemas.microsoft.com/office/drawing/2014/main" id="{ACD38E19-1154-0338-8687-3A1B343A0240}"/>
              </a:ext>
            </a:extLst>
          </p:cNvPr>
          <p:cNvPicPr>
            <a:picLocks noChangeAspect="1"/>
          </p:cNvPicPr>
          <p:nvPr/>
        </p:nvPicPr>
        <p:blipFill>
          <a:blip r:embed="rId3"/>
          <a:stretch>
            <a:fillRect/>
          </a:stretch>
        </p:blipFill>
        <p:spPr>
          <a:xfrm>
            <a:off x="1923967" y="1033120"/>
            <a:ext cx="5296067" cy="3547161"/>
          </a:xfrm>
          <a:prstGeom prst="rect">
            <a:avLst/>
          </a:prstGeom>
        </p:spPr>
      </p:pic>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4842652"/>
            <a:ext cx="8273814" cy="1513679"/>
          </a:xfrm>
        </p:spPr>
        <p:txBody>
          <a:bodyPr wrap="square" lIns="0" tIns="18000" rIns="0" bIns="18000" anchor="ctr" anchorCtr="0">
            <a:spAutoFit/>
          </a:bodyPr>
          <a:lstStyle/>
          <a:p>
            <a:pPr marL="342900" indent="-342900"/>
            <a:r>
              <a:rPr lang="en-US" sz="2400" dirty="0"/>
              <a:t>Notice that there are conditions when the port fuel injector, located in the intake manifold, and the gasoline direct injector, located in the cylinder, both operate to provide the proper air–fuel mixture.</a:t>
            </a:r>
            <a:endParaRPr lang="en-US" sz="1100" noProof="0" dirty="0"/>
          </a:p>
        </p:txBody>
      </p:sp>
    </p:spTree>
    <p:extLst>
      <p:ext uri="{BB962C8B-B14F-4D97-AF65-F5344CB8AC3E}">
        <p14:creationId xmlns:p14="http://schemas.microsoft.com/office/powerpoint/2010/main" val="658097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a:t>Gasoline Direct-Injection </a:t>
            </a:r>
            <a:r>
              <a:rPr lang="en-US" altLang="en-US" dirty="0"/>
              <a:t>Issues</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46508" y="1093484"/>
            <a:ext cx="8265692" cy="2929451"/>
          </a:xfrm>
        </p:spPr>
        <p:txBody>
          <a:bodyPr wrap="square" lIns="0" tIns="18000" rIns="0" bIns="18000" anchor="ctr" anchorCtr="0">
            <a:spAutoFit/>
          </a:bodyPr>
          <a:lstStyle/>
          <a:p>
            <a:pPr marL="342900" indent="-342900">
              <a:spcBef>
                <a:spcPts val="600"/>
              </a:spcBef>
            </a:pPr>
            <a:r>
              <a:rPr lang="en-US" sz="2400" dirty="0"/>
              <a:t>Noise Issues</a:t>
            </a:r>
          </a:p>
          <a:p>
            <a:pPr marL="829818" lvl="1" indent="-342900"/>
            <a:r>
              <a:rPr lang="en-US" sz="2400" dirty="0"/>
              <a:t>Injectors can often be heard with the engine running and the hood open. (Likely a normal condition)</a:t>
            </a:r>
          </a:p>
          <a:p>
            <a:pPr marL="342900" indent="-342900">
              <a:spcBef>
                <a:spcPts val="600"/>
              </a:spcBef>
            </a:pPr>
            <a:r>
              <a:rPr lang="en-US" sz="2400" dirty="0"/>
              <a:t>Carbon Issues</a:t>
            </a:r>
          </a:p>
          <a:p>
            <a:pPr marL="829818" lvl="1" indent="-342900"/>
            <a:r>
              <a:rPr lang="en-US" sz="2400" dirty="0"/>
              <a:t>Carbon can accumulate on the tip of the injector.</a:t>
            </a:r>
          </a:p>
          <a:p>
            <a:pPr marL="829818" lvl="1" indent="-342900"/>
            <a:r>
              <a:rPr lang="en-US" sz="2400" dirty="0"/>
              <a:t>Carbon can accumulate on the back side of the intake valve.</a:t>
            </a:r>
            <a:endParaRPr lang="en-US" altLang="en-US" sz="2400" noProof="0" dirty="0">
              <a:solidFill>
                <a:schemeClr val="tx1"/>
              </a:solidFill>
            </a:endParaRPr>
          </a:p>
        </p:txBody>
      </p:sp>
    </p:spTree>
    <p:extLst>
      <p:ext uri="{BB962C8B-B14F-4D97-AF65-F5344CB8AC3E}">
        <p14:creationId xmlns:p14="http://schemas.microsoft.com/office/powerpoint/2010/main" val="3588710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36.11</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4050"/>
            <a:ext cx="2228614" cy="405683"/>
          </a:xfrm>
        </p:spPr>
        <p:txBody>
          <a:bodyPr wrap="square" lIns="0" tIns="18000" rIns="0" bIns="18000" anchor="ctr" anchorCtr="0">
            <a:spAutoFit/>
          </a:bodyPr>
          <a:lstStyle/>
          <a:p>
            <a:pPr marL="0" indent="0">
              <a:buNone/>
            </a:pPr>
            <a:r>
              <a:rPr lang="en-US" sz="2400" dirty="0"/>
              <a:t>Drivability Issue</a:t>
            </a:r>
            <a:endParaRPr lang="en-US" sz="1100" noProof="0" dirty="0"/>
          </a:p>
        </p:txBody>
      </p:sp>
      <p:pic>
        <p:nvPicPr>
          <p:cNvPr id="4" name="Picture 3" descr="Fuel residue and combustion carbon on the fuel injector, intake valves, exhaust valves, and spark plug of an engine.">
            <a:extLst>
              <a:ext uri="{FF2B5EF4-FFF2-40B4-BE49-F238E27FC236}">
                <a16:creationId xmlns:a16="http://schemas.microsoft.com/office/drawing/2014/main" id="{DCD273AB-4826-AA45-E8BF-5C2C7E3859AF}"/>
              </a:ext>
            </a:extLst>
          </p:cNvPr>
          <p:cNvPicPr>
            <a:picLocks noChangeAspect="1"/>
          </p:cNvPicPr>
          <p:nvPr/>
        </p:nvPicPr>
        <p:blipFill>
          <a:blip r:embed="rId3"/>
          <a:stretch>
            <a:fillRect/>
          </a:stretch>
        </p:blipFill>
        <p:spPr>
          <a:xfrm>
            <a:off x="2520820" y="1728199"/>
            <a:ext cx="4102360" cy="3630202"/>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580553"/>
            <a:ext cx="8270993" cy="775015"/>
          </a:xfrm>
        </p:spPr>
        <p:txBody>
          <a:bodyPr wrap="square" lIns="0" tIns="18000" rIns="0" bIns="18000" anchor="ctr" anchorCtr="0">
            <a:spAutoFit/>
          </a:bodyPr>
          <a:lstStyle/>
          <a:p>
            <a:pPr marL="342900" indent="-342900">
              <a:spcBef>
                <a:spcPts val="600"/>
              </a:spcBef>
            </a:pPr>
            <a:r>
              <a:rPr lang="en-US" sz="2400" dirty="0"/>
              <a:t>There may become a driveability issue because the </a:t>
            </a:r>
            <a:r>
              <a:rPr lang="en-US" sz="2400" spc="-300" dirty="0"/>
              <a:t>G D </a:t>
            </a:r>
            <a:r>
              <a:rPr lang="en-US" sz="2400" dirty="0"/>
              <a:t>I injector is exposed to combustion carbon and fuel residue. </a:t>
            </a:r>
            <a:endParaRPr lang="en-US" sz="2000" noProof="0" dirty="0"/>
          </a:p>
        </p:txBody>
      </p:sp>
    </p:spTree>
    <p:extLst>
      <p:ext uri="{BB962C8B-B14F-4D97-AF65-F5344CB8AC3E}">
        <p14:creationId xmlns:p14="http://schemas.microsoft.com/office/powerpoint/2010/main" val="466999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dirty="0"/>
              <a:t>Direct Fuel Injection </a:t>
            </a:r>
            <a:r>
              <a:rPr lang="en-US" altLang="en-US" sz="2800" dirty="0"/>
              <a:t>(1 of 2)</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3808" y="1085840"/>
            <a:ext cx="8278392" cy="4114391"/>
          </a:xfrm>
        </p:spPr>
        <p:txBody>
          <a:bodyPr wrap="square" lIns="0" tIns="18000" rIns="0" bIns="18000" anchor="ctr" anchorCtr="0">
            <a:spAutoFit/>
          </a:bodyPr>
          <a:lstStyle/>
          <a:p>
            <a:pPr marL="342000" indent="-342000">
              <a:spcBef>
                <a:spcPts val="600"/>
              </a:spcBef>
            </a:pPr>
            <a:r>
              <a:rPr lang="en-US" sz="2400" dirty="0"/>
              <a:t>Port Injection </a:t>
            </a:r>
            <a:r>
              <a:rPr lang="en-US" sz="2400" spc="-300" dirty="0"/>
              <a:t>v </a:t>
            </a:r>
            <a:r>
              <a:rPr lang="en-US" sz="2400" dirty="0"/>
              <a:t>s. Direct Injection</a:t>
            </a:r>
          </a:p>
          <a:p>
            <a:pPr marL="828918" lvl="1" indent="-342000"/>
            <a:r>
              <a:rPr lang="en-US" sz="2400" dirty="0"/>
              <a:t>In </a:t>
            </a:r>
            <a:r>
              <a:rPr lang="en-US" sz="2400" spc="-300" dirty="0"/>
              <a:t>G D </a:t>
            </a:r>
            <a:r>
              <a:rPr lang="en-US" sz="2400" dirty="0"/>
              <a:t>I system, fuel is squirted directly into combustion chamber.</a:t>
            </a:r>
          </a:p>
          <a:p>
            <a:pPr marL="828918" lvl="1" indent="-342000"/>
            <a:r>
              <a:rPr lang="en-US" sz="2400" dirty="0"/>
              <a:t>In a port fuel-injection system, there is constant fuel pressure but variable injector pulse width.</a:t>
            </a:r>
          </a:p>
          <a:p>
            <a:pPr marL="828918" lvl="1" indent="-342000"/>
            <a:r>
              <a:rPr lang="en-US" sz="2400" dirty="0"/>
              <a:t>In a </a:t>
            </a:r>
            <a:r>
              <a:rPr lang="en-US" sz="2400" spc="-300" dirty="0"/>
              <a:t>G D </a:t>
            </a:r>
            <a:r>
              <a:rPr lang="en-US" sz="2400" dirty="0"/>
              <a:t>I, there is almost constant injector pulse width with varying fuel pressure.</a:t>
            </a:r>
          </a:p>
          <a:p>
            <a:pPr marL="342000" indent="-342000">
              <a:spcBef>
                <a:spcPts val="600"/>
              </a:spcBef>
            </a:pPr>
            <a:r>
              <a:rPr lang="en-US" sz="2400" dirty="0"/>
              <a:t>Parts and Operation</a:t>
            </a:r>
          </a:p>
          <a:p>
            <a:pPr marL="828918" lvl="1" indent="-342000"/>
            <a:r>
              <a:rPr lang="en-US" sz="2400" dirty="0"/>
              <a:t>A direct-injection system sprays high-pressure fuel, up to 2,900 </a:t>
            </a:r>
            <a:r>
              <a:rPr lang="en-US" sz="2400" spc="-300" dirty="0"/>
              <a:t>P S </a:t>
            </a:r>
            <a:r>
              <a:rPr lang="en-US" sz="2400" dirty="0"/>
              <a:t>I, into the combustion chamber.</a:t>
            </a:r>
            <a:endParaRPr lang="en-US" altLang="en-US" sz="2400" noProof="0" dirty="0">
              <a:solidFill>
                <a:schemeClr val="tx1"/>
              </a:solidFill>
            </a:endParaRPr>
          </a:p>
        </p:txBody>
      </p:sp>
    </p:spTree>
    <p:extLst>
      <p:ext uri="{BB962C8B-B14F-4D97-AF65-F5344CB8AC3E}">
        <p14:creationId xmlns:p14="http://schemas.microsoft.com/office/powerpoint/2010/main" val="1577362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spc="-500" dirty="0"/>
              <a:t>G D </a:t>
            </a:r>
            <a:r>
              <a:rPr lang="en-US" altLang="en-US" dirty="0"/>
              <a:t>I Service</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46508" y="1083810"/>
            <a:ext cx="8265692" cy="4929999"/>
          </a:xfrm>
        </p:spPr>
        <p:txBody>
          <a:bodyPr wrap="square" lIns="0" tIns="18000" rIns="0" bIns="18000" anchor="ctr" anchorCtr="0">
            <a:spAutoFit/>
          </a:bodyPr>
          <a:lstStyle/>
          <a:p>
            <a:pPr marL="342900" indent="-342900">
              <a:spcBef>
                <a:spcPts val="600"/>
              </a:spcBef>
            </a:pPr>
            <a:r>
              <a:rPr lang="en-US" sz="2400" dirty="0"/>
              <a:t>Carbon Prevention</a:t>
            </a:r>
          </a:p>
          <a:p>
            <a:pPr marL="829818" lvl="1" indent="-342900"/>
            <a:r>
              <a:rPr lang="en-US" sz="2400" dirty="0"/>
              <a:t>Dispersant every six months or every 6,000 miles has proven to help prevent injector and intake valve deposits.</a:t>
            </a:r>
          </a:p>
          <a:p>
            <a:pPr marL="342900" indent="-342900">
              <a:spcBef>
                <a:spcPts val="600"/>
              </a:spcBef>
            </a:pPr>
            <a:r>
              <a:rPr lang="en-US" sz="2400" dirty="0"/>
              <a:t>Service Precautions</a:t>
            </a:r>
          </a:p>
          <a:p>
            <a:pPr marL="829818" lvl="1" indent="-342900"/>
            <a:r>
              <a:rPr lang="en-US" sz="2400" dirty="0"/>
              <a:t>Don’t reuse high-pressure lines.</a:t>
            </a:r>
          </a:p>
          <a:p>
            <a:pPr marL="829818" lvl="1" indent="-342900"/>
            <a:r>
              <a:rPr lang="en-US" sz="2400" dirty="0"/>
              <a:t>Always use a torque wrench when tightening fuel line fittings.</a:t>
            </a:r>
          </a:p>
          <a:p>
            <a:pPr marL="829818" lvl="1" indent="-342900"/>
            <a:r>
              <a:rPr lang="en-US" sz="2400" dirty="0"/>
              <a:t>Do not loosen any fuel fittings with the engine cranking or running.</a:t>
            </a:r>
          </a:p>
          <a:p>
            <a:pPr marL="829818" lvl="1" indent="-342900"/>
            <a:r>
              <a:rPr lang="en-US" sz="2400" dirty="0"/>
              <a:t>Always replace the Teflon seal whenever replacing or reinstalling a </a:t>
            </a:r>
            <a:r>
              <a:rPr lang="en-US" sz="2400" spc="-300" dirty="0"/>
              <a:t>G D </a:t>
            </a:r>
            <a:r>
              <a:rPr lang="en-US" sz="2400" dirty="0"/>
              <a:t>I injector.</a:t>
            </a:r>
            <a:endParaRPr lang="en-US" altLang="en-US" sz="2400" noProof="0" dirty="0">
              <a:solidFill>
                <a:schemeClr val="tx1"/>
              </a:solidFill>
            </a:endParaRPr>
          </a:p>
        </p:txBody>
      </p:sp>
    </p:spTree>
    <p:extLst>
      <p:ext uri="{BB962C8B-B14F-4D97-AF65-F5344CB8AC3E}">
        <p14:creationId xmlns:p14="http://schemas.microsoft.com/office/powerpoint/2010/main" val="729132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36.12</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4050"/>
            <a:ext cx="2584214" cy="405683"/>
          </a:xfrm>
        </p:spPr>
        <p:txBody>
          <a:bodyPr wrap="square" lIns="0" tIns="18000" rIns="0" bIns="18000" anchor="ctr" anchorCtr="0">
            <a:spAutoFit/>
          </a:bodyPr>
          <a:lstStyle/>
          <a:p>
            <a:pPr marL="0" indent="0">
              <a:buNone/>
            </a:pPr>
            <a:r>
              <a:rPr lang="en-US" sz="2400" noProof="0" dirty="0"/>
              <a:t>Carbon Prevention</a:t>
            </a:r>
            <a:endParaRPr lang="en-US" sz="1100" noProof="0" dirty="0"/>
          </a:p>
        </p:txBody>
      </p:sp>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31800" y="1592593"/>
            <a:ext cx="3955333" cy="3729670"/>
          </a:xfrm>
        </p:spPr>
        <p:txBody>
          <a:bodyPr wrap="square" lIns="0" tIns="18000" rIns="0" bIns="18000" anchor="ctr" anchorCtr="0">
            <a:spAutoFit/>
          </a:bodyPr>
          <a:lstStyle/>
          <a:p>
            <a:pPr marL="342900" indent="-342900">
              <a:spcBef>
                <a:spcPts val="600"/>
              </a:spcBef>
            </a:pPr>
            <a:r>
              <a:rPr lang="en-US" sz="2400" dirty="0"/>
              <a:t>Carbon Cleaning: More sophisticated cleaning methods include pressurized induction tools that provide a mist of dispersant through the air intake system and media blasters that use a pressurized abrasive to </a:t>
            </a:r>
            <a:r>
              <a:rPr lang="en-US" sz="2400"/>
              <a:t>remove carbon.</a:t>
            </a:r>
            <a:endParaRPr lang="en-US" sz="2400" dirty="0"/>
          </a:p>
        </p:txBody>
      </p:sp>
      <p:pic>
        <p:nvPicPr>
          <p:cNvPr id="4" name="Picture 3" descr="A photo of a Motorvac's pressurized induction tool.">
            <a:extLst>
              <a:ext uri="{FF2B5EF4-FFF2-40B4-BE49-F238E27FC236}">
                <a16:creationId xmlns:a16="http://schemas.microsoft.com/office/drawing/2014/main" id="{D571A034-DB0F-963B-0F9B-6732741CC659}"/>
              </a:ext>
            </a:extLst>
          </p:cNvPr>
          <p:cNvPicPr>
            <a:picLocks noChangeAspect="1"/>
          </p:cNvPicPr>
          <p:nvPr/>
        </p:nvPicPr>
        <p:blipFill>
          <a:blip r:embed="rId3"/>
          <a:stretch>
            <a:fillRect/>
          </a:stretch>
        </p:blipFill>
        <p:spPr>
          <a:xfrm>
            <a:off x="4747461" y="1196315"/>
            <a:ext cx="3789279" cy="5037242"/>
          </a:xfrm>
          <a:prstGeom prst="rect">
            <a:avLst/>
          </a:prstGeom>
        </p:spPr>
      </p:pic>
    </p:spTree>
    <p:extLst>
      <p:ext uri="{BB962C8B-B14F-4D97-AF65-F5344CB8AC3E}">
        <p14:creationId xmlns:p14="http://schemas.microsoft.com/office/powerpoint/2010/main" val="1860276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36.13</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4050"/>
            <a:ext cx="8273814" cy="405683"/>
          </a:xfrm>
        </p:spPr>
        <p:txBody>
          <a:bodyPr wrap="square" lIns="0" tIns="18000" rIns="0" bIns="18000" anchor="ctr" anchorCtr="0">
            <a:spAutoFit/>
          </a:bodyPr>
          <a:lstStyle/>
          <a:p>
            <a:pPr marL="0" indent="0">
              <a:buNone/>
            </a:pPr>
            <a:r>
              <a:rPr lang="en-US" sz="2400" dirty="0"/>
              <a:t>Ball and Socket</a:t>
            </a:r>
            <a:endParaRPr lang="en-US" sz="1100" noProof="0" dirty="0"/>
          </a:p>
        </p:txBody>
      </p:sp>
      <p:pic>
        <p:nvPicPr>
          <p:cNvPr id="3" name="Picture 2" descr="A ball and socket connections used in high-pressure lines.">
            <a:extLst>
              <a:ext uri="{FF2B5EF4-FFF2-40B4-BE49-F238E27FC236}">
                <a16:creationId xmlns:a16="http://schemas.microsoft.com/office/drawing/2014/main" id="{631CA81D-A854-87F9-95AB-CEB3E6C02F62}"/>
              </a:ext>
            </a:extLst>
          </p:cNvPr>
          <p:cNvPicPr>
            <a:picLocks noChangeAspect="1"/>
          </p:cNvPicPr>
          <p:nvPr/>
        </p:nvPicPr>
        <p:blipFill>
          <a:blip r:embed="rId3"/>
          <a:stretch>
            <a:fillRect/>
          </a:stretch>
        </p:blipFill>
        <p:spPr>
          <a:xfrm>
            <a:off x="1620588" y="1698655"/>
            <a:ext cx="5928224" cy="3282891"/>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205387"/>
            <a:ext cx="8270993" cy="1144347"/>
          </a:xfrm>
        </p:spPr>
        <p:txBody>
          <a:bodyPr wrap="square" lIns="0" tIns="18000" rIns="0" bIns="18000" anchor="ctr" anchorCtr="0">
            <a:spAutoFit/>
          </a:bodyPr>
          <a:lstStyle/>
          <a:p>
            <a:pPr marL="342900" indent="-342900">
              <a:spcBef>
                <a:spcPts val="600"/>
              </a:spcBef>
            </a:pPr>
            <a:r>
              <a:rPr lang="en-US" sz="2400" dirty="0"/>
              <a:t>The high-pressure lines use a ball and socket connection. The ball end deforms when the line is tightened and must be replaced with a new part whenever it is removed.</a:t>
            </a:r>
            <a:endParaRPr lang="en-US" sz="2000" noProof="0" dirty="0"/>
          </a:p>
        </p:txBody>
      </p:sp>
    </p:spTree>
    <p:extLst>
      <p:ext uri="{BB962C8B-B14F-4D97-AF65-F5344CB8AC3E}">
        <p14:creationId xmlns:p14="http://schemas.microsoft.com/office/powerpoint/2010/main" val="2237497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36.14</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4050"/>
            <a:ext cx="8273814" cy="405683"/>
          </a:xfrm>
        </p:spPr>
        <p:txBody>
          <a:bodyPr wrap="square" lIns="0" tIns="18000" rIns="0" bIns="18000" anchor="ctr" anchorCtr="0">
            <a:spAutoFit/>
          </a:bodyPr>
          <a:lstStyle/>
          <a:p>
            <a:pPr marL="0" indent="0">
              <a:buNone/>
            </a:pPr>
            <a:r>
              <a:rPr lang="en-US" sz="2400" spc="-300" dirty="0"/>
              <a:t>G D </a:t>
            </a:r>
            <a:r>
              <a:rPr lang="en-US" sz="2400" dirty="0"/>
              <a:t>I Injector</a:t>
            </a:r>
            <a:endParaRPr lang="en-US" sz="1100" noProof="0" dirty="0"/>
          </a:p>
        </p:txBody>
      </p:sp>
      <p:pic>
        <p:nvPicPr>
          <p:cNvPr id="4" name="Picture 3" descr="A gasoline direct injection fuel injector removed from the engine. A worn out Teflon seal is connected to G D I injector.">
            <a:extLst>
              <a:ext uri="{FF2B5EF4-FFF2-40B4-BE49-F238E27FC236}">
                <a16:creationId xmlns:a16="http://schemas.microsoft.com/office/drawing/2014/main" id="{119C6746-0641-795E-1BF9-AFA30396D19E}"/>
              </a:ext>
            </a:extLst>
          </p:cNvPr>
          <p:cNvPicPr>
            <a:picLocks noChangeAspect="1"/>
          </p:cNvPicPr>
          <p:nvPr/>
        </p:nvPicPr>
        <p:blipFill>
          <a:blip r:embed="rId3"/>
          <a:stretch>
            <a:fillRect/>
          </a:stretch>
        </p:blipFill>
        <p:spPr>
          <a:xfrm>
            <a:off x="1521203" y="1694575"/>
            <a:ext cx="6101594" cy="3316451"/>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205387"/>
            <a:ext cx="8270993" cy="1144347"/>
          </a:xfrm>
        </p:spPr>
        <p:txBody>
          <a:bodyPr wrap="square" lIns="0" tIns="18000" rIns="0" bIns="18000" anchor="ctr" anchorCtr="0">
            <a:spAutoFit/>
          </a:bodyPr>
          <a:lstStyle/>
          <a:p>
            <a:pPr marL="342900" indent="-342900">
              <a:spcBef>
                <a:spcPts val="600"/>
              </a:spcBef>
            </a:pPr>
            <a:r>
              <a:rPr lang="en-US" sz="2400" dirty="0"/>
              <a:t>Whenever a </a:t>
            </a:r>
            <a:r>
              <a:rPr lang="en-US" sz="2400" spc="-300" dirty="0"/>
              <a:t>G D </a:t>
            </a:r>
            <a:r>
              <a:rPr lang="en-US" sz="2400" dirty="0"/>
              <a:t>I fuel injector is removed, a new Teflon seal must be installed to ensure a leak-free connection in the combustion chamber.</a:t>
            </a:r>
            <a:endParaRPr lang="en-US" sz="2000" noProof="0" dirty="0"/>
          </a:p>
        </p:txBody>
      </p:sp>
    </p:spTree>
    <p:extLst>
      <p:ext uri="{BB962C8B-B14F-4D97-AF65-F5344CB8AC3E}">
        <p14:creationId xmlns:p14="http://schemas.microsoft.com/office/powerpoint/2010/main" val="1031576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dirty="0"/>
              <a:t>Question 3</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46508" y="1114166"/>
            <a:ext cx="8265692" cy="775015"/>
          </a:xfrm>
        </p:spPr>
        <p:txBody>
          <a:bodyPr wrap="square" lIns="0" tIns="18000" rIns="0" bIns="18000" anchor="ctr" anchorCtr="0">
            <a:spAutoFit/>
          </a:bodyPr>
          <a:lstStyle/>
          <a:p>
            <a:pPr marL="0" indent="0">
              <a:spcBef>
                <a:spcPts val="600"/>
              </a:spcBef>
              <a:buNone/>
            </a:pPr>
            <a:r>
              <a:rPr lang="en-US" sz="2400" dirty="0"/>
              <a:t>What should be replaced any time a high-pressure injector is serviced?</a:t>
            </a:r>
            <a:endParaRPr lang="en-US" altLang="en-US" sz="2400" noProof="0" dirty="0">
              <a:solidFill>
                <a:schemeClr val="tx1"/>
              </a:solidFill>
            </a:endParaRPr>
          </a:p>
        </p:txBody>
      </p:sp>
    </p:spTree>
    <p:extLst>
      <p:ext uri="{BB962C8B-B14F-4D97-AF65-F5344CB8AC3E}">
        <p14:creationId xmlns:p14="http://schemas.microsoft.com/office/powerpoint/2010/main" val="3570720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dirty="0"/>
              <a:t>Answer 3</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46508" y="1110768"/>
            <a:ext cx="8265692" cy="405683"/>
          </a:xfrm>
        </p:spPr>
        <p:txBody>
          <a:bodyPr wrap="square" lIns="0" tIns="18000" rIns="0" bIns="18000" anchor="ctr" anchorCtr="0">
            <a:spAutoFit/>
          </a:bodyPr>
          <a:lstStyle/>
          <a:p>
            <a:pPr marL="0" indent="0">
              <a:spcBef>
                <a:spcPts val="600"/>
              </a:spcBef>
              <a:buNone/>
            </a:pPr>
            <a:r>
              <a:rPr lang="en-US" sz="2400" dirty="0"/>
              <a:t>The Teflon seal.</a:t>
            </a:r>
          </a:p>
        </p:txBody>
      </p:sp>
    </p:spTree>
    <p:extLst>
      <p:ext uri="{BB962C8B-B14F-4D97-AF65-F5344CB8AC3E}">
        <p14:creationId xmlns:p14="http://schemas.microsoft.com/office/powerpoint/2010/main" val="187519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65D16-6474-28FB-F1A9-B1F9D636B1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BA8FC8-32BF-BB64-FB5A-7443B0EC9F57}"/>
              </a:ext>
            </a:extLst>
          </p:cNvPr>
          <p:cNvSpPr>
            <a:spLocks noGrp="1"/>
          </p:cNvSpPr>
          <p:nvPr>
            <p:ph type="title"/>
          </p:nvPr>
        </p:nvSpPr>
        <p:spPr>
          <a:xfrm>
            <a:off x="444500" y="239000"/>
            <a:ext cx="8267700" cy="590349"/>
          </a:xfrm>
        </p:spPr>
        <p:txBody>
          <a:bodyPr wrap="square" lIns="0" tIns="18000" rIns="0" bIns="18000" anchor="ctr" anchorCtr="0">
            <a:spAutoFit/>
          </a:bodyPr>
          <a:lstStyle/>
          <a:p>
            <a:r>
              <a:rPr lang="en-US" sz="3600" dirty="0">
                <a:latin typeface="+mj-lt"/>
              </a:rPr>
              <a:t>Summary</a:t>
            </a:r>
          </a:p>
        </p:txBody>
      </p:sp>
      <p:sp>
        <p:nvSpPr>
          <p:cNvPr id="3" name="Content Placeholder 2">
            <a:extLst>
              <a:ext uri="{FF2B5EF4-FFF2-40B4-BE49-F238E27FC236}">
                <a16:creationId xmlns:a16="http://schemas.microsoft.com/office/drawing/2014/main" id="{5AF8A50A-52B7-7098-81FF-2E3B99BCCBB9}"/>
              </a:ext>
            </a:extLst>
          </p:cNvPr>
          <p:cNvSpPr>
            <a:spLocks noGrp="1"/>
          </p:cNvSpPr>
          <p:nvPr>
            <p:ph idx="1"/>
          </p:nvPr>
        </p:nvSpPr>
        <p:spPr>
          <a:xfrm>
            <a:off x="444500" y="1120489"/>
            <a:ext cx="8255000" cy="5076193"/>
          </a:xfrm>
        </p:spPr>
        <p:txBody>
          <a:bodyPr wrap="square" lIns="0" tIns="18000" rIns="0" bIns="18000" anchor="ctr" anchorCtr="0">
            <a:spAutoFit/>
          </a:bodyPr>
          <a:lstStyle/>
          <a:p>
            <a:pPr marL="342900" indent="-342900"/>
            <a:r>
              <a:rPr lang="en-US" sz="2000" spc="-250" dirty="0"/>
              <a:t>G D </a:t>
            </a:r>
            <a:r>
              <a:rPr lang="en-US" sz="2000" dirty="0"/>
              <a:t>I system uses a fuel injector that delivers a short squirt of fuel directly into the combustion chamber rather than in the intake manifold, near the intake valve on a port fuel-injection system.</a:t>
            </a:r>
          </a:p>
          <a:p>
            <a:pPr marL="342900" indent="-342900"/>
            <a:r>
              <a:rPr lang="en-US" sz="2000" dirty="0"/>
              <a:t>Advantages of using gasoline direct injection:</a:t>
            </a:r>
          </a:p>
          <a:p>
            <a:pPr marL="829818" lvl="1" indent="-342900"/>
            <a:r>
              <a:rPr lang="en-US" sz="2000" dirty="0"/>
              <a:t>Improved fuel economy</a:t>
            </a:r>
          </a:p>
          <a:p>
            <a:pPr marL="829818" lvl="1" indent="-342900"/>
            <a:r>
              <a:rPr lang="en-US" sz="2000" dirty="0"/>
              <a:t>Reduced exhaust emissions</a:t>
            </a:r>
          </a:p>
          <a:p>
            <a:pPr marL="829818" lvl="1" indent="-342900"/>
            <a:r>
              <a:rPr lang="en-US" sz="2000" dirty="0"/>
              <a:t>Greater engine power</a:t>
            </a:r>
          </a:p>
          <a:p>
            <a:pPr marL="342900" indent="-342900"/>
            <a:r>
              <a:rPr lang="en-US" sz="2000" dirty="0"/>
              <a:t>Some of the disadvantages of </a:t>
            </a:r>
            <a:r>
              <a:rPr lang="en-US" sz="2000" spc="-250" dirty="0"/>
              <a:t>G D </a:t>
            </a:r>
            <a:r>
              <a:rPr lang="en-US" sz="2000" dirty="0"/>
              <a:t>I:</a:t>
            </a:r>
          </a:p>
          <a:p>
            <a:pPr marL="829818" lvl="1" indent="-342900"/>
            <a:r>
              <a:rPr lang="en-US" sz="2000" dirty="0"/>
              <a:t>Higher cost</a:t>
            </a:r>
          </a:p>
          <a:p>
            <a:pPr marL="829818" lvl="1" indent="-342900"/>
            <a:r>
              <a:rPr lang="en-US" sz="2000" dirty="0"/>
              <a:t>The need for </a:t>
            </a:r>
            <a:r>
              <a:rPr lang="en-US" sz="2000" kern="0" spc="-300" dirty="0"/>
              <a:t>N O </a:t>
            </a:r>
            <a:r>
              <a:rPr lang="en-US" sz="2000" dirty="0"/>
              <a:t>x storage catalyst in some applications</a:t>
            </a:r>
          </a:p>
          <a:p>
            <a:pPr marL="829818" lvl="1" indent="-342900"/>
            <a:r>
              <a:rPr lang="en-US" sz="2000" dirty="0"/>
              <a:t>More components</a:t>
            </a:r>
          </a:p>
          <a:p>
            <a:pPr marL="342900" indent="-342900"/>
            <a:r>
              <a:rPr lang="en-US" sz="2000" dirty="0"/>
              <a:t>The operating pressure can vary from as low as 500 </a:t>
            </a:r>
            <a:r>
              <a:rPr lang="en-US" sz="2000" kern="0" spc="-300" dirty="0"/>
              <a:t>P S </a:t>
            </a:r>
            <a:r>
              <a:rPr lang="en-US" sz="2000" dirty="0"/>
              <a:t>I during some low-demand conditions to as high as 2,900 </a:t>
            </a:r>
            <a:r>
              <a:rPr lang="en-US" sz="2000" kern="0" spc="-250" dirty="0"/>
              <a:t>P S </a:t>
            </a:r>
            <a:r>
              <a:rPr lang="en-US" sz="2000" dirty="0"/>
              <a:t>I.</a:t>
            </a:r>
          </a:p>
        </p:txBody>
      </p:sp>
    </p:spTree>
    <p:extLst>
      <p:ext uri="{BB962C8B-B14F-4D97-AF65-F5344CB8AC3E}">
        <p14:creationId xmlns:p14="http://schemas.microsoft.com/office/powerpoint/2010/main" val="1209948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6618D-EABD-B5E8-4A66-8B190AF3F3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EE6EA3-B1A4-21D8-A9F7-1B1AF8DAC833}"/>
              </a:ext>
            </a:extLst>
          </p:cNvPr>
          <p:cNvSpPr>
            <a:spLocks noGrp="1"/>
          </p:cNvSpPr>
          <p:nvPr>
            <p:ph type="title"/>
          </p:nvPr>
        </p:nvSpPr>
        <p:spPr>
          <a:xfrm>
            <a:off x="457200" y="174091"/>
            <a:ext cx="8229600" cy="682682"/>
          </a:xfrm>
        </p:spPr>
        <p:txBody>
          <a:bodyPr wrap="square" tIns="18000" bIns="18000" anchor="ctr" anchorCtr="0">
            <a:spAutoFit/>
          </a:bodyPr>
          <a:lstStyle/>
          <a:p>
            <a:r>
              <a:rPr lang="en-US" sz="2800" noProof="0" dirty="0">
                <a:latin typeface="+mj-lt"/>
              </a:rPr>
              <a:t>Animations and Video Links </a:t>
            </a:r>
            <a:br>
              <a:rPr lang="en-US" sz="2800" noProof="0" dirty="0">
                <a:latin typeface="+mj-lt"/>
              </a:rPr>
            </a:br>
            <a:r>
              <a:rPr lang="en-US" sz="1400" noProof="0" dirty="0">
                <a:latin typeface="+mj-lt"/>
              </a:rPr>
              <a:t>(Halderman website subscription and web access needed to view)</a:t>
            </a:r>
          </a:p>
        </p:txBody>
      </p:sp>
      <p:sp>
        <p:nvSpPr>
          <p:cNvPr id="3" name="Content Placeholder 2">
            <a:extLst>
              <a:ext uri="{FF2B5EF4-FFF2-40B4-BE49-F238E27FC236}">
                <a16:creationId xmlns:a16="http://schemas.microsoft.com/office/drawing/2014/main" id="{B2B088E0-DC24-0FA6-D3E5-C31DD09A1225}"/>
              </a:ext>
            </a:extLst>
          </p:cNvPr>
          <p:cNvSpPr>
            <a:spLocks noGrp="1"/>
          </p:cNvSpPr>
          <p:nvPr>
            <p:ph idx="1"/>
          </p:nvPr>
        </p:nvSpPr>
        <p:spPr>
          <a:xfrm>
            <a:off x="457200" y="2133600"/>
            <a:ext cx="8229600" cy="967376"/>
          </a:xfrm>
        </p:spPr>
        <p:txBody>
          <a:bodyPr wrap="square" tIns="18000" bIns="18000" anchor="ctr" anchorCtr="0">
            <a:spAutoFit/>
          </a:bodyPr>
          <a:lstStyle/>
          <a:p>
            <a:r>
              <a:rPr lang="en-US" sz="2400" noProof="0" dirty="0">
                <a:hlinkClick r:id="rId3"/>
              </a:rPr>
              <a:t>(A8) Engine Performance Animations</a:t>
            </a:r>
            <a:endParaRPr lang="en-US" sz="2400" noProof="0" dirty="0"/>
          </a:p>
          <a:p>
            <a:r>
              <a:rPr lang="en-US" sz="2400" noProof="0" dirty="0">
                <a:hlinkClick r:id="rId4"/>
              </a:rPr>
              <a:t>(A8) Engine Performance Videos</a:t>
            </a:r>
            <a:endParaRPr lang="en-US" sz="2400" noProof="0" dirty="0"/>
          </a:p>
        </p:txBody>
      </p:sp>
    </p:spTree>
    <p:extLst>
      <p:ext uri="{BB962C8B-B14F-4D97-AF65-F5344CB8AC3E}">
        <p14:creationId xmlns:p14="http://schemas.microsoft.com/office/powerpoint/2010/main" val="1294298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D58C-9F1B-4866-A98E-52818AA14994}"/>
              </a:ext>
            </a:extLst>
          </p:cNvPr>
          <p:cNvSpPr>
            <a:spLocks noGrp="1"/>
          </p:cNvSpPr>
          <p:nvPr>
            <p:ph type="title"/>
          </p:nvPr>
        </p:nvSpPr>
        <p:spPr>
          <a:xfrm>
            <a:off x="438222" y="243016"/>
            <a:ext cx="8236654" cy="590349"/>
          </a:xfrm>
        </p:spPr>
        <p:txBody>
          <a:bodyPr wrap="square" lIns="0" tIns="18000" rIns="0" bIns="18000" rtlCol="0" anchor="ctr">
            <a:spAutoFit/>
          </a:bodyPr>
          <a:lstStyle/>
          <a:p>
            <a:pPr eaLnBrk="1" fontAlgn="auto" hangingPunct="1">
              <a:spcAft>
                <a:spcPts val="0"/>
              </a:spcAft>
              <a:defRPr/>
            </a:pPr>
            <a:r>
              <a:rPr lang="en-US" sz="3600" b="1" noProof="0" dirty="0">
                <a:latin typeface="+mj-lt"/>
              </a:rPr>
              <a:t>Copyright</a:t>
            </a:r>
          </a:p>
        </p:txBody>
      </p:sp>
      <p:pic>
        <p:nvPicPr>
          <p:cNvPr id="5" name="Graphic" descr="Warning">
            <a:extLst>
              <a:ext uri="{FF2B5EF4-FFF2-40B4-BE49-F238E27FC236}">
                <a16:creationId xmlns:a16="http://schemas.microsoft.com/office/drawing/2014/main" id="{CE97A724-05B2-41E5-93C9-D4B362F77E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222" y="2790085"/>
            <a:ext cx="1269677" cy="1269677"/>
          </a:xfrm>
          <a:prstGeom prst="rect">
            <a:avLst/>
          </a:prstGeom>
          <a:noFill/>
          <a:ln>
            <a:noFill/>
          </a:ln>
        </p:spPr>
      </p:pic>
      <p:sp>
        <p:nvSpPr>
          <p:cNvPr id="47108" name="Content Placeholder 2">
            <a:extLst>
              <a:ext uri="{FF2B5EF4-FFF2-40B4-BE49-F238E27FC236}">
                <a16:creationId xmlns:a16="http://schemas.microsoft.com/office/drawing/2014/main" id="{D426AB61-8455-4298-A667-9E3A95FC73C1}"/>
              </a:ext>
            </a:extLst>
          </p:cNvPr>
          <p:cNvSpPr>
            <a:spLocks noGrp="1"/>
          </p:cNvSpPr>
          <p:nvPr>
            <p:ph idx="1"/>
          </p:nvPr>
        </p:nvSpPr>
        <p:spPr bwMode="auto">
          <a:xfrm>
            <a:off x="1827815" y="2025192"/>
            <a:ext cx="6878545" cy="2832998"/>
          </a:xfrm>
          <a:ln w="28575">
            <a:solidFill>
              <a:schemeClr val="tx1"/>
            </a:solidFill>
            <a:miter lim="800000"/>
            <a:headEnd/>
            <a:tailEnd/>
          </a:ln>
        </p:spPr>
        <p:txBody>
          <a:bodyPr wrap="square" lIns="183600" tIns="183600" rIns="183600" bIns="183600" numCol="1" anchor="ctr" anchorCtr="0" compatLnSpc="1">
            <a:prstTxWarp prst="textNoShape">
              <a:avLst/>
            </a:prstTxWarp>
            <a:spAutoFit/>
          </a:bodyPr>
          <a:lstStyle/>
          <a:p>
            <a:pPr marL="0" indent="0" eaLnBrk="1" hangingPunct="1">
              <a:buFont typeface="Arial" panose="020B0604020202020204" pitchFamily="34" charset="0"/>
              <a:buNone/>
            </a:pPr>
            <a:r>
              <a:rPr lang="en-US" altLang="en-US" b="1" noProof="0"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3117443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33450" y="243207"/>
            <a:ext cx="8278750" cy="590349"/>
          </a:xfrm>
        </p:spPr>
        <p:txBody>
          <a:bodyPr wrap="square" lIns="0" tIns="18000" rIns="0" bIns="18000" anchor="ctr" anchorCtr="0">
            <a:spAutoFit/>
          </a:bodyPr>
          <a:lstStyle/>
          <a:p>
            <a:r>
              <a:rPr lang="en-US" altLang="en-US" sz="3600" dirty="0">
                <a:latin typeface="+mj-lt"/>
              </a:rPr>
              <a:t>Direct Fuel Injection </a:t>
            </a:r>
            <a:r>
              <a:rPr lang="en-US" altLang="en-US" sz="2800" dirty="0">
                <a:latin typeface="+mj-lt"/>
              </a:rPr>
              <a:t>(2 of 2)</a:t>
            </a:r>
            <a:endParaRPr lang="en-US" sz="2800" noProof="0" dirty="0">
              <a:latin typeface="+mj-lt"/>
            </a:endParaRPr>
          </a:p>
        </p:txBody>
      </p:sp>
      <p:sp>
        <p:nvSpPr>
          <p:cNvPr id="4" name="Content Placeholder 3">
            <a:extLst>
              <a:ext uri="{FF2B5EF4-FFF2-40B4-BE49-F238E27FC236}">
                <a16:creationId xmlns:a16="http://schemas.microsoft.com/office/drawing/2014/main" id="{71B931BC-266F-3943-460F-29996917007F}"/>
              </a:ext>
            </a:extLst>
          </p:cNvPr>
          <p:cNvSpPr>
            <a:spLocks noGrp="1"/>
          </p:cNvSpPr>
          <p:nvPr>
            <p:ph idx="1"/>
          </p:nvPr>
        </p:nvSpPr>
        <p:spPr>
          <a:xfrm>
            <a:off x="433450" y="1095852"/>
            <a:ext cx="8278750" cy="3529616"/>
          </a:xfrm>
        </p:spPr>
        <p:txBody>
          <a:bodyPr wrap="square" lIns="0" tIns="18000" rIns="0" bIns="18000" anchor="ctr" anchorCtr="0">
            <a:spAutoFit/>
          </a:bodyPr>
          <a:lstStyle/>
          <a:p>
            <a:pPr marL="342900" indent="-342900">
              <a:spcBef>
                <a:spcPts val="600"/>
              </a:spcBef>
            </a:pPr>
            <a:r>
              <a:rPr lang="en-US" sz="2400" dirty="0"/>
              <a:t>Advantages of Gasoline Direct Injection</a:t>
            </a:r>
          </a:p>
          <a:p>
            <a:pPr marL="829818" lvl="1" indent="-342900"/>
            <a:r>
              <a:rPr lang="en-US" sz="2400" dirty="0"/>
              <a:t>Improved fuel economy and lower emissions</a:t>
            </a:r>
          </a:p>
          <a:p>
            <a:pPr marL="829818" lvl="1" indent="-342900"/>
            <a:r>
              <a:rPr lang="en-US" sz="2400" dirty="0"/>
              <a:t>Higher compression ratio for higher engine efficiency</a:t>
            </a:r>
          </a:p>
          <a:p>
            <a:pPr marL="829818" lvl="1" indent="-342900"/>
            <a:r>
              <a:rPr lang="en-US" sz="2400" dirty="0"/>
              <a:t>Use of lower-octane gasoline</a:t>
            </a:r>
          </a:p>
          <a:p>
            <a:pPr marL="829818" lvl="1" indent="-342900"/>
            <a:r>
              <a:rPr lang="en-US" sz="2400" dirty="0"/>
              <a:t>Higher volumetric efficiency</a:t>
            </a:r>
          </a:p>
          <a:p>
            <a:pPr marL="342900" indent="-342900">
              <a:spcBef>
                <a:spcPts val="600"/>
              </a:spcBef>
            </a:pPr>
            <a:r>
              <a:rPr lang="en-US" sz="2400" dirty="0"/>
              <a:t>Disadvantages of Gasoline Direct Injection</a:t>
            </a:r>
          </a:p>
          <a:p>
            <a:pPr marL="829818" lvl="1" indent="-342900"/>
            <a:r>
              <a:rPr lang="en-US" sz="2400" dirty="0"/>
              <a:t>Higher cost due to high-pressure pump and injectors</a:t>
            </a:r>
          </a:p>
          <a:p>
            <a:pPr marL="829818" lvl="1" indent="-342900"/>
            <a:r>
              <a:rPr lang="en-US" sz="2400" dirty="0"/>
              <a:t>More components compared with port fuel injection</a:t>
            </a:r>
          </a:p>
        </p:txBody>
      </p:sp>
      <p:sp>
        <p:nvSpPr>
          <p:cNvPr id="5" name="Content Placeholder 4">
            <a:extLst>
              <a:ext uri="{FF2B5EF4-FFF2-40B4-BE49-F238E27FC236}">
                <a16:creationId xmlns:a16="http://schemas.microsoft.com/office/drawing/2014/main" id="{822B5CDD-A711-F675-23E9-7D33E4293E80}"/>
              </a:ext>
            </a:extLst>
          </p:cNvPr>
          <p:cNvSpPr>
            <a:spLocks noGrp="1"/>
          </p:cNvSpPr>
          <p:nvPr>
            <p:ph idx="13"/>
          </p:nvPr>
        </p:nvSpPr>
        <p:spPr>
          <a:xfrm>
            <a:off x="439066" y="4680007"/>
            <a:ext cx="1740378" cy="405683"/>
          </a:xfrm>
        </p:spPr>
        <p:txBody>
          <a:bodyPr wrap="square" lIns="0" tIns="18000" rIns="0" bIns="18000" anchor="ctr" anchorCtr="0">
            <a:spAutoFit/>
          </a:bodyPr>
          <a:lstStyle/>
          <a:p>
            <a:pPr marL="829818" lvl="1" indent="-342900"/>
            <a:r>
              <a:rPr lang="en-US" sz="2400" dirty="0"/>
              <a:t>Higher</a:t>
            </a:r>
          </a:p>
        </p:txBody>
      </p:sp>
      <p:graphicFrame>
        <p:nvGraphicFramePr>
          <p:cNvPr id="18" name="Object 17" descr="N O subscript x">
            <a:extLst>
              <a:ext uri="{FF2B5EF4-FFF2-40B4-BE49-F238E27FC236}">
                <a16:creationId xmlns:a16="http://schemas.microsoft.com/office/drawing/2014/main" id="{B6ECDFCB-34D8-74CD-A4A0-C684BADC9FA5}"/>
              </a:ext>
            </a:extLst>
          </p:cNvPr>
          <p:cNvGraphicFramePr>
            <a:graphicFrameLocks noChangeAspect="1"/>
          </p:cNvGraphicFramePr>
          <p:nvPr>
            <p:extLst>
              <p:ext uri="{D42A27DB-BD31-4B8C-83A1-F6EECF244321}">
                <p14:modId xmlns:p14="http://schemas.microsoft.com/office/powerpoint/2010/main" val="313063471"/>
              </p:ext>
            </p:extLst>
          </p:nvPr>
        </p:nvGraphicFramePr>
        <p:xfrm>
          <a:off x="2236996" y="4717333"/>
          <a:ext cx="603250" cy="442913"/>
        </p:xfrm>
        <a:graphic>
          <a:graphicData uri="http://schemas.openxmlformats.org/presentationml/2006/ole">
            <mc:AlternateContent xmlns:mc="http://schemas.openxmlformats.org/markup-compatibility/2006">
              <mc:Choice xmlns:v="urn:schemas-microsoft-com:vml" Requires="v">
                <p:oleObj name="Equation" r:id="rId3" imgW="317160" imgH="228600" progId="Equation.DSMT4">
                  <p:embed/>
                </p:oleObj>
              </mc:Choice>
              <mc:Fallback>
                <p:oleObj name="Equation" r:id="rId3" imgW="317160" imgH="228600" progId="Equation.DSMT4">
                  <p:embed/>
                  <p:pic>
                    <p:nvPicPr>
                      <p:cNvPr id="15" name="Object 14">
                        <a:extLst>
                          <a:ext uri="{FF2B5EF4-FFF2-40B4-BE49-F238E27FC236}">
                            <a16:creationId xmlns:a16="http://schemas.microsoft.com/office/drawing/2014/main" id="{485C43AC-F038-9301-228F-0BF1DD877BEE}"/>
                          </a:ext>
                        </a:extLst>
                      </p:cNvPr>
                      <p:cNvPicPr>
                        <a:picLocks noChangeAspect="1" noChangeArrowheads="1"/>
                      </p:cNvPicPr>
                      <p:nvPr/>
                    </p:nvPicPr>
                    <p:blipFill>
                      <a:blip r:embed="rId4"/>
                      <a:srcRect/>
                      <a:stretch>
                        <a:fillRect/>
                      </a:stretch>
                    </p:blipFill>
                    <p:spPr bwMode="auto">
                      <a:xfrm>
                        <a:off x="2236996" y="4717333"/>
                        <a:ext cx="6032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ontent Placeholder 6">
            <a:extLst>
              <a:ext uri="{FF2B5EF4-FFF2-40B4-BE49-F238E27FC236}">
                <a16:creationId xmlns:a16="http://schemas.microsoft.com/office/drawing/2014/main" id="{DCBFAB2F-E14B-5ED5-403B-B023EB957DE2}"/>
              </a:ext>
            </a:extLst>
          </p:cNvPr>
          <p:cNvSpPr>
            <a:spLocks noGrp="1"/>
          </p:cNvSpPr>
          <p:nvPr>
            <p:ph sz="quarter" idx="17"/>
          </p:nvPr>
        </p:nvSpPr>
        <p:spPr>
          <a:xfrm>
            <a:off x="2897798" y="4680006"/>
            <a:ext cx="1364424" cy="405683"/>
          </a:xfrm>
        </p:spPr>
        <p:txBody>
          <a:bodyPr wrap="square" lIns="0" tIns="18000" rIns="0" bIns="18000" anchor="ctr" anchorCtr="0">
            <a:spAutoFit/>
          </a:bodyPr>
          <a:lstStyle/>
          <a:p>
            <a:pPr marL="0" lvl="1" indent="0">
              <a:buNone/>
            </a:pPr>
            <a:r>
              <a:rPr lang="en-US" sz="2400" dirty="0"/>
              <a:t>emissions</a:t>
            </a:r>
          </a:p>
        </p:txBody>
      </p:sp>
    </p:spTree>
    <p:extLst>
      <p:ext uri="{BB962C8B-B14F-4D97-AF65-F5344CB8AC3E}">
        <p14:creationId xmlns:p14="http://schemas.microsoft.com/office/powerpoint/2010/main" val="1395097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36.1</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5354"/>
            <a:ext cx="8273814" cy="405683"/>
          </a:xfrm>
        </p:spPr>
        <p:txBody>
          <a:bodyPr wrap="square" lIns="0" tIns="18000" rIns="0" bIns="18000" anchor="ctr" anchorCtr="0">
            <a:spAutoFit/>
          </a:bodyPr>
          <a:lstStyle/>
          <a:p>
            <a:pPr marL="0" indent="0">
              <a:buNone/>
            </a:pPr>
            <a:r>
              <a:rPr lang="en-US" sz="2400" spc="-300" noProof="0" dirty="0"/>
              <a:t>P F </a:t>
            </a:r>
            <a:r>
              <a:rPr lang="en-US" sz="2400" noProof="0" dirty="0"/>
              <a:t>I Compared to </a:t>
            </a:r>
            <a:r>
              <a:rPr lang="en-US" sz="2400" spc="-300" noProof="0" dirty="0"/>
              <a:t>G D </a:t>
            </a:r>
            <a:r>
              <a:rPr lang="en-US" sz="2400" noProof="0" dirty="0"/>
              <a:t>I</a:t>
            </a:r>
          </a:p>
        </p:txBody>
      </p:sp>
      <p:pic>
        <p:nvPicPr>
          <p:cNvPr id="4" name="Picture 3" descr="A comparison between direct fuel injection and spray type fuel injection system.&#10;Long description is available in notes, press F6.">
            <a:extLst>
              <a:ext uri="{FF2B5EF4-FFF2-40B4-BE49-F238E27FC236}">
                <a16:creationId xmlns:a16="http://schemas.microsoft.com/office/drawing/2014/main" id="{B2AE0FB6-BD55-BF09-640C-ECDFE434C2BC}"/>
              </a:ext>
            </a:extLst>
          </p:cNvPr>
          <p:cNvPicPr>
            <a:picLocks noChangeAspect="1"/>
          </p:cNvPicPr>
          <p:nvPr/>
        </p:nvPicPr>
        <p:blipFill>
          <a:blip r:embed="rId3"/>
          <a:stretch>
            <a:fillRect/>
          </a:stretch>
        </p:blipFill>
        <p:spPr>
          <a:xfrm>
            <a:off x="708066" y="1688096"/>
            <a:ext cx="7727869" cy="3558008"/>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570645"/>
            <a:ext cx="8270993" cy="775015"/>
          </a:xfrm>
        </p:spPr>
        <p:txBody>
          <a:bodyPr wrap="square" lIns="0" tIns="18000" rIns="0" bIns="18000" anchor="ctr" anchorCtr="0">
            <a:spAutoFit/>
          </a:bodyPr>
          <a:lstStyle/>
          <a:p>
            <a:pPr marL="342900" indent="-342900">
              <a:spcBef>
                <a:spcPts val="600"/>
              </a:spcBef>
            </a:pPr>
            <a:r>
              <a:rPr lang="en-US" sz="2400" dirty="0"/>
              <a:t>A comparison of a port fuel-injection system (right) to a gasoline direct-injection (</a:t>
            </a:r>
            <a:r>
              <a:rPr lang="en-US" sz="2400" spc="-300" dirty="0"/>
              <a:t>G D </a:t>
            </a:r>
            <a:r>
              <a:rPr lang="en-US" sz="2400" dirty="0"/>
              <a:t>I) system on the left.</a:t>
            </a:r>
            <a:endParaRPr lang="en-US" sz="2400" noProof="0" dirty="0"/>
          </a:p>
        </p:txBody>
      </p:sp>
    </p:spTree>
    <p:extLst>
      <p:ext uri="{BB962C8B-B14F-4D97-AF65-F5344CB8AC3E}">
        <p14:creationId xmlns:p14="http://schemas.microsoft.com/office/powerpoint/2010/main" val="4249280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36.2</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5354"/>
            <a:ext cx="1796814" cy="405683"/>
          </a:xfrm>
        </p:spPr>
        <p:txBody>
          <a:bodyPr wrap="square" lIns="0" tIns="18000" rIns="0" bIns="18000" anchor="ctr" anchorCtr="0">
            <a:spAutoFit/>
          </a:bodyPr>
          <a:lstStyle/>
          <a:p>
            <a:pPr marL="0" indent="0">
              <a:buNone/>
            </a:pPr>
            <a:r>
              <a:rPr lang="en-US" sz="2400" spc="-300" noProof="0" dirty="0"/>
              <a:t>G D </a:t>
            </a:r>
            <a:r>
              <a:rPr lang="en-US" sz="2400" noProof="0" dirty="0"/>
              <a:t>I Injection</a:t>
            </a:r>
          </a:p>
        </p:txBody>
      </p:sp>
      <p:pic>
        <p:nvPicPr>
          <p:cNvPr id="3" name="Picture 2" descr="An illustration of a G D I system shows a spray of gasoline injected from the injector at the top into the combustion chamber of an engine’s cylinder.">
            <a:extLst>
              <a:ext uri="{FF2B5EF4-FFF2-40B4-BE49-F238E27FC236}">
                <a16:creationId xmlns:a16="http://schemas.microsoft.com/office/drawing/2014/main" id="{DA3A63A8-7C81-976A-F33D-C7718D788D9B}"/>
              </a:ext>
            </a:extLst>
          </p:cNvPr>
          <p:cNvPicPr>
            <a:picLocks noChangeAspect="1"/>
          </p:cNvPicPr>
          <p:nvPr/>
        </p:nvPicPr>
        <p:blipFill>
          <a:blip r:embed="rId3"/>
          <a:stretch>
            <a:fillRect/>
          </a:stretch>
        </p:blipFill>
        <p:spPr>
          <a:xfrm>
            <a:off x="2816115" y="1617502"/>
            <a:ext cx="3511771" cy="3800797"/>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570645"/>
            <a:ext cx="8270993" cy="775015"/>
          </a:xfrm>
        </p:spPr>
        <p:txBody>
          <a:bodyPr wrap="square" lIns="0" tIns="18000" rIns="0" bIns="18000" anchor="ctr" anchorCtr="0">
            <a:spAutoFit/>
          </a:bodyPr>
          <a:lstStyle/>
          <a:p>
            <a:pPr marL="342900" indent="-342900">
              <a:spcBef>
                <a:spcPts val="600"/>
              </a:spcBef>
            </a:pPr>
            <a:r>
              <a:rPr lang="en-US" sz="2400" dirty="0"/>
              <a:t>A gasoline direct-injection system injects fuel under high pressure directly into the combustion chamber.</a:t>
            </a:r>
            <a:endParaRPr lang="en-US" sz="2400" noProof="0" dirty="0"/>
          </a:p>
        </p:txBody>
      </p:sp>
    </p:spTree>
    <p:extLst>
      <p:ext uri="{BB962C8B-B14F-4D97-AF65-F5344CB8AC3E}">
        <p14:creationId xmlns:p14="http://schemas.microsoft.com/office/powerpoint/2010/main" val="55945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dirty="0"/>
              <a:t>Question 1</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3808" y="1101466"/>
            <a:ext cx="8278392" cy="775015"/>
          </a:xfrm>
        </p:spPr>
        <p:txBody>
          <a:bodyPr wrap="square" lIns="0" tIns="18000" rIns="0" bIns="18000" anchor="ctr" anchorCtr="0">
            <a:spAutoFit/>
          </a:bodyPr>
          <a:lstStyle/>
          <a:p>
            <a:pPr marL="0" indent="0">
              <a:spcBef>
                <a:spcPts val="600"/>
              </a:spcBef>
              <a:buNone/>
            </a:pPr>
            <a:r>
              <a:rPr lang="en-US" sz="2400" dirty="0"/>
              <a:t>What are two advantages of gasoline direct injection compared with port fuel injection?</a:t>
            </a:r>
            <a:endParaRPr lang="en-US" altLang="en-US" sz="2400" noProof="0" dirty="0">
              <a:solidFill>
                <a:schemeClr val="tx1"/>
              </a:solidFill>
            </a:endParaRPr>
          </a:p>
        </p:txBody>
      </p:sp>
    </p:spTree>
    <p:extLst>
      <p:ext uri="{BB962C8B-B14F-4D97-AF65-F5344CB8AC3E}">
        <p14:creationId xmlns:p14="http://schemas.microsoft.com/office/powerpoint/2010/main" val="3181535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dirty="0"/>
              <a:t>Answer 1</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3808" y="1110768"/>
            <a:ext cx="8278392" cy="405683"/>
          </a:xfrm>
        </p:spPr>
        <p:txBody>
          <a:bodyPr wrap="square" lIns="0" tIns="18000" rIns="0" bIns="18000" anchor="ctr" anchorCtr="0">
            <a:spAutoFit/>
          </a:bodyPr>
          <a:lstStyle/>
          <a:p>
            <a:pPr marL="0" indent="0">
              <a:spcBef>
                <a:spcPts val="600"/>
              </a:spcBef>
              <a:buNone/>
            </a:pPr>
            <a:r>
              <a:rPr lang="en-US" sz="2400" dirty="0"/>
              <a:t>Better fuel economy and lower emissions.</a:t>
            </a:r>
            <a:endParaRPr lang="en-US" altLang="en-US" sz="2400" noProof="0" dirty="0">
              <a:solidFill>
                <a:schemeClr val="tx1"/>
              </a:solidFill>
            </a:endParaRPr>
          </a:p>
        </p:txBody>
      </p:sp>
    </p:spTree>
    <p:extLst>
      <p:ext uri="{BB962C8B-B14F-4D97-AF65-F5344CB8AC3E}">
        <p14:creationId xmlns:p14="http://schemas.microsoft.com/office/powerpoint/2010/main" val="2785718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2337"/>
            <a:ext cx="8270993" cy="1021237"/>
          </a:xfrm>
        </p:spPr>
        <p:txBody>
          <a:bodyPr wrap="square" lIns="0" tIns="18000" rIns="0" bIns="18000" anchor="ctr" anchorCtr="0">
            <a:spAutoFit/>
          </a:bodyPr>
          <a:lstStyle/>
          <a:p>
            <a:r>
              <a:rPr lang="en-US" altLang="en-US" dirty="0"/>
              <a:t>Direct-Injection Fuel Delivery System</a:t>
            </a:r>
            <a:r>
              <a:rPr lang="en-US" altLang="en-US" sz="3200" dirty="0"/>
              <a:t> </a:t>
            </a:r>
            <a:r>
              <a:rPr lang="en-US" altLang="en-US" sz="2800" dirty="0"/>
              <a:t>(1 of 2)</a:t>
            </a:r>
            <a:endParaRPr lang="en-US" sz="24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46508" y="1460536"/>
            <a:ext cx="8151392" cy="3221839"/>
          </a:xfrm>
        </p:spPr>
        <p:txBody>
          <a:bodyPr wrap="square" lIns="0" tIns="18000" rIns="0" bIns="18000" anchor="ctr" anchorCtr="0">
            <a:spAutoFit/>
          </a:bodyPr>
          <a:lstStyle/>
          <a:p>
            <a:pPr marL="342000" indent="-342000">
              <a:spcBef>
                <a:spcPts val="600"/>
              </a:spcBef>
            </a:pPr>
            <a:r>
              <a:rPr lang="en-US" sz="2400" dirty="0"/>
              <a:t>Low-Pressure Supply Pump</a:t>
            </a:r>
          </a:p>
          <a:p>
            <a:pPr marL="828918" lvl="1" indent="-342000"/>
            <a:r>
              <a:rPr lang="en-US" sz="2400" dirty="0"/>
              <a:t>The fuel pump in the fuel tank supplies fuel to the high-pressure fuel pump at a pressure of approximately 60 </a:t>
            </a:r>
            <a:r>
              <a:rPr lang="en-US" sz="2400" spc="-300" dirty="0"/>
              <a:t>P S </a:t>
            </a:r>
            <a:r>
              <a:rPr lang="en-US" sz="2400" dirty="0"/>
              <a:t>I.</a:t>
            </a:r>
          </a:p>
          <a:p>
            <a:pPr marL="342000" indent="-342000">
              <a:spcBef>
                <a:spcPts val="600"/>
              </a:spcBef>
            </a:pPr>
            <a:r>
              <a:rPr lang="en-US" sz="2400" dirty="0"/>
              <a:t>High-Pressure Pump</a:t>
            </a:r>
          </a:p>
          <a:p>
            <a:pPr marL="828918" lvl="1" indent="-342000"/>
            <a:r>
              <a:rPr lang="en-US" sz="2400" dirty="0"/>
              <a:t>A typical </a:t>
            </a:r>
            <a:r>
              <a:rPr lang="en-US" sz="2400" spc="-300" dirty="0"/>
              <a:t>G D </a:t>
            </a:r>
            <a:r>
              <a:rPr lang="en-US" sz="2400" dirty="0"/>
              <a:t>I high-pressure pump has a range of between 500 </a:t>
            </a:r>
            <a:r>
              <a:rPr lang="en-US" sz="2400" spc="-300" dirty="0"/>
              <a:t>P S </a:t>
            </a:r>
            <a:r>
              <a:rPr lang="en-US" sz="2400" dirty="0"/>
              <a:t>I (3,440 </a:t>
            </a:r>
            <a:r>
              <a:rPr lang="en-US" sz="2400" spc="-300" dirty="0"/>
              <a:t>k P </a:t>
            </a:r>
            <a:r>
              <a:rPr lang="en-US" sz="2400" dirty="0"/>
              <a:t>a) and 2,900 </a:t>
            </a:r>
            <a:r>
              <a:rPr lang="en-US" sz="2400" spc="-300" dirty="0"/>
              <a:t>P S </a:t>
            </a:r>
            <a:r>
              <a:rPr lang="en-US" sz="2400" dirty="0"/>
              <a:t>I (15,200 </a:t>
            </a:r>
            <a:r>
              <a:rPr lang="en-US" sz="2400" spc="-300" dirty="0"/>
              <a:t>k P </a:t>
            </a:r>
            <a:r>
              <a:rPr lang="en-US" sz="2400" dirty="0"/>
              <a:t>a) during engine operation.</a:t>
            </a:r>
            <a:endParaRPr lang="en-US" altLang="en-US" sz="2400" noProof="0" dirty="0">
              <a:solidFill>
                <a:schemeClr val="tx1"/>
              </a:solidFill>
            </a:endParaRPr>
          </a:p>
        </p:txBody>
      </p:sp>
    </p:spTree>
    <p:extLst>
      <p:ext uri="{BB962C8B-B14F-4D97-AF65-F5344CB8AC3E}">
        <p14:creationId xmlns:p14="http://schemas.microsoft.com/office/powerpoint/2010/main" val="105550752"/>
      </p:ext>
    </p:extLst>
  </p:cSld>
  <p:clrMapOvr>
    <a:masterClrMapping/>
  </p:clrMapOvr>
</p:sld>
</file>

<file path=ppt/theme/theme1.xml><?xml version="1.0" encoding="utf-8"?>
<a:theme xmlns:a="http://schemas.openxmlformats.org/drawingml/2006/main" name="1_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2249</TotalTime>
  <Words>2340</Words>
  <Application>Microsoft Office PowerPoint</Application>
  <PresentationFormat>On-screen Show (4:3)</PresentationFormat>
  <Paragraphs>208</Paragraphs>
  <Slides>38</Slides>
  <Notes>37</Notes>
  <HiddenSlides>0</HiddenSlides>
  <MMClips>1</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4" baseType="lpstr">
      <vt:lpstr>Verdana</vt:lpstr>
      <vt:lpstr>Times New Roman</vt:lpstr>
      <vt:lpstr>Arial</vt:lpstr>
      <vt:lpstr>1_USHE</vt:lpstr>
      <vt:lpstr>USHE</vt:lpstr>
      <vt:lpstr>Equation</vt:lpstr>
      <vt:lpstr>Automotive Electrical and Engine Performance</vt:lpstr>
      <vt:lpstr>Learning Objectives</vt:lpstr>
      <vt:lpstr>Direct Fuel Injection (1 of 2)</vt:lpstr>
      <vt:lpstr>Direct Fuel Injection (2 of 2)</vt:lpstr>
      <vt:lpstr>Figure 36.1</vt:lpstr>
      <vt:lpstr>Figure 36.2</vt:lpstr>
      <vt:lpstr>Question 1</vt:lpstr>
      <vt:lpstr>Answer 1</vt:lpstr>
      <vt:lpstr>Direct-Injection Fuel Delivery System (1 of 2)</vt:lpstr>
      <vt:lpstr>Direct-Injection Fuel Delivery System (2 of 2)</vt:lpstr>
      <vt:lpstr>Figure 36.3</vt:lpstr>
      <vt:lpstr>Figure 36.4</vt:lpstr>
      <vt:lpstr>Figure 36.5</vt:lpstr>
      <vt:lpstr>Figure 36.6</vt:lpstr>
      <vt:lpstr>Animation: Direct Fuel Injection</vt:lpstr>
      <vt:lpstr>Chart 36.1</vt:lpstr>
      <vt:lpstr>Gasoline Direct-Injection Fuel Injectors</vt:lpstr>
      <vt:lpstr>Modes of Operation (1 of 2)</vt:lpstr>
      <vt:lpstr>Modes of Operation (2 of 2)</vt:lpstr>
      <vt:lpstr>Piston Top Designs</vt:lpstr>
      <vt:lpstr>Figure 36.7</vt:lpstr>
      <vt:lpstr>Figure 36.8</vt:lpstr>
      <vt:lpstr>Figure 36.9</vt:lpstr>
      <vt:lpstr>Question 2</vt:lpstr>
      <vt:lpstr>Answer 2</vt:lpstr>
      <vt:lpstr>Port- and Direct-Injection Systems</vt:lpstr>
      <vt:lpstr>Figure 36.10</vt:lpstr>
      <vt:lpstr>Gasoline Direct-Injection Issues</vt:lpstr>
      <vt:lpstr>Figure 36.11</vt:lpstr>
      <vt:lpstr>G D I Service</vt:lpstr>
      <vt:lpstr>Figure 36.12</vt:lpstr>
      <vt:lpstr>Figure 36.13</vt:lpstr>
      <vt:lpstr>Figure 36.14</vt:lpstr>
      <vt:lpstr>Question 3</vt:lpstr>
      <vt:lpstr>Answer 3</vt:lpstr>
      <vt:lpstr>Summary</vt:lpstr>
      <vt:lpstr>Animations and Video Links  (Halderman website subscription and web access needed to view)</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Electrical and Engine Performance, Ninth Edition, Chapter 36</dc:title>
  <dc:subject>Careers</dc:subject>
  <dc:creator>Halderman and Ward</dc:creator>
  <cp:keywords/>
  <dc:description>Additional information may be found in the Notes Pane of each slide by pressing F6.</dc:description>
  <cp:lastModifiedBy>Glen Plants</cp:lastModifiedBy>
  <cp:revision>523</cp:revision>
  <dcterms:modified xsi:type="dcterms:W3CDTF">2024-11-05T12:30:50Z</dcterms:modified>
</cp:coreProperties>
</file>