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2" r:id="rId1"/>
    <p:sldMasterId id="2147483663" r:id="rId2"/>
  </p:sldMasterIdLst>
  <p:notesMasterIdLst>
    <p:notesMasterId r:id="rId59"/>
  </p:notesMasterIdLst>
  <p:handoutMasterIdLst>
    <p:handoutMasterId r:id="rId60"/>
  </p:handoutMasterIdLst>
  <p:sldIdLst>
    <p:sldId id="1038" r:id="rId3"/>
    <p:sldId id="764" r:id="rId4"/>
    <p:sldId id="765" r:id="rId5"/>
    <p:sldId id="766" r:id="rId6"/>
    <p:sldId id="936" r:id="rId7"/>
    <p:sldId id="937" r:id="rId8"/>
    <p:sldId id="938" r:id="rId9"/>
    <p:sldId id="878" r:id="rId10"/>
    <p:sldId id="939" r:id="rId11"/>
    <p:sldId id="940" r:id="rId12"/>
    <p:sldId id="941" r:id="rId13"/>
    <p:sldId id="877" r:id="rId14"/>
    <p:sldId id="942" r:id="rId15"/>
    <p:sldId id="943" r:id="rId16"/>
    <p:sldId id="944" r:id="rId17"/>
    <p:sldId id="945" r:id="rId18"/>
    <p:sldId id="946" r:id="rId19"/>
    <p:sldId id="947" r:id="rId20"/>
    <p:sldId id="948" r:id="rId21"/>
    <p:sldId id="848" r:id="rId22"/>
    <p:sldId id="949" r:id="rId23"/>
    <p:sldId id="950" r:id="rId24"/>
    <p:sldId id="951" r:id="rId25"/>
    <p:sldId id="952" r:id="rId26"/>
    <p:sldId id="953" r:id="rId27"/>
    <p:sldId id="954" r:id="rId28"/>
    <p:sldId id="955" r:id="rId29"/>
    <p:sldId id="956" r:id="rId30"/>
    <p:sldId id="957" r:id="rId31"/>
    <p:sldId id="958" r:id="rId32"/>
    <p:sldId id="959" r:id="rId33"/>
    <p:sldId id="960" r:id="rId34"/>
    <p:sldId id="961" r:id="rId35"/>
    <p:sldId id="962" r:id="rId36"/>
    <p:sldId id="963" r:id="rId37"/>
    <p:sldId id="964" r:id="rId38"/>
    <p:sldId id="880" r:id="rId39"/>
    <p:sldId id="965" r:id="rId40"/>
    <p:sldId id="966" r:id="rId41"/>
    <p:sldId id="967" r:id="rId42"/>
    <p:sldId id="885" r:id="rId43"/>
    <p:sldId id="968" r:id="rId44"/>
    <p:sldId id="969" r:id="rId45"/>
    <p:sldId id="970" r:id="rId46"/>
    <p:sldId id="971" r:id="rId47"/>
    <p:sldId id="1385" r:id="rId48"/>
    <p:sldId id="974" r:id="rId49"/>
    <p:sldId id="972" r:id="rId50"/>
    <p:sldId id="973" r:id="rId51"/>
    <p:sldId id="976" r:id="rId52"/>
    <p:sldId id="977" r:id="rId53"/>
    <p:sldId id="975" r:id="rId54"/>
    <p:sldId id="978" r:id="rId55"/>
    <p:sldId id="979" r:id="rId56"/>
    <p:sldId id="1306" r:id="rId57"/>
    <p:sldId id="687" r:id="rId58"/>
  </p:sldIdLst>
  <p:sldSz cx="9144000" cy="6858000" type="screen4x3"/>
  <p:notesSz cx="6858000" cy="9144000"/>
  <p:embeddedFontLst>
    <p:embeddedFont>
      <p:font typeface="Verdana" panose="020B0604030504040204" pitchFamily="34"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88" userDrawn="1">
          <p15:clr>
            <a:srgbClr val="A4A3A4"/>
          </p15:clr>
        </p15:guide>
        <p15:guide id="2" pos="272" userDrawn="1">
          <p15:clr>
            <a:srgbClr val="A4A3A4"/>
          </p15:clr>
        </p15:guide>
        <p15:guide id="3" pos="5488" userDrawn="1">
          <p15:clr>
            <a:srgbClr val="A4A3A4"/>
          </p15:clr>
        </p15:guide>
        <p15:guide id="4" orient="horz" pos="2183" userDrawn="1">
          <p15:clr>
            <a:srgbClr val="A4A3A4"/>
          </p15:clr>
        </p15:guide>
        <p15:guide id="7" orient="horz" pos="890" userDrawn="1">
          <p15:clr>
            <a:srgbClr val="A4A3A4"/>
          </p15:clr>
        </p15:guide>
        <p15:guide id="8" pos="2880" userDrawn="1">
          <p15:clr>
            <a:srgbClr val="A4A3A4"/>
          </p15:clr>
        </p15:guide>
        <p15:guide id="9" orient="horz" pos="436" userDrawn="1">
          <p15:clr>
            <a:srgbClr val="A4A3A4"/>
          </p15:clr>
        </p15:guide>
        <p15:guide id="10" orient="horz" pos="420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 id="8" name="Lavanya Subramanian, Integra-PDY, IN" initials="LSIPI" lastIdx="1" clrIdx="8">
    <p:extLst>
      <p:ext uri="{19B8F6BF-5375-455C-9EA6-DF929625EA0E}">
        <p15:presenceInfo xmlns:p15="http://schemas.microsoft.com/office/powerpoint/2012/main" userId="S-1-5-21-1408920735-363312195-2789242753-66341" providerId="AD"/>
      </p:ext>
    </p:extLst>
  </p:cmAuthor>
  <p:cmAuthor id="9" name="Vinnarasi Saminadin" initials="VS" lastIdx="1" clrIdx="9">
    <p:extLst>
      <p:ext uri="{19B8F6BF-5375-455C-9EA6-DF929625EA0E}">
        <p15:presenceInfo xmlns:p15="http://schemas.microsoft.com/office/powerpoint/2012/main" userId="S-1-5-21-1408920735-363312195-2789242753-661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F4FEF7"/>
    <a:srgbClr val="BFF7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50" autoAdjust="0"/>
    <p:restoredTop sz="94854" autoAdjust="0"/>
  </p:normalViewPr>
  <p:slideViewPr>
    <p:cSldViewPr snapToGrid="0" snapToObjects="1">
      <p:cViewPr varScale="1">
        <p:scale>
          <a:sx n="109" d="100"/>
          <a:sy n="109" d="100"/>
        </p:scale>
        <p:origin x="2106" y="96"/>
      </p:cViewPr>
      <p:guideLst>
        <p:guide orient="horz" pos="4088"/>
        <p:guide pos="272"/>
        <p:guide pos="5488"/>
        <p:guide orient="horz" pos="2183"/>
        <p:guide orient="horz" pos="890"/>
        <p:guide pos="2880"/>
        <p:guide orient="horz" pos="436"/>
        <p:guide orient="horz" pos="4201"/>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7458"/>
    </p:cViewPr>
  </p:sorterViewPr>
  <p:notesViewPr>
    <p:cSldViewPr snapToGrid="0" snapToObjects="1">
      <p:cViewPr varScale="1">
        <p:scale>
          <a:sx n="68" d="100"/>
          <a:sy n="68" d="100"/>
        </p:scale>
        <p:origin x="306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3.fntdata"/><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handoutMaster" Target="handoutMasters/handoutMaster1.xml"/><Relationship Id="rId65"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4.fntdata"/><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11/4/2024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INSTRUCTOR NOTE: This presentation includes text explanation notes, you can use to teach the course. When in SLIDE SHOW mode, you RIGHT CLICK and select SHOW PRESENTER VIEW, to use the notes.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20558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figure depicts the fuel tube and return tubes connected to the fuel level sender and electric fuel pump assembly. The assembly has a foam rubber sleeve to isolate high-frequency noise, a float attached to the fuel level sender, and a filter at the bottom end. The rubber isolator is on the other bottom end beside the foam rubber sleeve. The coupler is above the fuel level sender and below the fuel tube and beside the return tube.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70883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72060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figure depicts a steel ball in conical ramp, with a magnet at the end of the ramp. Electrical contacts next to the magnet and a target plate can be seen resting over the steel ball can be seen. A reset button is at the top of the switch.</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32831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44346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42014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63837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30674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figure has a male and a female fitting tubing in the disassembled state. There are O-rings on the male end and a flared female end. The spring connector has a garter spring inside a cage. The female end lip is inside the spring-lock connector in the assembled state and a single steel tubing is obtained.</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153726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49692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60819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8344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80384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figure shows two types of quick-connect fittings, a metal collar quick-connect fitting, and a plastic collar quick-connect fitting. The following are the steps for installation of the quick-connect: 1. The female fitting and male fitting are brought together in a straight line and the female fitting is oiled. 2. The female fitting and male fittings are pushed into each other. 3. The joined tubing is checked for fitment by pulling the fittings out once and then pushing them in. The following are the steps for removal of the quick-connect: 1. The fitted tubing is held in hand and twisted. 2. Air is blown into the quick-connector. 3. A clamp or hands are used to pinch the male fitting. 4. The male fitting and female fittings are pulled out.</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87363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503351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18025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784405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315423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cutaway pump depicts a chamber inside the pump with a motor armature resting on two bearings. The motor armature has a rotor plate on one end with rollers on it. The pump has an inlet and outlet valve with an outlet check valve. The oil flow is showed to enter the pump through the inlet and pass through the roller cells. A pressure relief valve is present near the inlet. The assembly of fuel delivery system shows a pump connected to a fuel level gauge unit which has a fuel delivery pipe connected to it. A wired ground and a wire electrical connector are seen at the end of fuel delivery pipe. The pump has a floater arm beside it and a filter sock behind it.</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445777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figure depicts portions of the pump and housing through which the oil flows. Fuel enters from the inlet to portion A where it fills the space between the rollers. As the impeller rotates and due to the eccentricity of the pump housing, the fuel gets trapped between the impeller and housing which is marked as portion B. The impeller and the housing are the closest to each other at portion C where the fuel gets squeezed out through the outlet.</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404351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exploded view depicts the inlet and outlet of fuel along the shell of the pump which includes the following parts inside it, in order of their assembly inside the shell. An inlet seal, the inlet body, an impeller, a driver, an inlet plate, the </a:t>
            </a:r>
            <a:r>
              <a:rPr lang="en-US" sz="1200" b="0" i="0" u="none" strike="noStrike" cap="none" noProof="0" dirty="0" err="1">
                <a:solidFill>
                  <a:schemeClr val="dk1"/>
                </a:solidFill>
                <a:latin typeface="Arial" panose="020B0604020202020204" pitchFamily="34" charset="0"/>
                <a:ea typeface="Arial"/>
                <a:cs typeface="Arial" panose="020B0604020202020204" pitchFamily="34" charset="0"/>
                <a:sym typeface="Arial"/>
              </a:rPr>
              <a:t>gerotor</a:t>
            </a: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 assembly, an outlet plate, the field housing, an armature, a brush carrier assembly, an endcap, and an O-ring.</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03388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782913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figure depicts a fuel inlet of the pump which directs the fuel to two pump stages. Both pump stages have two different blades assembled in the pump housing. After the pump blades comes an armature. A check valve is fitted after the armature. The end cap has this check valve and the fuel outlet.</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614221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797560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194770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circuit diagram depicts the following: A hot in start or run fuse block and a hot at all times fuse link are connected to a E </a:t>
            </a:r>
            <a:r>
              <a:rPr lang="en-US" sz="1200" b="0" i="0" u="none" strike="noStrike" cap="none" noProof="0" dirty="0" err="1">
                <a:solidFill>
                  <a:schemeClr val="dk1"/>
                </a:solidFill>
                <a:latin typeface="Arial" panose="020B0604020202020204" pitchFamily="34" charset="0"/>
                <a:ea typeface="Arial"/>
                <a:cs typeface="Arial" panose="020B0604020202020204" pitchFamily="34" charset="0"/>
                <a:sym typeface="Arial"/>
              </a:rPr>
              <a:t>E</a:t>
            </a: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 C power relay, which in turn connected to a fuel pump relay. The fuel pump relay connects to an inertia switch that opens on impact and a solid state. The inertia switch is connected to ground through an electric fuel pump. The solid state is also connected to a heater and battery.</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066790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figure depicts a pulsator with a diaphragm attached to the pump at its outlet. The diaphragm covers two pipes assembled in a straight line with a gap of 1 by 4 inch between them. The pipe assembly is connected to the outlet of the pump. The fuel from outlet of the pump enters the pipe assembly and comes out of the second pipe after the gap to go out through the fuel outlet.</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703751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120142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751715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35963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A clamp type filter has a bracket and screw for fitments and two clamps on both the ends of the fuel line for fitting the filter ends to it. An O-ring type fuel filter has an identification label and is cylindrical in shape. The inlet and outlet to the filter have a S </a:t>
            </a:r>
            <a:r>
              <a:rPr lang="en-US" sz="1200" b="0" i="0" u="none" strike="noStrike" cap="none" noProof="0" dirty="0" err="1">
                <a:solidFill>
                  <a:schemeClr val="dk1"/>
                </a:solidFill>
                <a:latin typeface="Arial" panose="020B0604020202020204" pitchFamily="34" charset="0"/>
                <a:ea typeface="Arial"/>
                <a:cs typeface="Arial" panose="020B0604020202020204" pitchFamily="34" charset="0"/>
                <a:sym typeface="Arial"/>
              </a:rPr>
              <a:t>S</a:t>
            </a: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 G type fittings.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899202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80456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figure depicts various parts of the fuel system of a car. A fuel tank is show in the rear end of the car with a fuel delivery line and a fuel vapor vent line connected to it. The fuel lines end at an E G R valve and purge valve near the engine. The engine block shown is connected to the air injection check valve, air pump, fuel injectors and the intake manifold. The exhaust system is also neatly laid out with an exhaust manifold connected to the tail pipe of the car through various other parts – oxygen sensor, catalytic converter, resonator and a muffler.</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25121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665265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025192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107662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altLang="en-US" b="1" u="sng" dirty="0">
                <a:solidFill>
                  <a:srgbClr val="000000"/>
                </a:solidFill>
                <a:latin typeface="Arial" panose="020B0604020202020204" pitchFamily="34" charset="0"/>
                <a:cs typeface="Arial" panose="020B0604020202020204" pitchFamily="34" charset="0"/>
                <a:sym typeface="Arial" charset="0"/>
              </a:rPr>
              <a:t>TECH TIP: </a:t>
            </a:r>
            <a:r>
              <a:rPr lang="en-US" sz="1200" b="1" i="0" u="sng" strike="noStrike" kern="1200" baseline="0" dirty="0">
                <a:solidFill>
                  <a:schemeClr val="tx1"/>
                </a:solidFill>
                <a:latin typeface="Arial" panose="020B0604020202020204" pitchFamily="34" charset="0"/>
                <a:ea typeface="+mn-ea"/>
                <a:cs typeface="Arial" panose="020B0604020202020204" pitchFamily="34" charset="0"/>
              </a:rPr>
              <a:t>Use a Headlight to Test for Power and Ground</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When replacing a fuel pump, always check for proper power and ground. If the supply voltage is low due to resistance in the circuit or the ground connection is poor, the lower available voltage to the pump will result in lower pump output and could also reduce the life of the pump. While a voltage drop test can be preformed, a quick and easy test is to use a headlight connected to the circuit. If the headlight is bright, then both the power side and the ground side of the pump circuit are normal. If the headlight is dim, then more testing will be needed to find the source of the resistance in the circuit(s). ● See Figure 34.19.</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9134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817796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645269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altLang="en-US" b="1" u="sng" dirty="0">
                <a:solidFill>
                  <a:srgbClr val="000000"/>
                </a:solidFill>
                <a:cs typeface="Arial" charset="0"/>
                <a:sym typeface="Arial" charset="0"/>
              </a:rPr>
              <a:t>TECH TIP: </a:t>
            </a:r>
            <a:r>
              <a:rPr lang="en-US" sz="1200" b="1" i="0" u="sng" strike="noStrike" kern="1200" cap="none" baseline="0" dirty="0">
                <a:solidFill>
                  <a:schemeClr val="tx1"/>
                </a:solidFill>
                <a:latin typeface="Arial"/>
                <a:ea typeface="Arial"/>
                <a:cs typeface="Arial"/>
                <a:sym typeface="Arial"/>
              </a:rPr>
              <a:t>Remove the Bed to Save Time?</a:t>
            </a:r>
          </a:p>
          <a:p>
            <a:r>
              <a:rPr lang="en-US" sz="1200" b="0" i="0" u="none" strike="noStrike" kern="1200" cap="none" baseline="0" dirty="0">
                <a:solidFill>
                  <a:schemeClr val="tx1"/>
                </a:solidFill>
                <a:latin typeface="Arial"/>
                <a:ea typeface="Arial"/>
                <a:cs typeface="Arial"/>
                <a:sym typeface="Arial"/>
              </a:rPr>
              <a:t>The electric fuel pump is easier to replace on many General Motors pickup trucks if the bed is removed. Access to the top of the fuel tank, where the access hole is located, for the removal of the fuel tank sender unit and pump is restricted by the bottom of the pickup truck bed. It would take several people (usually other technicians in the shop) to lift the truck bed from the frame after removing only a few fasteners. ● See Figure 34.22.</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676202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83613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mn-lt"/>
                <a:ea typeface="+mn-ea"/>
                <a:cs typeface="+mn-cs"/>
              </a:rPr>
              <a:t>CAUTION: Be sure to clean around the fuel pump opening so that dirt or debris does not enter the tank when the fuel pump is removed.</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886640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22231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826916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834582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060033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53</a:t>
            </a:fld>
            <a:endParaRPr lang="en-US" dirty="0"/>
          </a:p>
        </p:txBody>
      </p:sp>
    </p:spTree>
    <p:extLst>
      <p:ext uri="{BB962C8B-B14F-4D97-AF65-F5344CB8AC3E}">
        <p14:creationId xmlns:p14="http://schemas.microsoft.com/office/powerpoint/2010/main" val="106342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54</a:t>
            </a:fld>
            <a:endParaRPr lang="en-US" dirty="0"/>
          </a:p>
        </p:txBody>
      </p:sp>
    </p:spTree>
    <p:extLst>
      <p:ext uri="{BB962C8B-B14F-4D97-AF65-F5344CB8AC3E}">
        <p14:creationId xmlns:p14="http://schemas.microsoft.com/office/powerpoint/2010/main" val="17783232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B5141-7CBB-D4E5-7F91-CF43D8A27D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31CF08-07C1-75DC-8347-10DA4B5D81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D06540-BB83-F89D-3F5E-B7C601F870E4}"/>
              </a:ext>
            </a:extLst>
          </p:cNvPr>
          <p:cNvSpPr>
            <a:spLocks noGrp="1"/>
          </p:cNvSpPr>
          <p:nvPr>
            <p:ph type="body" idx="1"/>
          </p:nvPr>
        </p:nvSpPr>
        <p:spPr/>
        <p:txBody>
          <a:bodyPr/>
          <a:lstStyle/>
          <a:p>
            <a:pPr defTabSz="931774">
              <a:defRPr/>
            </a:pPr>
            <a:endParaRPr lang="en-US" dirty="0"/>
          </a:p>
        </p:txBody>
      </p:sp>
      <p:sp>
        <p:nvSpPr>
          <p:cNvPr id="4" name="Slide Number Placeholder 3">
            <a:extLst>
              <a:ext uri="{FF2B5EF4-FFF2-40B4-BE49-F238E27FC236}">
                <a16:creationId xmlns:a16="http://schemas.microsoft.com/office/drawing/2014/main" id="{F23BF5FC-8812-A998-8E2B-F8A783A8205A}"/>
              </a:ext>
            </a:extLst>
          </p:cNvPr>
          <p:cNvSpPr>
            <a:spLocks noGrp="1"/>
          </p:cNvSpPr>
          <p:nvPr>
            <p:ph type="sldNum" sz="quarter" idx="10"/>
          </p:nvPr>
        </p:nvSpPr>
        <p:spPr/>
        <p:txBody>
          <a:bodyPr/>
          <a:lstStyle/>
          <a:p>
            <a:fld id="{A73D6722-9B4D-4E29-B226-C325925A8118}" type="slidenum">
              <a:rPr lang="en-US" smtClean="0"/>
              <a:t>55</a:t>
            </a:fld>
            <a:endParaRPr lang="en-US" dirty="0"/>
          </a:p>
        </p:txBody>
      </p:sp>
    </p:spTree>
    <p:extLst>
      <p:ext uri="{BB962C8B-B14F-4D97-AF65-F5344CB8AC3E}">
        <p14:creationId xmlns:p14="http://schemas.microsoft.com/office/powerpoint/2010/main" val="33862047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56</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97950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12933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59781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51040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a:p>
        </p:txBody>
      </p:sp>
    </p:spTree>
    <p:extLst>
      <p:ext uri="{BB962C8B-B14F-4D97-AF65-F5344CB8AC3E}">
        <p14:creationId xmlns:p14="http://schemas.microsoft.com/office/powerpoint/2010/main" val="253046995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428319906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21594099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0268748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11/4/2024</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
        <p:nvSpPr>
          <p:cNvPr id="4" name="Content Placeholder 3">
            <a:extLst>
              <a:ext uri="{FF2B5EF4-FFF2-40B4-BE49-F238E27FC236}">
                <a16:creationId xmlns:a16="http://schemas.microsoft.com/office/drawing/2014/main" id="{9B468B5C-8010-4672-B028-0B2C6AD9A34F}"/>
              </a:ext>
            </a:extLst>
          </p:cNvPr>
          <p:cNvSpPr>
            <a:spLocks noGrp="1"/>
          </p:cNvSpPr>
          <p:nvPr>
            <p:ph sz="quarter" idx="17"/>
          </p:nvPr>
        </p:nvSpPr>
        <p:spPr>
          <a:xfrm>
            <a:off x="4152900" y="1682750"/>
            <a:ext cx="1273175" cy="265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76A2DE9E-3878-4F88-915B-537809C05A87}"/>
              </a:ext>
            </a:extLst>
          </p:cNvPr>
          <p:cNvSpPr>
            <a:spLocks noGrp="1"/>
          </p:cNvSpPr>
          <p:nvPr>
            <p:ph sz="quarter" idx="18"/>
          </p:nvPr>
        </p:nvSpPr>
        <p:spPr>
          <a:xfrm>
            <a:off x="5759450" y="1743075"/>
            <a:ext cx="14874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CC2B72C-AEE6-40D6-8F62-B12F7FB2F3E0}"/>
              </a:ext>
            </a:extLst>
          </p:cNvPr>
          <p:cNvSpPr>
            <a:spLocks noGrp="1"/>
          </p:cNvSpPr>
          <p:nvPr>
            <p:ph sz="quarter" idx="19"/>
          </p:nvPr>
        </p:nvSpPr>
        <p:spPr>
          <a:xfrm>
            <a:off x="7486650" y="1811338"/>
            <a:ext cx="10937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05D549A-B957-4EE2-B446-5866F8AA69F8}"/>
              </a:ext>
            </a:extLst>
          </p:cNvPr>
          <p:cNvSpPr>
            <a:spLocks noGrp="1"/>
          </p:cNvSpPr>
          <p:nvPr>
            <p:ph sz="quarter" idx="20"/>
          </p:nvPr>
        </p:nvSpPr>
        <p:spPr>
          <a:xfrm>
            <a:off x="4152900" y="3006725"/>
            <a:ext cx="1606550"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DE70FD41-0218-4843-AA4A-0AE3E235A75B}"/>
              </a:ext>
            </a:extLst>
          </p:cNvPr>
          <p:cNvSpPr>
            <a:spLocks noGrp="1"/>
          </p:cNvSpPr>
          <p:nvPr>
            <p:ph sz="quarter" idx="21"/>
          </p:nvPr>
        </p:nvSpPr>
        <p:spPr>
          <a:xfrm>
            <a:off x="5995988" y="2962275"/>
            <a:ext cx="1125537"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1FD5EC6A-DE93-46B4-841A-F570D559E410}"/>
              </a:ext>
            </a:extLst>
          </p:cNvPr>
          <p:cNvSpPr>
            <a:spLocks noGrp="1"/>
          </p:cNvSpPr>
          <p:nvPr>
            <p:ph sz="quarter" idx="22"/>
          </p:nvPr>
        </p:nvSpPr>
        <p:spPr>
          <a:xfrm>
            <a:off x="7358063" y="2962275"/>
            <a:ext cx="1093787"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24960F54-5A96-404B-A152-6A9A9A1E5775}"/>
              </a:ext>
            </a:extLst>
          </p:cNvPr>
          <p:cNvSpPr>
            <a:spLocks noGrp="1"/>
          </p:cNvSpPr>
          <p:nvPr>
            <p:ph sz="quarter" idx="23"/>
          </p:nvPr>
        </p:nvSpPr>
        <p:spPr>
          <a:xfrm>
            <a:off x="4062413" y="4113213"/>
            <a:ext cx="1036637" cy="401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D88BC5D3-8256-4E8E-AAFD-9008FD02ED72}"/>
              </a:ext>
            </a:extLst>
          </p:cNvPr>
          <p:cNvSpPr>
            <a:spLocks noGrp="1"/>
          </p:cNvSpPr>
          <p:nvPr>
            <p:ph sz="quarter" idx="24"/>
          </p:nvPr>
        </p:nvSpPr>
        <p:spPr>
          <a:xfrm>
            <a:off x="5645150" y="4113213"/>
            <a:ext cx="1476375" cy="536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59734E73-2DA1-4E86-BB6D-5D5109B0EF57}"/>
              </a:ext>
            </a:extLst>
          </p:cNvPr>
          <p:cNvSpPr>
            <a:spLocks noGrp="1"/>
          </p:cNvSpPr>
          <p:nvPr>
            <p:ph sz="quarter" idx="25"/>
          </p:nvPr>
        </p:nvSpPr>
        <p:spPr>
          <a:xfrm>
            <a:off x="7358063" y="4137025"/>
            <a:ext cx="1222375" cy="663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008082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8382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47675" y="3048000"/>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11/4/2024</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5" name="Content Placeholder 4"/>
          <p:cNvSpPr>
            <a:spLocks noGrp="1"/>
          </p:cNvSpPr>
          <p:nvPr>
            <p:ph sz="quarter" idx="14"/>
          </p:nvPr>
        </p:nvSpPr>
        <p:spPr>
          <a:xfrm>
            <a:off x="457200" y="4495800"/>
            <a:ext cx="8153400" cy="68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837042682"/>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457199"/>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35123" y="2209800"/>
            <a:ext cx="8229600" cy="3048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4"/>
          </p:nvPr>
        </p:nvSpPr>
        <p:spPr>
          <a:xfrm>
            <a:off x="457200" y="2667000"/>
            <a:ext cx="8153400" cy="30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a:extLst>
              <a:ext uri="{FF2B5EF4-FFF2-40B4-BE49-F238E27FC236}">
                <a16:creationId xmlns:a16="http://schemas.microsoft.com/office/drawing/2014/main" id="{DC0E7D57-0DBB-4C54-8081-C58D25EF203F}"/>
              </a:ext>
            </a:extLst>
          </p:cNvPr>
          <p:cNvSpPr>
            <a:spLocks noGrp="1"/>
          </p:cNvSpPr>
          <p:nvPr>
            <p:ph sz="quarter" idx="15"/>
          </p:nvPr>
        </p:nvSpPr>
        <p:spPr>
          <a:xfrm>
            <a:off x="434975" y="3048000"/>
            <a:ext cx="8251825"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9A05FC83-90A7-4C6D-8432-6CB2735D04B6}"/>
              </a:ext>
            </a:extLst>
          </p:cNvPr>
          <p:cNvSpPr>
            <a:spLocks noGrp="1"/>
          </p:cNvSpPr>
          <p:nvPr>
            <p:ph sz="quarter" idx="16"/>
          </p:nvPr>
        </p:nvSpPr>
        <p:spPr>
          <a:xfrm>
            <a:off x="533400" y="3429000"/>
            <a:ext cx="8131175"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90FC3B49-72B4-4490-B848-08F8FCDF2FCF}"/>
              </a:ext>
            </a:extLst>
          </p:cNvPr>
          <p:cNvSpPr>
            <a:spLocks noGrp="1"/>
          </p:cNvSpPr>
          <p:nvPr>
            <p:ph sz="quarter" idx="17"/>
          </p:nvPr>
        </p:nvSpPr>
        <p:spPr>
          <a:xfrm>
            <a:off x="533400" y="4038600"/>
            <a:ext cx="8001000"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E373A402-87B5-4FA1-9AF3-99A33551D641}"/>
              </a:ext>
            </a:extLst>
          </p:cNvPr>
          <p:cNvSpPr>
            <a:spLocks noGrp="1"/>
          </p:cNvSpPr>
          <p:nvPr>
            <p:ph sz="quarter" idx="18"/>
          </p:nvPr>
        </p:nvSpPr>
        <p:spPr>
          <a:xfrm>
            <a:off x="533400" y="4478338"/>
            <a:ext cx="8077200"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4775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34425145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1169601961"/>
      </p:ext>
    </p:extLst>
  </p:cSld>
  <p:clrMap bg1="lt1" tx1="dk1" bg2="dk2" tx2="lt2" accent1="accent1" accent2="accent2" accent3="accent3" accent4="accent4" accent5="accent5" accent6="accent6" hlink="hlink" folHlink="folHlink"/>
  <p:sldLayoutIdLst>
    <p:sldLayoutId id="2147483690" r:id="rId1"/>
    <p:sldLayoutId id="214748369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pic>
        <p:nvPicPr>
          <p:cNvPr id="2" name="Picture 1" descr="Pearson logo">
            <a:extLst>
              <a:ext uri="{FF2B5EF4-FFF2-40B4-BE49-F238E27FC236}">
                <a16:creationId xmlns:a16="http://schemas.microsoft.com/office/drawing/2014/main" id="{5004A8C8-B0B4-A21B-37F0-2F8BD4F6CF50}"/>
              </a:ext>
            </a:extLst>
          </p:cNvPr>
          <p:cNvPicPr>
            <a:picLocks noChangeAspect="1"/>
          </p:cNvPicPr>
          <p:nvPr userDrawn="1"/>
        </p:nvPicPr>
        <p:blipFill>
          <a:blip r:embed="rId8"/>
          <a:stretch>
            <a:fillRect/>
          </a:stretch>
        </p:blipFill>
        <p:spPr>
          <a:xfrm>
            <a:off x="432855" y="6424935"/>
            <a:ext cx="947596" cy="301782"/>
          </a:xfrm>
          <a:prstGeom prst="rect">
            <a:avLst/>
          </a:prstGeom>
        </p:spPr>
      </p:pic>
      <p:sp>
        <p:nvSpPr>
          <p:cNvPr id="3" name="Content Placeholder 26">
            <a:extLst>
              <a:ext uri="{FF2B5EF4-FFF2-40B4-BE49-F238E27FC236}">
                <a16:creationId xmlns:a16="http://schemas.microsoft.com/office/drawing/2014/main" id="{DA7A60B8-0549-8400-A241-2BA0F9251A71}"/>
              </a:ext>
            </a:extLst>
          </p:cNvPr>
          <p:cNvSpPr txBox="1">
            <a:spLocks/>
          </p:cNvSpPr>
          <p:nvPr userDrawn="1"/>
        </p:nvSpPr>
        <p:spPr>
          <a:xfrm>
            <a:off x="2900514" y="6464033"/>
            <a:ext cx="5825174" cy="221018"/>
          </a:xfrm>
          <a:prstGeom prst="rect">
            <a:avLst/>
          </a:prstGeom>
        </p:spPr>
        <p:txBody>
          <a:bodyPr wrap="square" lIns="0" tIns="18000" rIns="0" bIns="1800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a:latin typeface="Verdana" panose="020B0604030504040204" pitchFamily="34" charset="0"/>
                <a:ea typeface="Verdana" panose="020B0604030504040204" pitchFamily="34" charset="0"/>
              </a:rPr>
              <a:t>Copyright © 2025 Pearson Education, Inc. All Rights Reserved</a:t>
            </a:r>
            <a:endParaRPr lang="en-US"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64" r:id="rId1"/>
    <p:sldLayoutId id="2147483681" r:id="rId2"/>
    <p:sldLayoutId id="2147483696" r:id="rId3"/>
    <p:sldLayoutId id="2147483697" r:id="rId4"/>
    <p:sldLayoutId id="2147483698" r:id="rId5"/>
    <p:sldLayoutId id="214748369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4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hyperlink" Target="https://jameshalderman.com/a8_anim_lib_page/" TargetMode="Externa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hyperlink" Target="https://jameshalderman.com/a8_vid_lib_page/"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41194" y="223716"/>
            <a:ext cx="8271006" cy="1144347"/>
          </a:xfrm>
        </p:spPr>
        <p:txBody>
          <a:bodyPr wrap="square" lIns="0" tIns="18000" rIns="0" bIns="18000" anchor="ctr" anchorCtr="0">
            <a:spAutoFit/>
          </a:bodyPr>
          <a:lstStyle/>
          <a:p>
            <a:r>
              <a:rPr lang="en-US" dirty="0"/>
              <a:t>Automotive Electrical and Engine Performance</a:t>
            </a:r>
            <a:endParaRPr lang="en-US" noProof="0" dirty="0"/>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44447" y="1484313"/>
            <a:ext cx="1586119" cy="344128"/>
          </a:xfrm>
        </p:spPr>
        <p:txBody>
          <a:bodyPr wrap="square" lIns="0" tIns="18000" rIns="0" bIns="18000" anchor="ctr" anchorCtr="0">
            <a:spAutoFit/>
          </a:bodyPr>
          <a:lstStyle/>
          <a:p>
            <a:r>
              <a:rPr lang="en-US" noProof="0" dirty="0"/>
              <a:t>Ninth Edition</a:t>
            </a:r>
          </a:p>
        </p:txBody>
      </p:sp>
      <p:pic>
        <p:nvPicPr>
          <p:cNvPr id="5" name="Picture 4" descr="Front Cover: Automotive Electrical and Engine Performance Ninth Edition by Halderman and Ward.">
            <a:extLst>
              <a:ext uri="{FF2B5EF4-FFF2-40B4-BE49-F238E27FC236}">
                <a16:creationId xmlns:a16="http://schemas.microsoft.com/office/drawing/2014/main" id="{E28484BF-C17C-450F-A82D-FC906ED3D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261" y="2079699"/>
            <a:ext cx="3296256" cy="4087357"/>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96634" y="2982040"/>
            <a:ext cx="2046413" cy="498016"/>
          </a:xfrm>
        </p:spPr>
        <p:txBody>
          <a:bodyPr wrap="square" lIns="0" tIns="18000" rIns="0" bIns="18000" anchor="ctr" anchorCtr="0">
            <a:spAutoFit/>
          </a:bodyPr>
          <a:lstStyle/>
          <a:p>
            <a:pPr marL="0"/>
            <a:r>
              <a:rPr lang="en-US" noProof="0" dirty="0"/>
              <a:t>Chapter </a:t>
            </a:r>
            <a:r>
              <a:rPr lang="en-US" dirty="0"/>
              <a:t>34</a:t>
            </a:r>
            <a:endParaRPr lang="en-US" noProof="0" dirty="0"/>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572000" y="3760951"/>
            <a:ext cx="4180074" cy="374906"/>
          </a:xfrm>
        </p:spPr>
        <p:txBody>
          <a:bodyPr wrap="square" lIns="0" tIns="18000" rIns="0" bIns="18000" anchor="ctr" anchorCtr="0">
            <a:spAutoFit/>
          </a:bodyPr>
          <a:lstStyle/>
          <a:p>
            <a:pPr marL="0"/>
            <a:r>
              <a:rPr lang="en-US" noProof="0" dirty="0"/>
              <a:t>Fuel Pumps, Lines, and Filters</a:t>
            </a:r>
          </a:p>
        </p:txBody>
      </p:sp>
      <p:pic>
        <p:nvPicPr>
          <p:cNvPr id="12" name="Picture 11" descr="Pearson logo">
            <a:extLst>
              <a:ext uri="{FF2B5EF4-FFF2-40B4-BE49-F238E27FC236}">
                <a16:creationId xmlns:a16="http://schemas.microsoft.com/office/drawing/2014/main" id="{AA1FB0AD-3017-E7B2-570F-412D242972D3}"/>
              </a:ext>
            </a:extLst>
          </p:cNvPr>
          <p:cNvPicPr>
            <a:picLocks noChangeAspect="1"/>
          </p:cNvPicPr>
          <p:nvPr/>
        </p:nvPicPr>
        <p:blipFill>
          <a:blip r:embed="rId4"/>
          <a:stretch>
            <a:fillRect/>
          </a:stretch>
        </p:blipFill>
        <p:spPr>
          <a:xfrm>
            <a:off x="432855" y="6424935"/>
            <a:ext cx="947596" cy="301782"/>
          </a:xfrm>
          <a:prstGeom prst="rect">
            <a:avLst/>
          </a:prstGeo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900514" y="6464033"/>
            <a:ext cx="5825174" cy="221018"/>
          </a:xfrm>
        </p:spPr>
        <p:txBody>
          <a:bodyPr wrap="square" lIns="0" tIns="18000" rIns="0" bIns="18000" anchor="ctr">
            <a:spAutoFit/>
          </a:bodyPr>
          <a:lstStyle/>
          <a:p>
            <a:pPr algn="r">
              <a:buNone/>
            </a:pPr>
            <a:r>
              <a:rPr lang="en-US" sz="1200" noProof="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2000229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34.4</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9" y="1116912"/>
            <a:ext cx="2325680" cy="405683"/>
          </a:xfrm>
        </p:spPr>
        <p:txBody>
          <a:bodyPr wrap="square" lIns="0" tIns="18000" rIns="0" bIns="18000" anchor="ctr" anchorCtr="0">
            <a:spAutoFit/>
          </a:bodyPr>
          <a:lstStyle/>
          <a:p>
            <a:pPr marL="0" indent="0">
              <a:buNone/>
            </a:pPr>
            <a:r>
              <a:rPr lang="en-US" sz="2400" noProof="0" dirty="0"/>
              <a:t>Vapor Recovery</a:t>
            </a:r>
          </a:p>
        </p:txBody>
      </p:sp>
      <p:pic>
        <p:nvPicPr>
          <p:cNvPr id="3" name="Picture 2" descr="An on-board refueling vapor recovery, O R V R, system with a tapered filter neck with a smaller diameter tube compared to the filler neck and a check valve.">
            <a:extLst>
              <a:ext uri="{FF2B5EF4-FFF2-40B4-BE49-F238E27FC236}">
                <a16:creationId xmlns:a16="http://schemas.microsoft.com/office/drawing/2014/main" id="{5EFB2440-5373-80A8-024D-428E14217002}"/>
              </a:ext>
            </a:extLst>
          </p:cNvPr>
          <p:cNvPicPr>
            <a:picLocks noChangeAspect="1"/>
          </p:cNvPicPr>
          <p:nvPr/>
        </p:nvPicPr>
        <p:blipFill>
          <a:blip r:embed="rId3"/>
          <a:stretch>
            <a:fillRect/>
          </a:stretch>
        </p:blipFill>
        <p:spPr>
          <a:xfrm>
            <a:off x="1165867" y="1887073"/>
            <a:ext cx="6812264" cy="3104401"/>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607341"/>
            <a:ext cx="8270993" cy="775015"/>
          </a:xfrm>
        </p:spPr>
        <p:txBody>
          <a:bodyPr wrap="square" lIns="0" tIns="18000" rIns="0" bIns="18000" anchor="ctr" anchorCtr="0">
            <a:spAutoFit/>
          </a:bodyPr>
          <a:lstStyle/>
          <a:p>
            <a:pPr marL="342900" indent="-342900">
              <a:spcBef>
                <a:spcPts val="600"/>
              </a:spcBef>
            </a:pPr>
            <a:r>
              <a:rPr lang="en-US" sz="2400" dirty="0"/>
              <a:t>Vehicles equipped with onboard refueling vapor recovery usually have a reduced-size fill tube.</a:t>
            </a:r>
          </a:p>
        </p:txBody>
      </p:sp>
    </p:spTree>
    <p:extLst>
      <p:ext uri="{BB962C8B-B14F-4D97-AF65-F5344CB8AC3E}">
        <p14:creationId xmlns:p14="http://schemas.microsoft.com/office/powerpoint/2010/main" val="4097290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34.5</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9" y="1116912"/>
            <a:ext cx="1657860" cy="405683"/>
          </a:xfrm>
        </p:spPr>
        <p:txBody>
          <a:bodyPr wrap="square" lIns="0" tIns="18000" rIns="0" bIns="18000" anchor="ctr" anchorCtr="0">
            <a:spAutoFit/>
          </a:bodyPr>
          <a:lstStyle/>
          <a:p>
            <a:pPr marL="0" indent="0">
              <a:buNone/>
            </a:pPr>
            <a:r>
              <a:rPr lang="en-US" sz="2400" noProof="0" dirty="0"/>
              <a:t>Fuel Pickup</a:t>
            </a:r>
          </a:p>
        </p:txBody>
      </p:sp>
      <p:pic>
        <p:nvPicPr>
          <p:cNvPr id="4" name="Picture 3" descr="A fuel pickup tube with a return tube connected to the fuel sender and pump assembly.&#10;Long description is available in notes, press F6.">
            <a:extLst>
              <a:ext uri="{FF2B5EF4-FFF2-40B4-BE49-F238E27FC236}">
                <a16:creationId xmlns:a16="http://schemas.microsoft.com/office/drawing/2014/main" id="{EF3CDE96-1D6E-796C-864C-F446DEE0CFA9}"/>
              </a:ext>
            </a:extLst>
          </p:cNvPr>
          <p:cNvPicPr>
            <a:picLocks noChangeAspect="1"/>
          </p:cNvPicPr>
          <p:nvPr/>
        </p:nvPicPr>
        <p:blipFill>
          <a:blip r:embed="rId3"/>
          <a:stretch>
            <a:fillRect/>
          </a:stretch>
        </p:blipFill>
        <p:spPr>
          <a:xfrm>
            <a:off x="2712185" y="1587779"/>
            <a:ext cx="3719631" cy="3887923"/>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607341"/>
            <a:ext cx="8270993" cy="775015"/>
          </a:xfrm>
        </p:spPr>
        <p:txBody>
          <a:bodyPr wrap="square" lIns="0" tIns="18000" rIns="0" bIns="18000" anchor="ctr" anchorCtr="0">
            <a:spAutoFit/>
          </a:bodyPr>
          <a:lstStyle/>
          <a:p>
            <a:pPr marL="342900" indent="-342900">
              <a:spcBef>
                <a:spcPts val="600"/>
              </a:spcBef>
            </a:pPr>
            <a:r>
              <a:rPr lang="en-US" sz="2400" dirty="0"/>
              <a:t>The fuel pickup tube is part of the fuel sender and pump assembly.</a:t>
            </a:r>
          </a:p>
        </p:txBody>
      </p:sp>
    </p:spTree>
    <p:extLst>
      <p:ext uri="{BB962C8B-B14F-4D97-AF65-F5344CB8AC3E}">
        <p14:creationId xmlns:p14="http://schemas.microsoft.com/office/powerpoint/2010/main" val="2282105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22164"/>
            <a:ext cx="8270993" cy="590349"/>
          </a:xfrm>
        </p:spPr>
        <p:txBody>
          <a:bodyPr wrap="square" lIns="0" tIns="18000" rIns="0" bIns="18000" anchor="ctr" anchorCtr="0">
            <a:spAutoFit/>
          </a:bodyPr>
          <a:lstStyle/>
          <a:p>
            <a:r>
              <a:rPr lang="en-US" dirty="0"/>
              <a:t>Rollover Leakage Protection</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490" y="1101244"/>
            <a:ext cx="8278709" cy="2775563"/>
          </a:xfrm>
        </p:spPr>
        <p:txBody>
          <a:bodyPr wrap="square" lIns="0" tIns="18000" rIns="0" bIns="18000" anchor="ctr" anchorCtr="0">
            <a:spAutoFit/>
          </a:bodyPr>
          <a:lstStyle/>
          <a:p>
            <a:pPr marL="342900" indent="-342900">
              <a:spcBef>
                <a:spcPts val="600"/>
              </a:spcBef>
            </a:pPr>
            <a:r>
              <a:rPr lang="en-US" sz="2400" dirty="0"/>
              <a:t>All vehicles have one or more devices to prevent fuel leaks in case of vehicle rollover or a collision in which fuel may spill.</a:t>
            </a:r>
          </a:p>
          <a:p>
            <a:pPr marL="342900" indent="-342900">
              <a:spcBef>
                <a:spcPts val="600"/>
              </a:spcBef>
            </a:pPr>
            <a:r>
              <a:rPr lang="en-US" sz="2400" dirty="0"/>
              <a:t>A basic one-way check valve may be installed in any number of places between the fuel tank and the engine.</a:t>
            </a:r>
          </a:p>
          <a:p>
            <a:pPr marL="342900" indent="-342900">
              <a:spcBef>
                <a:spcPts val="600"/>
              </a:spcBef>
            </a:pPr>
            <a:r>
              <a:rPr lang="en-US" sz="2400" dirty="0"/>
              <a:t>Some vehicles use devices to ensure that the fuel pump shuts off when an accident occurs.</a:t>
            </a:r>
          </a:p>
        </p:txBody>
      </p:sp>
    </p:spTree>
    <p:extLst>
      <p:ext uri="{BB962C8B-B14F-4D97-AF65-F5344CB8AC3E}">
        <p14:creationId xmlns:p14="http://schemas.microsoft.com/office/powerpoint/2010/main" val="700882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34.6</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9" y="1116912"/>
            <a:ext cx="2572260" cy="405683"/>
          </a:xfrm>
        </p:spPr>
        <p:txBody>
          <a:bodyPr wrap="square" lIns="0" tIns="18000" rIns="0" bIns="18000" anchor="ctr" anchorCtr="0">
            <a:spAutoFit/>
          </a:bodyPr>
          <a:lstStyle/>
          <a:p>
            <a:pPr marL="0" indent="0">
              <a:buNone/>
            </a:pPr>
            <a:r>
              <a:rPr lang="en-US" sz="2400" noProof="0" dirty="0"/>
              <a:t>Ford Inertia Switch</a:t>
            </a:r>
          </a:p>
        </p:txBody>
      </p:sp>
      <p:pic>
        <p:nvPicPr>
          <p:cNvPr id="3" name="Picture 2" descr="A cutaway of an inertia switch and its outer casing.&#10;Long description is available in notes, press F6.">
            <a:extLst>
              <a:ext uri="{FF2B5EF4-FFF2-40B4-BE49-F238E27FC236}">
                <a16:creationId xmlns:a16="http://schemas.microsoft.com/office/drawing/2014/main" id="{D0B85B2A-5B80-C45A-9444-A70C91D10DEC}"/>
              </a:ext>
            </a:extLst>
          </p:cNvPr>
          <p:cNvPicPr>
            <a:picLocks noChangeAspect="1"/>
          </p:cNvPicPr>
          <p:nvPr/>
        </p:nvPicPr>
        <p:blipFill>
          <a:blip r:embed="rId3"/>
          <a:stretch>
            <a:fillRect/>
          </a:stretch>
        </p:blipFill>
        <p:spPr>
          <a:xfrm>
            <a:off x="1706450" y="1707201"/>
            <a:ext cx="5731100" cy="3649078"/>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607341"/>
            <a:ext cx="8270993" cy="775015"/>
          </a:xfrm>
        </p:spPr>
        <p:txBody>
          <a:bodyPr wrap="square" lIns="0" tIns="18000" rIns="0" bIns="18000" anchor="ctr" anchorCtr="0">
            <a:spAutoFit/>
          </a:bodyPr>
          <a:lstStyle/>
          <a:p>
            <a:pPr marL="342900" indent="-342900">
              <a:spcBef>
                <a:spcPts val="600"/>
              </a:spcBef>
            </a:pPr>
            <a:r>
              <a:rPr lang="en-US" sz="2400" dirty="0"/>
              <a:t>Ford uses an inertia switch to turn off the electric fuel pump in case of an accident.</a:t>
            </a:r>
          </a:p>
        </p:txBody>
      </p:sp>
    </p:spTree>
    <p:extLst>
      <p:ext uri="{BB962C8B-B14F-4D97-AF65-F5344CB8AC3E}">
        <p14:creationId xmlns:p14="http://schemas.microsoft.com/office/powerpoint/2010/main" val="633045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42712"/>
            <a:ext cx="8270993" cy="590349"/>
          </a:xfrm>
        </p:spPr>
        <p:txBody>
          <a:bodyPr wrap="square" lIns="0" tIns="18000" rIns="0" bIns="18000" anchor="ctr" anchorCtr="0">
            <a:spAutoFit/>
          </a:bodyPr>
          <a:lstStyle/>
          <a:p>
            <a:r>
              <a:rPr lang="en-US" dirty="0"/>
              <a:t>Fuel Lines </a:t>
            </a:r>
            <a:r>
              <a:rPr lang="en-US" sz="2800" dirty="0"/>
              <a:t>(1 of 3)</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490" y="1101244"/>
            <a:ext cx="8278709" cy="2775563"/>
          </a:xfrm>
        </p:spPr>
        <p:txBody>
          <a:bodyPr wrap="square" lIns="0" tIns="18000" rIns="0" bIns="18000" anchor="ctr" anchorCtr="0">
            <a:spAutoFit/>
          </a:bodyPr>
          <a:lstStyle/>
          <a:p>
            <a:pPr marL="342900" indent="-342900">
              <a:spcBef>
                <a:spcPts val="600"/>
              </a:spcBef>
            </a:pPr>
            <a:r>
              <a:rPr lang="en-US" sz="2400" dirty="0"/>
              <a:t>Fuel and vapor lines made of steel, nylon tubing, or fuel-resistant rubber hoses connect the parts of the fuel system.</a:t>
            </a:r>
          </a:p>
          <a:p>
            <a:pPr marL="342900" indent="-342900">
              <a:spcBef>
                <a:spcPts val="600"/>
              </a:spcBef>
            </a:pPr>
            <a:r>
              <a:rPr lang="en-US" sz="2400" dirty="0"/>
              <a:t>Depending on their function, fuel and vapor lines may be either rigid or flexible.</a:t>
            </a:r>
          </a:p>
          <a:p>
            <a:pPr marL="342900" indent="-342900">
              <a:spcBef>
                <a:spcPts val="600"/>
              </a:spcBef>
            </a:pPr>
            <a:r>
              <a:rPr lang="en-US" sz="2400" dirty="0"/>
              <a:t>The design of the line is dependent on the pressure it must carry.</a:t>
            </a:r>
          </a:p>
        </p:txBody>
      </p:sp>
    </p:spTree>
    <p:extLst>
      <p:ext uri="{BB962C8B-B14F-4D97-AF65-F5344CB8AC3E}">
        <p14:creationId xmlns:p14="http://schemas.microsoft.com/office/powerpoint/2010/main" val="317542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42712"/>
            <a:ext cx="8270993" cy="590349"/>
          </a:xfrm>
        </p:spPr>
        <p:txBody>
          <a:bodyPr wrap="square" lIns="0" tIns="18000" rIns="0" bIns="18000" anchor="ctr" anchorCtr="0">
            <a:spAutoFit/>
          </a:bodyPr>
          <a:lstStyle/>
          <a:p>
            <a:r>
              <a:rPr lang="en-US" dirty="0"/>
              <a:t>Fuel Lines </a:t>
            </a:r>
            <a:r>
              <a:rPr lang="en-US" sz="2800" dirty="0"/>
              <a:t>(2 of 3)</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490" y="1090198"/>
            <a:ext cx="8278709" cy="4114391"/>
          </a:xfrm>
        </p:spPr>
        <p:txBody>
          <a:bodyPr wrap="square" lIns="0" tIns="18000" rIns="0" bIns="18000" anchor="ctr" anchorCtr="0">
            <a:spAutoFit/>
          </a:bodyPr>
          <a:lstStyle/>
          <a:p>
            <a:pPr marL="342900" indent="-342900">
              <a:spcBef>
                <a:spcPts val="600"/>
              </a:spcBef>
            </a:pPr>
            <a:r>
              <a:rPr lang="en-US" sz="2400" dirty="0"/>
              <a:t>Rigid Lines</a:t>
            </a:r>
          </a:p>
          <a:p>
            <a:pPr marL="829818" lvl="1" indent="-342900"/>
            <a:r>
              <a:rPr lang="en-US" sz="2400" dirty="0"/>
              <a:t>All fuel lines fastened to the body, frame, or engine are made of seamless steel tubing.</a:t>
            </a:r>
          </a:p>
          <a:p>
            <a:pPr marL="342900" indent="-342900">
              <a:spcBef>
                <a:spcPts val="600"/>
              </a:spcBef>
            </a:pPr>
            <a:r>
              <a:rPr lang="en-US" sz="2400" dirty="0"/>
              <a:t>Flexible Lines</a:t>
            </a:r>
          </a:p>
          <a:p>
            <a:pPr marL="829818" lvl="1" indent="-342900"/>
            <a:r>
              <a:rPr lang="en-US" sz="2400" dirty="0"/>
              <a:t>Most fuel systems use synthetic rubber hose sections where flexibility is needed.</a:t>
            </a:r>
          </a:p>
          <a:p>
            <a:pPr marL="342900" indent="-342900">
              <a:spcBef>
                <a:spcPts val="600"/>
              </a:spcBef>
            </a:pPr>
            <a:r>
              <a:rPr lang="en-US" sz="2400" dirty="0"/>
              <a:t>Fuel Line Mounting</a:t>
            </a:r>
          </a:p>
          <a:p>
            <a:pPr marL="829818" lvl="1" indent="-342900"/>
            <a:r>
              <a:rPr lang="en-US" sz="2400" dirty="0"/>
              <a:t>Fuel supply lines from the tank to a throttle body or fuel rail are routed to follow the frame along the underbody of the vehicle.</a:t>
            </a:r>
          </a:p>
        </p:txBody>
      </p:sp>
    </p:spTree>
    <p:extLst>
      <p:ext uri="{BB962C8B-B14F-4D97-AF65-F5344CB8AC3E}">
        <p14:creationId xmlns:p14="http://schemas.microsoft.com/office/powerpoint/2010/main" val="2939325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42712"/>
            <a:ext cx="8270993" cy="590349"/>
          </a:xfrm>
        </p:spPr>
        <p:txBody>
          <a:bodyPr wrap="square" lIns="0" tIns="18000" rIns="0" bIns="18000" anchor="ctr" anchorCtr="0">
            <a:spAutoFit/>
          </a:bodyPr>
          <a:lstStyle/>
          <a:p>
            <a:r>
              <a:rPr lang="en-US" dirty="0"/>
              <a:t>Fuel Lines </a:t>
            </a:r>
            <a:r>
              <a:rPr lang="en-US" sz="2800" dirty="0"/>
              <a:t>(3 of 3)</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490" y="1053622"/>
            <a:ext cx="8278709" cy="4114391"/>
          </a:xfrm>
        </p:spPr>
        <p:txBody>
          <a:bodyPr wrap="square" lIns="0" tIns="18000" rIns="0" bIns="18000" anchor="ctr" anchorCtr="0">
            <a:spAutoFit/>
          </a:bodyPr>
          <a:lstStyle/>
          <a:p>
            <a:pPr marL="342900" indent="-342900">
              <a:spcBef>
                <a:spcPts val="600"/>
              </a:spcBef>
            </a:pPr>
            <a:r>
              <a:rPr lang="en-US" sz="2400" dirty="0">
                <a:solidFill>
                  <a:schemeClr val="tx1"/>
                </a:solidFill>
              </a:rPr>
              <a:t>Fuel-Injection Lines</a:t>
            </a:r>
          </a:p>
          <a:p>
            <a:pPr marL="829818" lvl="1" indent="-342900"/>
            <a:r>
              <a:rPr lang="en-US" sz="2400" dirty="0">
                <a:solidFill>
                  <a:schemeClr val="tx1"/>
                </a:solidFill>
              </a:rPr>
              <a:t>Hoses used for fuel-injection systems are made of materials with high resistance to oxidation and deterioration.</a:t>
            </a:r>
          </a:p>
          <a:p>
            <a:pPr marL="342900" indent="-342900">
              <a:spcBef>
                <a:spcPts val="600"/>
              </a:spcBef>
            </a:pPr>
            <a:r>
              <a:rPr lang="en-US" sz="2400" dirty="0">
                <a:solidFill>
                  <a:schemeClr val="tx1"/>
                </a:solidFill>
              </a:rPr>
              <a:t>Fuel-Injection Fittings and Nylon Lines</a:t>
            </a:r>
          </a:p>
          <a:p>
            <a:pPr marL="829818" lvl="1" indent="-342900"/>
            <a:r>
              <a:rPr lang="en-US" sz="2400" dirty="0">
                <a:solidFill>
                  <a:schemeClr val="tx1"/>
                </a:solidFill>
              </a:rPr>
              <a:t>Because of their operating pressures, fuel-injection systems often use special kinds of fittings to ensure leak proof connections.</a:t>
            </a:r>
          </a:p>
          <a:p>
            <a:pPr marL="829818" lvl="1" indent="-342900"/>
            <a:r>
              <a:rPr lang="en-US" sz="2400" dirty="0">
                <a:solidFill>
                  <a:schemeClr val="tx1"/>
                </a:solidFill>
              </a:rPr>
              <a:t>Unlocking the special fittings typically requires special tools.</a:t>
            </a:r>
          </a:p>
        </p:txBody>
      </p:sp>
    </p:spTree>
    <p:extLst>
      <p:ext uri="{BB962C8B-B14F-4D97-AF65-F5344CB8AC3E}">
        <p14:creationId xmlns:p14="http://schemas.microsoft.com/office/powerpoint/2010/main" val="2221066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34.7</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116912"/>
            <a:ext cx="1472925" cy="405683"/>
          </a:xfrm>
        </p:spPr>
        <p:txBody>
          <a:bodyPr wrap="square" lIns="0" tIns="18000" rIns="0" bIns="18000" anchor="ctr" anchorCtr="0">
            <a:spAutoFit/>
          </a:bodyPr>
          <a:lstStyle/>
          <a:p>
            <a:pPr marL="0" indent="0">
              <a:buNone/>
            </a:pPr>
            <a:r>
              <a:rPr lang="en-US" sz="2400" noProof="0" dirty="0"/>
              <a:t>Fuel Lines</a:t>
            </a:r>
          </a:p>
        </p:txBody>
      </p:sp>
      <p:pic>
        <p:nvPicPr>
          <p:cNvPr id="4" name="Picture 3" descr="A diagram shows fuel lines routed along the underbody vehicular frame. Two detailed views from the figure show a clip and a screw along with fuel feed tube and fuel return tube connected to the clip. The emission control tube is ahead of the clip.">
            <a:extLst>
              <a:ext uri="{FF2B5EF4-FFF2-40B4-BE49-F238E27FC236}">
                <a16:creationId xmlns:a16="http://schemas.microsoft.com/office/drawing/2014/main" id="{39BBCC2C-6761-D960-A6D7-202DE26FD991}"/>
              </a:ext>
            </a:extLst>
          </p:cNvPr>
          <p:cNvPicPr>
            <a:picLocks noChangeAspect="1"/>
          </p:cNvPicPr>
          <p:nvPr/>
        </p:nvPicPr>
        <p:blipFill>
          <a:blip r:embed="rId3"/>
          <a:stretch>
            <a:fillRect/>
          </a:stretch>
        </p:blipFill>
        <p:spPr>
          <a:xfrm>
            <a:off x="2359247" y="1772066"/>
            <a:ext cx="4425507" cy="3683733"/>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607341"/>
            <a:ext cx="8270993" cy="775015"/>
          </a:xfrm>
        </p:spPr>
        <p:txBody>
          <a:bodyPr wrap="square" lIns="0" tIns="18000" rIns="0" bIns="18000" anchor="ctr" anchorCtr="0">
            <a:spAutoFit/>
          </a:bodyPr>
          <a:lstStyle/>
          <a:p>
            <a:pPr marL="342900" indent="-342900">
              <a:spcBef>
                <a:spcPts val="600"/>
              </a:spcBef>
            </a:pPr>
            <a:r>
              <a:rPr lang="en-US" sz="2400" dirty="0"/>
              <a:t>Fuel lines are routed along the frame or body and secured with clips.</a:t>
            </a:r>
          </a:p>
        </p:txBody>
      </p:sp>
    </p:spTree>
    <p:extLst>
      <p:ext uri="{BB962C8B-B14F-4D97-AF65-F5344CB8AC3E}">
        <p14:creationId xmlns:p14="http://schemas.microsoft.com/office/powerpoint/2010/main" val="1754521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34.8</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116912"/>
            <a:ext cx="8274131" cy="405683"/>
          </a:xfrm>
        </p:spPr>
        <p:txBody>
          <a:bodyPr wrap="square" lIns="0" tIns="18000" rIns="0" bIns="18000" anchor="ctr" anchorCtr="0">
            <a:spAutoFit/>
          </a:bodyPr>
          <a:lstStyle/>
          <a:p>
            <a:pPr marL="0" indent="0">
              <a:buNone/>
            </a:pPr>
            <a:r>
              <a:rPr lang="en-US" sz="2400" noProof="0" dirty="0">
                <a:solidFill>
                  <a:schemeClr val="tx1"/>
                </a:solidFill>
              </a:rPr>
              <a:t>Spring</a:t>
            </a:r>
            <a:r>
              <a:rPr lang="en-US" sz="2400" dirty="0">
                <a:solidFill>
                  <a:schemeClr val="tx1"/>
                </a:solidFill>
              </a:rPr>
              <a:t>-</a:t>
            </a:r>
            <a:r>
              <a:rPr lang="en-US" sz="2400" noProof="0" dirty="0">
                <a:solidFill>
                  <a:schemeClr val="tx1"/>
                </a:solidFill>
              </a:rPr>
              <a:t>Lock Connectors</a:t>
            </a:r>
          </a:p>
        </p:txBody>
      </p:sp>
      <p:pic>
        <p:nvPicPr>
          <p:cNvPr id="3" name="Picture 2" descr="A disassembled and an assembled steel tubing with spring-lock connectors.&#10;Long description is available in notes, press F6.">
            <a:extLst>
              <a:ext uri="{FF2B5EF4-FFF2-40B4-BE49-F238E27FC236}">
                <a16:creationId xmlns:a16="http://schemas.microsoft.com/office/drawing/2014/main" id="{3F569AB9-65E2-73EF-7BEE-12C57DE1C71D}"/>
              </a:ext>
            </a:extLst>
          </p:cNvPr>
          <p:cNvPicPr>
            <a:picLocks noChangeAspect="1"/>
          </p:cNvPicPr>
          <p:nvPr/>
        </p:nvPicPr>
        <p:blipFill>
          <a:blip r:embed="rId3"/>
          <a:stretch>
            <a:fillRect/>
          </a:stretch>
        </p:blipFill>
        <p:spPr>
          <a:xfrm>
            <a:off x="2402410" y="1676771"/>
            <a:ext cx="4339181" cy="3689391"/>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607341"/>
            <a:ext cx="8270993" cy="775015"/>
          </a:xfrm>
        </p:spPr>
        <p:txBody>
          <a:bodyPr wrap="square" lIns="0" tIns="18000" rIns="0" bIns="18000" anchor="ctr" anchorCtr="0">
            <a:spAutoFit/>
          </a:bodyPr>
          <a:lstStyle/>
          <a:p>
            <a:pPr marL="342900" indent="-342900">
              <a:spcBef>
                <a:spcPts val="600"/>
              </a:spcBef>
            </a:pPr>
            <a:r>
              <a:rPr lang="en-US" sz="2400" dirty="0"/>
              <a:t>Some Ford metal line connections use springlocks and O-rings.</a:t>
            </a:r>
          </a:p>
        </p:txBody>
      </p:sp>
    </p:spTree>
    <p:extLst>
      <p:ext uri="{BB962C8B-B14F-4D97-AF65-F5344CB8AC3E}">
        <p14:creationId xmlns:p14="http://schemas.microsoft.com/office/powerpoint/2010/main" val="408556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34.9</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9" y="1116912"/>
            <a:ext cx="2325680" cy="405683"/>
          </a:xfrm>
        </p:spPr>
        <p:txBody>
          <a:bodyPr wrap="square" lIns="0" tIns="18000" rIns="0" bIns="18000" anchor="ctr" anchorCtr="0">
            <a:spAutoFit/>
          </a:bodyPr>
          <a:lstStyle/>
          <a:p>
            <a:pPr marL="0" indent="0">
              <a:buNone/>
            </a:pPr>
            <a:r>
              <a:rPr lang="en-US" sz="2400" noProof="0" dirty="0">
                <a:solidFill>
                  <a:schemeClr val="tx1"/>
                </a:solidFill>
              </a:rPr>
              <a:t>Spring</a:t>
            </a:r>
            <a:r>
              <a:rPr lang="en-US" sz="2400" dirty="0">
                <a:solidFill>
                  <a:schemeClr val="tx1"/>
                </a:solidFill>
              </a:rPr>
              <a:t>-</a:t>
            </a:r>
            <a:r>
              <a:rPr lang="en-US" sz="2400" noProof="0" dirty="0">
                <a:solidFill>
                  <a:schemeClr val="tx1"/>
                </a:solidFill>
              </a:rPr>
              <a:t>Lock Tool</a:t>
            </a:r>
          </a:p>
        </p:txBody>
      </p:sp>
      <p:pic>
        <p:nvPicPr>
          <p:cNvPr id="4" name="Picture 3" descr="A special quick-connector separator tool. The tool has release lips that fit into the cage when the tool is slid into the connector.">
            <a:extLst>
              <a:ext uri="{FF2B5EF4-FFF2-40B4-BE49-F238E27FC236}">
                <a16:creationId xmlns:a16="http://schemas.microsoft.com/office/drawing/2014/main" id="{776274E9-87DF-D4AF-5358-FB385AB524FB}"/>
              </a:ext>
            </a:extLst>
          </p:cNvPr>
          <p:cNvPicPr>
            <a:picLocks noChangeAspect="1"/>
          </p:cNvPicPr>
          <p:nvPr/>
        </p:nvPicPr>
        <p:blipFill>
          <a:blip r:embed="rId3"/>
          <a:stretch>
            <a:fillRect/>
          </a:stretch>
        </p:blipFill>
        <p:spPr>
          <a:xfrm>
            <a:off x="2615638" y="1727374"/>
            <a:ext cx="3912724" cy="3711473"/>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607341"/>
            <a:ext cx="8270993" cy="775015"/>
          </a:xfrm>
        </p:spPr>
        <p:txBody>
          <a:bodyPr wrap="square" lIns="0" tIns="18000" rIns="0" bIns="18000" anchor="ctr" anchorCtr="0">
            <a:spAutoFit/>
          </a:bodyPr>
          <a:lstStyle/>
          <a:p>
            <a:pPr marL="342900" indent="-342900">
              <a:spcBef>
                <a:spcPts val="600"/>
              </a:spcBef>
            </a:pPr>
            <a:r>
              <a:rPr lang="en-US" sz="2400" dirty="0"/>
              <a:t>Ford spring-lock connectors require a special tool for disassembly.</a:t>
            </a:r>
          </a:p>
        </p:txBody>
      </p:sp>
    </p:spTree>
    <p:extLst>
      <p:ext uri="{BB962C8B-B14F-4D97-AF65-F5344CB8AC3E}">
        <p14:creationId xmlns:p14="http://schemas.microsoft.com/office/powerpoint/2010/main" val="1816197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385" y="239091"/>
            <a:ext cx="8273815" cy="590349"/>
          </a:xfrm>
        </p:spPr>
        <p:txBody>
          <a:bodyPr wrap="square" lIns="0" tIns="18000" rIns="0" bIns="18000" anchor="ctr" anchorCtr="0">
            <a:spAutoFit/>
          </a:bodyPr>
          <a:lstStyle/>
          <a:p>
            <a:r>
              <a:rPr lang="en-US" noProof="0" dirty="0"/>
              <a:t>Learning Objectives</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807" y="1096120"/>
            <a:ext cx="8278393" cy="3583476"/>
          </a:xfrm>
        </p:spPr>
        <p:txBody>
          <a:bodyPr wrap="square" lIns="0" tIns="18000" rIns="0" bIns="18000" anchor="ctr" anchorCtr="0">
            <a:spAutoFit/>
          </a:bodyPr>
          <a:lstStyle/>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3</a:t>
            </a:r>
            <a:r>
              <a:rPr lang="en-US" altLang="en-US" sz="2400" b="1" noProof="0" dirty="0">
                <a:solidFill>
                  <a:srgbClr val="007FA3"/>
                </a:solidFill>
                <a:latin typeface="Arial" panose="020B0604020202020204" pitchFamily="34" charset="0"/>
                <a:cs typeface="Arial" panose="020B0604020202020204" pitchFamily="34" charset="0"/>
              </a:rPr>
              <a:t>4.1	</a:t>
            </a:r>
            <a:r>
              <a:rPr lang="en-US" sz="2400" dirty="0">
                <a:latin typeface="Arial" panose="020B0604020202020204" pitchFamily="34" charset="0"/>
                <a:ea typeface="+mj-ea"/>
                <a:cs typeface="Arial" panose="020B0604020202020204" pitchFamily="34" charset="0"/>
              </a:rPr>
              <a:t>Discuss the fuel delivery system, including fuel tanks and rollover leak protection.</a:t>
            </a:r>
            <a:endParaRPr lang="en-US" altLang="en-US" sz="2400" noProof="0" dirty="0">
              <a:latin typeface="Arial" panose="020B0604020202020204" pitchFamily="34" charset="0"/>
              <a:cs typeface="Arial" panose="020B0604020202020204" pitchFamily="34" charset="0"/>
            </a:endParaRPr>
          </a:p>
          <a:p>
            <a:pPr marL="635000" indent="-635000">
              <a:buSzTx/>
              <a:buNone/>
            </a:pPr>
            <a:r>
              <a:rPr lang="en-US" altLang="en-US" sz="2400" b="1" dirty="0">
                <a:solidFill>
                  <a:srgbClr val="007FA3"/>
                </a:solidFill>
                <a:latin typeface="Arial" panose="020B0604020202020204" pitchFamily="34" charset="0"/>
                <a:cs typeface="Arial" panose="020B0604020202020204" pitchFamily="34" charset="0"/>
              </a:rPr>
              <a:t>3</a:t>
            </a:r>
            <a:r>
              <a:rPr lang="en-US" altLang="en-US" sz="2400" b="1" noProof="0" dirty="0">
                <a:solidFill>
                  <a:srgbClr val="007FA3"/>
                </a:solidFill>
                <a:latin typeface="Arial" panose="020B0604020202020204" pitchFamily="34" charset="0"/>
                <a:cs typeface="Arial" panose="020B0604020202020204" pitchFamily="34" charset="0"/>
              </a:rPr>
              <a:t>4.2</a:t>
            </a:r>
            <a:r>
              <a:rPr lang="en-US" sz="2400" dirty="0">
                <a:latin typeface="Arial" panose="020B0604020202020204" pitchFamily="34" charset="0"/>
                <a:ea typeface="+mj-ea"/>
                <a:cs typeface="Arial" panose="020B0604020202020204" pitchFamily="34" charset="0"/>
              </a:rPr>
              <a:t> Discuss the different types of fuel lines.</a:t>
            </a:r>
            <a:endParaRPr lang="en-US" altLang="en-US" sz="2400" noProof="0" dirty="0">
              <a:latin typeface="Arial" panose="020B0604020202020204" pitchFamily="34" charset="0"/>
              <a:cs typeface="Arial" panose="020B0604020202020204" pitchFamily="34" charset="0"/>
            </a:endParaRPr>
          </a:p>
          <a:p>
            <a:pPr marL="635000" indent="-635000">
              <a:buSzTx/>
              <a:buNone/>
            </a:pPr>
            <a:r>
              <a:rPr lang="en-US" altLang="en-US" sz="2400" b="1" dirty="0">
                <a:solidFill>
                  <a:srgbClr val="007FA3"/>
                </a:solidFill>
                <a:latin typeface="Arial" panose="020B0604020202020204" pitchFamily="34" charset="0"/>
                <a:cs typeface="Arial" panose="020B0604020202020204" pitchFamily="34" charset="0"/>
              </a:rPr>
              <a:t>3</a:t>
            </a:r>
            <a:r>
              <a:rPr lang="en-US" altLang="en-US" sz="2400" b="1" noProof="0" dirty="0">
                <a:solidFill>
                  <a:srgbClr val="007FA3"/>
                </a:solidFill>
                <a:latin typeface="Arial" panose="020B0604020202020204" pitchFamily="34" charset="0"/>
                <a:cs typeface="Arial" panose="020B0604020202020204" pitchFamily="34" charset="0"/>
              </a:rPr>
              <a:t>4.3</a:t>
            </a:r>
            <a:r>
              <a:rPr lang="en-US" sz="2400" dirty="0">
                <a:latin typeface="Arial" panose="020B0604020202020204" pitchFamily="34" charset="0"/>
                <a:ea typeface="+mj-ea"/>
                <a:cs typeface="Arial" panose="020B0604020202020204" pitchFamily="34" charset="0"/>
              </a:rPr>
              <a:t> Explain the different types of electric fuel pumps.</a:t>
            </a:r>
            <a:endParaRPr lang="en-US" altLang="en-US" sz="2400" noProof="0" dirty="0">
              <a:latin typeface="Arial" panose="020B0604020202020204" pitchFamily="34" charset="0"/>
              <a:cs typeface="Arial" panose="020B0604020202020204" pitchFamily="34" charset="0"/>
            </a:endParaRPr>
          </a:p>
          <a:p>
            <a:pPr marL="635000" indent="-635000">
              <a:buSzTx/>
              <a:buNone/>
            </a:pPr>
            <a:r>
              <a:rPr lang="en-US" altLang="en-US" sz="2400" b="1" dirty="0">
                <a:solidFill>
                  <a:srgbClr val="007FA3"/>
                </a:solidFill>
                <a:latin typeface="Arial" panose="020B0604020202020204" pitchFamily="34" charset="0"/>
                <a:cs typeface="Arial" panose="020B0604020202020204" pitchFamily="34" charset="0"/>
              </a:rPr>
              <a:t>3</a:t>
            </a:r>
            <a:r>
              <a:rPr lang="en-US" altLang="en-US" sz="2400" b="1" noProof="0" dirty="0">
                <a:solidFill>
                  <a:srgbClr val="007FA3"/>
                </a:solidFill>
                <a:latin typeface="Arial" panose="020B0604020202020204" pitchFamily="34" charset="0"/>
                <a:cs typeface="Arial" panose="020B0604020202020204" pitchFamily="34" charset="0"/>
              </a:rPr>
              <a:t>4.4</a:t>
            </a:r>
            <a:r>
              <a:rPr lang="en-US" sz="2400" dirty="0">
                <a:latin typeface="Arial" panose="020B0604020202020204" pitchFamily="34" charset="0"/>
                <a:ea typeface="+mj-ea"/>
                <a:cs typeface="Arial" panose="020B0604020202020204" pitchFamily="34" charset="0"/>
              </a:rPr>
              <a:t> Describe fuel filters.</a:t>
            </a:r>
            <a:endParaRPr lang="en-US" altLang="en-US" sz="2400" noProof="0" dirty="0">
              <a:latin typeface="Arial" panose="020B0604020202020204" pitchFamily="34" charset="0"/>
              <a:cs typeface="Arial" panose="020B0604020202020204" pitchFamily="34" charset="0"/>
            </a:endParaRPr>
          </a:p>
          <a:p>
            <a:pPr marL="635000" indent="-635000">
              <a:buSzTx/>
              <a:buNone/>
            </a:pPr>
            <a:r>
              <a:rPr lang="en-US" altLang="en-US" sz="2400" b="1" dirty="0">
                <a:solidFill>
                  <a:srgbClr val="007FA3"/>
                </a:solidFill>
                <a:latin typeface="Arial" panose="020B0604020202020204" pitchFamily="34" charset="0"/>
                <a:cs typeface="Arial" panose="020B0604020202020204" pitchFamily="34" charset="0"/>
              </a:rPr>
              <a:t>3</a:t>
            </a:r>
            <a:r>
              <a:rPr lang="en-US" altLang="en-US" sz="2400" b="1" noProof="0" dirty="0">
                <a:solidFill>
                  <a:srgbClr val="007FA3"/>
                </a:solidFill>
                <a:latin typeface="Arial" panose="020B0604020202020204" pitchFamily="34" charset="0"/>
                <a:cs typeface="Arial" panose="020B0604020202020204" pitchFamily="34" charset="0"/>
              </a:rPr>
              <a:t>4.5</a:t>
            </a:r>
            <a:r>
              <a:rPr lang="en-US" sz="2400" dirty="0">
                <a:latin typeface="Arial" panose="020B0604020202020204" pitchFamily="34" charset="0"/>
                <a:ea typeface="+mj-ea"/>
                <a:cs typeface="Arial" panose="020B0604020202020204" pitchFamily="34" charset="0"/>
              </a:rPr>
              <a:t> </a:t>
            </a:r>
            <a:r>
              <a:rPr lang="en-US" sz="2400" dirty="0">
                <a:latin typeface="Arial" panose="020B0604020202020204" pitchFamily="34" charset="0"/>
                <a:cs typeface="Arial" panose="020B0604020202020204" pitchFamily="34" charset="0"/>
              </a:rPr>
              <a:t>Describe how to test fuel pumps.</a:t>
            </a:r>
            <a:endParaRPr lang="en-US" altLang="en-US" sz="2400" noProof="0" dirty="0">
              <a:latin typeface="Arial" panose="020B0604020202020204" pitchFamily="34" charset="0"/>
              <a:cs typeface="Arial" panose="020B0604020202020204" pitchFamily="34" charset="0"/>
            </a:endParaRPr>
          </a:p>
          <a:p>
            <a:pPr marL="635000" indent="-635000">
              <a:buSzTx/>
              <a:buNone/>
            </a:pPr>
            <a:r>
              <a:rPr lang="en-US" altLang="en-US" sz="2400" b="1" dirty="0">
                <a:solidFill>
                  <a:srgbClr val="007FA3"/>
                </a:solidFill>
                <a:latin typeface="Arial" panose="020B0604020202020204" pitchFamily="34" charset="0"/>
                <a:cs typeface="Arial" panose="020B0604020202020204" pitchFamily="34" charset="0"/>
              </a:rPr>
              <a:t>3</a:t>
            </a:r>
            <a:r>
              <a:rPr lang="en-US" altLang="en-US" sz="2400" b="1" noProof="0" dirty="0">
                <a:solidFill>
                  <a:srgbClr val="007FA3"/>
                </a:solidFill>
                <a:latin typeface="Arial" panose="020B0604020202020204" pitchFamily="34" charset="0"/>
                <a:cs typeface="Arial" panose="020B0604020202020204" pitchFamily="34" charset="0"/>
              </a:rPr>
              <a:t>4.6</a:t>
            </a:r>
            <a:r>
              <a:rPr lang="en-US" sz="2400" dirty="0">
                <a:latin typeface="Arial" panose="020B0604020202020204" pitchFamily="34" charset="0"/>
                <a:ea typeface="+mj-ea"/>
                <a:cs typeface="Arial" panose="020B0604020202020204" pitchFamily="34" charset="0"/>
              </a:rPr>
              <a:t> Describe how to replace fuel pumps.</a:t>
            </a:r>
            <a:endParaRPr lang="en-US" altLang="en-US" sz="2400" b="1" noProof="0" dirty="0">
              <a:solidFill>
                <a:srgbClr val="007FA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0655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246842"/>
            <a:ext cx="8273663" cy="1144347"/>
          </a:xfrm>
        </p:spPr>
        <p:txBody>
          <a:bodyPr wrap="square" lIns="0" tIns="18000" rIns="0" bIns="18000" anchor="ctr" anchorCtr="0">
            <a:spAutoFit/>
          </a:bodyPr>
          <a:lstStyle/>
          <a:p>
            <a:r>
              <a:rPr lang="en-US" noProof="0" dirty="0"/>
              <a:t>Frequently Asked Question: Just How Much Fuel Is Recirculated?</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5399" y="1760493"/>
            <a:ext cx="8276801" cy="405683"/>
          </a:xfrm>
        </p:spPr>
        <p:txBody>
          <a:bodyPr wrap="square" lIns="0" tIns="18000" rIns="0" bIns="18000" anchor="ctr" anchorCtr="0">
            <a:spAutoFit/>
          </a:bodyPr>
          <a:lstStyle/>
          <a:p>
            <a:pPr marL="0" indent="0">
              <a:buNone/>
            </a:pPr>
            <a:r>
              <a:rPr lang="en-US" sz="2400" b="1" noProof="0" dirty="0">
                <a:solidFill>
                  <a:schemeClr val="tx1"/>
                </a:solidFill>
              </a:rPr>
              <a:t>? Frequently Asked Question</a:t>
            </a:r>
            <a:endParaRPr lang="en-US" sz="2400" noProof="0" dirty="0">
              <a:solidFill>
                <a:schemeClr val="tx1"/>
              </a:solidFill>
            </a:endParaRP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5398" y="2391970"/>
            <a:ext cx="8276801" cy="2991007"/>
          </a:xfrm>
        </p:spPr>
        <p:txBody>
          <a:bodyPr wrap="square" lIns="0" tIns="18000" rIns="0" bIns="18000" anchor="ctr" anchorCtr="0">
            <a:spAutoFit/>
          </a:bodyPr>
          <a:lstStyle/>
          <a:p>
            <a:pPr marL="0" indent="0">
              <a:buNone/>
            </a:pPr>
            <a:r>
              <a:rPr lang="en-US" sz="2400" b="1" i="0" u="none" strike="noStrike" baseline="0" dirty="0">
                <a:latin typeface="Arial" panose="020B0604020202020204" pitchFamily="34" charset="0"/>
                <a:cs typeface="Arial" panose="020B0604020202020204" pitchFamily="34" charset="0"/>
              </a:rPr>
              <a:t>Just How Much Fuel Is Recirculated? </a:t>
            </a:r>
            <a:r>
              <a:rPr lang="en-US" sz="2400" noProof="0" dirty="0">
                <a:latin typeface="Arial" panose="020B0604020202020204" pitchFamily="34" charset="0"/>
                <a:cs typeface="Arial" panose="020B0604020202020204" pitchFamily="34" charset="0"/>
              </a:rPr>
              <a:t>Approximately 80% of the available fuel-pump volume is released to the fuel tank through the fuel-pressure regulator at idle speed. For example, a passenger vehicle cruising down the road at 60 mph gets 30 mpg. With a typical return-style fuel system pumping about 30 gallons per hour from the tank, it would therefore burn 2 gallons per hour, and return about 28 gallons per hour to the tank!</a:t>
            </a:r>
          </a:p>
        </p:txBody>
      </p:sp>
    </p:spTree>
    <p:extLst>
      <p:ext uri="{BB962C8B-B14F-4D97-AF65-F5344CB8AC3E}">
        <p14:creationId xmlns:p14="http://schemas.microsoft.com/office/powerpoint/2010/main" val="3043411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238067"/>
            <a:ext cx="8273663" cy="1698345"/>
          </a:xfrm>
        </p:spPr>
        <p:txBody>
          <a:bodyPr wrap="square" lIns="0" tIns="18000" rIns="0" bIns="18000" anchor="ctr" anchorCtr="0">
            <a:spAutoFit/>
          </a:bodyPr>
          <a:lstStyle/>
          <a:p>
            <a:r>
              <a:rPr lang="en-US" noProof="0" dirty="0"/>
              <a:t>Frequently Asked Question: How Can an Electric Pump Work Inside a Gas Tank and Not Cause a Fire?</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5399" y="2077485"/>
            <a:ext cx="8276801" cy="405683"/>
          </a:xfrm>
        </p:spPr>
        <p:txBody>
          <a:bodyPr wrap="square" lIns="0" tIns="18000" rIns="0" bIns="18000" anchor="ctr" anchorCtr="0">
            <a:spAutoFit/>
          </a:bodyPr>
          <a:lstStyle/>
          <a:p>
            <a:pPr marL="0" indent="0">
              <a:buNone/>
            </a:pPr>
            <a:r>
              <a:rPr lang="en-US" sz="2400" b="1" noProof="0" dirty="0">
                <a:solidFill>
                  <a:schemeClr val="tx1"/>
                </a:solidFill>
              </a:rPr>
              <a:t>? Frequently Asked Question</a:t>
            </a:r>
            <a:endParaRPr lang="en-US" sz="2400" noProof="0" dirty="0">
              <a:solidFill>
                <a:schemeClr val="tx1"/>
              </a:solidFill>
            </a:endParaRP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6156" y="2740141"/>
            <a:ext cx="8276801" cy="1883011"/>
          </a:xfrm>
        </p:spPr>
        <p:txBody>
          <a:bodyPr wrap="square" lIns="0" tIns="18000" rIns="0" bIns="18000" anchor="ctr" anchorCtr="0">
            <a:spAutoFit/>
          </a:bodyPr>
          <a:lstStyle/>
          <a:p>
            <a:pPr marL="0" indent="0">
              <a:buNone/>
            </a:pPr>
            <a:r>
              <a:rPr lang="en-US" altLang="en-US" sz="2400" b="1" dirty="0"/>
              <a:t>How Can an Electric Pump Work Inside a Gas Tank and Not Cause a Fire? </a:t>
            </a:r>
            <a:r>
              <a:rPr lang="en-US" altLang="en-US" sz="2400" dirty="0"/>
              <a:t>Even though fuel fills the entire pump, no burnable mixture exists inside the pump because there is no air and no danger of commutator brush arcing, igniting the fuel.</a:t>
            </a:r>
            <a:endParaRPr lang="en-US" sz="2400" noProof="0" dirty="0"/>
          </a:p>
        </p:txBody>
      </p:sp>
    </p:spTree>
    <p:extLst>
      <p:ext uri="{BB962C8B-B14F-4D97-AF65-F5344CB8AC3E}">
        <p14:creationId xmlns:p14="http://schemas.microsoft.com/office/powerpoint/2010/main" val="670145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34.10</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9" y="1116912"/>
            <a:ext cx="3219532" cy="405683"/>
          </a:xfrm>
        </p:spPr>
        <p:txBody>
          <a:bodyPr wrap="square" lIns="0" tIns="18000" rIns="0" bIns="18000" anchor="ctr" anchorCtr="0">
            <a:spAutoFit/>
          </a:bodyPr>
          <a:lstStyle/>
          <a:p>
            <a:pPr marL="0" indent="0">
              <a:buNone/>
            </a:pPr>
            <a:r>
              <a:rPr lang="en-US" sz="2400" noProof="0" dirty="0">
                <a:solidFill>
                  <a:schemeClr val="tx1"/>
                </a:solidFill>
              </a:rPr>
              <a:t>Quick</a:t>
            </a:r>
            <a:r>
              <a:rPr lang="en-US" sz="2400" dirty="0">
                <a:solidFill>
                  <a:schemeClr val="tx1"/>
                </a:solidFill>
              </a:rPr>
              <a:t>-</a:t>
            </a:r>
            <a:r>
              <a:rPr lang="en-US" sz="2400" noProof="0" dirty="0">
                <a:solidFill>
                  <a:schemeClr val="tx1"/>
                </a:solidFill>
              </a:rPr>
              <a:t>Connector Steps</a:t>
            </a:r>
          </a:p>
        </p:txBody>
      </p:sp>
      <p:pic>
        <p:nvPicPr>
          <p:cNvPr id="3" name="Picture 2" descr="A figure illustrates quick-connector removal and installation steps.&#10;Long description is available in notes, press F6.">
            <a:extLst>
              <a:ext uri="{FF2B5EF4-FFF2-40B4-BE49-F238E27FC236}">
                <a16:creationId xmlns:a16="http://schemas.microsoft.com/office/drawing/2014/main" id="{78B5258D-AD53-4F47-6334-C49BDCE483E7}"/>
              </a:ext>
            </a:extLst>
          </p:cNvPr>
          <p:cNvPicPr>
            <a:picLocks noChangeAspect="1"/>
          </p:cNvPicPr>
          <p:nvPr/>
        </p:nvPicPr>
        <p:blipFill>
          <a:blip r:embed="rId3"/>
          <a:stretch>
            <a:fillRect/>
          </a:stretch>
        </p:blipFill>
        <p:spPr>
          <a:xfrm>
            <a:off x="1777067" y="1635025"/>
            <a:ext cx="5589866" cy="4224942"/>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974887"/>
            <a:ext cx="8270993" cy="405683"/>
          </a:xfrm>
        </p:spPr>
        <p:txBody>
          <a:bodyPr wrap="square" lIns="0" tIns="18000" rIns="0" bIns="18000" anchor="ctr" anchorCtr="0">
            <a:spAutoFit/>
          </a:bodyPr>
          <a:lstStyle/>
          <a:p>
            <a:pPr marL="342900" indent="-342900">
              <a:spcBef>
                <a:spcPts val="600"/>
              </a:spcBef>
            </a:pPr>
            <a:r>
              <a:rPr lang="en-US" sz="2400" dirty="0"/>
              <a:t>Typical quick-connect steps.</a:t>
            </a:r>
          </a:p>
        </p:txBody>
      </p:sp>
    </p:spTree>
    <p:extLst>
      <p:ext uri="{BB962C8B-B14F-4D97-AF65-F5344CB8AC3E}">
        <p14:creationId xmlns:p14="http://schemas.microsoft.com/office/powerpoint/2010/main" val="6014704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42712"/>
            <a:ext cx="8270993" cy="590349"/>
          </a:xfrm>
        </p:spPr>
        <p:txBody>
          <a:bodyPr wrap="square" lIns="0" tIns="18000" rIns="0" bIns="18000" anchor="ctr" anchorCtr="0">
            <a:spAutoFit/>
          </a:bodyPr>
          <a:lstStyle/>
          <a:p>
            <a:r>
              <a:rPr lang="en-US" altLang="en-US" dirty="0"/>
              <a:t>Electric Fuel Pumps</a:t>
            </a:r>
            <a:r>
              <a:rPr lang="en-US" dirty="0"/>
              <a:t> </a:t>
            </a:r>
            <a:r>
              <a:rPr lang="en-US" sz="2800" dirty="0"/>
              <a:t>(1 of 4)</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490" y="1099348"/>
            <a:ext cx="8278709" cy="2852507"/>
          </a:xfrm>
        </p:spPr>
        <p:txBody>
          <a:bodyPr wrap="square" lIns="0" tIns="18000" rIns="0" bIns="18000" anchor="ctr" anchorCtr="0">
            <a:spAutoFit/>
          </a:bodyPr>
          <a:lstStyle/>
          <a:p>
            <a:pPr marL="342900" indent="-342900">
              <a:spcBef>
                <a:spcPts val="600"/>
              </a:spcBef>
            </a:pPr>
            <a:r>
              <a:rPr lang="en-US" sz="2400" dirty="0"/>
              <a:t>Positive Displacement Pump</a:t>
            </a:r>
          </a:p>
          <a:p>
            <a:pPr marL="829818" lvl="1" indent="-342900"/>
            <a:r>
              <a:rPr lang="en-US" sz="2400" dirty="0"/>
              <a:t>A positive displacement pump is a design that forces everything that enters the pump to leave the pump.</a:t>
            </a:r>
          </a:p>
          <a:p>
            <a:pPr marL="829818" lvl="1" indent="-342900"/>
            <a:r>
              <a:rPr lang="en-US" sz="2400" dirty="0"/>
              <a:t>When the maximum volume has been reached, the supply port closes and the discharge opens.</a:t>
            </a:r>
          </a:p>
          <a:p>
            <a:pPr marL="829818" lvl="1" indent="-342900"/>
            <a:r>
              <a:rPr lang="en-US" sz="2400" dirty="0"/>
              <a:t>A fuel outlet check valve closes to maintain fuel pressure when the pump shuts off.</a:t>
            </a:r>
          </a:p>
        </p:txBody>
      </p:sp>
    </p:spTree>
    <p:extLst>
      <p:ext uri="{BB962C8B-B14F-4D97-AF65-F5344CB8AC3E}">
        <p14:creationId xmlns:p14="http://schemas.microsoft.com/office/powerpoint/2010/main" val="3464299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42712"/>
            <a:ext cx="8270993" cy="590349"/>
          </a:xfrm>
        </p:spPr>
        <p:txBody>
          <a:bodyPr wrap="square" lIns="0" tIns="18000" rIns="0" bIns="18000" anchor="ctr" anchorCtr="0">
            <a:spAutoFit/>
          </a:bodyPr>
          <a:lstStyle/>
          <a:p>
            <a:r>
              <a:rPr lang="en-US" altLang="en-US" dirty="0"/>
              <a:t>Electric Fuel Pumps</a:t>
            </a:r>
            <a:r>
              <a:rPr lang="en-US" dirty="0"/>
              <a:t> </a:t>
            </a:r>
            <a:r>
              <a:rPr lang="en-US" sz="2800" dirty="0"/>
              <a:t>(2 of 4)</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490" y="1093880"/>
            <a:ext cx="8278709" cy="3668115"/>
          </a:xfrm>
        </p:spPr>
        <p:txBody>
          <a:bodyPr wrap="square" lIns="0" tIns="18000" rIns="0" bIns="18000" anchor="ctr" anchorCtr="0">
            <a:spAutoFit/>
          </a:bodyPr>
          <a:lstStyle/>
          <a:p>
            <a:pPr marL="342900" indent="-342900">
              <a:spcBef>
                <a:spcPts val="600"/>
              </a:spcBef>
            </a:pPr>
            <a:r>
              <a:rPr lang="en-US" sz="2400" dirty="0"/>
              <a:t>Hydrokinetic Flow Pump Design</a:t>
            </a:r>
          </a:p>
          <a:p>
            <a:pPr marL="829818" lvl="1" indent="-342900"/>
            <a:r>
              <a:rPr lang="en-US" sz="2400" dirty="0"/>
              <a:t>This design of pump rapidly moves the fuel to create pressure.</a:t>
            </a:r>
          </a:p>
          <a:p>
            <a:pPr marL="829818" lvl="1" indent="-342900"/>
            <a:r>
              <a:rPr lang="en-US" sz="2400" dirty="0"/>
              <a:t>A turbine pump is the most common.</a:t>
            </a:r>
          </a:p>
          <a:p>
            <a:pPr marL="829818" lvl="1" indent="-342900"/>
            <a:r>
              <a:rPr lang="en-US" sz="2400" dirty="0"/>
              <a:t>These units use an impeller that accelerates the fuel particles before actually discharging.</a:t>
            </a:r>
          </a:p>
          <a:p>
            <a:pPr marL="829818" lvl="1" indent="-342900"/>
            <a:r>
              <a:rPr lang="en-US" sz="2400" dirty="0"/>
              <a:t>A typical electric fuel pump used on a fuel-injection system delivers about 40 to 50 gallons per hour or 0.6 to 0.8 gallons per minute at a pressure of 70 to 90 </a:t>
            </a:r>
            <a:r>
              <a:rPr lang="en-US" sz="2400" spc="-300" dirty="0"/>
              <a:t>P S </a:t>
            </a:r>
            <a:r>
              <a:rPr lang="en-US" sz="2400" dirty="0"/>
              <a:t>I.</a:t>
            </a:r>
          </a:p>
        </p:txBody>
      </p:sp>
    </p:spTree>
    <p:extLst>
      <p:ext uri="{BB962C8B-B14F-4D97-AF65-F5344CB8AC3E}">
        <p14:creationId xmlns:p14="http://schemas.microsoft.com/office/powerpoint/2010/main" val="211939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42712"/>
            <a:ext cx="8270993" cy="590349"/>
          </a:xfrm>
        </p:spPr>
        <p:txBody>
          <a:bodyPr wrap="square" lIns="0" tIns="18000" rIns="0" bIns="18000" anchor="ctr" anchorCtr="0">
            <a:spAutoFit/>
          </a:bodyPr>
          <a:lstStyle/>
          <a:p>
            <a:r>
              <a:rPr lang="en-US" altLang="en-US" dirty="0"/>
              <a:t>Electric Fuel Pumps</a:t>
            </a:r>
            <a:r>
              <a:rPr lang="en-US" dirty="0"/>
              <a:t> </a:t>
            </a:r>
            <a:r>
              <a:rPr lang="en-US" sz="2800" dirty="0"/>
              <a:t>(3 of 4)</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490" y="1090198"/>
            <a:ext cx="8278709" cy="4114391"/>
          </a:xfrm>
        </p:spPr>
        <p:txBody>
          <a:bodyPr wrap="square" lIns="0" tIns="18000" rIns="0" bIns="18000" anchor="ctr" anchorCtr="0">
            <a:spAutoFit/>
          </a:bodyPr>
          <a:lstStyle/>
          <a:p>
            <a:pPr marL="342900" indent="-342900">
              <a:spcBef>
                <a:spcPts val="600"/>
              </a:spcBef>
            </a:pPr>
            <a:r>
              <a:rPr lang="en-US" sz="2400" dirty="0"/>
              <a:t>Modular Fuel Sender Assembly</a:t>
            </a:r>
          </a:p>
          <a:p>
            <a:pPr marL="829818" lvl="1" indent="-342900"/>
            <a:r>
              <a:rPr lang="en-US" sz="2400" dirty="0"/>
              <a:t>The modular fuel sender consists of a fuel level sensor, a turbine pump, and a jet pump.</a:t>
            </a:r>
          </a:p>
          <a:p>
            <a:pPr marL="829818" lvl="1" indent="-342900"/>
            <a:r>
              <a:rPr lang="en-US" sz="2400" dirty="0"/>
              <a:t>The reservoir dampens fuel slosh to maintain a constant fuel level available to the pump.</a:t>
            </a:r>
          </a:p>
          <a:p>
            <a:pPr marL="342900" indent="-342900">
              <a:spcBef>
                <a:spcPts val="600"/>
              </a:spcBef>
            </a:pPr>
            <a:r>
              <a:rPr lang="en-US" sz="2400" dirty="0"/>
              <a:t>Electric Pump Control Circuits</a:t>
            </a:r>
          </a:p>
          <a:p>
            <a:pPr marL="829818" lvl="1" indent="-342900"/>
            <a:r>
              <a:rPr lang="en-US" sz="2400" dirty="0"/>
              <a:t>Fuel-pump circuits are typically controlled by the fuel-pump relay.</a:t>
            </a:r>
          </a:p>
          <a:p>
            <a:pPr marL="829818" lvl="1" indent="-342900"/>
            <a:r>
              <a:rPr lang="en-US" sz="2400" dirty="0"/>
              <a:t>The pump is energized at key on and then again once a “tach” signal is received.</a:t>
            </a:r>
          </a:p>
        </p:txBody>
      </p:sp>
    </p:spTree>
    <p:extLst>
      <p:ext uri="{BB962C8B-B14F-4D97-AF65-F5344CB8AC3E}">
        <p14:creationId xmlns:p14="http://schemas.microsoft.com/office/powerpoint/2010/main" val="3302023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42712"/>
            <a:ext cx="8270993" cy="590349"/>
          </a:xfrm>
        </p:spPr>
        <p:txBody>
          <a:bodyPr wrap="square" lIns="0" tIns="18000" rIns="0" bIns="18000" anchor="ctr" anchorCtr="0">
            <a:spAutoFit/>
          </a:bodyPr>
          <a:lstStyle/>
          <a:p>
            <a:r>
              <a:rPr lang="en-US" altLang="en-US" dirty="0"/>
              <a:t>Electric Fuel Pumps</a:t>
            </a:r>
            <a:r>
              <a:rPr lang="en-US" dirty="0"/>
              <a:t> </a:t>
            </a:r>
            <a:r>
              <a:rPr lang="en-US" sz="2800" dirty="0"/>
              <a:t>(4 of 4)</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490" y="1095776"/>
            <a:ext cx="8278709" cy="3591171"/>
          </a:xfrm>
        </p:spPr>
        <p:txBody>
          <a:bodyPr wrap="square" lIns="0" tIns="18000" rIns="0" bIns="18000" anchor="ctr" anchorCtr="0">
            <a:spAutoFit/>
          </a:bodyPr>
          <a:lstStyle/>
          <a:p>
            <a:pPr marL="342900" indent="-342900">
              <a:spcBef>
                <a:spcPts val="600"/>
              </a:spcBef>
            </a:pPr>
            <a:r>
              <a:rPr lang="en-US" sz="2400" dirty="0"/>
              <a:t>Pump Pulsation Dampening</a:t>
            </a:r>
          </a:p>
          <a:p>
            <a:pPr marL="829818" lvl="1" indent="-342900"/>
            <a:r>
              <a:rPr lang="en-US" sz="2400" dirty="0"/>
              <a:t>An accumulator in the system to reduce pressure pulses and noise.</a:t>
            </a:r>
          </a:p>
          <a:p>
            <a:pPr marL="342900" indent="-342900">
              <a:spcBef>
                <a:spcPts val="600"/>
              </a:spcBef>
            </a:pPr>
            <a:r>
              <a:rPr lang="en-US" sz="2400" dirty="0"/>
              <a:t>Variable Speed Pumps</a:t>
            </a:r>
          </a:p>
          <a:p>
            <a:pPr marL="829818" lvl="1" indent="-342900"/>
            <a:r>
              <a:rPr lang="en-US" sz="2400" dirty="0"/>
              <a:t>Pump speed and pressure can be regulated by controlling the voltage supplied to the pump with a resistor switched into the circuit, or by using a separate fuel pump driver module to supply a pulse-width modulated (</a:t>
            </a:r>
            <a:r>
              <a:rPr lang="en-US" sz="2400" spc="-300" dirty="0"/>
              <a:t>P W </a:t>
            </a:r>
            <a:r>
              <a:rPr lang="en-US" sz="2400" dirty="0"/>
              <a:t>M) voltage to the pump.</a:t>
            </a:r>
          </a:p>
        </p:txBody>
      </p:sp>
    </p:spTree>
    <p:extLst>
      <p:ext uri="{BB962C8B-B14F-4D97-AF65-F5344CB8AC3E}">
        <p14:creationId xmlns:p14="http://schemas.microsoft.com/office/powerpoint/2010/main" val="859755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34.11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116912"/>
            <a:ext cx="1853069" cy="405683"/>
          </a:xfrm>
        </p:spPr>
        <p:txBody>
          <a:bodyPr wrap="square" lIns="0" tIns="18000" rIns="0" bIns="18000" anchor="ctr" anchorCtr="0">
            <a:spAutoFit/>
          </a:bodyPr>
          <a:lstStyle/>
          <a:p>
            <a:pPr marL="0" indent="0">
              <a:buNone/>
            </a:pPr>
            <a:r>
              <a:rPr lang="en-US" sz="2400" noProof="0" dirty="0"/>
              <a:t>Roller Pump</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5268" y="1720700"/>
            <a:ext cx="4116732" cy="775015"/>
          </a:xfrm>
        </p:spPr>
        <p:txBody>
          <a:bodyPr wrap="square" lIns="0" tIns="18000" rIns="0" bIns="18000" anchor="ctr" anchorCtr="0">
            <a:spAutoFit/>
          </a:bodyPr>
          <a:lstStyle/>
          <a:p>
            <a:pPr marL="342900" indent="-342900">
              <a:spcBef>
                <a:spcPts val="600"/>
              </a:spcBef>
            </a:pPr>
            <a:r>
              <a:rPr lang="en-US" sz="2400" dirty="0"/>
              <a:t>A roller cell-type electric fuel pump.</a:t>
            </a:r>
          </a:p>
        </p:txBody>
      </p:sp>
      <p:pic>
        <p:nvPicPr>
          <p:cNvPr id="4" name="Picture 3" descr="A detailed cutaway of a roller-cell type electric fuel pump. A fuel pump assembled on to the fuel delivery system is also shown.&#10;Long description is available in notes, press F6.">
            <a:extLst>
              <a:ext uri="{FF2B5EF4-FFF2-40B4-BE49-F238E27FC236}">
                <a16:creationId xmlns:a16="http://schemas.microsoft.com/office/drawing/2014/main" id="{367E5AF5-245F-B12A-67C0-37250E31C071}"/>
              </a:ext>
            </a:extLst>
          </p:cNvPr>
          <p:cNvPicPr>
            <a:picLocks noChangeAspect="1"/>
          </p:cNvPicPr>
          <p:nvPr/>
        </p:nvPicPr>
        <p:blipFill>
          <a:blip r:embed="rId3"/>
          <a:stretch>
            <a:fillRect/>
          </a:stretch>
        </p:blipFill>
        <p:spPr>
          <a:xfrm>
            <a:off x="5069413" y="1119169"/>
            <a:ext cx="3073735" cy="5165295"/>
          </a:xfrm>
          <a:prstGeom prst="rect">
            <a:avLst/>
          </a:prstGeom>
        </p:spPr>
      </p:pic>
    </p:spTree>
    <p:extLst>
      <p:ext uri="{BB962C8B-B14F-4D97-AF65-F5344CB8AC3E}">
        <p14:creationId xmlns:p14="http://schemas.microsoft.com/office/powerpoint/2010/main" val="383540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34.12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116912"/>
            <a:ext cx="2654453" cy="405683"/>
          </a:xfrm>
        </p:spPr>
        <p:txBody>
          <a:bodyPr wrap="square" lIns="0" tIns="18000" rIns="0" bIns="18000" anchor="ctr" anchorCtr="0">
            <a:spAutoFit/>
          </a:bodyPr>
          <a:lstStyle/>
          <a:p>
            <a:pPr marL="0" indent="0">
              <a:buNone/>
            </a:pPr>
            <a:r>
              <a:rPr lang="en-US" sz="2400" noProof="0" dirty="0"/>
              <a:t>Rotary Vane Pump</a:t>
            </a:r>
          </a:p>
        </p:txBody>
      </p:sp>
      <p:pic>
        <p:nvPicPr>
          <p:cNvPr id="3" name="Picture 2" descr="A rotary vane pump. The pump has an impeller disk with notches, rollers in the impeller notches and pump housing that is offset from the impeller centerline. &#10;Long description is available in notes, press F6.">
            <a:extLst>
              <a:ext uri="{FF2B5EF4-FFF2-40B4-BE49-F238E27FC236}">
                <a16:creationId xmlns:a16="http://schemas.microsoft.com/office/drawing/2014/main" id="{A91D3536-4752-62AB-A6FD-AF1595F5D9C5}"/>
              </a:ext>
            </a:extLst>
          </p:cNvPr>
          <p:cNvPicPr>
            <a:picLocks noChangeAspect="1"/>
          </p:cNvPicPr>
          <p:nvPr/>
        </p:nvPicPr>
        <p:blipFill>
          <a:blip r:embed="rId3"/>
          <a:stretch>
            <a:fillRect/>
          </a:stretch>
        </p:blipFill>
        <p:spPr>
          <a:xfrm>
            <a:off x="1953370" y="1737593"/>
            <a:ext cx="5237261" cy="3999258"/>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974887"/>
            <a:ext cx="8270993" cy="405683"/>
          </a:xfrm>
        </p:spPr>
        <p:txBody>
          <a:bodyPr wrap="square" lIns="0" tIns="18000" rIns="0" bIns="18000" anchor="ctr" anchorCtr="0">
            <a:spAutoFit/>
          </a:bodyPr>
          <a:lstStyle/>
          <a:p>
            <a:pPr marL="342900" indent="-342900">
              <a:spcBef>
                <a:spcPts val="600"/>
              </a:spcBef>
            </a:pPr>
            <a:r>
              <a:rPr lang="en-US" sz="2400" dirty="0"/>
              <a:t>The pumping action of an impeller or rotary vane pump.</a:t>
            </a:r>
          </a:p>
        </p:txBody>
      </p:sp>
    </p:spTree>
    <p:extLst>
      <p:ext uri="{BB962C8B-B14F-4D97-AF65-F5344CB8AC3E}">
        <p14:creationId xmlns:p14="http://schemas.microsoft.com/office/powerpoint/2010/main" val="213565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34.13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116912"/>
            <a:ext cx="8274131" cy="405683"/>
          </a:xfrm>
        </p:spPr>
        <p:txBody>
          <a:bodyPr wrap="square" lIns="0" tIns="18000" rIns="0" bIns="18000" anchor="ctr" anchorCtr="0">
            <a:spAutoFit/>
          </a:bodyPr>
          <a:lstStyle/>
          <a:p>
            <a:pPr marL="0" indent="0">
              <a:buNone/>
            </a:pPr>
            <a:r>
              <a:rPr lang="en-US" sz="2400" noProof="0" dirty="0"/>
              <a:t>Exploded View</a:t>
            </a:r>
          </a:p>
        </p:txBody>
      </p:sp>
      <p:pic>
        <p:nvPicPr>
          <p:cNvPr id="4" name="Picture 3" descr="An exploded view of a gerotor electric fuel pump.&#10;Long description is available in notes, press F6.">
            <a:extLst>
              <a:ext uri="{FF2B5EF4-FFF2-40B4-BE49-F238E27FC236}">
                <a16:creationId xmlns:a16="http://schemas.microsoft.com/office/drawing/2014/main" id="{0E15A0FB-21E9-8E2C-E669-7D5038AD8309}"/>
              </a:ext>
            </a:extLst>
          </p:cNvPr>
          <p:cNvPicPr>
            <a:picLocks noChangeAspect="1"/>
          </p:cNvPicPr>
          <p:nvPr/>
        </p:nvPicPr>
        <p:blipFill>
          <a:blip r:embed="rId3"/>
          <a:stretch>
            <a:fillRect/>
          </a:stretch>
        </p:blipFill>
        <p:spPr>
          <a:xfrm>
            <a:off x="2190725" y="1659098"/>
            <a:ext cx="4762550" cy="4135697"/>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974887"/>
            <a:ext cx="8270993" cy="405683"/>
          </a:xfrm>
        </p:spPr>
        <p:txBody>
          <a:bodyPr wrap="square" lIns="0" tIns="18000" rIns="0" bIns="18000" anchor="ctr" anchorCtr="0">
            <a:spAutoFit/>
          </a:bodyPr>
          <a:lstStyle/>
          <a:p>
            <a:pPr marL="342900" indent="-342900">
              <a:spcBef>
                <a:spcPts val="600"/>
              </a:spcBef>
            </a:pPr>
            <a:r>
              <a:rPr lang="en-US" sz="2400" dirty="0"/>
              <a:t>An exploded view of a gerotor electric fuel pump.</a:t>
            </a:r>
          </a:p>
        </p:txBody>
      </p:sp>
    </p:spTree>
    <p:extLst>
      <p:ext uri="{BB962C8B-B14F-4D97-AF65-F5344CB8AC3E}">
        <p14:creationId xmlns:p14="http://schemas.microsoft.com/office/powerpoint/2010/main" val="620663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44027"/>
            <a:ext cx="8270993" cy="590349"/>
          </a:xfrm>
        </p:spPr>
        <p:txBody>
          <a:bodyPr wrap="square" lIns="0" tIns="18000" rIns="0" bIns="18000" anchor="ctr" anchorCtr="0">
            <a:spAutoFit/>
          </a:bodyPr>
          <a:lstStyle/>
          <a:p>
            <a:r>
              <a:rPr lang="en-US" noProof="0" dirty="0"/>
              <a:t>Fuel Delivery System</a:t>
            </a:r>
            <a:endParaRPr lang="en-US" sz="26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808" y="1093944"/>
            <a:ext cx="8278392" cy="4268279"/>
          </a:xfrm>
        </p:spPr>
        <p:txBody>
          <a:bodyPr wrap="square" lIns="0" tIns="18000" rIns="0" bIns="18000" anchor="ctr" anchorCtr="0">
            <a:spAutoFit/>
          </a:bodyPr>
          <a:lstStyle/>
          <a:p>
            <a:pPr marL="342000" indent="-342000">
              <a:spcBef>
                <a:spcPts val="600"/>
              </a:spcBef>
            </a:pPr>
            <a:r>
              <a:rPr lang="en-US" sz="2400" dirty="0"/>
              <a:t>Fuel delivery (and return) systems use many if not all of the following components:</a:t>
            </a:r>
          </a:p>
          <a:p>
            <a:pPr marL="828918" lvl="1" indent="-342000"/>
            <a:r>
              <a:rPr lang="en-US" sz="2400" dirty="0"/>
              <a:t>Fuel storage tank, filler neck, and gas cap</a:t>
            </a:r>
          </a:p>
          <a:p>
            <a:pPr marL="828918" lvl="1" indent="-342000"/>
            <a:r>
              <a:rPr lang="en-US" sz="2400" dirty="0"/>
              <a:t>Fuel tank pressure sensor</a:t>
            </a:r>
          </a:p>
          <a:p>
            <a:pPr marL="828918" lvl="1" indent="-342000"/>
            <a:r>
              <a:rPr lang="en-US" sz="2400" dirty="0"/>
              <a:t>Fuel pump</a:t>
            </a:r>
          </a:p>
          <a:p>
            <a:pPr marL="828918" lvl="1" indent="-342000"/>
            <a:r>
              <a:rPr lang="en-US" sz="2400" dirty="0"/>
              <a:t>Fuel filter(s)</a:t>
            </a:r>
          </a:p>
          <a:p>
            <a:pPr marL="828918" lvl="1" indent="-342000"/>
            <a:r>
              <a:rPr lang="en-US" sz="2400" dirty="0"/>
              <a:t>Fuel delivery lines and fuel rail</a:t>
            </a:r>
          </a:p>
          <a:p>
            <a:pPr marL="828918" lvl="1" indent="-342000"/>
            <a:r>
              <a:rPr lang="en-US" sz="2400" dirty="0"/>
              <a:t>Fuel-pressure regulator</a:t>
            </a:r>
          </a:p>
          <a:p>
            <a:pPr marL="828918" lvl="1" indent="-342000"/>
            <a:r>
              <a:rPr lang="en-US" sz="2400" dirty="0"/>
              <a:t>Fuel return line (if equipped with a return-type fuel delivery system)</a:t>
            </a:r>
            <a:endParaRPr lang="en-US" altLang="en-US" sz="2400" noProof="0" dirty="0">
              <a:solidFill>
                <a:schemeClr val="tx1"/>
              </a:solidFill>
            </a:endParaRPr>
          </a:p>
        </p:txBody>
      </p:sp>
    </p:spTree>
    <p:extLst>
      <p:ext uri="{BB962C8B-B14F-4D97-AF65-F5344CB8AC3E}">
        <p14:creationId xmlns:p14="http://schemas.microsoft.com/office/powerpoint/2010/main" val="779793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34.14</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9" y="1116912"/>
            <a:ext cx="2428422" cy="405683"/>
          </a:xfrm>
        </p:spPr>
        <p:txBody>
          <a:bodyPr wrap="square" lIns="0" tIns="18000" rIns="0" bIns="18000" anchor="ctr" anchorCtr="0">
            <a:spAutoFit/>
          </a:bodyPr>
          <a:lstStyle/>
          <a:p>
            <a:pPr marL="0" indent="0">
              <a:buNone/>
            </a:pPr>
            <a:r>
              <a:rPr lang="en-US" sz="2400" noProof="0" dirty="0">
                <a:solidFill>
                  <a:schemeClr val="tx1"/>
                </a:solidFill>
              </a:rPr>
              <a:t>Two</a:t>
            </a:r>
            <a:r>
              <a:rPr lang="en-US" sz="2400" dirty="0">
                <a:solidFill>
                  <a:schemeClr val="tx1"/>
                </a:solidFill>
              </a:rPr>
              <a:t>-</a:t>
            </a:r>
            <a:r>
              <a:rPr lang="en-US" sz="2400" noProof="0" dirty="0">
                <a:solidFill>
                  <a:schemeClr val="tx1"/>
                </a:solidFill>
              </a:rPr>
              <a:t>Stage Pump</a:t>
            </a:r>
          </a:p>
        </p:txBody>
      </p:sp>
      <p:pic>
        <p:nvPicPr>
          <p:cNvPr id="3" name="Picture 2" descr="A cutaway view of a two-stage turbine electric fuel pump. The pump has two stages where two separate blades are assembled. The end cap has a pressure relief valve and &#10;Long description is available in notes, press F6.">
            <a:extLst>
              <a:ext uri="{FF2B5EF4-FFF2-40B4-BE49-F238E27FC236}">
                <a16:creationId xmlns:a16="http://schemas.microsoft.com/office/drawing/2014/main" id="{CFB89996-8404-16E9-93B9-5974E0549F67}"/>
              </a:ext>
            </a:extLst>
          </p:cNvPr>
          <p:cNvPicPr>
            <a:picLocks noChangeAspect="1"/>
          </p:cNvPicPr>
          <p:nvPr/>
        </p:nvPicPr>
        <p:blipFill>
          <a:blip r:embed="rId3"/>
          <a:stretch>
            <a:fillRect/>
          </a:stretch>
        </p:blipFill>
        <p:spPr>
          <a:xfrm>
            <a:off x="1838852" y="1687920"/>
            <a:ext cx="5466296" cy="3749284"/>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607341"/>
            <a:ext cx="8270993" cy="775015"/>
          </a:xfrm>
        </p:spPr>
        <p:txBody>
          <a:bodyPr wrap="square" lIns="0" tIns="18000" rIns="0" bIns="18000" anchor="ctr" anchorCtr="0">
            <a:spAutoFit/>
          </a:bodyPr>
          <a:lstStyle/>
          <a:p>
            <a:pPr marL="342900" indent="-342900">
              <a:spcBef>
                <a:spcPts val="600"/>
              </a:spcBef>
            </a:pPr>
            <a:r>
              <a:rPr lang="en-US" sz="2400" dirty="0"/>
              <a:t>A cutaway view of a typical two-stage turbine electric fuel pump.</a:t>
            </a:r>
          </a:p>
        </p:txBody>
      </p:sp>
    </p:spTree>
    <p:extLst>
      <p:ext uri="{BB962C8B-B14F-4D97-AF65-F5344CB8AC3E}">
        <p14:creationId xmlns:p14="http://schemas.microsoft.com/office/powerpoint/2010/main" val="24299655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34.15</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9" y="1116912"/>
            <a:ext cx="2437334" cy="405683"/>
          </a:xfrm>
        </p:spPr>
        <p:txBody>
          <a:bodyPr wrap="square" lIns="0" tIns="18000" rIns="0" bIns="18000" anchor="ctr" anchorCtr="0">
            <a:spAutoFit/>
          </a:bodyPr>
          <a:lstStyle/>
          <a:p>
            <a:pPr marL="0" indent="0">
              <a:buNone/>
            </a:pPr>
            <a:r>
              <a:rPr lang="en-US" sz="2400" noProof="0" dirty="0"/>
              <a:t>Two-Stage Pump</a:t>
            </a:r>
          </a:p>
        </p:txBody>
      </p:sp>
      <p:pic>
        <p:nvPicPr>
          <p:cNvPr id="4" name="Picture 3" descr="A fuel-pump module assembly with a pickup strainer, the fuel pickup sock, the fuel pump, the fuel pressure sensor, and the fuel level sensing unit.">
            <a:extLst>
              <a:ext uri="{FF2B5EF4-FFF2-40B4-BE49-F238E27FC236}">
                <a16:creationId xmlns:a16="http://schemas.microsoft.com/office/drawing/2014/main" id="{D1A20D4C-F3EF-F3D1-9967-99AA8172C7FB}"/>
              </a:ext>
            </a:extLst>
          </p:cNvPr>
          <p:cNvPicPr>
            <a:picLocks noChangeAspect="1"/>
          </p:cNvPicPr>
          <p:nvPr/>
        </p:nvPicPr>
        <p:blipFill>
          <a:blip r:embed="rId3"/>
          <a:stretch>
            <a:fillRect/>
          </a:stretch>
        </p:blipFill>
        <p:spPr>
          <a:xfrm>
            <a:off x="3326633" y="1602803"/>
            <a:ext cx="2490735" cy="3542222"/>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227603"/>
            <a:ext cx="8270993" cy="1144347"/>
          </a:xfrm>
        </p:spPr>
        <p:txBody>
          <a:bodyPr wrap="square" lIns="0" tIns="18000" rIns="0" bIns="18000" anchor="ctr" anchorCtr="0">
            <a:spAutoFit/>
          </a:bodyPr>
          <a:lstStyle/>
          <a:p>
            <a:pPr marL="342900" indent="-342900">
              <a:spcBef>
                <a:spcPts val="600"/>
              </a:spcBef>
            </a:pPr>
            <a:r>
              <a:rPr lang="en-US" sz="2400" dirty="0"/>
              <a:t>A typical fuel-pump module assembly, which includes the pickup strainer and fuel pump, as well as the fuel pressure sensor and fuel level sensing unit.</a:t>
            </a:r>
          </a:p>
        </p:txBody>
      </p:sp>
    </p:spTree>
    <p:extLst>
      <p:ext uri="{BB962C8B-B14F-4D97-AF65-F5344CB8AC3E}">
        <p14:creationId xmlns:p14="http://schemas.microsoft.com/office/powerpoint/2010/main" val="20974798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238067"/>
            <a:ext cx="8273663" cy="1698345"/>
          </a:xfrm>
        </p:spPr>
        <p:txBody>
          <a:bodyPr wrap="square" lIns="0" tIns="18000" rIns="0" bIns="18000" anchor="ctr" anchorCtr="0">
            <a:spAutoFit/>
          </a:bodyPr>
          <a:lstStyle/>
          <a:p>
            <a:r>
              <a:rPr lang="en-US" noProof="0" dirty="0"/>
              <a:t>Frequently Asked Question: Why Are Many Fuel-Pump Modules Spring-Loaded?</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5399" y="2077485"/>
            <a:ext cx="8276801" cy="405683"/>
          </a:xfrm>
        </p:spPr>
        <p:txBody>
          <a:bodyPr wrap="square" lIns="0" tIns="18000" rIns="0" bIns="18000" anchor="ctr" anchorCtr="0">
            <a:spAutoFit/>
          </a:bodyPr>
          <a:lstStyle/>
          <a:p>
            <a:pPr marL="0" indent="0">
              <a:buNone/>
            </a:pPr>
            <a:r>
              <a:rPr lang="en-US" sz="2400" b="1" noProof="0" dirty="0">
                <a:solidFill>
                  <a:schemeClr val="tx1"/>
                </a:solidFill>
              </a:rPr>
              <a:t>? Frequently Asked Question</a:t>
            </a:r>
            <a:endParaRPr lang="en-US" sz="2400" noProof="0" dirty="0">
              <a:solidFill>
                <a:schemeClr val="tx1"/>
              </a:solidFill>
            </a:endParaRP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5398" y="2770276"/>
            <a:ext cx="8276801" cy="2621675"/>
          </a:xfrm>
        </p:spPr>
        <p:txBody>
          <a:bodyPr wrap="square" lIns="0" tIns="18000" rIns="0" bIns="18000" anchor="ctr" anchorCtr="0">
            <a:spAutoFit/>
          </a:bodyPr>
          <a:lstStyle/>
          <a:p>
            <a:pPr marL="0" indent="0">
              <a:buNone/>
            </a:pPr>
            <a:r>
              <a:rPr lang="en-US" altLang="en-US" sz="2400" b="1" dirty="0"/>
              <a:t>Why Are Many Fuel-Pump Modules Spring-Loaded? </a:t>
            </a:r>
            <a:r>
              <a:rPr lang="en-US" altLang="en-US" sz="2400" dirty="0"/>
              <a:t>Fuel modules that contain the fuel pickup sock, fuel pump, and fuel level sensor are often spring-loaded when fitted to a plastic fuel tank. The plastic material shrinks when cold and expands when hot, so having fuel module spring-loaded ensures that the fuel pickup sock will always be the same distance from the bottom of the tank. ● See Figure 34.15.</a:t>
            </a:r>
            <a:endParaRPr lang="en-US" sz="2400" noProof="0" dirty="0"/>
          </a:p>
        </p:txBody>
      </p:sp>
    </p:spTree>
    <p:extLst>
      <p:ext uri="{BB962C8B-B14F-4D97-AF65-F5344CB8AC3E}">
        <p14:creationId xmlns:p14="http://schemas.microsoft.com/office/powerpoint/2010/main" val="20551112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34.16</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9" y="1116912"/>
            <a:ext cx="979766" cy="405683"/>
          </a:xfrm>
        </p:spPr>
        <p:txBody>
          <a:bodyPr wrap="square" lIns="0" tIns="18000" rIns="0" bIns="18000" anchor="ctr" anchorCtr="0">
            <a:spAutoFit/>
          </a:bodyPr>
          <a:lstStyle/>
          <a:p>
            <a:pPr marL="0" indent="0">
              <a:buNone/>
            </a:pPr>
            <a:r>
              <a:rPr lang="en-US" sz="2400" noProof="0" dirty="0"/>
              <a:t>Circuit</a:t>
            </a:r>
          </a:p>
        </p:txBody>
      </p:sp>
      <p:pic>
        <p:nvPicPr>
          <p:cNvPr id="3" name="Picture 2" descr="A circuit diagram depicts the schematic of a typical fuel system that uses an inertia switch. The inertia switch is located in the power feed circuit.&#10;Long description is available in notes, press F6.">
            <a:extLst>
              <a:ext uri="{FF2B5EF4-FFF2-40B4-BE49-F238E27FC236}">
                <a16:creationId xmlns:a16="http://schemas.microsoft.com/office/drawing/2014/main" id="{F815D72D-AC8E-E449-FA36-40D6ABB7006D}"/>
              </a:ext>
            </a:extLst>
          </p:cNvPr>
          <p:cNvPicPr>
            <a:picLocks noChangeAspect="1"/>
          </p:cNvPicPr>
          <p:nvPr/>
        </p:nvPicPr>
        <p:blipFill>
          <a:blip r:embed="rId3"/>
          <a:stretch>
            <a:fillRect/>
          </a:stretch>
        </p:blipFill>
        <p:spPr>
          <a:xfrm>
            <a:off x="2102571" y="1669953"/>
            <a:ext cx="4938858" cy="3826315"/>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607341"/>
            <a:ext cx="8270993" cy="775015"/>
          </a:xfrm>
        </p:spPr>
        <p:txBody>
          <a:bodyPr wrap="square" lIns="0" tIns="18000" rIns="0" bIns="18000" anchor="ctr" anchorCtr="0">
            <a:spAutoFit/>
          </a:bodyPr>
          <a:lstStyle/>
          <a:p>
            <a:pPr marL="342900" indent="-342900">
              <a:spcBef>
                <a:spcPts val="600"/>
              </a:spcBef>
            </a:pPr>
            <a:r>
              <a:rPr lang="en-US" sz="2400" dirty="0"/>
              <a:t>A schematic showing that an inertia switch is connected in series between the fuel-pump relay and the fuel pump.</a:t>
            </a:r>
          </a:p>
        </p:txBody>
      </p:sp>
    </p:spTree>
    <p:extLst>
      <p:ext uri="{BB962C8B-B14F-4D97-AF65-F5344CB8AC3E}">
        <p14:creationId xmlns:p14="http://schemas.microsoft.com/office/powerpoint/2010/main" val="12304031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34.17</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116912"/>
            <a:ext cx="1853069" cy="405683"/>
          </a:xfrm>
        </p:spPr>
        <p:txBody>
          <a:bodyPr wrap="square" lIns="0" tIns="18000" rIns="0" bIns="18000" anchor="ctr" anchorCtr="0">
            <a:spAutoFit/>
          </a:bodyPr>
          <a:lstStyle/>
          <a:p>
            <a:pPr marL="0" indent="0">
              <a:buNone/>
            </a:pPr>
            <a:r>
              <a:rPr lang="en-US" sz="2400" noProof="0" dirty="0"/>
              <a:t>Fuel Pulsator</a:t>
            </a:r>
          </a:p>
        </p:txBody>
      </p:sp>
      <p:pic>
        <p:nvPicPr>
          <p:cNvPr id="4" name="Picture 3" descr="A fuel pulsator unit with a fuel pump connected to it.&#10;Long description is available in notes, press F6.">
            <a:extLst>
              <a:ext uri="{FF2B5EF4-FFF2-40B4-BE49-F238E27FC236}">
                <a16:creationId xmlns:a16="http://schemas.microsoft.com/office/drawing/2014/main" id="{9381F257-DB41-6C00-3CB5-AB63EC40EB8D}"/>
              </a:ext>
            </a:extLst>
          </p:cNvPr>
          <p:cNvPicPr>
            <a:picLocks noChangeAspect="1"/>
          </p:cNvPicPr>
          <p:nvPr/>
        </p:nvPicPr>
        <p:blipFill>
          <a:blip r:embed="rId3"/>
          <a:stretch>
            <a:fillRect/>
          </a:stretch>
        </p:blipFill>
        <p:spPr>
          <a:xfrm>
            <a:off x="2537901" y="1620231"/>
            <a:ext cx="4068199" cy="3494251"/>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227603"/>
            <a:ext cx="8270993" cy="1144347"/>
          </a:xfrm>
        </p:spPr>
        <p:txBody>
          <a:bodyPr wrap="square" lIns="0" tIns="18000" rIns="0" bIns="18000" anchor="ctr" anchorCtr="0">
            <a:spAutoFit/>
          </a:bodyPr>
          <a:lstStyle/>
          <a:p>
            <a:pPr marL="342900" indent="-342900">
              <a:spcBef>
                <a:spcPts val="600"/>
              </a:spcBef>
            </a:pPr>
            <a:r>
              <a:rPr lang="en-US" sz="2400" dirty="0"/>
              <a:t>A typical fuel pulsator used mostly with roller vane-type pumps to help even out the pulsation in pressure that can cause noise.</a:t>
            </a:r>
          </a:p>
        </p:txBody>
      </p:sp>
    </p:spTree>
    <p:extLst>
      <p:ext uri="{BB962C8B-B14F-4D97-AF65-F5344CB8AC3E}">
        <p14:creationId xmlns:p14="http://schemas.microsoft.com/office/powerpoint/2010/main" val="21188801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Question 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41208" y="1116912"/>
            <a:ext cx="8270992" cy="405683"/>
          </a:xfrm>
        </p:spPr>
        <p:txBody>
          <a:bodyPr wrap="square" lIns="0" tIns="18000" rIns="0" bIns="18000" anchor="ctr" anchorCtr="0">
            <a:spAutoFit/>
          </a:bodyPr>
          <a:lstStyle/>
          <a:p>
            <a:pPr marL="0" indent="0">
              <a:buNone/>
            </a:pPr>
            <a:r>
              <a:rPr lang="en-US" sz="2400" noProof="0" dirty="0"/>
              <a:t>What are the two most common types of electric fuel pumps?</a:t>
            </a:r>
          </a:p>
        </p:txBody>
      </p:sp>
    </p:spTree>
    <p:extLst>
      <p:ext uri="{BB962C8B-B14F-4D97-AF65-F5344CB8AC3E}">
        <p14:creationId xmlns:p14="http://schemas.microsoft.com/office/powerpoint/2010/main" val="38556165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Answer 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41208" y="1116912"/>
            <a:ext cx="8270992" cy="405683"/>
          </a:xfrm>
        </p:spPr>
        <p:txBody>
          <a:bodyPr wrap="square" lIns="0" tIns="18000" rIns="0" bIns="18000" anchor="ctr" anchorCtr="0">
            <a:spAutoFit/>
          </a:bodyPr>
          <a:lstStyle/>
          <a:p>
            <a:pPr marL="0" indent="0">
              <a:buNone/>
            </a:pPr>
            <a:r>
              <a:rPr lang="en-US" sz="2400" dirty="0"/>
              <a:t>Positive displacement and hydrokinetic flow.</a:t>
            </a:r>
            <a:endParaRPr lang="en-US" sz="2400" noProof="0" dirty="0"/>
          </a:p>
        </p:txBody>
      </p:sp>
    </p:spTree>
    <p:extLst>
      <p:ext uri="{BB962C8B-B14F-4D97-AF65-F5344CB8AC3E}">
        <p14:creationId xmlns:p14="http://schemas.microsoft.com/office/powerpoint/2010/main" val="8394294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9094" y="251918"/>
            <a:ext cx="8273106" cy="590349"/>
          </a:xfrm>
        </p:spPr>
        <p:txBody>
          <a:bodyPr wrap="square" lIns="0" tIns="18000" rIns="0" bIns="18000" anchor="ctr" anchorCtr="0">
            <a:spAutoFit/>
          </a:bodyPr>
          <a:lstStyle/>
          <a:p>
            <a:r>
              <a:rPr lang="en-US" sz="3600" dirty="0">
                <a:latin typeface="Arial" panose="020B0604020202020204" pitchFamily="34" charset="0"/>
                <a:cs typeface="Arial" panose="020B0604020202020204" pitchFamily="34" charset="0"/>
              </a:rPr>
              <a:t>Fuel Filters</a:t>
            </a:r>
            <a:endParaRPr lang="en-US" sz="2800" noProof="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C5F505E9-71CA-0736-8A17-BDFA167BAFD1}"/>
              </a:ext>
            </a:extLst>
          </p:cNvPr>
          <p:cNvSpPr>
            <a:spLocks noGrp="1"/>
          </p:cNvSpPr>
          <p:nvPr>
            <p:ph idx="1"/>
          </p:nvPr>
        </p:nvSpPr>
        <p:spPr>
          <a:xfrm>
            <a:off x="439094" y="1099517"/>
            <a:ext cx="8273106" cy="3144895"/>
          </a:xfrm>
        </p:spPr>
        <p:txBody>
          <a:bodyPr wrap="square" lIns="0" tIns="18000" rIns="0" bIns="18000" anchor="ctr" anchorCtr="0">
            <a:spAutoFit/>
          </a:bodyPr>
          <a:lstStyle/>
          <a:p>
            <a:pPr marL="342900" indent="-342900">
              <a:spcBef>
                <a:spcPts val="600"/>
              </a:spcBef>
            </a:pPr>
            <a:r>
              <a:rPr lang="en-US" sz="2400" dirty="0">
                <a:latin typeface="Arial" panose="020B0604020202020204" pitchFamily="34" charset="0"/>
                <a:cs typeface="Arial" panose="020B0604020202020204" pitchFamily="34" charset="0"/>
              </a:rPr>
              <a:t>Fuel filters remove dirt, rust, water, and other contamination from the gasoline before it can reach the fuel injectors.</a:t>
            </a:r>
          </a:p>
          <a:p>
            <a:pPr marL="342900" indent="-342900">
              <a:spcBef>
                <a:spcPts val="600"/>
              </a:spcBef>
            </a:pPr>
            <a:r>
              <a:rPr lang="en-US" sz="2400" dirty="0">
                <a:latin typeface="Arial" panose="020B0604020202020204" pitchFamily="34" charset="0"/>
                <a:cs typeface="Arial" panose="020B0604020202020204" pitchFamily="34" charset="0"/>
              </a:rPr>
              <a:t>Fuel filters should be replaced according to the vehicle manufacturer’s recommendations.</a:t>
            </a:r>
          </a:p>
          <a:p>
            <a:pPr marL="342900" indent="-342900">
              <a:spcBef>
                <a:spcPts val="600"/>
              </a:spcBef>
            </a:pPr>
            <a:r>
              <a:rPr lang="en-US" sz="2400" dirty="0">
                <a:latin typeface="Arial" panose="020B0604020202020204" pitchFamily="34" charset="0"/>
                <a:cs typeface="Arial" panose="020B0604020202020204" pitchFamily="34" charset="0"/>
              </a:rPr>
              <a:t>Returnless-type fuel-injection system usually use filters that are part of the fuel pump assembly and do not have any specified service interval.</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99142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34.18</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129104"/>
            <a:ext cx="2346229" cy="405683"/>
          </a:xfrm>
        </p:spPr>
        <p:txBody>
          <a:bodyPr wrap="square" lIns="0" tIns="18000" rIns="0" bIns="18000" anchor="ctr" anchorCtr="0">
            <a:spAutoFit/>
          </a:bodyPr>
          <a:lstStyle/>
          <a:p>
            <a:pPr marL="0" indent="0">
              <a:buNone/>
            </a:pPr>
            <a:r>
              <a:rPr lang="en-US" sz="2400" noProof="0" dirty="0"/>
              <a:t>Older Fuel Filter</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1827276"/>
            <a:ext cx="3574716" cy="3360338"/>
          </a:xfrm>
        </p:spPr>
        <p:txBody>
          <a:bodyPr wrap="square" lIns="0" tIns="18000" rIns="0" bIns="18000" anchor="ctr" anchorCtr="0">
            <a:spAutoFit/>
          </a:bodyPr>
          <a:lstStyle/>
          <a:p>
            <a:pPr marL="342900" indent="-342900">
              <a:spcBef>
                <a:spcPts val="600"/>
              </a:spcBef>
            </a:pPr>
            <a:r>
              <a:rPr lang="en-US" sz="2400" dirty="0"/>
              <a:t>Inline fuel filters are usually attached to the fuel line with screw clamps or threaded connections. The fuel filter must be installed in the proper direction or a restricted fuel flow can result.</a:t>
            </a:r>
          </a:p>
        </p:txBody>
      </p:sp>
      <p:pic>
        <p:nvPicPr>
          <p:cNvPr id="3" name="Picture 2" descr="An O-ring type and a clamp type inline fuel filter. &#10;Long description is available in notes, press F6.">
            <a:extLst>
              <a:ext uri="{FF2B5EF4-FFF2-40B4-BE49-F238E27FC236}">
                <a16:creationId xmlns:a16="http://schemas.microsoft.com/office/drawing/2014/main" id="{AADC3273-899B-4751-0F1B-14D61776C3D0}"/>
              </a:ext>
            </a:extLst>
          </p:cNvPr>
          <p:cNvPicPr>
            <a:picLocks noChangeAspect="1"/>
          </p:cNvPicPr>
          <p:nvPr/>
        </p:nvPicPr>
        <p:blipFill>
          <a:blip r:embed="rId3"/>
          <a:stretch>
            <a:fillRect/>
          </a:stretch>
        </p:blipFill>
        <p:spPr>
          <a:xfrm>
            <a:off x="4811873" y="1302608"/>
            <a:ext cx="3671269" cy="4901161"/>
          </a:xfrm>
          <a:prstGeom prst="rect">
            <a:avLst/>
          </a:prstGeom>
        </p:spPr>
      </p:pic>
    </p:spTree>
    <p:extLst>
      <p:ext uri="{BB962C8B-B14F-4D97-AF65-F5344CB8AC3E}">
        <p14:creationId xmlns:p14="http://schemas.microsoft.com/office/powerpoint/2010/main" val="617206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Question 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41208" y="1116912"/>
            <a:ext cx="8270992" cy="405683"/>
          </a:xfrm>
        </p:spPr>
        <p:txBody>
          <a:bodyPr wrap="square" lIns="0" tIns="18000" rIns="0" bIns="18000" anchor="ctr" anchorCtr="0">
            <a:spAutoFit/>
          </a:bodyPr>
          <a:lstStyle/>
          <a:p>
            <a:pPr marL="0" indent="0">
              <a:buNone/>
            </a:pPr>
            <a:r>
              <a:rPr lang="en-US" sz="2400" noProof="0" dirty="0"/>
              <a:t>Where are fuel filters typically located in the system?</a:t>
            </a:r>
          </a:p>
        </p:txBody>
      </p:sp>
    </p:spTree>
    <p:extLst>
      <p:ext uri="{BB962C8B-B14F-4D97-AF65-F5344CB8AC3E}">
        <p14:creationId xmlns:p14="http://schemas.microsoft.com/office/powerpoint/2010/main" val="2024504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5315"/>
            <a:ext cx="8270993" cy="590349"/>
          </a:xfrm>
        </p:spPr>
        <p:txBody>
          <a:bodyPr wrap="square" lIns="0" tIns="18000" rIns="0" bIns="18000" anchor="ctr" anchorCtr="0">
            <a:spAutoFit/>
          </a:bodyPr>
          <a:lstStyle/>
          <a:p>
            <a:r>
              <a:rPr lang="en-US" noProof="0" dirty="0"/>
              <a:t>Figure 34.1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386" y="1010930"/>
            <a:ext cx="1636994" cy="374906"/>
          </a:xfrm>
        </p:spPr>
        <p:txBody>
          <a:bodyPr wrap="square" lIns="0" tIns="18000" rIns="0" bIns="18000" anchor="ctr" anchorCtr="0">
            <a:spAutoFit/>
          </a:bodyPr>
          <a:lstStyle/>
          <a:p>
            <a:pPr marL="0" indent="0">
              <a:buNone/>
            </a:pPr>
            <a:r>
              <a:rPr lang="en-US" sz="2200" noProof="0" dirty="0"/>
              <a:t>Fuel System</a:t>
            </a:r>
          </a:p>
        </p:txBody>
      </p:sp>
      <p:pic>
        <p:nvPicPr>
          <p:cNvPr id="4" name="Picture 3" descr="A figure depicts the fuel system inside a car. A detailed view of the fuel tank pressure sensor is also shown.&#10;Long description is available in notes, press F6.">
            <a:extLst>
              <a:ext uri="{FF2B5EF4-FFF2-40B4-BE49-F238E27FC236}">
                <a16:creationId xmlns:a16="http://schemas.microsoft.com/office/drawing/2014/main" id="{54A60F54-3278-49C6-E4C5-441BF5525B81}"/>
              </a:ext>
            </a:extLst>
          </p:cNvPr>
          <p:cNvPicPr>
            <a:picLocks noChangeAspect="1"/>
          </p:cNvPicPr>
          <p:nvPr/>
        </p:nvPicPr>
        <p:blipFill>
          <a:blip r:embed="rId3"/>
          <a:stretch>
            <a:fillRect/>
          </a:stretch>
        </p:blipFill>
        <p:spPr>
          <a:xfrm>
            <a:off x="1990653" y="1521841"/>
            <a:ext cx="5162695" cy="2971851"/>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4617936"/>
            <a:ext cx="8270993" cy="1729123"/>
          </a:xfrm>
        </p:spPr>
        <p:txBody>
          <a:bodyPr wrap="square" lIns="0" tIns="18000" rIns="0" bIns="18000" anchor="ctr" anchorCtr="0">
            <a:spAutoFit/>
          </a:bodyPr>
          <a:lstStyle/>
          <a:p>
            <a:pPr marL="342900" indent="-342900">
              <a:spcBef>
                <a:spcPts val="600"/>
              </a:spcBef>
            </a:pPr>
            <a:r>
              <a:rPr lang="en-US" sz="2200" dirty="0"/>
              <a:t>The fuel system includes many separate parts and components, including the fuel tank, fuel pump and lines, as well as the fuel tank pressure sensor used to measure the pressure inside the fuel tanks used by the evaporative fuel control system.</a:t>
            </a:r>
            <a:endParaRPr lang="en-US" sz="2200" noProof="0" dirty="0"/>
          </a:p>
        </p:txBody>
      </p:sp>
    </p:spTree>
    <p:extLst>
      <p:ext uri="{BB962C8B-B14F-4D97-AF65-F5344CB8AC3E}">
        <p14:creationId xmlns:p14="http://schemas.microsoft.com/office/powerpoint/2010/main" val="42492805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Answer </a:t>
            </a:r>
            <a:r>
              <a:rPr lang="en-US" dirty="0"/>
              <a:t>2</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41208" y="1116912"/>
            <a:ext cx="8270992" cy="405683"/>
          </a:xfrm>
        </p:spPr>
        <p:txBody>
          <a:bodyPr wrap="square" lIns="0" tIns="18000" rIns="0" bIns="18000" anchor="ctr" anchorCtr="0">
            <a:spAutoFit/>
          </a:bodyPr>
          <a:lstStyle/>
          <a:p>
            <a:pPr marL="0" indent="0">
              <a:buNone/>
            </a:pPr>
            <a:r>
              <a:rPr lang="en-US" sz="2400" dirty="0"/>
              <a:t>In the fuel tank and in-line.</a:t>
            </a:r>
            <a:endParaRPr lang="en-US" sz="2400" noProof="0" dirty="0"/>
          </a:p>
        </p:txBody>
      </p:sp>
    </p:spTree>
    <p:extLst>
      <p:ext uri="{BB962C8B-B14F-4D97-AF65-F5344CB8AC3E}">
        <p14:creationId xmlns:p14="http://schemas.microsoft.com/office/powerpoint/2010/main" val="16910745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9094" y="215342"/>
            <a:ext cx="8273106" cy="590349"/>
          </a:xfrm>
        </p:spPr>
        <p:txBody>
          <a:bodyPr wrap="square" lIns="0" tIns="18000" rIns="0" bIns="18000" anchor="ctr" anchorCtr="0">
            <a:spAutoFit/>
          </a:bodyPr>
          <a:lstStyle/>
          <a:p>
            <a:r>
              <a:rPr lang="en-US" altLang="en-US" sz="3600" dirty="0">
                <a:latin typeface="Arial" panose="020B0604020202020204" pitchFamily="34" charset="0"/>
                <a:cs typeface="Arial" panose="020B0604020202020204" pitchFamily="34" charset="0"/>
              </a:rPr>
              <a:t>Fuel</a:t>
            </a:r>
            <a:r>
              <a:rPr lang="en-US" sz="3600" dirty="0">
                <a:latin typeface="Arial" panose="020B0604020202020204" pitchFamily="34" charset="0"/>
                <a:cs typeface="Arial" panose="020B0604020202020204" pitchFamily="34" charset="0"/>
              </a:rPr>
              <a:t>-</a:t>
            </a:r>
            <a:r>
              <a:rPr lang="en-US" altLang="en-US" sz="3600" dirty="0">
                <a:latin typeface="Arial" panose="020B0604020202020204" pitchFamily="34" charset="0"/>
                <a:cs typeface="Arial" panose="020B0604020202020204" pitchFamily="34" charset="0"/>
              </a:rPr>
              <a:t>Pump Testing </a:t>
            </a:r>
            <a:r>
              <a:rPr lang="en-US" altLang="en-US" sz="2800" dirty="0">
                <a:latin typeface="Arial" panose="020B0604020202020204" pitchFamily="34" charset="0"/>
                <a:cs typeface="Arial" panose="020B0604020202020204" pitchFamily="34" charset="0"/>
              </a:rPr>
              <a:t>(1 of 2)</a:t>
            </a:r>
            <a:endParaRPr lang="en-US" sz="3200" noProof="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C5F505E9-71CA-0736-8A17-BDFA167BAFD1}"/>
              </a:ext>
            </a:extLst>
          </p:cNvPr>
          <p:cNvSpPr>
            <a:spLocks noGrp="1"/>
          </p:cNvSpPr>
          <p:nvPr>
            <p:ph idx="1"/>
          </p:nvPr>
        </p:nvSpPr>
        <p:spPr>
          <a:xfrm>
            <a:off x="439094" y="1097803"/>
            <a:ext cx="8273106" cy="3375727"/>
          </a:xfrm>
        </p:spPr>
        <p:txBody>
          <a:bodyPr wrap="square" lIns="0" tIns="18000" rIns="0" bIns="18000" anchor="ctr" anchorCtr="0">
            <a:spAutoFit/>
          </a:bodyPr>
          <a:lstStyle/>
          <a:p>
            <a:pPr marL="342900" indent="-342900">
              <a:spcBef>
                <a:spcPts val="600"/>
              </a:spcBef>
            </a:pPr>
            <a:r>
              <a:rPr lang="en-US" sz="2400" dirty="0">
                <a:solidFill>
                  <a:schemeClr val="tx1"/>
                </a:solidFill>
              </a:rPr>
              <a:t>Testing Fuel-Pump Pressure</a:t>
            </a:r>
          </a:p>
          <a:p>
            <a:pPr marL="829818" lvl="1" indent="-342900"/>
            <a:r>
              <a:rPr lang="en-US" sz="2400" dirty="0">
                <a:solidFill>
                  <a:schemeClr val="tx1"/>
                </a:solidFill>
              </a:rPr>
              <a:t>To measure fuel-pump pressure, locate the Schrader valve and attach a fuel-pressure gauge.</a:t>
            </a:r>
          </a:p>
          <a:p>
            <a:pPr marL="829818" lvl="1" indent="-342900"/>
            <a:r>
              <a:rPr lang="en-US" sz="2400" dirty="0">
                <a:solidFill>
                  <a:schemeClr val="tx1"/>
                </a:solidFill>
              </a:rPr>
              <a:t>Cycle the key to on to actuate the fuel pump.</a:t>
            </a:r>
          </a:p>
          <a:p>
            <a:pPr marL="342900" indent="-342900">
              <a:spcBef>
                <a:spcPts val="600"/>
              </a:spcBef>
            </a:pPr>
            <a:r>
              <a:rPr lang="en-US" sz="2400" dirty="0">
                <a:solidFill>
                  <a:schemeClr val="tx1"/>
                </a:solidFill>
              </a:rPr>
              <a:t>Rest Pressure Test</a:t>
            </a:r>
          </a:p>
          <a:p>
            <a:pPr marL="829818" lvl="1" indent="-342900"/>
            <a:r>
              <a:rPr lang="en-US" sz="2400" dirty="0">
                <a:solidFill>
                  <a:schemeClr val="tx1"/>
                </a:solidFill>
              </a:rPr>
              <a:t>If the fuel pressure is acceptable, then check the system for leakdown. </a:t>
            </a:r>
          </a:p>
          <a:p>
            <a:pPr marL="829818" lvl="1" indent="-342900"/>
            <a:r>
              <a:rPr lang="en-US" sz="2400" dirty="0">
                <a:solidFill>
                  <a:schemeClr val="tx1"/>
                </a:solidFill>
              </a:rPr>
              <a:t>The pressure should not drop for five minutes.</a:t>
            </a:r>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69442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9094" y="215342"/>
            <a:ext cx="8273106" cy="590349"/>
          </a:xfrm>
        </p:spPr>
        <p:txBody>
          <a:bodyPr wrap="square" lIns="0" tIns="18000" rIns="0" bIns="18000" anchor="ctr" anchorCtr="0">
            <a:spAutoFit/>
          </a:bodyPr>
          <a:lstStyle/>
          <a:p>
            <a:r>
              <a:rPr lang="en-US" altLang="en-US" sz="3600" dirty="0">
                <a:latin typeface="+mj-lt"/>
              </a:rPr>
              <a:t>Fuel Pump Testing </a:t>
            </a:r>
            <a:r>
              <a:rPr lang="en-US" altLang="en-US" sz="2800" dirty="0">
                <a:latin typeface="+mj-lt"/>
              </a:rPr>
              <a:t>(2 of 2)</a:t>
            </a:r>
            <a:endParaRPr lang="en-US" sz="3200" noProof="0" dirty="0">
              <a:latin typeface="+mj-lt"/>
              <a:cs typeface="Arial" panose="020B0604020202020204" pitchFamily="34" charset="0"/>
            </a:endParaRPr>
          </a:p>
        </p:txBody>
      </p:sp>
      <p:sp>
        <p:nvSpPr>
          <p:cNvPr id="4" name="Content Placeholder 3">
            <a:extLst>
              <a:ext uri="{FF2B5EF4-FFF2-40B4-BE49-F238E27FC236}">
                <a16:creationId xmlns:a16="http://schemas.microsoft.com/office/drawing/2014/main" id="{C5F505E9-71CA-0736-8A17-BDFA167BAFD1}"/>
              </a:ext>
            </a:extLst>
          </p:cNvPr>
          <p:cNvSpPr>
            <a:spLocks noGrp="1"/>
          </p:cNvSpPr>
          <p:nvPr>
            <p:ph idx="1"/>
          </p:nvPr>
        </p:nvSpPr>
        <p:spPr>
          <a:xfrm>
            <a:off x="439094" y="1101485"/>
            <a:ext cx="8273106" cy="2929451"/>
          </a:xfrm>
        </p:spPr>
        <p:txBody>
          <a:bodyPr wrap="square" lIns="0" tIns="18000" rIns="0" bIns="18000" anchor="ctr" anchorCtr="0">
            <a:spAutoFit/>
          </a:bodyPr>
          <a:lstStyle/>
          <a:p>
            <a:pPr marL="342900" indent="-342900">
              <a:spcBef>
                <a:spcPts val="600"/>
              </a:spcBef>
            </a:pPr>
            <a:r>
              <a:rPr lang="en-US" sz="2400" dirty="0">
                <a:solidFill>
                  <a:schemeClr val="tx1"/>
                </a:solidFill>
              </a:rPr>
              <a:t>Dynamic Pressure Test</a:t>
            </a:r>
          </a:p>
          <a:p>
            <a:pPr marL="829818" lvl="1" indent="-342900"/>
            <a:r>
              <a:rPr lang="en-US" sz="2400" dirty="0">
                <a:solidFill>
                  <a:schemeClr val="tx1"/>
                </a:solidFill>
              </a:rPr>
              <a:t>To test the pressure dynamically, start the engine.</a:t>
            </a:r>
          </a:p>
          <a:p>
            <a:pPr marL="829818" lvl="1" indent="-342900"/>
            <a:r>
              <a:rPr lang="en-US" sz="2400" dirty="0">
                <a:solidFill>
                  <a:schemeClr val="tx1"/>
                </a:solidFill>
              </a:rPr>
              <a:t>If the pressure is vacuum referenced, then the pressure should change when the throttle is cycled.</a:t>
            </a:r>
          </a:p>
          <a:p>
            <a:pPr marL="342900" indent="-342900">
              <a:spcBef>
                <a:spcPts val="600"/>
              </a:spcBef>
            </a:pPr>
            <a:r>
              <a:rPr lang="en-US" sz="2400" dirty="0">
                <a:solidFill>
                  <a:schemeClr val="tx1"/>
                </a:solidFill>
              </a:rPr>
              <a:t>Testing Fuel-Pump Volume</a:t>
            </a:r>
          </a:p>
          <a:p>
            <a:pPr marL="829818" lvl="1" indent="-342900"/>
            <a:r>
              <a:rPr lang="en-US" sz="2400" dirty="0">
                <a:solidFill>
                  <a:schemeClr val="tx1"/>
                </a:solidFill>
              </a:rPr>
              <a:t>Sufficient fuel capacity (flow) should be at least 2 pints (1 liter) every 30 seconds or 1 pint in 15 seconds.</a:t>
            </a:r>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22222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34.19</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116912"/>
            <a:ext cx="1986633" cy="405683"/>
          </a:xfrm>
        </p:spPr>
        <p:txBody>
          <a:bodyPr wrap="square" lIns="0" tIns="18000" rIns="0" bIns="18000" anchor="ctr" anchorCtr="0">
            <a:spAutoFit/>
          </a:bodyPr>
          <a:lstStyle/>
          <a:p>
            <a:pPr marL="0" indent="0">
              <a:buNone/>
            </a:pPr>
            <a:r>
              <a:rPr lang="en-US" sz="2400" noProof="0" dirty="0"/>
              <a:t>Dim Headlight</a:t>
            </a:r>
          </a:p>
        </p:txBody>
      </p:sp>
      <p:pic>
        <p:nvPicPr>
          <p:cNvPr id="4" name="Picture 3" descr="A dimly lit headlight.">
            <a:extLst>
              <a:ext uri="{FF2B5EF4-FFF2-40B4-BE49-F238E27FC236}">
                <a16:creationId xmlns:a16="http://schemas.microsoft.com/office/drawing/2014/main" id="{1F899105-96DF-B84A-625D-5854971D7D5A}"/>
              </a:ext>
            </a:extLst>
          </p:cNvPr>
          <p:cNvPicPr>
            <a:picLocks noChangeAspect="1"/>
          </p:cNvPicPr>
          <p:nvPr/>
        </p:nvPicPr>
        <p:blipFill>
          <a:blip r:embed="rId3"/>
          <a:stretch>
            <a:fillRect/>
          </a:stretch>
        </p:blipFill>
        <p:spPr>
          <a:xfrm>
            <a:off x="2145917" y="1799677"/>
            <a:ext cx="4852166" cy="3649058"/>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607341"/>
            <a:ext cx="8270993" cy="775015"/>
          </a:xfrm>
        </p:spPr>
        <p:txBody>
          <a:bodyPr wrap="square" lIns="0" tIns="18000" rIns="0" bIns="18000" anchor="ctr" anchorCtr="0">
            <a:spAutoFit/>
          </a:bodyPr>
          <a:lstStyle/>
          <a:p>
            <a:pPr marL="342900" indent="-342900">
              <a:spcBef>
                <a:spcPts val="600"/>
              </a:spcBef>
            </a:pPr>
            <a:r>
              <a:rPr lang="en-US" sz="2400" dirty="0"/>
              <a:t>A dim headlight indicates excessive resistance in fuel pump circuit.</a:t>
            </a:r>
          </a:p>
        </p:txBody>
      </p:sp>
    </p:spTree>
    <p:extLst>
      <p:ext uri="{BB962C8B-B14F-4D97-AF65-F5344CB8AC3E}">
        <p14:creationId xmlns:p14="http://schemas.microsoft.com/office/powerpoint/2010/main" val="33064688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34.20</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144492"/>
            <a:ext cx="8274131" cy="374906"/>
          </a:xfrm>
        </p:spPr>
        <p:txBody>
          <a:bodyPr wrap="square" lIns="0" tIns="18000" rIns="0" bIns="18000" anchor="ctr" anchorCtr="0">
            <a:spAutoFit/>
          </a:bodyPr>
          <a:lstStyle/>
          <a:p>
            <a:pPr marL="0" indent="0">
              <a:buNone/>
            </a:pPr>
            <a:r>
              <a:rPr lang="en-US" sz="2200" noProof="0" dirty="0"/>
              <a:t>Pump Running Test</a:t>
            </a:r>
          </a:p>
        </p:txBody>
      </p:sp>
      <p:pic>
        <p:nvPicPr>
          <p:cNvPr id="3" name="Picture 2" descr="A technician with his ear next to a funnel connected to the gas tank.">
            <a:extLst>
              <a:ext uri="{FF2B5EF4-FFF2-40B4-BE49-F238E27FC236}">
                <a16:creationId xmlns:a16="http://schemas.microsoft.com/office/drawing/2014/main" id="{C7FDEEAA-F09E-E4B9-CF74-83DF13C49BDF}"/>
              </a:ext>
            </a:extLst>
          </p:cNvPr>
          <p:cNvPicPr>
            <a:picLocks noChangeAspect="1"/>
          </p:cNvPicPr>
          <p:nvPr/>
        </p:nvPicPr>
        <p:blipFill>
          <a:blip r:embed="rId3"/>
          <a:stretch>
            <a:fillRect/>
          </a:stretch>
        </p:blipFill>
        <p:spPr>
          <a:xfrm>
            <a:off x="763005" y="1849784"/>
            <a:ext cx="3713813" cy="2781855"/>
          </a:xfrm>
          <a:prstGeom prst="rect">
            <a:avLst/>
          </a:prstGeom>
        </p:spPr>
      </p:pic>
      <p:pic>
        <p:nvPicPr>
          <p:cNvPr id="10" name="Picture 9" descr="A fuel pump and the fuel tank removed from a vehicle ">
            <a:extLst>
              <a:ext uri="{FF2B5EF4-FFF2-40B4-BE49-F238E27FC236}">
                <a16:creationId xmlns:a16="http://schemas.microsoft.com/office/drawing/2014/main" id="{BA5B5817-45F3-107B-4B7F-FE87F4A630A3}"/>
              </a:ext>
            </a:extLst>
          </p:cNvPr>
          <p:cNvPicPr>
            <a:picLocks noChangeAspect="1"/>
          </p:cNvPicPr>
          <p:nvPr/>
        </p:nvPicPr>
        <p:blipFill>
          <a:blip r:embed="rId4"/>
          <a:stretch>
            <a:fillRect/>
          </a:stretch>
        </p:blipFill>
        <p:spPr>
          <a:xfrm>
            <a:off x="4811023" y="1849784"/>
            <a:ext cx="3713813" cy="2781855"/>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4982572"/>
            <a:ext cx="8270993" cy="1390568"/>
          </a:xfrm>
        </p:spPr>
        <p:txBody>
          <a:bodyPr wrap="square" lIns="0" tIns="18000" rIns="0" bIns="18000" anchor="ctr" anchorCtr="0">
            <a:spAutoFit/>
          </a:bodyPr>
          <a:lstStyle/>
          <a:p>
            <a:pPr marL="342900" indent="-342900">
              <a:spcBef>
                <a:spcPts val="600"/>
              </a:spcBef>
            </a:pPr>
            <a:r>
              <a:rPr lang="en-US" sz="2200" dirty="0"/>
              <a:t>(a) A funnel helps in hearing if the electric fuel pump inside the gas tank is working. (b) If the pump is not running, check the wiring and current flow before going through the process of dropping the fuel tank to remove the pump.</a:t>
            </a:r>
          </a:p>
        </p:txBody>
      </p:sp>
    </p:spTree>
    <p:extLst>
      <p:ext uri="{BB962C8B-B14F-4D97-AF65-F5344CB8AC3E}">
        <p14:creationId xmlns:p14="http://schemas.microsoft.com/office/powerpoint/2010/main" val="35372613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34.21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116912"/>
            <a:ext cx="8274131" cy="405683"/>
          </a:xfrm>
        </p:spPr>
        <p:txBody>
          <a:bodyPr wrap="square" lIns="0" tIns="18000" rIns="0" bIns="18000" anchor="ctr" anchorCtr="0">
            <a:spAutoFit/>
          </a:bodyPr>
          <a:lstStyle/>
          <a:p>
            <a:pPr marL="0" indent="0">
              <a:buNone/>
            </a:pPr>
            <a:r>
              <a:rPr lang="en-US" sz="2400" noProof="0" dirty="0"/>
              <a:t>Fuel System Tester</a:t>
            </a:r>
          </a:p>
        </p:txBody>
      </p:sp>
      <p:pic>
        <p:nvPicPr>
          <p:cNvPr id="3" name="Picture 2" descr="A fuel pump and the fuel tank removed from a vehicle.">
            <a:extLst>
              <a:ext uri="{FF2B5EF4-FFF2-40B4-BE49-F238E27FC236}">
                <a16:creationId xmlns:a16="http://schemas.microsoft.com/office/drawing/2014/main" id="{25818DA8-6D06-64BD-7569-853D323EA61B}"/>
              </a:ext>
            </a:extLst>
          </p:cNvPr>
          <p:cNvPicPr>
            <a:picLocks noChangeAspect="1"/>
          </p:cNvPicPr>
          <p:nvPr/>
        </p:nvPicPr>
        <p:blipFill>
          <a:blip r:embed="rId3"/>
          <a:stretch>
            <a:fillRect/>
          </a:stretch>
        </p:blipFill>
        <p:spPr>
          <a:xfrm>
            <a:off x="2238276" y="1642024"/>
            <a:ext cx="4667446" cy="3512308"/>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322537"/>
            <a:ext cx="8270993" cy="1052014"/>
          </a:xfrm>
        </p:spPr>
        <p:txBody>
          <a:bodyPr wrap="square" lIns="0" tIns="18000" rIns="0" bIns="18000" anchor="ctr" anchorCtr="0">
            <a:spAutoFit/>
          </a:bodyPr>
          <a:lstStyle/>
          <a:p>
            <a:pPr marL="342900" indent="-342900">
              <a:spcBef>
                <a:spcPts val="600"/>
              </a:spcBef>
            </a:pPr>
            <a:r>
              <a:rPr lang="en-US" sz="2200" dirty="0"/>
              <a:t>A fuel system tester connected in series in the fuel system so all of the fuel used flows through the meter, which displays the rate of flow and the fuel pressure.</a:t>
            </a:r>
          </a:p>
        </p:txBody>
      </p:sp>
    </p:spTree>
    <p:extLst>
      <p:ext uri="{BB962C8B-B14F-4D97-AF65-F5344CB8AC3E}">
        <p14:creationId xmlns:p14="http://schemas.microsoft.com/office/powerpoint/2010/main" val="28112539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Fuel Pump Pressure Test</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6" name="fuel_pump_pressure_test">
            <a:hlinkClick r:id="" action="ppaction://media"/>
            <a:extLst>
              <a:ext uri="{FF2B5EF4-FFF2-40B4-BE49-F238E27FC236}">
                <a16:creationId xmlns:a16="http://schemas.microsoft.com/office/drawing/2014/main" id="{D8089D32-09C4-F49D-D031-051CF72EE81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6100" y="951131"/>
            <a:ext cx="7874000" cy="4955738"/>
          </a:xfrm>
        </p:spPr>
      </p:pic>
    </p:spTree>
    <p:extLst>
      <p:ext uri="{BB962C8B-B14F-4D97-AF65-F5344CB8AC3E}">
        <p14:creationId xmlns:p14="http://schemas.microsoft.com/office/powerpoint/2010/main" val="29223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34.22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116912"/>
            <a:ext cx="8274131" cy="405683"/>
          </a:xfrm>
        </p:spPr>
        <p:txBody>
          <a:bodyPr wrap="square" lIns="0" tIns="18000" rIns="0" bIns="18000" anchor="ctr" anchorCtr="0">
            <a:spAutoFit/>
          </a:bodyPr>
          <a:lstStyle/>
          <a:p>
            <a:pPr marL="0" indent="0">
              <a:buNone/>
            </a:pPr>
            <a:r>
              <a:rPr lang="en-US" sz="2400" noProof="0" dirty="0"/>
              <a:t>Truck Bed</a:t>
            </a:r>
          </a:p>
        </p:txBody>
      </p:sp>
      <p:pic>
        <p:nvPicPr>
          <p:cNvPr id="3" name="Picture 2" descr="A person observing a fuel pump on a pickup truck. The pickup truck bed is removed from the truck giving direct access to the fuel pump.">
            <a:extLst>
              <a:ext uri="{FF2B5EF4-FFF2-40B4-BE49-F238E27FC236}">
                <a16:creationId xmlns:a16="http://schemas.microsoft.com/office/drawing/2014/main" id="{B42B8F9F-5C73-1C58-0A9F-32BB1A0E736B}"/>
              </a:ext>
            </a:extLst>
          </p:cNvPr>
          <p:cNvPicPr>
            <a:picLocks noChangeAspect="1"/>
          </p:cNvPicPr>
          <p:nvPr/>
        </p:nvPicPr>
        <p:blipFill>
          <a:blip r:embed="rId3"/>
          <a:stretch>
            <a:fillRect/>
          </a:stretch>
        </p:blipFill>
        <p:spPr>
          <a:xfrm>
            <a:off x="2302971" y="1596259"/>
            <a:ext cx="4538058" cy="3870963"/>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631725"/>
            <a:ext cx="8270993" cy="775015"/>
          </a:xfrm>
        </p:spPr>
        <p:txBody>
          <a:bodyPr wrap="square" lIns="0" tIns="18000" rIns="0" bIns="18000" anchor="ctr" anchorCtr="0">
            <a:spAutoFit/>
          </a:bodyPr>
          <a:lstStyle/>
          <a:p>
            <a:pPr marL="342900" indent="-342900">
              <a:spcBef>
                <a:spcPts val="600"/>
              </a:spcBef>
            </a:pPr>
            <a:r>
              <a:rPr lang="en-US" sz="2400" dirty="0"/>
              <a:t>Removing the bed from a pickup truck makes gaining access to the fuel pump a lot easier.</a:t>
            </a:r>
          </a:p>
        </p:txBody>
      </p:sp>
    </p:spTree>
    <p:extLst>
      <p:ext uri="{BB962C8B-B14F-4D97-AF65-F5344CB8AC3E}">
        <p14:creationId xmlns:p14="http://schemas.microsoft.com/office/powerpoint/2010/main" val="30957586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9094" y="251918"/>
            <a:ext cx="8273106" cy="590349"/>
          </a:xfrm>
        </p:spPr>
        <p:txBody>
          <a:bodyPr wrap="square" lIns="0" tIns="18000" rIns="0" bIns="18000" anchor="ctr" anchorCtr="0">
            <a:spAutoFit/>
          </a:bodyPr>
          <a:lstStyle/>
          <a:p>
            <a:r>
              <a:rPr lang="en-US" altLang="en-US" sz="3600" dirty="0">
                <a:latin typeface="+mj-lt"/>
              </a:rPr>
              <a:t>Fuel</a:t>
            </a:r>
            <a:r>
              <a:rPr lang="en-US" sz="3600" dirty="0">
                <a:latin typeface="+mj-lt"/>
              </a:rPr>
              <a:t>-</a:t>
            </a:r>
            <a:r>
              <a:rPr lang="en-US" altLang="en-US" sz="3600" dirty="0">
                <a:latin typeface="+mj-lt"/>
              </a:rPr>
              <a:t>Pump Current Draw Test</a:t>
            </a:r>
            <a:endParaRPr lang="en-US" sz="2800" noProof="0" dirty="0">
              <a:latin typeface="+mj-lt"/>
              <a:cs typeface="Arial" panose="020B0604020202020204" pitchFamily="34" charset="0"/>
            </a:endParaRPr>
          </a:p>
        </p:txBody>
      </p:sp>
      <p:sp>
        <p:nvSpPr>
          <p:cNvPr id="4" name="Content Placeholder 3">
            <a:extLst>
              <a:ext uri="{FF2B5EF4-FFF2-40B4-BE49-F238E27FC236}">
                <a16:creationId xmlns:a16="http://schemas.microsoft.com/office/drawing/2014/main" id="{C5F505E9-71CA-0736-8A17-BDFA167BAFD1}"/>
              </a:ext>
            </a:extLst>
          </p:cNvPr>
          <p:cNvSpPr>
            <a:spLocks noGrp="1"/>
          </p:cNvSpPr>
          <p:nvPr>
            <p:ph idx="1"/>
          </p:nvPr>
        </p:nvSpPr>
        <p:spPr>
          <a:xfrm>
            <a:off x="439094" y="1112531"/>
            <a:ext cx="8273106" cy="1590623"/>
          </a:xfrm>
        </p:spPr>
        <p:txBody>
          <a:bodyPr wrap="square" lIns="0" tIns="18000" rIns="0" bIns="18000" anchor="ctr" anchorCtr="0">
            <a:spAutoFit/>
          </a:bodyPr>
          <a:lstStyle/>
          <a:p>
            <a:pPr marL="342900" indent="-342900">
              <a:spcBef>
                <a:spcPts val="600"/>
              </a:spcBef>
            </a:pPr>
            <a:r>
              <a:rPr lang="en-US" sz="2400" dirty="0"/>
              <a:t>This test is most often performed by connecting a digital multimeter set to read </a:t>
            </a:r>
            <a:r>
              <a:rPr lang="en-US" sz="2400" spc="-300" dirty="0"/>
              <a:t>D </a:t>
            </a:r>
            <a:r>
              <a:rPr lang="en-US" sz="2400" dirty="0"/>
              <a:t>C amperes and test the current draw.</a:t>
            </a:r>
          </a:p>
          <a:p>
            <a:pPr marL="342900" indent="-342900">
              <a:spcBef>
                <a:spcPts val="600"/>
              </a:spcBef>
            </a:pPr>
            <a:r>
              <a:rPr lang="en-US" sz="2400" dirty="0"/>
              <a:t>Compare the reading to factory specifications.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51256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34.23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9" y="1116912"/>
            <a:ext cx="1493474" cy="405683"/>
          </a:xfrm>
        </p:spPr>
        <p:txBody>
          <a:bodyPr wrap="square" lIns="0" tIns="18000" rIns="0" bIns="18000" anchor="ctr" anchorCtr="0">
            <a:spAutoFit/>
          </a:bodyPr>
          <a:lstStyle/>
          <a:p>
            <a:pPr marL="0" indent="0">
              <a:buNone/>
            </a:pPr>
            <a:r>
              <a:rPr lang="en-US" sz="2400" noProof="0" dirty="0"/>
              <a:t>Relay Test</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1708883"/>
            <a:ext cx="3986955" cy="1513679"/>
          </a:xfrm>
        </p:spPr>
        <p:txBody>
          <a:bodyPr wrap="square" lIns="0" tIns="18000" rIns="0" bIns="18000" anchor="ctr" anchorCtr="0">
            <a:spAutoFit/>
          </a:bodyPr>
          <a:lstStyle/>
          <a:p>
            <a:pPr marL="342900" indent="-342900">
              <a:spcBef>
                <a:spcPts val="600"/>
              </a:spcBef>
            </a:pPr>
            <a:r>
              <a:rPr lang="en-US" sz="2400" dirty="0"/>
              <a:t>Hookup for testing fuel-pump current draw on any vehicle equipped with a fuel-pump relay.</a:t>
            </a:r>
          </a:p>
        </p:txBody>
      </p:sp>
      <p:pic>
        <p:nvPicPr>
          <p:cNvPr id="4" name="Picture 3" descr="A digital multi-meter connection to a fuel-pump relay. The relay’s B plus terminal and the connection terminal to fuel pump are connected to the test leads of the multi-meter.">
            <a:extLst>
              <a:ext uri="{FF2B5EF4-FFF2-40B4-BE49-F238E27FC236}">
                <a16:creationId xmlns:a16="http://schemas.microsoft.com/office/drawing/2014/main" id="{F97C7AFA-4D9A-6BA7-5C74-98BD816988FA}"/>
              </a:ext>
            </a:extLst>
          </p:cNvPr>
          <p:cNvPicPr>
            <a:picLocks noChangeAspect="1"/>
          </p:cNvPicPr>
          <p:nvPr/>
        </p:nvPicPr>
        <p:blipFill>
          <a:blip r:embed="rId3"/>
          <a:stretch>
            <a:fillRect/>
          </a:stretch>
        </p:blipFill>
        <p:spPr>
          <a:xfrm>
            <a:off x="5387237" y="1607272"/>
            <a:ext cx="2191512" cy="3910584"/>
          </a:xfrm>
          <a:prstGeom prst="rect">
            <a:avLst/>
          </a:prstGeom>
        </p:spPr>
      </p:pic>
    </p:spTree>
    <p:extLst>
      <p:ext uri="{BB962C8B-B14F-4D97-AF65-F5344CB8AC3E}">
        <p14:creationId xmlns:p14="http://schemas.microsoft.com/office/powerpoint/2010/main" val="858524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44027"/>
            <a:ext cx="8270993" cy="590349"/>
          </a:xfrm>
        </p:spPr>
        <p:txBody>
          <a:bodyPr wrap="square" lIns="0" tIns="18000" rIns="0" bIns="18000" anchor="ctr" anchorCtr="0">
            <a:spAutoFit/>
          </a:bodyPr>
          <a:lstStyle/>
          <a:p>
            <a:r>
              <a:rPr lang="en-US" altLang="en-US" dirty="0"/>
              <a:t>Fuel Tanks </a:t>
            </a:r>
            <a:r>
              <a:rPr lang="en-US" altLang="en-US" sz="2800" dirty="0"/>
              <a:t>(1 of 3)</a:t>
            </a:r>
            <a:endParaRPr lang="en-US" sz="26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808" y="1092158"/>
            <a:ext cx="8278392" cy="4637611"/>
          </a:xfrm>
        </p:spPr>
        <p:txBody>
          <a:bodyPr wrap="square" lIns="0" tIns="18000" rIns="0" bIns="18000" anchor="ctr" anchorCtr="0">
            <a:spAutoFit/>
          </a:bodyPr>
          <a:lstStyle/>
          <a:p>
            <a:pPr marL="342000" indent="-342000">
              <a:spcBef>
                <a:spcPts val="600"/>
              </a:spcBef>
            </a:pPr>
            <a:r>
              <a:rPr lang="en-US" sz="2400" dirty="0"/>
              <a:t>A vehicle fuel tank is made of corrosion-resistant steel or polyethylene plastic.</a:t>
            </a:r>
          </a:p>
          <a:p>
            <a:pPr marL="342000" indent="-342000">
              <a:spcBef>
                <a:spcPts val="600"/>
              </a:spcBef>
            </a:pPr>
            <a:r>
              <a:rPr lang="en-US" sz="2400" dirty="0"/>
              <a:t>Regardless of size and shape, all fuel tanks incorporate most, if not all, of the following features:</a:t>
            </a:r>
          </a:p>
          <a:p>
            <a:pPr marL="828918" lvl="1" indent="-342000"/>
            <a:r>
              <a:rPr lang="en-US" sz="2400" dirty="0"/>
              <a:t>Inlet or filler tube through which fuel enters the tank</a:t>
            </a:r>
          </a:p>
          <a:p>
            <a:pPr marL="828918" lvl="1" indent="-342000"/>
            <a:r>
              <a:rPr lang="en-US" sz="2400" dirty="0"/>
              <a:t>Filler cap with pressure holding and relief features</a:t>
            </a:r>
          </a:p>
          <a:p>
            <a:pPr marL="828918" lvl="1" indent="-342000"/>
            <a:r>
              <a:rPr lang="en-US" sz="2400" dirty="0"/>
              <a:t>An outlet to the fuel line leading to the fuel pump or fuel injector</a:t>
            </a:r>
          </a:p>
          <a:p>
            <a:pPr marL="828918" lvl="1" indent="-342000"/>
            <a:r>
              <a:rPr lang="en-US" sz="2400" dirty="0"/>
              <a:t>Fuel pump mounted within the tank</a:t>
            </a:r>
          </a:p>
          <a:p>
            <a:pPr marL="828918" lvl="1" indent="-342000"/>
            <a:r>
              <a:rPr lang="en-US" sz="2400" dirty="0"/>
              <a:t>Tank vent system</a:t>
            </a:r>
          </a:p>
          <a:p>
            <a:pPr marL="828918" lvl="1" indent="-342000"/>
            <a:r>
              <a:rPr lang="en-US" sz="2400" dirty="0"/>
              <a:t>Fuel pickup tube and fuel level sending unit</a:t>
            </a:r>
            <a:endParaRPr lang="en-US" altLang="en-US" sz="2400" noProof="0" dirty="0">
              <a:solidFill>
                <a:schemeClr val="tx1"/>
              </a:solidFill>
            </a:endParaRPr>
          </a:p>
        </p:txBody>
      </p:sp>
    </p:spTree>
    <p:extLst>
      <p:ext uri="{BB962C8B-B14F-4D97-AF65-F5344CB8AC3E}">
        <p14:creationId xmlns:p14="http://schemas.microsoft.com/office/powerpoint/2010/main" val="15773629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Question </a:t>
            </a:r>
            <a:r>
              <a:rPr lang="en-US" dirty="0"/>
              <a:t>3</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41208" y="1116912"/>
            <a:ext cx="8270992" cy="405683"/>
          </a:xfrm>
        </p:spPr>
        <p:txBody>
          <a:bodyPr wrap="square" lIns="0" tIns="18000" rIns="0" bIns="18000" anchor="ctr" anchorCtr="0">
            <a:spAutoFit/>
          </a:bodyPr>
          <a:lstStyle/>
          <a:p>
            <a:pPr marL="0" indent="0">
              <a:buNone/>
            </a:pPr>
            <a:r>
              <a:rPr lang="en-US" sz="2400" noProof="0" dirty="0"/>
              <a:t>What are three ways to test the fuel pump?</a:t>
            </a:r>
          </a:p>
        </p:txBody>
      </p:sp>
    </p:spTree>
    <p:extLst>
      <p:ext uri="{BB962C8B-B14F-4D97-AF65-F5344CB8AC3E}">
        <p14:creationId xmlns:p14="http://schemas.microsoft.com/office/powerpoint/2010/main" val="37193023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Answer 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41208" y="1116912"/>
            <a:ext cx="8270992" cy="405683"/>
          </a:xfrm>
        </p:spPr>
        <p:txBody>
          <a:bodyPr wrap="square" lIns="0" tIns="18000" rIns="0" bIns="18000" anchor="ctr" anchorCtr="0">
            <a:spAutoFit/>
          </a:bodyPr>
          <a:lstStyle/>
          <a:p>
            <a:pPr marL="0" indent="0">
              <a:buNone/>
            </a:pPr>
            <a:r>
              <a:rPr lang="en-US" sz="2400" dirty="0"/>
              <a:t>Rest pressure test, dynamic pressure test, and volume test.</a:t>
            </a:r>
            <a:endParaRPr lang="en-US" sz="2400" noProof="0" dirty="0"/>
          </a:p>
        </p:txBody>
      </p:sp>
    </p:spTree>
    <p:extLst>
      <p:ext uri="{BB962C8B-B14F-4D97-AF65-F5344CB8AC3E}">
        <p14:creationId xmlns:p14="http://schemas.microsoft.com/office/powerpoint/2010/main" val="42568805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9094" y="251918"/>
            <a:ext cx="8273106" cy="590349"/>
          </a:xfrm>
        </p:spPr>
        <p:txBody>
          <a:bodyPr wrap="square" lIns="0" tIns="18000" rIns="0" bIns="18000" anchor="ctr" anchorCtr="0">
            <a:spAutoFit/>
          </a:bodyPr>
          <a:lstStyle/>
          <a:p>
            <a:r>
              <a:rPr lang="en-US" altLang="en-US" sz="3600" dirty="0">
                <a:latin typeface="+mj-lt"/>
              </a:rPr>
              <a:t>Fuel</a:t>
            </a:r>
            <a:r>
              <a:rPr lang="en-US" sz="3600" dirty="0">
                <a:latin typeface="+mj-lt"/>
              </a:rPr>
              <a:t>-</a:t>
            </a:r>
            <a:r>
              <a:rPr lang="en-US" altLang="en-US" sz="3600" dirty="0">
                <a:latin typeface="+mj-lt"/>
              </a:rPr>
              <a:t>Pump Replacement</a:t>
            </a:r>
            <a:endParaRPr lang="en-US" sz="2800" noProof="0" dirty="0">
              <a:latin typeface="+mj-lt"/>
              <a:cs typeface="Arial" panose="020B0604020202020204" pitchFamily="34" charset="0"/>
            </a:endParaRPr>
          </a:p>
        </p:txBody>
      </p:sp>
      <p:sp>
        <p:nvSpPr>
          <p:cNvPr id="4" name="Content Placeholder 3">
            <a:extLst>
              <a:ext uri="{FF2B5EF4-FFF2-40B4-BE49-F238E27FC236}">
                <a16:creationId xmlns:a16="http://schemas.microsoft.com/office/drawing/2014/main" id="{C5F505E9-71CA-0736-8A17-BDFA167BAFD1}"/>
              </a:ext>
            </a:extLst>
          </p:cNvPr>
          <p:cNvSpPr>
            <a:spLocks noGrp="1"/>
          </p:cNvSpPr>
          <p:nvPr>
            <p:ph idx="1"/>
          </p:nvPr>
        </p:nvSpPr>
        <p:spPr>
          <a:xfrm>
            <a:off x="439094" y="1096127"/>
            <a:ext cx="8273106" cy="4037447"/>
          </a:xfrm>
        </p:spPr>
        <p:txBody>
          <a:bodyPr wrap="square" lIns="0" tIns="18000" rIns="0" bIns="18000" anchor="ctr" anchorCtr="0">
            <a:spAutoFit/>
          </a:bodyPr>
          <a:lstStyle/>
          <a:p>
            <a:pPr marL="342900" indent="-342900">
              <a:spcBef>
                <a:spcPts val="600"/>
              </a:spcBef>
            </a:pPr>
            <a:r>
              <a:rPr lang="en-US" sz="2400" dirty="0"/>
              <a:t>The following recommendations should be followed whenever replacing an electric fuel pump:</a:t>
            </a:r>
          </a:p>
          <a:p>
            <a:pPr marL="829818" lvl="1" indent="-342900"/>
            <a:r>
              <a:rPr lang="en-US" sz="2400" dirty="0"/>
              <a:t>The fuel-pump strainer (sock) should be replaced with the new pump.</a:t>
            </a:r>
          </a:p>
          <a:p>
            <a:pPr marL="829818" lvl="1" indent="-342900"/>
            <a:r>
              <a:rPr lang="en-US" sz="2400" dirty="0"/>
              <a:t>If the original pump had a deflector shield, it should always be reinstalled.</a:t>
            </a:r>
          </a:p>
          <a:p>
            <a:pPr marL="829818" lvl="1" indent="-342900"/>
            <a:r>
              <a:rPr lang="en-US" sz="2400" dirty="0"/>
              <a:t>Always check the interior of the fuel tank for evidence of contamination or dirt.</a:t>
            </a:r>
          </a:p>
          <a:p>
            <a:pPr marL="829818" lvl="1" indent="-342900"/>
            <a:r>
              <a:rPr lang="en-US" sz="2400" dirty="0"/>
              <a:t>Check that the wiring and electrical connectors are clean and tight.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71045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074" y="229764"/>
            <a:ext cx="8275548" cy="590349"/>
          </a:xfrm>
        </p:spPr>
        <p:txBody>
          <a:bodyPr wrap="square" lIns="0" tIns="18000" rIns="0" bIns="18000" anchor="ctr" anchorCtr="0">
            <a:spAutoFit/>
          </a:bodyPr>
          <a:lstStyle/>
          <a:p>
            <a:r>
              <a:rPr lang="en-US" sz="3600" dirty="0">
                <a:latin typeface="+mj-lt"/>
              </a:rPr>
              <a:t>Summary </a:t>
            </a:r>
            <a:r>
              <a:rPr lang="en-US" sz="2800" dirty="0">
                <a:latin typeface="+mj-lt"/>
              </a:rPr>
              <a:t>(1 of 2)</a:t>
            </a:r>
          </a:p>
        </p:txBody>
      </p:sp>
      <p:sp>
        <p:nvSpPr>
          <p:cNvPr id="3" name="Content Placeholder 2"/>
          <p:cNvSpPr>
            <a:spLocks noGrp="1"/>
          </p:cNvSpPr>
          <p:nvPr>
            <p:ph idx="1"/>
          </p:nvPr>
        </p:nvSpPr>
        <p:spPr>
          <a:xfrm>
            <a:off x="436652" y="1096182"/>
            <a:ext cx="8275548" cy="4791499"/>
          </a:xfrm>
        </p:spPr>
        <p:txBody>
          <a:bodyPr wrap="square" lIns="0" tIns="18000" rIns="0" bIns="18000" anchor="ctr" anchorCtr="0">
            <a:spAutoFit/>
          </a:bodyPr>
          <a:lstStyle/>
          <a:p>
            <a:pPr marL="342900" indent="-342900">
              <a:spcBef>
                <a:spcPts val="600"/>
              </a:spcBef>
            </a:pPr>
            <a:r>
              <a:rPr lang="en-US" sz="2200" dirty="0"/>
              <a:t>The fuel delivery system includes the following items:</a:t>
            </a:r>
          </a:p>
          <a:p>
            <a:pPr marL="829818" lvl="1" indent="-342900"/>
            <a:r>
              <a:rPr lang="en-US" sz="2200" dirty="0"/>
              <a:t>Fuel tank</a:t>
            </a:r>
          </a:p>
          <a:p>
            <a:pPr marL="829818" lvl="1" indent="-342900"/>
            <a:r>
              <a:rPr lang="en-US" sz="2200" dirty="0"/>
              <a:t>Fuel pump</a:t>
            </a:r>
          </a:p>
          <a:p>
            <a:pPr marL="829818" lvl="1" indent="-342900"/>
            <a:r>
              <a:rPr lang="en-US" sz="2200" dirty="0"/>
              <a:t>Fuel filter(s)</a:t>
            </a:r>
          </a:p>
          <a:p>
            <a:pPr marL="829818" lvl="1" indent="-342900"/>
            <a:r>
              <a:rPr lang="en-US" sz="2200" dirty="0"/>
              <a:t>Fuel lines</a:t>
            </a:r>
          </a:p>
          <a:p>
            <a:pPr marL="342900" indent="-342900">
              <a:spcBef>
                <a:spcPts val="600"/>
              </a:spcBef>
            </a:pPr>
            <a:r>
              <a:rPr lang="en-US" sz="2200" dirty="0"/>
              <a:t>A fuel tank is either constructed of steel with a tin plating for corrosion resistance or polyethylene plastic.</a:t>
            </a:r>
          </a:p>
          <a:p>
            <a:pPr marL="342900" indent="-342900">
              <a:spcBef>
                <a:spcPts val="600"/>
              </a:spcBef>
            </a:pPr>
            <a:r>
              <a:rPr lang="en-US" sz="2200" dirty="0"/>
              <a:t>Fuel tank filler tubes contain an anti-siphoning device.</a:t>
            </a:r>
          </a:p>
          <a:p>
            <a:pPr marL="342900" indent="-342900">
              <a:spcBef>
                <a:spcPts val="600"/>
              </a:spcBef>
            </a:pPr>
            <a:r>
              <a:rPr lang="en-US" sz="2200" dirty="0"/>
              <a:t>Accident and rollover protection devices include check valves and inertia switches.</a:t>
            </a:r>
          </a:p>
          <a:p>
            <a:pPr marL="342900" indent="-342900">
              <a:spcBef>
                <a:spcPts val="600"/>
              </a:spcBef>
            </a:pPr>
            <a:r>
              <a:rPr lang="en-US" sz="2200" dirty="0"/>
              <a:t>Most fuel lines are made of nylon plastic.</a:t>
            </a:r>
          </a:p>
          <a:p>
            <a:pPr marL="342900" indent="-342900">
              <a:spcBef>
                <a:spcPts val="600"/>
              </a:spcBef>
            </a:pPr>
            <a:r>
              <a:rPr lang="en-US" sz="2200" dirty="0"/>
              <a:t>Electric fuel pump types include roller cell, </a:t>
            </a:r>
            <a:r>
              <a:rPr lang="en-US" sz="2200" dirty="0" err="1"/>
              <a:t>gerotor</a:t>
            </a:r>
            <a:r>
              <a:rPr lang="en-US" sz="2200" dirty="0"/>
              <a:t>, and turbine.</a:t>
            </a:r>
          </a:p>
        </p:txBody>
      </p:sp>
    </p:spTree>
    <p:extLst>
      <p:ext uri="{BB962C8B-B14F-4D97-AF65-F5344CB8AC3E}">
        <p14:creationId xmlns:p14="http://schemas.microsoft.com/office/powerpoint/2010/main" val="34000446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652" y="229764"/>
            <a:ext cx="8275548" cy="590349"/>
          </a:xfrm>
        </p:spPr>
        <p:txBody>
          <a:bodyPr wrap="square" lIns="0" tIns="18000" rIns="0" bIns="18000" anchor="ctr" anchorCtr="0">
            <a:spAutoFit/>
          </a:bodyPr>
          <a:lstStyle/>
          <a:p>
            <a:r>
              <a:rPr lang="en-US" sz="3600" dirty="0">
                <a:latin typeface="+mj-lt"/>
              </a:rPr>
              <a:t>Summary </a:t>
            </a:r>
            <a:r>
              <a:rPr lang="en-US" sz="2800" dirty="0">
                <a:latin typeface="+mj-lt"/>
              </a:rPr>
              <a:t>(2 of 2)</a:t>
            </a:r>
          </a:p>
        </p:txBody>
      </p:sp>
      <p:sp>
        <p:nvSpPr>
          <p:cNvPr id="3" name="Content Placeholder 2"/>
          <p:cNvSpPr>
            <a:spLocks noGrp="1"/>
          </p:cNvSpPr>
          <p:nvPr>
            <p:ph idx="1"/>
          </p:nvPr>
        </p:nvSpPr>
        <p:spPr>
          <a:xfrm>
            <a:off x="436652" y="1089843"/>
            <a:ext cx="8275548" cy="2560119"/>
          </a:xfrm>
        </p:spPr>
        <p:txBody>
          <a:bodyPr wrap="square" lIns="0" tIns="18000" rIns="0" bIns="18000" anchor="ctr" anchorCtr="0">
            <a:spAutoFit/>
          </a:bodyPr>
          <a:lstStyle/>
          <a:p>
            <a:pPr marL="342900" indent="-342900">
              <a:spcBef>
                <a:spcPts val="600"/>
              </a:spcBef>
            </a:pPr>
            <a:r>
              <a:rPr lang="en-US" sz="2400" dirty="0"/>
              <a:t>Fuel filters remove particles that are 10 to 20 microns or larger in size and should be replaced regularly.</a:t>
            </a:r>
          </a:p>
          <a:p>
            <a:pPr marL="342900" indent="-342900">
              <a:spcBef>
                <a:spcPts val="600"/>
              </a:spcBef>
            </a:pPr>
            <a:r>
              <a:rPr lang="en-US" sz="2400" dirty="0"/>
              <a:t>Fuel pumps can be tested by checking:</a:t>
            </a:r>
          </a:p>
          <a:p>
            <a:pPr marL="829818" lvl="1" indent="-342900"/>
            <a:r>
              <a:rPr lang="en-US" sz="2400" dirty="0"/>
              <a:t>Pressure</a:t>
            </a:r>
          </a:p>
          <a:p>
            <a:pPr marL="829818" lvl="1" indent="-342900"/>
            <a:r>
              <a:rPr lang="en-US" sz="2400" dirty="0"/>
              <a:t>Volume</a:t>
            </a:r>
          </a:p>
          <a:p>
            <a:pPr marL="829818" lvl="1" indent="-342900"/>
            <a:r>
              <a:rPr lang="en-US" sz="2400" dirty="0"/>
              <a:t>Specified current draw</a:t>
            </a:r>
          </a:p>
        </p:txBody>
      </p:sp>
    </p:spTree>
    <p:extLst>
      <p:ext uri="{BB962C8B-B14F-4D97-AF65-F5344CB8AC3E}">
        <p14:creationId xmlns:p14="http://schemas.microsoft.com/office/powerpoint/2010/main" val="23259569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6618D-EABD-B5E8-4A66-8B190AF3F3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EE6EA3-B1A4-21D8-A9F7-1B1AF8DAC833}"/>
              </a:ext>
            </a:extLst>
          </p:cNvPr>
          <p:cNvSpPr>
            <a:spLocks noGrp="1"/>
          </p:cNvSpPr>
          <p:nvPr>
            <p:ph type="title"/>
          </p:nvPr>
        </p:nvSpPr>
        <p:spPr>
          <a:xfrm>
            <a:off x="457200" y="174091"/>
            <a:ext cx="8229600" cy="682682"/>
          </a:xfrm>
        </p:spPr>
        <p:txBody>
          <a:bodyPr wrap="square" tIns="18000" bIns="18000" anchor="ctr" anchorCtr="0">
            <a:spAutoFit/>
          </a:bodyPr>
          <a:lstStyle/>
          <a:p>
            <a:r>
              <a:rPr lang="en-US" sz="2800" noProof="0" dirty="0">
                <a:latin typeface="+mj-lt"/>
              </a:rPr>
              <a:t>Animations and Video Links </a:t>
            </a:r>
            <a:br>
              <a:rPr lang="en-US" sz="2800" noProof="0" dirty="0">
                <a:latin typeface="+mj-lt"/>
              </a:rPr>
            </a:br>
            <a:r>
              <a:rPr lang="en-US" sz="1400" noProof="0" dirty="0">
                <a:latin typeface="+mj-lt"/>
              </a:rPr>
              <a:t>(Halderman website subscription and web access needed to view)</a:t>
            </a:r>
          </a:p>
        </p:txBody>
      </p:sp>
      <p:sp>
        <p:nvSpPr>
          <p:cNvPr id="3" name="Content Placeholder 2">
            <a:extLst>
              <a:ext uri="{FF2B5EF4-FFF2-40B4-BE49-F238E27FC236}">
                <a16:creationId xmlns:a16="http://schemas.microsoft.com/office/drawing/2014/main" id="{B2B088E0-DC24-0FA6-D3E5-C31DD09A1225}"/>
              </a:ext>
            </a:extLst>
          </p:cNvPr>
          <p:cNvSpPr>
            <a:spLocks noGrp="1"/>
          </p:cNvSpPr>
          <p:nvPr>
            <p:ph idx="1"/>
          </p:nvPr>
        </p:nvSpPr>
        <p:spPr>
          <a:xfrm>
            <a:off x="457200" y="2133600"/>
            <a:ext cx="8229600" cy="967376"/>
          </a:xfrm>
        </p:spPr>
        <p:txBody>
          <a:bodyPr wrap="square" tIns="18000" bIns="18000" anchor="ctr" anchorCtr="0">
            <a:spAutoFit/>
          </a:bodyPr>
          <a:lstStyle/>
          <a:p>
            <a:r>
              <a:rPr lang="en-US" sz="2400" noProof="0" dirty="0">
                <a:hlinkClick r:id="rId3"/>
              </a:rPr>
              <a:t>(A8) Engine Performance Animations</a:t>
            </a:r>
            <a:endParaRPr lang="en-US" sz="2400" noProof="0" dirty="0"/>
          </a:p>
          <a:p>
            <a:r>
              <a:rPr lang="en-US" sz="2400" noProof="0" dirty="0">
                <a:hlinkClick r:id="rId4"/>
              </a:rPr>
              <a:t>(A8) Engine Performance Videos</a:t>
            </a:r>
            <a:endParaRPr lang="en-US" sz="2400" noProof="0" dirty="0"/>
          </a:p>
        </p:txBody>
      </p:sp>
    </p:spTree>
    <p:extLst>
      <p:ext uri="{BB962C8B-B14F-4D97-AF65-F5344CB8AC3E}">
        <p14:creationId xmlns:p14="http://schemas.microsoft.com/office/powerpoint/2010/main" val="12942980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38222" y="231999"/>
            <a:ext cx="8236654" cy="590349"/>
          </a:xfrm>
        </p:spPr>
        <p:txBody>
          <a:bodyPr wrap="square" lIns="0" tIns="18000" rIns="0" bIns="18000" rtlCol="0" anchor="ctr">
            <a:spAutoFit/>
          </a:bodyPr>
          <a:lstStyle/>
          <a:p>
            <a:pPr eaLnBrk="1" fontAlgn="auto" hangingPunct="1">
              <a:spcAft>
                <a:spcPts val="0"/>
              </a:spcAft>
              <a:defRPr/>
            </a:pPr>
            <a:r>
              <a:rPr lang="en-US" sz="3600" b="1" noProof="0"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222" y="2790085"/>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27815" y="2025192"/>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noProof="0"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44027"/>
            <a:ext cx="8270993" cy="590349"/>
          </a:xfrm>
        </p:spPr>
        <p:txBody>
          <a:bodyPr wrap="square" lIns="0" tIns="18000" rIns="0" bIns="18000" anchor="ctr" anchorCtr="0">
            <a:spAutoFit/>
          </a:bodyPr>
          <a:lstStyle/>
          <a:p>
            <a:r>
              <a:rPr lang="en-US" altLang="en-US" dirty="0"/>
              <a:t>Fuel Tanks </a:t>
            </a:r>
            <a:r>
              <a:rPr lang="en-US" altLang="en-US" sz="2800" dirty="0"/>
              <a:t>(2 of 3)</a:t>
            </a:r>
            <a:endParaRPr lang="en-US" sz="26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808" y="1097736"/>
            <a:ext cx="8278392" cy="4114391"/>
          </a:xfrm>
        </p:spPr>
        <p:txBody>
          <a:bodyPr wrap="square" lIns="0" tIns="18000" rIns="0" bIns="18000" anchor="ctr" anchorCtr="0">
            <a:spAutoFit/>
          </a:bodyPr>
          <a:lstStyle/>
          <a:p>
            <a:pPr marL="342000" indent="-342000">
              <a:spcBef>
                <a:spcPts val="600"/>
              </a:spcBef>
            </a:pPr>
            <a:r>
              <a:rPr lang="en-US" sz="2400" dirty="0"/>
              <a:t>Tank Location and Mounting</a:t>
            </a:r>
          </a:p>
          <a:p>
            <a:pPr marL="828918" lvl="1" indent="-342000"/>
            <a:r>
              <a:rPr lang="en-US" sz="2400" dirty="0"/>
              <a:t>Most vehicles use a horizontally suspended fuel tank.</a:t>
            </a:r>
          </a:p>
          <a:p>
            <a:pPr marL="828918" lvl="1" indent="-342000"/>
            <a:r>
              <a:rPr lang="en-US" sz="2400" dirty="0"/>
              <a:t>Fuel tanks located there so that frame rails and body components protect the tank in the event of a crash.</a:t>
            </a:r>
          </a:p>
          <a:p>
            <a:pPr marL="342000" indent="-342000">
              <a:spcBef>
                <a:spcPts val="600"/>
              </a:spcBef>
            </a:pPr>
            <a:r>
              <a:rPr lang="en-US" sz="2400" dirty="0"/>
              <a:t>Filler Tubes</a:t>
            </a:r>
          </a:p>
          <a:p>
            <a:pPr marL="828918" lvl="1" indent="-342000"/>
            <a:r>
              <a:rPr lang="en-US" sz="2400" dirty="0"/>
              <a:t>Fuel enters tank through a large tube extending from the tank to an opening on the outside of the vehicle.</a:t>
            </a:r>
          </a:p>
          <a:p>
            <a:pPr marL="828918" lvl="1" indent="-342000"/>
            <a:r>
              <a:rPr lang="en-US" sz="2400" dirty="0"/>
              <a:t>Onboard refueling vapor recovery (</a:t>
            </a:r>
            <a:r>
              <a:rPr lang="en-US" sz="2400" spc="-300" dirty="0"/>
              <a:t>O R V </a:t>
            </a:r>
            <a:r>
              <a:rPr lang="en-US" sz="2400" dirty="0"/>
              <a:t>R) systems were added to the filler neck to reduce evaporative emissions.</a:t>
            </a:r>
            <a:endParaRPr lang="en-US" altLang="en-US" sz="2400" noProof="0" dirty="0">
              <a:solidFill>
                <a:schemeClr val="tx1"/>
              </a:solidFill>
            </a:endParaRPr>
          </a:p>
        </p:txBody>
      </p:sp>
    </p:spTree>
    <p:extLst>
      <p:ext uri="{BB962C8B-B14F-4D97-AF65-F5344CB8AC3E}">
        <p14:creationId xmlns:p14="http://schemas.microsoft.com/office/powerpoint/2010/main" val="1049805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23479"/>
            <a:ext cx="8270993" cy="590349"/>
          </a:xfrm>
        </p:spPr>
        <p:txBody>
          <a:bodyPr wrap="square" lIns="0" tIns="18000" rIns="0" bIns="18000" anchor="ctr" anchorCtr="0">
            <a:spAutoFit/>
          </a:bodyPr>
          <a:lstStyle/>
          <a:p>
            <a:r>
              <a:rPr lang="en-US" altLang="en-US" dirty="0"/>
              <a:t>Fuel Tanks </a:t>
            </a:r>
            <a:r>
              <a:rPr lang="en-US" altLang="en-US" sz="2800" dirty="0"/>
              <a:t>(3 of 3)</a:t>
            </a:r>
            <a:endParaRPr lang="en-US" sz="26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808" y="1077188"/>
            <a:ext cx="8278392" cy="4114391"/>
          </a:xfrm>
        </p:spPr>
        <p:txBody>
          <a:bodyPr wrap="square" lIns="0" tIns="18000" rIns="0" bIns="18000" anchor="ctr" anchorCtr="0">
            <a:spAutoFit/>
          </a:bodyPr>
          <a:lstStyle/>
          <a:p>
            <a:pPr marL="342000" indent="-342000">
              <a:spcBef>
                <a:spcPts val="600"/>
              </a:spcBef>
            </a:pPr>
            <a:r>
              <a:rPr lang="en-US" sz="2400" dirty="0"/>
              <a:t>Pressure-Vacuum Filler Cap</a:t>
            </a:r>
          </a:p>
          <a:p>
            <a:pPr marL="828918" lvl="1" indent="-342000"/>
            <a:r>
              <a:rPr lang="en-US" sz="2400" dirty="0"/>
              <a:t>Safety cap must seal system and release excess pressure or excess vacuum.</a:t>
            </a:r>
          </a:p>
          <a:p>
            <a:pPr marL="342000" indent="-342000">
              <a:spcBef>
                <a:spcPts val="600"/>
              </a:spcBef>
            </a:pPr>
            <a:r>
              <a:rPr lang="en-US" sz="2400" dirty="0"/>
              <a:t>Fuel Pickup Tube</a:t>
            </a:r>
          </a:p>
          <a:p>
            <a:pPr marL="828918" lvl="1" indent="-342000"/>
            <a:r>
              <a:rPr lang="en-US" sz="2400" dirty="0"/>
              <a:t>Fuel pickup tube is usually a part of the fuel sender assembly or the electric fuel pump assembly and contains the tank sock.</a:t>
            </a:r>
          </a:p>
          <a:p>
            <a:pPr marL="342000" indent="-342000">
              <a:spcBef>
                <a:spcPts val="600"/>
              </a:spcBef>
            </a:pPr>
            <a:r>
              <a:rPr lang="en-US" sz="2400" dirty="0"/>
              <a:t>Tank Venting Requirements</a:t>
            </a:r>
          </a:p>
          <a:p>
            <a:pPr marL="828918" lvl="1" indent="-342000"/>
            <a:r>
              <a:rPr lang="en-US" sz="2400" spc="-300" dirty="0"/>
              <a:t>E V A </a:t>
            </a:r>
            <a:r>
              <a:rPr lang="en-US" sz="2400" dirty="0"/>
              <a:t>P system vents gasoline vapors from the fuel tank directly to a charcoal-filled vapor storage canister.</a:t>
            </a:r>
            <a:endParaRPr lang="en-US" altLang="en-US" sz="2400" noProof="0" dirty="0">
              <a:solidFill>
                <a:schemeClr val="tx1"/>
              </a:solidFill>
            </a:endParaRPr>
          </a:p>
        </p:txBody>
      </p:sp>
    </p:spTree>
    <p:extLst>
      <p:ext uri="{BB962C8B-B14F-4D97-AF65-F5344CB8AC3E}">
        <p14:creationId xmlns:p14="http://schemas.microsoft.com/office/powerpoint/2010/main" val="766851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34.2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116912"/>
            <a:ext cx="1462651" cy="405683"/>
          </a:xfrm>
        </p:spPr>
        <p:txBody>
          <a:bodyPr wrap="square" lIns="0" tIns="18000" rIns="0" bIns="18000" anchor="ctr" anchorCtr="0">
            <a:spAutoFit/>
          </a:bodyPr>
          <a:lstStyle/>
          <a:p>
            <a:pPr marL="0" indent="0">
              <a:buNone/>
            </a:pPr>
            <a:r>
              <a:rPr lang="en-US" sz="2400" noProof="0" dirty="0"/>
              <a:t>Fuel Tank</a:t>
            </a:r>
          </a:p>
        </p:txBody>
      </p:sp>
      <p:pic>
        <p:nvPicPr>
          <p:cNvPr id="3" name="Picture 2" descr="A three-piece filter tube assembly that connects to a fuel tank. The three-piece assembly includes a lower neck, clamps, a hose, and the upper neck.">
            <a:extLst>
              <a:ext uri="{FF2B5EF4-FFF2-40B4-BE49-F238E27FC236}">
                <a16:creationId xmlns:a16="http://schemas.microsoft.com/office/drawing/2014/main" id="{C45036A8-3F7E-CBE1-A538-2DDF000E5F5F}"/>
              </a:ext>
            </a:extLst>
          </p:cNvPr>
          <p:cNvPicPr>
            <a:picLocks noChangeAspect="1"/>
          </p:cNvPicPr>
          <p:nvPr/>
        </p:nvPicPr>
        <p:blipFill>
          <a:blip r:embed="rId3"/>
          <a:stretch>
            <a:fillRect/>
          </a:stretch>
        </p:blipFill>
        <p:spPr>
          <a:xfrm>
            <a:off x="978723" y="1839582"/>
            <a:ext cx="7186554" cy="3363768"/>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738585"/>
            <a:ext cx="8270993" cy="405683"/>
          </a:xfrm>
        </p:spPr>
        <p:txBody>
          <a:bodyPr wrap="square" lIns="0" tIns="18000" rIns="0" bIns="18000" anchor="ctr" anchorCtr="0">
            <a:spAutoFit/>
          </a:bodyPr>
          <a:lstStyle/>
          <a:p>
            <a:pPr marL="342900" indent="-342900">
              <a:spcBef>
                <a:spcPts val="600"/>
              </a:spcBef>
            </a:pPr>
            <a:r>
              <a:rPr lang="en-US" sz="2400" dirty="0"/>
              <a:t>A three-piece filler tube assembly.</a:t>
            </a:r>
          </a:p>
        </p:txBody>
      </p:sp>
    </p:spTree>
    <p:extLst>
      <p:ext uri="{BB962C8B-B14F-4D97-AF65-F5344CB8AC3E}">
        <p14:creationId xmlns:p14="http://schemas.microsoft.com/office/powerpoint/2010/main" val="3321270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34.3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116912"/>
            <a:ext cx="1483199" cy="405683"/>
          </a:xfrm>
        </p:spPr>
        <p:txBody>
          <a:bodyPr wrap="square" lIns="0" tIns="18000" rIns="0" bIns="18000" anchor="ctr" anchorCtr="0">
            <a:spAutoFit/>
          </a:bodyPr>
          <a:lstStyle/>
          <a:p>
            <a:pPr marL="0" indent="0">
              <a:buNone/>
            </a:pPr>
            <a:r>
              <a:rPr lang="en-US" sz="2400" noProof="0" dirty="0"/>
              <a:t>Filler Tube</a:t>
            </a:r>
          </a:p>
        </p:txBody>
      </p:sp>
      <p:pic>
        <p:nvPicPr>
          <p:cNvPr id="4" name="Picture 3" descr="A filler-neck check-ball tube with a check ball inside it. A ground wire is connected to the filler-neck.">
            <a:extLst>
              <a:ext uri="{FF2B5EF4-FFF2-40B4-BE49-F238E27FC236}">
                <a16:creationId xmlns:a16="http://schemas.microsoft.com/office/drawing/2014/main" id="{7D9C6E46-0879-CCF9-DBDD-B0B5E393046E}"/>
              </a:ext>
            </a:extLst>
          </p:cNvPr>
          <p:cNvPicPr>
            <a:picLocks noChangeAspect="1"/>
          </p:cNvPicPr>
          <p:nvPr/>
        </p:nvPicPr>
        <p:blipFill>
          <a:blip r:embed="rId3"/>
          <a:stretch>
            <a:fillRect/>
          </a:stretch>
        </p:blipFill>
        <p:spPr>
          <a:xfrm>
            <a:off x="2490034" y="1561996"/>
            <a:ext cx="4143384" cy="3119266"/>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4860057"/>
            <a:ext cx="8270993" cy="1513679"/>
          </a:xfrm>
        </p:spPr>
        <p:txBody>
          <a:bodyPr wrap="square" lIns="0" tIns="18000" rIns="0" bIns="18000" anchor="ctr" anchorCtr="0">
            <a:spAutoFit/>
          </a:bodyPr>
          <a:lstStyle/>
          <a:p>
            <a:pPr marL="342900" indent="-342900">
              <a:spcBef>
                <a:spcPts val="600"/>
              </a:spcBef>
            </a:pPr>
            <a:r>
              <a:rPr lang="en-US" sz="2400" dirty="0"/>
              <a:t>A view of a typical filler tube with the fuel tank removed. Notice the ground strap used to help prevent the buildup of static electricity as the fuel flows into the plastic tank. The check ball looks like a ping-pong ball.</a:t>
            </a:r>
          </a:p>
        </p:txBody>
      </p:sp>
    </p:spTree>
    <p:extLst>
      <p:ext uri="{BB962C8B-B14F-4D97-AF65-F5344CB8AC3E}">
        <p14:creationId xmlns:p14="http://schemas.microsoft.com/office/powerpoint/2010/main" val="1772304890"/>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2793</TotalTime>
  <Words>3887</Words>
  <Application>Microsoft Office PowerPoint</Application>
  <PresentationFormat>On-screen Show (4:3)</PresentationFormat>
  <Paragraphs>317</Paragraphs>
  <Slides>56</Slides>
  <Notes>55</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56</vt:i4>
      </vt:variant>
    </vt:vector>
  </HeadingPairs>
  <TitlesOfParts>
    <vt:vector size="61" baseType="lpstr">
      <vt:lpstr>Arial</vt:lpstr>
      <vt:lpstr>Verdana</vt:lpstr>
      <vt:lpstr>Times New Roman</vt:lpstr>
      <vt:lpstr>1_USHE</vt:lpstr>
      <vt:lpstr>USHE</vt:lpstr>
      <vt:lpstr>Automotive Electrical and Engine Performance</vt:lpstr>
      <vt:lpstr>Learning Objectives</vt:lpstr>
      <vt:lpstr>Fuel Delivery System</vt:lpstr>
      <vt:lpstr>Figure 34.1</vt:lpstr>
      <vt:lpstr>Fuel Tanks (1 of 3)</vt:lpstr>
      <vt:lpstr>Fuel Tanks (2 of 3)</vt:lpstr>
      <vt:lpstr>Fuel Tanks (3 of 3)</vt:lpstr>
      <vt:lpstr>Figure 34.2</vt:lpstr>
      <vt:lpstr>Figure 34.3</vt:lpstr>
      <vt:lpstr>Figure 34.4</vt:lpstr>
      <vt:lpstr>Figure 34.5</vt:lpstr>
      <vt:lpstr>Rollover Leakage Protection</vt:lpstr>
      <vt:lpstr>Figure 34.6</vt:lpstr>
      <vt:lpstr>Fuel Lines (1 of 3)</vt:lpstr>
      <vt:lpstr>Fuel Lines (2 of 3)</vt:lpstr>
      <vt:lpstr>Fuel Lines (3 of 3)</vt:lpstr>
      <vt:lpstr>Figure 34.7</vt:lpstr>
      <vt:lpstr>Figure 34.8</vt:lpstr>
      <vt:lpstr>Figure 34.9</vt:lpstr>
      <vt:lpstr>Frequently Asked Question: Just How Much Fuel Is Recirculated?</vt:lpstr>
      <vt:lpstr>Frequently Asked Question: How Can an Electric Pump Work Inside a Gas Tank and Not Cause a Fire?</vt:lpstr>
      <vt:lpstr>Figure 34.10</vt:lpstr>
      <vt:lpstr>Electric Fuel Pumps (1 of 4)</vt:lpstr>
      <vt:lpstr>Electric Fuel Pumps (2 of 4)</vt:lpstr>
      <vt:lpstr>Electric Fuel Pumps (3 of 4)</vt:lpstr>
      <vt:lpstr>Electric Fuel Pumps (4 of 4)</vt:lpstr>
      <vt:lpstr>Figure 34.11</vt:lpstr>
      <vt:lpstr>Figure 34.12</vt:lpstr>
      <vt:lpstr>Figure 34.13</vt:lpstr>
      <vt:lpstr>Figure 34.14</vt:lpstr>
      <vt:lpstr>Figure 34.15</vt:lpstr>
      <vt:lpstr>Frequently Asked Question: Why Are Many Fuel-Pump Modules Spring-Loaded?</vt:lpstr>
      <vt:lpstr>Figure 34.16</vt:lpstr>
      <vt:lpstr>Figure 34.17</vt:lpstr>
      <vt:lpstr>Question 1</vt:lpstr>
      <vt:lpstr>Answer 1</vt:lpstr>
      <vt:lpstr>Fuel Filters</vt:lpstr>
      <vt:lpstr>Figure 34.18</vt:lpstr>
      <vt:lpstr>Question 2</vt:lpstr>
      <vt:lpstr>Answer 2</vt:lpstr>
      <vt:lpstr>Fuel-Pump Testing (1 of 2)</vt:lpstr>
      <vt:lpstr>Fuel Pump Testing (2 of 2)</vt:lpstr>
      <vt:lpstr>Figure 34.19</vt:lpstr>
      <vt:lpstr>Figure 34.20</vt:lpstr>
      <vt:lpstr>Figure 34.21</vt:lpstr>
      <vt:lpstr>Animation: Fuel Pump Pressure Test</vt:lpstr>
      <vt:lpstr>Figure 34.22</vt:lpstr>
      <vt:lpstr>Fuel-Pump Current Draw Test</vt:lpstr>
      <vt:lpstr>Figure 34.23</vt:lpstr>
      <vt:lpstr>Question 3</vt:lpstr>
      <vt:lpstr>Answer 3</vt:lpstr>
      <vt:lpstr>Fuel-Pump Replacement</vt:lpstr>
      <vt:lpstr>Summary (1 of 2)</vt:lpstr>
      <vt:lpstr>Summary (2 of 2)</vt:lpstr>
      <vt:lpstr>Animations and Video Links  (Halderman website subscription and web access needed to view)</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Electrical and Engine Performance, Ninth Edition, Chapter 34</dc:title>
  <dc:subject>Careers</dc:subject>
  <dc:creator>Halderman and Ward</dc:creator>
  <cp:keywords/>
  <dc:description>Additional information may be found in the Notes Pane of each slide by pressing F6.</dc:description>
  <cp:lastModifiedBy>Glen Plants</cp:lastModifiedBy>
  <cp:revision>456</cp:revision>
  <dcterms:modified xsi:type="dcterms:W3CDTF">2024-11-04T17:18:00Z</dcterms:modified>
</cp:coreProperties>
</file>