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62"/>
  </p:notesMasterIdLst>
  <p:handoutMasterIdLst>
    <p:handoutMasterId r:id="rId63"/>
  </p:handoutMasterIdLst>
  <p:sldIdLst>
    <p:sldId id="1038" r:id="rId3"/>
    <p:sldId id="764" r:id="rId4"/>
    <p:sldId id="979" r:id="rId5"/>
    <p:sldId id="765" r:id="rId6"/>
    <p:sldId id="980" r:id="rId7"/>
    <p:sldId id="981" r:id="rId8"/>
    <p:sldId id="766" r:id="rId9"/>
    <p:sldId id="982" r:id="rId10"/>
    <p:sldId id="983" r:id="rId11"/>
    <p:sldId id="984" r:id="rId12"/>
    <p:sldId id="985" r:id="rId13"/>
    <p:sldId id="986" r:id="rId14"/>
    <p:sldId id="987" r:id="rId15"/>
    <p:sldId id="988" r:id="rId16"/>
    <p:sldId id="963" r:id="rId17"/>
    <p:sldId id="989" r:id="rId18"/>
    <p:sldId id="990" r:id="rId19"/>
    <p:sldId id="991" r:id="rId20"/>
    <p:sldId id="992" r:id="rId21"/>
    <p:sldId id="993" r:id="rId22"/>
    <p:sldId id="994" r:id="rId23"/>
    <p:sldId id="995" r:id="rId24"/>
    <p:sldId id="1387" r:id="rId25"/>
    <p:sldId id="996" r:id="rId26"/>
    <p:sldId id="997" r:id="rId27"/>
    <p:sldId id="998" r:id="rId28"/>
    <p:sldId id="1386" r:id="rId29"/>
    <p:sldId id="999" r:id="rId30"/>
    <p:sldId id="1000" r:id="rId31"/>
    <p:sldId id="1001" r:id="rId32"/>
    <p:sldId id="1002" r:id="rId33"/>
    <p:sldId id="1003" r:id="rId34"/>
    <p:sldId id="1004" r:id="rId35"/>
    <p:sldId id="1005" r:id="rId36"/>
    <p:sldId id="1006" r:id="rId37"/>
    <p:sldId id="1007" r:id="rId38"/>
    <p:sldId id="1008" r:id="rId39"/>
    <p:sldId id="1009" r:id="rId40"/>
    <p:sldId id="1010" r:id="rId41"/>
    <p:sldId id="1011" r:id="rId42"/>
    <p:sldId id="1012" r:id="rId43"/>
    <p:sldId id="1013" r:id="rId44"/>
    <p:sldId id="1014" r:id="rId45"/>
    <p:sldId id="1385" r:id="rId46"/>
    <p:sldId id="1015" r:id="rId47"/>
    <p:sldId id="1016" r:id="rId48"/>
    <p:sldId id="1017" r:id="rId49"/>
    <p:sldId id="1018" r:id="rId50"/>
    <p:sldId id="1019" r:id="rId51"/>
    <p:sldId id="1026" r:id="rId52"/>
    <p:sldId id="1023" r:id="rId53"/>
    <p:sldId id="1024" r:id="rId54"/>
    <p:sldId id="1025" r:id="rId55"/>
    <p:sldId id="1027" r:id="rId56"/>
    <p:sldId id="1020" r:id="rId57"/>
    <p:sldId id="1021" r:id="rId58"/>
    <p:sldId id="1022" r:id="rId59"/>
    <p:sldId id="1306" r:id="rId60"/>
    <p:sldId id="687" r:id="rId61"/>
  </p:sldIdLst>
  <p:sldSz cx="9144000" cy="6858000" type="screen4x3"/>
  <p:notesSz cx="6858000" cy="9144000"/>
  <p:embeddedFontLst>
    <p:embeddedFont>
      <p:font typeface="Cambria Math" panose="02040503050406030204" pitchFamily="18" charset="0"/>
      <p:regular r:id="rId64"/>
    </p:embeddedFont>
    <p:embeddedFont>
      <p:font typeface="Verdana" panose="020B0604030504040204"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20" userDrawn="1">
          <p15:clr>
            <a:srgbClr val="A4A3A4"/>
          </p15:clr>
        </p15:guide>
        <p15:guide id="2" pos="249" userDrawn="1">
          <p15:clr>
            <a:srgbClr val="A4A3A4"/>
          </p15:clr>
        </p15:guide>
        <p15:guide id="3" pos="5488" userDrawn="1">
          <p15:clr>
            <a:srgbClr val="A4A3A4"/>
          </p15:clr>
        </p15:guide>
        <p15:guide id="4" orient="horz" pos="3725" userDrawn="1">
          <p15:clr>
            <a:srgbClr val="A4A3A4"/>
          </p15:clr>
        </p15:guide>
        <p15:guide id="7" orient="horz" pos="890" userDrawn="1">
          <p15:clr>
            <a:srgbClr val="A4A3A4"/>
          </p15:clr>
        </p15:guide>
        <p15:guide id="8" pos="2880" userDrawn="1">
          <p15:clr>
            <a:srgbClr val="A4A3A4"/>
          </p15:clr>
        </p15:guide>
        <p15:guide id="9" orient="horz" pos="436" userDrawn="1">
          <p15:clr>
            <a:srgbClr val="A4A3A4"/>
          </p15:clr>
        </p15:guide>
        <p15:guide id="10" orient="horz" pos="4201" userDrawn="1">
          <p15:clr>
            <a:srgbClr val="A4A3A4"/>
          </p15:clr>
        </p15:guide>
        <p15:guide id="11" orient="horz" pos="2863" userDrawn="1">
          <p15:clr>
            <a:srgbClr val="A4A3A4"/>
          </p15:clr>
        </p15:guide>
        <p15:guide id="12" pos="4468" userDrawn="1">
          <p15:clr>
            <a:srgbClr val="A4A3A4"/>
          </p15:clr>
        </p15:guide>
        <p15:guide id="13" orient="horz" pos="336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 id="8" name="Lavanya Subramanian, Integra-PDY, IN" initials="LSIPI" lastIdx="1" clrIdx="8">
    <p:extLst>
      <p:ext uri="{19B8F6BF-5375-455C-9EA6-DF929625EA0E}">
        <p15:presenceInfo xmlns:p15="http://schemas.microsoft.com/office/powerpoint/2012/main" userId="S-1-5-21-1408920735-363312195-2789242753-66341" providerId="AD"/>
      </p:ext>
    </p:extLst>
  </p:cmAuthor>
  <p:cmAuthor id="9" name="Vinnarasi Saminadin" initials="VS" lastIdx="1" clrIdx="9">
    <p:extLst>
      <p:ext uri="{19B8F6BF-5375-455C-9EA6-DF929625EA0E}">
        <p15:presenceInfo xmlns:p15="http://schemas.microsoft.com/office/powerpoint/2012/main" userId="S-1-5-21-1408920735-363312195-2789242753-66149" providerId="AD"/>
      </p:ext>
    </p:extLst>
  </p:cmAuthor>
  <p:cmAuthor id="10" name="Dr. John KERSHAW" initials="DJK" lastIdx="1" clrIdx="10">
    <p:extLst>
      <p:ext uri="{19B8F6BF-5375-455C-9EA6-DF929625EA0E}">
        <p15:presenceInfo xmlns:p15="http://schemas.microsoft.com/office/powerpoint/2012/main" userId="fe804296c06c1d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92" autoAdjust="0"/>
    <p:restoredTop sz="96140" autoAdjust="0"/>
  </p:normalViewPr>
  <p:slideViewPr>
    <p:cSldViewPr snapToGrid="0" snapToObjects="1">
      <p:cViewPr varScale="1">
        <p:scale>
          <a:sx n="110" d="100"/>
          <a:sy n="110" d="100"/>
        </p:scale>
        <p:origin x="2040" y="102"/>
      </p:cViewPr>
      <p:guideLst>
        <p:guide orient="horz" pos="4020"/>
        <p:guide pos="249"/>
        <p:guide pos="5488"/>
        <p:guide orient="horz" pos="3725"/>
        <p:guide orient="horz" pos="890"/>
        <p:guide pos="2880"/>
        <p:guide orient="horz" pos="436"/>
        <p:guide orient="horz" pos="4201"/>
        <p:guide orient="horz" pos="2863"/>
        <p:guide pos="4468"/>
        <p:guide orient="horz" pos="3362"/>
      </p:guideLst>
    </p:cSldViewPr>
  </p:slideViewPr>
  <p:outlineViewPr>
    <p:cViewPr>
      <p:scale>
        <a:sx n="33" d="100"/>
        <a:sy n="33" d="100"/>
      </p:scale>
      <p:origin x="0" y="-39084"/>
    </p:cViewPr>
  </p:outlineViewPr>
  <p:notesTextViewPr>
    <p:cViewPr>
      <p:scale>
        <a:sx n="125" d="100"/>
        <a:sy n="125" d="100"/>
      </p:scale>
      <p:origin x="0" y="0"/>
    </p:cViewPr>
  </p:notesTextViewPr>
  <p:sorterViewPr>
    <p:cViewPr varScale="1">
      <p:scale>
        <a:sx n="1" d="1"/>
        <a:sy n="1" d="1"/>
      </p:scale>
      <p:origin x="0" y="0"/>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68" Type="http://schemas.openxmlformats.org/officeDocument/2006/relationships/font" Target="fonts/font5.fntdata"/><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1.fntdata"/><Relationship Id="rId69"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11/4/2024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a finger type design with the sensing element in the shape of a thimble at one end. The thimble end is in contact with exhaust stream. The other end has the atmospheric air entering the sensor. A sensor signal circuit connected to the sensor uses the exhaust side electrode as the negative and the ambient-air electrode as the positive. A heater control circuit is kept inside the thimble along the positive side electrode. Platinum electrodes are connected to the exhaust side electrode, while the zirconia electrode is on the other side of the heater control circuit.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56124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altLang="en-US" sz="1200" b="1" u="sng" dirty="0">
                <a:solidFill>
                  <a:srgbClr val="000000"/>
                </a:solidFill>
                <a:latin typeface="Arial" panose="020B0604020202020204" pitchFamily="34" charset="0"/>
                <a:cs typeface="Arial" panose="020B0604020202020204" pitchFamily="34" charset="0"/>
                <a:sym typeface="Arial" charset="0"/>
              </a:rPr>
              <a:t>Case Study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The Chevrolet Pickup Truck Story</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owner of a Chevrolet pickup truck complained that the engine ran terribly. It would hesitate and surge, yet there were no diagnostic trouble codes (D T Cs ). After hours of troubleshooting, the technician discovered while talking to the owner that the problem started after the transmission had been repaired. However,</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transmission shop said that the problem was an engine problem and not related to the transmission. A thorough visual inspection revealed that the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front and rear oxygen sensor connectors had been switched. The P C M was trying to compensate for an air fuel mixture condition that did not exist. Reversing the O2S connectors restored proper operation of the truck.</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Summary:</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Complaint</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—Vehicle owner complained that the pickup truck ran terribly.</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Cause</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—During a previous repair, the upstream and downstream oxygen sensor connectors were reversed.</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Correction</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connectors were moved to their correct locations, which restored proper engine operation.</a:t>
            </a:r>
          </a:p>
          <a:p>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graph has sensor voltage in millivolts on the vertical axis and the excess air factor on the horizontal axis. The vertical axis has values from 0 millivolts to 1000 millivolts in intervals of 200 millivolts. The horizontal axis has excess-air factor values from 0.80 to 1.20 in intervals of 0.1. The graph is divided into two sections, rich mixture (lack of air) from 0.80 excess-air factor to 1.00 and lean mixture (excess air) from 1.00 excess-air factor to 1.20. An air fuel ratio of 12.5 to 1 is shown at an excess-air factor of 0.80, 14.7 to 1 at 1.00 excess-air factor and 18 to 1 at 1.20 excess-air factor. The graph shows a gradual decrease in a voltage and a sudden drop when the mixture changes and again a gradual decrease.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09705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739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72037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67195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37090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six engine blocks divided into two halves, each half with equal number of cylinders. From the six engine blocks shown in the figure, three of them have two separate catalytic converters for their exhaust manifolds and the other three of them have a single catalytic converter for their exhaust manifolds. For every engine block, whether it is transverse or F W D, there is a bank of two sensors. Sensor banks located near the half where cylinder 1 is located is labeled as sensor bank 1 for every engine.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21173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74749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91559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2009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081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also depicts signals from the upstream and downstream oxygen sensors as shown on an O B D-2 catalytic converter monitor. The upstream signal shows a rapidly switching signal, with the curve of the signal similar to a sine wave. The downstream signal shows a slowly switching signal or a straight line signal, with the curve of the signal similar to a rectangular pulse with rounded edges.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30112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the red test lead connected to the oxygen sensor signal wire and the black test lead connected to the engine ground. The display on the multi-meter reads .715 volts.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50224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altLang="en-US" b="1" dirty="0">
                <a:solidFill>
                  <a:srgbClr val="000000"/>
                </a:solidFill>
                <a:latin typeface="Arial" panose="020B0604020202020204" pitchFamily="34" charset="0"/>
                <a:cs typeface="Arial" panose="020B0604020202020204" pitchFamily="34" charset="0"/>
                <a:sym typeface="Arial" charset="0"/>
              </a:rPr>
              <a:t>TECH TIP </a:t>
            </a: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Do Not Solder Oxygen Sensor Wires: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Oxygen sensors must have outside oxygen to compare with the oxygen content in the exhaust.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Most oxygen sensors breathe through the signal wire and, if soldered, would block the flow of outside air to the sensor. If a replacement oxygen sensor is used, always use the factory replacement, using the original connectors or a crimp-and-seal connector that will seal out any moisture and still allow air to flow through the connector.</a:t>
            </a:r>
          </a:p>
          <a:p>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the red test lead connected to the oxygen sensor signal wire and the black test lead connected to the engine ground. Numbering from 1 to 6 can be seen on the figure. Number 1 is shown near the input terminals of test leads. Number 2 is shown at the rotary switch. Number 3 is shown at the range button on the multi-meter. Number 4 is shown at the test leads connected to engine and the oxygen sensor. Number 5 is shown the minimum and maximum button and number 6 is shown pointing the minimum and maximum button and the display screen of the multi-meter. Instructions for using the multi-meter are shown in the figure and can be read as below. Watch analog pointer sweep as O 2 voltage chances. Depending on the driving conditions, the O 2 voltage rises and falls, but it usually averages around 0.45 volts. 1. Shut the engine off and insert test lead in the input terminals as shown. 2. Set the rotary switch to volts D C. 3. Manually select the 4 volts range. 4. Connect the test leads as shown. 5. Start the engine. If the O 2 sensor is unheated, fast idle the engine for a few minutes. 6. Press minimum and maximum button to display maximum (maximum) O 2 voltage; press again to display minimum (minimum) voltage; press again to display average (average) voltage; press and hold down minimum and maximum for 2 seconds to exit.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95065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altLang="en-US" b="1" u="sng" dirty="0">
                <a:solidFill>
                  <a:srgbClr val="000000"/>
                </a:solidFill>
                <a:latin typeface="Arial" panose="020B0604020202020204" pitchFamily="34" charset="0"/>
                <a:cs typeface="Arial" panose="020B0604020202020204" pitchFamily="34" charset="0"/>
                <a:sym typeface="Arial" charset="0"/>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The Key On, Engine Off Oxygen Sensor Test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This test works on General Motors vehicles and may work on others if the P C M applies a bias voltage to the oxygen sensors. Zirconia oxygen sensors become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more electrically conductive as they get hot. To perform this test, be sure that the vehicle has not run for several hours.</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STEP 1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Connect a scan tool and get the display ready to show oxygen sensor data.</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STEP 2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Key the engine on </a:t>
            </a:r>
            <a:r>
              <a:rPr lang="en-US" sz="1200" b="0" i="1" u="none" strike="noStrike" kern="1200" baseline="0" dirty="0">
                <a:solidFill>
                  <a:schemeClr val="tx1"/>
                </a:solidFill>
                <a:latin typeface="Arial" panose="020B0604020202020204" pitchFamily="34" charset="0"/>
                <a:ea typeface="+mn-ea"/>
                <a:cs typeface="Arial" panose="020B0604020202020204" pitchFamily="34" charset="0"/>
              </a:rPr>
              <a:t>without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starting the engine. The heater in the oxygen sensor will start heating the sensor.</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STEP 3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Observe the voltage of the oxygen sensor. The applied bias voltage of 450 m V should slowly decrease for all oxygen sensors as they become more electrically conductive as the bias voltage is flowing to ground.</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STEP 4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 good oxygen sensor should indicate a voltage of less than 100 m V after three minutes. Any sensor that displays a higher than usual voltage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or seems to stay higher longer than the others could be defective or skewed high.</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20568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altLang="en-US" sz="1200" b="1" u="sng" dirty="0">
                <a:solidFill>
                  <a:srgbClr val="000000"/>
                </a:solidFill>
                <a:latin typeface="Arial" panose="020B0604020202020204" pitchFamily="34" charset="0"/>
                <a:cs typeface="Arial" panose="020B0604020202020204" pitchFamily="34" charset="0"/>
                <a:sym typeface="Arial" charset="0"/>
              </a:rPr>
              <a:t>CASE STUDY:</a:t>
            </a:r>
            <a:r>
              <a:rPr lang="en-US" altLang="en-US" sz="1200" b="1" u="sng" baseline="0" dirty="0">
                <a:solidFill>
                  <a:srgbClr val="000000"/>
                </a:solidFill>
                <a:latin typeface="Arial" panose="020B0604020202020204" pitchFamily="34" charset="0"/>
                <a:cs typeface="Arial" panose="020B0604020202020204" pitchFamily="34" charset="0"/>
                <a:sym typeface="Arial" charset="0"/>
              </a:rPr>
              <a:t>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The Oxygen Sensor Is Lying to You</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 technician was trying to solve a driveability problem with an older V-6 passenger car. The car idled roughly, hesitated, and accelerated poorly. A thorough visual inspection did not indicate problems and there were no diagnostic trouble codes stored. The technician checked the oxygen sensor activity using a D M M. The voltage stayed above 600 m V most of the time. If the technician removed a large vacuum hose, the oxygen sensor voltage would temporarily drop to below 450 m V and then return to a reading of over 600 m V. Remember:</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High O2S readings=rich exhaust (low O2 content in the exhaust)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Low O2S readings=lean exhaust (high O2 content in the exhaust)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As part of a thorough visual inspection, the technician removed and inspected the spark plugs. All the spark plugs were white, indicating a lean mixture, not the rich mixture that the oxygen sensor was indicating. The high O2S reading signaled the P C M to reduce the amount of fuel, resulting in an excessively</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lean operation.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After replacing the oxygen sensor, the engine ran great. But what killed the oxygen sensor? The technician finally learned from the owner that the head gasket had been replaced over a year ago. The silicate and phosphate additives in the antifreeze coolant had coated the oxygen sensor. Because the oxygen sensor was coated, the oxygen content of the exhaust could not be detected, resulting in a false rich signal from the oxygen sensor.</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Summary:</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Complaint</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—Vehicle owner complained that the car equipped with a V-6 engine ran terribly.</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Cause</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oxygen sensor was contaminated by the additives in the coolant caused by a previously repaired head gasket failure.</a:t>
            </a:r>
          </a:p>
          <a:p>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Correction</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—Replacing the oxygen sensors restored proper engine operation.</a:t>
            </a: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60777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D S O screen shows a waveform similar to a sine wave. The waveform is measured for voltages and it is seen on a graph with voltage on the vertical axis. The waveform oscillates between a maximum value of 936 millivolts and a minimum voltage of 128 millivolts.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12484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9710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91718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79226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altLang="en-US" sz="1200" b="1" u="sng" dirty="0">
                <a:solidFill>
                  <a:srgbClr val="000000"/>
                </a:solidFill>
                <a:latin typeface="Arial" panose="020B0604020202020204" pitchFamily="34" charset="0"/>
                <a:cs typeface="Arial" panose="020B0604020202020204" pitchFamily="34" charset="0"/>
                <a:sym typeface="Arial" charset="0"/>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The Propane Oxygen Sensor Test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Adding propane to the air inlet of a running engine is an excellent way to check if the oxygen sensor is able to react to changes in air–fuel mixture. Follow these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steps in performing the propane trick:</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1. Connect a digital storage oscilloscope to the oxygen sensor signal wire.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2. Start and operate the engine until it reaches operating temperature and is in closed-loop fuel control.</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3. While watching the scope display, add some propane to the air inlet. The scope display should read full rich (over 800 m V).</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4. Shut off the propane. The waveform should drop to less than 200 m V (0.2 V).</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5. Quickly add some propane while the oxygen sensor is reading low and watch for a rapid transition to rich. The transition should occur in &lt;100 milliseconds (ms).</a:t>
            </a:r>
          </a:p>
          <a:p>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a:p>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endParaRPr lang="en-US" sz="1200" b="0" i="0" u="none" strike="noStrike" kern="1200" cap="none" baseline="0" noProof="0" dirty="0">
              <a:solidFill>
                <a:schemeClr val="tx1"/>
              </a:solidFill>
              <a:latin typeface="Arial" panose="020B0604020202020204" pitchFamily="34" charset="0"/>
              <a:ea typeface="+mn-ea"/>
              <a:cs typeface="Arial" panose="020B0604020202020204" pitchFamily="34" charset="0"/>
              <a:sym typeface="Arial"/>
            </a:endParaRPr>
          </a:p>
          <a:p>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shows three graphs measured for oxygen content in the post catalytic converter sensor. The graph is displayed on a 2 by 10 display with voltage on the two vertical divisions and a time of 5 seconds per division on the horizontal divisions. The first graph for oxygen sensor before the converter shows a waveform that oscillates between zero and one volt (approximately) and is closely spaced. The second graph for oxygen sensor after the converter shows a waveform with a line that starts in the second grid and ends in the first grid but remains close to a voltage of 0.625 volts. This graph shows that the converter is efficient. The third graph for oxygen sensor after the converter shows a waveform that is distorted and doesn’t follow a specific curve. The waveform oscillates between 1 and 0.4 (approximately).</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38898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44722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32318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44443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58894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graph depicts voltage on the vertical axis and lambda values on the horizontal axis. Lambda 1.00 is equal to an air-fuel ratio of 14.7 to 1. Values of rich mixture extend from .90 lambda to 1 on the horizontal axis and values of lean mixture extend from 1 to 1.10 on the same axis. The graph decreases gradually from 1 volt to 0.6 when the mixture is rich, drops steeply from 0.6 to 0.4 volts at air-fuel ratio of 14.7 to 1 and again decreases gradually from 0.4 to 0 volts when the mixture is lean.</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94637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a planar stack with a heater at the bottom. The heater is connected to power and ground terminals. Above the heater, a zirconium dioxide electrolyte is placed. The inner electrode and the reference air are sandwiched into the zirconia electrolyte. At the top of the zirconia electrolyte, an outer exhaust electrode is stacked. The outer electrode is connected to the negative P C M signal and the inner electrode is connected to the positive P C M signal.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04932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059389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403760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69046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a dual-cell planar design made of two cells, a conventional planar O 2 S or the Nernst cell and another layer of zirconia layer with two electrodes, called the pump cell. The conventional cell is on the bottom and a second layer of zirconia of the pump cell is at the top. There’s a diffusion chamber between the two cells and the cells share a common ground, called the reference. The diffusion chamber is exposed to exhaust gases. P C M terminals 3 and 4, ground and 5 volts are connected to a calibration resistor. A heater coil placed below the Nernst cell has one terminal connected to P C M terminal 2 and other terminal is connected to the positive terminal of heater relay. The P C M terminal 2 has a P W M heater control. P C M terminal 6 is connected to the inner electrode of Nernst cell. The reference is connected to the common reference for pump cell and Nernst cell at P C M terminal 8. Exhaust electrode of pump cell is connected to P C M terminal 7.</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38870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a dual cell sensor with a P C M connected to it. A heater coil connected to heater positive and negative terminals is stacked at the bottom of the cell. A Nernst cell is connected to a voltmeter in a P C M. The Nernst cell electrode is connected to input terminal 5 of P C M and the common reference electrode is connected to the terminal 4 of P C M. The voltmeter is connected to an ammeter in the P C M through a circuitry made of electrical components. The ammeter connects to the pump cell electrode through terminal 2 of P C M.</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83983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8291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a dual cell sensor with a P C M connected to it. A heater coil connected to heater positive and negative terminals is stacked at the bottom of the cell. A Nernst cell is connected to a voltmeter in a P C M. The Nernst cell electrode is connected to input terminal 5 of P C M and the common reference electrode is connected to the terminal 4 of P C M. The voltmeter is connected to an ammeter in the P C M through a circuitry made of electrical components. The ammeter connects to the pump cell electrode through terminal 2 of P C M.</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8179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159608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shows the sensors connected to the P C M. The Nernst cell is connected to the sensor 1 input and the ground reference of the P C M. To the same P C M terminals, a voltmeter is also connected. The pump cell is connected to the sensor 2 input and the ground reference. To the same terminals, a scope is also connected. The voltmeter display reads 0.450 volts and the scope display shows a waveform.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914477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613608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002617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772358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030110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Oxygen Sensor–related Diagnostic Trouble Codes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Learning Objective: Interpret oxygen sensor-related diagnostic trouble codes.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Diagnostic trouble codes (D T C s) associated with the oxygen sensor include the following: </a:t>
            </a:r>
          </a:p>
          <a:p>
            <a:pPr marL="171450" marR="0" lvl="0" indent="-171450" algn="l" rtl="0">
              <a:lnSpc>
                <a:spcPct val="100000"/>
              </a:lnSpc>
              <a:spcBef>
                <a:spcPts val="0"/>
              </a:spcBef>
              <a:spcAft>
                <a:spcPts val="0"/>
              </a:spcAft>
              <a:buClr>
                <a:schemeClr val="dk1"/>
              </a:buClr>
              <a:buSzPct val="120000"/>
              <a:buFont typeface="Wingdings" panose="05000000000000000000" pitchFamily="2" charset="2"/>
              <a:buChar cha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P0131 Upstream H O2S grounded</a:t>
            </a:r>
          </a:p>
          <a:p>
            <a:pPr marL="628650" marR="0" lvl="1" indent="-171450" algn="l" rtl="0">
              <a:lnSpc>
                <a:spcPct val="100000"/>
              </a:lnSpc>
              <a:spcBef>
                <a:spcPts val="0"/>
              </a:spcBef>
              <a:spcAft>
                <a:spcPts val="0"/>
              </a:spcAft>
              <a:buClr>
                <a:schemeClr val="dk1"/>
              </a:buClr>
              <a:buSzPct val="120000"/>
              <a:buFont typeface="Wingdings" panose="05000000000000000000" pitchFamily="2" charset="2"/>
              <a:buChar cha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Exhaust leak upstream of HO2S (bank 1)</a:t>
            </a:r>
          </a:p>
          <a:p>
            <a:pPr marL="628650" marR="0" lvl="1" indent="-171450" algn="l" rtl="0">
              <a:lnSpc>
                <a:spcPct val="100000"/>
              </a:lnSpc>
              <a:spcBef>
                <a:spcPts val="0"/>
              </a:spcBef>
              <a:spcAft>
                <a:spcPts val="0"/>
              </a:spcAft>
              <a:buClr>
                <a:schemeClr val="dk1"/>
              </a:buClr>
              <a:buSzPct val="120000"/>
              <a:buFont typeface="Wingdings" panose="05000000000000000000" pitchFamily="2" charset="2"/>
              <a:buChar cha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Extremely lean air–fuel mixture</a:t>
            </a:r>
          </a:p>
          <a:p>
            <a:pPr marL="628650" marR="0" lvl="1" indent="-171450" algn="l" rtl="0">
              <a:lnSpc>
                <a:spcPct val="100000"/>
              </a:lnSpc>
              <a:spcBef>
                <a:spcPts val="0"/>
              </a:spcBef>
              <a:spcAft>
                <a:spcPts val="0"/>
              </a:spcAft>
              <a:buClr>
                <a:schemeClr val="dk1"/>
              </a:buClr>
              <a:buSzPct val="120000"/>
              <a:buFont typeface="Wingdings" panose="05000000000000000000" pitchFamily="2" charset="2"/>
              <a:buChar cha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H O2S defective or contaminated</a:t>
            </a:r>
          </a:p>
          <a:p>
            <a:pPr marL="628650" marR="0" lvl="1" indent="-171450" algn="l" rtl="0">
              <a:lnSpc>
                <a:spcPct val="100000"/>
              </a:lnSpc>
              <a:spcBef>
                <a:spcPts val="0"/>
              </a:spcBef>
              <a:spcAft>
                <a:spcPts val="0"/>
              </a:spcAft>
              <a:buClr>
                <a:schemeClr val="dk1"/>
              </a:buClr>
              <a:buSzPct val="120000"/>
              <a:buFont typeface="Wingdings" panose="05000000000000000000" pitchFamily="2" charset="2"/>
              <a:buChar cha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H O2S signal wire shorted-to-ground</a:t>
            </a:r>
          </a:p>
          <a:p>
            <a:pPr marL="171450" marR="0" lvl="0" indent="-171450" algn="l" rtl="0">
              <a:lnSpc>
                <a:spcPct val="100000"/>
              </a:lnSpc>
              <a:spcBef>
                <a:spcPts val="0"/>
              </a:spcBef>
              <a:spcAft>
                <a:spcPts val="0"/>
              </a:spcAft>
              <a:buClr>
                <a:schemeClr val="dk1"/>
              </a:buClr>
              <a:buSzPct val="120000"/>
              <a:buFont typeface="Wingdings" panose="05000000000000000000" pitchFamily="2" charset="2"/>
              <a:buChar cha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P0132 Upstream H O2S shorted Upstream H O2S (bank 1) shorted</a:t>
            </a:r>
          </a:p>
          <a:p>
            <a:pPr marL="628650" marR="0" lvl="1" indent="-171450" algn="l" rtl="0">
              <a:lnSpc>
                <a:spcPct val="100000"/>
              </a:lnSpc>
              <a:spcBef>
                <a:spcPts val="0"/>
              </a:spcBef>
              <a:spcAft>
                <a:spcPts val="0"/>
              </a:spcAft>
              <a:buClr>
                <a:schemeClr val="dk1"/>
              </a:buClr>
              <a:buSzPct val="120000"/>
              <a:buFont typeface="Wingdings" panose="05000000000000000000" pitchFamily="2" charset="2"/>
              <a:buChar cha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Defective H O2S</a:t>
            </a:r>
          </a:p>
          <a:p>
            <a:pPr marL="628650" marR="0" lvl="1" indent="-171450" algn="l" rtl="0">
              <a:lnSpc>
                <a:spcPct val="100000"/>
              </a:lnSpc>
              <a:spcBef>
                <a:spcPts val="0"/>
              </a:spcBef>
              <a:spcAft>
                <a:spcPts val="0"/>
              </a:spcAft>
              <a:buClr>
                <a:schemeClr val="dk1"/>
              </a:buClr>
              <a:buSzPct val="120000"/>
              <a:buFont typeface="Wingdings" panose="05000000000000000000" pitchFamily="2" charset="2"/>
              <a:buChar cha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Fuel-contaminated H O2S</a:t>
            </a:r>
          </a:p>
          <a:p>
            <a:pPr marL="171450" marR="0" lvl="0" indent="-171450" algn="l" rtl="0">
              <a:lnSpc>
                <a:spcPct val="100000"/>
              </a:lnSpc>
              <a:spcBef>
                <a:spcPts val="0"/>
              </a:spcBef>
              <a:spcAft>
                <a:spcPts val="0"/>
              </a:spcAft>
              <a:buClr>
                <a:schemeClr val="dk1"/>
              </a:buClr>
              <a:buSzPct val="120000"/>
              <a:buFont typeface="Wingdings" panose="05000000000000000000" pitchFamily="2" charset="2"/>
              <a:buChar cha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P0133 Upstream H O2S slow response</a:t>
            </a:r>
          </a:p>
          <a:p>
            <a:pPr marL="628650" marR="0" lvl="1" indent="-171450" algn="l" rtl="0">
              <a:lnSpc>
                <a:spcPct val="100000"/>
              </a:lnSpc>
              <a:spcBef>
                <a:spcPts val="0"/>
              </a:spcBef>
              <a:spcAft>
                <a:spcPts val="0"/>
              </a:spcAft>
              <a:buClr>
                <a:schemeClr val="dk1"/>
              </a:buClr>
              <a:buSzPct val="120000"/>
              <a:buFont typeface="Wingdings" panose="05000000000000000000" pitchFamily="2" charset="2"/>
              <a:buChar cha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Open or short in heater circuit</a:t>
            </a:r>
          </a:p>
          <a:p>
            <a:pPr marL="628650" marR="0" lvl="1" indent="-171450" algn="l" rtl="0">
              <a:lnSpc>
                <a:spcPct val="100000"/>
              </a:lnSpc>
              <a:spcBef>
                <a:spcPts val="0"/>
              </a:spcBef>
              <a:spcAft>
                <a:spcPts val="0"/>
              </a:spcAft>
              <a:buClr>
                <a:schemeClr val="dk1"/>
              </a:buClr>
              <a:buSzPct val="120000"/>
              <a:buFont typeface="Wingdings" panose="05000000000000000000" pitchFamily="2" charset="2"/>
              <a:buChar cha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Defective or fuel-contaminated H O2S</a:t>
            </a:r>
          </a:p>
          <a:p>
            <a:pPr marL="628650" marR="0" lvl="1" indent="-171450" algn="l" rtl="0">
              <a:lnSpc>
                <a:spcPct val="100000"/>
              </a:lnSpc>
              <a:spcBef>
                <a:spcPts val="0"/>
              </a:spcBef>
              <a:spcAft>
                <a:spcPts val="0"/>
              </a:spcAft>
              <a:buClr>
                <a:schemeClr val="dk1"/>
              </a:buClr>
              <a:buSzPct val="120000"/>
              <a:buFont typeface="Wingdings" panose="05000000000000000000" pitchFamily="2" charset="2"/>
              <a:buChar cha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E G R or fuel system fault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503724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Fuel Trim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Powertrain Control Module (P C M) does not measure or check the air–fuel mixture entering the cylinders. Instead, the P C M measures the air mass, and then calculates the amount of fuel needed. Fuel trim provides a method that can change the amount of fuel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delivered to the engine based on feedback from the oxygen sensors. The primary purpose of the fuel trim is to keep the air–fuel mixture as close to 14.7:1 as possible. When the air–fuel ratio is kept at 14.7:1, the efficiency of the catalytic converter is the highest, which results in the lowest possible exhaust emissions. • See Figure 33.21.</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Lambda is a Greek letter used to represent ratio, as in air–fuel ratio. If an engine is operating at exactly 14.7:1, the air–fuel ratio on gasoline, the ratio is called stoichiometric and is assigned a lambda of 1.0. Air–fuel ratios lower than 1.0 indicate a rich mixture. Air–fuel ratios higher than 1.0 indicate a lean mixture.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To determine the air–fuel ratio if lambda is given, multiply lambda times 14.7.</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x-axis ranges from 13 is to 1 to 16 is to 1 in increments of 1 is to 1. The y-axis ranges from 0 to 100 in increments of 20. Two S-curves and an inverted S-curve overlapping on top are shown. The first S-curve for H C extends from (13 is to 1, 0) to (15 is to 1, 97). The second S-curve for C O extends from (13 is to 1, 6) to (15 is to 1, 98). The inverted curve for N O subscript x extends from (13 is to 1, 98) to (15 is to 1, 0). A bar is placed along the intersecting point, where it starts from above 100 to a region before 15 is to 1 on the x-axis. The width of the bar is indicated by a right arrow and a left arrow.</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43949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Equivalence Ratio</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equivalence ratio (E R) is the inverse of lambda, with 1.0 equal to 1.0 lambda; however, 0.9 E R is equal to 1.1 lambda. Equivalence ratio (E R) = 1/λ (lambda), which is the inverse of lambda. Therefore, a rich air–fuel mixture has an equivalence ratio of greater than 1 and a lean mixture less than 1. • See Figure 33.22.</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optimum range is 14.7, indicated in the center by a line separating two arrows. There is a horizontal scale below with values 0.9 lambda and 0.9 lambda on the left, 1.0 lambda in the center, and 1.1 lambda and 1.2 lambda on the right. A left arrow labeled rich is from a value before 1.0 lambda to a value before the first 0.9 lambda. A right arrow labeled lean is from a value beyond 1.0 lambda to a value before 1.2 lambda.</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17026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572947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Need for Fuel Trim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purpose of fuel trim is to provide the catalytic converter with a stoichiometric air–fuel mixture, which it needs to reduce N O x exhaust emissions and to help oxidize H C and C O into harmless carbon dioxide (C O</a:t>
            </a:r>
            <a:r>
              <a:rPr lang="en-US" sz="1200" b="0" i="0" u="none" strike="noStrike" cap="none" baseline="-25000" noProof="0" dirty="0">
                <a:solidFill>
                  <a:schemeClr val="dk1"/>
                </a:solidFill>
                <a:latin typeface="Arial" panose="020B0604020202020204" pitchFamily="34" charset="0"/>
                <a:ea typeface="Arial"/>
                <a:cs typeface="Arial" panose="020B0604020202020204" pitchFamily="34" charset="0"/>
                <a:sym typeface="Arial"/>
              </a:rPr>
              <a:t>2</a:t>
            </a: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 and water (H</a:t>
            </a:r>
            <a:r>
              <a:rPr lang="en-US" sz="1200" b="0" i="0" u="none" strike="noStrike" cap="none" baseline="-25000" noProof="0" dirty="0">
                <a:solidFill>
                  <a:schemeClr val="dk1"/>
                </a:solidFill>
                <a:latin typeface="Arial" panose="020B0604020202020204" pitchFamily="34" charset="0"/>
                <a:ea typeface="Arial"/>
                <a:cs typeface="Arial" panose="020B0604020202020204" pitchFamily="34" charset="0"/>
                <a:sym typeface="Arial"/>
              </a:rPr>
              <a:t>2</a:t>
            </a: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O) vapor. If the exhaust is always rich,</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catalytic converter cannot reduce C O and H C emissions. If the exhaust is always lean, the catalytic converter cannot reduce N O x emissions; therefore, the air–fuel mixture must alternate between rich and lean. The computer is therefore designed to provide as close to a 14.7:1 mixture as possible by using the oxygen sensor, as well as the short-term and long-term fuel trim program, to accomplish this feat. • See Figure 33.23.</a:t>
            </a:r>
          </a:p>
          <a:p>
            <a:pPr marL="0" marR="0" lvl="0" indent="0" algn="l" rtl="0">
              <a:lnSpc>
                <a:spcPct val="100000"/>
              </a:lnSpc>
              <a:spcBef>
                <a:spcPts val="0"/>
              </a:spcBef>
              <a:spcAft>
                <a:spcPts val="0"/>
              </a:spcAft>
              <a:buClr>
                <a:schemeClr val="dk1"/>
              </a:buClr>
              <a:buSzPct val="25000"/>
              <a:buFont typeface="Arial"/>
              <a:buNone/>
            </a:pPr>
            <a:endParaRPr lang="en-US" sz="1200" b="1"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1" i="0" u="sng" strike="noStrike" cap="none" noProof="0" dirty="0">
                <a:solidFill>
                  <a:schemeClr val="dk1"/>
                </a:solidFill>
                <a:latin typeface="Arial" panose="020B0604020202020204" pitchFamily="34" charset="0"/>
                <a:ea typeface="Arial"/>
                <a:cs typeface="Arial" panose="020B0604020202020204" pitchFamily="34" charset="0"/>
                <a:sym typeface="Arial"/>
              </a:rPr>
              <a:t>Case Study: The Red Pickup Truck Story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A 4-cylinder 2.2-liter engine was replaced due to excessive oil consumption. The replacement engine never ran correctly, especially at idle and low speeds. The scan tool data showed a −25% long-term fuel trim, indicating that the oxygen sensor was measuring a very rich (low oxygen content) exhaust stream. Because the engine was operating so badly, the service technician believed the oxygen sensor was indicating a false rich condition. The service technician then checked the following: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Poor oxygen sensor ground (this can cause a higher-than-normal oxygen sensor voltage)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Oxygen sensor wiring shorted to voltage or near a spark plug wire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A contaminated (coated) oxygen sensor that will read higher than normal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None of the false rich conditions was found. Remembering that the engine ran terribly even when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cold and the problem started after the engine was replaced, the technician started to look for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faults that could have occurred when parts were switched from the original engine to the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replacement engine. The technician found an incorrect E G R gasket. This caused exhaust gases to</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flow into the cylinders all the time. The exhaust gases also displaced the oxygen that normally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would be in the cylinder, thereby reducing the amount of oxygen measured by the oxygen sensor.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Replacing the E G R gasket restored proper engine operation.</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noProof="0" dirty="0">
                <a:solidFill>
                  <a:schemeClr val="dk1"/>
                </a:solidFill>
                <a:latin typeface="Arial" panose="020B0604020202020204" pitchFamily="34" charset="0"/>
                <a:ea typeface="Arial"/>
                <a:cs typeface="Arial" panose="020B0604020202020204" pitchFamily="34" charset="0"/>
                <a:sym typeface="Arial"/>
              </a:rPr>
              <a:t>Summary</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noProof="0" dirty="0">
                <a:solidFill>
                  <a:schemeClr val="dk1"/>
                </a:solidFill>
                <a:latin typeface="Arial" panose="020B0604020202020204" pitchFamily="34" charset="0"/>
                <a:ea typeface="Arial"/>
                <a:cs typeface="Arial" panose="020B0604020202020204" pitchFamily="34" charset="0"/>
                <a:sym typeface="Arial"/>
              </a:rPr>
              <a:t>Concern</a:t>
            </a: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—A replacement engine never ran correctly after being installed into the pickup truck.</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noProof="0" dirty="0">
                <a:solidFill>
                  <a:schemeClr val="dk1"/>
                </a:solidFill>
                <a:latin typeface="Arial" panose="020B0604020202020204" pitchFamily="34" charset="0"/>
                <a:ea typeface="Arial"/>
                <a:cs typeface="Arial" panose="020B0604020202020204" pitchFamily="34" charset="0"/>
                <a:sym typeface="Arial"/>
              </a:rPr>
              <a:t>Cause</a:t>
            </a: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incorrect E G R base gasket had been installed allowing exhaust gases to enter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cylinders at all times.</a:t>
            </a:r>
          </a:p>
          <a:p>
            <a:pPr marL="0" marR="0" lvl="0" indent="0" algn="l" rtl="0">
              <a:lnSpc>
                <a:spcPct val="100000"/>
              </a:lnSpc>
              <a:spcBef>
                <a:spcPts val="0"/>
              </a:spcBef>
              <a:spcAft>
                <a:spcPts val="0"/>
              </a:spcAft>
              <a:buClr>
                <a:schemeClr val="dk1"/>
              </a:buClr>
              <a:buSzPct val="25000"/>
              <a:buFont typeface="Arial"/>
              <a:buNone/>
            </a:pPr>
            <a:r>
              <a:rPr lang="en-US" sz="1200" b="1" i="0" u="none" strike="noStrike" cap="none" noProof="0" dirty="0">
                <a:solidFill>
                  <a:schemeClr val="dk1"/>
                </a:solidFill>
                <a:latin typeface="Arial" panose="020B0604020202020204" pitchFamily="34" charset="0"/>
                <a:ea typeface="Arial"/>
                <a:cs typeface="Arial" panose="020B0604020202020204" pitchFamily="34" charset="0"/>
                <a:sym typeface="Arial"/>
              </a:rPr>
              <a:t>Correction</a:t>
            </a: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correct E G R base gasket was installed which corrected the poor engine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operation.</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display shows the following data in three columns: S H T F T 1; negative 2.3; percent. LONG F T 1; negative 7.0; percent. S H T F T 2; negative 3.9; percent. LONG F T 2; 0; percent. O 2 S 11; 95; m V. A graph below shows an irregular positive sine wave with 0 to 1275 m V on the y-axis. A camera icon and three buttons, namely, clear, hold, and back, are at the bottom of the screen.</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21498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baseline="0" noProof="0" dirty="0">
                <a:latin typeface="Arial" panose="020B0604020202020204" pitchFamily="34" charset="0"/>
                <a:cs typeface="Arial" panose="020B0604020202020204" pitchFamily="34" charset="0"/>
              </a:rPr>
              <a:t>Short-Term Fuel Trim</a:t>
            </a:r>
          </a:p>
          <a:p>
            <a:pPr marR="930"/>
            <a:r>
              <a:rPr lang="en-US" sz="1200" b="1" i="0" u="none" strike="noStrike" baseline="0" noProof="0" dirty="0">
                <a:latin typeface="Arial" panose="020B0604020202020204" pitchFamily="34" charset="0"/>
                <a:cs typeface="Arial" panose="020B0604020202020204" pitchFamily="34" charset="0"/>
              </a:rPr>
              <a:t>Short-term fuel trim (S T F T) </a:t>
            </a:r>
            <a:r>
              <a:rPr lang="en-US" sz="1200" b="0" i="0" u="none" strike="noStrike" baseline="0" noProof="0" dirty="0">
                <a:latin typeface="Arial" panose="020B0604020202020204" pitchFamily="34" charset="0"/>
                <a:cs typeface="Arial" panose="020B0604020202020204" pitchFamily="34" charset="0"/>
              </a:rPr>
              <a:t>is a percentage measurement of the amount the computer is adding or subtracting from a calculated value. Electronic fuel-injector systems use the oxygen sensor (O2S) to determine whether the exhaust is rich or lean. Without the O2S, fuel delivery is controlled by the computer alone using the programmed pulse width commands based on other sensor inputs, such as engine coolant temperature (E C T), throttle position (T P), and engine load (M A P). When the engine is operating in closed loop, the O2S signal can modify or change the preprogrammed fuel delivery. Fuel trim is expressed as a percentage (%), either positive (+) or negative (</a:t>
            </a:r>
            <a:r>
              <a:rPr lang="en-US" sz="1200" b="0" i="1" u="none" strike="noStrike" baseline="0" noProof="0" dirty="0">
                <a:latin typeface="Arial" panose="020B0604020202020204" pitchFamily="34" charset="0"/>
                <a:cs typeface="Arial" panose="020B0604020202020204" pitchFamily="34" charset="0"/>
              </a:rPr>
              <a:t>−</a:t>
            </a:r>
            <a:r>
              <a:rPr lang="en-US" sz="1200" b="0" i="0" u="none" strike="noStrike" baseline="0" noProof="0" dirty="0">
                <a:latin typeface="Arial" panose="020B0604020202020204" pitchFamily="34" charset="0"/>
                <a:cs typeface="Arial" panose="020B0604020202020204" pitchFamily="34" charset="0"/>
              </a:rPr>
              <a:t>), and represents the amount of fuel different from the anticipated amount. For example, if a small vacuum leak occurs, the O2S produces a lower voltage signal, which is interpreted by the computer as meaning the air–fuel mixture is too lean. As a result, the pulse width is increased slightly to compensate for this slight vacuum leak. The amount of this additional fuel is seen on a scan tool as a positive short-term fuel trim.</a:t>
            </a:r>
          </a:p>
          <a:p>
            <a:pPr marR="2010"/>
            <a:r>
              <a:rPr lang="en-US" sz="1200" b="0" i="0" u="none" strike="noStrike" baseline="0" noProof="0" dirty="0">
                <a:latin typeface="Arial" panose="020B0604020202020204" pitchFamily="34" charset="0"/>
                <a:cs typeface="Arial" panose="020B0604020202020204" pitchFamily="34" charset="0"/>
              </a:rPr>
              <a:t>A short-term fuel trim of +20% indicates that 20% additional fuel had to be added to achieve the proper air–fuel mixture. A </a:t>
            </a:r>
            <a:r>
              <a:rPr lang="en-US" sz="1200" b="0" i="1" u="none" strike="noStrike" baseline="0" noProof="0" dirty="0">
                <a:latin typeface="Arial" panose="020B0604020202020204" pitchFamily="34" charset="0"/>
                <a:cs typeface="Arial" panose="020B0604020202020204" pitchFamily="34" charset="0"/>
              </a:rPr>
              <a:t>−</a:t>
            </a:r>
            <a:r>
              <a:rPr lang="en-US" sz="1200" b="0" i="0" u="none" strike="noStrike" baseline="0" noProof="0" dirty="0">
                <a:latin typeface="Arial" panose="020B0604020202020204" pitchFamily="34" charset="0"/>
                <a:cs typeface="Arial" panose="020B0604020202020204" pitchFamily="34" charset="0"/>
              </a:rPr>
              <a:t>20% short-term fuel trim indicates that fuel had to be removed by shortening the injector pulse width to achieve the proper air–fuel mixture.</a:t>
            </a:r>
          </a:p>
          <a:p>
            <a:pPr marR="2010"/>
            <a:r>
              <a:rPr lang="en-US" sz="1200" b="0" i="0" u="none" strike="noStrike" baseline="0" noProof="0" dirty="0">
                <a:latin typeface="Arial" panose="020B0604020202020204" pitchFamily="34" charset="0"/>
                <a:cs typeface="Arial" panose="020B0604020202020204" pitchFamily="34" charset="0"/>
              </a:rPr>
              <a:t>Short-term fuel trim represents actions by the computer over a relatively short time. The purpose of the S T F T is to provide a varying air–fuel mixture so that the catalytic converter can eﬀiciently reduce H C, C O, and N O</a:t>
            </a:r>
            <a:r>
              <a:rPr lang="en-US" sz="1200" b="0" i="0" u="none" strike="noStrike" baseline="-25000" noProof="0" dirty="0">
                <a:latin typeface="Arial" panose="020B0604020202020204" pitchFamily="34" charset="0"/>
                <a:cs typeface="Arial" panose="020B0604020202020204" pitchFamily="34" charset="0"/>
              </a:rPr>
              <a:t>x</a:t>
            </a:r>
            <a:r>
              <a:rPr lang="en-US" sz="1200" b="0" i="0" u="none" strike="noStrike" baseline="0" noProof="0" dirty="0">
                <a:latin typeface="Arial" panose="020B0604020202020204" pitchFamily="34" charset="0"/>
                <a:cs typeface="Arial" panose="020B0604020202020204" pitchFamily="34" charset="0"/>
              </a:rPr>
              <a:t> exhaust emissions. If, for example, a large vacuum leak was to occur, then the fuel delivery would have to be increased even more and for a longer time. Therefore, electronic fuel-injection system computers also incorporate a long-term fuel trim program.</a:t>
            </a:r>
          </a:p>
          <a:p>
            <a:r>
              <a:rPr lang="en-US" sz="1200" b="1" i="0" u="none" strike="noStrike" baseline="0" noProof="0" dirty="0">
                <a:latin typeface="Arial" panose="020B0604020202020204" pitchFamily="34" charset="0"/>
                <a:cs typeface="Arial" panose="020B0604020202020204" pitchFamily="34" charset="0"/>
              </a:rPr>
              <a:t>Long-Term Fuel Trim</a:t>
            </a:r>
          </a:p>
          <a:p>
            <a:pPr marR="1230"/>
            <a:r>
              <a:rPr lang="en-US" sz="1200" b="1" i="0" u="none" strike="noStrike" baseline="0" noProof="0" dirty="0">
                <a:latin typeface="Arial" panose="020B0604020202020204" pitchFamily="34" charset="0"/>
                <a:cs typeface="Arial" panose="020B0604020202020204" pitchFamily="34" charset="0"/>
              </a:rPr>
              <a:t>Long-term fuel trim (L T F T) </a:t>
            </a:r>
            <a:r>
              <a:rPr lang="en-US" sz="1200" b="0" i="0" u="none" strike="noStrike" baseline="0" noProof="0" dirty="0">
                <a:latin typeface="Arial" panose="020B0604020202020204" pitchFamily="34" charset="0"/>
                <a:cs typeface="Arial" panose="020B0604020202020204" pitchFamily="34" charset="0"/>
              </a:rPr>
              <a:t>is designed to add or subtract fuel for a longer amount of time than short-term fuel trim. For this reason, LTFT should be looked at by the service technician as a guide to whether the computer has been adding or subtracting fuel in order to achieve the proper air–fuel mixture. For example, if a vacuum hose splits open, the engine will be leaner than normal. Short-term fuel trim will attempt to add fuel right away to adjust. If the resulting air (vacuum) leak remains for longer than a few seconds to a minute, the computer will revise the long-term fuel trim to compensate for the leak over a larger period of time. When the L T F T makes an adjustment, the S T F T can still make short and quick changes in the air–fuel mixture needed to provide the catalytic converter with an lean, then rich exhaust. </a:t>
            </a:r>
            <a:r>
              <a:rPr lang="en-US" sz="1200" b="0" i="1" u="none" strike="noStrike" baseline="0" noProof="0" dirty="0">
                <a:latin typeface="Arial" panose="020B0604020202020204" pitchFamily="34" charset="0"/>
                <a:cs typeface="Arial" panose="020B0604020202020204" pitchFamily="34" charset="0"/>
              </a:rPr>
              <a:t>The purpose of long-term fuel trim is to keep </a:t>
            </a:r>
            <a:r>
              <a:rPr lang="en-US" sz="1200" b="0" i="1" u="none" strike="noStrike" kern="1200" cap="none" baseline="0" noProof="0" dirty="0">
                <a:solidFill>
                  <a:schemeClr val="dk1"/>
                </a:solidFill>
                <a:latin typeface="Arial"/>
                <a:ea typeface="Arial"/>
                <a:cs typeface="Arial"/>
                <a:sym typeface="Arial"/>
              </a:rPr>
              <a:t>short</a:t>
            </a:r>
            <a:r>
              <a:rPr lang="en-US" sz="1200" b="0" i="1" u="none" strike="noStrike" baseline="0" noProof="0" dirty="0">
                <a:latin typeface="Arial" panose="020B0604020202020204" pitchFamily="34" charset="0"/>
                <a:cs typeface="Arial" panose="020B0604020202020204" pitchFamily="34" charset="0"/>
              </a:rPr>
              <a:t>-term fuel trim as close to zero as possible.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073941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70725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66194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34650930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59</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474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2512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 1:</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the red test lead attached to the tip of the sensor and the black test lead connected to ground. Exhaust flowing through the sensor is tipped to be lean and with high oxygen content. The O subscript 2 voltage shown on the multi-meter is 0.2 volts.</a:t>
            </a:r>
          </a:p>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 2:</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the red test lead attached to the tip of the sensor and the black test lead connected to ground. Exhaust flowing through the sensor is tipped to be rich and with low oxygen content. The O 2 voltage shown on the multimeter is 0.8 volts.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49814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figure depicts a finger-type design with the sensing element in the shape of a thimble on one end. The housing of the sensor holds a u-shaped Zirconia element covered with porous platinum electrodes. A heater element is inside the thimble-shaped sensing element of the sensor. Atmospheric air enters from the other end of the sensor.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08005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253046995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268748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11/4/2024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08082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47675" y="3048000"/>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11/4/2024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4495800"/>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61649593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689874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60548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0" r:id="rId1"/>
    <p:sldLayoutId id="214748369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2" name="Picture 1" descr="Pearson logo">
            <a:extLst>
              <a:ext uri="{FF2B5EF4-FFF2-40B4-BE49-F238E27FC236}">
                <a16:creationId xmlns:a16="http://schemas.microsoft.com/office/drawing/2014/main" id="{5B28DA53-886B-8D65-BD0F-D074A6F66DBB}"/>
              </a:ext>
            </a:extLst>
          </p:cNvPr>
          <p:cNvPicPr>
            <a:picLocks noChangeAspect="1"/>
          </p:cNvPicPr>
          <p:nvPr userDrawn="1"/>
        </p:nvPicPr>
        <p:blipFill>
          <a:blip r:embed="rId8"/>
          <a:stretch>
            <a:fillRect/>
          </a:stretch>
        </p:blipFill>
        <p:spPr>
          <a:xfrm>
            <a:off x="432855" y="6424935"/>
            <a:ext cx="947596" cy="301782"/>
          </a:xfrm>
          <a:prstGeom prst="rect">
            <a:avLst/>
          </a:prstGeom>
        </p:spPr>
      </p:pic>
      <p:sp>
        <p:nvSpPr>
          <p:cNvPr id="3" name="Content Placeholder 26">
            <a:extLst>
              <a:ext uri="{FF2B5EF4-FFF2-40B4-BE49-F238E27FC236}">
                <a16:creationId xmlns:a16="http://schemas.microsoft.com/office/drawing/2014/main" id="{0FED7F38-BC5C-1C51-4371-B3A8A19B3542}"/>
              </a:ext>
            </a:extLst>
          </p:cNvPr>
          <p:cNvSpPr txBox="1">
            <a:spLocks/>
          </p:cNvSpPr>
          <p:nvPr userDrawn="1"/>
        </p:nvSpPr>
        <p:spPr>
          <a:xfrm>
            <a:off x="2900514" y="6464033"/>
            <a:ext cx="5825174" cy="221018"/>
          </a:xfrm>
          <a:prstGeom prst="rect">
            <a:avLst/>
          </a:prstGeom>
        </p:spPr>
        <p:txBody>
          <a:bodyPr wrap="square" lIns="0" tIns="18000" rIns="0" bIns="1800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6" r:id="rId3"/>
    <p:sldLayoutId id="2147483697" r:id="rId4"/>
    <p:sldLayoutId id="2147483698" r:id="rId5"/>
    <p:sldLayoutId id="214748369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1.wmf"/><Relationship Id="rId4" Type="http://schemas.openxmlformats.org/officeDocument/2006/relationships/oleObject" Target="../embeddings/oleObject11.bin"/></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8.wmf"/></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0.wmf"/></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3.wmf"/><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oleObject" Target="../embeddings/oleObject15.bin"/><Relationship Id="rId5" Type="http://schemas.openxmlformats.org/officeDocument/2006/relationships/image" Target="../media/image32.wmf"/><Relationship Id="rId4" Type="http://schemas.openxmlformats.org/officeDocument/2006/relationships/oleObject" Target="../embeddings/oleObject14.bin"/></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35.w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wmf"/></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32.wmf"/></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5.wmf"/><Relationship Id="rId5" Type="http://schemas.openxmlformats.org/officeDocument/2006/relationships/oleObject" Target="../embeddings/oleObject3.bin"/><Relationship Id="rId10" Type="http://schemas.openxmlformats.org/officeDocument/2006/relationships/image" Target="../media/image7.wmf"/><Relationship Id="rId4" Type="http://schemas.openxmlformats.org/officeDocument/2006/relationships/image" Target="../media/image4.wmf"/><Relationship Id="rId9" Type="http://schemas.openxmlformats.org/officeDocument/2006/relationships/oleObject" Target="../embeddings/oleObject5.bin"/></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hyperlink" Target="https://jameshalderman.com/a6_vid_lib_page/" TargetMode="External"/><Relationship Id="rId5" Type="http://schemas.openxmlformats.org/officeDocument/2006/relationships/hyperlink" Target="https://jameshalderman.com/a8_vid_lib_page/" TargetMode="External"/><Relationship Id="rId4" Type="http://schemas.openxmlformats.org/officeDocument/2006/relationships/hyperlink" Target="https://jameshalderman.com/a6_anim_lib_pag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9.wmf"/><Relationship Id="rId5" Type="http://schemas.openxmlformats.org/officeDocument/2006/relationships/oleObject" Target="../embeddings/oleObject7.bin"/><Relationship Id="rId10" Type="http://schemas.openxmlformats.org/officeDocument/2006/relationships/image" Target="../media/image11.wmf"/><Relationship Id="rId4" Type="http://schemas.openxmlformats.org/officeDocument/2006/relationships/image" Target="../media/image8.wmf"/><Relationship Id="rId9"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wmf"/></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41194" y="195141"/>
            <a:ext cx="8310880" cy="1144347"/>
          </a:xfrm>
        </p:spPr>
        <p:txBody>
          <a:bodyPr wrap="square" lIns="0" tIns="18000" rIns="0" bIns="18000" anchor="ctr" anchorCtr="0">
            <a:spAutoFit/>
          </a:bodyPr>
          <a:lstStyle/>
          <a:p>
            <a:r>
              <a:rPr lang="en-US" dirty="0"/>
              <a:t>Automotive Electrical and Engine Performance</a:t>
            </a:r>
            <a:endParaRPr lang="en-US" noProof="0" dirty="0"/>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44447" y="1484313"/>
            <a:ext cx="1586119" cy="344128"/>
          </a:xfrm>
        </p:spPr>
        <p:txBody>
          <a:bodyPr wrap="square" lIns="0" tIns="18000" rIns="0" bIns="18000" anchor="ctr" anchorCtr="0">
            <a:spAutoFit/>
          </a:bodyPr>
          <a:lstStyle/>
          <a:p>
            <a:r>
              <a:rPr lang="en-US" noProof="0" dirty="0"/>
              <a:t>Ninth Edition</a:t>
            </a:r>
          </a:p>
        </p:txBody>
      </p:sp>
      <p:pic>
        <p:nvPicPr>
          <p:cNvPr id="5" name="Picture 4" descr="Front Cover: Automotive Electrical and Engine Performance Ninth Edition by Halderman and Ward.">
            <a:extLst>
              <a:ext uri="{FF2B5EF4-FFF2-40B4-BE49-F238E27FC236}">
                <a16:creationId xmlns:a16="http://schemas.microsoft.com/office/drawing/2014/main" id="{E28484BF-C17C-450F-A82D-FC906ED3D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61" y="2079699"/>
            <a:ext cx="3296256" cy="4087357"/>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96634" y="2982040"/>
            <a:ext cx="2046413" cy="498016"/>
          </a:xfrm>
        </p:spPr>
        <p:txBody>
          <a:bodyPr wrap="square" lIns="0" tIns="18000" rIns="0" bIns="18000" anchor="ctr" anchorCtr="0">
            <a:spAutoFit/>
          </a:bodyPr>
          <a:lstStyle/>
          <a:p>
            <a:pPr marL="0"/>
            <a:r>
              <a:rPr lang="en-US" noProof="0" dirty="0"/>
              <a:t>Chapter </a:t>
            </a:r>
            <a:r>
              <a:rPr lang="en-US" dirty="0"/>
              <a:t>33</a:t>
            </a:r>
            <a:endParaRPr lang="en-US" noProof="0" dirty="0"/>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72000" y="3591674"/>
            <a:ext cx="4180074" cy="713460"/>
          </a:xfrm>
        </p:spPr>
        <p:txBody>
          <a:bodyPr wrap="square" lIns="0" tIns="18000" rIns="0" bIns="18000" anchor="ctr" anchorCtr="0">
            <a:spAutoFit/>
          </a:bodyPr>
          <a:lstStyle/>
          <a:p>
            <a:pPr marL="0"/>
            <a:r>
              <a:rPr lang="en-US" altLang="en-US" dirty="0">
                <a:solidFill>
                  <a:schemeClr val="tx1"/>
                </a:solidFill>
              </a:rPr>
              <a:t>Narrow and Wide-Band Oxygen Sensors</a:t>
            </a:r>
            <a:endParaRPr lang="en-US" noProof="0" dirty="0">
              <a:solidFill>
                <a:schemeClr val="tx1"/>
              </a:solidFill>
            </a:endParaRPr>
          </a:p>
        </p:txBody>
      </p:sp>
      <p:pic>
        <p:nvPicPr>
          <p:cNvPr id="12" name="Picture 11" descr="Pearson logo">
            <a:extLst>
              <a:ext uri="{FF2B5EF4-FFF2-40B4-BE49-F238E27FC236}">
                <a16:creationId xmlns:a16="http://schemas.microsoft.com/office/drawing/2014/main" id="{AA1FB0AD-3017-E7B2-570F-412D242972D3}"/>
              </a:ext>
            </a:extLst>
          </p:cNvPr>
          <p:cNvPicPr>
            <a:picLocks noChangeAspect="1"/>
          </p:cNvPicPr>
          <p:nvPr/>
        </p:nvPicPr>
        <p:blipFill>
          <a:blip r:embed="rId4"/>
          <a:stretch>
            <a:fillRect/>
          </a:stretch>
        </p:blipFill>
        <p:spPr>
          <a:xfrm>
            <a:off x="432855" y="6424935"/>
            <a:ext cx="947596" cy="301782"/>
          </a:xfrm>
          <a:prstGeom prst="rect">
            <a:avLst/>
          </a:prstGeo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900514" y="6464033"/>
            <a:ext cx="5825174" cy="221018"/>
          </a:xfrm>
        </p:spPr>
        <p:txBody>
          <a:bodyPr wrap="square" lIns="0" tIns="18000" rIns="0" bIns="18000" anchor="ctr">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200022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2632" y="236741"/>
            <a:ext cx="8299568" cy="590349"/>
          </a:xfrm>
        </p:spPr>
        <p:txBody>
          <a:bodyPr wrap="square" lIns="0" tIns="18000" rIns="0" bIns="18000" anchor="ctr" anchorCtr="0">
            <a:spAutoFit/>
          </a:bodyPr>
          <a:lstStyle/>
          <a:p>
            <a:r>
              <a:rPr lang="en-US" noProof="0" dirty="0"/>
              <a:t>Figure </a:t>
            </a:r>
            <a:r>
              <a:rPr lang="en-US" dirty="0"/>
              <a:t>33</a:t>
            </a:r>
            <a:r>
              <a:rPr lang="en-US" noProof="0" dirty="0"/>
              <a:t>.4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12632" y="1112233"/>
            <a:ext cx="8299568" cy="374906"/>
          </a:xfrm>
        </p:spPr>
        <p:txBody>
          <a:bodyPr wrap="square" lIns="0" tIns="18000" rIns="0" bIns="18000" anchor="ctr" anchorCtr="0">
            <a:spAutoFit/>
          </a:bodyPr>
          <a:lstStyle/>
          <a:p>
            <a:pPr marL="0" indent="0">
              <a:buNone/>
            </a:pPr>
            <a:r>
              <a:rPr lang="en-US" altLang="en-US" sz="2200" dirty="0">
                <a:solidFill>
                  <a:schemeClr val="tx1"/>
                </a:solidFill>
              </a:rPr>
              <a:t>Heated Oxygen Sensor</a:t>
            </a:r>
            <a:endParaRPr lang="en-US" sz="2200" noProof="0" dirty="0">
              <a:solidFill>
                <a:schemeClr val="tx1"/>
              </a:solidFill>
            </a:endParaRPr>
          </a:p>
        </p:txBody>
      </p:sp>
      <p:pic>
        <p:nvPicPr>
          <p:cNvPr id="4" name="Picture 3" descr="A cut-section of a cup-type heated oxygen sensor.&#10;Long description is available in notes, press F6.">
            <a:extLst>
              <a:ext uri="{FF2B5EF4-FFF2-40B4-BE49-F238E27FC236}">
                <a16:creationId xmlns:a16="http://schemas.microsoft.com/office/drawing/2014/main" id="{13B5AC0D-1EA6-2D3A-4BD0-5E63F33F38F0}"/>
              </a:ext>
            </a:extLst>
          </p:cNvPr>
          <p:cNvPicPr>
            <a:picLocks noChangeAspect="1"/>
          </p:cNvPicPr>
          <p:nvPr/>
        </p:nvPicPr>
        <p:blipFill>
          <a:blip r:embed="rId3"/>
          <a:stretch>
            <a:fillRect/>
          </a:stretch>
        </p:blipFill>
        <p:spPr>
          <a:xfrm>
            <a:off x="2700655" y="1719862"/>
            <a:ext cx="3742691" cy="3381700"/>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12632" y="5276180"/>
            <a:ext cx="8299568" cy="1052014"/>
          </a:xfrm>
        </p:spPr>
        <p:txBody>
          <a:bodyPr wrap="square" lIns="0" tIns="18000" rIns="0" bIns="18000" anchor="ctr" anchorCtr="0">
            <a:spAutoFit/>
          </a:bodyPr>
          <a:lstStyle/>
          <a:p>
            <a:pPr marL="342900" indent="-342900">
              <a:spcBef>
                <a:spcPts val="600"/>
              </a:spcBef>
            </a:pPr>
            <a:r>
              <a:rPr lang="en-US" sz="2200" dirty="0"/>
              <a:t>A typical heated zirconia oxygen sensor, showing the sensor signal circuit that uses the outer (exhaust) electrode as the negative and the ambient air side electrode as the positive.</a:t>
            </a:r>
            <a:endParaRPr lang="en-US" sz="2200" noProof="0" dirty="0"/>
          </a:p>
        </p:txBody>
      </p:sp>
    </p:spTree>
    <p:extLst>
      <p:ext uri="{BB962C8B-B14F-4D97-AF65-F5344CB8AC3E}">
        <p14:creationId xmlns:p14="http://schemas.microsoft.com/office/powerpoint/2010/main" val="2080610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2660"/>
            <a:ext cx="8229600" cy="590349"/>
          </a:xfrm>
        </p:spPr>
        <p:txBody>
          <a:bodyPr wrap="square" lIns="0" tIns="18000" rIns="0" bIns="18000" anchor="ctr" anchorCtr="0">
            <a:spAutoFit/>
          </a:bodyPr>
          <a:lstStyle/>
          <a:p>
            <a:r>
              <a:rPr lang="en-US" sz="3600" noProof="0" dirty="0">
                <a:latin typeface="+mj-lt"/>
              </a:rPr>
              <a:t>Figure </a:t>
            </a:r>
            <a:r>
              <a:rPr lang="en-US" sz="3600" dirty="0">
                <a:latin typeface="+mj-lt"/>
              </a:rPr>
              <a:t>33</a:t>
            </a:r>
            <a:r>
              <a:rPr lang="en-US" sz="3600" noProof="0" dirty="0">
                <a:latin typeface="+mj-lt"/>
              </a:rPr>
              <a:t>.5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idx="1"/>
          </p:nvPr>
        </p:nvSpPr>
        <p:spPr>
          <a:xfrm>
            <a:off x="406527" y="1093670"/>
            <a:ext cx="3009533" cy="405683"/>
          </a:xfrm>
        </p:spPr>
        <p:txBody>
          <a:bodyPr wrap="square" lIns="0" tIns="18000" rIns="0" bIns="18000" anchor="ctr" anchorCtr="0">
            <a:spAutoFit/>
          </a:bodyPr>
          <a:lstStyle/>
          <a:p>
            <a:pPr marL="0" indent="0">
              <a:buNone/>
            </a:pPr>
            <a:r>
              <a:rPr lang="en-US" altLang="en-US" sz="2400" dirty="0">
                <a:latin typeface="Arial" panose="020B0604020202020204" pitchFamily="34" charset="0"/>
                <a:cs typeface="Arial" panose="020B0604020202020204" pitchFamily="34" charset="0"/>
              </a:rPr>
              <a:t>Stoichiometric 14.7</a:t>
            </a:r>
            <a:r>
              <a:rPr lang="en-US" sz="2400" dirty="0">
                <a:effectLst/>
                <a:latin typeface="Arial" panose="020B0604020202020204" pitchFamily="34" charset="0"/>
                <a:ea typeface="Calibri" panose="020F050202020403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1</a:t>
            </a:r>
            <a:endParaRPr lang="en-US" sz="2400" noProof="0" dirty="0">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idx="13"/>
          </p:nvPr>
        </p:nvSpPr>
        <p:spPr>
          <a:xfrm>
            <a:off x="406527" y="1638567"/>
            <a:ext cx="2590800" cy="2621675"/>
          </a:xfrm>
        </p:spPr>
        <p:txBody>
          <a:bodyPr wrap="square" lIns="0" tIns="18000" rIns="0" bIns="18000" anchor="ctr" anchorCtr="0">
            <a:spAutoFit/>
          </a:bodyPr>
          <a:lstStyle/>
          <a:p>
            <a:pPr marL="342900" indent="-342900">
              <a:spcBef>
                <a:spcPts val="600"/>
              </a:spcBef>
            </a:pPr>
            <a:r>
              <a:rPr lang="en-US" sz="2400" dirty="0">
                <a:latin typeface="Arial" panose="020B0604020202020204" pitchFamily="34" charset="0"/>
                <a:cs typeface="Arial" panose="020B0604020202020204" pitchFamily="34" charset="0"/>
              </a:rPr>
              <a:t>The oxygen sensor provides a quick response at the stoichiometric air–fuel ratio of 14.7</a:t>
            </a:r>
            <a:r>
              <a:rPr lang="en-US" sz="2400" dirty="0">
                <a:effectLst/>
                <a:latin typeface="Arial" panose="020B0604020202020204" pitchFamily="34" charset="0"/>
                <a:ea typeface="Calibri" panose="020F050202020403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1.</a:t>
            </a:r>
            <a:endParaRPr lang="en-US" sz="2400" noProof="0" dirty="0">
              <a:latin typeface="Arial" panose="020B0604020202020204" pitchFamily="34" charset="0"/>
              <a:cs typeface="Arial" panose="020B0604020202020204" pitchFamily="34" charset="0"/>
            </a:endParaRPr>
          </a:p>
        </p:txBody>
      </p:sp>
      <p:pic>
        <p:nvPicPr>
          <p:cNvPr id="3" name="Picture 2" descr="A graph drawn for sensor values of voltage versus the excess-air factor.&#10;Long description is available in notes, press F6.">
            <a:extLst>
              <a:ext uri="{FF2B5EF4-FFF2-40B4-BE49-F238E27FC236}">
                <a16:creationId xmlns:a16="http://schemas.microsoft.com/office/drawing/2014/main" id="{FEBDD5F3-9A3B-08EF-77F9-7A15E0FB3225}"/>
              </a:ext>
            </a:extLst>
          </p:cNvPr>
          <p:cNvPicPr>
            <a:picLocks noChangeAspect="1"/>
          </p:cNvPicPr>
          <p:nvPr/>
        </p:nvPicPr>
        <p:blipFill>
          <a:blip r:embed="rId3"/>
          <a:stretch>
            <a:fillRect/>
          </a:stretch>
        </p:blipFill>
        <p:spPr>
          <a:xfrm>
            <a:off x="4809832" y="1018796"/>
            <a:ext cx="3712288" cy="4019318"/>
          </a:xfrm>
          <a:prstGeom prst="rect">
            <a:avLst/>
          </a:prstGeom>
        </p:spPr>
      </p:pic>
    </p:spTree>
    <p:extLst>
      <p:ext uri="{BB962C8B-B14F-4D97-AF65-F5344CB8AC3E}">
        <p14:creationId xmlns:p14="http://schemas.microsoft.com/office/powerpoint/2010/main" val="1291739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9924"/>
            <a:ext cx="8298840" cy="590349"/>
          </a:xfrm>
        </p:spPr>
        <p:txBody>
          <a:bodyPr wrap="square" lIns="0" tIns="18000" rIns="0" bIns="18000" anchor="ctr" anchorCtr="0">
            <a:spAutoFit/>
          </a:bodyPr>
          <a:lstStyle/>
          <a:p>
            <a:r>
              <a:rPr lang="en-US" sz="3600" noProof="0" dirty="0">
                <a:latin typeface="+mj-lt"/>
              </a:rPr>
              <a:t>Question 1</a:t>
            </a:r>
          </a:p>
        </p:txBody>
      </p:sp>
      <p:sp>
        <p:nvSpPr>
          <p:cNvPr id="11" name="Content Placeholder 10">
            <a:extLst>
              <a:ext uri="{FF2B5EF4-FFF2-40B4-BE49-F238E27FC236}">
                <a16:creationId xmlns:a16="http://schemas.microsoft.com/office/drawing/2014/main" id="{554C5B0D-6DA9-9775-D543-EA2CBD19719E}"/>
              </a:ext>
            </a:extLst>
          </p:cNvPr>
          <p:cNvSpPr>
            <a:spLocks noGrp="1"/>
          </p:cNvSpPr>
          <p:nvPr>
            <p:ph idx="1"/>
          </p:nvPr>
        </p:nvSpPr>
        <p:spPr>
          <a:xfrm>
            <a:off x="413360" y="1094054"/>
            <a:ext cx="8298840" cy="775015"/>
          </a:xfrm>
        </p:spPr>
        <p:txBody>
          <a:bodyPr wrap="square" lIns="0" tIns="18000" rIns="0" bIns="18000" anchor="ctr" anchorCtr="0">
            <a:spAutoFit/>
          </a:bodyPr>
          <a:lstStyle/>
          <a:p>
            <a:pPr marL="0" indent="0">
              <a:buNone/>
            </a:pPr>
            <a:r>
              <a:rPr lang="en-US" altLang="en-US" sz="2400" dirty="0"/>
              <a:t>How does an oxygen sensor report the level of oxygen in the exhaust?</a:t>
            </a:r>
            <a:endParaRPr lang="en-US" sz="2400" dirty="0"/>
          </a:p>
        </p:txBody>
      </p:sp>
    </p:spTree>
    <p:extLst>
      <p:ext uri="{BB962C8B-B14F-4D97-AF65-F5344CB8AC3E}">
        <p14:creationId xmlns:p14="http://schemas.microsoft.com/office/powerpoint/2010/main" val="338529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9924"/>
            <a:ext cx="8229600" cy="590349"/>
          </a:xfrm>
        </p:spPr>
        <p:txBody>
          <a:bodyPr wrap="square" lIns="0" tIns="18000" rIns="0" bIns="18000" anchor="ctr" anchorCtr="0">
            <a:spAutoFit/>
          </a:bodyPr>
          <a:lstStyle/>
          <a:p>
            <a:r>
              <a:rPr lang="en-US" sz="3600" noProof="0" dirty="0">
                <a:latin typeface="+mj-lt"/>
              </a:rPr>
              <a:t>Answer 1</a:t>
            </a:r>
          </a:p>
        </p:txBody>
      </p:sp>
      <p:sp>
        <p:nvSpPr>
          <p:cNvPr id="11" name="Content Placeholder 10">
            <a:extLst>
              <a:ext uri="{FF2B5EF4-FFF2-40B4-BE49-F238E27FC236}">
                <a16:creationId xmlns:a16="http://schemas.microsoft.com/office/drawing/2014/main" id="{554C5B0D-6DA9-9775-D543-EA2CBD19719E}"/>
              </a:ext>
            </a:extLst>
          </p:cNvPr>
          <p:cNvSpPr>
            <a:spLocks noGrp="1"/>
          </p:cNvSpPr>
          <p:nvPr>
            <p:ph idx="1"/>
          </p:nvPr>
        </p:nvSpPr>
        <p:spPr>
          <a:xfrm>
            <a:off x="413360" y="1092268"/>
            <a:ext cx="8279384" cy="1144347"/>
          </a:xfrm>
        </p:spPr>
        <p:txBody>
          <a:bodyPr wrap="square" lIns="0" tIns="18000" rIns="0" bIns="18000" anchor="ctr" anchorCtr="0">
            <a:spAutoFit/>
          </a:bodyPr>
          <a:lstStyle/>
          <a:p>
            <a:pPr marL="0" indent="0">
              <a:buNone/>
            </a:pPr>
            <a:r>
              <a:rPr lang="en-US" altLang="en-US" sz="2400" dirty="0"/>
              <a:t>When the oxygen level is low, the sensor generates a voltage above 450 </a:t>
            </a:r>
            <a:r>
              <a:rPr lang="en-US" altLang="en-US" sz="2400" spc="-300" dirty="0"/>
              <a:t>m </a:t>
            </a:r>
            <a:r>
              <a:rPr lang="en-US" altLang="en-US" sz="2400" dirty="0"/>
              <a:t>V. When the oxygen level is high, the oxygen sensor generates a voltage below 450 </a:t>
            </a:r>
            <a:r>
              <a:rPr lang="en-US" altLang="en-US" sz="2400" spc="-300" dirty="0"/>
              <a:t>m </a:t>
            </a:r>
            <a:r>
              <a:rPr lang="en-US" altLang="en-US" sz="2400" dirty="0"/>
              <a:t>V.</a:t>
            </a:r>
            <a:endParaRPr lang="en-US" sz="2400" dirty="0"/>
          </a:p>
        </p:txBody>
      </p:sp>
    </p:spTree>
    <p:extLst>
      <p:ext uri="{BB962C8B-B14F-4D97-AF65-F5344CB8AC3E}">
        <p14:creationId xmlns:p14="http://schemas.microsoft.com/office/powerpoint/2010/main" val="3109802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0196"/>
            <a:ext cx="8279384" cy="590349"/>
          </a:xfrm>
        </p:spPr>
        <p:txBody>
          <a:bodyPr wrap="square" lIns="0" tIns="18000" rIns="0" bIns="18000" anchor="ctr" anchorCtr="0">
            <a:spAutoFit/>
          </a:bodyPr>
          <a:lstStyle/>
          <a:p>
            <a:r>
              <a:rPr lang="en-US" sz="3600" noProof="0" dirty="0">
                <a:latin typeface="+mj-lt"/>
              </a:rPr>
              <a:t>Titania Oxygen Sensor</a:t>
            </a:r>
          </a:p>
        </p:txBody>
      </p:sp>
      <p:sp>
        <p:nvSpPr>
          <p:cNvPr id="11" name="Content Placeholder 10">
            <a:extLst>
              <a:ext uri="{FF2B5EF4-FFF2-40B4-BE49-F238E27FC236}">
                <a16:creationId xmlns:a16="http://schemas.microsoft.com/office/drawing/2014/main" id="{554C5B0D-6DA9-9775-D543-EA2CBD19719E}"/>
              </a:ext>
            </a:extLst>
          </p:cNvPr>
          <p:cNvSpPr>
            <a:spLocks noGrp="1"/>
          </p:cNvSpPr>
          <p:nvPr>
            <p:ph idx="1"/>
          </p:nvPr>
        </p:nvSpPr>
        <p:spPr>
          <a:xfrm>
            <a:off x="413360" y="1075286"/>
            <a:ext cx="8279384" cy="2329287"/>
          </a:xfrm>
        </p:spPr>
        <p:txBody>
          <a:bodyPr wrap="square" lIns="0" tIns="18000" rIns="0" bIns="18000" anchor="ctr" anchorCtr="0">
            <a:spAutoFit/>
          </a:bodyPr>
          <a:lstStyle/>
          <a:p>
            <a:pPr marL="342900" indent="-342900">
              <a:spcBef>
                <a:spcPts val="600"/>
              </a:spcBef>
            </a:pPr>
            <a:r>
              <a:rPr lang="en-US" altLang="en-US" sz="2400" dirty="0"/>
              <a:t>The titania (titanium dioxide) oxygen sensor does not produce a voltage, but rather changes resistance due to the presence of oxygen in the exhaust.</a:t>
            </a:r>
          </a:p>
          <a:p>
            <a:pPr marL="342900" indent="-342900">
              <a:spcBef>
                <a:spcPts val="600"/>
              </a:spcBef>
            </a:pPr>
            <a:r>
              <a:rPr lang="en-US" altLang="en-US" sz="2400" dirty="0"/>
              <a:t>As with a zirconia oxygen sensor, the voltage signal is above 450 mV when the exhaust is rich and low (below 450 mV) when the exhaust is lean.</a:t>
            </a:r>
            <a:endParaRPr lang="en-US" sz="2400" dirty="0"/>
          </a:p>
        </p:txBody>
      </p:sp>
    </p:spTree>
    <p:extLst>
      <p:ext uri="{BB962C8B-B14F-4D97-AF65-F5344CB8AC3E}">
        <p14:creationId xmlns:p14="http://schemas.microsoft.com/office/powerpoint/2010/main" val="3456415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2023" y="220499"/>
            <a:ext cx="8270993" cy="1144347"/>
          </a:xfrm>
        </p:spPr>
        <p:txBody>
          <a:bodyPr wrap="square" lIns="0" tIns="18000" rIns="0" bIns="18000" anchor="ctr" anchorCtr="0">
            <a:spAutoFit/>
          </a:bodyPr>
          <a:lstStyle/>
          <a:p>
            <a:r>
              <a:rPr lang="en-US" noProof="0" dirty="0"/>
              <a:t>Frequently Asked Question: Where Is </a:t>
            </a:r>
            <a:r>
              <a:rPr lang="en-US" spc="-300" noProof="0" dirty="0"/>
              <a:t>H </a:t>
            </a:r>
            <a:r>
              <a:rPr lang="en-US" noProof="0" dirty="0"/>
              <a:t>O2S1?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08884" y="1587600"/>
            <a:ext cx="4250665" cy="405683"/>
          </a:xfrm>
        </p:spPr>
        <p:txBody>
          <a:bodyPr wrap="square" lIns="0" tIns="18000" rIns="0" bIns="18000" anchor="ctr" anchorCtr="0">
            <a:spAutoFit/>
          </a:bodyPr>
          <a:lstStyle/>
          <a:p>
            <a:pPr marL="0" indent="0">
              <a:buNone/>
            </a:pPr>
            <a:r>
              <a:rPr lang="en-US" sz="2400" b="1" dirty="0">
                <a:solidFill>
                  <a:schemeClr val="tx1"/>
                </a:solidFill>
              </a:rPr>
              <a:t>? Frequently Asked Question</a:t>
            </a:r>
            <a:endParaRPr lang="en-US" sz="2400" noProof="0" dirty="0">
              <a:solidFill>
                <a:schemeClr val="tx1"/>
              </a:solidFill>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12023" y="2283437"/>
            <a:ext cx="8300177" cy="1883011"/>
          </a:xfrm>
        </p:spPr>
        <p:txBody>
          <a:bodyPr wrap="square" lIns="0" tIns="18000" rIns="0" bIns="18000" anchor="ctr" anchorCtr="0">
            <a:spAutoFit/>
          </a:bodyPr>
          <a:lstStyle/>
          <a:p>
            <a:pPr marL="0" indent="0">
              <a:spcBef>
                <a:spcPts val="600"/>
              </a:spcBef>
              <a:buNone/>
            </a:pPr>
            <a:r>
              <a:rPr lang="en-US" altLang="en-US" sz="2400" b="1" dirty="0"/>
              <a:t>Where Is </a:t>
            </a:r>
            <a:r>
              <a:rPr lang="en-US" altLang="en-US" sz="2400" b="1" spc="-300" dirty="0"/>
              <a:t>H </a:t>
            </a:r>
            <a:r>
              <a:rPr lang="en-US" altLang="en-US" sz="2400" b="1" dirty="0"/>
              <a:t>O2S1? </a:t>
            </a:r>
            <a:r>
              <a:rPr lang="en-US" altLang="en-US" sz="2400" dirty="0"/>
              <a:t>Oxygen sensors are numbered according to their location in the engine. On a V-type engine, heated oxygen sensor number 1 (</a:t>
            </a:r>
            <a:r>
              <a:rPr lang="en-US" altLang="en-US" sz="2400" spc="-300" dirty="0"/>
              <a:t>H </a:t>
            </a:r>
            <a:r>
              <a:rPr lang="en-US" altLang="en-US" sz="2400" dirty="0"/>
              <a:t>O2S1) is located in the exhaust system upstream of the catalytic converter on the side of the engine where cylinder 1 is located. ● See Figure 33.6.</a:t>
            </a:r>
            <a:endParaRPr lang="en-US" sz="2400" noProof="0" dirty="0"/>
          </a:p>
        </p:txBody>
      </p:sp>
    </p:spTree>
    <p:extLst>
      <p:ext uri="{BB962C8B-B14F-4D97-AF65-F5344CB8AC3E}">
        <p14:creationId xmlns:p14="http://schemas.microsoft.com/office/powerpoint/2010/main" val="3994913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2660"/>
            <a:ext cx="8298840" cy="590349"/>
          </a:xfrm>
        </p:spPr>
        <p:txBody>
          <a:bodyPr wrap="square" lIns="0" tIns="18000" rIns="0" bIns="18000" anchor="ctr" anchorCtr="0">
            <a:spAutoFit/>
          </a:bodyPr>
          <a:lstStyle/>
          <a:p>
            <a:r>
              <a:rPr lang="en-US" sz="3600" noProof="0" dirty="0">
                <a:latin typeface="+mj-lt"/>
              </a:rPr>
              <a:t>Figure </a:t>
            </a:r>
            <a:r>
              <a:rPr lang="en-US" sz="3600" dirty="0">
                <a:latin typeface="+mj-lt"/>
              </a:rPr>
              <a:t>33</a:t>
            </a:r>
            <a:r>
              <a:rPr lang="en-US" sz="3600" noProof="0" dirty="0">
                <a:latin typeface="+mj-lt"/>
              </a:rPr>
              <a:t>.6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idx="1"/>
          </p:nvPr>
        </p:nvSpPr>
        <p:spPr>
          <a:xfrm>
            <a:off x="413360" y="1074824"/>
            <a:ext cx="8279384" cy="405683"/>
          </a:xfrm>
        </p:spPr>
        <p:txBody>
          <a:bodyPr wrap="square" lIns="0" tIns="18000" rIns="0" bIns="18000" anchor="ctr" anchorCtr="0">
            <a:spAutoFit/>
          </a:bodyPr>
          <a:lstStyle/>
          <a:p>
            <a:pPr marL="0" indent="0">
              <a:buNone/>
            </a:pPr>
            <a:r>
              <a:rPr lang="en-US" altLang="en-US" sz="2400" dirty="0"/>
              <a:t>Oxygen Sensor Locations</a:t>
            </a:r>
            <a:endParaRPr lang="en-US" sz="2400" noProof="0" dirty="0"/>
          </a:p>
        </p:txBody>
      </p:sp>
      <p:pic>
        <p:nvPicPr>
          <p:cNvPr id="3" name="Picture 2" descr="A number of V 8 and V 6 engine blocks along with labeled designations for oxygen sensors.&#10;Long description is available in notes, press F6.">
            <a:extLst>
              <a:ext uri="{FF2B5EF4-FFF2-40B4-BE49-F238E27FC236}">
                <a16:creationId xmlns:a16="http://schemas.microsoft.com/office/drawing/2014/main" id="{7966B47B-D2E4-56D7-A09E-C14F15F4E777}"/>
              </a:ext>
            </a:extLst>
          </p:cNvPr>
          <p:cNvPicPr>
            <a:picLocks noChangeAspect="1"/>
          </p:cNvPicPr>
          <p:nvPr/>
        </p:nvPicPr>
        <p:blipFill>
          <a:blip r:embed="rId3"/>
          <a:stretch>
            <a:fillRect/>
          </a:stretch>
        </p:blipFill>
        <p:spPr>
          <a:xfrm>
            <a:off x="2045562" y="1556493"/>
            <a:ext cx="5052877" cy="3854742"/>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idx="13"/>
          </p:nvPr>
        </p:nvSpPr>
        <p:spPr>
          <a:xfrm>
            <a:off x="413360" y="5556646"/>
            <a:ext cx="8279384" cy="775015"/>
          </a:xfrm>
        </p:spPr>
        <p:txBody>
          <a:bodyPr wrap="square" lIns="0" tIns="18000" rIns="0" bIns="18000" anchor="ctr" anchorCtr="0">
            <a:spAutoFit/>
          </a:bodyPr>
          <a:lstStyle/>
          <a:p>
            <a:pPr marL="342900" indent="-342900">
              <a:spcBef>
                <a:spcPts val="600"/>
              </a:spcBef>
            </a:pPr>
            <a:r>
              <a:rPr lang="en-US" sz="2400" dirty="0"/>
              <a:t>Number and label designations for oxygen sensors. Bank 1 is the bank where cylinder 1 is located.</a:t>
            </a:r>
            <a:endParaRPr lang="en-US" sz="2400" noProof="0" dirty="0"/>
          </a:p>
        </p:txBody>
      </p:sp>
    </p:spTree>
    <p:extLst>
      <p:ext uri="{BB962C8B-B14F-4D97-AF65-F5344CB8AC3E}">
        <p14:creationId xmlns:p14="http://schemas.microsoft.com/office/powerpoint/2010/main" val="3221068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0196"/>
            <a:ext cx="8298840" cy="590349"/>
          </a:xfrm>
        </p:spPr>
        <p:txBody>
          <a:bodyPr wrap="square" lIns="0" tIns="18000" rIns="0" bIns="18000" anchor="ctr" anchorCtr="0">
            <a:spAutoFit/>
          </a:bodyPr>
          <a:lstStyle/>
          <a:p>
            <a:r>
              <a:rPr lang="en-US" sz="3600" spc="-500" noProof="0" dirty="0">
                <a:latin typeface="+mj-lt"/>
              </a:rPr>
              <a:t>P C </a:t>
            </a:r>
            <a:r>
              <a:rPr lang="en-US" sz="3600" noProof="0" dirty="0">
                <a:latin typeface="+mj-lt"/>
              </a:rPr>
              <a:t>M Uses of Oxygen Sensor</a:t>
            </a:r>
          </a:p>
        </p:txBody>
      </p:sp>
      <p:sp>
        <p:nvSpPr>
          <p:cNvPr id="11" name="Content Placeholder 10">
            <a:extLst>
              <a:ext uri="{FF2B5EF4-FFF2-40B4-BE49-F238E27FC236}">
                <a16:creationId xmlns:a16="http://schemas.microsoft.com/office/drawing/2014/main" id="{554C5B0D-6DA9-9775-D543-EA2CBD19719E}"/>
              </a:ext>
            </a:extLst>
          </p:cNvPr>
          <p:cNvSpPr>
            <a:spLocks noGrp="1"/>
          </p:cNvSpPr>
          <p:nvPr>
            <p:ph idx="1"/>
          </p:nvPr>
        </p:nvSpPr>
        <p:spPr>
          <a:xfrm>
            <a:off x="413360" y="1064240"/>
            <a:ext cx="8298840" cy="3668115"/>
          </a:xfrm>
        </p:spPr>
        <p:txBody>
          <a:bodyPr wrap="square" lIns="0" tIns="18000" rIns="0" bIns="18000" anchor="ctr" anchorCtr="0">
            <a:spAutoFit/>
          </a:bodyPr>
          <a:lstStyle/>
          <a:p>
            <a:pPr marL="342900" indent="-342900">
              <a:spcBef>
                <a:spcPts val="600"/>
              </a:spcBef>
            </a:pPr>
            <a:r>
              <a:rPr lang="en-US" altLang="en-US" sz="2400" dirty="0"/>
              <a:t>Fuel Control</a:t>
            </a:r>
          </a:p>
          <a:p>
            <a:pPr marL="829818" lvl="1" indent="-342900"/>
            <a:r>
              <a:rPr lang="en-US" altLang="en-US" sz="2400" dirty="0"/>
              <a:t>The upstream oxygen sensors are among the high-authority sensors used for fuel control while operating in closed loop.</a:t>
            </a:r>
          </a:p>
          <a:p>
            <a:pPr marL="342900" indent="-342900">
              <a:spcBef>
                <a:spcPts val="600"/>
              </a:spcBef>
            </a:pPr>
            <a:r>
              <a:rPr lang="en-US" altLang="en-US" sz="2400" dirty="0"/>
              <a:t>Fuel Trim</a:t>
            </a:r>
          </a:p>
          <a:p>
            <a:pPr marL="829818" lvl="1" indent="-342900"/>
            <a:r>
              <a:rPr lang="en-US" altLang="en-US" sz="2400" dirty="0"/>
              <a:t>The fuel trim numbers are determined from the signals by the oxygen sensor(s).</a:t>
            </a:r>
          </a:p>
          <a:p>
            <a:pPr marL="829818" lvl="1" indent="-342900"/>
            <a:r>
              <a:rPr lang="en-US" altLang="en-US" sz="2400" dirty="0"/>
              <a:t>Fuel trim can be negative (subtracting fuel) or positive (adding fuel).</a:t>
            </a:r>
            <a:endParaRPr lang="en-US" sz="2400" dirty="0"/>
          </a:p>
        </p:txBody>
      </p:sp>
    </p:spTree>
    <p:extLst>
      <p:ext uri="{BB962C8B-B14F-4D97-AF65-F5344CB8AC3E}">
        <p14:creationId xmlns:p14="http://schemas.microsoft.com/office/powerpoint/2010/main" val="1354866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9924"/>
            <a:ext cx="8298840" cy="590349"/>
          </a:xfrm>
        </p:spPr>
        <p:txBody>
          <a:bodyPr wrap="square" lIns="0" tIns="18000" rIns="0" bIns="18000" anchor="ctr" anchorCtr="0">
            <a:spAutoFit/>
          </a:bodyPr>
          <a:lstStyle/>
          <a:p>
            <a:r>
              <a:rPr lang="en-US" altLang="en-US" sz="3600" dirty="0">
                <a:latin typeface="+mj-lt"/>
              </a:rPr>
              <a:t>Oxygen Sensor Diagnosis </a:t>
            </a:r>
            <a:r>
              <a:rPr lang="en-US" altLang="en-US" sz="2800" dirty="0">
                <a:latin typeface="+mj-lt"/>
              </a:rPr>
              <a:t>(1 of 2)</a:t>
            </a:r>
            <a:endParaRPr lang="en-US" sz="3600" noProof="0" dirty="0">
              <a:latin typeface="+mj-lt"/>
            </a:endParaRPr>
          </a:p>
        </p:txBody>
      </p:sp>
      <p:sp>
        <p:nvSpPr>
          <p:cNvPr id="11" name="Content Placeholder 10">
            <a:extLst>
              <a:ext uri="{FF2B5EF4-FFF2-40B4-BE49-F238E27FC236}">
                <a16:creationId xmlns:a16="http://schemas.microsoft.com/office/drawing/2014/main" id="{554C5B0D-6DA9-9775-D543-EA2CBD19719E}"/>
              </a:ext>
            </a:extLst>
          </p:cNvPr>
          <p:cNvSpPr>
            <a:spLocks noGrp="1"/>
          </p:cNvSpPr>
          <p:nvPr>
            <p:ph idx="1"/>
          </p:nvPr>
        </p:nvSpPr>
        <p:spPr>
          <a:xfrm>
            <a:off x="413360" y="1082478"/>
            <a:ext cx="8298840" cy="4114391"/>
          </a:xfrm>
        </p:spPr>
        <p:txBody>
          <a:bodyPr wrap="square" lIns="0" tIns="18000" rIns="0" bIns="18000" anchor="ctr" anchorCtr="0">
            <a:spAutoFit/>
          </a:bodyPr>
          <a:lstStyle/>
          <a:p>
            <a:pPr marL="342900" indent="-342900">
              <a:spcBef>
                <a:spcPts val="600"/>
              </a:spcBef>
            </a:pPr>
            <a:r>
              <a:rPr lang="en-US" altLang="en-US" sz="2400" spc="-300" dirty="0"/>
              <a:t>P C </a:t>
            </a:r>
            <a:r>
              <a:rPr lang="en-US" altLang="en-US" sz="2400" dirty="0"/>
              <a:t>M System Tests</a:t>
            </a:r>
          </a:p>
          <a:p>
            <a:pPr marL="829818" lvl="1" indent="-342900"/>
            <a:r>
              <a:rPr lang="en-US" altLang="en-US" sz="2400" dirty="0"/>
              <a:t>The </a:t>
            </a:r>
            <a:r>
              <a:rPr lang="en-US" altLang="en-US" sz="2400" spc="-300" dirty="0"/>
              <a:t>P C </a:t>
            </a:r>
            <a:r>
              <a:rPr lang="en-US" altLang="en-US" sz="2400" dirty="0"/>
              <a:t>M uses the oxygen sensor to test the </a:t>
            </a:r>
            <a:r>
              <a:rPr lang="en-US" altLang="en-US" sz="2400" spc="-300" dirty="0"/>
              <a:t>E G </a:t>
            </a:r>
            <a:r>
              <a:rPr lang="en-US" altLang="en-US" sz="2400" dirty="0"/>
              <a:t>R system, the catalytic converter, and the fuel system.</a:t>
            </a:r>
          </a:p>
          <a:p>
            <a:pPr marL="342900" indent="-342900">
              <a:spcBef>
                <a:spcPts val="600"/>
              </a:spcBef>
            </a:pPr>
            <a:r>
              <a:rPr lang="en-US" altLang="en-US" sz="2400" dirty="0"/>
              <a:t>Visual Inspection</a:t>
            </a:r>
          </a:p>
          <a:p>
            <a:pPr marL="829818" lvl="1" indent="-342900"/>
            <a:r>
              <a:rPr lang="en-US" altLang="en-US" sz="2400" dirty="0"/>
              <a:t>Black sooty deposits usually indicate a rich air–fuel mixture.</a:t>
            </a:r>
          </a:p>
          <a:p>
            <a:pPr marL="829818" lvl="1" indent="-342900"/>
            <a:r>
              <a:rPr lang="en-US" altLang="en-US" sz="2400" dirty="0"/>
              <a:t>White chalky deposits are characteristic of silica contamination.</a:t>
            </a:r>
          </a:p>
          <a:p>
            <a:pPr marL="829818" lvl="1" indent="-342900"/>
            <a:r>
              <a:rPr lang="en-US" altLang="en-US" sz="2400" dirty="0"/>
              <a:t>White sandy or gritty deposits are characteristic of antifreeze (ethylene glycol) contamination.</a:t>
            </a:r>
            <a:endParaRPr lang="en-US" sz="2400" dirty="0"/>
          </a:p>
        </p:txBody>
      </p:sp>
    </p:spTree>
    <p:extLst>
      <p:ext uri="{BB962C8B-B14F-4D97-AF65-F5344CB8AC3E}">
        <p14:creationId xmlns:p14="http://schemas.microsoft.com/office/powerpoint/2010/main" val="3352878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0196"/>
            <a:ext cx="8298840" cy="590349"/>
          </a:xfrm>
        </p:spPr>
        <p:txBody>
          <a:bodyPr wrap="square" lIns="0" tIns="18000" rIns="0" bIns="18000" anchor="ctr" anchorCtr="0">
            <a:spAutoFit/>
          </a:bodyPr>
          <a:lstStyle/>
          <a:p>
            <a:r>
              <a:rPr lang="en-US" altLang="en-US" sz="3600" dirty="0">
                <a:latin typeface="+mj-lt"/>
              </a:rPr>
              <a:t>Oxygen Sensor Diagnosis </a:t>
            </a:r>
            <a:r>
              <a:rPr lang="en-US" altLang="en-US" sz="2800" dirty="0">
                <a:latin typeface="+mj-lt"/>
              </a:rPr>
              <a:t>(2 of 2)</a:t>
            </a:r>
            <a:endParaRPr lang="en-US" sz="3600" noProof="0" dirty="0">
              <a:latin typeface="+mj-lt"/>
            </a:endParaRPr>
          </a:p>
        </p:txBody>
      </p:sp>
      <p:sp>
        <p:nvSpPr>
          <p:cNvPr id="11" name="Content Placeholder 10">
            <a:extLst>
              <a:ext uri="{FF2B5EF4-FFF2-40B4-BE49-F238E27FC236}">
                <a16:creationId xmlns:a16="http://schemas.microsoft.com/office/drawing/2014/main" id="{554C5B0D-6DA9-9775-D543-EA2CBD19719E}"/>
              </a:ext>
            </a:extLst>
          </p:cNvPr>
          <p:cNvSpPr>
            <a:spLocks noGrp="1"/>
          </p:cNvSpPr>
          <p:nvPr>
            <p:ph idx="1"/>
          </p:nvPr>
        </p:nvSpPr>
        <p:spPr>
          <a:xfrm>
            <a:off x="413360" y="1067172"/>
            <a:ext cx="8298840" cy="4637611"/>
          </a:xfrm>
        </p:spPr>
        <p:txBody>
          <a:bodyPr wrap="square" lIns="0" tIns="18000" rIns="0" bIns="18000" anchor="ctr" anchorCtr="0">
            <a:spAutoFit/>
          </a:bodyPr>
          <a:lstStyle/>
          <a:p>
            <a:pPr marL="342900" indent="-342900">
              <a:spcBef>
                <a:spcPts val="600"/>
              </a:spcBef>
            </a:pPr>
            <a:r>
              <a:rPr lang="en-US" altLang="en-US" sz="2400" dirty="0"/>
              <a:t>Digital Voltmeter Testing</a:t>
            </a:r>
          </a:p>
          <a:p>
            <a:pPr marL="829818" lvl="1" indent="-342900"/>
            <a:r>
              <a:rPr lang="en-US" altLang="en-US" sz="2400" dirty="0"/>
              <a:t>Oxygen sensor can be checked for proper operation using a digital high-impedance voltmeter.</a:t>
            </a:r>
          </a:p>
          <a:p>
            <a:pPr marL="342900" indent="-342900">
              <a:spcBef>
                <a:spcPts val="600"/>
              </a:spcBef>
            </a:pPr>
            <a:r>
              <a:rPr lang="en-US" altLang="en-US" sz="2400" dirty="0"/>
              <a:t>Min/Max Testing</a:t>
            </a:r>
          </a:p>
          <a:p>
            <a:pPr marL="829818" lvl="1" indent="-342900"/>
            <a:r>
              <a:rPr lang="en-US" altLang="en-US" sz="2400" dirty="0"/>
              <a:t>Digital meter set on </a:t>
            </a:r>
            <a:r>
              <a:rPr lang="en-US" altLang="en-US" sz="2400" spc="-300" dirty="0"/>
              <a:t>D </a:t>
            </a:r>
            <a:r>
              <a:rPr lang="en-US" altLang="en-US" sz="2400" dirty="0"/>
              <a:t>C volts can be used to record the minimum and maximum voltage with the engine running.</a:t>
            </a:r>
          </a:p>
          <a:p>
            <a:pPr marL="342900" indent="-342900">
              <a:spcBef>
                <a:spcPts val="600"/>
              </a:spcBef>
            </a:pPr>
            <a:r>
              <a:rPr lang="en-US" altLang="en-US" sz="2400" dirty="0"/>
              <a:t>Scan Tool Testing</a:t>
            </a:r>
          </a:p>
          <a:p>
            <a:pPr marL="829818" lvl="1" indent="-342900"/>
            <a:r>
              <a:rPr lang="en-US" altLang="en-US" sz="2400" dirty="0"/>
              <a:t>Using a scan tool, observe oxygen sensor voltages.</a:t>
            </a:r>
          </a:p>
          <a:p>
            <a:pPr marL="342900" indent="-342900">
              <a:spcBef>
                <a:spcPts val="600"/>
              </a:spcBef>
            </a:pPr>
            <a:r>
              <a:rPr lang="en-US" altLang="en-US" sz="2400" dirty="0"/>
              <a:t>Scope Testing</a:t>
            </a:r>
          </a:p>
          <a:p>
            <a:pPr marL="829818" lvl="1" indent="-342900"/>
            <a:r>
              <a:rPr lang="en-US" altLang="en-US" sz="2400" dirty="0"/>
              <a:t>Voltage signal of sensor constantly changing.</a:t>
            </a:r>
            <a:endParaRPr lang="en-US" sz="2400" dirty="0"/>
          </a:p>
        </p:txBody>
      </p:sp>
    </p:spTree>
    <p:extLst>
      <p:ext uri="{BB962C8B-B14F-4D97-AF65-F5344CB8AC3E}">
        <p14:creationId xmlns:p14="http://schemas.microsoft.com/office/powerpoint/2010/main" val="3010902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08884" y="223050"/>
            <a:ext cx="8303299" cy="590349"/>
          </a:xfrm>
        </p:spPr>
        <p:txBody>
          <a:bodyPr wrap="square" lIns="0" tIns="18000" rIns="0" bIns="18000" anchor="ctr" anchorCtr="0">
            <a:spAutoFit/>
          </a:bodyPr>
          <a:lstStyle/>
          <a:p>
            <a:r>
              <a:rPr lang="en-US" noProof="0" dirty="0"/>
              <a:t>Learning Objectives </a:t>
            </a:r>
            <a:r>
              <a:rPr lang="en-US" sz="2800" noProof="0" dirty="0"/>
              <a:t>(1 of 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04306" y="1071095"/>
            <a:ext cx="8307894" cy="3214145"/>
          </a:xfrm>
        </p:spPr>
        <p:txBody>
          <a:bodyPr wrap="square" lIns="0" tIns="18000" rIns="0" bIns="18000" anchor="ctr" anchorCtr="0">
            <a:spAutoFit/>
          </a:bodyPr>
          <a:lstStyle/>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33</a:t>
            </a:r>
            <a:r>
              <a:rPr lang="en-US" altLang="en-US" sz="2400" b="1" noProof="0" dirty="0">
                <a:solidFill>
                  <a:srgbClr val="007FA3"/>
                </a:solidFill>
                <a:latin typeface="Arial" panose="020B0604020202020204" pitchFamily="34" charset="0"/>
                <a:cs typeface="Arial" panose="020B0604020202020204" pitchFamily="34" charset="0"/>
              </a:rPr>
              <a:t>.1	</a:t>
            </a:r>
            <a:r>
              <a:rPr lang="en-US" sz="2400" dirty="0">
                <a:latin typeface="Arial" panose="020B0604020202020204" pitchFamily="34" charset="0"/>
                <a:ea typeface="+mj-ea"/>
                <a:cs typeface="Arial" panose="020B0604020202020204" pitchFamily="34" charset="0"/>
              </a:rPr>
              <a:t>Discuss how O2S sensors work.</a:t>
            </a:r>
            <a:endParaRPr lang="en-US" altLang="en-US" sz="2400" noProof="0" dirty="0">
              <a:latin typeface="Arial" panose="020B0604020202020204" pitchFamily="34" charset="0"/>
              <a:cs typeface="Arial" panose="020B0604020202020204" pitchFamily="34" charset="0"/>
            </a:endParaRPr>
          </a:p>
          <a:p>
            <a:pPr marL="719138" indent="-719138">
              <a:buSzTx/>
              <a:buNone/>
            </a:pPr>
            <a:r>
              <a:rPr lang="en-US" altLang="en-US" sz="2400" b="1" noProof="0" dirty="0">
                <a:solidFill>
                  <a:srgbClr val="007FA3"/>
                </a:solidFill>
                <a:latin typeface="Arial" panose="020B0604020202020204" pitchFamily="34" charset="0"/>
                <a:cs typeface="Arial" panose="020B0604020202020204" pitchFamily="34" charset="0"/>
              </a:rPr>
              <a:t>33.2</a:t>
            </a:r>
            <a:r>
              <a:rPr lang="en-US" sz="2400" dirty="0">
                <a:latin typeface="Arial" panose="020B0604020202020204" pitchFamily="34" charset="0"/>
                <a:ea typeface="+mj-ea"/>
                <a:cs typeface="Arial" panose="020B0604020202020204" pitchFamily="34" charset="0"/>
              </a:rPr>
              <a:t> Discuss </a:t>
            </a:r>
            <a:r>
              <a:rPr lang="en-US" sz="2400" spc="-300" dirty="0">
                <a:latin typeface="Arial" panose="020B0604020202020204" pitchFamily="34" charset="0"/>
                <a:ea typeface="+mj-ea"/>
                <a:cs typeface="Arial" panose="020B0604020202020204" pitchFamily="34" charset="0"/>
              </a:rPr>
              <a:t>P C </a:t>
            </a:r>
            <a:r>
              <a:rPr lang="en-US" sz="2400" dirty="0">
                <a:latin typeface="Arial" panose="020B0604020202020204" pitchFamily="34" charset="0"/>
                <a:ea typeface="+mj-ea"/>
                <a:cs typeface="Arial" panose="020B0604020202020204" pitchFamily="34" charset="0"/>
              </a:rPr>
              <a:t>M uses of the oxygen sensor.</a:t>
            </a:r>
            <a:endParaRPr lang="en-US" altLang="en-US" sz="2400" noProof="0" dirty="0">
              <a:latin typeface="Arial" panose="020B0604020202020204" pitchFamily="34" charset="0"/>
              <a:cs typeface="Arial" panose="020B0604020202020204" pitchFamily="34" charset="0"/>
            </a:endParaRPr>
          </a:p>
          <a:p>
            <a:pPr marL="719138" indent="-719138">
              <a:buSzTx/>
              <a:buNone/>
            </a:pPr>
            <a:r>
              <a:rPr lang="en-US" altLang="en-US" sz="2400" b="1" dirty="0">
                <a:solidFill>
                  <a:srgbClr val="007FA3"/>
                </a:solidFill>
                <a:latin typeface="Arial" panose="020B0604020202020204" pitchFamily="34" charset="0"/>
                <a:cs typeface="Arial" panose="020B0604020202020204" pitchFamily="34" charset="0"/>
              </a:rPr>
              <a:t>33</a:t>
            </a:r>
            <a:r>
              <a:rPr lang="en-US" altLang="en-US" sz="2400" b="1" noProof="0" dirty="0">
                <a:solidFill>
                  <a:srgbClr val="007FA3"/>
                </a:solidFill>
                <a:latin typeface="Arial" panose="020B0604020202020204" pitchFamily="34" charset="0"/>
                <a:cs typeface="Arial" panose="020B0604020202020204" pitchFamily="34" charset="0"/>
              </a:rPr>
              <a:t>.3</a:t>
            </a:r>
            <a:r>
              <a:rPr lang="en-US" sz="2400" dirty="0">
                <a:latin typeface="Arial" panose="020B0604020202020204" pitchFamily="34" charset="0"/>
                <a:ea typeface="+mj-ea"/>
                <a:cs typeface="Arial" panose="020B0604020202020204" pitchFamily="34" charset="0"/>
              </a:rPr>
              <a:t> Discuss oxygen sensor diagnosis.</a:t>
            </a:r>
            <a:endParaRPr lang="en-US" altLang="en-US" sz="2400" noProof="0" dirty="0">
              <a:latin typeface="Arial" panose="020B0604020202020204" pitchFamily="34" charset="0"/>
              <a:cs typeface="Arial" panose="020B0604020202020204" pitchFamily="34" charset="0"/>
            </a:endParaRPr>
          </a:p>
          <a:p>
            <a:pPr marL="716400" indent="-716400">
              <a:buSzTx/>
              <a:buNone/>
            </a:pPr>
            <a:r>
              <a:rPr lang="en-US" altLang="en-US" sz="2400" b="1" dirty="0">
                <a:solidFill>
                  <a:srgbClr val="007FA3"/>
                </a:solidFill>
                <a:latin typeface="Arial" panose="020B0604020202020204" pitchFamily="34" charset="0"/>
                <a:cs typeface="Arial" panose="020B0604020202020204" pitchFamily="34" charset="0"/>
              </a:rPr>
              <a:t>33</a:t>
            </a:r>
            <a:r>
              <a:rPr lang="en-US" altLang="en-US" sz="2400" b="1" noProof="0" dirty="0">
                <a:solidFill>
                  <a:srgbClr val="007FA3"/>
                </a:solidFill>
                <a:latin typeface="Arial" panose="020B0604020202020204" pitchFamily="34" charset="0"/>
                <a:cs typeface="Arial" panose="020B0604020202020204" pitchFamily="34" charset="0"/>
              </a:rPr>
              <a:t>.4</a:t>
            </a:r>
            <a:r>
              <a:rPr lang="en-US" sz="2400" dirty="0">
                <a:latin typeface="Arial" panose="020B0604020202020204" pitchFamily="34" charset="0"/>
                <a:ea typeface="+mj-ea"/>
                <a:cs typeface="Arial" panose="020B0604020202020204" pitchFamily="34" charset="0"/>
              </a:rPr>
              <a:t> </a:t>
            </a:r>
            <a:r>
              <a:rPr lang="en-US" sz="2400" dirty="0"/>
              <a:t>Discuss post-catalytic converter O2S testing.</a:t>
            </a:r>
            <a:endParaRPr lang="en-US" altLang="en-US" sz="2400" noProof="0" dirty="0">
              <a:latin typeface="Arial" panose="020B0604020202020204" pitchFamily="34" charset="0"/>
              <a:cs typeface="Arial" panose="020B0604020202020204" pitchFamily="34" charset="0"/>
            </a:endParaRPr>
          </a:p>
          <a:p>
            <a:pPr marL="716400" indent="-716400">
              <a:buSzTx/>
              <a:buNone/>
            </a:pPr>
            <a:r>
              <a:rPr lang="en-US" altLang="en-US" sz="2400" b="1" dirty="0">
                <a:solidFill>
                  <a:srgbClr val="007FA3"/>
                </a:solidFill>
                <a:latin typeface="Arial" panose="020B0604020202020204" pitchFamily="34" charset="0"/>
                <a:cs typeface="Arial" panose="020B0604020202020204" pitchFamily="34" charset="0"/>
              </a:rPr>
              <a:t>33</a:t>
            </a:r>
            <a:r>
              <a:rPr lang="en-US" altLang="en-US" sz="2400" b="1" noProof="0" dirty="0">
                <a:solidFill>
                  <a:srgbClr val="007FA3"/>
                </a:solidFill>
                <a:latin typeface="Arial" panose="020B0604020202020204" pitchFamily="34" charset="0"/>
                <a:cs typeface="Arial" panose="020B0604020202020204" pitchFamily="34" charset="0"/>
              </a:rPr>
              <a:t>.5</a:t>
            </a:r>
            <a:r>
              <a:rPr lang="en-US" sz="2400" dirty="0">
                <a:latin typeface="Arial" panose="020B0604020202020204" pitchFamily="34" charset="0"/>
                <a:ea typeface="+mj-ea"/>
                <a:cs typeface="Arial" panose="020B0604020202020204" pitchFamily="34" charset="0"/>
              </a:rPr>
              <a:t> </a:t>
            </a:r>
            <a:r>
              <a:rPr lang="en-US" sz="2400" dirty="0"/>
              <a:t>Explain the operation of wide-band oxygen sensors.</a:t>
            </a:r>
            <a:endParaRPr lang="en-US" altLang="en-US" sz="2400" noProof="0" dirty="0">
              <a:latin typeface="Arial" panose="020B0604020202020204" pitchFamily="34" charset="0"/>
              <a:cs typeface="Arial" panose="020B0604020202020204" pitchFamily="34" charset="0"/>
            </a:endParaRPr>
          </a:p>
          <a:p>
            <a:pPr marL="716400" indent="-716400">
              <a:buSzTx/>
              <a:buNone/>
            </a:pPr>
            <a:r>
              <a:rPr lang="en-US" altLang="en-US" sz="2400" b="1" dirty="0">
                <a:solidFill>
                  <a:srgbClr val="007FA3"/>
                </a:solidFill>
                <a:latin typeface="Arial" panose="020B0604020202020204" pitchFamily="34" charset="0"/>
                <a:cs typeface="Arial" panose="020B0604020202020204" pitchFamily="34" charset="0"/>
              </a:rPr>
              <a:t>33</a:t>
            </a:r>
            <a:r>
              <a:rPr lang="en-US" altLang="en-US" sz="2400" b="1" noProof="0" dirty="0">
                <a:solidFill>
                  <a:srgbClr val="007FA3"/>
                </a:solidFill>
                <a:latin typeface="Arial" panose="020B0604020202020204" pitchFamily="34" charset="0"/>
                <a:cs typeface="Arial" panose="020B0604020202020204" pitchFamily="34" charset="0"/>
              </a:rPr>
              <a:t>.6</a:t>
            </a:r>
            <a:r>
              <a:rPr lang="en-US" sz="2400" dirty="0">
                <a:latin typeface="Arial" panose="020B0604020202020204" pitchFamily="34" charset="0"/>
                <a:ea typeface="+mj-ea"/>
                <a:cs typeface="Arial" panose="020B0604020202020204" pitchFamily="34" charset="0"/>
              </a:rPr>
              <a:t> </a:t>
            </a:r>
            <a:r>
              <a:rPr lang="en-US" sz="2400" dirty="0"/>
              <a:t>Describe dual cell planar wide-band sensor operation.</a:t>
            </a:r>
            <a:endParaRPr lang="en-US" altLang="en-US" sz="2400" b="1" noProof="0" dirty="0">
              <a:solidFill>
                <a:srgbClr val="007FA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65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59" y="220196"/>
            <a:ext cx="8283239" cy="590349"/>
          </a:xfrm>
        </p:spPr>
        <p:txBody>
          <a:bodyPr wrap="square" lIns="0" tIns="18000" rIns="0" bIns="18000" anchor="ctr" anchorCtr="0">
            <a:spAutoFit/>
          </a:bodyPr>
          <a:lstStyle/>
          <a:p>
            <a:r>
              <a:rPr lang="en-US" sz="3600" noProof="0" dirty="0">
                <a:latin typeface="+mj-lt"/>
              </a:rPr>
              <a:t>Figure </a:t>
            </a:r>
            <a:r>
              <a:rPr lang="en-US" sz="3600" dirty="0">
                <a:latin typeface="+mj-lt"/>
              </a:rPr>
              <a:t>33</a:t>
            </a:r>
            <a:r>
              <a:rPr lang="en-US" sz="3600" noProof="0" dirty="0">
                <a:latin typeface="+mj-lt"/>
              </a:rPr>
              <a:t>.7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idx="1"/>
          </p:nvPr>
        </p:nvSpPr>
        <p:spPr>
          <a:xfrm>
            <a:off x="413359" y="1084552"/>
            <a:ext cx="3125369" cy="405683"/>
          </a:xfrm>
        </p:spPr>
        <p:txBody>
          <a:bodyPr wrap="square" lIns="0" tIns="18000" rIns="0" bIns="18000" anchor="ctr" anchorCtr="0">
            <a:spAutoFit/>
          </a:bodyPr>
          <a:lstStyle/>
          <a:p>
            <a:pPr marL="0" indent="0">
              <a:buNone/>
            </a:pPr>
            <a:r>
              <a:rPr lang="en-US" altLang="en-US" sz="2400" dirty="0"/>
              <a:t>Upstream/Downstream</a:t>
            </a:r>
            <a:endParaRPr lang="en-US" sz="2400" noProof="0" dirty="0"/>
          </a:p>
        </p:txBody>
      </p:sp>
      <p:pic>
        <p:nvPicPr>
          <p:cNvPr id="3" name="Picture 2" descr="A catalytic converter with oxygen sensors connected to the upstream and downstream of the converter. &#10;Long description is available in notes, press F6.">
            <a:extLst>
              <a:ext uri="{FF2B5EF4-FFF2-40B4-BE49-F238E27FC236}">
                <a16:creationId xmlns:a16="http://schemas.microsoft.com/office/drawing/2014/main" id="{404DA267-CBE1-92DD-A51A-4E918AE97EB8}"/>
              </a:ext>
            </a:extLst>
          </p:cNvPr>
          <p:cNvPicPr>
            <a:picLocks noChangeAspect="1"/>
          </p:cNvPicPr>
          <p:nvPr/>
        </p:nvPicPr>
        <p:blipFill>
          <a:blip r:embed="rId3"/>
          <a:stretch>
            <a:fillRect/>
          </a:stretch>
        </p:blipFill>
        <p:spPr>
          <a:xfrm>
            <a:off x="2574342" y="1575960"/>
            <a:ext cx="3995317" cy="3320222"/>
          </a:xfrm>
          <a:prstGeom prst="rect">
            <a:avLst/>
          </a:prstGeom>
        </p:spPr>
      </p:pic>
      <p:sp>
        <p:nvSpPr>
          <p:cNvPr id="4" name="Content Placeholder 3">
            <a:extLst>
              <a:ext uri="{FF2B5EF4-FFF2-40B4-BE49-F238E27FC236}">
                <a16:creationId xmlns:a16="http://schemas.microsoft.com/office/drawing/2014/main" id="{6940E83E-D888-F4E5-0579-F18FFECC4474}"/>
              </a:ext>
            </a:extLst>
          </p:cNvPr>
          <p:cNvSpPr>
            <a:spLocks noGrp="1"/>
          </p:cNvSpPr>
          <p:nvPr>
            <p:ph idx="13"/>
          </p:nvPr>
        </p:nvSpPr>
        <p:spPr>
          <a:xfrm>
            <a:off x="413359" y="5017623"/>
            <a:ext cx="952500" cy="405683"/>
          </a:xfrm>
        </p:spPr>
        <p:txBody>
          <a:bodyPr wrap="square" lIns="0" tIns="18000" rIns="0" bIns="18000" anchor="ctr" anchorCtr="0">
            <a:spAutoFit/>
          </a:bodyPr>
          <a:lstStyle/>
          <a:p>
            <a:pPr marL="342900" indent="-342900"/>
            <a:r>
              <a:rPr lang="en-US" sz="2400" dirty="0"/>
              <a:t>The</a:t>
            </a:r>
          </a:p>
        </p:txBody>
      </p:sp>
      <p:graphicFrame>
        <p:nvGraphicFramePr>
          <p:cNvPr id="21" name="Object 20" descr="Roman numeral two.">
            <a:extLst>
              <a:ext uri="{FF2B5EF4-FFF2-40B4-BE49-F238E27FC236}">
                <a16:creationId xmlns:a16="http://schemas.microsoft.com/office/drawing/2014/main" id="{8C7CBB26-333F-4ABC-EFB7-67A1D8D7F25E}"/>
              </a:ext>
            </a:extLst>
          </p:cNvPr>
          <p:cNvGraphicFramePr>
            <a:graphicFrameLocks noChangeAspect="1"/>
          </p:cNvGraphicFramePr>
          <p:nvPr>
            <p:extLst>
              <p:ext uri="{D42A27DB-BD31-4B8C-83A1-F6EECF244321}">
                <p14:modId xmlns:p14="http://schemas.microsoft.com/office/powerpoint/2010/main" val="1122992553"/>
              </p:ext>
            </p:extLst>
          </p:nvPr>
        </p:nvGraphicFramePr>
        <p:xfrm>
          <a:off x="1413484" y="5063567"/>
          <a:ext cx="952500" cy="341312"/>
        </p:xfrm>
        <a:graphic>
          <a:graphicData uri="http://schemas.openxmlformats.org/presentationml/2006/ole">
            <mc:AlternateContent xmlns:mc="http://schemas.openxmlformats.org/markup-compatibility/2006">
              <mc:Choice xmlns:v="urn:schemas-microsoft-com:vml" Requires="v">
                <p:oleObj name="Equation" r:id="rId4" imgW="507960" imgH="177480" progId="Equation.DSMT4">
                  <p:embed/>
                </p:oleObj>
              </mc:Choice>
              <mc:Fallback>
                <p:oleObj name="Equation" r:id="rId4" imgW="507960" imgH="177480" progId="Equation.DSMT4">
                  <p:embed/>
                  <p:pic>
                    <p:nvPicPr>
                      <p:cNvPr id="17" name="Object 16">
                        <a:extLst>
                          <a:ext uri="{FF2B5EF4-FFF2-40B4-BE49-F238E27FC236}">
                            <a16:creationId xmlns:a16="http://schemas.microsoft.com/office/drawing/2014/main" id="{8A22E360-3543-195D-59F0-1C853B79C0E5}"/>
                          </a:ext>
                        </a:extLst>
                      </p:cNvPr>
                      <p:cNvPicPr>
                        <a:picLocks noChangeAspect="1" noChangeArrowheads="1"/>
                      </p:cNvPicPr>
                      <p:nvPr/>
                    </p:nvPicPr>
                    <p:blipFill>
                      <a:blip r:embed="rId5"/>
                      <a:srcRect/>
                      <a:stretch>
                        <a:fillRect/>
                      </a:stretch>
                    </p:blipFill>
                    <p:spPr bwMode="auto">
                      <a:xfrm>
                        <a:off x="1413484" y="5063567"/>
                        <a:ext cx="9525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Content Placeholder 8">
            <a:extLst>
              <a:ext uri="{FF2B5EF4-FFF2-40B4-BE49-F238E27FC236}">
                <a16:creationId xmlns:a16="http://schemas.microsoft.com/office/drawing/2014/main" id="{72113017-D8EE-0097-6B83-2246E5F44489}"/>
              </a:ext>
            </a:extLst>
          </p:cNvPr>
          <p:cNvSpPr>
            <a:spLocks noGrp="1"/>
          </p:cNvSpPr>
          <p:nvPr>
            <p:ph sz="quarter" idx="17"/>
          </p:nvPr>
        </p:nvSpPr>
        <p:spPr>
          <a:xfrm>
            <a:off x="2418211" y="5018246"/>
            <a:ext cx="5567182" cy="405683"/>
          </a:xfrm>
        </p:spPr>
        <p:txBody>
          <a:bodyPr wrap="square" lIns="0" tIns="18000" rIns="0" bIns="18000" anchor="ctr" anchorCtr="0">
            <a:spAutoFit/>
          </a:bodyPr>
          <a:lstStyle/>
          <a:p>
            <a:pPr marL="0" indent="0">
              <a:buNone/>
            </a:pPr>
            <a:r>
              <a:rPr lang="en-US" sz="2400" dirty="0"/>
              <a:t>catalytic converter monitor compares the</a:t>
            </a:r>
          </a:p>
        </p:txBody>
      </p:sp>
      <p:sp>
        <p:nvSpPr>
          <p:cNvPr id="10" name="Content Placeholder 9">
            <a:extLst>
              <a:ext uri="{FF2B5EF4-FFF2-40B4-BE49-F238E27FC236}">
                <a16:creationId xmlns:a16="http://schemas.microsoft.com/office/drawing/2014/main" id="{4DFC9A49-A86A-F017-2ADE-E8714E5A825C}"/>
              </a:ext>
            </a:extLst>
          </p:cNvPr>
          <p:cNvSpPr>
            <a:spLocks noGrp="1"/>
          </p:cNvSpPr>
          <p:nvPr>
            <p:ph sz="quarter" idx="18"/>
          </p:nvPr>
        </p:nvSpPr>
        <p:spPr>
          <a:xfrm>
            <a:off x="768486" y="5482919"/>
            <a:ext cx="7943714" cy="775015"/>
          </a:xfrm>
        </p:spPr>
        <p:txBody>
          <a:bodyPr wrap="square" lIns="0" tIns="18000" rIns="0" bIns="18000" anchor="ctr" anchorCtr="0">
            <a:spAutoFit/>
          </a:bodyPr>
          <a:lstStyle/>
          <a:p>
            <a:pPr marL="0" indent="0">
              <a:buNone/>
            </a:pPr>
            <a:r>
              <a:rPr lang="en-US" sz="2400" dirty="0"/>
              <a:t>signals of the upstream and downstream oxygen sensor to determine converter efficiency.</a:t>
            </a:r>
          </a:p>
        </p:txBody>
      </p:sp>
    </p:spTree>
    <p:extLst>
      <p:ext uri="{BB962C8B-B14F-4D97-AF65-F5344CB8AC3E}">
        <p14:creationId xmlns:p14="http://schemas.microsoft.com/office/powerpoint/2010/main" val="1485755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06095" y="220196"/>
            <a:ext cx="8267193" cy="590349"/>
          </a:xfrm>
        </p:spPr>
        <p:txBody>
          <a:bodyPr wrap="square" lIns="0" tIns="18000" rIns="0" bIns="18000" anchor="ctr" anchorCtr="0">
            <a:spAutoFit/>
          </a:bodyPr>
          <a:lstStyle/>
          <a:p>
            <a:r>
              <a:rPr lang="en-US" sz="3600" noProof="0" dirty="0">
                <a:latin typeface="+mj-lt"/>
              </a:rPr>
              <a:t>Figure </a:t>
            </a:r>
            <a:r>
              <a:rPr lang="en-US" sz="3600" dirty="0">
                <a:latin typeface="+mj-lt"/>
              </a:rPr>
              <a:t>33</a:t>
            </a:r>
            <a:r>
              <a:rPr lang="en-US" sz="3600" noProof="0" dirty="0">
                <a:latin typeface="+mj-lt"/>
              </a:rPr>
              <a:t>.8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idx="1"/>
          </p:nvPr>
        </p:nvSpPr>
        <p:spPr>
          <a:xfrm>
            <a:off x="412345" y="978008"/>
            <a:ext cx="1883384" cy="405683"/>
          </a:xfrm>
        </p:spPr>
        <p:txBody>
          <a:bodyPr wrap="square" lIns="0" tIns="18000" rIns="0" bIns="18000" anchor="ctr" anchorCtr="0">
            <a:spAutoFit/>
          </a:bodyPr>
          <a:lstStyle/>
          <a:p>
            <a:pPr marL="0" indent="0">
              <a:buNone/>
            </a:pPr>
            <a:r>
              <a:rPr lang="en-US" altLang="en-US" sz="2400" spc="-300" dirty="0"/>
              <a:t>D M </a:t>
            </a:r>
            <a:r>
              <a:rPr lang="en-US" altLang="en-US" sz="2400" dirty="0"/>
              <a:t>M Testing </a:t>
            </a:r>
            <a:endParaRPr lang="en-US" sz="2400" noProof="0" dirty="0"/>
          </a:p>
        </p:txBody>
      </p:sp>
      <p:sp>
        <p:nvSpPr>
          <p:cNvPr id="4" name="Content Placeholder 3">
            <a:extLst>
              <a:ext uri="{FF2B5EF4-FFF2-40B4-BE49-F238E27FC236}">
                <a16:creationId xmlns:a16="http://schemas.microsoft.com/office/drawing/2014/main" id="{6940E83E-D888-F4E5-0579-F18FFECC4474}"/>
              </a:ext>
            </a:extLst>
          </p:cNvPr>
          <p:cNvSpPr>
            <a:spLocks noGrp="1"/>
          </p:cNvSpPr>
          <p:nvPr>
            <p:ph idx="13"/>
          </p:nvPr>
        </p:nvSpPr>
        <p:spPr>
          <a:xfrm>
            <a:off x="406095" y="1536731"/>
            <a:ext cx="3672129" cy="3360338"/>
          </a:xfrm>
        </p:spPr>
        <p:txBody>
          <a:bodyPr wrap="square" lIns="0" tIns="18000" rIns="0" bIns="18000" anchor="ctr" anchorCtr="0">
            <a:spAutoFit/>
          </a:bodyPr>
          <a:lstStyle/>
          <a:p>
            <a:pPr marL="342900" indent="-342900"/>
            <a:r>
              <a:rPr lang="en-US" sz="2400" dirty="0"/>
              <a:t>Testing an oxygen sensor using a </a:t>
            </a:r>
            <a:r>
              <a:rPr lang="en-US" sz="2400" spc="-300" dirty="0"/>
              <a:t>D M </a:t>
            </a:r>
            <a:r>
              <a:rPr lang="en-US" sz="2400" dirty="0"/>
              <a:t>M set on </a:t>
            </a:r>
            <a:r>
              <a:rPr lang="en-US" sz="2400" spc="-300" dirty="0"/>
              <a:t>D </a:t>
            </a:r>
            <a:r>
              <a:rPr lang="en-US" sz="2400" dirty="0"/>
              <a:t>C volts. With the engine operating in closed loop, the oxygen voltage should read over 800 </a:t>
            </a:r>
            <a:r>
              <a:rPr lang="en-US" sz="2400" spc="-300" dirty="0"/>
              <a:t>m </a:t>
            </a:r>
            <a:r>
              <a:rPr lang="en-US" sz="2400" dirty="0"/>
              <a:t>V and lower than 200 </a:t>
            </a:r>
            <a:r>
              <a:rPr lang="en-US" sz="2400" spc="-300" dirty="0"/>
              <a:t>m </a:t>
            </a:r>
            <a:r>
              <a:rPr lang="en-US" sz="2400" dirty="0"/>
              <a:t>V and be constantly fluctuating.</a:t>
            </a:r>
          </a:p>
        </p:txBody>
      </p:sp>
      <p:pic>
        <p:nvPicPr>
          <p:cNvPr id="3" name="Picture 2" descr="A digital multi-meter measuring values across an oxygen sensor connected to an engine.&#10;Long description is available in notes, press F6.">
            <a:extLst>
              <a:ext uri="{FF2B5EF4-FFF2-40B4-BE49-F238E27FC236}">
                <a16:creationId xmlns:a16="http://schemas.microsoft.com/office/drawing/2014/main" id="{9BB2CCC4-B401-1333-463E-ABC790B6004D}"/>
              </a:ext>
            </a:extLst>
          </p:cNvPr>
          <p:cNvPicPr>
            <a:picLocks noChangeAspect="1"/>
          </p:cNvPicPr>
          <p:nvPr/>
        </p:nvPicPr>
        <p:blipFill>
          <a:blip r:embed="rId3"/>
          <a:stretch>
            <a:fillRect/>
          </a:stretch>
        </p:blipFill>
        <p:spPr>
          <a:xfrm>
            <a:off x="4317584" y="1428761"/>
            <a:ext cx="4257872" cy="3470000"/>
          </a:xfrm>
          <a:prstGeom prst="rect">
            <a:avLst/>
          </a:prstGeom>
        </p:spPr>
      </p:pic>
    </p:spTree>
    <p:extLst>
      <p:ext uri="{BB962C8B-B14F-4D97-AF65-F5344CB8AC3E}">
        <p14:creationId xmlns:p14="http://schemas.microsoft.com/office/powerpoint/2010/main" val="3254799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5823" y="220196"/>
            <a:ext cx="8267193" cy="590349"/>
          </a:xfrm>
        </p:spPr>
        <p:txBody>
          <a:bodyPr wrap="square" lIns="0" tIns="18000" rIns="0" bIns="18000" anchor="ctr" anchorCtr="0">
            <a:spAutoFit/>
          </a:bodyPr>
          <a:lstStyle/>
          <a:p>
            <a:r>
              <a:rPr lang="en-US" sz="3600" noProof="0" dirty="0">
                <a:latin typeface="+mj-lt"/>
              </a:rPr>
              <a:t>Figure </a:t>
            </a:r>
            <a:r>
              <a:rPr lang="en-US" sz="3600" dirty="0">
                <a:latin typeface="+mj-lt"/>
              </a:rPr>
              <a:t>33</a:t>
            </a:r>
            <a:r>
              <a:rPr lang="en-US" sz="3600" noProof="0" dirty="0">
                <a:latin typeface="+mj-lt"/>
              </a:rPr>
              <a:t>.9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idx="1"/>
          </p:nvPr>
        </p:nvSpPr>
        <p:spPr>
          <a:xfrm>
            <a:off x="412344" y="1012011"/>
            <a:ext cx="3271135" cy="405683"/>
          </a:xfrm>
        </p:spPr>
        <p:txBody>
          <a:bodyPr wrap="square" lIns="0" tIns="18000" rIns="0" bIns="18000" anchor="ctr" anchorCtr="0">
            <a:spAutoFit/>
          </a:bodyPr>
          <a:lstStyle/>
          <a:p>
            <a:pPr marL="0" indent="0">
              <a:buNone/>
            </a:pPr>
            <a:r>
              <a:rPr lang="en-US" altLang="en-US" sz="2400" spc="-300" dirty="0"/>
              <a:t>D M </a:t>
            </a:r>
            <a:r>
              <a:rPr lang="en-US" altLang="en-US" sz="2400" dirty="0"/>
              <a:t>M </a:t>
            </a:r>
            <a:r>
              <a:rPr lang="en-US" altLang="en-US" sz="2400" spc="-300" dirty="0"/>
              <a:t>M I </a:t>
            </a:r>
            <a:r>
              <a:rPr lang="en-US" altLang="en-US" sz="2400" dirty="0"/>
              <a:t>N/</a:t>
            </a:r>
            <a:r>
              <a:rPr lang="en-US" altLang="en-US" sz="2400" spc="-300" dirty="0"/>
              <a:t>M A </a:t>
            </a:r>
            <a:r>
              <a:rPr lang="en-US" altLang="en-US" sz="2400" dirty="0"/>
              <a:t>X Testing</a:t>
            </a:r>
            <a:endParaRPr lang="en-US" sz="1100" noProof="0" dirty="0"/>
          </a:p>
        </p:txBody>
      </p:sp>
      <p:sp>
        <p:nvSpPr>
          <p:cNvPr id="4" name="Content Placeholder 3">
            <a:extLst>
              <a:ext uri="{FF2B5EF4-FFF2-40B4-BE49-F238E27FC236}">
                <a16:creationId xmlns:a16="http://schemas.microsoft.com/office/drawing/2014/main" id="{6940E83E-D888-F4E5-0579-F18FFECC4474}"/>
              </a:ext>
            </a:extLst>
          </p:cNvPr>
          <p:cNvSpPr>
            <a:spLocks noGrp="1"/>
          </p:cNvSpPr>
          <p:nvPr>
            <p:ph idx="13"/>
          </p:nvPr>
        </p:nvSpPr>
        <p:spPr>
          <a:xfrm>
            <a:off x="403201" y="1551683"/>
            <a:ext cx="3208680" cy="1883011"/>
          </a:xfrm>
        </p:spPr>
        <p:txBody>
          <a:bodyPr wrap="square" lIns="0" tIns="18000" rIns="0" bIns="18000" anchor="ctr" anchorCtr="0">
            <a:spAutoFit/>
          </a:bodyPr>
          <a:lstStyle/>
          <a:p>
            <a:pPr marL="342900" indent="-342900"/>
            <a:r>
              <a:rPr lang="en-US" sz="2400" dirty="0"/>
              <a:t>Using a digital multimeter to test an oxygen sensor using the </a:t>
            </a:r>
            <a:r>
              <a:rPr lang="en-US" sz="2400" spc="-300" dirty="0"/>
              <a:t>M I </a:t>
            </a:r>
            <a:r>
              <a:rPr lang="en-US" sz="2400" dirty="0"/>
              <a:t>N/</a:t>
            </a:r>
            <a:r>
              <a:rPr lang="en-US" sz="2400" spc="-300" dirty="0"/>
              <a:t>M A </a:t>
            </a:r>
            <a:r>
              <a:rPr lang="en-US" sz="2400" dirty="0"/>
              <a:t>X record function of the meter.</a:t>
            </a:r>
          </a:p>
        </p:txBody>
      </p:sp>
      <p:pic>
        <p:nvPicPr>
          <p:cNvPr id="5" name="Picture 4" descr="A figure shows a digital multi-meter measuring values across an oxygen sensor connected to an engine.&#10;Long description is available in notes, press F6.">
            <a:extLst>
              <a:ext uri="{FF2B5EF4-FFF2-40B4-BE49-F238E27FC236}">
                <a16:creationId xmlns:a16="http://schemas.microsoft.com/office/drawing/2014/main" id="{1CFAEAE8-9027-A3FA-E1CF-7BC710E36266}"/>
              </a:ext>
            </a:extLst>
          </p:cNvPr>
          <p:cNvPicPr>
            <a:picLocks noChangeAspect="1"/>
          </p:cNvPicPr>
          <p:nvPr/>
        </p:nvPicPr>
        <p:blipFill>
          <a:blip r:embed="rId3"/>
          <a:stretch>
            <a:fillRect/>
          </a:stretch>
        </p:blipFill>
        <p:spPr>
          <a:xfrm>
            <a:off x="3783150" y="1564845"/>
            <a:ext cx="4817012" cy="4353001"/>
          </a:xfrm>
          <a:prstGeom prst="rect">
            <a:avLst/>
          </a:prstGeom>
        </p:spPr>
      </p:pic>
    </p:spTree>
    <p:extLst>
      <p:ext uri="{BB962C8B-B14F-4D97-AF65-F5344CB8AC3E}">
        <p14:creationId xmlns:p14="http://schemas.microsoft.com/office/powerpoint/2010/main" val="422553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O2 Sensor, Voltage Checks</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6" name="O2_Sensor_Voltage_Checks">
            <a:hlinkClick r:id="" action="ppaction://media"/>
            <a:extLst>
              <a:ext uri="{FF2B5EF4-FFF2-40B4-BE49-F238E27FC236}">
                <a16:creationId xmlns:a16="http://schemas.microsoft.com/office/drawing/2014/main" id="{7EB07E18-1B79-CCAE-852A-C1AF50FD5F5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018752"/>
            <a:ext cx="7874000" cy="4820495"/>
          </a:xfrm>
        </p:spPr>
      </p:pic>
    </p:spTree>
    <p:extLst>
      <p:ext uri="{BB962C8B-B14F-4D97-AF65-F5344CB8AC3E}">
        <p14:creationId xmlns:p14="http://schemas.microsoft.com/office/powerpoint/2010/main" val="113317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21751" y="243235"/>
            <a:ext cx="8290449" cy="1606012"/>
          </a:xfrm>
        </p:spPr>
        <p:txBody>
          <a:bodyPr wrap="square" lIns="0" tIns="18000" rIns="0" bIns="18000" anchor="ctr" anchorCtr="0">
            <a:spAutoFit/>
          </a:bodyPr>
          <a:lstStyle/>
          <a:p>
            <a:r>
              <a:rPr lang="en-US" sz="3400" noProof="0" dirty="0"/>
              <a:t>Frequently Asked Question: Why Does the Oxygen Sensor Voltage Read 5 Volts on Many Chrysler Vehicles?</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18612" y="1963088"/>
            <a:ext cx="8293594" cy="405683"/>
          </a:xfrm>
        </p:spPr>
        <p:txBody>
          <a:bodyPr wrap="square" lIns="0" tIns="18000" rIns="0" bIns="18000" anchor="ctr" anchorCtr="0">
            <a:spAutoFit/>
          </a:bodyPr>
          <a:lstStyle/>
          <a:p>
            <a:pPr marL="0" indent="0">
              <a:buNone/>
            </a:pPr>
            <a:r>
              <a:rPr lang="en-US" sz="2400" b="1" dirty="0">
                <a:solidFill>
                  <a:schemeClr val="tx1"/>
                </a:solidFill>
              </a:rPr>
              <a:t>? Frequently Asked Question</a:t>
            </a:r>
            <a:endParaRPr lang="en-US" sz="2400" noProof="0" dirty="0">
              <a:solidFill>
                <a:schemeClr val="tx1"/>
              </a:solidFill>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21751" y="2506359"/>
            <a:ext cx="8290449" cy="3360338"/>
          </a:xfrm>
        </p:spPr>
        <p:txBody>
          <a:bodyPr wrap="square" lIns="0" tIns="18000" rIns="0" bIns="18000" anchor="ctr" anchorCtr="0">
            <a:spAutoFit/>
          </a:bodyPr>
          <a:lstStyle/>
          <a:p>
            <a:pPr marL="0" indent="0">
              <a:spcBef>
                <a:spcPts val="600"/>
              </a:spcBef>
              <a:buNone/>
            </a:pPr>
            <a:r>
              <a:rPr lang="en-US" sz="2400" b="1" dirty="0"/>
              <a:t>Why Does the Oxygen Sensor Voltage Read 5 Volts on Many Chrysler Vehicles? </a:t>
            </a:r>
            <a:r>
              <a:rPr lang="en-US" sz="2400" dirty="0"/>
              <a:t>Many Chrysler vehicles apply a 5-volt reference to the signal wire of the oxygen sensor. The purpose of this voltage is to allow the </a:t>
            </a:r>
            <a:r>
              <a:rPr lang="en-US" sz="2400" spc="-300" dirty="0"/>
              <a:t>P C </a:t>
            </a:r>
            <a:r>
              <a:rPr lang="en-US" sz="2400" dirty="0"/>
              <a:t>M to detect if the oxygen sensor signal circuit is open or grounded. If the voltage on the signal wire is 4.5 volts or more, the </a:t>
            </a:r>
            <a:r>
              <a:rPr lang="en-US" sz="2400" spc="-300" dirty="0"/>
              <a:t>P C </a:t>
            </a:r>
            <a:r>
              <a:rPr lang="en-US" sz="2400" dirty="0"/>
              <a:t>M assumes that the sensor is open. If the voltage on the signal wire is zero, the </a:t>
            </a:r>
            <a:r>
              <a:rPr lang="en-US" sz="2400" spc="-300" dirty="0"/>
              <a:t>P C </a:t>
            </a:r>
            <a:r>
              <a:rPr lang="en-US" sz="2400" dirty="0"/>
              <a:t>M assumes that the sensor is shorted-to-ground. If either condition exists, the </a:t>
            </a:r>
            <a:r>
              <a:rPr lang="en-US" sz="2400" spc="-300" dirty="0"/>
              <a:t>P C </a:t>
            </a:r>
            <a:r>
              <a:rPr lang="en-US" sz="2400" dirty="0"/>
              <a:t>M can set a </a:t>
            </a:r>
            <a:r>
              <a:rPr lang="en-US" sz="2400" spc="-300" dirty="0"/>
              <a:t>D T </a:t>
            </a:r>
            <a:r>
              <a:rPr lang="en-US" sz="2400" dirty="0"/>
              <a:t>C.</a:t>
            </a:r>
            <a:endParaRPr lang="en-US" sz="2400" noProof="0" dirty="0"/>
          </a:p>
        </p:txBody>
      </p:sp>
    </p:spTree>
    <p:extLst>
      <p:ext uri="{BB962C8B-B14F-4D97-AF65-F5344CB8AC3E}">
        <p14:creationId xmlns:p14="http://schemas.microsoft.com/office/powerpoint/2010/main" val="1363191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06095" y="220196"/>
            <a:ext cx="8306105" cy="590349"/>
          </a:xfrm>
        </p:spPr>
        <p:txBody>
          <a:bodyPr wrap="square" lIns="0" tIns="18000" rIns="0" bIns="18000" anchor="ctr" anchorCtr="0">
            <a:spAutoFit/>
          </a:bodyPr>
          <a:lstStyle/>
          <a:p>
            <a:r>
              <a:rPr lang="en-US" sz="3600" noProof="0" dirty="0">
                <a:latin typeface="+mj-lt"/>
              </a:rPr>
              <a:t>Figure </a:t>
            </a:r>
            <a:r>
              <a:rPr lang="en-US" sz="3600" dirty="0">
                <a:latin typeface="+mj-lt"/>
              </a:rPr>
              <a:t>33</a:t>
            </a:r>
            <a:r>
              <a:rPr lang="en-US" sz="3600" noProof="0" dirty="0">
                <a:latin typeface="+mj-lt"/>
              </a:rPr>
              <a:t>.10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idx="1"/>
          </p:nvPr>
        </p:nvSpPr>
        <p:spPr>
          <a:xfrm>
            <a:off x="412345" y="1001285"/>
            <a:ext cx="2330856" cy="405683"/>
          </a:xfrm>
        </p:spPr>
        <p:txBody>
          <a:bodyPr wrap="square" lIns="0" tIns="18000" rIns="0" bIns="18000" anchor="ctr" anchorCtr="0">
            <a:spAutoFit/>
          </a:bodyPr>
          <a:lstStyle/>
          <a:p>
            <a:pPr marL="0" indent="0">
              <a:buNone/>
            </a:pPr>
            <a:r>
              <a:rPr lang="en-US" altLang="en-US" sz="2400" spc="-300" dirty="0"/>
              <a:t>D S </a:t>
            </a:r>
            <a:r>
              <a:rPr lang="en-US" altLang="en-US" sz="2400" dirty="0"/>
              <a:t>O O2 Testing</a:t>
            </a:r>
            <a:endParaRPr lang="en-US" sz="600" noProof="0" dirty="0"/>
          </a:p>
        </p:txBody>
      </p:sp>
      <p:sp>
        <p:nvSpPr>
          <p:cNvPr id="4" name="Content Placeholder 3">
            <a:extLst>
              <a:ext uri="{FF2B5EF4-FFF2-40B4-BE49-F238E27FC236}">
                <a16:creationId xmlns:a16="http://schemas.microsoft.com/office/drawing/2014/main" id="{6940E83E-D888-F4E5-0579-F18FFECC4474}"/>
              </a:ext>
            </a:extLst>
          </p:cNvPr>
          <p:cNvSpPr>
            <a:spLocks noGrp="1"/>
          </p:cNvSpPr>
          <p:nvPr>
            <p:ph idx="13"/>
          </p:nvPr>
        </p:nvSpPr>
        <p:spPr>
          <a:xfrm>
            <a:off x="412698" y="1527654"/>
            <a:ext cx="4159301" cy="4099002"/>
          </a:xfrm>
        </p:spPr>
        <p:txBody>
          <a:bodyPr wrap="square" lIns="0" tIns="18000" rIns="0" bIns="18000" anchor="ctr" anchorCtr="0">
            <a:spAutoFit/>
          </a:bodyPr>
          <a:lstStyle/>
          <a:p>
            <a:pPr marL="342900" indent="-342900"/>
            <a:r>
              <a:rPr lang="en-US" sz="2400" dirty="0"/>
              <a:t>Connecting a handheld digital storage oscilloscope to an oxygen sensor signal wire. Check the instructions for the scope as some require the use of a filter to be installed in the test lead to reduce electromagnetic interference that can affect the oxygen sensor waveform.</a:t>
            </a:r>
          </a:p>
        </p:txBody>
      </p:sp>
      <p:pic>
        <p:nvPicPr>
          <p:cNvPr id="3" name="Picture 2" descr="A handheld digital storage oscilloscope connected to an oxygen sensor signal wire and an engine. The red test lead is connected to the oxygen sensor and the black test lead is connected to engine ground.">
            <a:extLst>
              <a:ext uri="{FF2B5EF4-FFF2-40B4-BE49-F238E27FC236}">
                <a16:creationId xmlns:a16="http://schemas.microsoft.com/office/drawing/2014/main" id="{0AE55E71-0AC3-A1AA-CDEC-533A6BC1D75F}"/>
              </a:ext>
            </a:extLst>
          </p:cNvPr>
          <p:cNvPicPr>
            <a:picLocks noChangeAspect="1"/>
          </p:cNvPicPr>
          <p:nvPr/>
        </p:nvPicPr>
        <p:blipFill>
          <a:blip r:embed="rId3"/>
          <a:stretch>
            <a:fillRect/>
          </a:stretch>
        </p:blipFill>
        <p:spPr>
          <a:xfrm>
            <a:off x="4715783" y="1051870"/>
            <a:ext cx="3863810" cy="4370212"/>
          </a:xfrm>
          <a:prstGeom prst="rect">
            <a:avLst/>
          </a:prstGeom>
        </p:spPr>
      </p:pic>
    </p:spTree>
    <p:extLst>
      <p:ext uri="{BB962C8B-B14F-4D97-AF65-F5344CB8AC3E}">
        <p14:creationId xmlns:p14="http://schemas.microsoft.com/office/powerpoint/2010/main" val="4198070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06095" y="220196"/>
            <a:ext cx="8306105" cy="590349"/>
          </a:xfrm>
        </p:spPr>
        <p:txBody>
          <a:bodyPr wrap="square" lIns="0" tIns="18000" rIns="0" bIns="18000" anchor="ctr" anchorCtr="0">
            <a:spAutoFit/>
          </a:bodyPr>
          <a:lstStyle/>
          <a:p>
            <a:r>
              <a:rPr lang="en-US" sz="3600" noProof="0" dirty="0">
                <a:latin typeface="+mj-lt"/>
              </a:rPr>
              <a:t>Figure </a:t>
            </a:r>
            <a:r>
              <a:rPr lang="en-US" sz="3600" dirty="0">
                <a:latin typeface="+mj-lt"/>
              </a:rPr>
              <a:t>33</a:t>
            </a:r>
            <a:r>
              <a:rPr lang="en-US" sz="3600" noProof="0" dirty="0">
                <a:latin typeface="+mj-lt"/>
              </a:rPr>
              <a:t>.11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idx="1"/>
          </p:nvPr>
        </p:nvSpPr>
        <p:spPr>
          <a:xfrm>
            <a:off x="406095" y="1112126"/>
            <a:ext cx="1761033" cy="374906"/>
          </a:xfrm>
        </p:spPr>
        <p:txBody>
          <a:bodyPr wrap="square" lIns="0" tIns="18000" rIns="0" bIns="18000" anchor="ctr" anchorCtr="0">
            <a:spAutoFit/>
          </a:bodyPr>
          <a:lstStyle/>
          <a:p>
            <a:pPr marL="0" indent="0">
              <a:buNone/>
            </a:pPr>
            <a:r>
              <a:rPr lang="en-US" altLang="en-US" sz="2200" dirty="0"/>
              <a:t>O2 Waveform</a:t>
            </a:r>
            <a:endParaRPr lang="en-US" sz="2200" noProof="0" dirty="0"/>
          </a:p>
        </p:txBody>
      </p:sp>
      <p:pic>
        <p:nvPicPr>
          <p:cNvPr id="5" name="Picture 4" descr="A digital storage oscilloscope (D S O) connected to an oxygen sensor signal wire and to an engine ground. The waveform of the sensor is also displayed on the D S O.&#10;Long description is available in notes, press F6.">
            <a:extLst>
              <a:ext uri="{FF2B5EF4-FFF2-40B4-BE49-F238E27FC236}">
                <a16:creationId xmlns:a16="http://schemas.microsoft.com/office/drawing/2014/main" id="{412B124F-E2A4-66E8-A437-CBFC18EAAAA4}"/>
              </a:ext>
            </a:extLst>
          </p:cNvPr>
          <p:cNvPicPr>
            <a:picLocks noChangeAspect="1"/>
          </p:cNvPicPr>
          <p:nvPr/>
        </p:nvPicPr>
        <p:blipFill>
          <a:blip r:embed="rId3"/>
          <a:stretch>
            <a:fillRect/>
          </a:stretch>
        </p:blipFill>
        <p:spPr>
          <a:xfrm>
            <a:off x="1398920" y="1618953"/>
            <a:ext cx="6312118" cy="3181182"/>
          </a:xfrm>
          <a:prstGeom prst="rect">
            <a:avLst/>
          </a:prstGeom>
        </p:spPr>
      </p:pic>
      <p:sp>
        <p:nvSpPr>
          <p:cNvPr id="4" name="Content Placeholder 3">
            <a:extLst>
              <a:ext uri="{FF2B5EF4-FFF2-40B4-BE49-F238E27FC236}">
                <a16:creationId xmlns:a16="http://schemas.microsoft.com/office/drawing/2014/main" id="{6940E83E-D888-F4E5-0579-F18FFECC4474}"/>
              </a:ext>
            </a:extLst>
          </p:cNvPr>
          <p:cNvSpPr>
            <a:spLocks noGrp="1"/>
          </p:cNvSpPr>
          <p:nvPr>
            <p:ph idx="13"/>
          </p:nvPr>
        </p:nvSpPr>
        <p:spPr>
          <a:xfrm>
            <a:off x="404216" y="4968979"/>
            <a:ext cx="8307984" cy="1390568"/>
          </a:xfrm>
        </p:spPr>
        <p:txBody>
          <a:bodyPr wrap="square" lIns="0" tIns="18000" rIns="0" bIns="18000" anchor="ctr" anchorCtr="0">
            <a:spAutoFit/>
          </a:bodyPr>
          <a:lstStyle/>
          <a:p>
            <a:pPr marL="342900" indent="-342900"/>
            <a:r>
              <a:rPr lang="en-US" sz="2200" dirty="0"/>
              <a:t>The waveform of a good oxygen sensor as displayed on a digital storage oscilloscope (</a:t>
            </a:r>
            <a:r>
              <a:rPr lang="en-US" sz="2200" spc="-300" dirty="0"/>
              <a:t>D S </a:t>
            </a:r>
            <a:r>
              <a:rPr lang="en-US" sz="2200" dirty="0"/>
              <a:t>O). Note that the maximum reading is above 800 mV and the minimum reading is less than 200 mV.</a:t>
            </a:r>
          </a:p>
        </p:txBody>
      </p:sp>
    </p:spTree>
    <p:extLst>
      <p:ext uri="{BB962C8B-B14F-4D97-AF65-F5344CB8AC3E}">
        <p14:creationId xmlns:p14="http://schemas.microsoft.com/office/powerpoint/2010/main" val="2959078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Wide Band Oxygen Sensor Tests</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6" name="wide_band_o2_sensor">
            <a:hlinkClick r:id="" action="ppaction://media"/>
            <a:extLst>
              <a:ext uri="{FF2B5EF4-FFF2-40B4-BE49-F238E27FC236}">
                <a16:creationId xmlns:a16="http://schemas.microsoft.com/office/drawing/2014/main" id="{09049351-23AE-B22D-2E45-DB5C239BAB2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000" y="1077009"/>
            <a:ext cx="8229600" cy="4770117"/>
          </a:xfrm>
        </p:spPr>
      </p:pic>
    </p:spTree>
    <p:extLst>
      <p:ext uri="{BB962C8B-B14F-4D97-AF65-F5344CB8AC3E}">
        <p14:creationId xmlns:p14="http://schemas.microsoft.com/office/powerpoint/2010/main" val="344322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0196"/>
            <a:ext cx="8298840" cy="590349"/>
          </a:xfrm>
        </p:spPr>
        <p:txBody>
          <a:bodyPr wrap="square" lIns="0" tIns="18000" rIns="0" bIns="18000" anchor="ctr" anchorCtr="0">
            <a:spAutoFit/>
          </a:bodyPr>
          <a:lstStyle/>
          <a:p>
            <a:r>
              <a:rPr lang="en-US" sz="3600" noProof="0" dirty="0">
                <a:latin typeface="+mj-lt"/>
              </a:rPr>
              <a:t>Question 2</a:t>
            </a:r>
          </a:p>
        </p:txBody>
      </p:sp>
      <p:sp>
        <p:nvSpPr>
          <p:cNvPr id="11" name="Content Placeholder 10">
            <a:extLst>
              <a:ext uri="{FF2B5EF4-FFF2-40B4-BE49-F238E27FC236}">
                <a16:creationId xmlns:a16="http://schemas.microsoft.com/office/drawing/2014/main" id="{554C5B0D-6DA9-9775-D543-EA2CBD19719E}"/>
              </a:ext>
            </a:extLst>
          </p:cNvPr>
          <p:cNvSpPr>
            <a:spLocks noGrp="1"/>
          </p:cNvSpPr>
          <p:nvPr>
            <p:ph idx="1"/>
          </p:nvPr>
        </p:nvSpPr>
        <p:spPr>
          <a:xfrm>
            <a:off x="413360" y="1095840"/>
            <a:ext cx="8298840" cy="405683"/>
          </a:xfrm>
        </p:spPr>
        <p:txBody>
          <a:bodyPr wrap="square" lIns="0" tIns="18000" rIns="0" bIns="18000" anchor="ctr" anchorCtr="0">
            <a:spAutoFit/>
          </a:bodyPr>
          <a:lstStyle/>
          <a:p>
            <a:pPr marL="0" indent="0">
              <a:buNone/>
            </a:pPr>
            <a:r>
              <a:rPr lang="en-US" altLang="en-US" sz="2400" dirty="0"/>
              <a:t>What are the three ways to test an oxygen sensor?</a:t>
            </a:r>
            <a:endParaRPr lang="en-US" sz="2400" dirty="0"/>
          </a:p>
        </p:txBody>
      </p:sp>
    </p:spTree>
    <p:extLst>
      <p:ext uri="{BB962C8B-B14F-4D97-AF65-F5344CB8AC3E}">
        <p14:creationId xmlns:p14="http://schemas.microsoft.com/office/powerpoint/2010/main" val="1105129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2816" y="249380"/>
            <a:ext cx="8229600" cy="590349"/>
          </a:xfrm>
        </p:spPr>
        <p:txBody>
          <a:bodyPr wrap="square" lIns="0" tIns="18000" rIns="0" bIns="18000" anchor="ctr" anchorCtr="0">
            <a:spAutoFit/>
          </a:bodyPr>
          <a:lstStyle/>
          <a:p>
            <a:r>
              <a:rPr lang="en-US" sz="3600" noProof="0" dirty="0">
                <a:latin typeface="+mj-lt"/>
              </a:rPr>
              <a:t>Answer 2</a:t>
            </a:r>
          </a:p>
        </p:txBody>
      </p:sp>
      <p:sp>
        <p:nvSpPr>
          <p:cNvPr id="11" name="Content Placeholder 10">
            <a:extLst>
              <a:ext uri="{FF2B5EF4-FFF2-40B4-BE49-F238E27FC236}">
                <a16:creationId xmlns:a16="http://schemas.microsoft.com/office/drawing/2014/main" id="{554C5B0D-6DA9-9775-D543-EA2CBD19719E}"/>
              </a:ext>
            </a:extLst>
          </p:cNvPr>
          <p:cNvSpPr>
            <a:spLocks noGrp="1"/>
          </p:cNvSpPr>
          <p:nvPr>
            <p:ph idx="1"/>
          </p:nvPr>
        </p:nvSpPr>
        <p:spPr>
          <a:xfrm>
            <a:off x="432816" y="1103104"/>
            <a:ext cx="8279384" cy="405683"/>
          </a:xfrm>
        </p:spPr>
        <p:txBody>
          <a:bodyPr wrap="square" lIns="0" tIns="18000" rIns="0" bIns="18000" anchor="ctr" anchorCtr="0">
            <a:spAutoFit/>
          </a:bodyPr>
          <a:lstStyle/>
          <a:p>
            <a:pPr marL="0" indent="0">
              <a:buNone/>
            </a:pPr>
            <a:r>
              <a:rPr lang="en-US" altLang="en-US" sz="2400" dirty="0"/>
              <a:t>With a multimeter, a scan tool, or an oscilloscope.</a:t>
            </a:r>
            <a:endParaRPr lang="en-US" sz="2400" dirty="0"/>
          </a:p>
        </p:txBody>
      </p:sp>
    </p:spTree>
    <p:extLst>
      <p:ext uri="{BB962C8B-B14F-4D97-AF65-F5344CB8AC3E}">
        <p14:creationId xmlns:p14="http://schemas.microsoft.com/office/powerpoint/2010/main" val="1445149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08884" y="223050"/>
            <a:ext cx="8303299" cy="590349"/>
          </a:xfrm>
        </p:spPr>
        <p:txBody>
          <a:bodyPr wrap="square" lIns="0" tIns="18000" rIns="0" bIns="18000" anchor="ctr" anchorCtr="0">
            <a:spAutoFit/>
          </a:bodyPr>
          <a:lstStyle/>
          <a:p>
            <a:r>
              <a:rPr lang="en-US" noProof="0" dirty="0"/>
              <a:t>Learning Objectives </a:t>
            </a:r>
            <a:r>
              <a:rPr lang="en-US" sz="2800" noProof="0" dirty="0"/>
              <a:t>(2 of 2)</a:t>
            </a: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04306" y="1084100"/>
            <a:ext cx="8307894" cy="3760448"/>
          </a:xfrm>
        </p:spPr>
        <p:txBody>
          <a:bodyPr wrap="square" lIns="0" tIns="18000" rIns="0" bIns="18000" anchor="ctr" anchorCtr="0">
            <a:spAutoFit/>
          </a:bodyPr>
          <a:lstStyle/>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33</a:t>
            </a:r>
            <a:r>
              <a:rPr lang="en-US" altLang="en-US" sz="2400" b="1" noProof="0" dirty="0">
                <a:solidFill>
                  <a:srgbClr val="007FA3"/>
                </a:solidFill>
                <a:latin typeface="Arial" panose="020B0604020202020204" pitchFamily="34" charset="0"/>
                <a:cs typeface="Arial" panose="020B0604020202020204" pitchFamily="34" charset="0"/>
              </a:rPr>
              <a:t>.7</a:t>
            </a:r>
            <a:r>
              <a:rPr lang="en-US" sz="2400" dirty="0">
                <a:latin typeface="Arial" panose="020B0604020202020204" pitchFamily="34" charset="0"/>
                <a:ea typeface="+mj-ea"/>
                <a:cs typeface="Arial" panose="020B0604020202020204" pitchFamily="34" charset="0"/>
              </a:rPr>
              <a:t> 	</a:t>
            </a:r>
            <a:r>
              <a:rPr lang="en-US" sz="2400" dirty="0"/>
              <a:t>Discuss dual cell diagnosis.</a:t>
            </a:r>
          </a:p>
          <a:p>
            <a:pPr marL="716400" indent="-716400">
              <a:buSzTx/>
              <a:buNone/>
            </a:pPr>
            <a:r>
              <a:rPr lang="en-US" altLang="en-US" sz="2400" b="1" dirty="0">
                <a:solidFill>
                  <a:srgbClr val="007FA3"/>
                </a:solidFill>
                <a:latin typeface="Arial" panose="020B0604020202020204" pitchFamily="34" charset="0"/>
                <a:cs typeface="Arial" panose="020B0604020202020204" pitchFamily="34" charset="0"/>
              </a:rPr>
              <a:t>33</a:t>
            </a:r>
            <a:r>
              <a:rPr lang="en-US" altLang="en-US" sz="2400" b="1" noProof="0" dirty="0">
                <a:solidFill>
                  <a:srgbClr val="007FA3"/>
                </a:solidFill>
                <a:latin typeface="Arial" panose="020B0604020202020204" pitchFamily="34" charset="0"/>
                <a:cs typeface="Arial" panose="020B0604020202020204" pitchFamily="34" charset="0"/>
              </a:rPr>
              <a:t>.8		</a:t>
            </a:r>
            <a:r>
              <a:rPr lang="en-US" altLang="en-US" sz="2400" noProof="0" dirty="0">
                <a:solidFill>
                  <a:schemeClr val="tx1"/>
                </a:solidFill>
                <a:latin typeface="Arial" panose="020B0604020202020204" pitchFamily="34" charset="0"/>
                <a:cs typeface="Arial" panose="020B0604020202020204" pitchFamily="34" charset="0"/>
              </a:rPr>
              <a:t>Describe single cell wide-band oxygen sensors.</a:t>
            </a: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33</a:t>
            </a:r>
            <a:r>
              <a:rPr lang="en-US" altLang="en-US" sz="2400" b="1" noProof="0" dirty="0">
                <a:solidFill>
                  <a:srgbClr val="007FA3"/>
                </a:solidFill>
                <a:latin typeface="Arial" panose="020B0604020202020204" pitchFamily="34" charset="0"/>
                <a:cs typeface="Arial" panose="020B0604020202020204" pitchFamily="34" charset="0"/>
              </a:rPr>
              <a:t>.9		</a:t>
            </a:r>
            <a:r>
              <a:rPr lang="en-US" altLang="en-US" sz="2400" noProof="0" dirty="0">
                <a:solidFill>
                  <a:schemeClr val="tx1"/>
                </a:solidFill>
                <a:latin typeface="Arial" panose="020B0604020202020204" pitchFamily="34" charset="0"/>
                <a:cs typeface="Arial" panose="020B0604020202020204" pitchFamily="34" charset="0"/>
              </a:rPr>
              <a:t>Interpret oxygen sensor-related diagnostic trouble  codes.</a:t>
            </a: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33</a:t>
            </a:r>
            <a:r>
              <a:rPr lang="en-US" altLang="en-US" sz="2400" b="1" noProof="0" dirty="0">
                <a:solidFill>
                  <a:srgbClr val="007FA3"/>
                </a:solidFill>
                <a:latin typeface="Arial" panose="020B0604020202020204" pitchFamily="34" charset="0"/>
                <a:cs typeface="Arial" panose="020B0604020202020204" pitchFamily="34" charset="0"/>
              </a:rPr>
              <a:t>.10 	</a:t>
            </a:r>
            <a:r>
              <a:rPr lang="en-US" altLang="en-US" sz="2400" noProof="0" dirty="0">
                <a:solidFill>
                  <a:schemeClr val="tx1"/>
                </a:solidFill>
                <a:latin typeface="Arial" panose="020B0604020202020204" pitchFamily="34" charset="0"/>
                <a:cs typeface="Arial" panose="020B0604020202020204" pitchFamily="34" charset="0"/>
              </a:rPr>
              <a:t>Discuss </a:t>
            </a:r>
            <a:r>
              <a:rPr lang="en-US" altLang="en-US" sz="2400" spc="-300" noProof="0" dirty="0">
                <a:solidFill>
                  <a:schemeClr val="tx1"/>
                </a:solidFill>
                <a:latin typeface="Arial" panose="020B0604020202020204" pitchFamily="34" charset="0"/>
                <a:cs typeface="Arial" panose="020B0604020202020204" pitchFamily="34" charset="0"/>
              </a:rPr>
              <a:t>P C </a:t>
            </a:r>
            <a:r>
              <a:rPr lang="en-US" altLang="en-US" sz="2400" noProof="0" dirty="0">
                <a:solidFill>
                  <a:schemeClr val="tx1"/>
                </a:solidFill>
                <a:latin typeface="Arial" panose="020B0604020202020204" pitchFamily="34" charset="0"/>
                <a:cs typeface="Arial" panose="020B0604020202020204" pitchFamily="34" charset="0"/>
              </a:rPr>
              <a:t>M use of fuel trim to maintain stoichiometric fuel efficiency.</a:t>
            </a:r>
          </a:p>
          <a:p>
            <a:pPr marL="896938" indent="-896938">
              <a:buSzTx/>
              <a:buNone/>
            </a:pPr>
            <a:r>
              <a:rPr lang="en-US" altLang="en-US" sz="2400" b="1" dirty="0">
                <a:solidFill>
                  <a:srgbClr val="007FA3"/>
                </a:solidFill>
                <a:latin typeface="Arial" panose="020B0604020202020204" pitchFamily="34" charset="0"/>
                <a:cs typeface="Arial" panose="020B0604020202020204" pitchFamily="34" charset="0"/>
              </a:rPr>
              <a:t>33</a:t>
            </a:r>
            <a:r>
              <a:rPr lang="en-US" altLang="en-US" sz="2400" b="1" noProof="0" dirty="0">
                <a:solidFill>
                  <a:srgbClr val="007FA3"/>
                </a:solidFill>
                <a:latin typeface="Arial" panose="020B0604020202020204" pitchFamily="34" charset="0"/>
                <a:cs typeface="Arial" panose="020B0604020202020204" pitchFamily="34" charset="0"/>
              </a:rPr>
              <a:t>.11 	</a:t>
            </a:r>
            <a:r>
              <a:rPr lang="en-US" altLang="en-US" sz="2400" dirty="0">
                <a:solidFill>
                  <a:schemeClr val="tx1"/>
                </a:solidFill>
                <a:latin typeface="Arial" panose="020B0604020202020204" pitchFamily="34" charset="0"/>
                <a:cs typeface="Arial" panose="020B0604020202020204" pitchFamily="34" charset="0"/>
              </a:rPr>
              <a:t>Describe the operation of short-term and long-term fuel trim.</a:t>
            </a:r>
            <a:endParaRPr lang="en-US" altLang="en-US" sz="24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2841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1149"/>
            <a:ext cx="8305000" cy="1144347"/>
          </a:xfrm>
        </p:spPr>
        <p:txBody>
          <a:bodyPr wrap="square" lIns="0" tIns="18000" rIns="0" bIns="18000" anchor="ctr" anchorCtr="0">
            <a:spAutoFit/>
          </a:bodyPr>
          <a:lstStyle/>
          <a:p>
            <a:r>
              <a:rPr lang="en-US" sz="3600" noProof="0" dirty="0">
                <a:latin typeface="+mj-lt"/>
              </a:rPr>
              <a:t>Post-Catalytic Converter Oxygen Sensor Testing</a:t>
            </a:r>
          </a:p>
        </p:txBody>
      </p:sp>
      <p:sp>
        <p:nvSpPr>
          <p:cNvPr id="7" name="Content Placeholder 6">
            <a:extLst>
              <a:ext uri="{FF2B5EF4-FFF2-40B4-BE49-F238E27FC236}">
                <a16:creationId xmlns:a16="http://schemas.microsoft.com/office/drawing/2014/main" id="{DD4C6F36-A47E-07FE-D611-7457B1D7359E}"/>
              </a:ext>
            </a:extLst>
          </p:cNvPr>
          <p:cNvSpPr>
            <a:spLocks noGrp="1"/>
          </p:cNvSpPr>
          <p:nvPr>
            <p:ph idx="1"/>
          </p:nvPr>
        </p:nvSpPr>
        <p:spPr>
          <a:xfrm>
            <a:off x="403632" y="1493588"/>
            <a:ext cx="8314728" cy="405683"/>
          </a:xfrm>
        </p:spPr>
        <p:txBody>
          <a:bodyPr wrap="square" lIns="0" tIns="18000" rIns="0" bIns="18000" anchor="ctr" anchorCtr="0">
            <a:spAutoFit/>
          </a:bodyPr>
          <a:lstStyle/>
          <a:p>
            <a:pPr marL="342900" indent="-342900"/>
            <a:r>
              <a:rPr lang="en-US" sz="2400" dirty="0"/>
              <a:t>Oxygen sensor located behind the catalytic converter is</a:t>
            </a:r>
          </a:p>
        </p:txBody>
      </p:sp>
      <p:sp>
        <p:nvSpPr>
          <p:cNvPr id="8" name="Content Placeholder 7">
            <a:extLst>
              <a:ext uri="{FF2B5EF4-FFF2-40B4-BE49-F238E27FC236}">
                <a16:creationId xmlns:a16="http://schemas.microsoft.com/office/drawing/2014/main" id="{75FC279E-89E7-68DF-F2DD-C3F3DC5D2610}"/>
              </a:ext>
            </a:extLst>
          </p:cNvPr>
          <p:cNvSpPr>
            <a:spLocks noGrp="1"/>
          </p:cNvSpPr>
          <p:nvPr>
            <p:ph idx="13"/>
          </p:nvPr>
        </p:nvSpPr>
        <p:spPr>
          <a:xfrm>
            <a:off x="783735" y="1973420"/>
            <a:ext cx="1113159" cy="405683"/>
          </a:xfrm>
        </p:spPr>
        <p:txBody>
          <a:bodyPr wrap="square" lIns="0" tIns="18000" rIns="0" bIns="18000" anchor="ctr" anchorCtr="0">
            <a:spAutoFit/>
          </a:bodyPr>
          <a:lstStyle/>
          <a:p>
            <a:pPr marL="0" indent="0">
              <a:buNone/>
            </a:pPr>
            <a:r>
              <a:rPr lang="en-US" sz="2400" dirty="0"/>
              <a:t>used on</a:t>
            </a:r>
          </a:p>
        </p:txBody>
      </p:sp>
      <p:graphicFrame>
        <p:nvGraphicFramePr>
          <p:cNvPr id="20" name="Object 19" descr="O B D roman numeral two.">
            <a:extLst>
              <a:ext uri="{FF2B5EF4-FFF2-40B4-BE49-F238E27FC236}">
                <a16:creationId xmlns:a16="http://schemas.microsoft.com/office/drawing/2014/main" id="{3C82A180-101C-D2AA-D4AE-3E90566CE78D}"/>
              </a:ext>
            </a:extLst>
          </p:cNvPr>
          <p:cNvGraphicFramePr>
            <a:graphicFrameLocks noChangeAspect="1"/>
          </p:cNvGraphicFramePr>
          <p:nvPr>
            <p:extLst>
              <p:ext uri="{D42A27DB-BD31-4B8C-83A1-F6EECF244321}">
                <p14:modId xmlns:p14="http://schemas.microsoft.com/office/powerpoint/2010/main" val="1494415677"/>
              </p:ext>
            </p:extLst>
          </p:nvPr>
        </p:nvGraphicFramePr>
        <p:xfrm>
          <a:off x="1968500" y="2027363"/>
          <a:ext cx="952500" cy="341312"/>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21" name="Object 20">
                        <a:extLst>
                          <a:ext uri="{FF2B5EF4-FFF2-40B4-BE49-F238E27FC236}">
                            <a16:creationId xmlns:a16="http://schemas.microsoft.com/office/drawing/2014/main" id="{8C7CBB26-333F-4ABC-EFB7-67A1D8D7F25E}"/>
                          </a:ext>
                        </a:extLst>
                      </p:cNvPr>
                      <p:cNvPicPr>
                        <a:picLocks noChangeAspect="1" noChangeArrowheads="1"/>
                      </p:cNvPicPr>
                      <p:nvPr/>
                    </p:nvPicPr>
                    <p:blipFill>
                      <a:blip r:embed="rId4"/>
                      <a:srcRect/>
                      <a:stretch>
                        <a:fillRect/>
                      </a:stretch>
                    </p:blipFill>
                    <p:spPr bwMode="auto">
                      <a:xfrm>
                        <a:off x="1968500" y="2027363"/>
                        <a:ext cx="9525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Content Placeholder 9">
            <a:extLst>
              <a:ext uri="{FF2B5EF4-FFF2-40B4-BE49-F238E27FC236}">
                <a16:creationId xmlns:a16="http://schemas.microsoft.com/office/drawing/2014/main" id="{2B89A1CB-260F-C8E9-305D-5514BCA429AF}"/>
              </a:ext>
            </a:extLst>
          </p:cNvPr>
          <p:cNvSpPr>
            <a:spLocks noGrp="1"/>
          </p:cNvSpPr>
          <p:nvPr>
            <p:ph sz="quarter" idx="17"/>
          </p:nvPr>
        </p:nvSpPr>
        <p:spPr>
          <a:xfrm>
            <a:off x="2984242" y="1973420"/>
            <a:ext cx="5500650" cy="405683"/>
          </a:xfrm>
        </p:spPr>
        <p:txBody>
          <a:bodyPr wrap="square" lIns="0" tIns="18000" rIns="0" bIns="18000" anchor="ctr" anchorCtr="0">
            <a:spAutoFit/>
          </a:bodyPr>
          <a:lstStyle/>
          <a:p>
            <a:pPr marL="0" indent="0">
              <a:buNone/>
            </a:pPr>
            <a:r>
              <a:rPr lang="en-US" sz="2400" dirty="0"/>
              <a:t>vehicles to monitor converter efficiency.</a:t>
            </a:r>
          </a:p>
        </p:txBody>
      </p:sp>
      <p:sp>
        <p:nvSpPr>
          <p:cNvPr id="12" name="Content Placeholder 11">
            <a:extLst>
              <a:ext uri="{FF2B5EF4-FFF2-40B4-BE49-F238E27FC236}">
                <a16:creationId xmlns:a16="http://schemas.microsoft.com/office/drawing/2014/main" id="{094DBE26-34F5-8B2F-9AAB-D0B28DEED675}"/>
              </a:ext>
            </a:extLst>
          </p:cNvPr>
          <p:cNvSpPr>
            <a:spLocks noGrp="1"/>
          </p:cNvSpPr>
          <p:nvPr>
            <p:ph sz="quarter" idx="18"/>
          </p:nvPr>
        </p:nvSpPr>
        <p:spPr>
          <a:xfrm>
            <a:off x="404868" y="2442868"/>
            <a:ext cx="8313492" cy="1959955"/>
          </a:xfrm>
        </p:spPr>
        <p:txBody>
          <a:bodyPr wrap="square" lIns="0" tIns="18000" rIns="0" bIns="18000" anchor="ctr" anchorCtr="0">
            <a:spAutoFit/>
          </a:bodyPr>
          <a:lstStyle/>
          <a:p>
            <a:pPr marL="342900" indent="-342900">
              <a:spcBef>
                <a:spcPts val="600"/>
              </a:spcBef>
              <a:defRPr/>
            </a:pPr>
            <a:r>
              <a:rPr lang="en-US" sz="2400" dirty="0"/>
              <a:t>If converter is working correctly, the oxygen content after the converter should be fairly constant.</a:t>
            </a:r>
          </a:p>
          <a:p>
            <a:pPr marL="342900" indent="-342900">
              <a:spcBef>
                <a:spcPts val="600"/>
              </a:spcBef>
              <a:defRPr/>
            </a:pPr>
            <a:r>
              <a:rPr lang="en-US" sz="2400" dirty="0"/>
              <a:t>Post catalytic converter oxygen sensor also is used to modify the amount of fuel delivered to the engine to allow the converter to work efficiently.</a:t>
            </a:r>
          </a:p>
        </p:txBody>
      </p:sp>
    </p:spTree>
    <p:extLst>
      <p:ext uri="{BB962C8B-B14F-4D97-AF65-F5344CB8AC3E}">
        <p14:creationId xmlns:p14="http://schemas.microsoft.com/office/powerpoint/2010/main" val="1979249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06095" y="220196"/>
            <a:ext cx="8306105" cy="590349"/>
          </a:xfrm>
        </p:spPr>
        <p:txBody>
          <a:bodyPr wrap="square" lIns="0" tIns="18000" rIns="0" bIns="18000" anchor="ctr" anchorCtr="0">
            <a:spAutoFit/>
          </a:bodyPr>
          <a:lstStyle/>
          <a:p>
            <a:r>
              <a:rPr lang="en-US" sz="3600" noProof="0" dirty="0">
                <a:latin typeface="+mj-lt"/>
              </a:rPr>
              <a:t>Figure </a:t>
            </a:r>
            <a:r>
              <a:rPr lang="en-US" sz="3600" dirty="0">
                <a:latin typeface="+mj-lt"/>
              </a:rPr>
              <a:t>33</a:t>
            </a:r>
            <a:r>
              <a:rPr lang="en-US" sz="3600" noProof="0" dirty="0">
                <a:latin typeface="+mj-lt"/>
              </a:rPr>
              <a:t>.12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idx="1"/>
          </p:nvPr>
        </p:nvSpPr>
        <p:spPr>
          <a:xfrm>
            <a:off x="406095" y="1084546"/>
            <a:ext cx="8306105" cy="405683"/>
          </a:xfrm>
        </p:spPr>
        <p:txBody>
          <a:bodyPr wrap="square" lIns="0" tIns="18000" rIns="0" bIns="18000" anchor="ctr" anchorCtr="0">
            <a:spAutoFit/>
          </a:bodyPr>
          <a:lstStyle/>
          <a:p>
            <a:pPr marL="0" indent="0">
              <a:buNone/>
            </a:pPr>
            <a:r>
              <a:rPr lang="en-US" altLang="en-US" sz="2400" dirty="0"/>
              <a:t>Oxygen Sensor Waveforms</a:t>
            </a:r>
            <a:endParaRPr lang="en-US" sz="2400" noProof="0" dirty="0"/>
          </a:p>
        </p:txBody>
      </p:sp>
      <p:pic>
        <p:nvPicPr>
          <p:cNvPr id="3" name="Picture 2" descr="A figure depicts graph results from post catalytic converter oxygen sensor testing.&#10;Long description is available in notes, press F6.">
            <a:extLst>
              <a:ext uri="{FF2B5EF4-FFF2-40B4-BE49-F238E27FC236}">
                <a16:creationId xmlns:a16="http://schemas.microsoft.com/office/drawing/2014/main" id="{5494B425-9250-FBEA-F074-C1B0927EC49C}"/>
              </a:ext>
            </a:extLst>
          </p:cNvPr>
          <p:cNvPicPr>
            <a:picLocks noChangeAspect="1"/>
          </p:cNvPicPr>
          <p:nvPr/>
        </p:nvPicPr>
        <p:blipFill>
          <a:blip r:embed="rId3"/>
          <a:stretch>
            <a:fillRect/>
          </a:stretch>
        </p:blipFill>
        <p:spPr>
          <a:xfrm>
            <a:off x="1329009" y="1642882"/>
            <a:ext cx="6485982" cy="3791692"/>
          </a:xfrm>
          <a:prstGeom prst="rect">
            <a:avLst/>
          </a:prstGeom>
        </p:spPr>
      </p:pic>
      <p:sp>
        <p:nvSpPr>
          <p:cNvPr id="4" name="Content Placeholder 3">
            <a:extLst>
              <a:ext uri="{FF2B5EF4-FFF2-40B4-BE49-F238E27FC236}">
                <a16:creationId xmlns:a16="http://schemas.microsoft.com/office/drawing/2014/main" id="{6940E83E-D888-F4E5-0579-F18FFECC4474}"/>
              </a:ext>
            </a:extLst>
          </p:cNvPr>
          <p:cNvSpPr>
            <a:spLocks noGrp="1"/>
          </p:cNvSpPr>
          <p:nvPr>
            <p:ph idx="13"/>
          </p:nvPr>
        </p:nvSpPr>
        <p:spPr>
          <a:xfrm>
            <a:off x="402336" y="5565300"/>
            <a:ext cx="8309864" cy="775015"/>
          </a:xfrm>
        </p:spPr>
        <p:txBody>
          <a:bodyPr wrap="square" lIns="0" tIns="18000" rIns="0" bIns="18000" anchor="ctr" anchorCtr="0">
            <a:spAutoFit/>
          </a:bodyPr>
          <a:lstStyle/>
          <a:p>
            <a:pPr marL="342900" indent="-342900"/>
            <a:r>
              <a:rPr lang="en-US" sz="2400" dirty="0"/>
              <a:t>The post-catalytic converter oxygen sensor should display very little activity if the catalytic converter is efficient.</a:t>
            </a:r>
          </a:p>
        </p:txBody>
      </p:sp>
    </p:spTree>
    <p:extLst>
      <p:ext uri="{BB962C8B-B14F-4D97-AF65-F5344CB8AC3E}">
        <p14:creationId xmlns:p14="http://schemas.microsoft.com/office/powerpoint/2010/main" val="1538727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03397" y="225983"/>
            <a:ext cx="8300177" cy="1606012"/>
          </a:xfrm>
        </p:spPr>
        <p:txBody>
          <a:bodyPr wrap="square" lIns="0" tIns="18000" rIns="0" bIns="18000" anchor="ctr" anchorCtr="0">
            <a:spAutoFit/>
          </a:bodyPr>
          <a:lstStyle/>
          <a:p>
            <a:r>
              <a:rPr lang="en-US" sz="3400" noProof="0" dirty="0"/>
              <a:t>Frequently Asked Question: How Could Using Silicone Sealer on a Valve Cover Gasket Affect the Oxygen Sensor?</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08884" y="1888851"/>
            <a:ext cx="8303326" cy="344128"/>
          </a:xfrm>
        </p:spPr>
        <p:txBody>
          <a:bodyPr wrap="square" lIns="0" tIns="18000" rIns="0" bIns="18000" anchor="ctr" anchorCtr="0">
            <a:spAutoFit/>
          </a:bodyPr>
          <a:lstStyle/>
          <a:p>
            <a:pPr marL="0" indent="0">
              <a:buNone/>
            </a:pPr>
            <a:r>
              <a:rPr lang="en-US" sz="2000" b="1" dirty="0">
                <a:solidFill>
                  <a:schemeClr val="tx1"/>
                </a:solidFill>
              </a:rPr>
              <a:t>? Frequently Asked Question</a:t>
            </a:r>
            <a:endParaRPr lang="en-US" sz="2000" noProof="0" dirty="0">
              <a:solidFill>
                <a:schemeClr val="tx1"/>
              </a:solidFill>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395289" y="2310250"/>
            <a:ext cx="8316912" cy="4099002"/>
          </a:xfrm>
        </p:spPr>
        <p:txBody>
          <a:bodyPr wrap="square" lIns="0" tIns="18000" rIns="0" bIns="18000" anchor="ctr" anchorCtr="0">
            <a:spAutoFit/>
          </a:bodyPr>
          <a:lstStyle/>
          <a:p>
            <a:pPr marL="342900" indent="-342900">
              <a:spcBef>
                <a:spcPts val="600"/>
              </a:spcBef>
            </a:pPr>
            <a:r>
              <a:rPr lang="en-US" sz="2200" b="1" dirty="0">
                <a:solidFill>
                  <a:schemeClr val="tx1"/>
                </a:solidFill>
              </a:rPr>
              <a:t>How Could Using Silicone Sealer on a Valve Cover Gasket Affect the Oxygen Sensor? </a:t>
            </a:r>
            <a:r>
              <a:rPr lang="en-US" sz="2200" dirty="0">
                <a:solidFill>
                  <a:schemeClr val="tx1"/>
                </a:solidFill>
              </a:rPr>
              <a:t>The wrong type of silicone </a:t>
            </a:r>
            <a:r>
              <a:rPr lang="en-US" sz="2200" b="1" dirty="0">
                <a:solidFill>
                  <a:schemeClr val="tx1"/>
                </a:solidFill>
              </a:rPr>
              <a:t>room temperature vulcanization</a:t>
            </a:r>
            <a:r>
              <a:rPr lang="en-US" sz="2200" dirty="0">
                <a:solidFill>
                  <a:schemeClr val="tx1"/>
                </a:solidFill>
              </a:rPr>
              <a:t> (</a:t>
            </a:r>
            <a:r>
              <a:rPr lang="en-US" sz="2200" b="1" spc="-300" dirty="0">
                <a:solidFill>
                  <a:schemeClr val="tx1"/>
                </a:solidFill>
              </a:rPr>
              <a:t>R T </a:t>
            </a:r>
            <a:r>
              <a:rPr lang="en-US" sz="2200" b="1" dirty="0">
                <a:solidFill>
                  <a:schemeClr val="tx1"/>
                </a:solidFill>
              </a:rPr>
              <a:t>V)</a:t>
            </a:r>
            <a:r>
              <a:rPr lang="en-US" sz="2200" dirty="0">
                <a:solidFill>
                  <a:schemeClr val="tx1"/>
                </a:solidFill>
              </a:rPr>
              <a:t> sealer on a valve cover gasket gives off harmful silica fumes during curing process. These fumes enter the crankcase area by way of the oil drain back holes in the cylinder head, as well as through pushrod openings and other passages in the engine. During engine operation, these fumes are drawn into the intake manifold through the positive crankcase ventilation (</a:t>
            </a:r>
            <a:r>
              <a:rPr lang="en-US" sz="2200" spc="-300" dirty="0">
                <a:solidFill>
                  <a:schemeClr val="tx1"/>
                </a:solidFill>
              </a:rPr>
              <a:t>P C </a:t>
            </a:r>
            <a:r>
              <a:rPr lang="en-US" sz="2200" dirty="0">
                <a:solidFill>
                  <a:schemeClr val="tx1"/>
                </a:solidFill>
              </a:rPr>
              <a:t>V) system and are burned in the engine. The harmful silica then exits through the exhaust system, where the contamination affects the oxygen sensor.</a:t>
            </a:r>
            <a:endParaRPr lang="en-US" sz="2200" noProof="0" dirty="0">
              <a:solidFill>
                <a:schemeClr val="tx1"/>
              </a:solidFill>
            </a:endParaRPr>
          </a:p>
        </p:txBody>
      </p:sp>
    </p:spTree>
    <p:extLst>
      <p:ext uri="{BB962C8B-B14F-4D97-AF65-F5344CB8AC3E}">
        <p14:creationId xmlns:p14="http://schemas.microsoft.com/office/powerpoint/2010/main" val="3096809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59" y="220196"/>
            <a:ext cx="8298841" cy="590349"/>
          </a:xfrm>
        </p:spPr>
        <p:txBody>
          <a:bodyPr wrap="square" lIns="0" tIns="18000" rIns="0" bIns="18000" anchor="ctr" anchorCtr="0">
            <a:spAutoFit/>
          </a:bodyPr>
          <a:lstStyle/>
          <a:p>
            <a:r>
              <a:rPr lang="en-US" sz="3600" noProof="0" dirty="0">
                <a:latin typeface="+mj-lt"/>
              </a:rPr>
              <a:t>Wide-Band Oxygen Sensors </a:t>
            </a:r>
            <a:r>
              <a:rPr lang="en-US" sz="2800" noProof="0" dirty="0">
                <a:latin typeface="+mj-lt"/>
              </a:rPr>
              <a:t>(1 of 2)</a:t>
            </a:r>
            <a:endParaRPr lang="en-US" sz="3600" noProof="0" dirty="0">
              <a:latin typeface="+mj-lt"/>
            </a:endParaRPr>
          </a:p>
        </p:txBody>
      </p:sp>
      <p:sp>
        <p:nvSpPr>
          <p:cNvPr id="11" name="Content Placeholder 10">
            <a:extLst>
              <a:ext uri="{FF2B5EF4-FFF2-40B4-BE49-F238E27FC236}">
                <a16:creationId xmlns:a16="http://schemas.microsoft.com/office/drawing/2014/main" id="{554C5B0D-6DA9-9775-D543-EA2CBD19719E}"/>
              </a:ext>
            </a:extLst>
          </p:cNvPr>
          <p:cNvSpPr>
            <a:spLocks noGrp="1"/>
          </p:cNvSpPr>
          <p:nvPr>
            <p:ph idx="1"/>
          </p:nvPr>
        </p:nvSpPr>
        <p:spPr>
          <a:xfrm>
            <a:off x="413360" y="1008429"/>
            <a:ext cx="8298840" cy="3706587"/>
          </a:xfrm>
        </p:spPr>
        <p:txBody>
          <a:bodyPr wrap="square" lIns="0" tIns="18000" rIns="0" bIns="18000" anchor="ctr" anchorCtr="0">
            <a:spAutoFit/>
          </a:bodyPr>
          <a:lstStyle/>
          <a:p>
            <a:pPr marL="342900" indent="-342900">
              <a:spcBef>
                <a:spcPts val="600"/>
              </a:spcBef>
            </a:pPr>
            <a:r>
              <a:rPr lang="en-US" altLang="en-US" sz="2400" dirty="0"/>
              <a:t>Terminology</a:t>
            </a:r>
          </a:p>
          <a:p>
            <a:pPr marL="829818" lvl="1" indent="-342900"/>
            <a:r>
              <a:rPr lang="en-US" altLang="en-US" sz="2400" dirty="0"/>
              <a:t>Wide-band oxygen sensors have various names, depending on the vehicle and/or oxygen sensor manufacturer, including: broadband, wide-band, air–fuel sensor, lean air–fuel sensor.</a:t>
            </a:r>
          </a:p>
          <a:p>
            <a:pPr marL="342900" indent="-342900">
              <a:spcBef>
                <a:spcPts val="600"/>
              </a:spcBef>
            </a:pPr>
            <a:r>
              <a:rPr lang="en-US" altLang="en-US" sz="2400" dirty="0"/>
              <a:t>Introduction</a:t>
            </a:r>
          </a:p>
          <a:p>
            <a:pPr marL="829818" lvl="1" indent="-342900"/>
            <a:r>
              <a:rPr lang="en-US" altLang="en-US" sz="2400" dirty="0"/>
              <a:t>The need for more stringent exhaust emission standards require more accurate fuel control than can be provided by a traditional oxygen sensor.</a:t>
            </a:r>
            <a:endParaRPr lang="en-US" sz="2400" dirty="0"/>
          </a:p>
        </p:txBody>
      </p:sp>
    </p:spTree>
    <p:extLst>
      <p:ext uri="{BB962C8B-B14F-4D97-AF65-F5344CB8AC3E}">
        <p14:creationId xmlns:p14="http://schemas.microsoft.com/office/powerpoint/2010/main" val="3031749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9924"/>
            <a:ext cx="8298840" cy="590349"/>
          </a:xfrm>
        </p:spPr>
        <p:txBody>
          <a:bodyPr wrap="square" lIns="0" tIns="18000" rIns="0" bIns="18000" anchor="ctr" anchorCtr="0">
            <a:spAutoFit/>
          </a:bodyPr>
          <a:lstStyle/>
          <a:p>
            <a:r>
              <a:rPr lang="en-US" sz="3600" noProof="0" dirty="0">
                <a:latin typeface="+mj-lt"/>
              </a:rPr>
              <a:t>Wide-Band Oxygen Sensors </a:t>
            </a:r>
            <a:r>
              <a:rPr lang="en-US" sz="2800" noProof="0" dirty="0">
                <a:latin typeface="+mj-lt"/>
              </a:rPr>
              <a:t>(2 of 2)</a:t>
            </a:r>
            <a:endParaRPr lang="en-US" sz="3600" noProof="0" dirty="0">
              <a:latin typeface="+mj-lt"/>
            </a:endParaRPr>
          </a:p>
        </p:txBody>
      </p:sp>
      <p:sp>
        <p:nvSpPr>
          <p:cNvPr id="4" name="Content Placeholder 3">
            <a:extLst>
              <a:ext uri="{FF2B5EF4-FFF2-40B4-BE49-F238E27FC236}">
                <a16:creationId xmlns:a16="http://schemas.microsoft.com/office/drawing/2014/main" id="{9EC6AC1C-1850-772B-C143-ED3B79350FB7}"/>
              </a:ext>
            </a:extLst>
          </p:cNvPr>
          <p:cNvSpPr>
            <a:spLocks noGrp="1"/>
          </p:cNvSpPr>
          <p:nvPr>
            <p:ph idx="1"/>
          </p:nvPr>
        </p:nvSpPr>
        <p:spPr>
          <a:xfrm>
            <a:off x="413360" y="1078841"/>
            <a:ext cx="8298840" cy="2483175"/>
          </a:xfrm>
        </p:spPr>
        <p:txBody>
          <a:bodyPr wrap="square" lIns="0" tIns="18000" rIns="0" bIns="18000" anchor="ctr" anchorCtr="0">
            <a:spAutoFit/>
          </a:bodyPr>
          <a:lstStyle/>
          <a:p>
            <a:pPr marL="342900" indent="-342900">
              <a:spcBef>
                <a:spcPts val="600"/>
              </a:spcBef>
              <a:defRPr/>
            </a:pPr>
            <a:r>
              <a:rPr lang="en-US" sz="2400" dirty="0"/>
              <a:t>Purpose and Function</a:t>
            </a:r>
          </a:p>
          <a:p>
            <a:pPr marL="829818" lvl="1" indent="-342900">
              <a:defRPr/>
            </a:pPr>
            <a:r>
              <a:rPr lang="en-US" sz="2400" dirty="0"/>
              <a:t>A wide-band oxygen sensor is capable of supplying air–fuel ratio information to the </a:t>
            </a:r>
            <a:r>
              <a:rPr lang="en-US" sz="2400" spc="-300" dirty="0"/>
              <a:t>P C </a:t>
            </a:r>
            <a:r>
              <a:rPr lang="en-US" sz="2400" dirty="0"/>
              <a:t>M over a much broader range.</a:t>
            </a:r>
          </a:p>
          <a:p>
            <a:pPr marL="342900" indent="-342900">
              <a:spcBef>
                <a:spcPts val="600"/>
              </a:spcBef>
              <a:defRPr/>
            </a:pPr>
            <a:r>
              <a:rPr lang="en-US" sz="2400" dirty="0"/>
              <a:t>Planar Design</a:t>
            </a:r>
          </a:p>
          <a:p>
            <a:pPr marL="829818" lvl="1" indent="-342900">
              <a:defRPr/>
            </a:pPr>
            <a:r>
              <a:rPr lang="en-US" sz="2400" dirty="0"/>
              <a:t>A wide-band oxygen sensor that is flat and thin (1.5</a:t>
            </a:r>
          </a:p>
        </p:txBody>
      </p:sp>
      <p:sp>
        <p:nvSpPr>
          <p:cNvPr id="5" name="Content Placeholder 4">
            <a:extLst>
              <a:ext uri="{FF2B5EF4-FFF2-40B4-BE49-F238E27FC236}">
                <a16:creationId xmlns:a16="http://schemas.microsoft.com/office/drawing/2014/main" id="{AA947E0E-2D01-B1EF-25A2-D220AEFFCFFF}"/>
              </a:ext>
            </a:extLst>
          </p:cNvPr>
          <p:cNvSpPr>
            <a:spLocks noGrp="1"/>
          </p:cNvSpPr>
          <p:nvPr>
            <p:ph idx="13"/>
          </p:nvPr>
        </p:nvSpPr>
        <p:spPr>
          <a:xfrm>
            <a:off x="1193648" y="3609166"/>
            <a:ext cx="871728" cy="405683"/>
          </a:xfrm>
        </p:spPr>
        <p:txBody>
          <a:bodyPr wrap="square" lIns="0" tIns="18000" rIns="0" bIns="18000" anchor="ctr" anchorCtr="0">
            <a:spAutoFit/>
          </a:bodyPr>
          <a:lstStyle/>
          <a:p>
            <a:pPr marL="0" lvl="1" indent="0">
              <a:buNone/>
            </a:pPr>
            <a:r>
              <a:rPr lang="en-US" sz="2400" dirty="0"/>
              <a:t>mm or</a:t>
            </a:r>
          </a:p>
        </p:txBody>
      </p:sp>
      <p:graphicFrame>
        <p:nvGraphicFramePr>
          <p:cNvPr id="18" name="Object 17" descr="0 point 0 0 6 inches. right parenthesis">
            <a:extLst>
              <a:ext uri="{FF2B5EF4-FFF2-40B4-BE49-F238E27FC236}">
                <a16:creationId xmlns:a16="http://schemas.microsoft.com/office/drawing/2014/main" id="{E9471F54-41AD-423D-6A78-BB1CD725256E}"/>
              </a:ext>
            </a:extLst>
          </p:cNvPr>
          <p:cNvGraphicFramePr>
            <a:graphicFrameLocks noChangeAspect="1"/>
          </p:cNvGraphicFramePr>
          <p:nvPr>
            <p:extLst>
              <p:ext uri="{D42A27DB-BD31-4B8C-83A1-F6EECF244321}">
                <p14:modId xmlns:p14="http://schemas.microsoft.com/office/powerpoint/2010/main" val="35553342"/>
              </p:ext>
            </p:extLst>
          </p:nvPr>
        </p:nvGraphicFramePr>
        <p:xfrm>
          <a:off x="2155825" y="3635375"/>
          <a:ext cx="1484313" cy="392113"/>
        </p:xfrm>
        <a:graphic>
          <a:graphicData uri="http://schemas.openxmlformats.org/presentationml/2006/ole">
            <mc:AlternateContent xmlns:mc="http://schemas.openxmlformats.org/markup-compatibility/2006">
              <mc:Choice xmlns:v="urn:schemas-microsoft-com:vml" Requires="v">
                <p:oleObj name="Equation" r:id="rId3" imgW="787320" imgH="203040" progId="Equation.DSMT4">
                  <p:embed/>
                </p:oleObj>
              </mc:Choice>
              <mc:Fallback>
                <p:oleObj name="Equation" r:id="rId3" imgW="787320" imgH="203040" progId="Equation.DSMT4">
                  <p:embed/>
                  <p:pic>
                    <p:nvPicPr>
                      <p:cNvPr id="20" name="Object 19">
                        <a:extLst>
                          <a:ext uri="{FF2B5EF4-FFF2-40B4-BE49-F238E27FC236}">
                            <a16:creationId xmlns:a16="http://schemas.microsoft.com/office/drawing/2014/main" id="{3C82A180-101C-D2AA-D4AE-3E90566CE78D}"/>
                          </a:ext>
                        </a:extLst>
                      </p:cNvPr>
                      <p:cNvPicPr>
                        <a:picLocks noChangeAspect="1" noChangeArrowheads="1"/>
                      </p:cNvPicPr>
                      <p:nvPr/>
                    </p:nvPicPr>
                    <p:blipFill>
                      <a:blip r:embed="rId4"/>
                      <a:srcRect/>
                      <a:stretch>
                        <a:fillRect/>
                      </a:stretch>
                    </p:blipFill>
                    <p:spPr bwMode="auto">
                      <a:xfrm>
                        <a:off x="2155825" y="3635375"/>
                        <a:ext cx="1484313"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Content Placeholder 7">
            <a:extLst>
              <a:ext uri="{FF2B5EF4-FFF2-40B4-BE49-F238E27FC236}">
                <a16:creationId xmlns:a16="http://schemas.microsoft.com/office/drawing/2014/main" id="{9D5361B0-0E0A-F886-093A-831147629013}"/>
              </a:ext>
            </a:extLst>
          </p:cNvPr>
          <p:cNvSpPr>
            <a:spLocks noGrp="1"/>
          </p:cNvSpPr>
          <p:nvPr>
            <p:ph sz="quarter" idx="17"/>
          </p:nvPr>
        </p:nvSpPr>
        <p:spPr>
          <a:xfrm>
            <a:off x="413360" y="4081104"/>
            <a:ext cx="8298840" cy="775015"/>
          </a:xfrm>
        </p:spPr>
        <p:txBody>
          <a:bodyPr wrap="square" lIns="0" tIns="18000" rIns="0" bIns="18000" anchor="ctr" anchorCtr="0">
            <a:spAutoFit/>
          </a:bodyPr>
          <a:lstStyle/>
          <a:p>
            <a:pPr marL="831600" lvl="1" indent="-342000" fontAlgn="auto">
              <a:spcAft>
                <a:spcPts val="0"/>
              </a:spcAft>
              <a:buFont typeface="Arial" panose="020B0604020202020204" pitchFamily="34" charset="0"/>
              <a:buChar char="–"/>
              <a:defRPr/>
            </a:pPr>
            <a:r>
              <a:rPr lang="en-US" sz="2400" dirty="0"/>
              <a:t>The thin design makes it easier to heat and allows closed-loop operation in less than 10 seconds.</a:t>
            </a:r>
          </a:p>
        </p:txBody>
      </p:sp>
    </p:spTree>
    <p:extLst>
      <p:ext uri="{BB962C8B-B14F-4D97-AF65-F5344CB8AC3E}">
        <p14:creationId xmlns:p14="http://schemas.microsoft.com/office/powerpoint/2010/main" val="143233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0196"/>
            <a:ext cx="8279384" cy="590349"/>
          </a:xfrm>
        </p:spPr>
        <p:txBody>
          <a:bodyPr wrap="square" lIns="0" tIns="18000" rIns="0" bIns="18000" anchor="ctr" anchorCtr="0">
            <a:spAutoFit/>
          </a:bodyPr>
          <a:lstStyle/>
          <a:p>
            <a:r>
              <a:rPr lang="en-US" sz="3600" noProof="0" dirty="0">
                <a:latin typeface="+mj-lt"/>
              </a:rPr>
              <a:t>Figure </a:t>
            </a:r>
            <a:r>
              <a:rPr lang="en-US" sz="3600" dirty="0">
                <a:latin typeface="+mj-lt"/>
              </a:rPr>
              <a:t>33</a:t>
            </a:r>
            <a:r>
              <a:rPr lang="en-US" sz="3600" noProof="0" dirty="0">
                <a:latin typeface="+mj-lt"/>
              </a:rPr>
              <a:t>.13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idx="1"/>
          </p:nvPr>
        </p:nvSpPr>
        <p:spPr>
          <a:xfrm>
            <a:off x="413360" y="1084552"/>
            <a:ext cx="8279384" cy="405683"/>
          </a:xfrm>
        </p:spPr>
        <p:txBody>
          <a:bodyPr wrap="square" lIns="0" tIns="18000" rIns="0" bIns="18000" anchor="ctr" anchorCtr="0">
            <a:spAutoFit/>
          </a:bodyPr>
          <a:lstStyle/>
          <a:p>
            <a:pPr marL="0" indent="0">
              <a:buNone/>
            </a:pPr>
            <a:r>
              <a:rPr lang="en-US" altLang="en-US" sz="2400" dirty="0"/>
              <a:t>Zirconia Sensor</a:t>
            </a:r>
            <a:endParaRPr lang="en-US" sz="2400" noProof="0" dirty="0"/>
          </a:p>
        </p:txBody>
      </p:sp>
      <p:pic>
        <p:nvPicPr>
          <p:cNvPr id="5" name="Picture 4" descr="A graph for a zirconia oxygen sensor measuring the O 2 volts across rich and lean air fuel mixtures.&#10;Long description is available in notes, press F6.">
            <a:extLst>
              <a:ext uri="{FF2B5EF4-FFF2-40B4-BE49-F238E27FC236}">
                <a16:creationId xmlns:a16="http://schemas.microsoft.com/office/drawing/2014/main" id="{B4EA4E5A-9194-283A-9868-A09A6B50E4A1}"/>
              </a:ext>
            </a:extLst>
          </p:cNvPr>
          <p:cNvPicPr>
            <a:picLocks noChangeAspect="1"/>
          </p:cNvPicPr>
          <p:nvPr/>
        </p:nvPicPr>
        <p:blipFill>
          <a:blip r:embed="rId3"/>
          <a:stretch>
            <a:fillRect/>
          </a:stretch>
        </p:blipFill>
        <p:spPr>
          <a:xfrm>
            <a:off x="2290194" y="1649722"/>
            <a:ext cx="4563613" cy="3064780"/>
          </a:xfrm>
          <a:prstGeom prst="rect">
            <a:avLst/>
          </a:prstGeom>
        </p:spPr>
      </p:pic>
      <p:sp>
        <p:nvSpPr>
          <p:cNvPr id="4" name="Content Placeholder 3">
            <a:extLst>
              <a:ext uri="{FF2B5EF4-FFF2-40B4-BE49-F238E27FC236}">
                <a16:creationId xmlns:a16="http://schemas.microsoft.com/office/drawing/2014/main" id="{6940E83E-D888-F4E5-0579-F18FFECC4474}"/>
              </a:ext>
            </a:extLst>
          </p:cNvPr>
          <p:cNvSpPr>
            <a:spLocks noGrp="1"/>
          </p:cNvSpPr>
          <p:nvPr>
            <p:ph idx="13"/>
          </p:nvPr>
        </p:nvSpPr>
        <p:spPr>
          <a:xfrm>
            <a:off x="413360" y="4873216"/>
            <a:ext cx="7952427" cy="405683"/>
          </a:xfrm>
        </p:spPr>
        <p:txBody>
          <a:bodyPr wrap="square" lIns="0" tIns="18000" rIns="0" bIns="18000" anchor="ctr" anchorCtr="0">
            <a:spAutoFit/>
          </a:bodyPr>
          <a:lstStyle/>
          <a:p>
            <a:pPr marL="342900" indent="-342900"/>
            <a:r>
              <a:rPr lang="en-US" sz="2400" dirty="0"/>
              <a:t>A conventional zirconia oxygen sensor can only reset to</a:t>
            </a:r>
          </a:p>
        </p:txBody>
      </p:sp>
      <p:sp>
        <p:nvSpPr>
          <p:cNvPr id="3" name="Content Placeholder 2">
            <a:extLst>
              <a:ext uri="{FF2B5EF4-FFF2-40B4-BE49-F238E27FC236}">
                <a16:creationId xmlns:a16="http://schemas.microsoft.com/office/drawing/2014/main" id="{33508C19-D209-0C57-2C13-86A7E5486196}"/>
              </a:ext>
            </a:extLst>
          </p:cNvPr>
          <p:cNvSpPr>
            <a:spLocks noGrp="1"/>
          </p:cNvSpPr>
          <p:nvPr>
            <p:ph sz="quarter" idx="17"/>
          </p:nvPr>
        </p:nvSpPr>
        <p:spPr>
          <a:xfrm>
            <a:off x="755277" y="5341010"/>
            <a:ext cx="6285992" cy="405683"/>
          </a:xfrm>
        </p:spPr>
        <p:txBody>
          <a:bodyPr wrap="square" lIns="0" tIns="18000" rIns="0" bIns="18000" anchor="ctr" anchorCtr="0">
            <a:spAutoFit/>
          </a:bodyPr>
          <a:lstStyle/>
          <a:p>
            <a:pPr marL="0" indent="0">
              <a:buNone/>
            </a:pPr>
            <a:r>
              <a:rPr lang="en-US" sz="2400" dirty="0"/>
              <a:t>exhaust mixtures that are richer or leaner than</a:t>
            </a:r>
          </a:p>
        </p:txBody>
      </p:sp>
      <p:graphicFrame>
        <p:nvGraphicFramePr>
          <p:cNvPr id="16" name="Object 15" descr="14 point 7 ratio 1">
            <a:extLst>
              <a:ext uri="{FF2B5EF4-FFF2-40B4-BE49-F238E27FC236}">
                <a16:creationId xmlns:a16="http://schemas.microsoft.com/office/drawing/2014/main" id="{D43AFA1C-BCC0-4C2B-9E1E-66818C685F3B}"/>
              </a:ext>
            </a:extLst>
          </p:cNvPr>
          <p:cNvGraphicFramePr>
            <a:graphicFrameLocks noChangeAspect="1"/>
          </p:cNvGraphicFramePr>
          <p:nvPr>
            <p:extLst>
              <p:ext uri="{D42A27DB-BD31-4B8C-83A1-F6EECF244321}">
                <p14:modId xmlns:p14="http://schemas.microsoft.com/office/powerpoint/2010/main" val="3503398030"/>
              </p:ext>
            </p:extLst>
          </p:nvPr>
        </p:nvGraphicFramePr>
        <p:xfrm>
          <a:off x="7101198" y="5404903"/>
          <a:ext cx="909638" cy="319087"/>
        </p:xfrm>
        <a:graphic>
          <a:graphicData uri="http://schemas.openxmlformats.org/presentationml/2006/ole">
            <mc:AlternateContent xmlns:mc="http://schemas.openxmlformats.org/markup-compatibility/2006">
              <mc:Choice xmlns:v="urn:schemas-microsoft-com:vml" Requires="v">
                <p:oleObj name="Equation" r:id="rId4" imgW="482400" imgH="164880" progId="Equation.DSMT4">
                  <p:embed/>
                </p:oleObj>
              </mc:Choice>
              <mc:Fallback>
                <p:oleObj name="Equation" r:id="rId4" imgW="482400" imgH="164880" progId="Equation.DSMT4">
                  <p:embed/>
                  <p:pic>
                    <p:nvPicPr>
                      <p:cNvPr id="18" name="Object 17">
                        <a:extLst>
                          <a:ext uri="{FF2B5EF4-FFF2-40B4-BE49-F238E27FC236}">
                            <a16:creationId xmlns:a16="http://schemas.microsoft.com/office/drawing/2014/main" id="{E9471F54-41AD-423D-6A78-BB1CD725256E}"/>
                          </a:ext>
                        </a:extLst>
                      </p:cNvPr>
                      <p:cNvPicPr>
                        <a:picLocks noChangeAspect="1" noChangeArrowheads="1"/>
                      </p:cNvPicPr>
                      <p:nvPr/>
                    </p:nvPicPr>
                    <p:blipFill>
                      <a:blip r:embed="rId5"/>
                      <a:srcRect/>
                      <a:stretch>
                        <a:fillRect/>
                      </a:stretch>
                    </p:blipFill>
                    <p:spPr bwMode="auto">
                      <a:xfrm>
                        <a:off x="7101198" y="5404903"/>
                        <a:ext cx="909638"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Content Placeholder 7">
            <a:extLst>
              <a:ext uri="{FF2B5EF4-FFF2-40B4-BE49-F238E27FC236}">
                <a16:creationId xmlns:a16="http://schemas.microsoft.com/office/drawing/2014/main" id="{A27A2607-9565-1C74-37A1-58819E670222}"/>
              </a:ext>
            </a:extLst>
          </p:cNvPr>
          <p:cNvSpPr>
            <a:spLocks noGrp="1"/>
          </p:cNvSpPr>
          <p:nvPr>
            <p:ph sz="quarter" idx="18"/>
          </p:nvPr>
        </p:nvSpPr>
        <p:spPr>
          <a:xfrm>
            <a:off x="756975" y="5830538"/>
            <a:ext cx="1112896" cy="405683"/>
          </a:xfrm>
        </p:spPr>
        <p:txBody>
          <a:bodyPr lIns="0" tIns="18000" rIns="0" bIns="18000" anchor="ctr" anchorCtr="0">
            <a:spAutoFit/>
          </a:bodyPr>
          <a:lstStyle/>
          <a:p>
            <a:pPr marL="0" indent="0">
              <a:buNone/>
            </a:pPr>
            <a:r>
              <a:rPr lang="en-US" sz="2400" dirty="0"/>
              <a:t>(lambda</a:t>
            </a:r>
          </a:p>
        </p:txBody>
      </p:sp>
      <p:graphicFrame>
        <p:nvGraphicFramePr>
          <p:cNvPr id="17" name="Object 16" descr="1 point 0 0 right parenthesis.">
            <a:extLst>
              <a:ext uri="{FF2B5EF4-FFF2-40B4-BE49-F238E27FC236}">
                <a16:creationId xmlns:a16="http://schemas.microsoft.com/office/drawing/2014/main" id="{442D14E8-863D-E08A-C7E8-051FA4609127}"/>
              </a:ext>
            </a:extLst>
          </p:cNvPr>
          <p:cNvGraphicFramePr>
            <a:graphicFrameLocks noChangeAspect="1"/>
          </p:cNvGraphicFramePr>
          <p:nvPr>
            <p:extLst>
              <p:ext uri="{D42A27DB-BD31-4B8C-83A1-F6EECF244321}">
                <p14:modId xmlns:p14="http://schemas.microsoft.com/office/powerpoint/2010/main" val="2144811327"/>
              </p:ext>
            </p:extLst>
          </p:nvPr>
        </p:nvGraphicFramePr>
        <p:xfrm>
          <a:off x="1916548" y="5862179"/>
          <a:ext cx="792163" cy="393700"/>
        </p:xfrm>
        <a:graphic>
          <a:graphicData uri="http://schemas.openxmlformats.org/presentationml/2006/ole">
            <mc:AlternateContent xmlns:mc="http://schemas.openxmlformats.org/markup-compatibility/2006">
              <mc:Choice xmlns:v="urn:schemas-microsoft-com:vml" Requires="v">
                <p:oleObj name="Equation" r:id="rId6" imgW="419040" imgH="203040" progId="Equation.DSMT4">
                  <p:embed/>
                </p:oleObj>
              </mc:Choice>
              <mc:Fallback>
                <p:oleObj name="Equation" r:id="rId6" imgW="419040" imgH="203040" progId="Equation.DSMT4">
                  <p:embed/>
                  <p:pic>
                    <p:nvPicPr>
                      <p:cNvPr id="16" name="Object 15">
                        <a:extLst>
                          <a:ext uri="{FF2B5EF4-FFF2-40B4-BE49-F238E27FC236}">
                            <a16:creationId xmlns:a16="http://schemas.microsoft.com/office/drawing/2014/main" id="{D43AFA1C-BCC0-4C2B-9E1E-66818C685F3B}"/>
                          </a:ext>
                        </a:extLst>
                      </p:cNvPr>
                      <p:cNvPicPr>
                        <a:picLocks noChangeAspect="1" noChangeArrowheads="1"/>
                      </p:cNvPicPr>
                      <p:nvPr/>
                    </p:nvPicPr>
                    <p:blipFill>
                      <a:blip r:embed="rId7"/>
                      <a:srcRect/>
                      <a:stretch>
                        <a:fillRect/>
                      </a:stretch>
                    </p:blipFill>
                    <p:spPr bwMode="auto">
                      <a:xfrm>
                        <a:off x="1916548" y="5862179"/>
                        <a:ext cx="7921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39054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0196"/>
            <a:ext cx="8279384" cy="590349"/>
          </a:xfrm>
        </p:spPr>
        <p:txBody>
          <a:bodyPr wrap="square" lIns="0" tIns="18000" rIns="0" bIns="18000" anchor="ctr" anchorCtr="0">
            <a:spAutoFit/>
          </a:bodyPr>
          <a:lstStyle/>
          <a:p>
            <a:r>
              <a:rPr lang="en-US" sz="3600" noProof="0" dirty="0">
                <a:latin typeface="+mj-lt"/>
              </a:rPr>
              <a:t>Figure </a:t>
            </a:r>
            <a:r>
              <a:rPr lang="en-US" sz="3600" dirty="0">
                <a:latin typeface="+mj-lt"/>
              </a:rPr>
              <a:t>33</a:t>
            </a:r>
            <a:r>
              <a:rPr lang="en-US" sz="3600" noProof="0" dirty="0">
                <a:latin typeface="+mj-lt"/>
              </a:rPr>
              <a:t>.14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idx="1"/>
          </p:nvPr>
        </p:nvSpPr>
        <p:spPr>
          <a:xfrm>
            <a:off x="413360" y="1084552"/>
            <a:ext cx="8279384" cy="405683"/>
          </a:xfrm>
        </p:spPr>
        <p:txBody>
          <a:bodyPr wrap="square" lIns="0" tIns="18000" rIns="0" bIns="18000" anchor="ctr" anchorCtr="0">
            <a:spAutoFit/>
          </a:bodyPr>
          <a:lstStyle/>
          <a:p>
            <a:pPr marL="0" indent="0">
              <a:buNone/>
            </a:pPr>
            <a:r>
              <a:rPr lang="en-US" altLang="en-US" sz="2400" dirty="0"/>
              <a:t>Wide-Band Sensor</a:t>
            </a:r>
            <a:endParaRPr lang="en-US" sz="2400" noProof="0" dirty="0"/>
          </a:p>
        </p:txBody>
      </p:sp>
      <p:pic>
        <p:nvPicPr>
          <p:cNvPr id="3" name="Picture 2" descr="A planar design of a zirconia oxygen sensor which stacks all elements one above other.&#10;Long description is available in notes, press F6.">
            <a:extLst>
              <a:ext uri="{FF2B5EF4-FFF2-40B4-BE49-F238E27FC236}">
                <a16:creationId xmlns:a16="http://schemas.microsoft.com/office/drawing/2014/main" id="{E5DF8EDF-FC1D-8371-081D-83E0A4C62E7D}"/>
              </a:ext>
            </a:extLst>
          </p:cNvPr>
          <p:cNvPicPr>
            <a:picLocks noChangeAspect="1"/>
          </p:cNvPicPr>
          <p:nvPr/>
        </p:nvPicPr>
        <p:blipFill>
          <a:blip r:embed="rId3"/>
          <a:stretch>
            <a:fillRect/>
          </a:stretch>
        </p:blipFill>
        <p:spPr>
          <a:xfrm>
            <a:off x="1282779" y="1719296"/>
            <a:ext cx="6578442" cy="3268758"/>
          </a:xfrm>
          <a:prstGeom prst="rect">
            <a:avLst/>
          </a:prstGeom>
        </p:spPr>
      </p:pic>
      <p:sp>
        <p:nvSpPr>
          <p:cNvPr id="4" name="Content Placeholder 3">
            <a:extLst>
              <a:ext uri="{FF2B5EF4-FFF2-40B4-BE49-F238E27FC236}">
                <a16:creationId xmlns:a16="http://schemas.microsoft.com/office/drawing/2014/main" id="{6940E83E-D888-F4E5-0579-F18FFECC4474}"/>
              </a:ext>
            </a:extLst>
          </p:cNvPr>
          <p:cNvSpPr>
            <a:spLocks noGrp="1"/>
          </p:cNvSpPr>
          <p:nvPr>
            <p:ph idx="13"/>
          </p:nvPr>
        </p:nvSpPr>
        <p:spPr>
          <a:xfrm>
            <a:off x="413360" y="5198828"/>
            <a:ext cx="8279384" cy="1144347"/>
          </a:xfrm>
        </p:spPr>
        <p:txBody>
          <a:bodyPr wrap="square" lIns="0" tIns="18000" rIns="0" bIns="18000" anchor="ctr" anchorCtr="0">
            <a:spAutoFit/>
          </a:bodyPr>
          <a:lstStyle/>
          <a:p>
            <a:pPr marL="342900" indent="-342900"/>
            <a:r>
              <a:rPr lang="en-US" sz="2400" dirty="0"/>
              <a:t>A planar design zirconia oxygen sensor places all of the elements together, which allows the sensor to reach operating temperature quickly.</a:t>
            </a:r>
          </a:p>
        </p:txBody>
      </p:sp>
    </p:spTree>
    <p:extLst>
      <p:ext uri="{BB962C8B-B14F-4D97-AF65-F5344CB8AC3E}">
        <p14:creationId xmlns:p14="http://schemas.microsoft.com/office/powerpoint/2010/main" val="1487548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2023" y="243235"/>
            <a:ext cx="8270993" cy="1606012"/>
          </a:xfrm>
        </p:spPr>
        <p:txBody>
          <a:bodyPr wrap="square" lIns="0" tIns="18000" rIns="0" bIns="18000" anchor="ctr" anchorCtr="0">
            <a:spAutoFit/>
          </a:bodyPr>
          <a:lstStyle/>
          <a:p>
            <a:r>
              <a:rPr lang="en-US" sz="3400" noProof="0" dirty="0"/>
              <a:t>Frequently Asked Question: How Quickly Can Wide-Band Oxygen Sensor Achieve Closed Loop?</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08884" y="2002860"/>
            <a:ext cx="8274131" cy="374906"/>
          </a:xfrm>
        </p:spPr>
        <p:txBody>
          <a:bodyPr wrap="square" lIns="0" tIns="18000" rIns="0" bIns="18000" anchor="ctr" anchorCtr="0">
            <a:spAutoFit/>
          </a:bodyPr>
          <a:lstStyle/>
          <a:p>
            <a:pPr marL="0" indent="0">
              <a:buNone/>
            </a:pPr>
            <a:r>
              <a:rPr lang="en-US" sz="2200" b="1" dirty="0">
                <a:solidFill>
                  <a:schemeClr val="tx1"/>
                </a:solidFill>
              </a:rPr>
              <a:t>? Frequently Asked Question</a:t>
            </a:r>
            <a:endParaRPr lang="en-US" sz="2200" noProof="0" dirty="0">
              <a:solidFill>
                <a:schemeClr val="tx1"/>
              </a:solidFill>
            </a:endParaRP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12023" y="2598566"/>
            <a:ext cx="8270993" cy="3760448"/>
          </a:xfrm>
        </p:spPr>
        <p:txBody>
          <a:bodyPr wrap="square" lIns="0" tIns="18000" rIns="0" bIns="18000" anchor="ctr" anchorCtr="0">
            <a:spAutoFit/>
          </a:bodyPr>
          <a:lstStyle/>
          <a:p>
            <a:pPr marL="342900" indent="-342900">
              <a:spcBef>
                <a:spcPts val="600"/>
              </a:spcBef>
            </a:pPr>
            <a:r>
              <a:rPr lang="en-US" altLang="en-US" sz="2200" b="1" dirty="0"/>
              <a:t>How Quickly Can a Wide-Band Oxygen Sensor Achieve Closed Loop? </a:t>
            </a:r>
            <a:r>
              <a:rPr lang="en-US" altLang="en-US" sz="2200" dirty="0"/>
              <a:t>In a Toyota Highlander hybrid electric vehicle, operation of the gasoline engine is delayed for a short time when the vehicle is first driven. During this time of electric operation, the oxygen sensor heaters are turned on in readiness for the gasoline engine starting. The gasoline engine often achieves closed-loop operation during cranking because the oxygen sensors are fully warm and ready to go at the same time the engine is started. Having the gasoline engine achieve closed loop quickly, allows it to meet the stringent </a:t>
            </a:r>
            <a:r>
              <a:rPr lang="en-US" altLang="en-US" sz="2200" spc="-300" dirty="0"/>
              <a:t>S U L E </a:t>
            </a:r>
            <a:r>
              <a:rPr lang="en-US" altLang="en-US" sz="2200" dirty="0"/>
              <a:t>V standards.</a:t>
            </a:r>
            <a:endParaRPr lang="en-US" sz="2200" noProof="0" dirty="0"/>
          </a:p>
        </p:txBody>
      </p:sp>
    </p:spTree>
    <p:extLst>
      <p:ext uri="{BB962C8B-B14F-4D97-AF65-F5344CB8AC3E}">
        <p14:creationId xmlns:p14="http://schemas.microsoft.com/office/powerpoint/2010/main" val="76360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30877"/>
            <a:ext cx="8298840" cy="1144347"/>
          </a:xfrm>
        </p:spPr>
        <p:txBody>
          <a:bodyPr wrap="square" lIns="0" tIns="18000" rIns="0" bIns="18000" anchor="ctr" anchorCtr="0">
            <a:spAutoFit/>
          </a:bodyPr>
          <a:lstStyle/>
          <a:p>
            <a:r>
              <a:rPr lang="en-US" sz="3600" noProof="0" dirty="0">
                <a:latin typeface="+mj-lt"/>
              </a:rPr>
              <a:t>Dual Cell Planar Wide-Band Sensor Operation </a:t>
            </a:r>
            <a:r>
              <a:rPr lang="en-US" sz="2800" noProof="0" dirty="0">
                <a:latin typeface="+mj-lt"/>
              </a:rPr>
              <a:t>(1 of 2)</a:t>
            </a:r>
            <a:endParaRPr lang="en-US" sz="3600" noProof="0" dirty="0">
              <a:latin typeface="+mj-lt"/>
            </a:endParaRPr>
          </a:p>
        </p:txBody>
      </p:sp>
      <p:sp>
        <p:nvSpPr>
          <p:cNvPr id="11" name="Content Placeholder 10">
            <a:extLst>
              <a:ext uri="{FF2B5EF4-FFF2-40B4-BE49-F238E27FC236}">
                <a16:creationId xmlns:a16="http://schemas.microsoft.com/office/drawing/2014/main" id="{554C5B0D-6DA9-9775-D543-EA2CBD19719E}"/>
              </a:ext>
            </a:extLst>
          </p:cNvPr>
          <p:cNvSpPr>
            <a:spLocks noGrp="1"/>
          </p:cNvSpPr>
          <p:nvPr>
            <p:ph idx="1"/>
          </p:nvPr>
        </p:nvSpPr>
        <p:spPr>
          <a:xfrm>
            <a:off x="413360" y="1655045"/>
            <a:ext cx="8298840" cy="4329835"/>
          </a:xfrm>
        </p:spPr>
        <p:txBody>
          <a:bodyPr wrap="square" lIns="0" tIns="18000" rIns="0" bIns="18000" anchor="ctr" anchorCtr="0">
            <a:spAutoFit/>
          </a:bodyPr>
          <a:lstStyle/>
          <a:p>
            <a:pPr marL="342900" indent="-342900">
              <a:spcBef>
                <a:spcPts val="600"/>
              </a:spcBef>
            </a:pPr>
            <a:r>
              <a:rPr lang="en-US" altLang="en-US" sz="2400" dirty="0"/>
              <a:t>Construction</a:t>
            </a:r>
          </a:p>
          <a:p>
            <a:pPr marL="829818" lvl="1" indent="-342900"/>
            <a:r>
              <a:rPr lang="en-US" altLang="en-US" sz="2400" dirty="0"/>
              <a:t>A dual cell, planar-type, wide-band oxygen sensor is made like a conventional planar O2S, or Nernst cell. Above the Nernst cell is another zirconia layer with two electrodes, called the pump cell.</a:t>
            </a:r>
          </a:p>
          <a:p>
            <a:pPr marL="342900" indent="-342900">
              <a:spcBef>
                <a:spcPts val="600"/>
              </a:spcBef>
            </a:pPr>
            <a:r>
              <a:rPr lang="en-US" altLang="en-US" sz="2400" dirty="0"/>
              <a:t>Operation	</a:t>
            </a:r>
          </a:p>
          <a:p>
            <a:pPr marL="829818" lvl="1" indent="-342900"/>
            <a:r>
              <a:rPr lang="en-US" altLang="en-US" sz="2400" dirty="0"/>
              <a:t>Oxygen sensors do not measure the quantity of free oxygen in the exhaust. Instead, oxygen sensors produce a voltage that is based on the ion flow between the platinum electrodes of the sensor to maintain a stoichiometric balance.</a:t>
            </a:r>
            <a:endParaRPr lang="en-US" sz="2400" dirty="0"/>
          </a:p>
        </p:txBody>
      </p:sp>
    </p:spTree>
    <p:extLst>
      <p:ext uri="{BB962C8B-B14F-4D97-AF65-F5344CB8AC3E}">
        <p14:creationId xmlns:p14="http://schemas.microsoft.com/office/powerpoint/2010/main" val="2502614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30877"/>
            <a:ext cx="8279384" cy="1144347"/>
          </a:xfrm>
        </p:spPr>
        <p:txBody>
          <a:bodyPr wrap="square" lIns="0" tIns="18000" rIns="0" bIns="18000" anchor="ctr" anchorCtr="0">
            <a:spAutoFit/>
          </a:bodyPr>
          <a:lstStyle/>
          <a:p>
            <a:r>
              <a:rPr lang="en-US" sz="3600" noProof="0" dirty="0">
                <a:latin typeface="+mj-lt"/>
              </a:rPr>
              <a:t>Dual Cell Planar Wide-Band Sensor Operation </a:t>
            </a:r>
            <a:r>
              <a:rPr lang="en-US" sz="2800" noProof="0" dirty="0">
                <a:latin typeface="+mj-lt"/>
              </a:rPr>
              <a:t>(2 of 2)</a:t>
            </a:r>
            <a:endParaRPr lang="en-US" sz="3600" noProof="0" dirty="0">
              <a:latin typeface="+mj-lt"/>
            </a:endParaRPr>
          </a:p>
        </p:txBody>
      </p:sp>
      <p:sp>
        <p:nvSpPr>
          <p:cNvPr id="2" name="Content Placeholder 1">
            <a:extLst>
              <a:ext uri="{FF2B5EF4-FFF2-40B4-BE49-F238E27FC236}">
                <a16:creationId xmlns:a16="http://schemas.microsoft.com/office/drawing/2014/main" id="{3075915B-893A-4B97-37B0-F4E73AEAE0DB}"/>
              </a:ext>
            </a:extLst>
          </p:cNvPr>
          <p:cNvSpPr>
            <a:spLocks noGrp="1"/>
          </p:cNvSpPr>
          <p:nvPr>
            <p:ph idx="1"/>
          </p:nvPr>
        </p:nvSpPr>
        <p:spPr>
          <a:xfrm>
            <a:off x="408560" y="1628918"/>
            <a:ext cx="2295729" cy="405683"/>
          </a:xfrm>
        </p:spPr>
        <p:txBody>
          <a:bodyPr wrap="square" lIns="0" tIns="18000" rIns="0" bIns="18000" anchor="ctr" anchorCtr="0">
            <a:spAutoFit/>
          </a:bodyPr>
          <a:lstStyle/>
          <a:p>
            <a:pPr marL="342900" indent="-342900"/>
            <a:r>
              <a:rPr lang="en-US" altLang="en-US" sz="2400" dirty="0"/>
              <a:t>Stoichiometric</a:t>
            </a:r>
            <a:endParaRPr lang="en-US" sz="2400" dirty="0"/>
          </a:p>
        </p:txBody>
      </p:sp>
      <p:sp>
        <p:nvSpPr>
          <p:cNvPr id="3" name="Content Placeholder 2">
            <a:extLst>
              <a:ext uri="{FF2B5EF4-FFF2-40B4-BE49-F238E27FC236}">
                <a16:creationId xmlns:a16="http://schemas.microsoft.com/office/drawing/2014/main" id="{4DB511BD-395E-8848-C13D-D172FDD72068}"/>
              </a:ext>
            </a:extLst>
          </p:cNvPr>
          <p:cNvSpPr>
            <a:spLocks noGrp="1"/>
          </p:cNvSpPr>
          <p:nvPr>
            <p:ph idx="13"/>
          </p:nvPr>
        </p:nvSpPr>
        <p:spPr>
          <a:xfrm>
            <a:off x="413360" y="2149473"/>
            <a:ext cx="5894832" cy="405683"/>
          </a:xfrm>
        </p:spPr>
        <p:txBody>
          <a:bodyPr wrap="square" lIns="0" tIns="18000" rIns="0" bIns="18000" anchor="ctr" anchorCtr="0">
            <a:spAutoFit/>
          </a:bodyPr>
          <a:lstStyle/>
          <a:p>
            <a:pPr marL="829818" lvl="1" indent="-342900"/>
            <a:r>
              <a:rPr lang="en-US" altLang="en-US" sz="2400" dirty="0"/>
              <a:t>When the exhaust is at stoichiometric</a:t>
            </a:r>
            <a:endParaRPr lang="en-US" sz="2400" dirty="0"/>
          </a:p>
        </p:txBody>
      </p:sp>
      <p:graphicFrame>
        <p:nvGraphicFramePr>
          <p:cNvPr id="16" name="Object 15" descr="Left parenthesis 14 point 7 ratio 1">
            <a:extLst>
              <a:ext uri="{FF2B5EF4-FFF2-40B4-BE49-F238E27FC236}">
                <a16:creationId xmlns:a16="http://schemas.microsoft.com/office/drawing/2014/main" id="{15DC0556-6126-21FD-7D5F-14C3B82E1C5F}"/>
              </a:ext>
            </a:extLst>
          </p:cNvPr>
          <p:cNvGraphicFramePr>
            <a:graphicFrameLocks noChangeAspect="1"/>
          </p:cNvGraphicFramePr>
          <p:nvPr>
            <p:extLst>
              <p:ext uri="{D42A27DB-BD31-4B8C-83A1-F6EECF244321}">
                <p14:modId xmlns:p14="http://schemas.microsoft.com/office/powerpoint/2010/main" val="2402403691"/>
              </p:ext>
            </p:extLst>
          </p:nvPr>
        </p:nvGraphicFramePr>
        <p:xfrm>
          <a:off x="6388138" y="2187427"/>
          <a:ext cx="1030288" cy="392113"/>
        </p:xfrm>
        <a:graphic>
          <a:graphicData uri="http://schemas.openxmlformats.org/presentationml/2006/ole">
            <mc:AlternateContent xmlns:mc="http://schemas.openxmlformats.org/markup-compatibility/2006">
              <mc:Choice xmlns:v="urn:schemas-microsoft-com:vml" Requires="v">
                <p:oleObj name="Equation" r:id="rId3" imgW="545760" imgH="203040" progId="Equation.DSMT4">
                  <p:embed/>
                </p:oleObj>
              </mc:Choice>
              <mc:Fallback>
                <p:oleObj name="Equation" r:id="rId3" imgW="545760" imgH="203040" progId="Equation.DSMT4">
                  <p:embed/>
                  <p:pic>
                    <p:nvPicPr>
                      <p:cNvPr id="16" name="Object 15">
                        <a:extLst>
                          <a:ext uri="{FF2B5EF4-FFF2-40B4-BE49-F238E27FC236}">
                            <a16:creationId xmlns:a16="http://schemas.microsoft.com/office/drawing/2014/main" id="{D43AFA1C-BCC0-4C2B-9E1E-66818C685F3B}"/>
                          </a:ext>
                        </a:extLst>
                      </p:cNvPr>
                      <p:cNvPicPr>
                        <a:picLocks noChangeAspect="1" noChangeArrowheads="1"/>
                      </p:cNvPicPr>
                      <p:nvPr/>
                    </p:nvPicPr>
                    <p:blipFill>
                      <a:blip r:embed="rId4"/>
                      <a:srcRect/>
                      <a:stretch>
                        <a:fillRect/>
                      </a:stretch>
                    </p:blipFill>
                    <p:spPr bwMode="auto">
                      <a:xfrm>
                        <a:off x="6388138" y="2187427"/>
                        <a:ext cx="1030288"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Content Placeholder 4">
            <a:extLst>
              <a:ext uri="{FF2B5EF4-FFF2-40B4-BE49-F238E27FC236}">
                <a16:creationId xmlns:a16="http://schemas.microsoft.com/office/drawing/2014/main" id="{0506703B-92A5-4236-DB47-35B2E9102F58}"/>
              </a:ext>
            </a:extLst>
          </p:cNvPr>
          <p:cNvSpPr>
            <a:spLocks noGrp="1"/>
          </p:cNvSpPr>
          <p:nvPr>
            <p:ph sz="quarter" idx="17"/>
          </p:nvPr>
        </p:nvSpPr>
        <p:spPr>
          <a:xfrm>
            <a:off x="7534514" y="2147377"/>
            <a:ext cx="1158230" cy="405683"/>
          </a:xfrm>
        </p:spPr>
        <p:txBody>
          <a:bodyPr wrap="square" lIns="0" tIns="18000" rIns="0" bIns="18000" anchor="ctr" anchorCtr="0">
            <a:spAutoFit/>
          </a:bodyPr>
          <a:lstStyle/>
          <a:p>
            <a:pPr marL="0" lvl="1" indent="0">
              <a:buNone/>
            </a:pPr>
            <a:r>
              <a:rPr lang="en-US" altLang="en-US" sz="2400" dirty="0"/>
              <a:t>air–fuel</a:t>
            </a:r>
            <a:endParaRPr lang="en-US" sz="2400" dirty="0"/>
          </a:p>
        </p:txBody>
      </p:sp>
      <p:sp>
        <p:nvSpPr>
          <p:cNvPr id="7" name="Content Placeholder 6">
            <a:extLst>
              <a:ext uri="{FF2B5EF4-FFF2-40B4-BE49-F238E27FC236}">
                <a16:creationId xmlns:a16="http://schemas.microsoft.com/office/drawing/2014/main" id="{A27800C4-78D4-633B-9B01-8168AB21D062}"/>
              </a:ext>
            </a:extLst>
          </p:cNvPr>
          <p:cNvSpPr>
            <a:spLocks noGrp="1"/>
          </p:cNvSpPr>
          <p:nvPr>
            <p:ph sz="quarter" idx="18"/>
          </p:nvPr>
        </p:nvSpPr>
        <p:spPr>
          <a:xfrm>
            <a:off x="1236320" y="2650803"/>
            <a:ext cx="7456424" cy="405683"/>
          </a:xfrm>
        </p:spPr>
        <p:txBody>
          <a:bodyPr wrap="square" lIns="0" tIns="18000" rIns="0" bIns="18000" anchor="ctr" anchorCtr="0">
            <a:spAutoFit/>
          </a:bodyPr>
          <a:lstStyle/>
          <a:p>
            <a:pPr marL="0" lvl="1" indent="0">
              <a:buNone/>
            </a:pPr>
            <a:r>
              <a:rPr lang="en-US" altLang="en-US" sz="2400" dirty="0"/>
              <a:t>ratio), the voltage of the Nernst cell is 450 </a:t>
            </a:r>
            <a:r>
              <a:rPr lang="en-US" altLang="en-US" sz="2400" spc="-300" dirty="0"/>
              <a:t>m </a:t>
            </a:r>
            <a:r>
              <a:rPr lang="en-US" altLang="en-US" sz="2400" dirty="0"/>
              <a:t>V (0.45 V).</a:t>
            </a:r>
            <a:endParaRPr lang="en-US" sz="2400" dirty="0"/>
          </a:p>
        </p:txBody>
      </p:sp>
      <p:sp>
        <p:nvSpPr>
          <p:cNvPr id="8" name="Content Placeholder 7">
            <a:extLst>
              <a:ext uri="{FF2B5EF4-FFF2-40B4-BE49-F238E27FC236}">
                <a16:creationId xmlns:a16="http://schemas.microsoft.com/office/drawing/2014/main" id="{695CA590-41F8-ECD6-A51A-05393CE81D36}"/>
              </a:ext>
            </a:extLst>
          </p:cNvPr>
          <p:cNvSpPr>
            <a:spLocks noGrp="1"/>
          </p:cNvSpPr>
          <p:nvPr>
            <p:ph sz="quarter" idx="19"/>
          </p:nvPr>
        </p:nvSpPr>
        <p:spPr>
          <a:xfrm>
            <a:off x="405080" y="3163210"/>
            <a:ext cx="8307120" cy="2852507"/>
          </a:xfrm>
        </p:spPr>
        <p:txBody>
          <a:bodyPr wrap="square" lIns="0" tIns="18000" rIns="0" bIns="18000" anchor="ctr" anchorCtr="0">
            <a:spAutoFit/>
          </a:bodyPr>
          <a:lstStyle/>
          <a:p>
            <a:pPr marL="829818" lvl="1" indent="-342900"/>
            <a:r>
              <a:rPr lang="en-US" altLang="en-US" sz="2400" dirty="0"/>
              <a:t>The voltage between the diffusion chamber and the air reference chamber changes from 0.45 V. This voltage is:</a:t>
            </a:r>
          </a:p>
          <a:p>
            <a:pPr marL="1229868" lvl="2" indent="-342900"/>
            <a:r>
              <a:rPr lang="en-US" altLang="en-US" sz="2400" dirty="0"/>
              <a:t>Higher if the exhaust is rich</a:t>
            </a:r>
          </a:p>
          <a:p>
            <a:pPr marL="1229868" lvl="2" indent="-342900"/>
            <a:r>
              <a:rPr lang="en-US" altLang="en-US" sz="2400" dirty="0"/>
              <a:t>Lower if the exhaust is lean</a:t>
            </a:r>
          </a:p>
          <a:p>
            <a:pPr marL="829818" lvl="1" indent="-342900"/>
            <a:r>
              <a:rPr lang="en-US" altLang="en-US" sz="2400" dirty="0"/>
              <a:t>The reference voltage remains constant, but varies by vehicle.</a:t>
            </a:r>
            <a:endParaRPr lang="en-US" sz="2400" dirty="0"/>
          </a:p>
        </p:txBody>
      </p:sp>
    </p:spTree>
    <p:extLst>
      <p:ext uri="{BB962C8B-B14F-4D97-AF65-F5344CB8AC3E}">
        <p14:creationId xmlns:p14="http://schemas.microsoft.com/office/powerpoint/2010/main" val="1206570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12023" y="225839"/>
            <a:ext cx="8300151" cy="590349"/>
          </a:xfrm>
        </p:spPr>
        <p:txBody>
          <a:bodyPr wrap="square" lIns="0" tIns="18000" rIns="0" bIns="18000" anchor="ctr" anchorCtr="0">
            <a:spAutoFit/>
          </a:bodyPr>
          <a:lstStyle/>
          <a:p>
            <a:r>
              <a:rPr lang="en-US" altLang="en-US" dirty="0"/>
              <a:t>Oxygen Sensors </a:t>
            </a:r>
            <a:r>
              <a:rPr lang="en-US" altLang="en-US" sz="2800" dirty="0"/>
              <a:t>(1 of 3)</a:t>
            </a:r>
            <a:endParaRPr lang="en-US" sz="26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04306" y="1077457"/>
            <a:ext cx="8307894" cy="2852507"/>
          </a:xfrm>
        </p:spPr>
        <p:txBody>
          <a:bodyPr wrap="square" lIns="0" tIns="18000" rIns="0" bIns="18000" anchor="ctr" anchorCtr="0">
            <a:spAutoFit/>
          </a:bodyPr>
          <a:lstStyle/>
          <a:p>
            <a:pPr marL="342000" indent="-342000">
              <a:spcBef>
                <a:spcPts val="600"/>
              </a:spcBef>
            </a:pPr>
            <a:r>
              <a:rPr lang="en-US" sz="2400" dirty="0"/>
              <a:t>Purpose and Function</a:t>
            </a:r>
          </a:p>
          <a:p>
            <a:pPr marL="828918" lvl="1" indent="-342000"/>
            <a:r>
              <a:rPr lang="en-US" sz="2400" dirty="0"/>
              <a:t>Automotive computer systems use an oxygen sensor in the exhaust system to measure the oxygen content of the exhaust.</a:t>
            </a:r>
          </a:p>
          <a:p>
            <a:pPr marL="342000" indent="-342000">
              <a:spcBef>
                <a:spcPts val="600"/>
              </a:spcBef>
            </a:pPr>
            <a:r>
              <a:rPr lang="en-US" sz="2400" dirty="0"/>
              <a:t>Narrow Band</a:t>
            </a:r>
          </a:p>
          <a:p>
            <a:pPr marL="828918" lvl="1" indent="-342000"/>
            <a:r>
              <a:rPr lang="en-US" sz="2400" dirty="0"/>
              <a:t>A conventional zirconia oxygen sensor (O2S) is only able to detect if the exhaust is richer or leaner than</a:t>
            </a:r>
            <a:endParaRPr lang="en-US" altLang="en-US" sz="2400" dirty="0">
              <a:solidFill>
                <a:schemeClr val="tx1"/>
              </a:solidFill>
            </a:endParaRPr>
          </a:p>
        </p:txBody>
      </p:sp>
      <p:graphicFrame>
        <p:nvGraphicFramePr>
          <p:cNvPr id="4" name="Object 3" descr="14 point 7 ratio 1.">
            <a:extLst>
              <a:ext uri="{FF2B5EF4-FFF2-40B4-BE49-F238E27FC236}">
                <a16:creationId xmlns:a16="http://schemas.microsoft.com/office/drawing/2014/main" id="{DC27098E-199D-EE9D-5C67-4B18E9AD5390}"/>
              </a:ext>
            </a:extLst>
          </p:cNvPr>
          <p:cNvGraphicFramePr>
            <a:graphicFrameLocks noChangeAspect="1"/>
          </p:cNvGraphicFramePr>
          <p:nvPr>
            <p:extLst>
              <p:ext uri="{D42A27DB-BD31-4B8C-83A1-F6EECF244321}">
                <p14:modId xmlns:p14="http://schemas.microsoft.com/office/powerpoint/2010/main" val="313373527"/>
              </p:ext>
            </p:extLst>
          </p:nvPr>
        </p:nvGraphicFramePr>
        <p:xfrm>
          <a:off x="1183349" y="3996030"/>
          <a:ext cx="1038225" cy="319088"/>
        </p:xfrm>
        <a:graphic>
          <a:graphicData uri="http://schemas.openxmlformats.org/presentationml/2006/ole">
            <mc:AlternateContent xmlns:mc="http://schemas.openxmlformats.org/markup-compatibility/2006">
              <mc:Choice xmlns:v="urn:schemas-microsoft-com:vml" Requires="v">
                <p:oleObj name="Equation" r:id="rId3" imgW="545760" imgH="164880" progId="Equation.DSMT4">
                  <p:embed/>
                </p:oleObj>
              </mc:Choice>
              <mc:Fallback>
                <p:oleObj name="Equation" r:id="rId3" imgW="545760" imgH="164880" progId="Equation.DSMT4">
                  <p:embed/>
                  <p:pic>
                    <p:nvPicPr>
                      <p:cNvPr id="18" name="Object 17">
                        <a:extLst>
                          <a:ext uri="{FF2B5EF4-FFF2-40B4-BE49-F238E27FC236}">
                            <a16:creationId xmlns:a16="http://schemas.microsoft.com/office/drawing/2014/main" id="{07379798-B1DA-528D-87F0-B3A42B87FF22}"/>
                          </a:ext>
                        </a:extLst>
                      </p:cNvPr>
                      <p:cNvPicPr>
                        <a:picLocks noChangeAspect="1" noChangeArrowheads="1"/>
                      </p:cNvPicPr>
                      <p:nvPr/>
                    </p:nvPicPr>
                    <p:blipFill>
                      <a:blip r:embed="rId4"/>
                      <a:srcRect/>
                      <a:stretch>
                        <a:fillRect/>
                      </a:stretch>
                    </p:blipFill>
                    <p:spPr bwMode="auto">
                      <a:xfrm>
                        <a:off x="1183349" y="3996030"/>
                        <a:ext cx="1038225"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797933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0196"/>
            <a:ext cx="8279384" cy="590349"/>
          </a:xfrm>
        </p:spPr>
        <p:txBody>
          <a:bodyPr wrap="square" lIns="0" tIns="18000" rIns="0" bIns="18000" anchor="ctr" anchorCtr="0">
            <a:spAutoFit/>
          </a:bodyPr>
          <a:lstStyle/>
          <a:p>
            <a:r>
              <a:rPr lang="en-US" sz="3600" noProof="0" dirty="0">
                <a:latin typeface="+mj-lt"/>
              </a:rPr>
              <a:t>Figure </a:t>
            </a:r>
            <a:r>
              <a:rPr lang="en-US" sz="3600" dirty="0">
                <a:latin typeface="+mj-lt"/>
              </a:rPr>
              <a:t>33.</a:t>
            </a:r>
            <a:r>
              <a:rPr lang="en-US" sz="3600" noProof="0" dirty="0">
                <a:latin typeface="+mj-lt"/>
              </a:rPr>
              <a:t>15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idx="1"/>
          </p:nvPr>
        </p:nvSpPr>
        <p:spPr>
          <a:xfrm>
            <a:off x="413360" y="1084552"/>
            <a:ext cx="8279384" cy="405683"/>
          </a:xfrm>
        </p:spPr>
        <p:txBody>
          <a:bodyPr wrap="square" lIns="0" tIns="18000" rIns="0" bIns="18000" anchor="ctr" anchorCtr="0">
            <a:spAutoFit/>
          </a:bodyPr>
          <a:lstStyle/>
          <a:p>
            <a:pPr marL="0" indent="0">
              <a:buNone/>
            </a:pPr>
            <a:r>
              <a:rPr lang="en-US" altLang="en-US" sz="2400" dirty="0">
                <a:solidFill>
                  <a:schemeClr val="tx1"/>
                </a:solidFill>
              </a:rPr>
              <a:t>Wide-Band Nernst Cell</a:t>
            </a:r>
            <a:endParaRPr lang="en-US" sz="2400" noProof="0" dirty="0">
              <a:solidFill>
                <a:schemeClr val="tx1"/>
              </a:solidFill>
            </a:endParaRPr>
          </a:p>
        </p:txBody>
      </p:sp>
      <p:pic>
        <p:nvPicPr>
          <p:cNvPr id="5" name="Picture 4" descr="A dual-cell planar wide-band design of a zirconia oxygen sensor which stacks all elements one above other.&#10;Long description is available in notes, press F6.">
            <a:extLst>
              <a:ext uri="{FF2B5EF4-FFF2-40B4-BE49-F238E27FC236}">
                <a16:creationId xmlns:a16="http://schemas.microsoft.com/office/drawing/2014/main" id="{61D42415-73A5-0289-1761-CC40BAACAC90}"/>
              </a:ext>
            </a:extLst>
          </p:cNvPr>
          <p:cNvPicPr>
            <a:picLocks noChangeAspect="1"/>
          </p:cNvPicPr>
          <p:nvPr/>
        </p:nvPicPr>
        <p:blipFill>
          <a:blip r:embed="rId3"/>
          <a:stretch>
            <a:fillRect/>
          </a:stretch>
        </p:blipFill>
        <p:spPr>
          <a:xfrm>
            <a:off x="1065943" y="1677496"/>
            <a:ext cx="7012114" cy="3557872"/>
          </a:xfrm>
          <a:prstGeom prst="rect">
            <a:avLst/>
          </a:prstGeom>
        </p:spPr>
      </p:pic>
      <p:sp>
        <p:nvSpPr>
          <p:cNvPr id="4" name="Content Placeholder 3">
            <a:extLst>
              <a:ext uri="{FF2B5EF4-FFF2-40B4-BE49-F238E27FC236}">
                <a16:creationId xmlns:a16="http://schemas.microsoft.com/office/drawing/2014/main" id="{6940E83E-D888-F4E5-0579-F18FFECC4474}"/>
              </a:ext>
            </a:extLst>
          </p:cNvPr>
          <p:cNvSpPr>
            <a:spLocks noGrp="1"/>
          </p:cNvSpPr>
          <p:nvPr>
            <p:ph idx="13"/>
          </p:nvPr>
        </p:nvSpPr>
        <p:spPr>
          <a:xfrm>
            <a:off x="413360" y="5566374"/>
            <a:ext cx="8279384" cy="775015"/>
          </a:xfrm>
        </p:spPr>
        <p:txBody>
          <a:bodyPr wrap="square" lIns="0" tIns="18000" rIns="0" bIns="18000" anchor="ctr" anchorCtr="0">
            <a:spAutoFit/>
          </a:bodyPr>
          <a:lstStyle/>
          <a:p>
            <a:pPr marL="342900" indent="-342900"/>
            <a:r>
              <a:rPr lang="en-US" sz="2400" dirty="0"/>
              <a:t>The reference electrodes are shared by the Nernst cell and the pump cell.</a:t>
            </a:r>
          </a:p>
        </p:txBody>
      </p:sp>
    </p:spTree>
    <p:extLst>
      <p:ext uri="{BB962C8B-B14F-4D97-AF65-F5344CB8AC3E}">
        <p14:creationId xmlns:p14="http://schemas.microsoft.com/office/powerpoint/2010/main" val="2119013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0196"/>
            <a:ext cx="8279384" cy="590349"/>
          </a:xfrm>
        </p:spPr>
        <p:txBody>
          <a:bodyPr wrap="square" lIns="0" tIns="18000" rIns="0" bIns="18000" anchor="ctr" anchorCtr="0">
            <a:spAutoFit/>
          </a:bodyPr>
          <a:lstStyle/>
          <a:p>
            <a:r>
              <a:rPr lang="en-US" sz="3600" noProof="0" dirty="0">
                <a:latin typeface="+mj-lt"/>
              </a:rPr>
              <a:t>Figure </a:t>
            </a:r>
            <a:r>
              <a:rPr lang="en-US" sz="3600" dirty="0">
                <a:latin typeface="+mj-lt"/>
              </a:rPr>
              <a:t>33</a:t>
            </a:r>
            <a:r>
              <a:rPr lang="en-US" sz="3600" noProof="0" dirty="0">
                <a:latin typeface="+mj-lt"/>
              </a:rPr>
              <a:t>.16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idx="1"/>
          </p:nvPr>
        </p:nvSpPr>
        <p:spPr>
          <a:xfrm>
            <a:off x="413360" y="1084552"/>
            <a:ext cx="8279384" cy="405683"/>
          </a:xfrm>
        </p:spPr>
        <p:txBody>
          <a:bodyPr wrap="square" lIns="0" tIns="18000" rIns="0" bIns="18000" anchor="ctr" anchorCtr="0">
            <a:spAutoFit/>
          </a:bodyPr>
          <a:lstStyle/>
          <a:p>
            <a:pPr marL="0" indent="0">
              <a:buNone/>
            </a:pPr>
            <a:r>
              <a:rPr lang="en-US" altLang="en-US" sz="2400" dirty="0"/>
              <a:t>Exhaust Rich</a:t>
            </a:r>
            <a:endParaRPr lang="en-US" sz="2400" noProof="0" dirty="0"/>
          </a:p>
        </p:txBody>
      </p:sp>
      <p:pic>
        <p:nvPicPr>
          <p:cNvPr id="3" name="Picture 2" descr="A rich exhaust mixture entering a dual-cell planar wideband sensor. The sensor is connected to a voltmeter and an ammeter in a P C M.&#10;Long description is available in notes, press F6.">
            <a:extLst>
              <a:ext uri="{FF2B5EF4-FFF2-40B4-BE49-F238E27FC236}">
                <a16:creationId xmlns:a16="http://schemas.microsoft.com/office/drawing/2014/main" id="{73406A5C-EE75-35DE-F1B2-6C1C96C719FB}"/>
              </a:ext>
            </a:extLst>
          </p:cNvPr>
          <p:cNvPicPr>
            <a:picLocks noChangeAspect="1"/>
          </p:cNvPicPr>
          <p:nvPr/>
        </p:nvPicPr>
        <p:blipFill>
          <a:blip r:embed="rId3"/>
          <a:stretch>
            <a:fillRect/>
          </a:stretch>
        </p:blipFill>
        <p:spPr>
          <a:xfrm>
            <a:off x="1168875" y="1627083"/>
            <a:ext cx="6806251" cy="3695274"/>
          </a:xfrm>
          <a:prstGeom prst="rect">
            <a:avLst/>
          </a:prstGeom>
        </p:spPr>
      </p:pic>
      <p:sp>
        <p:nvSpPr>
          <p:cNvPr id="4" name="Content Placeholder 3">
            <a:extLst>
              <a:ext uri="{FF2B5EF4-FFF2-40B4-BE49-F238E27FC236}">
                <a16:creationId xmlns:a16="http://schemas.microsoft.com/office/drawing/2014/main" id="{6940E83E-D888-F4E5-0579-F18FFECC4474}"/>
              </a:ext>
            </a:extLst>
          </p:cNvPr>
          <p:cNvSpPr>
            <a:spLocks noGrp="1"/>
          </p:cNvSpPr>
          <p:nvPr>
            <p:ph idx="13"/>
          </p:nvPr>
        </p:nvSpPr>
        <p:spPr>
          <a:xfrm>
            <a:off x="413360" y="5566374"/>
            <a:ext cx="8279384" cy="775015"/>
          </a:xfrm>
        </p:spPr>
        <p:txBody>
          <a:bodyPr wrap="square" lIns="0" tIns="18000" rIns="0" bIns="18000" anchor="ctr" anchorCtr="0">
            <a:spAutoFit/>
          </a:bodyPr>
          <a:lstStyle/>
          <a:p>
            <a:pPr marL="342900" indent="-342900"/>
            <a:r>
              <a:rPr lang="en-US" sz="2400" dirty="0"/>
              <a:t>When the exhaust is rich, the </a:t>
            </a:r>
            <a:r>
              <a:rPr lang="en-US" sz="2400" spc="-300" dirty="0"/>
              <a:t>P C </a:t>
            </a:r>
            <a:r>
              <a:rPr lang="en-US" sz="2400" dirty="0"/>
              <a:t>M applies a negative current into the pump cell.</a:t>
            </a:r>
          </a:p>
        </p:txBody>
      </p:sp>
    </p:spTree>
    <p:extLst>
      <p:ext uri="{BB962C8B-B14F-4D97-AF65-F5344CB8AC3E}">
        <p14:creationId xmlns:p14="http://schemas.microsoft.com/office/powerpoint/2010/main" val="17301154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0196"/>
            <a:ext cx="8279384" cy="590349"/>
          </a:xfrm>
        </p:spPr>
        <p:txBody>
          <a:bodyPr wrap="square" lIns="0" tIns="18000" rIns="0" bIns="18000" anchor="ctr" anchorCtr="0">
            <a:spAutoFit/>
          </a:bodyPr>
          <a:lstStyle/>
          <a:p>
            <a:r>
              <a:rPr lang="en-US" sz="3600" noProof="0" dirty="0">
                <a:latin typeface="+mj-lt"/>
              </a:rPr>
              <a:t>Figure </a:t>
            </a:r>
            <a:r>
              <a:rPr lang="en-US" sz="3600" dirty="0">
                <a:latin typeface="+mj-lt"/>
              </a:rPr>
              <a:t>33</a:t>
            </a:r>
            <a:r>
              <a:rPr lang="en-US" sz="3600" noProof="0" dirty="0">
                <a:latin typeface="+mj-lt"/>
              </a:rPr>
              <a:t>.17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idx="1"/>
          </p:nvPr>
        </p:nvSpPr>
        <p:spPr>
          <a:xfrm>
            <a:off x="413360" y="1084552"/>
            <a:ext cx="1954936" cy="405683"/>
          </a:xfrm>
        </p:spPr>
        <p:txBody>
          <a:bodyPr wrap="square" lIns="0" tIns="18000" rIns="0" bIns="18000" anchor="ctr" anchorCtr="0">
            <a:spAutoFit/>
          </a:bodyPr>
          <a:lstStyle/>
          <a:p>
            <a:pPr marL="0" indent="0">
              <a:buNone/>
            </a:pPr>
            <a:r>
              <a:rPr lang="en-US" altLang="en-US" sz="2400" dirty="0"/>
              <a:t>Exhaust Lean</a:t>
            </a:r>
            <a:endParaRPr lang="en-US" sz="2400" noProof="0" dirty="0"/>
          </a:p>
        </p:txBody>
      </p:sp>
      <p:pic>
        <p:nvPicPr>
          <p:cNvPr id="5" name="Picture 4" descr="A lean exhaust mixture entering a dual-cell planar wideband sensor. The sensor is connected to a voltmeter and an ammeter in a P C M. &#10;Long description is available in notes, press F6.">
            <a:extLst>
              <a:ext uri="{FF2B5EF4-FFF2-40B4-BE49-F238E27FC236}">
                <a16:creationId xmlns:a16="http://schemas.microsoft.com/office/drawing/2014/main" id="{FB4DE8C7-268D-9D01-0596-A827CD605B39}"/>
              </a:ext>
            </a:extLst>
          </p:cNvPr>
          <p:cNvPicPr>
            <a:picLocks noChangeAspect="1"/>
          </p:cNvPicPr>
          <p:nvPr/>
        </p:nvPicPr>
        <p:blipFill>
          <a:blip r:embed="rId3"/>
          <a:stretch>
            <a:fillRect/>
          </a:stretch>
        </p:blipFill>
        <p:spPr>
          <a:xfrm>
            <a:off x="1168875" y="1679974"/>
            <a:ext cx="6806251" cy="3699221"/>
          </a:xfrm>
          <a:prstGeom prst="rect">
            <a:avLst/>
          </a:prstGeom>
        </p:spPr>
      </p:pic>
      <p:sp>
        <p:nvSpPr>
          <p:cNvPr id="4" name="Content Placeholder 3">
            <a:extLst>
              <a:ext uri="{FF2B5EF4-FFF2-40B4-BE49-F238E27FC236}">
                <a16:creationId xmlns:a16="http://schemas.microsoft.com/office/drawing/2014/main" id="{6940E83E-D888-F4E5-0579-F18FFECC4474}"/>
              </a:ext>
            </a:extLst>
          </p:cNvPr>
          <p:cNvSpPr>
            <a:spLocks noGrp="1"/>
          </p:cNvSpPr>
          <p:nvPr>
            <p:ph idx="13"/>
          </p:nvPr>
        </p:nvSpPr>
        <p:spPr>
          <a:xfrm>
            <a:off x="413360" y="5566374"/>
            <a:ext cx="8279384" cy="775015"/>
          </a:xfrm>
        </p:spPr>
        <p:txBody>
          <a:bodyPr wrap="square" lIns="0" tIns="18000" rIns="0" bIns="18000" anchor="ctr" anchorCtr="0">
            <a:spAutoFit/>
          </a:bodyPr>
          <a:lstStyle/>
          <a:p>
            <a:pPr marL="342900" indent="-342900"/>
            <a:r>
              <a:rPr lang="en-US" sz="2400" dirty="0"/>
              <a:t>When the exhaust is lean, the </a:t>
            </a:r>
            <a:r>
              <a:rPr lang="en-US" sz="2400" spc="-300" dirty="0"/>
              <a:t>P C </a:t>
            </a:r>
            <a:r>
              <a:rPr lang="en-US" sz="2400" dirty="0"/>
              <a:t>M applies a positive current into the pump cell.</a:t>
            </a:r>
          </a:p>
        </p:txBody>
      </p:sp>
    </p:spTree>
    <p:extLst>
      <p:ext uri="{BB962C8B-B14F-4D97-AF65-F5344CB8AC3E}">
        <p14:creationId xmlns:p14="http://schemas.microsoft.com/office/powerpoint/2010/main" val="3550401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2816" y="249380"/>
            <a:ext cx="8279384" cy="590349"/>
          </a:xfrm>
        </p:spPr>
        <p:txBody>
          <a:bodyPr wrap="square" lIns="0" tIns="18000" rIns="0" bIns="18000" anchor="ctr" anchorCtr="0">
            <a:spAutoFit/>
          </a:bodyPr>
          <a:lstStyle/>
          <a:p>
            <a:r>
              <a:rPr lang="en-US" sz="3600" noProof="0" dirty="0">
                <a:latin typeface="+mj-lt"/>
              </a:rPr>
              <a:t>Dual Cell Diagnosis</a:t>
            </a:r>
          </a:p>
        </p:txBody>
      </p:sp>
      <p:sp>
        <p:nvSpPr>
          <p:cNvPr id="11" name="Content Placeholder 10">
            <a:extLst>
              <a:ext uri="{FF2B5EF4-FFF2-40B4-BE49-F238E27FC236}">
                <a16:creationId xmlns:a16="http://schemas.microsoft.com/office/drawing/2014/main" id="{554C5B0D-6DA9-9775-D543-EA2CBD19719E}"/>
              </a:ext>
            </a:extLst>
          </p:cNvPr>
          <p:cNvSpPr>
            <a:spLocks noGrp="1"/>
          </p:cNvSpPr>
          <p:nvPr>
            <p:ph idx="1"/>
          </p:nvPr>
        </p:nvSpPr>
        <p:spPr>
          <a:xfrm>
            <a:off x="432816" y="1093425"/>
            <a:ext cx="8279384" cy="3668115"/>
          </a:xfrm>
        </p:spPr>
        <p:txBody>
          <a:bodyPr wrap="square" lIns="0" tIns="18000" rIns="0" bIns="18000" anchor="ctr" anchorCtr="0">
            <a:spAutoFit/>
          </a:bodyPr>
          <a:lstStyle/>
          <a:p>
            <a:pPr marL="342900" indent="-342900">
              <a:spcBef>
                <a:spcPts val="600"/>
              </a:spcBef>
            </a:pPr>
            <a:r>
              <a:rPr lang="en-US" altLang="en-US" sz="2400" dirty="0"/>
              <a:t>Scan Tool Diagnosis</a:t>
            </a:r>
          </a:p>
          <a:p>
            <a:pPr marL="829818" lvl="1" indent="-342900"/>
            <a:r>
              <a:rPr lang="en-US" altLang="en-US" sz="2400" dirty="0"/>
              <a:t>Most service information specifies that a scan tool be used to check the wide-band oxygen sensor, because the </a:t>
            </a:r>
            <a:r>
              <a:rPr lang="en-US" altLang="en-US" sz="2400" spc="-300" dirty="0"/>
              <a:t>P C </a:t>
            </a:r>
            <a:r>
              <a:rPr lang="en-US" altLang="en-US" sz="2400" dirty="0"/>
              <a:t>M performs tests of the unit and can identify faults.</a:t>
            </a:r>
          </a:p>
          <a:p>
            <a:pPr marL="342900" indent="-342900">
              <a:spcBef>
                <a:spcPts val="600"/>
              </a:spcBef>
            </a:pPr>
            <a:r>
              <a:rPr lang="en-US" altLang="en-US" sz="2400" dirty="0"/>
              <a:t>Digital Meter Testing</a:t>
            </a:r>
          </a:p>
          <a:p>
            <a:pPr marL="829818" lvl="1" indent="-342900"/>
            <a:r>
              <a:rPr lang="en-US" altLang="en-US" sz="2400" dirty="0"/>
              <a:t>Check service information and determine the circuit and connector terminal identification.</a:t>
            </a:r>
          </a:p>
          <a:p>
            <a:pPr marL="829818" lvl="1" indent="-342900"/>
            <a:r>
              <a:rPr lang="en-US" altLang="en-US" sz="2400" dirty="0"/>
              <a:t>Measure the calibration resistor for opens and shorts.</a:t>
            </a:r>
            <a:endParaRPr lang="en-US" sz="2400" dirty="0"/>
          </a:p>
        </p:txBody>
      </p:sp>
    </p:spTree>
    <p:extLst>
      <p:ext uri="{BB962C8B-B14F-4D97-AF65-F5344CB8AC3E}">
        <p14:creationId xmlns:p14="http://schemas.microsoft.com/office/powerpoint/2010/main" val="662102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Dual Cell 02 Sensor Voltage Check</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6" name="dual_cell_o2_sensor_voltage_check_ch76">
            <a:hlinkClick r:id="" action="ppaction://media"/>
            <a:extLst>
              <a:ext uri="{FF2B5EF4-FFF2-40B4-BE49-F238E27FC236}">
                <a16:creationId xmlns:a16="http://schemas.microsoft.com/office/drawing/2014/main" id="{072709F1-E0C5-8E7C-97C6-67CED55F3FC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60400" y="1077009"/>
            <a:ext cx="7874000" cy="5005009"/>
          </a:xfrm>
        </p:spPr>
      </p:pic>
    </p:spTree>
    <p:extLst>
      <p:ext uri="{BB962C8B-B14F-4D97-AF65-F5344CB8AC3E}">
        <p14:creationId xmlns:p14="http://schemas.microsoft.com/office/powerpoint/2010/main" val="29223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49380"/>
            <a:ext cx="8279384" cy="590349"/>
          </a:xfrm>
        </p:spPr>
        <p:txBody>
          <a:bodyPr wrap="square" lIns="0" tIns="18000" rIns="0" bIns="18000" anchor="ctr" anchorCtr="0">
            <a:spAutoFit/>
          </a:bodyPr>
          <a:lstStyle/>
          <a:p>
            <a:r>
              <a:rPr lang="en-US" sz="3600" noProof="0" dirty="0">
                <a:latin typeface="+mj-lt"/>
              </a:rPr>
              <a:t>Figure </a:t>
            </a:r>
            <a:r>
              <a:rPr lang="en-US" sz="3600" dirty="0">
                <a:latin typeface="+mj-lt"/>
              </a:rPr>
              <a:t>33</a:t>
            </a:r>
            <a:r>
              <a:rPr lang="en-US" sz="3600" noProof="0" dirty="0">
                <a:latin typeface="+mj-lt"/>
              </a:rPr>
              <a:t>.18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idx="1"/>
          </p:nvPr>
        </p:nvSpPr>
        <p:spPr>
          <a:xfrm>
            <a:off x="415316" y="1026995"/>
            <a:ext cx="2765629" cy="405683"/>
          </a:xfrm>
        </p:spPr>
        <p:txBody>
          <a:bodyPr wrap="square" lIns="0" tIns="18000" rIns="0" bIns="18000" anchor="ctr" anchorCtr="0">
            <a:spAutoFit/>
          </a:bodyPr>
          <a:lstStyle/>
          <a:p>
            <a:pPr marL="0" indent="0">
              <a:buNone/>
            </a:pPr>
            <a:r>
              <a:rPr lang="en-US" altLang="en-US" sz="2400" dirty="0"/>
              <a:t>Testing Wide Band</a:t>
            </a:r>
            <a:endParaRPr lang="en-US" sz="2400" noProof="0" dirty="0"/>
          </a:p>
        </p:txBody>
      </p:sp>
      <p:sp>
        <p:nvSpPr>
          <p:cNvPr id="4" name="Content Placeholder 3">
            <a:extLst>
              <a:ext uri="{FF2B5EF4-FFF2-40B4-BE49-F238E27FC236}">
                <a16:creationId xmlns:a16="http://schemas.microsoft.com/office/drawing/2014/main" id="{6940E83E-D888-F4E5-0579-F18FFECC4474}"/>
              </a:ext>
            </a:extLst>
          </p:cNvPr>
          <p:cNvSpPr>
            <a:spLocks noGrp="1"/>
          </p:cNvSpPr>
          <p:nvPr>
            <p:ph idx="13"/>
          </p:nvPr>
        </p:nvSpPr>
        <p:spPr>
          <a:xfrm>
            <a:off x="405587" y="1569668"/>
            <a:ext cx="4380421" cy="4468334"/>
          </a:xfrm>
        </p:spPr>
        <p:txBody>
          <a:bodyPr wrap="square" lIns="0" tIns="18000" rIns="0" bIns="18000" anchor="ctr" anchorCtr="0">
            <a:spAutoFit/>
          </a:bodyPr>
          <a:lstStyle/>
          <a:p>
            <a:pPr marL="342900" indent="-342900"/>
            <a:r>
              <a:rPr lang="en-US" sz="2400" dirty="0">
                <a:solidFill>
                  <a:schemeClr val="tx1"/>
                </a:solidFill>
              </a:rPr>
              <a:t>Testing a dual cell wide-band oxygen sensor can be done using a voltmeter or a scope. The meter reading is attached to the Nernst cell and should read stoichiometric (450 mV) at all times. The scope is showing activity to the pump cell with commands from the </a:t>
            </a:r>
            <a:r>
              <a:rPr lang="en-US" sz="2400" spc="-300" dirty="0">
                <a:solidFill>
                  <a:schemeClr val="tx1"/>
                </a:solidFill>
              </a:rPr>
              <a:t>P C </a:t>
            </a:r>
            <a:r>
              <a:rPr lang="en-US" sz="2400" dirty="0">
                <a:solidFill>
                  <a:schemeClr val="tx1"/>
                </a:solidFill>
              </a:rPr>
              <a:t>M to keep the Nernst cell at 14.7</a:t>
            </a:r>
            <a:r>
              <a:rPr lang="en-US" sz="1800" dirty="0">
                <a:effectLst/>
                <a:latin typeface="Cambria Math" panose="02040503050406030204" pitchFamily="18" charset="0"/>
                <a:ea typeface="Calibri" panose="020F0502020204030204" pitchFamily="34" charset="0"/>
                <a:cs typeface="Cambria Math" panose="02040503050406030204" pitchFamily="18" charset="0"/>
              </a:rPr>
              <a:t>∶</a:t>
            </a:r>
            <a:r>
              <a:rPr lang="en-US" sz="2400" dirty="0">
                <a:solidFill>
                  <a:schemeClr val="tx1"/>
                </a:solidFill>
              </a:rPr>
              <a:t>1 air</a:t>
            </a:r>
            <a:r>
              <a:rPr lang="en-US" sz="2400" b="1" dirty="0">
                <a:solidFill>
                  <a:schemeClr val="tx1"/>
                </a:solidFill>
              </a:rPr>
              <a:t>–</a:t>
            </a:r>
            <a:r>
              <a:rPr lang="en-US" sz="2400" dirty="0">
                <a:solidFill>
                  <a:schemeClr val="tx1"/>
                </a:solidFill>
              </a:rPr>
              <a:t>fuel ratio.</a:t>
            </a:r>
          </a:p>
        </p:txBody>
      </p:sp>
      <p:pic>
        <p:nvPicPr>
          <p:cNvPr id="3" name="Picture 2" descr="A dual-cell, wide-band oxygen sensor inside an exhaust manifold with exhaust stream flowing across its diffuser chamber.&#10;Long description is available in notes, press F6.">
            <a:extLst>
              <a:ext uri="{FF2B5EF4-FFF2-40B4-BE49-F238E27FC236}">
                <a16:creationId xmlns:a16="http://schemas.microsoft.com/office/drawing/2014/main" id="{EB04ED4F-4D08-FC1A-A294-59DB5E61BC91}"/>
              </a:ext>
            </a:extLst>
          </p:cNvPr>
          <p:cNvPicPr>
            <a:picLocks noChangeAspect="1"/>
          </p:cNvPicPr>
          <p:nvPr/>
        </p:nvPicPr>
        <p:blipFill>
          <a:blip r:embed="rId3"/>
          <a:stretch>
            <a:fillRect/>
          </a:stretch>
        </p:blipFill>
        <p:spPr>
          <a:xfrm>
            <a:off x="4951611" y="1159833"/>
            <a:ext cx="3665154" cy="4905067"/>
          </a:xfrm>
          <a:prstGeom prst="rect">
            <a:avLst/>
          </a:prstGeom>
        </p:spPr>
      </p:pic>
    </p:spTree>
    <p:extLst>
      <p:ext uri="{BB962C8B-B14F-4D97-AF65-F5344CB8AC3E}">
        <p14:creationId xmlns:p14="http://schemas.microsoft.com/office/powerpoint/2010/main" val="3806285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19" name="Title 18">
            <a:extLst>
              <a:ext uri="{FF2B5EF4-FFF2-40B4-BE49-F238E27FC236}">
                <a16:creationId xmlns:a16="http://schemas.microsoft.com/office/drawing/2014/main" id="{DEE89930-2570-1109-AE23-40B7D139A3FB}"/>
              </a:ext>
            </a:extLst>
          </p:cNvPr>
          <p:cNvSpPr>
            <a:spLocks noGrp="1"/>
          </p:cNvSpPr>
          <p:nvPr>
            <p:ph type="title"/>
          </p:nvPr>
        </p:nvSpPr>
        <p:spPr>
          <a:xfrm>
            <a:off x="413360" y="220789"/>
            <a:ext cx="8279384" cy="1144347"/>
          </a:xfrm>
        </p:spPr>
        <p:txBody>
          <a:bodyPr wrap="square" lIns="0" tIns="18000" rIns="0" bIns="18000" anchor="ctr" anchorCtr="0">
            <a:spAutoFit/>
          </a:bodyPr>
          <a:lstStyle/>
          <a:p>
            <a:r>
              <a:rPr lang="en-US" sz="3600" dirty="0">
                <a:latin typeface="+mj-lt"/>
              </a:rPr>
              <a:t>Single Cell Wide-Band Oxygen Sensors</a:t>
            </a:r>
          </a:p>
        </p:txBody>
      </p:sp>
      <p:sp>
        <p:nvSpPr>
          <p:cNvPr id="20" name="Content Placeholder 19">
            <a:extLst>
              <a:ext uri="{FF2B5EF4-FFF2-40B4-BE49-F238E27FC236}">
                <a16:creationId xmlns:a16="http://schemas.microsoft.com/office/drawing/2014/main" id="{1FA716DD-DB61-AC1D-4BC4-E9BA7970AFE0}"/>
              </a:ext>
            </a:extLst>
          </p:cNvPr>
          <p:cNvSpPr>
            <a:spLocks noGrp="1"/>
          </p:cNvSpPr>
          <p:nvPr>
            <p:ph idx="1"/>
          </p:nvPr>
        </p:nvSpPr>
        <p:spPr>
          <a:xfrm>
            <a:off x="404921" y="1566522"/>
            <a:ext cx="8268367" cy="2483175"/>
          </a:xfrm>
        </p:spPr>
        <p:txBody>
          <a:bodyPr wrap="square" lIns="0" tIns="18000" rIns="0" bIns="18000" anchor="ctr" anchorCtr="0">
            <a:spAutoFit/>
          </a:bodyPr>
          <a:lstStyle/>
          <a:p>
            <a:pPr indent="-342000">
              <a:spcBef>
                <a:spcPts val="600"/>
              </a:spcBef>
              <a:buSzTx/>
            </a:pPr>
            <a:r>
              <a:rPr lang="en-US" altLang="en-US" sz="2400" dirty="0"/>
              <a:t>Construction</a:t>
            </a:r>
          </a:p>
          <a:p>
            <a:pPr lvl="1" indent="-342000"/>
            <a:r>
              <a:rPr lang="en-US" altLang="en-US" sz="2400" dirty="0"/>
              <a:t>A typical single cell wide-band oxygen sensor looks similar to a conventional four-wire zirconia oxygen sensor and is referred to as an air–fuel sensor.</a:t>
            </a:r>
          </a:p>
          <a:p>
            <a:pPr indent="-342000">
              <a:spcBef>
                <a:spcPts val="600"/>
              </a:spcBef>
              <a:buSzTx/>
            </a:pPr>
            <a:r>
              <a:rPr lang="en-US" altLang="en-US" sz="2400" dirty="0"/>
              <a:t>Milliammeter Testing</a:t>
            </a:r>
          </a:p>
          <a:p>
            <a:pPr lvl="1" indent="-342000"/>
            <a:r>
              <a:rPr lang="en-US" altLang="en-US" sz="2400" dirty="0"/>
              <a:t>Zero (0 </a:t>
            </a:r>
            <a:r>
              <a:rPr lang="en-US" altLang="en-US" sz="2400" spc="-300" dirty="0"/>
              <a:t>m </a:t>
            </a:r>
            <a:r>
              <a:rPr lang="en-US" altLang="en-US" sz="2400" dirty="0"/>
              <a:t>A) represents lambda or stoichiometric air–</a:t>
            </a:r>
            <a:endParaRPr lang="en-US" sz="2400" dirty="0"/>
          </a:p>
        </p:txBody>
      </p:sp>
      <p:sp>
        <p:nvSpPr>
          <p:cNvPr id="21" name="Content Placeholder 20">
            <a:extLst>
              <a:ext uri="{FF2B5EF4-FFF2-40B4-BE49-F238E27FC236}">
                <a16:creationId xmlns:a16="http://schemas.microsoft.com/office/drawing/2014/main" id="{1A204427-347B-5C4A-770A-F5F7C495F47E}"/>
              </a:ext>
            </a:extLst>
          </p:cNvPr>
          <p:cNvSpPr>
            <a:spLocks noGrp="1"/>
          </p:cNvSpPr>
          <p:nvPr>
            <p:ph idx="13"/>
          </p:nvPr>
        </p:nvSpPr>
        <p:spPr>
          <a:xfrm>
            <a:off x="1101040" y="4137902"/>
            <a:ext cx="1578864" cy="405683"/>
          </a:xfrm>
        </p:spPr>
        <p:txBody>
          <a:bodyPr wrap="square" lIns="0" tIns="18000" rIns="0" bIns="18000" anchor="ctr" anchorCtr="0">
            <a:spAutoFit/>
          </a:bodyPr>
          <a:lstStyle/>
          <a:p>
            <a:pPr marL="0" lvl="1" indent="0">
              <a:buNone/>
            </a:pPr>
            <a:r>
              <a:rPr lang="en-US" altLang="en-US" sz="2400" dirty="0"/>
              <a:t>fuel ratio of</a:t>
            </a:r>
            <a:endParaRPr lang="en-US" sz="2400" dirty="0"/>
          </a:p>
        </p:txBody>
      </p:sp>
      <p:graphicFrame>
        <p:nvGraphicFramePr>
          <p:cNvPr id="34" name="Object 33" descr="14 point 7 ratio 1">
            <a:extLst>
              <a:ext uri="{FF2B5EF4-FFF2-40B4-BE49-F238E27FC236}">
                <a16:creationId xmlns:a16="http://schemas.microsoft.com/office/drawing/2014/main" id="{FB1BB7C5-4E02-BE60-11BC-A50D9B5CBDA8}"/>
              </a:ext>
            </a:extLst>
          </p:cNvPr>
          <p:cNvGraphicFramePr>
            <a:graphicFrameLocks noChangeAspect="1"/>
          </p:cNvGraphicFramePr>
          <p:nvPr>
            <p:extLst>
              <p:ext uri="{D42A27DB-BD31-4B8C-83A1-F6EECF244321}">
                <p14:modId xmlns:p14="http://schemas.microsoft.com/office/powerpoint/2010/main" val="4052707741"/>
              </p:ext>
            </p:extLst>
          </p:nvPr>
        </p:nvGraphicFramePr>
        <p:xfrm>
          <a:off x="2794293" y="4210398"/>
          <a:ext cx="900634" cy="315929"/>
        </p:xfrm>
        <a:graphic>
          <a:graphicData uri="http://schemas.openxmlformats.org/presentationml/2006/ole">
            <mc:AlternateContent xmlns:mc="http://schemas.openxmlformats.org/markup-compatibility/2006">
              <mc:Choice xmlns:v="urn:schemas-microsoft-com:vml" Requires="v">
                <p:oleObj name="Equation" r:id="rId3" imgW="482400" imgH="164880" progId="Equation.DSMT4">
                  <p:embed/>
                </p:oleObj>
              </mc:Choice>
              <mc:Fallback>
                <p:oleObj name="Equation" r:id="rId3" imgW="482400" imgH="164880" progId="Equation.DSMT4">
                  <p:embed/>
                  <p:pic>
                    <p:nvPicPr>
                      <p:cNvPr id="16" name="Object 15">
                        <a:extLst>
                          <a:ext uri="{FF2B5EF4-FFF2-40B4-BE49-F238E27FC236}">
                            <a16:creationId xmlns:a16="http://schemas.microsoft.com/office/drawing/2014/main" id="{D43AFA1C-BCC0-4C2B-9E1E-66818C685F3B}"/>
                          </a:ext>
                        </a:extLst>
                      </p:cNvPr>
                      <p:cNvPicPr>
                        <a:picLocks noChangeAspect="1" noChangeArrowheads="1"/>
                      </p:cNvPicPr>
                      <p:nvPr/>
                    </p:nvPicPr>
                    <p:blipFill>
                      <a:blip r:embed="rId4"/>
                      <a:srcRect/>
                      <a:stretch>
                        <a:fillRect/>
                      </a:stretch>
                    </p:blipFill>
                    <p:spPr bwMode="auto">
                      <a:xfrm>
                        <a:off x="2794293" y="4210398"/>
                        <a:ext cx="900634" cy="31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Content Placeholder 22">
            <a:extLst>
              <a:ext uri="{FF2B5EF4-FFF2-40B4-BE49-F238E27FC236}">
                <a16:creationId xmlns:a16="http://schemas.microsoft.com/office/drawing/2014/main" id="{1403FF58-D680-9F99-D858-A2FC9166DD66}"/>
              </a:ext>
            </a:extLst>
          </p:cNvPr>
          <p:cNvSpPr>
            <a:spLocks noGrp="1"/>
          </p:cNvSpPr>
          <p:nvPr>
            <p:ph sz="quarter" idx="17"/>
          </p:nvPr>
        </p:nvSpPr>
        <p:spPr>
          <a:xfrm>
            <a:off x="404921" y="4615300"/>
            <a:ext cx="8287823" cy="1744511"/>
          </a:xfrm>
        </p:spPr>
        <p:txBody>
          <a:bodyPr wrap="square" lIns="0" tIns="18000" rIns="0" bIns="18000" anchor="ctr" anchorCtr="0">
            <a:spAutoFit/>
          </a:bodyPr>
          <a:lstStyle/>
          <a:p>
            <a:pPr marL="829818" lvl="1" indent="-342900"/>
            <a:r>
              <a:rPr lang="en-US" altLang="en-US" sz="2400" dirty="0"/>
              <a:t>+10 m</a:t>
            </a:r>
            <a:r>
              <a:rPr lang="en-US" altLang="en-US" sz="100" dirty="0"/>
              <a:t> </a:t>
            </a:r>
            <a:r>
              <a:rPr lang="en-US" altLang="en-US" sz="2400" dirty="0"/>
              <a:t>A indicates a lean condition</a:t>
            </a:r>
          </a:p>
          <a:p>
            <a:pPr marL="829818" lvl="1" indent="-342900"/>
            <a:r>
              <a:rPr lang="en-US" altLang="en-US" sz="2400" dirty="0">
                <a:sym typeface="Symbol" pitchFamily="18" charset="2"/>
              </a:rPr>
              <a:t>−</a:t>
            </a:r>
            <a:r>
              <a:rPr lang="en-US" altLang="en-US" sz="2400" dirty="0"/>
              <a:t>10 m</a:t>
            </a:r>
            <a:r>
              <a:rPr lang="en-US" altLang="en-US" sz="100" dirty="0"/>
              <a:t> </a:t>
            </a:r>
            <a:r>
              <a:rPr lang="en-US" altLang="en-US" sz="2400" dirty="0"/>
              <a:t>A indicates a rich condition</a:t>
            </a:r>
          </a:p>
          <a:p>
            <a:pPr marL="342900" indent="-342900">
              <a:spcBef>
                <a:spcPts val="600"/>
              </a:spcBef>
              <a:buSzTx/>
            </a:pPr>
            <a:r>
              <a:rPr lang="en-US" altLang="en-US" sz="2400" dirty="0"/>
              <a:t>Scan Tool Testing</a:t>
            </a:r>
          </a:p>
          <a:p>
            <a:pPr marL="829818" lvl="1" indent="-342900">
              <a:buSzTx/>
            </a:pPr>
            <a:r>
              <a:rPr lang="en-US" altLang="en-US" sz="2400" dirty="0"/>
              <a:t>Scan tool displays voltage, but varies by vehicle.</a:t>
            </a:r>
            <a:endParaRPr lang="en-US" sz="2400" dirty="0"/>
          </a:p>
        </p:txBody>
      </p:sp>
    </p:spTree>
    <p:extLst>
      <p:ext uri="{BB962C8B-B14F-4D97-AF65-F5344CB8AC3E}">
        <p14:creationId xmlns:p14="http://schemas.microsoft.com/office/powerpoint/2010/main" val="1399945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0196"/>
            <a:ext cx="8279384" cy="590349"/>
          </a:xfrm>
        </p:spPr>
        <p:txBody>
          <a:bodyPr wrap="square" lIns="0" tIns="18000" rIns="0" bIns="18000" anchor="ctr" anchorCtr="0">
            <a:spAutoFit/>
          </a:bodyPr>
          <a:lstStyle/>
          <a:p>
            <a:r>
              <a:rPr lang="en-US" sz="3600" noProof="0" dirty="0">
                <a:latin typeface="+mj-lt"/>
              </a:rPr>
              <a:t>Figure </a:t>
            </a:r>
            <a:r>
              <a:rPr lang="en-US" sz="3600" dirty="0">
                <a:latin typeface="+mj-lt"/>
              </a:rPr>
              <a:t>33</a:t>
            </a:r>
            <a:r>
              <a:rPr lang="en-US" sz="3600" noProof="0" dirty="0">
                <a:latin typeface="+mj-lt"/>
              </a:rPr>
              <a:t>.19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idx="1"/>
          </p:nvPr>
        </p:nvSpPr>
        <p:spPr>
          <a:xfrm>
            <a:off x="413360" y="1108936"/>
            <a:ext cx="1512716" cy="405683"/>
          </a:xfrm>
        </p:spPr>
        <p:txBody>
          <a:bodyPr wrap="square" lIns="0" tIns="18000" rIns="0" bIns="18000" anchor="ctr" anchorCtr="0">
            <a:spAutoFit/>
          </a:bodyPr>
          <a:lstStyle/>
          <a:p>
            <a:pPr marL="0" indent="0">
              <a:buNone/>
            </a:pPr>
            <a:r>
              <a:rPr lang="en-US" altLang="en-US" sz="2400" dirty="0"/>
              <a:t>Single Cell</a:t>
            </a:r>
            <a:endParaRPr lang="en-US" sz="2400" noProof="0" dirty="0"/>
          </a:p>
        </p:txBody>
      </p:sp>
      <p:sp>
        <p:nvSpPr>
          <p:cNvPr id="4" name="Content Placeholder 3">
            <a:extLst>
              <a:ext uri="{FF2B5EF4-FFF2-40B4-BE49-F238E27FC236}">
                <a16:creationId xmlns:a16="http://schemas.microsoft.com/office/drawing/2014/main" id="{6940E83E-D888-F4E5-0579-F18FFECC4474}"/>
              </a:ext>
            </a:extLst>
          </p:cNvPr>
          <p:cNvSpPr>
            <a:spLocks noGrp="1"/>
          </p:cNvSpPr>
          <p:nvPr>
            <p:ph idx="13"/>
          </p:nvPr>
        </p:nvSpPr>
        <p:spPr>
          <a:xfrm>
            <a:off x="412344" y="1647882"/>
            <a:ext cx="4073392" cy="3360338"/>
          </a:xfrm>
        </p:spPr>
        <p:txBody>
          <a:bodyPr wrap="square" lIns="0" tIns="18000" rIns="0" bIns="18000" anchor="ctr" anchorCtr="0">
            <a:spAutoFit/>
          </a:bodyPr>
          <a:lstStyle/>
          <a:p>
            <a:pPr marL="342900" indent="-342900"/>
            <a:r>
              <a:rPr lang="en-US" sz="2400" dirty="0">
                <a:latin typeface="Arial" panose="020B0604020202020204" pitchFamily="34" charset="0"/>
                <a:cs typeface="Arial" panose="020B0604020202020204" pitchFamily="34" charset="0"/>
              </a:rPr>
              <a:t>A single cell wide-band oxygen sensor has four wires with two for the heater and two for the sensor itself. The voltage applied to the sensor is 0.4 volts (3.3</a:t>
            </a:r>
            <a:r>
              <a:rPr lang="en-US" sz="2400" dirty="0">
                <a:effectLst/>
                <a:latin typeface="Arial" panose="020B0604020202020204" pitchFamily="34" charset="0"/>
                <a:ea typeface="Calibri" panose="020F050202020403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rPr>
              <a:t>2.9 = 0.4) across the 2 leads of the sensor.</a:t>
            </a:r>
          </a:p>
        </p:txBody>
      </p:sp>
      <p:pic>
        <p:nvPicPr>
          <p:cNvPr id="3" name="Picture 2" descr="A diagram depicts a single-cell, wide-band finger design oxygen sensor. Two wires for heater are placed along the body of the sensor and two sensor wires are connected to the E C M.">
            <a:extLst>
              <a:ext uri="{FF2B5EF4-FFF2-40B4-BE49-F238E27FC236}">
                <a16:creationId xmlns:a16="http://schemas.microsoft.com/office/drawing/2014/main" id="{0AADCEAA-A910-43A9-8669-6CAE0164E0A2}"/>
              </a:ext>
            </a:extLst>
          </p:cNvPr>
          <p:cNvPicPr>
            <a:picLocks noChangeAspect="1"/>
          </p:cNvPicPr>
          <p:nvPr/>
        </p:nvPicPr>
        <p:blipFill>
          <a:blip r:embed="rId3"/>
          <a:stretch>
            <a:fillRect/>
          </a:stretch>
        </p:blipFill>
        <p:spPr>
          <a:xfrm>
            <a:off x="4762580" y="1209215"/>
            <a:ext cx="3825080" cy="3452018"/>
          </a:xfrm>
          <a:prstGeom prst="rect">
            <a:avLst/>
          </a:prstGeom>
        </p:spPr>
      </p:pic>
    </p:spTree>
    <p:extLst>
      <p:ext uri="{BB962C8B-B14F-4D97-AF65-F5344CB8AC3E}">
        <p14:creationId xmlns:p14="http://schemas.microsoft.com/office/powerpoint/2010/main" val="1867964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9924"/>
            <a:ext cx="8298840" cy="590349"/>
          </a:xfrm>
        </p:spPr>
        <p:txBody>
          <a:bodyPr wrap="square" lIns="0" tIns="18000" rIns="0" bIns="18000" anchor="ctr" anchorCtr="0">
            <a:spAutoFit/>
          </a:bodyPr>
          <a:lstStyle/>
          <a:p>
            <a:r>
              <a:rPr lang="en-US" sz="3600" noProof="0" dirty="0">
                <a:latin typeface="+mj-lt"/>
              </a:rPr>
              <a:t>Figure </a:t>
            </a:r>
            <a:r>
              <a:rPr lang="en-US" sz="3600" dirty="0">
                <a:latin typeface="+mj-lt"/>
              </a:rPr>
              <a:t>33</a:t>
            </a:r>
            <a:r>
              <a:rPr lang="en-US" sz="3600" noProof="0" dirty="0">
                <a:latin typeface="+mj-lt"/>
              </a:rPr>
              <a:t>.20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idx="1"/>
          </p:nvPr>
        </p:nvSpPr>
        <p:spPr>
          <a:xfrm>
            <a:off x="413360" y="1109668"/>
            <a:ext cx="2300657" cy="374906"/>
          </a:xfrm>
        </p:spPr>
        <p:txBody>
          <a:bodyPr wrap="square" lIns="0" tIns="18000" rIns="0" bIns="18000" anchor="ctr" anchorCtr="0">
            <a:spAutoFit/>
          </a:bodyPr>
          <a:lstStyle/>
          <a:p>
            <a:pPr marL="0" indent="0">
              <a:buNone/>
            </a:pPr>
            <a:r>
              <a:rPr lang="en-US" altLang="en-US" sz="2200" dirty="0"/>
              <a:t>Scan Tool Testing</a:t>
            </a:r>
            <a:endParaRPr lang="en-US" sz="2200" noProof="0" dirty="0"/>
          </a:p>
        </p:txBody>
      </p:sp>
      <p:pic>
        <p:nvPicPr>
          <p:cNvPr id="3" name="Picture 2" descr="A graph on a scan tool display. The graph is plotted for voltage across air-fuel ratio and a 3.3 voltage for 14.7 to 1 air-fuel ratio is marked out.">
            <a:extLst>
              <a:ext uri="{FF2B5EF4-FFF2-40B4-BE49-F238E27FC236}">
                <a16:creationId xmlns:a16="http://schemas.microsoft.com/office/drawing/2014/main" id="{6E3D7A89-D069-FC09-80AC-D2ADBA3F34A8}"/>
              </a:ext>
            </a:extLst>
          </p:cNvPr>
          <p:cNvPicPr>
            <a:picLocks noChangeAspect="1"/>
          </p:cNvPicPr>
          <p:nvPr/>
        </p:nvPicPr>
        <p:blipFill>
          <a:blip r:embed="rId3"/>
          <a:stretch>
            <a:fillRect/>
          </a:stretch>
        </p:blipFill>
        <p:spPr>
          <a:xfrm>
            <a:off x="2214221" y="1621619"/>
            <a:ext cx="4715558" cy="3523322"/>
          </a:xfrm>
          <a:prstGeom prst="rect">
            <a:avLst/>
          </a:prstGeom>
        </p:spPr>
      </p:pic>
      <p:sp>
        <p:nvSpPr>
          <p:cNvPr id="4" name="Content Placeholder 3">
            <a:extLst>
              <a:ext uri="{FF2B5EF4-FFF2-40B4-BE49-F238E27FC236}">
                <a16:creationId xmlns:a16="http://schemas.microsoft.com/office/drawing/2014/main" id="{6940E83E-D888-F4E5-0579-F18FFECC4474}"/>
              </a:ext>
            </a:extLst>
          </p:cNvPr>
          <p:cNvSpPr>
            <a:spLocks noGrp="1"/>
          </p:cNvSpPr>
          <p:nvPr>
            <p:ph idx="13"/>
          </p:nvPr>
        </p:nvSpPr>
        <p:spPr>
          <a:xfrm>
            <a:off x="405080" y="5255651"/>
            <a:ext cx="8307120" cy="1052014"/>
          </a:xfrm>
        </p:spPr>
        <p:txBody>
          <a:bodyPr wrap="square" lIns="0" tIns="18000" rIns="0" bIns="18000" anchor="ctr" anchorCtr="0">
            <a:spAutoFit/>
          </a:bodyPr>
          <a:lstStyle/>
          <a:p>
            <a:pPr marL="342900" indent="-342900"/>
            <a:r>
              <a:rPr lang="en-US" sz="2200" dirty="0"/>
              <a:t>A scan tool can display various voltages but will often show 3.3 V because the </a:t>
            </a:r>
            <a:r>
              <a:rPr lang="en-US" sz="2200" spc="-300" dirty="0"/>
              <a:t>P C </a:t>
            </a:r>
            <a:r>
              <a:rPr lang="en-US" sz="2200" dirty="0"/>
              <a:t>M is controlling the sensor through applying a low current to the sensor to achieve balance.</a:t>
            </a:r>
          </a:p>
        </p:txBody>
      </p:sp>
    </p:spTree>
    <p:extLst>
      <p:ext uri="{BB962C8B-B14F-4D97-AF65-F5344CB8AC3E}">
        <p14:creationId xmlns:p14="http://schemas.microsoft.com/office/powerpoint/2010/main" val="21658910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30877"/>
            <a:ext cx="8279384" cy="1144347"/>
          </a:xfrm>
        </p:spPr>
        <p:txBody>
          <a:bodyPr wrap="square" lIns="0" tIns="18000" rIns="0" bIns="18000" anchor="ctr" anchorCtr="0">
            <a:spAutoFit/>
          </a:bodyPr>
          <a:lstStyle/>
          <a:p>
            <a:r>
              <a:rPr lang="en-US" sz="3600" noProof="0" dirty="0">
                <a:latin typeface="+mj-lt"/>
              </a:rPr>
              <a:t>Wide-Band Oxygen Sensor Pattern Failures</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idx="1"/>
          </p:nvPr>
        </p:nvSpPr>
        <p:spPr>
          <a:xfrm>
            <a:off x="413360" y="1658843"/>
            <a:ext cx="8279384" cy="3221839"/>
          </a:xfrm>
        </p:spPr>
        <p:txBody>
          <a:bodyPr wrap="square" lIns="0" tIns="18000" rIns="0" bIns="18000" anchor="ctr" anchorCtr="0">
            <a:spAutoFit/>
          </a:bodyPr>
          <a:lstStyle/>
          <a:p>
            <a:pPr marL="342900" indent="-342900">
              <a:spcBef>
                <a:spcPts val="600"/>
              </a:spcBef>
            </a:pPr>
            <a:r>
              <a:rPr lang="en-US" altLang="en-US" sz="2400" dirty="0"/>
              <a:t>Most of the failures cause a </a:t>
            </a:r>
            <a:r>
              <a:rPr lang="en-US" altLang="en-US" sz="2400" spc="-300" dirty="0"/>
              <a:t>D T </a:t>
            </a:r>
            <a:r>
              <a:rPr lang="en-US" altLang="en-US" sz="2400" dirty="0"/>
              <a:t>C to set, usually causing the malfunction indicator (check engine) lamp to light.</a:t>
            </a:r>
          </a:p>
          <a:p>
            <a:pPr marL="342900" indent="-342900">
              <a:spcBef>
                <a:spcPts val="600"/>
              </a:spcBef>
            </a:pPr>
            <a:r>
              <a:rPr lang="en-US" altLang="en-US" sz="2400" dirty="0"/>
              <a:t>However, one type of failure may not set a </a:t>
            </a:r>
            <a:r>
              <a:rPr lang="en-US" altLang="en-US" sz="2400" spc="-300" dirty="0"/>
              <a:t>D T </a:t>
            </a:r>
            <a:r>
              <a:rPr lang="en-US" altLang="en-US" sz="2400" dirty="0"/>
              <a:t>C, such as when the following occur.</a:t>
            </a:r>
          </a:p>
          <a:p>
            <a:pPr marL="829818" lvl="1" indent="-342900"/>
            <a:r>
              <a:rPr lang="en-US" altLang="en-US" sz="2400" dirty="0"/>
              <a:t>Voltage from the heater circuit bleeds into the Nernst cell.</a:t>
            </a:r>
          </a:p>
          <a:p>
            <a:pPr marL="829818" lvl="1" indent="-342900"/>
            <a:r>
              <a:rPr lang="en-US" altLang="en-US" sz="2400" dirty="0"/>
              <a:t>This voltage causes the engine to operate extremely lean and may or may not set a </a:t>
            </a:r>
            <a:r>
              <a:rPr lang="en-US" altLang="en-US" sz="2400" spc="-300" dirty="0"/>
              <a:t>D T </a:t>
            </a:r>
            <a:r>
              <a:rPr lang="en-US" altLang="en-US" sz="2400" dirty="0"/>
              <a:t>C.</a:t>
            </a:r>
            <a:endParaRPr lang="en-US" sz="2400" noProof="0" dirty="0"/>
          </a:p>
        </p:txBody>
      </p:sp>
    </p:spTree>
    <p:extLst>
      <p:ext uri="{BB962C8B-B14F-4D97-AF65-F5344CB8AC3E}">
        <p14:creationId xmlns:p14="http://schemas.microsoft.com/office/powerpoint/2010/main" val="1251479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13360" y="210468"/>
            <a:ext cx="8279384" cy="590349"/>
          </a:xfrm>
        </p:spPr>
        <p:txBody>
          <a:bodyPr wrap="square" lIns="0" tIns="18000" rIns="0" bIns="18000" anchor="ctr" anchorCtr="0">
            <a:spAutoFit/>
          </a:bodyPr>
          <a:lstStyle/>
          <a:p>
            <a:r>
              <a:rPr lang="en-US" altLang="en-US" sz="3600" dirty="0">
                <a:latin typeface="+mj-lt"/>
                <a:cs typeface="Arial" panose="020B0604020202020204" pitchFamily="34" charset="0"/>
              </a:rPr>
              <a:t>Oxygen Sensors </a:t>
            </a:r>
            <a:r>
              <a:rPr lang="en-US" altLang="en-US" sz="2800" dirty="0">
                <a:latin typeface="+mj-lt"/>
                <a:cs typeface="Arial" panose="020B0604020202020204" pitchFamily="34" charset="0"/>
              </a:rPr>
              <a:t>(2 of 3)</a:t>
            </a:r>
            <a:endParaRPr lang="en-US" sz="2600" dirty="0">
              <a:latin typeface="+mj-lt"/>
              <a:cs typeface="Arial" panose="020B0604020202020204" pitchFamily="34" charset="0"/>
            </a:endParaRPr>
          </a:p>
        </p:txBody>
      </p:sp>
      <p:sp>
        <p:nvSpPr>
          <p:cNvPr id="5" name="Content Placeholder 4">
            <a:extLst>
              <a:ext uri="{FF2B5EF4-FFF2-40B4-BE49-F238E27FC236}">
                <a16:creationId xmlns:a16="http://schemas.microsoft.com/office/drawing/2014/main" id="{249711D9-FF30-CB2B-131E-B93FC535223C}"/>
              </a:ext>
            </a:extLst>
          </p:cNvPr>
          <p:cNvSpPr>
            <a:spLocks noGrp="1"/>
          </p:cNvSpPr>
          <p:nvPr>
            <p:ph idx="1"/>
          </p:nvPr>
        </p:nvSpPr>
        <p:spPr>
          <a:xfrm>
            <a:off x="413360" y="1057600"/>
            <a:ext cx="8279384" cy="2852507"/>
          </a:xfrm>
        </p:spPr>
        <p:txBody>
          <a:bodyPr wrap="square" lIns="0" tIns="18000" rIns="0" bIns="18000" anchor="ctr" anchorCtr="0">
            <a:spAutoFit/>
          </a:bodyPr>
          <a:lstStyle/>
          <a:p>
            <a:pPr marL="342900" indent="-342900">
              <a:spcBef>
                <a:spcPts val="600"/>
              </a:spcBef>
              <a:buSzTx/>
            </a:pPr>
            <a:r>
              <a:rPr lang="en-US" altLang="en-US" sz="2400" dirty="0"/>
              <a:t>Construction</a:t>
            </a:r>
          </a:p>
          <a:p>
            <a:pPr marL="829818" lvl="1" indent="-342900"/>
            <a:r>
              <a:rPr lang="en-US" altLang="en-US" sz="2400" dirty="0"/>
              <a:t>A typical zirconia oxygen sensor has the sensing element in the shape of a thimble; therefore, it is often referred to as one of the following: thimble design, cup design, or finger design.</a:t>
            </a:r>
          </a:p>
          <a:p>
            <a:pPr marL="342900" indent="-342900">
              <a:spcBef>
                <a:spcPts val="600"/>
              </a:spcBef>
              <a:buSzTx/>
            </a:pPr>
            <a:r>
              <a:rPr lang="en-US" altLang="en-US" sz="2400" dirty="0"/>
              <a:t>Operation</a:t>
            </a:r>
          </a:p>
          <a:p>
            <a:pPr marL="829818" lvl="1" indent="-342900">
              <a:buSzTx/>
            </a:pPr>
            <a:r>
              <a:rPr lang="en-US" altLang="en-US" sz="2400" dirty="0"/>
              <a:t>When the concentration of oxygen on the exhaust side</a:t>
            </a:r>
          </a:p>
        </p:txBody>
      </p:sp>
      <p:sp>
        <p:nvSpPr>
          <p:cNvPr id="6" name="Content Placeholder 5">
            <a:extLst>
              <a:ext uri="{FF2B5EF4-FFF2-40B4-BE49-F238E27FC236}">
                <a16:creationId xmlns:a16="http://schemas.microsoft.com/office/drawing/2014/main" id="{BED6ACC8-0290-75CC-DBEF-AE71A7C2304C}"/>
              </a:ext>
            </a:extLst>
          </p:cNvPr>
          <p:cNvSpPr>
            <a:spLocks noGrp="1"/>
          </p:cNvSpPr>
          <p:nvPr>
            <p:ph idx="13"/>
          </p:nvPr>
        </p:nvSpPr>
        <p:spPr>
          <a:xfrm>
            <a:off x="1217461" y="4009228"/>
            <a:ext cx="4783455" cy="405683"/>
          </a:xfrm>
        </p:spPr>
        <p:txBody>
          <a:bodyPr wrap="square" lIns="0" tIns="18000" rIns="0" bIns="18000" anchor="ctr" anchorCtr="0">
            <a:spAutoFit/>
          </a:bodyPr>
          <a:lstStyle/>
          <a:p>
            <a:pPr marL="0" lvl="1" indent="0">
              <a:buNone/>
            </a:pPr>
            <a:r>
              <a:rPr lang="en-US" altLang="en-US" sz="2400" dirty="0"/>
              <a:t>of the thimble is low, a high voltage</a:t>
            </a:r>
            <a:endParaRPr lang="en-US" sz="2400" dirty="0"/>
          </a:p>
        </p:txBody>
      </p:sp>
      <p:graphicFrame>
        <p:nvGraphicFramePr>
          <p:cNvPr id="4" name="Object 3" descr="Left parenthesis 0 point 6 0">
            <a:extLst>
              <a:ext uri="{FF2B5EF4-FFF2-40B4-BE49-F238E27FC236}">
                <a16:creationId xmlns:a16="http://schemas.microsoft.com/office/drawing/2014/main" id="{DC27098E-199D-EE9D-5C67-4B18E9AD5390}"/>
              </a:ext>
            </a:extLst>
          </p:cNvPr>
          <p:cNvGraphicFramePr>
            <a:graphicFrameLocks noChangeAspect="1"/>
          </p:cNvGraphicFramePr>
          <p:nvPr>
            <p:extLst>
              <p:ext uri="{D42A27DB-BD31-4B8C-83A1-F6EECF244321}">
                <p14:modId xmlns:p14="http://schemas.microsoft.com/office/powerpoint/2010/main" val="2564731851"/>
              </p:ext>
            </p:extLst>
          </p:nvPr>
        </p:nvGraphicFramePr>
        <p:xfrm>
          <a:off x="6079656" y="4040354"/>
          <a:ext cx="749300" cy="393700"/>
        </p:xfrm>
        <a:graphic>
          <a:graphicData uri="http://schemas.openxmlformats.org/presentationml/2006/ole">
            <mc:AlternateContent xmlns:mc="http://schemas.openxmlformats.org/markup-compatibility/2006">
              <mc:Choice xmlns:v="urn:schemas-microsoft-com:vml" Requires="v">
                <p:oleObj name="Equation" r:id="rId3" imgW="393480" imgH="203040" progId="Equation.DSMT4">
                  <p:embed/>
                </p:oleObj>
              </mc:Choice>
              <mc:Fallback>
                <p:oleObj name="Equation" r:id="rId3" imgW="393480" imgH="203040" progId="Equation.DSMT4">
                  <p:embed/>
                  <p:pic>
                    <p:nvPicPr>
                      <p:cNvPr id="4" name="Object 3">
                        <a:extLst>
                          <a:ext uri="{FF2B5EF4-FFF2-40B4-BE49-F238E27FC236}">
                            <a16:creationId xmlns:a16="http://schemas.microsoft.com/office/drawing/2014/main" id="{DC27098E-199D-EE9D-5C67-4B18E9AD5390}"/>
                          </a:ext>
                        </a:extLst>
                      </p:cNvPr>
                      <p:cNvPicPr>
                        <a:picLocks noChangeAspect="1" noChangeArrowheads="1"/>
                      </p:cNvPicPr>
                      <p:nvPr/>
                    </p:nvPicPr>
                    <p:blipFill>
                      <a:blip r:embed="rId4"/>
                      <a:srcRect/>
                      <a:stretch>
                        <a:fillRect/>
                      </a:stretch>
                    </p:blipFill>
                    <p:spPr bwMode="auto">
                      <a:xfrm>
                        <a:off x="6079656" y="4040354"/>
                        <a:ext cx="7493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Content Placeholder 7">
            <a:extLst>
              <a:ext uri="{FF2B5EF4-FFF2-40B4-BE49-F238E27FC236}">
                <a16:creationId xmlns:a16="http://schemas.microsoft.com/office/drawing/2014/main" id="{4EBB2635-5C69-5D12-EEC6-3D2D5EF7A44C}"/>
              </a:ext>
            </a:extLst>
          </p:cNvPr>
          <p:cNvSpPr>
            <a:spLocks noGrp="1"/>
          </p:cNvSpPr>
          <p:nvPr>
            <p:ph sz="quarter" idx="17"/>
          </p:nvPr>
        </p:nvSpPr>
        <p:spPr>
          <a:xfrm>
            <a:off x="6956273" y="4017269"/>
            <a:ext cx="306783" cy="405683"/>
          </a:xfrm>
        </p:spPr>
        <p:txBody>
          <a:bodyPr wrap="square" lIns="0" tIns="18000" rIns="0" bIns="18000" anchor="ctr" anchorCtr="0">
            <a:spAutoFit/>
          </a:bodyPr>
          <a:lstStyle/>
          <a:p>
            <a:pPr marL="0" lvl="1" indent="0">
              <a:buNone/>
            </a:pPr>
            <a:r>
              <a:rPr lang="en-US" altLang="en-US" sz="2400" dirty="0"/>
              <a:t>to</a:t>
            </a:r>
            <a:endParaRPr lang="en-US" sz="2400" dirty="0"/>
          </a:p>
        </p:txBody>
      </p:sp>
      <p:graphicFrame>
        <p:nvGraphicFramePr>
          <p:cNvPr id="19" name="Object 18" descr="1 point 0 voltage right parenthesis">
            <a:extLst>
              <a:ext uri="{FF2B5EF4-FFF2-40B4-BE49-F238E27FC236}">
                <a16:creationId xmlns:a16="http://schemas.microsoft.com/office/drawing/2014/main" id="{37C30A8E-6721-84B3-C3B9-FF833E7EA002}"/>
              </a:ext>
            </a:extLst>
          </p:cNvPr>
          <p:cNvGraphicFramePr>
            <a:graphicFrameLocks noChangeAspect="1"/>
          </p:cNvGraphicFramePr>
          <p:nvPr>
            <p:extLst>
              <p:ext uri="{D42A27DB-BD31-4B8C-83A1-F6EECF244321}">
                <p14:modId xmlns:p14="http://schemas.microsoft.com/office/powerpoint/2010/main" val="1332172057"/>
              </p:ext>
            </p:extLst>
          </p:nvPr>
        </p:nvGraphicFramePr>
        <p:xfrm>
          <a:off x="7337097" y="4040354"/>
          <a:ext cx="820738" cy="393700"/>
        </p:xfrm>
        <a:graphic>
          <a:graphicData uri="http://schemas.openxmlformats.org/presentationml/2006/ole">
            <mc:AlternateContent xmlns:mc="http://schemas.openxmlformats.org/markup-compatibility/2006">
              <mc:Choice xmlns:v="urn:schemas-microsoft-com:vml" Requires="v">
                <p:oleObj name="Equation" r:id="rId5" imgW="431640" imgH="203040" progId="Equation.DSMT4">
                  <p:embed/>
                </p:oleObj>
              </mc:Choice>
              <mc:Fallback>
                <p:oleObj name="Equation" r:id="rId5" imgW="431640" imgH="203040" progId="Equation.DSMT4">
                  <p:embed/>
                  <p:pic>
                    <p:nvPicPr>
                      <p:cNvPr id="4" name="Object 3">
                        <a:extLst>
                          <a:ext uri="{FF2B5EF4-FFF2-40B4-BE49-F238E27FC236}">
                            <a16:creationId xmlns:a16="http://schemas.microsoft.com/office/drawing/2014/main" id="{DC27098E-199D-EE9D-5C67-4B18E9AD5390}"/>
                          </a:ext>
                        </a:extLst>
                      </p:cNvPr>
                      <p:cNvPicPr>
                        <a:picLocks noChangeAspect="1" noChangeArrowheads="1"/>
                      </p:cNvPicPr>
                      <p:nvPr/>
                    </p:nvPicPr>
                    <p:blipFill>
                      <a:blip r:embed="rId6"/>
                      <a:srcRect/>
                      <a:stretch>
                        <a:fillRect/>
                      </a:stretch>
                    </p:blipFill>
                    <p:spPr bwMode="auto">
                      <a:xfrm>
                        <a:off x="7337097" y="4040354"/>
                        <a:ext cx="8207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Content Placeholder 10">
            <a:extLst>
              <a:ext uri="{FF2B5EF4-FFF2-40B4-BE49-F238E27FC236}">
                <a16:creationId xmlns:a16="http://schemas.microsoft.com/office/drawing/2014/main" id="{2609AACB-B62F-0BE2-4046-BC00106DA1C9}"/>
              </a:ext>
            </a:extLst>
          </p:cNvPr>
          <p:cNvSpPr>
            <a:spLocks noGrp="1"/>
          </p:cNvSpPr>
          <p:nvPr>
            <p:ph sz="quarter" idx="18"/>
          </p:nvPr>
        </p:nvSpPr>
        <p:spPr>
          <a:xfrm>
            <a:off x="1217461" y="4470104"/>
            <a:ext cx="7475282" cy="775015"/>
          </a:xfrm>
        </p:spPr>
        <p:txBody>
          <a:bodyPr wrap="square" lIns="0" tIns="18000" rIns="0" bIns="18000" anchor="ctr" anchorCtr="0">
            <a:spAutoFit/>
          </a:bodyPr>
          <a:lstStyle/>
          <a:p>
            <a:pPr marL="0" lvl="1" indent="0">
              <a:buNone/>
            </a:pPr>
            <a:r>
              <a:rPr lang="en-US" altLang="en-US" sz="2400" dirty="0"/>
              <a:t>is generated between the electrodes. As the oxygen concentration on the exhaust side increases, the</a:t>
            </a:r>
            <a:endParaRPr lang="en-US" sz="2400" dirty="0"/>
          </a:p>
        </p:txBody>
      </p:sp>
      <p:sp>
        <p:nvSpPr>
          <p:cNvPr id="12" name="Content Placeholder 11">
            <a:extLst>
              <a:ext uri="{FF2B5EF4-FFF2-40B4-BE49-F238E27FC236}">
                <a16:creationId xmlns:a16="http://schemas.microsoft.com/office/drawing/2014/main" id="{477EE811-6FBD-B4F7-3113-C5E39D2576C7}"/>
              </a:ext>
            </a:extLst>
          </p:cNvPr>
          <p:cNvSpPr>
            <a:spLocks noGrp="1"/>
          </p:cNvSpPr>
          <p:nvPr>
            <p:ph sz="quarter" idx="19"/>
          </p:nvPr>
        </p:nvSpPr>
        <p:spPr>
          <a:xfrm>
            <a:off x="1206094" y="5289947"/>
            <a:ext cx="3333750" cy="405683"/>
          </a:xfrm>
        </p:spPr>
        <p:txBody>
          <a:bodyPr wrap="square" lIns="0" tIns="18000" rIns="0" bIns="18000" anchor="ctr" anchorCtr="0">
            <a:spAutoFit/>
          </a:bodyPr>
          <a:lstStyle/>
          <a:p>
            <a:pPr marL="0" lvl="1" indent="0">
              <a:buNone/>
            </a:pPr>
            <a:r>
              <a:rPr lang="en-US" altLang="en-US" sz="2400" dirty="0"/>
              <a:t>voltage generated drops</a:t>
            </a:r>
            <a:endParaRPr lang="en-US" sz="2400" dirty="0"/>
          </a:p>
        </p:txBody>
      </p:sp>
      <p:graphicFrame>
        <p:nvGraphicFramePr>
          <p:cNvPr id="20" name="Object 19" descr="Left parenthesis 0 point 0">
            <a:extLst>
              <a:ext uri="{FF2B5EF4-FFF2-40B4-BE49-F238E27FC236}">
                <a16:creationId xmlns:a16="http://schemas.microsoft.com/office/drawing/2014/main" id="{0F872FCE-0A48-C7AF-9EE9-316BDB250C2B}"/>
              </a:ext>
            </a:extLst>
          </p:cNvPr>
          <p:cNvGraphicFramePr>
            <a:graphicFrameLocks noChangeAspect="1"/>
          </p:cNvGraphicFramePr>
          <p:nvPr>
            <p:extLst>
              <p:ext uri="{D42A27DB-BD31-4B8C-83A1-F6EECF244321}">
                <p14:modId xmlns:p14="http://schemas.microsoft.com/office/powerpoint/2010/main" val="4264073739"/>
              </p:ext>
            </p:extLst>
          </p:nvPr>
        </p:nvGraphicFramePr>
        <p:xfrm>
          <a:off x="4604158" y="5325179"/>
          <a:ext cx="579437" cy="393700"/>
        </p:xfrm>
        <a:graphic>
          <a:graphicData uri="http://schemas.openxmlformats.org/presentationml/2006/ole">
            <mc:AlternateContent xmlns:mc="http://schemas.openxmlformats.org/markup-compatibility/2006">
              <mc:Choice xmlns:v="urn:schemas-microsoft-com:vml" Requires="v">
                <p:oleObj name="Equation" r:id="rId7" imgW="304560" imgH="203040" progId="Equation.DSMT4">
                  <p:embed/>
                </p:oleObj>
              </mc:Choice>
              <mc:Fallback>
                <p:oleObj name="Equation" r:id="rId7" imgW="304560" imgH="203040" progId="Equation.DSMT4">
                  <p:embed/>
                  <p:pic>
                    <p:nvPicPr>
                      <p:cNvPr id="19" name="Object 18">
                        <a:extLst>
                          <a:ext uri="{FF2B5EF4-FFF2-40B4-BE49-F238E27FC236}">
                            <a16:creationId xmlns:a16="http://schemas.microsoft.com/office/drawing/2014/main" id="{37C30A8E-6721-84B3-C3B9-FF833E7EA002}"/>
                          </a:ext>
                        </a:extLst>
                      </p:cNvPr>
                      <p:cNvPicPr>
                        <a:picLocks noChangeAspect="1" noChangeArrowheads="1"/>
                      </p:cNvPicPr>
                      <p:nvPr/>
                    </p:nvPicPr>
                    <p:blipFill>
                      <a:blip r:embed="rId8"/>
                      <a:srcRect/>
                      <a:stretch>
                        <a:fillRect/>
                      </a:stretch>
                    </p:blipFill>
                    <p:spPr bwMode="auto">
                      <a:xfrm>
                        <a:off x="4604158" y="5325179"/>
                        <a:ext cx="57943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Content Placeholder 12">
            <a:extLst>
              <a:ext uri="{FF2B5EF4-FFF2-40B4-BE49-F238E27FC236}">
                <a16:creationId xmlns:a16="http://schemas.microsoft.com/office/drawing/2014/main" id="{48B21A32-997F-8835-F8E2-B9C07813C78E}"/>
              </a:ext>
            </a:extLst>
          </p:cNvPr>
          <p:cNvSpPr>
            <a:spLocks noGrp="1"/>
          </p:cNvSpPr>
          <p:nvPr>
            <p:ph sz="quarter" idx="20"/>
          </p:nvPr>
        </p:nvSpPr>
        <p:spPr>
          <a:xfrm>
            <a:off x="5247909" y="5298182"/>
            <a:ext cx="288952" cy="405683"/>
          </a:xfrm>
        </p:spPr>
        <p:txBody>
          <a:bodyPr wrap="square" lIns="0" tIns="18000" rIns="0" bIns="18000" anchor="ctr" anchorCtr="0">
            <a:spAutoFit/>
          </a:bodyPr>
          <a:lstStyle/>
          <a:p>
            <a:pPr marL="485775" lvl="1" indent="-850900">
              <a:buNone/>
            </a:pPr>
            <a:r>
              <a:rPr lang="en-US" altLang="en-US" sz="2400" dirty="0"/>
              <a:t>to</a:t>
            </a:r>
            <a:endParaRPr lang="en-US" sz="2400" dirty="0"/>
          </a:p>
        </p:txBody>
      </p:sp>
      <p:graphicFrame>
        <p:nvGraphicFramePr>
          <p:cNvPr id="21" name="Object 20" descr="0 point 3 voltage right parenthesis.">
            <a:extLst>
              <a:ext uri="{FF2B5EF4-FFF2-40B4-BE49-F238E27FC236}">
                <a16:creationId xmlns:a16="http://schemas.microsoft.com/office/drawing/2014/main" id="{27B1399C-9E72-2A37-A322-8728D566EE1A}"/>
              </a:ext>
            </a:extLst>
          </p:cNvPr>
          <p:cNvGraphicFramePr>
            <a:graphicFrameLocks noChangeAspect="1"/>
          </p:cNvGraphicFramePr>
          <p:nvPr>
            <p:extLst>
              <p:ext uri="{D42A27DB-BD31-4B8C-83A1-F6EECF244321}">
                <p14:modId xmlns:p14="http://schemas.microsoft.com/office/powerpoint/2010/main" val="4014655042"/>
              </p:ext>
            </p:extLst>
          </p:nvPr>
        </p:nvGraphicFramePr>
        <p:xfrm>
          <a:off x="5585550" y="5310165"/>
          <a:ext cx="917575" cy="393700"/>
        </p:xfrm>
        <a:graphic>
          <a:graphicData uri="http://schemas.openxmlformats.org/presentationml/2006/ole">
            <mc:AlternateContent xmlns:mc="http://schemas.openxmlformats.org/markup-compatibility/2006">
              <mc:Choice xmlns:v="urn:schemas-microsoft-com:vml" Requires="v">
                <p:oleObj name="Equation" r:id="rId9" imgW="482400" imgH="203040" progId="Equation.DSMT4">
                  <p:embed/>
                </p:oleObj>
              </mc:Choice>
              <mc:Fallback>
                <p:oleObj name="Equation" r:id="rId9" imgW="482400" imgH="203040" progId="Equation.DSMT4">
                  <p:embed/>
                  <p:pic>
                    <p:nvPicPr>
                      <p:cNvPr id="20" name="Object 19">
                        <a:extLst>
                          <a:ext uri="{FF2B5EF4-FFF2-40B4-BE49-F238E27FC236}">
                            <a16:creationId xmlns:a16="http://schemas.microsoft.com/office/drawing/2014/main" id="{0F872FCE-0A48-C7AF-9EE9-316BDB250C2B}"/>
                          </a:ext>
                        </a:extLst>
                      </p:cNvPr>
                      <p:cNvPicPr>
                        <a:picLocks noChangeAspect="1" noChangeArrowheads="1"/>
                      </p:cNvPicPr>
                      <p:nvPr/>
                    </p:nvPicPr>
                    <p:blipFill>
                      <a:blip r:embed="rId10"/>
                      <a:srcRect/>
                      <a:stretch>
                        <a:fillRect/>
                      </a:stretch>
                    </p:blipFill>
                    <p:spPr bwMode="auto">
                      <a:xfrm>
                        <a:off x="5585550" y="5310165"/>
                        <a:ext cx="9175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655725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1149"/>
            <a:ext cx="8298840" cy="1144347"/>
          </a:xfrm>
        </p:spPr>
        <p:txBody>
          <a:bodyPr wrap="square" lIns="0" tIns="18000" rIns="0" bIns="18000" anchor="ctr" anchorCtr="0">
            <a:spAutoFit/>
          </a:bodyPr>
          <a:lstStyle/>
          <a:p>
            <a:r>
              <a:rPr lang="en-US" sz="3600" dirty="0">
                <a:latin typeface="+mj-lt"/>
              </a:rPr>
              <a:t>Oxygen Sensor–Related Diagnostic Trouble Codes</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idx="1"/>
          </p:nvPr>
        </p:nvSpPr>
        <p:spPr>
          <a:xfrm>
            <a:off x="413360" y="1501570"/>
            <a:ext cx="8298840" cy="4806888"/>
          </a:xfrm>
        </p:spPr>
        <p:txBody>
          <a:bodyPr wrap="square" lIns="0" tIns="18000" rIns="0" bIns="18000" anchor="ctr" anchorCtr="0">
            <a:spAutoFit/>
          </a:bodyPr>
          <a:lstStyle/>
          <a:p>
            <a:pPr marL="342900" indent="-342900"/>
            <a:r>
              <a:rPr lang="en-US" sz="2000" dirty="0"/>
              <a:t>P0131 Upstream </a:t>
            </a:r>
            <a:r>
              <a:rPr lang="en-US" sz="2000" spc="-250" dirty="0"/>
              <a:t>H </a:t>
            </a:r>
            <a:r>
              <a:rPr lang="en-US" sz="2000" dirty="0"/>
              <a:t>O2S grounded</a:t>
            </a:r>
          </a:p>
          <a:p>
            <a:pPr marL="829818" lvl="1" indent="-342900"/>
            <a:r>
              <a:rPr lang="en-US" sz="2000" dirty="0"/>
              <a:t>Exhaust leak upstream of </a:t>
            </a:r>
            <a:r>
              <a:rPr lang="en-US" sz="2000" spc="-250" dirty="0"/>
              <a:t>H </a:t>
            </a:r>
            <a:r>
              <a:rPr lang="en-US" sz="2000" dirty="0"/>
              <a:t>O2S (bank 1)</a:t>
            </a:r>
          </a:p>
          <a:p>
            <a:pPr marL="829818" lvl="1" indent="-342900"/>
            <a:r>
              <a:rPr lang="en-US" sz="2000" dirty="0"/>
              <a:t>Extremely lean air–fuel mixture</a:t>
            </a:r>
          </a:p>
          <a:p>
            <a:pPr marL="829818" lvl="1" indent="-342900"/>
            <a:r>
              <a:rPr lang="en-US" sz="2000" spc="-250" dirty="0"/>
              <a:t>H </a:t>
            </a:r>
            <a:r>
              <a:rPr lang="en-US" sz="2000" dirty="0"/>
              <a:t>O2S defective or contaminated</a:t>
            </a:r>
          </a:p>
          <a:p>
            <a:pPr marL="829818" lvl="1" indent="-342900"/>
            <a:r>
              <a:rPr lang="en-US" sz="2000" spc="-250" dirty="0"/>
              <a:t>H </a:t>
            </a:r>
            <a:r>
              <a:rPr lang="en-US" sz="2000" dirty="0"/>
              <a:t>O2S signal wire shorted-to-ground</a:t>
            </a:r>
          </a:p>
          <a:p>
            <a:pPr marL="342900" indent="-342900"/>
            <a:r>
              <a:rPr lang="en-US" sz="2000" dirty="0"/>
              <a:t>P0132 Upstream </a:t>
            </a:r>
            <a:r>
              <a:rPr lang="en-US" sz="2000" spc="-250" dirty="0"/>
              <a:t>H </a:t>
            </a:r>
            <a:r>
              <a:rPr lang="en-US" sz="2000" dirty="0"/>
              <a:t>O2S shorted Upstream </a:t>
            </a:r>
            <a:r>
              <a:rPr lang="en-US" sz="2000" spc="-250" dirty="0"/>
              <a:t>H </a:t>
            </a:r>
            <a:r>
              <a:rPr lang="en-US" sz="2000" dirty="0"/>
              <a:t>O2S (bank 1) shorted</a:t>
            </a:r>
          </a:p>
          <a:p>
            <a:pPr marL="829818" lvl="1" indent="-342900"/>
            <a:r>
              <a:rPr lang="en-US" sz="2000" dirty="0"/>
              <a:t>Defective </a:t>
            </a:r>
            <a:r>
              <a:rPr lang="en-US" sz="2000" spc="-250" dirty="0"/>
              <a:t>H </a:t>
            </a:r>
            <a:r>
              <a:rPr lang="en-US" sz="2000" dirty="0"/>
              <a:t>O2S</a:t>
            </a:r>
          </a:p>
          <a:p>
            <a:pPr marL="829818" lvl="1" indent="-342900"/>
            <a:r>
              <a:rPr lang="en-US" sz="2000" dirty="0"/>
              <a:t>Fuel-contaminated </a:t>
            </a:r>
            <a:r>
              <a:rPr lang="en-US" sz="2000" spc="-250" dirty="0"/>
              <a:t>H </a:t>
            </a:r>
            <a:r>
              <a:rPr lang="en-US" sz="2000" dirty="0"/>
              <a:t>O2S</a:t>
            </a:r>
          </a:p>
          <a:p>
            <a:pPr marL="342900" indent="-342900"/>
            <a:r>
              <a:rPr lang="en-US" sz="2000" dirty="0"/>
              <a:t>P0133 Upstream </a:t>
            </a:r>
            <a:r>
              <a:rPr lang="en-US" sz="2000" spc="-250" dirty="0"/>
              <a:t>H </a:t>
            </a:r>
            <a:r>
              <a:rPr lang="en-US" sz="2000" dirty="0"/>
              <a:t>O2S slow response</a:t>
            </a:r>
          </a:p>
          <a:p>
            <a:pPr marL="829818" lvl="1" indent="-342900"/>
            <a:r>
              <a:rPr lang="en-US" sz="2000" dirty="0"/>
              <a:t>Open or short in heater circuit</a:t>
            </a:r>
          </a:p>
          <a:p>
            <a:pPr marL="829818" lvl="1" indent="-342900"/>
            <a:r>
              <a:rPr lang="en-US" sz="2000" dirty="0"/>
              <a:t>Defective or fuel-contaminated </a:t>
            </a:r>
            <a:r>
              <a:rPr lang="en-US" sz="2000" spc="-250" dirty="0"/>
              <a:t>H </a:t>
            </a:r>
            <a:r>
              <a:rPr lang="en-US" sz="2000" dirty="0"/>
              <a:t>O2S</a:t>
            </a:r>
          </a:p>
          <a:p>
            <a:pPr marL="829818" lvl="1" indent="-342900"/>
            <a:r>
              <a:rPr lang="en-US" sz="2000" spc="-250" dirty="0"/>
              <a:t>E G </a:t>
            </a:r>
            <a:r>
              <a:rPr lang="en-US" sz="2000" dirty="0"/>
              <a:t>R or fuel system fault</a:t>
            </a:r>
            <a:endParaRPr lang="en-US" sz="2000" noProof="0" dirty="0"/>
          </a:p>
        </p:txBody>
      </p:sp>
    </p:spTree>
    <p:extLst>
      <p:ext uri="{BB962C8B-B14F-4D97-AF65-F5344CB8AC3E}">
        <p14:creationId xmlns:p14="http://schemas.microsoft.com/office/powerpoint/2010/main" val="21881929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0196"/>
            <a:ext cx="8279384" cy="590349"/>
          </a:xfrm>
        </p:spPr>
        <p:txBody>
          <a:bodyPr wrap="square" lIns="0" tIns="18000" rIns="0" bIns="18000" anchor="ctr" anchorCtr="0">
            <a:spAutoFit/>
          </a:bodyPr>
          <a:lstStyle/>
          <a:p>
            <a:r>
              <a:rPr lang="en-US" sz="3600" noProof="0" dirty="0">
                <a:latin typeface="+mj-lt"/>
              </a:rPr>
              <a:t>Figure </a:t>
            </a:r>
            <a:r>
              <a:rPr lang="en-US" sz="3600" dirty="0">
                <a:latin typeface="+mj-lt"/>
              </a:rPr>
              <a:t>33</a:t>
            </a:r>
            <a:r>
              <a:rPr lang="en-US" sz="3600" noProof="0" dirty="0">
                <a:latin typeface="+mj-lt"/>
              </a:rPr>
              <a:t>.21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idx="1"/>
          </p:nvPr>
        </p:nvSpPr>
        <p:spPr>
          <a:xfrm>
            <a:off x="395352" y="1005653"/>
            <a:ext cx="1402968" cy="405683"/>
          </a:xfrm>
        </p:spPr>
        <p:txBody>
          <a:bodyPr wrap="square" lIns="0" tIns="18000" rIns="0" bIns="18000" anchor="ctr" anchorCtr="0">
            <a:spAutoFit/>
          </a:bodyPr>
          <a:lstStyle/>
          <a:p>
            <a:pPr marL="0" indent="0">
              <a:buNone/>
            </a:pPr>
            <a:r>
              <a:rPr lang="en-US" sz="2400" dirty="0"/>
              <a:t>Fuel Trim</a:t>
            </a:r>
            <a:endParaRPr lang="en-US" sz="2400" noProof="0" dirty="0"/>
          </a:p>
        </p:txBody>
      </p:sp>
      <p:sp>
        <p:nvSpPr>
          <p:cNvPr id="4" name="Content Placeholder 3">
            <a:extLst>
              <a:ext uri="{FF2B5EF4-FFF2-40B4-BE49-F238E27FC236}">
                <a16:creationId xmlns:a16="http://schemas.microsoft.com/office/drawing/2014/main" id="{6940E83E-D888-F4E5-0579-F18FFECC4474}"/>
              </a:ext>
            </a:extLst>
          </p:cNvPr>
          <p:cNvSpPr>
            <a:spLocks noGrp="1"/>
          </p:cNvSpPr>
          <p:nvPr>
            <p:ph idx="13"/>
          </p:nvPr>
        </p:nvSpPr>
        <p:spPr>
          <a:xfrm>
            <a:off x="406528" y="1591728"/>
            <a:ext cx="2739008" cy="1883011"/>
          </a:xfrm>
        </p:spPr>
        <p:txBody>
          <a:bodyPr wrap="square" lIns="0" tIns="18000" rIns="0" bIns="18000" anchor="ctr" anchorCtr="0">
            <a:spAutoFit/>
          </a:bodyPr>
          <a:lstStyle/>
          <a:p>
            <a:pPr marL="342900" indent="-342900">
              <a:buFont typeface="Arial" panose="020B0604020202020204" pitchFamily="34" charset="0"/>
              <a:buChar char="•"/>
            </a:pPr>
            <a:r>
              <a:rPr lang="en-US" sz="2400" dirty="0"/>
              <a:t>The catalytic converter is most efficient when the exhaust ratio is closest to 14.7</a:t>
            </a:r>
            <a:r>
              <a:rPr lang="en-US" sz="1800" dirty="0">
                <a:effectLst/>
                <a:latin typeface="Cambria Math" panose="02040503050406030204" pitchFamily="18" charset="0"/>
                <a:ea typeface="Calibri" panose="020F0502020204030204" pitchFamily="34" charset="0"/>
                <a:cs typeface="Cambria Math" panose="02040503050406030204" pitchFamily="18" charset="0"/>
              </a:rPr>
              <a:t>∶</a:t>
            </a:r>
            <a:r>
              <a:rPr lang="en-US" sz="2400" dirty="0"/>
              <a:t>1.</a:t>
            </a:r>
          </a:p>
        </p:txBody>
      </p:sp>
      <p:pic>
        <p:nvPicPr>
          <p:cNvPr id="5" name="Picture 4" descr="A graph for conversion efficiency percent against air-fuel ratio for the catalytic converter is shown.&#10;Long description is available in notes, press F6.">
            <a:extLst>
              <a:ext uri="{FF2B5EF4-FFF2-40B4-BE49-F238E27FC236}">
                <a16:creationId xmlns:a16="http://schemas.microsoft.com/office/drawing/2014/main" id="{11685FF1-3948-6508-8FA4-E5494239141F}"/>
              </a:ext>
            </a:extLst>
          </p:cNvPr>
          <p:cNvPicPr>
            <a:picLocks noChangeAspect="1"/>
          </p:cNvPicPr>
          <p:nvPr/>
        </p:nvPicPr>
        <p:blipFill>
          <a:blip r:embed="rId3"/>
          <a:stretch>
            <a:fillRect/>
          </a:stretch>
        </p:blipFill>
        <p:spPr>
          <a:xfrm>
            <a:off x="3896368" y="1027392"/>
            <a:ext cx="4807697" cy="3705936"/>
          </a:xfrm>
          <a:prstGeom prst="rect">
            <a:avLst/>
          </a:prstGeom>
        </p:spPr>
      </p:pic>
    </p:spTree>
    <p:extLst>
      <p:ext uri="{BB962C8B-B14F-4D97-AF65-F5344CB8AC3E}">
        <p14:creationId xmlns:p14="http://schemas.microsoft.com/office/powerpoint/2010/main" val="27253196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0196"/>
            <a:ext cx="8279384" cy="590349"/>
          </a:xfrm>
        </p:spPr>
        <p:txBody>
          <a:bodyPr wrap="square" lIns="0" tIns="18000" rIns="0" bIns="18000" anchor="ctr" anchorCtr="0">
            <a:spAutoFit/>
          </a:bodyPr>
          <a:lstStyle/>
          <a:p>
            <a:r>
              <a:rPr lang="en-US" sz="3600" noProof="0" dirty="0">
                <a:latin typeface="+mj-lt"/>
              </a:rPr>
              <a:t>Figure </a:t>
            </a:r>
            <a:r>
              <a:rPr lang="en-US" sz="3600" dirty="0">
                <a:latin typeface="+mj-lt"/>
              </a:rPr>
              <a:t>33</a:t>
            </a:r>
            <a:r>
              <a:rPr lang="en-US" sz="3600" noProof="0" dirty="0">
                <a:latin typeface="+mj-lt"/>
              </a:rPr>
              <a:t>.22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idx="1"/>
          </p:nvPr>
        </p:nvSpPr>
        <p:spPr>
          <a:xfrm>
            <a:off x="405080" y="986197"/>
            <a:ext cx="8307120" cy="405683"/>
          </a:xfrm>
        </p:spPr>
        <p:txBody>
          <a:bodyPr wrap="square" lIns="0" tIns="18000" rIns="0" bIns="18000" anchor="ctr" anchorCtr="0">
            <a:spAutoFit/>
          </a:bodyPr>
          <a:lstStyle/>
          <a:p>
            <a:pPr marL="0" indent="0">
              <a:buNone/>
            </a:pPr>
            <a:r>
              <a:rPr lang="en-US" sz="2400" dirty="0"/>
              <a:t>Equivalence Ratio</a:t>
            </a:r>
          </a:p>
        </p:txBody>
      </p:sp>
      <p:pic>
        <p:nvPicPr>
          <p:cNvPr id="3" name="Picture 2" descr="A scale diagram for fuel trim equivalence ratios is shown.&#10;Long description is available in notes, press F6.">
            <a:extLst>
              <a:ext uri="{FF2B5EF4-FFF2-40B4-BE49-F238E27FC236}">
                <a16:creationId xmlns:a16="http://schemas.microsoft.com/office/drawing/2014/main" id="{3C419C0D-F282-7A18-825B-D6A6AABBA75A}"/>
              </a:ext>
            </a:extLst>
          </p:cNvPr>
          <p:cNvPicPr>
            <a:picLocks noChangeAspect="1"/>
          </p:cNvPicPr>
          <p:nvPr/>
        </p:nvPicPr>
        <p:blipFill>
          <a:blip r:embed="rId3"/>
          <a:stretch>
            <a:fillRect/>
          </a:stretch>
        </p:blipFill>
        <p:spPr>
          <a:xfrm>
            <a:off x="2056823" y="2025479"/>
            <a:ext cx="5030354" cy="2477859"/>
          </a:xfrm>
          <a:prstGeom prst="rect">
            <a:avLst/>
          </a:prstGeom>
        </p:spPr>
      </p:pic>
      <p:sp>
        <p:nvSpPr>
          <p:cNvPr id="4" name="Content Placeholder 3">
            <a:extLst>
              <a:ext uri="{FF2B5EF4-FFF2-40B4-BE49-F238E27FC236}">
                <a16:creationId xmlns:a16="http://schemas.microsoft.com/office/drawing/2014/main" id="{6940E83E-D888-F4E5-0579-F18FFECC4474}"/>
              </a:ext>
            </a:extLst>
          </p:cNvPr>
          <p:cNvSpPr>
            <a:spLocks noGrp="1"/>
          </p:cNvSpPr>
          <p:nvPr>
            <p:ph idx="13"/>
          </p:nvPr>
        </p:nvSpPr>
        <p:spPr>
          <a:xfrm>
            <a:off x="405079" y="5384423"/>
            <a:ext cx="8295907" cy="775015"/>
          </a:xfrm>
        </p:spPr>
        <p:txBody>
          <a:bodyPr wrap="square" lIns="0" tIns="18000" rIns="0" bIns="18000" anchor="ctr" anchorCtr="0">
            <a:spAutoFit/>
          </a:bodyPr>
          <a:lstStyle/>
          <a:p>
            <a:pPr marL="342900" indent="-342900"/>
            <a:r>
              <a:rPr lang="en-US" sz="2400" dirty="0"/>
              <a:t>Shown is lambda. The equivalence ratio is opposite lambda.</a:t>
            </a:r>
          </a:p>
        </p:txBody>
      </p:sp>
    </p:spTree>
    <p:extLst>
      <p:ext uri="{BB962C8B-B14F-4D97-AF65-F5344CB8AC3E}">
        <p14:creationId xmlns:p14="http://schemas.microsoft.com/office/powerpoint/2010/main" val="2555608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0196"/>
            <a:ext cx="8279384" cy="590349"/>
          </a:xfrm>
        </p:spPr>
        <p:txBody>
          <a:bodyPr wrap="square" lIns="0" tIns="18000" rIns="0" bIns="18000" anchor="ctr" anchorCtr="0">
            <a:spAutoFit/>
          </a:bodyPr>
          <a:lstStyle/>
          <a:p>
            <a:r>
              <a:rPr lang="en-US" sz="3600" noProof="0" dirty="0">
                <a:latin typeface="+mj-lt"/>
              </a:rPr>
              <a:t>Figure </a:t>
            </a:r>
            <a:r>
              <a:rPr lang="en-US" sz="3600" dirty="0">
                <a:latin typeface="+mj-lt"/>
              </a:rPr>
              <a:t>33</a:t>
            </a:r>
            <a:r>
              <a:rPr lang="en-US" sz="3600" noProof="0" dirty="0">
                <a:latin typeface="+mj-lt"/>
              </a:rPr>
              <a:t>.23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idx="1"/>
          </p:nvPr>
        </p:nvSpPr>
        <p:spPr>
          <a:xfrm>
            <a:off x="405080" y="1005653"/>
            <a:ext cx="2736954" cy="405683"/>
          </a:xfrm>
        </p:spPr>
        <p:txBody>
          <a:bodyPr wrap="square" lIns="0" tIns="18000" rIns="0" bIns="18000" anchor="ctr" anchorCtr="0">
            <a:spAutoFit/>
          </a:bodyPr>
          <a:lstStyle/>
          <a:p>
            <a:pPr marL="0" indent="0">
              <a:buNone/>
            </a:pPr>
            <a:r>
              <a:rPr lang="en-US" sz="2400" dirty="0"/>
              <a:t>Fuel Trim Live Data</a:t>
            </a:r>
          </a:p>
        </p:txBody>
      </p:sp>
      <p:sp>
        <p:nvSpPr>
          <p:cNvPr id="4" name="Content Placeholder 3">
            <a:extLst>
              <a:ext uri="{FF2B5EF4-FFF2-40B4-BE49-F238E27FC236}">
                <a16:creationId xmlns:a16="http://schemas.microsoft.com/office/drawing/2014/main" id="{6940E83E-D888-F4E5-0579-F18FFECC4474}"/>
              </a:ext>
            </a:extLst>
          </p:cNvPr>
          <p:cNvSpPr>
            <a:spLocks noGrp="1"/>
          </p:cNvSpPr>
          <p:nvPr>
            <p:ph idx="13"/>
          </p:nvPr>
        </p:nvSpPr>
        <p:spPr>
          <a:xfrm>
            <a:off x="405016" y="1635447"/>
            <a:ext cx="2811208" cy="2991007"/>
          </a:xfrm>
        </p:spPr>
        <p:txBody>
          <a:bodyPr wrap="square" lIns="0" tIns="18000" rIns="0" bIns="18000" anchor="ctr" anchorCtr="0">
            <a:spAutoFit/>
          </a:bodyPr>
          <a:lstStyle/>
          <a:p>
            <a:pPr marL="342900" indent="-342900"/>
            <a:r>
              <a:rPr lang="en-US" sz="2400" dirty="0"/>
              <a:t>A scan tool display showing both long-term and short-term fuel trim. Both LTFT and STFT should be less than 10%.</a:t>
            </a:r>
          </a:p>
        </p:txBody>
      </p:sp>
      <p:pic>
        <p:nvPicPr>
          <p:cNvPr id="5" name="Picture 4" descr="A photo shows the live data of long-term and short-term fuel trim on a scan tool.&#10;Long description is available in notes, press F6.">
            <a:extLst>
              <a:ext uri="{FF2B5EF4-FFF2-40B4-BE49-F238E27FC236}">
                <a16:creationId xmlns:a16="http://schemas.microsoft.com/office/drawing/2014/main" id="{3BB0710E-B51A-F2BD-0300-F29737CB5A80}"/>
              </a:ext>
            </a:extLst>
          </p:cNvPr>
          <p:cNvPicPr>
            <a:picLocks noChangeAspect="1"/>
          </p:cNvPicPr>
          <p:nvPr/>
        </p:nvPicPr>
        <p:blipFill>
          <a:blip r:embed="rId3"/>
          <a:stretch>
            <a:fillRect/>
          </a:stretch>
        </p:blipFill>
        <p:spPr>
          <a:xfrm>
            <a:off x="3948455" y="1421568"/>
            <a:ext cx="4612083" cy="3466225"/>
          </a:xfrm>
          <a:prstGeom prst="rect">
            <a:avLst/>
          </a:prstGeom>
        </p:spPr>
      </p:pic>
    </p:spTree>
    <p:extLst>
      <p:ext uri="{BB962C8B-B14F-4D97-AF65-F5344CB8AC3E}">
        <p14:creationId xmlns:p14="http://schemas.microsoft.com/office/powerpoint/2010/main" val="39384499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5771"/>
            <a:ext cx="8298840" cy="590349"/>
          </a:xfrm>
        </p:spPr>
        <p:txBody>
          <a:bodyPr wrap="square" lIns="0" tIns="18000" rIns="0" bIns="18000" anchor="ctr" anchorCtr="0">
            <a:spAutoFit/>
          </a:bodyPr>
          <a:lstStyle/>
          <a:p>
            <a:r>
              <a:rPr lang="en-US" sz="3600" dirty="0">
                <a:latin typeface="+mj-lt"/>
              </a:rPr>
              <a:t>Fuel Trim </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idx="1"/>
          </p:nvPr>
        </p:nvSpPr>
        <p:spPr>
          <a:xfrm>
            <a:off x="413360" y="1082130"/>
            <a:ext cx="8298840" cy="4306751"/>
          </a:xfrm>
        </p:spPr>
        <p:txBody>
          <a:bodyPr wrap="square" lIns="0" tIns="18000" rIns="0" bIns="18000" anchor="ctr" anchorCtr="0">
            <a:spAutoFit/>
          </a:bodyPr>
          <a:lstStyle/>
          <a:p>
            <a:pPr marL="342900" indent="-342900"/>
            <a:r>
              <a:rPr lang="en-US" sz="2400" dirty="0"/>
              <a:t>Short-Term Fuel Trim (STFT) </a:t>
            </a:r>
          </a:p>
          <a:p>
            <a:pPr marL="829818" lvl="1" indent="-342900"/>
            <a:r>
              <a:rPr lang="en-US" sz="2400" dirty="0"/>
              <a:t>Percentage measurement of amount computer is adding or subtracting from a calculated value</a:t>
            </a:r>
          </a:p>
          <a:p>
            <a:pPr marL="829818" lvl="1" indent="-342900"/>
            <a:r>
              <a:rPr lang="en-US" sz="2400" dirty="0"/>
              <a:t>O2S signal modifies preprogrammed fuel delivery</a:t>
            </a:r>
          </a:p>
          <a:p>
            <a:pPr marL="829818" lvl="1" indent="-342900"/>
            <a:r>
              <a:rPr lang="en-US" sz="2400" dirty="0"/>
              <a:t>Short-term fuel trim of +20% indicates that 20% additional fuel added to achieve proper air–fuel mixture</a:t>
            </a:r>
          </a:p>
          <a:p>
            <a:pPr marL="342900" indent="-342900"/>
            <a:r>
              <a:rPr lang="en-US" sz="2400" noProof="0" dirty="0"/>
              <a:t>Long-Term Fuel Trim</a:t>
            </a:r>
          </a:p>
          <a:p>
            <a:pPr marL="829818" lvl="1" indent="-342900"/>
            <a:r>
              <a:rPr lang="en-US" sz="2400" dirty="0"/>
              <a:t>Add/subtract fuel for a longer amount of time than short-term fuel trim</a:t>
            </a:r>
          </a:p>
          <a:p>
            <a:pPr marL="829818" lvl="1" indent="-342900"/>
            <a:r>
              <a:rPr lang="en-US" sz="2400" dirty="0"/>
              <a:t>Keep short-term fuel trim as close to zero as possible</a:t>
            </a:r>
            <a:endParaRPr lang="en-US" sz="2400" noProof="0" dirty="0"/>
          </a:p>
        </p:txBody>
      </p:sp>
    </p:spTree>
    <p:extLst>
      <p:ext uri="{BB962C8B-B14F-4D97-AF65-F5344CB8AC3E}">
        <p14:creationId xmlns:p14="http://schemas.microsoft.com/office/powerpoint/2010/main" val="36338199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0196"/>
            <a:ext cx="8298840" cy="590349"/>
          </a:xfrm>
        </p:spPr>
        <p:txBody>
          <a:bodyPr wrap="square" lIns="0" tIns="18000" rIns="0" bIns="18000" anchor="ctr" anchorCtr="0">
            <a:spAutoFit/>
          </a:bodyPr>
          <a:lstStyle/>
          <a:p>
            <a:r>
              <a:rPr lang="en-US" sz="3600" noProof="0" dirty="0">
                <a:latin typeface="+mj-lt"/>
              </a:rPr>
              <a:t>Question 3</a:t>
            </a:r>
          </a:p>
        </p:txBody>
      </p:sp>
      <p:sp>
        <p:nvSpPr>
          <p:cNvPr id="11" name="Content Placeholder 10">
            <a:extLst>
              <a:ext uri="{FF2B5EF4-FFF2-40B4-BE49-F238E27FC236}">
                <a16:creationId xmlns:a16="http://schemas.microsoft.com/office/drawing/2014/main" id="{554C5B0D-6DA9-9775-D543-EA2CBD19719E}"/>
              </a:ext>
            </a:extLst>
          </p:cNvPr>
          <p:cNvSpPr>
            <a:spLocks noGrp="1"/>
          </p:cNvSpPr>
          <p:nvPr>
            <p:ph idx="1"/>
          </p:nvPr>
        </p:nvSpPr>
        <p:spPr>
          <a:xfrm>
            <a:off x="413360" y="1084326"/>
            <a:ext cx="8298840" cy="775015"/>
          </a:xfrm>
        </p:spPr>
        <p:txBody>
          <a:bodyPr wrap="square" lIns="0" tIns="18000" rIns="0" bIns="18000" anchor="ctr" anchorCtr="0">
            <a:spAutoFit/>
          </a:bodyPr>
          <a:lstStyle/>
          <a:p>
            <a:pPr marL="0" indent="0">
              <a:buNone/>
            </a:pPr>
            <a:r>
              <a:rPr lang="en-US" altLang="en-US" sz="2400" dirty="0"/>
              <a:t>How are diagnostics performed on a wide-band dual cell oxygen sensor?</a:t>
            </a:r>
            <a:endParaRPr lang="en-US" sz="2400" dirty="0"/>
          </a:p>
        </p:txBody>
      </p:sp>
    </p:spTree>
    <p:extLst>
      <p:ext uri="{BB962C8B-B14F-4D97-AF65-F5344CB8AC3E}">
        <p14:creationId xmlns:p14="http://schemas.microsoft.com/office/powerpoint/2010/main" val="21258085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3360" y="220196"/>
            <a:ext cx="8298840" cy="590349"/>
          </a:xfrm>
        </p:spPr>
        <p:txBody>
          <a:bodyPr wrap="square" lIns="0" tIns="18000" rIns="0" bIns="18000" anchor="ctr" anchorCtr="0">
            <a:spAutoFit/>
          </a:bodyPr>
          <a:lstStyle/>
          <a:p>
            <a:r>
              <a:rPr lang="en-US" sz="3600" noProof="0" dirty="0">
                <a:latin typeface="+mj-lt"/>
              </a:rPr>
              <a:t>Answer 3</a:t>
            </a:r>
          </a:p>
        </p:txBody>
      </p:sp>
      <p:sp>
        <p:nvSpPr>
          <p:cNvPr id="11" name="Content Placeholder 10">
            <a:extLst>
              <a:ext uri="{FF2B5EF4-FFF2-40B4-BE49-F238E27FC236}">
                <a16:creationId xmlns:a16="http://schemas.microsoft.com/office/drawing/2014/main" id="{554C5B0D-6DA9-9775-D543-EA2CBD19719E}"/>
              </a:ext>
            </a:extLst>
          </p:cNvPr>
          <p:cNvSpPr>
            <a:spLocks noGrp="1"/>
          </p:cNvSpPr>
          <p:nvPr>
            <p:ph idx="1"/>
          </p:nvPr>
        </p:nvSpPr>
        <p:spPr>
          <a:xfrm>
            <a:off x="413360" y="1086112"/>
            <a:ext cx="8279384" cy="405683"/>
          </a:xfrm>
        </p:spPr>
        <p:txBody>
          <a:bodyPr wrap="square" lIns="0" tIns="18000" rIns="0" bIns="18000" anchor="ctr" anchorCtr="0">
            <a:spAutoFit/>
          </a:bodyPr>
          <a:lstStyle/>
          <a:p>
            <a:pPr marL="0" indent="0">
              <a:buNone/>
            </a:pPr>
            <a:r>
              <a:rPr lang="en-US" altLang="en-US" sz="2400" dirty="0"/>
              <a:t>Diagnostics are performed with a scan tool or a multimeter.</a:t>
            </a:r>
            <a:endParaRPr lang="en-US" sz="2400" dirty="0"/>
          </a:p>
        </p:txBody>
      </p:sp>
    </p:spTree>
    <p:extLst>
      <p:ext uri="{BB962C8B-B14F-4D97-AF65-F5344CB8AC3E}">
        <p14:creationId xmlns:p14="http://schemas.microsoft.com/office/powerpoint/2010/main" val="27451922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560" y="219117"/>
            <a:ext cx="8303640" cy="590349"/>
          </a:xfrm>
        </p:spPr>
        <p:txBody>
          <a:bodyPr wrap="square" lIns="0" tIns="18000" rIns="0" bIns="18000" anchor="ctr" anchorCtr="0">
            <a:spAutoFit/>
          </a:bodyPr>
          <a:lstStyle/>
          <a:p>
            <a:r>
              <a:rPr lang="en-US" sz="3600" dirty="0">
                <a:latin typeface="+mj-lt"/>
              </a:rPr>
              <a:t>Summary</a:t>
            </a:r>
            <a:endParaRPr lang="en-US" sz="2800" dirty="0">
              <a:latin typeface="+mj-lt"/>
            </a:endParaRPr>
          </a:p>
        </p:txBody>
      </p:sp>
      <p:sp>
        <p:nvSpPr>
          <p:cNvPr id="3" name="Content Placeholder 2"/>
          <p:cNvSpPr>
            <a:spLocks noGrp="1"/>
          </p:cNvSpPr>
          <p:nvPr>
            <p:ph idx="1"/>
          </p:nvPr>
        </p:nvSpPr>
        <p:spPr>
          <a:xfrm>
            <a:off x="405016" y="1101970"/>
            <a:ext cx="8316912" cy="4406779"/>
          </a:xfrm>
        </p:spPr>
        <p:txBody>
          <a:bodyPr wrap="square" lIns="0" tIns="18000" rIns="0" bIns="18000" anchor="ctr" anchorCtr="0">
            <a:spAutoFit/>
          </a:bodyPr>
          <a:lstStyle/>
          <a:p>
            <a:pPr marL="342900" indent="-342900">
              <a:spcBef>
                <a:spcPts val="600"/>
              </a:spcBef>
            </a:pPr>
            <a:r>
              <a:rPr lang="en-US" sz="2200" dirty="0"/>
              <a:t>The </a:t>
            </a:r>
            <a:r>
              <a:rPr lang="en-US" sz="2200" spc="-300" dirty="0"/>
              <a:t>E C </a:t>
            </a:r>
            <a:r>
              <a:rPr lang="en-US" sz="2200" dirty="0"/>
              <a:t>T sensor is a high-authority sensor at engine startup and is used for closed-loop control, as well as idle speed.</a:t>
            </a:r>
          </a:p>
          <a:p>
            <a:pPr marL="342900" indent="-342900">
              <a:spcBef>
                <a:spcPts val="600"/>
              </a:spcBef>
            </a:pPr>
            <a:r>
              <a:rPr lang="en-US" sz="2200" dirty="0"/>
              <a:t>All temperature sensors decrease in resistance as the temperature increases. This is called negative temperature coefficient (</a:t>
            </a:r>
            <a:r>
              <a:rPr lang="en-US" sz="2200" spc="-300" dirty="0"/>
              <a:t>N T </a:t>
            </a:r>
            <a:r>
              <a:rPr lang="en-US" sz="2200" dirty="0"/>
              <a:t>C).</a:t>
            </a:r>
          </a:p>
          <a:p>
            <a:pPr marL="342900" indent="-342900">
              <a:spcBef>
                <a:spcPts val="600"/>
              </a:spcBef>
            </a:pPr>
            <a:r>
              <a:rPr lang="en-US" sz="2200" dirty="0"/>
              <a:t>The </a:t>
            </a:r>
            <a:r>
              <a:rPr lang="en-US" sz="2200" spc="-300" dirty="0"/>
              <a:t>E C </a:t>
            </a:r>
            <a:r>
              <a:rPr lang="en-US" sz="2200" dirty="0"/>
              <a:t>T and </a:t>
            </a:r>
            <a:r>
              <a:rPr lang="en-US" sz="2200" spc="-300" dirty="0"/>
              <a:t>I A </a:t>
            </a:r>
            <a:r>
              <a:rPr lang="en-US" sz="2200" dirty="0"/>
              <a:t>T sensors can be tested visually, as well as by using a digital multimeter or a scan tool.</a:t>
            </a:r>
          </a:p>
          <a:p>
            <a:pPr marL="342900" indent="-342900">
              <a:spcBef>
                <a:spcPts val="600"/>
              </a:spcBef>
            </a:pPr>
            <a:r>
              <a:rPr lang="en-US" sz="2200" dirty="0"/>
              <a:t>Some vehicle manufacturers use a stepped </a:t>
            </a:r>
            <a:r>
              <a:rPr lang="en-US" sz="2200" spc="-300" dirty="0"/>
              <a:t>E C </a:t>
            </a:r>
            <a:r>
              <a:rPr lang="en-US" sz="2200" dirty="0"/>
              <a:t>T circuit inside the </a:t>
            </a:r>
            <a:r>
              <a:rPr lang="en-US" sz="2200" spc="-300" dirty="0"/>
              <a:t>P C </a:t>
            </a:r>
            <a:r>
              <a:rPr lang="en-US" sz="2200" dirty="0"/>
              <a:t>M to broaden the accuracy of the sensor.</a:t>
            </a:r>
          </a:p>
          <a:p>
            <a:pPr marL="342900" indent="-342900">
              <a:spcBef>
                <a:spcPts val="600"/>
              </a:spcBef>
            </a:pPr>
            <a:r>
              <a:rPr lang="en-US" sz="2200" dirty="0"/>
              <a:t>Other temperature sensors include transmission fluid temperature (</a:t>
            </a:r>
            <a:r>
              <a:rPr lang="en-US" sz="2200" spc="-300" dirty="0"/>
              <a:t>T F </a:t>
            </a:r>
            <a:r>
              <a:rPr lang="en-US" sz="2200" dirty="0"/>
              <a:t>T), engine fuel temperature (</a:t>
            </a:r>
            <a:r>
              <a:rPr lang="en-US" sz="2200" spc="-300" dirty="0"/>
              <a:t>E F </a:t>
            </a:r>
            <a:r>
              <a:rPr lang="en-US" sz="2200" dirty="0"/>
              <a:t>T), exhaust gas recirculation (</a:t>
            </a:r>
            <a:r>
              <a:rPr lang="en-US" sz="2200" spc="-300" dirty="0"/>
              <a:t>E G </a:t>
            </a:r>
            <a:r>
              <a:rPr lang="en-US" sz="2200" dirty="0"/>
              <a:t>R) temperature, and engine oil temperature.</a:t>
            </a:r>
          </a:p>
        </p:txBody>
      </p:sp>
    </p:spTree>
    <p:extLst>
      <p:ext uri="{BB962C8B-B14F-4D97-AF65-F5344CB8AC3E}">
        <p14:creationId xmlns:p14="http://schemas.microsoft.com/office/powerpoint/2010/main" val="6317208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1781633"/>
            <a:ext cx="8229600" cy="2090760"/>
          </a:xfrm>
        </p:spPr>
        <p:txBody>
          <a:bodyPr wrap="square" tIns="18000" bIns="18000" anchor="ctr" anchorCtr="0">
            <a:spAutoFit/>
          </a:bodyPr>
          <a:lstStyle/>
          <a:p>
            <a:r>
              <a:rPr lang="en-US" sz="2400" noProof="0" dirty="0">
                <a:hlinkClick r:id="rId3"/>
              </a:rPr>
              <a:t>(A8) Engine Performance Animations</a:t>
            </a:r>
            <a:endParaRPr lang="en-US" sz="2400" noProof="0" dirty="0"/>
          </a:p>
          <a:p>
            <a:r>
              <a:rPr lang="en-US" sz="2400" noProof="0" dirty="0">
                <a:hlinkClick r:id="rId4"/>
              </a:rPr>
              <a:t>(A6) Electrical/Electronic Systems Animations</a:t>
            </a:r>
            <a:endParaRPr lang="en-US" sz="2400" noProof="0" dirty="0"/>
          </a:p>
          <a:p>
            <a:r>
              <a:rPr lang="en-US" sz="2400" noProof="0" dirty="0">
                <a:hlinkClick r:id="rId5"/>
              </a:rPr>
              <a:t>(A8) Engine Performance Videos</a:t>
            </a:r>
            <a:endParaRPr lang="en-US" sz="2400" noProof="0" dirty="0"/>
          </a:p>
          <a:p>
            <a:r>
              <a:rPr lang="en-US" sz="2400" noProof="0" dirty="0">
                <a:hlinkClick r:id="rId6"/>
              </a:rPr>
              <a:t>(A6) Electrical/Electronic Systems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09038" y="226398"/>
            <a:ext cx="8303162"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222" y="2790085"/>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27815" y="202519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05588" y="211052"/>
            <a:ext cx="8267700" cy="590349"/>
          </a:xfrm>
        </p:spPr>
        <p:txBody>
          <a:bodyPr wrap="square" lIns="0" tIns="18000" rIns="0" bIns="18000" anchor="ctr" anchorCtr="0">
            <a:spAutoFit/>
          </a:bodyPr>
          <a:lstStyle/>
          <a:p>
            <a:r>
              <a:rPr lang="en-US" altLang="en-US" sz="3600" dirty="0">
                <a:latin typeface="+mj-lt"/>
                <a:cs typeface="Arial" panose="020B0604020202020204" pitchFamily="34" charset="0"/>
              </a:rPr>
              <a:t>Oxygen Sensors </a:t>
            </a:r>
            <a:r>
              <a:rPr lang="en-US" altLang="en-US" sz="2800" dirty="0">
                <a:latin typeface="+mj-lt"/>
                <a:cs typeface="Arial" panose="020B0604020202020204" pitchFamily="34" charset="0"/>
              </a:rPr>
              <a:t>(3 of 3)</a:t>
            </a:r>
            <a:endParaRPr lang="en-US" sz="2600" dirty="0">
              <a:latin typeface="+mj-lt"/>
              <a:cs typeface="Arial" panose="020B0604020202020204" pitchFamily="34" charset="0"/>
            </a:endParaRPr>
          </a:p>
        </p:txBody>
      </p:sp>
      <p:sp>
        <p:nvSpPr>
          <p:cNvPr id="25" name="Content Placeholder 24">
            <a:extLst>
              <a:ext uri="{FF2B5EF4-FFF2-40B4-BE49-F238E27FC236}">
                <a16:creationId xmlns:a16="http://schemas.microsoft.com/office/drawing/2014/main" id="{E1C7D647-1147-479D-B18C-67E853B2EDE2}"/>
              </a:ext>
            </a:extLst>
          </p:cNvPr>
          <p:cNvSpPr>
            <a:spLocks noGrp="1"/>
          </p:cNvSpPr>
          <p:nvPr>
            <p:ph idx="1"/>
          </p:nvPr>
        </p:nvSpPr>
        <p:spPr>
          <a:xfrm>
            <a:off x="405588" y="1015792"/>
            <a:ext cx="8306612" cy="3121812"/>
          </a:xfrm>
        </p:spPr>
        <p:txBody>
          <a:bodyPr wrap="square" lIns="0" tIns="18000" rIns="0" bIns="18000" anchor="ctr" anchorCtr="0">
            <a:spAutoFit/>
          </a:bodyPr>
          <a:lstStyle/>
          <a:p>
            <a:pPr marL="342900" indent="-342900">
              <a:spcBef>
                <a:spcPts val="600"/>
              </a:spcBef>
              <a:buSzTx/>
            </a:pPr>
            <a:r>
              <a:rPr lang="en-US" altLang="en-US" sz="2400" dirty="0"/>
              <a:t>There are several different designs of oxygen sensors, including the following:</a:t>
            </a:r>
          </a:p>
          <a:p>
            <a:pPr marL="829818" lvl="1" indent="-342900"/>
            <a:r>
              <a:rPr lang="en-US" altLang="en-US" sz="2400" dirty="0"/>
              <a:t>One-wire oxygen sensor</a:t>
            </a:r>
          </a:p>
          <a:p>
            <a:pPr marL="829818" lvl="1" indent="-342900"/>
            <a:r>
              <a:rPr lang="en-US" altLang="en-US" sz="2400" dirty="0"/>
              <a:t>Two-wire oxygen sensor</a:t>
            </a:r>
          </a:p>
          <a:p>
            <a:pPr marL="829818" lvl="1" indent="-342900"/>
            <a:r>
              <a:rPr lang="en-US" altLang="en-US" sz="2400" dirty="0"/>
              <a:t>Three-wire oxygen sensor</a:t>
            </a:r>
          </a:p>
          <a:p>
            <a:pPr marL="829818" lvl="1" indent="-342900"/>
            <a:r>
              <a:rPr lang="en-US" altLang="en-US" sz="2400" dirty="0"/>
              <a:t>Four-wire oxygen sensor</a:t>
            </a:r>
          </a:p>
          <a:p>
            <a:pPr marL="342900" indent="-342900">
              <a:spcBef>
                <a:spcPts val="600"/>
              </a:spcBef>
              <a:buSzTx/>
            </a:pPr>
            <a:r>
              <a:rPr lang="en-US" altLang="en-US" sz="2400" dirty="0"/>
              <a:t>Heater Circuits</a:t>
            </a:r>
            <a:endParaRPr lang="en-US" dirty="0"/>
          </a:p>
        </p:txBody>
      </p:sp>
      <p:sp>
        <p:nvSpPr>
          <p:cNvPr id="26" name="Content Placeholder 25">
            <a:extLst>
              <a:ext uri="{FF2B5EF4-FFF2-40B4-BE49-F238E27FC236}">
                <a16:creationId xmlns:a16="http://schemas.microsoft.com/office/drawing/2014/main" id="{5C7589E6-EC63-CAD2-E489-B17C5429F908}"/>
              </a:ext>
            </a:extLst>
          </p:cNvPr>
          <p:cNvSpPr>
            <a:spLocks noGrp="1"/>
          </p:cNvSpPr>
          <p:nvPr>
            <p:ph idx="13"/>
          </p:nvPr>
        </p:nvSpPr>
        <p:spPr>
          <a:xfrm>
            <a:off x="405588" y="4193410"/>
            <a:ext cx="2628900" cy="405683"/>
          </a:xfrm>
        </p:spPr>
        <p:txBody>
          <a:bodyPr wrap="square" lIns="0" tIns="18000" rIns="0" bIns="18000" anchor="ctr" anchorCtr="0">
            <a:spAutoFit/>
          </a:bodyPr>
          <a:lstStyle/>
          <a:p>
            <a:pPr marL="829818" lvl="1" indent="-342900"/>
            <a:r>
              <a:rPr lang="en-US" altLang="en-US" sz="2400" dirty="0"/>
              <a:t>Conventional</a:t>
            </a:r>
            <a:endParaRPr lang="en-US" sz="2400" dirty="0"/>
          </a:p>
        </p:txBody>
      </p:sp>
      <p:sp>
        <p:nvSpPr>
          <p:cNvPr id="28" name="Content Placeholder 27">
            <a:extLst>
              <a:ext uri="{FF2B5EF4-FFF2-40B4-BE49-F238E27FC236}">
                <a16:creationId xmlns:a16="http://schemas.microsoft.com/office/drawing/2014/main" id="{78AB5402-33F8-D889-F73B-C35F848A8814}"/>
              </a:ext>
            </a:extLst>
          </p:cNvPr>
          <p:cNvSpPr>
            <a:spLocks noGrp="1"/>
          </p:cNvSpPr>
          <p:nvPr>
            <p:ph sz="quarter" idx="17"/>
          </p:nvPr>
        </p:nvSpPr>
        <p:spPr>
          <a:xfrm>
            <a:off x="3122097" y="4200882"/>
            <a:ext cx="3463906" cy="405683"/>
          </a:xfrm>
        </p:spPr>
        <p:txBody>
          <a:bodyPr wrap="square" lIns="0" tIns="18000" rIns="0" bIns="18000" anchor="ctr" anchorCtr="0">
            <a:spAutoFit/>
          </a:bodyPr>
          <a:lstStyle/>
          <a:p>
            <a:pPr marL="0" lvl="1" indent="0">
              <a:buNone/>
            </a:pPr>
            <a:r>
              <a:rPr lang="en-US" altLang="en-US" sz="2400" dirty="0"/>
              <a:t>O2 sensors require 0.8 to</a:t>
            </a:r>
            <a:endParaRPr lang="en-US" sz="2400" dirty="0"/>
          </a:p>
        </p:txBody>
      </p:sp>
      <p:graphicFrame>
        <p:nvGraphicFramePr>
          <p:cNvPr id="37" name="Object 36" descr="2 point 0">
            <a:extLst>
              <a:ext uri="{FF2B5EF4-FFF2-40B4-BE49-F238E27FC236}">
                <a16:creationId xmlns:a16="http://schemas.microsoft.com/office/drawing/2014/main" id="{1ACDC71E-35BE-21A7-6132-D403D78388D4}"/>
              </a:ext>
            </a:extLst>
          </p:cNvPr>
          <p:cNvGraphicFramePr>
            <a:graphicFrameLocks noChangeAspect="1"/>
          </p:cNvGraphicFramePr>
          <p:nvPr>
            <p:extLst>
              <p:ext uri="{D42A27DB-BD31-4B8C-83A1-F6EECF244321}">
                <p14:modId xmlns:p14="http://schemas.microsoft.com/office/powerpoint/2010/main" val="1491622548"/>
              </p:ext>
            </p:extLst>
          </p:nvPr>
        </p:nvGraphicFramePr>
        <p:xfrm>
          <a:off x="6643615" y="4246232"/>
          <a:ext cx="482600" cy="344487"/>
        </p:xfrm>
        <a:graphic>
          <a:graphicData uri="http://schemas.openxmlformats.org/presentationml/2006/ole">
            <mc:AlternateContent xmlns:mc="http://schemas.openxmlformats.org/markup-compatibility/2006">
              <mc:Choice xmlns:v="urn:schemas-microsoft-com:vml" Requires="v">
                <p:oleObj name="Equation" r:id="rId3" imgW="253800" imgH="177480" progId="Equation.DSMT4">
                  <p:embed/>
                </p:oleObj>
              </mc:Choice>
              <mc:Fallback>
                <p:oleObj name="Equation" r:id="rId3" imgW="253800" imgH="177480" progId="Equation.DSMT4">
                  <p:embed/>
                  <p:pic>
                    <p:nvPicPr>
                      <p:cNvPr id="4" name="Object 3">
                        <a:extLst>
                          <a:ext uri="{FF2B5EF4-FFF2-40B4-BE49-F238E27FC236}">
                            <a16:creationId xmlns:a16="http://schemas.microsoft.com/office/drawing/2014/main" id="{DC27098E-199D-EE9D-5C67-4B18E9AD5390}"/>
                          </a:ext>
                        </a:extLst>
                      </p:cNvPr>
                      <p:cNvPicPr>
                        <a:picLocks noChangeAspect="1" noChangeArrowheads="1"/>
                      </p:cNvPicPr>
                      <p:nvPr/>
                    </p:nvPicPr>
                    <p:blipFill>
                      <a:blip r:embed="rId4"/>
                      <a:srcRect/>
                      <a:stretch>
                        <a:fillRect/>
                      </a:stretch>
                    </p:blipFill>
                    <p:spPr bwMode="auto">
                      <a:xfrm>
                        <a:off x="6643615" y="4246232"/>
                        <a:ext cx="4826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Content Placeholder 28">
            <a:extLst>
              <a:ext uri="{FF2B5EF4-FFF2-40B4-BE49-F238E27FC236}">
                <a16:creationId xmlns:a16="http://schemas.microsoft.com/office/drawing/2014/main" id="{6F1FFDF4-9669-16E3-5AD4-406011FDBF20}"/>
              </a:ext>
            </a:extLst>
          </p:cNvPr>
          <p:cNvSpPr>
            <a:spLocks noGrp="1"/>
          </p:cNvSpPr>
          <p:nvPr>
            <p:ph sz="quarter" idx="18"/>
          </p:nvPr>
        </p:nvSpPr>
        <p:spPr>
          <a:xfrm>
            <a:off x="7183827" y="4185036"/>
            <a:ext cx="1193174" cy="405683"/>
          </a:xfrm>
        </p:spPr>
        <p:txBody>
          <a:bodyPr lIns="0" tIns="18000" rIns="0" bIns="18000" anchor="ctr" anchorCtr="0">
            <a:spAutoFit/>
          </a:bodyPr>
          <a:lstStyle/>
          <a:p>
            <a:pPr marL="0" lvl="1" indent="0">
              <a:buNone/>
            </a:pPr>
            <a:r>
              <a:rPr lang="en-US" altLang="en-US" sz="2400" dirty="0"/>
              <a:t>amperes</a:t>
            </a:r>
            <a:endParaRPr lang="en-US" sz="2400" dirty="0"/>
          </a:p>
        </p:txBody>
      </p:sp>
      <p:sp>
        <p:nvSpPr>
          <p:cNvPr id="30" name="Content Placeholder 29">
            <a:extLst>
              <a:ext uri="{FF2B5EF4-FFF2-40B4-BE49-F238E27FC236}">
                <a16:creationId xmlns:a16="http://schemas.microsoft.com/office/drawing/2014/main" id="{1D9BD359-8BBE-6725-F5DE-AF013905BAC9}"/>
              </a:ext>
            </a:extLst>
          </p:cNvPr>
          <p:cNvSpPr>
            <a:spLocks noGrp="1"/>
          </p:cNvSpPr>
          <p:nvPr>
            <p:ph sz="quarter" idx="19"/>
          </p:nvPr>
        </p:nvSpPr>
        <p:spPr>
          <a:xfrm>
            <a:off x="1270981" y="4656578"/>
            <a:ext cx="1105280" cy="405683"/>
          </a:xfrm>
        </p:spPr>
        <p:txBody>
          <a:bodyPr wrap="square" lIns="0" tIns="18000" rIns="0" bIns="18000" anchor="ctr" anchorCtr="0">
            <a:spAutoFit/>
          </a:bodyPr>
          <a:lstStyle/>
          <a:p>
            <a:pPr marL="0" lvl="1" indent="0">
              <a:buNone/>
            </a:pPr>
            <a:r>
              <a:rPr lang="en-US" altLang="en-US" sz="2400" dirty="0"/>
              <a:t>at about</a:t>
            </a:r>
            <a:endParaRPr lang="en-US" sz="2400" dirty="0"/>
          </a:p>
        </p:txBody>
      </p:sp>
      <p:graphicFrame>
        <p:nvGraphicFramePr>
          <p:cNvPr id="38" name="Object 37" descr="600 degrees Fahrenheit open parenthesis 315 degree celsius close parenthesis.&#10;">
            <a:extLst>
              <a:ext uri="{FF2B5EF4-FFF2-40B4-BE49-F238E27FC236}">
                <a16:creationId xmlns:a16="http://schemas.microsoft.com/office/drawing/2014/main" id="{9AC0B6D3-2079-5AC6-0F60-6EEE5128E9C6}"/>
              </a:ext>
            </a:extLst>
          </p:cNvPr>
          <p:cNvGraphicFramePr>
            <a:graphicFrameLocks noChangeAspect="1"/>
          </p:cNvGraphicFramePr>
          <p:nvPr>
            <p:extLst>
              <p:ext uri="{D42A27DB-BD31-4B8C-83A1-F6EECF244321}">
                <p14:modId xmlns:p14="http://schemas.microsoft.com/office/powerpoint/2010/main" val="2641147571"/>
              </p:ext>
            </p:extLst>
          </p:nvPr>
        </p:nvGraphicFramePr>
        <p:xfrm>
          <a:off x="2472495" y="4688324"/>
          <a:ext cx="1979613" cy="393700"/>
        </p:xfrm>
        <a:graphic>
          <a:graphicData uri="http://schemas.openxmlformats.org/presentationml/2006/ole">
            <mc:AlternateContent xmlns:mc="http://schemas.openxmlformats.org/markup-compatibility/2006">
              <mc:Choice xmlns:v="urn:schemas-microsoft-com:vml" Requires="v">
                <p:oleObj name="Equation" r:id="rId5" imgW="1041120" imgH="203040" progId="Equation.DSMT4">
                  <p:embed/>
                </p:oleObj>
              </mc:Choice>
              <mc:Fallback>
                <p:oleObj name="Equation" r:id="rId5" imgW="1041120" imgH="203040" progId="Equation.DSMT4">
                  <p:embed/>
                  <p:pic>
                    <p:nvPicPr>
                      <p:cNvPr id="37" name="Object 36">
                        <a:extLst>
                          <a:ext uri="{FF2B5EF4-FFF2-40B4-BE49-F238E27FC236}">
                            <a16:creationId xmlns:a16="http://schemas.microsoft.com/office/drawing/2014/main" id="{1ACDC71E-35BE-21A7-6132-D403D78388D4}"/>
                          </a:ext>
                        </a:extLst>
                      </p:cNvPr>
                      <p:cNvPicPr>
                        <a:picLocks noChangeAspect="1" noChangeArrowheads="1"/>
                      </p:cNvPicPr>
                      <p:nvPr/>
                    </p:nvPicPr>
                    <p:blipFill>
                      <a:blip r:embed="rId6"/>
                      <a:srcRect/>
                      <a:stretch>
                        <a:fillRect/>
                      </a:stretch>
                    </p:blipFill>
                    <p:spPr bwMode="auto">
                      <a:xfrm>
                        <a:off x="2472495" y="4688324"/>
                        <a:ext cx="19796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 name="Content Placeholder 30">
            <a:extLst>
              <a:ext uri="{FF2B5EF4-FFF2-40B4-BE49-F238E27FC236}">
                <a16:creationId xmlns:a16="http://schemas.microsoft.com/office/drawing/2014/main" id="{FBD2C342-CC64-0F85-A898-9FDEB97160FF}"/>
              </a:ext>
            </a:extLst>
          </p:cNvPr>
          <p:cNvSpPr>
            <a:spLocks noGrp="1"/>
          </p:cNvSpPr>
          <p:nvPr>
            <p:ph sz="quarter" idx="20"/>
          </p:nvPr>
        </p:nvSpPr>
        <p:spPr>
          <a:xfrm>
            <a:off x="405588" y="5144918"/>
            <a:ext cx="8306611" cy="405683"/>
          </a:xfrm>
        </p:spPr>
        <p:txBody>
          <a:bodyPr wrap="square" lIns="0" tIns="18000" rIns="0" bIns="18000" anchor="ctr" anchorCtr="0">
            <a:spAutoFit/>
          </a:bodyPr>
          <a:lstStyle/>
          <a:p>
            <a:pPr marL="829818" lvl="1" indent="-342900"/>
            <a:r>
              <a:rPr lang="en-US" altLang="en-US" sz="2400" dirty="0"/>
              <a:t>Wide-band O2 sensors require 8 to 10 amperes at</a:t>
            </a:r>
            <a:endParaRPr lang="en-US" sz="2400" dirty="0"/>
          </a:p>
        </p:txBody>
      </p:sp>
      <p:graphicFrame>
        <p:nvGraphicFramePr>
          <p:cNvPr id="40" name="Object 39" descr="1200 degrees">
            <a:extLst>
              <a:ext uri="{FF2B5EF4-FFF2-40B4-BE49-F238E27FC236}">
                <a16:creationId xmlns:a16="http://schemas.microsoft.com/office/drawing/2014/main" id="{E86C29C1-18E4-C1B8-E6C5-13B7253717CD}"/>
              </a:ext>
            </a:extLst>
          </p:cNvPr>
          <p:cNvGraphicFramePr>
            <a:graphicFrameLocks noChangeAspect="1"/>
          </p:cNvGraphicFramePr>
          <p:nvPr>
            <p:extLst>
              <p:ext uri="{D42A27DB-BD31-4B8C-83A1-F6EECF244321}">
                <p14:modId xmlns:p14="http://schemas.microsoft.com/office/powerpoint/2010/main" val="3879957807"/>
              </p:ext>
            </p:extLst>
          </p:nvPr>
        </p:nvGraphicFramePr>
        <p:xfrm>
          <a:off x="1247361" y="5599483"/>
          <a:ext cx="822325" cy="344488"/>
        </p:xfrm>
        <a:graphic>
          <a:graphicData uri="http://schemas.openxmlformats.org/presentationml/2006/ole">
            <mc:AlternateContent xmlns:mc="http://schemas.openxmlformats.org/markup-compatibility/2006">
              <mc:Choice xmlns:v="urn:schemas-microsoft-com:vml" Requires="v">
                <p:oleObj name="Equation" r:id="rId7" imgW="431640" imgH="177480" progId="Equation.DSMT4">
                  <p:embed/>
                </p:oleObj>
              </mc:Choice>
              <mc:Fallback>
                <p:oleObj name="Equation" r:id="rId7" imgW="431640" imgH="177480" progId="Equation.DSMT4">
                  <p:embed/>
                  <p:pic>
                    <p:nvPicPr>
                      <p:cNvPr id="38" name="Object 37">
                        <a:extLst>
                          <a:ext uri="{FF2B5EF4-FFF2-40B4-BE49-F238E27FC236}">
                            <a16:creationId xmlns:a16="http://schemas.microsoft.com/office/drawing/2014/main" id="{9AC0B6D3-2079-5AC6-0F60-6EEE5128E9C6}"/>
                          </a:ext>
                        </a:extLst>
                      </p:cNvPr>
                      <p:cNvPicPr>
                        <a:picLocks noChangeAspect="1" noChangeArrowheads="1"/>
                      </p:cNvPicPr>
                      <p:nvPr/>
                    </p:nvPicPr>
                    <p:blipFill>
                      <a:blip r:embed="rId8"/>
                      <a:srcRect/>
                      <a:stretch>
                        <a:fillRect/>
                      </a:stretch>
                    </p:blipFill>
                    <p:spPr bwMode="auto">
                      <a:xfrm>
                        <a:off x="1247361" y="5599483"/>
                        <a:ext cx="82232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 name="Content Placeholder 32">
            <a:extLst>
              <a:ext uri="{FF2B5EF4-FFF2-40B4-BE49-F238E27FC236}">
                <a16:creationId xmlns:a16="http://schemas.microsoft.com/office/drawing/2014/main" id="{8F909B04-7DE2-4105-8CB7-59DDD4B78DA1}"/>
              </a:ext>
            </a:extLst>
          </p:cNvPr>
          <p:cNvSpPr>
            <a:spLocks noGrp="1"/>
          </p:cNvSpPr>
          <p:nvPr>
            <p:ph sz="quarter" idx="22"/>
          </p:nvPr>
        </p:nvSpPr>
        <p:spPr>
          <a:xfrm>
            <a:off x="2144086" y="5569235"/>
            <a:ext cx="260313" cy="405683"/>
          </a:xfrm>
        </p:spPr>
        <p:txBody>
          <a:bodyPr wrap="square" lIns="0" tIns="18000" rIns="0" bIns="18000" anchor="ctr" anchorCtr="0">
            <a:spAutoFit/>
          </a:bodyPr>
          <a:lstStyle/>
          <a:p>
            <a:pPr marL="0" lvl="1" indent="0">
              <a:buNone/>
            </a:pPr>
            <a:r>
              <a:rPr lang="en-US" altLang="en-US" sz="2400" dirty="0"/>
              <a:t>to</a:t>
            </a:r>
            <a:endParaRPr lang="en-US" sz="2400" dirty="0"/>
          </a:p>
        </p:txBody>
      </p:sp>
      <p:graphicFrame>
        <p:nvGraphicFramePr>
          <p:cNvPr id="41" name="Object 40" descr="1400 degrees Fahrenheit open parenthesis 650 degree to 760 degree Celsius close parenthesis.">
            <a:extLst>
              <a:ext uri="{FF2B5EF4-FFF2-40B4-BE49-F238E27FC236}">
                <a16:creationId xmlns:a16="http://schemas.microsoft.com/office/drawing/2014/main" id="{519A0F18-C114-6600-45DB-FC34911AF552}"/>
              </a:ext>
            </a:extLst>
          </p:cNvPr>
          <p:cNvGraphicFramePr>
            <a:graphicFrameLocks noChangeAspect="1"/>
          </p:cNvGraphicFramePr>
          <p:nvPr>
            <p:extLst>
              <p:ext uri="{D42A27DB-BD31-4B8C-83A1-F6EECF244321}">
                <p14:modId xmlns:p14="http://schemas.microsoft.com/office/powerpoint/2010/main" val="225808462"/>
              </p:ext>
            </p:extLst>
          </p:nvPr>
        </p:nvGraphicFramePr>
        <p:xfrm>
          <a:off x="2466145" y="5588208"/>
          <a:ext cx="3019425" cy="393700"/>
        </p:xfrm>
        <a:graphic>
          <a:graphicData uri="http://schemas.openxmlformats.org/presentationml/2006/ole">
            <mc:AlternateContent xmlns:mc="http://schemas.openxmlformats.org/markup-compatibility/2006">
              <mc:Choice xmlns:v="urn:schemas-microsoft-com:vml" Requires="v">
                <p:oleObj name="Equation" r:id="rId9" imgW="1587240" imgH="203040" progId="Equation.DSMT4">
                  <p:embed/>
                </p:oleObj>
              </mc:Choice>
              <mc:Fallback>
                <p:oleObj name="Equation" r:id="rId9" imgW="1587240" imgH="203040" progId="Equation.DSMT4">
                  <p:embed/>
                  <p:pic>
                    <p:nvPicPr>
                      <p:cNvPr id="38" name="Object 37">
                        <a:extLst>
                          <a:ext uri="{FF2B5EF4-FFF2-40B4-BE49-F238E27FC236}">
                            <a16:creationId xmlns:a16="http://schemas.microsoft.com/office/drawing/2014/main" id="{9AC0B6D3-2079-5AC6-0F60-6EEE5128E9C6}"/>
                          </a:ext>
                        </a:extLst>
                      </p:cNvPr>
                      <p:cNvPicPr>
                        <a:picLocks noChangeAspect="1" noChangeArrowheads="1"/>
                      </p:cNvPicPr>
                      <p:nvPr/>
                    </p:nvPicPr>
                    <p:blipFill>
                      <a:blip r:embed="rId10"/>
                      <a:srcRect/>
                      <a:stretch>
                        <a:fillRect/>
                      </a:stretch>
                    </p:blipFill>
                    <p:spPr bwMode="auto">
                      <a:xfrm>
                        <a:off x="2466145" y="5588208"/>
                        <a:ext cx="30194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84166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12023" y="226810"/>
            <a:ext cx="8300177" cy="590349"/>
          </a:xfrm>
        </p:spPr>
        <p:txBody>
          <a:bodyPr wrap="square" lIns="0" tIns="18000" rIns="0" bIns="18000" anchor="ctr" anchorCtr="0">
            <a:spAutoFit/>
          </a:bodyPr>
          <a:lstStyle/>
          <a:p>
            <a:r>
              <a:rPr lang="en-US" noProof="0" dirty="0"/>
              <a:t>Figure </a:t>
            </a:r>
            <a:r>
              <a:rPr lang="en-US" dirty="0"/>
              <a:t>33</a:t>
            </a:r>
            <a:r>
              <a:rPr lang="en-US" noProof="0" dirty="0"/>
              <a:t>.1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08883" y="1111827"/>
            <a:ext cx="8303327" cy="374906"/>
          </a:xfrm>
        </p:spPr>
        <p:txBody>
          <a:bodyPr wrap="square" lIns="0" tIns="18000" rIns="0" bIns="18000" anchor="ctr" anchorCtr="0">
            <a:spAutoFit/>
          </a:bodyPr>
          <a:lstStyle/>
          <a:p>
            <a:pPr marL="0" indent="0">
              <a:buNone/>
            </a:pPr>
            <a:r>
              <a:rPr lang="en-US" altLang="en-US" sz="2200" dirty="0"/>
              <a:t>Oxygen Sensor</a:t>
            </a:r>
            <a:endParaRPr lang="en-US" sz="2200" noProof="0" dirty="0"/>
          </a:p>
        </p:txBody>
      </p:sp>
      <p:pic>
        <p:nvPicPr>
          <p:cNvPr id="4" name="Picture 3" descr="An oxygen sensor mounted on the exhaust manifold. The sensor resembles a rod with holes.">
            <a:extLst>
              <a:ext uri="{FF2B5EF4-FFF2-40B4-BE49-F238E27FC236}">
                <a16:creationId xmlns:a16="http://schemas.microsoft.com/office/drawing/2014/main" id="{E562BE63-2375-8DCE-CAF2-8E75E09E7F3F}"/>
              </a:ext>
            </a:extLst>
          </p:cNvPr>
          <p:cNvPicPr>
            <a:picLocks noChangeAspect="1"/>
          </p:cNvPicPr>
          <p:nvPr/>
        </p:nvPicPr>
        <p:blipFill>
          <a:blip r:embed="rId3"/>
          <a:stretch>
            <a:fillRect/>
          </a:stretch>
        </p:blipFill>
        <p:spPr>
          <a:xfrm>
            <a:off x="2280281" y="1636446"/>
            <a:ext cx="4583439" cy="3448922"/>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12023" y="5307524"/>
            <a:ext cx="8300177" cy="1052014"/>
          </a:xfrm>
        </p:spPr>
        <p:txBody>
          <a:bodyPr wrap="square" lIns="0" tIns="18000" rIns="0" bIns="18000" anchor="ctr" anchorCtr="0">
            <a:spAutoFit/>
          </a:bodyPr>
          <a:lstStyle/>
          <a:p>
            <a:pPr marL="342900" indent="-342900">
              <a:spcBef>
                <a:spcPts val="600"/>
              </a:spcBef>
            </a:pPr>
            <a:r>
              <a:rPr lang="en-US" sz="2200" dirty="0"/>
              <a:t>Many oxygen sensors are located in the exhaust manifold near its outlet so that the sensor can detect the air–fuel mixture in the exhaust stream for all cylinders that feed into the manifold. </a:t>
            </a:r>
            <a:endParaRPr lang="en-US" sz="2200" noProof="0" dirty="0"/>
          </a:p>
        </p:txBody>
      </p:sp>
    </p:spTree>
    <p:extLst>
      <p:ext uri="{BB962C8B-B14F-4D97-AF65-F5344CB8AC3E}">
        <p14:creationId xmlns:p14="http://schemas.microsoft.com/office/powerpoint/2010/main" val="4249280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21751" y="226810"/>
            <a:ext cx="8270993" cy="590349"/>
          </a:xfrm>
        </p:spPr>
        <p:txBody>
          <a:bodyPr wrap="square" lIns="0" tIns="18000" rIns="0" bIns="18000" anchor="ctr" anchorCtr="0">
            <a:spAutoFit/>
          </a:bodyPr>
          <a:lstStyle/>
          <a:p>
            <a:r>
              <a:rPr lang="en-US" noProof="0" dirty="0"/>
              <a:t>Figure </a:t>
            </a:r>
            <a:r>
              <a:rPr lang="en-US" dirty="0"/>
              <a:t>33</a:t>
            </a:r>
            <a:r>
              <a:rPr lang="en-US" noProof="0" dirty="0"/>
              <a:t>.2</a:t>
            </a:r>
          </a:p>
        </p:txBody>
      </p:sp>
      <p:graphicFrame>
        <p:nvGraphicFramePr>
          <p:cNvPr id="2" name="Object 1" descr="O subscript 2.">
            <a:extLst>
              <a:ext uri="{FF2B5EF4-FFF2-40B4-BE49-F238E27FC236}">
                <a16:creationId xmlns:a16="http://schemas.microsoft.com/office/drawing/2014/main" id="{91A847F0-BE58-4259-BC40-606211937CB7}"/>
              </a:ext>
            </a:extLst>
          </p:cNvPr>
          <p:cNvGraphicFramePr>
            <a:graphicFrameLocks noChangeAspect="1"/>
          </p:cNvGraphicFramePr>
          <p:nvPr>
            <p:extLst>
              <p:ext uri="{D42A27DB-BD31-4B8C-83A1-F6EECF244321}">
                <p14:modId xmlns:p14="http://schemas.microsoft.com/office/powerpoint/2010/main" val="816239824"/>
              </p:ext>
            </p:extLst>
          </p:nvPr>
        </p:nvGraphicFramePr>
        <p:xfrm>
          <a:off x="399370" y="1105650"/>
          <a:ext cx="450387" cy="485165"/>
        </p:xfrm>
        <a:graphic>
          <a:graphicData uri="http://schemas.openxmlformats.org/presentationml/2006/ole">
            <mc:AlternateContent xmlns:mc="http://schemas.openxmlformats.org/markup-compatibility/2006">
              <mc:Choice xmlns:v="urn:schemas-microsoft-com:vml" Requires="v">
                <p:oleObj name="Equation" r:id="rId3" imgW="215640" imgH="228600" progId="Equation.DSMT4">
                  <p:embed/>
                </p:oleObj>
              </mc:Choice>
              <mc:Fallback>
                <p:oleObj name="Equation" r:id="rId3" imgW="215640" imgH="228600" progId="Equation.DSMT4">
                  <p:embed/>
                  <p:pic>
                    <p:nvPicPr>
                      <p:cNvPr id="4" name="Object 3">
                        <a:extLst>
                          <a:ext uri="{FF2B5EF4-FFF2-40B4-BE49-F238E27FC236}">
                            <a16:creationId xmlns:a16="http://schemas.microsoft.com/office/drawing/2014/main" id="{DC27098E-199D-EE9D-5C67-4B18E9AD5390}"/>
                          </a:ext>
                        </a:extLst>
                      </p:cNvPr>
                      <p:cNvPicPr>
                        <a:picLocks noChangeAspect="1" noChangeArrowheads="1"/>
                      </p:cNvPicPr>
                      <p:nvPr/>
                    </p:nvPicPr>
                    <p:blipFill>
                      <a:blip r:embed="rId4"/>
                      <a:srcRect/>
                      <a:stretch>
                        <a:fillRect/>
                      </a:stretch>
                    </p:blipFill>
                    <p:spPr bwMode="auto">
                      <a:xfrm>
                        <a:off x="399370" y="1105650"/>
                        <a:ext cx="450387" cy="48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895350" y="1112233"/>
            <a:ext cx="2219325" cy="374906"/>
          </a:xfrm>
        </p:spPr>
        <p:txBody>
          <a:bodyPr wrap="square" lIns="0" tIns="18000" rIns="0" bIns="18000" anchor="ctr" anchorCtr="0">
            <a:spAutoFit/>
          </a:bodyPr>
          <a:lstStyle/>
          <a:p>
            <a:pPr marL="0" indent="0">
              <a:buNone/>
            </a:pPr>
            <a:r>
              <a:rPr lang="en-US" altLang="en-US" sz="2200" dirty="0"/>
              <a:t>Sensor Operation</a:t>
            </a:r>
            <a:endParaRPr lang="en-US" sz="2200" noProof="0" dirty="0"/>
          </a:p>
        </p:txBody>
      </p:sp>
      <p:pic>
        <p:nvPicPr>
          <p:cNvPr id="9" name="Picture 8" descr="A zirconia oxygen sensor connected to a digital multi-meter shows a reading of 0.2 volts.&#10;Long description 1 is available in notes, press F6.">
            <a:extLst>
              <a:ext uri="{FF2B5EF4-FFF2-40B4-BE49-F238E27FC236}">
                <a16:creationId xmlns:a16="http://schemas.microsoft.com/office/drawing/2014/main" id="{C113E35C-13A6-E3A0-5D50-F81534D7F030}"/>
              </a:ext>
            </a:extLst>
          </p:cNvPr>
          <p:cNvPicPr>
            <a:picLocks noChangeAspect="1"/>
          </p:cNvPicPr>
          <p:nvPr/>
        </p:nvPicPr>
        <p:blipFill>
          <a:blip r:embed="rId5"/>
          <a:stretch>
            <a:fillRect/>
          </a:stretch>
        </p:blipFill>
        <p:spPr>
          <a:xfrm>
            <a:off x="1927024" y="1583015"/>
            <a:ext cx="2430169" cy="3597290"/>
          </a:xfrm>
          <a:prstGeom prst="rect">
            <a:avLst/>
          </a:prstGeom>
        </p:spPr>
      </p:pic>
      <p:pic>
        <p:nvPicPr>
          <p:cNvPr id="11" name="Picture 10" descr="A zirconia oxygen sensor connected to a digital multi-meter shows a reading of 0.8 volts.&#10;Long description 2 is available in notes, press F6.">
            <a:extLst>
              <a:ext uri="{FF2B5EF4-FFF2-40B4-BE49-F238E27FC236}">
                <a16:creationId xmlns:a16="http://schemas.microsoft.com/office/drawing/2014/main" id="{A501E2FE-C909-FF2A-3A69-256D57B5D842}"/>
              </a:ext>
            </a:extLst>
          </p:cNvPr>
          <p:cNvPicPr>
            <a:picLocks noChangeAspect="1"/>
          </p:cNvPicPr>
          <p:nvPr/>
        </p:nvPicPr>
        <p:blipFill>
          <a:blip r:embed="rId6"/>
          <a:stretch>
            <a:fillRect/>
          </a:stretch>
        </p:blipFill>
        <p:spPr>
          <a:xfrm>
            <a:off x="4747566" y="1578600"/>
            <a:ext cx="2430169" cy="3601859"/>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12024" y="5276180"/>
            <a:ext cx="8270992" cy="1052014"/>
          </a:xfrm>
        </p:spPr>
        <p:txBody>
          <a:bodyPr wrap="square" lIns="0" tIns="18000" rIns="0" bIns="18000" anchor="ctr" anchorCtr="0">
            <a:spAutoFit/>
          </a:bodyPr>
          <a:lstStyle/>
          <a:p>
            <a:pPr marL="342900" indent="-342900">
              <a:spcBef>
                <a:spcPts val="600"/>
              </a:spcBef>
            </a:pPr>
            <a:r>
              <a:rPr lang="en-US" sz="2200" dirty="0"/>
              <a:t>(a) When the exhaust is lean, the output of a zirconia oxygen sensor is below 450 </a:t>
            </a:r>
            <a:r>
              <a:rPr lang="en-US" sz="2200" spc="-300" dirty="0"/>
              <a:t>m </a:t>
            </a:r>
            <a:r>
              <a:rPr lang="en-US" sz="2200" dirty="0"/>
              <a:t>V. (b) When the exhaust is rich, the output of a zirconia oxygen sensor is above 450 </a:t>
            </a:r>
            <a:r>
              <a:rPr lang="en-US" sz="2200" spc="-300" dirty="0"/>
              <a:t>m </a:t>
            </a:r>
            <a:r>
              <a:rPr lang="en-US" sz="2200" dirty="0"/>
              <a:t>V.</a:t>
            </a:r>
            <a:endParaRPr lang="en-US" sz="2200" noProof="0" dirty="0"/>
          </a:p>
        </p:txBody>
      </p:sp>
    </p:spTree>
    <p:extLst>
      <p:ext uri="{BB962C8B-B14F-4D97-AF65-F5344CB8AC3E}">
        <p14:creationId xmlns:p14="http://schemas.microsoft.com/office/powerpoint/2010/main" val="2358300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04631" y="227978"/>
            <a:ext cx="8270993" cy="590349"/>
          </a:xfrm>
        </p:spPr>
        <p:txBody>
          <a:bodyPr wrap="square" lIns="0" tIns="18000" rIns="0" bIns="18000" anchor="ctr" anchorCtr="0">
            <a:spAutoFit/>
          </a:bodyPr>
          <a:lstStyle/>
          <a:p>
            <a:r>
              <a:rPr lang="en-US" noProof="0" dirty="0"/>
              <a:t>Figure </a:t>
            </a:r>
            <a:r>
              <a:rPr lang="en-US" dirty="0"/>
              <a:t>33</a:t>
            </a:r>
            <a:r>
              <a:rPr lang="en-US" noProof="0" dirty="0"/>
              <a:t>.3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04631" y="1112995"/>
            <a:ext cx="2192265" cy="374906"/>
          </a:xfrm>
        </p:spPr>
        <p:txBody>
          <a:bodyPr wrap="square" lIns="0" tIns="18000" rIns="0" bIns="18000" anchor="ctr" anchorCtr="0">
            <a:spAutoFit/>
          </a:bodyPr>
          <a:lstStyle/>
          <a:p>
            <a:pPr marL="0" indent="0">
              <a:buNone/>
            </a:pPr>
            <a:r>
              <a:rPr lang="en-US" altLang="en-US" sz="2200" dirty="0"/>
              <a:t>Zirconia Element</a:t>
            </a:r>
            <a:endParaRPr lang="en-US" sz="2200" noProof="0" dirty="0"/>
          </a:p>
        </p:txBody>
      </p:sp>
      <p:pic>
        <p:nvPicPr>
          <p:cNvPr id="3" name="Picture 2" descr="A cut-section of a cup-type heated oxygen sensor and also its outer physical structure.&#10;Long description is available in notes, press F6.">
            <a:extLst>
              <a:ext uri="{FF2B5EF4-FFF2-40B4-BE49-F238E27FC236}">
                <a16:creationId xmlns:a16="http://schemas.microsoft.com/office/drawing/2014/main" id="{5E03DF58-F0F5-87E0-E2F0-8B4F4197B10C}"/>
              </a:ext>
            </a:extLst>
          </p:cNvPr>
          <p:cNvPicPr>
            <a:picLocks noChangeAspect="1"/>
          </p:cNvPicPr>
          <p:nvPr/>
        </p:nvPicPr>
        <p:blipFill>
          <a:blip r:embed="rId3"/>
          <a:stretch>
            <a:fillRect/>
          </a:stretch>
        </p:blipFill>
        <p:spPr>
          <a:xfrm>
            <a:off x="2495795" y="1652620"/>
            <a:ext cx="4079258" cy="3790504"/>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04631" y="5617669"/>
            <a:ext cx="8270993" cy="713460"/>
          </a:xfrm>
        </p:spPr>
        <p:txBody>
          <a:bodyPr wrap="square" lIns="0" tIns="18000" rIns="0" bIns="18000" anchor="ctr" anchorCtr="0">
            <a:spAutoFit/>
          </a:bodyPr>
          <a:lstStyle/>
          <a:p>
            <a:pPr marL="342900" indent="-342900">
              <a:spcBef>
                <a:spcPts val="600"/>
              </a:spcBef>
            </a:pPr>
            <a:r>
              <a:rPr lang="en-US" sz="2200" dirty="0"/>
              <a:t>Most conventional zirconia oxygen sensors and some wide-band oxygen sensors use the cup (finger) type of design.</a:t>
            </a:r>
            <a:endParaRPr lang="en-US" sz="2200" noProof="0" dirty="0"/>
          </a:p>
        </p:txBody>
      </p:sp>
    </p:spTree>
    <p:extLst>
      <p:ext uri="{BB962C8B-B14F-4D97-AF65-F5344CB8AC3E}">
        <p14:creationId xmlns:p14="http://schemas.microsoft.com/office/powerpoint/2010/main" val="1746982067"/>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2806</TotalTime>
  <Words>7793</Words>
  <Application>Microsoft Office PowerPoint</Application>
  <PresentationFormat>On-screen Show (4:3)</PresentationFormat>
  <Paragraphs>454</Paragraphs>
  <Slides>59</Slides>
  <Notes>56</Notes>
  <HiddenSlides>0</HiddenSlides>
  <MMClips>3</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59</vt:i4>
      </vt:variant>
    </vt:vector>
  </HeadingPairs>
  <TitlesOfParts>
    <vt:vector size="68" baseType="lpstr">
      <vt:lpstr>Symbol</vt:lpstr>
      <vt:lpstr>Wingdings</vt:lpstr>
      <vt:lpstr>Arial</vt:lpstr>
      <vt:lpstr>Cambria Math</vt:lpstr>
      <vt:lpstr>Verdana</vt:lpstr>
      <vt:lpstr>Times New Roman</vt:lpstr>
      <vt:lpstr>1_USHE</vt:lpstr>
      <vt:lpstr>USHE</vt:lpstr>
      <vt:lpstr>Equation</vt:lpstr>
      <vt:lpstr>Automotive Electrical and Engine Performance</vt:lpstr>
      <vt:lpstr>Learning Objectives (1 of 2)</vt:lpstr>
      <vt:lpstr>Learning Objectives (2 of 2)</vt:lpstr>
      <vt:lpstr>Oxygen Sensors (1 of 3)</vt:lpstr>
      <vt:lpstr>Oxygen Sensors (2 of 3)</vt:lpstr>
      <vt:lpstr>Oxygen Sensors (3 of 3)</vt:lpstr>
      <vt:lpstr>Figure 33.1</vt:lpstr>
      <vt:lpstr>Figure 33.2</vt:lpstr>
      <vt:lpstr>Figure 33.3</vt:lpstr>
      <vt:lpstr>Figure 33.4</vt:lpstr>
      <vt:lpstr>Figure 33.5</vt:lpstr>
      <vt:lpstr>Question 1</vt:lpstr>
      <vt:lpstr>Answer 1</vt:lpstr>
      <vt:lpstr>Titania Oxygen Sensor</vt:lpstr>
      <vt:lpstr>Frequently Asked Question: Where Is H O2S1?</vt:lpstr>
      <vt:lpstr>Figure 33.6</vt:lpstr>
      <vt:lpstr>P C M Uses of Oxygen Sensor</vt:lpstr>
      <vt:lpstr>Oxygen Sensor Diagnosis (1 of 2)</vt:lpstr>
      <vt:lpstr>Oxygen Sensor Diagnosis (2 of 2)</vt:lpstr>
      <vt:lpstr>Figure 33.7</vt:lpstr>
      <vt:lpstr>Figure 33.8</vt:lpstr>
      <vt:lpstr>Figure 33.9</vt:lpstr>
      <vt:lpstr>Animation: O2 Sensor, Voltage Checks</vt:lpstr>
      <vt:lpstr>Frequently Asked Question: Why Does the Oxygen Sensor Voltage Read 5 Volts on Many Chrysler Vehicles?</vt:lpstr>
      <vt:lpstr>Figure 33.10</vt:lpstr>
      <vt:lpstr>Figure 33.11</vt:lpstr>
      <vt:lpstr>Animation: Wide Band Oxygen Sensor Tests</vt:lpstr>
      <vt:lpstr>Question 2</vt:lpstr>
      <vt:lpstr>Answer 2</vt:lpstr>
      <vt:lpstr>Post-Catalytic Converter Oxygen Sensor Testing</vt:lpstr>
      <vt:lpstr>Figure 33.12</vt:lpstr>
      <vt:lpstr>Frequently Asked Question: How Could Using Silicone Sealer on a Valve Cover Gasket Affect the Oxygen Sensor?</vt:lpstr>
      <vt:lpstr>Wide-Band Oxygen Sensors (1 of 2)</vt:lpstr>
      <vt:lpstr>Wide-Band Oxygen Sensors (2 of 2)</vt:lpstr>
      <vt:lpstr>Figure 33.13</vt:lpstr>
      <vt:lpstr>Figure 33.14</vt:lpstr>
      <vt:lpstr>Frequently Asked Question: How Quickly Can Wide-Band Oxygen Sensor Achieve Closed Loop?</vt:lpstr>
      <vt:lpstr>Dual Cell Planar Wide-Band Sensor Operation (1 of 2)</vt:lpstr>
      <vt:lpstr>Dual Cell Planar Wide-Band Sensor Operation (2 of 2)</vt:lpstr>
      <vt:lpstr>Figure 33.15</vt:lpstr>
      <vt:lpstr>Figure 33.16</vt:lpstr>
      <vt:lpstr>Figure 33.17</vt:lpstr>
      <vt:lpstr>Dual Cell Diagnosis</vt:lpstr>
      <vt:lpstr>Animation: Dual Cell 02 Sensor Voltage Check</vt:lpstr>
      <vt:lpstr>Figure 33.18</vt:lpstr>
      <vt:lpstr>Single Cell Wide-Band Oxygen Sensors</vt:lpstr>
      <vt:lpstr>Figure 33.19</vt:lpstr>
      <vt:lpstr>Figure 33.20</vt:lpstr>
      <vt:lpstr>Wide-Band Oxygen Sensor Pattern Failures</vt:lpstr>
      <vt:lpstr>Oxygen Sensor–Related Diagnostic Trouble Codes</vt:lpstr>
      <vt:lpstr>Figure 33.21</vt:lpstr>
      <vt:lpstr>Figure 33.22</vt:lpstr>
      <vt:lpstr>Figure 33.23</vt:lpstr>
      <vt:lpstr>Fuel Trim </vt:lpstr>
      <vt:lpstr>Question 3</vt:lpstr>
      <vt:lpstr>Answer 3</vt:lpstr>
      <vt:lpstr>Summary</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Ninth Edition, Chapter 33</dc:title>
  <dc:subject>Careers</dc:subject>
  <dc:creator>Halderman and Ward</dc:creator>
  <cp:keywords/>
  <dc:description>Additional information may be found in the Notes Pane of each slide by pressing F6.</dc:description>
  <cp:lastModifiedBy>Glen Plants</cp:lastModifiedBy>
  <cp:revision>600</cp:revision>
  <dcterms:modified xsi:type="dcterms:W3CDTF">2024-11-04T17:03:21Z</dcterms:modified>
</cp:coreProperties>
</file>