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2" r:id="rId1"/>
    <p:sldMasterId id="2147483663" r:id="rId2"/>
  </p:sldMasterIdLst>
  <p:notesMasterIdLst>
    <p:notesMasterId r:id="rId57"/>
  </p:notesMasterIdLst>
  <p:handoutMasterIdLst>
    <p:handoutMasterId r:id="rId58"/>
  </p:handoutMasterIdLst>
  <p:sldIdLst>
    <p:sldId id="1038" r:id="rId3"/>
    <p:sldId id="764" r:id="rId4"/>
    <p:sldId id="1118" r:id="rId5"/>
    <p:sldId id="948" r:id="rId6"/>
    <p:sldId id="1119" r:id="rId7"/>
    <p:sldId id="949" r:id="rId8"/>
    <p:sldId id="1120" r:id="rId9"/>
    <p:sldId id="1121" r:id="rId10"/>
    <p:sldId id="1122" r:id="rId11"/>
    <p:sldId id="1116" r:id="rId12"/>
    <p:sldId id="1117" r:id="rId13"/>
    <p:sldId id="1123" r:id="rId14"/>
    <p:sldId id="1124" r:id="rId15"/>
    <p:sldId id="1162" r:id="rId16"/>
    <p:sldId id="1385" r:id="rId17"/>
    <p:sldId id="1126" r:id="rId18"/>
    <p:sldId id="1127" r:id="rId19"/>
    <p:sldId id="1128" r:id="rId20"/>
    <p:sldId id="1129" r:id="rId21"/>
    <p:sldId id="1130" r:id="rId22"/>
    <p:sldId id="1131" r:id="rId23"/>
    <p:sldId id="1132" r:id="rId24"/>
    <p:sldId id="1133" r:id="rId25"/>
    <p:sldId id="1134" r:id="rId26"/>
    <p:sldId id="1135" r:id="rId27"/>
    <p:sldId id="1136" r:id="rId28"/>
    <p:sldId id="1137" r:id="rId29"/>
    <p:sldId id="1138" r:id="rId30"/>
    <p:sldId id="1139" r:id="rId31"/>
    <p:sldId id="1140" r:id="rId32"/>
    <p:sldId id="1163" r:id="rId33"/>
    <p:sldId id="1142" r:id="rId34"/>
    <p:sldId id="1143" r:id="rId35"/>
    <p:sldId id="1144" r:id="rId36"/>
    <p:sldId id="1145" r:id="rId37"/>
    <p:sldId id="1146" r:id="rId38"/>
    <p:sldId id="1386" r:id="rId39"/>
    <p:sldId id="1147" r:id="rId40"/>
    <p:sldId id="1148" r:id="rId41"/>
    <p:sldId id="1149" r:id="rId42"/>
    <p:sldId id="1150" r:id="rId43"/>
    <p:sldId id="1151" r:id="rId44"/>
    <p:sldId id="1152" r:id="rId45"/>
    <p:sldId id="1153" r:id="rId46"/>
    <p:sldId id="1154" r:id="rId47"/>
    <p:sldId id="1155" r:id="rId48"/>
    <p:sldId id="1387" r:id="rId49"/>
    <p:sldId id="1156" r:id="rId50"/>
    <p:sldId id="1157" r:id="rId51"/>
    <p:sldId id="1158" r:id="rId52"/>
    <p:sldId id="1159" r:id="rId53"/>
    <p:sldId id="1160" r:id="rId54"/>
    <p:sldId id="1306" r:id="rId55"/>
    <p:sldId id="687" r:id="rId56"/>
  </p:sldIdLst>
  <p:sldSz cx="9144000" cy="6858000" type="screen4x3"/>
  <p:notesSz cx="6858000" cy="9144000"/>
  <p:embeddedFontLst>
    <p:embeddedFont>
      <p:font typeface="Verdana" panose="020B0604030504040204" pitchFamily="3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65" userDrawn="1">
          <p15:clr>
            <a:srgbClr val="A4A3A4"/>
          </p15:clr>
        </p15:guide>
        <p15:guide id="2" pos="272" userDrawn="1">
          <p15:clr>
            <a:srgbClr val="A4A3A4"/>
          </p15:clr>
        </p15:guide>
        <p15:guide id="3" pos="5511" userDrawn="1">
          <p15:clr>
            <a:srgbClr val="A4A3A4"/>
          </p15:clr>
        </p15:guide>
        <p15:guide id="7" orient="horz" pos="572" userDrawn="1">
          <p15:clr>
            <a:srgbClr val="A4A3A4"/>
          </p15:clr>
        </p15:guide>
        <p15:guide id="9" orient="horz" pos="414" userDrawn="1">
          <p15:clr>
            <a:srgbClr val="A4A3A4"/>
          </p15:clr>
        </p15:guide>
        <p15:guide id="12" pos="2880" userDrawn="1">
          <p15:clr>
            <a:srgbClr val="A4A3A4"/>
          </p15:clr>
        </p15:guide>
        <p15:guide id="13" orient="horz" pos="4178" userDrawn="1">
          <p15:clr>
            <a:srgbClr val="A4A3A4"/>
          </p15:clr>
        </p15:guide>
        <p15:guide id="14" pos="499" userDrawn="1">
          <p15:clr>
            <a:srgbClr val="A4A3A4"/>
          </p15:clr>
        </p15:guide>
        <p15:guide id="15" orient="horz" pos="89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 id="8" name="Thamizhselvi Caliyaperumol" initials="TC" lastIdx="2" clrIdx="8">
    <p:extLst>
      <p:ext uri="{19B8F6BF-5375-455C-9EA6-DF929625EA0E}">
        <p15:presenceInfo xmlns:p15="http://schemas.microsoft.com/office/powerpoint/2012/main" userId="S-1-5-21-1408920735-363312195-2789242753-66205" providerId="AD"/>
      </p:ext>
    </p:extLst>
  </p:cmAuthor>
  <p:cmAuthor id="9" name="Rajalakshmi Krishnamoorthy" initials="RK" lastIdx="1" clrIdx="9">
    <p:extLst>
      <p:ext uri="{19B8F6BF-5375-455C-9EA6-DF929625EA0E}">
        <p15:presenceInfo xmlns:p15="http://schemas.microsoft.com/office/powerpoint/2012/main" userId="S-1-5-21-1408920735-363312195-2789242753-661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F4FEF7"/>
    <a:srgbClr val="BFF7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8" autoAdjust="0"/>
    <p:restoredTop sz="84561" autoAdjust="0"/>
  </p:normalViewPr>
  <p:slideViewPr>
    <p:cSldViewPr snapToGrid="0" snapToObjects="1">
      <p:cViewPr varScale="1">
        <p:scale>
          <a:sx n="97" d="100"/>
          <a:sy n="97" d="100"/>
        </p:scale>
        <p:origin x="2022" y="78"/>
      </p:cViewPr>
      <p:guideLst>
        <p:guide orient="horz" pos="4065"/>
        <p:guide pos="272"/>
        <p:guide pos="5511"/>
        <p:guide orient="horz" pos="572"/>
        <p:guide orient="horz" pos="414"/>
        <p:guide pos="2880"/>
        <p:guide orient="horz" pos="4178"/>
        <p:guide pos="499"/>
        <p:guide orient="horz" pos="890"/>
      </p:guideLst>
    </p:cSldViewPr>
  </p:slideViewPr>
  <p:outlineViewPr>
    <p:cViewPr>
      <p:scale>
        <a:sx n="33" d="100"/>
        <a:sy n="33" d="100"/>
      </p:scale>
      <p:origin x="0" y="-28392"/>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4" d="100"/>
          <a:sy n="84" d="100"/>
        </p:scale>
        <p:origin x="222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66"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61"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2.fntdata"/><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fntdata"/><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11/4/2024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INSTRUCTOR NOTE: This presentation includes text explanation notes, you can use to teach the course. When in SLIDE SHOW mode, you RIGHT CLICK and select SHOW PRESENTER VIEW, to use the notes.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2607166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64167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95838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DA087-4FB8-BE9A-211C-7B365B1656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8675E5-A9A0-6C76-9E02-9518E2E219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14ECEB-8985-DD3E-7DE4-5633916D4F06}"/>
              </a:ext>
            </a:extLst>
          </p:cNvPr>
          <p:cNvSpPr>
            <a:spLocks noGrp="1"/>
          </p:cNvSpPr>
          <p:nvPr>
            <p:ph type="body" idx="1"/>
          </p:nvPr>
        </p:nvSpPr>
        <p:spPr/>
        <p:txBody>
          <a:bodyPr/>
          <a:lstStyle/>
          <a:p>
            <a:r>
              <a:rPr lang="en-US" sz="1200" b="1" i="0" u="sng" strike="noStrike" kern="1200" baseline="0" noProof="0" dirty="0">
                <a:solidFill>
                  <a:schemeClr val="tx1"/>
                </a:solidFill>
                <a:latin typeface="Arial" panose="020B0604020202020204" pitchFamily="34" charset="0"/>
                <a:ea typeface="+mn-ea"/>
                <a:cs typeface="Arial" panose="020B0604020202020204" pitchFamily="34" charset="0"/>
              </a:rPr>
              <a:t>CASE STUDY: The Case of the Hot Audi</a:t>
            </a:r>
          </a:p>
          <a:p>
            <a:r>
              <a:rPr lang="en-US" sz="1200" b="0" i="0" u="none" strike="noStrike" kern="1200" baseline="0" noProof="0" dirty="0">
                <a:solidFill>
                  <a:schemeClr val="tx1"/>
                </a:solidFill>
                <a:latin typeface="Arial" panose="020B0604020202020204" pitchFamily="34" charset="0"/>
                <a:ea typeface="+mn-ea"/>
                <a:cs typeface="Arial" panose="020B0604020202020204" pitchFamily="34" charset="0"/>
              </a:rPr>
              <a:t>The owner of Audi A3 Quattro took the vehicle to a shop and mentioned that the engine temperature gauge was indicting that the engine was running hot. A check engine light was also on. A scan tool was used to retrieve a D T C P0116 (Engine Coolant Temperature (E C T) Sensor 1 Circuit Range/Performance). Another shop had replaced the thermostat, water pump, and E C T sensor (at the radiator outlet), which did not fix the overheat problem.</a:t>
            </a:r>
          </a:p>
          <a:p>
            <a:r>
              <a:rPr lang="en-US" sz="1200" b="0" i="0" u="none" strike="noStrike" kern="1200" baseline="0" noProof="0" dirty="0">
                <a:solidFill>
                  <a:schemeClr val="tx1"/>
                </a:solidFill>
                <a:latin typeface="Arial" panose="020B0604020202020204" pitchFamily="34" charset="0"/>
                <a:ea typeface="+mn-ea"/>
                <a:cs typeface="Arial" panose="020B0604020202020204" pitchFamily="34" charset="0"/>
              </a:rPr>
              <a:t>The service technician looked at the scan tool data and noticed that the E C T was showing a temperature of over 240° (112°C), yet the upper radiator hose was not hot. Checking service information, the technician discovered that this engine has two E C T sensors, one in the radiator outlet and another one located on the engine block. The D T C was referencing the E C T located on the engine block, designated G62 in service information. The technician checked the resistance of G62 and found it to be out of specifications. Replacing this E C T sensor resulted in both E C T sensors reading the same temperature with key on, engine off (K O E O). The D T C was cleared and the vehicle was driven, which confirmed that the root cause had been found.</a:t>
            </a:r>
          </a:p>
          <a:p>
            <a:r>
              <a:rPr lang="en-US" sz="1200" b="1" i="0" u="none" strike="noStrike" kern="1200" baseline="0" noProof="0" dirty="0">
                <a:solidFill>
                  <a:schemeClr val="tx1"/>
                </a:solidFill>
                <a:latin typeface="Arial" panose="020B0604020202020204" pitchFamily="34" charset="0"/>
                <a:ea typeface="+mn-ea"/>
                <a:cs typeface="Arial" panose="020B0604020202020204" pitchFamily="34" charset="0"/>
              </a:rPr>
              <a:t>Summary:</a:t>
            </a:r>
          </a:p>
          <a:p>
            <a:r>
              <a:rPr lang="en-US" sz="1200" b="1" i="0" u="none" strike="noStrike" kern="1200" cap="none" baseline="0" noProof="0" dirty="0">
                <a:solidFill>
                  <a:schemeClr val="dk1"/>
                </a:solidFill>
                <a:latin typeface="Arial"/>
                <a:ea typeface="Arial"/>
                <a:cs typeface="Arial"/>
                <a:sym typeface="Arial"/>
              </a:rPr>
              <a:t>Concern</a:t>
            </a:r>
            <a:r>
              <a:rPr lang="en-US" sz="1200" b="1" i="0" u="none" strike="noStrike" kern="1200" baseline="0" noProof="0" dirty="0">
                <a:solidFill>
                  <a:schemeClr val="tx1"/>
                </a:solidFill>
                <a:latin typeface="Arial" panose="020B0604020202020204" pitchFamily="34" charset="0"/>
                <a:ea typeface="+mn-ea"/>
                <a:cs typeface="Arial" panose="020B0604020202020204" pitchFamily="34" charset="0"/>
              </a:rPr>
              <a:t>—The temperature gauge was showing that the engine was overheating and the check engine light was on.</a:t>
            </a:r>
          </a:p>
          <a:p>
            <a:r>
              <a:rPr lang="en-US" sz="1200" b="1" i="0" u="none" strike="noStrike" kern="1200" baseline="0" noProof="0" dirty="0">
                <a:solidFill>
                  <a:schemeClr val="tx1"/>
                </a:solidFill>
                <a:latin typeface="Arial" panose="020B0604020202020204" pitchFamily="34" charset="0"/>
                <a:ea typeface="+mn-ea"/>
                <a:cs typeface="Arial" panose="020B0604020202020204" pitchFamily="34" charset="0"/>
              </a:rPr>
              <a:t>Cause—One of the two E C T sensors was out of specification causing both the incorrect dash temperature reading and a stored diagnostic trouble code.</a:t>
            </a:r>
          </a:p>
          <a:p>
            <a:r>
              <a:rPr lang="en-US" sz="1200" b="1" i="0" u="none" strike="noStrike" kern="1200" baseline="0" noProof="0" dirty="0">
                <a:solidFill>
                  <a:schemeClr val="tx1"/>
                </a:solidFill>
                <a:latin typeface="Arial" panose="020B0604020202020204" pitchFamily="34" charset="0"/>
                <a:ea typeface="+mn-ea"/>
                <a:cs typeface="Arial" panose="020B0604020202020204" pitchFamily="34" charset="0"/>
              </a:rPr>
              <a:t>Correction—Replacing the E C T sensor located on the engine block (G62) corrected both issues.</a:t>
            </a:r>
          </a:p>
          <a:p>
            <a:endParaRPr lang="en-US" sz="1200" noProof="0" dirty="0">
              <a:latin typeface="Arial" panose="020B0604020202020204" pitchFamily="34" charset="0"/>
              <a:cs typeface="Arial" panose="020B0604020202020204" pitchFamily="34" charset="0"/>
            </a:endParaRPr>
          </a:p>
          <a:p>
            <a:r>
              <a:rPr lang="en-US" sz="1200" noProof="0" dirty="0">
                <a:latin typeface="Arial" panose="020B0604020202020204" pitchFamily="34" charset="0"/>
                <a:cs typeface="Arial" panose="020B0604020202020204" pitchFamily="34" charset="0"/>
              </a:rPr>
              <a:t>Long Description:</a:t>
            </a:r>
          </a:p>
          <a:p>
            <a:r>
              <a:rPr lang="en-US" sz="1200" noProof="0" dirty="0">
                <a:latin typeface="Arial" panose="020B0604020202020204" pitchFamily="34" charset="0"/>
                <a:cs typeface="Arial" panose="020B0604020202020204" pitchFamily="34" charset="0"/>
              </a:rPr>
              <a:t>When the voltage drop reaches approximately 1.20 volts, the P C M turns on a transistor. The transistor connects a 1-kilo ohms resistor in parallel with the 10- kilo ohms resistor. Total circuit resistance now drops to around 909 ohms. This function allows the P C M to have full binary control at cold temperatures up to approximately 122 degrees Fahrenheit (50 degrees Celsius), and a second full binary control at temperatures greater than 122 degrees Fahrenheit (50 degrees Celsius).</a:t>
            </a:r>
          </a:p>
        </p:txBody>
      </p:sp>
      <p:sp>
        <p:nvSpPr>
          <p:cNvPr id="4" name="Slide Number Placeholder 3">
            <a:extLst>
              <a:ext uri="{FF2B5EF4-FFF2-40B4-BE49-F238E27FC236}">
                <a16:creationId xmlns:a16="http://schemas.microsoft.com/office/drawing/2014/main" id="{97EAED28-6A65-F111-3968-FFB757145E7C}"/>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08048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table has four columns: degrees Fahrenheit, degrees Celsius, ohms, and voltage drop across sensor. Row entries are as follows. Row 1: negative 40, negative 40, 100,000 plus, 4.95. Row 2: 18, negative 8, 14,628, 4.68. Row 3: 32, 0, 9,420, 4.52. Row 4: 50, 10, 5,670, 4.25. Row 5: 68, 20, 3,520, 3.89. Row 6: 86, 30, 2,238, 3.46. Row 7: 104, 40, 1,459, 2.97. Row 8: 122, 50, 973, 2.47. Row 9: 140, 60, 667, 2.00. Row 10: 158, 70, 467, 1.59. Row 11: 176, 80, 332, 1.25. Row 12: 194, 90, 241, 0.97. Row 13: 212, 100, 177, 0.75.</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21611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noProof="0" dirty="0">
                <a:solidFill>
                  <a:schemeClr val="dk1"/>
                </a:solidFill>
                <a:latin typeface="Arial" panose="020B0604020202020204" pitchFamily="34" charset="0"/>
                <a:ea typeface="Arial"/>
                <a:cs typeface="Arial" panose="020B0604020202020204" pitchFamily="34" charset="0"/>
                <a:sym typeface="Arial"/>
              </a:rPr>
              <a:t>TECH TIP: </a:t>
            </a:r>
            <a:r>
              <a:rPr lang="en-US" sz="1200" b="1" i="0" u="sng" strike="noStrike" kern="1200" baseline="0" noProof="0" dirty="0">
                <a:solidFill>
                  <a:schemeClr val="tx1"/>
                </a:solidFill>
                <a:latin typeface="Arial" panose="020B0604020202020204" pitchFamily="34" charset="0"/>
                <a:ea typeface="+mn-ea"/>
                <a:cs typeface="Arial" panose="020B0604020202020204" pitchFamily="34" charset="0"/>
              </a:rPr>
              <a:t>Quick and Easy E C T Test</a:t>
            </a:r>
          </a:p>
          <a:p>
            <a:r>
              <a:rPr lang="en-US" sz="1200" b="0" i="0" u="none" strike="noStrike" kern="1200" baseline="0" noProof="0" dirty="0">
                <a:solidFill>
                  <a:schemeClr val="tx1"/>
                </a:solidFill>
                <a:latin typeface="Arial" panose="020B0604020202020204" pitchFamily="34" charset="0"/>
                <a:ea typeface="+mn-ea"/>
                <a:cs typeface="Arial" panose="020B0604020202020204" pitchFamily="34" charset="0"/>
              </a:rPr>
              <a:t>To check that the wiring and the computer are functioning, regarding the E C T sensor, connect a scan tool and look at the E C T temperature display.</a:t>
            </a:r>
          </a:p>
          <a:p>
            <a:r>
              <a:rPr lang="en-US" sz="1200" b="0" i="0" u="none" strike="noStrike" kern="1200" baseline="0" noProof="0" dirty="0">
                <a:solidFill>
                  <a:schemeClr val="tx1"/>
                </a:solidFill>
                <a:latin typeface="Arial" panose="020B0604020202020204" pitchFamily="34" charset="0"/>
                <a:ea typeface="+mn-ea"/>
                <a:cs typeface="Arial" panose="020B0604020202020204" pitchFamily="34" charset="0"/>
              </a:rPr>
              <a:t>STEP 1 Unplug the connector from the E C T sensor. The temperature displayed on the scan tool should read about −40°C.</a:t>
            </a:r>
          </a:p>
          <a:p>
            <a:r>
              <a:rPr lang="en-US" sz="1200" b="0" i="0" u="none" strike="noStrike" kern="1200" baseline="0" noProof="0" dirty="0">
                <a:solidFill>
                  <a:schemeClr val="tx1"/>
                </a:solidFill>
                <a:latin typeface="Arial" panose="020B0604020202020204" pitchFamily="34" charset="0"/>
                <a:ea typeface="+mn-ea"/>
                <a:cs typeface="Arial" panose="020B0604020202020204" pitchFamily="34" charset="0"/>
              </a:rPr>
              <a:t>NOTE: </a:t>
            </a:r>
            <a:r>
              <a:rPr lang="en-US" sz="1200" b="1" i="0" u="none" strike="noStrike" kern="1200" baseline="0" noProof="0" dirty="0">
                <a:solidFill>
                  <a:schemeClr val="tx1"/>
                </a:solidFill>
                <a:latin typeface="Arial" panose="020B0604020202020204" pitchFamily="34" charset="0"/>
                <a:ea typeface="+mn-ea"/>
                <a:cs typeface="Arial" panose="020B0604020202020204" pitchFamily="34" charset="0"/>
              </a:rPr>
              <a:t>−40° </a:t>
            </a:r>
            <a:r>
              <a:rPr lang="en-US" sz="1200" b="0" i="0" u="none" strike="noStrike" kern="1200" baseline="0" noProof="0" dirty="0">
                <a:solidFill>
                  <a:schemeClr val="tx1"/>
                </a:solidFill>
                <a:latin typeface="Arial" panose="020B0604020202020204" pitchFamily="34" charset="0"/>
                <a:ea typeface="+mn-ea"/>
                <a:cs typeface="Arial" panose="020B0604020202020204" pitchFamily="34" charset="0"/>
              </a:rPr>
              <a:t>Celsius is also </a:t>
            </a:r>
            <a:r>
              <a:rPr lang="en-US" sz="1200" b="1" i="0" u="none" strike="noStrike" kern="1200" baseline="0" noProof="0" dirty="0">
                <a:solidFill>
                  <a:schemeClr val="tx1"/>
                </a:solidFill>
                <a:latin typeface="Arial" panose="020B0604020202020204" pitchFamily="34" charset="0"/>
                <a:ea typeface="+mn-ea"/>
                <a:cs typeface="Arial" panose="020B0604020202020204" pitchFamily="34" charset="0"/>
              </a:rPr>
              <a:t>−40° </a:t>
            </a:r>
            <a:r>
              <a:rPr lang="en-US" sz="1200" b="0" i="0" u="none" strike="noStrike" kern="1200" baseline="0" noProof="0" dirty="0">
                <a:solidFill>
                  <a:schemeClr val="tx1"/>
                </a:solidFill>
                <a:latin typeface="Arial" panose="020B0604020202020204" pitchFamily="34" charset="0"/>
                <a:ea typeface="+mn-ea"/>
                <a:cs typeface="Arial" panose="020B0604020202020204" pitchFamily="34" charset="0"/>
              </a:rPr>
              <a:t>Fahrenheit. This is the point where both temperature scales meet. </a:t>
            </a:r>
          </a:p>
          <a:p>
            <a:r>
              <a:rPr lang="en-US" sz="1200" b="0" i="0" u="none" strike="noStrike" kern="1200" baseline="0" noProof="0" dirty="0">
                <a:solidFill>
                  <a:schemeClr val="tx1"/>
                </a:solidFill>
                <a:latin typeface="Arial" panose="020B0604020202020204" pitchFamily="34" charset="0"/>
                <a:ea typeface="+mn-ea"/>
                <a:cs typeface="Arial" panose="020B0604020202020204" pitchFamily="34" charset="0"/>
              </a:rPr>
              <a:t>STEP 2 With the connector still removed from the E C T sensor, use a fused jumper lead and connect the two terminals of the connector together. The scan tool should display about 285°F (140°C). This same test procedure will work for the I A T and </a:t>
            </a:r>
            <a:r>
              <a:rPr lang="en-US" sz="1200" b="0" i="0" u="none" strike="noStrike" kern="1200" cap="none" baseline="0" noProof="0" dirty="0">
                <a:solidFill>
                  <a:schemeClr val="dk1"/>
                </a:solidFill>
                <a:latin typeface="Arial"/>
                <a:ea typeface="Arial"/>
                <a:cs typeface="Arial"/>
                <a:sym typeface="Arial"/>
              </a:rPr>
              <a:t>most other</a:t>
            </a:r>
            <a:r>
              <a:rPr lang="en-US" sz="1200" b="0" i="0" u="none" strike="noStrike" kern="1200" baseline="0" noProof="0" dirty="0">
                <a:solidFill>
                  <a:schemeClr val="tx1"/>
                </a:solidFill>
                <a:latin typeface="Arial" panose="020B0604020202020204" pitchFamily="34" charset="0"/>
                <a:ea typeface="+mn-ea"/>
                <a:cs typeface="Arial" panose="020B0604020202020204" pitchFamily="34" charset="0"/>
              </a:rPr>
              <a:t> temperature sensors.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68948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3629149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661431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63079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15970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60819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413077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variable resistance sensor is connected to P C M and 5 volts supply via resistance. The temperature sensor shows high resistance at cold temperatures and low resistance at high temperatures.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90660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825348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734053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938080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320851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947431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467322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a:extLst>
            <a:ext uri="{FF2B5EF4-FFF2-40B4-BE49-F238E27FC236}">
              <a16:creationId xmlns:a16="http://schemas.microsoft.com/office/drawing/2014/main" id="{B80B3C96-17B2-E51F-1C03-CD71BFE315D6}"/>
            </a:ext>
          </a:extLst>
        </p:cNvPr>
        <p:cNvGrpSpPr/>
        <p:nvPr/>
      </p:nvGrpSpPr>
      <p:grpSpPr>
        <a:xfrm>
          <a:off x="0" y="0"/>
          <a:ext cx="0" cy="0"/>
          <a:chOff x="0" y="0"/>
          <a:chExt cx="0" cy="0"/>
        </a:xfrm>
      </p:grpSpPr>
      <p:sp>
        <p:nvSpPr>
          <p:cNvPr id="208" name="Shape 208">
            <a:extLst>
              <a:ext uri="{FF2B5EF4-FFF2-40B4-BE49-F238E27FC236}">
                <a16:creationId xmlns:a16="http://schemas.microsoft.com/office/drawing/2014/main" id="{885038EE-14BA-3E65-C511-35A21A0F70F7}"/>
              </a:ext>
            </a:extLst>
          </p:cNvPr>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a:extLst>
              <a:ext uri="{FF2B5EF4-FFF2-40B4-BE49-F238E27FC236}">
                <a16:creationId xmlns:a16="http://schemas.microsoft.com/office/drawing/2014/main" id="{90E6E2BE-D60F-5801-B4E5-F78400D39BF5}"/>
              </a:ext>
            </a:extLst>
          </p:cNvPr>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Selected temperature sensor-related diagnostic trouble codes.</a:t>
            </a:r>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a:extLst>
              <a:ext uri="{FF2B5EF4-FFF2-40B4-BE49-F238E27FC236}">
                <a16:creationId xmlns:a16="http://schemas.microsoft.com/office/drawing/2014/main" id="{25637822-0822-4F72-A2F3-BF3DF8016258}"/>
              </a:ext>
            </a:extLst>
          </p:cNvPr>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023863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4199794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402316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5056992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867946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234553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three output pins of the T P sensor are connected to connectors A, C, and B. For the T P sensor at idle, the connectors A, C, and B lead to 5 V reference, 0.5 V signal, and ground return, respectively. For the T P sensor at wide open throttle, the connector connections are the same except that connector C leads to 4.5 V signal instead of 0.5 V signal.</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603496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25745427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28351812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984238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64683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999863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95762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000082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Clean transitions and the lack of any glitches in this waveform indicate a good sensor. The wave starts a constant value then smoothly increases then plateaus before falling to initial value.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714245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65279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panose="020B0604020202020204" pitchFamily="34" charset="0"/>
                <a:ea typeface="Arial"/>
                <a:cs typeface="Arial" panose="020B0604020202020204" pitchFamily="34" charset="0"/>
                <a:sym typeface="Arial"/>
              </a:rPr>
              <a:t>TECH TIP: </a:t>
            </a:r>
            <a:r>
              <a:rPr lang="en-US" sz="1200" b="1" i="0" u="sng" strike="noStrike" kern="1200" baseline="0" dirty="0">
                <a:solidFill>
                  <a:schemeClr val="tx1"/>
                </a:solidFill>
                <a:latin typeface="Arial" panose="020B0604020202020204" pitchFamily="34" charset="0"/>
                <a:ea typeface="+mn-ea"/>
                <a:cs typeface="Arial" panose="020B0604020202020204" pitchFamily="34" charset="0"/>
              </a:rPr>
              <a:t>Check Power and Ground before Condemning a Bad Sensor</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Most engine sensors use a 5-volt reference and a ground. If the 5 volts to the sensor is too high</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(shorted to voltage) or too low (high resistance), the sensor output will be skewed or out of range. Before replacing the sensor that did not read correctly, measure both the 5-volt reference and ground. To measure the ground, simply turn the ignition on (engine off) and touch one test lead of a D M M set to read D C volts to the sensor ground and the other to the negative terminal of the battery. Any reading higher than 0.2 volt (200 m V) represents a poor ground.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95231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22417315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14790069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724808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850879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52</a:t>
            </a:fld>
            <a:endParaRPr lang="en-US" dirty="0"/>
          </a:p>
        </p:txBody>
      </p:sp>
    </p:spTree>
    <p:extLst>
      <p:ext uri="{BB962C8B-B14F-4D97-AF65-F5344CB8AC3E}">
        <p14:creationId xmlns:p14="http://schemas.microsoft.com/office/powerpoint/2010/main" val="41482899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B5141-7CBB-D4E5-7F91-CF43D8A27D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31CF08-07C1-75DC-8347-10DA4B5D81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D06540-BB83-F89D-3F5E-B7C601F870E4}"/>
              </a:ext>
            </a:extLst>
          </p:cNvPr>
          <p:cNvSpPr>
            <a:spLocks noGrp="1"/>
          </p:cNvSpPr>
          <p:nvPr>
            <p:ph type="body" idx="1"/>
          </p:nvPr>
        </p:nvSpPr>
        <p:spPr/>
        <p:txBody>
          <a:bodyPr/>
          <a:lstStyle/>
          <a:p>
            <a:pPr defTabSz="931774">
              <a:defRPr/>
            </a:pPr>
            <a:endParaRPr lang="en-US" dirty="0"/>
          </a:p>
        </p:txBody>
      </p:sp>
      <p:sp>
        <p:nvSpPr>
          <p:cNvPr id="4" name="Slide Number Placeholder 3">
            <a:extLst>
              <a:ext uri="{FF2B5EF4-FFF2-40B4-BE49-F238E27FC236}">
                <a16:creationId xmlns:a16="http://schemas.microsoft.com/office/drawing/2014/main" id="{F23BF5FC-8812-A998-8E2B-F8A783A8205A}"/>
              </a:ext>
            </a:extLst>
          </p:cNvPr>
          <p:cNvSpPr>
            <a:spLocks noGrp="1"/>
          </p:cNvSpPr>
          <p:nvPr>
            <p:ph type="sldNum" sz="quarter" idx="10"/>
          </p:nvPr>
        </p:nvSpPr>
        <p:spPr/>
        <p:txBody>
          <a:bodyPr/>
          <a:lstStyle/>
          <a:p>
            <a:fld id="{A73D6722-9B4D-4E29-B226-C325925A8118}" type="slidenum">
              <a:rPr lang="en-US" smtClean="0"/>
              <a:t>53</a:t>
            </a:fld>
            <a:endParaRPr lang="en-US" dirty="0"/>
          </a:p>
        </p:txBody>
      </p:sp>
    </p:spTree>
    <p:extLst>
      <p:ext uri="{BB962C8B-B14F-4D97-AF65-F5344CB8AC3E}">
        <p14:creationId xmlns:p14="http://schemas.microsoft.com/office/powerpoint/2010/main" val="33862047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54</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80629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noProof="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08298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Above 120-degree Fahrenheit 5 volts is applied via 300 Ohms resistance. Below 120-degree Fahrenheit 5 volts is applied via 3.5 Kilo ohms resistance.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00958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D C voltage starts at 4.8 volts at little less than -18 degree the voltage drops almost linearly to reach a value of 0.96 at 120 degrees. The voltage then suddenly increases to a little over 3.52 at 120 degrees. The voltage then drops till 0.32 volts at 275 degrees.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33546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468421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1205345" cy="241300"/>
          </a:xfrm>
        </p:spPr>
        <p:txBody>
          <a:bodyPr/>
          <a:lstStyle/>
          <a:p>
            <a:endParaRPr lang="en-IN" dirty="0"/>
          </a:p>
        </p:txBody>
      </p:sp>
    </p:spTree>
    <p:extLst>
      <p:ext uri="{BB962C8B-B14F-4D97-AF65-F5344CB8AC3E}">
        <p14:creationId xmlns:p14="http://schemas.microsoft.com/office/powerpoint/2010/main" val="253046995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428319906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21594099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0268748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241439700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11/4/2024</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
        <p:nvSpPr>
          <p:cNvPr id="4" name="Content Placeholder 3">
            <a:extLst>
              <a:ext uri="{FF2B5EF4-FFF2-40B4-BE49-F238E27FC236}">
                <a16:creationId xmlns:a16="http://schemas.microsoft.com/office/drawing/2014/main" id="{9B468B5C-8010-4672-B028-0B2C6AD9A34F}"/>
              </a:ext>
            </a:extLst>
          </p:cNvPr>
          <p:cNvSpPr>
            <a:spLocks noGrp="1"/>
          </p:cNvSpPr>
          <p:nvPr>
            <p:ph sz="quarter" idx="17"/>
          </p:nvPr>
        </p:nvSpPr>
        <p:spPr>
          <a:xfrm>
            <a:off x="4152900" y="1682750"/>
            <a:ext cx="1273175" cy="265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76A2DE9E-3878-4F88-915B-537809C05A87}"/>
              </a:ext>
            </a:extLst>
          </p:cNvPr>
          <p:cNvSpPr>
            <a:spLocks noGrp="1"/>
          </p:cNvSpPr>
          <p:nvPr>
            <p:ph sz="quarter" idx="18"/>
          </p:nvPr>
        </p:nvSpPr>
        <p:spPr>
          <a:xfrm>
            <a:off x="5759450" y="1743075"/>
            <a:ext cx="14874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CC2B72C-AEE6-40D6-8F62-B12F7FB2F3E0}"/>
              </a:ext>
            </a:extLst>
          </p:cNvPr>
          <p:cNvSpPr>
            <a:spLocks noGrp="1"/>
          </p:cNvSpPr>
          <p:nvPr>
            <p:ph sz="quarter" idx="19"/>
          </p:nvPr>
        </p:nvSpPr>
        <p:spPr>
          <a:xfrm>
            <a:off x="7486650" y="1811338"/>
            <a:ext cx="10937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05D549A-B957-4EE2-B446-5866F8AA69F8}"/>
              </a:ext>
            </a:extLst>
          </p:cNvPr>
          <p:cNvSpPr>
            <a:spLocks noGrp="1"/>
          </p:cNvSpPr>
          <p:nvPr>
            <p:ph sz="quarter" idx="20"/>
          </p:nvPr>
        </p:nvSpPr>
        <p:spPr>
          <a:xfrm>
            <a:off x="4152900" y="3006725"/>
            <a:ext cx="1606550"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DE70FD41-0218-4843-AA4A-0AE3E235A75B}"/>
              </a:ext>
            </a:extLst>
          </p:cNvPr>
          <p:cNvSpPr>
            <a:spLocks noGrp="1"/>
          </p:cNvSpPr>
          <p:nvPr>
            <p:ph sz="quarter" idx="21"/>
          </p:nvPr>
        </p:nvSpPr>
        <p:spPr>
          <a:xfrm>
            <a:off x="5995988" y="2962275"/>
            <a:ext cx="1125537"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1FD5EC6A-DE93-46B4-841A-F570D559E410}"/>
              </a:ext>
            </a:extLst>
          </p:cNvPr>
          <p:cNvSpPr>
            <a:spLocks noGrp="1"/>
          </p:cNvSpPr>
          <p:nvPr>
            <p:ph sz="quarter" idx="22"/>
          </p:nvPr>
        </p:nvSpPr>
        <p:spPr>
          <a:xfrm>
            <a:off x="7358063" y="2962275"/>
            <a:ext cx="1093787"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24960F54-5A96-404B-A152-6A9A9A1E5775}"/>
              </a:ext>
            </a:extLst>
          </p:cNvPr>
          <p:cNvSpPr>
            <a:spLocks noGrp="1"/>
          </p:cNvSpPr>
          <p:nvPr>
            <p:ph sz="quarter" idx="23"/>
          </p:nvPr>
        </p:nvSpPr>
        <p:spPr>
          <a:xfrm>
            <a:off x="4062413" y="4113213"/>
            <a:ext cx="1036637" cy="40163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2">
            <a:extLst>
              <a:ext uri="{FF2B5EF4-FFF2-40B4-BE49-F238E27FC236}">
                <a16:creationId xmlns:a16="http://schemas.microsoft.com/office/drawing/2014/main" id="{D88BC5D3-8256-4E8E-AAFD-9008FD02ED72}"/>
              </a:ext>
            </a:extLst>
          </p:cNvPr>
          <p:cNvSpPr>
            <a:spLocks noGrp="1"/>
          </p:cNvSpPr>
          <p:nvPr>
            <p:ph sz="quarter" idx="24"/>
          </p:nvPr>
        </p:nvSpPr>
        <p:spPr>
          <a:xfrm>
            <a:off x="5645150" y="4113213"/>
            <a:ext cx="1476375" cy="536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59734E73-2DA1-4E86-BB6D-5D5109B0EF57}"/>
              </a:ext>
            </a:extLst>
          </p:cNvPr>
          <p:cNvSpPr>
            <a:spLocks noGrp="1"/>
          </p:cNvSpPr>
          <p:nvPr>
            <p:ph sz="quarter" idx="25"/>
          </p:nvPr>
        </p:nvSpPr>
        <p:spPr>
          <a:xfrm>
            <a:off x="7358063" y="4137025"/>
            <a:ext cx="1222375" cy="663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4550137"/>
      </p:ext>
    </p:extLst>
  </p:cSld>
  <p:clrMapOvr>
    <a:masterClrMapping/>
  </p:clrMapOvr>
  <p:extLst>
    <p:ext uri="{DCECCB84-F9BA-43D5-87BE-67443E8EF086}">
      <p15:sldGuideLst xmlns:p15="http://schemas.microsoft.com/office/powerpoint/2012/main">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2773110" cy="8382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47675" y="2725952"/>
            <a:ext cx="2782635"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11/4/2024</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5" name="Content Placeholder 4"/>
          <p:cNvSpPr>
            <a:spLocks noGrp="1"/>
          </p:cNvSpPr>
          <p:nvPr>
            <p:ph sz="quarter" idx="14"/>
          </p:nvPr>
        </p:nvSpPr>
        <p:spPr>
          <a:xfrm>
            <a:off x="457200" y="3533843"/>
            <a:ext cx="2944026" cy="68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a:extLst>
              <a:ext uri="{FF2B5EF4-FFF2-40B4-BE49-F238E27FC236}">
                <a16:creationId xmlns:a16="http://schemas.microsoft.com/office/drawing/2014/main" id="{21933E49-43F2-761A-A1FC-E49AD338A7E2}"/>
              </a:ext>
            </a:extLst>
          </p:cNvPr>
          <p:cNvSpPr>
            <a:spLocks noGrp="1"/>
          </p:cNvSpPr>
          <p:nvPr>
            <p:ph sz="quarter" idx="15"/>
          </p:nvPr>
        </p:nvSpPr>
        <p:spPr>
          <a:xfrm>
            <a:off x="457200" y="4437063"/>
            <a:ext cx="2944813" cy="60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2DD7881D-0EE7-85B1-416D-F95BF46865C6}"/>
              </a:ext>
            </a:extLst>
          </p:cNvPr>
          <p:cNvSpPr>
            <a:spLocks noGrp="1"/>
          </p:cNvSpPr>
          <p:nvPr>
            <p:ph sz="quarter" idx="16"/>
          </p:nvPr>
        </p:nvSpPr>
        <p:spPr>
          <a:xfrm>
            <a:off x="457200" y="5275263"/>
            <a:ext cx="2859088" cy="681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10D8DD67-EBB9-D8DE-E254-90702F2411F8}"/>
              </a:ext>
            </a:extLst>
          </p:cNvPr>
          <p:cNvSpPr>
            <a:spLocks noGrp="1"/>
          </p:cNvSpPr>
          <p:nvPr>
            <p:ph sz="quarter" idx="17"/>
          </p:nvPr>
        </p:nvSpPr>
        <p:spPr>
          <a:xfrm>
            <a:off x="3913188" y="1666875"/>
            <a:ext cx="2325687" cy="741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2BF8A5FC-9E2C-D45A-DF59-4BB3A29AF47A}"/>
              </a:ext>
            </a:extLst>
          </p:cNvPr>
          <p:cNvSpPr>
            <a:spLocks noGrp="1"/>
          </p:cNvSpPr>
          <p:nvPr>
            <p:ph sz="quarter" idx="18"/>
          </p:nvPr>
        </p:nvSpPr>
        <p:spPr>
          <a:xfrm>
            <a:off x="3913188" y="2725738"/>
            <a:ext cx="2205037" cy="539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id="{1E729FDD-E831-276F-D8A3-66D1D57CC5FA}"/>
              </a:ext>
            </a:extLst>
          </p:cNvPr>
          <p:cNvSpPr>
            <a:spLocks noGrp="1"/>
          </p:cNvSpPr>
          <p:nvPr>
            <p:ph sz="quarter" idx="19"/>
          </p:nvPr>
        </p:nvSpPr>
        <p:spPr>
          <a:xfrm>
            <a:off x="3973513" y="3533775"/>
            <a:ext cx="2205037" cy="615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45992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457199"/>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35123" y="2209800"/>
            <a:ext cx="8229600" cy="3048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4"/>
          </p:nvPr>
        </p:nvSpPr>
        <p:spPr>
          <a:xfrm>
            <a:off x="457200" y="2667000"/>
            <a:ext cx="8153400" cy="30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a:extLst>
              <a:ext uri="{FF2B5EF4-FFF2-40B4-BE49-F238E27FC236}">
                <a16:creationId xmlns:a16="http://schemas.microsoft.com/office/drawing/2014/main" id="{DC0E7D57-0DBB-4C54-8081-C58D25EF203F}"/>
              </a:ext>
            </a:extLst>
          </p:cNvPr>
          <p:cNvSpPr>
            <a:spLocks noGrp="1"/>
          </p:cNvSpPr>
          <p:nvPr>
            <p:ph sz="quarter" idx="15"/>
          </p:nvPr>
        </p:nvSpPr>
        <p:spPr>
          <a:xfrm>
            <a:off x="434975" y="3048000"/>
            <a:ext cx="8251825"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9A05FC83-90A7-4C6D-8432-6CB2735D04B6}"/>
              </a:ext>
            </a:extLst>
          </p:cNvPr>
          <p:cNvSpPr>
            <a:spLocks noGrp="1"/>
          </p:cNvSpPr>
          <p:nvPr>
            <p:ph sz="quarter" idx="16"/>
          </p:nvPr>
        </p:nvSpPr>
        <p:spPr>
          <a:xfrm>
            <a:off x="533400" y="3429000"/>
            <a:ext cx="8131175"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90FC3B49-72B4-4490-B848-08F8FCDF2FCF}"/>
              </a:ext>
            </a:extLst>
          </p:cNvPr>
          <p:cNvSpPr>
            <a:spLocks noGrp="1"/>
          </p:cNvSpPr>
          <p:nvPr>
            <p:ph sz="quarter" idx="17"/>
          </p:nvPr>
        </p:nvSpPr>
        <p:spPr>
          <a:xfrm>
            <a:off x="533400" y="4038600"/>
            <a:ext cx="8001000"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E373A402-87B5-4FA1-9AF3-99A33551D641}"/>
              </a:ext>
            </a:extLst>
          </p:cNvPr>
          <p:cNvSpPr>
            <a:spLocks noGrp="1"/>
          </p:cNvSpPr>
          <p:nvPr>
            <p:ph sz="quarter" idx="18"/>
          </p:nvPr>
        </p:nvSpPr>
        <p:spPr>
          <a:xfrm>
            <a:off x="533400" y="4478338"/>
            <a:ext cx="8077200"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43598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1169601961"/>
      </p:ext>
    </p:extLst>
  </p:cSld>
  <p:clrMap bg1="lt1" tx1="dk1" bg2="dk2" tx2="lt2" accent1="accent1" accent2="accent2" accent3="accent3" accent4="accent4" accent5="accent5" accent6="accent6" hlink="hlink" folHlink="folHlink"/>
  <p:sldLayoutIdLst>
    <p:sldLayoutId id="2147483690" r:id="rId1"/>
    <p:sldLayoutId id="214748369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pic>
        <p:nvPicPr>
          <p:cNvPr id="4" name="Picture 3" descr="Pearson logo">
            <a:extLst>
              <a:ext uri="{FF2B5EF4-FFF2-40B4-BE49-F238E27FC236}">
                <a16:creationId xmlns:a16="http://schemas.microsoft.com/office/drawing/2014/main" id="{99D0B4EA-1E59-E592-38C2-DB598D70487E}"/>
              </a:ext>
            </a:extLst>
          </p:cNvPr>
          <p:cNvPicPr>
            <a:picLocks noChangeAspect="1"/>
          </p:cNvPicPr>
          <p:nvPr userDrawn="1"/>
        </p:nvPicPr>
        <p:blipFill>
          <a:blip r:embed="rId8"/>
          <a:stretch>
            <a:fillRect/>
          </a:stretch>
        </p:blipFill>
        <p:spPr>
          <a:xfrm>
            <a:off x="432855" y="6424935"/>
            <a:ext cx="947596" cy="301782"/>
          </a:xfrm>
          <a:prstGeom prst="rect">
            <a:avLst/>
          </a:prstGeom>
        </p:spPr>
      </p:pic>
      <p:sp>
        <p:nvSpPr>
          <p:cNvPr id="5" name="Content Placeholder 26">
            <a:extLst>
              <a:ext uri="{FF2B5EF4-FFF2-40B4-BE49-F238E27FC236}">
                <a16:creationId xmlns:a16="http://schemas.microsoft.com/office/drawing/2014/main" id="{909E67AD-C7AB-C72A-1296-D9B045635A2E}"/>
              </a:ext>
            </a:extLst>
          </p:cNvPr>
          <p:cNvSpPr txBox="1">
            <a:spLocks/>
          </p:cNvSpPr>
          <p:nvPr userDrawn="1"/>
        </p:nvSpPr>
        <p:spPr>
          <a:xfrm>
            <a:off x="2900514" y="6464033"/>
            <a:ext cx="5825174" cy="221018"/>
          </a:xfrm>
          <a:prstGeom prst="rect">
            <a:avLst/>
          </a:prstGeom>
        </p:spPr>
        <p:txBody>
          <a:bodyPr wrap="square" lIns="0" tIns="18000" rIns="0" bIns="1800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64" r:id="rId1"/>
    <p:sldLayoutId id="2147483681" r:id="rId2"/>
    <p:sldLayoutId id="2147483695" r:id="rId3"/>
    <p:sldLayoutId id="2147483696" r:id="rId4"/>
    <p:sldLayoutId id="2147483697" r:id="rId5"/>
    <p:sldLayoutId id="214748369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11.jpg"/><Relationship Id="rId7" Type="http://schemas.openxmlformats.org/officeDocument/2006/relationships/image" Target="../media/image13.w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oleObject" Target="../embeddings/oleObject6.bin"/><Relationship Id="rId5" Type="http://schemas.openxmlformats.org/officeDocument/2006/relationships/image" Target="../media/image12.wmf"/><Relationship Id="rId4" Type="http://schemas.openxmlformats.org/officeDocument/2006/relationships/oleObject" Target="../embeddings/oleObject5.bin"/><Relationship Id="rId9" Type="http://schemas.openxmlformats.org/officeDocument/2006/relationships/image" Target="../media/image14.w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oleObject" Target="../embeddings/oleObject8.bin"/><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image" Target="../media/image3.wmf"/><Relationship Id="rId7" Type="http://schemas.openxmlformats.org/officeDocument/2006/relationships/oleObject" Target="../embeddings/oleObject4.bin"/><Relationship Id="rId2" Type="http://schemas.openxmlformats.org/officeDocument/2006/relationships/oleObject" Target="../embeddings/oleObject1.bin"/><Relationship Id="rId1" Type="http://schemas.openxmlformats.org/officeDocument/2006/relationships/slideLayout" Target="../slideLayouts/slideLayout4.xml"/><Relationship Id="rId6" Type="http://schemas.openxmlformats.org/officeDocument/2006/relationships/oleObject" Target="../embeddings/oleObject3.bin"/><Relationship Id="rId5" Type="http://schemas.openxmlformats.org/officeDocument/2006/relationships/image" Target="../media/image4.wmf"/><Relationship Id="rId4" Type="http://schemas.openxmlformats.org/officeDocument/2006/relationships/oleObject" Target="../embeddings/oleObject2.bin"/></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s://jameshalderman.com/a8_anim_lib_page/" TargetMode="External"/><Relationship Id="rId2" Type="http://schemas.openxmlformats.org/officeDocument/2006/relationships/notesSlide" Target="../notesSlides/notesSlide48.xml"/><Relationship Id="rId1" Type="http://schemas.openxmlformats.org/officeDocument/2006/relationships/slideLayout" Target="../slideLayouts/slideLayout8.xml"/><Relationship Id="rId4" Type="http://schemas.openxmlformats.org/officeDocument/2006/relationships/hyperlink" Target="https://jameshalderman.com/a8_vid_lib_page/"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41194" y="195141"/>
            <a:ext cx="8310880" cy="1144347"/>
          </a:xfrm>
        </p:spPr>
        <p:txBody>
          <a:bodyPr wrap="square" lIns="0" tIns="18000" rIns="0" bIns="18000" anchor="ctr" anchorCtr="0">
            <a:spAutoFit/>
          </a:bodyPr>
          <a:lstStyle/>
          <a:p>
            <a:r>
              <a:rPr lang="en-US" dirty="0"/>
              <a:t>Automotive Electrical and Engine Performance</a:t>
            </a:r>
            <a:endParaRPr lang="en-US" noProof="0" dirty="0"/>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44447" y="1484313"/>
            <a:ext cx="1586119" cy="344128"/>
          </a:xfrm>
        </p:spPr>
        <p:txBody>
          <a:bodyPr wrap="square" lIns="0" tIns="18000" rIns="0" bIns="18000" anchor="ctr" anchorCtr="0">
            <a:spAutoFit/>
          </a:bodyPr>
          <a:lstStyle/>
          <a:p>
            <a:r>
              <a:rPr lang="en-US" noProof="0" dirty="0"/>
              <a:t>Ninth Edition</a:t>
            </a:r>
          </a:p>
        </p:txBody>
      </p:sp>
      <p:pic>
        <p:nvPicPr>
          <p:cNvPr id="5" name="Picture 4" descr="Front Cover: Automotive Electrical and Engine Performance Ninth Edition by Halderman and Ward.">
            <a:extLst>
              <a:ext uri="{FF2B5EF4-FFF2-40B4-BE49-F238E27FC236}">
                <a16:creationId xmlns:a16="http://schemas.microsoft.com/office/drawing/2014/main" id="{E28484BF-C17C-450F-A82D-FC906ED3D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261" y="2079699"/>
            <a:ext cx="3296256" cy="4087357"/>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96634" y="2982040"/>
            <a:ext cx="2046413" cy="498016"/>
          </a:xfrm>
        </p:spPr>
        <p:txBody>
          <a:bodyPr wrap="square" lIns="0" tIns="18000" rIns="0" bIns="18000" anchor="ctr" anchorCtr="0">
            <a:spAutoFit/>
          </a:bodyPr>
          <a:lstStyle/>
          <a:p>
            <a:pPr marL="0"/>
            <a:r>
              <a:rPr lang="en-US" noProof="0" dirty="0"/>
              <a:t>Chapter </a:t>
            </a:r>
            <a:r>
              <a:rPr lang="en-US" dirty="0"/>
              <a:t>31</a:t>
            </a:r>
            <a:endParaRPr lang="en-US" noProof="0" dirty="0"/>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572000" y="3591674"/>
            <a:ext cx="4180074" cy="713460"/>
          </a:xfrm>
        </p:spPr>
        <p:txBody>
          <a:bodyPr wrap="square" lIns="0" tIns="18000" rIns="0" bIns="18000" anchor="ctr" anchorCtr="0">
            <a:spAutoFit/>
          </a:bodyPr>
          <a:lstStyle/>
          <a:p>
            <a:pPr marL="0"/>
            <a:r>
              <a:rPr lang="en-US" dirty="0"/>
              <a:t>Temperature and Throttle Position Sensors</a:t>
            </a:r>
          </a:p>
        </p:txBody>
      </p:sp>
      <p:pic>
        <p:nvPicPr>
          <p:cNvPr id="12" name="Picture 11" descr="Pearson logo">
            <a:extLst>
              <a:ext uri="{FF2B5EF4-FFF2-40B4-BE49-F238E27FC236}">
                <a16:creationId xmlns:a16="http://schemas.microsoft.com/office/drawing/2014/main" id="{AA1FB0AD-3017-E7B2-570F-412D242972D3}"/>
              </a:ext>
            </a:extLst>
          </p:cNvPr>
          <p:cNvPicPr>
            <a:picLocks noChangeAspect="1"/>
          </p:cNvPicPr>
          <p:nvPr/>
        </p:nvPicPr>
        <p:blipFill>
          <a:blip r:embed="rId4"/>
          <a:stretch>
            <a:fillRect/>
          </a:stretch>
        </p:blipFill>
        <p:spPr>
          <a:xfrm>
            <a:off x="432855" y="6424935"/>
            <a:ext cx="947596" cy="301782"/>
          </a:xfrm>
          <a:prstGeom prst="rect">
            <a:avLst/>
          </a:prstGeo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900514" y="6464033"/>
            <a:ext cx="5825174" cy="221018"/>
          </a:xfrm>
        </p:spPr>
        <p:txBody>
          <a:bodyPr wrap="square" lIns="0" tIns="18000" rIns="0" bIns="18000" anchor="ctr">
            <a:spAutoFit/>
          </a:bodyPr>
          <a:lstStyle/>
          <a:p>
            <a:pPr algn="r">
              <a:buNone/>
            </a:pPr>
            <a:r>
              <a:rPr lang="en-US" sz="1200" noProof="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2000229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8537" y="153996"/>
            <a:ext cx="8310175" cy="590349"/>
          </a:xfrm>
        </p:spPr>
        <p:txBody>
          <a:bodyPr wrap="square" lIns="0" tIns="18000" rIns="0" bIns="18000" anchor="ctr" anchorCtr="0">
            <a:spAutoFit/>
          </a:bodyPr>
          <a:lstStyle/>
          <a:p>
            <a:r>
              <a:rPr lang="en-US" dirty="0"/>
              <a:t>Question 1</a:t>
            </a:r>
          </a:p>
        </p:txBody>
      </p:sp>
      <p:sp>
        <p:nvSpPr>
          <p:cNvPr id="4" name="Content Placeholder 3"/>
          <p:cNvSpPr>
            <a:spLocks noGrp="1"/>
          </p:cNvSpPr>
          <p:nvPr>
            <p:ph idx="1"/>
          </p:nvPr>
        </p:nvSpPr>
        <p:spPr>
          <a:xfrm>
            <a:off x="438537" y="911488"/>
            <a:ext cx="8310175" cy="405683"/>
          </a:xfrm>
        </p:spPr>
        <p:txBody>
          <a:bodyPr wrap="square" lIns="0" tIns="18000" rIns="0" bIns="18000" anchor="ctr" anchorCtr="0">
            <a:spAutoFit/>
          </a:bodyPr>
          <a:lstStyle/>
          <a:p>
            <a:pPr marL="0" indent="0">
              <a:buNone/>
            </a:pPr>
            <a:r>
              <a:rPr lang="en-US" sz="2400" dirty="0"/>
              <a:t>What is the purpose of a stepped </a:t>
            </a:r>
            <a:r>
              <a:rPr lang="en-US" sz="2400" spc="-300" dirty="0"/>
              <a:t>E C </a:t>
            </a:r>
            <a:r>
              <a:rPr lang="en-US" sz="2400" dirty="0"/>
              <a:t>T circuit?</a:t>
            </a:r>
          </a:p>
        </p:txBody>
      </p:sp>
    </p:spTree>
    <p:extLst>
      <p:ext uri="{BB962C8B-B14F-4D97-AF65-F5344CB8AC3E}">
        <p14:creationId xmlns:p14="http://schemas.microsoft.com/office/powerpoint/2010/main" val="3699023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8537" y="153996"/>
            <a:ext cx="8310175" cy="590349"/>
          </a:xfrm>
        </p:spPr>
        <p:txBody>
          <a:bodyPr wrap="square" lIns="0" tIns="18000" rIns="0" bIns="18000" anchor="ctr" anchorCtr="0">
            <a:spAutoFit/>
          </a:bodyPr>
          <a:lstStyle/>
          <a:p>
            <a:r>
              <a:rPr lang="en-US" dirty="0"/>
              <a:t>Answer 1</a:t>
            </a:r>
          </a:p>
        </p:txBody>
      </p:sp>
      <p:sp>
        <p:nvSpPr>
          <p:cNvPr id="4" name="Content Placeholder 3"/>
          <p:cNvSpPr>
            <a:spLocks noGrp="1"/>
          </p:cNvSpPr>
          <p:nvPr>
            <p:ph idx="1"/>
          </p:nvPr>
        </p:nvSpPr>
        <p:spPr>
          <a:xfrm>
            <a:off x="438537" y="911488"/>
            <a:ext cx="8310175" cy="405683"/>
          </a:xfrm>
        </p:spPr>
        <p:txBody>
          <a:bodyPr wrap="square" lIns="0" tIns="18000" rIns="0" bIns="18000" anchor="ctr" anchorCtr="0">
            <a:spAutoFit/>
          </a:bodyPr>
          <a:lstStyle/>
          <a:p>
            <a:pPr marL="0" indent="0">
              <a:buNone/>
            </a:pPr>
            <a:r>
              <a:rPr lang="en-US" sz="2400" dirty="0"/>
              <a:t>To broaden the range of the coolant temperature sensor.</a:t>
            </a:r>
          </a:p>
        </p:txBody>
      </p:sp>
    </p:spTree>
    <p:extLst>
      <p:ext uri="{BB962C8B-B14F-4D97-AF65-F5344CB8AC3E}">
        <p14:creationId xmlns:p14="http://schemas.microsoft.com/office/powerpoint/2010/main" val="4222229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0500"/>
            <a:ext cx="8310175" cy="590349"/>
          </a:xfrm>
        </p:spPr>
        <p:txBody>
          <a:bodyPr wrap="square" lIns="0" tIns="18000" rIns="0" bIns="18000" anchor="ctr" anchorCtr="0">
            <a:spAutoFit/>
          </a:bodyPr>
          <a:lstStyle/>
          <a:p>
            <a:r>
              <a:rPr lang="en-US" dirty="0"/>
              <a:t>Testing </a:t>
            </a:r>
            <a:r>
              <a:rPr lang="en-US" spc="-500" dirty="0"/>
              <a:t>E C </a:t>
            </a:r>
            <a:r>
              <a:rPr lang="en-US" dirty="0"/>
              <a:t>T Sensor</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2985" y="912010"/>
            <a:ext cx="8315727" cy="4345223"/>
          </a:xfrm>
        </p:spPr>
        <p:txBody>
          <a:bodyPr wrap="square" lIns="0" tIns="18000" rIns="0" bIns="18000" anchor="ctr" anchorCtr="0">
            <a:spAutoFit/>
          </a:bodyPr>
          <a:lstStyle/>
          <a:p>
            <a:pPr marL="342900" indent="-342900">
              <a:spcBef>
                <a:spcPts val="600"/>
              </a:spcBef>
              <a:buSzTx/>
            </a:pPr>
            <a:r>
              <a:rPr lang="en-US" sz="2400" dirty="0">
                <a:solidFill>
                  <a:schemeClr val="tx1"/>
                </a:solidFill>
              </a:rPr>
              <a:t>Testing </a:t>
            </a:r>
            <a:r>
              <a:rPr lang="en-US" sz="2400" spc="-300" dirty="0">
                <a:solidFill>
                  <a:schemeClr val="tx1"/>
                </a:solidFill>
              </a:rPr>
              <a:t>E C </a:t>
            </a:r>
            <a:r>
              <a:rPr lang="en-US" sz="2400" dirty="0">
                <a:solidFill>
                  <a:schemeClr val="tx1"/>
                </a:solidFill>
              </a:rPr>
              <a:t>T by Visual Inspection</a:t>
            </a:r>
          </a:p>
          <a:p>
            <a:pPr marL="829818" lvl="1" indent="-342900">
              <a:buSzTx/>
            </a:pPr>
            <a:r>
              <a:rPr lang="en-US" sz="2400" dirty="0">
                <a:solidFill>
                  <a:schemeClr val="tx1"/>
                </a:solidFill>
              </a:rPr>
              <a:t>Properly filled cooling system.</a:t>
            </a:r>
          </a:p>
          <a:p>
            <a:pPr marL="829818" lvl="1" indent="-342900">
              <a:buSzTx/>
            </a:pPr>
            <a:r>
              <a:rPr lang="en-US" sz="2400" dirty="0">
                <a:solidFill>
                  <a:schemeClr val="tx1"/>
                </a:solidFill>
              </a:rPr>
              <a:t>Proper pressure maintained by the radiator cap.</a:t>
            </a:r>
          </a:p>
          <a:p>
            <a:pPr marL="829818" lvl="1" indent="-342900">
              <a:buSzTx/>
            </a:pPr>
            <a:r>
              <a:rPr lang="en-US" sz="2400" dirty="0">
                <a:solidFill>
                  <a:schemeClr val="tx1"/>
                </a:solidFill>
              </a:rPr>
              <a:t>Proper antifreeze</a:t>
            </a:r>
            <a:r>
              <a:rPr lang="en-US" sz="2400" b="1" dirty="0">
                <a:solidFill>
                  <a:schemeClr val="tx1"/>
                </a:solidFill>
              </a:rPr>
              <a:t>–</a:t>
            </a:r>
            <a:r>
              <a:rPr lang="en-US" sz="2400" dirty="0">
                <a:solidFill>
                  <a:schemeClr val="tx1"/>
                </a:solidFill>
              </a:rPr>
              <a:t>water mix.</a:t>
            </a:r>
          </a:p>
          <a:p>
            <a:pPr marL="829818" lvl="1" indent="-342900">
              <a:buSzTx/>
            </a:pPr>
            <a:r>
              <a:rPr lang="en-US" sz="2400" dirty="0">
                <a:solidFill>
                  <a:schemeClr val="tx1"/>
                </a:solidFill>
              </a:rPr>
              <a:t>Proper operation of the cooling fan.</a:t>
            </a:r>
          </a:p>
          <a:p>
            <a:pPr marL="342900" indent="-342900">
              <a:spcBef>
                <a:spcPts val="600"/>
              </a:spcBef>
              <a:buSzTx/>
            </a:pPr>
            <a:r>
              <a:rPr lang="en-US" sz="2400" dirty="0">
                <a:solidFill>
                  <a:schemeClr val="tx1"/>
                </a:solidFill>
              </a:rPr>
              <a:t>Testing </a:t>
            </a:r>
            <a:r>
              <a:rPr lang="en-US" sz="2400" spc="-300" dirty="0">
                <a:solidFill>
                  <a:schemeClr val="tx1"/>
                </a:solidFill>
              </a:rPr>
              <a:t>E C </a:t>
            </a:r>
            <a:r>
              <a:rPr lang="en-US" sz="2400" dirty="0">
                <a:solidFill>
                  <a:schemeClr val="tx1"/>
                </a:solidFill>
              </a:rPr>
              <a:t>T Using </a:t>
            </a:r>
            <a:r>
              <a:rPr lang="en-US" sz="2400" spc="-300" dirty="0">
                <a:solidFill>
                  <a:schemeClr val="tx1"/>
                </a:solidFill>
              </a:rPr>
              <a:t>D M </a:t>
            </a:r>
            <a:r>
              <a:rPr lang="en-US" sz="2400" dirty="0">
                <a:solidFill>
                  <a:schemeClr val="tx1"/>
                </a:solidFill>
              </a:rPr>
              <a:t>M </a:t>
            </a:r>
          </a:p>
          <a:p>
            <a:pPr marL="829818" lvl="1" indent="-342900">
              <a:buSzTx/>
            </a:pPr>
            <a:r>
              <a:rPr lang="en-US" sz="2400" dirty="0">
                <a:solidFill>
                  <a:schemeClr val="tx1"/>
                </a:solidFill>
              </a:rPr>
              <a:t>Measure resistance and compare to a chart.</a:t>
            </a:r>
          </a:p>
          <a:p>
            <a:pPr marL="342900" indent="-342900">
              <a:spcBef>
                <a:spcPts val="600"/>
              </a:spcBef>
              <a:buSzTx/>
            </a:pPr>
            <a:r>
              <a:rPr lang="en-US" sz="2400" dirty="0">
                <a:solidFill>
                  <a:schemeClr val="tx1"/>
                </a:solidFill>
              </a:rPr>
              <a:t>Testing </a:t>
            </a:r>
            <a:r>
              <a:rPr lang="en-US" sz="2400" spc="-200" dirty="0">
                <a:solidFill>
                  <a:schemeClr val="tx1"/>
                </a:solidFill>
              </a:rPr>
              <a:t>E C </a:t>
            </a:r>
            <a:r>
              <a:rPr lang="en-US" sz="2400" dirty="0">
                <a:solidFill>
                  <a:schemeClr val="tx1"/>
                </a:solidFill>
              </a:rPr>
              <a:t>T Sensor Using a Scan Tool</a:t>
            </a:r>
          </a:p>
          <a:p>
            <a:pPr marL="829818" lvl="1" indent="-342900">
              <a:buSzTx/>
            </a:pPr>
            <a:r>
              <a:rPr lang="en-US" sz="2400" dirty="0">
                <a:solidFill>
                  <a:schemeClr val="tx1"/>
                </a:solidFill>
              </a:rPr>
              <a:t>Compare displayed temperature with the actual temperature of the engine.</a:t>
            </a:r>
            <a:endParaRPr lang="en-US" altLang="en-US" sz="2400" noProof="0" dirty="0">
              <a:solidFill>
                <a:schemeClr val="tx1"/>
              </a:solidFill>
            </a:endParaRPr>
          </a:p>
        </p:txBody>
      </p:sp>
    </p:spTree>
    <p:extLst>
      <p:ext uri="{BB962C8B-B14F-4D97-AF65-F5344CB8AC3E}">
        <p14:creationId xmlns:p14="http://schemas.microsoft.com/office/powerpoint/2010/main" val="3632799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0633"/>
            <a:ext cx="8310175" cy="590349"/>
          </a:xfrm>
        </p:spPr>
        <p:txBody>
          <a:bodyPr wrap="square" lIns="0" tIns="18000" rIns="0" bIns="18000" anchor="ctr" anchorCtr="0">
            <a:spAutoFit/>
          </a:bodyPr>
          <a:lstStyle/>
          <a:p>
            <a:r>
              <a:rPr lang="en-US" noProof="0" dirty="0"/>
              <a:t>Figure 31.5</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40" y="917971"/>
            <a:ext cx="2278782" cy="405683"/>
          </a:xfrm>
        </p:spPr>
        <p:txBody>
          <a:bodyPr wrap="square" lIns="0" tIns="18000" rIns="0" bIns="18000" anchor="ctr" anchorCtr="0">
            <a:spAutoFit/>
          </a:bodyPr>
          <a:lstStyle/>
          <a:p>
            <a:pPr marL="0" indent="0">
              <a:buNone/>
            </a:pPr>
            <a:r>
              <a:rPr lang="en-US" sz="2400" spc="-300" noProof="0" dirty="0"/>
              <a:t>E C </a:t>
            </a:r>
            <a:r>
              <a:rPr lang="en-US" sz="2400" noProof="0" dirty="0"/>
              <a:t>T Resistance</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1534982"/>
            <a:ext cx="3891923" cy="2621675"/>
          </a:xfrm>
        </p:spPr>
        <p:txBody>
          <a:bodyPr wrap="square" lIns="0" tIns="18000" rIns="0" bIns="18000" anchor="ctr" anchorCtr="0">
            <a:spAutoFit/>
          </a:bodyPr>
          <a:lstStyle/>
          <a:p>
            <a:pPr marL="342900" indent="-342900"/>
            <a:r>
              <a:rPr lang="en-US" sz="2400" noProof="0" dirty="0"/>
              <a:t>Measuring the resistance of the </a:t>
            </a:r>
            <a:r>
              <a:rPr lang="en-US" sz="2400" spc="-300" noProof="0" dirty="0"/>
              <a:t>E C </a:t>
            </a:r>
            <a:r>
              <a:rPr lang="en-US" sz="2400" noProof="0" dirty="0"/>
              <a:t>T sensor. The resistance measurement can then be compared with specifications. (Courtesy of Fluke Corporation)</a:t>
            </a:r>
          </a:p>
        </p:txBody>
      </p:sp>
      <p:pic>
        <p:nvPicPr>
          <p:cNvPr id="3" name="Picture 2" descr="A multi meter connected to the 2 terminals of E C T sensors.">
            <a:extLst>
              <a:ext uri="{FF2B5EF4-FFF2-40B4-BE49-F238E27FC236}">
                <a16:creationId xmlns:a16="http://schemas.microsoft.com/office/drawing/2014/main" id="{410B0592-A998-F357-00EB-E6012F9A5B05}"/>
              </a:ext>
            </a:extLst>
          </p:cNvPr>
          <p:cNvPicPr>
            <a:picLocks noChangeAspect="1"/>
          </p:cNvPicPr>
          <p:nvPr/>
        </p:nvPicPr>
        <p:blipFill>
          <a:blip r:embed="rId3"/>
          <a:stretch>
            <a:fillRect/>
          </a:stretch>
        </p:blipFill>
        <p:spPr>
          <a:xfrm>
            <a:off x="4995738" y="915128"/>
            <a:ext cx="3310462" cy="5027736"/>
          </a:xfrm>
          <a:prstGeom prst="rect">
            <a:avLst/>
          </a:prstGeom>
        </p:spPr>
      </p:pic>
    </p:spTree>
    <p:extLst>
      <p:ext uri="{BB962C8B-B14F-4D97-AF65-F5344CB8AC3E}">
        <p14:creationId xmlns:p14="http://schemas.microsoft.com/office/powerpoint/2010/main" val="3926080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10563-2685-661B-0C2A-AE977CBB77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0BEFC5-9DEB-964E-7541-2E540C33CF68}"/>
              </a:ext>
            </a:extLst>
          </p:cNvPr>
          <p:cNvSpPr>
            <a:spLocks noGrp="1"/>
          </p:cNvSpPr>
          <p:nvPr>
            <p:ph type="title"/>
          </p:nvPr>
        </p:nvSpPr>
        <p:spPr>
          <a:xfrm>
            <a:off x="438346" y="195459"/>
            <a:ext cx="8229600" cy="590349"/>
          </a:xfrm>
        </p:spPr>
        <p:txBody>
          <a:bodyPr wrap="square" lIns="0" tIns="18000" rIns="0" bIns="18000" anchor="ctr" anchorCtr="0">
            <a:spAutoFit/>
          </a:bodyPr>
          <a:lstStyle/>
          <a:p>
            <a:r>
              <a:rPr lang="en-US" sz="3600" dirty="0">
                <a:latin typeface="+mj-lt"/>
                <a:cs typeface="Arial" panose="020B0604020202020204" pitchFamily="34" charset="0"/>
              </a:rPr>
              <a:t>Figure 31.6</a:t>
            </a:r>
          </a:p>
        </p:txBody>
      </p:sp>
      <p:sp>
        <p:nvSpPr>
          <p:cNvPr id="3" name="Content Placeholder 2">
            <a:extLst>
              <a:ext uri="{FF2B5EF4-FFF2-40B4-BE49-F238E27FC236}">
                <a16:creationId xmlns:a16="http://schemas.microsoft.com/office/drawing/2014/main" id="{2BD7321C-866C-8E03-65E8-0CAE7CCD7E08}"/>
              </a:ext>
            </a:extLst>
          </p:cNvPr>
          <p:cNvSpPr>
            <a:spLocks noGrp="1"/>
          </p:cNvSpPr>
          <p:nvPr>
            <p:ph idx="1"/>
          </p:nvPr>
        </p:nvSpPr>
        <p:spPr>
          <a:xfrm>
            <a:off x="447675" y="911975"/>
            <a:ext cx="1871319" cy="313350"/>
          </a:xfrm>
        </p:spPr>
        <p:txBody>
          <a:bodyPr wrap="square" lIns="0" tIns="18000" rIns="0" bIns="18000" anchor="ctr" anchorCtr="0">
            <a:spAutoFit/>
          </a:bodyPr>
          <a:lstStyle/>
          <a:p>
            <a:pPr marL="0" indent="0">
              <a:buNone/>
            </a:pPr>
            <a:r>
              <a:rPr lang="en-US" sz="1800" spc="-300" dirty="0">
                <a:latin typeface="Arial" panose="020B0604020202020204" pitchFamily="34" charset="0"/>
                <a:cs typeface="Arial" panose="020B0604020202020204" pitchFamily="34" charset="0"/>
              </a:rPr>
              <a:t>E C </a:t>
            </a:r>
            <a:r>
              <a:rPr lang="en-US" sz="1800" dirty="0">
                <a:latin typeface="Arial" panose="020B0604020202020204" pitchFamily="34" charset="0"/>
                <a:cs typeface="Arial" panose="020B0604020202020204" pitchFamily="34" charset="0"/>
              </a:rPr>
              <a:t>T Voltage Drop</a:t>
            </a:r>
          </a:p>
        </p:txBody>
      </p:sp>
      <p:pic>
        <p:nvPicPr>
          <p:cNvPr id="26" name="Picture 25" descr="An illustration depicts an E C T sensor connected to an A/D converter.&#10;Long description is available in notes, press F6.">
            <a:extLst>
              <a:ext uri="{FF2B5EF4-FFF2-40B4-BE49-F238E27FC236}">
                <a16:creationId xmlns:a16="http://schemas.microsoft.com/office/drawing/2014/main" id="{64531980-00A6-1A5D-4239-87EA25264F48}"/>
              </a:ext>
            </a:extLst>
          </p:cNvPr>
          <p:cNvPicPr>
            <a:picLocks noChangeAspect="1"/>
          </p:cNvPicPr>
          <p:nvPr/>
        </p:nvPicPr>
        <p:blipFill>
          <a:blip r:embed="rId3"/>
          <a:stretch>
            <a:fillRect/>
          </a:stretch>
        </p:blipFill>
        <p:spPr>
          <a:xfrm>
            <a:off x="1412744" y="1345658"/>
            <a:ext cx="6326910" cy="3175938"/>
          </a:xfrm>
          <a:prstGeom prst="rect">
            <a:avLst/>
          </a:prstGeom>
        </p:spPr>
      </p:pic>
      <p:sp>
        <p:nvSpPr>
          <p:cNvPr id="4" name="Content Placeholder 3">
            <a:extLst>
              <a:ext uri="{FF2B5EF4-FFF2-40B4-BE49-F238E27FC236}">
                <a16:creationId xmlns:a16="http://schemas.microsoft.com/office/drawing/2014/main" id="{6FCBCF58-4E3D-1BFB-416B-4A6B4B47BDF6}"/>
              </a:ext>
            </a:extLst>
          </p:cNvPr>
          <p:cNvSpPr>
            <a:spLocks noGrp="1"/>
          </p:cNvSpPr>
          <p:nvPr>
            <p:ph idx="13"/>
          </p:nvPr>
        </p:nvSpPr>
        <p:spPr>
          <a:xfrm>
            <a:off x="431801" y="4671873"/>
            <a:ext cx="3155950" cy="313350"/>
          </a:xfrm>
        </p:spPr>
        <p:txBody>
          <a:bodyPr wrap="square" lIns="0" tIns="18000" rIns="0" bIns="18000" anchor="ctr" anchorCtr="0">
            <a:spAutoFit/>
          </a:bodyPr>
          <a:lstStyle/>
          <a:p>
            <a:pPr marL="342900" indent="-342900">
              <a:spcBef>
                <a:spcPts val="600"/>
              </a:spcBef>
            </a:pPr>
            <a:r>
              <a:rPr lang="en-US" sz="1800" dirty="0">
                <a:solidFill>
                  <a:schemeClr val="tx1"/>
                </a:solidFill>
                <a:latin typeface="Arial" panose="020B0604020202020204" pitchFamily="34" charset="0"/>
                <a:cs typeface="Arial" panose="020B0604020202020204" pitchFamily="34" charset="0"/>
              </a:rPr>
              <a:t>When voltage drop reaches</a:t>
            </a:r>
          </a:p>
        </p:txBody>
      </p:sp>
      <p:graphicFrame>
        <p:nvGraphicFramePr>
          <p:cNvPr id="23" name="Object 22" descr="1 point 2 0">
            <a:extLst>
              <a:ext uri="{FF2B5EF4-FFF2-40B4-BE49-F238E27FC236}">
                <a16:creationId xmlns:a16="http://schemas.microsoft.com/office/drawing/2014/main" id="{0FCAF8A4-7A66-F3F8-49BD-5F94D7D508BF}"/>
              </a:ext>
            </a:extLst>
          </p:cNvPr>
          <p:cNvGraphicFramePr>
            <a:graphicFrameLocks noChangeAspect="1"/>
          </p:cNvGraphicFramePr>
          <p:nvPr>
            <p:extLst>
              <p:ext uri="{D42A27DB-BD31-4B8C-83A1-F6EECF244321}">
                <p14:modId xmlns:p14="http://schemas.microsoft.com/office/powerpoint/2010/main" val="1552619046"/>
              </p:ext>
            </p:extLst>
          </p:nvPr>
        </p:nvGraphicFramePr>
        <p:xfrm>
          <a:off x="3636361" y="4701961"/>
          <a:ext cx="483640" cy="266445"/>
        </p:xfrm>
        <a:graphic>
          <a:graphicData uri="http://schemas.openxmlformats.org/presentationml/2006/ole">
            <mc:AlternateContent xmlns:mc="http://schemas.openxmlformats.org/markup-compatibility/2006">
              <mc:Choice xmlns:v="urn:schemas-microsoft-com:vml" Requires="v">
                <p:oleObj name="Equation" r:id="rId4" imgW="330120" imgH="177480" progId="Equation.DSMT4">
                  <p:embed/>
                </p:oleObj>
              </mc:Choice>
              <mc:Fallback>
                <p:oleObj name="Equation" r:id="rId4" imgW="330120" imgH="177480" progId="Equation.DSMT4">
                  <p:embed/>
                  <p:pic>
                    <p:nvPicPr>
                      <p:cNvPr id="23" name="Object 22" descr="1 point 2 0">
                        <a:extLst>
                          <a:ext uri="{FF2B5EF4-FFF2-40B4-BE49-F238E27FC236}">
                            <a16:creationId xmlns:a16="http://schemas.microsoft.com/office/drawing/2014/main" id="{1D7AC53B-786A-7A74-2C2D-29A0B9E6D9A1}"/>
                          </a:ext>
                        </a:extLst>
                      </p:cNvPr>
                      <p:cNvPicPr/>
                      <p:nvPr/>
                    </p:nvPicPr>
                    <p:blipFill>
                      <a:blip r:embed="rId5"/>
                      <a:stretch>
                        <a:fillRect/>
                      </a:stretch>
                    </p:blipFill>
                    <p:spPr>
                      <a:xfrm>
                        <a:off x="3636361" y="4701961"/>
                        <a:ext cx="483640" cy="266445"/>
                      </a:xfrm>
                      <a:prstGeom prst="rect">
                        <a:avLst/>
                      </a:prstGeom>
                    </p:spPr>
                  </p:pic>
                </p:oleObj>
              </mc:Fallback>
            </mc:AlternateContent>
          </a:graphicData>
        </a:graphic>
      </p:graphicFrame>
      <p:sp>
        <p:nvSpPr>
          <p:cNvPr id="17" name="Content Placeholder 16">
            <a:extLst>
              <a:ext uri="{FF2B5EF4-FFF2-40B4-BE49-F238E27FC236}">
                <a16:creationId xmlns:a16="http://schemas.microsoft.com/office/drawing/2014/main" id="{BAB43229-7C78-49B0-B996-56FA658205D5}"/>
              </a:ext>
            </a:extLst>
          </p:cNvPr>
          <p:cNvSpPr>
            <a:spLocks noGrp="1"/>
          </p:cNvSpPr>
          <p:nvPr>
            <p:ph sz="quarter" idx="14"/>
          </p:nvPr>
        </p:nvSpPr>
        <p:spPr>
          <a:xfrm>
            <a:off x="4167495" y="4678222"/>
            <a:ext cx="3377349" cy="313350"/>
          </a:xfrm>
        </p:spPr>
        <p:txBody>
          <a:bodyPr wrap="square" lIns="0" tIns="18000" rIns="0" bIns="18000" anchor="ctr" anchorCtr="0">
            <a:spAutoFit/>
          </a:bodyPr>
          <a:lstStyle/>
          <a:p>
            <a:pPr marL="0" indent="0">
              <a:buNone/>
            </a:pPr>
            <a:r>
              <a:rPr lang="en-US" sz="1800" dirty="0">
                <a:solidFill>
                  <a:schemeClr val="tx1"/>
                </a:solidFill>
                <a:latin typeface="Arial" panose="020B0604020202020204" pitchFamily="34" charset="0"/>
                <a:cs typeface="Arial" panose="020B0604020202020204" pitchFamily="34" charset="0"/>
              </a:rPr>
              <a:t>volts, </a:t>
            </a:r>
            <a:r>
              <a:rPr lang="en-US" sz="1800" spc="-200" dirty="0">
                <a:solidFill>
                  <a:schemeClr val="tx1"/>
                </a:solidFill>
                <a:latin typeface="Arial" panose="020B0604020202020204" pitchFamily="34" charset="0"/>
                <a:cs typeface="Arial" panose="020B0604020202020204" pitchFamily="34" charset="0"/>
              </a:rPr>
              <a:t>P C </a:t>
            </a:r>
            <a:r>
              <a:rPr lang="en-US" sz="1800" dirty="0">
                <a:solidFill>
                  <a:schemeClr val="tx1"/>
                </a:solidFill>
                <a:latin typeface="Arial" panose="020B0604020202020204" pitchFamily="34" charset="0"/>
                <a:cs typeface="Arial" panose="020B0604020202020204" pitchFamily="34" charset="0"/>
              </a:rPr>
              <a:t>M turns on a transistor.</a:t>
            </a:r>
            <a:endParaRPr lang="en-US" sz="1800" dirty="0">
              <a:latin typeface="Arial" panose="020B0604020202020204" pitchFamily="34" charset="0"/>
              <a:cs typeface="Arial" panose="020B0604020202020204" pitchFamily="34" charset="0"/>
            </a:endParaRPr>
          </a:p>
        </p:txBody>
      </p:sp>
      <p:sp>
        <p:nvSpPr>
          <p:cNvPr id="18" name="Content Placeholder 17">
            <a:extLst>
              <a:ext uri="{FF2B5EF4-FFF2-40B4-BE49-F238E27FC236}">
                <a16:creationId xmlns:a16="http://schemas.microsoft.com/office/drawing/2014/main" id="{0FF93A40-8AE3-25EB-FD49-15926A8C2038}"/>
              </a:ext>
            </a:extLst>
          </p:cNvPr>
          <p:cNvSpPr>
            <a:spLocks noGrp="1"/>
          </p:cNvSpPr>
          <p:nvPr>
            <p:ph sz="quarter" idx="15"/>
          </p:nvPr>
        </p:nvSpPr>
        <p:spPr>
          <a:xfrm>
            <a:off x="792163" y="5036567"/>
            <a:ext cx="7956549" cy="590349"/>
          </a:xfrm>
        </p:spPr>
        <p:txBody>
          <a:bodyPr wrap="square" lIns="0" tIns="18000" rIns="0" bIns="18000" anchor="ctr" anchorCtr="0">
            <a:spAutoFit/>
          </a:bodyPr>
          <a:lstStyle/>
          <a:p>
            <a:pPr marL="0" indent="0">
              <a:buNone/>
            </a:pPr>
            <a:r>
              <a:rPr lang="en-US" sz="1800" dirty="0">
                <a:solidFill>
                  <a:schemeClr val="tx1"/>
                </a:solidFill>
                <a:latin typeface="Arial" panose="020B0604020202020204" pitchFamily="34" charset="0"/>
                <a:cs typeface="Arial" panose="020B0604020202020204" pitchFamily="34" charset="0"/>
              </a:rPr>
              <a:t>Transistor connects 1 kΩ resistor in parallel with 10 kΩ resistor. Total circuit resistance now drops to 909 ohms. This function allows the </a:t>
            </a:r>
            <a:r>
              <a:rPr lang="en-US" sz="1800" spc="-200" dirty="0">
                <a:solidFill>
                  <a:schemeClr val="tx1"/>
                </a:solidFill>
                <a:latin typeface="Arial" panose="020B0604020202020204" pitchFamily="34" charset="0"/>
                <a:cs typeface="Arial" panose="020B0604020202020204" pitchFamily="34" charset="0"/>
              </a:rPr>
              <a:t>P C </a:t>
            </a:r>
            <a:r>
              <a:rPr lang="en-US" sz="1800" dirty="0">
                <a:solidFill>
                  <a:schemeClr val="tx1"/>
                </a:solidFill>
                <a:latin typeface="Arial" panose="020B0604020202020204" pitchFamily="34" charset="0"/>
                <a:cs typeface="Arial" panose="020B0604020202020204" pitchFamily="34" charset="0"/>
              </a:rPr>
              <a:t>M to have full</a:t>
            </a:r>
            <a:endParaRPr lang="en-US" sz="1800" dirty="0">
              <a:latin typeface="Arial" panose="020B0604020202020204" pitchFamily="34" charset="0"/>
              <a:cs typeface="Arial" panose="020B0604020202020204" pitchFamily="34" charset="0"/>
            </a:endParaRPr>
          </a:p>
        </p:txBody>
      </p:sp>
      <p:sp>
        <p:nvSpPr>
          <p:cNvPr id="19" name="Content Placeholder 18">
            <a:extLst>
              <a:ext uri="{FF2B5EF4-FFF2-40B4-BE49-F238E27FC236}">
                <a16:creationId xmlns:a16="http://schemas.microsoft.com/office/drawing/2014/main" id="{FE7C9E00-2C5B-BFD9-5D89-015553E19B82}"/>
              </a:ext>
            </a:extLst>
          </p:cNvPr>
          <p:cNvSpPr>
            <a:spLocks noGrp="1"/>
          </p:cNvSpPr>
          <p:nvPr>
            <p:ph sz="quarter" idx="16"/>
          </p:nvPr>
        </p:nvSpPr>
        <p:spPr>
          <a:xfrm>
            <a:off x="792163" y="5688891"/>
            <a:ext cx="5578157" cy="313350"/>
          </a:xfrm>
        </p:spPr>
        <p:txBody>
          <a:bodyPr wrap="square" lIns="0" tIns="18000" rIns="0" bIns="18000" anchor="ctr" anchorCtr="0">
            <a:spAutoFit/>
          </a:bodyPr>
          <a:lstStyle/>
          <a:p>
            <a:pPr marL="0" indent="0">
              <a:buNone/>
            </a:pPr>
            <a:r>
              <a:rPr lang="en-US" sz="1800" dirty="0">
                <a:solidFill>
                  <a:schemeClr val="tx1"/>
                </a:solidFill>
                <a:latin typeface="Arial" panose="020B0604020202020204" pitchFamily="34" charset="0"/>
                <a:cs typeface="Arial" panose="020B0604020202020204" pitchFamily="34" charset="0"/>
              </a:rPr>
              <a:t>binary control at cold temperatures up to approximately</a:t>
            </a:r>
            <a:endParaRPr lang="en-US" sz="1800" dirty="0">
              <a:latin typeface="Arial" panose="020B0604020202020204" pitchFamily="34" charset="0"/>
              <a:cs typeface="Arial" panose="020B0604020202020204" pitchFamily="34" charset="0"/>
            </a:endParaRPr>
          </a:p>
        </p:txBody>
      </p:sp>
      <p:graphicFrame>
        <p:nvGraphicFramePr>
          <p:cNvPr id="24" name="Object 23" descr="122 degrees Fahrenheit">
            <a:extLst>
              <a:ext uri="{FF2B5EF4-FFF2-40B4-BE49-F238E27FC236}">
                <a16:creationId xmlns:a16="http://schemas.microsoft.com/office/drawing/2014/main" id="{7B10CE45-F75D-64FB-F834-164EC5716B5E}"/>
              </a:ext>
            </a:extLst>
          </p:cNvPr>
          <p:cNvGraphicFramePr>
            <a:graphicFrameLocks noChangeAspect="1"/>
          </p:cNvGraphicFramePr>
          <p:nvPr>
            <p:extLst>
              <p:ext uri="{D42A27DB-BD31-4B8C-83A1-F6EECF244321}">
                <p14:modId xmlns:p14="http://schemas.microsoft.com/office/powerpoint/2010/main" val="3925740246"/>
              </p:ext>
            </p:extLst>
          </p:nvPr>
        </p:nvGraphicFramePr>
        <p:xfrm>
          <a:off x="6400381" y="5724314"/>
          <a:ext cx="664682" cy="252477"/>
        </p:xfrm>
        <a:graphic>
          <a:graphicData uri="http://schemas.openxmlformats.org/presentationml/2006/ole">
            <mc:AlternateContent xmlns:mc="http://schemas.openxmlformats.org/markup-compatibility/2006">
              <mc:Choice xmlns:v="urn:schemas-microsoft-com:vml" Requires="v">
                <p:oleObj name="Equation" r:id="rId6" imgW="444240" imgH="164880" progId="Equation.DSMT4">
                  <p:embed/>
                </p:oleObj>
              </mc:Choice>
              <mc:Fallback>
                <p:oleObj name="Equation" r:id="rId6" imgW="444240" imgH="164880" progId="Equation.DSMT4">
                  <p:embed/>
                  <p:pic>
                    <p:nvPicPr>
                      <p:cNvPr id="24" name="Object 23" descr="122 degrees Fahrenheit">
                        <a:extLst>
                          <a:ext uri="{FF2B5EF4-FFF2-40B4-BE49-F238E27FC236}">
                            <a16:creationId xmlns:a16="http://schemas.microsoft.com/office/drawing/2014/main" id="{11E4CB96-8A02-7B49-C84C-A82A3A2B4006}"/>
                          </a:ext>
                        </a:extLst>
                      </p:cNvPr>
                      <p:cNvPicPr/>
                      <p:nvPr/>
                    </p:nvPicPr>
                    <p:blipFill>
                      <a:blip r:embed="rId7"/>
                      <a:stretch>
                        <a:fillRect/>
                      </a:stretch>
                    </p:blipFill>
                    <p:spPr>
                      <a:xfrm>
                        <a:off x="6400381" y="5724314"/>
                        <a:ext cx="664682" cy="252477"/>
                      </a:xfrm>
                      <a:prstGeom prst="rect">
                        <a:avLst/>
                      </a:prstGeom>
                    </p:spPr>
                  </p:pic>
                </p:oleObj>
              </mc:Fallback>
            </mc:AlternateContent>
          </a:graphicData>
        </a:graphic>
      </p:graphicFrame>
      <p:sp>
        <p:nvSpPr>
          <p:cNvPr id="20" name="Content Placeholder 19">
            <a:extLst>
              <a:ext uri="{FF2B5EF4-FFF2-40B4-BE49-F238E27FC236}">
                <a16:creationId xmlns:a16="http://schemas.microsoft.com/office/drawing/2014/main" id="{42A1D413-3140-342B-3ED1-91A5E7570A3A}"/>
              </a:ext>
            </a:extLst>
          </p:cNvPr>
          <p:cNvSpPr>
            <a:spLocks noGrp="1"/>
          </p:cNvSpPr>
          <p:nvPr>
            <p:ph sz="quarter" idx="17"/>
          </p:nvPr>
        </p:nvSpPr>
        <p:spPr>
          <a:xfrm>
            <a:off x="7095124" y="5688389"/>
            <a:ext cx="1457251" cy="313350"/>
          </a:xfrm>
        </p:spPr>
        <p:txBody>
          <a:bodyPr wrap="square" lIns="0" tIns="18000" rIns="0" bIns="18000" anchor="ctr" anchorCtr="0">
            <a:spAutoFit/>
          </a:bodyPr>
          <a:lstStyle/>
          <a:p>
            <a:pPr marL="0" indent="0">
              <a:buNone/>
            </a:pPr>
            <a:r>
              <a:rPr lang="en-US" sz="1800" dirty="0">
                <a:solidFill>
                  <a:schemeClr val="tx1"/>
                </a:solidFill>
                <a:latin typeface="Arial" panose="020B0604020202020204" pitchFamily="34" charset="0"/>
                <a:cs typeface="Arial" panose="020B0604020202020204" pitchFamily="34" charset="0"/>
              </a:rPr>
              <a:t>and a second</a:t>
            </a:r>
            <a:endParaRPr lang="en-US" sz="1800"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CD61469E-93F2-2D5B-B63A-2F5F77AD0FA5}"/>
              </a:ext>
            </a:extLst>
          </p:cNvPr>
          <p:cNvSpPr>
            <a:spLocks noGrp="1"/>
          </p:cNvSpPr>
          <p:nvPr>
            <p:ph sz="quarter" idx="18"/>
          </p:nvPr>
        </p:nvSpPr>
        <p:spPr>
          <a:xfrm>
            <a:off x="799783" y="6044696"/>
            <a:ext cx="4701858" cy="313350"/>
          </a:xfrm>
        </p:spPr>
        <p:txBody>
          <a:bodyPr wrap="square" lIns="0" tIns="18000" rIns="0" bIns="18000" anchor="ctr" anchorCtr="0">
            <a:spAutoFit/>
          </a:bodyPr>
          <a:lstStyle/>
          <a:p>
            <a:pPr marL="0" indent="0">
              <a:buNone/>
            </a:pPr>
            <a:r>
              <a:rPr lang="en-US" sz="1800" dirty="0">
                <a:solidFill>
                  <a:schemeClr val="tx1"/>
                </a:solidFill>
                <a:latin typeface="Arial" panose="020B0604020202020204" pitchFamily="34" charset="0"/>
                <a:cs typeface="Arial" panose="020B0604020202020204" pitchFamily="34" charset="0"/>
              </a:rPr>
              <a:t>full binary control at temperatures greater than</a:t>
            </a:r>
            <a:endParaRPr lang="en-US" sz="1800" dirty="0"/>
          </a:p>
        </p:txBody>
      </p:sp>
      <p:graphicFrame>
        <p:nvGraphicFramePr>
          <p:cNvPr id="25" name="Object 24" descr="122 degrees Fahrenheit">
            <a:extLst>
              <a:ext uri="{FF2B5EF4-FFF2-40B4-BE49-F238E27FC236}">
                <a16:creationId xmlns:a16="http://schemas.microsoft.com/office/drawing/2014/main" id="{78649342-6B2C-C1D4-E9F7-0063743D42E5}"/>
              </a:ext>
            </a:extLst>
          </p:cNvPr>
          <p:cNvGraphicFramePr>
            <a:graphicFrameLocks noChangeAspect="1"/>
          </p:cNvGraphicFramePr>
          <p:nvPr>
            <p:extLst>
              <p:ext uri="{D42A27DB-BD31-4B8C-83A1-F6EECF244321}">
                <p14:modId xmlns:p14="http://schemas.microsoft.com/office/powerpoint/2010/main" val="3183495796"/>
              </p:ext>
            </p:extLst>
          </p:nvPr>
        </p:nvGraphicFramePr>
        <p:xfrm>
          <a:off x="5522794" y="6092791"/>
          <a:ext cx="666750" cy="234339"/>
        </p:xfrm>
        <a:graphic>
          <a:graphicData uri="http://schemas.openxmlformats.org/presentationml/2006/ole">
            <mc:AlternateContent xmlns:mc="http://schemas.openxmlformats.org/markup-compatibility/2006">
              <mc:Choice xmlns:v="urn:schemas-microsoft-com:vml" Requires="v">
                <p:oleObj name="Equation" r:id="rId8" imgW="482400" imgH="164880" progId="Equation.DSMT4">
                  <p:embed/>
                </p:oleObj>
              </mc:Choice>
              <mc:Fallback>
                <p:oleObj name="Equation" r:id="rId8" imgW="482400" imgH="164880" progId="Equation.DSMT4">
                  <p:embed/>
                  <p:pic>
                    <p:nvPicPr>
                      <p:cNvPr id="25" name="Object 24" descr="122 degrees Fahrenheit">
                        <a:extLst>
                          <a:ext uri="{FF2B5EF4-FFF2-40B4-BE49-F238E27FC236}">
                            <a16:creationId xmlns:a16="http://schemas.microsoft.com/office/drawing/2014/main" id="{CC48DF20-119B-135F-8309-AE710B53DB4F}"/>
                          </a:ext>
                        </a:extLst>
                      </p:cNvPr>
                      <p:cNvPicPr/>
                      <p:nvPr/>
                    </p:nvPicPr>
                    <p:blipFill>
                      <a:blip r:embed="rId9"/>
                      <a:stretch>
                        <a:fillRect/>
                      </a:stretch>
                    </p:blipFill>
                    <p:spPr>
                      <a:xfrm>
                        <a:off x="5522794" y="6092791"/>
                        <a:ext cx="666750" cy="234339"/>
                      </a:xfrm>
                      <a:prstGeom prst="rect">
                        <a:avLst/>
                      </a:prstGeom>
                    </p:spPr>
                  </p:pic>
                </p:oleObj>
              </mc:Fallback>
            </mc:AlternateContent>
          </a:graphicData>
        </a:graphic>
      </p:graphicFrame>
    </p:spTree>
    <p:extLst>
      <p:ext uri="{BB962C8B-B14F-4D97-AF65-F5344CB8AC3E}">
        <p14:creationId xmlns:p14="http://schemas.microsoft.com/office/powerpoint/2010/main" val="3582559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ECT Sensor</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6" name="test_engine_coolant_temp_ect_sensor_ch72">
            <a:hlinkClick r:id="" action="ppaction://media"/>
            <a:extLst>
              <a:ext uri="{FF2B5EF4-FFF2-40B4-BE49-F238E27FC236}">
                <a16:creationId xmlns:a16="http://schemas.microsoft.com/office/drawing/2014/main" id="{5A3B8BA8-5173-37B3-25F1-7BC0304B690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60400" y="1077009"/>
            <a:ext cx="8100142" cy="4866591"/>
          </a:xfrm>
        </p:spPr>
      </p:pic>
    </p:spTree>
    <p:extLst>
      <p:ext uri="{BB962C8B-B14F-4D97-AF65-F5344CB8AC3E}">
        <p14:creationId xmlns:p14="http://schemas.microsoft.com/office/powerpoint/2010/main" val="29223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0633"/>
            <a:ext cx="8310175" cy="590349"/>
          </a:xfrm>
        </p:spPr>
        <p:txBody>
          <a:bodyPr wrap="square" lIns="0" tIns="18000" rIns="0" bIns="18000" anchor="ctr" anchorCtr="0">
            <a:spAutoFit/>
          </a:bodyPr>
          <a:lstStyle/>
          <a:p>
            <a:r>
              <a:rPr lang="en-US" noProof="0" dirty="0"/>
              <a:t>Chart 31.1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8310173" cy="405683"/>
          </a:xfrm>
        </p:spPr>
        <p:txBody>
          <a:bodyPr wrap="square" lIns="0" tIns="18000" rIns="0" bIns="18000" anchor="ctr" anchorCtr="0">
            <a:spAutoFit/>
          </a:bodyPr>
          <a:lstStyle/>
          <a:p>
            <a:pPr marL="0" indent="0">
              <a:buNone/>
            </a:pPr>
            <a:r>
              <a:rPr lang="en-US" sz="2400" spc="-300" noProof="0" dirty="0"/>
              <a:t>E C </a:t>
            </a:r>
            <a:r>
              <a:rPr lang="en-US" sz="2400" noProof="0" dirty="0"/>
              <a:t>T Temps</a:t>
            </a:r>
          </a:p>
        </p:txBody>
      </p:sp>
      <p:pic>
        <p:nvPicPr>
          <p:cNvPr id="9" name="Picture 8" descr="A table is titled General Motors E C T sensor without pull-up resistor.&#10;Long description is available in notes, press F6.">
            <a:extLst>
              <a:ext uri="{FF2B5EF4-FFF2-40B4-BE49-F238E27FC236}">
                <a16:creationId xmlns:a16="http://schemas.microsoft.com/office/drawing/2014/main" id="{84D78F44-9541-52C6-EE25-0C5DD42837AA}"/>
              </a:ext>
            </a:extLst>
          </p:cNvPr>
          <p:cNvPicPr>
            <a:picLocks noChangeAspect="1"/>
          </p:cNvPicPr>
          <p:nvPr/>
        </p:nvPicPr>
        <p:blipFill rotWithShape="1">
          <a:blip r:embed="rId3"/>
          <a:srcRect b="5217"/>
          <a:stretch/>
        </p:blipFill>
        <p:spPr>
          <a:xfrm>
            <a:off x="2082833" y="1424477"/>
            <a:ext cx="4998210" cy="4883690"/>
          </a:xfrm>
          <a:prstGeom prst="rect">
            <a:avLst/>
          </a:prstGeom>
        </p:spPr>
      </p:pic>
    </p:spTree>
    <p:extLst>
      <p:ext uri="{BB962C8B-B14F-4D97-AF65-F5344CB8AC3E}">
        <p14:creationId xmlns:p14="http://schemas.microsoft.com/office/powerpoint/2010/main" val="3361434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0633"/>
            <a:ext cx="8310175" cy="590349"/>
          </a:xfrm>
        </p:spPr>
        <p:txBody>
          <a:bodyPr wrap="square" lIns="0" tIns="18000" rIns="0" bIns="18000" anchor="ctr" anchorCtr="0">
            <a:spAutoFit/>
          </a:bodyPr>
          <a:lstStyle/>
          <a:p>
            <a:r>
              <a:rPr lang="en-US" noProof="0" dirty="0"/>
              <a:t>Figure 31.7</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8931"/>
            <a:ext cx="8310173" cy="344128"/>
          </a:xfrm>
        </p:spPr>
        <p:txBody>
          <a:bodyPr wrap="square" lIns="0" tIns="18000" rIns="0" bIns="18000" anchor="ctr" anchorCtr="0">
            <a:spAutoFit/>
          </a:bodyPr>
          <a:lstStyle/>
          <a:p>
            <a:pPr marL="0" indent="0">
              <a:buNone/>
            </a:pPr>
            <a:r>
              <a:rPr lang="en-US" sz="2000" spc="-200" noProof="0" dirty="0"/>
              <a:t>E C </a:t>
            </a:r>
            <a:r>
              <a:rPr lang="en-US" sz="2000" noProof="0" dirty="0"/>
              <a:t>T Testing</a:t>
            </a:r>
          </a:p>
        </p:txBody>
      </p:sp>
      <p:pic>
        <p:nvPicPr>
          <p:cNvPr id="9" name="Picture 8" descr="A plots graph D C volts versus time. The voltage starts high at around 4.3 volts then drops steadily to reach around 1 volt. After reaching 1 volt there are rise and falls due to the functioning of thermostat.">
            <a:extLst>
              <a:ext uri="{FF2B5EF4-FFF2-40B4-BE49-F238E27FC236}">
                <a16:creationId xmlns:a16="http://schemas.microsoft.com/office/drawing/2014/main" id="{DA190641-2CAB-6D1A-1D65-882E0DF90AFA}"/>
              </a:ext>
            </a:extLst>
          </p:cNvPr>
          <p:cNvPicPr>
            <a:picLocks noChangeAspect="1"/>
          </p:cNvPicPr>
          <p:nvPr/>
        </p:nvPicPr>
        <p:blipFill>
          <a:blip r:embed="rId3"/>
          <a:stretch>
            <a:fillRect/>
          </a:stretch>
        </p:blipFill>
        <p:spPr>
          <a:xfrm>
            <a:off x="1887855" y="1464945"/>
            <a:ext cx="5120640" cy="3032760"/>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4682135"/>
            <a:ext cx="8310176" cy="1575234"/>
          </a:xfrm>
        </p:spPr>
        <p:txBody>
          <a:bodyPr wrap="square" lIns="0" tIns="18000" rIns="0" bIns="18000" anchor="ctr" anchorCtr="0">
            <a:spAutoFit/>
          </a:bodyPr>
          <a:lstStyle/>
          <a:p>
            <a:pPr marL="342900" indent="-342900"/>
            <a:r>
              <a:rPr lang="en-US" sz="2000" noProof="0" dirty="0"/>
              <a:t>An </a:t>
            </a:r>
            <a:r>
              <a:rPr lang="en-US" sz="2000" spc="-200" noProof="0" dirty="0"/>
              <a:t>E C </a:t>
            </a:r>
            <a:r>
              <a:rPr lang="en-US" sz="2000" noProof="0" dirty="0"/>
              <a:t>T sensor being tested using a digital meter set to </a:t>
            </a:r>
            <a:r>
              <a:rPr lang="en-US" sz="2000" spc="-300" noProof="0" dirty="0"/>
              <a:t>D </a:t>
            </a:r>
            <a:r>
              <a:rPr lang="en-US" sz="2000" noProof="0" dirty="0"/>
              <a:t>C volts. A chart showing the voltage decrease of the </a:t>
            </a:r>
            <a:r>
              <a:rPr lang="en-US" sz="2000" spc="-200" noProof="0" dirty="0"/>
              <a:t>E C </a:t>
            </a:r>
            <a:r>
              <a:rPr lang="en-US" sz="2000" noProof="0" dirty="0"/>
              <a:t>T sensor as the temperature increases from a cold start. The bumps at the bottom of the waveform represent temperature decreases when the thermostat opens and is controlling coolant temperature.</a:t>
            </a:r>
          </a:p>
        </p:txBody>
      </p:sp>
    </p:spTree>
    <p:extLst>
      <p:ext uri="{BB962C8B-B14F-4D97-AF65-F5344CB8AC3E}">
        <p14:creationId xmlns:p14="http://schemas.microsoft.com/office/powerpoint/2010/main" val="4182509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8537" y="153996"/>
            <a:ext cx="8310175" cy="590349"/>
          </a:xfrm>
        </p:spPr>
        <p:txBody>
          <a:bodyPr wrap="square" lIns="0" tIns="18000" rIns="0" bIns="18000" anchor="ctr" anchorCtr="0">
            <a:spAutoFit/>
          </a:bodyPr>
          <a:lstStyle/>
          <a:p>
            <a:r>
              <a:rPr lang="en-US" dirty="0"/>
              <a:t>Question 2</a:t>
            </a:r>
          </a:p>
        </p:txBody>
      </p:sp>
      <p:sp>
        <p:nvSpPr>
          <p:cNvPr id="4" name="Content Placeholder 3"/>
          <p:cNvSpPr>
            <a:spLocks noGrp="1"/>
          </p:cNvSpPr>
          <p:nvPr>
            <p:ph idx="1"/>
          </p:nvPr>
        </p:nvSpPr>
        <p:spPr>
          <a:xfrm>
            <a:off x="438537" y="915663"/>
            <a:ext cx="8310175" cy="775015"/>
          </a:xfrm>
        </p:spPr>
        <p:txBody>
          <a:bodyPr wrap="square" lIns="0" tIns="18000" rIns="0" bIns="18000" anchor="ctr" anchorCtr="0">
            <a:spAutoFit/>
          </a:bodyPr>
          <a:lstStyle/>
          <a:p>
            <a:pPr marL="0" indent="0">
              <a:buNone/>
            </a:pPr>
            <a:r>
              <a:rPr lang="en-US" sz="2400" dirty="0"/>
              <a:t>What are three ways to test an engine coolant temperature sensor?</a:t>
            </a:r>
          </a:p>
        </p:txBody>
      </p:sp>
    </p:spTree>
    <p:extLst>
      <p:ext uri="{BB962C8B-B14F-4D97-AF65-F5344CB8AC3E}">
        <p14:creationId xmlns:p14="http://schemas.microsoft.com/office/powerpoint/2010/main" val="1609215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8537" y="153996"/>
            <a:ext cx="8310175" cy="590349"/>
          </a:xfrm>
        </p:spPr>
        <p:txBody>
          <a:bodyPr wrap="square" lIns="0" tIns="18000" rIns="0" bIns="18000" anchor="ctr" anchorCtr="0">
            <a:spAutoFit/>
          </a:bodyPr>
          <a:lstStyle/>
          <a:p>
            <a:r>
              <a:rPr lang="en-US" dirty="0"/>
              <a:t>Answer 2</a:t>
            </a:r>
          </a:p>
        </p:txBody>
      </p:sp>
      <p:sp>
        <p:nvSpPr>
          <p:cNvPr id="4" name="Content Placeholder 3"/>
          <p:cNvSpPr>
            <a:spLocks noGrp="1"/>
          </p:cNvSpPr>
          <p:nvPr>
            <p:ph idx="1"/>
          </p:nvPr>
        </p:nvSpPr>
        <p:spPr>
          <a:xfrm>
            <a:off x="438537" y="911488"/>
            <a:ext cx="8310175" cy="405683"/>
          </a:xfrm>
        </p:spPr>
        <p:txBody>
          <a:bodyPr wrap="square" lIns="0" tIns="18000" rIns="0" bIns="18000" anchor="ctr" anchorCtr="0">
            <a:spAutoFit/>
          </a:bodyPr>
          <a:lstStyle/>
          <a:p>
            <a:pPr marL="0" indent="0">
              <a:buNone/>
            </a:pPr>
            <a:r>
              <a:rPr lang="en-US" sz="2400" dirty="0"/>
              <a:t>A visual inspection, with a multimeter, and with a scan tool.</a:t>
            </a:r>
          </a:p>
        </p:txBody>
      </p:sp>
    </p:spTree>
    <p:extLst>
      <p:ext uri="{BB962C8B-B14F-4D97-AF65-F5344CB8AC3E}">
        <p14:creationId xmlns:p14="http://schemas.microsoft.com/office/powerpoint/2010/main" val="2390941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lang="en-US" dirty="0"/>
              <a:t>Learning Objectives </a:t>
            </a:r>
            <a:r>
              <a:rPr lang="en-US" sz="2800" dirty="0"/>
              <a:t>(1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10214"/>
            <a:ext cx="8305788" cy="3760448"/>
          </a:xfrm>
        </p:spPr>
        <p:txBody>
          <a:bodyPr wrap="square" lIns="0" tIns="18000" rIns="0" bIns="18000" anchor="ctr" anchorCtr="0">
            <a:spAutoFit/>
          </a:bodyPr>
          <a:lstStyle/>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31</a:t>
            </a:r>
            <a:r>
              <a:rPr lang="en-US" altLang="en-US" sz="2400" b="1" noProof="0" dirty="0">
                <a:solidFill>
                  <a:srgbClr val="007FA3"/>
                </a:solidFill>
                <a:latin typeface="Arial" panose="020B0604020202020204" pitchFamily="34" charset="0"/>
                <a:cs typeface="Arial" panose="020B0604020202020204" pitchFamily="34" charset="0"/>
              </a:rPr>
              <a:t>.1	</a:t>
            </a:r>
            <a:r>
              <a:rPr lang="en-US" sz="2400" dirty="0">
                <a:latin typeface="Arial" panose="020B0604020202020204" pitchFamily="34" charset="0"/>
                <a:cs typeface="Arial" panose="020B0604020202020204" pitchFamily="34" charset="0"/>
              </a:rPr>
              <a:t>Describe the purpose and function of engine coolant temperature sensors.</a:t>
            </a:r>
            <a:endParaRPr lang="en-US" altLang="en-US" sz="2400" noProof="0" dirty="0">
              <a:latin typeface="Arial" panose="020B0604020202020204" pitchFamily="34" charset="0"/>
              <a:cs typeface="Arial" panose="020B0604020202020204" pitchFamily="34" charset="0"/>
            </a:endParaRPr>
          </a:p>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3</a:t>
            </a:r>
            <a:r>
              <a:rPr lang="en-US" altLang="en-US" sz="2400" b="1" noProof="0" dirty="0">
                <a:solidFill>
                  <a:srgbClr val="007FA3"/>
                </a:solidFill>
                <a:latin typeface="Arial" panose="020B0604020202020204" pitchFamily="34" charset="0"/>
                <a:cs typeface="Arial" panose="020B0604020202020204" pitchFamily="34" charset="0"/>
              </a:rPr>
              <a:t>1.2	</a:t>
            </a:r>
            <a:r>
              <a:rPr lang="en-US" sz="2400" dirty="0">
                <a:latin typeface="Arial" panose="020B0604020202020204" pitchFamily="34" charset="0"/>
                <a:cs typeface="Arial" panose="020B0604020202020204" pitchFamily="34" charset="0"/>
              </a:rPr>
              <a:t>Describe how to inspect and test temperature sensors.</a:t>
            </a:r>
            <a:endParaRPr lang="en-US" altLang="en-US" sz="2400" noProof="0" dirty="0">
              <a:latin typeface="Arial" panose="020B0604020202020204" pitchFamily="34" charset="0"/>
              <a:cs typeface="Arial" panose="020B0604020202020204" pitchFamily="34" charset="0"/>
            </a:endParaRPr>
          </a:p>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3</a:t>
            </a:r>
            <a:r>
              <a:rPr lang="en-US" altLang="en-US" sz="2400" b="1" noProof="0" dirty="0">
                <a:solidFill>
                  <a:srgbClr val="007FA3"/>
                </a:solidFill>
                <a:latin typeface="Arial" panose="020B0604020202020204" pitchFamily="34" charset="0"/>
                <a:cs typeface="Arial" panose="020B0604020202020204" pitchFamily="34" charset="0"/>
              </a:rPr>
              <a:t>1.3	</a:t>
            </a:r>
            <a:r>
              <a:rPr lang="en-US" sz="2400" dirty="0">
                <a:latin typeface="Arial" panose="020B0604020202020204" pitchFamily="34" charset="0"/>
                <a:cs typeface="Arial" panose="020B0604020202020204" pitchFamily="34" charset="0"/>
              </a:rPr>
              <a:t>Explain the function and testing of intake air temperature sensors, including sensor </a:t>
            </a:r>
            <a:r>
              <a:rPr lang="en-US" sz="2400" spc="-300" dirty="0">
                <a:latin typeface="Arial" panose="020B0604020202020204" pitchFamily="34" charset="0"/>
                <a:cs typeface="Arial" panose="020B0604020202020204" pitchFamily="34" charset="0"/>
              </a:rPr>
              <a:t>D T </a:t>
            </a:r>
            <a:r>
              <a:rPr lang="en-US" sz="2400" dirty="0">
                <a:latin typeface="Arial" panose="020B0604020202020204" pitchFamily="34" charset="0"/>
                <a:cs typeface="Arial" panose="020B0604020202020204" pitchFamily="34" charset="0"/>
              </a:rPr>
              <a:t>Cs.</a:t>
            </a:r>
            <a:endParaRPr lang="en-US" altLang="en-US" sz="2400" noProof="0" dirty="0">
              <a:latin typeface="Arial" panose="020B0604020202020204" pitchFamily="34" charset="0"/>
              <a:cs typeface="Arial" panose="020B0604020202020204" pitchFamily="34" charset="0"/>
            </a:endParaRPr>
          </a:p>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3</a:t>
            </a:r>
            <a:r>
              <a:rPr lang="en-US" altLang="en-US" sz="2400" b="1" noProof="0" dirty="0">
                <a:solidFill>
                  <a:srgbClr val="007FA3"/>
                </a:solidFill>
                <a:latin typeface="Arial" panose="020B0604020202020204" pitchFamily="34" charset="0"/>
                <a:cs typeface="Arial" panose="020B0604020202020204" pitchFamily="34" charset="0"/>
              </a:rPr>
              <a:t>1.4	</a:t>
            </a:r>
            <a:r>
              <a:rPr lang="en-US" sz="2400" dirty="0">
                <a:latin typeface="Arial" panose="020B0604020202020204" pitchFamily="34" charset="0"/>
                <a:cs typeface="Arial" panose="020B0604020202020204" pitchFamily="34" charset="0"/>
              </a:rPr>
              <a:t>Discuss the other temperature sensors that may be found on vehicles.</a:t>
            </a:r>
          </a:p>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3</a:t>
            </a:r>
            <a:r>
              <a:rPr lang="en-US" altLang="en-US" sz="2400" b="1" noProof="0" dirty="0">
                <a:solidFill>
                  <a:srgbClr val="007FA3"/>
                </a:solidFill>
                <a:latin typeface="Arial" panose="020B0604020202020204" pitchFamily="34" charset="0"/>
                <a:cs typeface="Arial" panose="020B0604020202020204" pitchFamily="34" charset="0"/>
              </a:rPr>
              <a:t>1.5	</a:t>
            </a:r>
            <a:r>
              <a:rPr lang="en-US" sz="2400" dirty="0">
                <a:latin typeface="Arial" panose="020B0604020202020204" pitchFamily="34" charset="0"/>
                <a:cs typeface="Arial" panose="020B0604020202020204" pitchFamily="34" charset="0"/>
              </a:rPr>
              <a:t>Describe the construction and function of a </a:t>
            </a:r>
            <a:r>
              <a:rPr lang="en-US" sz="2400" spc="-300" dirty="0">
                <a:latin typeface="Arial" panose="020B0604020202020204" pitchFamily="34" charset="0"/>
                <a:cs typeface="Arial" panose="020B0604020202020204" pitchFamily="34" charset="0"/>
              </a:rPr>
              <a:t>T </a:t>
            </a:r>
            <a:r>
              <a:rPr lang="en-US" sz="2400" dirty="0">
                <a:latin typeface="Arial" panose="020B0604020202020204" pitchFamily="34" charset="0"/>
                <a:cs typeface="Arial" panose="020B0604020202020204" pitchFamily="34" charset="0"/>
              </a:rPr>
              <a:t>P sensor.</a:t>
            </a:r>
          </a:p>
        </p:txBody>
      </p:sp>
    </p:spTree>
    <p:extLst>
      <p:ext uri="{BB962C8B-B14F-4D97-AF65-F5344CB8AC3E}">
        <p14:creationId xmlns:p14="http://schemas.microsoft.com/office/powerpoint/2010/main" val="3540655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0500"/>
            <a:ext cx="8310175" cy="590349"/>
          </a:xfrm>
        </p:spPr>
        <p:txBody>
          <a:bodyPr wrap="square" lIns="0" tIns="18000" rIns="0" bIns="18000" anchor="ctr" anchorCtr="0">
            <a:spAutoFit/>
          </a:bodyPr>
          <a:lstStyle/>
          <a:p>
            <a:r>
              <a:rPr lang="en-US" dirty="0"/>
              <a:t>Intake Air Temperature (</a:t>
            </a:r>
            <a:r>
              <a:rPr lang="en-US" spc="-500" dirty="0"/>
              <a:t>I A </a:t>
            </a:r>
            <a:r>
              <a:rPr lang="en-US" dirty="0"/>
              <a:t>T) Sensor</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2985" y="918397"/>
            <a:ext cx="8315727" cy="3298783"/>
          </a:xfrm>
        </p:spPr>
        <p:txBody>
          <a:bodyPr wrap="square" lIns="0" tIns="18000" rIns="0" bIns="18000" anchor="ctr" anchorCtr="0">
            <a:spAutoFit/>
          </a:bodyPr>
          <a:lstStyle/>
          <a:p>
            <a:pPr marL="342900" indent="-342900">
              <a:spcBef>
                <a:spcPts val="600"/>
              </a:spcBef>
              <a:buSzTx/>
            </a:pPr>
            <a:r>
              <a:rPr lang="en-US" sz="2400" dirty="0"/>
              <a:t>Purpose and Function</a:t>
            </a:r>
          </a:p>
          <a:p>
            <a:pPr marL="829818" lvl="1" indent="-342900">
              <a:buSzTx/>
            </a:pPr>
            <a:r>
              <a:rPr lang="en-US" sz="2400" spc="-300" dirty="0"/>
              <a:t>I A </a:t>
            </a:r>
            <a:r>
              <a:rPr lang="en-US" sz="2400" dirty="0"/>
              <a:t>T sensor is negative temperature coefficient (</a:t>
            </a:r>
            <a:r>
              <a:rPr lang="en-US" sz="2400" spc="-300" dirty="0"/>
              <a:t>N T </a:t>
            </a:r>
            <a:r>
              <a:rPr lang="en-US" sz="2400" dirty="0"/>
              <a:t>C) thermistor that decreases in resistance as the temperature of the sensor increases.</a:t>
            </a:r>
          </a:p>
          <a:p>
            <a:pPr marL="342900" indent="-342900">
              <a:spcBef>
                <a:spcPts val="600"/>
              </a:spcBef>
              <a:buSzTx/>
            </a:pPr>
            <a:r>
              <a:rPr lang="en-US" sz="2400" spc="-300" dirty="0"/>
              <a:t>I A </a:t>
            </a:r>
            <a:r>
              <a:rPr lang="en-US" sz="2400" dirty="0"/>
              <a:t>T sensor used as an input sensor by </a:t>
            </a:r>
            <a:r>
              <a:rPr lang="en-US" sz="2400" spc="-300" dirty="0"/>
              <a:t>P C </a:t>
            </a:r>
            <a:r>
              <a:rPr lang="en-US" sz="2400" dirty="0"/>
              <a:t>M to control many functions, including:</a:t>
            </a:r>
          </a:p>
          <a:p>
            <a:pPr marL="829818" lvl="1" indent="-342900">
              <a:buSzTx/>
            </a:pPr>
            <a:r>
              <a:rPr lang="en-US" sz="2400" dirty="0"/>
              <a:t>Fuel delivery</a:t>
            </a:r>
          </a:p>
          <a:p>
            <a:pPr marL="829818" lvl="1" indent="-342900">
              <a:buSzTx/>
            </a:pPr>
            <a:r>
              <a:rPr lang="en-US" sz="2400" dirty="0"/>
              <a:t>Spark timing</a:t>
            </a:r>
            <a:endParaRPr lang="en-US" altLang="en-US" sz="2400" noProof="0" dirty="0">
              <a:solidFill>
                <a:schemeClr val="tx1"/>
              </a:solidFill>
            </a:endParaRPr>
          </a:p>
        </p:txBody>
      </p:sp>
    </p:spTree>
    <p:extLst>
      <p:ext uri="{BB962C8B-B14F-4D97-AF65-F5344CB8AC3E}">
        <p14:creationId xmlns:p14="http://schemas.microsoft.com/office/powerpoint/2010/main" val="2544401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0633"/>
            <a:ext cx="8310175" cy="590349"/>
          </a:xfrm>
        </p:spPr>
        <p:txBody>
          <a:bodyPr wrap="square" lIns="0" tIns="18000" rIns="0" bIns="18000" anchor="ctr" anchorCtr="0">
            <a:spAutoFit/>
          </a:bodyPr>
          <a:lstStyle/>
          <a:p>
            <a:r>
              <a:rPr lang="en-US" noProof="0" dirty="0"/>
              <a:t>Figure 31.8</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8310173" cy="405683"/>
          </a:xfrm>
        </p:spPr>
        <p:txBody>
          <a:bodyPr wrap="square" lIns="0" tIns="18000" rIns="0" bIns="18000" anchor="ctr" anchorCtr="0">
            <a:spAutoFit/>
          </a:bodyPr>
          <a:lstStyle/>
          <a:p>
            <a:pPr marL="0" indent="0">
              <a:buNone/>
            </a:pPr>
            <a:r>
              <a:rPr lang="en-US" sz="2400" spc="-300" noProof="0" dirty="0"/>
              <a:t>I A </a:t>
            </a:r>
            <a:r>
              <a:rPr lang="en-US" sz="2400" noProof="0" dirty="0"/>
              <a:t>T Sensor</a:t>
            </a:r>
          </a:p>
        </p:txBody>
      </p:sp>
      <p:pic>
        <p:nvPicPr>
          <p:cNvPr id="3" name="Picture 2" descr="An I A T sensor installed on intake housing.">
            <a:extLst>
              <a:ext uri="{FF2B5EF4-FFF2-40B4-BE49-F238E27FC236}">
                <a16:creationId xmlns:a16="http://schemas.microsoft.com/office/drawing/2014/main" id="{0DCA0E30-1582-A5E8-1676-01241A514F52}"/>
              </a:ext>
            </a:extLst>
          </p:cNvPr>
          <p:cNvPicPr>
            <a:picLocks noChangeAspect="1"/>
          </p:cNvPicPr>
          <p:nvPr/>
        </p:nvPicPr>
        <p:blipFill>
          <a:blip r:embed="rId3"/>
          <a:stretch>
            <a:fillRect/>
          </a:stretch>
        </p:blipFill>
        <p:spPr>
          <a:xfrm>
            <a:off x="2544527" y="1428707"/>
            <a:ext cx="3826346" cy="3638637"/>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5175870"/>
            <a:ext cx="8310176" cy="1144347"/>
          </a:xfrm>
        </p:spPr>
        <p:txBody>
          <a:bodyPr wrap="square" lIns="0" tIns="18000" rIns="0" bIns="18000" anchor="ctr" anchorCtr="0">
            <a:spAutoFit/>
          </a:bodyPr>
          <a:lstStyle/>
          <a:p>
            <a:pPr marL="342900" indent="-342900"/>
            <a:r>
              <a:rPr lang="en-US" sz="2400" noProof="0" dirty="0"/>
              <a:t>The </a:t>
            </a:r>
            <a:r>
              <a:rPr lang="en-US" sz="2400" spc="-300" noProof="0" dirty="0"/>
              <a:t>I A </a:t>
            </a:r>
            <a:r>
              <a:rPr lang="en-US" sz="2400" noProof="0" dirty="0"/>
              <a:t>T sensor on this General Motors 3800 V-6 engine is in the air passage duct between the air cleaner housing and the throttle body.</a:t>
            </a:r>
          </a:p>
        </p:txBody>
      </p:sp>
    </p:spTree>
    <p:extLst>
      <p:ext uri="{BB962C8B-B14F-4D97-AF65-F5344CB8AC3E}">
        <p14:creationId xmlns:p14="http://schemas.microsoft.com/office/powerpoint/2010/main" val="2530667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39B46-A072-92A1-5DDE-38A74E50E64B}"/>
              </a:ext>
            </a:extLst>
          </p:cNvPr>
          <p:cNvSpPr>
            <a:spLocks noGrp="1"/>
          </p:cNvSpPr>
          <p:nvPr>
            <p:ph type="title"/>
          </p:nvPr>
        </p:nvSpPr>
        <p:spPr>
          <a:xfrm>
            <a:off x="437321" y="162020"/>
            <a:ext cx="8311391" cy="1144347"/>
          </a:xfrm>
        </p:spPr>
        <p:txBody>
          <a:bodyPr wrap="square" lIns="0" tIns="18000" rIns="0" bIns="18000" anchor="ctr" anchorCtr="0">
            <a:spAutoFit/>
          </a:bodyPr>
          <a:lstStyle/>
          <a:p>
            <a:r>
              <a:rPr lang="en-US" dirty="0"/>
              <a:t>Testing Intake Air Temperature Sensor</a:t>
            </a:r>
          </a:p>
        </p:txBody>
      </p:sp>
      <p:sp>
        <p:nvSpPr>
          <p:cNvPr id="3" name="Content Placeholder 2">
            <a:extLst>
              <a:ext uri="{FF2B5EF4-FFF2-40B4-BE49-F238E27FC236}">
                <a16:creationId xmlns:a16="http://schemas.microsoft.com/office/drawing/2014/main" id="{800E81ED-860E-DD46-1E1C-FB654F9C7ECF}"/>
              </a:ext>
            </a:extLst>
          </p:cNvPr>
          <p:cNvSpPr>
            <a:spLocks noGrp="1"/>
          </p:cNvSpPr>
          <p:nvPr>
            <p:ph sz="quarter" idx="13"/>
          </p:nvPr>
        </p:nvSpPr>
        <p:spPr>
          <a:xfrm>
            <a:off x="437321" y="1462922"/>
            <a:ext cx="8311391" cy="2036899"/>
          </a:xfrm>
        </p:spPr>
        <p:txBody>
          <a:bodyPr wrap="square" lIns="0" tIns="18000" rIns="0" bIns="18000" anchor="ctr" anchorCtr="0">
            <a:spAutoFit/>
          </a:bodyPr>
          <a:lstStyle/>
          <a:p>
            <a:pPr marL="342900" indent="-342900">
              <a:spcBef>
                <a:spcPts val="600"/>
              </a:spcBef>
            </a:pPr>
            <a:r>
              <a:rPr lang="en-US" sz="2400" dirty="0"/>
              <a:t>To diagnose </a:t>
            </a:r>
            <a:r>
              <a:rPr lang="en-US" sz="2400" spc="-300" dirty="0"/>
              <a:t>I A </a:t>
            </a:r>
            <a:r>
              <a:rPr lang="en-US" sz="2400" dirty="0"/>
              <a:t>T sensor, follow these steps:</a:t>
            </a:r>
          </a:p>
          <a:p>
            <a:pPr marL="829818" lvl="1" indent="-342900"/>
            <a:r>
              <a:rPr lang="en-US" sz="2400" dirty="0"/>
              <a:t>Perform visual inspection of sensor and wiring.</a:t>
            </a:r>
          </a:p>
          <a:p>
            <a:pPr marL="829818" lvl="1" indent="-342900"/>
            <a:r>
              <a:rPr lang="en-US" sz="2400" dirty="0"/>
              <a:t>After vehicle has been allowed to cool for several hours, use a scan tool, observe </a:t>
            </a:r>
            <a:r>
              <a:rPr lang="en-US" sz="2400" spc="-300" dirty="0"/>
              <a:t>I A </a:t>
            </a:r>
            <a:r>
              <a:rPr lang="en-US" sz="2400" dirty="0"/>
              <a:t>T, and compare it to engine coolant temperature. The two temperatures</a:t>
            </a:r>
          </a:p>
        </p:txBody>
      </p:sp>
      <p:sp>
        <p:nvSpPr>
          <p:cNvPr id="4" name="Content Placeholder 3">
            <a:extLst>
              <a:ext uri="{FF2B5EF4-FFF2-40B4-BE49-F238E27FC236}">
                <a16:creationId xmlns:a16="http://schemas.microsoft.com/office/drawing/2014/main" id="{387D8B55-3AF0-21F4-FA96-337D9E8AC695}"/>
              </a:ext>
            </a:extLst>
          </p:cNvPr>
          <p:cNvSpPr>
            <a:spLocks noGrp="1"/>
          </p:cNvSpPr>
          <p:nvPr>
            <p:ph sz="quarter" idx="14"/>
          </p:nvPr>
        </p:nvSpPr>
        <p:spPr>
          <a:xfrm>
            <a:off x="1267500" y="3547047"/>
            <a:ext cx="2193250" cy="405683"/>
          </a:xfrm>
        </p:spPr>
        <p:txBody>
          <a:bodyPr wrap="square" lIns="0" tIns="18000" rIns="0" bIns="18000" anchor="ctr" anchorCtr="0">
            <a:spAutoFit/>
          </a:bodyPr>
          <a:lstStyle/>
          <a:p>
            <a:pPr marL="0" lvl="1" indent="0">
              <a:buNone/>
            </a:pPr>
            <a:r>
              <a:rPr kumimoji="0" lang="en-US" sz="2400" b="0" i="0" u="none" strike="noStrike" kern="0" cap="none" spc="0" normalizeH="0" baseline="0" noProof="0" dirty="0">
                <a:ln>
                  <a:noFill/>
                </a:ln>
                <a:solidFill>
                  <a:srgbClr val="000000"/>
                </a:solidFill>
                <a:effectLst/>
                <a:uLnTx/>
                <a:uFillTx/>
                <a:latin typeface="Arial"/>
                <a:cs typeface="Arial"/>
                <a:sym typeface="Arial"/>
              </a:rPr>
              <a:t>should be within</a:t>
            </a:r>
            <a:endParaRPr lang="en-US" dirty="0"/>
          </a:p>
        </p:txBody>
      </p:sp>
      <p:graphicFrame>
        <p:nvGraphicFramePr>
          <p:cNvPr id="12" name="Object 11" descr="5 degrees Fahrenheit">
            <a:extLst>
              <a:ext uri="{FF2B5EF4-FFF2-40B4-BE49-F238E27FC236}">
                <a16:creationId xmlns:a16="http://schemas.microsoft.com/office/drawing/2014/main" id="{2A91C40F-CA78-60AC-025F-A6678ABD0B21}"/>
              </a:ext>
            </a:extLst>
          </p:cNvPr>
          <p:cNvGraphicFramePr>
            <a:graphicFrameLocks noChangeAspect="1"/>
          </p:cNvGraphicFramePr>
          <p:nvPr>
            <p:extLst>
              <p:ext uri="{D42A27DB-BD31-4B8C-83A1-F6EECF244321}">
                <p14:modId xmlns:p14="http://schemas.microsoft.com/office/powerpoint/2010/main" val="2657541318"/>
              </p:ext>
            </p:extLst>
          </p:nvPr>
        </p:nvGraphicFramePr>
        <p:xfrm>
          <a:off x="3490713" y="3596842"/>
          <a:ext cx="514350" cy="334963"/>
        </p:xfrm>
        <a:graphic>
          <a:graphicData uri="http://schemas.openxmlformats.org/presentationml/2006/ole">
            <mc:AlternateContent xmlns:mc="http://schemas.openxmlformats.org/markup-compatibility/2006">
              <mc:Choice xmlns:v="urn:schemas-microsoft-com:vml" Requires="v">
                <p:oleObj name="Equation" r:id="rId2" imgW="279360" imgH="177480" progId="Equation.DSMT4">
                  <p:embed/>
                </p:oleObj>
              </mc:Choice>
              <mc:Fallback>
                <p:oleObj name="Equation" r:id="rId2" imgW="279360" imgH="177480" progId="Equation.DSMT4">
                  <p:embed/>
                  <p:pic>
                    <p:nvPicPr>
                      <p:cNvPr id="12" name="Object 11">
                        <a:extLst>
                          <a:ext uri="{FF2B5EF4-FFF2-40B4-BE49-F238E27FC236}">
                            <a16:creationId xmlns:a16="http://schemas.microsoft.com/office/drawing/2014/main" id="{5175C4FB-76FB-0E51-F782-10CC4B857116}"/>
                          </a:ext>
                        </a:extLst>
                      </p:cNvPr>
                      <p:cNvPicPr/>
                      <p:nvPr/>
                    </p:nvPicPr>
                    <p:blipFill>
                      <a:blip r:embed="rId3"/>
                      <a:stretch>
                        <a:fillRect/>
                      </a:stretch>
                    </p:blipFill>
                    <p:spPr>
                      <a:xfrm>
                        <a:off x="3490713" y="3596842"/>
                        <a:ext cx="514350" cy="334963"/>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0417E349-2871-704F-87D1-CF1E41CF13E1}"/>
              </a:ext>
            </a:extLst>
          </p:cNvPr>
          <p:cNvSpPr>
            <a:spLocks noGrp="1"/>
          </p:cNvSpPr>
          <p:nvPr>
            <p:ph sz="quarter" idx="15"/>
          </p:nvPr>
        </p:nvSpPr>
        <p:spPr>
          <a:xfrm>
            <a:off x="4035026" y="3545027"/>
            <a:ext cx="1872422" cy="367258"/>
          </a:xfrm>
        </p:spPr>
        <p:txBody>
          <a:bodyPr wrap="square" lIns="0" tIns="18000" rIns="0" bIns="18000" anchor="ctr" anchorCtr="0">
            <a:spAutoFit/>
          </a:bodyPr>
          <a:lstStyle/>
          <a:p>
            <a:pPr marL="0" lvl="1" indent="0">
              <a:buNone/>
            </a:pPr>
            <a:r>
              <a:rPr lang="en-US" sz="2400" dirty="0"/>
              <a:t>of each other.</a:t>
            </a:r>
          </a:p>
        </p:txBody>
      </p:sp>
      <p:sp>
        <p:nvSpPr>
          <p:cNvPr id="6" name="Content Placeholder 5">
            <a:extLst>
              <a:ext uri="{FF2B5EF4-FFF2-40B4-BE49-F238E27FC236}">
                <a16:creationId xmlns:a16="http://schemas.microsoft.com/office/drawing/2014/main" id="{95FCFB1A-CDCB-E703-4ACE-ACC48ED638A3}"/>
              </a:ext>
            </a:extLst>
          </p:cNvPr>
          <p:cNvSpPr>
            <a:spLocks noGrp="1"/>
          </p:cNvSpPr>
          <p:nvPr>
            <p:ph sz="quarter" idx="16"/>
          </p:nvPr>
        </p:nvSpPr>
        <p:spPr>
          <a:xfrm>
            <a:off x="440426" y="3989029"/>
            <a:ext cx="8316913" cy="405683"/>
          </a:xfrm>
        </p:spPr>
        <p:txBody>
          <a:bodyPr wrap="square" lIns="0" tIns="18000" rIns="0" bIns="18000" anchor="ctr" anchorCtr="0">
            <a:spAutoFit/>
          </a:bodyPr>
          <a:lstStyle/>
          <a:p>
            <a:pPr marL="829818" lvl="1" indent="-342900"/>
            <a:r>
              <a:rPr lang="en-US" sz="2400" dirty="0"/>
              <a:t>Check voltage and compare to service specifications.</a:t>
            </a:r>
          </a:p>
        </p:txBody>
      </p:sp>
    </p:spTree>
    <p:extLst>
      <p:ext uri="{BB962C8B-B14F-4D97-AF65-F5344CB8AC3E}">
        <p14:creationId xmlns:p14="http://schemas.microsoft.com/office/powerpoint/2010/main" val="980682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1926"/>
            <a:ext cx="8310175" cy="1144347"/>
          </a:xfrm>
        </p:spPr>
        <p:txBody>
          <a:bodyPr wrap="square" lIns="0" tIns="18000" rIns="0" bIns="18000" anchor="ctr" anchorCtr="0">
            <a:spAutoFit/>
          </a:bodyPr>
          <a:lstStyle/>
          <a:p>
            <a:r>
              <a:rPr lang="en-US" noProof="0" dirty="0"/>
              <a:t>Frequently Asked Question: What Exactly Is an </a:t>
            </a:r>
            <a:r>
              <a:rPr lang="en-US" spc="-500" noProof="0" dirty="0"/>
              <a:t>N T </a:t>
            </a:r>
            <a:r>
              <a:rPr lang="en-US" noProof="0" dirty="0"/>
              <a:t>C Sensor?</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1549587"/>
            <a:ext cx="8310173" cy="374906"/>
          </a:xfrm>
        </p:spPr>
        <p:txBody>
          <a:bodyPr wrap="square" lIns="0" tIns="18000" rIns="0" bIns="18000" anchor="ctr" anchorCtr="0">
            <a:spAutoFit/>
          </a:bodyPr>
          <a:lstStyle/>
          <a:p>
            <a:pPr marL="0" indent="0">
              <a:buNone/>
            </a:pPr>
            <a:r>
              <a:rPr lang="en-US" sz="2200" b="1" noProof="0" dirty="0"/>
              <a:t>? Frequently Asked Question</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2198051"/>
            <a:ext cx="8310176" cy="3760448"/>
          </a:xfrm>
        </p:spPr>
        <p:txBody>
          <a:bodyPr wrap="square" lIns="0" tIns="18000" rIns="0" bIns="18000" anchor="ctr" anchorCtr="0">
            <a:spAutoFit/>
          </a:bodyPr>
          <a:lstStyle/>
          <a:p>
            <a:pPr marL="0" indent="0">
              <a:buNone/>
            </a:pPr>
            <a:r>
              <a:rPr lang="en-US" sz="2200" b="1" noProof="0" dirty="0"/>
              <a:t>What Exactly Is an </a:t>
            </a:r>
            <a:r>
              <a:rPr lang="en-US" sz="2200" b="1" spc="-300" noProof="0" dirty="0"/>
              <a:t>N T </a:t>
            </a:r>
            <a:r>
              <a:rPr lang="en-US" sz="2200" b="1" noProof="0" dirty="0"/>
              <a:t>C Sensor?</a:t>
            </a:r>
            <a:r>
              <a:rPr lang="en-US" sz="2200" noProof="0" dirty="0"/>
              <a:t> A negative temperature coefficient (</a:t>
            </a:r>
            <a:r>
              <a:rPr lang="en-US" sz="2200" spc="-300" noProof="0" dirty="0"/>
              <a:t>N T </a:t>
            </a:r>
            <a:r>
              <a:rPr lang="en-US" sz="2200" noProof="0" dirty="0"/>
              <a:t>C) thermistor is a semiconductor whose resistance decreases as the temperature increases. In other words, the sensor becomes more electrically conductive as the temperature increases. Therefore, when a voltage is applied, typically 5 volts, the signal voltage is high when the sensor is cold because the sensor has a high resistance and little current flows through to ground. </a:t>
            </a:r>
            <a:r>
              <a:rPr lang="en-US" sz="2200" dirty="0"/>
              <a:t>• </a:t>
            </a:r>
            <a:r>
              <a:rPr lang="en-US" sz="2200" noProof="0" dirty="0"/>
              <a:t>See Figure 31.9. However, when the temperature increases, the sensor becomes more electrically conductive and takes more of the 5 volts to ground, resulting in a lower signal voltage as the sensor warms.</a:t>
            </a:r>
          </a:p>
        </p:txBody>
      </p:sp>
    </p:spTree>
    <p:extLst>
      <p:ext uri="{BB962C8B-B14F-4D97-AF65-F5344CB8AC3E}">
        <p14:creationId xmlns:p14="http://schemas.microsoft.com/office/powerpoint/2010/main" val="6949891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0633"/>
            <a:ext cx="8310175" cy="590349"/>
          </a:xfrm>
        </p:spPr>
        <p:txBody>
          <a:bodyPr wrap="square" lIns="0" tIns="18000" rIns="0" bIns="18000" anchor="ctr" anchorCtr="0">
            <a:spAutoFit/>
          </a:bodyPr>
          <a:lstStyle/>
          <a:p>
            <a:r>
              <a:rPr lang="en-US" noProof="0" dirty="0"/>
              <a:t>Figure 31.9</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8310173" cy="405683"/>
          </a:xfrm>
        </p:spPr>
        <p:txBody>
          <a:bodyPr wrap="square" lIns="0" tIns="18000" rIns="0" bIns="18000" anchor="ctr" anchorCtr="0">
            <a:spAutoFit/>
          </a:bodyPr>
          <a:lstStyle/>
          <a:p>
            <a:pPr marL="0" indent="0">
              <a:buNone/>
            </a:pPr>
            <a:r>
              <a:rPr lang="en-US" sz="2400" spc="-300" noProof="0" dirty="0"/>
              <a:t>N T </a:t>
            </a:r>
            <a:r>
              <a:rPr lang="en-US" sz="2400" noProof="0" dirty="0"/>
              <a:t>C Sensor</a:t>
            </a:r>
          </a:p>
        </p:txBody>
      </p:sp>
      <p:pic>
        <p:nvPicPr>
          <p:cNvPr id="4" name="Picture 3" descr="An illustration shows a typical temperature sensor circuit.&#10;Long description is available in notes, press F6.">
            <a:extLst>
              <a:ext uri="{FF2B5EF4-FFF2-40B4-BE49-F238E27FC236}">
                <a16:creationId xmlns:a16="http://schemas.microsoft.com/office/drawing/2014/main" id="{EC23F36A-0441-426B-2929-30BD5F0F080E}"/>
              </a:ext>
            </a:extLst>
          </p:cNvPr>
          <p:cNvPicPr>
            <a:picLocks noChangeAspect="1"/>
          </p:cNvPicPr>
          <p:nvPr/>
        </p:nvPicPr>
        <p:blipFill>
          <a:blip r:embed="rId3"/>
          <a:stretch>
            <a:fillRect/>
          </a:stretch>
        </p:blipFill>
        <p:spPr>
          <a:xfrm>
            <a:off x="738220" y="1776055"/>
            <a:ext cx="7667560" cy="3058240"/>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4988611"/>
            <a:ext cx="8310176" cy="405683"/>
          </a:xfrm>
        </p:spPr>
        <p:txBody>
          <a:bodyPr wrap="square" lIns="0" tIns="18000" rIns="0" bIns="18000" anchor="ctr" anchorCtr="0">
            <a:spAutoFit/>
          </a:bodyPr>
          <a:lstStyle/>
          <a:p>
            <a:pPr marL="342900" indent="-342900"/>
            <a:r>
              <a:rPr lang="en-US" sz="2400" noProof="0" dirty="0"/>
              <a:t>A typical temperature sensor circuit.</a:t>
            </a:r>
          </a:p>
        </p:txBody>
      </p:sp>
    </p:spTree>
    <p:extLst>
      <p:ext uri="{BB962C8B-B14F-4D97-AF65-F5344CB8AC3E}">
        <p14:creationId xmlns:p14="http://schemas.microsoft.com/office/powerpoint/2010/main" val="31693135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1794"/>
            <a:ext cx="8310175" cy="1144347"/>
          </a:xfrm>
        </p:spPr>
        <p:txBody>
          <a:bodyPr wrap="square" lIns="0" tIns="18000" rIns="0" bIns="18000" anchor="ctr" anchorCtr="0">
            <a:spAutoFit/>
          </a:bodyPr>
          <a:lstStyle/>
          <a:p>
            <a:r>
              <a:rPr lang="en-US" dirty="0"/>
              <a:t>Transmission Fluid Temperature Sensor</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2985" y="1532050"/>
            <a:ext cx="8315727" cy="3144895"/>
          </a:xfrm>
        </p:spPr>
        <p:txBody>
          <a:bodyPr wrap="square" lIns="0" tIns="18000" rIns="0" bIns="18000" anchor="ctr" anchorCtr="0">
            <a:spAutoFit/>
          </a:bodyPr>
          <a:lstStyle/>
          <a:p>
            <a:pPr marL="342900" indent="-342900">
              <a:spcBef>
                <a:spcPts val="600"/>
              </a:spcBef>
              <a:buSzTx/>
            </a:pPr>
            <a:r>
              <a:rPr lang="en-US" sz="2400" dirty="0"/>
              <a:t>The transmission fluid temperature signal is used by </a:t>
            </a:r>
            <a:r>
              <a:rPr lang="en-US" sz="2400" spc="-300" dirty="0"/>
              <a:t>P C </a:t>
            </a:r>
            <a:r>
              <a:rPr lang="en-US" sz="2400" dirty="0"/>
              <a:t>M to perform certain strategies based on temperature of the automatic transmission fluid.</a:t>
            </a:r>
          </a:p>
          <a:p>
            <a:pPr marL="829818" lvl="1" indent="-342900">
              <a:buSzTx/>
            </a:pPr>
            <a:r>
              <a:rPr lang="en-US" sz="2400" dirty="0"/>
              <a:t>Shift points may be delayed and the torque converter clutch may be inhibited in low temperatures.</a:t>
            </a:r>
          </a:p>
          <a:p>
            <a:pPr marL="829818" lvl="1" indent="-342900">
              <a:buSzTx/>
            </a:pPr>
            <a:r>
              <a:rPr lang="en-US" sz="2400" dirty="0"/>
              <a:t>In high temperatures, overdrive may be inhibited and the torque converter clutch may be engaged to dissipate heat.</a:t>
            </a:r>
            <a:endParaRPr lang="en-US" altLang="en-US" sz="2400" noProof="0" dirty="0">
              <a:solidFill>
                <a:schemeClr val="tx1"/>
              </a:solidFill>
            </a:endParaRPr>
          </a:p>
        </p:txBody>
      </p:sp>
    </p:spTree>
    <p:extLst>
      <p:ext uri="{BB962C8B-B14F-4D97-AF65-F5344CB8AC3E}">
        <p14:creationId xmlns:p14="http://schemas.microsoft.com/office/powerpoint/2010/main" val="3723677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0498"/>
            <a:ext cx="8310175" cy="590349"/>
          </a:xfrm>
        </p:spPr>
        <p:txBody>
          <a:bodyPr wrap="square" lIns="0" tIns="18000" rIns="0" bIns="18000" anchor="ctr" anchorCtr="0">
            <a:spAutoFit/>
          </a:bodyPr>
          <a:lstStyle/>
          <a:p>
            <a:r>
              <a:rPr lang="en-US" dirty="0"/>
              <a:t>Cylinder Head Temperature Sensor</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2985" y="911945"/>
            <a:ext cx="8315727" cy="1959955"/>
          </a:xfrm>
        </p:spPr>
        <p:txBody>
          <a:bodyPr wrap="square" lIns="0" tIns="18000" rIns="0" bIns="18000" anchor="ctr" anchorCtr="0">
            <a:spAutoFit/>
          </a:bodyPr>
          <a:lstStyle/>
          <a:p>
            <a:pPr marL="342900" indent="-342900">
              <a:spcBef>
                <a:spcPts val="600"/>
              </a:spcBef>
              <a:buSzTx/>
            </a:pPr>
            <a:r>
              <a:rPr lang="en-US" sz="2400" dirty="0"/>
              <a:t>Some vehicles may use a cylinder head temperature sensor instead of, or in addition too, the engine coolant temperature sensor.</a:t>
            </a:r>
          </a:p>
          <a:p>
            <a:pPr marL="342900" indent="-342900">
              <a:spcBef>
                <a:spcPts val="600"/>
              </a:spcBef>
              <a:buSzTx/>
            </a:pPr>
            <a:r>
              <a:rPr lang="en-US" sz="2400" dirty="0"/>
              <a:t>When both sensors are used, a calculation between the two is used to determine engine temperature.</a:t>
            </a:r>
            <a:endParaRPr lang="en-US" altLang="en-US" sz="2400" noProof="0" dirty="0">
              <a:solidFill>
                <a:schemeClr val="tx1"/>
              </a:solidFill>
            </a:endParaRPr>
          </a:p>
        </p:txBody>
      </p:sp>
    </p:spTree>
    <p:extLst>
      <p:ext uri="{BB962C8B-B14F-4D97-AF65-F5344CB8AC3E}">
        <p14:creationId xmlns:p14="http://schemas.microsoft.com/office/powerpoint/2010/main" val="12462894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0633"/>
            <a:ext cx="8310175" cy="590349"/>
          </a:xfrm>
        </p:spPr>
        <p:txBody>
          <a:bodyPr wrap="square" lIns="0" tIns="18000" rIns="0" bIns="18000" anchor="ctr" anchorCtr="0">
            <a:spAutoFit/>
          </a:bodyPr>
          <a:lstStyle/>
          <a:p>
            <a:r>
              <a:rPr lang="en-US" noProof="0" dirty="0"/>
              <a:t>Figure 31.10</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8310173" cy="405683"/>
          </a:xfrm>
        </p:spPr>
        <p:txBody>
          <a:bodyPr wrap="square" lIns="0" tIns="18000" rIns="0" bIns="18000" anchor="ctr" anchorCtr="0">
            <a:spAutoFit/>
          </a:bodyPr>
          <a:lstStyle/>
          <a:p>
            <a:pPr marL="0" indent="0">
              <a:buNone/>
            </a:pPr>
            <a:r>
              <a:rPr lang="en-US" sz="2400" spc="-300" noProof="0" dirty="0"/>
              <a:t>C H </a:t>
            </a:r>
            <a:r>
              <a:rPr lang="en-US" sz="2400" noProof="0" dirty="0"/>
              <a:t>T Sensor</a:t>
            </a:r>
          </a:p>
        </p:txBody>
      </p:sp>
      <p:pic>
        <p:nvPicPr>
          <p:cNvPr id="3" name="Picture 2" descr="A cylinder head temperature, C H T, sensor mounted on an engine block.">
            <a:extLst>
              <a:ext uri="{FF2B5EF4-FFF2-40B4-BE49-F238E27FC236}">
                <a16:creationId xmlns:a16="http://schemas.microsoft.com/office/drawing/2014/main" id="{595DDFC9-A5C4-A5C3-A145-9E3BCE9BB67C}"/>
              </a:ext>
            </a:extLst>
          </p:cNvPr>
          <p:cNvPicPr>
            <a:picLocks noChangeAspect="1"/>
          </p:cNvPicPr>
          <p:nvPr/>
        </p:nvPicPr>
        <p:blipFill>
          <a:blip r:embed="rId3"/>
          <a:stretch>
            <a:fillRect/>
          </a:stretch>
        </p:blipFill>
        <p:spPr>
          <a:xfrm>
            <a:off x="2500025" y="1466619"/>
            <a:ext cx="4143950" cy="3315162"/>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4861998"/>
            <a:ext cx="8310176" cy="1513679"/>
          </a:xfrm>
        </p:spPr>
        <p:txBody>
          <a:bodyPr wrap="square" lIns="0" tIns="18000" rIns="0" bIns="18000" anchor="ctr" anchorCtr="0">
            <a:spAutoFit/>
          </a:bodyPr>
          <a:lstStyle/>
          <a:p>
            <a:pPr marL="342900" indent="-342900"/>
            <a:r>
              <a:rPr lang="en-US" sz="2400" noProof="0" dirty="0"/>
              <a:t>Some engines are equipped with a cylinder head temperature (</a:t>
            </a:r>
            <a:r>
              <a:rPr lang="en-US" sz="2400" spc="-300" noProof="0" dirty="0"/>
              <a:t>C H </a:t>
            </a:r>
            <a:r>
              <a:rPr lang="en-US" sz="2400" noProof="0" dirty="0"/>
              <a:t>T) sensor, which is used by the </a:t>
            </a:r>
            <a:r>
              <a:rPr lang="en-US" sz="2400" spc="-300" noProof="0" dirty="0"/>
              <a:t>P C </a:t>
            </a:r>
            <a:r>
              <a:rPr lang="en-US" sz="2400" noProof="0" dirty="0"/>
              <a:t>M along with the </a:t>
            </a:r>
            <a:r>
              <a:rPr lang="en-US" sz="2400" spc="-300" noProof="0" dirty="0"/>
              <a:t>E C </a:t>
            </a:r>
            <a:r>
              <a:rPr lang="en-US" sz="2400" noProof="0" dirty="0"/>
              <a:t>T to determine the temperature of the engine.</a:t>
            </a:r>
          </a:p>
        </p:txBody>
      </p:sp>
    </p:spTree>
    <p:extLst>
      <p:ext uri="{BB962C8B-B14F-4D97-AF65-F5344CB8AC3E}">
        <p14:creationId xmlns:p14="http://schemas.microsoft.com/office/powerpoint/2010/main" val="37548654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1794"/>
            <a:ext cx="8310175" cy="1144347"/>
          </a:xfrm>
        </p:spPr>
        <p:txBody>
          <a:bodyPr wrap="square" lIns="0" tIns="18000" rIns="0" bIns="18000" anchor="ctr" anchorCtr="0">
            <a:spAutoFit/>
          </a:bodyPr>
          <a:lstStyle/>
          <a:p>
            <a:r>
              <a:rPr lang="en-US" dirty="0"/>
              <a:t>Engine Fuel Temperature (</a:t>
            </a:r>
            <a:r>
              <a:rPr lang="en-US" spc="-500" dirty="0"/>
              <a:t>E F </a:t>
            </a:r>
            <a:r>
              <a:rPr lang="en-US" dirty="0"/>
              <a:t>T) Sensor</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2985" y="1606103"/>
            <a:ext cx="8315727" cy="2698619"/>
          </a:xfrm>
        </p:spPr>
        <p:txBody>
          <a:bodyPr wrap="square" lIns="0" tIns="18000" rIns="0" bIns="18000" anchor="ctr" anchorCtr="0">
            <a:spAutoFit/>
          </a:bodyPr>
          <a:lstStyle/>
          <a:p>
            <a:pPr marL="342900" indent="-342900">
              <a:spcBef>
                <a:spcPts val="600"/>
              </a:spcBef>
              <a:buSzTx/>
            </a:pPr>
            <a:r>
              <a:rPr lang="en-US" sz="2400" dirty="0"/>
              <a:t>Some vehicles that are equipped with an electronic returnless type of fuel injection use an engine fuel temperature (</a:t>
            </a:r>
            <a:r>
              <a:rPr lang="en-US" sz="2400" spc="-300" dirty="0"/>
              <a:t>E F </a:t>
            </a:r>
            <a:r>
              <a:rPr lang="en-US" sz="2400" dirty="0"/>
              <a:t>T) sensor to give the </a:t>
            </a:r>
            <a:r>
              <a:rPr lang="en-US" sz="2400" spc="-300" dirty="0"/>
              <a:t>P C </a:t>
            </a:r>
            <a:r>
              <a:rPr lang="en-US" sz="2400" dirty="0"/>
              <a:t>M information regarding the temperature and, therefore, the density of the fuel.</a:t>
            </a:r>
          </a:p>
          <a:p>
            <a:pPr marL="342900" indent="-342900">
              <a:spcBef>
                <a:spcPts val="600"/>
              </a:spcBef>
              <a:buSzTx/>
            </a:pPr>
            <a:r>
              <a:rPr lang="en-US" sz="2400" dirty="0"/>
              <a:t>Check service information for the exact location, if equipped, and how to test and service the sensor.</a:t>
            </a:r>
            <a:endParaRPr lang="en-US" altLang="en-US" sz="2400" noProof="0" dirty="0">
              <a:solidFill>
                <a:schemeClr val="tx1"/>
              </a:solidFill>
            </a:endParaRPr>
          </a:p>
        </p:txBody>
      </p:sp>
    </p:spTree>
    <p:extLst>
      <p:ext uri="{BB962C8B-B14F-4D97-AF65-F5344CB8AC3E}">
        <p14:creationId xmlns:p14="http://schemas.microsoft.com/office/powerpoint/2010/main" val="10410592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1794"/>
            <a:ext cx="8310175" cy="1144347"/>
          </a:xfrm>
        </p:spPr>
        <p:txBody>
          <a:bodyPr wrap="square" lIns="0" tIns="18000" rIns="0" bIns="18000" anchor="ctr" anchorCtr="0">
            <a:spAutoFit/>
          </a:bodyPr>
          <a:lstStyle/>
          <a:p>
            <a:r>
              <a:rPr lang="en-US" dirty="0"/>
              <a:t>Exhaust Gas Recirculation (</a:t>
            </a:r>
            <a:r>
              <a:rPr lang="en-US" spc="-500" dirty="0"/>
              <a:t>E G </a:t>
            </a:r>
            <a:r>
              <a:rPr lang="en-US" dirty="0"/>
              <a:t>R) Temperature Sensor</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2986" y="1529159"/>
            <a:ext cx="8098540" cy="2852507"/>
          </a:xfrm>
        </p:spPr>
        <p:txBody>
          <a:bodyPr wrap="square" lIns="0" tIns="18000" rIns="0" bIns="18000" anchor="ctr" anchorCtr="0">
            <a:spAutoFit/>
          </a:bodyPr>
          <a:lstStyle/>
          <a:p>
            <a:pPr marL="342900" indent="-342900">
              <a:spcBef>
                <a:spcPts val="600"/>
              </a:spcBef>
              <a:buSzTx/>
            </a:pPr>
            <a:r>
              <a:rPr lang="en-US" sz="2400" dirty="0"/>
              <a:t>Some engines (Toyota) equipped with exhaust gas recirculation (</a:t>
            </a:r>
            <a:r>
              <a:rPr lang="en-US" sz="2400" spc="-300" dirty="0"/>
              <a:t>E G </a:t>
            </a:r>
            <a:r>
              <a:rPr lang="en-US" sz="2400" dirty="0"/>
              <a:t>R) temperature sensors.</a:t>
            </a:r>
          </a:p>
          <a:p>
            <a:pPr marL="342900" indent="-342900">
              <a:spcBef>
                <a:spcPts val="600"/>
              </a:spcBef>
              <a:buSzTx/>
            </a:pPr>
            <a:r>
              <a:rPr lang="en-US" sz="2400" spc="-300" dirty="0"/>
              <a:t>P C </a:t>
            </a:r>
            <a:r>
              <a:rPr lang="en-US" sz="2400" dirty="0"/>
              <a:t>M monitors temperature in exhaust passage between </a:t>
            </a:r>
            <a:r>
              <a:rPr lang="en-US" sz="2400" spc="-300" dirty="0"/>
              <a:t>E G </a:t>
            </a:r>
            <a:r>
              <a:rPr lang="en-US" sz="2400" dirty="0"/>
              <a:t>R valve and intake manifold.</a:t>
            </a:r>
          </a:p>
          <a:p>
            <a:pPr marL="342900" indent="-342900">
              <a:spcBef>
                <a:spcPts val="600"/>
              </a:spcBef>
              <a:buSzTx/>
            </a:pPr>
            <a:r>
              <a:rPr lang="en-US" sz="2400" dirty="0"/>
              <a:t>If temperature increases when </a:t>
            </a:r>
            <a:r>
              <a:rPr lang="en-US" sz="2400" spc="-300" dirty="0"/>
              <a:t>E G </a:t>
            </a:r>
            <a:r>
              <a:rPr lang="en-US" sz="2400" dirty="0"/>
              <a:t>R is commanded on, the </a:t>
            </a:r>
            <a:r>
              <a:rPr lang="en-US" sz="2400" spc="-300" dirty="0"/>
              <a:t>P C </a:t>
            </a:r>
            <a:r>
              <a:rPr lang="en-US" sz="2400" dirty="0"/>
              <a:t>M can determine that valve or related components are functioning.</a:t>
            </a:r>
            <a:endParaRPr lang="en-US" altLang="en-US" sz="2400" noProof="0" dirty="0">
              <a:solidFill>
                <a:schemeClr val="tx1"/>
              </a:solidFill>
            </a:endParaRPr>
          </a:p>
        </p:txBody>
      </p:sp>
    </p:spTree>
    <p:extLst>
      <p:ext uri="{BB962C8B-B14F-4D97-AF65-F5344CB8AC3E}">
        <p14:creationId xmlns:p14="http://schemas.microsoft.com/office/powerpoint/2010/main" val="2156854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lang="en-US" dirty="0"/>
              <a:t>Learning Objectives</a:t>
            </a:r>
            <a:r>
              <a:rPr kumimoji="0" lang="en-US" sz="2800" b="1" i="0" u="none" strike="noStrike" kern="0" cap="none" spc="0" normalizeH="0" baseline="0" noProof="0" dirty="0">
                <a:ln>
                  <a:noFill/>
                </a:ln>
                <a:solidFill>
                  <a:srgbClr val="007FA3"/>
                </a:solidFill>
                <a:effectLst/>
                <a:uLnTx/>
                <a:uFillTx/>
                <a:latin typeface="Arial" panose="020B0604020202020204"/>
                <a:cs typeface="Times New Roman"/>
                <a:sym typeface="Times New Roman"/>
              </a:rPr>
              <a:t> (2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17870"/>
            <a:ext cx="8082510" cy="1898400"/>
          </a:xfrm>
        </p:spPr>
        <p:txBody>
          <a:bodyPr wrap="square" lIns="0" tIns="18000" rIns="0" bIns="18000" anchor="ctr" anchorCtr="0">
            <a:spAutoFit/>
          </a:bodyPr>
          <a:lstStyle/>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3</a:t>
            </a:r>
            <a:r>
              <a:rPr lang="en-US" altLang="en-US" sz="2400" b="1" noProof="0" dirty="0">
                <a:solidFill>
                  <a:srgbClr val="007FA3"/>
                </a:solidFill>
                <a:latin typeface="Arial" panose="020B0604020202020204" pitchFamily="34" charset="0"/>
                <a:cs typeface="Arial" panose="020B0604020202020204" pitchFamily="34" charset="0"/>
              </a:rPr>
              <a:t>1.6	</a:t>
            </a:r>
            <a:r>
              <a:rPr lang="en-US" sz="2400" dirty="0">
                <a:latin typeface="Arial" panose="020B0604020202020204" pitchFamily="34" charset="0"/>
                <a:cs typeface="Arial" panose="020B0604020202020204" pitchFamily="34" charset="0"/>
              </a:rPr>
              <a:t>Discuss </a:t>
            </a:r>
            <a:r>
              <a:rPr lang="en-US" sz="2400" spc="-300" dirty="0">
                <a:latin typeface="Arial" panose="020B0604020202020204" pitchFamily="34" charset="0"/>
                <a:cs typeface="Arial" panose="020B0604020202020204" pitchFamily="34" charset="0"/>
              </a:rPr>
              <a:t>T </a:t>
            </a:r>
            <a:r>
              <a:rPr lang="en-US" sz="2400" dirty="0">
                <a:latin typeface="Arial" panose="020B0604020202020204" pitchFamily="34" charset="0"/>
                <a:cs typeface="Arial" panose="020B0604020202020204" pitchFamily="34" charset="0"/>
              </a:rPr>
              <a:t>P sensor input.</a:t>
            </a:r>
            <a:endParaRPr lang="en-US" altLang="en-US" sz="2400" noProof="0" dirty="0">
              <a:latin typeface="Arial" panose="020B0604020202020204" pitchFamily="34" charset="0"/>
              <a:cs typeface="Arial" panose="020B0604020202020204" pitchFamily="34" charset="0"/>
            </a:endParaRPr>
          </a:p>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3</a:t>
            </a:r>
            <a:r>
              <a:rPr lang="en-US" altLang="en-US" sz="2400" b="1" noProof="0" dirty="0">
                <a:solidFill>
                  <a:srgbClr val="007FA3"/>
                </a:solidFill>
                <a:latin typeface="Arial" panose="020B0604020202020204" pitchFamily="34" charset="0"/>
                <a:cs typeface="Arial" panose="020B0604020202020204" pitchFamily="34" charset="0"/>
              </a:rPr>
              <a:t>1.7	</a:t>
            </a:r>
            <a:r>
              <a:rPr lang="en-US" sz="2400" dirty="0">
                <a:latin typeface="Arial" panose="020B0604020202020204" pitchFamily="34" charset="0"/>
                <a:cs typeface="Arial" panose="020B0604020202020204" pitchFamily="34" charset="0"/>
              </a:rPr>
              <a:t>Discuss the </a:t>
            </a:r>
            <a:r>
              <a:rPr lang="en-US" sz="2400" spc="-300" dirty="0">
                <a:latin typeface="Arial" panose="020B0604020202020204" pitchFamily="34" charset="0"/>
                <a:cs typeface="Arial" panose="020B0604020202020204" pitchFamily="34" charset="0"/>
              </a:rPr>
              <a:t>P C </a:t>
            </a:r>
            <a:r>
              <a:rPr lang="en-US" sz="2400" dirty="0">
                <a:latin typeface="Arial" panose="020B0604020202020204" pitchFamily="34" charset="0"/>
                <a:cs typeface="Arial" panose="020B0604020202020204" pitchFamily="34" charset="0"/>
              </a:rPr>
              <a:t>M uses for the </a:t>
            </a:r>
            <a:r>
              <a:rPr lang="en-US" sz="2400" spc="-300" dirty="0">
                <a:latin typeface="Arial" panose="020B0604020202020204" pitchFamily="34" charset="0"/>
                <a:cs typeface="Arial" panose="020B0604020202020204" pitchFamily="34" charset="0"/>
              </a:rPr>
              <a:t>T </a:t>
            </a:r>
            <a:r>
              <a:rPr lang="en-US" sz="2400" dirty="0">
                <a:latin typeface="Arial" panose="020B0604020202020204" pitchFamily="34" charset="0"/>
                <a:cs typeface="Arial" panose="020B0604020202020204" pitchFamily="34" charset="0"/>
              </a:rPr>
              <a:t>P sensor.</a:t>
            </a:r>
            <a:endParaRPr lang="en-US" altLang="en-US" sz="2400" noProof="0" dirty="0">
              <a:latin typeface="Arial" panose="020B0604020202020204" pitchFamily="34" charset="0"/>
              <a:cs typeface="Arial" panose="020B0604020202020204" pitchFamily="34" charset="0"/>
            </a:endParaRPr>
          </a:p>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3</a:t>
            </a:r>
            <a:r>
              <a:rPr lang="en-US" altLang="en-US" sz="2400" b="1" noProof="0" dirty="0">
                <a:solidFill>
                  <a:srgbClr val="007FA3"/>
                </a:solidFill>
                <a:latin typeface="Arial" panose="020B0604020202020204" pitchFamily="34" charset="0"/>
                <a:cs typeface="Arial" panose="020B0604020202020204" pitchFamily="34" charset="0"/>
              </a:rPr>
              <a:t>1.8	</a:t>
            </a:r>
            <a:r>
              <a:rPr lang="en-US" sz="2400" dirty="0">
                <a:latin typeface="Arial" panose="020B0604020202020204" pitchFamily="34" charset="0"/>
                <a:cs typeface="Arial" panose="020B0604020202020204" pitchFamily="34" charset="0"/>
              </a:rPr>
              <a:t>Describe how to test the </a:t>
            </a:r>
            <a:r>
              <a:rPr lang="en-US" sz="2400" spc="-300" dirty="0">
                <a:latin typeface="Arial" panose="020B0604020202020204" pitchFamily="34" charset="0"/>
                <a:cs typeface="Arial" panose="020B0604020202020204" pitchFamily="34" charset="0"/>
              </a:rPr>
              <a:t>T </a:t>
            </a:r>
            <a:r>
              <a:rPr lang="en-US" sz="2400" dirty="0">
                <a:latin typeface="Arial" panose="020B0604020202020204" pitchFamily="34" charset="0"/>
                <a:cs typeface="Arial" panose="020B0604020202020204" pitchFamily="34" charset="0"/>
              </a:rPr>
              <a:t>P sensor, including sensor </a:t>
            </a:r>
            <a:r>
              <a:rPr lang="en-US" sz="2400" spc="-300" dirty="0">
                <a:latin typeface="Arial" panose="020B0604020202020204" pitchFamily="34" charset="0"/>
                <a:cs typeface="Arial" panose="020B0604020202020204" pitchFamily="34" charset="0"/>
              </a:rPr>
              <a:t>D T </a:t>
            </a:r>
            <a:r>
              <a:rPr lang="en-US" sz="2400" dirty="0">
                <a:latin typeface="Arial" panose="020B0604020202020204" pitchFamily="34" charset="0"/>
                <a:cs typeface="Arial" panose="020B0604020202020204" pitchFamily="34" charset="0"/>
              </a:rPr>
              <a:t>Cs.</a:t>
            </a:r>
            <a:endParaRPr lang="en-US" alt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35799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0500"/>
            <a:ext cx="8310175" cy="590349"/>
          </a:xfrm>
        </p:spPr>
        <p:txBody>
          <a:bodyPr wrap="square" lIns="0" tIns="18000" rIns="0" bIns="18000" anchor="ctr" anchorCtr="0">
            <a:spAutoFit/>
          </a:bodyPr>
          <a:lstStyle/>
          <a:p>
            <a:r>
              <a:rPr lang="en-US" dirty="0"/>
              <a:t>Engine Oil Temperature Sensor</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2985" y="917711"/>
            <a:ext cx="8315727" cy="1590623"/>
          </a:xfrm>
        </p:spPr>
        <p:txBody>
          <a:bodyPr wrap="square" lIns="0" tIns="18000" rIns="0" bIns="18000" anchor="ctr" anchorCtr="0">
            <a:spAutoFit/>
          </a:bodyPr>
          <a:lstStyle/>
          <a:p>
            <a:pPr marL="342900" indent="-342900">
              <a:spcBef>
                <a:spcPts val="600"/>
              </a:spcBef>
              <a:buSzTx/>
            </a:pPr>
            <a:r>
              <a:rPr lang="en-US" sz="2400" dirty="0"/>
              <a:t>Engine oil temperature sensors used on many </a:t>
            </a:r>
            <a:r>
              <a:rPr lang="en-US" sz="2400" spc="-300" dirty="0"/>
              <a:t>G </a:t>
            </a:r>
            <a:r>
              <a:rPr lang="en-US" sz="2400" dirty="0"/>
              <a:t>M vehicles and used as an input to oil life monitoring system.</a:t>
            </a:r>
          </a:p>
          <a:p>
            <a:pPr marL="342900" indent="-342900">
              <a:spcBef>
                <a:spcPts val="600"/>
              </a:spcBef>
              <a:buSzTx/>
            </a:pPr>
            <a:r>
              <a:rPr lang="en-US" sz="2400" dirty="0"/>
              <a:t>Computer program inside </a:t>
            </a:r>
            <a:r>
              <a:rPr lang="en-US" sz="2400" spc="-300" dirty="0"/>
              <a:t>P C </a:t>
            </a:r>
            <a:r>
              <a:rPr lang="en-US" sz="2400" dirty="0"/>
              <a:t>M calculates engine oil life based on run time, engine </a:t>
            </a:r>
            <a:r>
              <a:rPr lang="en-US" sz="2400" spc="-300" dirty="0"/>
              <a:t>R P </a:t>
            </a:r>
            <a:r>
              <a:rPr lang="en-US" sz="2400" dirty="0"/>
              <a:t>M, and oil temperature.</a:t>
            </a:r>
            <a:endParaRPr lang="en-US" altLang="en-US" sz="2400" noProof="0" dirty="0">
              <a:solidFill>
                <a:schemeClr val="tx1"/>
              </a:solidFill>
            </a:endParaRPr>
          </a:p>
        </p:txBody>
      </p:sp>
    </p:spTree>
    <p:extLst>
      <p:ext uri="{BB962C8B-B14F-4D97-AF65-F5344CB8AC3E}">
        <p14:creationId xmlns:p14="http://schemas.microsoft.com/office/powerpoint/2010/main" val="4146192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1">
          <a:extLst>
            <a:ext uri="{FF2B5EF4-FFF2-40B4-BE49-F238E27FC236}">
              <a16:creationId xmlns:a16="http://schemas.microsoft.com/office/drawing/2014/main" id="{E68A079F-C8E5-C11F-1D77-AA727CF8AAE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5C447B5-1238-465E-3670-8BAEDD68105F}"/>
              </a:ext>
            </a:extLst>
          </p:cNvPr>
          <p:cNvSpPr>
            <a:spLocks noGrp="1"/>
          </p:cNvSpPr>
          <p:nvPr>
            <p:ph type="title"/>
          </p:nvPr>
        </p:nvSpPr>
        <p:spPr>
          <a:xfrm>
            <a:off x="438537" y="160633"/>
            <a:ext cx="8310175" cy="590349"/>
          </a:xfrm>
        </p:spPr>
        <p:txBody>
          <a:bodyPr wrap="square" lIns="0" tIns="18000" rIns="0" bIns="18000" anchor="ctr" anchorCtr="0">
            <a:spAutoFit/>
          </a:bodyPr>
          <a:lstStyle/>
          <a:p>
            <a:r>
              <a:rPr lang="en-US" noProof="0" dirty="0"/>
              <a:t>Chart 31.2</a:t>
            </a:r>
          </a:p>
        </p:txBody>
      </p:sp>
      <p:sp>
        <p:nvSpPr>
          <p:cNvPr id="7" name="Content Placeholder 6">
            <a:extLst>
              <a:ext uri="{FF2B5EF4-FFF2-40B4-BE49-F238E27FC236}">
                <a16:creationId xmlns:a16="http://schemas.microsoft.com/office/drawing/2014/main" id="{B34A1F9E-693B-2058-A881-5DE9F6EA5B74}"/>
              </a:ext>
            </a:extLst>
          </p:cNvPr>
          <p:cNvSpPr>
            <a:spLocks noGrp="1"/>
          </p:cNvSpPr>
          <p:nvPr>
            <p:ph sz="quarter" idx="13"/>
          </p:nvPr>
        </p:nvSpPr>
        <p:spPr>
          <a:xfrm>
            <a:off x="438539" y="854808"/>
            <a:ext cx="8310173" cy="313350"/>
          </a:xfrm>
        </p:spPr>
        <p:txBody>
          <a:bodyPr wrap="square" lIns="0" tIns="18000" rIns="0" bIns="18000" anchor="ctr" anchorCtr="0">
            <a:spAutoFit/>
          </a:bodyPr>
          <a:lstStyle/>
          <a:p>
            <a:pPr marL="0" indent="0">
              <a:buNone/>
            </a:pPr>
            <a:r>
              <a:rPr lang="en-US" sz="1800" noProof="0" dirty="0"/>
              <a:t>Temp Sensors</a:t>
            </a:r>
          </a:p>
        </p:txBody>
      </p:sp>
      <p:graphicFrame>
        <p:nvGraphicFramePr>
          <p:cNvPr id="3" name="Table 2">
            <a:extLst>
              <a:ext uri="{FF2B5EF4-FFF2-40B4-BE49-F238E27FC236}">
                <a16:creationId xmlns:a16="http://schemas.microsoft.com/office/drawing/2014/main" id="{00ED56B2-F24A-4ABE-0E05-A43F9FF0B66F}"/>
              </a:ext>
            </a:extLst>
          </p:cNvPr>
          <p:cNvGraphicFramePr>
            <a:graphicFrameLocks noGrp="1"/>
          </p:cNvGraphicFramePr>
          <p:nvPr>
            <p:extLst>
              <p:ext uri="{D42A27DB-BD31-4B8C-83A1-F6EECF244321}">
                <p14:modId xmlns:p14="http://schemas.microsoft.com/office/powerpoint/2010/main" val="1804412480"/>
              </p:ext>
            </p:extLst>
          </p:nvPr>
        </p:nvGraphicFramePr>
        <p:xfrm>
          <a:off x="510459" y="1294260"/>
          <a:ext cx="8150656" cy="4511040"/>
        </p:xfrm>
        <a:graphic>
          <a:graphicData uri="http://schemas.openxmlformats.org/drawingml/2006/table">
            <a:tbl>
              <a:tblPr firstRow="1" firstCol="1" bandRow="1">
                <a:tableStyleId>{40F9630F-82C1-40B7-BC3A-925EFCFF5E92}</a:tableStyleId>
              </a:tblPr>
              <a:tblGrid>
                <a:gridCol w="1575189">
                  <a:extLst>
                    <a:ext uri="{9D8B030D-6E8A-4147-A177-3AD203B41FA5}">
                      <a16:colId xmlns:a16="http://schemas.microsoft.com/office/drawing/2014/main" val="3400646051"/>
                    </a:ext>
                  </a:extLst>
                </a:gridCol>
                <a:gridCol w="2075851">
                  <a:extLst>
                    <a:ext uri="{9D8B030D-6E8A-4147-A177-3AD203B41FA5}">
                      <a16:colId xmlns:a16="http://schemas.microsoft.com/office/drawing/2014/main" val="3897760854"/>
                    </a:ext>
                  </a:extLst>
                </a:gridCol>
                <a:gridCol w="4499616">
                  <a:extLst>
                    <a:ext uri="{9D8B030D-6E8A-4147-A177-3AD203B41FA5}">
                      <a16:colId xmlns:a16="http://schemas.microsoft.com/office/drawing/2014/main" val="238909797"/>
                    </a:ext>
                  </a:extLst>
                </a:gridCol>
              </a:tblGrid>
              <a:tr h="5653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bg1"/>
                          </a:solidFill>
                          <a:effectLst/>
                          <a:latin typeface="Arial" panose="020B0604020202020204" pitchFamily="34" charset="0"/>
                          <a:ea typeface="Calibri" panose="020F0502020204030204" pitchFamily="34" charset="0"/>
                          <a:cs typeface="Arial" panose="020B0604020202020204" pitchFamily="34" charset="0"/>
                        </a:rPr>
                        <a:t>DIAGNOSTIC TROUBLE CODE</a:t>
                      </a:r>
                      <a:endParaRPr lang="en-US" sz="1400" baseline="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7FA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bg1"/>
                          </a:solidFill>
                          <a:effectLst/>
                          <a:latin typeface="Arial" panose="020B0604020202020204" pitchFamily="34" charset="0"/>
                          <a:ea typeface="Calibri" panose="020F0502020204030204" pitchFamily="34" charset="0"/>
                          <a:cs typeface="Arial" panose="020B0604020202020204" pitchFamily="34" charset="0"/>
                        </a:rPr>
                        <a:t>DESCRIPTION</a:t>
                      </a:r>
                      <a:endParaRPr lang="en-US" sz="1400" baseline="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7FA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bg1"/>
                          </a:solidFill>
                          <a:effectLst/>
                          <a:latin typeface="Arial" panose="020B0604020202020204" pitchFamily="34" charset="0"/>
                          <a:ea typeface="Calibri" panose="020F0502020204030204" pitchFamily="34" charset="0"/>
                          <a:cs typeface="Arial" panose="020B0604020202020204" pitchFamily="34" charset="0"/>
                        </a:rPr>
                        <a:t>POSSIBLE CAUSES</a:t>
                      </a:r>
                      <a:endParaRPr lang="en-US" sz="1400" baseline="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7FA3"/>
                    </a:solidFill>
                  </a:tcPr>
                </a:tc>
                <a:extLst>
                  <a:ext uri="{0D108BD9-81ED-4DB2-BD59-A6C34878D82A}">
                    <a16:rowId xmlns:a16="http://schemas.microsoft.com/office/drawing/2014/main" val="3975383254"/>
                  </a:ext>
                </a:extLst>
              </a:tr>
              <a:tr h="8692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baseline="0" dirty="0">
                          <a:effectLst/>
                          <a:latin typeface="Arial" panose="020B0604020202020204" pitchFamily="34" charset="0"/>
                          <a:ea typeface="Calibri" panose="020F0502020204030204" pitchFamily="34" charset="0"/>
                          <a:cs typeface="Arial" panose="020B0604020202020204" pitchFamily="34" charset="0"/>
                        </a:rPr>
                        <a:t>P0112</a:t>
                      </a:r>
                      <a:endParaRPr lang="en-US" sz="1400" baseline="0" dirty="0">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D4EAE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spc="-200" baseline="0" dirty="0">
                          <a:effectLst/>
                          <a:latin typeface="Arial" panose="020B0604020202020204" pitchFamily="34" charset="0"/>
                          <a:ea typeface="Calibri" panose="020F0502020204030204" pitchFamily="34" charset="0"/>
                          <a:cs typeface="Arial" panose="020B0604020202020204" pitchFamily="34" charset="0"/>
                        </a:rPr>
                        <a:t>I A </a:t>
                      </a:r>
                      <a:r>
                        <a:rPr lang="en-US" sz="1400" baseline="0" dirty="0">
                          <a:effectLst/>
                          <a:latin typeface="Arial" panose="020B0604020202020204" pitchFamily="34" charset="0"/>
                          <a:ea typeface="Calibri" panose="020F0502020204030204" pitchFamily="34" charset="0"/>
                          <a:cs typeface="Arial" panose="020B0604020202020204" pitchFamily="34" charset="0"/>
                        </a:rPr>
                        <a:t>T sensor low voltage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D4EAE4"/>
                    </a:solidFill>
                  </a:tcPr>
                </a:tc>
                <a:tc>
                  <a:txBody>
                    <a:bodyPr/>
                    <a:lstStyle/>
                    <a:p>
                      <a:pPr marL="171450" indent="-171450">
                        <a:buFont typeface="Arial" panose="020B0604020202020204" pitchFamily="34" charset="0"/>
                        <a:buChar char="•"/>
                      </a:pPr>
                      <a:r>
                        <a:rPr lang="en-US" sz="1400" spc="-200" baseline="0" dirty="0">
                          <a:effectLst/>
                          <a:latin typeface="Arial" panose="020B0604020202020204" pitchFamily="34" charset="0"/>
                          <a:ea typeface="Calibri" panose="020F0502020204030204" pitchFamily="34" charset="0"/>
                          <a:cs typeface="Arial" panose="020B0604020202020204" pitchFamily="34" charset="0"/>
                        </a:rPr>
                        <a:t>I A </a:t>
                      </a:r>
                      <a:r>
                        <a:rPr lang="en-US" sz="1400" baseline="0" dirty="0">
                          <a:effectLst/>
                          <a:latin typeface="Arial" panose="020B0604020202020204" pitchFamily="34" charset="0"/>
                          <a:ea typeface="Calibri" panose="020F0502020204030204" pitchFamily="34" charset="0"/>
                          <a:cs typeface="Arial" panose="020B0604020202020204" pitchFamily="34" charset="0"/>
                        </a:rPr>
                        <a:t>T sensor internally shorted-to-ground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spc="-200" baseline="0" dirty="0">
                          <a:effectLst/>
                          <a:latin typeface="Arial" panose="020B0604020202020204" pitchFamily="34" charset="0"/>
                          <a:ea typeface="Calibri" panose="020F0502020204030204" pitchFamily="34" charset="0"/>
                          <a:cs typeface="Arial" panose="020B0604020202020204" pitchFamily="34" charset="0"/>
                        </a:rPr>
                        <a:t>I A </a:t>
                      </a:r>
                      <a:r>
                        <a:rPr lang="en-US" sz="1400" baseline="0" dirty="0">
                          <a:effectLst/>
                          <a:latin typeface="Arial" panose="020B0604020202020204" pitchFamily="34" charset="0"/>
                          <a:ea typeface="Calibri" panose="020F0502020204030204" pitchFamily="34" charset="0"/>
                          <a:cs typeface="Arial" panose="020B0604020202020204" pitchFamily="34" charset="0"/>
                        </a:rPr>
                        <a:t>T sensor wiring shorted-to-ground</a:t>
                      </a:r>
                    </a:p>
                    <a:p>
                      <a:pPr marL="171450" indent="-171450">
                        <a:buFont typeface="Arial" panose="020B0604020202020204" pitchFamily="34" charset="0"/>
                        <a:buChar char="•"/>
                      </a:pPr>
                      <a:r>
                        <a:rPr lang="en-US" sz="1400" spc="-200" baseline="0" dirty="0">
                          <a:effectLst/>
                          <a:latin typeface="Arial" panose="020B0604020202020204" pitchFamily="34" charset="0"/>
                          <a:ea typeface="Calibri" panose="020F0502020204030204" pitchFamily="34" charset="0"/>
                          <a:cs typeface="Arial" panose="020B0604020202020204" pitchFamily="34" charset="0"/>
                        </a:rPr>
                        <a:t>I A </a:t>
                      </a:r>
                      <a:r>
                        <a:rPr lang="en-US" sz="1400" baseline="0" dirty="0">
                          <a:effectLst/>
                          <a:latin typeface="Arial" panose="020B0604020202020204" pitchFamily="34" charset="0"/>
                          <a:ea typeface="Calibri" panose="020F0502020204030204" pitchFamily="34" charset="0"/>
                          <a:cs typeface="Arial" panose="020B0604020202020204" pitchFamily="34" charset="0"/>
                        </a:rPr>
                        <a:t>T sensor damaged by backfire (usually associated with </a:t>
                      </a:r>
                      <a:r>
                        <a:rPr lang="en-US" sz="1400" spc="-200" baseline="0" dirty="0">
                          <a:effectLst/>
                          <a:latin typeface="Arial" panose="020B0604020202020204" pitchFamily="34" charset="0"/>
                          <a:ea typeface="Calibri" panose="020F0502020204030204" pitchFamily="34" charset="0"/>
                          <a:cs typeface="Arial" panose="020B0604020202020204" pitchFamily="34" charset="0"/>
                        </a:rPr>
                        <a:t>I A </a:t>
                      </a:r>
                      <a:r>
                        <a:rPr lang="en-US" sz="1400" baseline="0" dirty="0">
                          <a:effectLst/>
                          <a:latin typeface="Arial" panose="020B0604020202020204" pitchFamily="34" charset="0"/>
                          <a:ea typeface="Calibri" panose="020F0502020204030204" pitchFamily="34" charset="0"/>
                          <a:cs typeface="Arial" panose="020B0604020202020204" pitchFamily="34" charset="0"/>
                        </a:rPr>
                        <a:t>T sensors that are mounted in the intake manifold)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effectLst/>
                          <a:latin typeface="Arial" panose="020B0604020202020204" pitchFamily="34" charset="0"/>
                          <a:ea typeface="Calibri" panose="020F0502020204030204" pitchFamily="34" charset="0"/>
                          <a:cs typeface="Arial" panose="020B0604020202020204" pitchFamily="34" charset="0"/>
                        </a:rPr>
                        <a:t>Possible defective </a:t>
                      </a:r>
                      <a:r>
                        <a:rPr lang="en-US" sz="1400" spc="-200" baseline="0" dirty="0">
                          <a:effectLst/>
                          <a:latin typeface="Arial" panose="020B0604020202020204" pitchFamily="34" charset="0"/>
                          <a:ea typeface="Calibri" panose="020F0502020204030204" pitchFamily="34" charset="0"/>
                          <a:cs typeface="Arial" panose="020B0604020202020204" pitchFamily="34" charset="0"/>
                        </a:rPr>
                        <a:t>P C </a:t>
                      </a:r>
                      <a:r>
                        <a:rPr lang="en-US" sz="1400" baseline="0" dirty="0">
                          <a:effectLst/>
                          <a:latin typeface="Arial" panose="020B0604020202020204" pitchFamily="34" charset="0"/>
                          <a:ea typeface="Calibri" panose="020F0502020204030204" pitchFamily="34" charset="0"/>
                          <a:cs typeface="Arial" panose="020B0604020202020204" pitchFamily="34" charset="0"/>
                        </a:rPr>
                        <a:t>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D4EAE4"/>
                    </a:solidFill>
                  </a:tcPr>
                </a:tc>
                <a:extLst>
                  <a:ext uri="{0D108BD9-81ED-4DB2-BD59-A6C34878D82A}">
                    <a16:rowId xmlns:a16="http://schemas.microsoft.com/office/drawing/2014/main" val="1734439655"/>
                  </a:ext>
                </a:extLst>
              </a:tr>
              <a:tr h="64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baseline="0" dirty="0">
                          <a:effectLst/>
                          <a:latin typeface="Arial" panose="020B0604020202020204" pitchFamily="34" charset="0"/>
                          <a:ea typeface="Calibri" panose="020F0502020204030204" pitchFamily="34" charset="0"/>
                          <a:cs typeface="Arial" panose="020B0604020202020204" pitchFamily="34" charset="0"/>
                        </a:rPr>
                        <a:t>P0113</a:t>
                      </a:r>
                      <a:endParaRPr lang="en-US" sz="1400" baseline="0" dirty="0">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D4EAE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spc="-200" baseline="0" dirty="0">
                          <a:effectLst/>
                          <a:latin typeface="Arial" panose="020B0604020202020204" pitchFamily="34" charset="0"/>
                          <a:ea typeface="Calibri" panose="020F0502020204030204" pitchFamily="34" charset="0"/>
                          <a:cs typeface="Arial" panose="020B0604020202020204" pitchFamily="34" charset="0"/>
                        </a:rPr>
                        <a:t>I A </a:t>
                      </a:r>
                      <a:r>
                        <a:rPr lang="en-US" sz="1400" baseline="0" dirty="0">
                          <a:effectLst/>
                          <a:latin typeface="Arial" panose="020B0604020202020204" pitchFamily="34" charset="0"/>
                          <a:ea typeface="Calibri" panose="020F0502020204030204" pitchFamily="34" charset="0"/>
                          <a:cs typeface="Arial" panose="020B0604020202020204" pitchFamily="34" charset="0"/>
                        </a:rPr>
                        <a:t>T sensor high voltage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D4EAE4"/>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spc="-200" baseline="0" dirty="0">
                          <a:effectLst/>
                          <a:latin typeface="Arial" panose="020B0604020202020204" pitchFamily="34" charset="0"/>
                          <a:ea typeface="Calibri" panose="020F0502020204030204" pitchFamily="34" charset="0"/>
                          <a:cs typeface="Arial" panose="020B0604020202020204" pitchFamily="34" charset="0"/>
                        </a:rPr>
                        <a:t>I A </a:t>
                      </a:r>
                      <a:r>
                        <a:rPr lang="en-US" sz="1400" baseline="0" dirty="0">
                          <a:effectLst/>
                          <a:latin typeface="Arial" panose="020B0604020202020204" pitchFamily="34" charset="0"/>
                          <a:ea typeface="Calibri" panose="020F0502020204030204" pitchFamily="34" charset="0"/>
                          <a:cs typeface="Arial" panose="020B0604020202020204" pitchFamily="34" charset="0"/>
                        </a:rPr>
                        <a:t>T sensor internally (electrically) open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spc="-200" baseline="0" dirty="0">
                          <a:effectLst/>
                          <a:latin typeface="Arial" panose="020B0604020202020204" pitchFamily="34" charset="0"/>
                          <a:ea typeface="Calibri" panose="020F0502020204030204" pitchFamily="34" charset="0"/>
                          <a:cs typeface="Arial" panose="020B0604020202020204" pitchFamily="34" charset="0"/>
                        </a:rPr>
                        <a:t>I A </a:t>
                      </a:r>
                      <a:r>
                        <a:rPr lang="en-US" sz="1400" baseline="0" dirty="0">
                          <a:effectLst/>
                          <a:latin typeface="Arial" panose="020B0604020202020204" pitchFamily="34" charset="0"/>
                          <a:ea typeface="Calibri" panose="020F0502020204030204" pitchFamily="34" charset="0"/>
                          <a:cs typeface="Arial" panose="020B0604020202020204" pitchFamily="34" charset="0"/>
                        </a:rPr>
                        <a:t>T sensor signal, circuit, or ground circuit open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effectLst/>
                          <a:latin typeface="Arial" panose="020B0604020202020204" pitchFamily="34" charset="0"/>
                          <a:ea typeface="Calibri" panose="020F0502020204030204" pitchFamily="34" charset="0"/>
                          <a:cs typeface="Arial" panose="020B0604020202020204" pitchFamily="34" charset="0"/>
                        </a:rPr>
                        <a:t>Possible defective </a:t>
                      </a:r>
                      <a:r>
                        <a:rPr lang="en-US" sz="1400" spc="-200" baseline="0" dirty="0">
                          <a:effectLst/>
                          <a:latin typeface="Arial" panose="020B0604020202020204" pitchFamily="34" charset="0"/>
                          <a:ea typeface="Calibri" panose="020F0502020204030204" pitchFamily="34" charset="0"/>
                          <a:cs typeface="Arial" panose="020B0604020202020204" pitchFamily="34" charset="0"/>
                        </a:rPr>
                        <a:t>P C </a:t>
                      </a:r>
                      <a:r>
                        <a:rPr lang="en-US" sz="1400" baseline="0" dirty="0">
                          <a:effectLst/>
                          <a:latin typeface="Arial" panose="020B0604020202020204" pitchFamily="34" charset="0"/>
                          <a:ea typeface="Calibri" panose="020F0502020204030204" pitchFamily="34" charset="0"/>
                          <a:cs typeface="Arial" panose="020B0604020202020204" pitchFamily="34" charset="0"/>
                        </a:rPr>
                        <a:t>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D4EAE4"/>
                    </a:solidFill>
                  </a:tcPr>
                </a:tc>
                <a:extLst>
                  <a:ext uri="{0D108BD9-81ED-4DB2-BD59-A6C34878D82A}">
                    <a16:rowId xmlns:a16="http://schemas.microsoft.com/office/drawing/2014/main" val="2602298282"/>
                  </a:ext>
                </a:extLst>
              </a:tr>
              <a:tr h="6749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baseline="0" dirty="0">
                          <a:effectLst/>
                          <a:latin typeface="Arial" panose="020B0604020202020204" pitchFamily="34" charset="0"/>
                          <a:ea typeface="Calibri" panose="020F0502020204030204" pitchFamily="34" charset="0"/>
                          <a:cs typeface="Arial" panose="020B0604020202020204" pitchFamily="34" charset="0"/>
                        </a:rPr>
                        <a:t>P0117</a:t>
                      </a:r>
                      <a:endParaRPr lang="en-US" sz="1400" baseline="0" dirty="0">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D4EAE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spc="-200" baseline="0" dirty="0">
                          <a:effectLst/>
                          <a:latin typeface="Arial" panose="020B0604020202020204" pitchFamily="34" charset="0"/>
                          <a:ea typeface="Calibri" panose="020F0502020204030204" pitchFamily="34" charset="0"/>
                          <a:cs typeface="Arial" panose="020B0604020202020204" pitchFamily="34" charset="0"/>
                        </a:rPr>
                        <a:t>E C </a:t>
                      </a:r>
                      <a:r>
                        <a:rPr lang="en-US" sz="1400" baseline="0" dirty="0">
                          <a:effectLst/>
                          <a:latin typeface="Arial" panose="020B0604020202020204" pitchFamily="34" charset="0"/>
                          <a:ea typeface="Calibri" panose="020F0502020204030204" pitchFamily="34" charset="0"/>
                          <a:cs typeface="Arial" panose="020B0604020202020204" pitchFamily="34" charset="0"/>
                        </a:rPr>
                        <a:t>T sensor low voltage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D4EAE4"/>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spc="-200" baseline="0" dirty="0">
                          <a:effectLst/>
                          <a:latin typeface="Arial" panose="020B0604020202020204" pitchFamily="34" charset="0"/>
                          <a:ea typeface="Calibri" panose="020F0502020204030204" pitchFamily="34" charset="0"/>
                          <a:cs typeface="Arial" panose="020B0604020202020204" pitchFamily="34" charset="0"/>
                        </a:rPr>
                        <a:t>E C </a:t>
                      </a:r>
                      <a:r>
                        <a:rPr lang="en-US" sz="1400" baseline="0" dirty="0">
                          <a:effectLst/>
                          <a:latin typeface="Arial" panose="020B0604020202020204" pitchFamily="34" charset="0"/>
                          <a:ea typeface="Calibri" panose="020F0502020204030204" pitchFamily="34" charset="0"/>
                          <a:cs typeface="Arial" panose="020B0604020202020204" pitchFamily="34" charset="0"/>
                        </a:rPr>
                        <a:t>T sensor internally shorted-to-ground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effectLst/>
                          <a:latin typeface="Arial" panose="020B0604020202020204" pitchFamily="34" charset="0"/>
                          <a:ea typeface="Calibri" panose="020F0502020204030204" pitchFamily="34" charset="0"/>
                          <a:cs typeface="Arial" panose="020B0604020202020204" pitchFamily="34" charset="0"/>
                        </a:rPr>
                        <a:t>The </a:t>
                      </a:r>
                      <a:r>
                        <a:rPr lang="en-US" sz="1400" spc="-200" baseline="0" dirty="0">
                          <a:effectLst/>
                          <a:latin typeface="Arial" panose="020B0604020202020204" pitchFamily="34" charset="0"/>
                          <a:ea typeface="Calibri" panose="020F0502020204030204" pitchFamily="34" charset="0"/>
                          <a:cs typeface="Arial" panose="020B0604020202020204" pitchFamily="34" charset="0"/>
                        </a:rPr>
                        <a:t>E C </a:t>
                      </a:r>
                      <a:r>
                        <a:rPr lang="en-US" sz="1400" baseline="0" dirty="0">
                          <a:effectLst/>
                          <a:latin typeface="Arial" panose="020B0604020202020204" pitchFamily="34" charset="0"/>
                          <a:ea typeface="Calibri" panose="020F0502020204030204" pitchFamily="34" charset="0"/>
                          <a:cs typeface="Arial" panose="020B0604020202020204" pitchFamily="34" charset="0"/>
                        </a:rPr>
                        <a:t>T sensor circuit wiring shorted-to-ground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effectLst/>
                          <a:latin typeface="Arial" panose="020B0604020202020204" pitchFamily="34" charset="0"/>
                          <a:ea typeface="Calibri" panose="020F0502020204030204" pitchFamily="34" charset="0"/>
                          <a:cs typeface="Arial" panose="020B0604020202020204" pitchFamily="34" charset="0"/>
                        </a:rPr>
                        <a:t>Possible defective </a:t>
                      </a:r>
                      <a:r>
                        <a:rPr lang="en-US" sz="1400" spc="-200" baseline="0" dirty="0">
                          <a:effectLst/>
                          <a:latin typeface="Arial" panose="020B0604020202020204" pitchFamily="34" charset="0"/>
                          <a:ea typeface="Calibri" panose="020F0502020204030204" pitchFamily="34" charset="0"/>
                          <a:cs typeface="Arial" panose="020B0604020202020204" pitchFamily="34" charset="0"/>
                        </a:rPr>
                        <a:t>P C </a:t>
                      </a:r>
                      <a:r>
                        <a:rPr lang="en-US" sz="1400" baseline="0" dirty="0">
                          <a:effectLst/>
                          <a:latin typeface="Arial" panose="020B0604020202020204" pitchFamily="34" charset="0"/>
                          <a:ea typeface="Calibri" panose="020F0502020204030204" pitchFamily="34" charset="0"/>
                          <a:cs typeface="Arial" panose="020B0604020202020204" pitchFamily="34" charset="0"/>
                        </a:rPr>
                        <a:t>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D4EAE4"/>
                    </a:solidFill>
                  </a:tcPr>
                </a:tc>
                <a:extLst>
                  <a:ext uri="{0D108BD9-81ED-4DB2-BD59-A6C34878D82A}">
                    <a16:rowId xmlns:a16="http://schemas.microsoft.com/office/drawing/2014/main" val="2040517348"/>
                  </a:ext>
                </a:extLst>
              </a:tr>
              <a:tr h="8692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baseline="0" dirty="0">
                          <a:effectLst/>
                          <a:latin typeface="Arial" panose="020B0604020202020204" pitchFamily="34" charset="0"/>
                          <a:ea typeface="Calibri" panose="020F0502020204030204" pitchFamily="34" charset="0"/>
                          <a:cs typeface="Arial" panose="020B0604020202020204" pitchFamily="34" charset="0"/>
                        </a:rPr>
                        <a:t>P0118</a:t>
                      </a:r>
                      <a:endParaRPr lang="en-US" sz="1400" baseline="0" dirty="0">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D4EAE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spc="-200" baseline="0" dirty="0">
                          <a:effectLst/>
                          <a:latin typeface="Arial" panose="020B0604020202020204" pitchFamily="34" charset="0"/>
                          <a:ea typeface="Calibri" panose="020F0502020204030204" pitchFamily="34" charset="0"/>
                          <a:cs typeface="Arial" panose="020B0604020202020204" pitchFamily="34" charset="0"/>
                        </a:rPr>
                        <a:t>E C </a:t>
                      </a:r>
                      <a:r>
                        <a:rPr lang="en-US" sz="1400" baseline="0" dirty="0">
                          <a:effectLst/>
                          <a:latin typeface="Arial" panose="020B0604020202020204" pitchFamily="34" charset="0"/>
                          <a:ea typeface="Calibri" panose="020F0502020204030204" pitchFamily="34" charset="0"/>
                          <a:cs typeface="Arial" panose="020B0604020202020204" pitchFamily="34" charset="0"/>
                        </a:rPr>
                        <a:t>T sensor high voltage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D4EAE4"/>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spc="-200" baseline="0" dirty="0">
                          <a:effectLst/>
                          <a:latin typeface="Arial" panose="020B0604020202020204" pitchFamily="34" charset="0"/>
                          <a:ea typeface="Calibri" panose="020F0502020204030204" pitchFamily="34" charset="0"/>
                          <a:cs typeface="Arial" panose="020B0604020202020204" pitchFamily="34" charset="0"/>
                        </a:rPr>
                        <a:t>E C </a:t>
                      </a:r>
                      <a:r>
                        <a:rPr lang="en-US" sz="1400" baseline="0" dirty="0">
                          <a:effectLst/>
                          <a:latin typeface="Arial" panose="020B0604020202020204" pitchFamily="34" charset="0"/>
                          <a:ea typeface="Calibri" panose="020F0502020204030204" pitchFamily="34" charset="0"/>
                          <a:cs typeface="Arial" panose="020B0604020202020204" pitchFamily="34" charset="0"/>
                        </a:rPr>
                        <a:t>T sensor internally (electrically) open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spc="-200" baseline="0" dirty="0">
                          <a:effectLst/>
                          <a:latin typeface="Arial" panose="020B0604020202020204" pitchFamily="34" charset="0"/>
                          <a:ea typeface="Calibri" panose="020F0502020204030204" pitchFamily="34" charset="0"/>
                          <a:cs typeface="Arial" panose="020B0604020202020204" pitchFamily="34" charset="0"/>
                        </a:rPr>
                        <a:t>E C </a:t>
                      </a:r>
                      <a:r>
                        <a:rPr lang="en-US" sz="1400" baseline="0" dirty="0">
                          <a:effectLst/>
                          <a:latin typeface="Arial" panose="020B0604020202020204" pitchFamily="34" charset="0"/>
                          <a:ea typeface="Calibri" panose="020F0502020204030204" pitchFamily="34" charset="0"/>
                          <a:cs typeface="Arial" panose="020B0604020202020204" pitchFamily="34" charset="0"/>
                        </a:rPr>
                        <a:t>T sensor signal, circuit, or ground circuit open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effectLst/>
                          <a:latin typeface="Arial" panose="020B0604020202020204" pitchFamily="34" charset="0"/>
                          <a:ea typeface="Calibri" panose="020F0502020204030204" pitchFamily="34" charset="0"/>
                          <a:cs typeface="Arial" panose="020B0604020202020204" pitchFamily="34" charset="0"/>
                        </a:rPr>
                        <a:t>Engine operating in an overheated condition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effectLst/>
                          <a:latin typeface="Arial" panose="020B0604020202020204" pitchFamily="34" charset="0"/>
                          <a:ea typeface="Calibri" panose="020F0502020204030204" pitchFamily="34" charset="0"/>
                          <a:cs typeface="Arial" panose="020B0604020202020204" pitchFamily="34" charset="0"/>
                        </a:rPr>
                        <a:t>Possible defective </a:t>
                      </a:r>
                      <a:r>
                        <a:rPr lang="en-US" sz="1400" spc="-200" baseline="0" dirty="0">
                          <a:effectLst/>
                          <a:latin typeface="Arial" panose="020B0604020202020204" pitchFamily="34" charset="0"/>
                          <a:ea typeface="Calibri" panose="020F0502020204030204" pitchFamily="34" charset="0"/>
                          <a:cs typeface="Arial" panose="020B0604020202020204" pitchFamily="34" charset="0"/>
                        </a:rPr>
                        <a:t>P C </a:t>
                      </a:r>
                      <a:r>
                        <a:rPr lang="en-US" sz="1400" baseline="0" dirty="0">
                          <a:effectLst/>
                          <a:latin typeface="Arial" panose="020B0604020202020204" pitchFamily="34" charset="0"/>
                          <a:ea typeface="Calibri" panose="020F0502020204030204" pitchFamily="34" charset="0"/>
                          <a:cs typeface="Arial" panose="020B0604020202020204" pitchFamily="34" charset="0"/>
                        </a:rPr>
                        <a:t>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D4EAE4"/>
                    </a:solidFill>
                  </a:tcPr>
                </a:tc>
                <a:extLst>
                  <a:ext uri="{0D108BD9-81ED-4DB2-BD59-A6C34878D82A}">
                    <a16:rowId xmlns:a16="http://schemas.microsoft.com/office/drawing/2014/main" val="1845147906"/>
                  </a:ext>
                </a:extLst>
              </a:tr>
            </a:tbl>
          </a:graphicData>
        </a:graphic>
      </p:graphicFrame>
      <p:sp>
        <p:nvSpPr>
          <p:cNvPr id="8" name="Content Placeholder 7">
            <a:extLst>
              <a:ext uri="{FF2B5EF4-FFF2-40B4-BE49-F238E27FC236}">
                <a16:creationId xmlns:a16="http://schemas.microsoft.com/office/drawing/2014/main" id="{8CF8022B-0677-34C4-4BD4-D159921E8657}"/>
              </a:ext>
            </a:extLst>
          </p:cNvPr>
          <p:cNvSpPr>
            <a:spLocks noGrp="1"/>
          </p:cNvSpPr>
          <p:nvPr>
            <p:ph sz="quarter" idx="14"/>
          </p:nvPr>
        </p:nvSpPr>
        <p:spPr>
          <a:xfrm>
            <a:off x="438537" y="5998869"/>
            <a:ext cx="8310176" cy="313350"/>
          </a:xfrm>
        </p:spPr>
        <p:txBody>
          <a:bodyPr wrap="square" lIns="0" tIns="18000" rIns="0" bIns="18000" anchor="ctr" anchorCtr="0">
            <a:spAutoFit/>
          </a:bodyPr>
          <a:lstStyle/>
          <a:p>
            <a:pPr marL="285750" indent="-285750"/>
            <a:r>
              <a:rPr lang="en-US" sz="1800" noProof="0" dirty="0"/>
              <a:t>Selected temperature sensor-related diagnostic trouble codes.</a:t>
            </a:r>
          </a:p>
        </p:txBody>
      </p:sp>
    </p:spTree>
    <p:extLst>
      <p:ext uri="{BB962C8B-B14F-4D97-AF65-F5344CB8AC3E}">
        <p14:creationId xmlns:p14="http://schemas.microsoft.com/office/powerpoint/2010/main" val="23398008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8537" y="153996"/>
            <a:ext cx="8310175" cy="590349"/>
          </a:xfrm>
        </p:spPr>
        <p:txBody>
          <a:bodyPr wrap="square" lIns="0" tIns="18000" rIns="0" bIns="18000" anchor="ctr" anchorCtr="0">
            <a:spAutoFit/>
          </a:bodyPr>
          <a:lstStyle/>
          <a:p>
            <a:r>
              <a:rPr lang="en-US" dirty="0"/>
              <a:t>Question 3</a:t>
            </a:r>
          </a:p>
        </p:txBody>
      </p:sp>
      <p:sp>
        <p:nvSpPr>
          <p:cNvPr id="4" name="Content Placeholder 3"/>
          <p:cNvSpPr>
            <a:spLocks noGrp="1"/>
          </p:cNvSpPr>
          <p:nvPr>
            <p:ph idx="1"/>
          </p:nvPr>
        </p:nvSpPr>
        <p:spPr>
          <a:xfrm>
            <a:off x="438537" y="911487"/>
            <a:ext cx="8310175" cy="405683"/>
          </a:xfrm>
        </p:spPr>
        <p:txBody>
          <a:bodyPr wrap="square" lIns="0" tIns="18000" rIns="0" bIns="18000" anchor="ctr" anchorCtr="0">
            <a:spAutoFit/>
          </a:bodyPr>
          <a:lstStyle/>
          <a:p>
            <a:pPr marL="0" indent="0">
              <a:buNone/>
            </a:pPr>
            <a:r>
              <a:rPr lang="en-US" sz="2400" dirty="0"/>
              <a:t>What is the purpose of an engine oil temperature sensor?</a:t>
            </a:r>
          </a:p>
        </p:txBody>
      </p:sp>
    </p:spTree>
    <p:extLst>
      <p:ext uri="{BB962C8B-B14F-4D97-AF65-F5344CB8AC3E}">
        <p14:creationId xmlns:p14="http://schemas.microsoft.com/office/powerpoint/2010/main" val="1910075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8537" y="153996"/>
            <a:ext cx="8310175" cy="590349"/>
          </a:xfrm>
        </p:spPr>
        <p:txBody>
          <a:bodyPr wrap="square" lIns="0" tIns="18000" rIns="0" bIns="18000" anchor="ctr" anchorCtr="0">
            <a:spAutoFit/>
          </a:bodyPr>
          <a:lstStyle/>
          <a:p>
            <a:r>
              <a:rPr lang="en-US" dirty="0"/>
              <a:t>Answer 3</a:t>
            </a:r>
          </a:p>
        </p:txBody>
      </p:sp>
      <p:sp>
        <p:nvSpPr>
          <p:cNvPr id="4" name="Content Placeholder 3"/>
          <p:cNvSpPr>
            <a:spLocks noGrp="1"/>
          </p:cNvSpPr>
          <p:nvPr>
            <p:ph idx="1"/>
          </p:nvPr>
        </p:nvSpPr>
        <p:spPr>
          <a:xfrm>
            <a:off x="438537" y="911488"/>
            <a:ext cx="8310175" cy="405683"/>
          </a:xfrm>
        </p:spPr>
        <p:txBody>
          <a:bodyPr wrap="square" lIns="0" tIns="18000" rIns="0" bIns="18000" anchor="ctr" anchorCtr="0">
            <a:spAutoFit/>
          </a:bodyPr>
          <a:lstStyle/>
          <a:p>
            <a:pPr marL="0" indent="0">
              <a:buNone/>
            </a:pPr>
            <a:r>
              <a:rPr lang="en-US" sz="2400" dirty="0"/>
              <a:t>The sensor is used as an input to determine engine oil life.</a:t>
            </a:r>
          </a:p>
        </p:txBody>
      </p:sp>
    </p:spTree>
    <p:extLst>
      <p:ext uri="{BB962C8B-B14F-4D97-AF65-F5344CB8AC3E}">
        <p14:creationId xmlns:p14="http://schemas.microsoft.com/office/powerpoint/2010/main" val="36961763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0500"/>
            <a:ext cx="8310175" cy="590349"/>
          </a:xfrm>
        </p:spPr>
        <p:txBody>
          <a:bodyPr wrap="square" lIns="0" tIns="18000" rIns="0" bIns="18000" anchor="ctr" anchorCtr="0">
            <a:spAutoFit/>
          </a:bodyPr>
          <a:lstStyle/>
          <a:p>
            <a:r>
              <a:rPr lang="en-US" dirty="0"/>
              <a:t>Throttle Position Sensor Construction</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2985" y="915503"/>
            <a:ext cx="8315727" cy="3006395"/>
          </a:xfrm>
        </p:spPr>
        <p:txBody>
          <a:bodyPr wrap="square" lIns="0" tIns="18000" rIns="0" bIns="18000" anchor="ctr" anchorCtr="0">
            <a:spAutoFit/>
          </a:bodyPr>
          <a:lstStyle/>
          <a:p>
            <a:pPr marL="342900" indent="-342900">
              <a:spcBef>
                <a:spcPts val="600"/>
              </a:spcBef>
              <a:buSzTx/>
            </a:pPr>
            <a:r>
              <a:rPr lang="en-US" sz="2400" dirty="0"/>
              <a:t>Potentiometers</a:t>
            </a:r>
          </a:p>
          <a:p>
            <a:pPr marL="829818" lvl="1" indent="-342900">
              <a:buSzTx/>
            </a:pPr>
            <a:r>
              <a:rPr lang="en-US" sz="2400" dirty="0"/>
              <a:t>Variable-resistance sensor with three terminals.</a:t>
            </a:r>
          </a:p>
          <a:p>
            <a:pPr marL="342900" indent="-342900">
              <a:spcBef>
                <a:spcPts val="600"/>
              </a:spcBef>
              <a:buSzTx/>
            </a:pPr>
            <a:r>
              <a:rPr lang="en-US" sz="2400" dirty="0"/>
              <a:t>Typical sensor has three wires:</a:t>
            </a:r>
          </a:p>
          <a:p>
            <a:pPr marL="829818" lvl="1" indent="-342900">
              <a:buSzTx/>
            </a:pPr>
            <a:r>
              <a:rPr lang="en-US" sz="2400" dirty="0"/>
              <a:t>A 5-volt reference feed wire from the computer.</a:t>
            </a:r>
          </a:p>
          <a:p>
            <a:pPr marL="829818" lvl="1" indent="-342900">
              <a:buSzTx/>
            </a:pPr>
            <a:r>
              <a:rPr lang="en-US" sz="2400" dirty="0"/>
              <a:t>Signal return (ground wire back to computer).</a:t>
            </a:r>
          </a:p>
          <a:p>
            <a:pPr marL="829818" lvl="1" indent="-342900">
              <a:buSzTx/>
            </a:pPr>
            <a:r>
              <a:rPr lang="en-US" sz="2400" dirty="0"/>
              <a:t>Voltage signal wire back to computer; as throttle is opened, voltage to computer changes.</a:t>
            </a:r>
            <a:endParaRPr lang="en-US" altLang="en-US" sz="2400" noProof="0" dirty="0">
              <a:solidFill>
                <a:schemeClr val="tx1"/>
              </a:solidFill>
            </a:endParaRPr>
          </a:p>
        </p:txBody>
      </p:sp>
    </p:spTree>
    <p:extLst>
      <p:ext uri="{BB962C8B-B14F-4D97-AF65-F5344CB8AC3E}">
        <p14:creationId xmlns:p14="http://schemas.microsoft.com/office/powerpoint/2010/main" val="22947427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0633"/>
            <a:ext cx="8310175" cy="590349"/>
          </a:xfrm>
        </p:spPr>
        <p:txBody>
          <a:bodyPr wrap="square" lIns="0" tIns="18000" rIns="0" bIns="18000" anchor="ctr" anchorCtr="0">
            <a:spAutoFit/>
          </a:bodyPr>
          <a:lstStyle/>
          <a:p>
            <a:r>
              <a:rPr lang="en-US" noProof="0" dirty="0"/>
              <a:t>Figure 31.11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8310173" cy="405683"/>
          </a:xfrm>
        </p:spPr>
        <p:txBody>
          <a:bodyPr wrap="square" lIns="0" tIns="18000" rIns="0" bIns="18000" anchor="ctr" anchorCtr="0">
            <a:spAutoFit/>
          </a:bodyPr>
          <a:lstStyle/>
          <a:p>
            <a:pPr marL="0" indent="0">
              <a:buNone/>
            </a:pPr>
            <a:r>
              <a:rPr lang="en-US" sz="2400" spc="-300" noProof="0" dirty="0"/>
              <a:t>T </a:t>
            </a:r>
            <a:r>
              <a:rPr lang="en-US" sz="2400" noProof="0" dirty="0"/>
              <a:t>P Sensor</a:t>
            </a:r>
          </a:p>
        </p:txBody>
      </p:sp>
      <p:pic>
        <p:nvPicPr>
          <p:cNvPr id="4" name="Picture 3" descr="A throttle position sensor placed in alignment with a butterfly valve in throttle body.">
            <a:extLst>
              <a:ext uri="{FF2B5EF4-FFF2-40B4-BE49-F238E27FC236}">
                <a16:creationId xmlns:a16="http://schemas.microsoft.com/office/drawing/2014/main" id="{C30282C8-3CCF-E527-785D-A51D921C0372}"/>
              </a:ext>
            </a:extLst>
          </p:cNvPr>
          <p:cNvPicPr>
            <a:picLocks noChangeAspect="1"/>
          </p:cNvPicPr>
          <p:nvPr/>
        </p:nvPicPr>
        <p:blipFill>
          <a:blip r:embed="rId3"/>
          <a:stretch>
            <a:fillRect/>
          </a:stretch>
        </p:blipFill>
        <p:spPr>
          <a:xfrm>
            <a:off x="882524" y="1413539"/>
            <a:ext cx="7378953" cy="3745173"/>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5380415"/>
            <a:ext cx="8310176" cy="775015"/>
          </a:xfrm>
        </p:spPr>
        <p:txBody>
          <a:bodyPr wrap="square" lIns="0" tIns="18000" rIns="0" bIns="18000" anchor="ctr" anchorCtr="0">
            <a:spAutoFit/>
          </a:bodyPr>
          <a:lstStyle/>
          <a:p>
            <a:pPr marL="342900" indent="-342900"/>
            <a:r>
              <a:rPr lang="en-US" sz="2400" noProof="0" dirty="0"/>
              <a:t>A typical </a:t>
            </a:r>
            <a:r>
              <a:rPr lang="en-US" sz="2400" spc="-300" noProof="0" dirty="0"/>
              <a:t>T </a:t>
            </a:r>
            <a:r>
              <a:rPr lang="en-US" sz="2400" noProof="0" dirty="0"/>
              <a:t>P sensor mounted on the throttle body of this port-injected engine.</a:t>
            </a:r>
          </a:p>
        </p:txBody>
      </p:sp>
    </p:spTree>
    <p:extLst>
      <p:ext uri="{BB962C8B-B14F-4D97-AF65-F5344CB8AC3E}">
        <p14:creationId xmlns:p14="http://schemas.microsoft.com/office/powerpoint/2010/main" val="3613482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0633"/>
            <a:ext cx="8310175" cy="590349"/>
          </a:xfrm>
        </p:spPr>
        <p:txBody>
          <a:bodyPr wrap="square" lIns="0" tIns="18000" rIns="0" bIns="18000" anchor="ctr" anchorCtr="0">
            <a:spAutoFit/>
          </a:bodyPr>
          <a:lstStyle/>
          <a:p>
            <a:r>
              <a:rPr lang="en-US" noProof="0" dirty="0"/>
              <a:t>Figure 31.12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2914261" cy="405683"/>
          </a:xfrm>
        </p:spPr>
        <p:txBody>
          <a:bodyPr wrap="square" lIns="0" tIns="18000" rIns="0" bIns="18000" anchor="ctr" anchorCtr="0">
            <a:spAutoFit/>
          </a:bodyPr>
          <a:lstStyle/>
          <a:p>
            <a:pPr marL="0" indent="0">
              <a:buNone/>
            </a:pPr>
            <a:r>
              <a:rPr lang="en-US" sz="2400" spc="-300" noProof="0" dirty="0"/>
              <a:t>T </a:t>
            </a:r>
            <a:r>
              <a:rPr lang="en-US" sz="2400" noProof="0" dirty="0"/>
              <a:t>P Sensor Operation</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1541757"/>
            <a:ext cx="3723888" cy="4099002"/>
          </a:xfrm>
        </p:spPr>
        <p:txBody>
          <a:bodyPr wrap="square" lIns="0" tIns="18000" rIns="0" bIns="18000" anchor="ctr" anchorCtr="0">
            <a:spAutoFit/>
          </a:bodyPr>
          <a:lstStyle/>
          <a:p>
            <a:pPr marL="342900" indent="-342900"/>
            <a:r>
              <a:rPr lang="en-US" sz="2400" noProof="0" dirty="0"/>
              <a:t>The signal voltage from a throttle position increases as the throttle is opened because the wiper arm is closer to the 5-volt reference. At idle, the resistance of the sensor winding effectively reduces the signal voltage output to the computer.</a:t>
            </a:r>
          </a:p>
        </p:txBody>
      </p:sp>
      <p:pic>
        <p:nvPicPr>
          <p:cNvPr id="3" name="Picture 2" descr="An illustration depicts working of a T P sensor. T P sensor is like a 3-pin potentiometer with output signal connected to movable arm. At idle the signal is near 0 V and at wide open throttle the signal is near reference voltage.&#10;Long description is available in notes, press F6.">
            <a:extLst>
              <a:ext uri="{FF2B5EF4-FFF2-40B4-BE49-F238E27FC236}">
                <a16:creationId xmlns:a16="http://schemas.microsoft.com/office/drawing/2014/main" id="{BC15DB12-D9DB-A69D-C607-23493A5874BE}"/>
              </a:ext>
            </a:extLst>
          </p:cNvPr>
          <p:cNvPicPr>
            <a:picLocks noChangeAspect="1"/>
          </p:cNvPicPr>
          <p:nvPr/>
        </p:nvPicPr>
        <p:blipFill>
          <a:blip r:embed="rId3"/>
          <a:stretch>
            <a:fillRect/>
          </a:stretch>
        </p:blipFill>
        <p:spPr>
          <a:xfrm>
            <a:off x="4630088" y="1092684"/>
            <a:ext cx="4036725" cy="3453433"/>
          </a:xfrm>
          <a:prstGeom prst="rect">
            <a:avLst/>
          </a:prstGeom>
        </p:spPr>
      </p:pic>
    </p:spTree>
    <p:extLst>
      <p:ext uri="{BB962C8B-B14F-4D97-AF65-F5344CB8AC3E}">
        <p14:creationId xmlns:p14="http://schemas.microsoft.com/office/powerpoint/2010/main" val="25487067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TP Sensor</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6" name="throttle_position_sensor_ch73">
            <a:hlinkClick r:id="" action="ppaction://media"/>
            <a:extLst>
              <a:ext uri="{FF2B5EF4-FFF2-40B4-BE49-F238E27FC236}">
                <a16:creationId xmlns:a16="http://schemas.microsoft.com/office/drawing/2014/main" id="{0B800E66-0BCC-7B67-3508-4F400230532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60400" y="951131"/>
            <a:ext cx="7874000" cy="4955738"/>
          </a:xfrm>
        </p:spPr>
      </p:pic>
    </p:spTree>
    <p:extLst>
      <p:ext uri="{BB962C8B-B14F-4D97-AF65-F5344CB8AC3E}">
        <p14:creationId xmlns:p14="http://schemas.microsoft.com/office/powerpoint/2010/main" val="127631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8537" y="153996"/>
            <a:ext cx="8310175" cy="590349"/>
          </a:xfrm>
        </p:spPr>
        <p:txBody>
          <a:bodyPr wrap="square" lIns="0" tIns="18000" rIns="0" bIns="18000" anchor="ctr" anchorCtr="0">
            <a:spAutoFit/>
          </a:bodyPr>
          <a:lstStyle/>
          <a:p>
            <a:r>
              <a:rPr lang="en-US" dirty="0"/>
              <a:t>Question 4</a:t>
            </a:r>
          </a:p>
        </p:txBody>
      </p:sp>
      <p:sp>
        <p:nvSpPr>
          <p:cNvPr id="4" name="Content Placeholder 3"/>
          <p:cNvSpPr>
            <a:spLocks noGrp="1"/>
          </p:cNvSpPr>
          <p:nvPr>
            <p:ph idx="1"/>
          </p:nvPr>
        </p:nvSpPr>
        <p:spPr>
          <a:xfrm>
            <a:off x="438537" y="915662"/>
            <a:ext cx="8036869" cy="775015"/>
          </a:xfrm>
        </p:spPr>
        <p:txBody>
          <a:bodyPr wrap="square" lIns="0" tIns="18000" rIns="0" bIns="18000" anchor="ctr" anchorCtr="0">
            <a:spAutoFit/>
          </a:bodyPr>
          <a:lstStyle/>
          <a:p>
            <a:pPr marL="0" indent="0">
              <a:buNone/>
            </a:pPr>
            <a:r>
              <a:rPr lang="en-US" sz="2400" dirty="0"/>
              <a:t>What is the purpose of each of the three wires on a typical </a:t>
            </a:r>
            <a:r>
              <a:rPr lang="en-US" sz="2400" spc="-300" dirty="0"/>
              <a:t>T </a:t>
            </a:r>
            <a:r>
              <a:rPr lang="en-US" sz="2400" dirty="0"/>
              <a:t>P sensor?</a:t>
            </a:r>
          </a:p>
        </p:txBody>
      </p:sp>
    </p:spTree>
    <p:extLst>
      <p:ext uri="{BB962C8B-B14F-4D97-AF65-F5344CB8AC3E}">
        <p14:creationId xmlns:p14="http://schemas.microsoft.com/office/powerpoint/2010/main" val="30535263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8537" y="153996"/>
            <a:ext cx="8310175" cy="590349"/>
          </a:xfrm>
        </p:spPr>
        <p:txBody>
          <a:bodyPr wrap="square" lIns="0" tIns="18000" rIns="0" bIns="18000" anchor="ctr" anchorCtr="0">
            <a:spAutoFit/>
          </a:bodyPr>
          <a:lstStyle/>
          <a:p>
            <a:r>
              <a:rPr lang="en-US" dirty="0"/>
              <a:t>Answer 4</a:t>
            </a:r>
          </a:p>
        </p:txBody>
      </p:sp>
      <p:sp>
        <p:nvSpPr>
          <p:cNvPr id="4" name="Content Placeholder 3"/>
          <p:cNvSpPr>
            <a:spLocks noGrp="1"/>
          </p:cNvSpPr>
          <p:nvPr>
            <p:ph idx="1"/>
          </p:nvPr>
        </p:nvSpPr>
        <p:spPr>
          <a:xfrm>
            <a:off x="438537" y="911488"/>
            <a:ext cx="8310175" cy="405683"/>
          </a:xfrm>
        </p:spPr>
        <p:txBody>
          <a:bodyPr wrap="square" lIns="0" tIns="18000" rIns="0" bIns="18000" anchor="ctr" anchorCtr="0">
            <a:spAutoFit/>
          </a:bodyPr>
          <a:lstStyle/>
          <a:p>
            <a:pPr marL="0" indent="0">
              <a:buNone/>
            </a:pPr>
            <a:r>
              <a:rPr lang="en-US" sz="2400" dirty="0"/>
              <a:t>5-volt feed, ground (signal return), and signal voltage.</a:t>
            </a:r>
          </a:p>
        </p:txBody>
      </p:sp>
    </p:spTree>
    <p:extLst>
      <p:ext uri="{BB962C8B-B14F-4D97-AF65-F5344CB8AC3E}">
        <p14:creationId xmlns:p14="http://schemas.microsoft.com/office/powerpoint/2010/main" val="2807365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3715"/>
            <a:ext cx="8310175" cy="1021237"/>
          </a:xfrm>
        </p:spPr>
        <p:txBody>
          <a:bodyPr wrap="square" lIns="0" tIns="18000" rIns="0" bIns="18000" anchor="ctr" anchorCtr="0">
            <a:spAutoFit/>
          </a:bodyPr>
          <a:lstStyle/>
          <a:p>
            <a:r>
              <a:rPr lang="en-US" dirty="0"/>
              <a:t>Engine Coolant Temperature Sensors </a:t>
            </a:r>
            <a:r>
              <a:rPr lang="en-US" sz="2800" dirty="0"/>
              <a:t>(1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1384251"/>
            <a:ext cx="8305788" cy="3221839"/>
          </a:xfrm>
        </p:spPr>
        <p:txBody>
          <a:bodyPr wrap="square" lIns="0" tIns="18000" rIns="0" bIns="18000" anchor="ctr" anchorCtr="0">
            <a:spAutoFit/>
          </a:bodyPr>
          <a:lstStyle/>
          <a:p>
            <a:pPr marL="342900" indent="-342900">
              <a:spcBef>
                <a:spcPts val="600"/>
              </a:spcBef>
              <a:buSzTx/>
            </a:pPr>
            <a:r>
              <a:rPr lang="en-US" sz="2400" dirty="0"/>
              <a:t>Purpose and Function</a:t>
            </a:r>
          </a:p>
          <a:p>
            <a:pPr marL="829818" lvl="1" indent="-342900">
              <a:buSzTx/>
            </a:pPr>
            <a:r>
              <a:rPr lang="en-US" sz="2400" dirty="0"/>
              <a:t>A computer-equipped vehicle uses the coolant temperature sensor to adjust fuel delivery, adjust ignition timing, and to adjust target idle.</a:t>
            </a:r>
          </a:p>
          <a:p>
            <a:pPr marL="342900" indent="-342900">
              <a:spcBef>
                <a:spcPts val="600"/>
              </a:spcBef>
              <a:buSzTx/>
            </a:pPr>
            <a:r>
              <a:rPr lang="en-US" sz="2400" spc="-300" dirty="0"/>
              <a:t>E C </a:t>
            </a:r>
            <a:r>
              <a:rPr lang="en-US" sz="2400" dirty="0"/>
              <a:t>T Sensor Construction</a:t>
            </a:r>
          </a:p>
          <a:p>
            <a:pPr marL="829818" lvl="1" indent="-342900">
              <a:buSzTx/>
            </a:pPr>
            <a:r>
              <a:rPr lang="en-US" sz="2400" dirty="0"/>
              <a:t>Engine coolant temperature sensors are constructed of a semiconductor material that decreases in resistance as the temperature of the sensor increases.</a:t>
            </a:r>
            <a:endParaRPr lang="en-US" altLang="en-US" sz="2400" noProof="0" dirty="0">
              <a:solidFill>
                <a:schemeClr val="tx1"/>
              </a:solidFill>
            </a:endParaRPr>
          </a:p>
        </p:txBody>
      </p:sp>
    </p:spTree>
    <p:extLst>
      <p:ext uri="{BB962C8B-B14F-4D97-AF65-F5344CB8AC3E}">
        <p14:creationId xmlns:p14="http://schemas.microsoft.com/office/powerpoint/2010/main" val="24859015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0500"/>
            <a:ext cx="8310175" cy="590349"/>
          </a:xfrm>
        </p:spPr>
        <p:txBody>
          <a:bodyPr wrap="square" lIns="0" tIns="18000" rIns="0" bIns="18000" anchor="ctr" anchorCtr="0">
            <a:spAutoFit/>
          </a:bodyPr>
          <a:lstStyle/>
          <a:p>
            <a:r>
              <a:rPr lang="en-US" spc="-500" dirty="0"/>
              <a:t>T </a:t>
            </a:r>
            <a:r>
              <a:rPr lang="en-US" dirty="0"/>
              <a:t>P Sensor Computer Input Functions</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2985" y="917711"/>
            <a:ext cx="8315727" cy="1590623"/>
          </a:xfrm>
        </p:spPr>
        <p:txBody>
          <a:bodyPr wrap="square" lIns="0" tIns="18000" rIns="0" bIns="18000" anchor="ctr" anchorCtr="0">
            <a:spAutoFit/>
          </a:bodyPr>
          <a:lstStyle/>
          <a:p>
            <a:pPr marL="342900" indent="-342900">
              <a:spcBef>
                <a:spcPts val="600"/>
              </a:spcBef>
              <a:buSzTx/>
            </a:pPr>
            <a:r>
              <a:rPr lang="en-US" sz="2400" dirty="0"/>
              <a:t>Computer senses any change in throttle position and changes the fuel mixture and ignition timing.</a:t>
            </a:r>
          </a:p>
          <a:p>
            <a:pPr marL="342900" indent="-342900">
              <a:spcBef>
                <a:spcPts val="600"/>
              </a:spcBef>
              <a:buSzTx/>
            </a:pPr>
            <a:r>
              <a:rPr lang="en-US" sz="2400" dirty="0"/>
              <a:t>Throttle position sensor signals </a:t>
            </a:r>
            <a:r>
              <a:rPr lang="en-US" sz="2400" spc="-300" dirty="0"/>
              <a:t>P C </a:t>
            </a:r>
            <a:r>
              <a:rPr lang="en-US" sz="2400" dirty="0"/>
              <a:t>M to pulse additional fuel from the injectors when the throttle is depressed.</a:t>
            </a:r>
            <a:endParaRPr lang="en-US" altLang="en-US" sz="2400" noProof="0" dirty="0">
              <a:solidFill>
                <a:schemeClr val="tx1"/>
              </a:solidFill>
            </a:endParaRPr>
          </a:p>
        </p:txBody>
      </p:sp>
    </p:spTree>
    <p:extLst>
      <p:ext uri="{BB962C8B-B14F-4D97-AF65-F5344CB8AC3E}">
        <p14:creationId xmlns:p14="http://schemas.microsoft.com/office/powerpoint/2010/main" val="21166482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0500"/>
            <a:ext cx="8310175" cy="590349"/>
          </a:xfrm>
        </p:spPr>
        <p:txBody>
          <a:bodyPr wrap="square" lIns="0" tIns="18000" rIns="0" bIns="18000" anchor="ctr" anchorCtr="0">
            <a:spAutoFit/>
          </a:bodyPr>
          <a:lstStyle/>
          <a:p>
            <a:r>
              <a:rPr lang="en-US" spc="-500" dirty="0"/>
              <a:t>P C </a:t>
            </a:r>
            <a:r>
              <a:rPr lang="en-US" dirty="0"/>
              <a:t>M Uses for </a:t>
            </a:r>
            <a:r>
              <a:rPr lang="en-US" spc="-500" dirty="0"/>
              <a:t>T </a:t>
            </a:r>
            <a:r>
              <a:rPr lang="en-US" dirty="0"/>
              <a:t>P Sensor</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2985" y="912310"/>
            <a:ext cx="8315727" cy="3529616"/>
          </a:xfrm>
        </p:spPr>
        <p:txBody>
          <a:bodyPr wrap="square" lIns="0" tIns="18000" rIns="0" bIns="18000" anchor="ctr" anchorCtr="0">
            <a:spAutoFit/>
          </a:bodyPr>
          <a:lstStyle/>
          <a:p>
            <a:pPr marL="342900" indent="-342900">
              <a:spcBef>
                <a:spcPts val="600"/>
              </a:spcBef>
              <a:buSzTx/>
            </a:pPr>
            <a:r>
              <a:rPr lang="en-US" sz="2400" spc="-300" dirty="0"/>
              <a:t>T </a:t>
            </a:r>
            <a:r>
              <a:rPr lang="en-US" sz="2400" dirty="0"/>
              <a:t>P sensor used by </a:t>
            </a:r>
            <a:r>
              <a:rPr lang="en-US" sz="2400" spc="-300" dirty="0"/>
              <a:t>P C </a:t>
            </a:r>
            <a:r>
              <a:rPr lang="en-US" sz="2400" dirty="0"/>
              <a:t>M for the following:</a:t>
            </a:r>
          </a:p>
          <a:p>
            <a:pPr marL="829818" lvl="1" indent="-342900">
              <a:buSzTx/>
            </a:pPr>
            <a:r>
              <a:rPr lang="en-US" sz="2400" dirty="0"/>
              <a:t>Clear flood mode</a:t>
            </a:r>
          </a:p>
          <a:p>
            <a:pPr marL="829818" lvl="1" indent="-342900">
              <a:buSzTx/>
            </a:pPr>
            <a:r>
              <a:rPr lang="en-US" sz="2400" dirty="0"/>
              <a:t>Torque converter clutch engagement and release</a:t>
            </a:r>
          </a:p>
          <a:p>
            <a:pPr marL="829818" lvl="1" indent="-342900">
              <a:buSzTx/>
            </a:pPr>
            <a:r>
              <a:rPr lang="en-US" sz="2400" dirty="0"/>
              <a:t>Rationality testing for </a:t>
            </a:r>
            <a:r>
              <a:rPr lang="en-US" sz="2400" spc="-300" dirty="0"/>
              <a:t>M A </a:t>
            </a:r>
            <a:r>
              <a:rPr lang="en-US" sz="2400" dirty="0"/>
              <a:t>P and </a:t>
            </a:r>
            <a:r>
              <a:rPr lang="en-US" sz="2400" spc="-300" dirty="0"/>
              <a:t>M A </a:t>
            </a:r>
            <a:r>
              <a:rPr lang="en-US" sz="2400" dirty="0"/>
              <a:t>F sensors</a:t>
            </a:r>
          </a:p>
          <a:p>
            <a:pPr marL="829818" lvl="1" indent="-342900">
              <a:buSzTx/>
            </a:pPr>
            <a:r>
              <a:rPr lang="en-US" sz="2400" dirty="0"/>
              <a:t>Automatic transmission shift points</a:t>
            </a:r>
          </a:p>
          <a:p>
            <a:pPr marL="829818" lvl="1" indent="-342900">
              <a:buSzTx/>
            </a:pPr>
            <a:r>
              <a:rPr lang="en-US" sz="2400" dirty="0"/>
              <a:t>Target idle speed (idle control strategy)</a:t>
            </a:r>
          </a:p>
          <a:p>
            <a:pPr marL="829818" lvl="1" indent="-342900">
              <a:buSzTx/>
            </a:pPr>
            <a:r>
              <a:rPr lang="en-US" sz="2400" dirty="0"/>
              <a:t>Air-conditioning compressor operation</a:t>
            </a:r>
          </a:p>
          <a:p>
            <a:pPr marL="829818" lvl="1" indent="-342900">
              <a:buSzTx/>
            </a:pPr>
            <a:r>
              <a:rPr lang="en-US" sz="2400" dirty="0"/>
              <a:t>Backs up other sensors</a:t>
            </a:r>
            <a:endParaRPr lang="en-US" altLang="en-US" sz="2400" noProof="0" dirty="0">
              <a:solidFill>
                <a:schemeClr val="tx1"/>
              </a:solidFill>
            </a:endParaRPr>
          </a:p>
        </p:txBody>
      </p:sp>
    </p:spTree>
    <p:extLst>
      <p:ext uri="{BB962C8B-B14F-4D97-AF65-F5344CB8AC3E}">
        <p14:creationId xmlns:p14="http://schemas.microsoft.com/office/powerpoint/2010/main" val="2168817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0500"/>
            <a:ext cx="8310175" cy="590349"/>
          </a:xfrm>
        </p:spPr>
        <p:txBody>
          <a:bodyPr wrap="square" lIns="0" tIns="18000" rIns="0" bIns="18000" anchor="ctr" anchorCtr="0">
            <a:spAutoFit/>
          </a:bodyPr>
          <a:lstStyle/>
          <a:p>
            <a:r>
              <a:rPr lang="en-US" dirty="0"/>
              <a:t>Testing Throttle Position Sensor</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2985" y="912732"/>
            <a:ext cx="8315727" cy="2483175"/>
          </a:xfrm>
        </p:spPr>
        <p:txBody>
          <a:bodyPr wrap="square" lIns="0" tIns="18000" rIns="0" bIns="18000" anchor="ctr" anchorCtr="0">
            <a:spAutoFit/>
          </a:bodyPr>
          <a:lstStyle/>
          <a:p>
            <a:pPr marL="342900" indent="-342900">
              <a:spcBef>
                <a:spcPts val="600"/>
              </a:spcBef>
              <a:buSzTx/>
            </a:pPr>
            <a:r>
              <a:rPr lang="en-US" sz="2400" spc="-300" dirty="0"/>
              <a:t>T </a:t>
            </a:r>
            <a:r>
              <a:rPr lang="en-US" sz="2400" dirty="0"/>
              <a:t>P sensor can be tested using the following tools:</a:t>
            </a:r>
          </a:p>
          <a:p>
            <a:pPr marL="829818" lvl="1" indent="-342900">
              <a:buSzTx/>
            </a:pPr>
            <a:r>
              <a:rPr lang="en-US" sz="2400" dirty="0"/>
              <a:t>A digital voltmeter with three test leads connected in series</a:t>
            </a:r>
          </a:p>
          <a:p>
            <a:pPr marL="829818" lvl="1" indent="-342900">
              <a:buSzTx/>
            </a:pPr>
            <a:r>
              <a:rPr lang="en-US" sz="2400" dirty="0"/>
              <a:t>Scan tool or a specific tool recommended by the vehicle manufacturer</a:t>
            </a:r>
          </a:p>
          <a:p>
            <a:pPr marL="829818" lvl="1" indent="-342900">
              <a:buSzTx/>
            </a:pPr>
            <a:r>
              <a:rPr lang="en-US" sz="2400" spc="-300" dirty="0"/>
              <a:t>D S </a:t>
            </a:r>
            <a:r>
              <a:rPr lang="en-US" sz="2400" dirty="0"/>
              <a:t>O</a:t>
            </a:r>
            <a:endParaRPr lang="en-US" altLang="en-US" sz="2400" noProof="0" dirty="0">
              <a:solidFill>
                <a:schemeClr val="tx1"/>
              </a:solidFill>
            </a:endParaRPr>
          </a:p>
        </p:txBody>
      </p:sp>
    </p:spTree>
    <p:extLst>
      <p:ext uri="{BB962C8B-B14F-4D97-AF65-F5344CB8AC3E}">
        <p14:creationId xmlns:p14="http://schemas.microsoft.com/office/powerpoint/2010/main" val="5837519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0633"/>
            <a:ext cx="8310175" cy="590349"/>
          </a:xfrm>
        </p:spPr>
        <p:txBody>
          <a:bodyPr wrap="square" lIns="0" tIns="18000" rIns="0" bIns="18000" anchor="ctr" anchorCtr="0">
            <a:spAutoFit/>
          </a:bodyPr>
          <a:lstStyle/>
          <a:p>
            <a:r>
              <a:rPr lang="en-US" noProof="0" dirty="0"/>
              <a:t>Figure 31.13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8310173" cy="405683"/>
          </a:xfrm>
        </p:spPr>
        <p:txBody>
          <a:bodyPr wrap="square" lIns="0" tIns="18000" rIns="0" bIns="18000" anchor="ctr" anchorCtr="0">
            <a:spAutoFit/>
          </a:bodyPr>
          <a:lstStyle/>
          <a:p>
            <a:pPr marL="0" indent="0">
              <a:buNone/>
            </a:pPr>
            <a:r>
              <a:rPr lang="en-US" sz="2400" spc="-300" noProof="0" dirty="0"/>
              <a:t>T </a:t>
            </a:r>
            <a:r>
              <a:rPr lang="en-US" sz="2400" noProof="0" dirty="0"/>
              <a:t>P Sensor Testing</a:t>
            </a:r>
          </a:p>
        </p:txBody>
      </p:sp>
      <p:pic>
        <p:nvPicPr>
          <p:cNvPr id="3" name="Picture 2" descr="A meter lead connected to a T-pin that was gently pushed along the signal wire of the T P sensor until the point of the pin touched the metal terminal inside the plastic connector.">
            <a:extLst>
              <a:ext uri="{FF2B5EF4-FFF2-40B4-BE49-F238E27FC236}">
                <a16:creationId xmlns:a16="http://schemas.microsoft.com/office/drawing/2014/main" id="{50C6E8E5-11EF-5AC7-3275-6D8EF7619C9A}"/>
              </a:ext>
            </a:extLst>
          </p:cNvPr>
          <p:cNvPicPr>
            <a:picLocks noChangeAspect="1"/>
          </p:cNvPicPr>
          <p:nvPr/>
        </p:nvPicPr>
        <p:blipFill>
          <a:blip r:embed="rId3"/>
          <a:stretch>
            <a:fillRect/>
          </a:stretch>
        </p:blipFill>
        <p:spPr>
          <a:xfrm>
            <a:off x="1994117" y="1431295"/>
            <a:ext cx="5155764" cy="3569016"/>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5146054"/>
            <a:ext cx="8310176" cy="1144347"/>
          </a:xfrm>
        </p:spPr>
        <p:txBody>
          <a:bodyPr wrap="square" lIns="0" tIns="18000" rIns="0" bIns="18000" anchor="ctr" anchorCtr="0">
            <a:spAutoFit/>
          </a:bodyPr>
          <a:lstStyle/>
          <a:p>
            <a:pPr marL="342900" indent="-342900"/>
            <a:r>
              <a:rPr lang="en-US" sz="2400" noProof="0" dirty="0"/>
              <a:t>A meter lead connected to a T-pin that was gently pushed along the signal wire of the </a:t>
            </a:r>
            <a:r>
              <a:rPr lang="en-US" sz="2400" spc="-300" noProof="0" dirty="0"/>
              <a:t>T </a:t>
            </a:r>
            <a:r>
              <a:rPr lang="en-US" sz="2400" noProof="0" dirty="0"/>
              <a:t>P sensor until the point of the pin touched the metal terminal inside the plastic connector.</a:t>
            </a:r>
          </a:p>
        </p:txBody>
      </p:sp>
    </p:spTree>
    <p:extLst>
      <p:ext uri="{BB962C8B-B14F-4D97-AF65-F5344CB8AC3E}">
        <p14:creationId xmlns:p14="http://schemas.microsoft.com/office/powerpoint/2010/main" val="35323329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0633"/>
            <a:ext cx="8310175" cy="590349"/>
          </a:xfrm>
        </p:spPr>
        <p:txBody>
          <a:bodyPr wrap="square" lIns="0" tIns="18000" rIns="0" bIns="18000" anchor="ctr" anchorCtr="0">
            <a:spAutoFit/>
          </a:bodyPr>
          <a:lstStyle/>
          <a:p>
            <a:r>
              <a:rPr lang="en-US" noProof="0" dirty="0"/>
              <a:t>Figure 31.14</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2971411" cy="405683"/>
          </a:xfrm>
        </p:spPr>
        <p:txBody>
          <a:bodyPr wrap="square" lIns="0" tIns="18000" rIns="0" bIns="18000" anchor="ctr" anchorCtr="0">
            <a:spAutoFit/>
          </a:bodyPr>
          <a:lstStyle/>
          <a:p>
            <a:pPr marL="0" indent="0">
              <a:buNone/>
            </a:pPr>
            <a:r>
              <a:rPr lang="en-US" sz="2400" spc="-300" noProof="0" dirty="0"/>
              <a:t>T </a:t>
            </a:r>
            <a:r>
              <a:rPr lang="en-US" sz="2400" noProof="0" dirty="0"/>
              <a:t>P Sensor Waveform</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1424555"/>
            <a:ext cx="3695313" cy="4099002"/>
          </a:xfrm>
        </p:spPr>
        <p:txBody>
          <a:bodyPr wrap="square" lIns="0" tIns="18000" rIns="0" bIns="18000" anchor="ctr" anchorCtr="0">
            <a:spAutoFit/>
          </a:bodyPr>
          <a:lstStyle/>
          <a:p>
            <a:pPr marL="342900" indent="-342900"/>
            <a:r>
              <a:rPr lang="en-US" sz="2400" noProof="0" dirty="0"/>
              <a:t>A typical waveform of a </a:t>
            </a:r>
            <a:r>
              <a:rPr lang="en-US" sz="2400" spc="-300" noProof="0" dirty="0"/>
              <a:t>T </a:t>
            </a:r>
            <a:r>
              <a:rPr lang="en-US" sz="2400" noProof="0" dirty="0"/>
              <a:t>P sensor signal as recorded on a </a:t>
            </a:r>
            <a:r>
              <a:rPr lang="en-US" sz="2400" spc="-300" noProof="0" dirty="0"/>
              <a:t>D S </a:t>
            </a:r>
            <a:r>
              <a:rPr lang="en-US" sz="2400" noProof="0" dirty="0"/>
              <a:t>O when the accelerator pedal was depressed with the ignition switch on (engine off). Clean transitions and the lack of any glitches in this waveform indicate a good sensor.</a:t>
            </a:r>
          </a:p>
        </p:txBody>
      </p:sp>
      <p:pic>
        <p:nvPicPr>
          <p:cNvPr id="4" name="Picture 3" descr="An illustration depicts a typical wave form is T P sensor signal as recorded on a D S O when the accelerator pedal was depressed with the ignition switch on (engine off).&#10;Long description is available in notes, press F6.">
            <a:extLst>
              <a:ext uri="{FF2B5EF4-FFF2-40B4-BE49-F238E27FC236}">
                <a16:creationId xmlns:a16="http://schemas.microsoft.com/office/drawing/2014/main" id="{29C3217B-B497-513F-A822-13B4E10998B5}"/>
              </a:ext>
            </a:extLst>
          </p:cNvPr>
          <p:cNvPicPr>
            <a:picLocks noChangeAspect="1"/>
          </p:cNvPicPr>
          <p:nvPr/>
        </p:nvPicPr>
        <p:blipFill>
          <a:blip r:embed="rId3"/>
          <a:stretch>
            <a:fillRect/>
          </a:stretch>
        </p:blipFill>
        <p:spPr>
          <a:xfrm>
            <a:off x="4633390" y="1065594"/>
            <a:ext cx="4030120" cy="4207325"/>
          </a:xfrm>
          <a:prstGeom prst="rect">
            <a:avLst/>
          </a:prstGeom>
        </p:spPr>
      </p:pic>
    </p:spTree>
    <p:extLst>
      <p:ext uri="{BB962C8B-B14F-4D97-AF65-F5344CB8AC3E}">
        <p14:creationId xmlns:p14="http://schemas.microsoft.com/office/powerpoint/2010/main" val="33931925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0633"/>
            <a:ext cx="8310175" cy="590349"/>
          </a:xfrm>
        </p:spPr>
        <p:txBody>
          <a:bodyPr wrap="square" lIns="0" tIns="18000" rIns="0" bIns="18000" anchor="ctr" anchorCtr="0">
            <a:spAutoFit/>
          </a:bodyPr>
          <a:lstStyle/>
          <a:p>
            <a:r>
              <a:rPr lang="en-US" noProof="0" dirty="0"/>
              <a:t>Figure 31.15</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2382299" cy="405683"/>
          </a:xfrm>
        </p:spPr>
        <p:txBody>
          <a:bodyPr wrap="square" lIns="0" tIns="18000" rIns="0" bIns="18000" anchor="ctr" anchorCtr="0">
            <a:spAutoFit/>
          </a:bodyPr>
          <a:lstStyle/>
          <a:p>
            <a:pPr marL="0" indent="0">
              <a:buNone/>
            </a:pPr>
            <a:r>
              <a:rPr lang="en-US" sz="2400" spc="-300" noProof="0" dirty="0"/>
              <a:t>T </a:t>
            </a:r>
            <a:r>
              <a:rPr lang="en-US" sz="2400" noProof="0" dirty="0"/>
              <a:t>P </a:t>
            </a:r>
            <a:r>
              <a:rPr lang="en-US" sz="2400" spc="-300" noProof="0" dirty="0"/>
              <a:t>D M </a:t>
            </a:r>
            <a:r>
              <a:rPr lang="en-US" sz="2400" noProof="0" dirty="0"/>
              <a:t>M Testing</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1488953"/>
            <a:ext cx="4025513" cy="2252343"/>
          </a:xfrm>
        </p:spPr>
        <p:txBody>
          <a:bodyPr wrap="square" lIns="0" tIns="18000" rIns="0" bIns="18000" anchor="ctr" anchorCtr="0">
            <a:spAutoFit/>
          </a:bodyPr>
          <a:lstStyle/>
          <a:p>
            <a:pPr marL="342900" indent="-342900"/>
            <a:r>
              <a:rPr lang="en-US" sz="2400" noProof="0" dirty="0"/>
              <a:t>Checking the 5-volt reference from the computer being applied to the </a:t>
            </a:r>
            <a:r>
              <a:rPr lang="en-US" sz="2400" spc="-300" noProof="0" dirty="0"/>
              <a:t>T </a:t>
            </a:r>
            <a:r>
              <a:rPr lang="en-US" sz="2400" noProof="0" dirty="0"/>
              <a:t>P sensor with the ignition switch on (engine off).</a:t>
            </a:r>
          </a:p>
        </p:txBody>
      </p:sp>
      <p:pic>
        <p:nvPicPr>
          <p:cNvPr id="4" name="Picture 3" descr="A multi meter with 5.02 volts reading.">
            <a:extLst>
              <a:ext uri="{FF2B5EF4-FFF2-40B4-BE49-F238E27FC236}">
                <a16:creationId xmlns:a16="http://schemas.microsoft.com/office/drawing/2014/main" id="{7ACD226B-425E-46F7-AFEC-EE17B2A60181}"/>
              </a:ext>
            </a:extLst>
          </p:cNvPr>
          <p:cNvPicPr>
            <a:picLocks noChangeAspect="1"/>
          </p:cNvPicPr>
          <p:nvPr/>
        </p:nvPicPr>
        <p:blipFill>
          <a:blip r:embed="rId3"/>
          <a:stretch>
            <a:fillRect/>
          </a:stretch>
        </p:blipFill>
        <p:spPr>
          <a:xfrm>
            <a:off x="4703595" y="954626"/>
            <a:ext cx="3927808" cy="4358198"/>
          </a:xfrm>
          <a:prstGeom prst="rect">
            <a:avLst/>
          </a:prstGeom>
        </p:spPr>
      </p:pic>
    </p:spTree>
    <p:extLst>
      <p:ext uri="{BB962C8B-B14F-4D97-AF65-F5344CB8AC3E}">
        <p14:creationId xmlns:p14="http://schemas.microsoft.com/office/powerpoint/2010/main" val="1806636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0633"/>
            <a:ext cx="8310175" cy="590349"/>
          </a:xfrm>
        </p:spPr>
        <p:txBody>
          <a:bodyPr wrap="square" lIns="0" tIns="18000" rIns="0" bIns="18000" anchor="ctr" anchorCtr="0">
            <a:spAutoFit/>
          </a:bodyPr>
          <a:lstStyle/>
          <a:p>
            <a:r>
              <a:rPr lang="en-US" noProof="0" dirty="0"/>
              <a:t>Figure 31.16</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8310173" cy="405683"/>
          </a:xfrm>
        </p:spPr>
        <p:txBody>
          <a:bodyPr wrap="square" lIns="0" tIns="18000" rIns="0" bIns="18000" anchor="ctr" anchorCtr="0">
            <a:spAutoFit/>
          </a:bodyPr>
          <a:lstStyle/>
          <a:p>
            <a:pPr marL="0" indent="0">
              <a:buNone/>
            </a:pPr>
            <a:r>
              <a:rPr lang="en-US" sz="2400" spc="-300" noProof="0" dirty="0"/>
              <a:t>T </a:t>
            </a:r>
            <a:r>
              <a:rPr lang="en-US" sz="2400" noProof="0" dirty="0"/>
              <a:t>P Voltage Drop</a:t>
            </a:r>
          </a:p>
        </p:txBody>
      </p:sp>
      <p:pic>
        <p:nvPicPr>
          <p:cNvPr id="3" name="Picture 2" descr="A multi meter connected to T P sensor ground and engine ground, showing a reading of 0 volts.">
            <a:extLst>
              <a:ext uri="{FF2B5EF4-FFF2-40B4-BE49-F238E27FC236}">
                <a16:creationId xmlns:a16="http://schemas.microsoft.com/office/drawing/2014/main" id="{6367FAF3-67B8-5D81-1636-2C4A40520AD8}"/>
              </a:ext>
            </a:extLst>
          </p:cNvPr>
          <p:cNvPicPr>
            <a:picLocks noChangeAspect="1"/>
          </p:cNvPicPr>
          <p:nvPr/>
        </p:nvPicPr>
        <p:blipFill>
          <a:blip r:embed="rId3"/>
          <a:stretch>
            <a:fillRect/>
          </a:stretch>
        </p:blipFill>
        <p:spPr>
          <a:xfrm>
            <a:off x="2269167" y="1412617"/>
            <a:ext cx="4605664" cy="3194566"/>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4802362"/>
            <a:ext cx="8310176" cy="1513679"/>
          </a:xfrm>
        </p:spPr>
        <p:txBody>
          <a:bodyPr wrap="square" lIns="0" tIns="18000" rIns="0" bIns="18000" anchor="ctr" anchorCtr="0">
            <a:spAutoFit/>
          </a:bodyPr>
          <a:lstStyle/>
          <a:p>
            <a:pPr marL="342900" indent="-342900">
              <a:buFont typeface="Arial" panose="020B0604020202020204" pitchFamily="34" charset="0"/>
              <a:buChar char="•"/>
            </a:pPr>
            <a:r>
              <a:rPr lang="en-US" sz="2400" noProof="0" dirty="0"/>
              <a:t>Checking the voltage drop between the </a:t>
            </a:r>
            <a:r>
              <a:rPr lang="en-US" sz="2400" spc="-300" noProof="0" dirty="0"/>
              <a:t>T </a:t>
            </a:r>
            <a:r>
              <a:rPr lang="en-US" sz="2400" noProof="0" dirty="0"/>
              <a:t>P sensor ground and a good engine ground with the ignition on (engine off). A reading of greater than 0.2 volt (200 mV) represents a bad computer ground.</a:t>
            </a:r>
          </a:p>
        </p:txBody>
      </p:sp>
    </p:spTree>
    <p:extLst>
      <p:ext uri="{BB962C8B-B14F-4D97-AF65-F5344CB8AC3E}">
        <p14:creationId xmlns:p14="http://schemas.microsoft.com/office/powerpoint/2010/main" val="22819366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TP Sensor Volt Check</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6" name="throttle_position_volt_check_ref_signal_ch73">
            <a:hlinkClick r:id="" action="ppaction://media"/>
            <a:extLst>
              <a:ext uri="{FF2B5EF4-FFF2-40B4-BE49-F238E27FC236}">
                <a16:creationId xmlns:a16="http://schemas.microsoft.com/office/drawing/2014/main" id="{ECE5E3BF-EB77-E584-84D1-32D427E3091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5000" y="1077009"/>
            <a:ext cx="7874000" cy="4829860"/>
          </a:xfrm>
        </p:spPr>
      </p:pic>
    </p:spTree>
    <p:extLst>
      <p:ext uri="{BB962C8B-B14F-4D97-AF65-F5344CB8AC3E}">
        <p14:creationId xmlns:p14="http://schemas.microsoft.com/office/powerpoint/2010/main" val="335848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8537" y="153996"/>
            <a:ext cx="8310175" cy="590349"/>
          </a:xfrm>
        </p:spPr>
        <p:txBody>
          <a:bodyPr wrap="square" lIns="0" tIns="18000" rIns="0" bIns="18000" anchor="ctr" anchorCtr="0">
            <a:spAutoFit/>
          </a:bodyPr>
          <a:lstStyle/>
          <a:p>
            <a:r>
              <a:rPr lang="en-US" dirty="0"/>
              <a:t>Question 5</a:t>
            </a:r>
          </a:p>
        </p:txBody>
      </p:sp>
      <p:sp>
        <p:nvSpPr>
          <p:cNvPr id="4" name="Content Placeholder 3"/>
          <p:cNvSpPr>
            <a:spLocks noGrp="1"/>
          </p:cNvSpPr>
          <p:nvPr>
            <p:ph idx="1"/>
          </p:nvPr>
        </p:nvSpPr>
        <p:spPr>
          <a:xfrm>
            <a:off x="438537" y="911487"/>
            <a:ext cx="8310175" cy="405683"/>
          </a:xfrm>
        </p:spPr>
        <p:txBody>
          <a:bodyPr wrap="square" lIns="0" tIns="18000" rIns="0" bIns="18000" anchor="ctr" anchorCtr="0">
            <a:spAutoFit/>
          </a:bodyPr>
          <a:lstStyle/>
          <a:p>
            <a:pPr marL="0" indent="0">
              <a:buNone/>
            </a:pPr>
            <a:r>
              <a:rPr lang="en-US" sz="2400" dirty="0"/>
              <a:t>What are three ways to test a </a:t>
            </a:r>
            <a:r>
              <a:rPr lang="en-US" sz="2400" spc="-300" dirty="0"/>
              <a:t>T </a:t>
            </a:r>
            <a:r>
              <a:rPr lang="en-US" sz="2400" dirty="0"/>
              <a:t>P sensor?</a:t>
            </a:r>
          </a:p>
        </p:txBody>
      </p:sp>
    </p:spTree>
    <p:extLst>
      <p:ext uri="{BB962C8B-B14F-4D97-AF65-F5344CB8AC3E}">
        <p14:creationId xmlns:p14="http://schemas.microsoft.com/office/powerpoint/2010/main" val="15874175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8537" y="153996"/>
            <a:ext cx="8310175" cy="590349"/>
          </a:xfrm>
        </p:spPr>
        <p:txBody>
          <a:bodyPr wrap="square" lIns="0" tIns="18000" rIns="0" bIns="18000" anchor="ctr" anchorCtr="0">
            <a:spAutoFit/>
          </a:bodyPr>
          <a:lstStyle/>
          <a:p>
            <a:r>
              <a:rPr lang="en-US" dirty="0"/>
              <a:t>Answer 5</a:t>
            </a:r>
          </a:p>
        </p:txBody>
      </p:sp>
      <p:sp>
        <p:nvSpPr>
          <p:cNvPr id="4" name="Content Placeholder 3"/>
          <p:cNvSpPr>
            <a:spLocks noGrp="1"/>
          </p:cNvSpPr>
          <p:nvPr>
            <p:ph idx="1"/>
          </p:nvPr>
        </p:nvSpPr>
        <p:spPr>
          <a:xfrm>
            <a:off x="438537" y="911488"/>
            <a:ext cx="8310175" cy="405683"/>
          </a:xfrm>
        </p:spPr>
        <p:txBody>
          <a:bodyPr wrap="square" lIns="0" tIns="18000" rIns="0" bIns="18000" anchor="ctr" anchorCtr="0">
            <a:spAutoFit/>
          </a:bodyPr>
          <a:lstStyle/>
          <a:p>
            <a:pPr marL="0" indent="0">
              <a:buNone/>
            </a:pPr>
            <a:r>
              <a:rPr lang="en-US" sz="2400" dirty="0"/>
              <a:t>A multimeter, a scan tool, and an oscilloscope.</a:t>
            </a:r>
          </a:p>
        </p:txBody>
      </p:sp>
    </p:spTree>
    <p:extLst>
      <p:ext uri="{BB962C8B-B14F-4D97-AF65-F5344CB8AC3E}">
        <p14:creationId xmlns:p14="http://schemas.microsoft.com/office/powerpoint/2010/main" val="4095341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9775B-C08B-BFCD-9CE3-4EE6D25270C3}"/>
              </a:ext>
            </a:extLst>
          </p:cNvPr>
          <p:cNvSpPr>
            <a:spLocks noGrp="1"/>
          </p:cNvSpPr>
          <p:nvPr>
            <p:ph type="title"/>
          </p:nvPr>
        </p:nvSpPr>
        <p:spPr>
          <a:xfrm>
            <a:off x="439269" y="163742"/>
            <a:ext cx="8309443" cy="1021237"/>
          </a:xfrm>
        </p:spPr>
        <p:txBody>
          <a:bodyPr wrap="square" lIns="0" tIns="18000" rIns="0" bIns="18000" anchor="ctr" anchorCtr="0">
            <a:spAutoFit/>
          </a:bodyPr>
          <a:lstStyle/>
          <a:p>
            <a:r>
              <a:rPr lang="en-US" dirty="0"/>
              <a:t>Engine Coolant Temperature Sensors </a:t>
            </a:r>
            <a:r>
              <a:rPr lang="en-US" sz="2800" dirty="0"/>
              <a:t>(2 of 2)</a:t>
            </a:r>
          </a:p>
        </p:txBody>
      </p:sp>
      <p:sp>
        <p:nvSpPr>
          <p:cNvPr id="3" name="Content Placeholder 2">
            <a:extLst>
              <a:ext uri="{FF2B5EF4-FFF2-40B4-BE49-F238E27FC236}">
                <a16:creationId xmlns:a16="http://schemas.microsoft.com/office/drawing/2014/main" id="{48131E26-568D-3724-86BF-B8F01C876A93}"/>
              </a:ext>
            </a:extLst>
          </p:cNvPr>
          <p:cNvSpPr>
            <a:spLocks noGrp="1"/>
          </p:cNvSpPr>
          <p:nvPr>
            <p:ph sz="quarter" idx="13"/>
          </p:nvPr>
        </p:nvSpPr>
        <p:spPr>
          <a:xfrm>
            <a:off x="439269" y="1380192"/>
            <a:ext cx="8309443" cy="1221291"/>
          </a:xfrm>
        </p:spPr>
        <p:txBody>
          <a:bodyPr wrap="square" lIns="0" tIns="18000" rIns="0" bIns="18000" anchor="ctr" anchorCtr="0">
            <a:spAutoFit/>
          </a:bodyPr>
          <a:lstStyle/>
          <a:p>
            <a:pPr marL="342900" indent="-342900">
              <a:spcBef>
                <a:spcPts val="600"/>
              </a:spcBef>
            </a:pPr>
            <a:r>
              <a:rPr lang="en-US" sz="2400" dirty="0"/>
              <a:t>Stepped </a:t>
            </a:r>
            <a:r>
              <a:rPr lang="en-US" sz="2400" spc="-300" dirty="0"/>
              <a:t>E C </a:t>
            </a:r>
            <a:r>
              <a:rPr lang="en-US" sz="2400" dirty="0"/>
              <a:t>T Circuits</a:t>
            </a:r>
          </a:p>
          <a:p>
            <a:pPr marL="829818" lvl="1" indent="-342900"/>
            <a:r>
              <a:rPr lang="en-US" sz="2400" dirty="0"/>
              <a:t>Some vehicle manufacturers use a step-up resistor to effectively broaden the range of the </a:t>
            </a:r>
            <a:r>
              <a:rPr lang="en-US" sz="2400" spc="-300" dirty="0"/>
              <a:t>E C </a:t>
            </a:r>
            <a:r>
              <a:rPr lang="en-US" sz="2400" dirty="0"/>
              <a:t>T sensor.</a:t>
            </a:r>
          </a:p>
        </p:txBody>
      </p:sp>
      <p:sp>
        <p:nvSpPr>
          <p:cNvPr id="4" name="Content Placeholder 3">
            <a:extLst>
              <a:ext uri="{FF2B5EF4-FFF2-40B4-BE49-F238E27FC236}">
                <a16:creationId xmlns:a16="http://schemas.microsoft.com/office/drawing/2014/main" id="{13FB8781-3520-6B91-D354-742B9802910C}"/>
              </a:ext>
            </a:extLst>
          </p:cNvPr>
          <p:cNvSpPr>
            <a:spLocks noGrp="1"/>
          </p:cNvSpPr>
          <p:nvPr>
            <p:ph sz="quarter" idx="14"/>
          </p:nvPr>
        </p:nvSpPr>
        <p:spPr>
          <a:xfrm>
            <a:off x="439270" y="2672438"/>
            <a:ext cx="6750424" cy="405683"/>
          </a:xfrm>
        </p:spPr>
        <p:txBody>
          <a:bodyPr wrap="square" lIns="0" tIns="18000" rIns="0" bIns="18000" anchor="ctr" anchorCtr="0">
            <a:spAutoFit/>
          </a:bodyPr>
          <a:lstStyle/>
          <a:p>
            <a:pPr marL="829818" marR="0" lvl="1" indent="-342900" algn="l" defTabSz="914400" rtl="0" eaLnBrk="1" fontAlgn="auto" latinLnBrk="0" hangingPunct="1">
              <a:lnSpc>
                <a:spcPct val="100000"/>
              </a:lnSpc>
              <a:spcBef>
                <a:spcPts val="600"/>
              </a:spcBef>
              <a:spcAft>
                <a:spcPts val="0"/>
              </a:spcAft>
              <a:buClr>
                <a:srgbClr val="007FA3"/>
              </a:buClr>
              <a:buSzPct val="1000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When the temperature is low, usually below</a:t>
            </a:r>
            <a:endParaRPr lang="en-US" dirty="0"/>
          </a:p>
        </p:txBody>
      </p:sp>
      <p:graphicFrame>
        <p:nvGraphicFramePr>
          <p:cNvPr id="12" name="Object 11" descr="120 degrees Fahrenheit">
            <a:extLst>
              <a:ext uri="{FF2B5EF4-FFF2-40B4-BE49-F238E27FC236}">
                <a16:creationId xmlns:a16="http://schemas.microsoft.com/office/drawing/2014/main" id="{5175C4FB-76FB-0E51-F782-10CC4B857116}"/>
              </a:ext>
            </a:extLst>
          </p:cNvPr>
          <p:cNvGraphicFramePr>
            <a:graphicFrameLocks noChangeAspect="1"/>
          </p:cNvGraphicFramePr>
          <p:nvPr>
            <p:extLst>
              <p:ext uri="{D42A27DB-BD31-4B8C-83A1-F6EECF244321}">
                <p14:modId xmlns:p14="http://schemas.microsoft.com/office/powerpoint/2010/main" val="1688048941"/>
              </p:ext>
            </p:extLst>
          </p:nvPr>
        </p:nvGraphicFramePr>
        <p:xfrm>
          <a:off x="7212658" y="2718039"/>
          <a:ext cx="819150" cy="334963"/>
        </p:xfrm>
        <a:graphic>
          <a:graphicData uri="http://schemas.openxmlformats.org/presentationml/2006/ole">
            <mc:AlternateContent xmlns:mc="http://schemas.openxmlformats.org/markup-compatibility/2006">
              <mc:Choice xmlns:v="urn:schemas-microsoft-com:vml" Requires="v">
                <p:oleObj name="Equation" r:id="rId2" imgW="444240" imgH="177480" progId="Equation.DSMT4">
                  <p:embed/>
                </p:oleObj>
              </mc:Choice>
              <mc:Fallback>
                <p:oleObj name="Equation" r:id="rId2" imgW="444240" imgH="177480" progId="Equation.DSMT4">
                  <p:embed/>
                  <p:pic>
                    <p:nvPicPr>
                      <p:cNvPr id="10" name="Object 9" descr="100 degrees Fahrenheit or 38 degree Celsius.">
                        <a:extLst>
                          <a:ext uri="{FF2B5EF4-FFF2-40B4-BE49-F238E27FC236}">
                            <a16:creationId xmlns:a16="http://schemas.microsoft.com/office/drawing/2014/main" id="{C4CDFD8A-3144-47C7-6C2A-B99E5FFB9F02}"/>
                          </a:ext>
                        </a:extLst>
                      </p:cNvPr>
                      <p:cNvPicPr/>
                      <p:nvPr/>
                    </p:nvPicPr>
                    <p:blipFill>
                      <a:blip r:embed="rId3"/>
                      <a:stretch>
                        <a:fillRect/>
                      </a:stretch>
                    </p:blipFill>
                    <p:spPr>
                      <a:xfrm>
                        <a:off x="7212658" y="2718039"/>
                        <a:ext cx="819150" cy="334963"/>
                      </a:xfrm>
                      <a:prstGeom prst="rect">
                        <a:avLst/>
                      </a:prstGeom>
                    </p:spPr>
                  </p:pic>
                </p:oleObj>
              </mc:Fallback>
            </mc:AlternateContent>
          </a:graphicData>
        </a:graphic>
      </p:graphicFrame>
      <p:graphicFrame>
        <p:nvGraphicFramePr>
          <p:cNvPr id="13" name="Object 12" descr="Left parenthesis 50 degrees Celsius right parenthesis,">
            <a:extLst>
              <a:ext uri="{FF2B5EF4-FFF2-40B4-BE49-F238E27FC236}">
                <a16:creationId xmlns:a16="http://schemas.microsoft.com/office/drawing/2014/main" id="{6446DC49-6EDC-011E-8400-7E9B8A85BC4A}"/>
              </a:ext>
            </a:extLst>
          </p:cNvPr>
          <p:cNvGraphicFramePr>
            <a:graphicFrameLocks noChangeAspect="1"/>
          </p:cNvGraphicFramePr>
          <p:nvPr>
            <p:extLst>
              <p:ext uri="{D42A27DB-BD31-4B8C-83A1-F6EECF244321}">
                <p14:modId xmlns:p14="http://schemas.microsoft.com/office/powerpoint/2010/main" val="956776842"/>
              </p:ext>
            </p:extLst>
          </p:nvPr>
        </p:nvGraphicFramePr>
        <p:xfrm>
          <a:off x="1243020" y="3136385"/>
          <a:ext cx="957627" cy="456156"/>
        </p:xfrm>
        <a:graphic>
          <a:graphicData uri="http://schemas.openxmlformats.org/presentationml/2006/ole">
            <mc:AlternateContent xmlns:mc="http://schemas.openxmlformats.org/markup-compatibility/2006">
              <mc:Choice xmlns:v="urn:schemas-microsoft-com:vml" Requires="v">
                <p:oleObj name="Equation" r:id="rId4" imgW="545760" imgH="253800" progId="Equation.DSMT4">
                  <p:embed/>
                </p:oleObj>
              </mc:Choice>
              <mc:Fallback>
                <p:oleObj name="Equation" r:id="rId4" imgW="545760" imgH="253800" progId="Equation.DSMT4">
                  <p:embed/>
                  <p:pic>
                    <p:nvPicPr>
                      <p:cNvPr id="12" name="Object 11" descr="100 degrees Fahrenheit or 38 degree Celsius.">
                        <a:extLst>
                          <a:ext uri="{FF2B5EF4-FFF2-40B4-BE49-F238E27FC236}">
                            <a16:creationId xmlns:a16="http://schemas.microsoft.com/office/drawing/2014/main" id="{5175C4FB-76FB-0E51-F782-10CC4B857116}"/>
                          </a:ext>
                        </a:extLst>
                      </p:cNvPr>
                      <p:cNvPicPr/>
                      <p:nvPr/>
                    </p:nvPicPr>
                    <p:blipFill>
                      <a:blip r:embed="rId5"/>
                      <a:stretch>
                        <a:fillRect/>
                      </a:stretch>
                    </p:blipFill>
                    <p:spPr>
                      <a:xfrm>
                        <a:off x="1243020" y="3136385"/>
                        <a:ext cx="957627" cy="456156"/>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A99AE603-6735-ECB6-5DC7-0FC6FF213F78}"/>
              </a:ext>
            </a:extLst>
          </p:cNvPr>
          <p:cNvSpPr>
            <a:spLocks noGrp="1"/>
          </p:cNvSpPr>
          <p:nvPr>
            <p:ph sz="quarter" idx="15"/>
          </p:nvPr>
        </p:nvSpPr>
        <p:spPr>
          <a:xfrm>
            <a:off x="2252369" y="3139802"/>
            <a:ext cx="6132946" cy="405683"/>
          </a:xfrm>
        </p:spPr>
        <p:txBody>
          <a:bodyPr wrap="square" lIns="0" tIns="18000" rIns="0" bIns="18000" anchor="ctr" anchorCtr="0">
            <a:spAutoFit/>
          </a:bodyPr>
          <a:lstStyle/>
          <a:p>
            <a:pPr marL="0" lvl="1" indent="0">
              <a:buNone/>
            </a:pPr>
            <a:r>
              <a:rPr lang="en-US" sz="2400" dirty="0"/>
              <a:t>the </a:t>
            </a:r>
            <a:r>
              <a:rPr lang="en-US" sz="2400" spc="-300" dirty="0"/>
              <a:t>E C </a:t>
            </a:r>
            <a:r>
              <a:rPr lang="en-US" sz="2400" dirty="0"/>
              <a:t>T sensor voltage is applied through a</a:t>
            </a:r>
          </a:p>
        </p:txBody>
      </p:sp>
      <p:sp>
        <p:nvSpPr>
          <p:cNvPr id="6" name="Content Placeholder 5">
            <a:extLst>
              <a:ext uri="{FF2B5EF4-FFF2-40B4-BE49-F238E27FC236}">
                <a16:creationId xmlns:a16="http://schemas.microsoft.com/office/drawing/2014/main" id="{E7C46526-F84A-E486-A682-8449D5A46535}"/>
              </a:ext>
            </a:extLst>
          </p:cNvPr>
          <p:cNvSpPr>
            <a:spLocks noGrp="1"/>
          </p:cNvSpPr>
          <p:nvPr>
            <p:ph sz="quarter" idx="16"/>
          </p:nvPr>
        </p:nvSpPr>
        <p:spPr>
          <a:xfrm>
            <a:off x="1283248" y="3659116"/>
            <a:ext cx="4929907" cy="405683"/>
          </a:xfrm>
        </p:spPr>
        <p:txBody>
          <a:bodyPr wrap="square" lIns="0" tIns="18000" rIns="0" bIns="18000" anchor="ctr" anchorCtr="0">
            <a:spAutoFit/>
          </a:bodyPr>
          <a:lstStyle/>
          <a:p>
            <a:pPr marL="0" lvl="1" indent="0">
              <a:spcBef>
                <a:spcPts val="1500"/>
              </a:spcBef>
              <a:buNone/>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high-value resistor inside the </a:t>
            </a:r>
            <a:r>
              <a:rPr kumimoji="0" lang="en-US" sz="2400" b="0" i="0" u="none" strike="noStrike" kern="0" cap="none" spc="-300" normalizeH="0" noProof="0" dirty="0">
                <a:ln>
                  <a:noFill/>
                </a:ln>
                <a:solidFill>
                  <a:srgbClr val="000000"/>
                </a:solidFill>
                <a:effectLst/>
                <a:uLnTx/>
                <a:uFillTx/>
                <a:latin typeface="Arial"/>
                <a:cs typeface="Arial"/>
                <a:sym typeface="Arial"/>
              </a:rPr>
              <a:t>P C </a:t>
            </a:r>
            <a:r>
              <a:rPr kumimoji="0" lang="en-US" sz="2400" b="0" i="0" u="none" strike="noStrike" kern="0" cap="none" spc="0" normalizeH="0" baseline="0" noProof="0" dirty="0">
                <a:ln>
                  <a:noFill/>
                </a:ln>
                <a:solidFill>
                  <a:srgbClr val="000000"/>
                </a:solidFill>
                <a:effectLst/>
                <a:uLnTx/>
                <a:uFillTx/>
                <a:latin typeface="Arial"/>
                <a:cs typeface="Arial"/>
                <a:sym typeface="Arial"/>
              </a:rPr>
              <a:t>M.</a:t>
            </a:r>
          </a:p>
        </p:txBody>
      </p:sp>
      <p:sp>
        <p:nvSpPr>
          <p:cNvPr id="7" name="Content Placeholder 6">
            <a:extLst>
              <a:ext uri="{FF2B5EF4-FFF2-40B4-BE49-F238E27FC236}">
                <a16:creationId xmlns:a16="http://schemas.microsoft.com/office/drawing/2014/main" id="{32ED9F72-5D31-79BE-74A8-A2752B83E9DC}"/>
              </a:ext>
            </a:extLst>
          </p:cNvPr>
          <p:cNvSpPr>
            <a:spLocks noGrp="1"/>
          </p:cNvSpPr>
          <p:nvPr>
            <p:ph sz="quarter" idx="17"/>
          </p:nvPr>
        </p:nvSpPr>
        <p:spPr>
          <a:xfrm>
            <a:off x="439270" y="4127125"/>
            <a:ext cx="6868273" cy="405683"/>
          </a:xfrm>
        </p:spPr>
        <p:txBody>
          <a:bodyPr wrap="square" lIns="0" tIns="18000" rIns="0" bIns="18000" anchor="ctr" anchorCtr="0">
            <a:spAutoFit/>
          </a:bodyPr>
          <a:lstStyle/>
          <a:p>
            <a:pPr marL="829818" lvl="1" indent="-342900"/>
            <a:r>
              <a:rPr kumimoji="0" lang="en-US" sz="2400" b="0" i="0" u="none" strike="noStrike" kern="1200" cap="none" spc="0" normalizeH="0" baseline="0" noProof="0" dirty="0">
                <a:ln>
                  <a:noFill/>
                </a:ln>
                <a:solidFill>
                  <a:prstClr val="black"/>
                </a:solidFill>
                <a:effectLst/>
                <a:uLnTx/>
                <a:uFillTx/>
                <a:latin typeface="Arial"/>
                <a:ea typeface="+mn-ea"/>
                <a:cs typeface="+mn-cs"/>
              </a:rPr>
              <a:t>When the temperature is high, usually above</a:t>
            </a:r>
            <a:endParaRPr lang="en-US" dirty="0"/>
          </a:p>
        </p:txBody>
      </p:sp>
      <p:graphicFrame>
        <p:nvGraphicFramePr>
          <p:cNvPr id="14" name="Object 13" descr="120 degrees Fahrenheit">
            <a:extLst>
              <a:ext uri="{FF2B5EF4-FFF2-40B4-BE49-F238E27FC236}">
                <a16:creationId xmlns:a16="http://schemas.microsoft.com/office/drawing/2014/main" id="{3D6E8AE7-F6BF-5D85-8CE3-C5ED12EA725B}"/>
              </a:ext>
            </a:extLst>
          </p:cNvPr>
          <p:cNvGraphicFramePr>
            <a:graphicFrameLocks noChangeAspect="1"/>
          </p:cNvGraphicFramePr>
          <p:nvPr>
            <p:extLst>
              <p:ext uri="{D42A27DB-BD31-4B8C-83A1-F6EECF244321}">
                <p14:modId xmlns:p14="http://schemas.microsoft.com/office/powerpoint/2010/main" val="1881020057"/>
              </p:ext>
            </p:extLst>
          </p:nvPr>
        </p:nvGraphicFramePr>
        <p:xfrm>
          <a:off x="7363838" y="4180956"/>
          <a:ext cx="819150" cy="334963"/>
        </p:xfrm>
        <a:graphic>
          <a:graphicData uri="http://schemas.openxmlformats.org/presentationml/2006/ole">
            <mc:AlternateContent xmlns:mc="http://schemas.openxmlformats.org/markup-compatibility/2006">
              <mc:Choice xmlns:v="urn:schemas-microsoft-com:vml" Requires="v">
                <p:oleObj name="Equation" r:id="rId6" imgW="444240" imgH="177480" progId="Equation.DSMT4">
                  <p:embed/>
                </p:oleObj>
              </mc:Choice>
              <mc:Fallback>
                <p:oleObj name="Equation" r:id="rId6" imgW="444240" imgH="177480" progId="Equation.DSMT4">
                  <p:embed/>
                  <p:pic>
                    <p:nvPicPr>
                      <p:cNvPr id="12" name="Object 11" descr="100 degrees Fahrenheit or 38 degree Celsius.">
                        <a:extLst>
                          <a:ext uri="{FF2B5EF4-FFF2-40B4-BE49-F238E27FC236}">
                            <a16:creationId xmlns:a16="http://schemas.microsoft.com/office/drawing/2014/main" id="{5175C4FB-76FB-0E51-F782-10CC4B857116}"/>
                          </a:ext>
                        </a:extLst>
                      </p:cNvPr>
                      <p:cNvPicPr/>
                      <p:nvPr/>
                    </p:nvPicPr>
                    <p:blipFill>
                      <a:blip r:embed="rId3"/>
                      <a:stretch>
                        <a:fillRect/>
                      </a:stretch>
                    </p:blipFill>
                    <p:spPr>
                      <a:xfrm>
                        <a:off x="7363838" y="4180956"/>
                        <a:ext cx="819150" cy="334963"/>
                      </a:xfrm>
                      <a:prstGeom prst="rect">
                        <a:avLst/>
                      </a:prstGeom>
                    </p:spPr>
                  </p:pic>
                </p:oleObj>
              </mc:Fallback>
            </mc:AlternateContent>
          </a:graphicData>
        </a:graphic>
      </p:graphicFrame>
      <p:graphicFrame>
        <p:nvGraphicFramePr>
          <p:cNvPr id="15" name="Object 14" descr="Left parenthesis 50 degrees Celsius right parenthesis,">
            <a:extLst>
              <a:ext uri="{FF2B5EF4-FFF2-40B4-BE49-F238E27FC236}">
                <a16:creationId xmlns:a16="http://schemas.microsoft.com/office/drawing/2014/main" id="{2CA2E506-F8F2-1730-DE72-D39E83818BF7}"/>
              </a:ext>
            </a:extLst>
          </p:cNvPr>
          <p:cNvGraphicFramePr>
            <a:graphicFrameLocks noChangeAspect="1"/>
          </p:cNvGraphicFramePr>
          <p:nvPr>
            <p:extLst>
              <p:ext uri="{D42A27DB-BD31-4B8C-83A1-F6EECF244321}">
                <p14:modId xmlns:p14="http://schemas.microsoft.com/office/powerpoint/2010/main" val="2982940224"/>
              </p:ext>
            </p:extLst>
          </p:nvPr>
        </p:nvGraphicFramePr>
        <p:xfrm>
          <a:off x="1264178" y="4585292"/>
          <a:ext cx="967203" cy="460718"/>
        </p:xfrm>
        <a:graphic>
          <a:graphicData uri="http://schemas.openxmlformats.org/presentationml/2006/ole">
            <mc:AlternateContent xmlns:mc="http://schemas.openxmlformats.org/markup-compatibility/2006">
              <mc:Choice xmlns:v="urn:schemas-microsoft-com:vml" Requires="v">
                <p:oleObj name="Equation" r:id="rId7" imgW="545760" imgH="253800" progId="Equation.DSMT4">
                  <p:embed/>
                </p:oleObj>
              </mc:Choice>
              <mc:Fallback>
                <p:oleObj name="Equation" r:id="rId7" imgW="545760" imgH="253800" progId="Equation.DSMT4">
                  <p:embed/>
                  <p:pic>
                    <p:nvPicPr>
                      <p:cNvPr id="14" name="Object 13" descr="100 degrees Fahrenheit or 38 degree Celsius.">
                        <a:extLst>
                          <a:ext uri="{FF2B5EF4-FFF2-40B4-BE49-F238E27FC236}">
                            <a16:creationId xmlns:a16="http://schemas.microsoft.com/office/drawing/2014/main" id="{3D6E8AE7-F6BF-5D85-8CE3-C5ED12EA725B}"/>
                          </a:ext>
                        </a:extLst>
                      </p:cNvPr>
                      <p:cNvPicPr/>
                      <p:nvPr/>
                    </p:nvPicPr>
                    <p:blipFill>
                      <a:blip r:embed="rId8"/>
                      <a:stretch>
                        <a:fillRect/>
                      </a:stretch>
                    </p:blipFill>
                    <p:spPr>
                      <a:xfrm>
                        <a:off x="1264178" y="4585292"/>
                        <a:ext cx="967203" cy="460718"/>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F04FF29C-9641-9E93-BAC5-D53ED1D3C9C5}"/>
              </a:ext>
            </a:extLst>
          </p:cNvPr>
          <p:cNvSpPr>
            <a:spLocks noGrp="1"/>
          </p:cNvSpPr>
          <p:nvPr>
            <p:ph sz="quarter" idx="18"/>
          </p:nvPr>
        </p:nvSpPr>
        <p:spPr>
          <a:xfrm>
            <a:off x="2304171" y="4615080"/>
            <a:ext cx="6132946" cy="405683"/>
          </a:xfrm>
        </p:spPr>
        <p:txBody>
          <a:bodyPr wrap="square" lIns="0" tIns="18000" rIns="0" bIns="18000" anchor="ctr" anchorCtr="0">
            <a:spAutoFit/>
          </a:bodyPr>
          <a:lstStyle/>
          <a:p>
            <a:pPr marL="0" lvl="1" indent="0">
              <a:buNone/>
            </a:pPr>
            <a:r>
              <a:rPr kumimoji="0" lang="en-US" sz="2400" b="0" i="0" u="none" strike="noStrike" kern="1200" cap="none" spc="0" normalizeH="0" baseline="0" noProof="0" dirty="0">
                <a:ln>
                  <a:noFill/>
                </a:ln>
                <a:solidFill>
                  <a:prstClr val="black"/>
                </a:solidFill>
                <a:effectLst/>
                <a:uLnTx/>
                <a:uFillTx/>
                <a:latin typeface="Arial"/>
                <a:ea typeface="+mn-ea"/>
                <a:cs typeface="+mn-cs"/>
              </a:rPr>
              <a:t>the </a:t>
            </a:r>
            <a:r>
              <a:rPr kumimoji="0" lang="en-US" sz="2400" b="0" i="0" u="none" strike="noStrike" kern="1200" cap="none" spc="-300" normalizeH="0" noProof="0" dirty="0">
                <a:ln>
                  <a:noFill/>
                </a:ln>
                <a:solidFill>
                  <a:prstClr val="black"/>
                </a:solidFill>
                <a:effectLst/>
                <a:uLnTx/>
                <a:uFillTx/>
                <a:latin typeface="Arial"/>
                <a:ea typeface="+mn-ea"/>
                <a:cs typeface="+mn-cs"/>
              </a:rPr>
              <a:t>E C </a:t>
            </a:r>
            <a:r>
              <a:rPr kumimoji="0" lang="en-US" sz="2400" b="0" i="0" u="none" strike="noStrike" kern="1200" cap="none" spc="0" normalizeH="0" baseline="0" noProof="0" dirty="0">
                <a:ln>
                  <a:noFill/>
                </a:ln>
                <a:solidFill>
                  <a:prstClr val="black"/>
                </a:solidFill>
                <a:effectLst/>
                <a:uLnTx/>
                <a:uFillTx/>
                <a:latin typeface="Arial"/>
                <a:ea typeface="+mn-ea"/>
                <a:cs typeface="+mn-cs"/>
              </a:rPr>
              <a:t>T sensor voltage is applied through a</a:t>
            </a:r>
            <a:endParaRPr lang="en-US" dirty="0"/>
          </a:p>
        </p:txBody>
      </p:sp>
      <p:sp>
        <p:nvSpPr>
          <p:cNvPr id="9" name="Content Placeholder 8">
            <a:extLst>
              <a:ext uri="{FF2B5EF4-FFF2-40B4-BE49-F238E27FC236}">
                <a16:creationId xmlns:a16="http://schemas.microsoft.com/office/drawing/2014/main" id="{D22DB3C9-215A-7D6F-9FC2-63AFC08FB2D6}"/>
              </a:ext>
            </a:extLst>
          </p:cNvPr>
          <p:cNvSpPr>
            <a:spLocks noGrp="1"/>
          </p:cNvSpPr>
          <p:nvPr>
            <p:ph sz="quarter" idx="19"/>
          </p:nvPr>
        </p:nvSpPr>
        <p:spPr>
          <a:xfrm>
            <a:off x="1310956" y="5107540"/>
            <a:ext cx="6132946" cy="405683"/>
          </a:xfrm>
        </p:spPr>
        <p:txBody>
          <a:bodyPr wrap="square" lIns="0" tIns="18000" rIns="0" bIns="18000" anchor="ctr" anchorCtr="0">
            <a:spAutoFit/>
          </a:bodyPr>
          <a:lstStyle/>
          <a:p>
            <a:pPr marL="0" lvl="1" indent="0">
              <a:buNone/>
            </a:pPr>
            <a:r>
              <a:rPr kumimoji="0" lang="en-US" sz="2400" b="0" i="0" u="none" strike="noStrike" kern="1200" cap="none" spc="0" normalizeH="0" baseline="0" noProof="0" dirty="0">
                <a:ln>
                  <a:noFill/>
                </a:ln>
                <a:solidFill>
                  <a:prstClr val="black"/>
                </a:solidFill>
                <a:effectLst/>
                <a:uLnTx/>
                <a:uFillTx/>
                <a:latin typeface="Arial"/>
                <a:ea typeface="+mn-ea"/>
                <a:cs typeface="+mn-cs"/>
              </a:rPr>
              <a:t>much lower resistance value inside the </a:t>
            </a:r>
            <a:r>
              <a:rPr kumimoji="0" lang="en-US" sz="2400" b="0" i="0" u="none" strike="noStrike" kern="1200" cap="none" spc="-300" normalizeH="0" noProof="0" dirty="0">
                <a:ln>
                  <a:noFill/>
                </a:ln>
                <a:solidFill>
                  <a:prstClr val="black"/>
                </a:solidFill>
                <a:effectLst/>
                <a:uLnTx/>
                <a:uFillTx/>
                <a:latin typeface="Arial"/>
                <a:ea typeface="+mn-ea"/>
                <a:cs typeface="+mn-cs"/>
              </a:rPr>
              <a:t>P C </a:t>
            </a:r>
            <a:r>
              <a:rPr kumimoji="0" lang="en-US" sz="2400" b="0" i="0" u="none" strike="noStrike" kern="1200" cap="none" normalizeH="0" noProof="0" dirty="0">
                <a:ln>
                  <a:noFill/>
                </a:ln>
                <a:solidFill>
                  <a:prstClr val="black"/>
                </a:solidFill>
                <a:effectLst/>
                <a:uLnTx/>
                <a:uFillTx/>
                <a:latin typeface="Arial"/>
                <a:ea typeface="+mn-ea"/>
                <a:cs typeface="+mn-cs"/>
              </a:rPr>
              <a:t>M</a:t>
            </a:r>
            <a:r>
              <a:rPr kumimoji="0" lang="en-US" sz="2400" b="0" i="0" u="none" strike="noStrike" kern="1200" cap="none" spc="0" normalizeH="0" baseline="0" noProof="0" dirty="0">
                <a:ln>
                  <a:noFill/>
                </a:ln>
                <a:solidFill>
                  <a:prstClr val="black"/>
                </a:solidFill>
                <a:effectLst/>
                <a:uLnTx/>
                <a:uFillTx/>
                <a:latin typeface="Arial"/>
                <a:ea typeface="+mn-ea"/>
                <a:cs typeface="+mn-cs"/>
              </a:rPr>
              <a:t>.</a:t>
            </a:r>
            <a:endParaRPr lang="en-US" dirty="0"/>
          </a:p>
        </p:txBody>
      </p:sp>
    </p:spTree>
    <p:extLst>
      <p:ext uri="{BB962C8B-B14F-4D97-AF65-F5344CB8AC3E}">
        <p14:creationId xmlns:p14="http://schemas.microsoft.com/office/powerpoint/2010/main" val="21553331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1794"/>
            <a:ext cx="8310175" cy="1144347"/>
          </a:xfrm>
        </p:spPr>
        <p:txBody>
          <a:bodyPr wrap="square" lIns="0" tIns="18000" rIns="0" bIns="18000" anchor="ctr" anchorCtr="0">
            <a:spAutoFit/>
          </a:bodyPr>
          <a:lstStyle/>
          <a:p>
            <a:r>
              <a:rPr lang="en-US" dirty="0"/>
              <a:t>Testing </a:t>
            </a:r>
            <a:r>
              <a:rPr lang="en-US" spc="-500" dirty="0"/>
              <a:t>T </a:t>
            </a:r>
            <a:r>
              <a:rPr lang="en-US" dirty="0"/>
              <a:t>P Sensor Using </a:t>
            </a:r>
            <a:r>
              <a:rPr lang="en-US" spc="-500" dirty="0"/>
              <a:t>M I </a:t>
            </a:r>
            <a:r>
              <a:rPr lang="en-US" dirty="0"/>
              <a:t>N/</a:t>
            </a:r>
            <a:r>
              <a:rPr lang="en-US" spc="-500" dirty="0"/>
              <a:t>M A </a:t>
            </a:r>
            <a:r>
              <a:rPr lang="en-US" dirty="0"/>
              <a:t>X Function</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2985" y="1607691"/>
            <a:ext cx="8315727" cy="1959955"/>
          </a:xfrm>
        </p:spPr>
        <p:txBody>
          <a:bodyPr wrap="square" lIns="0" tIns="18000" rIns="0" bIns="18000" anchor="ctr" anchorCtr="0">
            <a:spAutoFit/>
          </a:bodyPr>
          <a:lstStyle/>
          <a:p>
            <a:pPr marL="342900" indent="-342900">
              <a:spcBef>
                <a:spcPts val="600"/>
              </a:spcBef>
              <a:buSzTx/>
            </a:pPr>
            <a:r>
              <a:rPr lang="en-US" sz="2400" dirty="0"/>
              <a:t>Many digital multimeters are capable of recording voltage readings over time and then displaying the minimum, maximum, and average readings.</a:t>
            </a:r>
          </a:p>
          <a:p>
            <a:pPr marL="342900" indent="-342900">
              <a:spcBef>
                <a:spcPts val="600"/>
              </a:spcBef>
              <a:buSzTx/>
            </a:pPr>
            <a:r>
              <a:rPr lang="en-US" sz="2400" dirty="0"/>
              <a:t>To perform a </a:t>
            </a:r>
            <a:r>
              <a:rPr lang="en-US" sz="2400" spc="-300" dirty="0"/>
              <a:t>M I </a:t>
            </a:r>
            <a:r>
              <a:rPr lang="en-US" sz="2400" dirty="0"/>
              <a:t>N/</a:t>
            </a:r>
            <a:r>
              <a:rPr lang="en-US" sz="2400" spc="-300" dirty="0"/>
              <a:t>M A </a:t>
            </a:r>
            <a:r>
              <a:rPr lang="en-US" sz="2400" dirty="0"/>
              <a:t>X test of </a:t>
            </a:r>
            <a:r>
              <a:rPr lang="en-US" sz="2400" spc="-300" dirty="0"/>
              <a:t>T </a:t>
            </a:r>
            <a:r>
              <a:rPr lang="en-US" sz="2400" dirty="0"/>
              <a:t>P sensor, manually set the meter to read higher than 4 volts.</a:t>
            </a:r>
            <a:endParaRPr lang="en-US" altLang="en-US" sz="2400" noProof="0" dirty="0">
              <a:solidFill>
                <a:schemeClr val="tx1"/>
              </a:solidFill>
            </a:endParaRPr>
          </a:p>
        </p:txBody>
      </p:sp>
    </p:spTree>
    <p:extLst>
      <p:ext uri="{BB962C8B-B14F-4D97-AF65-F5344CB8AC3E}">
        <p14:creationId xmlns:p14="http://schemas.microsoft.com/office/powerpoint/2010/main" val="40160452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0499"/>
            <a:ext cx="8310175" cy="590349"/>
          </a:xfrm>
        </p:spPr>
        <p:txBody>
          <a:bodyPr wrap="square" lIns="0" tIns="18000" rIns="0" bIns="18000" anchor="ctr" anchorCtr="0">
            <a:spAutoFit/>
          </a:bodyPr>
          <a:lstStyle/>
          <a:p>
            <a:r>
              <a:rPr lang="en-US" dirty="0"/>
              <a:t>Testing </a:t>
            </a:r>
            <a:r>
              <a:rPr lang="en-US" spc="-500" dirty="0"/>
              <a:t>T </a:t>
            </a:r>
            <a:r>
              <a:rPr lang="en-US" dirty="0"/>
              <a:t>P Sensor Using Scan Tool</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2985" y="912936"/>
            <a:ext cx="8315727" cy="2852507"/>
          </a:xfrm>
        </p:spPr>
        <p:txBody>
          <a:bodyPr wrap="square" lIns="0" tIns="18000" rIns="0" bIns="18000" anchor="ctr" anchorCtr="0">
            <a:spAutoFit/>
          </a:bodyPr>
          <a:lstStyle/>
          <a:p>
            <a:pPr marL="342900" indent="-342900">
              <a:spcBef>
                <a:spcPts val="600"/>
              </a:spcBef>
              <a:buSzTx/>
            </a:pPr>
            <a:r>
              <a:rPr lang="en-US" sz="2400" dirty="0"/>
              <a:t>With key on, engine off, </a:t>
            </a:r>
            <a:r>
              <a:rPr lang="en-US" sz="2400" spc="-300" dirty="0"/>
              <a:t>T </a:t>
            </a:r>
            <a:r>
              <a:rPr lang="en-US" sz="2400" dirty="0"/>
              <a:t>P sensor voltage display should be about 0.5 volt.</a:t>
            </a:r>
          </a:p>
          <a:p>
            <a:pPr marL="342900" indent="-342900">
              <a:spcBef>
                <a:spcPts val="600"/>
              </a:spcBef>
              <a:buSzTx/>
            </a:pPr>
            <a:r>
              <a:rPr lang="en-US" sz="2400" dirty="0"/>
              <a:t>Check scan tool display for percentage of throttle opening.</a:t>
            </a:r>
          </a:p>
          <a:p>
            <a:pPr marL="342900" indent="-342900">
              <a:spcBef>
                <a:spcPts val="600"/>
              </a:spcBef>
              <a:buSzTx/>
            </a:pPr>
            <a:r>
              <a:rPr lang="en-US" sz="2400" dirty="0"/>
              <a:t>The idle air control (</a:t>
            </a:r>
            <a:r>
              <a:rPr lang="en-US" sz="2400" spc="-300" dirty="0"/>
              <a:t>I A </a:t>
            </a:r>
            <a:r>
              <a:rPr lang="en-US" sz="2400" dirty="0"/>
              <a:t>C) counts should increase as the throttle is opened and decrease as the throttle is closed.</a:t>
            </a:r>
          </a:p>
          <a:p>
            <a:pPr marL="342900" indent="-342900">
              <a:spcBef>
                <a:spcPts val="600"/>
              </a:spcBef>
              <a:buSzTx/>
            </a:pPr>
            <a:r>
              <a:rPr lang="en-US" sz="2400" dirty="0"/>
              <a:t>Shut off and restart the engine. The percentage of throttle opening should return to 0%.</a:t>
            </a:r>
            <a:endParaRPr lang="en-US" altLang="en-US" sz="2400" noProof="0" dirty="0">
              <a:solidFill>
                <a:schemeClr val="tx1"/>
              </a:solidFill>
            </a:endParaRPr>
          </a:p>
        </p:txBody>
      </p:sp>
    </p:spTree>
    <p:extLst>
      <p:ext uri="{BB962C8B-B14F-4D97-AF65-F5344CB8AC3E}">
        <p14:creationId xmlns:p14="http://schemas.microsoft.com/office/powerpoint/2010/main" val="33122949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947" y="189190"/>
            <a:ext cx="8308765" cy="590349"/>
          </a:xfrm>
        </p:spPr>
        <p:txBody>
          <a:bodyPr wrap="square" lIns="0" tIns="18000" rIns="0" bIns="18000" anchor="ctr" anchorCtr="0">
            <a:spAutoFit/>
          </a:bodyPr>
          <a:lstStyle/>
          <a:p>
            <a:r>
              <a:rPr lang="en-US" sz="3600" dirty="0">
                <a:latin typeface="+mj-lt"/>
              </a:rPr>
              <a:t>Summary</a:t>
            </a:r>
            <a:endParaRPr lang="en-US" sz="2800" dirty="0">
              <a:latin typeface="+mj-lt"/>
            </a:endParaRPr>
          </a:p>
        </p:txBody>
      </p:sp>
      <p:sp>
        <p:nvSpPr>
          <p:cNvPr id="3" name="Content Placeholder 2"/>
          <p:cNvSpPr>
            <a:spLocks noGrp="1"/>
          </p:cNvSpPr>
          <p:nvPr>
            <p:ph idx="1"/>
          </p:nvPr>
        </p:nvSpPr>
        <p:spPr>
          <a:xfrm>
            <a:off x="439947" y="984944"/>
            <a:ext cx="8308765" cy="5016728"/>
          </a:xfrm>
        </p:spPr>
        <p:txBody>
          <a:bodyPr wrap="square" lIns="0" tIns="18000" rIns="0" bIns="18000" anchor="ctr" anchorCtr="0">
            <a:spAutoFit/>
          </a:bodyPr>
          <a:lstStyle/>
          <a:p>
            <a:pPr marL="342900" indent="-342900"/>
            <a:r>
              <a:rPr lang="en-US" sz="2200" dirty="0"/>
              <a:t>The </a:t>
            </a:r>
            <a:r>
              <a:rPr lang="en-US" sz="2200" spc="-300" dirty="0"/>
              <a:t>E C </a:t>
            </a:r>
            <a:r>
              <a:rPr lang="en-US" sz="2200" dirty="0"/>
              <a:t>T sensor is a high-authority sensor at engine start-up and is used for closed-loop control as well as idle speed.</a:t>
            </a:r>
          </a:p>
          <a:p>
            <a:pPr marL="342900" indent="-342900"/>
            <a:r>
              <a:rPr lang="en-US" sz="2200" dirty="0"/>
              <a:t>All temperature sensors decrease in resistance as the temperature increases. This is called negative temperature coefficient (</a:t>
            </a:r>
            <a:r>
              <a:rPr lang="en-US" sz="2200" spc="-300" dirty="0"/>
              <a:t>N T </a:t>
            </a:r>
            <a:r>
              <a:rPr lang="en-US" sz="2200" dirty="0"/>
              <a:t>C).</a:t>
            </a:r>
          </a:p>
          <a:p>
            <a:pPr marL="342900" indent="-342900"/>
            <a:r>
              <a:rPr lang="en-US" sz="2200" dirty="0"/>
              <a:t>The </a:t>
            </a:r>
            <a:r>
              <a:rPr lang="en-US" sz="2200" spc="-300" dirty="0"/>
              <a:t>E C </a:t>
            </a:r>
            <a:r>
              <a:rPr lang="en-US" sz="2200" dirty="0"/>
              <a:t>T and </a:t>
            </a:r>
            <a:r>
              <a:rPr lang="en-US" sz="2200" spc="-300" dirty="0"/>
              <a:t>I A </a:t>
            </a:r>
            <a:r>
              <a:rPr lang="en-US" sz="2200" dirty="0"/>
              <a:t>T sensors can be tested visually, as well as by using a digital multimeter or a scan tool.</a:t>
            </a:r>
          </a:p>
          <a:p>
            <a:pPr marL="342900" indent="-342900"/>
            <a:r>
              <a:rPr lang="en-US" sz="2200" dirty="0"/>
              <a:t>Some vehicle manufacturers use a stepped </a:t>
            </a:r>
            <a:r>
              <a:rPr lang="en-US" sz="2200" spc="-300" dirty="0"/>
              <a:t>E C </a:t>
            </a:r>
            <a:r>
              <a:rPr lang="en-US" sz="2200" dirty="0"/>
              <a:t>T circuit inside the </a:t>
            </a:r>
            <a:r>
              <a:rPr lang="en-US" sz="2200" spc="-300" dirty="0"/>
              <a:t>P C </a:t>
            </a:r>
            <a:r>
              <a:rPr lang="en-US" sz="2200" dirty="0"/>
              <a:t>M to broaden the accuracy of the sensor.</a:t>
            </a:r>
          </a:p>
          <a:p>
            <a:pPr marL="342900" indent="-342900"/>
            <a:r>
              <a:rPr lang="en-US" sz="2200" dirty="0"/>
              <a:t>Other temperature sensors include transmission fluid temperature (</a:t>
            </a:r>
            <a:r>
              <a:rPr lang="en-US" sz="2200" spc="-300" dirty="0"/>
              <a:t>T F </a:t>
            </a:r>
            <a:r>
              <a:rPr lang="en-US" sz="2200" dirty="0"/>
              <a:t>T), engine fuel temperature (</a:t>
            </a:r>
            <a:r>
              <a:rPr lang="en-US" sz="2200" spc="-300" dirty="0"/>
              <a:t>E F </a:t>
            </a:r>
            <a:r>
              <a:rPr lang="en-US" sz="2200" dirty="0"/>
              <a:t>T), exhaust gas recirculation (</a:t>
            </a:r>
            <a:r>
              <a:rPr lang="en-US" sz="2200" spc="-300" dirty="0"/>
              <a:t>E G </a:t>
            </a:r>
            <a:r>
              <a:rPr lang="en-US" sz="2200" dirty="0"/>
              <a:t>R) temperature, and engine oil temperature.</a:t>
            </a:r>
          </a:p>
        </p:txBody>
      </p:sp>
    </p:spTree>
    <p:extLst>
      <p:ext uri="{BB962C8B-B14F-4D97-AF65-F5344CB8AC3E}">
        <p14:creationId xmlns:p14="http://schemas.microsoft.com/office/powerpoint/2010/main" val="12595874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6618D-EABD-B5E8-4A66-8B190AF3F3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EE6EA3-B1A4-21D8-A9F7-1B1AF8DAC833}"/>
              </a:ext>
            </a:extLst>
          </p:cNvPr>
          <p:cNvSpPr>
            <a:spLocks noGrp="1"/>
          </p:cNvSpPr>
          <p:nvPr>
            <p:ph type="title"/>
          </p:nvPr>
        </p:nvSpPr>
        <p:spPr>
          <a:xfrm>
            <a:off x="457200" y="174091"/>
            <a:ext cx="8229600" cy="682682"/>
          </a:xfrm>
        </p:spPr>
        <p:txBody>
          <a:bodyPr wrap="square" tIns="18000" bIns="18000" anchor="ctr" anchorCtr="0">
            <a:spAutoFit/>
          </a:bodyPr>
          <a:lstStyle/>
          <a:p>
            <a:r>
              <a:rPr lang="en-US" sz="2800" noProof="0" dirty="0">
                <a:latin typeface="+mj-lt"/>
              </a:rPr>
              <a:t>Animations and Video Links </a:t>
            </a:r>
            <a:br>
              <a:rPr lang="en-US" sz="2800" noProof="0" dirty="0">
                <a:latin typeface="+mj-lt"/>
              </a:rPr>
            </a:br>
            <a:r>
              <a:rPr lang="en-US" sz="1400" noProof="0" dirty="0">
                <a:latin typeface="+mj-lt"/>
              </a:rPr>
              <a:t>(Halderman website subscription and web access needed to view)</a:t>
            </a:r>
          </a:p>
        </p:txBody>
      </p:sp>
      <p:sp>
        <p:nvSpPr>
          <p:cNvPr id="3" name="Content Placeholder 2">
            <a:extLst>
              <a:ext uri="{FF2B5EF4-FFF2-40B4-BE49-F238E27FC236}">
                <a16:creationId xmlns:a16="http://schemas.microsoft.com/office/drawing/2014/main" id="{B2B088E0-DC24-0FA6-D3E5-C31DD09A1225}"/>
              </a:ext>
            </a:extLst>
          </p:cNvPr>
          <p:cNvSpPr>
            <a:spLocks noGrp="1"/>
          </p:cNvSpPr>
          <p:nvPr>
            <p:ph idx="1"/>
          </p:nvPr>
        </p:nvSpPr>
        <p:spPr>
          <a:xfrm>
            <a:off x="457200" y="2133600"/>
            <a:ext cx="8229600" cy="967376"/>
          </a:xfrm>
        </p:spPr>
        <p:txBody>
          <a:bodyPr wrap="square" tIns="18000" bIns="18000" anchor="ctr" anchorCtr="0">
            <a:spAutoFit/>
          </a:bodyPr>
          <a:lstStyle/>
          <a:p>
            <a:r>
              <a:rPr lang="en-US" sz="2400" noProof="0" dirty="0">
                <a:hlinkClick r:id="rId3"/>
              </a:rPr>
              <a:t>(A8) Engine Performance Animations</a:t>
            </a:r>
            <a:endParaRPr lang="en-US" sz="2400" noProof="0" dirty="0"/>
          </a:p>
          <a:p>
            <a:r>
              <a:rPr lang="en-US" sz="2400" noProof="0" dirty="0">
                <a:hlinkClick r:id="rId4"/>
              </a:rPr>
              <a:t>(A8) Engine Performance Videos</a:t>
            </a:r>
            <a:endParaRPr lang="en-US" sz="2400" noProof="0" dirty="0"/>
          </a:p>
        </p:txBody>
      </p:sp>
    </p:spTree>
    <p:extLst>
      <p:ext uri="{BB962C8B-B14F-4D97-AF65-F5344CB8AC3E}">
        <p14:creationId xmlns:p14="http://schemas.microsoft.com/office/powerpoint/2010/main" val="12942980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41041" y="185344"/>
            <a:ext cx="8307671" cy="590349"/>
          </a:xfrm>
        </p:spPr>
        <p:txBody>
          <a:bodyPr wrap="square" lIns="0" tIns="18000" rIns="0" bIns="18000" rtlCol="0" anchor="ctr">
            <a:spAutoFit/>
          </a:bodyPr>
          <a:lstStyle/>
          <a:p>
            <a:pPr eaLnBrk="1" fontAlgn="auto" hangingPunct="1">
              <a:spcAft>
                <a:spcPts val="0"/>
              </a:spcAft>
              <a:defRPr/>
            </a:pPr>
            <a:r>
              <a:rPr lang="en-US" sz="3600" b="1" noProof="0"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46" y="2146260"/>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18484" y="1586649"/>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noProof="0"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0633"/>
            <a:ext cx="8310175" cy="590349"/>
          </a:xfrm>
        </p:spPr>
        <p:txBody>
          <a:bodyPr wrap="square" lIns="0" tIns="18000" rIns="0" bIns="18000" anchor="ctr" anchorCtr="0">
            <a:spAutoFit/>
          </a:bodyPr>
          <a:lstStyle/>
          <a:p>
            <a:r>
              <a:rPr lang="en-US" noProof="0" dirty="0"/>
              <a:t>Figure 31.1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40" y="917971"/>
            <a:ext cx="1743944" cy="405683"/>
          </a:xfrm>
        </p:spPr>
        <p:txBody>
          <a:bodyPr wrap="square" lIns="0" tIns="18000" rIns="0" bIns="18000" anchor="ctr" anchorCtr="0">
            <a:spAutoFit/>
          </a:bodyPr>
          <a:lstStyle/>
          <a:p>
            <a:pPr marL="0" indent="0">
              <a:buNone/>
            </a:pPr>
            <a:r>
              <a:rPr lang="en-US" sz="2400" spc="-300" noProof="0" dirty="0"/>
              <a:t>E C </a:t>
            </a:r>
            <a:r>
              <a:rPr lang="en-US" sz="2400" noProof="0" dirty="0"/>
              <a:t>T Sensor</a:t>
            </a:r>
          </a:p>
        </p:txBody>
      </p:sp>
      <p:pic>
        <p:nvPicPr>
          <p:cNvPr id="4" name="Picture 3" descr="An engine coolant temperature sensor mounted over the engine block.">
            <a:extLst>
              <a:ext uri="{FF2B5EF4-FFF2-40B4-BE49-F238E27FC236}">
                <a16:creationId xmlns:a16="http://schemas.microsoft.com/office/drawing/2014/main" id="{70BF6C21-1474-963F-2AC8-0FD0023710F7}"/>
              </a:ext>
            </a:extLst>
          </p:cNvPr>
          <p:cNvPicPr>
            <a:picLocks noChangeAspect="1"/>
          </p:cNvPicPr>
          <p:nvPr/>
        </p:nvPicPr>
        <p:blipFill>
          <a:blip r:embed="rId3"/>
          <a:stretch>
            <a:fillRect/>
          </a:stretch>
        </p:blipFill>
        <p:spPr>
          <a:xfrm>
            <a:off x="1898096" y="1505797"/>
            <a:ext cx="5106273" cy="3535855"/>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5175866"/>
            <a:ext cx="8310175" cy="1144347"/>
          </a:xfrm>
        </p:spPr>
        <p:txBody>
          <a:bodyPr wrap="square" lIns="0" tIns="18000" rIns="0" bIns="18000" anchor="ctr" anchorCtr="0">
            <a:spAutoFit/>
          </a:bodyPr>
          <a:lstStyle/>
          <a:p>
            <a:pPr marL="342900" indent="-342900"/>
            <a:r>
              <a:rPr lang="en-US" sz="2400" noProof="0" dirty="0"/>
              <a:t>A typical engine coolant temperature (</a:t>
            </a:r>
            <a:r>
              <a:rPr lang="en-US" sz="2400" spc="-300" noProof="0" dirty="0"/>
              <a:t>E C </a:t>
            </a:r>
            <a:r>
              <a:rPr lang="en-US" sz="2400" noProof="0" dirty="0"/>
              <a:t>T) sensor. </a:t>
            </a:r>
            <a:r>
              <a:rPr lang="en-US" sz="2400" spc="-300" noProof="0" dirty="0"/>
              <a:t>E C </a:t>
            </a:r>
            <a:r>
              <a:rPr lang="en-US" sz="2400" noProof="0" dirty="0"/>
              <a:t>T sensors are located near the thermostat housing on most engines.</a:t>
            </a:r>
          </a:p>
        </p:txBody>
      </p:sp>
    </p:spTree>
    <p:extLst>
      <p:ext uri="{BB962C8B-B14F-4D97-AF65-F5344CB8AC3E}">
        <p14:creationId xmlns:p14="http://schemas.microsoft.com/office/powerpoint/2010/main" val="876192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0633"/>
            <a:ext cx="8310175" cy="590349"/>
          </a:xfrm>
        </p:spPr>
        <p:txBody>
          <a:bodyPr wrap="square" lIns="0" tIns="18000" rIns="0" bIns="18000" anchor="ctr" anchorCtr="0">
            <a:spAutoFit/>
          </a:bodyPr>
          <a:lstStyle/>
          <a:p>
            <a:r>
              <a:rPr lang="en-US" noProof="0" dirty="0"/>
              <a:t>Figure 31.2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2710103" cy="405683"/>
          </a:xfrm>
        </p:spPr>
        <p:txBody>
          <a:bodyPr wrap="square" lIns="0" tIns="18000" rIns="0" bIns="18000" anchor="ctr" anchorCtr="0">
            <a:spAutoFit/>
          </a:bodyPr>
          <a:lstStyle/>
          <a:p>
            <a:pPr marL="0" indent="0">
              <a:buNone/>
            </a:pPr>
            <a:r>
              <a:rPr lang="en-US" sz="2400" spc="-300" noProof="0" dirty="0"/>
              <a:t>E C </a:t>
            </a:r>
            <a:r>
              <a:rPr lang="en-US" sz="2400" noProof="0" dirty="0"/>
              <a:t>T Voltage Curve</a:t>
            </a:r>
          </a:p>
        </p:txBody>
      </p:sp>
      <p:pic>
        <p:nvPicPr>
          <p:cNvPr id="3" name="Picture 2" descr="A graph plots temperature versus voltage reading of a typical E C T sensor. The graph depicts an inverse proportionality curve that reduces in voltage with a reduction in temperature.">
            <a:extLst>
              <a:ext uri="{FF2B5EF4-FFF2-40B4-BE49-F238E27FC236}">
                <a16:creationId xmlns:a16="http://schemas.microsoft.com/office/drawing/2014/main" id="{44579AC8-3F96-A280-5A37-A0D9B945B590}"/>
              </a:ext>
            </a:extLst>
          </p:cNvPr>
          <p:cNvPicPr>
            <a:picLocks noChangeAspect="1"/>
          </p:cNvPicPr>
          <p:nvPr/>
        </p:nvPicPr>
        <p:blipFill>
          <a:blip r:embed="rId3"/>
          <a:stretch>
            <a:fillRect/>
          </a:stretch>
        </p:blipFill>
        <p:spPr>
          <a:xfrm>
            <a:off x="2450931" y="1475520"/>
            <a:ext cx="4017861" cy="4079486"/>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5704222"/>
            <a:ext cx="8310175" cy="405683"/>
          </a:xfrm>
        </p:spPr>
        <p:txBody>
          <a:bodyPr wrap="square" lIns="0" tIns="18000" rIns="0" bIns="18000" anchor="ctr" anchorCtr="0">
            <a:spAutoFit/>
          </a:bodyPr>
          <a:lstStyle/>
          <a:p>
            <a:pPr marL="342900" indent="-342900"/>
            <a:r>
              <a:rPr lang="en-US" sz="2400" noProof="0" dirty="0"/>
              <a:t>A typical </a:t>
            </a:r>
            <a:r>
              <a:rPr lang="en-US" sz="2400" spc="-300" noProof="0" dirty="0"/>
              <a:t>E C </a:t>
            </a:r>
            <a:r>
              <a:rPr lang="en-US" sz="2400" noProof="0" dirty="0"/>
              <a:t>T sensor temperature versus voltage curve.</a:t>
            </a:r>
          </a:p>
        </p:txBody>
      </p:sp>
    </p:spTree>
    <p:extLst>
      <p:ext uri="{BB962C8B-B14F-4D97-AF65-F5344CB8AC3E}">
        <p14:creationId xmlns:p14="http://schemas.microsoft.com/office/powerpoint/2010/main" val="976275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0633"/>
            <a:ext cx="8310175" cy="590349"/>
          </a:xfrm>
        </p:spPr>
        <p:txBody>
          <a:bodyPr wrap="square" lIns="0" tIns="18000" rIns="0" bIns="18000" anchor="ctr" anchorCtr="0">
            <a:spAutoFit/>
          </a:bodyPr>
          <a:lstStyle/>
          <a:p>
            <a:r>
              <a:rPr lang="en-US" noProof="0" dirty="0"/>
              <a:t>Figure 31.3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1649053" cy="405683"/>
          </a:xfrm>
        </p:spPr>
        <p:txBody>
          <a:bodyPr wrap="square" lIns="0" tIns="18000" rIns="0" bIns="18000" anchor="ctr" anchorCtr="0">
            <a:spAutoFit/>
          </a:bodyPr>
          <a:lstStyle/>
          <a:p>
            <a:pPr marL="0" indent="0">
              <a:buNone/>
            </a:pPr>
            <a:r>
              <a:rPr lang="en-US" sz="2400" spc="-300" noProof="0" dirty="0"/>
              <a:t>E C </a:t>
            </a:r>
            <a:r>
              <a:rPr lang="en-US" sz="2400" noProof="0" dirty="0"/>
              <a:t>T Circuit</a:t>
            </a:r>
          </a:p>
        </p:txBody>
      </p:sp>
      <p:pic>
        <p:nvPicPr>
          <p:cNvPr id="4" name="Picture 3" descr="An illustration depicts resistance connected across reference voltages in a typical two step E C T circuit. &#10;Long description is available in notes, press F6.">
            <a:extLst>
              <a:ext uri="{FF2B5EF4-FFF2-40B4-BE49-F238E27FC236}">
                <a16:creationId xmlns:a16="http://schemas.microsoft.com/office/drawing/2014/main" id="{3FEF27C9-124A-8738-CBAD-8B55A28DF243}"/>
              </a:ext>
            </a:extLst>
          </p:cNvPr>
          <p:cNvPicPr>
            <a:picLocks noChangeAspect="1"/>
          </p:cNvPicPr>
          <p:nvPr/>
        </p:nvPicPr>
        <p:blipFill>
          <a:blip r:embed="rId3"/>
          <a:stretch>
            <a:fillRect/>
          </a:stretch>
        </p:blipFill>
        <p:spPr>
          <a:xfrm>
            <a:off x="1045244" y="1426044"/>
            <a:ext cx="6846485" cy="3195036"/>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4812296"/>
            <a:ext cx="8310175" cy="1513679"/>
          </a:xfrm>
        </p:spPr>
        <p:txBody>
          <a:bodyPr wrap="square" lIns="0" tIns="18000" rIns="0" bIns="18000" anchor="ctr" anchorCtr="0">
            <a:spAutoFit/>
          </a:bodyPr>
          <a:lstStyle/>
          <a:p>
            <a:pPr marL="342900" indent="-342900"/>
            <a:r>
              <a:rPr lang="en-US" sz="2400" noProof="0" dirty="0"/>
              <a:t>A typical two-step </a:t>
            </a:r>
            <a:r>
              <a:rPr lang="en-US" sz="2400" spc="-300" noProof="0" dirty="0"/>
              <a:t>E C </a:t>
            </a:r>
            <a:r>
              <a:rPr lang="en-US" sz="2400" noProof="0" dirty="0"/>
              <a:t>T circuit showing that when the coolant temperature is low, the </a:t>
            </a:r>
            <a:r>
              <a:rPr lang="en-US" sz="2400" spc="-300" noProof="0" dirty="0"/>
              <a:t>P C </a:t>
            </a:r>
            <a:r>
              <a:rPr lang="en-US" sz="2400" noProof="0" dirty="0"/>
              <a:t>M applies a 5-volt reference voltage to the </a:t>
            </a:r>
            <a:r>
              <a:rPr lang="en-US" sz="2400" spc="-300" noProof="0" dirty="0"/>
              <a:t>E C </a:t>
            </a:r>
            <a:r>
              <a:rPr lang="en-US" sz="2400" noProof="0" dirty="0"/>
              <a:t>T sensor through a higher resistance compared to when the temperature is higher.</a:t>
            </a:r>
          </a:p>
        </p:txBody>
      </p:sp>
    </p:spTree>
    <p:extLst>
      <p:ext uri="{BB962C8B-B14F-4D97-AF65-F5344CB8AC3E}">
        <p14:creationId xmlns:p14="http://schemas.microsoft.com/office/powerpoint/2010/main" val="189750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0633"/>
            <a:ext cx="8310175" cy="590349"/>
          </a:xfrm>
        </p:spPr>
        <p:txBody>
          <a:bodyPr wrap="square" lIns="0" tIns="18000" rIns="0" bIns="18000" anchor="ctr" anchorCtr="0">
            <a:spAutoFit/>
          </a:bodyPr>
          <a:lstStyle/>
          <a:p>
            <a:r>
              <a:rPr lang="en-US" noProof="0" dirty="0"/>
              <a:t>Figure 31.4</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1795703" cy="405683"/>
          </a:xfrm>
        </p:spPr>
        <p:txBody>
          <a:bodyPr wrap="square" lIns="0" tIns="18000" rIns="0" bIns="18000" anchor="ctr" anchorCtr="0">
            <a:spAutoFit/>
          </a:bodyPr>
          <a:lstStyle/>
          <a:p>
            <a:pPr marL="0" indent="0">
              <a:buNone/>
            </a:pPr>
            <a:r>
              <a:rPr lang="en-US" sz="2400" spc="-300" noProof="0" dirty="0"/>
              <a:t>E C </a:t>
            </a:r>
            <a:r>
              <a:rPr lang="en-US" sz="2400" noProof="0" dirty="0"/>
              <a:t>T Voltage</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1462795"/>
            <a:ext cx="3693516" cy="4099002"/>
          </a:xfrm>
        </p:spPr>
        <p:txBody>
          <a:bodyPr wrap="square" lIns="0" tIns="18000" rIns="0" bIns="18000" anchor="ctr" anchorCtr="0">
            <a:spAutoFit/>
          </a:bodyPr>
          <a:lstStyle/>
          <a:p>
            <a:pPr marL="342900" indent="-342900"/>
            <a:r>
              <a:rPr lang="en-US" sz="2400" noProof="0" dirty="0"/>
              <a:t>The transition between steps usually occurs at a temperature that would not interfere with cold engine starts or the cooling fan operation. In this example, the transition occurs when the sensor voltage is about 1 volt and rises to about 3.6 volts.</a:t>
            </a:r>
          </a:p>
        </p:txBody>
      </p:sp>
      <p:pic>
        <p:nvPicPr>
          <p:cNvPr id="3" name="Picture 2" descr="A graph plots D C volts versus Degree Fahrenheit of an E C T sensor.&#10;Long description is available in notes, press F6.">
            <a:extLst>
              <a:ext uri="{FF2B5EF4-FFF2-40B4-BE49-F238E27FC236}">
                <a16:creationId xmlns:a16="http://schemas.microsoft.com/office/drawing/2014/main" id="{39BB5814-E09D-8547-8296-95DA862651E2}"/>
              </a:ext>
            </a:extLst>
          </p:cNvPr>
          <p:cNvPicPr>
            <a:picLocks noChangeAspect="1"/>
          </p:cNvPicPr>
          <p:nvPr/>
        </p:nvPicPr>
        <p:blipFill>
          <a:blip r:embed="rId3"/>
          <a:stretch>
            <a:fillRect/>
          </a:stretch>
        </p:blipFill>
        <p:spPr>
          <a:xfrm>
            <a:off x="4288909" y="918217"/>
            <a:ext cx="4416552" cy="3343656"/>
          </a:xfrm>
          <a:prstGeom prst="rect">
            <a:avLst/>
          </a:prstGeom>
        </p:spPr>
      </p:pic>
    </p:spTree>
    <p:extLst>
      <p:ext uri="{BB962C8B-B14F-4D97-AF65-F5344CB8AC3E}">
        <p14:creationId xmlns:p14="http://schemas.microsoft.com/office/powerpoint/2010/main" val="3778028953"/>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4065</TotalTime>
  <Words>3786</Words>
  <Application>Microsoft Office PowerPoint</Application>
  <PresentationFormat>On-screen Show (4:3)</PresentationFormat>
  <Paragraphs>307</Paragraphs>
  <Slides>54</Slides>
  <Notes>49</Notes>
  <HiddenSlides>0</HiddenSlides>
  <MMClips>3</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54</vt:i4>
      </vt:variant>
    </vt:vector>
  </HeadingPairs>
  <TitlesOfParts>
    <vt:vector size="60" baseType="lpstr">
      <vt:lpstr>Arial</vt:lpstr>
      <vt:lpstr>Verdana</vt:lpstr>
      <vt:lpstr>Times New Roman</vt:lpstr>
      <vt:lpstr>1_USHE</vt:lpstr>
      <vt:lpstr>USHE</vt:lpstr>
      <vt:lpstr>Equation</vt:lpstr>
      <vt:lpstr>Automotive Electrical and Engine Performance</vt:lpstr>
      <vt:lpstr>Learning Objectives (1 of 2)</vt:lpstr>
      <vt:lpstr>Learning Objectives (2 of 2)</vt:lpstr>
      <vt:lpstr>Engine Coolant Temperature Sensors (1 of 2)</vt:lpstr>
      <vt:lpstr>Engine Coolant Temperature Sensors (2 of 2)</vt:lpstr>
      <vt:lpstr>Figure 31.1</vt:lpstr>
      <vt:lpstr>Figure 31.2</vt:lpstr>
      <vt:lpstr>Figure 31.3</vt:lpstr>
      <vt:lpstr>Figure 31.4</vt:lpstr>
      <vt:lpstr>Question 1</vt:lpstr>
      <vt:lpstr>Answer 1</vt:lpstr>
      <vt:lpstr>Testing E C T Sensor</vt:lpstr>
      <vt:lpstr>Figure 31.5</vt:lpstr>
      <vt:lpstr>Figure 31.6</vt:lpstr>
      <vt:lpstr>Animation: ECT Sensor</vt:lpstr>
      <vt:lpstr>Chart 31.1</vt:lpstr>
      <vt:lpstr>Figure 31.7</vt:lpstr>
      <vt:lpstr>Question 2</vt:lpstr>
      <vt:lpstr>Answer 2</vt:lpstr>
      <vt:lpstr>Intake Air Temperature (I A T) Sensor</vt:lpstr>
      <vt:lpstr>Figure 31.8</vt:lpstr>
      <vt:lpstr>Testing Intake Air Temperature Sensor</vt:lpstr>
      <vt:lpstr>Frequently Asked Question: What Exactly Is an N T C Sensor?</vt:lpstr>
      <vt:lpstr>Figure 31.9</vt:lpstr>
      <vt:lpstr>Transmission Fluid Temperature Sensor</vt:lpstr>
      <vt:lpstr>Cylinder Head Temperature Sensor</vt:lpstr>
      <vt:lpstr>Figure 31.10</vt:lpstr>
      <vt:lpstr>Engine Fuel Temperature (E F T) Sensor</vt:lpstr>
      <vt:lpstr>Exhaust Gas Recirculation (E G R) Temperature Sensor</vt:lpstr>
      <vt:lpstr>Engine Oil Temperature Sensor</vt:lpstr>
      <vt:lpstr>Chart 31.2</vt:lpstr>
      <vt:lpstr>Question 3</vt:lpstr>
      <vt:lpstr>Answer 3</vt:lpstr>
      <vt:lpstr>Throttle Position Sensor Construction</vt:lpstr>
      <vt:lpstr>Figure 31.11</vt:lpstr>
      <vt:lpstr>Figure 31.12</vt:lpstr>
      <vt:lpstr>Animation: TP Sensor</vt:lpstr>
      <vt:lpstr>Question 4</vt:lpstr>
      <vt:lpstr>Answer 4</vt:lpstr>
      <vt:lpstr>T P Sensor Computer Input Functions</vt:lpstr>
      <vt:lpstr>P C M Uses for T P Sensor</vt:lpstr>
      <vt:lpstr>Testing Throttle Position Sensor</vt:lpstr>
      <vt:lpstr>Figure 31.13</vt:lpstr>
      <vt:lpstr>Figure 31.14</vt:lpstr>
      <vt:lpstr>Figure 31.15</vt:lpstr>
      <vt:lpstr>Figure 31.16</vt:lpstr>
      <vt:lpstr>Animation: TP Sensor Volt Check</vt:lpstr>
      <vt:lpstr>Question 5</vt:lpstr>
      <vt:lpstr>Answer 5</vt:lpstr>
      <vt:lpstr>Testing T P Sensor Using M I N/M A X Function</vt:lpstr>
      <vt:lpstr>Testing T P Sensor Using Scan Tool</vt:lpstr>
      <vt:lpstr>Summary</vt:lpstr>
      <vt:lpstr>Animations and Video Links  (Halderman website subscription and web access needed to view)</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Electrical and Engine Performance, Ninth Edition, Chapter 31</dc:title>
  <dc:subject>Careers</dc:subject>
  <dc:creator>Halderman and Ward</dc:creator>
  <cp:keywords/>
  <dc:description>Additional information may be found in the Notes Pane of each slide by pressing F6.</dc:description>
  <cp:lastModifiedBy>Glen Plants</cp:lastModifiedBy>
  <cp:revision>520</cp:revision>
  <dcterms:modified xsi:type="dcterms:W3CDTF">2024-11-04T15:27:48Z</dcterms:modified>
</cp:coreProperties>
</file>