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68"/>
  </p:notesMasterIdLst>
  <p:handoutMasterIdLst>
    <p:handoutMasterId r:id="rId69"/>
  </p:handoutMasterIdLst>
  <p:sldIdLst>
    <p:sldId id="1038" r:id="rId3"/>
    <p:sldId id="764" r:id="rId4"/>
    <p:sldId id="958" r:id="rId5"/>
    <p:sldId id="959" r:id="rId6"/>
    <p:sldId id="948" r:id="rId7"/>
    <p:sldId id="949" r:id="rId8"/>
    <p:sldId id="960" r:id="rId9"/>
    <p:sldId id="891" r:id="rId10"/>
    <p:sldId id="957" r:id="rId11"/>
    <p:sldId id="961" r:id="rId12"/>
    <p:sldId id="962" r:id="rId13"/>
    <p:sldId id="963" r:id="rId14"/>
    <p:sldId id="1384" r:id="rId15"/>
    <p:sldId id="964" r:id="rId16"/>
    <p:sldId id="965" r:id="rId17"/>
    <p:sldId id="966" r:id="rId18"/>
    <p:sldId id="967" r:id="rId19"/>
    <p:sldId id="968" r:id="rId20"/>
    <p:sldId id="969" r:id="rId21"/>
    <p:sldId id="970" r:id="rId22"/>
    <p:sldId id="971" r:id="rId23"/>
    <p:sldId id="972" r:id="rId24"/>
    <p:sldId id="973" r:id="rId25"/>
    <p:sldId id="974" r:id="rId26"/>
    <p:sldId id="975" r:id="rId27"/>
    <p:sldId id="976" r:id="rId28"/>
    <p:sldId id="977" r:id="rId29"/>
    <p:sldId id="978" r:id="rId30"/>
    <p:sldId id="979" r:id="rId31"/>
    <p:sldId id="1039" r:id="rId32"/>
    <p:sldId id="1385" r:id="rId33"/>
    <p:sldId id="981" r:id="rId34"/>
    <p:sldId id="982" r:id="rId35"/>
    <p:sldId id="983" r:id="rId36"/>
    <p:sldId id="984" r:id="rId37"/>
    <p:sldId id="985" r:id="rId38"/>
    <p:sldId id="987" r:id="rId39"/>
    <p:sldId id="988" r:id="rId40"/>
    <p:sldId id="989" r:id="rId41"/>
    <p:sldId id="990" r:id="rId42"/>
    <p:sldId id="991" r:id="rId43"/>
    <p:sldId id="992" r:id="rId44"/>
    <p:sldId id="993" r:id="rId45"/>
    <p:sldId id="994" r:id="rId46"/>
    <p:sldId id="995" r:id="rId47"/>
    <p:sldId id="996" r:id="rId48"/>
    <p:sldId id="997" r:id="rId49"/>
    <p:sldId id="998" r:id="rId50"/>
    <p:sldId id="999" r:id="rId51"/>
    <p:sldId id="1000" r:id="rId52"/>
    <p:sldId id="1001" r:id="rId53"/>
    <p:sldId id="1002" r:id="rId54"/>
    <p:sldId id="1003" r:id="rId55"/>
    <p:sldId id="1004" r:id="rId56"/>
    <p:sldId id="1005" r:id="rId57"/>
    <p:sldId id="1006" r:id="rId58"/>
    <p:sldId id="1007" r:id="rId59"/>
    <p:sldId id="1008" r:id="rId60"/>
    <p:sldId id="1009" r:id="rId61"/>
    <p:sldId id="1040" r:id="rId62"/>
    <p:sldId id="1011" r:id="rId63"/>
    <p:sldId id="1012" r:id="rId64"/>
    <p:sldId id="1013" r:id="rId65"/>
    <p:sldId id="1306" r:id="rId66"/>
    <p:sldId id="687" r:id="rId67"/>
  </p:sldIdLst>
  <p:sldSz cx="9144000" cy="6858000" type="screen4x3"/>
  <p:notesSz cx="6858000" cy="9144000"/>
  <p:embeddedFontLst>
    <p:embeddedFont>
      <p:font typeface="Verdana" panose="020B060403050404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65" userDrawn="1">
          <p15:clr>
            <a:srgbClr val="A4A3A4"/>
          </p15:clr>
        </p15:guide>
        <p15:guide id="2" pos="272" userDrawn="1">
          <p15:clr>
            <a:srgbClr val="A4A3A4"/>
          </p15:clr>
        </p15:guide>
        <p15:guide id="3" pos="5511" userDrawn="1">
          <p15:clr>
            <a:srgbClr val="A4A3A4"/>
          </p15:clr>
        </p15:guide>
        <p15:guide id="7" orient="horz" pos="777" userDrawn="1">
          <p15:clr>
            <a:srgbClr val="A4A3A4"/>
          </p15:clr>
        </p15:guide>
        <p15:guide id="9" orient="horz" pos="414" userDrawn="1">
          <p15:clr>
            <a:srgbClr val="A4A3A4"/>
          </p15:clr>
        </p15:guide>
        <p15:guide id="12" pos="2880" userDrawn="1">
          <p15:clr>
            <a:srgbClr val="A4A3A4"/>
          </p15:clr>
        </p15:guide>
        <p15:guide id="13" orient="horz" pos="4224" userDrawn="1">
          <p15:clr>
            <a:srgbClr val="A4A3A4"/>
          </p15:clr>
        </p15:guide>
        <p15:guide id="14" pos="306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Thamizhselvi Caliyaperumol" initials="TC" lastIdx="1" clrIdx="8">
    <p:extLst>
      <p:ext uri="{19B8F6BF-5375-455C-9EA6-DF929625EA0E}">
        <p15:presenceInfo xmlns:p15="http://schemas.microsoft.com/office/powerpoint/2012/main" userId="S-1-5-21-1408920735-363312195-2789242753-662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20" autoAdjust="0"/>
    <p:restoredTop sz="88772" autoAdjust="0"/>
  </p:normalViewPr>
  <p:slideViewPr>
    <p:cSldViewPr snapToGrid="0" snapToObjects="1">
      <p:cViewPr varScale="1">
        <p:scale>
          <a:sx n="102" d="100"/>
          <a:sy n="102" d="100"/>
        </p:scale>
        <p:origin x="2316" y="96"/>
      </p:cViewPr>
      <p:guideLst>
        <p:guide orient="horz" pos="4065"/>
        <p:guide pos="272"/>
        <p:guide pos="5511"/>
        <p:guide orient="horz" pos="777"/>
        <p:guide orient="horz" pos="414"/>
        <p:guide pos="2880"/>
        <p:guide orient="horz" pos="4224"/>
        <p:guide pos="3061"/>
      </p:guideLst>
    </p:cSldViewPr>
  </p:slideViewPr>
  <p:outlineViewPr>
    <p:cViewPr>
      <p:scale>
        <a:sx n="33" d="100"/>
        <a:sy n="33" d="100"/>
      </p:scale>
      <p:origin x="0" y="-35724"/>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222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4.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10/31/2024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The leads of the ohmmeter are placed on the primary coil terminals. The reading on the digital display of the ohmmeter is 0.8 ohms. b. One lead of the ohmmeter is placed on one of the primary coil terminals, and the other lead of the ohmmeter is placed on the secondary coil terminal. The reading on the digital display of the ohmmeter is 8.80 kiloohms.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4438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893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2727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824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4673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Hall Effect sensor generates a box type wave with low of 0 volt and high of 5 volts. Amplitude of the wave remains constant but frequency increases with engine R P. Magnetic crank and Cam sensor generates a spiky wave which increases like a log curve and then suddenly drops. Amplitude and frequency of the wave increases with engine R P 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9711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Bad Wire? Replace the Coil!</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When performing engine testing (such as a compression test), always ground the coil wire. Never allow the coil to discharge without a path to ground for the spark. High-energy electronic ignition systems can produce 40,000 volts or more of electrical pressure.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 the spark cannot arc to ground, the coil energy can (and usually does) arc inside the coil itself, creating a low-resistance path to the primary windings or the steel laminations of the coil. • See Figure 30.6. This low-resistance path is called a track and could cause an engine misfire under load even though all of the remaining component parts of the ignition system are functioning correctly. Often these tracks do not show up on any coil test, including most scopes.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Because the track is a lower-resistance path to ground than normal, it requires that the ignition system be put under a load for it to be detected, and even then, the problem (engine misfire) may be intermittent.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Therefore, when disabling an ignition system, perform one of the following procedures to prevent possible ignition coil damage:</a:t>
            </a:r>
          </a:p>
          <a:p>
            <a:pPr marL="228600" lvl="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Remove the power source wire from the ignition system to prevent any ignition operation.</a:t>
            </a:r>
          </a:p>
          <a:p>
            <a:pPr marL="228600" lvl="0" indent="-228600">
              <a:buFont typeface="+mj-lt"/>
              <a:buAutoNum type="arabicPeriod"/>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On distributor-equipped engines, remove the secondary coil wire from the center of the distributor cap and connect a jumper wire between the disconnected coil wire and a good engine ground. This ensures that the secondary will be safely grounded and prevents high-voltage coil damage.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211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TECH TIP: The Magnetic Pickup Tool Test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All ignition coils are pulsed on and off by the ignition control module or P C M. When the coil charges and discharges, the magnetic field around the coil changes. This pulsing of the coil can be observed by holding the magnetic end of a pickup tool near an operating ignition coil. The magnet at the end of the pickup tool will move as the magnetic field around the coil changes. • See Figure 30.7.</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0792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8049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970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307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1864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2785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8532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2991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3831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Spark Plug Wire Pliers Are a Good Investment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Spark plug wires are often difficult to remove. Using a good-quality spark plug wire plier, such as shown in </a:t>
            </a: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 See Figure 30.14</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 saves time and reduces the chance of harming the wire during removal.</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7433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Route the Wires Right!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High voltage is present through spark plug wires when the engine is running. Surrounding the spark plugs in a magnetic field that can affect other circuits or components of the vehicle. For example, if a spark plug wire is routed too closely to the signal wire from a mass airflow (M A F) sensor, the induced signal from the ignition wire could create a false M A F signal to the computer. The computer, not able to detect that the signal was false, would act on the M A F signal and command the appropriate amount of fuel based on the false M A F signal. To prevent any problems associated with high-voltage spark plug wires, be sure to route them as manufactured, using all the factory holding brackets and wiring combs. ● See Figure 30.15. If the factory method is unknown, most factory service information shows the correct routing.</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1320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4776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2030"/>
            <a:r>
              <a:rPr lang="en-US" sz="1200" b="1" i="0" u="sng" strike="noStrike" baseline="0" dirty="0">
                <a:solidFill>
                  <a:srgbClr val="231F20"/>
                </a:solidFill>
                <a:latin typeface="Arial" panose="020B0604020202020204" pitchFamily="34" charset="0"/>
                <a:cs typeface="Arial" panose="020B0604020202020204" pitchFamily="34" charset="0"/>
              </a:rPr>
              <a:t>TECH TIP: Use Original Equipment Manufacturer’s Spark Plugs</a:t>
            </a:r>
          </a:p>
          <a:p>
            <a:pPr marR="2030"/>
            <a:r>
              <a:rPr lang="en-US" sz="1200" b="0" i="0" u="none" strike="noStrike" baseline="0" dirty="0">
                <a:solidFill>
                  <a:srgbClr val="231F20"/>
                </a:solidFill>
                <a:latin typeface="Arial" panose="020B0604020202020204" pitchFamily="34" charset="0"/>
                <a:cs typeface="Arial" panose="020B0604020202020204" pitchFamily="34" charset="0"/>
              </a:rPr>
              <a:t>A technician at an independent service center replaced the spark plugs in a Buick with new Champion brand spark plugs of the correct size, reach, and heat range. When the customer returned to pay the bill, he inquired as to the brand name of the replacement parts used for the tune-up. When told that Champion spark plugs were used, he stopped signing his name on the check he was writing. He said that he owned 1,000 shares</a:t>
            </a:r>
          </a:p>
          <a:p>
            <a:pPr marR="2030"/>
            <a:r>
              <a:rPr lang="en-US" sz="1200" b="0" i="0" u="none" strike="noStrike" baseline="0" dirty="0">
                <a:solidFill>
                  <a:srgbClr val="231F20"/>
                </a:solidFill>
                <a:latin typeface="Arial" panose="020B0604020202020204" pitchFamily="34" charset="0"/>
                <a:cs typeface="Arial" panose="020B0604020202020204" pitchFamily="34" charset="0"/>
              </a:rPr>
              <a:t>of General Motors stock and he owned two General Motors vehicles and he expected to have General Motors parts used in his General Motors vehicles. The service manager had the technician replace the spark plugs with A C brand spark plugs because this brand was used in the engine when the vehicle was new. Even though most spark plug manufacturers produce spark plugs that are correct for use, many customers prefer that original equipment manufacturer (O E M) spark plugs be used in their engines.</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7849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7595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7793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2202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8185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34535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2914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table has three columns: spark plug, torque with torque wrench, pound-foot, and torque without torque wrench, turns. The second and third columns have two sub-columns each: cast-iron head and aluminum head. The table has two sections. Row entries for the first section corresponding to the gasket spark plug are as follows. Row 1: 14 millimeters; 26 to 30; 18 to 22; one-fourth; one-fourth. Row 2: 18 millimeters; 32 to 38; 28 to 34; one-fourth; one-fourth. Row entries for the second section corresponding to the tapered seat spark plug are as follows. Row 1: 14 millimeters; 7 to 15; 7 to 15; 1 over 16, snug; 1 over 16, snug. Row 2: 18 millimeters; 15 to 20; 15 to 20; 1 over 16, snug; 1 over 16, snug.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929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2435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8453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graph depicts the following: At 0 m S, there is an instantaneous voltage of 12 K V called firing line. Then it drops down to 5 K V between 0 to 1 m S. This is called spark line or spark duration. Between 1 and 1.5 m S voltage shows dapped oscillation with maximum point at 5 K V and minimum at 0.5 K V before dampening down to 3 K V. Between 1.5 to 3.5 m S the voltage remains constant at 3 K V. The region between 1 to 3.5 m S is known as intermediate section. Between 3.5 to 5 m S the voltage drops suddenly once only to rise and stabilize at 3 K V. The region is known as dwell section.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757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spike at the beginning of the fluctuating line is labeled points close or transistor turns on. The dwell section with multiple minor fluctuations follows the spike at the beginning, and the line gradually increases in the dwell section. The end of the dwell section is labeled points open or transistor turns off. The next section of the line is the firing section. The firing section starts by peaking to a sharp spike labeled firing line, beginning of spark. At the end of the sharp spike, the line decreases gradually with minor fluctuations in the region labeled spark line. The spark ends with a small spike. The intermediate section follows the firing section. The intermediate section starts with a sharp dip followed by a gradual increase to a region with multiple minor fluctuations labeled coil oscillations. The line then remains constant with multiple minor dips.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0442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67412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table has four columns: number of cylinders, milliseconds, percentage of dwell scale, and degrees. Row entries are as follows. Row 1: 4, 1.0 to 2.0, 3 to 6, 3 to 5. Row 2: 6, 1.0 to 2.0, 4 to 9, 2 to 5. Row 3: 8, 1.0 to 2.0, 6 to 13, 3 to 6.</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9046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51406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8807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83593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5342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08147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17492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7659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59081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By bending the rope, it divides into 2 lines 1 representing firing line and other spark line. When firing line is long spark line is small and when firing line is small the spark line is long. Same length of rope, energy, if high voltage is required to ionize spark plug cap, less energy is available for spark duration. A lean cylinder is an example of where higher voltage is required to fire with a shorter-than-normal duration. If low voltage is required to fire the spark plug (low firing line), more of the coil's energy is available to provide a long-duration spark line. (A fouled spark plug is an example of low voltage to fire, with a longer-then-normal duration.)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006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00082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4796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02422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55421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90" algn="just"/>
            <a:r>
              <a:rPr lang="en-US" sz="1200" b="0" i="0" u="none" strike="noStrike" baseline="0" dirty="0">
                <a:solidFill>
                  <a:srgbClr val="231F20"/>
                </a:solidFill>
                <a:latin typeface="Arial" panose="020B0604020202020204" pitchFamily="34" charset="0"/>
                <a:cs typeface="Arial" panose="020B0604020202020204" pitchFamily="34" charset="0"/>
              </a:rPr>
              <a:t>In a coil-on-plug type of ignition system, each individual coil can be shown on a scope. By using a multichannel scope and the proper cables and adapters, the waveform for all of the cylinders can be viewed at the same time. Always follow the scope equipment manufacturer’s instructions. </a:t>
            </a:r>
            <a:r>
              <a:rPr lang="en-US" sz="1200" b="1" i="0" u="none" strike="noStrike" baseline="30000" dirty="0">
                <a:solidFill>
                  <a:srgbClr val="007B7B"/>
                </a:solidFill>
                <a:latin typeface="Arial" panose="020B0604020202020204" pitchFamily="34" charset="0"/>
                <a:cs typeface="Arial" panose="020B0604020202020204" pitchFamily="34" charset="0"/>
              </a:rPr>
              <a:t>● </a:t>
            </a:r>
            <a:r>
              <a:rPr lang="en-US" sz="1200" b="1" i="0" u="none" strike="noStrike" baseline="0" dirty="0">
                <a:solidFill>
                  <a:srgbClr val="007B7B"/>
                </a:solidFill>
                <a:latin typeface="Arial" panose="020B0604020202020204" pitchFamily="34" charset="0"/>
                <a:cs typeface="Arial" panose="020B0604020202020204" pitchFamily="34" charset="0"/>
              </a:rPr>
              <a:t>See Figure 30.29</a:t>
            </a:r>
            <a:r>
              <a:rPr lang="en-US" sz="1200" b="1" i="0" u="none" strike="noStrike" baseline="0" dirty="0">
                <a:solidFill>
                  <a:srgbClr val="231F20"/>
                </a:solidFill>
                <a:latin typeface="Arial" panose="020B0604020202020204" pitchFamily="34" charset="0"/>
                <a:cs typeface="Arial" panose="020B0604020202020204" pitchFamily="34" charset="0"/>
              </a:rPr>
              <a:t>.</a:t>
            </a:r>
            <a:endParaRPr lang="en-US" sz="1200" b="1"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6256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40D37508-11BB-95E2-DE5B-593DC263069B}"/>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DDBA026A-8F88-4787-A2F4-AEB294601EFA}"/>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3D7A2D89-1709-F5DF-9C16-EC40CA7E2140}"/>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a:extLst>
              <a:ext uri="{FF2B5EF4-FFF2-40B4-BE49-F238E27FC236}">
                <a16:creationId xmlns:a16="http://schemas.microsoft.com/office/drawing/2014/main" id="{23A76651-6471-5BBD-5902-3E0B3E0AE581}"/>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21290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34530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20115318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65</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0629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3360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5886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8375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1205345"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26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10/31/2024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4859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10/31/2024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60046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062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0290782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4" name="Picture 3" descr="Pearson logo">
            <a:extLst>
              <a:ext uri="{FF2B5EF4-FFF2-40B4-BE49-F238E27FC236}">
                <a16:creationId xmlns:a16="http://schemas.microsoft.com/office/drawing/2014/main" id="{463A1460-30CC-C461-B21B-992D32F2BB13}"/>
              </a:ext>
            </a:extLst>
          </p:cNvPr>
          <p:cNvPicPr>
            <a:picLocks noChangeAspect="1"/>
          </p:cNvPicPr>
          <p:nvPr userDrawn="1"/>
        </p:nvPicPr>
        <p:blipFill>
          <a:blip r:embed="rId8"/>
          <a:stretch>
            <a:fillRect/>
          </a:stretch>
        </p:blipFill>
        <p:spPr>
          <a:xfrm>
            <a:off x="432855" y="6424935"/>
            <a:ext cx="947596" cy="301782"/>
          </a:xfrm>
          <a:prstGeom prst="rect">
            <a:avLst/>
          </a:prstGeom>
        </p:spPr>
      </p:pic>
      <p:sp>
        <p:nvSpPr>
          <p:cNvPr id="5" name="Content Placeholder 26">
            <a:extLst>
              <a:ext uri="{FF2B5EF4-FFF2-40B4-BE49-F238E27FC236}">
                <a16:creationId xmlns:a16="http://schemas.microsoft.com/office/drawing/2014/main" id="{7ECAA321-4EAE-2BBF-2064-F70E227683D9}"/>
              </a:ext>
            </a:extLst>
          </p:cNvPr>
          <p:cNvSpPr txBox="1">
            <a:spLocks/>
          </p:cNvSpPr>
          <p:nvPr userDrawn="1"/>
        </p:nvSpPr>
        <p:spPr>
          <a:xfrm>
            <a:off x="2900514"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5" r:id="rId3"/>
    <p:sldLayoutId id="2147483696" r:id="rId4"/>
    <p:sldLayoutId id="2147483697" r:id="rId5"/>
    <p:sldLayoutId id="214748369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image" Target="../media/image17.jpg"/><Relationship Id="rId1" Type="http://schemas.openxmlformats.org/officeDocument/2006/relationships/slideLayout" Target="../slideLayouts/slideLayout4.xml"/><Relationship Id="rId6" Type="http://schemas.openxmlformats.org/officeDocument/2006/relationships/image" Target="../media/image19.wmf"/><Relationship Id="rId5" Type="http://schemas.openxmlformats.org/officeDocument/2006/relationships/oleObject" Target="../embeddings/oleObject3.bin"/><Relationship Id="rId4" Type="http://schemas.openxmlformats.org/officeDocument/2006/relationships/image" Target="../media/image18.w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hyperlink" Target="https://jameshalderman.com/a8_vid_lib_pag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1194" y="195141"/>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4447"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61"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475611" y="3049367"/>
            <a:ext cx="2046413" cy="498016"/>
          </a:xfrm>
        </p:spPr>
        <p:txBody>
          <a:bodyPr wrap="square" lIns="0" tIns="18000" rIns="0" bIns="18000" anchor="ctr" anchorCtr="0">
            <a:spAutoFit/>
          </a:bodyPr>
          <a:lstStyle/>
          <a:p>
            <a:pPr marL="0"/>
            <a:r>
              <a:rPr lang="en-US" noProof="0" dirty="0"/>
              <a:t>Chapter </a:t>
            </a:r>
            <a:r>
              <a:rPr lang="en-US" dirty="0"/>
              <a:t>30</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473750" y="3875960"/>
            <a:ext cx="4073200" cy="713460"/>
          </a:xfrm>
        </p:spPr>
        <p:txBody>
          <a:bodyPr wrap="square" lIns="0" tIns="18000" rIns="0" bIns="18000" anchor="ctr" anchorCtr="0">
            <a:spAutoFit/>
          </a:bodyPr>
          <a:lstStyle/>
          <a:p>
            <a:pPr marL="0"/>
            <a:r>
              <a:rPr lang="en-US" dirty="0"/>
              <a:t>Ignition System Diagnosis and Service</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32855"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900514"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0388"/>
            <a:ext cx="8310175" cy="1144347"/>
          </a:xfrm>
        </p:spPr>
        <p:txBody>
          <a:bodyPr wrap="square" lIns="0" tIns="18000" rIns="0" bIns="18000" anchor="ctr" anchorCtr="0">
            <a:spAutoFit/>
          </a:bodyPr>
          <a:lstStyle/>
          <a:p>
            <a:r>
              <a:rPr lang="en-US" dirty="0"/>
              <a:t>Electronic Ignition Troubleshooting Procedure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1537912"/>
            <a:ext cx="8305788" cy="2698619"/>
          </a:xfrm>
        </p:spPr>
        <p:txBody>
          <a:bodyPr wrap="square" lIns="0" tIns="18000" rIns="0" bIns="18000" anchor="ctr" anchorCtr="0">
            <a:spAutoFit/>
          </a:bodyPr>
          <a:lstStyle/>
          <a:p>
            <a:pPr marL="342900" indent="-342900">
              <a:spcBef>
                <a:spcPts val="600"/>
              </a:spcBef>
              <a:buSzTx/>
            </a:pPr>
            <a:r>
              <a:rPr lang="en-US" sz="2400" dirty="0"/>
              <a:t>Turn the ignition on (engine off) and, using either a voltmeter or a test light, test for battery voltage available at the positive terminal of the ignition coil.</a:t>
            </a:r>
          </a:p>
          <a:p>
            <a:pPr marL="342900" indent="-342900">
              <a:spcBef>
                <a:spcPts val="600"/>
              </a:spcBef>
              <a:buSzTx/>
            </a:pPr>
            <a:r>
              <a:rPr lang="en-US" sz="2400" dirty="0"/>
              <a:t>Connect the voltmeter or test light to the negative side of the coil and crank the engine. The voltmeter should fluctuate or the test light should blink, indicating that the primary coil current is being turned on and off.</a:t>
            </a:r>
            <a:endParaRPr lang="en-US" altLang="en-US" sz="2400" noProof="0" dirty="0">
              <a:solidFill>
                <a:schemeClr val="tx1"/>
              </a:solidFill>
            </a:endParaRPr>
          </a:p>
        </p:txBody>
      </p:sp>
    </p:spTree>
    <p:extLst>
      <p:ext uri="{BB962C8B-B14F-4D97-AF65-F5344CB8AC3E}">
        <p14:creationId xmlns:p14="http://schemas.microsoft.com/office/powerpoint/2010/main" val="1216487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D96C-AA73-5248-508C-3625411AF396}"/>
              </a:ext>
            </a:extLst>
          </p:cNvPr>
          <p:cNvSpPr>
            <a:spLocks noGrp="1"/>
          </p:cNvSpPr>
          <p:nvPr>
            <p:ph type="title"/>
          </p:nvPr>
        </p:nvSpPr>
        <p:spPr>
          <a:xfrm>
            <a:off x="438345" y="163556"/>
            <a:ext cx="8310367" cy="1144347"/>
          </a:xfrm>
        </p:spPr>
        <p:txBody>
          <a:bodyPr wrap="square" lIns="0" tIns="18000" rIns="0" bIns="18000" anchor="ctr" anchorCtr="0">
            <a:spAutoFit/>
          </a:bodyPr>
          <a:lstStyle/>
          <a:p>
            <a:r>
              <a:rPr lang="en-US" dirty="0"/>
              <a:t>Ignition Coil Testing Using an Ohmmeter</a:t>
            </a:r>
          </a:p>
        </p:txBody>
      </p:sp>
      <p:sp>
        <p:nvSpPr>
          <p:cNvPr id="3" name="Content Placeholder 2">
            <a:extLst>
              <a:ext uri="{FF2B5EF4-FFF2-40B4-BE49-F238E27FC236}">
                <a16:creationId xmlns:a16="http://schemas.microsoft.com/office/drawing/2014/main" id="{7000F123-70DC-5440-D65A-1392A1F3343E}"/>
              </a:ext>
            </a:extLst>
          </p:cNvPr>
          <p:cNvSpPr>
            <a:spLocks noGrp="1"/>
          </p:cNvSpPr>
          <p:nvPr>
            <p:ph sz="quarter" idx="13"/>
          </p:nvPr>
        </p:nvSpPr>
        <p:spPr>
          <a:xfrm>
            <a:off x="438345" y="1463485"/>
            <a:ext cx="8310367" cy="2113843"/>
          </a:xfrm>
        </p:spPr>
        <p:txBody>
          <a:bodyPr wrap="square" lIns="0" tIns="18000" rIns="0" bIns="18000" anchor="ctr" anchorCtr="0">
            <a:spAutoFit/>
          </a:bodyPr>
          <a:lstStyle/>
          <a:p>
            <a:pPr marL="342900" indent="-342900">
              <a:spcBef>
                <a:spcPts val="600"/>
              </a:spcBef>
            </a:pPr>
            <a:r>
              <a:rPr lang="en-US" sz="2400" dirty="0"/>
              <a:t>To test the primary coil winding resistance:</a:t>
            </a:r>
          </a:p>
          <a:p>
            <a:pPr marL="829818" lvl="1" indent="-342900"/>
            <a:r>
              <a:rPr lang="en-US" sz="2400" dirty="0"/>
              <a:t>Set the meter to read low ohms.</a:t>
            </a:r>
          </a:p>
          <a:p>
            <a:pPr marL="829818" lvl="1" indent="-342900"/>
            <a:r>
              <a:rPr lang="en-US" sz="2400" dirty="0"/>
              <a:t>Measure the resistance between the positive terminal and the negative terminal of the ignition coil.</a:t>
            </a:r>
          </a:p>
          <a:p>
            <a:pPr marL="342900" indent="-342900">
              <a:spcBef>
                <a:spcPts val="600"/>
              </a:spcBef>
            </a:pPr>
            <a:r>
              <a:rPr lang="en-US" sz="2400" dirty="0"/>
              <a:t>To test the secondary coil winding resistance:</a:t>
            </a:r>
          </a:p>
        </p:txBody>
      </p:sp>
      <p:sp>
        <p:nvSpPr>
          <p:cNvPr id="4" name="Content Placeholder 3">
            <a:extLst>
              <a:ext uri="{FF2B5EF4-FFF2-40B4-BE49-F238E27FC236}">
                <a16:creationId xmlns:a16="http://schemas.microsoft.com/office/drawing/2014/main" id="{9498F04F-9117-2E70-B1CB-692FCD5B1166}"/>
              </a:ext>
            </a:extLst>
          </p:cNvPr>
          <p:cNvSpPr>
            <a:spLocks noGrp="1"/>
          </p:cNvSpPr>
          <p:nvPr>
            <p:ph sz="quarter" idx="14"/>
          </p:nvPr>
        </p:nvSpPr>
        <p:spPr>
          <a:xfrm>
            <a:off x="438346" y="3671525"/>
            <a:ext cx="4848029" cy="405683"/>
          </a:xfrm>
        </p:spPr>
        <p:txBody>
          <a:bodyPr wrap="square" lIns="0" tIns="18000" rIns="0" bIns="18000" anchor="ctr" anchorCtr="0">
            <a:spAutoFit/>
          </a:bodyPr>
          <a:lstStyle/>
          <a:p>
            <a:pPr marL="829818" lvl="1" indent="-342900"/>
            <a:r>
              <a:rPr lang="en-US" sz="2400" dirty="0"/>
              <a:t>Set the meter to read kilohms</a:t>
            </a:r>
          </a:p>
        </p:txBody>
      </p:sp>
      <p:graphicFrame>
        <p:nvGraphicFramePr>
          <p:cNvPr id="12" name="Object 11" descr="Left parenthesis kilo ohms right parenthesis.">
            <a:extLst>
              <a:ext uri="{FF2B5EF4-FFF2-40B4-BE49-F238E27FC236}">
                <a16:creationId xmlns:a16="http://schemas.microsoft.com/office/drawing/2014/main" id="{C026251F-C662-9176-F75F-DA88DE726354}"/>
              </a:ext>
            </a:extLst>
          </p:cNvPr>
          <p:cNvGraphicFramePr>
            <a:graphicFrameLocks noChangeAspect="1"/>
          </p:cNvGraphicFramePr>
          <p:nvPr>
            <p:extLst>
              <p:ext uri="{D42A27DB-BD31-4B8C-83A1-F6EECF244321}">
                <p14:modId xmlns:p14="http://schemas.microsoft.com/office/powerpoint/2010/main" val="200384412"/>
              </p:ext>
            </p:extLst>
          </p:nvPr>
        </p:nvGraphicFramePr>
        <p:xfrm>
          <a:off x="5325883" y="3685785"/>
          <a:ext cx="707369" cy="463604"/>
        </p:xfrm>
        <a:graphic>
          <a:graphicData uri="http://schemas.openxmlformats.org/presentationml/2006/ole">
            <mc:AlternateContent xmlns:mc="http://schemas.openxmlformats.org/markup-compatibility/2006">
              <mc:Choice xmlns:v="urn:schemas-microsoft-com:vml" Requires="v">
                <p:oleObj name="Equation" r:id="rId2" imgW="393480" imgH="253800" progId="Equation.DSMT4">
                  <p:embed/>
                </p:oleObj>
              </mc:Choice>
              <mc:Fallback>
                <p:oleObj name="Equation" r:id="rId2" imgW="393480" imgH="253800" progId="Equation.DSMT4">
                  <p:embed/>
                  <p:pic>
                    <p:nvPicPr>
                      <p:cNvPr id="2" name="Object 1">
                        <a:extLst>
                          <a:ext uri="{FF2B5EF4-FFF2-40B4-BE49-F238E27FC236}">
                            <a16:creationId xmlns:a16="http://schemas.microsoft.com/office/drawing/2014/main" id="{F065DBB1-44DC-8310-100D-789E9FB5A4FC}"/>
                          </a:ext>
                        </a:extLst>
                      </p:cNvPr>
                      <p:cNvPicPr>
                        <a:picLocks noChangeAspect="1" noChangeArrowheads="1"/>
                      </p:cNvPicPr>
                      <p:nvPr/>
                    </p:nvPicPr>
                    <p:blipFill>
                      <a:blip r:embed="rId3"/>
                      <a:srcRect/>
                      <a:stretch>
                        <a:fillRect/>
                      </a:stretch>
                    </p:blipFill>
                    <p:spPr bwMode="auto">
                      <a:xfrm>
                        <a:off x="5325883" y="3685785"/>
                        <a:ext cx="707369" cy="46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Content Placeholder 4">
            <a:extLst>
              <a:ext uri="{FF2B5EF4-FFF2-40B4-BE49-F238E27FC236}">
                <a16:creationId xmlns:a16="http://schemas.microsoft.com/office/drawing/2014/main" id="{2B264368-8A6B-AE4E-0341-305C5B40BC85}"/>
              </a:ext>
            </a:extLst>
          </p:cNvPr>
          <p:cNvSpPr>
            <a:spLocks noGrp="1"/>
          </p:cNvSpPr>
          <p:nvPr>
            <p:ph sz="quarter" idx="15"/>
          </p:nvPr>
        </p:nvSpPr>
        <p:spPr>
          <a:xfrm>
            <a:off x="438345" y="4197193"/>
            <a:ext cx="8310368" cy="775015"/>
          </a:xfrm>
        </p:spPr>
        <p:txBody>
          <a:bodyPr wrap="square" lIns="0" tIns="18000" rIns="0" bIns="18000" anchor="ctr" anchorCtr="0">
            <a:spAutoFit/>
          </a:bodyPr>
          <a:lstStyle/>
          <a:p>
            <a:pPr marL="829818" lvl="1" indent="-342900"/>
            <a:r>
              <a:rPr lang="en-US" sz="2400" dirty="0"/>
              <a:t>Measure the resistance between either primary terminal and the secondary coil tower.</a:t>
            </a:r>
          </a:p>
        </p:txBody>
      </p:sp>
    </p:spTree>
    <p:extLst>
      <p:ext uri="{BB962C8B-B14F-4D97-AF65-F5344CB8AC3E}">
        <p14:creationId xmlns:p14="http://schemas.microsoft.com/office/powerpoint/2010/main" val="2380282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1628386" cy="405683"/>
          </a:xfrm>
        </p:spPr>
        <p:txBody>
          <a:bodyPr wrap="square" lIns="0" tIns="18000" rIns="0" bIns="18000" anchor="ctr" anchorCtr="0">
            <a:spAutoFit/>
          </a:bodyPr>
          <a:lstStyle/>
          <a:p>
            <a:pPr marL="0" indent="0">
              <a:buNone/>
            </a:pPr>
            <a:r>
              <a:rPr lang="en-US" sz="2400" noProof="0" dirty="0"/>
              <a:t>Coil Testing</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0894" y="1415783"/>
            <a:ext cx="3861614" cy="4099002"/>
          </a:xfrm>
        </p:spPr>
        <p:txBody>
          <a:bodyPr wrap="square" lIns="0" tIns="18000" rIns="0" bIns="18000" anchor="ctr" anchorCtr="0">
            <a:spAutoFit/>
          </a:bodyPr>
          <a:lstStyle/>
          <a:p>
            <a:pPr marL="342900" indent="-342900"/>
            <a:r>
              <a:rPr lang="en-US" sz="2400" noProof="0" dirty="0"/>
              <a:t>(a) Set the digital meter to read Ohms and measure between the two primary terminals of the coil. Most coils are less than 1 ohm. (b) To measure the secondary winding, connect 1 meter lead to one of the primary terminals and the other to the secondary terminal.</a:t>
            </a:r>
          </a:p>
        </p:txBody>
      </p:sp>
      <p:pic>
        <p:nvPicPr>
          <p:cNvPr id="4" name="Picture 3" descr="Two illustrations, a and b, show the measurement of the resistance of the windings of the primary and secondary coils, respectively, using a digital ohmmeter.&#10;Long description is available in notes, press F6.">
            <a:extLst>
              <a:ext uri="{FF2B5EF4-FFF2-40B4-BE49-F238E27FC236}">
                <a16:creationId xmlns:a16="http://schemas.microsoft.com/office/drawing/2014/main" id="{B370DA3F-DB93-8F62-E9E0-A0A0D02A2720}"/>
              </a:ext>
            </a:extLst>
          </p:cNvPr>
          <p:cNvPicPr>
            <a:picLocks noChangeAspect="1"/>
          </p:cNvPicPr>
          <p:nvPr/>
        </p:nvPicPr>
        <p:blipFill>
          <a:blip r:embed="rId3"/>
          <a:stretch>
            <a:fillRect/>
          </a:stretch>
        </p:blipFill>
        <p:spPr>
          <a:xfrm>
            <a:off x="4573774" y="968707"/>
            <a:ext cx="4123606" cy="3530232"/>
          </a:xfrm>
          <a:prstGeom prst="rect">
            <a:avLst/>
          </a:prstGeom>
        </p:spPr>
      </p:pic>
    </p:spTree>
    <p:extLst>
      <p:ext uri="{BB962C8B-B14F-4D97-AF65-F5344CB8AC3E}">
        <p14:creationId xmlns:p14="http://schemas.microsoft.com/office/powerpoint/2010/main" val="1539320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Ignition Coil, Measure Resistance</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Ignition_Coil_Measure_Resistance">
            <a:hlinkClick r:id="" action="ppaction://media"/>
            <a:extLst>
              <a:ext uri="{FF2B5EF4-FFF2-40B4-BE49-F238E27FC236}">
                <a16:creationId xmlns:a16="http://schemas.microsoft.com/office/drawing/2014/main" id="{E283D4D3-F3C0-61C2-272D-2B12FD69B01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214437"/>
            <a:ext cx="8051800" cy="4429125"/>
          </a:xfrm>
        </p:spPr>
      </p:pic>
    </p:spTree>
    <p:extLst>
      <p:ext uri="{BB962C8B-B14F-4D97-AF65-F5344CB8AC3E}">
        <p14:creationId xmlns:p14="http://schemas.microsoft.com/office/powerpoint/2010/main" val="31138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9"/>
            <a:ext cx="8310175" cy="590349"/>
          </a:xfrm>
        </p:spPr>
        <p:txBody>
          <a:bodyPr wrap="square" lIns="0" tIns="18000" rIns="0" bIns="18000" anchor="ctr" anchorCtr="0">
            <a:spAutoFit/>
          </a:bodyPr>
          <a:lstStyle/>
          <a:p>
            <a:r>
              <a:rPr lang="en-US" dirty="0"/>
              <a:t>Testing Magnetic Sensors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3562"/>
            <a:ext cx="8305788" cy="1590623"/>
          </a:xfrm>
        </p:spPr>
        <p:txBody>
          <a:bodyPr wrap="square" lIns="0" tIns="18000" rIns="0" bIns="18000" anchor="ctr" anchorCtr="0">
            <a:spAutoFit/>
          </a:bodyPr>
          <a:lstStyle/>
          <a:p>
            <a:pPr marL="342900" indent="-342900">
              <a:spcBef>
                <a:spcPts val="600"/>
              </a:spcBef>
              <a:buSzTx/>
            </a:pPr>
            <a:r>
              <a:rPr lang="en-US" sz="2400" dirty="0"/>
              <a:t>Magnetic sensors must be tested to see if they stick to iron or steel, indicating that the magnetic strength of the sensors is okay.</a:t>
            </a:r>
          </a:p>
          <a:p>
            <a:pPr marL="342900" indent="-342900">
              <a:spcBef>
                <a:spcPts val="600"/>
              </a:spcBef>
              <a:buSzTx/>
            </a:pPr>
            <a:r>
              <a:rPr lang="en-US" sz="2400" dirty="0"/>
              <a:t>Sensor can be tested using </a:t>
            </a:r>
            <a:r>
              <a:rPr lang="en-US" sz="2400" spc="-300" dirty="0"/>
              <a:t>D </a:t>
            </a:r>
            <a:r>
              <a:rPr lang="en-US" sz="2400" dirty="0"/>
              <a:t>M set to read </a:t>
            </a:r>
            <a:r>
              <a:rPr lang="en-US" sz="2400" spc="-300" dirty="0"/>
              <a:t>A </a:t>
            </a:r>
            <a:r>
              <a:rPr lang="en-US" sz="2400" dirty="0"/>
              <a:t>C volts.</a:t>
            </a:r>
            <a:endParaRPr lang="en-US" altLang="en-US" sz="2400" noProof="0" dirty="0">
              <a:solidFill>
                <a:schemeClr val="tx1"/>
              </a:solidFill>
            </a:endParaRPr>
          </a:p>
        </p:txBody>
      </p:sp>
    </p:spTree>
    <p:extLst>
      <p:ext uri="{BB962C8B-B14F-4D97-AF65-F5344CB8AC3E}">
        <p14:creationId xmlns:p14="http://schemas.microsoft.com/office/powerpoint/2010/main" val="349142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2828536" cy="405683"/>
          </a:xfrm>
        </p:spPr>
        <p:txBody>
          <a:bodyPr wrap="square" lIns="0" tIns="18000" rIns="0" bIns="18000" anchor="ctr" anchorCtr="0">
            <a:spAutoFit/>
          </a:bodyPr>
          <a:lstStyle/>
          <a:p>
            <a:pPr marL="0" indent="0">
              <a:buNone/>
            </a:pPr>
            <a:r>
              <a:rPr lang="en-US" sz="2400" spc="-300" noProof="0" dirty="0"/>
              <a:t>C K </a:t>
            </a:r>
            <a:r>
              <a:rPr lang="en-US" sz="2400" noProof="0" dirty="0"/>
              <a:t>P Sensor Testing</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612772"/>
            <a:ext cx="4025513" cy="1513679"/>
          </a:xfrm>
        </p:spPr>
        <p:txBody>
          <a:bodyPr wrap="square" lIns="0" tIns="18000" rIns="0" bIns="18000" anchor="ctr" anchorCtr="0">
            <a:spAutoFit/>
          </a:bodyPr>
          <a:lstStyle/>
          <a:p>
            <a:pPr marL="342900" indent="-342900"/>
            <a:r>
              <a:rPr lang="en-US" sz="2400" noProof="0" dirty="0"/>
              <a:t>Measuring the resistance of an magnetic crankshaft position (</a:t>
            </a:r>
            <a:r>
              <a:rPr lang="en-US" sz="2400" spc="-300" noProof="0" dirty="0"/>
              <a:t>C K </a:t>
            </a:r>
            <a:r>
              <a:rPr lang="en-US" sz="2400" noProof="0" dirty="0"/>
              <a:t>P) sensor using an ohmmeter.</a:t>
            </a:r>
          </a:p>
        </p:txBody>
      </p:sp>
      <p:pic>
        <p:nvPicPr>
          <p:cNvPr id="3" name="Picture 2" descr="An illustration depicts a multimeter connected across pins of C K P and shows 200 Ohms resistance.">
            <a:extLst>
              <a:ext uri="{FF2B5EF4-FFF2-40B4-BE49-F238E27FC236}">
                <a16:creationId xmlns:a16="http://schemas.microsoft.com/office/drawing/2014/main" id="{497C0355-98D5-90AB-FF5E-B1E6A22BD0A5}"/>
              </a:ext>
            </a:extLst>
          </p:cNvPr>
          <p:cNvPicPr>
            <a:picLocks noChangeAspect="1"/>
          </p:cNvPicPr>
          <p:nvPr/>
        </p:nvPicPr>
        <p:blipFill>
          <a:blip r:embed="rId3"/>
          <a:stretch>
            <a:fillRect/>
          </a:stretch>
        </p:blipFill>
        <p:spPr>
          <a:xfrm>
            <a:off x="4948959" y="1019091"/>
            <a:ext cx="3323816" cy="4749631"/>
          </a:xfrm>
          <a:prstGeom prst="rect">
            <a:avLst/>
          </a:prstGeom>
        </p:spPr>
      </p:pic>
    </p:spTree>
    <p:extLst>
      <p:ext uri="{BB962C8B-B14F-4D97-AF65-F5344CB8AC3E}">
        <p14:creationId xmlns:p14="http://schemas.microsoft.com/office/powerpoint/2010/main" val="2438547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164"/>
            <a:ext cx="8310174" cy="775015"/>
          </a:xfrm>
        </p:spPr>
        <p:txBody>
          <a:bodyPr wrap="square" lIns="0" tIns="18000" rIns="0" bIns="18000" anchor="ctr" anchorCtr="0">
            <a:spAutoFit/>
          </a:bodyPr>
          <a:lstStyle/>
          <a:p>
            <a:pPr marL="0" indent="0">
              <a:buNone/>
            </a:pPr>
            <a:r>
              <a:rPr lang="en-US" sz="2400" dirty="0"/>
              <a:t>How is a magnetic sensor tested for resistance and </a:t>
            </a:r>
            <a:r>
              <a:rPr lang="en-US" sz="2400" spc="-300" dirty="0"/>
              <a:t>A </a:t>
            </a:r>
            <a:r>
              <a:rPr lang="en-US" sz="2400" dirty="0"/>
              <a:t>C voltage output?</a:t>
            </a:r>
          </a:p>
        </p:txBody>
      </p:sp>
    </p:spTree>
    <p:extLst>
      <p:ext uri="{BB962C8B-B14F-4D97-AF65-F5344CB8AC3E}">
        <p14:creationId xmlns:p14="http://schemas.microsoft.com/office/powerpoint/2010/main" val="1267947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64039"/>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2</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69" y="912869"/>
            <a:ext cx="8309443" cy="775015"/>
          </a:xfrm>
        </p:spPr>
        <p:txBody>
          <a:bodyPr wrap="square" lIns="0" tIns="18000" rIns="0" bIns="18000" anchor="ctr" anchorCtr="0">
            <a:spAutoFit/>
          </a:bodyPr>
          <a:lstStyle/>
          <a:p>
            <a:pPr marL="0" indent="0">
              <a:buNone/>
            </a:pPr>
            <a:r>
              <a:rPr lang="en-US" sz="2400" dirty="0"/>
              <a:t>A digital multimeter can be used to measure resistance of the sensor and the </a:t>
            </a:r>
            <a:r>
              <a:rPr lang="en-US" sz="2400" spc="-300" dirty="0"/>
              <a:t>A </a:t>
            </a:r>
            <a:r>
              <a:rPr lang="en-US" sz="2400" dirty="0"/>
              <a:t>C voltage output.</a:t>
            </a:r>
          </a:p>
        </p:txBody>
      </p:sp>
    </p:spTree>
    <p:extLst>
      <p:ext uri="{BB962C8B-B14F-4D97-AF65-F5344CB8AC3E}">
        <p14:creationId xmlns:p14="http://schemas.microsoft.com/office/powerpoint/2010/main" val="2157000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9"/>
            <a:ext cx="8310175" cy="590349"/>
          </a:xfrm>
        </p:spPr>
        <p:txBody>
          <a:bodyPr wrap="square" lIns="0" tIns="18000" rIns="0" bIns="18000" anchor="ctr" anchorCtr="0">
            <a:spAutoFit/>
          </a:bodyPr>
          <a:lstStyle/>
          <a:p>
            <a:r>
              <a:rPr lang="en-US" dirty="0"/>
              <a:t>Testing Hall-Effect Sensors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899833"/>
            <a:ext cx="8305788" cy="1590623"/>
          </a:xfrm>
        </p:spPr>
        <p:txBody>
          <a:bodyPr wrap="square" lIns="0" tIns="18000" rIns="0" bIns="18000" anchor="ctr" anchorCtr="0">
            <a:spAutoFit/>
          </a:bodyPr>
          <a:lstStyle/>
          <a:p>
            <a:pPr marL="342900" indent="-342900">
              <a:spcBef>
                <a:spcPts val="600"/>
              </a:spcBef>
              <a:buSzTx/>
            </a:pPr>
            <a:r>
              <a:rPr lang="en-US" sz="2400" dirty="0"/>
              <a:t>Using a digital voltmeter, check for the presence of changing voltage (pulsed on/off or digital </a:t>
            </a:r>
            <a:r>
              <a:rPr lang="en-US" sz="2400" spc="-300" dirty="0"/>
              <a:t>D </a:t>
            </a:r>
            <a:r>
              <a:rPr lang="en-US" sz="2400" dirty="0"/>
              <a:t>C) when engine is being cranked.</a:t>
            </a:r>
          </a:p>
          <a:p>
            <a:pPr marL="342900" indent="-342900">
              <a:spcBef>
                <a:spcPts val="600"/>
              </a:spcBef>
              <a:buSzTx/>
            </a:pPr>
            <a:r>
              <a:rPr lang="en-US" sz="2400" dirty="0"/>
              <a:t>Best test is to use oscilloscope and observe waveform.</a:t>
            </a:r>
            <a:endParaRPr lang="en-US" altLang="en-US" sz="2400" noProof="0" dirty="0">
              <a:solidFill>
                <a:schemeClr val="tx1"/>
              </a:solidFill>
            </a:endParaRPr>
          </a:p>
        </p:txBody>
      </p:sp>
    </p:spTree>
    <p:extLst>
      <p:ext uri="{BB962C8B-B14F-4D97-AF65-F5344CB8AC3E}">
        <p14:creationId xmlns:p14="http://schemas.microsoft.com/office/powerpoint/2010/main" val="3195055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Hall-Effect Testing</a:t>
            </a:r>
          </a:p>
        </p:txBody>
      </p:sp>
      <p:pic>
        <p:nvPicPr>
          <p:cNvPr id="4" name="Picture 3" descr="An illustration compares output of Hall Effect sensor and magnetic sensor.&#10;Long description is available in notes, press F6.">
            <a:extLst>
              <a:ext uri="{FF2B5EF4-FFF2-40B4-BE49-F238E27FC236}">
                <a16:creationId xmlns:a16="http://schemas.microsoft.com/office/drawing/2014/main" id="{89497B56-0561-C18B-8FD3-1A6EB14511A6}"/>
              </a:ext>
            </a:extLst>
          </p:cNvPr>
          <p:cNvPicPr>
            <a:picLocks noChangeAspect="1"/>
          </p:cNvPicPr>
          <p:nvPr/>
        </p:nvPicPr>
        <p:blipFill>
          <a:blip r:embed="rId3"/>
          <a:stretch>
            <a:fillRect/>
          </a:stretch>
        </p:blipFill>
        <p:spPr>
          <a:xfrm>
            <a:off x="647054" y="1627862"/>
            <a:ext cx="7825189" cy="316016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0894" y="5129307"/>
            <a:ext cx="8310176" cy="1144347"/>
          </a:xfrm>
        </p:spPr>
        <p:txBody>
          <a:bodyPr wrap="square" lIns="0" tIns="18000" rIns="0" bIns="18000" anchor="ctr" anchorCtr="0">
            <a:spAutoFit/>
          </a:bodyPr>
          <a:lstStyle/>
          <a:p>
            <a:pPr marL="342900" indent="-342900"/>
            <a:r>
              <a:rPr lang="en-US" sz="2400" noProof="0" dirty="0"/>
              <a:t>A Hall-effect sensor produces a square waveform, whereas a magnetic sensor produces an analog waveform when viewed on the scope.</a:t>
            </a:r>
          </a:p>
        </p:txBody>
      </p:sp>
    </p:spTree>
    <p:extLst>
      <p:ext uri="{BB962C8B-B14F-4D97-AF65-F5344CB8AC3E}">
        <p14:creationId xmlns:p14="http://schemas.microsoft.com/office/powerpoint/2010/main" val="850887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dirty="0"/>
              <a:t>Learning Objectives </a:t>
            </a:r>
            <a:r>
              <a:rPr lang="en-US" sz="2800" dirty="0"/>
              <a:t>(1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3797"/>
            <a:ext cx="8305788" cy="4145169"/>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Describe the procedure used to check for spark.</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Describe the electronic ignition troubleshooting procedure.</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Describe ignition coil testing using an ohmmeter.</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.4	</a:t>
            </a:r>
            <a:r>
              <a:rPr lang="en-US" sz="2400" dirty="0">
                <a:latin typeface="Arial" panose="020B0604020202020204" pitchFamily="34" charset="0"/>
                <a:cs typeface="Arial" panose="020B0604020202020204" pitchFamily="34" charset="0"/>
              </a:rPr>
              <a:t>Describe how to test magnetic sensors.</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.5	</a:t>
            </a:r>
            <a:r>
              <a:rPr lang="en-US" sz="2400" dirty="0">
                <a:latin typeface="Arial" panose="020B0604020202020204" pitchFamily="34" charset="0"/>
                <a:cs typeface="Arial" panose="020B0604020202020204" pitchFamily="34" charset="0"/>
              </a:rPr>
              <a:t>Describe how to test Hall-effect sensors.</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.6	</a:t>
            </a:r>
            <a:r>
              <a:rPr lang="en-US" sz="2400" dirty="0">
                <a:latin typeface="Arial" panose="020B0604020202020204" pitchFamily="34" charset="0"/>
                <a:cs typeface="Arial" panose="020B0604020202020204" pitchFamily="34" charset="0"/>
              </a:rPr>
              <a:t>Discuss visual inspection of the ignition system.</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.7	</a:t>
            </a:r>
            <a:r>
              <a:rPr lang="en-US" sz="2400" dirty="0">
                <a:latin typeface="Arial" panose="020B0604020202020204" pitchFamily="34" charset="0"/>
                <a:cs typeface="Arial" panose="020B0604020202020204" pitchFamily="34" charset="0"/>
              </a:rPr>
              <a:t>Explain how to test for poor performance.</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1550899" cy="405683"/>
          </a:xfrm>
        </p:spPr>
        <p:txBody>
          <a:bodyPr wrap="square" lIns="0" tIns="18000" rIns="0" bIns="18000" anchor="ctr" anchorCtr="0">
            <a:spAutoFit/>
          </a:bodyPr>
          <a:lstStyle/>
          <a:p>
            <a:pPr marL="0" indent="0">
              <a:buNone/>
            </a:pPr>
            <a:r>
              <a:rPr lang="en-US" sz="2400" noProof="0" dirty="0"/>
              <a:t>Coil Track</a:t>
            </a:r>
          </a:p>
        </p:txBody>
      </p:sp>
      <p:pic>
        <p:nvPicPr>
          <p:cNvPr id="3" name="Picture 2" descr="A cut section of a transformer with bigger less dense primary coil next to smaller and denser secondary coil winding. Both the coils are encased in coil epoxy and are placed next to a steel core separated by air gap.">
            <a:extLst>
              <a:ext uri="{FF2B5EF4-FFF2-40B4-BE49-F238E27FC236}">
                <a16:creationId xmlns:a16="http://schemas.microsoft.com/office/drawing/2014/main" id="{746AD757-8356-B622-3D77-B89FBCA3665C}"/>
              </a:ext>
            </a:extLst>
          </p:cNvPr>
          <p:cNvPicPr>
            <a:picLocks noChangeAspect="1"/>
          </p:cNvPicPr>
          <p:nvPr/>
        </p:nvPicPr>
        <p:blipFill>
          <a:blip r:embed="rId3"/>
          <a:stretch>
            <a:fillRect/>
          </a:stretch>
        </p:blipFill>
        <p:spPr>
          <a:xfrm>
            <a:off x="2489501" y="1474369"/>
            <a:ext cx="4164999" cy="353855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191092"/>
            <a:ext cx="8310176" cy="1144347"/>
          </a:xfrm>
        </p:spPr>
        <p:txBody>
          <a:bodyPr wrap="square" lIns="0" tIns="18000" rIns="0" bIns="18000" anchor="ctr" anchorCtr="0">
            <a:spAutoFit/>
          </a:bodyPr>
          <a:lstStyle/>
          <a:p>
            <a:pPr marL="342900" indent="-342900"/>
            <a:r>
              <a:rPr lang="en-US" sz="2400" noProof="0" dirty="0"/>
              <a:t>A track inside an ignition coil is not a short, but rather it is a low-resistance path or hole that has been burned through from the secondary wiring to the steel core.</a:t>
            </a:r>
          </a:p>
        </p:txBody>
      </p:sp>
    </p:spTree>
    <p:extLst>
      <p:ext uri="{BB962C8B-B14F-4D97-AF65-F5344CB8AC3E}">
        <p14:creationId xmlns:p14="http://schemas.microsoft.com/office/powerpoint/2010/main" val="3776752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1279050" cy="405683"/>
          </a:xfrm>
        </p:spPr>
        <p:txBody>
          <a:bodyPr wrap="square" lIns="0" tIns="18000" rIns="0" bIns="18000" anchor="ctr" anchorCtr="0">
            <a:spAutoFit/>
          </a:bodyPr>
          <a:lstStyle/>
          <a:p>
            <a:pPr marL="0" indent="0">
              <a:buNone/>
            </a:pPr>
            <a:r>
              <a:rPr lang="en-US" sz="2400" noProof="0" dirty="0"/>
              <a:t>Tech Tip</a:t>
            </a:r>
          </a:p>
        </p:txBody>
      </p:sp>
      <p:pic>
        <p:nvPicPr>
          <p:cNvPr id="4" name="Picture 3" descr="A magnetic pick point placed over the casing of a coil.">
            <a:extLst>
              <a:ext uri="{FF2B5EF4-FFF2-40B4-BE49-F238E27FC236}">
                <a16:creationId xmlns:a16="http://schemas.microsoft.com/office/drawing/2014/main" id="{CCDC0A57-4E23-3720-2277-4C101088DE0A}"/>
              </a:ext>
            </a:extLst>
          </p:cNvPr>
          <p:cNvPicPr>
            <a:picLocks noChangeAspect="1"/>
          </p:cNvPicPr>
          <p:nvPr/>
        </p:nvPicPr>
        <p:blipFill>
          <a:blip r:embed="rId3"/>
          <a:stretch>
            <a:fillRect/>
          </a:stretch>
        </p:blipFill>
        <p:spPr>
          <a:xfrm>
            <a:off x="2201013" y="1474884"/>
            <a:ext cx="4741974" cy="356223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0894" y="5205360"/>
            <a:ext cx="8310176" cy="1144347"/>
          </a:xfrm>
        </p:spPr>
        <p:txBody>
          <a:bodyPr wrap="square" lIns="0" tIns="18000" rIns="0" bIns="18000" anchor="ctr" anchorCtr="0">
            <a:spAutoFit/>
          </a:bodyPr>
          <a:lstStyle/>
          <a:p>
            <a:pPr marL="342900" indent="-342900"/>
            <a:r>
              <a:rPr lang="en-US" sz="2400" noProof="0" dirty="0"/>
              <a:t>If the coil is working, the end of the magnetic pickup tool will move with the changes in the magnetic field around the coil.</a:t>
            </a:r>
          </a:p>
        </p:txBody>
      </p:sp>
    </p:spTree>
    <p:extLst>
      <p:ext uri="{BB962C8B-B14F-4D97-AF65-F5344CB8AC3E}">
        <p14:creationId xmlns:p14="http://schemas.microsoft.com/office/powerpoint/2010/main" val="2781811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0389"/>
            <a:ext cx="8310175" cy="1144347"/>
          </a:xfrm>
        </p:spPr>
        <p:txBody>
          <a:bodyPr wrap="square" lIns="0" tIns="18000" rIns="0" bIns="18000" anchor="ctr" anchorCtr="0">
            <a:spAutoFit/>
          </a:bodyPr>
          <a:lstStyle/>
          <a:p>
            <a:r>
              <a:rPr lang="en-US" dirty="0"/>
              <a:t>Ignition System Diagnosis Using Visual Inspection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1614137"/>
            <a:ext cx="8305788" cy="3375727"/>
          </a:xfrm>
        </p:spPr>
        <p:txBody>
          <a:bodyPr wrap="square" lIns="0" tIns="18000" rIns="0" bIns="18000" anchor="ctr" anchorCtr="0">
            <a:spAutoFit/>
          </a:bodyPr>
          <a:lstStyle/>
          <a:p>
            <a:pPr marL="342900" indent="-342900">
              <a:spcBef>
                <a:spcPts val="600"/>
              </a:spcBef>
              <a:buSzTx/>
            </a:pPr>
            <a:r>
              <a:rPr lang="en-US" sz="2400" dirty="0"/>
              <a:t>Check all spark plug wires for proper routing.</a:t>
            </a:r>
          </a:p>
          <a:p>
            <a:pPr marL="342900" indent="-342900">
              <a:spcBef>
                <a:spcPts val="600"/>
              </a:spcBef>
              <a:buSzTx/>
            </a:pPr>
            <a:r>
              <a:rPr lang="en-US" sz="2400" dirty="0"/>
              <a:t>Check that all spark plug wires are securely attached.</a:t>
            </a:r>
          </a:p>
          <a:p>
            <a:pPr marL="342900" indent="-342900">
              <a:spcBef>
                <a:spcPts val="600"/>
              </a:spcBef>
              <a:buSzTx/>
            </a:pPr>
            <a:r>
              <a:rPr lang="en-US" sz="2400" dirty="0"/>
              <a:t>Check that all spark plug wires are clean.</a:t>
            </a:r>
          </a:p>
          <a:p>
            <a:pPr marL="829818" lvl="1" indent="-342900">
              <a:buSzTx/>
            </a:pPr>
            <a:r>
              <a:rPr lang="en-US" sz="2400" dirty="0"/>
              <a:t>Free from excessive dirt or oil.</a:t>
            </a:r>
          </a:p>
          <a:p>
            <a:pPr marL="342900" indent="-342900">
              <a:spcBef>
                <a:spcPts val="600"/>
              </a:spcBef>
              <a:buSzTx/>
            </a:pPr>
            <a:r>
              <a:rPr lang="en-US" sz="2400" dirty="0"/>
              <a:t>Remove distributor cap and carefully check cap and distributor rotor for faults.</a:t>
            </a:r>
          </a:p>
          <a:p>
            <a:pPr marL="342900" indent="-342900">
              <a:spcBef>
                <a:spcPts val="600"/>
              </a:spcBef>
              <a:buSzTx/>
            </a:pPr>
            <a:r>
              <a:rPr lang="en-US" sz="2400" dirty="0"/>
              <a:t>Remove spark plugs and check for excessive wear or other visible faults.</a:t>
            </a:r>
            <a:endParaRPr lang="en-US" altLang="en-US" sz="2400" noProof="0" dirty="0">
              <a:solidFill>
                <a:schemeClr val="tx1"/>
              </a:solidFill>
            </a:endParaRPr>
          </a:p>
        </p:txBody>
      </p:sp>
    </p:spTree>
    <p:extLst>
      <p:ext uri="{BB962C8B-B14F-4D97-AF65-F5344CB8AC3E}">
        <p14:creationId xmlns:p14="http://schemas.microsoft.com/office/powerpoint/2010/main" val="4180518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13"/>
            <a:ext cx="8310175" cy="590349"/>
          </a:xfrm>
        </p:spPr>
        <p:txBody>
          <a:bodyPr wrap="square" lIns="0" tIns="18000" rIns="0" bIns="18000" anchor="ctr" anchorCtr="0">
            <a:spAutoFit/>
          </a:bodyPr>
          <a:lstStyle/>
          <a:p>
            <a:r>
              <a:rPr lang="en-US" dirty="0"/>
              <a:t>Testing for Poor Performance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0184"/>
            <a:ext cx="8305788" cy="3067951"/>
          </a:xfrm>
        </p:spPr>
        <p:txBody>
          <a:bodyPr wrap="square" lIns="0" tIns="18000" rIns="0" bIns="18000" anchor="ctr" anchorCtr="0">
            <a:spAutoFit/>
          </a:bodyPr>
          <a:lstStyle/>
          <a:p>
            <a:pPr marL="342900" indent="-342900">
              <a:spcBef>
                <a:spcPts val="600"/>
              </a:spcBef>
              <a:buSzTx/>
            </a:pPr>
            <a:r>
              <a:rPr lang="en-US" sz="2400" dirty="0"/>
              <a:t>Many diagnostic equipment manufacturers offer methods for testing distributorless ignition systems on an oscilloscope.</a:t>
            </a:r>
          </a:p>
          <a:p>
            <a:pPr marL="342900" indent="-342900">
              <a:spcBef>
                <a:spcPts val="600"/>
              </a:spcBef>
              <a:buSzTx/>
            </a:pPr>
            <a:r>
              <a:rPr lang="en-US" sz="2400" dirty="0"/>
              <a:t>A simple method of testing distributorless (waste-spark systems) ignition with the engine off involves removing the spark plug wires (or connectors) from the spark plugs (or coils or distributor cap) and installing short lengths (2 inches) of rubber vacuum hose in series.</a:t>
            </a:r>
            <a:endParaRPr lang="en-US" altLang="en-US" sz="2400" noProof="0" dirty="0">
              <a:solidFill>
                <a:schemeClr val="tx1"/>
              </a:solidFill>
            </a:endParaRPr>
          </a:p>
        </p:txBody>
      </p:sp>
    </p:spTree>
    <p:extLst>
      <p:ext uri="{BB962C8B-B14F-4D97-AF65-F5344CB8AC3E}">
        <p14:creationId xmlns:p14="http://schemas.microsoft.com/office/powerpoint/2010/main" val="4005365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0896" y="951576"/>
            <a:ext cx="1526185" cy="374906"/>
          </a:xfrm>
        </p:spPr>
        <p:txBody>
          <a:bodyPr wrap="square" lIns="0" tIns="18000" rIns="0" bIns="18000" anchor="ctr" anchorCtr="0">
            <a:spAutoFit/>
          </a:bodyPr>
          <a:lstStyle/>
          <a:p>
            <a:pPr marL="0" indent="0">
              <a:buNone/>
            </a:pPr>
            <a:r>
              <a:rPr lang="en-US" sz="2200" spc="-300" noProof="0" dirty="0"/>
              <a:t>D I </a:t>
            </a:r>
            <a:r>
              <a:rPr lang="en-US" sz="2200" noProof="0" dirty="0"/>
              <a:t>S Testing</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68935"/>
            <a:ext cx="4296287" cy="4437556"/>
          </a:xfrm>
        </p:spPr>
        <p:txBody>
          <a:bodyPr wrap="square" lIns="0" tIns="18000" rIns="0" bIns="18000" anchor="ctr" anchorCtr="0">
            <a:spAutoFit/>
          </a:bodyPr>
          <a:lstStyle/>
          <a:p>
            <a:pPr marL="342900" indent="-342900"/>
            <a:r>
              <a:rPr lang="en-US" sz="2200" noProof="0" dirty="0"/>
              <a:t>Using a vacuum hose and a grounded test light to ground one cylinder at a time on a </a:t>
            </a:r>
            <a:r>
              <a:rPr lang="en-US" sz="2200" spc="-300" noProof="0" dirty="0"/>
              <a:t>D I </a:t>
            </a:r>
            <a:r>
              <a:rPr lang="en-US" sz="2200" noProof="0" dirty="0"/>
              <a:t>S. This works on all types of ignition systems and provides a method for grounding out one cylinder at a time without fear of damaging any component. Use a standard 12-volt test light that uses a bulb because if an </a:t>
            </a:r>
            <a:r>
              <a:rPr lang="en-US" sz="2200" spc="-300" noProof="0" dirty="0"/>
              <a:t>L E </a:t>
            </a:r>
            <a:r>
              <a:rPr lang="en-US" sz="2200" noProof="0" dirty="0"/>
              <a:t>D test light is used, the high-voltage with harm the electronic circuit inside the test light.</a:t>
            </a:r>
          </a:p>
        </p:txBody>
      </p:sp>
      <p:pic>
        <p:nvPicPr>
          <p:cNvPr id="3" name="Picture 2" descr="An illustration depicts a grounded test light placed in contact with spark plug casing.">
            <a:extLst>
              <a:ext uri="{FF2B5EF4-FFF2-40B4-BE49-F238E27FC236}">
                <a16:creationId xmlns:a16="http://schemas.microsoft.com/office/drawing/2014/main" id="{CE231EFA-7847-B451-2643-567B53AB9664}"/>
              </a:ext>
            </a:extLst>
          </p:cNvPr>
          <p:cNvPicPr>
            <a:picLocks noChangeAspect="1"/>
          </p:cNvPicPr>
          <p:nvPr/>
        </p:nvPicPr>
        <p:blipFill>
          <a:blip r:embed="rId3"/>
          <a:stretch>
            <a:fillRect/>
          </a:stretch>
        </p:blipFill>
        <p:spPr>
          <a:xfrm>
            <a:off x="4912946" y="1240919"/>
            <a:ext cx="3785659" cy="3697058"/>
          </a:xfrm>
          <a:prstGeom prst="rect">
            <a:avLst/>
          </a:prstGeom>
        </p:spPr>
      </p:pic>
    </p:spTree>
    <p:extLst>
      <p:ext uri="{BB962C8B-B14F-4D97-AF65-F5344CB8AC3E}">
        <p14:creationId xmlns:p14="http://schemas.microsoft.com/office/powerpoint/2010/main" val="540293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13"/>
            <a:ext cx="8310175" cy="590349"/>
          </a:xfrm>
        </p:spPr>
        <p:txBody>
          <a:bodyPr wrap="square" lIns="0" tIns="18000" rIns="0" bIns="18000" anchor="ctr" anchorCtr="0">
            <a:spAutoFit/>
          </a:bodyPr>
          <a:lstStyle/>
          <a:p>
            <a:r>
              <a:rPr lang="en-US" dirty="0"/>
              <a:t>Secondary Ignition Inspection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4867"/>
            <a:ext cx="8305788" cy="4114391"/>
          </a:xfrm>
        </p:spPr>
        <p:txBody>
          <a:bodyPr wrap="square" lIns="0" tIns="18000" rIns="0" bIns="18000" anchor="ctr" anchorCtr="0">
            <a:spAutoFit/>
          </a:bodyPr>
          <a:lstStyle/>
          <a:p>
            <a:pPr marL="342900" indent="-342900">
              <a:spcBef>
                <a:spcPts val="600"/>
              </a:spcBef>
              <a:buSzTx/>
            </a:pPr>
            <a:r>
              <a:rPr lang="en-US" sz="2400" dirty="0"/>
              <a:t>Distributor Cap and Rotor</a:t>
            </a:r>
          </a:p>
          <a:p>
            <a:pPr marL="829818" lvl="1" indent="-342900">
              <a:buSzTx/>
            </a:pPr>
            <a:r>
              <a:rPr lang="en-US" sz="2400" dirty="0"/>
              <a:t>Inspect a distributor cap for cracks, carbon tracks, and corrosion.</a:t>
            </a:r>
          </a:p>
          <a:p>
            <a:pPr marL="342900" indent="-342900">
              <a:spcBef>
                <a:spcPts val="600"/>
              </a:spcBef>
              <a:buSzTx/>
            </a:pPr>
            <a:r>
              <a:rPr lang="en-US" sz="2400" spc="-300" dirty="0"/>
              <a:t>C O </a:t>
            </a:r>
            <a:r>
              <a:rPr lang="en-US" sz="2400" dirty="0"/>
              <a:t>P and Waste Spark Inspection</a:t>
            </a:r>
          </a:p>
          <a:p>
            <a:pPr marL="829818" lvl="1" indent="-342900">
              <a:buSzTx/>
            </a:pPr>
            <a:r>
              <a:rPr lang="en-US" sz="2400" dirty="0"/>
              <a:t>Look for evidence of carbon track or heat-related faults to the plug boot.</a:t>
            </a:r>
          </a:p>
          <a:p>
            <a:pPr marL="342900" indent="-342900">
              <a:spcBef>
                <a:spcPts val="600"/>
              </a:spcBef>
              <a:buSzTx/>
            </a:pPr>
            <a:r>
              <a:rPr lang="en-US" sz="2400" dirty="0"/>
              <a:t>Spark Plug Wire Inspection</a:t>
            </a:r>
          </a:p>
          <a:p>
            <a:pPr marL="829818" lvl="1" indent="-342900">
              <a:buSzTx/>
            </a:pPr>
            <a:r>
              <a:rPr lang="en-US" sz="2400" dirty="0"/>
              <a:t>Spark plug wires should be visually inspected for cuts or defective insulation and checked for resistance with an ohmmeter.</a:t>
            </a:r>
            <a:endParaRPr lang="en-US" altLang="en-US" sz="2400" noProof="0" dirty="0">
              <a:solidFill>
                <a:schemeClr val="tx1"/>
              </a:solidFill>
            </a:endParaRPr>
          </a:p>
        </p:txBody>
      </p:sp>
    </p:spTree>
    <p:extLst>
      <p:ext uri="{BB962C8B-B14F-4D97-AF65-F5344CB8AC3E}">
        <p14:creationId xmlns:p14="http://schemas.microsoft.com/office/powerpoint/2010/main" val="4015187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26862"/>
            <a:ext cx="1995742" cy="374906"/>
          </a:xfrm>
        </p:spPr>
        <p:txBody>
          <a:bodyPr wrap="square" lIns="0" tIns="18000" rIns="0" bIns="18000" anchor="ctr" anchorCtr="0">
            <a:spAutoFit/>
          </a:bodyPr>
          <a:lstStyle/>
          <a:p>
            <a:pPr marL="0" indent="0">
              <a:buNone/>
            </a:pPr>
            <a:r>
              <a:rPr lang="en-US" sz="2200" spc="-300" noProof="0" dirty="0"/>
              <a:t>C O </a:t>
            </a:r>
            <a:r>
              <a:rPr lang="en-US" sz="2200" noProof="0" dirty="0"/>
              <a:t>P Inspection</a:t>
            </a:r>
          </a:p>
        </p:txBody>
      </p:sp>
      <p:pic>
        <p:nvPicPr>
          <p:cNvPr id="4" name="Picture 3" descr="An C O P assembly being removed from an engine.">
            <a:extLst>
              <a:ext uri="{FF2B5EF4-FFF2-40B4-BE49-F238E27FC236}">
                <a16:creationId xmlns:a16="http://schemas.microsoft.com/office/drawing/2014/main" id="{85634B5C-6854-1893-BE3D-42F126BFE2F1}"/>
              </a:ext>
            </a:extLst>
          </p:cNvPr>
          <p:cNvPicPr>
            <a:picLocks noChangeAspect="1"/>
          </p:cNvPicPr>
          <p:nvPr/>
        </p:nvPicPr>
        <p:blipFill>
          <a:blip r:embed="rId3"/>
          <a:stretch>
            <a:fillRect/>
          </a:stretch>
        </p:blipFill>
        <p:spPr>
          <a:xfrm>
            <a:off x="2118486" y="1408922"/>
            <a:ext cx="4907028" cy="369416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312672"/>
            <a:ext cx="8310176" cy="1052014"/>
          </a:xfrm>
        </p:spPr>
        <p:txBody>
          <a:bodyPr wrap="square" lIns="0" tIns="18000" rIns="0" bIns="18000" anchor="ctr" anchorCtr="0">
            <a:spAutoFit/>
          </a:bodyPr>
          <a:lstStyle/>
          <a:p>
            <a:pPr marL="342900" indent="-342900"/>
            <a:r>
              <a:rPr lang="en-US" sz="2200" noProof="0" dirty="0"/>
              <a:t>When checking a coil-on-plug (</a:t>
            </a:r>
            <a:r>
              <a:rPr lang="en-US" sz="2200" spc="-300" noProof="0" dirty="0"/>
              <a:t>C O </a:t>
            </a:r>
            <a:r>
              <a:rPr lang="en-US" sz="2200" noProof="0" dirty="0"/>
              <a:t>P) assembly, check that the primary and secondary wiring looks normal and that the coil is not discolored from arcing or corrosion.</a:t>
            </a:r>
          </a:p>
        </p:txBody>
      </p:sp>
    </p:spTree>
    <p:extLst>
      <p:ext uri="{BB962C8B-B14F-4D97-AF65-F5344CB8AC3E}">
        <p14:creationId xmlns:p14="http://schemas.microsoft.com/office/powerpoint/2010/main" val="2516806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26862"/>
            <a:ext cx="3033710" cy="374906"/>
          </a:xfrm>
        </p:spPr>
        <p:txBody>
          <a:bodyPr wrap="square" lIns="0" tIns="18000" rIns="0" bIns="18000" anchor="ctr" anchorCtr="0">
            <a:spAutoFit/>
          </a:bodyPr>
          <a:lstStyle/>
          <a:p>
            <a:pPr marL="0" indent="0">
              <a:buNone/>
            </a:pPr>
            <a:r>
              <a:rPr lang="en-US" sz="2200" noProof="0" dirty="0"/>
              <a:t>Waste Spark Inspection</a:t>
            </a:r>
          </a:p>
        </p:txBody>
      </p:sp>
      <p:pic>
        <p:nvPicPr>
          <p:cNvPr id="3" name="Picture 2" descr="Two corroded terminals with white residue over it.">
            <a:extLst>
              <a:ext uri="{FF2B5EF4-FFF2-40B4-BE49-F238E27FC236}">
                <a16:creationId xmlns:a16="http://schemas.microsoft.com/office/drawing/2014/main" id="{8EF8E3DF-A17A-6B85-DA6C-45038265BA8E}"/>
              </a:ext>
            </a:extLst>
          </p:cNvPr>
          <p:cNvPicPr>
            <a:picLocks noChangeAspect="1"/>
          </p:cNvPicPr>
          <p:nvPr/>
        </p:nvPicPr>
        <p:blipFill>
          <a:blip r:embed="rId3"/>
          <a:stretch>
            <a:fillRect/>
          </a:stretch>
        </p:blipFill>
        <p:spPr>
          <a:xfrm>
            <a:off x="2069171" y="1453904"/>
            <a:ext cx="5005659" cy="376841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312672"/>
            <a:ext cx="8310176" cy="1052014"/>
          </a:xfrm>
        </p:spPr>
        <p:txBody>
          <a:bodyPr wrap="square" lIns="0" tIns="18000" rIns="0" bIns="18000" anchor="ctr" anchorCtr="0">
            <a:spAutoFit/>
          </a:bodyPr>
          <a:lstStyle/>
          <a:p>
            <a:pPr marL="342900" indent="-342900"/>
            <a:r>
              <a:rPr lang="en-US" sz="2200" noProof="0" dirty="0"/>
              <a:t>When checking a waste spark-type ignition system, check that the secondary wires are attached to the correct coil terminal and that the wiring is correctly routed to help avoid cross-fire.</a:t>
            </a:r>
          </a:p>
        </p:txBody>
      </p:sp>
    </p:spTree>
    <p:extLst>
      <p:ext uri="{BB962C8B-B14F-4D97-AF65-F5344CB8AC3E}">
        <p14:creationId xmlns:p14="http://schemas.microsoft.com/office/powerpoint/2010/main" val="2812137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2786575" cy="405683"/>
          </a:xfrm>
        </p:spPr>
        <p:txBody>
          <a:bodyPr wrap="square" lIns="0" tIns="18000" rIns="0" bIns="18000" anchor="ctr" anchorCtr="0">
            <a:spAutoFit/>
          </a:bodyPr>
          <a:lstStyle/>
          <a:p>
            <a:pPr marL="0" indent="0">
              <a:buNone/>
            </a:pPr>
            <a:r>
              <a:rPr lang="en-US" sz="2400" noProof="0" dirty="0"/>
              <a:t>Corroded Terminals</a:t>
            </a:r>
          </a:p>
        </p:txBody>
      </p:sp>
      <p:pic>
        <p:nvPicPr>
          <p:cNvPr id="4" name="Picture 3" descr="Two corroded terminals with white residue over it.">
            <a:extLst>
              <a:ext uri="{FF2B5EF4-FFF2-40B4-BE49-F238E27FC236}">
                <a16:creationId xmlns:a16="http://schemas.microsoft.com/office/drawing/2014/main" id="{1F49D6E7-450A-8288-1A4F-3B7FDB88C12B}"/>
              </a:ext>
            </a:extLst>
          </p:cNvPr>
          <p:cNvPicPr>
            <a:picLocks noChangeAspect="1"/>
          </p:cNvPicPr>
          <p:nvPr/>
        </p:nvPicPr>
        <p:blipFill>
          <a:blip r:embed="rId3"/>
          <a:stretch>
            <a:fillRect/>
          </a:stretch>
        </p:blipFill>
        <p:spPr>
          <a:xfrm>
            <a:off x="2815418" y="1466038"/>
            <a:ext cx="3513164" cy="385178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498306"/>
            <a:ext cx="8310176" cy="775015"/>
          </a:xfrm>
        </p:spPr>
        <p:txBody>
          <a:bodyPr wrap="square" lIns="0" tIns="18000" rIns="0" bIns="18000" anchor="ctr" anchorCtr="0">
            <a:spAutoFit/>
          </a:bodyPr>
          <a:lstStyle/>
          <a:p>
            <a:pPr marL="342900" indent="-342900">
              <a:buFont typeface="Arial" panose="020B0604020202020204" pitchFamily="34" charset="0"/>
              <a:buChar char="•"/>
            </a:pPr>
            <a:r>
              <a:rPr lang="en-US" sz="2400" noProof="0" dirty="0"/>
              <a:t>Corroded terminals on a waste-spark coil can cause misfire diagnostic trouble codes to be set.</a:t>
            </a:r>
          </a:p>
        </p:txBody>
      </p:sp>
    </p:spTree>
    <p:extLst>
      <p:ext uri="{BB962C8B-B14F-4D97-AF65-F5344CB8AC3E}">
        <p14:creationId xmlns:p14="http://schemas.microsoft.com/office/powerpoint/2010/main" val="531291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1958672" cy="405683"/>
          </a:xfrm>
        </p:spPr>
        <p:txBody>
          <a:bodyPr wrap="square" lIns="0" tIns="18000" rIns="0" bIns="18000" anchor="ctr" anchorCtr="0">
            <a:spAutoFit/>
          </a:bodyPr>
          <a:lstStyle/>
          <a:p>
            <a:pPr marL="0" indent="0">
              <a:buNone/>
            </a:pPr>
            <a:r>
              <a:rPr lang="en-US" sz="2400" noProof="0" dirty="0"/>
              <a:t>Misfire Cause</a:t>
            </a:r>
          </a:p>
        </p:txBody>
      </p:sp>
      <p:pic>
        <p:nvPicPr>
          <p:cNvPr id="3" name="Picture 2" descr="A spark plug boot with black markings due to arcing to the valve cover.">
            <a:extLst>
              <a:ext uri="{FF2B5EF4-FFF2-40B4-BE49-F238E27FC236}">
                <a16:creationId xmlns:a16="http://schemas.microsoft.com/office/drawing/2014/main" id="{356BCFC6-C724-6ABC-6EC1-415507A39C03}"/>
              </a:ext>
            </a:extLst>
          </p:cNvPr>
          <p:cNvPicPr>
            <a:picLocks noChangeAspect="1"/>
          </p:cNvPicPr>
          <p:nvPr/>
        </p:nvPicPr>
        <p:blipFill>
          <a:blip r:embed="rId3"/>
          <a:stretch>
            <a:fillRect/>
          </a:stretch>
        </p:blipFill>
        <p:spPr>
          <a:xfrm>
            <a:off x="833215" y="1626400"/>
            <a:ext cx="7477571" cy="259194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763014"/>
            <a:ext cx="8310176" cy="775015"/>
          </a:xfrm>
        </p:spPr>
        <p:txBody>
          <a:bodyPr wrap="square" lIns="0" tIns="18000" rIns="0" bIns="18000" anchor="ctr" anchorCtr="0">
            <a:spAutoFit/>
          </a:bodyPr>
          <a:lstStyle/>
          <a:p>
            <a:pPr marL="342900" indent="-342900"/>
            <a:r>
              <a:rPr lang="en-US" sz="2400" noProof="0" dirty="0"/>
              <a:t>This spark plug boot on an overhead camshaft engine has been arcing to the valve cover causing a misfire to occur.</a:t>
            </a:r>
          </a:p>
        </p:txBody>
      </p:sp>
    </p:spTree>
    <p:extLst>
      <p:ext uri="{BB962C8B-B14F-4D97-AF65-F5344CB8AC3E}">
        <p14:creationId xmlns:p14="http://schemas.microsoft.com/office/powerpoint/2010/main" val="664597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dirty="0"/>
              <a:t>Learning Objectives </a:t>
            </a:r>
            <a:r>
              <a:rPr lang="en-US" sz="2800" dirty="0"/>
              <a:t>(2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5710"/>
            <a:ext cx="8305788" cy="3952808"/>
          </a:xfrm>
        </p:spPr>
        <p:txBody>
          <a:bodyPr wrap="square" lIns="0" tIns="18000" rIns="0" bIns="18000" anchor="ctr" anchorCtr="0">
            <a:spAutoFit/>
          </a:bodyPr>
          <a:lstStyle/>
          <a:p>
            <a:pPr marL="933450" indent="-933450">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.8	</a:t>
            </a:r>
            <a:r>
              <a:rPr lang="en-US" sz="2400" dirty="0">
                <a:latin typeface="Arial" panose="020B0604020202020204" pitchFamily="34" charset="0"/>
                <a:cs typeface="Arial" panose="020B0604020202020204" pitchFamily="34" charset="0"/>
              </a:rPr>
              <a:t>Explain how to test for a no-start condition.</a:t>
            </a:r>
            <a:endParaRPr lang="en-US" altLang="en-US" sz="2400" noProof="0" dirty="0">
              <a:latin typeface="Arial" panose="020B0604020202020204" pitchFamily="34" charset="0"/>
              <a:cs typeface="Arial" panose="020B0604020202020204" pitchFamily="34" charset="0"/>
            </a:endParaRPr>
          </a:p>
          <a:p>
            <a:pPr marL="933450" indent="-933450">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.9	</a:t>
            </a:r>
            <a:r>
              <a:rPr lang="en-US" sz="2400" dirty="0">
                <a:latin typeface="Arial" panose="020B0604020202020204" pitchFamily="34" charset="0"/>
                <a:cs typeface="Arial" panose="020B0604020202020204" pitchFamily="34" charset="0"/>
              </a:rPr>
              <a:t>Inspect and test ignition system secondary circuits.</a:t>
            </a:r>
          </a:p>
          <a:p>
            <a:pPr marL="923925" indent="-923925">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.10	</a:t>
            </a:r>
            <a:r>
              <a:rPr lang="en-US" sz="2400" dirty="0">
                <a:latin typeface="Arial" panose="020B0604020202020204" pitchFamily="34" charset="0"/>
                <a:cs typeface="Arial" panose="020B0604020202020204" pitchFamily="34" charset="0"/>
              </a:rPr>
              <a:t> Describe spark plug service.</a:t>
            </a:r>
          </a:p>
          <a:p>
            <a:pPr marL="923925" indent="-923925">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.11	</a:t>
            </a:r>
            <a:r>
              <a:rPr lang="en-US" sz="2400" dirty="0">
                <a:latin typeface="Arial" panose="020B0604020202020204" pitchFamily="34" charset="0"/>
                <a:cs typeface="Arial" panose="020B0604020202020204" pitchFamily="34" charset="0"/>
              </a:rPr>
              <a:t>Describe secondary ignition tests.</a:t>
            </a:r>
            <a:endParaRPr lang="en-US" altLang="en-US" sz="2400" noProof="0" dirty="0">
              <a:latin typeface="Arial" panose="020B0604020202020204" pitchFamily="34" charset="0"/>
              <a:cs typeface="Arial" panose="020B0604020202020204" pitchFamily="34" charset="0"/>
            </a:endParaRPr>
          </a:p>
          <a:p>
            <a:pPr marL="923925" indent="-923925">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.12	</a:t>
            </a:r>
            <a:r>
              <a:rPr lang="en-US" sz="2400" dirty="0">
                <a:latin typeface="Arial" panose="020B0604020202020204" pitchFamily="34" charset="0"/>
                <a:cs typeface="Arial" panose="020B0604020202020204" pitchFamily="34" charset="0"/>
              </a:rPr>
              <a:t>Describe how to test the ignition system using an oscilloscope.</a:t>
            </a:r>
            <a:endParaRPr lang="en-US" altLang="en-US" sz="2400" noProof="0" dirty="0">
              <a:latin typeface="Arial" panose="020B0604020202020204" pitchFamily="34" charset="0"/>
              <a:cs typeface="Arial" panose="020B0604020202020204" pitchFamily="34" charset="0"/>
            </a:endParaRPr>
          </a:p>
          <a:p>
            <a:pPr marL="923925" indent="-923925">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.13	</a:t>
            </a:r>
            <a:r>
              <a:rPr lang="en-US" sz="2400" dirty="0">
                <a:latin typeface="Arial" panose="020B0604020202020204" pitchFamily="34" charset="0"/>
                <a:cs typeface="Arial" panose="020B0604020202020204" pitchFamily="34" charset="0"/>
              </a:rPr>
              <a:t>Describe how to scope-test a waste-spark ignition system.</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9649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E4675-3693-3067-ADB8-6994A1741F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E06236-7FDC-62A6-1D4C-3DE9E188D290}"/>
              </a:ext>
            </a:extLst>
          </p:cNvPr>
          <p:cNvSpPr>
            <a:spLocks noGrp="1"/>
          </p:cNvSpPr>
          <p:nvPr>
            <p:ph type="title"/>
          </p:nvPr>
        </p:nvSpPr>
        <p:spPr>
          <a:xfrm>
            <a:off x="438345" y="157754"/>
            <a:ext cx="8310367" cy="590349"/>
          </a:xfrm>
        </p:spPr>
        <p:txBody>
          <a:bodyPr wrap="square" lIns="0" tIns="18000" rIns="0" bIns="18000" anchor="ctr" anchorCtr="0">
            <a:spAutoFit/>
          </a:bodyPr>
          <a:lstStyle/>
          <a:p>
            <a:r>
              <a:rPr lang="en-US" dirty="0"/>
              <a:t>Figure 30.13</a:t>
            </a:r>
          </a:p>
        </p:txBody>
      </p:sp>
      <p:sp>
        <p:nvSpPr>
          <p:cNvPr id="3" name="Content Placeholder 2">
            <a:extLst>
              <a:ext uri="{FF2B5EF4-FFF2-40B4-BE49-F238E27FC236}">
                <a16:creationId xmlns:a16="http://schemas.microsoft.com/office/drawing/2014/main" id="{9E16E250-A345-EA8F-BB74-F356165C580A}"/>
              </a:ext>
            </a:extLst>
          </p:cNvPr>
          <p:cNvSpPr>
            <a:spLocks noGrp="1"/>
          </p:cNvSpPr>
          <p:nvPr>
            <p:ph sz="quarter" idx="13"/>
          </p:nvPr>
        </p:nvSpPr>
        <p:spPr>
          <a:xfrm>
            <a:off x="438346" y="986146"/>
            <a:ext cx="1860012" cy="313350"/>
          </a:xfrm>
        </p:spPr>
        <p:txBody>
          <a:bodyPr wrap="square" lIns="0" tIns="18000" rIns="0" bIns="18000" anchor="ctr" anchorCtr="0">
            <a:spAutoFit/>
          </a:bodyPr>
          <a:lstStyle/>
          <a:p>
            <a:pPr marL="0" indent="0">
              <a:buNone/>
            </a:pPr>
            <a:r>
              <a:rPr lang="en-US" sz="1800" dirty="0"/>
              <a:t>Wire Resistance</a:t>
            </a:r>
          </a:p>
        </p:txBody>
      </p:sp>
      <p:pic>
        <p:nvPicPr>
          <p:cNvPr id="14" name="Picture 13" descr="Two ends of wire connected to a multimeter that show a resistance of 16 ohms.">
            <a:extLst>
              <a:ext uri="{FF2B5EF4-FFF2-40B4-BE49-F238E27FC236}">
                <a16:creationId xmlns:a16="http://schemas.microsoft.com/office/drawing/2014/main" id="{12DF04D6-5ED9-A7EB-CC9E-03C35DC74FBC}"/>
              </a:ext>
            </a:extLst>
          </p:cNvPr>
          <p:cNvPicPr>
            <a:picLocks noChangeAspect="1"/>
          </p:cNvPicPr>
          <p:nvPr/>
        </p:nvPicPr>
        <p:blipFill>
          <a:blip r:embed="rId2"/>
          <a:stretch>
            <a:fillRect/>
          </a:stretch>
        </p:blipFill>
        <p:spPr>
          <a:xfrm>
            <a:off x="467768" y="1502960"/>
            <a:ext cx="3942288" cy="2811669"/>
          </a:xfrm>
          <a:prstGeom prst="rect">
            <a:avLst/>
          </a:prstGeom>
        </p:spPr>
      </p:pic>
      <p:sp>
        <p:nvSpPr>
          <p:cNvPr id="4" name="Content Placeholder 3">
            <a:extLst>
              <a:ext uri="{FF2B5EF4-FFF2-40B4-BE49-F238E27FC236}">
                <a16:creationId xmlns:a16="http://schemas.microsoft.com/office/drawing/2014/main" id="{0A2CC63C-5D16-2B7C-6DAA-E390EF52DB61}"/>
              </a:ext>
            </a:extLst>
          </p:cNvPr>
          <p:cNvSpPr>
            <a:spLocks noGrp="1"/>
          </p:cNvSpPr>
          <p:nvPr>
            <p:ph sz="quarter" idx="14"/>
          </p:nvPr>
        </p:nvSpPr>
        <p:spPr>
          <a:xfrm>
            <a:off x="4571999" y="1376365"/>
            <a:ext cx="4176713" cy="590349"/>
          </a:xfrm>
        </p:spPr>
        <p:txBody>
          <a:bodyPr wrap="square" lIns="0" tIns="18000" rIns="0" bIns="18000" anchor="ctr" anchorCtr="0">
            <a:spAutoFit/>
          </a:bodyPr>
          <a:lstStyle/>
          <a:p>
            <a:pPr marL="285750" indent="-285750">
              <a:spcBef>
                <a:spcPts val="600"/>
              </a:spcBef>
            </a:pPr>
            <a:r>
              <a:rPr lang="en-US" sz="1800" b="0" i="0" u="none" strike="noStrike" baseline="0" dirty="0">
                <a:solidFill>
                  <a:schemeClr val="tx1"/>
                </a:solidFill>
                <a:latin typeface="Arial" panose="020B0604020202020204" pitchFamily="34" charset="0"/>
                <a:cs typeface="Arial" panose="020B0604020202020204" pitchFamily="34" charset="0"/>
              </a:rPr>
              <a:t>Measuring the resistance of a spark plug wire with a multimeter set to the</a:t>
            </a:r>
            <a:endParaRPr lang="en-US" sz="1800" dirty="0">
              <a:solidFill>
                <a:schemeClr val="tx1"/>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21DA97D6-594A-B952-5BDE-56411F1A50D1}"/>
              </a:ext>
            </a:extLst>
          </p:cNvPr>
          <p:cNvSpPr>
            <a:spLocks noGrp="1"/>
          </p:cNvSpPr>
          <p:nvPr>
            <p:ph sz="quarter" idx="15"/>
          </p:nvPr>
        </p:nvSpPr>
        <p:spPr>
          <a:xfrm>
            <a:off x="4871144" y="2015762"/>
            <a:ext cx="3051872" cy="313350"/>
          </a:xfrm>
        </p:spPr>
        <p:txBody>
          <a:bodyPr wrap="square" lIns="0" tIns="18000" rIns="0" bIns="18000" anchor="ctr" anchorCtr="0">
            <a:spAutoFit/>
          </a:bodyPr>
          <a:lstStyle/>
          <a:p>
            <a:pPr marL="0" indent="0">
              <a:buNone/>
            </a:pPr>
            <a:r>
              <a:rPr lang="en-US" sz="1800" b="0" i="0" u="none" strike="noStrike" baseline="0" dirty="0">
                <a:solidFill>
                  <a:schemeClr val="tx1"/>
                </a:solidFill>
                <a:latin typeface="Arial" panose="020B0604020202020204" pitchFamily="34" charset="0"/>
                <a:cs typeface="Arial" panose="020B0604020202020204" pitchFamily="34" charset="0"/>
              </a:rPr>
              <a:t>ohms </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position. The reading of</a:t>
            </a:r>
            <a:endParaRPr lang="en-US" dirty="0"/>
          </a:p>
        </p:txBody>
      </p:sp>
      <p:graphicFrame>
        <p:nvGraphicFramePr>
          <p:cNvPr id="11" name="Object 10" descr="16 point 0 3">
            <a:extLst>
              <a:ext uri="{FF2B5EF4-FFF2-40B4-BE49-F238E27FC236}">
                <a16:creationId xmlns:a16="http://schemas.microsoft.com/office/drawing/2014/main" id="{F7B8B6D6-2ECA-C498-CCE0-05F80EDB3AF1}"/>
              </a:ext>
            </a:extLst>
          </p:cNvPr>
          <p:cNvGraphicFramePr>
            <a:graphicFrameLocks noChangeAspect="1"/>
          </p:cNvGraphicFramePr>
          <p:nvPr>
            <p:extLst>
              <p:ext uri="{D42A27DB-BD31-4B8C-83A1-F6EECF244321}">
                <p14:modId xmlns:p14="http://schemas.microsoft.com/office/powerpoint/2010/main" val="395292584"/>
              </p:ext>
            </p:extLst>
          </p:nvPr>
        </p:nvGraphicFramePr>
        <p:xfrm>
          <a:off x="7984329" y="2065257"/>
          <a:ext cx="600075" cy="258763"/>
        </p:xfrm>
        <a:graphic>
          <a:graphicData uri="http://schemas.openxmlformats.org/presentationml/2006/ole">
            <mc:AlternateContent xmlns:mc="http://schemas.openxmlformats.org/markup-compatibility/2006">
              <mc:Choice xmlns:v="urn:schemas-microsoft-com:vml" Requires="v">
                <p:oleObj name="Equation" r:id="rId3" imgW="419040" imgH="177480" progId="Equation.DSMT4">
                  <p:embed/>
                </p:oleObj>
              </mc:Choice>
              <mc:Fallback>
                <p:oleObj name="Equation" r:id="rId3" imgW="419040" imgH="177480" progId="Equation.DSMT4">
                  <p:embed/>
                  <p:pic>
                    <p:nvPicPr>
                      <p:cNvPr id="12" name="Object 11" descr="kilo ohms">
                        <a:extLst>
                          <a:ext uri="{FF2B5EF4-FFF2-40B4-BE49-F238E27FC236}">
                            <a16:creationId xmlns:a16="http://schemas.microsoft.com/office/drawing/2014/main" id="{220D529A-3AE5-34B3-C803-99DAFF61C9BF}"/>
                          </a:ext>
                        </a:extLst>
                      </p:cNvPr>
                      <p:cNvPicPr>
                        <a:picLocks noChangeAspect="1" noChangeArrowheads="1"/>
                      </p:cNvPicPr>
                      <p:nvPr/>
                    </p:nvPicPr>
                    <p:blipFill>
                      <a:blip r:embed="rId4"/>
                      <a:srcRect/>
                      <a:stretch>
                        <a:fillRect/>
                      </a:stretch>
                    </p:blipFill>
                    <p:spPr bwMode="auto">
                      <a:xfrm>
                        <a:off x="7984329" y="2065257"/>
                        <a:ext cx="6000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descr="kilo ohms">
            <a:extLst>
              <a:ext uri="{FF2B5EF4-FFF2-40B4-BE49-F238E27FC236}">
                <a16:creationId xmlns:a16="http://schemas.microsoft.com/office/drawing/2014/main" id="{220D529A-3AE5-34B3-C803-99DAFF61C9BF}"/>
              </a:ext>
            </a:extLst>
          </p:cNvPr>
          <p:cNvGraphicFramePr>
            <a:graphicFrameLocks noChangeAspect="1"/>
          </p:cNvGraphicFramePr>
          <p:nvPr>
            <p:extLst>
              <p:ext uri="{D42A27DB-BD31-4B8C-83A1-F6EECF244321}">
                <p14:modId xmlns:p14="http://schemas.microsoft.com/office/powerpoint/2010/main" val="3032904856"/>
              </p:ext>
            </p:extLst>
          </p:nvPr>
        </p:nvGraphicFramePr>
        <p:xfrm>
          <a:off x="4861619" y="2419035"/>
          <a:ext cx="327995" cy="239735"/>
        </p:xfrm>
        <a:graphic>
          <a:graphicData uri="http://schemas.openxmlformats.org/presentationml/2006/ole">
            <mc:AlternateContent xmlns:mc="http://schemas.openxmlformats.org/markup-compatibility/2006">
              <mc:Choice xmlns:v="urn:schemas-microsoft-com:vml" Requires="v">
                <p:oleObj name="Equation" r:id="rId5" imgW="228600" imgH="164880" progId="Equation.DSMT4">
                  <p:embed/>
                </p:oleObj>
              </mc:Choice>
              <mc:Fallback>
                <p:oleObj name="Equation" r:id="rId5" imgW="228600" imgH="164880" progId="Equation.DSMT4">
                  <p:embed/>
                  <p:pic>
                    <p:nvPicPr>
                      <p:cNvPr id="12" name="Object 11" descr="kilo ohms">
                        <a:extLst>
                          <a:ext uri="{FF2B5EF4-FFF2-40B4-BE49-F238E27FC236}">
                            <a16:creationId xmlns:a16="http://schemas.microsoft.com/office/drawing/2014/main" id="{D235F3A2-9A51-1C7B-960D-5F483B1D20E1}"/>
                          </a:ext>
                        </a:extLst>
                      </p:cNvPr>
                      <p:cNvPicPr>
                        <a:picLocks noChangeAspect="1" noChangeArrowheads="1"/>
                      </p:cNvPicPr>
                      <p:nvPr/>
                    </p:nvPicPr>
                    <p:blipFill>
                      <a:blip r:embed="rId6"/>
                      <a:srcRect/>
                      <a:stretch>
                        <a:fillRect/>
                      </a:stretch>
                    </p:blipFill>
                    <p:spPr bwMode="auto">
                      <a:xfrm>
                        <a:off x="4861619" y="2419035"/>
                        <a:ext cx="327995" cy="23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Content Placeholder 5">
            <a:extLst>
              <a:ext uri="{FF2B5EF4-FFF2-40B4-BE49-F238E27FC236}">
                <a16:creationId xmlns:a16="http://schemas.microsoft.com/office/drawing/2014/main" id="{3AB1081F-083B-8CD1-842C-2071C76D550B}"/>
              </a:ext>
            </a:extLst>
          </p:cNvPr>
          <p:cNvSpPr>
            <a:spLocks noGrp="1"/>
          </p:cNvSpPr>
          <p:nvPr>
            <p:ph sz="quarter" idx="16"/>
          </p:nvPr>
        </p:nvSpPr>
        <p:spPr>
          <a:xfrm>
            <a:off x="5227387" y="2389326"/>
            <a:ext cx="3249863" cy="313350"/>
          </a:xfrm>
        </p:spPr>
        <p:txBody>
          <a:bodyPr wrap="square" lIns="0" tIns="18000" rIns="0" bIns="18000" anchor="ctr" anchorCtr="0">
            <a:spAutoFit/>
          </a:bodyPr>
          <a:lstStyle/>
          <a:p>
            <a:pPr marL="0" indent="0" algn="l">
              <a:spcBef>
                <a:spcPts val="600"/>
              </a:spcBef>
              <a:buNone/>
            </a:pPr>
            <a:r>
              <a:rPr lang="en-US" sz="1800" b="0" i="0" u="none" strike="noStrike" baseline="0" dirty="0">
                <a:solidFill>
                  <a:schemeClr val="tx1"/>
                </a:solidFill>
                <a:latin typeface="Arial" panose="020B0604020202020204" pitchFamily="34" charset="0"/>
                <a:cs typeface="Arial" panose="020B0604020202020204" pitchFamily="34" charset="0"/>
              </a:rPr>
              <a:t>(16,030 ohms) </a:t>
            </a:r>
            <a:r>
              <a:rPr lang="en-US" sz="1800" b="0" i="0" u="none" strike="noStrike" dirty="0">
                <a:solidFill>
                  <a:schemeClr val="tx1"/>
                </a:solidFill>
                <a:latin typeface="Arial" panose="020B0604020202020204" pitchFamily="34" charset="0"/>
                <a:cs typeface="Arial" panose="020B0604020202020204" pitchFamily="34" charset="0"/>
              </a:rPr>
              <a:t>is okay </a:t>
            </a:r>
            <a:r>
              <a:rPr kumimoji="0" lang="en-US" sz="18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because</a:t>
            </a:r>
            <a:endParaRPr lang="en-US" sz="1800" dirty="0">
              <a:solidFill>
                <a:schemeClr val="tx1"/>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1EB05C9B-DF43-3B54-9B2C-5E97673010FF}"/>
              </a:ext>
            </a:extLst>
          </p:cNvPr>
          <p:cNvSpPr>
            <a:spLocks noGrp="1"/>
          </p:cNvSpPr>
          <p:nvPr>
            <p:ph sz="quarter" idx="17"/>
          </p:nvPr>
        </p:nvSpPr>
        <p:spPr>
          <a:xfrm>
            <a:off x="4859337" y="2765932"/>
            <a:ext cx="3889375" cy="867348"/>
          </a:xfrm>
        </p:spPr>
        <p:txBody>
          <a:bodyPr wrap="square" lIns="0" tIns="18000" rIns="0" bIns="18000" anchor="ctr" anchorCtr="0">
            <a:spAutoFit/>
          </a:bodyPr>
          <a:lstStyle/>
          <a:p>
            <a:pPr marL="0" indent="0">
              <a:buNone/>
            </a:pPr>
            <a:r>
              <a:rPr kumimoji="0" lang="en-US" sz="18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a:rPr>
              <a:t>the wire </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is about 2 feet long. Maximum allowable resistance for a spark plug wire this long </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would be 20</a:t>
            </a:r>
            <a:endParaRPr lang="en-US" dirty="0"/>
          </a:p>
        </p:txBody>
      </p:sp>
      <p:graphicFrame>
        <p:nvGraphicFramePr>
          <p:cNvPr id="13" name="Object 12" descr="kilo ohms">
            <a:extLst>
              <a:ext uri="{FF2B5EF4-FFF2-40B4-BE49-F238E27FC236}">
                <a16:creationId xmlns:a16="http://schemas.microsoft.com/office/drawing/2014/main" id="{3D19D0D4-9CBF-4816-FD54-78C9A33DFDBB}"/>
              </a:ext>
            </a:extLst>
          </p:cNvPr>
          <p:cNvGraphicFramePr>
            <a:graphicFrameLocks noChangeAspect="1"/>
          </p:cNvGraphicFramePr>
          <p:nvPr>
            <p:extLst>
              <p:ext uri="{D42A27DB-BD31-4B8C-83A1-F6EECF244321}">
                <p14:modId xmlns:p14="http://schemas.microsoft.com/office/powerpoint/2010/main" val="2306755264"/>
              </p:ext>
            </p:extLst>
          </p:nvPr>
        </p:nvGraphicFramePr>
        <p:xfrm>
          <a:off x="4859337" y="3706477"/>
          <a:ext cx="327995" cy="239735"/>
        </p:xfrm>
        <a:graphic>
          <a:graphicData uri="http://schemas.openxmlformats.org/presentationml/2006/ole">
            <mc:AlternateContent xmlns:mc="http://schemas.openxmlformats.org/markup-compatibility/2006">
              <mc:Choice xmlns:v="urn:schemas-microsoft-com:vml" Requires="v">
                <p:oleObj name="Equation" r:id="rId7" imgW="228600" imgH="164880" progId="Equation.DSMT4">
                  <p:embed/>
                </p:oleObj>
              </mc:Choice>
              <mc:Fallback>
                <p:oleObj name="Equation" r:id="rId7" imgW="228600" imgH="164880" progId="Equation.DSMT4">
                  <p:embed/>
                  <p:pic>
                    <p:nvPicPr>
                      <p:cNvPr id="13" name="Object 12" descr="kilo ohms">
                        <a:extLst>
                          <a:ext uri="{FF2B5EF4-FFF2-40B4-BE49-F238E27FC236}">
                            <a16:creationId xmlns:a16="http://schemas.microsoft.com/office/drawing/2014/main" id="{A7D4C9D4-3803-CEAD-00C6-0F32B30BCE5B}"/>
                          </a:ext>
                        </a:extLst>
                      </p:cNvPr>
                      <p:cNvPicPr>
                        <a:picLocks noChangeAspect="1" noChangeArrowheads="1"/>
                      </p:cNvPicPr>
                      <p:nvPr/>
                    </p:nvPicPr>
                    <p:blipFill>
                      <a:blip r:embed="rId6"/>
                      <a:srcRect/>
                      <a:stretch>
                        <a:fillRect/>
                      </a:stretch>
                    </p:blipFill>
                    <p:spPr bwMode="auto">
                      <a:xfrm>
                        <a:off x="4859337" y="3706477"/>
                        <a:ext cx="327995" cy="23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Content Placeholder 8">
            <a:extLst>
              <a:ext uri="{FF2B5EF4-FFF2-40B4-BE49-F238E27FC236}">
                <a16:creationId xmlns:a16="http://schemas.microsoft.com/office/drawing/2014/main" id="{E4D62CE5-20DA-2A02-C92A-5C3B0AF9CB0E}"/>
              </a:ext>
            </a:extLst>
          </p:cNvPr>
          <p:cNvSpPr>
            <a:spLocks noGrp="1"/>
          </p:cNvSpPr>
          <p:nvPr>
            <p:ph sz="quarter" idx="19"/>
          </p:nvPr>
        </p:nvSpPr>
        <p:spPr>
          <a:xfrm>
            <a:off x="5248816" y="3682057"/>
            <a:ext cx="3499895" cy="313350"/>
          </a:xfrm>
        </p:spPr>
        <p:txBody>
          <a:bodyPr wrap="square" lIns="0" tIns="18000" rIns="0" bIns="18000" anchor="ctr" anchorCtr="0">
            <a:spAutoFit/>
          </a:bodyPr>
          <a:lstStyle/>
          <a:p>
            <a:pPr marL="0" indent="0" algn="l">
              <a:spcBef>
                <a:spcPts val="600"/>
              </a:spcBef>
              <a:buNone/>
            </a:pPr>
            <a:r>
              <a:rPr lang="en-US" sz="1800" b="0" i="0" u="none" strike="noStrike" baseline="0" dirty="0">
                <a:solidFill>
                  <a:schemeClr val="tx1"/>
                </a:solidFill>
                <a:latin typeface="Arial" panose="020B0604020202020204" pitchFamily="34" charset="0"/>
                <a:cs typeface="Arial" panose="020B0604020202020204" pitchFamily="34" charset="0"/>
              </a:rPr>
              <a:t>(20,000 ohms). High resistance</a:t>
            </a:r>
            <a:endParaRPr lang="en-US" dirty="0">
              <a:solidFill>
                <a:schemeClr val="tx1"/>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F6D79F79-74E0-D9C4-620C-860CE2439C06}"/>
              </a:ext>
            </a:extLst>
          </p:cNvPr>
          <p:cNvSpPr>
            <a:spLocks noGrp="1"/>
          </p:cNvSpPr>
          <p:nvPr>
            <p:ph sz="quarter" idx="20"/>
          </p:nvPr>
        </p:nvSpPr>
        <p:spPr>
          <a:xfrm>
            <a:off x="4861619" y="4044184"/>
            <a:ext cx="3887094" cy="590349"/>
          </a:xfrm>
        </p:spPr>
        <p:txBody>
          <a:bodyPr wrap="square" lIns="0" tIns="18000" rIns="0" bIns="18000" anchor="ctr" anchorCtr="0">
            <a:spAutoFit/>
          </a:bodyPr>
          <a:lstStyle/>
          <a:p>
            <a:pPr marL="0" indent="0">
              <a:buNone/>
            </a:pPr>
            <a:r>
              <a:rPr lang="en-US" sz="1800" b="0" i="0" u="none" strike="noStrike" baseline="0" dirty="0">
                <a:solidFill>
                  <a:schemeClr val="tx1"/>
                </a:solidFill>
                <a:latin typeface="Arial" panose="020B0604020202020204" pitchFamily="34" charset="0"/>
                <a:cs typeface="Arial" panose="020B0604020202020204" pitchFamily="34" charset="0"/>
              </a:rPr>
              <a:t>spark plug wires can cause an </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engine misfire especially during acceleration.</a:t>
            </a:r>
            <a:endParaRPr lang="en-US" dirty="0"/>
          </a:p>
        </p:txBody>
      </p:sp>
    </p:spTree>
    <p:extLst>
      <p:ext uri="{BB962C8B-B14F-4D97-AF65-F5344CB8AC3E}">
        <p14:creationId xmlns:p14="http://schemas.microsoft.com/office/powerpoint/2010/main" val="2336136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Test Spark Plug Wire</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test_spark_plug_wire_ch70">
            <a:hlinkClick r:id="" action="ppaction://media"/>
            <a:extLst>
              <a:ext uri="{FF2B5EF4-FFF2-40B4-BE49-F238E27FC236}">
                <a16:creationId xmlns:a16="http://schemas.microsoft.com/office/drawing/2014/main" id="{75571953-E137-B016-FCCE-3EADD6DFB42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1077009"/>
            <a:ext cx="8102600" cy="4829860"/>
          </a:xfrm>
        </p:spPr>
      </p:pic>
    </p:spTree>
    <p:extLst>
      <p:ext uri="{BB962C8B-B14F-4D97-AF65-F5344CB8AC3E}">
        <p14:creationId xmlns:p14="http://schemas.microsoft.com/office/powerpoint/2010/main" val="29223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Boot Pliers</a:t>
            </a:r>
          </a:p>
        </p:txBody>
      </p:sp>
      <p:pic>
        <p:nvPicPr>
          <p:cNvPr id="4" name="Picture 3" descr="A spark plug wire boot pliers with rounded grip.">
            <a:extLst>
              <a:ext uri="{FF2B5EF4-FFF2-40B4-BE49-F238E27FC236}">
                <a16:creationId xmlns:a16="http://schemas.microsoft.com/office/drawing/2014/main" id="{A5FDEA88-BA94-E17F-87C5-A6A9AFA33435}"/>
              </a:ext>
            </a:extLst>
          </p:cNvPr>
          <p:cNvPicPr>
            <a:picLocks noChangeAspect="1"/>
          </p:cNvPicPr>
          <p:nvPr/>
        </p:nvPicPr>
        <p:blipFill>
          <a:blip r:embed="rId3"/>
          <a:stretch>
            <a:fillRect/>
          </a:stretch>
        </p:blipFill>
        <p:spPr>
          <a:xfrm>
            <a:off x="1695062" y="1371513"/>
            <a:ext cx="5753876" cy="396257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14673"/>
            <a:ext cx="8310176" cy="775015"/>
          </a:xfrm>
        </p:spPr>
        <p:txBody>
          <a:bodyPr wrap="square" lIns="0" tIns="18000" rIns="0" bIns="18000" anchor="ctr" anchorCtr="0">
            <a:spAutoFit/>
          </a:bodyPr>
          <a:lstStyle/>
          <a:p>
            <a:pPr marL="342900" indent="-342900">
              <a:buFont typeface="Arial" panose="020B0604020202020204" pitchFamily="34" charset="0"/>
              <a:buChar char="•"/>
            </a:pPr>
            <a:r>
              <a:rPr lang="en-US" sz="2400" noProof="0" dirty="0"/>
              <a:t>Spark plug wire boot pliers are a handy addition to any tool box.</a:t>
            </a:r>
          </a:p>
        </p:txBody>
      </p:sp>
    </p:spTree>
    <p:extLst>
      <p:ext uri="{BB962C8B-B14F-4D97-AF65-F5344CB8AC3E}">
        <p14:creationId xmlns:p14="http://schemas.microsoft.com/office/powerpoint/2010/main" val="20389776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2291961" cy="405683"/>
          </a:xfrm>
        </p:spPr>
        <p:txBody>
          <a:bodyPr wrap="square" lIns="0" tIns="18000" rIns="0" bIns="18000" anchor="ctr" anchorCtr="0">
            <a:spAutoFit/>
          </a:bodyPr>
          <a:lstStyle/>
          <a:p>
            <a:pPr marL="0" indent="0">
              <a:buNone/>
            </a:pPr>
            <a:r>
              <a:rPr lang="en-US" sz="2400" noProof="0" dirty="0"/>
              <a:t>Plug Wire Comb</a:t>
            </a:r>
          </a:p>
        </p:txBody>
      </p:sp>
      <p:pic>
        <p:nvPicPr>
          <p:cNvPr id="3" name="Picture 2" descr="A spark plug wire placed in original holding brackets.">
            <a:extLst>
              <a:ext uri="{FF2B5EF4-FFF2-40B4-BE49-F238E27FC236}">
                <a16:creationId xmlns:a16="http://schemas.microsoft.com/office/drawing/2014/main" id="{DC76B973-A72A-55A0-3CF7-99E155EF8155}"/>
              </a:ext>
            </a:extLst>
          </p:cNvPr>
          <p:cNvPicPr>
            <a:picLocks noChangeAspect="1"/>
          </p:cNvPicPr>
          <p:nvPr/>
        </p:nvPicPr>
        <p:blipFill>
          <a:blip r:embed="rId3"/>
          <a:stretch>
            <a:fillRect/>
          </a:stretch>
        </p:blipFill>
        <p:spPr>
          <a:xfrm>
            <a:off x="1834693" y="1451965"/>
            <a:ext cx="5474615" cy="382707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451173"/>
            <a:ext cx="8310176" cy="775015"/>
          </a:xfrm>
        </p:spPr>
        <p:txBody>
          <a:bodyPr wrap="square" lIns="0" tIns="18000" rIns="0" bIns="18000" anchor="ctr" anchorCtr="0">
            <a:spAutoFit/>
          </a:bodyPr>
          <a:lstStyle/>
          <a:p>
            <a:pPr marL="342900" indent="-342900"/>
            <a:r>
              <a:rPr lang="en-US" sz="2400" noProof="0" dirty="0"/>
              <a:t>Always take the time to install spark plug wires back into the original holding brackets (wiring combs).</a:t>
            </a:r>
          </a:p>
        </p:txBody>
      </p:sp>
    </p:spTree>
    <p:extLst>
      <p:ext uri="{BB962C8B-B14F-4D97-AF65-F5344CB8AC3E}">
        <p14:creationId xmlns:p14="http://schemas.microsoft.com/office/powerpoint/2010/main" val="1099943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13"/>
            <a:ext cx="8310175" cy="590349"/>
          </a:xfrm>
        </p:spPr>
        <p:txBody>
          <a:bodyPr wrap="square" lIns="0" tIns="18000" rIns="0" bIns="18000" anchor="ctr" anchorCtr="0">
            <a:spAutoFit/>
          </a:bodyPr>
          <a:lstStyle/>
          <a:p>
            <a:r>
              <a:rPr lang="en-US" dirty="0"/>
              <a:t>Spark Plug Service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5785"/>
            <a:ext cx="8305788" cy="3452671"/>
          </a:xfrm>
        </p:spPr>
        <p:txBody>
          <a:bodyPr wrap="square" lIns="0" tIns="18000" rIns="0" bIns="18000" anchor="ctr" anchorCtr="0">
            <a:spAutoFit/>
          </a:bodyPr>
          <a:lstStyle/>
          <a:p>
            <a:pPr marL="342900" indent="-342900">
              <a:spcBef>
                <a:spcPts val="600"/>
              </a:spcBef>
              <a:buSzTx/>
            </a:pPr>
            <a:r>
              <a:rPr lang="en-US" sz="2400" dirty="0"/>
              <a:t>The Need for Service</a:t>
            </a:r>
          </a:p>
          <a:p>
            <a:pPr marL="829818" lvl="1" indent="-342900">
              <a:buSzTx/>
            </a:pPr>
            <a:r>
              <a:rPr lang="en-US" sz="2400" dirty="0"/>
              <a:t>Spark plugs should be inspected and replaced every 20,000 to 100,000 miles depending on the vehicle.</a:t>
            </a:r>
          </a:p>
          <a:p>
            <a:pPr marL="342900" indent="-342900">
              <a:spcBef>
                <a:spcPts val="600"/>
              </a:spcBef>
              <a:buSzTx/>
            </a:pPr>
            <a:r>
              <a:rPr lang="en-US" sz="2400" dirty="0"/>
              <a:t>Spark Plug Inspection</a:t>
            </a:r>
          </a:p>
          <a:p>
            <a:pPr marL="829818" lvl="1" indent="-342900">
              <a:buSzTx/>
            </a:pPr>
            <a:r>
              <a:rPr lang="en-US" sz="2400" dirty="0"/>
              <a:t>Carbon fouling</a:t>
            </a:r>
          </a:p>
          <a:p>
            <a:pPr marL="829818" lvl="1" indent="-342900">
              <a:buSzTx/>
            </a:pPr>
            <a:r>
              <a:rPr lang="en-US" sz="2400" dirty="0"/>
              <a:t>Oil fouling</a:t>
            </a:r>
          </a:p>
          <a:p>
            <a:pPr marL="829818" lvl="1" indent="-342900">
              <a:buSzTx/>
            </a:pPr>
            <a:r>
              <a:rPr lang="en-US" sz="2400" dirty="0"/>
              <a:t>White coolant deposits</a:t>
            </a:r>
          </a:p>
          <a:p>
            <a:pPr marL="342900" indent="-342900">
              <a:spcBef>
                <a:spcPts val="600"/>
              </a:spcBef>
              <a:buSzTx/>
            </a:pPr>
            <a:r>
              <a:rPr lang="en-US" sz="2400" dirty="0"/>
              <a:t>When installing spark plugs, always use correct torque.</a:t>
            </a:r>
            <a:endParaRPr lang="en-US" altLang="en-US" sz="2400" noProof="0" dirty="0">
              <a:solidFill>
                <a:schemeClr val="tx1"/>
              </a:solidFill>
            </a:endParaRPr>
          </a:p>
        </p:txBody>
      </p:sp>
    </p:spTree>
    <p:extLst>
      <p:ext uri="{BB962C8B-B14F-4D97-AF65-F5344CB8AC3E}">
        <p14:creationId xmlns:p14="http://schemas.microsoft.com/office/powerpoint/2010/main" val="3844832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2609461" cy="405683"/>
          </a:xfrm>
        </p:spPr>
        <p:txBody>
          <a:bodyPr wrap="square" lIns="0" tIns="18000" rIns="0" bIns="18000" anchor="ctr" anchorCtr="0">
            <a:spAutoFit/>
          </a:bodyPr>
          <a:lstStyle/>
          <a:p>
            <a:pPr marL="0" indent="0">
              <a:buNone/>
            </a:pPr>
            <a:r>
              <a:rPr lang="en-US" sz="2400" noProof="0" dirty="0"/>
              <a:t>Spark Plug Service</a:t>
            </a:r>
          </a:p>
        </p:txBody>
      </p:sp>
      <p:pic>
        <p:nvPicPr>
          <p:cNvPr id="4" name="Picture 3" descr="Spark plugs being placed on a cloth according to piston number.">
            <a:extLst>
              <a:ext uri="{FF2B5EF4-FFF2-40B4-BE49-F238E27FC236}">
                <a16:creationId xmlns:a16="http://schemas.microsoft.com/office/drawing/2014/main" id="{FE416944-6EAE-8DB5-64AC-9165DCCA402E}"/>
              </a:ext>
            </a:extLst>
          </p:cNvPr>
          <p:cNvPicPr>
            <a:picLocks noChangeAspect="1"/>
          </p:cNvPicPr>
          <p:nvPr/>
        </p:nvPicPr>
        <p:blipFill>
          <a:blip r:embed="rId3"/>
          <a:stretch>
            <a:fillRect/>
          </a:stretch>
        </p:blipFill>
        <p:spPr>
          <a:xfrm>
            <a:off x="1456689" y="1529067"/>
            <a:ext cx="6230623" cy="336806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096821"/>
            <a:ext cx="8310176" cy="1144347"/>
          </a:xfrm>
        </p:spPr>
        <p:txBody>
          <a:bodyPr wrap="square" lIns="0" tIns="18000" rIns="0" bIns="18000" anchor="ctr" anchorCtr="0">
            <a:spAutoFit/>
          </a:bodyPr>
          <a:lstStyle/>
          <a:p>
            <a:pPr marL="342900" indent="-342900"/>
            <a:r>
              <a:rPr lang="en-US" sz="2400" noProof="0" dirty="0"/>
              <a:t>When removing spark plugs, it is wise to arrange them so that they can be compared, and any problem can be identified with a particular cylinder.</a:t>
            </a:r>
          </a:p>
        </p:txBody>
      </p:sp>
    </p:spTree>
    <p:extLst>
      <p:ext uri="{BB962C8B-B14F-4D97-AF65-F5344CB8AC3E}">
        <p14:creationId xmlns:p14="http://schemas.microsoft.com/office/powerpoint/2010/main" val="1885392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.17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2114161" cy="405683"/>
          </a:xfrm>
        </p:spPr>
        <p:txBody>
          <a:bodyPr wrap="square" lIns="0" tIns="18000" rIns="0" bIns="18000" anchor="ctr" anchorCtr="0">
            <a:spAutoFit/>
          </a:bodyPr>
          <a:lstStyle/>
          <a:p>
            <a:pPr marL="0" indent="0">
              <a:buNone/>
            </a:pPr>
            <a:r>
              <a:rPr lang="en-US" sz="2400" noProof="0" dirty="0"/>
              <a:t>Thread Chaser</a:t>
            </a:r>
          </a:p>
        </p:txBody>
      </p:sp>
      <p:pic>
        <p:nvPicPr>
          <p:cNvPr id="4" name="Picture 3" descr="A spark plug thread chaser with tap at both the ends and a hexagonal holding place in between.">
            <a:extLst>
              <a:ext uri="{FF2B5EF4-FFF2-40B4-BE49-F238E27FC236}">
                <a16:creationId xmlns:a16="http://schemas.microsoft.com/office/drawing/2014/main" id="{9A18130E-C3FE-1536-425F-538CC690E699}"/>
              </a:ext>
            </a:extLst>
          </p:cNvPr>
          <p:cNvPicPr>
            <a:picLocks noChangeAspect="1"/>
          </p:cNvPicPr>
          <p:nvPr/>
        </p:nvPicPr>
        <p:blipFill>
          <a:blip r:embed="rId3"/>
          <a:stretch>
            <a:fillRect/>
          </a:stretch>
        </p:blipFill>
        <p:spPr>
          <a:xfrm>
            <a:off x="882524" y="1527249"/>
            <a:ext cx="7378953" cy="339710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143956"/>
            <a:ext cx="8310176" cy="1144347"/>
          </a:xfrm>
        </p:spPr>
        <p:txBody>
          <a:bodyPr wrap="square" lIns="0" tIns="18000" rIns="0" bIns="18000" anchor="ctr" anchorCtr="0">
            <a:spAutoFit/>
          </a:bodyPr>
          <a:lstStyle/>
          <a:p>
            <a:pPr marL="342900" indent="-342900"/>
            <a:r>
              <a:rPr lang="en-US" sz="2400" noProof="0" dirty="0"/>
              <a:t>A spark plug thread chaser is a low-cost tool that hopefully will not be used often, but is necessary to use to clean the threads before new spark plugs are installed.</a:t>
            </a:r>
          </a:p>
        </p:txBody>
      </p:sp>
    </p:spTree>
    <p:extLst>
      <p:ext uri="{BB962C8B-B14F-4D97-AF65-F5344CB8AC3E}">
        <p14:creationId xmlns:p14="http://schemas.microsoft.com/office/powerpoint/2010/main" val="2294805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.18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21151"/>
            <a:ext cx="2618560" cy="405683"/>
          </a:xfrm>
        </p:spPr>
        <p:txBody>
          <a:bodyPr wrap="square" lIns="0" tIns="18000" rIns="0" bIns="18000" anchor="ctr" anchorCtr="0">
            <a:spAutoFit/>
          </a:bodyPr>
          <a:lstStyle/>
          <a:p>
            <a:pPr marL="0" indent="0">
              <a:buNone/>
            </a:pPr>
            <a:r>
              <a:rPr lang="en-US" sz="2400" noProof="0" dirty="0"/>
              <a:t>Normal Plug Wear</a:t>
            </a:r>
          </a:p>
        </p:txBody>
      </p:sp>
      <p:pic>
        <p:nvPicPr>
          <p:cNvPr id="4" name="Picture 3" descr="A normally worn spark plug that has a tapered platinum-tipped center electrode.">
            <a:extLst>
              <a:ext uri="{FF2B5EF4-FFF2-40B4-BE49-F238E27FC236}">
                <a16:creationId xmlns:a16="http://schemas.microsoft.com/office/drawing/2014/main" id="{9C34585B-FB9E-B182-72F0-3878EF0CC290}"/>
              </a:ext>
            </a:extLst>
          </p:cNvPr>
          <p:cNvPicPr>
            <a:picLocks noChangeAspect="1"/>
          </p:cNvPicPr>
          <p:nvPr/>
        </p:nvPicPr>
        <p:blipFill>
          <a:blip r:embed="rId3"/>
          <a:stretch>
            <a:fillRect/>
          </a:stretch>
        </p:blipFill>
        <p:spPr>
          <a:xfrm>
            <a:off x="2631148" y="1531548"/>
            <a:ext cx="3881704" cy="381693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54867"/>
            <a:ext cx="8310173" cy="775015"/>
          </a:xfrm>
        </p:spPr>
        <p:txBody>
          <a:bodyPr wrap="square" lIns="0" tIns="18000" rIns="0" bIns="18000" anchor="ctr" anchorCtr="0">
            <a:spAutoFit/>
          </a:bodyPr>
          <a:lstStyle/>
          <a:p>
            <a:pPr marL="342900" indent="-342900"/>
            <a:r>
              <a:rPr lang="en-US" sz="2400" noProof="0" dirty="0"/>
              <a:t>A normally worn spark plug that has a tapered platinum-tipped center electrode.</a:t>
            </a:r>
          </a:p>
        </p:txBody>
      </p:sp>
    </p:spTree>
    <p:extLst>
      <p:ext uri="{BB962C8B-B14F-4D97-AF65-F5344CB8AC3E}">
        <p14:creationId xmlns:p14="http://schemas.microsoft.com/office/powerpoint/2010/main" val="1002469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.19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899117"/>
            <a:ext cx="1412295" cy="405683"/>
          </a:xfrm>
        </p:spPr>
        <p:txBody>
          <a:bodyPr wrap="square" lIns="0" tIns="18000" rIns="0" bIns="18000" anchor="ctr" anchorCtr="0">
            <a:spAutoFit/>
          </a:bodyPr>
          <a:lstStyle/>
          <a:p>
            <a:pPr marL="0" indent="0">
              <a:buNone/>
            </a:pPr>
            <a:r>
              <a:rPr lang="en-US" sz="2400" noProof="0" dirty="0"/>
              <a:t>Oil Fouled</a:t>
            </a:r>
          </a:p>
        </p:txBody>
      </p:sp>
      <p:pic>
        <p:nvPicPr>
          <p:cNvPr id="3" name="Picture 2" descr="A worn spark plug showing fuel and forward slash or oil deposits, black sooty.">
            <a:extLst>
              <a:ext uri="{FF2B5EF4-FFF2-40B4-BE49-F238E27FC236}">
                <a16:creationId xmlns:a16="http://schemas.microsoft.com/office/drawing/2014/main" id="{A112E971-7A5B-032E-6E62-0B7FCF1EF08D}"/>
              </a:ext>
            </a:extLst>
          </p:cNvPr>
          <p:cNvPicPr>
            <a:picLocks noChangeAspect="1"/>
          </p:cNvPicPr>
          <p:nvPr/>
        </p:nvPicPr>
        <p:blipFill>
          <a:blip r:embed="rId3"/>
          <a:stretch>
            <a:fillRect/>
          </a:stretch>
        </p:blipFill>
        <p:spPr>
          <a:xfrm>
            <a:off x="3331099" y="1483276"/>
            <a:ext cx="2481803" cy="413382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852657"/>
            <a:ext cx="8310173" cy="405683"/>
          </a:xfrm>
        </p:spPr>
        <p:txBody>
          <a:bodyPr wrap="square" lIns="0" tIns="18000" rIns="0" bIns="18000" anchor="ctr" anchorCtr="0">
            <a:spAutoFit/>
          </a:bodyPr>
          <a:lstStyle/>
          <a:p>
            <a:pPr marL="342900" indent="-342900"/>
            <a:r>
              <a:rPr lang="en-US" sz="2400" noProof="0" dirty="0"/>
              <a:t>A worn spark plug showing fuel and/or oil deposits.</a:t>
            </a:r>
          </a:p>
        </p:txBody>
      </p:sp>
    </p:spTree>
    <p:extLst>
      <p:ext uri="{BB962C8B-B14F-4D97-AF65-F5344CB8AC3E}">
        <p14:creationId xmlns:p14="http://schemas.microsoft.com/office/powerpoint/2010/main" val="1045951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.20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899117"/>
            <a:ext cx="2773556" cy="405683"/>
          </a:xfrm>
        </p:spPr>
        <p:txBody>
          <a:bodyPr wrap="square" lIns="0" tIns="18000" rIns="0" bIns="18000" anchor="ctr" anchorCtr="0">
            <a:spAutoFit/>
          </a:bodyPr>
          <a:lstStyle/>
          <a:p>
            <a:pPr marL="0" indent="0">
              <a:buNone/>
            </a:pPr>
            <a:r>
              <a:rPr lang="en-US" sz="2400" noProof="0" dirty="0"/>
              <a:t>Blown Head Gasket</a:t>
            </a:r>
          </a:p>
        </p:txBody>
      </p:sp>
      <p:pic>
        <p:nvPicPr>
          <p:cNvPr id="4" name="Picture 3" descr="A spark plug from an engine that had a blown head gasket. The white deposits could be from the additives in the coolant.">
            <a:extLst>
              <a:ext uri="{FF2B5EF4-FFF2-40B4-BE49-F238E27FC236}">
                <a16:creationId xmlns:a16="http://schemas.microsoft.com/office/drawing/2014/main" id="{2D195FD1-E318-0E76-A243-463145D3BED3}"/>
              </a:ext>
            </a:extLst>
          </p:cNvPr>
          <p:cNvPicPr>
            <a:picLocks noChangeAspect="1"/>
          </p:cNvPicPr>
          <p:nvPr/>
        </p:nvPicPr>
        <p:blipFill>
          <a:blip r:embed="rId3"/>
          <a:stretch>
            <a:fillRect/>
          </a:stretch>
        </p:blipFill>
        <p:spPr>
          <a:xfrm>
            <a:off x="3290908" y="1448972"/>
            <a:ext cx="2562183" cy="362954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206651"/>
            <a:ext cx="8310173" cy="1144347"/>
          </a:xfrm>
        </p:spPr>
        <p:txBody>
          <a:bodyPr wrap="square" lIns="0" tIns="18000" rIns="0" bIns="18000" anchor="ctr" anchorCtr="0">
            <a:spAutoFit/>
          </a:bodyPr>
          <a:lstStyle/>
          <a:p>
            <a:pPr marL="342900" indent="-342900"/>
            <a:r>
              <a:rPr lang="en-US" sz="2400" noProof="0" dirty="0"/>
              <a:t>A spark plug from an engine that had a blown head gasket. The white deposits could be from the additives in the coolant.</a:t>
            </a:r>
          </a:p>
        </p:txBody>
      </p:sp>
    </p:spTree>
    <p:extLst>
      <p:ext uri="{BB962C8B-B14F-4D97-AF65-F5344CB8AC3E}">
        <p14:creationId xmlns:p14="http://schemas.microsoft.com/office/powerpoint/2010/main" val="4121592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848"/>
            <a:ext cx="8310175" cy="590349"/>
          </a:xfrm>
        </p:spPr>
        <p:txBody>
          <a:bodyPr wrap="square" lIns="0" tIns="18000" rIns="0" bIns="18000" anchor="ctr" anchorCtr="0">
            <a:spAutoFit/>
          </a:bodyPr>
          <a:lstStyle/>
          <a:p>
            <a:r>
              <a:rPr lang="en-US" dirty="0"/>
              <a:t>Learning Objectives </a:t>
            </a:r>
            <a:r>
              <a:rPr lang="en-US" sz="2800" dirty="0"/>
              <a:t>(3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3439"/>
            <a:ext cx="8305788" cy="1336708"/>
          </a:xfrm>
        </p:spPr>
        <p:txBody>
          <a:bodyPr wrap="square" lIns="0" tIns="18000" rIns="0" bIns="18000" anchor="ctr" anchorCtr="0">
            <a:spAutoFit/>
          </a:bodyPr>
          <a:lstStyle/>
          <a:p>
            <a:pPr marL="923925" indent="-923925">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.14	</a:t>
            </a:r>
            <a:r>
              <a:rPr lang="en-US" sz="2400" dirty="0">
                <a:latin typeface="Arial" panose="020B0604020202020204" pitchFamily="34" charset="0"/>
                <a:cs typeface="Arial" panose="020B0604020202020204" pitchFamily="34" charset="0"/>
              </a:rPr>
              <a:t>Describe how to scope-test a coil-on-plug ignition system.</a:t>
            </a:r>
            <a:endParaRPr lang="en-US" altLang="en-US" sz="2400" noProof="0" dirty="0">
              <a:latin typeface="Arial" panose="020B0604020202020204" pitchFamily="34" charset="0"/>
              <a:cs typeface="Arial" panose="020B0604020202020204" pitchFamily="34" charset="0"/>
            </a:endParaRPr>
          </a:p>
          <a:p>
            <a:pPr marL="923925" indent="-923925">
              <a:buSzTx/>
              <a:buNone/>
            </a:pPr>
            <a:r>
              <a:rPr lang="en-US" altLang="en-US" sz="2400" b="1" dirty="0">
                <a:solidFill>
                  <a:srgbClr val="007FA3"/>
                </a:solidFill>
                <a:latin typeface="Arial" panose="020B0604020202020204" pitchFamily="34" charset="0"/>
                <a:cs typeface="Arial" panose="020B0604020202020204" pitchFamily="34" charset="0"/>
              </a:rPr>
              <a:t>30</a:t>
            </a:r>
            <a:r>
              <a:rPr lang="en-US" altLang="en-US" sz="2400" b="1" noProof="0" dirty="0">
                <a:solidFill>
                  <a:srgbClr val="007FA3"/>
                </a:solidFill>
                <a:latin typeface="Arial" panose="020B0604020202020204" pitchFamily="34" charset="0"/>
                <a:cs typeface="Arial" panose="020B0604020202020204" pitchFamily="34" charset="0"/>
              </a:rPr>
              <a:t>.15	</a:t>
            </a:r>
            <a:r>
              <a:rPr lang="en-US" sz="2400" dirty="0">
                <a:latin typeface="Arial" panose="020B0604020202020204" pitchFamily="34" charset="0"/>
                <a:cs typeface="Arial" panose="020B0604020202020204" pitchFamily="34" charset="0"/>
              </a:rPr>
              <a:t> Diagnose ignition system-related problems.</a:t>
            </a:r>
          </a:p>
        </p:txBody>
      </p:sp>
    </p:spTree>
    <p:extLst>
      <p:ext uri="{BB962C8B-B14F-4D97-AF65-F5344CB8AC3E}">
        <p14:creationId xmlns:p14="http://schemas.microsoft.com/office/powerpoint/2010/main" val="899994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.21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1775851" cy="405683"/>
          </a:xfrm>
        </p:spPr>
        <p:txBody>
          <a:bodyPr wrap="square" lIns="0" tIns="18000" rIns="0" bIns="18000" anchor="ctr" anchorCtr="0">
            <a:spAutoFit/>
          </a:bodyPr>
          <a:lstStyle/>
          <a:p>
            <a:pPr marL="0" indent="0">
              <a:buNone/>
            </a:pPr>
            <a:r>
              <a:rPr lang="en-US" sz="2400" noProof="0" dirty="0"/>
              <a:t>Fuel Soaked</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30508"/>
            <a:ext cx="4025513" cy="2252343"/>
          </a:xfrm>
        </p:spPr>
        <p:txBody>
          <a:bodyPr wrap="square" lIns="0" tIns="18000" rIns="0" bIns="18000" anchor="ctr" anchorCtr="0">
            <a:spAutoFit/>
          </a:bodyPr>
          <a:lstStyle/>
          <a:p>
            <a:pPr marL="342900" indent="-342900"/>
            <a:r>
              <a:rPr lang="en-US" sz="2400" noProof="0" dirty="0"/>
              <a:t>A platinum tipped spark plug that is fuel soaked indicating a fault with the fuel system or the ignition system causing the spark plug to not fire.</a:t>
            </a:r>
          </a:p>
        </p:txBody>
      </p:sp>
      <p:pic>
        <p:nvPicPr>
          <p:cNvPr id="3" name="Picture 2" descr="A platinum-tipped spark plug that is fuel soaked, Tar like deposit, indicating a fault with the fuel system or the ignition system causing the spark plug to not fire.">
            <a:extLst>
              <a:ext uri="{FF2B5EF4-FFF2-40B4-BE49-F238E27FC236}">
                <a16:creationId xmlns:a16="http://schemas.microsoft.com/office/drawing/2014/main" id="{892B4E44-C3D9-BEF9-F0B3-B4749309C994}"/>
              </a:ext>
            </a:extLst>
          </p:cNvPr>
          <p:cNvPicPr>
            <a:picLocks noChangeAspect="1"/>
          </p:cNvPicPr>
          <p:nvPr/>
        </p:nvPicPr>
        <p:blipFill>
          <a:blip r:embed="rId3"/>
          <a:stretch>
            <a:fillRect/>
          </a:stretch>
        </p:blipFill>
        <p:spPr>
          <a:xfrm>
            <a:off x="5200774" y="1007263"/>
            <a:ext cx="3149198" cy="4557036"/>
          </a:xfrm>
          <a:prstGeom prst="rect">
            <a:avLst/>
          </a:prstGeom>
        </p:spPr>
      </p:pic>
    </p:spTree>
    <p:extLst>
      <p:ext uri="{BB962C8B-B14F-4D97-AF65-F5344CB8AC3E}">
        <p14:creationId xmlns:p14="http://schemas.microsoft.com/office/powerpoint/2010/main" val="2893038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51206"/>
            <a:ext cx="8310175" cy="590349"/>
          </a:xfrm>
        </p:spPr>
        <p:txBody>
          <a:bodyPr wrap="square" lIns="0" tIns="18000" rIns="0" bIns="18000" anchor="ctr" anchorCtr="0">
            <a:spAutoFit/>
          </a:bodyPr>
          <a:lstStyle/>
          <a:p>
            <a:r>
              <a:rPr lang="en-US" noProof="0" dirty="0"/>
              <a:t>Chart </a:t>
            </a:r>
            <a:r>
              <a:rPr lang="en-US" dirty="0"/>
              <a:t>30</a:t>
            </a:r>
            <a:r>
              <a:rPr lang="en-US" noProof="0" dirty="0"/>
              <a:t>.1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889690"/>
            <a:ext cx="8310173" cy="405683"/>
          </a:xfrm>
        </p:spPr>
        <p:txBody>
          <a:bodyPr wrap="square" lIns="0" tIns="18000" rIns="0" bIns="18000" anchor="ctr" anchorCtr="0">
            <a:spAutoFit/>
          </a:bodyPr>
          <a:lstStyle/>
          <a:p>
            <a:pPr marL="0" indent="0">
              <a:buNone/>
            </a:pPr>
            <a:r>
              <a:rPr lang="en-US" sz="2400" noProof="0" dirty="0"/>
              <a:t>Tightening Torque</a:t>
            </a:r>
          </a:p>
        </p:txBody>
      </p:sp>
      <p:pic>
        <p:nvPicPr>
          <p:cNvPr id="3" name="Picture 2" descr="A table summarizes the torque values for different head materials of the gasket and tapered-seat spark plugs.&#10;Long description is available in notes, press F6.">
            <a:extLst>
              <a:ext uri="{FF2B5EF4-FFF2-40B4-BE49-F238E27FC236}">
                <a16:creationId xmlns:a16="http://schemas.microsoft.com/office/drawing/2014/main" id="{71030B87-9142-4CE2-D019-DC5D858DCAA5}"/>
              </a:ext>
            </a:extLst>
          </p:cNvPr>
          <p:cNvPicPr>
            <a:picLocks noChangeAspect="1"/>
          </p:cNvPicPr>
          <p:nvPr/>
        </p:nvPicPr>
        <p:blipFill rotWithShape="1">
          <a:blip r:embed="rId3"/>
          <a:srcRect b="9123"/>
          <a:stretch/>
        </p:blipFill>
        <p:spPr>
          <a:xfrm>
            <a:off x="1733148" y="1563252"/>
            <a:ext cx="5677705" cy="376398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54866"/>
            <a:ext cx="8310173" cy="775015"/>
          </a:xfrm>
        </p:spPr>
        <p:txBody>
          <a:bodyPr wrap="square" lIns="0" tIns="18000" rIns="0" bIns="18000" anchor="ctr" anchorCtr="0">
            <a:spAutoFit/>
          </a:bodyPr>
          <a:lstStyle/>
          <a:p>
            <a:pPr marL="342900" indent="-342900"/>
            <a:r>
              <a:rPr lang="en-US" sz="2400" noProof="0" dirty="0"/>
              <a:t>Typical spark plug tightening torque based on type of spark plug and the cylinder head material.</a:t>
            </a:r>
          </a:p>
        </p:txBody>
      </p:sp>
    </p:spTree>
    <p:extLst>
      <p:ext uri="{BB962C8B-B14F-4D97-AF65-F5344CB8AC3E}">
        <p14:creationId xmlns:p14="http://schemas.microsoft.com/office/powerpoint/2010/main" val="3044765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13"/>
            <a:ext cx="8310175" cy="590349"/>
          </a:xfrm>
        </p:spPr>
        <p:txBody>
          <a:bodyPr wrap="square" lIns="0" tIns="18000" rIns="0" bIns="18000" anchor="ctr" anchorCtr="0">
            <a:spAutoFit/>
          </a:bodyPr>
          <a:lstStyle/>
          <a:p>
            <a:r>
              <a:rPr lang="en-US" dirty="0"/>
              <a:t>Quick/Easy Secondary Ignition Tests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1800" y="925748"/>
            <a:ext cx="8305788" cy="3144895"/>
          </a:xfrm>
        </p:spPr>
        <p:txBody>
          <a:bodyPr wrap="square" lIns="0" tIns="18000" rIns="0" bIns="18000" anchor="ctr" anchorCtr="0">
            <a:spAutoFit/>
          </a:bodyPr>
          <a:lstStyle/>
          <a:p>
            <a:pPr marL="342900" indent="-342900">
              <a:spcBef>
                <a:spcPts val="600"/>
              </a:spcBef>
              <a:buSzTx/>
            </a:pPr>
            <a:r>
              <a:rPr lang="en-US" sz="2400" dirty="0"/>
              <a:t>The following are some quick and easy secondary ignition tests:</a:t>
            </a:r>
          </a:p>
          <a:p>
            <a:pPr marL="829818" lvl="1" indent="-342900">
              <a:buSzTx/>
            </a:pPr>
            <a:r>
              <a:rPr lang="en-US" sz="2400" dirty="0"/>
              <a:t>If any spark is visible or a “snapping” sound is heard, the location should be closely inspected and the defective parts replaced.</a:t>
            </a:r>
          </a:p>
          <a:p>
            <a:pPr marL="829818" lvl="1" indent="-342900">
              <a:buSzTx/>
            </a:pPr>
            <a:r>
              <a:rPr lang="en-US" sz="2400" dirty="0"/>
              <a:t>For intermittent problems, use a spray bottle to apply a water mist to the spark plugs, distributor cap, and spark plug wires.</a:t>
            </a:r>
            <a:endParaRPr lang="en-US" altLang="en-US" sz="2400" noProof="0" dirty="0">
              <a:solidFill>
                <a:schemeClr val="tx1"/>
              </a:solidFill>
            </a:endParaRPr>
          </a:p>
        </p:txBody>
      </p:sp>
    </p:spTree>
    <p:extLst>
      <p:ext uri="{BB962C8B-B14F-4D97-AF65-F5344CB8AC3E}">
        <p14:creationId xmlns:p14="http://schemas.microsoft.com/office/powerpoint/2010/main" val="1509741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.22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2381779" cy="405683"/>
          </a:xfrm>
        </p:spPr>
        <p:txBody>
          <a:bodyPr wrap="square" lIns="0" tIns="18000" rIns="0" bIns="18000" anchor="ctr" anchorCtr="0">
            <a:spAutoFit/>
          </a:bodyPr>
          <a:lstStyle/>
          <a:p>
            <a:pPr marL="0" indent="0">
              <a:buNone/>
            </a:pPr>
            <a:r>
              <a:rPr lang="en-US" sz="2400" noProof="0" dirty="0"/>
              <a:t>Water Spray Test</a:t>
            </a:r>
          </a:p>
        </p:txBody>
      </p:sp>
      <p:pic>
        <p:nvPicPr>
          <p:cNvPr id="4" name="Picture 3" descr="A photo shows a water spray bottle.">
            <a:extLst>
              <a:ext uri="{FF2B5EF4-FFF2-40B4-BE49-F238E27FC236}">
                <a16:creationId xmlns:a16="http://schemas.microsoft.com/office/drawing/2014/main" id="{DC73ED60-6129-2C08-5F79-999B5FFC1ED5}"/>
              </a:ext>
            </a:extLst>
          </p:cNvPr>
          <p:cNvPicPr>
            <a:picLocks noChangeAspect="1"/>
          </p:cNvPicPr>
          <p:nvPr/>
        </p:nvPicPr>
        <p:blipFill>
          <a:blip r:embed="rId3"/>
          <a:stretch>
            <a:fillRect/>
          </a:stretch>
        </p:blipFill>
        <p:spPr>
          <a:xfrm>
            <a:off x="3221492" y="1469581"/>
            <a:ext cx="2701017" cy="3588328"/>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219374"/>
            <a:ext cx="8310176" cy="1144347"/>
          </a:xfrm>
        </p:spPr>
        <p:txBody>
          <a:bodyPr wrap="square" lIns="0" tIns="18000" rIns="0" bIns="18000" anchor="ctr" anchorCtr="0">
            <a:spAutoFit/>
          </a:bodyPr>
          <a:lstStyle/>
          <a:p>
            <a:pPr marL="342900" indent="-342900"/>
            <a:r>
              <a:rPr lang="en-US" sz="2400" noProof="0" dirty="0"/>
              <a:t>A water spray bottle is an excellent diagnostic tool to help find an intermittent engine misfire caused by a break in a secondary ignition circuit component.</a:t>
            </a:r>
          </a:p>
        </p:txBody>
      </p:sp>
    </p:spTree>
    <p:extLst>
      <p:ext uri="{BB962C8B-B14F-4D97-AF65-F5344CB8AC3E}">
        <p14:creationId xmlns:p14="http://schemas.microsoft.com/office/powerpoint/2010/main" val="1807198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.23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Scope-Testing</a:t>
            </a:r>
          </a:p>
        </p:txBody>
      </p:sp>
      <p:pic>
        <p:nvPicPr>
          <p:cNvPr id="4" name="Picture 3" descr="A graph between K V and time in m S shows typical secondary ignition oscilloscope pattern.&#10;Long description is available in notes, press F6.">
            <a:extLst>
              <a:ext uri="{FF2B5EF4-FFF2-40B4-BE49-F238E27FC236}">
                <a16:creationId xmlns:a16="http://schemas.microsoft.com/office/drawing/2014/main" id="{6C40C1C5-C451-CDC5-8BC6-A14288213137}"/>
              </a:ext>
            </a:extLst>
          </p:cNvPr>
          <p:cNvPicPr>
            <a:picLocks noChangeAspect="1"/>
          </p:cNvPicPr>
          <p:nvPr/>
        </p:nvPicPr>
        <p:blipFill>
          <a:blip r:embed="rId3"/>
          <a:stretch>
            <a:fillRect/>
          </a:stretch>
        </p:blipFill>
        <p:spPr>
          <a:xfrm>
            <a:off x="1806097" y="1428472"/>
            <a:ext cx="5531807" cy="424343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824377"/>
            <a:ext cx="8310176" cy="405683"/>
          </a:xfrm>
        </p:spPr>
        <p:txBody>
          <a:bodyPr wrap="square" lIns="0" tIns="18000" rIns="0" bIns="18000" anchor="ctr" anchorCtr="0">
            <a:spAutoFit/>
          </a:bodyPr>
          <a:lstStyle/>
          <a:p>
            <a:pPr marL="342900" indent="-342900"/>
            <a:r>
              <a:rPr lang="en-US" sz="2400" noProof="0" dirty="0"/>
              <a:t>Typical secondary ignition oscilloscope pattern.</a:t>
            </a:r>
          </a:p>
        </p:txBody>
      </p:sp>
    </p:spTree>
    <p:extLst>
      <p:ext uri="{BB962C8B-B14F-4D97-AF65-F5344CB8AC3E}">
        <p14:creationId xmlns:p14="http://schemas.microsoft.com/office/powerpoint/2010/main" val="1654855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.24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1752211" cy="405683"/>
          </a:xfrm>
        </p:spPr>
        <p:txBody>
          <a:bodyPr wrap="square" lIns="0" tIns="18000" rIns="0" bIns="18000" anchor="ctr" anchorCtr="0">
            <a:spAutoFit/>
          </a:bodyPr>
          <a:lstStyle/>
          <a:p>
            <a:pPr marL="0" indent="0">
              <a:buNone/>
            </a:pPr>
            <a:r>
              <a:rPr lang="en-US" sz="2400" spc="-300" noProof="0" dirty="0"/>
              <a:t>C O </a:t>
            </a:r>
            <a:r>
              <a:rPr lang="en-US" sz="2400" noProof="0" dirty="0"/>
              <a:t>P Ignition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2817" y="1501735"/>
            <a:ext cx="3501222" cy="1513679"/>
          </a:xfrm>
        </p:spPr>
        <p:txBody>
          <a:bodyPr wrap="square" lIns="0" tIns="18000" rIns="0" bIns="18000" anchor="ctr" anchorCtr="0">
            <a:spAutoFit/>
          </a:bodyPr>
          <a:lstStyle/>
          <a:p>
            <a:pPr marL="342900" indent="-342900"/>
            <a:r>
              <a:rPr lang="en-US" sz="2400" noProof="0" dirty="0"/>
              <a:t>The scope shows one cylinder at a time on a </a:t>
            </a:r>
            <a:r>
              <a:rPr lang="en-US" sz="2400" spc="-300" noProof="0" dirty="0"/>
              <a:t>C O </a:t>
            </a:r>
            <a:r>
              <a:rPr lang="en-US" sz="2400" noProof="0" dirty="0"/>
              <a:t>P-type ignition system.</a:t>
            </a:r>
          </a:p>
        </p:txBody>
      </p:sp>
      <p:pic>
        <p:nvPicPr>
          <p:cNvPr id="4" name="Picture 3" descr="A fluctuating line titled secondary conventional, single, shows the scope pattern of a C O P-type ignition system.&#10;Long description is available in notes, press F6.">
            <a:extLst>
              <a:ext uri="{FF2B5EF4-FFF2-40B4-BE49-F238E27FC236}">
                <a16:creationId xmlns:a16="http://schemas.microsoft.com/office/drawing/2014/main" id="{EBCBCA84-54A5-01BF-550C-AA4B719FE03B}"/>
              </a:ext>
            </a:extLst>
          </p:cNvPr>
          <p:cNvPicPr>
            <a:picLocks noChangeAspect="1"/>
          </p:cNvPicPr>
          <p:nvPr/>
        </p:nvPicPr>
        <p:blipFill>
          <a:blip r:embed="rId3"/>
          <a:stretch>
            <a:fillRect/>
          </a:stretch>
        </p:blipFill>
        <p:spPr>
          <a:xfrm>
            <a:off x="4877536" y="970608"/>
            <a:ext cx="3634812" cy="3925262"/>
          </a:xfrm>
          <a:prstGeom prst="rect">
            <a:avLst/>
          </a:prstGeom>
        </p:spPr>
      </p:pic>
    </p:spTree>
    <p:extLst>
      <p:ext uri="{BB962C8B-B14F-4D97-AF65-F5344CB8AC3E}">
        <p14:creationId xmlns:p14="http://schemas.microsoft.com/office/powerpoint/2010/main" val="1907362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Chart </a:t>
            </a:r>
            <a:r>
              <a:rPr lang="en-US" dirty="0"/>
              <a:t>30</a:t>
            </a:r>
            <a:r>
              <a:rPr lang="en-US" noProof="0" dirty="0"/>
              <a:t>.2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Spark Line </a:t>
            </a:r>
          </a:p>
        </p:txBody>
      </p:sp>
      <p:pic>
        <p:nvPicPr>
          <p:cNvPr id="9" name="Picture 8" descr="A table is titled normal spark line length at 700 to 1,200 revolutions per minute.&#10;Long description is available in notes, press F6.">
            <a:extLst>
              <a:ext uri="{FF2B5EF4-FFF2-40B4-BE49-F238E27FC236}">
                <a16:creationId xmlns:a16="http://schemas.microsoft.com/office/drawing/2014/main" id="{A67F95C4-2D9C-99D7-361F-CE7EB45E8424}"/>
              </a:ext>
            </a:extLst>
          </p:cNvPr>
          <p:cNvPicPr>
            <a:picLocks noChangeAspect="1"/>
          </p:cNvPicPr>
          <p:nvPr/>
        </p:nvPicPr>
        <p:blipFill>
          <a:blip r:embed="rId3"/>
          <a:stretch>
            <a:fillRect/>
          </a:stretch>
        </p:blipFill>
        <p:spPr>
          <a:xfrm>
            <a:off x="684014" y="1489224"/>
            <a:ext cx="7798198" cy="307410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4735094"/>
            <a:ext cx="8310174" cy="775015"/>
          </a:xfrm>
        </p:spPr>
        <p:txBody>
          <a:bodyPr wrap="square" lIns="0" tIns="18000" rIns="0" bIns="18000" anchor="ctr" anchorCtr="0">
            <a:spAutoFit/>
          </a:bodyPr>
          <a:lstStyle/>
          <a:p>
            <a:pPr marL="342900" indent="-342900"/>
            <a:r>
              <a:rPr lang="en-US" sz="2400" noProof="0" dirty="0"/>
              <a:t>Spark line length depends on the number of cylinders and the engine speed.</a:t>
            </a:r>
          </a:p>
        </p:txBody>
      </p:sp>
    </p:spTree>
    <p:extLst>
      <p:ext uri="{BB962C8B-B14F-4D97-AF65-F5344CB8AC3E}">
        <p14:creationId xmlns:p14="http://schemas.microsoft.com/office/powerpoint/2010/main" val="1891532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13"/>
            <a:ext cx="8310175" cy="590349"/>
          </a:xfrm>
        </p:spPr>
        <p:txBody>
          <a:bodyPr wrap="square" lIns="0" tIns="18000" rIns="0" bIns="18000" anchor="ctr" anchorCtr="0">
            <a:spAutoFit/>
          </a:bodyPr>
          <a:lstStyle/>
          <a:p>
            <a:r>
              <a:rPr lang="en-US" dirty="0"/>
              <a:t>Scope-Testing Ignition System </a:t>
            </a:r>
            <a:r>
              <a:rPr lang="en-US" sz="2800" dirty="0"/>
              <a:t>(1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7318"/>
            <a:ext cx="8305788" cy="3298783"/>
          </a:xfrm>
        </p:spPr>
        <p:txBody>
          <a:bodyPr wrap="square" lIns="0" tIns="18000" rIns="0" bIns="18000" anchor="ctr" anchorCtr="0">
            <a:spAutoFit/>
          </a:bodyPr>
          <a:lstStyle/>
          <a:p>
            <a:pPr marL="342900" indent="-342900">
              <a:spcBef>
                <a:spcPts val="600"/>
              </a:spcBef>
              <a:buSzTx/>
            </a:pPr>
            <a:r>
              <a:rPr lang="en-US" sz="2400" dirty="0"/>
              <a:t>Any automotive scope with the correct probes or adapters show an ignition system pattern.</a:t>
            </a:r>
          </a:p>
          <a:p>
            <a:pPr marL="342900" indent="-342900">
              <a:spcBef>
                <a:spcPts val="600"/>
              </a:spcBef>
              <a:buSzTx/>
            </a:pPr>
            <a:r>
              <a:rPr lang="en-US" sz="2400" dirty="0"/>
              <a:t>Firing Line</a:t>
            </a:r>
          </a:p>
          <a:p>
            <a:pPr marL="829818" lvl="1" indent="-342900">
              <a:buSzTx/>
            </a:pPr>
            <a:r>
              <a:rPr lang="en-US" sz="2400" dirty="0"/>
              <a:t>The leftmost vertical (upward) line is called the firing line.</a:t>
            </a:r>
          </a:p>
          <a:p>
            <a:pPr marL="342900" indent="-342900">
              <a:spcBef>
                <a:spcPts val="600"/>
              </a:spcBef>
              <a:buSzTx/>
            </a:pPr>
            <a:r>
              <a:rPr lang="en-US" sz="2400" dirty="0"/>
              <a:t>Spark Line</a:t>
            </a:r>
          </a:p>
          <a:p>
            <a:pPr marL="829818" lvl="1" indent="-342900">
              <a:buSzTx/>
            </a:pPr>
            <a:r>
              <a:rPr lang="en-US" sz="2400" dirty="0"/>
              <a:t>The spark line is a short horizontal line immediately after the firing line.</a:t>
            </a:r>
            <a:endParaRPr lang="en-US" altLang="en-US" sz="2400" noProof="0" dirty="0">
              <a:solidFill>
                <a:schemeClr val="tx1"/>
              </a:solidFill>
            </a:endParaRPr>
          </a:p>
        </p:txBody>
      </p:sp>
    </p:spTree>
    <p:extLst>
      <p:ext uri="{BB962C8B-B14F-4D97-AF65-F5344CB8AC3E}">
        <p14:creationId xmlns:p14="http://schemas.microsoft.com/office/powerpoint/2010/main" val="2164159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13"/>
            <a:ext cx="8310175" cy="590349"/>
          </a:xfrm>
        </p:spPr>
        <p:txBody>
          <a:bodyPr wrap="square" lIns="0" tIns="18000" rIns="0" bIns="18000" anchor="ctr" anchorCtr="0">
            <a:spAutoFit/>
          </a:bodyPr>
          <a:lstStyle/>
          <a:p>
            <a:r>
              <a:rPr lang="en-US" dirty="0"/>
              <a:t>Scope-Testing Ignition System </a:t>
            </a:r>
            <a:r>
              <a:rPr lang="en-US" sz="2800" dirty="0"/>
              <a:t>(2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4867"/>
            <a:ext cx="8305788" cy="4114391"/>
          </a:xfrm>
        </p:spPr>
        <p:txBody>
          <a:bodyPr wrap="square" lIns="0" tIns="18000" rIns="0" bIns="18000" anchor="ctr" anchorCtr="0">
            <a:spAutoFit/>
          </a:bodyPr>
          <a:lstStyle/>
          <a:p>
            <a:pPr marL="342900" indent="-342900">
              <a:spcBef>
                <a:spcPts val="600"/>
              </a:spcBef>
              <a:buSzTx/>
            </a:pPr>
            <a:r>
              <a:rPr lang="en-US" sz="2400" dirty="0"/>
              <a:t>Intermediate Oscillations</a:t>
            </a:r>
          </a:p>
          <a:p>
            <a:pPr marL="829818" lvl="1" indent="-342900">
              <a:buSzTx/>
            </a:pPr>
            <a:r>
              <a:rPr lang="en-US" sz="2400" dirty="0"/>
              <a:t>The intermediate oscillations follow the spark line, and are also called the “ringing” of the coil as it is pulsed.</a:t>
            </a:r>
          </a:p>
          <a:p>
            <a:pPr marL="342900" indent="-342900">
              <a:spcBef>
                <a:spcPts val="600"/>
              </a:spcBef>
              <a:buSzTx/>
            </a:pPr>
            <a:r>
              <a:rPr lang="en-US" sz="2400" dirty="0"/>
              <a:t>Transistor-On Point</a:t>
            </a:r>
          </a:p>
          <a:p>
            <a:pPr marL="829818" lvl="1" indent="-342900">
              <a:buSzTx/>
            </a:pPr>
            <a:r>
              <a:rPr lang="en-US" sz="2400" dirty="0"/>
              <a:t>When the transistor turns on an electronic system, the coil is being charged.</a:t>
            </a:r>
          </a:p>
          <a:p>
            <a:pPr marL="342900" indent="-342900">
              <a:spcBef>
                <a:spcPts val="600"/>
              </a:spcBef>
              <a:buSzTx/>
            </a:pPr>
            <a:r>
              <a:rPr lang="en-US" sz="2400" dirty="0"/>
              <a:t>Dwell Section</a:t>
            </a:r>
          </a:p>
          <a:p>
            <a:pPr marL="829818" lvl="1" indent="-342900">
              <a:buSzTx/>
            </a:pPr>
            <a:r>
              <a:rPr lang="en-US" sz="2400" dirty="0"/>
              <a:t>Dwell is the amount of time that the current is charging the coil from the transistor-on point to the transistor-off point.</a:t>
            </a:r>
            <a:endParaRPr lang="en-US" altLang="en-US" sz="2400" noProof="0" dirty="0">
              <a:solidFill>
                <a:schemeClr val="tx1"/>
              </a:solidFill>
            </a:endParaRPr>
          </a:p>
        </p:txBody>
      </p:sp>
    </p:spTree>
    <p:extLst>
      <p:ext uri="{BB962C8B-B14F-4D97-AF65-F5344CB8AC3E}">
        <p14:creationId xmlns:p14="http://schemas.microsoft.com/office/powerpoint/2010/main" val="2633071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13"/>
            <a:ext cx="8310175" cy="590349"/>
          </a:xfrm>
        </p:spPr>
        <p:txBody>
          <a:bodyPr wrap="square" lIns="0" tIns="18000" rIns="0" bIns="18000" anchor="ctr" anchorCtr="0">
            <a:spAutoFit/>
          </a:bodyPr>
          <a:lstStyle/>
          <a:p>
            <a:r>
              <a:rPr lang="en-US" dirty="0"/>
              <a:t>Scope-Testing Ignition System </a:t>
            </a:r>
            <a:r>
              <a:rPr lang="en-US" sz="2800" dirty="0"/>
              <a:t>(3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2682"/>
            <a:ext cx="8305788" cy="3006395"/>
          </a:xfrm>
        </p:spPr>
        <p:txBody>
          <a:bodyPr wrap="square" lIns="0" tIns="18000" rIns="0" bIns="18000" anchor="ctr" anchorCtr="0">
            <a:spAutoFit/>
          </a:bodyPr>
          <a:lstStyle/>
          <a:p>
            <a:pPr marL="342900" indent="-342900">
              <a:spcBef>
                <a:spcPts val="600"/>
              </a:spcBef>
              <a:buSzTx/>
            </a:pPr>
            <a:r>
              <a:rPr lang="en-US" sz="2400" dirty="0"/>
              <a:t>Pattern Selection</a:t>
            </a:r>
          </a:p>
          <a:p>
            <a:pPr marL="829818" lvl="1" indent="-342900">
              <a:buSzTx/>
            </a:pPr>
            <a:r>
              <a:rPr lang="en-US" sz="2400" dirty="0"/>
              <a:t>Superimposed</a:t>
            </a:r>
          </a:p>
          <a:p>
            <a:pPr marL="829818" lvl="1" indent="-342900">
              <a:buSzTx/>
            </a:pPr>
            <a:r>
              <a:rPr lang="en-US" sz="2400" dirty="0"/>
              <a:t>Raster (stacked)</a:t>
            </a:r>
          </a:p>
          <a:p>
            <a:pPr marL="829818" lvl="1" indent="-342900">
              <a:buSzTx/>
            </a:pPr>
            <a:r>
              <a:rPr lang="en-US" sz="2400" dirty="0"/>
              <a:t>Display (parade)</a:t>
            </a:r>
          </a:p>
          <a:p>
            <a:pPr marL="342900" indent="-342900">
              <a:spcBef>
                <a:spcPts val="600"/>
              </a:spcBef>
              <a:buSzTx/>
            </a:pPr>
            <a:r>
              <a:rPr lang="en-US" sz="2400" dirty="0"/>
              <a:t>Reading the Scope on Display (Parade)</a:t>
            </a:r>
          </a:p>
          <a:p>
            <a:pPr marL="829818" lvl="1" indent="-342900">
              <a:buSzTx/>
            </a:pPr>
            <a:r>
              <a:rPr lang="en-US" sz="2400" dirty="0"/>
              <a:t>The firing lines should all be 5 to 15 k</a:t>
            </a:r>
            <a:r>
              <a:rPr lang="en-US" sz="100" dirty="0"/>
              <a:t> </a:t>
            </a:r>
            <a:r>
              <a:rPr lang="en-US" sz="2400" dirty="0"/>
              <a:t>V in height and be within 3 k</a:t>
            </a:r>
            <a:r>
              <a:rPr lang="en-US" sz="100" dirty="0"/>
              <a:t> </a:t>
            </a:r>
            <a:r>
              <a:rPr lang="en-US" sz="2400" dirty="0"/>
              <a:t>V of each other.</a:t>
            </a:r>
            <a:endParaRPr lang="en-US" altLang="en-US" sz="2400" noProof="0" dirty="0">
              <a:solidFill>
                <a:schemeClr val="tx1"/>
              </a:solidFill>
            </a:endParaRPr>
          </a:p>
        </p:txBody>
      </p:sp>
    </p:spTree>
    <p:extLst>
      <p:ext uri="{BB962C8B-B14F-4D97-AF65-F5344CB8AC3E}">
        <p14:creationId xmlns:p14="http://schemas.microsoft.com/office/powerpoint/2010/main" val="3125650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07"/>
            <a:ext cx="8310175" cy="590349"/>
          </a:xfrm>
        </p:spPr>
        <p:txBody>
          <a:bodyPr wrap="square" lIns="0" tIns="18000" rIns="0" bIns="18000" anchor="ctr" anchorCtr="0">
            <a:spAutoFit/>
          </a:bodyPr>
          <a:lstStyle/>
          <a:p>
            <a:r>
              <a:rPr lang="en-US" dirty="0"/>
              <a:t>Checking for Spark</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8085"/>
            <a:ext cx="8305788" cy="3221839"/>
          </a:xfrm>
        </p:spPr>
        <p:txBody>
          <a:bodyPr wrap="square" lIns="0" tIns="18000" rIns="0" bIns="18000" anchor="ctr" anchorCtr="0">
            <a:spAutoFit/>
          </a:bodyPr>
          <a:lstStyle/>
          <a:p>
            <a:pPr marL="342900" indent="-342900">
              <a:spcBef>
                <a:spcPts val="600"/>
              </a:spcBef>
              <a:buSzTx/>
            </a:pPr>
            <a:r>
              <a:rPr lang="en-US" sz="2400" dirty="0"/>
              <a:t>In event of a no-start condition, check for secondary voltage out of ignition coil or to the spark plugs.</a:t>
            </a:r>
          </a:p>
          <a:p>
            <a:pPr marL="342900" indent="-342900">
              <a:spcBef>
                <a:spcPts val="600"/>
              </a:spcBef>
              <a:buSzTx/>
            </a:pPr>
            <a:r>
              <a:rPr lang="en-US" sz="2400" dirty="0"/>
              <a:t>Install a spark tester, and crank engine.</a:t>
            </a:r>
          </a:p>
          <a:p>
            <a:pPr marL="342900" indent="-342900">
              <a:spcBef>
                <a:spcPts val="600"/>
              </a:spcBef>
              <a:buSzTx/>
            </a:pPr>
            <a:r>
              <a:rPr lang="en-US" sz="2400" dirty="0"/>
              <a:t>Typical causes of a no-spark (intermittent spark) condition include the following:</a:t>
            </a:r>
          </a:p>
          <a:p>
            <a:pPr marL="829818" lvl="1" indent="-342900">
              <a:buSzTx/>
            </a:pPr>
            <a:r>
              <a:rPr lang="en-US" sz="2400" dirty="0"/>
              <a:t>Weak ignition coil, low or no voltage to coil, open coil wire or plug, defective pickup coil, and defective module.</a:t>
            </a:r>
            <a:endParaRPr lang="en-US" altLang="en-US" sz="2400" noProof="0" dirty="0">
              <a:solidFill>
                <a:schemeClr val="tx1"/>
              </a:solidFill>
            </a:endParaRPr>
          </a:p>
        </p:txBody>
      </p:sp>
    </p:spTree>
    <p:extLst>
      <p:ext uri="{BB962C8B-B14F-4D97-AF65-F5344CB8AC3E}">
        <p14:creationId xmlns:p14="http://schemas.microsoft.com/office/powerpoint/2010/main" val="24859015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13"/>
            <a:ext cx="8310175" cy="590349"/>
          </a:xfrm>
        </p:spPr>
        <p:txBody>
          <a:bodyPr wrap="square" lIns="0" tIns="18000" rIns="0" bIns="18000" anchor="ctr" anchorCtr="0">
            <a:spAutoFit/>
          </a:bodyPr>
          <a:lstStyle/>
          <a:p>
            <a:r>
              <a:rPr lang="en-US" dirty="0"/>
              <a:t>Scope-Testing Ignition System </a:t>
            </a:r>
            <a:r>
              <a:rPr lang="en-US" sz="2800" dirty="0"/>
              <a:t>(4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1761"/>
            <a:ext cx="8305788" cy="3668115"/>
          </a:xfrm>
        </p:spPr>
        <p:txBody>
          <a:bodyPr wrap="square" lIns="0" tIns="18000" rIns="0" bIns="18000" anchor="ctr" anchorCtr="0">
            <a:spAutoFit/>
          </a:bodyPr>
          <a:lstStyle/>
          <a:p>
            <a:pPr marL="342900" indent="-342900">
              <a:spcBef>
                <a:spcPts val="600"/>
              </a:spcBef>
              <a:buSzTx/>
            </a:pPr>
            <a:r>
              <a:rPr lang="en-US" sz="2400" dirty="0"/>
              <a:t>Reading the Spark Lines</a:t>
            </a:r>
          </a:p>
          <a:p>
            <a:pPr marL="829818" lvl="1" indent="-342900">
              <a:buSzTx/>
            </a:pPr>
            <a:r>
              <a:rPr lang="en-US" sz="2400" dirty="0"/>
              <a:t>The spark lines should be level and one-fourth as high as the firing lines (1.5 to 2.5 k</a:t>
            </a:r>
            <a:r>
              <a:rPr lang="en-US" sz="100" dirty="0"/>
              <a:t> </a:t>
            </a:r>
            <a:r>
              <a:rPr lang="en-US" sz="2400" dirty="0"/>
              <a:t>V, but usually less than 2 k</a:t>
            </a:r>
            <a:r>
              <a:rPr lang="en-US" sz="100" dirty="0"/>
              <a:t> </a:t>
            </a:r>
            <a:r>
              <a:rPr lang="en-US" sz="2400" dirty="0"/>
              <a:t>V).</a:t>
            </a:r>
          </a:p>
          <a:p>
            <a:pPr marL="342900" indent="-342900">
              <a:spcBef>
                <a:spcPts val="600"/>
              </a:spcBef>
              <a:buSzTx/>
            </a:pPr>
            <a:r>
              <a:rPr lang="en-US" sz="2400" dirty="0"/>
              <a:t>Spark Line Slope</a:t>
            </a:r>
          </a:p>
          <a:p>
            <a:pPr marL="829818" lvl="1" indent="-342900">
              <a:buSzTx/>
            </a:pPr>
            <a:r>
              <a:rPr lang="en-US" sz="2400" dirty="0"/>
              <a:t>An upward-sloping spark line can indicate a lean air–fuel mixture.</a:t>
            </a:r>
          </a:p>
          <a:p>
            <a:pPr marL="829818" lvl="1" indent="-342900">
              <a:buSzTx/>
            </a:pPr>
            <a:r>
              <a:rPr lang="en-US" sz="2400" dirty="0"/>
              <a:t>A downward sloping spark line is finding ground through deposits.</a:t>
            </a:r>
            <a:endParaRPr lang="en-US" altLang="en-US" sz="2400" noProof="0" dirty="0">
              <a:solidFill>
                <a:schemeClr val="tx1"/>
              </a:solidFill>
            </a:endParaRPr>
          </a:p>
        </p:txBody>
      </p:sp>
    </p:spTree>
    <p:extLst>
      <p:ext uri="{BB962C8B-B14F-4D97-AF65-F5344CB8AC3E}">
        <p14:creationId xmlns:p14="http://schemas.microsoft.com/office/powerpoint/2010/main" val="11969616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13"/>
            <a:ext cx="8310175" cy="590349"/>
          </a:xfrm>
        </p:spPr>
        <p:txBody>
          <a:bodyPr wrap="square" lIns="0" tIns="18000" rIns="0" bIns="18000" anchor="ctr" anchorCtr="0">
            <a:spAutoFit/>
          </a:bodyPr>
          <a:lstStyle/>
          <a:p>
            <a:r>
              <a:rPr lang="en-US" dirty="0"/>
              <a:t>Scope-Testing Ignition System </a:t>
            </a:r>
            <a:r>
              <a:rPr lang="en-US" sz="2800" dirty="0"/>
              <a:t>(5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4868"/>
            <a:ext cx="8305788" cy="4114391"/>
          </a:xfrm>
        </p:spPr>
        <p:txBody>
          <a:bodyPr wrap="square" lIns="0" tIns="18000" rIns="0" bIns="18000" anchor="ctr" anchorCtr="0">
            <a:spAutoFit/>
          </a:bodyPr>
          <a:lstStyle/>
          <a:p>
            <a:pPr marL="342900" indent="-342900">
              <a:spcBef>
                <a:spcPts val="600"/>
              </a:spcBef>
              <a:buSzTx/>
            </a:pPr>
            <a:r>
              <a:rPr lang="en-US" sz="2400" dirty="0"/>
              <a:t>Reading the Intermediate Section</a:t>
            </a:r>
          </a:p>
          <a:p>
            <a:pPr marL="829818" lvl="1" indent="-342900">
              <a:buSzTx/>
            </a:pPr>
            <a:r>
              <a:rPr lang="en-US" sz="2400" dirty="0"/>
              <a:t>The intermediate section should have three or more oscillations (bumps) for a correctly operating ignition system.</a:t>
            </a:r>
          </a:p>
          <a:p>
            <a:pPr marL="342900" indent="-342900">
              <a:spcBef>
                <a:spcPts val="600"/>
              </a:spcBef>
              <a:buSzTx/>
            </a:pPr>
            <a:r>
              <a:rPr lang="en-US" sz="2400" dirty="0"/>
              <a:t>Electronic Ignition and the Dwell Section</a:t>
            </a:r>
          </a:p>
          <a:p>
            <a:pPr marL="829818" lvl="1" indent="-342900">
              <a:buSzTx/>
            </a:pPr>
            <a:r>
              <a:rPr lang="en-US" sz="2400" dirty="0"/>
              <a:t>Many </a:t>
            </a:r>
            <a:r>
              <a:rPr lang="en-US" sz="2400" spc="-300" dirty="0"/>
              <a:t>E </a:t>
            </a:r>
            <a:r>
              <a:rPr lang="en-US" sz="2400" dirty="0"/>
              <a:t>I systems also produce a “hump” in the dwell section, which reflects a current-limiting circuit in the control module.</a:t>
            </a:r>
          </a:p>
          <a:p>
            <a:pPr marL="342900" indent="-342900">
              <a:spcBef>
                <a:spcPts val="600"/>
              </a:spcBef>
              <a:buSzTx/>
            </a:pPr>
            <a:r>
              <a:rPr lang="en-US" sz="2400" dirty="0"/>
              <a:t>Dwell Variation (Electronic Ignition)</a:t>
            </a:r>
          </a:p>
          <a:p>
            <a:pPr marL="829818" lvl="1" indent="-342900">
              <a:buSzTx/>
            </a:pPr>
            <a:r>
              <a:rPr lang="en-US" sz="2400" dirty="0"/>
              <a:t>Typically caused by a worn mechanical component.</a:t>
            </a:r>
            <a:endParaRPr lang="en-US" altLang="en-US" sz="2400" noProof="0" dirty="0">
              <a:solidFill>
                <a:schemeClr val="tx1"/>
              </a:solidFill>
            </a:endParaRPr>
          </a:p>
        </p:txBody>
      </p:sp>
    </p:spTree>
    <p:extLst>
      <p:ext uri="{BB962C8B-B14F-4D97-AF65-F5344CB8AC3E}">
        <p14:creationId xmlns:p14="http://schemas.microsoft.com/office/powerpoint/2010/main" val="3911051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64013"/>
            <a:ext cx="8310175" cy="590349"/>
          </a:xfrm>
        </p:spPr>
        <p:txBody>
          <a:bodyPr wrap="square" lIns="0" tIns="18000" rIns="0" bIns="18000" anchor="ctr" anchorCtr="0">
            <a:spAutoFit/>
          </a:bodyPr>
          <a:lstStyle/>
          <a:p>
            <a:r>
              <a:rPr lang="en-US" dirty="0"/>
              <a:t>Scope-Testing Ignition System </a:t>
            </a:r>
            <a:r>
              <a:rPr lang="en-US" sz="2800" dirty="0"/>
              <a:t>(6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14104"/>
            <a:ext cx="8305788" cy="4191335"/>
          </a:xfrm>
        </p:spPr>
        <p:txBody>
          <a:bodyPr wrap="square" lIns="0" tIns="18000" rIns="0" bIns="18000" anchor="ctr" anchorCtr="0">
            <a:spAutoFit/>
          </a:bodyPr>
          <a:lstStyle/>
          <a:p>
            <a:pPr marL="342900" indent="-342900">
              <a:spcBef>
                <a:spcPts val="600"/>
              </a:spcBef>
              <a:buSzTx/>
            </a:pPr>
            <a:r>
              <a:rPr lang="en-US" sz="2400" dirty="0"/>
              <a:t>Coil Polarity</a:t>
            </a:r>
          </a:p>
          <a:p>
            <a:pPr marL="829818" lvl="1" indent="-342900">
              <a:buSzTx/>
            </a:pPr>
            <a:r>
              <a:rPr lang="en-US" sz="2400" dirty="0"/>
              <a:t>If the pattern is upside down, the primary wires on the coil may be reversed, causing the coil polarity to be reversed.</a:t>
            </a:r>
          </a:p>
          <a:p>
            <a:pPr marL="342900" indent="-342900">
              <a:spcBef>
                <a:spcPts val="600"/>
              </a:spcBef>
              <a:buSzTx/>
            </a:pPr>
            <a:r>
              <a:rPr lang="en-US" sz="2400" dirty="0"/>
              <a:t>Acceleration Check</a:t>
            </a:r>
          </a:p>
          <a:p>
            <a:pPr marL="829818" lvl="1" indent="-342900">
              <a:buSzTx/>
            </a:pPr>
            <a:r>
              <a:rPr lang="en-US" sz="2400" dirty="0"/>
              <a:t>All firing lines should rise evenly.</a:t>
            </a:r>
          </a:p>
          <a:p>
            <a:pPr marL="829818" lvl="1" indent="-342900">
              <a:buSzTx/>
            </a:pPr>
            <a:r>
              <a:rPr lang="en-US" sz="2400" dirty="0"/>
              <a:t>If the firing lines on one or more cylinders fail to rise, this indicates fouled spark plugs.</a:t>
            </a:r>
          </a:p>
          <a:p>
            <a:pPr marL="342900" indent="-342900">
              <a:spcBef>
                <a:spcPts val="600"/>
              </a:spcBef>
              <a:buSzTx/>
            </a:pPr>
            <a:r>
              <a:rPr lang="en-US" sz="2400" dirty="0"/>
              <a:t>Rotor Gap Voltage</a:t>
            </a:r>
          </a:p>
          <a:p>
            <a:pPr marL="829818" lvl="1" indent="-342900">
              <a:buSzTx/>
            </a:pPr>
            <a:r>
              <a:rPr lang="en-US" sz="2400" dirty="0"/>
              <a:t>The normal rotor gap voltage is 3 to 7 k</a:t>
            </a:r>
            <a:r>
              <a:rPr lang="en-US" sz="100" dirty="0"/>
              <a:t> </a:t>
            </a:r>
            <a:r>
              <a:rPr lang="en-US" sz="2400" dirty="0"/>
              <a:t>V.</a:t>
            </a:r>
            <a:endParaRPr lang="en-US" altLang="en-US" sz="2400" noProof="0" dirty="0">
              <a:solidFill>
                <a:schemeClr val="tx1"/>
              </a:solidFill>
            </a:endParaRPr>
          </a:p>
        </p:txBody>
      </p:sp>
    </p:spTree>
    <p:extLst>
      <p:ext uri="{BB962C8B-B14F-4D97-AF65-F5344CB8AC3E}">
        <p14:creationId xmlns:p14="http://schemas.microsoft.com/office/powerpoint/2010/main" val="656544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.25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Downward Spark Line</a:t>
            </a:r>
          </a:p>
        </p:txBody>
      </p:sp>
      <p:pic>
        <p:nvPicPr>
          <p:cNvPr id="3" name="Picture 2" descr="An illustration depicts a downward-sloping spark line usually indicates high secondary ignition system resistance or an excessively rich air–fuel mixture.">
            <a:extLst>
              <a:ext uri="{FF2B5EF4-FFF2-40B4-BE49-F238E27FC236}">
                <a16:creationId xmlns:a16="http://schemas.microsoft.com/office/drawing/2014/main" id="{1944B58E-C998-1405-AF4C-93336D4D1D3C}"/>
              </a:ext>
            </a:extLst>
          </p:cNvPr>
          <p:cNvPicPr>
            <a:picLocks noChangeAspect="1"/>
          </p:cNvPicPr>
          <p:nvPr/>
        </p:nvPicPr>
        <p:blipFill>
          <a:blip r:embed="rId3"/>
          <a:stretch>
            <a:fillRect/>
          </a:stretch>
        </p:blipFill>
        <p:spPr>
          <a:xfrm>
            <a:off x="1119000" y="1687262"/>
            <a:ext cx="6906001" cy="266822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795170"/>
            <a:ext cx="8310176" cy="1144347"/>
          </a:xfrm>
        </p:spPr>
        <p:txBody>
          <a:bodyPr wrap="square" lIns="0" tIns="18000" rIns="0" bIns="18000" anchor="ctr" anchorCtr="0">
            <a:spAutoFit/>
          </a:bodyPr>
          <a:lstStyle/>
          <a:p>
            <a:pPr marL="342900" indent="-342900"/>
            <a:r>
              <a:rPr lang="en-US" sz="2400" noProof="0" dirty="0"/>
              <a:t>A downward-sloping spark line usually indicates high secondary ignition system resistance or an excessively rich air–fuel mixture.</a:t>
            </a:r>
          </a:p>
        </p:txBody>
      </p:sp>
    </p:spTree>
    <p:extLst>
      <p:ext uri="{BB962C8B-B14F-4D97-AF65-F5344CB8AC3E}">
        <p14:creationId xmlns:p14="http://schemas.microsoft.com/office/powerpoint/2010/main" val="1885859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.26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Upward Slop Spark Line</a:t>
            </a:r>
          </a:p>
        </p:txBody>
      </p:sp>
      <p:pic>
        <p:nvPicPr>
          <p:cNvPr id="4" name="Picture 3" descr="An illustration depicts an upward-sloping spark line usually indicates a mechanical engine problem or a lean air–fuel mixture.">
            <a:extLst>
              <a:ext uri="{FF2B5EF4-FFF2-40B4-BE49-F238E27FC236}">
                <a16:creationId xmlns:a16="http://schemas.microsoft.com/office/drawing/2014/main" id="{71D5A0AE-0574-DF35-3977-C9E2F572A0E4}"/>
              </a:ext>
            </a:extLst>
          </p:cNvPr>
          <p:cNvPicPr>
            <a:picLocks noChangeAspect="1"/>
          </p:cNvPicPr>
          <p:nvPr/>
        </p:nvPicPr>
        <p:blipFill>
          <a:blip r:embed="rId3"/>
          <a:stretch>
            <a:fillRect/>
          </a:stretch>
        </p:blipFill>
        <p:spPr>
          <a:xfrm>
            <a:off x="1984522" y="1544226"/>
            <a:ext cx="5174957" cy="361531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488885"/>
            <a:ext cx="8310176" cy="775015"/>
          </a:xfrm>
        </p:spPr>
        <p:txBody>
          <a:bodyPr wrap="square" lIns="0" tIns="18000" rIns="0" bIns="18000" anchor="ctr" anchorCtr="0">
            <a:spAutoFit/>
          </a:bodyPr>
          <a:lstStyle/>
          <a:p>
            <a:pPr marL="342900" indent="-342900"/>
            <a:r>
              <a:rPr lang="en-US" sz="2400" noProof="0" dirty="0"/>
              <a:t>An upward-sloping spark line usually indicates a mechanical engine problem or a lean air–fuel mixture.</a:t>
            </a:r>
          </a:p>
        </p:txBody>
      </p:sp>
    </p:spTree>
    <p:extLst>
      <p:ext uri="{BB962C8B-B14F-4D97-AF65-F5344CB8AC3E}">
        <p14:creationId xmlns:p14="http://schemas.microsoft.com/office/powerpoint/2010/main" val="2612062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.27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1863986" cy="405683"/>
          </a:xfrm>
        </p:spPr>
        <p:txBody>
          <a:bodyPr wrap="square" lIns="0" tIns="18000" rIns="0" bIns="18000" anchor="ctr" anchorCtr="0">
            <a:spAutoFit/>
          </a:bodyPr>
          <a:lstStyle/>
          <a:p>
            <a:pPr marL="0" indent="0">
              <a:buNone/>
            </a:pPr>
            <a:r>
              <a:rPr lang="en-US" sz="2400" noProof="0" dirty="0"/>
              <a:t>Rope Length</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77005"/>
            <a:ext cx="4133461" cy="3729670"/>
          </a:xfrm>
        </p:spPr>
        <p:txBody>
          <a:bodyPr wrap="square" lIns="0" tIns="18000" rIns="0" bIns="18000" anchor="ctr" anchorCtr="0">
            <a:spAutoFit/>
          </a:bodyPr>
          <a:lstStyle/>
          <a:p>
            <a:pPr marL="342900" indent="-342900"/>
            <a:r>
              <a:rPr lang="en-US" sz="2400" noProof="0" dirty="0"/>
              <a:t>The relationship between the height of the firing line and length of the spark line can be illustrated using a rope. Because energy cannot be destroyed, the stored energy in an ignition coil must dissipate totally, regardless of engine operating conditions.</a:t>
            </a:r>
          </a:p>
        </p:txBody>
      </p:sp>
      <p:pic>
        <p:nvPicPr>
          <p:cNvPr id="3" name="Picture 2" descr="An illustration depicts light of rope representing the amount of energy stored in ignition coil. &#10;Long description is available in notes, press F6.">
            <a:extLst>
              <a:ext uri="{FF2B5EF4-FFF2-40B4-BE49-F238E27FC236}">
                <a16:creationId xmlns:a16="http://schemas.microsoft.com/office/drawing/2014/main" id="{361C0038-3EEB-A000-ECA0-A0376CEA4BD7}"/>
              </a:ext>
            </a:extLst>
          </p:cNvPr>
          <p:cNvPicPr>
            <a:picLocks noChangeAspect="1"/>
          </p:cNvPicPr>
          <p:nvPr/>
        </p:nvPicPr>
        <p:blipFill>
          <a:blip r:embed="rId3"/>
          <a:stretch>
            <a:fillRect/>
          </a:stretch>
        </p:blipFill>
        <p:spPr>
          <a:xfrm>
            <a:off x="4861482" y="1589735"/>
            <a:ext cx="3695588" cy="3966919"/>
          </a:xfrm>
          <a:prstGeom prst="rect">
            <a:avLst/>
          </a:prstGeom>
        </p:spPr>
      </p:pic>
    </p:spTree>
    <p:extLst>
      <p:ext uri="{BB962C8B-B14F-4D97-AF65-F5344CB8AC3E}">
        <p14:creationId xmlns:p14="http://schemas.microsoft.com/office/powerpoint/2010/main" val="2681062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41540"/>
            <a:ext cx="8310175" cy="1144347"/>
          </a:xfrm>
        </p:spPr>
        <p:txBody>
          <a:bodyPr wrap="square" lIns="0" tIns="18000" rIns="0" bIns="18000" anchor="ctr" anchorCtr="0">
            <a:spAutoFit/>
          </a:bodyPr>
          <a:lstStyle/>
          <a:p>
            <a:r>
              <a:rPr lang="en-US" dirty="0"/>
              <a:t>Scope-Testing a Waste-Spark Ignition System</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1480585"/>
            <a:ext cx="8305788" cy="2775563"/>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A handheld digital storage oscilloscope can be used to check the pattern of each individual cylinder.</a:t>
            </a:r>
          </a:p>
          <a:p>
            <a:pPr marL="342900" indent="-342900">
              <a:spcBef>
                <a:spcPts val="600"/>
              </a:spcBef>
              <a:buSzTx/>
            </a:pPr>
            <a:r>
              <a:rPr lang="en-US" altLang="en-US" sz="2400" noProof="0" dirty="0">
                <a:solidFill>
                  <a:schemeClr val="tx1"/>
                </a:solidFill>
              </a:rPr>
              <a:t>Some larger scopes are able to display both power and waste-spark waveforms.</a:t>
            </a:r>
          </a:p>
          <a:p>
            <a:pPr marL="342900" indent="-342900">
              <a:spcBef>
                <a:spcPts val="600"/>
              </a:spcBef>
              <a:buSzTx/>
            </a:pPr>
            <a:r>
              <a:rPr lang="en-US" altLang="en-US" sz="2400" noProof="0" dirty="0">
                <a:solidFill>
                  <a:schemeClr val="tx1"/>
                </a:solidFill>
              </a:rPr>
              <a:t>Because the waste spark does not require as high a voltage level as the cylinder on the power stroke, the waste form is normally lower.</a:t>
            </a:r>
          </a:p>
        </p:txBody>
      </p:sp>
    </p:spTree>
    <p:extLst>
      <p:ext uri="{BB962C8B-B14F-4D97-AF65-F5344CB8AC3E}">
        <p14:creationId xmlns:p14="http://schemas.microsoft.com/office/powerpoint/2010/main" val="38412483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.28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Dual-Trace </a:t>
            </a:r>
            <a:r>
              <a:rPr lang="en-US" sz="2400" spc="-300" noProof="0" dirty="0"/>
              <a:t>D S </a:t>
            </a:r>
            <a:r>
              <a:rPr lang="en-US" sz="2400" noProof="0" dirty="0"/>
              <a:t>O</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545604"/>
            <a:ext cx="3511294" cy="4099002"/>
          </a:xfrm>
        </p:spPr>
        <p:txBody>
          <a:bodyPr wrap="square" lIns="0" tIns="18000" rIns="0" bIns="18000" anchor="ctr" anchorCtr="0">
            <a:spAutoFit/>
          </a:bodyPr>
          <a:lstStyle/>
          <a:p>
            <a:pPr marL="0" indent="0">
              <a:buNone/>
            </a:pPr>
            <a:r>
              <a:rPr lang="en-US" sz="2400" noProof="0" dirty="0"/>
              <a:t>A dual-trace scope pattern showing both the power and the waste spark from the same coil (cylinders 1 and 6). Note that the firing line is higher on the cylinder that is under compression (power); otherwise, both patterns are almost identical.</a:t>
            </a:r>
          </a:p>
        </p:txBody>
      </p:sp>
      <p:pic>
        <p:nvPicPr>
          <p:cNvPr id="4" name="Picture 3" descr="An illustration depicts a dual-trace scope pattern showing both the power and the waste spark from the same coil.">
            <a:extLst>
              <a:ext uri="{FF2B5EF4-FFF2-40B4-BE49-F238E27FC236}">
                <a16:creationId xmlns:a16="http://schemas.microsoft.com/office/drawing/2014/main" id="{9B7DC793-527B-563C-2B22-E00A9301F445}"/>
              </a:ext>
            </a:extLst>
          </p:cNvPr>
          <p:cNvPicPr>
            <a:picLocks noChangeAspect="1"/>
          </p:cNvPicPr>
          <p:nvPr/>
        </p:nvPicPr>
        <p:blipFill>
          <a:blip r:embed="rId3"/>
          <a:stretch>
            <a:fillRect/>
          </a:stretch>
        </p:blipFill>
        <p:spPr>
          <a:xfrm>
            <a:off x="4840697" y="1312066"/>
            <a:ext cx="3825678" cy="3638958"/>
          </a:xfrm>
          <a:prstGeom prst="rect">
            <a:avLst/>
          </a:prstGeom>
        </p:spPr>
      </p:pic>
    </p:spTree>
    <p:extLst>
      <p:ext uri="{BB962C8B-B14F-4D97-AF65-F5344CB8AC3E}">
        <p14:creationId xmlns:p14="http://schemas.microsoft.com/office/powerpoint/2010/main" val="3181562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9165"/>
            <a:ext cx="8310175" cy="1144347"/>
          </a:xfrm>
        </p:spPr>
        <p:txBody>
          <a:bodyPr wrap="square" lIns="0" tIns="18000" rIns="0" bIns="18000" anchor="ctr" anchorCtr="0">
            <a:spAutoFit/>
          </a:bodyPr>
          <a:lstStyle/>
          <a:p>
            <a:r>
              <a:rPr lang="en-US" dirty="0"/>
              <a:t>Scope-Testing a Coil-on-Plug Ignition System</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1665251"/>
            <a:ext cx="8305788" cy="2406231"/>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Each individual coil can be shown on a scope and using the proper cables and adapters.</a:t>
            </a:r>
          </a:p>
          <a:p>
            <a:pPr marL="342900" indent="-342900">
              <a:spcBef>
                <a:spcPts val="600"/>
              </a:spcBef>
              <a:buSzTx/>
            </a:pPr>
            <a:r>
              <a:rPr lang="en-US" altLang="en-US" sz="2400" noProof="0" dirty="0">
                <a:solidFill>
                  <a:schemeClr val="tx1"/>
                </a:solidFill>
              </a:rPr>
              <a:t>Always follow the scope equipment manufacturer’s instructions.</a:t>
            </a:r>
          </a:p>
          <a:p>
            <a:pPr marL="342900" indent="-342900">
              <a:spcBef>
                <a:spcPts val="600"/>
              </a:spcBef>
              <a:buSzTx/>
            </a:pPr>
            <a:r>
              <a:rPr lang="en-US" altLang="en-US" sz="2400" noProof="0" dirty="0">
                <a:solidFill>
                  <a:schemeClr val="tx1"/>
                </a:solidFill>
              </a:rPr>
              <a:t>Normal ignition patterns may vary based on manufacturer system designs.</a:t>
            </a:r>
          </a:p>
        </p:txBody>
      </p:sp>
    </p:spTree>
    <p:extLst>
      <p:ext uri="{BB962C8B-B14F-4D97-AF65-F5344CB8AC3E}">
        <p14:creationId xmlns:p14="http://schemas.microsoft.com/office/powerpoint/2010/main" val="3604289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8733"/>
            <a:ext cx="8310175" cy="590349"/>
          </a:xfrm>
        </p:spPr>
        <p:txBody>
          <a:bodyPr wrap="square" lIns="0" tIns="18000" rIns="0" bIns="18000" anchor="ctr" anchorCtr="0">
            <a:spAutoFit/>
          </a:bodyPr>
          <a:lstStyle/>
          <a:p>
            <a:r>
              <a:rPr lang="en-US" noProof="0" dirty="0"/>
              <a:t>Figure </a:t>
            </a:r>
            <a:r>
              <a:rPr lang="en-US" dirty="0"/>
              <a:t>30</a:t>
            </a:r>
            <a:r>
              <a:rPr lang="en-US" noProof="0" dirty="0"/>
              <a:t>.29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1863986" cy="405683"/>
          </a:xfrm>
        </p:spPr>
        <p:txBody>
          <a:bodyPr wrap="square" lIns="0" tIns="18000" rIns="0" bIns="18000" anchor="ctr" anchorCtr="0">
            <a:spAutoFit/>
          </a:bodyPr>
          <a:lstStyle/>
          <a:p>
            <a:pPr marL="0" indent="0">
              <a:buNone/>
            </a:pPr>
            <a:r>
              <a:rPr lang="en-US" sz="2400" noProof="0" dirty="0"/>
              <a:t>Three Sparks</a:t>
            </a:r>
          </a:p>
        </p:txBody>
      </p:sp>
      <p:pic>
        <p:nvPicPr>
          <p:cNvPr id="3" name="Picture 2" descr="An illustration depicts a secondary waveform of a Ford 4.6-liter V-8, showing three sparks occurring at idle speed.">
            <a:extLst>
              <a:ext uri="{FF2B5EF4-FFF2-40B4-BE49-F238E27FC236}">
                <a16:creationId xmlns:a16="http://schemas.microsoft.com/office/drawing/2014/main" id="{A6983FD9-AB84-1B4C-E77E-8785FED80CD6}"/>
              </a:ext>
            </a:extLst>
          </p:cNvPr>
          <p:cNvPicPr>
            <a:picLocks noChangeAspect="1"/>
          </p:cNvPicPr>
          <p:nvPr/>
        </p:nvPicPr>
        <p:blipFill>
          <a:blip r:embed="rId3"/>
          <a:stretch>
            <a:fillRect/>
          </a:stretch>
        </p:blipFill>
        <p:spPr>
          <a:xfrm>
            <a:off x="2209057" y="1537547"/>
            <a:ext cx="4725887" cy="378290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36015"/>
            <a:ext cx="8310175" cy="775015"/>
          </a:xfrm>
        </p:spPr>
        <p:txBody>
          <a:bodyPr wrap="square" lIns="0" tIns="18000" rIns="0" bIns="18000" anchor="ctr" anchorCtr="0">
            <a:spAutoFit/>
          </a:bodyPr>
          <a:lstStyle/>
          <a:p>
            <a:pPr marL="0" indent="0">
              <a:buNone/>
            </a:pPr>
            <a:r>
              <a:rPr lang="en-US" sz="2400" noProof="0" dirty="0"/>
              <a:t>A secondary waveform of a Ford 4.6-liter V-8, showing three sparks occurring at idle speed.</a:t>
            </a:r>
          </a:p>
        </p:txBody>
      </p:sp>
    </p:spTree>
    <p:extLst>
      <p:ext uri="{BB962C8B-B14F-4D97-AF65-F5344CB8AC3E}">
        <p14:creationId xmlns:p14="http://schemas.microsoft.com/office/powerpoint/2010/main" val="1382435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8310173" cy="405683"/>
          </a:xfrm>
        </p:spPr>
        <p:txBody>
          <a:bodyPr wrap="square" lIns="0" tIns="18000" rIns="0" bIns="18000" anchor="ctr" anchorCtr="0">
            <a:spAutoFit/>
          </a:bodyPr>
          <a:lstStyle/>
          <a:p>
            <a:pPr marL="0" indent="0">
              <a:buNone/>
            </a:pPr>
            <a:r>
              <a:rPr lang="en-US" sz="2400" noProof="0" dirty="0"/>
              <a:t>Testing for Spark</a:t>
            </a:r>
          </a:p>
        </p:txBody>
      </p:sp>
      <p:pic>
        <p:nvPicPr>
          <p:cNvPr id="4" name="Picture 3" descr="A close-up view shows blue sparks produced at the end of an installed spark tester.">
            <a:extLst>
              <a:ext uri="{FF2B5EF4-FFF2-40B4-BE49-F238E27FC236}">
                <a16:creationId xmlns:a16="http://schemas.microsoft.com/office/drawing/2014/main" id="{9A96ECA3-5B4C-7ADB-C0AD-AD77982079B9}"/>
              </a:ext>
            </a:extLst>
          </p:cNvPr>
          <p:cNvPicPr>
            <a:picLocks noChangeAspect="1"/>
          </p:cNvPicPr>
          <p:nvPr/>
        </p:nvPicPr>
        <p:blipFill>
          <a:blip r:embed="rId3"/>
          <a:stretch>
            <a:fillRect/>
          </a:stretch>
        </p:blipFill>
        <p:spPr>
          <a:xfrm>
            <a:off x="908217" y="1488294"/>
            <a:ext cx="7111667" cy="278841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4463536"/>
            <a:ext cx="8310175" cy="1883011"/>
          </a:xfrm>
        </p:spPr>
        <p:txBody>
          <a:bodyPr wrap="square" lIns="0" tIns="18000" rIns="0" bIns="18000" anchor="ctr" anchorCtr="0">
            <a:spAutoFit/>
          </a:bodyPr>
          <a:lstStyle/>
          <a:p>
            <a:pPr marL="342900" indent="-342900"/>
            <a:r>
              <a:rPr lang="en-US" sz="2400" noProof="0" dirty="0"/>
              <a:t>An adjustable spark tester that can be adjusted and should be set to at least 25,000 volts. The tester is connected to a disconnected spark plug wire or coil and the pigtail clipped to a good chassis ground. Cranking the engine should cause a spark to be seen from the spark tester.</a:t>
            </a:r>
          </a:p>
        </p:txBody>
      </p:sp>
    </p:spTree>
    <p:extLst>
      <p:ext uri="{BB962C8B-B14F-4D97-AF65-F5344CB8AC3E}">
        <p14:creationId xmlns:p14="http://schemas.microsoft.com/office/powerpoint/2010/main" val="876192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2D1A2253-EE33-D654-3A4A-9BEA7260744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546D24D-11A3-47F1-ED00-D3D9AA9CD2A6}"/>
              </a:ext>
            </a:extLst>
          </p:cNvPr>
          <p:cNvSpPr>
            <a:spLocks noGrp="1"/>
          </p:cNvSpPr>
          <p:nvPr>
            <p:ph type="title"/>
          </p:nvPr>
        </p:nvSpPr>
        <p:spPr>
          <a:xfrm>
            <a:off x="438537" y="145160"/>
            <a:ext cx="8310175" cy="590349"/>
          </a:xfrm>
        </p:spPr>
        <p:txBody>
          <a:bodyPr wrap="square" lIns="0" tIns="18000" rIns="0" bIns="18000" anchor="ctr" anchorCtr="0">
            <a:spAutoFit/>
          </a:bodyPr>
          <a:lstStyle/>
          <a:p>
            <a:r>
              <a:rPr lang="en-US" dirty="0"/>
              <a:t>Ignition System Symptom Guide</a:t>
            </a:r>
            <a:endParaRPr lang="en-US" sz="2800" noProof="0" dirty="0"/>
          </a:p>
        </p:txBody>
      </p:sp>
      <p:graphicFrame>
        <p:nvGraphicFramePr>
          <p:cNvPr id="5" name="Table 4">
            <a:extLst>
              <a:ext uri="{FF2B5EF4-FFF2-40B4-BE49-F238E27FC236}">
                <a16:creationId xmlns:a16="http://schemas.microsoft.com/office/drawing/2014/main" id="{8786179D-D63D-27D3-7B50-607A93046D59}"/>
              </a:ext>
            </a:extLst>
          </p:cNvPr>
          <p:cNvGraphicFramePr>
            <a:graphicFrameLocks noGrp="1"/>
          </p:cNvGraphicFramePr>
          <p:nvPr>
            <p:extLst>
              <p:ext uri="{D42A27DB-BD31-4B8C-83A1-F6EECF244321}">
                <p14:modId xmlns:p14="http://schemas.microsoft.com/office/powerpoint/2010/main" val="387807940"/>
              </p:ext>
            </p:extLst>
          </p:nvPr>
        </p:nvGraphicFramePr>
        <p:xfrm>
          <a:off x="609599" y="934294"/>
          <a:ext cx="7939490" cy="5394960"/>
        </p:xfrm>
        <a:graphic>
          <a:graphicData uri="http://schemas.openxmlformats.org/drawingml/2006/table">
            <a:tbl>
              <a:tblPr firstRow="1" bandRow="1">
                <a:tableStyleId>{40F9630F-82C1-40B7-BC3A-925EFCFF5E92}</a:tableStyleId>
              </a:tblPr>
              <a:tblGrid>
                <a:gridCol w="3969745">
                  <a:extLst>
                    <a:ext uri="{9D8B030D-6E8A-4147-A177-3AD203B41FA5}">
                      <a16:colId xmlns:a16="http://schemas.microsoft.com/office/drawing/2014/main" val="4227852759"/>
                    </a:ext>
                  </a:extLst>
                </a:gridCol>
                <a:gridCol w="3969745">
                  <a:extLst>
                    <a:ext uri="{9D8B030D-6E8A-4147-A177-3AD203B41FA5}">
                      <a16:colId xmlns:a16="http://schemas.microsoft.com/office/drawing/2014/main" val="2751145669"/>
                    </a:ext>
                  </a:extLst>
                </a:gridCol>
              </a:tblGrid>
              <a:tr h="442816">
                <a:tc>
                  <a:txBody>
                    <a:bodyPr/>
                    <a:lstStyle/>
                    <a:p>
                      <a:pPr marL="72000" marR="0" eaLnBrk="0" hangingPunct="0">
                        <a:lnSpc>
                          <a:spcPct val="100000"/>
                        </a:lnSpc>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PROBLEM</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72000" marR="0" eaLnBrk="0" hangingPunct="0">
                        <a:lnSpc>
                          <a:spcPct val="100000"/>
                        </a:lnSpc>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POSSIBLE CAUSES AND/OR SOLUTIONS</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635081802"/>
                  </a:ext>
                </a:extLst>
              </a:tr>
              <a:tr h="9424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No spark out of the coil</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Arial" panose="020B0604020202020204" pitchFamily="34" charset="0"/>
                          <a:cs typeface="Arial" panose="020B0604020202020204" pitchFamily="34" charset="0"/>
                        </a:rPr>
                        <a:t>Possible open in the ignition switch circuit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Arial" panose="020B0604020202020204" pitchFamily="34" charset="0"/>
                          <a:cs typeface="Arial" panose="020B0604020202020204" pitchFamily="34" charset="0"/>
                        </a:rPr>
                        <a:t>Possible defective ignition module (if electronic ignition coil)</a:t>
                      </a: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Possible defective pickup coil or Hall- effect switch (if electronic ignition)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Arial" panose="020B0604020202020204" pitchFamily="34" charset="0"/>
                          <a:cs typeface="Arial" panose="020B0604020202020204" pitchFamily="34" charset="0"/>
                        </a:rPr>
                        <a:t>Possible shorted condenser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580176741"/>
                  </a:ext>
                </a:extLst>
              </a:tr>
              <a:tr h="9424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Weak spark out of the coil</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Arial" panose="020B0604020202020204" pitchFamily="34" charset="0"/>
                          <a:cs typeface="Arial" panose="020B0604020202020204" pitchFamily="34" charset="0"/>
                        </a:rPr>
                        <a:t>Possible high-resistance coil wire or spark plug wire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Arial" panose="020B0604020202020204" pitchFamily="34" charset="0"/>
                          <a:cs typeface="Arial" panose="020B0604020202020204" pitchFamily="34" charset="0"/>
                        </a:rPr>
                        <a:t>Possible poor ground between the distributor or module and the engine block</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591643833"/>
                  </a:ext>
                </a:extLst>
              </a:tr>
              <a:tr h="9424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Engine misfire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Arial" panose="020B0604020202020204" pitchFamily="34" charset="0"/>
                          <a:cs typeface="Arial" panose="020B0604020202020204" pitchFamily="34" charset="0"/>
                        </a:rPr>
                        <a:t>Possible defective (open) spark plug wire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Arial" panose="020B0604020202020204" pitchFamily="34" charset="0"/>
                          <a:cs typeface="Arial" panose="020B0604020202020204" pitchFamily="34" charset="0"/>
                        </a:rPr>
                        <a:t>Possible worn or fouled spark plugs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Arial" panose="020B0604020202020204" pitchFamily="34" charset="0"/>
                          <a:cs typeface="Arial" panose="020B0604020202020204" pitchFamily="34" charset="0"/>
                        </a:rPr>
                        <a:t>Possible defective pickup coil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Arial" panose="020B0604020202020204" pitchFamily="34" charset="0"/>
                          <a:cs typeface="Arial" panose="020B0604020202020204" pitchFamily="34" charset="0"/>
                        </a:rPr>
                        <a:t>Possible defective module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latin typeface="Arial" panose="020B0604020202020204" pitchFamily="34" charset="0"/>
                          <a:cs typeface="Arial" panose="020B0604020202020204" pitchFamily="34" charset="0"/>
                        </a:rPr>
                        <a:t>Possible poor electrical connections at the pickup coil and/or module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683015176"/>
                  </a:ext>
                </a:extLst>
              </a:tr>
            </a:tbl>
          </a:graphicData>
        </a:graphic>
      </p:graphicFrame>
    </p:spTree>
    <p:extLst>
      <p:ext uri="{BB962C8B-B14F-4D97-AF65-F5344CB8AC3E}">
        <p14:creationId xmlns:p14="http://schemas.microsoft.com/office/powerpoint/2010/main" val="1771242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3292"/>
            <a:ext cx="8310174" cy="405683"/>
          </a:xfrm>
        </p:spPr>
        <p:txBody>
          <a:bodyPr wrap="square" lIns="0" tIns="18000" rIns="0" bIns="18000" anchor="ctr" anchorCtr="0">
            <a:spAutoFit/>
          </a:bodyPr>
          <a:lstStyle/>
          <a:p>
            <a:pPr marL="0" indent="0">
              <a:buNone/>
            </a:pPr>
            <a:r>
              <a:rPr lang="en-US" sz="2400" dirty="0"/>
              <a:t>What are the sections of a secondary ignition scope pattern?</a:t>
            </a:r>
          </a:p>
        </p:txBody>
      </p:sp>
    </p:spTree>
    <p:extLst>
      <p:ext uri="{BB962C8B-B14F-4D97-AF65-F5344CB8AC3E}">
        <p14:creationId xmlns:p14="http://schemas.microsoft.com/office/powerpoint/2010/main" val="2344596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64039"/>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3</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69" y="918424"/>
            <a:ext cx="8309443" cy="405683"/>
          </a:xfrm>
        </p:spPr>
        <p:txBody>
          <a:bodyPr wrap="square" lIns="0" tIns="18000" rIns="0" bIns="18000" anchor="ctr" anchorCtr="0">
            <a:spAutoFit/>
          </a:bodyPr>
          <a:lstStyle/>
          <a:p>
            <a:pPr marL="0" indent="0">
              <a:buNone/>
            </a:pPr>
            <a:r>
              <a:rPr lang="en-US" sz="2400" dirty="0"/>
              <a:t>Firing line, spark line, intermediate section, and dwell section.</a:t>
            </a:r>
          </a:p>
        </p:txBody>
      </p:sp>
    </p:spTree>
    <p:extLst>
      <p:ext uri="{BB962C8B-B14F-4D97-AF65-F5344CB8AC3E}">
        <p14:creationId xmlns:p14="http://schemas.microsoft.com/office/powerpoint/2010/main" val="3548227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909"/>
            <a:ext cx="8229600" cy="590349"/>
          </a:xfrm>
        </p:spPr>
        <p:txBody>
          <a:bodyPr wrap="square" lIns="0" tIns="18000" rIns="0" bIns="18000" anchor="ctr" anchorCtr="0">
            <a:spAutoFit/>
          </a:bodyPr>
          <a:lstStyle/>
          <a:p>
            <a:r>
              <a:rPr lang="en-US" sz="3600" dirty="0">
                <a:latin typeface="+mj-lt"/>
              </a:rPr>
              <a:t>Summary</a:t>
            </a:r>
          </a:p>
        </p:txBody>
      </p:sp>
      <p:sp>
        <p:nvSpPr>
          <p:cNvPr id="3" name="Content Placeholder 2"/>
          <p:cNvSpPr>
            <a:spLocks noGrp="1"/>
          </p:cNvSpPr>
          <p:nvPr>
            <p:ph idx="1"/>
          </p:nvPr>
        </p:nvSpPr>
        <p:spPr>
          <a:xfrm>
            <a:off x="438149" y="831608"/>
            <a:ext cx="8310563" cy="4455035"/>
          </a:xfrm>
        </p:spPr>
        <p:txBody>
          <a:bodyPr wrap="square" lIns="0" tIns="18000" rIns="0" bIns="18000" anchor="ctr" anchorCtr="0">
            <a:spAutoFit/>
          </a:bodyPr>
          <a:lstStyle/>
          <a:p>
            <a:pPr marL="342900" indent="-342900"/>
            <a:r>
              <a:rPr lang="en-US" sz="2400" dirty="0"/>
              <a:t>A thorough visual inspection should be performed on all ignition components when diagnosing an engine performance problem.</a:t>
            </a:r>
          </a:p>
          <a:p>
            <a:pPr marL="342900" indent="-342900"/>
            <a:r>
              <a:rPr lang="en-US" sz="2400" dirty="0"/>
              <a:t>Platinum spark plugs should not be regapped after use in an engine.</a:t>
            </a:r>
          </a:p>
          <a:p>
            <a:pPr marL="342900" indent="-342900"/>
            <a:r>
              <a:rPr lang="en-US" sz="2400" dirty="0"/>
              <a:t>A secondary ignition scope pattern includes a firing line, spark line, intermediate oscillations, and transistor-on and transistor-off points.</a:t>
            </a:r>
          </a:p>
          <a:p>
            <a:pPr marL="342900" indent="-342900"/>
            <a:r>
              <a:rPr lang="en-US" sz="2400" dirty="0"/>
              <a:t>The slope of the spark line can indicate incorrect air–fuel ratio or other engine problems.</a:t>
            </a:r>
          </a:p>
        </p:txBody>
      </p:sp>
    </p:spTree>
    <p:extLst>
      <p:ext uri="{BB962C8B-B14F-4D97-AF65-F5344CB8AC3E}">
        <p14:creationId xmlns:p14="http://schemas.microsoft.com/office/powerpoint/2010/main" val="8353130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39685" y="185344"/>
            <a:ext cx="8309027" cy="590349"/>
          </a:xfrm>
        </p:spPr>
        <p:txBody>
          <a:bodyPr wrap="square" lIns="0" tIns="18000" rIns="0" bIns="18000" rtlCol="0" anchor="ctr">
            <a:spAutoFit/>
          </a:bodyPr>
          <a:lstStyle/>
          <a:p>
            <a:pPr eaLnBrk="1" fontAlgn="auto" hangingPunct="1">
              <a:spcAft>
                <a:spcPts val="0"/>
              </a:spcAft>
              <a:defRPr/>
            </a:pPr>
            <a:r>
              <a:rPr lang="en-US" sz="3600" b="1"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60633"/>
            <a:ext cx="8310175" cy="590349"/>
          </a:xfrm>
        </p:spPr>
        <p:txBody>
          <a:bodyPr wrap="square" lIns="0" tIns="18000" rIns="0" bIns="18000" anchor="ctr" anchorCtr="0">
            <a:spAutoFit/>
          </a:bodyPr>
          <a:lstStyle/>
          <a:p>
            <a:r>
              <a:rPr lang="en-US" noProof="0" dirty="0"/>
              <a:t>Figure </a:t>
            </a:r>
            <a:r>
              <a:rPr lang="en-US" dirty="0"/>
              <a:t>30</a:t>
            </a:r>
            <a:r>
              <a:rPr lang="en-US" noProof="0" dirty="0"/>
              <a:t>.2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1837936" cy="405683"/>
          </a:xfrm>
        </p:spPr>
        <p:txBody>
          <a:bodyPr wrap="square" lIns="0" tIns="18000" rIns="0" bIns="18000" anchor="ctr" anchorCtr="0">
            <a:spAutoFit/>
          </a:bodyPr>
          <a:lstStyle/>
          <a:p>
            <a:pPr marL="0" indent="0">
              <a:buNone/>
            </a:pPr>
            <a:r>
              <a:rPr lang="en-US" sz="2400" noProof="0" dirty="0"/>
              <a:t>Spark Tester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0894" y="1467357"/>
            <a:ext cx="4025513" cy="2991007"/>
          </a:xfrm>
        </p:spPr>
        <p:txBody>
          <a:bodyPr wrap="square" lIns="0" tIns="18000" rIns="0" bIns="18000" anchor="ctr" anchorCtr="0">
            <a:spAutoFit/>
          </a:bodyPr>
          <a:lstStyle/>
          <a:p>
            <a:pPr marL="342900" indent="-342900"/>
            <a:r>
              <a:rPr lang="en-US" sz="2400" noProof="0" dirty="0"/>
              <a:t>A close-up showing the recessed center electrode on a spark tester. It is recessed 3/8 inch into the shell and the spark must then jump another 3/8 inch to the shell for a total gap of 3/4 inch.</a:t>
            </a:r>
          </a:p>
        </p:txBody>
      </p:sp>
      <p:pic>
        <p:nvPicPr>
          <p:cNvPr id="3" name="Picture 2" descr="A recessed central electrode on a spark tester. It has an outer shell and an inner tube.">
            <a:extLst>
              <a:ext uri="{FF2B5EF4-FFF2-40B4-BE49-F238E27FC236}">
                <a16:creationId xmlns:a16="http://schemas.microsoft.com/office/drawing/2014/main" id="{C85AF591-6506-BFB6-2AF9-2B1DCEB8ED11}"/>
              </a:ext>
            </a:extLst>
          </p:cNvPr>
          <p:cNvPicPr>
            <a:picLocks noChangeAspect="1"/>
          </p:cNvPicPr>
          <p:nvPr/>
        </p:nvPicPr>
        <p:blipFill>
          <a:blip r:embed="rId3"/>
          <a:stretch>
            <a:fillRect/>
          </a:stretch>
        </p:blipFill>
        <p:spPr>
          <a:xfrm>
            <a:off x="4587744" y="953288"/>
            <a:ext cx="4021528" cy="3668694"/>
          </a:xfrm>
          <a:prstGeom prst="rect">
            <a:avLst/>
          </a:prstGeom>
        </p:spPr>
      </p:pic>
    </p:spTree>
    <p:extLst>
      <p:ext uri="{BB962C8B-B14F-4D97-AF65-F5344CB8AC3E}">
        <p14:creationId xmlns:p14="http://schemas.microsoft.com/office/powerpoint/2010/main" val="3467310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164"/>
            <a:ext cx="8310174" cy="775015"/>
          </a:xfrm>
        </p:spPr>
        <p:txBody>
          <a:bodyPr wrap="square" lIns="0" tIns="18000" rIns="0" bIns="18000" anchor="ctr" anchorCtr="0">
            <a:spAutoFit/>
          </a:bodyPr>
          <a:lstStyle/>
          <a:p>
            <a:pPr marL="0" indent="0">
              <a:buNone/>
            </a:pPr>
            <a:r>
              <a:rPr lang="en-US" sz="2400" dirty="0"/>
              <a:t>Why should a spark tester be used to check for spark, rather than a standard spark plug?</a:t>
            </a:r>
          </a:p>
        </p:txBody>
      </p:sp>
    </p:spTree>
    <p:extLst>
      <p:ext uri="{BB962C8B-B14F-4D97-AF65-F5344CB8AC3E}">
        <p14:creationId xmlns:p14="http://schemas.microsoft.com/office/powerpoint/2010/main" val="2632316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64039"/>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1</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69" y="912869"/>
            <a:ext cx="8309443" cy="775015"/>
          </a:xfrm>
        </p:spPr>
        <p:txBody>
          <a:bodyPr wrap="square" lIns="0" tIns="18000" rIns="0" bIns="18000" anchor="ctr" anchorCtr="0">
            <a:spAutoFit/>
          </a:bodyPr>
          <a:lstStyle/>
          <a:p>
            <a:pPr marL="0" indent="0">
              <a:buNone/>
            </a:pPr>
            <a:r>
              <a:rPr lang="en-US" sz="2400" dirty="0"/>
              <a:t>The spark must jump across a larger gap to more effectively test the system. </a:t>
            </a:r>
          </a:p>
        </p:txBody>
      </p:sp>
    </p:spTree>
    <p:extLst>
      <p:ext uri="{BB962C8B-B14F-4D97-AF65-F5344CB8AC3E}">
        <p14:creationId xmlns:p14="http://schemas.microsoft.com/office/powerpoint/2010/main" val="4196719230"/>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3714</TotalTime>
  <Words>4595</Words>
  <Application>Microsoft Office PowerPoint</Application>
  <PresentationFormat>On-screen Show (4:3)</PresentationFormat>
  <Paragraphs>356</Paragraphs>
  <Slides>65</Slides>
  <Notes>58</Notes>
  <HiddenSlides>0</HiddenSlides>
  <MMClips>2</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71" baseType="lpstr">
      <vt:lpstr>Arial</vt:lpstr>
      <vt:lpstr>Verdana</vt:lpstr>
      <vt:lpstr>Times New Roman</vt:lpstr>
      <vt:lpstr>1_USHE</vt:lpstr>
      <vt:lpstr>USHE</vt:lpstr>
      <vt:lpstr>Equation</vt:lpstr>
      <vt:lpstr>Automotive Electrical and Engine Performance</vt:lpstr>
      <vt:lpstr>Learning Objectives (1 of 3)</vt:lpstr>
      <vt:lpstr>Learning Objectives (2 of 3)</vt:lpstr>
      <vt:lpstr>Learning Objectives (3 of 3)</vt:lpstr>
      <vt:lpstr>Checking for Spark</vt:lpstr>
      <vt:lpstr>Figure 30.1</vt:lpstr>
      <vt:lpstr>Figure 30.2</vt:lpstr>
      <vt:lpstr>Question 1</vt:lpstr>
      <vt:lpstr>Answer 1</vt:lpstr>
      <vt:lpstr>Electronic Ignition Troubleshooting Procedure</vt:lpstr>
      <vt:lpstr>Ignition Coil Testing Using an Ohmmeter</vt:lpstr>
      <vt:lpstr>Figure 30.3</vt:lpstr>
      <vt:lpstr>Animation: Ignition Coil, Measure Resistance</vt:lpstr>
      <vt:lpstr>Testing Magnetic Sensors</vt:lpstr>
      <vt:lpstr>Figure 30.4</vt:lpstr>
      <vt:lpstr>Question 2</vt:lpstr>
      <vt:lpstr>Answer 2</vt:lpstr>
      <vt:lpstr>Testing Hall-Effect Sensors</vt:lpstr>
      <vt:lpstr>Figure 30.5</vt:lpstr>
      <vt:lpstr>Figure 30.6</vt:lpstr>
      <vt:lpstr>Figure 30.7</vt:lpstr>
      <vt:lpstr>Ignition System Diagnosis Using Visual Inspection</vt:lpstr>
      <vt:lpstr>Testing for Poor Performance</vt:lpstr>
      <vt:lpstr>Figure 30.8</vt:lpstr>
      <vt:lpstr>Secondary Ignition Inspection</vt:lpstr>
      <vt:lpstr>Figure 30.9</vt:lpstr>
      <vt:lpstr>Figure 30.10</vt:lpstr>
      <vt:lpstr>Figure 30.11</vt:lpstr>
      <vt:lpstr>Figure 30.12</vt:lpstr>
      <vt:lpstr>Figure 30.13</vt:lpstr>
      <vt:lpstr>Animation: Test Spark Plug Wire</vt:lpstr>
      <vt:lpstr>Figure 30.14</vt:lpstr>
      <vt:lpstr>Figure 30.15</vt:lpstr>
      <vt:lpstr>Spark Plug Service</vt:lpstr>
      <vt:lpstr>Figure 30.16</vt:lpstr>
      <vt:lpstr>Figure 30.17</vt:lpstr>
      <vt:lpstr>Figure 30.18</vt:lpstr>
      <vt:lpstr>Figure 30.19</vt:lpstr>
      <vt:lpstr>Figure 30.20</vt:lpstr>
      <vt:lpstr>Figure 30.21</vt:lpstr>
      <vt:lpstr>Chart 30.1</vt:lpstr>
      <vt:lpstr>Quick/Easy Secondary Ignition Tests</vt:lpstr>
      <vt:lpstr>Figure 30.22</vt:lpstr>
      <vt:lpstr>Figure 30.23</vt:lpstr>
      <vt:lpstr>Figure 30.24</vt:lpstr>
      <vt:lpstr>Chart 30.2</vt:lpstr>
      <vt:lpstr>Scope-Testing Ignition System (1 of 6)</vt:lpstr>
      <vt:lpstr>Scope-Testing Ignition System (2 of 6)</vt:lpstr>
      <vt:lpstr>Scope-Testing Ignition System (3 of 6)</vt:lpstr>
      <vt:lpstr>Scope-Testing Ignition System (4 of 6)</vt:lpstr>
      <vt:lpstr>Scope-Testing Ignition System (5 of 6)</vt:lpstr>
      <vt:lpstr>Scope-Testing Ignition System (6 of 6)</vt:lpstr>
      <vt:lpstr>Figure 30.25</vt:lpstr>
      <vt:lpstr>Figure 30.26</vt:lpstr>
      <vt:lpstr>Figure 30.27</vt:lpstr>
      <vt:lpstr>Scope-Testing a Waste-Spark Ignition System</vt:lpstr>
      <vt:lpstr>Figure 30.28</vt:lpstr>
      <vt:lpstr>Scope-Testing a Coil-on-Plug Ignition System</vt:lpstr>
      <vt:lpstr>Figure 30.29</vt:lpstr>
      <vt:lpstr>Ignition System Symptom Guide</vt:lpstr>
      <vt:lpstr>Question 3</vt:lpstr>
      <vt:lpstr>Answer 3</vt:lpstr>
      <vt:lpstr>Summary</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30</dc:title>
  <dc:subject>Careers</dc:subject>
  <dc:creator>Halderman and Ward</dc:creator>
  <cp:keywords/>
  <dc:description>Additional information may be found in the Notes Pane of each slide by pressing F6.</dc:description>
  <cp:lastModifiedBy>Glen Plants</cp:lastModifiedBy>
  <cp:revision>486</cp:revision>
  <dcterms:modified xsi:type="dcterms:W3CDTF">2024-10-31T17:35:00Z</dcterms:modified>
</cp:coreProperties>
</file>