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2" r:id="rId1"/>
    <p:sldMasterId id="2147483663" r:id="rId2"/>
  </p:sldMasterIdLst>
  <p:notesMasterIdLst>
    <p:notesMasterId r:id="rId56"/>
  </p:notesMasterIdLst>
  <p:handoutMasterIdLst>
    <p:handoutMasterId r:id="rId57"/>
  </p:handoutMasterIdLst>
  <p:sldIdLst>
    <p:sldId id="1038" r:id="rId3"/>
    <p:sldId id="764" r:id="rId4"/>
    <p:sldId id="958" r:id="rId5"/>
    <p:sldId id="948" r:id="rId6"/>
    <p:sldId id="949" r:id="rId7"/>
    <p:sldId id="959" r:id="rId8"/>
    <p:sldId id="960" r:id="rId9"/>
    <p:sldId id="961" r:id="rId10"/>
    <p:sldId id="962" r:id="rId11"/>
    <p:sldId id="963" r:id="rId12"/>
    <p:sldId id="964" r:id="rId13"/>
    <p:sldId id="965" r:id="rId14"/>
    <p:sldId id="966" r:id="rId15"/>
    <p:sldId id="947" r:id="rId16"/>
    <p:sldId id="967" r:id="rId17"/>
    <p:sldId id="891" r:id="rId18"/>
    <p:sldId id="957" r:id="rId19"/>
    <p:sldId id="968" r:id="rId20"/>
    <p:sldId id="969" r:id="rId21"/>
    <p:sldId id="970" r:id="rId22"/>
    <p:sldId id="971" r:id="rId23"/>
    <p:sldId id="1384" r:id="rId24"/>
    <p:sldId id="972" r:id="rId25"/>
    <p:sldId id="973" r:id="rId26"/>
    <p:sldId id="974" r:id="rId27"/>
    <p:sldId id="975" r:id="rId28"/>
    <p:sldId id="976" r:id="rId29"/>
    <p:sldId id="977" r:id="rId30"/>
    <p:sldId id="1385" r:id="rId31"/>
    <p:sldId id="978" r:id="rId32"/>
    <p:sldId id="979" r:id="rId33"/>
    <p:sldId id="980" r:id="rId34"/>
    <p:sldId id="981" r:id="rId35"/>
    <p:sldId id="1386" r:id="rId36"/>
    <p:sldId id="982" r:id="rId37"/>
    <p:sldId id="1387" r:id="rId38"/>
    <p:sldId id="983" r:id="rId39"/>
    <p:sldId id="984" r:id="rId40"/>
    <p:sldId id="985" r:id="rId41"/>
    <p:sldId id="986" r:id="rId42"/>
    <p:sldId id="987" r:id="rId43"/>
    <p:sldId id="988" r:id="rId44"/>
    <p:sldId id="989" r:id="rId45"/>
    <p:sldId id="990" r:id="rId46"/>
    <p:sldId id="991" r:id="rId47"/>
    <p:sldId id="992" r:id="rId48"/>
    <p:sldId id="993" r:id="rId49"/>
    <p:sldId id="994" r:id="rId50"/>
    <p:sldId id="995" r:id="rId51"/>
    <p:sldId id="996" r:id="rId52"/>
    <p:sldId id="997" r:id="rId53"/>
    <p:sldId id="1306" r:id="rId54"/>
    <p:sldId id="687" r:id="rId55"/>
  </p:sldIdLst>
  <p:sldSz cx="9144000" cy="6858000" type="screen4x3"/>
  <p:notesSz cx="6858000" cy="9144000"/>
  <p:embeddedFontLst>
    <p:embeddedFont>
      <p:font typeface="Verdana" panose="020B0604030504040204" pitchFamily="34" charset="0"/>
      <p:regular r:id="rId58"/>
      <p:bold r:id="rId59"/>
      <p:italic r:id="rId60"/>
      <p:bold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020" userDrawn="1">
          <p15:clr>
            <a:srgbClr val="A4A3A4"/>
          </p15:clr>
        </p15:guide>
        <p15:guide id="2" pos="272" userDrawn="1">
          <p15:clr>
            <a:srgbClr val="A4A3A4"/>
          </p15:clr>
        </p15:guide>
        <p15:guide id="3" pos="5511" userDrawn="1">
          <p15:clr>
            <a:srgbClr val="A4A3A4"/>
          </p15:clr>
        </p15:guide>
        <p15:guide id="7" orient="horz" pos="799" userDrawn="1">
          <p15:clr>
            <a:srgbClr val="A4A3A4"/>
          </p15:clr>
        </p15:guide>
        <p15:guide id="9" orient="horz" pos="414" userDrawn="1">
          <p15:clr>
            <a:srgbClr val="A4A3A4"/>
          </p15:clr>
        </p15:guide>
        <p15:guide id="12" pos="2812" userDrawn="1">
          <p15:clr>
            <a:srgbClr val="A4A3A4"/>
          </p15:clr>
        </p15:guide>
        <p15:guide id="13" orient="horz" pos="118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0" clrIdx="7"/>
  <p:cmAuthor id="8" name="Thamizhselvi Caliyaperumol" initials="TC" lastIdx="1" clrIdx="8">
    <p:extLst>
      <p:ext uri="{19B8F6BF-5375-455C-9EA6-DF929625EA0E}">
        <p15:presenceInfo xmlns:p15="http://schemas.microsoft.com/office/powerpoint/2012/main" userId="S-1-5-21-1408920735-363312195-2789242753-662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F4FEF7"/>
    <a:srgbClr val="BFF7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941" autoAdjust="0"/>
    <p:restoredTop sz="96374" autoAdjust="0"/>
  </p:normalViewPr>
  <p:slideViewPr>
    <p:cSldViewPr snapToGrid="0" snapToObjects="1">
      <p:cViewPr varScale="1">
        <p:scale>
          <a:sx n="114" d="100"/>
          <a:sy n="114" d="100"/>
        </p:scale>
        <p:origin x="1968" y="114"/>
      </p:cViewPr>
      <p:guideLst>
        <p:guide orient="horz" pos="4020"/>
        <p:guide pos="272"/>
        <p:guide pos="5511"/>
        <p:guide orient="horz" pos="799"/>
        <p:guide orient="horz" pos="414"/>
        <p:guide pos="2812"/>
        <p:guide orient="horz" pos="1185"/>
      </p:guideLst>
    </p:cSldViewPr>
  </p:slideViewPr>
  <p:outlineViewPr>
    <p:cViewPr>
      <p:scale>
        <a:sx n="33" d="100"/>
        <a:sy n="33" d="100"/>
      </p:scale>
      <p:origin x="0" y="-25446"/>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4" d="100"/>
          <a:sy n="84" d="100"/>
        </p:scale>
        <p:origin x="222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1.fntdata"/><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handoutMaster" Target="handoutMasters/handoutMaster1.xml"/><Relationship Id="rId61" Type="http://schemas.openxmlformats.org/officeDocument/2006/relationships/font" Target="fonts/font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3.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10/31/2024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1) Math Type Plugin</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2) Math Player (free versions available)</a:t>
            </a:r>
          </a:p>
          <a:p>
            <a:pPr marL="0" marR="0" indent="0" algn="l" defTabSz="914400" rtl="0" eaLnBrk="1" fontAlgn="auto" latinLnBrk="0" hangingPunct="1">
              <a:lnSpc>
                <a:spcPct val="100000"/>
              </a:lnSpc>
              <a:spcBef>
                <a:spcPts val="0"/>
              </a:spcBef>
              <a:spcAft>
                <a:spcPts val="0"/>
              </a:spcAft>
              <a:buClrTx/>
              <a:buSzTx/>
              <a:buFontTx/>
              <a:buNone/>
              <a:defRPr/>
            </a:pPr>
            <a:r>
              <a:rPr lang="en-US" noProof="0" dirty="0">
                <a:latin typeface="Arial" panose="020B0604020202020204" pitchFamily="34" charset="0"/>
                <a:cs typeface="Arial" panose="020B0604020202020204" pitchFamily="34" charset="0"/>
              </a:rPr>
              <a:t>3) NVDA Reader (free versions available)</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INSTRUCTOR NOTE: This presentation includes text explanation notes, you can use to teach the course. When in SLIDE SHOW mode, you RIGHT CLICK and select SHOW PRESENTER VIEW, to use the notes.</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9341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668906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85395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98052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89413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68493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Primary circuit: 1. Battery 2. Ignition switch. 3. Primary coil. 4. I C M (this module consists of transistor with second side of coil connected to the collector). 5. P C M (this module is connected to the emitter of the transistor). 6. I C M and P C M are connected to C M P and C K P sensors. Secondary circuit: 1. Secondary coil. 2. Distributer, shown as a dial with 1, 2, 3, 4, 5, 6,7and 8 written over it. 3. Eight spark plugs of a V 8 engine.</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656781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15886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25421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99853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Sensor has 3 pins: First is connected to power of plus 5 volts. Second is signal out. It is also connected to power pin with a 1000 ohms resister. Third pin is ground.</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27600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608195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panose="020B0604020202020204" pitchFamily="34" charset="0"/>
                <a:ea typeface="Arial"/>
                <a:cs typeface="Arial" panose="020B0604020202020204" pitchFamily="34" charset="0"/>
                <a:sym typeface="Arial"/>
              </a:rPr>
              <a:t>TECH TIP: </a:t>
            </a:r>
            <a:r>
              <a:rPr lang="en-US" sz="1200" b="1" i="0" u="sng" strike="noStrike" kern="1200" baseline="0" dirty="0">
                <a:solidFill>
                  <a:schemeClr val="tx1"/>
                </a:solidFill>
                <a:latin typeface="Arial" panose="020B0604020202020204" pitchFamily="34" charset="0"/>
                <a:ea typeface="+mn-ea"/>
                <a:cs typeface="Arial" panose="020B0604020202020204" pitchFamily="34" charset="0"/>
              </a:rPr>
              <a:t>The Tachometer Trick</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When diagnosing a no-start or intermittent misfire condition, check the operation of the tachometer. If the tachometer does not indicate engine speed (no-start condition) or drops toward zero (engine misfire), the problem is due to a defect in the </a:t>
            </a:r>
            <a:r>
              <a:rPr lang="en-US" sz="1200" b="0" i="1" u="none" strike="noStrike" kern="1200" baseline="0" dirty="0">
                <a:solidFill>
                  <a:schemeClr val="tx1"/>
                </a:solidFill>
                <a:latin typeface="Arial" panose="020B0604020202020204" pitchFamily="34" charset="0"/>
                <a:ea typeface="+mn-ea"/>
                <a:cs typeface="Arial" panose="020B0604020202020204" pitchFamily="34" charset="0"/>
              </a:rPr>
              <a:t>primary </a:t>
            </a: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ignition circuit. The tachometer gets its signal from the pulsing of the primary winding of the ignition coil or the crankshaft position (C K P) sensor. The following components in the primary circuit could cause the tachometer to not work when the engine is cranking:</a:t>
            </a:r>
          </a:p>
          <a:p>
            <a:pPr marL="285750" indent="-2857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Pickup coil</a:t>
            </a:r>
          </a:p>
          <a:p>
            <a:pPr marL="285750" indent="-2857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Crankshaft position sensor</a:t>
            </a:r>
          </a:p>
          <a:p>
            <a:pPr marL="285750" indent="-2857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Ignition module (igniter)</a:t>
            </a:r>
          </a:p>
          <a:p>
            <a:pPr marL="285750" indent="-285750">
              <a:buFont typeface="Arial" panose="020B0604020202020204" pitchFamily="34" charset="0"/>
              <a:buChar char="•"/>
            </a:pPr>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Coil primary wiring</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If the vehicle is not equipped with a tachometer, connect a scan tool and monitor engine R P M. Remember the following:</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No tachometer reading means the problem is in the primary ignition circuit.</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Tachometer reading okay means the problem is in the secondary ignition circuit or is a fuel-related problem.</a:t>
            </a:r>
          </a:p>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Hall Effect reference camshaft sensor has notches in the gear, defined as 1. Reference for cylinder 1: no notch. 2. Reference for cylinder 2: 1 notch. 3. Reference for cylinder 3: 2 notch. 4. Reference for cylinder 4: 3 notch. 5. Reference for cylinder 5: 1 notch. 6. Reference for cylinder 6: 2 notch. Hall Effect reference Crankshaft sensor has slots in the side face of torque converter drive plate, defined as 4 slots for each cylinder. A graph also shows the wave output for both the sensors. The wave output shows a high value only at slots or notches.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75717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Stage 1: A tooth approaches the sensor – this creates a maximum positive swing. Stage 2: A tooth is aligned with the sensor – this brings the voltage in the coil back to 0. Stage 2: A tooth moves away from the sensor – This creates a maximum negative swing of voltage. The whole cycle creates a complete sine wave in the voltage graph.</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505051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349952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221480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019331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257412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289580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921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323620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panose="020B0604020202020204" pitchFamily="34" charset="0"/>
                <a:ea typeface="Arial"/>
                <a:cs typeface="Arial" panose="020B0604020202020204" pitchFamily="34" charset="0"/>
                <a:sym typeface="Arial"/>
              </a:rPr>
              <a:t>TECH TIP: </a:t>
            </a:r>
            <a:r>
              <a:rPr lang="en-US" sz="1200" b="1" i="0" u="sng" strike="noStrike" kern="1200" baseline="0" dirty="0">
                <a:solidFill>
                  <a:schemeClr val="tx1"/>
                </a:solidFill>
                <a:latin typeface="Arial" panose="020B0604020202020204" pitchFamily="34" charset="0"/>
                <a:ea typeface="+mn-ea"/>
                <a:cs typeface="Arial" panose="020B0604020202020204" pitchFamily="34" charset="0"/>
              </a:rPr>
              <a:t>Odds Fire Straight</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Waste-spark ignition systems fire two spark plugs at the same time. Most vehicle manufacturers use a waste-spark system that fires the odd-numbered</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cylinders (1, 3, and 5) by straight polarity (current flow from the top of the spark plug through the gap and to the ground electrode). The even-numbered cylinders (2, 4, and 6) are fired reverse polarity, meaning that the spark jumps from the side electrode to the center electrode. Some vehicle manufacturers equip their vehicles with platinum plugs with the expansive platinum alloy only on one electrode as follows:</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On odd-numbered cylinders (1, 3, 5), the platinum is on the center electrode.</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On even-numbered cylinders (2, 4, 6), the platinum is on the ground electrode.</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Replacement spark plugs use platinum on both electrodes (double platinum) and can, therefore, be placed in any cylinder location.</a:t>
            </a:r>
          </a:p>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The secondary coil is connected to 2 spark plugs, one at each end. The current flows through the Centre electrode which is the spark plug in compression stroke. Moves through common iron and enters side electrode and goes back to the secondary coil effectively completing the circuit. </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38289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77595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553912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Each spark plug has its own set of primary and secondary coil. The primary coil is connected to the ignition switch on one end and collectors of the transistors in P C M on the other. Secondary coils are connected to spark plugs and ground. Transistors are controlled by I C in P C M. P C M is also connected to C K P sensor.</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847572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33286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WARNING Never Disconnect a Spark Plug Wire When the Engine Is Running!</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Ignition systems produce a high-voltage pulse necessary to ignite a lean air–fuel mixture. If you disconnect a spark plug wire when the engine is running, this high-voltage spark could cause personal injury or damage to the ignition coil and/or ignition module.</a:t>
            </a:r>
          </a:p>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Chrysler Hemi V-8 has two spark plugs per cylinder. The coil on top of one spark fires that plug plus, through a spark plug wire, fires a plug in the companion cylinder.</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249166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01600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During 0 to 1000 r p m Advance is below 10 degrees. During 1000 to 3000 r p m advance is linearly increasing to reach approx. 21 to 22 degrees. During 3000 to 5000 r p m advance is linearly increasing to reach approx. 26 to 27 degrees. After 5000 r p m advance is constant at about 28 degrees.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526158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781357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760186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262945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26737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000082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93630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685535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45302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Fast heat transfer spark plugs have small threads and are also called cold plugs. Medium heat transfer spark plugs have medium threads. Slow heat transfer spark plugs have the tallest threads and are also called hot plugs.</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328814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51</a:t>
            </a:fld>
            <a:endParaRPr lang="en-US" dirty="0"/>
          </a:p>
        </p:txBody>
      </p:sp>
    </p:spTree>
    <p:extLst>
      <p:ext uri="{BB962C8B-B14F-4D97-AF65-F5344CB8AC3E}">
        <p14:creationId xmlns:p14="http://schemas.microsoft.com/office/powerpoint/2010/main" val="9656814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B5141-7CBB-D4E5-7F91-CF43D8A27D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31CF08-07C1-75DC-8347-10DA4B5D81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D06540-BB83-F89D-3F5E-B7C601F870E4}"/>
              </a:ext>
            </a:extLst>
          </p:cNvPr>
          <p:cNvSpPr>
            <a:spLocks noGrp="1"/>
          </p:cNvSpPr>
          <p:nvPr>
            <p:ph type="body" idx="1"/>
          </p:nvPr>
        </p:nvSpPr>
        <p:spPr/>
        <p:txBody>
          <a:bodyPr/>
          <a:lstStyle/>
          <a:p>
            <a:pPr defTabSz="931774">
              <a:defRPr/>
            </a:pPr>
            <a:endParaRPr lang="en-US" dirty="0"/>
          </a:p>
        </p:txBody>
      </p:sp>
      <p:sp>
        <p:nvSpPr>
          <p:cNvPr id="4" name="Slide Number Placeholder 3">
            <a:extLst>
              <a:ext uri="{FF2B5EF4-FFF2-40B4-BE49-F238E27FC236}">
                <a16:creationId xmlns:a16="http://schemas.microsoft.com/office/drawing/2014/main" id="{F23BF5FC-8812-A998-8E2B-F8A783A8205A}"/>
              </a:ext>
            </a:extLst>
          </p:cNvPr>
          <p:cNvSpPr>
            <a:spLocks noGrp="1"/>
          </p:cNvSpPr>
          <p:nvPr>
            <p:ph type="sldNum" sz="quarter" idx="10"/>
          </p:nvPr>
        </p:nvSpPr>
        <p:spPr/>
        <p:txBody>
          <a:bodyPr/>
          <a:lstStyle/>
          <a:p>
            <a:fld id="{A73D6722-9B4D-4E29-B226-C325925A8118}" type="slidenum">
              <a:rPr lang="en-US" smtClean="0"/>
              <a:t>52</a:t>
            </a:fld>
            <a:endParaRPr lang="en-US" dirty="0"/>
          </a:p>
        </p:txBody>
      </p:sp>
    </p:spTree>
    <p:extLst>
      <p:ext uri="{BB962C8B-B14F-4D97-AF65-F5344CB8AC3E}">
        <p14:creationId xmlns:p14="http://schemas.microsoft.com/office/powerpoint/2010/main" val="33862047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F9CAA192-07C2-4912-B6C5-CA306F17FBDD}"/>
              </a:ext>
            </a:extLst>
          </p:cNvPr>
          <p:cNvSpPr>
            <a:spLocks noGrp="1" noRot="1" noChangeAspect="1" noTextEdit="1"/>
          </p:cNvSpPr>
          <p:nvPr>
            <p:ph type="sldImg"/>
          </p:nvPr>
        </p:nvSpPr>
        <p:spPr>
          <a:ln>
            <a:headEnd/>
            <a:tailEnd/>
          </a:ln>
        </p:spPr>
      </p:sp>
      <p:sp>
        <p:nvSpPr>
          <p:cNvPr id="48131" name="Notes Placeholder 2">
            <a:extLst>
              <a:ext uri="{FF2B5EF4-FFF2-40B4-BE49-F238E27FC236}">
                <a16:creationId xmlns:a16="http://schemas.microsoft.com/office/drawing/2014/main" id="{D9D7DF65-6D37-4A7E-9EC7-2261A13D3C4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de-DE" altLang="en-US"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48132" name="Slide Number Placeholder 3">
            <a:extLst>
              <a:ext uri="{FF2B5EF4-FFF2-40B4-BE49-F238E27FC236}">
                <a16:creationId xmlns:a16="http://schemas.microsoft.com/office/drawing/2014/main" id="{2998DBAB-D818-4DFB-A086-C98B5573E01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2E8CF15-2268-4E7C-A993-40BF9E4643D2}" type="slidenum">
              <a:rPr lang="en-US" altLang="en-US" sz="1200" smtClean="0"/>
              <a:pPr/>
              <a:t>53</a:t>
            </a:fld>
            <a:endParaRPr lang="en-US" altLang="en-US" sz="1200" dirty="0"/>
          </a:p>
        </p:txBody>
      </p:sp>
    </p:spTree>
    <p:extLst>
      <p:ext uri="{BB962C8B-B14F-4D97-AF65-F5344CB8AC3E}">
        <p14:creationId xmlns:p14="http://schemas.microsoft.com/office/powerpoint/2010/main" val="5145252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endParaRPr lang="en-US" sz="1200" b="0" i="0" u="none" strike="noStrike" kern="1200" baseline="0" dirty="0">
              <a:solidFill>
                <a:schemeClr val="tx1"/>
              </a:solidFill>
              <a:latin typeface="Arial" panose="020B0604020202020204" pitchFamily="34" charset="0"/>
              <a:ea typeface="+mn-ea"/>
              <a:cs typeface="Arial" panose="020B0604020202020204" pitchFamily="34" charset="0"/>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80629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Long Description:</a:t>
            </a:r>
          </a:p>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In both the circuits positive of the primary coil is connected to battery via ignition switch and negative is connected to Ignition module while one end of the secondary coil is connected to spark plug. In an electrically connected winding or married winding other end of secondary coil is connected to positive is primary coil where as in electrically isolated windings the other end of secondary coil is either connected to ground or a sparkplug.</a:t>
            </a: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32476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6327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05223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9" name="Shape 2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lang="en-US" sz="1400" b="0" i="0" u="none" strike="noStrike" cap="none" dirty="0">
              <a:solidFill>
                <a:schemeClr val="dk1"/>
              </a:solidFill>
              <a:latin typeface="+mn-lt"/>
              <a:ea typeface="Arial"/>
              <a:cs typeface="Arial"/>
              <a:sym typeface="Arial"/>
            </a:endParaRPr>
          </a:p>
        </p:txBody>
      </p:sp>
      <p:sp>
        <p:nvSpPr>
          <p:cNvPr id="210" name="Shape 2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29819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8" name="Content Placeholder 17">
            <a:extLst>
              <a:ext uri="{FF2B5EF4-FFF2-40B4-BE49-F238E27FC236}">
                <a16:creationId xmlns:a16="http://schemas.microsoft.com/office/drawing/2014/main" id="{0CF87F15-2C58-4DFC-BACB-0E2C6507BCDE}"/>
              </a:ext>
            </a:extLst>
          </p:cNvPr>
          <p:cNvSpPr>
            <a:spLocks noGrp="1"/>
          </p:cNvSpPr>
          <p:nvPr>
            <p:ph sz="quarter" idx="17" hasCustomPrompt="1"/>
          </p:nvPr>
        </p:nvSpPr>
        <p:spPr>
          <a:xfrm>
            <a:off x="2097088" y="6400800"/>
            <a:ext cx="6589712"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
        <p:nvSpPr>
          <p:cNvPr id="3" name="Picture Placeholder 2">
            <a:extLst>
              <a:ext uri="{FF2B5EF4-FFF2-40B4-BE49-F238E27FC236}">
                <a16:creationId xmlns:a16="http://schemas.microsoft.com/office/drawing/2014/main" id="{5759C1E1-08DB-CDEC-3ED8-2E0D036107A9}"/>
              </a:ext>
            </a:extLst>
          </p:cNvPr>
          <p:cNvSpPr>
            <a:spLocks noGrp="1"/>
          </p:cNvSpPr>
          <p:nvPr>
            <p:ph type="pic" sz="quarter" idx="18"/>
          </p:nvPr>
        </p:nvSpPr>
        <p:spPr>
          <a:xfrm>
            <a:off x="457200" y="1681163"/>
            <a:ext cx="3998913" cy="4360862"/>
          </a:xfrm>
        </p:spPr>
        <p:txBody>
          <a:bodyPr/>
          <a:lstStyle/>
          <a:p>
            <a:endParaRPr lang="en-IN" dirty="0"/>
          </a:p>
        </p:txBody>
      </p:sp>
      <p:sp>
        <p:nvSpPr>
          <p:cNvPr id="7" name="Picture Placeholder 6">
            <a:extLst>
              <a:ext uri="{FF2B5EF4-FFF2-40B4-BE49-F238E27FC236}">
                <a16:creationId xmlns:a16="http://schemas.microsoft.com/office/drawing/2014/main" id="{4C3884FA-712E-F52A-54A3-2B89169940CA}"/>
              </a:ext>
            </a:extLst>
          </p:cNvPr>
          <p:cNvSpPr>
            <a:spLocks noGrp="1"/>
          </p:cNvSpPr>
          <p:nvPr>
            <p:ph type="pic" sz="quarter" idx="19"/>
          </p:nvPr>
        </p:nvSpPr>
        <p:spPr>
          <a:xfrm>
            <a:off x="457200" y="6400800"/>
            <a:ext cx="1205345" cy="241300"/>
          </a:xfrm>
        </p:spPr>
        <p:txBody>
          <a:bodyPr/>
          <a:lstStyle/>
          <a:p>
            <a:endParaRPr lang="en-IN" dirty="0"/>
          </a:p>
        </p:txBody>
      </p:sp>
    </p:spTree>
    <p:extLst>
      <p:ext uri="{BB962C8B-B14F-4D97-AF65-F5344CB8AC3E}">
        <p14:creationId xmlns:p14="http://schemas.microsoft.com/office/powerpoint/2010/main" val="253046995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3" name="Picture Placeholder 8">
            <a:extLst>
              <a:ext uri="{FF2B5EF4-FFF2-40B4-BE49-F238E27FC236}">
                <a16:creationId xmlns:a16="http://schemas.microsoft.com/office/drawing/2014/main" id="{C6122C06-0248-45C8-9890-FDA2C7B0CDBA}"/>
              </a:ext>
            </a:extLst>
          </p:cNvPr>
          <p:cNvSpPr>
            <a:spLocks noGrp="1"/>
          </p:cNvSpPr>
          <p:nvPr>
            <p:ph type="pic" sz="quarter" idx="16" hasCustomPrompt="1"/>
          </p:nvPr>
        </p:nvSpPr>
        <p:spPr>
          <a:xfrm>
            <a:off x="457200" y="6400801"/>
            <a:ext cx="1001713" cy="228600"/>
          </a:xfrm>
        </p:spPr>
        <p:txBody>
          <a:bodyPr anchor="ctr"/>
          <a:lstStyle>
            <a:lvl1pPr>
              <a:buNone/>
              <a:defRPr sz="1200">
                <a:latin typeface="Verdana" panose="020B0604030504040204" pitchFamily="34" charset="0"/>
                <a:ea typeface="Verdana" panose="020B0604030504040204" pitchFamily="34" charset="0"/>
              </a:defRPr>
            </a:lvl1pPr>
          </a:lstStyle>
          <a:p>
            <a:r>
              <a:rPr lang="en-US" dirty="0"/>
              <a:t>Logo</a:t>
            </a:r>
          </a:p>
        </p:txBody>
      </p:sp>
      <p:sp>
        <p:nvSpPr>
          <p:cNvPr id="3" name="Content Placeholder 2">
            <a:extLst>
              <a:ext uri="{FF2B5EF4-FFF2-40B4-BE49-F238E27FC236}">
                <a16:creationId xmlns:a16="http://schemas.microsoft.com/office/drawing/2014/main" id="{B3F9E3F0-3064-41BA-BF34-B5D9350D8D48}"/>
              </a:ext>
            </a:extLst>
          </p:cNvPr>
          <p:cNvSpPr>
            <a:spLocks noGrp="1"/>
          </p:cNvSpPr>
          <p:nvPr>
            <p:ph sz="quarter" idx="17" hasCustomPrompt="1"/>
          </p:nvPr>
        </p:nvSpPr>
        <p:spPr>
          <a:xfrm>
            <a:off x="1836402" y="6400801"/>
            <a:ext cx="6908800" cy="228600"/>
          </a:xfrm>
        </p:spPr>
        <p:txBody>
          <a:bodyPr anchor="ctr"/>
          <a:lstStyle>
            <a:lvl1pPr algn="r">
              <a:buNone/>
              <a:defRPr sz="1200">
                <a:latin typeface="Verdana" panose="020B0604030504040204" pitchFamily="34" charset="0"/>
                <a:ea typeface="Verdana" panose="020B0604030504040204" pitchFamily="34" charset="0"/>
              </a:defRPr>
            </a:lvl1pPr>
          </a:lstStyle>
          <a:p>
            <a:pPr lvl="0"/>
            <a:r>
              <a:rPr lang="en-US" dirty="0"/>
              <a:t>Copyright Information</a:t>
            </a:r>
          </a:p>
        </p:txBody>
      </p:sp>
    </p:spTree>
    <p:extLst>
      <p:ext uri="{BB962C8B-B14F-4D97-AF65-F5344CB8AC3E}">
        <p14:creationId xmlns:p14="http://schemas.microsoft.com/office/powerpoint/2010/main" val="428319906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add copyright">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Title Placeholder"/>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Content Placeholder"/>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4215940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Content Placeholder 2">
            <a:extLst>
              <a:ext uri="{FF2B5EF4-FFF2-40B4-BE49-F238E27FC236}">
                <a16:creationId xmlns:a16="http://schemas.microsoft.com/office/drawing/2014/main" id="{372DB8F5-CDA5-1646-6503-1ED73B1DC77E}"/>
              </a:ext>
            </a:extLst>
          </p:cNvPr>
          <p:cNvSpPr>
            <a:spLocks noGrp="1"/>
          </p:cNvSpPr>
          <p:nvPr>
            <p:ph sz="quarter" idx="15"/>
          </p:nvPr>
        </p:nvSpPr>
        <p:spPr>
          <a:xfrm>
            <a:off x="-1384300" y="-508000"/>
            <a:ext cx="749300" cy="165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Content Placeholder 5">
            <a:extLst>
              <a:ext uri="{FF2B5EF4-FFF2-40B4-BE49-F238E27FC236}">
                <a16:creationId xmlns:a16="http://schemas.microsoft.com/office/drawing/2014/main" id="{5ABBCA68-DEDC-0680-F26A-E24E7BEE1483}"/>
              </a:ext>
            </a:extLst>
          </p:cNvPr>
          <p:cNvSpPr>
            <a:spLocks noGrp="1"/>
          </p:cNvSpPr>
          <p:nvPr>
            <p:ph sz="quarter" idx="16"/>
          </p:nvPr>
        </p:nvSpPr>
        <p:spPr>
          <a:xfrm>
            <a:off x="-1651000" y="19177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5">
            <a:extLst>
              <a:ext uri="{FF2B5EF4-FFF2-40B4-BE49-F238E27FC236}">
                <a16:creationId xmlns:a16="http://schemas.microsoft.com/office/drawing/2014/main" id="{CD50F378-965F-AF30-C44E-786B63CC42F2}"/>
              </a:ext>
            </a:extLst>
          </p:cNvPr>
          <p:cNvSpPr>
            <a:spLocks noGrp="1"/>
          </p:cNvSpPr>
          <p:nvPr>
            <p:ph sz="quarter" idx="17"/>
          </p:nvPr>
        </p:nvSpPr>
        <p:spPr>
          <a:xfrm>
            <a:off x="-1498600" y="20701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5">
            <a:extLst>
              <a:ext uri="{FF2B5EF4-FFF2-40B4-BE49-F238E27FC236}">
                <a16:creationId xmlns:a16="http://schemas.microsoft.com/office/drawing/2014/main" id="{5DE62398-D13B-5B74-F54C-DC5A96E06FE5}"/>
              </a:ext>
            </a:extLst>
          </p:cNvPr>
          <p:cNvSpPr>
            <a:spLocks noGrp="1"/>
          </p:cNvSpPr>
          <p:nvPr>
            <p:ph sz="quarter" idx="18"/>
          </p:nvPr>
        </p:nvSpPr>
        <p:spPr>
          <a:xfrm>
            <a:off x="-1346200" y="2222500"/>
            <a:ext cx="1016000" cy="1511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5">
            <a:extLst>
              <a:ext uri="{FF2B5EF4-FFF2-40B4-BE49-F238E27FC236}">
                <a16:creationId xmlns:a16="http://schemas.microsoft.com/office/drawing/2014/main" id="{D43642AE-3F0D-6EC0-7710-2ADCD4170197}"/>
              </a:ext>
            </a:extLst>
          </p:cNvPr>
          <p:cNvSpPr>
            <a:spLocks noGrp="1"/>
          </p:cNvSpPr>
          <p:nvPr>
            <p:ph sz="quarter" idx="19"/>
          </p:nvPr>
        </p:nvSpPr>
        <p:spPr>
          <a:xfrm>
            <a:off x="-1193800" y="23749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 name="Content Placeholder 5">
            <a:extLst>
              <a:ext uri="{FF2B5EF4-FFF2-40B4-BE49-F238E27FC236}">
                <a16:creationId xmlns:a16="http://schemas.microsoft.com/office/drawing/2014/main" id="{D8452456-3E83-AC35-4611-7257382C601B}"/>
              </a:ext>
            </a:extLst>
          </p:cNvPr>
          <p:cNvSpPr>
            <a:spLocks noGrp="1"/>
          </p:cNvSpPr>
          <p:nvPr>
            <p:ph sz="quarter" idx="20"/>
          </p:nvPr>
        </p:nvSpPr>
        <p:spPr>
          <a:xfrm>
            <a:off x="-1041400" y="25273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5">
            <a:extLst>
              <a:ext uri="{FF2B5EF4-FFF2-40B4-BE49-F238E27FC236}">
                <a16:creationId xmlns:a16="http://schemas.microsoft.com/office/drawing/2014/main" id="{C8E93C27-D475-6E95-E809-0C61B4E1E11C}"/>
              </a:ext>
            </a:extLst>
          </p:cNvPr>
          <p:cNvSpPr>
            <a:spLocks noGrp="1"/>
          </p:cNvSpPr>
          <p:nvPr>
            <p:ph sz="quarter" idx="21"/>
          </p:nvPr>
        </p:nvSpPr>
        <p:spPr>
          <a:xfrm>
            <a:off x="-889000" y="2679700"/>
            <a:ext cx="1016000" cy="1511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02687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4"/>
          </p:nvPr>
        </p:nvSpPr>
        <p:spPr>
          <a:xfrm>
            <a:off x="457200" y="5181600"/>
            <a:ext cx="8229600" cy="1066800"/>
          </a:xfrm>
        </p:spPr>
        <p:txBody>
          <a:bodyPr/>
          <a:lstStyle/>
          <a:p>
            <a:pPr lvl="0"/>
            <a:endParaRPr lang="en-IN" noProof="0" dirty="0"/>
          </a:p>
        </p:txBody>
      </p:sp>
      <p:sp>
        <p:nvSpPr>
          <p:cNvPr id="6" name="Date Placeholder 3">
            <a:extLst>
              <a:ext uri="{FF2B5EF4-FFF2-40B4-BE49-F238E27FC236}">
                <a16:creationId xmlns:a16="http://schemas.microsoft.com/office/drawing/2014/main" id="{6E921DB6-163E-4185-89B1-CFDC8DF69B49}"/>
              </a:ext>
            </a:extLst>
          </p:cNvPr>
          <p:cNvSpPr>
            <a:spLocks noGrp="1"/>
          </p:cNvSpPr>
          <p:nvPr>
            <p:ph type="dt" sz="half" idx="15"/>
          </p:nvPr>
        </p:nvSpPr>
        <p:spPr/>
        <p:txBody>
          <a:bodyPr/>
          <a:lstStyle>
            <a:lvl1pPr>
              <a:defRPr/>
            </a:lvl1pPr>
          </a:lstStyle>
          <a:p>
            <a:pPr>
              <a:defRPr/>
            </a:pPr>
            <a:fld id="{D828DFCB-A486-4246-B896-85E345F87AD0}" type="datetimeFigureOut">
              <a:rPr lang="en-US"/>
              <a:pPr>
                <a:defRPr/>
              </a:pPr>
              <a:t>10/31/2024</a:t>
            </a:fld>
            <a:endParaRPr lang="en-US" dirty="0"/>
          </a:p>
        </p:txBody>
      </p:sp>
      <p:sp>
        <p:nvSpPr>
          <p:cNvPr id="9" name="Slide Number Placeholder 5">
            <a:extLst>
              <a:ext uri="{FF2B5EF4-FFF2-40B4-BE49-F238E27FC236}">
                <a16:creationId xmlns:a16="http://schemas.microsoft.com/office/drawing/2014/main" id="{892865F2-AEF2-4B58-8B49-1C3744D6BDAE}"/>
              </a:ext>
            </a:extLst>
          </p:cNvPr>
          <p:cNvSpPr>
            <a:spLocks noGrp="1"/>
          </p:cNvSpPr>
          <p:nvPr>
            <p:ph type="sldNum" sz="quarter" idx="16"/>
          </p:nvPr>
        </p:nvSpPr>
        <p:spPr/>
        <p:txBody>
          <a:bodyPr/>
          <a:lstStyle>
            <a:lvl1pPr>
              <a:defRPr/>
            </a:lvl1pPr>
          </a:lstStyle>
          <a:p>
            <a:pPr>
              <a:defRPr/>
            </a:pPr>
            <a:fld id="{FD8F1D26-3C1C-4360-9318-83CB049CF007}" type="slidenum">
              <a:rPr lang="en-US"/>
              <a:pPr>
                <a:defRPr/>
              </a:pPr>
              <a:t>‹#›</a:t>
            </a:fld>
            <a:endParaRPr lang="en-US" dirty="0"/>
          </a:p>
        </p:txBody>
      </p:sp>
      <p:sp>
        <p:nvSpPr>
          <p:cNvPr id="4" name="Content Placeholder 3">
            <a:extLst>
              <a:ext uri="{FF2B5EF4-FFF2-40B4-BE49-F238E27FC236}">
                <a16:creationId xmlns:a16="http://schemas.microsoft.com/office/drawing/2014/main" id="{9B468B5C-8010-4672-B028-0B2C6AD9A34F}"/>
              </a:ext>
            </a:extLst>
          </p:cNvPr>
          <p:cNvSpPr>
            <a:spLocks noGrp="1"/>
          </p:cNvSpPr>
          <p:nvPr>
            <p:ph sz="quarter" idx="17"/>
          </p:nvPr>
        </p:nvSpPr>
        <p:spPr>
          <a:xfrm>
            <a:off x="4152900" y="1682750"/>
            <a:ext cx="1273175" cy="265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76A2DE9E-3878-4F88-915B-537809C05A87}"/>
              </a:ext>
            </a:extLst>
          </p:cNvPr>
          <p:cNvSpPr>
            <a:spLocks noGrp="1"/>
          </p:cNvSpPr>
          <p:nvPr>
            <p:ph sz="quarter" idx="18"/>
          </p:nvPr>
        </p:nvSpPr>
        <p:spPr>
          <a:xfrm>
            <a:off x="5759450" y="1743075"/>
            <a:ext cx="14874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CCC2B72C-AEE6-40D6-8F62-B12F7FB2F3E0}"/>
              </a:ext>
            </a:extLst>
          </p:cNvPr>
          <p:cNvSpPr>
            <a:spLocks noGrp="1"/>
          </p:cNvSpPr>
          <p:nvPr>
            <p:ph sz="quarter" idx="19"/>
          </p:nvPr>
        </p:nvSpPr>
        <p:spPr>
          <a:xfrm>
            <a:off x="7486650" y="1811338"/>
            <a:ext cx="1093788"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05D549A-B957-4EE2-B446-5866F8AA69F8}"/>
              </a:ext>
            </a:extLst>
          </p:cNvPr>
          <p:cNvSpPr>
            <a:spLocks noGrp="1"/>
          </p:cNvSpPr>
          <p:nvPr>
            <p:ph sz="quarter" idx="20"/>
          </p:nvPr>
        </p:nvSpPr>
        <p:spPr>
          <a:xfrm>
            <a:off x="4152900" y="3006725"/>
            <a:ext cx="1606550"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DE70FD41-0218-4843-AA4A-0AE3E235A75B}"/>
              </a:ext>
            </a:extLst>
          </p:cNvPr>
          <p:cNvSpPr>
            <a:spLocks noGrp="1"/>
          </p:cNvSpPr>
          <p:nvPr>
            <p:ph sz="quarter" idx="21"/>
          </p:nvPr>
        </p:nvSpPr>
        <p:spPr>
          <a:xfrm>
            <a:off x="5995988" y="2962275"/>
            <a:ext cx="1125537" cy="288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1FD5EC6A-DE93-46B4-841A-F570D559E410}"/>
              </a:ext>
            </a:extLst>
          </p:cNvPr>
          <p:cNvSpPr>
            <a:spLocks noGrp="1"/>
          </p:cNvSpPr>
          <p:nvPr>
            <p:ph sz="quarter" idx="22"/>
          </p:nvPr>
        </p:nvSpPr>
        <p:spPr>
          <a:xfrm>
            <a:off x="7358063" y="2962275"/>
            <a:ext cx="1093787" cy="333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24960F54-5A96-404B-A152-6A9A9A1E5775}"/>
              </a:ext>
            </a:extLst>
          </p:cNvPr>
          <p:cNvSpPr>
            <a:spLocks noGrp="1"/>
          </p:cNvSpPr>
          <p:nvPr>
            <p:ph sz="quarter" idx="23"/>
          </p:nvPr>
        </p:nvSpPr>
        <p:spPr>
          <a:xfrm>
            <a:off x="4062413" y="4113213"/>
            <a:ext cx="1036637" cy="4016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2">
            <a:extLst>
              <a:ext uri="{FF2B5EF4-FFF2-40B4-BE49-F238E27FC236}">
                <a16:creationId xmlns:a16="http://schemas.microsoft.com/office/drawing/2014/main" id="{D88BC5D3-8256-4E8E-AAFD-9008FD02ED72}"/>
              </a:ext>
            </a:extLst>
          </p:cNvPr>
          <p:cNvSpPr>
            <a:spLocks noGrp="1"/>
          </p:cNvSpPr>
          <p:nvPr>
            <p:ph sz="quarter" idx="24"/>
          </p:nvPr>
        </p:nvSpPr>
        <p:spPr>
          <a:xfrm>
            <a:off x="5645150" y="4113213"/>
            <a:ext cx="1476375" cy="536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Content Placeholder 24">
            <a:extLst>
              <a:ext uri="{FF2B5EF4-FFF2-40B4-BE49-F238E27FC236}">
                <a16:creationId xmlns:a16="http://schemas.microsoft.com/office/drawing/2014/main" id="{59734E73-2DA1-4E86-BB6D-5D5109B0EF57}"/>
              </a:ext>
            </a:extLst>
          </p:cNvPr>
          <p:cNvSpPr>
            <a:spLocks noGrp="1"/>
          </p:cNvSpPr>
          <p:nvPr>
            <p:ph sz="quarter" idx="25"/>
          </p:nvPr>
        </p:nvSpPr>
        <p:spPr>
          <a:xfrm>
            <a:off x="7358063" y="4137025"/>
            <a:ext cx="1222375" cy="663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9257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8382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47675" y="3048000"/>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10/31/2024</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5" name="Content Placeholder 4"/>
          <p:cNvSpPr>
            <a:spLocks noGrp="1"/>
          </p:cNvSpPr>
          <p:nvPr>
            <p:ph sz="quarter" idx="14"/>
          </p:nvPr>
        </p:nvSpPr>
        <p:spPr>
          <a:xfrm>
            <a:off x="457200" y="4495800"/>
            <a:ext cx="8153400" cy="68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748879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457199"/>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35123" y="2209800"/>
            <a:ext cx="8229600" cy="3048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14"/>
          </p:nvPr>
        </p:nvSpPr>
        <p:spPr>
          <a:xfrm>
            <a:off x="457200" y="2667000"/>
            <a:ext cx="8153400" cy="30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Content Placeholder 8">
            <a:extLst>
              <a:ext uri="{FF2B5EF4-FFF2-40B4-BE49-F238E27FC236}">
                <a16:creationId xmlns:a16="http://schemas.microsoft.com/office/drawing/2014/main" id="{DC0E7D57-0DBB-4C54-8081-C58D25EF203F}"/>
              </a:ext>
            </a:extLst>
          </p:cNvPr>
          <p:cNvSpPr>
            <a:spLocks noGrp="1"/>
          </p:cNvSpPr>
          <p:nvPr>
            <p:ph sz="quarter" idx="15"/>
          </p:nvPr>
        </p:nvSpPr>
        <p:spPr>
          <a:xfrm>
            <a:off x="434975" y="3048000"/>
            <a:ext cx="8251825"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a:extLst>
              <a:ext uri="{FF2B5EF4-FFF2-40B4-BE49-F238E27FC236}">
                <a16:creationId xmlns:a16="http://schemas.microsoft.com/office/drawing/2014/main" id="{9A05FC83-90A7-4C6D-8432-6CB2735D04B6}"/>
              </a:ext>
            </a:extLst>
          </p:cNvPr>
          <p:cNvSpPr>
            <a:spLocks noGrp="1"/>
          </p:cNvSpPr>
          <p:nvPr>
            <p:ph sz="quarter" idx="16"/>
          </p:nvPr>
        </p:nvSpPr>
        <p:spPr>
          <a:xfrm>
            <a:off x="533400" y="3429000"/>
            <a:ext cx="8131175"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3">
            <a:extLst>
              <a:ext uri="{FF2B5EF4-FFF2-40B4-BE49-F238E27FC236}">
                <a16:creationId xmlns:a16="http://schemas.microsoft.com/office/drawing/2014/main" id="{90FC3B49-72B4-4490-B848-08F8FCDF2FCF}"/>
              </a:ext>
            </a:extLst>
          </p:cNvPr>
          <p:cNvSpPr>
            <a:spLocks noGrp="1"/>
          </p:cNvSpPr>
          <p:nvPr>
            <p:ph sz="quarter" idx="17"/>
          </p:nvPr>
        </p:nvSpPr>
        <p:spPr>
          <a:xfrm>
            <a:off x="533400" y="4038600"/>
            <a:ext cx="8001000" cy="3635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a:extLst>
              <a:ext uri="{FF2B5EF4-FFF2-40B4-BE49-F238E27FC236}">
                <a16:creationId xmlns:a16="http://schemas.microsoft.com/office/drawing/2014/main" id="{E373A402-87B5-4FA1-9AF3-99A33551D641}"/>
              </a:ext>
            </a:extLst>
          </p:cNvPr>
          <p:cNvSpPr>
            <a:spLocks noGrp="1"/>
          </p:cNvSpPr>
          <p:nvPr>
            <p:ph sz="quarter" idx="18"/>
          </p:nvPr>
        </p:nvSpPr>
        <p:spPr>
          <a:xfrm>
            <a:off x="533400" y="4478338"/>
            <a:ext cx="8077200" cy="533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9298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28645350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5.xml"/><Relationship Id="rId7"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1169601961"/>
      </p:ext>
    </p:extLst>
  </p:cSld>
  <p:clrMap bg1="lt1" tx1="dk1" bg2="dk2" tx2="lt2" accent1="accent1" accent2="accent2" accent3="accent3" accent4="accent4" accent5="accent5" accent6="accent6" hlink="hlink" folHlink="folHlink"/>
  <p:sldLayoutIdLst>
    <p:sldLayoutId id="2147483690" r:id="rId1"/>
    <p:sldLayoutId id="2147483694"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pic>
        <p:nvPicPr>
          <p:cNvPr id="4" name="Picture 3" descr="Pearson logo">
            <a:extLst>
              <a:ext uri="{FF2B5EF4-FFF2-40B4-BE49-F238E27FC236}">
                <a16:creationId xmlns:a16="http://schemas.microsoft.com/office/drawing/2014/main" id="{10CC1936-1340-6BBA-65D5-BB6101A41F5A}"/>
              </a:ext>
            </a:extLst>
          </p:cNvPr>
          <p:cNvPicPr>
            <a:picLocks noChangeAspect="1"/>
          </p:cNvPicPr>
          <p:nvPr userDrawn="1"/>
        </p:nvPicPr>
        <p:blipFill>
          <a:blip r:embed="rId8"/>
          <a:stretch>
            <a:fillRect/>
          </a:stretch>
        </p:blipFill>
        <p:spPr>
          <a:xfrm>
            <a:off x="432855" y="6424935"/>
            <a:ext cx="947596" cy="301782"/>
          </a:xfrm>
          <a:prstGeom prst="rect">
            <a:avLst/>
          </a:prstGeom>
        </p:spPr>
      </p:pic>
      <p:sp>
        <p:nvSpPr>
          <p:cNvPr id="5" name="Content Placeholder 26">
            <a:extLst>
              <a:ext uri="{FF2B5EF4-FFF2-40B4-BE49-F238E27FC236}">
                <a16:creationId xmlns:a16="http://schemas.microsoft.com/office/drawing/2014/main" id="{B9153761-E05E-B295-B193-16332729E4E0}"/>
              </a:ext>
            </a:extLst>
          </p:cNvPr>
          <p:cNvSpPr txBox="1">
            <a:spLocks/>
          </p:cNvSpPr>
          <p:nvPr userDrawn="1"/>
        </p:nvSpPr>
        <p:spPr>
          <a:xfrm>
            <a:off x="2900514" y="6464033"/>
            <a:ext cx="5825174" cy="221018"/>
          </a:xfrm>
          <a:prstGeom prst="rect">
            <a:avLst/>
          </a:prstGeom>
        </p:spPr>
        <p:txBody>
          <a:bodyPr wrap="square" lIns="0" tIns="18000" rIns="0" bIns="1800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US" sz="120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64" r:id="rId1"/>
    <p:sldLayoutId id="2147483681" r:id="rId2"/>
    <p:sldLayoutId id="2147483695" r:id="rId3"/>
    <p:sldLayoutId id="2147483696" r:id="rId4"/>
    <p:sldLayoutId id="2147483697" r:id="rId5"/>
    <p:sldLayoutId id="214748369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hyperlink" Target="https://jameshalderman.com/a8_anim_lib_page/" TargetMode="External"/><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hyperlink" Target="https://jameshalderman.com/a8_vid_lib_page/"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41194" y="195141"/>
            <a:ext cx="8310880" cy="1144347"/>
          </a:xfrm>
        </p:spPr>
        <p:txBody>
          <a:bodyPr wrap="square" lIns="0" tIns="18000" rIns="0" bIns="18000" anchor="ctr" anchorCtr="0">
            <a:spAutoFit/>
          </a:bodyPr>
          <a:lstStyle/>
          <a:p>
            <a:r>
              <a:rPr lang="en-US" dirty="0"/>
              <a:t>Automotive Electrical and Engine Performance</a:t>
            </a:r>
            <a:endParaRPr lang="en-US" noProof="0" dirty="0"/>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44447" y="1484313"/>
            <a:ext cx="1586119" cy="344128"/>
          </a:xfrm>
        </p:spPr>
        <p:txBody>
          <a:bodyPr wrap="square" lIns="0" tIns="18000" rIns="0" bIns="18000" anchor="ctr" anchorCtr="0">
            <a:spAutoFit/>
          </a:bodyPr>
          <a:lstStyle/>
          <a:p>
            <a:r>
              <a:rPr lang="en-US" noProof="0" dirty="0"/>
              <a:t>Ninth Edition</a:t>
            </a:r>
          </a:p>
        </p:txBody>
      </p:sp>
      <p:pic>
        <p:nvPicPr>
          <p:cNvPr id="5" name="Picture 4" descr="Front Cover: Automotive Electrical and Engine Performance Ninth Edition by Halderman and Ward.">
            <a:extLst>
              <a:ext uri="{FF2B5EF4-FFF2-40B4-BE49-F238E27FC236}">
                <a16:creationId xmlns:a16="http://schemas.microsoft.com/office/drawing/2014/main" id="{E28484BF-C17C-450F-A82D-FC906ED3D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261" y="2079699"/>
            <a:ext cx="3296256" cy="4087357"/>
          </a:xfrm>
          <a:prstGeom prst="rect">
            <a:avLst/>
          </a:prstGeom>
        </p:spPr>
      </p:pic>
      <p:sp>
        <p:nvSpPr>
          <p:cNvPr id="6" name="Content Placeholder 5">
            <a:extLst>
              <a:ext uri="{FF2B5EF4-FFF2-40B4-BE49-F238E27FC236}">
                <a16:creationId xmlns:a16="http://schemas.microsoft.com/office/drawing/2014/main" id="{82FD4EC9-4778-4E2F-B136-2A176CA2BA69}"/>
              </a:ext>
            </a:extLst>
          </p:cNvPr>
          <p:cNvSpPr>
            <a:spLocks noGrp="1"/>
          </p:cNvSpPr>
          <p:nvPr>
            <p:ph sz="quarter" idx="14"/>
          </p:nvPr>
        </p:nvSpPr>
        <p:spPr>
          <a:xfrm>
            <a:off x="4475611" y="3049367"/>
            <a:ext cx="2046413" cy="498016"/>
          </a:xfrm>
        </p:spPr>
        <p:txBody>
          <a:bodyPr wrap="square" lIns="0" tIns="18000" rIns="0" bIns="18000" anchor="ctr" anchorCtr="0">
            <a:spAutoFit/>
          </a:bodyPr>
          <a:lstStyle/>
          <a:p>
            <a:pPr marL="0"/>
            <a:r>
              <a:rPr lang="en-US" noProof="0" dirty="0"/>
              <a:t>Chapter </a:t>
            </a:r>
            <a:r>
              <a:rPr lang="en-US" dirty="0"/>
              <a:t>29</a:t>
            </a:r>
            <a:endParaRPr lang="en-US" noProof="0" dirty="0"/>
          </a:p>
        </p:txBody>
      </p:sp>
      <p:sp>
        <p:nvSpPr>
          <p:cNvPr id="26" name="Content Placeholder 25">
            <a:extLst>
              <a:ext uri="{FF2B5EF4-FFF2-40B4-BE49-F238E27FC236}">
                <a16:creationId xmlns:a16="http://schemas.microsoft.com/office/drawing/2014/main" id="{CAE97AE1-A6FA-B2D3-F179-BF83BBEC8FB1}"/>
              </a:ext>
            </a:extLst>
          </p:cNvPr>
          <p:cNvSpPr>
            <a:spLocks noGrp="1"/>
          </p:cNvSpPr>
          <p:nvPr>
            <p:ph sz="quarter" idx="15"/>
          </p:nvPr>
        </p:nvSpPr>
        <p:spPr>
          <a:xfrm>
            <a:off x="4473750" y="3875960"/>
            <a:ext cx="4073200" cy="713460"/>
          </a:xfrm>
        </p:spPr>
        <p:txBody>
          <a:bodyPr wrap="square" lIns="0" tIns="18000" rIns="0" bIns="18000" anchor="ctr" anchorCtr="0">
            <a:spAutoFit/>
          </a:bodyPr>
          <a:lstStyle/>
          <a:p>
            <a:pPr marL="0"/>
            <a:r>
              <a:rPr lang="en-US" dirty="0"/>
              <a:t>Ignition System Parts and Operation</a:t>
            </a:r>
          </a:p>
        </p:txBody>
      </p:sp>
      <p:pic>
        <p:nvPicPr>
          <p:cNvPr id="12" name="Picture 11" descr="Pearson logo">
            <a:extLst>
              <a:ext uri="{FF2B5EF4-FFF2-40B4-BE49-F238E27FC236}">
                <a16:creationId xmlns:a16="http://schemas.microsoft.com/office/drawing/2014/main" id="{AA1FB0AD-3017-E7B2-570F-412D242972D3}"/>
              </a:ext>
            </a:extLst>
          </p:cNvPr>
          <p:cNvPicPr>
            <a:picLocks noChangeAspect="1"/>
          </p:cNvPicPr>
          <p:nvPr/>
        </p:nvPicPr>
        <p:blipFill>
          <a:blip r:embed="rId4"/>
          <a:stretch>
            <a:fillRect/>
          </a:stretch>
        </p:blipFill>
        <p:spPr>
          <a:xfrm>
            <a:off x="432855" y="6424935"/>
            <a:ext cx="947596" cy="301782"/>
          </a:xfrm>
          <a:prstGeom prst="rect">
            <a:avLst/>
          </a:prstGeom>
        </p:spPr>
      </p:pic>
      <p:sp>
        <p:nvSpPr>
          <p:cNvPr id="27" name="Content Placeholder 26">
            <a:extLst>
              <a:ext uri="{FF2B5EF4-FFF2-40B4-BE49-F238E27FC236}">
                <a16:creationId xmlns:a16="http://schemas.microsoft.com/office/drawing/2014/main" id="{80AFEA12-D87A-865C-7BA4-91FDF50FC206}"/>
              </a:ext>
            </a:extLst>
          </p:cNvPr>
          <p:cNvSpPr>
            <a:spLocks noGrp="1"/>
          </p:cNvSpPr>
          <p:nvPr>
            <p:ph sz="quarter" idx="17"/>
          </p:nvPr>
        </p:nvSpPr>
        <p:spPr>
          <a:xfrm>
            <a:off x="2900514" y="6464033"/>
            <a:ext cx="5825174" cy="221018"/>
          </a:xfrm>
        </p:spPr>
        <p:txBody>
          <a:bodyPr wrap="square" lIns="0" tIns="18000" rIns="0" bIns="18000" anchor="ctr">
            <a:spAutoFit/>
          </a:bodyPr>
          <a:lstStyle/>
          <a:p>
            <a:pPr algn="r">
              <a:buNone/>
            </a:pPr>
            <a:r>
              <a:rPr lang="en-US" sz="1200" noProof="0" dirty="0">
                <a:latin typeface="Verdana" panose="020B0604030504040204" pitchFamily="34" charset="0"/>
                <a:ea typeface="Verdana" panose="020B0604030504040204" pitchFamily="34" charset="0"/>
              </a:rPr>
              <a:t>Copyright © 2025 Pearson Education, Inc. All Rights Reserved</a:t>
            </a:r>
          </a:p>
        </p:txBody>
      </p:sp>
    </p:spTree>
    <p:extLst>
      <p:ext uri="{BB962C8B-B14F-4D97-AF65-F5344CB8AC3E}">
        <p14:creationId xmlns:p14="http://schemas.microsoft.com/office/powerpoint/2010/main" val="2000229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4829"/>
            <a:ext cx="8310175" cy="590349"/>
          </a:xfrm>
        </p:spPr>
        <p:txBody>
          <a:bodyPr wrap="square" lIns="0" tIns="18000" rIns="0" bIns="18000" anchor="ctr" anchorCtr="0">
            <a:spAutoFit/>
          </a:bodyPr>
          <a:lstStyle/>
          <a:p>
            <a:r>
              <a:rPr lang="en-US" dirty="0"/>
              <a:t>Ignition Coils </a:t>
            </a:r>
            <a:r>
              <a:rPr lang="en-US" sz="2800" dirty="0"/>
              <a:t>(3 of 4)</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30625"/>
            <a:ext cx="8305788" cy="4406779"/>
          </a:xfrm>
        </p:spPr>
        <p:txBody>
          <a:bodyPr wrap="square" lIns="0" tIns="18000" rIns="0" bIns="18000" anchor="ctr" anchorCtr="0">
            <a:spAutoFit/>
          </a:bodyPr>
          <a:lstStyle/>
          <a:p>
            <a:pPr marL="342900" indent="-342900">
              <a:spcBef>
                <a:spcPts val="600"/>
              </a:spcBef>
              <a:buSzTx/>
            </a:pPr>
            <a:r>
              <a:rPr lang="en-US" sz="2400" dirty="0"/>
              <a:t>How Ignition Coils Create 40,000 Volts</a:t>
            </a:r>
          </a:p>
          <a:p>
            <a:pPr marL="829818" lvl="1" indent="-342900">
              <a:buSzTx/>
            </a:pPr>
            <a:r>
              <a:rPr lang="en-US" sz="2400" dirty="0"/>
              <a:t>All ignition systems use electromagnetic induction to produce a high-voltage spark. </a:t>
            </a:r>
          </a:p>
          <a:p>
            <a:pPr marL="829818" lvl="1" indent="-342900">
              <a:buSzTx/>
            </a:pPr>
            <a:r>
              <a:rPr lang="en-US" sz="2400" dirty="0"/>
              <a:t>Magnetic field in an ignition coil produced by current flowing through primary windings.</a:t>
            </a:r>
          </a:p>
          <a:p>
            <a:pPr marL="829818" lvl="1" indent="-342900">
              <a:buSzTx/>
            </a:pPr>
            <a:r>
              <a:rPr lang="en-US" sz="2400" dirty="0"/>
              <a:t>When primary coil winding ground return path connection is opened, magnetic field collapses and induces a voltage of 250 to 400 volts in primary winding of the coil .</a:t>
            </a:r>
          </a:p>
          <a:p>
            <a:pPr marL="829818" lvl="1" indent="-342900">
              <a:buSzTx/>
            </a:pPr>
            <a:r>
              <a:rPr lang="en-US" sz="2400" dirty="0"/>
              <a:t>High-voltage (20,000 to 40,000 volts) low-amperage (20 to 80 m</a:t>
            </a:r>
            <a:r>
              <a:rPr lang="en-US" sz="100" dirty="0"/>
              <a:t> </a:t>
            </a:r>
            <a:r>
              <a:rPr lang="en-US" sz="2400" dirty="0"/>
              <a:t>A) current in the secondary coil windings.</a:t>
            </a:r>
            <a:endParaRPr lang="en-US" altLang="en-US" sz="2400" noProof="0" dirty="0">
              <a:solidFill>
                <a:schemeClr val="tx1"/>
              </a:solidFill>
            </a:endParaRPr>
          </a:p>
        </p:txBody>
      </p:sp>
    </p:spTree>
    <p:extLst>
      <p:ext uri="{BB962C8B-B14F-4D97-AF65-F5344CB8AC3E}">
        <p14:creationId xmlns:p14="http://schemas.microsoft.com/office/powerpoint/2010/main" val="1881014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4829"/>
            <a:ext cx="8310175" cy="590349"/>
          </a:xfrm>
        </p:spPr>
        <p:txBody>
          <a:bodyPr wrap="square" lIns="0" tIns="18000" rIns="0" bIns="18000" anchor="ctr" anchorCtr="0">
            <a:spAutoFit/>
          </a:bodyPr>
          <a:lstStyle/>
          <a:p>
            <a:r>
              <a:rPr lang="en-US" dirty="0"/>
              <a:t>Ignition Coils </a:t>
            </a:r>
            <a:r>
              <a:rPr lang="en-US" sz="2800" dirty="0"/>
              <a:t>(4 of 4)</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32513"/>
            <a:ext cx="8305788" cy="4537584"/>
          </a:xfrm>
        </p:spPr>
        <p:txBody>
          <a:bodyPr wrap="square" lIns="0" tIns="18000" rIns="0" bIns="18000" anchor="ctr" anchorCtr="0">
            <a:spAutoFit/>
          </a:bodyPr>
          <a:lstStyle/>
          <a:p>
            <a:pPr marL="342900" indent="-342900">
              <a:spcBef>
                <a:spcPts val="600"/>
              </a:spcBef>
              <a:buSzTx/>
            </a:pPr>
            <a:r>
              <a:rPr lang="en-US" sz="2400" dirty="0"/>
              <a:t>Primary Ignition Circuit</a:t>
            </a:r>
          </a:p>
          <a:p>
            <a:pPr marL="829818" lvl="1" indent="-342900">
              <a:buSzTx/>
            </a:pPr>
            <a:r>
              <a:rPr lang="en-US" sz="2400" dirty="0"/>
              <a:t>Battery, ignition switch</a:t>
            </a:r>
          </a:p>
          <a:p>
            <a:pPr marL="829818" lvl="1" indent="-342900">
              <a:buSzTx/>
            </a:pPr>
            <a:r>
              <a:rPr lang="en-US" sz="2400" dirty="0"/>
              <a:t>Primary windings of coil</a:t>
            </a:r>
          </a:p>
          <a:p>
            <a:pPr marL="829818" lvl="1" indent="-342900">
              <a:buSzTx/>
            </a:pPr>
            <a:r>
              <a:rPr lang="en-US" sz="2400" dirty="0"/>
              <a:t>Pickup coil (cranks sensor)</a:t>
            </a:r>
          </a:p>
          <a:p>
            <a:pPr marL="829818" lvl="1" indent="-342900">
              <a:buSzTx/>
            </a:pPr>
            <a:r>
              <a:rPr lang="en-US" sz="2400" dirty="0"/>
              <a:t>Ignition module (igniter)</a:t>
            </a:r>
          </a:p>
          <a:p>
            <a:pPr marL="829818" lvl="1" indent="-342900">
              <a:buSzTx/>
            </a:pPr>
            <a:r>
              <a:rPr lang="en-US" sz="2400" spc="-300" dirty="0"/>
              <a:t>P C </a:t>
            </a:r>
            <a:r>
              <a:rPr lang="en-US" sz="2400" dirty="0"/>
              <a:t>M</a:t>
            </a:r>
          </a:p>
          <a:p>
            <a:pPr marL="342900" indent="-342900">
              <a:buSzTx/>
            </a:pPr>
            <a:r>
              <a:rPr lang="en-US" sz="2400" dirty="0"/>
              <a:t>Secondary Ignition Circuit</a:t>
            </a:r>
          </a:p>
          <a:p>
            <a:pPr marL="829818" lvl="1" indent="-342900">
              <a:buSzTx/>
            </a:pPr>
            <a:r>
              <a:rPr lang="en-US" sz="2400" dirty="0"/>
              <a:t>Secondary windings of coil</a:t>
            </a:r>
          </a:p>
          <a:p>
            <a:pPr marL="829818" lvl="1" indent="-342900">
              <a:buSzTx/>
            </a:pPr>
            <a:r>
              <a:rPr lang="en-US" sz="2400" dirty="0"/>
              <a:t>Distributor cap and rotor (if the vehicle is so equipped)</a:t>
            </a:r>
          </a:p>
          <a:p>
            <a:pPr marL="829818" lvl="1" indent="-342900">
              <a:buSzTx/>
            </a:pPr>
            <a:r>
              <a:rPr lang="en-US" sz="2400" dirty="0"/>
              <a:t>Spark plug wires and spark plugs</a:t>
            </a:r>
            <a:endParaRPr lang="en-US" altLang="en-US" sz="2400" noProof="0" dirty="0">
              <a:solidFill>
                <a:schemeClr val="tx1"/>
              </a:solidFill>
            </a:endParaRPr>
          </a:p>
        </p:txBody>
      </p:sp>
    </p:spTree>
    <p:extLst>
      <p:ext uri="{BB962C8B-B14F-4D97-AF65-F5344CB8AC3E}">
        <p14:creationId xmlns:p14="http://schemas.microsoft.com/office/powerpoint/2010/main" val="2104934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99188"/>
            <a:ext cx="8310175" cy="590349"/>
          </a:xfrm>
        </p:spPr>
        <p:txBody>
          <a:bodyPr wrap="square" lIns="0" tIns="18000" rIns="0" bIns="18000" anchor="ctr" anchorCtr="0">
            <a:spAutoFit/>
          </a:bodyPr>
          <a:lstStyle/>
          <a:p>
            <a:r>
              <a:rPr lang="en-US" noProof="0" dirty="0"/>
              <a:t>Figure </a:t>
            </a:r>
            <a:r>
              <a:rPr lang="en-US" dirty="0"/>
              <a:t>29</a:t>
            </a:r>
            <a:r>
              <a:rPr lang="en-US" noProof="0" dirty="0"/>
              <a:t>.3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40" y="948793"/>
            <a:ext cx="1040940" cy="405683"/>
          </a:xfrm>
        </p:spPr>
        <p:txBody>
          <a:bodyPr wrap="square" lIns="0" tIns="18000" rIns="0" bIns="18000" anchor="ctr" anchorCtr="0">
            <a:spAutoFit/>
          </a:bodyPr>
          <a:lstStyle/>
          <a:p>
            <a:pPr marL="0" indent="0">
              <a:buNone/>
            </a:pPr>
            <a:r>
              <a:rPr lang="en-US" sz="2400" noProof="0" dirty="0"/>
              <a:t>E Coil</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9" y="1550083"/>
            <a:ext cx="4025511" cy="2991007"/>
          </a:xfrm>
        </p:spPr>
        <p:txBody>
          <a:bodyPr wrap="square" lIns="0" tIns="18000" rIns="0" bIns="18000" anchor="ctr" anchorCtr="0">
            <a:spAutoFit/>
          </a:bodyPr>
          <a:lstStyle/>
          <a:p>
            <a:pPr marL="342900" indent="-342900"/>
            <a:r>
              <a:rPr lang="en-US" sz="2400" noProof="0" dirty="0"/>
              <a:t>The steel lamination used in an E coil helps increase the magnetic field strength, which helps the coil produce higher energy output for a more complete combustion in the cylinders.</a:t>
            </a:r>
          </a:p>
        </p:txBody>
      </p:sp>
      <p:pic>
        <p:nvPicPr>
          <p:cNvPr id="4" name="Picture 3" descr="A G M waste-spark ignition coil shows the section of laminations that is shaped like the letter E. These mild steel laminations improve the efficiency of the coil.">
            <a:extLst>
              <a:ext uri="{FF2B5EF4-FFF2-40B4-BE49-F238E27FC236}">
                <a16:creationId xmlns:a16="http://schemas.microsoft.com/office/drawing/2014/main" id="{82684E47-5D3D-F00B-862B-D7D6DD8007FD}"/>
              </a:ext>
            </a:extLst>
          </p:cNvPr>
          <p:cNvPicPr>
            <a:picLocks noChangeAspect="1"/>
          </p:cNvPicPr>
          <p:nvPr/>
        </p:nvPicPr>
        <p:blipFill>
          <a:blip r:embed="rId3"/>
          <a:stretch>
            <a:fillRect/>
          </a:stretch>
        </p:blipFill>
        <p:spPr>
          <a:xfrm>
            <a:off x="4578532" y="1171766"/>
            <a:ext cx="4096607" cy="4945982"/>
          </a:xfrm>
          <a:prstGeom prst="rect">
            <a:avLst/>
          </a:prstGeom>
        </p:spPr>
      </p:pic>
    </p:spTree>
    <p:extLst>
      <p:ext uri="{BB962C8B-B14F-4D97-AF65-F5344CB8AC3E}">
        <p14:creationId xmlns:p14="http://schemas.microsoft.com/office/powerpoint/2010/main" val="1555687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99188"/>
            <a:ext cx="8310175" cy="590349"/>
          </a:xfrm>
        </p:spPr>
        <p:txBody>
          <a:bodyPr wrap="square" lIns="0" tIns="18000" rIns="0" bIns="18000" anchor="ctr" anchorCtr="0">
            <a:spAutoFit/>
          </a:bodyPr>
          <a:lstStyle/>
          <a:p>
            <a:r>
              <a:rPr lang="en-US" noProof="0" dirty="0"/>
              <a:t>Figure </a:t>
            </a:r>
            <a:r>
              <a:rPr lang="en-US" dirty="0"/>
              <a:t>29</a:t>
            </a:r>
            <a:r>
              <a:rPr lang="en-US" noProof="0" dirty="0"/>
              <a:t>.4</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48793"/>
            <a:ext cx="3578657" cy="405683"/>
          </a:xfrm>
        </p:spPr>
        <p:txBody>
          <a:bodyPr wrap="square" lIns="0" tIns="18000" rIns="0" bIns="18000" anchor="ctr" anchorCtr="0">
            <a:spAutoFit/>
          </a:bodyPr>
          <a:lstStyle/>
          <a:p>
            <a:pPr marL="0" indent="0">
              <a:buNone/>
            </a:pPr>
            <a:r>
              <a:rPr lang="en-US" sz="2400" noProof="0" dirty="0"/>
              <a:t>Primary Inside Secondary</a:t>
            </a:r>
          </a:p>
        </p:txBody>
      </p:sp>
      <p:pic>
        <p:nvPicPr>
          <p:cNvPr id="3" name="Picture 2" descr="A cut section of a G M coil with primary coil placed inside the secondary coil.">
            <a:extLst>
              <a:ext uri="{FF2B5EF4-FFF2-40B4-BE49-F238E27FC236}">
                <a16:creationId xmlns:a16="http://schemas.microsoft.com/office/drawing/2014/main" id="{C6C23BC7-3B26-6572-0C6B-F67FB90D873C}"/>
              </a:ext>
            </a:extLst>
          </p:cNvPr>
          <p:cNvPicPr>
            <a:picLocks noChangeAspect="1"/>
          </p:cNvPicPr>
          <p:nvPr/>
        </p:nvPicPr>
        <p:blipFill>
          <a:blip r:embed="rId3"/>
          <a:stretch>
            <a:fillRect/>
          </a:stretch>
        </p:blipFill>
        <p:spPr>
          <a:xfrm>
            <a:off x="1970318" y="1556736"/>
            <a:ext cx="5203365" cy="3765077"/>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9" y="5536009"/>
            <a:ext cx="8310173" cy="775015"/>
          </a:xfrm>
        </p:spPr>
        <p:txBody>
          <a:bodyPr wrap="square" lIns="0" tIns="18000" rIns="0" bIns="18000" anchor="ctr" anchorCtr="0">
            <a:spAutoFit/>
          </a:bodyPr>
          <a:lstStyle/>
          <a:p>
            <a:pPr marL="342900" indent="-342900"/>
            <a:r>
              <a:rPr lang="en-US" sz="2400" noProof="0" dirty="0"/>
              <a:t>The primary windings are inside the secondary windings on this General Motors coil.</a:t>
            </a:r>
          </a:p>
        </p:txBody>
      </p:sp>
    </p:spTree>
    <p:extLst>
      <p:ext uri="{BB962C8B-B14F-4D97-AF65-F5344CB8AC3E}">
        <p14:creationId xmlns:p14="http://schemas.microsoft.com/office/powerpoint/2010/main" val="1916527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213261"/>
            <a:ext cx="8310175" cy="1082792"/>
          </a:xfrm>
        </p:spPr>
        <p:txBody>
          <a:bodyPr wrap="square" lIns="0" tIns="18000" rIns="0" bIns="18000" anchor="ctr" anchorCtr="0">
            <a:spAutoFit/>
          </a:bodyPr>
          <a:lstStyle/>
          <a:p>
            <a:r>
              <a:rPr lang="en-US" sz="3400" dirty="0"/>
              <a:t>Frequently Asked Question: How Does the Computer Control the Ignition?</a:t>
            </a:r>
            <a:endParaRPr lang="en-US" sz="3400"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1617753"/>
            <a:ext cx="8310174" cy="344128"/>
          </a:xfrm>
        </p:spPr>
        <p:txBody>
          <a:bodyPr wrap="square" lIns="0" tIns="18000" rIns="0" bIns="18000" anchor="ctr" anchorCtr="0">
            <a:spAutoFit/>
          </a:bodyPr>
          <a:lstStyle/>
          <a:p>
            <a:pPr marL="0" indent="0">
              <a:buNone/>
            </a:pPr>
            <a:r>
              <a:rPr lang="en-US" sz="2000" b="1" noProof="0" dirty="0"/>
              <a:t>? Frequently Asked Question</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2132512"/>
            <a:ext cx="7918385" cy="4037447"/>
          </a:xfrm>
        </p:spPr>
        <p:txBody>
          <a:bodyPr wrap="square" lIns="0" tIns="18000" rIns="0" bIns="18000" anchor="ctr" anchorCtr="0">
            <a:spAutoFit/>
          </a:bodyPr>
          <a:lstStyle/>
          <a:p>
            <a:pPr marL="0" indent="0">
              <a:buNone/>
            </a:pPr>
            <a:r>
              <a:rPr lang="en-US" sz="2000" b="1" dirty="0"/>
              <a:t>How Does the Computer Control the Ignition?</a:t>
            </a:r>
            <a:r>
              <a:rPr lang="en-US" sz="2000" dirty="0"/>
              <a:t> The </a:t>
            </a:r>
            <a:r>
              <a:rPr lang="en-US" sz="2000" spc="-300" dirty="0"/>
              <a:t>P C </a:t>
            </a:r>
            <a:r>
              <a:rPr lang="en-US" sz="2000" dirty="0"/>
              <a:t>M is the final functioning of the ignition circuits. </a:t>
            </a:r>
            <a:r>
              <a:rPr lang="en-US" sz="2000" spc="-300" dirty="0"/>
              <a:t>P C </a:t>
            </a:r>
            <a:r>
              <a:rPr lang="en-US" sz="2000" dirty="0"/>
              <a:t>M receives signals from all of the sensors and uses an algorithm to determine the best time to fire spark plugs. For example, sensors that affect when the spark occurs include </a:t>
            </a:r>
            <a:r>
              <a:rPr lang="en-US" sz="2000" spc="-300" dirty="0"/>
              <a:t>E C </a:t>
            </a:r>
            <a:r>
              <a:rPr lang="en-US" sz="2000" dirty="0"/>
              <a:t>T sensor—colder the engine, the more spark advance may be needed. Throttle position (</a:t>
            </a:r>
            <a:r>
              <a:rPr lang="en-US" sz="2000" spc="-300" dirty="0"/>
              <a:t>T </a:t>
            </a:r>
            <a:r>
              <a:rPr lang="en-US" sz="2000" dirty="0"/>
              <a:t>P) sensor—determine where accelerator position is located but also at what rate it is changing. If the accelerator pedal rapidly being depressed, spark timing may be delayed (retarded slightly) to help prevent spark knock. </a:t>
            </a:r>
            <a:r>
              <a:rPr lang="en-US" sz="2000" spc="-300" dirty="0"/>
              <a:t>M A </a:t>
            </a:r>
            <a:r>
              <a:rPr lang="en-US" sz="2000" dirty="0"/>
              <a:t>P sensor is used to detect engine load. During a heavy load, less spark advance is needed to help prevent spark knock, whereas more spark advance is needed under light load conditions for the engine to achieve maximum fuel economy and the lowest possible exhaust emissions.</a:t>
            </a:r>
          </a:p>
        </p:txBody>
      </p:sp>
    </p:spTree>
    <p:extLst>
      <p:ext uri="{BB962C8B-B14F-4D97-AF65-F5344CB8AC3E}">
        <p14:creationId xmlns:p14="http://schemas.microsoft.com/office/powerpoint/2010/main" val="1493018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99188"/>
            <a:ext cx="8310175" cy="590349"/>
          </a:xfrm>
        </p:spPr>
        <p:txBody>
          <a:bodyPr wrap="square" lIns="0" tIns="18000" rIns="0" bIns="18000" anchor="ctr" anchorCtr="0">
            <a:spAutoFit/>
          </a:bodyPr>
          <a:lstStyle/>
          <a:p>
            <a:r>
              <a:rPr lang="en-US" noProof="0" dirty="0"/>
              <a:t>Figure </a:t>
            </a:r>
            <a:r>
              <a:rPr lang="en-US" dirty="0"/>
              <a:t>29</a:t>
            </a:r>
            <a:r>
              <a:rPr lang="en-US" noProof="0" dirty="0"/>
              <a:t>.5</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48793"/>
            <a:ext cx="2008203" cy="405683"/>
          </a:xfrm>
        </p:spPr>
        <p:txBody>
          <a:bodyPr wrap="square" lIns="0" tIns="18000" rIns="0" bIns="18000" anchor="ctr" anchorCtr="0">
            <a:spAutoFit/>
          </a:bodyPr>
          <a:lstStyle/>
          <a:p>
            <a:pPr marL="0" indent="0">
              <a:buNone/>
            </a:pPr>
            <a:r>
              <a:rPr lang="en-US" sz="2400" noProof="0" dirty="0"/>
              <a:t>Ignition Circuit</a:t>
            </a:r>
          </a:p>
        </p:txBody>
      </p:sp>
      <p:pic>
        <p:nvPicPr>
          <p:cNvPr id="4" name="Picture 3" descr="An illustration depicts primary and secondary circuit of an ignition system. &#10;Long description is available in notes, press F6.">
            <a:extLst>
              <a:ext uri="{FF2B5EF4-FFF2-40B4-BE49-F238E27FC236}">
                <a16:creationId xmlns:a16="http://schemas.microsoft.com/office/drawing/2014/main" id="{BDA39F58-6978-BAEE-DD85-2A98B3932B5A}"/>
              </a:ext>
            </a:extLst>
          </p:cNvPr>
          <p:cNvPicPr>
            <a:picLocks noChangeAspect="1"/>
          </p:cNvPicPr>
          <p:nvPr/>
        </p:nvPicPr>
        <p:blipFill>
          <a:blip r:embed="rId3"/>
          <a:stretch>
            <a:fillRect/>
          </a:stretch>
        </p:blipFill>
        <p:spPr>
          <a:xfrm>
            <a:off x="2417793" y="1486329"/>
            <a:ext cx="4308415" cy="3659314"/>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9" y="5209938"/>
            <a:ext cx="8310173" cy="1144347"/>
          </a:xfrm>
        </p:spPr>
        <p:txBody>
          <a:bodyPr wrap="square" lIns="0" tIns="18000" rIns="0" bIns="18000" anchor="ctr" anchorCtr="0">
            <a:spAutoFit/>
          </a:bodyPr>
          <a:lstStyle/>
          <a:p>
            <a:pPr marL="342900" indent="-342900"/>
            <a:r>
              <a:rPr lang="en-US" sz="2400" noProof="0" dirty="0"/>
              <a:t>The primary ignition system is used to trigger, and therefore create, the secondary (high-voltage) spark from the ignition coil.</a:t>
            </a:r>
          </a:p>
        </p:txBody>
      </p:sp>
    </p:spTree>
    <p:extLst>
      <p:ext uri="{BB962C8B-B14F-4D97-AF65-F5344CB8AC3E}">
        <p14:creationId xmlns:p14="http://schemas.microsoft.com/office/powerpoint/2010/main" val="1700138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201432"/>
            <a:ext cx="8310175" cy="590349"/>
          </a:xfrm>
        </p:spPr>
        <p:txBody>
          <a:bodyPr wrap="square" lIns="0" tIns="18000" rIns="0" bIns="18000" anchor="ctr" anchorCtr="0">
            <a:spAutoFit/>
          </a:bodyPr>
          <a:lstStyle/>
          <a:p>
            <a:r>
              <a:rPr lang="en-US" noProof="0" dirty="0"/>
              <a:t>Question 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55687"/>
            <a:ext cx="8310174" cy="405683"/>
          </a:xfrm>
        </p:spPr>
        <p:txBody>
          <a:bodyPr wrap="square" lIns="0" tIns="18000" rIns="0" bIns="18000" anchor="ctr" anchorCtr="0">
            <a:spAutoFit/>
          </a:bodyPr>
          <a:lstStyle/>
          <a:p>
            <a:pPr marL="0" indent="0">
              <a:buNone/>
            </a:pPr>
            <a:r>
              <a:rPr lang="en-US" sz="2400" dirty="0"/>
              <a:t>What are the components of the secondary ignition circuit?</a:t>
            </a:r>
          </a:p>
        </p:txBody>
      </p:sp>
    </p:spTree>
    <p:extLst>
      <p:ext uri="{BB962C8B-B14F-4D97-AF65-F5344CB8AC3E}">
        <p14:creationId xmlns:p14="http://schemas.microsoft.com/office/powerpoint/2010/main" val="2632316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5840C-8333-4645-1859-1822E1C2516F}"/>
              </a:ext>
            </a:extLst>
          </p:cNvPr>
          <p:cNvSpPr>
            <a:spLocks noGrp="1"/>
          </p:cNvSpPr>
          <p:nvPr>
            <p:ph type="title"/>
          </p:nvPr>
        </p:nvSpPr>
        <p:spPr>
          <a:xfrm>
            <a:off x="438727" y="194861"/>
            <a:ext cx="8309985" cy="590349"/>
          </a:xfrm>
        </p:spPr>
        <p:txBody>
          <a:bodyPr wrap="square" lIns="0" tIns="18000" rIns="0" bIns="18000" anchor="ctr" anchorCtr="0">
            <a:spAutoFit/>
          </a:bodyPr>
          <a:lstStyle/>
          <a:p>
            <a:r>
              <a:rPr kumimoji="0" lang="en-US" sz="3600" b="1" i="0" u="none" strike="noStrike" kern="1200" cap="none" spc="0" normalizeH="0" baseline="0" noProof="0" dirty="0">
                <a:ln>
                  <a:noFill/>
                </a:ln>
                <a:solidFill>
                  <a:srgbClr val="007FA3"/>
                </a:solidFill>
                <a:effectLst/>
                <a:uLnTx/>
                <a:uFillTx/>
                <a:latin typeface="Arial"/>
                <a:ea typeface="+mj-ea"/>
                <a:cs typeface="Times New Roman" panose="02020603050405020304" pitchFamily="18" charset="0"/>
              </a:rPr>
              <a:t>Answer 1</a:t>
            </a:r>
            <a:endParaRPr lang="en-US" dirty="0"/>
          </a:p>
        </p:txBody>
      </p:sp>
      <p:sp>
        <p:nvSpPr>
          <p:cNvPr id="3" name="Content Placeholder 2">
            <a:extLst>
              <a:ext uri="{FF2B5EF4-FFF2-40B4-BE49-F238E27FC236}">
                <a16:creationId xmlns:a16="http://schemas.microsoft.com/office/drawing/2014/main" id="{2FB29E02-6E60-D42F-748B-713796559E20}"/>
              </a:ext>
            </a:extLst>
          </p:cNvPr>
          <p:cNvSpPr>
            <a:spLocks noGrp="1"/>
          </p:cNvSpPr>
          <p:nvPr>
            <p:ph sz="quarter" idx="13"/>
          </p:nvPr>
        </p:nvSpPr>
        <p:spPr>
          <a:xfrm>
            <a:off x="439269" y="955266"/>
            <a:ext cx="8309443" cy="775015"/>
          </a:xfrm>
        </p:spPr>
        <p:txBody>
          <a:bodyPr wrap="square" lIns="0" tIns="18000" rIns="0" bIns="18000" anchor="ctr" anchorCtr="0">
            <a:spAutoFit/>
          </a:bodyPr>
          <a:lstStyle/>
          <a:p>
            <a:pPr marL="0" indent="0">
              <a:buNone/>
            </a:pPr>
            <a:r>
              <a:rPr lang="en-US" sz="2400" dirty="0"/>
              <a:t>The secondary side of the coil, the cap and rotor (if used), the spark plug wires, and the spark plugs.</a:t>
            </a:r>
          </a:p>
        </p:txBody>
      </p:sp>
    </p:spTree>
    <p:extLst>
      <p:ext uri="{BB962C8B-B14F-4D97-AF65-F5344CB8AC3E}">
        <p14:creationId xmlns:p14="http://schemas.microsoft.com/office/powerpoint/2010/main" val="41967192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4829"/>
            <a:ext cx="8310175" cy="590349"/>
          </a:xfrm>
        </p:spPr>
        <p:txBody>
          <a:bodyPr wrap="square" lIns="0" tIns="18000" rIns="0" bIns="18000" anchor="ctr" anchorCtr="0">
            <a:spAutoFit/>
          </a:bodyPr>
          <a:lstStyle/>
          <a:p>
            <a:r>
              <a:rPr lang="en-US" dirty="0"/>
              <a:t>Ignition Switch and Triggering</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44807"/>
            <a:ext cx="8305788" cy="3006395"/>
          </a:xfrm>
        </p:spPr>
        <p:txBody>
          <a:bodyPr wrap="square" lIns="0" tIns="18000" rIns="0" bIns="18000" anchor="ctr" anchorCtr="0">
            <a:spAutoFit/>
          </a:bodyPr>
          <a:lstStyle/>
          <a:p>
            <a:pPr marL="342900" indent="-342900">
              <a:spcBef>
                <a:spcPts val="600"/>
              </a:spcBef>
              <a:buSzTx/>
            </a:pPr>
            <a:r>
              <a:rPr lang="en-US" sz="2400" dirty="0"/>
              <a:t>Turning on/off of primary circuit is called switching.</a:t>
            </a:r>
          </a:p>
          <a:p>
            <a:pPr marL="342900" indent="-342900">
              <a:spcBef>
                <a:spcPts val="600"/>
              </a:spcBef>
              <a:buSzTx/>
            </a:pPr>
            <a:r>
              <a:rPr lang="en-US" sz="2400" dirty="0"/>
              <a:t>Unit that does switching is electronic switch, such as a power transistor.</a:t>
            </a:r>
          </a:p>
          <a:p>
            <a:pPr marL="342900" indent="-342900">
              <a:spcBef>
                <a:spcPts val="600"/>
              </a:spcBef>
              <a:buSzTx/>
            </a:pPr>
            <a:r>
              <a:rPr lang="en-US" sz="2400" dirty="0"/>
              <a:t>Power transistor can be located in:</a:t>
            </a:r>
          </a:p>
          <a:p>
            <a:pPr marL="829818" lvl="1" indent="-342900">
              <a:buSzTx/>
            </a:pPr>
            <a:r>
              <a:rPr lang="en-US" sz="2400" dirty="0"/>
              <a:t>In the powertrain control module (</a:t>
            </a:r>
            <a:r>
              <a:rPr lang="en-US" sz="2400" spc="-300" dirty="0"/>
              <a:t>P C </a:t>
            </a:r>
            <a:r>
              <a:rPr lang="en-US" sz="2400" dirty="0"/>
              <a:t>M)</a:t>
            </a:r>
          </a:p>
          <a:p>
            <a:pPr marL="829818" lvl="1" indent="-342900">
              <a:buSzTx/>
            </a:pPr>
            <a:r>
              <a:rPr lang="en-US" sz="2400" dirty="0"/>
              <a:t>In the </a:t>
            </a:r>
            <a:r>
              <a:rPr lang="en-US" sz="2400" spc="-300" dirty="0"/>
              <a:t>I C </a:t>
            </a:r>
            <a:r>
              <a:rPr lang="en-US" sz="2400" dirty="0"/>
              <a:t>M</a:t>
            </a:r>
          </a:p>
          <a:p>
            <a:pPr marL="829818" lvl="1" indent="-342900">
              <a:buSzTx/>
            </a:pPr>
            <a:r>
              <a:rPr lang="en-US" sz="2400" dirty="0"/>
              <a:t>Part of the coil-on-plug assembly</a:t>
            </a:r>
            <a:endParaRPr lang="en-US" altLang="en-US" sz="2400" noProof="0" dirty="0">
              <a:solidFill>
                <a:schemeClr val="tx1"/>
              </a:solidFill>
            </a:endParaRPr>
          </a:p>
        </p:txBody>
      </p:sp>
    </p:spTree>
    <p:extLst>
      <p:ext uri="{BB962C8B-B14F-4D97-AF65-F5344CB8AC3E}">
        <p14:creationId xmlns:p14="http://schemas.microsoft.com/office/powerpoint/2010/main" val="22170320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4829"/>
            <a:ext cx="8310175" cy="590349"/>
          </a:xfrm>
        </p:spPr>
        <p:txBody>
          <a:bodyPr wrap="square" lIns="0" tIns="18000" rIns="0" bIns="18000" anchor="ctr" anchorCtr="0">
            <a:spAutoFit/>
          </a:bodyPr>
          <a:lstStyle/>
          <a:p>
            <a:r>
              <a:rPr lang="en-US" dirty="0"/>
              <a:t>Primary Circuit Operation</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35524"/>
            <a:ext cx="8305788" cy="2775563"/>
          </a:xfrm>
        </p:spPr>
        <p:txBody>
          <a:bodyPr wrap="square" lIns="0" tIns="18000" rIns="0" bIns="18000" anchor="ctr" anchorCtr="0">
            <a:spAutoFit/>
          </a:bodyPr>
          <a:lstStyle/>
          <a:p>
            <a:pPr marL="342900" indent="-342900">
              <a:spcBef>
                <a:spcPts val="600"/>
              </a:spcBef>
              <a:buSzTx/>
            </a:pPr>
            <a:r>
              <a:rPr lang="en-US" sz="2400" dirty="0"/>
              <a:t>These are used as crankshaft position (</a:t>
            </a:r>
            <a:r>
              <a:rPr lang="en-US" sz="2400" spc="-300" dirty="0"/>
              <a:t>C K </a:t>
            </a:r>
            <a:r>
              <a:rPr lang="en-US" sz="2400" dirty="0"/>
              <a:t>P) sensors or camshaft position (</a:t>
            </a:r>
            <a:r>
              <a:rPr lang="en-US" sz="2400" spc="-300" dirty="0"/>
              <a:t>C M </a:t>
            </a:r>
            <a:r>
              <a:rPr lang="en-US" sz="2400" dirty="0"/>
              <a:t>P) sensors:</a:t>
            </a:r>
          </a:p>
          <a:p>
            <a:pPr marL="829818" lvl="1" indent="-342900">
              <a:buSzTx/>
            </a:pPr>
            <a:r>
              <a:rPr lang="en-US" sz="2400" dirty="0"/>
              <a:t>Hall-effect switch uses a stationary sensor and rotating trigger wheel (shutter).</a:t>
            </a:r>
          </a:p>
          <a:p>
            <a:pPr marL="829818" lvl="1" indent="-342900">
              <a:buSzTx/>
            </a:pPr>
            <a:r>
              <a:rPr lang="en-US" sz="2400" dirty="0"/>
              <a:t>Magnetic sensor uses changing strength of magnetic field surrounding a coil of wire to signal module and computer.</a:t>
            </a:r>
            <a:endParaRPr lang="en-US" altLang="en-US" sz="2400" noProof="0" dirty="0">
              <a:solidFill>
                <a:schemeClr val="tx1"/>
              </a:solidFill>
            </a:endParaRPr>
          </a:p>
        </p:txBody>
      </p:sp>
    </p:spTree>
    <p:extLst>
      <p:ext uri="{BB962C8B-B14F-4D97-AF65-F5344CB8AC3E}">
        <p14:creationId xmlns:p14="http://schemas.microsoft.com/office/powerpoint/2010/main" val="2845005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5670"/>
            <a:ext cx="8310175" cy="590349"/>
          </a:xfrm>
        </p:spPr>
        <p:txBody>
          <a:bodyPr wrap="square" lIns="0" tIns="18000" rIns="0" bIns="18000" anchor="ctr" anchorCtr="0">
            <a:spAutoFit/>
          </a:bodyPr>
          <a:lstStyle/>
          <a:p>
            <a:r>
              <a:rPr lang="en-US" dirty="0"/>
              <a:t>Learning Objectives </a:t>
            </a:r>
            <a:r>
              <a:rPr lang="en-US" sz="2800" dirty="0"/>
              <a:t>(1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30474"/>
            <a:ext cx="8305788" cy="3775837"/>
          </a:xfrm>
        </p:spPr>
        <p:txBody>
          <a:bodyPr wrap="square" lIns="0" tIns="18000" rIns="0" bIns="18000" anchor="ctr" anchorCtr="0">
            <a:spAutoFit/>
          </a:bodyPr>
          <a:lstStyle/>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29</a:t>
            </a:r>
            <a:r>
              <a:rPr lang="en-US" altLang="en-US" sz="2400" b="1" noProof="0" dirty="0">
                <a:solidFill>
                  <a:srgbClr val="007FA3"/>
                </a:solidFill>
                <a:latin typeface="Arial" panose="020B0604020202020204" pitchFamily="34" charset="0"/>
                <a:cs typeface="Arial" panose="020B0604020202020204" pitchFamily="34" charset="0"/>
              </a:rPr>
              <a:t>.1	</a:t>
            </a:r>
            <a:r>
              <a:rPr lang="en-US" sz="2400" dirty="0">
                <a:latin typeface="Arial" panose="020B0604020202020204" pitchFamily="34" charset="0"/>
                <a:cs typeface="Arial" panose="020B0604020202020204" pitchFamily="34" charset="0"/>
              </a:rPr>
              <a:t>Discuss ignition systems.</a:t>
            </a:r>
            <a:endParaRPr lang="en-US" altLang="en-US" sz="2400" noProof="0" dirty="0">
              <a:latin typeface="Arial" panose="020B0604020202020204" pitchFamily="34" charset="0"/>
              <a:cs typeface="Arial" panose="020B0604020202020204" pitchFamily="34" charset="0"/>
            </a:endParaRPr>
          </a:p>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29</a:t>
            </a:r>
            <a:r>
              <a:rPr lang="en-US" altLang="en-US" sz="2400" b="1" noProof="0" dirty="0">
                <a:solidFill>
                  <a:srgbClr val="007FA3"/>
                </a:solidFill>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Discuss ignition coils.</a:t>
            </a:r>
            <a:endParaRPr lang="en-US" altLang="en-US" sz="2400" noProof="0" dirty="0">
              <a:latin typeface="Arial" panose="020B0604020202020204" pitchFamily="34" charset="0"/>
              <a:cs typeface="Arial" panose="020B0604020202020204" pitchFamily="34" charset="0"/>
            </a:endParaRPr>
          </a:p>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29</a:t>
            </a:r>
            <a:r>
              <a:rPr lang="en-US" altLang="en-US" sz="2400" b="1" noProof="0" dirty="0">
                <a:solidFill>
                  <a:srgbClr val="007FA3"/>
                </a:solidFill>
                <a:latin typeface="Arial" panose="020B0604020202020204" pitchFamily="34" charset="0"/>
                <a:cs typeface="Arial" panose="020B0604020202020204" pitchFamily="34" charset="0"/>
              </a:rPr>
              <a:t>.3	</a:t>
            </a:r>
            <a:r>
              <a:rPr lang="en-US" sz="2400" dirty="0">
                <a:latin typeface="Arial" panose="020B0604020202020204" pitchFamily="34" charset="0"/>
                <a:cs typeface="Arial" panose="020B0604020202020204" pitchFamily="34" charset="0"/>
              </a:rPr>
              <a:t>Discuss ignition switching and triggering.</a:t>
            </a:r>
            <a:endParaRPr lang="en-US" altLang="en-US" sz="2400" noProof="0" dirty="0">
              <a:latin typeface="Arial" panose="020B0604020202020204" pitchFamily="34" charset="0"/>
              <a:cs typeface="Arial" panose="020B0604020202020204" pitchFamily="34" charset="0"/>
            </a:endParaRPr>
          </a:p>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29</a:t>
            </a:r>
            <a:r>
              <a:rPr lang="en-US" altLang="en-US" sz="2400" b="1" noProof="0" dirty="0">
                <a:solidFill>
                  <a:srgbClr val="007FA3"/>
                </a:solidFill>
                <a:latin typeface="Arial" panose="020B0604020202020204" pitchFamily="34" charset="0"/>
                <a:cs typeface="Arial" panose="020B0604020202020204" pitchFamily="34" charset="0"/>
              </a:rPr>
              <a:t>.4	</a:t>
            </a:r>
            <a:r>
              <a:rPr lang="en-US" sz="2400" dirty="0">
                <a:latin typeface="Arial" panose="020B0604020202020204" pitchFamily="34" charset="0"/>
                <a:cs typeface="Arial" panose="020B0604020202020204" pitchFamily="34" charset="0"/>
              </a:rPr>
              <a:t>Describe ignition system operation.</a:t>
            </a:r>
          </a:p>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29</a:t>
            </a:r>
            <a:r>
              <a:rPr lang="en-US" altLang="en-US" sz="2400" b="1" noProof="0" dirty="0">
                <a:solidFill>
                  <a:srgbClr val="007FA3"/>
                </a:solidFill>
                <a:latin typeface="Arial" panose="020B0604020202020204" pitchFamily="34" charset="0"/>
                <a:cs typeface="Arial" panose="020B0604020202020204" pitchFamily="34" charset="0"/>
              </a:rPr>
              <a:t>.5	</a:t>
            </a:r>
            <a:r>
              <a:rPr lang="en-US" sz="2400" dirty="0">
                <a:latin typeface="Arial" panose="020B0604020202020204" pitchFamily="34" charset="0"/>
                <a:cs typeface="Arial" panose="020B0604020202020204" pitchFamily="34" charset="0"/>
              </a:rPr>
              <a:t>Describe the operation of waste-spark ignition systems.</a:t>
            </a:r>
          </a:p>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29</a:t>
            </a:r>
            <a:r>
              <a:rPr lang="en-US" altLang="en-US" sz="2400" b="1" noProof="0" dirty="0">
                <a:solidFill>
                  <a:srgbClr val="007FA3"/>
                </a:solidFill>
                <a:latin typeface="Arial" panose="020B0604020202020204" pitchFamily="34" charset="0"/>
                <a:cs typeface="Arial" panose="020B0604020202020204" pitchFamily="34" charset="0"/>
              </a:rPr>
              <a:t>.6	</a:t>
            </a:r>
            <a:r>
              <a:rPr lang="en-US" sz="2400" dirty="0">
                <a:latin typeface="Arial" panose="020B0604020202020204" pitchFamily="34" charset="0"/>
                <a:cs typeface="Arial" panose="020B0604020202020204" pitchFamily="34" charset="0"/>
              </a:rPr>
              <a:t>Describe the operation of coil-on-plug ignition systems.</a:t>
            </a:r>
          </a:p>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29</a:t>
            </a:r>
            <a:r>
              <a:rPr lang="en-US" altLang="en-US" sz="2400" b="1" noProof="0" dirty="0">
                <a:solidFill>
                  <a:srgbClr val="007FA3"/>
                </a:solidFill>
                <a:latin typeface="Arial" panose="020B0604020202020204" pitchFamily="34" charset="0"/>
                <a:cs typeface="Arial" panose="020B0604020202020204" pitchFamily="34" charset="0"/>
              </a:rPr>
              <a:t>.7	</a:t>
            </a:r>
            <a:r>
              <a:rPr lang="en-US" sz="2400" dirty="0">
                <a:latin typeface="Arial" panose="020B0604020202020204" pitchFamily="34" charset="0"/>
                <a:cs typeface="Arial" panose="020B0604020202020204" pitchFamily="34" charset="0"/>
              </a:rPr>
              <a:t>Discuss ignition timing.</a:t>
            </a:r>
            <a:endParaRPr lang="en-US" alt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06559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99188"/>
            <a:ext cx="8310175" cy="590349"/>
          </a:xfrm>
        </p:spPr>
        <p:txBody>
          <a:bodyPr wrap="square" lIns="0" tIns="18000" rIns="0" bIns="18000" anchor="ctr" anchorCtr="0">
            <a:spAutoFit/>
          </a:bodyPr>
          <a:lstStyle/>
          <a:p>
            <a:r>
              <a:rPr lang="en-US" noProof="0" dirty="0"/>
              <a:t>Figure </a:t>
            </a:r>
            <a:r>
              <a:rPr lang="en-US" dirty="0"/>
              <a:t>29</a:t>
            </a:r>
            <a:r>
              <a:rPr lang="en-US" noProof="0" dirty="0"/>
              <a:t>.6</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48793"/>
            <a:ext cx="2540967" cy="405683"/>
          </a:xfrm>
        </p:spPr>
        <p:txBody>
          <a:bodyPr wrap="square" lIns="0" tIns="18000" rIns="0" bIns="18000" anchor="ctr" anchorCtr="0">
            <a:spAutoFit/>
          </a:bodyPr>
          <a:lstStyle/>
          <a:p>
            <a:pPr marL="0" indent="0">
              <a:buNone/>
            </a:pPr>
            <a:r>
              <a:rPr lang="en-US" sz="2400" noProof="0" dirty="0"/>
              <a:t>Hall-Effect Switch</a:t>
            </a:r>
          </a:p>
        </p:txBody>
      </p:sp>
      <p:pic>
        <p:nvPicPr>
          <p:cNvPr id="3" name="Picture 2" descr="An illustration depict working of a Hall Effect sensor. A notched trigger wheel is placed near a Hall Effect sensor. &#10;Long description is available in notes, press F6.">
            <a:extLst>
              <a:ext uri="{FF2B5EF4-FFF2-40B4-BE49-F238E27FC236}">
                <a16:creationId xmlns:a16="http://schemas.microsoft.com/office/drawing/2014/main" id="{1BF574C7-0A85-CE2A-C46C-16A2A011A3DD}"/>
              </a:ext>
            </a:extLst>
          </p:cNvPr>
          <p:cNvPicPr>
            <a:picLocks noChangeAspect="1"/>
          </p:cNvPicPr>
          <p:nvPr/>
        </p:nvPicPr>
        <p:blipFill>
          <a:blip r:embed="rId3"/>
          <a:stretch>
            <a:fillRect/>
          </a:stretch>
        </p:blipFill>
        <p:spPr>
          <a:xfrm>
            <a:off x="927190" y="1528752"/>
            <a:ext cx="7289620" cy="3677209"/>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9" y="5394604"/>
            <a:ext cx="8310173" cy="775015"/>
          </a:xfrm>
        </p:spPr>
        <p:txBody>
          <a:bodyPr wrap="square" lIns="0" tIns="18000" rIns="0" bIns="18000" anchor="ctr" anchorCtr="0">
            <a:spAutoFit/>
          </a:bodyPr>
          <a:lstStyle/>
          <a:p>
            <a:pPr marL="342900" indent="-342900"/>
            <a:r>
              <a:rPr lang="en-US" sz="2400" noProof="0" dirty="0"/>
              <a:t>A Hall-effect sensor produces a digital on-off voltage signal whether it is used with a blade or a notched wheel.</a:t>
            </a:r>
          </a:p>
        </p:txBody>
      </p:sp>
    </p:spTree>
    <p:extLst>
      <p:ext uri="{BB962C8B-B14F-4D97-AF65-F5344CB8AC3E}">
        <p14:creationId xmlns:p14="http://schemas.microsoft.com/office/powerpoint/2010/main" val="32794362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99188"/>
            <a:ext cx="8310175" cy="590349"/>
          </a:xfrm>
        </p:spPr>
        <p:txBody>
          <a:bodyPr wrap="square" lIns="0" tIns="18000" rIns="0" bIns="18000" anchor="ctr" anchorCtr="0">
            <a:spAutoFit/>
          </a:bodyPr>
          <a:lstStyle/>
          <a:p>
            <a:r>
              <a:rPr lang="en-US" noProof="0" dirty="0"/>
              <a:t>Figure </a:t>
            </a:r>
            <a:r>
              <a:rPr lang="en-US" dirty="0"/>
              <a:t>29</a:t>
            </a:r>
            <a:r>
              <a:rPr lang="en-US" noProof="0" dirty="0"/>
              <a:t>.7</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40" y="1019742"/>
            <a:ext cx="1852598" cy="313350"/>
          </a:xfrm>
        </p:spPr>
        <p:txBody>
          <a:bodyPr wrap="square" lIns="0" tIns="18000" rIns="0" bIns="18000" anchor="ctr" anchorCtr="0">
            <a:spAutoFit/>
          </a:bodyPr>
          <a:lstStyle/>
          <a:p>
            <a:pPr marL="0" indent="0">
              <a:buNone/>
            </a:pPr>
            <a:r>
              <a:rPr lang="en-US" sz="1800" noProof="0" dirty="0"/>
              <a:t>Hall-Effect Sensor</a:t>
            </a:r>
          </a:p>
        </p:txBody>
      </p:sp>
      <p:pic>
        <p:nvPicPr>
          <p:cNvPr id="4" name="Picture 3" descr="An illustration depict 2 Hall Effect sensors that look like magnetic sensors. In both the cases a paper spacer is used which is connected to Cam sensor electrical connector and Crank sensor electrical connector in case of Cam and crank respectively.&#10;Long description is available in notes, press F6.">
            <a:extLst>
              <a:ext uri="{FF2B5EF4-FFF2-40B4-BE49-F238E27FC236}">
                <a16:creationId xmlns:a16="http://schemas.microsoft.com/office/drawing/2014/main" id="{4D407A75-1401-D2CF-1C06-07ED82038026}"/>
              </a:ext>
            </a:extLst>
          </p:cNvPr>
          <p:cNvPicPr>
            <a:picLocks noChangeAspect="1"/>
          </p:cNvPicPr>
          <p:nvPr/>
        </p:nvPicPr>
        <p:blipFill>
          <a:blip r:embed="rId3"/>
          <a:stretch>
            <a:fillRect/>
          </a:stretch>
        </p:blipFill>
        <p:spPr>
          <a:xfrm>
            <a:off x="3989566" y="962627"/>
            <a:ext cx="4616776" cy="3727784"/>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9" y="4882903"/>
            <a:ext cx="8310173" cy="1421346"/>
          </a:xfrm>
        </p:spPr>
        <p:txBody>
          <a:bodyPr wrap="square" lIns="0" tIns="18000" rIns="0" bIns="18000" anchor="ctr" anchorCtr="0">
            <a:spAutoFit/>
          </a:bodyPr>
          <a:lstStyle/>
          <a:p>
            <a:pPr marL="285750" indent="-285750"/>
            <a:r>
              <a:rPr lang="en-US" sz="1800" noProof="0" dirty="0"/>
              <a:t>Some Hall-effect sensors look like magnetic sensors. This Hall-effect camshaft reference sensor and crankshaft position sensor have an electronic circuit built in that creates a 0 to 5 volt signal as shown at the bottom. These Hall-effect sensors have three wires: a power supply (8 volts) from the computer (controller); a signal (0 to 5 volts); and a signal ground.</a:t>
            </a:r>
          </a:p>
        </p:txBody>
      </p:sp>
    </p:spTree>
    <p:extLst>
      <p:ext uri="{BB962C8B-B14F-4D97-AF65-F5344CB8AC3E}">
        <p14:creationId xmlns:p14="http://schemas.microsoft.com/office/powerpoint/2010/main" val="11285965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Hall Effect Sensor</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Hall-effect_Sensor-Chapter_70-A8">
            <a:hlinkClick r:id="" action="ppaction://media"/>
            <a:extLst>
              <a:ext uri="{FF2B5EF4-FFF2-40B4-BE49-F238E27FC236}">
                <a16:creationId xmlns:a16="http://schemas.microsoft.com/office/drawing/2014/main" id="{0EEE464C-A82A-CBAE-44FA-4C8F7C32B90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60400" y="1077009"/>
            <a:ext cx="8026400" cy="4694617"/>
          </a:xfrm>
        </p:spPr>
      </p:pic>
      <p:sp>
        <p:nvSpPr>
          <p:cNvPr id="9" name="Rectangle 8">
            <a:extLst>
              <a:ext uri="{FF2B5EF4-FFF2-40B4-BE49-F238E27FC236}">
                <a16:creationId xmlns:a16="http://schemas.microsoft.com/office/drawing/2014/main" id="{70273C03-90B6-1E83-2CBA-C9D9684381C9}"/>
              </a:ext>
            </a:extLst>
          </p:cNvPr>
          <p:cNvSpPr/>
          <p:nvPr/>
        </p:nvSpPr>
        <p:spPr>
          <a:xfrm>
            <a:off x="1493240" y="1086374"/>
            <a:ext cx="2600588" cy="3816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1383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99188"/>
            <a:ext cx="8310175" cy="590349"/>
          </a:xfrm>
        </p:spPr>
        <p:txBody>
          <a:bodyPr wrap="square" lIns="0" tIns="18000" rIns="0" bIns="18000" anchor="ctr" anchorCtr="0">
            <a:spAutoFit/>
          </a:bodyPr>
          <a:lstStyle/>
          <a:p>
            <a:r>
              <a:rPr lang="en-US" noProof="0" dirty="0"/>
              <a:t>Figure </a:t>
            </a:r>
            <a:r>
              <a:rPr lang="en-US" dirty="0"/>
              <a:t>29</a:t>
            </a:r>
            <a:r>
              <a:rPr lang="en-US" noProof="0" dirty="0"/>
              <a:t>.8</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40" y="974455"/>
            <a:ext cx="2253290" cy="374906"/>
          </a:xfrm>
        </p:spPr>
        <p:txBody>
          <a:bodyPr wrap="square" lIns="0" tIns="18000" rIns="0" bIns="18000" anchor="ctr" anchorCtr="0">
            <a:spAutoFit/>
          </a:bodyPr>
          <a:lstStyle/>
          <a:p>
            <a:pPr marL="0" indent="0">
              <a:buNone/>
            </a:pPr>
            <a:r>
              <a:rPr lang="en-US" sz="2200" noProof="0" dirty="0"/>
              <a:t>Magnetic Sensor</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9" y="1576926"/>
            <a:ext cx="4025511" cy="4437556"/>
          </a:xfrm>
        </p:spPr>
        <p:txBody>
          <a:bodyPr wrap="square" lIns="0" tIns="18000" rIns="0" bIns="18000" anchor="ctr" anchorCtr="0">
            <a:spAutoFit/>
          </a:bodyPr>
          <a:lstStyle/>
          <a:p>
            <a:pPr marL="342900" indent="-342900"/>
            <a:r>
              <a:rPr lang="en-US" sz="2200" noProof="0" dirty="0"/>
              <a:t>A magnetic sensor uses a permanent magnet surrounded by a coil of wire. The notches of the crankshaft (or camshaft) create a variable magnetic field strength around the coil. When a metallic section is close to the sensor, the magnetic field is stronger because metal is a better conductor of magnetic lines of force than air.</a:t>
            </a:r>
          </a:p>
        </p:txBody>
      </p:sp>
      <p:pic>
        <p:nvPicPr>
          <p:cNvPr id="3" name="Picture 2" descr="An illustration depicts 3 stages of a magnetic sensor. Sensor assembly consists of a notched gear located near a permanent magnet surrounded by a coil.&#10;Long description is available in notes, press F6.">
            <a:extLst>
              <a:ext uri="{FF2B5EF4-FFF2-40B4-BE49-F238E27FC236}">
                <a16:creationId xmlns:a16="http://schemas.microsoft.com/office/drawing/2014/main" id="{951E4019-D382-9B27-36ED-AAB9CB39EFDA}"/>
              </a:ext>
            </a:extLst>
          </p:cNvPr>
          <p:cNvPicPr>
            <a:picLocks noChangeAspect="1"/>
          </p:cNvPicPr>
          <p:nvPr/>
        </p:nvPicPr>
        <p:blipFill>
          <a:blip r:embed="rId3"/>
          <a:stretch>
            <a:fillRect/>
          </a:stretch>
        </p:blipFill>
        <p:spPr>
          <a:xfrm>
            <a:off x="4899782" y="1449371"/>
            <a:ext cx="3577388" cy="4781182"/>
          </a:xfrm>
          <a:prstGeom prst="rect">
            <a:avLst/>
          </a:prstGeom>
        </p:spPr>
      </p:pic>
    </p:spTree>
    <p:extLst>
      <p:ext uri="{BB962C8B-B14F-4D97-AF65-F5344CB8AC3E}">
        <p14:creationId xmlns:p14="http://schemas.microsoft.com/office/powerpoint/2010/main" val="3116384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99188"/>
            <a:ext cx="8310175" cy="590349"/>
          </a:xfrm>
        </p:spPr>
        <p:txBody>
          <a:bodyPr wrap="square" lIns="0" tIns="18000" rIns="0" bIns="18000" anchor="ctr" anchorCtr="0">
            <a:spAutoFit/>
          </a:bodyPr>
          <a:lstStyle/>
          <a:p>
            <a:r>
              <a:rPr lang="en-US" noProof="0" dirty="0"/>
              <a:t>Figure </a:t>
            </a:r>
            <a:r>
              <a:rPr lang="en-US" dirty="0"/>
              <a:t>29</a:t>
            </a:r>
            <a:r>
              <a:rPr lang="en-US" noProof="0" dirty="0"/>
              <a:t>.9</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48793"/>
            <a:ext cx="8310173" cy="405683"/>
          </a:xfrm>
        </p:spPr>
        <p:txBody>
          <a:bodyPr wrap="square" lIns="0" tIns="18000" rIns="0" bIns="18000" anchor="ctr" anchorCtr="0">
            <a:spAutoFit/>
          </a:bodyPr>
          <a:lstStyle/>
          <a:p>
            <a:pPr marL="0" indent="0">
              <a:buNone/>
            </a:pPr>
            <a:r>
              <a:rPr lang="en-US" sz="2400" spc="-300" noProof="0" dirty="0"/>
              <a:t>C K </a:t>
            </a:r>
            <a:r>
              <a:rPr lang="en-US" sz="2400" noProof="0" dirty="0"/>
              <a:t>P Sensor</a:t>
            </a:r>
          </a:p>
        </p:txBody>
      </p:sp>
      <p:pic>
        <p:nvPicPr>
          <p:cNvPr id="4" name="Picture 3" descr="A magnetic crankshaft position sensor placed near a notch in crankshaft reluctor.">
            <a:extLst>
              <a:ext uri="{FF2B5EF4-FFF2-40B4-BE49-F238E27FC236}">
                <a16:creationId xmlns:a16="http://schemas.microsoft.com/office/drawing/2014/main" id="{9511C74E-6D3B-7B0C-0646-62082A3A66F1}"/>
              </a:ext>
            </a:extLst>
          </p:cNvPr>
          <p:cNvPicPr>
            <a:picLocks noChangeAspect="1"/>
          </p:cNvPicPr>
          <p:nvPr/>
        </p:nvPicPr>
        <p:blipFill>
          <a:blip r:embed="rId3"/>
          <a:stretch>
            <a:fillRect/>
          </a:stretch>
        </p:blipFill>
        <p:spPr>
          <a:xfrm>
            <a:off x="1970318" y="1489320"/>
            <a:ext cx="5203365" cy="4290321"/>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9" y="5918638"/>
            <a:ext cx="8310173" cy="405683"/>
          </a:xfrm>
        </p:spPr>
        <p:txBody>
          <a:bodyPr wrap="square" lIns="0" tIns="18000" rIns="0" bIns="18000" anchor="ctr" anchorCtr="0">
            <a:spAutoFit/>
          </a:bodyPr>
          <a:lstStyle/>
          <a:p>
            <a:pPr marL="342900" indent="-342900"/>
            <a:r>
              <a:rPr lang="en-US" sz="2400" noProof="0" dirty="0"/>
              <a:t>A typical magnetic crankshaft position sensor.</a:t>
            </a:r>
          </a:p>
        </p:txBody>
      </p:sp>
    </p:spTree>
    <p:extLst>
      <p:ext uri="{BB962C8B-B14F-4D97-AF65-F5344CB8AC3E}">
        <p14:creationId xmlns:p14="http://schemas.microsoft.com/office/powerpoint/2010/main" val="1792921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9857"/>
            <a:ext cx="8310175" cy="590349"/>
          </a:xfrm>
        </p:spPr>
        <p:txBody>
          <a:bodyPr wrap="square" lIns="0" tIns="18000" rIns="0" bIns="18000" anchor="ctr" anchorCtr="0">
            <a:spAutoFit/>
          </a:bodyPr>
          <a:lstStyle/>
          <a:p>
            <a:r>
              <a:rPr lang="en-US" noProof="0" dirty="0"/>
              <a:t>Question 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55687"/>
            <a:ext cx="8310174" cy="405683"/>
          </a:xfrm>
        </p:spPr>
        <p:txBody>
          <a:bodyPr wrap="square" lIns="0" tIns="18000" rIns="0" bIns="18000" anchor="ctr" anchorCtr="0">
            <a:spAutoFit/>
          </a:bodyPr>
          <a:lstStyle/>
          <a:p>
            <a:pPr marL="0" indent="0">
              <a:buNone/>
            </a:pPr>
            <a:r>
              <a:rPr lang="en-US" sz="2400" dirty="0"/>
              <a:t>What are the two type of crankshaft sensors?</a:t>
            </a:r>
          </a:p>
        </p:txBody>
      </p:sp>
    </p:spTree>
    <p:extLst>
      <p:ext uri="{BB962C8B-B14F-4D97-AF65-F5344CB8AC3E}">
        <p14:creationId xmlns:p14="http://schemas.microsoft.com/office/powerpoint/2010/main" val="22632841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5840C-8333-4645-1859-1822E1C2516F}"/>
              </a:ext>
            </a:extLst>
          </p:cNvPr>
          <p:cNvSpPr>
            <a:spLocks noGrp="1"/>
          </p:cNvSpPr>
          <p:nvPr>
            <p:ph type="title"/>
          </p:nvPr>
        </p:nvSpPr>
        <p:spPr>
          <a:xfrm>
            <a:off x="438727" y="194861"/>
            <a:ext cx="8309985" cy="590349"/>
          </a:xfrm>
        </p:spPr>
        <p:txBody>
          <a:bodyPr wrap="square" lIns="0" tIns="18000" rIns="0" bIns="18000" anchor="ctr" anchorCtr="0">
            <a:spAutoFit/>
          </a:bodyPr>
          <a:lstStyle/>
          <a:p>
            <a:r>
              <a:rPr kumimoji="0" lang="en-US" sz="3600" b="1" i="0" u="none" strike="noStrike" kern="1200" cap="none" spc="0" normalizeH="0" baseline="0" noProof="0" dirty="0">
                <a:ln>
                  <a:noFill/>
                </a:ln>
                <a:solidFill>
                  <a:srgbClr val="007FA3"/>
                </a:solidFill>
                <a:effectLst/>
                <a:uLnTx/>
                <a:uFillTx/>
                <a:ea typeface="+mj-ea"/>
                <a:cs typeface="Times New Roman" panose="02020603050405020304" pitchFamily="18" charset="0"/>
              </a:rPr>
              <a:t>Answer 2</a:t>
            </a:r>
            <a:endParaRPr lang="en-US" dirty="0"/>
          </a:p>
        </p:txBody>
      </p:sp>
      <p:sp>
        <p:nvSpPr>
          <p:cNvPr id="3" name="Content Placeholder 2">
            <a:extLst>
              <a:ext uri="{FF2B5EF4-FFF2-40B4-BE49-F238E27FC236}">
                <a16:creationId xmlns:a16="http://schemas.microsoft.com/office/drawing/2014/main" id="{2FB29E02-6E60-D42F-748B-713796559E20}"/>
              </a:ext>
            </a:extLst>
          </p:cNvPr>
          <p:cNvSpPr>
            <a:spLocks noGrp="1"/>
          </p:cNvSpPr>
          <p:nvPr>
            <p:ph sz="quarter" idx="13"/>
          </p:nvPr>
        </p:nvSpPr>
        <p:spPr>
          <a:xfrm>
            <a:off x="439269" y="949247"/>
            <a:ext cx="8309443" cy="405683"/>
          </a:xfrm>
        </p:spPr>
        <p:txBody>
          <a:bodyPr wrap="square" lIns="0" tIns="18000" rIns="0" bIns="18000" anchor="ctr" anchorCtr="0">
            <a:spAutoFit/>
          </a:bodyPr>
          <a:lstStyle/>
          <a:p>
            <a:pPr marL="0" indent="0">
              <a:buNone/>
            </a:pPr>
            <a:r>
              <a:rPr lang="en-US" sz="2400" dirty="0"/>
              <a:t>Hall-effect and magnetic sensors.</a:t>
            </a:r>
          </a:p>
        </p:txBody>
      </p:sp>
    </p:spTree>
    <p:extLst>
      <p:ext uri="{BB962C8B-B14F-4D97-AF65-F5344CB8AC3E}">
        <p14:creationId xmlns:p14="http://schemas.microsoft.com/office/powerpoint/2010/main" val="42297170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4829"/>
            <a:ext cx="8310175" cy="590349"/>
          </a:xfrm>
        </p:spPr>
        <p:txBody>
          <a:bodyPr wrap="square" lIns="0" tIns="18000" rIns="0" bIns="18000" anchor="ctr" anchorCtr="0">
            <a:spAutoFit/>
          </a:bodyPr>
          <a:lstStyle/>
          <a:p>
            <a:r>
              <a:rPr lang="en-US" dirty="0"/>
              <a:t>Distributor Ignition Systems </a:t>
            </a:r>
            <a:r>
              <a:rPr lang="en-US" sz="2800" dirty="0"/>
              <a:t>(1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33076"/>
            <a:ext cx="8305788" cy="3591171"/>
          </a:xfrm>
        </p:spPr>
        <p:txBody>
          <a:bodyPr wrap="square" lIns="0" tIns="18000" rIns="0" bIns="18000" anchor="ctr" anchorCtr="0">
            <a:spAutoFit/>
          </a:bodyPr>
          <a:lstStyle/>
          <a:p>
            <a:pPr marL="342900" indent="-342900">
              <a:spcBef>
                <a:spcPts val="600"/>
              </a:spcBef>
              <a:buSzTx/>
            </a:pPr>
            <a:r>
              <a:rPr lang="en-US" sz="2400" dirty="0"/>
              <a:t>Purpose and Function</a:t>
            </a:r>
          </a:p>
          <a:p>
            <a:pPr marL="829818" lvl="1" indent="-342900">
              <a:buSzTx/>
            </a:pPr>
            <a:r>
              <a:rPr lang="en-US" sz="2400" dirty="0"/>
              <a:t>To distribute the high-voltage spark from the ignition coil to the spark plugs located at each cylinder.</a:t>
            </a:r>
          </a:p>
          <a:p>
            <a:pPr marL="829818" lvl="1" indent="-342900">
              <a:buSzTx/>
            </a:pPr>
            <a:r>
              <a:rPr lang="en-US" sz="2400" dirty="0"/>
              <a:t>To provide a method for switching the primary ignition circuit, first using mechanical points and later using a sensor.</a:t>
            </a:r>
          </a:p>
          <a:p>
            <a:pPr marL="829818" lvl="1" indent="-342900">
              <a:buSzTx/>
            </a:pPr>
            <a:r>
              <a:rPr lang="en-US" sz="2400" dirty="0"/>
              <a:t>The distributor is driven by a gear from the end of the camshaft inside the engine that rotates at the same speed as the camshaft, which is half crankshaft speed.</a:t>
            </a:r>
            <a:endParaRPr lang="en-US" altLang="en-US" sz="2400" noProof="0" dirty="0">
              <a:solidFill>
                <a:schemeClr val="tx1"/>
              </a:solidFill>
            </a:endParaRPr>
          </a:p>
        </p:txBody>
      </p:sp>
    </p:spTree>
    <p:extLst>
      <p:ext uri="{BB962C8B-B14F-4D97-AF65-F5344CB8AC3E}">
        <p14:creationId xmlns:p14="http://schemas.microsoft.com/office/powerpoint/2010/main" val="2493411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4829"/>
            <a:ext cx="8310175" cy="590349"/>
          </a:xfrm>
        </p:spPr>
        <p:txBody>
          <a:bodyPr wrap="square" lIns="0" tIns="18000" rIns="0" bIns="18000" anchor="ctr" anchorCtr="0">
            <a:spAutoFit/>
          </a:bodyPr>
          <a:lstStyle/>
          <a:p>
            <a:r>
              <a:rPr lang="en-US" dirty="0"/>
              <a:t>Distributor Ignition Systems </a:t>
            </a:r>
            <a:r>
              <a:rPr lang="en-US" sz="2800" dirty="0"/>
              <a:t>(2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34763"/>
            <a:ext cx="8305788" cy="2852507"/>
          </a:xfrm>
        </p:spPr>
        <p:txBody>
          <a:bodyPr wrap="square" lIns="0" tIns="18000" rIns="0" bIns="18000" anchor="ctr" anchorCtr="0">
            <a:spAutoFit/>
          </a:bodyPr>
          <a:lstStyle/>
          <a:p>
            <a:pPr marL="342900" indent="-342900">
              <a:spcBef>
                <a:spcPts val="600"/>
              </a:spcBef>
              <a:buSzTx/>
            </a:pPr>
            <a:r>
              <a:rPr lang="en-US" sz="2400" dirty="0"/>
              <a:t>Distributor Cap and Rotor</a:t>
            </a:r>
          </a:p>
          <a:p>
            <a:pPr marL="829818" lvl="1" indent="-342900">
              <a:buSzTx/>
            </a:pPr>
            <a:r>
              <a:rPr lang="en-US" sz="2400" dirty="0"/>
              <a:t>The high-voltage pulse from the ignition coil enters the distributor cap and is sent to the individual spark plug wires by the rotating rotor.</a:t>
            </a:r>
          </a:p>
          <a:p>
            <a:pPr marL="342900" indent="-342900">
              <a:spcBef>
                <a:spcPts val="600"/>
              </a:spcBef>
              <a:buSzTx/>
            </a:pPr>
            <a:r>
              <a:rPr lang="en-US" sz="2400" dirty="0"/>
              <a:t>Firing Order</a:t>
            </a:r>
          </a:p>
          <a:p>
            <a:pPr marL="829818" lvl="1" indent="-342900">
              <a:buSzTx/>
            </a:pPr>
            <a:r>
              <a:rPr lang="en-US" sz="2400" dirty="0"/>
              <a:t>Firing order means the order that the spark is distributed to the correct spark plug at the right time.</a:t>
            </a:r>
            <a:endParaRPr lang="en-US" altLang="en-US" sz="2400" noProof="0" dirty="0">
              <a:solidFill>
                <a:schemeClr val="tx1"/>
              </a:solidFill>
            </a:endParaRPr>
          </a:p>
        </p:txBody>
      </p:sp>
    </p:spTree>
    <p:extLst>
      <p:ext uri="{BB962C8B-B14F-4D97-AF65-F5344CB8AC3E}">
        <p14:creationId xmlns:p14="http://schemas.microsoft.com/office/powerpoint/2010/main" val="13872136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Ignition System, Distributor</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Ignition_System_Distributor">
            <a:hlinkClick r:id="" action="ppaction://media"/>
            <a:extLst>
              <a:ext uri="{FF2B5EF4-FFF2-40B4-BE49-F238E27FC236}">
                <a16:creationId xmlns:a16="http://schemas.microsoft.com/office/drawing/2014/main" id="{7455B2D2-DDA9-D31B-4EF3-A97A3349743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54488" y="1077009"/>
            <a:ext cx="8094211" cy="4703006"/>
          </a:xfrm>
        </p:spPr>
      </p:pic>
    </p:spTree>
    <p:extLst>
      <p:ext uri="{BB962C8B-B14F-4D97-AF65-F5344CB8AC3E}">
        <p14:creationId xmlns:p14="http://schemas.microsoft.com/office/powerpoint/2010/main" val="326262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5670"/>
            <a:ext cx="8310175" cy="590349"/>
          </a:xfrm>
        </p:spPr>
        <p:txBody>
          <a:bodyPr wrap="square" lIns="0" tIns="18000" rIns="0" bIns="18000" anchor="ctr" anchorCtr="0">
            <a:spAutoFit/>
          </a:bodyPr>
          <a:lstStyle/>
          <a:p>
            <a:r>
              <a:rPr lang="en-US" dirty="0"/>
              <a:t>Learning Objectives </a:t>
            </a:r>
            <a:r>
              <a:rPr lang="en-US" sz="2800" dirty="0"/>
              <a:t>(2 of 2)</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51114"/>
            <a:ext cx="8305788" cy="967376"/>
          </a:xfrm>
        </p:spPr>
        <p:txBody>
          <a:bodyPr wrap="square" lIns="0" tIns="18000" rIns="0" bIns="18000" anchor="ctr" anchorCtr="0">
            <a:spAutoFit/>
          </a:bodyPr>
          <a:lstStyle/>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29</a:t>
            </a:r>
            <a:r>
              <a:rPr lang="en-US" altLang="en-US" sz="2400" b="1" noProof="0" dirty="0">
                <a:solidFill>
                  <a:srgbClr val="007FA3"/>
                </a:solidFill>
                <a:latin typeface="Arial" panose="020B0604020202020204" pitchFamily="34" charset="0"/>
                <a:cs typeface="Arial" panose="020B0604020202020204" pitchFamily="34" charset="0"/>
              </a:rPr>
              <a:t>.8	</a:t>
            </a:r>
            <a:r>
              <a:rPr lang="en-US" sz="2400" dirty="0">
                <a:latin typeface="Arial" panose="020B0604020202020204" pitchFamily="34" charset="0"/>
                <a:cs typeface="Arial" panose="020B0604020202020204" pitchFamily="34" charset="0"/>
              </a:rPr>
              <a:t>Discuss knock sensors.</a:t>
            </a:r>
            <a:endParaRPr lang="en-US" altLang="en-US" sz="2400" noProof="0" dirty="0">
              <a:latin typeface="Arial" panose="020B0604020202020204" pitchFamily="34" charset="0"/>
              <a:cs typeface="Arial" panose="020B0604020202020204" pitchFamily="34" charset="0"/>
            </a:endParaRPr>
          </a:p>
          <a:p>
            <a:pPr marL="715963" indent="-715963">
              <a:buSzTx/>
              <a:buNone/>
            </a:pPr>
            <a:r>
              <a:rPr lang="en-US" altLang="en-US" sz="2400" b="1" dirty="0">
                <a:solidFill>
                  <a:srgbClr val="007FA3"/>
                </a:solidFill>
                <a:latin typeface="Arial" panose="020B0604020202020204" pitchFamily="34" charset="0"/>
                <a:cs typeface="Arial" panose="020B0604020202020204" pitchFamily="34" charset="0"/>
              </a:rPr>
              <a:t>29</a:t>
            </a:r>
            <a:r>
              <a:rPr lang="en-US" altLang="en-US" sz="2400" b="1" noProof="0" dirty="0">
                <a:solidFill>
                  <a:srgbClr val="007FA3"/>
                </a:solidFill>
                <a:latin typeface="Arial" panose="020B0604020202020204" pitchFamily="34" charset="0"/>
                <a:cs typeface="Arial" panose="020B0604020202020204" pitchFamily="34" charset="0"/>
              </a:rPr>
              <a:t>.9	</a:t>
            </a:r>
            <a:r>
              <a:rPr lang="en-US" sz="2400" dirty="0">
                <a:latin typeface="Arial" panose="020B0604020202020204" pitchFamily="34" charset="0"/>
                <a:cs typeface="Arial" panose="020B0604020202020204" pitchFamily="34" charset="0"/>
              </a:rPr>
              <a:t>Describe the different types of spark plugs.</a:t>
            </a:r>
            <a:endParaRPr lang="en-US" altLang="en-US" sz="2400"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96498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92758"/>
            <a:ext cx="8310175" cy="1144347"/>
          </a:xfrm>
        </p:spPr>
        <p:txBody>
          <a:bodyPr wrap="square" lIns="0" tIns="18000" rIns="0" bIns="18000" anchor="ctr" anchorCtr="0">
            <a:spAutoFit/>
          </a:bodyPr>
          <a:lstStyle/>
          <a:p>
            <a:r>
              <a:rPr lang="en-US" dirty="0"/>
              <a:t>Frequently Asked Question: What Is Meant by the Firing Order?</a:t>
            </a:r>
            <a:endParaRPr lang="en-US" noProof="0" dirty="0"/>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1564844"/>
            <a:ext cx="8310174" cy="405683"/>
          </a:xfrm>
        </p:spPr>
        <p:txBody>
          <a:bodyPr wrap="square" lIns="0" tIns="18000" rIns="0" bIns="18000" anchor="ctr" anchorCtr="0">
            <a:spAutoFit/>
          </a:bodyPr>
          <a:lstStyle/>
          <a:p>
            <a:pPr marL="0" indent="0">
              <a:buNone/>
            </a:pPr>
            <a:r>
              <a:rPr lang="en-US" sz="2400" b="1" noProof="0" dirty="0"/>
              <a:t>? Frequently Asked Question</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2208435"/>
            <a:ext cx="8310175" cy="2991007"/>
          </a:xfrm>
        </p:spPr>
        <p:txBody>
          <a:bodyPr wrap="square" lIns="0" tIns="18000" rIns="0" bIns="18000" anchor="ctr" anchorCtr="0">
            <a:spAutoFit/>
          </a:bodyPr>
          <a:lstStyle/>
          <a:p>
            <a:pPr marL="0" indent="0">
              <a:buNone/>
            </a:pPr>
            <a:r>
              <a:rPr lang="en-US" sz="2400" b="1" dirty="0"/>
              <a:t>What Is Meant by the Firing Order?</a:t>
            </a:r>
            <a:r>
              <a:rPr lang="en-US" sz="2400" dirty="0"/>
              <a:t> Firing order means the order that the spark is distributed to the correct spark plug at the right time. The firing order of an engine is determined by crankshaft and camshaft design. The firing order is determined by the location of the spark plug wires in the distributor cap of an engine equipped with a distributor. The firing order is often cast into the intake manifold for easy reference. • See Figure 29.10.</a:t>
            </a:r>
          </a:p>
        </p:txBody>
      </p:sp>
    </p:spTree>
    <p:extLst>
      <p:ext uri="{BB962C8B-B14F-4D97-AF65-F5344CB8AC3E}">
        <p14:creationId xmlns:p14="http://schemas.microsoft.com/office/powerpoint/2010/main" val="2606789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99188"/>
            <a:ext cx="8310175" cy="590349"/>
          </a:xfrm>
        </p:spPr>
        <p:txBody>
          <a:bodyPr wrap="square" lIns="0" tIns="18000" rIns="0" bIns="18000" anchor="ctr" anchorCtr="0">
            <a:spAutoFit/>
          </a:bodyPr>
          <a:lstStyle/>
          <a:p>
            <a:r>
              <a:rPr lang="en-US" noProof="0" dirty="0"/>
              <a:t>Figure </a:t>
            </a:r>
            <a:r>
              <a:rPr lang="en-US" dirty="0"/>
              <a:t>29</a:t>
            </a:r>
            <a:r>
              <a:rPr lang="en-US" noProof="0" dirty="0"/>
              <a:t>.10</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48793"/>
            <a:ext cx="8310173" cy="405683"/>
          </a:xfrm>
        </p:spPr>
        <p:txBody>
          <a:bodyPr wrap="square" lIns="0" tIns="18000" rIns="0" bIns="18000" anchor="ctr" anchorCtr="0">
            <a:spAutoFit/>
          </a:bodyPr>
          <a:lstStyle/>
          <a:p>
            <a:pPr marL="0" indent="0">
              <a:buNone/>
            </a:pPr>
            <a:r>
              <a:rPr lang="en-US" sz="2400" noProof="0" dirty="0"/>
              <a:t>Firing Order</a:t>
            </a:r>
          </a:p>
        </p:txBody>
      </p:sp>
      <p:pic>
        <p:nvPicPr>
          <p:cNvPr id="3" name="Picture 2" descr="A casted firing order of an engine. The order shown here is 1, 8, 4, 3, 6, 5, 7, and 2.">
            <a:extLst>
              <a:ext uri="{FF2B5EF4-FFF2-40B4-BE49-F238E27FC236}">
                <a16:creationId xmlns:a16="http://schemas.microsoft.com/office/drawing/2014/main" id="{EDAB0613-9FAA-C17A-5D40-4AB15D804092}"/>
              </a:ext>
            </a:extLst>
          </p:cNvPr>
          <p:cNvPicPr>
            <a:picLocks noChangeAspect="1"/>
          </p:cNvPicPr>
          <p:nvPr/>
        </p:nvPicPr>
        <p:blipFill>
          <a:blip r:embed="rId3"/>
          <a:stretch>
            <a:fillRect/>
          </a:stretch>
        </p:blipFill>
        <p:spPr>
          <a:xfrm>
            <a:off x="1109161" y="1612643"/>
            <a:ext cx="6925679" cy="3632714"/>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9" y="5356897"/>
            <a:ext cx="8310173" cy="775015"/>
          </a:xfrm>
        </p:spPr>
        <p:txBody>
          <a:bodyPr wrap="square" lIns="0" tIns="18000" rIns="0" bIns="18000" anchor="ctr" anchorCtr="0">
            <a:spAutoFit/>
          </a:bodyPr>
          <a:lstStyle/>
          <a:p>
            <a:pPr marL="342900" indent="-342900"/>
            <a:r>
              <a:rPr lang="en-US" sz="2400" noProof="0" dirty="0"/>
              <a:t>The firing order is cast or stamped on the intake manifold on most engines that have a distributor ignition.</a:t>
            </a:r>
          </a:p>
        </p:txBody>
      </p:sp>
    </p:spTree>
    <p:extLst>
      <p:ext uri="{BB962C8B-B14F-4D97-AF65-F5344CB8AC3E}">
        <p14:creationId xmlns:p14="http://schemas.microsoft.com/office/powerpoint/2010/main" val="13300709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4829"/>
            <a:ext cx="8310175" cy="590349"/>
          </a:xfrm>
        </p:spPr>
        <p:txBody>
          <a:bodyPr wrap="square" lIns="0" tIns="18000" rIns="0" bIns="18000" anchor="ctr" anchorCtr="0">
            <a:spAutoFit/>
          </a:bodyPr>
          <a:lstStyle/>
          <a:p>
            <a:r>
              <a:rPr lang="en-US" dirty="0"/>
              <a:t>Waste-Spark Ignition Systems</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893667"/>
            <a:ext cx="8305788" cy="2852507"/>
          </a:xfrm>
        </p:spPr>
        <p:txBody>
          <a:bodyPr wrap="square" lIns="0" tIns="18000" rIns="0" bIns="18000" anchor="ctr" anchorCtr="0">
            <a:spAutoFit/>
          </a:bodyPr>
          <a:lstStyle/>
          <a:p>
            <a:pPr marL="342900" indent="-342900">
              <a:spcBef>
                <a:spcPts val="600"/>
              </a:spcBef>
              <a:buSzTx/>
            </a:pPr>
            <a:r>
              <a:rPr lang="en-US" sz="2400" dirty="0"/>
              <a:t>Waste-spark ignition is another name for distributorless-ignition system (</a:t>
            </a:r>
            <a:r>
              <a:rPr lang="en-US" sz="2400" spc="-300" dirty="0"/>
              <a:t>D I </a:t>
            </a:r>
            <a:r>
              <a:rPr lang="en-US" sz="2400" dirty="0"/>
              <a:t>S) or electronic ignition (</a:t>
            </a:r>
            <a:r>
              <a:rPr lang="en-US" sz="2400" spc="-300" dirty="0"/>
              <a:t>E </a:t>
            </a:r>
            <a:r>
              <a:rPr lang="en-US" sz="2400" dirty="0"/>
              <a:t>I).</a:t>
            </a:r>
          </a:p>
          <a:p>
            <a:pPr marL="342900" indent="-342900">
              <a:spcBef>
                <a:spcPts val="600"/>
              </a:spcBef>
              <a:buSzTx/>
            </a:pPr>
            <a:r>
              <a:rPr lang="en-US" sz="2400" dirty="0"/>
              <a:t>Each end of the secondary winding is connected to a cylinder exactly opposite the other in the firing order, which is called a companion (paired) cylinder.</a:t>
            </a:r>
          </a:p>
          <a:p>
            <a:pPr marL="342900" indent="-342900">
              <a:spcBef>
                <a:spcPts val="600"/>
              </a:spcBef>
              <a:buSzTx/>
            </a:pPr>
            <a:r>
              <a:rPr lang="en-US" sz="2400" dirty="0"/>
              <a:t>This means that both spark plugs fire at the same time (within nanoseconds of each other).</a:t>
            </a:r>
            <a:endParaRPr lang="en-US" altLang="en-US" sz="2400" noProof="0" dirty="0">
              <a:solidFill>
                <a:schemeClr val="tx1"/>
              </a:solidFill>
            </a:endParaRPr>
          </a:p>
        </p:txBody>
      </p:sp>
    </p:spTree>
    <p:extLst>
      <p:ext uri="{BB962C8B-B14F-4D97-AF65-F5344CB8AC3E}">
        <p14:creationId xmlns:p14="http://schemas.microsoft.com/office/powerpoint/2010/main" val="4527958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99188"/>
            <a:ext cx="8310175" cy="590349"/>
          </a:xfrm>
        </p:spPr>
        <p:txBody>
          <a:bodyPr wrap="square" lIns="0" tIns="18000" rIns="0" bIns="18000" anchor="ctr" anchorCtr="0">
            <a:spAutoFit/>
          </a:bodyPr>
          <a:lstStyle/>
          <a:p>
            <a:r>
              <a:rPr lang="en-US" noProof="0" dirty="0"/>
              <a:t>Figure </a:t>
            </a:r>
            <a:r>
              <a:rPr lang="en-US" dirty="0"/>
              <a:t>29</a:t>
            </a:r>
            <a:r>
              <a:rPr lang="en-US" noProof="0" dirty="0"/>
              <a:t>.11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74455"/>
            <a:ext cx="1760131" cy="374906"/>
          </a:xfrm>
        </p:spPr>
        <p:txBody>
          <a:bodyPr wrap="square" lIns="0" tIns="18000" rIns="0" bIns="18000" anchor="ctr" anchorCtr="0">
            <a:spAutoFit/>
          </a:bodyPr>
          <a:lstStyle/>
          <a:p>
            <a:pPr marL="0" indent="0">
              <a:buNone/>
            </a:pPr>
            <a:r>
              <a:rPr lang="en-US" sz="2200" noProof="0" dirty="0"/>
              <a:t>Waste Spark</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9" y="1574576"/>
            <a:ext cx="3927819" cy="4776111"/>
          </a:xfrm>
        </p:spPr>
        <p:txBody>
          <a:bodyPr wrap="square" lIns="0" tIns="18000" rIns="0" bIns="18000" anchor="ctr" anchorCtr="0">
            <a:spAutoFit/>
          </a:bodyPr>
          <a:lstStyle/>
          <a:p>
            <a:pPr marL="342900" indent="-342900"/>
            <a:r>
              <a:rPr lang="en-US" sz="2200" noProof="0" dirty="0"/>
              <a:t>A waste-spark system fires one cylinder while its piston is on the compression stroke and into paired or companion cylinders while it is on the exhaust stroke. In a typical engine, it requires only about 2 to 3 </a:t>
            </a:r>
            <a:r>
              <a:rPr lang="en-US" sz="2200" spc="-300" noProof="0" dirty="0"/>
              <a:t>k </a:t>
            </a:r>
            <a:r>
              <a:rPr lang="en-US" sz="2200" noProof="0" dirty="0"/>
              <a:t>V to fire the cylinder on the exhaust strokes. The remaining coil energy is available to fire the spark plug under compression (typically about 8 to 12 </a:t>
            </a:r>
            <a:r>
              <a:rPr lang="en-US" sz="2200" spc="-300" noProof="0" dirty="0"/>
              <a:t>k </a:t>
            </a:r>
            <a:r>
              <a:rPr lang="en-US" sz="2200" noProof="0" dirty="0"/>
              <a:t>V).</a:t>
            </a:r>
          </a:p>
        </p:txBody>
      </p:sp>
      <p:pic>
        <p:nvPicPr>
          <p:cNvPr id="4" name="Picture 3" descr="An illustration depicts the working of a waste shark system. The ignition module consists of a transistor and an I C which controls the primary coil.&#10;Long description is available in notes, press F6.">
            <a:extLst>
              <a:ext uri="{FF2B5EF4-FFF2-40B4-BE49-F238E27FC236}">
                <a16:creationId xmlns:a16="http://schemas.microsoft.com/office/drawing/2014/main" id="{8CB4563D-FA63-64BB-C24D-D6A53EB4AFF9}"/>
              </a:ext>
            </a:extLst>
          </p:cNvPr>
          <p:cNvPicPr>
            <a:picLocks noChangeAspect="1"/>
          </p:cNvPicPr>
          <p:nvPr/>
        </p:nvPicPr>
        <p:blipFill>
          <a:blip r:embed="rId3"/>
          <a:stretch>
            <a:fillRect/>
          </a:stretch>
        </p:blipFill>
        <p:spPr>
          <a:xfrm>
            <a:off x="4744069" y="1643715"/>
            <a:ext cx="3909365" cy="4392504"/>
          </a:xfrm>
          <a:prstGeom prst="rect">
            <a:avLst/>
          </a:prstGeom>
        </p:spPr>
      </p:pic>
    </p:spTree>
    <p:extLst>
      <p:ext uri="{BB962C8B-B14F-4D97-AF65-F5344CB8AC3E}">
        <p14:creationId xmlns:p14="http://schemas.microsoft.com/office/powerpoint/2010/main" val="290308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Waste-Spark Ignition System</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Waste_Spark_Ignition_System">
            <a:hlinkClick r:id="" action="ppaction://media"/>
            <a:extLst>
              <a:ext uri="{FF2B5EF4-FFF2-40B4-BE49-F238E27FC236}">
                <a16:creationId xmlns:a16="http://schemas.microsoft.com/office/drawing/2014/main" id="{E1717DBE-2783-0FFB-9B01-CDE0FA8FF32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945" y="1214437"/>
            <a:ext cx="7874000" cy="4615912"/>
          </a:xfrm>
        </p:spPr>
      </p:pic>
    </p:spTree>
    <p:extLst>
      <p:ext uri="{BB962C8B-B14F-4D97-AF65-F5344CB8AC3E}">
        <p14:creationId xmlns:p14="http://schemas.microsoft.com/office/powerpoint/2010/main" val="56820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4829"/>
            <a:ext cx="8310175" cy="590349"/>
          </a:xfrm>
        </p:spPr>
        <p:txBody>
          <a:bodyPr wrap="square" lIns="0" tIns="18000" rIns="0" bIns="18000" anchor="ctr" anchorCtr="0">
            <a:spAutoFit/>
          </a:bodyPr>
          <a:lstStyle/>
          <a:p>
            <a:r>
              <a:rPr lang="en-US" dirty="0"/>
              <a:t>Coil-on-Plug Ignition</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31550"/>
            <a:ext cx="8305788" cy="3745059"/>
          </a:xfrm>
        </p:spPr>
        <p:txBody>
          <a:bodyPr wrap="square" lIns="0" tIns="18000" rIns="0" bIns="18000" anchor="ctr" anchorCtr="0">
            <a:spAutoFit/>
          </a:bodyPr>
          <a:lstStyle/>
          <a:p>
            <a:pPr marL="342900" indent="-342900">
              <a:spcBef>
                <a:spcPts val="600"/>
              </a:spcBef>
              <a:buSzTx/>
            </a:pPr>
            <a:r>
              <a:rPr lang="en-US" sz="2400" dirty="0"/>
              <a:t>Coil-on-Plug (</a:t>
            </a:r>
            <a:r>
              <a:rPr lang="en-US" sz="2400" spc="-300" dirty="0"/>
              <a:t>C O </a:t>
            </a:r>
            <a:r>
              <a:rPr lang="en-US" sz="2400" dirty="0"/>
              <a:t>P) uses one ignition coil for each plug.</a:t>
            </a:r>
          </a:p>
          <a:p>
            <a:pPr marL="342900" indent="-342900">
              <a:spcBef>
                <a:spcPts val="600"/>
              </a:spcBef>
              <a:buSzTx/>
            </a:pPr>
            <a:r>
              <a:rPr lang="en-US" sz="2400" dirty="0"/>
              <a:t>Two basic types of </a:t>
            </a:r>
            <a:r>
              <a:rPr lang="en-US" sz="2400" spc="-300" dirty="0"/>
              <a:t>C O </a:t>
            </a:r>
            <a:r>
              <a:rPr lang="en-US" sz="2400" dirty="0"/>
              <a:t>P ignition:</a:t>
            </a:r>
          </a:p>
          <a:p>
            <a:pPr marL="829818" lvl="1" indent="-342900">
              <a:buSzTx/>
            </a:pPr>
            <a:r>
              <a:rPr lang="en-US" sz="2400" dirty="0"/>
              <a:t>Two-wire—uses vehicle computer to control firing of the ignition coil.</a:t>
            </a:r>
          </a:p>
          <a:p>
            <a:pPr marL="829818" lvl="1" indent="-342900">
              <a:buSzTx/>
            </a:pPr>
            <a:r>
              <a:rPr lang="en-US" sz="2400" dirty="0"/>
              <a:t>Three-wire—design includes an ignition module at each coil.</a:t>
            </a:r>
          </a:p>
          <a:p>
            <a:pPr marL="342900" indent="-342900">
              <a:spcBef>
                <a:spcPts val="600"/>
              </a:spcBef>
              <a:buSzTx/>
            </a:pPr>
            <a:r>
              <a:rPr lang="en-US" sz="2400" dirty="0"/>
              <a:t>Compression-Sensing Ignition</a:t>
            </a:r>
          </a:p>
          <a:p>
            <a:pPr marL="829818" lvl="1" indent="-342900">
              <a:buSzTx/>
            </a:pPr>
            <a:r>
              <a:rPr lang="en-US" sz="2400" dirty="0"/>
              <a:t>Uses the voltage required to fire the cylinders to determine cylinder position.</a:t>
            </a:r>
            <a:endParaRPr lang="en-US" altLang="en-US" sz="2400" noProof="0" dirty="0">
              <a:solidFill>
                <a:schemeClr val="tx1"/>
              </a:solidFill>
            </a:endParaRPr>
          </a:p>
        </p:txBody>
      </p:sp>
    </p:spTree>
    <p:extLst>
      <p:ext uri="{BB962C8B-B14F-4D97-AF65-F5344CB8AC3E}">
        <p14:creationId xmlns:p14="http://schemas.microsoft.com/office/powerpoint/2010/main" val="23629558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F9EC6-1937-A23F-B858-05DEDCB3F6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060C9D-3D53-E015-0B4C-5868FC7273DF}"/>
              </a:ext>
            </a:extLst>
          </p:cNvPr>
          <p:cNvSpPr>
            <a:spLocks noGrp="1"/>
          </p:cNvSpPr>
          <p:nvPr>
            <p:ph type="title"/>
          </p:nvPr>
        </p:nvSpPr>
        <p:spPr>
          <a:xfrm>
            <a:off x="457200" y="397163"/>
            <a:ext cx="8229600" cy="553968"/>
          </a:xfrm>
        </p:spPr>
        <p:txBody>
          <a:bodyPr/>
          <a:lstStyle/>
          <a:p>
            <a:r>
              <a:rPr lang="en-US" sz="2400" dirty="0"/>
              <a:t>Animation: Coil-On-Plug Ignition System</a:t>
            </a:r>
          </a:p>
        </p:txBody>
      </p:sp>
      <p:sp>
        <p:nvSpPr>
          <p:cNvPr id="7" name="Rectangle 6">
            <a:extLst>
              <a:ext uri="{FF2B5EF4-FFF2-40B4-BE49-F238E27FC236}">
                <a16:creationId xmlns:a16="http://schemas.microsoft.com/office/drawing/2014/main" id="{62E62D82-52C3-71DD-D66E-C29DFC7D516C}"/>
              </a:ext>
            </a:extLst>
          </p:cNvPr>
          <p:cNvSpPr/>
          <p:nvPr/>
        </p:nvSpPr>
        <p:spPr>
          <a:xfrm>
            <a:off x="8420100" y="914400"/>
            <a:ext cx="228600" cy="877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A420378B-552E-30D7-293C-59217B8C4CDE}"/>
              </a:ext>
            </a:extLst>
          </p:cNvPr>
          <p:cNvSpPr/>
          <p:nvPr/>
        </p:nvSpPr>
        <p:spPr>
          <a:xfrm>
            <a:off x="228600" y="5105400"/>
            <a:ext cx="2286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coil_on_plug_operation">
            <a:hlinkClick r:id="" action="ppaction://media"/>
            <a:extLst>
              <a:ext uri="{FF2B5EF4-FFF2-40B4-BE49-F238E27FC236}">
                <a16:creationId xmlns:a16="http://schemas.microsoft.com/office/drawing/2014/main" id="{FCDC759C-699D-6EBA-C23C-D65C8209224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26611" y="1058134"/>
            <a:ext cx="7874000" cy="4713492"/>
          </a:xfrm>
        </p:spPr>
      </p:pic>
    </p:spTree>
    <p:extLst>
      <p:ext uri="{BB962C8B-B14F-4D97-AF65-F5344CB8AC3E}">
        <p14:creationId xmlns:p14="http://schemas.microsoft.com/office/powerpoint/2010/main" val="336215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99188"/>
            <a:ext cx="8310175" cy="590349"/>
          </a:xfrm>
        </p:spPr>
        <p:txBody>
          <a:bodyPr wrap="square" lIns="0" tIns="18000" rIns="0" bIns="18000" anchor="ctr" anchorCtr="0">
            <a:spAutoFit/>
          </a:bodyPr>
          <a:lstStyle/>
          <a:p>
            <a:r>
              <a:rPr lang="en-US" noProof="0" dirty="0"/>
              <a:t>Figure </a:t>
            </a:r>
            <a:r>
              <a:rPr lang="en-US" dirty="0"/>
              <a:t>29</a:t>
            </a:r>
            <a:r>
              <a:rPr lang="en-US" noProof="0" dirty="0"/>
              <a:t>.12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48793"/>
            <a:ext cx="2201919" cy="405683"/>
          </a:xfrm>
        </p:spPr>
        <p:txBody>
          <a:bodyPr wrap="square" lIns="0" tIns="18000" rIns="0" bIns="18000" anchor="ctr" anchorCtr="0">
            <a:spAutoFit/>
          </a:bodyPr>
          <a:lstStyle/>
          <a:p>
            <a:pPr marL="0" indent="0">
              <a:buNone/>
            </a:pPr>
            <a:r>
              <a:rPr lang="en-US" sz="2400" noProof="0" dirty="0"/>
              <a:t>Two-Wire </a:t>
            </a:r>
            <a:r>
              <a:rPr lang="en-US" sz="2400" spc="-300" noProof="0" dirty="0"/>
              <a:t>C O </a:t>
            </a:r>
            <a:r>
              <a:rPr lang="en-US" sz="2400" noProof="0" dirty="0"/>
              <a:t>P</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9" y="1735223"/>
            <a:ext cx="3496853" cy="2991007"/>
          </a:xfrm>
        </p:spPr>
        <p:txBody>
          <a:bodyPr wrap="square" lIns="0" tIns="18000" rIns="0" bIns="18000" anchor="ctr" anchorCtr="0">
            <a:spAutoFit/>
          </a:bodyPr>
          <a:lstStyle/>
          <a:p>
            <a:pPr marL="342900" indent="-342900"/>
            <a:r>
              <a:rPr lang="en-US" sz="2400" noProof="0" dirty="0"/>
              <a:t>A typical two-wire coil-on-plug ignition system showing the triggering and the switching being performed by the </a:t>
            </a:r>
            <a:r>
              <a:rPr lang="en-US" sz="2400" spc="-300" noProof="0" dirty="0"/>
              <a:t>P C </a:t>
            </a:r>
            <a:r>
              <a:rPr lang="en-US" sz="2400" noProof="0" dirty="0"/>
              <a:t>M from input from the crankshaft position sensor.</a:t>
            </a:r>
          </a:p>
        </p:txBody>
      </p:sp>
      <p:pic>
        <p:nvPicPr>
          <p:cNvPr id="3" name="Picture 2" descr="An illustration shows a typical two wire coil on plug system. &#10;Long description is available in notes, press F6.">
            <a:extLst>
              <a:ext uri="{FF2B5EF4-FFF2-40B4-BE49-F238E27FC236}">
                <a16:creationId xmlns:a16="http://schemas.microsoft.com/office/drawing/2014/main" id="{B8E2045A-EA71-C295-BAB5-41B7E12FE845}"/>
              </a:ext>
            </a:extLst>
          </p:cNvPr>
          <p:cNvPicPr>
            <a:picLocks noChangeAspect="1"/>
          </p:cNvPicPr>
          <p:nvPr/>
        </p:nvPicPr>
        <p:blipFill>
          <a:blip r:embed="rId3"/>
          <a:stretch>
            <a:fillRect/>
          </a:stretch>
        </p:blipFill>
        <p:spPr>
          <a:xfrm>
            <a:off x="4177593" y="1271295"/>
            <a:ext cx="4466961" cy="4623639"/>
          </a:xfrm>
          <a:prstGeom prst="rect">
            <a:avLst/>
          </a:prstGeom>
        </p:spPr>
      </p:pic>
    </p:spTree>
    <p:extLst>
      <p:ext uri="{BB962C8B-B14F-4D97-AF65-F5344CB8AC3E}">
        <p14:creationId xmlns:p14="http://schemas.microsoft.com/office/powerpoint/2010/main" val="16946470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99188"/>
            <a:ext cx="8310175" cy="590349"/>
          </a:xfrm>
        </p:spPr>
        <p:txBody>
          <a:bodyPr wrap="square" lIns="0" tIns="18000" rIns="0" bIns="18000" anchor="ctr" anchorCtr="0">
            <a:spAutoFit/>
          </a:bodyPr>
          <a:lstStyle/>
          <a:p>
            <a:r>
              <a:rPr lang="en-US" noProof="0" dirty="0"/>
              <a:t>Figure </a:t>
            </a:r>
            <a:r>
              <a:rPr lang="en-US" dirty="0"/>
              <a:t>29</a:t>
            </a:r>
            <a:r>
              <a:rPr lang="en-US" noProof="0" dirty="0"/>
              <a:t>.13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48793"/>
            <a:ext cx="8310173" cy="405683"/>
          </a:xfrm>
        </p:spPr>
        <p:txBody>
          <a:bodyPr wrap="square" lIns="0" tIns="18000" rIns="0" bIns="18000" anchor="ctr" anchorCtr="0">
            <a:spAutoFit/>
          </a:bodyPr>
          <a:lstStyle/>
          <a:p>
            <a:pPr marL="0" indent="0">
              <a:buNone/>
            </a:pPr>
            <a:r>
              <a:rPr lang="en-US" sz="2400" spc="-300" noProof="0" dirty="0"/>
              <a:t>C O </a:t>
            </a:r>
            <a:r>
              <a:rPr lang="en-US" sz="2400" noProof="0" dirty="0"/>
              <a:t>P with </a:t>
            </a:r>
            <a:r>
              <a:rPr lang="en-US" sz="2400" spc="-300" noProof="0" dirty="0"/>
              <a:t>V V </a:t>
            </a:r>
            <a:r>
              <a:rPr lang="en-US" sz="2400" noProof="0" dirty="0"/>
              <a:t>T</a:t>
            </a:r>
          </a:p>
        </p:txBody>
      </p:sp>
      <p:pic>
        <p:nvPicPr>
          <p:cNvPr id="4" name="Picture 3" descr="A cylinder head with intake cam phaser solenoid, Exhaust cam phaser solenoid, Coil on plug coils and C M P sensor.">
            <a:extLst>
              <a:ext uri="{FF2B5EF4-FFF2-40B4-BE49-F238E27FC236}">
                <a16:creationId xmlns:a16="http://schemas.microsoft.com/office/drawing/2014/main" id="{4F2E73F1-2DC6-D6B4-BFE8-9D31908C23F0}"/>
              </a:ext>
            </a:extLst>
          </p:cNvPr>
          <p:cNvPicPr>
            <a:picLocks noChangeAspect="1"/>
          </p:cNvPicPr>
          <p:nvPr/>
        </p:nvPicPr>
        <p:blipFill>
          <a:blip r:embed="rId3"/>
          <a:stretch>
            <a:fillRect/>
          </a:stretch>
        </p:blipFill>
        <p:spPr>
          <a:xfrm>
            <a:off x="2204603" y="1502365"/>
            <a:ext cx="4734794" cy="3565599"/>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9" y="5172222"/>
            <a:ext cx="8310174" cy="1144347"/>
          </a:xfrm>
        </p:spPr>
        <p:txBody>
          <a:bodyPr wrap="square" lIns="0" tIns="18000" rIns="0" bIns="18000" anchor="ctr" anchorCtr="0">
            <a:spAutoFit/>
          </a:bodyPr>
          <a:lstStyle/>
          <a:p>
            <a:pPr marL="342900" indent="-342900"/>
            <a:r>
              <a:rPr lang="en-US" sz="2400" noProof="0" dirty="0"/>
              <a:t>An overhead camshaft engine equipped with variable valve timing on both the intake and exhaust camshafts and coil-on-plug ignition.</a:t>
            </a:r>
          </a:p>
        </p:txBody>
      </p:sp>
    </p:spTree>
    <p:extLst>
      <p:ext uri="{BB962C8B-B14F-4D97-AF65-F5344CB8AC3E}">
        <p14:creationId xmlns:p14="http://schemas.microsoft.com/office/powerpoint/2010/main" val="32146324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99188"/>
            <a:ext cx="8310175" cy="590349"/>
          </a:xfrm>
        </p:spPr>
        <p:txBody>
          <a:bodyPr wrap="square" lIns="0" tIns="18000" rIns="0" bIns="18000" anchor="ctr" anchorCtr="0">
            <a:spAutoFit/>
          </a:bodyPr>
          <a:lstStyle/>
          <a:p>
            <a:r>
              <a:rPr lang="en-US" noProof="0" dirty="0"/>
              <a:t>Figure </a:t>
            </a:r>
            <a:r>
              <a:rPr lang="en-US" dirty="0"/>
              <a:t>29</a:t>
            </a:r>
            <a:r>
              <a:rPr lang="en-US" noProof="0" dirty="0"/>
              <a:t>.14</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48793"/>
            <a:ext cx="1768295" cy="405683"/>
          </a:xfrm>
        </p:spPr>
        <p:txBody>
          <a:bodyPr wrap="square" lIns="0" tIns="18000" rIns="0" bIns="18000" anchor="ctr" anchorCtr="0">
            <a:spAutoFit/>
          </a:bodyPr>
          <a:lstStyle/>
          <a:p>
            <a:pPr marL="0" indent="0">
              <a:buNone/>
            </a:pPr>
            <a:r>
              <a:rPr lang="en-US" sz="2400" noProof="0" dirty="0"/>
              <a:t>Hemi Engine</a:t>
            </a:r>
          </a:p>
        </p:txBody>
      </p:sp>
      <p:pic>
        <p:nvPicPr>
          <p:cNvPr id="3" name="Picture 2" descr="A cylinder head of Chrysler Hemi V-8 with coil and spark plug wire to companion cylinder. &#10;Long description is available in notes, press F6.">
            <a:extLst>
              <a:ext uri="{FF2B5EF4-FFF2-40B4-BE49-F238E27FC236}">
                <a16:creationId xmlns:a16="http://schemas.microsoft.com/office/drawing/2014/main" id="{4977A872-D78D-AD7E-5933-07B0B989B699}"/>
              </a:ext>
            </a:extLst>
          </p:cNvPr>
          <p:cNvPicPr>
            <a:picLocks noChangeAspect="1"/>
          </p:cNvPicPr>
          <p:nvPr/>
        </p:nvPicPr>
        <p:blipFill>
          <a:blip r:embed="rId3"/>
          <a:stretch>
            <a:fillRect/>
          </a:stretch>
        </p:blipFill>
        <p:spPr>
          <a:xfrm>
            <a:off x="2206834" y="1504596"/>
            <a:ext cx="4730332" cy="3561136"/>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9" y="5172222"/>
            <a:ext cx="8310174" cy="1144347"/>
          </a:xfrm>
        </p:spPr>
        <p:txBody>
          <a:bodyPr wrap="square" lIns="0" tIns="18000" rIns="0" bIns="18000" anchor="ctr" anchorCtr="0">
            <a:spAutoFit/>
          </a:bodyPr>
          <a:lstStyle/>
          <a:p>
            <a:pPr marL="342900" indent="-342900"/>
            <a:r>
              <a:rPr lang="en-US" sz="2400" noProof="0" dirty="0"/>
              <a:t>Chrysler Hemi V-8 that has two spark plugs per cylinder. The coil on top of one spark fires that plug plus, through a spark plug wire, fires a plug in the companion cylinder.</a:t>
            </a:r>
          </a:p>
        </p:txBody>
      </p:sp>
    </p:spTree>
    <p:extLst>
      <p:ext uri="{BB962C8B-B14F-4D97-AF65-F5344CB8AC3E}">
        <p14:creationId xmlns:p14="http://schemas.microsoft.com/office/powerpoint/2010/main" val="1390769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4829"/>
            <a:ext cx="8310175" cy="590349"/>
          </a:xfrm>
        </p:spPr>
        <p:txBody>
          <a:bodyPr wrap="square" lIns="0" tIns="18000" rIns="0" bIns="18000" anchor="ctr" anchorCtr="0">
            <a:spAutoFit/>
          </a:bodyPr>
          <a:lstStyle/>
          <a:p>
            <a:r>
              <a:rPr lang="en-US" dirty="0"/>
              <a:t>Ignition System</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30626"/>
            <a:ext cx="8305788" cy="4406779"/>
          </a:xfrm>
        </p:spPr>
        <p:txBody>
          <a:bodyPr wrap="square" lIns="0" tIns="18000" rIns="0" bIns="18000" anchor="ctr" anchorCtr="0">
            <a:spAutoFit/>
          </a:bodyPr>
          <a:lstStyle/>
          <a:p>
            <a:pPr marL="342900" indent="-342900">
              <a:spcBef>
                <a:spcPts val="600"/>
              </a:spcBef>
              <a:buSzTx/>
            </a:pPr>
            <a:r>
              <a:rPr lang="en-US" sz="2400" dirty="0"/>
              <a:t>Purpose and Function</a:t>
            </a:r>
          </a:p>
          <a:p>
            <a:pPr marL="829818" lvl="1" indent="-342900">
              <a:buSzTx/>
            </a:pPr>
            <a:r>
              <a:rPr lang="en-US" sz="2400" dirty="0"/>
              <a:t>The ignition system includes components and wiring necessary to create and distribute a high voltage (up to 40,000 volts or more) and send to the spark plug.</a:t>
            </a:r>
          </a:p>
          <a:p>
            <a:pPr marL="342900" indent="-342900">
              <a:spcBef>
                <a:spcPts val="600"/>
              </a:spcBef>
              <a:buSzTx/>
            </a:pPr>
            <a:r>
              <a:rPr lang="en-US" sz="2400" dirty="0"/>
              <a:t>Background</a:t>
            </a:r>
          </a:p>
          <a:p>
            <a:pPr marL="829818" lvl="1" indent="-342900">
              <a:buSzTx/>
            </a:pPr>
            <a:r>
              <a:rPr lang="en-US" sz="2400" dirty="0"/>
              <a:t>Before the mid-1970s, ignition systems used a mechanically opened set of contact points to make and break the electrical connection to ground.</a:t>
            </a:r>
          </a:p>
          <a:p>
            <a:pPr marL="829818" lvl="1" indent="-342900">
              <a:buSzTx/>
            </a:pPr>
            <a:r>
              <a:rPr lang="en-US" sz="2400" dirty="0"/>
              <a:t>Since the mid-1970s, ignition systems have used sensors, such as a pickup coil and reluctor (trigger wheel), to trigger or signal an electronic module.</a:t>
            </a:r>
            <a:endParaRPr lang="en-US" altLang="en-US" sz="2400" noProof="0" dirty="0">
              <a:solidFill>
                <a:schemeClr val="tx1"/>
              </a:solidFill>
            </a:endParaRPr>
          </a:p>
        </p:txBody>
      </p:sp>
    </p:spTree>
    <p:extLst>
      <p:ext uri="{BB962C8B-B14F-4D97-AF65-F5344CB8AC3E}">
        <p14:creationId xmlns:p14="http://schemas.microsoft.com/office/powerpoint/2010/main" val="24859015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4829"/>
            <a:ext cx="8310175" cy="590349"/>
          </a:xfrm>
        </p:spPr>
        <p:txBody>
          <a:bodyPr wrap="square" lIns="0" tIns="18000" rIns="0" bIns="18000" anchor="ctr" anchorCtr="0">
            <a:spAutoFit/>
          </a:bodyPr>
          <a:lstStyle/>
          <a:p>
            <a:r>
              <a:rPr lang="en-US" dirty="0"/>
              <a:t>Ignition Timing</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25147"/>
            <a:ext cx="8305788" cy="4114391"/>
          </a:xfrm>
        </p:spPr>
        <p:txBody>
          <a:bodyPr wrap="square" lIns="0" tIns="18000" rIns="0" bIns="18000" anchor="ctr" anchorCtr="0">
            <a:spAutoFit/>
          </a:bodyPr>
          <a:lstStyle/>
          <a:p>
            <a:pPr marL="342900" indent="-342900">
              <a:spcBef>
                <a:spcPts val="600"/>
              </a:spcBef>
              <a:buSzTx/>
            </a:pPr>
            <a:r>
              <a:rPr lang="en-US" sz="2400" dirty="0"/>
              <a:t>The Need for Spark Advance</a:t>
            </a:r>
          </a:p>
          <a:p>
            <a:pPr marL="829818" lvl="1" indent="-342900">
              <a:buSzTx/>
            </a:pPr>
            <a:r>
              <a:rPr lang="en-US" sz="2400" dirty="0"/>
              <a:t>Ignition timing refers to when spark plug fires in relation to piston position.</a:t>
            </a:r>
          </a:p>
          <a:p>
            <a:pPr marL="829818" lvl="1" indent="-342900">
              <a:buSzTx/>
            </a:pPr>
            <a:r>
              <a:rPr lang="en-US" sz="2400" dirty="0"/>
              <a:t>As engine rotates faster, spark plug firing event must occur sooner.</a:t>
            </a:r>
          </a:p>
          <a:p>
            <a:pPr marL="342900" indent="-342900">
              <a:spcBef>
                <a:spcPts val="600"/>
              </a:spcBef>
              <a:buSzTx/>
            </a:pPr>
            <a:r>
              <a:rPr lang="en-US" sz="2400" dirty="0"/>
              <a:t>Initial Timing</a:t>
            </a:r>
          </a:p>
          <a:p>
            <a:pPr marL="829818" lvl="1" indent="-342900">
              <a:buSzTx/>
            </a:pPr>
            <a:r>
              <a:rPr lang="en-US" sz="2400" dirty="0"/>
              <a:t>If engine is equipped with a distributor, it may be possible to adjust base or the initial timing.</a:t>
            </a:r>
          </a:p>
          <a:p>
            <a:pPr marL="829818" lvl="1" indent="-342900">
              <a:buSzTx/>
            </a:pPr>
            <a:r>
              <a:rPr lang="en-US" sz="2400" dirty="0"/>
              <a:t>Ignition timing does change as timing chain or gear wears.</a:t>
            </a:r>
            <a:endParaRPr lang="en-US" altLang="en-US" sz="2400" noProof="0" dirty="0">
              <a:solidFill>
                <a:schemeClr val="tx1"/>
              </a:solidFill>
            </a:endParaRPr>
          </a:p>
        </p:txBody>
      </p:sp>
    </p:spTree>
    <p:extLst>
      <p:ext uri="{BB962C8B-B14F-4D97-AF65-F5344CB8AC3E}">
        <p14:creationId xmlns:p14="http://schemas.microsoft.com/office/powerpoint/2010/main" val="22211715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99188"/>
            <a:ext cx="8310175" cy="590349"/>
          </a:xfrm>
        </p:spPr>
        <p:txBody>
          <a:bodyPr wrap="square" lIns="0" tIns="18000" rIns="0" bIns="18000" anchor="ctr" anchorCtr="0">
            <a:spAutoFit/>
          </a:bodyPr>
          <a:lstStyle/>
          <a:p>
            <a:r>
              <a:rPr lang="en-US" noProof="0" dirty="0"/>
              <a:t>Figure </a:t>
            </a:r>
            <a:r>
              <a:rPr lang="en-US" dirty="0"/>
              <a:t>29</a:t>
            </a:r>
            <a:r>
              <a:rPr lang="en-US" noProof="0" dirty="0"/>
              <a:t>.15</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40" y="948793"/>
            <a:ext cx="1725510" cy="405683"/>
          </a:xfrm>
        </p:spPr>
        <p:txBody>
          <a:bodyPr wrap="square" lIns="0" tIns="18000" rIns="0" bIns="18000" anchor="ctr" anchorCtr="0">
            <a:spAutoFit/>
          </a:bodyPr>
          <a:lstStyle/>
          <a:p>
            <a:pPr marL="0" indent="0">
              <a:buNone/>
            </a:pPr>
            <a:r>
              <a:rPr lang="en-US" sz="2400" noProof="0" dirty="0"/>
              <a:t>Initial Timing</a:t>
            </a:r>
          </a:p>
        </p:txBody>
      </p:sp>
      <p:pic>
        <p:nvPicPr>
          <p:cNvPr id="4" name="Picture 3" descr="A graph between Engine Speed, in x-axis, and Advance angle before T D C, in Y axis.&#10;Long description is available in notes, press F6.">
            <a:extLst>
              <a:ext uri="{FF2B5EF4-FFF2-40B4-BE49-F238E27FC236}">
                <a16:creationId xmlns:a16="http://schemas.microsoft.com/office/drawing/2014/main" id="{8541A4BE-CAAA-3998-942F-A19B9C7516C0}"/>
              </a:ext>
            </a:extLst>
          </p:cNvPr>
          <p:cNvPicPr>
            <a:picLocks noChangeAspect="1"/>
          </p:cNvPicPr>
          <p:nvPr/>
        </p:nvPicPr>
        <p:blipFill>
          <a:blip r:embed="rId3"/>
          <a:stretch>
            <a:fillRect/>
          </a:stretch>
        </p:blipFill>
        <p:spPr>
          <a:xfrm>
            <a:off x="2164049" y="1502506"/>
            <a:ext cx="4815903" cy="3524221"/>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9" y="5172222"/>
            <a:ext cx="8310174" cy="1144347"/>
          </a:xfrm>
        </p:spPr>
        <p:txBody>
          <a:bodyPr wrap="square" lIns="0" tIns="18000" rIns="0" bIns="18000" anchor="ctr" anchorCtr="0">
            <a:spAutoFit/>
          </a:bodyPr>
          <a:lstStyle/>
          <a:p>
            <a:pPr marL="342900" indent="-342900"/>
            <a:r>
              <a:rPr lang="en-US" sz="2400" noProof="0" dirty="0"/>
              <a:t>The initial timing is where the spark plug fires at idle speed. The computer then advances the timing based on engine speed and other factors.</a:t>
            </a:r>
          </a:p>
        </p:txBody>
      </p:sp>
    </p:spTree>
    <p:extLst>
      <p:ext uri="{BB962C8B-B14F-4D97-AF65-F5344CB8AC3E}">
        <p14:creationId xmlns:p14="http://schemas.microsoft.com/office/powerpoint/2010/main" val="39086552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8914"/>
            <a:ext cx="8310175" cy="590349"/>
          </a:xfrm>
        </p:spPr>
        <p:txBody>
          <a:bodyPr wrap="square" lIns="0" tIns="18000" rIns="0" bIns="18000" anchor="ctr" anchorCtr="0">
            <a:spAutoFit/>
          </a:bodyPr>
          <a:lstStyle/>
          <a:p>
            <a:r>
              <a:rPr lang="en-US" noProof="0" dirty="0"/>
              <a:t>Figure </a:t>
            </a:r>
            <a:r>
              <a:rPr lang="en-US" dirty="0"/>
              <a:t>29</a:t>
            </a:r>
            <a:r>
              <a:rPr lang="en-US" noProof="0" dirty="0"/>
              <a:t>.16</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48793"/>
            <a:ext cx="4025511" cy="405683"/>
          </a:xfrm>
        </p:spPr>
        <p:txBody>
          <a:bodyPr wrap="square" lIns="0" tIns="18000" rIns="0" bIns="18000" anchor="ctr" anchorCtr="0">
            <a:spAutoFit/>
          </a:bodyPr>
          <a:lstStyle/>
          <a:p>
            <a:pPr marL="0" indent="0">
              <a:buNone/>
            </a:pPr>
            <a:r>
              <a:rPr lang="en-US" sz="2400" noProof="0" dirty="0"/>
              <a:t>Timing Marks</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40" y="1555513"/>
            <a:ext cx="3393722" cy="1883011"/>
          </a:xfrm>
        </p:spPr>
        <p:txBody>
          <a:bodyPr wrap="square" lIns="0" tIns="18000" rIns="0" bIns="18000" anchor="ctr" anchorCtr="0">
            <a:spAutoFit/>
          </a:bodyPr>
          <a:lstStyle/>
          <a:p>
            <a:pPr marL="342900" indent="-342900"/>
            <a:r>
              <a:rPr lang="en-US" sz="2400" noProof="0" dirty="0"/>
              <a:t>Ignition timing marks are found on the harmonic balancers that are equipped with distributor ignition.</a:t>
            </a:r>
          </a:p>
        </p:txBody>
      </p:sp>
      <p:pic>
        <p:nvPicPr>
          <p:cNvPr id="3" name="Picture 2" descr="A timing mark on harmonic balancer with corresponding T D C marks on a plate.">
            <a:extLst>
              <a:ext uri="{FF2B5EF4-FFF2-40B4-BE49-F238E27FC236}">
                <a16:creationId xmlns:a16="http://schemas.microsoft.com/office/drawing/2014/main" id="{8E0B1E33-67FD-F0F5-ABA0-781F10D2BAE5}"/>
              </a:ext>
            </a:extLst>
          </p:cNvPr>
          <p:cNvPicPr>
            <a:picLocks noChangeAspect="1"/>
          </p:cNvPicPr>
          <p:nvPr/>
        </p:nvPicPr>
        <p:blipFill>
          <a:blip r:embed="rId3"/>
          <a:stretch>
            <a:fillRect/>
          </a:stretch>
        </p:blipFill>
        <p:spPr>
          <a:xfrm>
            <a:off x="4719302" y="1278193"/>
            <a:ext cx="3691768" cy="4766843"/>
          </a:xfrm>
          <a:prstGeom prst="rect">
            <a:avLst/>
          </a:prstGeom>
        </p:spPr>
      </p:pic>
    </p:spTree>
    <p:extLst>
      <p:ext uri="{BB962C8B-B14F-4D97-AF65-F5344CB8AC3E}">
        <p14:creationId xmlns:p14="http://schemas.microsoft.com/office/powerpoint/2010/main" val="26312703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4829"/>
            <a:ext cx="8310175" cy="590349"/>
          </a:xfrm>
        </p:spPr>
        <p:txBody>
          <a:bodyPr wrap="square" lIns="0" tIns="18000" rIns="0" bIns="18000" anchor="ctr" anchorCtr="0">
            <a:spAutoFit/>
          </a:bodyPr>
          <a:lstStyle/>
          <a:p>
            <a:r>
              <a:rPr lang="en-US" dirty="0"/>
              <a:t>Knock Sensors</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34764"/>
            <a:ext cx="8305788" cy="2852507"/>
          </a:xfrm>
        </p:spPr>
        <p:txBody>
          <a:bodyPr wrap="square" lIns="0" tIns="18000" rIns="0" bIns="18000" anchor="ctr" anchorCtr="0">
            <a:spAutoFit/>
          </a:bodyPr>
          <a:lstStyle/>
          <a:p>
            <a:pPr marL="342900" indent="-342900">
              <a:spcBef>
                <a:spcPts val="600"/>
              </a:spcBef>
              <a:buSzTx/>
            </a:pPr>
            <a:r>
              <a:rPr lang="en-US" sz="2400" dirty="0"/>
              <a:t>Knock sensors are used to detect abnormal combustion.</a:t>
            </a:r>
          </a:p>
          <a:p>
            <a:pPr marL="342900" indent="-342900">
              <a:spcBef>
                <a:spcPts val="600"/>
              </a:spcBef>
              <a:buSzTx/>
            </a:pPr>
            <a:r>
              <a:rPr lang="en-US" sz="2400" dirty="0"/>
              <a:t>Inside the knock sensor is a piezoelectric element that generates a voltage when pressure or a vibration is applied to the unit.</a:t>
            </a:r>
          </a:p>
          <a:p>
            <a:pPr marL="342900" indent="-342900">
              <a:spcBef>
                <a:spcPts val="600"/>
              </a:spcBef>
              <a:buSzTx/>
            </a:pPr>
            <a:r>
              <a:rPr lang="en-US" sz="2400" dirty="0"/>
              <a:t>Diagnosing the Knock Sensor</a:t>
            </a:r>
          </a:p>
          <a:p>
            <a:pPr marL="829818" lvl="1" indent="-342900">
              <a:buSzTx/>
            </a:pPr>
            <a:r>
              <a:rPr lang="en-US" sz="2400" dirty="0"/>
              <a:t>A scan tool is used to read diagnostic trouble codes and check the functionality of the knock sensor.</a:t>
            </a:r>
            <a:endParaRPr lang="en-US" altLang="en-US" sz="2400" noProof="0" dirty="0">
              <a:solidFill>
                <a:schemeClr val="tx1"/>
              </a:solidFill>
            </a:endParaRPr>
          </a:p>
        </p:txBody>
      </p:sp>
    </p:spTree>
    <p:extLst>
      <p:ext uri="{BB962C8B-B14F-4D97-AF65-F5344CB8AC3E}">
        <p14:creationId xmlns:p14="http://schemas.microsoft.com/office/powerpoint/2010/main" val="10201113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99188"/>
            <a:ext cx="8310175" cy="590349"/>
          </a:xfrm>
        </p:spPr>
        <p:txBody>
          <a:bodyPr wrap="square" lIns="0" tIns="18000" rIns="0" bIns="18000" anchor="ctr" anchorCtr="0">
            <a:spAutoFit/>
          </a:bodyPr>
          <a:lstStyle/>
          <a:p>
            <a:r>
              <a:rPr lang="en-US" noProof="0" dirty="0"/>
              <a:t>Figure </a:t>
            </a:r>
            <a:r>
              <a:rPr lang="en-US" dirty="0"/>
              <a:t>29</a:t>
            </a:r>
            <a:r>
              <a:rPr lang="en-US" noProof="0" dirty="0"/>
              <a:t>.17</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40" y="948793"/>
            <a:ext cx="1955340" cy="405683"/>
          </a:xfrm>
        </p:spPr>
        <p:txBody>
          <a:bodyPr wrap="square" lIns="0" tIns="18000" rIns="0" bIns="18000" anchor="ctr" anchorCtr="0">
            <a:spAutoFit/>
          </a:bodyPr>
          <a:lstStyle/>
          <a:p>
            <a:pPr marL="0" indent="0">
              <a:buNone/>
            </a:pPr>
            <a:r>
              <a:rPr lang="en-US" sz="2400" noProof="0" dirty="0"/>
              <a:t>Knock Sensor</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9" y="1555513"/>
            <a:ext cx="3643267" cy="1883011"/>
          </a:xfrm>
        </p:spPr>
        <p:txBody>
          <a:bodyPr wrap="square" lIns="0" tIns="18000" rIns="0" bIns="18000" anchor="ctr" anchorCtr="0">
            <a:spAutoFit/>
          </a:bodyPr>
          <a:lstStyle/>
          <a:p>
            <a:pPr marL="342900" indent="-342900"/>
            <a:r>
              <a:rPr lang="en-US" sz="2400" noProof="0" dirty="0"/>
              <a:t>A knock sensor which is used by the powertrain control module (</a:t>
            </a:r>
            <a:r>
              <a:rPr lang="en-US" sz="2400" spc="-300" noProof="0" dirty="0"/>
              <a:t>P C </a:t>
            </a:r>
            <a:r>
              <a:rPr lang="en-US" sz="2400" noProof="0" dirty="0"/>
              <a:t>M) to detect engine detonation.</a:t>
            </a:r>
          </a:p>
        </p:txBody>
      </p:sp>
      <p:pic>
        <p:nvPicPr>
          <p:cNvPr id="4" name="Picture 3" descr="A knock sensor installed on an engine block.">
            <a:extLst>
              <a:ext uri="{FF2B5EF4-FFF2-40B4-BE49-F238E27FC236}">
                <a16:creationId xmlns:a16="http://schemas.microsoft.com/office/drawing/2014/main" id="{6FBE1187-7EA9-4F4F-6BED-0EAC4D14889F}"/>
              </a:ext>
            </a:extLst>
          </p:cNvPr>
          <p:cNvPicPr>
            <a:picLocks noChangeAspect="1"/>
          </p:cNvPicPr>
          <p:nvPr/>
        </p:nvPicPr>
        <p:blipFill>
          <a:blip r:embed="rId3"/>
          <a:stretch>
            <a:fillRect/>
          </a:stretch>
        </p:blipFill>
        <p:spPr>
          <a:xfrm>
            <a:off x="4453931" y="1277674"/>
            <a:ext cx="4201964" cy="4467040"/>
          </a:xfrm>
          <a:prstGeom prst="rect">
            <a:avLst/>
          </a:prstGeom>
        </p:spPr>
      </p:pic>
    </p:spTree>
    <p:extLst>
      <p:ext uri="{BB962C8B-B14F-4D97-AF65-F5344CB8AC3E}">
        <p14:creationId xmlns:p14="http://schemas.microsoft.com/office/powerpoint/2010/main" val="34784086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99188"/>
            <a:ext cx="8310175" cy="590349"/>
          </a:xfrm>
        </p:spPr>
        <p:txBody>
          <a:bodyPr wrap="square" lIns="0" tIns="18000" rIns="0" bIns="18000" anchor="ctr" anchorCtr="0">
            <a:spAutoFit/>
          </a:bodyPr>
          <a:lstStyle/>
          <a:p>
            <a:r>
              <a:rPr lang="en-US" noProof="0" dirty="0"/>
              <a:t>Figure </a:t>
            </a:r>
            <a:r>
              <a:rPr lang="en-US" dirty="0"/>
              <a:t>29</a:t>
            </a:r>
            <a:r>
              <a:rPr lang="en-US" noProof="0" dirty="0"/>
              <a:t>.18</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40" y="948793"/>
            <a:ext cx="2469048" cy="405683"/>
          </a:xfrm>
        </p:spPr>
        <p:txBody>
          <a:bodyPr wrap="square" lIns="0" tIns="18000" rIns="0" bIns="18000" anchor="ctr" anchorCtr="0">
            <a:spAutoFit/>
          </a:bodyPr>
          <a:lstStyle/>
          <a:p>
            <a:pPr marL="0" indent="0">
              <a:buNone/>
            </a:pPr>
            <a:r>
              <a:rPr lang="en-US" sz="2400" noProof="0" dirty="0"/>
              <a:t>Knock Waveform</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9" y="1459060"/>
            <a:ext cx="3643267" cy="4837666"/>
          </a:xfrm>
        </p:spPr>
        <p:txBody>
          <a:bodyPr wrap="square" lIns="0" tIns="18000" rIns="0" bIns="18000" anchor="ctr" anchorCtr="0">
            <a:spAutoFit/>
          </a:bodyPr>
          <a:lstStyle/>
          <a:p>
            <a:pPr marL="342900" indent="-342900"/>
            <a:r>
              <a:rPr lang="en-US" sz="2400" noProof="0" dirty="0"/>
              <a:t>A typical waveform from a knock sensor during a spark knock event. This signal is sent to the computer which in turn retards the ignition timing. This timing retard is accomplished by an output command from the computer to either a spark advance control unit or directly to the ignition module.</a:t>
            </a:r>
          </a:p>
        </p:txBody>
      </p:sp>
      <p:pic>
        <p:nvPicPr>
          <p:cNvPr id="3" name="Picture 2" descr="A graph shows a typical wave form from a knock sensor. The amplitude of the wave increases suddenly and then slowly damps down before coming to 0.">
            <a:extLst>
              <a:ext uri="{FF2B5EF4-FFF2-40B4-BE49-F238E27FC236}">
                <a16:creationId xmlns:a16="http://schemas.microsoft.com/office/drawing/2014/main" id="{FE17F8F9-72C6-FCEF-6C74-45558DFFEA9D}"/>
              </a:ext>
            </a:extLst>
          </p:cNvPr>
          <p:cNvPicPr>
            <a:picLocks noChangeAspect="1"/>
          </p:cNvPicPr>
          <p:nvPr/>
        </p:nvPicPr>
        <p:blipFill>
          <a:blip r:embed="rId3"/>
          <a:stretch>
            <a:fillRect/>
          </a:stretch>
        </p:blipFill>
        <p:spPr>
          <a:xfrm>
            <a:off x="4367431" y="1398476"/>
            <a:ext cx="4292776" cy="4492565"/>
          </a:xfrm>
          <a:prstGeom prst="rect">
            <a:avLst/>
          </a:prstGeom>
        </p:spPr>
      </p:pic>
    </p:spTree>
    <p:extLst>
      <p:ext uri="{BB962C8B-B14F-4D97-AF65-F5344CB8AC3E}">
        <p14:creationId xmlns:p14="http://schemas.microsoft.com/office/powerpoint/2010/main" val="13977302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89857"/>
            <a:ext cx="8310175" cy="590349"/>
          </a:xfrm>
        </p:spPr>
        <p:txBody>
          <a:bodyPr wrap="square" lIns="0" tIns="18000" rIns="0" bIns="18000" anchor="ctr" anchorCtr="0">
            <a:spAutoFit/>
          </a:bodyPr>
          <a:lstStyle/>
          <a:p>
            <a:r>
              <a:rPr lang="en-US" noProof="0" dirty="0"/>
              <a:t>Question 3</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8" y="944112"/>
            <a:ext cx="8310174" cy="405683"/>
          </a:xfrm>
        </p:spPr>
        <p:txBody>
          <a:bodyPr wrap="square" lIns="0" tIns="18000" rIns="0" bIns="18000" anchor="ctr" anchorCtr="0">
            <a:spAutoFit/>
          </a:bodyPr>
          <a:lstStyle/>
          <a:p>
            <a:pPr marL="0" indent="0">
              <a:buNone/>
            </a:pPr>
            <a:r>
              <a:rPr lang="en-US" sz="2400" dirty="0"/>
              <a:t>What is the purpose of the knock sensor?</a:t>
            </a:r>
          </a:p>
        </p:txBody>
      </p:sp>
    </p:spTree>
    <p:extLst>
      <p:ext uri="{BB962C8B-B14F-4D97-AF65-F5344CB8AC3E}">
        <p14:creationId xmlns:p14="http://schemas.microsoft.com/office/powerpoint/2010/main" val="41667532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5840C-8333-4645-1859-1822E1C2516F}"/>
              </a:ext>
            </a:extLst>
          </p:cNvPr>
          <p:cNvSpPr>
            <a:spLocks noGrp="1"/>
          </p:cNvSpPr>
          <p:nvPr>
            <p:ph type="title"/>
          </p:nvPr>
        </p:nvSpPr>
        <p:spPr>
          <a:xfrm>
            <a:off x="438727" y="194861"/>
            <a:ext cx="8309985" cy="590349"/>
          </a:xfrm>
        </p:spPr>
        <p:txBody>
          <a:bodyPr wrap="square" lIns="0" tIns="18000" rIns="0" bIns="18000" anchor="ctr" anchorCtr="0">
            <a:spAutoFit/>
          </a:bodyPr>
          <a:lstStyle/>
          <a:p>
            <a:r>
              <a:rPr kumimoji="0" lang="en-US" sz="3600" b="1" i="0" u="none" strike="noStrike" kern="1200" cap="none" spc="0" normalizeH="0" baseline="0" noProof="0" dirty="0">
                <a:ln>
                  <a:noFill/>
                </a:ln>
                <a:solidFill>
                  <a:srgbClr val="007FA3"/>
                </a:solidFill>
                <a:effectLst/>
                <a:uLnTx/>
                <a:uFillTx/>
                <a:ea typeface="+mj-ea"/>
                <a:cs typeface="Times New Roman" panose="02020603050405020304" pitchFamily="18" charset="0"/>
              </a:rPr>
              <a:t>Answer 3</a:t>
            </a:r>
            <a:endParaRPr lang="en-US" dirty="0"/>
          </a:p>
        </p:txBody>
      </p:sp>
      <p:sp>
        <p:nvSpPr>
          <p:cNvPr id="3" name="Content Placeholder 2">
            <a:extLst>
              <a:ext uri="{FF2B5EF4-FFF2-40B4-BE49-F238E27FC236}">
                <a16:creationId xmlns:a16="http://schemas.microsoft.com/office/drawing/2014/main" id="{2FB29E02-6E60-D42F-748B-713796559E20}"/>
              </a:ext>
            </a:extLst>
          </p:cNvPr>
          <p:cNvSpPr>
            <a:spLocks noGrp="1"/>
          </p:cNvSpPr>
          <p:nvPr>
            <p:ph sz="quarter" idx="13"/>
          </p:nvPr>
        </p:nvSpPr>
        <p:spPr>
          <a:xfrm>
            <a:off x="439269" y="949247"/>
            <a:ext cx="8309443" cy="405683"/>
          </a:xfrm>
        </p:spPr>
        <p:txBody>
          <a:bodyPr wrap="square" lIns="0" tIns="18000" rIns="0" bIns="18000" anchor="ctr" anchorCtr="0">
            <a:spAutoFit/>
          </a:bodyPr>
          <a:lstStyle/>
          <a:p>
            <a:pPr marL="0" indent="0">
              <a:buNone/>
            </a:pPr>
            <a:r>
              <a:rPr lang="en-US" sz="2400" dirty="0"/>
              <a:t>To detect abnormal combustion.</a:t>
            </a:r>
          </a:p>
        </p:txBody>
      </p:sp>
    </p:spTree>
    <p:extLst>
      <p:ext uri="{BB962C8B-B14F-4D97-AF65-F5344CB8AC3E}">
        <p14:creationId xmlns:p14="http://schemas.microsoft.com/office/powerpoint/2010/main" val="18981618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4829"/>
            <a:ext cx="8310175" cy="590349"/>
          </a:xfrm>
        </p:spPr>
        <p:txBody>
          <a:bodyPr wrap="square" lIns="0" tIns="18000" rIns="0" bIns="18000" anchor="ctr" anchorCtr="0">
            <a:spAutoFit/>
          </a:bodyPr>
          <a:lstStyle/>
          <a:p>
            <a:r>
              <a:rPr lang="en-US" dirty="0"/>
              <a:t>Spark Plugs</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24383"/>
            <a:ext cx="8305788" cy="4191335"/>
          </a:xfrm>
        </p:spPr>
        <p:txBody>
          <a:bodyPr wrap="square" lIns="0" tIns="18000" rIns="0" bIns="18000" anchor="ctr" anchorCtr="0">
            <a:spAutoFit/>
          </a:bodyPr>
          <a:lstStyle/>
          <a:p>
            <a:pPr marL="342900" indent="-342900">
              <a:spcBef>
                <a:spcPts val="600"/>
              </a:spcBef>
              <a:buSzTx/>
            </a:pPr>
            <a:r>
              <a:rPr lang="en-US" sz="2400" dirty="0"/>
              <a:t>Spark plugs classified by reach, heat range, type of seat.</a:t>
            </a:r>
          </a:p>
          <a:p>
            <a:pPr marL="342900" indent="-342900">
              <a:spcBef>
                <a:spcPts val="600"/>
              </a:spcBef>
              <a:buSzTx/>
            </a:pPr>
            <a:r>
              <a:rPr lang="en-US" sz="2400" dirty="0"/>
              <a:t>Resistor Spark Plugs</a:t>
            </a:r>
          </a:p>
          <a:p>
            <a:pPr marL="829818" lvl="1" indent="-342900">
              <a:buSzTx/>
            </a:pPr>
            <a:r>
              <a:rPr lang="en-US" sz="2400" dirty="0"/>
              <a:t>Includes a resistor in the center electrode, which helps to reduce electromagnetic noise.</a:t>
            </a:r>
          </a:p>
          <a:p>
            <a:pPr marL="342900" indent="-342900">
              <a:spcBef>
                <a:spcPts val="600"/>
              </a:spcBef>
              <a:buSzTx/>
            </a:pPr>
            <a:r>
              <a:rPr lang="en-US" sz="2400" dirty="0"/>
              <a:t>Platinum Spark Plugs</a:t>
            </a:r>
          </a:p>
          <a:p>
            <a:pPr marL="829818" lvl="1" indent="-342900">
              <a:buSzTx/>
            </a:pPr>
            <a:r>
              <a:rPr lang="en-US" sz="2400" dirty="0"/>
              <a:t>Small amount of the precious metal platinum welded onto each electrode.</a:t>
            </a:r>
          </a:p>
          <a:p>
            <a:pPr marL="342900" indent="-342900">
              <a:spcBef>
                <a:spcPts val="600"/>
              </a:spcBef>
              <a:buSzTx/>
            </a:pPr>
            <a:r>
              <a:rPr lang="en-US" sz="2400" dirty="0"/>
              <a:t>Iridium Spark Plugs</a:t>
            </a:r>
          </a:p>
          <a:p>
            <a:pPr marL="829818" lvl="1" indent="-342900">
              <a:buSzTx/>
            </a:pPr>
            <a:r>
              <a:rPr lang="en-US" sz="2400" dirty="0"/>
              <a:t>Small amount of iridium welded onto the tip of a small center electrode.</a:t>
            </a:r>
            <a:endParaRPr lang="en-US" altLang="en-US" sz="2400" noProof="0" dirty="0">
              <a:solidFill>
                <a:schemeClr val="tx1"/>
              </a:solidFill>
            </a:endParaRPr>
          </a:p>
        </p:txBody>
      </p:sp>
    </p:spTree>
    <p:extLst>
      <p:ext uri="{BB962C8B-B14F-4D97-AF65-F5344CB8AC3E}">
        <p14:creationId xmlns:p14="http://schemas.microsoft.com/office/powerpoint/2010/main" val="32694017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99188"/>
            <a:ext cx="8310175" cy="590349"/>
          </a:xfrm>
        </p:spPr>
        <p:txBody>
          <a:bodyPr wrap="square" lIns="0" tIns="18000" rIns="0" bIns="18000" anchor="ctr" anchorCtr="0">
            <a:spAutoFit/>
          </a:bodyPr>
          <a:lstStyle/>
          <a:p>
            <a:r>
              <a:rPr lang="en-US" noProof="0" dirty="0"/>
              <a:t>Figure </a:t>
            </a:r>
            <a:r>
              <a:rPr lang="en-US" dirty="0"/>
              <a:t>29</a:t>
            </a:r>
            <a:r>
              <a:rPr lang="en-US" noProof="0" dirty="0"/>
              <a:t>.19</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48793"/>
            <a:ext cx="1523825" cy="405683"/>
          </a:xfrm>
        </p:spPr>
        <p:txBody>
          <a:bodyPr wrap="square" lIns="0" tIns="18000" rIns="0" bIns="18000" anchor="ctr" anchorCtr="0">
            <a:spAutoFit/>
          </a:bodyPr>
          <a:lstStyle/>
          <a:p>
            <a:pPr marL="0" indent="0">
              <a:buNone/>
            </a:pPr>
            <a:r>
              <a:rPr lang="en-US" sz="2400" noProof="0" dirty="0"/>
              <a:t>Spark Plug</a:t>
            </a:r>
          </a:p>
        </p:txBody>
      </p:sp>
      <p:pic>
        <p:nvPicPr>
          <p:cNvPr id="4" name="Picture 3" descr="An illustration depicts cut section of typical spark plugs. The central electrode is protected by ceramic insulator which is covers with a metal shell. The lower part of the shell has threads and side electrode aligned with central electrode.">
            <a:extLst>
              <a:ext uri="{FF2B5EF4-FFF2-40B4-BE49-F238E27FC236}">
                <a16:creationId xmlns:a16="http://schemas.microsoft.com/office/drawing/2014/main" id="{F2A69FB6-3F4F-3915-33E4-7130592F7103}"/>
              </a:ext>
            </a:extLst>
          </p:cNvPr>
          <p:cNvPicPr>
            <a:picLocks noChangeAspect="1"/>
          </p:cNvPicPr>
          <p:nvPr/>
        </p:nvPicPr>
        <p:blipFill>
          <a:blip r:embed="rId3"/>
          <a:stretch>
            <a:fillRect/>
          </a:stretch>
        </p:blipFill>
        <p:spPr>
          <a:xfrm>
            <a:off x="2282698" y="1508478"/>
            <a:ext cx="4578604" cy="4190360"/>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9" y="5880923"/>
            <a:ext cx="8310174" cy="405683"/>
          </a:xfrm>
        </p:spPr>
        <p:txBody>
          <a:bodyPr wrap="square" lIns="0" tIns="18000" rIns="0" bIns="18000" anchor="ctr" anchorCtr="0">
            <a:spAutoFit/>
          </a:bodyPr>
          <a:lstStyle/>
          <a:p>
            <a:pPr marL="342900" indent="-342900"/>
            <a:r>
              <a:rPr lang="en-US" sz="2400" noProof="0" dirty="0"/>
              <a:t>Parts of a typical spark plug.</a:t>
            </a:r>
          </a:p>
        </p:txBody>
      </p:sp>
    </p:spTree>
    <p:extLst>
      <p:ext uri="{BB962C8B-B14F-4D97-AF65-F5344CB8AC3E}">
        <p14:creationId xmlns:p14="http://schemas.microsoft.com/office/powerpoint/2010/main" val="716861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99188"/>
            <a:ext cx="8310175" cy="590349"/>
          </a:xfrm>
        </p:spPr>
        <p:txBody>
          <a:bodyPr wrap="square" lIns="0" tIns="18000" rIns="0" bIns="18000" anchor="ctr" anchorCtr="0">
            <a:spAutoFit/>
          </a:bodyPr>
          <a:lstStyle/>
          <a:p>
            <a:r>
              <a:rPr lang="en-US" noProof="0" dirty="0"/>
              <a:t>Figure </a:t>
            </a:r>
            <a:r>
              <a:rPr lang="en-US" dirty="0"/>
              <a:t>29</a:t>
            </a:r>
            <a:r>
              <a:rPr lang="en-US" noProof="0" dirty="0"/>
              <a:t>.1</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48793"/>
            <a:ext cx="8310173" cy="405683"/>
          </a:xfrm>
        </p:spPr>
        <p:txBody>
          <a:bodyPr wrap="square" lIns="0" tIns="18000" rIns="0" bIns="18000" anchor="ctr" anchorCtr="0">
            <a:spAutoFit/>
          </a:bodyPr>
          <a:lstStyle/>
          <a:p>
            <a:pPr marL="0" indent="0">
              <a:buNone/>
            </a:pPr>
            <a:r>
              <a:rPr lang="en-US" sz="2400" noProof="0" dirty="0"/>
              <a:t>Point-Type Ignition</a:t>
            </a:r>
          </a:p>
        </p:txBody>
      </p:sp>
      <p:pic>
        <p:nvPicPr>
          <p:cNvPr id="3" name="Picture 2" descr="A point-type ignition system with distributor cam moving a cantilever so as to open contact points. The points are connected to a condenser.">
            <a:extLst>
              <a:ext uri="{FF2B5EF4-FFF2-40B4-BE49-F238E27FC236}">
                <a16:creationId xmlns:a16="http://schemas.microsoft.com/office/drawing/2014/main" id="{6D58E884-A70E-45EA-B553-7E694BB30093}"/>
              </a:ext>
            </a:extLst>
          </p:cNvPr>
          <p:cNvPicPr>
            <a:picLocks noChangeAspect="1"/>
          </p:cNvPicPr>
          <p:nvPr/>
        </p:nvPicPr>
        <p:blipFill>
          <a:blip r:embed="rId3"/>
          <a:stretch>
            <a:fillRect/>
          </a:stretch>
        </p:blipFill>
        <p:spPr>
          <a:xfrm>
            <a:off x="1710149" y="1512100"/>
            <a:ext cx="5723702" cy="3833800"/>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5536012"/>
            <a:ext cx="8310175" cy="775015"/>
          </a:xfrm>
        </p:spPr>
        <p:txBody>
          <a:bodyPr wrap="square" lIns="0" tIns="18000" rIns="0" bIns="18000" anchor="ctr" anchorCtr="0">
            <a:spAutoFit/>
          </a:bodyPr>
          <a:lstStyle/>
          <a:p>
            <a:pPr marL="342900" indent="-342900"/>
            <a:r>
              <a:rPr lang="en-US" sz="2400" noProof="0" dirty="0"/>
              <a:t>A point-type ignition system showing the distributor cam which opens the points.</a:t>
            </a:r>
          </a:p>
        </p:txBody>
      </p:sp>
    </p:spTree>
    <p:extLst>
      <p:ext uri="{BB962C8B-B14F-4D97-AF65-F5344CB8AC3E}">
        <p14:creationId xmlns:p14="http://schemas.microsoft.com/office/powerpoint/2010/main" val="8761922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99188"/>
            <a:ext cx="8310175" cy="590349"/>
          </a:xfrm>
        </p:spPr>
        <p:txBody>
          <a:bodyPr wrap="square" lIns="0" tIns="18000" rIns="0" bIns="18000" anchor="ctr" anchorCtr="0">
            <a:spAutoFit/>
          </a:bodyPr>
          <a:lstStyle/>
          <a:p>
            <a:r>
              <a:rPr lang="en-US" noProof="0" dirty="0"/>
              <a:t>Figure </a:t>
            </a:r>
            <a:r>
              <a:rPr lang="en-US" dirty="0"/>
              <a:t>29</a:t>
            </a:r>
            <a:r>
              <a:rPr lang="en-US" noProof="0" dirty="0"/>
              <a:t>.20</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40" y="948793"/>
            <a:ext cx="1688212" cy="405683"/>
          </a:xfrm>
        </p:spPr>
        <p:txBody>
          <a:bodyPr wrap="square" lIns="0" tIns="18000" rIns="0" bIns="18000" anchor="ctr" anchorCtr="0">
            <a:spAutoFit/>
          </a:bodyPr>
          <a:lstStyle/>
          <a:p>
            <a:pPr marL="0" indent="0">
              <a:buNone/>
            </a:pPr>
            <a:r>
              <a:rPr lang="en-US" sz="2400" noProof="0" dirty="0"/>
              <a:t>Heat Range</a:t>
            </a:r>
          </a:p>
        </p:txBody>
      </p:sp>
      <p:pic>
        <p:nvPicPr>
          <p:cNvPr id="3" name="Picture 2" descr="An illustration depicts 3 types of spark plugs. &#10;Long description is available in notes, press F6.">
            <a:extLst>
              <a:ext uri="{FF2B5EF4-FFF2-40B4-BE49-F238E27FC236}">
                <a16:creationId xmlns:a16="http://schemas.microsoft.com/office/drawing/2014/main" id="{27907C2D-CECA-2EE4-39DB-4AF558663DED}"/>
              </a:ext>
            </a:extLst>
          </p:cNvPr>
          <p:cNvPicPr>
            <a:picLocks noChangeAspect="1"/>
          </p:cNvPicPr>
          <p:nvPr/>
        </p:nvPicPr>
        <p:blipFill>
          <a:blip r:embed="rId3"/>
          <a:stretch>
            <a:fillRect/>
          </a:stretch>
        </p:blipFill>
        <p:spPr>
          <a:xfrm>
            <a:off x="1864042" y="1511955"/>
            <a:ext cx="5415916" cy="3628611"/>
          </a:xfrm>
          <a:prstGeom prst="rect">
            <a:avLst/>
          </a:prstGeom>
        </p:spPr>
      </p:pic>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9" y="5253678"/>
            <a:ext cx="8310174" cy="1144347"/>
          </a:xfrm>
        </p:spPr>
        <p:txBody>
          <a:bodyPr wrap="square" lIns="0" tIns="18000" rIns="0" bIns="18000" anchor="ctr" anchorCtr="0">
            <a:spAutoFit/>
          </a:bodyPr>
          <a:lstStyle/>
          <a:p>
            <a:pPr marL="342900" indent="-342900"/>
            <a:r>
              <a:rPr lang="en-US" sz="2400" noProof="0" dirty="0"/>
              <a:t>The heat range of a spark plug is determined by the distance the heat has to flow from the tip to the cylinder head.</a:t>
            </a:r>
          </a:p>
        </p:txBody>
      </p:sp>
    </p:spTree>
    <p:extLst>
      <p:ext uri="{BB962C8B-B14F-4D97-AF65-F5344CB8AC3E}">
        <p14:creationId xmlns:p14="http://schemas.microsoft.com/office/powerpoint/2010/main" val="15324132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652" y="194708"/>
            <a:ext cx="8229600" cy="590349"/>
          </a:xfrm>
        </p:spPr>
        <p:txBody>
          <a:bodyPr wrap="square" lIns="0" tIns="18000" rIns="0" bIns="18000">
            <a:spAutoFit/>
          </a:bodyPr>
          <a:lstStyle/>
          <a:p>
            <a:r>
              <a:rPr lang="en-US" sz="3600" dirty="0">
                <a:latin typeface="+mj-lt"/>
              </a:rPr>
              <a:t>Summary</a:t>
            </a:r>
          </a:p>
        </p:txBody>
      </p:sp>
      <p:sp>
        <p:nvSpPr>
          <p:cNvPr id="3" name="Content Placeholder 2"/>
          <p:cNvSpPr>
            <a:spLocks noGrp="1"/>
          </p:cNvSpPr>
          <p:nvPr>
            <p:ph idx="1"/>
          </p:nvPr>
        </p:nvSpPr>
        <p:spPr>
          <a:xfrm>
            <a:off x="442073" y="948593"/>
            <a:ext cx="8316913" cy="4776111"/>
          </a:xfrm>
        </p:spPr>
        <p:txBody>
          <a:bodyPr wrap="square" lIns="0" tIns="18000" rIns="0" bIns="18000">
            <a:spAutoFit/>
          </a:bodyPr>
          <a:lstStyle/>
          <a:p>
            <a:pPr marL="342900" indent="-342900">
              <a:spcBef>
                <a:spcPts val="600"/>
              </a:spcBef>
            </a:pPr>
            <a:r>
              <a:rPr lang="en-US" sz="2400" dirty="0"/>
              <a:t>All inductive ignition systems supply battery voltage to the positive side of the ignition coil and pulse the negative side of the coil on and off to ground to create a high voltage spark. </a:t>
            </a:r>
          </a:p>
          <a:p>
            <a:pPr marL="342900" indent="-342900">
              <a:spcBef>
                <a:spcPts val="600"/>
              </a:spcBef>
            </a:pPr>
            <a:r>
              <a:rPr lang="en-US" sz="2400" dirty="0"/>
              <a:t>If an ignition system uses a distributor, it is a distributor ignition (</a:t>
            </a:r>
            <a:r>
              <a:rPr lang="en-US" sz="2400" spc="-250" dirty="0"/>
              <a:t>D </a:t>
            </a:r>
            <a:r>
              <a:rPr lang="en-US" sz="2400" dirty="0"/>
              <a:t>I) system.</a:t>
            </a:r>
          </a:p>
          <a:p>
            <a:pPr marL="342900" indent="-342900">
              <a:spcBef>
                <a:spcPts val="600"/>
              </a:spcBef>
            </a:pPr>
            <a:r>
              <a:rPr lang="en-US" sz="2400" dirty="0"/>
              <a:t>If an ignition system does not use a distributor, it is called an electronic ignition (</a:t>
            </a:r>
            <a:r>
              <a:rPr lang="en-US" sz="2400" spc="-250" dirty="0"/>
              <a:t>E </a:t>
            </a:r>
            <a:r>
              <a:rPr lang="en-US" sz="2400" dirty="0"/>
              <a:t>I) system.</a:t>
            </a:r>
          </a:p>
          <a:p>
            <a:pPr marL="342900" indent="-342900">
              <a:spcBef>
                <a:spcPts val="600"/>
              </a:spcBef>
            </a:pPr>
            <a:r>
              <a:rPr lang="en-US" sz="2400" dirty="0"/>
              <a:t>A waste-spark ignition system fires two spark plugs at the same time.</a:t>
            </a:r>
          </a:p>
          <a:p>
            <a:pPr marL="342900" indent="-342900">
              <a:spcBef>
                <a:spcPts val="600"/>
              </a:spcBef>
            </a:pPr>
            <a:r>
              <a:rPr lang="en-US" sz="2400" dirty="0"/>
              <a:t>Coil-on-plug ignition system uses an ignition coil for each spark plug.</a:t>
            </a:r>
          </a:p>
        </p:txBody>
      </p:sp>
    </p:spTree>
    <p:extLst>
      <p:ext uri="{BB962C8B-B14F-4D97-AF65-F5344CB8AC3E}">
        <p14:creationId xmlns:p14="http://schemas.microsoft.com/office/powerpoint/2010/main" val="11943275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6618D-EABD-B5E8-4A66-8B190AF3F3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EE6EA3-B1A4-21D8-A9F7-1B1AF8DAC833}"/>
              </a:ext>
            </a:extLst>
          </p:cNvPr>
          <p:cNvSpPr>
            <a:spLocks noGrp="1"/>
          </p:cNvSpPr>
          <p:nvPr>
            <p:ph type="title"/>
          </p:nvPr>
        </p:nvSpPr>
        <p:spPr>
          <a:xfrm>
            <a:off x="457200" y="174091"/>
            <a:ext cx="8229600" cy="682682"/>
          </a:xfrm>
        </p:spPr>
        <p:txBody>
          <a:bodyPr wrap="square" tIns="18000" bIns="18000" anchor="ctr" anchorCtr="0">
            <a:spAutoFit/>
          </a:bodyPr>
          <a:lstStyle/>
          <a:p>
            <a:r>
              <a:rPr lang="en-US" sz="2800" noProof="0" dirty="0">
                <a:latin typeface="+mj-lt"/>
              </a:rPr>
              <a:t>Animations and Video Links </a:t>
            </a:r>
            <a:br>
              <a:rPr lang="en-US" sz="2800" noProof="0" dirty="0">
                <a:latin typeface="+mj-lt"/>
              </a:rPr>
            </a:br>
            <a:r>
              <a:rPr lang="en-US" sz="1400" noProof="0" dirty="0">
                <a:latin typeface="+mj-lt"/>
              </a:rPr>
              <a:t>(Halderman website subscription and web access needed to view)</a:t>
            </a:r>
          </a:p>
        </p:txBody>
      </p:sp>
      <p:sp>
        <p:nvSpPr>
          <p:cNvPr id="3" name="Content Placeholder 2">
            <a:extLst>
              <a:ext uri="{FF2B5EF4-FFF2-40B4-BE49-F238E27FC236}">
                <a16:creationId xmlns:a16="http://schemas.microsoft.com/office/drawing/2014/main" id="{B2B088E0-DC24-0FA6-D3E5-C31DD09A1225}"/>
              </a:ext>
            </a:extLst>
          </p:cNvPr>
          <p:cNvSpPr>
            <a:spLocks noGrp="1"/>
          </p:cNvSpPr>
          <p:nvPr>
            <p:ph idx="1"/>
          </p:nvPr>
        </p:nvSpPr>
        <p:spPr>
          <a:xfrm>
            <a:off x="457200" y="2133600"/>
            <a:ext cx="8229600" cy="967376"/>
          </a:xfrm>
        </p:spPr>
        <p:txBody>
          <a:bodyPr wrap="square" tIns="18000" bIns="18000" anchor="ctr" anchorCtr="0">
            <a:spAutoFit/>
          </a:bodyPr>
          <a:lstStyle/>
          <a:p>
            <a:r>
              <a:rPr lang="en-US" sz="2400" noProof="0" dirty="0">
                <a:hlinkClick r:id="rId3"/>
              </a:rPr>
              <a:t>(A8) Engine Performance Animations</a:t>
            </a:r>
            <a:endParaRPr lang="en-US" sz="2400" noProof="0" dirty="0"/>
          </a:p>
          <a:p>
            <a:r>
              <a:rPr lang="en-US" sz="2400" noProof="0" dirty="0">
                <a:hlinkClick r:id="rId4"/>
              </a:rPr>
              <a:t>(A8) Engine Performance Videos</a:t>
            </a:r>
            <a:endParaRPr lang="en-US" sz="2400" noProof="0" dirty="0"/>
          </a:p>
        </p:txBody>
      </p:sp>
    </p:spTree>
    <p:extLst>
      <p:ext uri="{BB962C8B-B14F-4D97-AF65-F5344CB8AC3E}">
        <p14:creationId xmlns:p14="http://schemas.microsoft.com/office/powerpoint/2010/main" val="12942980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7D58C-9F1B-4866-A98E-52818AA14994}"/>
              </a:ext>
            </a:extLst>
          </p:cNvPr>
          <p:cNvSpPr>
            <a:spLocks noGrp="1"/>
          </p:cNvSpPr>
          <p:nvPr>
            <p:ph type="title"/>
          </p:nvPr>
        </p:nvSpPr>
        <p:spPr>
          <a:xfrm>
            <a:off x="438222" y="194484"/>
            <a:ext cx="8268138" cy="590349"/>
          </a:xfrm>
        </p:spPr>
        <p:txBody>
          <a:bodyPr wrap="square" lIns="0" tIns="18000" rIns="0" bIns="18000" rtlCol="0" anchor="ctr">
            <a:spAutoFit/>
          </a:bodyPr>
          <a:lstStyle/>
          <a:p>
            <a:pPr eaLnBrk="1" fontAlgn="auto" hangingPunct="1">
              <a:spcAft>
                <a:spcPts val="0"/>
              </a:spcAft>
              <a:defRPr/>
            </a:pPr>
            <a:r>
              <a:rPr lang="en-US" sz="3600" b="1" noProof="0" dirty="0">
                <a:latin typeface="+mj-lt"/>
              </a:rPr>
              <a:t>Copyright</a:t>
            </a:r>
          </a:p>
        </p:txBody>
      </p:sp>
      <p:pic>
        <p:nvPicPr>
          <p:cNvPr id="5" name="Graphic" descr="Warning">
            <a:extLst>
              <a:ext uri="{FF2B5EF4-FFF2-40B4-BE49-F238E27FC236}">
                <a16:creationId xmlns:a16="http://schemas.microsoft.com/office/drawing/2014/main" id="{CE97A724-05B2-41E5-93C9-D4B362F77E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222" y="2790085"/>
            <a:ext cx="1269677" cy="1269677"/>
          </a:xfrm>
          <a:prstGeom prst="rect">
            <a:avLst/>
          </a:prstGeom>
          <a:noFill/>
          <a:ln>
            <a:noFill/>
          </a:ln>
        </p:spPr>
      </p:pic>
      <p:sp>
        <p:nvSpPr>
          <p:cNvPr id="47108" name="Content Placeholder 2">
            <a:extLst>
              <a:ext uri="{FF2B5EF4-FFF2-40B4-BE49-F238E27FC236}">
                <a16:creationId xmlns:a16="http://schemas.microsoft.com/office/drawing/2014/main" id="{D426AB61-8455-4298-A667-9E3A95FC73C1}"/>
              </a:ext>
            </a:extLst>
          </p:cNvPr>
          <p:cNvSpPr>
            <a:spLocks noGrp="1"/>
          </p:cNvSpPr>
          <p:nvPr>
            <p:ph idx="1"/>
          </p:nvPr>
        </p:nvSpPr>
        <p:spPr bwMode="auto">
          <a:xfrm>
            <a:off x="1827815" y="2025192"/>
            <a:ext cx="6878545" cy="2832998"/>
          </a:xfrm>
          <a:ln w="28575">
            <a:solidFill>
              <a:schemeClr val="tx1"/>
            </a:solidFill>
            <a:miter lim="800000"/>
            <a:headEnd/>
            <a:tailEnd/>
          </a:ln>
        </p:spPr>
        <p:txBody>
          <a:bodyPr wrap="square" lIns="183600" tIns="183600" rIns="183600" bIns="183600" numCol="1" anchor="ctr" anchorCtr="0" compatLnSpc="1">
            <a:prstTxWarp prst="textNoShape">
              <a:avLst/>
            </a:prstTxWarp>
            <a:spAutoFit/>
          </a:bodyPr>
          <a:lstStyle/>
          <a:p>
            <a:pPr marL="0" indent="0" eaLnBrk="1" hangingPunct="1">
              <a:buFont typeface="Arial" panose="020B0604020202020204" pitchFamily="34" charset="0"/>
              <a:buNone/>
            </a:pPr>
            <a:r>
              <a:rPr lang="en-US" altLang="en-US" b="1" noProof="0"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3117443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6" name="Title 5">
            <a:extLst>
              <a:ext uri="{FF2B5EF4-FFF2-40B4-BE49-F238E27FC236}">
                <a16:creationId xmlns:a16="http://schemas.microsoft.com/office/drawing/2014/main" id="{69B0B1BE-504F-245D-CC62-A602C90C7B68}"/>
              </a:ext>
            </a:extLst>
          </p:cNvPr>
          <p:cNvSpPr>
            <a:spLocks noGrp="1"/>
          </p:cNvSpPr>
          <p:nvPr>
            <p:ph type="title"/>
          </p:nvPr>
        </p:nvSpPr>
        <p:spPr>
          <a:xfrm>
            <a:off x="438537" y="199188"/>
            <a:ext cx="8310175" cy="590349"/>
          </a:xfrm>
        </p:spPr>
        <p:txBody>
          <a:bodyPr wrap="square" lIns="0" tIns="18000" rIns="0" bIns="18000" anchor="ctr" anchorCtr="0">
            <a:spAutoFit/>
          </a:bodyPr>
          <a:lstStyle/>
          <a:p>
            <a:r>
              <a:rPr lang="en-US" noProof="0" dirty="0"/>
              <a:t>Figure </a:t>
            </a:r>
            <a:r>
              <a:rPr lang="en-US" dirty="0"/>
              <a:t>29</a:t>
            </a:r>
            <a:r>
              <a:rPr lang="en-US" noProof="0" dirty="0"/>
              <a:t>.2</a:t>
            </a:r>
          </a:p>
        </p:txBody>
      </p:sp>
      <p:sp>
        <p:nvSpPr>
          <p:cNvPr id="7" name="Content Placeholder 6">
            <a:extLst>
              <a:ext uri="{FF2B5EF4-FFF2-40B4-BE49-F238E27FC236}">
                <a16:creationId xmlns:a16="http://schemas.microsoft.com/office/drawing/2014/main" id="{57DE407D-2084-3774-CFC0-D785FF721FF7}"/>
              </a:ext>
            </a:extLst>
          </p:cNvPr>
          <p:cNvSpPr>
            <a:spLocks noGrp="1"/>
          </p:cNvSpPr>
          <p:nvPr>
            <p:ph sz="quarter" idx="13"/>
          </p:nvPr>
        </p:nvSpPr>
        <p:spPr>
          <a:xfrm>
            <a:off x="438539" y="948793"/>
            <a:ext cx="1801227" cy="405683"/>
          </a:xfrm>
        </p:spPr>
        <p:txBody>
          <a:bodyPr wrap="square" lIns="0" tIns="18000" rIns="0" bIns="18000" anchor="ctr" anchorCtr="0">
            <a:spAutoFit/>
          </a:bodyPr>
          <a:lstStyle/>
          <a:p>
            <a:pPr marL="0" indent="0">
              <a:buNone/>
            </a:pPr>
            <a:r>
              <a:rPr lang="en-US" sz="2400" noProof="0" dirty="0"/>
              <a:t>Married Coil</a:t>
            </a:r>
          </a:p>
        </p:txBody>
      </p:sp>
      <p:sp>
        <p:nvSpPr>
          <p:cNvPr id="8" name="Content Placeholder 7">
            <a:extLst>
              <a:ext uri="{FF2B5EF4-FFF2-40B4-BE49-F238E27FC236}">
                <a16:creationId xmlns:a16="http://schemas.microsoft.com/office/drawing/2014/main" id="{1DC8F572-19D6-4145-91FD-E6DE5FD34F5C}"/>
              </a:ext>
            </a:extLst>
          </p:cNvPr>
          <p:cNvSpPr>
            <a:spLocks noGrp="1"/>
          </p:cNvSpPr>
          <p:nvPr>
            <p:ph sz="quarter" idx="14"/>
          </p:nvPr>
        </p:nvSpPr>
        <p:spPr>
          <a:xfrm>
            <a:off x="438537" y="1583938"/>
            <a:ext cx="4025513" cy="4099002"/>
          </a:xfrm>
        </p:spPr>
        <p:txBody>
          <a:bodyPr wrap="square" lIns="0" tIns="18000" rIns="0" bIns="18000" anchor="ctr" anchorCtr="0">
            <a:spAutoFit/>
          </a:bodyPr>
          <a:lstStyle/>
          <a:p>
            <a:pPr marL="342900" indent="-342900"/>
            <a:r>
              <a:rPr lang="en-US" sz="2400" noProof="0" dirty="0"/>
              <a:t>Some ignition coils are electrically connected, called married (top figure), whereas others use separate primary and secondary windings, called divorced (lower figure). The polarity (positive or negative) of a coil is determined by the direction in which the coil is wound.</a:t>
            </a:r>
          </a:p>
        </p:txBody>
      </p:sp>
      <p:pic>
        <p:nvPicPr>
          <p:cNvPr id="4" name="Picture 3" descr="An illustration depicts 2 types of electric windings, electrically connected windings and electrically insulated windings.&#10;For long description in Notes pane, press F6.">
            <a:extLst>
              <a:ext uri="{FF2B5EF4-FFF2-40B4-BE49-F238E27FC236}">
                <a16:creationId xmlns:a16="http://schemas.microsoft.com/office/drawing/2014/main" id="{1B60E9F8-16C4-44CB-A836-20C26866B637}"/>
              </a:ext>
            </a:extLst>
          </p:cNvPr>
          <p:cNvPicPr>
            <a:picLocks noChangeAspect="1"/>
          </p:cNvPicPr>
          <p:nvPr/>
        </p:nvPicPr>
        <p:blipFill>
          <a:blip r:embed="rId3"/>
          <a:stretch>
            <a:fillRect/>
          </a:stretch>
        </p:blipFill>
        <p:spPr>
          <a:xfrm>
            <a:off x="4952601" y="1151634"/>
            <a:ext cx="3574493" cy="4825399"/>
          </a:xfrm>
          <a:prstGeom prst="rect">
            <a:avLst/>
          </a:prstGeom>
        </p:spPr>
      </p:pic>
    </p:spTree>
    <p:extLst>
      <p:ext uri="{BB962C8B-B14F-4D97-AF65-F5344CB8AC3E}">
        <p14:creationId xmlns:p14="http://schemas.microsoft.com/office/powerpoint/2010/main" val="16180957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4829"/>
            <a:ext cx="8310175" cy="590349"/>
          </a:xfrm>
        </p:spPr>
        <p:txBody>
          <a:bodyPr wrap="square" lIns="0" tIns="18000" rIns="0" bIns="18000" anchor="ctr" anchorCtr="0">
            <a:spAutoFit/>
          </a:bodyPr>
          <a:lstStyle/>
          <a:p>
            <a:r>
              <a:rPr lang="en-US" dirty="0"/>
              <a:t>Ignition System Operation</a:t>
            </a:r>
            <a:endParaRPr lang="en-US"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33838"/>
            <a:ext cx="8305788" cy="3514227"/>
          </a:xfrm>
        </p:spPr>
        <p:txBody>
          <a:bodyPr wrap="square" lIns="0" tIns="18000" rIns="0" bIns="18000" anchor="ctr" anchorCtr="0">
            <a:spAutoFit/>
          </a:bodyPr>
          <a:lstStyle/>
          <a:p>
            <a:pPr marL="342900" indent="-342900">
              <a:spcBef>
                <a:spcPts val="600"/>
              </a:spcBef>
              <a:buSzTx/>
            </a:pPr>
            <a:r>
              <a:rPr lang="en-US" sz="2400" dirty="0"/>
              <a:t>All ignition systems apply voltage close to battery voltage (12 volts) to positive side of ignition coil and pulse negative side to ground.</a:t>
            </a:r>
          </a:p>
          <a:p>
            <a:pPr marL="342900" indent="-342900">
              <a:spcBef>
                <a:spcPts val="600"/>
              </a:spcBef>
              <a:buSzTx/>
            </a:pPr>
            <a:r>
              <a:rPr lang="en-US" sz="2400" dirty="0"/>
              <a:t>When coil negative lead is grounded, primary (low-voltage) circuit of coil is complete and a magnetic field is created around coil windings.</a:t>
            </a:r>
          </a:p>
          <a:p>
            <a:pPr marL="342900" indent="-342900">
              <a:spcBef>
                <a:spcPts val="600"/>
              </a:spcBef>
              <a:buSzTx/>
            </a:pPr>
            <a:r>
              <a:rPr lang="en-US" sz="2400" dirty="0"/>
              <a:t>When circuit is opened, magnetic field collapses and induces a high-voltage spark in secondary winding of ignition coil.</a:t>
            </a:r>
            <a:endParaRPr lang="en-US" altLang="en-US" sz="2400" noProof="0" dirty="0">
              <a:solidFill>
                <a:schemeClr val="tx1"/>
              </a:solidFill>
            </a:endParaRPr>
          </a:p>
        </p:txBody>
      </p:sp>
    </p:spTree>
    <p:extLst>
      <p:ext uri="{BB962C8B-B14F-4D97-AF65-F5344CB8AC3E}">
        <p14:creationId xmlns:p14="http://schemas.microsoft.com/office/powerpoint/2010/main" val="3407169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4829"/>
            <a:ext cx="8310175" cy="590349"/>
          </a:xfrm>
        </p:spPr>
        <p:txBody>
          <a:bodyPr wrap="square" lIns="0" tIns="18000" rIns="0" bIns="18000" anchor="ctr" anchorCtr="0">
            <a:spAutoFit/>
          </a:bodyPr>
          <a:lstStyle/>
          <a:p>
            <a:r>
              <a:rPr lang="en-US" dirty="0"/>
              <a:t>Ignition Coils </a:t>
            </a:r>
            <a:r>
              <a:rPr lang="en-US" sz="2800" dirty="0"/>
              <a:t>(1 of 4)</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36719"/>
            <a:ext cx="8305788" cy="4114391"/>
          </a:xfrm>
        </p:spPr>
        <p:txBody>
          <a:bodyPr wrap="square" lIns="0" tIns="18000" rIns="0" bIns="18000" anchor="ctr" anchorCtr="0">
            <a:spAutoFit/>
          </a:bodyPr>
          <a:lstStyle/>
          <a:p>
            <a:pPr marL="342900" indent="-342900">
              <a:spcBef>
                <a:spcPts val="600"/>
              </a:spcBef>
              <a:buSzTx/>
            </a:pPr>
            <a:r>
              <a:rPr lang="en-US" sz="2400" dirty="0"/>
              <a:t>Purpose and Function</a:t>
            </a:r>
          </a:p>
          <a:p>
            <a:pPr marL="829818" lvl="1" indent="-342900">
              <a:buSzTx/>
            </a:pPr>
            <a:r>
              <a:rPr lang="en-US" sz="2400" dirty="0"/>
              <a:t>The coil creates a high-voltage spark by electromagnetic induction.</a:t>
            </a:r>
          </a:p>
          <a:p>
            <a:pPr marL="342900" indent="-342900">
              <a:spcBef>
                <a:spcPts val="600"/>
              </a:spcBef>
              <a:buSzTx/>
            </a:pPr>
            <a:r>
              <a:rPr lang="en-US" sz="2400" dirty="0"/>
              <a:t>Coil Construction</a:t>
            </a:r>
          </a:p>
          <a:p>
            <a:pPr marL="829818" lvl="1" indent="-342900">
              <a:buSzTx/>
            </a:pPr>
            <a:r>
              <a:rPr lang="en-US" sz="2400" dirty="0"/>
              <a:t>The center of an ignition coil contains a core of laminated soft iron (thin strips of soft iron).</a:t>
            </a:r>
          </a:p>
          <a:p>
            <a:pPr marL="829818" lvl="1" indent="-342900">
              <a:buSzTx/>
            </a:pPr>
            <a:r>
              <a:rPr lang="en-US" sz="2400" dirty="0"/>
              <a:t>Surrounding the laminated core are the secondary windings.</a:t>
            </a:r>
          </a:p>
          <a:p>
            <a:pPr marL="829818" lvl="1" indent="-342900">
              <a:buSzTx/>
            </a:pPr>
            <a:r>
              <a:rPr lang="en-US" sz="2400" dirty="0"/>
              <a:t>Surrounding the secondary windings are the primary windings.</a:t>
            </a:r>
            <a:endParaRPr lang="en-US" altLang="en-US" sz="2400" noProof="0" dirty="0">
              <a:solidFill>
                <a:schemeClr val="tx1"/>
              </a:solidFill>
            </a:endParaRPr>
          </a:p>
        </p:txBody>
      </p:sp>
    </p:spTree>
    <p:extLst>
      <p:ext uri="{BB962C8B-B14F-4D97-AF65-F5344CB8AC3E}">
        <p14:creationId xmlns:p14="http://schemas.microsoft.com/office/powerpoint/2010/main" val="3142728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9" name="Title 8">
            <a:extLst>
              <a:ext uri="{FF2B5EF4-FFF2-40B4-BE49-F238E27FC236}">
                <a16:creationId xmlns:a16="http://schemas.microsoft.com/office/drawing/2014/main" id="{DD6BAA2F-7074-4C51-9B56-D48C127C7BC2}"/>
              </a:ext>
            </a:extLst>
          </p:cNvPr>
          <p:cNvSpPr>
            <a:spLocks noGrp="1"/>
          </p:cNvSpPr>
          <p:nvPr>
            <p:ph type="title"/>
          </p:nvPr>
        </p:nvSpPr>
        <p:spPr>
          <a:xfrm>
            <a:off x="438537" y="194829"/>
            <a:ext cx="8310175" cy="590349"/>
          </a:xfrm>
        </p:spPr>
        <p:txBody>
          <a:bodyPr wrap="square" lIns="0" tIns="18000" rIns="0" bIns="18000" anchor="ctr" anchorCtr="0">
            <a:spAutoFit/>
          </a:bodyPr>
          <a:lstStyle/>
          <a:p>
            <a:r>
              <a:rPr lang="en-US" dirty="0"/>
              <a:t>Ignition Coils </a:t>
            </a:r>
            <a:r>
              <a:rPr lang="en-US" sz="2800" dirty="0"/>
              <a:t>(2 of 4)</a:t>
            </a:r>
            <a:endParaRPr lang="en-US" sz="2800" noProof="0" dirty="0"/>
          </a:p>
        </p:txBody>
      </p:sp>
      <p:sp>
        <p:nvSpPr>
          <p:cNvPr id="10" name="Content Placeholder 9">
            <a:extLst>
              <a:ext uri="{FF2B5EF4-FFF2-40B4-BE49-F238E27FC236}">
                <a16:creationId xmlns:a16="http://schemas.microsoft.com/office/drawing/2014/main" id="{546FA0F2-B0AB-4D63-BB86-8B50E2C95E59}"/>
              </a:ext>
            </a:extLst>
          </p:cNvPr>
          <p:cNvSpPr>
            <a:spLocks noGrp="1"/>
          </p:cNvSpPr>
          <p:nvPr>
            <p:ph sz="quarter" idx="13"/>
          </p:nvPr>
        </p:nvSpPr>
        <p:spPr>
          <a:xfrm>
            <a:off x="442925" y="933075"/>
            <a:ext cx="8305788" cy="3591171"/>
          </a:xfrm>
        </p:spPr>
        <p:txBody>
          <a:bodyPr wrap="square" lIns="0" tIns="18000" rIns="0" bIns="18000" anchor="ctr" anchorCtr="0">
            <a:spAutoFit/>
          </a:bodyPr>
          <a:lstStyle/>
          <a:p>
            <a:pPr marL="342900" indent="-342900">
              <a:spcBef>
                <a:spcPts val="600"/>
              </a:spcBef>
              <a:buSzTx/>
            </a:pPr>
            <a:r>
              <a:rPr lang="en-US" sz="2400" dirty="0"/>
              <a:t>Self-Induction</a:t>
            </a:r>
          </a:p>
          <a:p>
            <a:pPr marL="829818" lvl="1" indent="-342900">
              <a:buSzTx/>
            </a:pPr>
            <a:r>
              <a:rPr lang="en-US" sz="2400" dirty="0"/>
              <a:t>When current starts to flow into a coil, an opposing current is created in the windings of the coil. This opposing current generation is caused by self-induction and is called inductive reactance.</a:t>
            </a:r>
          </a:p>
          <a:p>
            <a:pPr marL="342900" indent="-342900">
              <a:spcBef>
                <a:spcPts val="600"/>
              </a:spcBef>
              <a:buSzTx/>
            </a:pPr>
            <a:r>
              <a:rPr lang="en-US" sz="2400" dirty="0"/>
              <a:t>Mutual Induction</a:t>
            </a:r>
          </a:p>
          <a:p>
            <a:pPr marL="829818" lvl="1" indent="-342900">
              <a:buSzTx/>
            </a:pPr>
            <a:r>
              <a:rPr lang="en-US" sz="2400" dirty="0"/>
              <a:t>The current flowing in one coil winding induces a voltage in the adjacent coil winding when a change occurs.</a:t>
            </a:r>
            <a:endParaRPr lang="en-US" altLang="en-US" sz="2400" noProof="0" dirty="0">
              <a:solidFill>
                <a:schemeClr val="tx1"/>
              </a:solidFill>
            </a:endParaRPr>
          </a:p>
        </p:txBody>
      </p:sp>
    </p:spTree>
    <p:extLst>
      <p:ext uri="{BB962C8B-B14F-4D97-AF65-F5344CB8AC3E}">
        <p14:creationId xmlns:p14="http://schemas.microsoft.com/office/powerpoint/2010/main" val="3038173526"/>
      </p:ext>
    </p:extLst>
  </p:cSld>
  <p:clrMapOvr>
    <a:masterClrMapping/>
  </p:clrMapOvr>
</p:sld>
</file>

<file path=ppt/theme/theme1.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3501</TotalTime>
  <Words>3714</Words>
  <Application>Microsoft Office PowerPoint</Application>
  <PresentationFormat>On-screen Show (4:3)</PresentationFormat>
  <Paragraphs>292</Paragraphs>
  <Slides>53</Slides>
  <Notes>46</Notes>
  <HiddenSlides>0</HiddenSlides>
  <MMClips>4</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53</vt:i4>
      </vt:variant>
    </vt:vector>
  </HeadingPairs>
  <TitlesOfParts>
    <vt:vector size="58" baseType="lpstr">
      <vt:lpstr>Arial</vt:lpstr>
      <vt:lpstr>Verdana</vt:lpstr>
      <vt:lpstr>Times New Roman</vt:lpstr>
      <vt:lpstr>1_USHE</vt:lpstr>
      <vt:lpstr>USHE</vt:lpstr>
      <vt:lpstr>Automotive Electrical and Engine Performance</vt:lpstr>
      <vt:lpstr>Learning Objectives (1 of 2)</vt:lpstr>
      <vt:lpstr>Learning Objectives (2 of 2)</vt:lpstr>
      <vt:lpstr>Ignition System</vt:lpstr>
      <vt:lpstr>Figure 29.1</vt:lpstr>
      <vt:lpstr>Figure 29.2</vt:lpstr>
      <vt:lpstr>Ignition System Operation</vt:lpstr>
      <vt:lpstr>Ignition Coils (1 of 4)</vt:lpstr>
      <vt:lpstr>Ignition Coils (2 of 4)</vt:lpstr>
      <vt:lpstr>Ignition Coils (3 of 4)</vt:lpstr>
      <vt:lpstr>Ignition Coils (4 of 4)</vt:lpstr>
      <vt:lpstr>Figure 29.3</vt:lpstr>
      <vt:lpstr>Figure 29.4</vt:lpstr>
      <vt:lpstr>Frequently Asked Question: How Does the Computer Control the Ignition?</vt:lpstr>
      <vt:lpstr>Figure 29.5</vt:lpstr>
      <vt:lpstr>Question 1</vt:lpstr>
      <vt:lpstr>Answer 1</vt:lpstr>
      <vt:lpstr>Ignition Switch and Triggering</vt:lpstr>
      <vt:lpstr>Primary Circuit Operation</vt:lpstr>
      <vt:lpstr>Figure 29.6</vt:lpstr>
      <vt:lpstr>Figure 29.7</vt:lpstr>
      <vt:lpstr>Animation: Hall Effect Sensor</vt:lpstr>
      <vt:lpstr>Figure 29.8</vt:lpstr>
      <vt:lpstr>Figure 29.9</vt:lpstr>
      <vt:lpstr>Question 2</vt:lpstr>
      <vt:lpstr>Answer 2</vt:lpstr>
      <vt:lpstr>Distributor Ignition Systems (1 of 2)</vt:lpstr>
      <vt:lpstr>Distributor Ignition Systems (2 of 2)</vt:lpstr>
      <vt:lpstr>Animation: Ignition System, Distributor</vt:lpstr>
      <vt:lpstr>Frequently Asked Question: What Is Meant by the Firing Order?</vt:lpstr>
      <vt:lpstr>Figure 29.10</vt:lpstr>
      <vt:lpstr>Waste-Spark Ignition Systems</vt:lpstr>
      <vt:lpstr>Figure 29.11</vt:lpstr>
      <vt:lpstr>Animation: Waste-Spark Ignition System</vt:lpstr>
      <vt:lpstr>Coil-on-Plug Ignition</vt:lpstr>
      <vt:lpstr>Animation: Coil-On-Plug Ignition System</vt:lpstr>
      <vt:lpstr>Figure 29.12</vt:lpstr>
      <vt:lpstr>Figure 29.13</vt:lpstr>
      <vt:lpstr>Figure 29.14</vt:lpstr>
      <vt:lpstr>Ignition Timing</vt:lpstr>
      <vt:lpstr>Figure 29.15</vt:lpstr>
      <vt:lpstr>Figure 29.16</vt:lpstr>
      <vt:lpstr>Knock Sensors</vt:lpstr>
      <vt:lpstr>Figure 29.17</vt:lpstr>
      <vt:lpstr>Figure 29.18</vt:lpstr>
      <vt:lpstr>Question 3</vt:lpstr>
      <vt:lpstr>Answer 3</vt:lpstr>
      <vt:lpstr>Spark Plugs</vt:lpstr>
      <vt:lpstr>Figure 29.19</vt:lpstr>
      <vt:lpstr>Figure 29.20</vt:lpstr>
      <vt:lpstr>Summary</vt:lpstr>
      <vt:lpstr>Animations and Video Links  (Halderman website subscription and web access needed to view)</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Electrical and Engine Performance, Ninth Edition, Chapter 29</dc:title>
  <dc:subject>Careers</dc:subject>
  <dc:creator>Halderman and Ward</dc:creator>
  <cp:keywords/>
  <dc:description>Additional information may be found in the Notes Pane of each slide by pressing F6.</dc:description>
  <cp:lastModifiedBy>Glen Plants</cp:lastModifiedBy>
  <cp:revision>441</cp:revision>
  <dcterms:modified xsi:type="dcterms:W3CDTF">2024-10-31T17:19:05Z</dcterms:modified>
</cp:coreProperties>
</file>