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78"/>
  </p:notesMasterIdLst>
  <p:handoutMasterIdLst>
    <p:handoutMasterId r:id="rId79"/>
  </p:handoutMasterIdLst>
  <p:sldIdLst>
    <p:sldId id="977" r:id="rId3"/>
    <p:sldId id="393" r:id="rId4"/>
    <p:sldId id="748" r:id="rId5"/>
    <p:sldId id="813" r:id="rId6"/>
    <p:sldId id="749" r:id="rId7"/>
    <p:sldId id="750" r:id="rId8"/>
    <p:sldId id="751" r:id="rId9"/>
    <p:sldId id="752" r:id="rId10"/>
    <p:sldId id="753" r:id="rId11"/>
    <p:sldId id="754" r:id="rId12"/>
    <p:sldId id="755" r:id="rId13"/>
    <p:sldId id="756" r:id="rId14"/>
    <p:sldId id="757" r:id="rId15"/>
    <p:sldId id="758" r:id="rId16"/>
    <p:sldId id="759" r:id="rId17"/>
    <p:sldId id="760" r:id="rId18"/>
    <p:sldId id="761" r:id="rId19"/>
    <p:sldId id="762" r:id="rId20"/>
    <p:sldId id="763" r:id="rId21"/>
    <p:sldId id="764" r:id="rId22"/>
    <p:sldId id="1384" r:id="rId23"/>
    <p:sldId id="765" r:id="rId24"/>
    <p:sldId id="812" r:id="rId25"/>
    <p:sldId id="767" r:id="rId26"/>
    <p:sldId id="768" r:id="rId27"/>
    <p:sldId id="769" r:id="rId28"/>
    <p:sldId id="770" r:id="rId29"/>
    <p:sldId id="1385" r:id="rId30"/>
    <p:sldId id="1386" r:id="rId31"/>
    <p:sldId id="771" r:id="rId32"/>
    <p:sldId id="772" r:id="rId33"/>
    <p:sldId id="773" r:id="rId34"/>
    <p:sldId id="774" r:id="rId35"/>
    <p:sldId id="1387" r:id="rId36"/>
    <p:sldId id="775" r:id="rId37"/>
    <p:sldId id="776" r:id="rId38"/>
    <p:sldId id="777" r:id="rId39"/>
    <p:sldId id="778" r:id="rId40"/>
    <p:sldId id="779" r:id="rId41"/>
    <p:sldId id="780" r:id="rId42"/>
    <p:sldId id="781" r:id="rId43"/>
    <p:sldId id="782" r:id="rId44"/>
    <p:sldId id="783" r:id="rId45"/>
    <p:sldId id="784" r:id="rId46"/>
    <p:sldId id="785" r:id="rId47"/>
    <p:sldId id="786" r:id="rId48"/>
    <p:sldId id="787" r:id="rId49"/>
    <p:sldId id="788" r:id="rId50"/>
    <p:sldId id="789" r:id="rId51"/>
    <p:sldId id="790" r:id="rId52"/>
    <p:sldId id="791" r:id="rId53"/>
    <p:sldId id="792" r:id="rId54"/>
    <p:sldId id="793" r:id="rId55"/>
    <p:sldId id="794" r:id="rId56"/>
    <p:sldId id="795" r:id="rId57"/>
    <p:sldId id="1388" r:id="rId58"/>
    <p:sldId id="796" r:id="rId59"/>
    <p:sldId id="797" r:id="rId60"/>
    <p:sldId id="798" r:id="rId61"/>
    <p:sldId id="799" r:id="rId62"/>
    <p:sldId id="800" r:id="rId63"/>
    <p:sldId id="801" r:id="rId64"/>
    <p:sldId id="802" r:id="rId65"/>
    <p:sldId id="803" r:id="rId66"/>
    <p:sldId id="804" r:id="rId67"/>
    <p:sldId id="805" r:id="rId68"/>
    <p:sldId id="806" r:id="rId69"/>
    <p:sldId id="807" r:id="rId70"/>
    <p:sldId id="808" r:id="rId71"/>
    <p:sldId id="809" r:id="rId72"/>
    <p:sldId id="810" r:id="rId73"/>
    <p:sldId id="811" r:id="rId74"/>
    <p:sldId id="979" r:id="rId75"/>
    <p:sldId id="1306" r:id="rId76"/>
    <p:sldId id="687" r:id="rId77"/>
  </p:sldIdLst>
  <p:sldSz cx="9144000" cy="6858000" type="screen4x3"/>
  <p:notesSz cx="6858000" cy="9144000"/>
  <p:embeddedFontLst>
    <p:embeddedFont>
      <p:font typeface="Verdana" panose="020B060403050404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32" userDrawn="1">
          <p15:clr>
            <a:srgbClr val="A4A3A4"/>
          </p15:clr>
        </p15:guide>
        <p15:guide id="3" pos="5472" userDrawn="1">
          <p15:clr>
            <a:srgbClr val="A4A3A4"/>
          </p15:clr>
        </p15:guide>
        <p15:guide id="5" orient="horz" pos="595" userDrawn="1">
          <p15:clr>
            <a:srgbClr val="A4A3A4"/>
          </p15:clr>
        </p15:guide>
        <p15:guide id="7" orient="horz" pos="913" userDrawn="1">
          <p15:clr>
            <a:srgbClr val="A4A3A4"/>
          </p15:clr>
        </p15:guide>
        <p15:guide id="8" pos="2880" userDrawn="1">
          <p15:clr>
            <a:srgbClr val="A4A3A4"/>
          </p15:clr>
        </p15:guide>
        <p15:guide id="9" orient="horz" pos="414" userDrawn="1">
          <p15:clr>
            <a:srgbClr val="A4A3A4"/>
          </p15:clr>
        </p15:guide>
        <p15:guide id="10" orient="horz" pos="2160" userDrawn="1">
          <p15:clr>
            <a:srgbClr val="A4A3A4"/>
          </p15:clr>
        </p15:guide>
        <p15:guide id="11" pos="204" userDrawn="1">
          <p15:clr>
            <a:srgbClr val="A4A3A4"/>
          </p15:clr>
        </p15:guide>
        <p15:guide id="12" orient="horz" pos="129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D4E4EA"/>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16" autoAdjust="0"/>
    <p:restoredTop sz="73684" autoAdjust="0"/>
  </p:normalViewPr>
  <p:slideViewPr>
    <p:cSldViewPr snapToGrid="0" snapToObjects="1">
      <p:cViewPr varScale="1">
        <p:scale>
          <a:sx n="84" d="100"/>
          <a:sy n="84" d="100"/>
        </p:scale>
        <p:origin x="2802" y="90"/>
      </p:cViewPr>
      <p:guideLst>
        <p:guide orient="horz" pos="4032"/>
        <p:guide pos="5472"/>
        <p:guide orient="horz" pos="595"/>
        <p:guide orient="horz" pos="913"/>
        <p:guide pos="2880"/>
        <p:guide orient="horz" pos="414"/>
        <p:guide orient="horz" pos="2160"/>
        <p:guide pos="204"/>
        <p:guide orient="horz" pos="1298"/>
      </p:guideLst>
    </p:cSldViewPr>
  </p:slideViewPr>
  <p:outlineViewPr>
    <p:cViewPr>
      <p:scale>
        <a:sx n="33" d="100"/>
        <a:sy n="33" d="100"/>
      </p:scale>
      <p:origin x="0" y="-3109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handoutMaster" Target="handoutMasters/handoutMaster1.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3.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1.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4.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10/31/2024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789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2859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dirty="0"/>
              <a:t>WARNING: Check the coolant level in the radiator only if the radiator is cool. If the radiator is hot and the radiator cap is removed, the drop in pressure above the coolant will cause the coolant to boil immediately and can cause severe burns when the coolant explosively expands upward and outward from the radiator opening.</a:t>
            </a:r>
          </a:p>
          <a:p>
            <a:r>
              <a:rPr lang="en-US" sz="1200" b="1" u="sng" dirty="0"/>
              <a:t>TECH TIP: </a:t>
            </a:r>
            <a:r>
              <a:rPr lang="en-US" sz="1200" b="1" i="0" u="sng" strike="noStrike" kern="1200" cap="none" baseline="0" dirty="0">
                <a:solidFill>
                  <a:schemeClr val="tx1"/>
                </a:solidFill>
                <a:latin typeface="Arial"/>
                <a:ea typeface="Arial"/>
                <a:cs typeface="Arial"/>
                <a:sym typeface="Arial"/>
              </a:rPr>
              <a:t>What’s Leaking?</a:t>
            </a:r>
          </a:p>
          <a:p>
            <a:r>
              <a:rPr lang="en-US" sz="1200" b="0" i="0" u="none" strike="noStrike" kern="1200" cap="none" baseline="0" dirty="0">
                <a:solidFill>
                  <a:schemeClr val="tx1"/>
                </a:solidFill>
                <a:latin typeface="Arial"/>
                <a:ea typeface="Arial"/>
                <a:cs typeface="Arial"/>
                <a:sym typeface="Arial"/>
              </a:rPr>
              <a:t>The color of the leaks observed under a vehicle can help the technician determine and correct the cause. Some leaks, such as condensate (water) from the air- conditioning system, are normal, whereas a brake fluid leak is very dangerous. The following are colors of common leaks.</a:t>
            </a:r>
          </a:p>
          <a:p>
            <a:r>
              <a:rPr lang="en-US" sz="1200" b="1" i="0" u="none" strike="noStrike" kern="1200" cap="none" baseline="0" dirty="0">
                <a:solidFill>
                  <a:schemeClr val="tx1"/>
                </a:solidFill>
                <a:latin typeface="Arial"/>
                <a:ea typeface="Arial"/>
                <a:cs typeface="Arial"/>
                <a:sym typeface="Arial"/>
              </a:rPr>
              <a:t>Color What’s Leaking</a:t>
            </a:r>
          </a:p>
          <a:p>
            <a:r>
              <a:rPr lang="en-US" sz="1200" b="0" i="0" u="none" strike="noStrike" kern="1200" cap="none" baseline="0" dirty="0">
                <a:solidFill>
                  <a:schemeClr val="tx1"/>
                </a:solidFill>
                <a:latin typeface="Arial"/>
                <a:ea typeface="Arial"/>
                <a:cs typeface="Arial"/>
                <a:sym typeface="Arial"/>
              </a:rPr>
              <a:t>Sooty black: Engine Oil</a:t>
            </a:r>
          </a:p>
          <a:p>
            <a:r>
              <a:rPr lang="en-US" sz="1200" b="0" i="0" u="none" strike="noStrike" kern="1200" cap="none" baseline="0" dirty="0">
                <a:solidFill>
                  <a:schemeClr val="tx1"/>
                </a:solidFill>
                <a:latin typeface="Arial"/>
                <a:ea typeface="Arial"/>
                <a:cs typeface="Arial"/>
                <a:sym typeface="Arial"/>
              </a:rPr>
              <a:t>Yellow, green, blue, or orange Antifreeze (coolant)</a:t>
            </a:r>
          </a:p>
          <a:p>
            <a:r>
              <a:rPr lang="en-US" sz="1200" b="0" i="0" u="none" strike="noStrike" kern="1200" cap="none" baseline="0" dirty="0">
                <a:solidFill>
                  <a:schemeClr val="tx1"/>
                </a:solidFill>
                <a:latin typeface="Arial"/>
                <a:ea typeface="Arial"/>
                <a:cs typeface="Arial"/>
                <a:sym typeface="Arial"/>
              </a:rPr>
              <a:t>Red: Automatic transmission fluid</a:t>
            </a:r>
          </a:p>
          <a:p>
            <a:r>
              <a:rPr lang="en-US" sz="1200" b="0" i="0" u="none" strike="noStrike" kern="1200" cap="none" baseline="0" dirty="0">
                <a:solidFill>
                  <a:schemeClr val="tx1"/>
                </a:solidFill>
                <a:latin typeface="Arial"/>
                <a:ea typeface="Arial"/>
                <a:cs typeface="Arial"/>
                <a:sym typeface="Arial"/>
              </a:rPr>
              <a:t>Murky brown: Brake or power steering fluid or very neglected antifreeze (coolant)</a:t>
            </a:r>
          </a:p>
          <a:p>
            <a:r>
              <a:rPr lang="en-US" sz="1200" b="0" i="0" u="none" strike="noStrike" kern="1200" cap="none" baseline="0" dirty="0">
                <a:solidFill>
                  <a:schemeClr val="tx1"/>
                </a:solidFill>
                <a:latin typeface="Arial"/>
                <a:ea typeface="Arial"/>
                <a:cs typeface="Arial"/>
                <a:sym typeface="Arial"/>
              </a:rPr>
              <a:t>Clear: Air-conditioning condensate (water) (normal)</a:t>
            </a:r>
          </a:p>
          <a:p>
            <a:endParaRPr lang="en-US" sz="1200" dirty="0"/>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1610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2651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469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baseline="0" dirty="0">
                <a:solidFill>
                  <a:schemeClr val="tx1"/>
                </a:solidFill>
                <a:latin typeface="Arial"/>
                <a:ea typeface="Arial"/>
                <a:cs typeface="Arial"/>
                <a:sym typeface="Arial"/>
              </a:rPr>
              <a:t>TECH TIP: The Foot Powder Spray Trick</a:t>
            </a:r>
          </a:p>
          <a:p>
            <a:r>
              <a:rPr lang="en-US" sz="1200" b="0" i="0" u="none" strike="noStrike" kern="1200" cap="none" baseline="0" dirty="0">
                <a:solidFill>
                  <a:schemeClr val="tx1"/>
                </a:solidFill>
                <a:latin typeface="Arial"/>
                <a:ea typeface="Arial"/>
                <a:cs typeface="Arial"/>
                <a:sym typeface="Arial"/>
              </a:rPr>
              <a:t>The source of an oil or other fluid leak is often difficult to determine. A quick and easy method that works is the following. First, clean the entire area. This can best be done by using a commercially available degreaser to spray the entire area. Let it soak to loosen all accumulated oil and greasy dirt. Clean off the degreaser with a water hose. Let the area dry. Start the engine, and using spray foot powder or other aerosol powder product, spray the entire area. The leak will turn the white powder dark. The exact location of any leak can be quickly located.</a:t>
            </a:r>
          </a:p>
          <a:p>
            <a:r>
              <a:rPr lang="en-US" sz="1200" b="0" i="0" u="none" strike="noStrike" kern="1200" cap="none" baseline="0" dirty="0">
                <a:solidFill>
                  <a:schemeClr val="tx1"/>
                </a:solidFill>
                <a:latin typeface="Arial"/>
                <a:ea typeface="Arial"/>
                <a:cs typeface="Arial"/>
                <a:sym typeface="Arial"/>
              </a:rPr>
              <a:t>NOTE: Most oil leaks appear at the bottom of the engine due to gravity. Look for the highest, most forward location for the source of the leak.</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7467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u="sng" dirty="0"/>
              <a:t>TECH TIP Engine Noise and Cost</a:t>
            </a:r>
          </a:p>
          <a:p>
            <a:r>
              <a:rPr lang="en-US" sz="1200" dirty="0"/>
              <a:t>A light ticking noise often heard at one-half engine speed and associated with valve train noise is a less serious problem than many deep-sounding knocking noises. Generally, the deeper the sound of the engine noise, the more the owner will have to pay for repairs. A light “tick tick tick,” though often not cheap, is usually far less expensive than a deep “knock knock knock” from the engine</a:t>
            </a:r>
            <a:r>
              <a:rPr lang="en-US" dirty="0"/>
              <a: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6610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cap="none" baseline="0" dirty="0">
              <a:solidFill>
                <a:schemeClr val="tx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819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cap="none" baseline="0" dirty="0">
              <a:solidFill>
                <a:schemeClr val="tx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8963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2467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8919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cap="none" baseline="0" dirty="0">
              <a:solidFill>
                <a:schemeClr val="tx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5376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kern="1200" cap="none" dirty="0">
                <a:solidFill>
                  <a:schemeClr val="dk1"/>
                </a:solidFill>
                <a:latin typeface="Arial"/>
                <a:ea typeface="Arial"/>
                <a:cs typeface="Arial"/>
                <a:sym typeface="Arial"/>
              </a:rPr>
              <a:t>TECH TIP Use a Scan Tool to Check for Misfires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Many factory or factory-level scan tools can display cylinder misfire data. The wise service technician checks for misfire codes and misfire counter information using a scan tool before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checking the engine using labor intensive procedures, such as compression testing or cylinder leakage tests. These can be done on just the cylinder or cylinders that the P C M has detected as Being at fault. See Figure 26.9.</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7149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effectLst/>
                <a:latin typeface="Arial"/>
                <a:ea typeface="Arial"/>
                <a:cs typeface="Arial"/>
                <a:sym typeface="Arial"/>
              </a:rPr>
              <a:t>A distorted triangular waveform is shown, with positive and negative peaks indicating different cylinders. The y-axis ranges from minus 60 to plus 40 in increments of 20. The graph is between negative 40 and positive 30. Positive peak 1 is labeled cylinder 1, positive low peak 1 is labeled cylinder 3, negative peak 1 is labeled cylinder 7, positive peak 2 is labeled cylinder 2, negative peak 2 is labeled cylinder 6, negative high peak 2 is labeled cylinder 5, positive peak 3 is labeled cylinder 4, and negative peak 3 is labeled cylinder 8.</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84126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4276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kern="1200" cap="none" dirty="0">
                <a:solidFill>
                  <a:schemeClr val="dk1"/>
                </a:solidFill>
                <a:latin typeface="Arial"/>
                <a:ea typeface="Arial"/>
                <a:cs typeface="Arial"/>
                <a:sym typeface="Arial"/>
              </a:rPr>
              <a:t>TECH TIP: The Paper Test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A soundly running engine should produce even and steady exhaust at the tailpipe. You can test this with the paper test. Hold a piece of paper or a 3" × 5" index card (even a dollar bill works)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within 1 inch (25 m m) of the tailpipe with the engine running at idle.● See Figure 23.12.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The paper should blow out evenly without “puffing.” If the paper is drawn toward the tailpipe at times, the exhaust valves in one or more cylinders could be burned. Other reasons why the paper might be sucked toward the tailpipe include the following:</a:t>
            </a:r>
          </a:p>
          <a:p>
            <a:pPr marL="0" marR="0" lvl="0" indent="0" algn="l" rtl="0">
              <a:lnSpc>
                <a:spcPct val="100000"/>
              </a:lnSpc>
              <a:spcBef>
                <a:spcPts val="0"/>
              </a:spcBef>
              <a:spcAft>
                <a:spcPts val="0"/>
              </a:spcAft>
              <a:buClr>
                <a:schemeClr val="dk1"/>
              </a:buClr>
              <a:buSzPct val="25000"/>
              <a:buFont typeface="Arial" panose="020B0604020202020204" pitchFamily="34" charset="0"/>
              <a:buNone/>
            </a:pPr>
            <a:r>
              <a:rPr lang="en-US" sz="1200" b="0" i="0" u="none" strike="noStrike" kern="1200" cap="none" dirty="0">
                <a:solidFill>
                  <a:schemeClr val="dk1"/>
                </a:solidFill>
                <a:latin typeface="Arial"/>
                <a:ea typeface="Arial"/>
                <a:cs typeface="Arial"/>
                <a:sym typeface="Arial"/>
              </a:rPr>
              <a:t>1. The engine could be misfiring because of a lean condition that could occur normally when the engine is cold.</a:t>
            </a:r>
          </a:p>
          <a:p>
            <a:pPr marL="0" marR="0" lvl="0" indent="0" algn="l" rtl="0">
              <a:lnSpc>
                <a:spcPct val="100000"/>
              </a:lnSpc>
              <a:spcBef>
                <a:spcPts val="0"/>
              </a:spcBef>
              <a:spcAft>
                <a:spcPts val="0"/>
              </a:spcAft>
              <a:buClr>
                <a:schemeClr val="dk1"/>
              </a:buClr>
              <a:buSzPct val="25000"/>
              <a:buFont typeface="Arial" panose="020B0604020202020204" pitchFamily="34" charset="0"/>
              <a:buNone/>
            </a:pPr>
            <a:r>
              <a:rPr lang="en-US" sz="1200" b="0" i="0" u="none" strike="noStrike" kern="1200" cap="none" dirty="0">
                <a:solidFill>
                  <a:schemeClr val="dk1"/>
                </a:solidFill>
                <a:latin typeface="Arial"/>
                <a:ea typeface="Arial"/>
                <a:cs typeface="Arial"/>
                <a:sym typeface="Arial"/>
              </a:rPr>
              <a:t>2. Pulsing of the paper toward the tailpipe could also be caused by a hole in the exhaust system. If exhaust escapes through a hole in the exhaust system, air could be drawn in during the intervals </a:t>
            </a:r>
          </a:p>
          <a:p>
            <a:pPr marL="0" marR="0" lvl="0" indent="0" algn="l" rtl="0">
              <a:lnSpc>
                <a:spcPct val="100000"/>
              </a:lnSpc>
              <a:spcBef>
                <a:spcPts val="0"/>
              </a:spcBef>
              <a:spcAft>
                <a:spcPts val="0"/>
              </a:spcAft>
              <a:buClr>
                <a:schemeClr val="dk1"/>
              </a:buClr>
              <a:buSzPct val="25000"/>
              <a:buFont typeface="Arial" panose="020B0604020202020204" pitchFamily="34" charset="0"/>
              <a:buNone/>
            </a:pPr>
            <a:r>
              <a:rPr lang="en-US" sz="1200" b="0" i="0" u="none" strike="noStrike" kern="1200" cap="none" dirty="0">
                <a:solidFill>
                  <a:schemeClr val="dk1"/>
                </a:solidFill>
                <a:latin typeface="Arial"/>
                <a:ea typeface="Arial"/>
                <a:cs typeface="Arial"/>
                <a:sym typeface="Arial"/>
              </a:rPr>
              <a:t>between the exhaust puffs from the tailpipe to the hole in the exhaust, causing the paper to be drawn toward the tailpipe.</a:t>
            </a:r>
          </a:p>
          <a:p>
            <a:pPr marL="0" marR="0" lvl="0" indent="0" algn="l" rtl="0">
              <a:lnSpc>
                <a:spcPct val="100000"/>
              </a:lnSpc>
              <a:spcBef>
                <a:spcPts val="0"/>
              </a:spcBef>
              <a:spcAft>
                <a:spcPts val="0"/>
              </a:spcAft>
              <a:buClr>
                <a:schemeClr val="dk1"/>
              </a:buClr>
              <a:buSzPct val="25000"/>
              <a:buFont typeface="Arial" panose="020B0604020202020204" pitchFamily="34" charset="0"/>
              <a:buNone/>
            </a:pPr>
            <a:r>
              <a:rPr lang="en-US" sz="1200" b="0" i="0" u="none" strike="noStrike" kern="1200" cap="none" dirty="0">
                <a:solidFill>
                  <a:schemeClr val="dk1"/>
                </a:solidFill>
                <a:latin typeface="Arial"/>
                <a:ea typeface="Arial"/>
                <a:cs typeface="Arial"/>
                <a:sym typeface="Arial"/>
              </a:rPr>
              <a:t>3. Ignition fault causing misfire.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6080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2266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2003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96692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kern="1200" cap="none" dirty="0">
                <a:solidFill>
                  <a:schemeClr val="dk1"/>
                </a:solidFill>
                <a:latin typeface="Arial"/>
                <a:ea typeface="Arial"/>
                <a:cs typeface="Arial"/>
                <a:sym typeface="Arial"/>
              </a:rPr>
              <a:t>TECH TIP: The Hose Trick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Installing spark plugs can be made easier by using a rubber hose on the end of the spark plug. The hose can be a vacuum hose, fuel line, or even an old spark plug wire end. ● See Figure 26.14.</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The hose makes it easy to start the threads of the spark plug into the cylinder head. After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starting the threads, continue to thread the spark plug for several turns. Using the hose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eliminates the chance of cross threading the plug. This is especially important when installing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spark plugs in aluminum cylinder heads.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0516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0516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2867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kern="1200" cap="none" dirty="0">
                <a:solidFill>
                  <a:schemeClr val="dk1"/>
                </a:solidFill>
                <a:latin typeface="Arial"/>
                <a:ea typeface="Arial"/>
                <a:cs typeface="Arial"/>
                <a:sym typeface="Arial"/>
              </a:rPr>
              <a:t>CASE STUDY: The Case of the Chevrolet Equinox 2.4L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A Chevrolet Equinox equipped with a 2.4-liter four- cylinder engine was towed to shop because it would not start. The technician verified that the engine would crank very rapidly and would not start. Because of the rapid cranking speed, the technician thought that the engine did not have any compression. The technician performed a compression test and discovered that all cylinders had very low compression. The technician then checked for cam rotation and it was found not to be turning when the engine was cranked. When the front cover was removed, it was observed that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The smaller cam chain guide had broken and the chain had fallen off the sprockets. ● See Figure 26.16(a).</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The timing chain and guides were replaced and the engine checked for interference between the pistons and valves. No damage to valves this time. See Figure 26.16(b).</a:t>
            </a:r>
          </a:p>
          <a:p>
            <a:pPr marL="0" marR="0" lvl="0" indent="0" algn="l" rtl="0">
              <a:lnSpc>
                <a:spcPct val="100000"/>
              </a:lnSpc>
              <a:spcBef>
                <a:spcPts val="0"/>
              </a:spcBef>
              <a:spcAft>
                <a:spcPts val="0"/>
              </a:spcAft>
              <a:buClr>
                <a:schemeClr val="dk1"/>
              </a:buClr>
              <a:buSzPct val="25000"/>
              <a:buFont typeface="Arial"/>
              <a:buNone/>
            </a:pPr>
            <a:r>
              <a:rPr lang="en-US" sz="1200" b="1" i="0" u="none" strike="noStrike" kern="1200" cap="none" dirty="0">
                <a:solidFill>
                  <a:schemeClr val="dk1"/>
                </a:solidFill>
                <a:latin typeface="Arial"/>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kern="1200" cap="none" dirty="0">
                <a:solidFill>
                  <a:schemeClr val="dk1"/>
                </a:solidFill>
                <a:latin typeface="Arial"/>
                <a:ea typeface="Arial"/>
                <a:cs typeface="Arial"/>
                <a:sym typeface="Arial"/>
              </a:rPr>
              <a:t>Complaint—Customer complained that the engine would not start.</a:t>
            </a:r>
          </a:p>
          <a:p>
            <a:pPr marL="0" marR="0" lvl="0" indent="0" algn="l" rtl="0">
              <a:lnSpc>
                <a:spcPct val="100000"/>
              </a:lnSpc>
              <a:spcBef>
                <a:spcPts val="0"/>
              </a:spcBef>
              <a:spcAft>
                <a:spcPts val="0"/>
              </a:spcAft>
              <a:buClr>
                <a:schemeClr val="dk1"/>
              </a:buClr>
              <a:buSzPct val="25000"/>
              <a:buFont typeface="Arial"/>
              <a:buNone/>
            </a:pPr>
            <a:r>
              <a:rPr lang="en-US" sz="1200" b="1" i="0" u="none" strike="noStrike" kern="1200" cap="none" dirty="0">
                <a:solidFill>
                  <a:schemeClr val="dk1"/>
                </a:solidFill>
                <a:latin typeface="Arial"/>
                <a:ea typeface="Arial"/>
                <a:cs typeface="Arial"/>
                <a:sym typeface="Arial"/>
              </a:rPr>
              <a:t>Cause—The smaller cam chain guide had broken and the chain fell off the sprockets.</a:t>
            </a:r>
          </a:p>
          <a:p>
            <a:pPr marL="0" marR="0" lvl="0" indent="0" algn="l" rtl="0">
              <a:lnSpc>
                <a:spcPct val="100000"/>
              </a:lnSpc>
              <a:spcBef>
                <a:spcPts val="0"/>
              </a:spcBef>
              <a:spcAft>
                <a:spcPts val="0"/>
              </a:spcAft>
              <a:buClr>
                <a:schemeClr val="dk1"/>
              </a:buClr>
              <a:buSzPct val="25000"/>
              <a:buFont typeface="Arial"/>
              <a:buNone/>
            </a:pPr>
            <a:r>
              <a:rPr lang="en-US" sz="1200" b="1" i="0" u="none" strike="noStrike" kern="1200" cap="none" dirty="0">
                <a:solidFill>
                  <a:schemeClr val="dk1"/>
                </a:solidFill>
                <a:latin typeface="Arial"/>
                <a:ea typeface="Arial"/>
                <a:cs typeface="Arial"/>
                <a:sym typeface="Arial"/>
              </a:rPr>
              <a:t>Correction—Replaced the timing chain and guides and checked for interference between the pistons and valves. No damage was done to the valves this time.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6460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0130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2658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55953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9591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5415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4165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0901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9930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1821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2191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48992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4421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0425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68433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806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5543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87230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86746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2929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830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8136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37115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24411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7285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060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57332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noProof="0" dirty="0"/>
              <a:t>Most vehicles are equipped with several dash warning lights often called “telltale” lights. These lights are often the only warning a driver receives that there may be engine problems. </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noProof="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noProof="0"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noProof="0" dirty="0">
                <a:solidFill>
                  <a:schemeClr val="dk1"/>
                </a:solidFill>
                <a:effectLst/>
                <a:latin typeface="Arial"/>
                <a:ea typeface="Arial"/>
                <a:cs typeface="Arial"/>
                <a:sym typeface="Arial"/>
              </a:rPr>
              <a:t>The following symbols are depicted. 1. Air suspension warning. 2. Airbag warning. 3. Battery or alternator warning. 4. Brake fluid low. 5. Brake warning. 6. Catalytic converter warning. 7. Chassis system warning. 8. Distance warning. 9. Drivetrain trouble indicator. 10. Electronic throttle control. 11. Engine fault stop. 12. Handbrake warning. 13. Hydraulic brake fault. 14. Ignition switch warning. 15. Key fob battery low. 16. Low coolant level warning. 17. Master warning. 18. Mechanical fault warning. 19. Night vision warning. 20. Oil level low. 21. Oil pressure low. 22. Parking brake light. 23. Pedestrian warning. 24. Power steering warning. 25. Seat belt not on. 26. Steering lock warning. 27. Suspension fault detected. 28. Temperature warning. 29. Theft deterrent fault. 30. Trailer tow hitch warning. 31. Transmission fault do not shift. 32. Transmission fluid t e m p warning.</a:t>
            </a:r>
            <a:endParaRPr lang="en-US" sz="1200" b="0" i="0" u="none" strike="noStrike" kern="1200" cap="none" noProof="0"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08091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93718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1. The tools and equipment needed to perform a compression test include a compression gauge, an air nozzle, and the socket ratchets and extensions that may be necessary to remove the spark plugs from the engine</a:t>
            </a:r>
          </a:p>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24910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2. To prevent ignition and fuel-injection operation while the engine is being cranked, remove both the fuel injection fuse and the ignition fuse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4354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3. Block open the throttle (and choke, if the engine is equipped with a carburetor). Keeping the throttle open ensures that enough air will be drawn into the engine so that the compression test results will be accurate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8387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62326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4. Before removing the spark plugs, use an air nozzle to blow away any dirt that may be around the spark plug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84275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5. Remove all of the spark plugs. Be sure to mark the spark plug wires so that they can be reinstalled onto the correct spark plugs after the compression test has been performed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74881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6. Select the proper adapter for the compression gauge. The threads on the adapter should match those on the spark plug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965788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7. If necessary, connect a battery charger to the battery before starting the compression test. It is important that consistent cranking speed be available for each cylinder being tested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47196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noProof="0" dirty="0"/>
              <a:t>8. Make a note of the reading on the gauge after the first “puff,” which indicates the first compression stroke that occurred on that cylinder as the engine was being rotated</a:t>
            </a:r>
            <a:endParaRPr lang="en-US" noProof="0"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96193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9. After the engine has been cranked for four “puffs,” stop cranking the engine and observe the compression gauge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99803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10. Record the first puff and this final reading for each cylinder. The final readings should all be within 20% of each other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05473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11. If a cylinder(s) is lower than most of the others, use an oil can and squirt two squirts of engine oil into the cylinder and repeat the compression test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21983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12. If the gauge reading is now much higher than the first test results, then the cause of the low compression is due to worn or defective piston rings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11233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5656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The intake and exhaust are on either side. The intake is connected to an air filter. Air from the air filter enters the system through the intake. The air mixed with combustion gases circulates the system. The blowby gases exit the system through an opening at the top.</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38951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75</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kern="1200" cap="none" dirty="0">
                <a:solidFill>
                  <a:schemeClr val="dk1"/>
                </a:solidFill>
                <a:latin typeface="Arial"/>
                <a:ea typeface="Arial"/>
                <a:cs typeface="Arial"/>
                <a:sym typeface="Arial"/>
              </a:rPr>
              <a:t>TECH TIP: Your Nose Knows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Whenever diagnosing any vehicle, try to use all senses including smell. Some smells and their cause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 Gasoline. If the exhaust smells like gasoline or unburned fuel, a fault with the ignition system is a likely cause. Unburned fuel due to lean air–fuel mixture, causing a lean misfire is also possible.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 Sweet smell. A coolant leak often gives off a sweet smell, especially if the leaking coolant flows onto the hot exhaust.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 Exhaust smell. Check for an exhaust leak, including a possible cracked exhaust manifold, which can be difficult to find because it often does not make noise.</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117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5068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78973250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290848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25398598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10/31/2024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468836"/>
            <a:ext cx="8229600" cy="590349"/>
          </a:xfrm>
          <a:prstGeom prst="rect">
            <a:avLst/>
          </a:prstGeom>
          <a:noFill/>
          <a:ln>
            <a:noFill/>
          </a:ln>
        </p:spPr>
        <p:txBody>
          <a:bodyPr lIns="0" tIns="18000" rIns="0" bIns="18000" anchor="ctr" anchorCtr="0">
            <a:spAutoFit/>
          </a:bodyPr>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066CDBFA-6073-47E8-A85B-675CE734D573}"/>
              </a:ext>
            </a:extLst>
          </p:cNvPr>
          <p:cNvSpPr>
            <a:spLocks noGrp="1"/>
          </p:cNvSpPr>
          <p:nvPr>
            <p:ph sz="quarter" idx="13"/>
          </p:nvPr>
        </p:nvSpPr>
        <p:spPr>
          <a:xfrm>
            <a:off x="457200" y="810202"/>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52D4818-5598-42A7-8C21-9AD38CAC480F}"/>
              </a:ext>
            </a:extLst>
          </p:cNvPr>
          <p:cNvSpPr>
            <a:spLocks noGrp="1"/>
          </p:cNvSpPr>
          <p:nvPr>
            <p:ph sz="quarter" idx="14"/>
          </p:nvPr>
        </p:nvSpPr>
        <p:spPr>
          <a:xfrm>
            <a:off x="457200" y="1529340"/>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1E967C9-E1F2-4FED-88FC-A491050ABB56}"/>
              </a:ext>
            </a:extLst>
          </p:cNvPr>
          <p:cNvSpPr>
            <a:spLocks noGrp="1"/>
          </p:cNvSpPr>
          <p:nvPr>
            <p:ph sz="quarter" idx="15"/>
          </p:nvPr>
        </p:nvSpPr>
        <p:spPr>
          <a:xfrm>
            <a:off x="457200" y="2248477"/>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9E1285A-D738-4B87-8511-CC077D8E40F1}"/>
              </a:ext>
            </a:extLst>
          </p:cNvPr>
          <p:cNvSpPr>
            <a:spLocks noGrp="1"/>
          </p:cNvSpPr>
          <p:nvPr>
            <p:ph sz="quarter" idx="16"/>
          </p:nvPr>
        </p:nvSpPr>
        <p:spPr>
          <a:xfrm>
            <a:off x="457200" y="2915227"/>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16BFC7E4-1A58-47F1-9B8B-48DBA0D55D4D}"/>
              </a:ext>
            </a:extLst>
          </p:cNvPr>
          <p:cNvSpPr>
            <a:spLocks noGrp="1"/>
          </p:cNvSpPr>
          <p:nvPr>
            <p:ph sz="quarter" idx="17"/>
          </p:nvPr>
        </p:nvSpPr>
        <p:spPr>
          <a:xfrm>
            <a:off x="457200" y="3623252"/>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9D2D2F36-FE51-4104-A783-E0967C6751C5}"/>
              </a:ext>
            </a:extLst>
          </p:cNvPr>
          <p:cNvSpPr>
            <a:spLocks noGrp="1"/>
          </p:cNvSpPr>
          <p:nvPr>
            <p:ph sz="quarter" idx="18"/>
          </p:nvPr>
        </p:nvSpPr>
        <p:spPr>
          <a:xfrm>
            <a:off x="457200" y="4326515"/>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044EF2C0-F9CA-4BD0-81CF-ED08B04E684E}"/>
              </a:ext>
            </a:extLst>
          </p:cNvPr>
          <p:cNvSpPr>
            <a:spLocks noGrp="1"/>
          </p:cNvSpPr>
          <p:nvPr>
            <p:ph sz="quarter" idx="19"/>
          </p:nvPr>
        </p:nvSpPr>
        <p:spPr>
          <a:xfrm>
            <a:off x="457200" y="5015490"/>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59403034-E687-463B-935D-3394255C5BD5}"/>
              </a:ext>
            </a:extLst>
          </p:cNvPr>
          <p:cNvSpPr>
            <a:spLocks noGrp="1"/>
          </p:cNvSpPr>
          <p:nvPr>
            <p:ph sz="quarter" idx="20"/>
          </p:nvPr>
        </p:nvSpPr>
        <p:spPr>
          <a:xfrm>
            <a:off x="457200" y="5494915"/>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93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3440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12" name="Picture 11" descr="Pearson logo">
            <a:extLst>
              <a:ext uri="{FF2B5EF4-FFF2-40B4-BE49-F238E27FC236}">
                <a16:creationId xmlns:a16="http://schemas.microsoft.com/office/drawing/2014/main" id="{55A55C59-A10D-4128-A3CD-5CFAEA21BC6D}"/>
              </a:ext>
            </a:extLst>
          </p:cNvPr>
          <p:cNvPicPr>
            <a:picLocks noChangeAspect="1"/>
          </p:cNvPicPr>
          <p:nvPr userDrawn="1"/>
        </p:nvPicPr>
        <p:blipFill>
          <a:blip r:embed="rId8"/>
          <a:stretch>
            <a:fillRect/>
          </a:stretch>
        </p:blipFill>
        <p:spPr>
          <a:xfrm>
            <a:off x="325980" y="6424935"/>
            <a:ext cx="947596" cy="301782"/>
          </a:xfrm>
          <a:prstGeom prst="rect">
            <a:avLst/>
          </a:prstGeom>
        </p:spPr>
      </p:pic>
      <p:sp>
        <p:nvSpPr>
          <p:cNvPr id="15" name="Content Placeholder 26">
            <a:extLst>
              <a:ext uri="{FF2B5EF4-FFF2-40B4-BE49-F238E27FC236}">
                <a16:creationId xmlns:a16="http://schemas.microsoft.com/office/drawing/2014/main" id="{C74F0E3C-0647-4E21-82F7-3F76FCF174D6}"/>
              </a:ext>
            </a:extLst>
          </p:cNvPr>
          <p:cNvSpPr txBox="1">
            <a:spLocks/>
          </p:cNvSpPr>
          <p:nvPr userDrawn="1"/>
        </p:nvSpPr>
        <p:spPr>
          <a:xfrm>
            <a:off x="2793639"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hyperlink" Target="https://jameshalderman.com/a8_vid_lib_page/"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334319" y="183266"/>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337572"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86"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2486" y="3037492"/>
            <a:ext cx="2046413" cy="498016"/>
          </a:xfrm>
        </p:spPr>
        <p:txBody>
          <a:bodyPr wrap="square" lIns="0" tIns="18000" rIns="0" bIns="18000" anchor="ctr" anchorCtr="0">
            <a:spAutoFit/>
          </a:bodyPr>
          <a:lstStyle/>
          <a:p>
            <a:pPr marL="0"/>
            <a:r>
              <a:rPr lang="en-US" noProof="0" dirty="0"/>
              <a:t>Chapter </a:t>
            </a:r>
            <a:r>
              <a:rPr lang="en-US" dirty="0"/>
              <a:t>26</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25" y="3843358"/>
            <a:ext cx="4073200" cy="374906"/>
          </a:xfrm>
        </p:spPr>
        <p:txBody>
          <a:bodyPr wrap="square" lIns="0" tIns="18000" rIns="0" bIns="18000" anchor="ctr" anchorCtr="0">
            <a:spAutoFit/>
          </a:bodyPr>
          <a:lstStyle/>
          <a:p>
            <a:pPr marL="0"/>
            <a:r>
              <a:rPr lang="en-US" dirty="0"/>
              <a:t>Engine Condition Diagnosis</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325980"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793639"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Answer 1</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7946" y="1132246"/>
            <a:ext cx="8313738" cy="405683"/>
          </a:xfrm>
        </p:spPr>
        <p:txBody>
          <a:bodyPr wrap="square" lIns="0" tIns="18000" rIns="0" bIns="18000" anchor="ctr" anchorCtr="0">
            <a:spAutoFit/>
          </a:bodyPr>
          <a:lstStyle/>
          <a:p>
            <a:pPr marL="0" indent="0">
              <a:buNone/>
            </a:pPr>
            <a:r>
              <a:rPr lang="en-US" sz="2400" dirty="0"/>
              <a:t>The engine has an oil consumption concern.</a:t>
            </a:r>
          </a:p>
        </p:txBody>
      </p:sp>
    </p:spTree>
    <p:extLst>
      <p:ext uri="{BB962C8B-B14F-4D97-AF65-F5344CB8AC3E}">
        <p14:creationId xmlns:p14="http://schemas.microsoft.com/office/powerpoint/2010/main" val="2237336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4870" y="185001"/>
            <a:ext cx="8362950" cy="590349"/>
          </a:xfrm>
        </p:spPr>
        <p:txBody>
          <a:bodyPr wrap="square" lIns="0" tIns="18000" rIns="0" bIns="18000" anchor="ctr" anchorCtr="0">
            <a:spAutoFit/>
          </a:bodyPr>
          <a:lstStyle/>
          <a:p>
            <a:r>
              <a:rPr lang="en-US" dirty="0"/>
              <a:t>The Driver Is Your Best Resource</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360" y="1126918"/>
            <a:ext cx="8313738" cy="3083340"/>
          </a:xfrm>
        </p:spPr>
        <p:txBody>
          <a:bodyPr wrap="square" lIns="0" tIns="18000" rIns="0" bIns="18000" anchor="ctr" anchorCtr="0">
            <a:spAutoFit/>
          </a:bodyPr>
          <a:lstStyle/>
          <a:p>
            <a:pPr marL="342900" indent="-342900">
              <a:spcBef>
                <a:spcPts val="600"/>
              </a:spcBef>
            </a:pPr>
            <a:r>
              <a:rPr lang="en-US" sz="2400" dirty="0"/>
              <a:t>Ask the following questions:</a:t>
            </a:r>
          </a:p>
          <a:p>
            <a:pPr marL="342900" indent="-342900">
              <a:spcBef>
                <a:spcPts val="600"/>
              </a:spcBef>
            </a:pPr>
            <a:r>
              <a:rPr lang="en-US" sz="2400" dirty="0"/>
              <a:t>When did the problem first occur?</a:t>
            </a:r>
          </a:p>
          <a:p>
            <a:pPr marL="342900" indent="-342900">
              <a:spcBef>
                <a:spcPts val="600"/>
              </a:spcBef>
            </a:pPr>
            <a:r>
              <a:rPr lang="en-US" sz="2400" dirty="0"/>
              <a:t>Under what conditions does it occur?</a:t>
            </a:r>
          </a:p>
          <a:p>
            <a:pPr marL="829818" lvl="1" indent="-342900"/>
            <a:r>
              <a:rPr lang="en-US" sz="2400" dirty="0"/>
              <a:t>Cold or hot?</a:t>
            </a:r>
          </a:p>
          <a:p>
            <a:pPr marL="829818" lvl="1" indent="-342900"/>
            <a:r>
              <a:rPr lang="en-US" sz="2400" dirty="0"/>
              <a:t>Acceleration, cruise, or deceleration?</a:t>
            </a:r>
          </a:p>
          <a:p>
            <a:pPr marL="829818" lvl="1" indent="-342900"/>
            <a:r>
              <a:rPr lang="en-US" sz="2400" dirty="0"/>
              <a:t>How far was it driven?</a:t>
            </a:r>
          </a:p>
          <a:p>
            <a:pPr marL="829818" lvl="1" indent="-342900"/>
            <a:r>
              <a:rPr lang="en-US" sz="2400" dirty="0"/>
              <a:t>What recent repairs have been performed?</a:t>
            </a:r>
          </a:p>
        </p:txBody>
      </p:sp>
    </p:spTree>
    <p:extLst>
      <p:ext uri="{BB962C8B-B14F-4D97-AF65-F5344CB8AC3E}">
        <p14:creationId xmlns:p14="http://schemas.microsoft.com/office/powerpoint/2010/main" val="1457723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Visual Checks</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360" y="1117770"/>
            <a:ext cx="8313738" cy="1298235"/>
          </a:xfrm>
        </p:spPr>
        <p:txBody>
          <a:bodyPr wrap="square" lIns="0" tIns="18000" rIns="0" bIns="18000" anchor="ctr" anchorCtr="0">
            <a:spAutoFit/>
          </a:bodyPr>
          <a:lstStyle/>
          <a:p>
            <a:pPr marL="342900" indent="-342900">
              <a:spcBef>
                <a:spcPts val="600"/>
              </a:spcBef>
            </a:pPr>
            <a:r>
              <a:rPr lang="en-US" sz="2400" dirty="0"/>
              <a:t>Oil level and condition</a:t>
            </a:r>
          </a:p>
          <a:p>
            <a:pPr marL="342900" indent="-342900">
              <a:spcBef>
                <a:spcPts val="600"/>
              </a:spcBef>
            </a:pPr>
            <a:r>
              <a:rPr lang="en-US" sz="2400" dirty="0"/>
              <a:t>Coolant level and condition</a:t>
            </a:r>
          </a:p>
          <a:p>
            <a:pPr marL="342900" indent="-342900">
              <a:spcBef>
                <a:spcPts val="600"/>
              </a:spcBef>
            </a:pPr>
            <a:r>
              <a:rPr lang="en-US" sz="2400" dirty="0"/>
              <a:t>Oil leaks</a:t>
            </a:r>
          </a:p>
        </p:txBody>
      </p:sp>
    </p:spTree>
    <p:extLst>
      <p:ext uri="{BB962C8B-B14F-4D97-AF65-F5344CB8AC3E}">
        <p14:creationId xmlns:p14="http://schemas.microsoft.com/office/powerpoint/2010/main" val="3136865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90435"/>
            <a:ext cx="8362950" cy="590349"/>
          </a:xfrm>
        </p:spPr>
        <p:txBody>
          <a:bodyPr wrap="square" lIns="0" tIns="18000" rIns="0" bIns="18000" anchor="ctr" anchorCtr="0">
            <a:spAutoFit/>
          </a:bodyPr>
          <a:lstStyle/>
          <a:p>
            <a:r>
              <a:rPr lang="en-US" dirty="0"/>
              <a:t>Figure 26.3</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3850" y="1144946"/>
            <a:ext cx="1274041" cy="405683"/>
          </a:xfrm>
        </p:spPr>
        <p:txBody>
          <a:bodyPr wrap="square" lIns="0" tIns="18000" rIns="0" bIns="18000" anchor="ctr" anchorCtr="0">
            <a:spAutoFit/>
          </a:bodyPr>
          <a:lstStyle/>
          <a:p>
            <a:pPr marL="0" indent="0">
              <a:spcBef>
                <a:spcPts val="600"/>
              </a:spcBef>
              <a:buNone/>
            </a:pPr>
            <a:r>
              <a:rPr lang="en-US" sz="2400" dirty="0"/>
              <a:t>Oil Leaks</a:t>
            </a:r>
            <a:endParaRPr lang="en-IN" sz="2400" dirty="0"/>
          </a:p>
        </p:txBody>
      </p:sp>
      <p:sp>
        <p:nvSpPr>
          <p:cNvPr id="2" name="Content Placeholder 1">
            <a:extLst>
              <a:ext uri="{FF2B5EF4-FFF2-40B4-BE49-F238E27FC236}">
                <a16:creationId xmlns:a16="http://schemas.microsoft.com/office/drawing/2014/main" id="{1149A632-A8A9-469A-A5F8-F249BBA45AA1}"/>
              </a:ext>
            </a:extLst>
          </p:cNvPr>
          <p:cNvSpPr>
            <a:spLocks noGrp="1"/>
          </p:cNvSpPr>
          <p:nvPr>
            <p:ph sz="quarter" idx="14"/>
          </p:nvPr>
        </p:nvSpPr>
        <p:spPr>
          <a:xfrm>
            <a:off x="334360" y="1728583"/>
            <a:ext cx="3816350" cy="2991007"/>
          </a:xfrm>
        </p:spPr>
        <p:txBody>
          <a:bodyPr wrap="square" lIns="0" tIns="18000" rIns="0" bIns="18000" anchor="ctr">
            <a:spAutoFit/>
          </a:bodyPr>
          <a:lstStyle/>
          <a:p>
            <a:pPr marL="342900" indent="-342900"/>
            <a:r>
              <a:rPr lang="en-US" sz="2400" dirty="0"/>
              <a:t>What looks like an oil pan gasket leak can be a rocker cover gasket leak. Always look for the highest and most forward place you see oil leaking; that should be repaired first.</a:t>
            </a:r>
          </a:p>
        </p:txBody>
      </p:sp>
      <p:pic>
        <p:nvPicPr>
          <p:cNvPr id="5" name="Picture 4" descr="An oil leak on the oil pan below the harmonic balancer.&#10;">
            <a:extLst>
              <a:ext uri="{FF2B5EF4-FFF2-40B4-BE49-F238E27FC236}">
                <a16:creationId xmlns:a16="http://schemas.microsoft.com/office/drawing/2014/main" id="{0F270988-7D0B-472A-9A7C-CD4F6973A115}"/>
              </a:ext>
            </a:extLst>
          </p:cNvPr>
          <p:cNvPicPr>
            <a:picLocks noChangeAspect="1"/>
          </p:cNvPicPr>
          <p:nvPr/>
        </p:nvPicPr>
        <p:blipFill>
          <a:blip r:embed="rId3"/>
          <a:stretch>
            <a:fillRect/>
          </a:stretch>
        </p:blipFill>
        <p:spPr>
          <a:xfrm>
            <a:off x="4469418" y="1589850"/>
            <a:ext cx="4215569" cy="2911130"/>
          </a:xfrm>
          <a:prstGeom prst="rect">
            <a:avLst/>
          </a:prstGeom>
        </p:spPr>
      </p:pic>
    </p:spTree>
    <p:extLst>
      <p:ext uri="{BB962C8B-B14F-4D97-AF65-F5344CB8AC3E}">
        <p14:creationId xmlns:p14="http://schemas.microsoft.com/office/powerpoint/2010/main" val="4262874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90435"/>
            <a:ext cx="8362950" cy="590349"/>
          </a:xfrm>
        </p:spPr>
        <p:txBody>
          <a:bodyPr wrap="square" lIns="0" tIns="18000" rIns="0" bIns="18000" anchor="ctr" anchorCtr="0">
            <a:spAutoFit/>
          </a:bodyPr>
          <a:lstStyle/>
          <a:p>
            <a:r>
              <a:rPr lang="en-US" dirty="0"/>
              <a:t>Figure 26.4</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3850" y="1144946"/>
            <a:ext cx="2484005" cy="405683"/>
          </a:xfrm>
        </p:spPr>
        <p:txBody>
          <a:bodyPr wrap="square" lIns="0" tIns="18000" rIns="0" bIns="18000" anchor="ctr" anchorCtr="0">
            <a:spAutoFit/>
          </a:bodyPr>
          <a:lstStyle/>
          <a:p>
            <a:pPr marL="0" indent="0">
              <a:spcBef>
                <a:spcPts val="600"/>
              </a:spcBef>
              <a:buNone/>
            </a:pPr>
            <a:r>
              <a:rPr lang="en-US" sz="2400" dirty="0"/>
              <a:t>Oil Leak Checking</a:t>
            </a:r>
            <a:endParaRPr lang="en-IN" sz="2400" dirty="0"/>
          </a:p>
        </p:txBody>
      </p:sp>
      <p:sp>
        <p:nvSpPr>
          <p:cNvPr id="2" name="Content Placeholder 1">
            <a:extLst>
              <a:ext uri="{FF2B5EF4-FFF2-40B4-BE49-F238E27FC236}">
                <a16:creationId xmlns:a16="http://schemas.microsoft.com/office/drawing/2014/main" id="{1149A632-A8A9-469A-A5F8-F249BBA45AA1}"/>
              </a:ext>
            </a:extLst>
          </p:cNvPr>
          <p:cNvSpPr>
            <a:spLocks noGrp="1"/>
          </p:cNvSpPr>
          <p:nvPr>
            <p:ph sz="quarter" idx="14"/>
          </p:nvPr>
        </p:nvSpPr>
        <p:spPr>
          <a:xfrm>
            <a:off x="334360" y="1731073"/>
            <a:ext cx="4155786" cy="2621675"/>
          </a:xfrm>
        </p:spPr>
        <p:txBody>
          <a:bodyPr wrap="square" lIns="0" tIns="18000" rIns="0" bIns="18000" anchor="ctr">
            <a:spAutoFit/>
          </a:bodyPr>
          <a:lstStyle/>
          <a:p>
            <a:pPr marL="342900" indent="-342900"/>
            <a:r>
              <a:rPr lang="en-US" sz="2400" dirty="0"/>
              <a:t>The transmission and flexplate (flywheel) were removed to check the exact location of this oil leak. The rear main seal and/or the oil pan gasket could be the cause of this leak.</a:t>
            </a:r>
          </a:p>
        </p:txBody>
      </p:sp>
      <p:pic>
        <p:nvPicPr>
          <p:cNvPr id="4" name="Picture 3" descr="A photo depicts oil leaking around the main seal of an engine.&#10;">
            <a:extLst>
              <a:ext uri="{FF2B5EF4-FFF2-40B4-BE49-F238E27FC236}">
                <a16:creationId xmlns:a16="http://schemas.microsoft.com/office/drawing/2014/main" id="{678BE8CA-2E05-4F29-AF1E-018C65150CC8}"/>
              </a:ext>
            </a:extLst>
          </p:cNvPr>
          <p:cNvPicPr>
            <a:picLocks noChangeAspect="1"/>
          </p:cNvPicPr>
          <p:nvPr/>
        </p:nvPicPr>
        <p:blipFill>
          <a:blip r:embed="rId3"/>
          <a:stretch>
            <a:fillRect/>
          </a:stretch>
        </p:blipFill>
        <p:spPr>
          <a:xfrm>
            <a:off x="4932936" y="1439447"/>
            <a:ext cx="3356153" cy="4462577"/>
          </a:xfrm>
          <a:prstGeom prst="rect">
            <a:avLst/>
          </a:prstGeom>
        </p:spPr>
      </p:pic>
    </p:spTree>
    <p:extLst>
      <p:ext uri="{BB962C8B-B14F-4D97-AF65-F5344CB8AC3E}">
        <p14:creationId xmlns:p14="http://schemas.microsoft.com/office/powerpoint/2010/main" val="1342962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90435"/>
            <a:ext cx="8362950" cy="590349"/>
          </a:xfrm>
        </p:spPr>
        <p:txBody>
          <a:bodyPr wrap="square" lIns="0" tIns="18000" rIns="0" bIns="18000" anchor="ctr" anchorCtr="0">
            <a:spAutoFit/>
          </a:bodyPr>
          <a:lstStyle/>
          <a:p>
            <a:r>
              <a:rPr lang="en-US" dirty="0"/>
              <a:t>Figure 26.5</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360" y="1135710"/>
            <a:ext cx="2724150" cy="405683"/>
          </a:xfrm>
        </p:spPr>
        <p:txBody>
          <a:bodyPr wrap="square" lIns="0" tIns="18000" rIns="0" bIns="18000" anchor="ctr" anchorCtr="0">
            <a:spAutoFit/>
          </a:bodyPr>
          <a:lstStyle/>
          <a:p>
            <a:pPr marL="0" indent="0">
              <a:spcBef>
                <a:spcPts val="600"/>
              </a:spcBef>
              <a:buNone/>
            </a:pPr>
            <a:r>
              <a:rPr lang="en-US" sz="2400" dirty="0"/>
              <a:t>Black Light and Dye</a:t>
            </a:r>
            <a:endParaRPr lang="en-IN" sz="2400" dirty="0"/>
          </a:p>
        </p:txBody>
      </p:sp>
      <p:sp>
        <p:nvSpPr>
          <p:cNvPr id="2" name="Content Placeholder 1">
            <a:extLst>
              <a:ext uri="{FF2B5EF4-FFF2-40B4-BE49-F238E27FC236}">
                <a16:creationId xmlns:a16="http://schemas.microsoft.com/office/drawing/2014/main" id="{1149A632-A8A9-469A-A5F8-F249BBA45AA1}"/>
              </a:ext>
            </a:extLst>
          </p:cNvPr>
          <p:cNvSpPr>
            <a:spLocks noGrp="1"/>
          </p:cNvSpPr>
          <p:nvPr>
            <p:ph sz="quarter" idx="14"/>
          </p:nvPr>
        </p:nvSpPr>
        <p:spPr>
          <a:xfrm>
            <a:off x="334359" y="1758383"/>
            <a:ext cx="3490769" cy="1144347"/>
          </a:xfrm>
        </p:spPr>
        <p:txBody>
          <a:bodyPr wrap="square" lIns="0" tIns="18000" rIns="0" bIns="18000" anchor="ctr">
            <a:spAutoFit/>
          </a:bodyPr>
          <a:lstStyle/>
          <a:p>
            <a:pPr marL="342900" indent="-342900"/>
            <a:r>
              <a:rPr lang="en-US" sz="2400" dirty="0"/>
              <a:t>Using a black light to spot leaks after adding dye to the oil.</a:t>
            </a:r>
          </a:p>
        </p:txBody>
      </p:sp>
      <p:pic>
        <p:nvPicPr>
          <p:cNvPr id="5" name="Picture 4" descr="A hand using a black light to spot leaks in an engine.&#10;">
            <a:extLst>
              <a:ext uri="{FF2B5EF4-FFF2-40B4-BE49-F238E27FC236}">
                <a16:creationId xmlns:a16="http://schemas.microsoft.com/office/drawing/2014/main" id="{EC067C2F-52BF-4DFA-BDCB-E4890505A52A}"/>
              </a:ext>
            </a:extLst>
          </p:cNvPr>
          <p:cNvPicPr>
            <a:picLocks noChangeAspect="1"/>
          </p:cNvPicPr>
          <p:nvPr/>
        </p:nvPicPr>
        <p:blipFill>
          <a:blip r:embed="rId3"/>
          <a:stretch>
            <a:fillRect/>
          </a:stretch>
        </p:blipFill>
        <p:spPr>
          <a:xfrm>
            <a:off x="3927377" y="1275448"/>
            <a:ext cx="4730332" cy="3561136"/>
          </a:xfrm>
          <a:prstGeom prst="rect">
            <a:avLst/>
          </a:prstGeom>
        </p:spPr>
      </p:pic>
    </p:spTree>
    <p:extLst>
      <p:ext uri="{BB962C8B-B14F-4D97-AF65-F5344CB8AC3E}">
        <p14:creationId xmlns:p14="http://schemas.microsoft.com/office/powerpoint/2010/main" val="157423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Engine Noise Diagnosis</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7945" y="1117195"/>
            <a:ext cx="8354109" cy="3898947"/>
          </a:xfrm>
        </p:spPr>
        <p:txBody>
          <a:bodyPr wrap="square" lIns="0" tIns="18000" rIns="0" bIns="18000" anchor="ctr" anchorCtr="0">
            <a:spAutoFit/>
          </a:bodyPr>
          <a:lstStyle/>
          <a:p>
            <a:pPr marL="342900" indent="-342900">
              <a:spcBef>
                <a:spcPts val="600"/>
              </a:spcBef>
            </a:pPr>
            <a:r>
              <a:rPr lang="en-US" sz="2400" dirty="0"/>
              <a:t>Engine noises are often difficult to diagnose. Several items that can cause an engine noise include:</a:t>
            </a:r>
          </a:p>
          <a:p>
            <a:pPr marL="829818" lvl="1" indent="-342900"/>
            <a:r>
              <a:rPr lang="en-US" sz="2400" dirty="0"/>
              <a:t>Valves clicking</a:t>
            </a:r>
          </a:p>
          <a:p>
            <a:pPr marL="829818" lvl="1" indent="-342900"/>
            <a:r>
              <a:rPr lang="en-US" sz="2400" dirty="0"/>
              <a:t>Torque converter</a:t>
            </a:r>
          </a:p>
          <a:p>
            <a:pPr marL="829818" lvl="1" indent="-342900"/>
            <a:r>
              <a:rPr lang="en-US" sz="2400" dirty="0"/>
              <a:t>Cracked flex plate</a:t>
            </a:r>
          </a:p>
          <a:p>
            <a:pPr marL="829818" lvl="1" indent="-342900"/>
            <a:r>
              <a:rPr lang="en-US" sz="2400" dirty="0"/>
              <a:t>Loose or defective drive belts or tensioners</a:t>
            </a:r>
          </a:p>
          <a:p>
            <a:pPr marL="829818" lvl="1" indent="-342900"/>
            <a:r>
              <a:rPr lang="en-US" sz="2400" dirty="0"/>
              <a:t>Piston pin knock</a:t>
            </a:r>
          </a:p>
          <a:p>
            <a:pPr marL="829818" lvl="1" indent="-342900"/>
            <a:r>
              <a:rPr lang="en-US" sz="2400" dirty="0"/>
              <a:t>Timing chain noise</a:t>
            </a:r>
          </a:p>
          <a:p>
            <a:pPr marL="829818" lvl="1" indent="-342900"/>
            <a:r>
              <a:rPr lang="en-US" sz="2400" dirty="0"/>
              <a:t>Rod or main bearing noise</a:t>
            </a:r>
          </a:p>
        </p:txBody>
      </p:sp>
    </p:spTree>
    <p:extLst>
      <p:ext uri="{BB962C8B-B14F-4D97-AF65-F5344CB8AC3E}">
        <p14:creationId xmlns:p14="http://schemas.microsoft.com/office/powerpoint/2010/main" val="556036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90435"/>
            <a:ext cx="8362950" cy="590349"/>
          </a:xfrm>
        </p:spPr>
        <p:txBody>
          <a:bodyPr wrap="square" lIns="0" tIns="18000" rIns="0" bIns="18000" anchor="ctr" anchorCtr="0">
            <a:spAutoFit/>
          </a:bodyPr>
          <a:lstStyle/>
          <a:p>
            <a:r>
              <a:rPr lang="en-US" dirty="0"/>
              <a:t>Figure 26.6</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360" y="1144946"/>
            <a:ext cx="1976005" cy="405683"/>
          </a:xfrm>
        </p:spPr>
        <p:txBody>
          <a:bodyPr wrap="square" lIns="0" tIns="18000" rIns="0" bIns="18000" anchor="ctr" anchorCtr="0">
            <a:spAutoFit/>
          </a:bodyPr>
          <a:lstStyle/>
          <a:p>
            <a:pPr marL="0" indent="0">
              <a:spcBef>
                <a:spcPts val="600"/>
              </a:spcBef>
              <a:buNone/>
            </a:pPr>
            <a:r>
              <a:rPr lang="en-US" sz="2400" dirty="0"/>
              <a:t>Belt Tensioner</a:t>
            </a:r>
            <a:endParaRPr lang="en-IN" sz="2400" dirty="0"/>
          </a:p>
        </p:txBody>
      </p:sp>
      <p:sp>
        <p:nvSpPr>
          <p:cNvPr id="2" name="Content Placeholder 1">
            <a:extLst>
              <a:ext uri="{FF2B5EF4-FFF2-40B4-BE49-F238E27FC236}">
                <a16:creationId xmlns:a16="http://schemas.microsoft.com/office/drawing/2014/main" id="{1149A632-A8A9-469A-A5F8-F249BBA45AA1}"/>
              </a:ext>
            </a:extLst>
          </p:cNvPr>
          <p:cNvSpPr>
            <a:spLocks noGrp="1"/>
          </p:cNvSpPr>
          <p:nvPr>
            <p:ph sz="quarter" idx="14"/>
          </p:nvPr>
        </p:nvSpPr>
        <p:spPr>
          <a:xfrm>
            <a:off x="334360" y="1741767"/>
            <a:ext cx="3354771" cy="1883011"/>
          </a:xfrm>
        </p:spPr>
        <p:txBody>
          <a:bodyPr wrap="square" lIns="0" tIns="18000" rIns="0" bIns="18000" anchor="ctr">
            <a:spAutoFit/>
          </a:bodyPr>
          <a:lstStyle/>
          <a:p>
            <a:pPr marL="342900" indent="-342900"/>
            <a:r>
              <a:rPr lang="en-US" sz="2400" dirty="0"/>
              <a:t>An accessory belt tensioner. Anything wrong with the belt or tensioner can cause noise.</a:t>
            </a:r>
          </a:p>
        </p:txBody>
      </p:sp>
      <p:pic>
        <p:nvPicPr>
          <p:cNvPr id="4" name="Picture 3" descr="An accessory belt tensioner used on a serpentine belt.&#10;">
            <a:extLst>
              <a:ext uri="{FF2B5EF4-FFF2-40B4-BE49-F238E27FC236}">
                <a16:creationId xmlns:a16="http://schemas.microsoft.com/office/drawing/2014/main" id="{4A96E149-4E92-4608-B712-8A1743C50C76}"/>
              </a:ext>
            </a:extLst>
          </p:cNvPr>
          <p:cNvPicPr>
            <a:picLocks noChangeAspect="1"/>
          </p:cNvPicPr>
          <p:nvPr/>
        </p:nvPicPr>
        <p:blipFill>
          <a:blip r:embed="rId3"/>
          <a:stretch>
            <a:fillRect/>
          </a:stretch>
        </p:blipFill>
        <p:spPr>
          <a:xfrm>
            <a:off x="4027633" y="1374389"/>
            <a:ext cx="4564857" cy="3436561"/>
          </a:xfrm>
          <a:prstGeom prst="rect">
            <a:avLst/>
          </a:prstGeom>
        </p:spPr>
      </p:pic>
    </p:spTree>
    <p:extLst>
      <p:ext uri="{BB962C8B-B14F-4D97-AF65-F5344CB8AC3E}">
        <p14:creationId xmlns:p14="http://schemas.microsoft.com/office/powerpoint/2010/main" val="284875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90435"/>
            <a:ext cx="8362950" cy="590349"/>
          </a:xfrm>
        </p:spPr>
        <p:txBody>
          <a:bodyPr wrap="square" lIns="0" tIns="18000" rIns="0" bIns="18000" anchor="ctr" anchorCtr="0">
            <a:spAutoFit/>
          </a:bodyPr>
          <a:lstStyle/>
          <a:p>
            <a:r>
              <a:rPr lang="en-US" dirty="0"/>
              <a:t>Figure 26.7</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360" y="1134436"/>
            <a:ext cx="2429861" cy="405683"/>
          </a:xfrm>
        </p:spPr>
        <p:txBody>
          <a:bodyPr wrap="square" lIns="0" tIns="18000" rIns="0" bIns="18000" anchor="ctr" anchorCtr="0">
            <a:spAutoFit/>
          </a:bodyPr>
          <a:lstStyle/>
          <a:p>
            <a:pPr marL="0" indent="0">
              <a:spcBef>
                <a:spcPts val="600"/>
              </a:spcBef>
              <a:buNone/>
            </a:pPr>
            <a:r>
              <a:rPr lang="en-US" sz="2400" dirty="0"/>
              <a:t>Cracked Exhaust</a:t>
            </a:r>
            <a:endParaRPr lang="en-IN" sz="2400" dirty="0"/>
          </a:p>
        </p:txBody>
      </p:sp>
      <p:sp>
        <p:nvSpPr>
          <p:cNvPr id="2" name="Content Placeholder 1">
            <a:extLst>
              <a:ext uri="{FF2B5EF4-FFF2-40B4-BE49-F238E27FC236}">
                <a16:creationId xmlns:a16="http://schemas.microsoft.com/office/drawing/2014/main" id="{1149A632-A8A9-469A-A5F8-F249BBA45AA1}"/>
              </a:ext>
            </a:extLst>
          </p:cNvPr>
          <p:cNvSpPr>
            <a:spLocks noGrp="1"/>
          </p:cNvSpPr>
          <p:nvPr>
            <p:ph sz="quarter" idx="14"/>
          </p:nvPr>
        </p:nvSpPr>
        <p:spPr>
          <a:xfrm>
            <a:off x="333086" y="1641029"/>
            <a:ext cx="2977673" cy="1144347"/>
          </a:xfrm>
        </p:spPr>
        <p:txBody>
          <a:bodyPr wrap="square" lIns="0" tIns="18000" rIns="0" bIns="18000" anchor="ctr">
            <a:spAutoFit/>
          </a:bodyPr>
          <a:lstStyle/>
          <a:p>
            <a:pPr marL="342900" indent="-342900"/>
            <a:r>
              <a:rPr lang="en-US" sz="2400" dirty="0"/>
              <a:t>A cracked exhaust manifold on a Ford V-8.</a:t>
            </a:r>
          </a:p>
        </p:txBody>
      </p:sp>
      <p:pic>
        <p:nvPicPr>
          <p:cNvPr id="4" name="Picture 3" descr="A cracked exhaust manifold on a Ford V-8 engine.">
            <a:extLst>
              <a:ext uri="{FF2B5EF4-FFF2-40B4-BE49-F238E27FC236}">
                <a16:creationId xmlns:a16="http://schemas.microsoft.com/office/drawing/2014/main" id="{EA88C601-E6ED-4BD3-87AA-07E02A266BA3}"/>
              </a:ext>
            </a:extLst>
          </p:cNvPr>
          <p:cNvPicPr>
            <a:picLocks noChangeAspect="1"/>
          </p:cNvPicPr>
          <p:nvPr/>
        </p:nvPicPr>
        <p:blipFill>
          <a:blip r:embed="rId3"/>
          <a:stretch>
            <a:fillRect/>
          </a:stretch>
        </p:blipFill>
        <p:spPr>
          <a:xfrm>
            <a:off x="3462786" y="1136731"/>
            <a:ext cx="5203365" cy="3917250"/>
          </a:xfrm>
          <a:prstGeom prst="rect">
            <a:avLst/>
          </a:prstGeom>
        </p:spPr>
      </p:pic>
    </p:spTree>
    <p:extLst>
      <p:ext uri="{BB962C8B-B14F-4D97-AF65-F5344CB8AC3E}">
        <p14:creationId xmlns:p14="http://schemas.microsoft.com/office/powerpoint/2010/main" val="2042917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Oil Pressure Testing</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7946" y="1116831"/>
            <a:ext cx="8359364" cy="4191335"/>
          </a:xfrm>
        </p:spPr>
        <p:txBody>
          <a:bodyPr wrap="square" lIns="0" tIns="18000" rIns="0" bIns="18000" anchor="ctr" anchorCtr="0">
            <a:spAutoFit/>
          </a:bodyPr>
          <a:lstStyle/>
          <a:p>
            <a:pPr marL="342900" indent="-342900">
              <a:spcBef>
                <a:spcPts val="600"/>
              </a:spcBef>
            </a:pPr>
            <a:r>
              <a:rPr lang="en-US" sz="2400" dirty="0"/>
              <a:t>Proper oil pressure is very important for the operation of any engine.</a:t>
            </a:r>
          </a:p>
          <a:p>
            <a:pPr marL="342900" indent="-342900">
              <a:spcBef>
                <a:spcPts val="600"/>
              </a:spcBef>
            </a:pPr>
            <a:r>
              <a:rPr lang="en-US" sz="2400" dirty="0"/>
              <a:t>Low oil pressure can cause engine wear, and engine wear can cause low oil pressure.</a:t>
            </a:r>
          </a:p>
          <a:p>
            <a:pPr marL="342900" indent="-342900">
              <a:spcBef>
                <a:spcPts val="600"/>
              </a:spcBef>
            </a:pPr>
            <a:r>
              <a:rPr lang="en-US" sz="2400" dirty="0"/>
              <a:t>Other issues include:</a:t>
            </a:r>
          </a:p>
          <a:p>
            <a:pPr marL="829818" lvl="1" indent="-342900"/>
            <a:r>
              <a:rPr lang="en-US" sz="2400" dirty="0"/>
              <a:t>Low oil level</a:t>
            </a:r>
          </a:p>
          <a:p>
            <a:pPr marL="829818" lvl="1" indent="-342900"/>
            <a:r>
              <a:rPr lang="en-US" sz="2400" dirty="0"/>
              <a:t>Diluted oil</a:t>
            </a:r>
          </a:p>
          <a:p>
            <a:pPr marL="829818" lvl="1" indent="-342900"/>
            <a:r>
              <a:rPr lang="en-US" sz="2400" dirty="0"/>
              <a:t>Stuck oil pressure relief valve</a:t>
            </a:r>
          </a:p>
          <a:p>
            <a:pPr marL="342900" indent="-342900">
              <a:spcBef>
                <a:spcPts val="600"/>
              </a:spcBef>
            </a:pPr>
            <a:r>
              <a:rPr lang="en-US" sz="2400" dirty="0"/>
              <a:t>The oil pressure warning lamp will illuminate when pressures drop below 4–7 </a:t>
            </a:r>
            <a:r>
              <a:rPr lang="en-US" sz="2400" spc="-350" dirty="0"/>
              <a:t>P S </a:t>
            </a:r>
            <a:r>
              <a:rPr lang="en-US" sz="2400" dirty="0"/>
              <a:t>I.</a:t>
            </a:r>
          </a:p>
        </p:txBody>
      </p:sp>
    </p:spTree>
    <p:extLst>
      <p:ext uri="{BB962C8B-B14F-4D97-AF65-F5344CB8AC3E}">
        <p14:creationId xmlns:p14="http://schemas.microsoft.com/office/powerpoint/2010/main" val="3590337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Learning Objectives </a:t>
            </a:r>
            <a:r>
              <a:rPr lang="en-US" sz="2800" dirty="0"/>
              <a:t>(1 of 3)</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0494" y="1117898"/>
            <a:ext cx="8345704" cy="4145169"/>
          </a:xfrm>
        </p:spPr>
        <p:txBody>
          <a:bodyPr wrap="square" lIns="0" tIns="18000" rIns="0" bIns="18000" anchor="ctr" anchorCtr="0">
            <a:spAutoFit/>
          </a:bodyPr>
          <a:lstStyle/>
          <a:p>
            <a:pPr marL="785813" indent="-785813">
              <a:buNone/>
            </a:pPr>
            <a:r>
              <a:rPr lang="en-US" sz="2400" b="1" dirty="0">
                <a:solidFill>
                  <a:srgbClr val="007FA3"/>
                </a:solidFill>
                <a:cs typeface="Times New Roman" panose="02020603050405020304" pitchFamily="18" charset="0"/>
              </a:rPr>
              <a:t>26.1	</a:t>
            </a:r>
            <a:r>
              <a:rPr lang="en-US" sz="2400" dirty="0">
                <a:cs typeface="Times New Roman" panose="02020603050405020304" pitchFamily="18" charset="0"/>
              </a:rPr>
              <a:t>Discuss typical engine-related complaints.</a:t>
            </a:r>
          </a:p>
          <a:p>
            <a:pPr marL="785813" indent="-785813">
              <a:buNone/>
            </a:pPr>
            <a:r>
              <a:rPr lang="en-US" sz="2400" b="1" dirty="0">
                <a:solidFill>
                  <a:srgbClr val="007FA3"/>
                </a:solidFill>
                <a:cs typeface="Times New Roman" panose="02020603050405020304" pitchFamily="18" charset="0"/>
              </a:rPr>
              <a:t>26.2	</a:t>
            </a:r>
            <a:r>
              <a:rPr lang="en-US" sz="2400" dirty="0">
                <a:cs typeface="Times New Roman" panose="02020603050405020304" pitchFamily="18" charset="0"/>
              </a:rPr>
              <a:t>Discuss engine smoke diagnosis.</a:t>
            </a:r>
          </a:p>
          <a:p>
            <a:pPr marL="785813" indent="-785813">
              <a:buNone/>
            </a:pPr>
            <a:r>
              <a:rPr lang="en-US" sz="2400" b="1" dirty="0">
                <a:solidFill>
                  <a:srgbClr val="007FA3"/>
                </a:solidFill>
                <a:cs typeface="Times New Roman" panose="02020603050405020304" pitchFamily="18" charset="0"/>
              </a:rPr>
              <a:t>26.3	</a:t>
            </a:r>
            <a:r>
              <a:rPr lang="en-US" sz="2400" dirty="0">
                <a:cs typeface="Times New Roman" panose="02020603050405020304" pitchFamily="18" charset="0"/>
              </a:rPr>
              <a:t>Discuss importance of driver’s description.</a:t>
            </a:r>
          </a:p>
          <a:p>
            <a:pPr marL="785813" indent="-785813">
              <a:buNone/>
            </a:pPr>
            <a:r>
              <a:rPr lang="en-US" sz="2400" b="1" dirty="0">
                <a:solidFill>
                  <a:srgbClr val="007FA3"/>
                </a:solidFill>
                <a:cs typeface="Times New Roman" panose="02020603050405020304" pitchFamily="18" charset="0"/>
              </a:rPr>
              <a:t>26.4	</a:t>
            </a:r>
            <a:r>
              <a:rPr lang="en-US" sz="2400" dirty="0">
                <a:cs typeface="Times New Roman" panose="02020603050405020304" pitchFamily="18" charset="0"/>
              </a:rPr>
              <a:t>Discuss visual checks.</a:t>
            </a:r>
          </a:p>
          <a:p>
            <a:pPr marL="785813" indent="-785813">
              <a:buNone/>
            </a:pPr>
            <a:r>
              <a:rPr lang="en-US" sz="2400" b="1" dirty="0">
                <a:solidFill>
                  <a:srgbClr val="007FA3"/>
                </a:solidFill>
                <a:cs typeface="Times New Roman" panose="02020603050405020304" pitchFamily="18" charset="0"/>
              </a:rPr>
              <a:t>26.5	</a:t>
            </a:r>
            <a:r>
              <a:rPr lang="en-US" sz="2400" dirty="0">
                <a:cs typeface="Times New Roman" panose="02020603050405020304" pitchFamily="18" charset="0"/>
              </a:rPr>
              <a:t>Discuss engine noise diagnosis.</a:t>
            </a:r>
          </a:p>
          <a:p>
            <a:pPr marL="785813" indent="-785813">
              <a:buNone/>
            </a:pPr>
            <a:r>
              <a:rPr lang="en-US" sz="2400" b="1" dirty="0">
                <a:solidFill>
                  <a:srgbClr val="007FA3"/>
                </a:solidFill>
                <a:cs typeface="Times New Roman" panose="02020603050405020304" pitchFamily="18" charset="0"/>
              </a:rPr>
              <a:t>26.6	</a:t>
            </a:r>
            <a:r>
              <a:rPr lang="en-US" sz="2400" dirty="0">
                <a:cs typeface="Times New Roman" panose="02020603050405020304" pitchFamily="18" charset="0"/>
              </a:rPr>
              <a:t>Explain oil pressure testing and the purpose of oil pressure warning lamps.</a:t>
            </a:r>
          </a:p>
          <a:p>
            <a:pPr marL="785813" indent="-785813">
              <a:buNone/>
            </a:pPr>
            <a:r>
              <a:rPr lang="en-US" sz="2400" b="1" dirty="0">
                <a:solidFill>
                  <a:srgbClr val="007FA3"/>
                </a:solidFill>
                <a:cs typeface="Times New Roman" panose="02020603050405020304" pitchFamily="18" charset="0"/>
              </a:rPr>
              <a:t>26.7	</a:t>
            </a:r>
            <a:r>
              <a:rPr lang="en-US" sz="2400" dirty="0">
                <a:cs typeface="Times New Roman" panose="02020603050405020304" pitchFamily="18" charset="0"/>
              </a:rPr>
              <a:t>Describe the cylinder contribution test.</a:t>
            </a:r>
          </a:p>
        </p:txBody>
      </p:sp>
    </p:spTree>
    <p:extLst>
      <p:ext uri="{BB962C8B-B14F-4D97-AF65-F5344CB8AC3E}">
        <p14:creationId xmlns:p14="http://schemas.microsoft.com/office/powerpoint/2010/main" val="154632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90435"/>
            <a:ext cx="8362950" cy="590349"/>
          </a:xfrm>
        </p:spPr>
        <p:txBody>
          <a:bodyPr wrap="square" lIns="0" tIns="18000" rIns="0" bIns="18000" anchor="ctr" anchorCtr="0">
            <a:spAutoFit/>
          </a:bodyPr>
          <a:lstStyle/>
          <a:p>
            <a:r>
              <a:rPr lang="en-US" dirty="0"/>
              <a:t>Figure 26.8</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6982" y="1135711"/>
            <a:ext cx="2406218" cy="405683"/>
          </a:xfrm>
        </p:spPr>
        <p:txBody>
          <a:bodyPr wrap="square" lIns="0" tIns="18000" rIns="0" bIns="18000" anchor="ctr" anchorCtr="0">
            <a:spAutoFit/>
          </a:bodyPr>
          <a:lstStyle/>
          <a:p>
            <a:pPr marL="0" indent="0">
              <a:spcBef>
                <a:spcPts val="600"/>
              </a:spcBef>
              <a:buNone/>
            </a:pPr>
            <a:r>
              <a:rPr lang="en-US" sz="2400" dirty="0"/>
              <a:t>Oil Pressure Test</a:t>
            </a:r>
            <a:endParaRPr lang="en-IN" sz="2400" dirty="0"/>
          </a:p>
        </p:txBody>
      </p:sp>
      <p:sp>
        <p:nvSpPr>
          <p:cNvPr id="2" name="Content Placeholder 1">
            <a:extLst>
              <a:ext uri="{FF2B5EF4-FFF2-40B4-BE49-F238E27FC236}">
                <a16:creationId xmlns:a16="http://schemas.microsoft.com/office/drawing/2014/main" id="{1149A632-A8A9-469A-A5F8-F249BBA45AA1}"/>
              </a:ext>
            </a:extLst>
          </p:cNvPr>
          <p:cNvSpPr>
            <a:spLocks noGrp="1"/>
          </p:cNvSpPr>
          <p:nvPr>
            <p:ph sz="quarter" idx="14"/>
          </p:nvPr>
        </p:nvSpPr>
        <p:spPr>
          <a:xfrm>
            <a:off x="333085" y="1728436"/>
            <a:ext cx="3713397" cy="3360338"/>
          </a:xfrm>
        </p:spPr>
        <p:txBody>
          <a:bodyPr wrap="square" lIns="0" tIns="18000" rIns="0" bIns="18000" anchor="ctr">
            <a:spAutoFit/>
          </a:bodyPr>
          <a:lstStyle/>
          <a:p>
            <a:pPr marL="342900" indent="-342900"/>
            <a:r>
              <a:rPr lang="en-US" sz="2400" dirty="0"/>
              <a:t>To measure engine oil pressure, remove the oil pressure sending (sender) unit usually located near the oil filter. Screw the pressure gauge into the oil pressure sending unit hole.</a:t>
            </a:r>
          </a:p>
        </p:txBody>
      </p:sp>
      <p:pic>
        <p:nvPicPr>
          <p:cNvPr id="13" name="Picture 12" descr="An oil pressure gauge screwed into the oil pressure sending unit hole of an engine.&#10;">
            <a:extLst>
              <a:ext uri="{FF2B5EF4-FFF2-40B4-BE49-F238E27FC236}">
                <a16:creationId xmlns:a16="http://schemas.microsoft.com/office/drawing/2014/main" id="{D5EC38BA-0966-47A1-BC31-01C049A35D4F}"/>
              </a:ext>
            </a:extLst>
          </p:cNvPr>
          <p:cNvPicPr>
            <a:picLocks noChangeAspect="1"/>
          </p:cNvPicPr>
          <p:nvPr/>
        </p:nvPicPr>
        <p:blipFill>
          <a:blip r:embed="rId3"/>
          <a:stretch>
            <a:fillRect/>
          </a:stretch>
        </p:blipFill>
        <p:spPr>
          <a:xfrm>
            <a:off x="4304762" y="1136992"/>
            <a:ext cx="4093400" cy="4807413"/>
          </a:xfrm>
          <a:prstGeom prst="rect">
            <a:avLst/>
          </a:prstGeom>
        </p:spPr>
      </p:pic>
    </p:spTree>
    <p:extLst>
      <p:ext uri="{BB962C8B-B14F-4D97-AF65-F5344CB8AC3E}">
        <p14:creationId xmlns:p14="http://schemas.microsoft.com/office/powerpoint/2010/main" val="318123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Oil Pressure Test</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oil_pressure_test">
            <a:hlinkClick r:id="" action="ppaction://media"/>
            <a:extLst>
              <a:ext uri="{FF2B5EF4-FFF2-40B4-BE49-F238E27FC236}">
                <a16:creationId xmlns:a16="http://schemas.microsoft.com/office/drawing/2014/main" id="{DD5584B0-D2B7-5347-CC03-327B1CDD781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4420"/>
            <a:ext cx="8013700" cy="4720589"/>
          </a:xfrm>
        </p:spPr>
      </p:pic>
    </p:spTree>
    <p:extLst>
      <p:ext uri="{BB962C8B-B14F-4D97-AF65-F5344CB8AC3E}">
        <p14:creationId xmlns:p14="http://schemas.microsoft.com/office/powerpoint/2010/main" val="31138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90435"/>
            <a:ext cx="8362950" cy="590349"/>
          </a:xfrm>
        </p:spPr>
        <p:txBody>
          <a:bodyPr wrap="square" lIns="0" tIns="18000" rIns="0" bIns="18000" anchor="ctr" anchorCtr="0">
            <a:spAutoFit/>
          </a:bodyPr>
          <a:lstStyle/>
          <a:p>
            <a:r>
              <a:rPr lang="en-US" dirty="0"/>
              <a:t>Figure 26.9</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6983" y="1135711"/>
            <a:ext cx="1408690" cy="405683"/>
          </a:xfrm>
        </p:spPr>
        <p:txBody>
          <a:bodyPr wrap="square" lIns="0" tIns="18000" rIns="0" bIns="18000" anchor="ctr" anchorCtr="0">
            <a:spAutoFit/>
          </a:bodyPr>
          <a:lstStyle/>
          <a:p>
            <a:pPr marL="0" indent="0">
              <a:spcBef>
                <a:spcPts val="600"/>
              </a:spcBef>
              <a:buNone/>
            </a:pPr>
            <a:r>
              <a:rPr lang="en-US" sz="2400" dirty="0"/>
              <a:t>Scan Tool</a:t>
            </a:r>
            <a:endParaRPr lang="en-IN" sz="2400" dirty="0"/>
          </a:p>
        </p:txBody>
      </p:sp>
      <p:sp>
        <p:nvSpPr>
          <p:cNvPr id="2" name="Content Placeholder 1">
            <a:extLst>
              <a:ext uri="{FF2B5EF4-FFF2-40B4-BE49-F238E27FC236}">
                <a16:creationId xmlns:a16="http://schemas.microsoft.com/office/drawing/2014/main" id="{1149A632-A8A9-469A-A5F8-F249BBA45AA1}"/>
              </a:ext>
            </a:extLst>
          </p:cNvPr>
          <p:cNvSpPr>
            <a:spLocks noGrp="1"/>
          </p:cNvSpPr>
          <p:nvPr>
            <p:ph sz="quarter" idx="14"/>
          </p:nvPr>
        </p:nvSpPr>
        <p:spPr>
          <a:xfrm>
            <a:off x="333085" y="1732438"/>
            <a:ext cx="3776459" cy="3729670"/>
          </a:xfrm>
        </p:spPr>
        <p:txBody>
          <a:bodyPr wrap="square" lIns="0" tIns="18000" rIns="0" bIns="18000" anchor="ctr">
            <a:spAutoFit/>
          </a:bodyPr>
          <a:lstStyle/>
          <a:p>
            <a:pPr marL="342900" indent="-342900"/>
            <a:r>
              <a:rPr lang="en-US" sz="2400" dirty="0"/>
              <a:t>A Tech 2 scan tool display showing a fault with cylinder 3. Once the cylinder has been identified, then more detailed tests can be performed to determine the root cause, which could be an ignition, fuel or mechanical issue.</a:t>
            </a:r>
          </a:p>
        </p:txBody>
      </p:sp>
      <p:pic>
        <p:nvPicPr>
          <p:cNvPr id="13" name="Picture 12" descr="A scan tool with the misfire graphic. The scan tool shows cylinder three with four accumulated current counters highlighted.&#10;">
            <a:extLst>
              <a:ext uri="{FF2B5EF4-FFF2-40B4-BE49-F238E27FC236}">
                <a16:creationId xmlns:a16="http://schemas.microsoft.com/office/drawing/2014/main" id="{9070EA50-33B1-43B6-AB02-24ABD3654DD7}"/>
              </a:ext>
            </a:extLst>
          </p:cNvPr>
          <p:cNvPicPr>
            <a:picLocks noChangeAspect="1"/>
          </p:cNvPicPr>
          <p:nvPr/>
        </p:nvPicPr>
        <p:blipFill>
          <a:blip r:embed="rId3"/>
          <a:stretch>
            <a:fillRect/>
          </a:stretch>
        </p:blipFill>
        <p:spPr>
          <a:xfrm>
            <a:off x="4386916" y="1768769"/>
            <a:ext cx="4280016" cy="3614688"/>
          </a:xfrm>
          <a:prstGeom prst="rect">
            <a:avLst/>
          </a:prstGeom>
        </p:spPr>
      </p:pic>
    </p:spTree>
    <p:extLst>
      <p:ext uri="{BB962C8B-B14F-4D97-AF65-F5344CB8AC3E}">
        <p14:creationId xmlns:p14="http://schemas.microsoft.com/office/powerpoint/2010/main" val="2695915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8CB5DF-D426-44C7-B7A8-AEF1E25FB702}"/>
              </a:ext>
            </a:extLst>
          </p:cNvPr>
          <p:cNvSpPr>
            <a:spLocks noGrp="1"/>
          </p:cNvSpPr>
          <p:nvPr>
            <p:ph type="title"/>
          </p:nvPr>
        </p:nvSpPr>
        <p:spPr>
          <a:xfrm>
            <a:off x="338404" y="185002"/>
            <a:ext cx="8347794" cy="590349"/>
          </a:xfrm>
        </p:spPr>
        <p:txBody>
          <a:bodyPr wrap="square" lIns="0" tIns="18000" rIns="0" bIns="18000" anchor="ctr" anchorCtr="0">
            <a:spAutoFit/>
          </a:bodyPr>
          <a:lstStyle/>
          <a:p>
            <a:r>
              <a:rPr lang="en-US" sz="3600" dirty="0">
                <a:latin typeface="+mj-lt"/>
              </a:rPr>
              <a:t>Figure 26.10</a:t>
            </a:r>
          </a:p>
        </p:txBody>
      </p:sp>
      <p:sp>
        <p:nvSpPr>
          <p:cNvPr id="6" name="Content Placeholder 5">
            <a:extLst>
              <a:ext uri="{FF2B5EF4-FFF2-40B4-BE49-F238E27FC236}">
                <a16:creationId xmlns:a16="http://schemas.microsoft.com/office/drawing/2014/main" id="{507DEF66-9BF4-49E1-B874-427AEF7C15BB}"/>
              </a:ext>
            </a:extLst>
          </p:cNvPr>
          <p:cNvSpPr>
            <a:spLocks noGrp="1"/>
          </p:cNvSpPr>
          <p:nvPr>
            <p:ph idx="1"/>
          </p:nvPr>
        </p:nvSpPr>
        <p:spPr>
          <a:xfrm>
            <a:off x="332366" y="1137771"/>
            <a:ext cx="1357889" cy="405683"/>
          </a:xfrm>
        </p:spPr>
        <p:txBody>
          <a:bodyPr wrap="square" lIns="0" tIns="18000" rIns="0" bIns="18000" anchor="ctr" anchorCtr="0">
            <a:spAutoFit/>
          </a:bodyPr>
          <a:lstStyle/>
          <a:p>
            <a:pPr marL="0" indent="0">
              <a:spcBef>
                <a:spcPts val="600"/>
              </a:spcBef>
              <a:buNone/>
            </a:pPr>
            <a:r>
              <a:rPr lang="en-US" sz="2400" dirty="0"/>
              <a:t>Ford Data</a:t>
            </a:r>
            <a:endParaRPr lang="en-IN" sz="2400" dirty="0"/>
          </a:p>
        </p:txBody>
      </p:sp>
      <p:pic>
        <p:nvPicPr>
          <p:cNvPr id="3" name="Picture 2" descr="An illustration shows a power waveform on the Ford I D S scan tool.&#10;Long description is available in notes, Press F6.">
            <a:extLst>
              <a:ext uri="{FF2B5EF4-FFF2-40B4-BE49-F238E27FC236}">
                <a16:creationId xmlns:a16="http://schemas.microsoft.com/office/drawing/2014/main" id="{07F1DDF1-9D7D-422E-9B92-A32822515FF1}"/>
              </a:ext>
            </a:extLst>
          </p:cNvPr>
          <p:cNvPicPr>
            <a:picLocks noChangeAspect="1"/>
          </p:cNvPicPr>
          <p:nvPr/>
        </p:nvPicPr>
        <p:blipFill>
          <a:blip r:embed="rId3"/>
          <a:stretch>
            <a:fillRect/>
          </a:stretch>
        </p:blipFill>
        <p:spPr>
          <a:xfrm>
            <a:off x="2419089" y="1564638"/>
            <a:ext cx="4316529" cy="2701888"/>
          </a:xfrm>
          <a:prstGeom prst="rect">
            <a:avLst/>
          </a:prstGeom>
        </p:spPr>
      </p:pic>
      <p:sp>
        <p:nvSpPr>
          <p:cNvPr id="7" name="Content Placeholder 6">
            <a:extLst>
              <a:ext uri="{FF2B5EF4-FFF2-40B4-BE49-F238E27FC236}">
                <a16:creationId xmlns:a16="http://schemas.microsoft.com/office/drawing/2014/main" id="{342CDFBC-F22F-4381-9867-1CFA0EFF915D}"/>
              </a:ext>
            </a:extLst>
          </p:cNvPr>
          <p:cNvSpPr>
            <a:spLocks noGrp="1"/>
          </p:cNvSpPr>
          <p:nvPr>
            <p:ph idx="13"/>
          </p:nvPr>
        </p:nvSpPr>
        <p:spPr>
          <a:xfrm>
            <a:off x="327892" y="4434850"/>
            <a:ext cx="8347795" cy="1144347"/>
          </a:xfrm>
        </p:spPr>
        <p:txBody>
          <a:bodyPr wrap="square" lIns="0" tIns="18000" rIns="0" bIns="18000" anchor="ctr" anchorCtr="0">
            <a:spAutoFit/>
          </a:bodyPr>
          <a:lstStyle/>
          <a:p>
            <a:pPr marL="342900" indent="-342900"/>
            <a:r>
              <a:rPr lang="en-US" sz="2400" dirty="0"/>
              <a:t>The Ford </a:t>
            </a:r>
            <a:r>
              <a:rPr lang="en-US" sz="2400" spc="-300" dirty="0"/>
              <a:t>I D </a:t>
            </a:r>
            <a:r>
              <a:rPr lang="en-US" sz="2400" dirty="0"/>
              <a:t>S scan tool has a graph function that allows the technician to view the data on the cylinder contribution test visually, making diagnosis easier. In this example, the</a:t>
            </a:r>
          </a:p>
        </p:txBody>
      </p:sp>
      <p:sp>
        <p:nvSpPr>
          <p:cNvPr id="9" name="Content Placeholder 8">
            <a:extLst>
              <a:ext uri="{FF2B5EF4-FFF2-40B4-BE49-F238E27FC236}">
                <a16:creationId xmlns:a16="http://schemas.microsoft.com/office/drawing/2014/main" id="{815614B3-7DAC-4344-BCD6-55618D3A698F}"/>
              </a:ext>
            </a:extLst>
          </p:cNvPr>
          <p:cNvSpPr>
            <a:spLocks noGrp="1"/>
          </p:cNvSpPr>
          <p:nvPr>
            <p:ph sz="quarter" idx="17"/>
          </p:nvPr>
        </p:nvSpPr>
        <p:spPr>
          <a:xfrm>
            <a:off x="704192" y="5578703"/>
            <a:ext cx="4035973" cy="405683"/>
          </a:xfrm>
        </p:spPr>
        <p:txBody>
          <a:bodyPr wrap="square" lIns="0" tIns="18000" rIns="0" bIns="18000" anchor="ctr" anchorCtr="0">
            <a:spAutoFit/>
          </a:bodyPr>
          <a:lstStyle/>
          <a:p>
            <a:pPr marL="0" indent="0">
              <a:buNone/>
            </a:pPr>
            <a:r>
              <a:rPr lang="en-US" sz="2400" dirty="0"/>
              <a:t>cylinders on bank 2 on a Ford</a:t>
            </a:r>
          </a:p>
        </p:txBody>
      </p:sp>
      <p:graphicFrame>
        <p:nvGraphicFramePr>
          <p:cNvPr id="18" name="Object 17" descr="Roman numeral five-8">
            <a:extLst>
              <a:ext uri="{FF2B5EF4-FFF2-40B4-BE49-F238E27FC236}">
                <a16:creationId xmlns:a16="http://schemas.microsoft.com/office/drawing/2014/main" id="{52304346-8C05-4263-9FBD-020244B014CC}"/>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4184265505"/>
              </p:ext>
            </p:extLst>
          </p:nvPr>
        </p:nvGraphicFramePr>
        <p:xfrm>
          <a:off x="4790695" y="5636368"/>
          <a:ext cx="554363" cy="340056"/>
        </p:xfrm>
        <a:graphic>
          <a:graphicData uri="http://schemas.openxmlformats.org/presentationml/2006/ole">
            <mc:AlternateContent xmlns:mc="http://schemas.openxmlformats.org/markup-compatibility/2006">
              <mc:Choice xmlns:v="urn:schemas-microsoft-com:vml" Requires="v">
                <p:oleObj name="Equation" r:id="rId4" imgW="291960" imgH="177480" progId="Equation.DSMT4">
                  <p:embed/>
                </p:oleObj>
              </mc:Choice>
              <mc:Fallback>
                <p:oleObj name="Equation" r:id="rId4" imgW="291960" imgH="177480" progId="Equation.DSMT4">
                  <p:embed/>
                  <p:pic>
                    <p:nvPicPr>
                      <p:cNvPr id="8" name="Object 7" descr="Roman numeral five-8">
                        <a:extLst>
                          <a:ext uri="{FF2B5EF4-FFF2-40B4-BE49-F238E27FC236}">
                            <a16:creationId xmlns:a16="http://schemas.microsoft.com/office/drawing/2014/main" id="{1561A524-FD0E-408A-B006-415012B124F5}"/>
                          </a:ext>
                          <a:ext uri="{C183D7F6-B498-43B3-948B-1728B52AA6E4}">
                            <adec:decorative xmlns:adec="http://schemas.microsoft.com/office/drawing/2017/decorative" val="0"/>
                          </a:ext>
                        </a:extLst>
                      </p:cNvPr>
                      <p:cNvPicPr/>
                      <p:nvPr/>
                    </p:nvPicPr>
                    <p:blipFill>
                      <a:blip r:embed="rId5"/>
                      <a:stretch>
                        <a:fillRect/>
                      </a:stretch>
                    </p:blipFill>
                    <p:spPr>
                      <a:xfrm>
                        <a:off x="4790695" y="5636368"/>
                        <a:ext cx="554363" cy="340056"/>
                      </a:xfrm>
                      <a:prstGeom prst="rect">
                        <a:avLst/>
                      </a:prstGeom>
                      <a:noFill/>
                    </p:spPr>
                  </p:pic>
                </p:oleObj>
              </mc:Fallback>
            </mc:AlternateContent>
          </a:graphicData>
        </a:graphic>
      </p:graphicFrame>
      <p:sp>
        <p:nvSpPr>
          <p:cNvPr id="10" name="Content Placeholder 9">
            <a:extLst>
              <a:ext uri="{FF2B5EF4-FFF2-40B4-BE49-F238E27FC236}">
                <a16:creationId xmlns:a16="http://schemas.microsoft.com/office/drawing/2014/main" id="{D4E5C9F7-5304-416B-9AB4-EC7310DEB4AB}"/>
              </a:ext>
            </a:extLst>
          </p:cNvPr>
          <p:cNvSpPr>
            <a:spLocks noGrp="1"/>
          </p:cNvSpPr>
          <p:nvPr>
            <p:ph sz="quarter" idx="18"/>
          </p:nvPr>
        </p:nvSpPr>
        <p:spPr>
          <a:xfrm>
            <a:off x="5404459" y="5591661"/>
            <a:ext cx="3297314" cy="405683"/>
          </a:xfrm>
        </p:spPr>
        <p:txBody>
          <a:bodyPr wrap="square" lIns="0" tIns="18000" rIns="0" bIns="18000" anchor="ctr" anchorCtr="0">
            <a:spAutoFit/>
          </a:bodyPr>
          <a:lstStyle/>
          <a:p>
            <a:pPr marL="0" indent="0">
              <a:buNone/>
            </a:pPr>
            <a:r>
              <a:rPr lang="en-US" sz="2400" dirty="0"/>
              <a:t>(cylinders 7, 6, 5, and 8)</a:t>
            </a:r>
          </a:p>
        </p:txBody>
      </p:sp>
      <p:sp>
        <p:nvSpPr>
          <p:cNvPr id="11" name="Content Placeholder 10">
            <a:extLst>
              <a:ext uri="{FF2B5EF4-FFF2-40B4-BE49-F238E27FC236}">
                <a16:creationId xmlns:a16="http://schemas.microsoft.com/office/drawing/2014/main" id="{27D5924B-57F7-4B9E-80E1-900FCDB6B27F}"/>
              </a:ext>
            </a:extLst>
          </p:cNvPr>
          <p:cNvSpPr>
            <a:spLocks noGrp="1"/>
          </p:cNvSpPr>
          <p:nvPr>
            <p:ph sz="quarter" idx="19"/>
          </p:nvPr>
        </p:nvSpPr>
        <p:spPr>
          <a:xfrm>
            <a:off x="738917" y="5992248"/>
            <a:ext cx="1323484" cy="405683"/>
          </a:xfrm>
        </p:spPr>
        <p:txBody>
          <a:bodyPr lIns="0" tIns="18000" rIns="0" bIns="18000" anchor="ctr" anchorCtr="0">
            <a:spAutoFit/>
          </a:bodyPr>
          <a:lstStyle/>
          <a:p>
            <a:pPr marL="0" indent="0">
              <a:buNone/>
            </a:pPr>
            <a:r>
              <a:rPr lang="en-US" sz="2400" dirty="0"/>
              <a:t>are weak.</a:t>
            </a:r>
          </a:p>
        </p:txBody>
      </p:sp>
    </p:spTree>
    <p:extLst>
      <p:ext uri="{BB962C8B-B14F-4D97-AF65-F5344CB8AC3E}">
        <p14:creationId xmlns:p14="http://schemas.microsoft.com/office/powerpoint/2010/main" val="741443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2281"/>
            <a:ext cx="8362950" cy="590349"/>
          </a:xfrm>
        </p:spPr>
        <p:txBody>
          <a:bodyPr wrap="square" lIns="0" tIns="18000" rIns="0" bIns="18000" anchor="ctr" anchorCtr="0">
            <a:spAutoFit/>
          </a:bodyPr>
          <a:lstStyle/>
          <a:p>
            <a:r>
              <a:rPr lang="en-US" dirty="0"/>
              <a:t>Figure 26.11</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360" y="1152966"/>
            <a:ext cx="3001241" cy="374906"/>
          </a:xfrm>
        </p:spPr>
        <p:txBody>
          <a:bodyPr wrap="square" lIns="0" tIns="18000" rIns="0" bIns="18000" anchor="ctr" anchorCtr="0">
            <a:spAutoFit/>
          </a:bodyPr>
          <a:lstStyle/>
          <a:p>
            <a:pPr marL="0" indent="0">
              <a:spcBef>
                <a:spcPts val="600"/>
              </a:spcBef>
              <a:buNone/>
            </a:pPr>
            <a:r>
              <a:rPr lang="en-US" sz="2200" dirty="0"/>
              <a:t>Relative Compression</a:t>
            </a:r>
            <a:endParaRPr lang="en-IN" sz="22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360" y="1744155"/>
            <a:ext cx="4237640" cy="4437556"/>
          </a:xfrm>
        </p:spPr>
        <p:txBody>
          <a:bodyPr wrap="square" lIns="0" tIns="18000" rIns="0" bIns="18000" anchor="ctr">
            <a:spAutoFit/>
          </a:bodyPr>
          <a:lstStyle/>
          <a:p>
            <a:pPr marL="342900" indent="-342900"/>
            <a:r>
              <a:rPr lang="en-US" sz="2200" dirty="0"/>
              <a:t>(a) A relative compression test using an amp clamp around the starter motor power cable and a Pico scope. (b) The result is a waveform that displays the current needed for each cylinder under compression. This test indicates that all cylinders are requiring the same current to rotate the starter motor which indicates that all cylinders have the same relative compression.</a:t>
            </a:r>
          </a:p>
        </p:txBody>
      </p:sp>
      <p:pic>
        <p:nvPicPr>
          <p:cNvPr id="4" name="Picture 3" descr="A close-up view of an inductive amp clamp and a battery cable to a starter.">
            <a:extLst>
              <a:ext uri="{FF2B5EF4-FFF2-40B4-BE49-F238E27FC236}">
                <a16:creationId xmlns:a16="http://schemas.microsoft.com/office/drawing/2014/main" id="{3E93D337-54AC-416A-BB5E-02851F19A691}"/>
              </a:ext>
            </a:extLst>
          </p:cNvPr>
          <p:cNvPicPr>
            <a:picLocks noChangeAspect="1"/>
          </p:cNvPicPr>
          <p:nvPr/>
        </p:nvPicPr>
        <p:blipFill>
          <a:blip r:embed="rId3"/>
          <a:stretch>
            <a:fillRect/>
          </a:stretch>
        </p:blipFill>
        <p:spPr>
          <a:xfrm>
            <a:off x="4958472" y="1072578"/>
            <a:ext cx="3557321" cy="2655418"/>
          </a:xfrm>
          <a:prstGeom prst="rect">
            <a:avLst/>
          </a:prstGeom>
        </p:spPr>
      </p:pic>
      <p:pic>
        <p:nvPicPr>
          <p:cNvPr id="7" name="Picture 6" descr="A graph from a compression test. The waveform in the graph follows an inverted W that keeps repeating.">
            <a:extLst>
              <a:ext uri="{FF2B5EF4-FFF2-40B4-BE49-F238E27FC236}">
                <a16:creationId xmlns:a16="http://schemas.microsoft.com/office/drawing/2014/main" id="{783A9097-304B-47AE-9278-AD221F431427}"/>
              </a:ext>
            </a:extLst>
          </p:cNvPr>
          <p:cNvPicPr>
            <a:picLocks noChangeAspect="1"/>
          </p:cNvPicPr>
          <p:nvPr/>
        </p:nvPicPr>
        <p:blipFill>
          <a:blip r:embed="rId4"/>
          <a:stretch>
            <a:fillRect/>
          </a:stretch>
        </p:blipFill>
        <p:spPr>
          <a:xfrm>
            <a:off x="4989697" y="3818206"/>
            <a:ext cx="3564026" cy="2548128"/>
          </a:xfrm>
          <a:prstGeom prst="rect">
            <a:avLst/>
          </a:prstGeom>
        </p:spPr>
      </p:pic>
    </p:spTree>
    <p:extLst>
      <p:ext uri="{BB962C8B-B14F-4D97-AF65-F5344CB8AC3E}">
        <p14:creationId xmlns:p14="http://schemas.microsoft.com/office/powerpoint/2010/main" val="18135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2281"/>
            <a:ext cx="8362950" cy="590349"/>
          </a:xfrm>
        </p:spPr>
        <p:txBody>
          <a:bodyPr wrap="square" lIns="0" tIns="18000" rIns="0" bIns="18000" anchor="ctr" anchorCtr="0">
            <a:spAutoFit/>
          </a:bodyPr>
          <a:lstStyle/>
          <a:p>
            <a:r>
              <a:rPr lang="en-US" dirty="0"/>
              <a:t>Figure 26.12</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360" y="1137580"/>
            <a:ext cx="1532659" cy="405683"/>
          </a:xfrm>
        </p:spPr>
        <p:txBody>
          <a:bodyPr wrap="square" lIns="0" tIns="18000" rIns="0" bIns="18000" anchor="ctr" anchorCtr="0">
            <a:spAutoFit/>
          </a:bodyPr>
          <a:lstStyle/>
          <a:p>
            <a:pPr marL="0" indent="0">
              <a:spcBef>
                <a:spcPts val="600"/>
              </a:spcBef>
              <a:buNone/>
            </a:pPr>
            <a:r>
              <a:rPr lang="en-US" sz="2400" dirty="0"/>
              <a:t>Paper Test</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360" y="1726337"/>
            <a:ext cx="3587750" cy="4099002"/>
          </a:xfrm>
        </p:spPr>
        <p:txBody>
          <a:bodyPr wrap="square" lIns="0" tIns="18000" rIns="0" bIns="18000" anchor="ctr">
            <a:spAutoFit/>
          </a:bodyPr>
          <a:lstStyle/>
          <a:p>
            <a:pPr marL="342900" indent="-342900"/>
            <a:r>
              <a:rPr lang="en-US" sz="2400" dirty="0"/>
              <a:t>The paper test involves holding a piece of paper near the tailpipe of an idling engine. A good engine should produce even, outward puffs of exhaust. If the paper is sucked in toward the tailpipe, a burned valve is a possibility.</a:t>
            </a:r>
          </a:p>
        </p:txBody>
      </p:sp>
      <p:pic>
        <p:nvPicPr>
          <p:cNvPr id="4" name="Picture 3" descr="An illustration depicts a side view of the back of a car. A hand is holding a piece of paper near the tailpipe.">
            <a:extLst>
              <a:ext uri="{FF2B5EF4-FFF2-40B4-BE49-F238E27FC236}">
                <a16:creationId xmlns:a16="http://schemas.microsoft.com/office/drawing/2014/main" id="{B754B4B8-3D92-4B2F-9C82-BA1B34A6D185}"/>
              </a:ext>
            </a:extLst>
          </p:cNvPr>
          <p:cNvPicPr>
            <a:picLocks noChangeAspect="1"/>
          </p:cNvPicPr>
          <p:nvPr/>
        </p:nvPicPr>
        <p:blipFill>
          <a:blip r:embed="rId3"/>
          <a:stretch>
            <a:fillRect/>
          </a:stretch>
        </p:blipFill>
        <p:spPr>
          <a:xfrm>
            <a:off x="4253123" y="1860069"/>
            <a:ext cx="4442494" cy="3642356"/>
          </a:xfrm>
          <a:prstGeom prst="rect">
            <a:avLst/>
          </a:prstGeom>
        </p:spPr>
      </p:pic>
    </p:spTree>
    <p:extLst>
      <p:ext uri="{BB962C8B-B14F-4D97-AF65-F5344CB8AC3E}">
        <p14:creationId xmlns:p14="http://schemas.microsoft.com/office/powerpoint/2010/main" val="3981432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Compression Test </a:t>
            </a:r>
            <a:r>
              <a:rPr lang="en-US" sz="2800" dirty="0"/>
              <a:t>(1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360" y="1134156"/>
            <a:ext cx="8362950" cy="2637064"/>
          </a:xfrm>
        </p:spPr>
        <p:txBody>
          <a:bodyPr wrap="square" lIns="0" tIns="18000" rIns="0" bIns="18000" anchor="ctr" anchorCtr="0">
            <a:spAutoFit/>
          </a:bodyPr>
          <a:lstStyle/>
          <a:p>
            <a:pPr marL="342900" indent="-342900">
              <a:spcBef>
                <a:spcPts val="600"/>
              </a:spcBef>
            </a:pPr>
            <a:r>
              <a:rPr lang="en-US" sz="2400" dirty="0"/>
              <a:t>Cranking compression test</a:t>
            </a:r>
          </a:p>
          <a:p>
            <a:pPr marL="829818" lvl="1" indent="-342900"/>
            <a:r>
              <a:rPr lang="en-US" sz="2400" dirty="0"/>
              <a:t>Dry</a:t>
            </a:r>
          </a:p>
          <a:p>
            <a:pPr marL="829818" lvl="1" indent="-342900"/>
            <a:r>
              <a:rPr lang="en-US" sz="2400" dirty="0"/>
              <a:t>Wet</a:t>
            </a:r>
          </a:p>
          <a:p>
            <a:pPr marL="342900" indent="-342900">
              <a:spcBef>
                <a:spcPts val="600"/>
              </a:spcBef>
            </a:pPr>
            <a:r>
              <a:rPr lang="en-US" sz="2400" dirty="0"/>
              <a:t>Running (dynamic) compression test</a:t>
            </a:r>
          </a:p>
          <a:p>
            <a:pPr marL="342900" indent="-342900">
              <a:spcBef>
                <a:spcPts val="600"/>
              </a:spcBef>
            </a:pPr>
            <a:r>
              <a:rPr lang="en-US" sz="2400" dirty="0"/>
              <a:t>Relative compression test</a:t>
            </a:r>
          </a:p>
          <a:p>
            <a:pPr marL="342900" indent="-342900">
              <a:spcBef>
                <a:spcPts val="600"/>
              </a:spcBef>
            </a:pPr>
            <a:r>
              <a:rPr lang="en-US" sz="2400" dirty="0"/>
              <a:t>Cylinder leakage test</a:t>
            </a:r>
          </a:p>
        </p:txBody>
      </p:sp>
    </p:spTree>
    <p:extLst>
      <p:ext uri="{BB962C8B-B14F-4D97-AF65-F5344CB8AC3E}">
        <p14:creationId xmlns:p14="http://schemas.microsoft.com/office/powerpoint/2010/main" val="2749954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2281"/>
            <a:ext cx="8362950" cy="590349"/>
          </a:xfrm>
        </p:spPr>
        <p:txBody>
          <a:bodyPr wrap="square" lIns="0" tIns="18000" rIns="0" bIns="18000" anchor="ctr" anchorCtr="0">
            <a:spAutoFit/>
          </a:bodyPr>
          <a:lstStyle/>
          <a:p>
            <a:r>
              <a:rPr lang="en-US" dirty="0"/>
              <a:t>Figure 26.13</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78"/>
            <a:ext cx="2825750" cy="405683"/>
          </a:xfrm>
        </p:spPr>
        <p:txBody>
          <a:bodyPr wrap="square" lIns="0" tIns="18000" rIns="0" bIns="18000" anchor="ctr" anchorCtr="0">
            <a:spAutoFit/>
          </a:bodyPr>
          <a:lstStyle/>
          <a:p>
            <a:pPr marL="0" indent="0">
              <a:spcBef>
                <a:spcPts val="600"/>
              </a:spcBef>
              <a:buNone/>
            </a:pPr>
            <a:r>
              <a:rPr lang="en-US" sz="2400" dirty="0"/>
              <a:t>Compression Gauge</a:t>
            </a:r>
            <a:endParaRPr lang="en-IN" sz="2400" dirty="0"/>
          </a:p>
        </p:txBody>
      </p:sp>
      <p:pic>
        <p:nvPicPr>
          <p:cNvPr id="3" name="Picture 2" descr="A photo of a two-piece compression gauge set.">
            <a:extLst>
              <a:ext uri="{FF2B5EF4-FFF2-40B4-BE49-F238E27FC236}">
                <a16:creationId xmlns:a16="http://schemas.microsoft.com/office/drawing/2014/main" id="{6D67C058-9D76-47E7-A49D-6D24742D5667}"/>
              </a:ext>
            </a:extLst>
          </p:cNvPr>
          <p:cNvPicPr>
            <a:picLocks noChangeAspect="1"/>
          </p:cNvPicPr>
          <p:nvPr/>
        </p:nvPicPr>
        <p:blipFill>
          <a:blip r:embed="rId3"/>
          <a:stretch>
            <a:fillRect/>
          </a:stretch>
        </p:blipFill>
        <p:spPr>
          <a:xfrm>
            <a:off x="1510360" y="1680746"/>
            <a:ext cx="6123280" cy="3013042"/>
          </a:xfrm>
          <a:prstGeom prst="rect">
            <a:avLst/>
          </a:prstGeom>
        </p:spPr>
      </p:pic>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4762309"/>
            <a:ext cx="8351838" cy="1513679"/>
          </a:xfrm>
        </p:spPr>
        <p:txBody>
          <a:bodyPr wrap="square" lIns="0" tIns="18000" rIns="0" bIns="18000" anchor="ctr">
            <a:spAutoFit/>
          </a:bodyPr>
          <a:lstStyle/>
          <a:p>
            <a:pPr marL="342900" indent="-342900">
              <a:tabLst>
                <a:tab pos="0" algn="l"/>
              </a:tabLst>
            </a:pPr>
            <a:r>
              <a:rPr lang="en-US" sz="2400" dirty="0"/>
              <a:t>A two-piece compression gauge set. The threaded hose is screwed into the spark plug hole after removing the spark plug. The gauge part is then snapped onto the end of the hose.</a:t>
            </a:r>
          </a:p>
        </p:txBody>
      </p:sp>
    </p:spTree>
    <p:extLst>
      <p:ext uri="{BB962C8B-B14F-4D97-AF65-F5344CB8AC3E}">
        <p14:creationId xmlns:p14="http://schemas.microsoft.com/office/powerpoint/2010/main" val="164150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Relative Compression with Vacuum Test</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relative_compression_with_vacuum_test">
            <a:hlinkClick r:id="" action="ppaction://media"/>
            <a:extLst>
              <a:ext uri="{FF2B5EF4-FFF2-40B4-BE49-F238E27FC236}">
                <a16:creationId xmlns:a16="http://schemas.microsoft.com/office/drawing/2014/main" id="{C4FFBF5C-A185-28A8-C863-4FAFCCAEACA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60400" y="1161573"/>
            <a:ext cx="7874000" cy="4534853"/>
          </a:xfrm>
        </p:spPr>
      </p:pic>
    </p:spTree>
    <p:extLst>
      <p:ext uri="{BB962C8B-B14F-4D97-AF65-F5344CB8AC3E}">
        <p14:creationId xmlns:p14="http://schemas.microsoft.com/office/powerpoint/2010/main" val="324263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Relative Cranking Compression Test</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relative_cranking_compression_test">
            <a:hlinkClick r:id="" action="ppaction://media"/>
            <a:extLst>
              <a:ext uri="{FF2B5EF4-FFF2-40B4-BE49-F238E27FC236}">
                <a16:creationId xmlns:a16="http://schemas.microsoft.com/office/drawing/2014/main" id="{83F3028E-E55A-6A17-667A-44D1137577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234440"/>
            <a:ext cx="7874000" cy="4547919"/>
          </a:xfrm>
        </p:spPr>
      </p:pic>
    </p:spTree>
    <p:extLst>
      <p:ext uri="{BB962C8B-B14F-4D97-AF65-F5344CB8AC3E}">
        <p14:creationId xmlns:p14="http://schemas.microsoft.com/office/powerpoint/2010/main" val="405685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Learning Objectives </a:t>
            </a:r>
            <a:r>
              <a:rPr lang="en-US" sz="2800" dirty="0"/>
              <a:t>(2 of 3)</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5278" y="1116210"/>
            <a:ext cx="8342602" cy="3775837"/>
          </a:xfrm>
        </p:spPr>
        <p:txBody>
          <a:bodyPr wrap="square" lIns="0" tIns="18000" rIns="0" bIns="18000" anchor="ctr" anchorCtr="0">
            <a:spAutoFit/>
          </a:bodyPr>
          <a:lstStyle/>
          <a:p>
            <a:pPr marL="950913" indent="-950913">
              <a:buNone/>
            </a:pPr>
            <a:r>
              <a:rPr lang="en-US" sz="2400" b="1" dirty="0">
                <a:solidFill>
                  <a:srgbClr val="007FA3"/>
                </a:solidFill>
                <a:cs typeface="Times New Roman" panose="02020603050405020304" pitchFamily="18" charset="0"/>
              </a:rPr>
              <a:t>26.8	</a:t>
            </a:r>
            <a:r>
              <a:rPr lang="en-US" sz="2400" dirty="0">
                <a:cs typeface="Times New Roman" panose="02020603050405020304" pitchFamily="18" charset="0"/>
              </a:rPr>
              <a:t>Describe the relative compression test.</a:t>
            </a:r>
          </a:p>
          <a:p>
            <a:pPr marL="950913" indent="-950913">
              <a:buNone/>
            </a:pPr>
            <a:r>
              <a:rPr lang="en-US" sz="2400" b="1" dirty="0">
                <a:solidFill>
                  <a:srgbClr val="007FA3"/>
                </a:solidFill>
                <a:cs typeface="Times New Roman" panose="02020603050405020304" pitchFamily="18" charset="0"/>
              </a:rPr>
              <a:t>26.9	</a:t>
            </a:r>
            <a:r>
              <a:rPr lang="en-US" sz="2400" dirty="0">
                <a:cs typeface="Times New Roman" panose="02020603050405020304" pitchFamily="18" charset="0"/>
              </a:rPr>
              <a:t>Describe compression testing.</a:t>
            </a:r>
            <a:endParaRPr lang="en-US" sz="2400" b="1" dirty="0">
              <a:solidFill>
                <a:srgbClr val="007FA3"/>
              </a:solidFill>
              <a:cs typeface="Times New Roman" panose="02020603050405020304" pitchFamily="18" charset="0"/>
            </a:endParaRPr>
          </a:p>
          <a:p>
            <a:pPr marL="950913" indent="-950913">
              <a:buNone/>
            </a:pPr>
            <a:r>
              <a:rPr lang="en-US" sz="2400" b="1" dirty="0">
                <a:solidFill>
                  <a:srgbClr val="007FA3"/>
                </a:solidFill>
                <a:cs typeface="Times New Roman" panose="02020603050405020304" pitchFamily="18" charset="0"/>
              </a:rPr>
              <a:t>26.10	</a:t>
            </a:r>
            <a:r>
              <a:rPr lang="en-US" sz="2400" dirty="0">
                <a:cs typeface="Times New Roman" panose="02020603050405020304" pitchFamily="18" charset="0"/>
              </a:rPr>
              <a:t>Describe wet compression tests.</a:t>
            </a:r>
          </a:p>
          <a:p>
            <a:pPr marL="950913" indent="-950913">
              <a:buNone/>
            </a:pPr>
            <a:r>
              <a:rPr lang="en-US" sz="2400" b="1" dirty="0">
                <a:solidFill>
                  <a:srgbClr val="007FA3"/>
                </a:solidFill>
                <a:cs typeface="Times New Roman" panose="02020603050405020304" pitchFamily="18" charset="0"/>
              </a:rPr>
              <a:t>26.11	</a:t>
            </a:r>
            <a:r>
              <a:rPr lang="en-US" sz="2400" dirty="0">
                <a:cs typeface="Times New Roman" panose="02020603050405020304" pitchFamily="18" charset="0"/>
              </a:rPr>
              <a:t>Describe running compression tests.</a:t>
            </a:r>
          </a:p>
          <a:p>
            <a:pPr marL="950913" indent="-950913">
              <a:buNone/>
            </a:pPr>
            <a:r>
              <a:rPr lang="en-US" sz="2400" b="1" dirty="0">
                <a:solidFill>
                  <a:srgbClr val="007FA3"/>
                </a:solidFill>
                <a:cs typeface="Times New Roman" panose="02020603050405020304" pitchFamily="18" charset="0"/>
              </a:rPr>
              <a:t>26.12	</a:t>
            </a:r>
            <a:r>
              <a:rPr lang="en-US" sz="2400" dirty="0">
                <a:cs typeface="Times New Roman" panose="02020603050405020304" pitchFamily="18" charset="0"/>
              </a:rPr>
              <a:t>Describe the cylinder leakage test.</a:t>
            </a:r>
          </a:p>
          <a:p>
            <a:pPr marL="950913" indent="-950913">
              <a:buNone/>
            </a:pPr>
            <a:r>
              <a:rPr lang="en-US" sz="2400" b="1" dirty="0">
                <a:solidFill>
                  <a:srgbClr val="007FA3"/>
                </a:solidFill>
                <a:cs typeface="Times New Roman" panose="02020603050405020304" pitchFamily="18" charset="0"/>
              </a:rPr>
              <a:t>26.13	</a:t>
            </a:r>
            <a:r>
              <a:rPr lang="en-US" sz="2400" dirty="0">
                <a:cs typeface="Times New Roman" panose="02020603050405020304" pitchFamily="18" charset="0"/>
              </a:rPr>
              <a:t>Describe the cylinder power balance test.</a:t>
            </a:r>
          </a:p>
          <a:p>
            <a:pPr marL="950913" indent="-950913">
              <a:buNone/>
            </a:pPr>
            <a:r>
              <a:rPr lang="en-US" sz="2400" b="1" dirty="0">
                <a:solidFill>
                  <a:srgbClr val="007FA3"/>
                </a:solidFill>
                <a:cs typeface="Times New Roman" panose="02020603050405020304" pitchFamily="18" charset="0"/>
              </a:rPr>
              <a:t>26.14	</a:t>
            </a:r>
            <a:r>
              <a:rPr lang="en-US" sz="2400" dirty="0">
                <a:cs typeface="Times New Roman" panose="02020603050405020304" pitchFamily="18" charset="0"/>
              </a:rPr>
              <a:t>Explain vacuum tests.</a:t>
            </a:r>
          </a:p>
        </p:txBody>
      </p:sp>
    </p:spTree>
    <p:extLst>
      <p:ext uri="{BB962C8B-B14F-4D97-AF65-F5344CB8AC3E}">
        <p14:creationId xmlns:p14="http://schemas.microsoft.com/office/powerpoint/2010/main" val="2882369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2281"/>
            <a:ext cx="8362950" cy="590349"/>
          </a:xfrm>
        </p:spPr>
        <p:txBody>
          <a:bodyPr wrap="square" lIns="0" tIns="18000" rIns="0" bIns="18000" anchor="ctr" anchorCtr="0">
            <a:spAutoFit/>
          </a:bodyPr>
          <a:lstStyle/>
          <a:p>
            <a:r>
              <a:rPr lang="en-US" dirty="0"/>
              <a:t>Figure 26.14</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78"/>
            <a:ext cx="2059132" cy="405683"/>
          </a:xfrm>
        </p:spPr>
        <p:txBody>
          <a:bodyPr wrap="square" lIns="0" tIns="18000" rIns="0" bIns="18000" anchor="ctr" anchorCtr="0">
            <a:spAutoFit/>
          </a:bodyPr>
          <a:lstStyle/>
          <a:p>
            <a:pPr marL="0" indent="0">
              <a:spcBef>
                <a:spcPts val="600"/>
              </a:spcBef>
              <a:buNone/>
            </a:pPr>
            <a:r>
              <a:rPr lang="en-US" sz="2400" dirty="0"/>
              <a:t>Installing Plugs</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39913"/>
            <a:ext cx="3774583" cy="2252343"/>
          </a:xfrm>
        </p:spPr>
        <p:txBody>
          <a:bodyPr wrap="square" lIns="0" tIns="18000" rIns="0" bIns="18000" anchor="ctr">
            <a:spAutoFit/>
          </a:bodyPr>
          <a:lstStyle/>
          <a:p>
            <a:pPr marL="342900" indent="-342900"/>
            <a:r>
              <a:rPr lang="en-US" sz="2400" dirty="0"/>
              <a:t>Use a vacuum or fuel line hose over the spark plug to install it without danger of cross-threading the cylinder head.</a:t>
            </a:r>
          </a:p>
        </p:txBody>
      </p:sp>
      <p:pic>
        <p:nvPicPr>
          <p:cNvPr id="4" name="Picture 3" descr="An illustration depicts a hand plugging a rubber hose to a spark plug.">
            <a:extLst>
              <a:ext uri="{FF2B5EF4-FFF2-40B4-BE49-F238E27FC236}">
                <a16:creationId xmlns:a16="http://schemas.microsoft.com/office/drawing/2014/main" id="{32F5266C-307E-456D-88A4-40F47E46B3E2}"/>
              </a:ext>
            </a:extLst>
          </p:cNvPr>
          <p:cNvPicPr>
            <a:picLocks noChangeAspect="1"/>
          </p:cNvPicPr>
          <p:nvPr/>
        </p:nvPicPr>
        <p:blipFill>
          <a:blip r:embed="rId3"/>
          <a:stretch>
            <a:fillRect/>
          </a:stretch>
        </p:blipFill>
        <p:spPr>
          <a:xfrm>
            <a:off x="4337078" y="1308173"/>
            <a:ext cx="4358668" cy="3975910"/>
          </a:xfrm>
          <a:prstGeom prst="rect">
            <a:avLst/>
          </a:prstGeom>
        </p:spPr>
      </p:pic>
    </p:spTree>
    <p:extLst>
      <p:ext uri="{BB962C8B-B14F-4D97-AF65-F5344CB8AC3E}">
        <p14:creationId xmlns:p14="http://schemas.microsoft.com/office/powerpoint/2010/main" val="1600564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2281"/>
            <a:ext cx="8362950" cy="590349"/>
          </a:xfrm>
        </p:spPr>
        <p:txBody>
          <a:bodyPr wrap="square" lIns="0" tIns="18000" rIns="0" bIns="18000" anchor="ctr" anchorCtr="0">
            <a:spAutoFit/>
          </a:bodyPr>
          <a:lstStyle/>
          <a:p>
            <a:r>
              <a:rPr lang="en-US" dirty="0"/>
              <a:t>Figure 26.15</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78"/>
            <a:ext cx="2788805" cy="405683"/>
          </a:xfrm>
        </p:spPr>
        <p:txBody>
          <a:bodyPr wrap="square" lIns="0" tIns="18000" rIns="0" bIns="18000" anchor="ctr" anchorCtr="0">
            <a:spAutoFit/>
          </a:bodyPr>
          <a:lstStyle/>
          <a:p>
            <a:pPr marL="0" indent="0">
              <a:spcBef>
                <a:spcPts val="600"/>
              </a:spcBef>
              <a:buNone/>
            </a:pPr>
            <a:r>
              <a:rPr lang="en-US" sz="2400" dirty="0"/>
              <a:t>Burnt Exhaust Valve</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31713"/>
            <a:ext cx="3956852" cy="2991007"/>
          </a:xfrm>
        </p:spPr>
        <p:txBody>
          <a:bodyPr wrap="square" lIns="0" tIns="18000" rIns="0" bIns="18000" anchor="ctr">
            <a:spAutoFit/>
          </a:bodyPr>
          <a:lstStyle/>
          <a:p>
            <a:pPr marL="342900" indent="-342900"/>
            <a:r>
              <a:rPr lang="en-US" sz="2400" dirty="0"/>
              <a:t>Badly burned exhaust valve. A compression test could have detected a problem, and a cylinder leakage test (leak down test) could have been used to determine the exact problem.</a:t>
            </a:r>
          </a:p>
        </p:txBody>
      </p:sp>
      <p:pic>
        <p:nvPicPr>
          <p:cNvPr id="3" name="Picture 2" descr="A close-up view of a badly burned exhaust valve with the cyliner leakage highlighted.">
            <a:extLst>
              <a:ext uri="{FF2B5EF4-FFF2-40B4-BE49-F238E27FC236}">
                <a16:creationId xmlns:a16="http://schemas.microsoft.com/office/drawing/2014/main" id="{1003F148-7261-44FA-B918-FBE10B7BB559}"/>
              </a:ext>
            </a:extLst>
          </p:cNvPr>
          <p:cNvPicPr>
            <a:picLocks noChangeAspect="1"/>
          </p:cNvPicPr>
          <p:nvPr/>
        </p:nvPicPr>
        <p:blipFill>
          <a:blip r:embed="rId3"/>
          <a:stretch>
            <a:fillRect/>
          </a:stretch>
        </p:blipFill>
        <p:spPr>
          <a:xfrm>
            <a:off x="4359518" y="1453628"/>
            <a:ext cx="4300302" cy="3444298"/>
          </a:xfrm>
          <a:prstGeom prst="rect">
            <a:avLst/>
          </a:prstGeom>
        </p:spPr>
      </p:pic>
    </p:spTree>
    <p:extLst>
      <p:ext uri="{BB962C8B-B14F-4D97-AF65-F5344CB8AC3E}">
        <p14:creationId xmlns:p14="http://schemas.microsoft.com/office/powerpoint/2010/main" val="2264893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2281"/>
            <a:ext cx="8362950" cy="590349"/>
          </a:xfrm>
        </p:spPr>
        <p:txBody>
          <a:bodyPr wrap="square" lIns="0" tIns="18000" rIns="0" bIns="18000" anchor="ctr" anchorCtr="0">
            <a:spAutoFit/>
          </a:bodyPr>
          <a:lstStyle/>
          <a:p>
            <a:r>
              <a:rPr lang="en-US" dirty="0"/>
              <a:t>Figure 26.16</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78"/>
            <a:ext cx="1578841" cy="405683"/>
          </a:xfrm>
        </p:spPr>
        <p:txBody>
          <a:bodyPr wrap="square" lIns="0" tIns="18000" rIns="0" bIns="18000" anchor="ctr" anchorCtr="0">
            <a:spAutoFit/>
          </a:bodyPr>
          <a:lstStyle/>
          <a:p>
            <a:pPr marL="0" indent="0">
              <a:spcBef>
                <a:spcPts val="600"/>
              </a:spcBef>
              <a:buNone/>
            </a:pPr>
            <a:r>
              <a:rPr lang="en-US" sz="2400" dirty="0"/>
              <a:t>Case Study</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32868"/>
            <a:ext cx="3956852" cy="2252343"/>
          </a:xfrm>
        </p:spPr>
        <p:txBody>
          <a:bodyPr wrap="square" lIns="0" tIns="18000" rIns="0" bIns="18000" anchor="ctr">
            <a:spAutoFit/>
          </a:bodyPr>
          <a:lstStyle/>
          <a:p>
            <a:pPr marL="342900" indent="-342900"/>
            <a:r>
              <a:rPr lang="en-US" sz="2400" dirty="0"/>
              <a:t>(a) The broken guide caused the chain to fall off of the crankshaft sprocket. (b) A new timing chain and guide was needed to fix this engine.</a:t>
            </a:r>
          </a:p>
        </p:txBody>
      </p:sp>
      <p:pic>
        <p:nvPicPr>
          <p:cNvPr id="4" name="Picture 3" descr="A photo shows a broken chain guide.">
            <a:extLst>
              <a:ext uri="{FF2B5EF4-FFF2-40B4-BE49-F238E27FC236}">
                <a16:creationId xmlns:a16="http://schemas.microsoft.com/office/drawing/2014/main" id="{7692E4D7-9172-46F8-9DFE-BF6E68B9BDEC}"/>
              </a:ext>
            </a:extLst>
          </p:cNvPr>
          <p:cNvPicPr>
            <a:picLocks noChangeAspect="1"/>
          </p:cNvPicPr>
          <p:nvPr/>
        </p:nvPicPr>
        <p:blipFill>
          <a:blip r:embed="rId3"/>
          <a:stretch>
            <a:fillRect/>
          </a:stretch>
        </p:blipFill>
        <p:spPr>
          <a:xfrm>
            <a:off x="4594189" y="1514226"/>
            <a:ext cx="3849987" cy="1350943"/>
          </a:xfrm>
          <a:prstGeom prst="rect">
            <a:avLst/>
          </a:prstGeom>
        </p:spPr>
      </p:pic>
      <p:pic>
        <p:nvPicPr>
          <p:cNvPr id="7" name="Picture 6" descr="A close-up view of a new timing chain and a guide.">
            <a:extLst>
              <a:ext uri="{FF2B5EF4-FFF2-40B4-BE49-F238E27FC236}">
                <a16:creationId xmlns:a16="http://schemas.microsoft.com/office/drawing/2014/main" id="{7560EE3D-1DC5-4502-8F27-1DC16BE9ACA4}"/>
              </a:ext>
            </a:extLst>
          </p:cNvPr>
          <p:cNvPicPr>
            <a:picLocks noChangeAspect="1"/>
          </p:cNvPicPr>
          <p:nvPr/>
        </p:nvPicPr>
        <p:blipFill>
          <a:blip r:embed="rId4"/>
          <a:stretch>
            <a:fillRect/>
          </a:stretch>
        </p:blipFill>
        <p:spPr>
          <a:xfrm>
            <a:off x="4596398" y="3150046"/>
            <a:ext cx="3924117" cy="3171749"/>
          </a:xfrm>
          <a:prstGeom prst="rect">
            <a:avLst/>
          </a:prstGeom>
        </p:spPr>
      </p:pic>
    </p:spTree>
    <p:extLst>
      <p:ext uri="{BB962C8B-B14F-4D97-AF65-F5344CB8AC3E}">
        <p14:creationId xmlns:p14="http://schemas.microsoft.com/office/powerpoint/2010/main" val="3478438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2281"/>
            <a:ext cx="8362950" cy="590349"/>
          </a:xfrm>
        </p:spPr>
        <p:txBody>
          <a:bodyPr wrap="square" lIns="0" tIns="18000" rIns="0" bIns="18000" anchor="ctr" anchorCtr="0">
            <a:spAutoFit/>
          </a:bodyPr>
          <a:lstStyle/>
          <a:p>
            <a:r>
              <a:rPr lang="en-US" dirty="0"/>
              <a:t>Figure 26.17</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80"/>
            <a:ext cx="2142259" cy="405683"/>
          </a:xfrm>
        </p:spPr>
        <p:txBody>
          <a:bodyPr wrap="square" lIns="0" tIns="18000" rIns="0" bIns="18000" anchor="ctr" anchorCtr="0">
            <a:spAutoFit/>
          </a:bodyPr>
          <a:lstStyle/>
          <a:p>
            <a:pPr marL="0" indent="0">
              <a:spcBef>
                <a:spcPts val="600"/>
              </a:spcBef>
              <a:buNone/>
            </a:pPr>
            <a:r>
              <a:rPr lang="en-US" sz="2400" dirty="0"/>
              <a:t>Leakage Tester</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42394"/>
            <a:ext cx="3616928" cy="775015"/>
          </a:xfrm>
        </p:spPr>
        <p:txBody>
          <a:bodyPr wrap="square" lIns="0" tIns="18000" rIns="0" bIns="18000" anchor="ctr">
            <a:spAutoFit/>
          </a:bodyPr>
          <a:lstStyle/>
          <a:p>
            <a:pPr marL="342900" indent="-342900"/>
            <a:r>
              <a:rPr lang="en-US" sz="2400" dirty="0"/>
              <a:t>A typical handheld cylinder leakage tester.</a:t>
            </a:r>
          </a:p>
        </p:txBody>
      </p:sp>
      <p:pic>
        <p:nvPicPr>
          <p:cNvPr id="4" name="Picture 3" descr="A handheld cylinder leakage tester with a pressure gauge mounted on it.">
            <a:extLst>
              <a:ext uri="{FF2B5EF4-FFF2-40B4-BE49-F238E27FC236}">
                <a16:creationId xmlns:a16="http://schemas.microsoft.com/office/drawing/2014/main" id="{4FE548B5-A734-4124-ABA9-DDA36C10CEF3}"/>
              </a:ext>
            </a:extLst>
          </p:cNvPr>
          <p:cNvPicPr>
            <a:picLocks noChangeAspect="1"/>
          </p:cNvPicPr>
          <p:nvPr/>
        </p:nvPicPr>
        <p:blipFill>
          <a:blip r:embed="rId3"/>
          <a:stretch>
            <a:fillRect/>
          </a:stretch>
        </p:blipFill>
        <p:spPr>
          <a:xfrm>
            <a:off x="4234892" y="1202833"/>
            <a:ext cx="4430605" cy="2976029"/>
          </a:xfrm>
          <a:prstGeom prst="rect">
            <a:avLst/>
          </a:prstGeom>
        </p:spPr>
      </p:pic>
    </p:spTree>
    <p:extLst>
      <p:ext uri="{BB962C8B-B14F-4D97-AF65-F5344CB8AC3E}">
        <p14:creationId xmlns:p14="http://schemas.microsoft.com/office/powerpoint/2010/main" val="2382845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Cylinder Leakage Test</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cylinder_leakage_test">
            <a:hlinkClick r:id="" action="ppaction://media"/>
            <a:extLst>
              <a:ext uri="{FF2B5EF4-FFF2-40B4-BE49-F238E27FC236}">
                <a16:creationId xmlns:a16="http://schemas.microsoft.com/office/drawing/2014/main" id="{8AD8ED10-CCD3-7248-9155-901A7C4275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7874000" cy="4829860"/>
          </a:xfrm>
        </p:spPr>
      </p:pic>
    </p:spTree>
    <p:extLst>
      <p:ext uri="{BB962C8B-B14F-4D97-AF65-F5344CB8AC3E}">
        <p14:creationId xmlns:p14="http://schemas.microsoft.com/office/powerpoint/2010/main" val="59678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2281"/>
            <a:ext cx="8362950" cy="590349"/>
          </a:xfrm>
        </p:spPr>
        <p:txBody>
          <a:bodyPr wrap="square" lIns="0" tIns="18000" rIns="0" bIns="18000" anchor="ctr" anchorCtr="0">
            <a:spAutoFit/>
          </a:bodyPr>
          <a:lstStyle/>
          <a:p>
            <a:r>
              <a:rPr lang="en-US" dirty="0"/>
              <a:t>Figure 26.18</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79"/>
            <a:ext cx="8340726" cy="405683"/>
          </a:xfrm>
        </p:spPr>
        <p:txBody>
          <a:bodyPr wrap="square" lIns="0" tIns="18000" rIns="0" bIns="18000" anchor="ctr" anchorCtr="0">
            <a:spAutoFit/>
          </a:bodyPr>
          <a:lstStyle/>
          <a:p>
            <a:pPr marL="0" indent="0">
              <a:spcBef>
                <a:spcPts val="600"/>
              </a:spcBef>
              <a:buNone/>
            </a:pPr>
            <a:r>
              <a:rPr lang="en-US" sz="2400" dirty="0"/>
              <a:t>Compression Whistle</a:t>
            </a:r>
            <a:endParaRPr lang="en-IN" sz="2400" dirty="0"/>
          </a:p>
        </p:txBody>
      </p:sp>
      <p:pic>
        <p:nvPicPr>
          <p:cNvPr id="3" name="Picture 2" descr="A cylindrical whistle stop with threaded screws at its base.">
            <a:extLst>
              <a:ext uri="{FF2B5EF4-FFF2-40B4-BE49-F238E27FC236}">
                <a16:creationId xmlns:a16="http://schemas.microsoft.com/office/drawing/2014/main" id="{91A3A67F-6FC7-4909-8EFA-77169CDF3F20}"/>
              </a:ext>
            </a:extLst>
          </p:cNvPr>
          <p:cNvPicPr>
            <a:picLocks noChangeAspect="1"/>
          </p:cNvPicPr>
          <p:nvPr/>
        </p:nvPicPr>
        <p:blipFill>
          <a:blip r:embed="rId3"/>
          <a:stretch>
            <a:fillRect/>
          </a:stretch>
        </p:blipFill>
        <p:spPr>
          <a:xfrm>
            <a:off x="437630" y="1894653"/>
            <a:ext cx="8226701" cy="2113200"/>
          </a:xfrm>
          <a:prstGeom prst="rect">
            <a:avLst/>
          </a:prstGeom>
        </p:spPr>
      </p:pic>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4217357"/>
            <a:ext cx="8340726" cy="1513679"/>
          </a:xfrm>
        </p:spPr>
        <p:txBody>
          <a:bodyPr wrap="square" lIns="0" tIns="18000" rIns="0" bIns="18000" anchor="ctr">
            <a:spAutoFit/>
          </a:bodyPr>
          <a:lstStyle/>
          <a:p>
            <a:pPr marL="342900" indent="-342900"/>
            <a:r>
              <a:rPr lang="en-US" sz="2400" dirty="0"/>
              <a:t>A whistle stop used to find top dead center. Remove the spark plug and install the whistle stop, then rotate the engine by hand. When the whistle stops making a sound, the piston is at the top.</a:t>
            </a:r>
          </a:p>
        </p:txBody>
      </p:sp>
    </p:spTree>
    <p:extLst>
      <p:ext uri="{BB962C8B-B14F-4D97-AF65-F5344CB8AC3E}">
        <p14:creationId xmlns:p14="http://schemas.microsoft.com/office/powerpoint/2010/main" val="1613302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Question 2 </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7946" y="1132361"/>
            <a:ext cx="8313738" cy="405683"/>
          </a:xfrm>
        </p:spPr>
        <p:txBody>
          <a:bodyPr wrap="square" lIns="0" tIns="18000" rIns="0" bIns="18000" anchor="ctr" anchorCtr="0">
            <a:spAutoFit/>
          </a:bodyPr>
          <a:lstStyle/>
          <a:p>
            <a:pPr marL="0" indent="0">
              <a:buNone/>
            </a:pPr>
            <a:r>
              <a:rPr lang="en-US" sz="2400" dirty="0"/>
              <a:t>What are the three types of compression test?</a:t>
            </a:r>
          </a:p>
        </p:txBody>
      </p:sp>
    </p:spTree>
    <p:extLst>
      <p:ext uri="{BB962C8B-B14F-4D97-AF65-F5344CB8AC3E}">
        <p14:creationId xmlns:p14="http://schemas.microsoft.com/office/powerpoint/2010/main" val="3785624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Answer 2</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7946" y="1132361"/>
            <a:ext cx="8313738" cy="405683"/>
          </a:xfrm>
        </p:spPr>
        <p:txBody>
          <a:bodyPr wrap="square" lIns="0" tIns="18000" rIns="0" bIns="18000" anchor="ctr" anchorCtr="0">
            <a:spAutoFit/>
          </a:bodyPr>
          <a:lstStyle/>
          <a:p>
            <a:pPr marL="0" indent="0">
              <a:buNone/>
            </a:pPr>
            <a:r>
              <a:rPr lang="en-US" sz="2400" dirty="0"/>
              <a:t>Cranking, running, and relative compression tests.</a:t>
            </a:r>
          </a:p>
        </p:txBody>
      </p:sp>
    </p:spTree>
    <p:extLst>
      <p:ext uri="{BB962C8B-B14F-4D97-AF65-F5344CB8AC3E}">
        <p14:creationId xmlns:p14="http://schemas.microsoft.com/office/powerpoint/2010/main" val="2411103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Cylinder Power Balance Test </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8740" y="1125249"/>
            <a:ext cx="8313738" cy="2329287"/>
          </a:xfrm>
        </p:spPr>
        <p:txBody>
          <a:bodyPr wrap="square" lIns="0" tIns="18000" rIns="0" bIns="18000" anchor="ctr" anchorCtr="0">
            <a:spAutoFit/>
          </a:bodyPr>
          <a:lstStyle/>
          <a:p>
            <a:pPr marL="342900" indent="-342900">
              <a:spcBef>
                <a:spcPts val="600"/>
              </a:spcBef>
            </a:pPr>
            <a:r>
              <a:rPr lang="en-US" sz="2400" dirty="0"/>
              <a:t>The purpose of a cylinder power balance test is to determine if all cylinders are contributing power equally.</a:t>
            </a:r>
          </a:p>
          <a:p>
            <a:pPr marL="342900" indent="-342900">
              <a:spcBef>
                <a:spcPts val="600"/>
              </a:spcBef>
            </a:pPr>
            <a:r>
              <a:rPr lang="en-US" sz="2400" dirty="0"/>
              <a:t>The acceptable method of canceling cylinders, which will work on all types of ignition systems, including distributorless, is to </a:t>
            </a:r>
            <a:r>
              <a:rPr lang="en-US" sz="2400" i="1" dirty="0"/>
              <a:t>ground</a:t>
            </a:r>
            <a:r>
              <a:rPr lang="en-US" sz="2400" dirty="0"/>
              <a:t> the secondary current for each cylinder.</a:t>
            </a:r>
          </a:p>
        </p:txBody>
      </p:sp>
    </p:spTree>
    <p:extLst>
      <p:ext uri="{BB962C8B-B14F-4D97-AF65-F5344CB8AC3E}">
        <p14:creationId xmlns:p14="http://schemas.microsoft.com/office/powerpoint/2010/main" val="990914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2281"/>
            <a:ext cx="8362950" cy="590349"/>
          </a:xfrm>
        </p:spPr>
        <p:txBody>
          <a:bodyPr wrap="square" lIns="0" tIns="18000" rIns="0" bIns="18000" anchor="ctr" anchorCtr="0">
            <a:spAutoFit/>
          </a:bodyPr>
          <a:lstStyle/>
          <a:p>
            <a:r>
              <a:rPr lang="en-US" dirty="0"/>
              <a:t>Figure 26.19</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7" y="1188104"/>
            <a:ext cx="1948296" cy="344128"/>
          </a:xfrm>
        </p:spPr>
        <p:txBody>
          <a:bodyPr wrap="square" lIns="0" tIns="18000" rIns="0" bIns="18000" anchor="ctr" anchorCtr="0">
            <a:spAutoFit/>
          </a:bodyPr>
          <a:lstStyle/>
          <a:p>
            <a:pPr marL="0" indent="0">
              <a:spcBef>
                <a:spcPts val="600"/>
              </a:spcBef>
              <a:buNone/>
            </a:pPr>
            <a:r>
              <a:rPr lang="en-US" sz="2000" dirty="0"/>
              <a:t>Cylinder Balance</a:t>
            </a:r>
            <a:endParaRPr lang="en-IN" sz="20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659255"/>
            <a:ext cx="4237038" cy="4653000"/>
          </a:xfrm>
        </p:spPr>
        <p:txBody>
          <a:bodyPr wrap="square" lIns="0" tIns="18000" rIns="0" bIns="18000" anchor="ctr">
            <a:spAutoFit/>
          </a:bodyPr>
          <a:lstStyle/>
          <a:p>
            <a:pPr marL="342900" indent="-342900"/>
            <a:r>
              <a:rPr lang="en-US" sz="2000" dirty="0"/>
              <a:t>Using short lengths of vacuum hose and a test light to ground one cylinder at a time on a distributorless ignition system. This works on all types of ignition systems and provides a method for grounding out one cylinder at a time without fear of damaging any component. To avoid possible damage to the catalytic converter, do not short out a cylinder for longer than five seconds. Use a standard light bulb-type test light. An electronic test light will be destroyed by the high voltage.</a:t>
            </a:r>
          </a:p>
        </p:txBody>
      </p:sp>
      <p:pic>
        <p:nvPicPr>
          <p:cNvPr id="4" name="Picture 3" descr="A hand using a test light to ground the cylinders of an engine by touching a 3-inch piece of hose attached to the spark plug wire with the test light.">
            <a:extLst>
              <a:ext uri="{FF2B5EF4-FFF2-40B4-BE49-F238E27FC236}">
                <a16:creationId xmlns:a16="http://schemas.microsoft.com/office/drawing/2014/main" id="{7C0D4B82-3732-457D-AB74-993047033578}"/>
              </a:ext>
            </a:extLst>
          </p:cNvPr>
          <p:cNvPicPr>
            <a:picLocks noChangeAspect="1"/>
          </p:cNvPicPr>
          <p:nvPr/>
        </p:nvPicPr>
        <p:blipFill>
          <a:blip r:embed="rId3"/>
          <a:stretch>
            <a:fillRect/>
          </a:stretch>
        </p:blipFill>
        <p:spPr>
          <a:xfrm>
            <a:off x="4743193" y="1725651"/>
            <a:ext cx="3945845" cy="3911194"/>
          </a:xfrm>
          <a:prstGeom prst="rect">
            <a:avLst/>
          </a:prstGeom>
        </p:spPr>
      </p:pic>
    </p:spTree>
    <p:extLst>
      <p:ext uri="{BB962C8B-B14F-4D97-AF65-F5344CB8AC3E}">
        <p14:creationId xmlns:p14="http://schemas.microsoft.com/office/powerpoint/2010/main" val="769131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Learning Objectives </a:t>
            </a:r>
            <a:r>
              <a:rPr lang="en-US" sz="2800" dirty="0"/>
              <a:t>(3 of 3)</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5278" y="1131292"/>
            <a:ext cx="8342602" cy="1898400"/>
          </a:xfrm>
        </p:spPr>
        <p:txBody>
          <a:bodyPr wrap="square" lIns="0" tIns="18000" rIns="0" bIns="18000" anchor="ctr" anchorCtr="0">
            <a:spAutoFit/>
          </a:bodyPr>
          <a:lstStyle/>
          <a:p>
            <a:pPr marL="933450" indent="-933450">
              <a:buNone/>
            </a:pPr>
            <a:r>
              <a:rPr lang="en-US" sz="2400" b="1" dirty="0">
                <a:solidFill>
                  <a:srgbClr val="007FA3"/>
                </a:solidFill>
                <a:cs typeface="Times New Roman" panose="02020603050405020304" pitchFamily="18" charset="0"/>
              </a:rPr>
              <a:t>26.15	</a:t>
            </a:r>
            <a:r>
              <a:rPr lang="en-US" sz="2400" dirty="0">
                <a:cs typeface="Times New Roman" panose="02020603050405020304" pitchFamily="18" charset="0"/>
              </a:rPr>
              <a:t>Explain how to test back pressure with a vacuum gauge and a pressure gauge.</a:t>
            </a:r>
          </a:p>
          <a:p>
            <a:pPr marL="933450" indent="-933450">
              <a:buNone/>
            </a:pPr>
            <a:r>
              <a:rPr lang="en-US" sz="2400" b="1" dirty="0">
                <a:solidFill>
                  <a:srgbClr val="007FA3"/>
                </a:solidFill>
                <a:cs typeface="Times New Roman" panose="02020603050405020304" pitchFamily="18" charset="0"/>
              </a:rPr>
              <a:t>26.16	</a:t>
            </a:r>
            <a:r>
              <a:rPr lang="en-US" sz="2400" dirty="0">
                <a:cs typeface="Times New Roman" panose="02020603050405020304" pitchFamily="18" charset="0"/>
              </a:rPr>
              <a:t>Explain how to diagnose head gasket failure.</a:t>
            </a:r>
          </a:p>
          <a:p>
            <a:pPr marL="933450" indent="-933450">
              <a:buNone/>
            </a:pPr>
            <a:r>
              <a:rPr lang="en-US" sz="2400" b="1" dirty="0">
                <a:solidFill>
                  <a:srgbClr val="007FA3"/>
                </a:solidFill>
                <a:cs typeface="Times New Roman" panose="02020603050405020304" pitchFamily="18" charset="0"/>
              </a:rPr>
              <a:t>26.17	</a:t>
            </a:r>
            <a:r>
              <a:rPr lang="en-US" sz="2400" dirty="0">
                <a:cs typeface="Times New Roman" panose="02020603050405020304" pitchFamily="18" charset="0"/>
              </a:rPr>
              <a:t>Discuss the operation of dash warning lights</a:t>
            </a:r>
            <a:r>
              <a:rPr lang="en-US" sz="2400" b="1" dirty="0">
                <a:solidFill>
                  <a:schemeClr val="bg2"/>
                </a:solidFill>
                <a:cs typeface="Times New Roman" panose="02020603050405020304" pitchFamily="18" charset="0"/>
              </a:rPr>
              <a:t>.</a:t>
            </a:r>
            <a:endParaRPr lang="en-US" sz="2400" dirty="0">
              <a:cs typeface="Times New Roman" panose="02020603050405020304" pitchFamily="18" charset="0"/>
            </a:endParaRPr>
          </a:p>
        </p:txBody>
      </p:sp>
    </p:spTree>
    <p:extLst>
      <p:ext uri="{BB962C8B-B14F-4D97-AF65-F5344CB8AC3E}">
        <p14:creationId xmlns:p14="http://schemas.microsoft.com/office/powerpoint/2010/main" val="4033802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Vacuum Tests</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1288" y="1130027"/>
            <a:ext cx="8344910" cy="2560119"/>
          </a:xfrm>
        </p:spPr>
        <p:txBody>
          <a:bodyPr wrap="square" lIns="0" tIns="18000" rIns="0" bIns="18000" anchor="ctr" anchorCtr="0">
            <a:spAutoFit/>
          </a:bodyPr>
          <a:lstStyle/>
          <a:p>
            <a:pPr marL="342900" indent="-342900">
              <a:spcBef>
                <a:spcPts val="600"/>
              </a:spcBef>
            </a:pPr>
            <a:r>
              <a:rPr lang="en-US" sz="2400" dirty="0"/>
              <a:t>Vacuum is pressure below atmospheric pressure and is measured in inches (or millimeters) of mercury (</a:t>
            </a:r>
            <a:r>
              <a:rPr lang="en-US" sz="2400" spc="-300" dirty="0"/>
              <a:t>H </a:t>
            </a:r>
            <a:r>
              <a:rPr lang="en-US" sz="2400" dirty="0"/>
              <a:t>g).</a:t>
            </a:r>
          </a:p>
          <a:p>
            <a:pPr marL="342900" indent="-342900">
              <a:spcBef>
                <a:spcPts val="600"/>
              </a:spcBef>
            </a:pPr>
            <a:r>
              <a:rPr lang="en-US" sz="2400" dirty="0"/>
              <a:t>Cranking Vacuum Test</a:t>
            </a:r>
          </a:p>
          <a:p>
            <a:pPr marL="342900" indent="-342900">
              <a:spcBef>
                <a:spcPts val="600"/>
              </a:spcBef>
            </a:pPr>
            <a:r>
              <a:rPr lang="en-US" sz="2400" dirty="0"/>
              <a:t>Idle Vacuum Test</a:t>
            </a:r>
          </a:p>
          <a:p>
            <a:pPr marL="342900" indent="-342900">
              <a:spcBef>
                <a:spcPts val="600"/>
              </a:spcBef>
            </a:pPr>
            <a:r>
              <a:rPr lang="en-US" sz="2400" dirty="0"/>
              <a:t>Low and Steady Vacuum</a:t>
            </a:r>
          </a:p>
          <a:p>
            <a:pPr marL="342900" indent="-342900">
              <a:spcBef>
                <a:spcPts val="600"/>
              </a:spcBef>
            </a:pPr>
            <a:r>
              <a:rPr lang="en-US" sz="2400" dirty="0"/>
              <a:t>Fluctuating Vacuum</a:t>
            </a:r>
          </a:p>
        </p:txBody>
      </p:sp>
    </p:spTree>
    <p:extLst>
      <p:ext uri="{BB962C8B-B14F-4D97-AF65-F5344CB8AC3E}">
        <p14:creationId xmlns:p14="http://schemas.microsoft.com/office/powerpoint/2010/main" val="2973594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2281"/>
            <a:ext cx="8362950" cy="590349"/>
          </a:xfrm>
        </p:spPr>
        <p:txBody>
          <a:bodyPr wrap="square" lIns="0" tIns="18000" rIns="0" bIns="18000" anchor="ctr" anchorCtr="0">
            <a:spAutoFit/>
          </a:bodyPr>
          <a:lstStyle/>
          <a:p>
            <a:r>
              <a:rPr lang="en-US" dirty="0"/>
              <a:t>Figure 26.20</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80"/>
            <a:ext cx="1791278" cy="405683"/>
          </a:xfrm>
        </p:spPr>
        <p:txBody>
          <a:bodyPr wrap="square" lIns="0" tIns="18000" rIns="0" bIns="18000" anchor="ctr" anchorCtr="0">
            <a:spAutoFit/>
          </a:bodyPr>
          <a:lstStyle/>
          <a:p>
            <a:pPr marL="0" indent="0">
              <a:spcBef>
                <a:spcPts val="600"/>
              </a:spcBef>
              <a:buNone/>
            </a:pPr>
            <a:r>
              <a:rPr lang="en-US" sz="2400" dirty="0"/>
              <a:t>Good Engine</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6" y="1743196"/>
            <a:ext cx="3679985" cy="1883011"/>
          </a:xfrm>
        </p:spPr>
        <p:txBody>
          <a:bodyPr wrap="square" lIns="0" tIns="18000" rIns="0" bIns="18000" anchor="ctr">
            <a:spAutoFit/>
          </a:bodyPr>
          <a:lstStyle/>
          <a:p>
            <a:pPr marL="342900" indent="-342900"/>
            <a:r>
              <a:rPr lang="en-US" sz="2400" dirty="0"/>
              <a:t>An engine in good mechanical condition should produce 17 to 21 inch </a:t>
            </a:r>
            <a:r>
              <a:rPr lang="en-US" sz="2400" spc="-300" dirty="0"/>
              <a:t>H </a:t>
            </a:r>
            <a:r>
              <a:rPr lang="en-US" sz="2400" dirty="0"/>
              <a:t>g of vacuum at idle at sea level.</a:t>
            </a:r>
          </a:p>
        </p:txBody>
      </p:sp>
      <p:pic>
        <p:nvPicPr>
          <p:cNvPr id="3" name="Picture 2" descr="A pressure gauge connected to an engine with a reading of 21 inches of H g of vacuum.">
            <a:extLst>
              <a:ext uri="{FF2B5EF4-FFF2-40B4-BE49-F238E27FC236}">
                <a16:creationId xmlns:a16="http://schemas.microsoft.com/office/drawing/2014/main" id="{D64A2C7D-65E6-42AE-8646-4F21B9DFE29B}"/>
              </a:ext>
            </a:extLst>
          </p:cNvPr>
          <p:cNvPicPr>
            <a:picLocks noChangeAspect="1"/>
          </p:cNvPicPr>
          <p:nvPr/>
        </p:nvPicPr>
        <p:blipFill>
          <a:blip r:embed="rId3"/>
          <a:stretch>
            <a:fillRect/>
          </a:stretch>
        </p:blipFill>
        <p:spPr>
          <a:xfrm>
            <a:off x="4272499" y="1199943"/>
            <a:ext cx="4172510" cy="4458114"/>
          </a:xfrm>
          <a:prstGeom prst="rect">
            <a:avLst/>
          </a:prstGeom>
        </p:spPr>
      </p:pic>
    </p:spTree>
    <p:extLst>
      <p:ext uri="{BB962C8B-B14F-4D97-AF65-F5344CB8AC3E}">
        <p14:creationId xmlns:p14="http://schemas.microsoft.com/office/powerpoint/2010/main" val="3816164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5734" y="182281"/>
            <a:ext cx="8362950" cy="590349"/>
          </a:xfrm>
        </p:spPr>
        <p:txBody>
          <a:bodyPr wrap="square" lIns="0" tIns="18000" rIns="0" bIns="18000" anchor="ctr" anchorCtr="0">
            <a:spAutoFit/>
          </a:bodyPr>
          <a:lstStyle/>
          <a:p>
            <a:r>
              <a:rPr lang="en-US" dirty="0"/>
              <a:t>Figure 26.21</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80"/>
            <a:ext cx="2179205" cy="405683"/>
          </a:xfrm>
        </p:spPr>
        <p:txBody>
          <a:bodyPr wrap="square" lIns="0" tIns="18000" rIns="0" bIns="18000" anchor="ctr" anchorCtr="0">
            <a:spAutoFit/>
          </a:bodyPr>
          <a:lstStyle/>
          <a:p>
            <a:pPr marL="0" indent="0">
              <a:spcBef>
                <a:spcPts val="600"/>
              </a:spcBef>
              <a:buNone/>
            </a:pPr>
            <a:r>
              <a:rPr lang="en-US" sz="2400" dirty="0"/>
              <a:t>Steady Reading</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46474"/>
            <a:ext cx="4237038" cy="1144347"/>
          </a:xfrm>
        </p:spPr>
        <p:txBody>
          <a:bodyPr wrap="square" lIns="0" tIns="18000" rIns="0" bIns="18000" anchor="ctr">
            <a:spAutoFit/>
          </a:bodyPr>
          <a:lstStyle/>
          <a:p>
            <a:pPr marL="342900" indent="-342900"/>
            <a:r>
              <a:rPr lang="en-US" sz="2400" dirty="0"/>
              <a:t>A steady but low reading could indicate retarded valve or ignition timing.</a:t>
            </a:r>
          </a:p>
        </p:txBody>
      </p:sp>
      <p:pic>
        <p:nvPicPr>
          <p:cNvPr id="3" name="Picture 2" descr="A pressure gauge with a reading of 14 inches of H g of vacuum.">
            <a:extLst>
              <a:ext uri="{FF2B5EF4-FFF2-40B4-BE49-F238E27FC236}">
                <a16:creationId xmlns:a16="http://schemas.microsoft.com/office/drawing/2014/main" id="{9F489CE4-1A48-4BD7-A338-6143D1B917BC}"/>
              </a:ext>
            </a:extLst>
          </p:cNvPr>
          <p:cNvPicPr>
            <a:picLocks noChangeAspect="1"/>
          </p:cNvPicPr>
          <p:nvPr/>
        </p:nvPicPr>
        <p:blipFill>
          <a:blip r:embed="rId3"/>
          <a:stretch>
            <a:fillRect/>
          </a:stretch>
        </p:blipFill>
        <p:spPr>
          <a:xfrm>
            <a:off x="4830184" y="1391560"/>
            <a:ext cx="3691976" cy="4348150"/>
          </a:xfrm>
          <a:prstGeom prst="rect">
            <a:avLst/>
          </a:prstGeom>
        </p:spPr>
      </p:pic>
    </p:spTree>
    <p:extLst>
      <p:ext uri="{BB962C8B-B14F-4D97-AF65-F5344CB8AC3E}">
        <p14:creationId xmlns:p14="http://schemas.microsoft.com/office/powerpoint/2010/main" val="1931385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5734" y="182281"/>
            <a:ext cx="8362950" cy="590349"/>
          </a:xfrm>
        </p:spPr>
        <p:txBody>
          <a:bodyPr wrap="square" lIns="0" tIns="18000" rIns="0" bIns="18000" anchor="ctr" anchorCtr="0">
            <a:spAutoFit/>
          </a:bodyPr>
          <a:lstStyle/>
          <a:p>
            <a:r>
              <a:rPr lang="en-US" dirty="0"/>
              <a:t>Figure 26.22</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80"/>
            <a:ext cx="1883641" cy="405683"/>
          </a:xfrm>
        </p:spPr>
        <p:txBody>
          <a:bodyPr wrap="square" lIns="0" tIns="18000" rIns="0" bIns="18000" anchor="ctr" anchorCtr="0">
            <a:spAutoFit/>
          </a:bodyPr>
          <a:lstStyle/>
          <a:p>
            <a:pPr marL="0" indent="0">
              <a:spcBef>
                <a:spcPts val="600"/>
              </a:spcBef>
              <a:buNone/>
            </a:pPr>
            <a:r>
              <a:rPr lang="en-US" sz="2400" dirty="0"/>
              <a:t>Vacuum Leak</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41528"/>
            <a:ext cx="4237038" cy="1883011"/>
          </a:xfrm>
        </p:spPr>
        <p:txBody>
          <a:bodyPr wrap="square" lIns="0" tIns="18000" rIns="0" bIns="18000" anchor="ctr">
            <a:spAutoFit/>
          </a:bodyPr>
          <a:lstStyle/>
          <a:p>
            <a:pPr marL="342900" indent="-342900"/>
            <a:r>
              <a:rPr lang="en-US" sz="2400" dirty="0"/>
              <a:t>A gauge reading with the needle fluctuating 3 to 9 H</a:t>
            </a:r>
            <a:r>
              <a:rPr lang="en-US" sz="100" dirty="0"/>
              <a:t> </a:t>
            </a:r>
            <a:r>
              <a:rPr lang="en-US" sz="2400" dirty="0"/>
              <a:t>g below normal often indicates a vacuum leak in the intake system.</a:t>
            </a:r>
          </a:p>
        </p:txBody>
      </p:sp>
      <p:pic>
        <p:nvPicPr>
          <p:cNvPr id="4" name="Picture 3" descr="A pressure gauge with the needle fluctuating between 8 and 16 inches of H g of vacuum.">
            <a:extLst>
              <a:ext uri="{FF2B5EF4-FFF2-40B4-BE49-F238E27FC236}">
                <a16:creationId xmlns:a16="http://schemas.microsoft.com/office/drawing/2014/main" id="{00F697D3-FE9E-4018-812E-93DD1561DF6C}"/>
              </a:ext>
            </a:extLst>
          </p:cNvPr>
          <p:cNvPicPr>
            <a:picLocks noChangeAspect="1"/>
          </p:cNvPicPr>
          <p:nvPr/>
        </p:nvPicPr>
        <p:blipFill>
          <a:blip r:embed="rId3"/>
          <a:stretch>
            <a:fillRect/>
          </a:stretch>
        </p:blipFill>
        <p:spPr>
          <a:xfrm>
            <a:off x="4795738" y="1234983"/>
            <a:ext cx="3672571" cy="4261905"/>
          </a:xfrm>
          <a:prstGeom prst="rect">
            <a:avLst/>
          </a:prstGeom>
        </p:spPr>
      </p:pic>
    </p:spTree>
    <p:extLst>
      <p:ext uri="{BB962C8B-B14F-4D97-AF65-F5344CB8AC3E}">
        <p14:creationId xmlns:p14="http://schemas.microsoft.com/office/powerpoint/2010/main" val="1094957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5734" y="182281"/>
            <a:ext cx="8362950" cy="590349"/>
          </a:xfrm>
        </p:spPr>
        <p:txBody>
          <a:bodyPr wrap="square" lIns="0" tIns="18000" rIns="0" bIns="18000" anchor="ctr" anchorCtr="0">
            <a:spAutoFit/>
          </a:bodyPr>
          <a:lstStyle/>
          <a:p>
            <a:r>
              <a:rPr lang="en-US" dirty="0"/>
              <a:t>Figure 26.23</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5" y="1137579"/>
            <a:ext cx="2992005" cy="405683"/>
          </a:xfrm>
        </p:spPr>
        <p:txBody>
          <a:bodyPr wrap="square" lIns="0" tIns="18000" rIns="0" bIns="18000" anchor="ctr" anchorCtr="0">
            <a:spAutoFit/>
          </a:bodyPr>
          <a:lstStyle/>
          <a:p>
            <a:pPr marL="0" indent="0">
              <a:spcBef>
                <a:spcPts val="600"/>
              </a:spcBef>
              <a:buNone/>
            </a:pPr>
            <a:r>
              <a:rPr lang="en-US" sz="2400" dirty="0"/>
              <a:t>Leaking Head Gasket</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37014"/>
            <a:ext cx="4237038" cy="1513679"/>
          </a:xfrm>
        </p:spPr>
        <p:txBody>
          <a:bodyPr wrap="square" lIns="0" tIns="18000" rIns="0" bIns="18000" anchor="ctr">
            <a:spAutoFit/>
          </a:bodyPr>
          <a:lstStyle/>
          <a:p>
            <a:pPr marL="342900" indent="-342900"/>
            <a:r>
              <a:rPr lang="en-US" sz="2400" dirty="0"/>
              <a:t>A leaking head gasket can cause the needle to vibrate as it moves through a range from below to above normal.</a:t>
            </a:r>
          </a:p>
        </p:txBody>
      </p:sp>
      <p:pic>
        <p:nvPicPr>
          <p:cNvPr id="3" name="Picture 2" descr="A pressure gauge with the needle fluctuating between 10 and 25 inches of H g of vacuum.">
            <a:extLst>
              <a:ext uri="{FF2B5EF4-FFF2-40B4-BE49-F238E27FC236}">
                <a16:creationId xmlns:a16="http://schemas.microsoft.com/office/drawing/2014/main" id="{924FBADF-34D1-4A0D-BB68-CDC932A755DF}"/>
              </a:ext>
            </a:extLst>
          </p:cNvPr>
          <p:cNvPicPr>
            <a:picLocks noChangeAspect="1"/>
          </p:cNvPicPr>
          <p:nvPr/>
        </p:nvPicPr>
        <p:blipFill>
          <a:blip r:embed="rId3"/>
          <a:stretch>
            <a:fillRect/>
          </a:stretch>
        </p:blipFill>
        <p:spPr>
          <a:xfrm>
            <a:off x="4782720" y="1153956"/>
            <a:ext cx="3593513" cy="4297839"/>
          </a:xfrm>
          <a:prstGeom prst="rect">
            <a:avLst/>
          </a:prstGeom>
        </p:spPr>
      </p:pic>
    </p:spTree>
    <p:extLst>
      <p:ext uri="{BB962C8B-B14F-4D97-AF65-F5344CB8AC3E}">
        <p14:creationId xmlns:p14="http://schemas.microsoft.com/office/powerpoint/2010/main" val="2241167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5734" y="182281"/>
            <a:ext cx="8362950" cy="590349"/>
          </a:xfrm>
        </p:spPr>
        <p:txBody>
          <a:bodyPr wrap="square" lIns="0" tIns="18000" rIns="0" bIns="18000" anchor="ctr" anchorCtr="0">
            <a:spAutoFit/>
          </a:bodyPr>
          <a:lstStyle/>
          <a:p>
            <a:r>
              <a:rPr lang="en-US" dirty="0"/>
              <a:t>Figure 26.24</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5" y="1137580"/>
            <a:ext cx="3569099" cy="405683"/>
          </a:xfrm>
        </p:spPr>
        <p:txBody>
          <a:bodyPr wrap="square" lIns="0" tIns="18000" rIns="0" bIns="18000" anchor="ctr" anchorCtr="0">
            <a:spAutoFit/>
          </a:bodyPr>
          <a:lstStyle/>
          <a:p>
            <a:pPr marL="0" indent="0">
              <a:spcBef>
                <a:spcPts val="600"/>
              </a:spcBef>
              <a:buNone/>
            </a:pPr>
            <a:r>
              <a:rPr lang="en-US" sz="2400" dirty="0"/>
              <a:t>Incorrect Air–Fuel Mixture</a:t>
            </a:r>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41528"/>
            <a:ext cx="4237038" cy="1883011"/>
          </a:xfrm>
        </p:spPr>
        <p:txBody>
          <a:bodyPr wrap="square" lIns="0" tIns="18000" rIns="0" bIns="18000" anchor="ctr">
            <a:spAutoFit/>
          </a:bodyPr>
          <a:lstStyle/>
          <a:p>
            <a:pPr marL="342900" indent="-342900"/>
            <a:r>
              <a:rPr lang="en-US" sz="2400" dirty="0"/>
              <a:t>An oscillating needle 1 or 2 inch Hg below normal could indicate an incorrect air–fuel mixture (either too rich or too lean).</a:t>
            </a:r>
          </a:p>
        </p:txBody>
      </p:sp>
      <p:pic>
        <p:nvPicPr>
          <p:cNvPr id="4" name="Picture 3" descr="A pressure gauge with the needle fluctuating between 12 and 16 inches of H g of vacuum.">
            <a:extLst>
              <a:ext uri="{FF2B5EF4-FFF2-40B4-BE49-F238E27FC236}">
                <a16:creationId xmlns:a16="http://schemas.microsoft.com/office/drawing/2014/main" id="{BFCC4D22-FA28-458D-BE14-B7F0CFC72101}"/>
              </a:ext>
            </a:extLst>
          </p:cNvPr>
          <p:cNvPicPr>
            <a:picLocks noChangeAspect="1"/>
          </p:cNvPicPr>
          <p:nvPr/>
        </p:nvPicPr>
        <p:blipFill>
          <a:blip r:embed="rId3"/>
          <a:stretch>
            <a:fillRect/>
          </a:stretch>
        </p:blipFill>
        <p:spPr>
          <a:xfrm>
            <a:off x="5045142" y="1308891"/>
            <a:ext cx="3557578" cy="4175663"/>
          </a:xfrm>
          <a:prstGeom prst="rect">
            <a:avLst/>
          </a:prstGeom>
        </p:spPr>
      </p:pic>
    </p:spTree>
    <p:extLst>
      <p:ext uri="{BB962C8B-B14F-4D97-AF65-F5344CB8AC3E}">
        <p14:creationId xmlns:p14="http://schemas.microsoft.com/office/powerpoint/2010/main" val="663535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5734" y="182281"/>
            <a:ext cx="8362950" cy="590349"/>
          </a:xfrm>
        </p:spPr>
        <p:txBody>
          <a:bodyPr wrap="square" lIns="0" tIns="18000" rIns="0" bIns="18000" anchor="ctr" anchorCtr="0">
            <a:spAutoFit/>
          </a:bodyPr>
          <a:lstStyle/>
          <a:p>
            <a:r>
              <a:rPr lang="en-US" dirty="0"/>
              <a:t>Figure 26.25</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79"/>
            <a:ext cx="2650259" cy="405683"/>
          </a:xfrm>
        </p:spPr>
        <p:txBody>
          <a:bodyPr wrap="square" lIns="0" tIns="18000" rIns="0" bIns="18000" anchor="ctr" anchorCtr="0">
            <a:spAutoFit/>
          </a:bodyPr>
          <a:lstStyle/>
          <a:p>
            <a:pPr marL="0" indent="0">
              <a:spcBef>
                <a:spcPts val="600"/>
              </a:spcBef>
              <a:buNone/>
            </a:pPr>
            <a:r>
              <a:rPr lang="en-US" sz="2400" dirty="0"/>
              <a:t>Worn Valve Guides</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37006"/>
            <a:ext cx="4237038" cy="1513679"/>
          </a:xfrm>
        </p:spPr>
        <p:txBody>
          <a:bodyPr wrap="square" lIns="0" tIns="18000" rIns="0" bIns="18000" anchor="ctr">
            <a:spAutoFit/>
          </a:bodyPr>
          <a:lstStyle/>
          <a:p>
            <a:pPr marL="342900" indent="-342900"/>
            <a:r>
              <a:rPr lang="en-US" sz="2400" dirty="0"/>
              <a:t>A rapidly vibrating needle at idle that becomes steady as engine speed is increased indicates worn valve guides.</a:t>
            </a:r>
          </a:p>
        </p:txBody>
      </p:sp>
      <p:pic>
        <p:nvPicPr>
          <p:cNvPr id="3" name="Picture 2" descr="A pressure gauge with the needle fluctuating between 16 and 19 inches of H g of vacuum.">
            <a:extLst>
              <a:ext uri="{FF2B5EF4-FFF2-40B4-BE49-F238E27FC236}">
                <a16:creationId xmlns:a16="http://schemas.microsoft.com/office/drawing/2014/main" id="{50BA0819-4AA6-45ED-987A-569040A3BEF0}"/>
              </a:ext>
            </a:extLst>
          </p:cNvPr>
          <p:cNvPicPr>
            <a:picLocks noChangeAspect="1"/>
          </p:cNvPicPr>
          <p:nvPr/>
        </p:nvPicPr>
        <p:blipFill>
          <a:blip r:embed="rId3"/>
          <a:stretch>
            <a:fillRect/>
          </a:stretch>
        </p:blipFill>
        <p:spPr>
          <a:xfrm>
            <a:off x="4855751" y="1526141"/>
            <a:ext cx="3636637" cy="3952864"/>
          </a:xfrm>
          <a:prstGeom prst="rect">
            <a:avLst/>
          </a:prstGeom>
        </p:spPr>
      </p:pic>
    </p:spTree>
    <p:extLst>
      <p:ext uri="{BB962C8B-B14F-4D97-AF65-F5344CB8AC3E}">
        <p14:creationId xmlns:p14="http://schemas.microsoft.com/office/powerpoint/2010/main" val="3344757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5734" y="182281"/>
            <a:ext cx="8362950" cy="590349"/>
          </a:xfrm>
        </p:spPr>
        <p:txBody>
          <a:bodyPr wrap="square" lIns="0" tIns="18000" rIns="0" bIns="18000" anchor="ctr" anchorCtr="0">
            <a:spAutoFit/>
          </a:bodyPr>
          <a:lstStyle/>
          <a:p>
            <a:r>
              <a:rPr lang="en-US" dirty="0"/>
              <a:t>Figure 26.26</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80"/>
            <a:ext cx="1952914" cy="405683"/>
          </a:xfrm>
        </p:spPr>
        <p:txBody>
          <a:bodyPr wrap="square" lIns="0" tIns="18000" rIns="0" bIns="18000" anchor="ctr" anchorCtr="0">
            <a:spAutoFit/>
          </a:bodyPr>
          <a:lstStyle/>
          <a:p>
            <a:pPr marL="0" indent="0">
              <a:spcBef>
                <a:spcPts val="600"/>
              </a:spcBef>
              <a:buNone/>
            </a:pPr>
            <a:r>
              <a:rPr lang="en-US" sz="2400" dirty="0"/>
              <a:t>Burned Valve</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40254"/>
            <a:ext cx="4237038" cy="1883011"/>
          </a:xfrm>
        </p:spPr>
        <p:txBody>
          <a:bodyPr wrap="square" lIns="0" tIns="18000" rIns="0" bIns="18000" anchor="ctr">
            <a:spAutoFit/>
          </a:bodyPr>
          <a:lstStyle/>
          <a:p>
            <a:pPr marL="342900" indent="-342900"/>
            <a:r>
              <a:rPr lang="en-US" sz="2400" dirty="0"/>
              <a:t>If the needle drops 1 or 2 inch H</a:t>
            </a:r>
            <a:r>
              <a:rPr lang="en-US" sz="100" dirty="0"/>
              <a:t> </a:t>
            </a:r>
            <a:r>
              <a:rPr lang="en-US" sz="2400" dirty="0"/>
              <a:t>g from the normal reading, one of the engine valves is burned or not seating properly.</a:t>
            </a:r>
          </a:p>
        </p:txBody>
      </p:sp>
      <p:pic>
        <p:nvPicPr>
          <p:cNvPr id="4" name="Picture 3" descr="A pressure gauge with the needle fluctuating at 13 inches of H g of vacuum and 19 inches of H g of vacuum.">
            <a:extLst>
              <a:ext uri="{FF2B5EF4-FFF2-40B4-BE49-F238E27FC236}">
                <a16:creationId xmlns:a16="http://schemas.microsoft.com/office/drawing/2014/main" id="{AEB768F9-6B3D-4ACF-BFCD-2060CEA6A5FC}"/>
              </a:ext>
            </a:extLst>
          </p:cNvPr>
          <p:cNvPicPr>
            <a:picLocks noChangeAspect="1"/>
          </p:cNvPicPr>
          <p:nvPr/>
        </p:nvPicPr>
        <p:blipFill>
          <a:blip r:embed="rId3"/>
          <a:stretch>
            <a:fillRect/>
          </a:stretch>
        </p:blipFill>
        <p:spPr>
          <a:xfrm>
            <a:off x="4964367" y="1273890"/>
            <a:ext cx="3356342" cy="3952864"/>
          </a:xfrm>
          <a:prstGeom prst="rect">
            <a:avLst/>
          </a:prstGeom>
        </p:spPr>
      </p:pic>
    </p:spTree>
    <p:extLst>
      <p:ext uri="{BB962C8B-B14F-4D97-AF65-F5344CB8AC3E}">
        <p14:creationId xmlns:p14="http://schemas.microsoft.com/office/powerpoint/2010/main" val="2073311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5734" y="182281"/>
            <a:ext cx="8362950" cy="590349"/>
          </a:xfrm>
        </p:spPr>
        <p:txBody>
          <a:bodyPr wrap="square" lIns="0" tIns="18000" rIns="0" bIns="18000" anchor="ctr" anchorCtr="0">
            <a:spAutoFit/>
          </a:bodyPr>
          <a:lstStyle/>
          <a:p>
            <a:r>
              <a:rPr lang="en-US" dirty="0"/>
              <a:t>Figure 26.27</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82"/>
            <a:ext cx="2761096" cy="405683"/>
          </a:xfrm>
        </p:spPr>
        <p:txBody>
          <a:bodyPr wrap="square" lIns="0" tIns="18000" rIns="0" bIns="18000" anchor="ctr" anchorCtr="0">
            <a:spAutoFit/>
          </a:bodyPr>
          <a:lstStyle/>
          <a:p>
            <a:pPr marL="0" indent="0">
              <a:spcBef>
                <a:spcPts val="600"/>
              </a:spcBef>
              <a:buNone/>
            </a:pPr>
            <a:r>
              <a:rPr lang="en-US" sz="2400" dirty="0"/>
              <a:t>Weak Valve Springs</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35599"/>
            <a:ext cx="3738274" cy="2621675"/>
          </a:xfrm>
        </p:spPr>
        <p:txBody>
          <a:bodyPr wrap="square" lIns="0" tIns="18000" rIns="0" bIns="18000" anchor="ctr">
            <a:spAutoFit/>
          </a:bodyPr>
          <a:lstStyle/>
          <a:p>
            <a:pPr marL="342900" indent="-342900"/>
            <a:r>
              <a:rPr lang="en-US" sz="2400" dirty="0"/>
              <a:t>Weak valve springs will produce a normal reading at idle, but as engine speed increases, the needle will fluctuate rapidly between 12 and 24 inch H</a:t>
            </a:r>
            <a:r>
              <a:rPr lang="en-US" sz="100" dirty="0"/>
              <a:t> </a:t>
            </a:r>
            <a:r>
              <a:rPr lang="en-US" sz="2400" dirty="0"/>
              <a:t>g.</a:t>
            </a:r>
          </a:p>
        </p:txBody>
      </p:sp>
      <p:pic>
        <p:nvPicPr>
          <p:cNvPr id="3" name="Picture 2" descr="A pressure gauge with the needle fluctuating at 12 inches of H g of vacuum, 18 inches of H g of vacuum, and 24 inches of H g of vacuum.">
            <a:extLst>
              <a:ext uri="{FF2B5EF4-FFF2-40B4-BE49-F238E27FC236}">
                <a16:creationId xmlns:a16="http://schemas.microsoft.com/office/drawing/2014/main" id="{FCDBC91A-C024-4DB3-BAF0-CC5F7F1E5127}"/>
              </a:ext>
            </a:extLst>
          </p:cNvPr>
          <p:cNvPicPr>
            <a:picLocks noChangeAspect="1"/>
          </p:cNvPicPr>
          <p:nvPr/>
        </p:nvPicPr>
        <p:blipFill>
          <a:blip r:embed="rId3"/>
          <a:stretch>
            <a:fillRect/>
          </a:stretch>
        </p:blipFill>
        <p:spPr>
          <a:xfrm>
            <a:off x="4774453" y="1280162"/>
            <a:ext cx="3694129" cy="3967239"/>
          </a:xfrm>
          <a:prstGeom prst="rect">
            <a:avLst/>
          </a:prstGeom>
        </p:spPr>
      </p:pic>
    </p:spTree>
    <p:extLst>
      <p:ext uri="{BB962C8B-B14F-4D97-AF65-F5344CB8AC3E}">
        <p14:creationId xmlns:p14="http://schemas.microsoft.com/office/powerpoint/2010/main" val="3253912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5734" y="182281"/>
            <a:ext cx="8362950" cy="590349"/>
          </a:xfrm>
        </p:spPr>
        <p:txBody>
          <a:bodyPr wrap="square" lIns="0" tIns="18000" rIns="0" bIns="18000" anchor="ctr" anchorCtr="0">
            <a:spAutoFit/>
          </a:bodyPr>
          <a:lstStyle/>
          <a:p>
            <a:r>
              <a:rPr lang="en-US" dirty="0"/>
              <a:t>Figure 26.28</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78"/>
            <a:ext cx="2326987" cy="405683"/>
          </a:xfrm>
        </p:spPr>
        <p:txBody>
          <a:bodyPr wrap="square" lIns="0" tIns="18000" rIns="0" bIns="18000" anchor="ctr" anchorCtr="0">
            <a:spAutoFit/>
          </a:bodyPr>
          <a:lstStyle/>
          <a:p>
            <a:pPr marL="0" indent="0">
              <a:spcBef>
                <a:spcPts val="600"/>
              </a:spcBef>
              <a:buNone/>
            </a:pPr>
            <a:r>
              <a:rPr lang="en-US" sz="2400" dirty="0"/>
              <a:t>Retarded Ignition</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33624"/>
            <a:ext cx="4237038" cy="2252343"/>
          </a:xfrm>
        </p:spPr>
        <p:txBody>
          <a:bodyPr wrap="square" lIns="0" tIns="18000" rIns="0" bIns="18000" anchor="ctr">
            <a:spAutoFit/>
          </a:bodyPr>
          <a:lstStyle/>
          <a:p>
            <a:pPr marL="342900" indent="-342900"/>
            <a:r>
              <a:rPr lang="en-US" sz="2400" dirty="0"/>
              <a:t>A steady needle reading that drops 2 or 3 inch H</a:t>
            </a:r>
            <a:r>
              <a:rPr lang="en-US" sz="100" dirty="0"/>
              <a:t> </a:t>
            </a:r>
            <a:r>
              <a:rPr lang="en-US" sz="2400" dirty="0"/>
              <a:t>g when the engine speed is increased slightly above idle indicates that the ignition timing is retarded.</a:t>
            </a:r>
          </a:p>
        </p:txBody>
      </p:sp>
      <p:pic>
        <p:nvPicPr>
          <p:cNvPr id="4" name="Picture 3" descr="A pressure gauge with the needle fluctuating at 14 inches of H g of vacuum and 18 inches of H g of vacuum.">
            <a:extLst>
              <a:ext uri="{FF2B5EF4-FFF2-40B4-BE49-F238E27FC236}">
                <a16:creationId xmlns:a16="http://schemas.microsoft.com/office/drawing/2014/main" id="{40B24252-FD2D-45F9-A6C1-2F4F12CF6ECE}"/>
              </a:ext>
            </a:extLst>
          </p:cNvPr>
          <p:cNvPicPr>
            <a:picLocks noChangeAspect="1"/>
          </p:cNvPicPr>
          <p:nvPr/>
        </p:nvPicPr>
        <p:blipFill>
          <a:blip r:embed="rId3"/>
          <a:stretch>
            <a:fillRect/>
          </a:stretch>
        </p:blipFill>
        <p:spPr>
          <a:xfrm>
            <a:off x="4902200" y="1294641"/>
            <a:ext cx="3564766" cy="3974427"/>
          </a:xfrm>
          <a:prstGeom prst="rect">
            <a:avLst/>
          </a:prstGeom>
        </p:spPr>
      </p:pic>
    </p:spTree>
    <p:extLst>
      <p:ext uri="{BB962C8B-B14F-4D97-AF65-F5344CB8AC3E}">
        <p14:creationId xmlns:p14="http://schemas.microsoft.com/office/powerpoint/2010/main" val="1257828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Typical Engine-Related Complaints</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7946" y="1125500"/>
            <a:ext cx="8313738" cy="2190788"/>
          </a:xfrm>
        </p:spPr>
        <p:txBody>
          <a:bodyPr wrap="square" lIns="0" tIns="18000" rIns="0" bIns="18000" anchor="ctr" anchorCtr="0">
            <a:spAutoFit/>
          </a:bodyPr>
          <a:lstStyle/>
          <a:p>
            <a:pPr marL="342900" indent="-342900">
              <a:spcBef>
                <a:spcPts val="600"/>
              </a:spcBef>
            </a:pPr>
            <a:r>
              <a:rPr lang="en-US" sz="2400" dirty="0"/>
              <a:t>Excessive oil consumption</a:t>
            </a:r>
          </a:p>
          <a:p>
            <a:pPr marL="342900" indent="-342900">
              <a:spcBef>
                <a:spcPts val="600"/>
              </a:spcBef>
            </a:pPr>
            <a:r>
              <a:rPr lang="en-US" sz="2400" dirty="0"/>
              <a:t>Engine misfiring</a:t>
            </a:r>
          </a:p>
          <a:p>
            <a:pPr marL="342900" indent="-342900">
              <a:spcBef>
                <a:spcPts val="600"/>
              </a:spcBef>
            </a:pPr>
            <a:r>
              <a:rPr lang="en-US" sz="2400" dirty="0"/>
              <a:t>Loss of power</a:t>
            </a:r>
          </a:p>
          <a:p>
            <a:pPr marL="342900" indent="-342900">
              <a:spcBef>
                <a:spcPts val="600"/>
              </a:spcBef>
            </a:pPr>
            <a:r>
              <a:rPr lang="en-US" sz="2400" dirty="0"/>
              <a:t>Smoke from the engine or exhaust</a:t>
            </a:r>
          </a:p>
          <a:p>
            <a:pPr marL="342900" indent="-342900">
              <a:spcBef>
                <a:spcPts val="600"/>
              </a:spcBef>
            </a:pPr>
            <a:r>
              <a:rPr lang="en-US" sz="2400" dirty="0"/>
              <a:t>Engine noise</a:t>
            </a:r>
          </a:p>
        </p:txBody>
      </p:sp>
    </p:spTree>
    <p:extLst>
      <p:ext uri="{BB962C8B-B14F-4D97-AF65-F5344CB8AC3E}">
        <p14:creationId xmlns:p14="http://schemas.microsoft.com/office/powerpoint/2010/main" val="3761081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5734" y="182281"/>
            <a:ext cx="8362950" cy="590349"/>
          </a:xfrm>
        </p:spPr>
        <p:txBody>
          <a:bodyPr wrap="square" lIns="0" tIns="18000" rIns="0" bIns="18000" anchor="ctr" anchorCtr="0">
            <a:spAutoFit/>
          </a:bodyPr>
          <a:lstStyle/>
          <a:p>
            <a:r>
              <a:rPr lang="en-US" dirty="0"/>
              <a:t>Figure 26.29</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82"/>
            <a:ext cx="2428587" cy="405683"/>
          </a:xfrm>
        </p:spPr>
        <p:txBody>
          <a:bodyPr wrap="square" lIns="0" tIns="18000" rIns="0" bIns="18000" anchor="ctr" anchorCtr="0">
            <a:spAutoFit/>
          </a:bodyPr>
          <a:lstStyle/>
          <a:p>
            <a:pPr marL="0" indent="0">
              <a:spcBef>
                <a:spcPts val="600"/>
              </a:spcBef>
              <a:buNone/>
            </a:pPr>
            <a:r>
              <a:rPr lang="en-US" sz="2400" dirty="0"/>
              <a:t>Advanced Ignition</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34722"/>
            <a:ext cx="4237038" cy="2252343"/>
          </a:xfrm>
        </p:spPr>
        <p:txBody>
          <a:bodyPr wrap="square" lIns="0" tIns="18000" rIns="0" bIns="18000" anchor="ctr">
            <a:spAutoFit/>
          </a:bodyPr>
          <a:lstStyle/>
          <a:p>
            <a:pPr marL="342900" indent="-342900"/>
            <a:r>
              <a:rPr lang="en-US" sz="2400" dirty="0"/>
              <a:t>A steady needle reading that rises 2 or 3 inch H</a:t>
            </a:r>
            <a:r>
              <a:rPr lang="en-US" sz="100" dirty="0"/>
              <a:t> </a:t>
            </a:r>
            <a:r>
              <a:rPr lang="en-US" sz="2400" dirty="0"/>
              <a:t>g when the engine speed is increased slightly above idle indicates that the ignition timing is advanced.</a:t>
            </a:r>
          </a:p>
        </p:txBody>
      </p:sp>
      <p:pic>
        <p:nvPicPr>
          <p:cNvPr id="3" name="Picture 2" descr="A pressure gauge with the needle fluctuating at 16 inches of H g of vacuum and 20 inches of H g of vacuum.">
            <a:extLst>
              <a:ext uri="{FF2B5EF4-FFF2-40B4-BE49-F238E27FC236}">
                <a16:creationId xmlns:a16="http://schemas.microsoft.com/office/drawing/2014/main" id="{E04B2309-EA5E-49FC-87B0-029AE52DB1CA}"/>
              </a:ext>
            </a:extLst>
          </p:cNvPr>
          <p:cNvPicPr>
            <a:picLocks noChangeAspect="1"/>
          </p:cNvPicPr>
          <p:nvPr/>
        </p:nvPicPr>
        <p:blipFill>
          <a:blip r:embed="rId3"/>
          <a:stretch>
            <a:fillRect/>
          </a:stretch>
        </p:blipFill>
        <p:spPr>
          <a:xfrm>
            <a:off x="4838323" y="1282927"/>
            <a:ext cx="3629447" cy="3960052"/>
          </a:xfrm>
          <a:prstGeom prst="rect">
            <a:avLst/>
          </a:prstGeom>
        </p:spPr>
      </p:pic>
    </p:spTree>
    <p:extLst>
      <p:ext uri="{BB962C8B-B14F-4D97-AF65-F5344CB8AC3E}">
        <p14:creationId xmlns:p14="http://schemas.microsoft.com/office/powerpoint/2010/main" val="2404842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5734" y="182281"/>
            <a:ext cx="8362950" cy="590349"/>
          </a:xfrm>
        </p:spPr>
        <p:txBody>
          <a:bodyPr wrap="square" lIns="0" tIns="18000" rIns="0" bIns="18000" anchor="ctr" anchorCtr="0">
            <a:spAutoFit/>
          </a:bodyPr>
          <a:lstStyle/>
          <a:p>
            <a:r>
              <a:rPr lang="en-US" dirty="0"/>
              <a:t>Figure 26.30</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80"/>
            <a:ext cx="2631787" cy="405683"/>
          </a:xfrm>
        </p:spPr>
        <p:txBody>
          <a:bodyPr wrap="square" lIns="0" tIns="18000" rIns="0" bIns="18000" anchor="ctr" anchorCtr="0">
            <a:spAutoFit/>
          </a:bodyPr>
          <a:lstStyle/>
          <a:p>
            <a:pPr marL="0" indent="0">
              <a:spcBef>
                <a:spcPts val="600"/>
              </a:spcBef>
              <a:buNone/>
            </a:pPr>
            <a:r>
              <a:rPr lang="en-US" sz="2400" dirty="0"/>
              <a:t>Exhaust Restriction</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2" y="1734780"/>
            <a:ext cx="4088222" cy="2621675"/>
          </a:xfrm>
        </p:spPr>
        <p:txBody>
          <a:bodyPr wrap="square" lIns="0" tIns="18000" rIns="0" bIns="18000" anchor="ctr">
            <a:spAutoFit/>
          </a:bodyPr>
          <a:lstStyle/>
          <a:p>
            <a:pPr marL="342900" indent="-342900"/>
            <a:r>
              <a:rPr lang="en-US" sz="2400" dirty="0"/>
              <a:t>A needle that drops to near zero when the engine is accelerated rapidly and then rises slightly to a reading below normal indicates an exhaust restriction.</a:t>
            </a:r>
          </a:p>
        </p:txBody>
      </p:sp>
      <p:pic>
        <p:nvPicPr>
          <p:cNvPr id="4" name="Picture 3" descr="A pressure gauge with the needle fluctuating at 2 inches of H g of vacuum, 6 inches of H g of vacuum, and 18 inches of H g of vacuum.">
            <a:extLst>
              <a:ext uri="{FF2B5EF4-FFF2-40B4-BE49-F238E27FC236}">
                <a16:creationId xmlns:a16="http://schemas.microsoft.com/office/drawing/2014/main" id="{184054FE-3477-4357-83D2-7B1035214E78}"/>
              </a:ext>
            </a:extLst>
          </p:cNvPr>
          <p:cNvPicPr>
            <a:picLocks noChangeAspect="1"/>
          </p:cNvPicPr>
          <p:nvPr/>
        </p:nvPicPr>
        <p:blipFill>
          <a:blip r:embed="rId3"/>
          <a:stretch>
            <a:fillRect/>
          </a:stretch>
        </p:blipFill>
        <p:spPr>
          <a:xfrm>
            <a:off x="4720817" y="1288428"/>
            <a:ext cx="3780376" cy="4470332"/>
          </a:xfrm>
          <a:prstGeom prst="rect">
            <a:avLst/>
          </a:prstGeom>
        </p:spPr>
      </p:pic>
    </p:spTree>
    <p:extLst>
      <p:ext uri="{BB962C8B-B14F-4D97-AF65-F5344CB8AC3E}">
        <p14:creationId xmlns:p14="http://schemas.microsoft.com/office/powerpoint/2010/main" val="3280770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5734" y="185001"/>
            <a:ext cx="8362950" cy="590349"/>
          </a:xfrm>
        </p:spPr>
        <p:txBody>
          <a:bodyPr wrap="square" lIns="0" tIns="18000" rIns="0" bIns="18000" anchor="ctr" anchorCtr="0">
            <a:spAutoFit/>
          </a:bodyPr>
          <a:lstStyle/>
          <a:p>
            <a:r>
              <a:rPr lang="en-US" dirty="0"/>
              <a:t>Question 3 </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3850" y="1141446"/>
            <a:ext cx="8313738" cy="405683"/>
          </a:xfrm>
        </p:spPr>
        <p:txBody>
          <a:bodyPr wrap="square" lIns="0" tIns="18000" rIns="0" bIns="18000" anchor="ctr" anchorCtr="0">
            <a:spAutoFit/>
          </a:bodyPr>
          <a:lstStyle/>
          <a:p>
            <a:pPr marL="0" indent="0">
              <a:buNone/>
            </a:pPr>
            <a:r>
              <a:rPr lang="en-US" sz="2400" dirty="0"/>
              <a:t>What does a fluctuating vacuum gauge indicate?</a:t>
            </a:r>
          </a:p>
        </p:txBody>
      </p:sp>
    </p:spTree>
    <p:extLst>
      <p:ext uri="{BB962C8B-B14F-4D97-AF65-F5344CB8AC3E}">
        <p14:creationId xmlns:p14="http://schemas.microsoft.com/office/powerpoint/2010/main" val="3137881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5001"/>
            <a:ext cx="8362950" cy="590349"/>
          </a:xfrm>
        </p:spPr>
        <p:txBody>
          <a:bodyPr wrap="square" lIns="0" tIns="18000" rIns="0" bIns="18000" anchor="ctr" anchorCtr="0">
            <a:spAutoFit/>
          </a:bodyPr>
          <a:lstStyle/>
          <a:p>
            <a:r>
              <a:rPr lang="en-US" dirty="0"/>
              <a:t>Answer 3</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3850" y="1141446"/>
            <a:ext cx="8313738" cy="405683"/>
          </a:xfrm>
        </p:spPr>
        <p:txBody>
          <a:bodyPr wrap="square" lIns="0" tIns="18000" rIns="0" bIns="18000" anchor="ctr" anchorCtr="0">
            <a:spAutoFit/>
          </a:bodyPr>
          <a:lstStyle/>
          <a:p>
            <a:pPr marL="0" indent="0">
              <a:buNone/>
            </a:pPr>
            <a:r>
              <a:rPr lang="en-US" sz="2400" dirty="0"/>
              <a:t>A vacuum leak in the intake system.</a:t>
            </a:r>
          </a:p>
        </p:txBody>
      </p:sp>
    </p:spTree>
    <p:extLst>
      <p:ext uri="{BB962C8B-B14F-4D97-AF65-F5344CB8AC3E}">
        <p14:creationId xmlns:p14="http://schemas.microsoft.com/office/powerpoint/2010/main" val="2770762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Exhaust Restriction Test</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360" y="1123523"/>
            <a:ext cx="8313738" cy="3083340"/>
          </a:xfrm>
        </p:spPr>
        <p:txBody>
          <a:bodyPr wrap="square" lIns="0" tIns="18000" rIns="0" bIns="18000" anchor="ctr" anchorCtr="0">
            <a:spAutoFit/>
          </a:bodyPr>
          <a:lstStyle/>
          <a:p>
            <a:pPr marL="342900" indent="-342900">
              <a:spcBef>
                <a:spcPts val="600"/>
              </a:spcBef>
            </a:pPr>
            <a:r>
              <a:rPr lang="en-US" sz="2400" dirty="0"/>
              <a:t>Common causes of restricted exhaust include:</a:t>
            </a:r>
          </a:p>
          <a:p>
            <a:pPr marL="829818" lvl="1" indent="-342900"/>
            <a:r>
              <a:rPr lang="en-US" sz="2400" dirty="0"/>
              <a:t>Clogged catalytic converter</a:t>
            </a:r>
          </a:p>
          <a:p>
            <a:pPr marL="829818" lvl="1" indent="-342900"/>
            <a:r>
              <a:rPr lang="en-US" sz="2400" dirty="0"/>
              <a:t>Clogged or restricted muffler</a:t>
            </a:r>
          </a:p>
          <a:p>
            <a:pPr marL="829818" lvl="1" indent="-342900"/>
            <a:r>
              <a:rPr lang="en-US" sz="2400" dirty="0"/>
              <a:t>Damaged or defective piping</a:t>
            </a:r>
          </a:p>
          <a:p>
            <a:pPr marL="342900" indent="-342900">
              <a:spcBef>
                <a:spcPts val="600"/>
              </a:spcBef>
            </a:pPr>
            <a:r>
              <a:rPr lang="en-US" sz="2400" dirty="0"/>
              <a:t>Test back pressure:</a:t>
            </a:r>
          </a:p>
          <a:p>
            <a:pPr marL="829818" lvl="1" indent="-342900"/>
            <a:r>
              <a:rPr lang="en-US" sz="2400" dirty="0"/>
              <a:t>With a vacuum gauge</a:t>
            </a:r>
          </a:p>
          <a:p>
            <a:pPr marL="829818" lvl="1" indent="-342900"/>
            <a:r>
              <a:rPr lang="en-US" sz="2400" dirty="0"/>
              <a:t>With a pressure gauge</a:t>
            </a:r>
          </a:p>
        </p:txBody>
      </p:sp>
    </p:spTree>
    <p:extLst>
      <p:ext uri="{BB962C8B-B14F-4D97-AF65-F5344CB8AC3E}">
        <p14:creationId xmlns:p14="http://schemas.microsoft.com/office/powerpoint/2010/main" val="2750946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2281"/>
            <a:ext cx="8362950" cy="590349"/>
          </a:xfrm>
        </p:spPr>
        <p:txBody>
          <a:bodyPr wrap="square" lIns="0" tIns="18000" rIns="0" bIns="18000" anchor="ctr" anchorCtr="0">
            <a:spAutoFit/>
          </a:bodyPr>
          <a:lstStyle/>
          <a:p>
            <a:r>
              <a:rPr lang="en-US" dirty="0"/>
              <a:t>Figure 26.31</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78"/>
            <a:ext cx="3112078" cy="405683"/>
          </a:xfrm>
        </p:spPr>
        <p:txBody>
          <a:bodyPr wrap="square" lIns="0" tIns="18000" rIns="0" bIns="18000" anchor="ctr" anchorCtr="0">
            <a:spAutoFit/>
          </a:bodyPr>
          <a:lstStyle/>
          <a:p>
            <a:pPr marL="0" indent="0">
              <a:spcBef>
                <a:spcPts val="600"/>
              </a:spcBef>
              <a:buNone/>
            </a:pPr>
            <a:r>
              <a:rPr lang="en-US" sz="2400" dirty="0"/>
              <a:t>Testing Back Pressure</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4961" y="1742280"/>
            <a:ext cx="3756747" cy="1513679"/>
          </a:xfrm>
        </p:spPr>
        <p:txBody>
          <a:bodyPr wrap="square" lIns="0" tIns="18000" rIns="0" bIns="18000" anchor="ctr">
            <a:spAutoFit/>
          </a:bodyPr>
          <a:lstStyle/>
          <a:p>
            <a:pPr marL="342900" indent="-342900"/>
            <a:r>
              <a:rPr lang="en-US" sz="2400" dirty="0"/>
              <a:t>A technician-made adapter used to test exhaust system back pressure.</a:t>
            </a:r>
          </a:p>
        </p:txBody>
      </p:sp>
      <p:pic>
        <p:nvPicPr>
          <p:cNvPr id="3" name="Picture 2" descr="A photo of an adapter that consists of a metal pipe glued with epoxy to the oxygen sensor housing.">
            <a:extLst>
              <a:ext uri="{FF2B5EF4-FFF2-40B4-BE49-F238E27FC236}">
                <a16:creationId xmlns:a16="http://schemas.microsoft.com/office/drawing/2014/main" id="{4A3B81D9-0EB2-4828-8D39-D3955A3BA731}"/>
              </a:ext>
            </a:extLst>
          </p:cNvPr>
          <p:cNvPicPr>
            <a:picLocks noChangeAspect="1"/>
          </p:cNvPicPr>
          <p:nvPr/>
        </p:nvPicPr>
        <p:blipFill>
          <a:blip r:embed="rId3"/>
          <a:stretch>
            <a:fillRect/>
          </a:stretch>
        </p:blipFill>
        <p:spPr>
          <a:xfrm>
            <a:off x="4197430" y="1324061"/>
            <a:ext cx="4427770" cy="2473070"/>
          </a:xfrm>
          <a:prstGeom prst="rect">
            <a:avLst/>
          </a:prstGeom>
        </p:spPr>
      </p:pic>
    </p:spTree>
    <p:extLst>
      <p:ext uri="{BB962C8B-B14F-4D97-AF65-F5344CB8AC3E}">
        <p14:creationId xmlns:p14="http://schemas.microsoft.com/office/powerpoint/2010/main" val="259797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F75A5-E14C-9422-76AF-10CBA2AB5B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8D632-29EA-B4A1-B0A3-3369AD172781}"/>
              </a:ext>
            </a:extLst>
          </p:cNvPr>
          <p:cNvSpPr>
            <a:spLocks noGrp="1"/>
          </p:cNvSpPr>
          <p:nvPr>
            <p:ph type="title"/>
          </p:nvPr>
        </p:nvSpPr>
        <p:spPr>
          <a:xfrm>
            <a:off x="457200" y="397163"/>
            <a:ext cx="8229600" cy="553968"/>
          </a:xfrm>
        </p:spPr>
        <p:txBody>
          <a:bodyPr/>
          <a:lstStyle/>
          <a:p>
            <a:r>
              <a:rPr lang="en-US" sz="2400" dirty="0"/>
              <a:t>Animation: Exhaust Back-Pressure, Measure</a:t>
            </a:r>
          </a:p>
        </p:txBody>
      </p:sp>
      <p:sp>
        <p:nvSpPr>
          <p:cNvPr id="7" name="Rectangle 6">
            <a:extLst>
              <a:ext uri="{FF2B5EF4-FFF2-40B4-BE49-F238E27FC236}">
                <a16:creationId xmlns:a16="http://schemas.microsoft.com/office/drawing/2014/main" id="{52A6598A-2D94-E60D-47CF-F73D91FCCC2B}"/>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790E0DA-D6D7-4884-1E5B-59CC26C7054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exhaust_back_pressure_measure">
            <a:hlinkClick r:id="" action="ppaction://media"/>
            <a:extLst>
              <a:ext uri="{FF2B5EF4-FFF2-40B4-BE49-F238E27FC236}">
                <a16:creationId xmlns:a16="http://schemas.microsoft.com/office/drawing/2014/main" id="{4E7ECCFD-509F-52D1-E622-839460EEA64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131570"/>
            <a:ext cx="8051800" cy="4650789"/>
          </a:xfrm>
        </p:spPr>
      </p:pic>
    </p:spTree>
    <p:extLst>
      <p:ext uri="{BB962C8B-B14F-4D97-AF65-F5344CB8AC3E}">
        <p14:creationId xmlns:p14="http://schemas.microsoft.com/office/powerpoint/2010/main" val="123055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Diagnosing Head Gasket Failure</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360" y="1129679"/>
            <a:ext cx="8362950" cy="2190788"/>
          </a:xfrm>
        </p:spPr>
        <p:txBody>
          <a:bodyPr wrap="square" lIns="0" tIns="18000" rIns="0" bIns="18000" anchor="ctr" anchorCtr="0">
            <a:spAutoFit/>
          </a:bodyPr>
          <a:lstStyle/>
          <a:p>
            <a:pPr marL="342900" indent="-342900">
              <a:spcBef>
                <a:spcPts val="600"/>
              </a:spcBef>
            </a:pPr>
            <a:r>
              <a:rPr lang="en-US" sz="2400" dirty="0"/>
              <a:t>Items can be used to help diagnose a head gasket failure.</a:t>
            </a:r>
          </a:p>
          <a:p>
            <a:pPr marL="829818" lvl="1" indent="-342900"/>
            <a:r>
              <a:rPr lang="en-US" sz="2400" dirty="0"/>
              <a:t>Exhaust gas analyzer</a:t>
            </a:r>
          </a:p>
          <a:p>
            <a:pPr marL="829818" lvl="1" indent="-342900"/>
            <a:r>
              <a:rPr lang="en-US" sz="2400" dirty="0"/>
              <a:t>Chemical test</a:t>
            </a:r>
          </a:p>
          <a:p>
            <a:pPr marL="829818" lvl="1" indent="-342900"/>
            <a:r>
              <a:rPr lang="en-US" sz="2400" dirty="0"/>
              <a:t>Bubbles in coolant</a:t>
            </a:r>
          </a:p>
          <a:p>
            <a:pPr marL="829818" lvl="1" indent="-342900"/>
            <a:r>
              <a:rPr lang="en-US" sz="2400" dirty="0"/>
              <a:t>Excessive exhaust steam</a:t>
            </a:r>
          </a:p>
        </p:txBody>
      </p:sp>
    </p:spTree>
    <p:extLst>
      <p:ext uri="{BB962C8B-B14F-4D97-AF65-F5344CB8AC3E}">
        <p14:creationId xmlns:p14="http://schemas.microsoft.com/office/powerpoint/2010/main" val="205310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3963"/>
            <a:ext cx="8362950" cy="590349"/>
          </a:xfrm>
        </p:spPr>
        <p:txBody>
          <a:bodyPr wrap="square" lIns="0" tIns="18000" rIns="0" bIns="18000" anchor="ctr" anchorCtr="0">
            <a:spAutoFit/>
          </a:bodyPr>
          <a:lstStyle/>
          <a:p>
            <a:r>
              <a:rPr lang="en-US" dirty="0"/>
              <a:t>Figure 26.32</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79"/>
            <a:ext cx="1532659" cy="405683"/>
          </a:xfrm>
        </p:spPr>
        <p:txBody>
          <a:bodyPr wrap="square" lIns="0" tIns="18000" rIns="0" bIns="18000" anchor="ctr" anchorCtr="0">
            <a:spAutoFit/>
          </a:bodyPr>
          <a:lstStyle/>
          <a:p>
            <a:pPr marL="0" indent="0">
              <a:spcBef>
                <a:spcPts val="600"/>
              </a:spcBef>
              <a:buNone/>
            </a:pPr>
            <a:r>
              <a:rPr lang="en-US" sz="2400" dirty="0"/>
              <a:t>Blue Liquid</a:t>
            </a:r>
            <a:endParaRPr lang="en-IN" sz="2400" dirty="0"/>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3086" y="1739003"/>
            <a:ext cx="3690938" cy="2252343"/>
          </a:xfrm>
        </p:spPr>
        <p:txBody>
          <a:bodyPr wrap="square" lIns="0" tIns="18000" rIns="0" bIns="18000" anchor="ctr">
            <a:spAutoFit/>
          </a:bodyPr>
          <a:lstStyle/>
          <a:p>
            <a:pPr marL="342900" indent="-342900"/>
            <a:r>
              <a:rPr lang="en-US" sz="2400" dirty="0"/>
              <a:t>A tester that uses a blue liquid to check for exhaust gases in the exhaust, which would indicate a head gasket leak problem.</a:t>
            </a:r>
          </a:p>
        </p:txBody>
      </p:sp>
      <p:pic>
        <p:nvPicPr>
          <p:cNvPr id="6" name="Picture 5" descr="A combustion leak detector kit that has a transparent glass tube and a container filled with a blue tester liquid.">
            <a:extLst>
              <a:ext uri="{FF2B5EF4-FFF2-40B4-BE49-F238E27FC236}">
                <a16:creationId xmlns:a16="http://schemas.microsoft.com/office/drawing/2014/main" id="{FE52F07C-9331-4216-85CD-E0E485B12D64}"/>
              </a:ext>
            </a:extLst>
          </p:cNvPr>
          <p:cNvPicPr>
            <a:picLocks noChangeAspect="1"/>
          </p:cNvPicPr>
          <p:nvPr/>
        </p:nvPicPr>
        <p:blipFill>
          <a:blip r:embed="rId3"/>
          <a:stretch>
            <a:fillRect/>
          </a:stretch>
        </p:blipFill>
        <p:spPr>
          <a:xfrm>
            <a:off x="4218788" y="1270064"/>
            <a:ext cx="4444727" cy="3561136"/>
          </a:xfrm>
          <a:prstGeom prst="rect">
            <a:avLst/>
          </a:prstGeom>
        </p:spPr>
      </p:pic>
    </p:spTree>
    <p:extLst>
      <p:ext uri="{BB962C8B-B14F-4D97-AF65-F5344CB8AC3E}">
        <p14:creationId xmlns:p14="http://schemas.microsoft.com/office/powerpoint/2010/main" val="3131977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2281"/>
            <a:ext cx="8362950" cy="590349"/>
          </a:xfrm>
        </p:spPr>
        <p:txBody>
          <a:bodyPr wrap="square" lIns="0" tIns="18000" rIns="0" bIns="18000" anchor="ctr" anchorCtr="0">
            <a:spAutoFit/>
          </a:bodyPr>
          <a:lstStyle/>
          <a:p>
            <a:r>
              <a:rPr lang="en-US" dirty="0"/>
              <a:t>Figure 26.33</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086" y="1137581"/>
            <a:ext cx="8342602" cy="405683"/>
          </a:xfrm>
        </p:spPr>
        <p:txBody>
          <a:bodyPr wrap="square" lIns="0" tIns="18000" rIns="0" bIns="18000" anchor="ctr" anchorCtr="0">
            <a:spAutoFit/>
          </a:bodyPr>
          <a:lstStyle/>
          <a:p>
            <a:pPr marL="0" indent="0">
              <a:spcBef>
                <a:spcPts val="600"/>
              </a:spcBef>
              <a:buNone/>
            </a:pPr>
            <a:r>
              <a:rPr lang="en-US" sz="2400" dirty="0"/>
              <a:t>Warning Lights</a:t>
            </a:r>
            <a:endParaRPr lang="en-IN" sz="2400" dirty="0"/>
          </a:p>
        </p:txBody>
      </p:sp>
      <p:pic>
        <p:nvPicPr>
          <p:cNvPr id="3" name="Picture 2" descr="A list shows 32 red dash symbols.&#10;Long description is available in notes, press F6">
            <a:extLst>
              <a:ext uri="{FF2B5EF4-FFF2-40B4-BE49-F238E27FC236}">
                <a16:creationId xmlns:a16="http://schemas.microsoft.com/office/drawing/2014/main" id="{E4752069-6F9D-4836-B488-0455109C3325}"/>
              </a:ext>
            </a:extLst>
          </p:cNvPr>
          <p:cNvPicPr>
            <a:picLocks noChangeAspect="1"/>
          </p:cNvPicPr>
          <p:nvPr/>
        </p:nvPicPr>
        <p:blipFill>
          <a:blip r:embed="rId3"/>
          <a:stretch>
            <a:fillRect/>
          </a:stretch>
        </p:blipFill>
        <p:spPr>
          <a:xfrm>
            <a:off x="528633" y="1851221"/>
            <a:ext cx="8086735" cy="2293717"/>
          </a:xfrm>
          <a:prstGeom prst="rect">
            <a:avLst/>
          </a:prstGeom>
        </p:spPr>
      </p:pic>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333086" y="4508970"/>
            <a:ext cx="8342602" cy="775015"/>
          </a:xfrm>
        </p:spPr>
        <p:txBody>
          <a:bodyPr wrap="square" lIns="0" tIns="18000" rIns="0" bIns="18000" anchor="ctr">
            <a:spAutoFit/>
          </a:bodyPr>
          <a:lstStyle/>
          <a:p>
            <a:pPr marL="342900" indent="-342900"/>
            <a:r>
              <a:rPr lang="en-US" sz="2400" dirty="0"/>
              <a:t>Red dash symbols are used to warn the driver of a fault requiring immediate action.</a:t>
            </a:r>
          </a:p>
        </p:txBody>
      </p:sp>
    </p:spTree>
    <p:extLst>
      <p:ext uri="{BB962C8B-B14F-4D97-AF65-F5344CB8AC3E}">
        <p14:creationId xmlns:p14="http://schemas.microsoft.com/office/powerpoint/2010/main" val="2231015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Engine Smoke Diagnosis</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360" y="1135300"/>
            <a:ext cx="8313738" cy="1667567"/>
          </a:xfrm>
        </p:spPr>
        <p:txBody>
          <a:bodyPr wrap="square" lIns="0" tIns="18000" rIns="0" bIns="18000" anchor="ctr" anchorCtr="0">
            <a:spAutoFit/>
          </a:bodyPr>
          <a:lstStyle/>
          <a:p>
            <a:pPr marL="342900" indent="-342900">
              <a:spcBef>
                <a:spcPts val="600"/>
              </a:spcBef>
            </a:pPr>
            <a:r>
              <a:rPr lang="en-US" sz="2400" dirty="0"/>
              <a:t>Blue: Indicates the engine is burning oil.</a:t>
            </a:r>
          </a:p>
          <a:p>
            <a:pPr marL="342900" indent="-342900">
              <a:spcBef>
                <a:spcPts val="600"/>
              </a:spcBef>
            </a:pPr>
            <a:r>
              <a:rPr lang="en-US" sz="2400" dirty="0"/>
              <a:t>Black: Indicates excessive fuel in the combustion chamber.</a:t>
            </a:r>
          </a:p>
          <a:p>
            <a:pPr marL="342900" indent="-342900">
              <a:spcBef>
                <a:spcPts val="600"/>
              </a:spcBef>
            </a:pPr>
            <a:r>
              <a:rPr lang="en-US" sz="2400" dirty="0"/>
              <a:t>White (steam): Indicates water (coolant) in the combustion chamber.</a:t>
            </a:r>
          </a:p>
        </p:txBody>
      </p:sp>
    </p:spTree>
    <p:extLst>
      <p:ext uri="{BB962C8B-B14F-4D97-AF65-F5344CB8AC3E}">
        <p14:creationId xmlns:p14="http://schemas.microsoft.com/office/powerpoint/2010/main" val="2440959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7122" y="2852334"/>
            <a:ext cx="8362950" cy="1390568"/>
          </a:xfrm>
        </p:spPr>
        <p:txBody>
          <a:bodyPr wrap="square" lIns="0" tIns="18000" rIns="0" bIns="18000" anchor="ctr" anchorCtr="0">
            <a:spAutoFit/>
          </a:bodyPr>
          <a:lstStyle/>
          <a:p>
            <a:r>
              <a:rPr lang="en-US" sz="4400" dirty="0"/>
              <a:t>Compression Test Step by Step</a:t>
            </a:r>
          </a:p>
        </p:txBody>
      </p:sp>
    </p:spTree>
    <p:extLst>
      <p:ext uri="{BB962C8B-B14F-4D97-AF65-F5344CB8AC3E}">
        <p14:creationId xmlns:p14="http://schemas.microsoft.com/office/powerpoint/2010/main" val="15091193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6493"/>
            <a:ext cx="8362950" cy="590349"/>
          </a:xfrm>
        </p:spPr>
        <p:txBody>
          <a:bodyPr wrap="square" lIns="0" tIns="18000" rIns="0" bIns="18000" anchor="ctr" anchorCtr="0">
            <a:spAutoFit/>
          </a:bodyPr>
          <a:lstStyle/>
          <a:p>
            <a:r>
              <a:rPr lang="en-US" dirty="0"/>
              <a:t>Compression Testing Tools</a:t>
            </a:r>
          </a:p>
        </p:txBody>
      </p:sp>
      <p:pic>
        <p:nvPicPr>
          <p:cNvPr id="4" name="Picture 3" descr="A compression gauge, an air nozzle, and different socket ratchets and extensions used to perform a compression test.">
            <a:extLst>
              <a:ext uri="{FF2B5EF4-FFF2-40B4-BE49-F238E27FC236}">
                <a16:creationId xmlns:a16="http://schemas.microsoft.com/office/drawing/2014/main" id="{EFC880D0-6A44-475F-945D-6E827FAFA1EC}"/>
              </a:ext>
            </a:extLst>
          </p:cNvPr>
          <p:cNvPicPr>
            <a:picLocks noChangeAspect="1"/>
          </p:cNvPicPr>
          <p:nvPr/>
        </p:nvPicPr>
        <p:blipFill>
          <a:blip r:embed="rId3"/>
          <a:stretch>
            <a:fillRect/>
          </a:stretch>
        </p:blipFill>
        <p:spPr>
          <a:xfrm>
            <a:off x="876072" y="997898"/>
            <a:ext cx="7391856" cy="4925264"/>
          </a:xfrm>
          <a:prstGeom prst="rect">
            <a:avLst/>
          </a:prstGeom>
        </p:spPr>
      </p:pic>
    </p:spTree>
    <p:extLst>
      <p:ext uri="{BB962C8B-B14F-4D97-AF65-F5344CB8AC3E}">
        <p14:creationId xmlns:p14="http://schemas.microsoft.com/office/powerpoint/2010/main" val="995079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6493"/>
            <a:ext cx="8362950" cy="590349"/>
          </a:xfrm>
        </p:spPr>
        <p:txBody>
          <a:bodyPr wrap="square" lIns="0" tIns="18000" rIns="0" bIns="18000" anchor="ctr" anchorCtr="0">
            <a:spAutoFit/>
          </a:bodyPr>
          <a:lstStyle/>
          <a:p>
            <a:r>
              <a:rPr lang="en-US" dirty="0"/>
              <a:t>Disable Fuel and Ignition System</a:t>
            </a:r>
          </a:p>
        </p:txBody>
      </p:sp>
      <p:pic>
        <p:nvPicPr>
          <p:cNvPr id="3" name="Picture 2" descr="A hand holding the fuel injection fuse and the ignition fuse of an engine removed from the ignition system.">
            <a:extLst>
              <a:ext uri="{FF2B5EF4-FFF2-40B4-BE49-F238E27FC236}">
                <a16:creationId xmlns:a16="http://schemas.microsoft.com/office/drawing/2014/main" id="{5F29C57F-B028-43E3-9657-2E914C286EB6}"/>
              </a:ext>
            </a:extLst>
          </p:cNvPr>
          <p:cNvPicPr>
            <a:picLocks noChangeAspect="1"/>
          </p:cNvPicPr>
          <p:nvPr/>
        </p:nvPicPr>
        <p:blipFill>
          <a:blip r:embed="rId3"/>
          <a:stretch>
            <a:fillRect/>
          </a:stretch>
        </p:blipFill>
        <p:spPr>
          <a:xfrm>
            <a:off x="669444" y="988734"/>
            <a:ext cx="7805112" cy="4901553"/>
          </a:xfrm>
          <a:prstGeom prst="rect">
            <a:avLst/>
          </a:prstGeom>
        </p:spPr>
      </p:pic>
    </p:spTree>
    <p:extLst>
      <p:ext uri="{BB962C8B-B14F-4D97-AF65-F5344CB8AC3E}">
        <p14:creationId xmlns:p14="http://schemas.microsoft.com/office/powerpoint/2010/main" val="1243412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6493"/>
            <a:ext cx="8362950" cy="590349"/>
          </a:xfrm>
        </p:spPr>
        <p:txBody>
          <a:bodyPr wrap="square" lIns="0" tIns="18000" rIns="0" bIns="18000" anchor="ctr" anchorCtr="0">
            <a:spAutoFit/>
          </a:bodyPr>
          <a:lstStyle/>
          <a:p>
            <a:r>
              <a:rPr lang="en-US" dirty="0"/>
              <a:t>Block Open Throttle </a:t>
            </a:r>
          </a:p>
        </p:txBody>
      </p:sp>
      <p:pic>
        <p:nvPicPr>
          <p:cNvPr id="4" name="Picture 3" descr="A hand using a screwdriver to wedge the throttle linkage open.">
            <a:extLst>
              <a:ext uri="{FF2B5EF4-FFF2-40B4-BE49-F238E27FC236}">
                <a16:creationId xmlns:a16="http://schemas.microsoft.com/office/drawing/2014/main" id="{7EC4A28A-A83D-45E6-B857-3C83E4FFE320}"/>
              </a:ext>
            </a:extLst>
          </p:cNvPr>
          <p:cNvPicPr>
            <a:picLocks noChangeAspect="1"/>
          </p:cNvPicPr>
          <p:nvPr/>
        </p:nvPicPr>
        <p:blipFill>
          <a:blip r:embed="rId3"/>
          <a:stretch>
            <a:fillRect/>
          </a:stretch>
        </p:blipFill>
        <p:spPr>
          <a:xfrm>
            <a:off x="691007" y="992249"/>
            <a:ext cx="7761987" cy="4621257"/>
          </a:xfrm>
          <a:prstGeom prst="rect">
            <a:avLst/>
          </a:prstGeom>
        </p:spPr>
      </p:pic>
    </p:spTree>
    <p:extLst>
      <p:ext uri="{BB962C8B-B14F-4D97-AF65-F5344CB8AC3E}">
        <p14:creationId xmlns:p14="http://schemas.microsoft.com/office/powerpoint/2010/main" val="16132349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6493"/>
            <a:ext cx="8362950" cy="590349"/>
          </a:xfrm>
        </p:spPr>
        <p:txBody>
          <a:bodyPr wrap="square" lIns="0" tIns="18000" rIns="0" bIns="18000" anchor="ctr" anchorCtr="0">
            <a:spAutoFit/>
          </a:bodyPr>
          <a:lstStyle/>
          <a:p>
            <a:r>
              <a:rPr lang="en-US" dirty="0"/>
              <a:t>Blow Away Any Dirt </a:t>
            </a:r>
          </a:p>
        </p:txBody>
      </p:sp>
      <p:pic>
        <p:nvPicPr>
          <p:cNvPr id="3" name="Picture 2" descr="A hand holding an air nozzlle to blow away any dirt that may be around the spark plug.">
            <a:extLst>
              <a:ext uri="{FF2B5EF4-FFF2-40B4-BE49-F238E27FC236}">
                <a16:creationId xmlns:a16="http://schemas.microsoft.com/office/drawing/2014/main" id="{12F739D7-C4AA-4992-B933-1E8B86FFC79B}"/>
              </a:ext>
            </a:extLst>
          </p:cNvPr>
          <p:cNvPicPr>
            <a:picLocks noChangeAspect="1"/>
          </p:cNvPicPr>
          <p:nvPr/>
        </p:nvPicPr>
        <p:blipFill>
          <a:blip r:embed="rId3"/>
          <a:stretch>
            <a:fillRect/>
          </a:stretch>
        </p:blipFill>
        <p:spPr>
          <a:xfrm>
            <a:off x="680227" y="992164"/>
            <a:ext cx="7783546" cy="4348150"/>
          </a:xfrm>
          <a:prstGeom prst="rect">
            <a:avLst/>
          </a:prstGeom>
        </p:spPr>
      </p:pic>
    </p:spTree>
    <p:extLst>
      <p:ext uri="{BB962C8B-B14F-4D97-AF65-F5344CB8AC3E}">
        <p14:creationId xmlns:p14="http://schemas.microsoft.com/office/powerpoint/2010/main" val="486582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6493"/>
            <a:ext cx="8362950" cy="590349"/>
          </a:xfrm>
        </p:spPr>
        <p:txBody>
          <a:bodyPr wrap="square" lIns="0" tIns="18000" rIns="0" bIns="18000" anchor="ctr" anchorCtr="0">
            <a:spAutoFit/>
          </a:bodyPr>
          <a:lstStyle/>
          <a:p>
            <a:r>
              <a:rPr lang="en-US" dirty="0"/>
              <a:t>Remove All Spark Plugs</a:t>
            </a:r>
          </a:p>
        </p:txBody>
      </p:sp>
      <p:pic>
        <p:nvPicPr>
          <p:cNvPr id="4" name="Picture 3" descr="A hand removing all the spark plugs.">
            <a:extLst>
              <a:ext uri="{FF2B5EF4-FFF2-40B4-BE49-F238E27FC236}">
                <a16:creationId xmlns:a16="http://schemas.microsoft.com/office/drawing/2014/main" id="{95708ACC-A2AF-4F7B-9DA3-E3C237D68F94}"/>
              </a:ext>
            </a:extLst>
          </p:cNvPr>
          <p:cNvPicPr>
            <a:picLocks noChangeAspect="1"/>
          </p:cNvPicPr>
          <p:nvPr/>
        </p:nvPicPr>
        <p:blipFill>
          <a:blip r:embed="rId3"/>
          <a:stretch>
            <a:fillRect/>
          </a:stretch>
        </p:blipFill>
        <p:spPr>
          <a:xfrm>
            <a:off x="680227" y="985793"/>
            <a:ext cx="7783546" cy="4297839"/>
          </a:xfrm>
          <a:prstGeom prst="rect">
            <a:avLst/>
          </a:prstGeom>
        </p:spPr>
      </p:pic>
    </p:spTree>
    <p:extLst>
      <p:ext uri="{BB962C8B-B14F-4D97-AF65-F5344CB8AC3E}">
        <p14:creationId xmlns:p14="http://schemas.microsoft.com/office/powerpoint/2010/main" val="31212762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6552" y="177867"/>
            <a:ext cx="8362950" cy="590349"/>
          </a:xfrm>
        </p:spPr>
        <p:txBody>
          <a:bodyPr wrap="square" lIns="0" tIns="18000" rIns="0" bIns="18000" anchor="ctr" anchorCtr="0">
            <a:spAutoFit/>
          </a:bodyPr>
          <a:lstStyle/>
          <a:p>
            <a:r>
              <a:rPr lang="en-US" dirty="0"/>
              <a:t>Select Correct Adapter</a:t>
            </a:r>
          </a:p>
        </p:txBody>
      </p:sp>
      <p:pic>
        <p:nvPicPr>
          <p:cNvPr id="3" name="Picture 2" descr="A pair of hands holding an adapter and a compression gauge.">
            <a:extLst>
              <a:ext uri="{FF2B5EF4-FFF2-40B4-BE49-F238E27FC236}">
                <a16:creationId xmlns:a16="http://schemas.microsoft.com/office/drawing/2014/main" id="{B5C84BED-7499-4B88-A8A6-11E20064D3B8}"/>
              </a:ext>
            </a:extLst>
          </p:cNvPr>
          <p:cNvPicPr>
            <a:picLocks noChangeAspect="1"/>
          </p:cNvPicPr>
          <p:nvPr/>
        </p:nvPicPr>
        <p:blipFill>
          <a:blip r:embed="rId3"/>
          <a:stretch>
            <a:fillRect/>
          </a:stretch>
        </p:blipFill>
        <p:spPr>
          <a:xfrm>
            <a:off x="680227" y="984712"/>
            <a:ext cx="7783546" cy="4384085"/>
          </a:xfrm>
          <a:prstGeom prst="rect">
            <a:avLst/>
          </a:prstGeom>
        </p:spPr>
      </p:pic>
    </p:spTree>
    <p:extLst>
      <p:ext uri="{BB962C8B-B14F-4D97-AF65-F5344CB8AC3E}">
        <p14:creationId xmlns:p14="http://schemas.microsoft.com/office/powerpoint/2010/main" val="24787643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6552" y="186493"/>
            <a:ext cx="8362950" cy="590349"/>
          </a:xfrm>
        </p:spPr>
        <p:txBody>
          <a:bodyPr wrap="square" lIns="0" tIns="18000" rIns="0" bIns="18000" anchor="ctr" anchorCtr="0">
            <a:spAutoFit/>
          </a:bodyPr>
          <a:lstStyle/>
          <a:p>
            <a:r>
              <a:rPr lang="en-US" dirty="0"/>
              <a:t>Connect Battery Charger</a:t>
            </a:r>
          </a:p>
        </p:txBody>
      </p:sp>
      <p:pic>
        <p:nvPicPr>
          <p:cNvPr id="4" name="Picture 3" descr="A hand holding the fuel injection fuse and the ignition fuse of an engine removed from the ignition system.">
            <a:extLst>
              <a:ext uri="{FF2B5EF4-FFF2-40B4-BE49-F238E27FC236}">
                <a16:creationId xmlns:a16="http://schemas.microsoft.com/office/drawing/2014/main" id="{FB59F3AA-8A53-4619-88D6-791310511AB9}"/>
              </a:ext>
            </a:extLst>
          </p:cNvPr>
          <p:cNvPicPr>
            <a:picLocks noChangeAspect="1"/>
          </p:cNvPicPr>
          <p:nvPr/>
        </p:nvPicPr>
        <p:blipFill>
          <a:blip r:embed="rId3"/>
          <a:stretch>
            <a:fillRect/>
          </a:stretch>
        </p:blipFill>
        <p:spPr>
          <a:xfrm>
            <a:off x="680227" y="985223"/>
            <a:ext cx="7783546" cy="5181847"/>
          </a:xfrm>
          <a:prstGeom prst="rect">
            <a:avLst/>
          </a:prstGeom>
        </p:spPr>
      </p:pic>
    </p:spTree>
    <p:extLst>
      <p:ext uri="{BB962C8B-B14F-4D97-AF65-F5344CB8AC3E}">
        <p14:creationId xmlns:p14="http://schemas.microsoft.com/office/powerpoint/2010/main" val="3513272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6552" y="186493"/>
            <a:ext cx="8362950" cy="590349"/>
          </a:xfrm>
        </p:spPr>
        <p:txBody>
          <a:bodyPr wrap="square" lIns="0" tIns="18000" rIns="0" bIns="18000" anchor="ctr" anchorCtr="0">
            <a:spAutoFit/>
          </a:bodyPr>
          <a:lstStyle/>
          <a:p>
            <a:r>
              <a:rPr lang="en-US" dirty="0"/>
              <a:t>Note Reading After First Puff</a:t>
            </a:r>
          </a:p>
        </p:txBody>
      </p:sp>
      <p:pic>
        <p:nvPicPr>
          <p:cNvPr id="3" name="Picture 2" descr="A compression gauge connected to an engine with the gauge reading 150 P S I.">
            <a:extLst>
              <a:ext uri="{FF2B5EF4-FFF2-40B4-BE49-F238E27FC236}">
                <a16:creationId xmlns:a16="http://schemas.microsoft.com/office/drawing/2014/main" id="{1ED8D8B1-BEF5-4EB9-BD1D-40B497EB30C0}"/>
              </a:ext>
            </a:extLst>
          </p:cNvPr>
          <p:cNvPicPr>
            <a:picLocks noChangeAspect="1"/>
          </p:cNvPicPr>
          <p:nvPr/>
        </p:nvPicPr>
        <p:blipFill>
          <a:blip r:embed="rId3"/>
          <a:stretch>
            <a:fillRect/>
          </a:stretch>
        </p:blipFill>
        <p:spPr>
          <a:xfrm>
            <a:off x="676632" y="983170"/>
            <a:ext cx="7790737" cy="4786561"/>
          </a:xfrm>
          <a:prstGeom prst="rect">
            <a:avLst/>
          </a:prstGeom>
        </p:spPr>
      </p:pic>
    </p:spTree>
    <p:extLst>
      <p:ext uri="{BB962C8B-B14F-4D97-AF65-F5344CB8AC3E}">
        <p14:creationId xmlns:p14="http://schemas.microsoft.com/office/powerpoint/2010/main" val="3739188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6552" y="177867"/>
            <a:ext cx="8362950" cy="590349"/>
          </a:xfrm>
        </p:spPr>
        <p:txBody>
          <a:bodyPr wrap="square" lIns="0" tIns="18000" rIns="0" bIns="18000" anchor="ctr" anchorCtr="0">
            <a:spAutoFit/>
          </a:bodyPr>
          <a:lstStyle/>
          <a:p>
            <a:r>
              <a:rPr lang="en-US" dirty="0"/>
              <a:t>Stop Cranking After Four Puffs</a:t>
            </a:r>
          </a:p>
        </p:txBody>
      </p:sp>
      <p:pic>
        <p:nvPicPr>
          <p:cNvPr id="3" name="Picture 2" descr="A compression gauge connected to an engine with the gauge reading 150 P S I.">
            <a:extLst>
              <a:ext uri="{FF2B5EF4-FFF2-40B4-BE49-F238E27FC236}">
                <a16:creationId xmlns:a16="http://schemas.microsoft.com/office/drawing/2014/main" id="{350DD998-9B6A-425C-957F-CEF6C5C4BA59}"/>
              </a:ext>
            </a:extLst>
          </p:cNvPr>
          <p:cNvPicPr>
            <a:picLocks noChangeAspect="1"/>
          </p:cNvPicPr>
          <p:nvPr/>
        </p:nvPicPr>
        <p:blipFill>
          <a:blip r:embed="rId3"/>
          <a:stretch>
            <a:fillRect/>
          </a:stretch>
        </p:blipFill>
        <p:spPr>
          <a:xfrm>
            <a:off x="680227" y="992599"/>
            <a:ext cx="7783546" cy="4872803"/>
          </a:xfrm>
          <a:prstGeom prst="rect">
            <a:avLst/>
          </a:prstGeom>
        </p:spPr>
      </p:pic>
    </p:spTree>
    <p:extLst>
      <p:ext uri="{BB962C8B-B14F-4D97-AF65-F5344CB8AC3E}">
        <p14:creationId xmlns:p14="http://schemas.microsoft.com/office/powerpoint/2010/main" val="3606478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90435"/>
            <a:ext cx="8362950" cy="590349"/>
          </a:xfrm>
        </p:spPr>
        <p:txBody>
          <a:bodyPr wrap="square" lIns="0" tIns="18000" rIns="0" bIns="18000" anchor="ctr" anchorCtr="0">
            <a:spAutoFit/>
          </a:bodyPr>
          <a:lstStyle/>
          <a:p>
            <a:r>
              <a:rPr lang="en-US" dirty="0"/>
              <a:t>Figure 26.1</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3850" y="1134436"/>
            <a:ext cx="2156591" cy="405683"/>
          </a:xfrm>
        </p:spPr>
        <p:txBody>
          <a:bodyPr wrap="square" lIns="0" tIns="18000" rIns="0" bIns="18000" anchor="ctr" anchorCtr="0">
            <a:spAutoFit/>
          </a:bodyPr>
          <a:lstStyle/>
          <a:p>
            <a:pPr marL="0" indent="0">
              <a:spcBef>
                <a:spcPts val="600"/>
              </a:spcBef>
              <a:buNone/>
            </a:pPr>
            <a:r>
              <a:rPr lang="en-US" sz="2400" dirty="0"/>
              <a:t>Blow-by Gases</a:t>
            </a:r>
            <a:endParaRPr lang="en-IN" sz="2400" dirty="0"/>
          </a:p>
        </p:txBody>
      </p:sp>
      <p:sp>
        <p:nvSpPr>
          <p:cNvPr id="2" name="Content Placeholder 1">
            <a:extLst>
              <a:ext uri="{FF2B5EF4-FFF2-40B4-BE49-F238E27FC236}">
                <a16:creationId xmlns:a16="http://schemas.microsoft.com/office/drawing/2014/main" id="{1149A632-A8A9-469A-A5F8-F249BBA45AA1}"/>
              </a:ext>
            </a:extLst>
          </p:cNvPr>
          <p:cNvSpPr>
            <a:spLocks noGrp="1"/>
          </p:cNvSpPr>
          <p:nvPr>
            <p:ph sz="quarter" idx="14"/>
          </p:nvPr>
        </p:nvSpPr>
        <p:spPr>
          <a:xfrm>
            <a:off x="334360" y="1729190"/>
            <a:ext cx="3816350" cy="4099002"/>
          </a:xfrm>
        </p:spPr>
        <p:txBody>
          <a:bodyPr wrap="square" lIns="0" tIns="18000" rIns="0" bIns="18000" anchor="ctr">
            <a:spAutoFit/>
          </a:bodyPr>
          <a:lstStyle/>
          <a:p>
            <a:pPr marL="342900" indent="-342900"/>
            <a:r>
              <a:rPr lang="en-US" sz="2400" dirty="0"/>
              <a:t>Blow-by is created by combustion gases leaking past the piston rings. These gases are recirculated into the intake system through the positive crankcase ventilation (</a:t>
            </a:r>
            <a:r>
              <a:rPr lang="en-US" sz="2400" spc="-300" dirty="0"/>
              <a:t>P C </a:t>
            </a:r>
            <a:r>
              <a:rPr lang="en-US" sz="2400" dirty="0"/>
              <a:t>V) system. Excessive blow-by indicates worn piston rings.</a:t>
            </a:r>
          </a:p>
        </p:txBody>
      </p:sp>
      <p:pic>
        <p:nvPicPr>
          <p:cNvPr id="5" name="Picture 4" descr="An illustration of a crankcase depicts the circulation of gases in the system.&#10;Long description is available in notes, Press F6.">
            <a:extLst>
              <a:ext uri="{FF2B5EF4-FFF2-40B4-BE49-F238E27FC236}">
                <a16:creationId xmlns:a16="http://schemas.microsoft.com/office/drawing/2014/main" id="{1DEF5CDB-6270-45E9-8CA4-D1CB61D8FE00}"/>
              </a:ext>
            </a:extLst>
          </p:cNvPr>
          <p:cNvPicPr>
            <a:picLocks noChangeAspect="1"/>
          </p:cNvPicPr>
          <p:nvPr/>
        </p:nvPicPr>
        <p:blipFill>
          <a:blip r:embed="rId3"/>
          <a:stretch>
            <a:fillRect/>
          </a:stretch>
        </p:blipFill>
        <p:spPr>
          <a:xfrm>
            <a:off x="4375988" y="1729190"/>
            <a:ext cx="4300302" cy="3480809"/>
          </a:xfrm>
          <a:prstGeom prst="rect">
            <a:avLst/>
          </a:prstGeom>
        </p:spPr>
      </p:pic>
    </p:spTree>
    <p:extLst>
      <p:ext uri="{BB962C8B-B14F-4D97-AF65-F5344CB8AC3E}">
        <p14:creationId xmlns:p14="http://schemas.microsoft.com/office/powerpoint/2010/main" val="37327953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descr="Record    first  Puff &amp; Final Reading">
            <a:extLst>
              <a:ext uri="{FF2B5EF4-FFF2-40B4-BE49-F238E27FC236}">
                <a16:creationId xmlns:a16="http://schemas.microsoft.com/office/drawing/2014/main" id="{DD6BAA2F-7074-4C51-9B56-D48C127C7BC2}"/>
              </a:ext>
            </a:extLst>
          </p:cNvPr>
          <p:cNvSpPr>
            <a:spLocks noGrp="1"/>
          </p:cNvSpPr>
          <p:nvPr>
            <p:ph type="title"/>
          </p:nvPr>
        </p:nvSpPr>
        <p:spPr>
          <a:xfrm>
            <a:off x="334360" y="186493"/>
            <a:ext cx="8362950" cy="590349"/>
          </a:xfrm>
        </p:spPr>
        <p:txBody>
          <a:bodyPr wrap="square" lIns="0" tIns="18000" rIns="0" bIns="18000" anchor="ctr" anchorCtr="0">
            <a:spAutoFit/>
          </a:bodyPr>
          <a:lstStyle/>
          <a:p>
            <a:r>
              <a:rPr lang="en-US" dirty="0"/>
              <a:t>Record First Puff and Final Reading</a:t>
            </a:r>
          </a:p>
        </p:txBody>
      </p:sp>
      <p:pic>
        <p:nvPicPr>
          <p:cNvPr id="4" name="Picture 3" descr="A hand recording the final readings of first, high, and wet for all cylinders.">
            <a:extLst>
              <a:ext uri="{FF2B5EF4-FFF2-40B4-BE49-F238E27FC236}">
                <a16:creationId xmlns:a16="http://schemas.microsoft.com/office/drawing/2014/main" id="{22C88FF6-B21A-4DA6-AE36-B02C4E6F8A59}"/>
              </a:ext>
            </a:extLst>
          </p:cNvPr>
          <p:cNvPicPr>
            <a:picLocks noChangeAspect="1"/>
          </p:cNvPicPr>
          <p:nvPr/>
        </p:nvPicPr>
        <p:blipFill>
          <a:blip r:embed="rId3"/>
          <a:stretch>
            <a:fillRect/>
          </a:stretch>
        </p:blipFill>
        <p:spPr>
          <a:xfrm>
            <a:off x="680227" y="989817"/>
            <a:ext cx="7783546" cy="4815307"/>
          </a:xfrm>
          <a:prstGeom prst="rect">
            <a:avLst/>
          </a:prstGeom>
        </p:spPr>
      </p:pic>
    </p:spTree>
    <p:extLst>
      <p:ext uri="{BB962C8B-B14F-4D97-AF65-F5344CB8AC3E}">
        <p14:creationId xmlns:p14="http://schemas.microsoft.com/office/powerpoint/2010/main" val="32327406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6493"/>
            <a:ext cx="8362950" cy="590349"/>
          </a:xfrm>
        </p:spPr>
        <p:txBody>
          <a:bodyPr wrap="square" lIns="0" tIns="18000" rIns="0" bIns="18000" anchor="ctr" anchorCtr="0">
            <a:spAutoFit/>
          </a:bodyPr>
          <a:lstStyle/>
          <a:p>
            <a:r>
              <a:rPr lang="en-US" dirty="0"/>
              <a:t>Squirt Two Squirts of Engine Oil</a:t>
            </a:r>
          </a:p>
        </p:txBody>
      </p:sp>
      <p:pic>
        <p:nvPicPr>
          <p:cNvPr id="4" name="Picture 3" descr="A hand squirting engine oil from an oil can into a cylinder of an engine.">
            <a:extLst>
              <a:ext uri="{FF2B5EF4-FFF2-40B4-BE49-F238E27FC236}">
                <a16:creationId xmlns:a16="http://schemas.microsoft.com/office/drawing/2014/main" id="{E32B441F-402E-4666-A894-0F750361A9F7}"/>
              </a:ext>
            </a:extLst>
          </p:cNvPr>
          <p:cNvPicPr>
            <a:picLocks noChangeAspect="1"/>
          </p:cNvPicPr>
          <p:nvPr/>
        </p:nvPicPr>
        <p:blipFill>
          <a:blip r:embed="rId3"/>
          <a:stretch>
            <a:fillRect/>
          </a:stretch>
        </p:blipFill>
        <p:spPr>
          <a:xfrm>
            <a:off x="680227" y="986223"/>
            <a:ext cx="7783546" cy="4822494"/>
          </a:xfrm>
          <a:prstGeom prst="rect">
            <a:avLst/>
          </a:prstGeom>
        </p:spPr>
      </p:pic>
    </p:spTree>
    <p:extLst>
      <p:ext uri="{BB962C8B-B14F-4D97-AF65-F5344CB8AC3E}">
        <p14:creationId xmlns:p14="http://schemas.microsoft.com/office/powerpoint/2010/main" val="1107919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6493"/>
            <a:ext cx="8362950" cy="590349"/>
          </a:xfrm>
        </p:spPr>
        <p:txBody>
          <a:bodyPr wrap="square" lIns="0" tIns="18000" rIns="0" bIns="18000" anchor="ctr" anchorCtr="0">
            <a:spAutoFit/>
          </a:bodyPr>
          <a:lstStyle/>
          <a:p>
            <a:r>
              <a:rPr lang="en-US" dirty="0"/>
              <a:t>Reading Now Higher: Defective Rings</a:t>
            </a:r>
          </a:p>
        </p:txBody>
      </p:sp>
      <p:pic>
        <p:nvPicPr>
          <p:cNvPr id="3" name="Picture 2" descr="A compression gauge connected to an engine with the gauge reading 220 P S I.">
            <a:extLst>
              <a:ext uri="{FF2B5EF4-FFF2-40B4-BE49-F238E27FC236}">
                <a16:creationId xmlns:a16="http://schemas.microsoft.com/office/drawing/2014/main" id="{B5BDBB96-5A25-4CBC-933D-82CA3F1525F4}"/>
              </a:ext>
            </a:extLst>
          </p:cNvPr>
          <p:cNvPicPr>
            <a:picLocks noChangeAspect="1"/>
          </p:cNvPicPr>
          <p:nvPr/>
        </p:nvPicPr>
        <p:blipFill>
          <a:blip r:embed="rId3"/>
          <a:stretch>
            <a:fillRect/>
          </a:stretch>
        </p:blipFill>
        <p:spPr>
          <a:xfrm>
            <a:off x="676632" y="989547"/>
            <a:ext cx="7790737" cy="4836867"/>
          </a:xfrm>
          <a:prstGeom prst="rect">
            <a:avLst/>
          </a:prstGeom>
        </p:spPr>
      </p:pic>
    </p:spTree>
    <p:extLst>
      <p:ext uri="{BB962C8B-B14F-4D97-AF65-F5344CB8AC3E}">
        <p14:creationId xmlns:p14="http://schemas.microsoft.com/office/powerpoint/2010/main" val="29901746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B16FD76A-8E92-4830-977C-DEDF5053CB2F}"/>
              </a:ext>
            </a:extLst>
          </p:cNvPr>
          <p:cNvSpPr>
            <a:spLocks noGrp="1"/>
          </p:cNvSpPr>
          <p:nvPr>
            <p:ph type="title"/>
          </p:nvPr>
        </p:nvSpPr>
        <p:spPr>
          <a:xfrm>
            <a:off x="334780" y="185733"/>
            <a:ext cx="8361928" cy="590349"/>
          </a:xfrm>
        </p:spPr>
        <p:txBody>
          <a:bodyPr wrap="square">
            <a:spAutoFit/>
          </a:bodyPr>
          <a:lstStyle/>
          <a:p>
            <a:r>
              <a:rPr lang="en-US" dirty="0"/>
              <a:t>Summary</a:t>
            </a:r>
          </a:p>
        </p:txBody>
      </p:sp>
      <p:sp>
        <p:nvSpPr>
          <p:cNvPr id="12" name="Content Placeholder 11">
            <a:extLst>
              <a:ext uri="{FF2B5EF4-FFF2-40B4-BE49-F238E27FC236}">
                <a16:creationId xmlns:a16="http://schemas.microsoft.com/office/drawing/2014/main" id="{34796304-D3D9-4921-813F-51741E7BBFA1}"/>
              </a:ext>
            </a:extLst>
          </p:cNvPr>
          <p:cNvSpPr>
            <a:spLocks noGrp="1"/>
          </p:cNvSpPr>
          <p:nvPr>
            <p:ph sz="quarter" idx="16"/>
          </p:nvPr>
        </p:nvSpPr>
        <p:spPr>
          <a:xfrm>
            <a:off x="334780" y="1142443"/>
            <a:ext cx="8361928" cy="4976165"/>
          </a:xfrm>
        </p:spPr>
        <p:txBody>
          <a:bodyPr wrap="square">
            <a:spAutoFit/>
          </a:bodyPr>
          <a:lstStyle/>
          <a:p>
            <a:pPr marL="342900" indent="-342900">
              <a:spcBef>
                <a:spcPts val="600"/>
              </a:spcBef>
            </a:pPr>
            <a:r>
              <a:rPr lang="en-US" sz="2200" dirty="0"/>
              <a:t>The first step in diagnosing engine condition is to perform a thorough visual inspection.</a:t>
            </a:r>
          </a:p>
          <a:p>
            <a:pPr marL="342900" indent="-342900">
              <a:spcBef>
                <a:spcPts val="600"/>
              </a:spcBef>
            </a:pPr>
            <a:r>
              <a:rPr lang="en-US" sz="2200" dirty="0"/>
              <a:t>Oil leaks can be found using white powder or a fluorescent dye and a black light.</a:t>
            </a:r>
          </a:p>
          <a:p>
            <a:pPr marL="342900" indent="-342900">
              <a:spcBef>
                <a:spcPts val="600"/>
              </a:spcBef>
            </a:pPr>
            <a:r>
              <a:rPr lang="en-US" sz="2200" dirty="0"/>
              <a:t>Engine-related problems make a characteristic noise.</a:t>
            </a:r>
          </a:p>
          <a:p>
            <a:pPr marL="342900" indent="-342900">
              <a:spcBef>
                <a:spcPts val="600"/>
              </a:spcBef>
            </a:pPr>
            <a:r>
              <a:rPr lang="en-US" sz="2200" dirty="0"/>
              <a:t>Oil analysis can reveal engine problems by measuring amount of dissolved metals in the oil.</a:t>
            </a:r>
          </a:p>
          <a:p>
            <a:pPr marL="342900" indent="-342900">
              <a:spcBef>
                <a:spcPts val="600"/>
              </a:spcBef>
            </a:pPr>
            <a:r>
              <a:rPr lang="en-US" sz="2200" dirty="0"/>
              <a:t>Compression test to test the valves and piston rings.</a:t>
            </a:r>
          </a:p>
          <a:p>
            <a:pPr marL="342900" indent="-342900">
              <a:spcBef>
                <a:spcPts val="600"/>
              </a:spcBef>
            </a:pPr>
            <a:r>
              <a:rPr lang="en-US" sz="2200" dirty="0"/>
              <a:t>Cylinder leakage test fills the cylinder with compressed air, and the gauge indicates percentage of leakage.</a:t>
            </a:r>
          </a:p>
          <a:p>
            <a:pPr marL="342900" indent="-342900">
              <a:spcBef>
                <a:spcPts val="600"/>
              </a:spcBef>
            </a:pPr>
            <a:r>
              <a:rPr lang="en-US" sz="2200" dirty="0"/>
              <a:t>Cylinder balance test indicates whether all cylinders are working okay.</a:t>
            </a:r>
          </a:p>
          <a:p>
            <a:pPr marL="342900" indent="-342900">
              <a:spcBef>
                <a:spcPts val="600"/>
              </a:spcBef>
            </a:pPr>
            <a:r>
              <a:rPr lang="en-US" sz="2200" dirty="0"/>
              <a:t>Testing engine vacuum can help determine condition.</a:t>
            </a:r>
          </a:p>
        </p:txBody>
      </p:sp>
    </p:spTree>
    <p:extLst>
      <p:ext uri="{BB962C8B-B14F-4D97-AF65-F5344CB8AC3E}">
        <p14:creationId xmlns:p14="http://schemas.microsoft.com/office/powerpoint/2010/main" val="36587334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338916" y="195854"/>
            <a:ext cx="834788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90435"/>
            <a:ext cx="8362950" cy="590349"/>
          </a:xfrm>
        </p:spPr>
        <p:txBody>
          <a:bodyPr wrap="square" lIns="0" tIns="18000" rIns="0" bIns="18000" anchor="ctr" anchorCtr="0">
            <a:spAutoFit/>
          </a:bodyPr>
          <a:lstStyle/>
          <a:p>
            <a:r>
              <a:rPr lang="en-US" dirty="0"/>
              <a:t>Figure 26.2</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360" y="1144946"/>
            <a:ext cx="1818986" cy="405683"/>
          </a:xfrm>
        </p:spPr>
        <p:txBody>
          <a:bodyPr wrap="square" lIns="0" tIns="18000" rIns="0" bIns="18000" anchor="ctr" anchorCtr="0">
            <a:spAutoFit/>
          </a:bodyPr>
          <a:lstStyle/>
          <a:p>
            <a:pPr marL="0" indent="0">
              <a:spcBef>
                <a:spcPts val="600"/>
              </a:spcBef>
              <a:buNone/>
            </a:pPr>
            <a:r>
              <a:rPr lang="en-US" sz="2400" dirty="0"/>
              <a:t>White Smoke</a:t>
            </a:r>
            <a:endParaRPr lang="en-IN" sz="2400" dirty="0"/>
          </a:p>
        </p:txBody>
      </p:sp>
      <p:sp>
        <p:nvSpPr>
          <p:cNvPr id="2" name="Content Placeholder 1">
            <a:extLst>
              <a:ext uri="{FF2B5EF4-FFF2-40B4-BE49-F238E27FC236}">
                <a16:creationId xmlns:a16="http://schemas.microsoft.com/office/drawing/2014/main" id="{1149A632-A8A9-469A-A5F8-F249BBA45AA1}"/>
              </a:ext>
            </a:extLst>
          </p:cNvPr>
          <p:cNvSpPr>
            <a:spLocks noGrp="1"/>
          </p:cNvSpPr>
          <p:nvPr>
            <p:ph sz="quarter" idx="14"/>
          </p:nvPr>
        </p:nvSpPr>
        <p:spPr>
          <a:xfrm>
            <a:off x="334360" y="1737500"/>
            <a:ext cx="3816350" cy="2991007"/>
          </a:xfrm>
        </p:spPr>
        <p:txBody>
          <a:bodyPr wrap="square" lIns="0" tIns="18000" rIns="0" bIns="18000" anchor="ctr">
            <a:spAutoFit/>
          </a:bodyPr>
          <a:lstStyle/>
          <a:p>
            <a:pPr marL="342900" indent="-342900"/>
            <a:r>
              <a:rPr lang="en-US" sz="2400" dirty="0"/>
              <a:t>White steam is usually an indication of a blown (defective) cylinder head gasket that allows engine coolant to flow into the combustion chamber where it is turned into steam.</a:t>
            </a:r>
          </a:p>
        </p:txBody>
      </p:sp>
      <p:pic>
        <p:nvPicPr>
          <p:cNvPr id="4" name="Picture 3" descr="The exhaust of a car emitting white smoke.&#10;">
            <a:extLst>
              <a:ext uri="{FF2B5EF4-FFF2-40B4-BE49-F238E27FC236}">
                <a16:creationId xmlns:a16="http://schemas.microsoft.com/office/drawing/2014/main" id="{7883BF92-23FC-46F5-B60D-3C74A0396600}"/>
              </a:ext>
            </a:extLst>
          </p:cNvPr>
          <p:cNvPicPr>
            <a:picLocks noChangeAspect="1"/>
          </p:cNvPicPr>
          <p:nvPr/>
        </p:nvPicPr>
        <p:blipFill>
          <a:blip r:embed="rId3"/>
          <a:stretch>
            <a:fillRect/>
          </a:stretch>
        </p:blipFill>
        <p:spPr>
          <a:xfrm>
            <a:off x="4397539" y="1660148"/>
            <a:ext cx="4284074" cy="3220357"/>
          </a:xfrm>
          <a:prstGeom prst="rect">
            <a:avLst/>
          </a:prstGeom>
        </p:spPr>
      </p:pic>
    </p:spTree>
    <p:extLst>
      <p:ext uri="{BB962C8B-B14F-4D97-AF65-F5344CB8AC3E}">
        <p14:creationId xmlns:p14="http://schemas.microsoft.com/office/powerpoint/2010/main" val="396823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360" y="185001"/>
            <a:ext cx="8362950" cy="590349"/>
          </a:xfrm>
        </p:spPr>
        <p:txBody>
          <a:bodyPr wrap="square" lIns="0" tIns="18000" rIns="0" bIns="18000" anchor="ctr" anchorCtr="0">
            <a:spAutoFit/>
          </a:bodyPr>
          <a:lstStyle/>
          <a:p>
            <a:r>
              <a:rPr lang="en-US" dirty="0"/>
              <a:t>Question 1 </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7946" y="1132246"/>
            <a:ext cx="8313738" cy="405683"/>
          </a:xfrm>
        </p:spPr>
        <p:txBody>
          <a:bodyPr wrap="square" lIns="0" tIns="18000" rIns="0" bIns="18000" anchor="ctr" anchorCtr="0">
            <a:spAutoFit/>
          </a:bodyPr>
          <a:lstStyle/>
          <a:p>
            <a:pPr marL="0" indent="0">
              <a:buNone/>
            </a:pPr>
            <a:r>
              <a:rPr lang="en-US" sz="2400" dirty="0"/>
              <a:t>What does blue exhaust smoke indicate?</a:t>
            </a:r>
          </a:p>
        </p:txBody>
      </p:sp>
    </p:spTree>
    <p:extLst>
      <p:ext uri="{BB962C8B-B14F-4D97-AF65-F5344CB8AC3E}">
        <p14:creationId xmlns:p14="http://schemas.microsoft.com/office/powerpoint/2010/main" val="495011989"/>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1554</TotalTime>
  <Words>4225</Words>
  <Application>Microsoft Office PowerPoint</Application>
  <PresentationFormat>On-screen Show (4:3)</PresentationFormat>
  <Paragraphs>381</Paragraphs>
  <Slides>75</Slides>
  <Notes>71</Notes>
  <HiddenSlides>0</HiddenSlides>
  <MMClips>5</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75</vt:i4>
      </vt:variant>
    </vt:vector>
  </HeadingPairs>
  <TitlesOfParts>
    <vt:vector size="81" baseType="lpstr">
      <vt:lpstr>Arial</vt:lpstr>
      <vt:lpstr>Verdana</vt:lpstr>
      <vt:lpstr>Times New Roman</vt:lpstr>
      <vt:lpstr>1_USHE</vt:lpstr>
      <vt:lpstr>USHE</vt:lpstr>
      <vt:lpstr>Equation</vt:lpstr>
      <vt:lpstr>Automotive Electrical and Engine Performance</vt:lpstr>
      <vt:lpstr>Learning Objectives (1 of 3)</vt:lpstr>
      <vt:lpstr>Learning Objectives (2 of 3)</vt:lpstr>
      <vt:lpstr>Learning Objectives (3 of 3)</vt:lpstr>
      <vt:lpstr>Typical Engine-Related Complaints</vt:lpstr>
      <vt:lpstr>Engine Smoke Diagnosis</vt:lpstr>
      <vt:lpstr>Figure 26.1</vt:lpstr>
      <vt:lpstr>Figure 26.2</vt:lpstr>
      <vt:lpstr>Question 1 </vt:lpstr>
      <vt:lpstr>Answer 1</vt:lpstr>
      <vt:lpstr>The Driver Is Your Best Resource</vt:lpstr>
      <vt:lpstr>Visual Checks</vt:lpstr>
      <vt:lpstr>Figure 26.3</vt:lpstr>
      <vt:lpstr>Figure 26.4</vt:lpstr>
      <vt:lpstr>Figure 26.5</vt:lpstr>
      <vt:lpstr>Engine Noise Diagnosis</vt:lpstr>
      <vt:lpstr>Figure 26.6</vt:lpstr>
      <vt:lpstr>Figure 26.7</vt:lpstr>
      <vt:lpstr>Oil Pressure Testing</vt:lpstr>
      <vt:lpstr>Figure 26.8</vt:lpstr>
      <vt:lpstr>Animation: Oil Pressure Test</vt:lpstr>
      <vt:lpstr>Figure 26.9</vt:lpstr>
      <vt:lpstr>Figure 26.10</vt:lpstr>
      <vt:lpstr>Figure 26.11</vt:lpstr>
      <vt:lpstr>Figure 26.12</vt:lpstr>
      <vt:lpstr>Compression Test (1 of 2)</vt:lpstr>
      <vt:lpstr>Figure 26.13</vt:lpstr>
      <vt:lpstr>Animation: Relative Compression with Vacuum Test</vt:lpstr>
      <vt:lpstr>Animation: Relative Cranking Compression Test</vt:lpstr>
      <vt:lpstr>Figure 26.14</vt:lpstr>
      <vt:lpstr>Figure 26.15</vt:lpstr>
      <vt:lpstr>Figure 26.16</vt:lpstr>
      <vt:lpstr>Figure 26.17</vt:lpstr>
      <vt:lpstr>Animation: Cylinder Leakage Test</vt:lpstr>
      <vt:lpstr>Figure 26.18</vt:lpstr>
      <vt:lpstr>Question 2 </vt:lpstr>
      <vt:lpstr>Answer 2</vt:lpstr>
      <vt:lpstr>Cylinder Power Balance Test </vt:lpstr>
      <vt:lpstr>Figure 26.19</vt:lpstr>
      <vt:lpstr>Vacuum Tests</vt:lpstr>
      <vt:lpstr>Figure 26.20</vt:lpstr>
      <vt:lpstr>Figure 26.21</vt:lpstr>
      <vt:lpstr>Figure 26.22</vt:lpstr>
      <vt:lpstr>Figure 26.23</vt:lpstr>
      <vt:lpstr>Figure 26.24</vt:lpstr>
      <vt:lpstr>Figure 26.25</vt:lpstr>
      <vt:lpstr>Figure 26.26</vt:lpstr>
      <vt:lpstr>Figure 26.27</vt:lpstr>
      <vt:lpstr>Figure 26.28</vt:lpstr>
      <vt:lpstr>Figure 26.29</vt:lpstr>
      <vt:lpstr>Figure 26.30</vt:lpstr>
      <vt:lpstr>Question 3 </vt:lpstr>
      <vt:lpstr>Answer 3</vt:lpstr>
      <vt:lpstr>Exhaust Restriction Test</vt:lpstr>
      <vt:lpstr>Figure 26.31</vt:lpstr>
      <vt:lpstr>Animation: Exhaust Back-Pressure, Measure</vt:lpstr>
      <vt:lpstr>Diagnosing Head Gasket Failure</vt:lpstr>
      <vt:lpstr>Figure 26.32</vt:lpstr>
      <vt:lpstr>Figure 26.33</vt:lpstr>
      <vt:lpstr>Compression Test Step by Step</vt:lpstr>
      <vt:lpstr>Compression Testing Tools</vt:lpstr>
      <vt:lpstr>Disable Fuel and Ignition System</vt:lpstr>
      <vt:lpstr>Block Open Throttle </vt:lpstr>
      <vt:lpstr>Blow Away Any Dirt </vt:lpstr>
      <vt:lpstr>Remove All Spark Plugs</vt:lpstr>
      <vt:lpstr>Select Correct Adapter</vt:lpstr>
      <vt:lpstr>Connect Battery Charger</vt:lpstr>
      <vt:lpstr>Note Reading After First Puff</vt:lpstr>
      <vt:lpstr>Stop Cranking After Four Puffs</vt:lpstr>
      <vt:lpstr>Record First Puff and Final Reading</vt:lpstr>
      <vt:lpstr>Squirt Two Squirts of Engine Oil</vt:lpstr>
      <vt:lpstr>Reading Now Higher: Defective Rings</vt:lpstr>
      <vt:lpstr>Summary</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26</dc:title>
  <dc:subject>Careers</dc:subject>
  <dc:creator>Halderman and Ward</dc:creator>
  <cp:keywords/>
  <dc:description>Additional information may be found in the Notes Pane of each slide by pressing F6.</dc:description>
  <cp:lastModifiedBy>Glen Plants</cp:lastModifiedBy>
  <cp:revision>418</cp:revision>
  <dcterms:modified xsi:type="dcterms:W3CDTF">2024-10-31T16:25:55Z</dcterms:modified>
</cp:coreProperties>
</file>