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66"/>
  </p:notesMasterIdLst>
  <p:handoutMasterIdLst>
    <p:handoutMasterId r:id="rId67"/>
  </p:handoutMasterIdLst>
  <p:sldIdLst>
    <p:sldId id="977" r:id="rId3"/>
    <p:sldId id="764" r:id="rId4"/>
    <p:sldId id="935" r:id="rId5"/>
    <p:sldId id="903" r:id="rId6"/>
    <p:sldId id="936" r:id="rId7"/>
    <p:sldId id="904" r:id="rId8"/>
    <p:sldId id="937" r:id="rId9"/>
    <p:sldId id="938" r:id="rId10"/>
    <p:sldId id="939" r:id="rId11"/>
    <p:sldId id="905" r:id="rId12"/>
    <p:sldId id="942" r:id="rId13"/>
    <p:sldId id="940" r:id="rId14"/>
    <p:sldId id="906" r:id="rId15"/>
    <p:sldId id="907" r:id="rId16"/>
    <p:sldId id="908" r:id="rId17"/>
    <p:sldId id="909" r:id="rId18"/>
    <p:sldId id="941" r:id="rId19"/>
    <p:sldId id="943" r:id="rId20"/>
    <p:sldId id="944" r:id="rId21"/>
    <p:sldId id="945" r:id="rId22"/>
    <p:sldId id="946" r:id="rId23"/>
    <p:sldId id="947" r:id="rId24"/>
    <p:sldId id="948" r:id="rId25"/>
    <p:sldId id="949" r:id="rId26"/>
    <p:sldId id="950" r:id="rId27"/>
    <p:sldId id="951" r:id="rId28"/>
    <p:sldId id="952" r:id="rId29"/>
    <p:sldId id="855" r:id="rId30"/>
    <p:sldId id="858" r:id="rId31"/>
    <p:sldId id="954" r:id="rId32"/>
    <p:sldId id="955" r:id="rId33"/>
    <p:sldId id="854" r:id="rId34"/>
    <p:sldId id="910" r:id="rId35"/>
    <p:sldId id="956" r:id="rId36"/>
    <p:sldId id="911" r:id="rId37"/>
    <p:sldId id="957" r:id="rId38"/>
    <p:sldId id="912" r:id="rId39"/>
    <p:sldId id="958" r:id="rId40"/>
    <p:sldId id="914" r:id="rId41"/>
    <p:sldId id="915" r:id="rId42"/>
    <p:sldId id="960" r:id="rId43"/>
    <p:sldId id="962" r:id="rId44"/>
    <p:sldId id="961" r:id="rId45"/>
    <p:sldId id="959" r:id="rId46"/>
    <p:sldId id="1384" r:id="rId47"/>
    <p:sldId id="963" r:id="rId48"/>
    <p:sldId id="916" r:id="rId49"/>
    <p:sldId id="964" r:id="rId50"/>
    <p:sldId id="917" r:id="rId51"/>
    <p:sldId id="965" r:id="rId52"/>
    <p:sldId id="966" r:id="rId53"/>
    <p:sldId id="967" r:id="rId54"/>
    <p:sldId id="968" r:id="rId55"/>
    <p:sldId id="969" r:id="rId56"/>
    <p:sldId id="970" r:id="rId57"/>
    <p:sldId id="971" r:id="rId58"/>
    <p:sldId id="972" r:id="rId59"/>
    <p:sldId id="973" r:id="rId60"/>
    <p:sldId id="974" r:id="rId61"/>
    <p:sldId id="978" r:id="rId62"/>
    <p:sldId id="976" r:id="rId63"/>
    <p:sldId id="1306" r:id="rId64"/>
    <p:sldId id="687" r:id="rId65"/>
  </p:sldIdLst>
  <p:sldSz cx="9144000" cy="6858000" type="screen4x3"/>
  <p:notesSz cx="6858000" cy="9144000"/>
  <p:embeddedFontLst>
    <p:embeddedFont>
      <p:font typeface="Verdana" panose="020B060403050404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3" pos="5420" userDrawn="1">
          <p15:clr>
            <a:srgbClr val="A4A3A4"/>
          </p15:clr>
        </p15:guide>
        <p15:guide id="7" orient="horz" pos="799" userDrawn="1">
          <p15:clr>
            <a:srgbClr val="A4A3A4"/>
          </p15:clr>
        </p15:guide>
        <p15:guide id="8" pos="2880" userDrawn="1">
          <p15:clr>
            <a:srgbClr val="A4A3A4"/>
          </p15:clr>
        </p15:guide>
        <p15:guide id="9" orient="horz" pos="414" userDrawn="1">
          <p15:clr>
            <a:srgbClr val="A4A3A4"/>
          </p15:clr>
        </p15:guide>
        <p15:guide id="10" orient="horz" pos="2183" userDrawn="1">
          <p15:clr>
            <a:srgbClr val="A4A3A4"/>
          </p15:clr>
        </p15:guide>
        <p15:guide id="11" pos="204" userDrawn="1">
          <p15:clr>
            <a:srgbClr val="A4A3A4"/>
          </p15:clr>
        </p15:guide>
        <p15:guide id="12" orient="horz" pos="1480" userDrawn="1">
          <p15:clr>
            <a:srgbClr val="A4A3A4"/>
          </p15:clr>
        </p15:guide>
        <p15:guide id="13" orient="horz" pos="4201" userDrawn="1">
          <p15:clr>
            <a:srgbClr val="A4A3A4"/>
          </p15:clr>
        </p15:guide>
        <p15:guide id="14" pos="43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41" autoAdjust="0"/>
    <p:restoredTop sz="96374" autoAdjust="0"/>
  </p:normalViewPr>
  <p:slideViewPr>
    <p:cSldViewPr snapToGrid="0" snapToObjects="1">
      <p:cViewPr varScale="1">
        <p:scale>
          <a:sx n="114" d="100"/>
          <a:sy n="114" d="100"/>
        </p:scale>
        <p:origin x="1968" y="114"/>
      </p:cViewPr>
      <p:guideLst>
        <p:guide orient="horz" pos="4042"/>
        <p:guide pos="5420"/>
        <p:guide orient="horz" pos="799"/>
        <p:guide pos="2880"/>
        <p:guide orient="horz" pos="414"/>
        <p:guide orient="horz" pos="2183"/>
        <p:guide pos="204"/>
        <p:guide orient="horz" pos="1480"/>
        <p:guide orient="horz" pos="4201"/>
        <p:guide pos="431"/>
      </p:guideLst>
    </p:cSldViewPr>
  </p:slideViewPr>
  <p:outlineViewPr>
    <p:cViewPr>
      <p:scale>
        <a:sx n="33" d="100"/>
        <a:sy n="33" d="100"/>
      </p:scale>
      <p:origin x="0" y="-481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1.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918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357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7562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4218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rgbClr val="231F20"/>
                </a:solidFill>
                <a:latin typeface="Arial"/>
                <a:ea typeface="Arial"/>
                <a:cs typeface="Arial"/>
                <a:sym typeface="Arial"/>
              </a:rPr>
              <a:t>TECH TIP: Silence Is NOT Golden</a:t>
            </a:r>
          </a:p>
          <a:p>
            <a:pPr marR="60100"/>
            <a:r>
              <a:rPr lang="en-US" sz="1200" b="0" i="0" u="none" strike="noStrike" kern="1200" cap="none" baseline="0" dirty="0">
                <a:solidFill>
                  <a:srgbClr val="231F20"/>
                </a:solidFill>
                <a:latin typeface="Arial"/>
                <a:ea typeface="Arial"/>
                <a:cs typeface="Arial"/>
                <a:sym typeface="Arial"/>
              </a:rPr>
              <a:t>Never assume the vehicle is shut off just because the engine is off. When working with a hybrid electric vehicle, always look for the READY indicator status on the dash display. The vehicle is shut off when the READY indicator is off.</a:t>
            </a:r>
          </a:p>
          <a:p>
            <a:r>
              <a:rPr lang="en-US" sz="1200" b="0" i="0" u="none" strike="noStrike" kern="1200" cap="none" baseline="0" dirty="0">
                <a:solidFill>
                  <a:srgbClr val="231F20"/>
                </a:solidFill>
                <a:latin typeface="Arial"/>
                <a:ea typeface="Arial"/>
                <a:cs typeface="Arial"/>
                <a:sym typeface="Arial"/>
              </a:rPr>
              <a:t>The vehicle may be powered by</a:t>
            </a:r>
          </a:p>
          <a:p>
            <a:r>
              <a:rPr lang="en-US" sz="1200" b="0" i="0" u="none" strike="noStrike" kern="1200" cap="none" baseline="0" dirty="0">
                <a:solidFill>
                  <a:srgbClr val="231F20"/>
                </a:solidFill>
                <a:latin typeface="Arial"/>
                <a:ea typeface="Arial"/>
                <a:cs typeface="Arial"/>
                <a:sym typeface="Arial"/>
              </a:rPr>
              <a:t>The electric motor only.</a:t>
            </a:r>
          </a:p>
          <a:p>
            <a:r>
              <a:rPr lang="en-US" sz="1200" b="0" i="0" u="none" strike="noStrike" kern="1200" cap="none" baseline="0" dirty="0">
                <a:solidFill>
                  <a:srgbClr val="231F20"/>
                </a:solidFill>
                <a:latin typeface="Arial"/>
                <a:ea typeface="Arial"/>
                <a:cs typeface="Arial"/>
                <a:sym typeface="Arial"/>
              </a:rPr>
              <a:t>The gasoline engine only.</a:t>
            </a:r>
          </a:p>
          <a:p>
            <a:pPr marR="59100"/>
            <a:r>
              <a:rPr lang="en-US" sz="1200" b="0" i="0" u="none" strike="noStrike" kern="1200" cap="none" baseline="0" dirty="0">
                <a:solidFill>
                  <a:srgbClr val="231F20"/>
                </a:solidFill>
                <a:latin typeface="Arial"/>
                <a:ea typeface="Arial"/>
                <a:cs typeface="Arial"/>
                <a:sym typeface="Arial"/>
              </a:rPr>
              <a:t>A combination of both the electric motor and the gasoline engine.</a:t>
            </a:r>
          </a:p>
          <a:p>
            <a:pPr marR="60100"/>
            <a:r>
              <a:rPr lang="en-US" sz="1200" b="0" i="0" u="none" strike="noStrike" kern="1200" cap="none" baseline="0" dirty="0">
                <a:solidFill>
                  <a:srgbClr val="231F20"/>
                </a:solidFill>
                <a:latin typeface="Arial"/>
                <a:ea typeface="Arial"/>
                <a:cs typeface="Arial"/>
                <a:sym typeface="Arial"/>
              </a:rPr>
              <a:t>The vehicle computer determines the mode in which the vehicle operates to improve fuel economy and reduce emissions. The driver cannot manually select the mode. </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baseline="0" dirty="0">
                <a:solidFill>
                  <a:srgbClr val="231F20"/>
                </a:solidFill>
                <a:latin typeface="Arial"/>
                <a:ea typeface="Arial"/>
                <a:cs typeface="Arial"/>
                <a:sym typeface="Arial"/>
              </a:rPr>
              <a:t>See Figure 25.4</a:t>
            </a:r>
            <a:r>
              <a:rPr lang="en-US" sz="1200" b="0" i="0" u="none" strike="noStrike" kern="1200" cap="none" baseline="30000" dirty="0">
                <a:solidFill>
                  <a:srgbClr val="231F20"/>
                </a:solidFill>
                <a:latin typeface="Arial"/>
                <a:ea typeface="Arial"/>
                <a:cs typeface="Arial"/>
                <a:sym typeface="Arial"/>
              </a:rPr>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909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6969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5520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8720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WARNING: Do not use shop air to test H V gloves. The high air pressure will damage the gloves and lead to a lack of personal protection against high voltage.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4655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75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8276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7425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6807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3060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6245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7670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2881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1623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2760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171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4812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7899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1000" lvl="0" indent="0" algn="just" defTabSz="457200" rtl="0" eaLnBrk="1" fontAlgn="auto" latinLnBrk="0" hangingPunct="1">
              <a:lnSpc>
                <a:spcPct val="100000"/>
              </a:lnSpc>
              <a:spcBef>
                <a:spcPts val="0"/>
              </a:spcBef>
              <a:spcAft>
                <a:spcPts val="0"/>
              </a:spcAft>
              <a:buClrTx/>
              <a:buSzTx/>
              <a:buFontTx/>
              <a:buNone/>
              <a:tabLst/>
              <a:defRPr/>
            </a:pPr>
            <a:r>
              <a:rPr lang="en-US" sz="1200" b="0" i="0" u="none" strike="noStrike" baseline="0" noProof="0" dirty="0">
                <a:solidFill>
                  <a:srgbClr val="231F20"/>
                </a:solidFill>
                <a:latin typeface="Arial" panose="020B0604020202020204" pitchFamily="34" charset="0"/>
                <a:cs typeface="Arial" panose="020B0604020202020204" pitchFamily="34" charset="0"/>
              </a:rPr>
              <a:t>A Megohmmeter or insulation tester is used to check for continuity between the H V cables and the vehicle chassis. It contains an internal D C–D C converter that allows for the continuity test to occur at a much higher voltage than a conventional </a:t>
            </a:r>
            <a:r>
              <a:rPr lang="en-US" sz="1200" b="0" i="0" u="none" strike="noStrike" kern="1200" cap="none" baseline="0" noProof="0" dirty="0">
                <a:solidFill>
                  <a:srgbClr val="231F20"/>
                </a:solidFill>
                <a:latin typeface="Arial" panose="020B0604020202020204" pitchFamily="34" charset="0"/>
                <a:cs typeface="Arial" panose="020B0604020202020204" pitchFamily="34" charset="0"/>
                <a:sym typeface="Arial"/>
              </a:rPr>
              <a:t>ohmmeter. ● </a:t>
            </a:r>
            <a:r>
              <a:rPr lang="en-US" sz="1200" b="0" i="0" u="none" strike="noStrike" kern="1200" cap="none" baseline="0" noProof="0" dirty="0">
                <a:solidFill>
                  <a:schemeClr val="dk1"/>
                </a:solidFill>
                <a:latin typeface="Arial"/>
                <a:ea typeface="Arial"/>
                <a:cs typeface="Arial"/>
                <a:sym typeface="Arial"/>
              </a:rPr>
              <a:t>See Figure 25.16</a:t>
            </a:r>
            <a:r>
              <a:rPr lang="en-US" sz="1200" b="0" i="0" u="none" strike="noStrike" kern="1200" cap="none" baseline="0" noProof="0" dirty="0">
                <a:solidFill>
                  <a:srgbClr val="231F20"/>
                </a:solidFill>
                <a:latin typeface="Arial" panose="020B0604020202020204" pitchFamily="34" charset="0"/>
                <a:cs typeface="Arial" panose="020B0604020202020204" pitchFamily="34" charset="0"/>
                <a:sym typeface="Arial"/>
              </a:rPr>
              <a:t>.</a:t>
            </a:r>
            <a:endParaRPr lang="en-US" sz="1200" b="0" i="0" u="none" strike="noStrike" kern="1200" cap="none" baseline="0" noProof="0" dirty="0">
              <a:solidFill>
                <a:srgbClr val="231F20"/>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3051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4582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baseline="0" noProof="0" dirty="0">
                <a:solidFill>
                  <a:srgbClr val="231F20"/>
                </a:solidFill>
                <a:latin typeface="Arial" panose="020B0604020202020204" pitchFamily="34" charset="0"/>
              </a:rPr>
              <a:t>Although they are not required by all manufacturers, insulated tools such as a ratchets, extensions, sockets, pliers, and screwdrivers provide an additional margin of safety to the service technician when working around H V components </a:t>
            </a:r>
            <a:r>
              <a:rPr lang="en-US" sz="1200" b="0" i="0" u="none" strike="noStrike" kern="1200" cap="none" baseline="0" noProof="0" dirty="0">
                <a:solidFill>
                  <a:schemeClr val="dk1"/>
                </a:solidFill>
                <a:latin typeface="Arial"/>
                <a:ea typeface="Arial"/>
                <a:cs typeface="Arial"/>
                <a:sym typeface="Arial"/>
              </a:rPr>
              <a:t>and systems. </a:t>
            </a:r>
            <a:r>
              <a:rPr lang="en-US" sz="1200" b="0" i="1" u="none" strike="noStrike" kern="1200" cap="none" baseline="0" noProof="0" dirty="0">
                <a:solidFill>
                  <a:schemeClr val="dk1"/>
                </a:solidFill>
                <a:latin typeface="Arial"/>
                <a:ea typeface="Arial"/>
                <a:cs typeface="Arial"/>
                <a:sym typeface="Arial"/>
              </a:rPr>
              <a:t>• </a:t>
            </a:r>
            <a:r>
              <a:rPr lang="en-US" sz="1200" b="0" i="0" u="none" strike="noStrike" kern="1200" cap="none" baseline="0" noProof="0" dirty="0">
                <a:solidFill>
                  <a:schemeClr val="dk1"/>
                </a:solidFill>
                <a:latin typeface="Arial"/>
                <a:ea typeface="Arial"/>
                <a:cs typeface="Arial"/>
                <a:sym typeface="Arial"/>
              </a:rPr>
              <a:t>See Figure 25.17.</a:t>
            </a:r>
            <a:endParaRPr lang="en-US" sz="1200" b="0" i="0" u="none" strike="noStrike" baseline="30000" noProof="0" dirty="0">
              <a:solidFill>
                <a:srgbClr val="231F20"/>
              </a:solidFill>
              <a:latin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8306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baseline="30000" dirty="0">
              <a:solidFill>
                <a:srgbClr val="231F20"/>
              </a:solidFill>
              <a:latin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7887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7133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5678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0332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559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659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0066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0118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322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4728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748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1970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266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7263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9789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7356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223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8146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0189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8796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6281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8176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4306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995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4757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7887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9086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D8EE8F20-DF3B-6397-FE49-A31470120756}"/>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CCE03962-E22C-B6BD-5FD4-F74FBA247313}"/>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9FBD3AF7-C4A8-0C0A-0029-E40B8F7ADAD6}"/>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a:extLst>
              <a:ext uri="{FF2B5EF4-FFF2-40B4-BE49-F238E27FC236}">
                <a16:creationId xmlns:a16="http://schemas.microsoft.com/office/drawing/2014/main" id="{5CB1EEF0-A4AE-D9CD-FF67-C0E5B1FCC68C}"/>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683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93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37269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63</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630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075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panose="020B0604020202020204" pitchFamily="34" charset="0"/>
                <a:cs typeface="Arial" panose="020B0604020202020204" pitchFamily="34" charset="0"/>
              </a:rPr>
              <a:t>Frequently Asked Question: How Much Current Is Too Much?</a:t>
            </a:r>
          </a:p>
          <a:p>
            <a:pPr marR="1220"/>
            <a:r>
              <a:rPr lang="en-US" sz="1200" b="0" i="0" u="none" strike="noStrike" baseline="0" dirty="0">
                <a:solidFill>
                  <a:srgbClr val="231F20"/>
                </a:solidFill>
                <a:latin typeface="Arial" panose="020B0604020202020204" pitchFamily="34" charset="0"/>
                <a:cs typeface="Arial" panose="020B0604020202020204" pitchFamily="34" charset="0"/>
              </a:rPr>
              <a:t>Low voltage, such as the 12–14 volts used in conventional vehicles, does not represent a shock hazard and it is safe to handle. The only concern would be a possible burn could occur if a 12-volt wire were to touch ground causing the wiring to overheat. Voltages between 14 and 60 volts do not present a shock hazard, but an arc can occur if a connector carrying current is opened. High voltage, over 60 volts, does create a shock hazard and all precautions must be adhered to prevent personal injury. Typical current and how it affects the body are given as follows:</a:t>
            </a:r>
          </a:p>
          <a:p>
            <a:pPr marR="1220"/>
            <a:r>
              <a:rPr lang="en-US" sz="1200" b="0" i="0" u="none" strike="noStrike" baseline="0" dirty="0">
                <a:solidFill>
                  <a:srgbClr val="231F20"/>
                </a:solidFill>
                <a:latin typeface="Arial" panose="020B0604020202020204" pitchFamily="34" charset="0"/>
                <a:cs typeface="Arial" panose="020B0604020202020204" pitchFamily="34" charset="0"/>
              </a:rPr>
              <a:t>1 milliamp—May be noticeable as a slight tingle.</a:t>
            </a:r>
          </a:p>
          <a:p>
            <a:pPr marR="3190"/>
            <a:r>
              <a:rPr lang="en-US" sz="1200" b="0" i="0" u="none" strike="noStrike" baseline="0" dirty="0">
                <a:solidFill>
                  <a:srgbClr val="231F20"/>
                </a:solidFill>
                <a:latin typeface="Arial" panose="020B0604020202020204" pitchFamily="34" charset="0"/>
                <a:cs typeface="Arial" panose="020B0604020202020204" pitchFamily="34" charset="0"/>
              </a:rPr>
              <a:t>2–5 milliamps—May be noticeable as a light shock forcing the technician to let go.</a:t>
            </a:r>
          </a:p>
          <a:p>
            <a:pPr marR="1630"/>
            <a:r>
              <a:rPr lang="en-US" sz="1200" b="0" i="0" u="none" strike="noStrike" baseline="0" dirty="0">
                <a:solidFill>
                  <a:srgbClr val="231F20"/>
                </a:solidFill>
                <a:latin typeface="Arial" panose="020B0604020202020204" pitchFamily="34" charset="0"/>
                <a:cs typeface="Arial" panose="020B0604020202020204" pitchFamily="34" charset="0"/>
              </a:rPr>
              <a:t>6–25 milliamps—Noticed by pain and the technician cannot let go of the wires or component.</a:t>
            </a:r>
          </a:p>
          <a:p>
            <a:pPr marR="1630"/>
            <a:r>
              <a:rPr lang="en-US" sz="1200" b="0" i="0" u="none" strike="noStrike" baseline="0" dirty="0">
                <a:solidFill>
                  <a:srgbClr val="231F20"/>
                </a:solidFill>
                <a:latin typeface="Arial" panose="020B0604020202020204" pitchFamily="34" charset="0"/>
                <a:cs typeface="Arial" panose="020B0604020202020204" pitchFamily="34" charset="0"/>
              </a:rPr>
              <a:t>26–150 milliamps—Severe pain and possibly fatal.</a:t>
            </a:r>
          </a:p>
          <a:p>
            <a:pPr marR="2140"/>
            <a:r>
              <a:rPr lang="en-US" sz="1200" b="0" i="0" u="none" strike="noStrike" baseline="0" dirty="0">
                <a:solidFill>
                  <a:srgbClr val="231F20"/>
                </a:solidFill>
                <a:latin typeface="Arial" panose="020B0604020202020204" pitchFamily="34" charset="0"/>
                <a:cs typeface="Arial" panose="020B0604020202020204" pitchFamily="34" charset="0"/>
              </a:rPr>
              <a:t>1,000 milliamps—One ampere across the heart can stop the heart (fatal).</a:t>
            </a:r>
          </a:p>
          <a:p>
            <a:pPr marR="1220"/>
            <a:r>
              <a:rPr lang="en-US" sz="1200" b="0" i="0" u="none" strike="noStrike" baseline="0" dirty="0">
                <a:solidFill>
                  <a:srgbClr val="231F20"/>
                </a:solidFill>
                <a:latin typeface="Arial" panose="020B0604020202020204" pitchFamily="34" charset="0"/>
                <a:cs typeface="Arial" panose="020B0604020202020204" pitchFamily="34" charset="0"/>
              </a:rPr>
              <a:t>Also, always wear H V gloves for protection whenever working on or near a potential H V circuit or component. To help prevent an electric current from flowing through the body, always place one hand in a pocket and use only one hand when measuring a potential H V circuit or disconnecting a potential H V circuit.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37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219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3735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10/31/2024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10/31/2024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5807B9E-F0FF-7BF0-CC84-C4234E442657}"/>
              </a:ext>
            </a:extLst>
          </p:cNvPr>
          <p:cNvSpPr>
            <a:spLocks noGrp="1"/>
          </p:cNvSpPr>
          <p:nvPr>
            <p:ph sz="quarter" idx="26"/>
          </p:nvPr>
        </p:nvSpPr>
        <p:spPr>
          <a:xfrm>
            <a:off x="730250" y="2251075"/>
            <a:ext cx="403225" cy="571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1974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626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3" name="Picture 2" descr="Pearson logo">
            <a:extLst>
              <a:ext uri="{FF2B5EF4-FFF2-40B4-BE49-F238E27FC236}">
                <a16:creationId xmlns:a16="http://schemas.microsoft.com/office/drawing/2014/main" id="{88738F2D-BEA4-129B-E5B8-78B79EF4067E}"/>
              </a:ext>
            </a:extLst>
          </p:cNvPr>
          <p:cNvPicPr>
            <a:picLocks noChangeAspect="1"/>
          </p:cNvPicPr>
          <p:nvPr userDrawn="1"/>
        </p:nvPicPr>
        <p:blipFill>
          <a:blip r:embed="rId9"/>
          <a:stretch>
            <a:fillRect/>
          </a:stretch>
        </p:blipFill>
        <p:spPr>
          <a:xfrm>
            <a:off x="325980" y="6424935"/>
            <a:ext cx="947596" cy="301782"/>
          </a:xfrm>
          <a:prstGeom prst="rect">
            <a:avLst/>
          </a:prstGeom>
        </p:spPr>
      </p:pic>
      <p:sp>
        <p:nvSpPr>
          <p:cNvPr id="4" name="Content Placeholder 26">
            <a:extLst>
              <a:ext uri="{FF2B5EF4-FFF2-40B4-BE49-F238E27FC236}">
                <a16:creationId xmlns:a16="http://schemas.microsoft.com/office/drawing/2014/main" id="{D0801DB4-3CC2-CC48-2DC9-50F8E6DC4EAD}"/>
              </a:ext>
            </a:extLst>
          </p:cNvPr>
          <p:cNvSpPr txBox="1">
            <a:spLocks/>
          </p:cNvSpPr>
          <p:nvPr userDrawn="1"/>
        </p:nvSpPr>
        <p:spPr>
          <a:xfrm>
            <a:off x="2793639"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 id="214748370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7.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9.jpg"/><Relationship Id="rId5" Type="http://schemas.openxmlformats.org/officeDocument/2006/relationships/oleObject" Target="../embeddings/oleObject3.bin"/><Relationship Id="rId4" Type="http://schemas.openxmlformats.org/officeDocument/2006/relationships/image" Target="../media/image18.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8.w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22.wmf"/><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30.jpg"/><Relationship Id="rId4" Type="http://schemas.openxmlformats.org/officeDocument/2006/relationships/image" Target="../media/image29.wmf"/></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42.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hyperlink" Target="https://jameshalderman.com/l3_vid_lib_page/" TargetMode="External"/><Relationship Id="rId5" Type="http://schemas.openxmlformats.org/officeDocument/2006/relationships/hyperlink" Target="https://jameshalderman.com/a6_vid_lib_page/" TargetMode="External"/><Relationship Id="rId4" Type="http://schemas.openxmlformats.org/officeDocument/2006/relationships/hyperlink" Target="https://jameshalderman.com/l3_anim_lib_pag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334319" y="179734"/>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337572"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86"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2486" y="3037492"/>
            <a:ext cx="2046413" cy="498016"/>
          </a:xfrm>
        </p:spPr>
        <p:txBody>
          <a:bodyPr wrap="square" lIns="0" tIns="18000" rIns="0" bIns="18000" anchor="ctr" anchorCtr="0">
            <a:spAutoFit/>
          </a:bodyPr>
          <a:lstStyle/>
          <a:p>
            <a:pPr marL="0"/>
            <a:r>
              <a:rPr lang="en-US" noProof="0" dirty="0"/>
              <a:t>Chapter </a:t>
            </a:r>
            <a:r>
              <a:rPr lang="en-US" dirty="0"/>
              <a:t>25</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25" y="3674081"/>
            <a:ext cx="4073200" cy="713460"/>
          </a:xfrm>
        </p:spPr>
        <p:txBody>
          <a:bodyPr wrap="square" lIns="0" tIns="18000" rIns="0" bIns="18000" anchor="ctr" anchorCtr="0">
            <a:spAutoFit/>
          </a:bodyPr>
          <a:lstStyle/>
          <a:p>
            <a:pPr marL="0"/>
            <a:r>
              <a:rPr lang="en-US" dirty="0"/>
              <a:t>Hybrid and Electric Vehicle Safety</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32598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793639"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78814" cy="590349"/>
          </a:xfrm>
        </p:spPr>
        <p:txBody>
          <a:bodyPr wrap="square" lIns="0" tIns="18000" rIns="0" bIns="18000" anchor="ctr" anchorCtr="0">
            <a:spAutoFit/>
          </a:bodyPr>
          <a:lstStyle/>
          <a:p>
            <a:r>
              <a:rPr lang="en-US" sz="3600" dirty="0">
                <a:latin typeface="+mj-lt"/>
              </a:rPr>
              <a:t>Electric Shock Potential </a:t>
            </a:r>
            <a:r>
              <a:rPr lang="en-US" sz="2800" dirty="0">
                <a:latin typeface="+mj-lt"/>
              </a:rPr>
              <a:t>(1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1135368"/>
            <a:ext cx="8278813" cy="775015"/>
          </a:xfrm>
        </p:spPr>
        <p:txBody>
          <a:bodyPr wrap="square" lIns="0" tIns="18000" rIns="0" bIns="18000" anchor="ctr" anchorCtr="0">
            <a:spAutoFit/>
          </a:bodyPr>
          <a:lstStyle/>
          <a:p>
            <a:pPr marL="342900" indent="-342900">
              <a:spcBef>
                <a:spcPts val="600"/>
              </a:spcBef>
            </a:pPr>
            <a:r>
              <a:rPr lang="en-US" sz="2400" dirty="0"/>
              <a:t>Receiving an electric shock from a hybrid vehicle is highly unlikely because of the following:</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2055244"/>
            <a:ext cx="8278812" cy="3514227"/>
          </a:xfrm>
        </p:spPr>
        <p:txBody>
          <a:bodyPr wrap="square" lIns="0" tIns="18000" rIns="0" bIns="18000" anchor="ctr" anchorCtr="0">
            <a:spAutoFit/>
          </a:bodyPr>
          <a:lstStyle/>
          <a:p>
            <a:pPr marL="944118" lvl="1" indent="-457200">
              <a:buFont typeface="+mj-lt"/>
              <a:buAutoNum type="arabicPeriod"/>
            </a:pPr>
            <a:r>
              <a:rPr lang="en-US" sz="2400" dirty="0"/>
              <a:t>Contact with the battery module or other components inside the battery box can occur only if the box is damaged and the contents are exposed, or the box is opened without following proper precautions.</a:t>
            </a:r>
          </a:p>
          <a:p>
            <a:pPr marL="944118" lvl="1" indent="-457200">
              <a:buFont typeface="+mj-lt"/>
              <a:buAutoNum type="arabicPeriod"/>
            </a:pPr>
            <a:r>
              <a:rPr lang="en-US" sz="2400" dirty="0"/>
              <a:t>Contact with the electric motor can occur only after one or more components are removed.</a:t>
            </a:r>
          </a:p>
          <a:p>
            <a:pPr marL="944118" lvl="1" indent="-457200">
              <a:buFont typeface="+mj-lt"/>
              <a:buAutoNum type="arabicPeriod"/>
            </a:pPr>
            <a:r>
              <a:rPr lang="en-US" sz="2400" dirty="0"/>
              <a:t>The </a:t>
            </a:r>
            <a:r>
              <a:rPr lang="en-US" sz="2400" spc="-300" dirty="0"/>
              <a:t>H </a:t>
            </a:r>
            <a:r>
              <a:rPr lang="en-US" sz="2400" dirty="0"/>
              <a:t>V cables can be easily identified by their distinctive orange color, and contact with them can be avoided.</a:t>
            </a:r>
            <a:endParaRPr lang="en-US" sz="2400" noProof="0" dirty="0"/>
          </a:p>
        </p:txBody>
      </p:sp>
    </p:spTree>
    <p:extLst>
      <p:ext uri="{BB962C8B-B14F-4D97-AF65-F5344CB8AC3E}">
        <p14:creationId xmlns:p14="http://schemas.microsoft.com/office/powerpoint/2010/main" val="208109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sz="3600" dirty="0">
                <a:latin typeface="+mj-lt"/>
              </a:rPr>
              <a:t>Electric Shock Potential </a:t>
            </a:r>
            <a:r>
              <a:rPr lang="en-US" sz="2800" dirty="0">
                <a:latin typeface="+mj-lt"/>
              </a:rPr>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950525"/>
            <a:ext cx="8278813" cy="1144347"/>
          </a:xfrm>
        </p:spPr>
        <p:txBody>
          <a:bodyPr wrap="square" lIns="0" tIns="18000" rIns="0" bIns="18000" anchor="ctr" anchorCtr="0">
            <a:spAutoFit/>
          </a:bodyPr>
          <a:lstStyle/>
          <a:p>
            <a:pPr marL="944118" lvl="1" indent="-457200">
              <a:buFont typeface="+mj-lt"/>
              <a:buAutoNum type="arabicPeriod" startAt="4"/>
            </a:pPr>
            <a:r>
              <a:rPr lang="en-US" sz="2400" dirty="0"/>
              <a:t>The </a:t>
            </a:r>
            <a:r>
              <a:rPr lang="en-US" sz="2400" b="1" dirty="0"/>
              <a:t>system main relays (</a:t>
            </a:r>
            <a:r>
              <a:rPr lang="en-US" sz="2400" b="1" spc="-300" dirty="0"/>
              <a:t>S M R </a:t>
            </a:r>
            <a:r>
              <a:rPr lang="en-US" sz="2400" b="1" dirty="0"/>
              <a:t>s</a:t>
            </a:r>
            <a:r>
              <a:rPr lang="en-US" sz="2400" dirty="0"/>
              <a:t>) or contactors disconnect power from the cables the moment the ignition is turned off.</a:t>
            </a:r>
          </a:p>
        </p:txBody>
      </p:sp>
    </p:spTree>
    <p:extLst>
      <p:ext uri="{BB962C8B-B14F-4D97-AF65-F5344CB8AC3E}">
        <p14:creationId xmlns:p14="http://schemas.microsoft.com/office/powerpoint/2010/main" val="314571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78814" cy="590349"/>
          </a:xfrm>
        </p:spPr>
        <p:txBody>
          <a:bodyPr wrap="square" lIns="0" tIns="18000" rIns="0" bIns="18000" anchor="ctr" anchorCtr="0">
            <a:spAutoFit/>
          </a:bodyPr>
          <a:lstStyle/>
          <a:p>
            <a:r>
              <a:rPr lang="en-US" sz="3600" dirty="0">
                <a:latin typeface="+mj-lt"/>
              </a:rPr>
              <a:t>Electric Vehicles in Service Area</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3" y="946963"/>
            <a:ext cx="8278813" cy="2483175"/>
          </a:xfrm>
        </p:spPr>
        <p:txBody>
          <a:bodyPr wrap="square" lIns="0" tIns="18000" rIns="0" bIns="18000" anchor="ctr" anchorCtr="0">
            <a:spAutoFit/>
          </a:bodyPr>
          <a:lstStyle/>
          <a:p>
            <a:pPr marL="0" indent="-486918"/>
            <a:r>
              <a:rPr lang="en-US" sz="2400" dirty="0"/>
              <a:t>For a safe working environment:</a:t>
            </a:r>
          </a:p>
          <a:p>
            <a:pPr marL="829818" lvl="1" indent="-342900"/>
            <a:r>
              <a:rPr lang="en-US" sz="2400" dirty="0"/>
              <a:t>Be sure the work area is clean and dry.</a:t>
            </a:r>
          </a:p>
          <a:p>
            <a:pPr marL="829818" lvl="1" indent="-342900"/>
            <a:r>
              <a:rPr lang="en-US" sz="2400" dirty="0"/>
              <a:t>Care should be taken that </a:t>
            </a:r>
            <a:r>
              <a:rPr lang="en-US" sz="2400" spc="-300" dirty="0"/>
              <a:t>H </a:t>
            </a:r>
            <a:r>
              <a:rPr lang="en-US" sz="2400" dirty="0"/>
              <a:t>V warnings and safety cones are posted.</a:t>
            </a:r>
          </a:p>
          <a:p>
            <a:pPr marL="829818" lvl="1" indent="-342900"/>
            <a:r>
              <a:rPr lang="en-US" sz="2400" dirty="0"/>
              <a:t>Additional precautions, such as a roof cone or warning tape, are also recommended.</a:t>
            </a:r>
          </a:p>
        </p:txBody>
      </p:sp>
    </p:spTree>
    <p:extLst>
      <p:ext uri="{BB962C8B-B14F-4D97-AF65-F5344CB8AC3E}">
        <p14:creationId xmlns:p14="http://schemas.microsoft.com/office/powerpoint/2010/main" val="625007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9"/>
            <a:ext cx="2797325" cy="405683"/>
          </a:xfrm>
        </p:spPr>
        <p:txBody>
          <a:bodyPr wrap="square" lIns="0" tIns="18000" rIns="0" bIns="18000" anchor="ctr" anchorCtr="0">
            <a:spAutoFit/>
          </a:bodyPr>
          <a:lstStyle/>
          <a:p>
            <a:pPr marL="0" indent="0">
              <a:spcBef>
                <a:spcPts val="600"/>
              </a:spcBef>
              <a:buNone/>
            </a:pPr>
            <a:r>
              <a:rPr lang="en-US" sz="2400" spc="-300" noProof="0" dirty="0"/>
              <a:t>H E </a:t>
            </a:r>
            <a:r>
              <a:rPr lang="en-US" sz="2400" noProof="0" dirty="0"/>
              <a:t>V/</a:t>
            </a:r>
            <a:r>
              <a:rPr lang="en-US" sz="2400" spc="-300" noProof="0" dirty="0"/>
              <a:t>E </a:t>
            </a:r>
            <a:r>
              <a:rPr lang="en-US" sz="2400" noProof="0" dirty="0"/>
              <a:t>V Workspace</a:t>
            </a:r>
          </a:p>
        </p:txBody>
      </p:sp>
      <p:pic>
        <p:nvPicPr>
          <p:cNvPr id="4" name="Picture 3" descr="An illustration depicting a car and a person in the safety zone. ">
            <a:extLst>
              <a:ext uri="{FF2B5EF4-FFF2-40B4-BE49-F238E27FC236}">
                <a16:creationId xmlns:a16="http://schemas.microsoft.com/office/drawing/2014/main" id="{EE563625-C8B3-F63B-44F8-3AD64BC81062}"/>
              </a:ext>
            </a:extLst>
          </p:cNvPr>
          <p:cNvPicPr>
            <a:picLocks noChangeAspect="1"/>
          </p:cNvPicPr>
          <p:nvPr/>
        </p:nvPicPr>
        <p:blipFill>
          <a:blip r:embed="rId3"/>
          <a:stretch>
            <a:fillRect/>
          </a:stretch>
        </p:blipFill>
        <p:spPr>
          <a:xfrm>
            <a:off x="1962537" y="1789968"/>
            <a:ext cx="5218927" cy="3071031"/>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3" y="5067910"/>
            <a:ext cx="8270187" cy="1144347"/>
          </a:xfrm>
        </p:spPr>
        <p:txBody>
          <a:bodyPr wrap="square" lIns="0" tIns="18000" rIns="0" bIns="18000" anchor="ctr" anchorCtr="0">
            <a:spAutoFit/>
          </a:bodyPr>
          <a:lstStyle/>
          <a:p>
            <a:pPr marL="342900" indent="-342900"/>
            <a:r>
              <a:rPr lang="en-US" sz="2400" dirty="0"/>
              <a:t>A clearly defined safety zone needs to be established in the area where a hybrid or electric vehicle is being repaired.</a:t>
            </a:r>
          </a:p>
        </p:txBody>
      </p:sp>
    </p:spTree>
    <p:extLst>
      <p:ext uri="{BB962C8B-B14F-4D97-AF65-F5344CB8AC3E}">
        <p14:creationId xmlns:p14="http://schemas.microsoft.com/office/powerpoint/2010/main" val="21833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25.4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8"/>
            <a:ext cx="2943974" cy="405683"/>
          </a:xfrm>
        </p:spPr>
        <p:txBody>
          <a:bodyPr wrap="square" lIns="0" tIns="18000" rIns="0" bIns="18000" anchor="ctr" anchorCtr="0">
            <a:spAutoFit/>
          </a:bodyPr>
          <a:lstStyle/>
          <a:p>
            <a:pPr marL="0" indent="0">
              <a:spcBef>
                <a:spcPts val="600"/>
              </a:spcBef>
              <a:buNone/>
            </a:pPr>
            <a:r>
              <a:rPr lang="en-US" sz="2400" spc="-300" noProof="0" dirty="0"/>
              <a:t>E </a:t>
            </a:r>
            <a:r>
              <a:rPr lang="en-US" sz="2400" noProof="0" dirty="0"/>
              <a:t>V Instead of 0 </a:t>
            </a:r>
            <a:r>
              <a:rPr lang="en-US" sz="2400" spc="-300" noProof="0" dirty="0"/>
              <a:t>R P </a:t>
            </a:r>
            <a:r>
              <a:rPr lang="en-US" sz="2400" noProof="0" dirty="0"/>
              <a:t>M</a:t>
            </a:r>
          </a:p>
        </p:txBody>
      </p:sp>
      <p:pic>
        <p:nvPicPr>
          <p:cNvPr id="5" name="Picture 4" descr="A photo showing the vehicle in park and the tachometer on E V.">
            <a:extLst>
              <a:ext uri="{FF2B5EF4-FFF2-40B4-BE49-F238E27FC236}">
                <a16:creationId xmlns:a16="http://schemas.microsoft.com/office/drawing/2014/main" id="{066E0BE7-B590-C323-347D-6BAF07CB469D}"/>
              </a:ext>
            </a:extLst>
          </p:cNvPr>
          <p:cNvPicPr>
            <a:picLocks noChangeAspect="1"/>
          </p:cNvPicPr>
          <p:nvPr/>
        </p:nvPicPr>
        <p:blipFill>
          <a:blip r:embed="rId3"/>
          <a:stretch>
            <a:fillRect/>
          </a:stretch>
        </p:blipFill>
        <p:spPr>
          <a:xfrm>
            <a:off x="2413097" y="1432288"/>
            <a:ext cx="4317807" cy="2821535"/>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5" y="4395751"/>
            <a:ext cx="8012076" cy="1883011"/>
          </a:xfrm>
        </p:spPr>
        <p:txBody>
          <a:bodyPr wrap="square" lIns="0" tIns="18000" rIns="0" bIns="18000" anchor="ctr" anchorCtr="0">
            <a:spAutoFit/>
          </a:bodyPr>
          <a:lstStyle/>
          <a:p>
            <a:pPr marL="342900" indent="-342900"/>
            <a:r>
              <a:rPr lang="en-US" sz="2400" noProof="0" dirty="0"/>
              <a:t>The Ford Escape Hybrid instrument panel showing the vehicle in park and the tachometer on “</a:t>
            </a:r>
            <a:r>
              <a:rPr lang="en-US" sz="2400" spc="-300" noProof="0" dirty="0"/>
              <a:t>E </a:t>
            </a:r>
            <a:r>
              <a:rPr lang="en-US" sz="2400" noProof="0" dirty="0"/>
              <a:t>V” instead of 0 </a:t>
            </a:r>
            <a:r>
              <a:rPr lang="en-US" sz="2400" spc="-300" noProof="0" dirty="0"/>
              <a:t>R P </a:t>
            </a:r>
            <a:r>
              <a:rPr lang="en-US" sz="2400" noProof="0" dirty="0"/>
              <a:t>M. This means the gasoline engine could start at any time depending on the state of charge of the </a:t>
            </a:r>
            <a:r>
              <a:rPr lang="en-US" sz="2400" spc="-300" noProof="0" dirty="0"/>
              <a:t>H </a:t>
            </a:r>
            <a:r>
              <a:rPr lang="en-US" sz="2400" noProof="0" dirty="0"/>
              <a:t>V battery and other factors.</a:t>
            </a:r>
          </a:p>
        </p:txBody>
      </p:sp>
    </p:spTree>
    <p:extLst>
      <p:ext uri="{BB962C8B-B14F-4D97-AF65-F5344CB8AC3E}">
        <p14:creationId xmlns:p14="http://schemas.microsoft.com/office/powerpoint/2010/main" val="4014190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3493" y="191584"/>
            <a:ext cx="8260757" cy="590349"/>
          </a:xfrm>
        </p:spPr>
        <p:txBody>
          <a:bodyPr wrap="square" lIns="0" tIns="18000" rIns="0" bIns="18000" anchor="ctr" anchorCtr="0">
            <a:spAutoFit/>
          </a:bodyPr>
          <a:lstStyle/>
          <a:p>
            <a:r>
              <a:rPr lang="en-US" sz="3600" dirty="0">
                <a:latin typeface="+mj-lt"/>
              </a:rPr>
              <a:t>Personal Protective Equipment (</a:t>
            </a:r>
            <a:r>
              <a:rPr lang="en-US" sz="3600" spc="-500" dirty="0">
                <a:latin typeface="+mj-lt"/>
              </a:rPr>
              <a:t>P P </a:t>
            </a:r>
            <a:r>
              <a:rPr lang="en-US" sz="3600" dirty="0">
                <a:latin typeface="+mj-lt"/>
              </a:rPr>
              <a:t>E) </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3" y="880642"/>
            <a:ext cx="8260757" cy="4052836"/>
          </a:xfrm>
        </p:spPr>
        <p:txBody>
          <a:bodyPr wrap="square" lIns="0" tIns="18000" rIns="0" bIns="18000" anchor="ctr" anchorCtr="0">
            <a:spAutoFit/>
          </a:bodyPr>
          <a:lstStyle/>
          <a:p>
            <a:pPr marL="342900" indent="-342900"/>
            <a:r>
              <a:rPr lang="en-US" sz="2400" dirty="0">
                <a:solidFill>
                  <a:schemeClr val="tx1"/>
                </a:solidFill>
              </a:rPr>
              <a:t>Eye Protection</a:t>
            </a:r>
          </a:p>
          <a:p>
            <a:pPr marL="829818" lvl="1" indent="-342900"/>
            <a:r>
              <a:rPr lang="en-US" sz="2400" dirty="0">
                <a:solidFill>
                  <a:schemeClr val="tx1"/>
                </a:solidFill>
              </a:rPr>
              <a:t>Plastic frames (Avoid metal frames as these are conductive and could cause a shock hazard.)</a:t>
            </a:r>
          </a:p>
          <a:p>
            <a:pPr marL="829818" lvl="1" indent="-342900"/>
            <a:r>
              <a:rPr lang="en-US" sz="2400" dirty="0">
                <a:solidFill>
                  <a:schemeClr val="tx1"/>
                </a:solidFill>
              </a:rPr>
              <a:t>Side shields</a:t>
            </a:r>
          </a:p>
          <a:p>
            <a:pPr marL="829818" lvl="1" indent="-342900"/>
            <a:r>
              <a:rPr lang="en-US" sz="2400" dirty="0">
                <a:solidFill>
                  <a:schemeClr val="tx1"/>
                </a:solidFill>
              </a:rPr>
              <a:t>Meet the standard </a:t>
            </a:r>
            <a:r>
              <a:rPr lang="en-US" sz="2400" spc="-300" dirty="0">
                <a:solidFill>
                  <a:schemeClr val="tx1"/>
                </a:solidFill>
              </a:rPr>
              <a:t>A N S </a:t>
            </a:r>
            <a:r>
              <a:rPr lang="en-US" sz="2400" dirty="0">
                <a:solidFill>
                  <a:schemeClr val="tx1"/>
                </a:solidFill>
              </a:rPr>
              <a:t>I Z87.1</a:t>
            </a:r>
          </a:p>
          <a:p>
            <a:pPr marL="342900" indent="-342900"/>
            <a:r>
              <a:rPr lang="en-US" sz="2400" dirty="0">
                <a:solidFill>
                  <a:schemeClr val="tx1"/>
                </a:solidFill>
              </a:rPr>
              <a:t>High-Voltage Gloves</a:t>
            </a:r>
          </a:p>
          <a:p>
            <a:pPr marL="829818" lvl="1" indent="-342900"/>
            <a:r>
              <a:rPr lang="en-US" sz="2400" spc="-300" dirty="0">
                <a:solidFill>
                  <a:schemeClr val="tx1"/>
                </a:solidFill>
              </a:rPr>
              <a:t>H </a:t>
            </a:r>
            <a:r>
              <a:rPr lang="en-US" sz="2400" dirty="0">
                <a:solidFill>
                  <a:schemeClr val="tx1"/>
                </a:solidFill>
              </a:rPr>
              <a:t>V lineman’s gloves</a:t>
            </a:r>
          </a:p>
          <a:p>
            <a:pPr marL="829818" lvl="1" indent="-342900"/>
            <a:r>
              <a:rPr lang="en-US" sz="2400" dirty="0">
                <a:solidFill>
                  <a:schemeClr val="tx1"/>
                </a:solidFill>
              </a:rPr>
              <a:t>Ensure that the gloves are rated at least 1,000 volts and class “0” by </a:t>
            </a:r>
            <a:r>
              <a:rPr lang="en-US" sz="2400" spc="-300" dirty="0">
                <a:solidFill>
                  <a:schemeClr val="tx1"/>
                </a:solidFill>
              </a:rPr>
              <a:t>A N S </a:t>
            </a:r>
            <a:r>
              <a:rPr lang="en-US" sz="2400" dirty="0">
                <a:solidFill>
                  <a:schemeClr val="tx1"/>
                </a:solidFill>
              </a:rPr>
              <a:t>I /</a:t>
            </a:r>
            <a:r>
              <a:rPr lang="en-US" sz="2400" spc="-300" dirty="0">
                <a:solidFill>
                  <a:schemeClr val="tx1"/>
                </a:solidFill>
              </a:rPr>
              <a:t>A S T </a:t>
            </a:r>
            <a:r>
              <a:rPr lang="en-US" sz="2400" dirty="0">
                <a:solidFill>
                  <a:schemeClr val="tx1"/>
                </a:solidFill>
              </a:rPr>
              <a:t>M</a:t>
            </a:r>
          </a:p>
        </p:txBody>
      </p:sp>
    </p:spTree>
    <p:extLst>
      <p:ext uri="{BB962C8B-B14F-4D97-AF65-F5344CB8AC3E}">
        <p14:creationId xmlns:p14="http://schemas.microsoft.com/office/powerpoint/2010/main" val="33051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9"/>
            <a:ext cx="2245234" cy="405683"/>
          </a:xfrm>
        </p:spPr>
        <p:txBody>
          <a:bodyPr wrap="square" lIns="0" tIns="18000" rIns="0" bIns="18000" anchor="ctr" anchorCtr="0">
            <a:spAutoFit/>
          </a:bodyPr>
          <a:lstStyle/>
          <a:p>
            <a:pPr marL="0" indent="0">
              <a:spcBef>
                <a:spcPts val="600"/>
              </a:spcBef>
              <a:buNone/>
            </a:pPr>
            <a:r>
              <a:rPr lang="en-US" sz="2400" noProof="0" dirty="0"/>
              <a:t>Full-Face Shield</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507699"/>
            <a:ext cx="4237936" cy="1883011"/>
          </a:xfrm>
        </p:spPr>
        <p:txBody>
          <a:bodyPr wrap="square" lIns="0" tIns="18000" rIns="0" bIns="18000" anchor="ctr" anchorCtr="0">
            <a:spAutoFit/>
          </a:bodyPr>
          <a:lstStyle/>
          <a:p>
            <a:pPr marL="342900" indent="-342900"/>
            <a:r>
              <a:rPr lang="en-US" sz="2400" noProof="0" dirty="0"/>
              <a:t>Safety glasses or a full-face shield similar to the items depicted must be worn when testing for the presence of high voltage.</a:t>
            </a:r>
          </a:p>
        </p:txBody>
      </p:sp>
      <p:pic>
        <p:nvPicPr>
          <p:cNvPr id="5" name="Picture 4" descr="A photo showing a safety glasses or a full-face shield.">
            <a:extLst>
              <a:ext uri="{FF2B5EF4-FFF2-40B4-BE49-F238E27FC236}">
                <a16:creationId xmlns:a16="http://schemas.microsoft.com/office/drawing/2014/main" id="{45DB2F53-4428-C83E-88E5-AD7A43336D01}"/>
              </a:ext>
            </a:extLst>
          </p:cNvPr>
          <p:cNvPicPr>
            <a:picLocks noChangeAspect="1"/>
          </p:cNvPicPr>
          <p:nvPr/>
        </p:nvPicPr>
        <p:blipFill>
          <a:blip r:embed="rId3"/>
          <a:stretch>
            <a:fillRect/>
          </a:stretch>
        </p:blipFill>
        <p:spPr>
          <a:xfrm>
            <a:off x="4701928" y="961411"/>
            <a:ext cx="3756333" cy="3931130"/>
          </a:xfrm>
          <a:prstGeom prst="rect">
            <a:avLst/>
          </a:prstGeom>
        </p:spPr>
      </p:pic>
    </p:spTree>
    <p:extLst>
      <p:ext uri="{BB962C8B-B14F-4D97-AF65-F5344CB8AC3E}">
        <p14:creationId xmlns:p14="http://schemas.microsoft.com/office/powerpoint/2010/main" val="38990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48385"/>
            <a:ext cx="1796661" cy="405683"/>
          </a:xfrm>
        </p:spPr>
        <p:txBody>
          <a:bodyPr wrap="square" lIns="0" tIns="18000" rIns="0" bIns="18000" anchor="ctr" anchorCtr="0">
            <a:spAutoFit/>
          </a:bodyPr>
          <a:lstStyle/>
          <a:p>
            <a:pPr marL="0" indent="0">
              <a:spcBef>
                <a:spcPts val="600"/>
              </a:spcBef>
              <a:buNone/>
            </a:pPr>
            <a:r>
              <a:rPr lang="en-US" sz="2400" noProof="0" dirty="0"/>
              <a:t>Glove Rating</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450470"/>
            <a:ext cx="4237936" cy="1513679"/>
          </a:xfrm>
        </p:spPr>
        <p:txBody>
          <a:bodyPr wrap="square" lIns="0" tIns="18000" rIns="0" bIns="18000" anchor="ctr" anchorCtr="0">
            <a:spAutoFit/>
          </a:bodyPr>
          <a:lstStyle/>
          <a:p>
            <a:pPr marL="342900" indent="-342900"/>
            <a:r>
              <a:rPr lang="en-US" sz="2400" noProof="0" dirty="0"/>
              <a:t>The gloves should be clearly marked indicating that they are class “0” and rated for 1,000 volts.</a:t>
            </a:r>
          </a:p>
        </p:txBody>
      </p:sp>
      <p:pic>
        <p:nvPicPr>
          <p:cNvPr id="4" name="Picture 3" descr="An illustration depicting the lower-end of a glove.">
            <a:extLst>
              <a:ext uri="{FF2B5EF4-FFF2-40B4-BE49-F238E27FC236}">
                <a16:creationId xmlns:a16="http://schemas.microsoft.com/office/drawing/2014/main" id="{9752B658-DE9F-1EBA-1D96-51D276513474}"/>
              </a:ext>
            </a:extLst>
          </p:cNvPr>
          <p:cNvPicPr>
            <a:picLocks noChangeAspect="1"/>
          </p:cNvPicPr>
          <p:nvPr/>
        </p:nvPicPr>
        <p:blipFill>
          <a:blip r:embed="rId3"/>
          <a:stretch>
            <a:fillRect/>
          </a:stretch>
        </p:blipFill>
        <p:spPr>
          <a:xfrm>
            <a:off x="4728823" y="1032941"/>
            <a:ext cx="3756333" cy="3901378"/>
          </a:xfrm>
          <a:prstGeom prst="rect">
            <a:avLst/>
          </a:prstGeom>
        </p:spPr>
      </p:pic>
    </p:spTree>
    <p:extLst>
      <p:ext uri="{BB962C8B-B14F-4D97-AF65-F5344CB8AC3E}">
        <p14:creationId xmlns:p14="http://schemas.microsoft.com/office/powerpoint/2010/main" val="1851928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8"/>
            <a:ext cx="1727649" cy="405683"/>
          </a:xfrm>
        </p:spPr>
        <p:txBody>
          <a:bodyPr wrap="square" lIns="0" tIns="18000" rIns="0" bIns="18000" anchor="ctr" anchorCtr="0">
            <a:spAutoFit/>
          </a:bodyPr>
          <a:lstStyle/>
          <a:p>
            <a:pPr marL="0" indent="0">
              <a:spcBef>
                <a:spcPts val="600"/>
              </a:spcBef>
              <a:buNone/>
            </a:pPr>
            <a:r>
              <a:rPr lang="en-US" sz="2400" noProof="0" dirty="0"/>
              <a:t>Glove Leaks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525394"/>
            <a:ext cx="4237936" cy="1513679"/>
          </a:xfrm>
        </p:spPr>
        <p:txBody>
          <a:bodyPr wrap="square" lIns="0" tIns="18000" rIns="0" bIns="18000" anchor="ctr" anchorCtr="0">
            <a:spAutoFit/>
          </a:bodyPr>
          <a:lstStyle/>
          <a:p>
            <a:pPr marL="342900" indent="-342900"/>
            <a:r>
              <a:rPr lang="en-US" sz="2400" noProof="0" dirty="0"/>
              <a:t>The glove is rolled up on the open end to check for air pressure and any air leakage.</a:t>
            </a:r>
          </a:p>
        </p:txBody>
      </p:sp>
      <p:pic>
        <p:nvPicPr>
          <p:cNvPr id="5" name="Picture 4" descr="An illustration depicting a glove rolled up on the open end to check for air pressure and any air leakage.">
            <a:extLst>
              <a:ext uri="{FF2B5EF4-FFF2-40B4-BE49-F238E27FC236}">
                <a16:creationId xmlns:a16="http://schemas.microsoft.com/office/drawing/2014/main" id="{4AB144B0-EF10-92FA-AA80-6EE963A7C644}"/>
              </a:ext>
            </a:extLst>
          </p:cNvPr>
          <p:cNvPicPr>
            <a:picLocks noChangeAspect="1"/>
          </p:cNvPicPr>
          <p:nvPr/>
        </p:nvPicPr>
        <p:blipFill>
          <a:blip r:embed="rId3"/>
          <a:stretch>
            <a:fillRect/>
          </a:stretch>
        </p:blipFill>
        <p:spPr>
          <a:xfrm>
            <a:off x="4667433" y="1018906"/>
            <a:ext cx="3831835" cy="4078439"/>
          </a:xfrm>
          <a:prstGeom prst="rect">
            <a:avLst/>
          </a:prstGeom>
        </p:spPr>
      </p:pic>
    </p:spTree>
    <p:extLst>
      <p:ext uri="{BB962C8B-B14F-4D97-AF65-F5344CB8AC3E}">
        <p14:creationId xmlns:p14="http://schemas.microsoft.com/office/powerpoint/2010/main" val="161142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9"/>
            <a:ext cx="1857045" cy="405683"/>
          </a:xfrm>
        </p:spPr>
        <p:txBody>
          <a:bodyPr wrap="square" lIns="0" tIns="18000" rIns="0" bIns="18000" anchor="ctr" anchorCtr="0">
            <a:spAutoFit/>
          </a:bodyPr>
          <a:lstStyle/>
          <a:p>
            <a:pPr marL="0" indent="0">
              <a:spcBef>
                <a:spcPts val="600"/>
              </a:spcBef>
              <a:buNone/>
            </a:pPr>
            <a:r>
              <a:rPr lang="en-US" sz="2400" noProof="0" dirty="0"/>
              <a:t>Glove Inflator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477935"/>
            <a:ext cx="4237936" cy="1144347"/>
          </a:xfrm>
        </p:spPr>
        <p:txBody>
          <a:bodyPr wrap="square" lIns="0" tIns="18000" rIns="0" bIns="18000" anchor="ctr" anchorCtr="0">
            <a:spAutoFit/>
          </a:bodyPr>
          <a:lstStyle/>
          <a:p>
            <a:pPr marL="342900" indent="-342900"/>
            <a:r>
              <a:rPr lang="en-US" sz="2400" noProof="0" dirty="0"/>
              <a:t>An electric glove inflator similar to this may be used for testing.</a:t>
            </a:r>
          </a:p>
        </p:txBody>
      </p:sp>
      <p:pic>
        <p:nvPicPr>
          <p:cNvPr id="4" name="Picture 3" descr="An illustration depicting an electric glove inflator.">
            <a:extLst>
              <a:ext uri="{FF2B5EF4-FFF2-40B4-BE49-F238E27FC236}">
                <a16:creationId xmlns:a16="http://schemas.microsoft.com/office/drawing/2014/main" id="{CF25D8E1-0E64-5B6F-E635-7C4B1C334E1C}"/>
              </a:ext>
            </a:extLst>
          </p:cNvPr>
          <p:cNvPicPr>
            <a:picLocks noChangeAspect="1"/>
          </p:cNvPicPr>
          <p:nvPr/>
        </p:nvPicPr>
        <p:blipFill>
          <a:blip r:embed="rId3"/>
          <a:stretch>
            <a:fillRect/>
          </a:stretch>
        </p:blipFill>
        <p:spPr>
          <a:xfrm>
            <a:off x="4698622" y="1117514"/>
            <a:ext cx="3816731" cy="3744432"/>
          </a:xfrm>
          <a:prstGeom prst="rect">
            <a:avLst/>
          </a:prstGeom>
        </p:spPr>
      </p:pic>
    </p:spTree>
    <p:extLst>
      <p:ext uri="{BB962C8B-B14F-4D97-AF65-F5344CB8AC3E}">
        <p14:creationId xmlns:p14="http://schemas.microsoft.com/office/powerpoint/2010/main" val="270779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85" y="188291"/>
            <a:ext cx="8273815" cy="590349"/>
          </a:xfrm>
        </p:spPr>
        <p:txBody>
          <a:bodyPr wrap="square" lIns="0" tIns="18000" rIns="0" bIns="18000" anchor="ctr" anchorCtr="0">
            <a:spAutoFit/>
          </a:bodyPr>
          <a:lstStyle/>
          <a:p>
            <a:r>
              <a:rPr lang="en-US" noProof="0" dirty="0"/>
              <a:t>Learning Objectives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664" y="935327"/>
            <a:ext cx="8270586" cy="3760448"/>
          </a:xfrm>
        </p:spPr>
        <p:txBody>
          <a:bodyPr wrap="square" lIns="0" tIns="18000" rIns="0" bIns="18000" anchor="ctr" anchorCtr="0">
            <a:spAutoFit/>
          </a:bodyPr>
          <a:lstStyle/>
          <a:p>
            <a:pPr marL="712800" indent="-712800">
              <a:buSzTx/>
              <a:buNone/>
            </a:pPr>
            <a:r>
              <a:rPr lang="en-US" sz="2400" b="1" noProof="0" dirty="0">
                <a:solidFill>
                  <a:srgbClr val="007FA3"/>
                </a:solidFill>
                <a:cs typeface="Times New Roman" panose="02020603050405020304" pitchFamily="18" charset="0"/>
              </a:rPr>
              <a:t>25.1 	</a:t>
            </a:r>
            <a:r>
              <a:rPr lang="en-US" sz="2400" dirty="0">
                <a:solidFill>
                  <a:schemeClr val="tx1"/>
                </a:solidFill>
              </a:rPr>
              <a:t>Discuss high-voltage safety, electric shock potential, and </a:t>
            </a:r>
            <a:r>
              <a:rPr lang="en-US" sz="2400" spc="-300" dirty="0">
                <a:solidFill>
                  <a:schemeClr val="tx1"/>
                </a:solidFill>
              </a:rPr>
              <a:t>E </a:t>
            </a:r>
            <a:r>
              <a:rPr lang="en-US" sz="2400" dirty="0">
                <a:solidFill>
                  <a:schemeClr val="tx1"/>
                </a:solidFill>
              </a:rPr>
              <a:t>V/</a:t>
            </a:r>
            <a:r>
              <a:rPr lang="en-US" sz="2400" spc="-300" dirty="0">
                <a:solidFill>
                  <a:schemeClr val="tx1"/>
                </a:solidFill>
              </a:rPr>
              <a:t>H E </a:t>
            </a:r>
            <a:r>
              <a:rPr lang="en-US" sz="2400" dirty="0">
                <a:solidFill>
                  <a:schemeClr val="tx1"/>
                </a:solidFill>
              </a:rPr>
              <a:t>V service areas.</a:t>
            </a:r>
            <a:endParaRPr lang="en-US" altLang="en-US" sz="2400" noProof="0" dirty="0">
              <a:latin typeface="Arial" panose="020B0604020202020204" pitchFamily="34" charset="0"/>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25.2 	</a:t>
            </a:r>
            <a:r>
              <a:rPr lang="en-US" sz="2400" dirty="0">
                <a:solidFill>
                  <a:schemeClr val="tx1"/>
                </a:solidFill>
              </a:rPr>
              <a:t>Discuss electric shock potential.</a:t>
            </a:r>
            <a:endParaRPr lang="en-US" altLang="en-US" sz="2400" noProof="0" dirty="0">
              <a:latin typeface="Arial" panose="020B0604020202020204" pitchFamily="34" charset="0"/>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25.3</a:t>
            </a:r>
            <a:r>
              <a:rPr lang="en-US" sz="2400" dirty="0"/>
              <a:t> 	</a:t>
            </a:r>
            <a:r>
              <a:rPr lang="en-US" sz="2400" dirty="0">
                <a:solidFill>
                  <a:schemeClr val="tx1"/>
                </a:solidFill>
              </a:rPr>
              <a:t>Discuss </a:t>
            </a:r>
            <a:r>
              <a:rPr lang="en-US" sz="2400" spc="-300" dirty="0">
                <a:solidFill>
                  <a:schemeClr val="tx1"/>
                </a:solidFill>
              </a:rPr>
              <a:t>E </a:t>
            </a:r>
            <a:r>
              <a:rPr lang="en-US" sz="2400" dirty="0">
                <a:solidFill>
                  <a:schemeClr val="tx1"/>
                </a:solidFill>
              </a:rPr>
              <a:t>V/</a:t>
            </a:r>
            <a:r>
              <a:rPr lang="en-US" sz="2400" spc="-300" dirty="0">
                <a:solidFill>
                  <a:schemeClr val="tx1"/>
                </a:solidFill>
              </a:rPr>
              <a:t>H E </a:t>
            </a:r>
            <a:r>
              <a:rPr lang="en-US" sz="2400" dirty="0">
                <a:solidFill>
                  <a:schemeClr val="tx1"/>
                </a:solidFill>
              </a:rPr>
              <a:t>V service areas.</a:t>
            </a:r>
            <a:endParaRPr lang="en-US" sz="2400" dirty="0">
              <a:latin typeface="Arial" panose="020B0604020202020204" pitchFamily="34" charset="0"/>
              <a:ea typeface="+mj-ea"/>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25.4 	</a:t>
            </a:r>
            <a:r>
              <a:rPr lang="en-US" sz="2400" dirty="0">
                <a:solidFill>
                  <a:schemeClr val="tx1"/>
                </a:solidFill>
              </a:rPr>
              <a:t>Describe the personal protective equipment (</a:t>
            </a:r>
            <a:r>
              <a:rPr lang="en-US" sz="2400" spc="-300" dirty="0">
                <a:solidFill>
                  <a:schemeClr val="tx1"/>
                </a:solidFill>
              </a:rPr>
              <a:t>P </a:t>
            </a:r>
            <a:r>
              <a:rPr lang="en-US" sz="2400" spc="-300" dirty="0" err="1">
                <a:solidFill>
                  <a:schemeClr val="tx1"/>
                </a:solidFill>
              </a:rPr>
              <a:t>P</a:t>
            </a:r>
            <a:r>
              <a:rPr lang="en-US" sz="2400" spc="-300" dirty="0">
                <a:solidFill>
                  <a:schemeClr val="tx1"/>
                </a:solidFill>
              </a:rPr>
              <a:t> </a:t>
            </a:r>
            <a:r>
              <a:rPr lang="en-US" sz="2400" dirty="0">
                <a:solidFill>
                  <a:schemeClr val="tx1"/>
                </a:solidFill>
              </a:rPr>
              <a:t>E) recommended for working on </a:t>
            </a:r>
            <a:r>
              <a:rPr lang="en-US" sz="2400" spc="-300" dirty="0">
                <a:solidFill>
                  <a:schemeClr val="tx1"/>
                </a:solidFill>
              </a:rPr>
              <a:t>E </a:t>
            </a:r>
            <a:r>
              <a:rPr lang="en-US" sz="2400" dirty="0">
                <a:solidFill>
                  <a:schemeClr val="tx1"/>
                </a:solidFill>
              </a:rPr>
              <a:t>V/</a:t>
            </a:r>
            <a:r>
              <a:rPr lang="en-US" sz="2400" spc="-300" dirty="0">
                <a:solidFill>
                  <a:schemeClr val="tx1"/>
                </a:solidFill>
              </a:rPr>
              <a:t>H E </a:t>
            </a:r>
            <a:r>
              <a:rPr lang="en-US" sz="2400" dirty="0">
                <a:solidFill>
                  <a:schemeClr val="tx1"/>
                </a:solidFill>
              </a:rPr>
              <a:t>V systems.</a:t>
            </a:r>
            <a:endParaRPr lang="en-US" sz="2400" b="1" noProof="0" dirty="0">
              <a:solidFill>
                <a:srgbClr val="007FA3"/>
              </a:solidFill>
              <a:cs typeface="Times New Roman" panose="02020603050405020304" pitchFamily="18" charset="0"/>
            </a:endParaRPr>
          </a:p>
          <a:p>
            <a:pPr marL="712800" indent="-712800">
              <a:buSzTx/>
              <a:buNone/>
            </a:pPr>
            <a:r>
              <a:rPr lang="en-US" sz="2400" b="1" noProof="0" dirty="0">
                <a:solidFill>
                  <a:srgbClr val="007FA3"/>
                </a:solidFill>
                <a:cs typeface="Times New Roman" panose="02020603050405020304" pitchFamily="18" charset="0"/>
              </a:rPr>
              <a:t>25.5 	</a:t>
            </a:r>
            <a:r>
              <a:rPr lang="en-US" sz="2400" dirty="0">
                <a:solidFill>
                  <a:schemeClr val="tx1"/>
                </a:solidFill>
              </a:rPr>
              <a:t>Explain the tools and equipment needed for working on high-voltage electrical systems.</a:t>
            </a:r>
            <a:endParaRPr lang="en-US" sz="2400" dirty="0"/>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7"/>
            <a:ext cx="2124464" cy="405683"/>
          </a:xfrm>
        </p:spPr>
        <p:txBody>
          <a:bodyPr wrap="square" lIns="0" tIns="18000" rIns="0" bIns="18000" anchor="ctr" anchorCtr="0">
            <a:spAutoFit/>
          </a:bodyPr>
          <a:lstStyle/>
          <a:p>
            <a:pPr marL="0" indent="0">
              <a:spcBef>
                <a:spcPts val="600"/>
              </a:spcBef>
              <a:buNone/>
            </a:pPr>
            <a:r>
              <a:rPr lang="en-US" sz="2400" noProof="0" dirty="0"/>
              <a:t>Leather Gloves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478100"/>
            <a:ext cx="4237936" cy="1144347"/>
          </a:xfrm>
        </p:spPr>
        <p:txBody>
          <a:bodyPr wrap="square" lIns="0" tIns="18000" rIns="0" bIns="18000" anchor="ctr" anchorCtr="0">
            <a:spAutoFit/>
          </a:bodyPr>
          <a:lstStyle/>
          <a:p>
            <a:pPr marL="342900" indent="-342900"/>
            <a:r>
              <a:rPr lang="en-US" sz="2400" noProof="0" dirty="0"/>
              <a:t>Clean leather gloves must be used to protect the </a:t>
            </a:r>
            <a:r>
              <a:rPr lang="en-US" sz="2400" spc="-300" noProof="0" dirty="0"/>
              <a:t>H </a:t>
            </a:r>
            <a:r>
              <a:rPr lang="en-US" sz="2400" noProof="0" dirty="0"/>
              <a:t>V rubber gloves.</a:t>
            </a:r>
          </a:p>
        </p:txBody>
      </p:sp>
      <p:pic>
        <p:nvPicPr>
          <p:cNvPr id="5" name="Picture 4" descr="An illustration depicting an clean leather gloves.">
            <a:extLst>
              <a:ext uri="{FF2B5EF4-FFF2-40B4-BE49-F238E27FC236}">
                <a16:creationId xmlns:a16="http://schemas.microsoft.com/office/drawing/2014/main" id="{7FF4C46A-E05A-D016-CC10-588655C3AC2D}"/>
              </a:ext>
            </a:extLst>
          </p:cNvPr>
          <p:cNvPicPr>
            <a:picLocks noChangeAspect="1"/>
          </p:cNvPicPr>
          <p:nvPr/>
        </p:nvPicPr>
        <p:blipFill>
          <a:blip r:embed="rId3"/>
          <a:stretch>
            <a:fillRect/>
          </a:stretch>
        </p:blipFill>
        <p:spPr>
          <a:xfrm>
            <a:off x="4747418" y="1031948"/>
            <a:ext cx="3719142" cy="4334087"/>
          </a:xfrm>
          <a:prstGeom prst="rect">
            <a:avLst/>
          </a:prstGeom>
        </p:spPr>
      </p:pic>
    </p:spTree>
    <p:extLst>
      <p:ext uri="{BB962C8B-B14F-4D97-AF65-F5344CB8AC3E}">
        <p14:creationId xmlns:p14="http://schemas.microsoft.com/office/powerpoint/2010/main" val="1063255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2476" y="183117"/>
            <a:ext cx="8271774" cy="590349"/>
          </a:xfrm>
        </p:spPr>
        <p:txBody>
          <a:bodyPr wrap="square" lIns="0" tIns="18000" rIns="0" bIns="18000" anchor="ctr" anchorCtr="0">
            <a:spAutoFit/>
          </a:bodyPr>
          <a:lstStyle/>
          <a:p>
            <a:r>
              <a:rPr lang="en-US" dirty="0"/>
              <a:t>Question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7" y="964584"/>
            <a:ext cx="8268673" cy="405683"/>
          </a:xfrm>
        </p:spPr>
        <p:txBody>
          <a:bodyPr wrap="square" lIns="0" tIns="18000" rIns="0" bIns="18000" anchor="ctr" anchorCtr="0">
            <a:spAutoFit/>
          </a:bodyPr>
          <a:lstStyle/>
          <a:p>
            <a:pPr marL="0" indent="0">
              <a:buNone/>
            </a:pPr>
            <a:r>
              <a:rPr lang="en-US" sz="2400" dirty="0"/>
              <a:t>What should be the rating of the rubber gloves?</a:t>
            </a:r>
          </a:p>
        </p:txBody>
      </p:sp>
    </p:spTree>
    <p:extLst>
      <p:ext uri="{BB962C8B-B14F-4D97-AF65-F5344CB8AC3E}">
        <p14:creationId xmlns:p14="http://schemas.microsoft.com/office/powerpoint/2010/main" val="188656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30" y="204622"/>
            <a:ext cx="8267526"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7" y="960707"/>
            <a:ext cx="8268674" cy="405683"/>
          </a:xfrm>
        </p:spPr>
        <p:txBody>
          <a:bodyPr wrap="square" lIns="0" tIns="18000" rIns="0" bIns="18000" anchor="ctr" anchorCtr="0">
            <a:spAutoFit/>
          </a:bodyPr>
          <a:lstStyle/>
          <a:p>
            <a:pPr marL="0" indent="0">
              <a:buNone/>
            </a:pPr>
            <a:r>
              <a:rPr lang="en-US" sz="2400" dirty="0"/>
              <a:t>Class “0” and 1,000 volts.</a:t>
            </a:r>
          </a:p>
        </p:txBody>
      </p:sp>
    </p:spTree>
    <p:extLst>
      <p:ext uri="{BB962C8B-B14F-4D97-AF65-F5344CB8AC3E}">
        <p14:creationId xmlns:p14="http://schemas.microsoft.com/office/powerpoint/2010/main" val="2274211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298354" y="198591"/>
            <a:ext cx="8305896" cy="590349"/>
          </a:xfrm>
        </p:spPr>
        <p:txBody>
          <a:bodyPr wrap="square" lIns="0" tIns="18000" rIns="0" bIns="18000" anchor="ctr" anchorCtr="0">
            <a:spAutoFit/>
          </a:bodyPr>
          <a:lstStyle/>
          <a:p>
            <a:r>
              <a:rPr lang="en-US" dirty="0"/>
              <a:t>Figure 25.10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65634"/>
            <a:ext cx="1891551" cy="405683"/>
          </a:xfrm>
        </p:spPr>
        <p:txBody>
          <a:bodyPr wrap="square" lIns="0" tIns="18000" rIns="0" bIns="18000" anchor="ctr" anchorCtr="0">
            <a:spAutoFit/>
          </a:bodyPr>
          <a:lstStyle/>
          <a:p>
            <a:pPr marL="0" indent="0">
              <a:spcBef>
                <a:spcPts val="600"/>
              </a:spcBef>
              <a:buNone/>
            </a:pPr>
            <a:r>
              <a:rPr lang="en-US" sz="2400" noProof="0" dirty="0"/>
              <a:t>Safety Shoes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501782"/>
            <a:ext cx="4237936" cy="1144347"/>
          </a:xfrm>
        </p:spPr>
        <p:txBody>
          <a:bodyPr wrap="square" lIns="0" tIns="18000" rIns="0" bIns="18000" anchor="ctr" anchorCtr="0">
            <a:spAutoFit/>
          </a:bodyPr>
          <a:lstStyle/>
          <a:p>
            <a:pPr marL="342900" indent="-342900"/>
            <a:r>
              <a:rPr lang="en-US" sz="2400" noProof="0" dirty="0"/>
              <a:t>The sole of this shoe is designed to prevent the transfer of electrical current.</a:t>
            </a:r>
          </a:p>
        </p:txBody>
      </p:sp>
      <p:pic>
        <p:nvPicPr>
          <p:cNvPr id="4" name="Picture 3" descr="An illustration depicting a pair of insulated shoes and a box.">
            <a:extLst>
              <a:ext uri="{FF2B5EF4-FFF2-40B4-BE49-F238E27FC236}">
                <a16:creationId xmlns:a16="http://schemas.microsoft.com/office/drawing/2014/main" id="{60A44495-E034-1A3C-AE7D-CBCA59986722}"/>
              </a:ext>
            </a:extLst>
          </p:cNvPr>
          <p:cNvPicPr>
            <a:picLocks noChangeAspect="1"/>
          </p:cNvPicPr>
          <p:nvPr/>
        </p:nvPicPr>
        <p:blipFill>
          <a:blip r:embed="rId3"/>
          <a:stretch>
            <a:fillRect/>
          </a:stretch>
        </p:blipFill>
        <p:spPr>
          <a:xfrm>
            <a:off x="4713106" y="1016360"/>
            <a:ext cx="3698119" cy="2477038"/>
          </a:xfrm>
          <a:prstGeom prst="rect">
            <a:avLst/>
          </a:prstGeom>
        </p:spPr>
      </p:pic>
    </p:spTree>
    <p:extLst>
      <p:ext uri="{BB962C8B-B14F-4D97-AF65-F5344CB8AC3E}">
        <p14:creationId xmlns:p14="http://schemas.microsoft.com/office/powerpoint/2010/main" val="3453756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25.11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8"/>
            <a:ext cx="1675891" cy="405683"/>
          </a:xfrm>
        </p:spPr>
        <p:txBody>
          <a:bodyPr wrap="square" lIns="0" tIns="18000" rIns="0" bIns="18000" anchor="ctr" anchorCtr="0">
            <a:spAutoFit/>
          </a:bodyPr>
          <a:lstStyle/>
          <a:p>
            <a:pPr marL="0" indent="0">
              <a:spcBef>
                <a:spcPts val="600"/>
              </a:spcBef>
              <a:buNone/>
            </a:pPr>
            <a:r>
              <a:rPr lang="en-US" sz="2400" noProof="0" dirty="0"/>
              <a:t>Rubber Mat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481175"/>
            <a:ext cx="4237936" cy="1144347"/>
          </a:xfrm>
        </p:spPr>
        <p:txBody>
          <a:bodyPr wrap="square" lIns="0" tIns="18000" rIns="0" bIns="18000" anchor="ctr" anchorCtr="0">
            <a:spAutoFit/>
          </a:bodyPr>
          <a:lstStyle/>
          <a:p>
            <a:pPr marL="342900" indent="-342900"/>
            <a:r>
              <a:rPr lang="en-US" sz="2400" noProof="0" dirty="0"/>
              <a:t>Some work locations require the use of insulated rubber mats in the work area.</a:t>
            </a:r>
          </a:p>
        </p:txBody>
      </p:sp>
      <p:pic>
        <p:nvPicPr>
          <p:cNvPr id="4" name="Picture 3" descr="An illustration depicting an insulated rubber mat.">
            <a:extLst>
              <a:ext uri="{FF2B5EF4-FFF2-40B4-BE49-F238E27FC236}">
                <a16:creationId xmlns:a16="http://schemas.microsoft.com/office/drawing/2014/main" id="{EAD49F05-24D4-BC9C-A9D2-7ED427205732}"/>
              </a:ext>
            </a:extLst>
          </p:cNvPr>
          <p:cNvPicPr>
            <a:picLocks noChangeAspect="1"/>
          </p:cNvPicPr>
          <p:nvPr/>
        </p:nvPicPr>
        <p:blipFill>
          <a:blip r:embed="rId3"/>
          <a:stretch>
            <a:fillRect/>
          </a:stretch>
        </p:blipFill>
        <p:spPr>
          <a:xfrm>
            <a:off x="4754545" y="987667"/>
            <a:ext cx="3669027" cy="2995122"/>
          </a:xfrm>
          <a:prstGeom prst="rect">
            <a:avLst/>
          </a:prstGeom>
        </p:spPr>
      </p:pic>
    </p:spTree>
    <p:extLst>
      <p:ext uri="{BB962C8B-B14F-4D97-AF65-F5344CB8AC3E}">
        <p14:creationId xmlns:p14="http://schemas.microsoft.com/office/powerpoint/2010/main" val="136227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25.12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6"/>
            <a:ext cx="2322871" cy="405683"/>
          </a:xfrm>
        </p:spPr>
        <p:txBody>
          <a:bodyPr wrap="square" lIns="0" tIns="18000" rIns="0" bIns="18000" anchor="ctr" anchorCtr="0">
            <a:spAutoFit/>
          </a:bodyPr>
          <a:lstStyle/>
          <a:p>
            <a:pPr marL="0" indent="0">
              <a:spcBef>
                <a:spcPts val="600"/>
              </a:spcBef>
              <a:buNone/>
            </a:pPr>
            <a:r>
              <a:rPr lang="en-US" sz="2400" noProof="0" dirty="0"/>
              <a:t>Fire Extinguisher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485966"/>
            <a:ext cx="4237936" cy="1144347"/>
          </a:xfrm>
        </p:spPr>
        <p:txBody>
          <a:bodyPr wrap="square" lIns="0" tIns="18000" rIns="0" bIns="18000" anchor="ctr" anchorCtr="0">
            <a:spAutoFit/>
          </a:bodyPr>
          <a:lstStyle/>
          <a:p>
            <a:pPr marL="342900" indent="-342900"/>
            <a:r>
              <a:rPr lang="en-US" sz="2400" noProof="0" dirty="0"/>
              <a:t>Make sure a proper fire extinguisher is available in the work area.</a:t>
            </a:r>
          </a:p>
        </p:txBody>
      </p:sp>
      <p:pic>
        <p:nvPicPr>
          <p:cNvPr id="5" name="Picture 4" descr="A close-up view of the center of the fire extinguisher.">
            <a:extLst>
              <a:ext uri="{FF2B5EF4-FFF2-40B4-BE49-F238E27FC236}">
                <a16:creationId xmlns:a16="http://schemas.microsoft.com/office/drawing/2014/main" id="{C4BD8FE1-375B-C2A0-9A17-4B50632C38F7}"/>
              </a:ext>
            </a:extLst>
          </p:cNvPr>
          <p:cNvPicPr>
            <a:picLocks noChangeAspect="1"/>
          </p:cNvPicPr>
          <p:nvPr/>
        </p:nvPicPr>
        <p:blipFill>
          <a:blip r:embed="rId3"/>
          <a:stretch>
            <a:fillRect/>
          </a:stretch>
        </p:blipFill>
        <p:spPr>
          <a:xfrm>
            <a:off x="4738453" y="938397"/>
            <a:ext cx="3719142" cy="4945349"/>
          </a:xfrm>
          <a:prstGeom prst="rect">
            <a:avLst/>
          </a:prstGeom>
        </p:spPr>
      </p:pic>
    </p:spTree>
    <p:extLst>
      <p:ext uri="{BB962C8B-B14F-4D97-AF65-F5344CB8AC3E}">
        <p14:creationId xmlns:p14="http://schemas.microsoft.com/office/powerpoint/2010/main" val="4281458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88292"/>
            <a:ext cx="8270188" cy="1144347"/>
          </a:xfrm>
        </p:spPr>
        <p:txBody>
          <a:bodyPr wrap="square" lIns="0" tIns="18000" rIns="0" bIns="18000" anchor="ctr" anchorCtr="0">
            <a:spAutoFit/>
          </a:bodyPr>
          <a:lstStyle/>
          <a:p>
            <a:r>
              <a:rPr lang="en-US" dirty="0"/>
              <a:t>Frequently Asked Question: Is the Radiation from a Hybrid Dangerous? </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1441524"/>
            <a:ext cx="8270188"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endParaRPr lang="en-US" sz="2400" noProof="0" dirty="0">
              <a:solidFill>
                <a:schemeClr val="tx1"/>
              </a:solidFill>
            </a:endParaRP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3" y="2060609"/>
            <a:ext cx="8270187" cy="1513679"/>
          </a:xfrm>
        </p:spPr>
        <p:txBody>
          <a:bodyPr wrap="square" lIns="0" tIns="18000" rIns="0" bIns="18000" anchor="ctr" anchorCtr="0">
            <a:spAutoFit/>
          </a:bodyPr>
          <a:lstStyle/>
          <a:p>
            <a:pPr marL="0" indent="0">
              <a:buNone/>
            </a:pPr>
            <a:r>
              <a:rPr lang="en-US" sz="2400" b="1" dirty="0"/>
              <a:t>Is the Radiation from a Hybrid Dangerous? </a:t>
            </a:r>
            <a:r>
              <a:rPr lang="en-US" sz="2400" dirty="0"/>
              <a:t>No. While there is a changing magnetic field surrounding any wire carrying an electrical current, the amount of electromagnetic radiation is very low. ● See Figure 25.13.</a:t>
            </a:r>
            <a:endParaRPr lang="en-US" sz="2400" noProof="0" dirty="0"/>
          </a:p>
        </p:txBody>
      </p:sp>
    </p:spTree>
    <p:extLst>
      <p:ext uri="{BB962C8B-B14F-4D97-AF65-F5344CB8AC3E}">
        <p14:creationId xmlns:p14="http://schemas.microsoft.com/office/powerpoint/2010/main" val="2297683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25.13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5" y="957008"/>
            <a:ext cx="2607544" cy="405683"/>
          </a:xfrm>
        </p:spPr>
        <p:txBody>
          <a:bodyPr wrap="square" lIns="0" tIns="18000" rIns="0" bIns="18000" anchor="ctr" anchorCtr="0">
            <a:spAutoFit/>
          </a:bodyPr>
          <a:lstStyle/>
          <a:p>
            <a:pPr marL="0" indent="0">
              <a:spcBef>
                <a:spcPts val="600"/>
              </a:spcBef>
              <a:buNone/>
            </a:pPr>
            <a:r>
              <a:rPr lang="en-US" sz="2400" noProof="0" dirty="0"/>
              <a:t>Measure Radiation</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503923"/>
            <a:ext cx="4144067" cy="1883011"/>
          </a:xfrm>
        </p:spPr>
        <p:txBody>
          <a:bodyPr wrap="square" lIns="0" tIns="18000" rIns="0" bIns="18000" anchor="ctr" anchorCtr="0">
            <a:spAutoFit/>
          </a:bodyPr>
          <a:lstStyle/>
          <a:p>
            <a:pPr marL="342900" indent="-342900"/>
            <a:r>
              <a:rPr lang="en-US" sz="2400" noProof="0" dirty="0"/>
              <a:t>The radiation emitted from a hybrid electric vehicle is very low and is being measured in units of milligauss.</a:t>
            </a:r>
          </a:p>
        </p:txBody>
      </p:sp>
      <p:pic>
        <p:nvPicPr>
          <p:cNvPr id="4" name="Picture 3" descr="A close-up view of a person holding a measuring instrument showing the reading 0.04. ">
            <a:extLst>
              <a:ext uri="{FF2B5EF4-FFF2-40B4-BE49-F238E27FC236}">
                <a16:creationId xmlns:a16="http://schemas.microsoft.com/office/drawing/2014/main" id="{6D484432-B2F9-3425-E1EB-5AFA2448B8AE}"/>
              </a:ext>
            </a:extLst>
          </p:cNvPr>
          <p:cNvPicPr>
            <a:picLocks noChangeAspect="1"/>
          </p:cNvPicPr>
          <p:nvPr/>
        </p:nvPicPr>
        <p:blipFill>
          <a:blip r:embed="rId3"/>
          <a:stretch>
            <a:fillRect/>
          </a:stretch>
        </p:blipFill>
        <p:spPr>
          <a:xfrm>
            <a:off x="4665870" y="917528"/>
            <a:ext cx="3846382" cy="2889341"/>
          </a:xfrm>
          <a:prstGeom prst="rect">
            <a:avLst/>
          </a:prstGeom>
        </p:spPr>
      </p:pic>
    </p:spTree>
    <p:extLst>
      <p:ext uri="{BB962C8B-B14F-4D97-AF65-F5344CB8AC3E}">
        <p14:creationId xmlns:p14="http://schemas.microsoft.com/office/powerpoint/2010/main" val="556995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6600"/>
            <a:ext cx="8269383" cy="590349"/>
          </a:xfrm>
        </p:spPr>
        <p:txBody>
          <a:bodyPr wrap="square" lIns="0" tIns="18000" rIns="0" bIns="18000" anchor="ctr" anchorCtr="0">
            <a:spAutoFit/>
          </a:bodyPr>
          <a:lstStyle/>
          <a:p>
            <a:r>
              <a:rPr lang="en-US" dirty="0">
                <a:latin typeface="+mj-lt"/>
              </a:rPr>
              <a:t>High-Voltage Tools and Equipment</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950770"/>
            <a:ext cx="970058" cy="405683"/>
          </a:xfrm>
        </p:spPr>
        <p:txBody>
          <a:bodyPr wrap="square" lIns="0" tIns="18000" rIns="0" bIns="18000" anchor="ctr" anchorCtr="0">
            <a:spAutoFit/>
          </a:bodyPr>
          <a:lstStyle/>
          <a:p>
            <a:pPr marL="343800" indent="-342900">
              <a:spcBef>
                <a:spcPts val="600"/>
              </a:spcBef>
            </a:pPr>
            <a:r>
              <a:rPr lang="en-US" sz="2400" spc="-300" dirty="0"/>
              <a:t>C A </a:t>
            </a:r>
            <a:r>
              <a:rPr lang="en-US" sz="2400" dirty="0"/>
              <a:t>T</a:t>
            </a:r>
            <a:r>
              <a:rPr lang="en-US" sz="2400" dirty="0">
                <a:solidFill>
                  <a:srgbClr val="000000"/>
                </a:solidFill>
              </a:rPr>
              <a:t> </a:t>
            </a:r>
          </a:p>
        </p:txBody>
      </p:sp>
      <p:graphicFrame>
        <p:nvGraphicFramePr>
          <p:cNvPr id="2" name="Object 1" descr="Roman numeral two.">
            <a:extLst>
              <a:ext uri="{FF2B5EF4-FFF2-40B4-BE49-F238E27FC236}">
                <a16:creationId xmlns:a16="http://schemas.microsoft.com/office/drawing/2014/main" id="{9D698A35-40DB-F749-D099-242B6C7601AA}"/>
              </a:ext>
            </a:extLst>
          </p:cNvPr>
          <p:cNvGraphicFramePr>
            <a:graphicFrameLocks noChangeAspect="1"/>
          </p:cNvGraphicFramePr>
          <p:nvPr>
            <p:extLst>
              <p:ext uri="{D42A27DB-BD31-4B8C-83A1-F6EECF244321}">
                <p14:modId xmlns:p14="http://schemas.microsoft.com/office/powerpoint/2010/main" val="118577032"/>
              </p:ext>
            </p:extLst>
          </p:nvPr>
        </p:nvGraphicFramePr>
        <p:xfrm>
          <a:off x="1395254" y="989464"/>
          <a:ext cx="223520" cy="328295"/>
        </p:xfrm>
        <a:graphic>
          <a:graphicData uri="http://schemas.openxmlformats.org/presentationml/2006/ole">
            <mc:AlternateContent xmlns:mc="http://schemas.openxmlformats.org/markup-compatibility/2006">
              <mc:Choice xmlns:v="urn:schemas-microsoft-com:vml" Requires="v">
                <p:oleObj name="Equation" r:id="rId3" imgW="114120" imgH="164880" progId="Equation.DSMT4">
                  <p:embed/>
                </p:oleObj>
              </mc:Choice>
              <mc:Fallback>
                <p:oleObj name="Equation" r:id="rId3" imgW="114120" imgH="164880" progId="Equation.DSMT4">
                  <p:embed/>
                  <p:pic>
                    <p:nvPicPr>
                      <p:cNvPr id="2" name="Object 1">
                        <a:extLst>
                          <a:ext uri="{FF2B5EF4-FFF2-40B4-BE49-F238E27FC236}">
                            <a16:creationId xmlns:a16="http://schemas.microsoft.com/office/drawing/2014/main" id="{9D698A35-40DB-F749-D099-242B6C7601AA}"/>
                          </a:ext>
                        </a:extLst>
                      </p:cNvPr>
                      <p:cNvPicPr/>
                      <p:nvPr/>
                    </p:nvPicPr>
                    <p:blipFill>
                      <a:blip r:embed="rId4"/>
                      <a:stretch>
                        <a:fillRect/>
                      </a:stretch>
                    </p:blipFill>
                    <p:spPr>
                      <a:xfrm>
                        <a:off x="1395254" y="989464"/>
                        <a:ext cx="223520" cy="328295"/>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3F5DFC3-99CA-23E6-41E3-48651124AD8A}"/>
              </a:ext>
            </a:extLst>
          </p:cNvPr>
          <p:cNvSpPr>
            <a:spLocks noGrp="1"/>
          </p:cNvSpPr>
          <p:nvPr>
            <p:ph sz="quarter" idx="13"/>
          </p:nvPr>
        </p:nvSpPr>
        <p:spPr>
          <a:xfrm>
            <a:off x="1709102" y="950769"/>
            <a:ext cx="3294219" cy="405683"/>
          </a:xfrm>
        </p:spPr>
        <p:txBody>
          <a:bodyPr wrap="square" lIns="0" tIns="18000" rIns="0" bIns="18000" anchor="ctr" anchorCtr="0">
            <a:spAutoFit/>
          </a:bodyPr>
          <a:lstStyle/>
          <a:p>
            <a:pPr marL="0" indent="0">
              <a:buNone/>
            </a:pPr>
            <a:r>
              <a:rPr lang="en-US" sz="2400" dirty="0"/>
              <a:t>Rated Digital Multimeter</a:t>
            </a:r>
          </a:p>
        </p:txBody>
      </p:sp>
      <p:sp>
        <p:nvSpPr>
          <p:cNvPr id="5" name="Content Placeholder 4">
            <a:extLst>
              <a:ext uri="{FF2B5EF4-FFF2-40B4-BE49-F238E27FC236}">
                <a16:creationId xmlns:a16="http://schemas.microsoft.com/office/drawing/2014/main" id="{0B2E6AA4-5FAF-509F-CDA2-BD292BA514DF}"/>
              </a:ext>
            </a:extLst>
          </p:cNvPr>
          <p:cNvSpPr>
            <a:spLocks noGrp="1"/>
          </p:cNvSpPr>
          <p:nvPr>
            <p:ph sz="quarter" idx="14"/>
          </p:nvPr>
        </p:nvSpPr>
        <p:spPr>
          <a:xfrm>
            <a:off x="334867" y="1411232"/>
            <a:ext cx="8269383" cy="967376"/>
          </a:xfrm>
        </p:spPr>
        <p:txBody>
          <a:bodyPr wrap="square" lIns="0" tIns="18000" rIns="0" bIns="18000" anchor="ctr" anchorCtr="0">
            <a:spAutoFit/>
          </a:bodyPr>
          <a:lstStyle/>
          <a:p>
            <a:pPr marL="342900" indent="-342900"/>
            <a:r>
              <a:rPr lang="en-US" sz="2400" dirty="0"/>
              <a:t>Megohmmeter (Insulation Tester)</a:t>
            </a:r>
          </a:p>
          <a:p>
            <a:pPr marL="342900" indent="-342900"/>
            <a:r>
              <a:rPr lang="en-US" sz="2400" dirty="0"/>
              <a:t>Insulated Hand Tools</a:t>
            </a:r>
          </a:p>
        </p:txBody>
      </p:sp>
    </p:spTree>
    <p:extLst>
      <p:ext uri="{BB962C8B-B14F-4D97-AF65-F5344CB8AC3E}">
        <p14:creationId xmlns:p14="http://schemas.microsoft.com/office/powerpoint/2010/main" val="191608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2663" y="190111"/>
            <a:ext cx="8271587" cy="590349"/>
          </a:xfrm>
        </p:spPr>
        <p:txBody>
          <a:bodyPr wrap="square" lIns="0" tIns="18000" rIns="0" bIns="18000" anchor="ctr" anchorCtr="0">
            <a:spAutoFit/>
          </a:bodyPr>
          <a:lstStyle/>
          <a:p>
            <a:r>
              <a:rPr lang="en-US" dirty="0"/>
              <a:t>Figure 25.14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962473"/>
            <a:ext cx="1517710" cy="405683"/>
          </a:xfrm>
        </p:spPr>
        <p:txBody>
          <a:bodyPr wrap="square" lIns="0" tIns="18000" rIns="0" bIns="18000" anchor="ctr" anchorCtr="0">
            <a:spAutoFit/>
          </a:bodyPr>
          <a:lstStyle/>
          <a:p>
            <a:pPr marL="0" indent="0">
              <a:spcBef>
                <a:spcPts val="600"/>
              </a:spcBef>
              <a:buNone/>
            </a:pPr>
            <a:r>
              <a:rPr lang="en-US" sz="2400" spc="-300" dirty="0"/>
              <a:t>D M </a:t>
            </a:r>
            <a:r>
              <a:rPr lang="en-US" sz="2400" dirty="0" err="1"/>
              <a:t>M</a:t>
            </a:r>
            <a:r>
              <a:rPr lang="en-US" sz="2400" dirty="0"/>
              <a:t> </a:t>
            </a:r>
            <a:r>
              <a:rPr lang="en-US" sz="2400" spc="-300" dirty="0"/>
              <a:t>C A </a:t>
            </a:r>
            <a:r>
              <a:rPr lang="en-US" sz="2400" dirty="0"/>
              <a:t>T</a:t>
            </a:r>
          </a:p>
        </p:txBody>
      </p:sp>
      <p:graphicFrame>
        <p:nvGraphicFramePr>
          <p:cNvPr id="4" name="Object 3" descr="Roman numeral three.">
            <a:extLst>
              <a:ext uri="{FF2B5EF4-FFF2-40B4-BE49-F238E27FC236}">
                <a16:creationId xmlns:a16="http://schemas.microsoft.com/office/drawing/2014/main" id="{EF13CC5A-A7A9-BDA9-DC04-059FB1B2DD1A}"/>
              </a:ext>
            </a:extLst>
          </p:cNvPr>
          <p:cNvGraphicFramePr>
            <a:graphicFrameLocks noChangeAspect="1"/>
          </p:cNvGraphicFramePr>
          <p:nvPr>
            <p:extLst>
              <p:ext uri="{D42A27DB-BD31-4B8C-83A1-F6EECF244321}">
                <p14:modId xmlns:p14="http://schemas.microsoft.com/office/powerpoint/2010/main" val="554202011"/>
              </p:ext>
            </p:extLst>
          </p:nvPr>
        </p:nvGraphicFramePr>
        <p:xfrm>
          <a:off x="1960202" y="994240"/>
          <a:ext cx="323056" cy="350996"/>
        </p:xfrm>
        <a:graphic>
          <a:graphicData uri="http://schemas.openxmlformats.org/presentationml/2006/ole">
            <mc:AlternateContent xmlns:mc="http://schemas.openxmlformats.org/markup-compatibility/2006">
              <mc:Choice xmlns:v="urn:schemas-microsoft-com:vml" Requires="v">
                <p:oleObj name="Equation" r:id="rId3" imgW="152280" imgH="164880" progId="Equation.DSMT4">
                  <p:embed/>
                </p:oleObj>
              </mc:Choice>
              <mc:Fallback>
                <p:oleObj name="Equation" r:id="rId3" imgW="152280" imgH="164880" progId="Equation.DSMT4">
                  <p:embed/>
                  <p:pic>
                    <p:nvPicPr>
                      <p:cNvPr id="53" name="Object 52">
                        <a:extLst>
                          <a:ext uri="{FF2B5EF4-FFF2-40B4-BE49-F238E27FC236}">
                            <a16:creationId xmlns:a16="http://schemas.microsoft.com/office/drawing/2014/main" id="{CC71A495-6FC6-7091-7A9A-C44F6D20D2EA}"/>
                          </a:ext>
                        </a:extLst>
                      </p:cNvPr>
                      <p:cNvPicPr/>
                      <p:nvPr/>
                    </p:nvPicPr>
                    <p:blipFill>
                      <a:blip r:embed="rId4"/>
                      <a:stretch>
                        <a:fillRect/>
                      </a:stretch>
                    </p:blipFill>
                    <p:spPr>
                      <a:xfrm>
                        <a:off x="1960202" y="994240"/>
                        <a:ext cx="323056" cy="350996"/>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2384461" y="968383"/>
            <a:ext cx="815796" cy="405683"/>
          </a:xfrm>
        </p:spPr>
        <p:txBody>
          <a:bodyPr wrap="square" lIns="0" tIns="18000" rIns="0" bIns="18000" anchor="ctr" anchorCtr="0">
            <a:spAutoFit/>
          </a:bodyPr>
          <a:lstStyle/>
          <a:p>
            <a:pPr marL="0" indent="0">
              <a:buNone/>
            </a:pPr>
            <a:r>
              <a:rPr lang="en-US" sz="2400" dirty="0"/>
              <a:t>Rated</a:t>
            </a:r>
          </a:p>
        </p:txBody>
      </p:sp>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334452" y="1422511"/>
            <a:ext cx="3608898" cy="405683"/>
          </a:xfrm>
        </p:spPr>
        <p:txBody>
          <a:bodyPr wrap="square" lIns="0" tIns="18000" rIns="0" bIns="18000" anchor="ctr" anchorCtr="0">
            <a:spAutoFit/>
          </a:bodyPr>
          <a:lstStyle/>
          <a:p>
            <a:pPr marL="342900" indent="-342900"/>
            <a:r>
              <a:rPr lang="en-US" sz="2400" dirty="0"/>
              <a:t>Use only a meter that is</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698498" y="1880267"/>
            <a:ext cx="643139" cy="405683"/>
          </a:xfrm>
        </p:spPr>
        <p:txBody>
          <a:bodyPr wrap="square" lIns="0" tIns="18000" rIns="0" bIns="18000" anchor="ctr" anchorCtr="0">
            <a:spAutoFit/>
          </a:bodyPr>
          <a:lstStyle/>
          <a:p>
            <a:pPr marL="0" indent="0">
              <a:buNone/>
            </a:pPr>
            <a:r>
              <a:rPr lang="en-US" sz="2400" spc="-300" dirty="0"/>
              <a:t>C A </a:t>
            </a:r>
            <a:r>
              <a:rPr lang="en-US" sz="2400" dirty="0"/>
              <a:t>T</a:t>
            </a:r>
          </a:p>
        </p:txBody>
      </p:sp>
      <p:graphicFrame>
        <p:nvGraphicFramePr>
          <p:cNvPr id="6" name="Object 5" descr="Roman numeral three.">
            <a:extLst>
              <a:ext uri="{FF2B5EF4-FFF2-40B4-BE49-F238E27FC236}">
                <a16:creationId xmlns:a16="http://schemas.microsoft.com/office/drawing/2014/main" id="{847ACA15-AD0F-10AF-5317-EF73FA385DB6}"/>
              </a:ext>
            </a:extLst>
          </p:cNvPr>
          <p:cNvGraphicFramePr>
            <a:graphicFrameLocks noChangeAspect="1"/>
          </p:cNvGraphicFramePr>
          <p:nvPr>
            <p:extLst>
              <p:ext uri="{D42A27DB-BD31-4B8C-83A1-F6EECF244321}">
                <p14:modId xmlns:p14="http://schemas.microsoft.com/office/powerpoint/2010/main" val="1607682925"/>
              </p:ext>
            </p:extLst>
          </p:nvPr>
        </p:nvGraphicFramePr>
        <p:xfrm>
          <a:off x="1417837" y="1878365"/>
          <a:ext cx="323056" cy="350996"/>
        </p:xfrm>
        <a:graphic>
          <a:graphicData uri="http://schemas.openxmlformats.org/presentationml/2006/ole">
            <mc:AlternateContent xmlns:mc="http://schemas.openxmlformats.org/markup-compatibility/2006">
              <mc:Choice xmlns:v="urn:schemas-microsoft-com:vml" Requires="v">
                <p:oleObj name="Equation" r:id="rId5" imgW="152280" imgH="164880" progId="Equation.DSMT4">
                  <p:embed/>
                </p:oleObj>
              </mc:Choice>
              <mc:Fallback>
                <p:oleObj name="Equation" r:id="rId5" imgW="152280" imgH="164880" progId="Equation.DSMT4">
                  <p:embed/>
                  <p:pic>
                    <p:nvPicPr>
                      <p:cNvPr id="4" name="Object 3">
                        <a:extLst>
                          <a:ext uri="{FF2B5EF4-FFF2-40B4-BE49-F238E27FC236}">
                            <a16:creationId xmlns:a16="http://schemas.microsoft.com/office/drawing/2014/main" id="{EF13CC5A-A7A9-BDA9-DC04-059FB1B2DD1A}"/>
                          </a:ext>
                        </a:extLst>
                      </p:cNvPr>
                      <p:cNvPicPr/>
                      <p:nvPr/>
                    </p:nvPicPr>
                    <p:blipFill>
                      <a:blip r:embed="rId4"/>
                      <a:stretch>
                        <a:fillRect/>
                      </a:stretch>
                    </p:blipFill>
                    <p:spPr>
                      <a:xfrm>
                        <a:off x="1417837" y="1878365"/>
                        <a:ext cx="323056" cy="350996"/>
                      </a:xfrm>
                      <a:prstGeom prst="rect">
                        <a:avLst/>
                      </a:prstGeom>
                    </p:spPr>
                  </p:pic>
                </p:oleObj>
              </mc:Fallback>
            </mc:AlternateContent>
          </a:graphicData>
        </a:graphic>
      </p:graphicFrame>
      <p:sp>
        <p:nvSpPr>
          <p:cNvPr id="20" name="Content Placeholder 19">
            <a:extLst>
              <a:ext uri="{FF2B5EF4-FFF2-40B4-BE49-F238E27FC236}">
                <a16:creationId xmlns:a16="http://schemas.microsoft.com/office/drawing/2014/main" id="{FE0621A9-6AF2-A315-E07B-C5BEF42F47FE}"/>
              </a:ext>
            </a:extLst>
          </p:cNvPr>
          <p:cNvSpPr>
            <a:spLocks noGrp="1"/>
          </p:cNvSpPr>
          <p:nvPr>
            <p:ph sz="quarter" idx="16"/>
          </p:nvPr>
        </p:nvSpPr>
        <p:spPr>
          <a:xfrm>
            <a:off x="1844873" y="1876894"/>
            <a:ext cx="2654459" cy="405683"/>
          </a:xfrm>
        </p:spPr>
        <p:txBody>
          <a:bodyPr wrap="square" lIns="0" tIns="18000" rIns="0" bIns="18000" anchor="ctr" anchorCtr="0">
            <a:spAutoFit/>
          </a:bodyPr>
          <a:lstStyle/>
          <a:p>
            <a:pPr marL="0" indent="0">
              <a:buNone/>
            </a:pPr>
            <a:r>
              <a:rPr lang="en-US" sz="2400" dirty="0"/>
              <a:t>rated when making </a:t>
            </a:r>
          </a:p>
        </p:txBody>
      </p:sp>
      <p:sp>
        <p:nvSpPr>
          <p:cNvPr id="21" name="Content Placeholder 20">
            <a:extLst>
              <a:ext uri="{FF2B5EF4-FFF2-40B4-BE49-F238E27FC236}">
                <a16:creationId xmlns:a16="http://schemas.microsoft.com/office/drawing/2014/main" id="{46B6ED4F-0539-CE7E-ADA0-0BACA48490D8}"/>
              </a:ext>
            </a:extLst>
          </p:cNvPr>
          <p:cNvSpPr>
            <a:spLocks noGrp="1"/>
          </p:cNvSpPr>
          <p:nvPr>
            <p:ph sz="quarter" idx="17"/>
          </p:nvPr>
        </p:nvSpPr>
        <p:spPr>
          <a:xfrm>
            <a:off x="694508" y="2336666"/>
            <a:ext cx="3804824" cy="1144347"/>
          </a:xfrm>
        </p:spPr>
        <p:txBody>
          <a:bodyPr wrap="square" lIns="0" tIns="18000" rIns="0" bIns="18000" anchor="ctr" anchorCtr="0">
            <a:spAutoFit/>
          </a:bodyPr>
          <a:lstStyle/>
          <a:p>
            <a:pPr marL="0" indent="0">
              <a:buNone/>
            </a:pPr>
            <a:r>
              <a:rPr lang="en-US" sz="2400" dirty="0"/>
              <a:t>electrical measurements on an electric or hybrid electric vehicle.</a:t>
            </a:r>
          </a:p>
        </p:txBody>
      </p:sp>
      <p:pic>
        <p:nvPicPr>
          <p:cNvPr id="3" name="Picture 2" descr="A photo shows C A T three rating inscribed on a multi-meter.">
            <a:extLst>
              <a:ext uri="{FF2B5EF4-FFF2-40B4-BE49-F238E27FC236}">
                <a16:creationId xmlns:a16="http://schemas.microsoft.com/office/drawing/2014/main" id="{7EF042B2-52AD-A187-D448-71CAC458E824}"/>
              </a:ext>
            </a:extLst>
          </p:cNvPr>
          <p:cNvPicPr>
            <a:picLocks noChangeAspect="1"/>
          </p:cNvPicPr>
          <p:nvPr/>
        </p:nvPicPr>
        <p:blipFill>
          <a:blip r:embed="rId6"/>
          <a:stretch>
            <a:fillRect/>
          </a:stretch>
        </p:blipFill>
        <p:spPr>
          <a:xfrm>
            <a:off x="4617439" y="1059527"/>
            <a:ext cx="3947944" cy="2970728"/>
          </a:xfrm>
          <a:prstGeom prst="rect">
            <a:avLst/>
          </a:prstGeom>
        </p:spPr>
      </p:pic>
    </p:spTree>
    <p:extLst>
      <p:ext uri="{BB962C8B-B14F-4D97-AF65-F5344CB8AC3E}">
        <p14:creationId xmlns:p14="http://schemas.microsoft.com/office/powerpoint/2010/main" val="285470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85" y="188291"/>
            <a:ext cx="8273815" cy="590349"/>
          </a:xfrm>
        </p:spPr>
        <p:txBody>
          <a:bodyPr wrap="square" lIns="0" tIns="18000" rIns="0" bIns="18000" anchor="ctr" anchorCtr="0">
            <a:spAutoFit/>
          </a:bodyPr>
          <a:lstStyle/>
          <a:p>
            <a:r>
              <a:rPr lang="en-US" noProof="0" dirty="0"/>
              <a:t>Learning Objectives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663" y="939054"/>
            <a:ext cx="8119673" cy="3198756"/>
          </a:xfrm>
        </p:spPr>
        <p:txBody>
          <a:bodyPr wrap="square" lIns="0" tIns="18000" rIns="0" bIns="18000" anchor="ctr" anchorCtr="0">
            <a:spAutoFit/>
          </a:bodyPr>
          <a:lstStyle/>
          <a:p>
            <a:pPr marL="712800" indent="-712800">
              <a:buSzTx/>
              <a:buNone/>
            </a:pPr>
            <a:r>
              <a:rPr lang="en-US" sz="2400" b="1" noProof="0" dirty="0">
                <a:solidFill>
                  <a:srgbClr val="007FA3"/>
                </a:solidFill>
                <a:cs typeface="Times New Roman" panose="02020603050405020304" pitchFamily="18" charset="0"/>
              </a:rPr>
              <a:t>25.6 	</a:t>
            </a:r>
            <a:r>
              <a:rPr lang="en-US" sz="2400" dirty="0">
                <a:solidFill>
                  <a:schemeClr val="tx1"/>
                </a:solidFill>
              </a:rPr>
              <a:t>Explain the purpose of the safety interlock system.</a:t>
            </a:r>
            <a:endParaRPr lang="en-US" altLang="en-US" sz="2400" noProof="0" dirty="0">
              <a:latin typeface="Arial" panose="020B0604020202020204" pitchFamily="34" charset="0"/>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25.7 	</a:t>
            </a:r>
            <a:r>
              <a:rPr lang="en-US" sz="2400" dirty="0">
                <a:solidFill>
                  <a:schemeClr val="tx1"/>
                </a:solidFill>
              </a:rPr>
              <a:t>Describe the process for depowering the high-voltage system.</a:t>
            </a:r>
            <a:endParaRPr lang="en-US" altLang="en-US" sz="2400" noProof="0" dirty="0">
              <a:latin typeface="Arial" panose="020B0604020202020204" pitchFamily="34" charset="0"/>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25.8</a:t>
            </a:r>
            <a:r>
              <a:rPr lang="en-US" sz="2400" dirty="0"/>
              <a:t> 	</a:t>
            </a:r>
            <a:r>
              <a:rPr lang="en-US" sz="2400" dirty="0">
                <a:solidFill>
                  <a:schemeClr val="tx1"/>
                </a:solidFill>
              </a:rPr>
              <a:t>Discuss precautions that are needed when hoisting an </a:t>
            </a:r>
            <a:r>
              <a:rPr lang="en-US" sz="2400" spc="-300" dirty="0">
                <a:solidFill>
                  <a:schemeClr val="tx1"/>
                </a:solidFill>
              </a:rPr>
              <a:t>E </a:t>
            </a:r>
            <a:r>
              <a:rPr lang="en-US" sz="2400" dirty="0">
                <a:solidFill>
                  <a:schemeClr val="tx1"/>
                </a:solidFill>
              </a:rPr>
              <a:t>V/</a:t>
            </a:r>
            <a:r>
              <a:rPr lang="en-US" sz="2400" spc="-300" dirty="0">
                <a:solidFill>
                  <a:schemeClr val="tx1"/>
                </a:solidFill>
              </a:rPr>
              <a:t>H E </a:t>
            </a:r>
            <a:r>
              <a:rPr lang="en-US" sz="2400" dirty="0">
                <a:solidFill>
                  <a:schemeClr val="tx1"/>
                </a:solidFill>
              </a:rPr>
              <a:t>V in the shop.</a:t>
            </a:r>
            <a:endParaRPr lang="en-US" sz="2400" dirty="0">
              <a:latin typeface="Arial" panose="020B0604020202020204" pitchFamily="34" charset="0"/>
              <a:ea typeface="+mj-ea"/>
              <a:cs typeface="Arial" panose="020B0604020202020204" pitchFamily="34" charset="0"/>
            </a:endParaRPr>
          </a:p>
          <a:p>
            <a:pPr marL="712800" indent="-712800">
              <a:buSzTx/>
              <a:buNone/>
            </a:pPr>
            <a:r>
              <a:rPr lang="en-US" sz="2400" b="1" noProof="0" dirty="0">
                <a:solidFill>
                  <a:srgbClr val="007FA3"/>
                </a:solidFill>
                <a:cs typeface="Times New Roman" panose="02020603050405020304" pitchFamily="18" charset="0"/>
              </a:rPr>
              <a:t>25.9 	</a:t>
            </a:r>
            <a:r>
              <a:rPr lang="en-US" sz="2400" dirty="0">
                <a:solidFill>
                  <a:schemeClr val="tx1"/>
                </a:solidFill>
              </a:rPr>
              <a:t>Discuss precautions that are needed when moving an </a:t>
            </a:r>
            <a:r>
              <a:rPr lang="en-US" sz="2400" spc="-300" dirty="0">
                <a:solidFill>
                  <a:schemeClr val="tx1"/>
                </a:solidFill>
              </a:rPr>
              <a:t>E </a:t>
            </a:r>
            <a:r>
              <a:rPr lang="en-US" sz="2400" dirty="0">
                <a:solidFill>
                  <a:schemeClr val="tx1"/>
                </a:solidFill>
              </a:rPr>
              <a:t>V/</a:t>
            </a:r>
            <a:r>
              <a:rPr lang="en-US" sz="2400" spc="-300" dirty="0">
                <a:solidFill>
                  <a:schemeClr val="tx1"/>
                </a:solidFill>
              </a:rPr>
              <a:t>H E </a:t>
            </a:r>
            <a:r>
              <a:rPr lang="en-US" sz="2400" dirty="0">
                <a:solidFill>
                  <a:schemeClr val="tx1"/>
                </a:solidFill>
              </a:rPr>
              <a:t>V in the shop.</a:t>
            </a:r>
            <a:endParaRPr lang="en-US" sz="2400" b="1" noProof="0" dirty="0">
              <a:solidFill>
                <a:srgbClr val="007FA3"/>
              </a:solidFill>
              <a:cs typeface="Times New Roman" panose="02020603050405020304" pitchFamily="18" charset="0"/>
            </a:endParaRPr>
          </a:p>
        </p:txBody>
      </p:sp>
    </p:spTree>
    <p:extLst>
      <p:ext uri="{BB962C8B-B14F-4D97-AF65-F5344CB8AC3E}">
        <p14:creationId xmlns:p14="http://schemas.microsoft.com/office/powerpoint/2010/main" val="1239903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Figure 25.15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2663" y="953846"/>
            <a:ext cx="1668486" cy="405683"/>
          </a:xfrm>
        </p:spPr>
        <p:txBody>
          <a:bodyPr wrap="square" lIns="0" tIns="18000" rIns="0" bIns="18000" anchor="ctr" anchorCtr="0">
            <a:spAutoFit/>
          </a:bodyPr>
          <a:lstStyle/>
          <a:p>
            <a:pPr marL="0" indent="0">
              <a:spcBef>
                <a:spcPts val="600"/>
              </a:spcBef>
              <a:buNone/>
            </a:pPr>
            <a:r>
              <a:rPr lang="en-US" sz="2400" spc="-300" dirty="0"/>
              <a:t>D M </a:t>
            </a:r>
            <a:r>
              <a:rPr lang="en-US" sz="2400" dirty="0" err="1"/>
              <a:t>M</a:t>
            </a:r>
            <a:r>
              <a:rPr lang="en-US" sz="2400" dirty="0"/>
              <a:t> Leads</a:t>
            </a:r>
          </a:p>
        </p:txBody>
      </p:sp>
      <p:pic>
        <p:nvPicPr>
          <p:cNvPr id="3" name="Picture 2" descr="A photo shows C A T three rating inscribed on a meter lead.">
            <a:extLst>
              <a:ext uri="{FF2B5EF4-FFF2-40B4-BE49-F238E27FC236}">
                <a16:creationId xmlns:a16="http://schemas.microsoft.com/office/drawing/2014/main" id="{1F524A95-2303-2CF5-FB60-1CD9FF4C06B3}"/>
              </a:ext>
            </a:extLst>
          </p:cNvPr>
          <p:cNvPicPr>
            <a:picLocks noChangeAspect="1"/>
          </p:cNvPicPr>
          <p:nvPr/>
        </p:nvPicPr>
        <p:blipFill>
          <a:blip r:embed="rId3"/>
          <a:stretch>
            <a:fillRect/>
          </a:stretch>
        </p:blipFill>
        <p:spPr>
          <a:xfrm>
            <a:off x="626007" y="1658230"/>
            <a:ext cx="7766481" cy="2429916"/>
          </a:xfrm>
          <a:prstGeom prst="rect">
            <a:avLst/>
          </a:prstGeom>
        </p:spPr>
      </p:pic>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29531" y="4974452"/>
            <a:ext cx="5363057" cy="405683"/>
          </a:xfrm>
        </p:spPr>
        <p:txBody>
          <a:bodyPr wrap="square" lIns="0" tIns="18000" rIns="0" bIns="18000" anchor="ctr" anchorCtr="0">
            <a:spAutoFit/>
          </a:bodyPr>
          <a:lstStyle/>
          <a:p>
            <a:pPr marL="342900" indent="-342900"/>
            <a:r>
              <a:rPr lang="en-US" sz="2400" dirty="0"/>
              <a:t>The meter leads should also be </a:t>
            </a:r>
            <a:r>
              <a:rPr lang="en-US" sz="2400" spc="-300" dirty="0"/>
              <a:t>C A </a:t>
            </a:r>
            <a:r>
              <a:rPr lang="en-US" sz="2400" dirty="0"/>
              <a:t>T</a:t>
            </a:r>
          </a:p>
        </p:txBody>
      </p:sp>
      <p:graphicFrame>
        <p:nvGraphicFramePr>
          <p:cNvPr id="4" name="Object 3" descr="Roman numeral three.">
            <a:extLst>
              <a:ext uri="{FF2B5EF4-FFF2-40B4-BE49-F238E27FC236}">
                <a16:creationId xmlns:a16="http://schemas.microsoft.com/office/drawing/2014/main" id="{EF13CC5A-A7A9-BDA9-DC04-059FB1B2DD1A}"/>
              </a:ext>
            </a:extLst>
          </p:cNvPr>
          <p:cNvGraphicFramePr>
            <a:graphicFrameLocks noChangeAspect="1"/>
          </p:cNvGraphicFramePr>
          <p:nvPr>
            <p:extLst>
              <p:ext uri="{D42A27DB-BD31-4B8C-83A1-F6EECF244321}">
                <p14:modId xmlns:p14="http://schemas.microsoft.com/office/powerpoint/2010/main" val="3647829243"/>
              </p:ext>
            </p:extLst>
          </p:nvPr>
        </p:nvGraphicFramePr>
        <p:xfrm>
          <a:off x="5719483" y="5001795"/>
          <a:ext cx="323056" cy="350996"/>
        </p:xfrm>
        <a:graphic>
          <a:graphicData uri="http://schemas.openxmlformats.org/presentationml/2006/ole">
            <mc:AlternateContent xmlns:mc="http://schemas.openxmlformats.org/markup-compatibility/2006">
              <mc:Choice xmlns:v="urn:schemas-microsoft-com:vml" Requires="v">
                <p:oleObj name="Equation" r:id="rId4" imgW="152280" imgH="164880" progId="Equation.DSMT4">
                  <p:embed/>
                </p:oleObj>
              </mc:Choice>
              <mc:Fallback>
                <p:oleObj name="Equation" r:id="rId4" imgW="152280" imgH="164880" progId="Equation.DSMT4">
                  <p:embed/>
                  <p:pic>
                    <p:nvPicPr>
                      <p:cNvPr id="4" name="Object 3">
                        <a:extLst>
                          <a:ext uri="{FF2B5EF4-FFF2-40B4-BE49-F238E27FC236}">
                            <a16:creationId xmlns:a16="http://schemas.microsoft.com/office/drawing/2014/main" id="{EF13CC5A-A7A9-BDA9-DC04-059FB1B2DD1A}"/>
                          </a:ext>
                        </a:extLst>
                      </p:cNvPr>
                      <p:cNvPicPr/>
                      <p:nvPr/>
                    </p:nvPicPr>
                    <p:blipFill>
                      <a:blip r:embed="rId5"/>
                      <a:stretch>
                        <a:fillRect/>
                      </a:stretch>
                    </p:blipFill>
                    <p:spPr>
                      <a:xfrm>
                        <a:off x="5719483" y="5001795"/>
                        <a:ext cx="323056" cy="350996"/>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6091180" y="4974452"/>
            <a:ext cx="1703192" cy="405683"/>
          </a:xfrm>
        </p:spPr>
        <p:txBody>
          <a:bodyPr wrap="square" lIns="0" tIns="18000" rIns="0" bIns="18000" anchor="ctr" anchorCtr="0">
            <a:spAutoFit/>
          </a:bodyPr>
          <a:lstStyle/>
          <a:p>
            <a:pPr marL="0" indent="0">
              <a:buNone/>
            </a:pPr>
            <a:r>
              <a:rPr lang="en-US" sz="2400" dirty="0"/>
              <a:t>-rated when </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697085" y="5439348"/>
            <a:ext cx="6214703" cy="405683"/>
          </a:xfrm>
        </p:spPr>
        <p:txBody>
          <a:bodyPr wrap="square" lIns="0" tIns="18000" rIns="0" bIns="18000" anchor="ctr" anchorCtr="0">
            <a:spAutoFit/>
          </a:bodyPr>
          <a:lstStyle/>
          <a:p>
            <a:pPr marL="0" indent="0">
              <a:buNone/>
            </a:pPr>
            <a:r>
              <a:rPr lang="en-US" sz="2400" dirty="0"/>
              <a:t>checking voltages on a hybrid electric vehicle.</a:t>
            </a:r>
          </a:p>
        </p:txBody>
      </p:sp>
    </p:spTree>
    <p:extLst>
      <p:ext uri="{BB962C8B-B14F-4D97-AF65-F5344CB8AC3E}">
        <p14:creationId xmlns:p14="http://schemas.microsoft.com/office/powerpoint/2010/main" val="1479050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2663" y="198737"/>
            <a:ext cx="8271587" cy="590349"/>
          </a:xfrm>
        </p:spPr>
        <p:txBody>
          <a:bodyPr wrap="square" lIns="0" tIns="18000" rIns="0" bIns="18000" anchor="ctr" anchorCtr="0">
            <a:spAutoFit/>
          </a:bodyPr>
          <a:lstStyle/>
          <a:p>
            <a:r>
              <a:rPr lang="en-US" dirty="0"/>
              <a:t>Figure 25.16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2663" y="953845"/>
            <a:ext cx="2697186" cy="405683"/>
          </a:xfrm>
        </p:spPr>
        <p:txBody>
          <a:bodyPr wrap="square" lIns="0" tIns="18000" rIns="0" bIns="18000" anchor="ctr" anchorCtr="0">
            <a:spAutoFit/>
          </a:bodyPr>
          <a:lstStyle/>
          <a:p>
            <a:pPr marL="0" indent="0">
              <a:spcBef>
                <a:spcPts val="600"/>
              </a:spcBef>
              <a:buNone/>
            </a:pPr>
            <a:r>
              <a:rPr lang="en-US" sz="2400" dirty="0"/>
              <a:t>Fluke 1587 Megger</a:t>
            </a:r>
          </a:p>
        </p:txBody>
      </p:sp>
      <p:pic>
        <p:nvPicPr>
          <p:cNvPr id="5" name="Picture 4" descr="A close-up view of a Fluke 1587. ">
            <a:extLst>
              <a:ext uri="{FF2B5EF4-FFF2-40B4-BE49-F238E27FC236}">
                <a16:creationId xmlns:a16="http://schemas.microsoft.com/office/drawing/2014/main" id="{A122D6AF-EFF7-35E9-9C0A-9560506F0BAA}"/>
              </a:ext>
            </a:extLst>
          </p:cNvPr>
          <p:cNvPicPr>
            <a:picLocks noChangeAspect="1"/>
          </p:cNvPicPr>
          <p:nvPr/>
        </p:nvPicPr>
        <p:blipFill>
          <a:blip r:embed="rId3"/>
          <a:stretch>
            <a:fillRect/>
          </a:stretch>
        </p:blipFill>
        <p:spPr>
          <a:xfrm>
            <a:off x="2584343" y="1519365"/>
            <a:ext cx="3987423" cy="3000435"/>
          </a:xfrm>
          <a:prstGeom prst="rect">
            <a:avLst/>
          </a:prstGeom>
        </p:spPr>
      </p:pic>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29173" y="4652745"/>
            <a:ext cx="8256789" cy="1144347"/>
          </a:xfrm>
        </p:spPr>
        <p:txBody>
          <a:bodyPr wrap="square" lIns="0" tIns="18000" rIns="0" bIns="18000" anchor="ctr" anchorCtr="0">
            <a:spAutoFit/>
          </a:bodyPr>
          <a:lstStyle/>
          <a:p>
            <a:pPr marL="342900" indent="-342900"/>
            <a:r>
              <a:rPr lang="en-US" sz="2400" dirty="0"/>
              <a:t>The Fluke 1587 is an example of an insulation tester that is able to test the </a:t>
            </a:r>
            <a:r>
              <a:rPr lang="en-US" sz="2400" spc="-300" dirty="0"/>
              <a:t>H </a:t>
            </a:r>
            <a:r>
              <a:rPr lang="en-US" sz="2400" dirty="0"/>
              <a:t>V circuit insulation to 1,000 volts. The resistance between the </a:t>
            </a:r>
            <a:r>
              <a:rPr lang="en-US" sz="2400" spc="-300" dirty="0"/>
              <a:t>H </a:t>
            </a:r>
            <a:r>
              <a:rPr lang="en-US" sz="2400" dirty="0"/>
              <a:t>V circuit and ground should be</a:t>
            </a:r>
          </a:p>
        </p:txBody>
      </p:sp>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643003" y="5862840"/>
            <a:ext cx="3931445" cy="405683"/>
          </a:xfrm>
        </p:spPr>
        <p:txBody>
          <a:bodyPr wrap="square" lIns="0" tIns="18000" rIns="0" bIns="18000" anchor="ctr" anchorCtr="0">
            <a:spAutoFit/>
          </a:bodyPr>
          <a:lstStyle/>
          <a:p>
            <a:pPr marL="0" indent="0">
              <a:buNone/>
            </a:pPr>
            <a:r>
              <a:rPr lang="en-US" sz="2400" dirty="0"/>
              <a:t>higher than one million ohms</a:t>
            </a:r>
          </a:p>
        </p:txBody>
      </p:sp>
      <p:graphicFrame>
        <p:nvGraphicFramePr>
          <p:cNvPr id="4" name="Object 3" descr="1.0 to 22.2 million ohms.">
            <a:extLst>
              <a:ext uri="{FF2B5EF4-FFF2-40B4-BE49-F238E27FC236}">
                <a16:creationId xmlns:a16="http://schemas.microsoft.com/office/drawing/2014/main" id="{EF13CC5A-A7A9-BDA9-DC04-059FB1B2DD1A}"/>
              </a:ext>
            </a:extLst>
          </p:cNvPr>
          <p:cNvGraphicFramePr>
            <a:graphicFrameLocks noChangeAspect="1"/>
          </p:cNvGraphicFramePr>
          <p:nvPr>
            <p:extLst>
              <p:ext uri="{D42A27DB-BD31-4B8C-83A1-F6EECF244321}">
                <p14:modId xmlns:p14="http://schemas.microsoft.com/office/powerpoint/2010/main" val="1312790117"/>
              </p:ext>
            </p:extLst>
          </p:nvPr>
        </p:nvGraphicFramePr>
        <p:xfrm>
          <a:off x="4615165" y="5861438"/>
          <a:ext cx="1956601" cy="446772"/>
        </p:xfrm>
        <a:graphic>
          <a:graphicData uri="http://schemas.openxmlformats.org/presentationml/2006/ole">
            <mc:AlternateContent xmlns:mc="http://schemas.openxmlformats.org/markup-compatibility/2006">
              <mc:Choice xmlns:v="urn:schemas-microsoft-com:vml" Requires="v">
                <p:oleObj name="Equation" r:id="rId4" imgW="1117440" imgH="253800" progId="Equation.DSMT4">
                  <p:embed/>
                </p:oleObj>
              </mc:Choice>
              <mc:Fallback>
                <p:oleObj name="Equation" r:id="rId4" imgW="1117440" imgH="253800" progId="Equation.DSMT4">
                  <p:embed/>
                  <p:pic>
                    <p:nvPicPr>
                      <p:cNvPr id="4" name="Object 3">
                        <a:extLst>
                          <a:ext uri="{FF2B5EF4-FFF2-40B4-BE49-F238E27FC236}">
                            <a16:creationId xmlns:a16="http://schemas.microsoft.com/office/drawing/2014/main" id="{EF13CC5A-A7A9-BDA9-DC04-059FB1B2DD1A}"/>
                          </a:ext>
                        </a:extLst>
                      </p:cNvPr>
                      <p:cNvPicPr/>
                      <p:nvPr/>
                    </p:nvPicPr>
                    <p:blipFill>
                      <a:blip r:embed="rId5"/>
                      <a:stretch>
                        <a:fillRect/>
                      </a:stretch>
                    </p:blipFill>
                    <p:spPr>
                      <a:xfrm>
                        <a:off x="4615165" y="5861438"/>
                        <a:ext cx="1956601" cy="446772"/>
                      </a:xfrm>
                      <a:prstGeom prst="rect">
                        <a:avLst/>
                      </a:prstGeom>
                    </p:spPr>
                  </p:pic>
                </p:oleObj>
              </mc:Fallback>
            </mc:AlternateContent>
          </a:graphicData>
        </a:graphic>
      </p:graphicFrame>
    </p:spTree>
    <p:extLst>
      <p:ext uri="{BB962C8B-B14F-4D97-AF65-F5344CB8AC3E}">
        <p14:creationId xmlns:p14="http://schemas.microsoft.com/office/powerpoint/2010/main" val="860609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6869" y="193426"/>
            <a:ext cx="8278527" cy="590349"/>
          </a:xfrm>
        </p:spPr>
        <p:txBody>
          <a:bodyPr wrap="square" lIns="0" tIns="18000" rIns="0" bIns="18000" anchor="ctr" anchorCtr="0">
            <a:spAutoFit/>
          </a:bodyPr>
          <a:lstStyle/>
          <a:p>
            <a:r>
              <a:rPr lang="en-US" dirty="0"/>
              <a:t>Loss of Isolation Test</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25723" y="942577"/>
            <a:ext cx="8278527" cy="4306751"/>
          </a:xfrm>
        </p:spPr>
        <p:txBody>
          <a:bodyPr wrap="square" lIns="0" tIns="18000" rIns="0" bIns="18000" anchor="ctr" anchorCtr="0">
            <a:spAutoFit/>
          </a:bodyPr>
          <a:lstStyle/>
          <a:p>
            <a:pPr marL="342900" indent="-342900"/>
            <a:r>
              <a:rPr lang="en-US" sz="2400" dirty="0"/>
              <a:t>Purpose</a:t>
            </a:r>
          </a:p>
          <a:p>
            <a:pPr marL="829818" lvl="1" indent="-342900"/>
            <a:r>
              <a:rPr lang="en-US" sz="2400" dirty="0"/>
              <a:t>The </a:t>
            </a:r>
            <a:r>
              <a:rPr lang="en-US" sz="2400" spc="-300" dirty="0"/>
              <a:t>H </a:t>
            </a:r>
            <a:r>
              <a:rPr lang="en-US" sz="2400" dirty="0"/>
              <a:t>V circuits do not use a common ground.</a:t>
            </a:r>
          </a:p>
          <a:p>
            <a:pPr marL="829818" lvl="1" indent="-342900"/>
            <a:r>
              <a:rPr lang="en-US" sz="2400" dirty="0"/>
              <a:t>When the ground fault system detects </a:t>
            </a:r>
            <a:r>
              <a:rPr lang="en-US" sz="2400" spc="-300" dirty="0"/>
              <a:t>H </a:t>
            </a:r>
            <a:r>
              <a:rPr lang="en-US" sz="2400" dirty="0"/>
              <a:t>V leaking to ground, it sets a </a:t>
            </a:r>
            <a:r>
              <a:rPr lang="en-US" sz="2400" spc="-300" dirty="0"/>
              <a:t>D T </a:t>
            </a:r>
            <a:r>
              <a:rPr lang="en-US" sz="2400" dirty="0"/>
              <a:t>C that includes the location of the fault.</a:t>
            </a:r>
          </a:p>
          <a:p>
            <a:pPr marL="342900" indent="-342900"/>
            <a:r>
              <a:rPr lang="en-US" sz="2400" dirty="0"/>
              <a:t>Test Procedure</a:t>
            </a:r>
          </a:p>
          <a:p>
            <a:pPr marL="829818" lvl="1" indent="-342900"/>
            <a:r>
              <a:rPr lang="en-US" sz="2400" dirty="0"/>
              <a:t>Disable the </a:t>
            </a:r>
            <a:r>
              <a:rPr lang="en-US" sz="2400" spc="-300" dirty="0"/>
              <a:t>H </a:t>
            </a:r>
            <a:r>
              <a:rPr lang="en-US" sz="2400" dirty="0"/>
              <a:t>V system.</a:t>
            </a:r>
          </a:p>
          <a:p>
            <a:pPr marL="829818" lvl="1" indent="-342900"/>
            <a:r>
              <a:rPr lang="en-US" sz="2400" dirty="0"/>
              <a:t>Use </a:t>
            </a:r>
            <a:r>
              <a:rPr lang="en-US" sz="2400" spc="-300" dirty="0"/>
              <a:t>D T </a:t>
            </a:r>
            <a:r>
              <a:rPr lang="en-US" sz="2400" dirty="0"/>
              <a:t>Cs and schematics to identify problem areas.</a:t>
            </a:r>
          </a:p>
          <a:p>
            <a:pPr marL="829818" lvl="1" indent="-342900"/>
            <a:r>
              <a:rPr lang="en-US" sz="2400" dirty="0"/>
              <a:t>Connect the isolation tester to the circuit, perform the test and record the results.</a:t>
            </a:r>
          </a:p>
        </p:txBody>
      </p:sp>
    </p:spTree>
    <p:extLst>
      <p:ext uri="{BB962C8B-B14F-4D97-AF65-F5344CB8AC3E}">
        <p14:creationId xmlns:p14="http://schemas.microsoft.com/office/powerpoint/2010/main" val="4149883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25.17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54274"/>
            <a:ext cx="2070290" cy="405683"/>
          </a:xfrm>
        </p:spPr>
        <p:txBody>
          <a:bodyPr wrap="square" lIns="0" tIns="18000" rIns="0" bIns="18000" anchor="ctr" anchorCtr="0">
            <a:spAutoFit/>
          </a:bodyPr>
          <a:lstStyle/>
          <a:p>
            <a:pPr marL="0" indent="0">
              <a:spcBef>
                <a:spcPts val="600"/>
              </a:spcBef>
              <a:buNone/>
            </a:pPr>
            <a:r>
              <a:rPr lang="en-US" sz="2400" noProof="0" dirty="0"/>
              <a:t>Insulated Tools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489081"/>
            <a:ext cx="4174968" cy="2252343"/>
          </a:xfrm>
        </p:spPr>
        <p:txBody>
          <a:bodyPr wrap="square" lIns="0" tIns="18000" rIns="0" bIns="18000" anchor="ctr" anchorCtr="0">
            <a:spAutoFit/>
          </a:bodyPr>
          <a:lstStyle/>
          <a:p>
            <a:pPr marL="342900" indent="-342900"/>
            <a:r>
              <a:rPr lang="en-US" sz="2400" noProof="0" dirty="0"/>
              <a:t>Insulated tools, such as this socket set, provide an additional margin of safety to the service technician when working around </a:t>
            </a:r>
            <a:r>
              <a:rPr lang="en-US" sz="2400" spc="-300" noProof="0" dirty="0"/>
              <a:t>H </a:t>
            </a:r>
            <a:r>
              <a:rPr lang="en-US" sz="2400" noProof="0" dirty="0"/>
              <a:t>V components and systems.</a:t>
            </a:r>
          </a:p>
        </p:txBody>
      </p:sp>
      <p:pic>
        <p:nvPicPr>
          <p:cNvPr id="4" name="Picture 3" descr="A photo shows an insulated socket set. ">
            <a:extLst>
              <a:ext uri="{FF2B5EF4-FFF2-40B4-BE49-F238E27FC236}">
                <a16:creationId xmlns:a16="http://schemas.microsoft.com/office/drawing/2014/main" id="{EDCDBDD9-8DD3-9532-307F-F4A677FDCBEE}"/>
              </a:ext>
            </a:extLst>
          </p:cNvPr>
          <p:cNvPicPr>
            <a:picLocks noChangeAspect="1"/>
          </p:cNvPicPr>
          <p:nvPr/>
        </p:nvPicPr>
        <p:blipFill>
          <a:blip r:embed="rId3"/>
          <a:stretch>
            <a:fillRect/>
          </a:stretch>
        </p:blipFill>
        <p:spPr>
          <a:xfrm>
            <a:off x="4643595" y="939572"/>
            <a:ext cx="3908855" cy="3134824"/>
          </a:xfrm>
          <a:prstGeom prst="rect">
            <a:avLst/>
          </a:prstGeom>
        </p:spPr>
      </p:pic>
    </p:spTree>
    <p:extLst>
      <p:ext uri="{BB962C8B-B14F-4D97-AF65-F5344CB8AC3E}">
        <p14:creationId xmlns:p14="http://schemas.microsoft.com/office/powerpoint/2010/main" val="694776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25.18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54274"/>
            <a:ext cx="2600642" cy="405683"/>
          </a:xfrm>
        </p:spPr>
        <p:txBody>
          <a:bodyPr wrap="square" lIns="0" tIns="18000" rIns="0" bIns="18000" anchor="ctr" anchorCtr="0">
            <a:spAutoFit/>
          </a:bodyPr>
          <a:lstStyle/>
          <a:p>
            <a:pPr marL="0" indent="0">
              <a:spcBef>
                <a:spcPts val="600"/>
              </a:spcBef>
              <a:buNone/>
            </a:pPr>
            <a:r>
              <a:rPr lang="en-US" sz="2400" noProof="0" dirty="0"/>
              <a:t>Manual Disconnect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441099"/>
            <a:ext cx="4246562" cy="1144347"/>
          </a:xfrm>
        </p:spPr>
        <p:txBody>
          <a:bodyPr wrap="square" lIns="0" tIns="18000" rIns="0" bIns="18000" anchor="ctr" anchorCtr="0">
            <a:spAutoFit/>
          </a:bodyPr>
          <a:lstStyle/>
          <a:p>
            <a:pPr marL="342900" indent="-342900"/>
            <a:r>
              <a:rPr lang="en-US" sz="2400" noProof="0" dirty="0"/>
              <a:t>The manual disconnect on this Ford battery contains a fuse and safety interlock.</a:t>
            </a:r>
          </a:p>
        </p:txBody>
      </p:sp>
      <p:pic>
        <p:nvPicPr>
          <p:cNvPr id="5" name="Picture 4" descr="A close-up view of a fuse and safety interlock. ">
            <a:extLst>
              <a:ext uri="{FF2B5EF4-FFF2-40B4-BE49-F238E27FC236}">
                <a16:creationId xmlns:a16="http://schemas.microsoft.com/office/drawing/2014/main" id="{9C279342-FA93-99DE-5AEF-ADE88C766F0E}"/>
              </a:ext>
            </a:extLst>
          </p:cNvPr>
          <p:cNvPicPr>
            <a:picLocks noChangeAspect="1"/>
          </p:cNvPicPr>
          <p:nvPr/>
        </p:nvPicPr>
        <p:blipFill>
          <a:blip r:embed="rId3"/>
          <a:stretch>
            <a:fillRect/>
          </a:stretch>
        </p:blipFill>
        <p:spPr>
          <a:xfrm>
            <a:off x="4703076" y="1001424"/>
            <a:ext cx="3682319" cy="4896385"/>
          </a:xfrm>
          <a:prstGeom prst="rect">
            <a:avLst/>
          </a:prstGeom>
        </p:spPr>
      </p:pic>
    </p:spTree>
    <p:extLst>
      <p:ext uri="{BB962C8B-B14F-4D97-AF65-F5344CB8AC3E}">
        <p14:creationId xmlns:p14="http://schemas.microsoft.com/office/powerpoint/2010/main" val="1933348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269383" cy="590349"/>
          </a:xfrm>
        </p:spPr>
        <p:txBody>
          <a:bodyPr wrap="square" lIns="0" tIns="18000" rIns="0" bIns="18000" anchor="ctr" anchorCtr="0">
            <a:spAutoFit/>
          </a:bodyPr>
          <a:lstStyle/>
          <a:p>
            <a:r>
              <a:rPr lang="en-US" dirty="0">
                <a:latin typeface="+mj-lt"/>
              </a:rPr>
              <a:t>Safety Interlock System </a:t>
            </a:r>
            <a:r>
              <a:rPr lang="en-US" sz="2800" dirty="0">
                <a:latin typeface="+mj-lt"/>
              </a:rPr>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25723" y="949481"/>
            <a:ext cx="7812437" cy="2406231"/>
          </a:xfrm>
        </p:spPr>
        <p:txBody>
          <a:bodyPr wrap="square" lIns="0" tIns="18000" rIns="0" bIns="18000" anchor="ctr" anchorCtr="0">
            <a:spAutoFit/>
          </a:bodyPr>
          <a:lstStyle/>
          <a:p>
            <a:pPr marL="342900" indent="-342900"/>
            <a:r>
              <a:rPr lang="en-US" sz="2400" dirty="0"/>
              <a:t>With an open detected, the </a:t>
            </a:r>
            <a:r>
              <a:rPr lang="en-US" sz="2400" spc="-300" dirty="0"/>
              <a:t>H </a:t>
            </a:r>
            <a:r>
              <a:rPr lang="en-US" sz="2400" dirty="0"/>
              <a:t>V controller does the following to keep the vehicle safe (continued):</a:t>
            </a:r>
          </a:p>
          <a:p>
            <a:pPr marL="829818" lvl="1" indent="-342900"/>
            <a:r>
              <a:rPr lang="en-US" sz="2400" dirty="0"/>
              <a:t>If the hybrid vehicle is not moving, it will disable the </a:t>
            </a:r>
            <a:r>
              <a:rPr lang="en-US" sz="2400" spc="-300" dirty="0"/>
              <a:t>I C </a:t>
            </a:r>
            <a:r>
              <a:rPr lang="en-US" sz="2400" dirty="0"/>
              <a:t>E immediately.</a:t>
            </a:r>
          </a:p>
          <a:p>
            <a:pPr marL="829818" lvl="1" indent="-342900"/>
            <a:r>
              <a:rPr lang="en-US" sz="2400" dirty="0"/>
              <a:t>The </a:t>
            </a:r>
            <a:r>
              <a:rPr lang="en-US" sz="2400" spc="-300" dirty="0"/>
              <a:t>H </a:t>
            </a:r>
            <a:r>
              <a:rPr lang="en-US" sz="2400" dirty="0"/>
              <a:t>V system will be depowered on an electric vehicle.</a:t>
            </a:r>
            <a:endParaRPr lang="en-US" sz="2800" dirty="0"/>
          </a:p>
        </p:txBody>
      </p:sp>
    </p:spTree>
    <p:extLst>
      <p:ext uri="{BB962C8B-B14F-4D97-AF65-F5344CB8AC3E}">
        <p14:creationId xmlns:p14="http://schemas.microsoft.com/office/powerpoint/2010/main" val="2095857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278527" cy="590349"/>
          </a:xfrm>
        </p:spPr>
        <p:txBody>
          <a:bodyPr wrap="square" lIns="0" tIns="18000" rIns="0" bIns="18000" anchor="ctr" anchorCtr="0">
            <a:spAutoFit/>
          </a:bodyPr>
          <a:lstStyle/>
          <a:p>
            <a:r>
              <a:rPr lang="en-US" dirty="0">
                <a:latin typeface="+mj-lt"/>
              </a:rPr>
              <a:t>Safety Interlock System </a:t>
            </a:r>
            <a:r>
              <a:rPr lang="en-US" sz="2800" dirty="0">
                <a:latin typeface="+mj-lt"/>
              </a:rPr>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25723" y="942480"/>
            <a:ext cx="8278527" cy="3144895"/>
          </a:xfrm>
        </p:spPr>
        <p:txBody>
          <a:bodyPr wrap="square" lIns="0" tIns="18000" rIns="0" bIns="18000" anchor="ctr" anchorCtr="0">
            <a:spAutoFit/>
          </a:bodyPr>
          <a:lstStyle/>
          <a:p>
            <a:pPr marL="342900" indent="-342900"/>
            <a:r>
              <a:rPr lang="en-US" sz="2400" dirty="0"/>
              <a:t>Local Interlock</a:t>
            </a:r>
          </a:p>
          <a:p>
            <a:pPr marL="829818" lvl="1" indent="-342900"/>
            <a:r>
              <a:rPr lang="en-US" sz="2400" dirty="0"/>
              <a:t>A local interlock is a low voltage (</a:t>
            </a:r>
            <a:r>
              <a:rPr lang="en-US" sz="2400" spc="-300" dirty="0"/>
              <a:t>L </a:t>
            </a:r>
            <a:r>
              <a:rPr lang="en-US" sz="2400" dirty="0"/>
              <a:t>V) circuit that uses separate switches and contacts to detect when there has been an open in </a:t>
            </a:r>
            <a:r>
              <a:rPr lang="en-US" sz="2400" spc="-300" dirty="0"/>
              <a:t>L </a:t>
            </a:r>
            <a:r>
              <a:rPr lang="en-US" sz="2400" dirty="0"/>
              <a:t>V circuits or components that are associated with the </a:t>
            </a:r>
            <a:r>
              <a:rPr lang="en-US" sz="2400" spc="-300" dirty="0"/>
              <a:t>H </a:t>
            </a:r>
            <a:r>
              <a:rPr lang="en-US" sz="2400" dirty="0"/>
              <a:t>V system.</a:t>
            </a:r>
          </a:p>
          <a:p>
            <a:pPr marL="829818" lvl="1" indent="-342900"/>
            <a:r>
              <a:rPr lang="en-US" sz="2400" dirty="0"/>
              <a:t>Detect the removal of items such as covers, battery disconnects, air-conditioning compressors, or any other component.</a:t>
            </a:r>
            <a:endParaRPr lang="en-US" sz="3600" dirty="0"/>
          </a:p>
        </p:txBody>
      </p:sp>
    </p:spTree>
    <p:extLst>
      <p:ext uri="{BB962C8B-B14F-4D97-AF65-F5344CB8AC3E}">
        <p14:creationId xmlns:p14="http://schemas.microsoft.com/office/powerpoint/2010/main" val="2922780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25.19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54274"/>
            <a:ext cx="1210754" cy="405683"/>
          </a:xfrm>
        </p:spPr>
        <p:txBody>
          <a:bodyPr wrap="square" lIns="0" tIns="18000" rIns="0" bIns="18000" anchor="ctr" anchorCtr="0">
            <a:spAutoFit/>
          </a:bodyPr>
          <a:lstStyle/>
          <a:p>
            <a:pPr marL="0" indent="0">
              <a:spcBef>
                <a:spcPts val="600"/>
              </a:spcBef>
              <a:buNone/>
            </a:pPr>
            <a:r>
              <a:rPr lang="en-US" sz="2400" noProof="0" dirty="0"/>
              <a:t>Interlock</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402" y="1472298"/>
            <a:ext cx="4237598" cy="1144347"/>
          </a:xfrm>
        </p:spPr>
        <p:txBody>
          <a:bodyPr wrap="square" lIns="0" tIns="18000" rIns="0" bIns="18000" anchor="ctr" anchorCtr="0">
            <a:spAutoFit/>
          </a:bodyPr>
          <a:lstStyle/>
          <a:p>
            <a:pPr marL="342900" indent="-342900"/>
            <a:r>
              <a:rPr lang="en-US" sz="2400" noProof="0" dirty="0"/>
              <a:t>The small white connector is the local interlock on the </a:t>
            </a:r>
            <a:r>
              <a:rPr lang="en-US" sz="2400" spc="-300" noProof="0" dirty="0"/>
              <a:t>H </a:t>
            </a:r>
            <a:r>
              <a:rPr lang="en-US" sz="2400" noProof="0" dirty="0"/>
              <a:t>V connection to the battery.</a:t>
            </a:r>
          </a:p>
        </p:txBody>
      </p:sp>
      <p:pic>
        <p:nvPicPr>
          <p:cNvPr id="5" name="Picture 4" descr="A close-up view of a small white connector which is the local interlock&#10;on the H V connection to the battery. ">
            <a:extLst>
              <a:ext uri="{FF2B5EF4-FFF2-40B4-BE49-F238E27FC236}">
                <a16:creationId xmlns:a16="http://schemas.microsoft.com/office/drawing/2014/main" id="{88CE74AB-D798-8BD4-F157-B4CA31E0B0CA}"/>
              </a:ext>
            </a:extLst>
          </p:cNvPr>
          <p:cNvPicPr>
            <a:picLocks noChangeAspect="1"/>
          </p:cNvPicPr>
          <p:nvPr/>
        </p:nvPicPr>
        <p:blipFill>
          <a:blip r:embed="rId3"/>
          <a:stretch>
            <a:fillRect/>
          </a:stretch>
        </p:blipFill>
        <p:spPr>
          <a:xfrm>
            <a:off x="4692579" y="946322"/>
            <a:ext cx="3790138" cy="3715013"/>
          </a:xfrm>
          <a:prstGeom prst="rect">
            <a:avLst/>
          </a:prstGeom>
        </p:spPr>
      </p:pic>
    </p:spTree>
    <p:extLst>
      <p:ext uri="{BB962C8B-B14F-4D97-AF65-F5344CB8AC3E}">
        <p14:creationId xmlns:p14="http://schemas.microsoft.com/office/powerpoint/2010/main" val="2257329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6869" y="193426"/>
            <a:ext cx="8269383" cy="590349"/>
          </a:xfrm>
        </p:spPr>
        <p:txBody>
          <a:bodyPr wrap="square" lIns="0" tIns="18000" rIns="0" bIns="18000" anchor="ctr" anchorCtr="0">
            <a:spAutoFit/>
          </a:bodyPr>
          <a:lstStyle/>
          <a:p>
            <a:r>
              <a:rPr lang="en-US" dirty="0"/>
              <a:t>Electric Shock Potential</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25723" y="961953"/>
            <a:ext cx="8269383" cy="2190788"/>
          </a:xfrm>
        </p:spPr>
        <p:txBody>
          <a:bodyPr wrap="square" lIns="0" tIns="18000" rIns="0" bIns="18000" anchor="ctr" anchorCtr="0">
            <a:spAutoFit/>
          </a:bodyPr>
          <a:lstStyle/>
          <a:p>
            <a:pPr marL="342900" indent="-342900"/>
            <a:r>
              <a:rPr lang="en-US" sz="2400" dirty="0"/>
              <a:t>Locations Where Shock Can Occur</a:t>
            </a:r>
          </a:p>
          <a:p>
            <a:pPr marL="829818" lvl="1" indent="-342900"/>
            <a:r>
              <a:rPr lang="en-US" sz="2400" dirty="0"/>
              <a:t>Contact with the battery module</a:t>
            </a:r>
          </a:p>
          <a:p>
            <a:pPr marL="829818" lvl="1" indent="-342900"/>
            <a:r>
              <a:rPr lang="en-US" sz="2400" dirty="0"/>
              <a:t>Contact with the electric motor</a:t>
            </a:r>
          </a:p>
          <a:p>
            <a:pPr marL="829818" lvl="1" indent="-342900"/>
            <a:r>
              <a:rPr lang="en-US" sz="2400" dirty="0"/>
              <a:t>The </a:t>
            </a:r>
            <a:r>
              <a:rPr lang="en-US" sz="2400" spc="-300" dirty="0"/>
              <a:t>H </a:t>
            </a:r>
            <a:r>
              <a:rPr lang="en-US" sz="2400" dirty="0"/>
              <a:t>V cables</a:t>
            </a:r>
          </a:p>
          <a:p>
            <a:pPr marL="829818" lvl="1" indent="-342900"/>
            <a:r>
              <a:rPr lang="en-US" sz="2400" dirty="0"/>
              <a:t>The system main relays (</a:t>
            </a:r>
            <a:r>
              <a:rPr lang="en-US" sz="2400" spc="-300" dirty="0"/>
              <a:t>S M </a:t>
            </a:r>
            <a:r>
              <a:rPr lang="en-US" sz="2400" dirty="0"/>
              <a:t>Rs)</a:t>
            </a:r>
            <a:endParaRPr lang="en-US" sz="3600" dirty="0"/>
          </a:p>
        </p:txBody>
      </p:sp>
    </p:spTree>
    <p:extLst>
      <p:ext uri="{BB962C8B-B14F-4D97-AF65-F5344CB8AC3E}">
        <p14:creationId xmlns:p14="http://schemas.microsoft.com/office/powerpoint/2010/main" val="2342463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5723" y="198591"/>
            <a:ext cx="8269383" cy="590349"/>
          </a:xfrm>
        </p:spPr>
        <p:txBody>
          <a:bodyPr wrap="square" lIns="0" tIns="18000" rIns="0" bIns="18000" anchor="ctr" anchorCtr="0">
            <a:spAutoFit/>
          </a:bodyPr>
          <a:lstStyle/>
          <a:p>
            <a:r>
              <a:rPr lang="en-US" dirty="0"/>
              <a:t>Figure 25.20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54274"/>
            <a:ext cx="1338770" cy="405683"/>
          </a:xfrm>
        </p:spPr>
        <p:txBody>
          <a:bodyPr wrap="square" lIns="0" tIns="18000" rIns="0" bIns="18000" anchor="ctr" anchorCtr="0">
            <a:spAutoFit/>
          </a:bodyPr>
          <a:lstStyle/>
          <a:p>
            <a:pPr marL="0" indent="0">
              <a:spcBef>
                <a:spcPts val="600"/>
              </a:spcBef>
              <a:buNone/>
            </a:pPr>
            <a:r>
              <a:rPr lang="en-US" sz="2400" noProof="0" dirty="0"/>
              <a:t>Lock Box</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403" y="1531066"/>
            <a:ext cx="4246562" cy="1513679"/>
          </a:xfrm>
        </p:spPr>
        <p:txBody>
          <a:bodyPr wrap="square" lIns="0" tIns="18000" rIns="0" bIns="18000" anchor="ctr" anchorCtr="0">
            <a:spAutoFit/>
          </a:bodyPr>
          <a:lstStyle/>
          <a:p>
            <a:pPr marL="342900" indent="-342900"/>
            <a:r>
              <a:rPr lang="en-US" sz="2400" noProof="0" dirty="0"/>
              <a:t>A lock box is a safe location to keep the ignition keys of a hybrid or electric vehicle while it is being worked on.</a:t>
            </a:r>
          </a:p>
        </p:txBody>
      </p:sp>
      <p:pic>
        <p:nvPicPr>
          <p:cNvPr id="5" name="Picture 4" descr="An illustration depicting a lock box.">
            <a:extLst>
              <a:ext uri="{FF2B5EF4-FFF2-40B4-BE49-F238E27FC236}">
                <a16:creationId xmlns:a16="http://schemas.microsoft.com/office/drawing/2014/main" id="{A96CC924-6FB4-B330-26F9-A1E3280B636D}"/>
              </a:ext>
            </a:extLst>
          </p:cNvPr>
          <p:cNvPicPr>
            <a:picLocks noChangeAspect="1"/>
          </p:cNvPicPr>
          <p:nvPr/>
        </p:nvPicPr>
        <p:blipFill>
          <a:blip r:embed="rId3"/>
          <a:stretch>
            <a:fillRect/>
          </a:stretch>
        </p:blipFill>
        <p:spPr>
          <a:xfrm>
            <a:off x="4719972" y="999433"/>
            <a:ext cx="3738176" cy="2379720"/>
          </a:xfrm>
          <a:prstGeom prst="rect">
            <a:avLst/>
          </a:prstGeom>
        </p:spPr>
      </p:pic>
    </p:spTree>
    <p:extLst>
      <p:ext uri="{BB962C8B-B14F-4D97-AF65-F5344CB8AC3E}">
        <p14:creationId xmlns:p14="http://schemas.microsoft.com/office/powerpoint/2010/main" val="2591392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268242" cy="590349"/>
          </a:xfrm>
        </p:spPr>
        <p:txBody>
          <a:bodyPr wrap="square" lIns="0" tIns="18000" rIns="0" bIns="18000" anchor="ctr" anchorCtr="0">
            <a:spAutoFit/>
          </a:bodyPr>
          <a:lstStyle/>
          <a:p>
            <a:r>
              <a:rPr lang="en-US" dirty="0"/>
              <a:t>High-Voltage Safety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949317"/>
            <a:ext cx="8269383" cy="3783531"/>
          </a:xfrm>
        </p:spPr>
        <p:txBody>
          <a:bodyPr wrap="square" lIns="0" tIns="18000" rIns="0" bIns="18000" anchor="ctr" anchorCtr="0">
            <a:spAutoFit/>
          </a:bodyPr>
          <a:lstStyle/>
          <a:p>
            <a:pPr marL="342900" indent="-342900"/>
            <a:r>
              <a:rPr lang="en-US" sz="2400" dirty="0">
                <a:solidFill>
                  <a:schemeClr val="tx1"/>
                </a:solidFill>
              </a:rPr>
              <a:t>Need for Caution</a:t>
            </a:r>
          </a:p>
          <a:p>
            <a:pPr marL="829818" lvl="1" indent="-342900"/>
            <a:r>
              <a:rPr lang="en-US" sz="2400" dirty="0">
                <a:solidFill>
                  <a:schemeClr val="tx1"/>
                </a:solidFill>
              </a:rPr>
              <a:t>Hybrid electric vehicles and all electric vehicles use high-voltage (</a:t>
            </a:r>
            <a:r>
              <a:rPr lang="en-US" sz="2400" spc="-300" dirty="0">
                <a:solidFill>
                  <a:schemeClr val="tx1"/>
                </a:solidFill>
              </a:rPr>
              <a:t>H </a:t>
            </a:r>
            <a:r>
              <a:rPr lang="en-US" sz="2400" dirty="0">
                <a:solidFill>
                  <a:schemeClr val="tx1"/>
                </a:solidFill>
              </a:rPr>
              <a:t>V) circuits that, if touched with an unprotected hand, could cause serious burns, or even death.</a:t>
            </a:r>
          </a:p>
          <a:p>
            <a:pPr marL="342900" indent="-342900"/>
            <a:r>
              <a:rPr lang="en-US" sz="2400" dirty="0">
                <a:solidFill>
                  <a:schemeClr val="tx1"/>
                </a:solidFill>
              </a:rPr>
              <a:t>Identifying High-Voltage Circuits</a:t>
            </a:r>
          </a:p>
          <a:p>
            <a:pPr marL="829818" lvl="1" indent="-342900"/>
            <a:r>
              <a:rPr lang="en-US" sz="2400" dirty="0">
                <a:solidFill>
                  <a:schemeClr val="tx1"/>
                </a:solidFill>
              </a:rPr>
              <a:t>Blue or yellow—42 volts (not a shock hazard but an arc is maintained if a circuit is opened)</a:t>
            </a:r>
          </a:p>
          <a:p>
            <a:pPr marL="829818" lvl="1" indent="-342900"/>
            <a:r>
              <a:rPr lang="en-US" sz="2400" dirty="0">
                <a:solidFill>
                  <a:schemeClr val="tx1"/>
                </a:solidFill>
              </a:rPr>
              <a:t>Orange—60 to 600 volts or higher</a:t>
            </a:r>
          </a:p>
        </p:txBody>
      </p:sp>
    </p:spTree>
    <p:extLst>
      <p:ext uri="{BB962C8B-B14F-4D97-AF65-F5344CB8AC3E}">
        <p14:creationId xmlns:p14="http://schemas.microsoft.com/office/powerpoint/2010/main" val="1443791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6869" y="196676"/>
            <a:ext cx="8278527" cy="1021237"/>
          </a:xfrm>
        </p:spPr>
        <p:txBody>
          <a:bodyPr wrap="square" lIns="0" tIns="18000" rIns="0" bIns="18000" anchor="ctr" anchorCtr="0">
            <a:spAutoFit/>
          </a:bodyPr>
          <a:lstStyle/>
          <a:p>
            <a:r>
              <a:rPr lang="en-US" dirty="0">
                <a:latin typeface="+mj-lt"/>
              </a:rPr>
              <a:t>Depowering the High-Voltage System </a:t>
            </a:r>
            <a:r>
              <a:rPr lang="en-US" sz="2800" dirty="0">
                <a:latin typeface="+mj-lt"/>
              </a:rPr>
              <a:t>(1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25723" y="1427063"/>
            <a:ext cx="8278527" cy="3706587"/>
          </a:xfrm>
        </p:spPr>
        <p:txBody>
          <a:bodyPr wrap="square" lIns="0" tIns="18000" rIns="0" bIns="18000" anchor="ctr" anchorCtr="0">
            <a:spAutoFit/>
          </a:bodyPr>
          <a:lstStyle/>
          <a:p>
            <a:pPr marL="342900" indent="-342900"/>
            <a:r>
              <a:rPr lang="en-US" sz="2400" dirty="0"/>
              <a:t>If work is going to be performed on any of the following components, service information procedures must be followed to prevent possible electrical shock and personal injury.</a:t>
            </a:r>
          </a:p>
          <a:p>
            <a:pPr marL="829818" lvl="1" indent="-342900"/>
            <a:r>
              <a:rPr lang="en-US" sz="2400" dirty="0"/>
              <a:t>The </a:t>
            </a:r>
            <a:r>
              <a:rPr lang="en-US" sz="2400" spc="-300" dirty="0"/>
              <a:t>H </a:t>
            </a:r>
            <a:r>
              <a:rPr lang="en-US" sz="2400" dirty="0"/>
              <a:t>V battery pack</a:t>
            </a:r>
          </a:p>
          <a:p>
            <a:pPr marL="829818" lvl="1" indent="-342900"/>
            <a:r>
              <a:rPr lang="en-US" sz="2400" dirty="0"/>
              <a:t>Any of the electronic controllers that use orange cables, such as the inverter and converters</a:t>
            </a:r>
          </a:p>
          <a:p>
            <a:pPr marL="829818" lvl="1" indent="-342900"/>
            <a:r>
              <a:rPr lang="en-US" sz="2400" dirty="0"/>
              <a:t>The air-conditioning compressor, if electrically driven, and has orange cables attached</a:t>
            </a:r>
          </a:p>
        </p:txBody>
      </p:sp>
    </p:spTree>
    <p:extLst>
      <p:ext uri="{BB962C8B-B14F-4D97-AF65-F5344CB8AC3E}">
        <p14:creationId xmlns:p14="http://schemas.microsoft.com/office/powerpoint/2010/main" val="860729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83318"/>
            <a:ext cx="8255172" cy="1021237"/>
          </a:xfrm>
        </p:spPr>
        <p:txBody>
          <a:bodyPr wrap="square" lIns="0" tIns="18000" rIns="0" bIns="18000" anchor="ctr" anchorCtr="0">
            <a:spAutoFit/>
          </a:bodyPr>
          <a:lstStyle/>
          <a:p>
            <a:r>
              <a:rPr lang="en-US" dirty="0">
                <a:latin typeface="+mj-lt"/>
              </a:rPr>
              <a:t>Depowering the High-Voltage System </a:t>
            </a:r>
            <a:r>
              <a:rPr lang="en-US" sz="2800" dirty="0">
                <a:latin typeface="+mj-lt"/>
              </a:rPr>
              <a:t>(2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415717"/>
            <a:ext cx="1072182" cy="405683"/>
          </a:xfrm>
        </p:spPr>
        <p:txBody>
          <a:bodyPr wrap="square" lIns="0" tIns="18000" rIns="0" bIns="18000" anchor="ctr" anchorCtr="0">
            <a:spAutoFit/>
          </a:bodyPr>
          <a:lstStyle/>
          <a:p>
            <a:pPr marL="0" indent="0">
              <a:spcBef>
                <a:spcPts val="600"/>
              </a:spcBef>
              <a:buNone/>
            </a:pPr>
            <a:r>
              <a:rPr lang="en-US" sz="2400" dirty="0"/>
              <a:t>STEP 1</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1800313" y="1416566"/>
            <a:ext cx="6803936" cy="1144347"/>
          </a:xfrm>
        </p:spPr>
        <p:txBody>
          <a:bodyPr wrap="square" lIns="0" tIns="18000" rIns="0" bIns="18000" anchor="ctr" anchorCtr="0">
            <a:spAutoFit/>
          </a:bodyPr>
          <a:lstStyle/>
          <a:p>
            <a:pPr marL="0" indent="0">
              <a:buNone/>
            </a:pPr>
            <a:r>
              <a:rPr lang="en-US" sz="2400" dirty="0"/>
              <a:t>Turn the ignition off and remove the key (if equipped) from the ignition and store it in a lock box to prevent accidental starting.</a:t>
            </a:r>
          </a:p>
        </p:txBody>
      </p:sp>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343078" y="2707664"/>
            <a:ext cx="1070403" cy="405683"/>
          </a:xfrm>
        </p:spPr>
        <p:txBody>
          <a:bodyPr wrap="square" lIns="0" tIns="18000" rIns="0" bIns="18000" anchor="ctr" anchorCtr="0">
            <a:spAutoFit/>
          </a:bodyPr>
          <a:lstStyle/>
          <a:p>
            <a:pPr marL="0" indent="0">
              <a:buNone/>
            </a:pPr>
            <a:r>
              <a:rPr lang="en-US" sz="2400" dirty="0"/>
              <a:t>STEP 2</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1800314" y="2695321"/>
            <a:ext cx="6803936" cy="1144347"/>
          </a:xfrm>
        </p:spPr>
        <p:txBody>
          <a:bodyPr wrap="square" lIns="0" tIns="18000" rIns="0" bIns="18000" anchor="ctr" anchorCtr="0">
            <a:spAutoFit/>
          </a:bodyPr>
          <a:lstStyle/>
          <a:p>
            <a:pPr marL="0" indent="0">
              <a:buNone/>
            </a:pPr>
            <a:r>
              <a:rPr lang="en-US" sz="2400" dirty="0"/>
              <a:t>Remove the 12-volt power source to the </a:t>
            </a:r>
            <a:r>
              <a:rPr lang="en-US" sz="2400" spc="-300" dirty="0"/>
              <a:t>H </a:t>
            </a:r>
            <a:r>
              <a:rPr lang="en-US" sz="2400" dirty="0"/>
              <a:t>V controller and wait 10 minutes for all capacitors to discharge.</a:t>
            </a:r>
          </a:p>
        </p:txBody>
      </p:sp>
      <p:sp>
        <p:nvSpPr>
          <p:cNvPr id="20" name="Content Placeholder 19">
            <a:extLst>
              <a:ext uri="{FF2B5EF4-FFF2-40B4-BE49-F238E27FC236}">
                <a16:creationId xmlns:a16="http://schemas.microsoft.com/office/drawing/2014/main" id="{FE0621A9-6AF2-A315-E07B-C5BEF42F47FE}"/>
              </a:ext>
            </a:extLst>
          </p:cNvPr>
          <p:cNvSpPr>
            <a:spLocks noGrp="1"/>
          </p:cNvSpPr>
          <p:nvPr>
            <p:ph sz="quarter" idx="16"/>
          </p:nvPr>
        </p:nvSpPr>
        <p:spPr>
          <a:xfrm>
            <a:off x="1800314" y="3963469"/>
            <a:ext cx="6803936" cy="1667567"/>
          </a:xfrm>
        </p:spPr>
        <p:txBody>
          <a:bodyPr wrap="square" lIns="0" tIns="18000" rIns="0" bIns="18000" anchor="ctr" anchorCtr="0">
            <a:spAutoFit/>
          </a:bodyPr>
          <a:lstStyle/>
          <a:p>
            <a:pPr marL="485775" lvl="1" indent="-485775">
              <a:buNone/>
            </a:pPr>
            <a:r>
              <a:rPr lang="en-US" sz="2400" dirty="0"/>
              <a:t>This step could involve:</a:t>
            </a:r>
          </a:p>
          <a:p>
            <a:pPr marL="829818" lvl="1" indent="-342900"/>
            <a:r>
              <a:rPr lang="en-US" sz="2400" dirty="0"/>
              <a:t>Removing a fuse or a relay</a:t>
            </a:r>
          </a:p>
          <a:p>
            <a:pPr marL="829818" lvl="1" indent="-342900"/>
            <a:r>
              <a:rPr lang="en-US" sz="2400" dirty="0"/>
              <a:t>Disconnecting the negative battery cable from the auxiliary 12-volt battery</a:t>
            </a:r>
          </a:p>
        </p:txBody>
      </p:sp>
    </p:spTree>
    <p:extLst>
      <p:ext uri="{BB962C8B-B14F-4D97-AF65-F5344CB8AC3E}">
        <p14:creationId xmlns:p14="http://schemas.microsoft.com/office/powerpoint/2010/main" val="217847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83318"/>
            <a:ext cx="8255172" cy="1021237"/>
          </a:xfrm>
        </p:spPr>
        <p:txBody>
          <a:bodyPr wrap="square" lIns="0" tIns="18000" rIns="0" bIns="18000" anchor="ctr" anchorCtr="0">
            <a:spAutoFit/>
          </a:bodyPr>
          <a:lstStyle/>
          <a:p>
            <a:r>
              <a:rPr lang="en-US" dirty="0">
                <a:latin typeface="+mj-lt"/>
              </a:rPr>
              <a:t>Depowering the High-Voltage System </a:t>
            </a:r>
            <a:r>
              <a:rPr lang="en-US" sz="2800" dirty="0">
                <a:latin typeface="+mj-lt"/>
              </a:rPr>
              <a:t>(3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415717"/>
            <a:ext cx="1072182" cy="405683"/>
          </a:xfrm>
        </p:spPr>
        <p:txBody>
          <a:bodyPr wrap="square" lIns="0" tIns="18000" rIns="0" bIns="18000" anchor="ctr" anchorCtr="0">
            <a:spAutoFit/>
          </a:bodyPr>
          <a:lstStyle/>
          <a:p>
            <a:pPr marL="0" indent="0">
              <a:spcBef>
                <a:spcPts val="600"/>
              </a:spcBef>
              <a:buNone/>
            </a:pPr>
            <a:r>
              <a:rPr lang="en-US" sz="2400" dirty="0"/>
              <a:t>STEP 3</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1800313" y="1433473"/>
            <a:ext cx="6803936" cy="405683"/>
          </a:xfrm>
        </p:spPr>
        <p:txBody>
          <a:bodyPr wrap="square" lIns="0" tIns="18000" rIns="0" bIns="18000" anchor="ctr" anchorCtr="0">
            <a:spAutoFit/>
          </a:bodyPr>
          <a:lstStyle/>
          <a:p>
            <a:pPr marL="0" indent="0">
              <a:buNone/>
            </a:pPr>
            <a:r>
              <a:rPr lang="en-US" sz="2400" dirty="0"/>
              <a:t>Remove the </a:t>
            </a:r>
            <a:r>
              <a:rPr lang="en-US" sz="2400" spc="-300" dirty="0"/>
              <a:t>H </a:t>
            </a:r>
            <a:r>
              <a:rPr lang="en-US" sz="2400" dirty="0"/>
              <a:t>V fuse or service plug or switch.</a:t>
            </a:r>
          </a:p>
        </p:txBody>
      </p:sp>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343078" y="1974239"/>
            <a:ext cx="1070404" cy="405683"/>
          </a:xfrm>
        </p:spPr>
        <p:txBody>
          <a:bodyPr wrap="square" lIns="0" tIns="18000" rIns="0" bIns="18000" anchor="ctr" anchorCtr="0">
            <a:spAutoFit/>
          </a:bodyPr>
          <a:lstStyle/>
          <a:p>
            <a:pPr marL="0" indent="0">
              <a:buNone/>
            </a:pPr>
            <a:r>
              <a:rPr lang="en-US" sz="2400" dirty="0"/>
              <a:t>STEP 4</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1800314" y="1975112"/>
            <a:ext cx="6803936" cy="775015"/>
          </a:xfrm>
        </p:spPr>
        <p:txBody>
          <a:bodyPr wrap="square" lIns="0" tIns="18000" rIns="0" bIns="18000" anchor="ctr" anchorCtr="0">
            <a:spAutoFit/>
          </a:bodyPr>
          <a:lstStyle/>
          <a:p>
            <a:pPr marL="0" indent="0">
              <a:buNone/>
            </a:pPr>
            <a:r>
              <a:rPr lang="en-US" sz="2400" dirty="0"/>
              <a:t>Confirm there is no </a:t>
            </a:r>
            <a:r>
              <a:rPr lang="en-US" sz="2400" spc="-300" dirty="0"/>
              <a:t>H </a:t>
            </a:r>
            <a:r>
              <a:rPr lang="en-US" sz="2400" dirty="0"/>
              <a:t>V power present before beginning the repair.</a:t>
            </a:r>
          </a:p>
        </p:txBody>
      </p:sp>
    </p:spTree>
    <p:extLst>
      <p:ext uri="{BB962C8B-B14F-4D97-AF65-F5344CB8AC3E}">
        <p14:creationId xmlns:p14="http://schemas.microsoft.com/office/powerpoint/2010/main" val="1486119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25.21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54274"/>
            <a:ext cx="2932112" cy="405683"/>
          </a:xfrm>
        </p:spPr>
        <p:txBody>
          <a:bodyPr wrap="square" lIns="0" tIns="18000" rIns="0" bIns="18000" anchor="ctr" anchorCtr="0">
            <a:spAutoFit/>
          </a:bodyPr>
          <a:lstStyle/>
          <a:p>
            <a:pPr marL="0" indent="0">
              <a:spcBef>
                <a:spcPts val="600"/>
              </a:spcBef>
              <a:buNone/>
            </a:pPr>
            <a:r>
              <a:rPr lang="en-US" sz="2400" noProof="0" dirty="0"/>
              <a:t>Orange High Voltage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403" y="1518509"/>
            <a:ext cx="4246562" cy="1144347"/>
          </a:xfrm>
        </p:spPr>
        <p:txBody>
          <a:bodyPr wrap="square" lIns="0" tIns="18000" rIns="0" bIns="18000" anchor="ctr" anchorCtr="0">
            <a:spAutoFit/>
          </a:bodyPr>
          <a:lstStyle/>
          <a:p>
            <a:pPr marL="342900" indent="-342900"/>
            <a:r>
              <a:rPr lang="en-US" sz="2400" noProof="0" dirty="0"/>
              <a:t>The </a:t>
            </a:r>
            <a:r>
              <a:rPr lang="en-US" sz="2400" spc="-300" noProof="0" dirty="0"/>
              <a:t>H </a:t>
            </a:r>
            <a:r>
              <a:rPr lang="en-US" sz="2400" noProof="0" dirty="0"/>
              <a:t>V wiring on this Honda hybrid is colored orange for easy identification.</a:t>
            </a:r>
          </a:p>
        </p:txBody>
      </p:sp>
      <p:pic>
        <p:nvPicPr>
          <p:cNvPr id="4" name="Picture 3" descr="A photo shows an orange colored wiring underneath a vehicle. ">
            <a:extLst>
              <a:ext uri="{FF2B5EF4-FFF2-40B4-BE49-F238E27FC236}">
                <a16:creationId xmlns:a16="http://schemas.microsoft.com/office/drawing/2014/main" id="{FEDB0137-5953-A629-5391-D3E3544283E5}"/>
              </a:ext>
            </a:extLst>
          </p:cNvPr>
          <p:cNvPicPr>
            <a:picLocks noChangeAspect="1"/>
          </p:cNvPicPr>
          <p:nvPr/>
        </p:nvPicPr>
        <p:blipFill>
          <a:blip r:embed="rId3"/>
          <a:stretch>
            <a:fillRect/>
          </a:stretch>
        </p:blipFill>
        <p:spPr>
          <a:xfrm>
            <a:off x="4700036" y="1119443"/>
            <a:ext cx="3831835" cy="2883359"/>
          </a:xfrm>
          <a:prstGeom prst="rect">
            <a:avLst/>
          </a:prstGeom>
        </p:spPr>
      </p:pic>
    </p:spTree>
    <p:extLst>
      <p:ext uri="{BB962C8B-B14F-4D97-AF65-F5344CB8AC3E}">
        <p14:creationId xmlns:p14="http://schemas.microsoft.com/office/powerpoint/2010/main" val="4116145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269383" cy="590349"/>
          </a:xfrm>
        </p:spPr>
        <p:txBody>
          <a:bodyPr wrap="square" lIns="0" tIns="18000" rIns="0" bIns="18000" anchor="ctr" anchorCtr="0">
            <a:spAutoFit/>
          </a:bodyPr>
          <a:lstStyle/>
          <a:p>
            <a:r>
              <a:rPr lang="en-US" dirty="0">
                <a:latin typeface="+mj-lt"/>
              </a:rPr>
              <a:t>Hoisting a Hybrid or Electric Vehicle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25723" y="944100"/>
            <a:ext cx="8269383" cy="3221839"/>
          </a:xfrm>
        </p:spPr>
        <p:txBody>
          <a:bodyPr wrap="square" lIns="0" tIns="18000" rIns="0" bIns="18000" anchor="ctr" anchorCtr="0">
            <a:spAutoFit/>
          </a:bodyPr>
          <a:lstStyle/>
          <a:p>
            <a:pPr marL="342900" indent="-342900">
              <a:spcBef>
                <a:spcPts val="600"/>
              </a:spcBef>
            </a:pPr>
            <a:r>
              <a:rPr lang="en-US" sz="2400" dirty="0"/>
              <a:t>Refer to the manufacturer’s service information for proper lift points.</a:t>
            </a:r>
          </a:p>
          <a:p>
            <a:pPr marL="342900" indent="-342900">
              <a:spcBef>
                <a:spcPts val="600"/>
              </a:spcBef>
            </a:pPr>
            <a:r>
              <a:rPr lang="en-US" sz="2400" dirty="0"/>
              <a:t>Orange cables run under the vehicle just inside the frame rails on most hybrid and electric vehicles.</a:t>
            </a:r>
          </a:p>
          <a:p>
            <a:pPr marL="342900" indent="-342900">
              <a:spcBef>
                <a:spcPts val="600"/>
              </a:spcBef>
            </a:pPr>
            <a:r>
              <a:rPr lang="en-US" sz="2400" dirty="0"/>
              <a:t>Many electric vehicles use coolant or refrigerant to maintain the temperature of the battery. Caution should be used to avoid damaging these lines.</a:t>
            </a:r>
          </a:p>
          <a:p>
            <a:pPr marL="342900" indent="-342900">
              <a:spcBef>
                <a:spcPts val="600"/>
              </a:spcBef>
            </a:pPr>
            <a:r>
              <a:rPr lang="en-US" sz="2400" dirty="0"/>
              <a:t>The cables are not repairable and are expensive.</a:t>
            </a:r>
          </a:p>
        </p:txBody>
      </p:sp>
    </p:spTree>
    <p:extLst>
      <p:ext uri="{BB962C8B-B14F-4D97-AF65-F5344CB8AC3E}">
        <p14:creationId xmlns:p14="http://schemas.microsoft.com/office/powerpoint/2010/main" val="2959833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Hybrid Vehicle Safety</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ybrid_Safety">
            <a:hlinkClick r:id="" action="ppaction://media"/>
            <a:extLst>
              <a:ext uri="{FF2B5EF4-FFF2-40B4-BE49-F238E27FC236}">
                <a16:creationId xmlns:a16="http://schemas.microsoft.com/office/drawing/2014/main" id="{0EB2D401-556D-092F-412F-90924CFF6A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829860"/>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88292"/>
            <a:ext cx="8278813" cy="1144347"/>
          </a:xfrm>
        </p:spPr>
        <p:txBody>
          <a:bodyPr wrap="square" lIns="0" tIns="18000" rIns="0" bIns="18000" anchor="ctr" anchorCtr="0">
            <a:spAutoFit/>
          </a:bodyPr>
          <a:lstStyle/>
          <a:p>
            <a:r>
              <a:rPr lang="en-US" dirty="0"/>
              <a:t>Frequently Asked Question: What Is That Sound? </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525922"/>
            <a:ext cx="3917378" cy="374906"/>
          </a:xfrm>
        </p:spPr>
        <p:txBody>
          <a:bodyPr wrap="square" lIns="0" tIns="18000" rIns="0" bIns="18000" anchor="ctr" anchorCtr="0">
            <a:spAutoFit/>
          </a:bodyPr>
          <a:lstStyle/>
          <a:p>
            <a:pPr marL="0" indent="0">
              <a:spcBef>
                <a:spcPts val="600"/>
              </a:spcBef>
              <a:buNone/>
            </a:pPr>
            <a:r>
              <a:rPr lang="en-US" sz="2200" b="1" dirty="0">
                <a:solidFill>
                  <a:schemeClr val="tx1"/>
                </a:solidFill>
              </a:rPr>
              <a:t>? Frequently Asked Question</a:t>
            </a:r>
            <a:endParaRPr lang="en-US" sz="2200" noProof="0" dirty="0">
              <a:solidFill>
                <a:schemeClr val="tx1"/>
              </a:solidFill>
            </a:endParaRP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2094059"/>
            <a:ext cx="8278813" cy="3760448"/>
          </a:xfrm>
        </p:spPr>
        <p:txBody>
          <a:bodyPr wrap="square" lIns="0" tIns="18000" rIns="0" bIns="18000" anchor="ctr" anchorCtr="0">
            <a:spAutoFit/>
          </a:bodyPr>
          <a:lstStyle/>
          <a:p>
            <a:pPr marL="0" indent="0">
              <a:buNone/>
            </a:pPr>
            <a:r>
              <a:rPr lang="en-US" sz="2200" b="1" dirty="0"/>
              <a:t>What Is That Sound? </a:t>
            </a:r>
            <a:r>
              <a:rPr lang="en-US" sz="2200" spc="-300" dirty="0"/>
              <a:t>E V </a:t>
            </a:r>
            <a:r>
              <a:rPr lang="en-US" sz="2200" dirty="0"/>
              <a:t>s and most </a:t>
            </a:r>
            <a:r>
              <a:rPr lang="en-US" sz="2200" spc="-300" dirty="0"/>
              <a:t>H E V </a:t>
            </a:r>
            <a:r>
              <a:rPr lang="en-US" sz="2200" dirty="0"/>
              <a:t>s emit a sound through a speaker in the front at low speeds to warn pedestrians that a moving vehicle is near. It is called acoustic vehicle alerting system (</a:t>
            </a:r>
            <a:r>
              <a:rPr lang="en-US" sz="2200" spc="-300" dirty="0"/>
              <a:t>A V A </a:t>
            </a:r>
            <a:r>
              <a:rPr lang="en-US" sz="2200" dirty="0"/>
              <a:t>S). It creates sound whenever the vehicle is traveling at low speed. </a:t>
            </a:r>
            <a:r>
              <a:rPr lang="en-US" sz="2200" spc="-300" dirty="0"/>
              <a:t>N H T S </a:t>
            </a:r>
            <a:r>
              <a:rPr lang="en-US" sz="2200" dirty="0"/>
              <a:t>A requires device to emit warning sounds when travelling at speeds less than 19 </a:t>
            </a:r>
            <a:r>
              <a:rPr lang="en-US" sz="2200" spc="-300" dirty="0"/>
              <a:t>M P </a:t>
            </a:r>
            <a:r>
              <a:rPr lang="en-US" sz="2200" dirty="0"/>
              <a:t>H. While easily heard from outside the vehicle, it is usually not heard inside the vehicle unless the windows are down. Some customers ask their service technician to disable this system, but it is a safety device and could help prevent personal injury if someone were to step in front or back of a moving vehicle that is almost silent.</a:t>
            </a:r>
            <a:endParaRPr lang="en-US" sz="2200" noProof="0" dirty="0"/>
          </a:p>
        </p:txBody>
      </p:sp>
    </p:spTree>
    <p:extLst>
      <p:ext uri="{BB962C8B-B14F-4D97-AF65-F5344CB8AC3E}">
        <p14:creationId xmlns:p14="http://schemas.microsoft.com/office/powerpoint/2010/main" val="4083295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3113196"/>
            <a:ext cx="8304750" cy="713460"/>
          </a:xfrm>
        </p:spPr>
        <p:txBody>
          <a:bodyPr wrap="square" lIns="0" tIns="18000" rIns="0" bIns="18000" anchor="ctr" anchorCtr="0">
            <a:spAutoFit/>
          </a:bodyPr>
          <a:lstStyle/>
          <a:p>
            <a:r>
              <a:rPr lang="en-US" sz="4400" spc="-500" dirty="0">
                <a:latin typeface="Arial (Headings)"/>
              </a:rPr>
              <a:t>H </a:t>
            </a:r>
            <a:r>
              <a:rPr lang="en-US" sz="4400" dirty="0">
                <a:latin typeface="Arial (Headings)"/>
              </a:rPr>
              <a:t>V Glove Use</a:t>
            </a:r>
            <a:endParaRPr lang="en-US" sz="4400" noProof="0" dirty="0"/>
          </a:p>
        </p:txBody>
      </p:sp>
    </p:spTree>
    <p:extLst>
      <p:ext uri="{BB962C8B-B14F-4D97-AF65-F5344CB8AC3E}">
        <p14:creationId xmlns:p14="http://schemas.microsoft.com/office/powerpoint/2010/main" val="2094204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62961" cy="590349"/>
          </a:xfrm>
        </p:spPr>
        <p:txBody>
          <a:bodyPr wrap="square" lIns="0" tIns="18000" rIns="0" bIns="18000" anchor="ctr" anchorCtr="0">
            <a:spAutoFit/>
          </a:bodyPr>
          <a:lstStyle/>
          <a:p>
            <a:r>
              <a:rPr lang="en-US" dirty="0"/>
              <a:t>1. Glove Cuff</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2323" y="950794"/>
            <a:ext cx="3526845" cy="775015"/>
          </a:xfrm>
        </p:spPr>
        <p:txBody>
          <a:bodyPr wrap="square" lIns="0" tIns="18000" rIns="0" bIns="18000" anchor="ctr" anchorCtr="0">
            <a:spAutoFit/>
          </a:bodyPr>
          <a:lstStyle/>
          <a:p>
            <a:pPr marL="342900" indent="-342900">
              <a:spcBef>
                <a:spcPts val="600"/>
              </a:spcBef>
            </a:pPr>
            <a:r>
              <a:rPr lang="en-US" sz="2400" dirty="0"/>
              <a:t>The cuff of the rubber glove should extend at</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695741" y="1773024"/>
            <a:ext cx="681239" cy="405683"/>
          </a:xfrm>
        </p:spPr>
        <p:txBody>
          <a:bodyPr wrap="square" lIns="0" tIns="18000" rIns="0" bIns="18000" anchor="ctr" anchorCtr="0">
            <a:spAutoFit/>
          </a:bodyPr>
          <a:lstStyle/>
          <a:p>
            <a:pPr marL="0" indent="0">
              <a:buNone/>
            </a:pPr>
            <a:r>
              <a:rPr lang="en-US" sz="2400" dirty="0"/>
              <a:t>least</a:t>
            </a:r>
          </a:p>
        </p:txBody>
      </p:sp>
      <p:graphicFrame>
        <p:nvGraphicFramePr>
          <p:cNvPr id="2" name="Object 1" descr="1 over 2 inches.">
            <a:extLst>
              <a:ext uri="{FF2B5EF4-FFF2-40B4-BE49-F238E27FC236}">
                <a16:creationId xmlns:a16="http://schemas.microsoft.com/office/drawing/2014/main" id="{359CB313-C11D-C00A-796D-38FB510B5576}"/>
              </a:ext>
            </a:extLst>
          </p:cNvPr>
          <p:cNvGraphicFramePr>
            <a:graphicFrameLocks noChangeAspect="1"/>
          </p:cNvGraphicFramePr>
          <p:nvPr>
            <p:extLst>
              <p:ext uri="{D42A27DB-BD31-4B8C-83A1-F6EECF244321}">
                <p14:modId xmlns:p14="http://schemas.microsoft.com/office/powerpoint/2010/main" val="3359273989"/>
              </p:ext>
            </p:extLst>
          </p:nvPr>
        </p:nvGraphicFramePr>
        <p:xfrm>
          <a:off x="1410318" y="1849997"/>
          <a:ext cx="854075" cy="327025"/>
        </p:xfrm>
        <a:graphic>
          <a:graphicData uri="http://schemas.openxmlformats.org/presentationml/2006/ole">
            <mc:AlternateContent xmlns:mc="http://schemas.openxmlformats.org/markup-compatibility/2006">
              <mc:Choice xmlns:v="urn:schemas-microsoft-com:vml" Requires="v">
                <p:oleObj name="Equation" r:id="rId3" imgW="469800" imgH="177480" progId="Equation.DSMT4">
                  <p:embed/>
                </p:oleObj>
              </mc:Choice>
              <mc:Fallback>
                <p:oleObj name="Equation" r:id="rId3" imgW="469800" imgH="177480" progId="Equation.DSMT4">
                  <p:embed/>
                  <p:pic>
                    <p:nvPicPr>
                      <p:cNvPr id="4" name="Object 3">
                        <a:extLst>
                          <a:ext uri="{FF2B5EF4-FFF2-40B4-BE49-F238E27FC236}">
                            <a16:creationId xmlns:a16="http://schemas.microsoft.com/office/drawing/2014/main" id="{EF13CC5A-A7A9-BDA9-DC04-059FB1B2DD1A}"/>
                          </a:ext>
                        </a:extLst>
                      </p:cNvPr>
                      <p:cNvPicPr/>
                      <p:nvPr/>
                    </p:nvPicPr>
                    <p:blipFill>
                      <a:blip r:embed="rId4"/>
                      <a:stretch>
                        <a:fillRect/>
                      </a:stretch>
                    </p:blipFill>
                    <p:spPr>
                      <a:xfrm>
                        <a:off x="1410318" y="1849997"/>
                        <a:ext cx="854075" cy="327025"/>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2299001" y="1790389"/>
            <a:ext cx="1023634" cy="405683"/>
          </a:xfrm>
        </p:spPr>
        <p:txBody>
          <a:bodyPr wrap="square" lIns="0" tIns="18000" rIns="0" bIns="18000" anchor="ctr" anchorCtr="0">
            <a:spAutoFit/>
          </a:bodyPr>
          <a:lstStyle/>
          <a:p>
            <a:pPr marL="0" indent="0">
              <a:buNone/>
            </a:pPr>
            <a:r>
              <a:rPr lang="en-US" sz="2400" dirty="0"/>
              <a:t>beyond</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695741" y="2237338"/>
            <a:ext cx="2888798" cy="775015"/>
          </a:xfrm>
        </p:spPr>
        <p:txBody>
          <a:bodyPr wrap="square" lIns="0" tIns="18000" rIns="0" bIns="18000" anchor="ctr" anchorCtr="0">
            <a:spAutoFit/>
          </a:bodyPr>
          <a:lstStyle/>
          <a:p>
            <a:pPr marL="0" indent="0">
              <a:buNone/>
            </a:pPr>
            <a:r>
              <a:rPr lang="en-US" sz="2400" dirty="0"/>
              <a:t>the cuff of the leather protector.</a:t>
            </a:r>
          </a:p>
        </p:txBody>
      </p:sp>
      <p:pic>
        <p:nvPicPr>
          <p:cNvPr id="4" name="Picture 3" descr="Three illustrations depicting hand gloves.">
            <a:extLst>
              <a:ext uri="{FF2B5EF4-FFF2-40B4-BE49-F238E27FC236}">
                <a16:creationId xmlns:a16="http://schemas.microsoft.com/office/drawing/2014/main" id="{CDFB17BC-4632-6E31-2075-5BE98D8A07AF}"/>
              </a:ext>
            </a:extLst>
          </p:cNvPr>
          <p:cNvPicPr>
            <a:picLocks noChangeAspect="1"/>
          </p:cNvPicPr>
          <p:nvPr/>
        </p:nvPicPr>
        <p:blipFill>
          <a:blip r:embed="rId5"/>
          <a:stretch>
            <a:fillRect/>
          </a:stretch>
        </p:blipFill>
        <p:spPr>
          <a:xfrm>
            <a:off x="4723664" y="1014032"/>
            <a:ext cx="3778220" cy="2838723"/>
          </a:xfrm>
          <a:prstGeom prst="rect">
            <a:avLst/>
          </a:prstGeom>
        </p:spPr>
      </p:pic>
    </p:spTree>
    <p:extLst>
      <p:ext uri="{BB962C8B-B14F-4D97-AF65-F5344CB8AC3E}">
        <p14:creationId xmlns:p14="http://schemas.microsoft.com/office/powerpoint/2010/main" val="2943428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80303"/>
            <a:ext cx="8269383" cy="590349"/>
          </a:xfrm>
        </p:spPr>
        <p:txBody>
          <a:bodyPr wrap="square" lIns="0" tIns="18000" rIns="0" bIns="18000" anchor="ctr" anchorCtr="0">
            <a:spAutoFit/>
          </a:bodyPr>
          <a:lstStyle/>
          <a:p>
            <a:r>
              <a:rPr lang="en-US" dirty="0"/>
              <a:t>2. Glove Size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962" y="951311"/>
            <a:ext cx="4237038" cy="2252343"/>
          </a:xfrm>
        </p:spPr>
        <p:txBody>
          <a:bodyPr wrap="square" lIns="0" tIns="18000" rIns="0" bIns="18000" anchor="ctr" anchorCtr="0">
            <a:spAutoFit/>
          </a:bodyPr>
          <a:lstStyle/>
          <a:p>
            <a:pPr marL="342900" indent="-342900">
              <a:spcBef>
                <a:spcPts val="600"/>
              </a:spcBef>
            </a:pPr>
            <a:r>
              <a:rPr lang="en-US" sz="2400" noProof="0" dirty="0"/>
              <a:t>To determine the correct glove size, use a soft tape measure around the palm of the hand. A measurement of 9 inches would correspond with a glove size of 9. </a:t>
            </a:r>
          </a:p>
        </p:txBody>
      </p:sp>
      <p:pic>
        <p:nvPicPr>
          <p:cNvPr id="3" name="Picture 2" descr="An illustration depicting a hand wearing a glove with a measuring tape around it.">
            <a:extLst>
              <a:ext uri="{FF2B5EF4-FFF2-40B4-BE49-F238E27FC236}">
                <a16:creationId xmlns:a16="http://schemas.microsoft.com/office/drawing/2014/main" id="{1330CDB9-313D-E92D-E2D6-3CE0B84B0111}"/>
              </a:ext>
            </a:extLst>
          </p:cNvPr>
          <p:cNvPicPr>
            <a:picLocks noChangeAspect="1"/>
          </p:cNvPicPr>
          <p:nvPr/>
        </p:nvPicPr>
        <p:blipFill>
          <a:blip r:embed="rId3"/>
          <a:stretch>
            <a:fillRect/>
          </a:stretch>
        </p:blipFill>
        <p:spPr>
          <a:xfrm>
            <a:off x="4707137" y="961670"/>
            <a:ext cx="3768326" cy="3296358"/>
          </a:xfrm>
          <a:prstGeom prst="rect">
            <a:avLst/>
          </a:prstGeom>
        </p:spPr>
      </p:pic>
    </p:spTree>
    <p:extLst>
      <p:ext uri="{BB962C8B-B14F-4D97-AF65-F5344CB8AC3E}">
        <p14:creationId xmlns:p14="http://schemas.microsoft.com/office/powerpoint/2010/main" val="2753388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268242" cy="590349"/>
          </a:xfrm>
        </p:spPr>
        <p:txBody>
          <a:bodyPr wrap="square" lIns="0" tIns="18000" rIns="0" bIns="18000" anchor="ctr" anchorCtr="0">
            <a:spAutoFit/>
          </a:bodyPr>
          <a:lstStyle/>
          <a:p>
            <a:r>
              <a:rPr lang="en-US" dirty="0"/>
              <a:t>High-Voltage Safety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943650"/>
            <a:ext cx="8269383" cy="3337255"/>
          </a:xfrm>
        </p:spPr>
        <p:txBody>
          <a:bodyPr wrap="square" lIns="0" tIns="18000" rIns="0" bIns="18000" anchor="ctr" anchorCtr="0">
            <a:spAutoFit/>
          </a:bodyPr>
          <a:lstStyle/>
          <a:p>
            <a:pPr marL="342900" indent="-342900"/>
            <a:r>
              <a:rPr lang="en-US" sz="2400" dirty="0"/>
              <a:t>It is possible to be seriously injured or electrocuted (killed) if proper safety procedures are not followed. </a:t>
            </a:r>
          </a:p>
          <a:p>
            <a:pPr marL="342900" indent="-342900"/>
            <a:r>
              <a:rPr lang="en-US" sz="2400" dirty="0"/>
              <a:t>Precautions for Electronic Medical Devices</a:t>
            </a:r>
          </a:p>
          <a:p>
            <a:pPr marL="829818" lvl="1" indent="-342900"/>
            <a:r>
              <a:rPr lang="en-US" sz="2400" dirty="0"/>
              <a:t>Technicians who rely on cardiac pacemakers should not service or repair electric or hybrid electric vehicles because of strong magnetic fields. </a:t>
            </a:r>
          </a:p>
          <a:p>
            <a:pPr marL="829818" lvl="1" indent="-342900"/>
            <a:r>
              <a:rPr lang="en-US" sz="2400" dirty="0"/>
              <a:t>Check with the manufacturer of the device before being in or around a charging vehicle.</a:t>
            </a:r>
          </a:p>
        </p:txBody>
      </p:sp>
    </p:spTree>
    <p:extLst>
      <p:ext uri="{BB962C8B-B14F-4D97-AF65-F5344CB8AC3E}">
        <p14:creationId xmlns:p14="http://schemas.microsoft.com/office/powerpoint/2010/main" val="1507830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3. Glove Rating</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51274"/>
            <a:ext cx="3647122" cy="1513679"/>
          </a:xfrm>
        </p:spPr>
        <p:txBody>
          <a:bodyPr wrap="square" lIns="0" tIns="18000" rIns="0" bIns="18000" anchor="ctr" anchorCtr="0">
            <a:spAutoFit/>
          </a:bodyPr>
          <a:lstStyle/>
          <a:p>
            <a:pPr marL="342900" indent="-342900">
              <a:spcBef>
                <a:spcPts val="600"/>
              </a:spcBef>
            </a:pPr>
            <a:r>
              <a:rPr lang="en-US" sz="2400" noProof="0" dirty="0"/>
              <a:t>The glove rating and the date of the last test should be stamped on the glove cuff.</a:t>
            </a:r>
          </a:p>
        </p:txBody>
      </p:sp>
      <p:pic>
        <p:nvPicPr>
          <p:cNvPr id="4" name="Picture 3" descr="A close-up view of a glove cuff. ">
            <a:extLst>
              <a:ext uri="{FF2B5EF4-FFF2-40B4-BE49-F238E27FC236}">
                <a16:creationId xmlns:a16="http://schemas.microsoft.com/office/drawing/2014/main" id="{FD56523A-487B-1466-A3F3-7F435CF63B7D}"/>
              </a:ext>
            </a:extLst>
          </p:cNvPr>
          <p:cNvPicPr>
            <a:picLocks noChangeAspect="1"/>
          </p:cNvPicPr>
          <p:nvPr/>
        </p:nvPicPr>
        <p:blipFill>
          <a:blip r:embed="rId3"/>
          <a:stretch>
            <a:fillRect/>
          </a:stretch>
        </p:blipFill>
        <p:spPr>
          <a:xfrm>
            <a:off x="4927979" y="889961"/>
            <a:ext cx="3326642" cy="4423445"/>
          </a:xfrm>
          <a:prstGeom prst="rect">
            <a:avLst/>
          </a:prstGeom>
        </p:spPr>
      </p:pic>
    </p:spTree>
    <p:extLst>
      <p:ext uri="{BB962C8B-B14F-4D97-AF65-F5344CB8AC3E}">
        <p14:creationId xmlns:p14="http://schemas.microsoft.com/office/powerpoint/2010/main" val="1426826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noProof="0" dirty="0"/>
              <a:t>4. Visual Inspection</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963" y="941543"/>
            <a:ext cx="4246562" cy="1513679"/>
          </a:xfrm>
        </p:spPr>
        <p:txBody>
          <a:bodyPr wrap="square" lIns="0" tIns="18000" rIns="0" bIns="18000" anchor="ctr" anchorCtr="0">
            <a:spAutoFit/>
          </a:bodyPr>
          <a:lstStyle/>
          <a:p>
            <a:pPr marL="342900" indent="-342900">
              <a:spcBef>
                <a:spcPts val="600"/>
              </a:spcBef>
            </a:pPr>
            <a:r>
              <a:rPr lang="en-US" sz="2400" noProof="0" dirty="0"/>
              <a:t>Start a visual inspection of the glove fingertips, making sure that no cuts or other damages are present. </a:t>
            </a:r>
          </a:p>
        </p:txBody>
      </p:sp>
      <p:pic>
        <p:nvPicPr>
          <p:cNvPr id="3" name="Picture 2" descr="An illustration depicting a hand wearing a glove gripping the glove fingertips.">
            <a:extLst>
              <a:ext uri="{FF2B5EF4-FFF2-40B4-BE49-F238E27FC236}">
                <a16:creationId xmlns:a16="http://schemas.microsoft.com/office/drawing/2014/main" id="{426A5D52-C8FF-1EFF-60CB-C555A5DB3B23}"/>
              </a:ext>
            </a:extLst>
          </p:cNvPr>
          <p:cNvPicPr>
            <a:picLocks noChangeAspect="1"/>
          </p:cNvPicPr>
          <p:nvPr/>
        </p:nvPicPr>
        <p:blipFill>
          <a:blip r:embed="rId3"/>
          <a:stretch>
            <a:fillRect/>
          </a:stretch>
        </p:blipFill>
        <p:spPr>
          <a:xfrm>
            <a:off x="4702452" y="997286"/>
            <a:ext cx="3807573" cy="4060154"/>
          </a:xfrm>
          <a:prstGeom prst="rect">
            <a:avLst/>
          </a:prstGeom>
        </p:spPr>
      </p:pic>
    </p:spTree>
    <p:extLst>
      <p:ext uri="{BB962C8B-B14F-4D97-AF65-F5344CB8AC3E}">
        <p14:creationId xmlns:p14="http://schemas.microsoft.com/office/powerpoint/2010/main" val="2440461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noProof="0" dirty="0"/>
              <a:t>5. Glove Damage</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947555"/>
            <a:ext cx="4246562" cy="2991007"/>
          </a:xfrm>
        </p:spPr>
        <p:txBody>
          <a:bodyPr wrap="square" lIns="0" tIns="18000" rIns="0" bIns="18000" anchor="ctr" anchorCtr="0">
            <a:spAutoFit/>
          </a:bodyPr>
          <a:lstStyle/>
          <a:p>
            <a:pPr marL="342900" indent="-342900">
              <a:spcBef>
                <a:spcPts val="600"/>
              </a:spcBef>
            </a:pPr>
            <a:r>
              <a:rPr lang="en-US" sz="2400" noProof="0" dirty="0"/>
              <a:t>The damage on this glove was easily detected with a simple visual inspection. Note that the rubber glove material can be damaged by petroleum products, detergents, certain hand soaps, and talcum powder. </a:t>
            </a:r>
          </a:p>
        </p:txBody>
      </p:sp>
      <p:pic>
        <p:nvPicPr>
          <p:cNvPr id="4" name="Picture 3" descr="A photo shows a hole in one fingertip of a rubber glove. ">
            <a:extLst>
              <a:ext uri="{FF2B5EF4-FFF2-40B4-BE49-F238E27FC236}">
                <a16:creationId xmlns:a16="http://schemas.microsoft.com/office/drawing/2014/main" id="{8F3BF6D5-7811-FA9B-9BD6-EFA0AFB8BC68}"/>
              </a:ext>
            </a:extLst>
          </p:cNvPr>
          <p:cNvPicPr>
            <a:picLocks noChangeAspect="1"/>
          </p:cNvPicPr>
          <p:nvPr/>
        </p:nvPicPr>
        <p:blipFill>
          <a:blip r:embed="rId3"/>
          <a:stretch>
            <a:fillRect/>
          </a:stretch>
        </p:blipFill>
        <p:spPr>
          <a:xfrm>
            <a:off x="4698737" y="964472"/>
            <a:ext cx="3842276" cy="2510343"/>
          </a:xfrm>
          <a:prstGeom prst="rect">
            <a:avLst/>
          </a:prstGeom>
        </p:spPr>
      </p:pic>
    </p:spTree>
    <p:extLst>
      <p:ext uri="{BB962C8B-B14F-4D97-AF65-F5344CB8AC3E}">
        <p14:creationId xmlns:p14="http://schemas.microsoft.com/office/powerpoint/2010/main" val="1508726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89447"/>
            <a:ext cx="8269383" cy="590349"/>
          </a:xfrm>
        </p:spPr>
        <p:txBody>
          <a:bodyPr wrap="square" lIns="0" tIns="18000" rIns="0" bIns="18000" anchor="ctr" anchorCtr="0">
            <a:spAutoFit/>
          </a:bodyPr>
          <a:lstStyle/>
          <a:p>
            <a:r>
              <a:rPr lang="en-US" noProof="0" dirty="0"/>
              <a:t>6. Inflate Glove</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963" y="940435"/>
            <a:ext cx="4246562" cy="3360338"/>
          </a:xfrm>
        </p:spPr>
        <p:txBody>
          <a:bodyPr wrap="square" lIns="0" tIns="18000" rIns="0" bIns="18000" anchor="ctr" anchorCtr="0">
            <a:spAutoFit/>
          </a:bodyPr>
          <a:lstStyle/>
          <a:p>
            <a:pPr marL="342900" indent="-342900">
              <a:spcBef>
                <a:spcPts val="600"/>
              </a:spcBef>
            </a:pPr>
            <a:r>
              <a:rPr lang="en-US" sz="2400" noProof="0" dirty="0"/>
              <a:t>Manually inflate the glove to inspect for pinhole leaks. Starting at the cuff, roll up the glove and trap air in the finger end. Listen and carefully watch for deflation of the glove. If a leak is detected, the glove must be discarded. </a:t>
            </a:r>
          </a:p>
        </p:txBody>
      </p:sp>
      <p:pic>
        <p:nvPicPr>
          <p:cNvPr id="3" name="Picture 2" descr="An illustration depicting a hand wearing a glove rolling the glove from the cuff.">
            <a:extLst>
              <a:ext uri="{FF2B5EF4-FFF2-40B4-BE49-F238E27FC236}">
                <a16:creationId xmlns:a16="http://schemas.microsoft.com/office/drawing/2014/main" id="{CB6F6E94-1925-4E1E-BFC6-F4798F40CCF7}"/>
              </a:ext>
            </a:extLst>
          </p:cNvPr>
          <p:cNvPicPr>
            <a:picLocks noChangeAspect="1"/>
          </p:cNvPicPr>
          <p:nvPr/>
        </p:nvPicPr>
        <p:blipFill>
          <a:blip r:embed="rId3"/>
          <a:stretch>
            <a:fillRect/>
          </a:stretch>
        </p:blipFill>
        <p:spPr>
          <a:xfrm>
            <a:off x="4673975" y="968877"/>
            <a:ext cx="3834651" cy="4252367"/>
          </a:xfrm>
          <a:prstGeom prst="rect">
            <a:avLst/>
          </a:prstGeom>
        </p:spPr>
      </p:pic>
    </p:spTree>
    <p:extLst>
      <p:ext uri="{BB962C8B-B14F-4D97-AF65-F5344CB8AC3E}">
        <p14:creationId xmlns:p14="http://schemas.microsoft.com/office/powerpoint/2010/main" val="3713163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noProof="0" dirty="0"/>
              <a:t>7. Petroleum Damages Rubber Glove</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963" y="950890"/>
            <a:ext cx="4246562" cy="1513679"/>
          </a:xfrm>
        </p:spPr>
        <p:txBody>
          <a:bodyPr wrap="square" lIns="0" tIns="18000" rIns="0" bIns="18000" anchor="ctr" anchorCtr="0">
            <a:spAutoFit/>
          </a:bodyPr>
          <a:lstStyle/>
          <a:p>
            <a:pPr marL="342900" indent="-342900">
              <a:spcBef>
                <a:spcPts val="600"/>
              </a:spcBef>
            </a:pPr>
            <a:r>
              <a:rPr lang="en-US" sz="2400" noProof="0" dirty="0"/>
              <a:t>Petroleum on the leather protector’s surface will damage the rubber glove underneath.</a:t>
            </a:r>
          </a:p>
        </p:txBody>
      </p:sp>
      <p:pic>
        <p:nvPicPr>
          <p:cNvPr id="4" name="Picture 3" descr="An illustration depicting a hand wearing a glove pressing the glove fingertips.">
            <a:extLst>
              <a:ext uri="{FF2B5EF4-FFF2-40B4-BE49-F238E27FC236}">
                <a16:creationId xmlns:a16="http://schemas.microsoft.com/office/drawing/2014/main" id="{53331800-1C32-BB07-FC01-6D961061429B}"/>
              </a:ext>
            </a:extLst>
          </p:cNvPr>
          <p:cNvPicPr>
            <a:picLocks noChangeAspect="1"/>
          </p:cNvPicPr>
          <p:nvPr/>
        </p:nvPicPr>
        <p:blipFill>
          <a:blip r:embed="rId3"/>
          <a:stretch>
            <a:fillRect/>
          </a:stretch>
        </p:blipFill>
        <p:spPr>
          <a:xfrm>
            <a:off x="4653249" y="1038251"/>
            <a:ext cx="3876103" cy="3666452"/>
          </a:xfrm>
          <a:prstGeom prst="rect">
            <a:avLst/>
          </a:prstGeom>
        </p:spPr>
      </p:pic>
    </p:spTree>
    <p:extLst>
      <p:ext uri="{BB962C8B-B14F-4D97-AF65-F5344CB8AC3E}">
        <p14:creationId xmlns:p14="http://schemas.microsoft.com/office/powerpoint/2010/main" val="1346827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8. Glove Dust</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963" y="945439"/>
            <a:ext cx="4246562" cy="1144347"/>
          </a:xfrm>
        </p:spPr>
        <p:txBody>
          <a:bodyPr wrap="square" lIns="0" tIns="18000" rIns="0" bIns="18000" anchor="ctr" anchorCtr="0">
            <a:spAutoFit/>
          </a:bodyPr>
          <a:lstStyle/>
          <a:p>
            <a:pPr marL="342900" indent="-342900">
              <a:spcBef>
                <a:spcPts val="600"/>
              </a:spcBef>
            </a:pPr>
            <a:r>
              <a:rPr lang="en-US" sz="2400" noProof="0" dirty="0"/>
              <a:t>Glove powder (glove dust) should be used to absorb moisture and reduce friction. </a:t>
            </a:r>
          </a:p>
        </p:txBody>
      </p:sp>
      <p:pic>
        <p:nvPicPr>
          <p:cNvPr id="3" name="Picture 2" descr="A photo showing a container of glove powder.">
            <a:extLst>
              <a:ext uri="{FF2B5EF4-FFF2-40B4-BE49-F238E27FC236}">
                <a16:creationId xmlns:a16="http://schemas.microsoft.com/office/drawing/2014/main" id="{A2828CC2-73D9-1ADC-D7F9-BAABCA991A44}"/>
              </a:ext>
            </a:extLst>
          </p:cNvPr>
          <p:cNvPicPr>
            <a:picLocks noChangeAspect="1"/>
          </p:cNvPicPr>
          <p:nvPr/>
        </p:nvPicPr>
        <p:blipFill>
          <a:blip r:embed="rId3"/>
          <a:stretch>
            <a:fillRect/>
          </a:stretch>
        </p:blipFill>
        <p:spPr>
          <a:xfrm>
            <a:off x="4686372" y="898097"/>
            <a:ext cx="3828904" cy="3975956"/>
          </a:xfrm>
          <a:prstGeom prst="rect">
            <a:avLst/>
          </a:prstGeom>
        </p:spPr>
      </p:pic>
    </p:spTree>
    <p:extLst>
      <p:ext uri="{BB962C8B-B14F-4D97-AF65-F5344CB8AC3E}">
        <p14:creationId xmlns:p14="http://schemas.microsoft.com/office/powerpoint/2010/main" val="1477675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9. Tighten Gloves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960413"/>
            <a:ext cx="4246563" cy="1513679"/>
          </a:xfrm>
        </p:spPr>
        <p:txBody>
          <a:bodyPr wrap="square" lIns="0" tIns="18000" rIns="0" bIns="18000" anchor="ctr" anchorCtr="0">
            <a:spAutoFit/>
          </a:bodyPr>
          <a:lstStyle/>
          <a:p>
            <a:pPr marL="342900" indent="-342900">
              <a:spcBef>
                <a:spcPts val="600"/>
              </a:spcBef>
            </a:pPr>
            <a:r>
              <a:rPr lang="en-US" sz="2400" noProof="0" dirty="0"/>
              <a:t>Put on the gloves and tighten the straps on the back of the leather protectors (if equipped).</a:t>
            </a:r>
          </a:p>
        </p:txBody>
      </p:sp>
      <p:pic>
        <p:nvPicPr>
          <p:cNvPr id="4" name="Picture 3" descr="An illustration depicting a hand wearing a glove.">
            <a:extLst>
              <a:ext uri="{FF2B5EF4-FFF2-40B4-BE49-F238E27FC236}">
                <a16:creationId xmlns:a16="http://schemas.microsoft.com/office/drawing/2014/main" id="{0528256F-411D-F86D-E786-023A52D09435}"/>
              </a:ext>
            </a:extLst>
          </p:cNvPr>
          <p:cNvPicPr>
            <a:picLocks noChangeAspect="1"/>
          </p:cNvPicPr>
          <p:nvPr/>
        </p:nvPicPr>
        <p:blipFill>
          <a:blip r:embed="rId3"/>
          <a:stretch>
            <a:fillRect/>
          </a:stretch>
        </p:blipFill>
        <p:spPr>
          <a:xfrm>
            <a:off x="4733155" y="1025947"/>
            <a:ext cx="3754388" cy="4067709"/>
          </a:xfrm>
          <a:prstGeom prst="rect">
            <a:avLst/>
          </a:prstGeom>
        </p:spPr>
      </p:pic>
    </p:spTree>
    <p:extLst>
      <p:ext uri="{BB962C8B-B14F-4D97-AF65-F5344CB8AC3E}">
        <p14:creationId xmlns:p14="http://schemas.microsoft.com/office/powerpoint/2010/main" val="3357133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89447"/>
            <a:ext cx="8269383" cy="590349"/>
          </a:xfrm>
        </p:spPr>
        <p:txBody>
          <a:bodyPr wrap="square" lIns="0" tIns="18000" rIns="0" bIns="18000" anchor="ctr" anchorCtr="0">
            <a:spAutoFit/>
          </a:bodyPr>
          <a:lstStyle/>
          <a:p>
            <a:r>
              <a:rPr lang="en-US" dirty="0"/>
              <a:t>10. Must Wear Gloves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960415"/>
            <a:ext cx="4246563" cy="1513679"/>
          </a:xfrm>
        </p:spPr>
        <p:txBody>
          <a:bodyPr wrap="square" lIns="0" tIns="18000" rIns="0" bIns="18000" anchor="ctr" anchorCtr="0">
            <a:spAutoFit/>
          </a:bodyPr>
          <a:lstStyle/>
          <a:p>
            <a:pPr marL="342900" indent="-342900">
              <a:spcBef>
                <a:spcPts val="600"/>
              </a:spcBef>
            </a:pPr>
            <a:r>
              <a:rPr lang="en-US" sz="2400" noProof="0" dirty="0"/>
              <a:t>Technicians </a:t>
            </a:r>
            <a:r>
              <a:rPr lang="en-US" sz="2400" spc="-300" noProof="0" dirty="0"/>
              <a:t>M U S </a:t>
            </a:r>
            <a:r>
              <a:rPr lang="en-US" sz="2400" noProof="0" dirty="0"/>
              <a:t>T wear </a:t>
            </a:r>
            <a:r>
              <a:rPr lang="en-US" sz="2400" spc="-300" noProof="0" dirty="0"/>
              <a:t>H </a:t>
            </a:r>
            <a:r>
              <a:rPr lang="en-US" sz="2400" noProof="0" dirty="0"/>
              <a:t>V gloves whenever working around the </a:t>
            </a:r>
            <a:r>
              <a:rPr lang="en-US" sz="2400" spc="-300" noProof="0" dirty="0"/>
              <a:t>H </a:t>
            </a:r>
            <a:r>
              <a:rPr lang="en-US" sz="2400" noProof="0" dirty="0"/>
              <a:t>V areas of a hybrid or electric vehicle. </a:t>
            </a:r>
          </a:p>
        </p:txBody>
      </p:sp>
      <p:pic>
        <p:nvPicPr>
          <p:cNvPr id="3" name="Picture 2" descr="A close-up view of a hand wearing a H V glove is working around an electric vehicle.">
            <a:extLst>
              <a:ext uri="{FF2B5EF4-FFF2-40B4-BE49-F238E27FC236}">
                <a16:creationId xmlns:a16="http://schemas.microsoft.com/office/drawing/2014/main" id="{22540A2D-9A57-4368-1F04-926D9D0E226D}"/>
              </a:ext>
            </a:extLst>
          </p:cNvPr>
          <p:cNvPicPr>
            <a:picLocks noChangeAspect="1"/>
          </p:cNvPicPr>
          <p:nvPr/>
        </p:nvPicPr>
        <p:blipFill>
          <a:blip r:embed="rId3"/>
          <a:stretch>
            <a:fillRect/>
          </a:stretch>
        </p:blipFill>
        <p:spPr>
          <a:xfrm>
            <a:off x="4743388" y="932939"/>
            <a:ext cx="3657725" cy="4858773"/>
          </a:xfrm>
          <a:prstGeom prst="rect">
            <a:avLst/>
          </a:prstGeom>
        </p:spPr>
      </p:pic>
    </p:spTree>
    <p:extLst>
      <p:ext uri="{BB962C8B-B14F-4D97-AF65-F5344CB8AC3E}">
        <p14:creationId xmlns:p14="http://schemas.microsoft.com/office/powerpoint/2010/main" val="3904553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89447"/>
            <a:ext cx="8269383" cy="590349"/>
          </a:xfrm>
        </p:spPr>
        <p:txBody>
          <a:bodyPr wrap="square" lIns="0" tIns="18000" rIns="0" bIns="18000" anchor="ctr" anchorCtr="0">
            <a:spAutoFit/>
          </a:bodyPr>
          <a:lstStyle/>
          <a:p>
            <a:r>
              <a:rPr lang="en-US" dirty="0"/>
              <a:t>11. Canvas Storage Bag</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7" y="956521"/>
            <a:ext cx="4065587" cy="1883011"/>
          </a:xfrm>
        </p:spPr>
        <p:txBody>
          <a:bodyPr wrap="square" lIns="0" tIns="18000" rIns="0" bIns="18000" anchor="ctr" anchorCtr="0">
            <a:spAutoFit/>
          </a:bodyPr>
          <a:lstStyle/>
          <a:p>
            <a:pPr marL="342900" indent="-342900">
              <a:spcBef>
                <a:spcPts val="600"/>
              </a:spcBef>
            </a:pPr>
            <a:r>
              <a:rPr lang="en-US" sz="2400" spc="-300" noProof="0" dirty="0"/>
              <a:t>H </a:t>
            </a:r>
            <a:r>
              <a:rPr lang="en-US" sz="2400" noProof="0" dirty="0"/>
              <a:t>V gloves should be placed in a canvas storage bag when not in use. Note the ventilation hole at the bottom of this bag.</a:t>
            </a:r>
          </a:p>
        </p:txBody>
      </p:sp>
      <p:pic>
        <p:nvPicPr>
          <p:cNvPr id="3" name="Picture 2" descr="An illustration depicting a canvas storage bag.">
            <a:extLst>
              <a:ext uri="{FF2B5EF4-FFF2-40B4-BE49-F238E27FC236}">
                <a16:creationId xmlns:a16="http://schemas.microsoft.com/office/drawing/2014/main" id="{12F0E5CD-BEE1-A401-FED9-E4839DB44832}"/>
              </a:ext>
            </a:extLst>
          </p:cNvPr>
          <p:cNvPicPr>
            <a:picLocks noChangeAspect="1"/>
          </p:cNvPicPr>
          <p:nvPr/>
        </p:nvPicPr>
        <p:blipFill>
          <a:blip r:embed="rId3"/>
          <a:stretch>
            <a:fillRect/>
          </a:stretch>
        </p:blipFill>
        <p:spPr>
          <a:xfrm>
            <a:off x="4804929" y="975252"/>
            <a:ext cx="3667991" cy="2759965"/>
          </a:xfrm>
          <a:prstGeom prst="rect">
            <a:avLst/>
          </a:prstGeom>
        </p:spPr>
      </p:pic>
    </p:spTree>
    <p:extLst>
      <p:ext uri="{BB962C8B-B14F-4D97-AF65-F5344CB8AC3E}">
        <p14:creationId xmlns:p14="http://schemas.microsoft.com/office/powerpoint/2010/main" val="3231707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12. Gloves Not Folded</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962" y="947353"/>
            <a:ext cx="4065587" cy="2991007"/>
          </a:xfrm>
        </p:spPr>
        <p:txBody>
          <a:bodyPr wrap="square" lIns="0" tIns="18000" rIns="0" bIns="18000" anchor="ctr" anchorCtr="0">
            <a:spAutoFit/>
          </a:bodyPr>
          <a:lstStyle/>
          <a:p>
            <a:pPr marL="342900" indent="-342900">
              <a:spcBef>
                <a:spcPts val="600"/>
              </a:spcBef>
            </a:pPr>
            <a:r>
              <a:rPr lang="en-US" sz="2400" noProof="0" dirty="0"/>
              <a:t>Make sure the rubber gloves are not folded when placed in the canvas bag. Folding increases mechanical stress on the rubber and can lead to premature failure of the glove material.</a:t>
            </a:r>
          </a:p>
        </p:txBody>
      </p:sp>
      <p:pic>
        <p:nvPicPr>
          <p:cNvPr id="4" name="Picture 3" descr="A top view of rubber gloves kept inside the canvas bag.">
            <a:extLst>
              <a:ext uri="{FF2B5EF4-FFF2-40B4-BE49-F238E27FC236}">
                <a16:creationId xmlns:a16="http://schemas.microsoft.com/office/drawing/2014/main" id="{C07AE8FB-0B64-0037-2645-B08DA062BF22}"/>
              </a:ext>
            </a:extLst>
          </p:cNvPr>
          <p:cNvPicPr>
            <a:picLocks noChangeAspect="1"/>
          </p:cNvPicPr>
          <p:nvPr/>
        </p:nvPicPr>
        <p:blipFill>
          <a:blip r:embed="rId3"/>
          <a:stretch>
            <a:fillRect/>
          </a:stretch>
        </p:blipFill>
        <p:spPr>
          <a:xfrm>
            <a:off x="4900337" y="1001925"/>
            <a:ext cx="3248577" cy="4320750"/>
          </a:xfrm>
          <a:prstGeom prst="rect">
            <a:avLst/>
          </a:prstGeom>
        </p:spPr>
      </p:pic>
    </p:spTree>
    <p:extLst>
      <p:ext uri="{BB962C8B-B14F-4D97-AF65-F5344CB8AC3E}">
        <p14:creationId xmlns:p14="http://schemas.microsoft.com/office/powerpoint/2010/main" val="337243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25.1A</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8"/>
            <a:ext cx="1969188" cy="405683"/>
          </a:xfrm>
        </p:spPr>
        <p:txBody>
          <a:bodyPr wrap="square" lIns="0" tIns="18000" rIns="0" bIns="18000" anchor="ctr" anchorCtr="0">
            <a:spAutoFit/>
          </a:bodyPr>
          <a:lstStyle/>
          <a:p>
            <a:pPr marL="0" indent="0">
              <a:spcBef>
                <a:spcPts val="600"/>
              </a:spcBef>
              <a:buNone/>
            </a:pPr>
            <a:r>
              <a:rPr lang="en-US" sz="2400" noProof="0" dirty="0"/>
              <a:t>Blue Conduits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459804"/>
            <a:ext cx="4237936" cy="2252343"/>
          </a:xfrm>
        </p:spPr>
        <p:txBody>
          <a:bodyPr wrap="square" lIns="0" tIns="18000" rIns="0" bIns="18000" anchor="ctr" anchorCtr="0">
            <a:spAutoFit/>
          </a:bodyPr>
          <a:lstStyle/>
          <a:p>
            <a:pPr marL="342900" indent="-342900"/>
            <a:r>
              <a:rPr lang="en-US" sz="2400" noProof="0" dirty="0"/>
              <a:t>When the belt starter alternator assembly is installed, the three blue cables run between the inverter assembly and the alternator.</a:t>
            </a:r>
          </a:p>
        </p:txBody>
      </p:sp>
      <p:pic>
        <p:nvPicPr>
          <p:cNvPr id="4" name="Picture 3" descr="A photo showing the three blue cables run between the inverter&#10;assembly and the alternator.">
            <a:extLst>
              <a:ext uri="{FF2B5EF4-FFF2-40B4-BE49-F238E27FC236}">
                <a16:creationId xmlns:a16="http://schemas.microsoft.com/office/drawing/2014/main" id="{4F3FF1C1-07FB-1439-E602-23778EC7F18B}"/>
              </a:ext>
            </a:extLst>
          </p:cNvPr>
          <p:cNvPicPr>
            <a:picLocks noChangeAspect="1"/>
          </p:cNvPicPr>
          <p:nvPr/>
        </p:nvPicPr>
        <p:blipFill>
          <a:blip r:embed="rId3"/>
          <a:stretch>
            <a:fillRect/>
          </a:stretch>
        </p:blipFill>
        <p:spPr>
          <a:xfrm>
            <a:off x="4631760" y="990701"/>
            <a:ext cx="3900387" cy="2932849"/>
          </a:xfrm>
          <a:prstGeom prst="rect">
            <a:avLst/>
          </a:prstGeom>
        </p:spPr>
      </p:pic>
    </p:spTree>
    <p:extLst>
      <p:ext uri="{BB962C8B-B14F-4D97-AF65-F5344CB8AC3E}">
        <p14:creationId xmlns:p14="http://schemas.microsoft.com/office/powerpoint/2010/main" val="3174944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09D1E22C-8897-B2A0-6779-3ECDCA52F10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62B1FEB-454F-9CC6-8161-72461DFBA83C}"/>
              </a:ext>
            </a:extLst>
          </p:cNvPr>
          <p:cNvSpPr>
            <a:spLocks noGrp="1"/>
          </p:cNvSpPr>
          <p:nvPr>
            <p:ph type="title"/>
          </p:nvPr>
        </p:nvSpPr>
        <p:spPr>
          <a:xfrm>
            <a:off x="329184" y="190754"/>
            <a:ext cx="8275066" cy="590349"/>
          </a:xfrm>
        </p:spPr>
        <p:txBody>
          <a:bodyPr wrap="square" lIns="0" tIns="18000" rIns="0" bIns="18000" anchor="ctr" anchorCtr="0">
            <a:spAutoFit/>
          </a:bodyPr>
          <a:lstStyle/>
          <a:p>
            <a:r>
              <a:rPr lang="en-US" noProof="0" dirty="0"/>
              <a:t>Summary </a:t>
            </a:r>
            <a:r>
              <a:rPr lang="en-US" sz="2800" noProof="0" dirty="0"/>
              <a:t>(1 of 2)</a:t>
            </a:r>
            <a:endParaRPr lang="en-US" noProof="0" dirty="0"/>
          </a:p>
        </p:txBody>
      </p:sp>
      <p:sp>
        <p:nvSpPr>
          <p:cNvPr id="10" name="Content Placeholder 9">
            <a:extLst>
              <a:ext uri="{FF2B5EF4-FFF2-40B4-BE49-F238E27FC236}">
                <a16:creationId xmlns:a16="http://schemas.microsoft.com/office/drawing/2014/main" id="{7048B3A9-2569-9A0F-6077-53787CE77204}"/>
              </a:ext>
            </a:extLst>
          </p:cNvPr>
          <p:cNvSpPr>
            <a:spLocks noGrp="1"/>
          </p:cNvSpPr>
          <p:nvPr>
            <p:ph sz="quarter" idx="12"/>
          </p:nvPr>
        </p:nvSpPr>
        <p:spPr>
          <a:xfrm>
            <a:off x="332994" y="896610"/>
            <a:ext cx="8280400" cy="4229807"/>
          </a:xfrm>
        </p:spPr>
        <p:txBody>
          <a:bodyPr wrap="square" lIns="0" tIns="18000" rIns="0" bIns="18000" anchor="ctr" anchorCtr="0">
            <a:spAutoFit/>
          </a:bodyPr>
          <a:lstStyle/>
          <a:p>
            <a:pPr marL="342900" indent="-342900">
              <a:spcBef>
                <a:spcPts val="600"/>
              </a:spcBef>
            </a:pPr>
            <a:r>
              <a:rPr lang="en-US" sz="2400" dirty="0"/>
              <a:t>High-voltage circuits covered in orange plastic conduit.</a:t>
            </a:r>
          </a:p>
          <a:p>
            <a:pPr marL="342900" indent="-342900">
              <a:spcBef>
                <a:spcPts val="600"/>
              </a:spcBef>
            </a:pPr>
            <a:r>
              <a:rPr lang="en-US" sz="2400" dirty="0"/>
              <a:t>Be sure the work area is clean and dry.</a:t>
            </a:r>
          </a:p>
          <a:p>
            <a:pPr marL="342900" indent="-342900">
              <a:spcBef>
                <a:spcPts val="600"/>
              </a:spcBef>
            </a:pPr>
            <a:r>
              <a:rPr lang="en-US" sz="2400" dirty="0"/>
              <a:t>High-voltage warnings and safety cones are posted</a:t>
            </a:r>
          </a:p>
          <a:p>
            <a:pPr marL="342900" indent="-342900">
              <a:spcBef>
                <a:spcPts val="600"/>
              </a:spcBef>
            </a:pPr>
            <a:r>
              <a:rPr lang="en-US" sz="2400" dirty="0"/>
              <a:t>Eye protection should be used</a:t>
            </a:r>
          </a:p>
          <a:p>
            <a:pPr marL="342900" indent="-342900">
              <a:spcBef>
                <a:spcPts val="600"/>
              </a:spcBef>
            </a:pPr>
            <a:r>
              <a:rPr lang="en-US" sz="2400" dirty="0"/>
              <a:t>Before working on the high-voltage system of a hybrid electric vehicle, ensure that high-voltage lineman’s gloves are available. Gloves rated at least 1,000 volts and class “0” by A</a:t>
            </a:r>
            <a:r>
              <a:rPr lang="en-US" sz="2400" spc="-300" dirty="0"/>
              <a:t> N S </a:t>
            </a:r>
            <a:r>
              <a:rPr lang="en-US" sz="2400" dirty="0"/>
              <a:t>I/</a:t>
            </a:r>
            <a:r>
              <a:rPr lang="en-US" sz="2400" spc="-300" dirty="0"/>
              <a:t>A S T </a:t>
            </a:r>
            <a:r>
              <a:rPr lang="en-US" sz="2400" dirty="0"/>
              <a:t>M.</a:t>
            </a:r>
          </a:p>
          <a:p>
            <a:pPr marL="342900" indent="-342900">
              <a:spcBef>
                <a:spcPts val="600"/>
              </a:spcBef>
            </a:pPr>
            <a:r>
              <a:rPr lang="en-US" sz="2400" dirty="0"/>
              <a:t>Hybrid and electric vehicles are equipped with electrical systems whose voltages can exceed 600 volts </a:t>
            </a:r>
            <a:r>
              <a:rPr lang="en-US" sz="2400" spc="-300" dirty="0"/>
              <a:t>D </a:t>
            </a:r>
            <a:r>
              <a:rPr lang="en-US" sz="2400" dirty="0"/>
              <a:t>C. </a:t>
            </a:r>
          </a:p>
        </p:txBody>
      </p:sp>
      <p:sp>
        <p:nvSpPr>
          <p:cNvPr id="2" name="Content Placeholder 1">
            <a:extLst>
              <a:ext uri="{FF2B5EF4-FFF2-40B4-BE49-F238E27FC236}">
                <a16:creationId xmlns:a16="http://schemas.microsoft.com/office/drawing/2014/main" id="{96E18D6A-4410-6EDA-CCDE-BAFFF5C85A90}"/>
              </a:ext>
            </a:extLst>
          </p:cNvPr>
          <p:cNvSpPr>
            <a:spLocks noGrp="1"/>
          </p:cNvSpPr>
          <p:nvPr>
            <p:ph sz="quarter" idx="13"/>
          </p:nvPr>
        </p:nvSpPr>
        <p:spPr>
          <a:xfrm>
            <a:off x="693738" y="5167080"/>
            <a:ext cx="2859087" cy="405683"/>
          </a:xfrm>
        </p:spPr>
        <p:txBody>
          <a:bodyPr wrap="square" lIns="0" tIns="18000" rIns="0" bIns="18000" anchor="ctr" anchorCtr="0">
            <a:spAutoFit/>
          </a:bodyPr>
          <a:lstStyle/>
          <a:p>
            <a:pPr marL="0" indent="0">
              <a:buNone/>
            </a:pPr>
            <a:r>
              <a:rPr lang="en-US" sz="2400" dirty="0"/>
              <a:t>Category three (</a:t>
            </a:r>
            <a:r>
              <a:rPr lang="en-US" sz="2400" spc="-300" dirty="0"/>
              <a:t>C A </a:t>
            </a:r>
            <a:r>
              <a:rPr lang="en-US" sz="2400" dirty="0"/>
              <a:t>T</a:t>
            </a:r>
          </a:p>
        </p:txBody>
      </p:sp>
      <p:graphicFrame>
        <p:nvGraphicFramePr>
          <p:cNvPr id="25" name="Object 24" descr="Roman numeral three close parenthesis">
            <a:extLst>
              <a:ext uri="{FF2B5EF4-FFF2-40B4-BE49-F238E27FC236}">
                <a16:creationId xmlns:a16="http://schemas.microsoft.com/office/drawing/2014/main" id="{3486295B-DA28-1157-50BC-9B03B4CCC05C}"/>
              </a:ext>
            </a:extLst>
          </p:cNvPr>
          <p:cNvGraphicFramePr>
            <a:graphicFrameLocks noChangeAspect="1"/>
          </p:cNvGraphicFramePr>
          <p:nvPr>
            <p:extLst>
              <p:ext uri="{D42A27DB-BD31-4B8C-83A1-F6EECF244321}">
                <p14:modId xmlns:p14="http://schemas.microsoft.com/office/powerpoint/2010/main" val="1209546069"/>
              </p:ext>
            </p:extLst>
          </p:nvPr>
        </p:nvGraphicFramePr>
        <p:xfrm>
          <a:off x="3528069" y="5190181"/>
          <a:ext cx="458787" cy="431800"/>
        </p:xfrm>
        <a:graphic>
          <a:graphicData uri="http://schemas.openxmlformats.org/presentationml/2006/ole">
            <mc:AlternateContent xmlns:mc="http://schemas.openxmlformats.org/markup-compatibility/2006">
              <mc:Choice xmlns:v="urn:schemas-microsoft-com:vml" Requires="v">
                <p:oleObj name="Equation" r:id="rId3" imgW="215640" imgH="203040" progId="Equation.DSMT4">
                  <p:embed/>
                </p:oleObj>
              </mc:Choice>
              <mc:Fallback>
                <p:oleObj name="Equation" r:id="rId3" imgW="215640" imgH="203040" progId="Equation.DSMT4">
                  <p:embed/>
                  <p:pic>
                    <p:nvPicPr>
                      <p:cNvPr id="4" name="Object 3" descr="Roman numeral three.">
                        <a:extLst>
                          <a:ext uri="{FF2B5EF4-FFF2-40B4-BE49-F238E27FC236}">
                            <a16:creationId xmlns:a16="http://schemas.microsoft.com/office/drawing/2014/main" id="{EF13CC5A-A7A9-BDA9-DC04-059FB1B2DD1A}"/>
                          </a:ext>
                        </a:extLst>
                      </p:cNvPr>
                      <p:cNvPicPr/>
                      <p:nvPr/>
                    </p:nvPicPr>
                    <p:blipFill>
                      <a:blip r:embed="rId4"/>
                      <a:stretch>
                        <a:fillRect/>
                      </a:stretch>
                    </p:blipFill>
                    <p:spPr>
                      <a:xfrm>
                        <a:off x="3528069" y="5190181"/>
                        <a:ext cx="458787" cy="431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0E20BF7-8CA6-DB9F-7635-BAD0F1C30FF0}"/>
              </a:ext>
            </a:extLst>
          </p:cNvPr>
          <p:cNvSpPr>
            <a:spLocks noGrp="1"/>
          </p:cNvSpPr>
          <p:nvPr>
            <p:ph sz="quarter" idx="14"/>
          </p:nvPr>
        </p:nvSpPr>
        <p:spPr>
          <a:xfrm>
            <a:off x="4028547" y="5170480"/>
            <a:ext cx="4523921" cy="405683"/>
          </a:xfrm>
        </p:spPr>
        <p:txBody>
          <a:bodyPr wrap="square" lIns="0" tIns="18000" rIns="0" bIns="18000" anchor="ctr" anchorCtr="0">
            <a:spAutoFit/>
          </a:bodyPr>
          <a:lstStyle/>
          <a:p>
            <a:pPr marL="0" indent="0">
              <a:buNone/>
            </a:pPr>
            <a:r>
              <a:rPr lang="en-US" sz="2400" dirty="0"/>
              <a:t>certified digital multimeter (</a:t>
            </a:r>
            <a:r>
              <a:rPr lang="en-US" sz="2400" spc="-300" dirty="0"/>
              <a:t>D M </a:t>
            </a:r>
            <a:r>
              <a:rPr lang="en-US" sz="2400" dirty="0"/>
              <a:t>M)</a:t>
            </a:r>
          </a:p>
        </p:txBody>
      </p:sp>
      <p:sp>
        <p:nvSpPr>
          <p:cNvPr id="4" name="Content Placeholder 3">
            <a:extLst>
              <a:ext uri="{FF2B5EF4-FFF2-40B4-BE49-F238E27FC236}">
                <a16:creationId xmlns:a16="http://schemas.microsoft.com/office/drawing/2014/main" id="{13391957-8CB6-31DD-92F8-78FDF3C5262B}"/>
              </a:ext>
            </a:extLst>
          </p:cNvPr>
          <p:cNvSpPr>
            <a:spLocks noGrp="1"/>
          </p:cNvSpPr>
          <p:nvPr>
            <p:ph sz="quarter" idx="15"/>
          </p:nvPr>
        </p:nvSpPr>
        <p:spPr>
          <a:xfrm>
            <a:off x="698727" y="5636823"/>
            <a:ext cx="7905524" cy="775015"/>
          </a:xfrm>
        </p:spPr>
        <p:txBody>
          <a:bodyPr wrap="square" lIns="0" tIns="18000" rIns="0" bIns="18000" anchor="ctr" anchorCtr="0">
            <a:spAutoFit/>
          </a:bodyPr>
          <a:lstStyle/>
          <a:p>
            <a:pPr marL="0" indent="0">
              <a:buNone/>
            </a:pPr>
            <a:r>
              <a:rPr lang="en-US" sz="2400" dirty="0"/>
              <a:t>is required for making measurements on these high-voltage systems.</a:t>
            </a:r>
          </a:p>
        </p:txBody>
      </p:sp>
    </p:spTree>
    <p:extLst>
      <p:ext uri="{BB962C8B-B14F-4D97-AF65-F5344CB8AC3E}">
        <p14:creationId xmlns:p14="http://schemas.microsoft.com/office/powerpoint/2010/main" val="1935203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noProof="0" dirty="0"/>
              <a:t>Summary </a:t>
            </a:r>
            <a:r>
              <a:rPr lang="en-US" sz="2800" noProof="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2994" y="939571"/>
            <a:ext cx="8280400" cy="5414747"/>
          </a:xfrm>
        </p:spPr>
        <p:txBody>
          <a:bodyPr wrap="square" lIns="0" tIns="18000" rIns="0" bIns="18000" anchor="ctr" anchorCtr="0">
            <a:spAutoFit/>
          </a:bodyPr>
          <a:lstStyle/>
          <a:p>
            <a:pPr marL="342900" indent="-342900"/>
            <a:r>
              <a:rPr lang="en-US" sz="2400" dirty="0"/>
              <a:t>Local interlock is low-voltage circuit that uses separate switches and contacts to detect when there has been an open in low-voltage circuits associated with high-voltage. The local interlock can detect the removal of items such as covers, battery disconnects, air-conditioning compressors.</a:t>
            </a:r>
          </a:p>
          <a:p>
            <a:pPr marL="342900" indent="-342900"/>
            <a:r>
              <a:rPr lang="en-US" sz="2400" dirty="0"/>
              <a:t>Service information procedures must be followed to prevent possible electrical shock and personal injury.</a:t>
            </a:r>
          </a:p>
          <a:p>
            <a:pPr marL="342900" indent="-342900"/>
            <a:r>
              <a:rPr lang="en-US" sz="2400" dirty="0"/>
              <a:t>When hoisting or using a floor jack, refer to the manufacturer’s service information for proper lift points.</a:t>
            </a:r>
          </a:p>
          <a:p>
            <a:pPr marL="342900" indent="-342900"/>
            <a:r>
              <a:rPr lang="en-US" sz="2400" dirty="0"/>
              <a:t>Electric vehicles and most hybrid electric vehicles emit a sound through speaker in front at low speeds to warn pedestrians that moving vehicle is nearby. This system is called acoustic vehicle alerting system (</a:t>
            </a:r>
            <a:r>
              <a:rPr lang="en-US" sz="2400" spc="-300" dirty="0"/>
              <a:t>A V A </a:t>
            </a:r>
            <a:r>
              <a:rPr lang="en-US" sz="2400" dirty="0"/>
              <a:t>S).</a:t>
            </a:r>
          </a:p>
        </p:txBody>
      </p:sp>
    </p:spTree>
    <p:extLst>
      <p:ext uri="{BB962C8B-B14F-4D97-AF65-F5344CB8AC3E}">
        <p14:creationId xmlns:p14="http://schemas.microsoft.com/office/powerpoint/2010/main" val="4021590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1697743"/>
            <a:ext cx="8229600" cy="2090760"/>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(L3) Light Duty Hybrid Electric Animations</a:t>
            </a:r>
            <a:endParaRPr lang="en-US" sz="2400" noProof="0" dirty="0"/>
          </a:p>
          <a:p>
            <a:r>
              <a:rPr lang="en-US" sz="2400" noProof="0" dirty="0">
                <a:hlinkClick r:id="rId5"/>
              </a:rPr>
              <a:t>(A6) Electrical/Electronic Systems Videos</a:t>
            </a:r>
            <a:endParaRPr lang="en-US" sz="2400" noProof="0" dirty="0"/>
          </a:p>
          <a:p>
            <a:r>
              <a:rPr lang="en-US" sz="2400" noProof="0" dirty="0">
                <a:hlinkClick r:id="rId6"/>
              </a:rPr>
              <a:t>(L3) Light Duty Hybrid Electric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25.1B</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57008"/>
            <a:ext cx="2210728" cy="405683"/>
          </a:xfrm>
        </p:spPr>
        <p:txBody>
          <a:bodyPr wrap="square" lIns="0" tIns="18000" rIns="0" bIns="18000" anchor="ctr" anchorCtr="0">
            <a:spAutoFit/>
          </a:bodyPr>
          <a:lstStyle/>
          <a:p>
            <a:pPr marL="0" indent="0">
              <a:spcBef>
                <a:spcPts val="600"/>
              </a:spcBef>
              <a:buNone/>
            </a:pPr>
            <a:r>
              <a:rPr lang="en-US" sz="2400" noProof="0" dirty="0"/>
              <a:t>Yellow Conduits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3" y="1463230"/>
            <a:ext cx="4108539" cy="1513679"/>
          </a:xfrm>
        </p:spPr>
        <p:txBody>
          <a:bodyPr wrap="square" lIns="0" tIns="18000" rIns="0" bIns="18000" anchor="ctr" anchorCtr="0">
            <a:spAutoFit/>
          </a:bodyPr>
          <a:lstStyle/>
          <a:p>
            <a:pPr marL="342900" indent="-342900"/>
            <a:r>
              <a:rPr lang="en-US" sz="2400" noProof="0" dirty="0"/>
              <a:t>The yellow cable is part of the electric power steering system on a Toyota/Lexus vehicle.</a:t>
            </a:r>
          </a:p>
        </p:txBody>
      </p:sp>
      <p:pic>
        <p:nvPicPr>
          <p:cNvPr id="5" name="Picture 4" descr="A photo showing the yellow cable is part of the electric power steering system on a Toyota/Lexus vehicle.">
            <a:extLst>
              <a:ext uri="{FF2B5EF4-FFF2-40B4-BE49-F238E27FC236}">
                <a16:creationId xmlns:a16="http://schemas.microsoft.com/office/drawing/2014/main" id="{36BD25F2-5A6D-62DB-2D6B-F96610B0C933}"/>
              </a:ext>
            </a:extLst>
          </p:cNvPr>
          <p:cNvPicPr>
            <a:picLocks noChangeAspect="1"/>
          </p:cNvPicPr>
          <p:nvPr/>
        </p:nvPicPr>
        <p:blipFill>
          <a:blip r:embed="rId3"/>
          <a:stretch>
            <a:fillRect/>
          </a:stretch>
        </p:blipFill>
        <p:spPr>
          <a:xfrm>
            <a:off x="4644611" y="911422"/>
            <a:ext cx="3919873" cy="2944523"/>
          </a:xfrm>
          <a:prstGeom prst="rect">
            <a:avLst/>
          </a:prstGeom>
        </p:spPr>
      </p:pic>
    </p:spTree>
    <p:extLst>
      <p:ext uri="{BB962C8B-B14F-4D97-AF65-F5344CB8AC3E}">
        <p14:creationId xmlns:p14="http://schemas.microsoft.com/office/powerpoint/2010/main" val="1196823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269383" cy="590349"/>
          </a:xfrm>
        </p:spPr>
        <p:txBody>
          <a:bodyPr wrap="square" lIns="0" tIns="18000" rIns="0" bIns="18000" anchor="ctr" anchorCtr="0">
            <a:spAutoFit/>
          </a:bodyPr>
          <a:lstStyle/>
          <a:p>
            <a:r>
              <a:rPr lang="en-US" dirty="0"/>
              <a:t>Figure 25.2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064" y="965634"/>
            <a:ext cx="2322872" cy="405683"/>
          </a:xfrm>
        </p:spPr>
        <p:txBody>
          <a:bodyPr wrap="square" lIns="0" tIns="18000" rIns="0" bIns="18000" anchor="ctr" anchorCtr="0">
            <a:spAutoFit/>
          </a:bodyPr>
          <a:lstStyle/>
          <a:p>
            <a:pPr marL="0" indent="0">
              <a:spcBef>
                <a:spcPts val="600"/>
              </a:spcBef>
              <a:buNone/>
            </a:pPr>
            <a:r>
              <a:rPr lang="en-US" sz="2400" noProof="0" dirty="0"/>
              <a:t>Orange Conduits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064" y="1558118"/>
            <a:ext cx="4246562" cy="1513679"/>
          </a:xfrm>
        </p:spPr>
        <p:txBody>
          <a:bodyPr wrap="square" lIns="0" tIns="18000" rIns="0" bIns="18000" anchor="ctr" anchorCtr="0">
            <a:spAutoFit/>
          </a:bodyPr>
          <a:lstStyle/>
          <a:p>
            <a:pPr marL="342900" indent="-342900"/>
            <a:r>
              <a:rPr lang="en-US" sz="2400" noProof="0" dirty="0"/>
              <a:t>The orange cables connect to the high power distribution module (</a:t>
            </a:r>
            <a:r>
              <a:rPr lang="en-US" sz="2400" spc="-300" noProof="0" dirty="0"/>
              <a:t>H P D </a:t>
            </a:r>
            <a:r>
              <a:rPr lang="en-US" sz="2400" noProof="0" dirty="0"/>
              <a:t>M) on the Chevrolet Bolt.</a:t>
            </a:r>
          </a:p>
        </p:txBody>
      </p:sp>
      <p:pic>
        <p:nvPicPr>
          <p:cNvPr id="4" name="Picture 3" descr="A photo showing the orange cables connect to the high-power distribution module (H P D M) on the Chevrolet Bolt.">
            <a:extLst>
              <a:ext uri="{FF2B5EF4-FFF2-40B4-BE49-F238E27FC236}">
                <a16:creationId xmlns:a16="http://schemas.microsoft.com/office/drawing/2014/main" id="{9EA845C5-DB4C-8E4E-CF3E-AC906E20C093}"/>
              </a:ext>
            </a:extLst>
          </p:cNvPr>
          <p:cNvPicPr>
            <a:picLocks noChangeAspect="1"/>
          </p:cNvPicPr>
          <p:nvPr/>
        </p:nvPicPr>
        <p:blipFill>
          <a:blip r:embed="rId3"/>
          <a:stretch>
            <a:fillRect/>
          </a:stretch>
        </p:blipFill>
        <p:spPr>
          <a:xfrm>
            <a:off x="4731009" y="971012"/>
            <a:ext cx="3719142" cy="4945349"/>
          </a:xfrm>
          <a:prstGeom prst="rect">
            <a:avLst/>
          </a:prstGeom>
        </p:spPr>
      </p:pic>
    </p:spTree>
    <p:extLst>
      <p:ext uri="{BB962C8B-B14F-4D97-AF65-F5344CB8AC3E}">
        <p14:creationId xmlns:p14="http://schemas.microsoft.com/office/powerpoint/2010/main" val="375040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88292"/>
            <a:ext cx="8278814" cy="1144347"/>
          </a:xfrm>
        </p:spPr>
        <p:txBody>
          <a:bodyPr wrap="square" lIns="0" tIns="18000" rIns="0" bIns="18000" anchor="ctr" anchorCtr="0">
            <a:spAutoFit/>
          </a:bodyPr>
          <a:lstStyle/>
          <a:p>
            <a:r>
              <a:rPr lang="en-US" dirty="0"/>
              <a:t>Frequently Asked Question: How Much Current Is Too Much?</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525922"/>
            <a:ext cx="8278814" cy="374906"/>
          </a:xfrm>
        </p:spPr>
        <p:txBody>
          <a:bodyPr wrap="square" lIns="0" tIns="18000" rIns="0" bIns="18000" anchor="ctr" anchorCtr="0">
            <a:spAutoFit/>
          </a:bodyPr>
          <a:lstStyle/>
          <a:p>
            <a:pPr marL="0" indent="0">
              <a:spcBef>
                <a:spcPts val="600"/>
              </a:spcBef>
              <a:buNone/>
            </a:pPr>
            <a:r>
              <a:rPr lang="en-US" sz="2200" b="1" dirty="0">
                <a:solidFill>
                  <a:schemeClr val="tx1"/>
                </a:solidFill>
              </a:rPr>
              <a:t>? Frequently Asked Question</a:t>
            </a:r>
            <a:endParaRPr lang="en-US" sz="2200" noProof="0" dirty="0">
              <a:solidFill>
                <a:schemeClr val="tx1"/>
              </a:solidFill>
            </a:endParaRP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2094059"/>
            <a:ext cx="8278813" cy="3760448"/>
          </a:xfrm>
        </p:spPr>
        <p:txBody>
          <a:bodyPr wrap="square" lIns="0" tIns="18000" rIns="0" bIns="18000" anchor="ctr" anchorCtr="0">
            <a:spAutoFit/>
          </a:bodyPr>
          <a:lstStyle/>
          <a:p>
            <a:pPr marL="0" indent="0">
              <a:buNone/>
            </a:pPr>
            <a:r>
              <a:rPr lang="en-US" sz="2200" b="1" dirty="0"/>
              <a:t>How Much Current Is Too Much? </a:t>
            </a:r>
            <a:r>
              <a:rPr lang="en-US" sz="2200" dirty="0"/>
              <a:t>Low voltage, such as the 12–14 volts used in conventional vehicles, does not represent a shock hazard and it is safe to handle. The only concern would be a possible burn could occur if a 12-volt wire were to touch ground causing the wiring to overheat. Voltages between 14 and 60 volts do not present a shock hazard, but an arc can occur if a connector carrying current is opened. High voltage, over 60 volts, does create a shock hazard and all precautions must be adhered to prevent personal injury. Typical current and how it affects the body are given as follows: SEE NOTES SECTION FOR THE REST OF THIS QUESTION</a:t>
            </a:r>
            <a:endParaRPr lang="en-US" sz="2200" noProof="0" dirty="0"/>
          </a:p>
        </p:txBody>
      </p:sp>
    </p:spTree>
    <p:extLst>
      <p:ext uri="{BB962C8B-B14F-4D97-AF65-F5344CB8AC3E}">
        <p14:creationId xmlns:p14="http://schemas.microsoft.com/office/powerpoint/2010/main" val="46097121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6232</TotalTime>
  <Words>3459</Words>
  <Application>Microsoft Office PowerPoint</Application>
  <PresentationFormat>On-screen Show (4:3)</PresentationFormat>
  <Paragraphs>320</Paragraphs>
  <Slides>63</Slides>
  <Notes>62</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70" baseType="lpstr">
      <vt:lpstr>Arial</vt:lpstr>
      <vt:lpstr>Arial (Headings)</vt:lpstr>
      <vt:lpstr>Verdana</vt:lpstr>
      <vt:lpstr>Times New Roman</vt:lpstr>
      <vt:lpstr>1_USHE</vt:lpstr>
      <vt:lpstr>USHE</vt:lpstr>
      <vt:lpstr>Equation</vt:lpstr>
      <vt:lpstr>Automotive Electrical and Engine Performance</vt:lpstr>
      <vt:lpstr>Learning Objectives (1 of 2)</vt:lpstr>
      <vt:lpstr>Learning Objectives (2 of 2)</vt:lpstr>
      <vt:lpstr>High-Voltage Safety (1 of 2)</vt:lpstr>
      <vt:lpstr>High-Voltage Safety (2 of 2)</vt:lpstr>
      <vt:lpstr>Figure 25.1A</vt:lpstr>
      <vt:lpstr>Figure 25.1B</vt:lpstr>
      <vt:lpstr>Figure 25.2</vt:lpstr>
      <vt:lpstr>Frequently Asked Question: How Much Current Is Too Much?</vt:lpstr>
      <vt:lpstr>Electric Shock Potential (1 of 2)</vt:lpstr>
      <vt:lpstr>Electric Shock Potential (2 of 2)</vt:lpstr>
      <vt:lpstr>Electric Vehicles in Service Area</vt:lpstr>
      <vt:lpstr>Figure 25.3</vt:lpstr>
      <vt:lpstr>Figure 25.4</vt:lpstr>
      <vt:lpstr>Personal Protective Equipment (P P E) </vt:lpstr>
      <vt:lpstr>Figure 25.5</vt:lpstr>
      <vt:lpstr>Figure 25.6</vt:lpstr>
      <vt:lpstr>Figure 25.7</vt:lpstr>
      <vt:lpstr>Figure 25.8</vt:lpstr>
      <vt:lpstr>Figure 25.9</vt:lpstr>
      <vt:lpstr>Question 1</vt:lpstr>
      <vt:lpstr>Answer 1</vt:lpstr>
      <vt:lpstr>Figure 25.10</vt:lpstr>
      <vt:lpstr>Figure 25.11</vt:lpstr>
      <vt:lpstr>Figure 25.12</vt:lpstr>
      <vt:lpstr>Frequently Asked Question: Is the Radiation from a Hybrid Dangerous? </vt:lpstr>
      <vt:lpstr>Figure 25.13</vt:lpstr>
      <vt:lpstr>High-Voltage Tools and Equipment</vt:lpstr>
      <vt:lpstr>Figure 25.14</vt:lpstr>
      <vt:lpstr>Figure 25.15</vt:lpstr>
      <vt:lpstr>Figure 25.16</vt:lpstr>
      <vt:lpstr>Loss of Isolation Test</vt:lpstr>
      <vt:lpstr>Figure 25.17</vt:lpstr>
      <vt:lpstr>Figure 25.18</vt:lpstr>
      <vt:lpstr>Safety Interlock System (1 of 2)</vt:lpstr>
      <vt:lpstr>Safety Interlock System (2 of 2)</vt:lpstr>
      <vt:lpstr>Figure 25.19</vt:lpstr>
      <vt:lpstr>Electric Shock Potential</vt:lpstr>
      <vt:lpstr>Figure 25.20</vt:lpstr>
      <vt:lpstr>Depowering the High-Voltage System (1 of 3)</vt:lpstr>
      <vt:lpstr>Depowering the High-Voltage System (2 of 3)</vt:lpstr>
      <vt:lpstr>Depowering the High-Voltage System (3 of 3)</vt:lpstr>
      <vt:lpstr>Figure 25.21</vt:lpstr>
      <vt:lpstr>Hoisting a Hybrid or Electric Vehicle</vt:lpstr>
      <vt:lpstr>Animation: Hybrid Vehicle Safety</vt:lpstr>
      <vt:lpstr>Frequently Asked Question: What Is That Sound? </vt:lpstr>
      <vt:lpstr>H V Glove Use</vt:lpstr>
      <vt:lpstr>1. Glove Cuff</vt:lpstr>
      <vt:lpstr>2. Glove Size</vt:lpstr>
      <vt:lpstr>3. Glove Rating</vt:lpstr>
      <vt:lpstr>4. Visual Inspection</vt:lpstr>
      <vt:lpstr>5. Glove Damage</vt:lpstr>
      <vt:lpstr>6. Inflate Glove</vt:lpstr>
      <vt:lpstr>7. Petroleum Damages Rubber Glove</vt:lpstr>
      <vt:lpstr>8. Glove Dust</vt:lpstr>
      <vt:lpstr>9. Tighten Gloves</vt:lpstr>
      <vt:lpstr>10. Must Wear Gloves</vt:lpstr>
      <vt:lpstr>11. Canvas Storage Bag</vt:lpstr>
      <vt:lpstr>12. Gloves Not Folded</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25</dc:title>
  <dc:subject>Careers</dc:subject>
  <dc:creator>Halderman and Ward</dc:creator>
  <cp:keywords/>
  <dc:description>Additional information may be found in the Notes Pane of each slide by pressing F6.</dc:description>
  <cp:lastModifiedBy>Glen Plants</cp:lastModifiedBy>
  <cp:revision>537</cp:revision>
  <dcterms:modified xsi:type="dcterms:W3CDTF">2024-10-31T15:03:02Z</dcterms:modified>
</cp:coreProperties>
</file>