
<file path=[Content_Types].xml><?xml version="1.0" encoding="utf-8"?>
<Types xmlns="http://schemas.openxmlformats.org/package/2006/content-types">
  <Default Extension="bin" ContentType="application/vnd.openxmlformats-officedocument.oleObject"/>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92" r:id="rId1"/>
    <p:sldMasterId id="2147483663" r:id="rId2"/>
  </p:sldMasterIdLst>
  <p:notesMasterIdLst>
    <p:notesMasterId r:id="rId51"/>
  </p:notesMasterIdLst>
  <p:handoutMasterIdLst>
    <p:handoutMasterId r:id="rId52"/>
  </p:handoutMasterIdLst>
  <p:sldIdLst>
    <p:sldId id="977" r:id="rId3"/>
    <p:sldId id="764" r:id="rId4"/>
    <p:sldId id="903" r:id="rId5"/>
    <p:sldId id="689" r:id="rId6"/>
    <p:sldId id="692" r:id="rId7"/>
    <p:sldId id="693" r:id="rId8"/>
    <p:sldId id="694" r:id="rId9"/>
    <p:sldId id="695" r:id="rId10"/>
    <p:sldId id="1384" r:id="rId11"/>
    <p:sldId id="696" r:id="rId12"/>
    <p:sldId id="697" r:id="rId13"/>
    <p:sldId id="1385" r:id="rId14"/>
    <p:sldId id="1387" r:id="rId15"/>
    <p:sldId id="752" r:id="rId16"/>
    <p:sldId id="753" r:id="rId17"/>
    <p:sldId id="750" r:id="rId18"/>
    <p:sldId id="751" r:id="rId19"/>
    <p:sldId id="735" r:id="rId20"/>
    <p:sldId id="760" r:id="rId21"/>
    <p:sldId id="737" r:id="rId22"/>
    <p:sldId id="736" r:id="rId23"/>
    <p:sldId id="756" r:id="rId24"/>
    <p:sldId id="738" r:id="rId25"/>
    <p:sldId id="766" r:id="rId26"/>
    <p:sldId id="767" r:id="rId27"/>
    <p:sldId id="757" r:id="rId28"/>
    <p:sldId id="739" r:id="rId29"/>
    <p:sldId id="761" r:id="rId30"/>
    <p:sldId id="759" r:id="rId31"/>
    <p:sldId id="978" r:id="rId32"/>
    <p:sldId id="763" r:id="rId33"/>
    <p:sldId id="1386" r:id="rId34"/>
    <p:sldId id="741" r:id="rId35"/>
    <p:sldId id="700" r:id="rId36"/>
    <p:sldId id="765" r:id="rId37"/>
    <p:sldId id="708" r:id="rId38"/>
    <p:sldId id="709" r:id="rId39"/>
    <p:sldId id="742" r:id="rId40"/>
    <p:sldId id="743" r:id="rId41"/>
    <p:sldId id="744" r:id="rId42"/>
    <p:sldId id="747" r:id="rId43"/>
    <p:sldId id="746" r:id="rId44"/>
    <p:sldId id="745" r:id="rId45"/>
    <p:sldId id="748" r:id="rId46"/>
    <p:sldId id="749" r:id="rId47"/>
    <p:sldId id="768" r:id="rId48"/>
    <p:sldId id="1306" r:id="rId49"/>
    <p:sldId id="687" r:id="rId50"/>
  </p:sldIdLst>
  <p:sldSz cx="9144000" cy="6858000" type="screen4x3"/>
  <p:notesSz cx="6858000" cy="9144000"/>
  <p:embeddedFontLst>
    <p:embeddedFont>
      <p:font typeface="Verdana" panose="020B0604030504040204" pitchFamily="34"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020" userDrawn="1">
          <p15:clr>
            <a:srgbClr val="A4A3A4"/>
          </p15:clr>
        </p15:guide>
        <p15:guide id="3" pos="5465" userDrawn="1">
          <p15:clr>
            <a:srgbClr val="A4A3A4"/>
          </p15:clr>
        </p15:guide>
        <p15:guide id="5" orient="horz" pos="822" userDrawn="1">
          <p15:clr>
            <a:srgbClr val="A4A3A4"/>
          </p15:clr>
        </p15:guide>
        <p15:guide id="7" orient="horz" pos="1480" userDrawn="1">
          <p15:clr>
            <a:srgbClr val="A4A3A4"/>
          </p15:clr>
        </p15:guide>
        <p15:guide id="8" pos="2880" userDrawn="1">
          <p15:clr>
            <a:srgbClr val="A4A3A4"/>
          </p15:clr>
        </p15:guide>
        <p15:guide id="9" orient="horz" pos="414" userDrawn="1">
          <p15:clr>
            <a:srgbClr val="A4A3A4"/>
          </p15:clr>
        </p15:guide>
        <p15:guide id="10" orient="horz" pos="2183" userDrawn="1">
          <p15:clr>
            <a:srgbClr val="A4A3A4"/>
          </p15:clr>
        </p15:guide>
        <p15:guide id="11" pos="192" userDrawn="1">
          <p15:clr>
            <a:srgbClr val="A4A3A4"/>
          </p15:clr>
        </p15:guide>
        <p15:guide id="12" orient="horz" pos="1842" userDrawn="1">
          <p15:clr>
            <a:srgbClr val="A4A3A4"/>
          </p15:clr>
        </p15:guide>
        <p15:guide id="13" orient="horz" pos="123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0"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a:srgbClr val="D4EAE4"/>
    <a:srgbClr val="D4E4EA"/>
    <a:srgbClr val="F4FEF7"/>
    <a:srgbClr val="BFF7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12" autoAdjust="0"/>
    <p:restoredTop sz="92632" autoAdjust="0"/>
  </p:normalViewPr>
  <p:slideViewPr>
    <p:cSldViewPr snapToGrid="0" snapToObjects="1">
      <p:cViewPr varScale="1">
        <p:scale>
          <a:sx n="106" d="100"/>
          <a:sy n="106" d="100"/>
        </p:scale>
        <p:origin x="2178" y="102"/>
      </p:cViewPr>
      <p:guideLst>
        <p:guide orient="horz" pos="4020"/>
        <p:guide pos="5465"/>
        <p:guide orient="horz" pos="822"/>
        <p:guide orient="horz" pos="1480"/>
        <p:guide pos="2880"/>
        <p:guide orient="horz" pos="414"/>
        <p:guide orient="horz" pos="2183"/>
        <p:guide pos="192"/>
        <p:guide orient="horz" pos="1842"/>
        <p:guide orient="horz" pos="1230"/>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1" d="1"/>
        <a:sy n="1" d="1"/>
      </p:scale>
      <p:origin x="0" y="0"/>
    </p:cViewPr>
  </p:sorterViewPr>
  <p:notesViewPr>
    <p:cSldViewPr snapToGrid="0" snapToObjects="1">
      <p:cViewPr varScale="1">
        <p:scale>
          <a:sx n="68" d="100"/>
          <a:sy n="68" d="100"/>
        </p:scale>
        <p:origin x="306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3.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1.fntdata"/><Relationship Id="rId58"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handoutMaster" Target="handoutMasters/handoutMaster1.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4.fntdata"/><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10/31/2024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If this PowerPoint presentation contains mathematical equations, you may need to check that your computer has the following installed:</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1) Math Type Plugin</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2) Math Player (free versions available)</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3) NVDA Reader (free versions available)</a:t>
            </a:r>
            <a:endParaRPr lang="en-US" dirty="0"/>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INSTRUCTOR NOTE: This presentation includes text explanation notes, you can use to teach the course. When in SLIDE SHOW mode, you RIGHT CLICK and select SHOW PRESENTER VIEW, to use the notes.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93416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cap="none" baseline="0" dirty="0">
                <a:solidFill>
                  <a:schemeClr val="dk1"/>
                </a:solidFill>
                <a:latin typeface="Arial"/>
                <a:ea typeface="Arial"/>
                <a:cs typeface="Arial"/>
                <a:sym typeface="Arial"/>
              </a:rPr>
              <a:t>To use a code reader, perform the following steps:</a:t>
            </a:r>
          </a:p>
          <a:p>
            <a:r>
              <a:rPr lang="en-US" sz="1200" b="1" i="0" u="none" strike="noStrike" kern="1200" cap="none" baseline="0" dirty="0">
                <a:solidFill>
                  <a:schemeClr val="dk1"/>
                </a:solidFill>
                <a:latin typeface="Arial"/>
                <a:ea typeface="Arial"/>
                <a:cs typeface="Arial"/>
                <a:sym typeface="Arial"/>
              </a:rPr>
              <a:t>Step 1 </a:t>
            </a:r>
            <a:r>
              <a:rPr lang="en-US" sz="1200" b="0" i="0" u="none" strike="noStrike" kern="1200" cap="none" baseline="0" dirty="0">
                <a:solidFill>
                  <a:schemeClr val="dk1"/>
                </a:solidFill>
                <a:latin typeface="Arial"/>
                <a:ea typeface="Arial"/>
                <a:cs typeface="Arial"/>
                <a:sym typeface="Arial"/>
              </a:rPr>
              <a:t>Be sure that ignition is off before plugging the code reader into the data link connector (DLC).</a:t>
            </a:r>
          </a:p>
          <a:p>
            <a:r>
              <a:rPr lang="en-US" sz="1200" b="1" i="0" u="none" strike="noStrike" kern="1200" cap="none" baseline="0" dirty="0">
                <a:solidFill>
                  <a:schemeClr val="dk1"/>
                </a:solidFill>
                <a:latin typeface="Arial"/>
                <a:ea typeface="Arial"/>
                <a:cs typeface="Arial"/>
                <a:sym typeface="Arial"/>
              </a:rPr>
              <a:t>Step 2 </a:t>
            </a:r>
            <a:r>
              <a:rPr lang="en-US" sz="1200" b="0" i="0" u="none" strike="noStrike" kern="1200" cap="none" baseline="0" dirty="0">
                <a:solidFill>
                  <a:schemeClr val="dk1"/>
                </a:solidFill>
                <a:latin typeface="Arial"/>
                <a:ea typeface="Arial"/>
                <a:cs typeface="Arial"/>
                <a:sym typeface="Arial"/>
              </a:rPr>
              <a:t>Turn the ignition on or possibly start the engine.</a:t>
            </a:r>
          </a:p>
          <a:p>
            <a:r>
              <a:rPr lang="en-US" sz="1200" b="1" i="0" u="none" strike="noStrike" kern="1200" cap="none" baseline="0" dirty="0">
                <a:solidFill>
                  <a:schemeClr val="dk1"/>
                </a:solidFill>
                <a:latin typeface="Arial"/>
                <a:ea typeface="Arial"/>
                <a:cs typeface="Arial"/>
                <a:sym typeface="Arial"/>
              </a:rPr>
              <a:t>Step 3 </a:t>
            </a:r>
            <a:r>
              <a:rPr lang="en-US" sz="1200" b="0" i="0" u="none" strike="noStrike" kern="1200" cap="none" baseline="0" dirty="0">
                <a:solidFill>
                  <a:schemeClr val="dk1"/>
                </a:solidFill>
                <a:latin typeface="Arial"/>
                <a:ea typeface="Arial"/>
                <a:cs typeface="Arial"/>
                <a:sym typeface="Arial"/>
              </a:rPr>
              <a:t>Follow the instructions and messages on the display of the code reader.</a:t>
            </a:r>
          </a:p>
          <a:p>
            <a:r>
              <a:rPr lang="en-US" sz="1200" b="1" i="0" u="none" strike="noStrike" kern="1200" cap="none" baseline="0" dirty="0">
                <a:solidFill>
                  <a:schemeClr val="dk1"/>
                </a:solidFill>
                <a:latin typeface="Arial"/>
                <a:ea typeface="Arial"/>
                <a:cs typeface="Arial"/>
                <a:sym typeface="Arial"/>
              </a:rPr>
              <a:t>Step 4 </a:t>
            </a:r>
            <a:r>
              <a:rPr lang="en-US" sz="1200" b="0" i="0" u="none" strike="noStrike" kern="1200" cap="none" baseline="0" dirty="0">
                <a:solidFill>
                  <a:schemeClr val="dk1"/>
                </a:solidFill>
                <a:latin typeface="Arial"/>
                <a:ea typeface="Arial"/>
                <a:cs typeface="Arial"/>
                <a:sym typeface="Arial"/>
              </a:rPr>
              <a:t>Record any diagnostic trouble codes and research their meaning and possible causes.</a:t>
            </a:r>
          </a:p>
          <a:p>
            <a:r>
              <a:rPr lang="en-US" sz="1200" b="0" i="0" u="none" strike="noStrike" kern="1200" cap="none" baseline="0" dirty="0">
                <a:solidFill>
                  <a:schemeClr val="dk1"/>
                </a:solidFill>
                <a:latin typeface="Arial"/>
                <a:ea typeface="Arial"/>
                <a:cs typeface="Arial"/>
                <a:sym typeface="Arial"/>
              </a:rPr>
              <a:t>Note</a:t>
            </a:r>
          </a:p>
          <a:p>
            <a:r>
              <a:rPr lang="en-US" sz="1200" b="0" i="0" u="none" strike="noStrike" kern="1200" cap="none" baseline="0" dirty="0">
                <a:solidFill>
                  <a:schemeClr val="dk1"/>
                </a:solidFill>
                <a:latin typeface="Arial"/>
                <a:ea typeface="Arial"/>
                <a:cs typeface="Arial"/>
                <a:sym typeface="Arial"/>
              </a:rPr>
              <a:t>Avoid clearing the codes until they have been written down. When the codes are cleared, this also resets the readiness monitors and clears freeze frame data. Most emissions and smog testing facilities will not pass a vehicle if the readiness monitors have not run and passed.</a:t>
            </a: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662432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96314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682356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381061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cap="none" baseline="0" dirty="0">
                <a:solidFill>
                  <a:schemeClr val="dk1"/>
                </a:solidFill>
                <a:latin typeface="Arial"/>
                <a:ea typeface="Arial"/>
                <a:cs typeface="Arial"/>
                <a:sym typeface="Arial"/>
              </a:rPr>
              <a:t>Smart Phone App Scan Tools</a:t>
            </a:r>
          </a:p>
          <a:p>
            <a:r>
              <a:rPr lang="en-US" sz="1200" b="0" i="0" u="none" strike="noStrike" kern="1200" cap="none" baseline="0" dirty="0">
                <a:solidFill>
                  <a:schemeClr val="dk1"/>
                </a:solidFill>
                <a:latin typeface="Arial"/>
                <a:ea typeface="Arial"/>
                <a:cs typeface="Arial"/>
                <a:sym typeface="Arial"/>
              </a:rPr>
              <a:t>The smart phone scan tool is a device that plugs into the DLC and transmits data via Bluetooth to a smart phone equipped app. These units are often able to display both generic and OE-specific codes. See Figure 24–5.</a:t>
            </a:r>
          </a:p>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593062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cap="none" baseline="0" dirty="0">
                <a:solidFill>
                  <a:schemeClr val="dk1"/>
                </a:solidFill>
                <a:latin typeface="Arial"/>
                <a:ea typeface="Arial"/>
                <a:cs typeface="Arial"/>
                <a:sym typeface="Arial"/>
              </a:rPr>
              <a:t>Most smart phone app scanners can clear D T C s and display global (generic) information:</a:t>
            </a:r>
          </a:p>
          <a:p>
            <a:pPr marL="171450" indent="-171450">
              <a:buFont typeface="Arial" panose="020B0604020202020204" pitchFamily="34" charset="0"/>
              <a:buChar char="•"/>
            </a:pPr>
            <a:r>
              <a:rPr lang="en-US" sz="1200" b="0" i="0" u="none" strike="noStrike" kern="1200" cap="none" baseline="0" dirty="0">
                <a:solidFill>
                  <a:schemeClr val="dk1"/>
                </a:solidFill>
                <a:latin typeface="Arial"/>
                <a:ea typeface="Arial"/>
                <a:cs typeface="Arial"/>
                <a:sym typeface="Arial"/>
              </a:rPr>
              <a:t>Global (generic) and vehicle specific trouble codes</a:t>
            </a:r>
          </a:p>
          <a:p>
            <a:pPr marL="171450" indent="-171450">
              <a:buFont typeface="Arial" panose="020B0604020202020204" pitchFamily="34" charset="0"/>
              <a:buChar char="•"/>
            </a:pPr>
            <a:r>
              <a:rPr lang="en-US" sz="1200" b="0" i="0" u="none" strike="noStrike" kern="1200" cap="none" baseline="0" dirty="0">
                <a:solidFill>
                  <a:schemeClr val="dk1"/>
                </a:solidFill>
                <a:latin typeface="Arial"/>
                <a:ea typeface="Arial"/>
                <a:cs typeface="Arial"/>
                <a:sym typeface="Arial"/>
              </a:rPr>
              <a:t>Current sensor data including:</a:t>
            </a:r>
          </a:p>
          <a:p>
            <a:pPr marL="171450" indent="-171450">
              <a:buFont typeface="Arial" panose="020B0604020202020204" pitchFamily="34" charset="0"/>
              <a:buChar char="•"/>
            </a:pPr>
            <a:r>
              <a:rPr lang="en-US" sz="1200" b="0" i="0" u="none" strike="noStrike" kern="1200" cap="none" baseline="0" dirty="0">
                <a:solidFill>
                  <a:schemeClr val="dk1"/>
                </a:solidFill>
                <a:latin typeface="Arial"/>
                <a:ea typeface="Arial"/>
                <a:cs typeface="Arial"/>
                <a:sym typeface="Arial"/>
              </a:rPr>
              <a:t>Engine R P M</a:t>
            </a:r>
          </a:p>
          <a:p>
            <a:pPr marL="171450" indent="-171450">
              <a:buFont typeface="Arial" panose="020B0604020202020204" pitchFamily="34" charset="0"/>
              <a:buChar char="•"/>
            </a:pPr>
            <a:r>
              <a:rPr lang="en-US" sz="1200" b="0" i="0" u="none" strike="noStrike" kern="1200" cap="none" baseline="0" dirty="0">
                <a:solidFill>
                  <a:schemeClr val="dk1"/>
                </a:solidFill>
                <a:latin typeface="Arial"/>
                <a:ea typeface="Arial"/>
                <a:cs typeface="Arial"/>
                <a:sym typeface="Arial"/>
              </a:rPr>
              <a:t>Calculated Load Value</a:t>
            </a:r>
          </a:p>
          <a:p>
            <a:pPr marL="171450" indent="-171450">
              <a:buFont typeface="Arial" panose="020B0604020202020204" pitchFamily="34" charset="0"/>
              <a:buChar char="•"/>
            </a:pPr>
            <a:r>
              <a:rPr lang="en-US" sz="1200" b="0" i="0" u="none" strike="noStrike" kern="1200" cap="none" baseline="0" dirty="0">
                <a:solidFill>
                  <a:schemeClr val="dk1"/>
                </a:solidFill>
                <a:latin typeface="Arial"/>
                <a:ea typeface="Arial"/>
                <a:cs typeface="Arial"/>
                <a:sym typeface="Arial"/>
              </a:rPr>
              <a:t>Engine Coolant Temperature (E C T)</a:t>
            </a:r>
          </a:p>
          <a:p>
            <a:pPr marL="171450" indent="-171450">
              <a:buFont typeface="Arial" panose="020B0604020202020204" pitchFamily="34" charset="0"/>
              <a:buChar char="•"/>
            </a:pPr>
            <a:r>
              <a:rPr lang="en-US" sz="1200" b="0" i="0" u="none" strike="noStrike" kern="1200" cap="none" baseline="0" dirty="0">
                <a:solidFill>
                  <a:schemeClr val="dk1"/>
                </a:solidFill>
                <a:latin typeface="Arial"/>
                <a:ea typeface="Arial"/>
                <a:cs typeface="Arial"/>
                <a:sym typeface="Arial"/>
              </a:rPr>
              <a:t>Fuel System Status</a:t>
            </a:r>
          </a:p>
          <a:p>
            <a:pPr marL="171450" indent="-171450">
              <a:buFont typeface="Arial" panose="020B0604020202020204" pitchFamily="34" charset="0"/>
              <a:buChar char="•"/>
            </a:pPr>
            <a:r>
              <a:rPr lang="en-US" sz="1200" b="0" i="0" u="none" strike="noStrike" kern="1200" cap="none" baseline="0" dirty="0">
                <a:solidFill>
                  <a:schemeClr val="dk1"/>
                </a:solidFill>
                <a:latin typeface="Arial"/>
                <a:ea typeface="Arial"/>
                <a:cs typeface="Arial"/>
                <a:sym typeface="Arial"/>
              </a:rPr>
              <a:t>Vehicle Speed</a:t>
            </a:r>
          </a:p>
          <a:p>
            <a:pPr marL="171450" indent="-171450">
              <a:buFont typeface="Arial" panose="020B0604020202020204" pitchFamily="34" charset="0"/>
              <a:buChar char="•"/>
            </a:pPr>
            <a:r>
              <a:rPr lang="en-US" sz="1200" b="0" i="0" u="none" strike="noStrike" kern="1200" cap="none" baseline="0" dirty="0">
                <a:solidFill>
                  <a:schemeClr val="dk1"/>
                </a:solidFill>
                <a:latin typeface="Arial"/>
                <a:ea typeface="Arial"/>
                <a:cs typeface="Arial"/>
                <a:sym typeface="Arial"/>
              </a:rPr>
              <a:t>Short Term Fuel Trim</a:t>
            </a:r>
          </a:p>
          <a:p>
            <a:pPr marL="171450" indent="-171450">
              <a:buFont typeface="Arial" panose="020B0604020202020204" pitchFamily="34" charset="0"/>
              <a:buChar char="•"/>
            </a:pPr>
            <a:r>
              <a:rPr lang="en-US" sz="1200" b="0" i="0" u="none" strike="noStrike" kern="1200" cap="none" baseline="0" dirty="0">
                <a:solidFill>
                  <a:schemeClr val="dk1"/>
                </a:solidFill>
                <a:latin typeface="Arial"/>
                <a:ea typeface="Arial"/>
                <a:cs typeface="Arial"/>
                <a:sym typeface="Arial"/>
              </a:rPr>
              <a:t>Long Term Fuel Trim</a:t>
            </a:r>
          </a:p>
          <a:p>
            <a:pPr marL="171450" indent="-171450">
              <a:buFont typeface="Arial" panose="020B0604020202020204" pitchFamily="34" charset="0"/>
              <a:buChar char="•"/>
            </a:pPr>
            <a:r>
              <a:rPr lang="en-US" sz="1200" b="0" i="0" u="none" strike="noStrike" kern="1200" cap="none" baseline="0" dirty="0">
                <a:solidFill>
                  <a:schemeClr val="dk1"/>
                </a:solidFill>
                <a:latin typeface="Arial"/>
                <a:ea typeface="Arial"/>
                <a:cs typeface="Arial"/>
                <a:sym typeface="Arial"/>
              </a:rPr>
              <a:t>Intake Manifold Pressure (M A P)</a:t>
            </a:r>
          </a:p>
          <a:p>
            <a:pPr marL="171450" indent="-171450">
              <a:buFont typeface="Arial" panose="020B0604020202020204" pitchFamily="34" charset="0"/>
              <a:buChar char="•"/>
            </a:pPr>
            <a:r>
              <a:rPr lang="en-US" sz="1200" b="0" i="0" u="none" strike="noStrike" kern="1200" cap="none" baseline="0" dirty="0">
                <a:solidFill>
                  <a:schemeClr val="dk1"/>
                </a:solidFill>
                <a:latin typeface="Arial"/>
                <a:ea typeface="Arial"/>
                <a:cs typeface="Arial"/>
                <a:sym typeface="Arial"/>
              </a:rPr>
              <a:t>Intake Air Temperature (I A T)</a:t>
            </a:r>
          </a:p>
          <a:p>
            <a:pPr marL="171450" indent="-171450">
              <a:buFont typeface="Arial" panose="020B0604020202020204" pitchFamily="34" charset="0"/>
              <a:buChar char="•"/>
            </a:pPr>
            <a:r>
              <a:rPr lang="en-US" sz="1200" b="0" i="0" u="none" strike="noStrike" kern="1200" cap="none" baseline="0" dirty="0">
                <a:solidFill>
                  <a:schemeClr val="dk1"/>
                </a:solidFill>
                <a:latin typeface="Arial"/>
                <a:ea typeface="Arial"/>
                <a:cs typeface="Arial"/>
                <a:sym typeface="Arial"/>
              </a:rPr>
              <a:t>Air Flow Rate (M A F)</a:t>
            </a:r>
          </a:p>
          <a:p>
            <a:pPr marL="171450" indent="-171450">
              <a:buFont typeface="Arial" panose="020B0604020202020204" pitchFamily="34" charset="0"/>
              <a:buChar char="•"/>
            </a:pPr>
            <a:r>
              <a:rPr lang="en-US" sz="1200" b="0" i="0" u="none" strike="noStrike" kern="1200" cap="none" baseline="0" dirty="0">
                <a:solidFill>
                  <a:schemeClr val="dk1"/>
                </a:solidFill>
                <a:latin typeface="Arial"/>
                <a:ea typeface="Arial"/>
                <a:cs typeface="Arial"/>
                <a:sym typeface="Arial"/>
              </a:rPr>
              <a:t>Throttle Position (T P)</a:t>
            </a:r>
          </a:p>
          <a:p>
            <a:pPr marL="171450" indent="-171450">
              <a:buFont typeface="Arial" panose="020B0604020202020204" pitchFamily="34" charset="0"/>
              <a:buChar char="•"/>
            </a:pPr>
            <a:r>
              <a:rPr lang="en-US" sz="1200" b="0" i="0" u="none" strike="noStrike" kern="1200" cap="none" baseline="0" dirty="0">
                <a:solidFill>
                  <a:schemeClr val="dk1"/>
                </a:solidFill>
                <a:latin typeface="Arial"/>
                <a:ea typeface="Arial"/>
                <a:cs typeface="Arial"/>
                <a:sym typeface="Arial"/>
              </a:rPr>
              <a:t>Oxygen sensor (O2S) voltage</a:t>
            </a:r>
          </a:p>
          <a:p>
            <a:pPr marL="171450" indent="-171450">
              <a:buFont typeface="Arial" panose="020B0604020202020204" pitchFamily="34" charset="0"/>
              <a:buChar char="•"/>
            </a:pPr>
            <a:r>
              <a:rPr lang="en-US" sz="1200" b="0" i="0" u="none" strike="noStrike" kern="1200" cap="none" baseline="0" dirty="0">
                <a:solidFill>
                  <a:schemeClr val="dk1"/>
                </a:solidFill>
                <a:latin typeface="Arial"/>
                <a:ea typeface="Arial"/>
                <a:cs typeface="Arial"/>
                <a:sym typeface="Arial"/>
              </a:rPr>
              <a:t>Some smart phone app scan tools can read and clear A B S, Airbag (S R S), and T P M S codes.</a:t>
            </a:r>
          </a:p>
          <a:p>
            <a:pPr marL="285750" marR="0" lvl="0" indent="-285750" algn="l" rtl="0">
              <a:lnSpc>
                <a:spcPct val="100000"/>
              </a:lnSpc>
              <a:spcBef>
                <a:spcPts val="0"/>
              </a:spcBef>
              <a:spcAft>
                <a:spcPts val="0"/>
              </a:spcAft>
              <a:buClr>
                <a:schemeClr val="dk1"/>
              </a:buClr>
              <a:buSzPct val="25000"/>
              <a:buFont typeface="Arial" panose="020B0604020202020204" pitchFamily="34" charset="0"/>
              <a:buChar char="•"/>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511464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cap="none" baseline="0" dirty="0">
                <a:solidFill>
                  <a:schemeClr val="dk1"/>
                </a:solidFill>
                <a:latin typeface="Arial"/>
                <a:ea typeface="Arial"/>
                <a:cs typeface="Arial"/>
                <a:sym typeface="Arial"/>
              </a:rPr>
              <a:t>Aftermarket Scan Tools</a:t>
            </a:r>
          </a:p>
          <a:p>
            <a:r>
              <a:rPr lang="en-US" sz="1200" b="0" i="0" u="none" strike="noStrike" kern="1200" cap="none" baseline="0" dirty="0">
                <a:solidFill>
                  <a:schemeClr val="dk1"/>
                </a:solidFill>
                <a:latin typeface="Arial"/>
                <a:ea typeface="Arial"/>
                <a:cs typeface="Arial"/>
                <a:sym typeface="Arial"/>
              </a:rPr>
              <a:t>Aftermarket diagnostic scan tools are manufactured by many manufacturers and use the data licensed from each original equipment manufacturer (O E M). Most aftermarket scan tools can connect to the global side of the P C M as well as the original equipment (O E) section of the P C M. Examples of aftermarket scan tools include:</a:t>
            </a:r>
          </a:p>
          <a:p>
            <a:r>
              <a:rPr lang="en-US" sz="1200" b="0" i="0" u="none" strike="noStrike" kern="1200" cap="none" baseline="0" dirty="0">
                <a:solidFill>
                  <a:schemeClr val="dk1"/>
                </a:solidFill>
                <a:latin typeface="Arial"/>
                <a:ea typeface="Arial"/>
                <a:cs typeface="Arial"/>
                <a:sym typeface="Arial"/>
              </a:rPr>
              <a:t>Snap-on (various models including the Solus and Vantage Ultra, Modis, Zeus) O T C/Bosch (various models including Genisys E V O, Task Master Evo and Evolve, Bosch A D S 625)</a:t>
            </a:r>
          </a:p>
          <a:p>
            <a:r>
              <a:rPr lang="en-US" sz="1200" b="0" i="0" u="none" strike="noStrike" kern="1200" cap="none" baseline="0" dirty="0">
                <a:solidFill>
                  <a:schemeClr val="dk1"/>
                </a:solidFill>
                <a:latin typeface="Arial"/>
                <a:ea typeface="Arial"/>
                <a:cs typeface="Arial"/>
                <a:sym typeface="Arial"/>
              </a:rPr>
              <a:t>A T S E Scan</a:t>
            </a:r>
          </a:p>
          <a:p>
            <a:r>
              <a:rPr lang="en-US" sz="1200" b="0" i="0" u="none" strike="noStrike" kern="1200" cap="none" baseline="0" dirty="0">
                <a:solidFill>
                  <a:schemeClr val="dk1"/>
                </a:solidFill>
                <a:latin typeface="Arial"/>
                <a:ea typeface="Arial"/>
                <a:cs typeface="Arial"/>
                <a:sym typeface="Arial"/>
              </a:rPr>
              <a:t>Launch X431</a:t>
            </a:r>
          </a:p>
          <a:p>
            <a:r>
              <a:rPr lang="en-US" sz="1200" b="0" i="0" u="none" strike="noStrike" kern="1200" cap="none" baseline="0" dirty="0">
                <a:solidFill>
                  <a:schemeClr val="dk1"/>
                </a:solidFill>
                <a:latin typeface="Arial"/>
                <a:ea typeface="Arial"/>
                <a:cs typeface="Arial"/>
                <a:sym typeface="Arial"/>
              </a:rPr>
              <a:t>Top Don Phoenix</a:t>
            </a:r>
          </a:p>
          <a:p>
            <a:r>
              <a:rPr lang="en-US" sz="1200" b="0" i="0" u="none" strike="noStrike" kern="1200" cap="none" baseline="0" dirty="0">
                <a:solidFill>
                  <a:schemeClr val="dk1"/>
                </a:solidFill>
                <a:latin typeface="Arial"/>
                <a:ea typeface="Arial"/>
                <a:cs typeface="Arial"/>
                <a:sym typeface="Arial"/>
              </a:rPr>
              <a:t>Autel (various models) </a:t>
            </a:r>
            <a:r>
              <a:rPr lang="en-US" sz="1200" b="0" i="1" u="none" strike="noStrike" kern="1200" cap="none" baseline="0" dirty="0">
                <a:solidFill>
                  <a:schemeClr val="dk1"/>
                </a:solidFill>
                <a:latin typeface="Arial"/>
                <a:ea typeface="Arial"/>
                <a:cs typeface="Arial"/>
                <a:sym typeface="Arial"/>
              </a:rPr>
              <a:t>• </a:t>
            </a:r>
            <a:r>
              <a:rPr lang="en-US" sz="1200" b="0" i="0" u="none" strike="noStrike" kern="1200" cap="none" baseline="0" dirty="0">
                <a:solidFill>
                  <a:schemeClr val="dk1"/>
                </a:solidFill>
                <a:latin typeface="Arial"/>
                <a:ea typeface="Arial"/>
                <a:cs typeface="Arial"/>
                <a:sym typeface="Arial"/>
              </a:rPr>
              <a:t>(See Figure 24.6)</a:t>
            </a:r>
          </a:p>
          <a:p>
            <a:pPr marL="0" marR="0" lvl="0" indent="0" algn="l" rtl="0">
              <a:lnSpc>
                <a:spcPct val="100000"/>
              </a:lnSpc>
              <a:spcBef>
                <a:spcPts val="0"/>
              </a:spcBef>
              <a:spcAft>
                <a:spcPts val="0"/>
              </a:spcAft>
              <a:buClr>
                <a:schemeClr val="dk1"/>
              </a:buClr>
              <a:buSzPct val="25000"/>
              <a:buFont typeface="Arial"/>
              <a:buNone/>
            </a:pPr>
            <a:endParaRPr lang="en-US" sz="1200" b="0" i="0" u="none" strike="noStrike" kern="1200"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540275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940477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Tech Tip: Start with the Global Side First</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When using an aftermarket scan tool, check for codes and data using the global (generic) functions first.</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The vehicle P C M does two diagnostic functions:</a:t>
            </a:r>
          </a:p>
          <a:p>
            <a:pPr marL="342900" marR="0" lvl="0" indent="-342900" algn="l" rtl="0">
              <a:lnSpc>
                <a:spcPct val="100000"/>
              </a:lnSpc>
              <a:spcBef>
                <a:spcPts val="0"/>
              </a:spcBef>
              <a:spcAft>
                <a:spcPts val="0"/>
              </a:spcAft>
              <a:buClr>
                <a:schemeClr val="dk1"/>
              </a:buClr>
              <a:buSzPct val="111000"/>
              <a:buFont typeface="+mj-lt"/>
              <a:buAutoNum type="arabicPeriod"/>
            </a:pPr>
            <a:r>
              <a:rPr lang="en-US" sz="1200" b="0" i="0" u="none" strike="noStrike" cap="none" dirty="0">
                <a:solidFill>
                  <a:schemeClr val="dk1"/>
                </a:solidFill>
                <a:latin typeface="+mn-lt"/>
                <a:ea typeface="Arial"/>
                <a:cs typeface="Arial"/>
                <a:sym typeface="Arial"/>
              </a:rPr>
              <a:t>It tests and reports anything wrong with the emission control system and will set a P0xxx diagnostic trouble code for anything that it determined is out of range which could affect emissions and will set a P0xxx D T C.</a:t>
            </a:r>
          </a:p>
          <a:p>
            <a:pPr marL="342900" marR="0" lvl="0" indent="-342900" algn="l" rtl="0">
              <a:lnSpc>
                <a:spcPct val="100000"/>
              </a:lnSpc>
              <a:spcBef>
                <a:spcPts val="0"/>
              </a:spcBef>
              <a:spcAft>
                <a:spcPts val="0"/>
              </a:spcAft>
              <a:buClr>
                <a:schemeClr val="dk1"/>
              </a:buClr>
              <a:buSzPct val="111000"/>
              <a:buFont typeface="+mj-lt"/>
              <a:buAutoNum type="arabicPeriod"/>
            </a:pPr>
            <a:r>
              <a:rPr lang="en-US" sz="1200" b="0" i="0" u="none" strike="noStrike" cap="none" dirty="0">
                <a:solidFill>
                  <a:schemeClr val="dk1"/>
                </a:solidFill>
                <a:latin typeface="+mn-lt"/>
                <a:ea typeface="Arial"/>
                <a:cs typeface="Arial"/>
                <a:sym typeface="Arial"/>
              </a:rPr>
              <a:t>The original equipment manufacturer (O E M) uses their own programming to determine whether a sensor or system is out of compliance and will set a P1xxx D T C.</a:t>
            </a:r>
          </a:p>
          <a:p>
            <a:pPr marL="0" marR="0" lvl="0" indent="0" algn="l" rtl="0">
              <a:lnSpc>
                <a:spcPct val="100000"/>
              </a:lnSpc>
              <a:spcBef>
                <a:spcPts val="0"/>
              </a:spcBef>
              <a:spcAft>
                <a:spcPts val="0"/>
              </a:spcAft>
              <a:buClr>
                <a:schemeClr val="dk1"/>
              </a:buClr>
              <a:buSzPct val="111000"/>
              <a:buFontTx/>
              <a:buNone/>
            </a:pPr>
            <a:r>
              <a:rPr lang="en-US" sz="1200" b="0" i="0" u="none" strike="noStrike" cap="none" dirty="0">
                <a:solidFill>
                  <a:schemeClr val="dk1"/>
                </a:solidFill>
                <a:latin typeface="+mn-lt"/>
                <a:ea typeface="Arial"/>
                <a:cs typeface="Arial"/>
                <a:sym typeface="Arial"/>
              </a:rPr>
              <a:t>Before using an aftermarket scan tool that uses the vehicle identification number (V I N) or the make, model, year, and engine, to start the diagnosis use the generic functions of the scan tool that does not require the vehicle information. Record any D T C s and then go back and check for any faults using the enhanced side of the P C M by using the V I N, self-identification, or the vehicle information inputted by the technician. Often the generic side of the P C M will indicate a problem and set a D T C before the OE section of the P C M recognizes that there is a problem. For best results, always use both the generic and the O E sections and start with the generic. • See Figure 24.7.</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162757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To get access to the enhanced OE section of the P C M, the vehicle must be identified. This could be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done several ways such as: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 Enter the vehicle identification number (V I 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 Select the make, model, and year (M M Y). Then select the engine and transmission and other options as shown on the scan tool display.</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 Many scan tools can automatically select the vehicle using the V I N. Most aftermarket enhanced scan tools can access systems other than the engine, such as: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 Transmission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 A B 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 S R S (airbags)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 H V A C and more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An O B D-II enhanced aftermarket scan tool also may have some or all the same functionalities of an O B D-II generic tool, while also providing access to O E M-specific information.</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18006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608195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cap="none" baseline="0" dirty="0">
                <a:solidFill>
                  <a:schemeClr val="dk1"/>
                </a:solidFill>
                <a:latin typeface="Arial"/>
                <a:ea typeface="Arial"/>
                <a:cs typeface="Arial"/>
                <a:sym typeface="Arial"/>
              </a:rPr>
              <a:t>Tech Tip: Use a Breakout Box</a:t>
            </a:r>
          </a:p>
          <a:p>
            <a:r>
              <a:rPr lang="en-US" sz="1200" b="0" i="0" u="none" strike="noStrike" kern="1200" cap="none" baseline="0" dirty="0">
                <a:solidFill>
                  <a:schemeClr val="dk1"/>
                </a:solidFill>
                <a:latin typeface="Arial"/>
                <a:ea typeface="Arial"/>
                <a:cs typeface="Arial"/>
                <a:sym typeface="Arial"/>
              </a:rPr>
              <a:t>To make it easier to plug in a scan tool as well as giving access to all the terminals of data link connector (DLC), use a breakout box. Many breakout boxes include LEDs that light or flash showing that data is being transmitted on the data terminals as well as indication of proper power (pin #16) and chassis ground (pin #4). • See Figure 24.8.</a:t>
            </a:r>
          </a:p>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500836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057852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137306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O E M Factory Scan Tools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Factory scan tools are the scan tools required by all dealers that sell and service the brand of vehicle.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Examples of factory scan tools (oldest to newest) include the following:</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General Motors—Tech 2, M D I (Multiple Diagnostic Interface), M D I 2, or G D S 2 (global</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diagnostic system 2). • See Figure 24.9</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Ford—New Generation Star (N G S) and I D S (Integrated Diagnostic Software), V C M, V C M 2,</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or V C M 3, F D R 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Chrysler—D R B-III, Star Scan, wiTECH, or wiTECH 2</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Honda—Master Tech, Honda Diagnostic System (H D 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Toyota—Master Tech or Tech Stream</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All factory scan tools are designed to provide bi-directional capability, which allows the service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technician the opportunity to operate components using the scan tool, thereby confirming that the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component can work when commanded. Also, all factory scan tools can display all factory parameters.</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456565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171450" indent="-171450">
              <a:buFont typeface="Arial" panose="020B0604020202020204" pitchFamily="34" charset="0"/>
              <a:buChar char="•"/>
            </a:pPr>
            <a:r>
              <a:rPr lang="en-US" sz="1200" b="0" i="0" u="none" strike="noStrike" kern="1200" cap="none" baseline="0" dirty="0">
                <a:solidFill>
                  <a:schemeClr val="dk1"/>
                </a:solidFill>
                <a:latin typeface="Arial"/>
                <a:ea typeface="Arial"/>
                <a:cs typeface="Arial"/>
                <a:sym typeface="Arial"/>
              </a:rPr>
              <a:t>Ford—New Generation Star (NGS) and IDS (Integrated Diagnostic Software), VCM, VCM2, or VCM3, FDRS</a:t>
            </a:r>
          </a:p>
          <a:p>
            <a:pPr marL="171450" indent="-171450">
              <a:buFont typeface="Arial" panose="020B0604020202020204" pitchFamily="34" charset="0"/>
              <a:buChar char="•"/>
            </a:pPr>
            <a:r>
              <a:rPr lang="en-US" sz="1200" b="0" i="0" u="none" strike="noStrike" kern="1200" cap="none" baseline="0" dirty="0">
                <a:solidFill>
                  <a:schemeClr val="dk1"/>
                </a:solidFill>
                <a:latin typeface="Arial"/>
                <a:ea typeface="Arial"/>
                <a:cs typeface="Arial"/>
                <a:sym typeface="Arial"/>
              </a:rPr>
              <a:t>Chrysler—DRB-III, Star Scan, wiTECH, or wiTECH 2</a:t>
            </a:r>
          </a:p>
          <a:p>
            <a:pPr marL="171450" indent="-171450">
              <a:buFont typeface="Arial" panose="020B0604020202020204" pitchFamily="34" charset="0"/>
              <a:buChar char="•"/>
            </a:pPr>
            <a:r>
              <a:rPr lang="sv-SE" sz="1200" b="0" i="0" u="none" strike="noStrike" kern="1200" cap="none" baseline="0" dirty="0">
                <a:solidFill>
                  <a:schemeClr val="dk1"/>
                </a:solidFill>
                <a:latin typeface="Arial"/>
                <a:ea typeface="Arial"/>
                <a:cs typeface="Arial"/>
                <a:sym typeface="Arial"/>
              </a:rPr>
              <a:t>Honda—Master Tech, Honda Diagnostic System (HDS)</a:t>
            </a:r>
          </a:p>
          <a:p>
            <a:pPr marL="171450" indent="-171450">
              <a:buFont typeface="Arial" panose="020B0604020202020204" pitchFamily="34" charset="0"/>
              <a:buChar char="•"/>
            </a:pPr>
            <a:r>
              <a:rPr lang="en-US" sz="1200" b="0" i="0" u="none" strike="noStrike" kern="1200" cap="none" baseline="0" dirty="0">
                <a:solidFill>
                  <a:schemeClr val="dk1"/>
                </a:solidFill>
                <a:latin typeface="Arial"/>
                <a:ea typeface="Arial"/>
                <a:cs typeface="Arial"/>
                <a:sym typeface="Arial"/>
              </a:rPr>
              <a:t>Toyota—Master Tech or Tech Stream</a:t>
            </a:r>
          </a:p>
          <a:p>
            <a:r>
              <a:rPr lang="en-US" sz="1200" b="0" i="0" u="none" strike="noStrike" kern="1200" cap="none" baseline="0" dirty="0">
                <a:solidFill>
                  <a:schemeClr val="dk1"/>
                </a:solidFill>
                <a:latin typeface="Arial"/>
                <a:ea typeface="Arial"/>
                <a:cs typeface="Arial"/>
                <a:sym typeface="Arial"/>
              </a:rPr>
              <a:t>All factory scan tools are designed to provide bi-directional capability, which allows the service</a:t>
            </a:r>
          </a:p>
          <a:p>
            <a:r>
              <a:rPr lang="en-US" sz="1200" b="0" i="0" u="none" strike="noStrike" kern="1200" cap="none" baseline="0" dirty="0">
                <a:solidFill>
                  <a:schemeClr val="dk1"/>
                </a:solidFill>
                <a:latin typeface="Arial"/>
                <a:ea typeface="Arial"/>
                <a:cs typeface="Arial"/>
                <a:sym typeface="Arial"/>
              </a:rPr>
              <a:t>e scan tool, thereby confirming that the Also, all factory scan tools can display all factory parameters.</a:t>
            </a:r>
          </a:p>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505740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262252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USING A SCAN TOOL</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Learning Objective: Explain how to use a scan tool.</a:t>
            </a: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mn-lt"/>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Diagnostic Process Using D T C 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The diagnostic process determines what problems or symptoms are associated with the stored D T C s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that need to be identified and addressed to find the root cause of the customer concern. The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process starts with an all-module scan and includes checking service information, pin-point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testing, and performing a visual inspection of the systems and components.</a:t>
            </a: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mn-lt"/>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Resetting Systems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Most aftermarket and all factory scan tools can perform resets of the following systems: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 Oil life monitor</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 Reset the steering angle sensor (S A S) to zero</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 Electric parking brake reset</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 ABS brake fluid bleeding</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 Reset diesel particulate filter (D P F)</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 Write new injector code into the P C M for correct cylinder injection quantity.</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 Diesel exhaust fluid (D E F) reset</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 Tire size reset when tires of a replacement size tires are installed</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 Crankshaft position relearn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 Immobilizer system to learn new keys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 Suspension Reset to adjust height sensor for level calibration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 Plus, many more depending on the vehicle and the scan tool being used.</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Bi-directional Testing</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Most aftermarket scan tools are also capable of performing bi-directional testing including actu-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ator tests and adjustments. Bi-directional control can be used to turn on and off certain compo-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nents/functions. Bi-directional actuator tests allow the technician to check the condition of items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that are controlled by a module such as turning on headlights or sounding the horn.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Reprogramming</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Another function of some enhanced scan tools includes the capability of reprogramming, also known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as J2534 reflashing. J2534 programming is an SAE standard that permits the automotive service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technician to reprogram the P C M if the vehicle concern can be corrected by changes to the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calibration of the P C M software.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Scan Tools Graphing</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Many aftermarket scan tools can display the voltages from sensors as a graph instead of just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numbers. This is a great feature because the numbers are often heard to read as the values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constantly change such as the oxygen sensor voltage. • See Figure 24.10.</a:t>
            </a: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292512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a:extLst>
            <a:ext uri="{FF2B5EF4-FFF2-40B4-BE49-F238E27FC236}">
              <a16:creationId xmlns:a16="http://schemas.microsoft.com/office/drawing/2014/main" id="{199D6545-5D05-B22A-795A-B341469E87B9}"/>
            </a:ext>
          </a:extLst>
        </p:cNvPr>
        <p:cNvGrpSpPr/>
        <p:nvPr/>
      </p:nvGrpSpPr>
      <p:grpSpPr>
        <a:xfrm>
          <a:off x="0" y="0"/>
          <a:ext cx="0" cy="0"/>
          <a:chOff x="0" y="0"/>
          <a:chExt cx="0" cy="0"/>
        </a:xfrm>
      </p:grpSpPr>
      <p:sp>
        <p:nvSpPr>
          <p:cNvPr id="208" name="Shape 208">
            <a:extLst>
              <a:ext uri="{FF2B5EF4-FFF2-40B4-BE49-F238E27FC236}">
                <a16:creationId xmlns:a16="http://schemas.microsoft.com/office/drawing/2014/main" id="{C37BDC15-DF23-7FBB-7D51-D00AD89C238B}"/>
              </a:ext>
            </a:extLst>
          </p:cNvPr>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a:extLst>
              <a:ext uri="{FF2B5EF4-FFF2-40B4-BE49-F238E27FC236}">
                <a16:creationId xmlns:a16="http://schemas.microsoft.com/office/drawing/2014/main" id="{E68A36BA-2E4F-4365-A64E-5A842C809A07}"/>
              </a:ext>
            </a:extLst>
          </p:cNvPr>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cap="none" baseline="0" dirty="0">
                <a:solidFill>
                  <a:schemeClr val="dk1"/>
                </a:solidFill>
                <a:latin typeface="Arial"/>
                <a:ea typeface="Arial"/>
                <a:cs typeface="Arial"/>
                <a:sym typeface="Arial"/>
              </a:rPr>
              <a:t>Scan Tools Graphing</a:t>
            </a:r>
          </a:p>
          <a:p>
            <a:r>
              <a:rPr lang="en-US" sz="1200" b="0" i="0" u="none" strike="noStrike" kern="1200" cap="none" baseline="0" dirty="0">
                <a:solidFill>
                  <a:schemeClr val="dk1"/>
                </a:solidFill>
                <a:latin typeface="Arial"/>
                <a:ea typeface="Arial"/>
                <a:cs typeface="Arial"/>
                <a:sym typeface="Arial"/>
              </a:rPr>
              <a:t>Many aftermarket scan tools can display the voltages from sensors as a graph instead of just numbers. This is a great feature because the numbers are often heard to read as the values constantly change such as the oxygen sensor voltage. • See Figure 24.10.</a:t>
            </a:r>
            <a:endParaRPr lang="en-US" sz="1200" b="1" i="0" u="none" strike="noStrike" kern="1200" cap="none" baseline="0" dirty="0">
              <a:solidFill>
                <a:schemeClr val="dk1"/>
              </a:solidFill>
              <a:latin typeface="Arial"/>
              <a:ea typeface="Arial"/>
              <a:cs typeface="Arial"/>
              <a:sym typeface="Arial"/>
            </a:endParaRPr>
          </a:p>
          <a:p>
            <a:r>
              <a:rPr lang="en-US" sz="1200" b="0" i="0" u="none" strike="noStrike" kern="1200" cap="none" baseline="0" dirty="0">
                <a:solidFill>
                  <a:schemeClr val="dk1"/>
                </a:solidFill>
                <a:latin typeface="Arial"/>
                <a:ea typeface="Arial"/>
                <a:cs typeface="Arial"/>
                <a:sym typeface="Arial"/>
              </a:rPr>
              <a:t>Looking at Scan Tool Data</a:t>
            </a:r>
          </a:p>
          <a:p>
            <a:pPr marL="171450" indent="-171450">
              <a:buFont typeface="Arial" panose="020B0604020202020204" pitchFamily="34" charset="0"/>
              <a:buChar char="•"/>
            </a:pPr>
            <a:r>
              <a:rPr lang="en-US" sz="1200" b="0" i="0" u="none" strike="noStrike" kern="1200" cap="none" baseline="0" dirty="0">
                <a:solidFill>
                  <a:schemeClr val="dk1"/>
                </a:solidFill>
                <a:latin typeface="Arial"/>
                <a:ea typeface="Arial"/>
                <a:cs typeface="Arial"/>
                <a:sym typeface="Arial"/>
              </a:rPr>
              <a:t>The best way to look at scan data is in a definite sequence and with specific, selected bits of data that can tell the most about the operation of the engine. Some examples are:</a:t>
            </a:r>
          </a:p>
          <a:p>
            <a:pPr marL="628650" lvl="1" indent="-171450">
              <a:buFont typeface="Arial" panose="020B0604020202020204" pitchFamily="34" charset="0"/>
              <a:buChar char="•"/>
            </a:pPr>
            <a:r>
              <a:rPr lang="en-US" sz="1200" b="0" i="0" u="none" strike="noStrike" kern="1200" cap="none" baseline="0" dirty="0">
                <a:solidFill>
                  <a:schemeClr val="dk1"/>
                </a:solidFill>
                <a:latin typeface="Arial"/>
                <a:ea typeface="Arial"/>
                <a:cs typeface="Arial"/>
                <a:sym typeface="Arial"/>
              </a:rPr>
              <a:t>With the key on, engine off (K O E O):</a:t>
            </a:r>
          </a:p>
          <a:p>
            <a:pPr marL="628650" lvl="1" indent="-171450">
              <a:buFont typeface="Arial" panose="020B0604020202020204" pitchFamily="34" charset="0"/>
              <a:buChar char="•"/>
            </a:pPr>
            <a:r>
              <a:rPr lang="en-US" sz="1200" b="0" i="0" u="none" strike="noStrike" kern="1200" cap="none" baseline="0" dirty="0">
                <a:solidFill>
                  <a:schemeClr val="dk1"/>
                </a:solidFill>
                <a:latin typeface="Arial"/>
                <a:ea typeface="Arial"/>
                <a:cs typeface="Arial"/>
                <a:sym typeface="Arial"/>
              </a:rPr>
              <a:t>Engine coolant temperature (E C T) is the same as intake air temperature (I A T) after the vehicle sits for several hours.</a:t>
            </a:r>
          </a:p>
          <a:p>
            <a:pPr marL="628650" lvl="1" indent="-171450">
              <a:buFont typeface="Arial" panose="020B0604020202020204" pitchFamily="34" charset="0"/>
              <a:buChar char="•"/>
            </a:pPr>
            <a:r>
              <a:rPr lang="en-US" sz="1200" b="0" i="0" u="none" strike="noStrike" kern="1200" cap="none" baseline="0" dirty="0">
                <a:solidFill>
                  <a:schemeClr val="dk1"/>
                </a:solidFill>
                <a:latin typeface="Arial"/>
                <a:ea typeface="Arial"/>
                <a:cs typeface="Arial"/>
                <a:sym typeface="Arial"/>
              </a:rPr>
              <a:t>With the key on, engine running (K O E R), the upstream conventional zirconia oxygen sensor should switch rapidly within 200 m V and 800 m V.</a:t>
            </a:r>
          </a:p>
          <a:p>
            <a:pPr marL="0" lvl="0" indent="0" algn="l">
              <a:buFont typeface="Arial" panose="020B0604020202020204" pitchFamily="34" charset="0"/>
              <a:buNone/>
            </a:pPr>
            <a:endParaRPr lang="en-US" sz="1200" b="0" i="0" u="none" strike="noStrike" kern="1200" cap="none" baseline="0" dirty="0">
              <a:solidFill>
                <a:schemeClr val="dk1"/>
              </a:solidFill>
              <a:latin typeface="Arial"/>
              <a:ea typeface="Arial"/>
              <a:cs typeface="Arial"/>
              <a:sym typeface="Arial"/>
            </a:endParaRPr>
          </a:p>
          <a:p>
            <a:pPr marL="0" lvl="0" indent="0" algn="l">
              <a:buFont typeface="Arial" panose="020B0604020202020204" pitchFamily="34" charset="0"/>
              <a:buNone/>
            </a:pPr>
            <a:r>
              <a:rPr lang="en-US" sz="1200" b="0" i="0" u="none" strike="noStrike" kern="1200" cap="none" baseline="0" dirty="0">
                <a:solidFill>
                  <a:schemeClr val="dk1"/>
                </a:solidFill>
                <a:latin typeface="Arial"/>
                <a:ea typeface="Arial"/>
                <a:cs typeface="Arial"/>
                <a:sym typeface="Arial"/>
              </a:rPr>
              <a:t>Long Description:</a:t>
            </a:r>
          </a:p>
          <a:p>
            <a:pPr marL="0" lvl="0" indent="0" algn="l">
              <a:buFont typeface="Arial" panose="020B0604020202020204" pitchFamily="34" charset="0"/>
              <a:buNone/>
            </a:pPr>
            <a:r>
              <a:rPr lang="en-US" sz="1200" b="0" i="0" u="none" strike="noStrike" kern="1200" cap="none" baseline="0" dirty="0">
                <a:solidFill>
                  <a:schemeClr val="dk1"/>
                </a:solidFill>
                <a:latin typeface="Arial"/>
                <a:ea typeface="Arial"/>
                <a:cs typeface="Arial"/>
                <a:sym typeface="Arial"/>
              </a:rPr>
              <a:t>The display shows a sine wave with up and down pulses at the start. The header of the screen displays a table with four columns: name, value, standard range, and unit. The data are as follows: Heated exhaust gas oxygen sensor (bank 1, sensor 1) (V); 0.196; 0-1; V. The x-axis ranges from 00.05 to 01.00 in increments of 00.05. The y-axis ranges from 0 to 1.2 in increments of 0.2. The waveform starts from 0.2 and observes peaks around 0.8. The footer shows the logo of Support gesture scaling and two buttons such as Min or Max and Customize.</a:t>
            </a:r>
          </a:p>
        </p:txBody>
      </p:sp>
      <p:sp>
        <p:nvSpPr>
          <p:cNvPr id="210" name="Shape 210">
            <a:extLst>
              <a:ext uri="{FF2B5EF4-FFF2-40B4-BE49-F238E27FC236}">
                <a16:creationId xmlns:a16="http://schemas.microsoft.com/office/drawing/2014/main" id="{46562BE0-DC32-B41A-26B5-2E8701FC1058}"/>
              </a:ext>
            </a:extLst>
          </p:cNvPr>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212746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DIAGNOSTIC INFORMATION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Learning Objective: Describe diagnostic trouble codes (D T C s) and freeze frame data.</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Generic vs O E D T C 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P0xxx indicates generic (S A E) D T C s and P1x x x indicates manufacturer-specific D T C s. The tens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and ones numbers indicate the part of the system at fault. Some vehicle manufacturers also use their</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own descriptors in addition to the S A E standardized formatting.</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Permanent Code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Starting in 2010 all vehicles support “permanent fault codes,” which are stored in nonvolatile RAM</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and cannot be cleared when the battery is disconnected and only go away when the problem is fixed.</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Permanent codes cannot be simply “cleared” by any tool, even factory scan tools. These codes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can only be cleared by the P C M once it has determined that the malfunction is no longer present.</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This usually requires that the vehicle be driven enough so it can pass the self-tests.</a:t>
            </a: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mn-lt"/>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Note: Some shops and dealers will not return the vehicle to the customer until the permanent D T C</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has self-cleared itself. This often requires that the vehicle be driven under a variety of speeds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and traffic conditions, so the P C M conducts self-tests and clears the code.</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43226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Freeze Frame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To assist the service technician, O B D-II requires the P C M to take a “snapshot” or freeze-frame of all data at the instant an emission-related D T C is set. A D T C should not be cleared from the vehicle computer memory unless the fault has been corrected, and the technician is so directed by the diagnostic procedure. If the problem that caused the D T C to be set has been corrected, the computer will automatically clear the D T C after 40 consecutive warm-up cycles with no further</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faults detected. (Misfire and excessively rich or lean condition codes require 80 warm-up cycles.) The codes can also be erased by using a scan tool. • See Figure 24.11.</a:t>
            </a: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It displays a check symbol on the top right corner. The text 'Freeze Frame' is below it. There is an illustration of a car in the top left corner. A leftward and rightward arrow facing each other is below the illustration. M I S, F U E, C C M, C A T, E V A, 02S, and H T R are next to the aroows. The heading Global O B D 2 comprises the following content: P0420 (1 slash 2) stored. 1. Catalyst. 2. Catalyst system bank 1. The buttons for freeze frame and fix assist are at the bottom.</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05579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kern="1200" cap="none" dirty="0">
                <a:solidFill>
                  <a:schemeClr val="dk1"/>
                </a:solidFill>
                <a:latin typeface="Arial"/>
                <a:ea typeface="Arial"/>
                <a:cs typeface="Arial"/>
                <a:sym typeface="Arial"/>
              </a:rPr>
              <a:t>Malfunction Indicator Lamp (M I L), also called the check engine light (C E L), is a dash warning light that is orange/yellow specified by I S O 2575. The light is used to notify the driver of a possible malfunction that affects emissions. Depending on the faults, there are several possible modes of operation:</a:t>
            </a:r>
          </a:p>
          <a:p>
            <a:pPr marL="285750" marR="0" lvl="0" indent="-285750" algn="l" rtl="0">
              <a:lnSpc>
                <a:spcPct val="100000"/>
              </a:lnSpc>
              <a:spcBef>
                <a:spcPts val="0"/>
              </a:spcBef>
              <a:spcAft>
                <a:spcPts val="0"/>
              </a:spcAft>
              <a:buClr>
                <a:schemeClr val="dk1"/>
              </a:buClr>
              <a:buSzPct val="105000"/>
              <a:buFont typeface="Wingdings" panose="05000000000000000000" pitchFamily="2" charset="2"/>
              <a:buChar char="§"/>
            </a:pPr>
            <a:r>
              <a:rPr lang="en-US" sz="1200" b="0" i="0" u="none" strike="noStrike" kern="1200" cap="none" dirty="0">
                <a:solidFill>
                  <a:schemeClr val="dk1"/>
                </a:solidFill>
                <a:latin typeface="Arial"/>
                <a:ea typeface="Arial"/>
                <a:cs typeface="Arial"/>
                <a:sym typeface="Arial"/>
              </a:rPr>
              <a:t>On—A fault affecting emissions has been detected and confirmed by the P C M. The vehicle can continue to be driven but the cause of the warning light being on should be determined and corrected as soon as possible.</a:t>
            </a:r>
          </a:p>
          <a:p>
            <a:pPr marL="285750" marR="0" lvl="0" indent="-285750" algn="l" rtl="0">
              <a:lnSpc>
                <a:spcPct val="100000"/>
              </a:lnSpc>
              <a:spcBef>
                <a:spcPts val="0"/>
              </a:spcBef>
              <a:spcAft>
                <a:spcPts val="0"/>
              </a:spcAft>
              <a:buClr>
                <a:schemeClr val="dk1"/>
              </a:buClr>
              <a:buSzPct val="105000"/>
              <a:buFont typeface="Wingdings" panose="05000000000000000000" pitchFamily="2" charset="2"/>
              <a:buChar char="§"/>
            </a:pPr>
            <a:r>
              <a:rPr lang="en-US" sz="1200" b="0" i="0" u="none" strike="noStrike" kern="1200" cap="none" dirty="0">
                <a:solidFill>
                  <a:schemeClr val="dk1"/>
                </a:solidFill>
                <a:latin typeface="Arial"/>
                <a:ea typeface="Arial"/>
                <a:cs typeface="Arial"/>
                <a:sym typeface="Arial"/>
              </a:rPr>
              <a:t>Flashing—A fault that can cause damage to the catalytic converter has been detected. The vehicle should not be driven until the fault has been diagnosed and corrected.</a:t>
            </a:r>
          </a:p>
          <a:p>
            <a:pPr marL="285750" marR="0" lvl="0" indent="-285750" algn="l" rtl="0">
              <a:lnSpc>
                <a:spcPct val="100000"/>
              </a:lnSpc>
              <a:spcBef>
                <a:spcPts val="0"/>
              </a:spcBef>
              <a:spcAft>
                <a:spcPts val="0"/>
              </a:spcAft>
              <a:buClr>
                <a:schemeClr val="dk1"/>
              </a:buClr>
              <a:buSzPct val="105000"/>
              <a:buFont typeface="Wingdings" panose="05000000000000000000" pitchFamily="2" charset="2"/>
              <a:buChar char="§"/>
            </a:pPr>
            <a:r>
              <a:rPr lang="en-US" sz="1200" b="0" i="0" u="none" strike="noStrike" kern="1200" cap="none" dirty="0">
                <a:solidFill>
                  <a:schemeClr val="dk1"/>
                </a:solidFill>
                <a:latin typeface="Arial"/>
                <a:ea typeface="Arial"/>
                <a:cs typeface="Arial"/>
                <a:sym typeface="Arial"/>
              </a:rPr>
              <a:t>Off—No fault affecting emissions has been detected but this does not necessarily mean that a fault is not present. • See Figure 24.1.</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700662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PRE- AND POST-SCANS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Learning Objective: Explain why pre- and post-scanning is needed.</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Purpose of a Pre-Scan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All professional automotive repair facilities should perform an all-module scan and record all stored</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diagnostic trouble codes before any work is performed on the vehicle. A pre-scan must be done to</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learn what D T C s are stored in the vehicle. This becomes part of the estimate and repair plans and</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might help reduce surprises and repair supplements. The main reason why a pre-scan is needed is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because a fault that is found in one system may be the root cause of another situation that the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vehicle owner may or may not be aware of.</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Post-Scan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A post-repair scan confirms that all issues related to the repair have been corrected, including those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D T C s that might have been set during the repair process. The results of both the pre- and the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post-scan should become part of the work order</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312416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96435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361533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112229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534021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022387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The car battery tester shows V I N, D T C, and O K buttons and arrow buttons. The D L C shows 1 to 16 ports for different controls: V P W P W M negative, CHAS G N D, DIG G N D, CAN positive, I S O K W P (K), P W M positive, CAN negative, I S O K W P (L), and BAT positive.</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846307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953829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200679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35451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378262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170298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255618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197172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B5141-7CBB-D4E5-7F91-CF43D8A27D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31CF08-07C1-75DC-8347-10DA4B5D81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D06540-BB83-F89D-3F5E-B7C601F870E4}"/>
              </a:ext>
            </a:extLst>
          </p:cNvPr>
          <p:cNvSpPr>
            <a:spLocks noGrp="1"/>
          </p:cNvSpPr>
          <p:nvPr>
            <p:ph type="body" idx="1"/>
          </p:nvPr>
        </p:nvSpPr>
        <p:spPr/>
        <p:txBody>
          <a:bodyPr/>
          <a:lstStyle/>
          <a:p>
            <a:pPr defTabSz="931774">
              <a:defRPr/>
            </a:pPr>
            <a:endParaRPr lang="en-US" dirty="0"/>
          </a:p>
        </p:txBody>
      </p:sp>
      <p:sp>
        <p:nvSpPr>
          <p:cNvPr id="4" name="Slide Number Placeholder 3">
            <a:extLst>
              <a:ext uri="{FF2B5EF4-FFF2-40B4-BE49-F238E27FC236}">
                <a16:creationId xmlns:a16="http://schemas.microsoft.com/office/drawing/2014/main" id="{F23BF5FC-8812-A998-8E2B-F8A783A8205A}"/>
              </a:ext>
            </a:extLst>
          </p:cNvPr>
          <p:cNvSpPr>
            <a:spLocks noGrp="1"/>
          </p:cNvSpPr>
          <p:nvPr>
            <p:ph type="sldNum" sz="quarter" idx="10"/>
          </p:nvPr>
        </p:nvSpPr>
        <p:spPr/>
        <p:txBody>
          <a:bodyPr/>
          <a:lstStyle/>
          <a:p>
            <a:fld id="{A73D6722-9B4D-4E29-B226-C325925A8118}" type="slidenum">
              <a:rPr lang="en-US" smtClean="0"/>
              <a:t>47</a:t>
            </a:fld>
            <a:endParaRPr lang="en-US" dirty="0"/>
          </a:p>
        </p:txBody>
      </p:sp>
    </p:spTree>
    <p:extLst>
      <p:ext uri="{BB962C8B-B14F-4D97-AF65-F5344CB8AC3E}">
        <p14:creationId xmlns:p14="http://schemas.microsoft.com/office/powerpoint/2010/main" val="33862047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F9CAA192-07C2-4912-B6C5-CA306F17FBDD}"/>
              </a:ext>
            </a:extLst>
          </p:cNvPr>
          <p:cNvSpPr>
            <a:spLocks noGrp="1" noRot="1" noChangeAspect="1" noTextEdit="1"/>
          </p:cNvSpPr>
          <p:nvPr>
            <p:ph type="sldImg"/>
          </p:nvPr>
        </p:nvSpPr>
        <p:spPr>
          <a:ln>
            <a:headEnd/>
            <a:tailEnd/>
          </a:ln>
        </p:spPr>
      </p:sp>
      <p:sp>
        <p:nvSpPr>
          <p:cNvPr id="48131" name="Notes Placeholder 2">
            <a:extLst>
              <a:ext uri="{FF2B5EF4-FFF2-40B4-BE49-F238E27FC236}">
                <a16:creationId xmlns:a16="http://schemas.microsoft.com/office/drawing/2014/main" id="{D9D7DF65-6D37-4A7E-9EC7-2261A13D3C4B}"/>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de-DE"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8132" name="Slide Number Placeholder 3">
            <a:extLst>
              <a:ext uri="{FF2B5EF4-FFF2-40B4-BE49-F238E27FC236}">
                <a16:creationId xmlns:a16="http://schemas.microsoft.com/office/drawing/2014/main" id="{2998DBAB-D818-4DFB-A086-C98B5573E013}"/>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62E8CF15-2268-4E7C-A993-40BF9E4643D2}" type="slidenum">
              <a:rPr lang="en-US" altLang="en-US" sz="1200" smtClean="0"/>
              <a:pPr/>
              <a:t>48</a:t>
            </a:fld>
            <a:endParaRPr lang="en-US" altLang="en-US" sz="1200" dirty="0"/>
          </a:p>
        </p:txBody>
      </p:sp>
    </p:spTree>
    <p:extLst>
      <p:ext uri="{BB962C8B-B14F-4D97-AF65-F5344CB8AC3E}">
        <p14:creationId xmlns:p14="http://schemas.microsoft.com/office/powerpoint/2010/main" val="514525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DATA LINK CONNECTOR (DLC)</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Learning Objective: Explain the location and terminals of the data link connector (DLC).</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Sixteen Pin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The 16-pin data link connector adheres to the SAE J1962 standard. It is located on the driver’s side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on all vehicles sold in North America, starting with model year (MY) 1996.</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 Pin 16 is 12-volt battery</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 Pin #4 is chassis ground</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 Pin #5 is the computer ground</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 Pins #6 and 14 are CAN C (high speed) terminals on all 2008 and newer vehicles. • See Figure 24.2.</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58116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The illustration displays a rhombus structure with rounded corners displaying the digits 1 to 8 at the top and 9 to 16 at the bottom. The digit 2 is highlighted in green and labelled S A E J1850 BUS plus. The digits 4 and 5 are highlighted in blue and labelled chassis ground and signal ground, respectively. The digit 6 is highlighted in red and labelled I S O 15765-4 (can bus high). The digit 7 is highlighted in brown and labelled I S O9141 K-Line. The digit 10 is highlighted in green and labelled S A E J1850 BUS minus. The digit 14 is highlighted in red and labelled I S O 15765-4 (can bus low). The digit 15 is highlighted in brown and labelled I S O9141 L-Line. The digit 16 is highlighted in grey and labelled plus 12 V (always on). Text below reads, terminals 11,3,8, 9, 11, 12, 13 are vehicle specific and their use varies from vehicle make, model, and year (M M Y).</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61793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Location of the O B D-II D L C</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The data link connector (D L C) is often near the steering wheel, underneath the dash. A few</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O B D-II vehicles have the port somewhere around the center console. Check the vehicle owner’s or</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service information manual for specific details. • See Figure 24.3.</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281120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603556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24.3: SCAN TOOLS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Learning Objective: Describe the function and types of a scan tools.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Purpose and Function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The term scan tool commonly refers to any tool that is used to access data from the vehicle in an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attempt to determine what if, anything, is wrong with the vehicle. A scan tool can be a low-cost</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unit that just reads diagnostic trouble codes (D T C s) or a factory or factory-level scan tools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that can cost thousands of dollars.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Code Readers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A code reader is a low-cost scan tool that can display only global (generic) trouble codes. Generic</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scan tools provide only emissions-based information on the vehicle and is limited to P C M or engine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data including:</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 Read D T C 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 Clear D T C 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 Check and possibly reset readiness monitors. • See Figure 24.4.</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49656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Picture Placeholder 2">
            <a:extLst>
              <a:ext uri="{FF2B5EF4-FFF2-40B4-BE49-F238E27FC236}">
                <a16:creationId xmlns:a16="http://schemas.microsoft.com/office/drawing/2014/main" id="{5759C1E1-08DB-CDEC-3ED8-2E0D036107A9}"/>
              </a:ext>
            </a:extLst>
          </p:cNvPr>
          <p:cNvSpPr>
            <a:spLocks noGrp="1"/>
          </p:cNvSpPr>
          <p:nvPr>
            <p:ph type="pic" sz="quarter" idx="18"/>
          </p:nvPr>
        </p:nvSpPr>
        <p:spPr>
          <a:xfrm>
            <a:off x="457200" y="1681163"/>
            <a:ext cx="3998913" cy="4360862"/>
          </a:xfrm>
        </p:spPr>
        <p:txBody>
          <a:bodyPr/>
          <a:lstStyle/>
          <a:p>
            <a:endParaRPr lang="en-IN" dirty="0"/>
          </a:p>
        </p:txBody>
      </p:sp>
      <p:sp>
        <p:nvSpPr>
          <p:cNvPr id="7" name="Picture Placeholder 6">
            <a:extLst>
              <a:ext uri="{FF2B5EF4-FFF2-40B4-BE49-F238E27FC236}">
                <a16:creationId xmlns:a16="http://schemas.microsoft.com/office/drawing/2014/main" id="{4C3884FA-712E-F52A-54A3-2B89169940CA}"/>
              </a:ext>
            </a:extLst>
          </p:cNvPr>
          <p:cNvSpPr>
            <a:spLocks noGrp="1"/>
          </p:cNvSpPr>
          <p:nvPr>
            <p:ph type="pic" sz="quarter" idx="19"/>
          </p:nvPr>
        </p:nvSpPr>
        <p:spPr>
          <a:xfrm>
            <a:off x="457200" y="6400800"/>
            <a:ext cx="709613" cy="241300"/>
          </a:xfrm>
        </p:spPr>
        <p:txBody>
          <a:bodyPr/>
          <a:lstStyle/>
          <a:p>
            <a:endParaRPr lang="en-IN" dirty="0"/>
          </a:p>
        </p:txBody>
      </p:sp>
    </p:spTree>
    <p:extLst>
      <p:ext uri="{BB962C8B-B14F-4D97-AF65-F5344CB8AC3E}">
        <p14:creationId xmlns:p14="http://schemas.microsoft.com/office/powerpoint/2010/main" val="789732502"/>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1384300" cy="62107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Content Placeholder 4">
            <a:extLst>
              <a:ext uri="{FF2B5EF4-FFF2-40B4-BE49-F238E27FC236}">
                <a16:creationId xmlns:a16="http://schemas.microsoft.com/office/drawing/2014/main" id="{82A438E3-7949-2E54-B190-3135381837FA}"/>
              </a:ext>
            </a:extLst>
          </p:cNvPr>
          <p:cNvSpPr>
            <a:spLocks noGrp="1"/>
          </p:cNvSpPr>
          <p:nvPr>
            <p:ph sz="quarter" idx="20"/>
          </p:nvPr>
        </p:nvSpPr>
        <p:spPr>
          <a:xfrm>
            <a:off x="-1581150" y="573088"/>
            <a:ext cx="631825" cy="620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1" name="Content Placeholder 4">
            <a:extLst>
              <a:ext uri="{FF2B5EF4-FFF2-40B4-BE49-F238E27FC236}">
                <a16:creationId xmlns:a16="http://schemas.microsoft.com/office/drawing/2014/main" id="{75A6A36B-2B68-DDF7-0E42-5EB528B266E2}"/>
              </a:ext>
            </a:extLst>
          </p:cNvPr>
          <p:cNvSpPr>
            <a:spLocks noGrp="1"/>
          </p:cNvSpPr>
          <p:nvPr>
            <p:ph sz="quarter" idx="21"/>
          </p:nvPr>
        </p:nvSpPr>
        <p:spPr>
          <a:xfrm>
            <a:off x="-1428750" y="725488"/>
            <a:ext cx="631825" cy="620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2" name="Content Placeholder 4">
            <a:extLst>
              <a:ext uri="{FF2B5EF4-FFF2-40B4-BE49-F238E27FC236}">
                <a16:creationId xmlns:a16="http://schemas.microsoft.com/office/drawing/2014/main" id="{5C6718F8-21EA-B0F8-9485-06B4FC0F2453}"/>
              </a:ext>
            </a:extLst>
          </p:cNvPr>
          <p:cNvSpPr>
            <a:spLocks noGrp="1"/>
          </p:cNvSpPr>
          <p:nvPr>
            <p:ph sz="quarter" idx="22"/>
          </p:nvPr>
        </p:nvSpPr>
        <p:spPr>
          <a:xfrm>
            <a:off x="-1276350" y="877888"/>
            <a:ext cx="631825" cy="620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3" name="Content Placeholder 4">
            <a:extLst>
              <a:ext uri="{FF2B5EF4-FFF2-40B4-BE49-F238E27FC236}">
                <a16:creationId xmlns:a16="http://schemas.microsoft.com/office/drawing/2014/main" id="{1A50B5E0-FBE7-54B0-8841-EF4753EB9A4B}"/>
              </a:ext>
            </a:extLst>
          </p:cNvPr>
          <p:cNvSpPr>
            <a:spLocks noGrp="1"/>
          </p:cNvSpPr>
          <p:nvPr>
            <p:ph sz="quarter" idx="23"/>
          </p:nvPr>
        </p:nvSpPr>
        <p:spPr>
          <a:xfrm>
            <a:off x="-1123950" y="1030288"/>
            <a:ext cx="631825" cy="620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4" name="Content Placeholder 4">
            <a:extLst>
              <a:ext uri="{FF2B5EF4-FFF2-40B4-BE49-F238E27FC236}">
                <a16:creationId xmlns:a16="http://schemas.microsoft.com/office/drawing/2014/main" id="{87162EDD-D7DB-6A45-85CE-706F4AE2C6C5}"/>
              </a:ext>
            </a:extLst>
          </p:cNvPr>
          <p:cNvSpPr>
            <a:spLocks noGrp="1"/>
          </p:cNvSpPr>
          <p:nvPr>
            <p:ph sz="quarter" idx="24"/>
          </p:nvPr>
        </p:nvSpPr>
        <p:spPr>
          <a:xfrm>
            <a:off x="-971550" y="1182688"/>
            <a:ext cx="631825" cy="620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5" name="Content Placeholder 4">
            <a:extLst>
              <a:ext uri="{FF2B5EF4-FFF2-40B4-BE49-F238E27FC236}">
                <a16:creationId xmlns:a16="http://schemas.microsoft.com/office/drawing/2014/main" id="{9DC6D8B6-885B-B5A0-EDC2-BD89D84474E6}"/>
              </a:ext>
            </a:extLst>
          </p:cNvPr>
          <p:cNvSpPr>
            <a:spLocks noGrp="1"/>
          </p:cNvSpPr>
          <p:nvPr>
            <p:ph sz="quarter" idx="25"/>
          </p:nvPr>
        </p:nvSpPr>
        <p:spPr>
          <a:xfrm>
            <a:off x="-819150" y="1335088"/>
            <a:ext cx="631825" cy="620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6" name="Content Placeholder 4">
            <a:extLst>
              <a:ext uri="{FF2B5EF4-FFF2-40B4-BE49-F238E27FC236}">
                <a16:creationId xmlns:a16="http://schemas.microsoft.com/office/drawing/2014/main" id="{DB0322D5-0954-208F-3AB8-FE3729B99A38}"/>
              </a:ext>
            </a:extLst>
          </p:cNvPr>
          <p:cNvSpPr>
            <a:spLocks noGrp="1"/>
          </p:cNvSpPr>
          <p:nvPr>
            <p:ph sz="quarter" idx="26"/>
          </p:nvPr>
        </p:nvSpPr>
        <p:spPr>
          <a:xfrm>
            <a:off x="-666750" y="1487488"/>
            <a:ext cx="631825" cy="620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2579072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nd Fiv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32583-235A-F751-E1A0-22340F52DA5B}"/>
              </a:ext>
            </a:extLst>
          </p:cNvPr>
          <p:cNvSpPr>
            <a:spLocks noGrp="1"/>
          </p:cNvSpPr>
          <p:nvPr>
            <p:ph type="title"/>
          </p:nvPr>
        </p:nvSpPr>
        <p:spPr>
          <a:xfrm>
            <a:off x="457200" y="391922"/>
            <a:ext cx="8229600" cy="590349"/>
          </a:xfrm>
        </p:spPr>
        <p:txBody>
          <a:bodyPr lIns="0" tIns="18000" rIns="0" bIns="18000" anchor="ctr" anchorCtr="0">
            <a:spAutoFit/>
          </a:bodyPr>
          <a:lstStyle>
            <a:lvl1pPr>
              <a:defRPr sz="3600">
                <a:latin typeface="+mj-lt"/>
              </a:defRPr>
            </a:lvl1pPr>
          </a:lstStyle>
          <a:p>
            <a:r>
              <a:rPr lang="en-US"/>
              <a:t>Click to edit Master title style</a:t>
            </a:r>
          </a:p>
        </p:txBody>
      </p:sp>
      <p:sp>
        <p:nvSpPr>
          <p:cNvPr id="3" name="Date Placeholder 2">
            <a:extLst>
              <a:ext uri="{FF2B5EF4-FFF2-40B4-BE49-F238E27FC236}">
                <a16:creationId xmlns:a16="http://schemas.microsoft.com/office/drawing/2014/main" id="{DE946B8D-69D3-F67C-54D4-69E12CEBEFAB}"/>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7CFF72C7-E3FC-EE33-8DFC-71709F451346}"/>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6" name="Content Placeholder 5">
            <a:extLst>
              <a:ext uri="{FF2B5EF4-FFF2-40B4-BE49-F238E27FC236}">
                <a16:creationId xmlns:a16="http://schemas.microsoft.com/office/drawing/2014/main" id="{980EA191-22D4-E86D-9E1B-E682EC5FFB87}"/>
              </a:ext>
            </a:extLst>
          </p:cNvPr>
          <p:cNvSpPr>
            <a:spLocks noGrp="1"/>
          </p:cNvSpPr>
          <p:nvPr>
            <p:ph sz="quarter" idx="12"/>
          </p:nvPr>
        </p:nvSpPr>
        <p:spPr>
          <a:xfrm>
            <a:off x="457200" y="1128713"/>
            <a:ext cx="4114800" cy="374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02FF8749-5E2C-C5EC-07A2-82A184A69105}"/>
              </a:ext>
            </a:extLst>
          </p:cNvPr>
          <p:cNvSpPr>
            <a:spLocks noGrp="1"/>
          </p:cNvSpPr>
          <p:nvPr>
            <p:ph sz="quarter" idx="13"/>
          </p:nvPr>
        </p:nvSpPr>
        <p:spPr>
          <a:xfrm>
            <a:off x="457200" y="1608165"/>
            <a:ext cx="4114800" cy="374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5F39784D-F00D-2F87-FE7C-5D6A7003EA61}"/>
              </a:ext>
            </a:extLst>
          </p:cNvPr>
          <p:cNvSpPr>
            <a:spLocks noGrp="1"/>
          </p:cNvSpPr>
          <p:nvPr>
            <p:ph sz="quarter" idx="14"/>
          </p:nvPr>
        </p:nvSpPr>
        <p:spPr>
          <a:xfrm>
            <a:off x="457200" y="2105187"/>
            <a:ext cx="4114800" cy="374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37FD5A9B-F30A-F9FE-F0FB-551D875EA878}"/>
              </a:ext>
            </a:extLst>
          </p:cNvPr>
          <p:cNvSpPr>
            <a:spLocks noGrp="1"/>
          </p:cNvSpPr>
          <p:nvPr>
            <p:ph sz="quarter" idx="15"/>
          </p:nvPr>
        </p:nvSpPr>
        <p:spPr>
          <a:xfrm>
            <a:off x="457200" y="2593367"/>
            <a:ext cx="4114800" cy="374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3D570F16-0FB9-8033-D49A-B21D5EAAE3A6}"/>
              </a:ext>
            </a:extLst>
          </p:cNvPr>
          <p:cNvSpPr>
            <a:spLocks noGrp="1"/>
          </p:cNvSpPr>
          <p:nvPr>
            <p:ph sz="quarter" idx="16"/>
          </p:nvPr>
        </p:nvSpPr>
        <p:spPr>
          <a:xfrm>
            <a:off x="457200" y="3089403"/>
            <a:ext cx="4114800" cy="3630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id="{92100C21-4082-CFE4-CF31-313ECAF0FAEC}"/>
              </a:ext>
            </a:extLst>
          </p:cNvPr>
          <p:cNvSpPr>
            <a:spLocks noGrp="1"/>
          </p:cNvSpPr>
          <p:nvPr>
            <p:ph sz="quarter" idx="17"/>
          </p:nvPr>
        </p:nvSpPr>
        <p:spPr>
          <a:xfrm>
            <a:off x="457200" y="3547825"/>
            <a:ext cx="4114800" cy="363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17">
            <a:extLst>
              <a:ext uri="{FF2B5EF4-FFF2-40B4-BE49-F238E27FC236}">
                <a16:creationId xmlns:a16="http://schemas.microsoft.com/office/drawing/2014/main" id="{C08D2A52-88A7-C982-5611-B9B749149E07}"/>
              </a:ext>
            </a:extLst>
          </p:cNvPr>
          <p:cNvSpPr>
            <a:spLocks noGrp="1"/>
          </p:cNvSpPr>
          <p:nvPr>
            <p:ph sz="quarter" idx="18"/>
          </p:nvPr>
        </p:nvSpPr>
        <p:spPr>
          <a:xfrm>
            <a:off x="457200" y="4025424"/>
            <a:ext cx="4114800" cy="363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19">
            <a:extLst>
              <a:ext uri="{FF2B5EF4-FFF2-40B4-BE49-F238E27FC236}">
                <a16:creationId xmlns:a16="http://schemas.microsoft.com/office/drawing/2014/main" id="{47BB806B-DC10-6241-CF76-B7F73B1DA0D0}"/>
              </a:ext>
            </a:extLst>
          </p:cNvPr>
          <p:cNvSpPr>
            <a:spLocks noGrp="1"/>
          </p:cNvSpPr>
          <p:nvPr>
            <p:ph sz="quarter" idx="19"/>
          </p:nvPr>
        </p:nvSpPr>
        <p:spPr>
          <a:xfrm>
            <a:off x="457200" y="4512284"/>
            <a:ext cx="4114800" cy="363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21">
            <a:extLst>
              <a:ext uri="{FF2B5EF4-FFF2-40B4-BE49-F238E27FC236}">
                <a16:creationId xmlns:a16="http://schemas.microsoft.com/office/drawing/2014/main" id="{4D975668-C112-6258-3ABF-18621F9F14E0}"/>
              </a:ext>
            </a:extLst>
          </p:cNvPr>
          <p:cNvSpPr>
            <a:spLocks noGrp="1"/>
          </p:cNvSpPr>
          <p:nvPr>
            <p:ph sz="quarter" idx="20"/>
          </p:nvPr>
        </p:nvSpPr>
        <p:spPr>
          <a:xfrm>
            <a:off x="457200" y="4999038"/>
            <a:ext cx="4114800" cy="363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23">
            <a:extLst>
              <a:ext uri="{FF2B5EF4-FFF2-40B4-BE49-F238E27FC236}">
                <a16:creationId xmlns:a16="http://schemas.microsoft.com/office/drawing/2014/main" id="{76E060E6-6ED1-8915-956E-0F517E970AFE}"/>
              </a:ext>
            </a:extLst>
          </p:cNvPr>
          <p:cNvSpPr>
            <a:spLocks noGrp="1"/>
          </p:cNvSpPr>
          <p:nvPr>
            <p:ph sz="quarter" idx="21"/>
          </p:nvPr>
        </p:nvSpPr>
        <p:spPr>
          <a:xfrm>
            <a:off x="457200" y="5486400"/>
            <a:ext cx="4114800" cy="363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a:extLst>
              <a:ext uri="{FF2B5EF4-FFF2-40B4-BE49-F238E27FC236}">
                <a16:creationId xmlns:a16="http://schemas.microsoft.com/office/drawing/2014/main" id="{709CE1C0-2756-5A79-79FA-820DAF2BBE0F}"/>
              </a:ext>
            </a:extLst>
          </p:cNvPr>
          <p:cNvSpPr>
            <a:spLocks noGrp="1"/>
          </p:cNvSpPr>
          <p:nvPr>
            <p:ph sz="quarter" idx="22"/>
          </p:nvPr>
        </p:nvSpPr>
        <p:spPr>
          <a:xfrm>
            <a:off x="457200" y="5965217"/>
            <a:ext cx="4114800" cy="363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Content Placeholder 27">
            <a:extLst>
              <a:ext uri="{FF2B5EF4-FFF2-40B4-BE49-F238E27FC236}">
                <a16:creationId xmlns:a16="http://schemas.microsoft.com/office/drawing/2014/main" id="{759F8E62-A50E-4D96-F629-9CCE09A34988}"/>
              </a:ext>
            </a:extLst>
          </p:cNvPr>
          <p:cNvSpPr>
            <a:spLocks noGrp="1"/>
          </p:cNvSpPr>
          <p:nvPr>
            <p:ph sz="quarter" idx="23"/>
          </p:nvPr>
        </p:nvSpPr>
        <p:spPr>
          <a:xfrm>
            <a:off x="4854575" y="1128713"/>
            <a:ext cx="3832225" cy="374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Content Placeholder 29">
            <a:extLst>
              <a:ext uri="{FF2B5EF4-FFF2-40B4-BE49-F238E27FC236}">
                <a16:creationId xmlns:a16="http://schemas.microsoft.com/office/drawing/2014/main" id="{5C755B44-BFDE-4900-5131-8BF154C7F7BE}"/>
              </a:ext>
            </a:extLst>
          </p:cNvPr>
          <p:cNvSpPr>
            <a:spLocks noGrp="1"/>
          </p:cNvSpPr>
          <p:nvPr>
            <p:ph sz="quarter" idx="24"/>
          </p:nvPr>
        </p:nvSpPr>
        <p:spPr>
          <a:xfrm>
            <a:off x="4854575" y="1633796"/>
            <a:ext cx="3832225" cy="3646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Content Placeholder 31">
            <a:extLst>
              <a:ext uri="{FF2B5EF4-FFF2-40B4-BE49-F238E27FC236}">
                <a16:creationId xmlns:a16="http://schemas.microsoft.com/office/drawing/2014/main" id="{9156BDEE-5497-09AD-373B-6A3C917DB056}"/>
              </a:ext>
            </a:extLst>
          </p:cNvPr>
          <p:cNvSpPr>
            <a:spLocks noGrp="1"/>
          </p:cNvSpPr>
          <p:nvPr>
            <p:ph sz="quarter" idx="25"/>
          </p:nvPr>
        </p:nvSpPr>
        <p:spPr>
          <a:xfrm>
            <a:off x="4854575" y="2123983"/>
            <a:ext cx="3832225" cy="3672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a:extLst>
              <a:ext uri="{FF2B5EF4-FFF2-40B4-BE49-F238E27FC236}">
                <a16:creationId xmlns:a16="http://schemas.microsoft.com/office/drawing/2014/main" id="{BC2F1532-2F8D-53B2-AE5A-DDDCC36EA7DB}"/>
              </a:ext>
            </a:extLst>
          </p:cNvPr>
          <p:cNvSpPr>
            <a:spLocks noGrp="1"/>
          </p:cNvSpPr>
          <p:nvPr>
            <p:ph sz="quarter" idx="26"/>
          </p:nvPr>
        </p:nvSpPr>
        <p:spPr>
          <a:xfrm>
            <a:off x="4854575" y="2616200"/>
            <a:ext cx="3832225" cy="352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Content Placeholder 35">
            <a:extLst>
              <a:ext uri="{FF2B5EF4-FFF2-40B4-BE49-F238E27FC236}">
                <a16:creationId xmlns:a16="http://schemas.microsoft.com/office/drawing/2014/main" id="{0D0E76CD-FF1E-8052-73C4-F70E6A89FCD8}"/>
              </a:ext>
            </a:extLst>
          </p:cNvPr>
          <p:cNvSpPr>
            <a:spLocks noGrp="1"/>
          </p:cNvSpPr>
          <p:nvPr>
            <p:ph sz="quarter" idx="27"/>
          </p:nvPr>
        </p:nvSpPr>
        <p:spPr>
          <a:xfrm>
            <a:off x="4854575" y="3089275"/>
            <a:ext cx="3832225" cy="363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Content Placeholder 37">
            <a:extLst>
              <a:ext uri="{FF2B5EF4-FFF2-40B4-BE49-F238E27FC236}">
                <a16:creationId xmlns:a16="http://schemas.microsoft.com/office/drawing/2014/main" id="{2A96D52B-34E2-ED71-EE09-2815EB18F646}"/>
              </a:ext>
            </a:extLst>
          </p:cNvPr>
          <p:cNvSpPr>
            <a:spLocks noGrp="1"/>
          </p:cNvSpPr>
          <p:nvPr>
            <p:ph sz="quarter" idx="28"/>
          </p:nvPr>
        </p:nvSpPr>
        <p:spPr>
          <a:xfrm>
            <a:off x="4854575" y="3571772"/>
            <a:ext cx="3832225" cy="3415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 name="Content Placeholder 39">
            <a:extLst>
              <a:ext uri="{FF2B5EF4-FFF2-40B4-BE49-F238E27FC236}">
                <a16:creationId xmlns:a16="http://schemas.microsoft.com/office/drawing/2014/main" id="{4DF2A458-95C6-C2F5-E379-F2225D575D78}"/>
              </a:ext>
            </a:extLst>
          </p:cNvPr>
          <p:cNvSpPr>
            <a:spLocks noGrp="1"/>
          </p:cNvSpPr>
          <p:nvPr>
            <p:ph sz="quarter" idx="29"/>
          </p:nvPr>
        </p:nvSpPr>
        <p:spPr>
          <a:xfrm>
            <a:off x="4854575" y="4032250"/>
            <a:ext cx="3832225" cy="363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Content Placeholder 41">
            <a:extLst>
              <a:ext uri="{FF2B5EF4-FFF2-40B4-BE49-F238E27FC236}">
                <a16:creationId xmlns:a16="http://schemas.microsoft.com/office/drawing/2014/main" id="{2BF9EE99-5E98-407D-122B-1CA821074B1B}"/>
              </a:ext>
            </a:extLst>
          </p:cNvPr>
          <p:cNvSpPr>
            <a:spLocks noGrp="1"/>
          </p:cNvSpPr>
          <p:nvPr>
            <p:ph sz="quarter" idx="30"/>
          </p:nvPr>
        </p:nvSpPr>
        <p:spPr>
          <a:xfrm>
            <a:off x="4854575" y="4511675"/>
            <a:ext cx="3832225" cy="363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 name="Content Placeholder 43">
            <a:extLst>
              <a:ext uri="{FF2B5EF4-FFF2-40B4-BE49-F238E27FC236}">
                <a16:creationId xmlns:a16="http://schemas.microsoft.com/office/drawing/2014/main" id="{9D6C01BF-865C-825E-C404-4554AE6B3AFF}"/>
              </a:ext>
            </a:extLst>
          </p:cNvPr>
          <p:cNvSpPr>
            <a:spLocks noGrp="1"/>
          </p:cNvSpPr>
          <p:nvPr>
            <p:ph sz="quarter" idx="31"/>
          </p:nvPr>
        </p:nvSpPr>
        <p:spPr>
          <a:xfrm>
            <a:off x="4854575" y="4999038"/>
            <a:ext cx="3832225" cy="363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 name="Content Placeholder 45">
            <a:extLst>
              <a:ext uri="{FF2B5EF4-FFF2-40B4-BE49-F238E27FC236}">
                <a16:creationId xmlns:a16="http://schemas.microsoft.com/office/drawing/2014/main" id="{E536DCFE-59E2-9F57-8BF8-BFE27FB40934}"/>
              </a:ext>
            </a:extLst>
          </p:cNvPr>
          <p:cNvSpPr>
            <a:spLocks noGrp="1"/>
          </p:cNvSpPr>
          <p:nvPr>
            <p:ph sz="quarter" idx="32"/>
          </p:nvPr>
        </p:nvSpPr>
        <p:spPr>
          <a:xfrm>
            <a:off x="4854575" y="5486400"/>
            <a:ext cx="3832225" cy="363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 name="Content Placeholder 47">
            <a:extLst>
              <a:ext uri="{FF2B5EF4-FFF2-40B4-BE49-F238E27FC236}">
                <a16:creationId xmlns:a16="http://schemas.microsoft.com/office/drawing/2014/main" id="{30C27756-687A-98CB-7277-9F68F90686E3}"/>
              </a:ext>
            </a:extLst>
          </p:cNvPr>
          <p:cNvSpPr>
            <a:spLocks noGrp="1"/>
          </p:cNvSpPr>
          <p:nvPr>
            <p:ph sz="quarter" idx="33"/>
          </p:nvPr>
        </p:nvSpPr>
        <p:spPr>
          <a:xfrm>
            <a:off x="4854575" y="5973763"/>
            <a:ext cx="3832225" cy="363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4906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457199"/>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35123" y="2209800"/>
            <a:ext cx="8229600" cy="3048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14"/>
          </p:nvPr>
        </p:nvSpPr>
        <p:spPr>
          <a:xfrm>
            <a:off x="457200" y="2667000"/>
            <a:ext cx="8153400" cy="30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a:extLst>
              <a:ext uri="{FF2B5EF4-FFF2-40B4-BE49-F238E27FC236}">
                <a16:creationId xmlns:a16="http://schemas.microsoft.com/office/drawing/2014/main" id="{DC0E7D57-0DBB-4C54-8081-C58D25EF203F}"/>
              </a:ext>
            </a:extLst>
          </p:cNvPr>
          <p:cNvSpPr>
            <a:spLocks noGrp="1"/>
          </p:cNvSpPr>
          <p:nvPr>
            <p:ph sz="quarter" idx="15"/>
          </p:nvPr>
        </p:nvSpPr>
        <p:spPr>
          <a:xfrm>
            <a:off x="434975" y="3048000"/>
            <a:ext cx="8251825" cy="3635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9A05FC83-90A7-4C6D-8432-6CB2735D04B6}"/>
              </a:ext>
            </a:extLst>
          </p:cNvPr>
          <p:cNvSpPr>
            <a:spLocks noGrp="1"/>
          </p:cNvSpPr>
          <p:nvPr>
            <p:ph sz="quarter" idx="16"/>
          </p:nvPr>
        </p:nvSpPr>
        <p:spPr>
          <a:xfrm>
            <a:off x="533400" y="3429000"/>
            <a:ext cx="8131175" cy="53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90FC3B49-72B4-4490-B848-08F8FCDF2FCF}"/>
              </a:ext>
            </a:extLst>
          </p:cNvPr>
          <p:cNvSpPr>
            <a:spLocks noGrp="1"/>
          </p:cNvSpPr>
          <p:nvPr>
            <p:ph sz="quarter" idx="17"/>
          </p:nvPr>
        </p:nvSpPr>
        <p:spPr>
          <a:xfrm>
            <a:off x="533400" y="4038600"/>
            <a:ext cx="8001000" cy="3635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id="{E373A402-87B5-4FA1-9AF3-99A33551D641}"/>
              </a:ext>
            </a:extLst>
          </p:cNvPr>
          <p:cNvSpPr>
            <a:spLocks noGrp="1"/>
          </p:cNvSpPr>
          <p:nvPr>
            <p:ph sz="quarter" idx="18"/>
          </p:nvPr>
        </p:nvSpPr>
        <p:spPr>
          <a:xfrm>
            <a:off x="533400" y="4478338"/>
            <a:ext cx="8077200" cy="53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18488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4212805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3" name="Picture Placeholder 8">
            <a:extLst>
              <a:ext uri="{FF2B5EF4-FFF2-40B4-BE49-F238E27FC236}">
                <a16:creationId xmlns:a16="http://schemas.microsoft.com/office/drawing/2014/main" id="{C6122C06-0248-45C8-9890-FDA2C7B0CDBA}"/>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3" name="Content Placeholder 2">
            <a:extLst>
              <a:ext uri="{FF2B5EF4-FFF2-40B4-BE49-F238E27FC236}">
                <a16:creationId xmlns:a16="http://schemas.microsoft.com/office/drawing/2014/main" id="{B3F9E3F0-3064-41BA-BF34-B5D9350D8D48}"/>
              </a:ext>
            </a:extLst>
          </p:cNvPr>
          <p:cNvSpPr>
            <a:spLocks noGrp="1"/>
          </p:cNvSpPr>
          <p:nvPr>
            <p:ph sz="quarter" idx="17" hasCustomPrompt="1"/>
          </p:nvPr>
        </p:nvSpPr>
        <p:spPr>
          <a:xfrm>
            <a:off x="1836402" y="6400801"/>
            <a:ext cx="6908800"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428319906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84749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1253985984"/>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Picture Placeholder 2">
            <a:extLst>
              <a:ext uri="{FF2B5EF4-FFF2-40B4-BE49-F238E27FC236}">
                <a16:creationId xmlns:a16="http://schemas.microsoft.com/office/drawing/2014/main" id="{5759C1E1-08DB-CDEC-3ED8-2E0D036107A9}"/>
              </a:ext>
            </a:extLst>
          </p:cNvPr>
          <p:cNvSpPr>
            <a:spLocks noGrp="1"/>
          </p:cNvSpPr>
          <p:nvPr>
            <p:ph type="pic" sz="quarter" idx="18"/>
          </p:nvPr>
        </p:nvSpPr>
        <p:spPr>
          <a:xfrm>
            <a:off x="457200" y="1681163"/>
            <a:ext cx="3998913" cy="4360862"/>
          </a:xfrm>
        </p:spPr>
        <p:txBody>
          <a:bodyPr/>
          <a:lstStyle/>
          <a:p>
            <a:endParaRPr lang="en-IN" dirty="0"/>
          </a:p>
        </p:txBody>
      </p:sp>
      <p:sp>
        <p:nvSpPr>
          <p:cNvPr id="7" name="Picture Placeholder 6">
            <a:extLst>
              <a:ext uri="{FF2B5EF4-FFF2-40B4-BE49-F238E27FC236}">
                <a16:creationId xmlns:a16="http://schemas.microsoft.com/office/drawing/2014/main" id="{4C3884FA-712E-F52A-54A3-2B89169940CA}"/>
              </a:ext>
            </a:extLst>
          </p:cNvPr>
          <p:cNvSpPr>
            <a:spLocks noGrp="1"/>
          </p:cNvSpPr>
          <p:nvPr>
            <p:ph type="pic" sz="quarter" idx="19"/>
          </p:nvPr>
        </p:nvSpPr>
        <p:spPr>
          <a:xfrm>
            <a:off x="457200" y="6400800"/>
            <a:ext cx="709613" cy="241300"/>
          </a:xfrm>
        </p:spPr>
        <p:txBody>
          <a:bodyPr/>
          <a:lstStyle/>
          <a:p>
            <a:endParaRPr lang="en-IN" dirty="0"/>
          </a:p>
        </p:txBody>
      </p:sp>
    </p:spTree>
    <p:extLst>
      <p:ext uri="{BB962C8B-B14F-4D97-AF65-F5344CB8AC3E}">
        <p14:creationId xmlns:p14="http://schemas.microsoft.com/office/powerpoint/2010/main" val="2530469954"/>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4215940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468836"/>
            <a:ext cx="8229600" cy="590349"/>
          </a:xfrm>
          <a:prstGeom prst="rect">
            <a:avLst/>
          </a:prstGeom>
          <a:noFill/>
          <a:ln>
            <a:noFill/>
          </a:ln>
        </p:spPr>
        <p:txBody>
          <a:bodyPr lIns="0" tIns="18000" rIns="0" bIns="18000" anchor="ctr" anchorCtr="0">
            <a:spAutoFit/>
          </a:bodyPr>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2548804"/>
            <a:ext cx="8229600" cy="282573"/>
          </a:xfrm>
        </p:spPr>
        <p:txBody>
          <a:bodyPr lIns="0" tIns="18000" rIns="0" bIns="18000" anchor="ctr">
            <a:spAutoFit/>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4883151"/>
            <a:ext cx="8229600" cy="282573"/>
          </a:xfrm>
        </p:spPr>
        <p:txBody>
          <a:bodyPr lIns="0" tIns="18000" rIns="0" bIns="18000" anchor="ctr">
            <a:spAutoFit/>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02687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454318"/>
            <a:ext cx="8229600" cy="619385"/>
          </a:xfrm>
          <a:prstGeom prst="rect">
            <a:avLst/>
          </a:prstGeom>
          <a:noFill/>
          <a:ln>
            <a:noFill/>
          </a:ln>
        </p:spPr>
        <p:txBody>
          <a:bodyPr lIns="0" tIns="18000" rIns="0" bIns="18000" anchor="ctr"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lIns="0" rIns="0"/>
          <a:lstStyle>
            <a:lvl1pPr>
              <a:defRPr sz="2400"/>
            </a:lvl1p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lIns="0" rIns="0"/>
          <a:lstStyle>
            <a:lvl1pPr>
              <a:defRPr sz="2400"/>
            </a:lvl1p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4613922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468836"/>
            <a:ext cx="8229600" cy="590349"/>
          </a:xfrm>
          <a:prstGeom prst="rect">
            <a:avLst/>
          </a:prstGeom>
          <a:noFill/>
          <a:ln>
            <a:noFill/>
          </a:ln>
        </p:spPr>
        <p:txBody>
          <a:bodyPr lIns="0" tIns="18000" rIns="0" bIns="18000" anchor="ctr" anchorCtr="0">
            <a:spAutoFit/>
          </a:bodyPr>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066CDBFA-6073-47E8-A85B-675CE734D573}"/>
              </a:ext>
            </a:extLst>
          </p:cNvPr>
          <p:cNvSpPr>
            <a:spLocks noGrp="1"/>
          </p:cNvSpPr>
          <p:nvPr>
            <p:ph sz="quarter" idx="13"/>
          </p:nvPr>
        </p:nvSpPr>
        <p:spPr>
          <a:xfrm>
            <a:off x="457200" y="810202"/>
            <a:ext cx="8229600" cy="1575234"/>
          </a:xfrm>
        </p:spPr>
        <p:txBody>
          <a:bodyPr lIns="0" tIns="18000" rIns="0" bIns="18000" anchor="ctr">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752D4818-5598-42A7-8C21-9AD38CAC480F}"/>
              </a:ext>
            </a:extLst>
          </p:cNvPr>
          <p:cNvSpPr>
            <a:spLocks noGrp="1"/>
          </p:cNvSpPr>
          <p:nvPr>
            <p:ph sz="quarter" idx="14"/>
          </p:nvPr>
        </p:nvSpPr>
        <p:spPr>
          <a:xfrm>
            <a:off x="457200" y="1529340"/>
            <a:ext cx="8229600" cy="1575234"/>
          </a:xfrm>
        </p:spPr>
        <p:txBody>
          <a:bodyPr lIns="0" tIns="18000" rIns="0" bIns="18000" anchor="ctr">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71E967C9-E1F2-4FED-88FC-A491050ABB56}"/>
              </a:ext>
            </a:extLst>
          </p:cNvPr>
          <p:cNvSpPr>
            <a:spLocks noGrp="1"/>
          </p:cNvSpPr>
          <p:nvPr>
            <p:ph sz="quarter" idx="15"/>
          </p:nvPr>
        </p:nvSpPr>
        <p:spPr>
          <a:xfrm>
            <a:off x="457200" y="2248477"/>
            <a:ext cx="8229600" cy="1575234"/>
          </a:xfrm>
        </p:spPr>
        <p:txBody>
          <a:bodyPr lIns="0" tIns="18000" rIns="0" bIns="18000" anchor="ctr">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79E1285A-D738-4B87-8511-CC077D8E40F1}"/>
              </a:ext>
            </a:extLst>
          </p:cNvPr>
          <p:cNvSpPr>
            <a:spLocks noGrp="1"/>
          </p:cNvSpPr>
          <p:nvPr>
            <p:ph sz="quarter" idx="16"/>
          </p:nvPr>
        </p:nvSpPr>
        <p:spPr>
          <a:xfrm>
            <a:off x="457200" y="2915227"/>
            <a:ext cx="8229600" cy="1575234"/>
          </a:xfrm>
        </p:spPr>
        <p:txBody>
          <a:bodyPr lIns="0" tIns="18000" rIns="0" bIns="18000" anchor="ctr">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16BFC7E4-1A58-47F1-9B8B-48DBA0D55D4D}"/>
              </a:ext>
            </a:extLst>
          </p:cNvPr>
          <p:cNvSpPr>
            <a:spLocks noGrp="1"/>
          </p:cNvSpPr>
          <p:nvPr>
            <p:ph sz="quarter" idx="17"/>
          </p:nvPr>
        </p:nvSpPr>
        <p:spPr>
          <a:xfrm>
            <a:off x="457200" y="3623252"/>
            <a:ext cx="8229600" cy="1575234"/>
          </a:xfrm>
        </p:spPr>
        <p:txBody>
          <a:bodyPr lIns="0" tIns="18000" rIns="0" bIns="18000" anchor="ctr">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9D2D2F36-FE51-4104-A783-E0967C6751C5}"/>
              </a:ext>
            </a:extLst>
          </p:cNvPr>
          <p:cNvSpPr>
            <a:spLocks noGrp="1"/>
          </p:cNvSpPr>
          <p:nvPr>
            <p:ph sz="quarter" idx="18"/>
          </p:nvPr>
        </p:nvSpPr>
        <p:spPr>
          <a:xfrm>
            <a:off x="457200" y="4326515"/>
            <a:ext cx="8229600" cy="1575234"/>
          </a:xfrm>
        </p:spPr>
        <p:txBody>
          <a:bodyPr lIns="0" tIns="18000" rIns="0" bIns="18000" anchor="ctr">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044EF2C0-F9CA-4BD0-81CF-ED08B04E684E}"/>
              </a:ext>
            </a:extLst>
          </p:cNvPr>
          <p:cNvSpPr>
            <a:spLocks noGrp="1"/>
          </p:cNvSpPr>
          <p:nvPr>
            <p:ph sz="quarter" idx="19"/>
          </p:nvPr>
        </p:nvSpPr>
        <p:spPr>
          <a:xfrm>
            <a:off x="457200" y="5015490"/>
            <a:ext cx="8229600" cy="1575234"/>
          </a:xfrm>
        </p:spPr>
        <p:txBody>
          <a:bodyPr lIns="0" tIns="18000" rIns="0" bIns="18000" anchor="ctr">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59403034-E687-463B-935D-3394255C5BD5}"/>
              </a:ext>
            </a:extLst>
          </p:cNvPr>
          <p:cNvSpPr>
            <a:spLocks noGrp="1"/>
          </p:cNvSpPr>
          <p:nvPr>
            <p:ph sz="quarter" idx="20"/>
          </p:nvPr>
        </p:nvSpPr>
        <p:spPr>
          <a:xfrm>
            <a:off x="457200" y="5494915"/>
            <a:ext cx="8229600" cy="1575234"/>
          </a:xfrm>
        </p:spPr>
        <p:txBody>
          <a:bodyPr lIns="0" tIns="18000" rIns="0" bIns="18000" anchor="ctr">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7357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5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4"/>
          </p:nvPr>
        </p:nvSpPr>
        <p:spPr>
          <a:xfrm>
            <a:off x="457200" y="5181600"/>
            <a:ext cx="8229600" cy="1066800"/>
          </a:xfrm>
        </p:spPr>
        <p:txBody>
          <a:bodyPr/>
          <a:lstStyle/>
          <a:p>
            <a:pPr lvl="0"/>
            <a:endParaRPr lang="en-IN" noProof="0" dirty="0"/>
          </a:p>
        </p:txBody>
      </p:sp>
      <p:sp>
        <p:nvSpPr>
          <p:cNvPr id="6" name="Date Placeholder 3">
            <a:extLst>
              <a:ext uri="{FF2B5EF4-FFF2-40B4-BE49-F238E27FC236}">
                <a16:creationId xmlns:a16="http://schemas.microsoft.com/office/drawing/2014/main" id="{6E921DB6-163E-4185-89B1-CFDC8DF69B49}"/>
              </a:ext>
            </a:extLst>
          </p:cNvPr>
          <p:cNvSpPr>
            <a:spLocks noGrp="1"/>
          </p:cNvSpPr>
          <p:nvPr>
            <p:ph type="dt" sz="half" idx="15"/>
          </p:nvPr>
        </p:nvSpPr>
        <p:spPr/>
        <p:txBody>
          <a:bodyPr/>
          <a:lstStyle>
            <a:lvl1pPr>
              <a:defRPr/>
            </a:lvl1pPr>
          </a:lstStyle>
          <a:p>
            <a:pPr>
              <a:defRPr/>
            </a:pPr>
            <a:fld id="{D828DFCB-A486-4246-B896-85E345F87AD0}" type="datetimeFigureOut">
              <a:rPr lang="en-US"/>
              <a:pPr>
                <a:defRPr/>
              </a:pPr>
              <a:t>10/31/2024</a:t>
            </a:fld>
            <a:endParaRPr lang="en-US" dirty="0"/>
          </a:p>
        </p:txBody>
      </p:sp>
      <p:sp>
        <p:nvSpPr>
          <p:cNvPr id="9" name="Slide Number Placeholder 5">
            <a:extLst>
              <a:ext uri="{FF2B5EF4-FFF2-40B4-BE49-F238E27FC236}">
                <a16:creationId xmlns:a16="http://schemas.microsoft.com/office/drawing/2014/main" id="{892865F2-AEF2-4B58-8B49-1C3744D6BDAE}"/>
              </a:ext>
            </a:extLst>
          </p:cNvPr>
          <p:cNvSpPr>
            <a:spLocks noGrp="1"/>
          </p:cNvSpPr>
          <p:nvPr>
            <p:ph type="sldNum" sz="quarter" idx="16"/>
          </p:nvPr>
        </p:nvSpPr>
        <p:spPr/>
        <p:txBody>
          <a:bodyPr/>
          <a:lstStyle>
            <a:lvl1pPr>
              <a:defRPr/>
            </a:lvl1pPr>
          </a:lstStyle>
          <a:p>
            <a:pPr>
              <a:defRPr/>
            </a:pPr>
            <a:fld id="{FD8F1D26-3C1C-4360-9318-83CB049CF007}" type="slidenum">
              <a:rPr lang="en-US"/>
              <a:pPr>
                <a:defRPr/>
              </a:pPr>
              <a:t>‹#›</a:t>
            </a:fld>
            <a:endParaRPr lang="en-US" dirty="0"/>
          </a:p>
        </p:txBody>
      </p:sp>
      <p:sp>
        <p:nvSpPr>
          <p:cNvPr id="4" name="Content Placeholder 3">
            <a:extLst>
              <a:ext uri="{FF2B5EF4-FFF2-40B4-BE49-F238E27FC236}">
                <a16:creationId xmlns:a16="http://schemas.microsoft.com/office/drawing/2014/main" id="{9B468B5C-8010-4672-B028-0B2C6AD9A34F}"/>
              </a:ext>
            </a:extLst>
          </p:cNvPr>
          <p:cNvSpPr>
            <a:spLocks noGrp="1"/>
          </p:cNvSpPr>
          <p:nvPr>
            <p:ph sz="quarter" idx="17"/>
          </p:nvPr>
        </p:nvSpPr>
        <p:spPr>
          <a:xfrm>
            <a:off x="4152900" y="1682750"/>
            <a:ext cx="1273175" cy="265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76A2DE9E-3878-4F88-915B-537809C05A87}"/>
              </a:ext>
            </a:extLst>
          </p:cNvPr>
          <p:cNvSpPr>
            <a:spLocks noGrp="1"/>
          </p:cNvSpPr>
          <p:nvPr>
            <p:ph sz="quarter" idx="18"/>
          </p:nvPr>
        </p:nvSpPr>
        <p:spPr>
          <a:xfrm>
            <a:off x="5759450" y="1743075"/>
            <a:ext cx="1487488"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CCC2B72C-AEE6-40D6-8F62-B12F7FB2F3E0}"/>
              </a:ext>
            </a:extLst>
          </p:cNvPr>
          <p:cNvSpPr>
            <a:spLocks noGrp="1"/>
          </p:cNvSpPr>
          <p:nvPr>
            <p:ph sz="quarter" idx="19"/>
          </p:nvPr>
        </p:nvSpPr>
        <p:spPr>
          <a:xfrm>
            <a:off x="7486650" y="1811338"/>
            <a:ext cx="1093788"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05D549A-B957-4EE2-B446-5866F8AA69F8}"/>
              </a:ext>
            </a:extLst>
          </p:cNvPr>
          <p:cNvSpPr>
            <a:spLocks noGrp="1"/>
          </p:cNvSpPr>
          <p:nvPr>
            <p:ph sz="quarter" idx="20"/>
          </p:nvPr>
        </p:nvSpPr>
        <p:spPr>
          <a:xfrm>
            <a:off x="4152900" y="3006725"/>
            <a:ext cx="1606550" cy="288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DE70FD41-0218-4843-AA4A-0AE3E235A75B}"/>
              </a:ext>
            </a:extLst>
          </p:cNvPr>
          <p:cNvSpPr>
            <a:spLocks noGrp="1"/>
          </p:cNvSpPr>
          <p:nvPr>
            <p:ph sz="quarter" idx="21"/>
          </p:nvPr>
        </p:nvSpPr>
        <p:spPr>
          <a:xfrm>
            <a:off x="5995988" y="2962275"/>
            <a:ext cx="1125537" cy="288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1FD5EC6A-DE93-46B4-841A-F570D559E410}"/>
              </a:ext>
            </a:extLst>
          </p:cNvPr>
          <p:cNvSpPr>
            <a:spLocks noGrp="1"/>
          </p:cNvSpPr>
          <p:nvPr>
            <p:ph sz="quarter" idx="22"/>
          </p:nvPr>
        </p:nvSpPr>
        <p:spPr>
          <a:xfrm>
            <a:off x="7358063" y="2962275"/>
            <a:ext cx="1093787"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24960F54-5A96-404B-A152-6A9A9A1E5775}"/>
              </a:ext>
            </a:extLst>
          </p:cNvPr>
          <p:cNvSpPr>
            <a:spLocks noGrp="1"/>
          </p:cNvSpPr>
          <p:nvPr>
            <p:ph sz="quarter" idx="23"/>
          </p:nvPr>
        </p:nvSpPr>
        <p:spPr>
          <a:xfrm>
            <a:off x="4062413" y="4113213"/>
            <a:ext cx="1036637" cy="4016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2">
            <a:extLst>
              <a:ext uri="{FF2B5EF4-FFF2-40B4-BE49-F238E27FC236}">
                <a16:creationId xmlns:a16="http://schemas.microsoft.com/office/drawing/2014/main" id="{D88BC5D3-8256-4E8E-AAFD-9008FD02ED72}"/>
              </a:ext>
            </a:extLst>
          </p:cNvPr>
          <p:cNvSpPr>
            <a:spLocks noGrp="1"/>
          </p:cNvSpPr>
          <p:nvPr>
            <p:ph sz="quarter" idx="24"/>
          </p:nvPr>
        </p:nvSpPr>
        <p:spPr>
          <a:xfrm>
            <a:off x="5645150" y="4113213"/>
            <a:ext cx="1476375" cy="536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4">
            <a:extLst>
              <a:ext uri="{FF2B5EF4-FFF2-40B4-BE49-F238E27FC236}">
                <a16:creationId xmlns:a16="http://schemas.microsoft.com/office/drawing/2014/main" id="{59734E73-2DA1-4E86-BB6D-5D5109B0EF57}"/>
              </a:ext>
            </a:extLst>
          </p:cNvPr>
          <p:cNvSpPr>
            <a:spLocks noGrp="1"/>
          </p:cNvSpPr>
          <p:nvPr>
            <p:ph sz="quarter" idx="25"/>
          </p:nvPr>
        </p:nvSpPr>
        <p:spPr>
          <a:xfrm>
            <a:off x="7358063" y="4137025"/>
            <a:ext cx="1222375" cy="663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008082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image" Target="../media/image1.jpg"/><Relationship Id="rId5" Type="http://schemas.openxmlformats.org/officeDocument/2006/relationships/slideLayout" Target="../slideLayouts/slideLayout9.xml"/><Relationship Id="rId10" Type="http://schemas.openxmlformats.org/officeDocument/2006/relationships/theme" Target="../theme/theme2.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1169601961"/>
      </p:ext>
    </p:extLst>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0"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pic>
        <p:nvPicPr>
          <p:cNvPr id="12" name="Picture 11" descr="Pearson logo">
            <a:extLst>
              <a:ext uri="{FF2B5EF4-FFF2-40B4-BE49-F238E27FC236}">
                <a16:creationId xmlns:a16="http://schemas.microsoft.com/office/drawing/2014/main" id="{02A44586-2621-430A-AD0B-DC0A7D543DD6}"/>
              </a:ext>
            </a:extLst>
          </p:cNvPr>
          <p:cNvPicPr>
            <a:picLocks noChangeAspect="1"/>
          </p:cNvPicPr>
          <p:nvPr userDrawn="1"/>
        </p:nvPicPr>
        <p:blipFill>
          <a:blip r:embed="rId11"/>
          <a:stretch>
            <a:fillRect/>
          </a:stretch>
        </p:blipFill>
        <p:spPr>
          <a:xfrm>
            <a:off x="325980" y="6424935"/>
            <a:ext cx="947596" cy="301782"/>
          </a:xfrm>
          <a:prstGeom prst="rect">
            <a:avLst/>
          </a:prstGeom>
        </p:spPr>
      </p:pic>
      <p:sp>
        <p:nvSpPr>
          <p:cNvPr id="15" name="Content Placeholder 26">
            <a:extLst>
              <a:ext uri="{FF2B5EF4-FFF2-40B4-BE49-F238E27FC236}">
                <a16:creationId xmlns:a16="http://schemas.microsoft.com/office/drawing/2014/main" id="{053BE5FF-E2F0-4BF3-BC9A-5588A8B275FF}"/>
              </a:ext>
            </a:extLst>
          </p:cNvPr>
          <p:cNvSpPr txBox="1">
            <a:spLocks/>
          </p:cNvSpPr>
          <p:nvPr userDrawn="1"/>
        </p:nvSpPr>
        <p:spPr>
          <a:xfrm>
            <a:off x="2793639" y="6464033"/>
            <a:ext cx="5825174" cy="221018"/>
          </a:xfrm>
          <a:prstGeom prst="rect">
            <a:avLst/>
          </a:prstGeom>
        </p:spPr>
        <p:txBody>
          <a:bodyPr wrap="square" lIns="0" tIns="18000" rIns="0" bIns="18000"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sz="1200" dirty="0">
                <a:latin typeface="Verdana" panose="020B0604030504040204" pitchFamily="34" charset="0"/>
                <a:ea typeface="Verdana" panose="020B0604030504040204" pitchFamily="34" charset="0"/>
              </a:rPr>
              <a:t>Copyright © 2025 Pearson Education, Inc. All Rights Reserved</a:t>
            </a:r>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64" r:id="rId1"/>
    <p:sldLayoutId id="2147483681" r:id="rId2"/>
    <p:sldLayoutId id="2147483700" r:id="rId3"/>
    <p:sldLayoutId id="2147483698" r:id="rId4"/>
    <p:sldLayoutId id="2147483696" r:id="rId5"/>
    <p:sldLayoutId id="2147483697" r:id="rId6"/>
    <p:sldLayoutId id="2147483699" r:id="rId7"/>
    <p:sldLayoutId id="2147483701" r:id="rId8"/>
    <p:sldLayoutId id="2147483702"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oleObject" Target="../embeddings/oleObject3.bin"/><Relationship Id="rId5" Type="http://schemas.openxmlformats.org/officeDocument/2006/relationships/image" Target="../media/image15.jpg"/><Relationship Id="rId4" Type="http://schemas.openxmlformats.org/officeDocument/2006/relationships/image" Target="../media/image14.wm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17.wmf"/></Relationships>
</file>

<file path=ppt/slides/_rels/slide2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hyperlink" Target="https://jameshalderman.com/a6_anim_lib_page/" TargetMode="External"/><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hyperlink" Target="https://jameshalderman.com/a6_vid_lib_page/"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5.wmf"/></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334319" y="181382"/>
            <a:ext cx="8310880" cy="1144347"/>
          </a:xfrm>
        </p:spPr>
        <p:txBody>
          <a:bodyPr wrap="square" lIns="0" tIns="18000" rIns="0" bIns="18000" anchor="ctr" anchorCtr="0">
            <a:spAutoFit/>
          </a:bodyPr>
          <a:lstStyle/>
          <a:p>
            <a:r>
              <a:rPr lang="en-US" dirty="0"/>
              <a:t>Automotive Electrical and Engine Performance</a:t>
            </a:r>
            <a:endParaRPr lang="en-US" noProof="0" dirty="0"/>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337572" y="1484313"/>
            <a:ext cx="1586119" cy="344128"/>
          </a:xfrm>
        </p:spPr>
        <p:txBody>
          <a:bodyPr wrap="square" lIns="0" tIns="18000" rIns="0" bIns="18000" anchor="ctr" anchorCtr="0">
            <a:spAutoFit/>
          </a:bodyPr>
          <a:lstStyle/>
          <a:p>
            <a:r>
              <a:rPr lang="en-US" noProof="0" dirty="0"/>
              <a:t>Ninth Edition</a:t>
            </a:r>
          </a:p>
        </p:txBody>
      </p:sp>
      <p:pic>
        <p:nvPicPr>
          <p:cNvPr id="5" name="Picture 4" descr="Front Cover: Automotive Electrical and Engine Performance Ninth Edition by Halderman and Ward.">
            <a:extLst>
              <a:ext uri="{FF2B5EF4-FFF2-40B4-BE49-F238E27FC236}">
                <a16:creationId xmlns:a16="http://schemas.microsoft.com/office/drawing/2014/main" id="{E28484BF-C17C-450F-A82D-FC906ED3DB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386" y="2079699"/>
            <a:ext cx="3296256" cy="4087357"/>
          </a:xfrm>
          <a:prstGeom prst="rect">
            <a:avLst/>
          </a:prstGeom>
        </p:spPr>
      </p:pic>
      <p:sp>
        <p:nvSpPr>
          <p:cNvPr id="6" name="Content Placeholder 5">
            <a:extLst>
              <a:ext uri="{FF2B5EF4-FFF2-40B4-BE49-F238E27FC236}">
                <a16:creationId xmlns:a16="http://schemas.microsoft.com/office/drawing/2014/main" id="{82FD4EC9-4778-4E2F-B136-2A176CA2BA69}"/>
              </a:ext>
            </a:extLst>
          </p:cNvPr>
          <p:cNvSpPr>
            <a:spLocks noGrp="1"/>
          </p:cNvSpPr>
          <p:nvPr>
            <p:ph sz="quarter" idx="14"/>
          </p:nvPr>
        </p:nvSpPr>
        <p:spPr>
          <a:xfrm>
            <a:off x="4582486" y="3037492"/>
            <a:ext cx="2046413" cy="498016"/>
          </a:xfrm>
        </p:spPr>
        <p:txBody>
          <a:bodyPr wrap="square" lIns="0" tIns="18000" rIns="0" bIns="18000" anchor="ctr" anchorCtr="0">
            <a:spAutoFit/>
          </a:bodyPr>
          <a:lstStyle/>
          <a:p>
            <a:pPr marL="0"/>
            <a:r>
              <a:rPr lang="en-US" noProof="0" dirty="0"/>
              <a:t>Chapter </a:t>
            </a:r>
            <a:r>
              <a:rPr lang="en-US" dirty="0"/>
              <a:t>24</a:t>
            </a:r>
            <a:endParaRPr lang="en-US" noProof="0" dirty="0"/>
          </a:p>
        </p:txBody>
      </p:sp>
      <p:sp>
        <p:nvSpPr>
          <p:cNvPr id="26" name="Content Placeholder 25">
            <a:extLst>
              <a:ext uri="{FF2B5EF4-FFF2-40B4-BE49-F238E27FC236}">
                <a16:creationId xmlns:a16="http://schemas.microsoft.com/office/drawing/2014/main" id="{CAE97AE1-A6FA-B2D3-F179-BF83BBEC8FB1}"/>
              </a:ext>
            </a:extLst>
          </p:cNvPr>
          <p:cNvSpPr>
            <a:spLocks noGrp="1"/>
          </p:cNvSpPr>
          <p:nvPr>
            <p:ph sz="quarter" idx="15"/>
          </p:nvPr>
        </p:nvSpPr>
        <p:spPr>
          <a:xfrm>
            <a:off x="4580625" y="3843358"/>
            <a:ext cx="4073200" cy="374906"/>
          </a:xfrm>
        </p:spPr>
        <p:txBody>
          <a:bodyPr wrap="square" lIns="0" tIns="18000" rIns="0" bIns="18000" anchor="ctr" anchorCtr="0">
            <a:spAutoFit/>
          </a:bodyPr>
          <a:lstStyle/>
          <a:p>
            <a:pPr marL="0"/>
            <a:r>
              <a:rPr lang="en-US" dirty="0"/>
              <a:t>Scan Tools</a:t>
            </a:r>
          </a:p>
        </p:txBody>
      </p:sp>
      <p:pic>
        <p:nvPicPr>
          <p:cNvPr id="12" name="Picture 11" descr="Pearson logo">
            <a:extLst>
              <a:ext uri="{FF2B5EF4-FFF2-40B4-BE49-F238E27FC236}">
                <a16:creationId xmlns:a16="http://schemas.microsoft.com/office/drawing/2014/main" id="{AA1FB0AD-3017-E7B2-570F-412D242972D3}"/>
              </a:ext>
            </a:extLst>
          </p:cNvPr>
          <p:cNvPicPr>
            <a:picLocks noChangeAspect="1"/>
          </p:cNvPicPr>
          <p:nvPr/>
        </p:nvPicPr>
        <p:blipFill>
          <a:blip r:embed="rId4"/>
          <a:stretch>
            <a:fillRect/>
          </a:stretch>
        </p:blipFill>
        <p:spPr>
          <a:xfrm>
            <a:off x="325980" y="6424935"/>
            <a:ext cx="947596" cy="301782"/>
          </a:xfrm>
          <a:prstGeom prst="rect">
            <a:avLst/>
          </a:prstGeom>
        </p:spPr>
      </p:pic>
      <p:sp>
        <p:nvSpPr>
          <p:cNvPr id="27" name="Content Placeholder 26">
            <a:extLst>
              <a:ext uri="{FF2B5EF4-FFF2-40B4-BE49-F238E27FC236}">
                <a16:creationId xmlns:a16="http://schemas.microsoft.com/office/drawing/2014/main" id="{80AFEA12-D87A-865C-7BA4-91FDF50FC206}"/>
              </a:ext>
            </a:extLst>
          </p:cNvPr>
          <p:cNvSpPr>
            <a:spLocks noGrp="1"/>
          </p:cNvSpPr>
          <p:nvPr>
            <p:ph sz="quarter" idx="17"/>
          </p:nvPr>
        </p:nvSpPr>
        <p:spPr>
          <a:xfrm>
            <a:off x="2793639" y="6464033"/>
            <a:ext cx="5825174" cy="221018"/>
          </a:xfrm>
        </p:spPr>
        <p:txBody>
          <a:bodyPr wrap="square" lIns="0" tIns="18000" rIns="0" bIns="18000" anchor="ctr">
            <a:spAutoFit/>
          </a:bodyPr>
          <a:lstStyle/>
          <a:p>
            <a:pPr algn="r">
              <a:buNone/>
            </a:pPr>
            <a:r>
              <a:rPr lang="en-US" sz="1200" noProof="0" dirty="0">
                <a:latin typeface="Verdana" panose="020B0604030504040204" pitchFamily="34" charset="0"/>
                <a:ea typeface="Verdana" panose="020B0604030504040204" pitchFamily="34" charset="0"/>
              </a:rPr>
              <a:t>Copyright © 2025 Pearson Education, Inc. All Rights Reserved</a:t>
            </a:r>
          </a:p>
        </p:txBody>
      </p:sp>
    </p:spTree>
    <p:extLst>
      <p:ext uri="{BB962C8B-B14F-4D97-AF65-F5344CB8AC3E}">
        <p14:creationId xmlns:p14="http://schemas.microsoft.com/office/powerpoint/2010/main" val="20002293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10554" y="184172"/>
            <a:ext cx="8229600" cy="590349"/>
          </a:xfrm>
        </p:spPr>
        <p:txBody>
          <a:bodyPr wrap="square" lIns="0" tIns="18000" rIns="0" bIns="18000" anchor="ctr" anchorCtr="0">
            <a:spAutoFit/>
          </a:bodyPr>
          <a:lstStyle/>
          <a:p>
            <a:r>
              <a:rPr lang="en-US" noProof="0" dirty="0"/>
              <a:t>Scan Tools</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10554" y="905977"/>
            <a:ext cx="8365134" cy="5276248"/>
          </a:xfrm>
        </p:spPr>
        <p:txBody>
          <a:bodyPr wrap="square" lIns="0" tIns="18000" rIns="0" bIns="18000" anchor="ctr" anchorCtr="0">
            <a:spAutoFit/>
          </a:bodyPr>
          <a:lstStyle/>
          <a:p>
            <a:pPr marL="342900" indent="-342900">
              <a:spcBef>
                <a:spcPts val="600"/>
              </a:spcBef>
            </a:pPr>
            <a:r>
              <a:rPr lang="en-US" sz="2400" dirty="0"/>
              <a:t>Scan tool term refers to any tool </a:t>
            </a:r>
          </a:p>
          <a:p>
            <a:pPr marL="342900" indent="-342900">
              <a:spcBef>
                <a:spcPts val="600"/>
              </a:spcBef>
            </a:pPr>
            <a:r>
              <a:rPr lang="en-US" sz="2400" dirty="0"/>
              <a:t>Used to access data from the vehicle</a:t>
            </a:r>
          </a:p>
          <a:p>
            <a:pPr marL="342900" indent="-342900">
              <a:spcBef>
                <a:spcPts val="600"/>
              </a:spcBef>
            </a:pPr>
            <a:r>
              <a:rPr lang="en-US" sz="2400" dirty="0"/>
              <a:t>Determine what is wrong with vehicle. </a:t>
            </a:r>
          </a:p>
          <a:p>
            <a:pPr marL="342900" indent="-342900">
              <a:spcBef>
                <a:spcPts val="600"/>
              </a:spcBef>
            </a:pPr>
            <a:r>
              <a:rPr lang="en-US" sz="2400" dirty="0"/>
              <a:t>Can be low-cost unit that just reads </a:t>
            </a:r>
            <a:r>
              <a:rPr lang="en-US" sz="2400" spc="-300" dirty="0"/>
              <a:t>D T C </a:t>
            </a:r>
            <a:r>
              <a:rPr lang="en-US" sz="2400" dirty="0"/>
              <a:t>s or an expensive factory-level scan tool</a:t>
            </a:r>
          </a:p>
          <a:p>
            <a:pPr marL="342900" indent="-342900">
              <a:spcBef>
                <a:spcPts val="600"/>
              </a:spcBef>
            </a:pPr>
            <a:r>
              <a:rPr lang="en-US" sz="2400" dirty="0"/>
              <a:t>Code readers/Low-cost scan tool </a:t>
            </a:r>
          </a:p>
          <a:p>
            <a:pPr marL="829818" lvl="1" indent="-342900"/>
            <a:r>
              <a:rPr lang="en-US" sz="2400" dirty="0"/>
              <a:t>Display only global (generic) </a:t>
            </a:r>
            <a:r>
              <a:rPr lang="en-US" sz="2400" spc="-300" dirty="0"/>
              <a:t>D T C </a:t>
            </a:r>
            <a:r>
              <a:rPr lang="en-US" sz="2400" dirty="0"/>
              <a:t>S. </a:t>
            </a:r>
          </a:p>
          <a:p>
            <a:pPr marL="342900" indent="-342900">
              <a:spcBef>
                <a:spcPts val="600"/>
              </a:spcBef>
            </a:pPr>
            <a:r>
              <a:rPr lang="en-US" sz="2400" dirty="0"/>
              <a:t>Generic scan tools provide only emissions-based limited to </a:t>
            </a:r>
            <a:r>
              <a:rPr lang="en-US" sz="2400" spc="-300" dirty="0"/>
              <a:t>P C </a:t>
            </a:r>
            <a:r>
              <a:rPr lang="en-US" sz="2400" dirty="0"/>
              <a:t>M or engine data including:</a:t>
            </a:r>
          </a:p>
          <a:p>
            <a:pPr marL="829818" lvl="1" indent="-342900"/>
            <a:r>
              <a:rPr lang="en-US" sz="2400" dirty="0"/>
              <a:t>Read </a:t>
            </a:r>
            <a:r>
              <a:rPr lang="en-US" sz="2400" spc="-300" dirty="0"/>
              <a:t>D T C </a:t>
            </a:r>
            <a:r>
              <a:rPr lang="en-US" sz="2400" dirty="0"/>
              <a:t>s</a:t>
            </a:r>
          </a:p>
          <a:p>
            <a:pPr marL="829818" lvl="1" indent="-342900"/>
            <a:r>
              <a:rPr lang="en-US" sz="2400" dirty="0"/>
              <a:t>Clear </a:t>
            </a:r>
            <a:r>
              <a:rPr lang="en-US" sz="2400" spc="-300" dirty="0"/>
              <a:t>D T C </a:t>
            </a:r>
            <a:r>
              <a:rPr lang="en-US" sz="2400" dirty="0"/>
              <a:t>s</a:t>
            </a:r>
          </a:p>
          <a:p>
            <a:pPr marL="829818" lvl="1" indent="-342900"/>
            <a:r>
              <a:rPr lang="en-US" sz="2400" dirty="0"/>
              <a:t>Check and possibly reset readiness monitors</a:t>
            </a:r>
            <a:endParaRPr lang="en-US" sz="2400" noProof="0" dirty="0"/>
          </a:p>
        </p:txBody>
      </p:sp>
    </p:spTree>
    <p:extLst>
      <p:ext uri="{BB962C8B-B14F-4D97-AF65-F5344CB8AC3E}">
        <p14:creationId xmlns:p14="http://schemas.microsoft.com/office/powerpoint/2010/main" val="2538269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13763" y="181962"/>
            <a:ext cx="8229600" cy="590349"/>
          </a:xfrm>
        </p:spPr>
        <p:txBody>
          <a:bodyPr wrap="square" lIns="0" tIns="18000" rIns="0" bIns="18000" anchor="ctr" anchorCtr="0">
            <a:spAutoFit/>
          </a:bodyPr>
          <a:lstStyle/>
          <a:p>
            <a:r>
              <a:rPr lang="en-US" noProof="0" dirty="0"/>
              <a:t>Figure 24.4</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13761" y="990139"/>
            <a:ext cx="2967321" cy="405683"/>
          </a:xfrm>
        </p:spPr>
        <p:txBody>
          <a:bodyPr wrap="square" lIns="0" tIns="18000" rIns="0" bIns="18000" anchor="ctr" anchorCtr="0">
            <a:spAutoFit/>
          </a:bodyPr>
          <a:lstStyle/>
          <a:p>
            <a:pPr marL="0" indent="0">
              <a:spcBef>
                <a:spcPts val="600"/>
              </a:spcBef>
              <a:buNone/>
            </a:pPr>
            <a:r>
              <a:rPr lang="en-US" sz="2400" noProof="0" dirty="0"/>
              <a:t>Low-Cost Scan Tools</a:t>
            </a:r>
          </a:p>
        </p:txBody>
      </p:sp>
      <p:pic>
        <p:nvPicPr>
          <p:cNvPr id="6" name="Picture 5" descr="A photo showing a couple of low-cost code readers.">
            <a:extLst>
              <a:ext uri="{FF2B5EF4-FFF2-40B4-BE49-F238E27FC236}">
                <a16:creationId xmlns:a16="http://schemas.microsoft.com/office/drawing/2014/main" id="{C3DE5B7F-FF0C-4B83-87BE-8C0358CCC684}"/>
              </a:ext>
            </a:extLst>
          </p:cNvPr>
          <p:cNvPicPr>
            <a:picLocks noChangeAspect="1"/>
          </p:cNvPicPr>
          <p:nvPr/>
        </p:nvPicPr>
        <p:blipFill>
          <a:blip r:embed="rId3"/>
          <a:stretch>
            <a:fillRect/>
          </a:stretch>
        </p:blipFill>
        <p:spPr>
          <a:xfrm>
            <a:off x="347653" y="1518930"/>
            <a:ext cx="3553968" cy="2675534"/>
          </a:xfrm>
          <a:prstGeom prst="rect">
            <a:avLst/>
          </a:prstGeom>
        </p:spPr>
      </p:pic>
      <p:pic>
        <p:nvPicPr>
          <p:cNvPr id="8" name="Picture 7" descr="A photo of low-cost scan tool displaying diagnostic menu such as, read codes, erase codes, view freeze frame, and I or M readiness.">
            <a:extLst>
              <a:ext uri="{FF2B5EF4-FFF2-40B4-BE49-F238E27FC236}">
                <a16:creationId xmlns:a16="http://schemas.microsoft.com/office/drawing/2014/main" id="{B49DC191-6F67-42AD-8AB8-C17F56F57077}"/>
              </a:ext>
            </a:extLst>
          </p:cNvPr>
          <p:cNvPicPr>
            <a:picLocks noChangeAspect="1"/>
          </p:cNvPicPr>
          <p:nvPr/>
        </p:nvPicPr>
        <p:blipFill>
          <a:blip r:embed="rId4"/>
          <a:stretch>
            <a:fillRect/>
          </a:stretch>
        </p:blipFill>
        <p:spPr>
          <a:xfrm>
            <a:off x="5039331" y="1486926"/>
            <a:ext cx="3386328" cy="2709062"/>
          </a:xfrm>
          <a:prstGeom prst="rect">
            <a:avLst/>
          </a:prstGeom>
        </p:spPr>
      </p:pic>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13763" y="4351011"/>
            <a:ext cx="8361924" cy="1883011"/>
          </a:xfrm>
        </p:spPr>
        <p:txBody>
          <a:bodyPr wrap="square" lIns="0" tIns="18000" rIns="0" bIns="18000">
            <a:spAutoFit/>
          </a:bodyPr>
          <a:lstStyle/>
          <a:p>
            <a:pPr marL="342900" indent="-342900"/>
            <a:r>
              <a:rPr lang="en-US" sz="2400" dirty="0"/>
              <a:t>(a) A couple of low-cost code readers that can be used to retrieve and clear engine-related diagnostic trouble codes.(b) The main menus of a low-cost scan tool, commonly called a code reader even though it can display and clear more than just trouble codes.</a:t>
            </a:r>
            <a:endParaRPr lang="en-US" sz="2400" noProof="0" dirty="0"/>
          </a:p>
        </p:txBody>
      </p:sp>
    </p:spTree>
    <p:extLst>
      <p:ext uri="{BB962C8B-B14F-4D97-AF65-F5344CB8AC3E}">
        <p14:creationId xmlns:p14="http://schemas.microsoft.com/office/powerpoint/2010/main" val="296854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F9EC6-1937-A23F-B858-05DEDCB3F6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060C9D-3D53-E015-0B4C-5868FC7273DF}"/>
              </a:ext>
            </a:extLst>
          </p:cNvPr>
          <p:cNvSpPr>
            <a:spLocks noGrp="1"/>
          </p:cNvSpPr>
          <p:nvPr>
            <p:ph type="title"/>
          </p:nvPr>
        </p:nvSpPr>
        <p:spPr>
          <a:xfrm>
            <a:off x="457200" y="397163"/>
            <a:ext cx="8229600" cy="553968"/>
          </a:xfrm>
        </p:spPr>
        <p:txBody>
          <a:bodyPr/>
          <a:lstStyle/>
          <a:p>
            <a:r>
              <a:rPr lang="en-US" sz="2400" dirty="0"/>
              <a:t>Animation: Scan Tools, OBD-II</a:t>
            </a:r>
          </a:p>
        </p:txBody>
      </p:sp>
      <p:sp>
        <p:nvSpPr>
          <p:cNvPr id="7" name="Rectangle 6">
            <a:extLst>
              <a:ext uri="{FF2B5EF4-FFF2-40B4-BE49-F238E27FC236}">
                <a16:creationId xmlns:a16="http://schemas.microsoft.com/office/drawing/2014/main" id="{62E62D82-52C3-71DD-D66E-C29DFC7D516C}"/>
              </a:ext>
            </a:extLst>
          </p:cNvPr>
          <p:cNvSpPr/>
          <p:nvPr/>
        </p:nvSpPr>
        <p:spPr>
          <a:xfrm>
            <a:off x="8420100" y="914400"/>
            <a:ext cx="228600" cy="877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A420378B-552E-30D7-293C-59217B8C4CDE}"/>
              </a:ext>
            </a:extLst>
          </p:cNvPr>
          <p:cNvSpPr/>
          <p:nvPr/>
        </p:nvSpPr>
        <p:spPr>
          <a:xfrm>
            <a:off x="228600" y="5105400"/>
            <a:ext cx="228600" cy="801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5" name="Scan_Tools_OBD_II">
            <a:hlinkClick r:id="" action="ppaction://media"/>
            <a:extLst>
              <a:ext uri="{FF2B5EF4-FFF2-40B4-BE49-F238E27FC236}">
                <a16:creationId xmlns:a16="http://schemas.microsoft.com/office/drawing/2014/main" id="{8106810B-6030-AD30-56E9-9F320537837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35000" y="1149790"/>
            <a:ext cx="7874000" cy="4757079"/>
          </a:xfrm>
        </p:spPr>
      </p:pic>
    </p:spTree>
    <p:extLst>
      <p:ext uri="{BB962C8B-B14F-4D97-AF65-F5344CB8AC3E}">
        <p14:creationId xmlns:p14="http://schemas.microsoft.com/office/powerpoint/2010/main" val="1015696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78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F9EC6-1937-A23F-B858-05DEDCB3F6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060C9D-3D53-E015-0B4C-5868FC7273DF}"/>
              </a:ext>
            </a:extLst>
          </p:cNvPr>
          <p:cNvSpPr>
            <a:spLocks noGrp="1"/>
          </p:cNvSpPr>
          <p:nvPr>
            <p:ph type="title"/>
          </p:nvPr>
        </p:nvSpPr>
        <p:spPr>
          <a:xfrm>
            <a:off x="457200" y="397163"/>
            <a:ext cx="8229600" cy="553968"/>
          </a:xfrm>
        </p:spPr>
        <p:txBody>
          <a:bodyPr/>
          <a:lstStyle/>
          <a:p>
            <a:r>
              <a:rPr lang="en-US" sz="2400" dirty="0"/>
              <a:t>Animation: Retrieving Trouble Code, Code Reader</a:t>
            </a:r>
          </a:p>
        </p:txBody>
      </p:sp>
      <p:sp>
        <p:nvSpPr>
          <p:cNvPr id="7" name="Rectangle 6">
            <a:extLst>
              <a:ext uri="{FF2B5EF4-FFF2-40B4-BE49-F238E27FC236}">
                <a16:creationId xmlns:a16="http://schemas.microsoft.com/office/drawing/2014/main" id="{62E62D82-52C3-71DD-D66E-C29DFC7D516C}"/>
              </a:ext>
            </a:extLst>
          </p:cNvPr>
          <p:cNvSpPr/>
          <p:nvPr/>
        </p:nvSpPr>
        <p:spPr>
          <a:xfrm>
            <a:off x="8420100" y="914400"/>
            <a:ext cx="228600" cy="877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A420378B-552E-30D7-293C-59217B8C4CDE}"/>
              </a:ext>
            </a:extLst>
          </p:cNvPr>
          <p:cNvSpPr/>
          <p:nvPr/>
        </p:nvSpPr>
        <p:spPr>
          <a:xfrm>
            <a:off x="228600" y="5105400"/>
            <a:ext cx="228600" cy="801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5" name="Retrieving_Trouble_Codes_Code_Reader">
            <a:hlinkClick r:id="" action="ppaction://media"/>
            <a:extLst>
              <a:ext uri="{FF2B5EF4-FFF2-40B4-BE49-F238E27FC236}">
                <a16:creationId xmlns:a16="http://schemas.microsoft.com/office/drawing/2014/main" id="{80F3F24D-57D5-F114-A5B0-5CEB54EA144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35000" y="1077009"/>
            <a:ext cx="7874000" cy="4708155"/>
          </a:xfrm>
        </p:spPr>
      </p:pic>
    </p:spTree>
    <p:extLst>
      <p:ext uri="{BB962C8B-B14F-4D97-AF65-F5344CB8AC3E}">
        <p14:creationId xmlns:p14="http://schemas.microsoft.com/office/powerpoint/2010/main" val="2765022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7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13764" y="181963"/>
            <a:ext cx="8229600" cy="590349"/>
          </a:xfrm>
        </p:spPr>
        <p:txBody>
          <a:bodyPr wrap="square" lIns="0" tIns="18000" rIns="0" bIns="18000" anchor="ctr" anchorCtr="0">
            <a:spAutoFit/>
          </a:bodyPr>
          <a:lstStyle/>
          <a:p>
            <a:r>
              <a:rPr lang="en-US" noProof="0" dirty="0"/>
              <a:t>Question 1 </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13763" y="990145"/>
            <a:ext cx="8229600" cy="405683"/>
          </a:xfrm>
        </p:spPr>
        <p:txBody>
          <a:bodyPr wrap="square" lIns="0" tIns="18000" rIns="0" bIns="18000" anchor="ctr" anchorCtr="0">
            <a:spAutoFit/>
          </a:bodyPr>
          <a:lstStyle/>
          <a:p>
            <a:pPr marL="0" indent="0">
              <a:buNone/>
            </a:pPr>
            <a:r>
              <a:rPr lang="en-US" sz="2400" dirty="0"/>
              <a:t>Can a code reader read all diagnostic trouble codes? </a:t>
            </a:r>
          </a:p>
        </p:txBody>
      </p:sp>
    </p:spTree>
    <p:extLst>
      <p:ext uri="{BB962C8B-B14F-4D97-AF65-F5344CB8AC3E}">
        <p14:creationId xmlns:p14="http://schemas.microsoft.com/office/powerpoint/2010/main" val="5776906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13764" y="181964"/>
            <a:ext cx="8229600" cy="590349"/>
          </a:xfrm>
        </p:spPr>
        <p:txBody>
          <a:bodyPr wrap="square" lIns="0" tIns="18000" rIns="0" bIns="18000" anchor="ctr" anchorCtr="0">
            <a:spAutoFit/>
          </a:bodyPr>
          <a:lstStyle/>
          <a:p>
            <a:r>
              <a:rPr lang="en-US" noProof="0" dirty="0"/>
              <a:t>Answer 1</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13762" y="982342"/>
            <a:ext cx="8361926" cy="2483175"/>
          </a:xfrm>
        </p:spPr>
        <p:txBody>
          <a:bodyPr wrap="square" lIns="0" tIns="18000" rIns="0" bIns="18000" anchor="ctr" anchorCtr="0">
            <a:spAutoFit/>
          </a:bodyPr>
          <a:lstStyle/>
          <a:p>
            <a:pPr marL="0" indent="0">
              <a:spcBef>
                <a:spcPts val="600"/>
              </a:spcBef>
              <a:buNone/>
            </a:pPr>
            <a:r>
              <a:rPr lang="en-US" sz="2400" dirty="0"/>
              <a:t>No, code readers/low-cost scan tool display only global (generic) </a:t>
            </a:r>
            <a:r>
              <a:rPr lang="en-US" sz="2400" spc="-300" dirty="0"/>
              <a:t>D T C </a:t>
            </a:r>
            <a:r>
              <a:rPr lang="en-US" sz="2400" dirty="0"/>
              <a:t>S. Generic scan tools provide only emissions-based limited to </a:t>
            </a:r>
            <a:r>
              <a:rPr lang="en-US" sz="2400" spc="-300" dirty="0"/>
              <a:t>P C </a:t>
            </a:r>
            <a:r>
              <a:rPr lang="en-US" sz="2400" dirty="0"/>
              <a:t>M or engine data including:</a:t>
            </a:r>
          </a:p>
          <a:p>
            <a:pPr marL="0" indent="0">
              <a:spcBef>
                <a:spcPts val="600"/>
              </a:spcBef>
              <a:buNone/>
            </a:pPr>
            <a:r>
              <a:rPr lang="en-US" sz="2400" dirty="0"/>
              <a:t>Read </a:t>
            </a:r>
            <a:r>
              <a:rPr lang="en-US" sz="2400" spc="-300" dirty="0"/>
              <a:t>D T C </a:t>
            </a:r>
            <a:r>
              <a:rPr lang="en-US" sz="2400" dirty="0"/>
              <a:t>s</a:t>
            </a:r>
          </a:p>
          <a:p>
            <a:pPr marL="0" indent="0">
              <a:spcBef>
                <a:spcPts val="600"/>
              </a:spcBef>
              <a:buNone/>
            </a:pPr>
            <a:r>
              <a:rPr lang="en-US" sz="2400" dirty="0"/>
              <a:t>Clear </a:t>
            </a:r>
            <a:r>
              <a:rPr lang="en-US" sz="2400" spc="-300" dirty="0"/>
              <a:t>D T C </a:t>
            </a:r>
            <a:r>
              <a:rPr lang="en-US" sz="2400" dirty="0"/>
              <a:t>s</a:t>
            </a:r>
          </a:p>
          <a:p>
            <a:pPr marL="0" indent="0">
              <a:spcBef>
                <a:spcPts val="600"/>
              </a:spcBef>
              <a:buNone/>
            </a:pPr>
            <a:r>
              <a:rPr lang="en-US" sz="2400" dirty="0"/>
              <a:t>Check and possibly reset readiness monitors</a:t>
            </a:r>
          </a:p>
        </p:txBody>
      </p:sp>
    </p:spTree>
    <p:extLst>
      <p:ext uri="{BB962C8B-B14F-4D97-AF65-F5344CB8AC3E}">
        <p14:creationId xmlns:p14="http://schemas.microsoft.com/office/powerpoint/2010/main" val="32710345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313766" y="183781"/>
            <a:ext cx="8361922" cy="1698345"/>
          </a:xfrm>
        </p:spPr>
        <p:txBody>
          <a:bodyPr wrap="square" lIns="0" tIns="18000" rIns="0" bIns="18000" anchor="ctr" anchorCtr="0">
            <a:spAutoFit/>
          </a:bodyPr>
          <a:lstStyle/>
          <a:p>
            <a:r>
              <a:rPr lang="en-US" dirty="0"/>
              <a:t>Frequently Asked Question: Can a Code Reader Read All Diagnostic Trouble Codes? </a:t>
            </a:r>
            <a:r>
              <a:rPr lang="en-US" sz="2800" noProof="0" dirty="0"/>
              <a:t>(1 of 2)</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313760" y="2042240"/>
            <a:ext cx="8361927" cy="405683"/>
          </a:xfrm>
        </p:spPr>
        <p:txBody>
          <a:bodyPr wrap="square" lIns="0" tIns="18000" rIns="0" bIns="18000" anchor="ctr" anchorCtr="0">
            <a:spAutoFit/>
          </a:bodyPr>
          <a:lstStyle/>
          <a:p>
            <a:pPr marL="0" indent="0">
              <a:buNone/>
            </a:pPr>
            <a:r>
              <a:rPr lang="en-US" sz="2400" b="1" noProof="0" dirty="0"/>
              <a:t>? Frequently Asked Question</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313765" y="2610579"/>
            <a:ext cx="8361922" cy="2252343"/>
          </a:xfrm>
        </p:spPr>
        <p:txBody>
          <a:bodyPr wrap="square" lIns="0" tIns="18000" rIns="0" bIns="18000" anchor="ctr" anchorCtr="0">
            <a:spAutoFit/>
          </a:bodyPr>
          <a:lstStyle/>
          <a:p>
            <a:pPr marL="0" indent="0">
              <a:buNone/>
            </a:pPr>
            <a:r>
              <a:rPr lang="en-US" sz="2400" b="1" dirty="0"/>
              <a:t>Can a Code Reader Read All Diagnostic Trouble Codes? </a:t>
            </a:r>
            <a:r>
              <a:rPr lang="en-US" sz="2400" dirty="0"/>
              <a:t>No. Code readers are designed to read only emission-related diagnostic trouble codes referred to powertrain-related codes starting with the capital letter P. An aftermarket scan tool or a factory scan tool is required to read the diagnostic trouble codes from the other systems.</a:t>
            </a:r>
          </a:p>
        </p:txBody>
      </p:sp>
    </p:spTree>
    <p:extLst>
      <p:ext uri="{BB962C8B-B14F-4D97-AF65-F5344CB8AC3E}">
        <p14:creationId xmlns:p14="http://schemas.microsoft.com/office/powerpoint/2010/main" val="25589620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13766" y="181964"/>
            <a:ext cx="8361922" cy="590349"/>
          </a:xfrm>
        </p:spPr>
        <p:txBody>
          <a:bodyPr wrap="square" lIns="0" tIns="18000" rIns="0" bIns="18000" anchor="ctr" anchorCtr="0">
            <a:spAutoFit/>
          </a:bodyPr>
          <a:lstStyle/>
          <a:p>
            <a:r>
              <a:rPr lang="en-US" dirty="0"/>
              <a:t>Smart Phone App Scan Tools</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13765" y="992103"/>
            <a:ext cx="8382000" cy="1298235"/>
          </a:xfrm>
        </p:spPr>
        <p:txBody>
          <a:bodyPr wrap="square" lIns="0" tIns="18000" rIns="0" bIns="18000" anchor="ctr" anchorCtr="0">
            <a:spAutoFit/>
          </a:bodyPr>
          <a:lstStyle/>
          <a:p>
            <a:pPr marL="342900" indent="-342900">
              <a:spcBef>
                <a:spcPts val="600"/>
              </a:spcBef>
            </a:pPr>
            <a:r>
              <a:rPr lang="en-US" sz="2400" dirty="0"/>
              <a:t>Plugs into the </a:t>
            </a:r>
            <a:r>
              <a:rPr lang="en-US" sz="2400" spc="-300" dirty="0"/>
              <a:t>D L </a:t>
            </a:r>
            <a:r>
              <a:rPr lang="en-US" sz="2400" dirty="0"/>
              <a:t>C and transmits data via Bluetooth </a:t>
            </a:r>
          </a:p>
          <a:p>
            <a:pPr marL="342900" indent="-342900">
              <a:spcBef>
                <a:spcPts val="600"/>
              </a:spcBef>
            </a:pPr>
            <a:r>
              <a:rPr lang="en-US" sz="2400" dirty="0"/>
              <a:t>To a smart phone equipped scan tool app</a:t>
            </a:r>
          </a:p>
          <a:p>
            <a:pPr marL="342900" indent="-342900">
              <a:spcBef>
                <a:spcPts val="600"/>
              </a:spcBef>
            </a:pPr>
            <a:r>
              <a:rPr lang="en-US" sz="2400" dirty="0"/>
              <a:t>Able to display both generic and </a:t>
            </a:r>
            <a:r>
              <a:rPr lang="en-US" sz="2400" spc="-300" dirty="0"/>
              <a:t>O </a:t>
            </a:r>
            <a:r>
              <a:rPr lang="en-US" sz="2400" dirty="0"/>
              <a:t>E-specific codes</a:t>
            </a:r>
            <a:endParaRPr lang="en-US" sz="2400" noProof="0" dirty="0"/>
          </a:p>
        </p:txBody>
      </p:sp>
    </p:spTree>
    <p:extLst>
      <p:ext uri="{BB962C8B-B14F-4D97-AF65-F5344CB8AC3E}">
        <p14:creationId xmlns:p14="http://schemas.microsoft.com/office/powerpoint/2010/main" val="20851215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13766" y="181964"/>
            <a:ext cx="8229600" cy="590349"/>
          </a:xfrm>
        </p:spPr>
        <p:txBody>
          <a:bodyPr wrap="square" lIns="0" tIns="18000" rIns="0" bIns="18000" anchor="ctr" anchorCtr="0">
            <a:spAutoFit/>
          </a:bodyPr>
          <a:lstStyle/>
          <a:p>
            <a:r>
              <a:rPr lang="en-US" noProof="0" dirty="0"/>
              <a:t>Figure 24.5</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13760" y="990142"/>
            <a:ext cx="3299012" cy="405683"/>
          </a:xfrm>
        </p:spPr>
        <p:txBody>
          <a:bodyPr wrap="square" lIns="0" tIns="18000" rIns="0" bIns="18000" anchor="ctr" anchorCtr="0">
            <a:spAutoFit/>
          </a:bodyPr>
          <a:lstStyle/>
          <a:p>
            <a:pPr marL="0" indent="0">
              <a:spcBef>
                <a:spcPts val="600"/>
              </a:spcBef>
              <a:buNone/>
            </a:pPr>
            <a:r>
              <a:rPr lang="en-US" sz="2400" noProof="0" dirty="0"/>
              <a:t>Smart Phone Scan Tool</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13762" y="1626602"/>
            <a:ext cx="4258238" cy="1883011"/>
          </a:xfrm>
        </p:spPr>
        <p:txBody>
          <a:bodyPr wrap="square" lIns="0" tIns="18000" rIns="0" bIns="18000">
            <a:spAutoFit/>
          </a:bodyPr>
          <a:lstStyle/>
          <a:p>
            <a:pPr marL="342900" indent="-342900"/>
            <a:r>
              <a:rPr lang="en-US" sz="2400" dirty="0"/>
              <a:t>A typical smart phone scan tool that plugs into the </a:t>
            </a:r>
            <a:r>
              <a:rPr lang="en-US" sz="2400" spc="-300" dirty="0"/>
              <a:t>D L </a:t>
            </a:r>
            <a:r>
              <a:rPr lang="en-US" sz="2400" dirty="0"/>
              <a:t>C and then communicates with the smart phone using Bluetooth.</a:t>
            </a:r>
            <a:endParaRPr lang="en-US" sz="2400" noProof="0" dirty="0"/>
          </a:p>
        </p:txBody>
      </p:sp>
      <p:pic>
        <p:nvPicPr>
          <p:cNvPr id="4" name="Picture 3" descr="A photo of a typical smart phone scan tool.">
            <a:extLst>
              <a:ext uri="{FF2B5EF4-FFF2-40B4-BE49-F238E27FC236}">
                <a16:creationId xmlns:a16="http://schemas.microsoft.com/office/drawing/2014/main" id="{A7E7F5BB-625B-40B4-9C0D-F0AB5ADB5CE7}"/>
              </a:ext>
            </a:extLst>
          </p:cNvPr>
          <p:cNvPicPr>
            <a:picLocks noChangeAspect="1"/>
          </p:cNvPicPr>
          <p:nvPr/>
        </p:nvPicPr>
        <p:blipFill>
          <a:blip r:embed="rId3"/>
          <a:stretch>
            <a:fillRect/>
          </a:stretch>
        </p:blipFill>
        <p:spPr>
          <a:xfrm>
            <a:off x="4776147" y="1213004"/>
            <a:ext cx="3894768" cy="2925921"/>
          </a:xfrm>
          <a:prstGeom prst="rect">
            <a:avLst/>
          </a:prstGeom>
        </p:spPr>
      </p:pic>
    </p:spTree>
    <p:extLst>
      <p:ext uri="{BB962C8B-B14F-4D97-AF65-F5344CB8AC3E}">
        <p14:creationId xmlns:p14="http://schemas.microsoft.com/office/powerpoint/2010/main" val="20121949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13764" y="181964"/>
            <a:ext cx="8229600" cy="590349"/>
          </a:xfrm>
        </p:spPr>
        <p:txBody>
          <a:bodyPr wrap="square" lIns="0" tIns="18000" rIns="0" bIns="18000" anchor="ctr" anchorCtr="0">
            <a:spAutoFit/>
          </a:bodyPr>
          <a:lstStyle/>
          <a:p>
            <a:r>
              <a:rPr lang="en-US" dirty="0"/>
              <a:t>Aftermarket Scan Tools</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13762" y="986080"/>
            <a:ext cx="8361925" cy="2637064"/>
          </a:xfrm>
        </p:spPr>
        <p:txBody>
          <a:bodyPr wrap="square" lIns="0" tIns="18000" rIns="0" bIns="18000" anchor="ctr" anchorCtr="0">
            <a:spAutoFit/>
          </a:bodyPr>
          <a:lstStyle/>
          <a:p>
            <a:pPr marL="342900" indent="-342900">
              <a:spcBef>
                <a:spcPts val="600"/>
              </a:spcBef>
            </a:pPr>
            <a:r>
              <a:rPr lang="en-US" sz="2400" dirty="0"/>
              <a:t>Aftermarket diagnostic scan tools </a:t>
            </a:r>
          </a:p>
          <a:p>
            <a:pPr marL="342900" indent="-342900">
              <a:spcBef>
                <a:spcPts val="600"/>
              </a:spcBef>
            </a:pPr>
            <a:r>
              <a:rPr lang="en-US" sz="2400" dirty="0"/>
              <a:t>From many manufacturers</a:t>
            </a:r>
          </a:p>
          <a:p>
            <a:pPr marL="342900" indent="-342900">
              <a:spcBef>
                <a:spcPts val="600"/>
              </a:spcBef>
            </a:pPr>
            <a:r>
              <a:rPr lang="en-US" sz="2400" dirty="0"/>
              <a:t>Use data licensed from each </a:t>
            </a:r>
            <a:r>
              <a:rPr lang="en-US" sz="2400" spc="-300" dirty="0"/>
              <a:t>O E </a:t>
            </a:r>
            <a:r>
              <a:rPr lang="en-US" sz="2400" dirty="0"/>
              <a:t>M</a:t>
            </a:r>
          </a:p>
          <a:p>
            <a:pPr marL="342900" indent="-342900">
              <a:spcBef>
                <a:spcPts val="600"/>
              </a:spcBef>
            </a:pPr>
            <a:r>
              <a:rPr lang="en-US" sz="2400" dirty="0"/>
              <a:t>Most aftermarket scan tools </a:t>
            </a:r>
          </a:p>
          <a:p>
            <a:pPr marL="342900" indent="-342900">
              <a:spcBef>
                <a:spcPts val="600"/>
              </a:spcBef>
            </a:pPr>
            <a:r>
              <a:rPr lang="en-US" sz="2400" dirty="0"/>
              <a:t>Can connect to the global side of </a:t>
            </a:r>
            <a:r>
              <a:rPr lang="en-US" sz="2400" spc="-300" dirty="0"/>
              <a:t>P C </a:t>
            </a:r>
            <a:r>
              <a:rPr lang="en-US" sz="2400" dirty="0"/>
              <a:t>M </a:t>
            </a:r>
          </a:p>
          <a:p>
            <a:pPr marL="342900" indent="-342900">
              <a:spcBef>
                <a:spcPts val="600"/>
              </a:spcBef>
            </a:pPr>
            <a:r>
              <a:rPr lang="en-US" sz="2400" dirty="0"/>
              <a:t>As well as original equipment (</a:t>
            </a:r>
            <a:r>
              <a:rPr lang="en-US" sz="2400" spc="-300" dirty="0"/>
              <a:t>O </a:t>
            </a:r>
            <a:r>
              <a:rPr lang="en-US" sz="2400" dirty="0"/>
              <a:t>E) section of </a:t>
            </a:r>
            <a:r>
              <a:rPr lang="en-US" sz="2400" spc="-300" dirty="0"/>
              <a:t>P C </a:t>
            </a:r>
            <a:r>
              <a:rPr lang="en-US" sz="2400" dirty="0"/>
              <a:t>M </a:t>
            </a:r>
            <a:endParaRPr lang="en-US" sz="2400" noProof="0" dirty="0"/>
          </a:p>
        </p:txBody>
      </p:sp>
    </p:spTree>
    <p:extLst>
      <p:ext uri="{BB962C8B-B14F-4D97-AF65-F5344CB8AC3E}">
        <p14:creationId xmlns:p14="http://schemas.microsoft.com/office/powerpoint/2010/main" val="38373204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10907" y="188291"/>
            <a:ext cx="8364781" cy="590349"/>
          </a:xfrm>
        </p:spPr>
        <p:txBody>
          <a:bodyPr wrap="square" lIns="0" tIns="18000" rIns="0" bIns="18000" anchor="ctr" anchorCtr="0">
            <a:spAutoFit/>
          </a:bodyPr>
          <a:lstStyle/>
          <a:p>
            <a:r>
              <a:rPr lang="en-US" noProof="0" dirty="0"/>
              <a:t>Learning Objectives</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07786" y="973650"/>
            <a:ext cx="8367902" cy="4322140"/>
          </a:xfrm>
        </p:spPr>
        <p:txBody>
          <a:bodyPr wrap="square" lIns="0" tIns="18000" rIns="0" bIns="18000" anchor="ctr" anchorCtr="0">
            <a:spAutoFit/>
          </a:bodyPr>
          <a:lstStyle/>
          <a:p>
            <a:pPr marL="712800" indent="-712800">
              <a:buSzTx/>
              <a:buNone/>
            </a:pPr>
            <a:r>
              <a:rPr lang="en-US" sz="2400" b="1" noProof="0" dirty="0">
                <a:solidFill>
                  <a:srgbClr val="007FA3"/>
                </a:solidFill>
                <a:cs typeface="Times New Roman" panose="02020603050405020304" pitchFamily="18" charset="0"/>
              </a:rPr>
              <a:t>24.1 	</a:t>
            </a:r>
            <a:r>
              <a:rPr lang="en-US" sz="2400" dirty="0">
                <a:cs typeface="Times New Roman" panose="02020603050405020304" pitchFamily="18" charset="0"/>
              </a:rPr>
              <a:t>Discuss the operation of the malfunction indicator lamp (</a:t>
            </a:r>
            <a:r>
              <a:rPr lang="en-US" sz="2400" spc="-300" dirty="0">
                <a:cs typeface="Times New Roman" panose="02020603050405020304" pitchFamily="18" charset="0"/>
              </a:rPr>
              <a:t>M I </a:t>
            </a:r>
            <a:r>
              <a:rPr lang="en-US" sz="2400" dirty="0">
                <a:cs typeface="Times New Roman" panose="02020603050405020304" pitchFamily="18" charset="0"/>
              </a:rPr>
              <a:t>L).</a:t>
            </a:r>
            <a:endParaRPr lang="en-US" altLang="en-US" sz="2400" noProof="0" dirty="0">
              <a:latin typeface="Arial" panose="020B0604020202020204" pitchFamily="34" charset="0"/>
              <a:cs typeface="Arial" panose="020B0604020202020204" pitchFamily="34" charset="0"/>
            </a:endParaRPr>
          </a:p>
          <a:p>
            <a:pPr marL="712800" indent="-712800">
              <a:buSzTx/>
              <a:buNone/>
            </a:pPr>
            <a:r>
              <a:rPr lang="en-US" sz="2400" b="1" noProof="0" dirty="0">
                <a:solidFill>
                  <a:srgbClr val="007FA3"/>
                </a:solidFill>
                <a:cs typeface="Times New Roman" panose="02020603050405020304" pitchFamily="18" charset="0"/>
              </a:rPr>
              <a:t>24.2 	</a:t>
            </a:r>
            <a:r>
              <a:rPr lang="en-US" sz="2400" dirty="0">
                <a:cs typeface="Times New Roman" panose="02020603050405020304" pitchFamily="18" charset="0"/>
              </a:rPr>
              <a:t>Explain the location and terminals of the data link connector (</a:t>
            </a:r>
            <a:r>
              <a:rPr lang="en-US" sz="2400" spc="-300" dirty="0">
                <a:cs typeface="Times New Roman" panose="02020603050405020304" pitchFamily="18" charset="0"/>
              </a:rPr>
              <a:t>D L </a:t>
            </a:r>
            <a:r>
              <a:rPr lang="en-US" sz="2400" dirty="0">
                <a:cs typeface="Times New Roman" panose="02020603050405020304" pitchFamily="18" charset="0"/>
              </a:rPr>
              <a:t>C). </a:t>
            </a:r>
          </a:p>
          <a:p>
            <a:pPr marL="712800" indent="-712800">
              <a:buSzTx/>
              <a:buNone/>
            </a:pPr>
            <a:r>
              <a:rPr lang="en-US" sz="2400" b="1" noProof="0" dirty="0">
                <a:solidFill>
                  <a:srgbClr val="007FA3"/>
                </a:solidFill>
                <a:cs typeface="Times New Roman" panose="02020603050405020304" pitchFamily="18" charset="0"/>
              </a:rPr>
              <a:t>24.3</a:t>
            </a:r>
            <a:r>
              <a:rPr lang="en-US" sz="2400" dirty="0"/>
              <a:t> 	</a:t>
            </a:r>
            <a:r>
              <a:rPr lang="en-US" sz="2400" dirty="0">
                <a:solidFill>
                  <a:schemeClr val="tx1"/>
                </a:solidFill>
              </a:rPr>
              <a:t>Describe the function and types of a scan tools.</a:t>
            </a:r>
            <a:endParaRPr lang="en-US" sz="2400" dirty="0">
              <a:latin typeface="Arial" panose="020B0604020202020204" pitchFamily="34" charset="0"/>
              <a:ea typeface="+mj-ea"/>
              <a:cs typeface="Arial" panose="020B0604020202020204" pitchFamily="34" charset="0"/>
            </a:endParaRPr>
          </a:p>
          <a:p>
            <a:pPr marL="712800" indent="-712800">
              <a:buSzTx/>
              <a:buNone/>
            </a:pPr>
            <a:r>
              <a:rPr lang="en-US" sz="2400" b="1" noProof="0" dirty="0">
                <a:solidFill>
                  <a:srgbClr val="007FA3"/>
                </a:solidFill>
                <a:cs typeface="Times New Roman" panose="02020603050405020304" pitchFamily="18" charset="0"/>
              </a:rPr>
              <a:t>24.4 	</a:t>
            </a:r>
            <a:r>
              <a:rPr lang="en-US" sz="2400" dirty="0">
                <a:solidFill>
                  <a:schemeClr val="tx1"/>
                </a:solidFill>
              </a:rPr>
              <a:t>Explain how to use a scan tool.</a:t>
            </a:r>
            <a:endParaRPr lang="en-US" sz="2400" b="1" noProof="0" dirty="0">
              <a:solidFill>
                <a:srgbClr val="007FA3"/>
              </a:solidFill>
              <a:cs typeface="Times New Roman" panose="02020603050405020304" pitchFamily="18" charset="0"/>
            </a:endParaRPr>
          </a:p>
          <a:p>
            <a:pPr marL="712800" indent="-712800">
              <a:buSzTx/>
              <a:buNone/>
            </a:pPr>
            <a:r>
              <a:rPr lang="en-US" sz="2400" b="1" noProof="0" dirty="0">
                <a:solidFill>
                  <a:srgbClr val="007FA3"/>
                </a:solidFill>
                <a:cs typeface="Times New Roman" panose="02020603050405020304" pitchFamily="18" charset="0"/>
              </a:rPr>
              <a:t>24.5 	</a:t>
            </a:r>
            <a:r>
              <a:rPr lang="en-US" sz="2400" dirty="0">
                <a:solidFill>
                  <a:schemeClr val="tx1"/>
                </a:solidFill>
              </a:rPr>
              <a:t>Describe diagnostic trouble codes (</a:t>
            </a:r>
            <a:r>
              <a:rPr lang="en-US" sz="2400" spc="-300" dirty="0">
                <a:solidFill>
                  <a:schemeClr val="tx1"/>
                </a:solidFill>
              </a:rPr>
              <a:t>D T C </a:t>
            </a:r>
            <a:r>
              <a:rPr lang="en-US" sz="2400" dirty="0">
                <a:solidFill>
                  <a:schemeClr val="tx1"/>
                </a:solidFill>
              </a:rPr>
              <a:t>s) and freeze frame data.</a:t>
            </a:r>
          </a:p>
          <a:p>
            <a:pPr marL="712800" indent="-712800">
              <a:buSzTx/>
              <a:buNone/>
            </a:pPr>
            <a:r>
              <a:rPr lang="en-US" sz="2400" b="1" dirty="0">
                <a:solidFill>
                  <a:srgbClr val="007FA3"/>
                </a:solidFill>
                <a:cs typeface="Times New Roman" panose="02020603050405020304" pitchFamily="18" charset="0"/>
              </a:rPr>
              <a:t>24.6 	</a:t>
            </a:r>
            <a:r>
              <a:rPr lang="en-US" sz="2400" dirty="0">
                <a:cs typeface="Times New Roman" panose="02020603050405020304" pitchFamily="18" charset="0"/>
              </a:rPr>
              <a:t>Explain why pre- and post-scans are needed.</a:t>
            </a:r>
            <a:endParaRPr lang="en-US" sz="2400" dirty="0"/>
          </a:p>
        </p:txBody>
      </p:sp>
    </p:spTree>
    <p:extLst>
      <p:ext uri="{BB962C8B-B14F-4D97-AF65-F5344CB8AC3E}">
        <p14:creationId xmlns:p14="http://schemas.microsoft.com/office/powerpoint/2010/main" val="3540655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13764" y="181965"/>
            <a:ext cx="8361924" cy="590349"/>
          </a:xfrm>
        </p:spPr>
        <p:txBody>
          <a:bodyPr wrap="square" lIns="0" tIns="18000" rIns="0" bIns="18000" anchor="ctr" anchorCtr="0">
            <a:spAutoFit/>
          </a:bodyPr>
          <a:lstStyle/>
          <a:p>
            <a:r>
              <a:rPr lang="en-US" noProof="0" dirty="0"/>
              <a:t>Figure 24.6</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13762" y="990141"/>
            <a:ext cx="3137647" cy="405683"/>
          </a:xfrm>
        </p:spPr>
        <p:txBody>
          <a:bodyPr wrap="square" lIns="0" tIns="18000" rIns="0" bIns="18000" anchor="ctr" anchorCtr="0">
            <a:spAutoFit/>
          </a:bodyPr>
          <a:lstStyle/>
          <a:p>
            <a:pPr marL="0" indent="0">
              <a:spcBef>
                <a:spcPts val="600"/>
              </a:spcBef>
              <a:buNone/>
            </a:pPr>
            <a:r>
              <a:rPr lang="en-US" sz="2400" noProof="0" dirty="0"/>
              <a:t>Aftermarket Scan Tool</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13763" y="1626644"/>
            <a:ext cx="4258237" cy="3729670"/>
          </a:xfrm>
        </p:spPr>
        <p:txBody>
          <a:bodyPr wrap="square" lIns="0" tIns="18000" rIns="0" bIns="18000">
            <a:spAutoFit/>
          </a:bodyPr>
          <a:lstStyle/>
          <a:p>
            <a:pPr marL="342900" indent="-342900"/>
            <a:r>
              <a:rPr lang="en-US" sz="2400" dirty="0"/>
              <a:t>An aftermarket scan tool being used to diagnose an engine performance issue. While many aftermarket scan tools can display most, if not all, the parameters of the factory scan tool, there can be a difference when trying to troubleshoot some faults.</a:t>
            </a:r>
            <a:endParaRPr lang="en-US" sz="2400" noProof="0" dirty="0"/>
          </a:p>
        </p:txBody>
      </p:sp>
      <p:pic>
        <p:nvPicPr>
          <p:cNvPr id="13" name="Picture 12" descr="A close-up view of a hand wearing gloves holding an aftermarket scan tool being.">
            <a:extLst>
              <a:ext uri="{FF2B5EF4-FFF2-40B4-BE49-F238E27FC236}">
                <a16:creationId xmlns:a16="http://schemas.microsoft.com/office/drawing/2014/main" id="{12E2EE07-1F3C-4A76-B212-E7913486DAB1}"/>
              </a:ext>
            </a:extLst>
          </p:cNvPr>
          <p:cNvPicPr>
            <a:picLocks noChangeAspect="1"/>
          </p:cNvPicPr>
          <p:nvPr/>
        </p:nvPicPr>
        <p:blipFill>
          <a:blip r:embed="rId3"/>
          <a:stretch>
            <a:fillRect/>
          </a:stretch>
        </p:blipFill>
        <p:spPr>
          <a:xfrm>
            <a:off x="4844664" y="1044112"/>
            <a:ext cx="3703939" cy="4931147"/>
          </a:xfrm>
          <a:prstGeom prst="rect">
            <a:avLst/>
          </a:prstGeom>
        </p:spPr>
      </p:pic>
    </p:spTree>
    <p:extLst>
      <p:ext uri="{BB962C8B-B14F-4D97-AF65-F5344CB8AC3E}">
        <p14:creationId xmlns:p14="http://schemas.microsoft.com/office/powerpoint/2010/main" val="21339515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EC506F04-2934-43E0-A9A6-DD66BE74F11C}"/>
              </a:ext>
            </a:extLst>
          </p:cNvPr>
          <p:cNvSpPr>
            <a:spLocks noGrp="1"/>
          </p:cNvSpPr>
          <p:nvPr>
            <p:ph type="title"/>
          </p:nvPr>
        </p:nvSpPr>
        <p:spPr>
          <a:xfrm>
            <a:off x="313766" y="181963"/>
            <a:ext cx="8229600" cy="590349"/>
          </a:xfrm>
        </p:spPr>
        <p:txBody>
          <a:bodyPr>
            <a:spAutoFit/>
          </a:bodyPr>
          <a:lstStyle/>
          <a:p>
            <a:r>
              <a:rPr lang="en-US" dirty="0"/>
              <a:t>Figure 24.7</a:t>
            </a:r>
          </a:p>
        </p:txBody>
      </p:sp>
      <p:sp>
        <p:nvSpPr>
          <p:cNvPr id="7" name="Content Placeholder 6">
            <a:extLst>
              <a:ext uri="{FF2B5EF4-FFF2-40B4-BE49-F238E27FC236}">
                <a16:creationId xmlns:a16="http://schemas.microsoft.com/office/drawing/2014/main" id="{FB016B85-C526-4B21-9381-71C60B1963AD}"/>
              </a:ext>
            </a:extLst>
          </p:cNvPr>
          <p:cNvSpPr>
            <a:spLocks noGrp="1"/>
          </p:cNvSpPr>
          <p:nvPr>
            <p:ph sz="quarter" idx="13"/>
          </p:nvPr>
        </p:nvSpPr>
        <p:spPr>
          <a:xfrm>
            <a:off x="313764" y="991563"/>
            <a:ext cx="1658471" cy="405683"/>
          </a:xfrm>
        </p:spPr>
        <p:txBody>
          <a:bodyPr wrap="square">
            <a:spAutoFit/>
          </a:bodyPr>
          <a:lstStyle/>
          <a:p>
            <a:pPr marL="0" indent="0">
              <a:buNone/>
            </a:pPr>
            <a:r>
              <a:rPr lang="en-US" sz="2400" dirty="0"/>
              <a:t>Global </a:t>
            </a:r>
            <a:r>
              <a:rPr lang="en-US" sz="2400" spc="-300" dirty="0"/>
              <a:t>O B </a:t>
            </a:r>
            <a:r>
              <a:rPr lang="en-US" sz="2400" dirty="0"/>
              <a:t>D</a:t>
            </a:r>
          </a:p>
        </p:txBody>
      </p:sp>
      <p:graphicFrame>
        <p:nvGraphicFramePr>
          <p:cNvPr id="17" name="Object 16" descr="Roman numeral two">
            <a:extLst>
              <a:ext uri="{FF2B5EF4-FFF2-40B4-BE49-F238E27FC236}">
                <a16:creationId xmlns:a16="http://schemas.microsoft.com/office/drawing/2014/main" id="{D99DD91B-9F68-4B90-9DD5-6E4135B0F027}"/>
              </a:ext>
            </a:extLst>
          </p:cNvPr>
          <p:cNvGraphicFramePr>
            <a:graphicFrameLocks noChangeAspect="1"/>
          </p:cNvGraphicFramePr>
          <p:nvPr>
            <p:extLst>
              <p:ext uri="{D42A27DB-BD31-4B8C-83A1-F6EECF244321}">
                <p14:modId xmlns:p14="http://schemas.microsoft.com/office/powerpoint/2010/main" val="3246993157"/>
              </p:ext>
            </p:extLst>
          </p:nvPr>
        </p:nvGraphicFramePr>
        <p:xfrm>
          <a:off x="1988867" y="1025578"/>
          <a:ext cx="242031" cy="353441"/>
        </p:xfrm>
        <a:graphic>
          <a:graphicData uri="http://schemas.openxmlformats.org/presentationml/2006/ole">
            <mc:AlternateContent xmlns:mc="http://schemas.openxmlformats.org/markup-compatibility/2006">
              <mc:Choice xmlns:v="urn:schemas-microsoft-com:vml" Requires="v">
                <p:oleObj name="Equation" r:id="rId3" imgW="114120" imgH="164880" progId="Equation.DSMT4">
                  <p:embed/>
                </p:oleObj>
              </mc:Choice>
              <mc:Fallback>
                <p:oleObj name="Equation" r:id="rId3" imgW="114120" imgH="164880" progId="Equation.DSMT4">
                  <p:embed/>
                  <p:pic>
                    <p:nvPicPr>
                      <p:cNvPr id="17" name="Object 16">
                        <a:extLst>
                          <a:ext uri="{FF2B5EF4-FFF2-40B4-BE49-F238E27FC236}">
                            <a16:creationId xmlns:a16="http://schemas.microsoft.com/office/drawing/2014/main" id="{8E167EE0-BD16-4383-92A5-FAD8AC1CC45E}"/>
                          </a:ext>
                        </a:extLst>
                      </p:cNvPr>
                      <p:cNvPicPr/>
                      <p:nvPr/>
                    </p:nvPicPr>
                    <p:blipFill>
                      <a:blip r:embed="rId4"/>
                      <a:stretch>
                        <a:fillRect/>
                      </a:stretch>
                    </p:blipFill>
                    <p:spPr>
                      <a:xfrm>
                        <a:off x="1988867" y="1025578"/>
                        <a:ext cx="242031" cy="353441"/>
                      </a:xfrm>
                      <a:prstGeom prst="rect">
                        <a:avLst/>
                      </a:prstGeom>
                    </p:spPr>
                  </p:pic>
                </p:oleObj>
              </mc:Fallback>
            </mc:AlternateContent>
          </a:graphicData>
        </a:graphic>
      </p:graphicFrame>
      <p:sp>
        <p:nvSpPr>
          <p:cNvPr id="8" name="Content Placeholder 7">
            <a:extLst>
              <a:ext uri="{FF2B5EF4-FFF2-40B4-BE49-F238E27FC236}">
                <a16:creationId xmlns:a16="http://schemas.microsoft.com/office/drawing/2014/main" id="{2632C4B9-5462-4B5E-88E3-F0384D998F8B}"/>
              </a:ext>
            </a:extLst>
          </p:cNvPr>
          <p:cNvSpPr>
            <a:spLocks noGrp="1"/>
          </p:cNvSpPr>
          <p:nvPr>
            <p:ph sz="quarter" idx="14"/>
          </p:nvPr>
        </p:nvSpPr>
        <p:spPr>
          <a:xfrm>
            <a:off x="2277035" y="993526"/>
            <a:ext cx="1515035" cy="405683"/>
          </a:xfrm>
        </p:spPr>
        <p:txBody>
          <a:bodyPr wrap="square">
            <a:spAutoFit/>
          </a:bodyPr>
          <a:lstStyle/>
          <a:p>
            <a:pPr marL="0" indent="0">
              <a:buNone/>
            </a:pPr>
            <a:r>
              <a:rPr lang="en-US" sz="2400" dirty="0"/>
              <a:t>from Menu</a:t>
            </a:r>
          </a:p>
        </p:txBody>
      </p:sp>
      <p:pic>
        <p:nvPicPr>
          <p:cNvPr id="3" name="Picture 2" descr="A screenshot showing the list of system menu options such as: select and press, global OBD2, ABS, SRS, OEM enhanced, and all module scan.">
            <a:extLst>
              <a:ext uri="{FF2B5EF4-FFF2-40B4-BE49-F238E27FC236}">
                <a16:creationId xmlns:a16="http://schemas.microsoft.com/office/drawing/2014/main" id="{B0E7F5BD-8DA8-4D45-9955-AD035DA91ADA}"/>
              </a:ext>
            </a:extLst>
          </p:cNvPr>
          <p:cNvPicPr>
            <a:picLocks noChangeAspect="1"/>
          </p:cNvPicPr>
          <p:nvPr/>
        </p:nvPicPr>
        <p:blipFill>
          <a:blip r:embed="rId5"/>
          <a:stretch>
            <a:fillRect/>
          </a:stretch>
        </p:blipFill>
        <p:spPr>
          <a:xfrm>
            <a:off x="1747065" y="1576145"/>
            <a:ext cx="5649870" cy="3705710"/>
          </a:xfrm>
          <a:prstGeom prst="rect">
            <a:avLst/>
          </a:prstGeom>
        </p:spPr>
      </p:pic>
      <p:sp>
        <p:nvSpPr>
          <p:cNvPr id="11" name="Content Placeholder 10">
            <a:extLst>
              <a:ext uri="{FF2B5EF4-FFF2-40B4-BE49-F238E27FC236}">
                <a16:creationId xmlns:a16="http://schemas.microsoft.com/office/drawing/2014/main" id="{FBFC769D-9F2B-4013-94D7-B8BA72F20526}"/>
              </a:ext>
            </a:extLst>
          </p:cNvPr>
          <p:cNvSpPr>
            <a:spLocks noGrp="1"/>
          </p:cNvSpPr>
          <p:nvPr>
            <p:ph sz="quarter" idx="15"/>
          </p:nvPr>
        </p:nvSpPr>
        <p:spPr>
          <a:xfrm>
            <a:off x="313762" y="5406125"/>
            <a:ext cx="7582965" cy="405683"/>
          </a:xfrm>
        </p:spPr>
        <p:txBody>
          <a:bodyPr wrap="square">
            <a:spAutoFit/>
          </a:bodyPr>
          <a:lstStyle/>
          <a:p>
            <a:pPr marL="342900" indent="-342900"/>
            <a:r>
              <a:rPr lang="en-US" sz="2400" dirty="0"/>
              <a:t>Most scan tools have the option to select global </a:t>
            </a:r>
            <a:r>
              <a:rPr lang="en-US" sz="2400" spc="-300" dirty="0"/>
              <a:t>O B </a:t>
            </a:r>
            <a:r>
              <a:rPr lang="en-US" sz="2400" dirty="0"/>
              <a:t>D</a:t>
            </a:r>
          </a:p>
        </p:txBody>
      </p:sp>
      <p:graphicFrame>
        <p:nvGraphicFramePr>
          <p:cNvPr id="18" name="Object 17" descr="Roman numeral two">
            <a:extLst>
              <a:ext uri="{FF2B5EF4-FFF2-40B4-BE49-F238E27FC236}">
                <a16:creationId xmlns:a16="http://schemas.microsoft.com/office/drawing/2014/main" id="{D7B14E20-EB0C-4A2D-AC90-72C5E9F3D2F0}"/>
              </a:ext>
            </a:extLst>
          </p:cNvPr>
          <p:cNvGraphicFramePr>
            <a:graphicFrameLocks noChangeAspect="1"/>
          </p:cNvGraphicFramePr>
          <p:nvPr>
            <p:extLst>
              <p:ext uri="{D42A27DB-BD31-4B8C-83A1-F6EECF244321}">
                <p14:modId xmlns:p14="http://schemas.microsoft.com/office/powerpoint/2010/main" val="2012294063"/>
              </p:ext>
            </p:extLst>
          </p:nvPr>
        </p:nvGraphicFramePr>
        <p:xfrm>
          <a:off x="7896727" y="5420308"/>
          <a:ext cx="242031" cy="353441"/>
        </p:xfrm>
        <a:graphic>
          <a:graphicData uri="http://schemas.openxmlformats.org/presentationml/2006/ole">
            <mc:AlternateContent xmlns:mc="http://schemas.openxmlformats.org/markup-compatibility/2006">
              <mc:Choice xmlns:v="urn:schemas-microsoft-com:vml" Requires="v">
                <p:oleObj name="Equation" r:id="rId6" imgW="114120" imgH="164880" progId="Equation.DSMT4">
                  <p:embed/>
                </p:oleObj>
              </mc:Choice>
              <mc:Fallback>
                <p:oleObj name="Equation" r:id="rId6" imgW="114120" imgH="164880" progId="Equation.DSMT4">
                  <p:embed/>
                  <p:pic>
                    <p:nvPicPr>
                      <p:cNvPr id="17" name="Object 16">
                        <a:extLst>
                          <a:ext uri="{FF2B5EF4-FFF2-40B4-BE49-F238E27FC236}">
                            <a16:creationId xmlns:a16="http://schemas.microsoft.com/office/drawing/2014/main" id="{D99DD91B-9F68-4B90-9DD5-6E4135B0F027}"/>
                          </a:ext>
                        </a:extLst>
                      </p:cNvPr>
                      <p:cNvPicPr/>
                      <p:nvPr/>
                    </p:nvPicPr>
                    <p:blipFill>
                      <a:blip r:embed="rId4"/>
                      <a:stretch>
                        <a:fillRect/>
                      </a:stretch>
                    </p:blipFill>
                    <p:spPr>
                      <a:xfrm>
                        <a:off x="7896727" y="5420308"/>
                        <a:ext cx="242031" cy="353441"/>
                      </a:xfrm>
                      <a:prstGeom prst="rect">
                        <a:avLst/>
                      </a:prstGeom>
                    </p:spPr>
                  </p:pic>
                </p:oleObj>
              </mc:Fallback>
            </mc:AlternateContent>
          </a:graphicData>
        </a:graphic>
      </p:graphicFrame>
      <p:sp>
        <p:nvSpPr>
          <p:cNvPr id="13" name="Content Placeholder 12">
            <a:extLst>
              <a:ext uri="{FF2B5EF4-FFF2-40B4-BE49-F238E27FC236}">
                <a16:creationId xmlns:a16="http://schemas.microsoft.com/office/drawing/2014/main" id="{ED538FF7-4E78-469D-8292-B5041DFAF049}"/>
              </a:ext>
            </a:extLst>
          </p:cNvPr>
          <p:cNvSpPr>
            <a:spLocks noGrp="1"/>
          </p:cNvSpPr>
          <p:nvPr>
            <p:ph sz="quarter" idx="17"/>
          </p:nvPr>
        </p:nvSpPr>
        <p:spPr>
          <a:xfrm>
            <a:off x="670560" y="5866498"/>
            <a:ext cx="7872800" cy="405683"/>
          </a:xfrm>
        </p:spPr>
        <p:txBody>
          <a:bodyPr wrap="square">
            <a:spAutoFit/>
          </a:bodyPr>
          <a:lstStyle/>
          <a:p>
            <a:pPr marL="0" indent="0">
              <a:buNone/>
            </a:pPr>
            <a:r>
              <a:rPr lang="en-US" sz="2400" dirty="0"/>
              <a:t>from the main menu.</a:t>
            </a:r>
          </a:p>
        </p:txBody>
      </p:sp>
    </p:spTree>
    <p:extLst>
      <p:ext uri="{BB962C8B-B14F-4D97-AF65-F5344CB8AC3E}">
        <p14:creationId xmlns:p14="http://schemas.microsoft.com/office/powerpoint/2010/main" val="21563840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13764" y="181964"/>
            <a:ext cx="8361922" cy="590349"/>
          </a:xfrm>
        </p:spPr>
        <p:txBody>
          <a:bodyPr wrap="square" lIns="0" tIns="18000" rIns="0" bIns="18000" anchor="ctr" anchorCtr="0">
            <a:spAutoFit/>
          </a:bodyPr>
          <a:lstStyle/>
          <a:p>
            <a:r>
              <a:rPr lang="en-US" noProof="0" dirty="0"/>
              <a:t>Enhanced </a:t>
            </a:r>
            <a:r>
              <a:rPr lang="en-US" spc="-500" noProof="0" dirty="0"/>
              <a:t>O </a:t>
            </a:r>
            <a:r>
              <a:rPr lang="en-US" noProof="0" dirty="0"/>
              <a:t>E </a:t>
            </a:r>
            <a:r>
              <a:rPr lang="en-US" spc="-500" noProof="0" dirty="0"/>
              <a:t>P C </a:t>
            </a:r>
            <a:r>
              <a:rPr lang="en-US" noProof="0" dirty="0"/>
              <a:t>M Section </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13766" y="975661"/>
            <a:ext cx="8361922" cy="4791499"/>
          </a:xfrm>
        </p:spPr>
        <p:txBody>
          <a:bodyPr wrap="square" lIns="0" tIns="18000" rIns="0" bIns="18000" anchor="ctr" anchorCtr="0">
            <a:spAutoFit/>
          </a:bodyPr>
          <a:lstStyle/>
          <a:p>
            <a:pPr marL="342900" indent="-342900">
              <a:spcBef>
                <a:spcPts val="600"/>
              </a:spcBef>
            </a:pPr>
            <a:r>
              <a:rPr lang="en-US" sz="2400" dirty="0"/>
              <a:t>Enhanced </a:t>
            </a:r>
            <a:r>
              <a:rPr lang="en-US" sz="2400" spc="-300" dirty="0"/>
              <a:t>O </a:t>
            </a:r>
            <a:r>
              <a:rPr lang="en-US" sz="2400" dirty="0"/>
              <a:t>E section of </a:t>
            </a:r>
            <a:r>
              <a:rPr lang="en-US" sz="2400" spc="-300" dirty="0"/>
              <a:t>P C </a:t>
            </a:r>
            <a:r>
              <a:rPr lang="en-US" sz="2400" dirty="0"/>
              <a:t>M Access</a:t>
            </a:r>
          </a:p>
          <a:p>
            <a:pPr marL="829818" lvl="1" indent="-342900"/>
            <a:r>
              <a:rPr lang="en-US" sz="2400" dirty="0"/>
              <a:t>Requires vehicle be identified:</a:t>
            </a:r>
          </a:p>
          <a:p>
            <a:pPr marL="1229868" lvl="2" indent="-342900"/>
            <a:r>
              <a:rPr lang="en-US" sz="2400" dirty="0"/>
              <a:t>Enter vehicle identification number (</a:t>
            </a:r>
            <a:r>
              <a:rPr lang="en-US" sz="2400" spc="-300" dirty="0"/>
              <a:t>V I </a:t>
            </a:r>
            <a:r>
              <a:rPr lang="en-US" sz="2400" dirty="0"/>
              <a:t>N).</a:t>
            </a:r>
          </a:p>
          <a:p>
            <a:pPr marL="1229868" lvl="2" indent="-342900"/>
            <a:r>
              <a:rPr lang="en-US" sz="2400" dirty="0"/>
              <a:t>Select make, model, and year (</a:t>
            </a:r>
            <a:r>
              <a:rPr lang="en-US" sz="2400" spc="-300" dirty="0"/>
              <a:t>M M </a:t>
            </a:r>
            <a:r>
              <a:rPr lang="en-US" sz="2400" dirty="0"/>
              <a:t>Y). Then select the engine and transmission, etc.</a:t>
            </a:r>
          </a:p>
          <a:p>
            <a:pPr marL="1229868" lvl="2" indent="-342900"/>
            <a:r>
              <a:rPr lang="en-US" sz="2400" dirty="0"/>
              <a:t>Many scan tools can automatically select vehicle:</a:t>
            </a:r>
          </a:p>
          <a:p>
            <a:pPr marL="1229868" lvl="2" indent="-342900"/>
            <a:r>
              <a:rPr lang="en-US" sz="2400" dirty="0"/>
              <a:t>Most enhanced scan tools can access:</a:t>
            </a:r>
          </a:p>
          <a:p>
            <a:pPr marL="1687068" lvl="3" indent="-342900"/>
            <a:r>
              <a:rPr lang="en-US" sz="2400" dirty="0"/>
              <a:t>Transmission</a:t>
            </a:r>
          </a:p>
          <a:p>
            <a:pPr marL="1687068" lvl="3" indent="-342900"/>
            <a:r>
              <a:rPr lang="en-US" sz="2400" spc="-300" dirty="0"/>
              <a:t>A B </a:t>
            </a:r>
            <a:r>
              <a:rPr lang="en-US" sz="2400" dirty="0"/>
              <a:t>S</a:t>
            </a:r>
          </a:p>
          <a:p>
            <a:pPr marL="1687068" lvl="3" indent="-342900"/>
            <a:r>
              <a:rPr lang="en-US" sz="2400" spc="-300" dirty="0"/>
              <a:t>S R </a:t>
            </a:r>
            <a:r>
              <a:rPr lang="en-US" sz="2400" dirty="0"/>
              <a:t>S (airbags)</a:t>
            </a:r>
          </a:p>
          <a:p>
            <a:pPr marL="1687068" lvl="3" indent="-342900"/>
            <a:r>
              <a:rPr lang="en-US" sz="2400" spc="-300" dirty="0"/>
              <a:t>H V A </a:t>
            </a:r>
            <a:r>
              <a:rPr lang="en-US" sz="2400" dirty="0"/>
              <a:t>C and more</a:t>
            </a:r>
            <a:endParaRPr lang="en-US" sz="2400" noProof="0" dirty="0"/>
          </a:p>
        </p:txBody>
      </p:sp>
    </p:spTree>
    <p:extLst>
      <p:ext uri="{BB962C8B-B14F-4D97-AF65-F5344CB8AC3E}">
        <p14:creationId xmlns:p14="http://schemas.microsoft.com/office/powerpoint/2010/main" val="23027071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13762" y="181963"/>
            <a:ext cx="8229600" cy="590349"/>
          </a:xfrm>
        </p:spPr>
        <p:txBody>
          <a:bodyPr wrap="square" lIns="0" tIns="18000" rIns="0" bIns="18000" anchor="ctr" anchorCtr="0">
            <a:spAutoFit/>
          </a:bodyPr>
          <a:lstStyle/>
          <a:p>
            <a:r>
              <a:rPr lang="en-US" noProof="0" dirty="0"/>
              <a:t>Figure 24.8</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13764" y="990142"/>
            <a:ext cx="8361923" cy="405683"/>
          </a:xfrm>
        </p:spPr>
        <p:txBody>
          <a:bodyPr wrap="square" lIns="0" tIns="18000" rIns="0" bIns="18000" anchor="ctr" anchorCtr="0">
            <a:spAutoFit/>
          </a:bodyPr>
          <a:lstStyle/>
          <a:p>
            <a:pPr marL="0" indent="0">
              <a:spcBef>
                <a:spcPts val="600"/>
              </a:spcBef>
              <a:buNone/>
            </a:pPr>
            <a:r>
              <a:rPr lang="en-US" sz="2400" spc="-300" noProof="0" dirty="0"/>
              <a:t>D L </a:t>
            </a:r>
            <a:r>
              <a:rPr lang="en-US" sz="2400" noProof="0" dirty="0"/>
              <a:t>C Breakout Box</a:t>
            </a:r>
          </a:p>
        </p:txBody>
      </p:sp>
      <p:pic>
        <p:nvPicPr>
          <p:cNvPr id="7" name="Picture 6" descr="A close-up view of a hand wearing gloves holding a typical breakout box.">
            <a:extLst>
              <a:ext uri="{FF2B5EF4-FFF2-40B4-BE49-F238E27FC236}">
                <a16:creationId xmlns:a16="http://schemas.microsoft.com/office/drawing/2014/main" id="{25EB4F8A-FCE0-4CEF-AFC2-823E84346F1F}"/>
              </a:ext>
            </a:extLst>
          </p:cNvPr>
          <p:cNvPicPr>
            <a:picLocks noChangeAspect="1"/>
          </p:cNvPicPr>
          <p:nvPr/>
        </p:nvPicPr>
        <p:blipFill>
          <a:blip r:embed="rId3"/>
          <a:stretch>
            <a:fillRect/>
          </a:stretch>
        </p:blipFill>
        <p:spPr>
          <a:xfrm>
            <a:off x="1982590" y="1501805"/>
            <a:ext cx="5178820" cy="3890250"/>
          </a:xfrm>
          <a:prstGeom prst="rect">
            <a:avLst/>
          </a:prstGeom>
        </p:spPr>
      </p:pic>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13764" y="5478000"/>
            <a:ext cx="8361924" cy="775015"/>
          </a:xfrm>
        </p:spPr>
        <p:txBody>
          <a:bodyPr wrap="square" lIns="0" tIns="18000" rIns="0" bIns="18000">
            <a:spAutoFit/>
          </a:bodyPr>
          <a:lstStyle/>
          <a:p>
            <a:pPr marL="342900" indent="-342900"/>
            <a:r>
              <a:rPr lang="en-US" sz="2400" dirty="0"/>
              <a:t>A typical breakout box is used to extend the </a:t>
            </a:r>
            <a:r>
              <a:rPr lang="en-US" sz="2400" spc="-300" dirty="0"/>
              <a:t>D L </a:t>
            </a:r>
            <a:r>
              <a:rPr lang="en-US" sz="2400" dirty="0"/>
              <a:t>C and give ready access to the terminals.</a:t>
            </a:r>
            <a:endParaRPr lang="en-US" sz="2400" noProof="0" dirty="0"/>
          </a:p>
        </p:txBody>
      </p:sp>
    </p:spTree>
    <p:extLst>
      <p:ext uri="{BB962C8B-B14F-4D97-AF65-F5344CB8AC3E}">
        <p14:creationId xmlns:p14="http://schemas.microsoft.com/office/powerpoint/2010/main" val="6476908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13760" y="181963"/>
            <a:ext cx="8229600" cy="590349"/>
          </a:xfrm>
        </p:spPr>
        <p:txBody>
          <a:bodyPr wrap="square" lIns="0" tIns="18000" rIns="0" bIns="18000" anchor="ctr" anchorCtr="0">
            <a:spAutoFit/>
          </a:bodyPr>
          <a:lstStyle/>
          <a:p>
            <a:r>
              <a:rPr lang="en-US" noProof="0" dirty="0"/>
              <a:t>Question 2 </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13760" y="990143"/>
            <a:ext cx="8361927" cy="405683"/>
          </a:xfrm>
        </p:spPr>
        <p:txBody>
          <a:bodyPr wrap="square" lIns="0" tIns="18000" rIns="0" bIns="18000" anchor="ctr" anchorCtr="0">
            <a:spAutoFit/>
          </a:bodyPr>
          <a:lstStyle/>
          <a:p>
            <a:pPr marL="0" indent="0">
              <a:buNone/>
            </a:pPr>
            <a:r>
              <a:rPr lang="en-US" sz="2400" dirty="0"/>
              <a:t>Where is the diagnostic link connector located?</a:t>
            </a:r>
            <a:endParaRPr lang="en-US" sz="2400" noProof="0" dirty="0"/>
          </a:p>
        </p:txBody>
      </p:sp>
    </p:spTree>
    <p:extLst>
      <p:ext uri="{BB962C8B-B14F-4D97-AF65-F5344CB8AC3E}">
        <p14:creationId xmlns:p14="http://schemas.microsoft.com/office/powerpoint/2010/main" val="9225074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13762" y="181960"/>
            <a:ext cx="8361924" cy="590349"/>
          </a:xfrm>
        </p:spPr>
        <p:txBody>
          <a:bodyPr wrap="square" lIns="0" tIns="18000" rIns="0" bIns="18000" anchor="ctr" anchorCtr="0">
            <a:spAutoFit/>
          </a:bodyPr>
          <a:lstStyle/>
          <a:p>
            <a:r>
              <a:rPr lang="en-US" noProof="0" dirty="0"/>
              <a:t>Answer 2</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13762" y="990143"/>
            <a:ext cx="8361925" cy="405683"/>
          </a:xfrm>
        </p:spPr>
        <p:txBody>
          <a:bodyPr wrap="square" lIns="0" tIns="18000" rIns="0" bIns="18000" anchor="ctr" anchorCtr="0">
            <a:spAutoFit/>
          </a:bodyPr>
          <a:lstStyle/>
          <a:p>
            <a:pPr marL="0" indent="0">
              <a:buNone/>
            </a:pPr>
            <a:r>
              <a:rPr lang="en-US" sz="2400" noProof="0" dirty="0"/>
              <a:t>Under the dash on the left side of the steering wheel.</a:t>
            </a:r>
          </a:p>
        </p:txBody>
      </p:sp>
    </p:spTree>
    <p:extLst>
      <p:ext uri="{BB962C8B-B14F-4D97-AF65-F5344CB8AC3E}">
        <p14:creationId xmlns:p14="http://schemas.microsoft.com/office/powerpoint/2010/main" val="10583872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B16FD76A-8E92-4830-977C-DEDF5053CB2F}"/>
              </a:ext>
            </a:extLst>
          </p:cNvPr>
          <p:cNvSpPr>
            <a:spLocks noGrp="1"/>
          </p:cNvSpPr>
          <p:nvPr>
            <p:ph type="title"/>
          </p:nvPr>
        </p:nvSpPr>
        <p:spPr>
          <a:xfrm>
            <a:off x="313760" y="181965"/>
            <a:ext cx="8361928" cy="590349"/>
          </a:xfrm>
        </p:spPr>
        <p:txBody>
          <a:bodyPr wrap="square">
            <a:spAutoFit/>
          </a:bodyPr>
          <a:lstStyle/>
          <a:p>
            <a:r>
              <a:rPr lang="en-US" spc="-500" dirty="0"/>
              <a:t>O E </a:t>
            </a:r>
            <a:r>
              <a:rPr lang="en-US" dirty="0"/>
              <a:t>M Factory Scan Tools</a:t>
            </a:r>
          </a:p>
        </p:txBody>
      </p:sp>
      <p:sp>
        <p:nvSpPr>
          <p:cNvPr id="7" name="Content Placeholder 6">
            <a:extLst>
              <a:ext uri="{FF2B5EF4-FFF2-40B4-BE49-F238E27FC236}">
                <a16:creationId xmlns:a16="http://schemas.microsoft.com/office/drawing/2014/main" id="{83F579CF-9053-44A7-A757-9EBB39F153C2}"/>
              </a:ext>
            </a:extLst>
          </p:cNvPr>
          <p:cNvSpPr>
            <a:spLocks noGrp="1"/>
          </p:cNvSpPr>
          <p:nvPr>
            <p:ph sz="quarter" idx="13"/>
          </p:nvPr>
        </p:nvSpPr>
        <p:spPr>
          <a:xfrm>
            <a:off x="313760" y="979370"/>
            <a:ext cx="8361928" cy="3298783"/>
          </a:xfrm>
        </p:spPr>
        <p:txBody>
          <a:bodyPr wrap="square">
            <a:spAutoFit/>
          </a:bodyPr>
          <a:lstStyle/>
          <a:p>
            <a:pPr marL="342900" indent="-342900">
              <a:spcBef>
                <a:spcPts val="600"/>
              </a:spcBef>
            </a:pPr>
            <a:r>
              <a:rPr lang="en-US" sz="2400" dirty="0"/>
              <a:t>Factory scan tools are the scan tools </a:t>
            </a:r>
          </a:p>
          <a:p>
            <a:pPr marL="342900" indent="-342900">
              <a:spcBef>
                <a:spcPts val="600"/>
              </a:spcBef>
            </a:pPr>
            <a:r>
              <a:rPr lang="en-US" sz="2400" dirty="0"/>
              <a:t>Required by all dealers sell and service brand of vehicle.</a:t>
            </a:r>
          </a:p>
          <a:p>
            <a:pPr marL="342900" indent="-342900">
              <a:spcBef>
                <a:spcPts val="600"/>
              </a:spcBef>
            </a:pPr>
            <a:r>
              <a:rPr lang="en-US" sz="2400" dirty="0"/>
              <a:t>Examples of factory scan tools (oldest to newest) include the following:</a:t>
            </a:r>
          </a:p>
          <a:p>
            <a:pPr marL="342900" indent="-342900">
              <a:spcBef>
                <a:spcPts val="600"/>
              </a:spcBef>
            </a:pPr>
            <a:r>
              <a:rPr lang="en-US" sz="2400" spc="-300" dirty="0"/>
              <a:t>G </a:t>
            </a:r>
            <a:r>
              <a:rPr lang="en-US" sz="2400" dirty="0"/>
              <a:t>M—Tech 2, </a:t>
            </a:r>
            <a:r>
              <a:rPr lang="en-US" sz="2400" spc="-300" dirty="0"/>
              <a:t>M D </a:t>
            </a:r>
            <a:r>
              <a:rPr lang="en-US" sz="2400" dirty="0"/>
              <a:t>I (Multiple Diagnostic Interface), </a:t>
            </a:r>
            <a:r>
              <a:rPr lang="en-US" sz="2400" spc="-300" dirty="0"/>
              <a:t>M D </a:t>
            </a:r>
            <a:r>
              <a:rPr lang="en-US" sz="2400" dirty="0"/>
              <a:t>I 2, or </a:t>
            </a:r>
            <a:r>
              <a:rPr lang="en-US" sz="2400" spc="-300" dirty="0"/>
              <a:t>G D S </a:t>
            </a:r>
            <a:r>
              <a:rPr lang="en-US" sz="2400" dirty="0"/>
              <a:t>2 (Global Diagnostic System 2)</a:t>
            </a:r>
          </a:p>
          <a:p>
            <a:pPr marL="342900" indent="-342900">
              <a:spcBef>
                <a:spcPts val="600"/>
              </a:spcBef>
            </a:pPr>
            <a:r>
              <a:rPr lang="en-US" sz="2400" dirty="0"/>
              <a:t>Ford—New Generation Star (</a:t>
            </a:r>
            <a:r>
              <a:rPr lang="en-US" sz="2400" spc="-300" dirty="0"/>
              <a:t>N G </a:t>
            </a:r>
            <a:r>
              <a:rPr lang="en-US" sz="2400" dirty="0"/>
              <a:t>S) and </a:t>
            </a:r>
            <a:r>
              <a:rPr lang="en-US" sz="2400" spc="-300" dirty="0"/>
              <a:t>I D </a:t>
            </a:r>
            <a:r>
              <a:rPr lang="en-US" sz="2400" dirty="0"/>
              <a:t>S (Integrated Diagnostic Software), </a:t>
            </a:r>
            <a:r>
              <a:rPr lang="en-US" sz="2400" spc="-300" dirty="0"/>
              <a:t>V C </a:t>
            </a:r>
            <a:r>
              <a:rPr lang="en-US" sz="2400" dirty="0"/>
              <a:t>M, </a:t>
            </a:r>
            <a:r>
              <a:rPr lang="en-US" sz="2400" spc="-300" dirty="0"/>
              <a:t>V C M </a:t>
            </a:r>
            <a:r>
              <a:rPr lang="en-US" sz="2400" dirty="0"/>
              <a:t>2, or </a:t>
            </a:r>
            <a:r>
              <a:rPr lang="en-US" sz="2400" spc="-300" dirty="0"/>
              <a:t>V C M </a:t>
            </a:r>
            <a:r>
              <a:rPr lang="en-US" sz="2400" dirty="0"/>
              <a:t>3, </a:t>
            </a:r>
            <a:r>
              <a:rPr lang="en-US" sz="2400" spc="-300" dirty="0"/>
              <a:t>F D R </a:t>
            </a:r>
            <a:r>
              <a:rPr lang="en-US" sz="2400" dirty="0"/>
              <a:t>S</a:t>
            </a:r>
          </a:p>
        </p:txBody>
      </p:sp>
      <p:sp>
        <p:nvSpPr>
          <p:cNvPr id="8" name="Content Placeholder 7">
            <a:extLst>
              <a:ext uri="{FF2B5EF4-FFF2-40B4-BE49-F238E27FC236}">
                <a16:creationId xmlns:a16="http://schemas.microsoft.com/office/drawing/2014/main" id="{5421A75D-50F6-4E28-A65B-CBAA5E708325}"/>
              </a:ext>
            </a:extLst>
          </p:cNvPr>
          <p:cNvSpPr>
            <a:spLocks noGrp="1"/>
          </p:cNvSpPr>
          <p:nvPr>
            <p:ph sz="quarter" idx="14"/>
          </p:nvPr>
        </p:nvSpPr>
        <p:spPr>
          <a:xfrm>
            <a:off x="313760" y="4346323"/>
            <a:ext cx="1792946" cy="405683"/>
          </a:xfrm>
        </p:spPr>
        <p:txBody>
          <a:bodyPr wrap="square">
            <a:spAutoFit/>
          </a:bodyPr>
          <a:lstStyle/>
          <a:p>
            <a:pPr marL="342900" indent="-342900"/>
            <a:r>
              <a:rPr lang="en-US" sz="2400" dirty="0"/>
              <a:t>Chrysler—</a:t>
            </a:r>
          </a:p>
        </p:txBody>
      </p:sp>
      <p:graphicFrame>
        <p:nvGraphicFramePr>
          <p:cNvPr id="17" name="Object 16" descr="D R B-Roman numeral three comma">
            <a:extLst>
              <a:ext uri="{FF2B5EF4-FFF2-40B4-BE49-F238E27FC236}">
                <a16:creationId xmlns:a16="http://schemas.microsoft.com/office/drawing/2014/main" id="{D564F3A4-EAF9-49AF-80AF-A40BEEB73B84}"/>
              </a:ext>
            </a:extLst>
          </p:cNvPr>
          <p:cNvGraphicFramePr>
            <a:graphicFrameLocks noChangeAspect="1"/>
          </p:cNvGraphicFramePr>
          <p:nvPr>
            <p:extLst>
              <p:ext uri="{D42A27DB-BD31-4B8C-83A1-F6EECF244321}">
                <p14:modId xmlns:p14="http://schemas.microsoft.com/office/powerpoint/2010/main" val="2029402151"/>
              </p:ext>
            </p:extLst>
          </p:nvPr>
        </p:nvGraphicFramePr>
        <p:xfrm>
          <a:off x="2093405" y="4405821"/>
          <a:ext cx="1082675" cy="365125"/>
        </p:xfrm>
        <a:graphic>
          <a:graphicData uri="http://schemas.openxmlformats.org/presentationml/2006/ole">
            <mc:AlternateContent xmlns:mc="http://schemas.openxmlformats.org/markup-compatibility/2006">
              <mc:Choice xmlns:v="urn:schemas-microsoft-com:vml" Requires="v">
                <p:oleObj name="Equation" r:id="rId3" imgW="571320" imgH="190440" progId="Equation.DSMT4">
                  <p:embed/>
                </p:oleObj>
              </mc:Choice>
              <mc:Fallback>
                <p:oleObj name="Equation" r:id="rId3" imgW="571320" imgH="190440" progId="Equation.DSMT4">
                  <p:embed/>
                  <p:pic>
                    <p:nvPicPr>
                      <p:cNvPr id="17" name="Object 16">
                        <a:extLst>
                          <a:ext uri="{FF2B5EF4-FFF2-40B4-BE49-F238E27FC236}">
                            <a16:creationId xmlns:a16="http://schemas.microsoft.com/office/drawing/2014/main" id="{8E167EE0-BD16-4383-92A5-FAD8AC1CC45E}"/>
                          </a:ext>
                        </a:extLst>
                      </p:cNvPr>
                      <p:cNvPicPr/>
                      <p:nvPr/>
                    </p:nvPicPr>
                    <p:blipFill>
                      <a:blip r:embed="rId4"/>
                      <a:stretch>
                        <a:fillRect/>
                      </a:stretch>
                    </p:blipFill>
                    <p:spPr>
                      <a:xfrm>
                        <a:off x="2093405" y="4405821"/>
                        <a:ext cx="1082675" cy="365125"/>
                      </a:xfrm>
                      <a:prstGeom prst="rect">
                        <a:avLst/>
                      </a:prstGeom>
                    </p:spPr>
                  </p:pic>
                </p:oleObj>
              </mc:Fallback>
            </mc:AlternateContent>
          </a:graphicData>
        </a:graphic>
      </p:graphicFrame>
      <p:sp>
        <p:nvSpPr>
          <p:cNvPr id="11" name="Content Placeholder 10">
            <a:extLst>
              <a:ext uri="{FF2B5EF4-FFF2-40B4-BE49-F238E27FC236}">
                <a16:creationId xmlns:a16="http://schemas.microsoft.com/office/drawing/2014/main" id="{7719E9A9-533C-4D7F-8A82-8FC4707E823D}"/>
              </a:ext>
            </a:extLst>
          </p:cNvPr>
          <p:cNvSpPr>
            <a:spLocks noGrp="1"/>
          </p:cNvSpPr>
          <p:nvPr>
            <p:ph sz="quarter" idx="15"/>
          </p:nvPr>
        </p:nvSpPr>
        <p:spPr>
          <a:xfrm>
            <a:off x="3263150" y="4393108"/>
            <a:ext cx="5412537" cy="405683"/>
          </a:xfrm>
        </p:spPr>
        <p:txBody>
          <a:bodyPr wrap="square">
            <a:spAutoFit/>
          </a:bodyPr>
          <a:lstStyle/>
          <a:p>
            <a:pPr marL="0" indent="0">
              <a:buNone/>
            </a:pPr>
            <a:r>
              <a:rPr lang="en-US" sz="2400" dirty="0"/>
              <a:t>Star Scan, wiTECH, or wiTECH 2</a:t>
            </a:r>
          </a:p>
        </p:txBody>
      </p:sp>
      <p:sp>
        <p:nvSpPr>
          <p:cNvPr id="12" name="Content Placeholder 11">
            <a:extLst>
              <a:ext uri="{FF2B5EF4-FFF2-40B4-BE49-F238E27FC236}">
                <a16:creationId xmlns:a16="http://schemas.microsoft.com/office/drawing/2014/main" id="{34796304-D3D9-4921-813F-51741E7BBFA1}"/>
              </a:ext>
            </a:extLst>
          </p:cNvPr>
          <p:cNvSpPr>
            <a:spLocks noGrp="1"/>
          </p:cNvSpPr>
          <p:nvPr>
            <p:ph sz="quarter" idx="16"/>
          </p:nvPr>
        </p:nvSpPr>
        <p:spPr>
          <a:xfrm>
            <a:off x="313760" y="4827761"/>
            <a:ext cx="8361928" cy="851959"/>
          </a:xfrm>
        </p:spPr>
        <p:txBody>
          <a:bodyPr wrap="square">
            <a:spAutoFit/>
          </a:bodyPr>
          <a:lstStyle/>
          <a:p>
            <a:pPr marL="342900" indent="-342900">
              <a:spcBef>
                <a:spcPts val="600"/>
              </a:spcBef>
            </a:pPr>
            <a:r>
              <a:rPr lang="en-US" sz="2400" dirty="0"/>
              <a:t>Honda—Master Tech, Honda Diagnostic System (</a:t>
            </a:r>
            <a:r>
              <a:rPr lang="en-US" sz="2400" spc="-300" dirty="0"/>
              <a:t>H D </a:t>
            </a:r>
            <a:r>
              <a:rPr lang="en-US" sz="2400" dirty="0"/>
              <a:t>S)</a:t>
            </a:r>
          </a:p>
          <a:p>
            <a:pPr marL="342900" indent="-342900">
              <a:spcBef>
                <a:spcPts val="600"/>
              </a:spcBef>
            </a:pPr>
            <a:r>
              <a:rPr lang="en-US" sz="2400" dirty="0"/>
              <a:t>Toyota—Master Tech or Tech Stream</a:t>
            </a:r>
          </a:p>
        </p:txBody>
      </p:sp>
    </p:spTree>
    <p:extLst>
      <p:ext uri="{BB962C8B-B14F-4D97-AF65-F5344CB8AC3E}">
        <p14:creationId xmlns:p14="http://schemas.microsoft.com/office/powerpoint/2010/main" val="36587334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13765" y="181965"/>
            <a:ext cx="8229600" cy="590349"/>
          </a:xfrm>
        </p:spPr>
        <p:txBody>
          <a:bodyPr wrap="square" lIns="0" tIns="18000" rIns="0" bIns="18000" anchor="ctr" anchorCtr="0">
            <a:spAutoFit/>
          </a:bodyPr>
          <a:lstStyle/>
          <a:p>
            <a:r>
              <a:rPr lang="en-US" noProof="0" dirty="0"/>
              <a:t>Figure 24.9</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13763" y="993735"/>
            <a:ext cx="4258237" cy="775015"/>
          </a:xfrm>
        </p:spPr>
        <p:txBody>
          <a:bodyPr wrap="square" lIns="0" tIns="18000" rIns="0" bIns="18000" anchor="ctr" anchorCtr="0">
            <a:spAutoFit/>
          </a:bodyPr>
          <a:lstStyle/>
          <a:p>
            <a:pPr marL="0" indent="0">
              <a:spcBef>
                <a:spcPts val="600"/>
              </a:spcBef>
              <a:buNone/>
            </a:pPr>
            <a:r>
              <a:rPr lang="en-US" sz="2400" spc="-300" noProof="0" dirty="0"/>
              <a:t>M D </a:t>
            </a:r>
            <a:r>
              <a:rPr lang="en-US" sz="2400" noProof="0" dirty="0"/>
              <a:t>I Multiple Diagnostic Interface</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13762" y="2035547"/>
            <a:ext cx="4258238" cy="1513679"/>
          </a:xfrm>
        </p:spPr>
        <p:txBody>
          <a:bodyPr wrap="square" lIns="0" tIns="18000" rIns="0" bIns="18000">
            <a:spAutoFit/>
          </a:bodyPr>
          <a:lstStyle/>
          <a:p>
            <a:pPr marL="342900" indent="-342900"/>
            <a:r>
              <a:rPr lang="en-US" sz="2400" dirty="0"/>
              <a:t>A </a:t>
            </a:r>
            <a:r>
              <a:rPr lang="en-US" sz="2400" spc="-300" dirty="0"/>
              <a:t>G </a:t>
            </a:r>
            <a:r>
              <a:rPr lang="en-US" sz="2400" dirty="0"/>
              <a:t>M scan tool that plugs into the </a:t>
            </a:r>
            <a:r>
              <a:rPr lang="en-US" sz="2400" spc="-300" dirty="0"/>
              <a:t>D L </a:t>
            </a:r>
            <a:r>
              <a:rPr lang="en-US" sz="2400" dirty="0"/>
              <a:t>C and uses a laptop computer for the display.</a:t>
            </a:r>
            <a:endParaRPr lang="en-US" sz="2400" noProof="0" dirty="0"/>
          </a:p>
        </p:txBody>
      </p:sp>
      <p:pic>
        <p:nvPicPr>
          <p:cNvPr id="7" name="Picture 6" descr="A close-up view of a General Motors scan tool.">
            <a:extLst>
              <a:ext uri="{FF2B5EF4-FFF2-40B4-BE49-F238E27FC236}">
                <a16:creationId xmlns:a16="http://schemas.microsoft.com/office/drawing/2014/main" id="{58302BC5-B6F0-4D39-AEE7-31E84EC570E3}"/>
              </a:ext>
            </a:extLst>
          </p:cNvPr>
          <p:cNvPicPr>
            <a:picLocks noChangeAspect="1"/>
          </p:cNvPicPr>
          <p:nvPr/>
        </p:nvPicPr>
        <p:blipFill>
          <a:blip r:embed="rId3"/>
          <a:stretch>
            <a:fillRect/>
          </a:stretch>
        </p:blipFill>
        <p:spPr>
          <a:xfrm>
            <a:off x="4763982" y="999940"/>
            <a:ext cx="3703939" cy="4931147"/>
          </a:xfrm>
          <a:prstGeom prst="rect">
            <a:avLst/>
          </a:prstGeom>
        </p:spPr>
      </p:pic>
    </p:spTree>
    <p:extLst>
      <p:ext uri="{BB962C8B-B14F-4D97-AF65-F5344CB8AC3E}">
        <p14:creationId xmlns:p14="http://schemas.microsoft.com/office/powerpoint/2010/main" val="11702553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313765" y="178917"/>
            <a:ext cx="8361923" cy="1698345"/>
          </a:xfrm>
        </p:spPr>
        <p:txBody>
          <a:bodyPr wrap="square" lIns="0" tIns="18000" rIns="0" bIns="18000" anchor="ctr" anchorCtr="0">
            <a:spAutoFit/>
          </a:bodyPr>
          <a:lstStyle/>
          <a:p>
            <a:r>
              <a:rPr lang="en-US" dirty="0"/>
              <a:t>Frequently Asked Question: Can a Code Reader Read All Diagnostic Trouble Codes? </a:t>
            </a:r>
            <a:r>
              <a:rPr lang="en-US" sz="2800" noProof="0" dirty="0"/>
              <a:t>(2 of 2)</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316270" y="2037862"/>
            <a:ext cx="8359417" cy="405683"/>
          </a:xfrm>
        </p:spPr>
        <p:txBody>
          <a:bodyPr wrap="square" lIns="0" tIns="18000" rIns="0" bIns="18000" anchor="ctr" anchorCtr="0">
            <a:spAutoFit/>
          </a:bodyPr>
          <a:lstStyle/>
          <a:p>
            <a:pPr marL="0" indent="0">
              <a:buNone/>
            </a:pPr>
            <a:r>
              <a:rPr lang="en-US" sz="2400" b="1" noProof="0" dirty="0"/>
              <a:t>? Frequently Asked Question</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311723" y="2602111"/>
            <a:ext cx="8363965" cy="2252343"/>
          </a:xfrm>
        </p:spPr>
        <p:txBody>
          <a:bodyPr wrap="square" lIns="0" tIns="18000" rIns="0" bIns="18000" anchor="ctr" anchorCtr="0">
            <a:spAutoFit/>
          </a:bodyPr>
          <a:lstStyle/>
          <a:p>
            <a:pPr marL="0" indent="0">
              <a:buNone/>
            </a:pPr>
            <a:r>
              <a:rPr lang="en-US" sz="2400" b="1" dirty="0"/>
              <a:t>Can a Code Reader Read All Diagnostic Trouble Codes? </a:t>
            </a:r>
            <a:r>
              <a:rPr lang="en-US" sz="2400" dirty="0"/>
              <a:t>No. Code readers are designed to read only emission-related diagnostic trouble codes referred to powertrain-related codes starting with the capital letter P. An aftermarket scan tool or a factory scan tool is required to read the diagnostic trouble codes from the other systems.</a:t>
            </a:r>
          </a:p>
        </p:txBody>
      </p:sp>
    </p:spTree>
    <p:extLst>
      <p:ext uri="{BB962C8B-B14F-4D97-AF65-F5344CB8AC3E}">
        <p14:creationId xmlns:p14="http://schemas.microsoft.com/office/powerpoint/2010/main" val="14849263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13762" y="181964"/>
            <a:ext cx="8361925" cy="590349"/>
          </a:xfrm>
        </p:spPr>
        <p:txBody>
          <a:bodyPr wrap="square" lIns="0" tIns="18000" rIns="0" bIns="18000" anchor="ctr" anchorCtr="0">
            <a:spAutoFit/>
          </a:bodyPr>
          <a:lstStyle/>
          <a:p>
            <a:r>
              <a:rPr lang="en-US" dirty="0"/>
              <a:t>Using a Scan Tool</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13760" y="972068"/>
            <a:ext cx="8361928" cy="4422168"/>
          </a:xfrm>
        </p:spPr>
        <p:txBody>
          <a:bodyPr wrap="square" lIns="0" tIns="18000" rIns="0" bIns="18000" anchor="ctr" anchorCtr="0">
            <a:spAutoFit/>
          </a:bodyPr>
          <a:lstStyle/>
          <a:p>
            <a:pPr marL="342900" indent="-342900">
              <a:spcBef>
                <a:spcPts val="600"/>
              </a:spcBef>
            </a:pPr>
            <a:r>
              <a:rPr lang="en-US" sz="2400" dirty="0"/>
              <a:t>Diagnostic process using </a:t>
            </a:r>
            <a:r>
              <a:rPr lang="en-US" sz="2400" spc="-300" dirty="0"/>
              <a:t>D T C </a:t>
            </a:r>
            <a:r>
              <a:rPr lang="en-US" sz="2400" dirty="0"/>
              <a:t>s</a:t>
            </a:r>
          </a:p>
          <a:p>
            <a:pPr marL="342900" indent="-342900">
              <a:spcBef>
                <a:spcPts val="600"/>
              </a:spcBef>
            </a:pPr>
            <a:r>
              <a:rPr lang="en-US" sz="2400" dirty="0"/>
              <a:t>Determines problems or symptoms associated with </a:t>
            </a:r>
            <a:r>
              <a:rPr lang="en-US" sz="2400" spc="-300" dirty="0"/>
              <a:t>D T C </a:t>
            </a:r>
            <a:r>
              <a:rPr lang="en-US" sz="2400" dirty="0"/>
              <a:t>s </a:t>
            </a:r>
          </a:p>
          <a:p>
            <a:pPr marL="342900" indent="-342900">
              <a:spcBef>
                <a:spcPts val="600"/>
              </a:spcBef>
            </a:pPr>
            <a:r>
              <a:rPr lang="en-US" sz="2400" dirty="0"/>
              <a:t>Find root cause of customer concern</a:t>
            </a:r>
          </a:p>
          <a:p>
            <a:pPr marL="342900" indent="-342900">
              <a:spcBef>
                <a:spcPts val="600"/>
              </a:spcBef>
            </a:pPr>
            <a:r>
              <a:rPr lang="en-US" sz="2400" dirty="0"/>
              <a:t>Process starts with an all-module scan </a:t>
            </a:r>
          </a:p>
          <a:p>
            <a:pPr marL="829818" lvl="1" indent="-342900"/>
            <a:r>
              <a:rPr lang="en-US" sz="2400" dirty="0"/>
              <a:t>Checking service information, pin-point testing</a:t>
            </a:r>
          </a:p>
          <a:p>
            <a:pPr marL="829818" lvl="1" indent="-342900"/>
            <a:r>
              <a:rPr lang="en-US" sz="2400" dirty="0"/>
              <a:t>Performing a visual inspection </a:t>
            </a:r>
          </a:p>
          <a:p>
            <a:pPr marL="342900" indent="-342900">
              <a:spcBef>
                <a:spcPts val="600"/>
              </a:spcBef>
            </a:pPr>
            <a:r>
              <a:rPr lang="en-US" sz="2400" dirty="0"/>
              <a:t>Resetting vehicle systems</a:t>
            </a:r>
            <a:r>
              <a:rPr lang="en-US" sz="2400" noProof="0" dirty="0"/>
              <a:t> </a:t>
            </a:r>
          </a:p>
          <a:p>
            <a:pPr marL="342900" indent="-342900">
              <a:spcBef>
                <a:spcPts val="600"/>
              </a:spcBef>
            </a:pPr>
            <a:r>
              <a:rPr lang="en-US" sz="2400" dirty="0"/>
              <a:t>Bi-directional testing</a:t>
            </a:r>
          </a:p>
          <a:p>
            <a:pPr marL="342900" indent="-342900">
              <a:spcBef>
                <a:spcPts val="600"/>
              </a:spcBef>
            </a:pPr>
            <a:r>
              <a:rPr lang="en-US" sz="2400" dirty="0"/>
              <a:t>Reprogramming: J2534 reflashing</a:t>
            </a:r>
          </a:p>
          <a:p>
            <a:pPr marL="342900" indent="-342900">
              <a:spcBef>
                <a:spcPts val="600"/>
              </a:spcBef>
            </a:pPr>
            <a:r>
              <a:rPr lang="en-US" sz="2400" dirty="0"/>
              <a:t>Scan tools graphing</a:t>
            </a:r>
            <a:endParaRPr lang="en-US" sz="2400" noProof="0" dirty="0"/>
          </a:p>
        </p:txBody>
      </p:sp>
    </p:spTree>
    <p:extLst>
      <p:ext uri="{BB962C8B-B14F-4D97-AF65-F5344CB8AC3E}">
        <p14:creationId xmlns:p14="http://schemas.microsoft.com/office/powerpoint/2010/main" val="12278621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10134" y="184800"/>
            <a:ext cx="8365553" cy="590349"/>
          </a:xfrm>
        </p:spPr>
        <p:txBody>
          <a:bodyPr wrap="square" lIns="0" tIns="18000" rIns="0" bIns="18000" anchor="ctr" anchorCtr="0">
            <a:spAutoFit/>
          </a:bodyPr>
          <a:lstStyle/>
          <a:p>
            <a:r>
              <a:rPr lang="en-US" dirty="0"/>
              <a:t>Malfunction Indicator Lamp (</a:t>
            </a:r>
            <a:r>
              <a:rPr lang="en-US" spc="-500" dirty="0"/>
              <a:t>M I </a:t>
            </a:r>
            <a:r>
              <a:rPr lang="en-US" dirty="0"/>
              <a:t>L)</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2"/>
          </p:nvPr>
        </p:nvSpPr>
        <p:spPr>
          <a:xfrm>
            <a:off x="308989" y="969694"/>
            <a:ext cx="8366699" cy="4191335"/>
          </a:xfrm>
        </p:spPr>
        <p:txBody>
          <a:bodyPr wrap="square" lIns="0" tIns="18000" rIns="0" bIns="18000" anchor="ctr" anchorCtr="0">
            <a:spAutoFit/>
          </a:bodyPr>
          <a:lstStyle/>
          <a:p>
            <a:pPr marL="342900" indent="-342900">
              <a:spcBef>
                <a:spcPts val="600"/>
              </a:spcBef>
            </a:pPr>
            <a:r>
              <a:rPr lang="en-US" sz="2400" spc="-300" dirty="0"/>
              <a:t>M I </a:t>
            </a:r>
            <a:r>
              <a:rPr lang="en-US" sz="2400" dirty="0"/>
              <a:t>L, also called the check engine light (</a:t>
            </a:r>
            <a:r>
              <a:rPr lang="en-US" sz="2400" spc="-300" dirty="0"/>
              <a:t>C E </a:t>
            </a:r>
            <a:r>
              <a:rPr lang="en-US" sz="2400" dirty="0"/>
              <a:t>L)</a:t>
            </a:r>
          </a:p>
          <a:p>
            <a:pPr marL="342900" indent="-342900">
              <a:spcBef>
                <a:spcPts val="600"/>
              </a:spcBef>
            </a:pPr>
            <a:r>
              <a:rPr lang="en-US" sz="2400" dirty="0"/>
              <a:t>Dash warning light that is orange/yellow </a:t>
            </a:r>
          </a:p>
          <a:p>
            <a:pPr marL="342900" indent="-342900">
              <a:spcBef>
                <a:spcPts val="600"/>
              </a:spcBef>
            </a:pPr>
            <a:r>
              <a:rPr lang="en-US" sz="2400" dirty="0"/>
              <a:t>Notify driver of malfunction that affects emissions</a:t>
            </a:r>
          </a:p>
          <a:p>
            <a:pPr marL="342900" indent="-342900">
              <a:spcBef>
                <a:spcPts val="600"/>
              </a:spcBef>
            </a:pPr>
            <a:r>
              <a:rPr lang="en-US" sz="2400" dirty="0"/>
              <a:t>Depending on faults, there are several possible modes of operation:</a:t>
            </a:r>
          </a:p>
          <a:p>
            <a:pPr marL="829818" lvl="1" indent="-342900"/>
            <a:r>
              <a:rPr lang="en-US" sz="2400" dirty="0"/>
              <a:t>On—A fault affecting emissions has been detected and confirmed by the </a:t>
            </a:r>
            <a:r>
              <a:rPr lang="en-US" sz="2400" spc="-300" dirty="0"/>
              <a:t>P C </a:t>
            </a:r>
            <a:r>
              <a:rPr lang="en-US" sz="2400" dirty="0"/>
              <a:t>M. Vehicle can be driven </a:t>
            </a:r>
          </a:p>
          <a:p>
            <a:pPr marL="829818" lvl="1" indent="-342900"/>
            <a:r>
              <a:rPr lang="en-US" sz="2400" dirty="0"/>
              <a:t>Flashing—A fault that can cause damage to the catalytic converter has been detected. </a:t>
            </a:r>
          </a:p>
          <a:p>
            <a:pPr marL="829818" lvl="1" indent="-342900"/>
            <a:r>
              <a:rPr lang="en-US" sz="2400" dirty="0"/>
              <a:t>Off—No fault affecting emissions detected </a:t>
            </a:r>
          </a:p>
        </p:txBody>
      </p:sp>
    </p:spTree>
    <p:extLst>
      <p:ext uri="{BB962C8B-B14F-4D97-AF65-F5344CB8AC3E}">
        <p14:creationId xmlns:p14="http://schemas.microsoft.com/office/powerpoint/2010/main" val="14437912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1">
          <a:extLst>
            <a:ext uri="{FF2B5EF4-FFF2-40B4-BE49-F238E27FC236}">
              <a16:creationId xmlns:a16="http://schemas.microsoft.com/office/drawing/2014/main" id="{A298CC88-A713-BCC5-0A90-196E1C1587E6}"/>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86BE5A0D-5A2B-D1C9-ED4A-0D1AEEFEA675}"/>
              </a:ext>
            </a:extLst>
          </p:cNvPr>
          <p:cNvSpPr>
            <a:spLocks noGrp="1"/>
          </p:cNvSpPr>
          <p:nvPr>
            <p:ph type="title"/>
          </p:nvPr>
        </p:nvSpPr>
        <p:spPr>
          <a:xfrm>
            <a:off x="313764" y="181964"/>
            <a:ext cx="8361924" cy="590349"/>
          </a:xfrm>
        </p:spPr>
        <p:txBody>
          <a:bodyPr wrap="square" lIns="0" tIns="18000" rIns="0" bIns="18000" anchor="ctr" anchorCtr="0">
            <a:spAutoFit/>
          </a:bodyPr>
          <a:lstStyle/>
          <a:p>
            <a:r>
              <a:rPr lang="en-US" noProof="0" dirty="0"/>
              <a:t>Figure 24.10</a:t>
            </a:r>
            <a:endParaRPr lang="en-US" sz="2800" noProof="0" dirty="0"/>
          </a:p>
        </p:txBody>
      </p:sp>
      <p:sp>
        <p:nvSpPr>
          <p:cNvPr id="10" name="Content Placeholder 9">
            <a:extLst>
              <a:ext uri="{FF2B5EF4-FFF2-40B4-BE49-F238E27FC236}">
                <a16:creationId xmlns:a16="http://schemas.microsoft.com/office/drawing/2014/main" id="{C3CF8196-6F32-6506-5770-40DD6A3662E2}"/>
              </a:ext>
            </a:extLst>
          </p:cNvPr>
          <p:cNvSpPr>
            <a:spLocks noGrp="1"/>
          </p:cNvSpPr>
          <p:nvPr>
            <p:ph sz="quarter" idx="13"/>
          </p:nvPr>
        </p:nvSpPr>
        <p:spPr>
          <a:xfrm>
            <a:off x="313764" y="990142"/>
            <a:ext cx="8361924" cy="405683"/>
          </a:xfrm>
        </p:spPr>
        <p:txBody>
          <a:bodyPr wrap="square" lIns="0" tIns="18000" rIns="0" bIns="18000" anchor="ctr" anchorCtr="0">
            <a:spAutoFit/>
          </a:bodyPr>
          <a:lstStyle/>
          <a:p>
            <a:pPr marL="0" indent="0">
              <a:spcBef>
                <a:spcPts val="600"/>
              </a:spcBef>
              <a:buNone/>
            </a:pPr>
            <a:r>
              <a:rPr lang="en-US" sz="2400" noProof="0" dirty="0"/>
              <a:t>Scan Tool Generated Waveform</a:t>
            </a:r>
          </a:p>
        </p:txBody>
      </p:sp>
      <p:pic>
        <p:nvPicPr>
          <p:cNvPr id="5" name="Picture 4" descr="An illustration shows a display on powertrain control module showing a voltage waveform for heated exhaust gas oxygen sensor for bank 1.&#10;Long description is available in notes, press F6.">
            <a:extLst>
              <a:ext uri="{FF2B5EF4-FFF2-40B4-BE49-F238E27FC236}">
                <a16:creationId xmlns:a16="http://schemas.microsoft.com/office/drawing/2014/main" id="{FCFAABE6-C66D-1E34-BB05-186BBE64456F}"/>
              </a:ext>
            </a:extLst>
          </p:cNvPr>
          <p:cNvPicPr>
            <a:picLocks noChangeAspect="1"/>
          </p:cNvPicPr>
          <p:nvPr/>
        </p:nvPicPr>
        <p:blipFill>
          <a:blip r:embed="rId3"/>
          <a:stretch>
            <a:fillRect/>
          </a:stretch>
        </p:blipFill>
        <p:spPr>
          <a:xfrm>
            <a:off x="878102" y="1546462"/>
            <a:ext cx="7387796" cy="3765077"/>
          </a:xfrm>
          <a:prstGeom prst="rect">
            <a:avLst/>
          </a:prstGeom>
        </p:spPr>
      </p:pic>
      <p:sp>
        <p:nvSpPr>
          <p:cNvPr id="2" name="Content Placeholder 1">
            <a:extLst>
              <a:ext uri="{FF2B5EF4-FFF2-40B4-BE49-F238E27FC236}">
                <a16:creationId xmlns:a16="http://schemas.microsoft.com/office/drawing/2014/main" id="{9BAE258B-5781-6E4A-FE52-7ECB06B45A7A}"/>
              </a:ext>
            </a:extLst>
          </p:cNvPr>
          <p:cNvSpPr>
            <a:spLocks noGrp="1"/>
          </p:cNvSpPr>
          <p:nvPr>
            <p:ph sz="quarter" idx="14"/>
          </p:nvPr>
        </p:nvSpPr>
        <p:spPr>
          <a:xfrm>
            <a:off x="313760" y="5542367"/>
            <a:ext cx="8361924" cy="775015"/>
          </a:xfrm>
        </p:spPr>
        <p:txBody>
          <a:bodyPr wrap="square" lIns="0" tIns="18000" rIns="0" bIns="18000" anchor="ctr">
            <a:spAutoFit/>
          </a:bodyPr>
          <a:lstStyle/>
          <a:p>
            <a:pPr marL="342900" indent="-342900"/>
            <a:r>
              <a:rPr lang="en-US" sz="2400" dirty="0"/>
              <a:t>The graph of an oxygen sensor as displayed on a scan tool.</a:t>
            </a:r>
            <a:endParaRPr lang="en-US" sz="2400" noProof="0" dirty="0"/>
          </a:p>
        </p:txBody>
      </p:sp>
    </p:spTree>
    <p:extLst>
      <p:ext uri="{BB962C8B-B14F-4D97-AF65-F5344CB8AC3E}">
        <p14:creationId xmlns:p14="http://schemas.microsoft.com/office/powerpoint/2010/main" val="6546728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13759" y="181963"/>
            <a:ext cx="8361923" cy="590349"/>
          </a:xfrm>
        </p:spPr>
        <p:txBody>
          <a:bodyPr wrap="square" lIns="0" tIns="18000" rIns="0" bIns="18000" anchor="ctr" anchorCtr="0">
            <a:spAutoFit/>
          </a:bodyPr>
          <a:lstStyle/>
          <a:p>
            <a:r>
              <a:rPr lang="en-US" dirty="0"/>
              <a:t>Generic v</a:t>
            </a:r>
            <a:r>
              <a:rPr lang="en-US" sz="100" dirty="0"/>
              <a:t>er</a:t>
            </a:r>
            <a:r>
              <a:rPr lang="en-US" dirty="0"/>
              <a:t>s</a:t>
            </a:r>
            <a:r>
              <a:rPr lang="en-US" sz="100" dirty="0"/>
              <a:t>us</a:t>
            </a:r>
            <a:r>
              <a:rPr lang="en-US" dirty="0"/>
              <a:t> </a:t>
            </a:r>
            <a:r>
              <a:rPr lang="en-US" spc="-500" dirty="0"/>
              <a:t>O </a:t>
            </a:r>
            <a:r>
              <a:rPr lang="en-US" dirty="0"/>
              <a:t>E </a:t>
            </a:r>
            <a:r>
              <a:rPr lang="en-US" spc="-500" dirty="0"/>
              <a:t>D T C </a:t>
            </a:r>
            <a:r>
              <a:rPr lang="en-US" dirty="0"/>
              <a:t>s</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13764" y="966552"/>
            <a:ext cx="8361923" cy="5006943"/>
          </a:xfrm>
        </p:spPr>
        <p:txBody>
          <a:bodyPr wrap="square" lIns="0" tIns="18000" rIns="0" bIns="18000" anchor="ctr" anchorCtr="0">
            <a:spAutoFit/>
          </a:bodyPr>
          <a:lstStyle/>
          <a:p>
            <a:pPr marL="342900" indent="-342900">
              <a:spcBef>
                <a:spcPts val="600"/>
              </a:spcBef>
            </a:pPr>
            <a:r>
              <a:rPr lang="en-US" sz="2400" dirty="0"/>
              <a:t>P0</a:t>
            </a:r>
            <a:r>
              <a:rPr lang="en-US" sz="2400" spc="-300" dirty="0"/>
              <a:t>x x </a:t>
            </a:r>
            <a:r>
              <a:rPr lang="en-US" sz="2400" dirty="0"/>
              <a:t>x indicates generic (</a:t>
            </a:r>
            <a:r>
              <a:rPr lang="en-US" sz="2400" spc="-300" dirty="0"/>
              <a:t>S A </a:t>
            </a:r>
            <a:r>
              <a:rPr lang="en-US" sz="2400" dirty="0"/>
              <a:t>E) </a:t>
            </a:r>
            <a:r>
              <a:rPr lang="en-US" sz="2400" spc="-300" dirty="0"/>
              <a:t>D T C </a:t>
            </a:r>
            <a:r>
              <a:rPr lang="en-US" sz="2400" dirty="0"/>
              <a:t>s </a:t>
            </a:r>
          </a:p>
          <a:p>
            <a:pPr marL="342900" indent="-342900">
              <a:spcBef>
                <a:spcPts val="600"/>
              </a:spcBef>
            </a:pPr>
            <a:r>
              <a:rPr lang="en-US" sz="2400" dirty="0"/>
              <a:t>P1</a:t>
            </a:r>
            <a:r>
              <a:rPr lang="en-US" sz="2400" spc="-300" dirty="0"/>
              <a:t>x x </a:t>
            </a:r>
            <a:r>
              <a:rPr lang="en-US" sz="2400" dirty="0"/>
              <a:t>x indicates </a:t>
            </a:r>
            <a:r>
              <a:rPr lang="en-US" sz="2400" spc="-300" dirty="0"/>
              <a:t>O E </a:t>
            </a:r>
            <a:r>
              <a:rPr lang="en-US" sz="2400" dirty="0"/>
              <a:t>M-specific </a:t>
            </a:r>
            <a:r>
              <a:rPr lang="en-US" sz="2400" spc="-300" dirty="0"/>
              <a:t>D T C </a:t>
            </a:r>
            <a:r>
              <a:rPr lang="en-US" sz="2400" dirty="0"/>
              <a:t>s</a:t>
            </a:r>
          </a:p>
          <a:p>
            <a:pPr marL="342900" indent="-342900">
              <a:spcBef>
                <a:spcPts val="600"/>
              </a:spcBef>
            </a:pPr>
            <a:r>
              <a:rPr lang="en-US" sz="2400" dirty="0"/>
              <a:t>Tens/ones numbers indicate part of system at fault</a:t>
            </a:r>
          </a:p>
          <a:p>
            <a:pPr marL="342900" indent="-342900">
              <a:spcBef>
                <a:spcPts val="600"/>
              </a:spcBef>
            </a:pPr>
            <a:r>
              <a:rPr lang="en-US" sz="2400" dirty="0"/>
              <a:t>Some </a:t>
            </a:r>
            <a:r>
              <a:rPr lang="en-US" sz="2400" spc="-300" dirty="0"/>
              <a:t>O E M </a:t>
            </a:r>
            <a:r>
              <a:rPr lang="en-US" sz="2400" dirty="0"/>
              <a:t>S use their own descriptors </a:t>
            </a:r>
          </a:p>
          <a:p>
            <a:pPr marL="342900" indent="-342900">
              <a:spcBef>
                <a:spcPts val="600"/>
              </a:spcBef>
            </a:pPr>
            <a:r>
              <a:rPr lang="en-US" sz="2400" dirty="0"/>
              <a:t>Permanent code</a:t>
            </a:r>
          </a:p>
          <a:p>
            <a:pPr marL="829818" lvl="1" indent="-342900"/>
            <a:r>
              <a:rPr lang="en-US" sz="2400" dirty="0"/>
              <a:t>Starting in 2010 all vehicles support “permanent fault codes,” stored in nonvolatile RAM and cannot be cleared when battery disconnected and only go away when problem fixed.</a:t>
            </a:r>
          </a:p>
          <a:p>
            <a:pPr marL="342900" indent="-342900">
              <a:spcBef>
                <a:spcPts val="600"/>
              </a:spcBef>
            </a:pPr>
            <a:r>
              <a:rPr lang="en-US" sz="2400" dirty="0"/>
              <a:t>Permanent codes cannot be simply “cleared” by any tool, even factory scan tools. </a:t>
            </a:r>
          </a:p>
          <a:p>
            <a:pPr marL="342900" indent="-342900">
              <a:spcBef>
                <a:spcPts val="600"/>
              </a:spcBef>
            </a:pPr>
            <a:r>
              <a:rPr lang="en-US" sz="2400" dirty="0"/>
              <a:t>Can only be cleared by </a:t>
            </a:r>
            <a:r>
              <a:rPr lang="en-US" sz="2400" spc="-300" dirty="0"/>
              <a:t>P C </a:t>
            </a:r>
            <a:r>
              <a:rPr lang="en-US" sz="2400" dirty="0"/>
              <a:t>M once malfunction is gone.</a:t>
            </a:r>
            <a:endParaRPr lang="en-US" sz="2400" noProof="0" dirty="0"/>
          </a:p>
        </p:txBody>
      </p:sp>
    </p:spTree>
    <p:extLst>
      <p:ext uri="{BB962C8B-B14F-4D97-AF65-F5344CB8AC3E}">
        <p14:creationId xmlns:p14="http://schemas.microsoft.com/office/powerpoint/2010/main" val="26158618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F9EC6-1937-A23F-B858-05DEDCB3F6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060C9D-3D53-E015-0B4C-5868FC7273DF}"/>
              </a:ext>
            </a:extLst>
          </p:cNvPr>
          <p:cNvSpPr>
            <a:spLocks noGrp="1"/>
          </p:cNvSpPr>
          <p:nvPr>
            <p:ph type="title"/>
          </p:nvPr>
        </p:nvSpPr>
        <p:spPr>
          <a:xfrm>
            <a:off x="457200" y="397163"/>
            <a:ext cx="8229600" cy="553968"/>
          </a:xfrm>
        </p:spPr>
        <p:txBody>
          <a:bodyPr/>
          <a:lstStyle/>
          <a:p>
            <a:r>
              <a:rPr lang="en-US" sz="2400" dirty="0"/>
              <a:t>Animation: Diagnostic Trouble Code, DTC</a:t>
            </a:r>
          </a:p>
        </p:txBody>
      </p:sp>
      <p:sp>
        <p:nvSpPr>
          <p:cNvPr id="7" name="Rectangle 6">
            <a:extLst>
              <a:ext uri="{FF2B5EF4-FFF2-40B4-BE49-F238E27FC236}">
                <a16:creationId xmlns:a16="http://schemas.microsoft.com/office/drawing/2014/main" id="{62E62D82-52C3-71DD-D66E-C29DFC7D516C}"/>
              </a:ext>
            </a:extLst>
          </p:cNvPr>
          <p:cNvSpPr/>
          <p:nvPr/>
        </p:nvSpPr>
        <p:spPr>
          <a:xfrm>
            <a:off x="8420100" y="914400"/>
            <a:ext cx="228600" cy="877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A420378B-552E-30D7-293C-59217B8C4CDE}"/>
              </a:ext>
            </a:extLst>
          </p:cNvPr>
          <p:cNvSpPr/>
          <p:nvPr/>
        </p:nvSpPr>
        <p:spPr>
          <a:xfrm>
            <a:off x="228600" y="5105400"/>
            <a:ext cx="228600" cy="801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5" name="diagnostic_trouble_code">
            <a:hlinkClick r:id="" action="ppaction://media"/>
            <a:extLst>
              <a:ext uri="{FF2B5EF4-FFF2-40B4-BE49-F238E27FC236}">
                <a16:creationId xmlns:a16="http://schemas.microsoft.com/office/drawing/2014/main" id="{EA9F5BBA-974A-BE20-A2CD-951B9B8EEEB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35000" y="1204112"/>
            <a:ext cx="7874000" cy="4825214"/>
          </a:xfrm>
        </p:spPr>
      </p:pic>
    </p:spTree>
    <p:extLst>
      <p:ext uri="{BB962C8B-B14F-4D97-AF65-F5344CB8AC3E}">
        <p14:creationId xmlns:p14="http://schemas.microsoft.com/office/powerpoint/2010/main" val="4031436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0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13762" y="181966"/>
            <a:ext cx="8229600" cy="590349"/>
          </a:xfrm>
        </p:spPr>
        <p:txBody>
          <a:bodyPr wrap="square" lIns="0" tIns="18000" rIns="0" bIns="18000" anchor="ctr" anchorCtr="0">
            <a:spAutoFit/>
          </a:bodyPr>
          <a:lstStyle/>
          <a:p>
            <a:r>
              <a:rPr lang="en-US" noProof="0" dirty="0"/>
              <a:t>Figure 24.11</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13762" y="990143"/>
            <a:ext cx="8361926" cy="405683"/>
          </a:xfrm>
        </p:spPr>
        <p:txBody>
          <a:bodyPr wrap="square" lIns="0" tIns="18000" rIns="0" bIns="18000" anchor="ctr" anchorCtr="0">
            <a:spAutoFit/>
          </a:bodyPr>
          <a:lstStyle/>
          <a:p>
            <a:pPr marL="0" indent="0">
              <a:spcBef>
                <a:spcPts val="600"/>
              </a:spcBef>
              <a:buNone/>
            </a:pPr>
            <a:r>
              <a:rPr lang="en-US" sz="2400" spc="-300" noProof="0" dirty="0"/>
              <a:t>D T </a:t>
            </a:r>
            <a:r>
              <a:rPr lang="en-US" sz="2400" noProof="0" dirty="0"/>
              <a:t>C Freeze Frame</a:t>
            </a:r>
          </a:p>
        </p:txBody>
      </p:sp>
      <p:pic>
        <p:nvPicPr>
          <p:cNvPr id="5" name="Picture 4" descr="A screenshot of I slash M monitor status.&#10;Long description is available in notes, press F6">
            <a:extLst>
              <a:ext uri="{FF2B5EF4-FFF2-40B4-BE49-F238E27FC236}">
                <a16:creationId xmlns:a16="http://schemas.microsoft.com/office/drawing/2014/main" id="{C70428ED-B36A-4F09-8FAD-90A7794FB978}"/>
              </a:ext>
            </a:extLst>
          </p:cNvPr>
          <p:cNvPicPr>
            <a:picLocks noChangeAspect="1"/>
          </p:cNvPicPr>
          <p:nvPr/>
        </p:nvPicPr>
        <p:blipFill>
          <a:blip r:embed="rId3"/>
          <a:stretch>
            <a:fillRect/>
          </a:stretch>
        </p:blipFill>
        <p:spPr>
          <a:xfrm>
            <a:off x="2224134" y="1526350"/>
            <a:ext cx="4713663" cy="3231558"/>
          </a:xfrm>
          <a:prstGeom prst="rect">
            <a:avLst/>
          </a:prstGeom>
        </p:spPr>
      </p:pic>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13762" y="4904093"/>
            <a:ext cx="8361926" cy="1513679"/>
          </a:xfrm>
        </p:spPr>
        <p:txBody>
          <a:bodyPr wrap="square" lIns="0" tIns="18000" rIns="0" bIns="18000">
            <a:spAutoFit/>
          </a:bodyPr>
          <a:lstStyle/>
          <a:p>
            <a:pPr marL="342900" indent="-342900"/>
            <a:r>
              <a:rPr lang="en-US" sz="2400" dirty="0"/>
              <a:t>Whenever a </a:t>
            </a:r>
            <a:r>
              <a:rPr lang="en-US" sz="2400" spc="-300" dirty="0"/>
              <a:t>D T </a:t>
            </a:r>
            <a:r>
              <a:rPr lang="en-US" sz="2400" dirty="0"/>
              <a:t>C has been set (P0420 in this case), a freeze frame is also captured allowing the service technician to view under what conditions were occurring when the code was set.</a:t>
            </a:r>
            <a:endParaRPr lang="en-US" sz="2400" noProof="0" dirty="0"/>
          </a:p>
        </p:txBody>
      </p:sp>
    </p:spTree>
    <p:extLst>
      <p:ext uri="{BB962C8B-B14F-4D97-AF65-F5344CB8AC3E}">
        <p14:creationId xmlns:p14="http://schemas.microsoft.com/office/powerpoint/2010/main" val="33626631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15910" y="181964"/>
            <a:ext cx="8361925" cy="590349"/>
          </a:xfrm>
        </p:spPr>
        <p:txBody>
          <a:bodyPr wrap="square" lIns="0" tIns="18000" rIns="0" bIns="18000" anchor="ctr" anchorCtr="0">
            <a:spAutoFit/>
          </a:bodyPr>
          <a:lstStyle/>
          <a:p>
            <a:r>
              <a:rPr lang="en-US" dirty="0"/>
              <a:t>Pre- &amp; Post-Scans</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13762" y="969308"/>
            <a:ext cx="8361925" cy="4714555"/>
          </a:xfrm>
        </p:spPr>
        <p:txBody>
          <a:bodyPr wrap="square" lIns="0" tIns="18000" rIns="0" bIns="18000" anchor="ctr" anchorCtr="0">
            <a:spAutoFit/>
          </a:bodyPr>
          <a:lstStyle/>
          <a:p>
            <a:pPr marL="342900" indent="-342900">
              <a:spcBef>
                <a:spcPts val="600"/>
              </a:spcBef>
            </a:pPr>
            <a:r>
              <a:rPr lang="en-US" sz="2400" dirty="0"/>
              <a:t>Pre-Scan</a:t>
            </a:r>
          </a:p>
          <a:p>
            <a:pPr marL="829818" lvl="1" indent="-342900"/>
            <a:r>
              <a:rPr lang="en-US" sz="2400" dirty="0"/>
              <a:t>Record all stored </a:t>
            </a:r>
            <a:r>
              <a:rPr lang="en-US" sz="2400" spc="-300" dirty="0"/>
              <a:t>D T C </a:t>
            </a:r>
            <a:r>
              <a:rPr lang="en-US" sz="2400" dirty="0"/>
              <a:t>S before any work </a:t>
            </a:r>
          </a:p>
          <a:p>
            <a:pPr marL="829818" lvl="1" indent="-342900"/>
            <a:r>
              <a:rPr lang="en-US" sz="2400" dirty="0"/>
              <a:t>Learn </a:t>
            </a:r>
            <a:r>
              <a:rPr lang="en-US" sz="2400" spc="-300" dirty="0"/>
              <a:t>D T C </a:t>
            </a:r>
            <a:r>
              <a:rPr lang="en-US" sz="2400" dirty="0"/>
              <a:t>s are stored </a:t>
            </a:r>
          </a:p>
          <a:p>
            <a:pPr marL="829818" lvl="1" indent="-342900"/>
            <a:r>
              <a:rPr lang="en-US" sz="2400" dirty="0"/>
              <a:t>Help reduce surprises and repair supplements</a:t>
            </a:r>
          </a:p>
          <a:p>
            <a:pPr marL="829818" lvl="1" indent="-342900"/>
            <a:r>
              <a:rPr lang="en-US" sz="2400" dirty="0"/>
              <a:t>Main reason why a pre-scan is needed</a:t>
            </a:r>
          </a:p>
          <a:p>
            <a:pPr marL="829818" lvl="1" indent="-342900"/>
            <a:r>
              <a:rPr lang="en-US" sz="2400" dirty="0"/>
              <a:t>Fault found in one system root cause of another situation</a:t>
            </a:r>
          </a:p>
          <a:p>
            <a:pPr marL="342900" indent="-342900">
              <a:spcBef>
                <a:spcPts val="600"/>
              </a:spcBef>
            </a:pPr>
            <a:r>
              <a:rPr lang="en-US" sz="2400" dirty="0"/>
              <a:t>Post-Scan</a:t>
            </a:r>
          </a:p>
          <a:p>
            <a:pPr marL="829818" lvl="1" indent="-342900"/>
            <a:r>
              <a:rPr lang="en-US" sz="2400" dirty="0"/>
              <a:t>Confirms all issues related to the repair have been corrected</a:t>
            </a:r>
          </a:p>
          <a:p>
            <a:pPr marL="829818" lvl="1" indent="-342900"/>
            <a:r>
              <a:rPr lang="en-US" sz="2400" dirty="0"/>
              <a:t>Post-scan should become part of the work order</a:t>
            </a:r>
            <a:endParaRPr lang="en-US" sz="2400" noProof="0" dirty="0"/>
          </a:p>
        </p:txBody>
      </p:sp>
    </p:spTree>
    <p:extLst>
      <p:ext uri="{BB962C8B-B14F-4D97-AF65-F5344CB8AC3E}">
        <p14:creationId xmlns:p14="http://schemas.microsoft.com/office/powerpoint/2010/main" val="22032776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313764" y="184781"/>
            <a:ext cx="8361924" cy="1144347"/>
          </a:xfrm>
        </p:spPr>
        <p:txBody>
          <a:bodyPr wrap="square" lIns="0" tIns="18000" rIns="0" bIns="18000" anchor="ctr" anchorCtr="0">
            <a:spAutoFit/>
          </a:bodyPr>
          <a:lstStyle/>
          <a:p>
            <a:r>
              <a:rPr lang="en-US" dirty="0"/>
              <a:t>Frequently Asked Question: What Is a </a:t>
            </a:r>
            <a:r>
              <a:rPr lang="en-US" spc="-500" dirty="0"/>
              <a:t>P I </a:t>
            </a:r>
            <a:r>
              <a:rPr lang="en-US" dirty="0"/>
              <a:t>D?</a:t>
            </a:r>
            <a:endParaRPr lang="en-US" noProof="0" dirty="0"/>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313764" y="1638153"/>
            <a:ext cx="8361923" cy="405683"/>
          </a:xfrm>
        </p:spPr>
        <p:txBody>
          <a:bodyPr wrap="square" lIns="0" tIns="18000" rIns="0" bIns="18000" anchor="ctr" anchorCtr="0">
            <a:spAutoFit/>
          </a:bodyPr>
          <a:lstStyle/>
          <a:p>
            <a:pPr marL="0" indent="0">
              <a:buNone/>
            </a:pPr>
            <a:r>
              <a:rPr lang="en-US" sz="2400" b="1" noProof="0" dirty="0"/>
              <a:t>? Frequently Asked Question</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313765" y="2332549"/>
            <a:ext cx="8361924" cy="2252343"/>
          </a:xfrm>
        </p:spPr>
        <p:txBody>
          <a:bodyPr wrap="square" lIns="0" tIns="18000" rIns="0" bIns="18000" anchor="ctr" anchorCtr="0">
            <a:spAutoFit/>
          </a:bodyPr>
          <a:lstStyle/>
          <a:p>
            <a:pPr marL="0" indent="0">
              <a:buNone/>
            </a:pPr>
            <a:r>
              <a:rPr lang="en-US" sz="2400" b="1" dirty="0"/>
              <a:t>What Is a </a:t>
            </a:r>
            <a:r>
              <a:rPr lang="en-US" sz="2400" b="1" spc="-300" dirty="0"/>
              <a:t>P I </a:t>
            </a:r>
            <a:r>
              <a:rPr lang="en-US" sz="2400" b="1" dirty="0"/>
              <a:t>D? </a:t>
            </a:r>
            <a:r>
              <a:rPr lang="en-US" sz="2400" dirty="0"/>
              <a:t>Scan data information regarding sensors or systems are referred to as parameter identification, often abbreviated </a:t>
            </a:r>
            <a:r>
              <a:rPr lang="en-US" sz="2400" spc="-300" dirty="0"/>
              <a:t>P I </a:t>
            </a:r>
            <a:r>
              <a:rPr lang="en-US" sz="2400" dirty="0"/>
              <a:t>D. Each sensor and data value such as engine speed (</a:t>
            </a:r>
            <a:r>
              <a:rPr lang="en-US" sz="2400" spc="-300" dirty="0"/>
              <a:t>R P </a:t>
            </a:r>
            <a:r>
              <a:rPr lang="en-US" sz="2400" dirty="0"/>
              <a:t>M) is displayed on aftermarket and factory scan tools. Check service information for specific range for each sensor when performing a scan tool diagnostic procedure.</a:t>
            </a:r>
          </a:p>
        </p:txBody>
      </p:sp>
    </p:spTree>
    <p:extLst>
      <p:ext uri="{BB962C8B-B14F-4D97-AF65-F5344CB8AC3E}">
        <p14:creationId xmlns:p14="http://schemas.microsoft.com/office/powerpoint/2010/main" val="8408109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13762" y="181964"/>
            <a:ext cx="8361925" cy="590349"/>
          </a:xfrm>
        </p:spPr>
        <p:txBody>
          <a:bodyPr wrap="square" lIns="0" tIns="18000" rIns="0" bIns="18000" anchor="ctr" anchorCtr="0">
            <a:spAutoFit/>
          </a:bodyPr>
          <a:lstStyle/>
          <a:p>
            <a:r>
              <a:rPr lang="en-US" noProof="0" dirty="0"/>
              <a:t>Question 3 </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15910" y="993735"/>
            <a:ext cx="8361925" cy="775015"/>
          </a:xfrm>
        </p:spPr>
        <p:txBody>
          <a:bodyPr wrap="square" lIns="0" tIns="18000" rIns="0" bIns="18000" anchor="ctr" anchorCtr="0">
            <a:spAutoFit/>
          </a:bodyPr>
          <a:lstStyle/>
          <a:p>
            <a:pPr marL="0" indent="0">
              <a:buNone/>
            </a:pPr>
            <a:r>
              <a:rPr lang="en-US" sz="2400" dirty="0"/>
              <a:t>Why should a technician perform both a pre- and a post-scan of the vehicle before and after a repair?</a:t>
            </a:r>
            <a:endParaRPr lang="en-US" sz="2400" noProof="0" dirty="0"/>
          </a:p>
        </p:txBody>
      </p:sp>
    </p:spTree>
    <p:extLst>
      <p:ext uri="{BB962C8B-B14F-4D97-AF65-F5344CB8AC3E}">
        <p14:creationId xmlns:p14="http://schemas.microsoft.com/office/powerpoint/2010/main" val="40955326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13760" y="181967"/>
            <a:ext cx="8229600" cy="590349"/>
          </a:xfrm>
        </p:spPr>
        <p:txBody>
          <a:bodyPr wrap="square" lIns="0" tIns="18000" rIns="0" bIns="18000" anchor="ctr" anchorCtr="0">
            <a:spAutoFit/>
          </a:bodyPr>
          <a:lstStyle/>
          <a:p>
            <a:r>
              <a:rPr lang="en-US" noProof="0" dirty="0"/>
              <a:t>Answer 3</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13763" y="990139"/>
            <a:ext cx="8229600" cy="405683"/>
          </a:xfrm>
        </p:spPr>
        <p:txBody>
          <a:bodyPr wrap="square" lIns="0" tIns="18000" rIns="0" bIns="18000" anchor="ctr" anchorCtr="0">
            <a:spAutoFit/>
          </a:bodyPr>
          <a:lstStyle/>
          <a:p>
            <a:pPr marL="0" indent="0">
              <a:buNone/>
            </a:pPr>
            <a:r>
              <a:rPr lang="en-US" sz="2400" dirty="0"/>
              <a:t>Help reduce surprises and repair supplements</a:t>
            </a:r>
            <a:r>
              <a:rPr lang="en-US" sz="2400" noProof="0" dirty="0"/>
              <a:t>.</a:t>
            </a:r>
          </a:p>
        </p:txBody>
      </p:sp>
    </p:spTree>
    <p:extLst>
      <p:ext uri="{BB962C8B-B14F-4D97-AF65-F5344CB8AC3E}">
        <p14:creationId xmlns:p14="http://schemas.microsoft.com/office/powerpoint/2010/main" val="22753247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04801" y="2511932"/>
            <a:ext cx="8370887" cy="1390568"/>
          </a:xfrm>
        </p:spPr>
        <p:txBody>
          <a:bodyPr wrap="square" lIns="0" tIns="18000" rIns="0" bIns="18000" anchor="ctr" anchorCtr="0">
            <a:spAutoFit/>
          </a:bodyPr>
          <a:lstStyle/>
          <a:p>
            <a:r>
              <a:rPr lang="en-US" sz="4400" noProof="0" dirty="0"/>
              <a:t>Using a Scan Tool </a:t>
            </a:r>
            <a:r>
              <a:rPr lang="en-US" sz="4400" dirty="0"/>
              <a:t>Step by Step</a:t>
            </a:r>
            <a:endParaRPr lang="en-US" sz="4400" noProof="0" dirty="0"/>
          </a:p>
        </p:txBody>
      </p:sp>
    </p:spTree>
    <p:extLst>
      <p:ext uri="{BB962C8B-B14F-4D97-AF65-F5344CB8AC3E}">
        <p14:creationId xmlns:p14="http://schemas.microsoft.com/office/powerpoint/2010/main" val="23386479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13764" y="181963"/>
            <a:ext cx="8361924" cy="590349"/>
          </a:xfrm>
        </p:spPr>
        <p:txBody>
          <a:bodyPr wrap="square" lIns="0" tIns="18000" rIns="0" bIns="18000" anchor="ctr" anchorCtr="0">
            <a:spAutoFit/>
          </a:bodyPr>
          <a:lstStyle/>
          <a:p>
            <a:r>
              <a:rPr lang="en-US" spc="-500" noProof="0" dirty="0"/>
              <a:t>P </a:t>
            </a:r>
            <a:r>
              <a:rPr lang="en-US" noProof="0" dirty="0"/>
              <a:t>S1</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3"/>
          </p:nvPr>
        </p:nvSpPr>
        <p:spPr>
          <a:xfrm>
            <a:off x="304800" y="991956"/>
            <a:ext cx="4090771" cy="1513679"/>
          </a:xfrm>
        </p:spPr>
        <p:txBody>
          <a:bodyPr wrap="square" lIns="0" tIns="18000" rIns="0" bIns="18000" anchor="ctr">
            <a:spAutoFit/>
          </a:bodyPr>
          <a:lstStyle/>
          <a:p>
            <a:pPr marL="0" indent="0">
              <a:buNone/>
            </a:pPr>
            <a:r>
              <a:rPr lang="en-US" sz="2400" dirty="0"/>
              <a:t>1. Locate the data link connector (</a:t>
            </a:r>
            <a:r>
              <a:rPr lang="en-US" sz="2400" spc="-300" dirty="0"/>
              <a:t>D L </a:t>
            </a:r>
            <a:r>
              <a:rPr lang="en-US" sz="2400" dirty="0"/>
              <a:t>C) usually located under the dash on the driver’s side.</a:t>
            </a:r>
            <a:endParaRPr lang="en-US" sz="2400" noProof="0" dirty="0"/>
          </a:p>
        </p:txBody>
      </p:sp>
      <p:pic>
        <p:nvPicPr>
          <p:cNvPr id="8" name="Picture 7" descr="A close-up view of a hand wearing gloves holding a data link connector.">
            <a:extLst>
              <a:ext uri="{FF2B5EF4-FFF2-40B4-BE49-F238E27FC236}">
                <a16:creationId xmlns:a16="http://schemas.microsoft.com/office/drawing/2014/main" id="{53340EBA-AA37-4B41-A15F-7286220B42C0}"/>
              </a:ext>
            </a:extLst>
          </p:cNvPr>
          <p:cNvPicPr>
            <a:picLocks noChangeAspect="1"/>
          </p:cNvPicPr>
          <p:nvPr/>
        </p:nvPicPr>
        <p:blipFill>
          <a:blip r:embed="rId3"/>
          <a:stretch>
            <a:fillRect/>
          </a:stretch>
        </p:blipFill>
        <p:spPr>
          <a:xfrm>
            <a:off x="4651671" y="1001607"/>
            <a:ext cx="3892705" cy="5178820"/>
          </a:xfrm>
          <a:prstGeom prst="rect">
            <a:avLst/>
          </a:prstGeom>
        </p:spPr>
      </p:pic>
    </p:spTree>
    <p:extLst>
      <p:ext uri="{BB962C8B-B14F-4D97-AF65-F5344CB8AC3E}">
        <p14:creationId xmlns:p14="http://schemas.microsoft.com/office/powerpoint/2010/main" val="13975271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10554" y="184168"/>
            <a:ext cx="8365134" cy="590349"/>
          </a:xfrm>
        </p:spPr>
        <p:txBody>
          <a:bodyPr wrap="square" lIns="0" tIns="18000" rIns="0" bIns="18000" anchor="ctr" anchorCtr="0">
            <a:spAutoFit/>
          </a:bodyPr>
          <a:lstStyle/>
          <a:p>
            <a:r>
              <a:rPr lang="en-US" noProof="0" dirty="0"/>
              <a:t>Figure 24.1</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10554" y="986251"/>
            <a:ext cx="526208" cy="405683"/>
          </a:xfrm>
        </p:spPr>
        <p:txBody>
          <a:bodyPr wrap="square" lIns="0" tIns="18000" rIns="0" bIns="18000" anchor="ctr" anchorCtr="0">
            <a:spAutoFit/>
          </a:bodyPr>
          <a:lstStyle/>
          <a:p>
            <a:pPr marL="0" indent="0">
              <a:spcBef>
                <a:spcPts val="600"/>
              </a:spcBef>
              <a:buNone/>
            </a:pPr>
            <a:r>
              <a:rPr lang="en-US" sz="2400" spc="-300" noProof="0" dirty="0"/>
              <a:t>M I </a:t>
            </a:r>
            <a:r>
              <a:rPr lang="en-US" sz="2400" noProof="0" dirty="0"/>
              <a:t>L</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10556" y="1627916"/>
            <a:ext cx="3222035" cy="1513679"/>
          </a:xfrm>
        </p:spPr>
        <p:txBody>
          <a:bodyPr wrap="square" lIns="0" tIns="18000" rIns="0" bIns="18000" anchor="ctr">
            <a:spAutoFit/>
          </a:bodyPr>
          <a:lstStyle/>
          <a:p>
            <a:pPr marL="342900" indent="-342900"/>
            <a:r>
              <a:rPr lang="en-US" sz="2400" dirty="0"/>
              <a:t>Malfunction Indicator Light (</a:t>
            </a:r>
            <a:r>
              <a:rPr lang="en-US" sz="2400" spc="-300" dirty="0"/>
              <a:t>M I </a:t>
            </a:r>
            <a:r>
              <a:rPr lang="en-US" sz="2400" dirty="0"/>
              <a:t>L) is often referred to as the “Check Engine” light.</a:t>
            </a:r>
            <a:endParaRPr lang="en-US" sz="2400" noProof="0" dirty="0"/>
          </a:p>
        </p:txBody>
      </p:sp>
      <p:pic>
        <p:nvPicPr>
          <p:cNvPr id="5" name="Picture 4" descr="A close-up view of a check engine light with the reading O D O 35 759 displayed.">
            <a:extLst>
              <a:ext uri="{FF2B5EF4-FFF2-40B4-BE49-F238E27FC236}">
                <a16:creationId xmlns:a16="http://schemas.microsoft.com/office/drawing/2014/main" id="{B2F2071A-66AD-4722-9DBC-A4D8A20134A9}"/>
              </a:ext>
            </a:extLst>
          </p:cNvPr>
          <p:cNvPicPr>
            <a:picLocks noChangeAspect="1"/>
          </p:cNvPicPr>
          <p:nvPr/>
        </p:nvPicPr>
        <p:blipFill>
          <a:blip r:embed="rId3"/>
          <a:stretch>
            <a:fillRect/>
          </a:stretch>
        </p:blipFill>
        <p:spPr>
          <a:xfrm>
            <a:off x="3954819" y="1081822"/>
            <a:ext cx="4712670" cy="3540364"/>
          </a:xfrm>
          <a:prstGeom prst="rect">
            <a:avLst/>
          </a:prstGeom>
        </p:spPr>
      </p:pic>
    </p:spTree>
    <p:extLst>
      <p:ext uri="{BB962C8B-B14F-4D97-AF65-F5344CB8AC3E}">
        <p14:creationId xmlns:p14="http://schemas.microsoft.com/office/powerpoint/2010/main" val="9488365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13760" y="181963"/>
            <a:ext cx="8229600" cy="590349"/>
          </a:xfrm>
        </p:spPr>
        <p:txBody>
          <a:bodyPr wrap="square" lIns="0" tIns="18000" rIns="0" bIns="18000" anchor="ctr" anchorCtr="0">
            <a:spAutoFit/>
          </a:bodyPr>
          <a:lstStyle/>
          <a:p>
            <a:r>
              <a:rPr lang="en-US" spc="-500" noProof="0" dirty="0"/>
              <a:t>P </a:t>
            </a:r>
            <a:r>
              <a:rPr lang="en-US" noProof="0" dirty="0"/>
              <a:t>S2</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3"/>
          </p:nvPr>
        </p:nvSpPr>
        <p:spPr>
          <a:xfrm>
            <a:off x="313760" y="970508"/>
            <a:ext cx="2931464" cy="4837666"/>
          </a:xfrm>
        </p:spPr>
        <p:txBody>
          <a:bodyPr wrap="square" lIns="0" tIns="18000" rIns="0" bIns="18000" anchor="ctr">
            <a:spAutoFit/>
          </a:bodyPr>
          <a:lstStyle/>
          <a:p>
            <a:pPr marL="0" indent="0">
              <a:buNone/>
            </a:pPr>
            <a:r>
              <a:rPr lang="en-US" sz="2400" dirty="0"/>
              <a:t>2. Many technicians use a breakout box (</a:t>
            </a:r>
            <a:r>
              <a:rPr lang="en-US" sz="2400" spc="-300" dirty="0"/>
              <a:t>B O </a:t>
            </a:r>
            <a:r>
              <a:rPr lang="en-US" sz="2400" dirty="0"/>
              <a:t>B) connected to the </a:t>
            </a:r>
            <a:r>
              <a:rPr lang="en-US" sz="2400" spc="-300" dirty="0"/>
              <a:t>D L </a:t>
            </a:r>
            <a:r>
              <a:rPr lang="en-US" sz="2400" dirty="0"/>
              <a:t>C and then plug the scan tool into the </a:t>
            </a:r>
            <a:r>
              <a:rPr lang="en-US" sz="2400" spc="-300" dirty="0"/>
              <a:t>B O </a:t>
            </a:r>
            <a:r>
              <a:rPr lang="en-US" sz="2400" dirty="0"/>
              <a:t>B. This allows easy access to the plug and the technician can monitor that there are module communications occurring.</a:t>
            </a:r>
            <a:endParaRPr lang="en-US" sz="2400" noProof="0" dirty="0"/>
          </a:p>
        </p:txBody>
      </p:sp>
      <p:pic>
        <p:nvPicPr>
          <p:cNvPr id="6" name="Picture 5" descr="A photo shows a Motopower car battery tester and an A E S Line S p i diagnostic link connector (D L C).&#10;Long description is available in notes, press F6">
            <a:extLst>
              <a:ext uri="{FF2B5EF4-FFF2-40B4-BE49-F238E27FC236}">
                <a16:creationId xmlns:a16="http://schemas.microsoft.com/office/drawing/2014/main" id="{9524E303-4D43-452C-8A50-9310F8DBDA81}"/>
              </a:ext>
            </a:extLst>
          </p:cNvPr>
          <p:cNvPicPr>
            <a:picLocks noChangeAspect="1"/>
          </p:cNvPicPr>
          <p:nvPr/>
        </p:nvPicPr>
        <p:blipFill>
          <a:blip r:embed="rId3"/>
          <a:stretch>
            <a:fillRect/>
          </a:stretch>
        </p:blipFill>
        <p:spPr>
          <a:xfrm>
            <a:off x="3488659" y="1125286"/>
            <a:ext cx="5178820" cy="3890250"/>
          </a:xfrm>
          <a:prstGeom prst="rect">
            <a:avLst/>
          </a:prstGeom>
        </p:spPr>
      </p:pic>
    </p:spTree>
    <p:extLst>
      <p:ext uri="{BB962C8B-B14F-4D97-AF65-F5344CB8AC3E}">
        <p14:creationId xmlns:p14="http://schemas.microsoft.com/office/powerpoint/2010/main" val="15185340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13760" y="181964"/>
            <a:ext cx="8229600" cy="590349"/>
          </a:xfrm>
        </p:spPr>
        <p:txBody>
          <a:bodyPr wrap="square" lIns="0" tIns="18000" rIns="0" bIns="18000" anchor="ctr" anchorCtr="0">
            <a:spAutoFit/>
          </a:bodyPr>
          <a:lstStyle/>
          <a:p>
            <a:r>
              <a:rPr lang="en-US" spc="-500" noProof="0" dirty="0"/>
              <a:t>P </a:t>
            </a:r>
            <a:r>
              <a:rPr lang="en-US" noProof="0" dirty="0"/>
              <a:t>S3</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3"/>
          </p:nvPr>
        </p:nvSpPr>
        <p:spPr>
          <a:xfrm>
            <a:off x="313760" y="986584"/>
            <a:ext cx="4023360" cy="1883011"/>
          </a:xfrm>
        </p:spPr>
        <p:txBody>
          <a:bodyPr wrap="square" lIns="0" tIns="18000" rIns="0" bIns="18000" anchor="ctr">
            <a:spAutoFit/>
          </a:bodyPr>
          <a:lstStyle/>
          <a:p>
            <a:pPr marL="0" indent="0">
              <a:buNone/>
            </a:pPr>
            <a:r>
              <a:rPr lang="en-US" sz="2400" dirty="0"/>
              <a:t>3. A smart phone scan tool pulled into the </a:t>
            </a:r>
            <a:r>
              <a:rPr lang="en-US" sz="2400" spc="-300" dirty="0"/>
              <a:t>D L </a:t>
            </a:r>
            <a:r>
              <a:rPr lang="en-US" sz="2400" dirty="0"/>
              <a:t>C which also requires the designated smart phone app to display the data.</a:t>
            </a:r>
            <a:endParaRPr lang="en-US" sz="2400" noProof="0" dirty="0"/>
          </a:p>
        </p:txBody>
      </p:sp>
      <p:pic>
        <p:nvPicPr>
          <p:cNvPr id="11" name="Picture 10" descr="A close-up view of a smart phone scan tool pulled into the DLC inside a car.">
            <a:extLst>
              <a:ext uri="{FF2B5EF4-FFF2-40B4-BE49-F238E27FC236}">
                <a16:creationId xmlns:a16="http://schemas.microsoft.com/office/drawing/2014/main" id="{67EB5DE3-41BB-4178-BFF5-DE0F37CEAEDF}"/>
              </a:ext>
            </a:extLst>
          </p:cNvPr>
          <p:cNvPicPr>
            <a:picLocks noChangeAspect="1"/>
          </p:cNvPicPr>
          <p:nvPr/>
        </p:nvPicPr>
        <p:blipFill>
          <a:blip r:embed="rId3"/>
          <a:stretch>
            <a:fillRect/>
          </a:stretch>
        </p:blipFill>
        <p:spPr>
          <a:xfrm>
            <a:off x="4553063" y="870968"/>
            <a:ext cx="3892705" cy="5178820"/>
          </a:xfrm>
          <a:prstGeom prst="rect">
            <a:avLst/>
          </a:prstGeom>
        </p:spPr>
      </p:pic>
    </p:spTree>
    <p:extLst>
      <p:ext uri="{BB962C8B-B14F-4D97-AF65-F5344CB8AC3E}">
        <p14:creationId xmlns:p14="http://schemas.microsoft.com/office/powerpoint/2010/main" val="23801390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13763" y="181965"/>
            <a:ext cx="8229600" cy="590349"/>
          </a:xfrm>
        </p:spPr>
        <p:txBody>
          <a:bodyPr wrap="square" lIns="0" tIns="18000" rIns="0" bIns="18000" anchor="ctr" anchorCtr="0">
            <a:spAutoFit/>
          </a:bodyPr>
          <a:lstStyle/>
          <a:p>
            <a:r>
              <a:rPr lang="en-US" spc="-500" noProof="0" dirty="0"/>
              <a:t>P </a:t>
            </a:r>
            <a:r>
              <a:rPr lang="en-US" noProof="0" dirty="0"/>
              <a:t>S4</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3"/>
          </p:nvPr>
        </p:nvSpPr>
        <p:spPr>
          <a:xfrm>
            <a:off x="313762" y="991957"/>
            <a:ext cx="4114800" cy="1513679"/>
          </a:xfrm>
        </p:spPr>
        <p:txBody>
          <a:bodyPr wrap="square" lIns="0" tIns="18000" rIns="0" bIns="18000" anchor="ctr">
            <a:spAutoFit/>
          </a:bodyPr>
          <a:lstStyle/>
          <a:p>
            <a:pPr marL="0" indent="0">
              <a:buNone/>
            </a:pPr>
            <a:r>
              <a:rPr lang="en-US" sz="2400" dirty="0"/>
              <a:t>4. One of the first screens shown on an iPhone screen using the smart phone scan tool.</a:t>
            </a:r>
            <a:endParaRPr lang="en-US" sz="2400" noProof="0" dirty="0"/>
          </a:p>
        </p:txBody>
      </p:sp>
      <p:pic>
        <p:nvPicPr>
          <p:cNvPr id="8" name="Picture 7" descr="A screenshot showing the list of function menus such as: D T C and F F D, I slash M readiness, Live data, On-Board monitor, Component test, Vehicle information, and Vehicle status.">
            <a:extLst>
              <a:ext uri="{FF2B5EF4-FFF2-40B4-BE49-F238E27FC236}">
                <a16:creationId xmlns:a16="http://schemas.microsoft.com/office/drawing/2014/main" id="{14366B8C-142A-40DA-80F7-4D6C87F8AF64}"/>
              </a:ext>
            </a:extLst>
          </p:cNvPr>
          <p:cNvPicPr>
            <a:picLocks noChangeAspect="1"/>
          </p:cNvPicPr>
          <p:nvPr/>
        </p:nvPicPr>
        <p:blipFill>
          <a:blip r:embed="rId3"/>
          <a:stretch>
            <a:fillRect/>
          </a:stretch>
        </p:blipFill>
        <p:spPr>
          <a:xfrm>
            <a:off x="4979709" y="1041202"/>
            <a:ext cx="2411873" cy="5187002"/>
          </a:xfrm>
          <a:prstGeom prst="rect">
            <a:avLst/>
          </a:prstGeom>
        </p:spPr>
      </p:pic>
    </p:spTree>
    <p:extLst>
      <p:ext uri="{BB962C8B-B14F-4D97-AF65-F5344CB8AC3E}">
        <p14:creationId xmlns:p14="http://schemas.microsoft.com/office/powerpoint/2010/main" val="17644228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13762" y="181963"/>
            <a:ext cx="8361925" cy="590349"/>
          </a:xfrm>
        </p:spPr>
        <p:txBody>
          <a:bodyPr wrap="square" lIns="0" tIns="18000" rIns="0" bIns="18000" anchor="ctr" anchorCtr="0">
            <a:spAutoFit/>
          </a:bodyPr>
          <a:lstStyle/>
          <a:p>
            <a:r>
              <a:rPr lang="en-US" spc="-500" noProof="0" dirty="0"/>
              <a:t>P </a:t>
            </a:r>
            <a:r>
              <a:rPr lang="en-US" noProof="0" dirty="0"/>
              <a:t>S5</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3"/>
          </p:nvPr>
        </p:nvSpPr>
        <p:spPr>
          <a:xfrm>
            <a:off x="313764" y="991954"/>
            <a:ext cx="4088915" cy="1513679"/>
          </a:xfrm>
        </p:spPr>
        <p:txBody>
          <a:bodyPr wrap="square" lIns="0" tIns="18000" rIns="0" bIns="18000" anchor="ctr">
            <a:spAutoFit/>
          </a:bodyPr>
          <a:lstStyle/>
          <a:p>
            <a:pPr marL="0" indent="0">
              <a:buNone/>
            </a:pPr>
            <a:r>
              <a:rPr lang="en-US" sz="2400" dirty="0"/>
              <a:t>5. A code reader displaying that there are no stored </a:t>
            </a:r>
            <a:r>
              <a:rPr lang="en-US" sz="2400" spc="-300" dirty="0"/>
              <a:t>D T C </a:t>
            </a:r>
            <a:r>
              <a:rPr lang="en-US" sz="2400" dirty="0"/>
              <a:t>s and eight monitors that have run and are OK.</a:t>
            </a:r>
            <a:endParaRPr lang="en-US" sz="2400" noProof="0" dirty="0"/>
          </a:p>
        </p:txBody>
      </p:sp>
      <p:pic>
        <p:nvPicPr>
          <p:cNvPr id="8" name="Picture 7" descr="A close-up view of a hand wearing gloves holding a code reader displaying the system status; codes found: 0, monitors N slash A: 3, monitors ok: 8, and monitors I N C: 0.">
            <a:extLst>
              <a:ext uri="{FF2B5EF4-FFF2-40B4-BE49-F238E27FC236}">
                <a16:creationId xmlns:a16="http://schemas.microsoft.com/office/drawing/2014/main" id="{9B53E36C-F1EC-49B5-BAF6-F838A9E63404}"/>
              </a:ext>
            </a:extLst>
          </p:cNvPr>
          <p:cNvPicPr>
            <a:picLocks noChangeAspect="1"/>
          </p:cNvPicPr>
          <p:nvPr/>
        </p:nvPicPr>
        <p:blipFill>
          <a:blip r:embed="rId3"/>
          <a:stretch>
            <a:fillRect/>
          </a:stretch>
        </p:blipFill>
        <p:spPr>
          <a:xfrm>
            <a:off x="4714426" y="947823"/>
            <a:ext cx="3892705" cy="5178820"/>
          </a:xfrm>
          <a:prstGeom prst="rect">
            <a:avLst/>
          </a:prstGeom>
        </p:spPr>
      </p:pic>
    </p:spTree>
    <p:extLst>
      <p:ext uri="{BB962C8B-B14F-4D97-AF65-F5344CB8AC3E}">
        <p14:creationId xmlns:p14="http://schemas.microsoft.com/office/powerpoint/2010/main" val="34736231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13765" y="181966"/>
            <a:ext cx="8361923" cy="590349"/>
          </a:xfrm>
        </p:spPr>
        <p:txBody>
          <a:bodyPr wrap="square" lIns="0" tIns="18000" rIns="0" bIns="18000" anchor="ctr" anchorCtr="0">
            <a:spAutoFit/>
          </a:bodyPr>
          <a:lstStyle/>
          <a:p>
            <a:r>
              <a:rPr lang="en-US" spc="-500" noProof="0" dirty="0"/>
              <a:t>P </a:t>
            </a:r>
            <a:r>
              <a:rPr lang="en-US" noProof="0" dirty="0"/>
              <a:t>S6</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3"/>
          </p:nvPr>
        </p:nvSpPr>
        <p:spPr>
          <a:xfrm>
            <a:off x="313765" y="991956"/>
            <a:ext cx="3621741" cy="1513679"/>
          </a:xfrm>
        </p:spPr>
        <p:txBody>
          <a:bodyPr wrap="square" lIns="0" tIns="18000" rIns="0" bIns="18000" anchor="ctr">
            <a:spAutoFit/>
          </a:bodyPr>
          <a:lstStyle/>
          <a:p>
            <a:pPr marL="0" indent="0">
              <a:buNone/>
            </a:pPr>
            <a:r>
              <a:rPr lang="en-US" sz="2400" dirty="0"/>
              <a:t>6. Some scan tools are able to graph data such as this graph of a fuel injector waveform.</a:t>
            </a:r>
            <a:endParaRPr lang="en-US" sz="2400" noProof="0" dirty="0"/>
          </a:p>
        </p:txBody>
      </p:sp>
      <p:pic>
        <p:nvPicPr>
          <p:cNvPr id="6" name="Picture 5" descr="A close-up view of a hand wearing gloves holding a Motopower car battery tester displaying a graph. It shows a corrugated pulse waveform with a sharp spike followed by an irregular rectangular waveform and another sharp spike.">
            <a:extLst>
              <a:ext uri="{FF2B5EF4-FFF2-40B4-BE49-F238E27FC236}">
                <a16:creationId xmlns:a16="http://schemas.microsoft.com/office/drawing/2014/main" id="{E9D3E48E-AC9F-4DD6-97CE-F0CC23069ED4}"/>
              </a:ext>
            </a:extLst>
          </p:cNvPr>
          <p:cNvPicPr>
            <a:picLocks noChangeAspect="1"/>
          </p:cNvPicPr>
          <p:nvPr/>
        </p:nvPicPr>
        <p:blipFill>
          <a:blip r:embed="rId3"/>
          <a:stretch>
            <a:fillRect/>
          </a:stretch>
        </p:blipFill>
        <p:spPr>
          <a:xfrm>
            <a:off x="4588916" y="1036815"/>
            <a:ext cx="3892705" cy="5178820"/>
          </a:xfrm>
          <a:prstGeom prst="rect">
            <a:avLst/>
          </a:prstGeom>
        </p:spPr>
      </p:pic>
    </p:spTree>
    <p:extLst>
      <p:ext uri="{BB962C8B-B14F-4D97-AF65-F5344CB8AC3E}">
        <p14:creationId xmlns:p14="http://schemas.microsoft.com/office/powerpoint/2010/main" val="4435446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13760" y="181968"/>
            <a:ext cx="8361928" cy="590349"/>
          </a:xfrm>
        </p:spPr>
        <p:txBody>
          <a:bodyPr wrap="square" lIns="0" tIns="18000" rIns="0" bIns="18000" anchor="ctr" anchorCtr="0">
            <a:spAutoFit/>
          </a:bodyPr>
          <a:lstStyle/>
          <a:p>
            <a:r>
              <a:rPr lang="en-US" noProof="0" dirty="0"/>
              <a:t>Summary </a:t>
            </a:r>
            <a:r>
              <a:rPr lang="en-US" sz="2800" noProof="0" dirty="0"/>
              <a:t>(1 of 2)</a:t>
            </a:r>
            <a:endParaRPr lang="en-US" sz="20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13762" y="999795"/>
            <a:ext cx="8361926" cy="5083887"/>
          </a:xfrm>
        </p:spPr>
        <p:txBody>
          <a:bodyPr wrap="square" lIns="0" tIns="18000" rIns="0" bIns="18000" anchor="ctr" anchorCtr="0">
            <a:spAutoFit/>
          </a:bodyPr>
          <a:lstStyle/>
          <a:p>
            <a:pPr marL="342900" indent="-342900">
              <a:spcBef>
                <a:spcPts val="600"/>
              </a:spcBef>
            </a:pPr>
            <a:r>
              <a:rPr lang="en-US" sz="2200" dirty="0"/>
              <a:t>The Malfunction Indicator Lamp (</a:t>
            </a:r>
            <a:r>
              <a:rPr lang="en-US" sz="2200" spc="-300" dirty="0"/>
              <a:t>M I </a:t>
            </a:r>
            <a:r>
              <a:rPr lang="en-US" sz="2200" dirty="0"/>
              <a:t>L), also called the check engine light (</a:t>
            </a:r>
            <a:r>
              <a:rPr lang="en-US" sz="2200" spc="-300" dirty="0"/>
              <a:t>C E </a:t>
            </a:r>
            <a:r>
              <a:rPr lang="en-US" sz="2200" dirty="0"/>
              <a:t>L), is a dash warning light that is orange/yellow specified by </a:t>
            </a:r>
            <a:r>
              <a:rPr lang="en-US" sz="2200" spc="-300" dirty="0"/>
              <a:t>I S </a:t>
            </a:r>
            <a:r>
              <a:rPr lang="en-US" sz="2200" dirty="0"/>
              <a:t>O 2575.</a:t>
            </a:r>
          </a:p>
          <a:p>
            <a:pPr marL="342900" indent="-342900">
              <a:spcBef>
                <a:spcPts val="600"/>
              </a:spcBef>
            </a:pPr>
            <a:r>
              <a:rPr lang="en-US" sz="2200" dirty="0"/>
              <a:t>16-pin data link connector adheres to </a:t>
            </a:r>
            <a:r>
              <a:rPr lang="en-US" sz="2200" spc="-300" dirty="0"/>
              <a:t>S A </a:t>
            </a:r>
            <a:r>
              <a:rPr lang="en-US" sz="2200" dirty="0"/>
              <a:t>E J1962 standard. It is located on the driver’s side on all vehicles sold in North America, model year (</a:t>
            </a:r>
            <a:r>
              <a:rPr lang="en-US" sz="2200" spc="-300" dirty="0"/>
              <a:t>M </a:t>
            </a:r>
            <a:r>
              <a:rPr lang="en-US" sz="2200" dirty="0"/>
              <a:t>Y) 1996 and newer.</a:t>
            </a:r>
          </a:p>
          <a:p>
            <a:pPr marL="342900" indent="-342900">
              <a:spcBef>
                <a:spcPts val="600"/>
              </a:spcBef>
            </a:pPr>
            <a:r>
              <a:rPr lang="en-US" sz="2200" dirty="0"/>
              <a:t>A code reader is a low-cost scan tool that can display only global (generic) trouble codes.</a:t>
            </a:r>
          </a:p>
          <a:p>
            <a:pPr marL="342900" indent="-342900">
              <a:spcBef>
                <a:spcPts val="600"/>
              </a:spcBef>
            </a:pPr>
            <a:r>
              <a:rPr lang="en-US" sz="2200" dirty="0"/>
              <a:t>A smart phone app scan tool is a device that plugs into the </a:t>
            </a:r>
            <a:r>
              <a:rPr lang="en-US" sz="2200" spc="-300" dirty="0"/>
              <a:t>D L </a:t>
            </a:r>
            <a:r>
              <a:rPr lang="en-US" sz="2200" dirty="0"/>
              <a:t>C and transmits data via Bluetooth to a smart phone equipped with a scan tool app.</a:t>
            </a:r>
          </a:p>
          <a:p>
            <a:pPr marL="342900" indent="-342900">
              <a:spcBef>
                <a:spcPts val="600"/>
              </a:spcBef>
            </a:pPr>
            <a:r>
              <a:rPr lang="en-US" sz="2200" dirty="0"/>
              <a:t>An aftermarket diagnostic scan tool is manufactured by many manufacturers and uses the data licensed through each original equipment manufacturer (</a:t>
            </a:r>
            <a:r>
              <a:rPr lang="en-US" sz="2200" spc="-300" dirty="0"/>
              <a:t>O E </a:t>
            </a:r>
            <a:r>
              <a:rPr lang="en-US" sz="2200" dirty="0"/>
              <a:t>M).</a:t>
            </a:r>
            <a:endParaRPr lang="en-US" sz="2200" noProof="0" dirty="0"/>
          </a:p>
        </p:txBody>
      </p:sp>
    </p:spTree>
    <p:extLst>
      <p:ext uri="{BB962C8B-B14F-4D97-AF65-F5344CB8AC3E}">
        <p14:creationId xmlns:p14="http://schemas.microsoft.com/office/powerpoint/2010/main" val="24512629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13760" y="181965"/>
            <a:ext cx="8229600" cy="590349"/>
          </a:xfrm>
        </p:spPr>
        <p:txBody>
          <a:bodyPr wrap="square" lIns="0" tIns="18000" rIns="0" bIns="18000" anchor="ctr" anchorCtr="0">
            <a:spAutoFit/>
          </a:bodyPr>
          <a:lstStyle/>
          <a:p>
            <a:r>
              <a:rPr lang="en-US" noProof="0" dirty="0"/>
              <a:t>Summary </a:t>
            </a:r>
            <a:r>
              <a:rPr lang="en-US" sz="2800" noProof="0" dirty="0"/>
              <a:t>(2 of 2)</a:t>
            </a:r>
            <a:endParaRPr lang="en-US" sz="20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13762" y="970795"/>
            <a:ext cx="8361925" cy="4406779"/>
          </a:xfrm>
        </p:spPr>
        <p:txBody>
          <a:bodyPr wrap="square" lIns="0" tIns="18000" rIns="0" bIns="18000" anchor="ctr" anchorCtr="0">
            <a:spAutoFit/>
          </a:bodyPr>
          <a:lstStyle/>
          <a:p>
            <a:pPr marL="342900" indent="-342900">
              <a:spcBef>
                <a:spcPts val="600"/>
              </a:spcBef>
            </a:pPr>
            <a:r>
              <a:rPr lang="en-US" sz="2400" dirty="0"/>
              <a:t>Factory scan tools are the scan tools required by all dealers that sell and service the brand of vehicle.</a:t>
            </a:r>
          </a:p>
          <a:p>
            <a:pPr marL="342900" indent="-342900">
              <a:spcBef>
                <a:spcPts val="600"/>
              </a:spcBef>
            </a:pPr>
            <a:r>
              <a:rPr lang="en-US" sz="2400" spc="-300" dirty="0"/>
              <a:t>D T C </a:t>
            </a:r>
            <a:r>
              <a:rPr lang="en-US" sz="2400" dirty="0"/>
              <a:t>s are grouped into major categories, depending on the</a:t>
            </a:r>
          </a:p>
          <a:p>
            <a:pPr marL="342900" indent="-342900">
              <a:spcBef>
                <a:spcPts val="600"/>
              </a:spcBef>
            </a:pPr>
            <a:r>
              <a:rPr lang="en-US" sz="2400" dirty="0"/>
              <a:t>location of the fault on the system involved.</a:t>
            </a:r>
          </a:p>
          <a:p>
            <a:pPr marL="342900" indent="-342900">
              <a:spcBef>
                <a:spcPts val="600"/>
              </a:spcBef>
            </a:pPr>
            <a:r>
              <a:rPr lang="en-US" sz="2400" dirty="0"/>
              <a:t>Permanent trouble codes cannot be cleared by any tool, even factory scan tools. Codes can only be cleared by the </a:t>
            </a:r>
            <a:r>
              <a:rPr lang="en-US" sz="2400" spc="-300" dirty="0"/>
              <a:t>P C </a:t>
            </a:r>
            <a:r>
              <a:rPr lang="en-US" sz="2400" dirty="0"/>
              <a:t>M once it has determined that the malfunction is no longer present.</a:t>
            </a:r>
          </a:p>
          <a:p>
            <a:pPr marL="342900" indent="-342900">
              <a:spcBef>
                <a:spcPts val="600"/>
              </a:spcBef>
            </a:pPr>
            <a:r>
              <a:rPr lang="en-US" sz="2400" dirty="0"/>
              <a:t>All professional automotive repair facilities should perform an all-module scan and record all stored diagnostic trouble codes before any work is performed on the vehicle.</a:t>
            </a:r>
            <a:endParaRPr lang="en-US" sz="2400" noProof="0" dirty="0"/>
          </a:p>
        </p:txBody>
      </p:sp>
    </p:spTree>
    <p:extLst>
      <p:ext uri="{BB962C8B-B14F-4D97-AF65-F5344CB8AC3E}">
        <p14:creationId xmlns:p14="http://schemas.microsoft.com/office/powerpoint/2010/main" val="35310072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6618D-EABD-B5E8-4A66-8B190AF3F3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EE6EA3-B1A4-21D8-A9F7-1B1AF8DAC833}"/>
              </a:ext>
            </a:extLst>
          </p:cNvPr>
          <p:cNvSpPr>
            <a:spLocks noGrp="1"/>
          </p:cNvSpPr>
          <p:nvPr>
            <p:ph type="title"/>
          </p:nvPr>
        </p:nvSpPr>
        <p:spPr>
          <a:xfrm>
            <a:off x="457200" y="174091"/>
            <a:ext cx="8229600" cy="682682"/>
          </a:xfrm>
        </p:spPr>
        <p:txBody>
          <a:bodyPr wrap="square" tIns="18000" bIns="18000" anchor="ctr" anchorCtr="0">
            <a:spAutoFit/>
          </a:bodyPr>
          <a:lstStyle/>
          <a:p>
            <a:r>
              <a:rPr lang="en-US" sz="2800" noProof="0" dirty="0">
                <a:latin typeface="+mj-lt"/>
              </a:rPr>
              <a:t>Animations and Video Links </a:t>
            </a:r>
            <a:br>
              <a:rPr lang="en-US" sz="2800" noProof="0" dirty="0">
                <a:latin typeface="+mj-lt"/>
              </a:rPr>
            </a:br>
            <a:r>
              <a:rPr lang="en-US" sz="1400" noProof="0" dirty="0">
                <a:latin typeface="+mj-lt"/>
              </a:rPr>
              <a:t>(Halderman website subscription and web access needed to view)</a:t>
            </a:r>
          </a:p>
        </p:txBody>
      </p:sp>
      <p:sp>
        <p:nvSpPr>
          <p:cNvPr id="3" name="Content Placeholder 2">
            <a:extLst>
              <a:ext uri="{FF2B5EF4-FFF2-40B4-BE49-F238E27FC236}">
                <a16:creationId xmlns:a16="http://schemas.microsoft.com/office/drawing/2014/main" id="{B2B088E0-DC24-0FA6-D3E5-C31DD09A1225}"/>
              </a:ext>
            </a:extLst>
          </p:cNvPr>
          <p:cNvSpPr>
            <a:spLocks noGrp="1"/>
          </p:cNvSpPr>
          <p:nvPr>
            <p:ph idx="1"/>
          </p:nvPr>
        </p:nvSpPr>
        <p:spPr>
          <a:xfrm>
            <a:off x="457200" y="2133600"/>
            <a:ext cx="8229600" cy="967376"/>
          </a:xfrm>
        </p:spPr>
        <p:txBody>
          <a:bodyPr wrap="square" tIns="18000" bIns="18000" anchor="ctr" anchorCtr="0">
            <a:spAutoFit/>
          </a:bodyPr>
          <a:lstStyle/>
          <a:p>
            <a:r>
              <a:rPr lang="en-US" sz="2400" noProof="0" dirty="0">
                <a:hlinkClick r:id="rId3"/>
              </a:rPr>
              <a:t>(A6) Electrical/Electronic Systems Animations</a:t>
            </a:r>
            <a:endParaRPr lang="en-US" sz="2400" noProof="0" dirty="0"/>
          </a:p>
          <a:p>
            <a:r>
              <a:rPr lang="en-US" sz="2400" noProof="0" dirty="0">
                <a:hlinkClick r:id="rId4"/>
              </a:rPr>
              <a:t>(A6) Electrical/Electronic Systems Videos</a:t>
            </a:r>
            <a:endParaRPr lang="en-US" sz="2400" noProof="0" dirty="0"/>
          </a:p>
        </p:txBody>
      </p:sp>
    </p:spTree>
    <p:extLst>
      <p:ext uri="{BB962C8B-B14F-4D97-AF65-F5344CB8AC3E}">
        <p14:creationId xmlns:p14="http://schemas.microsoft.com/office/powerpoint/2010/main" val="12942980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7D58C-9F1B-4866-A98E-52818AA14994}"/>
              </a:ext>
            </a:extLst>
          </p:cNvPr>
          <p:cNvSpPr>
            <a:spLocks noGrp="1"/>
          </p:cNvSpPr>
          <p:nvPr>
            <p:ph type="title"/>
          </p:nvPr>
        </p:nvSpPr>
        <p:spPr>
          <a:xfrm>
            <a:off x="317654" y="185344"/>
            <a:ext cx="8340104" cy="590349"/>
          </a:xfrm>
        </p:spPr>
        <p:txBody>
          <a:bodyPr wrap="square" lIns="0" tIns="18000" rIns="0" bIns="18000" rtlCol="0" anchor="ctr">
            <a:spAutoFit/>
          </a:bodyPr>
          <a:lstStyle/>
          <a:p>
            <a:pPr eaLnBrk="1" fontAlgn="auto" hangingPunct="1">
              <a:spcAft>
                <a:spcPts val="0"/>
              </a:spcAft>
              <a:defRPr/>
            </a:pPr>
            <a:r>
              <a:rPr lang="en-US" sz="3600" b="1" noProof="0" dirty="0">
                <a:latin typeface="+mj-lt"/>
              </a:rPr>
              <a:t>Copyright</a:t>
            </a:r>
          </a:p>
        </p:txBody>
      </p:sp>
      <p:pic>
        <p:nvPicPr>
          <p:cNvPr id="5" name="Graphic" descr="Warning">
            <a:extLst>
              <a:ext uri="{FF2B5EF4-FFF2-40B4-BE49-F238E27FC236}">
                <a16:creationId xmlns:a16="http://schemas.microsoft.com/office/drawing/2014/main" id="{CE97A724-05B2-41E5-93C9-D4B362F77E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546" y="2146260"/>
            <a:ext cx="1269677" cy="1269677"/>
          </a:xfrm>
          <a:prstGeom prst="rect">
            <a:avLst/>
          </a:prstGeom>
          <a:noFill/>
          <a:ln>
            <a:noFill/>
          </a:ln>
        </p:spPr>
      </p:pic>
      <p:sp>
        <p:nvSpPr>
          <p:cNvPr id="47108" name="Content Placeholder 2">
            <a:extLst>
              <a:ext uri="{FF2B5EF4-FFF2-40B4-BE49-F238E27FC236}">
                <a16:creationId xmlns:a16="http://schemas.microsoft.com/office/drawing/2014/main" id="{D426AB61-8455-4298-A667-9E3A95FC73C1}"/>
              </a:ext>
            </a:extLst>
          </p:cNvPr>
          <p:cNvSpPr>
            <a:spLocks noGrp="1"/>
          </p:cNvSpPr>
          <p:nvPr>
            <p:ph idx="1"/>
          </p:nvPr>
        </p:nvSpPr>
        <p:spPr bwMode="auto">
          <a:xfrm>
            <a:off x="1818484" y="1586649"/>
            <a:ext cx="6878545" cy="2832998"/>
          </a:xfrm>
          <a:ln w="28575">
            <a:solidFill>
              <a:schemeClr val="tx1"/>
            </a:solidFill>
            <a:miter lim="800000"/>
            <a:headEnd/>
            <a:tailEnd/>
          </a:ln>
        </p:spPr>
        <p:txBody>
          <a:bodyPr wrap="square" lIns="183600" tIns="183600" rIns="183600" bIns="183600" numCol="1" anchor="ctr" anchorCtr="0" compatLnSpc="1">
            <a:prstTxWarp prst="textNoShape">
              <a:avLst/>
            </a:prstTxWarp>
            <a:spAutoFit/>
          </a:bodyPr>
          <a:lstStyle/>
          <a:p>
            <a:pPr marL="0" indent="0" eaLnBrk="1" hangingPunct="1">
              <a:buFont typeface="Arial" panose="020B0604020202020204" pitchFamily="34" charset="0"/>
              <a:buNone/>
            </a:pPr>
            <a:r>
              <a:rPr lang="en-US" altLang="en-US" b="1" noProof="0"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31174430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10552" y="184168"/>
            <a:ext cx="8229600" cy="590349"/>
          </a:xfrm>
        </p:spPr>
        <p:txBody>
          <a:bodyPr wrap="square" lIns="0" tIns="18000" rIns="0" bIns="18000" anchor="ctr" anchorCtr="0">
            <a:spAutoFit/>
          </a:bodyPr>
          <a:lstStyle/>
          <a:p>
            <a:r>
              <a:rPr lang="en-US" dirty="0"/>
              <a:t>Data Link Connector (</a:t>
            </a:r>
            <a:r>
              <a:rPr lang="en-US" spc="-500" dirty="0"/>
              <a:t>D L </a:t>
            </a:r>
            <a:r>
              <a:rPr lang="en-US" dirty="0"/>
              <a:t>C)</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10553" y="982221"/>
            <a:ext cx="8229600" cy="2190788"/>
          </a:xfrm>
        </p:spPr>
        <p:txBody>
          <a:bodyPr wrap="square" lIns="0" tIns="18000" rIns="0" bIns="18000" anchor="ctr" anchorCtr="0">
            <a:spAutoFit/>
          </a:bodyPr>
          <a:lstStyle/>
          <a:p>
            <a:pPr marL="342900" indent="-342900">
              <a:spcBef>
                <a:spcPts val="600"/>
              </a:spcBef>
            </a:pPr>
            <a:r>
              <a:rPr lang="en-US" sz="2400" dirty="0"/>
              <a:t>16-pin data link connector </a:t>
            </a:r>
          </a:p>
          <a:p>
            <a:pPr marL="342900" indent="-342900">
              <a:spcBef>
                <a:spcPts val="600"/>
              </a:spcBef>
            </a:pPr>
            <a:r>
              <a:rPr lang="en-US" sz="2400" dirty="0"/>
              <a:t>Adheres to </a:t>
            </a:r>
            <a:r>
              <a:rPr lang="en-US" sz="2400" spc="-300" dirty="0"/>
              <a:t>S A </a:t>
            </a:r>
            <a:r>
              <a:rPr lang="en-US" sz="2400" dirty="0"/>
              <a:t>E J1962 standard</a:t>
            </a:r>
          </a:p>
          <a:p>
            <a:pPr marL="342900" indent="-342900">
              <a:spcBef>
                <a:spcPts val="600"/>
              </a:spcBef>
            </a:pPr>
            <a:r>
              <a:rPr lang="en-US" sz="2400" dirty="0"/>
              <a:t>Located on driver’s side</a:t>
            </a:r>
          </a:p>
          <a:p>
            <a:pPr marL="342900" indent="-342900">
              <a:spcBef>
                <a:spcPts val="600"/>
              </a:spcBef>
            </a:pPr>
            <a:r>
              <a:rPr lang="en-US" sz="2400" dirty="0"/>
              <a:t>On all vehicles sold in North America</a:t>
            </a:r>
          </a:p>
          <a:p>
            <a:pPr marL="342900" indent="-342900">
              <a:spcBef>
                <a:spcPts val="600"/>
              </a:spcBef>
            </a:pPr>
            <a:r>
              <a:rPr lang="en-US" sz="2400" dirty="0"/>
              <a:t>Starting with model year (</a:t>
            </a:r>
            <a:r>
              <a:rPr lang="en-US" sz="2400" spc="-300" dirty="0"/>
              <a:t>M </a:t>
            </a:r>
            <a:r>
              <a:rPr lang="en-US" sz="2400" dirty="0"/>
              <a:t>Y) 1996</a:t>
            </a:r>
            <a:endParaRPr lang="en-US" sz="2400" noProof="0" dirty="0"/>
          </a:p>
        </p:txBody>
      </p:sp>
    </p:spTree>
    <p:extLst>
      <p:ext uri="{BB962C8B-B14F-4D97-AF65-F5344CB8AC3E}">
        <p14:creationId xmlns:p14="http://schemas.microsoft.com/office/powerpoint/2010/main" val="40004769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10554" y="184170"/>
            <a:ext cx="8365133" cy="590349"/>
          </a:xfrm>
        </p:spPr>
        <p:txBody>
          <a:bodyPr wrap="square" lIns="0" tIns="18000" rIns="0" bIns="18000" anchor="ctr" anchorCtr="0">
            <a:spAutoFit/>
          </a:bodyPr>
          <a:lstStyle/>
          <a:p>
            <a:r>
              <a:rPr lang="en-US" noProof="0" dirty="0"/>
              <a:t>Figure 24.2</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10553" y="986255"/>
            <a:ext cx="8229600" cy="405683"/>
          </a:xfrm>
        </p:spPr>
        <p:txBody>
          <a:bodyPr wrap="square" lIns="0" tIns="18000" rIns="0" bIns="18000" anchor="ctr" anchorCtr="0">
            <a:spAutoFit/>
          </a:bodyPr>
          <a:lstStyle/>
          <a:p>
            <a:pPr marL="0" indent="0">
              <a:spcBef>
                <a:spcPts val="600"/>
              </a:spcBef>
              <a:buNone/>
            </a:pPr>
            <a:r>
              <a:rPr lang="en-US" sz="2400" spc="-300" noProof="0" dirty="0"/>
              <a:t>D L </a:t>
            </a:r>
            <a:r>
              <a:rPr lang="en-US" sz="2400" noProof="0" dirty="0"/>
              <a:t>C (Data Link Connector)</a:t>
            </a:r>
          </a:p>
        </p:txBody>
      </p:sp>
      <p:pic>
        <p:nvPicPr>
          <p:cNvPr id="5" name="Picture 4" descr="An illustration depicting a D L C.&#10;Long description is available in notes, press F6">
            <a:extLst>
              <a:ext uri="{FF2B5EF4-FFF2-40B4-BE49-F238E27FC236}">
                <a16:creationId xmlns:a16="http://schemas.microsoft.com/office/drawing/2014/main" id="{C4B42CC3-C38D-4F4F-AEE6-565C2F148228}"/>
              </a:ext>
            </a:extLst>
          </p:cNvPr>
          <p:cNvPicPr>
            <a:picLocks noChangeAspect="1"/>
          </p:cNvPicPr>
          <p:nvPr/>
        </p:nvPicPr>
        <p:blipFill>
          <a:blip r:embed="rId3"/>
          <a:stretch>
            <a:fillRect/>
          </a:stretch>
        </p:blipFill>
        <p:spPr>
          <a:xfrm>
            <a:off x="1316643" y="1566039"/>
            <a:ext cx="6528645" cy="4281738"/>
          </a:xfrm>
          <a:prstGeom prst="rect">
            <a:avLst/>
          </a:prstGeom>
        </p:spPr>
      </p:pic>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10555" y="5925781"/>
            <a:ext cx="8229600" cy="405683"/>
          </a:xfrm>
        </p:spPr>
        <p:txBody>
          <a:bodyPr wrap="square" lIns="0" tIns="18000" rIns="0" bIns="18000">
            <a:spAutoFit/>
          </a:bodyPr>
          <a:lstStyle/>
          <a:p>
            <a:pPr marL="342900" indent="-342900"/>
            <a:r>
              <a:rPr lang="en-US" sz="2400" spc="-300" dirty="0"/>
              <a:t>D L </a:t>
            </a:r>
            <a:r>
              <a:rPr lang="en-US" sz="2400" dirty="0"/>
              <a:t>C with the terminals identified.</a:t>
            </a:r>
            <a:endParaRPr lang="en-US" sz="2400" noProof="0" dirty="0"/>
          </a:p>
        </p:txBody>
      </p:sp>
    </p:spTree>
    <p:extLst>
      <p:ext uri="{BB962C8B-B14F-4D97-AF65-F5344CB8AC3E}">
        <p14:creationId xmlns:p14="http://schemas.microsoft.com/office/powerpoint/2010/main" val="12770952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10554" y="184170"/>
            <a:ext cx="8356508" cy="590349"/>
          </a:xfrm>
        </p:spPr>
        <p:txBody>
          <a:bodyPr wrap="square" lIns="0" tIns="18000" rIns="0" bIns="18000" anchor="ctr" anchorCtr="0">
            <a:spAutoFit/>
          </a:bodyPr>
          <a:lstStyle/>
          <a:p>
            <a:r>
              <a:rPr lang="en-US" spc="-500" dirty="0"/>
              <a:t>D L </a:t>
            </a:r>
            <a:r>
              <a:rPr lang="en-US" dirty="0"/>
              <a:t>C Location</a:t>
            </a:r>
            <a:endParaRPr lang="en-US" sz="2800" noProof="0" dirty="0"/>
          </a:p>
        </p:txBody>
      </p:sp>
      <p:sp>
        <p:nvSpPr>
          <p:cNvPr id="5" name="Content Placeholder 4">
            <a:extLst>
              <a:ext uri="{FF2B5EF4-FFF2-40B4-BE49-F238E27FC236}">
                <a16:creationId xmlns:a16="http://schemas.microsoft.com/office/drawing/2014/main" id="{35DD6BB2-7115-40A9-B30A-65026BA1CE1F}"/>
              </a:ext>
            </a:extLst>
          </p:cNvPr>
          <p:cNvSpPr>
            <a:spLocks noGrp="1"/>
          </p:cNvSpPr>
          <p:nvPr>
            <p:ph sz="quarter" idx="13"/>
          </p:nvPr>
        </p:nvSpPr>
        <p:spPr>
          <a:xfrm>
            <a:off x="319180" y="986470"/>
            <a:ext cx="8356508" cy="851959"/>
          </a:xfrm>
        </p:spPr>
        <p:txBody>
          <a:bodyPr wrap="square" anchor="ctr">
            <a:spAutoFit/>
          </a:bodyPr>
          <a:lstStyle/>
          <a:p>
            <a:pPr marL="342900" indent="-342900">
              <a:spcBef>
                <a:spcPts val="600"/>
              </a:spcBef>
            </a:pPr>
            <a:r>
              <a:rPr lang="en-US" sz="2400" spc="-300" dirty="0"/>
              <a:t>D L </a:t>
            </a:r>
            <a:r>
              <a:rPr lang="en-US" sz="2400" dirty="0"/>
              <a:t>C is often near the steering wheel</a:t>
            </a:r>
          </a:p>
          <a:p>
            <a:pPr marL="342900" indent="-342900">
              <a:spcBef>
                <a:spcPts val="600"/>
              </a:spcBef>
            </a:pPr>
            <a:r>
              <a:rPr lang="en-US" sz="2400" dirty="0"/>
              <a:t>Underneath the dash</a:t>
            </a:r>
          </a:p>
        </p:txBody>
      </p:sp>
      <p:sp>
        <p:nvSpPr>
          <p:cNvPr id="6" name="Content Placeholder 5">
            <a:extLst>
              <a:ext uri="{FF2B5EF4-FFF2-40B4-BE49-F238E27FC236}">
                <a16:creationId xmlns:a16="http://schemas.microsoft.com/office/drawing/2014/main" id="{DEB7ABD9-BC7E-4E03-9B92-36DDFE475132}"/>
              </a:ext>
            </a:extLst>
          </p:cNvPr>
          <p:cNvSpPr>
            <a:spLocks noGrp="1"/>
          </p:cNvSpPr>
          <p:nvPr>
            <p:ph sz="quarter" idx="14"/>
          </p:nvPr>
        </p:nvSpPr>
        <p:spPr>
          <a:xfrm>
            <a:off x="310555" y="1887159"/>
            <a:ext cx="1147309" cy="405683"/>
          </a:xfrm>
        </p:spPr>
        <p:txBody>
          <a:bodyPr wrap="square" anchor="ctr">
            <a:spAutoFit/>
          </a:bodyPr>
          <a:lstStyle/>
          <a:p>
            <a:pPr marL="342900" indent="-342900">
              <a:spcBef>
                <a:spcPts val="600"/>
              </a:spcBef>
            </a:pPr>
            <a:r>
              <a:rPr lang="en-US" sz="2400" dirty="0"/>
              <a:t>Some</a:t>
            </a:r>
          </a:p>
        </p:txBody>
      </p:sp>
      <p:graphicFrame>
        <p:nvGraphicFramePr>
          <p:cNvPr id="17" name="Object 16" descr="O B D-roman numeral two">
            <a:extLst>
              <a:ext uri="{FF2B5EF4-FFF2-40B4-BE49-F238E27FC236}">
                <a16:creationId xmlns:a16="http://schemas.microsoft.com/office/drawing/2014/main" id="{8E167EE0-BD16-4383-92A5-FAD8AC1CC45E}"/>
              </a:ext>
            </a:extLst>
          </p:cNvPr>
          <p:cNvGraphicFramePr>
            <a:graphicFrameLocks noChangeAspect="1"/>
          </p:cNvGraphicFramePr>
          <p:nvPr>
            <p:extLst>
              <p:ext uri="{D42A27DB-BD31-4B8C-83A1-F6EECF244321}">
                <p14:modId xmlns:p14="http://schemas.microsoft.com/office/powerpoint/2010/main" val="3993839567"/>
              </p:ext>
            </p:extLst>
          </p:nvPr>
        </p:nvGraphicFramePr>
        <p:xfrm>
          <a:off x="1518933" y="1957706"/>
          <a:ext cx="949141" cy="335589"/>
        </p:xfrm>
        <a:graphic>
          <a:graphicData uri="http://schemas.openxmlformats.org/presentationml/2006/ole">
            <mc:AlternateContent xmlns:mc="http://schemas.openxmlformats.org/markup-compatibility/2006">
              <mc:Choice xmlns:v="urn:schemas-microsoft-com:vml" Requires="v">
                <p:oleObj name="Equation" r:id="rId3" imgW="507960" imgH="177480" progId="Equation.DSMT4">
                  <p:embed/>
                </p:oleObj>
              </mc:Choice>
              <mc:Fallback>
                <p:oleObj name="Equation" r:id="rId3" imgW="507960" imgH="177480" progId="Equation.DSMT4">
                  <p:embed/>
                  <p:pic>
                    <p:nvPicPr>
                      <p:cNvPr id="4" name="Object 3" descr="1.0 to 22.2 million ohms.">
                        <a:extLst>
                          <a:ext uri="{FF2B5EF4-FFF2-40B4-BE49-F238E27FC236}">
                            <a16:creationId xmlns:a16="http://schemas.microsoft.com/office/drawing/2014/main" id="{EF13CC5A-A7A9-BDA9-DC04-059FB1B2DD1A}"/>
                          </a:ext>
                        </a:extLst>
                      </p:cNvPr>
                      <p:cNvPicPr/>
                      <p:nvPr/>
                    </p:nvPicPr>
                    <p:blipFill>
                      <a:blip r:embed="rId4"/>
                      <a:stretch>
                        <a:fillRect/>
                      </a:stretch>
                    </p:blipFill>
                    <p:spPr>
                      <a:xfrm>
                        <a:off x="1518933" y="1957706"/>
                        <a:ext cx="949141" cy="335589"/>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EDE0CE6F-42C9-43CE-98B4-88BEA7469A83}"/>
              </a:ext>
            </a:extLst>
          </p:cNvPr>
          <p:cNvSpPr>
            <a:spLocks noGrp="1"/>
          </p:cNvSpPr>
          <p:nvPr>
            <p:ph sz="quarter" idx="15"/>
          </p:nvPr>
        </p:nvSpPr>
        <p:spPr>
          <a:xfrm>
            <a:off x="2543503" y="1897837"/>
            <a:ext cx="3016470" cy="405683"/>
          </a:xfrm>
        </p:spPr>
        <p:txBody>
          <a:bodyPr wrap="square" anchor="ctr">
            <a:spAutoFit/>
          </a:bodyPr>
          <a:lstStyle/>
          <a:p>
            <a:pPr marL="0" indent="0">
              <a:spcBef>
                <a:spcPts val="600"/>
              </a:spcBef>
              <a:buNone/>
            </a:pPr>
            <a:r>
              <a:rPr lang="en-US" sz="2400" dirty="0"/>
              <a:t>vehicles have the port </a:t>
            </a:r>
          </a:p>
        </p:txBody>
      </p:sp>
      <p:sp>
        <p:nvSpPr>
          <p:cNvPr id="8" name="Content Placeholder 7">
            <a:extLst>
              <a:ext uri="{FF2B5EF4-FFF2-40B4-BE49-F238E27FC236}">
                <a16:creationId xmlns:a16="http://schemas.microsoft.com/office/drawing/2014/main" id="{F0C1F759-B91F-454E-B29F-025B4B5E63C7}"/>
              </a:ext>
            </a:extLst>
          </p:cNvPr>
          <p:cNvSpPr>
            <a:spLocks noGrp="1"/>
          </p:cNvSpPr>
          <p:nvPr>
            <p:ph sz="quarter" idx="16"/>
          </p:nvPr>
        </p:nvSpPr>
        <p:spPr>
          <a:xfrm>
            <a:off x="319180" y="2362475"/>
            <a:ext cx="8367620" cy="851959"/>
          </a:xfrm>
        </p:spPr>
        <p:txBody>
          <a:bodyPr wrap="square" anchor="ctr">
            <a:spAutoFit/>
          </a:bodyPr>
          <a:lstStyle/>
          <a:p>
            <a:pPr marL="342900" indent="-342900">
              <a:spcBef>
                <a:spcPts val="600"/>
              </a:spcBef>
            </a:pPr>
            <a:r>
              <a:rPr lang="en-US" sz="2400" dirty="0"/>
              <a:t>Somewhere around the center console. </a:t>
            </a:r>
          </a:p>
          <a:p>
            <a:pPr marL="342900" indent="-342900">
              <a:spcBef>
                <a:spcPts val="600"/>
              </a:spcBef>
            </a:pPr>
            <a:r>
              <a:rPr lang="en-US" sz="2400" dirty="0"/>
              <a:t>Check vehicle owner’s or service information manual</a:t>
            </a:r>
          </a:p>
        </p:txBody>
      </p:sp>
    </p:spTree>
    <p:extLst>
      <p:ext uri="{BB962C8B-B14F-4D97-AF65-F5344CB8AC3E}">
        <p14:creationId xmlns:p14="http://schemas.microsoft.com/office/powerpoint/2010/main" val="25044106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10554" y="184170"/>
            <a:ext cx="8365133" cy="590349"/>
          </a:xfrm>
        </p:spPr>
        <p:txBody>
          <a:bodyPr wrap="square" lIns="0" tIns="18000" rIns="0" bIns="18000" anchor="ctr" anchorCtr="0">
            <a:spAutoFit/>
          </a:bodyPr>
          <a:lstStyle/>
          <a:p>
            <a:r>
              <a:rPr lang="en-US" noProof="0" dirty="0"/>
              <a:t>Figure 24.3</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10553" y="986255"/>
            <a:ext cx="1897809" cy="405683"/>
          </a:xfrm>
        </p:spPr>
        <p:txBody>
          <a:bodyPr wrap="square" lIns="0" tIns="18000" rIns="0" bIns="18000" anchor="ctr" anchorCtr="0">
            <a:spAutoFit/>
          </a:bodyPr>
          <a:lstStyle/>
          <a:p>
            <a:pPr marL="0" indent="0">
              <a:spcBef>
                <a:spcPts val="600"/>
              </a:spcBef>
              <a:buNone/>
            </a:pPr>
            <a:r>
              <a:rPr lang="en-US" sz="2400" spc="-300" noProof="0" dirty="0"/>
              <a:t>D L </a:t>
            </a:r>
            <a:r>
              <a:rPr lang="en-US" sz="2400" noProof="0" dirty="0"/>
              <a:t>C Location</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10555" y="1625236"/>
            <a:ext cx="3580127" cy="2991007"/>
          </a:xfrm>
        </p:spPr>
        <p:txBody>
          <a:bodyPr wrap="square" lIns="0" tIns="18000" rIns="0" bIns="18000" anchor="ctr">
            <a:spAutoFit/>
          </a:bodyPr>
          <a:lstStyle/>
          <a:p>
            <a:pPr marL="342900" indent="-342900"/>
            <a:r>
              <a:rPr lang="en-US" sz="2400" dirty="0"/>
              <a:t>The data link connector can be located under the dash on the driver’s side in most vehicles. If the </a:t>
            </a:r>
            <a:r>
              <a:rPr lang="en-US" sz="2400" spc="-300" dirty="0"/>
              <a:t>D L </a:t>
            </a:r>
            <a:r>
              <a:rPr lang="en-US" sz="2400" dirty="0"/>
              <a:t>C is covered the cover must be easily removed without using any tools.</a:t>
            </a:r>
            <a:endParaRPr lang="en-US" sz="2400" noProof="0" dirty="0"/>
          </a:p>
        </p:txBody>
      </p:sp>
      <p:pic>
        <p:nvPicPr>
          <p:cNvPr id="5" name="Picture 4" descr="An illustration depicting the inside of a car displaying the front part. Some U.S. Vehicles located in or near the center console. Most U.S. Vehicles located under driver side dash.">
            <a:extLst>
              <a:ext uri="{FF2B5EF4-FFF2-40B4-BE49-F238E27FC236}">
                <a16:creationId xmlns:a16="http://schemas.microsoft.com/office/drawing/2014/main" id="{FF615DC9-E3E2-450E-84A8-5701F06392E7}"/>
              </a:ext>
            </a:extLst>
          </p:cNvPr>
          <p:cNvPicPr>
            <a:picLocks noChangeAspect="1"/>
          </p:cNvPicPr>
          <p:nvPr/>
        </p:nvPicPr>
        <p:blipFill>
          <a:blip r:embed="rId3"/>
          <a:stretch>
            <a:fillRect/>
          </a:stretch>
        </p:blipFill>
        <p:spPr>
          <a:xfrm>
            <a:off x="4034604" y="1091101"/>
            <a:ext cx="4643293" cy="3466795"/>
          </a:xfrm>
          <a:prstGeom prst="rect">
            <a:avLst/>
          </a:prstGeom>
        </p:spPr>
      </p:pic>
    </p:spTree>
    <p:extLst>
      <p:ext uri="{BB962C8B-B14F-4D97-AF65-F5344CB8AC3E}">
        <p14:creationId xmlns:p14="http://schemas.microsoft.com/office/powerpoint/2010/main" val="37948244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F9EC6-1937-A23F-B858-05DEDCB3F6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060C9D-3D53-E015-0B4C-5868FC7273DF}"/>
              </a:ext>
            </a:extLst>
          </p:cNvPr>
          <p:cNvSpPr>
            <a:spLocks noGrp="1"/>
          </p:cNvSpPr>
          <p:nvPr>
            <p:ph type="title"/>
          </p:nvPr>
        </p:nvSpPr>
        <p:spPr>
          <a:xfrm>
            <a:off x="457200" y="397163"/>
            <a:ext cx="8229600" cy="553968"/>
          </a:xfrm>
        </p:spPr>
        <p:txBody>
          <a:bodyPr/>
          <a:lstStyle/>
          <a:p>
            <a:r>
              <a:rPr lang="en-US" sz="2400" dirty="0"/>
              <a:t>Animation: Data Link Connector, DLC</a:t>
            </a:r>
          </a:p>
        </p:txBody>
      </p:sp>
      <p:sp>
        <p:nvSpPr>
          <p:cNvPr id="7" name="Rectangle 6">
            <a:extLst>
              <a:ext uri="{FF2B5EF4-FFF2-40B4-BE49-F238E27FC236}">
                <a16:creationId xmlns:a16="http://schemas.microsoft.com/office/drawing/2014/main" id="{62E62D82-52C3-71DD-D66E-C29DFC7D516C}"/>
              </a:ext>
            </a:extLst>
          </p:cNvPr>
          <p:cNvSpPr/>
          <p:nvPr/>
        </p:nvSpPr>
        <p:spPr>
          <a:xfrm>
            <a:off x="8420100" y="914400"/>
            <a:ext cx="228600" cy="877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A420378B-552E-30D7-293C-59217B8C4CDE}"/>
              </a:ext>
            </a:extLst>
          </p:cNvPr>
          <p:cNvSpPr/>
          <p:nvPr/>
        </p:nvSpPr>
        <p:spPr>
          <a:xfrm>
            <a:off x="228600" y="5105400"/>
            <a:ext cx="228600" cy="801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5" name="data_link_connector">
            <a:hlinkClick r:id="" action="ppaction://media"/>
            <a:extLst>
              <a:ext uri="{FF2B5EF4-FFF2-40B4-BE49-F238E27FC236}">
                <a16:creationId xmlns:a16="http://schemas.microsoft.com/office/drawing/2014/main" id="{D5BCA03F-7A8F-5EE5-786C-1C215A2F2DD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64207" y="1050202"/>
            <a:ext cx="7874000" cy="4725909"/>
          </a:xfrm>
        </p:spPr>
      </p:pic>
    </p:spTree>
    <p:extLst>
      <p:ext uri="{BB962C8B-B14F-4D97-AF65-F5344CB8AC3E}">
        <p14:creationId xmlns:p14="http://schemas.microsoft.com/office/powerpoint/2010/main" val="3113839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1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1_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4698</TotalTime>
  <Words>5671</Words>
  <Application>Microsoft Office PowerPoint</Application>
  <PresentationFormat>On-screen Show (4:3)</PresentationFormat>
  <Paragraphs>435</Paragraphs>
  <Slides>48</Slides>
  <Notes>44</Notes>
  <HiddenSlides>0</HiddenSlides>
  <MMClips>4</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48</vt:i4>
      </vt:variant>
    </vt:vector>
  </HeadingPairs>
  <TitlesOfParts>
    <vt:vector size="55" baseType="lpstr">
      <vt:lpstr>Arial</vt:lpstr>
      <vt:lpstr>Wingdings</vt:lpstr>
      <vt:lpstr>Verdana</vt:lpstr>
      <vt:lpstr>Times New Roman</vt:lpstr>
      <vt:lpstr>1_USHE</vt:lpstr>
      <vt:lpstr>USHE</vt:lpstr>
      <vt:lpstr>Equation</vt:lpstr>
      <vt:lpstr>Automotive Electrical and Engine Performance</vt:lpstr>
      <vt:lpstr>Learning Objectives</vt:lpstr>
      <vt:lpstr>Malfunction Indicator Lamp (M I L)</vt:lpstr>
      <vt:lpstr>Figure 24.1</vt:lpstr>
      <vt:lpstr>Data Link Connector (D L C)</vt:lpstr>
      <vt:lpstr>Figure 24.2</vt:lpstr>
      <vt:lpstr>D L C Location</vt:lpstr>
      <vt:lpstr>Figure 24.3</vt:lpstr>
      <vt:lpstr>Animation: Data Link Connector, DLC</vt:lpstr>
      <vt:lpstr>Scan Tools</vt:lpstr>
      <vt:lpstr>Figure 24.4</vt:lpstr>
      <vt:lpstr>Animation: Scan Tools, OBD-II</vt:lpstr>
      <vt:lpstr>Animation: Retrieving Trouble Code, Code Reader</vt:lpstr>
      <vt:lpstr>Question 1 </vt:lpstr>
      <vt:lpstr>Answer 1</vt:lpstr>
      <vt:lpstr>Frequently Asked Question: Can a Code Reader Read All Diagnostic Trouble Codes? (1 of 2)</vt:lpstr>
      <vt:lpstr>Smart Phone App Scan Tools</vt:lpstr>
      <vt:lpstr>Figure 24.5</vt:lpstr>
      <vt:lpstr>Aftermarket Scan Tools</vt:lpstr>
      <vt:lpstr>Figure 24.6</vt:lpstr>
      <vt:lpstr>Figure 24.7</vt:lpstr>
      <vt:lpstr>Enhanced O E P C M Section </vt:lpstr>
      <vt:lpstr>Figure 24.8</vt:lpstr>
      <vt:lpstr>Question 2 </vt:lpstr>
      <vt:lpstr>Answer 2</vt:lpstr>
      <vt:lpstr>O E M Factory Scan Tools</vt:lpstr>
      <vt:lpstr>Figure 24.9</vt:lpstr>
      <vt:lpstr>Frequently Asked Question: Can a Code Reader Read All Diagnostic Trouble Codes? (2 of 2)</vt:lpstr>
      <vt:lpstr>Using a Scan Tool</vt:lpstr>
      <vt:lpstr>Figure 24.10</vt:lpstr>
      <vt:lpstr>Generic versus O E D T C s</vt:lpstr>
      <vt:lpstr>Animation: Diagnostic Trouble Code, DTC</vt:lpstr>
      <vt:lpstr>Figure 24.11</vt:lpstr>
      <vt:lpstr>Pre- &amp; Post-Scans</vt:lpstr>
      <vt:lpstr>Frequently Asked Question: What Is a P I D?</vt:lpstr>
      <vt:lpstr>Question 3 </vt:lpstr>
      <vt:lpstr>Answer 3</vt:lpstr>
      <vt:lpstr>Using a Scan Tool Step by Step</vt:lpstr>
      <vt:lpstr>P S1</vt:lpstr>
      <vt:lpstr>P S2</vt:lpstr>
      <vt:lpstr>P S3</vt:lpstr>
      <vt:lpstr>P S4</vt:lpstr>
      <vt:lpstr>P S5</vt:lpstr>
      <vt:lpstr>P S6</vt:lpstr>
      <vt:lpstr>Summary (1 of 2)</vt:lpstr>
      <vt:lpstr>Summary (2 of 2)</vt:lpstr>
      <vt:lpstr>Animations and Video Links  (Halderman website subscription and web access needed to view)</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Electrical and Engine Performance, Ninth Edition, Chapter 24</dc:title>
  <dc:subject>Careers</dc:subject>
  <dc:creator>Halderman and Ward</dc:creator>
  <cp:keywords/>
  <dc:description>Additional information may be found in the Notes Pane of each slide by pressing F6.</dc:description>
  <cp:lastModifiedBy>Glen Plants</cp:lastModifiedBy>
  <cp:revision>481</cp:revision>
  <dcterms:modified xsi:type="dcterms:W3CDTF">2024-10-31T14:49:37Z</dcterms:modified>
</cp:coreProperties>
</file>