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73"/>
  </p:notesMasterIdLst>
  <p:handoutMasterIdLst>
    <p:handoutMasterId r:id="rId74"/>
  </p:handoutMasterIdLst>
  <p:sldIdLst>
    <p:sldId id="392" r:id="rId3"/>
    <p:sldId id="764" r:id="rId4"/>
    <p:sldId id="918" r:id="rId5"/>
    <p:sldId id="919" r:id="rId6"/>
    <p:sldId id="765" r:id="rId7"/>
    <p:sldId id="920" r:id="rId8"/>
    <p:sldId id="921" r:id="rId9"/>
    <p:sldId id="922" r:id="rId10"/>
    <p:sldId id="923" r:id="rId11"/>
    <p:sldId id="924" r:id="rId12"/>
    <p:sldId id="891" r:id="rId13"/>
    <p:sldId id="892" r:id="rId14"/>
    <p:sldId id="893" r:id="rId15"/>
    <p:sldId id="849" r:id="rId16"/>
    <p:sldId id="925" r:id="rId17"/>
    <p:sldId id="926" r:id="rId18"/>
    <p:sldId id="894" r:id="rId19"/>
    <p:sldId id="927" r:id="rId20"/>
    <p:sldId id="895" r:id="rId21"/>
    <p:sldId id="896" r:id="rId22"/>
    <p:sldId id="928" r:id="rId23"/>
    <p:sldId id="897" r:id="rId24"/>
    <p:sldId id="929" r:id="rId25"/>
    <p:sldId id="930" r:id="rId26"/>
    <p:sldId id="931" r:id="rId27"/>
    <p:sldId id="932" r:id="rId28"/>
    <p:sldId id="933" r:id="rId29"/>
    <p:sldId id="832" r:id="rId30"/>
    <p:sldId id="833" r:id="rId31"/>
    <p:sldId id="854" r:id="rId32"/>
    <p:sldId id="934" r:id="rId33"/>
    <p:sldId id="935" r:id="rId34"/>
    <p:sldId id="936" r:id="rId35"/>
    <p:sldId id="855" r:id="rId36"/>
    <p:sldId id="856" r:id="rId37"/>
    <p:sldId id="937" r:id="rId38"/>
    <p:sldId id="899" r:id="rId39"/>
    <p:sldId id="938" r:id="rId40"/>
    <p:sldId id="900" r:id="rId41"/>
    <p:sldId id="1384" r:id="rId42"/>
    <p:sldId id="901" r:id="rId43"/>
    <p:sldId id="857" r:id="rId44"/>
    <p:sldId id="902" r:id="rId45"/>
    <p:sldId id="858" r:id="rId46"/>
    <p:sldId id="939" r:id="rId47"/>
    <p:sldId id="903" r:id="rId48"/>
    <p:sldId id="952" r:id="rId49"/>
    <p:sldId id="941" r:id="rId50"/>
    <p:sldId id="905" r:id="rId51"/>
    <p:sldId id="906" r:id="rId52"/>
    <p:sldId id="942" r:id="rId53"/>
    <p:sldId id="907" r:id="rId54"/>
    <p:sldId id="943" r:id="rId55"/>
    <p:sldId id="944" r:id="rId56"/>
    <p:sldId id="945" r:id="rId57"/>
    <p:sldId id="908" r:id="rId58"/>
    <p:sldId id="909" r:id="rId59"/>
    <p:sldId id="910" r:id="rId60"/>
    <p:sldId id="911" r:id="rId61"/>
    <p:sldId id="912" r:id="rId62"/>
    <p:sldId id="955" r:id="rId63"/>
    <p:sldId id="950" r:id="rId64"/>
    <p:sldId id="914" r:id="rId65"/>
    <p:sldId id="946" r:id="rId66"/>
    <p:sldId id="1385" r:id="rId67"/>
    <p:sldId id="947" r:id="rId68"/>
    <p:sldId id="949" r:id="rId69"/>
    <p:sldId id="948" r:id="rId70"/>
    <p:sldId id="1306" r:id="rId71"/>
    <p:sldId id="687" r:id="rId72"/>
  </p:sldIdLst>
  <p:sldSz cx="9144000" cy="6858000" type="screen4x3"/>
  <p:notesSz cx="6858000" cy="9144000"/>
  <p:embeddedFontLst>
    <p:embeddedFont>
      <p:font typeface="Verdana" panose="020B060403050404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4" orient="horz" pos="3521" userDrawn="1">
          <p15:clr>
            <a:srgbClr val="A4A3A4"/>
          </p15:clr>
        </p15:guide>
        <p15:guide id="7" orient="horz" pos="792" userDrawn="1">
          <p15:clr>
            <a:srgbClr val="A4A3A4"/>
          </p15:clr>
        </p15:guide>
        <p15:guide id="9" orient="horz" pos="414" userDrawn="1">
          <p15:clr>
            <a:srgbClr val="A4A3A4"/>
          </p15:clr>
        </p15:guide>
        <p15:guide id="10"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Glen Plants" initials="GP" lastIdx="1" clrIdx="8">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47" autoAdjust="0"/>
    <p:restoredTop sz="95789" autoAdjust="0"/>
  </p:normalViewPr>
  <p:slideViewPr>
    <p:cSldViewPr snapToGrid="0" snapToObjects="1">
      <p:cViewPr varScale="1">
        <p:scale>
          <a:sx n="114" d="100"/>
          <a:sy n="114" d="100"/>
        </p:scale>
        <p:origin x="1368" y="114"/>
      </p:cViewPr>
      <p:guideLst>
        <p:guide orient="horz" pos="4020"/>
        <p:guide pos="272"/>
        <p:guide pos="5511"/>
        <p:guide orient="horz" pos="3521"/>
        <p:guide orient="horz" pos="792"/>
        <p:guide orient="horz" pos="414"/>
        <p:guide orient="horz" pos="1139"/>
      </p:guideLst>
    </p:cSldViewPr>
  </p:slideViewPr>
  <p:outlineViewPr>
    <p:cViewPr>
      <p:scale>
        <a:sx n="33" d="100"/>
        <a:sy n="33" d="100"/>
      </p:scale>
      <p:origin x="0" y="-4954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286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441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9993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056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649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274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353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771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stepper motor has a circular body with 4 equally placed stator poles at top, bottom, left and right. Step 1 has positive connected to armature of top and right poles showing both as positive and magnetic south and step 2 has positive connected to armature of right and bottom poles showing both as positive and magnetic south. The magnetic north of the rotor is aligned between the magnetic south poles.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410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2657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034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818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4272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428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5178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965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8271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119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9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5830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544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4701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6049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0100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677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1724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372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Touch Screen Tip</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Most vehicle navigation systems use a touch screen for use by the driver (or passenger) to input information or other on-screen prompts. Most touch screens use a change in capacitance at the surface of the screen to determine when and where some action is being performed. Do not push harder on the display if the unit does not respond, or the display unit may be damaged. If no response is detected when lightly touching the screen, rotate the finger to cause the capacitance area to increase so it can be easily detected.</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2879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8663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7374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805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Keep the Same Overall Tire Diameter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Whenever larger (or smaller) wheels or tires are installed, the speedometer and odometer calibration are thrown off. This can be summarized as follows: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Larger diameter tires. The speed showing on the speedometer is slower than the actual speed. The odometer reading shows fewer miles than actual.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Smaller diameter tires. The speed showing on the speedometer is faster than the actual speed. The odometer reading shows more miles than actual.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avoid speedometer and odometer issues, select a wheel/tire combination that has the same outside diameter (O D) of the original wheel/tire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combination. Many newer vehicles can use the scan tool to change the tire size (from a select group of sizes) to minimize the effects of tires size change on odometer and speedometer readings. To determine the exact effects of a replacement size wheel or tire, perform an Internet search for a tire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size comparison chart.</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CASE STUDY: The Speedometer Works As If It Is a Tachometer: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owner of a Ford F-150 pickup truck complained that all of a sudden the speedometer needle went up and down with engine speed, rather than vehicle speed. In fact, the speedometer needle went up and down with engine speed, even though the gear selector was in “park” and the vehicle was not moving. After hours of troubleshooting, the service technician went back and started checking the basics and discovered that the alternator had a bad diode. The technician measured over 1 volt A C and over 10 ampere A C ripple current using a clamp-on A C/D C ammeter. Replacing the alternator restored the proper operation of the speedometer.</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Complaint—Customer stated that the speedometer moves in relation to engine speed and not vehicle speed.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Cause—Tests confirmed that the alternator was producing excessive A C voltage due to a bad diode.</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Correction—Replacing the alternator restored proper operation of the speedometer.</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9475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3299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9861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Electronic Devices Cannot Swim</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owner of a Dodge minivan complained that after the vehicle was cleaned inside and outside, the temperature gauge, fuel gauge, and speedometer stopped working. The vehicle speed sensor was checked and found to be supplying a square wave signal that changed with vehicle speed. A scan tool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indicated a speed, yet the speedometer displayed zero all the time. Finally, the service technician checked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body control module (B C M) to the right of the accelerator pedal and noticed that it had been wet, from the interior cleaning. Drying the B C M did not fix the problem, but a replacement B C M fixed all the problems. The owner discovered that electronic</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devices do not like water and that computers cannot swim.</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Complaint—Customer complained that many gauges stopped working after the vehicle was cleaned.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Cause—The body control module (B C M) was found to be wet from interior cleaning.</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Correction—Replacing the B C M fixed all the problems.</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8229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8117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197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0758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598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6226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06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4831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Text on the display reads, navigation system is unable to acquire a proper G P S signal. Move vehicle to another location. Turn the ignition switch off. Disconnect the battery for 30 minutes to clear the G P S receiver's memory. Reconnect the battery and follow the screen prompts.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5804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482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8826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0746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left button, telephone handset icon, is pushed if a hands-free cellular call is to be made. The center button is depressed to contact an OnStar advisor and the right emergency button is used to request that help be sent to the vehicle’s location.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06060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6258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5681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6387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B808E3E6-52A1-00BB-6C69-4646C83327A6}"/>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6DDE13A1-9EDB-F69D-EAE5-E28F029D7684}"/>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40C1239B-95E5-627A-07A4-36B60D40BB4E}"/>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How Do I Test the USB Port?</a:t>
            </a:r>
          </a:p>
        </p:txBody>
      </p:sp>
      <p:sp>
        <p:nvSpPr>
          <p:cNvPr id="210" name="Shape 210">
            <a:extLst>
              <a:ext uri="{FF2B5EF4-FFF2-40B4-BE49-F238E27FC236}">
                <a16:creationId xmlns:a16="http://schemas.microsoft.com/office/drawing/2014/main" id="{E0C468AB-767B-FCD8-D1EC-7E1A5B159ABF}"/>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141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0979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0250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1881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527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484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4075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2354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70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the symbols are displayed as green icons except symbol 15 which is displayed as a blue icon. Details of the operation and the icons are as follows. 1. Adaptive cruise control, a speedometer with a vehicle on top. 2. Adaptive lighting, five sloping lines by the side of an oval shape that has a forward arrow on its side. 3. Automatic wipers, windshield. 4. Blind spot monitor, text reading B S M. 5. Crawl control indicator, a car moving up a bumpy road. 6. Cruise control on, an arrow pointing to a speedometer or alternatively, a text reading cruise. 7. Daytime running lights, three lines radiating from an oval shape. 8. Door open, doors of a car open. 9. Eco driving indicator, text reading E C O, and alternatively, a plant icon. 10, E V mode, text reading E V on a car. 11. Fog lights, front, a vertical line runs through three parallel lines beside an oval shape. 12. Freeze warning, six arrows pointing to the sides of a hexagon. 13. Frost warning, six arrows pointing to the sides of a hexagon on a road. 14. Fuel fill side indicator, a petrol bunk symbol. 15. high beam headlights, an icon in blue showing five parallel lines to the left of an oval shape. 16. Hill descent control, a car over a sloping line. 17. Hood open, car with its hood open. 18. Information indicator, the letter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i</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within a square. 19. Low beam headlights, five sloping lines running parallel beside an oval shape. 20. parking assist, a Wi-Fi symbol before upper case b placed diagonally above a triangle with a line below. 21. Rain sensor, a water droplet symbol falling on a windshield wiper. 22. Ready indicator, text ready within a rectangle. 23. Rear window defrost, three curved arrows flow into a rectangle. 24. Parking lot, Lines radiating from two oval shapes. 25. Taillight indicator, lines radiating from a circle that has a small bar on the top. 26. Tow mode selected, a trailer truck. 27. Traction control, text reading T R A C. 28. Trunk open, car with its trunk open. 29. Turn signal indicator, left and right arrows. 30. Windshield defrost, three curved arrows entering a windshield symbol.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932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details of the indications are as follows. 1. Adaptive cruise control. 2. Alert notice. 3. All wheel lock. 4. All wheel steer. 5. Anti-lock brake system warning. 6. Auto braking indicator. 7. Auxiliary brake active. 8. Blind spot indicator. 9. Brake fluid low. 10. Brake warning light fault. 11. brake pad wear warning. 12. Brake pad warning, front. 13. Brake pad warning, rear. 14. Collision warning off. 15. Convertible top warning. 16. Crosswind assist. 17. Diesel engine preheat. 18. Diesel particulate filter warning. 19. Dirty air filter. 20. Electric shift malfunction. 21. Exterior light fault. 22. Four-wheel-drive fault. 23. Gas cap loose. 24. Glow plug. 25. Headlight range control. 26. Key Fob battery low. 27. Key not in vehicle. 28. Lane departure warning. 29. Low coolant level detected. 30. Low fuel. 31. Malfunction indicator lamp, M I L. 32. Needs to be towed. 33. Parking brake. 34. Passenger airbag deactivated. 35. Press brake pedal. 36. Press clutch pedal. 37. Rear differential lock. 38. Reduced power. 39. Service required. 40. Speed reduced. 41. Stability control activated. 42. T P M S warning lamp. 43. Tail light out. 44. Theft deterrent. 45. Time for maintenance indicator. 46. Traction control fault. 47. Trailer towing mode. 48. Transmission warning. 49. Washer fluid low. 50. Water in diesel fuel. 51. Water in fuel filter.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232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details of the indications are as follows. 1. Air suspension warning. 2. Airbag warning. 3. Battery or alternator warning. 4. Brake fluid low. 5. Brake warning. 6. Catalytic converter warning. 7. Chassis system warning. 8. Distance warning. 9. Drivetrain trouble indicator. 10. Electronic throttle control. 11. Engine fault stop. 12. Handbrake warning. 13, Hydraulic brake fault. 14. Ignition switch warning. 15. Key fob battery low. 16. Low coolant level warning. 17. Master warning. 18. Mechanical fault warning. 19. Night vision warning. 20. Oil level low. 21. Oil pressure low. 22. Parking brake light. 23. Pedestrian warning. 24. Power steering warning. 25. Seat belt not on. 26. Steering lock warning. 27. Suspension fault detected. 28. Temperature warning. 29. Theft deterrent fault. 30. Trailer tow hitch warning. 31. Transmission fault do not shift. 32. Transmission fluid temperature warning.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24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513773"/>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234467"/>
            <a:ext cx="8229600" cy="591283"/>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a:extLst>
              <a:ext uri="{FF2B5EF4-FFF2-40B4-BE49-F238E27FC236}">
                <a16:creationId xmlns:a16="http://schemas.microsoft.com/office/drawing/2014/main" id="{B8B83C80-9611-8751-9178-83155F349B5C}"/>
              </a:ext>
            </a:extLst>
          </p:cNvPr>
          <p:cNvSpPr>
            <a:spLocks noGrp="1"/>
          </p:cNvSpPr>
          <p:nvPr>
            <p:ph sz="quarter" idx="20"/>
          </p:nvPr>
        </p:nvSpPr>
        <p:spPr>
          <a:xfrm>
            <a:off x="457200" y="2901950"/>
            <a:ext cx="8124825" cy="58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a:extLst>
              <a:ext uri="{FF2B5EF4-FFF2-40B4-BE49-F238E27FC236}">
                <a16:creationId xmlns:a16="http://schemas.microsoft.com/office/drawing/2014/main" id="{D16B3384-CB5F-4A18-159D-5144E416375D}"/>
              </a:ext>
            </a:extLst>
          </p:cNvPr>
          <p:cNvSpPr>
            <a:spLocks noGrp="1"/>
          </p:cNvSpPr>
          <p:nvPr>
            <p:ph sz="quarter" idx="21"/>
          </p:nvPr>
        </p:nvSpPr>
        <p:spPr>
          <a:xfrm>
            <a:off x="561975" y="3657600"/>
            <a:ext cx="7535863" cy="58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39002FD5-8622-3229-967C-FAA641428301}"/>
              </a:ext>
            </a:extLst>
          </p:cNvPr>
          <p:cNvSpPr>
            <a:spLocks noGrp="1"/>
          </p:cNvSpPr>
          <p:nvPr>
            <p:ph sz="quarter" idx="22"/>
          </p:nvPr>
        </p:nvSpPr>
        <p:spPr>
          <a:xfrm>
            <a:off x="561975" y="4413250"/>
            <a:ext cx="7466013" cy="58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1452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10/30/2024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12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904725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BF6F4C75-CD05-2271-F562-F91EB0D2D4A7}"/>
              </a:ext>
            </a:extLst>
          </p:cNvPr>
          <p:cNvPicPr>
            <a:picLocks noChangeAspect="1"/>
          </p:cNvPicPr>
          <p:nvPr userDrawn="1"/>
        </p:nvPicPr>
        <p:blipFill>
          <a:blip r:embed="rId8"/>
          <a:stretch>
            <a:fillRect/>
          </a:stretch>
        </p:blipFill>
        <p:spPr>
          <a:xfrm>
            <a:off x="451710" y="6424935"/>
            <a:ext cx="947596" cy="301782"/>
          </a:xfrm>
          <a:prstGeom prst="rect">
            <a:avLst/>
          </a:prstGeom>
        </p:spPr>
      </p:pic>
      <p:sp>
        <p:nvSpPr>
          <p:cNvPr id="8" name="Content Placeholder 26">
            <a:extLst>
              <a:ext uri="{FF2B5EF4-FFF2-40B4-BE49-F238E27FC236}">
                <a16:creationId xmlns:a16="http://schemas.microsoft.com/office/drawing/2014/main" id="{49465774-5207-4027-A0D2-15F81B18E27E}"/>
              </a:ext>
            </a:extLst>
          </p:cNvPr>
          <p:cNvSpPr txBox="1">
            <a:spLocks/>
          </p:cNvSpPr>
          <p:nvPr userDrawn="1"/>
        </p:nvSpPr>
        <p:spPr>
          <a:xfrm>
            <a:off x="2919369"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7" r:id="rId3"/>
    <p:sldLayoutId id="2147483696"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wmf"/><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35.wmf"/><Relationship Id="rId5" Type="http://schemas.openxmlformats.org/officeDocument/2006/relationships/oleObject" Target="../embeddings/oleObject4.bin"/><Relationship Id="rId4" Type="http://schemas.openxmlformats.org/officeDocument/2006/relationships/image" Target="../media/image34.wmf"/></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jameshalderman.com/a6_vid_lib_pa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37833" y="179734"/>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1086" y="1484313"/>
            <a:ext cx="1902452" cy="344128"/>
          </a:xfrm>
        </p:spPr>
        <p:txBody>
          <a:bodyPr wrap="square" lIns="0" tIns="18000" rIns="0" bIns="18000" anchor="ctr" anchorCtr="0">
            <a:spAutoFit/>
          </a:bodyPr>
          <a:lstStyle/>
          <a:p>
            <a:r>
              <a:rPr lang="en-US" noProof="0" dirty="0"/>
              <a:t>Ninth Edition</a:t>
            </a:r>
          </a:p>
        </p:txBody>
      </p:sp>
      <p:pic>
        <p:nvPicPr>
          <p:cNvPr id="9" name="Picture 21" descr="Front Cover: Automotive Electrical and Engine Performance Ninth Edition by Halderman and Ward.">
            <a:extLst>
              <a:ext uri="{FF2B5EF4-FFF2-40B4-BE49-F238E27FC236}">
                <a16:creationId xmlns:a16="http://schemas.microsoft.com/office/drawing/2014/main" id="{C1E989A8-59B1-463E-8623-333F21261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53" y="2143628"/>
            <a:ext cx="3207092" cy="3976793"/>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297820" y="3037492"/>
            <a:ext cx="2046413" cy="498016"/>
          </a:xfrm>
        </p:spPr>
        <p:txBody>
          <a:bodyPr wrap="square" lIns="0" tIns="18000" rIns="0" bIns="18000" anchor="ctr" anchorCtr="0">
            <a:spAutoFit/>
          </a:bodyPr>
          <a:lstStyle/>
          <a:p>
            <a:pPr marL="0"/>
            <a:r>
              <a:rPr lang="en-US" noProof="0" dirty="0"/>
              <a:t>Chapter </a:t>
            </a:r>
            <a:r>
              <a:rPr lang="en-US" dirty="0"/>
              <a:t>18</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297821" y="3704324"/>
            <a:ext cx="4289998" cy="713460"/>
          </a:xfrm>
        </p:spPr>
        <p:txBody>
          <a:bodyPr wrap="square" lIns="0" tIns="18000" rIns="0" bIns="18000" anchor="ctr" anchorCtr="0">
            <a:spAutoFit/>
          </a:bodyPr>
          <a:lstStyle/>
          <a:p>
            <a:pPr marL="0"/>
            <a:r>
              <a:rPr lang="en-US" dirty="0"/>
              <a:t>Driver Information and Navigation Systems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5171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19369" y="6464033"/>
            <a:ext cx="5825174" cy="221018"/>
          </a:xfrm>
        </p:spPr>
        <p:txBody>
          <a:bodyPr wrap="square" lIns="0" tIns="18000" rIns="0" bIns="18000" anchor="ctr">
            <a:spAutoFit/>
          </a:bodyPr>
          <a:lstStyle/>
          <a:p>
            <a:pPr marL="0" indent="0" algn="r">
              <a:buNone/>
            </a:pP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3518"/>
            <a:ext cx="8310175" cy="1144347"/>
          </a:xfrm>
        </p:spPr>
        <p:txBody>
          <a:bodyPr wrap="square" lIns="0" tIns="18000" rIns="0" bIns="18000" anchor="ctr" anchorCtr="0">
            <a:spAutoFit/>
          </a:bodyPr>
          <a:lstStyle/>
          <a:p>
            <a:r>
              <a:rPr lang="en-US" dirty="0"/>
              <a:t>Frequently Asked Question: How to Rest Maintenance Indicators?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479292"/>
            <a:ext cx="8107932"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023917"/>
            <a:ext cx="8310175" cy="4099002"/>
          </a:xfrm>
        </p:spPr>
        <p:txBody>
          <a:bodyPr wrap="square" lIns="0" tIns="18000" rIns="0" bIns="18000" anchor="ctr" anchorCtr="0">
            <a:spAutoFit/>
          </a:bodyPr>
          <a:lstStyle/>
          <a:p>
            <a:pPr marL="342900" indent="-342900"/>
            <a:r>
              <a:rPr lang="en-US" sz="2400" b="1" dirty="0"/>
              <a:t>How to Rest Maintenance Indicators? </a:t>
            </a:r>
            <a:r>
              <a:rPr lang="en-US" sz="2400" dirty="0"/>
              <a:t>In most cases, the maintenance required indicators symbols are used only as a reminder that routine maintenance is needed, such as an oil change. For most vehicles, the resetting procedure is often easily done such as: “Depress the accelerator pedal three times to the floor, in less than 10 seconds.” Then when the ignition is turned off, and the light will go out, resetting the indicator. Check service information the owner's manual or perform an Internet search to find the exact procedure to follow for the vehicle being serviced.</a:t>
            </a:r>
          </a:p>
        </p:txBody>
      </p:sp>
    </p:spTree>
    <p:extLst>
      <p:ext uri="{BB962C8B-B14F-4D97-AF65-F5344CB8AC3E}">
        <p14:creationId xmlns:p14="http://schemas.microsoft.com/office/powerpoint/2010/main" val="380585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2255"/>
            <a:ext cx="8310174" cy="405683"/>
          </a:xfrm>
        </p:spPr>
        <p:txBody>
          <a:bodyPr wrap="square" lIns="0" tIns="18000" rIns="0" bIns="18000" anchor="ctr" anchorCtr="0">
            <a:spAutoFit/>
          </a:bodyPr>
          <a:lstStyle/>
          <a:p>
            <a:pPr marL="0" indent="0">
              <a:buNone/>
            </a:pPr>
            <a:r>
              <a:rPr lang="en-US" sz="2400" dirty="0"/>
              <a:t>What do the colors of the dash symbols mean?</a:t>
            </a:r>
          </a:p>
        </p:txBody>
      </p:sp>
    </p:spTree>
    <p:extLst>
      <p:ext uri="{BB962C8B-B14F-4D97-AF65-F5344CB8AC3E}">
        <p14:creationId xmlns:p14="http://schemas.microsoft.com/office/powerpoint/2010/main" val="2632316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0851"/>
            <a:ext cx="8310174" cy="1144347"/>
          </a:xfrm>
        </p:spPr>
        <p:txBody>
          <a:bodyPr wrap="square" lIns="0" tIns="18000" rIns="0" bIns="18000" anchor="ctr" anchorCtr="0">
            <a:spAutoFit/>
          </a:bodyPr>
          <a:lstStyle/>
          <a:p>
            <a:pPr marL="0" indent="0">
              <a:buNone/>
            </a:pPr>
            <a:r>
              <a:rPr lang="en-US" sz="2400" dirty="0"/>
              <a:t>Green or blue indicate something is working, amber indicates something will need attention soon and red indicates that attention is needed immediately.</a:t>
            </a:r>
          </a:p>
        </p:txBody>
      </p:sp>
    </p:spTree>
    <p:extLst>
      <p:ext uri="{BB962C8B-B14F-4D97-AF65-F5344CB8AC3E}">
        <p14:creationId xmlns:p14="http://schemas.microsoft.com/office/powerpoint/2010/main" val="208454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Steering Wheel Controls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4254"/>
            <a:ext cx="8314753" cy="3452671"/>
          </a:xfrm>
        </p:spPr>
        <p:txBody>
          <a:bodyPr wrap="square" lIns="0" tIns="18000" rIns="0" bIns="18000" anchor="ctr" anchorCtr="0">
            <a:spAutoFit/>
          </a:bodyPr>
          <a:lstStyle/>
          <a:p>
            <a:pPr marL="342900" indent="-342900">
              <a:spcBef>
                <a:spcPts val="600"/>
              </a:spcBef>
              <a:buSzTx/>
            </a:pPr>
            <a:r>
              <a:rPr lang="en-US" sz="2400" dirty="0"/>
              <a:t>Purpose</a:t>
            </a:r>
            <a:endParaRPr lang="en-US" altLang="en-US" sz="2400" noProof="0" dirty="0">
              <a:solidFill>
                <a:schemeClr val="tx1"/>
              </a:solidFill>
            </a:endParaRPr>
          </a:p>
          <a:p>
            <a:pPr marL="829818" lvl="1" indent="-342900">
              <a:buSzTx/>
            </a:pPr>
            <a:r>
              <a:rPr lang="en-US" sz="2400" dirty="0"/>
              <a:t>Allow driver to keep their hands on wheel and their eyes on the road at all times.</a:t>
            </a:r>
          </a:p>
          <a:p>
            <a:pPr marL="342900" indent="-342900">
              <a:spcBef>
                <a:spcPts val="600"/>
              </a:spcBef>
              <a:buSzTx/>
            </a:pPr>
            <a:r>
              <a:rPr lang="en-US" sz="2400" dirty="0"/>
              <a:t>Function</a:t>
            </a:r>
            <a:endParaRPr lang="en-US" altLang="en-US" sz="2400" noProof="0" dirty="0">
              <a:solidFill>
                <a:schemeClr val="tx1"/>
              </a:solidFill>
            </a:endParaRPr>
          </a:p>
          <a:p>
            <a:pPr marL="829818" lvl="1" indent="-342900">
              <a:buSzTx/>
            </a:pPr>
            <a:r>
              <a:rPr lang="en-US" sz="2400" dirty="0"/>
              <a:t>Radio controls</a:t>
            </a:r>
            <a:endParaRPr lang="en-US" sz="2400" dirty="0">
              <a:solidFill>
                <a:schemeClr val="tx1"/>
              </a:solidFill>
            </a:endParaRPr>
          </a:p>
          <a:p>
            <a:pPr marL="829818" lvl="1" indent="-342900">
              <a:buSzTx/>
            </a:pPr>
            <a:r>
              <a:rPr lang="en-US" sz="2400" dirty="0"/>
              <a:t>Cruise control</a:t>
            </a:r>
            <a:endParaRPr lang="en-US" sz="2400" dirty="0">
              <a:solidFill>
                <a:schemeClr val="tx1"/>
              </a:solidFill>
            </a:endParaRPr>
          </a:p>
          <a:p>
            <a:pPr marL="829818" lvl="1" indent="-342900">
              <a:buSzTx/>
            </a:pPr>
            <a:r>
              <a:rPr lang="en-US" sz="2400" dirty="0"/>
              <a:t>Telephone answering and calls</a:t>
            </a:r>
          </a:p>
          <a:p>
            <a:pPr marL="829818" lvl="1" indent="-342900">
              <a:buSzTx/>
            </a:pPr>
            <a:r>
              <a:rPr lang="en-US" sz="2400" dirty="0"/>
              <a:t>Voice commands</a:t>
            </a:r>
            <a:endParaRPr lang="en-US" altLang="en-US" sz="2400" noProof="0" dirty="0">
              <a:solidFill>
                <a:schemeClr val="tx1"/>
              </a:solidFill>
            </a:endParaRPr>
          </a:p>
        </p:txBody>
      </p:sp>
    </p:spTree>
    <p:extLst>
      <p:ext uri="{BB962C8B-B14F-4D97-AF65-F5344CB8AC3E}">
        <p14:creationId xmlns:p14="http://schemas.microsoft.com/office/powerpoint/2010/main" val="2402237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4563766" cy="405683"/>
          </a:xfrm>
        </p:spPr>
        <p:txBody>
          <a:bodyPr wrap="square" lIns="0" tIns="18000" rIns="0" bIns="18000" anchor="ctr" anchorCtr="0">
            <a:spAutoFit/>
          </a:bodyPr>
          <a:lstStyle/>
          <a:p>
            <a:pPr marL="0" indent="0">
              <a:buNone/>
            </a:pPr>
            <a:r>
              <a:rPr lang="en-US" sz="2400" noProof="0" dirty="0"/>
              <a:t>Steering Wheel Controls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78589"/>
            <a:ext cx="8310175" cy="1144347"/>
          </a:xfrm>
        </p:spPr>
        <p:txBody>
          <a:bodyPr wrap="square" lIns="0" tIns="18000" rIns="0" bIns="18000" anchor="ctr" anchorCtr="0">
            <a:spAutoFit/>
          </a:bodyPr>
          <a:lstStyle/>
          <a:p>
            <a:pPr marL="342900" indent="-342900"/>
            <a:r>
              <a:rPr lang="en-US" sz="2400" noProof="0" dirty="0"/>
              <a:t>Steering wheel controls allow the driver to select a function while keeping their hands on the wheel and their eyes on the road.</a:t>
            </a:r>
          </a:p>
        </p:txBody>
      </p:sp>
      <p:pic>
        <p:nvPicPr>
          <p:cNvPr id="4" name="Picture 3" descr="A dashboard shows a tick mark surrounded by arrows pointing up, down, left, and right, respectively. Icons denoting audio, and a phone appear to the left of the arrows.">
            <a:extLst>
              <a:ext uri="{FF2B5EF4-FFF2-40B4-BE49-F238E27FC236}">
                <a16:creationId xmlns:a16="http://schemas.microsoft.com/office/drawing/2014/main" id="{8C81789E-7382-4C80-B2EA-9101EF51C915}"/>
              </a:ext>
            </a:extLst>
          </p:cNvPr>
          <p:cNvPicPr>
            <a:picLocks noChangeAspect="1"/>
          </p:cNvPicPr>
          <p:nvPr/>
        </p:nvPicPr>
        <p:blipFill>
          <a:blip r:embed="rId3"/>
          <a:stretch>
            <a:fillRect/>
          </a:stretch>
        </p:blipFill>
        <p:spPr>
          <a:xfrm>
            <a:off x="2398683" y="2949291"/>
            <a:ext cx="4346635" cy="3270819"/>
          </a:xfrm>
          <a:prstGeom prst="rect">
            <a:avLst/>
          </a:prstGeom>
        </p:spPr>
      </p:pic>
    </p:spTree>
    <p:extLst>
      <p:ext uri="{BB962C8B-B14F-4D97-AF65-F5344CB8AC3E}">
        <p14:creationId xmlns:p14="http://schemas.microsoft.com/office/powerpoint/2010/main" val="99166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37"/>
            <a:ext cx="8310175" cy="590349"/>
          </a:xfrm>
        </p:spPr>
        <p:txBody>
          <a:bodyPr wrap="square" lIns="0" tIns="18000" rIns="0" bIns="18000" anchor="ctr" anchorCtr="0">
            <a:spAutoFit/>
          </a:bodyPr>
          <a:lstStyle/>
          <a:p>
            <a:r>
              <a:rPr lang="en-US" dirty="0"/>
              <a:t>Voice Activation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65781"/>
            <a:ext cx="8314753" cy="3529616"/>
          </a:xfrm>
        </p:spPr>
        <p:txBody>
          <a:bodyPr wrap="square" lIns="0" tIns="18000" rIns="0" bIns="18000" anchor="ctr" anchorCtr="0">
            <a:spAutoFit/>
          </a:bodyPr>
          <a:lstStyle/>
          <a:p>
            <a:pPr marL="342900" indent="-342900">
              <a:spcBef>
                <a:spcPts val="600"/>
              </a:spcBef>
              <a:buSzTx/>
            </a:pPr>
            <a:r>
              <a:rPr lang="en-US" sz="2400" dirty="0"/>
              <a:t>Purpose</a:t>
            </a:r>
            <a:endParaRPr lang="en-US" altLang="en-US" sz="2400" noProof="0" dirty="0">
              <a:solidFill>
                <a:schemeClr val="tx1"/>
              </a:solidFill>
            </a:endParaRPr>
          </a:p>
          <a:p>
            <a:pPr marL="829818" lvl="1" indent="-342900">
              <a:buSzTx/>
            </a:pPr>
            <a:r>
              <a:rPr lang="en-US" sz="2400" dirty="0"/>
              <a:t>Perform various functions or settings in the vehicle.</a:t>
            </a:r>
          </a:p>
          <a:p>
            <a:pPr marL="342900" indent="-342900">
              <a:spcBef>
                <a:spcPts val="600"/>
              </a:spcBef>
              <a:buSzTx/>
            </a:pPr>
            <a:r>
              <a:rPr lang="en-US" sz="2400" dirty="0"/>
              <a:t>Functions</a:t>
            </a:r>
            <a:endParaRPr lang="en-US" altLang="en-US" sz="2400" noProof="0" dirty="0">
              <a:solidFill>
                <a:schemeClr val="tx1"/>
              </a:solidFill>
            </a:endParaRPr>
          </a:p>
          <a:p>
            <a:pPr marL="829818" lvl="1" indent="-342900">
              <a:buSzTx/>
            </a:pPr>
            <a:r>
              <a:rPr lang="en-US" sz="2400" dirty="0"/>
              <a:t>Phone calls</a:t>
            </a:r>
            <a:endParaRPr lang="en-US" sz="2400" dirty="0">
              <a:solidFill>
                <a:schemeClr val="tx1"/>
              </a:solidFill>
            </a:endParaRPr>
          </a:p>
          <a:p>
            <a:pPr marL="829818" lvl="1" indent="-342900">
              <a:buSzTx/>
            </a:pPr>
            <a:r>
              <a:rPr lang="en-US" sz="2400" dirty="0"/>
              <a:t>Text messages</a:t>
            </a:r>
            <a:endParaRPr lang="en-US" sz="2400" dirty="0">
              <a:solidFill>
                <a:schemeClr val="tx1"/>
              </a:solidFill>
            </a:endParaRPr>
          </a:p>
          <a:p>
            <a:pPr marL="829818" lvl="1" indent="-342900">
              <a:buSzTx/>
            </a:pPr>
            <a:r>
              <a:rPr lang="en-US" sz="2400" dirty="0"/>
              <a:t>Climate-control settings</a:t>
            </a:r>
          </a:p>
          <a:p>
            <a:pPr marL="829818" lvl="1" indent="-342900">
              <a:buSzTx/>
            </a:pPr>
            <a:r>
              <a:rPr lang="en-US" sz="2400" dirty="0"/>
              <a:t>Source of audio</a:t>
            </a:r>
          </a:p>
          <a:p>
            <a:pPr marL="829818" lvl="1" indent="-342900">
              <a:buSzTx/>
            </a:pPr>
            <a:r>
              <a:rPr lang="en-US" sz="2400" dirty="0"/>
              <a:t>Navigation system</a:t>
            </a:r>
            <a:endParaRPr lang="en-US" altLang="en-US" sz="2400" noProof="0" dirty="0">
              <a:solidFill>
                <a:schemeClr val="tx1"/>
              </a:solidFill>
            </a:endParaRPr>
          </a:p>
        </p:txBody>
      </p:sp>
    </p:spTree>
    <p:extLst>
      <p:ext uri="{BB962C8B-B14F-4D97-AF65-F5344CB8AC3E}">
        <p14:creationId xmlns:p14="http://schemas.microsoft.com/office/powerpoint/2010/main" val="2530460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37"/>
            <a:ext cx="8310175" cy="590349"/>
          </a:xfrm>
        </p:spPr>
        <p:txBody>
          <a:bodyPr wrap="square" lIns="0" tIns="18000" rIns="0" bIns="18000" anchor="ctr" anchorCtr="0">
            <a:spAutoFit/>
          </a:bodyPr>
          <a:lstStyle/>
          <a:p>
            <a:r>
              <a:rPr lang="en-US" dirty="0"/>
              <a:t>Maintenance Indicators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10279"/>
            <a:ext cx="8314753" cy="2113843"/>
          </a:xfrm>
        </p:spPr>
        <p:txBody>
          <a:bodyPr wrap="square" lIns="0" tIns="18000" rIns="0" bIns="18000" anchor="ctr" anchorCtr="0">
            <a:spAutoFit/>
          </a:bodyPr>
          <a:lstStyle/>
          <a:p>
            <a:pPr marL="342900" indent="-342900">
              <a:spcBef>
                <a:spcPts val="600"/>
              </a:spcBef>
              <a:buSzTx/>
            </a:pPr>
            <a:r>
              <a:rPr lang="en-US" sz="2400" dirty="0"/>
              <a:t>Purpose and Function</a:t>
            </a:r>
            <a:endParaRPr lang="en-US" altLang="en-US" sz="2400" noProof="0" dirty="0">
              <a:solidFill>
                <a:schemeClr val="tx1"/>
              </a:solidFill>
            </a:endParaRPr>
          </a:p>
          <a:p>
            <a:pPr marL="829818" lvl="1" indent="-342900">
              <a:buSzTx/>
            </a:pPr>
            <a:r>
              <a:rPr lang="en-US" sz="2400" dirty="0"/>
              <a:t>Inform the driver that routine maintenance is needed.</a:t>
            </a:r>
          </a:p>
          <a:p>
            <a:pPr marL="342900" indent="-342900">
              <a:spcBef>
                <a:spcPts val="600"/>
              </a:spcBef>
              <a:buSzTx/>
            </a:pPr>
            <a:r>
              <a:rPr lang="en-US" sz="2400" dirty="0"/>
              <a:t>Reset Maintenance Indicators</a:t>
            </a:r>
            <a:endParaRPr lang="en-US" altLang="en-US" sz="2400" noProof="0" dirty="0">
              <a:solidFill>
                <a:schemeClr val="tx1"/>
              </a:solidFill>
            </a:endParaRPr>
          </a:p>
          <a:p>
            <a:pPr marL="829818" lvl="1" indent="-342900">
              <a:buSzTx/>
            </a:pPr>
            <a:r>
              <a:rPr lang="en-US" sz="2400" dirty="0"/>
              <a:t>Refer to service information or owners manual for procedure.</a:t>
            </a:r>
            <a:endParaRPr lang="en-US" altLang="en-US" sz="2400" noProof="0" dirty="0">
              <a:solidFill>
                <a:schemeClr val="tx1"/>
              </a:solidFill>
            </a:endParaRPr>
          </a:p>
        </p:txBody>
      </p:sp>
    </p:spTree>
    <p:extLst>
      <p:ext uri="{BB962C8B-B14F-4D97-AF65-F5344CB8AC3E}">
        <p14:creationId xmlns:p14="http://schemas.microsoft.com/office/powerpoint/2010/main" val="359329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798613" cy="405683"/>
          </a:xfrm>
        </p:spPr>
        <p:txBody>
          <a:bodyPr wrap="square" lIns="0" tIns="18000" rIns="0" bIns="18000" anchor="ctr" anchorCtr="0">
            <a:spAutoFit/>
          </a:bodyPr>
          <a:lstStyle/>
          <a:p>
            <a:pPr marL="0" indent="0">
              <a:buNone/>
            </a:pPr>
            <a:r>
              <a:rPr lang="en-US" sz="2400" noProof="0" dirty="0"/>
              <a:t>Maintenance Reminders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74984"/>
            <a:ext cx="3846125" cy="2991007"/>
          </a:xfrm>
        </p:spPr>
        <p:txBody>
          <a:bodyPr wrap="square" lIns="0" tIns="18000" rIns="0" bIns="18000" anchor="ctr" anchorCtr="0">
            <a:spAutoFit/>
          </a:bodyPr>
          <a:lstStyle/>
          <a:p>
            <a:pPr marL="342900" indent="-342900"/>
            <a:r>
              <a:rPr lang="en-US" sz="2400" noProof="0" dirty="0"/>
              <a:t>Maintenance reminders are often messages displayed on the instrument panel informing the driver of needed service, such as the need to change the engine oil.</a:t>
            </a:r>
          </a:p>
        </p:txBody>
      </p:sp>
      <p:pic>
        <p:nvPicPr>
          <p:cNvPr id="3" name="Picture 2" descr="A display on the instrument panel reads change oil soon.">
            <a:extLst>
              <a:ext uri="{FF2B5EF4-FFF2-40B4-BE49-F238E27FC236}">
                <a16:creationId xmlns:a16="http://schemas.microsoft.com/office/drawing/2014/main" id="{D7C5868F-73B2-4789-95B3-761A2E2FDC34}"/>
              </a:ext>
            </a:extLst>
          </p:cNvPr>
          <p:cNvPicPr>
            <a:picLocks noChangeAspect="1"/>
          </p:cNvPicPr>
          <p:nvPr/>
        </p:nvPicPr>
        <p:blipFill>
          <a:blip r:embed="rId3"/>
          <a:stretch>
            <a:fillRect/>
          </a:stretch>
        </p:blipFill>
        <p:spPr>
          <a:xfrm>
            <a:off x="4680476" y="1493551"/>
            <a:ext cx="3999446" cy="3007299"/>
          </a:xfrm>
          <a:prstGeom prst="rect">
            <a:avLst/>
          </a:prstGeom>
        </p:spPr>
      </p:pic>
    </p:spTree>
    <p:extLst>
      <p:ext uri="{BB962C8B-B14F-4D97-AF65-F5344CB8AC3E}">
        <p14:creationId xmlns:p14="http://schemas.microsoft.com/office/powerpoint/2010/main" val="333560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37"/>
            <a:ext cx="8310175" cy="590349"/>
          </a:xfrm>
        </p:spPr>
        <p:txBody>
          <a:bodyPr wrap="square" lIns="0" tIns="18000" rIns="0" bIns="18000" anchor="ctr" anchorCtr="0">
            <a:spAutoFit/>
          </a:bodyPr>
          <a:lstStyle/>
          <a:p>
            <a:r>
              <a:rPr lang="en-US" dirty="0"/>
              <a:t>Analog and Digital Displays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7847"/>
            <a:ext cx="8314753" cy="3822003"/>
          </a:xfrm>
        </p:spPr>
        <p:txBody>
          <a:bodyPr wrap="square" lIns="0" tIns="18000" rIns="0" bIns="18000" anchor="ctr" anchorCtr="0">
            <a:spAutoFit/>
          </a:bodyPr>
          <a:lstStyle/>
          <a:p>
            <a:pPr marL="342900" indent="-342900">
              <a:spcBef>
                <a:spcPts val="600"/>
              </a:spcBef>
              <a:buSzTx/>
            </a:pPr>
            <a:r>
              <a:rPr lang="en-US" sz="2400" dirty="0"/>
              <a:t>Terminology</a:t>
            </a:r>
            <a:endParaRPr lang="en-US" altLang="en-US" sz="2400" noProof="0" dirty="0">
              <a:solidFill>
                <a:schemeClr val="tx1"/>
              </a:solidFill>
            </a:endParaRPr>
          </a:p>
          <a:p>
            <a:pPr marL="829818" lvl="1" indent="-342900">
              <a:buSzTx/>
            </a:pPr>
            <a:r>
              <a:rPr lang="en-US" sz="2400" dirty="0"/>
              <a:t>Analog display uses a needle to show values.</a:t>
            </a:r>
          </a:p>
          <a:p>
            <a:pPr marL="829818" lvl="1" indent="-342900">
              <a:buSzTx/>
            </a:pPr>
            <a:r>
              <a:rPr lang="en-US" sz="2400" dirty="0"/>
              <a:t>Digital display uses numbers to indicate values.</a:t>
            </a:r>
          </a:p>
          <a:p>
            <a:pPr marL="342900" indent="-342900">
              <a:spcBef>
                <a:spcPts val="600"/>
              </a:spcBef>
              <a:buSzTx/>
            </a:pPr>
            <a:r>
              <a:rPr lang="en-US" sz="2400" dirty="0"/>
              <a:t>Stepper Motor Analog Gauges</a:t>
            </a:r>
            <a:endParaRPr lang="en-US" altLang="en-US" sz="2400" noProof="0" dirty="0">
              <a:solidFill>
                <a:schemeClr val="tx1"/>
              </a:solidFill>
            </a:endParaRPr>
          </a:p>
          <a:p>
            <a:pPr marL="829818" lvl="1" indent="-342900">
              <a:buSzTx/>
            </a:pPr>
            <a:r>
              <a:rPr lang="en-US" sz="2400" dirty="0"/>
              <a:t>Most analog dash displays use a stepper motor to move the needle.</a:t>
            </a:r>
          </a:p>
          <a:p>
            <a:pPr marL="342900" indent="-342900">
              <a:spcBef>
                <a:spcPts val="600"/>
              </a:spcBef>
              <a:buSzTx/>
            </a:pPr>
            <a:r>
              <a:rPr lang="en-US" sz="2400" dirty="0"/>
              <a:t>Network Communication</a:t>
            </a:r>
            <a:endParaRPr lang="en-US" altLang="en-US" sz="2400" noProof="0" dirty="0">
              <a:solidFill>
                <a:schemeClr val="tx1"/>
              </a:solidFill>
            </a:endParaRPr>
          </a:p>
          <a:p>
            <a:pPr marL="829818" lvl="1" indent="-342900">
              <a:buSzTx/>
            </a:pPr>
            <a:r>
              <a:rPr lang="en-US" sz="2400" dirty="0"/>
              <a:t>Data is shared digitally with the instrument cluster from various modules.</a:t>
            </a:r>
            <a:endParaRPr lang="en-US" altLang="en-US" sz="2400" noProof="0" dirty="0">
              <a:solidFill>
                <a:schemeClr val="tx1"/>
              </a:solidFill>
            </a:endParaRPr>
          </a:p>
        </p:txBody>
      </p:sp>
    </p:spTree>
    <p:extLst>
      <p:ext uri="{BB962C8B-B14F-4D97-AF65-F5344CB8AC3E}">
        <p14:creationId xmlns:p14="http://schemas.microsoft.com/office/powerpoint/2010/main" val="3667583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846123" cy="405683"/>
          </a:xfrm>
        </p:spPr>
        <p:txBody>
          <a:bodyPr wrap="square" lIns="0" tIns="18000" rIns="0" bIns="18000" anchor="ctr" anchorCtr="0">
            <a:spAutoFit/>
          </a:bodyPr>
          <a:lstStyle/>
          <a:p>
            <a:pPr marL="0" indent="0">
              <a:buNone/>
            </a:pPr>
            <a:r>
              <a:rPr lang="en-US" sz="2400" noProof="0" dirty="0"/>
              <a:t>Stepper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9201"/>
            <a:ext cx="3846126" cy="1513679"/>
          </a:xfrm>
        </p:spPr>
        <p:txBody>
          <a:bodyPr wrap="square" lIns="0" tIns="18000" rIns="0" bIns="18000" anchor="ctr" anchorCtr="0">
            <a:spAutoFit/>
          </a:bodyPr>
          <a:lstStyle/>
          <a:p>
            <a:pPr marL="342900" indent="-342900"/>
            <a:r>
              <a:rPr lang="en-US" sz="2400" noProof="0" dirty="0"/>
              <a:t>Most stepper motors use four wires that are pulsed by the computer to rotate the armature in steps.</a:t>
            </a:r>
          </a:p>
        </p:txBody>
      </p:sp>
      <p:pic>
        <p:nvPicPr>
          <p:cNvPr id="4" name="Picture 3" descr="An illustration depicts two pulsations of stepper motor.&#10;Long description is available in notes, press F6.">
            <a:extLst>
              <a:ext uri="{FF2B5EF4-FFF2-40B4-BE49-F238E27FC236}">
                <a16:creationId xmlns:a16="http://schemas.microsoft.com/office/drawing/2014/main" id="{57F6C99D-2418-4C67-BD78-63EA71AE69C6}"/>
              </a:ext>
            </a:extLst>
          </p:cNvPr>
          <p:cNvPicPr>
            <a:picLocks noChangeAspect="1"/>
          </p:cNvPicPr>
          <p:nvPr/>
        </p:nvPicPr>
        <p:blipFill>
          <a:blip r:embed="rId3"/>
          <a:stretch>
            <a:fillRect/>
          </a:stretch>
        </p:blipFill>
        <p:spPr>
          <a:xfrm>
            <a:off x="5286652" y="1013073"/>
            <a:ext cx="2990297" cy="5162054"/>
          </a:xfrm>
          <a:prstGeom prst="rect">
            <a:avLst/>
          </a:prstGeom>
        </p:spPr>
      </p:pic>
    </p:spTree>
    <p:extLst>
      <p:ext uri="{BB962C8B-B14F-4D97-AF65-F5344CB8AC3E}">
        <p14:creationId xmlns:p14="http://schemas.microsoft.com/office/powerpoint/2010/main" val="86888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5" cy="590349"/>
          </a:xfrm>
        </p:spPr>
        <p:txBody>
          <a:bodyPr wrap="square" lIns="0" tIns="18000" rIns="0" bIns="18000" anchor="ctr" anchorCtr="0">
            <a:spAutoFit/>
          </a:bodyPr>
          <a:lstStyle/>
          <a:p>
            <a:r>
              <a:rPr lang="en-US" dirty="0"/>
              <a:t>Learning Objectives </a:t>
            </a:r>
            <a:r>
              <a:rPr lang="en-US" sz="2800" dirty="0"/>
              <a:t>(1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98722"/>
            <a:ext cx="8314753" cy="2652452"/>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Identify the meaning of dash warning symbols.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Describe steering wheel controls.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Describe voice activation.</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Describe maintenance indicators.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Describe analog and digital displays.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6315345" cy="405683"/>
          </a:xfrm>
        </p:spPr>
        <p:txBody>
          <a:bodyPr wrap="square" lIns="0" tIns="18000" rIns="0" bIns="18000" anchor="ctr" anchorCtr="0">
            <a:spAutoFit/>
          </a:bodyPr>
          <a:lstStyle/>
          <a:p>
            <a:pPr marL="0" indent="0">
              <a:buNone/>
            </a:pPr>
            <a:r>
              <a:rPr lang="en-US" sz="2400" noProof="0" dirty="0"/>
              <a:t>Instrument Display </a:t>
            </a:r>
            <a:r>
              <a:rPr lang="en-US" sz="2400" spc="-300" noProof="0" dirty="0"/>
              <a:t>D L </a:t>
            </a:r>
            <a:r>
              <a:rPr lang="en-US" sz="2400" noProof="0" dirty="0"/>
              <a:t>C</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2928"/>
            <a:ext cx="8310175" cy="775015"/>
          </a:xfrm>
        </p:spPr>
        <p:txBody>
          <a:bodyPr wrap="square" lIns="0" tIns="18000" rIns="0" bIns="18000" anchor="ctr" anchorCtr="0">
            <a:spAutoFit/>
          </a:bodyPr>
          <a:lstStyle/>
          <a:p>
            <a:pPr marL="342900" indent="-342900"/>
            <a:r>
              <a:rPr lang="en-US" sz="2400" noProof="0" dirty="0"/>
              <a:t>A typical instrument display uses data from the sensors over serial data lines to the individual gauges.</a:t>
            </a:r>
          </a:p>
        </p:txBody>
      </p:sp>
      <p:pic>
        <p:nvPicPr>
          <p:cNvPr id="3" name="Picture 2" descr="An illustration depicts instrument panel connected to D L C via class 2 connections. The instrument panel has coolant temperature, tachometer, and speedometer.">
            <a:extLst>
              <a:ext uri="{FF2B5EF4-FFF2-40B4-BE49-F238E27FC236}">
                <a16:creationId xmlns:a16="http://schemas.microsoft.com/office/drawing/2014/main" id="{4FDC2DF1-CDF8-4068-BA6B-34559DA204D3}"/>
              </a:ext>
            </a:extLst>
          </p:cNvPr>
          <p:cNvPicPr>
            <a:picLocks noChangeAspect="1"/>
          </p:cNvPicPr>
          <p:nvPr/>
        </p:nvPicPr>
        <p:blipFill>
          <a:blip r:embed="rId3"/>
          <a:stretch>
            <a:fillRect/>
          </a:stretch>
        </p:blipFill>
        <p:spPr>
          <a:xfrm>
            <a:off x="2326094" y="2450351"/>
            <a:ext cx="4491812" cy="3811499"/>
          </a:xfrm>
          <a:prstGeom prst="rect">
            <a:avLst/>
          </a:prstGeom>
        </p:spPr>
      </p:pic>
    </p:spTree>
    <p:extLst>
      <p:ext uri="{BB962C8B-B14F-4D97-AF65-F5344CB8AC3E}">
        <p14:creationId xmlns:p14="http://schemas.microsoft.com/office/powerpoint/2010/main" val="3193681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37"/>
            <a:ext cx="8310175" cy="590349"/>
          </a:xfrm>
        </p:spPr>
        <p:txBody>
          <a:bodyPr wrap="square" lIns="0" tIns="18000" rIns="0" bIns="18000" anchor="ctr" anchorCtr="0">
            <a:spAutoFit/>
          </a:bodyPr>
          <a:lstStyle/>
          <a:p>
            <a:r>
              <a:rPr lang="en-US" dirty="0"/>
              <a:t>Head-Up Display</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12093"/>
            <a:ext cx="8314753" cy="3221839"/>
          </a:xfrm>
        </p:spPr>
        <p:txBody>
          <a:bodyPr wrap="square" lIns="0" tIns="18000" rIns="0" bIns="18000" anchor="ctr" anchorCtr="0">
            <a:spAutoFit/>
          </a:bodyPr>
          <a:lstStyle/>
          <a:p>
            <a:pPr marL="342900" indent="-342900">
              <a:spcBef>
                <a:spcPts val="600"/>
              </a:spcBef>
              <a:buSzTx/>
            </a:pPr>
            <a:r>
              <a:rPr lang="en-US" sz="2400" dirty="0"/>
              <a:t>Purpose</a:t>
            </a:r>
            <a:endParaRPr lang="en-US" altLang="en-US" sz="2400" noProof="0" dirty="0">
              <a:solidFill>
                <a:schemeClr val="tx1"/>
              </a:solidFill>
            </a:endParaRPr>
          </a:p>
          <a:p>
            <a:pPr marL="829818" lvl="1" indent="-342900">
              <a:buSzTx/>
            </a:pPr>
            <a:r>
              <a:rPr lang="en-US" sz="2400" dirty="0"/>
              <a:t>Supplemental display that projects the vehicle speed and sometimes other data, such as turn-signal information, onto the windshield.</a:t>
            </a:r>
          </a:p>
          <a:p>
            <a:pPr marL="342900" indent="-342900">
              <a:spcBef>
                <a:spcPts val="600"/>
              </a:spcBef>
              <a:buSzTx/>
            </a:pPr>
            <a:r>
              <a:rPr lang="en-US" sz="2400" dirty="0"/>
              <a:t>Operation</a:t>
            </a:r>
            <a:endParaRPr lang="en-US" altLang="en-US" sz="2400" noProof="0" dirty="0">
              <a:solidFill>
                <a:schemeClr val="tx1"/>
              </a:solidFill>
            </a:endParaRPr>
          </a:p>
          <a:p>
            <a:pPr marL="829818" lvl="1" indent="-342900">
              <a:buSzTx/>
            </a:pPr>
            <a:r>
              <a:rPr lang="en-US" sz="2400" spc="-300" dirty="0"/>
              <a:t>H U </a:t>
            </a:r>
            <a:r>
              <a:rPr lang="en-US" sz="2400" dirty="0"/>
              <a:t>D unit is installed in instrument panel (</a:t>
            </a:r>
            <a:r>
              <a:rPr lang="en-US" sz="2400" spc="-300" dirty="0"/>
              <a:t>I </a:t>
            </a:r>
            <a:r>
              <a:rPr lang="en-US" sz="2400" dirty="0"/>
              <a:t>P) and uses a mirror to project vehicle information onto the inside surface of the windshield.</a:t>
            </a:r>
            <a:endParaRPr lang="en-US" altLang="en-US" sz="2400" noProof="0" dirty="0">
              <a:solidFill>
                <a:schemeClr val="tx1"/>
              </a:solidFill>
            </a:endParaRPr>
          </a:p>
        </p:txBody>
      </p:sp>
    </p:spTree>
    <p:extLst>
      <p:ext uri="{BB962C8B-B14F-4D97-AF65-F5344CB8AC3E}">
        <p14:creationId xmlns:p14="http://schemas.microsoft.com/office/powerpoint/2010/main" val="2414691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spc="-300" noProof="0" dirty="0"/>
              <a:t>H U </a:t>
            </a:r>
            <a:r>
              <a:rPr lang="en-US" sz="2400" noProof="0" dirty="0"/>
              <a:t>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69482"/>
            <a:ext cx="3846126" cy="2252343"/>
          </a:xfrm>
        </p:spPr>
        <p:txBody>
          <a:bodyPr wrap="square" lIns="0" tIns="18000" rIns="0" bIns="18000" anchor="ctr" anchorCtr="0">
            <a:spAutoFit/>
          </a:bodyPr>
          <a:lstStyle/>
          <a:p>
            <a:pPr marL="342900" indent="-342900"/>
            <a:r>
              <a:rPr lang="en-US" sz="2400" noProof="0" dirty="0"/>
              <a:t>A typical head-up display showing zero miles per hour, which is actually projected on the windshield from the head-up display in the dash.</a:t>
            </a:r>
          </a:p>
        </p:txBody>
      </p:sp>
      <p:pic>
        <p:nvPicPr>
          <p:cNvPr id="4" name="Picture 3" descr="A heads up display projected over the windshield of a car.">
            <a:extLst>
              <a:ext uri="{FF2B5EF4-FFF2-40B4-BE49-F238E27FC236}">
                <a16:creationId xmlns:a16="http://schemas.microsoft.com/office/drawing/2014/main" id="{3616483E-A651-4F9D-B500-1C18A0431528}"/>
              </a:ext>
            </a:extLst>
          </p:cNvPr>
          <p:cNvPicPr>
            <a:picLocks noChangeAspect="1"/>
          </p:cNvPicPr>
          <p:nvPr/>
        </p:nvPicPr>
        <p:blipFill>
          <a:blip r:embed="rId3"/>
          <a:stretch>
            <a:fillRect/>
          </a:stretch>
        </p:blipFill>
        <p:spPr>
          <a:xfrm>
            <a:off x="4754992" y="1292838"/>
            <a:ext cx="3850415" cy="4272325"/>
          </a:xfrm>
          <a:prstGeom prst="rect">
            <a:avLst/>
          </a:prstGeom>
        </p:spPr>
      </p:pic>
    </p:spTree>
    <p:extLst>
      <p:ext uri="{BB962C8B-B14F-4D97-AF65-F5344CB8AC3E}">
        <p14:creationId xmlns:p14="http://schemas.microsoft.com/office/powerpoint/2010/main" val="1401783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spc="-300" noProof="0" dirty="0"/>
              <a:t>H U </a:t>
            </a:r>
            <a:r>
              <a:rPr lang="en-US" sz="2400" noProof="0" dirty="0"/>
              <a:t>D Control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4561"/>
            <a:ext cx="8149650" cy="1144347"/>
          </a:xfrm>
        </p:spPr>
        <p:txBody>
          <a:bodyPr wrap="square" lIns="0" tIns="18000" rIns="0" bIns="18000" anchor="ctr" anchorCtr="0">
            <a:spAutoFit/>
          </a:bodyPr>
          <a:lstStyle/>
          <a:p>
            <a:pPr marL="342900" indent="-342900"/>
            <a:r>
              <a:rPr lang="en-US" sz="2400" noProof="0" dirty="0"/>
              <a:t>The dash-mounted control for the head-up display on this Cadillac allows the driver to move the image up and down on the windshield for best viewing.</a:t>
            </a:r>
          </a:p>
        </p:txBody>
      </p:sp>
      <p:pic>
        <p:nvPicPr>
          <p:cNvPr id="3" name="Picture 2" descr="A dash mounted H U D button.">
            <a:extLst>
              <a:ext uri="{FF2B5EF4-FFF2-40B4-BE49-F238E27FC236}">
                <a16:creationId xmlns:a16="http://schemas.microsoft.com/office/drawing/2014/main" id="{42E3A050-462F-428D-BE22-DC01D2EB1CC5}"/>
              </a:ext>
            </a:extLst>
          </p:cNvPr>
          <p:cNvPicPr>
            <a:picLocks noChangeAspect="1"/>
          </p:cNvPicPr>
          <p:nvPr/>
        </p:nvPicPr>
        <p:blipFill>
          <a:blip r:embed="rId3"/>
          <a:stretch>
            <a:fillRect/>
          </a:stretch>
        </p:blipFill>
        <p:spPr>
          <a:xfrm>
            <a:off x="2304421" y="2801836"/>
            <a:ext cx="4535159" cy="3413327"/>
          </a:xfrm>
          <a:prstGeom prst="rect">
            <a:avLst/>
          </a:prstGeom>
        </p:spPr>
      </p:pic>
    </p:spTree>
    <p:extLst>
      <p:ext uri="{BB962C8B-B14F-4D97-AF65-F5344CB8AC3E}">
        <p14:creationId xmlns:p14="http://schemas.microsoft.com/office/powerpoint/2010/main" val="1998754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spc="-300" noProof="0" dirty="0"/>
              <a:t>H U </a:t>
            </a:r>
            <a:r>
              <a:rPr lang="en-US" sz="2400" noProof="0" dirty="0"/>
              <a:t>D Display Unit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6341"/>
            <a:ext cx="8149650" cy="405683"/>
          </a:xfrm>
        </p:spPr>
        <p:txBody>
          <a:bodyPr wrap="square" lIns="0" tIns="18000" rIns="0" bIns="18000" anchor="ctr" anchorCtr="0">
            <a:spAutoFit/>
          </a:bodyPr>
          <a:lstStyle/>
          <a:p>
            <a:pPr marL="342900" indent="-342900"/>
            <a:r>
              <a:rPr lang="en-US" sz="2400" noProof="0" dirty="0"/>
              <a:t>A typical head-up display (</a:t>
            </a:r>
            <a:r>
              <a:rPr lang="en-US" sz="2400" spc="-300" noProof="0" dirty="0"/>
              <a:t>H U </a:t>
            </a:r>
            <a:r>
              <a:rPr lang="en-US" sz="2400" noProof="0" dirty="0"/>
              <a:t>D) unit.</a:t>
            </a:r>
          </a:p>
        </p:txBody>
      </p:sp>
      <p:pic>
        <p:nvPicPr>
          <p:cNvPr id="4" name="Picture 3" descr="An illustration depicts the components of a H U D. A projector projects the image on a flat mirror which reflects it to an adjustable concave mirror which projects it over windscreen.">
            <a:extLst>
              <a:ext uri="{FF2B5EF4-FFF2-40B4-BE49-F238E27FC236}">
                <a16:creationId xmlns:a16="http://schemas.microsoft.com/office/drawing/2014/main" id="{79E0E90D-E6FB-49E8-B7BF-5A9DA3A018B8}"/>
              </a:ext>
            </a:extLst>
          </p:cNvPr>
          <p:cNvPicPr>
            <a:picLocks noChangeAspect="1"/>
          </p:cNvPicPr>
          <p:nvPr/>
        </p:nvPicPr>
        <p:blipFill>
          <a:blip r:embed="rId3"/>
          <a:stretch>
            <a:fillRect/>
          </a:stretch>
        </p:blipFill>
        <p:spPr>
          <a:xfrm>
            <a:off x="1932668" y="2219838"/>
            <a:ext cx="5278665" cy="3815324"/>
          </a:xfrm>
          <a:prstGeom prst="rect">
            <a:avLst/>
          </a:prstGeom>
        </p:spPr>
      </p:pic>
    </p:spTree>
    <p:extLst>
      <p:ext uri="{BB962C8B-B14F-4D97-AF65-F5344CB8AC3E}">
        <p14:creationId xmlns:p14="http://schemas.microsoft.com/office/powerpoint/2010/main" val="335467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37"/>
            <a:ext cx="8310175" cy="590349"/>
          </a:xfrm>
        </p:spPr>
        <p:txBody>
          <a:bodyPr wrap="square" lIns="0" tIns="18000" rIns="0" bIns="18000" anchor="ctr" anchorCtr="0">
            <a:spAutoFit/>
          </a:bodyPr>
          <a:lstStyle/>
          <a:p>
            <a:r>
              <a:rPr lang="en-US" dirty="0"/>
              <a:t>Night Vision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96123"/>
            <a:ext cx="8314753" cy="4114391"/>
          </a:xfrm>
        </p:spPr>
        <p:txBody>
          <a:bodyPr wrap="square" lIns="0" tIns="18000" rIns="0" bIns="18000" anchor="ctr" anchorCtr="0">
            <a:spAutoFit/>
          </a:bodyPr>
          <a:lstStyle/>
          <a:p>
            <a:pPr marL="342900" indent="-342900">
              <a:spcBef>
                <a:spcPts val="600"/>
              </a:spcBef>
              <a:buSzTx/>
            </a:pPr>
            <a:r>
              <a:rPr lang="en-US" sz="2400" dirty="0"/>
              <a:t>Purpose and Function</a:t>
            </a:r>
            <a:endParaRPr lang="en-US" altLang="en-US" sz="2400" noProof="0" dirty="0">
              <a:solidFill>
                <a:schemeClr val="tx1"/>
              </a:solidFill>
            </a:endParaRPr>
          </a:p>
          <a:p>
            <a:pPr marL="829818" lvl="1" indent="-342900">
              <a:buSzTx/>
            </a:pPr>
            <a:r>
              <a:rPr lang="en-US" sz="2400" dirty="0"/>
              <a:t>Uses a camera that is capable of observing objects in the dark to assist the driver while driving at night.</a:t>
            </a:r>
          </a:p>
          <a:p>
            <a:pPr marL="342900" indent="-342900">
              <a:spcBef>
                <a:spcPts val="600"/>
              </a:spcBef>
              <a:buSzTx/>
            </a:pPr>
            <a:r>
              <a:rPr lang="en-US" sz="2400" dirty="0"/>
              <a:t>Operation</a:t>
            </a:r>
            <a:endParaRPr lang="en-US" altLang="en-US" sz="2400" noProof="0" dirty="0">
              <a:solidFill>
                <a:schemeClr val="tx1"/>
              </a:solidFill>
            </a:endParaRPr>
          </a:p>
          <a:p>
            <a:pPr marL="829818" lvl="1" indent="-342900">
              <a:buSzTx/>
            </a:pPr>
            <a:r>
              <a:rPr lang="en-US" sz="2400" dirty="0"/>
              <a:t>Camera creates pictures based on the heat energy emitted by objects, rather than from light reflected on an object, as in a normal optical camera.</a:t>
            </a:r>
          </a:p>
          <a:p>
            <a:pPr marL="342900" indent="-342900">
              <a:spcBef>
                <a:spcPts val="600"/>
              </a:spcBef>
              <a:buSzTx/>
            </a:pPr>
            <a:r>
              <a:rPr lang="en-US" sz="2400" dirty="0"/>
              <a:t>Diagnosis and Service</a:t>
            </a:r>
            <a:endParaRPr lang="en-US" altLang="en-US" sz="2400" noProof="0" dirty="0">
              <a:solidFill>
                <a:schemeClr val="tx1"/>
              </a:solidFill>
            </a:endParaRPr>
          </a:p>
          <a:p>
            <a:pPr marL="829818" lvl="1" indent="-342900">
              <a:buSzTx/>
            </a:pPr>
            <a:r>
              <a:rPr lang="en-US" sz="2400" dirty="0"/>
              <a:t>Follow the manufacturer’s recommended testing and service procedures.</a:t>
            </a:r>
            <a:endParaRPr lang="en-US" altLang="en-US" sz="2400" noProof="0" dirty="0">
              <a:solidFill>
                <a:schemeClr val="tx1"/>
              </a:solidFill>
            </a:endParaRPr>
          </a:p>
        </p:txBody>
      </p:sp>
    </p:spTree>
    <p:extLst>
      <p:ext uri="{BB962C8B-B14F-4D97-AF65-F5344CB8AC3E}">
        <p14:creationId xmlns:p14="http://schemas.microsoft.com/office/powerpoint/2010/main" val="4286547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noProof="0" dirty="0"/>
              <a:t>Night Vision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6341"/>
            <a:ext cx="8149650" cy="405683"/>
          </a:xfrm>
        </p:spPr>
        <p:txBody>
          <a:bodyPr wrap="square" lIns="0" tIns="18000" rIns="0" bIns="18000" anchor="ctr" anchorCtr="0">
            <a:spAutoFit/>
          </a:bodyPr>
          <a:lstStyle/>
          <a:p>
            <a:pPr marL="342900" indent="-342900"/>
            <a:r>
              <a:rPr lang="en-US" sz="2400" noProof="0" dirty="0"/>
              <a:t>A night vision camera behind the grille of a Cadillac.</a:t>
            </a:r>
          </a:p>
        </p:txBody>
      </p:sp>
      <p:pic>
        <p:nvPicPr>
          <p:cNvPr id="3" name="Picture 2" descr="A night vision camera behind the grille of a Cadillac.">
            <a:extLst>
              <a:ext uri="{FF2B5EF4-FFF2-40B4-BE49-F238E27FC236}">
                <a16:creationId xmlns:a16="http://schemas.microsoft.com/office/drawing/2014/main" id="{45B2418F-12DF-49DD-9E7E-98C1BA67C554}"/>
              </a:ext>
            </a:extLst>
          </p:cNvPr>
          <p:cNvPicPr>
            <a:picLocks noChangeAspect="1"/>
          </p:cNvPicPr>
          <p:nvPr/>
        </p:nvPicPr>
        <p:blipFill>
          <a:blip r:embed="rId3"/>
          <a:stretch>
            <a:fillRect/>
          </a:stretch>
        </p:blipFill>
        <p:spPr>
          <a:xfrm>
            <a:off x="1965477" y="2191135"/>
            <a:ext cx="5213047" cy="3923529"/>
          </a:xfrm>
          <a:prstGeom prst="rect">
            <a:avLst/>
          </a:prstGeom>
        </p:spPr>
      </p:pic>
    </p:spTree>
    <p:extLst>
      <p:ext uri="{BB962C8B-B14F-4D97-AF65-F5344CB8AC3E}">
        <p14:creationId xmlns:p14="http://schemas.microsoft.com/office/powerpoint/2010/main" val="364367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noProof="0" dirty="0"/>
              <a:t>Night Vision Image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2003"/>
            <a:ext cx="8149650" cy="775015"/>
          </a:xfrm>
        </p:spPr>
        <p:txBody>
          <a:bodyPr wrap="square" lIns="0" tIns="18000" rIns="0" bIns="18000" anchor="ctr" anchorCtr="0">
            <a:spAutoFit/>
          </a:bodyPr>
          <a:lstStyle/>
          <a:p>
            <a:pPr marL="342900" indent="-342900"/>
            <a:r>
              <a:rPr lang="en-US" sz="2400" noProof="0" dirty="0"/>
              <a:t>A view of a person walking in front of a Cadillac equipped with night vision.</a:t>
            </a:r>
          </a:p>
        </p:txBody>
      </p:sp>
      <p:pic>
        <p:nvPicPr>
          <p:cNvPr id="4" name="Picture 3" descr="A digital dashboard inside a car shows the figure of a man walking.">
            <a:extLst>
              <a:ext uri="{FF2B5EF4-FFF2-40B4-BE49-F238E27FC236}">
                <a16:creationId xmlns:a16="http://schemas.microsoft.com/office/drawing/2014/main" id="{C2E4EDB3-F1BC-4D36-BE84-577EC7747AF6}"/>
              </a:ext>
            </a:extLst>
          </p:cNvPr>
          <p:cNvPicPr>
            <a:picLocks noChangeAspect="1"/>
          </p:cNvPicPr>
          <p:nvPr/>
        </p:nvPicPr>
        <p:blipFill>
          <a:blip r:embed="rId3"/>
          <a:stretch>
            <a:fillRect/>
          </a:stretch>
        </p:blipFill>
        <p:spPr>
          <a:xfrm>
            <a:off x="2056066" y="2389971"/>
            <a:ext cx="5031868" cy="3779859"/>
          </a:xfrm>
          <a:prstGeom prst="rect">
            <a:avLst/>
          </a:prstGeom>
        </p:spPr>
      </p:pic>
    </p:spTree>
    <p:extLst>
      <p:ext uri="{BB962C8B-B14F-4D97-AF65-F5344CB8AC3E}">
        <p14:creationId xmlns:p14="http://schemas.microsoft.com/office/powerpoint/2010/main" val="1350265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844"/>
            <a:ext cx="8310174" cy="405683"/>
          </a:xfrm>
        </p:spPr>
        <p:txBody>
          <a:bodyPr wrap="square" lIns="0" tIns="18000" rIns="0" bIns="18000" anchor="ctr" anchorCtr="0">
            <a:spAutoFit/>
          </a:bodyPr>
          <a:lstStyle/>
          <a:p>
            <a:pPr marL="0" indent="0">
              <a:buNone/>
            </a:pPr>
            <a:r>
              <a:rPr lang="en-US" sz="2400" dirty="0"/>
              <a:t>Night vision is used to detect what type of objects?</a:t>
            </a:r>
          </a:p>
        </p:txBody>
      </p:sp>
    </p:spTree>
    <p:extLst>
      <p:ext uri="{BB962C8B-B14F-4D97-AF65-F5344CB8AC3E}">
        <p14:creationId xmlns:p14="http://schemas.microsoft.com/office/powerpoint/2010/main" val="3866072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5950"/>
            <a:ext cx="8310174" cy="775015"/>
          </a:xfrm>
        </p:spPr>
        <p:txBody>
          <a:bodyPr wrap="square" lIns="0" tIns="18000" rIns="0" bIns="18000" anchor="ctr" anchorCtr="0">
            <a:spAutoFit/>
          </a:bodyPr>
          <a:lstStyle/>
          <a:p>
            <a:pPr marL="0" indent="0">
              <a:buNone/>
            </a:pPr>
            <a:r>
              <a:rPr lang="en-US" sz="2400" dirty="0"/>
              <a:t>People or objects that emit heat energy that cannot be seen in the darkness.</a:t>
            </a:r>
          </a:p>
        </p:txBody>
      </p:sp>
    </p:spTree>
    <p:extLst>
      <p:ext uri="{BB962C8B-B14F-4D97-AF65-F5344CB8AC3E}">
        <p14:creationId xmlns:p14="http://schemas.microsoft.com/office/powerpoint/2010/main" val="85812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5" cy="590349"/>
          </a:xfrm>
        </p:spPr>
        <p:txBody>
          <a:bodyPr wrap="square" lIns="0" tIns="18000" rIns="0" bIns="18000" anchor="ctr" anchorCtr="0">
            <a:spAutoFit/>
          </a:bodyPr>
          <a:lstStyle/>
          <a:p>
            <a:r>
              <a:rPr lang="en-US" dirty="0"/>
              <a:t>Learning Objectives </a:t>
            </a:r>
            <a:r>
              <a:rPr lang="en-US" sz="2800" dirty="0"/>
              <a:t>(2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1666"/>
            <a:ext cx="8314753" cy="2090760"/>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.6	</a:t>
            </a:r>
            <a:r>
              <a:rPr lang="en-US" sz="2400" dirty="0"/>
              <a:t>Discuss the operation of a head-up display.</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.7	</a:t>
            </a:r>
            <a:r>
              <a:rPr lang="en-US" sz="2400" dirty="0"/>
              <a:t>Discuss the operation of night vision systems.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t>Discuss the operation of electronic displays.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.9	</a:t>
            </a:r>
            <a:r>
              <a:rPr lang="en-US" sz="2400" dirty="0"/>
              <a:t>Discuss the operation of virtual displays.</a:t>
            </a:r>
            <a:endParaRPr lang="en-US" sz="2400" dirty="0">
              <a:latin typeface="+mj-lt"/>
            </a:endParaRPr>
          </a:p>
        </p:txBody>
      </p:sp>
    </p:spTree>
    <p:extLst>
      <p:ext uri="{BB962C8B-B14F-4D97-AF65-F5344CB8AC3E}">
        <p14:creationId xmlns:p14="http://schemas.microsoft.com/office/powerpoint/2010/main" val="24882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76468"/>
            <a:ext cx="8310175" cy="590349"/>
          </a:xfrm>
        </p:spPr>
        <p:txBody>
          <a:bodyPr wrap="square" lIns="0" tIns="18000" rIns="0" bIns="18000" anchor="ctr" anchorCtr="0">
            <a:spAutoFit/>
          </a:bodyPr>
          <a:lstStyle/>
          <a:p>
            <a:r>
              <a:rPr lang="en-US" dirty="0"/>
              <a:t>Electronic Displays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2943"/>
            <a:ext cx="8314753" cy="3221839"/>
          </a:xfrm>
        </p:spPr>
        <p:txBody>
          <a:bodyPr wrap="square" lIns="0" tIns="18000" rIns="0" bIns="18000" anchor="ctr" anchorCtr="0">
            <a:spAutoFit/>
          </a:bodyPr>
          <a:lstStyle/>
          <a:p>
            <a:pPr marL="342900" indent="-342900">
              <a:spcBef>
                <a:spcPts val="600"/>
              </a:spcBef>
              <a:buSzTx/>
            </a:pPr>
            <a:r>
              <a:rPr lang="en-US" sz="2400" dirty="0"/>
              <a:t>Light-Emitting Diode (</a:t>
            </a:r>
            <a:r>
              <a:rPr lang="en-US" sz="2400" spc="-300" dirty="0"/>
              <a:t>L E </a:t>
            </a:r>
            <a:r>
              <a:rPr lang="en-US" sz="2400" dirty="0"/>
              <a:t>D)</a:t>
            </a:r>
            <a:endParaRPr lang="en-US" altLang="en-US" sz="2400" noProof="0" dirty="0">
              <a:solidFill>
                <a:schemeClr val="tx1"/>
              </a:solidFill>
            </a:endParaRPr>
          </a:p>
          <a:p>
            <a:pPr marL="829818" lvl="1" indent="-342900">
              <a:buSzTx/>
            </a:pPr>
            <a:r>
              <a:rPr lang="en-US" sz="2400" dirty="0"/>
              <a:t>Light-emitting diode (</a:t>
            </a:r>
            <a:r>
              <a:rPr lang="en-US" sz="2400" spc="-300" dirty="0"/>
              <a:t>L E </a:t>
            </a:r>
            <a:r>
              <a:rPr lang="en-US" sz="2400" dirty="0"/>
              <a:t>D) is a semiconductor that is constructed to release energy in the form of light.</a:t>
            </a:r>
            <a:endParaRPr lang="en-US" altLang="en-US" sz="2400" noProof="0" dirty="0">
              <a:solidFill>
                <a:schemeClr val="tx1"/>
              </a:solidFill>
            </a:endParaRPr>
          </a:p>
          <a:p>
            <a:pPr marL="342900" indent="-342900">
              <a:spcBef>
                <a:spcPts val="600"/>
              </a:spcBef>
              <a:buSzTx/>
            </a:pPr>
            <a:r>
              <a:rPr lang="en-US" sz="2400" dirty="0"/>
              <a:t>Vacuum Tube Fluorescent Displays</a:t>
            </a:r>
            <a:endParaRPr lang="en-US" altLang="en-US" sz="2400" noProof="0" dirty="0">
              <a:solidFill>
                <a:schemeClr val="tx1"/>
              </a:solidFill>
            </a:endParaRPr>
          </a:p>
          <a:p>
            <a:pPr marL="829818" lvl="1" indent="-342900">
              <a:buSzTx/>
            </a:pPr>
            <a:r>
              <a:rPr lang="en-US" sz="2400" spc="-300" dirty="0"/>
              <a:t>V T </a:t>
            </a:r>
            <a:r>
              <a:rPr lang="en-US" sz="2400" dirty="0"/>
              <a:t>F display generates its bright light in a manner similar to that of a </a:t>
            </a:r>
            <a:r>
              <a:rPr lang="en-US" sz="2400" spc="-300" dirty="0"/>
              <a:t>T </a:t>
            </a:r>
            <a:r>
              <a:rPr lang="en-US" sz="2400" dirty="0"/>
              <a:t>V screen, where a chemical-coated light-emitting element called phosphor is hit with high-speed electrons.</a:t>
            </a:r>
            <a:endParaRPr lang="en-US" altLang="en-US" sz="2400" noProof="0" dirty="0">
              <a:solidFill>
                <a:schemeClr val="tx1"/>
              </a:solidFill>
            </a:endParaRPr>
          </a:p>
        </p:txBody>
      </p:sp>
    </p:spTree>
    <p:extLst>
      <p:ext uri="{BB962C8B-B14F-4D97-AF65-F5344CB8AC3E}">
        <p14:creationId xmlns:p14="http://schemas.microsoft.com/office/powerpoint/2010/main" val="439453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76468"/>
            <a:ext cx="8310175" cy="590349"/>
          </a:xfrm>
        </p:spPr>
        <p:txBody>
          <a:bodyPr wrap="square" lIns="0" tIns="18000" rIns="0" bIns="18000" anchor="ctr" anchorCtr="0">
            <a:spAutoFit/>
          </a:bodyPr>
          <a:lstStyle/>
          <a:p>
            <a:r>
              <a:rPr lang="en-US" dirty="0"/>
              <a:t>Electronic Displays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3923"/>
            <a:ext cx="8314753" cy="3668115"/>
          </a:xfrm>
        </p:spPr>
        <p:txBody>
          <a:bodyPr wrap="square" lIns="0" tIns="18000" rIns="0" bIns="18000" anchor="ctr" anchorCtr="0">
            <a:spAutoFit/>
          </a:bodyPr>
          <a:lstStyle/>
          <a:p>
            <a:pPr marL="342900" indent="-342900">
              <a:spcBef>
                <a:spcPts val="600"/>
              </a:spcBef>
              <a:buSzTx/>
            </a:pPr>
            <a:r>
              <a:rPr lang="en-US" sz="2400" dirty="0"/>
              <a:t>Liquid Crystal Displays</a:t>
            </a:r>
            <a:endParaRPr lang="en-US" altLang="en-US" sz="2400" noProof="0" dirty="0">
              <a:solidFill>
                <a:schemeClr val="tx1"/>
              </a:solidFill>
            </a:endParaRPr>
          </a:p>
          <a:p>
            <a:pPr marL="829818" lvl="1" indent="-342900">
              <a:buSzTx/>
            </a:pPr>
            <a:r>
              <a:rPr lang="en-US" sz="2400" spc="-300" dirty="0"/>
              <a:t>L C </a:t>
            </a:r>
            <a:r>
              <a:rPr lang="en-US" sz="2400" dirty="0"/>
              <a:t>D construction consists of a special fluid sandwiched between two sheets of polarized glass.</a:t>
            </a:r>
          </a:p>
          <a:p>
            <a:pPr marL="829818" lvl="1" indent="-342900">
              <a:buSzTx/>
            </a:pPr>
            <a:r>
              <a:rPr lang="en-US" sz="2400" dirty="0"/>
              <a:t>A small voltage is applied to the fluid through a conductive film laminated to the glass plates.</a:t>
            </a:r>
            <a:endParaRPr lang="en-US" altLang="en-US" sz="2400" noProof="0" dirty="0">
              <a:solidFill>
                <a:schemeClr val="tx1"/>
              </a:solidFill>
            </a:endParaRPr>
          </a:p>
          <a:p>
            <a:pPr marL="342900" indent="-342900">
              <a:spcBef>
                <a:spcPts val="600"/>
              </a:spcBef>
              <a:buSzTx/>
            </a:pPr>
            <a:r>
              <a:rPr lang="en-US" sz="2400" spc="-300" dirty="0"/>
              <a:t>W O </a:t>
            </a:r>
            <a:r>
              <a:rPr lang="en-US" sz="2400" dirty="0"/>
              <a:t>W Display</a:t>
            </a:r>
            <a:endParaRPr lang="en-US" altLang="en-US" sz="2400" noProof="0" dirty="0">
              <a:solidFill>
                <a:schemeClr val="tx1"/>
              </a:solidFill>
            </a:endParaRPr>
          </a:p>
          <a:p>
            <a:pPr marL="829818" lvl="1" indent="-342900">
              <a:buSzTx/>
            </a:pPr>
            <a:r>
              <a:rPr lang="en-US" sz="2400" dirty="0"/>
              <a:t>When a vehicle equipped with a digital dash is started, all segments of the electronic display are turned on at full brilliance for 1 or 2 seconds.</a:t>
            </a:r>
            <a:endParaRPr lang="en-US" altLang="en-US" sz="2400" noProof="0" dirty="0">
              <a:solidFill>
                <a:schemeClr val="tx1"/>
              </a:solidFill>
            </a:endParaRPr>
          </a:p>
        </p:txBody>
      </p:sp>
    </p:spTree>
    <p:extLst>
      <p:ext uri="{BB962C8B-B14F-4D97-AF65-F5344CB8AC3E}">
        <p14:creationId xmlns:p14="http://schemas.microsoft.com/office/powerpoint/2010/main" val="1362505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noProof="0" dirty="0"/>
              <a:t>Navigation System</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6340"/>
            <a:ext cx="8149650" cy="405683"/>
          </a:xfrm>
        </p:spPr>
        <p:txBody>
          <a:bodyPr wrap="square" lIns="0" tIns="18000" rIns="0" bIns="18000" anchor="ctr" anchorCtr="0">
            <a:spAutoFit/>
          </a:bodyPr>
          <a:lstStyle/>
          <a:p>
            <a:pPr marL="342900" indent="-342900"/>
            <a:r>
              <a:rPr lang="en-US" sz="2400" noProof="0" dirty="0"/>
              <a:t>A typical </a:t>
            </a:r>
            <a:r>
              <a:rPr lang="en-US" sz="2400" spc="-300" noProof="0" dirty="0"/>
              <a:t>L C </a:t>
            </a:r>
            <a:r>
              <a:rPr lang="en-US" sz="2400" noProof="0" dirty="0"/>
              <a:t>D navigation system display.</a:t>
            </a:r>
          </a:p>
        </p:txBody>
      </p:sp>
      <p:pic>
        <p:nvPicPr>
          <p:cNvPr id="3" name="Picture 2" descr="A L C D navigation system display.">
            <a:extLst>
              <a:ext uri="{FF2B5EF4-FFF2-40B4-BE49-F238E27FC236}">
                <a16:creationId xmlns:a16="http://schemas.microsoft.com/office/drawing/2014/main" id="{C33DF9FA-4CDA-4188-9A7E-ADCDF1E7B75D}"/>
              </a:ext>
            </a:extLst>
          </p:cNvPr>
          <p:cNvPicPr>
            <a:picLocks noChangeAspect="1"/>
          </p:cNvPicPr>
          <p:nvPr/>
        </p:nvPicPr>
        <p:blipFill>
          <a:blip r:embed="rId3"/>
          <a:stretch>
            <a:fillRect/>
          </a:stretch>
        </p:blipFill>
        <p:spPr>
          <a:xfrm>
            <a:off x="1915485" y="2143618"/>
            <a:ext cx="5313030" cy="3993164"/>
          </a:xfrm>
          <a:prstGeom prst="rect">
            <a:avLst/>
          </a:prstGeom>
        </p:spPr>
      </p:pic>
    </p:spTree>
    <p:extLst>
      <p:ext uri="{BB962C8B-B14F-4D97-AF65-F5344CB8AC3E}">
        <p14:creationId xmlns:p14="http://schemas.microsoft.com/office/powerpoint/2010/main" val="322735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3518"/>
            <a:ext cx="8310175" cy="1144347"/>
          </a:xfrm>
        </p:spPr>
        <p:txBody>
          <a:bodyPr wrap="square" lIns="0" tIns="18000" rIns="0" bIns="18000" anchor="ctr" anchorCtr="0">
            <a:spAutoFit/>
          </a:bodyPr>
          <a:lstStyle/>
          <a:p>
            <a:r>
              <a:rPr lang="en-US" dirty="0"/>
              <a:t>Frequently Asked Question: What Is the </a:t>
            </a:r>
            <a:r>
              <a:rPr lang="en-US" spc="-500" dirty="0"/>
              <a:t>W O </a:t>
            </a:r>
            <a:r>
              <a:rPr lang="en-US" dirty="0"/>
              <a:t>W Display?</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479292"/>
            <a:ext cx="8107932"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115343"/>
            <a:ext cx="8310175" cy="3360338"/>
          </a:xfrm>
        </p:spPr>
        <p:txBody>
          <a:bodyPr wrap="square" lIns="0" tIns="18000" rIns="0" bIns="18000" anchor="ctr" anchorCtr="0">
            <a:spAutoFit/>
          </a:bodyPr>
          <a:lstStyle/>
          <a:p>
            <a:pPr marL="342900" indent="-342900"/>
            <a:r>
              <a:rPr lang="en-US" sz="2400" b="1" dirty="0"/>
              <a:t>What Is the </a:t>
            </a:r>
            <a:r>
              <a:rPr lang="en-US" sz="2400" b="1" spc="-300" dirty="0"/>
              <a:t>W O </a:t>
            </a:r>
            <a:r>
              <a:rPr lang="en-US" sz="2400" b="1" dirty="0"/>
              <a:t>W Display?</a:t>
            </a:r>
            <a:r>
              <a:rPr lang="en-US" sz="2400" dirty="0"/>
              <a:t> When a vehicle equipped with a digital dash is started, all segments of the electronic display are turned on at full brilliance for 1 or 2 seconds. This is commonly called the </a:t>
            </a:r>
            <a:r>
              <a:rPr lang="en-US" sz="2400" spc="-300" dirty="0"/>
              <a:t>W O </a:t>
            </a:r>
            <a:r>
              <a:rPr lang="en-US" sz="2400" dirty="0"/>
              <a:t>W display and is used to show off the brilliance of the display. If numbers are part of the display, the number 8 is shown, because this number uses all segments of a number display. Technicians can also use the </a:t>
            </a:r>
            <a:r>
              <a:rPr lang="en-US" sz="2400" spc="-300" dirty="0"/>
              <a:t>W O </a:t>
            </a:r>
            <a:r>
              <a:rPr lang="en-US" sz="2400" dirty="0"/>
              <a:t>W display to determine if all segments of the electronic display are functioning correctly.</a:t>
            </a:r>
          </a:p>
        </p:txBody>
      </p:sp>
    </p:spTree>
    <p:extLst>
      <p:ext uri="{BB962C8B-B14F-4D97-AF65-F5344CB8AC3E}">
        <p14:creationId xmlns:p14="http://schemas.microsoft.com/office/powerpoint/2010/main" val="3308841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5435"/>
            <a:ext cx="8310175" cy="590349"/>
          </a:xfrm>
        </p:spPr>
        <p:txBody>
          <a:bodyPr wrap="square" lIns="0" tIns="18000" rIns="0" bIns="18000" anchor="ctr" anchorCtr="0">
            <a:spAutoFit/>
          </a:bodyPr>
          <a:lstStyle/>
          <a:p>
            <a:r>
              <a:rPr lang="en-US" dirty="0"/>
              <a:t>Virtual Display</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11243"/>
            <a:ext cx="8314753" cy="2929451"/>
          </a:xfrm>
        </p:spPr>
        <p:txBody>
          <a:bodyPr wrap="square" lIns="0" tIns="18000" rIns="0" bIns="18000" anchor="ctr" anchorCtr="0">
            <a:spAutoFit/>
          </a:bodyPr>
          <a:lstStyle/>
          <a:p>
            <a:pPr marL="342900" indent="-342900">
              <a:spcBef>
                <a:spcPts val="600"/>
              </a:spcBef>
              <a:buSzTx/>
            </a:pPr>
            <a:r>
              <a:rPr lang="en-US" sz="2400" dirty="0"/>
              <a:t>Purpose and Function</a:t>
            </a:r>
            <a:endParaRPr lang="en-US" altLang="en-US" sz="2400" noProof="0" dirty="0">
              <a:solidFill>
                <a:schemeClr val="tx1"/>
              </a:solidFill>
            </a:endParaRPr>
          </a:p>
          <a:p>
            <a:pPr marL="829818" lvl="1" indent="-342900">
              <a:buSzTx/>
            </a:pPr>
            <a:r>
              <a:rPr lang="en-US" sz="2400" dirty="0"/>
              <a:t>Virtual display is a dash that allows the driver to select what data is being displayed.</a:t>
            </a:r>
          </a:p>
          <a:p>
            <a:pPr marL="342900" indent="-342900">
              <a:spcBef>
                <a:spcPts val="600"/>
              </a:spcBef>
              <a:buSzTx/>
            </a:pPr>
            <a:r>
              <a:rPr lang="en-US" sz="2400" dirty="0"/>
              <a:t>Operation</a:t>
            </a:r>
            <a:endParaRPr lang="en-US" altLang="en-US" sz="2400" noProof="0" dirty="0">
              <a:solidFill>
                <a:schemeClr val="tx1"/>
              </a:solidFill>
            </a:endParaRPr>
          </a:p>
          <a:p>
            <a:pPr marL="829818" lvl="1" indent="-342900">
              <a:buSzTx/>
            </a:pPr>
            <a:r>
              <a:rPr lang="en-US" sz="2400" dirty="0"/>
              <a:t>Dash display is all that is really different because all the data comes to the </a:t>
            </a:r>
            <a:r>
              <a:rPr lang="en-US" sz="2400" spc="-300" dirty="0"/>
              <a:t>I P </a:t>
            </a:r>
            <a:r>
              <a:rPr lang="en-US" sz="2400" dirty="0"/>
              <a:t>C on the data bus.</a:t>
            </a:r>
          </a:p>
          <a:p>
            <a:pPr marL="829818" lvl="1" indent="-342900">
              <a:buSzTx/>
            </a:pPr>
            <a:r>
              <a:rPr lang="en-US" sz="2400" dirty="0"/>
              <a:t>Display can be changed to meet the needs of driver.</a:t>
            </a:r>
          </a:p>
        </p:txBody>
      </p:sp>
    </p:spTree>
    <p:extLst>
      <p:ext uri="{BB962C8B-B14F-4D97-AF65-F5344CB8AC3E}">
        <p14:creationId xmlns:p14="http://schemas.microsoft.com/office/powerpoint/2010/main" val="726279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33359"/>
            <a:ext cx="3857847" cy="374906"/>
          </a:xfrm>
        </p:spPr>
        <p:txBody>
          <a:bodyPr wrap="square" lIns="0" tIns="18000" rIns="0" bIns="18000" anchor="ctr" anchorCtr="0">
            <a:spAutoFit/>
          </a:bodyPr>
          <a:lstStyle/>
          <a:p>
            <a:pPr marL="0" indent="0">
              <a:buNone/>
            </a:pPr>
            <a:r>
              <a:rPr lang="en-US" sz="2200" noProof="0" dirty="0"/>
              <a:t>Virtual Dash</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0261" y="1501028"/>
            <a:ext cx="3846125" cy="4437556"/>
          </a:xfrm>
        </p:spPr>
        <p:txBody>
          <a:bodyPr wrap="square" lIns="0" tIns="18000" rIns="0" bIns="18000" anchor="ctr" anchorCtr="0">
            <a:spAutoFit/>
          </a:bodyPr>
          <a:lstStyle/>
          <a:p>
            <a:pPr marL="342900" indent="-342900"/>
            <a:r>
              <a:rPr lang="en-US" sz="2200" noProof="0" dirty="0"/>
              <a:t>A virtual dash on this Volvo is able to display a speedometer (left) in both analog (needle-type) and digital (number) as well as a tachometer on the right. In the center of the display, this virtual dash is displaying the navigation screen. What is displayed can be changed by the driver to match what is important to them.</a:t>
            </a:r>
          </a:p>
        </p:txBody>
      </p:sp>
      <p:pic>
        <p:nvPicPr>
          <p:cNvPr id="3" name="Picture 2" descr="A virtual dashboard shows a navigation screen at the center and a speedometer and a tachometer on the left and right, respectively.">
            <a:extLst>
              <a:ext uri="{FF2B5EF4-FFF2-40B4-BE49-F238E27FC236}">
                <a16:creationId xmlns:a16="http://schemas.microsoft.com/office/drawing/2014/main" id="{793A44DA-E77B-4B93-8FBD-16019347773A}"/>
              </a:ext>
            </a:extLst>
          </p:cNvPr>
          <p:cNvPicPr>
            <a:picLocks noChangeAspect="1"/>
          </p:cNvPicPr>
          <p:nvPr/>
        </p:nvPicPr>
        <p:blipFill>
          <a:blip r:embed="rId3"/>
          <a:stretch>
            <a:fillRect/>
          </a:stretch>
        </p:blipFill>
        <p:spPr>
          <a:xfrm>
            <a:off x="4630882" y="1727336"/>
            <a:ext cx="4073237" cy="3073129"/>
          </a:xfrm>
          <a:prstGeom prst="rect">
            <a:avLst/>
          </a:prstGeom>
        </p:spPr>
      </p:pic>
    </p:spTree>
    <p:extLst>
      <p:ext uri="{BB962C8B-B14F-4D97-AF65-F5344CB8AC3E}">
        <p14:creationId xmlns:p14="http://schemas.microsoft.com/office/powerpoint/2010/main" val="256021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5435"/>
            <a:ext cx="8310175" cy="590349"/>
          </a:xfrm>
        </p:spPr>
        <p:txBody>
          <a:bodyPr wrap="square" lIns="0" tIns="18000" rIns="0" bIns="18000" anchor="ctr" anchorCtr="0">
            <a:spAutoFit/>
          </a:bodyPr>
          <a:lstStyle/>
          <a:p>
            <a:r>
              <a:rPr lang="en-US" dirty="0"/>
              <a:t>Touch Screens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1482"/>
            <a:ext cx="8314753" cy="4114391"/>
          </a:xfrm>
        </p:spPr>
        <p:txBody>
          <a:bodyPr wrap="square" lIns="0" tIns="18000" rIns="0" bIns="18000" anchor="ctr" anchorCtr="0">
            <a:spAutoFit/>
          </a:bodyPr>
          <a:lstStyle/>
          <a:p>
            <a:pPr marL="342900" indent="-342900">
              <a:spcBef>
                <a:spcPts val="600"/>
              </a:spcBef>
              <a:buSzTx/>
            </a:pPr>
            <a:r>
              <a:rPr lang="en-US" sz="2400" dirty="0"/>
              <a:t>Purpose</a:t>
            </a:r>
            <a:endParaRPr lang="en-US" altLang="en-US" sz="2400" noProof="0" dirty="0">
              <a:solidFill>
                <a:schemeClr val="tx1"/>
              </a:solidFill>
            </a:endParaRPr>
          </a:p>
          <a:p>
            <a:pPr marL="829818" lvl="1" indent="-342900">
              <a:buSzTx/>
            </a:pPr>
            <a:r>
              <a:rPr lang="en-US" sz="2400" dirty="0"/>
              <a:t>Allow driver to use a finger to perform functions displayed on the screen.</a:t>
            </a:r>
          </a:p>
          <a:p>
            <a:pPr marL="342900" indent="-342900">
              <a:spcBef>
                <a:spcPts val="600"/>
              </a:spcBef>
              <a:buSzTx/>
            </a:pPr>
            <a:r>
              <a:rPr lang="en-US" sz="2400" dirty="0"/>
              <a:t>Operation</a:t>
            </a:r>
            <a:endParaRPr lang="en-US" altLang="en-US" sz="2400" noProof="0" dirty="0">
              <a:solidFill>
                <a:schemeClr val="tx1"/>
              </a:solidFill>
            </a:endParaRPr>
          </a:p>
          <a:p>
            <a:pPr marL="829818" lvl="1" indent="-342900">
              <a:buSzTx/>
            </a:pPr>
            <a:r>
              <a:rPr lang="en-US" sz="2400" dirty="0"/>
              <a:t>Capacitive touchscreen panel reacts to the human touch. The touch location is sent to the controller for processing.</a:t>
            </a:r>
          </a:p>
          <a:p>
            <a:pPr marL="342900" indent="-342900">
              <a:spcBef>
                <a:spcPts val="600"/>
              </a:spcBef>
              <a:buSzTx/>
            </a:pPr>
            <a:r>
              <a:rPr lang="en-US" sz="2400" dirty="0"/>
              <a:t>Touch Screen Feedback</a:t>
            </a:r>
            <a:endParaRPr lang="en-US" altLang="en-US" sz="2400" noProof="0" dirty="0">
              <a:solidFill>
                <a:schemeClr val="tx1"/>
              </a:solidFill>
            </a:endParaRPr>
          </a:p>
          <a:p>
            <a:pPr marL="829818" lvl="1" indent="-342900">
              <a:buSzTx/>
            </a:pPr>
            <a:r>
              <a:rPr lang="en-US" sz="2400" dirty="0"/>
              <a:t>Haptic response (beep or vibration) improves the experience by providing feedback.</a:t>
            </a:r>
          </a:p>
        </p:txBody>
      </p:sp>
    </p:spTree>
    <p:extLst>
      <p:ext uri="{BB962C8B-B14F-4D97-AF65-F5344CB8AC3E}">
        <p14:creationId xmlns:p14="http://schemas.microsoft.com/office/powerpoint/2010/main" val="3122750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014780" cy="405683"/>
          </a:xfrm>
        </p:spPr>
        <p:txBody>
          <a:bodyPr wrap="square" lIns="0" tIns="18000" rIns="0" bIns="18000" anchor="ctr" anchorCtr="0">
            <a:spAutoFit/>
          </a:bodyPr>
          <a:lstStyle/>
          <a:p>
            <a:pPr marL="0" indent="0">
              <a:buNone/>
            </a:pPr>
            <a:r>
              <a:rPr lang="en-US" sz="2400" noProof="0" dirty="0"/>
              <a:t>Touchscreen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6502"/>
            <a:ext cx="8310174" cy="405683"/>
          </a:xfrm>
        </p:spPr>
        <p:txBody>
          <a:bodyPr wrap="square" lIns="0" tIns="18000" rIns="0" bIns="18000" anchor="ctr" anchorCtr="0">
            <a:spAutoFit/>
          </a:bodyPr>
          <a:lstStyle/>
          <a:p>
            <a:pPr marL="342900" indent="-342900"/>
            <a:r>
              <a:rPr lang="en-US" sz="2400" noProof="0" dirty="0"/>
              <a:t>Schematic of a capacitive touchscreen.</a:t>
            </a:r>
          </a:p>
        </p:txBody>
      </p:sp>
      <p:pic>
        <p:nvPicPr>
          <p:cNvPr id="4" name="Picture 3" descr="An index finger on a capacitive touchscreen.">
            <a:extLst>
              <a:ext uri="{FF2B5EF4-FFF2-40B4-BE49-F238E27FC236}">
                <a16:creationId xmlns:a16="http://schemas.microsoft.com/office/drawing/2014/main" id="{7845EB95-2AA8-4F7E-A960-372028F7E1AB}"/>
              </a:ext>
            </a:extLst>
          </p:cNvPr>
          <p:cNvPicPr>
            <a:picLocks noChangeAspect="1"/>
          </p:cNvPicPr>
          <p:nvPr/>
        </p:nvPicPr>
        <p:blipFill>
          <a:blip r:embed="rId3"/>
          <a:stretch>
            <a:fillRect/>
          </a:stretch>
        </p:blipFill>
        <p:spPr>
          <a:xfrm>
            <a:off x="3105271" y="2028566"/>
            <a:ext cx="2933459" cy="4096268"/>
          </a:xfrm>
          <a:prstGeom prst="rect">
            <a:avLst/>
          </a:prstGeom>
        </p:spPr>
      </p:pic>
    </p:spTree>
    <p:extLst>
      <p:ext uri="{BB962C8B-B14F-4D97-AF65-F5344CB8AC3E}">
        <p14:creationId xmlns:p14="http://schemas.microsoft.com/office/powerpoint/2010/main" val="60157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5435"/>
            <a:ext cx="8310175" cy="590349"/>
          </a:xfrm>
        </p:spPr>
        <p:txBody>
          <a:bodyPr wrap="square" lIns="0" tIns="18000" rIns="0" bIns="18000" anchor="ctr" anchorCtr="0">
            <a:spAutoFit/>
          </a:bodyPr>
          <a:lstStyle/>
          <a:p>
            <a:r>
              <a:rPr lang="en-US" dirty="0"/>
              <a:t>Speedometers/Odometers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0496"/>
            <a:ext cx="8314753" cy="3668115"/>
          </a:xfrm>
        </p:spPr>
        <p:txBody>
          <a:bodyPr wrap="square" lIns="0" tIns="18000" rIns="0" bIns="18000" anchor="ctr" anchorCtr="0">
            <a:spAutoFit/>
          </a:bodyPr>
          <a:lstStyle/>
          <a:p>
            <a:pPr marL="342900" indent="-342900">
              <a:spcBef>
                <a:spcPts val="600"/>
              </a:spcBef>
              <a:buSzTx/>
            </a:pPr>
            <a:r>
              <a:rPr lang="en-US" sz="2400" dirty="0"/>
              <a:t>Operation</a:t>
            </a:r>
            <a:endParaRPr lang="en-US" altLang="en-US" sz="2400" noProof="0" dirty="0">
              <a:solidFill>
                <a:schemeClr val="tx1"/>
              </a:solidFill>
            </a:endParaRPr>
          </a:p>
          <a:p>
            <a:pPr marL="829818" lvl="1" indent="-342900">
              <a:buSzTx/>
            </a:pPr>
            <a:r>
              <a:rPr lang="en-US" sz="2400" dirty="0"/>
              <a:t>Dash displays use an electric vehicle speed sensor on the output of the transmission or from the input from the wheel speed sensors (</a:t>
            </a:r>
            <a:r>
              <a:rPr lang="en-US" sz="2400" spc="-300" dirty="0"/>
              <a:t>W S </a:t>
            </a:r>
            <a:r>
              <a:rPr lang="en-US" sz="2400" dirty="0"/>
              <a:t>S).</a:t>
            </a:r>
          </a:p>
          <a:p>
            <a:pPr marL="342900" indent="-342900">
              <a:spcBef>
                <a:spcPts val="600"/>
              </a:spcBef>
              <a:buSzTx/>
            </a:pPr>
            <a:r>
              <a:rPr lang="en-US" sz="2400" dirty="0"/>
              <a:t>Odometers</a:t>
            </a:r>
            <a:endParaRPr lang="en-US" altLang="en-US" sz="2400" noProof="0" dirty="0">
              <a:solidFill>
                <a:schemeClr val="tx1"/>
              </a:solidFill>
            </a:endParaRPr>
          </a:p>
          <a:p>
            <a:pPr marL="829818" lvl="1" indent="-342900">
              <a:buSzTx/>
            </a:pPr>
            <a:r>
              <a:rPr lang="en-US" sz="2400" dirty="0"/>
              <a:t>Odometer is a dash display that indicates the total miles traveled by the vehicle.</a:t>
            </a:r>
          </a:p>
          <a:p>
            <a:pPr marL="829818" lvl="1" indent="-342900">
              <a:buSzTx/>
            </a:pPr>
            <a:r>
              <a:rPr lang="en-US" sz="2400" dirty="0"/>
              <a:t>Uses either an electrically driven mechanical odometer or a digital display odometer to indicate miles traveled.</a:t>
            </a:r>
          </a:p>
        </p:txBody>
      </p:sp>
    </p:spTree>
    <p:extLst>
      <p:ext uri="{BB962C8B-B14F-4D97-AF65-F5344CB8AC3E}">
        <p14:creationId xmlns:p14="http://schemas.microsoft.com/office/powerpoint/2010/main" val="3087574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4306"/>
            <a:ext cx="8310173" cy="374906"/>
          </a:xfrm>
        </p:spPr>
        <p:txBody>
          <a:bodyPr wrap="square" lIns="0" tIns="18000" rIns="0" bIns="18000" anchor="ctr" anchorCtr="0">
            <a:spAutoFit/>
          </a:bodyPr>
          <a:lstStyle/>
          <a:p>
            <a:pPr marL="0" indent="0">
              <a:buNone/>
            </a:pPr>
            <a:r>
              <a:rPr lang="en-US" sz="2200" spc="-300" noProof="0" dirty="0"/>
              <a:t>V S </a:t>
            </a:r>
            <a:r>
              <a:rPr lang="en-US" sz="2200" noProof="0" dirty="0" err="1"/>
              <a:t>S</a:t>
            </a:r>
            <a:endParaRPr lang="en-US" sz="2200" noProof="0" dirty="0"/>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507024"/>
            <a:ext cx="8310174" cy="1052014"/>
          </a:xfrm>
        </p:spPr>
        <p:txBody>
          <a:bodyPr wrap="square" lIns="0" tIns="18000" rIns="0" bIns="18000" anchor="ctr" anchorCtr="0">
            <a:spAutoFit/>
          </a:bodyPr>
          <a:lstStyle/>
          <a:p>
            <a:pPr marL="342900" indent="-342900"/>
            <a:r>
              <a:rPr lang="en-US" sz="2200" noProof="0" dirty="0"/>
              <a:t>A vehicle speed sensor located in the extension housing of the transmission. Some vehicles use the wheel speed sensors for vehicle speed information.</a:t>
            </a:r>
          </a:p>
        </p:txBody>
      </p:sp>
      <p:pic>
        <p:nvPicPr>
          <p:cNvPr id="3" name="Picture 2" descr="A cut section of transmission housing with vehicle speed sensor mounted in the housing near a shaft with rotor.">
            <a:extLst>
              <a:ext uri="{FF2B5EF4-FFF2-40B4-BE49-F238E27FC236}">
                <a16:creationId xmlns:a16="http://schemas.microsoft.com/office/drawing/2014/main" id="{2EF60C78-5E4F-4EE7-9246-BC87009CD30B}"/>
              </a:ext>
            </a:extLst>
          </p:cNvPr>
          <p:cNvPicPr>
            <a:picLocks noChangeAspect="1"/>
          </p:cNvPicPr>
          <p:nvPr/>
        </p:nvPicPr>
        <p:blipFill>
          <a:blip r:embed="rId3"/>
          <a:stretch>
            <a:fillRect/>
          </a:stretch>
        </p:blipFill>
        <p:spPr>
          <a:xfrm>
            <a:off x="2253343" y="2672341"/>
            <a:ext cx="4637314" cy="3494519"/>
          </a:xfrm>
          <a:prstGeom prst="rect">
            <a:avLst/>
          </a:prstGeom>
        </p:spPr>
      </p:pic>
    </p:spTree>
    <p:extLst>
      <p:ext uri="{BB962C8B-B14F-4D97-AF65-F5344CB8AC3E}">
        <p14:creationId xmlns:p14="http://schemas.microsoft.com/office/powerpoint/2010/main" val="364039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5" cy="590349"/>
          </a:xfrm>
        </p:spPr>
        <p:txBody>
          <a:bodyPr wrap="square" lIns="0" tIns="18000" rIns="0" bIns="18000" anchor="ctr" anchorCtr="0">
            <a:spAutoFit/>
          </a:bodyPr>
          <a:lstStyle/>
          <a:p>
            <a:r>
              <a:rPr lang="en-US" dirty="0"/>
              <a:t>Learning Objectives </a:t>
            </a:r>
            <a:r>
              <a:rPr lang="en-US" sz="2800" dirty="0"/>
              <a:t>(3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97602"/>
            <a:ext cx="8314753" cy="4322140"/>
          </a:xfrm>
        </p:spPr>
        <p:txBody>
          <a:bodyPr wrap="square" lIns="0" tIns="18000" rIns="0" bIns="18000" anchor="ctr" anchorCtr="0">
            <a:spAutoFit/>
          </a:bodyPr>
          <a:lstStyle/>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.10	</a:t>
            </a:r>
            <a:r>
              <a:rPr lang="en-US" sz="2400" dirty="0">
                <a:latin typeface="Arial" panose="020B0604020202020204" pitchFamily="34" charset="0"/>
                <a:cs typeface="Arial" panose="020B0604020202020204" pitchFamily="34" charset="0"/>
              </a:rPr>
              <a:t>Discuss the operation of touch screens.</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.11	</a:t>
            </a:r>
            <a:r>
              <a:rPr lang="en-US" sz="2400" dirty="0">
                <a:latin typeface="Arial" panose="020B0604020202020204" pitchFamily="34" charset="0"/>
                <a:cs typeface="Arial" panose="020B0604020202020204" pitchFamily="34" charset="0"/>
              </a:rPr>
              <a:t>Describe how speedometers and odometers work.</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.12	</a:t>
            </a:r>
            <a:r>
              <a:rPr lang="en-US" sz="2400" dirty="0">
                <a:latin typeface="Arial" panose="020B0604020202020204" pitchFamily="34" charset="0"/>
                <a:cs typeface="Arial" panose="020B0604020202020204" pitchFamily="34" charset="0"/>
              </a:rPr>
              <a:t>Discuss the diagnosis of oil pressure lamp, temperature lamp, brake warning lamp, and other analog dash instruments.</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.13	</a:t>
            </a:r>
            <a:r>
              <a:rPr lang="en-US" sz="2400" dirty="0">
                <a:latin typeface="Arial" panose="020B0604020202020204" pitchFamily="34" charset="0"/>
                <a:cs typeface="Arial" panose="020B0604020202020204" pitchFamily="34" charset="0"/>
              </a:rPr>
              <a:t>Describe how a navigation system works.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.14	</a:t>
            </a:r>
            <a:r>
              <a:rPr lang="en-US" sz="2400" dirty="0">
                <a:latin typeface="Arial" panose="020B0604020202020204" pitchFamily="34" charset="0"/>
                <a:cs typeface="Arial" panose="020B0604020202020204" pitchFamily="34" charset="0"/>
              </a:rPr>
              <a:t>Explain the operation and diagnosis of Telematics systems.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18</a:t>
            </a:r>
            <a:r>
              <a:rPr lang="en-US" altLang="en-US" sz="2400" b="1" noProof="0" dirty="0">
                <a:solidFill>
                  <a:srgbClr val="007FA3"/>
                </a:solidFill>
                <a:latin typeface="Arial" panose="020B0604020202020204" pitchFamily="34" charset="0"/>
                <a:cs typeface="Arial" panose="020B0604020202020204" pitchFamily="34" charset="0"/>
              </a:rPr>
              <a:t>.15	</a:t>
            </a:r>
            <a:r>
              <a:rPr lang="en-US" sz="2400" dirty="0">
                <a:latin typeface="Arial" panose="020B0604020202020204" pitchFamily="34" charset="0"/>
                <a:cs typeface="Arial" panose="020B0604020202020204" pitchFamily="34" charset="0"/>
              </a:rPr>
              <a:t>Explain the operation of a backup camera.</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427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Wheel Speed Sensor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Wheel_Speed_Sensor">
            <a:hlinkClick r:id="" action="ppaction://media"/>
            <a:extLst>
              <a:ext uri="{FF2B5EF4-FFF2-40B4-BE49-F238E27FC236}">
                <a16:creationId xmlns:a16="http://schemas.microsoft.com/office/drawing/2014/main" id="{51E83AB1-0AF3-1CF5-4DB8-476BF166F2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3792"/>
            <a:ext cx="8051800" cy="4510918"/>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4306"/>
            <a:ext cx="3846124" cy="374906"/>
          </a:xfrm>
        </p:spPr>
        <p:txBody>
          <a:bodyPr wrap="square" lIns="0" tIns="18000" rIns="0" bIns="18000" anchor="ctr" anchorCtr="0">
            <a:spAutoFit/>
          </a:bodyPr>
          <a:lstStyle/>
          <a:p>
            <a:pPr marL="0" indent="0">
              <a:buNone/>
            </a:pPr>
            <a:r>
              <a:rPr lang="en-US" sz="2200" noProof="0" dirty="0"/>
              <a:t>Odometers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05657"/>
            <a:ext cx="3846125" cy="2067677"/>
          </a:xfrm>
        </p:spPr>
        <p:txBody>
          <a:bodyPr wrap="square" lIns="0" tIns="18000" rIns="0" bIns="18000" anchor="ctr" anchorCtr="0">
            <a:spAutoFit/>
          </a:bodyPr>
          <a:lstStyle/>
          <a:p>
            <a:pPr marL="342900" indent="-342900">
              <a:buFont typeface="Arial" panose="020B0604020202020204" pitchFamily="34" charset="0"/>
              <a:buChar char="•"/>
            </a:pPr>
            <a:r>
              <a:rPr lang="en-US" sz="2200" noProof="0" dirty="0"/>
              <a:t>(a) Some odometers are mechanical and are operated by a stepper motor. (b) Many vehicles are equipped with an electronic odometer.</a:t>
            </a:r>
          </a:p>
        </p:txBody>
      </p:sp>
      <p:pic>
        <p:nvPicPr>
          <p:cNvPr id="10" name="Picture 9" descr="A speedometer with K M per h and M P H markings.">
            <a:extLst>
              <a:ext uri="{FF2B5EF4-FFF2-40B4-BE49-F238E27FC236}">
                <a16:creationId xmlns:a16="http://schemas.microsoft.com/office/drawing/2014/main" id="{4D907E23-D15A-4610-B9CC-35098B3EA1B7}"/>
              </a:ext>
            </a:extLst>
          </p:cNvPr>
          <p:cNvPicPr>
            <a:picLocks noChangeAspect="1"/>
          </p:cNvPicPr>
          <p:nvPr/>
        </p:nvPicPr>
        <p:blipFill>
          <a:blip r:embed="rId3"/>
          <a:stretch>
            <a:fillRect/>
          </a:stretch>
        </p:blipFill>
        <p:spPr>
          <a:xfrm>
            <a:off x="5107432" y="1185737"/>
            <a:ext cx="3069336" cy="2450592"/>
          </a:xfrm>
          <a:prstGeom prst="rect">
            <a:avLst/>
          </a:prstGeom>
        </p:spPr>
      </p:pic>
      <p:pic>
        <p:nvPicPr>
          <p:cNvPr id="5" name="Picture 4" descr="An odometer with a reading of 20447 miles.">
            <a:extLst>
              <a:ext uri="{FF2B5EF4-FFF2-40B4-BE49-F238E27FC236}">
                <a16:creationId xmlns:a16="http://schemas.microsoft.com/office/drawing/2014/main" id="{5A278887-F7D9-4353-9230-F68E9AA29675}"/>
              </a:ext>
            </a:extLst>
          </p:cNvPr>
          <p:cNvPicPr>
            <a:picLocks noChangeAspect="1"/>
          </p:cNvPicPr>
          <p:nvPr/>
        </p:nvPicPr>
        <p:blipFill>
          <a:blip r:embed="rId4"/>
          <a:stretch>
            <a:fillRect/>
          </a:stretch>
        </p:blipFill>
        <p:spPr>
          <a:xfrm>
            <a:off x="5159756" y="3859593"/>
            <a:ext cx="3066288" cy="2453640"/>
          </a:xfrm>
          <a:prstGeom prst="rect">
            <a:avLst/>
          </a:prstGeom>
        </p:spPr>
      </p:pic>
    </p:spTree>
    <p:extLst>
      <p:ext uri="{BB962C8B-B14F-4D97-AF65-F5344CB8AC3E}">
        <p14:creationId xmlns:p14="http://schemas.microsoft.com/office/powerpoint/2010/main" val="1746072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2"/>
            <a:ext cx="8310175" cy="590349"/>
          </a:xfrm>
        </p:spPr>
        <p:txBody>
          <a:bodyPr wrap="square" lIns="0" tIns="18000" rIns="0" bIns="18000" anchor="ctr" anchorCtr="0">
            <a:spAutoFit/>
          </a:bodyPr>
          <a:lstStyle/>
          <a:p>
            <a:r>
              <a:rPr lang="en-US" dirty="0"/>
              <a:t>Dash Gauges </a:t>
            </a:r>
            <a:r>
              <a:rPr lang="en-US" sz="280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7800"/>
            <a:ext cx="8314753" cy="4037447"/>
          </a:xfrm>
        </p:spPr>
        <p:txBody>
          <a:bodyPr wrap="square" lIns="0" tIns="18000" rIns="0" bIns="18000" anchor="ctr" anchorCtr="0">
            <a:spAutoFit/>
          </a:bodyPr>
          <a:lstStyle/>
          <a:p>
            <a:pPr marL="342900" indent="-342900">
              <a:spcBef>
                <a:spcPts val="600"/>
              </a:spcBef>
              <a:buSzTx/>
            </a:pPr>
            <a:r>
              <a:rPr lang="en-US" sz="2400" dirty="0"/>
              <a:t>Fuel Level</a:t>
            </a:r>
            <a:endParaRPr lang="en-US" sz="2400" dirty="0">
              <a:solidFill>
                <a:schemeClr val="tx1"/>
              </a:solidFill>
            </a:endParaRPr>
          </a:p>
          <a:p>
            <a:pPr marL="829818" lvl="1" indent="-342900">
              <a:buSzTx/>
            </a:pPr>
            <a:r>
              <a:rPr lang="en-US" sz="2400" dirty="0"/>
              <a:t>Fuel level gauges use a fuel tank sending unit that consists of a float attached to a variable resistor.</a:t>
            </a:r>
          </a:p>
          <a:p>
            <a:pPr marL="829818" lvl="1" indent="-342900">
              <a:buSzTx/>
            </a:pPr>
            <a:r>
              <a:rPr lang="en-US" sz="2400" dirty="0"/>
              <a:t>As the resistance of the tank unit changes, the dash-mounted gauge also changes to show the level of the fuel in the tank.</a:t>
            </a:r>
          </a:p>
          <a:p>
            <a:pPr marL="342900" indent="-342900">
              <a:spcBef>
                <a:spcPts val="600"/>
              </a:spcBef>
              <a:buSzTx/>
            </a:pPr>
            <a:r>
              <a:rPr lang="en-US" sz="2400" dirty="0"/>
              <a:t>Oil Pressure</a:t>
            </a:r>
            <a:endParaRPr lang="en-US" sz="2400" dirty="0">
              <a:solidFill>
                <a:schemeClr val="tx1"/>
              </a:solidFill>
            </a:endParaRPr>
          </a:p>
          <a:p>
            <a:pPr marL="829818" lvl="1" indent="-342900">
              <a:buSzTx/>
            </a:pPr>
            <a:r>
              <a:rPr lang="en-US" sz="2400" dirty="0"/>
              <a:t>The oil pressure lamp operates through use of an oil pressure sending unit, which is a switch screwed into the engine block, and grounds the electrical circuit.</a:t>
            </a:r>
          </a:p>
        </p:txBody>
      </p:sp>
    </p:spTree>
    <p:extLst>
      <p:ext uri="{BB962C8B-B14F-4D97-AF65-F5344CB8AC3E}">
        <p14:creationId xmlns:p14="http://schemas.microsoft.com/office/powerpoint/2010/main" val="2987824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2"/>
            <a:ext cx="8310175" cy="590349"/>
          </a:xfrm>
        </p:spPr>
        <p:txBody>
          <a:bodyPr wrap="square" lIns="0" tIns="18000" rIns="0" bIns="18000" anchor="ctr" anchorCtr="0">
            <a:spAutoFit/>
          </a:bodyPr>
          <a:lstStyle/>
          <a:p>
            <a:r>
              <a:rPr lang="en-US" dirty="0"/>
              <a:t>Dash Gauges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60" y="878307"/>
            <a:ext cx="7763368" cy="4853055"/>
          </a:xfrm>
        </p:spPr>
        <p:txBody>
          <a:bodyPr wrap="square" lIns="0" tIns="18000" rIns="0" bIns="18000" anchor="ctr" anchorCtr="0">
            <a:spAutoFit/>
          </a:bodyPr>
          <a:lstStyle/>
          <a:p>
            <a:pPr marL="342900" indent="-342900">
              <a:spcBef>
                <a:spcPts val="600"/>
              </a:spcBef>
              <a:buSzTx/>
            </a:pPr>
            <a:r>
              <a:rPr lang="en-US" sz="2400" dirty="0"/>
              <a:t>Coolant Temperature</a:t>
            </a:r>
            <a:endParaRPr lang="en-US" sz="2400" dirty="0">
              <a:solidFill>
                <a:schemeClr val="tx1"/>
              </a:solidFill>
            </a:endParaRPr>
          </a:p>
          <a:p>
            <a:pPr marL="829818" lvl="1" indent="-342900">
              <a:buSzTx/>
            </a:pPr>
            <a:r>
              <a:rPr lang="en-US" sz="2400" dirty="0"/>
              <a:t>Most vehicles use the engine coolant temperature (</a:t>
            </a:r>
            <a:r>
              <a:rPr lang="en-US" sz="2400" spc="-300" dirty="0"/>
              <a:t>E C </a:t>
            </a:r>
            <a:r>
              <a:rPr lang="en-US" sz="2400" dirty="0"/>
              <a:t>T) sensor for engine temperature gauge operation.</a:t>
            </a:r>
          </a:p>
          <a:p>
            <a:pPr marL="342900" indent="-342900">
              <a:spcBef>
                <a:spcPts val="600"/>
              </a:spcBef>
              <a:buSzTx/>
            </a:pPr>
            <a:r>
              <a:rPr lang="en-US" sz="2400" dirty="0"/>
              <a:t>Dash Instrument Diagnosis</a:t>
            </a:r>
            <a:endParaRPr lang="en-US" sz="2400" dirty="0">
              <a:solidFill>
                <a:schemeClr val="tx1"/>
              </a:solidFill>
            </a:endParaRPr>
          </a:p>
          <a:p>
            <a:pPr marL="829818" lvl="1" indent="-342900">
              <a:buSzTx/>
            </a:pPr>
            <a:r>
              <a:rPr lang="en-US" sz="2400" dirty="0"/>
              <a:t>Use factory or factory-level scan tool to check for codes.</a:t>
            </a:r>
          </a:p>
          <a:p>
            <a:pPr marL="829818" lvl="1" indent="-342900">
              <a:buSzTx/>
            </a:pPr>
            <a:r>
              <a:rPr lang="en-US" sz="2400" dirty="0"/>
              <a:t>Use bidirectional control features on scan tool to actuate dash display.</a:t>
            </a:r>
          </a:p>
          <a:p>
            <a:pPr marL="829818" lvl="1" indent="-342900">
              <a:buSzTx/>
            </a:pPr>
            <a:r>
              <a:rPr lang="en-US" sz="2400" dirty="0"/>
              <a:t>Always follow the specified testing and diagnostic procedures found in service information for the vehicle being tested.</a:t>
            </a:r>
          </a:p>
        </p:txBody>
      </p:sp>
    </p:spTree>
    <p:extLst>
      <p:ext uri="{BB962C8B-B14F-4D97-AF65-F5344CB8AC3E}">
        <p14:creationId xmlns:p14="http://schemas.microsoft.com/office/powerpoint/2010/main" val="3648360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4285861" cy="405683"/>
          </a:xfrm>
        </p:spPr>
        <p:txBody>
          <a:bodyPr wrap="square" lIns="0" tIns="18000" rIns="0" bIns="18000" anchor="ctr" anchorCtr="0">
            <a:spAutoFit/>
          </a:bodyPr>
          <a:lstStyle/>
          <a:p>
            <a:pPr marL="0" indent="0">
              <a:buNone/>
            </a:pPr>
            <a:r>
              <a:rPr lang="en-US" sz="2400" noProof="0" dirty="0"/>
              <a:t>Sending Unit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3753"/>
            <a:ext cx="8218574" cy="775015"/>
          </a:xfrm>
        </p:spPr>
        <p:txBody>
          <a:bodyPr wrap="square" lIns="0" tIns="18000" rIns="0" bIns="18000" anchor="ctr" anchorCtr="0">
            <a:spAutoFit/>
          </a:bodyPr>
          <a:lstStyle/>
          <a:p>
            <a:pPr marL="342900" indent="-342900"/>
            <a:r>
              <a:rPr lang="en-US" sz="2400" noProof="0" dirty="0"/>
              <a:t>A sending unit socket being used to remove an oil pressure sender unit.</a:t>
            </a:r>
          </a:p>
        </p:txBody>
      </p:sp>
      <p:pic>
        <p:nvPicPr>
          <p:cNvPr id="4" name="Picture 3" descr="An oil pressure sender socket, placed on an oil pressure sender unit, removes the oil pressure sender unit which is screwed to an engine block.">
            <a:extLst>
              <a:ext uri="{FF2B5EF4-FFF2-40B4-BE49-F238E27FC236}">
                <a16:creationId xmlns:a16="http://schemas.microsoft.com/office/drawing/2014/main" id="{9D2D3CF3-CD00-48CC-935B-D29067FCEADB}"/>
              </a:ext>
            </a:extLst>
          </p:cNvPr>
          <p:cNvPicPr>
            <a:picLocks noChangeAspect="1"/>
          </p:cNvPicPr>
          <p:nvPr/>
        </p:nvPicPr>
        <p:blipFill>
          <a:blip r:embed="rId3"/>
          <a:stretch>
            <a:fillRect/>
          </a:stretch>
        </p:blipFill>
        <p:spPr>
          <a:xfrm>
            <a:off x="2125495" y="2399527"/>
            <a:ext cx="4893010" cy="3760747"/>
          </a:xfrm>
          <a:prstGeom prst="rect">
            <a:avLst/>
          </a:prstGeom>
        </p:spPr>
      </p:pic>
    </p:spTree>
    <p:extLst>
      <p:ext uri="{BB962C8B-B14F-4D97-AF65-F5344CB8AC3E}">
        <p14:creationId xmlns:p14="http://schemas.microsoft.com/office/powerpoint/2010/main" val="729805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3518"/>
            <a:ext cx="8310175" cy="1144347"/>
          </a:xfrm>
        </p:spPr>
        <p:txBody>
          <a:bodyPr wrap="square" lIns="0" tIns="18000" rIns="0" bIns="18000" anchor="ctr" anchorCtr="0">
            <a:spAutoFit/>
          </a:bodyPr>
          <a:lstStyle/>
          <a:p>
            <a:r>
              <a:rPr lang="en-US" dirty="0"/>
              <a:t>Frequently Asked Question: What Does the Arrow Mean?</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479292"/>
            <a:ext cx="8107932"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100970"/>
            <a:ext cx="8310175" cy="1883011"/>
          </a:xfrm>
        </p:spPr>
        <p:txBody>
          <a:bodyPr wrap="square" lIns="0" tIns="18000" rIns="0" bIns="18000" anchor="ctr" anchorCtr="0">
            <a:spAutoFit/>
          </a:bodyPr>
          <a:lstStyle/>
          <a:p>
            <a:pPr marL="342900" indent="-342900"/>
            <a:r>
              <a:rPr lang="en-US" sz="2400" b="1" dirty="0"/>
              <a:t>What Does the Arrow Mean?</a:t>
            </a:r>
            <a:r>
              <a:rPr lang="en-US" sz="2400" dirty="0"/>
              <a:t> Many fuel gauges have an arrow next the symbol of a fuel pump. The arrow points to the side where the fill cap is located. This is very helpful if using a rental vehicle as it indicates which side to pull up to a filling station pump. ● See Figure 18.19.</a:t>
            </a:r>
          </a:p>
        </p:txBody>
      </p:sp>
    </p:spTree>
    <p:extLst>
      <p:ext uri="{BB962C8B-B14F-4D97-AF65-F5344CB8AC3E}">
        <p14:creationId xmlns:p14="http://schemas.microsoft.com/office/powerpoint/2010/main" val="2834279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8310174" cy="405683"/>
          </a:xfrm>
        </p:spPr>
        <p:txBody>
          <a:bodyPr wrap="square" lIns="0" tIns="18000" rIns="0" bIns="18000" anchor="ctr" anchorCtr="0">
            <a:spAutoFit/>
          </a:bodyPr>
          <a:lstStyle/>
          <a:p>
            <a:pPr marL="0" indent="0">
              <a:buNone/>
            </a:pPr>
            <a:r>
              <a:rPr lang="en-US" sz="2400" noProof="0" dirty="0"/>
              <a:t>Fuel Cap Location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4874"/>
            <a:ext cx="8218574" cy="775015"/>
          </a:xfrm>
        </p:spPr>
        <p:txBody>
          <a:bodyPr wrap="square" lIns="0" tIns="18000" rIns="0" bIns="18000" anchor="ctr" anchorCtr="0">
            <a:spAutoFit/>
          </a:bodyPr>
          <a:lstStyle/>
          <a:p>
            <a:pPr marL="342900" indent="-342900"/>
            <a:r>
              <a:rPr lang="en-US" sz="2400" noProof="0" dirty="0"/>
              <a:t>The arrow next to the fuel pump symbol shows which side of the vehicle the fuel cap is located.</a:t>
            </a:r>
          </a:p>
        </p:txBody>
      </p:sp>
      <p:pic>
        <p:nvPicPr>
          <p:cNvPr id="3" name="Picture 2" descr="A fuel gauge has letters E and F, on the left and right respectively. The gauge points to E. The fuel pump symbol with a right arrow is at the center pointing to the F side of the gauge. ">
            <a:extLst>
              <a:ext uri="{FF2B5EF4-FFF2-40B4-BE49-F238E27FC236}">
                <a16:creationId xmlns:a16="http://schemas.microsoft.com/office/drawing/2014/main" id="{802CA2C7-37DD-4947-977E-D820BF40BE4A}"/>
              </a:ext>
            </a:extLst>
          </p:cNvPr>
          <p:cNvPicPr>
            <a:picLocks noChangeAspect="1"/>
          </p:cNvPicPr>
          <p:nvPr/>
        </p:nvPicPr>
        <p:blipFill>
          <a:blip r:embed="rId3"/>
          <a:stretch>
            <a:fillRect/>
          </a:stretch>
        </p:blipFill>
        <p:spPr>
          <a:xfrm>
            <a:off x="2618164" y="2412532"/>
            <a:ext cx="3907672" cy="3760136"/>
          </a:xfrm>
          <a:prstGeom prst="rect">
            <a:avLst/>
          </a:prstGeom>
        </p:spPr>
      </p:pic>
    </p:spTree>
    <p:extLst>
      <p:ext uri="{BB962C8B-B14F-4D97-AF65-F5344CB8AC3E}">
        <p14:creationId xmlns:p14="http://schemas.microsoft.com/office/powerpoint/2010/main" val="2761098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53D7-C5D8-5A08-0AF2-1656E55E5DF2}"/>
              </a:ext>
            </a:extLst>
          </p:cNvPr>
          <p:cNvSpPr>
            <a:spLocks noGrp="1"/>
          </p:cNvSpPr>
          <p:nvPr>
            <p:ph type="title"/>
          </p:nvPr>
        </p:nvSpPr>
        <p:spPr>
          <a:xfrm>
            <a:off x="457200" y="192611"/>
            <a:ext cx="8229600" cy="590349"/>
          </a:xfrm>
        </p:spPr>
        <p:txBody>
          <a:bodyPr lIns="0" tIns="18000" rIns="0" bIns="18000" anchor="ctr" anchorCtr="0">
            <a:spAutoFit/>
          </a:bodyPr>
          <a:lstStyle/>
          <a:p>
            <a:r>
              <a:rPr lang="en-US" noProof="0" dirty="0"/>
              <a:t>Figure </a:t>
            </a:r>
            <a:r>
              <a:rPr lang="en-US" dirty="0"/>
              <a:t>18</a:t>
            </a:r>
            <a:r>
              <a:rPr lang="en-US" noProof="0" dirty="0"/>
              <a:t>.20</a:t>
            </a:r>
            <a:endParaRPr lang="en-US" dirty="0"/>
          </a:p>
        </p:txBody>
      </p:sp>
      <p:sp>
        <p:nvSpPr>
          <p:cNvPr id="3" name="Content Placeholder 2">
            <a:extLst>
              <a:ext uri="{FF2B5EF4-FFF2-40B4-BE49-F238E27FC236}">
                <a16:creationId xmlns:a16="http://schemas.microsoft.com/office/drawing/2014/main" id="{4031FA00-C797-C32B-5588-56528341F3B9}"/>
              </a:ext>
            </a:extLst>
          </p:cNvPr>
          <p:cNvSpPr>
            <a:spLocks noGrp="1"/>
          </p:cNvSpPr>
          <p:nvPr>
            <p:ph sz="quarter" idx="13"/>
          </p:nvPr>
        </p:nvSpPr>
        <p:spPr>
          <a:xfrm>
            <a:off x="457200" y="915624"/>
            <a:ext cx="8229600" cy="405683"/>
          </a:xfrm>
        </p:spPr>
        <p:txBody>
          <a:bodyPr lIns="0" tIns="18000" rIns="0" bIns="18000" anchor="ctr" anchorCtr="0">
            <a:spAutoFit/>
          </a:bodyPr>
          <a:lstStyle/>
          <a:p>
            <a:pPr marL="0" indent="0">
              <a:buNone/>
            </a:pPr>
            <a:r>
              <a:rPr lang="en-US" sz="2400" noProof="0" dirty="0"/>
              <a:t>Temp Gauge</a:t>
            </a:r>
          </a:p>
        </p:txBody>
      </p:sp>
      <p:sp>
        <p:nvSpPr>
          <p:cNvPr id="4" name="Content Placeholder 3">
            <a:extLst>
              <a:ext uri="{FF2B5EF4-FFF2-40B4-BE49-F238E27FC236}">
                <a16:creationId xmlns:a16="http://schemas.microsoft.com/office/drawing/2014/main" id="{0DC31FB0-4615-DEC9-01D2-B582F7614FE9}"/>
              </a:ext>
            </a:extLst>
          </p:cNvPr>
          <p:cNvSpPr>
            <a:spLocks noGrp="1"/>
          </p:cNvSpPr>
          <p:nvPr>
            <p:ph sz="quarter" idx="14"/>
          </p:nvPr>
        </p:nvSpPr>
        <p:spPr>
          <a:xfrm>
            <a:off x="445477" y="1400656"/>
            <a:ext cx="8229600" cy="405683"/>
          </a:xfrm>
        </p:spPr>
        <p:txBody>
          <a:bodyPr lIns="0" tIns="18000" rIns="0" bIns="18000" anchor="ctr" anchorCtr="0">
            <a:spAutoFit/>
          </a:bodyPr>
          <a:lstStyle/>
          <a:p>
            <a:pPr marL="342900" indent="-342900"/>
            <a:r>
              <a:rPr lang="en-US" sz="2400" noProof="0" dirty="0"/>
              <a:t>A temperature gauge showing normal operating</a:t>
            </a:r>
            <a:endParaRPr lang="en-US" sz="2400" dirty="0"/>
          </a:p>
        </p:txBody>
      </p:sp>
      <p:sp>
        <p:nvSpPr>
          <p:cNvPr id="5" name="Content Placeholder 4">
            <a:extLst>
              <a:ext uri="{FF2B5EF4-FFF2-40B4-BE49-F238E27FC236}">
                <a16:creationId xmlns:a16="http://schemas.microsoft.com/office/drawing/2014/main" id="{3101ADFD-D7BB-9C1C-1A96-F40154E6578C}"/>
              </a:ext>
            </a:extLst>
          </p:cNvPr>
          <p:cNvSpPr>
            <a:spLocks noGrp="1"/>
          </p:cNvSpPr>
          <p:nvPr>
            <p:ph sz="quarter" idx="15"/>
          </p:nvPr>
        </p:nvSpPr>
        <p:spPr>
          <a:xfrm>
            <a:off x="771767" y="1865825"/>
            <a:ext cx="2915924" cy="405683"/>
          </a:xfrm>
        </p:spPr>
        <p:txBody>
          <a:bodyPr wrap="square" lIns="0" tIns="18000" rIns="0" bIns="18000" anchor="ctr" anchorCtr="0">
            <a:spAutoFit/>
          </a:bodyPr>
          <a:lstStyle/>
          <a:p>
            <a:pPr marL="0" indent="0">
              <a:buNone/>
            </a:pPr>
            <a:r>
              <a:rPr lang="en-US" sz="2400" dirty="0"/>
              <a:t>temperature between</a:t>
            </a:r>
          </a:p>
        </p:txBody>
      </p:sp>
      <p:graphicFrame>
        <p:nvGraphicFramePr>
          <p:cNvPr id="10" name="Object 9" descr="180 degrees Fahrenheit.">
            <a:extLst>
              <a:ext uri="{FF2B5EF4-FFF2-40B4-BE49-F238E27FC236}">
                <a16:creationId xmlns:a16="http://schemas.microsoft.com/office/drawing/2014/main" id="{43BD2880-0F0B-11D6-92A4-E9A53F39C1DE}"/>
              </a:ext>
            </a:extLst>
          </p:cNvPr>
          <p:cNvGraphicFramePr>
            <a:graphicFrameLocks noChangeAspect="1"/>
          </p:cNvGraphicFramePr>
          <p:nvPr>
            <p:extLst>
              <p:ext uri="{D42A27DB-BD31-4B8C-83A1-F6EECF244321}">
                <p14:modId xmlns:p14="http://schemas.microsoft.com/office/powerpoint/2010/main" val="3976193145"/>
              </p:ext>
            </p:extLst>
          </p:nvPr>
        </p:nvGraphicFramePr>
        <p:xfrm>
          <a:off x="3751385" y="1955923"/>
          <a:ext cx="730250" cy="306388"/>
        </p:xfrm>
        <a:graphic>
          <a:graphicData uri="http://schemas.openxmlformats.org/presentationml/2006/ole">
            <mc:AlternateContent xmlns:mc="http://schemas.openxmlformats.org/markup-compatibility/2006">
              <mc:Choice xmlns:v="urn:schemas-microsoft-com:vml" Requires="v">
                <p:oleObj name="Equation" r:id="rId2" imgW="431640" imgH="177480" progId="Equation.DSMT4">
                  <p:embed/>
                </p:oleObj>
              </mc:Choice>
              <mc:Fallback>
                <p:oleObj name="Equation" r:id="rId2" imgW="431640" imgH="177480" progId="Equation.DSMT4">
                  <p:embed/>
                  <p:pic>
                    <p:nvPicPr>
                      <p:cNvPr id="10" name="Object 9" descr="180 degrees Fahrenheit.">
                        <a:extLst>
                          <a:ext uri="{FF2B5EF4-FFF2-40B4-BE49-F238E27FC236}">
                            <a16:creationId xmlns:a16="http://schemas.microsoft.com/office/drawing/2014/main" id="{43BD2880-0F0B-11D6-92A4-E9A53F39C1DE}"/>
                          </a:ext>
                        </a:extLst>
                      </p:cNvPr>
                      <p:cNvPicPr/>
                      <p:nvPr/>
                    </p:nvPicPr>
                    <p:blipFill>
                      <a:blip r:embed="rId3"/>
                      <a:stretch>
                        <a:fillRect/>
                      </a:stretch>
                    </p:blipFill>
                    <p:spPr>
                      <a:xfrm>
                        <a:off x="3751385" y="1955923"/>
                        <a:ext cx="730250" cy="3063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9600907-4DFA-CAB7-5FD3-0122F073E257}"/>
              </a:ext>
            </a:extLst>
          </p:cNvPr>
          <p:cNvSpPr>
            <a:spLocks noGrp="1"/>
          </p:cNvSpPr>
          <p:nvPr>
            <p:ph sz="quarter" idx="16"/>
          </p:nvPr>
        </p:nvSpPr>
        <p:spPr>
          <a:xfrm>
            <a:off x="4545330" y="1915282"/>
            <a:ext cx="536575" cy="324052"/>
          </a:xfrm>
        </p:spPr>
        <p:txBody>
          <a:bodyPr wrap="square" lIns="0" tIns="18000" rIns="0" bIns="18000" anchor="ctr" anchorCtr="0">
            <a:spAutoFit/>
          </a:bodyPr>
          <a:lstStyle/>
          <a:p>
            <a:pPr marL="0" indent="0">
              <a:buNone/>
            </a:pPr>
            <a:r>
              <a:rPr lang="en-US" sz="2400" dirty="0"/>
              <a:t>and</a:t>
            </a:r>
          </a:p>
        </p:txBody>
      </p:sp>
      <p:graphicFrame>
        <p:nvGraphicFramePr>
          <p:cNvPr id="11" name="Object 10" descr="215 degrees Fahrenheit,">
            <a:extLst>
              <a:ext uri="{FF2B5EF4-FFF2-40B4-BE49-F238E27FC236}">
                <a16:creationId xmlns:a16="http://schemas.microsoft.com/office/drawing/2014/main" id="{7C4BD10E-BD9C-D047-113F-11200CCF0E51}"/>
              </a:ext>
            </a:extLst>
          </p:cNvPr>
          <p:cNvGraphicFramePr>
            <a:graphicFrameLocks noChangeAspect="1"/>
          </p:cNvGraphicFramePr>
          <p:nvPr>
            <p:extLst>
              <p:ext uri="{D42A27DB-BD31-4B8C-83A1-F6EECF244321}">
                <p14:modId xmlns:p14="http://schemas.microsoft.com/office/powerpoint/2010/main" val="2039666681"/>
              </p:ext>
            </p:extLst>
          </p:nvPr>
        </p:nvGraphicFramePr>
        <p:xfrm>
          <a:off x="5098610" y="1942460"/>
          <a:ext cx="815975" cy="328612"/>
        </p:xfrm>
        <a:graphic>
          <a:graphicData uri="http://schemas.openxmlformats.org/presentationml/2006/ole">
            <mc:AlternateContent xmlns:mc="http://schemas.openxmlformats.org/markup-compatibility/2006">
              <mc:Choice xmlns:v="urn:schemas-microsoft-com:vml" Requires="v">
                <p:oleObj name="Equation" r:id="rId4" imgW="482400" imgH="190440" progId="Equation.DSMT4">
                  <p:embed/>
                </p:oleObj>
              </mc:Choice>
              <mc:Fallback>
                <p:oleObj name="Equation" r:id="rId4" imgW="482400" imgH="190440" progId="Equation.DSMT4">
                  <p:embed/>
                  <p:pic>
                    <p:nvPicPr>
                      <p:cNvPr id="11" name="Object 10" descr="215 degrees Fahrenheit,">
                        <a:extLst>
                          <a:ext uri="{FF2B5EF4-FFF2-40B4-BE49-F238E27FC236}">
                            <a16:creationId xmlns:a16="http://schemas.microsoft.com/office/drawing/2014/main" id="{7C4BD10E-BD9C-D047-113F-11200CCF0E51}"/>
                          </a:ext>
                        </a:extLst>
                      </p:cNvPr>
                      <p:cNvPicPr/>
                      <p:nvPr/>
                    </p:nvPicPr>
                    <p:blipFill>
                      <a:blip r:embed="rId5"/>
                      <a:stretch>
                        <a:fillRect/>
                      </a:stretch>
                    </p:blipFill>
                    <p:spPr>
                      <a:xfrm>
                        <a:off x="5098610" y="1942460"/>
                        <a:ext cx="815975" cy="328612"/>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9BCDB95-A4E0-45E4-11A2-BC71D815E76C}"/>
              </a:ext>
            </a:extLst>
          </p:cNvPr>
          <p:cNvSpPr>
            <a:spLocks noGrp="1"/>
          </p:cNvSpPr>
          <p:nvPr>
            <p:ph sz="quarter" idx="17"/>
          </p:nvPr>
        </p:nvSpPr>
        <p:spPr>
          <a:xfrm>
            <a:off x="5984436" y="1864250"/>
            <a:ext cx="2425898" cy="405683"/>
          </a:xfrm>
        </p:spPr>
        <p:txBody>
          <a:bodyPr wrap="square" lIns="0" tIns="18000" rIns="0" bIns="18000" anchor="ctr" anchorCtr="0">
            <a:spAutoFit/>
          </a:bodyPr>
          <a:lstStyle/>
          <a:p>
            <a:pPr marL="0" indent="0">
              <a:buNone/>
            </a:pPr>
            <a:r>
              <a:rPr lang="en-US" sz="2400" noProof="0" dirty="0"/>
              <a:t>depending on the</a:t>
            </a:r>
            <a:endParaRPr lang="en-US" sz="2400" b="1" dirty="0"/>
          </a:p>
        </p:txBody>
      </p:sp>
      <p:sp>
        <p:nvSpPr>
          <p:cNvPr id="8" name="Content Placeholder 7">
            <a:extLst>
              <a:ext uri="{FF2B5EF4-FFF2-40B4-BE49-F238E27FC236}">
                <a16:creationId xmlns:a16="http://schemas.microsoft.com/office/drawing/2014/main" id="{7A7DD85B-7B09-EDE7-F53F-A8DFF69005FD}"/>
              </a:ext>
            </a:extLst>
          </p:cNvPr>
          <p:cNvSpPr>
            <a:spLocks noGrp="1"/>
          </p:cNvSpPr>
          <p:nvPr>
            <p:ph sz="quarter" idx="18"/>
          </p:nvPr>
        </p:nvSpPr>
        <p:spPr>
          <a:xfrm>
            <a:off x="799769" y="2330994"/>
            <a:ext cx="3770766" cy="405683"/>
          </a:xfrm>
        </p:spPr>
        <p:txBody>
          <a:bodyPr wrap="square" lIns="0" tIns="18000" rIns="0" bIns="18000" anchor="ctr" anchorCtr="0">
            <a:spAutoFit/>
          </a:bodyPr>
          <a:lstStyle/>
          <a:p>
            <a:pPr marL="0" indent="0">
              <a:buNone/>
            </a:pPr>
            <a:r>
              <a:rPr lang="en-US" sz="2400" dirty="0"/>
              <a:t>specific vehicle and </a:t>
            </a:r>
            <a:r>
              <a:rPr lang="en-US" sz="2400" noProof="0" dirty="0"/>
              <a:t>engine.</a:t>
            </a:r>
            <a:endParaRPr lang="en-US" sz="2400" dirty="0"/>
          </a:p>
        </p:txBody>
      </p:sp>
      <p:pic>
        <p:nvPicPr>
          <p:cNvPr id="12" name="Picture 11" descr="A temperature gauge reading just below 210.">
            <a:extLst>
              <a:ext uri="{FF2B5EF4-FFF2-40B4-BE49-F238E27FC236}">
                <a16:creationId xmlns:a16="http://schemas.microsoft.com/office/drawing/2014/main" id="{8FAB4CA3-87A4-4E79-B95D-8BD460B69807}"/>
              </a:ext>
            </a:extLst>
          </p:cNvPr>
          <p:cNvPicPr>
            <a:picLocks noChangeAspect="1"/>
          </p:cNvPicPr>
          <p:nvPr/>
        </p:nvPicPr>
        <p:blipFill>
          <a:blip r:embed="rId6"/>
          <a:stretch>
            <a:fillRect/>
          </a:stretch>
        </p:blipFill>
        <p:spPr>
          <a:xfrm>
            <a:off x="2459366" y="2955603"/>
            <a:ext cx="4225268" cy="3181995"/>
          </a:xfrm>
          <a:prstGeom prst="rect">
            <a:avLst/>
          </a:prstGeom>
        </p:spPr>
      </p:pic>
    </p:spTree>
    <p:extLst>
      <p:ext uri="{BB962C8B-B14F-4D97-AF65-F5344CB8AC3E}">
        <p14:creationId xmlns:p14="http://schemas.microsoft.com/office/powerpoint/2010/main" val="2359260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2"/>
            <a:ext cx="8310175" cy="590349"/>
          </a:xfrm>
        </p:spPr>
        <p:txBody>
          <a:bodyPr wrap="square" lIns="0" tIns="18000" rIns="0" bIns="18000" anchor="ctr" anchorCtr="0">
            <a:spAutoFit/>
          </a:bodyPr>
          <a:lstStyle/>
          <a:p>
            <a:r>
              <a:rPr lang="en-US" dirty="0"/>
              <a:t>Navigation and </a:t>
            </a:r>
            <a:r>
              <a:rPr lang="en-US" spc="-450" dirty="0"/>
              <a:t>G P </a:t>
            </a:r>
            <a:r>
              <a:rPr lang="en-US" dirty="0"/>
              <a:t>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7386"/>
            <a:ext cx="8314753" cy="3822003"/>
          </a:xfrm>
        </p:spPr>
        <p:txBody>
          <a:bodyPr wrap="square" lIns="0" tIns="18000" rIns="0" bIns="18000" anchor="ctr" anchorCtr="0">
            <a:spAutoFit/>
          </a:bodyPr>
          <a:lstStyle/>
          <a:p>
            <a:pPr marL="342900" indent="-342900">
              <a:spcBef>
                <a:spcPts val="600"/>
              </a:spcBef>
              <a:buSzTx/>
            </a:pPr>
            <a:r>
              <a:rPr lang="en-US" sz="2400" dirty="0"/>
              <a:t>Purpose and Function</a:t>
            </a:r>
            <a:endParaRPr lang="en-US" sz="2400" dirty="0">
              <a:solidFill>
                <a:schemeClr val="tx1"/>
              </a:solidFill>
            </a:endParaRPr>
          </a:p>
          <a:p>
            <a:pPr marL="829818" lvl="1" indent="-342900">
              <a:buSzTx/>
            </a:pPr>
            <a:r>
              <a:rPr lang="en-US" sz="2400" dirty="0"/>
              <a:t>The global positioning system (</a:t>
            </a:r>
            <a:r>
              <a:rPr lang="en-US" sz="2400" spc="-300" dirty="0"/>
              <a:t>G P </a:t>
            </a:r>
            <a:r>
              <a:rPr lang="en-US" sz="2400" dirty="0"/>
              <a:t>S) uses 24 satellites in orbit around the earth to provide signals for navigation devices.</a:t>
            </a:r>
          </a:p>
          <a:p>
            <a:pPr marL="342900" indent="-342900">
              <a:spcBef>
                <a:spcPts val="600"/>
              </a:spcBef>
              <a:buSzTx/>
            </a:pPr>
            <a:r>
              <a:rPr lang="en-US" sz="2400" dirty="0"/>
              <a:t>Navigation System Parts and Operation</a:t>
            </a:r>
            <a:endParaRPr lang="en-US" sz="2400" dirty="0">
              <a:solidFill>
                <a:schemeClr val="tx1"/>
              </a:solidFill>
            </a:endParaRPr>
          </a:p>
          <a:p>
            <a:pPr marL="829818" lvl="1" indent="-342900">
              <a:buSzTx/>
            </a:pPr>
            <a:r>
              <a:rPr lang="en-US" sz="2400" spc="-300" dirty="0"/>
              <a:t>G P </a:t>
            </a:r>
            <a:r>
              <a:rPr lang="en-US" sz="2400" dirty="0"/>
              <a:t>S satellite signals</a:t>
            </a:r>
          </a:p>
          <a:p>
            <a:pPr marL="829818" lvl="1" indent="-342900">
              <a:buSzTx/>
            </a:pPr>
            <a:r>
              <a:rPr lang="en-US" sz="2400" kern="0" spc="-350" dirty="0"/>
              <a:t>Y A </a:t>
            </a:r>
            <a:r>
              <a:rPr lang="en-US" sz="2400" dirty="0"/>
              <a:t>W sensor</a:t>
            </a:r>
          </a:p>
          <a:p>
            <a:pPr marL="829818" lvl="1" indent="-342900">
              <a:buSzTx/>
            </a:pPr>
            <a:r>
              <a:rPr lang="en-US" sz="2400" dirty="0"/>
              <a:t>Vehicle speed sensor</a:t>
            </a:r>
          </a:p>
          <a:p>
            <a:pPr marL="829818" lvl="1" indent="-342900">
              <a:buSzTx/>
            </a:pPr>
            <a:r>
              <a:rPr lang="en-US" sz="2400" dirty="0"/>
              <a:t>Audio input/output</a:t>
            </a:r>
          </a:p>
        </p:txBody>
      </p:sp>
    </p:spTree>
    <p:extLst>
      <p:ext uri="{BB962C8B-B14F-4D97-AF65-F5344CB8AC3E}">
        <p14:creationId xmlns:p14="http://schemas.microsoft.com/office/powerpoint/2010/main" val="1928302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419087" cy="405683"/>
          </a:xfrm>
        </p:spPr>
        <p:txBody>
          <a:bodyPr wrap="square" lIns="0" tIns="18000" rIns="0" bIns="18000" anchor="ctr" anchorCtr="0">
            <a:spAutoFit/>
          </a:bodyPr>
          <a:lstStyle/>
          <a:p>
            <a:pPr marL="0" indent="0">
              <a:buNone/>
            </a:pPr>
            <a:r>
              <a:rPr lang="en-US" sz="2400" spc="-300" noProof="0" dirty="0"/>
              <a:t>G P </a:t>
            </a:r>
            <a:r>
              <a:rPr lang="en-US" sz="2400" noProof="0" dirty="0"/>
              <a:t>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3751"/>
            <a:ext cx="3657212" cy="3729670"/>
          </a:xfrm>
        </p:spPr>
        <p:txBody>
          <a:bodyPr wrap="square" lIns="0" tIns="18000" rIns="0" bIns="18000" anchor="ctr" anchorCtr="0">
            <a:spAutoFit/>
          </a:bodyPr>
          <a:lstStyle/>
          <a:p>
            <a:pPr marL="342900" indent="-342900"/>
            <a:r>
              <a:rPr lang="en-US" sz="2400" noProof="0" dirty="0"/>
              <a:t>Global positioning systems use 24 satellites in high earth orbit whose signals are picked up by navigation systems. The navigation system computer then calculates the location based on the position of the satellite overhead.</a:t>
            </a:r>
          </a:p>
        </p:txBody>
      </p:sp>
      <p:pic>
        <p:nvPicPr>
          <p:cNvPr id="3" name="Picture 2" descr="An illustration depicts earth surrounded by 24 satellites in elliptical orbit.">
            <a:extLst>
              <a:ext uri="{FF2B5EF4-FFF2-40B4-BE49-F238E27FC236}">
                <a16:creationId xmlns:a16="http://schemas.microsoft.com/office/drawing/2014/main" id="{C28F7D09-4AB5-4993-B6B4-DF1EE4A18CAE}"/>
              </a:ext>
            </a:extLst>
          </p:cNvPr>
          <p:cNvPicPr>
            <a:picLocks noChangeAspect="1"/>
          </p:cNvPicPr>
          <p:nvPr/>
        </p:nvPicPr>
        <p:blipFill>
          <a:blip r:embed="rId3"/>
          <a:stretch>
            <a:fillRect/>
          </a:stretch>
        </p:blipFill>
        <p:spPr>
          <a:xfrm>
            <a:off x="4728543" y="1518673"/>
            <a:ext cx="3877915" cy="4252454"/>
          </a:xfrm>
          <a:prstGeom prst="rect">
            <a:avLst/>
          </a:prstGeom>
        </p:spPr>
      </p:pic>
    </p:spTree>
    <p:extLst>
      <p:ext uri="{BB962C8B-B14F-4D97-AF65-F5344CB8AC3E}">
        <p14:creationId xmlns:p14="http://schemas.microsoft.com/office/powerpoint/2010/main" val="188999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Dash Warning Symbols </a:t>
            </a:r>
            <a:r>
              <a:rPr lang="en-US" sz="280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6369"/>
            <a:ext cx="8314753" cy="2852507"/>
          </a:xfrm>
        </p:spPr>
        <p:txBody>
          <a:bodyPr wrap="square" lIns="0" tIns="18000" rIns="0" bIns="18000" anchor="ctr" anchorCtr="0">
            <a:spAutoFit/>
          </a:bodyPr>
          <a:lstStyle/>
          <a:p>
            <a:pPr marL="342900" indent="-342900">
              <a:spcBef>
                <a:spcPts val="600"/>
              </a:spcBef>
              <a:buSzTx/>
            </a:pPr>
            <a:r>
              <a:rPr lang="en-US" sz="2400" dirty="0"/>
              <a:t>Purpose and Function</a:t>
            </a:r>
            <a:endParaRPr lang="en-US" altLang="en-US" sz="2400" noProof="0" dirty="0">
              <a:solidFill>
                <a:schemeClr val="tx1"/>
              </a:solidFill>
            </a:endParaRPr>
          </a:p>
          <a:p>
            <a:pPr marL="829818" lvl="1" indent="-342900">
              <a:buSzTx/>
            </a:pPr>
            <a:r>
              <a:rPr lang="en-US" sz="2400" dirty="0"/>
              <a:t>Symbols are used instead of words because they are universal in a global vehicle market.</a:t>
            </a:r>
            <a:endParaRPr lang="en-US" sz="2400" dirty="0">
              <a:solidFill>
                <a:schemeClr val="tx1"/>
              </a:solidFill>
            </a:endParaRPr>
          </a:p>
          <a:p>
            <a:pPr marL="342900" indent="-342900">
              <a:spcBef>
                <a:spcPts val="600"/>
              </a:spcBef>
              <a:buSzTx/>
            </a:pPr>
            <a:r>
              <a:rPr lang="en-US" sz="2400" dirty="0"/>
              <a:t>Bulb Test</a:t>
            </a:r>
            <a:endParaRPr lang="en-US" altLang="en-US" sz="2400" noProof="0" dirty="0">
              <a:solidFill>
                <a:schemeClr val="tx1"/>
              </a:solidFill>
            </a:endParaRPr>
          </a:p>
          <a:p>
            <a:pPr marL="829818" lvl="1" indent="-342900">
              <a:buSzTx/>
            </a:pPr>
            <a:r>
              <a:rPr lang="en-US" sz="2400" dirty="0"/>
              <a:t>All of warning lights come on as part of a self-test, and to help driver or technician spot any warning light that may be burned out or not operating.</a:t>
            </a:r>
            <a:endParaRPr lang="en-US" altLang="en-US" sz="2400" noProof="0" dirty="0">
              <a:solidFill>
                <a:schemeClr val="tx1"/>
              </a:solidFill>
            </a:endParaRPr>
          </a:p>
        </p:txBody>
      </p:sp>
    </p:spTree>
    <p:extLst>
      <p:ext uri="{BB962C8B-B14F-4D97-AF65-F5344CB8AC3E}">
        <p14:creationId xmlns:p14="http://schemas.microsoft.com/office/powerpoint/2010/main" val="779793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spc="-300" noProof="0" dirty="0"/>
              <a:t>G P </a:t>
            </a:r>
            <a:r>
              <a:rPr lang="en-US" sz="2400" noProof="0" dirty="0"/>
              <a:t>S Display</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503279"/>
            <a:ext cx="8310174" cy="775015"/>
          </a:xfrm>
        </p:spPr>
        <p:txBody>
          <a:bodyPr wrap="square" lIns="0" tIns="18000" rIns="0" bIns="18000" anchor="ctr" anchorCtr="0">
            <a:spAutoFit/>
          </a:bodyPr>
          <a:lstStyle/>
          <a:p>
            <a:pPr marL="342900" indent="-342900"/>
            <a:r>
              <a:rPr lang="en-US" sz="2400" noProof="0" dirty="0"/>
              <a:t>A typical </a:t>
            </a:r>
            <a:r>
              <a:rPr lang="en-US" sz="2400" spc="-300" noProof="0" dirty="0"/>
              <a:t>G P </a:t>
            </a:r>
            <a:r>
              <a:rPr lang="en-US" sz="2400" noProof="0" dirty="0"/>
              <a:t>S display screen showing the location of the vehicle.</a:t>
            </a:r>
          </a:p>
        </p:txBody>
      </p:sp>
      <p:pic>
        <p:nvPicPr>
          <p:cNvPr id="4" name="Picture 3" descr="A G P S navigation system display.">
            <a:extLst>
              <a:ext uri="{FF2B5EF4-FFF2-40B4-BE49-F238E27FC236}">
                <a16:creationId xmlns:a16="http://schemas.microsoft.com/office/drawing/2014/main" id="{2FA3377E-E246-4356-88AA-83C260D70E94}"/>
              </a:ext>
            </a:extLst>
          </p:cNvPr>
          <p:cNvPicPr>
            <a:picLocks noChangeAspect="1"/>
          </p:cNvPicPr>
          <p:nvPr/>
        </p:nvPicPr>
        <p:blipFill>
          <a:blip r:embed="rId3"/>
          <a:stretch>
            <a:fillRect/>
          </a:stretch>
        </p:blipFill>
        <p:spPr>
          <a:xfrm>
            <a:off x="2064394" y="2458802"/>
            <a:ext cx="5015212" cy="3769197"/>
          </a:xfrm>
          <a:prstGeom prst="rect">
            <a:avLst/>
          </a:prstGeom>
        </p:spPr>
      </p:pic>
    </p:spTree>
    <p:extLst>
      <p:ext uri="{BB962C8B-B14F-4D97-AF65-F5344CB8AC3E}">
        <p14:creationId xmlns:p14="http://schemas.microsoft.com/office/powerpoint/2010/main" val="1365248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14295"/>
            <a:ext cx="8310175" cy="1082792"/>
          </a:xfrm>
        </p:spPr>
        <p:txBody>
          <a:bodyPr wrap="square" lIns="0" tIns="18000" rIns="0" bIns="18000" anchor="ctr" anchorCtr="0">
            <a:spAutoFit/>
          </a:bodyPr>
          <a:lstStyle/>
          <a:p>
            <a:r>
              <a:rPr lang="en-US" sz="3400" dirty="0"/>
              <a:t>Frequently Asked Question: What Is Navigation-Enhanced Climate Control?</a:t>
            </a:r>
            <a:endParaRPr lang="en-US" sz="3400"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470904"/>
            <a:ext cx="8107932" cy="344128"/>
          </a:xfrm>
        </p:spPr>
        <p:txBody>
          <a:bodyPr wrap="square" lIns="0" tIns="18000" rIns="0" bIns="18000" anchor="ctr" anchorCtr="0">
            <a:spAutoFit/>
          </a:bodyPr>
          <a:lstStyle/>
          <a:p>
            <a:pPr marL="0" indent="0">
              <a:buNone/>
            </a:pPr>
            <a:r>
              <a:rPr lang="en-US" sz="20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968504"/>
            <a:ext cx="8310175" cy="4037447"/>
          </a:xfrm>
        </p:spPr>
        <p:txBody>
          <a:bodyPr wrap="square" lIns="0" tIns="18000" rIns="0" bIns="18000" anchor="ctr" anchorCtr="0">
            <a:spAutoFit/>
          </a:bodyPr>
          <a:lstStyle/>
          <a:p>
            <a:pPr marL="0" indent="0">
              <a:buNone/>
            </a:pPr>
            <a:r>
              <a:rPr lang="en-US" sz="2000" b="1" dirty="0"/>
              <a:t>What Is Navigation-Enhanced Climate Control? </a:t>
            </a:r>
            <a:r>
              <a:rPr lang="en-US" sz="2000" dirty="0"/>
              <a:t>Some vehicles use data from navigation system to help control the automatic climate control system. Data about the location of the vehicle includes Time and date. This information allows the automatic climate control system to determine where sun is located. Direction of travel. The navigation system can also help the climate control system determine the direction of travel. As a result of input from navigation system, the automatic climate control system can control cabin temperature, in addition to various other sensors in the vehicle. For example, if vehicle is traveling south in the late afternoon in July, the climate control system could assume that the passenger side of the vehicle is warmed more by the sun than the driver’s side, and could increase the airflow to the passenger side to help compensate for the additional solar heating.</a:t>
            </a:r>
          </a:p>
        </p:txBody>
      </p:sp>
    </p:spTree>
    <p:extLst>
      <p:ext uri="{BB962C8B-B14F-4D97-AF65-F5344CB8AC3E}">
        <p14:creationId xmlns:p14="http://schemas.microsoft.com/office/powerpoint/2010/main" val="3524821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Navigation Display</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0064"/>
            <a:ext cx="8310174" cy="1144347"/>
          </a:xfrm>
        </p:spPr>
        <p:txBody>
          <a:bodyPr wrap="square" lIns="0" tIns="18000" rIns="0" bIns="18000" anchor="ctr" anchorCtr="0">
            <a:spAutoFit/>
          </a:bodyPr>
          <a:lstStyle/>
          <a:p>
            <a:pPr marL="342900" indent="-342900"/>
            <a:r>
              <a:rPr lang="en-US" sz="2400" noProof="0" dirty="0"/>
              <a:t>A typical navigation display showing various options. Some systems do not allow access to these if the vehicle is in gear and/or moving.</a:t>
            </a:r>
          </a:p>
        </p:txBody>
      </p:sp>
      <p:pic>
        <p:nvPicPr>
          <p:cNvPr id="3" name="Picture 2" descr="The various options in a typical navigation system. Options include search condition, route preference, destination add or delete, and preferred road add or delete.">
            <a:extLst>
              <a:ext uri="{FF2B5EF4-FFF2-40B4-BE49-F238E27FC236}">
                <a16:creationId xmlns:a16="http://schemas.microsoft.com/office/drawing/2014/main" id="{06B6ECA2-5E82-428B-8C76-DDEC1FCD91D3}"/>
              </a:ext>
            </a:extLst>
          </p:cNvPr>
          <p:cNvPicPr>
            <a:picLocks noChangeAspect="1"/>
          </p:cNvPicPr>
          <p:nvPr/>
        </p:nvPicPr>
        <p:blipFill>
          <a:blip r:embed="rId3"/>
          <a:stretch>
            <a:fillRect/>
          </a:stretch>
        </p:blipFill>
        <p:spPr>
          <a:xfrm>
            <a:off x="1965477" y="2832407"/>
            <a:ext cx="5213047" cy="3408723"/>
          </a:xfrm>
          <a:prstGeom prst="rect">
            <a:avLst/>
          </a:prstGeom>
        </p:spPr>
      </p:pic>
    </p:spTree>
    <p:extLst>
      <p:ext uri="{BB962C8B-B14F-4D97-AF65-F5344CB8AC3E}">
        <p14:creationId xmlns:p14="http://schemas.microsoft.com/office/powerpoint/2010/main" val="183700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No </a:t>
            </a:r>
            <a:r>
              <a:rPr lang="en-US" sz="2400" spc="-300" noProof="0" dirty="0"/>
              <a:t>G P </a:t>
            </a:r>
            <a:r>
              <a:rPr lang="en-US" sz="2400" noProof="0" dirty="0"/>
              <a:t>S Signal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4230"/>
            <a:ext cx="8310174" cy="775015"/>
          </a:xfrm>
        </p:spPr>
        <p:txBody>
          <a:bodyPr wrap="square" lIns="0" tIns="18000" rIns="0" bIns="18000" anchor="ctr" anchorCtr="0">
            <a:spAutoFit/>
          </a:bodyPr>
          <a:lstStyle/>
          <a:p>
            <a:pPr marL="342900" indent="-342900"/>
            <a:r>
              <a:rPr lang="en-US" sz="2400" noProof="0" dirty="0"/>
              <a:t>A screen display of a navigation system that is unable to acquire usable signals from </a:t>
            </a:r>
            <a:r>
              <a:rPr lang="en-US" sz="2400" spc="-300" noProof="0" dirty="0"/>
              <a:t>G P </a:t>
            </a:r>
            <a:r>
              <a:rPr lang="en-US" sz="2400" noProof="0" dirty="0"/>
              <a:t>S satellites.</a:t>
            </a:r>
          </a:p>
        </p:txBody>
      </p:sp>
      <p:pic>
        <p:nvPicPr>
          <p:cNvPr id="4" name="Picture 3" descr="A screen display of a navigation system that is unable to acquire usable signals from G P S satellites.&#10;Long description is available in notes, press F6.">
            <a:extLst>
              <a:ext uri="{FF2B5EF4-FFF2-40B4-BE49-F238E27FC236}">
                <a16:creationId xmlns:a16="http://schemas.microsoft.com/office/drawing/2014/main" id="{B4BFAC6A-2E5F-42D9-92D2-01388CC9E5FB}"/>
              </a:ext>
            </a:extLst>
          </p:cNvPr>
          <p:cNvPicPr>
            <a:picLocks noChangeAspect="1"/>
          </p:cNvPicPr>
          <p:nvPr/>
        </p:nvPicPr>
        <p:blipFill>
          <a:blip r:embed="rId3"/>
          <a:stretch>
            <a:fillRect/>
          </a:stretch>
        </p:blipFill>
        <p:spPr>
          <a:xfrm>
            <a:off x="1692777" y="2397225"/>
            <a:ext cx="5758447" cy="3765350"/>
          </a:xfrm>
          <a:prstGeom prst="rect">
            <a:avLst/>
          </a:prstGeom>
        </p:spPr>
      </p:pic>
    </p:spTree>
    <p:extLst>
      <p:ext uri="{BB962C8B-B14F-4D97-AF65-F5344CB8AC3E}">
        <p14:creationId xmlns:p14="http://schemas.microsoft.com/office/powerpoint/2010/main" val="3470754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9206"/>
            <a:ext cx="8310174" cy="775015"/>
          </a:xfrm>
        </p:spPr>
        <p:txBody>
          <a:bodyPr wrap="square" lIns="0" tIns="18000" rIns="0" bIns="18000" anchor="ctr" anchorCtr="0">
            <a:spAutoFit/>
          </a:bodyPr>
          <a:lstStyle/>
          <a:p>
            <a:pPr marL="0" indent="0">
              <a:buNone/>
            </a:pPr>
            <a:r>
              <a:rPr lang="en-US" sz="2400" dirty="0"/>
              <a:t>How does a navigation system determine the location of the vehicle?</a:t>
            </a:r>
            <a:endParaRPr lang="en-US" sz="2400" dirty="0">
              <a:solidFill>
                <a:srgbClr val="000000"/>
              </a:solidFill>
            </a:endParaRPr>
          </a:p>
        </p:txBody>
      </p:sp>
    </p:spTree>
    <p:extLst>
      <p:ext uri="{BB962C8B-B14F-4D97-AF65-F5344CB8AC3E}">
        <p14:creationId xmlns:p14="http://schemas.microsoft.com/office/powerpoint/2010/main" val="493889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0561"/>
            <a:ext cx="8310174" cy="405683"/>
          </a:xfrm>
        </p:spPr>
        <p:txBody>
          <a:bodyPr wrap="square" lIns="0" tIns="18000" rIns="0" bIns="18000" anchor="ctr" anchorCtr="0">
            <a:spAutoFit/>
          </a:bodyPr>
          <a:lstStyle/>
          <a:p>
            <a:pPr marL="0" indent="0">
              <a:buNone/>
            </a:pPr>
            <a:r>
              <a:rPr lang="en-US" sz="2400" spc="-300" dirty="0"/>
              <a:t>G P </a:t>
            </a:r>
            <a:r>
              <a:rPr lang="en-US" sz="2400" dirty="0"/>
              <a:t>S satellites.</a:t>
            </a:r>
          </a:p>
        </p:txBody>
      </p:sp>
    </p:spTree>
    <p:extLst>
      <p:ext uri="{BB962C8B-B14F-4D97-AF65-F5344CB8AC3E}">
        <p14:creationId xmlns:p14="http://schemas.microsoft.com/office/powerpoint/2010/main" val="243639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Telematics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0443"/>
            <a:ext cx="8310174" cy="4268279"/>
          </a:xfrm>
        </p:spPr>
        <p:txBody>
          <a:bodyPr wrap="square" lIns="0" tIns="18000" rIns="0" bIns="18000" anchor="ctr" anchorCtr="0">
            <a:spAutoFit/>
          </a:bodyPr>
          <a:lstStyle/>
          <a:p>
            <a:pPr marL="342900" indent="-342900">
              <a:spcBef>
                <a:spcPts val="600"/>
              </a:spcBef>
            </a:pPr>
            <a:r>
              <a:rPr lang="en-US" sz="2400" dirty="0"/>
              <a:t>What Is Telematics?</a:t>
            </a:r>
            <a:endParaRPr lang="en-US" sz="2400" noProof="0" dirty="0"/>
          </a:p>
          <a:p>
            <a:pPr marL="829818" lvl="1" indent="-342900"/>
            <a:r>
              <a:rPr lang="en-US" sz="2400" dirty="0"/>
              <a:t>Telematics: interconnected system that combines telecommunications (cellular systems) and </a:t>
            </a:r>
            <a:r>
              <a:rPr lang="en-US" sz="2400" spc="-300" dirty="0"/>
              <a:t>G P </a:t>
            </a:r>
            <a:r>
              <a:rPr lang="en-US" sz="2400" dirty="0"/>
              <a:t>S navigation satellite system technology.</a:t>
            </a:r>
          </a:p>
          <a:p>
            <a:pPr marL="342900" indent="-342900">
              <a:spcBef>
                <a:spcPts val="600"/>
              </a:spcBef>
            </a:pPr>
            <a:r>
              <a:rPr lang="en-US" sz="2400" dirty="0"/>
              <a:t>Parts and Operation</a:t>
            </a:r>
            <a:endParaRPr lang="en-US" sz="2400" noProof="0" dirty="0"/>
          </a:p>
          <a:p>
            <a:pPr marL="829818" lvl="1" indent="-342900"/>
            <a:r>
              <a:rPr lang="en-US" sz="2400" dirty="0"/>
              <a:t>Automatic notification of airbag deployment.</a:t>
            </a:r>
          </a:p>
          <a:p>
            <a:pPr marL="829818" lvl="1" indent="-342900"/>
            <a:r>
              <a:rPr lang="en-US" sz="2400" dirty="0"/>
              <a:t>Emergency services.</a:t>
            </a:r>
          </a:p>
          <a:p>
            <a:pPr marL="829818" lvl="1" indent="-342900"/>
            <a:r>
              <a:rPr lang="en-US" sz="2400" dirty="0"/>
              <a:t>Stolen vehicle location assistance.</a:t>
            </a:r>
          </a:p>
          <a:p>
            <a:pPr marL="829818" lvl="1" indent="-342900"/>
            <a:r>
              <a:rPr lang="en-US" sz="2400" dirty="0"/>
              <a:t>Remote door unlock.</a:t>
            </a:r>
          </a:p>
          <a:p>
            <a:pPr marL="829818" lvl="1" indent="-342900"/>
            <a:r>
              <a:rPr lang="en-US" sz="2400" dirty="0"/>
              <a:t>Roadside assistance.</a:t>
            </a:r>
            <a:endParaRPr lang="en-US" sz="2400" noProof="0" dirty="0"/>
          </a:p>
        </p:txBody>
      </p:sp>
    </p:spTree>
    <p:extLst>
      <p:ext uri="{BB962C8B-B14F-4D97-AF65-F5344CB8AC3E}">
        <p14:creationId xmlns:p14="http://schemas.microsoft.com/office/powerpoint/2010/main" val="3872836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33359"/>
            <a:ext cx="3846125" cy="374906"/>
          </a:xfrm>
        </p:spPr>
        <p:txBody>
          <a:bodyPr wrap="square" lIns="0" tIns="18000" rIns="0" bIns="18000" anchor="ctr" anchorCtr="0">
            <a:spAutoFit/>
          </a:bodyPr>
          <a:lstStyle/>
          <a:p>
            <a:pPr marL="0" indent="0">
              <a:buNone/>
            </a:pPr>
            <a:r>
              <a:rPr lang="en-US" sz="2200" noProof="0" dirty="0"/>
              <a:t>OnStar Telematics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57362"/>
            <a:ext cx="3846125" cy="4099002"/>
          </a:xfrm>
        </p:spPr>
        <p:txBody>
          <a:bodyPr wrap="square" lIns="0" tIns="18000" rIns="0" bIns="18000" anchor="ctr" anchorCtr="0">
            <a:spAutoFit/>
          </a:bodyPr>
          <a:lstStyle/>
          <a:p>
            <a:pPr marL="342900" indent="-342900"/>
            <a:r>
              <a:rPr lang="en-US" sz="2200" noProof="0" dirty="0"/>
              <a:t>The three-button OnStar control is located on the inside rearview mirror. The left button (telephone handset icon) is pushed if a hands-free cellular call is to be made. The center button is depressed to contact an OnStar advisor and the right emergency button is used to request that help be sent to the vehicle’s location.</a:t>
            </a:r>
          </a:p>
        </p:txBody>
      </p:sp>
      <p:pic>
        <p:nvPicPr>
          <p:cNvPr id="4" name="Picture 3" descr="Three buttons on the inner side of rear view mirror.&#10;Long description is available in notes, press F6.">
            <a:extLst>
              <a:ext uri="{FF2B5EF4-FFF2-40B4-BE49-F238E27FC236}">
                <a16:creationId xmlns:a16="http://schemas.microsoft.com/office/drawing/2014/main" id="{1254DBCE-4738-4398-8048-B404A24DA943}"/>
              </a:ext>
            </a:extLst>
          </p:cNvPr>
          <p:cNvPicPr>
            <a:picLocks noChangeAspect="1"/>
          </p:cNvPicPr>
          <p:nvPr/>
        </p:nvPicPr>
        <p:blipFill>
          <a:blip r:embed="rId3"/>
          <a:stretch>
            <a:fillRect/>
          </a:stretch>
        </p:blipFill>
        <p:spPr>
          <a:xfrm>
            <a:off x="4680538" y="1796286"/>
            <a:ext cx="4024724" cy="2732028"/>
          </a:xfrm>
          <a:prstGeom prst="rect">
            <a:avLst/>
          </a:prstGeom>
        </p:spPr>
      </p:pic>
    </p:spTree>
    <p:extLst>
      <p:ext uri="{BB962C8B-B14F-4D97-AF65-F5344CB8AC3E}">
        <p14:creationId xmlns:p14="http://schemas.microsoft.com/office/powerpoint/2010/main" val="963514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Backup Camera</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0443"/>
            <a:ext cx="8310174" cy="4268279"/>
          </a:xfrm>
        </p:spPr>
        <p:txBody>
          <a:bodyPr wrap="square" lIns="0" tIns="18000" rIns="0" bIns="18000" anchor="ctr" anchorCtr="0">
            <a:spAutoFit/>
          </a:bodyPr>
          <a:lstStyle/>
          <a:p>
            <a:pPr marL="342900" indent="-342900">
              <a:spcBef>
                <a:spcPts val="600"/>
              </a:spcBef>
            </a:pPr>
            <a:r>
              <a:rPr lang="en-US" sz="2400" dirty="0"/>
              <a:t>Parts and Operation</a:t>
            </a:r>
            <a:endParaRPr lang="en-US" sz="2400" noProof="0" dirty="0"/>
          </a:p>
          <a:p>
            <a:pPr marL="829818" lvl="1" indent="-342900"/>
            <a:r>
              <a:rPr lang="en-US" sz="2400" dirty="0"/>
              <a:t>Used to display area at rear of vehicle in a screen display on dash, or in the inside rear-view mirror when gear selector is placed in reverse.</a:t>
            </a:r>
          </a:p>
          <a:p>
            <a:pPr marL="342900" indent="-342900">
              <a:spcBef>
                <a:spcPts val="600"/>
              </a:spcBef>
            </a:pPr>
            <a:r>
              <a:rPr lang="en-US" sz="2400" dirty="0"/>
              <a:t>Rear Camera Image Issues</a:t>
            </a:r>
            <a:endParaRPr lang="en-US" sz="2400" noProof="0" dirty="0"/>
          </a:p>
          <a:p>
            <a:pPr marL="829818" lvl="1" indent="-342900"/>
            <a:r>
              <a:rPr lang="en-US" sz="2400" dirty="0"/>
              <a:t>Dark conditions</a:t>
            </a:r>
          </a:p>
          <a:p>
            <a:pPr marL="829818" lvl="1" indent="-342900"/>
            <a:r>
              <a:rPr lang="en-US" sz="2400" dirty="0"/>
              <a:t>Physical damage</a:t>
            </a:r>
          </a:p>
          <a:p>
            <a:pPr marL="829818" lvl="1" indent="-342900"/>
            <a:r>
              <a:rPr lang="en-US" sz="2400" dirty="0"/>
              <a:t>Dirt, mud, ice, snow</a:t>
            </a:r>
          </a:p>
          <a:p>
            <a:pPr marL="829818" lvl="1" indent="-342900"/>
            <a:r>
              <a:rPr lang="en-US" sz="2400" dirty="0"/>
              <a:t>Excessive temperatures</a:t>
            </a:r>
          </a:p>
          <a:p>
            <a:pPr marL="829818" lvl="1" indent="-342900"/>
            <a:r>
              <a:rPr lang="en-US" sz="2400" dirty="0"/>
              <a:t>Glare</a:t>
            </a:r>
            <a:endParaRPr lang="en-US" sz="2400" noProof="0" dirty="0"/>
          </a:p>
        </p:txBody>
      </p:sp>
    </p:spTree>
    <p:extLst>
      <p:ext uri="{BB962C8B-B14F-4D97-AF65-F5344CB8AC3E}">
        <p14:creationId xmlns:p14="http://schemas.microsoft.com/office/powerpoint/2010/main" val="3413231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99548"/>
            <a:ext cx="1907846" cy="344128"/>
          </a:xfrm>
        </p:spPr>
        <p:txBody>
          <a:bodyPr wrap="square" lIns="0" tIns="18000" rIns="0" bIns="18000" anchor="ctr" anchorCtr="0">
            <a:spAutoFit/>
          </a:bodyPr>
          <a:lstStyle/>
          <a:p>
            <a:pPr marL="0" indent="0">
              <a:buNone/>
            </a:pPr>
            <a:r>
              <a:rPr lang="en-US" sz="2000" noProof="0" dirty="0"/>
              <a:t>Backup Camera</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518401"/>
            <a:ext cx="3590537" cy="4345223"/>
          </a:xfrm>
        </p:spPr>
        <p:txBody>
          <a:bodyPr wrap="square" lIns="0" tIns="18000" rIns="0" bIns="18000" anchor="ctr" anchorCtr="0">
            <a:spAutoFit/>
          </a:bodyPr>
          <a:lstStyle/>
          <a:p>
            <a:pPr marL="342900" indent="-342900"/>
            <a:r>
              <a:rPr lang="en-US" sz="2000" noProof="0" dirty="0"/>
              <a:t>A dash display on a Ford F-150 pickup truck showing the backup camera image on the left side of the screen and a bird’s eye view on the right side showing the vehicle next to the truck on the right and the handicap parking stop on the left. The bird’s eye view is created by combining the images from the front, side mirror, and rear cameras together to create the virtual image.</a:t>
            </a:r>
          </a:p>
        </p:txBody>
      </p:sp>
      <p:pic>
        <p:nvPicPr>
          <p:cNvPr id="3" name="Picture 2" descr="A display on a truck shows the text, please check the surrounding for safety on the top and two camera views on the left and right, respectively. The view on the left shows a parking stop on the left and a vehicle next to the truck.">
            <a:extLst>
              <a:ext uri="{FF2B5EF4-FFF2-40B4-BE49-F238E27FC236}">
                <a16:creationId xmlns:a16="http://schemas.microsoft.com/office/drawing/2014/main" id="{3C3B2B28-1609-4C76-8130-76445C9BD596}"/>
              </a:ext>
            </a:extLst>
          </p:cNvPr>
          <p:cNvPicPr>
            <a:picLocks noChangeAspect="1"/>
          </p:cNvPicPr>
          <p:nvPr/>
        </p:nvPicPr>
        <p:blipFill>
          <a:blip r:embed="rId3"/>
          <a:stretch>
            <a:fillRect/>
          </a:stretch>
        </p:blipFill>
        <p:spPr>
          <a:xfrm>
            <a:off x="4482255" y="1818889"/>
            <a:ext cx="4218088" cy="2382022"/>
          </a:xfrm>
          <a:prstGeom prst="rect">
            <a:avLst/>
          </a:prstGeom>
        </p:spPr>
      </p:pic>
    </p:spTree>
    <p:extLst>
      <p:ext uri="{BB962C8B-B14F-4D97-AF65-F5344CB8AC3E}">
        <p14:creationId xmlns:p14="http://schemas.microsoft.com/office/powerpoint/2010/main" val="392779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Dash Warning Symbols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99366"/>
            <a:ext cx="8314753" cy="3745059"/>
          </a:xfrm>
        </p:spPr>
        <p:txBody>
          <a:bodyPr wrap="square" lIns="0" tIns="18000" rIns="0" bIns="18000" anchor="ctr" anchorCtr="0">
            <a:spAutoFit/>
          </a:bodyPr>
          <a:lstStyle/>
          <a:p>
            <a:pPr marL="342900" indent="-342900">
              <a:spcBef>
                <a:spcPts val="600"/>
              </a:spcBef>
              <a:buSzTx/>
            </a:pPr>
            <a:r>
              <a:rPr lang="en-US" sz="2400" dirty="0"/>
              <a:t>Green or White Symbols</a:t>
            </a:r>
            <a:endParaRPr lang="en-US" altLang="en-US" sz="2400" noProof="0" dirty="0">
              <a:solidFill>
                <a:schemeClr val="tx1"/>
              </a:solidFill>
            </a:endParaRPr>
          </a:p>
          <a:p>
            <a:pPr marL="829818" lvl="1" indent="-342900">
              <a:buSzTx/>
            </a:pPr>
            <a:r>
              <a:rPr lang="en-US" sz="2400" dirty="0"/>
              <a:t>Used to notify the driver that certain functions are working.</a:t>
            </a:r>
            <a:endParaRPr lang="en-US" sz="2400" dirty="0">
              <a:solidFill>
                <a:schemeClr val="tx1"/>
              </a:solidFill>
            </a:endParaRPr>
          </a:p>
          <a:p>
            <a:pPr marL="342900" indent="-342900">
              <a:spcBef>
                <a:spcPts val="600"/>
              </a:spcBef>
              <a:buSzTx/>
            </a:pPr>
            <a:r>
              <a:rPr lang="en-US" sz="2400" dirty="0"/>
              <a:t>Amber Symbols</a:t>
            </a:r>
            <a:endParaRPr lang="en-US" altLang="en-US" sz="2400" noProof="0" dirty="0">
              <a:solidFill>
                <a:schemeClr val="tx1"/>
              </a:solidFill>
            </a:endParaRPr>
          </a:p>
          <a:p>
            <a:pPr marL="829818" lvl="1" indent="-342900">
              <a:buSzTx/>
            </a:pPr>
            <a:r>
              <a:rPr lang="en-US" sz="2400" dirty="0"/>
              <a:t>A fault or an issue has occurred that may require attention soon.</a:t>
            </a:r>
            <a:endParaRPr lang="en-US" sz="2400" dirty="0">
              <a:solidFill>
                <a:schemeClr val="tx1"/>
              </a:solidFill>
            </a:endParaRPr>
          </a:p>
          <a:p>
            <a:pPr marL="342900" indent="-342900">
              <a:spcBef>
                <a:spcPts val="600"/>
              </a:spcBef>
              <a:buSzTx/>
            </a:pPr>
            <a:r>
              <a:rPr lang="en-US" sz="2400" dirty="0"/>
              <a:t>Red Warning Symbols</a:t>
            </a:r>
            <a:endParaRPr lang="en-US" altLang="en-US" sz="2400" noProof="0" dirty="0">
              <a:solidFill>
                <a:schemeClr val="tx1"/>
              </a:solidFill>
            </a:endParaRPr>
          </a:p>
          <a:p>
            <a:pPr marL="829818" lvl="1" indent="-342900">
              <a:buSzTx/>
            </a:pPr>
            <a:r>
              <a:rPr lang="en-US" sz="2400" dirty="0"/>
              <a:t>Red symbols mean that a serious fault has been detected and that immediate attention is required.</a:t>
            </a:r>
          </a:p>
        </p:txBody>
      </p:sp>
    </p:spTree>
    <p:extLst>
      <p:ext uri="{BB962C8B-B14F-4D97-AF65-F5344CB8AC3E}">
        <p14:creationId xmlns:p14="http://schemas.microsoft.com/office/powerpoint/2010/main" val="1732335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Backup Camera</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4705"/>
            <a:ext cx="8266924" cy="775015"/>
          </a:xfrm>
        </p:spPr>
        <p:txBody>
          <a:bodyPr wrap="square" lIns="0" tIns="18000" rIns="0" bIns="18000" anchor="ctr" anchorCtr="0">
            <a:spAutoFit/>
          </a:bodyPr>
          <a:lstStyle/>
          <a:p>
            <a:pPr marL="342900" indent="-342900"/>
            <a:r>
              <a:rPr lang="en-US" sz="2400" noProof="0" dirty="0"/>
              <a:t>A typical fisheye-type backup camera usually located near the center on the rear of the vehicle near the license plate.</a:t>
            </a:r>
          </a:p>
        </p:txBody>
      </p:sp>
      <p:pic>
        <p:nvPicPr>
          <p:cNvPr id="4" name="Picture 3" descr="A typical fish eye type backup camera.">
            <a:extLst>
              <a:ext uri="{FF2B5EF4-FFF2-40B4-BE49-F238E27FC236}">
                <a16:creationId xmlns:a16="http://schemas.microsoft.com/office/drawing/2014/main" id="{C2111179-CD3B-42FF-A7DD-171C6081CCD3}"/>
              </a:ext>
            </a:extLst>
          </p:cNvPr>
          <p:cNvPicPr>
            <a:picLocks noChangeAspect="1"/>
          </p:cNvPicPr>
          <p:nvPr/>
        </p:nvPicPr>
        <p:blipFill>
          <a:blip r:embed="rId3"/>
          <a:stretch>
            <a:fillRect/>
          </a:stretch>
        </p:blipFill>
        <p:spPr>
          <a:xfrm>
            <a:off x="2294452" y="2439357"/>
            <a:ext cx="4555095" cy="3655685"/>
          </a:xfrm>
          <a:prstGeom prst="rect">
            <a:avLst/>
          </a:prstGeom>
        </p:spPr>
      </p:pic>
    </p:spTree>
    <p:extLst>
      <p:ext uri="{BB962C8B-B14F-4D97-AF65-F5344CB8AC3E}">
        <p14:creationId xmlns:p14="http://schemas.microsoft.com/office/powerpoint/2010/main" val="1036451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F0FC61AA-C33F-C3EA-5917-F05122A81F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E79606-4F3A-1CD8-BB01-116F0324438D}"/>
              </a:ext>
            </a:extLst>
          </p:cNvPr>
          <p:cNvSpPr>
            <a:spLocks noGrp="1"/>
          </p:cNvSpPr>
          <p:nvPr>
            <p:ph type="title"/>
          </p:nvPr>
        </p:nvSpPr>
        <p:spPr>
          <a:xfrm>
            <a:off x="457199" y="222615"/>
            <a:ext cx="8291513" cy="1082792"/>
          </a:xfrm>
        </p:spPr>
        <p:txBody>
          <a:bodyPr wrap="square" lIns="0" tIns="18000" rIns="0" bIns="18000" anchor="ctr" anchorCtr="0">
            <a:spAutoFit/>
          </a:bodyPr>
          <a:lstStyle/>
          <a:p>
            <a:r>
              <a:rPr lang="en-US" sz="3400" dirty="0">
                <a:latin typeface="+mn-lt"/>
              </a:rPr>
              <a:t>Frequently Asked Question</a:t>
            </a:r>
            <a:br>
              <a:rPr lang="en-US" sz="3400" dirty="0">
                <a:latin typeface="+mn-lt"/>
              </a:rPr>
            </a:br>
            <a:r>
              <a:rPr lang="en-US" sz="3400" dirty="0">
                <a:latin typeface="+mn-lt"/>
              </a:rPr>
              <a:t>How Do I Test the </a:t>
            </a:r>
            <a:r>
              <a:rPr lang="en-US" sz="3400" spc="-500" dirty="0">
                <a:latin typeface="+mn-lt"/>
              </a:rPr>
              <a:t>U S </a:t>
            </a:r>
            <a:r>
              <a:rPr lang="en-US" sz="3400" dirty="0">
                <a:latin typeface="+mn-lt"/>
              </a:rPr>
              <a:t>B Port?</a:t>
            </a:r>
            <a:endParaRPr lang="en-US" sz="3400" noProof="0" dirty="0">
              <a:latin typeface="+mn-lt"/>
            </a:endParaRPr>
          </a:p>
        </p:txBody>
      </p:sp>
      <p:sp>
        <p:nvSpPr>
          <p:cNvPr id="7" name="Content Placeholder 6">
            <a:extLst>
              <a:ext uri="{FF2B5EF4-FFF2-40B4-BE49-F238E27FC236}">
                <a16:creationId xmlns:a16="http://schemas.microsoft.com/office/drawing/2014/main" id="{52535AE0-8FFB-7A1E-741B-3A1961992071}"/>
              </a:ext>
            </a:extLst>
          </p:cNvPr>
          <p:cNvSpPr>
            <a:spLocks noGrp="1"/>
          </p:cNvSpPr>
          <p:nvPr>
            <p:ph sz="quarter" idx="13"/>
          </p:nvPr>
        </p:nvSpPr>
        <p:spPr>
          <a:xfrm>
            <a:off x="457200" y="1426210"/>
            <a:ext cx="8229600" cy="374906"/>
          </a:xfrm>
        </p:spPr>
        <p:txBody>
          <a:bodyPr wrap="square" lIns="0" tIns="18000" rIns="0" bIns="18000" anchor="ctr" anchorCtr="0">
            <a:spAutoFit/>
          </a:bodyPr>
          <a:lstStyle/>
          <a:p>
            <a:pPr marL="0" indent="0">
              <a:buNone/>
            </a:pPr>
            <a:r>
              <a:rPr lang="en-US" sz="2200" b="1" noProof="0" dirty="0">
                <a:latin typeface="+mn-lt"/>
              </a:rPr>
              <a:t>? Frequently Asked Question</a:t>
            </a:r>
          </a:p>
        </p:txBody>
      </p:sp>
      <p:sp>
        <p:nvSpPr>
          <p:cNvPr id="8" name="Content Placeholder 7">
            <a:extLst>
              <a:ext uri="{FF2B5EF4-FFF2-40B4-BE49-F238E27FC236}">
                <a16:creationId xmlns:a16="http://schemas.microsoft.com/office/drawing/2014/main" id="{A6CEA822-8465-BBF1-037D-EE095EF40F4B}"/>
              </a:ext>
            </a:extLst>
          </p:cNvPr>
          <p:cNvSpPr>
            <a:spLocks noGrp="1"/>
          </p:cNvSpPr>
          <p:nvPr>
            <p:ph sz="quarter" idx="14"/>
          </p:nvPr>
        </p:nvSpPr>
        <p:spPr>
          <a:xfrm>
            <a:off x="446808" y="1821323"/>
            <a:ext cx="8291513" cy="3421894"/>
          </a:xfrm>
        </p:spPr>
        <p:txBody>
          <a:bodyPr wrap="square" lIns="0" tIns="18000" rIns="0" bIns="18000" anchor="ctr" anchorCtr="0">
            <a:spAutoFit/>
          </a:bodyPr>
          <a:lstStyle/>
          <a:p>
            <a:pPr marL="0" indent="0">
              <a:buNone/>
            </a:pPr>
            <a:r>
              <a:rPr lang="en-US" sz="2200" b="1" dirty="0">
                <a:latin typeface="+mn-lt"/>
              </a:rPr>
              <a:t>How Do I Test the </a:t>
            </a:r>
            <a:r>
              <a:rPr lang="en-US" sz="2200" b="1" spc="-300" dirty="0">
                <a:latin typeface="+mn-lt"/>
              </a:rPr>
              <a:t>U S </a:t>
            </a:r>
            <a:r>
              <a:rPr lang="en-US" sz="2200" b="1" dirty="0">
                <a:latin typeface="+mn-lt"/>
              </a:rPr>
              <a:t>B Port</a:t>
            </a:r>
            <a:r>
              <a:rPr lang="en-US" sz="2200" dirty="0">
                <a:latin typeface="+mn-lt"/>
              </a:rPr>
              <a:t>? </a:t>
            </a:r>
            <a:r>
              <a:rPr lang="en-US" sz="2200" spc="-300" dirty="0">
                <a:latin typeface="+mn-lt"/>
              </a:rPr>
              <a:t>U S </a:t>
            </a:r>
            <a:r>
              <a:rPr lang="en-US" sz="2200" dirty="0">
                <a:latin typeface="+mn-lt"/>
              </a:rPr>
              <a:t>B (Universal Serial Bus) ports have been used in vehicles since about 2006. They are used for everything from streaming music to simply providing power to a cell phone or other electronic devices. If the outlet does not function, begin by making sure the fuse is not blown. A </a:t>
            </a:r>
            <a:r>
              <a:rPr lang="en-US" sz="2200" spc="-300" dirty="0">
                <a:latin typeface="+mn-lt"/>
              </a:rPr>
              <a:t>U S </a:t>
            </a:r>
            <a:r>
              <a:rPr lang="en-US" sz="2200" dirty="0">
                <a:latin typeface="+mn-lt"/>
              </a:rPr>
              <a:t>B multimeter can be used to safely measure the port voltage and current output. (• </a:t>
            </a:r>
            <a:r>
              <a:rPr lang="en-US" sz="2200" b="1" dirty="0">
                <a:latin typeface="+mn-lt"/>
              </a:rPr>
              <a:t>See Figure 18.28</a:t>
            </a:r>
            <a:r>
              <a:rPr lang="en-US" sz="2200" dirty="0">
                <a:latin typeface="+mn-lt"/>
              </a:rPr>
              <a:t>.) Additionally, the </a:t>
            </a:r>
            <a:r>
              <a:rPr lang="en-US" sz="2200" spc="-300" dirty="0">
                <a:latin typeface="+mn-lt"/>
              </a:rPr>
              <a:t>U S </a:t>
            </a:r>
            <a:r>
              <a:rPr lang="en-US" sz="2200" dirty="0">
                <a:latin typeface="+mn-lt"/>
              </a:rPr>
              <a:t>B port pins can be tested individually for continuity with a cable tester and the entire circuit can be load tested using a </a:t>
            </a:r>
            <a:r>
              <a:rPr lang="en-US" sz="2200" spc="-300" dirty="0">
                <a:latin typeface="+mn-lt"/>
              </a:rPr>
              <a:t>U S </a:t>
            </a:r>
            <a:r>
              <a:rPr lang="en-US" sz="2200" dirty="0">
                <a:latin typeface="+mn-lt"/>
              </a:rPr>
              <a:t>B load tester. Caution should be exercised when load testing a </a:t>
            </a:r>
            <a:r>
              <a:rPr lang="en-US" sz="2200" spc="-300" dirty="0">
                <a:latin typeface="+mn-lt"/>
              </a:rPr>
              <a:t>U S </a:t>
            </a:r>
            <a:r>
              <a:rPr lang="en-US" sz="2200" dirty="0">
                <a:latin typeface="+mn-lt"/>
              </a:rPr>
              <a:t>B port as </a:t>
            </a:r>
            <a:r>
              <a:rPr lang="en-US" sz="2200" spc="-300" dirty="0">
                <a:latin typeface="+mn-lt"/>
              </a:rPr>
              <a:t>U S </a:t>
            </a:r>
            <a:r>
              <a:rPr lang="en-US" sz="2200" dirty="0">
                <a:latin typeface="+mn-lt"/>
              </a:rPr>
              <a:t>B</a:t>
            </a:r>
            <a:endParaRPr lang="en-IN" sz="2200" dirty="0">
              <a:latin typeface="+mn-lt"/>
            </a:endParaRPr>
          </a:p>
        </p:txBody>
      </p:sp>
      <p:graphicFrame>
        <p:nvGraphicFramePr>
          <p:cNvPr id="23" name="Object 22" descr="1 point 0">
            <a:extLst>
              <a:ext uri="{FF2B5EF4-FFF2-40B4-BE49-F238E27FC236}">
                <a16:creationId xmlns:a16="http://schemas.microsoft.com/office/drawing/2014/main" id="{4818426A-44B2-9BAE-BB39-03A4CBBC5114}"/>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948985352"/>
              </p:ext>
            </p:extLst>
          </p:nvPr>
        </p:nvGraphicFramePr>
        <p:xfrm>
          <a:off x="439503" y="5284286"/>
          <a:ext cx="474663" cy="346075"/>
        </p:xfrm>
        <a:graphic>
          <a:graphicData uri="http://schemas.openxmlformats.org/presentationml/2006/ole">
            <mc:AlternateContent xmlns:mc="http://schemas.openxmlformats.org/markup-compatibility/2006">
              <mc:Choice xmlns:v="urn:schemas-microsoft-com:vml" Requires="v">
                <p:oleObj name="Equation" r:id="rId3" imgW="241200" imgH="177480" progId="Equation.DSMT4">
                  <p:embed/>
                </p:oleObj>
              </mc:Choice>
              <mc:Fallback>
                <p:oleObj name="Equation" r:id="rId3" imgW="241200" imgH="177480" progId="Equation.DSMT4">
                  <p:embed/>
                  <p:pic>
                    <p:nvPicPr>
                      <p:cNvPr id="23" name="Object 22" descr="1 point 0">
                        <a:extLst>
                          <a:ext uri="{FF2B5EF4-FFF2-40B4-BE49-F238E27FC236}">
                            <a16:creationId xmlns:a16="http://schemas.microsoft.com/office/drawing/2014/main" id="{99E7BA19-766E-0AB1-D4F6-8A87A24C2B3C}"/>
                          </a:ext>
                          <a:ext uri="{C183D7F6-B498-43B3-948B-1728B52AA6E4}">
                            <adec:decorative xmlns:adec="http://schemas.microsoft.com/office/drawing/2017/decorative" val="0"/>
                          </a:ext>
                        </a:extLst>
                      </p:cNvPr>
                      <p:cNvPicPr/>
                      <p:nvPr/>
                    </p:nvPicPr>
                    <p:blipFill>
                      <a:blip r:embed="rId4"/>
                      <a:stretch>
                        <a:fillRect/>
                      </a:stretch>
                    </p:blipFill>
                    <p:spPr>
                      <a:xfrm>
                        <a:off x="439503" y="5284286"/>
                        <a:ext cx="474663" cy="346075"/>
                      </a:xfrm>
                      <a:prstGeom prst="rect">
                        <a:avLst/>
                      </a:prstGeom>
                      <a:noFill/>
                    </p:spPr>
                  </p:pic>
                </p:oleObj>
              </mc:Fallback>
            </mc:AlternateContent>
          </a:graphicData>
        </a:graphic>
      </p:graphicFrame>
      <p:sp>
        <p:nvSpPr>
          <p:cNvPr id="19" name="Content Placeholder 18">
            <a:extLst>
              <a:ext uri="{FF2B5EF4-FFF2-40B4-BE49-F238E27FC236}">
                <a16:creationId xmlns:a16="http://schemas.microsoft.com/office/drawing/2014/main" id="{1F516742-759A-999A-2D27-C519029B7857}"/>
              </a:ext>
            </a:extLst>
          </p:cNvPr>
          <p:cNvSpPr>
            <a:spLocks noGrp="1"/>
          </p:cNvSpPr>
          <p:nvPr>
            <p:ph sz="quarter" idx="21"/>
          </p:nvPr>
        </p:nvSpPr>
        <p:spPr>
          <a:xfrm>
            <a:off x="986041" y="5284286"/>
            <a:ext cx="1214007" cy="374906"/>
          </a:xfrm>
        </p:spPr>
        <p:txBody>
          <a:bodyPr wrap="square" lIns="0" tIns="18000" rIns="0" bIns="18000" anchor="ctr" anchorCtr="0">
            <a:spAutoFit/>
          </a:bodyPr>
          <a:lstStyle/>
          <a:p>
            <a:pPr marL="0" indent="0">
              <a:buNone/>
            </a:pPr>
            <a:r>
              <a:rPr lang="en-US" sz="2200" dirty="0">
                <a:latin typeface="+mn-lt"/>
              </a:rPr>
              <a:t>and </a:t>
            </a:r>
            <a:r>
              <a:rPr lang="en-US" sz="2200" spc="-300" dirty="0">
                <a:latin typeface="+mn-lt"/>
              </a:rPr>
              <a:t>U S </a:t>
            </a:r>
            <a:r>
              <a:rPr lang="en-US" sz="2200" dirty="0">
                <a:latin typeface="+mn-lt"/>
              </a:rPr>
              <a:t>B</a:t>
            </a:r>
            <a:endParaRPr lang="en-IN" sz="2200" dirty="0">
              <a:latin typeface="+mn-lt"/>
            </a:endParaRPr>
          </a:p>
        </p:txBody>
      </p:sp>
      <p:graphicFrame>
        <p:nvGraphicFramePr>
          <p:cNvPr id="24" name="Object 23" descr="2 point 0">
            <a:extLst>
              <a:ext uri="{FF2B5EF4-FFF2-40B4-BE49-F238E27FC236}">
                <a16:creationId xmlns:a16="http://schemas.microsoft.com/office/drawing/2014/main" id="{FEEE1F8F-9D51-DAAC-2EED-CB62B518014A}"/>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136708316"/>
              </p:ext>
            </p:extLst>
          </p:nvPr>
        </p:nvGraphicFramePr>
        <p:xfrm>
          <a:off x="2225016" y="5329598"/>
          <a:ext cx="500062" cy="346075"/>
        </p:xfrm>
        <a:graphic>
          <a:graphicData uri="http://schemas.openxmlformats.org/presentationml/2006/ole">
            <mc:AlternateContent xmlns:mc="http://schemas.openxmlformats.org/markup-compatibility/2006">
              <mc:Choice xmlns:v="urn:schemas-microsoft-com:vml" Requires="v">
                <p:oleObj name="Equation" r:id="rId5" imgW="253800" imgH="177480" progId="Equation.DSMT4">
                  <p:embed/>
                </p:oleObj>
              </mc:Choice>
              <mc:Fallback>
                <p:oleObj name="Equation" r:id="rId5" imgW="253800" imgH="177480" progId="Equation.DSMT4">
                  <p:embed/>
                  <p:pic>
                    <p:nvPicPr>
                      <p:cNvPr id="24" name="Object 23" descr="2 point 0">
                        <a:extLst>
                          <a:ext uri="{FF2B5EF4-FFF2-40B4-BE49-F238E27FC236}">
                            <a16:creationId xmlns:a16="http://schemas.microsoft.com/office/drawing/2014/main" id="{6B72CB86-09B3-FD10-8F07-85BA99BC05ED}"/>
                          </a:ext>
                          <a:ext uri="{C183D7F6-B498-43B3-948B-1728B52AA6E4}">
                            <adec:decorative xmlns:adec="http://schemas.microsoft.com/office/drawing/2017/decorative" val="0"/>
                          </a:ext>
                        </a:extLst>
                      </p:cNvPr>
                      <p:cNvPicPr/>
                      <p:nvPr/>
                    </p:nvPicPr>
                    <p:blipFill>
                      <a:blip r:embed="rId6"/>
                      <a:stretch>
                        <a:fillRect/>
                      </a:stretch>
                    </p:blipFill>
                    <p:spPr>
                      <a:xfrm>
                        <a:off x="2225016" y="5329598"/>
                        <a:ext cx="500062" cy="346075"/>
                      </a:xfrm>
                      <a:prstGeom prst="rect">
                        <a:avLst/>
                      </a:prstGeom>
                      <a:noFill/>
                    </p:spPr>
                  </p:pic>
                </p:oleObj>
              </mc:Fallback>
            </mc:AlternateContent>
          </a:graphicData>
        </a:graphic>
      </p:graphicFrame>
      <p:sp>
        <p:nvSpPr>
          <p:cNvPr id="20" name="Content Placeholder 19">
            <a:extLst>
              <a:ext uri="{FF2B5EF4-FFF2-40B4-BE49-F238E27FC236}">
                <a16:creationId xmlns:a16="http://schemas.microsoft.com/office/drawing/2014/main" id="{2481C70E-71CE-2838-00A4-001351031BB4}"/>
              </a:ext>
            </a:extLst>
          </p:cNvPr>
          <p:cNvSpPr>
            <a:spLocks noGrp="1"/>
          </p:cNvSpPr>
          <p:nvPr>
            <p:ph sz="quarter" idx="22"/>
          </p:nvPr>
        </p:nvSpPr>
        <p:spPr>
          <a:xfrm>
            <a:off x="2781878" y="5281547"/>
            <a:ext cx="4423126" cy="374906"/>
          </a:xfrm>
        </p:spPr>
        <p:txBody>
          <a:bodyPr wrap="square" lIns="0" tIns="18000" rIns="0" bIns="18000" anchor="ctr" anchorCtr="0">
            <a:spAutoFit/>
          </a:bodyPr>
          <a:lstStyle/>
          <a:p>
            <a:pPr marL="0" indent="0">
              <a:buNone/>
            </a:pPr>
            <a:r>
              <a:rPr lang="en-US" sz="2200" dirty="0"/>
              <a:t>are only rated for 500 milliamperes.</a:t>
            </a:r>
            <a:endParaRPr lang="en-IN" sz="2200" dirty="0">
              <a:latin typeface="+mn-lt"/>
            </a:endParaRPr>
          </a:p>
        </p:txBody>
      </p:sp>
    </p:spTree>
    <p:extLst>
      <p:ext uri="{BB962C8B-B14F-4D97-AF65-F5344CB8AC3E}">
        <p14:creationId xmlns:p14="http://schemas.microsoft.com/office/powerpoint/2010/main" val="2166972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39382"/>
            <a:ext cx="3846125" cy="405683"/>
          </a:xfrm>
        </p:spPr>
        <p:txBody>
          <a:bodyPr wrap="square" lIns="0" tIns="18000" rIns="0" bIns="18000" anchor="ctr" anchorCtr="0">
            <a:spAutoFit/>
          </a:bodyPr>
          <a:lstStyle/>
          <a:p>
            <a:pPr marL="0" indent="0">
              <a:buNone/>
            </a:pPr>
            <a:r>
              <a:rPr lang="en-US" sz="2400" noProof="0" dirty="0"/>
              <a:t>Backup Camera</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4500" y="1449086"/>
            <a:ext cx="8266924" cy="1513679"/>
          </a:xfrm>
        </p:spPr>
        <p:txBody>
          <a:bodyPr wrap="square" lIns="0" tIns="18000" rIns="0" bIns="18000" anchor="ctr" anchorCtr="0">
            <a:spAutoFit/>
          </a:bodyPr>
          <a:lstStyle/>
          <a:p>
            <a:pPr marL="342900" indent="-342900"/>
            <a:r>
              <a:rPr lang="en-US" sz="2400" dirty="0"/>
              <a:t>The </a:t>
            </a:r>
            <a:r>
              <a:rPr lang="en-US" sz="2400" spc="-300" dirty="0"/>
              <a:t>U S </a:t>
            </a:r>
            <a:r>
              <a:rPr lang="en-US" sz="2400" dirty="0"/>
              <a:t>B multimeter is plugged into the </a:t>
            </a:r>
            <a:r>
              <a:rPr lang="en-US" sz="2400" spc="-300" dirty="0"/>
              <a:t>U S </a:t>
            </a:r>
            <a:r>
              <a:rPr lang="en-US" sz="2400" dirty="0"/>
              <a:t>B port and a cell phone is plugged into the output side of the meter. The meter shows the </a:t>
            </a:r>
            <a:r>
              <a:rPr lang="en-US" sz="2400" spc="-300" dirty="0"/>
              <a:t>U S </a:t>
            </a:r>
            <a:r>
              <a:rPr lang="en-US" sz="2400" dirty="0"/>
              <a:t>B port is outputting 4.82 volts and the cell phone is drawing 0.47 amperes.</a:t>
            </a:r>
            <a:endParaRPr lang="en-US" sz="2400" noProof="0" dirty="0"/>
          </a:p>
        </p:txBody>
      </p:sp>
      <p:pic>
        <p:nvPicPr>
          <p:cNvPr id="4" name="Picture 3" descr="A close-up view of a hand wearing glove holding an U S B digital multimeter from Klein tools E T 920. The screen displays: 4 - 82 V, 0 - 47 A, U S B-A, 3 m A h, 0.019 W h, 00:00:29, and 10.1 Ohms.">
            <a:extLst>
              <a:ext uri="{FF2B5EF4-FFF2-40B4-BE49-F238E27FC236}">
                <a16:creationId xmlns:a16="http://schemas.microsoft.com/office/drawing/2014/main" id="{A1D11DD1-CF8D-4C28-8CAD-3095C8028E64}"/>
              </a:ext>
            </a:extLst>
          </p:cNvPr>
          <p:cNvPicPr>
            <a:picLocks noChangeAspect="1"/>
          </p:cNvPicPr>
          <p:nvPr/>
        </p:nvPicPr>
        <p:blipFill>
          <a:blip r:embed="rId3"/>
          <a:stretch>
            <a:fillRect/>
          </a:stretch>
        </p:blipFill>
        <p:spPr>
          <a:xfrm>
            <a:off x="3338380" y="3031496"/>
            <a:ext cx="2467241" cy="3284208"/>
          </a:xfrm>
          <a:prstGeom prst="rect">
            <a:avLst/>
          </a:prstGeom>
        </p:spPr>
      </p:pic>
    </p:spTree>
    <p:extLst>
      <p:ext uri="{BB962C8B-B14F-4D97-AF65-F5344CB8AC3E}">
        <p14:creationId xmlns:p14="http://schemas.microsoft.com/office/powerpoint/2010/main" val="4139011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Parking Assist</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9486"/>
            <a:ext cx="8187877" cy="3822003"/>
          </a:xfrm>
        </p:spPr>
        <p:txBody>
          <a:bodyPr wrap="square" lIns="0" tIns="18000" rIns="0" bIns="18000" anchor="ctr" anchorCtr="0">
            <a:spAutoFit/>
          </a:bodyPr>
          <a:lstStyle/>
          <a:p>
            <a:pPr marL="342900" indent="-342900">
              <a:spcBef>
                <a:spcPts val="600"/>
              </a:spcBef>
            </a:pPr>
            <a:r>
              <a:rPr lang="en-US" sz="2400" dirty="0"/>
              <a:t>Components</a:t>
            </a:r>
            <a:endParaRPr lang="en-US" sz="2400" noProof="0" dirty="0"/>
          </a:p>
          <a:p>
            <a:pPr marL="829818" lvl="1" indent="-342900"/>
            <a:r>
              <a:rPr lang="en-US" sz="2400" dirty="0"/>
              <a:t>Ultrasonic object sensors</a:t>
            </a:r>
          </a:p>
          <a:p>
            <a:pPr marL="829818" lvl="1" indent="-342900"/>
            <a:r>
              <a:rPr lang="en-US" sz="2400" dirty="0"/>
              <a:t>Electromagnetic parking sensors (</a:t>
            </a:r>
            <a:r>
              <a:rPr lang="en-US" sz="2400" spc="-300" dirty="0"/>
              <a:t>E P </a:t>
            </a:r>
            <a:r>
              <a:rPr lang="en-US" sz="2400" dirty="0"/>
              <a:t>S)</a:t>
            </a:r>
          </a:p>
          <a:p>
            <a:pPr marL="829818" lvl="1" indent="-342900"/>
            <a:r>
              <a:rPr lang="en-US" sz="2400" dirty="0"/>
              <a:t>Blind spot monitor</a:t>
            </a:r>
          </a:p>
          <a:p>
            <a:pPr marL="342900" indent="-342900">
              <a:spcBef>
                <a:spcPts val="600"/>
              </a:spcBef>
            </a:pPr>
            <a:r>
              <a:rPr lang="en-US" sz="2400" dirty="0"/>
              <a:t>Operation</a:t>
            </a:r>
            <a:endParaRPr lang="en-US" sz="2400" noProof="0" dirty="0"/>
          </a:p>
          <a:p>
            <a:pPr marL="829818" lvl="1" indent="-342900"/>
            <a:r>
              <a:rPr lang="en-US" sz="2400" dirty="0"/>
              <a:t>The system is active from the time the engine is started until the vehicle exceeds a speed of approximately 6 </a:t>
            </a:r>
            <a:r>
              <a:rPr lang="en-US" sz="2400" spc="-300" dirty="0"/>
              <a:t>M P </a:t>
            </a:r>
            <a:r>
              <a:rPr lang="en-US" sz="2400" dirty="0"/>
              <a:t>H (10 k</a:t>
            </a:r>
            <a:r>
              <a:rPr lang="en-US" sz="100" dirty="0"/>
              <a:t> </a:t>
            </a:r>
            <a:r>
              <a:rPr lang="en-US" sz="2400" dirty="0"/>
              <a:t>m/h).</a:t>
            </a:r>
          </a:p>
          <a:p>
            <a:pPr marL="829818" lvl="1" indent="-342900"/>
            <a:r>
              <a:rPr lang="en-US" sz="2400" dirty="0"/>
              <a:t>Also active when the vehicle is backing up.</a:t>
            </a:r>
          </a:p>
        </p:txBody>
      </p:sp>
    </p:spTree>
    <p:extLst>
      <p:ext uri="{BB962C8B-B14F-4D97-AF65-F5344CB8AC3E}">
        <p14:creationId xmlns:p14="http://schemas.microsoft.com/office/powerpoint/2010/main" val="3933650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Lane Departure Warning</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7022"/>
            <a:ext cx="8310174" cy="4483723"/>
          </a:xfrm>
        </p:spPr>
        <p:txBody>
          <a:bodyPr wrap="square" lIns="0" tIns="18000" rIns="0" bIns="18000" anchor="ctr" anchorCtr="0">
            <a:spAutoFit/>
          </a:bodyPr>
          <a:lstStyle/>
          <a:p>
            <a:pPr marL="342900" indent="-342900">
              <a:spcBef>
                <a:spcPts val="600"/>
              </a:spcBef>
            </a:pPr>
            <a:r>
              <a:rPr lang="en-US" sz="2400" dirty="0"/>
              <a:t>Parts and Operation</a:t>
            </a:r>
            <a:endParaRPr lang="en-US" sz="2400" noProof="0" dirty="0"/>
          </a:p>
          <a:p>
            <a:pPr marL="829818" lvl="1" indent="-342900"/>
            <a:r>
              <a:rPr lang="en-US" sz="2400" dirty="0"/>
              <a:t>Uses cameras to detect if the vehicle is crossing over lane marking lines on the pavement.</a:t>
            </a:r>
          </a:p>
          <a:p>
            <a:pPr marL="829818" lvl="1" indent="-342900"/>
            <a:r>
              <a:rPr lang="en-US" sz="2400" dirty="0"/>
              <a:t>Some systems use two cameras, one mounted on each outside rearview mirror.</a:t>
            </a:r>
          </a:p>
          <a:p>
            <a:pPr marL="829818" lvl="1" indent="-342900"/>
            <a:r>
              <a:rPr lang="en-US" sz="2400" dirty="0"/>
              <a:t>Some systems use infrared sensors located under the front bumper.</a:t>
            </a:r>
          </a:p>
          <a:p>
            <a:pPr marL="342900" indent="-342900">
              <a:spcBef>
                <a:spcPts val="600"/>
              </a:spcBef>
            </a:pPr>
            <a:r>
              <a:rPr lang="en-US" sz="2400" dirty="0"/>
              <a:t>Diagnosis and Service</a:t>
            </a:r>
            <a:endParaRPr lang="en-US" sz="2400" noProof="0" dirty="0"/>
          </a:p>
          <a:p>
            <a:pPr marL="829818" lvl="1" indent="-342900"/>
            <a:r>
              <a:rPr lang="en-US" sz="2400" dirty="0"/>
              <a:t>After a visual inspection, follow the vehicle manufacturer’s recommended diagnosis procedures to locate and repair the fault in the system.</a:t>
            </a:r>
          </a:p>
        </p:txBody>
      </p:sp>
    </p:spTree>
    <p:extLst>
      <p:ext uri="{BB962C8B-B14F-4D97-AF65-F5344CB8AC3E}">
        <p14:creationId xmlns:p14="http://schemas.microsoft.com/office/powerpoint/2010/main" val="3453267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ADAS Lane Departure Warning</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das_lane_departure_warning">
            <a:hlinkClick r:id="" action="ppaction://media"/>
            <a:extLst>
              <a:ext uri="{FF2B5EF4-FFF2-40B4-BE49-F238E27FC236}">
                <a16:creationId xmlns:a16="http://schemas.microsoft.com/office/drawing/2014/main" id="{0A6A7DB1-2C6F-ED1E-7ADE-8738DCC462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429125"/>
          </a:xfrm>
        </p:spPr>
      </p:pic>
    </p:spTree>
    <p:extLst>
      <p:ext uri="{BB962C8B-B14F-4D97-AF65-F5344CB8AC3E}">
        <p14:creationId xmlns:p14="http://schemas.microsoft.com/office/powerpoint/2010/main" val="236296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Summary </a:t>
            </a:r>
            <a:r>
              <a:rPr lang="en-US" sz="2800" dirty="0"/>
              <a:t>(1 of 3) </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5996"/>
            <a:ext cx="8310174" cy="4329835"/>
          </a:xfrm>
        </p:spPr>
        <p:txBody>
          <a:bodyPr wrap="square" lIns="0" tIns="18000" rIns="0" bIns="18000" anchor="ctr" anchorCtr="0">
            <a:spAutoFit/>
          </a:bodyPr>
          <a:lstStyle/>
          <a:p>
            <a:pPr marL="342900" indent="-342900">
              <a:spcBef>
                <a:spcPts val="600"/>
              </a:spcBef>
            </a:pPr>
            <a:r>
              <a:rPr lang="en-US" sz="2400" dirty="0"/>
              <a:t>Green or white symbols are used to notify the driver that certain functions are working.</a:t>
            </a:r>
          </a:p>
          <a:p>
            <a:pPr marL="342900" indent="-342900">
              <a:spcBef>
                <a:spcPts val="600"/>
              </a:spcBef>
            </a:pPr>
            <a:r>
              <a:rPr lang="en-US" sz="2400" dirty="0"/>
              <a:t>Amber-colored symbols mean that a fault or an issue has occurred that may require attention soon. Red symbols mean that a serious fault has been detected and that immediate attention is required.</a:t>
            </a:r>
          </a:p>
          <a:p>
            <a:pPr marL="342900" indent="-342900">
              <a:spcBef>
                <a:spcPts val="600"/>
              </a:spcBef>
            </a:pPr>
            <a:r>
              <a:rPr lang="en-US" sz="2400" dirty="0"/>
              <a:t>Most recent vehicles include voice commands, commonly called voice activation that can be used to perform various functions or settings in the vehicle.</a:t>
            </a:r>
          </a:p>
          <a:p>
            <a:pPr marL="342900" indent="-342900">
              <a:spcBef>
                <a:spcPts val="600"/>
              </a:spcBef>
            </a:pPr>
            <a:r>
              <a:rPr lang="en-US" sz="2400" dirty="0"/>
              <a:t>The purpose of the maintenance reminders is to inform the driver that routine maintenance is needed.</a:t>
            </a:r>
          </a:p>
        </p:txBody>
      </p:sp>
    </p:spTree>
    <p:extLst>
      <p:ext uri="{BB962C8B-B14F-4D97-AF65-F5344CB8AC3E}">
        <p14:creationId xmlns:p14="http://schemas.microsoft.com/office/powerpoint/2010/main" val="782895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Summary </a:t>
            </a:r>
            <a:r>
              <a:rPr lang="en-US" sz="2800" dirty="0"/>
              <a:t>(2 of 3) </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3417" y="926971"/>
            <a:ext cx="8310174" cy="4699166"/>
          </a:xfrm>
        </p:spPr>
        <p:txBody>
          <a:bodyPr wrap="square" lIns="0" tIns="18000" rIns="0" bIns="18000" anchor="ctr" anchorCtr="0">
            <a:spAutoFit/>
          </a:bodyPr>
          <a:lstStyle/>
          <a:p>
            <a:pPr marL="342900" indent="-342900">
              <a:spcBef>
                <a:spcPts val="600"/>
              </a:spcBef>
            </a:pPr>
            <a:r>
              <a:rPr lang="en-US" sz="2400" dirty="0"/>
              <a:t>The head-up display (</a:t>
            </a:r>
            <a:r>
              <a:rPr lang="en-US" sz="2400" spc="-300" dirty="0"/>
              <a:t>H U </a:t>
            </a:r>
            <a:r>
              <a:rPr lang="en-US" sz="2400" dirty="0"/>
              <a:t>D), also called a heads-up display, is a supplemental display that projects the vehicle speed and sometimes other data, such as turn signal information onto the windshield.</a:t>
            </a:r>
          </a:p>
          <a:p>
            <a:pPr marL="342900" indent="-342900">
              <a:spcBef>
                <a:spcPts val="600"/>
              </a:spcBef>
            </a:pPr>
            <a:r>
              <a:rPr lang="en-US" sz="2400" dirty="0"/>
              <a:t>Night vision systems use a camera that can observe objects in the dark to assist the driver while driving at night.</a:t>
            </a:r>
          </a:p>
          <a:p>
            <a:pPr marL="342900" indent="-342900">
              <a:spcBef>
                <a:spcPts val="600"/>
              </a:spcBef>
            </a:pPr>
            <a:r>
              <a:rPr lang="en-US" sz="2400" dirty="0"/>
              <a:t>Touch screen is a dash display, usually </a:t>
            </a:r>
            <a:r>
              <a:rPr lang="en-US" sz="2400" spc="-300" dirty="0"/>
              <a:t>L C </a:t>
            </a:r>
            <a:r>
              <a:rPr lang="en-US" sz="2400" dirty="0"/>
              <a:t>D, which allows the driver or passenger to use a finger to perform functions that are displayed on the screen.</a:t>
            </a:r>
          </a:p>
          <a:p>
            <a:pPr marL="342900" indent="-342900">
              <a:spcBef>
                <a:spcPts val="600"/>
              </a:spcBef>
            </a:pPr>
            <a:r>
              <a:rPr lang="en-US" sz="2400" dirty="0"/>
              <a:t>Dash displays use an electric vehicle speed sensor on the output of the transmission or from the input from the wheel speed sensors (</a:t>
            </a:r>
            <a:r>
              <a:rPr lang="en-US" sz="2400" spc="-300" dirty="0"/>
              <a:t>W S </a:t>
            </a:r>
            <a:r>
              <a:rPr lang="en-US" sz="2400" dirty="0"/>
              <a:t>S).</a:t>
            </a:r>
          </a:p>
        </p:txBody>
      </p:sp>
    </p:spTree>
    <p:extLst>
      <p:ext uri="{BB962C8B-B14F-4D97-AF65-F5344CB8AC3E}">
        <p14:creationId xmlns:p14="http://schemas.microsoft.com/office/powerpoint/2010/main" val="433291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6912" y="190600"/>
            <a:ext cx="8310175" cy="590349"/>
          </a:xfrm>
        </p:spPr>
        <p:txBody>
          <a:bodyPr wrap="square" lIns="0" tIns="18000" rIns="0" bIns="18000" anchor="ctr" anchorCtr="0">
            <a:spAutoFit/>
          </a:bodyPr>
          <a:lstStyle/>
          <a:p>
            <a:r>
              <a:rPr lang="en-US" dirty="0"/>
              <a:t>Summary </a:t>
            </a:r>
            <a:r>
              <a:rPr lang="en-US" sz="2800" dirty="0"/>
              <a:t>(3 of 3) </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7619" y="885193"/>
            <a:ext cx="8310174" cy="4406779"/>
          </a:xfrm>
        </p:spPr>
        <p:txBody>
          <a:bodyPr wrap="square" lIns="0" tIns="18000" rIns="0" bIns="18000" anchor="ctr" anchorCtr="0">
            <a:spAutoFit/>
          </a:bodyPr>
          <a:lstStyle/>
          <a:p>
            <a:pPr marL="342900" indent="-342900">
              <a:spcBef>
                <a:spcPts val="600"/>
              </a:spcBef>
            </a:pPr>
            <a:r>
              <a:rPr lang="en-US" sz="2400" dirty="0"/>
              <a:t>Fuel level gauges use a fuel tank sending unit that consists of a float attached to a variable resistor.</a:t>
            </a:r>
          </a:p>
          <a:p>
            <a:pPr marL="342900" indent="-342900">
              <a:spcBef>
                <a:spcPts val="600"/>
              </a:spcBef>
            </a:pPr>
            <a:r>
              <a:rPr lang="en-US" sz="2400" dirty="0"/>
              <a:t>The global positioning system (</a:t>
            </a:r>
            <a:r>
              <a:rPr lang="en-US" sz="2400" spc="-300" dirty="0"/>
              <a:t>G P </a:t>
            </a:r>
            <a:r>
              <a:rPr lang="en-US" sz="2400" dirty="0"/>
              <a:t>S) uses 24 satellites in orbit around the earth to provide signals for navigation devices.</a:t>
            </a:r>
          </a:p>
          <a:p>
            <a:pPr marL="342900" indent="-342900">
              <a:spcBef>
                <a:spcPts val="600"/>
              </a:spcBef>
            </a:pPr>
            <a:r>
              <a:rPr lang="en-US" sz="2400" dirty="0"/>
              <a:t>Telematics is an interconnected system that combines telecommunications (cellular systems) and global position system (</a:t>
            </a:r>
            <a:r>
              <a:rPr lang="en-US" sz="2400" spc="-300" dirty="0"/>
              <a:t>G P </a:t>
            </a:r>
            <a:r>
              <a:rPr lang="en-US" sz="2400" dirty="0"/>
              <a:t>S) navigation satellite system technology.</a:t>
            </a:r>
          </a:p>
          <a:p>
            <a:pPr marL="342900" indent="-342900">
              <a:spcBef>
                <a:spcPts val="600"/>
              </a:spcBef>
            </a:pPr>
            <a:r>
              <a:rPr lang="en-US" sz="2400" dirty="0"/>
              <a:t>A backup camera is used to display the area at the rear of the vehicle in a display when the gear selector is placed in reverse.</a:t>
            </a:r>
          </a:p>
        </p:txBody>
      </p:sp>
    </p:spTree>
    <p:extLst>
      <p:ext uri="{BB962C8B-B14F-4D97-AF65-F5344CB8AC3E}">
        <p14:creationId xmlns:p14="http://schemas.microsoft.com/office/powerpoint/2010/main" val="1331124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Green and Blue Symbols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2926"/>
            <a:ext cx="8310175" cy="775015"/>
          </a:xfrm>
        </p:spPr>
        <p:txBody>
          <a:bodyPr wrap="square" lIns="0" tIns="18000" rIns="0" bIns="18000" anchor="ctr" anchorCtr="0">
            <a:spAutoFit/>
          </a:bodyPr>
          <a:lstStyle/>
          <a:p>
            <a:pPr marL="342900" indent="-342900"/>
            <a:r>
              <a:rPr lang="en-US" sz="2400" noProof="0" dirty="0"/>
              <a:t>Green and blue symbols are used to inform the driver what is in operation.</a:t>
            </a:r>
          </a:p>
        </p:txBody>
      </p:sp>
      <p:pic>
        <p:nvPicPr>
          <p:cNvPr id="4" name="Picture 3" descr="An illustration depicts 30 dashboard symbols and lists the operation details below.&#10;Long description is available in notes, press F6.">
            <a:extLst>
              <a:ext uri="{FF2B5EF4-FFF2-40B4-BE49-F238E27FC236}">
                <a16:creationId xmlns:a16="http://schemas.microsoft.com/office/drawing/2014/main" id="{290154AA-FC54-4B5E-8C1A-BA746C76C205}"/>
              </a:ext>
            </a:extLst>
          </p:cNvPr>
          <p:cNvPicPr>
            <a:picLocks noChangeAspect="1"/>
          </p:cNvPicPr>
          <p:nvPr/>
        </p:nvPicPr>
        <p:blipFill>
          <a:blip r:embed="rId3"/>
          <a:stretch>
            <a:fillRect/>
          </a:stretch>
        </p:blipFill>
        <p:spPr>
          <a:xfrm>
            <a:off x="1192784" y="2477008"/>
            <a:ext cx="6733032" cy="3605784"/>
          </a:xfrm>
          <a:prstGeom prst="rect">
            <a:avLst/>
          </a:prstGeom>
        </p:spPr>
      </p:pic>
    </p:spTree>
    <p:extLst>
      <p:ext uri="{BB962C8B-B14F-4D97-AF65-F5344CB8AC3E}">
        <p14:creationId xmlns:p14="http://schemas.microsoft.com/office/powerpoint/2010/main" val="1636825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185344"/>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6240166" cy="405683"/>
          </a:xfrm>
        </p:spPr>
        <p:txBody>
          <a:bodyPr wrap="square" lIns="0" tIns="18000" rIns="0" bIns="18000" anchor="ctr" anchorCtr="0">
            <a:spAutoFit/>
          </a:bodyPr>
          <a:lstStyle/>
          <a:p>
            <a:pPr marL="0" indent="0">
              <a:buNone/>
            </a:pPr>
            <a:r>
              <a:rPr lang="en-US" sz="2400" noProof="0" dirty="0"/>
              <a:t>Amber Symbols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2926"/>
            <a:ext cx="8310175" cy="775015"/>
          </a:xfrm>
        </p:spPr>
        <p:txBody>
          <a:bodyPr wrap="square" lIns="0" tIns="18000" rIns="0" bIns="18000" anchor="ctr" anchorCtr="0">
            <a:spAutoFit/>
          </a:bodyPr>
          <a:lstStyle/>
          <a:p>
            <a:pPr marL="342900" indent="-342900"/>
            <a:r>
              <a:rPr lang="en-US" sz="2400" noProof="0" dirty="0"/>
              <a:t>Amber warning symbols inform the driver of a potential concern.</a:t>
            </a:r>
          </a:p>
        </p:txBody>
      </p:sp>
      <p:pic>
        <p:nvPicPr>
          <p:cNvPr id="3" name="Picture 2" descr="An illustration depicts 51 amber warning symbols and lists their indications below.&#10;Long description is available in notes, press F6.">
            <a:extLst>
              <a:ext uri="{FF2B5EF4-FFF2-40B4-BE49-F238E27FC236}">
                <a16:creationId xmlns:a16="http://schemas.microsoft.com/office/drawing/2014/main" id="{723A27E6-0C7E-43B8-B734-666C33E76841}"/>
              </a:ext>
            </a:extLst>
          </p:cNvPr>
          <p:cNvPicPr>
            <a:picLocks noChangeAspect="1"/>
          </p:cNvPicPr>
          <p:nvPr/>
        </p:nvPicPr>
        <p:blipFill>
          <a:blip r:embed="rId3"/>
          <a:stretch>
            <a:fillRect/>
          </a:stretch>
        </p:blipFill>
        <p:spPr>
          <a:xfrm>
            <a:off x="1971712" y="2290510"/>
            <a:ext cx="5200576" cy="3953380"/>
          </a:xfrm>
          <a:prstGeom prst="rect">
            <a:avLst/>
          </a:prstGeom>
        </p:spPr>
      </p:pic>
    </p:spTree>
    <p:extLst>
      <p:ext uri="{BB962C8B-B14F-4D97-AF65-F5344CB8AC3E}">
        <p14:creationId xmlns:p14="http://schemas.microsoft.com/office/powerpoint/2010/main" val="216098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18</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6240166" cy="405683"/>
          </a:xfrm>
        </p:spPr>
        <p:txBody>
          <a:bodyPr wrap="square" lIns="0" tIns="18000" rIns="0" bIns="18000" anchor="ctr" anchorCtr="0">
            <a:spAutoFit/>
          </a:bodyPr>
          <a:lstStyle/>
          <a:p>
            <a:pPr marL="0" indent="0">
              <a:buNone/>
            </a:pPr>
            <a:r>
              <a:rPr lang="en-US" sz="2400" noProof="0" dirty="0"/>
              <a:t>Red Dash Symbols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2926"/>
            <a:ext cx="8310175" cy="775015"/>
          </a:xfrm>
        </p:spPr>
        <p:txBody>
          <a:bodyPr wrap="square" lIns="0" tIns="18000" rIns="0" bIns="18000" anchor="ctr" anchorCtr="0">
            <a:spAutoFit/>
          </a:bodyPr>
          <a:lstStyle/>
          <a:p>
            <a:pPr marL="342900" indent="-342900"/>
            <a:r>
              <a:rPr lang="en-US" sz="2400" noProof="0" dirty="0"/>
              <a:t>Red dash symbols are used to warn the driver of a fault requiring immediate action.</a:t>
            </a:r>
          </a:p>
        </p:txBody>
      </p:sp>
      <p:pic>
        <p:nvPicPr>
          <p:cNvPr id="4" name="Picture 3" descr="An illustration depicts 32 dashboard symbols and lists the indications below.&#10;Long description is available in notes, press F6.">
            <a:extLst>
              <a:ext uri="{FF2B5EF4-FFF2-40B4-BE49-F238E27FC236}">
                <a16:creationId xmlns:a16="http://schemas.microsoft.com/office/drawing/2014/main" id="{E5F32FB7-16E1-44D7-A37B-3DCD8B738596}"/>
              </a:ext>
            </a:extLst>
          </p:cNvPr>
          <p:cNvPicPr>
            <a:picLocks noChangeAspect="1"/>
          </p:cNvPicPr>
          <p:nvPr/>
        </p:nvPicPr>
        <p:blipFill>
          <a:blip r:embed="rId3"/>
          <a:stretch>
            <a:fillRect/>
          </a:stretch>
        </p:blipFill>
        <p:spPr>
          <a:xfrm>
            <a:off x="851588" y="2429794"/>
            <a:ext cx="7440824" cy="3700212"/>
          </a:xfrm>
          <a:prstGeom prst="rect">
            <a:avLst/>
          </a:prstGeom>
        </p:spPr>
      </p:pic>
    </p:spTree>
    <p:extLst>
      <p:ext uri="{BB962C8B-B14F-4D97-AF65-F5344CB8AC3E}">
        <p14:creationId xmlns:p14="http://schemas.microsoft.com/office/powerpoint/2010/main" val="525311056"/>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2525</TotalTime>
  <Words>5419</Words>
  <Application>Microsoft Office PowerPoint</Application>
  <PresentationFormat>On-screen Show (4:3)</PresentationFormat>
  <Paragraphs>410</Paragraphs>
  <Slides>70</Slides>
  <Notes>67</Notes>
  <HiddenSlides>0</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6" baseType="lpstr">
      <vt:lpstr>Arial</vt:lpstr>
      <vt:lpstr>Verdana</vt:lpstr>
      <vt:lpstr>Times New Roman</vt:lpstr>
      <vt:lpstr>1_USHE</vt:lpstr>
      <vt:lpstr>USHE</vt:lpstr>
      <vt:lpstr>Equation</vt:lpstr>
      <vt:lpstr>Automotive Electrical and Engine Performance</vt:lpstr>
      <vt:lpstr>Learning Objectives (1 of 3)</vt:lpstr>
      <vt:lpstr>Learning Objectives (2 of 3)</vt:lpstr>
      <vt:lpstr>Learning Objectives (3 of 3)</vt:lpstr>
      <vt:lpstr>Dash Warning Symbols (1 of 2)</vt:lpstr>
      <vt:lpstr>Dash Warning Symbols (2 of 2)</vt:lpstr>
      <vt:lpstr>Figure 18.1</vt:lpstr>
      <vt:lpstr>Figure 18.2</vt:lpstr>
      <vt:lpstr>Figure 18.3</vt:lpstr>
      <vt:lpstr>Frequently Asked Question: How to Rest Maintenance Indicators?</vt:lpstr>
      <vt:lpstr>Question 1</vt:lpstr>
      <vt:lpstr>Answer 1</vt:lpstr>
      <vt:lpstr>Steering Wheel Controls</vt:lpstr>
      <vt:lpstr>Figure 18.4</vt:lpstr>
      <vt:lpstr>Voice Activation</vt:lpstr>
      <vt:lpstr>Maintenance Indicators</vt:lpstr>
      <vt:lpstr>Figure 18.5</vt:lpstr>
      <vt:lpstr>Analog and Digital Displays</vt:lpstr>
      <vt:lpstr>Figure 18.6</vt:lpstr>
      <vt:lpstr>Figure 18.7</vt:lpstr>
      <vt:lpstr>Head-Up Display</vt:lpstr>
      <vt:lpstr>Figure 18.8</vt:lpstr>
      <vt:lpstr>Figure 18.9</vt:lpstr>
      <vt:lpstr>Figure 18.10</vt:lpstr>
      <vt:lpstr>Night Vision</vt:lpstr>
      <vt:lpstr>Figure 18.11</vt:lpstr>
      <vt:lpstr>Figure 18.12</vt:lpstr>
      <vt:lpstr>Question 2</vt:lpstr>
      <vt:lpstr>Answer 2</vt:lpstr>
      <vt:lpstr>Electronic Displays (1 of 2)</vt:lpstr>
      <vt:lpstr>Electronic Displays (2 of 2)</vt:lpstr>
      <vt:lpstr>Figure 18.13</vt:lpstr>
      <vt:lpstr>Frequently Asked Question: What Is the W O W Display?</vt:lpstr>
      <vt:lpstr>Virtual Display</vt:lpstr>
      <vt:lpstr>Figure 18.14</vt:lpstr>
      <vt:lpstr>Touch Screens</vt:lpstr>
      <vt:lpstr>Figure 18.15</vt:lpstr>
      <vt:lpstr>Speedometers/Odometers</vt:lpstr>
      <vt:lpstr>Figure 18.16</vt:lpstr>
      <vt:lpstr>Animation: Wheel Speed Sensor</vt:lpstr>
      <vt:lpstr>Figure 18.17</vt:lpstr>
      <vt:lpstr>Dash Gauges (1 of 2)</vt:lpstr>
      <vt:lpstr>Dash Gauges (2 of 2)</vt:lpstr>
      <vt:lpstr>Figure 18.18</vt:lpstr>
      <vt:lpstr>Frequently Asked Question: What Does the Arrow Mean?</vt:lpstr>
      <vt:lpstr>Figure 18.19</vt:lpstr>
      <vt:lpstr>Figure 18.20</vt:lpstr>
      <vt:lpstr>Navigation and G P S</vt:lpstr>
      <vt:lpstr>Figure 18.21</vt:lpstr>
      <vt:lpstr>Figure 18.22</vt:lpstr>
      <vt:lpstr>Frequently Asked Question: What Is Navigation-Enhanced Climate Control?</vt:lpstr>
      <vt:lpstr>Figure 18.23</vt:lpstr>
      <vt:lpstr>Figure 18.24</vt:lpstr>
      <vt:lpstr>Question 3</vt:lpstr>
      <vt:lpstr>Answer 3</vt:lpstr>
      <vt:lpstr>Telematics</vt:lpstr>
      <vt:lpstr>Figure 18.25</vt:lpstr>
      <vt:lpstr>Backup Camera</vt:lpstr>
      <vt:lpstr>Figure 18.26</vt:lpstr>
      <vt:lpstr>Figure 18.27</vt:lpstr>
      <vt:lpstr>Frequently Asked Question How Do I Test the U S B Port?</vt:lpstr>
      <vt:lpstr>Figure 18.28</vt:lpstr>
      <vt:lpstr>Parking Assist</vt:lpstr>
      <vt:lpstr>Lane Departure Warning</vt:lpstr>
      <vt:lpstr>Animation: ADAS Lane Departure Warning</vt:lpstr>
      <vt:lpstr>Summary (1 of 3) </vt:lpstr>
      <vt:lpstr>Summary (2 of 3) </vt:lpstr>
      <vt:lpstr>Summary (3 of 3) </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18</dc:title>
  <dc:subject>Careers</dc:subject>
  <dc:creator>Halderman and Ward</dc:creator>
  <cp:keywords/>
  <dc:description>Additional information may be found in the Notes Pane of each slide by pressing F6.</dc:description>
  <cp:lastModifiedBy>Glen Plants</cp:lastModifiedBy>
  <cp:revision>384</cp:revision>
  <dcterms:modified xsi:type="dcterms:W3CDTF">2024-10-30T19:16:59Z</dcterms:modified>
</cp:coreProperties>
</file>