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87"/>
  </p:notesMasterIdLst>
  <p:handoutMasterIdLst>
    <p:handoutMasterId r:id="rId88"/>
  </p:handoutMasterIdLst>
  <p:sldIdLst>
    <p:sldId id="392" r:id="rId3"/>
    <p:sldId id="764" r:id="rId4"/>
    <p:sldId id="869" r:id="rId5"/>
    <p:sldId id="870" r:id="rId6"/>
    <p:sldId id="765" r:id="rId7"/>
    <p:sldId id="871" r:id="rId8"/>
    <p:sldId id="798" r:id="rId9"/>
    <p:sldId id="939" r:id="rId10"/>
    <p:sldId id="1384" r:id="rId11"/>
    <p:sldId id="873" r:id="rId12"/>
    <p:sldId id="874" r:id="rId13"/>
    <p:sldId id="875" r:id="rId14"/>
    <p:sldId id="876" r:id="rId15"/>
    <p:sldId id="877" r:id="rId16"/>
    <p:sldId id="878" r:id="rId17"/>
    <p:sldId id="879" r:id="rId18"/>
    <p:sldId id="880" r:id="rId19"/>
    <p:sldId id="881" r:id="rId20"/>
    <p:sldId id="882" r:id="rId21"/>
    <p:sldId id="883" r:id="rId22"/>
    <p:sldId id="884" r:id="rId23"/>
    <p:sldId id="885" r:id="rId24"/>
    <p:sldId id="886" r:id="rId25"/>
    <p:sldId id="1385" r:id="rId26"/>
    <p:sldId id="887" r:id="rId27"/>
    <p:sldId id="888" r:id="rId28"/>
    <p:sldId id="889" r:id="rId29"/>
    <p:sldId id="890" r:id="rId30"/>
    <p:sldId id="1386" r:id="rId31"/>
    <p:sldId id="891" r:id="rId32"/>
    <p:sldId id="892" r:id="rId33"/>
    <p:sldId id="893" r:id="rId34"/>
    <p:sldId id="894" r:id="rId35"/>
    <p:sldId id="895" r:id="rId36"/>
    <p:sldId id="896" r:id="rId37"/>
    <p:sldId id="1387" r:id="rId38"/>
    <p:sldId id="897" r:id="rId39"/>
    <p:sldId id="898" r:id="rId40"/>
    <p:sldId id="899" r:id="rId41"/>
    <p:sldId id="900" r:id="rId42"/>
    <p:sldId id="901" r:id="rId43"/>
    <p:sldId id="902" r:id="rId44"/>
    <p:sldId id="903" r:id="rId45"/>
    <p:sldId id="904" r:id="rId46"/>
    <p:sldId id="905" r:id="rId47"/>
    <p:sldId id="906" r:id="rId48"/>
    <p:sldId id="907" r:id="rId49"/>
    <p:sldId id="908" r:id="rId50"/>
    <p:sldId id="909" r:id="rId51"/>
    <p:sldId id="910" r:id="rId52"/>
    <p:sldId id="911" r:id="rId53"/>
    <p:sldId id="912" r:id="rId54"/>
    <p:sldId id="913" r:id="rId55"/>
    <p:sldId id="914" r:id="rId56"/>
    <p:sldId id="915" r:id="rId57"/>
    <p:sldId id="916" r:id="rId58"/>
    <p:sldId id="917" r:id="rId59"/>
    <p:sldId id="918" r:id="rId60"/>
    <p:sldId id="919" r:id="rId61"/>
    <p:sldId id="920" r:id="rId62"/>
    <p:sldId id="921" r:id="rId63"/>
    <p:sldId id="922" r:id="rId64"/>
    <p:sldId id="923" r:id="rId65"/>
    <p:sldId id="924" r:id="rId66"/>
    <p:sldId id="925" r:id="rId67"/>
    <p:sldId id="926" r:id="rId68"/>
    <p:sldId id="927" r:id="rId69"/>
    <p:sldId id="928" r:id="rId70"/>
    <p:sldId id="929" r:id="rId71"/>
    <p:sldId id="1388" r:id="rId72"/>
    <p:sldId id="930" r:id="rId73"/>
    <p:sldId id="931" r:id="rId74"/>
    <p:sldId id="848" r:id="rId75"/>
    <p:sldId id="932" r:id="rId76"/>
    <p:sldId id="933" r:id="rId77"/>
    <p:sldId id="934" r:id="rId78"/>
    <p:sldId id="935" r:id="rId79"/>
    <p:sldId id="936" r:id="rId80"/>
    <p:sldId id="937" r:id="rId81"/>
    <p:sldId id="940" r:id="rId82"/>
    <p:sldId id="941" r:id="rId83"/>
    <p:sldId id="942" r:id="rId84"/>
    <p:sldId id="1306" r:id="rId85"/>
    <p:sldId id="687" r:id="rId86"/>
  </p:sldIdLst>
  <p:sldSz cx="9144000" cy="6858000" type="screen4x3"/>
  <p:notesSz cx="6858000" cy="9144000"/>
  <p:embeddedFontLst>
    <p:embeddedFont>
      <p:font typeface="Verdana" panose="020B0604030504040204" pitchFamily="3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20" userDrawn="1">
          <p15:clr>
            <a:srgbClr val="A4A3A4"/>
          </p15:clr>
        </p15:guide>
        <p15:guide id="2" pos="272" userDrawn="1">
          <p15:clr>
            <a:srgbClr val="A4A3A4"/>
          </p15:clr>
        </p15:guide>
        <p15:guide id="3" pos="5511" userDrawn="1">
          <p15:clr>
            <a:srgbClr val="A4A3A4"/>
          </p15:clr>
        </p15:guide>
        <p15:guide id="7" orient="horz" pos="624" userDrawn="1">
          <p15:clr>
            <a:srgbClr val="A4A3A4"/>
          </p15:clr>
        </p15:guide>
        <p15:guide id="9" orient="horz" pos="414" userDrawn="1">
          <p15:clr>
            <a:srgbClr val="A4A3A4"/>
          </p15:clr>
        </p15:guide>
        <p15:guide id="10" orient="horz" pos="113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84561" autoAdjust="0"/>
  </p:normalViewPr>
  <p:slideViewPr>
    <p:cSldViewPr snapToGrid="0" snapToObjects="1">
      <p:cViewPr varScale="1">
        <p:scale>
          <a:sx n="97" d="100"/>
          <a:sy n="97" d="100"/>
        </p:scale>
        <p:origin x="2322" y="78"/>
      </p:cViewPr>
      <p:guideLst>
        <p:guide orient="horz" pos="4020"/>
        <p:guide pos="272"/>
        <p:guide pos="5511"/>
        <p:guide orient="horz" pos="624"/>
        <p:guide orient="horz" pos="414"/>
        <p:guide orient="horz" pos="1139"/>
      </p:guideLst>
    </p:cSldViewPr>
  </p:slideViewPr>
  <p:outlineViewPr>
    <p:cViewPr>
      <p:scale>
        <a:sx n="33" d="100"/>
        <a:sy n="33" d="100"/>
      </p:scale>
      <p:origin x="0" y="-42012"/>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4" d="100"/>
          <a:sy n="84" d="100"/>
        </p:scale>
        <p:origin x="222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font" Target="fonts/font1.fntdata"/><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2.fntdata"/><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font" Target="fonts/font3.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10/30/2024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illustration shows the post and anvil terminals surrounded by the molded epoxy lens. The anode wire from the post terminal connects to a component inside a reflective cup. The emitted light from the reflective cup in the L E D is directed upward. The anode and cathode leads are at the bottom. A magnified view of the reflective cup shows the positive and negative terminals attached to the P-type and N-type regions enclosed by the cup. The junction between the P-type and N-type regions is the active region. A magnified view of the P-N junction shows a hole and an electron interacting at the P-N junction to release a photon.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35503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53953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1922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1923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endParaRPr lang="en-US" sz="600" baseline="0"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7623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5046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271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49229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8500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50134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6609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circuit diagram depicts a hot in run, bulb test, or start fuse block connected to a turn flasher, turn or hazard switch, and tail or stop turn lights. A hot at all times fuse block is also connected to the turn or hazard switch, but through a convenience center. The hot at all times fuse block is connected to a high level stop switch through a brake switch that closes when the brake pedal is depressed.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10637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B C M is connected to the T B C module through two wires and multiple connectors. Another branch from the line in the B C M is connected to a connector. The lines in the B C M are connected to a 5 amperes fuse, which connects to the component labeled micro in the B C M. The B C M is connected to splice point S 112. The power distribution or B C M, hot at all times, is connected to a movable contact of the B P P switch. The other movable contact connects to ground G 102 and splice point S 167. S 167 connects to C-S I G R T N of the P C M. The B P P switch has two terminals labeled 1 and two terminals labeled 2. 1 and 2 correspond to brake non applied and brake applied, respectively. The movable contacts connect to the terminals labeled 1. Terminal 2 on the left connects to S 112, which is connected to the input line for B O O in the P C M. Terminal 1 on the right connects to the input line for B P S in the P C M. All connections use connectors and wires. The color specifications of the wires and the specifications of the connectors are marked.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43417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5935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61104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26428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52434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21075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9268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terminals of the daytime running light relay and the corresponding connections are as follows. The P K B terminal is connected to the closed parking brake switch. The F O G terminal is connected to the combination S W. The connections to the tail, dim, and hind terminals are also depicted. The B R K terminal is connected to the skid control E C U with actuator. The D R L terminal is connected to headlights L H, low, and R H, low through a splice point. Each headlight is connected to a 10 amperes fuse. The fuses are connected to the head relay. The H-L P terminal is connected to the windings of the head relay. The head relay is connected to the 40 amperes head main. The specifications of the connectors and the color specifications of the wires used in the connections are provided.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1868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2045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78932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28388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Power supply which is hot at all the times is connected to headlight switch connected to following circuit 1. H I a. High beam indicator light b. Left Dual beam c. Left high beam d. Right high beam e. Right dual beam 2. LOW a. Left Dual beam b. Right dual beam.</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1738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83087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129161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4089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628669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823675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469810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5503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3381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34778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11904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approximate data for different colors of light are as follows. The temperature values are in Kelvin. Red to orange. Temperature: 2,000 to 3,000. Varying shades of orange. Temperature: 3,000 to 4,500. Outdoor source: early morning, late afternoon, and evening sunlight. Light orange to peach. Temperature: 4,500 to 5,000. Outdoor source: average day light, northern hemisphere. Peach to white. Temperature: 5,000 to 5,500. Outdoor source: noon sunlight. White to lighter shades of blue. Temperature: 5,500 to 6,000. Outdoor source: average day light, central latitudes. Blue. Temperature: 6,500. Outdoor source: large shadows, blue sky. Dark blue. Temperature: 8,000. Outdoor source: snow, water, blue sky.</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685486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433112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646780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7757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63255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25065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7529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When car has to turn right the light rotates towards right upto 5 degrees. When car moves straight forward the lights are also straight. When the car has to move left the lights rotate left upto 15 degrees.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9228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82913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Two motors are connected to bulb housing with a low-beam headlight, a swivel motor, and a level motor, both the motors are connected to A F S E C U, which takes steering angle, vehicle height, and vehicle speed into consideration.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641160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6116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914271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642871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465559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639013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34298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 side view of a car shows the beams from the headlights aimed at an object 25 feet in front of the car. The front view of a car shows vertical lines passing through the centers of the headlines and the center of the vehicle. A horizontal line passes through the vehicle center and headlight center. The horizontal distance between the vertical line at the center and the vertical line on the side is labeled distance between vehicle center and headlight center. The vertical distance between the ground and the horizontal line is labeled height of headlight center. The view below shows beams from the headlights with the vertical and horizontal lines passing through the centers and the dimensions marked. Text reads, Draw a horizontal line 2.1 inches below height of headlight center. The low beams should intersect the lower line and vertical lines where the angle of the beam begins to slope upward.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887963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542712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37162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711680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442670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610560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939527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10179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57373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583449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The Weirder the Problem, the More Likely It Is a Poor Ground Connection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Bad grounds are often the cause for feedback or lamps operating at full or partial brilliance. At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first, the problem looks weird, because often the switch for the lights that are on dimly is not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even turned on. When an electrical device is operating, and it lacks a proper ground connection,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current tries to find ground and often causes other circuits to work. Check all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grounds before replacing parts.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494512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cluster and panel illumination connect to a bulb in the headlamp switch. The off, park, and head terminals of the headlamp switch connect to the headlamp off, parklamp on, and headlamp on terminals of the S J B, respectively. The movable contact of the headlamp switch connects to the off terminal of the headlamp switch. The movable contacts of the multifunction switch connect to two terminals labeled 1 in the headlamp switch and to the high beam and flash-to-pass terminals in the S J B. Two terminals of the multifunction switch are labeled 2, and two other terminals are labeled 0. Terminals 0, 1, and 2 correspond to flash-to-pass, low, and high, respectively. Terminal 2 on the left is connected to terminal 0 on the right and both terminals are connected to a splice point. Terminals 1 and 2 on the right are connected to a connector, which is not used. The bulb and the movable contact of the headlamp switch are connected to the splice point, which connects to the ground. The color specifications of the wires, the specifications of the connectors, and the name of the ground are provided.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57104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908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1. The driver noticed that the taillight fault indicator (icon) on the dash was on any time the lights were on.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00123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Power supply which is hot at all the times is connected to headlight switch connected to following circuit 1. H I a. High beam indicator light b. Left Dual beam c. Left high beam d. Right high beam e. Right dual beam 2. LOW a. Left Dual beam b. Right dual beam.</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542785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2. A visual inspection at the rear of the vehicle indicated that the right rear taillight bulb did not light. Removing a few screws from the plastic cover revealed the taillight assembly.</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739712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3. The bulb socket is removed from the taillight assembly by gently twisting the base of the bulb counterclockwise.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807555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4. The bulb is removed from the socket by gently grasping the bulb and pulling the bulb straight out of the socket. Many bulbs required that you rotate the bulb 90 degrees (1/4 turn) to release the retaining bulbs.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39637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5. The new 7443 replacement bulb is being checked with an ohmmeter to be sure that it is okay before it is installed in the vehicle.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460964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6. The replacement bulb is inserted into the taillight socket and the lights are turned on to verify proper operation before putting the components back together.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645219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74357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876907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937047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83</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84</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cluster and panel illumination connect to a bulb in the headlamp switch. The off, park, and head terminals of the headlamp switch connect to the headlamp off, parklamp on, and headlamp on terminals of the S J B, respectively. The movable contact of the headlamp switch connects to the off terminal of the headlamp switch. The movable contacts of the multifunction switch connect to two terminals labeled 1 in the headlamp switch and to the high beam and flash-to-pass terminals in the S J B. Two terminals of the multifunction switch are labeled 2, and two other terminals are labeled 0. Terminals 0, 1, and 2 correspond to flash-to-pass, low, and high, respectively. Terminal 2 on the left is connected to terminal 0 on the right and both terminals are connected to a splice point. Terminals 1 and 2 on the right are connected to a connector. The bulb and the movable contact of the headlamp switch are connected to the splice point, which connects to the ground. The color specifications of the wires, the specifications of the connectors, and the name of the ground are provided.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29584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2473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0268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6">
            <a:extLst>
              <a:ext uri="{FF2B5EF4-FFF2-40B4-BE49-F238E27FC236}">
                <a16:creationId xmlns:a16="http://schemas.microsoft.com/office/drawing/2014/main" id="{63145F42-8E7F-4E92-983F-5DF04264F084}"/>
              </a:ext>
            </a:extLst>
          </p:cNvPr>
          <p:cNvSpPr>
            <a:spLocks noGrp="1"/>
          </p:cNvSpPr>
          <p:nvPr>
            <p:ph sz="quarter" idx="15"/>
          </p:nvPr>
        </p:nvSpPr>
        <p:spPr>
          <a:xfrm>
            <a:off x="677966" y="7178467"/>
            <a:ext cx="2227604" cy="732045"/>
          </a:xfrm>
        </p:spPr>
        <p:txBody>
          <a:bodyPr/>
          <a:lstStyle/>
          <a:p>
            <a:pPr lvl="0"/>
            <a:r>
              <a:rPr lang="en-US" dirty="0"/>
              <a:t>Edit Master text styles</a:t>
            </a:r>
          </a:p>
        </p:txBody>
      </p:sp>
      <p:sp>
        <p:nvSpPr>
          <p:cNvPr id="9" name="Content Placeholder 6">
            <a:extLst>
              <a:ext uri="{FF2B5EF4-FFF2-40B4-BE49-F238E27FC236}">
                <a16:creationId xmlns:a16="http://schemas.microsoft.com/office/drawing/2014/main" id="{7E4EBBC3-3DA1-42AD-8E76-61ABAC5B1C30}"/>
              </a:ext>
            </a:extLst>
          </p:cNvPr>
          <p:cNvSpPr>
            <a:spLocks noGrp="1"/>
          </p:cNvSpPr>
          <p:nvPr>
            <p:ph sz="quarter" idx="16"/>
          </p:nvPr>
        </p:nvSpPr>
        <p:spPr>
          <a:xfrm>
            <a:off x="3265917" y="7178466"/>
            <a:ext cx="2227604" cy="732045"/>
          </a:xfrm>
        </p:spPr>
        <p:txBody>
          <a:bodyPr/>
          <a:lstStyle/>
          <a:p>
            <a:pPr lvl="0"/>
            <a:r>
              <a:rPr lang="en-US" dirty="0"/>
              <a:t>Edit Master text styles</a:t>
            </a:r>
          </a:p>
        </p:txBody>
      </p:sp>
      <p:sp>
        <p:nvSpPr>
          <p:cNvPr id="10" name="Content Placeholder 6">
            <a:extLst>
              <a:ext uri="{FF2B5EF4-FFF2-40B4-BE49-F238E27FC236}">
                <a16:creationId xmlns:a16="http://schemas.microsoft.com/office/drawing/2014/main" id="{25AE7F9B-4740-4137-9669-7521F510C845}"/>
              </a:ext>
            </a:extLst>
          </p:cNvPr>
          <p:cNvSpPr>
            <a:spLocks noGrp="1"/>
          </p:cNvSpPr>
          <p:nvPr>
            <p:ph sz="quarter" idx="17"/>
          </p:nvPr>
        </p:nvSpPr>
        <p:spPr>
          <a:xfrm>
            <a:off x="5922235" y="7083038"/>
            <a:ext cx="2227604" cy="732045"/>
          </a:xfrm>
        </p:spPr>
        <p:txBody>
          <a:bodyPr/>
          <a:lstStyle/>
          <a:p>
            <a:pPr lvl="0"/>
            <a:r>
              <a:rPr lang="en-US" dirty="0"/>
              <a:t>Edit Master text styles</a:t>
            </a:r>
          </a:p>
        </p:txBody>
      </p:sp>
      <p:sp>
        <p:nvSpPr>
          <p:cNvPr id="11" name="Content Placeholder 6">
            <a:extLst>
              <a:ext uri="{FF2B5EF4-FFF2-40B4-BE49-F238E27FC236}">
                <a16:creationId xmlns:a16="http://schemas.microsoft.com/office/drawing/2014/main" id="{62C35E44-8953-4C1B-BCA0-854BE9E48346}"/>
              </a:ext>
            </a:extLst>
          </p:cNvPr>
          <p:cNvSpPr>
            <a:spLocks noGrp="1"/>
          </p:cNvSpPr>
          <p:nvPr>
            <p:ph sz="quarter" idx="18"/>
          </p:nvPr>
        </p:nvSpPr>
        <p:spPr>
          <a:xfrm>
            <a:off x="6074635" y="7235438"/>
            <a:ext cx="2227604" cy="732045"/>
          </a:xfrm>
        </p:spPr>
        <p:txBody>
          <a:bodyPr/>
          <a:lstStyle/>
          <a:p>
            <a:pPr lvl="0"/>
            <a:r>
              <a:rPr lang="en-US" dirty="0"/>
              <a:t>Edit Master text styles</a:t>
            </a:r>
          </a:p>
        </p:txBody>
      </p:sp>
      <p:sp>
        <p:nvSpPr>
          <p:cNvPr id="12" name="Content Placeholder 6">
            <a:extLst>
              <a:ext uri="{FF2B5EF4-FFF2-40B4-BE49-F238E27FC236}">
                <a16:creationId xmlns:a16="http://schemas.microsoft.com/office/drawing/2014/main" id="{425EE926-8E30-494B-95BE-97D3BC557410}"/>
              </a:ext>
            </a:extLst>
          </p:cNvPr>
          <p:cNvSpPr>
            <a:spLocks noGrp="1"/>
          </p:cNvSpPr>
          <p:nvPr>
            <p:ph sz="quarter" idx="19"/>
          </p:nvPr>
        </p:nvSpPr>
        <p:spPr>
          <a:xfrm>
            <a:off x="6227035" y="7387838"/>
            <a:ext cx="2227604" cy="732045"/>
          </a:xfrm>
        </p:spPr>
        <p:txBody>
          <a:bodyPr/>
          <a:lstStyle/>
          <a:p>
            <a:pPr lvl="0"/>
            <a:r>
              <a:rPr lang="en-US" dirty="0"/>
              <a:t>Edit Master text styles</a:t>
            </a:r>
          </a:p>
        </p:txBody>
      </p:sp>
      <p:sp>
        <p:nvSpPr>
          <p:cNvPr id="13" name="Content Placeholder 6">
            <a:extLst>
              <a:ext uri="{FF2B5EF4-FFF2-40B4-BE49-F238E27FC236}">
                <a16:creationId xmlns:a16="http://schemas.microsoft.com/office/drawing/2014/main" id="{8DC930AE-53E6-4558-85D4-1F754CFD3680}"/>
              </a:ext>
            </a:extLst>
          </p:cNvPr>
          <p:cNvSpPr>
            <a:spLocks noGrp="1"/>
          </p:cNvSpPr>
          <p:nvPr>
            <p:ph sz="quarter" idx="20"/>
          </p:nvPr>
        </p:nvSpPr>
        <p:spPr>
          <a:xfrm>
            <a:off x="6379435" y="7540238"/>
            <a:ext cx="2227604" cy="732045"/>
          </a:xfrm>
        </p:spPr>
        <p:txBody>
          <a:bodyPr/>
          <a:lstStyle/>
          <a:p>
            <a:pPr lvl="0"/>
            <a:r>
              <a:rPr lang="en-US" dirty="0"/>
              <a:t>Edit Master text styles</a:t>
            </a:r>
          </a:p>
        </p:txBody>
      </p:sp>
      <p:sp>
        <p:nvSpPr>
          <p:cNvPr id="14" name="Content Placeholder 6">
            <a:extLst>
              <a:ext uri="{FF2B5EF4-FFF2-40B4-BE49-F238E27FC236}">
                <a16:creationId xmlns:a16="http://schemas.microsoft.com/office/drawing/2014/main" id="{A21780FA-14A2-48B2-812D-754656CE0618}"/>
              </a:ext>
            </a:extLst>
          </p:cNvPr>
          <p:cNvSpPr>
            <a:spLocks noGrp="1"/>
          </p:cNvSpPr>
          <p:nvPr>
            <p:ph sz="quarter" idx="21"/>
          </p:nvPr>
        </p:nvSpPr>
        <p:spPr>
          <a:xfrm>
            <a:off x="6531835" y="7692638"/>
            <a:ext cx="2227604" cy="732045"/>
          </a:xfrm>
        </p:spPr>
        <p:txBody>
          <a:bodyPr/>
          <a:lstStyle/>
          <a:p>
            <a:pPr lvl="0"/>
            <a:r>
              <a:rPr lang="en-US" dirty="0"/>
              <a:t>Edit Master text styles</a:t>
            </a:r>
          </a:p>
        </p:txBody>
      </p:sp>
      <p:sp>
        <p:nvSpPr>
          <p:cNvPr id="15" name="Content Placeholder 6">
            <a:extLst>
              <a:ext uri="{FF2B5EF4-FFF2-40B4-BE49-F238E27FC236}">
                <a16:creationId xmlns:a16="http://schemas.microsoft.com/office/drawing/2014/main" id="{83F73E34-C942-4171-9752-503733CBB5AF}"/>
              </a:ext>
            </a:extLst>
          </p:cNvPr>
          <p:cNvSpPr>
            <a:spLocks noGrp="1"/>
          </p:cNvSpPr>
          <p:nvPr>
            <p:ph sz="quarter" idx="22"/>
          </p:nvPr>
        </p:nvSpPr>
        <p:spPr>
          <a:xfrm>
            <a:off x="6684235" y="7845038"/>
            <a:ext cx="2227604" cy="732045"/>
          </a:xfrm>
        </p:spPr>
        <p:txBody>
          <a:bodyPr/>
          <a:lstStyle/>
          <a:p>
            <a:pPr lvl="0"/>
            <a:r>
              <a:rPr lang="en-US" dirty="0"/>
              <a:t>Edit Master text styles</a:t>
            </a:r>
          </a:p>
        </p:txBody>
      </p:sp>
      <p:sp>
        <p:nvSpPr>
          <p:cNvPr id="16" name="Content Placeholder 6">
            <a:extLst>
              <a:ext uri="{FF2B5EF4-FFF2-40B4-BE49-F238E27FC236}">
                <a16:creationId xmlns:a16="http://schemas.microsoft.com/office/drawing/2014/main" id="{AF8BE49E-8B96-4FFF-BBDD-718F42238C8C}"/>
              </a:ext>
            </a:extLst>
          </p:cNvPr>
          <p:cNvSpPr>
            <a:spLocks noGrp="1"/>
          </p:cNvSpPr>
          <p:nvPr>
            <p:ph sz="quarter" idx="23"/>
          </p:nvPr>
        </p:nvSpPr>
        <p:spPr>
          <a:xfrm>
            <a:off x="6836635" y="7997438"/>
            <a:ext cx="2227604" cy="732045"/>
          </a:xfrm>
        </p:spPr>
        <p:txBody>
          <a:bodyPr/>
          <a:lstStyle/>
          <a:p>
            <a:pPr lvl="0"/>
            <a:r>
              <a:rPr lang="en-US" dirty="0"/>
              <a:t>Edit Master text styles</a:t>
            </a:r>
          </a:p>
        </p:txBody>
      </p:sp>
      <p:sp>
        <p:nvSpPr>
          <p:cNvPr id="17" name="Content Placeholder 6">
            <a:extLst>
              <a:ext uri="{FF2B5EF4-FFF2-40B4-BE49-F238E27FC236}">
                <a16:creationId xmlns:a16="http://schemas.microsoft.com/office/drawing/2014/main" id="{FC2F5D42-EFD2-4348-B777-BBCF15FC1BA0}"/>
              </a:ext>
            </a:extLst>
          </p:cNvPr>
          <p:cNvSpPr>
            <a:spLocks noGrp="1"/>
          </p:cNvSpPr>
          <p:nvPr>
            <p:ph sz="quarter" idx="24"/>
          </p:nvPr>
        </p:nvSpPr>
        <p:spPr>
          <a:xfrm>
            <a:off x="6989035" y="8149838"/>
            <a:ext cx="2227604" cy="732045"/>
          </a:xfrm>
        </p:spPr>
        <p:txBody>
          <a:bodyPr/>
          <a:lstStyle/>
          <a:p>
            <a:pPr lvl="0"/>
            <a:r>
              <a:rPr lang="en-US" dirty="0"/>
              <a:t>Edit Master text styles</a:t>
            </a:r>
          </a:p>
        </p:txBody>
      </p:sp>
      <p:sp>
        <p:nvSpPr>
          <p:cNvPr id="18" name="Content Placeholder 6">
            <a:extLst>
              <a:ext uri="{FF2B5EF4-FFF2-40B4-BE49-F238E27FC236}">
                <a16:creationId xmlns:a16="http://schemas.microsoft.com/office/drawing/2014/main" id="{44574E5E-E5A1-46E6-8C92-191BCBC79DDE}"/>
              </a:ext>
            </a:extLst>
          </p:cNvPr>
          <p:cNvSpPr>
            <a:spLocks noGrp="1"/>
          </p:cNvSpPr>
          <p:nvPr>
            <p:ph sz="quarter" idx="25"/>
          </p:nvPr>
        </p:nvSpPr>
        <p:spPr>
          <a:xfrm>
            <a:off x="7141435" y="8302238"/>
            <a:ext cx="2227604" cy="732045"/>
          </a:xfrm>
        </p:spPr>
        <p:txBody>
          <a:bodyPr/>
          <a:lstStyle/>
          <a:p>
            <a:pPr lvl="0"/>
            <a:r>
              <a:rPr lang="en-US" dirty="0"/>
              <a:t>Edit Master text styles</a:t>
            </a:r>
          </a:p>
        </p:txBody>
      </p:sp>
    </p:spTree>
    <p:extLst>
      <p:ext uri="{BB962C8B-B14F-4D97-AF65-F5344CB8AC3E}">
        <p14:creationId xmlns:p14="http://schemas.microsoft.com/office/powerpoint/2010/main" val="605834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10/30/2024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036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241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5402287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0" r:id="rId1"/>
    <p:sldLayoutId id="214748369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2" name="Picture 1" descr="Pearson logo">
            <a:extLst>
              <a:ext uri="{FF2B5EF4-FFF2-40B4-BE49-F238E27FC236}">
                <a16:creationId xmlns:a16="http://schemas.microsoft.com/office/drawing/2014/main" id="{18DB7F0F-AB06-A708-E593-B1B501FEDA79}"/>
              </a:ext>
            </a:extLst>
          </p:cNvPr>
          <p:cNvPicPr>
            <a:picLocks noChangeAspect="1"/>
          </p:cNvPicPr>
          <p:nvPr userDrawn="1"/>
        </p:nvPicPr>
        <p:blipFill>
          <a:blip r:embed="rId8"/>
          <a:stretch>
            <a:fillRect/>
          </a:stretch>
        </p:blipFill>
        <p:spPr>
          <a:xfrm>
            <a:off x="451710" y="6424935"/>
            <a:ext cx="947596" cy="301782"/>
          </a:xfrm>
          <a:prstGeom prst="rect">
            <a:avLst/>
          </a:prstGeom>
        </p:spPr>
      </p:pic>
      <p:sp>
        <p:nvSpPr>
          <p:cNvPr id="3" name="Content Placeholder 26">
            <a:extLst>
              <a:ext uri="{FF2B5EF4-FFF2-40B4-BE49-F238E27FC236}">
                <a16:creationId xmlns:a16="http://schemas.microsoft.com/office/drawing/2014/main" id="{3BB284CC-EEB5-A849-4179-B597D898756F}"/>
              </a:ext>
            </a:extLst>
          </p:cNvPr>
          <p:cNvSpPr txBox="1">
            <a:spLocks/>
          </p:cNvSpPr>
          <p:nvPr userDrawn="1"/>
        </p:nvSpPr>
        <p:spPr>
          <a:xfrm>
            <a:off x="2837469" y="6464033"/>
            <a:ext cx="59070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5" r:id="rId3"/>
    <p:sldLayoutId id="2147483696" r:id="rId4"/>
    <p:sldLayoutId id="2147483697" r:id="rId5"/>
    <p:sldLayoutId id="214748369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0.wmf"/><Relationship Id="rId5" Type="http://schemas.openxmlformats.org/officeDocument/2006/relationships/oleObject" Target="../embeddings/oleObject2.bin"/><Relationship Id="rId10" Type="http://schemas.openxmlformats.org/officeDocument/2006/relationships/image" Target="../media/image12.wmf"/><Relationship Id="rId4" Type="http://schemas.openxmlformats.org/officeDocument/2006/relationships/image" Target="../media/image9.wmf"/><Relationship Id="rId9"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4.wmf"/><Relationship Id="rId5" Type="http://schemas.openxmlformats.org/officeDocument/2006/relationships/oleObject" Target="../embeddings/oleObject6.bin"/><Relationship Id="rId4" Type="http://schemas.openxmlformats.org/officeDocument/2006/relationships/image" Target="../media/image13.wmf"/></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36.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https://jameshalderman.com/a6_anim_lib_page/" TargetMode="External"/><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hyperlink" Target="https://jameshalderman.com/a6_vid_lib_page/"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37833" y="179734"/>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1086" y="1484313"/>
            <a:ext cx="1902452"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2054598"/>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98608" y="3037492"/>
            <a:ext cx="2046413" cy="498016"/>
          </a:xfrm>
        </p:spPr>
        <p:txBody>
          <a:bodyPr wrap="square" lIns="0" tIns="18000" rIns="0" bIns="18000" anchor="ctr" anchorCtr="0">
            <a:spAutoFit/>
          </a:bodyPr>
          <a:lstStyle/>
          <a:p>
            <a:pPr marL="0"/>
            <a:r>
              <a:rPr lang="en-US" noProof="0" dirty="0"/>
              <a:t>Chapter 17</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98609" y="3746019"/>
            <a:ext cx="3823496" cy="374906"/>
          </a:xfrm>
        </p:spPr>
        <p:txBody>
          <a:bodyPr wrap="square" lIns="0" tIns="18000" rIns="0" bIns="18000" anchor="ctr" anchorCtr="0">
            <a:spAutoFit/>
          </a:bodyPr>
          <a:lstStyle/>
          <a:p>
            <a:pPr marL="0"/>
            <a:r>
              <a:rPr lang="en-US" noProof="0" dirty="0"/>
              <a:t>Lighting and Signaling Circuits</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451710"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837469" y="6464033"/>
            <a:ext cx="5907074" cy="221018"/>
          </a:xfrm>
        </p:spPr>
        <p:txBody>
          <a:bodyPr wrap="square" lIns="0" tIns="18000" rIns="0" bIns="18000" anchor="ctr">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spc="-500" noProof="0" dirty="0"/>
              <a:t>L E </a:t>
            </a:r>
            <a:r>
              <a:rPr lang="en-US" noProof="0" dirty="0"/>
              <a:t>D Lighting</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93975"/>
            <a:ext cx="8315314" cy="4268279"/>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Parts and Operation</a:t>
            </a:r>
          </a:p>
          <a:p>
            <a:pPr marL="829818" lvl="1" indent="-342900">
              <a:buSzTx/>
            </a:pPr>
            <a:r>
              <a:rPr lang="en-US" altLang="en-US" sz="2400" noProof="0" dirty="0">
                <a:solidFill>
                  <a:schemeClr val="tx1"/>
                </a:solidFill>
              </a:rPr>
              <a:t>An </a:t>
            </a:r>
            <a:r>
              <a:rPr lang="en-US" altLang="en-US" sz="2400" spc="-300" noProof="0" dirty="0">
                <a:solidFill>
                  <a:schemeClr val="tx1"/>
                </a:solidFill>
              </a:rPr>
              <a:t>L E </a:t>
            </a:r>
            <a:r>
              <a:rPr lang="en-US" altLang="en-US" sz="2400" noProof="0" dirty="0">
                <a:solidFill>
                  <a:schemeClr val="tx1"/>
                </a:solidFill>
              </a:rPr>
              <a:t>D is a P–N junction diode that emits light when a suitable voltage is applied to the leads.</a:t>
            </a:r>
          </a:p>
          <a:p>
            <a:pPr marL="342900" indent="-342900">
              <a:spcBef>
                <a:spcPts val="600"/>
              </a:spcBef>
              <a:buSzTx/>
            </a:pPr>
            <a:r>
              <a:rPr lang="en-US" altLang="en-US" sz="2400" spc="-300" noProof="0" dirty="0">
                <a:solidFill>
                  <a:schemeClr val="tx1"/>
                </a:solidFill>
              </a:rPr>
              <a:t>L E </a:t>
            </a:r>
            <a:r>
              <a:rPr lang="en-US" altLang="en-US" sz="2400" noProof="0" dirty="0">
                <a:solidFill>
                  <a:schemeClr val="tx1"/>
                </a:solidFill>
              </a:rPr>
              <a:t>D Features</a:t>
            </a:r>
          </a:p>
          <a:p>
            <a:pPr marL="829818" lvl="1" indent="-342900">
              <a:buSzTx/>
            </a:pPr>
            <a:r>
              <a:rPr lang="en-US" altLang="en-US" sz="2400" noProof="0" dirty="0">
                <a:solidFill>
                  <a:schemeClr val="tx1"/>
                </a:solidFill>
              </a:rPr>
              <a:t>Faster Illumination</a:t>
            </a:r>
          </a:p>
          <a:p>
            <a:pPr marL="829818" lvl="1" indent="-342900">
              <a:buSzTx/>
            </a:pPr>
            <a:r>
              <a:rPr lang="en-US" altLang="en-US" sz="2400" noProof="0" dirty="0">
                <a:solidFill>
                  <a:schemeClr val="tx1"/>
                </a:solidFill>
              </a:rPr>
              <a:t>Longer Service Life</a:t>
            </a:r>
          </a:p>
          <a:p>
            <a:pPr marL="829818" lvl="1" indent="-342900">
              <a:buSzTx/>
            </a:pPr>
            <a:r>
              <a:rPr lang="en-US" altLang="en-US" sz="2400" noProof="0" dirty="0">
                <a:solidFill>
                  <a:schemeClr val="tx1"/>
                </a:solidFill>
              </a:rPr>
              <a:t>Lower Current Draw</a:t>
            </a:r>
          </a:p>
          <a:p>
            <a:pPr marL="342900" indent="-342900">
              <a:spcBef>
                <a:spcPts val="600"/>
              </a:spcBef>
              <a:buSzTx/>
            </a:pPr>
            <a:r>
              <a:rPr lang="en-US" altLang="en-US" sz="2400" noProof="0" dirty="0">
                <a:solidFill>
                  <a:schemeClr val="tx1"/>
                </a:solidFill>
              </a:rPr>
              <a:t>Testing Bulbs</a:t>
            </a:r>
          </a:p>
          <a:p>
            <a:pPr marL="829818" lvl="1" indent="-342900">
              <a:buSzTx/>
            </a:pPr>
            <a:r>
              <a:rPr lang="en-US" altLang="en-US" sz="2400" noProof="0" dirty="0">
                <a:solidFill>
                  <a:schemeClr val="tx1"/>
                </a:solidFill>
              </a:rPr>
              <a:t>The bulbs can be visually inspected or tested using an ohm meter.</a:t>
            </a:r>
          </a:p>
        </p:txBody>
      </p:sp>
    </p:spTree>
    <p:extLst>
      <p:ext uri="{BB962C8B-B14F-4D97-AF65-F5344CB8AC3E}">
        <p14:creationId xmlns:p14="http://schemas.microsoft.com/office/powerpoint/2010/main" val="442443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17.3</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703117" cy="405683"/>
          </a:xfrm>
        </p:spPr>
        <p:txBody>
          <a:bodyPr wrap="square" lIns="0" tIns="18000" rIns="0" bIns="18000" anchor="ctr" anchorCtr="0">
            <a:spAutoFit/>
          </a:bodyPr>
          <a:lstStyle/>
          <a:p>
            <a:pPr marL="0" indent="0">
              <a:spcBef>
                <a:spcPts val="600"/>
              </a:spcBef>
              <a:buSzTx/>
              <a:buNone/>
            </a:pPr>
            <a:r>
              <a:rPr lang="en-US" sz="2400" spc="-300" dirty="0"/>
              <a:t>L E </a:t>
            </a:r>
            <a:r>
              <a:rPr lang="en-US" sz="2400" dirty="0"/>
              <a:t>D</a:t>
            </a:r>
            <a:endParaRPr lang="en-US" altLang="en-US" sz="2400" dirty="0"/>
          </a:p>
        </p:txBody>
      </p:sp>
      <p:pic>
        <p:nvPicPr>
          <p:cNvPr id="4" name="Picture 3" descr="An illustration shows an L E D light and its operation.&#10;Long description is available in notes, press F6">
            <a:extLst>
              <a:ext uri="{FF2B5EF4-FFF2-40B4-BE49-F238E27FC236}">
                <a16:creationId xmlns:a16="http://schemas.microsoft.com/office/drawing/2014/main" id="{CABFC219-8C0F-A0C3-17D7-1EEFD2E53FD9}"/>
              </a:ext>
            </a:extLst>
          </p:cNvPr>
          <p:cNvPicPr>
            <a:picLocks noChangeAspect="1"/>
          </p:cNvPicPr>
          <p:nvPr/>
        </p:nvPicPr>
        <p:blipFill>
          <a:blip r:embed="rId3"/>
          <a:stretch>
            <a:fillRect/>
          </a:stretch>
        </p:blipFill>
        <p:spPr>
          <a:xfrm>
            <a:off x="1677051" y="1533246"/>
            <a:ext cx="5789899" cy="3858656"/>
          </a:xfrm>
          <a:prstGeom prst="rect">
            <a:avLst/>
          </a:prstGeom>
        </p:spPr>
      </p:pic>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38728" y="5514911"/>
            <a:ext cx="8309985" cy="775015"/>
          </a:xfrm>
        </p:spPr>
        <p:txBody>
          <a:bodyPr wrap="square" lIns="0" tIns="18000" rIns="0" bIns="18000" anchor="ctr">
            <a:spAutoFit/>
          </a:bodyPr>
          <a:lstStyle/>
          <a:p>
            <a:pPr marL="342900" indent="-342900">
              <a:spcBef>
                <a:spcPts val="600"/>
              </a:spcBef>
              <a:buSzTx/>
            </a:pPr>
            <a:r>
              <a:rPr lang="en-US" sz="2400" dirty="0"/>
              <a:t>An </a:t>
            </a:r>
            <a:r>
              <a:rPr lang="en-US" sz="2400" spc="-300" dirty="0"/>
              <a:t>L E </a:t>
            </a:r>
            <a:r>
              <a:rPr lang="en-US" sz="2400" dirty="0"/>
              <a:t>D emits light when a photon is released at the P–N junction.</a:t>
            </a:r>
            <a:endParaRPr lang="en-US" altLang="en-US" sz="2400" dirty="0"/>
          </a:p>
        </p:txBody>
      </p:sp>
    </p:spTree>
    <p:extLst>
      <p:ext uri="{BB962C8B-B14F-4D97-AF65-F5344CB8AC3E}">
        <p14:creationId xmlns:p14="http://schemas.microsoft.com/office/powerpoint/2010/main" val="431480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17.4</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4048263" cy="405683"/>
          </a:xfrm>
        </p:spPr>
        <p:txBody>
          <a:bodyPr wrap="square" lIns="0" tIns="18000" rIns="0" bIns="18000" anchor="ctr" anchorCtr="0">
            <a:spAutoFit/>
          </a:bodyPr>
          <a:lstStyle/>
          <a:p>
            <a:pPr marL="0" indent="0">
              <a:spcBef>
                <a:spcPts val="600"/>
              </a:spcBef>
              <a:buSzTx/>
              <a:buNone/>
            </a:pPr>
            <a:r>
              <a:rPr lang="en-US" sz="2400" dirty="0"/>
              <a:t>Replacement </a:t>
            </a:r>
            <a:r>
              <a:rPr lang="en-US" sz="2400" spc="-300" dirty="0"/>
              <a:t>L E </a:t>
            </a:r>
            <a:r>
              <a:rPr lang="en-US" sz="2400" dirty="0"/>
              <a:t>D</a:t>
            </a:r>
            <a:endParaRPr lang="en-US" altLang="en-US" sz="2400" dirty="0"/>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49614" y="1503340"/>
            <a:ext cx="3845935" cy="1883011"/>
          </a:xfrm>
        </p:spPr>
        <p:txBody>
          <a:bodyPr wrap="square" lIns="0" tIns="18000" rIns="0" bIns="18000" anchor="ctr">
            <a:spAutoFit/>
          </a:bodyPr>
          <a:lstStyle/>
          <a:p>
            <a:pPr marL="342900" indent="-342900">
              <a:spcBef>
                <a:spcPts val="600"/>
              </a:spcBef>
              <a:buSzTx/>
            </a:pPr>
            <a:r>
              <a:rPr lang="en-US" sz="2400" dirty="0"/>
              <a:t>A replacement </a:t>
            </a:r>
            <a:r>
              <a:rPr lang="en-US" sz="2400" spc="-300" dirty="0"/>
              <a:t>L E </a:t>
            </a:r>
            <a:r>
              <a:rPr lang="en-US" sz="2400" dirty="0"/>
              <a:t>D taillight bulb is constructed of many small, individual light-emitting diodes.</a:t>
            </a:r>
            <a:endParaRPr lang="en-US" altLang="en-US" sz="2400" dirty="0"/>
          </a:p>
        </p:txBody>
      </p:sp>
      <p:pic>
        <p:nvPicPr>
          <p:cNvPr id="4" name="Picture 3" descr="Numerous L E Ds in a circular housing.">
            <a:extLst>
              <a:ext uri="{FF2B5EF4-FFF2-40B4-BE49-F238E27FC236}">
                <a16:creationId xmlns:a16="http://schemas.microsoft.com/office/drawing/2014/main" id="{8664D249-4A18-F8A8-01AB-797D09F227E6}"/>
              </a:ext>
            </a:extLst>
          </p:cNvPr>
          <p:cNvPicPr>
            <a:picLocks noChangeAspect="1"/>
          </p:cNvPicPr>
          <p:nvPr/>
        </p:nvPicPr>
        <p:blipFill>
          <a:blip r:embed="rId3"/>
          <a:stretch>
            <a:fillRect/>
          </a:stretch>
        </p:blipFill>
        <p:spPr>
          <a:xfrm>
            <a:off x="4637925" y="1326977"/>
            <a:ext cx="4048263" cy="4493127"/>
          </a:xfrm>
          <a:prstGeom prst="rect">
            <a:avLst/>
          </a:prstGeom>
        </p:spPr>
      </p:pic>
    </p:spTree>
    <p:extLst>
      <p:ext uri="{BB962C8B-B14F-4D97-AF65-F5344CB8AC3E}">
        <p14:creationId xmlns:p14="http://schemas.microsoft.com/office/powerpoint/2010/main" val="1980055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17.5</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4034146" cy="405683"/>
          </a:xfrm>
        </p:spPr>
        <p:txBody>
          <a:bodyPr wrap="square" lIns="0" tIns="18000" rIns="0" bIns="18000" anchor="ctr" anchorCtr="0">
            <a:spAutoFit/>
          </a:bodyPr>
          <a:lstStyle/>
          <a:p>
            <a:pPr marL="0" indent="0">
              <a:spcBef>
                <a:spcPts val="600"/>
              </a:spcBef>
              <a:buSzTx/>
              <a:buNone/>
            </a:pPr>
            <a:r>
              <a:rPr lang="en-US" sz="2400" dirty="0"/>
              <a:t>Dual-Filament Bulb</a:t>
            </a:r>
            <a:endParaRPr lang="en-US" altLang="en-US" sz="2400" dirty="0"/>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38728" y="1493708"/>
            <a:ext cx="3845935" cy="4468334"/>
          </a:xfrm>
        </p:spPr>
        <p:txBody>
          <a:bodyPr wrap="square" lIns="0" tIns="18000" rIns="0" bIns="18000" anchor="ctr">
            <a:spAutoFit/>
          </a:bodyPr>
          <a:lstStyle/>
          <a:p>
            <a:pPr marL="342900" indent="-342900">
              <a:spcBef>
                <a:spcPts val="600"/>
              </a:spcBef>
              <a:buSzTx/>
            </a:pPr>
            <a:r>
              <a:rPr lang="en-US" sz="2400" dirty="0"/>
              <a:t>Dual-filament (double-contact) bulbs contain both a low-intensity filament for taillights or parking lights, and a high-intensity filament for brake lights and turn signals. Bulbs come in a variety of shapes and sizes. The numbers shown are the trade numbers.</a:t>
            </a:r>
            <a:endParaRPr lang="en-US" altLang="en-US" sz="2400" dirty="0"/>
          </a:p>
        </p:txBody>
      </p:sp>
      <p:pic>
        <p:nvPicPr>
          <p:cNvPr id="5" name="Picture 4" descr="An illustration depicts 3 bulbs: a double contact bulb, a single contact bulb, and a wedge bulb.">
            <a:extLst>
              <a:ext uri="{FF2B5EF4-FFF2-40B4-BE49-F238E27FC236}">
                <a16:creationId xmlns:a16="http://schemas.microsoft.com/office/drawing/2014/main" id="{880CFC20-CCA5-BFF3-3603-F71BF7C5C7FC}"/>
              </a:ext>
            </a:extLst>
          </p:cNvPr>
          <p:cNvPicPr>
            <a:picLocks noChangeAspect="1"/>
          </p:cNvPicPr>
          <p:nvPr/>
        </p:nvPicPr>
        <p:blipFill>
          <a:blip r:embed="rId3"/>
          <a:stretch>
            <a:fillRect/>
          </a:stretch>
        </p:blipFill>
        <p:spPr>
          <a:xfrm>
            <a:off x="4677476" y="1038078"/>
            <a:ext cx="3969943" cy="3538785"/>
          </a:xfrm>
          <a:prstGeom prst="rect">
            <a:avLst/>
          </a:prstGeom>
        </p:spPr>
      </p:pic>
    </p:spTree>
    <p:extLst>
      <p:ext uri="{BB962C8B-B14F-4D97-AF65-F5344CB8AC3E}">
        <p14:creationId xmlns:p14="http://schemas.microsoft.com/office/powerpoint/2010/main" val="1530188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Bulb Numbers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93975"/>
            <a:ext cx="8315314" cy="4268279"/>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Trade Number</a:t>
            </a:r>
          </a:p>
          <a:p>
            <a:pPr marL="829818" lvl="1" indent="-342900">
              <a:buSzTx/>
            </a:pPr>
            <a:r>
              <a:rPr lang="en-US" altLang="en-US" sz="2400" noProof="0" dirty="0">
                <a:solidFill>
                  <a:schemeClr val="tx1"/>
                </a:solidFill>
              </a:rPr>
              <a:t>The number used on automotive bulbs is called the bulb trade number, as recorded with the American National Standards Institute (</a:t>
            </a:r>
            <a:r>
              <a:rPr lang="en-US" altLang="en-US" sz="2400" spc="-300" noProof="0" dirty="0">
                <a:solidFill>
                  <a:schemeClr val="tx1"/>
                </a:solidFill>
              </a:rPr>
              <a:t>A N S </a:t>
            </a:r>
            <a:r>
              <a:rPr lang="en-US" altLang="en-US" sz="2400" noProof="0" dirty="0">
                <a:solidFill>
                  <a:schemeClr val="tx1"/>
                </a:solidFill>
              </a:rPr>
              <a:t>I).</a:t>
            </a:r>
          </a:p>
          <a:p>
            <a:pPr marL="342900" indent="-342900">
              <a:spcBef>
                <a:spcPts val="600"/>
              </a:spcBef>
              <a:buSzTx/>
            </a:pPr>
            <a:r>
              <a:rPr lang="en-US" altLang="en-US" sz="2400" noProof="0" dirty="0">
                <a:solidFill>
                  <a:schemeClr val="tx1"/>
                </a:solidFill>
              </a:rPr>
              <a:t>Bulb Number Suffixes</a:t>
            </a:r>
          </a:p>
          <a:p>
            <a:pPr marL="829818" lvl="1" indent="-342900">
              <a:buSzTx/>
            </a:pPr>
            <a:r>
              <a:rPr lang="en-US" altLang="en-US" sz="2400" noProof="0" dirty="0">
                <a:solidFill>
                  <a:schemeClr val="tx1"/>
                </a:solidFill>
              </a:rPr>
              <a:t>A–amber (painted glass)</a:t>
            </a:r>
          </a:p>
          <a:p>
            <a:pPr marL="829818" lvl="1" indent="-342900">
              <a:buSzTx/>
            </a:pPr>
            <a:r>
              <a:rPr lang="en-US" altLang="en-US" sz="2400" noProof="0" dirty="0">
                <a:solidFill>
                  <a:schemeClr val="tx1"/>
                </a:solidFill>
              </a:rPr>
              <a:t>B–blue</a:t>
            </a:r>
          </a:p>
          <a:p>
            <a:pPr marL="829818" lvl="1" indent="-342900">
              <a:buSzTx/>
            </a:pPr>
            <a:r>
              <a:rPr lang="en-US" altLang="en-US" sz="2400" spc="-300" noProof="0" dirty="0">
                <a:solidFill>
                  <a:schemeClr val="tx1"/>
                </a:solidFill>
              </a:rPr>
              <a:t>H </a:t>
            </a:r>
            <a:r>
              <a:rPr lang="en-US" altLang="en-US" sz="2400" noProof="0" dirty="0">
                <a:solidFill>
                  <a:schemeClr val="tx1"/>
                </a:solidFill>
              </a:rPr>
              <a:t>D–heavy duty</a:t>
            </a:r>
          </a:p>
          <a:p>
            <a:pPr marL="829818" lvl="1" indent="-342900">
              <a:buSzTx/>
            </a:pPr>
            <a:r>
              <a:rPr lang="en-US" altLang="en-US" sz="2400" spc="-300" noProof="0" dirty="0">
                <a:solidFill>
                  <a:schemeClr val="tx1"/>
                </a:solidFill>
              </a:rPr>
              <a:t>N </a:t>
            </a:r>
            <a:r>
              <a:rPr lang="en-US" altLang="en-US" sz="2400" noProof="0" dirty="0">
                <a:solidFill>
                  <a:schemeClr val="tx1"/>
                </a:solidFill>
              </a:rPr>
              <a:t>A–natural amber (amber glass)</a:t>
            </a:r>
          </a:p>
          <a:p>
            <a:pPr marL="829818" lvl="1" indent="-342900">
              <a:buSzTx/>
            </a:pPr>
            <a:r>
              <a:rPr lang="en-US" altLang="en-US" sz="2400" noProof="0" dirty="0">
                <a:solidFill>
                  <a:schemeClr val="tx1"/>
                </a:solidFill>
              </a:rPr>
              <a:t>Q–</a:t>
            </a:r>
            <a:r>
              <a:rPr lang="en-US" altLang="en-US" sz="2400" dirty="0">
                <a:solidFill>
                  <a:schemeClr val="tx1"/>
                </a:solidFill>
              </a:rPr>
              <a:t>q</a:t>
            </a:r>
            <a:r>
              <a:rPr lang="en-US" altLang="en-US" sz="2400" noProof="0" dirty="0">
                <a:solidFill>
                  <a:schemeClr val="tx1"/>
                </a:solidFill>
              </a:rPr>
              <a:t>uartz halogen</a:t>
            </a:r>
          </a:p>
        </p:txBody>
      </p:sp>
    </p:spTree>
    <p:extLst>
      <p:ext uri="{BB962C8B-B14F-4D97-AF65-F5344CB8AC3E}">
        <p14:creationId xmlns:p14="http://schemas.microsoft.com/office/powerpoint/2010/main" val="604418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5" y="169895"/>
            <a:ext cx="8303057" cy="590349"/>
          </a:xfrm>
        </p:spPr>
        <p:txBody>
          <a:bodyPr wrap="square" lIns="0" tIns="18000" rIns="0" bIns="18000" anchor="ctr" anchorCtr="0">
            <a:spAutoFit/>
          </a:bodyPr>
          <a:lstStyle/>
          <a:p>
            <a:r>
              <a:rPr lang="en-US" dirty="0"/>
              <a:t>Chart 17.1 </a:t>
            </a:r>
            <a:r>
              <a:rPr lang="en-US" sz="2800" dirty="0"/>
              <a:t>(1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03234"/>
            <a:ext cx="8308830" cy="405683"/>
          </a:xfrm>
        </p:spPr>
        <p:txBody>
          <a:bodyPr wrap="square" lIns="0" tIns="18000" rIns="0" bIns="18000" anchor="ctr" anchorCtr="0">
            <a:spAutoFit/>
          </a:bodyPr>
          <a:lstStyle/>
          <a:p>
            <a:pPr marL="0" indent="0">
              <a:spcBef>
                <a:spcPts val="600"/>
              </a:spcBef>
              <a:buSzTx/>
              <a:buNone/>
            </a:pPr>
            <a:r>
              <a:rPr lang="en-US" sz="2400" dirty="0"/>
              <a:t>Bulb Numbers</a:t>
            </a:r>
            <a:endParaRPr lang="en-US" altLang="en-US" sz="2400" dirty="0"/>
          </a:p>
        </p:txBody>
      </p:sp>
      <p:graphicFrame>
        <p:nvGraphicFramePr>
          <p:cNvPr id="3" name="Table 4">
            <a:extLst>
              <a:ext uri="{FF2B5EF4-FFF2-40B4-BE49-F238E27FC236}">
                <a16:creationId xmlns:a16="http://schemas.microsoft.com/office/drawing/2014/main" id="{E5C8E3BC-2377-1701-57B5-83FD14FB6C18}"/>
              </a:ext>
            </a:extLst>
          </p:cNvPr>
          <p:cNvGraphicFramePr>
            <a:graphicFrameLocks noGrp="1"/>
          </p:cNvGraphicFramePr>
          <p:nvPr>
            <p:extLst>
              <p:ext uri="{D42A27DB-BD31-4B8C-83A1-F6EECF244321}">
                <p14:modId xmlns:p14="http://schemas.microsoft.com/office/powerpoint/2010/main" val="1513395388"/>
              </p:ext>
            </p:extLst>
          </p:nvPr>
        </p:nvGraphicFramePr>
        <p:xfrm>
          <a:off x="628649" y="1473190"/>
          <a:ext cx="8010524" cy="4800600"/>
        </p:xfrm>
        <a:graphic>
          <a:graphicData uri="http://schemas.openxmlformats.org/drawingml/2006/table">
            <a:tbl>
              <a:tblPr firstRow="1" bandRow="1">
                <a:tableStyleId>{40F9630F-82C1-40B7-BC3A-925EFCFF5E92}</a:tableStyleId>
              </a:tblPr>
              <a:tblGrid>
                <a:gridCol w="2002631">
                  <a:extLst>
                    <a:ext uri="{9D8B030D-6E8A-4147-A177-3AD203B41FA5}">
                      <a16:colId xmlns:a16="http://schemas.microsoft.com/office/drawing/2014/main" val="493620885"/>
                    </a:ext>
                  </a:extLst>
                </a:gridCol>
                <a:gridCol w="2002631">
                  <a:extLst>
                    <a:ext uri="{9D8B030D-6E8A-4147-A177-3AD203B41FA5}">
                      <a16:colId xmlns:a16="http://schemas.microsoft.com/office/drawing/2014/main" val="582007250"/>
                    </a:ext>
                  </a:extLst>
                </a:gridCol>
                <a:gridCol w="2002631">
                  <a:extLst>
                    <a:ext uri="{9D8B030D-6E8A-4147-A177-3AD203B41FA5}">
                      <a16:colId xmlns:a16="http://schemas.microsoft.com/office/drawing/2014/main" val="1953400965"/>
                    </a:ext>
                  </a:extLst>
                </a:gridCol>
                <a:gridCol w="2002631">
                  <a:extLst>
                    <a:ext uri="{9D8B030D-6E8A-4147-A177-3AD203B41FA5}">
                      <a16:colId xmlns:a16="http://schemas.microsoft.com/office/drawing/2014/main" val="3462492576"/>
                    </a:ext>
                  </a:extLst>
                </a:gridCol>
              </a:tblGrid>
              <a:tr h="307480">
                <a:tc>
                  <a:txBody>
                    <a:bodyPr/>
                    <a:lstStyle/>
                    <a:p>
                      <a:r>
                        <a:rPr lang="en-US" sz="1600" dirty="0">
                          <a:solidFill>
                            <a:schemeClr val="bg1"/>
                          </a:solidFill>
                        </a:rPr>
                        <a:t>BULB NUMBER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dirty="0">
                          <a:solidFill>
                            <a:schemeClr val="bg1"/>
                          </a:solidFill>
                        </a:rPr>
                        <a:t>FILAMENTS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dirty="0">
                          <a:solidFill>
                            <a:schemeClr val="bg1"/>
                          </a:solidFill>
                        </a:rPr>
                        <a:t>AMPERAGE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dirty="0">
                          <a:solidFill>
                            <a:schemeClr val="bg1"/>
                          </a:solidFill>
                        </a:rPr>
                        <a:t>WATTAGE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2978665766"/>
                  </a:ext>
                </a:extLst>
              </a:tr>
              <a:tr h="212865">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1156</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2.1</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26.9</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080084276"/>
                  </a:ext>
                </a:extLst>
              </a:tr>
              <a:tr h="250965">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1157</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0.6/2/1</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8.3/26.9</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16393686"/>
                  </a:ext>
                </a:extLst>
              </a:tr>
              <a:tr h="279540">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2057</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0.5/2.1</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6.9/26.9</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10573208"/>
                  </a:ext>
                </a:extLst>
              </a:tr>
              <a:tr h="260490">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3057</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0.5/2.1</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6.7/26.9</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758885397"/>
                  </a:ext>
                </a:extLst>
              </a:tr>
              <a:tr h="310786">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4157</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0.6/2/1</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8.3/26.9</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686658911"/>
                  </a:ext>
                </a:extLst>
              </a:tr>
              <a:tr h="276225">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7440</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1.8</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00" baseline="0" dirty="0"/>
                        <a:t>21 point 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350976945"/>
                  </a:ext>
                </a:extLst>
              </a:tr>
              <a:tr h="257175">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7443</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0.4/1.8</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00" dirty="0"/>
                        <a:t>5 point 0 over 21 point 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522363176"/>
                  </a:ext>
                </a:extLst>
              </a:tr>
              <a:tr h="276225">
                <a:tc>
                  <a:txBody>
                    <a:bodyPr/>
                    <a:lstStyle/>
                    <a:p>
                      <a:r>
                        <a:rPr lang="en-US" sz="16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67</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0.6</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00" baseline="0" dirty="0"/>
                        <a:t>8 point 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098319078"/>
                  </a:ext>
                </a:extLst>
              </a:tr>
              <a:tr h="247650">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161</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0.2</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2.7</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917843628"/>
                  </a:ext>
                </a:extLst>
              </a:tr>
              <a:tr h="257175">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168</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0.4</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4.9</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677928594"/>
                  </a:ext>
                </a:extLst>
              </a:tr>
              <a:tr h="370840">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192</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0.3</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4.3</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889197078"/>
                  </a:ext>
                </a:extLst>
              </a:tr>
              <a:tr h="370840">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194</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0.3</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3.8</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653181874"/>
                  </a:ext>
                </a:extLst>
              </a:tr>
              <a:tr h="370840">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585</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00" baseline="0" dirty="0"/>
                        <a:t>0 point 0 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346772389"/>
                  </a:ext>
                </a:extLst>
              </a:tr>
            </a:tbl>
          </a:graphicData>
        </a:graphic>
      </p:graphicFrame>
      <p:graphicFrame>
        <p:nvGraphicFramePr>
          <p:cNvPr id="13" name="Object 12">
            <a:extLst>
              <a:ext uri="{FF2B5EF4-FFF2-40B4-BE49-F238E27FC236}">
                <a16:creationId xmlns:a16="http://schemas.microsoft.com/office/drawing/2014/main" id="{977A8DD7-8CFC-093D-F184-B6E785185E64}"/>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427972644"/>
              </p:ext>
            </p:extLst>
          </p:nvPr>
        </p:nvGraphicFramePr>
        <p:xfrm>
          <a:off x="4681411" y="5980570"/>
          <a:ext cx="450850" cy="239713"/>
        </p:xfrm>
        <a:graphic>
          <a:graphicData uri="http://schemas.openxmlformats.org/presentationml/2006/ole">
            <mc:AlternateContent xmlns:mc="http://schemas.openxmlformats.org/markup-compatibility/2006">
              <mc:Choice xmlns:v="urn:schemas-microsoft-com:vml" Requires="v">
                <p:oleObj name="Equation" r:id="rId3" imgW="342720" imgH="177480" progId="Equation.DSMT4">
                  <p:embed/>
                </p:oleObj>
              </mc:Choice>
              <mc:Fallback>
                <p:oleObj name="Equation" r:id="rId3" imgW="342720" imgH="177480" progId="Equation.DSMT4">
                  <p:embed/>
                  <p:pic>
                    <p:nvPicPr>
                      <p:cNvPr id="12" name="Object 11" descr="Roman numeral two.">
                        <a:extLst>
                          <a:ext uri="{FF2B5EF4-FFF2-40B4-BE49-F238E27FC236}">
                            <a16:creationId xmlns:a16="http://schemas.microsoft.com/office/drawing/2014/main" id="{13B8864B-0A99-F965-4267-43E3C8C42333}"/>
                          </a:ext>
                        </a:extLst>
                      </p:cNvPr>
                      <p:cNvPicPr/>
                      <p:nvPr/>
                    </p:nvPicPr>
                    <p:blipFill>
                      <a:blip r:embed="rId4"/>
                      <a:stretch>
                        <a:fillRect/>
                      </a:stretch>
                    </p:blipFill>
                    <p:spPr>
                      <a:xfrm>
                        <a:off x="4681411" y="5980570"/>
                        <a:ext cx="450850" cy="239713"/>
                      </a:xfrm>
                      <a:prstGeom prst="rect">
                        <a:avLst/>
                      </a:prstGeom>
                      <a:solidFill>
                        <a:srgbClr val="D4EAE4"/>
                      </a:solidFill>
                    </p:spPr>
                  </p:pic>
                </p:oleObj>
              </mc:Fallback>
            </mc:AlternateContent>
          </a:graphicData>
        </a:graphic>
      </p:graphicFrame>
      <p:graphicFrame>
        <p:nvGraphicFramePr>
          <p:cNvPr id="8" name="Object 7">
            <a:extLst>
              <a:ext uri="{FF2B5EF4-FFF2-40B4-BE49-F238E27FC236}">
                <a16:creationId xmlns:a16="http://schemas.microsoft.com/office/drawing/2014/main" id="{86D28480-1B2E-B66A-DB46-406122B4E17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254488912"/>
              </p:ext>
            </p:extLst>
          </p:nvPr>
        </p:nvGraphicFramePr>
        <p:xfrm>
          <a:off x="6695082" y="3530280"/>
          <a:ext cx="451635" cy="239260"/>
        </p:xfrm>
        <a:graphic>
          <a:graphicData uri="http://schemas.openxmlformats.org/presentationml/2006/ole">
            <mc:AlternateContent xmlns:mc="http://schemas.openxmlformats.org/markup-compatibility/2006">
              <mc:Choice xmlns:v="urn:schemas-microsoft-com:vml" Requires="v">
                <p:oleObj name="Equation" r:id="rId5" imgW="342720" imgH="177480" progId="Equation.DSMT4">
                  <p:embed/>
                </p:oleObj>
              </mc:Choice>
              <mc:Fallback>
                <p:oleObj name="Equation" r:id="rId5" imgW="342720" imgH="177480" progId="Equation.DSMT4">
                  <p:embed/>
                  <p:pic>
                    <p:nvPicPr>
                      <p:cNvPr id="7" name="Object 6" descr="Roman numeral two.">
                        <a:extLst>
                          <a:ext uri="{FF2B5EF4-FFF2-40B4-BE49-F238E27FC236}">
                            <a16:creationId xmlns:a16="http://schemas.microsoft.com/office/drawing/2014/main" id="{86022760-1AA1-4C8F-B2F2-B26AED59EA4B}"/>
                          </a:ext>
                        </a:extLst>
                      </p:cNvPr>
                      <p:cNvPicPr/>
                      <p:nvPr/>
                    </p:nvPicPr>
                    <p:blipFill>
                      <a:blip r:embed="rId6"/>
                      <a:stretch>
                        <a:fillRect/>
                      </a:stretch>
                    </p:blipFill>
                    <p:spPr>
                      <a:xfrm>
                        <a:off x="6695082" y="3530280"/>
                        <a:ext cx="451635" cy="239260"/>
                      </a:xfrm>
                      <a:prstGeom prst="rect">
                        <a:avLst/>
                      </a:prstGeom>
                      <a:solidFill>
                        <a:srgbClr val="D4EAE4"/>
                      </a:solidFill>
                    </p:spPr>
                  </p:pic>
                </p:oleObj>
              </mc:Fallback>
            </mc:AlternateContent>
          </a:graphicData>
        </a:graphic>
      </p:graphicFrame>
      <p:graphicFrame>
        <p:nvGraphicFramePr>
          <p:cNvPr id="11" name="Object 10">
            <a:extLst>
              <a:ext uri="{FF2B5EF4-FFF2-40B4-BE49-F238E27FC236}">
                <a16:creationId xmlns:a16="http://schemas.microsoft.com/office/drawing/2014/main" id="{5BB1C5EB-42E5-BED6-5C58-A27D914AAA0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905997190"/>
              </p:ext>
            </p:extLst>
          </p:nvPr>
        </p:nvGraphicFramePr>
        <p:xfrm>
          <a:off x="6677299" y="3889263"/>
          <a:ext cx="871538" cy="239713"/>
        </p:xfrm>
        <a:graphic>
          <a:graphicData uri="http://schemas.openxmlformats.org/presentationml/2006/ole">
            <mc:AlternateContent xmlns:mc="http://schemas.openxmlformats.org/markup-compatibility/2006">
              <mc:Choice xmlns:v="urn:schemas-microsoft-com:vml" Requires="v">
                <p:oleObj name="Equation" r:id="rId7" imgW="660240" imgH="177480" progId="Equation.DSMT4">
                  <p:embed/>
                </p:oleObj>
              </mc:Choice>
              <mc:Fallback>
                <p:oleObj name="Equation" r:id="rId7" imgW="660240" imgH="177480" progId="Equation.DSMT4">
                  <p:embed/>
                  <p:pic>
                    <p:nvPicPr>
                      <p:cNvPr id="8" name="Object 7" descr="Roman numeral two.">
                        <a:extLst>
                          <a:ext uri="{FF2B5EF4-FFF2-40B4-BE49-F238E27FC236}">
                            <a16:creationId xmlns:a16="http://schemas.microsoft.com/office/drawing/2014/main" id="{86D28480-1B2E-B66A-DB46-406122B4E177}"/>
                          </a:ext>
                        </a:extLst>
                      </p:cNvPr>
                      <p:cNvPicPr/>
                      <p:nvPr/>
                    </p:nvPicPr>
                    <p:blipFill>
                      <a:blip r:embed="rId8"/>
                      <a:stretch>
                        <a:fillRect/>
                      </a:stretch>
                    </p:blipFill>
                    <p:spPr>
                      <a:xfrm>
                        <a:off x="6677299" y="3889263"/>
                        <a:ext cx="871538" cy="239713"/>
                      </a:xfrm>
                      <a:prstGeom prst="rect">
                        <a:avLst/>
                      </a:prstGeom>
                      <a:solidFill>
                        <a:srgbClr val="D4EAE4"/>
                      </a:solidFill>
                    </p:spPr>
                  </p:pic>
                </p:oleObj>
              </mc:Fallback>
            </mc:AlternateContent>
          </a:graphicData>
        </a:graphic>
      </p:graphicFrame>
      <p:graphicFrame>
        <p:nvGraphicFramePr>
          <p:cNvPr id="12" name="Object 11">
            <a:extLst>
              <a:ext uri="{FF2B5EF4-FFF2-40B4-BE49-F238E27FC236}">
                <a16:creationId xmlns:a16="http://schemas.microsoft.com/office/drawing/2014/main" id="{13B8864B-0A99-F965-4267-43E3C8C42333}"/>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159607631"/>
              </p:ext>
            </p:extLst>
          </p:nvPr>
        </p:nvGraphicFramePr>
        <p:xfrm>
          <a:off x="6695373" y="4200562"/>
          <a:ext cx="334962" cy="239713"/>
        </p:xfrm>
        <a:graphic>
          <a:graphicData uri="http://schemas.openxmlformats.org/presentationml/2006/ole">
            <mc:AlternateContent xmlns:mc="http://schemas.openxmlformats.org/markup-compatibility/2006">
              <mc:Choice xmlns:v="urn:schemas-microsoft-com:vml" Requires="v">
                <p:oleObj name="Equation" r:id="rId9" imgW="253800" imgH="177480" progId="Equation.DSMT4">
                  <p:embed/>
                </p:oleObj>
              </mc:Choice>
              <mc:Fallback>
                <p:oleObj name="Equation" r:id="rId9" imgW="253800" imgH="177480" progId="Equation.DSMT4">
                  <p:embed/>
                  <p:pic>
                    <p:nvPicPr>
                      <p:cNvPr id="11" name="Object 10" descr="Roman numeral two.">
                        <a:extLst>
                          <a:ext uri="{FF2B5EF4-FFF2-40B4-BE49-F238E27FC236}">
                            <a16:creationId xmlns:a16="http://schemas.microsoft.com/office/drawing/2014/main" id="{5BB1C5EB-42E5-BED6-5C58-A27D914AAA0B}"/>
                          </a:ext>
                        </a:extLst>
                      </p:cNvPr>
                      <p:cNvPicPr/>
                      <p:nvPr/>
                    </p:nvPicPr>
                    <p:blipFill>
                      <a:blip r:embed="rId10"/>
                      <a:stretch>
                        <a:fillRect/>
                      </a:stretch>
                    </p:blipFill>
                    <p:spPr>
                      <a:xfrm>
                        <a:off x="6695373" y="4200562"/>
                        <a:ext cx="334962" cy="239713"/>
                      </a:xfrm>
                      <a:prstGeom prst="rect">
                        <a:avLst/>
                      </a:prstGeom>
                      <a:solidFill>
                        <a:srgbClr val="D4EAE4"/>
                      </a:solidFill>
                    </p:spPr>
                  </p:pic>
                </p:oleObj>
              </mc:Fallback>
            </mc:AlternateContent>
          </a:graphicData>
        </a:graphic>
      </p:graphicFrame>
    </p:spTree>
    <p:extLst>
      <p:ext uri="{BB962C8B-B14F-4D97-AF65-F5344CB8AC3E}">
        <p14:creationId xmlns:p14="http://schemas.microsoft.com/office/powerpoint/2010/main" val="52731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Chart 17.1</a:t>
            </a:r>
            <a:r>
              <a:rPr kumimoji="0" lang="en-US" sz="2800" b="1" i="0" u="none" strike="noStrike" kern="0" cap="none" spc="0" normalizeH="0" baseline="0" noProof="0" dirty="0">
                <a:ln>
                  <a:noFill/>
                </a:ln>
                <a:solidFill>
                  <a:srgbClr val="007FA3"/>
                </a:solidFill>
                <a:effectLst/>
                <a:uLnTx/>
                <a:uFillTx/>
                <a:cs typeface="Times New Roman"/>
                <a:sym typeface="Times New Roman"/>
              </a:rPr>
              <a:t> (2 of 2)</a:t>
            </a:r>
            <a:endParaRPr lang="en-US" dirty="0"/>
          </a:p>
        </p:txBody>
      </p:sp>
      <p:graphicFrame>
        <p:nvGraphicFramePr>
          <p:cNvPr id="3" name="Table 4">
            <a:extLst>
              <a:ext uri="{FF2B5EF4-FFF2-40B4-BE49-F238E27FC236}">
                <a16:creationId xmlns:a16="http://schemas.microsoft.com/office/drawing/2014/main" id="{E5C8E3BC-2377-1701-57B5-83FD14FB6C18}"/>
              </a:ext>
            </a:extLst>
          </p:cNvPr>
          <p:cNvGraphicFramePr>
            <a:graphicFrameLocks noGrp="1"/>
          </p:cNvGraphicFramePr>
          <p:nvPr>
            <p:extLst>
              <p:ext uri="{D42A27DB-BD31-4B8C-83A1-F6EECF244321}">
                <p14:modId xmlns:p14="http://schemas.microsoft.com/office/powerpoint/2010/main" val="1013778654"/>
              </p:ext>
            </p:extLst>
          </p:nvPr>
        </p:nvGraphicFramePr>
        <p:xfrm>
          <a:off x="628649" y="1061015"/>
          <a:ext cx="8010524" cy="1341120"/>
        </p:xfrm>
        <a:graphic>
          <a:graphicData uri="http://schemas.openxmlformats.org/drawingml/2006/table">
            <a:tbl>
              <a:tblPr firstRow="1" bandRow="1">
                <a:tableStyleId>{40F9630F-82C1-40B7-BC3A-925EFCFF5E92}</a:tableStyleId>
              </a:tblPr>
              <a:tblGrid>
                <a:gridCol w="2002631">
                  <a:extLst>
                    <a:ext uri="{9D8B030D-6E8A-4147-A177-3AD203B41FA5}">
                      <a16:colId xmlns:a16="http://schemas.microsoft.com/office/drawing/2014/main" val="493620885"/>
                    </a:ext>
                  </a:extLst>
                </a:gridCol>
                <a:gridCol w="2002631">
                  <a:extLst>
                    <a:ext uri="{9D8B030D-6E8A-4147-A177-3AD203B41FA5}">
                      <a16:colId xmlns:a16="http://schemas.microsoft.com/office/drawing/2014/main" val="582007250"/>
                    </a:ext>
                  </a:extLst>
                </a:gridCol>
                <a:gridCol w="2002631">
                  <a:extLst>
                    <a:ext uri="{9D8B030D-6E8A-4147-A177-3AD203B41FA5}">
                      <a16:colId xmlns:a16="http://schemas.microsoft.com/office/drawing/2014/main" val="1953400965"/>
                    </a:ext>
                  </a:extLst>
                </a:gridCol>
                <a:gridCol w="2002631">
                  <a:extLst>
                    <a:ext uri="{9D8B030D-6E8A-4147-A177-3AD203B41FA5}">
                      <a16:colId xmlns:a16="http://schemas.microsoft.com/office/drawing/2014/main" val="3462492576"/>
                    </a:ext>
                  </a:extLst>
                </a:gridCol>
              </a:tblGrid>
              <a:tr h="307480">
                <a:tc>
                  <a:txBody>
                    <a:bodyPr/>
                    <a:lstStyle/>
                    <a:p>
                      <a:r>
                        <a:rPr lang="en-US" sz="1600" dirty="0">
                          <a:solidFill>
                            <a:schemeClr val="bg1"/>
                          </a:solidFill>
                        </a:rPr>
                        <a:t>BULB NUMBER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dirty="0">
                          <a:solidFill>
                            <a:schemeClr val="bg1"/>
                          </a:solidFill>
                        </a:rPr>
                        <a:t>FILAMENTS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dirty="0">
                          <a:solidFill>
                            <a:schemeClr val="bg1"/>
                          </a:solidFill>
                        </a:rPr>
                        <a:t>AMPERAGE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dirty="0">
                          <a:solidFill>
                            <a:schemeClr val="bg1"/>
                          </a:solidFill>
                        </a:rPr>
                        <a:t>WATTAGE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2978665766"/>
                  </a:ext>
                </a:extLst>
              </a:tr>
              <a:tr h="212865">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921</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1.4</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18</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080084276"/>
                  </a:ext>
                </a:extLst>
              </a:tr>
              <a:tr h="250965">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9003</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00" baseline="0" dirty="0"/>
                        <a:t>4 point 6 over 5 point 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sz="100" baseline="0" dirty="0"/>
                        <a:t>55 point 0 over 60 point 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16393686"/>
                  </a:ext>
                </a:extLst>
              </a:tr>
              <a:tr h="279540">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9006</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4.3</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00" baseline="0" dirty="0"/>
                        <a:t>55 point 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10573208"/>
                  </a:ext>
                </a:extLst>
              </a:tr>
            </a:tbl>
          </a:graphicData>
        </a:graphic>
      </p:graphicFrame>
      <p:graphicFrame>
        <p:nvGraphicFramePr>
          <p:cNvPr id="4" name="Object 3">
            <a:extLst>
              <a:ext uri="{FF2B5EF4-FFF2-40B4-BE49-F238E27FC236}">
                <a16:creationId xmlns:a16="http://schemas.microsoft.com/office/drawing/2014/main" id="{DCBE10BF-8288-2B8C-3BC0-FCA06DF4E628}"/>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653955677"/>
              </p:ext>
            </p:extLst>
          </p:nvPr>
        </p:nvGraphicFramePr>
        <p:xfrm>
          <a:off x="4681536" y="1789113"/>
          <a:ext cx="771525" cy="239712"/>
        </p:xfrm>
        <a:graphic>
          <a:graphicData uri="http://schemas.openxmlformats.org/presentationml/2006/ole">
            <mc:AlternateContent xmlns:mc="http://schemas.openxmlformats.org/markup-compatibility/2006">
              <mc:Choice xmlns:v="urn:schemas-microsoft-com:vml" Requires="v">
                <p:oleObj name="Equation" r:id="rId3" imgW="583920" imgH="177480" progId="Equation.DSMT4">
                  <p:embed/>
                </p:oleObj>
              </mc:Choice>
              <mc:Fallback>
                <p:oleObj name="Equation" r:id="rId3" imgW="583920" imgH="177480" progId="Equation.DSMT4">
                  <p:embed/>
                  <p:pic>
                    <p:nvPicPr>
                      <p:cNvPr id="2" name="Object 1" descr="Roman numeral two.">
                        <a:extLst>
                          <a:ext uri="{FF2B5EF4-FFF2-40B4-BE49-F238E27FC236}">
                            <a16:creationId xmlns:a16="http://schemas.microsoft.com/office/drawing/2014/main" id="{B54CD9B6-94EB-92B6-7110-46B4C32CAEDA}"/>
                          </a:ext>
                        </a:extLst>
                      </p:cNvPr>
                      <p:cNvPicPr/>
                      <p:nvPr/>
                    </p:nvPicPr>
                    <p:blipFill>
                      <a:blip r:embed="rId4"/>
                      <a:stretch>
                        <a:fillRect/>
                      </a:stretch>
                    </p:blipFill>
                    <p:spPr>
                      <a:xfrm>
                        <a:off x="4681536" y="1789113"/>
                        <a:ext cx="771525" cy="239712"/>
                      </a:xfrm>
                      <a:prstGeom prst="rect">
                        <a:avLst/>
                      </a:prstGeom>
                      <a:solidFill>
                        <a:srgbClr val="D4EAE4"/>
                      </a:solidFill>
                    </p:spPr>
                  </p:pic>
                </p:oleObj>
              </mc:Fallback>
            </mc:AlternateContent>
          </a:graphicData>
        </a:graphic>
      </p:graphicFrame>
      <p:graphicFrame>
        <p:nvGraphicFramePr>
          <p:cNvPr id="5" name="Object 4">
            <a:extLst>
              <a:ext uri="{FF2B5EF4-FFF2-40B4-BE49-F238E27FC236}">
                <a16:creationId xmlns:a16="http://schemas.microsoft.com/office/drawing/2014/main" id="{C9614571-3EDE-6BC5-567C-3E65E8BFD78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147326938"/>
              </p:ext>
            </p:extLst>
          </p:nvPr>
        </p:nvGraphicFramePr>
        <p:xfrm>
          <a:off x="6673851" y="1781885"/>
          <a:ext cx="990600" cy="239713"/>
        </p:xfrm>
        <a:graphic>
          <a:graphicData uri="http://schemas.openxmlformats.org/presentationml/2006/ole">
            <mc:AlternateContent xmlns:mc="http://schemas.openxmlformats.org/markup-compatibility/2006">
              <mc:Choice xmlns:v="urn:schemas-microsoft-com:vml" Requires="v">
                <p:oleObj name="Equation" r:id="rId5" imgW="749160" imgH="177480" progId="Equation.DSMT4">
                  <p:embed/>
                </p:oleObj>
              </mc:Choice>
              <mc:Fallback>
                <p:oleObj name="Equation" r:id="rId5" imgW="749160" imgH="177480" progId="Equation.DSMT4">
                  <p:embed/>
                  <p:pic>
                    <p:nvPicPr>
                      <p:cNvPr id="4" name="Object 3">
                        <a:extLst>
                          <a:ext uri="{FF2B5EF4-FFF2-40B4-BE49-F238E27FC236}">
                            <a16:creationId xmlns:a16="http://schemas.microsoft.com/office/drawing/2014/main" id="{DCBE10BF-8288-2B8C-3BC0-FCA06DF4E628}"/>
                          </a:ext>
                          <a:ext uri="{C183D7F6-B498-43B3-948B-1728B52AA6E4}">
                            <adec:decorative xmlns:adec="http://schemas.microsoft.com/office/drawing/2017/decorative" val="1"/>
                          </a:ext>
                        </a:extLst>
                      </p:cNvPr>
                      <p:cNvPicPr/>
                      <p:nvPr/>
                    </p:nvPicPr>
                    <p:blipFill>
                      <a:blip r:embed="rId6"/>
                      <a:stretch>
                        <a:fillRect/>
                      </a:stretch>
                    </p:blipFill>
                    <p:spPr>
                      <a:xfrm>
                        <a:off x="6673851" y="1781885"/>
                        <a:ext cx="990600" cy="239713"/>
                      </a:xfrm>
                      <a:prstGeom prst="rect">
                        <a:avLst/>
                      </a:prstGeom>
                      <a:solidFill>
                        <a:srgbClr val="D4EAE4"/>
                      </a:solidFill>
                    </p:spPr>
                  </p:pic>
                </p:oleObj>
              </mc:Fallback>
            </mc:AlternateContent>
          </a:graphicData>
        </a:graphic>
      </p:graphicFrame>
      <p:graphicFrame>
        <p:nvGraphicFramePr>
          <p:cNvPr id="2" name="Object 1">
            <a:extLst>
              <a:ext uri="{FF2B5EF4-FFF2-40B4-BE49-F238E27FC236}">
                <a16:creationId xmlns:a16="http://schemas.microsoft.com/office/drawing/2014/main" id="{B54CD9B6-94EB-92B6-7110-46B4C32CAEDA}"/>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679991777"/>
              </p:ext>
            </p:extLst>
          </p:nvPr>
        </p:nvGraphicFramePr>
        <p:xfrm>
          <a:off x="6716713" y="2124323"/>
          <a:ext cx="452438" cy="239712"/>
        </p:xfrm>
        <a:graphic>
          <a:graphicData uri="http://schemas.openxmlformats.org/presentationml/2006/ole">
            <mc:AlternateContent xmlns:mc="http://schemas.openxmlformats.org/markup-compatibility/2006">
              <mc:Choice xmlns:v="urn:schemas-microsoft-com:vml" Requires="v">
                <p:oleObj name="Equation" r:id="rId7" imgW="342720" imgH="177480" progId="Equation.DSMT4">
                  <p:embed/>
                </p:oleObj>
              </mc:Choice>
              <mc:Fallback>
                <p:oleObj name="Equation" r:id="rId7" imgW="342720" imgH="177480" progId="Equation.DSMT4">
                  <p:embed/>
                  <p:pic>
                    <p:nvPicPr>
                      <p:cNvPr id="11" name="Object 10" descr="Roman numeral two.">
                        <a:extLst>
                          <a:ext uri="{FF2B5EF4-FFF2-40B4-BE49-F238E27FC236}">
                            <a16:creationId xmlns:a16="http://schemas.microsoft.com/office/drawing/2014/main" id="{5BB1C5EB-42E5-BED6-5C58-A27D914AAA0B}"/>
                          </a:ext>
                        </a:extLst>
                      </p:cNvPr>
                      <p:cNvPicPr/>
                      <p:nvPr/>
                    </p:nvPicPr>
                    <p:blipFill>
                      <a:blip r:embed="rId8"/>
                      <a:stretch>
                        <a:fillRect/>
                      </a:stretch>
                    </p:blipFill>
                    <p:spPr>
                      <a:xfrm>
                        <a:off x="6716713" y="2124323"/>
                        <a:ext cx="452438" cy="239712"/>
                      </a:xfrm>
                      <a:prstGeom prst="rect">
                        <a:avLst/>
                      </a:prstGeom>
                      <a:solidFill>
                        <a:srgbClr val="D4EAE4"/>
                      </a:solidFill>
                    </p:spPr>
                  </p:pic>
                </p:oleObj>
              </mc:Fallback>
            </mc:AlternateContent>
          </a:graphicData>
        </a:graphic>
      </p:graphicFrame>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2676320"/>
            <a:ext cx="8308830" cy="1144347"/>
          </a:xfrm>
        </p:spPr>
        <p:txBody>
          <a:bodyPr wrap="square" lIns="0" tIns="18000" rIns="0" bIns="18000" anchor="ctr" anchorCtr="0">
            <a:spAutoFit/>
          </a:bodyPr>
          <a:lstStyle/>
          <a:p>
            <a:pPr marL="0" indent="0">
              <a:spcBef>
                <a:spcPts val="600"/>
              </a:spcBef>
              <a:buSzTx/>
              <a:buNone/>
            </a:pPr>
            <a:r>
              <a:rPr lang="en-US" sz="2400" dirty="0"/>
              <a:t>Some automotive bulb trade numbers with their amperage and wattage rating. Check service information for the exact bulb to use.</a:t>
            </a:r>
            <a:endParaRPr lang="en-US" altLang="en-US" sz="2400" dirty="0"/>
          </a:p>
        </p:txBody>
      </p:sp>
    </p:spTree>
    <p:extLst>
      <p:ext uri="{BB962C8B-B14F-4D97-AF65-F5344CB8AC3E}">
        <p14:creationId xmlns:p14="http://schemas.microsoft.com/office/powerpoint/2010/main" val="2022421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17.6</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8308830" cy="405683"/>
          </a:xfrm>
        </p:spPr>
        <p:txBody>
          <a:bodyPr wrap="square" lIns="0" tIns="18000" rIns="0" bIns="18000" anchor="ctr" anchorCtr="0">
            <a:spAutoFit/>
          </a:bodyPr>
          <a:lstStyle/>
          <a:p>
            <a:pPr marL="0" indent="0">
              <a:spcBef>
                <a:spcPts val="600"/>
              </a:spcBef>
              <a:buSzTx/>
              <a:buNone/>
            </a:pPr>
            <a:r>
              <a:rPr lang="en-US" sz="2400" dirty="0"/>
              <a:t>Bulb Markings</a:t>
            </a:r>
            <a:endParaRPr lang="en-US" altLang="en-US" sz="2400" dirty="0"/>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49614" y="1577989"/>
            <a:ext cx="3845935" cy="2991007"/>
          </a:xfrm>
        </p:spPr>
        <p:txBody>
          <a:bodyPr wrap="square" lIns="0" tIns="18000" rIns="0" bIns="18000" anchor="ctr">
            <a:spAutoFit/>
          </a:bodyPr>
          <a:lstStyle/>
          <a:p>
            <a:pPr marL="342900" indent="-342900">
              <a:spcBef>
                <a:spcPts val="600"/>
              </a:spcBef>
              <a:buSzTx/>
            </a:pPr>
            <a:r>
              <a:rPr lang="en-US" sz="2400" dirty="0"/>
              <a:t>Bulbs that have the same trade number have the same operating voltage and wattage. </a:t>
            </a:r>
            <a:r>
              <a:rPr lang="en-US" sz="2400" spc="-300" dirty="0"/>
              <a:t>N </a:t>
            </a:r>
            <a:r>
              <a:rPr lang="en-US" sz="2400" dirty="0"/>
              <a:t>A means that the bulb uses a natural amber glass ampoule with clear turn-signal lenses.</a:t>
            </a:r>
            <a:endParaRPr lang="en-US" altLang="en-US" sz="2400" dirty="0"/>
          </a:p>
        </p:txBody>
      </p:sp>
      <p:pic>
        <p:nvPicPr>
          <p:cNvPr id="4" name="Picture 3" descr="Two different sets of bulb labeled: 3157 and 3157 N A.">
            <a:extLst>
              <a:ext uri="{FF2B5EF4-FFF2-40B4-BE49-F238E27FC236}">
                <a16:creationId xmlns:a16="http://schemas.microsoft.com/office/drawing/2014/main" id="{5AB282D6-15B9-F6C4-9893-15276EE5B211}"/>
              </a:ext>
            </a:extLst>
          </p:cNvPr>
          <p:cNvPicPr>
            <a:picLocks noChangeAspect="1"/>
          </p:cNvPicPr>
          <p:nvPr/>
        </p:nvPicPr>
        <p:blipFill>
          <a:blip r:embed="rId3"/>
          <a:stretch>
            <a:fillRect/>
          </a:stretch>
        </p:blipFill>
        <p:spPr>
          <a:xfrm>
            <a:off x="4690099" y="990380"/>
            <a:ext cx="3943914" cy="3553630"/>
          </a:xfrm>
          <a:prstGeom prst="rect">
            <a:avLst/>
          </a:prstGeom>
        </p:spPr>
      </p:pic>
    </p:spTree>
    <p:extLst>
      <p:ext uri="{BB962C8B-B14F-4D97-AF65-F5344CB8AC3E}">
        <p14:creationId xmlns:p14="http://schemas.microsoft.com/office/powerpoint/2010/main" val="2432456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Question 1</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88007"/>
            <a:ext cx="8315314" cy="775015"/>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Why should the exact same trade number of bulb be used as a replacement?</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60083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1</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91698"/>
            <a:ext cx="8315314" cy="405683"/>
          </a:xfrm>
        </p:spPr>
        <p:txBody>
          <a:bodyPr wrap="square" lIns="0" tIns="18000" rIns="0" bIns="18000" anchor="ctr" anchorCtr="0">
            <a:spAutoFit/>
          </a:bodyPr>
          <a:lstStyle/>
          <a:p>
            <a:pPr marL="0" indent="0">
              <a:buNone/>
            </a:pPr>
            <a:r>
              <a:rPr lang="en-US" sz="2400" dirty="0">
                <a:solidFill>
                  <a:srgbClr val="000000"/>
                </a:solidFill>
              </a:rPr>
              <a:t>To ensure the bulb emits the correct lumens. </a:t>
            </a:r>
          </a:p>
        </p:txBody>
      </p:sp>
    </p:spTree>
    <p:extLst>
      <p:ext uri="{BB962C8B-B14F-4D97-AF65-F5344CB8AC3E}">
        <p14:creationId xmlns:p14="http://schemas.microsoft.com/office/powerpoint/2010/main" val="3868845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Learning Objectives </a:t>
            </a:r>
            <a:r>
              <a:rPr lang="en-US" sz="2800" noProof="0" dirty="0"/>
              <a:t>(1 of 3)</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5756" y="995669"/>
            <a:ext cx="8315314" cy="3775837"/>
          </a:xfrm>
        </p:spPr>
        <p:txBody>
          <a:bodyPr wrap="square" lIns="0" tIns="18000" rIns="0" bIns="18000" anchor="ctr" anchorCtr="0">
            <a:spAutoFit/>
          </a:bodyPr>
          <a:lstStyle/>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.1	</a:t>
            </a:r>
            <a:r>
              <a:rPr lang="en-US" altLang="en-US" sz="2400" noProof="0" dirty="0">
                <a:latin typeface="Arial" panose="020B0604020202020204" pitchFamily="34" charset="0"/>
                <a:cs typeface="Arial" panose="020B0604020202020204" pitchFamily="34" charset="0"/>
              </a:rPr>
              <a:t>Explain lighting systems in an automobile.</a:t>
            </a: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.2	</a:t>
            </a:r>
            <a:r>
              <a:rPr lang="en-US" altLang="en-US" sz="2400" noProof="0" dirty="0">
                <a:latin typeface="Arial" panose="020B0604020202020204" pitchFamily="34" charset="0"/>
                <a:cs typeface="Arial" panose="020B0604020202020204" pitchFamily="34" charset="0"/>
              </a:rPr>
              <a:t>List the advantages of using </a:t>
            </a:r>
            <a:r>
              <a:rPr lang="en-US" altLang="en-US" sz="2400" spc="-300" noProof="0" dirty="0">
                <a:latin typeface="Arial" panose="020B0604020202020204" pitchFamily="34" charset="0"/>
                <a:cs typeface="Arial" panose="020B0604020202020204" pitchFamily="34" charset="0"/>
              </a:rPr>
              <a:t>L E </a:t>
            </a:r>
            <a:r>
              <a:rPr lang="en-US" altLang="en-US" sz="2400" noProof="0" dirty="0">
                <a:latin typeface="Arial" panose="020B0604020202020204" pitchFamily="34" charset="0"/>
                <a:cs typeface="Arial" panose="020B0604020202020204" pitchFamily="34" charset="0"/>
              </a:rPr>
              <a:t>D lights.</a:t>
            </a: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.3	</a:t>
            </a:r>
            <a:r>
              <a:rPr lang="en-US" altLang="en-US" sz="2400" noProof="0" dirty="0">
                <a:latin typeface="Arial" panose="020B0604020202020204" pitchFamily="34" charset="0"/>
                <a:cs typeface="Arial" panose="020B0604020202020204" pitchFamily="34" charset="0"/>
              </a:rPr>
              <a:t>Read and interpret a bulb chart.</a:t>
            </a: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.4	</a:t>
            </a:r>
            <a:r>
              <a:rPr lang="en-US" altLang="en-US" sz="2400" noProof="0" dirty="0">
                <a:latin typeface="Arial" panose="020B0604020202020204" pitchFamily="34" charset="0"/>
                <a:cs typeface="Arial" panose="020B0604020202020204" pitchFamily="34" charset="0"/>
              </a:rPr>
              <a:t>Discuss the operation of brake lights.</a:t>
            </a: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.5	</a:t>
            </a:r>
            <a:r>
              <a:rPr lang="en-US" altLang="en-US" sz="2400" noProof="0" dirty="0">
                <a:latin typeface="Arial" panose="020B0604020202020204" pitchFamily="34" charset="0"/>
                <a:cs typeface="Arial" panose="020B0604020202020204" pitchFamily="34" charset="0"/>
              </a:rPr>
              <a:t>Discuss the operation of turn signals.</a:t>
            </a: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.6	</a:t>
            </a:r>
            <a:r>
              <a:rPr lang="en-US" altLang="en-US" sz="2400" noProof="0" dirty="0">
                <a:latin typeface="Arial" panose="020B0604020202020204" pitchFamily="34" charset="0"/>
                <a:cs typeface="Arial" panose="020B0604020202020204" pitchFamily="34" charset="0"/>
              </a:rPr>
              <a:t>Describe daytime running lights.</a:t>
            </a: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.7	</a:t>
            </a:r>
            <a:r>
              <a:rPr lang="en-US" altLang="en-US" sz="2400" noProof="0" dirty="0">
                <a:latin typeface="Arial" panose="020B0604020202020204" pitchFamily="34" charset="0"/>
                <a:cs typeface="Arial" panose="020B0604020202020204" pitchFamily="34" charset="0"/>
              </a:rPr>
              <a:t>Describe headlights.</a:t>
            </a: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Brake Lights </a:t>
            </a:r>
            <a:r>
              <a:rPr lang="en-US" sz="2800" noProof="0" dirty="0"/>
              <a:t>(1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92576"/>
            <a:ext cx="8315314" cy="3375727"/>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Terminology</a:t>
            </a:r>
          </a:p>
          <a:p>
            <a:pPr marL="829818" lvl="1" indent="-342900">
              <a:buSzTx/>
            </a:pPr>
            <a:r>
              <a:rPr lang="en-US" altLang="en-US" sz="2400" noProof="0" dirty="0">
                <a:solidFill>
                  <a:schemeClr val="tx1"/>
                </a:solidFill>
              </a:rPr>
              <a:t>Brake lights, also called </a:t>
            </a:r>
            <a:r>
              <a:rPr lang="en-US" altLang="en-US" sz="2400" i="1" noProof="0" dirty="0">
                <a:solidFill>
                  <a:schemeClr val="tx1"/>
                </a:solidFill>
              </a:rPr>
              <a:t>stop lights</a:t>
            </a:r>
            <a:r>
              <a:rPr lang="en-US" altLang="en-US" sz="2400" noProof="0" dirty="0">
                <a:solidFill>
                  <a:schemeClr val="tx1"/>
                </a:solidFill>
              </a:rPr>
              <a:t>, use high-intensity filament of a double-filament bulb or </a:t>
            </a:r>
            <a:r>
              <a:rPr lang="en-US" altLang="en-US" sz="2400" spc="-300" noProof="0" dirty="0">
                <a:solidFill>
                  <a:schemeClr val="tx1"/>
                </a:solidFill>
              </a:rPr>
              <a:t>L E </a:t>
            </a:r>
            <a:r>
              <a:rPr lang="en-US" altLang="en-US" sz="2400" noProof="0" dirty="0">
                <a:solidFill>
                  <a:schemeClr val="tx1"/>
                </a:solidFill>
              </a:rPr>
              <a:t>Ds.</a:t>
            </a:r>
          </a:p>
          <a:p>
            <a:pPr marL="342900" indent="-342900">
              <a:spcBef>
                <a:spcPts val="600"/>
              </a:spcBef>
              <a:buSzTx/>
            </a:pPr>
            <a:r>
              <a:rPr lang="en-US" altLang="en-US" sz="2400" noProof="0" dirty="0">
                <a:solidFill>
                  <a:schemeClr val="tx1"/>
                </a:solidFill>
              </a:rPr>
              <a:t>One Filament Stop/Turn Bulbs</a:t>
            </a:r>
          </a:p>
          <a:p>
            <a:pPr marL="829818" lvl="1" indent="-342900">
              <a:buSzTx/>
            </a:pPr>
            <a:r>
              <a:rPr lang="en-US" altLang="en-US" sz="2400" noProof="0" dirty="0">
                <a:solidFill>
                  <a:schemeClr val="tx1"/>
                </a:solidFill>
              </a:rPr>
              <a:t>Stop/turn signals are both provided by one filament.</a:t>
            </a:r>
          </a:p>
          <a:p>
            <a:pPr marL="342900" indent="-342900">
              <a:spcBef>
                <a:spcPts val="600"/>
              </a:spcBef>
              <a:buSzTx/>
            </a:pPr>
            <a:r>
              <a:rPr lang="en-US" altLang="en-US" sz="2400" noProof="0" dirty="0">
                <a:solidFill>
                  <a:schemeClr val="tx1"/>
                </a:solidFill>
              </a:rPr>
              <a:t>Two Filament Stop/Turn Bulbs</a:t>
            </a:r>
          </a:p>
          <a:p>
            <a:pPr marL="829818" lvl="1" indent="-342900">
              <a:buSzTx/>
            </a:pPr>
            <a:r>
              <a:rPr lang="en-US" altLang="en-US" sz="2400" noProof="0" dirty="0">
                <a:solidFill>
                  <a:schemeClr val="tx1"/>
                </a:solidFill>
              </a:rPr>
              <a:t>Separate filaments for the stop and turn lamps, the brake and turn signal switches are not connected.</a:t>
            </a:r>
          </a:p>
        </p:txBody>
      </p:sp>
    </p:spTree>
    <p:extLst>
      <p:ext uri="{BB962C8B-B14F-4D97-AF65-F5344CB8AC3E}">
        <p14:creationId xmlns:p14="http://schemas.microsoft.com/office/powerpoint/2010/main" val="360568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Brake Lights </a:t>
            </a:r>
            <a:r>
              <a:rPr lang="en-US" sz="2800" noProof="0" dirty="0"/>
              <a:t>(2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86742"/>
            <a:ext cx="8315314" cy="3006395"/>
          </a:xfrm>
        </p:spPr>
        <p:txBody>
          <a:bodyPr wrap="square" lIns="0" tIns="18000" rIns="0" bIns="18000" anchor="ctr" anchorCtr="0">
            <a:spAutoFit/>
          </a:bodyPr>
          <a:lstStyle/>
          <a:p>
            <a:pPr marL="342900" indent="-342900">
              <a:spcBef>
                <a:spcPts val="600"/>
              </a:spcBef>
              <a:buSzTx/>
            </a:pPr>
            <a:r>
              <a:rPr lang="en-US" altLang="en-US" sz="2400" spc="-300" noProof="0" dirty="0">
                <a:solidFill>
                  <a:schemeClr val="tx1"/>
                </a:solidFill>
              </a:rPr>
              <a:t>B C </a:t>
            </a:r>
            <a:r>
              <a:rPr lang="en-US" altLang="en-US" sz="2400" noProof="0" dirty="0">
                <a:solidFill>
                  <a:schemeClr val="tx1"/>
                </a:solidFill>
              </a:rPr>
              <a:t>M-Controlled Brake Lights</a:t>
            </a:r>
          </a:p>
          <a:p>
            <a:pPr marL="342900" indent="-342900">
              <a:spcBef>
                <a:spcPts val="600"/>
              </a:spcBef>
              <a:buSzTx/>
            </a:pPr>
            <a:r>
              <a:rPr lang="en-US" altLang="en-US" sz="2400" noProof="0" dirty="0">
                <a:solidFill>
                  <a:schemeClr val="tx1"/>
                </a:solidFill>
              </a:rPr>
              <a:t>Input from brake pedal switch or sensor is used by other systems in vehicle as an input signal for:</a:t>
            </a:r>
          </a:p>
          <a:p>
            <a:pPr marL="829818" lvl="1" indent="-342900">
              <a:buSzTx/>
            </a:pPr>
            <a:r>
              <a:rPr lang="en-US" altLang="en-US" sz="2400" noProof="0" dirty="0">
                <a:solidFill>
                  <a:schemeClr val="tx1"/>
                </a:solidFill>
              </a:rPr>
              <a:t>Shift interlock</a:t>
            </a:r>
          </a:p>
          <a:p>
            <a:pPr marL="829818" lvl="1" indent="-342900">
              <a:buSzTx/>
            </a:pPr>
            <a:r>
              <a:rPr lang="en-US" altLang="en-US" sz="2400" noProof="0" dirty="0">
                <a:solidFill>
                  <a:schemeClr val="tx1"/>
                </a:solidFill>
              </a:rPr>
              <a:t>Push-button start</a:t>
            </a:r>
          </a:p>
          <a:p>
            <a:pPr marL="829818" lvl="1" indent="-342900">
              <a:buSzTx/>
            </a:pPr>
            <a:r>
              <a:rPr lang="en-US" altLang="en-US" sz="2400" noProof="0" dirty="0">
                <a:solidFill>
                  <a:schemeClr val="tx1"/>
                </a:solidFill>
              </a:rPr>
              <a:t>Cruise control</a:t>
            </a:r>
          </a:p>
          <a:p>
            <a:pPr marL="829818" lvl="1" indent="-342900">
              <a:buSzTx/>
            </a:pPr>
            <a:r>
              <a:rPr lang="en-US" altLang="en-US" sz="2400" noProof="0" dirty="0">
                <a:solidFill>
                  <a:schemeClr val="tx1"/>
                </a:solidFill>
              </a:rPr>
              <a:t>Antilock braking system (</a:t>
            </a:r>
            <a:r>
              <a:rPr lang="en-US" altLang="en-US" sz="2400" spc="-300" noProof="0" dirty="0">
                <a:solidFill>
                  <a:schemeClr val="tx1"/>
                </a:solidFill>
              </a:rPr>
              <a:t>A B </a:t>
            </a:r>
            <a:r>
              <a:rPr lang="en-US" altLang="en-US" sz="2400" noProof="0" dirty="0">
                <a:solidFill>
                  <a:schemeClr val="tx1"/>
                </a:solidFill>
              </a:rPr>
              <a:t>S)</a:t>
            </a:r>
          </a:p>
        </p:txBody>
      </p:sp>
    </p:spTree>
    <p:extLst>
      <p:ext uri="{BB962C8B-B14F-4D97-AF65-F5344CB8AC3E}">
        <p14:creationId xmlns:p14="http://schemas.microsoft.com/office/powerpoint/2010/main" val="2646620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17.7</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8308830" cy="405683"/>
          </a:xfrm>
        </p:spPr>
        <p:txBody>
          <a:bodyPr wrap="square" lIns="0" tIns="18000" rIns="0" bIns="18000" anchor="ctr" anchorCtr="0">
            <a:spAutoFit/>
          </a:bodyPr>
          <a:lstStyle/>
          <a:p>
            <a:pPr marL="0" indent="0">
              <a:spcBef>
                <a:spcPts val="600"/>
              </a:spcBef>
              <a:buSzTx/>
              <a:buNone/>
            </a:pPr>
            <a:r>
              <a:rPr lang="en-US" altLang="en-US" sz="2400" dirty="0"/>
              <a:t>Brake Light Circuit</a:t>
            </a:r>
          </a:p>
        </p:txBody>
      </p:sp>
      <p:pic>
        <p:nvPicPr>
          <p:cNvPr id="5" name="Picture 4" descr="An illustration depicts a circuit diagram of an older-type light circuit.&#10;Long description is available in notes, press F6">
            <a:extLst>
              <a:ext uri="{FF2B5EF4-FFF2-40B4-BE49-F238E27FC236}">
                <a16:creationId xmlns:a16="http://schemas.microsoft.com/office/drawing/2014/main" id="{582135F1-F2E0-56AE-E4CF-391B02ED589F}"/>
              </a:ext>
            </a:extLst>
          </p:cNvPr>
          <p:cNvPicPr>
            <a:picLocks noChangeAspect="1"/>
          </p:cNvPicPr>
          <p:nvPr/>
        </p:nvPicPr>
        <p:blipFill>
          <a:blip r:embed="rId3"/>
          <a:stretch>
            <a:fillRect/>
          </a:stretch>
        </p:blipFill>
        <p:spPr>
          <a:xfrm>
            <a:off x="2251286" y="1416956"/>
            <a:ext cx="4641428" cy="4045858"/>
          </a:xfrm>
          <a:prstGeom prst="rect">
            <a:avLst/>
          </a:prstGeom>
        </p:spPr>
      </p:pic>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38728" y="5514911"/>
            <a:ext cx="8309985" cy="775015"/>
          </a:xfrm>
        </p:spPr>
        <p:txBody>
          <a:bodyPr wrap="square" lIns="0" tIns="18000" rIns="0" bIns="18000" anchor="ctr">
            <a:spAutoFit/>
          </a:bodyPr>
          <a:lstStyle/>
          <a:p>
            <a:pPr marL="342900" indent="-342900">
              <a:spcBef>
                <a:spcPts val="600"/>
              </a:spcBef>
              <a:buSzTx/>
            </a:pPr>
            <a:r>
              <a:rPr lang="en-US" sz="2400" dirty="0"/>
              <a:t>A typical older-type brake light circuit showing the brake switch and all of the related circuit components.</a:t>
            </a:r>
            <a:endParaRPr lang="en-US" altLang="en-US" sz="2400" dirty="0"/>
          </a:p>
        </p:txBody>
      </p:sp>
    </p:spTree>
    <p:extLst>
      <p:ext uri="{BB962C8B-B14F-4D97-AF65-F5344CB8AC3E}">
        <p14:creationId xmlns:p14="http://schemas.microsoft.com/office/powerpoint/2010/main" val="3356003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17.8</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8561"/>
            <a:ext cx="8308830" cy="344128"/>
          </a:xfrm>
        </p:spPr>
        <p:txBody>
          <a:bodyPr wrap="square" lIns="0" tIns="18000" rIns="0" bIns="18000" anchor="ctr" anchorCtr="0">
            <a:spAutoFit/>
          </a:bodyPr>
          <a:lstStyle/>
          <a:p>
            <a:pPr marL="0" indent="0">
              <a:spcBef>
                <a:spcPts val="600"/>
              </a:spcBef>
              <a:buSzTx/>
              <a:buNone/>
            </a:pPr>
            <a:r>
              <a:rPr lang="en-US" altLang="en-US" sz="2000" spc="-200" dirty="0"/>
              <a:t>B C </a:t>
            </a:r>
            <a:r>
              <a:rPr lang="en-US" altLang="en-US" sz="2000" dirty="0"/>
              <a:t>M Controlled</a:t>
            </a:r>
          </a:p>
        </p:txBody>
      </p:sp>
      <p:pic>
        <p:nvPicPr>
          <p:cNvPr id="4" name="Picture 3" descr="A circuit schematic shows the connections between the body control module, B C M, powertrain control module, brake pedal position, B P P, switch, P C M, and trailer brake control, T B C, module.&#10;Long description is available in notes, press F6">
            <a:extLst>
              <a:ext uri="{FF2B5EF4-FFF2-40B4-BE49-F238E27FC236}">
                <a16:creationId xmlns:a16="http://schemas.microsoft.com/office/drawing/2014/main" id="{B6F6BD09-5F38-BB86-FB82-AEF1D64F1958}"/>
              </a:ext>
            </a:extLst>
          </p:cNvPr>
          <p:cNvPicPr>
            <a:picLocks noChangeAspect="1"/>
          </p:cNvPicPr>
          <p:nvPr/>
        </p:nvPicPr>
        <p:blipFill>
          <a:blip r:embed="rId3"/>
          <a:stretch>
            <a:fillRect/>
          </a:stretch>
        </p:blipFill>
        <p:spPr>
          <a:xfrm>
            <a:off x="2326315" y="1399103"/>
            <a:ext cx="4534811" cy="3593622"/>
          </a:xfrm>
          <a:prstGeom prst="rect">
            <a:avLst/>
          </a:prstGeom>
        </p:spPr>
      </p:pic>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38728" y="5059139"/>
            <a:ext cx="8309985" cy="1267458"/>
          </a:xfrm>
        </p:spPr>
        <p:txBody>
          <a:bodyPr wrap="square" lIns="0" tIns="18000" rIns="0" bIns="18000" anchor="ctr">
            <a:spAutoFit/>
          </a:bodyPr>
          <a:lstStyle/>
          <a:p>
            <a:pPr marL="342900" indent="-342900">
              <a:spcBef>
                <a:spcPts val="600"/>
              </a:spcBef>
              <a:buSzTx/>
            </a:pPr>
            <a:r>
              <a:rPr lang="en-US" sz="2000" dirty="0"/>
              <a:t>A schematic of the </a:t>
            </a:r>
            <a:r>
              <a:rPr lang="en-US" sz="2000" spc="-200" dirty="0"/>
              <a:t>B C </a:t>
            </a:r>
            <a:r>
              <a:rPr lang="en-US" sz="2000" dirty="0"/>
              <a:t>M-controlled brake light circuit that includes the brake pedal position (</a:t>
            </a:r>
            <a:r>
              <a:rPr lang="en-US" sz="2000" spc="-200" dirty="0"/>
              <a:t>B P </a:t>
            </a:r>
            <a:r>
              <a:rPr lang="en-US" sz="2000" dirty="0"/>
              <a:t>P) switch, which creates signals to the powertrain control module (</a:t>
            </a:r>
            <a:r>
              <a:rPr lang="en-US" sz="2000" spc="-200" dirty="0"/>
              <a:t>P C </a:t>
            </a:r>
            <a:r>
              <a:rPr lang="en-US" sz="2000" dirty="0"/>
              <a:t>M) with inputs labeled </a:t>
            </a:r>
            <a:r>
              <a:rPr lang="en-US" sz="2000" spc="-200" dirty="0"/>
              <a:t>B P </a:t>
            </a:r>
            <a:r>
              <a:rPr lang="en-US" sz="2000" dirty="0"/>
              <a:t>S (brake pedal position) and </a:t>
            </a:r>
            <a:r>
              <a:rPr lang="en-US" sz="2000" spc="-300" dirty="0"/>
              <a:t>B O </a:t>
            </a:r>
            <a:r>
              <a:rPr lang="en-US" sz="2000" dirty="0"/>
              <a:t>O (brake on-off).</a:t>
            </a:r>
            <a:endParaRPr lang="en-US" altLang="en-US" sz="2000" dirty="0"/>
          </a:p>
        </p:txBody>
      </p:sp>
    </p:spTree>
    <p:extLst>
      <p:ext uri="{BB962C8B-B14F-4D97-AF65-F5344CB8AC3E}">
        <p14:creationId xmlns:p14="http://schemas.microsoft.com/office/powerpoint/2010/main" val="1581452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Stop Lights</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A6-A Stop Lights - Captions">
            <a:hlinkClick r:id="" action="ppaction://media"/>
            <a:extLst>
              <a:ext uri="{FF2B5EF4-FFF2-40B4-BE49-F238E27FC236}">
                <a16:creationId xmlns:a16="http://schemas.microsoft.com/office/drawing/2014/main" id="{5330160F-F6A5-94B1-0F56-EFDBB42D7B0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111046"/>
            <a:ext cx="8051800" cy="4671314"/>
          </a:xfrm>
        </p:spPr>
      </p:pic>
    </p:spTree>
    <p:extLst>
      <p:ext uri="{BB962C8B-B14F-4D97-AF65-F5344CB8AC3E}">
        <p14:creationId xmlns:p14="http://schemas.microsoft.com/office/powerpoint/2010/main" val="351866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Turn Signals </a:t>
            </a:r>
            <a:r>
              <a:rPr lang="en-US" sz="2800" noProof="0" dirty="0"/>
              <a:t>(1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87486"/>
            <a:ext cx="8315314" cy="2852507"/>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Mechanical System Operation</a:t>
            </a:r>
          </a:p>
          <a:p>
            <a:pPr marL="829818" lvl="1" indent="-342900">
              <a:buSzTx/>
            </a:pPr>
            <a:r>
              <a:rPr lang="en-US" altLang="en-US" sz="2400" noProof="0" dirty="0">
                <a:solidFill>
                  <a:schemeClr val="tx1"/>
                </a:solidFill>
              </a:rPr>
              <a:t>In older systems, the turn signal circuit is supplied power from the ignition switch and operated by a lever and a switch.</a:t>
            </a:r>
          </a:p>
          <a:p>
            <a:pPr marL="342900" indent="-342900">
              <a:spcBef>
                <a:spcPts val="600"/>
              </a:spcBef>
              <a:buSzTx/>
            </a:pPr>
            <a:r>
              <a:rPr lang="en-US" altLang="en-US" sz="2400" spc="-300" noProof="0" dirty="0">
                <a:solidFill>
                  <a:schemeClr val="tx1"/>
                </a:solidFill>
              </a:rPr>
              <a:t>B C </a:t>
            </a:r>
            <a:r>
              <a:rPr lang="en-US" altLang="en-US" sz="2400" noProof="0" dirty="0">
                <a:solidFill>
                  <a:schemeClr val="tx1"/>
                </a:solidFill>
              </a:rPr>
              <a:t>M-Controlled Turn Signals</a:t>
            </a:r>
          </a:p>
          <a:p>
            <a:pPr marL="829818" lvl="1" indent="-342900">
              <a:buSzTx/>
            </a:pPr>
            <a:r>
              <a:rPr lang="en-US" altLang="en-US" sz="2400" noProof="0" dirty="0">
                <a:solidFill>
                  <a:schemeClr val="tx1"/>
                </a:solidFill>
              </a:rPr>
              <a:t>The </a:t>
            </a:r>
            <a:r>
              <a:rPr lang="en-US" altLang="en-US" sz="2400" spc="-300" noProof="0" dirty="0">
                <a:solidFill>
                  <a:schemeClr val="tx1"/>
                </a:solidFill>
              </a:rPr>
              <a:t>B C </a:t>
            </a:r>
            <a:r>
              <a:rPr lang="en-US" altLang="en-US" sz="2400" noProof="0" dirty="0">
                <a:solidFill>
                  <a:schemeClr val="tx1"/>
                </a:solidFill>
              </a:rPr>
              <a:t>M sends a signal through the data lines to the lighting module(s) to flash the lights.</a:t>
            </a:r>
          </a:p>
        </p:txBody>
      </p:sp>
    </p:spTree>
    <p:extLst>
      <p:ext uri="{BB962C8B-B14F-4D97-AF65-F5344CB8AC3E}">
        <p14:creationId xmlns:p14="http://schemas.microsoft.com/office/powerpoint/2010/main" val="2983636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Turn Signals </a:t>
            </a:r>
            <a:r>
              <a:rPr lang="en-US" sz="2800" noProof="0" dirty="0"/>
              <a:t>(2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89629"/>
            <a:ext cx="8315314" cy="3591171"/>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Bulb Outage Warning</a:t>
            </a:r>
          </a:p>
          <a:p>
            <a:pPr marL="829818" lvl="1" indent="-342900">
              <a:buSzTx/>
            </a:pPr>
            <a:r>
              <a:rPr lang="en-US" altLang="en-US" sz="2400" noProof="0" dirty="0">
                <a:solidFill>
                  <a:schemeClr val="tx1"/>
                </a:solidFill>
              </a:rPr>
              <a:t>Lighting module, usually the </a:t>
            </a:r>
            <a:r>
              <a:rPr lang="en-US" altLang="en-US" sz="2400" spc="-300" noProof="0" dirty="0">
                <a:solidFill>
                  <a:schemeClr val="tx1"/>
                </a:solidFill>
              </a:rPr>
              <a:t>B C </a:t>
            </a:r>
            <a:r>
              <a:rPr lang="en-US" altLang="en-US" sz="2400" noProof="0" dirty="0">
                <a:solidFill>
                  <a:schemeClr val="tx1"/>
                </a:solidFill>
              </a:rPr>
              <a:t>M, monitors the current flow though all of the lights.</a:t>
            </a:r>
          </a:p>
          <a:p>
            <a:pPr marL="342900" indent="-342900">
              <a:spcBef>
                <a:spcPts val="600"/>
              </a:spcBef>
              <a:buSzTx/>
            </a:pPr>
            <a:r>
              <a:rPr lang="en-US" altLang="en-US" sz="2400" noProof="0" dirty="0">
                <a:solidFill>
                  <a:schemeClr val="tx1"/>
                </a:solidFill>
              </a:rPr>
              <a:t>Hazard Warning Lights</a:t>
            </a:r>
          </a:p>
          <a:p>
            <a:pPr marL="829818" lvl="1" indent="-342900">
              <a:buSzTx/>
            </a:pPr>
            <a:r>
              <a:rPr lang="en-US" altLang="en-US" sz="2400" noProof="0" dirty="0">
                <a:solidFill>
                  <a:schemeClr val="tx1"/>
                </a:solidFill>
              </a:rPr>
              <a:t>Hazard warning, also called </a:t>
            </a:r>
            <a:r>
              <a:rPr lang="en-US" altLang="en-US" sz="2400" i="1" noProof="0" dirty="0">
                <a:solidFill>
                  <a:schemeClr val="tx1"/>
                </a:solidFill>
              </a:rPr>
              <a:t>4-way flashers</a:t>
            </a:r>
            <a:r>
              <a:rPr lang="en-US" altLang="en-US" sz="2400" noProof="0" dirty="0">
                <a:solidFill>
                  <a:schemeClr val="tx1"/>
                </a:solidFill>
              </a:rPr>
              <a:t>, is a device installed in a vehicle lighting system with the primary function of causing both the left and right turn signal lamps to flash when the hazard warning switch is activated.</a:t>
            </a:r>
          </a:p>
        </p:txBody>
      </p:sp>
    </p:spTree>
    <p:extLst>
      <p:ext uri="{BB962C8B-B14F-4D97-AF65-F5344CB8AC3E}">
        <p14:creationId xmlns:p14="http://schemas.microsoft.com/office/powerpoint/2010/main" val="2016267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17.9</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8308830" cy="405683"/>
          </a:xfrm>
        </p:spPr>
        <p:txBody>
          <a:bodyPr wrap="square" lIns="0" tIns="18000" rIns="0" bIns="18000" anchor="ctr" anchorCtr="0">
            <a:spAutoFit/>
          </a:bodyPr>
          <a:lstStyle/>
          <a:p>
            <a:pPr marL="0" indent="0">
              <a:spcBef>
                <a:spcPts val="600"/>
              </a:spcBef>
              <a:buSzTx/>
              <a:buNone/>
            </a:pPr>
            <a:r>
              <a:rPr lang="en-US" sz="2400" dirty="0"/>
              <a:t>Flashers</a:t>
            </a:r>
            <a:endParaRPr lang="en-US" altLang="en-US" sz="2400" dirty="0"/>
          </a:p>
        </p:txBody>
      </p:sp>
      <p:pic>
        <p:nvPicPr>
          <p:cNvPr id="5" name="Picture 4" descr="Three types of flasher units. A 3 pin, a 4 pin, and a 5 pin flasher.">
            <a:extLst>
              <a:ext uri="{FF2B5EF4-FFF2-40B4-BE49-F238E27FC236}">
                <a16:creationId xmlns:a16="http://schemas.microsoft.com/office/drawing/2014/main" id="{8BB9ADE4-7227-61AA-04BC-ABEC67852169}"/>
              </a:ext>
            </a:extLst>
          </p:cNvPr>
          <p:cNvPicPr>
            <a:picLocks noChangeAspect="1"/>
          </p:cNvPicPr>
          <p:nvPr/>
        </p:nvPicPr>
        <p:blipFill>
          <a:blip r:embed="rId3"/>
          <a:stretch>
            <a:fillRect/>
          </a:stretch>
        </p:blipFill>
        <p:spPr>
          <a:xfrm>
            <a:off x="1840104" y="1625219"/>
            <a:ext cx="5463792" cy="4064762"/>
          </a:xfrm>
          <a:prstGeom prst="rect">
            <a:avLst/>
          </a:prstGeom>
        </p:spPr>
      </p:pic>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45656" y="5842452"/>
            <a:ext cx="8303057" cy="405683"/>
          </a:xfrm>
        </p:spPr>
        <p:txBody>
          <a:bodyPr wrap="square" lIns="0" tIns="18000" rIns="0" bIns="18000" anchor="ctr">
            <a:spAutoFit/>
          </a:bodyPr>
          <a:lstStyle/>
          <a:p>
            <a:pPr marL="342900" indent="-342900">
              <a:spcBef>
                <a:spcPts val="600"/>
              </a:spcBef>
              <a:buSzTx/>
            </a:pPr>
            <a:r>
              <a:rPr lang="en-US" sz="2400" dirty="0"/>
              <a:t>Three styles of flasher units.</a:t>
            </a:r>
            <a:endParaRPr lang="en-US" altLang="en-US" sz="2400" dirty="0"/>
          </a:p>
        </p:txBody>
      </p:sp>
    </p:spTree>
    <p:extLst>
      <p:ext uri="{BB962C8B-B14F-4D97-AF65-F5344CB8AC3E}">
        <p14:creationId xmlns:p14="http://schemas.microsoft.com/office/powerpoint/2010/main" val="366170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17.10</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2346860" cy="405683"/>
          </a:xfrm>
        </p:spPr>
        <p:txBody>
          <a:bodyPr wrap="square" lIns="0" tIns="18000" rIns="0" bIns="18000" anchor="ctr" anchorCtr="0">
            <a:spAutoFit/>
          </a:bodyPr>
          <a:lstStyle/>
          <a:p>
            <a:pPr marL="0" indent="0">
              <a:spcBef>
                <a:spcPts val="600"/>
              </a:spcBef>
              <a:buSzTx/>
              <a:buNone/>
            </a:pPr>
            <a:r>
              <a:rPr lang="en-US" sz="2400" dirty="0"/>
              <a:t>Steering Column</a:t>
            </a:r>
            <a:endParaRPr lang="en-US" altLang="en-US" sz="2400" dirty="0"/>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49614" y="1489359"/>
            <a:ext cx="3845935" cy="4099002"/>
          </a:xfrm>
        </p:spPr>
        <p:txBody>
          <a:bodyPr wrap="square" lIns="0" tIns="18000" rIns="0" bIns="18000" anchor="ctr">
            <a:spAutoFit/>
          </a:bodyPr>
          <a:lstStyle/>
          <a:p>
            <a:pPr marL="342900" indent="-342900">
              <a:spcBef>
                <a:spcPts val="600"/>
              </a:spcBef>
              <a:buSzTx/>
            </a:pPr>
            <a:r>
              <a:rPr lang="en-US" sz="2400" dirty="0"/>
              <a:t>A steering column with the steering wheel removed, showing the turn signal canceling cam used to return the lever to the neutral position after a turn. The switches are an input to the body control module for left and right turn-signal operation.</a:t>
            </a:r>
            <a:endParaRPr lang="en-US" altLang="en-US" sz="2400" dirty="0"/>
          </a:p>
        </p:txBody>
      </p:sp>
      <p:pic>
        <p:nvPicPr>
          <p:cNvPr id="5" name="Picture 4" descr="A cutaway steering column shows the turn signal canceling cam on the side of the steering shaft.">
            <a:extLst>
              <a:ext uri="{FF2B5EF4-FFF2-40B4-BE49-F238E27FC236}">
                <a16:creationId xmlns:a16="http://schemas.microsoft.com/office/drawing/2014/main" id="{F5350455-F008-3558-C781-0CE8F3F6F279}"/>
              </a:ext>
            </a:extLst>
          </p:cNvPr>
          <p:cNvPicPr>
            <a:picLocks noChangeAspect="1"/>
          </p:cNvPicPr>
          <p:nvPr/>
        </p:nvPicPr>
        <p:blipFill>
          <a:blip r:embed="rId3"/>
          <a:stretch>
            <a:fillRect/>
          </a:stretch>
        </p:blipFill>
        <p:spPr>
          <a:xfrm>
            <a:off x="4658387" y="1079165"/>
            <a:ext cx="4029114" cy="3262750"/>
          </a:xfrm>
          <a:prstGeom prst="rect">
            <a:avLst/>
          </a:prstGeom>
        </p:spPr>
      </p:pic>
    </p:spTree>
    <p:extLst>
      <p:ext uri="{BB962C8B-B14F-4D97-AF65-F5344CB8AC3E}">
        <p14:creationId xmlns:p14="http://schemas.microsoft.com/office/powerpoint/2010/main" val="1576911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Turn and Stop Lights</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A6-A Lights, Turn and Stop - Captions">
            <a:hlinkClick r:id="" action="ppaction://media"/>
            <a:extLst>
              <a:ext uri="{FF2B5EF4-FFF2-40B4-BE49-F238E27FC236}">
                <a16:creationId xmlns:a16="http://schemas.microsoft.com/office/drawing/2014/main" id="{F4BD0DFE-9AF6-1DDB-C333-BC91CF905E6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5300" y="1160206"/>
            <a:ext cx="8191500" cy="4622153"/>
          </a:xfrm>
        </p:spPr>
      </p:pic>
    </p:spTree>
    <p:extLst>
      <p:ext uri="{BB962C8B-B14F-4D97-AF65-F5344CB8AC3E}">
        <p14:creationId xmlns:p14="http://schemas.microsoft.com/office/powerpoint/2010/main" val="100863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Learning Objectives</a:t>
            </a:r>
            <a:r>
              <a:rPr kumimoji="0" lang="en-US" sz="2800" b="1" i="0" u="none" strike="noStrike" kern="0" cap="none" spc="0" normalizeH="0" baseline="0" noProof="0" dirty="0">
                <a:ln>
                  <a:noFill/>
                </a:ln>
                <a:solidFill>
                  <a:srgbClr val="007FA3"/>
                </a:solidFill>
                <a:effectLst/>
                <a:uLnTx/>
                <a:uFillTx/>
                <a:cs typeface="Times New Roman"/>
                <a:sym typeface="Times New Roman"/>
              </a:rPr>
              <a:t> (2 of 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5756" y="1004728"/>
            <a:ext cx="8315314" cy="3775837"/>
          </a:xfrm>
        </p:spPr>
        <p:txBody>
          <a:bodyPr wrap="square" lIns="0" tIns="18000" rIns="0" bIns="18000" anchor="ctr" anchorCtr="0">
            <a:spAutoFit/>
          </a:bodyPr>
          <a:lstStyle/>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.8	</a:t>
            </a:r>
            <a:r>
              <a:rPr lang="en-US" altLang="en-US" sz="2400" noProof="0" dirty="0">
                <a:latin typeface="Arial" panose="020B0604020202020204" pitchFamily="34" charset="0"/>
                <a:cs typeface="Arial" panose="020B0604020202020204" pitchFamily="34" charset="0"/>
              </a:rPr>
              <a:t>Describe high-intensity discharge headlights.</a:t>
            </a: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.9	</a:t>
            </a:r>
            <a:r>
              <a:rPr lang="en-US" altLang="en-US" sz="2400" noProof="0" dirty="0">
                <a:latin typeface="Arial" panose="020B0604020202020204" pitchFamily="34" charset="0"/>
                <a:cs typeface="Arial" panose="020B0604020202020204" pitchFamily="34" charset="0"/>
              </a:rPr>
              <a:t>Describe </a:t>
            </a:r>
            <a:r>
              <a:rPr lang="en-US" altLang="en-US" sz="2400" spc="-300" noProof="0" dirty="0">
                <a:latin typeface="Arial" panose="020B0604020202020204" pitchFamily="34" charset="0"/>
                <a:cs typeface="Arial" panose="020B0604020202020204" pitchFamily="34" charset="0"/>
              </a:rPr>
              <a:t>L E </a:t>
            </a:r>
            <a:r>
              <a:rPr lang="en-US" altLang="en-US" sz="2400" noProof="0" dirty="0">
                <a:latin typeface="Arial" panose="020B0604020202020204" pitchFamily="34" charset="0"/>
                <a:cs typeface="Arial" panose="020B0604020202020204" pitchFamily="34" charset="0"/>
              </a:rPr>
              <a:t>D headlights.</a:t>
            </a: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.10	</a:t>
            </a:r>
            <a:r>
              <a:rPr lang="en-US" altLang="en-US" sz="2400" noProof="0" dirty="0">
                <a:latin typeface="Arial" panose="020B0604020202020204" pitchFamily="34" charset="0"/>
                <a:cs typeface="Arial" panose="020B0604020202020204" pitchFamily="34" charset="0"/>
              </a:rPr>
              <a:t>Describe adaptive front lighting systems.</a:t>
            </a: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.11	</a:t>
            </a:r>
            <a:r>
              <a:rPr lang="en-US" sz="2400" dirty="0">
                <a:latin typeface="Arial" panose="020B0604020202020204" pitchFamily="34" charset="0"/>
                <a:ea typeface="+mj-ea"/>
                <a:cs typeface="Arial" panose="020B0604020202020204" pitchFamily="34" charset="0"/>
              </a:rPr>
              <a:t>Describe automatic headlights.</a:t>
            </a: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.12	</a:t>
            </a:r>
            <a:r>
              <a:rPr lang="en-US" sz="2400" dirty="0">
                <a:latin typeface="Arial" panose="020B0604020202020204" pitchFamily="34" charset="0"/>
                <a:ea typeface="+mj-ea"/>
                <a:cs typeface="Arial" panose="020B0604020202020204" pitchFamily="34" charset="0"/>
              </a:rPr>
              <a:t>Describe the headlight high-/low-beam switch.</a:t>
            </a:r>
            <a:endParaRPr lang="en-US" altLang="en-US" sz="2400" noProof="0" dirty="0">
              <a:latin typeface="Arial" panose="020B0604020202020204" pitchFamily="34" charset="0"/>
              <a:cs typeface="Arial" panose="020B0604020202020204" pitchFamily="34" charset="0"/>
            </a:endParaRP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.13	</a:t>
            </a:r>
            <a:r>
              <a:rPr lang="en-US" sz="2400" dirty="0">
                <a:latin typeface="Arial" panose="020B0604020202020204" pitchFamily="34" charset="0"/>
                <a:ea typeface="+mj-ea"/>
                <a:cs typeface="Arial" panose="020B0604020202020204" pitchFamily="34" charset="0"/>
              </a:rPr>
              <a:t>Describe auto-dimming headlights.</a:t>
            </a:r>
            <a:endParaRPr lang="en-US" altLang="en-US" sz="2400" noProof="0" dirty="0">
              <a:latin typeface="Arial" panose="020B0604020202020204" pitchFamily="34" charset="0"/>
              <a:cs typeface="Arial" panose="020B0604020202020204" pitchFamily="34" charset="0"/>
            </a:endParaRP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.14	</a:t>
            </a:r>
            <a:r>
              <a:rPr lang="en-US" sz="2400" dirty="0">
                <a:latin typeface="Arial" panose="020B0604020202020204" pitchFamily="34" charset="0"/>
                <a:ea typeface="+mj-ea"/>
                <a:cs typeface="Arial" panose="020B0604020202020204" pitchFamily="34" charset="0"/>
              </a:rPr>
              <a:t>Describe how to aim headlights.</a:t>
            </a:r>
            <a:endParaRPr lang="en-US" alt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003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17.11</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2695203" cy="405683"/>
          </a:xfrm>
        </p:spPr>
        <p:txBody>
          <a:bodyPr wrap="square" lIns="0" tIns="18000" rIns="0" bIns="18000" anchor="ctr" anchorCtr="0">
            <a:spAutoFit/>
          </a:bodyPr>
          <a:lstStyle/>
          <a:p>
            <a:pPr marL="0" indent="0">
              <a:spcBef>
                <a:spcPts val="600"/>
              </a:spcBef>
              <a:buSzTx/>
              <a:buNone/>
            </a:pPr>
            <a:r>
              <a:rPr lang="en-US" sz="2400" dirty="0"/>
              <a:t>Replacement </a:t>
            </a:r>
            <a:r>
              <a:rPr lang="en-US" sz="2400" spc="-300" dirty="0"/>
              <a:t>L E </a:t>
            </a:r>
            <a:r>
              <a:rPr lang="en-US" sz="2400" dirty="0"/>
              <a:t>D</a:t>
            </a:r>
            <a:endParaRPr lang="en-US" altLang="en-US" sz="2400" dirty="0"/>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38729" y="1493050"/>
            <a:ext cx="3618922" cy="3729670"/>
          </a:xfrm>
        </p:spPr>
        <p:txBody>
          <a:bodyPr wrap="square" lIns="0" tIns="18000" rIns="0" bIns="18000" anchor="ctr">
            <a:spAutoFit/>
          </a:bodyPr>
          <a:lstStyle/>
          <a:p>
            <a:pPr marL="342900" indent="-342900">
              <a:spcBef>
                <a:spcPts val="600"/>
              </a:spcBef>
              <a:buSzTx/>
            </a:pPr>
            <a:r>
              <a:rPr lang="en-US" sz="2400" dirty="0"/>
              <a:t>Replacement side marker </a:t>
            </a:r>
            <a:r>
              <a:rPr lang="en-US" sz="2400" spc="-300" dirty="0"/>
              <a:t>L E </a:t>
            </a:r>
            <a:r>
              <a:rPr lang="en-US" sz="2400" dirty="0"/>
              <a:t>D lamps that could be used to replace standard bulbs. However, the current draw is lower and using these bulbs could cause the lamp outage warning lamp to be turned on.</a:t>
            </a:r>
            <a:endParaRPr lang="en-US" altLang="en-US" sz="2400" dirty="0"/>
          </a:p>
        </p:txBody>
      </p:sp>
      <p:pic>
        <p:nvPicPr>
          <p:cNvPr id="4" name="Picture 3" descr="A package of two L E D lamps. Text on the top left reads, Cool white. Text on the top right reads, 2825. Also fits: Compatible. 168 forward slash 194.">
            <a:extLst>
              <a:ext uri="{FF2B5EF4-FFF2-40B4-BE49-F238E27FC236}">
                <a16:creationId xmlns:a16="http://schemas.microsoft.com/office/drawing/2014/main" id="{72881696-F19C-F9EB-98D5-D0CC382E0B9A}"/>
              </a:ext>
            </a:extLst>
          </p:cNvPr>
          <p:cNvPicPr>
            <a:picLocks noChangeAspect="1"/>
          </p:cNvPicPr>
          <p:nvPr/>
        </p:nvPicPr>
        <p:blipFill>
          <a:blip r:embed="rId3"/>
          <a:stretch>
            <a:fillRect/>
          </a:stretch>
        </p:blipFill>
        <p:spPr>
          <a:xfrm>
            <a:off x="4650999" y="1005785"/>
            <a:ext cx="4054386" cy="4541633"/>
          </a:xfrm>
          <a:prstGeom prst="rect">
            <a:avLst/>
          </a:prstGeom>
        </p:spPr>
      </p:pic>
    </p:spTree>
    <p:extLst>
      <p:ext uri="{BB962C8B-B14F-4D97-AF65-F5344CB8AC3E}">
        <p14:creationId xmlns:p14="http://schemas.microsoft.com/office/powerpoint/2010/main" val="394047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Daytime Running Lights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88885"/>
            <a:ext cx="8315314" cy="3745059"/>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Purpose and Function</a:t>
            </a:r>
          </a:p>
          <a:p>
            <a:pPr marL="829818" lvl="1" indent="-342900">
              <a:buSzTx/>
            </a:pPr>
            <a:r>
              <a:rPr lang="en-US" altLang="en-US" sz="2400" noProof="0" dirty="0">
                <a:solidFill>
                  <a:schemeClr val="tx1"/>
                </a:solidFill>
              </a:rPr>
              <a:t>Daytime running lights (</a:t>
            </a:r>
            <a:r>
              <a:rPr lang="en-US" altLang="en-US" sz="2400" spc="-300" noProof="0" dirty="0">
                <a:solidFill>
                  <a:schemeClr val="tx1"/>
                </a:solidFill>
              </a:rPr>
              <a:t>D R </a:t>
            </a:r>
            <a:r>
              <a:rPr lang="en-US" altLang="en-US" sz="2400" noProof="0" dirty="0">
                <a:solidFill>
                  <a:schemeClr val="tx1"/>
                </a:solidFill>
              </a:rPr>
              <a:t>Ls) are lights at the front of the vehicle that are on all the time the engine is running, unless they are turned off, or when the headlights are on.</a:t>
            </a:r>
          </a:p>
          <a:p>
            <a:pPr marL="342900" indent="-342900">
              <a:spcBef>
                <a:spcPts val="600"/>
              </a:spcBef>
              <a:buSzTx/>
            </a:pPr>
            <a:r>
              <a:rPr lang="en-US" altLang="en-US" sz="2400" spc="-300" noProof="0" dirty="0">
                <a:solidFill>
                  <a:schemeClr val="tx1"/>
                </a:solidFill>
              </a:rPr>
              <a:t>D R </a:t>
            </a:r>
            <a:r>
              <a:rPr lang="en-US" altLang="en-US" sz="2400" noProof="0" dirty="0">
                <a:solidFill>
                  <a:schemeClr val="tx1"/>
                </a:solidFill>
              </a:rPr>
              <a:t>Ls involve operation of the following:</a:t>
            </a:r>
          </a:p>
          <a:p>
            <a:pPr marL="829818" lvl="1" indent="-342900">
              <a:buSzTx/>
            </a:pPr>
            <a:r>
              <a:rPr lang="en-US" altLang="en-US" sz="2400" noProof="0" dirty="0">
                <a:solidFill>
                  <a:schemeClr val="tx1"/>
                </a:solidFill>
              </a:rPr>
              <a:t>Front parking lights</a:t>
            </a:r>
          </a:p>
          <a:p>
            <a:pPr marL="829818" lvl="1" indent="-342900">
              <a:buSzTx/>
            </a:pPr>
            <a:r>
              <a:rPr lang="en-US" altLang="en-US" sz="2400" noProof="0" dirty="0">
                <a:solidFill>
                  <a:schemeClr val="tx1"/>
                </a:solidFill>
              </a:rPr>
              <a:t>Separate </a:t>
            </a:r>
            <a:r>
              <a:rPr lang="en-US" altLang="en-US" sz="2400" spc="-300" noProof="0" dirty="0">
                <a:solidFill>
                  <a:schemeClr val="tx1"/>
                </a:solidFill>
              </a:rPr>
              <a:t>D R </a:t>
            </a:r>
            <a:r>
              <a:rPr lang="en-US" altLang="en-US" sz="2400" noProof="0" dirty="0">
                <a:solidFill>
                  <a:schemeClr val="tx1"/>
                </a:solidFill>
              </a:rPr>
              <a:t>L lamps</a:t>
            </a:r>
          </a:p>
          <a:p>
            <a:pPr marL="829818" lvl="1" indent="-342900">
              <a:buSzTx/>
            </a:pPr>
            <a:r>
              <a:rPr lang="en-US" altLang="en-US" sz="2400" noProof="0" dirty="0">
                <a:solidFill>
                  <a:schemeClr val="tx1"/>
                </a:solidFill>
              </a:rPr>
              <a:t>Headlights (at a reduced current)</a:t>
            </a:r>
          </a:p>
        </p:txBody>
      </p:sp>
    </p:spTree>
    <p:extLst>
      <p:ext uri="{BB962C8B-B14F-4D97-AF65-F5344CB8AC3E}">
        <p14:creationId xmlns:p14="http://schemas.microsoft.com/office/powerpoint/2010/main" val="81607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17.12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3518507" cy="405683"/>
          </a:xfrm>
        </p:spPr>
        <p:txBody>
          <a:bodyPr wrap="square" lIns="0" tIns="18000" rIns="0" bIns="18000" anchor="ctr" anchorCtr="0">
            <a:spAutoFit/>
          </a:bodyPr>
          <a:lstStyle/>
          <a:p>
            <a:pPr marL="0" indent="0">
              <a:spcBef>
                <a:spcPts val="600"/>
              </a:spcBef>
              <a:buSzTx/>
              <a:buNone/>
            </a:pPr>
            <a:r>
              <a:rPr lang="en-US" sz="2400" spc="-300" dirty="0"/>
              <a:t>D R </a:t>
            </a:r>
            <a:r>
              <a:rPr lang="en-US" sz="2400" dirty="0"/>
              <a:t>L Schematic</a:t>
            </a:r>
            <a:endParaRPr lang="en-US" altLang="en-US" sz="2400" dirty="0"/>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50761" y="1572115"/>
            <a:ext cx="3507629" cy="3729670"/>
          </a:xfrm>
        </p:spPr>
        <p:txBody>
          <a:bodyPr wrap="square" lIns="0" tIns="18000" rIns="0" bIns="18000" anchor="ctr">
            <a:spAutoFit/>
          </a:bodyPr>
          <a:lstStyle/>
          <a:p>
            <a:pPr marL="342900" indent="-342900">
              <a:spcBef>
                <a:spcPts val="600"/>
              </a:spcBef>
              <a:buSzTx/>
            </a:pPr>
            <a:r>
              <a:rPr lang="en-US" sz="2400" dirty="0"/>
              <a:t>A schematic showing a </a:t>
            </a:r>
            <a:r>
              <a:rPr lang="en-US" sz="2400" spc="-300" dirty="0"/>
              <a:t>D R </a:t>
            </a:r>
            <a:r>
              <a:rPr lang="en-US" sz="2400" dirty="0"/>
              <a:t>L circuit that uses the headlights. Also notice that each headlight has its own fuse to protect the circuit. Check service information for how the </a:t>
            </a:r>
            <a:r>
              <a:rPr lang="en-US" sz="2400" spc="-300" dirty="0"/>
              <a:t>D R </a:t>
            </a:r>
            <a:r>
              <a:rPr lang="en-US" sz="2400" dirty="0"/>
              <a:t>Ls operate on the vehicle being serviced.</a:t>
            </a:r>
            <a:endParaRPr lang="en-US" altLang="en-US" sz="2400" dirty="0"/>
          </a:p>
        </p:txBody>
      </p:sp>
      <p:pic>
        <p:nvPicPr>
          <p:cNvPr id="5" name="Picture 4" descr="A circuit schematic shows the connections between the terminals of a daytime running light relay, headlights, head relay, and switches.&#10;Long description is available in notes, press F6">
            <a:extLst>
              <a:ext uri="{FF2B5EF4-FFF2-40B4-BE49-F238E27FC236}">
                <a16:creationId xmlns:a16="http://schemas.microsoft.com/office/drawing/2014/main" id="{42040CF5-EAB1-0021-6554-20BA756A2066}"/>
              </a:ext>
            </a:extLst>
          </p:cNvPr>
          <p:cNvPicPr>
            <a:picLocks noChangeAspect="1"/>
          </p:cNvPicPr>
          <p:nvPr/>
        </p:nvPicPr>
        <p:blipFill>
          <a:blip r:embed="rId3"/>
          <a:stretch>
            <a:fillRect/>
          </a:stretch>
        </p:blipFill>
        <p:spPr>
          <a:xfrm>
            <a:off x="4173695" y="1069047"/>
            <a:ext cx="4568184" cy="5169400"/>
          </a:xfrm>
          <a:prstGeom prst="rect">
            <a:avLst/>
          </a:prstGeom>
        </p:spPr>
      </p:pic>
    </p:spTree>
    <p:extLst>
      <p:ext uri="{BB962C8B-B14F-4D97-AF65-F5344CB8AC3E}">
        <p14:creationId xmlns:p14="http://schemas.microsoft.com/office/powerpoint/2010/main" val="845707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Headlights </a:t>
            </a:r>
            <a:r>
              <a:rPr lang="en-US" sz="2800" noProof="0" dirty="0"/>
              <a:t>(1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87486"/>
            <a:ext cx="8315314" cy="2852507"/>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Headlight Switches</a:t>
            </a:r>
          </a:p>
          <a:p>
            <a:pPr marL="829818" lvl="1" indent="-342900">
              <a:buSzTx/>
            </a:pPr>
            <a:r>
              <a:rPr lang="en-US" altLang="en-US" sz="2400" noProof="0" dirty="0">
                <a:solidFill>
                  <a:schemeClr val="tx1"/>
                </a:solidFill>
              </a:rPr>
              <a:t>Older vehicles use the headlight switch to operate the exterior and interior lights.</a:t>
            </a:r>
          </a:p>
          <a:p>
            <a:pPr marL="342900" indent="-342900">
              <a:spcBef>
                <a:spcPts val="600"/>
              </a:spcBef>
              <a:buSzTx/>
            </a:pPr>
            <a:r>
              <a:rPr lang="en-US" altLang="en-US" sz="2400" noProof="0" dirty="0">
                <a:solidFill>
                  <a:schemeClr val="tx1"/>
                </a:solidFill>
              </a:rPr>
              <a:t>Composite Headlights</a:t>
            </a:r>
          </a:p>
          <a:p>
            <a:pPr marL="829818" lvl="1" indent="-342900">
              <a:buSzTx/>
            </a:pPr>
            <a:r>
              <a:rPr lang="en-US" altLang="en-US" sz="2400" noProof="0" dirty="0">
                <a:solidFill>
                  <a:schemeClr val="tx1"/>
                </a:solidFill>
              </a:rPr>
              <a:t>Composite headlights are constructed using a replaceable bulb and a fixed lens cover that is part of the vehicle.</a:t>
            </a:r>
          </a:p>
        </p:txBody>
      </p:sp>
    </p:spTree>
    <p:extLst>
      <p:ext uri="{BB962C8B-B14F-4D97-AF65-F5344CB8AC3E}">
        <p14:creationId xmlns:p14="http://schemas.microsoft.com/office/powerpoint/2010/main" val="1845813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Headlights </a:t>
            </a:r>
            <a:r>
              <a:rPr lang="en-US" sz="2800" noProof="0" dirty="0"/>
              <a:t>(2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94347"/>
            <a:ext cx="8315314" cy="4191335"/>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Bulb Faults</a:t>
            </a:r>
          </a:p>
          <a:p>
            <a:pPr marL="829818" lvl="1" indent="-342900">
              <a:buSzTx/>
            </a:pPr>
            <a:r>
              <a:rPr lang="en-US" altLang="en-US" sz="2400" noProof="0" dirty="0">
                <a:solidFill>
                  <a:schemeClr val="tx1"/>
                </a:solidFill>
              </a:rPr>
              <a:t>Gray color. Low voltage to the bulb (check for corroded socket or connector)</a:t>
            </a:r>
          </a:p>
          <a:p>
            <a:pPr marL="829818" lvl="1" indent="-342900">
              <a:buSzTx/>
            </a:pPr>
            <a:r>
              <a:rPr lang="en-US" altLang="en-US" sz="2400" noProof="0" dirty="0">
                <a:solidFill>
                  <a:schemeClr val="tx1"/>
                </a:solidFill>
              </a:rPr>
              <a:t>White (cloudy) color. Indication of an air leak</a:t>
            </a:r>
          </a:p>
          <a:p>
            <a:pPr marL="829818" lvl="1" indent="-342900">
              <a:buSzTx/>
            </a:pPr>
            <a:r>
              <a:rPr lang="en-US" altLang="en-US" sz="2400" noProof="0" dirty="0">
                <a:solidFill>
                  <a:schemeClr val="tx1"/>
                </a:solidFill>
              </a:rPr>
              <a:t>Broken filament. Usually caused by excessive vibration</a:t>
            </a:r>
          </a:p>
          <a:p>
            <a:pPr marL="829818" lvl="1" indent="-342900">
              <a:buSzTx/>
            </a:pPr>
            <a:r>
              <a:rPr lang="en-US" altLang="en-US" sz="2400" noProof="0" dirty="0">
                <a:solidFill>
                  <a:schemeClr val="tx1"/>
                </a:solidFill>
              </a:rPr>
              <a:t>Blistered glass. Indication that someone has touched the glass</a:t>
            </a:r>
          </a:p>
          <a:p>
            <a:pPr marL="342900" indent="-342900">
              <a:spcBef>
                <a:spcPts val="600"/>
              </a:spcBef>
              <a:buSzTx/>
            </a:pPr>
            <a:r>
              <a:rPr lang="en-US" altLang="en-US" sz="2400" noProof="0" dirty="0">
                <a:solidFill>
                  <a:schemeClr val="tx1"/>
                </a:solidFill>
              </a:rPr>
              <a:t>Cloudy Headlight Restoration</a:t>
            </a:r>
          </a:p>
          <a:p>
            <a:pPr marL="829818" lvl="1" indent="-342900">
              <a:buSzTx/>
            </a:pPr>
            <a:r>
              <a:rPr lang="en-US" altLang="en-US" sz="2400" noProof="0" dirty="0">
                <a:solidFill>
                  <a:schemeClr val="tx1"/>
                </a:solidFill>
              </a:rPr>
              <a:t>The process of restoring the surface of a composite headlight assembly</a:t>
            </a:r>
          </a:p>
        </p:txBody>
      </p:sp>
    </p:spTree>
    <p:extLst>
      <p:ext uri="{BB962C8B-B14F-4D97-AF65-F5344CB8AC3E}">
        <p14:creationId xmlns:p14="http://schemas.microsoft.com/office/powerpoint/2010/main" val="4102560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17.13</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4" y="953701"/>
            <a:ext cx="3736392" cy="405683"/>
          </a:xfrm>
        </p:spPr>
        <p:txBody>
          <a:bodyPr wrap="square" lIns="0" tIns="18000" rIns="0" bIns="18000" anchor="ctr" anchorCtr="0">
            <a:spAutoFit/>
          </a:bodyPr>
          <a:lstStyle/>
          <a:p>
            <a:pPr marL="0" indent="0">
              <a:spcBef>
                <a:spcPts val="600"/>
              </a:spcBef>
              <a:buSzTx/>
              <a:buNone/>
            </a:pPr>
            <a:r>
              <a:rPr lang="en-US" sz="2400" dirty="0"/>
              <a:t>Headlight Circuit</a:t>
            </a:r>
            <a:endParaRPr lang="en-US" altLang="en-US" sz="2400" dirty="0"/>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49615" y="1497232"/>
            <a:ext cx="3726660" cy="4837666"/>
          </a:xfrm>
        </p:spPr>
        <p:txBody>
          <a:bodyPr wrap="square" lIns="0" tIns="18000" rIns="0" bIns="18000" anchor="ctr">
            <a:spAutoFit/>
          </a:bodyPr>
          <a:lstStyle/>
          <a:p>
            <a:pPr marL="342900" indent="-342900">
              <a:spcBef>
                <a:spcPts val="600"/>
              </a:spcBef>
              <a:buSzTx/>
            </a:pPr>
            <a:r>
              <a:rPr lang="en-US" sz="2400" dirty="0"/>
              <a:t>A Typical headlight circuit diagram on an older vehicle that does not use a controller, such as the </a:t>
            </a:r>
            <a:r>
              <a:rPr lang="en-US" sz="2400" spc="-300" dirty="0"/>
              <a:t>B C </a:t>
            </a:r>
            <a:r>
              <a:rPr lang="en-US" sz="2400" dirty="0"/>
              <a:t>M, to control the operation of the lights. Note that the headlight switch is represented by a dotted outline, indicating that other circuits (such as dash lights) also operate from the switch.</a:t>
            </a:r>
            <a:endParaRPr lang="en-US" altLang="en-US" sz="2400" dirty="0"/>
          </a:p>
        </p:txBody>
      </p:sp>
      <p:pic>
        <p:nvPicPr>
          <p:cNvPr id="4" name="Picture 3" descr="An illustration depicts a typical head lamp circuit.&#10;Long description is available in notes, press F6">
            <a:extLst>
              <a:ext uri="{FF2B5EF4-FFF2-40B4-BE49-F238E27FC236}">
                <a16:creationId xmlns:a16="http://schemas.microsoft.com/office/drawing/2014/main" id="{5043B0EA-B342-A6CF-7711-1B12DCB2B2E2}"/>
              </a:ext>
            </a:extLst>
          </p:cNvPr>
          <p:cNvPicPr>
            <a:picLocks noChangeAspect="1"/>
          </p:cNvPicPr>
          <p:nvPr/>
        </p:nvPicPr>
        <p:blipFill>
          <a:blip r:embed="rId3"/>
          <a:stretch>
            <a:fillRect/>
          </a:stretch>
        </p:blipFill>
        <p:spPr>
          <a:xfrm>
            <a:off x="4967726" y="1000007"/>
            <a:ext cx="3397289" cy="5163880"/>
          </a:xfrm>
          <a:prstGeom prst="rect">
            <a:avLst/>
          </a:prstGeom>
        </p:spPr>
      </p:pic>
    </p:spTree>
    <p:extLst>
      <p:ext uri="{BB962C8B-B14F-4D97-AF65-F5344CB8AC3E}">
        <p14:creationId xmlns:p14="http://schemas.microsoft.com/office/powerpoint/2010/main" val="2046648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Headlight Circuit, Parking Lights</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A6-A Headlight Circuit, Parking Lights - Captions">
            <a:hlinkClick r:id="" action="ppaction://media"/>
            <a:extLst>
              <a:ext uri="{FF2B5EF4-FFF2-40B4-BE49-F238E27FC236}">
                <a16:creationId xmlns:a16="http://schemas.microsoft.com/office/drawing/2014/main" id="{5E86D549-B288-95EF-5E85-330C9182052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8000" y="1214437"/>
            <a:ext cx="8178800" cy="4429125"/>
          </a:xfrm>
        </p:spPr>
      </p:pic>
    </p:spTree>
    <p:extLst>
      <p:ext uri="{BB962C8B-B14F-4D97-AF65-F5344CB8AC3E}">
        <p14:creationId xmlns:p14="http://schemas.microsoft.com/office/powerpoint/2010/main" val="354208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17.14</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4094871" cy="405683"/>
          </a:xfrm>
        </p:spPr>
        <p:txBody>
          <a:bodyPr wrap="square" lIns="0" tIns="18000" rIns="0" bIns="18000" anchor="ctr" anchorCtr="0">
            <a:spAutoFit/>
          </a:bodyPr>
          <a:lstStyle/>
          <a:p>
            <a:pPr marL="0" indent="0">
              <a:spcBef>
                <a:spcPts val="600"/>
              </a:spcBef>
              <a:buSzTx/>
              <a:buNone/>
            </a:pPr>
            <a:r>
              <a:rPr lang="en-US" sz="2400" dirty="0"/>
              <a:t>Composite Lamp</a:t>
            </a:r>
            <a:endParaRPr lang="en-US" altLang="en-US" sz="2400" dirty="0"/>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38729" y="1638831"/>
            <a:ext cx="3104571" cy="2621675"/>
          </a:xfrm>
        </p:spPr>
        <p:txBody>
          <a:bodyPr wrap="square" lIns="0" tIns="18000" rIns="0" bIns="18000" anchor="ctr">
            <a:spAutoFit/>
          </a:bodyPr>
          <a:lstStyle/>
          <a:p>
            <a:pPr marL="342900" indent="-342900">
              <a:spcBef>
                <a:spcPts val="600"/>
              </a:spcBef>
              <a:buSzTx/>
            </a:pPr>
            <a:r>
              <a:rPr lang="en-US" sz="2400" dirty="0"/>
              <a:t>A typical composite headlamp assembly. The lens, housing, and bulb sockets are usually included as a complete assembly.</a:t>
            </a:r>
            <a:endParaRPr lang="en-US" altLang="en-US" sz="2400" dirty="0"/>
          </a:p>
        </p:txBody>
      </p:sp>
      <p:pic>
        <p:nvPicPr>
          <p:cNvPr id="5" name="Picture 4" descr="A typical composite head lamp assembly.">
            <a:extLst>
              <a:ext uri="{FF2B5EF4-FFF2-40B4-BE49-F238E27FC236}">
                <a16:creationId xmlns:a16="http://schemas.microsoft.com/office/drawing/2014/main" id="{02062AA5-6460-A4D4-361E-03374BDBE964}"/>
              </a:ext>
            </a:extLst>
          </p:cNvPr>
          <p:cNvPicPr>
            <a:picLocks noChangeAspect="1"/>
          </p:cNvPicPr>
          <p:nvPr/>
        </p:nvPicPr>
        <p:blipFill>
          <a:blip r:embed="rId3"/>
          <a:stretch>
            <a:fillRect/>
          </a:stretch>
        </p:blipFill>
        <p:spPr>
          <a:xfrm>
            <a:off x="4609247" y="1051635"/>
            <a:ext cx="4105621" cy="2735766"/>
          </a:xfrm>
          <a:prstGeom prst="rect">
            <a:avLst/>
          </a:prstGeom>
        </p:spPr>
      </p:pic>
    </p:spTree>
    <p:extLst>
      <p:ext uri="{BB962C8B-B14F-4D97-AF65-F5344CB8AC3E}">
        <p14:creationId xmlns:p14="http://schemas.microsoft.com/office/powerpoint/2010/main" val="3940935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17.15</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8308830" cy="405683"/>
          </a:xfrm>
        </p:spPr>
        <p:txBody>
          <a:bodyPr wrap="square" lIns="0" tIns="18000" rIns="0" bIns="18000" anchor="ctr" anchorCtr="0">
            <a:spAutoFit/>
          </a:bodyPr>
          <a:lstStyle/>
          <a:p>
            <a:pPr marL="0" indent="0">
              <a:spcBef>
                <a:spcPts val="600"/>
              </a:spcBef>
              <a:buSzTx/>
              <a:buNone/>
            </a:pPr>
            <a:r>
              <a:rPr lang="en-US" sz="2400" dirty="0"/>
              <a:t>Halogen Handling </a:t>
            </a:r>
            <a:endParaRPr lang="en-US" altLang="en-US" sz="2400" dirty="0"/>
          </a:p>
        </p:txBody>
      </p:sp>
      <p:pic>
        <p:nvPicPr>
          <p:cNvPr id="4" name="Picture 3" descr="A halogen bulb being handled by base.">
            <a:extLst>
              <a:ext uri="{FF2B5EF4-FFF2-40B4-BE49-F238E27FC236}">
                <a16:creationId xmlns:a16="http://schemas.microsoft.com/office/drawing/2014/main" id="{8CE35F82-C6C7-F138-4BA3-C324B257FF82}"/>
              </a:ext>
            </a:extLst>
          </p:cNvPr>
          <p:cNvPicPr>
            <a:picLocks noChangeAspect="1"/>
          </p:cNvPicPr>
          <p:nvPr/>
        </p:nvPicPr>
        <p:blipFill>
          <a:blip r:embed="rId3"/>
          <a:stretch>
            <a:fillRect/>
          </a:stretch>
        </p:blipFill>
        <p:spPr>
          <a:xfrm>
            <a:off x="2347402" y="1541776"/>
            <a:ext cx="4449195" cy="3709136"/>
          </a:xfrm>
          <a:prstGeom prst="rect">
            <a:avLst/>
          </a:prstGeom>
        </p:spPr>
      </p:pic>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38729" y="5429186"/>
            <a:ext cx="8309984" cy="775015"/>
          </a:xfrm>
        </p:spPr>
        <p:txBody>
          <a:bodyPr wrap="square" lIns="0" tIns="18000" rIns="0" bIns="18000" anchor="ctr">
            <a:spAutoFit/>
          </a:bodyPr>
          <a:lstStyle/>
          <a:p>
            <a:pPr marL="342900" indent="-342900">
              <a:spcBef>
                <a:spcPts val="600"/>
              </a:spcBef>
              <a:buSzTx/>
            </a:pPr>
            <a:r>
              <a:rPr lang="en-US" sz="2400" dirty="0"/>
              <a:t>Handle a halogen bulb by the base to prevent the skin’s oil from getting on the glass.</a:t>
            </a:r>
            <a:endParaRPr lang="en-US" altLang="en-US" sz="2400" dirty="0"/>
          </a:p>
        </p:txBody>
      </p:sp>
    </p:spTree>
    <p:extLst>
      <p:ext uri="{BB962C8B-B14F-4D97-AF65-F5344CB8AC3E}">
        <p14:creationId xmlns:p14="http://schemas.microsoft.com/office/powerpoint/2010/main" val="1548550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17.16</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8308830" cy="405683"/>
          </a:xfrm>
        </p:spPr>
        <p:txBody>
          <a:bodyPr wrap="square" lIns="0" tIns="18000" rIns="0" bIns="18000" anchor="ctr" anchorCtr="0">
            <a:spAutoFit/>
          </a:bodyPr>
          <a:lstStyle/>
          <a:p>
            <a:pPr marL="0" indent="0">
              <a:spcBef>
                <a:spcPts val="600"/>
              </a:spcBef>
              <a:buSzTx/>
              <a:buNone/>
            </a:pPr>
            <a:r>
              <a:rPr lang="en-US" sz="2400" dirty="0"/>
              <a:t>Cloudy Lens</a:t>
            </a:r>
            <a:endParaRPr lang="en-US" altLang="en-US" sz="2400" dirty="0"/>
          </a:p>
        </p:txBody>
      </p:sp>
      <p:pic>
        <p:nvPicPr>
          <p:cNvPr id="4" name="Picture 3" descr="A close-up view of a headlight assembly shows a clear, refinished area on the right and a clouded area with discoloration on the left.">
            <a:extLst>
              <a:ext uri="{FF2B5EF4-FFF2-40B4-BE49-F238E27FC236}">
                <a16:creationId xmlns:a16="http://schemas.microsoft.com/office/drawing/2014/main" id="{B4DCCD51-4897-6026-5199-D171E0BD5004}"/>
              </a:ext>
            </a:extLst>
          </p:cNvPr>
          <p:cNvPicPr>
            <a:picLocks noChangeAspect="1"/>
          </p:cNvPicPr>
          <p:nvPr/>
        </p:nvPicPr>
        <p:blipFill>
          <a:blip r:embed="rId3"/>
          <a:stretch>
            <a:fillRect/>
          </a:stretch>
        </p:blipFill>
        <p:spPr>
          <a:xfrm>
            <a:off x="2257364" y="1502238"/>
            <a:ext cx="4629273" cy="3483411"/>
          </a:xfrm>
          <a:prstGeom prst="rect">
            <a:avLst/>
          </a:prstGeom>
        </p:spPr>
      </p:pic>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38729" y="5187370"/>
            <a:ext cx="8309984" cy="1144347"/>
          </a:xfrm>
        </p:spPr>
        <p:txBody>
          <a:bodyPr wrap="square" lIns="0" tIns="18000" rIns="0" bIns="18000" anchor="ctr">
            <a:spAutoFit/>
          </a:bodyPr>
          <a:lstStyle/>
          <a:p>
            <a:pPr marL="342900" indent="-342900">
              <a:spcBef>
                <a:spcPts val="600"/>
              </a:spcBef>
              <a:buSzTx/>
            </a:pPr>
            <a:r>
              <a:rPr lang="en-US" sz="2400" dirty="0"/>
              <a:t>The right side of this headlight assembly has been restored, but still needs to be polished. The left side is cloudy and not yet restored.</a:t>
            </a:r>
            <a:endParaRPr lang="en-US" altLang="en-US" sz="2400" dirty="0"/>
          </a:p>
        </p:txBody>
      </p:sp>
    </p:spTree>
    <p:extLst>
      <p:ext uri="{BB962C8B-B14F-4D97-AF65-F5344CB8AC3E}">
        <p14:creationId xmlns:p14="http://schemas.microsoft.com/office/powerpoint/2010/main" val="1808329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Learning Objectives</a:t>
            </a:r>
            <a:r>
              <a:rPr kumimoji="0" lang="en-US" sz="2800" b="1" i="0" u="none" strike="noStrike" kern="0" cap="none" spc="0" normalizeH="0" baseline="0" noProof="0" dirty="0">
                <a:ln>
                  <a:noFill/>
                </a:ln>
                <a:solidFill>
                  <a:srgbClr val="007FA3"/>
                </a:solidFill>
                <a:effectLst/>
                <a:uLnTx/>
                <a:uFillTx/>
                <a:cs typeface="Times New Roman"/>
                <a:sym typeface="Times New Roman"/>
              </a:rPr>
              <a:t> (3 of 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5756" y="998317"/>
            <a:ext cx="8315314" cy="3952808"/>
          </a:xfrm>
        </p:spPr>
        <p:txBody>
          <a:bodyPr wrap="square" lIns="0" tIns="18000" rIns="0" bIns="18000" anchor="ctr" anchorCtr="0">
            <a:spAutoFit/>
          </a:bodyPr>
          <a:lstStyle/>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.15	</a:t>
            </a:r>
            <a:r>
              <a:rPr lang="en-US" sz="2400" dirty="0">
                <a:latin typeface="Arial" panose="020B0604020202020204" pitchFamily="34" charset="0"/>
                <a:ea typeface="+mj-ea"/>
                <a:cs typeface="Arial" panose="020B0604020202020204" pitchFamily="34" charset="0"/>
              </a:rPr>
              <a:t>Describe fog lights and driving lights.</a:t>
            </a:r>
            <a:endParaRPr lang="en-US" altLang="en-US" sz="2400" noProof="0" dirty="0">
              <a:latin typeface="Arial" panose="020B0604020202020204" pitchFamily="34" charset="0"/>
              <a:cs typeface="Arial" panose="020B0604020202020204" pitchFamily="34" charset="0"/>
            </a:endParaRP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.16	</a:t>
            </a:r>
            <a:r>
              <a:rPr lang="en-US" sz="2400" dirty="0">
                <a:latin typeface="Arial" panose="020B0604020202020204" pitchFamily="34" charset="0"/>
                <a:ea typeface="+mj-ea"/>
                <a:cs typeface="Arial" panose="020B0604020202020204" pitchFamily="34" charset="0"/>
              </a:rPr>
              <a:t>Describe automatic dimming mirrors.</a:t>
            </a:r>
            <a:endParaRPr lang="en-US" altLang="en-US" sz="2400" noProof="0" dirty="0">
              <a:latin typeface="Arial" panose="020B0604020202020204" pitchFamily="34" charset="0"/>
              <a:cs typeface="Arial" panose="020B0604020202020204" pitchFamily="34" charset="0"/>
            </a:endParaRP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.17	</a:t>
            </a:r>
            <a:r>
              <a:rPr lang="en-US" sz="2400" dirty="0">
                <a:latin typeface="Arial" panose="020B0604020202020204" pitchFamily="34" charset="0"/>
                <a:ea typeface="+mj-ea"/>
                <a:cs typeface="Arial" panose="020B0604020202020204" pitchFamily="34" charset="0"/>
              </a:rPr>
              <a:t>Describe courtesy lights.</a:t>
            </a: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.18	</a:t>
            </a:r>
            <a:r>
              <a:rPr lang="en-US" sz="2400" dirty="0">
                <a:latin typeface="Arial" panose="020B0604020202020204" pitchFamily="34" charset="0"/>
                <a:ea typeface="+mj-ea"/>
                <a:cs typeface="Arial" panose="020B0604020202020204" pitchFamily="34" charset="0"/>
              </a:rPr>
              <a:t>Describe illuminated entry.</a:t>
            </a:r>
            <a:endParaRPr lang="en-US" altLang="en-US" sz="2400" noProof="0" dirty="0">
              <a:latin typeface="Arial" panose="020B0604020202020204" pitchFamily="34" charset="0"/>
              <a:cs typeface="Arial" panose="020B0604020202020204" pitchFamily="34" charset="0"/>
            </a:endParaRP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.19	</a:t>
            </a:r>
            <a:r>
              <a:rPr lang="en-US" sz="2400" dirty="0">
                <a:latin typeface="Arial" panose="020B0604020202020204" pitchFamily="34" charset="0"/>
                <a:ea typeface="+mj-ea"/>
                <a:cs typeface="Arial" panose="020B0604020202020204" pitchFamily="34" charset="0"/>
              </a:rPr>
              <a:t>Explain the procedures to inspect and troubleshoot headlight system.</a:t>
            </a:r>
            <a:endParaRPr lang="en-US" altLang="en-US" sz="2400" noProof="0" dirty="0">
              <a:latin typeface="Arial" panose="020B0604020202020204" pitchFamily="34" charset="0"/>
              <a:cs typeface="Arial" panose="020B0604020202020204" pitchFamily="34" charset="0"/>
            </a:endParaRP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17</a:t>
            </a:r>
            <a:r>
              <a:rPr lang="en-US" altLang="en-US" sz="2400" b="1" noProof="0" dirty="0">
                <a:solidFill>
                  <a:srgbClr val="007FA3"/>
                </a:solidFill>
                <a:latin typeface="Arial" panose="020B0604020202020204" pitchFamily="34" charset="0"/>
                <a:cs typeface="Arial" panose="020B0604020202020204" pitchFamily="34" charset="0"/>
              </a:rPr>
              <a:t>.20	</a:t>
            </a:r>
            <a:r>
              <a:rPr lang="en-US" sz="2400" dirty="0">
                <a:latin typeface="Arial" panose="020B0604020202020204" pitchFamily="34" charset="0"/>
                <a:ea typeface="+mj-ea"/>
                <a:cs typeface="Arial" panose="020B0604020202020204" pitchFamily="34" charset="0"/>
              </a:rPr>
              <a:t>Explain the procedures to diagnose the lighting and signaling system.</a:t>
            </a:r>
            <a:endParaRPr lang="en-US" alt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2000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Question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88007"/>
            <a:ext cx="8315314" cy="775015"/>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Why is it important to avoid touching a halogen bulb with your fingers?</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5990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91698"/>
            <a:ext cx="8315314" cy="405683"/>
          </a:xfrm>
        </p:spPr>
        <p:txBody>
          <a:bodyPr wrap="square" lIns="0" tIns="18000" rIns="0" bIns="18000" anchor="ctr" anchorCtr="0">
            <a:spAutoFit/>
          </a:bodyPr>
          <a:lstStyle/>
          <a:p>
            <a:pPr marL="0" indent="0">
              <a:buNone/>
            </a:pPr>
            <a:r>
              <a:rPr lang="en-US" sz="2400" dirty="0">
                <a:solidFill>
                  <a:srgbClr val="000000"/>
                </a:solidFill>
              </a:rPr>
              <a:t>To prevent the bulb from failing prematurely.</a:t>
            </a:r>
          </a:p>
        </p:txBody>
      </p:sp>
    </p:spTree>
    <p:extLst>
      <p:ext uri="{BB962C8B-B14F-4D97-AF65-F5344CB8AC3E}">
        <p14:creationId xmlns:p14="http://schemas.microsoft.com/office/powerpoint/2010/main" val="3138376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199" y="240118"/>
            <a:ext cx="8291513" cy="528794"/>
          </a:xfrm>
        </p:spPr>
        <p:txBody>
          <a:bodyPr wrap="square" lIns="0" tIns="18000" rIns="0" bIns="18000" anchor="ctr" anchorCtr="0">
            <a:spAutoFit/>
          </a:bodyPr>
          <a:lstStyle/>
          <a:p>
            <a:r>
              <a:rPr lang="en-US" sz="3200" noProof="0" dirty="0"/>
              <a:t>High-Intensity Discharge Headlights </a:t>
            </a:r>
            <a:r>
              <a:rPr lang="en-US" sz="2400" noProof="0" dirty="0"/>
              <a:t>(1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4843" y="1004374"/>
            <a:ext cx="8303870" cy="2036899"/>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Parts and Operation</a:t>
            </a:r>
          </a:p>
          <a:p>
            <a:pPr marL="829818" lvl="1" indent="-342900">
              <a:buSzTx/>
            </a:pPr>
            <a:r>
              <a:rPr lang="en-US" altLang="en-US" sz="2400" noProof="0" dirty="0">
                <a:solidFill>
                  <a:schemeClr val="tx1"/>
                </a:solidFill>
              </a:rPr>
              <a:t>High-intensity discharge (</a:t>
            </a:r>
            <a:r>
              <a:rPr lang="en-US" altLang="en-US" sz="2400" spc="-300" noProof="0" dirty="0">
                <a:solidFill>
                  <a:schemeClr val="tx1"/>
                </a:solidFill>
              </a:rPr>
              <a:t>H I </a:t>
            </a:r>
            <a:r>
              <a:rPr lang="en-US" altLang="en-US" sz="2400" noProof="0" dirty="0">
                <a:solidFill>
                  <a:schemeClr val="tx1"/>
                </a:solidFill>
              </a:rPr>
              <a:t>D) headlights produce light that is crisper, clearer, and brighter than light produced by a halogen headlight.</a:t>
            </a:r>
          </a:p>
          <a:p>
            <a:pPr marL="342900" indent="-342900">
              <a:spcBef>
                <a:spcPts val="600"/>
              </a:spcBef>
              <a:buSzTx/>
            </a:pPr>
            <a:r>
              <a:rPr lang="en-US" altLang="en-US" sz="2400" noProof="0" dirty="0">
                <a:solidFill>
                  <a:schemeClr val="tx1"/>
                </a:solidFill>
              </a:rPr>
              <a:t>Stages of </a:t>
            </a:r>
            <a:r>
              <a:rPr lang="en-US" altLang="en-US" sz="2400" spc="-300" noProof="0" dirty="0">
                <a:solidFill>
                  <a:schemeClr val="tx1"/>
                </a:solidFill>
              </a:rPr>
              <a:t>H I </a:t>
            </a:r>
            <a:r>
              <a:rPr lang="en-US" altLang="en-US" sz="2400" noProof="0" dirty="0">
                <a:solidFill>
                  <a:schemeClr val="tx1"/>
                </a:solidFill>
              </a:rPr>
              <a:t>D Headlamp Operation</a:t>
            </a:r>
          </a:p>
        </p:txBody>
      </p:sp>
      <p:sp>
        <p:nvSpPr>
          <p:cNvPr id="2" name="Content Placeholder 1">
            <a:extLst>
              <a:ext uri="{FF2B5EF4-FFF2-40B4-BE49-F238E27FC236}">
                <a16:creationId xmlns:a16="http://schemas.microsoft.com/office/drawing/2014/main" id="{6FA65C62-88D9-63D5-FD45-FB73146B7C71}"/>
              </a:ext>
            </a:extLst>
          </p:cNvPr>
          <p:cNvSpPr>
            <a:spLocks noGrp="1"/>
          </p:cNvSpPr>
          <p:nvPr>
            <p:ph sz="quarter" idx="14"/>
          </p:nvPr>
        </p:nvSpPr>
        <p:spPr>
          <a:xfrm>
            <a:off x="444843" y="3176711"/>
            <a:ext cx="8303870" cy="1298235"/>
          </a:xfrm>
        </p:spPr>
        <p:txBody>
          <a:bodyPr wrap="square" lIns="0" tIns="18000" rIns="0" bIns="18000" anchor="ctr" anchorCtr="0">
            <a:spAutoFit/>
          </a:bodyPr>
          <a:lstStyle/>
          <a:p>
            <a:pPr marL="944118" lvl="1" indent="-457200">
              <a:buSzTx/>
              <a:buFont typeface="+mj-lt"/>
              <a:buAutoNum type="arabicPeriod"/>
            </a:pPr>
            <a:r>
              <a:rPr lang="en-US" altLang="en-US" sz="2400" noProof="0" dirty="0">
                <a:solidFill>
                  <a:schemeClr val="tx1"/>
                </a:solidFill>
              </a:rPr>
              <a:t>Start-up or stroke state</a:t>
            </a:r>
          </a:p>
          <a:p>
            <a:pPr marL="944118" lvl="1" indent="-457200">
              <a:buSzTx/>
              <a:buFont typeface="+mj-lt"/>
              <a:buAutoNum type="arabicPeriod"/>
            </a:pPr>
            <a:r>
              <a:rPr lang="en-US" altLang="en-US" sz="2400" noProof="0" dirty="0">
                <a:solidFill>
                  <a:schemeClr val="tx1"/>
                </a:solidFill>
              </a:rPr>
              <a:t>Run-up state</a:t>
            </a:r>
          </a:p>
          <a:p>
            <a:pPr marL="944118" lvl="1" indent="-457200">
              <a:buSzTx/>
              <a:buFont typeface="+mj-lt"/>
              <a:buAutoNum type="arabicPeriod"/>
            </a:pPr>
            <a:r>
              <a:rPr lang="en-US" altLang="en-US" sz="2400" noProof="0" dirty="0">
                <a:solidFill>
                  <a:schemeClr val="tx1"/>
                </a:solidFill>
              </a:rPr>
              <a:t>Steady state</a:t>
            </a:r>
          </a:p>
        </p:txBody>
      </p:sp>
    </p:spTree>
    <p:extLst>
      <p:ext uri="{BB962C8B-B14F-4D97-AF65-F5344CB8AC3E}">
        <p14:creationId xmlns:p14="http://schemas.microsoft.com/office/powerpoint/2010/main" val="4182813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57525"/>
            <a:ext cx="8310175" cy="528794"/>
          </a:xfrm>
        </p:spPr>
        <p:txBody>
          <a:bodyPr wrap="square" lIns="0" tIns="18000" rIns="0" bIns="18000" anchor="ctr" anchorCtr="0">
            <a:spAutoFit/>
          </a:bodyPr>
          <a:lstStyle/>
          <a:p>
            <a:r>
              <a:rPr lang="en-US" sz="3200" noProof="0" dirty="0"/>
              <a:t>High-Intensity Discharge Headlights </a:t>
            </a:r>
            <a:r>
              <a:rPr lang="en-US" sz="2400" noProof="0" dirty="0"/>
              <a:t>(2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94719"/>
            <a:ext cx="8315314" cy="4114391"/>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Bi-Xenon Headlights</a:t>
            </a:r>
          </a:p>
          <a:p>
            <a:pPr marL="829818" lvl="1" indent="-342900">
              <a:buSzTx/>
            </a:pPr>
            <a:r>
              <a:rPr lang="en-US" altLang="en-US" sz="2400" noProof="0" dirty="0">
                <a:solidFill>
                  <a:schemeClr val="tx1"/>
                </a:solidFill>
              </a:rPr>
              <a:t>Uses a shutter to block some of the light during low-beam operation, and then mechanically move to expose more of the light from the bulb for high-beam operation.</a:t>
            </a:r>
          </a:p>
          <a:p>
            <a:pPr marL="342900" indent="-342900">
              <a:spcBef>
                <a:spcPts val="600"/>
              </a:spcBef>
              <a:buSzTx/>
            </a:pPr>
            <a:r>
              <a:rPr lang="en-US" altLang="en-US" sz="2400" spc="-300" noProof="0" dirty="0">
                <a:solidFill>
                  <a:schemeClr val="tx1"/>
                </a:solidFill>
              </a:rPr>
              <a:t>H I </a:t>
            </a:r>
            <a:r>
              <a:rPr lang="en-US" altLang="en-US" sz="2400" noProof="0" dirty="0">
                <a:solidFill>
                  <a:schemeClr val="tx1"/>
                </a:solidFill>
              </a:rPr>
              <a:t>D Headlight Failure Symptoms</a:t>
            </a:r>
          </a:p>
          <a:p>
            <a:pPr marL="829818" lvl="1" indent="-342900">
              <a:buSzTx/>
            </a:pPr>
            <a:r>
              <a:rPr lang="en-US" altLang="en-US" sz="2400" noProof="0" dirty="0">
                <a:solidFill>
                  <a:schemeClr val="tx1"/>
                </a:solidFill>
              </a:rPr>
              <a:t>A light flickers</a:t>
            </a:r>
          </a:p>
          <a:p>
            <a:pPr marL="829818" lvl="1" indent="-342900">
              <a:buSzTx/>
            </a:pPr>
            <a:r>
              <a:rPr lang="en-US" altLang="en-US" sz="2400" noProof="0" dirty="0">
                <a:solidFill>
                  <a:schemeClr val="tx1"/>
                </a:solidFill>
              </a:rPr>
              <a:t>Lights go out (caused when the ballast assembly detects repeated bulb restrikes)</a:t>
            </a:r>
          </a:p>
          <a:p>
            <a:pPr marL="829818" lvl="1" indent="-342900">
              <a:buSzTx/>
            </a:pPr>
            <a:r>
              <a:rPr lang="en-US" altLang="en-US" sz="2400" noProof="0" dirty="0">
                <a:solidFill>
                  <a:schemeClr val="tx1"/>
                </a:solidFill>
              </a:rPr>
              <a:t>Color changes to a dim pink glow</a:t>
            </a:r>
          </a:p>
        </p:txBody>
      </p:sp>
    </p:spTree>
    <p:extLst>
      <p:ext uri="{BB962C8B-B14F-4D97-AF65-F5344CB8AC3E}">
        <p14:creationId xmlns:p14="http://schemas.microsoft.com/office/powerpoint/2010/main" val="727344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17.17</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3914403" cy="405683"/>
          </a:xfrm>
        </p:spPr>
        <p:txBody>
          <a:bodyPr wrap="square" lIns="0" tIns="18000" rIns="0" bIns="18000" anchor="ctr" anchorCtr="0">
            <a:spAutoFit/>
          </a:bodyPr>
          <a:lstStyle/>
          <a:p>
            <a:pPr marL="0" indent="0">
              <a:spcBef>
                <a:spcPts val="600"/>
              </a:spcBef>
              <a:buSzTx/>
              <a:buNone/>
            </a:pPr>
            <a:r>
              <a:rPr lang="en-US" sz="2400" spc="-300" dirty="0"/>
              <a:t>H I </a:t>
            </a:r>
            <a:r>
              <a:rPr lang="en-US" sz="2400" dirty="0"/>
              <a:t>D Igniter</a:t>
            </a:r>
            <a:endParaRPr lang="en-US" altLang="en-US" sz="2400" dirty="0"/>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49615" y="1529193"/>
            <a:ext cx="3914403" cy="1883011"/>
          </a:xfrm>
        </p:spPr>
        <p:txBody>
          <a:bodyPr wrap="square" lIns="0" tIns="18000" rIns="0" bIns="18000" anchor="ctr">
            <a:spAutoFit/>
          </a:bodyPr>
          <a:lstStyle/>
          <a:p>
            <a:pPr marL="342900" indent="-342900">
              <a:spcBef>
                <a:spcPts val="600"/>
              </a:spcBef>
              <a:buSzTx/>
            </a:pPr>
            <a:r>
              <a:rPr lang="en-US" sz="2400" dirty="0"/>
              <a:t>The igniter contains the ballast and transformer needed to provide high-voltage pulses to the arc-tube bulb.</a:t>
            </a:r>
            <a:endParaRPr lang="en-US" altLang="en-US" sz="2400" dirty="0"/>
          </a:p>
        </p:txBody>
      </p:sp>
      <p:pic>
        <p:nvPicPr>
          <p:cNvPr id="4" name="Picture 3" descr="An ignitor connected to a socket that holds the bulb.">
            <a:extLst>
              <a:ext uri="{FF2B5EF4-FFF2-40B4-BE49-F238E27FC236}">
                <a16:creationId xmlns:a16="http://schemas.microsoft.com/office/drawing/2014/main" id="{E7D0C1FE-FF54-EF13-AAE3-DFEF2AAFE26F}"/>
              </a:ext>
            </a:extLst>
          </p:cNvPr>
          <p:cNvPicPr>
            <a:picLocks noChangeAspect="1"/>
          </p:cNvPicPr>
          <p:nvPr/>
        </p:nvPicPr>
        <p:blipFill>
          <a:blip r:embed="rId3"/>
          <a:stretch>
            <a:fillRect/>
          </a:stretch>
        </p:blipFill>
        <p:spPr>
          <a:xfrm>
            <a:off x="4654983" y="994292"/>
            <a:ext cx="4010670" cy="3577087"/>
          </a:xfrm>
          <a:prstGeom prst="rect">
            <a:avLst/>
          </a:prstGeom>
        </p:spPr>
      </p:pic>
    </p:spTree>
    <p:extLst>
      <p:ext uri="{BB962C8B-B14F-4D97-AF65-F5344CB8AC3E}">
        <p14:creationId xmlns:p14="http://schemas.microsoft.com/office/powerpoint/2010/main" val="3264658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6131" y="165429"/>
            <a:ext cx="8312582" cy="1513679"/>
          </a:xfrm>
        </p:spPr>
        <p:txBody>
          <a:bodyPr wrap="square" lIns="0" tIns="18000" rIns="0" bIns="18000" anchor="ctr" anchorCtr="0">
            <a:spAutoFit/>
          </a:bodyPr>
          <a:lstStyle/>
          <a:p>
            <a:r>
              <a:rPr lang="en-US" sz="3200" dirty="0"/>
              <a:t>Frequently Asked Question: What Is the Difference Between the Temperature of the Light and the Brightness of the Light? </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1910284"/>
            <a:ext cx="8308830" cy="405683"/>
          </a:xfrm>
        </p:spPr>
        <p:txBody>
          <a:bodyPr wrap="square" lIns="0" tIns="18000" rIns="0" bIns="18000" anchor="ctr" anchorCtr="0">
            <a:spAutoFit/>
          </a:bodyPr>
          <a:lstStyle/>
          <a:p>
            <a:pPr marL="101600" indent="0">
              <a:buNone/>
            </a:pPr>
            <a:r>
              <a:rPr lang="en-US" sz="2400" b="1" dirty="0">
                <a:solidFill>
                  <a:schemeClr val="tx1"/>
                </a:solidFill>
              </a:rPr>
              <a:t>? Frequently Asked Question</a:t>
            </a:r>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38728" y="2524656"/>
            <a:ext cx="8309985" cy="2621675"/>
          </a:xfrm>
        </p:spPr>
        <p:txBody>
          <a:bodyPr wrap="square" lIns="0" tIns="18000" rIns="0" bIns="18000" anchor="ctr">
            <a:spAutoFit/>
          </a:bodyPr>
          <a:lstStyle/>
          <a:p>
            <a:pPr marL="0" indent="0">
              <a:buNone/>
            </a:pPr>
            <a:r>
              <a:rPr lang="en-US" sz="2400" b="1" dirty="0"/>
              <a:t>What Is the Difference Between the Temperature of the Light and the Brightness of the Light? </a:t>
            </a:r>
            <a:r>
              <a:rPr lang="en-US" sz="2400" dirty="0"/>
              <a:t>The temperature of the light indicates the color of the light. The brightness of the light is measured in lumens. A standard 100 watt incandescent light bulb emits about 1,700 lumens. A typical halogen headlight bulb produces about 2,000 lumens, and a typical </a:t>
            </a:r>
            <a:r>
              <a:rPr lang="en-US" sz="2400" spc="-300" dirty="0"/>
              <a:t>H I </a:t>
            </a:r>
            <a:r>
              <a:rPr lang="en-US" sz="2400" dirty="0"/>
              <a:t>D bulb produces about 2,800 lumens.</a:t>
            </a:r>
          </a:p>
        </p:txBody>
      </p:sp>
    </p:spTree>
    <p:extLst>
      <p:ext uri="{BB962C8B-B14F-4D97-AF65-F5344CB8AC3E}">
        <p14:creationId xmlns:p14="http://schemas.microsoft.com/office/powerpoint/2010/main" val="2547774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17.18</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3990603" cy="405683"/>
          </a:xfrm>
        </p:spPr>
        <p:txBody>
          <a:bodyPr wrap="square" lIns="0" tIns="18000" rIns="0" bIns="18000" anchor="ctr" anchorCtr="0">
            <a:spAutoFit/>
          </a:bodyPr>
          <a:lstStyle/>
          <a:p>
            <a:pPr marL="0" indent="0">
              <a:spcBef>
                <a:spcPts val="600"/>
              </a:spcBef>
              <a:buSzTx/>
              <a:buNone/>
            </a:pPr>
            <a:r>
              <a:rPr lang="en-US" sz="2400" spc="-300" dirty="0"/>
              <a:t>H I </a:t>
            </a:r>
            <a:r>
              <a:rPr lang="en-US" sz="2400" dirty="0"/>
              <a:t>D Color</a:t>
            </a:r>
            <a:endParaRPr lang="en-US" altLang="en-US" sz="2400" dirty="0"/>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38729" y="1578195"/>
            <a:ext cx="3697842" cy="4468334"/>
          </a:xfrm>
        </p:spPr>
        <p:txBody>
          <a:bodyPr wrap="square" lIns="0" tIns="18000" rIns="0" bIns="18000" anchor="ctr">
            <a:spAutoFit/>
          </a:bodyPr>
          <a:lstStyle/>
          <a:p>
            <a:pPr marL="342900" indent="-342900">
              <a:spcBef>
                <a:spcPts val="600"/>
              </a:spcBef>
              <a:buSzTx/>
            </a:pPr>
            <a:r>
              <a:rPr lang="en-US" sz="2400" dirty="0"/>
              <a:t>(a) The color of light is measured in degrees Kevin (K). The higher the temperature of the light, the bluer the appearance. (b) </a:t>
            </a:r>
            <a:r>
              <a:rPr lang="en-US" sz="2400" spc="-300" dirty="0"/>
              <a:t>H I </a:t>
            </a:r>
            <a:r>
              <a:rPr lang="en-US" sz="2400" dirty="0"/>
              <a:t>D (xenon) headlights emit a whiter light than halogen headlights and usually look blue compared to halogen bulbs.</a:t>
            </a:r>
            <a:endParaRPr lang="en-US" altLang="en-US" sz="2400" dirty="0"/>
          </a:p>
        </p:txBody>
      </p:sp>
      <p:pic>
        <p:nvPicPr>
          <p:cNvPr id="5" name="Picture 4" descr="Part (a): An illustration of a vertical bar with the color changing from red to blue, moving from bottom to top, shows the corresponding temperature for the light color and the outdoor source.&#10;Long description is available in notes, press F6">
            <a:extLst>
              <a:ext uri="{FF2B5EF4-FFF2-40B4-BE49-F238E27FC236}">
                <a16:creationId xmlns:a16="http://schemas.microsoft.com/office/drawing/2014/main" id="{78DD982C-075B-0199-B077-7CDC1B28DD89}"/>
              </a:ext>
            </a:extLst>
          </p:cNvPr>
          <p:cNvPicPr>
            <a:picLocks noChangeAspect="1"/>
          </p:cNvPicPr>
          <p:nvPr/>
        </p:nvPicPr>
        <p:blipFill>
          <a:blip r:embed="rId3"/>
          <a:stretch>
            <a:fillRect/>
          </a:stretch>
        </p:blipFill>
        <p:spPr>
          <a:xfrm>
            <a:off x="5700559" y="892568"/>
            <a:ext cx="1547754" cy="3737916"/>
          </a:xfrm>
          <a:prstGeom prst="rect">
            <a:avLst/>
          </a:prstGeom>
        </p:spPr>
      </p:pic>
      <p:pic>
        <p:nvPicPr>
          <p:cNvPr id="7" name="Picture 6" descr="Part (b): A headlamp with a bluish-white light.">
            <a:extLst>
              <a:ext uri="{FF2B5EF4-FFF2-40B4-BE49-F238E27FC236}">
                <a16:creationId xmlns:a16="http://schemas.microsoft.com/office/drawing/2014/main" id="{67A2BE18-975F-222F-85B8-F805BE550A4C}"/>
              </a:ext>
            </a:extLst>
          </p:cNvPr>
          <p:cNvPicPr>
            <a:picLocks noChangeAspect="1"/>
          </p:cNvPicPr>
          <p:nvPr/>
        </p:nvPicPr>
        <p:blipFill>
          <a:blip r:embed="rId4"/>
          <a:stretch>
            <a:fillRect/>
          </a:stretch>
        </p:blipFill>
        <p:spPr>
          <a:xfrm>
            <a:off x="5679775" y="4719265"/>
            <a:ext cx="2204051" cy="1621138"/>
          </a:xfrm>
          <a:prstGeom prst="rect">
            <a:avLst/>
          </a:prstGeom>
        </p:spPr>
      </p:pic>
    </p:spTree>
    <p:extLst>
      <p:ext uri="{BB962C8B-B14F-4D97-AF65-F5344CB8AC3E}">
        <p14:creationId xmlns:p14="http://schemas.microsoft.com/office/powerpoint/2010/main" val="733556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26748"/>
            <a:ext cx="8310175" cy="590349"/>
          </a:xfrm>
        </p:spPr>
        <p:txBody>
          <a:bodyPr wrap="square" lIns="0" tIns="18000" rIns="0" bIns="18000" anchor="ctr" anchorCtr="0">
            <a:spAutoFit/>
          </a:bodyPr>
          <a:lstStyle/>
          <a:p>
            <a:r>
              <a:rPr lang="en-US" spc="-500" noProof="0" dirty="0"/>
              <a:t>L E </a:t>
            </a:r>
            <a:r>
              <a:rPr lang="en-US" noProof="0" dirty="0"/>
              <a:t>D Headlights</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92576"/>
            <a:ext cx="8315314" cy="3375727"/>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The advantages of </a:t>
            </a:r>
            <a:r>
              <a:rPr lang="en-US" altLang="en-US" sz="2400" spc="-300" noProof="0" dirty="0">
                <a:solidFill>
                  <a:schemeClr val="tx1"/>
                </a:solidFill>
              </a:rPr>
              <a:t>L E </a:t>
            </a:r>
            <a:r>
              <a:rPr lang="en-US" altLang="en-US" sz="2400" noProof="0" dirty="0">
                <a:solidFill>
                  <a:schemeClr val="tx1"/>
                </a:solidFill>
              </a:rPr>
              <a:t>D headlights compared to other types include:</a:t>
            </a:r>
          </a:p>
          <a:p>
            <a:pPr marL="829818" lvl="1" indent="-342900">
              <a:buSzTx/>
            </a:pPr>
            <a:r>
              <a:rPr lang="en-US" altLang="en-US" sz="2400" noProof="0" dirty="0">
                <a:solidFill>
                  <a:schemeClr val="tx1"/>
                </a:solidFill>
              </a:rPr>
              <a:t>Long service life</a:t>
            </a:r>
          </a:p>
          <a:p>
            <a:pPr marL="829818" lvl="1" indent="-342900">
              <a:buSzTx/>
            </a:pPr>
            <a:r>
              <a:rPr lang="en-US" altLang="en-US" sz="2400" noProof="0" dirty="0">
                <a:solidFill>
                  <a:schemeClr val="tx1"/>
                </a:solidFill>
              </a:rPr>
              <a:t>Reduced electrical power required</a:t>
            </a:r>
          </a:p>
          <a:p>
            <a:pPr marL="342900" indent="-342900">
              <a:spcBef>
                <a:spcPts val="600"/>
              </a:spcBef>
              <a:buSzTx/>
            </a:pPr>
            <a:r>
              <a:rPr lang="en-US" altLang="en-US" sz="2400" noProof="0" dirty="0">
                <a:solidFill>
                  <a:schemeClr val="tx1"/>
                </a:solidFill>
              </a:rPr>
              <a:t>The disadvantages of </a:t>
            </a:r>
            <a:r>
              <a:rPr lang="en-US" altLang="en-US" sz="2400" spc="-300" noProof="0" dirty="0">
                <a:solidFill>
                  <a:schemeClr val="tx1"/>
                </a:solidFill>
              </a:rPr>
              <a:t>L E </a:t>
            </a:r>
            <a:r>
              <a:rPr lang="en-US" altLang="en-US" sz="2400" noProof="0" dirty="0">
                <a:solidFill>
                  <a:schemeClr val="tx1"/>
                </a:solidFill>
              </a:rPr>
              <a:t>D headlights include:</a:t>
            </a:r>
          </a:p>
          <a:p>
            <a:pPr marL="829818" lvl="1" indent="-342900">
              <a:buSzTx/>
            </a:pPr>
            <a:r>
              <a:rPr lang="en-US" altLang="en-US" sz="2400" noProof="0" dirty="0">
                <a:solidFill>
                  <a:schemeClr val="tx1"/>
                </a:solidFill>
              </a:rPr>
              <a:t>Higher cost</a:t>
            </a:r>
          </a:p>
          <a:p>
            <a:pPr marL="829818" lvl="1" indent="-342900">
              <a:buSzTx/>
            </a:pPr>
            <a:r>
              <a:rPr lang="en-US" altLang="en-US" sz="2400" noProof="0" dirty="0">
                <a:solidFill>
                  <a:schemeClr val="tx1"/>
                </a:solidFill>
              </a:rPr>
              <a:t>Many small </a:t>
            </a:r>
            <a:r>
              <a:rPr lang="en-US" altLang="en-US" sz="2400" spc="-300" noProof="0" dirty="0">
                <a:solidFill>
                  <a:schemeClr val="tx1"/>
                </a:solidFill>
              </a:rPr>
              <a:t>L E </a:t>
            </a:r>
            <a:r>
              <a:rPr lang="en-US" altLang="en-US" sz="2400" noProof="0" dirty="0">
                <a:solidFill>
                  <a:schemeClr val="tx1"/>
                </a:solidFill>
              </a:rPr>
              <a:t>D s are required to create the necessary light output</a:t>
            </a:r>
          </a:p>
        </p:txBody>
      </p:sp>
    </p:spTree>
    <p:extLst>
      <p:ext uri="{BB962C8B-B14F-4D97-AF65-F5344CB8AC3E}">
        <p14:creationId xmlns:p14="http://schemas.microsoft.com/office/powerpoint/2010/main" val="4209135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17.19</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3590696" cy="405683"/>
          </a:xfrm>
        </p:spPr>
        <p:txBody>
          <a:bodyPr wrap="square" lIns="0" tIns="18000" rIns="0" bIns="18000" anchor="ctr" anchorCtr="0">
            <a:spAutoFit/>
          </a:bodyPr>
          <a:lstStyle/>
          <a:p>
            <a:pPr marL="0" indent="0">
              <a:spcBef>
                <a:spcPts val="600"/>
              </a:spcBef>
              <a:buSzTx/>
              <a:buNone/>
            </a:pPr>
            <a:r>
              <a:rPr lang="en-US" sz="2400" spc="-300" dirty="0"/>
              <a:t>L E </a:t>
            </a:r>
            <a:r>
              <a:rPr lang="en-US" sz="2400" dirty="0"/>
              <a:t>D Headlights</a:t>
            </a:r>
            <a:endParaRPr lang="en-US" altLang="en-US" sz="2400" dirty="0"/>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50761" y="1606125"/>
            <a:ext cx="3579818" cy="1883011"/>
          </a:xfrm>
        </p:spPr>
        <p:txBody>
          <a:bodyPr wrap="square" lIns="0" tIns="18000" rIns="0" bIns="18000" anchor="ctr">
            <a:spAutoFit/>
          </a:bodyPr>
          <a:lstStyle/>
          <a:p>
            <a:pPr marL="342900" indent="-342900">
              <a:spcBef>
                <a:spcPts val="600"/>
              </a:spcBef>
              <a:buSzTx/>
            </a:pPr>
            <a:r>
              <a:rPr lang="en-US" sz="2400" spc="-300" dirty="0"/>
              <a:t>L E </a:t>
            </a:r>
            <a:r>
              <a:rPr lang="en-US" sz="2400" dirty="0"/>
              <a:t>D headlights usually require multiple units to provide the needed light, as seen on this Lexus </a:t>
            </a:r>
            <a:r>
              <a:rPr lang="en-US" sz="2400" spc="-300" dirty="0"/>
              <a:t>L </a:t>
            </a:r>
            <a:r>
              <a:rPr lang="en-US" sz="2400" dirty="0"/>
              <a:t>S600h.</a:t>
            </a:r>
            <a:endParaRPr lang="en-US" altLang="en-US" sz="2400" dirty="0"/>
          </a:p>
        </p:txBody>
      </p:sp>
      <p:pic>
        <p:nvPicPr>
          <p:cNvPr id="4" name="Picture 3" descr="The headlight of Lexus L S 600 h with 3 light emitting units.">
            <a:extLst>
              <a:ext uri="{FF2B5EF4-FFF2-40B4-BE49-F238E27FC236}">
                <a16:creationId xmlns:a16="http://schemas.microsoft.com/office/drawing/2014/main" id="{73C6380D-301D-5B21-C19E-9B8D5E81FCBA}"/>
              </a:ext>
            </a:extLst>
          </p:cNvPr>
          <p:cNvPicPr>
            <a:picLocks noChangeAspect="1"/>
          </p:cNvPicPr>
          <p:nvPr/>
        </p:nvPicPr>
        <p:blipFill>
          <a:blip r:embed="rId3"/>
          <a:stretch>
            <a:fillRect/>
          </a:stretch>
        </p:blipFill>
        <p:spPr>
          <a:xfrm>
            <a:off x="4712491" y="1030437"/>
            <a:ext cx="3855589" cy="2896866"/>
          </a:xfrm>
          <a:prstGeom prst="rect">
            <a:avLst/>
          </a:prstGeom>
        </p:spPr>
      </p:pic>
    </p:spTree>
    <p:extLst>
      <p:ext uri="{BB962C8B-B14F-4D97-AF65-F5344CB8AC3E}">
        <p14:creationId xmlns:p14="http://schemas.microsoft.com/office/powerpoint/2010/main" val="1776567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Question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91698"/>
            <a:ext cx="8315314" cy="405683"/>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What are the advantages of </a:t>
            </a:r>
            <a:r>
              <a:rPr kumimoji="0" lang="en-US" sz="2400" b="0" i="0" u="none" strike="noStrike" kern="1200" cap="none" spc="-300" normalizeH="0" noProof="0" dirty="0">
                <a:ln>
                  <a:noFill/>
                </a:ln>
                <a:solidFill>
                  <a:prstClr val="black"/>
                </a:solidFill>
                <a:effectLst/>
                <a:uLnTx/>
                <a:uFillTx/>
                <a:latin typeface="Arial"/>
                <a:ea typeface="+mn-ea"/>
                <a:cs typeface="+mn-cs"/>
              </a:rPr>
              <a:t>L E </a:t>
            </a:r>
            <a:r>
              <a:rPr kumimoji="0" lang="en-US" sz="2400" b="0" i="0" u="none" strike="noStrike" kern="1200" cap="none" spc="0" normalizeH="0" baseline="0" noProof="0" dirty="0">
                <a:ln>
                  <a:noFill/>
                </a:ln>
                <a:solidFill>
                  <a:prstClr val="black"/>
                </a:solidFill>
                <a:effectLst/>
                <a:uLnTx/>
                <a:uFillTx/>
                <a:latin typeface="Arial"/>
                <a:ea typeface="+mn-ea"/>
                <a:cs typeface="+mn-cs"/>
              </a:rPr>
              <a:t>D lights?</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97802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Lighting Systems </a:t>
            </a:r>
            <a:r>
              <a:rPr lang="en-US" sz="2800" noProof="0" dirty="0"/>
              <a:t>(1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399" y="988141"/>
            <a:ext cx="8315314" cy="3898947"/>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Non-Computer-Controlled Lighting</a:t>
            </a:r>
          </a:p>
          <a:p>
            <a:pPr marL="829818" lvl="1" indent="-342900">
              <a:buSzTx/>
            </a:pPr>
            <a:r>
              <a:rPr lang="en-US" altLang="en-US" sz="2400" noProof="0" dirty="0">
                <a:solidFill>
                  <a:schemeClr val="tx1"/>
                </a:solidFill>
              </a:rPr>
              <a:t>Older vehicles used the headlight switch to operate all the lights, including:</a:t>
            </a:r>
          </a:p>
          <a:p>
            <a:pPr marL="829818" lvl="1" indent="-342900">
              <a:buSzTx/>
            </a:pPr>
            <a:r>
              <a:rPr lang="en-US" altLang="en-US" sz="2400" noProof="0" dirty="0">
                <a:solidFill>
                  <a:schemeClr val="tx1"/>
                </a:solidFill>
              </a:rPr>
              <a:t>Headlights</a:t>
            </a:r>
          </a:p>
          <a:p>
            <a:pPr marL="829818" lvl="1" indent="-342900">
              <a:buSzTx/>
            </a:pPr>
            <a:r>
              <a:rPr lang="en-US" altLang="en-US" sz="2400" noProof="0" dirty="0">
                <a:solidFill>
                  <a:schemeClr val="tx1"/>
                </a:solidFill>
              </a:rPr>
              <a:t>Taillights</a:t>
            </a:r>
          </a:p>
          <a:p>
            <a:pPr marL="829818" lvl="1" indent="-342900">
              <a:buSzTx/>
            </a:pPr>
            <a:r>
              <a:rPr lang="en-US" altLang="en-US" sz="2400" noProof="0" dirty="0">
                <a:solidFill>
                  <a:schemeClr val="tx1"/>
                </a:solidFill>
              </a:rPr>
              <a:t>Side-marker lights</a:t>
            </a:r>
          </a:p>
          <a:p>
            <a:pPr marL="829818" lvl="1" indent="-342900">
              <a:buSzTx/>
            </a:pPr>
            <a:r>
              <a:rPr lang="en-US" altLang="en-US" sz="2400" noProof="0" dirty="0">
                <a:solidFill>
                  <a:schemeClr val="tx1"/>
                </a:solidFill>
              </a:rPr>
              <a:t>Front parking lights</a:t>
            </a:r>
          </a:p>
          <a:p>
            <a:pPr marL="829818" lvl="1" indent="-342900">
              <a:buSzTx/>
            </a:pPr>
            <a:r>
              <a:rPr lang="en-US" altLang="en-US" sz="2400" noProof="0" dirty="0">
                <a:solidFill>
                  <a:schemeClr val="tx1"/>
                </a:solidFill>
              </a:rPr>
              <a:t>Dash lights</a:t>
            </a:r>
          </a:p>
          <a:p>
            <a:pPr marL="829818" lvl="1" indent="-342900">
              <a:buSzTx/>
            </a:pPr>
            <a:r>
              <a:rPr lang="en-US" altLang="en-US" sz="2400" noProof="0" dirty="0">
                <a:solidFill>
                  <a:schemeClr val="tx1"/>
                </a:solidFill>
              </a:rPr>
              <a:t>Interior (dome) light(s)</a:t>
            </a:r>
          </a:p>
        </p:txBody>
      </p:sp>
    </p:spTree>
    <p:extLst>
      <p:ext uri="{BB962C8B-B14F-4D97-AF65-F5344CB8AC3E}">
        <p14:creationId xmlns:p14="http://schemas.microsoft.com/office/powerpoint/2010/main" val="7797933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91698"/>
            <a:ext cx="8315314" cy="405683"/>
          </a:xfrm>
        </p:spPr>
        <p:txBody>
          <a:bodyPr wrap="square" lIns="0" tIns="18000" rIns="0" bIns="18000" anchor="ctr" anchorCtr="0">
            <a:spAutoFit/>
          </a:bodyPr>
          <a:lstStyle/>
          <a:p>
            <a:pPr marL="0" indent="0">
              <a:buNone/>
            </a:pPr>
            <a:r>
              <a:rPr lang="en-US" sz="2400" dirty="0">
                <a:solidFill>
                  <a:srgbClr val="000000"/>
                </a:solidFill>
              </a:rPr>
              <a:t>Long service life and reduced power consumption.</a:t>
            </a:r>
          </a:p>
        </p:txBody>
      </p:sp>
    </p:spTree>
    <p:extLst>
      <p:ext uri="{BB962C8B-B14F-4D97-AF65-F5344CB8AC3E}">
        <p14:creationId xmlns:p14="http://schemas.microsoft.com/office/powerpoint/2010/main" val="18517479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Adaptive Front Lighting System </a:t>
            </a:r>
            <a:r>
              <a:rPr kumimoji="0" lang="en-US" sz="2800" b="1" i="0" u="none" strike="noStrike" kern="1200" cap="none" spc="0" normalizeH="0" noProof="0" dirty="0">
                <a:ln>
                  <a:noFill/>
                </a:ln>
                <a:solidFill>
                  <a:srgbClr val="007FA3"/>
                </a:solidFill>
                <a:effectLst/>
                <a:uLnTx/>
                <a:uFillTx/>
                <a:ea typeface="+mj-ea"/>
                <a:cs typeface="Times New Roman" panose="02020603050405020304" pitchFamily="18" charset="0"/>
              </a:rPr>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93320"/>
            <a:ext cx="8315314" cy="3221839"/>
          </a:xfrm>
        </p:spPr>
        <p:txBody>
          <a:bodyPr wrap="square" lIns="0" tIns="18000" rIns="0" bIns="18000" anchor="ctr" anchorCtr="0">
            <a:spAutoFit/>
          </a:bodyPr>
          <a:lstStyle/>
          <a:p>
            <a:pPr marL="342900" indent="-342900">
              <a:spcBef>
                <a:spcPts val="600"/>
              </a:spcBef>
            </a:pPr>
            <a:r>
              <a:rPr lang="en-US" sz="2400" dirty="0">
                <a:solidFill>
                  <a:srgbClr val="000000"/>
                </a:solidFill>
              </a:rPr>
              <a:t>Purpose and Function</a:t>
            </a:r>
          </a:p>
          <a:p>
            <a:pPr marL="829818" lvl="1" indent="-342900"/>
            <a:r>
              <a:rPr lang="en-US" sz="2400" dirty="0">
                <a:solidFill>
                  <a:srgbClr val="000000"/>
                </a:solidFill>
              </a:rPr>
              <a:t>Adaptive (advanced) front lighting system, or </a:t>
            </a:r>
            <a:r>
              <a:rPr lang="en-US" sz="2400" spc="-300" dirty="0">
                <a:solidFill>
                  <a:srgbClr val="000000"/>
                </a:solidFill>
              </a:rPr>
              <a:t>A F </a:t>
            </a:r>
            <a:r>
              <a:rPr lang="en-US" sz="2400" dirty="0">
                <a:solidFill>
                  <a:srgbClr val="000000"/>
                </a:solidFill>
              </a:rPr>
              <a:t>S, is a system that mechanically moves the headlights to follow the direction of the front wheels.</a:t>
            </a:r>
          </a:p>
          <a:p>
            <a:pPr marL="342900" indent="-342900">
              <a:spcBef>
                <a:spcPts val="600"/>
              </a:spcBef>
            </a:pPr>
            <a:r>
              <a:rPr lang="en-US" sz="2400" dirty="0">
                <a:solidFill>
                  <a:srgbClr val="000000"/>
                </a:solidFill>
              </a:rPr>
              <a:t>Parts and Operation</a:t>
            </a:r>
          </a:p>
          <a:p>
            <a:pPr marL="829818" lvl="1" indent="-342900"/>
            <a:r>
              <a:rPr lang="en-US" sz="2400" dirty="0">
                <a:solidFill>
                  <a:srgbClr val="000000"/>
                </a:solidFill>
              </a:rPr>
              <a:t>The vehicle has to be moving above a predetermined speed. Self leveling motors are used to keep the lights properly aligned.</a:t>
            </a:r>
          </a:p>
        </p:txBody>
      </p:sp>
    </p:spTree>
    <p:extLst>
      <p:ext uri="{BB962C8B-B14F-4D97-AF65-F5344CB8AC3E}">
        <p14:creationId xmlns:p14="http://schemas.microsoft.com/office/powerpoint/2010/main" val="19970055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latin typeface="Arial"/>
                <a:ea typeface="+mj-ea"/>
                <a:cs typeface="Times New Roman" panose="02020603050405020304" pitchFamily="18" charset="0"/>
              </a:rPr>
              <a:t>Adaptive Front Lighting System </a:t>
            </a:r>
            <a:r>
              <a:rPr kumimoji="0" lang="en-US" sz="2800" b="1" i="0" u="none" strike="noStrike" kern="1200" cap="none" spc="0" normalizeH="0" noProof="0" dirty="0">
                <a:ln>
                  <a:noFill/>
                </a:ln>
                <a:solidFill>
                  <a:srgbClr val="007FA3"/>
                </a:solidFill>
                <a:effectLst/>
                <a:uLnTx/>
                <a:uFillTx/>
                <a:latin typeface="Arial"/>
                <a:ea typeface="+mj-ea"/>
                <a:cs typeface="Times New Roman" panose="02020603050405020304" pitchFamily="18" charset="0"/>
              </a:rPr>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87114"/>
            <a:ext cx="8315314" cy="2929451"/>
          </a:xfrm>
        </p:spPr>
        <p:txBody>
          <a:bodyPr wrap="square" lIns="0" tIns="18000" rIns="0" bIns="18000" anchor="ctr" anchorCtr="0">
            <a:spAutoFit/>
          </a:bodyPr>
          <a:lstStyle/>
          <a:p>
            <a:pPr marL="342900" indent="-342900">
              <a:spcBef>
                <a:spcPts val="600"/>
              </a:spcBef>
            </a:pPr>
            <a:r>
              <a:rPr lang="en-US" sz="2400" dirty="0">
                <a:solidFill>
                  <a:srgbClr val="000000"/>
                </a:solidFill>
              </a:rPr>
              <a:t>Diagnosis and Service</a:t>
            </a:r>
          </a:p>
          <a:p>
            <a:pPr marL="829818" lvl="1" indent="-342900"/>
            <a:r>
              <a:rPr lang="en-US" sz="2400" dirty="0">
                <a:solidFill>
                  <a:srgbClr val="000000"/>
                </a:solidFill>
              </a:rPr>
              <a:t>Start by checking that </a:t>
            </a:r>
            <a:r>
              <a:rPr lang="en-US" sz="2400" spc="-300" dirty="0">
                <a:solidFill>
                  <a:srgbClr val="000000"/>
                </a:solidFill>
              </a:rPr>
              <a:t>A F </a:t>
            </a:r>
            <a:r>
              <a:rPr lang="en-US" sz="2400" dirty="0">
                <a:solidFill>
                  <a:srgbClr val="000000"/>
                </a:solidFill>
              </a:rPr>
              <a:t>S is switched on.</a:t>
            </a:r>
          </a:p>
          <a:p>
            <a:pPr marL="829818" lvl="1" indent="-342900"/>
            <a:r>
              <a:rPr lang="en-US" sz="2400" dirty="0">
                <a:solidFill>
                  <a:srgbClr val="000000"/>
                </a:solidFill>
              </a:rPr>
              <a:t>Check that system performs a self-test during start-up.</a:t>
            </a:r>
          </a:p>
          <a:p>
            <a:pPr marL="829818" lvl="1" indent="-342900"/>
            <a:r>
              <a:rPr lang="en-US" sz="2400" dirty="0">
                <a:solidFill>
                  <a:srgbClr val="000000"/>
                </a:solidFill>
              </a:rPr>
              <a:t>Verify that both low-beam and high-beam lights function correctly.</a:t>
            </a:r>
          </a:p>
          <a:p>
            <a:pPr marL="829818" lvl="1" indent="-342900"/>
            <a:r>
              <a:rPr lang="en-US" sz="2400" dirty="0">
                <a:solidFill>
                  <a:srgbClr val="000000"/>
                </a:solidFill>
              </a:rPr>
              <a:t>Use a scan tool to test for any </a:t>
            </a:r>
            <a:r>
              <a:rPr lang="en-US" sz="2400" spc="-300" dirty="0">
                <a:solidFill>
                  <a:srgbClr val="000000"/>
                </a:solidFill>
              </a:rPr>
              <a:t>A F </a:t>
            </a:r>
            <a:r>
              <a:rPr lang="en-US" sz="2400" dirty="0">
                <a:solidFill>
                  <a:srgbClr val="000000"/>
                </a:solidFill>
              </a:rPr>
              <a:t>S-related diagnostic trouble codes.</a:t>
            </a:r>
          </a:p>
        </p:txBody>
      </p:sp>
    </p:spTree>
    <p:extLst>
      <p:ext uri="{BB962C8B-B14F-4D97-AF65-F5344CB8AC3E}">
        <p14:creationId xmlns:p14="http://schemas.microsoft.com/office/powerpoint/2010/main" val="61251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17.20</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8308830" cy="405683"/>
          </a:xfrm>
        </p:spPr>
        <p:txBody>
          <a:bodyPr wrap="square" lIns="0" tIns="18000" rIns="0" bIns="18000" anchor="ctr" anchorCtr="0">
            <a:spAutoFit/>
          </a:bodyPr>
          <a:lstStyle/>
          <a:p>
            <a:pPr marL="0" indent="0">
              <a:spcBef>
                <a:spcPts val="600"/>
              </a:spcBef>
              <a:buSzTx/>
              <a:buNone/>
            </a:pPr>
            <a:r>
              <a:rPr lang="en-US" sz="2400" dirty="0"/>
              <a:t>Adaptive Headlights</a:t>
            </a:r>
            <a:endParaRPr lang="en-US" altLang="en-US" sz="2400" dirty="0"/>
          </a:p>
        </p:txBody>
      </p:sp>
      <p:pic>
        <p:nvPicPr>
          <p:cNvPr id="5" name="Picture 4" descr="An illustration depicts adaptive front lighting system.&#10;Long description is available in notes, press F6">
            <a:extLst>
              <a:ext uri="{FF2B5EF4-FFF2-40B4-BE49-F238E27FC236}">
                <a16:creationId xmlns:a16="http://schemas.microsoft.com/office/drawing/2014/main" id="{FF7DEAB5-AB7E-D623-E7B1-4791A975423C}"/>
              </a:ext>
            </a:extLst>
          </p:cNvPr>
          <p:cNvPicPr>
            <a:picLocks noChangeAspect="1"/>
          </p:cNvPicPr>
          <p:nvPr/>
        </p:nvPicPr>
        <p:blipFill>
          <a:blip r:embed="rId3"/>
          <a:stretch>
            <a:fillRect/>
          </a:stretch>
        </p:blipFill>
        <p:spPr>
          <a:xfrm>
            <a:off x="1749088" y="1496419"/>
            <a:ext cx="5645825" cy="3778074"/>
          </a:xfrm>
          <a:prstGeom prst="rect">
            <a:avLst/>
          </a:prstGeom>
        </p:spPr>
      </p:pic>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38729" y="5429186"/>
            <a:ext cx="8309984" cy="775015"/>
          </a:xfrm>
        </p:spPr>
        <p:txBody>
          <a:bodyPr wrap="square" lIns="0" tIns="18000" rIns="0" bIns="18000" anchor="ctr">
            <a:spAutoFit/>
          </a:bodyPr>
          <a:lstStyle/>
          <a:p>
            <a:pPr marL="342900" indent="-342900">
              <a:spcBef>
                <a:spcPts val="600"/>
              </a:spcBef>
              <a:buSzTx/>
            </a:pPr>
            <a:r>
              <a:rPr lang="en-US" sz="2400" dirty="0"/>
              <a:t>Adaptive front lighting systems rotate the low-beam headlight in the direction of travel.</a:t>
            </a:r>
            <a:endParaRPr lang="en-US" altLang="en-US" sz="2400" dirty="0"/>
          </a:p>
        </p:txBody>
      </p:sp>
    </p:spTree>
    <p:extLst>
      <p:ext uri="{BB962C8B-B14F-4D97-AF65-F5344CB8AC3E}">
        <p14:creationId xmlns:p14="http://schemas.microsoft.com/office/powerpoint/2010/main" val="3422092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17.21</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8308830" cy="405683"/>
          </a:xfrm>
        </p:spPr>
        <p:txBody>
          <a:bodyPr wrap="square" lIns="0" tIns="18000" rIns="0" bIns="18000" anchor="ctr" anchorCtr="0">
            <a:spAutoFit/>
          </a:bodyPr>
          <a:lstStyle/>
          <a:p>
            <a:pPr marL="0" indent="0">
              <a:spcBef>
                <a:spcPts val="600"/>
              </a:spcBef>
              <a:buSzTx/>
              <a:buNone/>
            </a:pPr>
            <a:r>
              <a:rPr lang="en-US" sz="2400" spc="-300" dirty="0"/>
              <a:t>A F </a:t>
            </a:r>
            <a:r>
              <a:rPr lang="en-US" sz="2400" dirty="0"/>
              <a:t>S Motors</a:t>
            </a:r>
            <a:endParaRPr lang="en-US" altLang="en-US" sz="2400" dirty="0"/>
          </a:p>
        </p:txBody>
      </p:sp>
      <p:pic>
        <p:nvPicPr>
          <p:cNvPr id="4" name="Picture 3" descr="An illustration depicts working of adaptive front lighting system.&#10;Long description is available in notes, press F6">
            <a:extLst>
              <a:ext uri="{FF2B5EF4-FFF2-40B4-BE49-F238E27FC236}">
                <a16:creationId xmlns:a16="http://schemas.microsoft.com/office/drawing/2014/main" id="{A8CC4A70-3B6C-DF06-2086-B2F2086CDA72}"/>
              </a:ext>
            </a:extLst>
          </p:cNvPr>
          <p:cNvPicPr>
            <a:picLocks noChangeAspect="1"/>
          </p:cNvPicPr>
          <p:nvPr/>
        </p:nvPicPr>
        <p:blipFill>
          <a:blip r:embed="rId3"/>
          <a:stretch>
            <a:fillRect/>
          </a:stretch>
        </p:blipFill>
        <p:spPr>
          <a:xfrm>
            <a:off x="1328547" y="1487020"/>
            <a:ext cx="6486906" cy="3579160"/>
          </a:xfrm>
          <a:prstGeom prst="rect">
            <a:avLst/>
          </a:prstGeom>
        </p:spPr>
      </p:pic>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38729" y="5177845"/>
            <a:ext cx="8309984" cy="1144347"/>
          </a:xfrm>
        </p:spPr>
        <p:txBody>
          <a:bodyPr wrap="square" lIns="0" tIns="18000" rIns="0" bIns="18000" anchor="ctr">
            <a:spAutoFit/>
          </a:bodyPr>
          <a:lstStyle/>
          <a:p>
            <a:pPr marL="342900" indent="-342900">
              <a:spcBef>
                <a:spcPts val="600"/>
              </a:spcBef>
              <a:buSzTx/>
            </a:pPr>
            <a:r>
              <a:rPr lang="en-US" sz="2400" dirty="0"/>
              <a:t>A typical adaptive front lighting system uses two motors: one for the up-and-down movement and the other for rotating the low-beam headlight to the left and right.</a:t>
            </a:r>
            <a:endParaRPr lang="en-US" altLang="en-US" sz="2400" dirty="0"/>
          </a:p>
        </p:txBody>
      </p:sp>
    </p:spTree>
    <p:extLst>
      <p:ext uri="{BB962C8B-B14F-4D97-AF65-F5344CB8AC3E}">
        <p14:creationId xmlns:p14="http://schemas.microsoft.com/office/powerpoint/2010/main" val="14125994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17.22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8308830" cy="405683"/>
          </a:xfrm>
        </p:spPr>
        <p:txBody>
          <a:bodyPr wrap="square" lIns="0" tIns="18000" rIns="0" bIns="18000" anchor="ctr" anchorCtr="0">
            <a:spAutoFit/>
          </a:bodyPr>
          <a:lstStyle/>
          <a:p>
            <a:pPr marL="0" indent="0">
              <a:spcBef>
                <a:spcPts val="600"/>
              </a:spcBef>
              <a:buSzTx/>
              <a:buNone/>
            </a:pPr>
            <a:r>
              <a:rPr lang="en-US" sz="2400" spc="-300" dirty="0"/>
              <a:t>A F </a:t>
            </a:r>
            <a:r>
              <a:rPr lang="en-US" sz="2400" dirty="0"/>
              <a:t>S Button</a:t>
            </a:r>
            <a:endParaRPr lang="en-US" altLang="en-US" sz="2400" dirty="0"/>
          </a:p>
        </p:txBody>
      </p:sp>
      <p:pic>
        <p:nvPicPr>
          <p:cNvPr id="5" name="Picture 4" descr="A dash mounted A F S push button.">
            <a:extLst>
              <a:ext uri="{FF2B5EF4-FFF2-40B4-BE49-F238E27FC236}">
                <a16:creationId xmlns:a16="http://schemas.microsoft.com/office/drawing/2014/main" id="{CFD766CC-B33B-3DD4-FE98-76702047BA5C}"/>
              </a:ext>
            </a:extLst>
          </p:cNvPr>
          <p:cNvPicPr>
            <a:picLocks noChangeAspect="1"/>
          </p:cNvPicPr>
          <p:nvPr/>
        </p:nvPicPr>
        <p:blipFill>
          <a:blip r:embed="rId3"/>
          <a:stretch>
            <a:fillRect/>
          </a:stretch>
        </p:blipFill>
        <p:spPr>
          <a:xfrm>
            <a:off x="2042134" y="1568470"/>
            <a:ext cx="5059733" cy="3808139"/>
          </a:xfrm>
          <a:prstGeom prst="rect">
            <a:avLst/>
          </a:prstGeom>
        </p:spPr>
      </p:pic>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38729" y="5533961"/>
            <a:ext cx="8309984" cy="775015"/>
          </a:xfrm>
        </p:spPr>
        <p:txBody>
          <a:bodyPr wrap="square" lIns="0" tIns="18000" rIns="0" bIns="18000" anchor="ctr">
            <a:spAutoFit/>
          </a:bodyPr>
          <a:lstStyle/>
          <a:p>
            <a:pPr marL="342900" indent="-342900">
              <a:spcBef>
                <a:spcPts val="600"/>
              </a:spcBef>
              <a:buSzTx/>
            </a:pPr>
            <a:r>
              <a:rPr lang="en-US" sz="2400" dirty="0"/>
              <a:t>Typical dash-mounted switch that allows the driver to turn off the front lighting system.</a:t>
            </a:r>
            <a:endParaRPr lang="en-US" altLang="en-US" sz="2400" dirty="0"/>
          </a:p>
        </p:txBody>
      </p:sp>
    </p:spTree>
    <p:extLst>
      <p:ext uri="{BB962C8B-B14F-4D97-AF65-F5344CB8AC3E}">
        <p14:creationId xmlns:p14="http://schemas.microsoft.com/office/powerpoint/2010/main" val="1095556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Automatic Headlights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87486"/>
            <a:ext cx="8315314" cy="2852507"/>
          </a:xfrm>
        </p:spPr>
        <p:txBody>
          <a:bodyPr wrap="square" lIns="0" tIns="18000" rIns="0" bIns="18000" anchor="ctr" anchorCtr="0">
            <a:spAutoFit/>
          </a:bodyPr>
          <a:lstStyle/>
          <a:p>
            <a:pPr marL="342900" indent="-342900">
              <a:spcBef>
                <a:spcPts val="600"/>
              </a:spcBef>
            </a:pPr>
            <a:r>
              <a:rPr lang="en-US" sz="2400" dirty="0">
                <a:solidFill>
                  <a:srgbClr val="000000"/>
                </a:solidFill>
              </a:rPr>
              <a:t>Purpose and Function</a:t>
            </a:r>
          </a:p>
          <a:p>
            <a:pPr marL="829818" lvl="1" indent="-342900"/>
            <a:r>
              <a:rPr lang="en-US" sz="2400" dirty="0">
                <a:solidFill>
                  <a:srgbClr val="000000"/>
                </a:solidFill>
              </a:rPr>
              <a:t>Turn on the headlights when the light sensor detects low ambient light level.</a:t>
            </a:r>
          </a:p>
          <a:p>
            <a:pPr marL="342900" indent="-342900">
              <a:spcBef>
                <a:spcPts val="600"/>
              </a:spcBef>
            </a:pPr>
            <a:r>
              <a:rPr lang="en-US" sz="2400" dirty="0">
                <a:solidFill>
                  <a:srgbClr val="000000"/>
                </a:solidFill>
              </a:rPr>
              <a:t>Controls</a:t>
            </a:r>
          </a:p>
          <a:p>
            <a:pPr marL="829818" lvl="1" indent="-342900"/>
            <a:r>
              <a:rPr lang="en-US" sz="2400" dirty="0">
                <a:solidFill>
                  <a:srgbClr val="000000"/>
                </a:solidFill>
              </a:rPr>
              <a:t>Most vehicles allow the driver to select the headlights in the “AUTO” position or turn them on and off manually.</a:t>
            </a:r>
          </a:p>
        </p:txBody>
      </p:sp>
    </p:spTree>
    <p:extLst>
      <p:ext uri="{BB962C8B-B14F-4D97-AF65-F5344CB8AC3E}">
        <p14:creationId xmlns:p14="http://schemas.microsoft.com/office/powerpoint/2010/main" val="26126331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3747" y="133369"/>
            <a:ext cx="8266544" cy="590349"/>
          </a:xfrm>
        </p:spPr>
        <p:txBody>
          <a:bodyPr wrap="square" lIns="0" tIns="18000" rIns="0" bIns="18000" anchor="ctr" anchorCtr="0">
            <a:spAutoFit/>
          </a:bodyPr>
          <a:lstStyle/>
          <a:p>
            <a:r>
              <a:rPr lang="en-US" dirty="0"/>
              <a:t>Figure 17.23</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27974" y="949833"/>
            <a:ext cx="3677301" cy="405683"/>
          </a:xfrm>
        </p:spPr>
        <p:txBody>
          <a:bodyPr wrap="square" lIns="0" tIns="18000" rIns="0" bIns="18000" anchor="ctr" anchorCtr="0">
            <a:spAutoFit/>
          </a:bodyPr>
          <a:lstStyle/>
          <a:p>
            <a:pPr marL="0" indent="0">
              <a:spcBef>
                <a:spcPts val="600"/>
              </a:spcBef>
              <a:buSzTx/>
              <a:buNone/>
            </a:pPr>
            <a:r>
              <a:rPr lang="en-US" sz="2400" dirty="0"/>
              <a:t>Automatic Headlights</a:t>
            </a:r>
            <a:endParaRPr lang="en-US" altLang="en-US" sz="2400" dirty="0"/>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48592" y="1466421"/>
            <a:ext cx="3677301" cy="1513679"/>
          </a:xfrm>
        </p:spPr>
        <p:txBody>
          <a:bodyPr wrap="square" lIns="0" tIns="18000" rIns="0" bIns="18000" anchor="ctr">
            <a:spAutoFit/>
          </a:bodyPr>
          <a:lstStyle/>
          <a:p>
            <a:pPr marL="342900" indent="-342900">
              <a:spcBef>
                <a:spcPts val="600"/>
              </a:spcBef>
              <a:buSzTx/>
            </a:pPr>
            <a:r>
              <a:rPr lang="en-US" altLang="en-US" sz="2400" dirty="0"/>
              <a:t>A dash symbol used to inform the driver that the automatic headlights are on.</a:t>
            </a:r>
          </a:p>
        </p:txBody>
      </p:sp>
      <p:pic>
        <p:nvPicPr>
          <p:cNvPr id="5" name="Picture 4" descr="A dash symbol shows three beams of light each from the headlights on either side. Text reads, Auto.">
            <a:extLst>
              <a:ext uri="{FF2B5EF4-FFF2-40B4-BE49-F238E27FC236}">
                <a16:creationId xmlns:a16="http://schemas.microsoft.com/office/drawing/2014/main" id="{1844ED43-ADAB-C14A-DBDF-D93E99DC106C}"/>
              </a:ext>
            </a:extLst>
          </p:cNvPr>
          <p:cNvPicPr>
            <a:picLocks noChangeAspect="1"/>
          </p:cNvPicPr>
          <p:nvPr/>
        </p:nvPicPr>
        <p:blipFill>
          <a:blip r:embed="rId3"/>
          <a:stretch>
            <a:fillRect/>
          </a:stretch>
        </p:blipFill>
        <p:spPr>
          <a:xfrm>
            <a:off x="4618595" y="990600"/>
            <a:ext cx="4075688" cy="4075688"/>
          </a:xfrm>
          <a:prstGeom prst="rect">
            <a:avLst/>
          </a:prstGeom>
        </p:spPr>
      </p:pic>
    </p:spTree>
    <p:extLst>
      <p:ext uri="{BB962C8B-B14F-4D97-AF65-F5344CB8AC3E}">
        <p14:creationId xmlns:p14="http://schemas.microsoft.com/office/powerpoint/2010/main" val="7129265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Headlight High-/Low-Beam Switch</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95240"/>
            <a:ext cx="8315314" cy="2036899"/>
          </a:xfrm>
        </p:spPr>
        <p:txBody>
          <a:bodyPr wrap="square" lIns="0" tIns="18000" rIns="0" bIns="18000" anchor="ctr" anchorCtr="0">
            <a:spAutoFit/>
          </a:bodyPr>
          <a:lstStyle/>
          <a:p>
            <a:pPr marL="342900" indent="-342900">
              <a:spcBef>
                <a:spcPts val="600"/>
              </a:spcBef>
            </a:pPr>
            <a:r>
              <a:rPr lang="en-US" sz="2400" dirty="0">
                <a:solidFill>
                  <a:srgbClr val="000000"/>
                </a:solidFill>
              </a:rPr>
              <a:t>Dimmer Switch</a:t>
            </a:r>
          </a:p>
          <a:p>
            <a:pPr marL="829818" lvl="1" indent="-342900"/>
            <a:r>
              <a:rPr lang="en-US" sz="2400" dirty="0">
                <a:solidFill>
                  <a:srgbClr val="000000"/>
                </a:solidFill>
              </a:rPr>
              <a:t>The switch used to switch between the two circuits is often called the </a:t>
            </a:r>
            <a:r>
              <a:rPr lang="en-US" sz="2400" i="1" dirty="0">
                <a:solidFill>
                  <a:srgbClr val="000000"/>
                </a:solidFill>
              </a:rPr>
              <a:t>dimmer switch </a:t>
            </a:r>
            <a:r>
              <a:rPr lang="en-US" sz="2400" dirty="0">
                <a:solidFill>
                  <a:srgbClr val="000000"/>
                </a:solidFill>
              </a:rPr>
              <a:t>or the high/low switch.</a:t>
            </a:r>
          </a:p>
          <a:p>
            <a:pPr marL="829818" lvl="1" indent="-342900"/>
            <a:r>
              <a:rPr lang="en-US" sz="2400" dirty="0">
                <a:solidFill>
                  <a:srgbClr val="000000"/>
                </a:solidFill>
              </a:rPr>
              <a:t>The dimmer switch is usually hand-operated by a lever on the steering column.</a:t>
            </a:r>
          </a:p>
        </p:txBody>
      </p:sp>
    </p:spTree>
    <p:extLst>
      <p:ext uri="{BB962C8B-B14F-4D97-AF65-F5344CB8AC3E}">
        <p14:creationId xmlns:p14="http://schemas.microsoft.com/office/powerpoint/2010/main" val="24998886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Auto Dimming Headlights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92948"/>
            <a:ext cx="8315314" cy="3298783"/>
          </a:xfrm>
        </p:spPr>
        <p:txBody>
          <a:bodyPr wrap="square" lIns="0" tIns="18000" rIns="0" bIns="18000" anchor="ctr" anchorCtr="0">
            <a:spAutoFit/>
          </a:bodyPr>
          <a:lstStyle/>
          <a:p>
            <a:pPr marL="342900" indent="-342900">
              <a:spcBef>
                <a:spcPts val="600"/>
              </a:spcBef>
            </a:pPr>
            <a:r>
              <a:rPr lang="en-US" sz="2400" dirty="0">
                <a:solidFill>
                  <a:srgbClr val="000000"/>
                </a:solidFill>
              </a:rPr>
              <a:t>Purpose and Function</a:t>
            </a:r>
          </a:p>
          <a:p>
            <a:pPr marL="829818" lvl="1" indent="-342900"/>
            <a:r>
              <a:rPr lang="en-US" sz="2400" dirty="0">
                <a:solidFill>
                  <a:srgbClr val="000000"/>
                </a:solidFill>
              </a:rPr>
              <a:t>A system that causes the headlights to switch from high-intensity beams to low-intensity beams when the system detects the headlights from an approaching vehicle.</a:t>
            </a:r>
          </a:p>
          <a:p>
            <a:pPr marL="342900" indent="-342900">
              <a:spcBef>
                <a:spcPts val="600"/>
              </a:spcBef>
            </a:pPr>
            <a:r>
              <a:rPr lang="en-US" sz="2400" dirty="0">
                <a:solidFill>
                  <a:srgbClr val="000000"/>
                </a:solidFill>
              </a:rPr>
              <a:t>Types of Systems</a:t>
            </a:r>
          </a:p>
          <a:p>
            <a:pPr marL="829818" lvl="1" indent="-342900"/>
            <a:r>
              <a:rPr lang="en-US" sz="2400" dirty="0">
                <a:solidFill>
                  <a:srgbClr val="000000"/>
                </a:solidFill>
              </a:rPr>
              <a:t>Photo resistor-based system</a:t>
            </a:r>
          </a:p>
          <a:p>
            <a:pPr marL="829818" lvl="1" indent="-342900"/>
            <a:r>
              <a:rPr lang="en-US" sz="2400" dirty="0">
                <a:solidFill>
                  <a:srgbClr val="000000"/>
                </a:solidFill>
              </a:rPr>
              <a:t>Camera-based systems</a:t>
            </a:r>
          </a:p>
        </p:txBody>
      </p:sp>
    </p:spTree>
    <p:extLst>
      <p:ext uri="{BB962C8B-B14F-4D97-AF65-F5344CB8AC3E}">
        <p14:creationId xmlns:p14="http://schemas.microsoft.com/office/powerpoint/2010/main" val="3470319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Lighting Systems </a:t>
            </a:r>
            <a:r>
              <a:rPr lang="en-US" sz="2800" noProof="0" dirty="0"/>
              <a:t>(2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94719"/>
            <a:ext cx="8315314" cy="4114391"/>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Body Control Module-Controlled Lighting</a:t>
            </a:r>
          </a:p>
          <a:p>
            <a:pPr marL="829818" lvl="1" indent="-342900">
              <a:buSzTx/>
            </a:pPr>
            <a:r>
              <a:rPr lang="en-US" altLang="en-US" sz="2400" noProof="0" dirty="0">
                <a:solidFill>
                  <a:schemeClr val="tx1"/>
                </a:solidFill>
              </a:rPr>
              <a:t>Body Control Module (</a:t>
            </a:r>
            <a:r>
              <a:rPr lang="en-US" altLang="en-US" sz="2400" spc="-300" noProof="0" dirty="0">
                <a:solidFill>
                  <a:schemeClr val="tx1"/>
                </a:solidFill>
              </a:rPr>
              <a:t>B C </a:t>
            </a:r>
            <a:r>
              <a:rPr lang="en-US" altLang="en-US" sz="2400" noProof="0" dirty="0">
                <a:solidFill>
                  <a:schemeClr val="tx1"/>
                </a:solidFill>
              </a:rPr>
              <a:t>M) is referred to as a central organizational module.</a:t>
            </a:r>
          </a:p>
          <a:p>
            <a:pPr marL="342900" indent="-342900">
              <a:spcBef>
                <a:spcPts val="600"/>
              </a:spcBef>
              <a:buSzTx/>
            </a:pPr>
            <a:r>
              <a:rPr lang="en-US" altLang="en-US" sz="2400" noProof="0" dirty="0">
                <a:solidFill>
                  <a:schemeClr val="tx1"/>
                </a:solidFill>
              </a:rPr>
              <a:t>Benefits include:</a:t>
            </a:r>
          </a:p>
          <a:p>
            <a:pPr marL="829818" lvl="1" indent="-342900">
              <a:buSzTx/>
            </a:pPr>
            <a:r>
              <a:rPr lang="en-US" altLang="en-US" sz="2400" noProof="0" dirty="0">
                <a:solidFill>
                  <a:schemeClr val="tx1"/>
                </a:solidFill>
              </a:rPr>
              <a:t>Monitors current flow through circuit and turns on a warning light if there is a failure.</a:t>
            </a:r>
          </a:p>
          <a:p>
            <a:pPr marL="829818" lvl="1" indent="-342900">
              <a:buSzTx/>
            </a:pPr>
            <a:r>
              <a:rPr lang="en-US" altLang="en-US" sz="2400" noProof="0" dirty="0">
                <a:solidFill>
                  <a:schemeClr val="tx1"/>
                </a:solidFill>
              </a:rPr>
              <a:t>Modules turn off the lights after a time delay to prevent the battery from being drained.</a:t>
            </a:r>
          </a:p>
          <a:p>
            <a:pPr marL="829818" lvl="1" indent="-342900">
              <a:buSzTx/>
            </a:pPr>
            <a:r>
              <a:rPr lang="en-US" altLang="en-US" sz="2400" noProof="0" dirty="0">
                <a:solidFill>
                  <a:schemeClr val="tx1"/>
                </a:solidFill>
              </a:rPr>
              <a:t>In a failsafe mode, all exterior lights default to on for safety.</a:t>
            </a:r>
          </a:p>
        </p:txBody>
      </p:sp>
    </p:spTree>
    <p:extLst>
      <p:ext uri="{BB962C8B-B14F-4D97-AF65-F5344CB8AC3E}">
        <p14:creationId xmlns:p14="http://schemas.microsoft.com/office/powerpoint/2010/main" val="36342898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latin typeface="Arial"/>
                <a:ea typeface="+mj-ea"/>
                <a:cs typeface="Times New Roman" panose="02020603050405020304" pitchFamily="18" charset="0"/>
              </a:rPr>
              <a:t>Headlight Aiming</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86087"/>
            <a:ext cx="8315314" cy="1959955"/>
          </a:xfrm>
        </p:spPr>
        <p:txBody>
          <a:bodyPr wrap="square" lIns="0" tIns="18000" rIns="0" bIns="18000" anchor="ctr" anchorCtr="0">
            <a:spAutoFit/>
          </a:bodyPr>
          <a:lstStyle/>
          <a:p>
            <a:pPr marL="342900" indent="-342900">
              <a:spcBef>
                <a:spcPts val="600"/>
              </a:spcBef>
            </a:pPr>
            <a:r>
              <a:rPr lang="en-US" sz="2400" dirty="0">
                <a:solidFill>
                  <a:srgbClr val="000000"/>
                </a:solidFill>
              </a:rPr>
              <a:t>According</a:t>
            </a:r>
            <a:r>
              <a:rPr lang="en-US" sz="2400" i="1" dirty="0">
                <a:solidFill>
                  <a:srgbClr val="000000"/>
                </a:solidFill>
              </a:rPr>
              <a:t> </a:t>
            </a:r>
            <a:r>
              <a:rPr lang="en-US" sz="2400" dirty="0">
                <a:solidFill>
                  <a:srgbClr val="000000"/>
                </a:solidFill>
              </a:rPr>
              <a:t>to U.S. federal law, all headlights, regardless of shape, must be able to be aimed using headlight-aiming equipment.</a:t>
            </a:r>
          </a:p>
          <a:p>
            <a:pPr marL="342900" indent="-342900">
              <a:spcBef>
                <a:spcPts val="600"/>
              </a:spcBef>
            </a:pPr>
            <a:r>
              <a:rPr lang="en-US" sz="2400" dirty="0">
                <a:solidFill>
                  <a:srgbClr val="000000"/>
                </a:solidFill>
              </a:rPr>
              <a:t>The headlights are equipped with adjusting screws that can be used to aim the headlights.</a:t>
            </a:r>
          </a:p>
        </p:txBody>
      </p:sp>
    </p:spTree>
    <p:extLst>
      <p:ext uri="{BB962C8B-B14F-4D97-AF65-F5344CB8AC3E}">
        <p14:creationId xmlns:p14="http://schemas.microsoft.com/office/powerpoint/2010/main" val="29207130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3747" y="133369"/>
            <a:ext cx="8266544" cy="590349"/>
          </a:xfrm>
        </p:spPr>
        <p:txBody>
          <a:bodyPr wrap="square" lIns="0" tIns="18000" rIns="0" bIns="18000" anchor="ctr" anchorCtr="0">
            <a:spAutoFit/>
          </a:bodyPr>
          <a:lstStyle/>
          <a:p>
            <a:r>
              <a:rPr lang="en-US" dirty="0"/>
              <a:t>Figure 17.24</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27974" y="949833"/>
            <a:ext cx="2391757" cy="405683"/>
          </a:xfrm>
        </p:spPr>
        <p:txBody>
          <a:bodyPr wrap="square" lIns="0" tIns="18000" rIns="0" bIns="18000" anchor="ctr" anchorCtr="0">
            <a:spAutoFit/>
          </a:bodyPr>
          <a:lstStyle/>
          <a:p>
            <a:pPr marL="0" indent="0">
              <a:spcBef>
                <a:spcPts val="600"/>
              </a:spcBef>
              <a:buSzTx/>
              <a:buNone/>
            </a:pPr>
            <a:r>
              <a:rPr lang="en-US" sz="2400" dirty="0"/>
              <a:t>Headlight Aiming</a:t>
            </a:r>
            <a:endParaRPr lang="en-US" altLang="en-US" sz="2400" dirty="0"/>
          </a:p>
        </p:txBody>
      </p:sp>
      <p:pic>
        <p:nvPicPr>
          <p:cNvPr id="7" name="Picture 6" descr="Part (a): An illustration shows the headlights of a car in use and marks the associated specifications.&#10;Long description is available in notes, press F6">
            <a:extLst>
              <a:ext uri="{FF2B5EF4-FFF2-40B4-BE49-F238E27FC236}">
                <a16:creationId xmlns:a16="http://schemas.microsoft.com/office/drawing/2014/main" id="{CD4FE6D4-17AB-F368-C517-C9DE0CA91F45}"/>
              </a:ext>
            </a:extLst>
          </p:cNvPr>
          <p:cNvPicPr>
            <a:picLocks noChangeAspect="1"/>
          </p:cNvPicPr>
          <p:nvPr/>
        </p:nvPicPr>
        <p:blipFill>
          <a:blip r:embed="rId3"/>
          <a:stretch>
            <a:fillRect/>
          </a:stretch>
        </p:blipFill>
        <p:spPr>
          <a:xfrm>
            <a:off x="2189579" y="1435715"/>
            <a:ext cx="2391757" cy="3310112"/>
          </a:xfrm>
          <a:prstGeom prst="rect">
            <a:avLst/>
          </a:prstGeom>
        </p:spPr>
      </p:pic>
      <p:pic>
        <p:nvPicPr>
          <p:cNvPr id="4" name="Picture 3" descr="Part (b): An illustration shows the magnified views of the horizontal, left or right, and vertical, up or down, adjustments for headlight-aiming done through circular movements of screwdrivers.">
            <a:extLst>
              <a:ext uri="{FF2B5EF4-FFF2-40B4-BE49-F238E27FC236}">
                <a16:creationId xmlns:a16="http://schemas.microsoft.com/office/drawing/2014/main" id="{B3BBAC2A-9088-548F-EFBD-239A01F15932}"/>
              </a:ext>
            </a:extLst>
          </p:cNvPr>
          <p:cNvPicPr>
            <a:picLocks noChangeAspect="1"/>
          </p:cNvPicPr>
          <p:nvPr/>
        </p:nvPicPr>
        <p:blipFill>
          <a:blip r:embed="rId4"/>
          <a:stretch>
            <a:fillRect/>
          </a:stretch>
        </p:blipFill>
        <p:spPr>
          <a:xfrm>
            <a:off x="4755571" y="2021089"/>
            <a:ext cx="2245424" cy="2691989"/>
          </a:xfrm>
          <a:prstGeom prst="rect">
            <a:avLst/>
          </a:prstGeom>
        </p:spPr>
      </p:pic>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36345" y="4847797"/>
            <a:ext cx="8312368" cy="1513679"/>
          </a:xfrm>
        </p:spPr>
        <p:txBody>
          <a:bodyPr wrap="square" lIns="0" tIns="18000" rIns="0" bIns="18000" anchor="ctr">
            <a:spAutoFit/>
          </a:bodyPr>
          <a:lstStyle/>
          <a:p>
            <a:pPr marL="342900" indent="-342900">
              <a:spcBef>
                <a:spcPts val="600"/>
              </a:spcBef>
              <a:buSzTx/>
            </a:pPr>
            <a:r>
              <a:rPr lang="en-US" altLang="en-US" sz="2400" dirty="0"/>
              <a:t>(a) A typical headlight-aiming diagram as found in service information. (b) Adjustments to move the headlight-aiming point left or right or up and down are usually made using a screwdriver to move the headlight housing.</a:t>
            </a:r>
          </a:p>
        </p:txBody>
      </p:sp>
    </p:spTree>
    <p:extLst>
      <p:ext uri="{BB962C8B-B14F-4D97-AF65-F5344CB8AC3E}">
        <p14:creationId xmlns:p14="http://schemas.microsoft.com/office/powerpoint/2010/main" val="4236061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Fog Lights and Driving Lights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87486"/>
            <a:ext cx="8315314" cy="2852507"/>
          </a:xfrm>
        </p:spPr>
        <p:txBody>
          <a:bodyPr wrap="square" lIns="0" tIns="18000" rIns="0" bIns="18000" anchor="ctr" anchorCtr="0">
            <a:spAutoFit/>
          </a:bodyPr>
          <a:lstStyle/>
          <a:p>
            <a:pPr marL="342900" indent="-342900">
              <a:spcBef>
                <a:spcPts val="600"/>
              </a:spcBef>
            </a:pPr>
            <a:r>
              <a:rPr lang="en-US" sz="2400" dirty="0">
                <a:solidFill>
                  <a:srgbClr val="000000"/>
                </a:solidFill>
              </a:rPr>
              <a:t>Fog Lights</a:t>
            </a:r>
          </a:p>
          <a:p>
            <a:pPr marL="829818" lvl="1" indent="-342900"/>
            <a:r>
              <a:rPr lang="en-US" sz="2400" dirty="0">
                <a:solidFill>
                  <a:srgbClr val="000000"/>
                </a:solidFill>
              </a:rPr>
              <a:t>Fog lights have a unique beam that is flat and wide, and positioned low on vehicle, usually near front bumper.</a:t>
            </a:r>
          </a:p>
          <a:p>
            <a:pPr marL="342900" indent="-342900">
              <a:spcBef>
                <a:spcPts val="600"/>
              </a:spcBef>
            </a:pPr>
            <a:r>
              <a:rPr lang="en-US" sz="2400" dirty="0">
                <a:solidFill>
                  <a:srgbClr val="000000"/>
                </a:solidFill>
              </a:rPr>
              <a:t>Driving Lights</a:t>
            </a:r>
          </a:p>
          <a:p>
            <a:pPr marL="829818" lvl="1" indent="-342900"/>
            <a:r>
              <a:rPr lang="en-US" sz="2400" dirty="0">
                <a:solidFill>
                  <a:srgbClr val="000000"/>
                </a:solidFill>
              </a:rPr>
              <a:t>Driving lights are designed to send powerful beams far ahead, illuminating the next stretch of road.</a:t>
            </a:r>
          </a:p>
        </p:txBody>
      </p:sp>
    </p:spTree>
    <p:extLst>
      <p:ext uri="{BB962C8B-B14F-4D97-AF65-F5344CB8AC3E}">
        <p14:creationId xmlns:p14="http://schemas.microsoft.com/office/powerpoint/2010/main" val="31074507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3747" y="133369"/>
            <a:ext cx="8266544" cy="590349"/>
          </a:xfrm>
        </p:spPr>
        <p:txBody>
          <a:bodyPr wrap="square" lIns="0" tIns="18000" rIns="0" bIns="18000" anchor="ctr" anchorCtr="0">
            <a:spAutoFit/>
          </a:bodyPr>
          <a:lstStyle/>
          <a:p>
            <a:r>
              <a:rPr lang="en-US" dirty="0"/>
              <a:t>Figure 17.25</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9747" y="1004263"/>
            <a:ext cx="3523540" cy="405683"/>
          </a:xfrm>
        </p:spPr>
        <p:txBody>
          <a:bodyPr wrap="square" lIns="0" tIns="18000" rIns="0" bIns="18000" anchor="ctr" anchorCtr="0">
            <a:spAutoFit/>
          </a:bodyPr>
          <a:lstStyle/>
          <a:p>
            <a:pPr marL="0" indent="0">
              <a:spcBef>
                <a:spcPts val="600"/>
              </a:spcBef>
              <a:buSzTx/>
              <a:buNone/>
            </a:pPr>
            <a:r>
              <a:rPr lang="en-US" sz="2400" dirty="0"/>
              <a:t>Fog Lights</a:t>
            </a:r>
            <a:endParaRPr lang="en-US" altLang="en-US" sz="2400" dirty="0"/>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48592" y="1651478"/>
            <a:ext cx="3524695" cy="1513679"/>
          </a:xfrm>
        </p:spPr>
        <p:txBody>
          <a:bodyPr wrap="square" lIns="0" tIns="18000" rIns="0" bIns="18000" anchor="ctr">
            <a:spAutoFit/>
          </a:bodyPr>
          <a:lstStyle/>
          <a:p>
            <a:pPr marL="342900" indent="-342900">
              <a:spcBef>
                <a:spcPts val="600"/>
              </a:spcBef>
              <a:buSzTx/>
            </a:pPr>
            <a:r>
              <a:rPr lang="en-US" altLang="en-US" sz="2400" dirty="0"/>
              <a:t>Fog lights are often included on many vehicles, such as these on a Lexus </a:t>
            </a:r>
            <a:r>
              <a:rPr lang="en-US" altLang="en-US" sz="2400" spc="-300" dirty="0"/>
              <a:t>S U </a:t>
            </a:r>
            <a:r>
              <a:rPr lang="en-US" altLang="en-US" sz="2400" dirty="0"/>
              <a:t>V.</a:t>
            </a:r>
          </a:p>
        </p:txBody>
      </p:sp>
      <p:pic>
        <p:nvPicPr>
          <p:cNvPr id="4" name="Picture 3" descr="A view of the front end of a Lexus S U V shows the L E D headlights on the top, L E D daytime running light in the front, L E D fog light at the bottom, and side marker light on the side.">
            <a:extLst>
              <a:ext uri="{FF2B5EF4-FFF2-40B4-BE49-F238E27FC236}">
                <a16:creationId xmlns:a16="http://schemas.microsoft.com/office/drawing/2014/main" id="{C6314E06-2164-E2A1-9F88-303D933A7A2C}"/>
              </a:ext>
            </a:extLst>
          </p:cNvPr>
          <p:cNvPicPr>
            <a:picLocks noChangeAspect="1"/>
          </p:cNvPicPr>
          <p:nvPr/>
        </p:nvPicPr>
        <p:blipFill>
          <a:blip r:embed="rId3"/>
          <a:stretch>
            <a:fillRect/>
          </a:stretch>
        </p:blipFill>
        <p:spPr>
          <a:xfrm>
            <a:off x="4690642" y="1075313"/>
            <a:ext cx="3964604" cy="4284448"/>
          </a:xfrm>
          <a:prstGeom prst="rect">
            <a:avLst/>
          </a:prstGeom>
        </p:spPr>
      </p:pic>
    </p:spTree>
    <p:extLst>
      <p:ext uri="{BB962C8B-B14F-4D97-AF65-F5344CB8AC3E}">
        <p14:creationId xmlns:p14="http://schemas.microsoft.com/office/powerpoint/2010/main" val="1172428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6131" y="159595"/>
            <a:ext cx="8312582" cy="1144347"/>
          </a:xfrm>
        </p:spPr>
        <p:txBody>
          <a:bodyPr wrap="square" lIns="0" tIns="18000" rIns="0" bIns="18000" anchor="ctr" anchorCtr="0">
            <a:spAutoFit/>
          </a:bodyPr>
          <a:lstStyle/>
          <a:p>
            <a:r>
              <a:rPr lang="en-US" dirty="0"/>
              <a:t>Frequently Asked Question: What Are Rear Fog Lights?</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1453084"/>
            <a:ext cx="8308830" cy="405683"/>
          </a:xfrm>
        </p:spPr>
        <p:txBody>
          <a:bodyPr wrap="square" lIns="0" tIns="18000" rIns="0" bIns="18000" anchor="ctr" anchorCtr="0">
            <a:spAutoFit/>
          </a:bodyPr>
          <a:lstStyle/>
          <a:p>
            <a:pPr marL="101600" indent="0">
              <a:buNone/>
            </a:pPr>
            <a:r>
              <a:rPr lang="en-US" sz="2400" b="1" dirty="0">
                <a:solidFill>
                  <a:schemeClr val="tx1"/>
                </a:solidFill>
              </a:rPr>
              <a:t>? Frequently Asked Question</a:t>
            </a:r>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38728" y="2155325"/>
            <a:ext cx="8309985" cy="3360338"/>
          </a:xfrm>
        </p:spPr>
        <p:txBody>
          <a:bodyPr wrap="square" lIns="0" tIns="18000" rIns="0" bIns="18000" anchor="ctr">
            <a:spAutoFit/>
          </a:bodyPr>
          <a:lstStyle/>
          <a:p>
            <a:pPr marL="0" indent="0">
              <a:buNone/>
            </a:pPr>
            <a:r>
              <a:rPr lang="en-US" sz="2400" b="1" dirty="0"/>
              <a:t>What Are Rear Fog Lights?</a:t>
            </a:r>
            <a:r>
              <a:rPr lang="en-US" sz="2400" dirty="0"/>
              <a:t> Some vehicles, usually European vehicles, are equipped with rear (red) fog lights. These are used so that drivers behind can see the vehicle in front. These could be on whenever the fog lights are turned on, or they could be on a separate switch. These rear fog lights are sometimes confused with brake lights being on because they are often as bright as brake lights. Check the owner’s manual or service information if a fault is reported about the rear fog lights.</a:t>
            </a:r>
          </a:p>
        </p:txBody>
      </p:sp>
    </p:spTree>
    <p:extLst>
      <p:ext uri="{BB962C8B-B14F-4D97-AF65-F5344CB8AC3E}">
        <p14:creationId xmlns:p14="http://schemas.microsoft.com/office/powerpoint/2010/main" val="18724028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6131" y="159595"/>
            <a:ext cx="8312582" cy="1144347"/>
          </a:xfrm>
        </p:spPr>
        <p:txBody>
          <a:bodyPr wrap="square" lIns="0" tIns="18000" rIns="0" bIns="18000" anchor="ctr" anchorCtr="0">
            <a:spAutoFit/>
          </a:bodyPr>
          <a:lstStyle/>
          <a:p>
            <a:r>
              <a:rPr lang="en-US" dirty="0"/>
              <a:t>Frequently Asked Question: What Is the Troxler Effect?</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1453084"/>
            <a:ext cx="8308830" cy="405683"/>
          </a:xfrm>
        </p:spPr>
        <p:txBody>
          <a:bodyPr wrap="square" lIns="0" tIns="18000" rIns="0" bIns="18000" anchor="ctr" anchorCtr="0">
            <a:spAutoFit/>
          </a:bodyPr>
          <a:lstStyle/>
          <a:p>
            <a:pPr marL="101600" indent="0">
              <a:buNone/>
            </a:pPr>
            <a:r>
              <a:rPr lang="en-US" sz="2400" b="1" dirty="0">
                <a:solidFill>
                  <a:schemeClr val="tx1"/>
                </a:solidFill>
              </a:rPr>
              <a:t>? Frequently Asked Question</a:t>
            </a:r>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38728" y="2155325"/>
            <a:ext cx="8309985" cy="3360338"/>
          </a:xfrm>
        </p:spPr>
        <p:txBody>
          <a:bodyPr wrap="square" lIns="0" tIns="18000" rIns="0" bIns="18000" anchor="ctr">
            <a:spAutoFit/>
          </a:bodyPr>
          <a:lstStyle/>
          <a:p>
            <a:pPr marL="0" indent="0">
              <a:buNone/>
            </a:pPr>
            <a:r>
              <a:rPr lang="en-US" sz="2400" b="1" dirty="0"/>
              <a:t>What Is the Troxler Effect?</a:t>
            </a:r>
            <a:r>
              <a:rPr lang="en-US" sz="2400" dirty="0"/>
              <a:t> The Troxler effect, also called Troxler fading, is a visual effect where an image remains on the retina of the eye for a short time after the image has been removed. The effect was discovered in 1804 by Ignaz Paul Vital Troxler (1780–1866), a Swiss physician. Because of the Troxler effect, headlight glare can remain on the retina of the eye and create a blind spot. At night, this fading away of the bright light from the vehicle in the rear reflected by the rearview mirror can cause a hazard.</a:t>
            </a:r>
          </a:p>
        </p:txBody>
      </p:sp>
    </p:spTree>
    <p:extLst>
      <p:ext uri="{BB962C8B-B14F-4D97-AF65-F5344CB8AC3E}">
        <p14:creationId xmlns:p14="http://schemas.microsoft.com/office/powerpoint/2010/main" val="36300064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Automatic Dimming Mirrors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88885"/>
            <a:ext cx="8315314" cy="3745059"/>
          </a:xfrm>
        </p:spPr>
        <p:txBody>
          <a:bodyPr wrap="square" lIns="0" tIns="18000" rIns="0" bIns="18000" anchor="ctr" anchorCtr="0">
            <a:spAutoFit/>
          </a:bodyPr>
          <a:lstStyle/>
          <a:p>
            <a:pPr marL="342900" indent="-342900">
              <a:spcBef>
                <a:spcPts val="600"/>
              </a:spcBef>
            </a:pPr>
            <a:r>
              <a:rPr lang="en-US" sz="2400" dirty="0">
                <a:solidFill>
                  <a:srgbClr val="000000"/>
                </a:solidFill>
              </a:rPr>
              <a:t>Parts and Operation</a:t>
            </a:r>
          </a:p>
          <a:p>
            <a:pPr marL="829818" lvl="1" indent="-342900"/>
            <a:r>
              <a:rPr lang="en-US" sz="2400" dirty="0">
                <a:solidFill>
                  <a:srgbClr val="000000"/>
                </a:solidFill>
              </a:rPr>
              <a:t>Automatic dimming mirrors use electrochromic technology to dim the mirror in proportion to the amount of headlight glare from other vehicles at the rear.</a:t>
            </a:r>
          </a:p>
          <a:p>
            <a:pPr marL="342900" indent="-342900">
              <a:spcBef>
                <a:spcPts val="600"/>
              </a:spcBef>
            </a:pPr>
            <a:r>
              <a:rPr lang="en-US" sz="2400" dirty="0">
                <a:solidFill>
                  <a:srgbClr val="000000"/>
                </a:solidFill>
              </a:rPr>
              <a:t>Diagnosis and Service</a:t>
            </a:r>
          </a:p>
          <a:p>
            <a:pPr marL="829818" lvl="1" indent="-342900"/>
            <a:r>
              <a:rPr lang="en-US" sz="2400" dirty="0">
                <a:solidFill>
                  <a:srgbClr val="000000"/>
                </a:solidFill>
              </a:rPr>
              <a:t>Check for power and ground</a:t>
            </a:r>
          </a:p>
          <a:p>
            <a:pPr marL="829818" lvl="1" indent="-342900"/>
            <a:r>
              <a:rPr lang="en-US" sz="2400" dirty="0">
                <a:solidFill>
                  <a:srgbClr val="000000"/>
                </a:solidFill>
              </a:rPr>
              <a:t>Confirm the operation of the forward facing sensor</a:t>
            </a:r>
          </a:p>
          <a:p>
            <a:pPr marL="829818" lvl="1" indent="-342900"/>
            <a:r>
              <a:rPr lang="en-US" sz="2400" dirty="0">
                <a:solidFill>
                  <a:srgbClr val="000000"/>
                </a:solidFill>
              </a:rPr>
              <a:t>In most cases the mirror is replaced as an assembly</a:t>
            </a:r>
          </a:p>
        </p:txBody>
      </p:sp>
    </p:spTree>
    <p:extLst>
      <p:ext uri="{BB962C8B-B14F-4D97-AF65-F5344CB8AC3E}">
        <p14:creationId xmlns:p14="http://schemas.microsoft.com/office/powerpoint/2010/main" val="21686632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3747" y="133369"/>
            <a:ext cx="8266544" cy="590349"/>
          </a:xfrm>
        </p:spPr>
        <p:txBody>
          <a:bodyPr wrap="square" lIns="0" tIns="18000" rIns="0" bIns="18000" anchor="ctr" anchorCtr="0">
            <a:spAutoFit/>
          </a:bodyPr>
          <a:lstStyle/>
          <a:p>
            <a:r>
              <a:rPr lang="en-US" dirty="0"/>
              <a:t>Figure 17.26</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27974" y="949833"/>
            <a:ext cx="3703321" cy="405683"/>
          </a:xfrm>
        </p:spPr>
        <p:txBody>
          <a:bodyPr wrap="square" lIns="0" tIns="18000" rIns="0" bIns="18000" anchor="ctr" anchorCtr="0">
            <a:spAutoFit/>
          </a:bodyPr>
          <a:lstStyle/>
          <a:p>
            <a:pPr marL="0" indent="0">
              <a:spcBef>
                <a:spcPts val="600"/>
              </a:spcBef>
              <a:buSzTx/>
              <a:buNone/>
            </a:pPr>
            <a:r>
              <a:rPr lang="en-US" sz="2400" dirty="0"/>
              <a:t>Dimming Mirror</a:t>
            </a:r>
            <a:endParaRPr lang="en-US" altLang="en-US" sz="2400" dirty="0"/>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26820" y="1608139"/>
            <a:ext cx="3678455" cy="2991007"/>
          </a:xfrm>
        </p:spPr>
        <p:txBody>
          <a:bodyPr wrap="square" lIns="0" tIns="18000" rIns="0" bIns="18000" anchor="ctr">
            <a:spAutoFit/>
          </a:bodyPr>
          <a:lstStyle/>
          <a:p>
            <a:pPr marL="342900" indent="-342900">
              <a:spcBef>
                <a:spcPts val="600"/>
              </a:spcBef>
              <a:buSzTx/>
            </a:pPr>
            <a:r>
              <a:rPr lang="en-US" altLang="en-US" sz="2400" dirty="0"/>
              <a:t>An automatic dimming mirror compares the amount of light toward the front of the vehicle to the rear of the vehicle and allows a voltage to cause the gel to darken the mirror.</a:t>
            </a:r>
          </a:p>
        </p:txBody>
      </p:sp>
      <p:pic>
        <p:nvPicPr>
          <p:cNvPr id="5" name="Picture 4" descr="An illustration depicts rear view mirror with a forward facing sensor, a rear facing sensor, a forward facing electrical connector, and a switch in bottom.">
            <a:extLst>
              <a:ext uri="{FF2B5EF4-FFF2-40B4-BE49-F238E27FC236}">
                <a16:creationId xmlns:a16="http://schemas.microsoft.com/office/drawing/2014/main" id="{E77D7505-4B20-ADEB-CE5D-5DA4257735E5}"/>
              </a:ext>
            </a:extLst>
          </p:cNvPr>
          <p:cNvPicPr>
            <a:picLocks noChangeAspect="1"/>
          </p:cNvPicPr>
          <p:nvPr/>
        </p:nvPicPr>
        <p:blipFill>
          <a:blip r:embed="rId3"/>
          <a:stretch>
            <a:fillRect/>
          </a:stretch>
        </p:blipFill>
        <p:spPr>
          <a:xfrm>
            <a:off x="4685597" y="1025849"/>
            <a:ext cx="3931149" cy="3762902"/>
          </a:xfrm>
          <a:prstGeom prst="rect">
            <a:avLst/>
          </a:prstGeom>
        </p:spPr>
      </p:pic>
    </p:spTree>
    <p:extLst>
      <p:ext uri="{BB962C8B-B14F-4D97-AF65-F5344CB8AC3E}">
        <p14:creationId xmlns:p14="http://schemas.microsoft.com/office/powerpoint/2010/main" val="41206718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latin typeface="Arial"/>
                <a:ea typeface="+mj-ea"/>
                <a:cs typeface="Times New Roman" panose="02020603050405020304" pitchFamily="18" charset="0"/>
              </a:rPr>
              <a:t>Courtesy Lights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86087"/>
            <a:ext cx="8315314" cy="1959955"/>
          </a:xfrm>
        </p:spPr>
        <p:txBody>
          <a:bodyPr wrap="square" lIns="0" tIns="18000" rIns="0" bIns="18000" anchor="ctr" anchorCtr="0">
            <a:spAutoFit/>
          </a:bodyPr>
          <a:lstStyle/>
          <a:p>
            <a:pPr marL="342900" indent="-342900">
              <a:spcBef>
                <a:spcPts val="600"/>
              </a:spcBef>
            </a:pPr>
            <a:r>
              <a:rPr lang="en-US" sz="2400" dirty="0">
                <a:solidFill>
                  <a:srgbClr val="000000"/>
                </a:solidFill>
              </a:rPr>
              <a:t>Courtesy lights are a generic term primarily used for interior lights, including overhead (dome) and under-the-dash (courtesy) lights.</a:t>
            </a:r>
          </a:p>
          <a:p>
            <a:pPr marL="342900" indent="-342900">
              <a:spcBef>
                <a:spcPts val="600"/>
              </a:spcBef>
            </a:pPr>
            <a:r>
              <a:rPr lang="en-US" sz="2400" dirty="0">
                <a:solidFill>
                  <a:srgbClr val="000000"/>
                </a:solidFill>
              </a:rPr>
              <a:t>Many newer vehicles operate the interior lights through the </a:t>
            </a:r>
            <a:r>
              <a:rPr lang="en-US" sz="2400" spc="-300" dirty="0">
                <a:solidFill>
                  <a:srgbClr val="000000"/>
                </a:solidFill>
              </a:rPr>
              <a:t>B C </a:t>
            </a:r>
            <a:r>
              <a:rPr lang="en-US" sz="2400" dirty="0">
                <a:solidFill>
                  <a:srgbClr val="000000"/>
                </a:solidFill>
              </a:rPr>
              <a:t>M or through an electronic module.</a:t>
            </a:r>
          </a:p>
        </p:txBody>
      </p:sp>
    </p:spTree>
    <p:extLst>
      <p:ext uri="{BB962C8B-B14F-4D97-AF65-F5344CB8AC3E}">
        <p14:creationId xmlns:p14="http://schemas.microsoft.com/office/powerpoint/2010/main" val="1069415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Illuminated Entry</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93841"/>
            <a:ext cx="7972038" cy="1144347"/>
          </a:xfrm>
        </p:spPr>
        <p:txBody>
          <a:bodyPr wrap="square" lIns="0" tIns="18000" rIns="0" bIns="18000" anchor="ctr" anchorCtr="0">
            <a:spAutoFit/>
          </a:bodyPr>
          <a:lstStyle/>
          <a:p>
            <a:pPr marL="342900" indent="-342900">
              <a:spcBef>
                <a:spcPts val="600"/>
              </a:spcBef>
            </a:pPr>
            <a:r>
              <a:rPr lang="en-US" sz="2400" dirty="0">
                <a:solidFill>
                  <a:srgbClr val="000000"/>
                </a:solidFill>
              </a:rPr>
              <a:t>The interior lights are turned on for a given amount of time when the outside door handle or remote keyless entry (</a:t>
            </a:r>
            <a:r>
              <a:rPr lang="en-US" sz="2400" spc="-300" dirty="0">
                <a:solidFill>
                  <a:srgbClr val="000000"/>
                </a:solidFill>
              </a:rPr>
              <a:t>R K </a:t>
            </a:r>
            <a:r>
              <a:rPr lang="en-US" sz="2400" dirty="0">
                <a:solidFill>
                  <a:srgbClr val="000000"/>
                </a:solidFill>
              </a:rPr>
              <a:t>E) fob is operated while the doors are locked.</a:t>
            </a:r>
          </a:p>
        </p:txBody>
      </p:sp>
    </p:spTree>
    <p:extLst>
      <p:ext uri="{BB962C8B-B14F-4D97-AF65-F5344CB8AC3E}">
        <p14:creationId xmlns:p14="http://schemas.microsoft.com/office/powerpoint/2010/main" val="4213254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17.1</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4132117" cy="405683"/>
          </a:xfrm>
        </p:spPr>
        <p:txBody>
          <a:bodyPr wrap="square" lIns="0" tIns="18000" rIns="0" bIns="18000" anchor="ctr" anchorCtr="0">
            <a:spAutoFit/>
          </a:bodyPr>
          <a:lstStyle/>
          <a:p>
            <a:pPr marL="0" indent="0">
              <a:spcBef>
                <a:spcPts val="600"/>
              </a:spcBef>
              <a:buSzTx/>
              <a:buNone/>
            </a:pPr>
            <a:r>
              <a:rPr lang="en-US" sz="2400" dirty="0"/>
              <a:t>Headlight Circuit</a:t>
            </a:r>
            <a:endParaRPr lang="en-US" altLang="en-US" sz="2400" dirty="0"/>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38727" y="1484251"/>
            <a:ext cx="4409317" cy="4099002"/>
          </a:xfrm>
        </p:spPr>
        <p:txBody>
          <a:bodyPr wrap="square" lIns="0" tIns="18000" rIns="0" bIns="18000" anchor="ctr">
            <a:spAutoFit/>
          </a:bodyPr>
          <a:lstStyle/>
          <a:p>
            <a:pPr marL="342900" indent="-342900">
              <a:spcBef>
                <a:spcPts val="600"/>
              </a:spcBef>
              <a:buSzTx/>
            </a:pPr>
            <a:r>
              <a:rPr lang="en-US" sz="2400" dirty="0"/>
              <a:t>A typical headlight circuit diagram on an older vehicle that does not use a controller, such as the body control module (</a:t>
            </a:r>
            <a:r>
              <a:rPr lang="en-US" sz="2400" spc="-300" dirty="0"/>
              <a:t>B C </a:t>
            </a:r>
            <a:r>
              <a:rPr lang="en-US" sz="2400" dirty="0"/>
              <a:t>M) to control the operation of the lights. Note that the headlight switch is represented by a dotted outline indicating that other circuits (such as dash lights) also operate from the switch.</a:t>
            </a:r>
            <a:endParaRPr lang="en-US" altLang="en-US" sz="2400" dirty="0"/>
          </a:p>
        </p:txBody>
      </p:sp>
      <p:pic>
        <p:nvPicPr>
          <p:cNvPr id="4" name="Picture 3" descr="An illustration depicts a typical head lamp circuit.&#10;Long description is available in notes, press F6">
            <a:extLst>
              <a:ext uri="{FF2B5EF4-FFF2-40B4-BE49-F238E27FC236}">
                <a16:creationId xmlns:a16="http://schemas.microsoft.com/office/drawing/2014/main" id="{855F6A86-7553-22D6-8882-E994D7D9C1F1}"/>
              </a:ext>
            </a:extLst>
          </p:cNvPr>
          <p:cNvPicPr>
            <a:picLocks noChangeAspect="1"/>
          </p:cNvPicPr>
          <p:nvPr/>
        </p:nvPicPr>
        <p:blipFill>
          <a:blip r:embed="rId3"/>
          <a:stretch>
            <a:fillRect/>
          </a:stretch>
        </p:blipFill>
        <p:spPr>
          <a:xfrm>
            <a:off x="5039613" y="1002490"/>
            <a:ext cx="3397289" cy="5163880"/>
          </a:xfrm>
          <a:prstGeom prst="rect">
            <a:avLst/>
          </a:prstGeom>
        </p:spPr>
      </p:pic>
    </p:spTree>
    <p:extLst>
      <p:ext uri="{BB962C8B-B14F-4D97-AF65-F5344CB8AC3E}">
        <p14:creationId xmlns:p14="http://schemas.microsoft.com/office/powerpoint/2010/main" val="38591514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Courtesy Lights</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A6-A Courtesy Lights - Captions">
            <a:hlinkClick r:id="" action="ppaction://media"/>
            <a:extLst>
              <a:ext uri="{FF2B5EF4-FFF2-40B4-BE49-F238E27FC236}">
                <a16:creationId xmlns:a16="http://schemas.microsoft.com/office/drawing/2014/main" id="{A94311AC-A10B-1274-55D8-C532B068BAE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6100" y="1111045"/>
            <a:ext cx="8229600" cy="4532517"/>
          </a:xfrm>
        </p:spPr>
      </p:pic>
    </p:spTree>
    <p:extLst>
      <p:ext uri="{BB962C8B-B14F-4D97-AF65-F5344CB8AC3E}">
        <p14:creationId xmlns:p14="http://schemas.microsoft.com/office/powerpoint/2010/main" val="391863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latin typeface="Arial"/>
                <a:ea typeface="+mj-ea"/>
                <a:cs typeface="Times New Roman" panose="02020603050405020304" pitchFamily="18" charset="0"/>
              </a:rPr>
              <a:t>Lighting System Diagnosis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93320"/>
            <a:ext cx="8315314" cy="3221839"/>
          </a:xfrm>
        </p:spPr>
        <p:txBody>
          <a:bodyPr wrap="square" lIns="0" tIns="18000" rIns="0" bIns="18000" anchor="ctr" anchorCtr="0">
            <a:spAutoFit/>
          </a:bodyPr>
          <a:lstStyle/>
          <a:p>
            <a:pPr marL="342900" indent="-342900">
              <a:spcBef>
                <a:spcPts val="600"/>
              </a:spcBef>
            </a:pPr>
            <a:r>
              <a:rPr lang="en-US" sz="2400" dirty="0">
                <a:solidFill>
                  <a:srgbClr val="000000"/>
                </a:solidFill>
              </a:rPr>
              <a:t>STEP 1 Verify the customer concern.</a:t>
            </a:r>
          </a:p>
          <a:p>
            <a:pPr marL="342900" indent="-342900">
              <a:spcBef>
                <a:spcPts val="600"/>
              </a:spcBef>
            </a:pPr>
            <a:r>
              <a:rPr lang="en-US" sz="2400" dirty="0">
                <a:solidFill>
                  <a:srgbClr val="000000"/>
                </a:solidFill>
              </a:rPr>
              <a:t>STEP 2 Perform a visual inspection.</a:t>
            </a:r>
          </a:p>
          <a:p>
            <a:pPr marL="342900" indent="-342900">
              <a:spcBef>
                <a:spcPts val="600"/>
              </a:spcBef>
            </a:pPr>
            <a:r>
              <a:rPr lang="en-US" sz="2400" dirty="0">
                <a:solidFill>
                  <a:srgbClr val="000000"/>
                </a:solidFill>
              </a:rPr>
              <a:t>STEP 3 Connect a factory or enhanced scan tool with bidirectional control of the control modules to check for proper operation of the affected lighting circuit.</a:t>
            </a:r>
          </a:p>
          <a:p>
            <a:pPr marL="342900" indent="-342900">
              <a:spcBef>
                <a:spcPts val="600"/>
              </a:spcBef>
            </a:pPr>
            <a:r>
              <a:rPr lang="en-US" sz="2400" dirty="0">
                <a:solidFill>
                  <a:srgbClr val="000000"/>
                </a:solidFill>
              </a:rPr>
              <a:t>STEP 4 Follow the diagnostic procedure, as found in service information, to determine the root cause of the problem.</a:t>
            </a:r>
          </a:p>
        </p:txBody>
      </p:sp>
    </p:spTree>
    <p:extLst>
      <p:ext uri="{BB962C8B-B14F-4D97-AF65-F5344CB8AC3E}">
        <p14:creationId xmlns:p14="http://schemas.microsoft.com/office/powerpoint/2010/main" val="20402901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5519" y="133369"/>
            <a:ext cx="8266544" cy="590349"/>
          </a:xfrm>
        </p:spPr>
        <p:txBody>
          <a:bodyPr wrap="square" lIns="0" tIns="18000" rIns="0" bIns="18000" anchor="ctr" anchorCtr="0">
            <a:spAutoFit/>
          </a:bodyPr>
          <a:lstStyle/>
          <a:p>
            <a:r>
              <a:rPr lang="en-US" dirty="0"/>
              <a:t>Figure 17.27</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9746" y="949833"/>
            <a:ext cx="3677301" cy="405683"/>
          </a:xfrm>
        </p:spPr>
        <p:txBody>
          <a:bodyPr wrap="square" lIns="0" tIns="18000" rIns="0" bIns="18000" anchor="ctr" anchorCtr="0">
            <a:spAutoFit/>
          </a:bodyPr>
          <a:lstStyle/>
          <a:p>
            <a:pPr marL="0" indent="0">
              <a:spcBef>
                <a:spcPts val="600"/>
              </a:spcBef>
              <a:buSzTx/>
              <a:buNone/>
            </a:pPr>
            <a:r>
              <a:rPr lang="en-US" sz="2400" dirty="0"/>
              <a:t>Headlight Diagnosis</a:t>
            </a:r>
            <a:endParaRPr lang="en-US" altLang="en-US" sz="2400" dirty="0"/>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36717" y="1604739"/>
            <a:ext cx="3802774" cy="1883011"/>
          </a:xfrm>
        </p:spPr>
        <p:txBody>
          <a:bodyPr wrap="square" lIns="0" tIns="18000" rIns="0" bIns="18000" anchor="ctr">
            <a:spAutoFit/>
          </a:bodyPr>
          <a:lstStyle/>
          <a:p>
            <a:pPr marL="342900" indent="-342900">
              <a:spcBef>
                <a:spcPts val="600"/>
              </a:spcBef>
              <a:buSzTx/>
            </a:pPr>
            <a:r>
              <a:rPr lang="en-US" altLang="en-US" sz="2400" dirty="0"/>
              <a:t>A Ford headlight circuit showing the control of the power side of the circuit comes from the smart junction box (</a:t>
            </a:r>
            <a:r>
              <a:rPr lang="en-US" altLang="en-US" sz="2400" spc="-300" dirty="0"/>
              <a:t>S J </a:t>
            </a:r>
            <a:r>
              <a:rPr lang="en-US" altLang="en-US" sz="2400" dirty="0"/>
              <a:t>B).</a:t>
            </a:r>
          </a:p>
        </p:txBody>
      </p:sp>
      <p:pic>
        <p:nvPicPr>
          <p:cNvPr id="4" name="Picture 3" descr=" A circuit schematic shows the connections between the terminals of a headlamp switch, a multifunction switch, and a smart junction box, S J B, for a Ford vehicle.&#10;Long description is available in notes, press F6">
            <a:extLst>
              <a:ext uri="{FF2B5EF4-FFF2-40B4-BE49-F238E27FC236}">
                <a16:creationId xmlns:a16="http://schemas.microsoft.com/office/drawing/2014/main" id="{D2B2379B-C23C-AAD1-F69B-B917838E3368}"/>
              </a:ext>
            </a:extLst>
          </p:cNvPr>
          <p:cNvPicPr>
            <a:picLocks noChangeAspect="1"/>
          </p:cNvPicPr>
          <p:nvPr/>
        </p:nvPicPr>
        <p:blipFill>
          <a:blip r:embed="rId3"/>
          <a:stretch>
            <a:fillRect/>
          </a:stretch>
        </p:blipFill>
        <p:spPr>
          <a:xfrm>
            <a:off x="4385997" y="996923"/>
            <a:ext cx="4313820" cy="3991444"/>
          </a:xfrm>
          <a:prstGeom prst="rect">
            <a:avLst/>
          </a:prstGeom>
        </p:spPr>
      </p:pic>
    </p:spTree>
    <p:extLst>
      <p:ext uri="{BB962C8B-B14F-4D97-AF65-F5344CB8AC3E}">
        <p14:creationId xmlns:p14="http://schemas.microsoft.com/office/powerpoint/2010/main" val="15000470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BBF2-9EA6-1274-2699-04B8AD52BC03}"/>
              </a:ext>
            </a:extLst>
          </p:cNvPr>
          <p:cNvSpPr>
            <a:spLocks noGrp="1"/>
          </p:cNvSpPr>
          <p:nvPr>
            <p:ph type="title"/>
          </p:nvPr>
        </p:nvSpPr>
        <p:spPr>
          <a:xfrm>
            <a:off x="438149" y="2844656"/>
            <a:ext cx="8310564" cy="590349"/>
          </a:xfrm>
        </p:spPr>
        <p:txBody>
          <a:bodyPr wrap="square" lIns="0" tIns="18000" rIns="0" bIns="18000" anchor="ctr" anchorCtr="0">
            <a:spAutoFit/>
          </a:bodyPr>
          <a:lstStyle/>
          <a:p>
            <a:pPr algn="ctr"/>
            <a:r>
              <a:rPr lang="en-US" sz="3600" dirty="0"/>
              <a:t>Taillight Bulb Replacement</a:t>
            </a:r>
            <a:endParaRPr lang="en-US" dirty="0"/>
          </a:p>
        </p:txBody>
      </p:sp>
    </p:spTree>
    <p:extLst>
      <p:ext uri="{BB962C8B-B14F-4D97-AF65-F5344CB8AC3E}">
        <p14:creationId xmlns:p14="http://schemas.microsoft.com/office/powerpoint/2010/main" val="26311151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3747" y="133369"/>
            <a:ext cx="8266544" cy="590349"/>
          </a:xfrm>
        </p:spPr>
        <p:txBody>
          <a:bodyPr wrap="square" lIns="0" tIns="18000" rIns="0" bIns="18000" anchor="ctr" anchorCtr="0">
            <a:spAutoFit/>
          </a:bodyPr>
          <a:lstStyle/>
          <a:p>
            <a:r>
              <a:rPr lang="en-US" dirty="0"/>
              <a:t>Taillight Fault Indicator</a:t>
            </a:r>
          </a:p>
        </p:txBody>
      </p:sp>
      <p:pic>
        <p:nvPicPr>
          <p:cNvPr id="3" name="Picture 2" descr="A taillight fault indicator, icon, illuminated on the dash.">
            <a:extLst>
              <a:ext uri="{FF2B5EF4-FFF2-40B4-BE49-F238E27FC236}">
                <a16:creationId xmlns:a16="http://schemas.microsoft.com/office/drawing/2014/main" id="{FBF86719-0426-96A0-25C5-7D7E883EE887}"/>
              </a:ext>
            </a:extLst>
          </p:cNvPr>
          <p:cNvPicPr>
            <a:picLocks noChangeAspect="1"/>
          </p:cNvPicPr>
          <p:nvPr/>
        </p:nvPicPr>
        <p:blipFill>
          <a:blip r:embed="rId3"/>
          <a:stretch>
            <a:fillRect/>
          </a:stretch>
        </p:blipFill>
        <p:spPr>
          <a:xfrm>
            <a:off x="785064" y="999139"/>
            <a:ext cx="7573872" cy="5012126"/>
          </a:xfrm>
          <a:prstGeom prst="rect">
            <a:avLst/>
          </a:prstGeom>
        </p:spPr>
      </p:pic>
    </p:spTree>
    <p:extLst>
      <p:ext uri="{BB962C8B-B14F-4D97-AF65-F5344CB8AC3E}">
        <p14:creationId xmlns:p14="http://schemas.microsoft.com/office/powerpoint/2010/main" val="3028973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3747" y="133369"/>
            <a:ext cx="8266544" cy="590349"/>
          </a:xfrm>
        </p:spPr>
        <p:txBody>
          <a:bodyPr wrap="square" lIns="0" tIns="18000" rIns="0" bIns="18000" anchor="ctr" anchorCtr="0">
            <a:spAutoFit/>
          </a:bodyPr>
          <a:lstStyle/>
          <a:p>
            <a:r>
              <a:rPr lang="en-US" dirty="0"/>
              <a:t>Visual Inspection</a:t>
            </a:r>
          </a:p>
        </p:txBody>
      </p:sp>
      <p:pic>
        <p:nvPicPr>
          <p:cNvPr id="4" name="Picture 3" descr="A rear tail light connections exposed.">
            <a:extLst>
              <a:ext uri="{FF2B5EF4-FFF2-40B4-BE49-F238E27FC236}">
                <a16:creationId xmlns:a16="http://schemas.microsoft.com/office/drawing/2014/main" id="{E75092A3-986E-B021-7D33-9B4363B55E60}"/>
              </a:ext>
            </a:extLst>
          </p:cNvPr>
          <p:cNvPicPr>
            <a:picLocks noChangeAspect="1"/>
          </p:cNvPicPr>
          <p:nvPr/>
        </p:nvPicPr>
        <p:blipFill>
          <a:blip r:embed="rId3"/>
          <a:stretch>
            <a:fillRect/>
          </a:stretch>
        </p:blipFill>
        <p:spPr>
          <a:xfrm>
            <a:off x="785064" y="943824"/>
            <a:ext cx="7573872" cy="4970353"/>
          </a:xfrm>
          <a:prstGeom prst="rect">
            <a:avLst/>
          </a:prstGeom>
        </p:spPr>
      </p:pic>
    </p:spTree>
    <p:extLst>
      <p:ext uri="{BB962C8B-B14F-4D97-AF65-F5344CB8AC3E}">
        <p14:creationId xmlns:p14="http://schemas.microsoft.com/office/powerpoint/2010/main" val="28786418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3747" y="133369"/>
            <a:ext cx="8266544" cy="590349"/>
          </a:xfrm>
        </p:spPr>
        <p:txBody>
          <a:bodyPr wrap="square" lIns="0" tIns="18000" rIns="0" bIns="18000" anchor="ctr" anchorCtr="0">
            <a:spAutoFit/>
          </a:bodyPr>
          <a:lstStyle/>
          <a:p>
            <a:r>
              <a:rPr lang="en-US" dirty="0"/>
              <a:t>Bulb Socket Is Removed</a:t>
            </a:r>
          </a:p>
        </p:txBody>
      </p:sp>
      <p:pic>
        <p:nvPicPr>
          <p:cNvPr id="3" name="Picture 2" descr="A bulb socket removed from the taillight assembly.">
            <a:extLst>
              <a:ext uri="{FF2B5EF4-FFF2-40B4-BE49-F238E27FC236}">
                <a16:creationId xmlns:a16="http://schemas.microsoft.com/office/drawing/2014/main" id="{ADFFC303-D227-E6BD-0F84-32A9FFB29284}"/>
              </a:ext>
            </a:extLst>
          </p:cNvPr>
          <p:cNvPicPr>
            <a:picLocks noChangeAspect="1"/>
          </p:cNvPicPr>
          <p:nvPr/>
        </p:nvPicPr>
        <p:blipFill>
          <a:blip r:embed="rId3"/>
          <a:stretch>
            <a:fillRect/>
          </a:stretch>
        </p:blipFill>
        <p:spPr>
          <a:xfrm>
            <a:off x="859682" y="979793"/>
            <a:ext cx="7424637" cy="4920187"/>
          </a:xfrm>
          <a:prstGeom prst="rect">
            <a:avLst/>
          </a:prstGeom>
        </p:spPr>
      </p:pic>
    </p:spTree>
    <p:extLst>
      <p:ext uri="{BB962C8B-B14F-4D97-AF65-F5344CB8AC3E}">
        <p14:creationId xmlns:p14="http://schemas.microsoft.com/office/powerpoint/2010/main" val="16536160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3747" y="133369"/>
            <a:ext cx="8266544" cy="590349"/>
          </a:xfrm>
        </p:spPr>
        <p:txBody>
          <a:bodyPr wrap="square" lIns="0" tIns="18000" rIns="0" bIns="18000" anchor="ctr" anchorCtr="0">
            <a:spAutoFit/>
          </a:bodyPr>
          <a:lstStyle/>
          <a:p>
            <a:r>
              <a:rPr lang="en-US" dirty="0"/>
              <a:t>Bulb Removed from Socket</a:t>
            </a:r>
          </a:p>
        </p:txBody>
      </p:sp>
      <p:pic>
        <p:nvPicPr>
          <p:cNvPr id="4" name="Picture 3" descr="A bulb removed from the socket.">
            <a:extLst>
              <a:ext uri="{FF2B5EF4-FFF2-40B4-BE49-F238E27FC236}">
                <a16:creationId xmlns:a16="http://schemas.microsoft.com/office/drawing/2014/main" id="{71E520B7-876E-3B6F-F8BE-2C87AE649CE5}"/>
              </a:ext>
            </a:extLst>
          </p:cNvPr>
          <p:cNvPicPr>
            <a:picLocks noChangeAspect="1"/>
          </p:cNvPicPr>
          <p:nvPr/>
        </p:nvPicPr>
        <p:blipFill>
          <a:blip r:embed="rId3"/>
          <a:stretch>
            <a:fillRect/>
          </a:stretch>
        </p:blipFill>
        <p:spPr>
          <a:xfrm>
            <a:off x="656693" y="1002237"/>
            <a:ext cx="7874158" cy="4809982"/>
          </a:xfrm>
          <a:prstGeom prst="rect">
            <a:avLst/>
          </a:prstGeom>
        </p:spPr>
      </p:pic>
    </p:spTree>
    <p:extLst>
      <p:ext uri="{BB962C8B-B14F-4D97-AF65-F5344CB8AC3E}">
        <p14:creationId xmlns:p14="http://schemas.microsoft.com/office/powerpoint/2010/main" val="33506854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3747" y="133369"/>
            <a:ext cx="8266544" cy="590349"/>
          </a:xfrm>
        </p:spPr>
        <p:txBody>
          <a:bodyPr wrap="square" lIns="0" tIns="18000" rIns="0" bIns="18000" anchor="ctr" anchorCtr="0">
            <a:spAutoFit/>
          </a:bodyPr>
          <a:lstStyle/>
          <a:p>
            <a:r>
              <a:rPr lang="en-US" dirty="0"/>
              <a:t>Bulb Tested</a:t>
            </a:r>
          </a:p>
        </p:txBody>
      </p:sp>
      <p:pic>
        <p:nvPicPr>
          <p:cNvPr id="3" name="Picture 2" descr="A bulb being checked using an ohmmeter. The meter reads 001.0 ohms.">
            <a:extLst>
              <a:ext uri="{FF2B5EF4-FFF2-40B4-BE49-F238E27FC236}">
                <a16:creationId xmlns:a16="http://schemas.microsoft.com/office/drawing/2014/main" id="{991F43E9-1681-895B-DD4B-9617EAB7684D}"/>
              </a:ext>
            </a:extLst>
          </p:cNvPr>
          <p:cNvPicPr>
            <a:picLocks noChangeAspect="1"/>
          </p:cNvPicPr>
          <p:nvPr/>
        </p:nvPicPr>
        <p:blipFill>
          <a:blip r:embed="rId3"/>
          <a:stretch>
            <a:fillRect/>
          </a:stretch>
        </p:blipFill>
        <p:spPr>
          <a:xfrm>
            <a:off x="827701" y="953716"/>
            <a:ext cx="7488599" cy="4972341"/>
          </a:xfrm>
          <a:prstGeom prst="rect">
            <a:avLst/>
          </a:prstGeom>
        </p:spPr>
      </p:pic>
    </p:spTree>
    <p:extLst>
      <p:ext uri="{BB962C8B-B14F-4D97-AF65-F5344CB8AC3E}">
        <p14:creationId xmlns:p14="http://schemas.microsoft.com/office/powerpoint/2010/main" val="32305864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3747" y="133369"/>
            <a:ext cx="8266544" cy="590349"/>
          </a:xfrm>
        </p:spPr>
        <p:txBody>
          <a:bodyPr wrap="square" lIns="0" tIns="18000" rIns="0" bIns="18000" anchor="ctr" anchorCtr="0">
            <a:spAutoFit/>
          </a:bodyPr>
          <a:lstStyle/>
          <a:p>
            <a:r>
              <a:rPr lang="en-US" dirty="0"/>
              <a:t>Bulb Works</a:t>
            </a:r>
          </a:p>
        </p:txBody>
      </p:sp>
      <p:pic>
        <p:nvPicPr>
          <p:cNvPr id="4" name="Picture 3" descr="A replacement bulb in a taillight socket.">
            <a:extLst>
              <a:ext uri="{FF2B5EF4-FFF2-40B4-BE49-F238E27FC236}">
                <a16:creationId xmlns:a16="http://schemas.microsoft.com/office/drawing/2014/main" id="{C39B0DDE-9172-C086-6ED6-08E02489E3B5}"/>
              </a:ext>
            </a:extLst>
          </p:cNvPr>
          <p:cNvPicPr>
            <a:picLocks noChangeAspect="1"/>
          </p:cNvPicPr>
          <p:nvPr/>
        </p:nvPicPr>
        <p:blipFill>
          <a:blip r:embed="rId3"/>
          <a:stretch>
            <a:fillRect/>
          </a:stretch>
        </p:blipFill>
        <p:spPr>
          <a:xfrm>
            <a:off x="671241" y="1141040"/>
            <a:ext cx="7801516" cy="4532374"/>
          </a:xfrm>
          <a:prstGeom prst="rect">
            <a:avLst/>
          </a:prstGeom>
        </p:spPr>
      </p:pic>
    </p:spTree>
    <p:extLst>
      <p:ext uri="{BB962C8B-B14F-4D97-AF65-F5344CB8AC3E}">
        <p14:creationId xmlns:p14="http://schemas.microsoft.com/office/powerpoint/2010/main" val="1644280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656" y="169895"/>
            <a:ext cx="8266544" cy="590349"/>
          </a:xfrm>
        </p:spPr>
        <p:txBody>
          <a:bodyPr wrap="square" lIns="0" tIns="18000" rIns="0" bIns="18000" anchor="ctr" anchorCtr="0">
            <a:spAutoFit/>
          </a:bodyPr>
          <a:lstStyle/>
          <a:p>
            <a:r>
              <a:rPr lang="en-US" dirty="0"/>
              <a:t>Figure 17.2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9883" y="986359"/>
            <a:ext cx="8308830" cy="405683"/>
          </a:xfrm>
        </p:spPr>
        <p:txBody>
          <a:bodyPr wrap="square" lIns="0" tIns="18000" rIns="0" bIns="18000" anchor="ctr" anchorCtr="0">
            <a:spAutoFit/>
          </a:bodyPr>
          <a:lstStyle/>
          <a:p>
            <a:pPr marL="0" indent="0">
              <a:spcBef>
                <a:spcPts val="600"/>
              </a:spcBef>
              <a:buSzTx/>
              <a:buNone/>
            </a:pPr>
            <a:r>
              <a:rPr lang="en-US" sz="2400" dirty="0"/>
              <a:t>Schematic</a:t>
            </a:r>
            <a:endParaRPr lang="en-US" altLang="en-US" sz="2400" dirty="0"/>
          </a:p>
        </p:txBody>
      </p:sp>
      <p:sp>
        <p:nvSpPr>
          <p:cNvPr id="2" name="Content Placeholder 1">
            <a:extLst>
              <a:ext uri="{FF2B5EF4-FFF2-40B4-BE49-F238E27FC236}">
                <a16:creationId xmlns:a16="http://schemas.microsoft.com/office/drawing/2014/main" id="{E887FC66-C2D9-4C04-9B36-00446CCC961F}"/>
              </a:ext>
            </a:extLst>
          </p:cNvPr>
          <p:cNvSpPr>
            <a:spLocks noGrp="1"/>
          </p:cNvSpPr>
          <p:nvPr>
            <p:ph sz="quarter" idx="14"/>
          </p:nvPr>
        </p:nvSpPr>
        <p:spPr>
          <a:xfrm>
            <a:off x="449615" y="1540135"/>
            <a:ext cx="3159860" cy="4099002"/>
          </a:xfrm>
        </p:spPr>
        <p:txBody>
          <a:bodyPr wrap="square" lIns="0" tIns="18000" rIns="0" bIns="18000" anchor="ctr">
            <a:spAutoFit/>
          </a:bodyPr>
          <a:lstStyle/>
          <a:p>
            <a:pPr marL="342900" indent="-342900">
              <a:spcBef>
                <a:spcPts val="600"/>
              </a:spcBef>
              <a:buSzTx/>
            </a:pPr>
            <a:r>
              <a:rPr lang="en-US" sz="2400" dirty="0"/>
              <a:t>A schematic showing the inputs from the multifunction switch and the headlight switch to the smart junction box (</a:t>
            </a:r>
            <a:r>
              <a:rPr lang="en-US" sz="2400" spc="-300" dirty="0"/>
              <a:t>S J </a:t>
            </a:r>
            <a:r>
              <a:rPr lang="en-US" sz="2400" dirty="0"/>
              <a:t>B). The </a:t>
            </a:r>
            <a:r>
              <a:rPr lang="en-US" sz="2400" spc="-300" dirty="0"/>
              <a:t>S J </a:t>
            </a:r>
            <a:r>
              <a:rPr lang="en-US" sz="2400" dirty="0"/>
              <a:t>B then uses the body control module (</a:t>
            </a:r>
            <a:r>
              <a:rPr lang="en-US" sz="2400" spc="-300" dirty="0"/>
              <a:t>B C </a:t>
            </a:r>
            <a:r>
              <a:rPr lang="en-US" sz="2400" dirty="0"/>
              <a:t>M) to operate the lights.</a:t>
            </a:r>
            <a:endParaRPr lang="en-US" altLang="en-US" sz="2400" dirty="0"/>
          </a:p>
        </p:txBody>
      </p:sp>
      <p:pic>
        <p:nvPicPr>
          <p:cNvPr id="5" name="Picture 4" descr="A circuit schematic shows the connections between the terminals of a headlamp switch, a multifunction switch, and a smart junction box, S J B.&#10;Long description is available in notes, press F6">
            <a:extLst>
              <a:ext uri="{FF2B5EF4-FFF2-40B4-BE49-F238E27FC236}">
                <a16:creationId xmlns:a16="http://schemas.microsoft.com/office/drawing/2014/main" id="{77BDD3E6-13FA-31E4-EFC1-2EC8DD26D881}"/>
              </a:ext>
            </a:extLst>
          </p:cNvPr>
          <p:cNvPicPr>
            <a:picLocks noChangeAspect="1"/>
          </p:cNvPicPr>
          <p:nvPr/>
        </p:nvPicPr>
        <p:blipFill>
          <a:blip r:embed="rId3"/>
          <a:stretch>
            <a:fillRect/>
          </a:stretch>
        </p:blipFill>
        <p:spPr>
          <a:xfrm>
            <a:off x="3778736" y="1448228"/>
            <a:ext cx="4973711" cy="4509272"/>
          </a:xfrm>
          <a:prstGeom prst="rect">
            <a:avLst/>
          </a:prstGeom>
        </p:spPr>
      </p:pic>
    </p:spTree>
    <p:extLst>
      <p:ext uri="{BB962C8B-B14F-4D97-AF65-F5344CB8AC3E}">
        <p14:creationId xmlns:p14="http://schemas.microsoft.com/office/powerpoint/2010/main" val="31004203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9"/>
            <a:ext cx="8310175" cy="590349"/>
          </a:xfrm>
        </p:spPr>
        <p:txBody>
          <a:bodyPr wrap="square" lIns="0" tIns="18000" rIns="0" bIns="18000" anchor="ctr" anchorCtr="0">
            <a:spAutoFit/>
          </a:bodyPr>
          <a:lstStyle/>
          <a:p>
            <a:r>
              <a:rPr lang="en-US" noProof="0" dirty="0"/>
              <a:t>Summary </a:t>
            </a:r>
            <a:r>
              <a:rPr lang="en-US" sz="2800" noProof="0" dirty="0"/>
              <a:t>(1 of 3</a:t>
            </a:r>
            <a:r>
              <a:rPr lang="en-US" noProof="0" dirty="0"/>
              <a:t>)</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1004663"/>
            <a:ext cx="8315314" cy="3468060"/>
          </a:xfrm>
        </p:spPr>
        <p:txBody>
          <a:bodyPr wrap="square" lIns="0" tIns="18000" rIns="0" bIns="18000" anchor="ctr" anchorCtr="0">
            <a:spAutoFit/>
          </a:bodyPr>
          <a:lstStyle/>
          <a:p>
            <a:pPr marL="342900" indent="-342900"/>
            <a:r>
              <a:rPr lang="en-US" sz="2200" dirty="0"/>
              <a:t>Lighting systems used in older vehicles are not controlled by a computer, but usually by the body control module (</a:t>
            </a:r>
            <a:r>
              <a:rPr lang="en-US" sz="2200" spc="-300" dirty="0"/>
              <a:t>B C </a:t>
            </a:r>
            <a:r>
              <a:rPr lang="en-US" sz="2200" dirty="0"/>
              <a:t>M) as are most of the lighting systems on newer vehicles.</a:t>
            </a:r>
          </a:p>
          <a:p>
            <a:pPr marL="342900" indent="-342900"/>
            <a:r>
              <a:rPr lang="en-US" sz="2200" dirty="0"/>
              <a:t>The number used on automotive bulbs is called the bulb trade number, as recorded with the American National Standards Institute (</a:t>
            </a:r>
            <a:r>
              <a:rPr lang="en-US" sz="2200" spc="-300" dirty="0"/>
              <a:t>A N S </a:t>
            </a:r>
            <a:r>
              <a:rPr lang="en-US" sz="2200" dirty="0"/>
              <a:t>I). The number is the same regardless of the manufacturer.</a:t>
            </a:r>
          </a:p>
          <a:p>
            <a:pPr marL="342900" indent="-342900"/>
            <a:r>
              <a:rPr lang="en-US" sz="2200" spc="-300" dirty="0"/>
              <a:t>L E D </a:t>
            </a:r>
            <a:r>
              <a:rPr lang="en-US" sz="2200" dirty="0"/>
              <a:t>s are used in newer vehicles because they light faster, have a longer service life, draw lower amount of current.</a:t>
            </a:r>
          </a:p>
        </p:txBody>
      </p:sp>
    </p:spTree>
    <p:extLst>
      <p:ext uri="{BB962C8B-B14F-4D97-AF65-F5344CB8AC3E}">
        <p14:creationId xmlns:p14="http://schemas.microsoft.com/office/powerpoint/2010/main" val="22419219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9"/>
            <a:ext cx="8310175" cy="590349"/>
          </a:xfrm>
        </p:spPr>
        <p:txBody>
          <a:bodyPr wrap="square" lIns="0" tIns="18000" rIns="0" bIns="18000" anchor="ctr" anchorCtr="0">
            <a:spAutoFit/>
          </a:bodyPr>
          <a:lstStyle/>
          <a:p>
            <a:r>
              <a:rPr lang="en-US" dirty="0"/>
              <a:t>Summary </a:t>
            </a:r>
            <a:r>
              <a:rPr lang="en-US" sz="2800" dirty="0"/>
              <a:t>(2 of 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81075"/>
            <a:ext cx="8315314" cy="3745059"/>
          </a:xfrm>
        </p:spPr>
        <p:txBody>
          <a:bodyPr wrap="square" lIns="0" tIns="18000" rIns="0" bIns="18000" anchor="ctr" anchorCtr="0">
            <a:spAutoFit/>
          </a:bodyPr>
          <a:lstStyle/>
          <a:p>
            <a:pPr marL="342900" indent="-342900"/>
            <a:r>
              <a:rPr lang="en-US" sz="2400" dirty="0"/>
              <a:t>Turn signals can be operated through a flasher unit or the </a:t>
            </a:r>
            <a:r>
              <a:rPr lang="en-US" sz="2400" spc="-300" dirty="0"/>
              <a:t>B C </a:t>
            </a:r>
            <a:r>
              <a:rPr lang="en-US" sz="2400" dirty="0"/>
              <a:t>M depending on the make, model, and year of the vehicle.</a:t>
            </a:r>
          </a:p>
          <a:p>
            <a:pPr marL="342900" indent="-342900"/>
            <a:r>
              <a:rPr lang="en-US" sz="2400" dirty="0"/>
              <a:t>Daytime running lights (</a:t>
            </a:r>
            <a:r>
              <a:rPr lang="en-US" sz="2400" spc="-300" dirty="0"/>
              <a:t>D R L </a:t>
            </a:r>
            <a:r>
              <a:rPr lang="en-US" sz="2400" dirty="0"/>
              <a:t>s) are lights at the front of the vehicle that are on all the time if the engine is running, unless they are turned off.</a:t>
            </a:r>
          </a:p>
          <a:p>
            <a:pPr marL="342900" indent="-342900"/>
            <a:r>
              <a:rPr lang="en-US" sz="2400" dirty="0">
                <a:solidFill>
                  <a:srgbClr val="000000"/>
                </a:solidFill>
              </a:rPr>
              <a:t>High-intensity discharge (</a:t>
            </a:r>
            <a:r>
              <a:rPr lang="en-US" sz="2400" spc="-300" dirty="0">
                <a:solidFill>
                  <a:srgbClr val="000000"/>
                </a:solidFill>
              </a:rPr>
              <a:t>H I </a:t>
            </a:r>
            <a:r>
              <a:rPr lang="en-US" sz="2400" dirty="0">
                <a:solidFill>
                  <a:srgbClr val="000000"/>
                </a:solidFill>
              </a:rPr>
              <a:t>D) headlights produce light that is crisper, clearer, and brighter than light produced by a halogen headlight.</a:t>
            </a:r>
          </a:p>
        </p:txBody>
      </p:sp>
    </p:spTree>
    <p:extLst>
      <p:ext uri="{BB962C8B-B14F-4D97-AF65-F5344CB8AC3E}">
        <p14:creationId xmlns:p14="http://schemas.microsoft.com/office/powerpoint/2010/main" val="17897357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9"/>
            <a:ext cx="8310175" cy="590349"/>
          </a:xfrm>
        </p:spPr>
        <p:txBody>
          <a:bodyPr wrap="square" lIns="0" tIns="18000" rIns="0" bIns="18000" anchor="ctr" anchorCtr="0">
            <a:spAutoFit/>
          </a:bodyPr>
          <a:lstStyle/>
          <a:p>
            <a:r>
              <a:rPr lang="en-US" dirty="0"/>
              <a:t>Summary </a:t>
            </a:r>
            <a:r>
              <a:rPr lang="en-US" sz="2800" dirty="0"/>
              <a:t>(3 of 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990600"/>
            <a:ext cx="8315314" cy="3514227"/>
          </a:xfrm>
        </p:spPr>
        <p:txBody>
          <a:bodyPr wrap="square" lIns="0" tIns="18000" rIns="0" bIns="18000" anchor="ctr" anchorCtr="0">
            <a:spAutoFit/>
          </a:bodyPr>
          <a:lstStyle/>
          <a:p>
            <a:pPr marL="342900" indent="-342900">
              <a:spcBef>
                <a:spcPts val="600"/>
              </a:spcBef>
            </a:pPr>
            <a:r>
              <a:rPr lang="en-US" sz="2400" dirty="0">
                <a:solidFill>
                  <a:srgbClr val="000000"/>
                </a:solidFill>
              </a:rPr>
              <a:t>An adaptive (or advanced) front lighting system or </a:t>
            </a:r>
            <a:r>
              <a:rPr lang="en-US" sz="2400" spc="-300" dirty="0">
                <a:solidFill>
                  <a:srgbClr val="000000"/>
                </a:solidFill>
              </a:rPr>
              <a:t>A F </a:t>
            </a:r>
            <a:r>
              <a:rPr lang="en-US" sz="2400" dirty="0">
                <a:solidFill>
                  <a:srgbClr val="000000"/>
                </a:solidFill>
              </a:rPr>
              <a:t>S is a system that mechanically moves the headlights to follow the direction of the front wheels.</a:t>
            </a:r>
          </a:p>
          <a:p>
            <a:pPr marL="342900" indent="-342900">
              <a:spcBef>
                <a:spcPts val="600"/>
              </a:spcBef>
            </a:pPr>
            <a:r>
              <a:rPr lang="en-US" sz="2400" dirty="0">
                <a:solidFill>
                  <a:srgbClr val="000000"/>
                </a:solidFill>
              </a:rPr>
              <a:t>Automatic headlights will automatically turn on the headlights when the light sensor detects low ambient light level.</a:t>
            </a:r>
          </a:p>
          <a:p>
            <a:pPr marL="342900" indent="-342900">
              <a:spcBef>
                <a:spcPts val="600"/>
              </a:spcBef>
            </a:pPr>
            <a:r>
              <a:rPr lang="en-US" sz="2400" dirty="0">
                <a:solidFill>
                  <a:srgbClr val="000000"/>
                </a:solidFill>
              </a:rPr>
              <a:t>Automatic dimming mirrors use electrochromic technology to dim the mirror in proportion to the amount of headlight glare from other vehicles at the rear.</a:t>
            </a:r>
          </a:p>
        </p:txBody>
      </p:sp>
    </p:spTree>
    <p:extLst>
      <p:ext uri="{BB962C8B-B14F-4D97-AF65-F5344CB8AC3E}">
        <p14:creationId xmlns:p14="http://schemas.microsoft.com/office/powerpoint/2010/main" val="27728789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(A6) Electrical/Electronic Systems Animations</a:t>
            </a:r>
            <a:endParaRPr lang="en-US" sz="2400" noProof="0" dirty="0"/>
          </a:p>
          <a:p>
            <a:r>
              <a:rPr lang="en-US" sz="2400" noProof="0" dirty="0">
                <a:hlinkClick r:id="rId4"/>
              </a:rPr>
              <a:t>(A6) Electrical/Electronic Systems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38222" y="245854"/>
            <a:ext cx="8268138"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222" y="2790085"/>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27815" y="202519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Headlight Circuit, Parking Lights</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A6-A Headlight Circuit, Parking Lights - Captions">
            <a:hlinkClick r:id="" action="ppaction://media"/>
            <a:extLst>
              <a:ext uri="{FF2B5EF4-FFF2-40B4-BE49-F238E27FC236}">
                <a16:creationId xmlns:a16="http://schemas.microsoft.com/office/drawing/2014/main" id="{DA15F3FC-1D57-366B-B42B-15E58D15BB9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189703"/>
            <a:ext cx="8191500" cy="4615487"/>
          </a:xfrm>
        </p:spPr>
      </p:pic>
    </p:spTree>
    <p:extLst>
      <p:ext uri="{BB962C8B-B14F-4D97-AF65-F5344CB8AC3E}">
        <p14:creationId xmlns:p14="http://schemas.microsoft.com/office/powerpoint/2010/main" val="311383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1929</TotalTime>
  <Words>5607</Words>
  <Application>Microsoft Office PowerPoint</Application>
  <PresentationFormat>On-screen Show (4:3)</PresentationFormat>
  <Paragraphs>506</Paragraphs>
  <Slides>84</Slides>
  <Notes>79</Notes>
  <HiddenSlides>0</HiddenSlides>
  <MMClips>5</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84</vt:i4>
      </vt:variant>
    </vt:vector>
  </HeadingPairs>
  <TitlesOfParts>
    <vt:vector size="90" baseType="lpstr">
      <vt:lpstr>Arial</vt:lpstr>
      <vt:lpstr>Verdana</vt:lpstr>
      <vt:lpstr>Times New Roman</vt:lpstr>
      <vt:lpstr>1_USHE</vt:lpstr>
      <vt:lpstr>USHE</vt:lpstr>
      <vt:lpstr>Equation</vt:lpstr>
      <vt:lpstr>Automotive Electrical and Engine Performance</vt:lpstr>
      <vt:lpstr>Learning Objectives (1 of 3)</vt:lpstr>
      <vt:lpstr>Learning Objectives (2 of 3)</vt:lpstr>
      <vt:lpstr>Learning Objectives (3 of 3)</vt:lpstr>
      <vt:lpstr>Lighting Systems (1 of 2)</vt:lpstr>
      <vt:lpstr>Lighting Systems (2 of 2)</vt:lpstr>
      <vt:lpstr>Figure 17.1</vt:lpstr>
      <vt:lpstr>Figure 17.2</vt:lpstr>
      <vt:lpstr>Animation: Headlight Circuit, Parking Lights</vt:lpstr>
      <vt:lpstr>L E D Lighting</vt:lpstr>
      <vt:lpstr>Figure 17.3</vt:lpstr>
      <vt:lpstr>Figure 17.4</vt:lpstr>
      <vt:lpstr>Figure 17.5</vt:lpstr>
      <vt:lpstr>Bulb Numbers</vt:lpstr>
      <vt:lpstr>Chart 17.1 (1 of 2)</vt:lpstr>
      <vt:lpstr>Chart 17.1 (2 of 2)</vt:lpstr>
      <vt:lpstr>Figure 17.6</vt:lpstr>
      <vt:lpstr>Question 1</vt:lpstr>
      <vt:lpstr>Answer 1</vt:lpstr>
      <vt:lpstr>Brake Lights (1 of 2)</vt:lpstr>
      <vt:lpstr>Brake Lights (2 of 2)</vt:lpstr>
      <vt:lpstr>Figure 17.7</vt:lpstr>
      <vt:lpstr>Figure 17.8</vt:lpstr>
      <vt:lpstr>Animation: Stop Lights</vt:lpstr>
      <vt:lpstr>Turn Signals (1 of 2)</vt:lpstr>
      <vt:lpstr>Turn Signals (2 of 2)</vt:lpstr>
      <vt:lpstr>Figure 17.9</vt:lpstr>
      <vt:lpstr>Figure 17.10</vt:lpstr>
      <vt:lpstr>Animation: Turn and Stop Lights</vt:lpstr>
      <vt:lpstr>Figure 17.11</vt:lpstr>
      <vt:lpstr>Daytime Running Lights</vt:lpstr>
      <vt:lpstr>Figure 17.12</vt:lpstr>
      <vt:lpstr>Headlights (1 of 2)</vt:lpstr>
      <vt:lpstr>Headlights (2 of 2)</vt:lpstr>
      <vt:lpstr>Figure 17.13</vt:lpstr>
      <vt:lpstr>Animation: Headlight Circuit, Parking Lights</vt:lpstr>
      <vt:lpstr>Figure 17.14</vt:lpstr>
      <vt:lpstr>Figure 17.15</vt:lpstr>
      <vt:lpstr>Figure 17.16</vt:lpstr>
      <vt:lpstr>Question 2</vt:lpstr>
      <vt:lpstr>Answer 2</vt:lpstr>
      <vt:lpstr>High-Intensity Discharge Headlights (1 of 2)</vt:lpstr>
      <vt:lpstr>High-Intensity Discharge Headlights (2 of 2)</vt:lpstr>
      <vt:lpstr>Figure 17.17</vt:lpstr>
      <vt:lpstr>Frequently Asked Question: What Is the Difference Between the Temperature of the Light and the Brightness of the Light? </vt:lpstr>
      <vt:lpstr>Figure 17.18</vt:lpstr>
      <vt:lpstr>L E D Headlights</vt:lpstr>
      <vt:lpstr>Figure 17.19</vt:lpstr>
      <vt:lpstr>Question 3</vt:lpstr>
      <vt:lpstr>Answer 3</vt:lpstr>
      <vt:lpstr>Adaptive Front Lighting System (1 of 2)</vt:lpstr>
      <vt:lpstr>Adaptive Front Lighting System (2 of 2)</vt:lpstr>
      <vt:lpstr>Figure 17.20</vt:lpstr>
      <vt:lpstr>Figure 17.21</vt:lpstr>
      <vt:lpstr>Figure 17.22</vt:lpstr>
      <vt:lpstr>Automatic Headlights</vt:lpstr>
      <vt:lpstr>Figure 17.23</vt:lpstr>
      <vt:lpstr>Headlight High-/Low-Beam Switch</vt:lpstr>
      <vt:lpstr>Auto Dimming Headlights</vt:lpstr>
      <vt:lpstr>Headlight Aiming</vt:lpstr>
      <vt:lpstr>Figure 17.24</vt:lpstr>
      <vt:lpstr>Fog Lights and Driving Lights</vt:lpstr>
      <vt:lpstr>Figure 17.25</vt:lpstr>
      <vt:lpstr>Frequently Asked Question: What Are Rear Fog Lights?</vt:lpstr>
      <vt:lpstr>Frequently Asked Question: What Is the Troxler Effect?</vt:lpstr>
      <vt:lpstr>Automatic Dimming Mirrors</vt:lpstr>
      <vt:lpstr>Figure 17.26</vt:lpstr>
      <vt:lpstr>Courtesy Lights</vt:lpstr>
      <vt:lpstr>Illuminated Entry</vt:lpstr>
      <vt:lpstr>Animation: Courtesy Lights</vt:lpstr>
      <vt:lpstr>Lighting System Diagnosis</vt:lpstr>
      <vt:lpstr>Figure 17.27</vt:lpstr>
      <vt:lpstr>Taillight Bulb Replacement</vt:lpstr>
      <vt:lpstr>Taillight Fault Indicator</vt:lpstr>
      <vt:lpstr>Visual Inspection</vt:lpstr>
      <vt:lpstr>Bulb Socket Is Removed</vt:lpstr>
      <vt:lpstr>Bulb Removed from Socket</vt:lpstr>
      <vt:lpstr>Bulb Tested</vt:lpstr>
      <vt:lpstr>Bulb Works</vt:lpstr>
      <vt:lpstr>Summary (1 of 3)</vt:lpstr>
      <vt:lpstr>Summary (2 of 3)</vt:lpstr>
      <vt:lpstr>Summary (3 of 3)</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Nintth Edition, Chapter 17</dc:title>
  <dc:subject>Careers</dc:subject>
  <dc:creator>Halderman and Ward</dc:creator>
  <cp:keywords/>
  <dc:description>Additional information may be found in the Notes Pane of each slide by pressing F6._x000d_
Alt text for images/math equations within table cells have been placed behind the object intentionally to provide a better screen reader user experience.</dc:description>
  <cp:lastModifiedBy>Glen Plants</cp:lastModifiedBy>
  <cp:revision>417</cp:revision>
  <dcterms:modified xsi:type="dcterms:W3CDTF">2024-10-30T18:59:40Z</dcterms:modified>
</cp:coreProperties>
</file>