
<file path=[Content_Types].xml><?xml version="1.0" encoding="utf-8"?>
<Types xmlns="http://schemas.openxmlformats.org/package/2006/content-types">
  <Default Extension="bin" ContentType="application/vnd.openxmlformats-officedocument.oleObject"/>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92" r:id="rId1"/>
    <p:sldMasterId id="2147483663" r:id="rId2"/>
  </p:sldMasterIdLst>
  <p:notesMasterIdLst>
    <p:notesMasterId r:id="rId52"/>
  </p:notesMasterIdLst>
  <p:handoutMasterIdLst>
    <p:handoutMasterId r:id="rId53"/>
  </p:handoutMasterIdLst>
  <p:sldIdLst>
    <p:sldId id="392" r:id="rId3"/>
    <p:sldId id="764" r:id="rId4"/>
    <p:sldId id="831" r:id="rId5"/>
    <p:sldId id="765" r:id="rId6"/>
    <p:sldId id="890" r:id="rId7"/>
    <p:sldId id="891" r:id="rId8"/>
    <p:sldId id="892" r:id="rId9"/>
    <p:sldId id="893" r:id="rId10"/>
    <p:sldId id="849" r:id="rId11"/>
    <p:sldId id="894" r:id="rId12"/>
    <p:sldId id="895" r:id="rId13"/>
    <p:sldId id="896" r:id="rId14"/>
    <p:sldId id="897" r:id="rId15"/>
    <p:sldId id="898" r:id="rId16"/>
    <p:sldId id="832" r:id="rId17"/>
    <p:sldId id="833" r:id="rId18"/>
    <p:sldId id="854" r:id="rId19"/>
    <p:sldId id="855" r:id="rId20"/>
    <p:sldId id="856" r:id="rId21"/>
    <p:sldId id="899" r:id="rId22"/>
    <p:sldId id="900" r:id="rId23"/>
    <p:sldId id="901" r:id="rId24"/>
    <p:sldId id="857" r:id="rId25"/>
    <p:sldId id="902" r:id="rId26"/>
    <p:sldId id="858" r:id="rId27"/>
    <p:sldId id="903" r:id="rId28"/>
    <p:sldId id="904" r:id="rId29"/>
    <p:sldId id="905" r:id="rId30"/>
    <p:sldId id="906" r:id="rId31"/>
    <p:sldId id="1384" r:id="rId32"/>
    <p:sldId id="907" r:id="rId33"/>
    <p:sldId id="908" r:id="rId34"/>
    <p:sldId id="909" r:id="rId35"/>
    <p:sldId id="910" r:id="rId36"/>
    <p:sldId id="911" r:id="rId37"/>
    <p:sldId id="912" r:id="rId38"/>
    <p:sldId id="913" r:id="rId39"/>
    <p:sldId id="914" r:id="rId40"/>
    <p:sldId id="915" r:id="rId41"/>
    <p:sldId id="859" r:id="rId42"/>
    <p:sldId id="860" r:id="rId43"/>
    <p:sldId id="861" r:id="rId44"/>
    <p:sldId id="916" r:id="rId45"/>
    <p:sldId id="917" r:id="rId46"/>
    <p:sldId id="848" r:id="rId47"/>
    <p:sldId id="1385" r:id="rId48"/>
    <p:sldId id="918" r:id="rId49"/>
    <p:sldId id="1306" r:id="rId50"/>
    <p:sldId id="687" r:id="rId51"/>
  </p:sldIdLst>
  <p:sldSz cx="9144000" cy="6858000" type="screen4x3"/>
  <p:notesSz cx="6858000" cy="9144000"/>
  <p:embeddedFontLst>
    <p:embeddedFont>
      <p:font typeface="Verdana" panose="020B0604030504040204" pitchFamily="34" charset="0"/>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20" userDrawn="1">
          <p15:clr>
            <a:srgbClr val="A4A3A4"/>
          </p15:clr>
        </p15:guide>
        <p15:guide id="2" pos="272" userDrawn="1">
          <p15:clr>
            <a:srgbClr val="A4A3A4"/>
          </p15:clr>
        </p15:guide>
        <p15:guide id="3" pos="5511" userDrawn="1">
          <p15:clr>
            <a:srgbClr val="A4A3A4"/>
          </p15:clr>
        </p15:guide>
        <p15:guide id="4" orient="horz" pos="2160" userDrawn="1">
          <p15:clr>
            <a:srgbClr val="A4A3A4"/>
          </p15:clr>
        </p15:guide>
        <p15:guide id="7" orient="horz" pos="777" userDrawn="1">
          <p15:clr>
            <a:srgbClr val="A4A3A4"/>
          </p15:clr>
        </p15:guide>
        <p15:guide id="9" orient="horz" pos="414" userDrawn="1">
          <p15:clr>
            <a:srgbClr val="A4A3A4"/>
          </p15:clr>
        </p15:guide>
        <p15:guide id="10" orient="horz" pos="113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0"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D4EAE4"/>
    <a:srgbClr val="F4FEF7"/>
    <a:srgbClr val="BFF7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82" autoAdjust="0"/>
    <p:restoredTop sz="78480" autoAdjust="0"/>
  </p:normalViewPr>
  <p:slideViewPr>
    <p:cSldViewPr snapToGrid="0" snapToObjects="1">
      <p:cViewPr varScale="1">
        <p:scale>
          <a:sx n="90" d="100"/>
          <a:sy n="90" d="100"/>
        </p:scale>
        <p:origin x="2340" y="78"/>
      </p:cViewPr>
      <p:guideLst>
        <p:guide orient="horz" pos="4020"/>
        <p:guide pos="272"/>
        <p:guide pos="5511"/>
        <p:guide orient="horz" pos="2160"/>
        <p:guide orient="horz" pos="777"/>
        <p:guide orient="horz" pos="414"/>
        <p:guide orient="horz" pos="1139"/>
      </p:guideLst>
    </p:cSldViewPr>
  </p:slideViewPr>
  <p:outlineViewPr>
    <p:cViewPr>
      <p:scale>
        <a:sx n="33" d="100"/>
        <a:sy n="33" d="100"/>
      </p:scale>
      <p:origin x="0" y="-22566"/>
    </p:cViewPr>
  </p:outlineViewPr>
  <p:notesTextViewPr>
    <p:cViewPr>
      <p:scale>
        <a:sx n="100" d="100"/>
        <a:sy n="100" d="100"/>
      </p:scale>
      <p:origin x="0" y="0"/>
    </p:cViewPr>
  </p:notesTextViewPr>
  <p:sorterViewPr>
    <p:cViewPr varScale="1">
      <p:scale>
        <a:sx n="1" d="1"/>
        <a:sy n="1" d="1"/>
      </p:scale>
      <p:origin x="0" y="0"/>
    </p:cViewPr>
  </p:sorterViewPr>
  <p:notesViewPr>
    <p:cSldViewPr snapToGrid="0" snapToObjects="1">
      <p:cViewPr varScale="1">
        <p:scale>
          <a:sx n="84" d="100"/>
          <a:sy n="84" d="100"/>
        </p:scale>
        <p:origin x="2226"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2.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font" Target="fonts/font1.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handoutMaster" Target="handoutMasters/handoutMaster1.xml"/><Relationship Id="rId58"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4.fntdata"/><Relationship Id="rId61"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3.fntdata"/><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10/30/2024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1) Math Type Plugin</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2) Math Player (free versions available)</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3) NVDA Reader (free versions available)</a:t>
            </a:r>
            <a:endParaRPr lang="en-US" dirty="0"/>
          </a:p>
          <a:p>
            <a:endParaRPr lang="en-US" dirty="0"/>
          </a:p>
          <a:p>
            <a:r>
              <a:rPr lang="en-US" dirty="0"/>
              <a:t>INSTRUCTOR NOTE: This presentation includes text explanation notes, you can use to teach the course. When in SLIDE SHOW mode, you RIGHT CLICK and select SHOW PRESENTER VIEW, to use the notes.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93416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Long Description:</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The components are as follows. The drive pulley is attached to a shaft. The drive-end housing houses the front bearing, front internal fan, stator, and rotor. The brush-end housing houses the rear bearing, voltage regulator, slip rings, rectifier, and rear internal fan. The stator and rotor are located close to each other. The voltage regulator is located behind and above the rear bearing. The rear internal fan and rectifier are located close to each other. The front and rear bearings are located on one side of the shaft, and the front internal fan and rear internal fan are located on the other side.</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43531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14100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626570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Long Description:</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The typical assembly shows a cylindrical device, and the exploded view shows the relationship between the parts in the assembly. The parts in the exploded view, moving from the front to the back, are as follows: cap plug, bushing, shaft, torsion spring, carrier, clutch, thrust washer, thrust plate, ball bearing, pulley, and spacer.</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881833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651881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811906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02591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854480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467715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A housing made of aluminum and the drive pulley of the alternator attached to the front end. Inside the housing, two bearings on each end support the shaft with rotor poles and internal cooling fan. Heavy metal plates in the shape of a triangle can be seen over the iron core which forms the rotor poles. </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61724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608195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A rotor with wire wound over the iron core and finger claw rotor poles on the end of the iron core. The rotor assembly fits on a shaft and the shaft has two slip rings in the end, market as negative and positive. Alternate finger claw rotor poles are named S, south and N, north, and magnetic lines of force can be seen on the stator windings. </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328791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different parts of an alternator that are connected to each other as follows: A nut, a drive pulley, drive frame end, a bearing, a retainer, 3 small bolts, a rotor, a stator, four bolts, a fan guide, two support pins, a regulator, diode assembly, rear end frame and 4 half threaded bolts. </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673746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794757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432990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398617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A load circuit with a bulb in the middle and a conductor passing over a rotor. The conductor on the top is connected to a positive terminal A. The conductor on the bottom is connected to negative terminal B. The rotor has south pole on the top and north pole at the bottom and is shown with a rotating magnetic field around it. Voltage and current pass through the positive terminal to the negative terminal along the whole circuit.</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882291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A rotor with two slip rings and brushes connected to a voltmeter. The rotor winding is placed between two magnetic poles, north at the top and south at the bottom. The voltage curve created by one revolution of a winding can be described as below. The voltage curve is drawn across a graph. The graph has degrees of rotor rotation on the horizontal axis and voltage on the vertical axis. Positive and negative voltages are shown on the graph. The voltage curve is in the shape of a sine wave. The sine curve begins from zero degree of rotation where the winding is horizontal. The winding rotates clockwise in increments of 45 degrees and completes a revolution after 360 degrees. From zero degree to 180 degrees, the voltage curve moves only above the horizontal zero line. It begins at zero voltage at zero degrees, peaks at positive voltage at 90 degrees, and ends at zero voltage again at 180 degrees. The 180 degrees to 360 degrees, the voltage curve moves only below the horizontal zero line. It continues at zero voltage at 180 degrees, peaks at negative voltage at 270 degrees and ends at zero voltage again at 360 degrees. The sine curve is created by one revolution of a winding between the north and south poles.</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111970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Three windings rotating clockwise in between south and north magnetic poles. The current created by the three windings are presented in the form of sine waves in the graph. The graph has degrees of rotation on the horizontal axis and voltage on the vertical axis. The waves oscillate between peak positive and peak negative every 180 degrees and the three curves named A, B, and C can be seen 120 degrees out of phase from each other. </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284883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three windings are connected in the shape of Y and each of the stator is connected to a leg of a 6-diode rectifier that is connected at one end to the positive terminal of a battery and to ground on the other end.</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125989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circuit diagram depicts the rectifier bridge is connected to ground on one end and the battery positive terminal on the other. One stator winding has a positive current induced and the second winding has a negative current induced. The third winding is inactive. The positive current from first winding passes through one positive diode and reaches the battery positive. The negative current from the second winding passes through one negative diode and reaches the ground. </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06226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741336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three windings are connected in a triangular shape and each of the stator is connected to a leg of a 6-diode rectifier that is connected at one end to the positive terminal of a battery and to ground on the other end.</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048314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607463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306060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362589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756816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863879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circuit has different electrical components like a stator, a battery, diode Rectifier Bridge, a Zener diode, a thermistor, a transistor, a rotor and slip rings with brushes. The zener diode is connected in series to T R 2 and is housed in a regulator. A diode trio connects to the regulator and to a rectifier bridge, which in turn is connected to field coil and stator.</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833094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718818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311700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151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782913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061082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080166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199243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Long Description: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noProof="0" dirty="0">
                <a:solidFill>
                  <a:schemeClr val="dk1"/>
                </a:solidFill>
                <a:latin typeface="Arial" panose="020B0604020202020204" pitchFamily="34" charset="0"/>
                <a:ea typeface="Arial"/>
                <a:cs typeface="Arial" panose="020B0604020202020204" pitchFamily="34" charset="0"/>
                <a:sym typeface="Arial"/>
              </a:rPr>
              <a:t>The graph depicts time on the horizontal axis and the current flowing through the rotor on the vertical axis. The graph resembles square waves. The first graph has high average field current line with a pulse that shows that current flow remains off for 10 percent of the time and remains on for 90 percent of the time. The current is above high average field current when on and below it when off. The second graph has low average field current line with a pulse shows that current flow remains on for 10 percent of the time and remains off for 90 percent of the time. The current is below low average field current when off and above it when on. </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1617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908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010525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B5141-7CBB-D4E5-7F91-CF43D8A27D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31CF08-07C1-75DC-8347-10DA4B5D81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D06540-BB83-F89D-3F5E-B7C601F870E4}"/>
              </a:ext>
            </a:extLst>
          </p:cNvPr>
          <p:cNvSpPr>
            <a:spLocks noGrp="1"/>
          </p:cNvSpPr>
          <p:nvPr>
            <p:ph type="body" idx="1"/>
          </p:nvPr>
        </p:nvSpPr>
        <p:spPr/>
        <p:txBody>
          <a:bodyPr/>
          <a:lstStyle/>
          <a:p>
            <a:pPr defTabSz="931774">
              <a:defRPr/>
            </a:pPr>
            <a:endParaRPr lang="en-US" dirty="0"/>
          </a:p>
        </p:txBody>
      </p:sp>
      <p:sp>
        <p:nvSpPr>
          <p:cNvPr id="4" name="Slide Number Placeholder 3">
            <a:extLst>
              <a:ext uri="{FF2B5EF4-FFF2-40B4-BE49-F238E27FC236}">
                <a16:creationId xmlns:a16="http://schemas.microsoft.com/office/drawing/2014/main" id="{F23BF5FC-8812-A998-8E2B-F8A783A8205A}"/>
              </a:ext>
            </a:extLst>
          </p:cNvPr>
          <p:cNvSpPr>
            <a:spLocks noGrp="1"/>
          </p:cNvSpPr>
          <p:nvPr>
            <p:ph type="sldNum" sz="quarter" idx="10"/>
          </p:nvPr>
        </p:nvSpPr>
        <p:spPr/>
        <p:txBody>
          <a:bodyPr/>
          <a:lstStyle/>
          <a:p>
            <a:fld id="{A73D6722-9B4D-4E29-B226-C325925A8118}" type="slidenum">
              <a:rPr lang="en-US" smtClean="0"/>
              <a:t>48</a:t>
            </a:fld>
            <a:endParaRPr lang="en-US" dirty="0"/>
          </a:p>
        </p:txBody>
      </p:sp>
    </p:spTree>
    <p:extLst>
      <p:ext uri="{BB962C8B-B14F-4D97-AF65-F5344CB8AC3E}">
        <p14:creationId xmlns:p14="http://schemas.microsoft.com/office/powerpoint/2010/main" val="33862047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9CAA192-07C2-4912-B6C5-CA306F17FBDD}"/>
              </a:ext>
            </a:extLst>
          </p:cNvPr>
          <p:cNvSpPr>
            <a:spLocks noGrp="1" noRot="1" noChangeAspect="1" noTextEdit="1"/>
          </p:cNvSpPr>
          <p:nvPr>
            <p:ph type="sldImg"/>
          </p:nvPr>
        </p:nvSpPr>
        <p:spPr>
          <a:ln>
            <a:headEnd/>
            <a:tailEnd/>
          </a:ln>
        </p:spPr>
      </p:sp>
      <p:sp>
        <p:nvSpPr>
          <p:cNvPr id="48131" name="Notes Placeholder 2">
            <a:extLst>
              <a:ext uri="{FF2B5EF4-FFF2-40B4-BE49-F238E27FC236}">
                <a16:creationId xmlns:a16="http://schemas.microsoft.com/office/drawing/2014/main" id="{D9D7DF65-6D37-4A7E-9EC7-2261A13D3C4B}"/>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de-DE"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8132" name="Slide Number Placeholder 3">
            <a:extLst>
              <a:ext uri="{FF2B5EF4-FFF2-40B4-BE49-F238E27FC236}">
                <a16:creationId xmlns:a16="http://schemas.microsoft.com/office/drawing/2014/main" id="{2998DBAB-D818-4DFB-A086-C98B5573E01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62E8CF15-2268-4E7C-A993-40BF9E4643D2}" type="slidenum">
              <a:rPr lang="en-US" altLang="en-US" sz="1200" smtClean="0"/>
              <a:pPr/>
              <a:t>49</a:t>
            </a:fld>
            <a:endParaRPr lang="en-US" altLang="en-US" sz="1200" dirty="0"/>
          </a:p>
        </p:txBody>
      </p:sp>
    </p:spTree>
    <p:extLst>
      <p:ext uri="{BB962C8B-B14F-4D97-AF65-F5344CB8AC3E}">
        <p14:creationId xmlns:p14="http://schemas.microsoft.com/office/powerpoint/2010/main" val="514525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981497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15886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44412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59993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eaLnBrk="1" fontAlgn="auto" hangingPunct="1">
              <a:spcAft>
                <a:spcPts val="0"/>
              </a:spcAft>
              <a:defRPr/>
            </a:pPr>
            <a:r>
              <a:rPr lang="en-US" b="1" u="sng" dirty="0">
                <a:latin typeface="Arial" panose="020B0604020202020204" pitchFamily="34" charset="0"/>
                <a:cs typeface="Arial" panose="020B0604020202020204" pitchFamily="34" charset="0"/>
              </a:rPr>
              <a:t>TECH TIP: </a:t>
            </a:r>
            <a:r>
              <a:rPr lang="en-US" b="1" u="sng" dirty="0">
                <a:solidFill>
                  <a:schemeClr val="tx1"/>
                </a:solidFill>
                <a:latin typeface="Arial" panose="020B0604020202020204" pitchFamily="34" charset="0"/>
                <a:ea typeface="+mn-ea"/>
                <a:cs typeface="Arial" panose="020B0604020202020204" pitchFamily="34" charset="0"/>
              </a:rPr>
              <a:t>Alternator Horsepower and Engine Operation</a:t>
            </a:r>
          </a:p>
          <a:p>
            <a:pPr eaLnBrk="1" fontAlgn="auto" hangingPunct="1">
              <a:spcAft>
                <a:spcPts val="0"/>
              </a:spcAft>
              <a:defRPr/>
            </a:pPr>
            <a:r>
              <a:rPr lang="en-US" dirty="0">
                <a:solidFill>
                  <a:schemeClr val="tx1"/>
                </a:solidFill>
                <a:latin typeface="Arial" panose="020B0604020202020204" pitchFamily="34" charset="0"/>
                <a:ea typeface="+mn-ea"/>
                <a:cs typeface="Arial" panose="020B0604020202020204" pitchFamily="34" charset="0"/>
              </a:rPr>
              <a:t>Many technicians are asked how much power certain accessories require. A 100 ampere alternator requires about 2 horsepower from the engine.</a:t>
            </a:r>
          </a:p>
          <a:p>
            <a:pPr eaLnBrk="1" fontAlgn="auto" hangingPunct="1">
              <a:spcAft>
                <a:spcPts val="0"/>
              </a:spcAft>
              <a:defRPr/>
            </a:pPr>
            <a:r>
              <a:rPr lang="en-US" dirty="0">
                <a:solidFill>
                  <a:schemeClr val="tx1"/>
                </a:solidFill>
                <a:latin typeface="Arial" panose="020B0604020202020204" pitchFamily="34" charset="0"/>
                <a:ea typeface="+mn-ea"/>
                <a:cs typeface="Arial" panose="020B0604020202020204" pitchFamily="34" charset="0"/>
              </a:rPr>
              <a:t>One horsepower is equal to 746 watts. Watts are calculated by multiplying amperes times volts.</a:t>
            </a:r>
          </a:p>
          <a:p>
            <a:pPr eaLnBrk="1" fontAlgn="auto" hangingPunct="1">
              <a:spcAft>
                <a:spcPts val="0"/>
              </a:spcAft>
              <a:defRPr/>
            </a:pPr>
            <a:r>
              <a:rPr lang="en-US" dirty="0">
                <a:solidFill>
                  <a:schemeClr val="tx1"/>
                </a:solidFill>
                <a:latin typeface="Arial" panose="020B0604020202020204" pitchFamily="34" charset="0"/>
                <a:ea typeface="+mn-ea"/>
                <a:cs typeface="Arial" panose="020B0604020202020204" pitchFamily="34" charset="0"/>
              </a:rPr>
              <a:t>Power in watts </a:t>
            </a:r>
            <a:r>
              <a:rPr lang="en-US" b="1" dirty="0">
                <a:solidFill>
                  <a:schemeClr val="tx1"/>
                </a:solidFill>
                <a:latin typeface="Arial" panose="020B0604020202020204" pitchFamily="34" charset="0"/>
                <a:ea typeface="+mn-ea"/>
                <a:cs typeface="Arial" panose="020B0604020202020204" pitchFamily="34" charset="0"/>
              </a:rPr>
              <a:t>= </a:t>
            </a:r>
            <a:r>
              <a:rPr lang="en-US" dirty="0">
                <a:solidFill>
                  <a:schemeClr val="tx1"/>
                </a:solidFill>
                <a:latin typeface="Arial" panose="020B0604020202020204" pitchFamily="34" charset="0"/>
                <a:ea typeface="+mn-ea"/>
                <a:cs typeface="Arial" panose="020B0604020202020204" pitchFamily="34" charset="0"/>
              </a:rPr>
              <a:t>100 A </a:t>
            </a:r>
            <a:r>
              <a:rPr lang="en-US" b="1" dirty="0">
                <a:solidFill>
                  <a:schemeClr val="tx1"/>
                </a:solidFill>
                <a:latin typeface="Arial" panose="020B0604020202020204" pitchFamily="34" charset="0"/>
                <a:ea typeface="+mn-ea"/>
                <a:cs typeface="Arial" panose="020B0604020202020204" pitchFamily="34" charset="0"/>
              </a:rPr>
              <a:t>× </a:t>
            </a:r>
            <a:r>
              <a:rPr lang="en-US" dirty="0">
                <a:solidFill>
                  <a:schemeClr val="tx1"/>
                </a:solidFill>
                <a:latin typeface="Arial" panose="020B0604020202020204" pitchFamily="34" charset="0"/>
                <a:ea typeface="+mn-ea"/>
                <a:cs typeface="Arial" panose="020B0604020202020204" pitchFamily="34" charset="0"/>
              </a:rPr>
              <a:t>14.5 V </a:t>
            </a:r>
            <a:r>
              <a:rPr lang="en-US" b="1" dirty="0">
                <a:solidFill>
                  <a:schemeClr val="tx1"/>
                </a:solidFill>
                <a:latin typeface="Arial" panose="020B0604020202020204" pitchFamily="34" charset="0"/>
                <a:ea typeface="+mn-ea"/>
                <a:cs typeface="Arial" panose="020B0604020202020204" pitchFamily="34" charset="0"/>
              </a:rPr>
              <a:t>= </a:t>
            </a:r>
            <a:r>
              <a:rPr lang="en-US" dirty="0">
                <a:solidFill>
                  <a:schemeClr val="tx1"/>
                </a:solidFill>
                <a:latin typeface="Arial" panose="020B0604020202020204" pitchFamily="34" charset="0"/>
                <a:ea typeface="+mn-ea"/>
                <a:cs typeface="Arial" panose="020B0604020202020204" pitchFamily="34" charset="0"/>
              </a:rPr>
              <a:t>1,450 W</a:t>
            </a:r>
          </a:p>
          <a:p>
            <a:pPr eaLnBrk="1" fontAlgn="auto" hangingPunct="1">
              <a:spcAft>
                <a:spcPts val="0"/>
              </a:spcAft>
              <a:defRPr/>
            </a:pPr>
            <a:r>
              <a:rPr lang="en-US" dirty="0">
                <a:solidFill>
                  <a:schemeClr val="tx1"/>
                </a:solidFill>
                <a:latin typeface="Arial" panose="020B0604020202020204" pitchFamily="34" charset="0"/>
                <a:ea typeface="+mn-ea"/>
                <a:cs typeface="Arial" panose="020B0604020202020204" pitchFamily="34" charset="0"/>
              </a:rPr>
              <a:t>	1 h p </a:t>
            </a:r>
            <a:r>
              <a:rPr lang="en-US" b="1" dirty="0">
                <a:solidFill>
                  <a:schemeClr val="tx1"/>
                </a:solidFill>
                <a:latin typeface="Arial" panose="020B0604020202020204" pitchFamily="34" charset="0"/>
                <a:ea typeface="+mn-ea"/>
                <a:cs typeface="Arial" panose="020B0604020202020204" pitchFamily="34" charset="0"/>
              </a:rPr>
              <a:t>= </a:t>
            </a:r>
            <a:r>
              <a:rPr lang="en-US" dirty="0">
                <a:solidFill>
                  <a:schemeClr val="tx1"/>
                </a:solidFill>
                <a:latin typeface="Arial" panose="020B0604020202020204" pitchFamily="34" charset="0"/>
                <a:ea typeface="+mn-ea"/>
                <a:cs typeface="Arial" panose="020B0604020202020204" pitchFamily="34" charset="0"/>
              </a:rPr>
              <a:t>746 W</a:t>
            </a:r>
          </a:p>
          <a:p>
            <a:pPr eaLnBrk="1" fontAlgn="auto" hangingPunct="1">
              <a:spcAft>
                <a:spcPts val="0"/>
              </a:spcAft>
              <a:defRPr/>
            </a:pPr>
            <a:endParaRPr lang="en-US" dirty="0">
              <a:solidFill>
                <a:schemeClr val="tx1"/>
              </a:solidFill>
              <a:latin typeface="Arial" panose="020B0604020202020204" pitchFamily="34" charset="0"/>
              <a:ea typeface="+mn-ea"/>
              <a:cs typeface="Arial" panose="020B0604020202020204" pitchFamily="34" charset="0"/>
            </a:endParaRPr>
          </a:p>
          <a:p>
            <a:pPr eaLnBrk="1" fontAlgn="auto" hangingPunct="1">
              <a:spcAft>
                <a:spcPts val="0"/>
              </a:spcAft>
              <a:defRPr/>
            </a:pPr>
            <a:r>
              <a:rPr lang="en-US" dirty="0">
                <a:solidFill>
                  <a:schemeClr val="tx1"/>
                </a:solidFill>
                <a:latin typeface="Arial" panose="020B0604020202020204" pitchFamily="34" charset="0"/>
                <a:ea typeface="+mn-ea"/>
                <a:cs typeface="Arial" panose="020B0604020202020204" pitchFamily="34" charset="0"/>
              </a:rPr>
              <a:t>Therefore, 1,450 watts is about 2 horsepower.</a:t>
            </a:r>
          </a:p>
          <a:p>
            <a:pPr eaLnBrk="1" fontAlgn="auto" hangingPunct="1">
              <a:spcAft>
                <a:spcPts val="0"/>
              </a:spcAft>
              <a:defRPr/>
            </a:pPr>
            <a:r>
              <a:rPr lang="en-US" dirty="0">
                <a:solidFill>
                  <a:schemeClr val="tx1"/>
                </a:solidFill>
                <a:latin typeface="Arial" panose="020B0604020202020204" pitchFamily="34" charset="0"/>
                <a:ea typeface="+mn-ea"/>
                <a:cs typeface="Arial" panose="020B0604020202020204" pitchFamily="34" charset="0"/>
              </a:rPr>
              <a:t>Allowing about 20% for mechanical and electrical losses adds another 0.4 horsepower. Therefore, when someone asks how much power it takes to produce</a:t>
            </a:r>
          </a:p>
          <a:p>
            <a:pPr eaLnBrk="1" fontAlgn="auto" hangingPunct="1">
              <a:spcAft>
                <a:spcPts val="0"/>
              </a:spcAft>
              <a:defRPr/>
            </a:pPr>
            <a:r>
              <a:rPr lang="en-US" dirty="0">
                <a:solidFill>
                  <a:schemeClr val="tx1"/>
                </a:solidFill>
                <a:latin typeface="Arial" panose="020B0604020202020204" pitchFamily="34" charset="0"/>
                <a:ea typeface="+mn-ea"/>
                <a:cs typeface="Arial" panose="020B0604020202020204" pitchFamily="34" charset="0"/>
              </a:rPr>
              <a:t>100 amperes from an alternator, the answer is 2.4 horsepower.</a:t>
            </a:r>
          </a:p>
          <a:p>
            <a:pPr eaLnBrk="1" fontAlgn="auto" hangingPunct="1">
              <a:spcAft>
                <a:spcPts val="0"/>
              </a:spcAft>
              <a:defRPr/>
            </a:pPr>
            <a:r>
              <a:rPr lang="en-US" dirty="0">
                <a:solidFill>
                  <a:schemeClr val="tx1"/>
                </a:solidFill>
                <a:latin typeface="Arial" panose="020B0604020202020204" pitchFamily="34" charset="0"/>
                <a:ea typeface="+mn-ea"/>
                <a:cs typeface="Arial" panose="020B0604020202020204" pitchFamily="34" charset="0"/>
              </a:rPr>
              <a:t>Many alternators delay the electrical load to prevent the engine from stumbling when a heavy electrical load is applied. The voltage regulator or vehicle computer is capable of gradually increasing the output of the alternator over a period of several minutes. Even though 2 horsepower does not sound like much, a sudden demand for 2 horsepower from an idling engine can cause the engine to run rough or stall. The difference in part numbers of various alternators is often an indication of the time interval over which the load is applied. Therefore, using the wrong replacement alternator could cause the engine to stall!</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10569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2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Picture Placeholder 2">
            <a:extLst>
              <a:ext uri="{FF2B5EF4-FFF2-40B4-BE49-F238E27FC236}">
                <a16:creationId xmlns:a16="http://schemas.microsoft.com/office/drawing/2014/main" id="{5759C1E1-08DB-CDEC-3ED8-2E0D036107A9}"/>
              </a:ext>
            </a:extLst>
          </p:cNvPr>
          <p:cNvSpPr>
            <a:spLocks noGrp="1"/>
          </p:cNvSpPr>
          <p:nvPr>
            <p:ph type="pic" sz="quarter" idx="18"/>
          </p:nvPr>
        </p:nvSpPr>
        <p:spPr>
          <a:xfrm>
            <a:off x="457200" y="1681163"/>
            <a:ext cx="3998913" cy="4360862"/>
          </a:xfrm>
        </p:spPr>
        <p:txBody>
          <a:bodyPr/>
          <a:lstStyle/>
          <a:p>
            <a:endParaRPr lang="en-IN" dirty="0"/>
          </a:p>
        </p:txBody>
      </p:sp>
      <p:sp>
        <p:nvSpPr>
          <p:cNvPr id="7" name="Picture Placeholder 6">
            <a:extLst>
              <a:ext uri="{FF2B5EF4-FFF2-40B4-BE49-F238E27FC236}">
                <a16:creationId xmlns:a16="http://schemas.microsoft.com/office/drawing/2014/main" id="{4C3884FA-712E-F52A-54A3-2B89169940CA}"/>
              </a:ext>
            </a:extLst>
          </p:cNvPr>
          <p:cNvSpPr>
            <a:spLocks noGrp="1"/>
          </p:cNvSpPr>
          <p:nvPr>
            <p:ph type="pic" sz="quarter" idx="19"/>
          </p:nvPr>
        </p:nvSpPr>
        <p:spPr>
          <a:xfrm>
            <a:off x="457200" y="6400800"/>
            <a:ext cx="1205345" cy="241300"/>
          </a:xfrm>
        </p:spPr>
        <p:txBody>
          <a:bodyPr/>
          <a:lstStyle/>
          <a:p>
            <a:endParaRPr lang="en-IN" dirty="0"/>
          </a:p>
        </p:txBody>
      </p:sp>
    </p:spTree>
    <p:extLst>
      <p:ext uri="{BB962C8B-B14F-4D97-AF65-F5344CB8AC3E}">
        <p14:creationId xmlns:p14="http://schemas.microsoft.com/office/powerpoint/2010/main" val="2530469954"/>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3" name="Picture Placeholder 8">
            <a:extLst>
              <a:ext uri="{FF2B5EF4-FFF2-40B4-BE49-F238E27FC236}">
                <a16:creationId xmlns:a16="http://schemas.microsoft.com/office/drawing/2014/main" id="{C6122C06-0248-45C8-9890-FDA2C7B0CDBA}"/>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3" name="Content Placeholder 2">
            <a:extLst>
              <a:ext uri="{FF2B5EF4-FFF2-40B4-BE49-F238E27FC236}">
                <a16:creationId xmlns:a16="http://schemas.microsoft.com/office/drawing/2014/main" id="{B3F9E3F0-3064-41BA-BF34-B5D9350D8D48}"/>
              </a:ext>
            </a:extLst>
          </p:cNvPr>
          <p:cNvSpPr>
            <a:spLocks noGrp="1"/>
          </p:cNvSpPr>
          <p:nvPr>
            <p:ph sz="quarter" idx="17" hasCustomPrompt="1"/>
          </p:nvPr>
        </p:nvSpPr>
        <p:spPr>
          <a:xfrm>
            <a:off x="1836402" y="6400801"/>
            <a:ext cx="6908800"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428319906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4215940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402687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5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4"/>
          </p:nvPr>
        </p:nvSpPr>
        <p:spPr>
          <a:xfrm>
            <a:off x="457200" y="5181600"/>
            <a:ext cx="8229600" cy="1066800"/>
          </a:xfrm>
        </p:spPr>
        <p:txBody>
          <a:bodyPr/>
          <a:lstStyle/>
          <a:p>
            <a:pPr lvl="0"/>
            <a:endParaRPr lang="en-IN" noProof="0" dirty="0"/>
          </a:p>
        </p:txBody>
      </p:sp>
      <p:sp>
        <p:nvSpPr>
          <p:cNvPr id="6" name="Date Placeholder 3">
            <a:extLst>
              <a:ext uri="{FF2B5EF4-FFF2-40B4-BE49-F238E27FC236}">
                <a16:creationId xmlns:a16="http://schemas.microsoft.com/office/drawing/2014/main" id="{6E921DB6-163E-4185-89B1-CFDC8DF69B49}"/>
              </a:ext>
            </a:extLst>
          </p:cNvPr>
          <p:cNvSpPr>
            <a:spLocks noGrp="1"/>
          </p:cNvSpPr>
          <p:nvPr>
            <p:ph type="dt" sz="half" idx="15"/>
          </p:nvPr>
        </p:nvSpPr>
        <p:spPr/>
        <p:txBody>
          <a:bodyPr/>
          <a:lstStyle>
            <a:lvl1pPr>
              <a:defRPr/>
            </a:lvl1pPr>
          </a:lstStyle>
          <a:p>
            <a:pPr>
              <a:defRPr/>
            </a:pPr>
            <a:fld id="{D828DFCB-A486-4246-B896-85E345F87AD0}" type="datetimeFigureOut">
              <a:rPr lang="en-US"/>
              <a:pPr>
                <a:defRPr/>
              </a:pPr>
              <a:t>10/30/2024</a:t>
            </a:fld>
            <a:endParaRPr lang="en-US" dirty="0"/>
          </a:p>
        </p:txBody>
      </p:sp>
      <p:sp>
        <p:nvSpPr>
          <p:cNvPr id="9" name="Slide Number Placeholder 5">
            <a:extLst>
              <a:ext uri="{FF2B5EF4-FFF2-40B4-BE49-F238E27FC236}">
                <a16:creationId xmlns:a16="http://schemas.microsoft.com/office/drawing/2014/main" id="{892865F2-AEF2-4B58-8B49-1C3744D6BDAE}"/>
              </a:ext>
            </a:extLst>
          </p:cNvPr>
          <p:cNvSpPr>
            <a:spLocks noGrp="1"/>
          </p:cNvSpPr>
          <p:nvPr>
            <p:ph type="sldNum" sz="quarter" idx="16"/>
          </p:nvPr>
        </p:nvSpPr>
        <p:spPr/>
        <p:txBody>
          <a:bodyPr/>
          <a:lstStyle>
            <a:lvl1pPr>
              <a:defRPr/>
            </a:lvl1pPr>
          </a:lstStyle>
          <a:p>
            <a:pPr>
              <a:defRPr/>
            </a:pPr>
            <a:fld id="{FD8F1D26-3C1C-4360-9318-83CB049CF007}" type="slidenum">
              <a:rPr lang="en-US"/>
              <a:pPr>
                <a:defRPr/>
              </a:pPr>
              <a:t>‹#›</a:t>
            </a:fld>
            <a:endParaRPr lang="en-US" dirty="0"/>
          </a:p>
        </p:txBody>
      </p:sp>
      <p:sp>
        <p:nvSpPr>
          <p:cNvPr id="4" name="Content Placeholder 3">
            <a:extLst>
              <a:ext uri="{FF2B5EF4-FFF2-40B4-BE49-F238E27FC236}">
                <a16:creationId xmlns:a16="http://schemas.microsoft.com/office/drawing/2014/main" id="{9B468B5C-8010-4672-B028-0B2C6AD9A34F}"/>
              </a:ext>
            </a:extLst>
          </p:cNvPr>
          <p:cNvSpPr>
            <a:spLocks noGrp="1"/>
          </p:cNvSpPr>
          <p:nvPr>
            <p:ph sz="quarter" idx="17"/>
          </p:nvPr>
        </p:nvSpPr>
        <p:spPr>
          <a:xfrm>
            <a:off x="4152900" y="1682750"/>
            <a:ext cx="1273175" cy="265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76A2DE9E-3878-4F88-915B-537809C05A87}"/>
              </a:ext>
            </a:extLst>
          </p:cNvPr>
          <p:cNvSpPr>
            <a:spLocks noGrp="1"/>
          </p:cNvSpPr>
          <p:nvPr>
            <p:ph sz="quarter" idx="18"/>
          </p:nvPr>
        </p:nvSpPr>
        <p:spPr>
          <a:xfrm>
            <a:off x="5759450" y="1743075"/>
            <a:ext cx="1487488"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CCC2B72C-AEE6-40D6-8F62-B12F7FB2F3E0}"/>
              </a:ext>
            </a:extLst>
          </p:cNvPr>
          <p:cNvSpPr>
            <a:spLocks noGrp="1"/>
          </p:cNvSpPr>
          <p:nvPr>
            <p:ph sz="quarter" idx="19"/>
          </p:nvPr>
        </p:nvSpPr>
        <p:spPr>
          <a:xfrm>
            <a:off x="7486650" y="1811338"/>
            <a:ext cx="1093788"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05D549A-B957-4EE2-B446-5866F8AA69F8}"/>
              </a:ext>
            </a:extLst>
          </p:cNvPr>
          <p:cNvSpPr>
            <a:spLocks noGrp="1"/>
          </p:cNvSpPr>
          <p:nvPr>
            <p:ph sz="quarter" idx="20"/>
          </p:nvPr>
        </p:nvSpPr>
        <p:spPr>
          <a:xfrm>
            <a:off x="4152900" y="3006725"/>
            <a:ext cx="1606550" cy="288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DE70FD41-0218-4843-AA4A-0AE3E235A75B}"/>
              </a:ext>
            </a:extLst>
          </p:cNvPr>
          <p:cNvSpPr>
            <a:spLocks noGrp="1"/>
          </p:cNvSpPr>
          <p:nvPr>
            <p:ph sz="quarter" idx="21"/>
          </p:nvPr>
        </p:nvSpPr>
        <p:spPr>
          <a:xfrm>
            <a:off x="5995988" y="2962275"/>
            <a:ext cx="1125537" cy="288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1FD5EC6A-DE93-46B4-841A-F570D559E410}"/>
              </a:ext>
            </a:extLst>
          </p:cNvPr>
          <p:cNvSpPr>
            <a:spLocks noGrp="1"/>
          </p:cNvSpPr>
          <p:nvPr>
            <p:ph sz="quarter" idx="22"/>
          </p:nvPr>
        </p:nvSpPr>
        <p:spPr>
          <a:xfrm>
            <a:off x="7358063" y="2962275"/>
            <a:ext cx="1093787"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24960F54-5A96-404B-A152-6A9A9A1E5775}"/>
              </a:ext>
            </a:extLst>
          </p:cNvPr>
          <p:cNvSpPr>
            <a:spLocks noGrp="1"/>
          </p:cNvSpPr>
          <p:nvPr>
            <p:ph sz="quarter" idx="23"/>
          </p:nvPr>
        </p:nvSpPr>
        <p:spPr>
          <a:xfrm>
            <a:off x="4062413" y="4113213"/>
            <a:ext cx="1036637" cy="4016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2">
            <a:extLst>
              <a:ext uri="{FF2B5EF4-FFF2-40B4-BE49-F238E27FC236}">
                <a16:creationId xmlns:a16="http://schemas.microsoft.com/office/drawing/2014/main" id="{D88BC5D3-8256-4E8E-AAFD-9008FD02ED72}"/>
              </a:ext>
            </a:extLst>
          </p:cNvPr>
          <p:cNvSpPr>
            <a:spLocks noGrp="1"/>
          </p:cNvSpPr>
          <p:nvPr>
            <p:ph sz="quarter" idx="24"/>
          </p:nvPr>
        </p:nvSpPr>
        <p:spPr>
          <a:xfrm>
            <a:off x="5645150" y="4113213"/>
            <a:ext cx="1476375" cy="536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4">
            <a:extLst>
              <a:ext uri="{FF2B5EF4-FFF2-40B4-BE49-F238E27FC236}">
                <a16:creationId xmlns:a16="http://schemas.microsoft.com/office/drawing/2014/main" id="{59734E73-2DA1-4E86-BB6D-5D5109B0EF57}"/>
              </a:ext>
            </a:extLst>
          </p:cNvPr>
          <p:cNvSpPr>
            <a:spLocks noGrp="1"/>
          </p:cNvSpPr>
          <p:nvPr>
            <p:ph sz="quarter" idx="25"/>
          </p:nvPr>
        </p:nvSpPr>
        <p:spPr>
          <a:xfrm>
            <a:off x="7358063" y="4137025"/>
            <a:ext cx="1222375" cy="663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0080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6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457199"/>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35123" y="2209800"/>
            <a:ext cx="8229600" cy="3048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14"/>
          </p:nvPr>
        </p:nvSpPr>
        <p:spPr>
          <a:xfrm>
            <a:off x="457200" y="2667000"/>
            <a:ext cx="8153400" cy="30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a:extLst>
              <a:ext uri="{FF2B5EF4-FFF2-40B4-BE49-F238E27FC236}">
                <a16:creationId xmlns:a16="http://schemas.microsoft.com/office/drawing/2014/main" id="{DC0E7D57-0DBB-4C54-8081-C58D25EF203F}"/>
              </a:ext>
            </a:extLst>
          </p:cNvPr>
          <p:cNvSpPr>
            <a:spLocks noGrp="1"/>
          </p:cNvSpPr>
          <p:nvPr>
            <p:ph sz="quarter" idx="15"/>
          </p:nvPr>
        </p:nvSpPr>
        <p:spPr>
          <a:xfrm>
            <a:off x="434975" y="3048000"/>
            <a:ext cx="8251825" cy="363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9A05FC83-90A7-4C6D-8432-6CB2735D04B6}"/>
              </a:ext>
            </a:extLst>
          </p:cNvPr>
          <p:cNvSpPr>
            <a:spLocks noGrp="1"/>
          </p:cNvSpPr>
          <p:nvPr>
            <p:ph sz="quarter" idx="16"/>
          </p:nvPr>
        </p:nvSpPr>
        <p:spPr>
          <a:xfrm>
            <a:off x="533400" y="3429000"/>
            <a:ext cx="8131175" cy="53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90FC3B49-72B4-4490-B848-08F8FCDF2FCF}"/>
              </a:ext>
            </a:extLst>
          </p:cNvPr>
          <p:cNvSpPr>
            <a:spLocks noGrp="1"/>
          </p:cNvSpPr>
          <p:nvPr>
            <p:ph sz="quarter" idx="17"/>
          </p:nvPr>
        </p:nvSpPr>
        <p:spPr>
          <a:xfrm>
            <a:off x="533400" y="4038600"/>
            <a:ext cx="8001000" cy="363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id="{E373A402-87B5-4FA1-9AF3-99A33551D641}"/>
              </a:ext>
            </a:extLst>
          </p:cNvPr>
          <p:cNvSpPr>
            <a:spLocks noGrp="1"/>
          </p:cNvSpPr>
          <p:nvPr>
            <p:ph sz="quarter" idx="18"/>
          </p:nvPr>
        </p:nvSpPr>
        <p:spPr>
          <a:xfrm>
            <a:off x="533400" y="4478338"/>
            <a:ext cx="8077200" cy="53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6442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203052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jp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theme" Target="../theme/theme2.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1169601961"/>
      </p:ext>
    </p:extLst>
  </p:cSld>
  <p:clrMap bg1="lt1" tx1="dk1" bg2="dk2" tx2="lt2" accent1="accent1" accent2="accent2" accent3="accent3" accent4="accent4" accent5="accent5" accent6="accent6" hlink="hlink" folHlink="folHlink"/>
  <p:sldLayoutIdLst>
    <p:sldLayoutId id="2147483690" r:id="rId1"/>
    <p:sldLayoutId id="2147483694"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pic>
        <p:nvPicPr>
          <p:cNvPr id="2" name="Picture 1" descr="Pearson logo">
            <a:extLst>
              <a:ext uri="{FF2B5EF4-FFF2-40B4-BE49-F238E27FC236}">
                <a16:creationId xmlns:a16="http://schemas.microsoft.com/office/drawing/2014/main" id="{4807173F-6366-587D-5609-26AF13BEC7ED}"/>
              </a:ext>
            </a:extLst>
          </p:cNvPr>
          <p:cNvPicPr>
            <a:picLocks noChangeAspect="1"/>
          </p:cNvPicPr>
          <p:nvPr userDrawn="1"/>
        </p:nvPicPr>
        <p:blipFill>
          <a:blip r:embed="rId7"/>
          <a:stretch>
            <a:fillRect/>
          </a:stretch>
        </p:blipFill>
        <p:spPr>
          <a:xfrm>
            <a:off x="451710" y="6424935"/>
            <a:ext cx="947596" cy="301782"/>
          </a:xfrm>
          <a:prstGeom prst="rect">
            <a:avLst/>
          </a:prstGeom>
        </p:spPr>
      </p:pic>
      <p:sp>
        <p:nvSpPr>
          <p:cNvPr id="3" name="Content Placeholder 26">
            <a:extLst>
              <a:ext uri="{FF2B5EF4-FFF2-40B4-BE49-F238E27FC236}">
                <a16:creationId xmlns:a16="http://schemas.microsoft.com/office/drawing/2014/main" id="{822596D6-B80C-6497-CB24-CE8A6709DAE0}"/>
              </a:ext>
            </a:extLst>
          </p:cNvPr>
          <p:cNvSpPr txBox="1">
            <a:spLocks/>
          </p:cNvSpPr>
          <p:nvPr userDrawn="1"/>
        </p:nvSpPr>
        <p:spPr>
          <a:xfrm>
            <a:off x="2919369" y="6464033"/>
            <a:ext cx="5825174" cy="221018"/>
          </a:xfrm>
          <a:prstGeom prst="rect">
            <a:avLst/>
          </a:prstGeom>
        </p:spPr>
        <p:txBody>
          <a:bodyPr wrap="square" lIns="0" tIns="18000" rIns="0" bIns="1800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sz="1200" dirty="0">
                <a:latin typeface="Verdana" panose="020B0604030504040204" pitchFamily="34" charset="0"/>
                <a:ea typeface="Verdana" panose="020B0604030504040204" pitchFamily="34" charset="0"/>
              </a:rPr>
              <a:t>Copyright © 2025 Pearson Education, Inc. All Rights Reserved</a:t>
            </a:r>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64" r:id="rId1"/>
    <p:sldLayoutId id="2147483681" r:id="rId2"/>
    <p:sldLayoutId id="2147483696" r:id="rId3"/>
    <p:sldLayoutId id="2147483697" r:id="rId4"/>
    <p:sldLayoutId id="2147483698"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26.wmf"/></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7.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hyperlink" Target="https://jameshalderman.com/a6_anim_lib_page/" TargetMode="External"/><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hyperlink" Target="https://jameshalderman.com/a6_vid_lib_page/"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37833" y="179734"/>
            <a:ext cx="8310880" cy="1144347"/>
          </a:xfrm>
        </p:spPr>
        <p:txBody>
          <a:bodyPr wrap="square" lIns="0" tIns="18000" rIns="0" bIns="18000" anchor="ctr" anchorCtr="0">
            <a:spAutoFit/>
          </a:bodyPr>
          <a:lstStyle/>
          <a:p>
            <a:r>
              <a:rPr lang="en-US" dirty="0"/>
              <a:t>Automotive Electrical and Engine Performance</a:t>
            </a:r>
            <a:endParaRPr lang="en-US" noProof="0" dirty="0"/>
          </a:p>
        </p:txBody>
      </p:sp>
      <p:sp>
        <p:nvSpPr>
          <p:cNvPr id="19" name="Text Placeholder 18">
            <a:extLst>
              <a:ext uri="{FF2B5EF4-FFF2-40B4-BE49-F238E27FC236}">
                <a16:creationId xmlns:a16="http://schemas.microsoft.com/office/drawing/2014/main" id="{3C4268B8-53F1-41AC-B788-E45B2E7C0A60}"/>
              </a:ext>
            </a:extLst>
          </p:cNvPr>
          <p:cNvSpPr>
            <a:spLocks noGrp="1"/>
          </p:cNvSpPr>
          <p:nvPr>
            <p:ph type="body" idx="1"/>
          </p:nvPr>
        </p:nvSpPr>
        <p:spPr>
          <a:xfrm>
            <a:off x="437104" y="1403034"/>
            <a:ext cx="8229600" cy="344128"/>
          </a:xfrm>
        </p:spPr>
        <p:txBody>
          <a:bodyPr lIns="0" tIns="18000" rIns="0" bIns="18000" anchor="ctr" anchorCtr="0">
            <a:spAutoFit/>
          </a:bodyPr>
          <a:lstStyle/>
          <a:p>
            <a:r>
              <a:rPr lang="en-US" dirty="0"/>
              <a:t>Ninth Edition</a:t>
            </a:r>
          </a:p>
        </p:txBody>
      </p:sp>
      <p:pic>
        <p:nvPicPr>
          <p:cNvPr id="9" name="Picture 21" descr="Front Cover: Automotive Electrical and Engine Performance Ninth Edition by Halderman and Ward.">
            <a:extLst>
              <a:ext uri="{FF2B5EF4-FFF2-40B4-BE49-F238E27FC236}">
                <a16:creationId xmlns:a16="http://schemas.microsoft.com/office/drawing/2014/main" id="{36969895-CF8F-4C7D-8DD2-B797117612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589" y="2026669"/>
            <a:ext cx="3207092" cy="3976793"/>
          </a:xfrm>
          <a:prstGeom prst="rect">
            <a:avLst/>
          </a:prstGeom>
        </p:spPr>
      </p:pic>
      <p:sp>
        <p:nvSpPr>
          <p:cNvPr id="6" name="Content Placeholder 5">
            <a:extLst>
              <a:ext uri="{FF2B5EF4-FFF2-40B4-BE49-F238E27FC236}">
                <a16:creationId xmlns:a16="http://schemas.microsoft.com/office/drawing/2014/main" id="{82FD4EC9-4778-4E2F-B136-2A176CA2BA69}"/>
              </a:ext>
            </a:extLst>
          </p:cNvPr>
          <p:cNvSpPr>
            <a:spLocks noGrp="1"/>
          </p:cNvSpPr>
          <p:nvPr>
            <p:ph sz="quarter" idx="14"/>
          </p:nvPr>
        </p:nvSpPr>
        <p:spPr>
          <a:xfrm>
            <a:off x="4584903" y="3037492"/>
            <a:ext cx="2046413" cy="498016"/>
          </a:xfrm>
        </p:spPr>
        <p:txBody>
          <a:bodyPr wrap="square" lIns="0" tIns="18000" rIns="0" bIns="18000" anchor="ctr" anchorCtr="0">
            <a:spAutoFit/>
          </a:bodyPr>
          <a:lstStyle/>
          <a:p>
            <a:pPr marL="0"/>
            <a:r>
              <a:rPr lang="en-US" noProof="0" dirty="0"/>
              <a:t>Chapter 15</a:t>
            </a:r>
          </a:p>
        </p:txBody>
      </p:sp>
      <p:sp>
        <p:nvSpPr>
          <p:cNvPr id="26" name="Content Placeholder 25">
            <a:extLst>
              <a:ext uri="{FF2B5EF4-FFF2-40B4-BE49-F238E27FC236}">
                <a16:creationId xmlns:a16="http://schemas.microsoft.com/office/drawing/2014/main" id="{CAE97AE1-A6FA-B2D3-F179-BF83BBEC8FB1}"/>
              </a:ext>
            </a:extLst>
          </p:cNvPr>
          <p:cNvSpPr>
            <a:spLocks noGrp="1"/>
          </p:cNvSpPr>
          <p:nvPr>
            <p:ph sz="quarter" idx="15"/>
          </p:nvPr>
        </p:nvSpPr>
        <p:spPr>
          <a:xfrm>
            <a:off x="4584904" y="3704324"/>
            <a:ext cx="4163809" cy="713460"/>
          </a:xfrm>
        </p:spPr>
        <p:txBody>
          <a:bodyPr wrap="square" lIns="0" tIns="18000" rIns="0" bIns="18000" anchor="ctr" anchorCtr="0">
            <a:spAutoFit/>
          </a:bodyPr>
          <a:lstStyle/>
          <a:p>
            <a:pPr marL="0"/>
            <a:r>
              <a:rPr lang="en-US" dirty="0"/>
              <a:t>Charging Systems Parts and Operation</a:t>
            </a:r>
          </a:p>
        </p:txBody>
      </p:sp>
      <p:pic>
        <p:nvPicPr>
          <p:cNvPr id="12" name="Picture 11" descr="Pearson logo">
            <a:extLst>
              <a:ext uri="{FF2B5EF4-FFF2-40B4-BE49-F238E27FC236}">
                <a16:creationId xmlns:a16="http://schemas.microsoft.com/office/drawing/2014/main" id="{AA1FB0AD-3017-E7B2-570F-412D242972D3}"/>
              </a:ext>
            </a:extLst>
          </p:cNvPr>
          <p:cNvPicPr>
            <a:picLocks noChangeAspect="1"/>
          </p:cNvPicPr>
          <p:nvPr/>
        </p:nvPicPr>
        <p:blipFill>
          <a:blip r:embed="rId4"/>
          <a:stretch>
            <a:fillRect/>
          </a:stretch>
        </p:blipFill>
        <p:spPr>
          <a:xfrm>
            <a:off x="451710" y="6424935"/>
            <a:ext cx="947596" cy="301782"/>
          </a:xfrm>
          <a:prstGeom prst="rect">
            <a:avLst/>
          </a:prstGeom>
        </p:spPr>
      </p:pic>
      <p:sp>
        <p:nvSpPr>
          <p:cNvPr id="27" name="Content Placeholder 26">
            <a:extLst>
              <a:ext uri="{FF2B5EF4-FFF2-40B4-BE49-F238E27FC236}">
                <a16:creationId xmlns:a16="http://schemas.microsoft.com/office/drawing/2014/main" id="{80AFEA12-D87A-865C-7BA4-91FDF50FC206}"/>
              </a:ext>
            </a:extLst>
          </p:cNvPr>
          <p:cNvSpPr>
            <a:spLocks noGrp="1"/>
          </p:cNvSpPr>
          <p:nvPr>
            <p:ph sz="quarter" idx="17"/>
          </p:nvPr>
        </p:nvSpPr>
        <p:spPr>
          <a:xfrm>
            <a:off x="2919369" y="6464033"/>
            <a:ext cx="5825174" cy="221018"/>
          </a:xfrm>
        </p:spPr>
        <p:txBody>
          <a:bodyPr wrap="square" lIns="0" tIns="18000" rIns="0" bIns="18000" anchor="ctr">
            <a:spAutoFit/>
          </a:bodyPr>
          <a:lstStyle/>
          <a:p>
            <a:pPr marL="0" indent="0" algn="r">
              <a:buNone/>
            </a:pPr>
            <a:r>
              <a:rPr lang="en-US" sz="1200" dirty="0">
                <a:latin typeface="Verdana" panose="020B0604030504040204" pitchFamily="34" charset="0"/>
                <a:ea typeface="Verdana" panose="020B0604030504040204" pitchFamily="34" charset="0"/>
              </a:rPr>
              <a:t>Copyright © 2025 Pearson Education, Inc. All Rights Reserved</a:t>
            </a:r>
          </a:p>
        </p:txBody>
      </p:sp>
    </p:spTree>
    <p:extLst>
      <p:ext uri="{BB962C8B-B14F-4D97-AF65-F5344CB8AC3E}">
        <p14:creationId xmlns:p14="http://schemas.microsoft.com/office/powerpoint/2010/main" val="3173379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a:t>
            </a:r>
            <a:r>
              <a:rPr lang="en-US" dirty="0"/>
              <a:t>15</a:t>
            </a:r>
            <a:r>
              <a:rPr lang="en-US" noProof="0" dirty="0"/>
              <a:t>.2</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40" y="917971"/>
            <a:ext cx="2907776" cy="405683"/>
          </a:xfrm>
        </p:spPr>
        <p:txBody>
          <a:bodyPr wrap="square" lIns="0" tIns="18000" rIns="0" bIns="18000" anchor="ctr" anchorCtr="0">
            <a:spAutoFit/>
          </a:bodyPr>
          <a:lstStyle/>
          <a:p>
            <a:pPr marL="0" indent="0">
              <a:buNone/>
            </a:pPr>
            <a:r>
              <a:rPr lang="en-US" sz="2400" noProof="0" dirty="0"/>
              <a:t>Frame</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8" y="1480349"/>
            <a:ext cx="3445400" cy="2252343"/>
          </a:xfrm>
        </p:spPr>
        <p:txBody>
          <a:bodyPr wrap="square" lIns="0" tIns="18000" rIns="0" bIns="18000" anchor="ctr" anchorCtr="0">
            <a:spAutoFit/>
          </a:bodyPr>
          <a:lstStyle/>
          <a:p>
            <a:pPr marL="342900" indent="-342900"/>
            <a:r>
              <a:rPr lang="en-US" sz="2400" noProof="0" dirty="0"/>
              <a:t>The end frame toward the drive belt is called the drive-end housing and the rear section is called the slip-ring-end housing.</a:t>
            </a:r>
          </a:p>
        </p:txBody>
      </p:sp>
      <p:pic>
        <p:nvPicPr>
          <p:cNvPr id="4" name="Picture 3" descr="An illustration of an alternator cutaway marks the components in the drive-end housing and brush-end housing.&#10;Long description is available in notes, press F6.">
            <a:extLst>
              <a:ext uri="{FF2B5EF4-FFF2-40B4-BE49-F238E27FC236}">
                <a16:creationId xmlns:a16="http://schemas.microsoft.com/office/drawing/2014/main" id="{DF8F763D-9DFB-4AEA-B932-F0E3A52ABB22}"/>
              </a:ext>
            </a:extLst>
          </p:cNvPr>
          <p:cNvPicPr>
            <a:picLocks noChangeAspect="1"/>
          </p:cNvPicPr>
          <p:nvPr/>
        </p:nvPicPr>
        <p:blipFill>
          <a:blip r:embed="rId3"/>
          <a:stretch>
            <a:fillRect/>
          </a:stretch>
        </p:blipFill>
        <p:spPr>
          <a:xfrm>
            <a:off x="4458356" y="1320657"/>
            <a:ext cx="4224528" cy="3145536"/>
          </a:xfrm>
          <a:prstGeom prst="rect">
            <a:avLst/>
          </a:prstGeom>
        </p:spPr>
      </p:pic>
    </p:spTree>
    <p:extLst>
      <p:ext uri="{BB962C8B-B14F-4D97-AF65-F5344CB8AC3E}">
        <p14:creationId xmlns:p14="http://schemas.microsoft.com/office/powerpoint/2010/main" val="33356001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a:t>
            </a:r>
            <a:r>
              <a:rPr lang="en-US" dirty="0"/>
              <a:t>15</a:t>
            </a:r>
            <a:r>
              <a:rPr lang="en-US" noProof="0" dirty="0"/>
              <a:t>.3</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40" y="917971"/>
            <a:ext cx="2907776" cy="405683"/>
          </a:xfrm>
        </p:spPr>
        <p:txBody>
          <a:bodyPr wrap="square" lIns="0" tIns="18000" rIns="0" bIns="18000" anchor="ctr" anchorCtr="0">
            <a:spAutoFit/>
          </a:bodyPr>
          <a:lstStyle/>
          <a:p>
            <a:pPr marL="0" indent="0">
              <a:buNone/>
            </a:pPr>
            <a:r>
              <a:rPr lang="en-US" sz="2400" spc="-300" noProof="0" dirty="0"/>
              <a:t>O A </a:t>
            </a:r>
            <a:r>
              <a:rPr lang="en-US" sz="2400" noProof="0" dirty="0"/>
              <a:t>P</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1478423"/>
            <a:ext cx="6614463" cy="405683"/>
          </a:xfrm>
        </p:spPr>
        <p:txBody>
          <a:bodyPr wrap="square" lIns="0" tIns="18000" rIns="0" bIns="18000" anchor="ctr" anchorCtr="0">
            <a:spAutoFit/>
          </a:bodyPr>
          <a:lstStyle/>
          <a:p>
            <a:pPr marL="342900" indent="-342900"/>
            <a:r>
              <a:rPr lang="en-US" sz="2400" noProof="0" dirty="0"/>
              <a:t>An </a:t>
            </a:r>
            <a:r>
              <a:rPr lang="en-US" sz="2400" spc="-300" noProof="0" dirty="0"/>
              <a:t>O A </a:t>
            </a:r>
            <a:r>
              <a:rPr lang="en-US" sz="2400" noProof="0" dirty="0"/>
              <a:t>P on a Chevrolet Corvette alternator.</a:t>
            </a:r>
          </a:p>
        </p:txBody>
      </p:sp>
      <p:pic>
        <p:nvPicPr>
          <p:cNvPr id="3" name="Picture 2" descr="A close-up view shows an over-running alternator pulley guiding a belt in the system.">
            <a:extLst>
              <a:ext uri="{FF2B5EF4-FFF2-40B4-BE49-F238E27FC236}">
                <a16:creationId xmlns:a16="http://schemas.microsoft.com/office/drawing/2014/main" id="{67F543FA-EC98-4F57-B90E-8D71A94BEF33}"/>
              </a:ext>
            </a:extLst>
          </p:cNvPr>
          <p:cNvPicPr>
            <a:picLocks noChangeAspect="1"/>
          </p:cNvPicPr>
          <p:nvPr/>
        </p:nvPicPr>
        <p:blipFill>
          <a:blip r:embed="rId3"/>
          <a:stretch>
            <a:fillRect/>
          </a:stretch>
        </p:blipFill>
        <p:spPr>
          <a:xfrm>
            <a:off x="1911386" y="2106223"/>
            <a:ext cx="5321229" cy="4004091"/>
          </a:xfrm>
          <a:prstGeom prst="rect">
            <a:avLst/>
          </a:prstGeom>
        </p:spPr>
      </p:pic>
    </p:spTree>
    <p:extLst>
      <p:ext uri="{BB962C8B-B14F-4D97-AF65-F5344CB8AC3E}">
        <p14:creationId xmlns:p14="http://schemas.microsoft.com/office/powerpoint/2010/main" val="8688889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a:t>
            </a:r>
            <a:r>
              <a:rPr lang="en-US" dirty="0"/>
              <a:t>15</a:t>
            </a:r>
            <a:r>
              <a:rPr lang="en-US" noProof="0" dirty="0"/>
              <a:t>.4</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17971"/>
            <a:ext cx="6315345" cy="405683"/>
          </a:xfrm>
        </p:spPr>
        <p:txBody>
          <a:bodyPr wrap="square" lIns="0" tIns="18000" rIns="0" bIns="18000" anchor="ctr" anchorCtr="0">
            <a:spAutoFit/>
          </a:bodyPr>
          <a:lstStyle/>
          <a:p>
            <a:pPr marL="0" indent="0">
              <a:buNone/>
            </a:pPr>
            <a:r>
              <a:rPr lang="en-US" sz="2400" spc="-300" noProof="0" dirty="0"/>
              <a:t>O A </a:t>
            </a:r>
            <a:r>
              <a:rPr lang="en-US" sz="2400" noProof="0" dirty="0"/>
              <a:t>P Exploded View</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1492928"/>
            <a:ext cx="8310175" cy="775015"/>
          </a:xfrm>
        </p:spPr>
        <p:txBody>
          <a:bodyPr wrap="square" lIns="0" tIns="18000" rIns="0" bIns="18000" anchor="ctr" anchorCtr="0">
            <a:spAutoFit/>
          </a:bodyPr>
          <a:lstStyle/>
          <a:p>
            <a:pPr marL="342900" indent="-342900"/>
            <a:r>
              <a:rPr lang="en-US" sz="2400" noProof="0" dirty="0"/>
              <a:t>An exploded view of an overrunning alternator pulley showing all of the internal parts.</a:t>
            </a:r>
          </a:p>
        </p:txBody>
      </p:sp>
      <p:pic>
        <p:nvPicPr>
          <p:cNvPr id="4" name="Picture 3" descr="An exploded view of an overrunning alternator pulley. A center hub with splines, two roller bearings and a clutch in between the bearings can be seen inside the outer hub of the alternator pulley.">
            <a:extLst>
              <a:ext uri="{FF2B5EF4-FFF2-40B4-BE49-F238E27FC236}">
                <a16:creationId xmlns:a16="http://schemas.microsoft.com/office/drawing/2014/main" id="{CBAF2143-071F-4C5D-AA75-3351517D340F}"/>
              </a:ext>
            </a:extLst>
          </p:cNvPr>
          <p:cNvPicPr>
            <a:picLocks noChangeAspect="1"/>
          </p:cNvPicPr>
          <p:nvPr/>
        </p:nvPicPr>
        <p:blipFill>
          <a:blip r:embed="rId3"/>
          <a:stretch>
            <a:fillRect/>
          </a:stretch>
        </p:blipFill>
        <p:spPr>
          <a:xfrm>
            <a:off x="2936778" y="2410373"/>
            <a:ext cx="3270444" cy="3866053"/>
          </a:xfrm>
          <a:prstGeom prst="rect">
            <a:avLst/>
          </a:prstGeom>
        </p:spPr>
      </p:pic>
    </p:spTree>
    <p:extLst>
      <p:ext uri="{BB962C8B-B14F-4D97-AF65-F5344CB8AC3E}">
        <p14:creationId xmlns:p14="http://schemas.microsoft.com/office/powerpoint/2010/main" val="31936818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a:t>
            </a:r>
            <a:r>
              <a:rPr lang="en-US" dirty="0"/>
              <a:t>15</a:t>
            </a:r>
            <a:r>
              <a:rPr lang="en-US" noProof="0" dirty="0"/>
              <a:t>.5</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17971"/>
            <a:ext cx="3563093" cy="405683"/>
          </a:xfrm>
        </p:spPr>
        <p:txBody>
          <a:bodyPr wrap="square" lIns="0" tIns="18000" rIns="0" bIns="18000" anchor="ctr" anchorCtr="0">
            <a:spAutoFit/>
          </a:bodyPr>
          <a:lstStyle/>
          <a:p>
            <a:pPr marL="0" indent="0">
              <a:buNone/>
            </a:pPr>
            <a:r>
              <a:rPr lang="en-US" sz="2400" spc="-300" noProof="0" dirty="0"/>
              <a:t>O A </a:t>
            </a:r>
            <a:r>
              <a:rPr lang="en-US" sz="2400" noProof="0" dirty="0"/>
              <a:t>D</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8" y="1469482"/>
            <a:ext cx="3846126" cy="2252343"/>
          </a:xfrm>
        </p:spPr>
        <p:txBody>
          <a:bodyPr wrap="square" lIns="0" tIns="18000" rIns="0" bIns="18000" anchor="ctr" anchorCtr="0">
            <a:spAutoFit/>
          </a:bodyPr>
          <a:lstStyle/>
          <a:p>
            <a:pPr marL="342900" indent="-342900"/>
            <a:r>
              <a:rPr lang="en-US" sz="2400" noProof="0" dirty="0"/>
              <a:t>An overrunning alternator damper (</a:t>
            </a:r>
            <a:r>
              <a:rPr lang="en-US" sz="2400" spc="-300" noProof="0" dirty="0"/>
              <a:t>O A </a:t>
            </a:r>
            <a:r>
              <a:rPr lang="en-US" sz="2400" noProof="0" dirty="0"/>
              <a:t>D) is engineered to dampen noises and vibrations in the front accessory drive belt system.</a:t>
            </a:r>
          </a:p>
        </p:txBody>
      </p:sp>
      <p:pic>
        <p:nvPicPr>
          <p:cNvPr id="3" name="Picture 2" descr="An exploded-view diagram shows the parts in the typical assembly of an overrunning alternator damper.&#10;Long description is available in notes, press F6.">
            <a:extLst>
              <a:ext uri="{FF2B5EF4-FFF2-40B4-BE49-F238E27FC236}">
                <a16:creationId xmlns:a16="http://schemas.microsoft.com/office/drawing/2014/main" id="{CFAA26FB-1E43-4EFC-86F9-3255F6AFC267}"/>
              </a:ext>
            </a:extLst>
          </p:cNvPr>
          <p:cNvPicPr>
            <a:picLocks noChangeAspect="1"/>
          </p:cNvPicPr>
          <p:nvPr/>
        </p:nvPicPr>
        <p:blipFill>
          <a:blip r:embed="rId3"/>
          <a:stretch>
            <a:fillRect/>
          </a:stretch>
        </p:blipFill>
        <p:spPr>
          <a:xfrm>
            <a:off x="4768257" y="1239014"/>
            <a:ext cx="3856750" cy="3399294"/>
          </a:xfrm>
          <a:prstGeom prst="rect">
            <a:avLst/>
          </a:prstGeom>
        </p:spPr>
      </p:pic>
    </p:spTree>
    <p:extLst>
      <p:ext uri="{BB962C8B-B14F-4D97-AF65-F5344CB8AC3E}">
        <p14:creationId xmlns:p14="http://schemas.microsoft.com/office/powerpoint/2010/main" val="14017832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214295"/>
            <a:ext cx="8310175" cy="1082792"/>
          </a:xfrm>
        </p:spPr>
        <p:txBody>
          <a:bodyPr wrap="square" lIns="0" tIns="18000" rIns="0" bIns="18000" anchor="ctr" anchorCtr="0">
            <a:spAutoFit/>
          </a:bodyPr>
          <a:lstStyle/>
          <a:p>
            <a:r>
              <a:rPr lang="en-US" sz="3400" noProof="0" dirty="0"/>
              <a:t>Frequently Asked Question: Can I Install an </a:t>
            </a:r>
            <a:r>
              <a:rPr lang="en-US" sz="3400" spc="-500" noProof="0" dirty="0"/>
              <a:t>O A </a:t>
            </a:r>
            <a:r>
              <a:rPr lang="en-US" sz="3400" noProof="0" dirty="0"/>
              <a:t>P or an </a:t>
            </a:r>
            <a:r>
              <a:rPr lang="en-US" sz="3400" spc="-500" noProof="0" dirty="0"/>
              <a:t>O A </a:t>
            </a:r>
            <a:r>
              <a:rPr lang="en-US" sz="3400" noProof="0" dirty="0"/>
              <a:t>D to My Alternator?</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1479292"/>
            <a:ext cx="8107932" cy="405683"/>
          </a:xfrm>
        </p:spPr>
        <p:txBody>
          <a:bodyPr wrap="square" lIns="0" tIns="18000" rIns="0" bIns="18000" anchor="ctr" anchorCtr="0">
            <a:spAutoFit/>
          </a:bodyPr>
          <a:lstStyle/>
          <a:p>
            <a:pPr marL="0" indent="0">
              <a:buNone/>
            </a:pPr>
            <a:r>
              <a:rPr lang="en-US" sz="2400" b="1" noProof="0" dirty="0"/>
              <a:t>? Frequently Asked Question</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2054368"/>
            <a:ext cx="8310175" cy="2621675"/>
          </a:xfrm>
        </p:spPr>
        <p:txBody>
          <a:bodyPr wrap="square" lIns="0" tIns="18000" rIns="0" bIns="18000" anchor="ctr" anchorCtr="0">
            <a:spAutoFit/>
          </a:bodyPr>
          <a:lstStyle/>
          <a:p>
            <a:pPr marL="342900" indent="-342900"/>
            <a:r>
              <a:rPr lang="en-US" sz="2400" b="1" dirty="0"/>
              <a:t>Can I Install an </a:t>
            </a:r>
            <a:r>
              <a:rPr lang="en-US" sz="2400" b="1" spc="-300" dirty="0"/>
              <a:t>O A </a:t>
            </a:r>
            <a:r>
              <a:rPr lang="en-US" sz="2400" b="1" dirty="0"/>
              <a:t>P or an </a:t>
            </a:r>
            <a:r>
              <a:rPr lang="en-US" sz="2400" b="1" spc="-300" dirty="0"/>
              <a:t>O A </a:t>
            </a:r>
            <a:r>
              <a:rPr lang="en-US" sz="2400" b="1" dirty="0"/>
              <a:t>D to My Alternator? </a:t>
            </a:r>
            <a:r>
              <a:rPr lang="en-US" sz="2400" dirty="0"/>
              <a:t>Usually, no. An alternator needs to be equipped with the proper shaft to allow the installation of an </a:t>
            </a:r>
            <a:r>
              <a:rPr lang="en-US" sz="2400" spc="-300" dirty="0"/>
              <a:t>O A </a:t>
            </a:r>
            <a:r>
              <a:rPr lang="en-US" sz="2400" dirty="0"/>
              <a:t>P or </a:t>
            </a:r>
            <a:r>
              <a:rPr lang="en-US" sz="2400" spc="-300" dirty="0"/>
              <a:t>O A </a:t>
            </a:r>
            <a:r>
              <a:rPr lang="en-US" sz="2400" dirty="0"/>
              <a:t>D. This also means that a conventional pulley often cannot be used to replace a defective overrunning alternator pulley or dampener. Check service information for the exact procedure to follow.</a:t>
            </a:r>
          </a:p>
        </p:txBody>
      </p:sp>
    </p:spTree>
    <p:extLst>
      <p:ext uri="{BB962C8B-B14F-4D97-AF65-F5344CB8AC3E}">
        <p14:creationId xmlns:p14="http://schemas.microsoft.com/office/powerpoint/2010/main" val="21794031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79583"/>
            <a:ext cx="8310175" cy="590349"/>
          </a:xfrm>
        </p:spPr>
        <p:txBody>
          <a:bodyPr wrap="square" lIns="0" tIns="18000" rIns="0" bIns="18000" anchor="ctr" anchorCtr="0">
            <a:spAutoFit/>
          </a:bodyPr>
          <a:lstStyle/>
          <a:p>
            <a:r>
              <a:rPr lang="en-US" noProof="0" dirty="0"/>
              <a:t>Question 2</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13844"/>
            <a:ext cx="8310174" cy="405683"/>
          </a:xfrm>
        </p:spPr>
        <p:txBody>
          <a:bodyPr wrap="square" lIns="0" tIns="18000" rIns="0" bIns="18000" anchor="ctr" anchorCtr="0">
            <a:spAutoFit/>
          </a:bodyPr>
          <a:lstStyle/>
          <a:p>
            <a:pPr marL="0" indent="0">
              <a:buNone/>
            </a:pPr>
            <a:r>
              <a:rPr lang="en-US" sz="2400" dirty="0"/>
              <a:t>What is the purpose of an </a:t>
            </a:r>
            <a:r>
              <a:rPr lang="en-US" sz="2400" spc="-300" dirty="0"/>
              <a:t>O A </a:t>
            </a:r>
            <a:r>
              <a:rPr lang="en-US" sz="2400" dirty="0"/>
              <a:t>P or </a:t>
            </a:r>
            <a:r>
              <a:rPr lang="en-US" sz="2400" spc="-300" dirty="0"/>
              <a:t>O A </a:t>
            </a:r>
            <a:r>
              <a:rPr lang="en-US" sz="2400" dirty="0"/>
              <a:t>D?</a:t>
            </a:r>
          </a:p>
        </p:txBody>
      </p:sp>
    </p:spTree>
    <p:extLst>
      <p:ext uri="{BB962C8B-B14F-4D97-AF65-F5344CB8AC3E}">
        <p14:creationId xmlns:p14="http://schemas.microsoft.com/office/powerpoint/2010/main" val="38660724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79389"/>
            <a:ext cx="8310175" cy="590349"/>
          </a:xfrm>
        </p:spPr>
        <p:txBody>
          <a:bodyPr wrap="square" lIns="0" tIns="18000" rIns="0" bIns="18000" anchor="ctr" anchorCtr="0">
            <a:spAutoFit/>
          </a:bodyPr>
          <a:lstStyle/>
          <a:p>
            <a:r>
              <a:rPr lang="en-US" noProof="0" dirty="0"/>
              <a:t>Answer 2</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21321"/>
            <a:ext cx="8310174" cy="405683"/>
          </a:xfrm>
        </p:spPr>
        <p:txBody>
          <a:bodyPr wrap="square" lIns="0" tIns="18000" rIns="0" bIns="18000" anchor="ctr" anchorCtr="0">
            <a:spAutoFit/>
          </a:bodyPr>
          <a:lstStyle/>
          <a:p>
            <a:pPr marL="0" indent="0">
              <a:buNone/>
            </a:pPr>
            <a:r>
              <a:rPr lang="en-US" sz="2400" dirty="0"/>
              <a:t>Reduce noise and vibration.</a:t>
            </a:r>
          </a:p>
        </p:txBody>
      </p:sp>
    </p:spTree>
    <p:extLst>
      <p:ext uri="{BB962C8B-B14F-4D97-AF65-F5344CB8AC3E}">
        <p14:creationId xmlns:p14="http://schemas.microsoft.com/office/powerpoint/2010/main" val="8581239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86341"/>
            <a:ext cx="8310175" cy="1144347"/>
          </a:xfrm>
        </p:spPr>
        <p:txBody>
          <a:bodyPr wrap="square" lIns="0" tIns="18000" rIns="0" bIns="18000" anchor="ctr" anchorCtr="0">
            <a:spAutoFit/>
          </a:bodyPr>
          <a:lstStyle/>
          <a:p>
            <a:r>
              <a:rPr lang="en-US" dirty="0"/>
              <a:t>Alternator Components and Operation </a:t>
            </a:r>
            <a:r>
              <a:rPr lang="en-US" sz="2800" dirty="0"/>
              <a:t>(1 of 2)</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959" y="1439993"/>
            <a:ext cx="8314753" cy="2560119"/>
          </a:xfrm>
        </p:spPr>
        <p:txBody>
          <a:bodyPr wrap="square" lIns="0" tIns="18000" rIns="0" bIns="18000" anchor="ctr" anchorCtr="0">
            <a:spAutoFit/>
          </a:bodyPr>
          <a:lstStyle/>
          <a:p>
            <a:pPr marL="342900" indent="-342900">
              <a:spcBef>
                <a:spcPts val="600"/>
              </a:spcBef>
              <a:buSzTx/>
            </a:pPr>
            <a:r>
              <a:rPr lang="en-US" altLang="en-US" sz="2400" noProof="0" dirty="0">
                <a:solidFill>
                  <a:schemeClr val="tx1"/>
                </a:solidFill>
              </a:rPr>
              <a:t>Rotor Construction</a:t>
            </a:r>
          </a:p>
          <a:p>
            <a:pPr marL="829818" lvl="1" indent="-342900">
              <a:buSzTx/>
            </a:pPr>
            <a:r>
              <a:rPr lang="en-US" sz="2400" dirty="0"/>
              <a:t>Rotor constructed of many turns of copper wire coated with a varnish insulation wound over an iron core.</a:t>
            </a:r>
            <a:endParaRPr lang="en-US" altLang="en-US" sz="2400" noProof="0" dirty="0">
              <a:solidFill>
                <a:schemeClr val="tx1"/>
              </a:solidFill>
            </a:endParaRPr>
          </a:p>
          <a:p>
            <a:pPr marL="342900" indent="-342900">
              <a:spcBef>
                <a:spcPts val="600"/>
              </a:spcBef>
              <a:buSzTx/>
            </a:pPr>
            <a:r>
              <a:rPr lang="en-US" sz="2400" dirty="0"/>
              <a:t>How Rotors Create Magnetic Fields</a:t>
            </a:r>
            <a:endParaRPr lang="en-US" altLang="en-US" sz="2400" noProof="0" dirty="0">
              <a:solidFill>
                <a:schemeClr val="tx1"/>
              </a:solidFill>
            </a:endParaRPr>
          </a:p>
          <a:p>
            <a:pPr marL="829818" lvl="1" indent="-342900">
              <a:buSzTx/>
            </a:pPr>
            <a:r>
              <a:rPr lang="en-US" sz="2400" dirty="0"/>
              <a:t>Current through slip rings causes “fingers” of rotor to become alternating north and south magnetic poles.</a:t>
            </a:r>
            <a:endParaRPr lang="en-US" altLang="en-US" sz="2400" noProof="0" dirty="0">
              <a:solidFill>
                <a:schemeClr val="tx1"/>
              </a:solidFill>
            </a:endParaRPr>
          </a:p>
        </p:txBody>
      </p:sp>
    </p:spTree>
    <p:extLst>
      <p:ext uri="{BB962C8B-B14F-4D97-AF65-F5344CB8AC3E}">
        <p14:creationId xmlns:p14="http://schemas.microsoft.com/office/powerpoint/2010/main" val="4394536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86341"/>
            <a:ext cx="8310175" cy="1144347"/>
          </a:xfrm>
        </p:spPr>
        <p:txBody>
          <a:bodyPr wrap="square" lIns="0" tIns="18000" rIns="0" bIns="18000" anchor="ctr" anchorCtr="0">
            <a:spAutoFit/>
          </a:bodyPr>
          <a:lstStyle/>
          <a:p>
            <a:r>
              <a:rPr lang="en-US" dirty="0"/>
              <a:t>Alternator Components and Operation </a:t>
            </a:r>
            <a:r>
              <a:rPr lang="en-US" sz="2800" dirty="0"/>
              <a:t>(2 of 2)</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959" y="1471627"/>
            <a:ext cx="8314753" cy="3745059"/>
          </a:xfrm>
        </p:spPr>
        <p:txBody>
          <a:bodyPr wrap="square" lIns="0" tIns="18000" rIns="0" bIns="18000" anchor="ctr" anchorCtr="0">
            <a:spAutoFit/>
          </a:bodyPr>
          <a:lstStyle/>
          <a:p>
            <a:pPr marL="342900" indent="-342900">
              <a:spcBef>
                <a:spcPts val="600"/>
              </a:spcBef>
              <a:buSzTx/>
            </a:pPr>
            <a:r>
              <a:rPr lang="en-US" altLang="en-US" sz="2400" noProof="0" dirty="0">
                <a:solidFill>
                  <a:schemeClr val="tx1"/>
                </a:solidFill>
              </a:rPr>
              <a:t>Rotor Current</a:t>
            </a:r>
          </a:p>
          <a:p>
            <a:pPr marL="829818" lvl="1" indent="-342900">
              <a:buSzTx/>
            </a:pPr>
            <a:r>
              <a:rPr lang="en-US" sz="2400" dirty="0"/>
              <a:t>Maximum rated alternator output in amperes depends on the number and gauge of the rotor windings.</a:t>
            </a:r>
          </a:p>
          <a:p>
            <a:pPr marL="342900" indent="-342900">
              <a:spcBef>
                <a:spcPts val="600"/>
              </a:spcBef>
              <a:buSzTx/>
            </a:pPr>
            <a:r>
              <a:rPr lang="en-US" sz="2400" dirty="0"/>
              <a:t>Stator Construction</a:t>
            </a:r>
            <a:endParaRPr lang="en-US" altLang="en-US" sz="2400" noProof="0" dirty="0">
              <a:solidFill>
                <a:schemeClr val="tx1"/>
              </a:solidFill>
            </a:endParaRPr>
          </a:p>
          <a:p>
            <a:pPr marL="829818" lvl="1" indent="-342900">
              <a:buSzTx/>
            </a:pPr>
            <a:r>
              <a:rPr lang="en-US" sz="2400" dirty="0"/>
              <a:t>Stator consists of stationary coil windings inside alternator.</a:t>
            </a:r>
          </a:p>
          <a:p>
            <a:pPr marL="342900" indent="-342900">
              <a:spcBef>
                <a:spcPts val="600"/>
              </a:spcBef>
              <a:buSzTx/>
            </a:pPr>
            <a:r>
              <a:rPr lang="en-US" sz="2400" dirty="0"/>
              <a:t>Diodes</a:t>
            </a:r>
            <a:endParaRPr lang="en-US" altLang="en-US" sz="2400" noProof="0" dirty="0">
              <a:solidFill>
                <a:schemeClr val="tx1"/>
              </a:solidFill>
            </a:endParaRPr>
          </a:p>
          <a:p>
            <a:pPr marL="829818" lvl="1" indent="-342900">
              <a:buSzTx/>
            </a:pPr>
            <a:r>
              <a:rPr lang="en-US" sz="2400" dirty="0"/>
              <a:t>Semiconductor that operate as a one-way electrical check valve.</a:t>
            </a:r>
          </a:p>
        </p:txBody>
      </p:sp>
    </p:spTree>
    <p:extLst>
      <p:ext uri="{BB962C8B-B14F-4D97-AF65-F5344CB8AC3E}">
        <p14:creationId xmlns:p14="http://schemas.microsoft.com/office/powerpoint/2010/main" val="7262791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a:t>
            </a:r>
            <a:r>
              <a:rPr lang="en-US" dirty="0"/>
              <a:t>15</a:t>
            </a:r>
            <a:r>
              <a:rPr lang="en-US" noProof="0" dirty="0"/>
              <a:t>.6</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17971"/>
            <a:ext cx="3014780" cy="405683"/>
          </a:xfrm>
        </p:spPr>
        <p:txBody>
          <a:bodyPr wrap="square" lIns="0" tIns="18000" rIns="0" bIns="18000" anchor="ctr" anchorCtr="0">
            <a:spAutoFit/>
          </a:bodyPr>
          <a:lstStyle/>
          <a:p>
            <a:pPr marL="0" indent="0">
              <a:buNone/>
            </a:pPr>
            <a:r>
              <a:rPr lang="en-US" sz="2400" noProof="0" dirty="0"/>
              <a:t>Cutaway</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8" y="1475832"/>
            <a:ext cx="3846125" cy="3729670"/>
          </a:xfrm>
        </p:spPr>
        <p:txBody>
          <a:bodyPr wrap="square" lIns="0" tIns="18000" rIns="0" bIns="18000" anchor="ctr" anchorCtr="0">
            <a:spAutoFit/>
          </a:bodyPr>
          <a:lstStyle/>
          <a:p>
            <a:pPr marL="342900" indent="-342900"/>
            <a:r>
              <a:rPr lang="en-US" sz="2400" noProof="0" dirty="0"/>
              <a:t>A cutaway of an alternator, showing the rotor and cooling fan that is used to force air through the unit to remove the heat created when it is charging the battery and supplying electrical power for the vehicle.</a:t>
            </a:r>
          </a:p>
        </p:txBody>
      </p:sp>
      <p:pic>
        <p:nvPicPr>
          <p:cNvPr id="4" name="Picture 3" descr="A cutaway of an alternator.&#10;Long description is available in notes, press F6.">
            <a:extLst>
              <a:ext uri="{FF2B5EF4-FFF2-40B4-BE49-F238E27FC236}">
                <a16:creationId xmlns:a16="http://schemas.microsoft.com/office/drawing/2014/main" id="{46BAE65D-3EEE-456D-BF58-5191F44D93BC}"/>
              </a:ext>
            </a:extLst>
          </p:cNvPr>
          <p:cNvPicPr>
            <a:picLocks noChangeAspect="1"/>
          </p:cNvPicPr>
          <p:nvPr/>
        </p:nvPicPr>
        <p:blipFill>
          <a:blip r:embed="rId3"/>
          <a:stretch>
            <a:fillRect/>
          </a:stretch>
        </p:blipFill>
        <p:spPr>
          <a:xfrm>
            <a:off x="4724564" y="1240287"/>
            <a:ext cx="3901111" cy="3378641"/>
          </a:xfrm>
          <a:prstGeom prst="rect">
            <a:avLst/>
          </a:prstGeom>
        </p:spPr>
      </p:pic>
    </p:spTree>
    <p:extLst>
      <p:ext uri="{BB962C8B-B14F-4D97-AF65-F5344CB8AC3E}">
        <p14:creationId xmlns:p14="http://schemas.microsoft.com/office/powerpoint/2010/main" val="256021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91743"/>
            <a:ext cx="8310175" cy="590349"/>
          </a:xfrm>
        </p:spPr>
        <p:txBody>
          <a:bodyPr wrap="square" lIns="0" tIns="18000" rIns="0" bIns="18000" anchor="ctr" anchorCtr="0">
            <a:spAutoFit/>
          </a:bodyPr>
          <a:lstStyle/>
          <a:p>
            <a:r>
              <a:rPr lang="en-US" dirty="0"/>
              <a:t>Learning Objectives </a:t>
            </a:r>
            <a:r>
              <a:rPr lang="en-US" sz="2800" dirty="0"/>
              <a:t>(1 of 2)</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959" y="903479"/>
            <a:ext cx="8314753" cy="3198756"/>
          </a:xfrm>
        </p:spPr>
        <p:txBody>
          <a:bodyPr wrap="square" lIns="0" tIns="18000" rIns="0" bIns="18000" anchor="ctr" anchorCtr="0">
            <a:spAutoFit/>
          </a:bodyPr>
          <a:lstStyle/>
          <a:p>
            <a:pPr marL="715963" indent="-715963">
              <a:buSzTx/>
              <a:buNone/>
            </a:pPr>
            <a:r>
              <a:rPr lang="en-US" altLang="en-US" sz="2400" b="1" dirty="0">
                <a:solidFill>
                  <a:srgbClr val="007FA3"/>
                </a:solidFill>
                <a:latin typeface="Arial" panose="020B0604020202020204" pitchFamily="34" charset="0"/>
                <a:cs typeface="Arial" panose="020B0604020202020204" pitchFamily="34" charset="0"/>
              </a:rPr>
              <a:t>15</a:t>
            </a:r>
            <a:r>
              <a:rPr lang="en-US" altLang="en-US" sz="2400" b="1" noProof="0" dirty="0">
                <a:solidFill>
                  <a:srgbClr val="007FA3"/>
                </a:solidFill>
                <a:latin typeface="Arial" panose="020B0604020202020204" pitchFamily="34" charset="0"/>
                <a:cs typeface="Arial" panose="020B0604020202020204" pitchFamily="34" charset="0"/>
              </a:rPr>
              <a:t>.1	</a:t>
            </a:r>
            <a:r>
              <a:rPr lang="en-US" sz="2400" dirty="0">
                <a:latin typeface="Arial" panose="020B0604020202020204" pitchFamily="34" charset="0"/>
                <a:cs typeface="Arial" panose="020B0604020202020204" pitchFamily="34" charset="0"/>
              </a:rPr>
              <a:t>Explain why an alternator generates an </a:t>
            </a:r>
            <a:r>
              <a:rPr lang="en-US" sz="2400" spc="-350" dirty="0">
                <a:latin typeface="Arial" panose="020B0604020202020204" pitchFamily="34" charset="0"/>
                <a:cs typeface="Arial" panose="020B0604020202020204" pitchFamily="34" charset="0"/>
              </a:rPr>
              <a:t>A </a:t>
            </a:r>
            <a:r>
              <a:rPr lang="en-US" sz="2400" dirty="0">
                <a:latin typeface="Arial" panose="020B0604020202020204" pitchFamily="34" charset="0"/>
                <a:cs typeface="Arial" panose="020B0604020202020204" pitchFamily="34" charset="0"/>
              </a:rPr>
              <a:t>C and changes it to </a:t>
            </a:r>
            <a:r>
              <a:rPr lang="en-US" sz="2400" spc="-350" dirty="0">
                <a:latin typeface="Arial" panose="020B0604020202020204" pitchFamily="34" charset="0"/>
                <a:cs typeface="Arial" panose="020B0604020202020204" pitchFamily="34" charset="0"/>
              </a:rPr>
              <a:t>D </a:t>
            </a:r>
            <a:r>
              <a:rPr lang="en-US" sz="2400" dirty="0">
                <a:latin typeface="Arial" panose="020B0604020202020204" pitchFamily="34" charset="0"/>
                <a:cs typeface="Arial" panose="020B0604020202020204" pitchFamily="34" charset="0"/>
              </a:rPr>
              <a:t>C.</a:t>
            </a:r>
            <a:endParaRPr lang="en-US" altLang="en-US" sz="2400" noProof="0" dirty="0">
              <a:latin typeface="Arial" panose="020B0604020202020204" pitchFamily="34" charset="0"/>
              <a:cs typeface="Arial" panose="020B0604020202020204" pitchFamily="34" charset="0"/>
            </a:endParaRPr>
          </a:p>
          <a:p>
            <a:pPr marL="715963" indent="-715963">
              <a:buSzTx/>
              <a:buNone/>
            </a:pPr>
            <a:r>
              <a:rPr lang="en-US" altLang="en-US" sz="2400" b="1" dirty="0">
                <a:solidFill>
                  <a:srgbClr val="007FA3"/>
                </a:solidFill>
                <a:latin typeface="Arial" panose="020B0604020202020204" pitchFamily="34" charset="0"/>
                <a:cs typeface="Arial" panose="020B0604020202020204" pitchFamily="34" charset="0"/>
              </a:rPr>
              <a:t>15</a:t>
            </a:r>
            <a:r>
              <a:rPr lang="en-US" altLang="en-US" sz="2400" b="1" noProof="0" dirty="0">
                <a:solidFill>
                  <a:srgbClr val="007FA3"/>
                </a:solidFill>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Describe an alternator’s construction, including overrunning pulleys.</a:t>
            </a:r>
            <a:endParaRPr lang="en-US" altLang="en-US" sz="2400" noProof="0" dirty="0">
              <a:latin typeface="Arial" panose="020B0604020202020204" pitchFamily="34" charset="0"/>
              <a:cs typeface="Arial" panose="020B0604020202020204" pitchFamily="34" charset="0"/>
            </a:endParaRPr>
          </a:p>
          <a:p>
            <a:pPr marL="715963" indent="-715963">
              <a:buSzTx/>
              <a:buNone/>
            </a:pPr>
            <a:r>
              <a:rPr lang="en-US" altLang="en-US" sz="2400" b="1" dirty="0">
                <a:solidFill>
                  <a:srgbClr val="007FA3"/>
                </a:solidFill>
                <a:latin typeface="Arial" panose="020B0604020202020204" pitchFamily="34" charset="0"/>
                <a:cs typeface="Arial" panose="020B0604020202020204" pitchFamily="34" charset="0"/>
              </a:rPr>
              <a:t>15</a:t>
            </a:r>
            <a:r>
              <a:rPr lang="en-US" altLang="en-US" sz="2400" b="1" noProof="0" dirty="0">
                <a:solidFill>
                  <a:srgbClr val="007FA3"/>
                </a:solidFill>
                <a:latin typeface="Arial" panose="020B0604020202020204" pitchFamily="34" charset="0"/>
                <a:cs typeface="Arial" panose="020B0604020202020204" pitchFamily="34" charset="0"/>
              </a:rPr>
              <a:t>.3	</a:t>
            </a:r>
            <a:r>
              <a:rPr lang="en-US" sz="2400" dirty="0">
                <a:latin typeface="Arial" panose="020B0604020202020204" pitchFamily="34" charset="0"/>
                <a:cs typeface="Arial" panose="020B0604020202020204" pitchFamily="34" charset="0"/>
              </a:rPr>
              <a:t>Describe the components and operation of an alternator.</a:t>
            </a:r>
            <a:endParaRPr lang="en-US" altLang="en-US" sz="2400" noProof="0" dirty="0">
              <a:latin typeface="Arial" panose="020B0604020202020204" pitchFamily="34" charset="0"/>
              <a:cs typeface="Arial" panose="020B0604020202020204" pitchFamily="34" charset="0"/>
            </a:endParaRPr>
          </a:p>
          <a:p>
            <a:pPr marL="715963" indent="-715963">
              <a:buSzTx/>
              <a:buNone/>
            </a:pPr>
            <a:r>
              <a:rPr lang="en-US" altLang="en-US" sz="2400" b="1" dirty="0">
                <a:solidFill>
                  <a:srgbClr val="007FA3"/>
                </a:solidFill>
                <a:latin typeface="Arial" panose="020B0604020202020204" pitchFamily="34" charset="0"/>
                <a:cs typeface="Arial" panose="020B0604020202020204" pitchFamily="34" charset="0"/>
              </a:rPr>
              <a:t>15</a:t>
            </a:r>
            <a:r>
              <a:rPr lang="en-US" altLang="en-US" sz="2400" b="1" noProof="0" dirty="0">
                <a:solidFill>
                  <a:srgbClr val="007FA3"/>
                </a:solidFill>
                <a:latin typeface="Arial" panose="020B0604020202020204" pitchFamily="34" charset="0"/>
                <a:cs typeface="Arial" panose="020B0604020202020204" pitchFamily="34" charset="0"/>
              </a:rPr>
              <a:t>.4	</a:t>
            </a:r>
            <a:r>
              <a:rPr lang="en-US" sz="2400" dirty="0">
                <a:latin typeface="Arial" panose="020B0604020202020204" pitchFamily="34" charset="0"/>
                <a:cs typeface="Arial" panose="020B0604020202020204" pitchFamily="34" charset="0"/>
              </a:rPr>
              <a:t>Discuss how an alternator works.</a:t>
            </a:r>
            <a:endParaRPr lang="en-US" altLang="en-US" sz="240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0655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a:t>
            </a:r>
            <a:r>
              <a:rPr lang="en-US" dirty="0"/>
              <a:t>15</a:t>
            </a:r>
            <a:r>
              <a:rPr lang="en-US" noProof="0" dirty="0"/>
              <a:t>.7</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17971"/>
            <a:ext cx="3014780" cy="405683"/>
          </a:xfrm>
        </p:spPr>
        <p:txBody>
          <a:bodyPr wrap="square" lIns="0" tIns="18000" rIns="0" bIns="18000" anchor="ctr" anchorCtr="0">
            <a:spAutoFit/>
          </a:bodyPr>
          <a:lstStyle/>
          <a:p>
            <a:pPr marL="0" indent="0">
              <a:buNone/>
            </a:pPr>
            <a:r>
              <a:rPr lang="en-US" sz="2400" noProof="0" dirty="0"/>
              <a:t>Rotor Flux</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8" y="1472233"/>
            <a:ext cx="3846125" cy="4099002"/>
          </a:xfrm>
        </p:spPr>
        <p:txBody>
          <a:bodyPr wrap="square" lIns="0" tIns="18000" rIns="0" bIns="18000" anchor="ctr" anchorCtr="0">
            <a:spAutoFit/>
          </a:bodyPr>
          <a:lstStyle/>
          <a:p>
            <a:pPr marL="342900" indent="-342900"/>
            <a:r>
              <a:rPr lang="en-US" sz="2400" noProof="0" dirty="0"/>
              <a:t>Rotor assembly of a typical alternator. Current through the slip rings causes the “fingers” of the rotor to become alternating north and south magnetic poles. As the rotor revolves, these magnetic lines of force induce a current in the stator windings.</a:t>
            </a:r>
          </a:p>
        </p:txBody>
      </p:sp>
      <p:pic>
        <p:nvPicPr>
          <p:cNvPr id="3" name="Picture 2" descr="A rotor assembly of an alternator.&#10;Long description is available in notes, press F6.">
            <a:extLst>
              <a:ext uri="{FF2B5EF4-FFF2-40B4-BE49-F238E27FC236}">
                <a16:creationId xmlns:a16="http://schemas.microsoft.com/office/drawing/2014/main" id="{CC5A6422-A85A-4E13-BA15-A8CD9928FF2D}"/>
              </a:ext>
            </a:extLst>
          </p:cNvPr>
          <p:cNvPicPr>
            <a:picLocks noChangeAspect="1"/>
          </p:cNvPicPr>
          <p:nvPr/>
        </p:nvPicPr>
        <p:blipFill>
          <a:blip r:embed="rId3"/>
          <a:stretch>
            <a:fillRect/>
          </a:stretch>
        </p:blipFill>
        <p:spPr>
          <a:xfrm>
            <a:off x="4717713" y="1527335"/>
            <a:ext cx="3784185" cy="4174225"/>
          </a:xfrm>
          <a:prstGeom prst="rect">
            <a:avLst/>
          </a:prstGeom>
        </p:spPr>
      </p:pic>
    </p:spTree>
    <p:extLst>
      <p:ext uri="{BB962C8B-B14F-4D97-AF65-F5344CB8AC3E}">
        <p14:creationId xmlns:p14="http://schemas.microsoft.com/office/powerpoint/2010/main" val="6015701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a:t>
            </a:r>
            <a:r>
              <a:rPr lang="en-US" dirty="0"/>
              <a:t>15</a:t>
            </a:r>
            <a:r>
              <a:rPr lang="en-US" noProof="0" dirty="0"/>
              <a:t>.8</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24306"/>
            <a:ext cx="3014780" cy="374906"/>
          </a:xfrm>
        </p:spPr>
        <p:txBody>
          <a:bodyPr wrap="square" lIns="0" tIns="18000" rIns="0" bIns="18000" anchor="ctr" anchorCtr="0">
            <a:spAutoFit/>
          </a:bodyPr>
          <a:lstStyle/>
          <a:p>
            <a:pPr marL="0" indent="0">
              <a:buNone/>
            </a:pPr>
            <a:r>
              <a:rPr lang="en-US" sz="2200" noProof="0" dirty="0"/>
              <a:t>Exploded View</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8" y="1461146"/>
            <a:ext cx="8310174" cy="713460"/>
          </a:xfrm>
        </p:spPr>
        <p:txBody>
          <a:bodyPr wrap="square" lIns="0" tIns="18000" rIns="0" bIns="18000" anchor="ctr" anchorCtr="0">
            <a:spAutoFit/>
          </a:bodyPr>
          <a:lstStyle/>
          <a:p>
            <a:pPr marL="342900" indent="-342900"/>
            <a:r>
              <a:rPr lang="en-US" sz="2200" noProof="0" dirty="0"/>
              <a:t>An exploded view of a typical alternator showing all of its internal parts including the stator windings.</a:t>
            </a:r>
          </a:p>
        </p:txBody>
      </p:sp>
      <p:pic>
        <p:nvPicPr>
          <p:cNvPr id="4" name="Picture 3" descr="An exploded view of an alternator.&#10;Long description is available in notes, press F6.">
            <a:extLst>
              <a:ext uri="{FF2B5EF4-FFF2-40B4-BE49-F238E27FC236}">
                <a16:creationId xmlns:a16="http://schemas.microsoft.com/office/drawing/2014/main" id="{F47767ED-4204-406C-9C82-3F6CDC84FFA5}"/>
              </a:ext>
            </a:extLst>
          </p:cNvPr>
          <p:cNvPicPr>
            <a:picLocks noChangeAspect="1"/>
          </p:cNvPicPr>
          <p:nvPr/>
        </p:nvPicPr>
        <p:blipFill>
          <a:blip r:embed="rId3"/>
          <a:stretch>
            <a:fillRect/>
          </a:stretch>
        </p:blipFill>
        <p:spPr>
          <a:xfrm>
            <a:off x="2317949" y="2325255"/>
            <a:ext cx="4551350" cy="3888814"/>
          </a:xfrm>
          <a:prstGeom prst="rect">
            <a:avLst/>
          </a:prstGeom>
        </p:spPr>
      </p:pic>
    </p:spTree>
    <p:extLst>
      <p:ext uri="{BB962C8B-B14F-4D97-AF65-F5344CB8AC3E}">
        <p14:creationId xmlns:p14="http://schemas.microsoft.com/office/powerpoint/2010/main" val="36403995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a:t>
            </a:r>
            <a:r>
              <a:rPr lang="en-US" dirty="0"/>
              <a:t>15</a:t>
            </a:r>
            <a:r>
              <a:rPr lang="en-US" noProof="0" dirty="0"/>
              <a:t>.9</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24306"/>
            <a:ext cx="3014780" cy="374906"/>
          </a:xfrm>
        </p:spPr>
        <p:txBody>
          <a:bodyPr wrap="square" lIns="0" tIns="18000" rIns="0" bIns="18000" anchor="ctr" anchorCtr="0">
            <a:spAutoFit/>
          </a:bodyPr>
          <a:lstStyle/>
          <a:p>
            <a:pPr marL="0" indent="0">
              <a:buNone/>
            </a:pPr>
            <a:r>
              <a:rPr lang="en-US" sz="2200" noProof="0" dirty="0"/>
              <a:t>Rectifier</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8" y="1410108"/>
            <a:ext cx="8310174" cy="1390568"/>
          </a:xfrm>
        </p:spPr>
        <p:txBody>
          <a:bodyPr wrap="square" lIns="0" tIns="18000" rIns="0" bIns="18000" anchor="ctr" anchorCtr="0">
            <a:spAutoFit/>
          </a:bodyPr>
          <a:lstStyle/>
          <a:p>
            <a:pPr marL="342900" indent="-342900"/>
            <a:r>
              <a:rPr lang="en-US" sz="2200" noProof="0" dirty="0"/>
              <a:t>A rectifier usually includes six diodes in one assembly and is used to rectify </a:t>
            </a:r>
            <a:r>
              <a:rPr lang="en-US" sz="2200" spc="-300" noProof="0" dirty="0"/>
              <a:t>A </a:t>
            </a:r>
            <a:r>
              <a:rPr lang="en-US" sz="2200" noProof="0" dirty="0"/>
              <a:t>C voltage from the stator windings into </a:t>
            </a:r>
            <a:r>
              <a:rPr lang="en-US" sz="2200" spc="-300" noProof="0" dirty="0"/>
              <a:t>D </a:t>
            </a:r>
            <a:r>
              <a:rPr lang="en-US" sz="2200" noProof="0" dirty="0"/>
              <a:t>C voltage suitable for use by the battery and electrical devices in the vehicle.</a:t>
            </a:r>
          </a:p>
        </p:txBody>
      </p:sp>
      <p:pic>
        <p:nvPicPr>
          <p:cNvPr id="3" name="Picture 2" descr="A close-up view of a rectifier shows diodes and connections between multiple components.">
            <a:extLst>
              <a:ext uri="{FF2B5EF4-FFF2-40B4-BE49-F238E27FC236}">
                <a16:creationId xmlns:a16="http://schemas.microsoft.com/office/drawing/2014/main" id="{7E9A9AAF-0E20-4359-A100-D4640183670E}"/>
              </a:ext>
            </a:extLst>
          </p:cNvPr>
          <p:cNvPicPr>
            <a:picLocks noChangeAspect="1"/>
          </p:cNvPicPr>
          <p:nvPr/>
        </p:nvPicPr>
        <p:blipFill>
          <a:blip r:embed="rId3"/>
          <a:stretch>
            <a:fillRect/>
          </a:stretch>
        </p:blipFill>
        <p:spPr>
          <a:xfrm>
            <a:off x="2047841" y="2935165"/>
            <a:ext cx="5048317" cy="3340360"/>
          </a:xfrm>
          <a:prstGeom prst="rect">
            <a:avLst/>
          </a:prstGeom>
        </p:spPr>
      </p:pic>
    </p:spTree>
    <p:extLst>
      <p:ext uri="{BB962C8B-B14F-4D97-AF65-F5344CB8AC3E}">
        <p14:creationId xmlns:p14="http://schemas.microsoft.com/office/powerpoint/2010/main" val="17460720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91742"/>
            <a:ext cx="8310175" cy="590349"/>
          </a:xfrm>
        </p:spPr>
        <p:txBody>
          <a:bodyPr wrap="square" lIns="0" tIns="18000" rIns="0" bIns="18000" anchor="ctr" anchorCtr="0">
            <a:spAutoFit/>
          </a:bodyPr>
          <a:lstStyle/>
          <a:p>
            <a:r>
              <a:rPr lang="en-US" dirty="0"/>
              <a:t>How an Alternator Works </a:t>
            </a:r>
            <a:r>
              <a:rPr lang="en-US" sz="2800" dirty="0"/>
              <a:t>(1 of 2)</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959" y="905005"/>
            <a:ext cx="8314753" cy="2483175"/>
          </a:xfrm>
        </p:spPr>
        <p:txBody>
          <a:bodyPr wrap="square" lIns="0" tIns="18000" rIns="0" bIns="18000" anchor="ctr" anchorCtr="0">
            <a:spAutoFit/>
          </a:bodyPr>
          <a:lstStyle/>
          <a:p>
            <a:pPr marL="342900" indent="-342900">
              <a:spcBef>
                <a:spcPts val="600"/>
              </a:spcBef>
              <a:buSzTx/>
            </a:pPr>
            <a:r>
              <a:rPr lang="en-US" sz="2400" dirty="0"/>
              <a:t>Field Current Is Produced</a:t>
            </a:r>
            <a:endParaRPr lang="en-US" sz="2400" dirty="0">
              <a:solidFill>
                <a:schemeClr val="tx1"/>
              </a:solidFill>
            </a:endParaRPr>
          </a:p>
          <a:p>
            <a:pPr marL="829818" lvl="1" indent="-342900">
              <a:buSzTx/>
            </a:pPr>
            <a:r>
              <a:rPr lang="en-US" sz="2400" dirty="0"/>
              <a:t>Magnetic field of rotor generates a current in stator windings by electromagnetic induction.</a:t>
            </a:r>
          </a:p>
          <a:p>
            <a:pPr marL="342900" indent="-342900">
              <a:spcBef>
                <a:spcPts val="600"/>
              </a:spcBef>
              <a:buSzTx/>
            </a:pPr>
            <a:r>
              <a:rPr lang="en-US" sz="2400" dirty="0"/>
              <a:t>Current Induced in Stator</a:t>
            </a:r>
            <a:endParaRPr lang="en-US" sz="2400" dirty="0">
              <a:solidFill>
                <a:schemeClr val="tx1"/>
              </a:solidFill>
            </a:endParaRPr>
          </a:p>
          <a:p>
            <a:pPr marL="829818" lvl="1" indent="-342900">
              <a:buSzTx/>
            </a:pPr>
            <a:r>
              <a:rPr lang="en-US" sz="2400" dirty="0"/>
              <a:t>Induced current in stator windings is alternating current because of alternating magnetic field of rotor.</a:t>
            </a:r>
          </a:p>
        </p:txBody>
      </p:sp>
    </p:spTree>
    <p:extLst>
      <p:ext uri="{BB962C8B-B14F-4D97-AF65-F5344CB8AC3E}">
        <p14:creationId xmlns:p14="http://schemas.microsoft.com/office/powerpoint/2010/main" val="29878243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91742"/>
            <a:ext cx="8310175" cy="590349"/>
          </a:xfrm>
        </p:spPr>
        <p:txBody>
          <a:bodyPr wrap="square" lIns="0" tIns="18000" rIns="0" bIns="18000" anchor="ctr" anchorCtr="0">
            <a:spAutoFit/>
          </a:bodyPr>
          <a:lstStyle/>
          <a:p>
            <a:r>
              <a:rPr lang="en-US" dirty="0"/>
              <a:t>How an Alternator Works </a:t>
            </a:r>
            <a:r>
              <a:rPr lang="en-US" sz="2800" dirty="0"/>
              <a:t>(2 of 2)</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959" y="926079"/>
            <a:ext cx="8314753" cy="2852507"/>
          </a:xfrm>
        </p:spPr>
        <p:txBody>
          <a:bodyPr wrap="square" lIns="0" tIns="18000" rIns="0" bIns="18000" anchor="ctr" anchorCtr="0">
            <a:spAutoFit/>
          </a:bodyPr>
          <a:lstStyle/>
          <a:p>
            <a:pPr marL="342900" indent="-342900">
              <a:spcBef>
                <a:spcPts val="600"/>
              </a:spcBef>
              <a:buSzTx/>
            </a:pPr>
            <a:r>
              <a:rPr lang="en-US" sz="2400" dirty="0"/>
              <a:t>Wye-Connected Stators</a:t>
            </a:r>
            <a:endParaRPr lang="en-US" sz="2400" dirty="0">
              <a:solidFill>
                <a:schemeClr val="tx1"/>
              </a:solidFill>
            </a:endParaRPr>
          </a:p>
          <a:p>
            <a:pPr marL="829818" lvl="1" indent="-342900">
              <a:buSzTx/>
            </a:pPr>
            <a:r>
              <a:rPr lang="en-US" sz="2400" dirty="0"/>
              <a:t>In wye-type stator connection, the currents must combine because two windings are always connected in series.</a:t>
            </a:r>
          </a:p>
          <a:p>
            <a:pPr marL="342900" indent="-342900">
              <a:spcBef>
                <a:spcPts val="600"/>
              </a:spcBef>
              <a:buSzTx/>
            </a:pPr>
            <a:r>
              <a:rPr lang="en-US" sz="2400" dirty="0"/>
              <a:t>Delta-Connected Stators</a:t>
            </a:r>
            <a:endParaRPr lang="en-US" sz="2400" dirty="0">
              <a:solidFill>
                <a:schemeClr val="tx1"/>
              </a:solidFill>
            </a:endParaRPr>
          </a:p>
          <a:p>
            <a:pPr marL="829818" lvl="1" indent="-342900">
              <a:buSzTx/>
            </a:pPr>
            <a:r>
              <a:rPr lang="en-US" sz="2400" dirty="0"/>
              <a:t>Current induced in each winding flows to diodes in a parallel circuit.</a:t>
            </a:r>
          </a:p>
        </p:txBody>
      </p:sp>
    </p:spTree>
    <p:extLst>
      <p:ext uri="{BB962C8B-B14F-4D97-AF65-F5344CB8AC3E}">
        <p14:creationId xmlns:p14="http://schemas.microsoft.com/office/powerpoint/2010/main" val="36483604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a:t>
            </a:r>
            <a:r>
              <a:rPr lang="en-US" dirty="0"/>
              <a:t>15</a:t>
            </a:r>
            <a:r>
              <a:rPr lang="en-US" noProof="0" dirty="0"/>
              <a:t>.10</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17971"/>
            <a:ext cx="4285861" cy="405683"/>
          </a:xfrm>
        </p:spPr>
        <p:txBody>
          <a:bodyPr wrap="square" lIns="0" tIns="18000" rIns="0" bIns="18000" anchor="ctr" anchorCtr="0">
            <a:spAutoFit/>
          </a:bodyPr>
          <a:lstStyle/>
          <a:p>
            <a:pPr marL="0" indent="0">
              <a:buNone/>
            </a:pPr>
            <a:r>
              <a:rPr lang="en-US" sz="2400" noProof="0" dirty="0"/>
              <a:t>Magnetic Line of Force</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8" y="1493753"/>
            <a:ext cx="8218574" cy="775015"/>
          </a:xfrm>
        </p:spPr>
        <p:txBody>
          <a:bodyPr wrap="square" lIns="0" tIns="18000" rIns="0" bIns="18000" anchor="ctr" anchorCtr="0">
            <a:spAutoFit/>
          </a:bodyPr>
          <a:lstStyle/>
          <a:p>
            <a:pPr marL="342900" indent="-342900"/>
            <a:r>
              <a:rPr lang="en-US" sz="2400" noProof="0" dirty="0"/>
              <a:t>Magnetic lines of force cutting across a conductor induce a voltage and current in the conductor.</a:t>
            </a:r>
          </a:p>
        </p:txBody>
      </p:sp>
      <p:pic>
        <p:nvPicPr>
          <p:cNvPr id="3" name="Picture 2" descr="A schematic circuit depicts a load circuit with field current produced in a rotor.&#10;Long description is available in notes, press F6.">
            <a:extLst>
              <a:ext uri="{FF2B5EF4-FFF2-40B4-BE49-F238E27FC236}">
                <a16:creationId xmlns:a16="http://schemas.microsoft.com/office/drawing/2014/main" id="{70B0F1B7-A130-42F9-A880-85204E3527D8}"/>
              </a:ext>
            </a:extLst>
          </p:cNvPr>
          <p:cNvPicPr>
            <a:picLocks noChangeAspect="1"/>
          </p:cNvPicPr>
          <p:nvPr/>
        </p:nvPicPr>
        <p:blipFill>
          <a:blip r:embed="rId3"/>
          <a:stretch>
            <a:fillRect/>
          </a:stretch>
        </p:blipFill>
        <p:spPr>
          <a:xfrm>
            <a:off x="1869806" y="2509350"/>
            <a:ext cx="5404389" cy="3615855"/>
          </a:xfrm>
          <a:prstGeom prst="rect">
            <a:avLst/>
          </a:prstGeom>
        </p:spPr>
      </p:pic>
    </p:spTree>
    <p:extLst>
      <p:ext uri="{BB962C8B-B14F-4D97-AF65-F5344CB8AC3E}">
        <p14:creationId xmlns:p14="http://schemas.microsoft.com/office/powerpoint/2010/main" val="7298059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a:t>
            </a:r>
            <a:r>
              <a:rPr lang="en-US" dirty="0"/>
              <a:t>15</a:t>
            </a:r>
            <a:r>
              <a:rPr lang="en-US" noProof="0" dirty="0"/>
              <a:t>.11</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17971"/>
            <a:ext cx="4285861" cy="405683"/>
          </a:xfrm>
        </p:spPr>
        <p:txBody>
          <a:bodyPr wrap="square" lIns="0" tIns="18000" rIns="0" bIns="18000" anchor="ctr" anchorCtr="0">
            <a:spAutoFit/>
          </a:bodyPr>
          <a:lstStyle/>
          <a:p>
            <a:pPr marL="0" indent="0">
              <a:buNone/>
            </a:pPr>
            <a:r>
              <a:rPr lang="en-US" sz="2400" noProof="0" dirty="0"/>
              <a:t>Sine Wave</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8" y="1480537"/>
            <a:ext cx="8218574" cy="1144347"/>
          </a:xfrm>
        </p:spPr>
        <p:txBody>
          <a:bodyPr wrap="square" lIns="0" tIns="18000" rIns="0" bIns="18000" anchor="ctr" anchorCtr="0">
            <a:spAutoFit/>
          </a:bodyPr>
          <a:lstStyle/>
          <a:p>
            <a:pPr marL="342900" indent="-342900"/>
            <a:r>
              <a:rPr lang="en-US" sz="2400" noProof="0" dirty="0"/>
              <a:t>A sine wave (shaped like the letter </a:t>
            </a:r>
            <a:r>
              <a:rPr lang="en-US" sz="2400" i="1" noProof="0" dirty="0"/>
              <a:t>S</a:t>
            </a:r>
            <a:r>
              <a:rPr lang="en-US" sz="2400" noProof="0" dirty="0"/>
              <a:t> on its side) voltage curve is created by one revolution of a winding as it rotates in a magnetic field.</a:t>
            </a:r>
          </a:p>
        </p:txBody>
      </p:sp>
      <p:pic>
        <p:nvPicPr>
          <p:cNvPr id="4" name="Picture 3" descr="A magnetic field current producing rotor and its voltage curve.&#10;Long description is available in notes, press F6.">
            <a:extLst>
              <a:ext uri="{FF2B5EF4-FFF2-40B4-BE49-F238E27FC236}">
                <a16:creationId xmlns:a16="http://schemas.microsoft.com/office/drawing/2014/main" id="{FA72993A-0E2C-486B-A84C-E2D390B34E7F}"/>
              </a:ext>
            </a:extLst>
          </p:cNvPr>
          <p:cNvPicPr>
            <a:picLocks noChangeAspect="1"/>
          </p:cNvPicPr>
          <p:nvPr/>
        </p:nvPicPr>
        <p:blipFill>
          <a:blip r:embed="rId3"/>
          <a:stretch>
            <a:fillRect/>
          </a:stretch>
        </p:blipFill>
        <p:spPr>
          <a:xfrm>
            <a:off x="1105106" y="2779732"/>
            <a:ext cx="6933789" cy="3310219"/>
          </a:xfrm>
          <a:prstGeom prst="rect">
            <a:avLst/>
          </a:prstGeom>
        </p:spPr>
      </p:pic>
    </p:spTree>
    <p:extLst>
      <p:ext uri="{BB962C8B-B14F-4D97-AF65-F5344CB8AC3E}">
        <p14:creationId xmlns:p14="http://schemas.microsoft.com/office/powerpoint/2010/main" val="27610986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a:t>
            </a:r>
            <a:r>
              <a:rPr lang="en-US" dirty="0"/>
              <a:t>15</a:t>
            </a:r>
            <a:r>
              <a:rPr lang="en-US" noProof="0" dirty="0"/>
              <a:t>.12</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17971"/>
            <a:ext cx="4285861" cy="405683"/>
          </a:xfrm>
        </p:spPr>
        <p:txBody>
          <a:bodyPr wrap="square" lIns="0" tIns="18000" rIns="0" bIns="18000" anchor="ctr" anchorCtr="0">
            <a:spAutoFit/>
          </a:bodyPr>
          <a:lstStyle/>
          <a:p>
            <a:pPr marL="0" indent="0">
              <a:buNone/>
            </a:pPr>
            <a:r>
              <a:rPr lang="en-US" sz="2400" noProof="0" dirty="0"/>
              <a:t>Three Windings Wave</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8" y="1473155"/>
            <a:ext cx="8218574" cy="1883011"/>
          </a:xfrm>
        </p:spPr>
        <p:txBody>
          <a:bodyPr wrap="square" lIns="0" tIns="18000" rIns="0" bIns="18000" anchor="ctr" anchorCtr="0">
            <a:spAutoFit/>
          </a:bodyPr>
          <a:lstStyle/>
          <a:p>
            <a:pPr marL="342900" indent="-342900"/>
            <a:r>
              <a:rPr lang="en-US" sz="2400" noProof="0" dirty="0"/>
              <a:t>When three windings (A, B, and C) are present in a stator, the resulting current generation is represented by the three sine waves. The voltages are 120 degrees out of phase. The connection of the individual phases produces a three-phase alternating voltage.</a:t>
            </a:r>
          </a:p>
        </p:txBody>
      </p:sp>
      <p:pic>
        <p:nvPicPr>
          <p:cNvPr id="3" name="Picture 2" descr="Three windings rotating between magnetic poles and a graph of three-phase output current.&#10;Long description is available in notes, press F6.">
            <a:extLst>
              <a:ext uri="{FF2B5EF4-FFF2-40B4-BE49-F238E27FC236}">
                <a16:creationId xmlns:a16="http://schemas.microsoft.com/office/drawing/2014/main" id="{A09AC62E-DFBC-4798-B184-A3B42DDAA444}"/>
              </a:ext>
            </a:extLst>
          </p:cNvPr>
          <p:cNvPicPr>
            <a:picLocks noChangeAspect="1"/>
          </p:cNvPicPr>
          <p:nvPr/>
        </p:nvPicPr>
        <p:blipFill>
          <a:blip r:embed="rId3"/>
          <a:stretch>
            <a:fillRect/>
          </a:stretch>
        </p:blipFill>
        <p:spPr>
          <a:xfrm>
            <a:off x="1713153" y="3503498"/>
            <a:ext cx="5735106" cy="2752524"/>
          </a:xfrm>
          <a:prstGeom prst="rect">
            <a:avLst/>
          </a:prstGeom>
        </p:spPr>
      </p:pic>
    </p:spTree>
    <p:extLst>
      <p:ext uri="{BB962C8B-B14F-4D97-AF65-F5344CB8AC3E}">
        <p14:creationId xmlns:p14="http://schemas.microsoft.com/office/powerpoint/2010/main" val="39482930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a:t>
            </a:r>
            <a:r>
              <a:rPr lang="en-US" dirty="0"/>
              <a:t>15</a:t>
            </a:r>
            <a:r>
              <a:rPr lang="en-US" noProof="0" dirty="0"/>
              <a:t>.13</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17971"/>
            <a:ext cx="4285861" cy="405683"/>
          </a:xfrm>
        </p:spPr>
        <p:txBody>
          <a:bodyPr wrap="square" lIns="0" tIns="18000" rIns="0" bIns="18000" anchor="ctr" anchorCtr="0">
            <a:spAutoFit/>
          </a:bodyPr>
          <a:lstStyle/>
          <a:p>
            <a:pPr marL="0" indent="0">
              <a:buNone/>
            </a:pPr>
            <a:r>
              <a:rPr lang="en-US" sz="2400" noProof="0" dirty="0"/>
              <a:t>Wye Stator</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8" y="1487919"/>
            <a:ext cx="8218574" cy="405683"/>
          </a:xfrm>
        </p:spPr>
        <p:txBody>
          <a:bodyPr wrap="square" lIns="0" tIns="18000" rIns="0" bIns="18000" anchor="ctr" anchorCtr="0">
            <a:spAutoFit/>
          </a:bodyPr>
          <a:lstStyle/>
          <a:p>
            <a:pPr marL="342900" indent="-342900"/>
            <a:r>
              <a:rPr lang="en-US" sz="2400" noProof="0" dirty="0"/>
              <a:t>Wye-connected stator winding.</a:t>
            </a:r>
          </a:p>
        </p:txBody>
      </p:sp>
      <p:pic>
        <p:nvPicPr>
          <p:cNvPr id="4" name="Picture 3" descr="A circuit diagram depicts a wye-connected stator winding.&#10;Long description is available in notes, press F6.">
            <a:extLst>
              <a:ext uri="{FF2B5EF4-FFF2-40B4-BE49-F238E27FC236}">
                <a16:creationId xmlns:a16="http://schemas.microsoft.com/office/drawing/2014/main" id="{80929C8E-73E2-47BF-8AD3-45F882F5659F}"/>
              </a:ext>
            </a:extLst>
          </p:cNvPr>
          <p:cNvPicPr>
            <a:picLocks noChangeAspect="1"/>
          </p:cNvPicPr>
          <p:nvPr/>
        </p:nvPicPr>
        <p:blipFill>
          <a:blip r:embed="rId3"/>
          <a:stretch>
            <a:fillRect/>
          </a:stretch>
        </p:blipFill>
        <p:spPr>
          <a:xfrm>
            <a:off x="1325542" y="2178401"/>
            <a:ext cx="6492912" cy="3850749"/>
          </a:xfrm>
          <a:prstGeom prst="rect">
            <a:avLst/>
          </a:prstGeom>
        </p:spPr>
      </p:pic>
    </p:spTree>
    <p:extLst>
      <p:ext uri="{BB962C8B-B14F-4D97-AF65-F5344CB8AC3E}">
        <p14:creationId xmlns:p14="http://schemas.microsoft.com/office/powerpoint/2010/main" val="18899992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a:t>
            </a:r>
            <a:r>
              <a:rPr lang="en-US" dirty="0"/>
              <a:t>15</a:t>
            </a:r>
            <a:r>
              <a:rPr lang="en-US" noProof="0" dirty="0"/>
              <a:t>.14</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48748"/>
            <a:ext cx="3846125" cy="344128"/>
          </a:xfrm>
        </p:spPr>
        <p:txBody>
          <a:bodyPr wrap="square" lIns="0" tIns="18000" rIns="0" bIns="18000" anchor="ctr" anchorCtr="0">
            <a:spAutoFit/>
          </a:bodyPr>
          <a:lstStyle/>
          <a:p>
            <a:pPr marL="0" indent="0">
              <a:buNone/>
            </a:pPr>
            <a:r>
              <a:rPr lang="en-US" sz="2000" noProof="0" dirty="0"/>
              <a:t>Wye Stator Operation</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8" y="1459260"/>
            <a:ext cx="4133462" cy="4653000"/>
          </a:xfrm>
        </p:spPr>
        <p:txBody>
          <a:bodyPr wrap="square" lIns="0" tIns="18000" rIns="0" bIns="18000" anchor="ctr" anchorCtr="0">
            <a:spAutoFit/>
          </a:bodyPr>
          <a:lstStyle/>
          <a:p>
            <a:pPr marL="342900" indent="-342900"/>
            <a:r>
              <a:rPr lang="en-US" sz="2000" noProof="0" dirty="0"/>
              <a:t>As the magnetic field, created in the rotor, cuts across the windings of the stator, a current is induced. Notice that the current path includes passing through one positive (+) diode on the way to the battery and one negative (</a:t>
            </a:r>
            <a:r>
              <a:rPr lang="en-US" sz="1800" dirty="0">
                <a:effectLst/>
                <a:latin typeface="Calibri" panose="020F0502020204030204" pitchFamily="34" charset="0"/>
                <a:ea typeface="Calibri" panose="020F0502020204030204" pitchFamily="34" charset="0"/>
                <a:cs typeface="Arial" panose="020B0604020202020204" pitchFamily="34" charset="0"/>
              </a:rPr>
              <a:t>−</a:t>
            </a:r>
            <a:r>
              <a:rPr lang="en-US" sz="2000" noProof="0" dirty="0"/>
              <a:t>) diode as a complete circuit is completed through the rectifier and stator. It is the flow of current through the diodes that converts the </a:t>
            </a:r>
            <a:r>
              <a:rPr lang="en-US" sz="2000" spc="-200" noProof="0" dirty="0"/>
              <a:t>A </a:t>
            </a:r>
            <a:r>
              <a:rPr lang="en-US" sz="2000" noProof="0" dirty="0"/>
              <a:t>C voltage produced in the stator windings to </a:t>
            </a:r>
            <a:r>
              <a:rPr lang="en-US" sz="2000" spc="-300" noProof="0" dirty="0"/>
              <a:t>D </a:t>
            </a:r>
            <a:r>
              <a:rPr lang="en-US" sz="2000" noProof="0" dirty="0"/>
              <a:t>C voltage available at the output terminal of the alternator.</a:t>
            </a:r>
          </a:p>
        </p:txBody>
      </p:sp>
      <p:pic>
        <p:nvPicPr>
          <p:cNvPr id="3" name="Picture 2" descr="A circuit diagram depicts windings connected in Y and to a 6-diode rectifier bridge.&#10;Long description is available in notes, press F6.">
            <a:extLst>
              <a:ext uri="{FF2B5EF4-FFF2-40B4-BE49-F238E27FC236}">
                <a16:creationId xmlns:a16="http://schemas.microsoft.com/office/drawing/2014/main" id="{203CA3B7-1346-4F9A-A6CC-66868E3138A5}"/>
              </a:ext>
            </a:extLst>
          </p:cNvPr>
          <p:cNvPicPr>
            <a:picLocks noChangeAspect="1"/>
          </p:cNvPicPr>
          <p:nvPr/>
        </p:nvPicPr>
        <p:blipFill>
          <a:blip r:embed="rId3"/>
          <a:stretch>
            <a:fillRect/>
          </a:stretch>
        </p:blipFill>
        <p:spPr>
          <a:xfrm>
            <a:off x="4717039" y="2350404"/>
            <a:ext cx="3942288" cy="2131066"/>
          </a:xfrm>
          <a:prstGeom prst="rect">
            <a:avLst/>
          </a:prstGeom>
        </p:spPr>
      </p:pic>
    </p:spTree>
    <p:extLst>
      <p:ext uri="{BB962C8B-B14F-4D97-AF65-F5344CB8AC3E}">
        <p14:creationId xmlns:p14="http://schemas.microsoft.com/office/powerpoint/2010/main" val="1365248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91743"/>
            <a:ext cx="8310175" cy="590349"/>
          </a:xfrm>
        </p:spPr>
        <p:txBody>
          <a:bodyPr wrap="square" lIns="0" tIns="18000" rIns="0" bIns="18000" anchor="ctr" anchorCtr="0">
            <a:spAutoFit/>
          </a:bodyPr>
          <a:lstStyle/>
          <a:p>
            <a:r>
              <a:rPr lang="en-US" dirty="0"/>
              <a:t>Learning Objectives </a:t>
            </a:r>
            <a:r>
              <a:rPr lang="en-US" sz="2800" dirty="0"/>
              <a:t>(2 of 2)</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959" y="908231"/>
            <a:ext cx="8314753" cy="2829424"/>
          </a:xfrm>
        </p:spPr>
        <p:txBody>
          <a:bodyPr wrap="square" lIns="0" tIns="18000" rIns="0" bIns="18000" anchor="ctr" anchorCtr="0">
            <a:spAutoFit/>
          </a:bodyPr>
          <a:lstStyle/>
          <a:p>
            <a:pPr marL="715963" indent="-715963">
              <a:buSzTx/>
              <a:buNone/>
            </a:pPr>
            <a:r>
              <a:rPr lang="en-US" altLang="en-US" sz="2400" b="1" dirty="0">
                <a:solidFill>
                  <a:srgbClr val="007FA3"/>
                </a:solidFill>
                <a:latin typeface="Arial" panose="020B0604020202020204" pitchFamily="34" charset="0"/>
                <a:cs typeface="Arial" panose="020B0604020202020204" pitchFamily="34" charset="0"/>
              </a:rPr>
              <a:t>15</a:t>
            </a:r>
            <a:r>
              <a:rPr lang="en-US" altLang="en-US" sz="2400" b="1" noProof="0" dirty="0">
                <a:solidFill>
                  <a:srgbClr val="007FA3"/>
                </a:solidFill>
                <a:latin typeface="Arial" panose="020B0604020202020204" pitchFamily="34" charset="0"/>
                <a:cs typeface="Arial" panose="020B0604020202020204" pitchFamily="34" charset="0"/>
              </a:rPr>
              <a:t>.5	</a:t>
            </a:r>
            <a:r>
              <a:rPr lang="en-US" sz="2400" dirty="0"/>
              <a:t>List the factors determining an alternator’s output voltage and current.</a:t>
            </a:r>
            <a:endParaRPr lang="en-US" altLang="en-US" sz="2400" noProof="0" dirty="0">
              <a:latin typeface="Arial" panose="020B0604020202020204" pitchFamily="34" charset="0"/>
              <a:cs typeface="Arial" panose="020B0604020202020204" pitchFamily="34" charset="0"/>
            </a:endParaRPr>
          </a:p>
          <a:p>
            <a:pPr marL="715963" indent="-715963">
              <a:buSzTx/>
              <a:buNone/>
            </a:pPr>
            <a:r>
              <a:rPr lang="en-US" altLang="en-US" sz="2400" b="1" dirty="0">
                <a:solidFill>
                  <a:srgbClr val="007FA3"/>
                </a:solidFill>
                <a:latin typeface="Arial" panose="020B0604020202020204" pitchFamily="34" charset="0"/>
                <a:cs typeface="Arial" panose="020B0604020202020204" pitchFamily="34" charset="0"/>
              </a:rPr>
              <a:t>15</a:t>
            </a:r>
            <a:r>
              <a:rPr lang="en-US" altLang="en-US" sz="2400" b="1" noProof="0" dirty="0">
                <a:solidFill>
                  <a:srgbClr val="007FA3"/>
                </a:solidFill>
                <a:latin typeface="Arial" panose="020B0604020202020204" pitchFamily="34" charset="0"/>
                <a:cs typeface="Arial" panose="020B0604020202020204" pitchFamily="34" charset="0"/>
              </a:rPr>
              <a:t>.6	</a:t>
            </a:r>
            <a:r>
              <a:rPr lang="en-US" sz="2400" dirty="0"/>
              <a:t>Explain how the voltage of an alternator is regulated.</a:t>
            </a:r>
            <a:endParaRPr lang="en-US" altLang="en-US" sz="2400" noProof="0" dirty="0">
              <a:latin typeface="Arial" panose="020B0604020202020204" pitchFamily="34" charset="0"/>
              <a:cs typeface="Arial" panose="020B0604020202020204" pitchFamily="34" charset="0"/>
            </a:endParaRPr>
          </a:p>
          <a:p>
            <a:pPr marL="715963" indent="-715963">
              <a:buSzTx/>
              <a:buNone/>
            </a:pPr>
            <a:r>
              <a:rPr lang="en-US" altLang="en-US" sz="2400" b="1" dirty="0">
                <a:solidFill>
                  <a:srgbClr val="007FA3"/>
                </a:solidFill>
                <a:latin typeface="Arial" panose="020B0604020202020204" pitchFamily="34" charset="0"/>
                <a:cs typeface="Arial" panose="020B0604020202020204" pitchFamily="34" charset="0"/>
              </a:rPr>
              <a:t>15</a:t>
            </a:r>
            <a:r>
              <a:rPr lang="en-US" altLang="en-US" sz="2400" b="1" noProof="0" dirty="0">
                <a:solidFill>
                  <a:srgbClr val="007FA3"/>
                </a:solidFill>
                <a:latin typeface="Arial" panose="020B0604020202020204" pitchFamily="34" charset="0"/>
                <a:cs typeface="Arial" panose="020B0604020202020204" pitchFamily="34" charset="0"/>
              </a:rPr>
              <a:t>.7	</a:t>
            </a:r>
            <a:r>
              <a:rPr lang="en-US" sz="2400" dirty="0"/>
              <a:t>Explain how the heat produced by an alternator is regulated.</a:t>
            </a:r>
          </a:p>
          <a:p>
            <a:pPr marL="715963" indent="-715963">
              <a:buSzTx/>
              <a:buNone/>
            </a:pPr>
            <a:r>
              <a:rPr lang="en-US" altLang="en-US" sz="2400" b="1" dirty="0">
                <a:solidFill>
                  <a:srgbClr val="007FA3"/>
                </a:solidFill>
                <a:latin typeface="Arial" panose="020B0604020202020204" pitchFamily="34" charset="0"/>
                <a:cs typeface="Arial" panose="020B0604020202020204" pitchFamily="34" charset="0"/>
              </a:rPr>
              <a:t>15</a:t>
            </a:r>
            <a:r>
              <a:rPr lang="en-US" altLang="en-US" sz="2400" b="1" noProof="0" dirty="0">
                <a:solidFill>
                  <a:srgbClr val="007FA3"/>
                </a:solidFill>
                <a:latin typeface="Arial" panose="020B0604020202020204" pitchFamily="34" charset="0"/>
                <a:cs typeface="Arial" panose="020B0604020202020204" pitchFamily="34" charset="0"/>
              </a:rPr>
              <a:t>.8	</a:t>
            </a:r>
            <a:r>
              <a:rPr lang="en-US" sz="2400" dirty="0"/>
              <a:t>Discuss computer-controlled alternators.</a:t>
            </a:r>
            <a:endParaRPr lang="en-US" altLang="en-US" sz="240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27367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F9EC6-1937-A23F-B858-05DEDCB3F6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60C9D-3D53-E015-0B4C-5868FC7273DF}"/>
              </a:ext>
            </a:extLst>
          </p:cNvPr>
          <p:cNvSpPr>
            <a:spLocks noGrp="1"/>
          </p:cNvSpPr>
          <p:nvPr>
            <p:ph type="title"/>
          </p:nvPr>
        </p:nvSpPr>
        <p:spPr>
          <a:xfrm>
            <a:off x="457200" y="397163"/>
            <a:ext cx="8229600" cy="553968"/>
          </a:xfrm>
        </p:spPr>
        <p:txBody>
          <a:bodyPr/>
          <a:lstStyle/>
          <a:p>
            <a:r>
              <a:rPr lang="en-US" sz="2400" dirty="0"/>
              <a:t>Animation: Wye Windings</a:t>
            </a:r>
          </a:p>
        </p:txBody>
      </p:sp>
      <p:sp>
        <p:nvSpPr>
          <p:cNvPr id="7" name="Rectangle 6">
            <a:extLst>
              <a:ext uri="{FF2B5EF4-FFF2-40B4-BE49-F238E27FC236}">
                <a16:creationId xmlns:a16="http://schemas.microsoft.com/office/drawing/2014/main" id="{62E62D82-52C3-71DD-D66E-C29DFC7D516C}"/>
              </a:ext>
            </a:extLst>
          </p:cNvPr>
          <p:cNvSpPr/>
          <p:nvPr/>
        </p:nvSpPr>
        <p:spPr>
          <a:xfrm>
            <a:off x="8420100" y="914400"/>
            <a:ext cx="228600" cy="877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A420378B-552E-30D7-293C-59217B8C4CDE}"/>
              </a:ext>
            </a:extLst>
          </p:cNvPr>
          <p:cNvSpPr/>
          <p:nvPr/>
        </p:nvSpPr>
        <p:spPr>
          <a:xfrm>
            <a:off x="228600" y="5105400"/>
            <a:ext cx="228600" cy="801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A6-A Wye Winding - Captions">
            <a:hlinkClick r:id="" action="ppaction://media"/>
            <a:extLst>
              <a:ext uri="{FF2B5EF4-FFF2-40B4-BE49-F238E27FC236}">
                <a16:creationId xmlns:a16="http://schemas.microsoft.com/office/drawing/2014/main" id="{9A695832-0985-4E72-4B0F-3F3787C5173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1214437"/>
            <a:ext cx="8229600" cy="4429125"/>
          </a:xfrm>
        </p:spPr>
      </p:pic>
    </p:spTree>
    <p:extLst>
      <p:ext uri="{BB962C8B-B14F-4D97-AF65-F5344CB8AC3E}">
        <p14:creationId xmlns:p14="http://schemas.microsoft.com/office/powerpoint/2010/main" val="3113839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7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a:t>
            </a:r>
            <a:r>
              <a:rPr lang="en-US" dirty="0"/>
              <a:t>15</a:t>
            </a:r>
            <a:r>
              <a:rPr lang="en-US" noProof="0" dirty="0"/>
              <a:t>.15</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17971"/>
            <a:ext cx="3846125" cy="405683"/>
          </a:xfrm>
        </p:spPr>
        <p:txBody>
          <a:bodyPr wrap="square" lIns="0" tIns="18000" rIns="0" bIns="18000" anchor="ctr" anchorCtr="0">
            <a:spAutoFit/>
          </a:bodyPr>
          <a:lstStyle/>
          <a:p>
            <a:pPr marL="0" indent="0">
              <a:buNone/>
            </a:pPr>
            <a:r>
              <a:rPr lang="en-US" sz="2400" noProof="0" dirty="0"/>
              <a:t>Delta Wound</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8" y="1487921"/>
            <a:ext cx="5943212" cy="405683"/>
          </a:xfrm>
        </p:spPr>
        <p:txBody>
          <a:bodyPr wrap="square" lIns="0" tIns="18000" rIns="0" bIns="18000" anchor="ctr" anchorCtr="0">
            <a:spAutoFit/>
          </a:bodyPr>
          <a:lstStyle/>
          <a:p>
            <a:pPr marL="342900" indent="-342900"/>
            <a:r>
              <a:rPr lang="en-US" sz="2400" noProof="0" dirty="0"/>
              <a:t>Delta-connected stator winding.</a:t>
            </a:r>
          </a:p>
        </p:txBody>
      </p:sp>
      <p:pic>
        <p:nvPicPr>
          <p:cNvPr id="4" name="Picture 3" descr="A circuit diagram depicts a delta-connected stator winding.&#10;Long description is available in notes, press F6.">
            <a:extLst>
              <a:ext uri="{FF2B5EF4-FFF2-40B4-BE49-F238E27FC236}">
                <a16:creationId xmlns:a16="http://schemas.microsoft.com/office/drawing/2014/main" id="{2BC7A30A-5960-4E96-94D0-B8B9AB9E2A9D}"/>
              </a:ext>
            </a:extLst>
          </p:cNvPr>
          <p:cNvPicPr>
            <a:picLocks noChangeAspect="1"/>
          </p:cNvPicPr>
          <p:nvPr/>
        </p:nvPicPr>
        <p:blipFill>
          <a:blip r:embed="rId3"/>
          <a:stretch>
            <a:fillRect/>
          </a:stretch>
        </p:blipFill>
        <p:spPr>
          <a:xfrm>
            <a:off x="1315803" y="2176788"/>
            <a:ext cx="6512395" cy="3915219"/>
          </a:xfrm>
          <a:prstGeom prst="rect">
            <a:avLst/>
          </a:prstGeom>
        </p:spPr>
      </p:pic>
    </p:spTree>
    <p:extLst>
      <p:ext uri="{BB962C8B-B14F-4D97-AF65-F5344CB8AC3E}">
        <p14:creationId xmlns:p14="http://schemas.microsoft.com/office/powerpoint/2010/main" val="18370027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dirty="0"/>
              <a:t>Alternator Output Factors</a:t>
            </a:r>
            <a:endParaRPr lang="en-US" noProof="0" dirty="0"/>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01336"/>
            <a:ext cx="8310174" cy="2113843"/>
          </a:xfrm>
        </p:spPr>
        <p:txBody>
          <a:bodyPr wrap="square" lIns="0" tIns="18000" rIns="0" bIns="18000" anchor="ctr" anchorCtr="0">
            <a:spAutoFit/>
          </a:bodyPr>
          <a:lstStyle/>
          <a:p>
            <a:pPr marL="342900" indent="-342900">
              <a:spcBef>
                <a:spcPts val="600"/>
              </a:spcBef>
            </a:pPr>
            <a:r>
              <a:rPr lang="en-US" sz="2400" dirty="0"/>
              <a:t>The output voltage and current of an alternator depend on the following factors.</a:t>
            </a:r>
            <a:endParaRPr lang="en-US" sz="2400" noProof="0" dirty="0"/>
          </a:p>
          <a:p>
            <a:pPr marL="829818" lvl="1" indent="-342900"/>
            <a:r>
              <a:rPr lang="en-US" sz="2400" dirty="0"/>
              <a:t>Speed of rotation</a:t>
            </a:r>
          </a:p>
          <a:p>
            <a:pPr marL="829818" lvl="1" indent="-342900"/>
            <a:r>
              <a:rPr lang="en-US" sz="2400" dirty="0"/>
              <a:t>Number of conductors</a:t>
            </a:r>
          </a:p>
          <a:p>
            <a:pPr marL="829818" lvl="1" indent="-342900"/>
            <a:r>
              <a:rPr lang="en-US" sz="2400" dirty="0"/>
              <a:t>Strength of the magnetic field</a:t>
            </a:r>
            <a:endParaRPr lang="en-US" sz="2400" noProof="0" dirty="0"/>
          </a:p>
        </p:txBody>
      </p:sp>
    </p:spTree>
    <p:extLst>
      <p:ext uri="{BB962C8B-B14F-4D97-AF65-F5344CB8AC3E}">
        <p14:creationId xmlns:p14="http://schemas.microsoft.com/office/powerpoint/2010/main" val="38728361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a:t>
            </a:r>
            <a:r>
              <a:rPr lang="en-US" dirty="0"/>
              <a:t>15</a:t>
            </a:r>
            <a:r>
              <a:rPr lang="en-US" noProof="0" dirty="0"/>
              <a:t>.16</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17971"/>
            <a:ext cx="3846125" cy="405683"/>
          </a:xfrm>
        </p:spPr>
        <p:txBody>
          <a:bodyPr wrap="square" lIns="0" tIns="18000" rIns="0" bIns="18000" anchor="ctr" anchorCtr="0">
            <a:spAutoFit/>
          </a:bodyPr>
          <a:lstStyle/>
          <a:p>
            <a:pPr marL="0" indent="0">
              <a:buNone/>
            </a:pPr>
            <a:r>
              <a:rPr lang="en-US" sz="2400" noProof="0" dirty="0"/>
              <a:t>Stator Windings</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8" y="1484230"/>
            <a:ext cx="8095862" cy="775015"/>
          </a:xfrm>
        </p:spPr>
        <p:txBody>
          <a:bodyPr wrap="square" lIns="0" tIns="18000" rIns="0" bIns="18000" anchor="ctr" anchorCtr="0">
            <a:spAutoFit/>
          </a:bodyPr>
          <a:lstStyle/>
          <a:p>
            <a:pPr marL="342900" indent="-342900"/>
            <a:r>
              <a:rPr lang="en-US" sz="2400" noProof="0" dirty="0"/>
              <a:t>A stator assembly with six, rather than the normal three, windings.</a:t>
            </a:r>
          </a:p>
        </p:txBody>
      </p:sp>
      <p:pic>
        <p:nvPicPr>
          <p:cNvPr id="3" name="Picture 2" descr="A stator assembly with six windings. ">
            <a:extLst>
              <a:ext uri="{FF2B5EF4-FFF2-40B4-BE49-F238E27FC236}">
                <a16:creationId xmlns:a16="http://schemas.microsoft.com/office/drawing/2014/main" id="{35CC3A96-81FD-4D9F-BE21-D75D4FADB1FC}"/>
              </a:ext>
            </a:extLst>
          </p:cNvPr>
          <p:cNvPicPr>
            <a:picLocks noChangeAspect="1"/>
          </p:cNvPicPr>
          <p:nvPr/>
        </p:nvPicPr>
        <p:blipFill>
          <a:blip r:embed="rId3"/>
          <a:stretch>
            <a:fillRect/>
          </a:stretch>
        </p:blipFill>
        <p:spPr>
          <a:xfrm>
            <a:off x="1951162" y="2484442"/>
            <a:ext cx="5241675" cy="3613415"/>
          </a:xfrm>
          <a:prstGeom prst="rect">
            <a:avLst/>
          </a:prstGeom>
        </p:spPr>
      </p:pic>
    </p:spTree>
    <p:extLst>
      <p:ext uri="{BB962C8B-B14F-4D97-AF65-F5344CB8AC3E}">
        <p14:creationId xmlns:p14="http://schemas.microsoft.com/office/powerpoint/2010/main" val="9635149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dirty="0"/>
              <a:t>Alternator Voltage Regulation</a:t>
            </a:r>
            <a:endParaRPr lang="en-US" noProof="0" dirty="0"/>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01187"/>
            <a:ext cx="8310174" cy="4114391"/>
          </a:xfrm>
        </p:spPr>
        <p:txBody>
          <a:bodyPr wrap="square" lIns="0" tIns="18000" rIns="0" bIns="18000" anchor="ctr" anchorCtr="0">
            <a:spAutoFit/>
          </a:bodyPr>
          <a:lstStyle/>
          <a:p>
            <a:pPr marL="342900" indent="-342900">
              <a:spcBef>
                <a:spcPts val="600"/>
              </a:spcBef>
            </a:pPr>
            <a:r>
              <a:rPr lang="en-US" sz="2400" dirty="0"/>
              <a:t>Regulator Operation</a:t>
            </a:r>
            <a:endParaRPr lang="en-US" sz="2400" noProof="0" dirty="0"/>
          </a:p>
          <a:p>
            <a:pPr marL="829818" lvl="1" indent="-342900"/>
            <a:r>
              <a:rPr lang="en-US" sz="2400" dirty="0"/>
              <a:t>Control of field current is accomplished by opening and closing </a:t>
            </a:r>
            <a:r>
              <a:rPr lang="en-US" sz="2400" i="1" dirty="0"/>
              <a:t>ground </a:t>
            </a:r>
            <a:r>
              <a:rPr lang="en-US" sz="2400" dirty="0"/>
              <a:t>side of field circuit through rotor on most alternators.</a:t>
            </a:r>
          </a:p>
          <a:p>
            <a:pPr marL="829818" lvl="1" indent="-342900"/>
            <a:r>
              <a:rPr lang="en-US" sz="2400" dirty="0"/>
              <a:t>Zener diode is a major electronic component that makes voltage regulation possible.</a:t>
            </a:r>
          </a:p>
          <a:p>
            <a:pPr marL="342900" indent="-342900">
              <a:spcBef>
                <a:spcPts val="600"/>
              </a:spcBef>
            </a:pPr>
            <a:r>
              <a:rPr lang="en-US" sz="2400" dirty="0"/>
              <a:t>Battery Condition and Charging Voltage</a:t>
            </a:r>
            <a:endParaRPr lang="en-US" sz="2400" noProof="0" dirty="0"/>
          </a:p>
          <a:p>
            <a:pPr marL="829818" lvl="1" indent="-342900"/>
            <a:r>
              <a:rPr lang="en-US" sz="2400" dirty="0"/>
              <a:t>The alternator may supply the needed current but may not reach maximum charging voltage.</a:t>
            </a:r>
          </a:p>
          <a:p>
            <a:pPr marL="342900" indent="-342900">
              <a:spcBef>
                <a:spcPts val="600"/>
              </a:spcBef>
            </a:pPr>
            <a:r>
              <a:rPr lang="en-US" sz="2400" dirty="0"/>
              <a:t>Voltage regulators compensate for temperature.</a:t>
            </a:r>
            <a:endParaRPr lang="en-US" sz="2400" noProof="0" dirty="0"/>
          </a:p>
        </p:txBody>
      </p:sp>
    </p:spTree>
    <p:extLst>
      <p:ext uri="{BB962C8B-B14F-4D97-AF65-F5344CB8AC3E}">
        <p14:creationId xmlns:p14="http://schemas.microsoft.com/office/powerpoint/2010/main" val="34132318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a:t>
            </a:r>
            <a:r>
              <a:rPr lang="en-US" dirty="0"/>
              <a:t>15</a:t>
            </a:r>
            <a:r>
              <a:rPr lang="en-US" noProof="0" dirty="0"/>
              <a:t>.17</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17971"/>
            <a:ext cx="3846125" cy="405683"/>
          </a:xfrm>
        </p:spPr>
        <p:txBody>
          <a:bodyPr wrap="square" lIns="0" tIns="18000" rIns="0" bIns="18000" anchor="ctr" anchorCtr="0">
            <a:spAutoFit/>
          </a:bodyPr>
          <a:lstStyle/>
          <a:p>
            <a:pPr marL="0" indent="0">
              <a:buNone/>
            </a:pPr>
            <a:r>
              <a:rPr lang="en-US" sz="2400" noProof="0" dirty="0"/>
              <a:t>Voltage Regulator</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8" y="1497446"/>
            <a:ext cx="8095862" cy="405683"/>
          </a:xfrm>
        </p:spPr>
        <p:txBody>
          <a:bodyPr wrap="square" lIns="0" tIns="18000" rIns="0" bIns="18000" anchor="ctr" anchorCtr="0">
            <a:spAutoFit/>
          </a:bodyPr>
          <a:lstStyle/>
          <a:p>
            <a:pPr marL="342900" indent="-342900"/>
            <a:r>
              <a:rPr lang="en-US" sz="2400" noProof="0" dirty="0"/>
              <a:t>Typical voltage regulator range.</a:t>
            </a:r>
          </a:p>
        </p:txBody>
      </p:sp>
      <p:pic>
        <p:nvPicPr>
          <p:cNvPr id="4" name="Picture 3" descr="A graph plots voltage on the vertical axis and r p m on the horizontal axis. The voltage ranges from minus 14.2 to minus 14.6 volts. The voltage in the graph increases exponentially with increase in r p m.">
            <a:extLst>
              <a:ext uri="{FF2B5EF4-FFF2-40B4-BE49-F238E27FC236}">
                <a16:creationId xmlns:a16="http://schemas.microsoft.com/office/drawing/2014/main" id="{FDE1486B-9927-464C-8164-E08B4205E529}"/>
              </a:ext>
            </a:extLst>
          </p:cNvPr>
          <p:cNvPicPr>
            <a:picLocks noChangeAspect="1"/>
          </p:cNvPicPr>
          <p:nvPr/>
        </p:nvPicPr>
        <p:blipFill>
          <a:blip r:embed="rId3"/>
          <a:stretch>
            <a:fillRect/>
          </a:stretch>
        </p:blipFill>
        <p:spPr>
          <a:xfrm>
            <a:off x="1526183" y="2272674"/>
            <a:ext cx="6077329" cy="3618941"/>
          </a:xfrm>
          <a:prstGeom prst="rect">
            <a:avLst/>
          </a:prstGeom>
        </p:spPr>
      </p:pic>
    </p:spTree>
    <p:extLst>
      <p:ext uri="{BB962C8B-B14F-4D97-AF65-F5344CB8AC3E}">
        <p14:creationId xmlns:p14="http://schemas.microsoft.com/office/powerpoint/2010/main" val="3927799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a:t>
            </a:r>
            <a:r>
              <a:rPr lang="en-US" dirty="0"/>
              <a:t>15</a:t>
            </a:r>
            <a:r>
              <a:rPr lang="en-US" noProof="0" dirty="0"/>
              <a:t>.18</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17971"/>
            <a:ext cx="3846125" cy="405683"/>
          </a:xfrm>
        </p:spPr>
        <p:txBody>
          <a:bodyPr wrap="square" lIns="0" tIns="18000" rIns="0" bIns="18000" anchor="ctr" anchorCtr="0">
            <a:spAutoFit/>
          </a:bodyPr>
          <a:lstStyle/>
          <a:p>
            <a:pPr marL="0" indent="0">
              <a:buNone/>
            </a:pPr>
            <a:r>
              <a:rPr lang="en-US" sz="2400" noProof="0" dirty="0"/>
              <a:t>Electronic Regulator</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8" y="1493755"/>
            <a:ext cx="8266924" cy="775015"/>
          </a:xfrm>
        </p:spPr>
        <p:txBody>
          <a:bodyPr wrap="square" lIns="0" tIns="18000" rIns="0" bIns="18000" anchor="ctr" anchorCtr="0">
            <a:spAutoFit/>
          </a:bodyPr>
          <a:lstStyle/>
          <a:p>
            <a:pPr marL="342900" indent="-342900"/>
            <a:r>
              <a:rPr lang="en-US" sz="2400" noProof="0" dirty="0"/>
              <a:t>A typical electronic voltage regulator with the cover removed showing the circuits inside.</a:t>
            </a:r>
          </a:p>
        </p:txBody>
      </p:sp>
      <p:pic>
        <p:nvPicPr>
          <p:cNvPr id="3" name="Picture 2" descr="An electronic voltage regulator with the circuits inside the regulator visible. ">
            <a:extLst>
              <a:ext uri="{FF2B5EF4-FFF2-40B4-BE49-F238E27FC236}">
                <a16:creationId xmlns:a16="http://schemas.microsoft.com/office/drawing/2014/main" id="{499187DC-6554-4122-B009-ABB10F1F55E4}"/>
              </a:ext>
            </a:extLst>
          </p:cNvPr>
          <p:cNvPicPr>
            <a:picLocks noChangeAspect="1"/>
          </p:cNvPicPr>
          <p:nvPr/>
        </p:nvPicPr>
        <p:blipFill>
          <a:blip r:embed="rId3"/>
          <a:stretch>
            <a:fillRect/>
          </a:stretch>
        </p:blipFill>
        <p:spPr>
          <a:xfrm>
            <a:off x="1560333" y="2568964"/>
            <a:ext cx="6023335" cy="3496623"/>
          </a:xfrm>
          <a:prstGeom prst="rect">
            <a:avLst/>
          </a:prstGeom>
        </p:spPr>
      </p:pic>
    </p:spTree>
    <p:extLst>
      <p:ext uri="{BB962C8B-B14F-4D97-AF65-F5344CB8AC3E}">
        <p14:creationId xmlns:p14="http://schemas.microsoft.com/office/powerpoint/2010/main" val="10364517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a:t>
            </a:r>
            <a:r>
              <a:rPr lang="en-US" dirty="0"/>
              <a:t>15</a:t>
            </a:r>
            <a:r>
              <a:rPr lang="en-US" noProof="0" dirty="0"/>
              <a:t>.19</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17971"/>
            <a:ext cx="3846125" cy="405683"/>
          </a:xfrm>
        </p:spPr>
        <p:txBody>
          <a:bodyPr wrap="square" lIns="0" tIns="18000" rIns="0" bIns="18000" anchor="ctr" anchorCtr="0">
            <a:spAutoFit/>
          </a:bodyPr>
          <a:lstStyle/>
          <a:p>
            <a:pPr marL="0" indent="0">
              <a:buNone/>
            </a:pPr>
            <a:r>
              <a:rPr lang="en-US" sz="2400" spc="-300" noProof="0" dirty="0"/>
              <a:t>G </a:t>
            </a:r>
            <a:r>
              <a:rPr lang="en-US" sz="2400" noProof="0" dirty="0"/>
              <a:t>M </a:t>
            </a:r>
            <a:r>
              <a:rPr lang="en-US" sz="2400" spc="-300" noProof="0" dirty="0"/>
              <a:t>S </a:t>
            </a:r>
            <a:r>
              <a:rPr lang="en-US" sz="2400" noProof="0" dirty="0"/>
              <a:t>I Regulator</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8" y="1845228"/>
            <a:ext cx="4000458" cy="3729670"/>
          </a:xfrm>
        </p:spPr>
        <p:txBody>
          <a:bodyPr wrap="square" lIns="0" tIns="18000" rIns="0" bIns="18000" anchor="ctr" anchorCtr="0">
            <a:spAutoFit/>
          </a:bodyPr>
          <a:lstStyle/>
          <a:p>
            <a:pPr marL="342900" indent="-342900"/>
            <a:r>
              <a:rPr lang="en-US" sz="2400" noProof="0" dirty="0"/>
              <a:t>Typical General Motors </a:t>
            </a:r>
            <a:r>
              <a:rPr lang="en-US" sz="2400" spc="-300" noProof="0" dirty="0"/>
              <a:t>S </a:t>
            </a:r>
            <a:r>
              <a:rPr lang="en-US" sz="2400" noProof="0" dirty="0"/>
              <a:t>I-style alternator with an integral voltage regulator. Voltage present at terminal 2 is used to reverse bias the zener diode (D2) that controls </a:t>
            </a:r>
            <a:r>
              <a:rPr lang="en-US" sz="2400" spc="-300" noProof="0" dirty="0"/>
              <a:t>T </a:t>
            </a:r>
            <a:r>
              <a:rPr lang="en-US" sz="2400" noProof="0" dirty="0"/>
              <a:t>R2. The positive brush is fed by the ignition current (terminal 1) plus current from the diode trio.</a:t>
            </a:r>
          </a:p>
        </p:txBody>
      </p:sp>
      <p:pic>
        <p:nvPicPr>
          <p:cNvPr id="4" name="Picture 3" descr="A circuit diagram depicts an alternator voltage regulation circuit.&#10;Long description is available in notes, press F6.">
            <a:extLst>
              <a:ext uri="{FF2B5EF4-FFF2-40B4-BE49-F238E27FC236}">
                <a16:creationId xmlns:a16="http://schemas.microsoft.com/office/drawing/2014/main" id="{E040F625-17C3-4B39-8A85-40E5860B3BE4}"/>
              </a:ext>
            </a:extLst>
          </p:cNvPr>
          <p:cNvPicPr>
            <a:picLocks noChangeAspect="1"/>
          </p:cNvPicPr>
          <p:nvPr/>
        </p:nvPicPr>
        <p:blipFill>
          <a:blip r:embed="rId3"/>
          <a:stretch>
            <a:fillRect/>
          </a:stretch>
        </p:blipFill>
        <p:spPr>
          <a:xfrm>
            <a:off x="4856119" y="941616"/>
            <a:ext cx="3246120" cy="5288280"/>
          </a:xfrm>
          <a:prstGeom prst="rect">
            <a:avLst/>
          </a:prstGeom>
        </p:spPr>
      </p:pic>
    </p:spTree>
    <p:extLst>
      <p:ext uri="{BB962C8B-B14F-4D97-AF65-F5344CB8AC3E}">
        <p14:creationId xmlns:p14="http://schemas.microsoft.com/office/powerpoint/2010/main" val="13028969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dirty="0"/>
              <a:t>Alternator Cooling</a:t>
            </a:r>
            <a:endParaRPr lang="en-US" noProof="0" dirty="0"/>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10489"/>
            <a:ext cx="8310174" cy="2190788"/>
          </a:xfrm>
        </p:spPr>
        <p:txBody>
          <a:bodyPr wrap="square" lIns="0" tIns="18000" rIns="0" bIns="18000" anchor="ctr" anchorCtr="0">
            <a:spAutoFit/>
          </a:bodyPr>
          <a:lstStyle/>
          <a:p>
            <a:pPr marL="342900" indent="-342900">
              <a:spcBef>
                <a:spcPts val="600"/>
              </a:spcBef>
            </a:pPr>
            <a:r>
              <a:rPr lang="en-US" sz="2400" dirty="0"/>
              <a:t>The types of cooling include the following:</a:t>
            </a:r>
            <a:endParaRPr lang="en-US" sz="2400" noProof="0" dirty="0"/>
          </a:p>
          <a:p>
            <a:pPr marL="829818" lvl="1" indent="-342900"/>
            <a:r>
              <a:rPr lang="en-US" sz="2400" dirty="0"/>
              <a:t>External fan</a:t>
            </a:r>
          </a:p>
          <a:p>
            <a:pPr marL="829818" lvl="1" indent="-342900"/>
            <a:r>
              <a:rPr lang="en-US" sz="2400" dirty="0"/>
              <a:t>Internal fan(s)</a:t>
            </a:r>
          </a:p>
          <a:p>
            <a:pPr marL="829818" lvl="1" indent="-342900"/>
            <a:r>
              <a:rPr lang="en-US" sz="2400" dirty="0"/>
              <a:t>Both an external fan and an internal fan</a:t>
            </a:r>
          </a:p>
          <a:p>
            <a:pPr marL="829818" lvl="1" indent="-342900"/>
            <a:r>
              <a:rPr lang="en-US" sz="2400" dirty="0"/>
              <a:t>Coolant cooled</a:t>
            </a:r>
            <a:endParaRPr lang="en-US" sz="2400" noProof="0" dirty="0"/>
          </a:p>
        </p:txBody>
      </p:sp>
    </p:spTree>
    <p:extLst>
      <p:ext uri="{BB962C8B-B14F-4D97-AF65-F5344CB8AC3E}">
        <p14:creationId xmlns:p14="http://schemas.microsoft.com/office/powerpoint/2010/main" val="39336503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a:t>
            </a:r>
            <a:r>
              <a:rPr lang="en-US" dirty="0"/>
              <a:t>15</a:t>
            </a:r>
            <a:r>
              <a:rPr lang="en-US" noProof="0" dirty="0"/>
              <a:t>.20</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17971"/>
            <a:ext cx="3846125" cy="405683"/>
          </a:xfrm>
        </p:spPr>
        <p:txBody>
          <a:bodyPr wrap="square" lIns="0" tIns="18000" rIns="0" bIns="18000" anchor="ctr" anchorCtr="0">
            <a:spAutoFit/>
          </a:bodyPr>
          <a:lstStyle/>
          <a:p>
            <a:pPr marL="0" indent="0">
              <a:buNone/>
            </a:pPr>
            <a:r>
              <a:rPr lang="en-US" sz="2400" noProof="0" dirty="0"/>
              <a:t>Coolant Cooled</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8" y="1490064"/>
            <a:ext cx="8266924" cy="1144347"/>
          </a:xfrm>
        </p:spPr>
        <p:txBody>
          <a:bodyPr wrap="square" lIns="0" tIns="18000" rIns="0" bIns="18000" anchor="ctr" anchorCtr="0">
            <a:spAutoFit/>
          </a:bodyPr>
          <a:lstStyle/>
          <a:p>
            <a:pPr marL="342900" indent="-342900"/>
            <a:r>
              <a:rPr lang="en-US" sz="2400" noProof="0" dirty="0"/>
              <a:t>A coolant-cooled alternator showing the hose connections where coolant from the engine flows through the rear frame of the alternator.</a:t>
            </a:r>
          </a:p>
        </p:txBody>
      </p:sp>
      <p:pic>
        <p:nvPicPr>
          <p:cNvPr id="4" name="Picture 3" descr="A coolant-cooled alternator with coolant connections on the rear frame. ">
            <a:extLst>
              <a:ext uri="{FF2B5EF4-FFF2-40B4-BE49-F238E27FC236}">
                <a16:creationId xmlns:a16="http://schemas.microsoft.com/office/drawing/2014/main" id="{8A05613B-CEF0-4D82-B416-D2D046EBC5CC}"/>
              </a:ext>
            </a:extLst>
          </p:cNvPr>
          <p:cNvPicPr>
            <a:picLocks noChangeAspect="1"/>
          </p:cNvPicPr>
          <p:nvPr/>
        </p:nvPicPr>
        <p:blipFill>
          <a:blip r:embed="rId3"/>
          <a:stretch>
            <a:fillRect/>
          </a:stretch>
        </p:blipFill>
        <p:spPr>
          <a:xfrm>
            <a:off x="2854718" y="2864030"/>
            <a:ext cx="3434565" cy="3376754"/>
          </a:xfrm>
          <a:prstGeom prst="rect">
            <a:avLst/>
          </a:prstGeom>
        </p:spPr>
      </p:pic>
    </p:spTree>
    <p:extLst>
      <p:ext uri="{BB962C8B-B14F-4D97-AF65-F5344CB8AC3E}">
        <p14:creationId xmlns:p14="http://schemas.microsoft.com/office/powerpoint/2010/main" val="42211053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99867"/>
            <a:ext cx="8310175" cy="590349"/>
          </a:xfrm>
        </p:spPr>
        <p:txBody>
          <a:bodyPr wrap="square" lIns="0" tIns="18000" rIns="0" bIns="18000" anchor="ctr" anchorCtr="0">
            <a:spAutoFit/>
          </a:bodyPr>
          <a:lstStyle/>
          <a:p>
            <a:r>
              <a:rPr lang="en-US" dirty="0"/>
              <a:t>Principle of Alternator Operation</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959" y="896752"/>
            <a:ext cx="8314753" cy="3822003"/>
          </a:xfrm>
        </p:spPr>
        <p:txBody>
          <a:bodyPr wrap="square" lIns="0" tIns="18000" rIns="0" bIns="18000" anchor="ctr" anchorCtr="0">
            <a:spAutoFit/>
          </a:bodyPr>
          <a:lstStyle/>
          <a:p>
            <a:pPr marL="342900" indent="-342900">
              <a:spcBef>
                <a:spcPts val="600"/>
              </a:spcBef>
              <a:buSzTx/>
            </a:pPr>
            <a:r>
              <a:rPr lang="en-US" altLang="en-US" sz="2400" noProof="0" dirty="0">
                <a:solidFill>
                  <a:schemeClr val="tx1"/>
                </a:solidFill>
              </a:rPr>
              <a:t>Terminology</a:t>
            </a:r>
          </a:p>
          <a:p>
            <a:pPr marL="829818" lvl="1" indent="-342900">
              <a:buSzTx/>
            </a:pPr>
            <a:r>
              <a:rPr lang="en-US" sz="2400" spc="-300" dirty="0"/>
              <a:t>S A </a:t>
            </a:r>
            <a:r>
              <a:rPr lang="en-US" sz="2400" dirty="0"/>
              <a:t>E term for unit that generates electricity is </a:t>
            </a:r>
            <a:r>
              <a:rPr lang="en-US" sz="2400" i="1" dirty="0"/>
              <a:t>generator</a:t>
            </a:r>
            <a:r>
              <a:rPr lang="en-US" sz="2400" dirty="0"/>
              <a:t>.</a:t>
            </a:r>
          </a:p>
          <a:p>
            <a:pPr marL="829818" lvl="1" indent="-342900">
              <a:buSzTx/>
            </a:pPr>
            <a:r>
              <a:rPr lang="en-US" sz="2400" dirty="0">
                <a:solidFill>
                  <a:schemeClr val="tx1"/>
                </a:solidFill>
              </a:rPr>
              <a:t>Alternator is most commonly used</a:t>
            </a:r>
          </a:p>
          <a:p>
            <a:pPr marL="342900" indent="-342900">
              <a:spcBef>
                <a:spcPts val="600"/>
              </a:spcBef>
              <a:buSzTx/>
            </a:pPr>
            <a:r>
              <a:rPr lang="en-US" altLang="en-US" sz="2400" noProof="0" dirty="0">
                <a:solidFill>
                  <a:schemeClr val="tx1"/>
                </a:solidFill>
              </a:rPr>
              <a:t>Amount of current generated can be increased by:</a:t>
            </a:r>
          </a:p>
          <a:p>
            <a:pPr marL="829818" lvl="1" indent="-342900">
              <a:buSzTx/>
            </a:pPr>
            <a:r>
              <a:rPr lang="en-US" sz="2400" dirty="0"/>
              <a:t>Increasing </a:t>
            </a:r>
            <a:r>
              <a:rPr lang="en-US" sz="2400" i="1" dirty="0"/>
              <a:t>speed</a:t>
            </a:r>
            <a:r>
              <a:rPr lang="en-US" sz="2400" dirty="0"/>
              <a:t> of conductors through magnetic field</a:t>
            </a:r>
          </a:p>
          <a:p>
            <a:pPr marL="829818" lvl="1" indent="-342900">
              <a:buSzTx/>
            </a:pPr>
            <a:r>
              <a:rPr lang="en-US" sz="2400" dirty="0"/>
              <a:t>Increasing </a:t>
            </a:r>
            <a:r>
              <a:rPr lang="en-US" sz="2400" i="1" dirty="0"/>
              <a:t>number</a:t>
            </a:r>
            <a:r>
              <a:rPr lang="en-US" sz="2400" dirty="0"/>
              <a:t> of conductors passing through magnetic field</a:t>
            </a:r>
          </a:p>
          <a:p>
            <a:pPr marL="829818" lvl="1" indent="-342900">
              <a:buSzTx/>
            </a:pPr>
            <a:r>
              <a:rPr lang="en-US" altLang="en-US" sz="2400" noProof="0" dirty="0">
                <a:solidFill>
                  <a:schemeClr val="tx1"/>
                </a:solidFill>
              </a:rPr>
              <a:t>Increasing </a:t>
            </a:r>
            <a:r>
              <a:rPr lang="en-US" altLang="en-US" sz="2400" i="1" noProof="0" dirty="0">
                <a:solidFill>
                  <a:schemeClr val="tx1"/>
                </a:solidFill>
              </a:rPr>
              <a:t>strength</a:t>
            </a:r>
            <a:r>
              <a:rPr lang="en-US" altLang="en-US" sz="2400" noProof="0" dirty="0">
                <a:solidFill>
                  <a:schemeClr val="tx1"/>
                </a:solidFill>
              </a:rPr>
              <a:t> of magnetic field</a:t>
            </a:r>
          </a:p>
        </p:txBody>
      </p:sp>
    </p:spTree>
    <p:extLst>
      <p:ext uri="{BB962C8B-B14F-4D97-AF65-F5344CB8AC3E}">
        <p14:creationId xmlns:p14="http://schemas.microsoft.com/office/powerpoint/2010/main" val="7797933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79583"/>
            <a:ext cx="8310175" cy="590349"/>
          </a:xfrm>
        </p:spPr>
        <p:txBody>
          <a:bodyPr wrap="square" lIns="0" tIns="18000" rIns="0" bIns="18000" anchor="ctr" anchorCtr="0">
            <a:spAutoFit/>
          </a:bodyPr>
          <a:lstStyle/>
          <a:p>
            <a:r>
              <a:rPr lang="en-US" noProof="0" dirty="0"/>
              <a:t>Question 3</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22897"/>
            <a:ext cx="8310174" cy="405683"/>
          </a:xfrm>
        </p:spPr>
        <p:txBody>
          <a:bodyPr wrap="square" lIns="0" tIns="18000" rIns="0" bIns="18000" anchor="ctr" anchorCtr="0">
            <a:spAutoFit/>
          </a:bodyPr>
          <a:lstStyle/>
          <a:p>
            <a:pPr marL="0" indent="0">
              <a:buNone/>
            </a:pPr>
            <a:r>
              <a:rPr lang="en-US" sz="2400" dirty="0">
                <a:solidFill>
                  <a:srgbClr val="000000"/>
                </a:solidFill>
              </a:rPr>
              <a:t>How can an alternator be cooled?</a:t>
            </a:r>
          </a:p>
        </p:txBody>
      </p:sp>
    </p:spTree>
    <p:extLst>
      <p:ext uri="{BB962C8B-B14F-4D97-AF65-F5344CB8AC3E}">
        <p14:creationId xmlns:p14="http://schemas.microsoft.com/office/powerpoint/2010/main" val="38339441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79389"/>
            <a:ext cx="8310175" cy="590349"/>
          </a:xfrm>
        </p:spPr>
        <p:txBody>
          <a:bodyPr wrap="square" lIns="0" tIns="18000" rIns="0" bIns="18000" anchor="ctr" anchorCtr="0">
            <a:spAutoFit/>
          </a:bodyPr>
          <a:lstStyle/>
          <a:p>
            <a:r>
              <a:rPr lang="en-US" noProof="0" dirty="0"/>
              <a:t>Answer 3</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10561"/>
            <a:ext cx="8310174" cy="405683"/>
          </a:xfrm>
        </p:spPr>
        <p:txBody>
          <a:bodyPr wrap="square" lIns="0" tIns="18000" rIns="0" bIns="18000" anchor="ctr" anchorCtr="0">
            <a:spAutoFit/>
          </a:bodyPr>
          <a:lstStyle/>
          <a:p>
            <a:pPr marL="0" indent="0">
              <a:buNone/>
            </a:pPr>
            <a:r>
              <a:rPr lang="en-US" sz="2400" dirty="0">
                <a:solidFill>
                  <a:srgbClr val="000000"/>
                </a:solidFill>
              </a:rPr>
              <a:t>How can an alternator be cooled?</a:t>
            </a:r>
          </a:p>
        </p:txBody>
      </p:sp>
    </p:spTree>
    <p:extLst>
      <p:ext uri="{BB962C8B-B14F-4D97-AF65-F5344CB8AC3E}">
        <p14:creationId xmlns:p14="http://schemas.microsoft.com/office/powerpoint/2010/main" val="30604606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dirty="0"/>
              <a:t>Computer-Controlled Alternators</a:t>
            </a:r>
            <a:endParaRPr lang="en-US" noProof="0" dirty="0"/>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22648"/>
            <a:ext cx="8310174" cy="3221839"/>
          </a:xfrm>
        </p:spPr>
        <p:txBody>
          <a:bodyPr wrap="square" lIns="0" tIns="18000" rIns="0" bIns="18000" anchor="ctr" anchorCtr="0">
            <a:spAutoFit/>
          </a:bodyPr>
          <a:lstStyle/>
          <a:p>
            <a:pPr marL="342900" indent="-342900">
              <a:spcBef>
                <a:spcPts val="600"/>
              </a:spcBef>
            </a:pPr>
            <a:r>
              <a:rPr lang="en-US" sz="2400" dirty="0"/>
              <a:t>Computers can interface with charging system in three ways.</a:t>
            </a:r>
            <a:endParaRPr lang="en-US" sz="2400" noProof="0" dirty="0"/>
          </a:p>
          <a:p>
            <a:pPr marL="829818" lvl="1" indent="-342900"/>
            <a:r>
              <a:rPr lang="en-US" sz="2400" dirty="0"/>
              <a:t>Computer can </a:t>
            </a:r>
            <a:r>
              <a:rPr lang="en-US" sz="2400" i="1" dirty="0"/>
              <a:t>activate </a:t>
            </a:r>
            <a:r>
              <a:rPr lang="en-US" sz="2400" dirty="0"/>
              <a:t>charging system by turning on and off field current to rotor.</a:t>
            </a:r>
          </a:p>
          <a:p>
            <a:pPr marL="829818" lvl="1" indent="-342900"/>
            <a:r>
              <a:rPr lang="en-US" sz="2400" dirty="0"/>
              <a:t>Computer can </a:t>
            </a:r>
            <a:r>
              <a:rPr lang="en-US" sz="2400" i="1" dirty="0"/>
              <a:t>monitor </a:t>
            </a:r>
            <a:r>
              <a:rPr lang="en-US" sz="2400" dirty="0"/>
              <a:t>operation of alternator and increase engine speed.</a:t>
            </a:r>
          </a:p>
          <a:p>
            <a:pPr marL="829818" lvl="1" indent="-342900"/>
            <a:r>
              <a:rPr lang="en-US" sz="2400" dirty="0"/>
              <a:t>Computer can </a:t>
            </a:r>
            <a:r>
              <a:rPr lang="en-US" sz="2400" i="1" dirty="0"/>
              <a:t>control </a:t>
            </a:r>
            <a:r>
              <a:rPr lang="en-US" sz="2400" dirty="0"/>
              <a:t>alternator by controlling alternator output to match needs of system.</a:t>
            </a:r>
            <a:endParaRPr lang="en-US" sz="2400" noProof="0" dirty="0"/>
          </a:p>
        </p:txBody>
      </p:sp>
    </p:spTree>
    <p:extLst>
      <p:ext uri="{BB962C8B-B14F-4D97-AF65-F5344CB8AC3E}">
        <p14:creationId xmlns:p14="http://schemas.microsoft.com/office/powerpoint/2010/main" val="24125543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a:t>
            </a:r>
            <a:r>
              <a:rPr lang="en-US" dirty="0"/>
              <a:t>15</a:t>
            </a:r>
            <a:r>
              <a:rPr lang="en-US" noProof="0" dirty="0"/>
              <a:t>.21</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17971"/>
            <a:ext cx="3846125" cy="405683"/>
          </a:xfrm>
        </p:spPr>
        <p:txBody>
          <a:bodyPr wrap="square" lIns="0" tIns="18000" rIns="0" bIns="18000" anchor="ctr" anchorCtr="0">
            <a:spAutoFit/>
          </a:bodyPr>
          <a:lstStyle/>
          <a:p>
            <a:pPr marL="0" indent="0">
              <a:buNone/>
            </a:pPr>
            <a:r>
              <a:rPr lang="en-US" sz="2400" noProof="0" dirty="0"/>
              <a:t>Hall-Effect Sensor</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8" y="1493755"/>
            <a:ext cx="8266924" cy="775015"/>
          </a:xfrm>
        </p:spPr>
        <p:txBody>
          <a:bodyPr wrap="square" lIns="0" tIns="18000" rIns="0" bIns="18000" anchor="ctr" anchorCtr="0">
            <a:spAutoFit/>
          </a:bodyPr>
          <a:lstStyle/>
          <a:p>
            <a:pPr marL="342900" indent="-342900"/>
            <a:r>
              <a:rPr lang="en-US" sz="2400" noProof="0" dirty="0"/>
              <a:t>A Hall-effect current sensor attached to the positive battery cable is used as part of the </a:t>
            </a:r>
            <a:r>
              <a:rPr lang="en-US" sz="2400" spc="-300" noProof="0" dirty="0"/>
              <a:t>E P </a:t>
            </a:r>
            <a:r>
              <a:rPr lang="en-US" sz="2400" noProof="0" dirty="0"/>
              <a:t>M system.</a:t>
            </a:r>
          </a:p>
        </p:txBody>
      </p:sp>
      <p:pic>
        <p:nvPicPr>
          <p:cNvPr id="3" name="Picture 2" descr="A current sensor attached to the positive terminal of a battery. ">
            <a:extLst>
              <a:ext uri="{FF2B5EF4-FFF2-40B4-BE49-F238E27FC236}">
                <a16:creationId xmlns:a16="http://schemas.microsoft.com/office/drawing/2014/main" id="{9B6CEF42-76AF-4921-8E4E-DD3FC7C1C550}"/>
              </a:ext>
            </a:extLst>
          </p:cNvPr>
          <p:cNvPicPr>
            <a:picLocks noChangeAspect="1"/>
          </p:cNvPicPr>
          <p:nvPr/>
        </p:nvPicPr>
        <p:blipFill>
          <a:blip r:embed="rId3"/>
          <a:stretch>
            <a:fillRect/>
          </a:stretch>
        </p:blipFill>
        <p:spPr>
          <a:xfrm>
            <a:off x="2213179" y="2477583"/>
            <a:ext cx="4717643" cy="3548753"/>
          </a:xfrm>
          <a:prstGeom prst="rect">
            <a:avLst/>
          </a:prstGeom>
        </p:spPr>
      </p:pic>
    </p:spTree>
    <p:extLst>
      <p:ext uri="{BB962C8B-B14F-4D97-AF65-F5344CB8AC3E}">
        <p14:creationId xmlns:p14="http://schemas.microsoft.com/office/powerpoint/2010/main" val="1923539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a:t>
            </a:r>
            <a:r>
              <a:rPr lang="en-US" dirty="0"/>
              <a:t>15</a:t>
            </a:r>
            <a:r>
              <a:rPr lang="en-US" noProof="0" dirty="0"/>
              <a:t>.22</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17971"/>
            <a:ext cx="3846125" cy="405683"/>
          </a:xfrm>
        </p:spPr>
        <p:txBody>
          <a:bodyPr wrap="square" lIns="0" tIns="18000" rIns="0" bIns="18000" anchor="ctr" anchorCtr="0">
            <a:spAutoFit/>
          </a:bodyPr>
          <a:lstStyle/>
          <a:p>
            <a:pPr marL="0" indent="0">
              <a:buNone/>
            </a:pPr>
            <a:r>
              <a:rPr lang="en-US" sz="2400" noProof="0" dirty="0"/>
              <a:t>Computer Control</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8" y="1493755"/>
            <a:ext cx="8266924" cy="775015"/>
          </a:xfrm>
        </p:spPr>
        <p:txBody>
          <a:bodyPr wrap="square" lIns="0" tIns="18000" rIns="0" bIns="18000" anchor="ctr" anchorCtr="0">
            <a:spAutoFit/>
          </a:bodyPr>
          <a:lstStyle/>
          <a:p>
            <a:pPr marL="342900" indent="-342900"/>
            <a:r>
              <a:rPr lang="en-US" sz="2400" noProof="0" dirty="0"/>
              <a:t>The amount of time current flowing through the field (rotor) determines the alternator output.</a:t>
            </a:r>
          </a:p>
        </p:txBody>
      </p:sp>
      <p:pic>
        <p:nvPicPr>
          <p:cNvPr id="4" name="Picture 3" descr="Two graphs depicting the amount of time current flows through a field rotor.&#10;Long description is available in notes, press F6.">
            <a:extLst>
              <a:ext uri="{FF2B5EF4-FFF2-40B4-BE49-F238E27FC236}">
                <a16:creationId xmlns:a16="http://schemas.microsoft.com/office/drawing/2014/main" id="{C1241465-AB4D-4FD7-BFA5-54DD2A5C5EE4}"/>
              </a:ext>
            </a:extLst>
          </p:cNvPr>
          <p:cNvPicPr>
            <a:picLocks noChangeAspect="1"/>
          </p:cNvPicPr>
          <p:nvPr/>
        </p:nvPicPr>
        <p:blipFill>
          <a:blip r:embed="rId3"/>
          <a:stretch>
            <a:fillRect/>
          </a:stretch>
        </p:blipFill>
        <p:spPr>
          <a:xfrm>
            <a:off x="1790039" y="2424084"/>
            <a:ext cx="5563923" cy="3838639"/>
          </a:xfrm>
          <a:prstGeom prst="rect">
            <a:avLst/>
          </a:prstGeom>
        </p:spPr>
      </p:pic>
    </p:spTree>
    <p:extLst>
      <p:ext uri="{BB962C8B-B14F-4D97-AF65-F5344CB8AC3E}">
        <p14:creationId xmlns:p14="http://schemas.microsoft.com/office/powerpoint/2010/main" val="35970836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6BBF2-9EA6-1274-2699-04B8AD52BC03}"/>
              </a:ext>
            </a:extLst>
          </p:cNvPr>
          <p:cNvSpPr>
            <a:spLocks noGrp="1"/>
          </p:cNvSpPr>
          <p:nvPr>
            <p:ph type="title"/>
          </p:nvPr>
        </p:nvSpPr>
        <p:spPr>
          <a:xfrm>
            <a:off x="457200" y="196460"/>
            <a:ext cx="8229600" cy="590349"/>
          </a:xfrm>
        </p:spPr>
        <p:txBody>
          <a:bodyPr lIns="0" tIns="18000" rIns="0" bIns="18000" anchor="ctr" anchorCtr="0">
            <a:spAutoFit/>
          </a:bodyPr>
          <a:lstStyle/>
          <a:p>
            <a:r>
              <a:rPr lang="en-US" noProof="0" dirty="0"/>
              <a:t>Chart </a:t>
            </a:r>
            <a:r>
              <a:rPr lang="en-US" dirty="0"/>
              <a:t>15</a:t>
            </a:r>
            <a:r>
              <a:rPr lang="en-US" noProof="0" dirty="0"/>
              <a:t>.1</a:t>
            </a:r>
            <a:endParaRPr lang="en-US" dirty="0"/>
          </a:p>
        </p:txBody>
      </p:sp>
      <p:sp>
        <p:nvSpPr>
          <p:cNvPr id="3" name="Content Placeholder 2">
            <a:extLst>
              <a:ext uri="{FF2B5EF4-FFF2-40B4-BE49-F238E27FC236}">
                <a16:creationId xmlns:a16="http://schemas.microsoft.com/office/drawing/2014/main" id="{B4F256E7-634C-2B6E-42F7-F0840AAAEE75}"/>
              </a:ext>
            </a:extLst>
          </p:cNvPr>
          <p:cNvSpPr>
            <a:spLocks noGrp="1"/>
          </p:cNvSpPr>
          <p:nvPr>
            <p:ph sz="quarter" idx="13"/>
          </p:nvPr>
        </p:nvSpPr>
        <p:spPr>
          <a:xfrm>
            <a:off x="457200" y="908738"/>
            <a:ext cx="3782971" cy="405683"/>
          </a:xfrm>
        </p:spPr>
        <p:txBody>
          <a:bodyPr wrap="square" lIns="0" tIns="18000" rIns="0" bIns="18000" anchor="ctr" anchorCtr="0">
            <a:spAutoFit/>
          </a:bodyPr>
          <a:lstStyle/>
          <a:p>
            <a:pPr marL="0" indent="0">
              <a:buNone/>
            </a:pPr>
            <a:r>
              <a:rPr lang="en-US" sz="2400" dirty="0"/>
              <a:t>Output Voltage</a:t>
            </a:r>
          </a:p>
        </p:txBody>
      </p:sp>
      <p:sp>
        <p:nvSpPr>
          <p:cNvPr id="4" name="Content Placeholder 3">
            <a:extLst>
              <a:ext uri="{FF2B5EF4-FFF2-40B4-BE49-F238E27FC236}">
                <a16:creationId xmlns:a16="http://schemas.microsoft.com/office/drawing/2014/main" id="{39F2472F-5F12-60FB-AFC7-C45BAFDBD6F9}"/>
              </a:ext>
            </a:extLst>
          </p:cNvPr>
          <p:cNvSpPr>
            <a:spLocks noGrp="1"/>
          </p:cNvSpPr>
          <p:nvPr>
            <p:ph sz="quarter" idx="14"/>
          </p:nvPr>
        </p:nvSpPr>
        <p:spPr>
          <a:xfrm>
            <a:off x="457200" y="1482923"/>
            <a:ext cx="3782971" cy="1513679"/>
          </a:xfrm>
        </p:spPr>
        <p:txBody>
          <a:bodyPr wrap="square" lIns="0" tIns="18000" rIns="0" bIns="18000" anchor="ctr" anchorCtr="0">
            <a:spAutoFit/>
          </a:bodyPr>
          <a:lstStyle/>
          <a:p>
            <a:pPr marL="0" indent="0">
              <a:buNone/>
            </a:pPr>
            <a:r>
              <a:rPr lang="en-US" sz="2400" dirty="0"/>
              <a:t>The output voltage is controlled by varying the duty cycle as controlled by the </a:t>
            </a:r>
            <a:r>
              <a:rPr lang="en-US" sz="2400" spc="-300" dirty="0"/>
              <a:t>P C </a:t>
            </a:r>
            <a:r>
              <a:rPr lang="en-US" sz="2400" dirty="0"/>
              <a:t>M.</a:t>
            </a:r>
            <a:endParaRPr lang="en-US" sz="100" noProof="0" dirty="0">
              <a:solidFill>
                <a:schemeClr val="tx1"/>
              </a:solidFill>
            </a:endParaRPr>
          </a:p>
        </p:txBody>
      </p:sp>
      <p:graphicFrame>
        <p:nvGraphicFramePr>
          <p:cNvPr id="5" name="Table 4">
            <a:extLst>
              <a:ext uri="{FF2B5EF4-FFF2-40B4-BE49-F238E27FC236}">
                <a16:creationId xmlns:a16="http://schemas.microsoft.com/office/drawing/2014/main" id="{44D4B7C6-B93F-12F4-378B-82DC7CBF609C}"/>
              </a:ext>
            </a:extLst>
          </p:cNvPr>
          <p:cNvGraphicFramePr>
            <a:graphicFrameLocks noGrp="1"/>
          </p:cNvGraphicFramePr>
          <p:nvPr>
            <p:extLst>
              <p:ext uri="{D42A27DB-BD31-4B8C-83A1-F6EECF244321}">
                <p14:modId xmlns:p14="http://schemas.microsoft.com/office/powerpoint/2010/main" val="560754712"/>
              </p:ext>
            </p:extLst>
          </p:nvPr>
        </p:nvGraphicFramePr>
        <p:xfrm>
          <a:off x="4476750" y="1342771"/>
          <a:ext cx="4157094" cy="4708450"/>
        </p:xfrm>
        <a:graphic>
          <a:graphicData uri="http://schemas.openxmlformats.org/drawingml/2006/table">
            <a:tbl>
              <a:tblPr firstRow="1" bandRow="1">
                <a:tableStyleId>{2D5ABB26-0587-4C30-8999-92F81FD0307C}</a:tableStyleId>
              </a:tblPr>
              <a:tblGrid>
                <a:gridCol w="1857730">
                  <a:extLst>
                    <a:ext uri="{9D8B030D-6E8A-4147-A177-3AD203B41FA5}">
                      <a16:colId xmlns:a16="http://schemas.microsoft.com/office/drawing/2014/main" val="1116443147"/>
                    </a:ext>
                  </a:extLst>
                </a:gridCol>
                <a:gridCol w="2299364">
                  <a:extLst>
                    <a:ext uri="{9D8B030D-6E8A-4147-A177-3AD203B41FA5}">
                      <a16:colId xmlns:a16="http://schemas.microsoft.com/office/drawing/2014/main" val="1575816982"/>
                    </a:ext>
                  </a:extLst>
                </a:gridCol>
              </a:tblGrid>
              <a:tr h="409574">
                <a:tc>
                  <a:txBody>
                    <a:bodyPr/>
                    <a:lstStyle/>
                    <a:p>
                      <a:pPr algn="l"/>
                      <a:r>
                        <a:rPr lang="en-US" sz="2000" b="1" i="0" u="none" strike="noStrike" kern="1200" baseline="0" noProof="0" dirty="0">
                          <a:solidFill>
                            <a:schemeClr val="bg1"/>
                          </a:solidFill>
                          <a:latin typeface="Arial" panose="020B0604020202020204" pitchFamily="34" charset="0"/>
                          <a:ea typeface="+mn-ea"/>
                          <a:cs typeface="Arial" panose="020B0604020202020204" pitchFamily="34" charset="0"/>
                        </a:rPr>
                        <a:t>COMMAND DUTY CYCLE</a:t>
                      </a:r>
                      <a:endParaRPr lang="en-US" sz="2000" b="1" noProof="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a:r>
                        <a:rPr lang="en-US" sz="20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ALTERNATOR</a:t>
                      </a:r>
                      <a:r>
                        <a:rPr lang="en-US" sz="2000" b="1" spc="-15"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20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OUTPUT</a:t>
                      </a:r>
                      <a:r>
                        <a:rPr lang="en-US" sz="2000" b="1" spc="-2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20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VOLTAGE</a:t>
                      </a:r>
                      <a:endParaRPr lang="en-US" sz="2000" b="1" noProof="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548598693"/>
                  </a:ext>
                </a:extLst>
              </a:tr>
              <a:tr h="438896">
                <a:tc>
                  <a:txBody>
                    <a:bodyPr/>
                    <a:lstStyle/>
                    <a:p>
                      <a:pPr marL="0" indent="0" algn="l"/>
                      <a:r>
                        <a:rPr lang="en-US" sz="20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10%</a:t>
                      </a:r>
                      <a:endParaRPr lang="en-US" sz="2000" noProof="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 </a:t>
                      </a:r>
                      <a:r>
                        <a:rPr lang="en-US" sz="1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11 point 0 V</a:t>
                      </a:r>
                      <a:endParaRPr lang="en-US" sz="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2350534720"/>
                  </a:ext>
                </a:extLst>
              </a:tr>
              <a:tr h="410892">
                <a:tc>
                  <a:txBody>
                    <a:bodyPr/>
                    <a:lstStyle/>
                    <a:p>
                      <a:pPr marL="266700" indent="-266700" algn="l"/>
                      <a:r>
                        <a:rPr lang="en-US" sz="20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20%</a:t>
                      </a:r>
                      <a:endParaRPr lang="en-US" sz="2000" noProof="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algn="l"/>
                      <a:r>
                        <a:rPr lang="en-US" sz="20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11.6 V</a:t>
                      </a:r>
                      <a:endParaRPr lang="en-US" sz="2000" noProof="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2137975625"/>
                  </a:ext>
                </a:extLst>
              </a:tr>
              <a:tr h="407546">
                <a:tc>
                  <a:txBody>
                    <a:bodyPr/>
                    <a:lstStyle/>
                    <a:p>
                      <a:pPr marL="266700" indent="-266700" algn="l"/>
                      <a:r>
                        <a:rPr lang="en-US" sz="20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30%</a:t>
                      </a:r>
                      <a:endParaRPr lang="en-US" sz="2000" noProof="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algn="l"/>
                      <a:r>
                        <a:rPr lang="en-US" sz="20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12.1 V</a:t>
                      </a:r>
                      <a:endParaRPr lang="en-US" sz="2000" noProof="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322431687"/>
                  </a:ext>
                </a:extLst>
              </a:tr>
              <a:tr h="407546">
                <a:tc>
                  <a:txBody>
                    <a:bodyPr/>
                    <a:lstStyle/>
                    <a:p>
                      <a:pPr marL="266700" indent="-266700" algn="l"/>
                      <a:r>
                        <a:rPr lang="en-US" sz="20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40%</a:t>
                      </a:r>
                      <a:endParaRPr lang="en-US" sz="2000" b="0" noProof="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algn="l"/>
                      <a:r>
                        <a:rPr lang="en-US" sz="20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12.7 V</a:t>
                      </a:r>
                      <a:endParaRPr lang="en-US" sz="2000" noProof="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2115329548"/>
                  </a:ext>
                </a:extLst>
              </a:tr>
              <a:tr h="407546">
                <a:tc>
                  <a:txBody>
                    <a:bodyPr/>
                    <a:lstStyle/>
                    <a:p>
                      <a:pPr marL="266700" indent="-266700" algn="l"/>
                      <a:r>
                        <a:rPr lang="en-US" sz="20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50%</a:t>
                      </a:r>
                      <a:endParaRPr lang="en-US" sz="2000" noProof="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algn="l"/>
                      <a:r>
                        <a:rPr lang="en-US" sz="20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13.3 V</a:t>
                      </a:r>
                      <a:endParaRPr lang="en-US" sz="2000" noProof="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894220614"/>
                  </a:ext>
                </a:extLst>
              </a:tr>
              <a:tr h="407546">
                <a:tc>
                  <a:txBody>
                    <a:bodyPr/>
                    <a:lstStyle/>
                    <a:p>
                      <a:pPr marL="266700" indent="-266700" algn="l"/>
                      <a:r>
                        <a:rPr lang="en-US" sz="20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60%</a:t>
                      </a:r>
                      <a:endParaRPr lang="en-US" sz="2000" noProof="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algn="l"/>
                      <a:r>
                        <a:rPr lang="en-US" sz="20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13.8 V</a:t>
                      </a:r>
                      <a:endParaRPr lang="en-US" sz="2000" noProof="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725093598"/>
                  </a:ext>
                </a:extLst>
              </a:tr>
              <a:tr h="407546">
                <a:tc>
                  <a:txBody>
                    <a:bodyPr/>
                    <a:lstStyle/>
                    <a:p>
                      <a:pPr marL="266700" indent="-266700" algn="l"/>
                      <a:r>
                        <a:rPr lang="en-US" sz="20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70%</a:t>
                      </a:r>
                      <a:endParaRPr lang="en-US" sz="2000" noProof="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algn="l"/>
                      <a:r>
                        <a:rPr lang="en-US" sz="20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14.4 V</a:t>
                      </a:r>
                      <a:endParaRPr lang="en-US" sz="2000" noProof="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2437217675"/>
                  </a:ext>
                </a:extLst>
              </a:tr>
              <a:tr h="407546">
                <a:tc>
                  <a:txBody>
                    <a:bodyPr/>
                    <a:lstStyle/>
                    <a:p>
                      <a:pPr marL="266700" indent="-266700" algn="l"/>
                      <a:r>
                        <a:rPr lang="en-US" sz="20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80%</a:t>
                      </a:r>
                      <a:endParaRPr lang="en-US" sz="2000" noProof="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algn="l"/>
                      <a:r>
                        <a:rPr lang="en-US" sz="20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14.9 V</a:t>
                      </a:r>
                      <a:endParaRPr lang="en-US" sz="2000" noProof="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330987144"/>
                  </a:ext>
                </a:extLst>
              </a:tr>
              <a:tr h="407546">
                <a:tc>
                  <a:txBody>
                    <a:bodyPr/>
                    <a:lstStyle/>
                    <a:p>
                      <a:pPr marL="266700" indent="-266700" algn="l"/>
                      <a:r>
                        <a:rPr lang="en-US" sz="20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90%</a:t>
                      </a:r>
                      <a:endParaRPr lang="en-US" sz="2000" noProof="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pPr algn="l"/>
                      <a:r>
                        <a:rPr lang="en-US" sz="20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15.5 V</a:t>
                      </a:r>
                      <a:endParaRPr lang="en-US" sz="2000" noProof="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3447314346"/>
                  </a:ext>
                </a:extLst>
              </a:tr>
            </a:tbl>
          </a:graphicData>
        </a:graphic>
      </p:graphicFrame>
      <p:graphicFrame>
        <p:nvGraphicFramePr>
          <p:cNvPr id="12" name="Object 11">
            <a:extLst>
              <a:ext uri="{FF2B5EF4-FFF2-40B4-BE49-F238E27FC236}">
                <a16:creationId xmlns:a16="http://schemas.microsoft.com/office/drawing/2014/main" id="{57648AC7-E16F-36D0-425A-68B69FA7CF5F}"/>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4182627613"/>
              </p:ext>
            </p:extLst>
          </p:nvPr>
        </p:nvGraphicFramePr>
        <p:xfrm>
          <a:off x="6400334" y="2437154"/>
          <a:ext cx="784225" cy="288925"/>
        </p:xfrm>
        <a:graphic>
          <a:graphicData uri="http://schemas.openxmlformats.org/presentationml/2006/ole">
            <mc:AlternateContent xmlns:mc="http://schemas.openxmlformats.org/markup-compatibility/2006">
              <mc:Choice xmlns:v="urn:schemas-microsoft-com:vml" Requires="v">
                <p:oleObj name="Equation" r:id="rId3" imgW="495000" imgH="177480" progId="Equation.DSMT4">
                  <p:embed/>
                </p:oleObj>
              </mc:Choice>
              <mc:Fallback>
                <p:oleObj name="Equation" r:id="rId3" imgW="495000" imgH="177480" progId="Equation.DSMT4">
                  <p:embed/>
                  <p:pic>
                    <p:nvPicPr>
                      <p:cNvPr id="13" name="Object 12">
                        <a:extLst>
                          <a:ext uri="{FF2B5EF4-FFF2-40B4-BE49-F238E27FC236}">
                            <a16:creationId xmlns:a16="http://schemas.microsoft.com/office/drawing/2014/main" id="{7254AF89-F775-6C94-8879-63BD715B0B56}"/>
                          </a:ext>
                        </a:extLst>
                      </p:cNvPr>
                      <p:cNvPicPr/>
                      <p:nvPr/>
                    </p:nvPicPr>
                    <p:blipFill>
                      <a:blip r:embed="rId4"/>
                      <a:stretch>
                        <a:fillRect/>
                      </a:stretch>
                    </p:blipFill>
                    <p:spPr>
                      <a:xfrm>
                        <a:off x="6400334" y="2437154"/>
                        <a:ext cx="784225" cy="288925"/>
                      </a:xfrm>
                      <a:prstGeom prst="rect">
                        <a:avLst/>
                      </a:prstGeom>
                      <a:solidFill>
                        <a:srgbClr val="D4EAE4"/>
                      </a:solidFill>
                    </p:spPr>
                  </p:pic>
                </p:oleObj>
              </mc:Fallback>
            </mc:AlternateContent>
          </a:graphicData>
        </a:graphic>
      </p:graphicFrame>
    </p:spTree>
    <p:extLst>
      <p:ext uri="{BB962C8B-B14F-4D97-AF65-F5344CB8AC3E}">
        <p14:creationId xmlns:p14="http://schemas.microsoft.com/office/powerpoint/2010/main" val="26311151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F9EC6-1937-A23F-B858-05DEDCB3F6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60C9D-3D53-E015-0B4C-5868FC7273DF}"/>
              </a:ext>
            </a:extLst>
          </p:cNvPr>
          <p:cNvSpPr>
            <a:spLocks noGrp="1"/>
          </p:cNvSpPr>
          <p:nvPr>
            <p:ph type="title"/>
          </p:nvPr>
        </p:nvSpPr>
        <p:spPr>
          <a:xfrm>
            <a:off x="457200" y="397163"/>
            <a:ext cx="8229600" cy="553968"/>
          </a:xfrm>
        </p:spPr>
        <p:txBody>
          <a:bodyPr/>
          <a:lstStyle/>
          <a:p>
            <a:r>
              <a:rPr lang="en-US" sz="2400" dirty="0"/>
              <a:t>Animation: A Modern 3-Wire Connector Alternator</a:t>
            </a:r>
          </a:p>
        </p:txBody>
      </p:sp>
      <p:sp>
        <p:nvSpPr>
          <p:cNvPr id="7" name="Rectangle 6">
            <a:extLst>
              <a:ext uri="{FF2B5EF4-FFF2-40B4-BE49-F238E27FC236}">
                <a16:creationId xmlns:a16="http://schemas.microsoft.com/office/drawing/2014/main" id="{62E62D82-52C3-71DD-D66E-C29DFC7D516C}"/>
              </a:ext>
            </a:extLst>
          </p:cNvPr>
          <p:cNvSpPr/>
          <p:nvPr/>
        </p:nvSpPr>
        <p:spPr>
          <a:xfrm>
            <a:off x="8420100" y="914400"/>
            <a:ext cx="228600" cy="877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A420378B-552E-30D7-293C-59217B8C4CDE}"/>
              </a:ext>
            </a:extLst>
          </p:cNvPr>
          <p:cNvSpPr/>
          <p:nvPr/>
        </p:nvSpPr>
        <p:spPr>
          <a:xfrm>
            <a:off x="228600" y="5105400"/>
            <a:ext cx="228600" cy="801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A6-A Modern 3-Wire Connector Alternator - Captions">
            <a:hlinkClick r:id="" action="ppaction://media"/>
            <a:extLst>
              <a:ext uri="{FF2B5EF4-FFF2-40B4-BE49-F238E27FC236}">
                <a16:creationId xmlns:a16="http://schemas.microsoft.com/office/drawing/2014/main" id="{E281BDBD-8F19-E174-B4EC-78953F0AF0C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95300" y="1180214"/>
            <a:ext cx="8153400" cy="4602145"/>
          </a:xfrm>
        </p:spPr>
      </p:pic>
    </p:spTree>
    <p:extLst>
      <p:ext uri="{BB962C8B-B14F-4D97-AF65-F5344CB8AC3E}">
        <p14:creationId xmlns:p14="http://schemas.microsoft.com/office/powerpoint/2010/main" val="131769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4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Summary</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49172" y="893239"/>
            <a:ext cx="8310174" cy="4037447"/>
          </a:xfrm>
        </p:spPr>
        <p:txBody>
          <a:bodyPr wrap="square" lIns="0" tIns="18000" rIns="0" bIns="18000" anchor="ctr" anchorCtr="0">
            <a:spAutoFit/>
          </a:bodyPr>
          <a:lstStyle/>
          <a:p>
            <a:pPr marL="342900" indent="-342900">
              <a:spcBef>
                <a:spcPts val="600"/>
              </a:spcBef>
            </a:pPr>
            <a:r>
              <a:rPr lang="en-US" sz="2400" dirty="0"/>
              <a:t>Alternator output is increased if the speed of the alternator is increased.</a:t>
            </a:r>
          </a:p>
          <a:p>
            <a:pPr marL="342900" indent="-342900">
              <a:spcBef>
                <a:spcPts val="600"/>
              </a:spcBef>
            </a:pPr>
            <a:r>
              <a:rPr lang="en-US" sz="2400" dirty="0"/>
              <a:t>The parts of a typical alternator include the drive-end (</a:t>
            </a:r>
            <a:r>
              <a:rPr lang="en-US" sz="2400" spc="-300" dirty="0"/>
              <a:t>D </a:t>
            </a:r>
            <a:r>
              <a:rPr lang="en-US" sz="2400" dirty="0"/>
              <a:t>E) housing, slip-ring-end (</a:t>
            </a:r>
            <a:r>
              <a:rPr lang="en-US" sz="2400" spc="-300" dirty="0"/>
              <a:t>S R </a:t>
            </a:r>
            <a:r>
              <a:rPr lang="en-US" sz="2400" dirty="0"/>
              <a:t>E) housing, rotor assembly, stator, rectifier bridge, brushes, and voltage regulator.</a:t>
            </a:r>
          </a:p>
          <a:p>
            <a:pPr marL="342900" indent="-342900">
              <a:spcBef>
                <a:spcPts val="600"/>
              </a:spcBef>
            </a:pPr>
            <a:r>
              <a:rPr lang="en-US" sz="2400" dirty="0"/>
              <a:t>The magnetic field is created in the rotor.</a:t>
            </a:r>
          </a:p>
          <a:p>
            <a:pPr marL="342900" indent="-342900">
              <a:spcBef>
                <a:spcPts val="600"/>
              </a:spcBef>
            </a:pPr>
            <a:r>
              <a:rPr lang="en-US" sz="2400" dirty="0"/>
              <a:t>The alternator output current is created in the stator windings.</a:t>
            </a:r>
          </a:p>
          <a:p>
            <a:pPr marL="342900" indent="-342900">
              <a:spcBef>
                <a:spcPts val="600"/>
              </a:spcBef>
            </a:pPr>
            <a:r>
              <a:rPr lang="en-US" sz="2400" dirty="0"/>
              <a:t>The voltage regulator controls the current flow through the rotor winding.</a:t>
            </a:r>
            <a:endParaRPr lang="en-US" sz="2400" noProof="0" dirty="0"/>
          </a:p>
        </p:txBody>
      </p:sp>
    </p:spTree>
    <p:extLst>
      <p:ext uri="{BB962C8B-B14F-4D97-AF65-F5344CB8AC3E}">
        <p14:creationId xmlns:p14="http://schemas.microsoft.com/office/powerpoint/2010/main" val="5665586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6618D-EABD-B5E8-4A66-8B190AF3F3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EE6EA3-B1A4-21D8-A9F7-1B1AF8DAC833}"/>
              </a:ext>
            </a:extLst>
          </p:cNvPr>
          <p:cNvSpPr>
            <a:spLocks noGrp="1"/>
          </p:cNvSpPr>
          <p:nvPr>
            <p:ph type="title"/>
          </p:nvPr>
        </p:nvSpPr>
        <p:spPr>
          <a:xfrm>
            <a:off x="457200" y="174091"/>
            <a:ext cx="8229600" cy="682682"/>
          </a:xfrm>
        </p:spPr>
        <p:txBody>
          <a:bodyPr wrap="square" tIns="18000" bIns="18000" anchor="ctr" anchorCtr="0">
            <a:spAutoFit/>
          </a:bodyPr>
          <a:lstStyle/>
          <a:p>
            <a:r>
              <a:rPr lang="en-US" sz="2800" noProof="0" dirty="0">
                <a:latin typeface="+mj-lt"/>
              </a:rPr>
              <a:t>Animations and Video Links </a:t>
            </a:r>
            <a:br>
              <a:rPr lang="en-US" sz="2800" noProof="0" dirty="0">
                <a:latin typeface="+mj-lt"/>
              </a:rPr>
            </a:br>
            <a:r>
              <a:rPr lang="en-US" sz="1400" noProof="0" dirty="0">
                <a:latin typeface="+mj-lt"/>
              </a:rPr>
              <a:t>(Halderman website subscription and web access needed to view)</a:t>
            </a:r>
          </a:p>
        </p:txBody>
      </p:sp>
      <p:sp>
        <p:nvSpPr>
          <p:cNvPr id="3" name="Content Placeholder 2">
            <a:extLst>
              <a:ext uri="{FF2B5EF4-FFF2-40B4-BE49-F238E27FC236}">
                <a16:creationId xmlns:a16="http://schemas.microsoft.com/office/drawing/2014/main" id="{B2B088E0-DC24-0FA6-D3E5-C31DD09A1225}"/>
              </a:ext>
            </a:extLst>
          </p:cNvPr>
          <p:cNvSpPr>
            <a:spLocks noGrp="1"/>
          </p:cNvSpPr>
          <p:nvPr>
            <p:ph idx="1"/>
          </p:nvPr>
        </p:nvSpPr>
        <p:spPr>
          <a:xfrm>
            <a:off x="457200" y="2133600"/>
            <a:ext cx="8229600" cy="967376"/>
          </a:xfrm>
        </p:spPr>
        <p:txBody>
          <a:bodyPr wrap="square" tIns="18000" bIns="18000" anchor="ctr" anchorCtr="0">
            <a:spAutoFit/>
          </a:bodyPr>
          <a:lstStyle/>
          <a:p>
            <a:r>
              <a:rPr lang="en-US" sz="2400" noProof="0" dirty="0">
                <a:hlinkClick r:id="rId3"/>
              </a:rPr>
              <a:t>(A6) Electrical/Electronic Systems Animations</a:t>
            </a:r>
            <a:endParaRPr lang="en-US" sz="2400" noProof="0" dirty="0"/>
          </a:p>
          <a:p>
            <a:r>
              <a:rPr lang="en-US" sz="2400" noProof="0" dirty="0">
                <a:hlinkClick r:id="rId4"/>
              </a:rPr>
              <a:t>(A6) Electrical/Electronic Systems Videos</a:t>
            </a:r>
            <a:endParaRPr lang="en-US" sz="2400" noProof="0" dirty="0"/>
          </a:p>
        </p:txBody>
      </p:sp>
    </p:spTree>
    <p:extLst>
      <p:ext uri="{BB962C8B-B14F-4D97-AF65-F5344CB8AC3E}">
        <p14:creationId xmlns:p14="http://schemas.microsoft.com/office/powerpoint/2010/main" val="12942980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7D58C-9F1B-4866-A98E-52818AA14994}"/>
              </a:ext>
            </a:extLst>
          </p:cNvPr>
          <p:cNvSpPr>
            <a:spLocks noGrp="1"/>
          </p:cNvSpPr>
          <p:nvPr>
            <p:ph type="title"/>
          </p:nvPr>
        </p:nvSpPr>
        <p:spPr>
          <a:xfrm>
            <a:off x="475546" y="185344"/>
            <a:ext cx="8236654" cy="590349"/>
          </a:xfrm>
        </p:spPr>
        <p:txBody>
          <a:bodyPr wrap="square" lIns="0" tIns="18000" rIns="0" bIns="18000" rtlCol="0" anchor="ctr">
            <a:spAutoFit/>
          </a:bodyPr>
          <a:lstStyle/>
          <a:p>
            <a:pPr eaLnBrk="1" fontAlgn="auto" hangingPunct="1">
              <a:spcAft>
                <a:spcPts val="0"/>
              </a:spcAft>
              <a:defRPr/>
            </a:pPr>
            <a:r>
              <a:rPr lang="en-US" sz="3600" b="1" noProof="0" dirty="0">
                <a:latin typeface="+mj-lt"/>
              </a:rPr>
              <a:t>Copyright</a:t>
            </a:r>
          </a:p>
        </p:txBody>
      </p:sp>
      <p:pic>
        <p:nvPicPr>
          <p:cNvPr id="5" name="Graphic" descr="Warning">
            <a:extLst>
              <a:ext uri="{FF2B5EF4-FFF2-40B4-BE49-F238E27FC236}">
                <a16:creationId xmlns:a16="http://schemas.microsoft.com/office/drawing/2014/main" id="{CE97A724-05B2-41E5-93C9-D4B362F77E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546" y="2146260"/>
            <a:ext cx="1269677" cy="1269677"/>
          </a:xfrm>
          <a:prstGeom prst="rect">
            <a:avLst/>
          </a:prstGeom>
          <a:noFill/>
          <a:ln>
            <a:noFill/>
          </a:ln>
        </p:spPr>
      </p:pic>
      <p:sp>
        <p:nvSpPr>
          <p:cNvPr id="47108" name="Content Placeholder 2">
            <a:extLst>
              <a:ext uri="{FF2B5EF4-FFF2-40B4-BE49-F238E27FC236}">
                <a16:creationId xmlns:a16="http://schemas.microsoft.com/office/drawing/2014/main" id="{D426AB61-8455-4298-A667-9E3A95FC73C1}"/>
              </a:ext>
            </a:extLst>
          </p:cNvPr>
          <p:cNvSpPr>
            <a:spLocks noGrp="1"/>
          </p:cNvSpPr>
          <p:nvPr>
            <p:ph idx="1"/>
          </p:nvPr>
        </p:nvSpPr>
        <p:spPr bwMode="auto">
          <a:xfrm>
            <a:off x="1818484" y="1586649"/>
            <a:ext cx="6878545" cy="2832998"/>
          </a:xfrm>
          <a:ln w="28575">
            <a:solidFill>
              <a:schemeClr val="tx1"/>
            </a:solidFill>
            <a:miter lim="800000"/>
            <a:headEnd/>
            <a:tailEnd/>
          </a:ln>
        </p:spPr>
        <p:txBody>
          <a:bodyPr wrap="square" lIns="183600" tIns="183600" rIns="183600" bIns="183600" numCol="1" anchor="ctr" anchorCtr="0" compatLnSpc="1">
            <a:prstTxWarp prst="textNoShape">
              <a:avLst/>
            </a:prstTxWarp>
            <a:spAutoFit/>
          </a:bodyPr>
          <a:lstStyle/>
          <a:p>
            <a:pPr marL="0" indent="0" eaLnBrk="1" hangingPunct="1">
              <a:buFont typeface="Arial" panose="020B0604020202020204" pitchFamily="34" charset="0"/>
              <a:buNone/>
            </a:pPr>
            <a:r>
              <a:rPr lang="en-US" altLang="en-US" b="1" noProof="0"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31174430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99867"/>
            <a:ext cx="8310175" cy="590349"/>
          </a:xfrm>
        </p:spPr>
        <p:txBody>
          <a:bodyPr wrap="square" lIns="0" tIns="18000" rIns="0" bIns="18000" anchor="ctr" anchorCtr="0">
            <a:spAutoFit/>
          </a:bodyPr>
          <a:lstStyle/>
          <a:p>
            <a:r>
              <a:rPr lang="en-US" dirty="0"/>
              <a:t>Alternator Construction</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3959" y="910160"/>
            <a:ext cx="8314753" cy="2852507"/>
          </a:xfrm>
        </p:spPr>
        <p:txBody>
          <a:bodyPr wrap="square" lIns="0" tIns="18000" rIns="0" bIns="18000" anchor="ctr" anchorCtr="0">
            <a:spAutoFit/>
          </a:bodyPr>
          <a:lstStyle/>
          <a:p>
            <a:pPr marL="342900" indent="-342900">
              <a:spcBef>
                <a:spcPts val="600"/>
              </a:spcBef>
              <a:buSzTx/>
            </a:pPr>
            <a:r>
              <a:rPr lang="en-US" altLang="en-US" sz="2400" noProof="0" dirty="0">
                <a:solidFill>
                  <a:schemeClr val="tx1"/>
                </a:solidFill>
              </a:rPr>
              <a:t>Housing</a:t>
            </a:r>
          </a:p>
          <a:p>
            <a:pPr marL="829818" lvl="1" indent="-342900">
              <a:buSzTx/>
            </a:pPr>
            <a:r>
              <a:rPr lang="en-US" sz="2400" dirty="0">
                <a:solidFill>
                  <a:schemeClr val="tx1"/>
                </a:solidFill>
              </a:rPr>
              <a:t>An alternator is constructed using a two-piece cast aluminum housing</a:t>
            </a:r>
            <a:endParaRPr lang="en-US" sz="2400" dirty="0"/>
          </a:p>
          <a:p>
            <a:pPr marL="829818" lvl="1" indent="-342900">
              <a:buSzTx/>
            </a:pPr>
            <a:r>
              <a:rPr lang="en-US" sz="2400" dirty="0"/>
              <a:t>A front ball bearing is pressed into the front housing, called the drive-end (</a:t>
            </a:r>
            <a:r>
              <a:rPr lang="en-US" sz="2400" spc="-300" dirty="0"/>
              <a:t>D </a:t>
            </a:r>
            <a:r>
              <a:rPr lang="en-US" sz="2400" dirty="0"/>
              <a:t>E) housing</a:t>
            </a:r>
          </a:p>
          <a:p>
            <a:pPr marL="829818" lvl="1" indent="-342900">
              <a:buSzTx/>
            </a:pPr>
            <a:r>
              <a:rPr lang="en-US" altLang="en-US" sz="2400" noProof="0" dirty="0">
                <a:solidFill>
                  <a:schemeClr val="tx1"/>
                </a:solidFill>
              </a:rPr>
              <a:t>The rear housing, or the slip-ring-end (</a:t>
            </a:r>
            <a:r>
              <a:rPr lang="en-US" altLang="en-US" sz="2400" spc="-300" noProof="0" dirty="0">
                <a:solidFill>
                  <a:schemeClr val="tx1"/>
                </a:solidFill>
              </a:rPr>
              <a:t>S R </a:t>
            </a:r>
            <a:r>
              <a:rPr lang="en-US" altLang="en-US" sz="2400" noProof="0" dirty="0">
                <a:solidFill>
                  <a:schemeClr val="tx1"/>
                </a:solidFill>
              </a:rPr>
              <a:t>E) housing, usually contains either a roller bearing or ball bearing</a:t>
            </a:r>
          </a:p>
        </p:txBody>
      </p:sp>
    </p:spTree>
    <p:extLst>
      <p:ext uri="{BB962C8B-B14F-4D97-AF65-F5344CB8AC3E}">
        <p14:creationId xmlns:p14="http://schemas.microsoft.com/office/powerpoint/2010/main" val="39407724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79583"/>
            <a:ext cx="8310175" cy="590349"/>
          </a:xfrm>
        </p:spPr>
        <p:txBody>
          <a:bodyPr wrap="square" lIns="0" tIns="18000" rIns="0" bIns="18000" anchor="ctr" anchorCtr="0">
            <a:spAutoFit/>
          </a:bodyPr>
          <a:lstStyle/>
          <a:p>
            <a:r>
              <a:rPr lang="en-US" noProof="0" dirty="0"/>
              <a:t>Question 1</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07916"/>
            <a:ext cx="8310174" cy="775015"/>
          </a:xfrm>
        </p:spPr>
        <p:txBody>
          <a:bodyPr wrap="square" lIns="0" tIns="18000" rIns="0" bIns="18000" anchor="ctr" anchorCtr="0">
            <a:spAutoFit/>
          </a:bodyPr>
          <a:lstStyle/>
          <a:p>
            <a:pPr marL="0" indent="0">
              <a:buNone/>
            </a:pPr>
            <a:r>
              <a:rPr lang="en-US" sz="2400" dirty="0"/>
              <a:t>How can the amount of current an alternator generates increase?</a:t>
            </a:r>
          </a:p>
        </p:txBody>
      </p:sp>
    </p:spTree>
    <p:extLst>
      <p:ext uri="{BB962C8B-B14F-4D97-AF65-F5344CB8AC3E}">
        <p14:creationId xmlns:p14="http://schemas.microsoft.com/office/powerpoint/2010/main" val="2632316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79389"/>
            <a:ext cx="8310175" cy="590349"/>
          </a:xfrm>
        </p:spPr>
        <p:txBody>
          <a:bodyPr wrap="square" lIns="0" tIns="18000" rIns="0" bIns="18000" anchor="ctr" anchorCtr="0">
            <a:spAutoFit/>
          </a:bodyPr>
          <a:lstStyle/>
          <a:p>
            <a:r>
              <a:rPr lang="en-US" noProof="0" dirty="0"/>
              <a:t>Answer 1</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25190"/>
            <a:ext cx="8310174" cy="775015"/>
          </a:xfrm>
        </p:spPr>
        <p:txBody>
          <a:bodyPr wrap="square" lIns="0" tIns="18000" rIns="0" bIns="18000" anchor="ctr" anchorCtr="0">
            <a:spAutoFit/>
          </a:bodyPr>
          <a:lstStyle/>
          <a:p>
            <a:pPr marL="0" indent="0">
              <a:buNone/>
            </a:pPr>
            <a:r>
              <a:rPr lang="en-US" sz="2400" dirty="0"/>
              <a:t>Increase the speed of the conductors, increase the number of conductors, and increase the strength of the magnetic field.</a:t>
            </a:r>
          </a:p>
        </p:txBody>
      </p:sp>
    </p:spTree>
    <p:extLst>
      <p:ext uri="{BB962C8B-B14F-4D97-AF65-F5344CB8AC3E}">
        <p14:creationId xmlns:p14="http://schemas.microsoft.com/office/powerpoint/2010/main" val="2084549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99867"/>
            <a:ext cx="8310175" cy="590349"/>
          </a:xfrm>
        </p:spPr>
        <p:txBody>
          <a:bodyPr wrap="square" lIns="0" tIns="18000" rIns="0" bIns="18000" anchor="ctr" anchorCtr="0">
            <a:spAutoFit/>
          </a:bodyPr>
          <a:lstStyle/>
          <a:p>
            <a:r>
              <a:rPr lang="en-US" dirty="0"/>
              <a:t>Alternator Overrunning Pulleys</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38537" y="897959"/>
            <a:ext cx="8314753" cy="5083887"/>
          </a:xfrm>
        </p:spPr>
        <p:txBody>
          <a:bodyPr wrap="square" lIns="0" tIns="18000" rIns="0" bIns="18000" anchor="ctr" anchorCtr="0">
            <a:spAutoFit/>
          </a:bodyPr>
          <a:lstStyle/>
          <a:p>
            <a:pPr marL="342900" indent="-342900">
              <a:spcBef>
                <a:spcPts val="600"/>
              </a:spcBef>
              <a:buSzTx/>
            </a:pPr>
            <a:r>
              <a:rPr lang="en-US" altLang="en-US" sz="2400" noProof="0" dirty="0">
                <a:solidFill>
                  <a:schemeClr val="tx1"/>
                </a:solidFill>
              </a:rPr>
              <a:t>Purpose and Function</a:t>
            </a:r>
          </a:p>
          <a:p>
            <a:pPr marL="829818" lvl="1" indent="-342900">
              <a:buSzTx/>
            </a:pPr>
            <a:r>
              <a:rPr lang="en-US" sz="2400" dirty="0">
                <a:solidFill>
                  <a:schemeClr val="tx1"/>
                </a:solidFill>
              </a:rPr>
              <a:t>The purpose of this pulley is to help eliminate noise and vibration in the accessory drive belt system.</a:t>
            </a:r>
            <a:endParaRPr lang="en-US" sz="2400" dirty="0"/>
          </a:p>
          <a:p>
            <a:pPr marL="829818" lvl="1" indent="-342900">
              <a:buSzTx/>
            </a:pPr>
            <a:r>
              <a:rPr lang="en-US" sz="2400" dirty="0"/>
              <a:t>May use a dampener spring inside, plus a one-way clutch.</a:t>
            </a:r>
          </a:p>
          <a:p>
            <a:pPr marL="342900" indent="-342900">
              <a:spcBef>
                <a:spcPts val="600"/>
              </a:spcBef>
              <a:buSzTx/>
            </a:pPr>
            <a:r>
              <a:rPr lang="en-US" altLang="en-US" sz="2400" noProof="0" dirty="0">
                <a:solidFill>
                  <a:schemeClr val="tx1"/>
                </a:solidFill>
              </a:rPr>
              <a:t>Manufacturer Specific System Names</a:t>
            </a:r>
          </a:p>
          <a:p>
            <a:pPr marL="829818" lvl="1" indent="-342900">
              <a:buSzTx/>
            </a:pPr>
            <a:r>
              <a:rPr lang="en-US" sz="2400" dirty="0">
                <a:solidFill>
                  <a:schemeClr val="tx1"/>
                </a:solidFill>
              </a:rPr>
              <a:t>Isolating Decoupler Pulley (</a:t>
            </a:r>
            <a:r>
              <a:rPr lang="en-US" sz="2400" spc="-300" dirty="0">
                <a:solidFill>
                  <a:schemeClr val="tx1"/>
                </a:solidFill>
              </a:rPr>
              <a:t>I D </a:t>
            </a:r>
            <a:r>
              <a:rPr lang="en-US" sz="2400" dirty="0">
                <a:solidFill>
                  <a:schemeClr val="tx1"/>
                </a:solidFill>
              </a:rPr>
              <a:t>P)</a:t>
            </a:r>
          </a:p>
          <a:p>
            <a:pPr marL="829818" lvl="1" indent="-342900">
              <a:buSzTx/>
            </a:pPr>
            <a:r>
              <a:rPr lang="en-US" sz="2400" dirty="0"/>
              <a:t>Active Alternator Pulley (</a:t>
            </a:r>
            <a:r>
              <a:rPr lang="en-US" sz="2400" spc="-300" dirty="0"/>
              <a:t>A A </a:t>
            </a:r>
            <a:r>
              <a:rPr lang="en-US" sz="2400" dirty="0"/>
              <a:t>P)</a:t>
            </a:r>
            <a:endParaRPr lang="en-US" sz="2400" dirty="0">
              <a:solidFill>
                <a:schemeClr val="tx1"/>
              </a:solidFill>
            </a:endParaRPr>
          </a:p>
          <a:p>
            <a:pPr marL="829818" lvl="1" indent="-342900">
              <a:buSzTx/>
            </a:pPr>
            <a:r>
              <a:rPr lang="en-US" sz="2400" dirty="0"/>
              <a:t>Alternator Decoupler Pulley (</a:t>
            </a:r>
            <a:r>
              <a:rPr lang="en-US" sz="2400" spc="-300" dirty="0"/>
              <a:t>A D </a:t>
            </a:r>
            <a:r>
              <a:rPr lang="en-US" sz="2400" dirty="0"/>
              <a:t>P)</a:t>
            </a:r>
          </a:p>
          <a:p>
            <a:pPr marL="829818" lvl="1" indent="-342900">
              <a:buSzTx/>
            </a:pPr>
            <a:r>
              <a:rPr lang="en-US" sz="2400" dirty="0"/>
              <a:t>Alternator Overrunning Decoupler Pulley</a:t>
            </a:r>
          </a:p>
          <a:p>
            <a:pPr marL="829818" lvl="1" indent="-342900">
              <a:buSzTx/>
            </a:pPr>
            <a:r>
              <a:rPr lang="en-US" altLang="en-US" sz="2400" noProof="0" dirty="0">
                <a:solidFill>
                  <a:schemeClr val="tx1"/>
                </a:solidFill>
              </a:rPr>
              <a:t>Overrunning Alternator Dampener (</a:t>
            </a:r>
            <a:r>
              <a:rPr lang="en-US" altLang="en-US" sz="2400" spc="-300" noProof="0" dirty="0">
                <a:solidFill>
                  <a:schemeClr val="tx1"/>
                </a:solidFill>
              </a:rPr>
              <a:t>O A </a:t>
            </a:r>
            <a:r>
              <a:rPr lang="en-US" altLang="en-US" sz="2400" noProof="0" dirty="0">
                <a:solidFill>
                  <a:schemeClr val="tx1"/>
                </a:solidFill>
              </a:rPr>
              <a:t>D) (most common</a:t>
            </a:r>
            <a:r>
              <a:rPr lang="en-US" altLang="en-US" sz="2400" dirty="0">
                <a:solidFill>
                  <a:schemeClr val="tx1"/>
                </a:solidFill>
              </a:rPr>
              <a:t> term)</a:t>
            </a:r>
            <a:endParaRPr lang="en-US" altLang="en-US" sz="2400" noProof="0" dirty="0">
              <a:solidFill>
                <a:schemeClr val="tx1"/>
              </a:solidFill>
            </a:endParaRPr>
          </a:p>
        </p:txBody>
      </p:sp>
    </p:spTree>
    <p:extLst>
      <p:ext uri="{BB962C8B-B14F-4D97-AF65-F5344CB8AC3E}">
        <p14:creationId xmlns:p14="http://schemas.microsoft.com/office/powerpoint/2010/main" val="24022371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a:t>
            </a:r>
            <a:r>
              <a:rPr lang="en-US" dirty="0"/>
              <a:t>15</a:t>
            </a:r>
            <a:r>
              <a:rPr lang="en-US" noProof="0" dirty="0"/>
              <a:t>.1</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40" y="917971"/>
            <a:ext cx="2907776" cy="405683"/>
          </a:xfrm>
        </p:spPr>
        <p:txBody>
          <a:bodyPr wrap="square" lIns="0" tIns="18000" rIns="0" bIns="18000" anchor="ctr" anchorCtr="0">
            <a:spAutoFit/>
          </a:bodyPr>
          <a:lstStyle/>
          <a:p>
            <a:pPr marL="0" indent="0">
              <a:buNone/>
            </a:pPr>
            <a:r>
              <a:rPr lang="en-US" sz="2400" noProof="0" dirty="0"/>
              <a:t>Alternator</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1443012"/>
            <a:ext cx="8310175" cy="1144347"/>
          </a:xfrm>
        </p:spPr>
        <p:txBody>
          <a:bodyPr wrap="square" lIns="0" tIns="18000" rIns="0" bIns="18000" anchor="ctr" anchorCtr="0">
            <a:spAutoFit/>
          </a:bodyPr>
          <a:lstStyle/>
          <a:p>
            <a:pPr marL="342900" indent="-342900"/>
            <a:r>
              <a:rPr lang="en-US" sz="2400" noProof="0" dirty="0"/>
              <a:t>A typical alternator on a Chevrolet V-8 engine that is driven by the accessory drive belt at the front of the engine.</a:t>
            </a:r>
          </a:p>
        </p:txBody>
      </p:sp>
      <p:pic>
        <p:nvPicPr>
          <p:cNvPr id="3" name="Picture 2" descr="An alternator with electrical connections on the rear end. The alternator is mounted using a bracket from the drive-end housing. ">
            <a:extLst>
              <a:ext uri="{FF2B5EF4-FFF2-40B4-BE49-F238E27FC236}">
                <a16:creationId xmlns:a16="http://schemas.microsoft.com/office/drawing/2014/main" id="{72C70415-A483-4490-8EFA-8AC2B1C9B596}"/>
              </a:ext>
            </a:extLst>
          </p:cNvPr>
          <p:cNvPicPr>
            <a:picLocks noChangeAspect="1"/>
          </p:cNvPicPr>
          <p:nvPr/>
        </p:nvPicPr>
        <p:blipFill>
          <a:blip r:embed="rId3"/>
          <a:stretch>
            <a:fillRect/>
          </a:stretch>
        </p:blipFill>
        <p:spPr>
          <a:xfrm>
            <a:off x="2735668" y="2625306"/>
            <a:ext cx="3672663" cy="3672663"/>
          </a:xfrm>
          <a:prstGeom prst="rect">
            <a:avLst/>
          </a:prstGeom>
        </p:spPr>
      </p:pic>
    </p:spTree>
    <p:extLst>
      <p:ext uri="{BB962C8B-B14F-4D97-AF65-F5344CB8AC3E}">
        <p14:creationId xmlns:p14="http://schemas.microsoft.com/office/powerpoint/2010/main" val="991668587"/>
      </p:ext>
    </p:extLst>
  </p:cSld>
  <p:clrMapOvr>
    <a:masterClrMapping/>
  </p:clrMapOvr>
</p:sld>
</file>

<file path=ppt/theme/theme1.xml><?xml version="1.0" encoding="utf-8"?>
<a:theme xmlns:a="http://schemas.openxmlformats.org/drawingml/2006/main" name="1_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2178</TotalTime>
  <Words>3404</Words>
  <Application>Microsoft Office PowerPoint</Application>
  <PresentationFormat>On-screen Show (4:3)</PresentationFormat>
  <Paragraphs>289</Paragraphs>
  <Slides>49</Slides>
  <Notes>47</Notes>
  <HiddenSlides>0</HiddenSlides>
  <MMClips>2</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49</vt:i4>
      </vt:variant>
    </vt:vector>
  </HeadingPairs>
  <TitlesOfParts>
    <vt:vector size="56" baseType="lpstr">
      <vt:lpstr>Arial</vt:lpstr>
      <vt:lpstr>Calibri</vt:lpstr>
      <vt:lpstr>Verdana</vt:lpstr>
      <vt:lpstr>Times New Roman</vt:lpstr>
      <vt:lpstr>1_USHE</vt:lpstr>
      <vt:lpstr>USHE</vt:lpstr>
      <vt:lpstr>Equation</vt:lpstr>
      <vt:lpstr>Automotive Electrical and Engine Performance</vt:lpstr>
      <vt:lpstr>Learning Objectives (1 of 2)</vt:lpstr>
      <vt:lpstr>Learning Objectives (2 of 2)</vt:lpstr>
      <vt:lpstr>Principle of Alternator Operation</vt:lpstr>
      <vt:lpstr>Alternator Construction</vt:lpstr>
      <vt:lpstr>Question 1</vt:lpstr>
      <vt:lpstr>Answer 1</vt:lpstr>
      <vt:lpstr>Alternator Overrunning Pulleys</vt:lpstr>
      <vt:lpstr>Figure 15.1</vt:lpstr>
      <vt:lpstr>Figure 15.2</vt:lpstr>
      <vt:lpstr>Figure 15.3</vt:lpstr>
      <vt:lpstr>Figure 15.4</vt:lpstr>
      <vt:lpstr>Figure 15.5</vt:lpstr>
      <vt:lpstr>Frequently Asked Question: Can I Install an O A P or an O A D to My Alternator?</vt:lpstr>
      <vt:lpstr>Question 2</vt:lpstr>
      <vt:lpstr>Answer 2</vt:lpstr>
      <vt:lpstr>Alternator Components and Operation (1 of 2)</vt:lpstr>
      <vt:lpstr>Alternator Components and Operation (2 of 2)</vt:lpstr>
      <vt:lpstr>Figure 15.6</vt:lpstr>
      <vt:lpstr>Figure 15.7</vt:lpstr>
      <vt:lpstr>Figure 15.8</vt:lpstr>
      <vt:lpstr>Figure 15.9</vt:lpstr>
      <vt:lpstr>How an Alternator Works (1 of 2)</vt:lpstr>
      <vt:lpstr>How an Alternator Works (2 of 2)</vt:lpstr>
      <vt:lpstr>Figure 15.10</vt:lpstr>
      <vt:lpstr>Figure 15.11</vt:lpstr>
      <vt:lpstr>Figure 15.12</vt:lpstr>
      <vt:lpstr>Figure 15.13</vt:lpstr>
      <vt:lpstr>Figure 15.14</vt:lpstr>
      <vt:lpstr>Animation: Wye Windings</vt:lpstr>
      <vt:lpstr>Figure 15.15</vt:lpstr>
      <vt:lpstr>Alternator Output Factors</vt:lpstr>
      <vt:lpstr>Figure 15.16</vt:lpstr>
      <vt:lpstr>Alternator Voltage Regulation</vt:lpstr>
      <vt:lpstr>Figure 15.17</vt:lpstr>
      <vt:lpstr>Figure 15.18</vt:lpstr>
      <vt:lpstr>Figure 15.19</vt:lpstr>
      <vt:lpstr>Alternator Cooling</vt:lpstr>
      <vt:lpstr>Figure 15.20</vt:lpstr>
      <vt:lpstr>Question 3</vt:lpstr>
      <vt:lpstr>Answer 3</vt:lpstr>
      <vt:lpstr>Computer-Controlled Alternators</vt:lpstr>
      <vt:lpstr>Figure 15.21</vt:lpstr>
      <vt:lpstr>Figure 15.22</vt:lpstr>
      <vt:lpstr>Chart 15.1</vt:lpstr>
      <vt:lpstr>Animation: A Modern 3-Wire Connector Alternator</vt:lpstr>
      <vt:lpstr>Summary</vt:lpstr>
      <vt:lpstr>Animations and Video Links  (Halderman website subscription and web access needed to view)</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Electrical and Engine Performance, Ninth Edition, Chapter 15</dc:title>
  <dc:subject>Careers</dc:subject>
  <dc:creator>Halderman and Ward</dc:creator>
  <cp:keywords/>
  <dc:description>Additional information may be found in the Notes Pane of each slide by pressing F6._x000d_
Alt text for images/ equations within table cells have been placed behind the object intentionally to provide a better screen reader user experience.</dc:description>
  <cp:lastModifiedBy>Glen Plants</cp:lastModifiedBy>
  <cp:revision>369</cp:revision>
  <dcterms:modified xsi:type="dcterms:W3CDTF">2024-10-30T18:10:34Z</dcterms:modified>
</cp:coreProperties>
</file>