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9"/>
  </p:notesMasterIdLst>
  <p:handoutMasterIdLst>
    <p:handoutMasterId r:id="rId60"/>
  </p:handoutMasterIdLst>
  <p:sldIdLst>
    <p:sldId id="392" r:id="rId3"/>
    <p:sldId id="764" r:id="rId4"/>
    <p:sldId id="765" r:id="rId5"/>
    <p:sldId id="766" r:id="rId6"/>
    <p:sldId id="825" r:id="rId7"/>
    <p:sldId id="826" r:id="rId8"/>
    <p:sldId id="823" r:id="rId9"/>
    <p:sldId id="824" r:id="rId10"/>
    <p:sldId id="827" r:id="rId11"/>
    <p:sldId id="1384" r:id="rId12"/>
    <p:sldId id="828" r:id="rId13"/>
    <p:sldId id="829" r:id="rId14"/>
    <p:sldId id="830" r:id="rId15"/>
    <p:sldId id="831" r:id="rId16"/>
    <p:sldId id="832" r:id="rId17"/>
    <p:sldId id="833" r:id="rId18"/>
    <p:sldId id="834" r:id="rId19"/>
    <p:sldId id="835" r:id="rId20"/>
    <p:sldId id="1385" r:id="rId21"/>
    <p:sldId id="836" r:id="rId22"/>
    <p:sldId id="837" r:id="rId23"/>
    <p:sldId id="838" r:id="rId24"/>
    <p:sldId id="839" r:id="rId25"/>
    <p:sldId id="840" r:id="rId26"/>
    <p:sldId id="841" r:id="rId27"/>
    <p:sldId id="842" r:id="rId28"/>
    <p:sldId id="843" r:id="rId29"/>
    <p:sldId id="844" r:id="rId30"/>
    <p:sldId id="845" r:id="rId31"/>
    <p:sldId id="1386" r:id="rId32"/>
    <p:sldId id="846" r:id="rId33"/>
    <p:sldId id="869" r:id="rId34"/>
    <p:sldId id="848" r:id="rId35"/>
    <p:sldId id="870" r:id="rId36"/>
    <p:sldId id="850" r:id="rId37"/>
    <p:sldId id="851" r:id="rId38"/>
    <p:sldId id="852" r:id="rId39"/>
    <p:sldId id="853" r:id="rId40"/>
    <p:sldId id="854" r:id="rId41"/>
    <p:sldId id="855" r:id="rId42"/>
    <p:sldId id="856" r:id="rId43"/>
    <p:sldId id="857" r:id="rId44"/>
    <p:sldId id="858" r:id="rId45"/>
    <p:sldId id="859" r:id="rId46"/>
    <p:sldId id="860" r:id="rId47"/>
    <p:sldId id="861" r:id="rId48"/>
    <p:sldId id="862" r:id="rId49"/>
    <p:sldId id="863" r:id="rId50"/>
    <p:sldId id="864" r:id="rId51"/>
    <p:sldId id="865" r:id="rId52"/>
    <p:sldId id="866" r:id="rId53"/>
    <p:sldId id="867" r:id="rId54"/>
    <p:sldId id="868" r:id="rId55"/>
    <p:sldId id="871" r:id="rId56"/>
    <p:sldId id="1306" r:id="rId57"/>
    <p:sldId id="687" r:id="rId58"/>
  </p:sldIdLst>
  <p:sldSz cx="9144000" cy="6858000" type="screen4x3"/>
  <p:notesSz cx="6858000" cy="9144000"/>
  <p:embeddedFontLst>
    <p:embeddedFont>
      <p:font typeface="Verdana" panose="020B060403050404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511" userDrawn="1">
          <p15:clr>
            <a:srgbClr val="A4A3A4"/>
          </p15:clr>
        </p15:guide>
        <p15:guide id="7" orient="horz" pos="777" userDrawn="1">
          <p15:clr>
            <a:srgbClr val="A4A3A4"/>
          </p15:clr>
        </p15:guide>
        <p15:guide id="9" orient="horz" pos="414" userDrawn="1">
          <p15:clr>
            <a:srgbClr val="A4A3A4"/>
          </p15:clr>
        </p15:guide>
        <p15:guide id="10" orient="horz" pos="11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4" autoAdjust="0"/>
    <p:restoredTop sz="96374" autoAdjust="0"/>
  </p:normalViewPr>
  <p:slideViewPr>
    <p:cSldViewPr snapToGrid="0" snapToObjects="1">
      <p:cViewPr varScale="1">
        <p:scale>
          <a:sx n="110" d="100"/>
          <a:sy n="110" d="100"/>
        </p:scale>
        <p:origin x="1674" y="108"/>
      </p:cViewPr>
      <p:guideLst>
        <p:guide orient="horz" pos="4020"/>
        <p:guide pos="272"/>
        <p:guide pos="5511"/>
        <p:guide orient="horz" pos="777"/>
        <p:guide orient="horz" pos="414"/>
        <p:guide orient="horz" pos="1139"/>
      </p:guideLst>
    </p:cSldViewPr>
  </p:slideViewPr>
  <p:outlineViewPr>
    <p:cViewPr>
      <p:scale>
        <a:sx n="33" d="100"/>
        <a:sy n="33" d="100"/>
      </p:scale>
      <p:origin x="0" y="-28122"/>
    </p:cViewPr>
  </p:outlineViewPr>
  <p:notesTextViewPr>
    <p:cViewPr>
      <p:scale>
        <a:sx n="3" d="2"/>
        <a:sy n="3" d="2"/>
      </p:scale>
      <p:origin x="0" y="0"/>
    </p:cViewPr>
  </p:notesTextViewPr>
  <p:sorterViewPr>
    <p:cViewPr varScale="1">
      <p:scale>
        <a:sx n="1" d="1"/>
        <a:sy n="1" d="1"/>
      </p:scale>
      <p:origin x="0" y="-1305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7801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2053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836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679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The figure depicts a commutator, an armature, stator in the form of two pole shoes and two brushes, hot brush and ground brush, connected to the commutator. The ground brush is connected to the starter case ground. A field coil is shown flowing from the output terminal through the pole shoes to the hot brush. The commutator is rotating clockwise in the figure.</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835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57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a. The illustration shows two field magnets with magnetic lines of force extending from the north pole on the top to the south pole at the bottom. The magnetic lines of force surround a conductor carrying current. The direction of the conductor motion is toward the right. b. The illustration shows a conductor rod placed in a magnetic field created by two field magnets. The magnetic lines of force extend from the north pole on the top to the south pole at the bottom. The current in the conductor flows into the plane of the page. The direction of the conductor motion is toward the right. c. The illustration shows two loops placed in a magnetic field created by two magnets. The magnetic lines of force are directed from the north pole on the right toward the south pole on the left. The magnetic lines of force surround the loops in opposite directions. The current in one of the loops flows into the plane of the page, while the current in the other loop flows out of the plane of the page. The rotation is in a clockwise direction. d. An armature is placed in a magnetic field created by field coil magnets. The magnetic lines of force extend from the north pole on the right to the south pole on the left. The terminals of a battery are connected to the brush of a commutator and one end of the field coil. The direction of current flow in the field coils is indicated through arrows. The armature rotates in a clockwise direction.</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1372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1891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693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659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4377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513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7202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4054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0223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The figure depicts an armature lamination made of thin circular disk of steel. An armature core has multiple armature lamination wound together lengthwise. The armature core has a shaft passing thought it. An assembled armature has an armature core with armature windings on both ends. A commutator sits at the end of the armature core assembly.</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4444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6561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The figure depicts a solenoid connected to the armature shaft through a return-spring controlled actuating arm. The armature shaft has a pinion gear at the front end. Screw mounted pole shoes field windings surround the armature core. The commutator along with brushes are at the rear end of the motor.</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9614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rPr>
              <a:t>TECH TIP: Don’t Hit That Starter!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In the past, it was common to see service technicians hitting a starter in their effort to diagnose a no-crank condition. Often the shock of the blow to the starter aligned or moved the brushes, armature, and bushings. Many times, the starter functioned after being hit, even if only for a short time.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However, most starters today use permanent magnet fields, and the magnets can be easily broken if hit. A magnet that is broken becomes two weaker magnets. Some early permanent magnet starters used magnets that were glued or bonded to the field housing. If struck with a heavy tool, the magnets could be broken with parts of the magnet falling onto the armature and into the bearing pockets, making the starter impossible to repair or rebuild. ● See Figure 13.19.</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5545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125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The figure depicts reduction gears connected to the pinion end of the starter motor. A plunger and an overrunning clutch in a housing below the motor housing are connected to a shaft having the pinion gear that mates with the ring gear on flex plate. The final reduction gear rotates this shaft.</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7967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9610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The figure depicts a pinion with a bushing on end of the drive and a drive flange on the other end. The shell that has an overrunning clutch rests on drive flange through a mesh spring. The shell of the starter drive has rollers inside, cylindrically resting on the pinion’s collar. The shell walls have roller retainer and the multiple rollers are separated by roller springs inside the cylindrical shell housing.</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7377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7303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a. The rollers are forced tightly into their respective notches by the spring, and the pinion rotates in a clockwise direction. b. The rollers are forced out of their respective notches, leading to free rotation in a clockwise direction.</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7152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9120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1811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1010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The ignition switch is connected to B terminal through a fusible link. The B terminal is connected to the positive terminal of the battery. A spring actuated contact disk connects a plunger to terminals S, B, and M. The plunger of the solenoid is encased by hold-in and pull-in windings. One end of the hold-in winding is connected to the ignition switch through a neutral safety switch, while the other end is grounded. One end of the pull-in windings is connected to terminal S, while the other is connected to terminal M. A starter drive assembly activates the plunger through a pivoted shift lever.</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5427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189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512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7102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7463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6971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92466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6266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7245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0254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123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56</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855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effectLst/>
                <a:latin typeface="Arial"/>
                <a:ea typeface="Arial"/>
                <a:cs typeface="Arial"/>
                <a:sym typeface="Arial"/>
              </a:rPr>
              <a:t>A clutch switch in the case of manual transmission or a transmission neutral safety switch in the case of automatic transmission is installed between the ignition switch and the starter solenoid.</a:t>
            </a:r>
            <a:r>
              <a:rPr lang="en-US" dirty="0"/>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720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7014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042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213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10/30/2024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90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974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786109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E5D50789-AA74-9890-5CEC-F6DA01AEDC4C}"/>
              </a:ext>
            </a:extLst>
          </p:cNvPr>
          <p:cNvPicPr>
            <a:picLocks noChangeAspect="1"/>
          </p:cNvPicPr>
          <p:nvPr userDrawn="1"/>
        </p:nvPicPr>
        <p:blipFill>
          <a:blip r:embed="rId7"/>
          <a:stretch>
            <a:fillRect/>
          </a:stretch>
        </p:blipFill>
        <p:spPr>
          <a:xfrm>
            <a:off x="451710" y="6424935"/>
            <a:ext cx="947596" cy="301782"/>
          </a:xfrm>
          <a:prstGeom prst="rect">
            <a:avLst/>
          </a:prstGeom>
        </p:spPr>
      </p:pic>
      <p:sp>
        <p:nvSpPr>
          <p:cNvPr id="3" name="Content Placeholder 26">
            <a:extLst>
              <a:ext uri="{FF2B5EF4-FFF2-40B4-BE49-F238E27FC236}">
                <a16:creationId xmlns:a16="http://schemas.microsoft.com/office/drawing/2014/main" id="{92DA12CA-B666-56DF-6DAD-86703AB0CFE1}"/>
              </a:ext>
            </a:extLst>
          </p:cNvPr>
          <p:cNvSpPr txBox="1">
            <a:spLocks/>
          </p:cNvSpPr>
          <p:nvPr userDrawn="1"/>
        </p:nvSpPr>
        <p:spPr>
          <a:xfrm>
            <a:off x="2837469" y="6464033"/>
            <a:ext cx="59070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5" r:id="rId3"/>
    <p:sldLayoutId id="2147483696" r:id="rId4"/>
    <p:sldLayoutId id="214748369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wmf"/></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2.bin"/><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wmf"/></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8.w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jameshalderman.com/a6_vid_lib_p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37833" y="179734"/>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1086" y="1484313"/>
            <a:ext cx="1902452"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2054598"/>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91115" y="3037492"/>
            <a:ext cx="2046413" cy="498016"/>
          </a:xfrm>
        </p:spPr>
        <p:txBody>
          <a:bodyPr wrap="square" lIns="0" tIns="18000" rIns="0" bIns="18000" anchor="ctr" anchorCtr="0">
            <a:spAutoFit/>
          </a:bodyPr>
          <a:lstStyle/>
          <a:p>
            <a:pPr marL="0"/>
            <a:r>
              <a:rPr lang="en-US" noProof="0" dirty="0"/>
              <a:t>Chapter 13</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91116" y="3748192"/>
            <a:ext cx="3296256" cy="713460"/>
          </a:xfrm>
        </p:spPr>
        <p:txBody>
          <a:bodyPr wrap="square" lIns="0" tIns="18000" rIns="0" bIns="18000" anchor="ctr" anchorCtr="0">
            <a:spAutoFit/>
          </a:bodyPr>
          <a:lstStyle/>
          <a:p>
            <a:pPr marL="0"/>
            <a:r>
              <a:rPr lang="en-US" noProof="0" dirty="0"/>
              <a:t>Starting System Parts and Operation</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51710"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837469" y="6464033"/>
            <a:ext cx="5907074" cy="221018"/>
          </a:xfrm>
        </p:spPr>
        <p:txBody>
          <a:bodyPr wrap="square" lIns="0" tIns="18000" rIns="0" bIns="18000" anchor="ctr">
            <a:spAutoFit/>
          </a:bodyPr>
          <a:lstStyle/>
          <a:p>
            <a:pPr marL="0" indent="0"/>
            <a:r>
              <a:rPr lang="en-US" dirty="0"/>
              <a:t>Copyright © 2025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Starter Circuit, ECU Controlled</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Starter Circuit, ECU Control - Captions">
            <a:hlinkClick r:id="" action="ppaction://media"/>
            <a:extLst>
              <a:ext uri="{FF2B5EF4-FFF2-40B4-BE49-F238E27FC236}">
                <a16:creationId xmlns:a16="http://schemas.microsoft.com/office/drawing/2014/main" id="{ED7CB133-6DCE-46D2-F5CB-0B612383D2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157704"/>
            <a:ext cx="8191500" cy="4749165"/>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Start Button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39340"/>
            <a:ext cx="8310175" cy="1144347"/>
          </a:xfrm>
        </p:spPr>
        <p:txBody>
          <a:bodyPr wrap="square" lIns="0" tIns="18000" rIns="0" bIns="18000" anchor="ctr" anchorCtr="0">
            <a:spAutoFit/>
          </a:bodyPr>
          <a:lstStyle/>
          <a:p>
            <a:pPr marL="342900" indent="-342900"/>
            <a:r>
              <a:rPr lang="en-US" sz="2400" noProof="0" dirty="0"/>
              <a:t>Instead of using an ignition key to start the engine, some vehicles are using a start button, which is also used to stop the engine, as shown on this </a:t>
            </a:r>
            <a:r>
              <a:rPr lang="en-US" sz="2400" dirty="0"/>
              <a:t>J</a:t>
            </a:r>
            <a:r>
              <a:rPr lang="en-US" sz="2400" noProof="0" dirty="0"/>
              <a:t>aguar.</a:t>
            </a:r>
          </a:p>
        </p:txBody>
      </p:sp>
      <p:pic>
        <p:nvPicPr>
          <p:cNvPr id="3" name="Picture 2" descr="An engine start-stop button.&#10;">
            <a:extLst>
              <a:ext uri="{FF2B5EF4-FFF2-40B4-BE49-F238E27FC236}">
                <a16:creationId xmlns:a16="http://schemas.microsoft.com/office/drawing/2014/main" id="{805B29A5-225F-43C6-A695-4D7008E5F354}"/>
              </a:ext>
            </a:extLst>
          </p:cNvPr>
          <p:cNvPicPr>
            <a:picLocks noChangeAspect="1"/>
          </p:cNvPicPr>
          <p:nvPr/>
        </p:nvPicPr>
        <p:blipFill>
          <a:blip r:embed="rId3"/>
          <a:stretch>
            <a:fillRect/>
          </a:stretch>
        </p:blipFill>
        <p:spPr>
          <a:xfrm>
            <a:off x="2487486" y="3017995"/>
            <a:ext cx="4169028" cy="3133875"/>
          </a:xfrm>
          <a:prstGeom prst="rect">
            <a:avLst/>
          </a:prstGeom>
        </p:spPr>
      </p:pic>
    </p:spTree>
    <p:extLst>
      <p:ext uri="{BB962C8B-B14F-4D97-AF65-F5344CB8AC3E}">
        <p14:creationId xmlns:p14="http://schemas.microsoft.com/office/powerpoint/2010/main" val="408078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Remote Start</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64287"/>
            <a:ext cx="8310175" cy="405683"/>
          </a:xfrm>
        </p:spPr>
        <p:txBody>
          <a:bodyPr wrap="square" lIns="0" tIns="18000" rIns="0" bIns="18000" anchor="ctr" anchorCtr="0">
            <a:spAutoFit/>
          </a:bodyPr>
          <a:lstStyle/>
          <a:p>
            <a:pPr marL="342900" indent="-342900"/>
            <a:r>
              <a:rPr lang="en-US" sz="2400" noProof="0" dirty="0"/>
              <a:t>The top button on this key fob is the remote start button.</a:t>
            </a:r>
          </a:p>
        </p:txBody>
      </p:sp>
      <p:pic>
        <p:nvPicPr>
          <p:cNvPr id="4" name="Picture 3" descr="A key fob with remote start system along with 5 other buttons.&#10;">
            <a:extLst>
              <a:ext uri="{FF2B5EF4-FFF2-40B4-BE49-F238E27FC236}">
                <a16:creationId xmlns:a16="http://schemas.microsoft.com/office/drawing/2014/main" id="{09095108-8330-4F3F-993B-26281443590F}"/>
              </a:ext>
            </a:extLst>
          </p:cNvPr>
          <p:cNvPicPr>
            <a:picLocks noChangeAspect="1"/>
          </p:cNvPicPr>
          <p:nvPr/>
        </p:nvPicPr>
        <p:blipFill>
          <a:blip r:embed="rId3"/>
          <a:stretch>
            <a:fillRect/>
          </a:stretch>
        </p:blipFill>
        <p:spPr>
          <a:xfrm>
            <a:off x="2382393" y="2413425"/>
            <a:ext cx="4379215" cy="3514902"/>
          </a:xfrm>
          <a:prstGeom prst="rect">
            <a:avLst/>
          </a:prstGeom>
        </p:spPr>
      </p:pic>
    </p:spTree>
    <p:extLst>
      <p:ext uri="{BB962C8B-B14F-4D97-AF65-F5344CB8AC3E}">
        <p14:creationId xmlns:p14="http://schemas.microsoft.com/office/powerpoint/2010/main" val="2114347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Starter Motor Operation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6004"/>
            <a:ext cx="8305788" cy="3668115"/>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Principles</a:t>
            </a:r>
          </a:p>
          <a:p>
            <a:pPr marL="829818" lvl="1" indent="-342900">
              <a:buSzTx/>
            </a:pPr>
            <a:r>
              <a:rPr lang="en-US" altLang="en-US" sz="2400" noProof="0" dirty="0">
                <a:solidFill>
                  <a:schemeClr val="tx1"/>
                </a:solidFill>
              </a:rPr>
              <a:t>A starter motor uses electromagnetic principles to convert electrical energy from the battery (up to 300 amperes) to mechanical power (up to 8 horse power [6 kilowatts]) to crank the engine.</a:t>
            </a:r>
          </a:p>
          <a:p>
            <a:pPr marL="342900" indent="-342900">
              <a:spcBef>
                <a:spcPts val="600"/>
              </a:spcBef>
              <a:buSzTx/>
            </a:pPr>
            <a:r>
              <a:rPr lang="en-US" altLang="en-US" sz="2400" noProof="0" dirty="0">
                <a:solidFill>
                  <a:schemeClr val="tx1"/>
                </a:solidFill>
              </a:rPr>
              <a:t>Series Motors</a:t>
            </a:r>
          </a:p>
          <a:p>
            <a:pPr marL="829818" lvl="1" indent="-342900">
              <a:buSzTx/>
            </a:pPr>
            <a:r>
              <a:rPr lang="en-US" altLang="en-US" sz="2400" noProof="0" dirty="0">
                <a:solidFill>
                  <a:schemeClr val="tx1"/>
                </a:solidFill>
              </a:rPr>
              <a:t>A series motor develops its maximum torque at the initial start (0 </a:t>
            </a:r>
            <a:r>
              <a:rPr lang="en-US" altLang="en-US" sz="2400" spc="-300" noProof="0" dirty="0">
                <a:solidFill>
                  <a:schemeClr val="tx1"/>
                </a:solidFill>
              </a:rPr>
              <a:t>R P </a:t>
            </a:r>
            <a:r>
              <a:rPr lang="en-US" altLang="en-US" sz="2400" noProof="0" dirty="0">
                <a:solidFill>
                  <a:schemeClr val="tx1"/>
                </a:solidFill>
              </a:rPr>
              <a:t>M) and develops less torque as the speed increases.</a:t>
            </a:r>
          </a:p>
        </p:txBody>
      </p:sp>
    </p:spTree>
    <p:extLst>
      <p:ext uri="{BB962C8B-B14F-4D97-AF65-F5344CB8AC3E}">
        <p14:creationId xmlns:p14="http://schemas.microsoft.com/office/powerpoint/2010/main" val="135890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Starter Motor Operation </a:t>
            </a:r>
            <a:r>
              <a:rPr lang="en-US" sz="28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6983"/>
            <a:ext cx="8305788" cy="4114391"/>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Shunt Motors</a:t>
            </a:r>
          </a:p>
          <a:p>
            <a:pPr marL="829818" lvl="1" indent="-342900">
              <a:buSzTx/>
            </a:pPr>
            <a:r>
              <a:rPr lang="en-US" altLang="en-US" sz="2400" noProof="0" dirty="0">
                <a:solidFill>
                  <a:schemeClr val="tx1"/>
                </a:solidFill>
              </a:rPr>
              <a:t>Shunt-type electric motors have the field coils in parallel (or shunt) across the armature.</a:t>
            </a:r>
          </a:p>
          <a:p>
            <a:pPr marL="342900" indent="-342900">
              <a:spcBef>
                <a:spcPts val="600"/>
              </a:spcBef>
              <a:buSzTx/>
            </a:pPr>
            <a:r>
              <a:rPr lang="en-US" altLang="en-US" sz="2400" noProof="0" dirty="0">
                <a:solidFill>
                  <a:schemeClr val="tx1"/>
                </a:solidFill>
              </a:rPr>
              <a:t>Permanent Magnet Motors</a:t>
            </a:r>
          </a:p>
          <a:p>
            <a:pPr marL="829818" lvl="1" indent="-342900">
              <a:buSzTx/>
            </a:pPr>
            <a:r>
              <a:rPr lang="en-US" altLang="en-US" sz="2400" noProof="0" dirty="0">
                <a:solidFill>
                  <a:schemeClr val="tx1"/>
                </a:solidFill>
              </a:rPr>
              <a:t>Permanent magnet starters use gear reduction to multiply starter motor torque.</a:t>
            </a:r>
          </a:p>
          <a:p>
            <a:pPr marL="342900" indent="-342900">
              <a:spcBef>
                <a:spcPts val="600"/>
              </a:spcBef>
              <a:buSzTx/>
            </a:pPr>
            <a:r>
              <a:rPr lang="en-US" altLang="en-US" sz="2400" noProof="0" dirty="0">
                <a:solidFill>
                  <a:schemeClr val="tx1"/>
                </a:solidFill>
              </a:rPr>
              <a:t>Compound Motors</a:t>
            </a:r>
          </a:p>
          <a:p>
            <a:pPr marL="829818" lvl="1" indent="-342900">
              <a:buSzTx/>
            </a:pPr>
            <a:r>
              <a:rPr lang="en-US" altLang="en-US" sz="2400" noProof="0" dirty="0">
                <a:solidFill>
                  <a:schemeClr val="tx1"/>
                </a:solidFill>
              </a:rPr>
              <a:t>Some of the field coils are connected to the armature in series and some are connected directly to the battery in parallel (shunt) with the armature.</a:t>
            </a:r>
          </a:p>
        </p:txBody>
      </p:sp>
    </p:spTree>
    <p:extLst>
      <p:ext uri="{BB962C8B-B14F-4D97-AF65-F5344CB8AC3E}">
        <p14:creationId xmlns:p14="http://schemas.microsoft.com/office/powerpoint/2010/main" val="993120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Series-Wound Motor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84801"/>
            <a:ext cx="3891091" cy="4468334"/>
          </a:xfrm>
        </p:spPr>
        <p:txBody>
          <a:bodyPr wrap="square" lIns="0" tIns="18000" rIns="0" bIns="18000" anchor="ctr" anchorCtr="0">
            <a:spAutoFit/>
          </a:bodyPr>
          <a:lstStyle/>
          <a:p>
            <a:pPr marL="342900" indent="-342900"/>
            <a:r>
              <a:rPr lang="en-US" sz="2400" noProof="0" dirty="0"/>
              <a:t>This series-wound electric motor shows the basic operation with only two brushes: one hot brush and one ground brush. The current flows through both field coils, then through the hot brush and the loop winding of the armature, before reaching ground through the ground brush.</a:t>
            </a:r>
          </a:p>
        </p:txBody>
      </p:sp>
      <p:pic>
        <p:nvPicPr>
          <p:cNvPr id="3" name="Picture 2" descr="The parts of a series-wound electric motor.&#10;Long description is available in notes, press F6.">
            <a:extLst>
              <a:ext uri="{FF2B5EF4-FFF2-40B4-BE49-F238E27FC236}">
                <a16:creationId xmlns:a16="http://schemas.microsoft.com/office/drawing/2014/main" id="{27D5353C-0AF2-4720-B41E-4953A6925F1A}"/>
              </a:ext>
            </a:extLst>
          </p:cNvPr>
          <p:cNvPicPr>
            <a:picLocks noChangeAspect="1"/>
          </p:cNvPicPr>
          <p:nvPr/>
        </p:nvPicPr>
        <p:blipFill>
          <a:blip r:embed="rId3"/>
          <a:stretch>
            <a:fillRect/>
          </a:stretch>
        </p:blipFill>
        <p:spPr>
          <a:xfrm>
            <a:off x="4482249" y="1576729"/>
            <a:ext cx="4113148" cy="3980586"/>
          </a:xfrm>
          <a:prstGeom prst="rect">
            <a:avLst/>
          </a:prstGeom>
        </p:spPr>
      </p:pic>
    </p:spTree>
    <p:extLst>
      <p:ext uri="{BB962C8B-B14F-4D97-AF65-F5344CB8AC3E}">
        <p14:creationId xmlns:p14="http://schemas.microsoft.com/office/powerpoint/2010/main" val="2444298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Magnetic Fields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28854"/>
            <a:ext cx="8310175" cy="1513679"/>
          </a:xfrm>
        </p:spPr>
        <p:txBody>
          <a:bodyPr wrap="square" lIns="0" tIns="18000" rIns="0" bIns="18000" anchor="ctr" anchorCtr="0">
            <a:spAutoFit/>
          </a:bodyPr>
          <a:lstStyle/>
          <a:p>
            <a:pPr marL="342900" indent="-342900"/>
            <a:r>
              <a:rPr lang="en-US" sz="2400" noProof="0" dirty="0"/>
              <a:t>The interaction of the magnetic fields of the armature loops and field coils creates a stronger magnetic field on the right side of the conductor, causing the armature loop to move toward the left.</a:t>
            </a:r>
          </a:p>
        </p:txBody>
      </p:sp>
      <p:pic>
        <p:nvPicPr>
          <p:cNvPr id="3" name="Picture 2" descr="An armature loop between two field coil magnets, south at the top and north at the bottom. Strong magnetic lines of force are shown piling up armature loop conductor and weaker ones on the other.&#10;">
            <a:extLst>
              <a:ext uri="{FF2B5EF4-FFF2-40B4-BE49-F238E27FC236}">
                <a16:creationId xmlns:a16="http://schemas.microsoft.com/office/drawing/2014/main" id="{79B4360A-148C-44DF-B9FF-62FFD9A8DD71}"/>
              </a:ext>
            </a:extLst>
          </p:cNvPr>
          <p:cNvPicPr>
            <a:picLocks noChangeAspect="1"/>
          </p:cNvPicPr>
          <p:nvPr/>
        </p:nvPicPr>
        <p:blipFill>
          <a:blip r:embed="rId3"/>
          <a:stretch>
            <a:fillRect/>
          </a:stretch>
        </p:blipFill>
        <p:spPr>
          <a:xfrm>
            <a:off x="1973450" y="3218996"/>
            <a:ext cx="5231598" cy="2887165"/>
          </a:xfrm>
          <a:prstGeom prst="rect">
            <a:avLst/>
          </a:prstGeom>
        </p:spPr>
      </p:pic>
    </p:spTree>
    <p:extLst>
      <p:ext uri="{BB962C8B-B14F-4D97-AF65-F5344CB8AC3E}">
        <p14:creationId xmlns:p14="http://schemas.microsoft.com/office/powerpoint/2010/main" val="152093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2209771" cy="405683"/>
          </a:xfrm>
        </p:spPr>
        <p:txBody>
          <a:bodyPr wrap="square" lIns="0" tIns="18000" rIns="0" bIns="18000" anchor="ctr" anchorCtr="0">
            <a:spAutoFit/>
          </a:bodyPr>
          <a:lstStyle/>
          <a:p>
            <a:pPr marL="0" indent="0">
              <a:buNone/>
            </a:pPr>
            <a:r>
              <a:rPr lang="en-US" sz="2400" noProof="0" dirty="0"/>
              <a:t>Armature Loops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78912"/>
            <a:ext cx="4080514" cy="2621675"/>
          </a:xfrm>
        </p:spPr>
        <p:txBody>
          <a:bodyPr wrap="square" lIns="0" tIns="18000" rIns="0" bIns="18000" anchor="ctr" anchorCtr="0">
            <a:spAutoFit/>
          </a:bodyPr>
          <a:lstStyle/>
          <a:p>
            <a:pPr marL="342900" indent="-342900"/>
            <a:r>
              <a:rPr lang="en-US" sz="2400" noProof="0" dirty="0"/>
              <a:t>The armature loops rotate due to the difference in the strength of the magnetic field. The loops move from a strong magnetic field strength toward a weaker magnetic field strength.</a:t>
            </a:r>
          </a:p>
        </p:txBody>
      </p:sp>
      <p:pic>
        <p:nvPicPr>
          <p:cNvPr id="4" name="Picture 3" descr="Four illustrations, a through d, depict the functioning of a starter motor.&#10;Long description is available in notes, press F6.">
            <a:extLst>
              <a:ext uri="{FF2B5EF4-FFF2-40B4-BE49-F238E27FC236}">
                <a16:creationId xmlns:a16="http://schemas.microsoft.com/office/drawing/2014/main" id="{0B6E27F3-64B6-4B80-A3B1-5D49A22D35F8}"/>
              </a:ext>
            </a:extLst>
          </p:cNvPr>
          <p:cNvPicPr>
            <a:picLocks noChangeAspect="1"/>
          </p:cNvPicPr>
          <p:nvPr/>
        </p:nvPicPr>
        <p:blipFill>
          <a:blip r:embed="rId3"/>
          <a:stretch>
            <a:fillRect/>
          </a:stretch>
        </p:blipFill>
        <p:spPr>
          <a:xfrm>
            <a:off x="5996938" y="1046136"/>
            <a:ext cx="1929159" cy="4897455"/>
          </a:xfrm>
          <a:prstGeom prst="rect">
            <a:avLst/>
          </a:prstGeom>
        </p:spPr>
      </p:pic>
    </p:spTree>
    <p:extLst>
      <p:ext uri="{BB962C8B-B14F-4D97-AF65-F5344CB8AC3E}">
        <p14:creationId xmlns:p14="http://schemas.microsoft.com/office/powerpoint/2010/main" val="1253144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Lines of Force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01499"/>
            <a:ext cx="8310175" cy="405683"/>
          </a:xfrm>
        </p:spPr>
        <p:txBody>
          <a:bodyPr wrap="square" lIns="0" tIns="18000" rIns="0" bIns="18000" anchor="ctr" anchorCtr="0">
            <a:spAutoFit/>
          </a:bodyPr>
          <a:lstStyle/>
          <a:p>
            <a:pPr marL="342900" indent="-342900"/>
            <a:r>
              <a:rPr lang="en-US" sz="2400" noProof="0" dirty="0"/>
              <a:t>Magnetic lines of force in a four-pole motor.</a:t>
            </a:r>
          </a:p>
        </p:txBody>
      </p:sp>
      <p:pic>
        <p:nvPicPr>
          <p:cNvPr id="4" name="Picture 3" descr="A magnetic flux flowing inside of a four-pole motor. A circular pattern of windings and armature is surrounded by four shoe poles. There’s air gap between the circular pattern and the shoe poles.&#10;">
            <a:extLst>
              <a:ext uri="{FF2B5EF4-FFF2-40B4-BE49-F238E27FC236}">
                <a16:creationId xmlns:a16="http://schemas.microsoft.com/office/drawing/2014/main" id="{6815A92B-D8AF-4BF3-A8AF-C68A4D5D3348}"/>
              </a:ext>
            </a:extLst>
          </p:cNvPr>
          <p:cNvPicPr>
            <a:picLocks noChangeAspect="1"/>
          </p:cNvPicPr>
          <p:nvPr/>
        </p:nvPicPr>
        <p:blipFill>
          <a:blip r:embed="rId3"/>
          <a:stretch>
            <a:fillRect/>
          </a:stretch>
        </p:blipFill>
        <p:spPr>
          <a:xfrm>
            <a:off x="2765790" y="2148235"/>
            <a:ext cx="3612420" cy="3924502"/>
          </a:xfrm>
          <a:prstGeom prst="rect">
            <a:avLst/>
          </a:prstGeom>
        </p:spPr>
      </p:pic>
    </p:spTree>
    <p:extLst>
      <p:ext uri="{BB962C8B-B14F-4D97-AF65-F5344CB8AC3E}">
        <p14:creationId xmlns:p14="http://schemas.microsoft.com/office/powerpoint/2010/main" val="2178727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Permanent Magnet Motor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Permanent_Magnet_Motor">
            <a:hlinkClick r:id="" action="ppaction://media"/>
            <a:extLst>
              <a:ext uri="{FF2B5EF4-FFF2-40B4-BE49-F238E27FC236}">
                <a16:creationId xmlns:a16="http://schemas.microsoft.com/office/drawing/2014/main" id="{765976CD-A250-F39C-DD3A-292CACDAB90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5300" y="1088035"/>
            <a:ext cx="8013700" cy="4818834"/>
          </a:xfrm>
        </p:spPr>
      </p:pic>
    </p:spTree>
    <p:extLst>
      <p:ext uri="{BB962C8B-B14F-4D97-AF65-F5344CB8AC3E}">
        <p14:creationId xmlns:p14="http://schemas.microsoft.com/office/powerpoint/2010/main" val="34192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Learning Objectives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4" y="924673"/>
            <a:ext cx="8305789" cy="4337529"/>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13</a:t>
            </a:r>
            <a:r>
              <a:rPr lang="en-US" altLang="en-US" sz="2400" b="1" noProof="0" dirty="0">
                <a:solidFill>
                  <a:srgbClr val="007FA3"/>
                </a:solidFill>
                <a:latin typeface="Arial" panose="020B0604020202020204" pitchFamily="34" charset="0"/>
                <a:cs typeface="Arial" panose="020B0604020202020204" pitchFamily="34" charset="0"/>
              </a:rPr>
              <a:t>.1	</a:t>
            </a:r>
            <a:r>
              <a:rPr lang="en-US" altLang="en-US" sz="2400" noProof="0" dirty="0">
                <a:latin typeface="Arial" panose="020B0604020202020204" pitchFamily="34" charset="0"/>
                <a:cs typeface="Arial" panose="020B0604020202020204" pitchFamily="34" charset="0"/>
              </a:rPr>
              <a:t>Describe the parts and operation of a cranking circuit.</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13</a:t>
            </a:r>
            <a:r>
              <a:rPr lang="en-US" altLang="en-US" sz="2400" b="1" noProof="0" dirty="0">
                <a:solidFill>
                  <a:srgbClr val="007FA3"/>
                </a:solidFill>
                <a:latin typeface="Arial" panose="020B0604020202020204" pitchFamily="34" charset="0"/>
                <a:cs typeface="Arial" panose="020B0604020202020204" pitchFamily="34" charset="0"/>
              </a:rPr>
              <a:t>.2	</a:t>
            </a:r>
            <a:r>
              <a:rPr lang="en-US" sz="2400" dirty="0">
                <a:latin typeface="Arial" panose="020B0604020202020204" pitchFamily="34" charset="0"/>
                <a:ea typeface="+mj-ea"/>
                <a:cs typeface="Arial" panose="020B0604020202020204" pitchFamily="34" charset="0"/>
              </a:rPr>
              <a:t>Explain push button starting.</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13</a:t>
            </a:r>
            <a:r>
              <a:rPr lang="en-US" altLang="en-US" sz="2400" b="1" noProof="0" dirty="0">
                <a:solidFill>
                  <a:srgbClr val="007FA3"/>
                </a:solidFill>
                <a:latin typeface="Arial" panose="020B0604020202020204" pitchFamily="34" charset="0"/>
                <a:cs typeface="Arial" panose="020B0604020202020204" pitchFamily="34" charset="0"/>
              </a:rPr>
              <a:t>.3	</a:t>
            </a:r>
            <a:r>
              <a:rPr lang="en-US" altLang="en-US" sz="2400" noProof="0" dirty="0">
                <a:latin typeface="Arial" panose="020B0604020202020204" pitchFamily="34" charset="0"/>
                <a:cs typeface="Arial" panose="020B0604020202020204" pitchFamily="34" charset="0"/>
              </a:rPr>
              <a:t>Discuss starter motor operation.</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13</a:t>
            </a:r>
            <a:r>
              <a:rPr lang="en-US" altLang="en-US" sz="2400" b="1" noProof="0" dirty="0">
                <a:solidFill>
                  <a:srgbClr val="007FA3"/>
                </a:solidFill>
                <a:latin typeface="Arial" panose="020B0604020202020204" pitchFamily="34" charset="0"/>
                <a:cs typeface="Arial" panose="020B0604020202020204" pitchFamily="34" charset="0"/>
              </a:rPr>
              <a:t>.4	</a:t>
            </a:r>
            <a:r>
              <a:rPr lang="en-US" sz="2400" dirty="0">
                <a:latin typeface="Arial" panose="020B0604020202020204" pitchFamily="34" charset="0"/>
                <a:ea typeface="+mj-ea"/>
                <a:cs typeface="Arial" panose="020B0604020202020204" pitchFamily="34" charset="0"/>
              </a:rPr>
              <a:t>Explain the components of a starter motor.</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13</a:t>
            </a:r>
            <a:r>
              <a:rPr lang="en-US" altLang="en-US" sz="2400" b="1" noProof="0" dirty="0">
                <a:solidFill>
                  <a:srgbClr val="007FA3"/>
                </a:solidFill>
                <a:latin typeface="Arial" panose="020B0604020202020204" pitchFamily="34" charset="0"/>
                <a:cs typeface="Arial" panose="020B0604020202020204" pitchFamily="34" charset="0"/>
              </a:rPr>
              <a:t>.5	</a:t>
            </a:r>
            <a:r>
              <a:rPr lang="en-US" sz="2400" dirty="0">
                <a:latin typeface="Arial" panose="020B0604020202020204" pitchFamily="34" charset="0"/>
                <a:ea typeface="+mj-ea"/>
                <a:cs typeface="Arial" panose="020B0604020202020204" pitchFamily="34" charset="0"/>
              </a:rPr>
              <a:t>Describe gear reduction starters.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13</a:t>
            </a:r>
            <a:r>
              <a:rPr lang="en-US" altLang="en-US" sz="2400" b="1" noProof="0" dirty="0">
                <a:solidFill>
                  <a:srgbClr val="007FA3"/>
                </a:solidFill>
                <a:latin typeface="Arial" panose="020B0604020202020204" pitchFamily="34" charset="0"/>
                <a:cs typeface="Arial" panose="020B0604020202020204" pitchFamily="34" charset="0"/>
              </a:rPr>
              <a:t>.6	</a:t>
            </a:r>
            <a:r>
              <a:rPr lang="en-US" sz="2400" dirty="0">
                <a:latin typeface="Arial" panose="020B0604020202020204" pitchFamily="34" charset="0"/>
                <a:ea typeface="+mj-ea"/>
                <a:cs typeface="Arial" panose="020B0604020202020204" pitchFamily="34" charset="0"/>
              </a:rPr>
              <a:t>Describe the function of starter drives.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13</a:t>
            </a:r>
            <a:r>
              <a:rPr lang="en-US" altLang="en-US" sz="2400" b="1" noProof="0" dirty="0">
                <a:solidFill>
                  <a:srgbClr val="007FA3"/>
                </a:solidFill>
                <a:latin typeface="Arial" panose="020B0604020202020204" pitchFamily="34" charset="0"/>
                <a:cs typeface="Arial" panose="020B0604020202020204" pitchFamily="34" charset="0"/>
              </a:rPr>
              <a:t>.7	</a:t>
            </a:r>
            <a:r>
              <a:rPr lang="en-US" sz="2400" dirty="0">
                <a:latin typeface="Arial" panose="020B0604020202020204" pitchFamily="34" charset="0"/>
                <a:ea typeface="+mj-ea"/>
                <a:cs typeface="Arial" panose="020B0604020202020204" pitchFamily="34" charset="0"/>
              </a:rPr>
              <a:t>Describe the function of solenoids.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13</a:t>
            </a:r>
            <a:r>
              <a:rPr lang="en-US" altLang="en-US" sz="2400" b="1" noProof="0" dirty="0">
                <a:solidFill>
                  <a:srgbClr val="007FA3"/>
                </a:solidFill>
                <a:latin typeface="Arial" panose="020B0604020202020204" pitchFamily="34" charset="0"/>
                <a:cs typeface="Arial" panose="020B0604020202020204" pitchFamily="34" charset="0"/>
              </a:rPr>
              <a:t>.8	</a:t>
            </a:r>
            <a:r>
              <a:rPr lang="en-US" sz="2400" dirty="0">
                <a:latin typeface="Arial" panose="020B0604020202020204" pitchFamily="34" charset="0"/>
                <a:ea typeface="+mj-ea"/>
                <a:cs typeface="Arial" panose="020B0604020202020204" pitchFamily="34" charset="0"/>
              </a:rPr>
              <a:t>Discuss stop-start system operation. </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Pole Shoe/Field </a:t>
            </a:r>
            <a:r>
              <a:rPr lang="en-US" sz="2400" dirty="0"/>
              <a:t>W</a:t>
            </a:r>
            <a:r>
              <a:rPr lang="en-US" sz="2400" noProof="0" dirty="0"/>
              <a:t>inding</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36003"/>
            <a:ext cx="8310175" cy="405683"/>
          </a:xfrm>
        </p:spPr>
        <p:txBody>
          <a:bodyPr wrap="square" lIns="0" tIns="18000" rIns="0" bIns="18000" anchor="ctr" anchorCtr="0">
            <a:spAutoFit/>
          </a:bodyPr>
          <a:lstStyle/>
          <a:p>
            <a:pPr marL="342900" indent="-342900"/>
            <a:r>
              <a:rPr lang="en-US" sz="2400" noProof="0" dirty="0"/>
              <a:t>A pole shoe and field winding.</a:t>
            </a:r>
          </a:p>
        </p:txBody>
      </p:sp>
      <p:pic>
        <p:nvPicPr>
          <p:cNvPr id="3" name="Picture 2" descr="A pole shoe with ribbon-shaped copper field windings wrapped around it. &#10;">
            <a:extLst>
              <a:ext uri="{FF2B5EF4-FFF2-40B4-BE49-F238E27FC236}">
                <a16:creationId xmlns:a16="http://schemas.microsoft.com/office/drawing/2014/main" id="{79D7B2B9-2FEA-4D11-911B-A498E4EC00B5}"/>
              </a:ext>
            </a:extLst>
          </p:cNvPr>
          <p:cNvPicPr>
            <a:picLocks noChangeAspect="1"/>
          </p:cNvPicPr>
          <p:nvPr/>
        </p:nvPicPr>
        <p:blipFill>
          <a:blip r:embed="rId3"/>
          <a:stretch>
            <a:fillRect/>
          </a:stretch>
        </p:blipFill>
        <p:spPr>
          <a:xfrm>
            <a:off x="1873389" y="2183196"/>
            <a:ext cx="5397223" cy="3837325"/>
          </a:xfrm>
          <a:prstGeom prst="rect">
            <a:avLst/>
          </a:prstGeom>
        </p:spPr>
      </p:pic>
    </p:spTree>
    <p:extLst>
      <p:ext uri="{BB962C8B-B14F-4D97-AF65-F5344CB8AC3E}">
        <p14:creationId xmlns:p14="http://schemas.microsoft.com/office/powerpoint/2010/main" val="1768072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Series-Wound Motor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94348"/>
            <a:ext cx="8310175" cy="1513679"/>
          </a:xfrm>
        </p:spPr>
        <p:txBody>
          <a:bodyPr wrap="square" lIns="0" tIns="18000" rIns="0" bIns="18000" anchor="ctr" anchorCtr="0">
            <a:spAutoFit/>
          </a:bodyPr>
          <a:lstStyle/>
          <a:p>
            <a:pPr marL="342900" indent="-342900"/>
            <a:r>
              <a:rPr lang="en-US" sz="2400" noProof="0" dirty="0"/>
              <a:t>This wiring diagram illustrates the construction of a series-wound electric motor. Notice that all current flows through the field coils, then through the armature (in series) before reaching ground.</a:t>
            </a:r>
          </a:p>
        </p:txBody>
      </p:sp>
      <p:pic>
        <p:nvPicPr>
          <p:cNvPr id="4" name="Picture 3" descr="A wiring diagram depicts a series coil connected in series with an armature. The series coil is connected to the positive terminal whereas the armature is connected to the ground.&#10;">
            <a:extLst>
              <a:ext uri="{FF2B5EF4-FFF2-40B4-BE49-F238E27FC236}">
                <a16:creationId xmlns:a16="http://schemas.microsoft.com/office/drawing/2014/main" id="{23828C63-FF11-4B9A-8023-ED48381230C7}"/>
              </a:ext>
            </a:extLst>
          </p:cNvPr>
          <p:cNvPicPr>
            <a:picLocks noChangeAspect="1"/>
          </p:cNvPicPr>
          <p:nvPr/>
        </p:nvPicPr>
        <p:blipFill>
          <a:blip r:embed="rId3"/>
          <a:stretch>
            <a:fillRect/>
          </a:stretch>
        </p:blipFill>
        <p:spPr>
          <a:xfrm>
            <a:off x="1354767" y="3433488"/>
            <a:ext cx="6451713" cy="1940607"/>
          </a:xfrm>
          <a:prstGeom prst="rect">
            <a:avLst/>
          </a:prstGeom>
        </p:spPr>
      </p:pic>
    </p:spTree>
    <p:extLst>
      <p:ext uri="{BB962C8B-B14F-4D97-AF65-F5344CB8AC3E}">
        <p14:creationId xmlns:p14="http://schemas.microsoft.com/office/powerpoint/2010/main" val="2487229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Shunt-Type Motor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91093"/>
            <a:ext cx="8310175" cy="1144347"/>
          </a:xfrm>
        </p:spPr>
        <p:txBody>
          <a:bodyPr wrap="square" lIns="0" tIns="18000" rIns="0" bIns="18000" anchor="ctr" anchorCtr="0">
            <a:spAutoFit/>
          </a:bodyPr>
          <a:lstStyle/>
          <a:p>
            <a:pPr marL="342900" indent="-342900"/>
            <a:r>
              <a:rPr lang="en-US" sz="2400" noProof="0" dirty="0"/>
              <a:t>This wiring diagram illustrates the construction of a shunt-type electric motor and shows the field coils in parallel (or shunt) across the armature.</a:t>
            </a:r>
          </a:p>
        </p:txBody>
      </p:sp>
      <p:pic>
        <p:nvPicPr>
          <p:cNvPr id="3" name="Picture 2" descr="A wiring diagram depicts a coil connected in parallel with an armature. The coil is connected to the positive terminal on one end and to the ground on the other end.&#10;">
            <a:extLst>
              <a:ext uri="{FF2B5EF4-FFF2-40B4-BE49-F238E27FC236}">
                <a16:creationId xmlns:a16="http://schemas.microsoft.com/office/drawing/2014/main" id="{127C8EED-6DD9-46CD-828E-7732112DB404}"/>
              </a:ext>
            </a:extLst>
          </p:cNvPr>
          <p:cNvPicPr>
            <a:picLocks noChangeAspect="1"/>
          </p:cNvPicPr>
          <p:nvPr/>
        </p:nvPicPr>
        <p:blipFill>
          <a:blip r:embed="rId3"/>
          <a:stretch>
            <a:fillRect/>
          </a:stretch>
        </p:blipFill>
        <p:spPr>
          <a:xfrm>
            <a:off x="1775267" y="3259826"/>
            <a:ext cx="5610710" cy="2391437"/>
          </a:xfrm>
          <a:prstGeom prst="rect">
            <a:avLst/>
          </a:prstGeom>
        </p:spPr>
      </p:pic>
    </p:spTree>
    <p:extLst>
      <p:ext uri="{BB962C8B-B14F-4D97-AF65-F5344CB8AC3E}">
        <p14:creationId xmlns:p14="http://schemas.microsoft.com/office/powerpoint/2010/main" val="180103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Compound Motor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82467"/>
            <a:ext cx="8310175" cy="1144347"/>
          </a:xfrm>
        </p:spPr>
        <p:txBody>
          <a:bodyPr wrap="square" lIns="0" tIns="18000" rIns="0" bIns="18000" anchor="ctr" anchorCtr="0">
            <a:spAutoFit/>
          </a:bodyPr>
          <a:lstStyle/>
          <a:p>
            <a:pPr marL="342900" indent="-342900"/>
            <a:r>
              <a:rPr lang="en-US" sz="2400" noProof="0" dirty="0"/>
              <a:t>A compound motor is a combination of series and shunt types, using part of the field coils connected electrically in series with the armature and part in parallel (shunt).</a:t>
            </a:r>
          </a:p>
        </p:txBody>
      </p:sp>
      <p:pic>
        <p:nvPicPr>
          <p:cNvPr id="4" name="Picture 3" descr="A wiring diagram depicts a series circuit with a series coil and armature. The series circuit is connected to a positive terminal on one end and to the ground on the other end. A shunt coil is connected in parallel to this series circuit.&#10;">
            <a:extLst>
              <a:ext uri="{FF2B5EF4-FFF2-40B4-BE49-F238E27FC236}">
                <a16:creationId xmlns:a16="http://schemas.microsoft.com/office/drawing/2014/main" id="{84EFCD15-FA5C-4727-AE0C-DBC43DE472EA}"/>
              </a:ext>
            </a:extLst>
          </p:cNvPr>
          <p:cNvPicPr>
            <a:picLocks noChangeAspect="1"/>
          </p:cNvPicPr>
          <p:nvPr/>
        </p:nvPicPr>
        <p:blipFill>
          <a:blip r:embed="rId3"/>
          <a:stretch>
            <a:fillRect/>
          </a:stretch>
        </p:blipFill>
        <p:spPr>
          <a:xfrm>
            <a:off x="1262488" y="3082855"/>
            <a:ext cx="6619025" cy="2400314"/>
          </a:xfrm>
          <a:prstGeom prst="rect">
            <a:avLst/>
          </a:prstGeom>
        </p:spPr>
      </p:pic>
    </p:spTree>
    <p:extLst>
      <p:ext uri="{BB962C8B-B14F-4D97-AF65-F5344CB8AC3E}">
        <p14:creationId xmlns:p14="http://schemas.microsoft.com/office/powerpoint/2010/main" val="469649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How the Starter Motor Works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1759"/>
            <a:ext cx="8305788" cy="4268279"/>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Parts Involved</a:t>
            </a:r>
          </a:p>
          <a:p>
            <a:pPr marL="829818" lvl="1" indent="-342900">
              <a:buSzTx/>
            </a:pPr>
            <a:r>
              <a:rPr lang="en-US" altLang="en-US" sz="2400" noProof="0" dirty="0">
                <a:solidFill>
                  <a:schemeClr val="tx1"/>
                </a:solidFill>
              </a:rPr>
              <a:t>Field coils</a:t>
            </a:r>
          </a:p>
          <a:p>
            <a:pPr marL="829818" lvl="1" indent="-342900">
              <a:buSzTx/>
            </a:pPr>
            <a:r>
              <a:rPr lang="en-US" altLang="en-US" sz="2400" noProof="0" dirty="0">
                <a:solidFill>
                  <a:schemeClr val="tx1"/>
                </a:solidFill>
              </a:rPr>
              <a:t>Armature</a:t>
            </a:r>
          </a:p>
          <a:p>
            <a:pPr marL="829818" lvl="1" indent="-342900">
              <a:buSzTx/>
            </a:pPr>
            <a:r>
              <a:rPr lang="en-US" altLang="en-US" sz="2400" noProof="0" dirty="0">
                <a:solidFill>
                  <a:schemeClr val="tx1"/>
                </a:solidFill>
              </a:rPr>
              <a:t>Field housing</a:t>
            </a:r>
          </a:p>
          <a:p>
            <a:pPr marL="342900" indent="-342900">
              <a:spcBef>
                <a:spcPts val="600"/>
              </a:spcBef>
              <a:buSzTx/>
            </a:pPr>
            <a:r>
              <a:rPr lang="en-US" altLang="en-US" sz="2400" noProof="0" dirty="0">
                <a:solidFill>
                  <a:schemeClr val="tx1"/>
                </a:solidFill>
              </a:rPr>
              <a:t>Starter Brushes</a:t>
            </a:r>
          </a:p>
          <a:p>
            <a:pPr marL="829818" lvl="1" indent="-342900">
              <a:buSzTx/>
            </a:pPr>
            <a:r>
              <a:rPr lang="en-US" altLang="en-US" sz="2400" noProof="0" dirty="0">
                <a:solidFill>
                  <a:schemeClr val="tx1"/>
                </a:solidFill>
              </a:rPr>
              <a:t>To supply the proper current to the armature, a four-pole motor must have four brushes riding on the commutator.</a:t>
            </a:r>
          </a:p>
          <a:p>
            <a:pPr marL="342900" indent="-342900">
              <a:spcBef>
                <a:spcPts val="600"/>
              </a:spcBef>
              <a:buSzTx/>
            </a:pPr>
            <a:r>
              <a:rPr lang="en-US" altLang="en-US" sz="2400" noProof="0" dirty="0">
                <a:solidFill>
                  <a:schemeClr val="tx1"/>
                </a:solidFill>
              </a:rPr>
              <a:t>Permanent Magnet Fields</a:t>
            </a:r>
          </a:p>
          <a:p>
            <a:pPr marL="829818" lvl="1" indent="-342900">
              <a:buSzTx/>
            </a:pPr>
            <a:r>
              <a:rPr lang="en-US" altLang="en-US" sz="2400" noProof="0" dirty="0">
                <a:solidFill>
                  <a:schemeClr val="tx1"/>
                </a:solidFill>
              </a:rPr>
              <a:t>Used in place of the electromagnetic field coils.</a:t>
            </a:r>
          </a:p>
        </p:txBody>
      </p:sp>
    </p:spTree>
    <p:extLst>
      <p:ext uri="{BB962C8B-B14F-4D97-AF65-F5344CB8AC3E}">
        <p14:creationId xmlns:p14="http://schemas.microsoft.com/office/powerpoint/2010/main" val="2763192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Starter Motor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64282"/>
            <a:ext cx="8310175" cy="405683"/>
          </a:xfrm>
        </p:spPr>
        <p:txBody>
          <a:bodyPr wrap="square" lIns="0" tIns="18000" rIns="0" bIns="18000" anchor="ctr" anchorCtr="0">
            <a:spAutoFit/>
          </a:bodyPr>
          <a:lstStyle/>
          <a:p>
            <a:pPr marL="342900" indent="-342900"/>
            <a:r>
              <a:rPr lang="en-US" sz="2400" noProof="0" dirty="0"/>
              <a:t>A typical starter motor showing the drive-end housing.</a:t>
            </a:r>
          </a:p>
        </p:txBody>
      </p:sp>
      <p:pic>
        <p:nvPicPr>
          <p:cNvPr id="3" name="Picture 2" descr="The circular housing of a starter motor with drive end on the front and commutator end at the back. A solenoid piggyback is connected to the motor housing.&#10;">
            <a:extLst>
              <a:ext uri="{FF2B5EF4-FFF2-40B4-BE49-F238E27FC236}">
                <a16:creationId xmlns:a16="http://schemas.microsoft.com/office/drawing/2014/main" id="{2AFB3281-1D0F-4C51-BFD6-10B6D1145351}"/>
              </a:ext>
            </a:extLst>
          </p:cNvPr>
          <p:cNvPicPr>
            <a:picLocks noChangeAspect="1"/>
          </p:cNvPicPr>
          <p:nvPr/>
        </p:nvPicPr>
        <p:blipFill>
          <a:blip r:embed="rId3"/>
          <a:stretch>
            <a:fillRect/>
          </a:stretch>
        </p:blipFill>
        <p:spPr>
          <a:xfrm>
            <a:off x="2563442" y="2064923"/>
            <a:ext cx="4017117" cy="4039367"/>
          </a:xfrm>
          <a:prstGeom prst="rect">
            <a:avLst/>
          </a:prstGeom>
        </p:spPr>
      </p:pic>
    </p:spTree>
    <p:extLst>
      <p:ext uri="{BB962C8B-B14F-4D97-AF65-F5344CB8AC3E}">
        <p14:creationId xmlns:p14="http://schemas.microsoft.com/office/powerpoint/2010/main" val="2135969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Pole Shoes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98786"/>
            <a:ext cx="8310175" cy="405683"/>
          </a:xfrm>
        </p:spPr>
        <p:txBody>
          <a:bodyPr wrap="square" lIns="0" tIns="18000" rIns="0" bIns="18000" anchor="ctr" anchorCtr="0">
            <a:spAutoFit/>
          </a:bodyPr>
          <a:lstStyle/>
          <a:p>
            <a:pPr marL="342900" indent="-342900"/>
            <a:r>
              <a:rPr lang="en-US" sz="2400" noProof="0" dirty="0"/>
              <a:t>Pole shoes and field windings installed in the housing.</a:t>
            </a:r>
          </a:p>
        </p:txBody>
      </p:sp>
      <p:pic>
        <p:nvPicPr>
          <p:cNvPr id="4" name="Picture 3" descr="A starter motor housing. It has pole shoes mounted with screws on the inside face of the housing. Field coils are wrapped around the pole shoes.&#10;">
            <a:extLst>
              <a:ext uri="{FF2B5EF4-FFF2-40B4-BE49-F238E27FC236}">
                <a16:creationId xmlns:a16="http://schemas.microsoft.com/office/drawing/2014/main" id="{7466CD52-0BCA-4369-9496-BA1587DF4869}"/>
              </a:ext>
            </a:extLst>
          </p:cNvPr>
          <p:cNvPicPr>
            <a:picLocks noChangeAspect="1"/>
          </p:cNvPicPr>
          <p:nvPr/>
        </p:nvPicPr>
        <p:blipFill>
          <a:blip r:embed="rId3"/>
          <a:stretch>
            <a:fillRect/>
          </a:stretch>
        </p:blipFill>
        <p:spPr>
          <a:xfrm>
            <a:off x="2501247" y="2183361"/>
            <a:ext cx="4141506" cy="3716219"/>
          </a:xfrm>
          <a:prstGeom prst="rect">
            <a:avLst/>
          </a:prstGeom>
        </p:spPr>
      </p:pic>
    </p:spTree>
    <p:extLst>
      <p:ext uri="{BB962C8B-B14F-4D97-AF65-F5344CB8AC3E}">
        <p14:creationId xmlns:p14="http://schemas.microsoft.com/office/powerpoint/2010/main" val="1939304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Armature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87162"/>
            <a:ext cx="8310175" cy="1513679"/>
          </a:xfrm>
        </p:spPr>
        <p:txBody>
          <a:bodyPr wrap="square" lIns="0" tIns="18000" rIns="0" bIns="18000" anchor="ctr" anchorCtr="0">
            <a:spAutoFit/>
          </a:bodyPr>
          <a:lstStyle/>
          <a:p>
            <a:pPr marL="342900" indent="-342900"/>
            <a:r>
              <a:rPr lang="en-US" sz="2400" noProof="0" dirty="0"/>
              <a:t>A typical starter motor armature. The armature core is made from thin sheet metal sections assembled on the armature shaft, which is used to increase the magnetic field strength.</a:t>
            </a:r>
          </a:p>
        </p:txBody>
      </p:sp>
      <p:pic>
        <p:nvPicPr>
          <p:cNvPr id="3" name="Picture 2" descr="An armature lamination, armature core, and an assembled armature.&#10;Long description is available in notes, press F6.">
            <a:extLst>
              <a:ext uri="{FF2B5EF4-FFF2-40B4-BE49-F238E27FC236}">
                <a16:creationId xmlns:a16="http://schemas.microsoft.com/office/drawing/2014/main" id="{F1D38FFF-87D5-447A-9B53-DCE23DEDE9C5}"/>
              </a:ext>
            </a:extLst>
          </p:cNvPr>
          <p:cNvPicPr>
            <a:picLocks noChangeAspect="1"/>
          </p:cNvPicPr>
          <p:nvPr/>
        </p:nvPicPr>
        <p:blipFill>
          <a:blip r:embed="rId3"/>
          <a:stretch>
            <a:fillRect/>
          </a:stretch>
        </p:blipFill>
        <p:spPr>
          <a:xfrm>
            <a:off x="1424194" y="3142159"/>
            <a:ext cx="6312865" cy="3091350"/>
          </a:xfrm>
          <a:prstGeom prst="rect">
            <a:avLst/>
          </a:prstGeom>
        </p:spPr>
      </p:pic>
    </p:spTree>
    <p:extLst>
      <p:ext uri="{BB962C8B-B14F-4D97-AF65-F5344CB8AC3E}">
        <p14:creationId xmlns:p14="http://schemas.microsoft.com/office/powerpoint/2010/main" val="3218653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Armature Loops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70746"/>
            <a:ext cx="4133463" cy="1513679"/>
          </a:xfrm>
        </p:spPr>
        <p:txBody>
          <a:bodyPr wrap="square" lIns="0" tIns="18000" rIns="0" bIns="18000" anchor="ctr" anchorCtr="0">
            <a:spAutoFit/>
          </a:bodyPr>
          <a:lstStyle/>
          <a:p>
            <a:pPr marL="342900" indent="-342900"/>
            <a:r>
              <a:rPr lang="en-US" sz="2400" noProof="0" dirty="0"/>
              <a:t>An armature showing how its copper wire loops are connected to the commutator.</a:t>
            </a:r>
          </a:p>
        </p:txBody>
      </p:sp>
      <p:pic>
        <p:nvPicPr>
          <p:cNvPr id="4" name="Picture 3" descr="A bar of copper commutator with a positive and a negative brush. The bar is connected to a set of lap winded armature conductors. The first set represents north pole and the second set south pole. Each set is connected to the two commutator bushes.">
            <a:extLst>
              <a:ext uri="{FF2B5EF4-FFF2-40B4-BE49-F238E27FC236}">
                <a16:creationId xmlns:a16="http://schemas.microsoft.com/office/drawing/2014/main" id="{8EE23AD6-B7AD-4745-9C1A-B3DEB9D92D32}"/>
              </a:ext>
            </a:extLst>
          </p:cNvPr>
          <p:cNvPicPr>
            <a:picLocks noChangeAspect="1"/>
          </p:cNvPicPr>
          <p:nvPr/>
        </p:nvPicPr>
        <p:blipFill>
          <a:blip r:embed="rId3"/>
          <a:stretch>
            <a:fillRect/>
          </a:stretch>
        </p:blipFill>
        <p:spPr>
          <a:xfrm>
            <a:off x="5041325" y="1450922"/>
            <a:ext cx="3253789" cy="4197700"/>
          </a:xfrm>
          <a:prstGeom prst="rect">
            <a:avLst/>
          </a:prstGeom>
        </p:spPr>
      </p:pic>
    </p:spTree>
    <p:extLst>
      <p:ext uri="{BB962C8B-B14F-4D97-AF65-F5344CB8AC3E}">
        <p14:creationId xmlns:p14="http://schemas.microsoft.com/office/powerpoint/2010/main" val="82397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Starter Cutaway</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58912"/>
            <a:ext cx="8310175" cy="775015"/>
          </a:xfrm>
        </p:spPr>
        <p:txBody>
          <a:bodyPr wrap="square" lIns="0" tIns="18000" rIns="0" bIns="18000" anchor="ctr" anchorCtr="0">
            <a:spAutoFit/>
          </a:bodyPr>
          <a:lstStyle/>
          <a:p>
            <a:pPr marL="342900" indent="-342900"/>
            <a:r>
              <a:rPr lang="en-US" sz="2400" noProof="0" dirty="0"/>
              <a:t>A cutaway of a typical starter motor showing the commutator, brushes, and brush spring.</a:t>
            </a:r>
          </a:p>
        </p:txBody>
      </p:sp>
      <p:pic>
        <p:nvPicPr>
          <p:cNvPr id="4" name="Picture 3" descr="A cutaway of a starter motor.&#10;Long description is available in notes, press F6.">
            <a:extLst>
              <a:ext uri="{FF2B5EF4-FFF2-40B4-BE49-F238E27FC236}">
                <a16:creationId xmlns:a16="http://schemas.microsoft.com/office/drawing/2014/main" id="{B42710D7-0255-4CDD-A65C-65F4B617B110}"/>
              </a:ext>
            </a:extLst>
          </p:cNvPr>
          <p:cNvPicPr>
            <a:picLocks noChangeAspect="1"/>
          </p:cNvPicPr>
          <p:nvPr/>
        </p:nvPicPr>
        <p:blipFill>
          <a:blip r:embed="rId3"/>
          <a:stretch>
            <a:fillRect/>
          </a:stretch>
        </p:blipFill>
        <p:spPr>
          <a:xfrm>
            <a:off x="1862496" y="2427483"/>
            <a:ext cx="5462257" cy="3693814"/>
          </a:xfrm>
          <a:prstGeom prst="rect">
            <a:avLst/>
          </a:prstGeom>
        </p:spPr>
      </p:pic>
    </p:spTree>
    <p:extLst>
      <p:ext uri="{BB962C8B-B14F-4D97-AF65-F5344CB8AC3E}">
        <p14:creationId xmlns:p14="http://schemas.microsoft.com/office/powerpoint/2010/main" val="353073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Cranking Circuit</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7740"/>
            <a:ext cx="8305788" cy="4637611"/>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Parts Involved</a:t>
            </a:r>
          </a:p>
          <a:p>
            <a:pPr marL="829818" lvl="1" indent="-342900">
              <a:buSzTx/>
            </a:pPr>
            <a:r>
              <a:rPr lang="en-US" altLang="en-US" sz="2400" noProof="0" dirty="0">
                <a:solidFill>
                  <a:schemeClr val="tx1"/>
                </a:solidFill>
              </a:rPr>
              <a:t>Starter motor</a:t>
            </a:r>
          </a:p>
          <a:p>
            <a:pPr marL="829818" lvl="1" indent="-342900">
              <a:buSzTx/>
            </a:pPr>
            <a:r>
              <a:rPr lang="en-US" altLang="en-US" sz="2400" noProof="0" dirty="0">
                <a:solidFill>
                  <a:schemeClr val="tx1"/>
                </a:solidFill>
              </a:rPr>
              <a:t>Battery</a:t>
            </a:r>
          </a:p>
          <a:p>
            <a:pPr marL="829818" lvl="1" indent="-342900">
              <a:buSzTx/>
            </a:pPr>
            <a:r>
              <a:rPr lang="en-US" altLang="en-US" sz="2400" noProof="0" dirty="0">
                <a:solidFill>
                  <a:schemeClr val="tx1"/>
                </a:solidFill>
              </a:rPr>
              <a:t>Starter solenoid or relay</a:t>
            </a:r>
          </a:p>
          <a:p>
            <a:pPr marL="829818" lvl="1" indent="-342900">
              <a:buSzTx/>
            </a:pPr>
            <a:r>
              <a:rPr lang="en-US" altLang="en-US" sz="2400" noProof="0" dirty="0">
                <a:solidFill>
                  <a:schemeClr val="tx1"/>
                </a:solidFill>
              </a:rPr>
              <a:t>Starter drive</a:t>
            </a:r>
          </a:p>
          <a:p>
            <a:pPr marL="829818" lvl="1" indent="-342900">
              <a:buSzTx/>
            </a:pPr>
            <a:r>
              <a:rPr lang="en-US" altLang="en-US" sz="2400" noProof="0" dirty="0">
                <a:solidFill>
                  <a:schemeClr val="tx1"/>
                </a:solidFill>
              </a:rPr>
              <a:t>Ignition switch</a:t>
            </a:r>
          </a:p>
          <a:p>
            <a:pPr marL="342900" indent="-342900">
              <a:spcBef>
                <a:spcPts val="600"/>
              </a:spcBef>
              <a:buSzTx/>
            </a:pPr>
            <a:r>
              <a:rPr lang="en-US" altLang="en-US" sz="2400" noProof="0" dirty="0">
                <a:solidFill>
                  <a:schemeClr val="tx1"/>
                </a:solidFill>
              </a:rPr>
              <a:t>Control Circuit Parts and Operation</a:t>
            </a:r>
          </a:p>
          <a:p>
            <a:pPr marL="829818" lvl="1" indent="-342900">
              <a:buSzTx/>
            </a:pPr>
            <a:r>
              <a:rPr lang="en-US" altLang="en-US" sz="2400" noProof="0" dirty="0">
                <a:solidFill>
                  <a:schemeClr val="tx1"/>
                </a:solidFill>
              </a:rPr>
              <a:t>The ignition switch does not operate the starter unless the automatic transmission is in neutral or park, or the clutch pedal is depressed on manual transmission/transaxle vehicles.</a:t>
            </a:r>
          </a:p>
        </p:txBody>
      </p:sp>
    </p:spTree>
    <p:extLst>
      <p:ext uri="{BB962C8B-B14F-4D97-AF65-F5344CB8AC3E}">
        <p14:creationId xmlns:p14="http://schemas.microsoft.com/office/powerpoint/2010/main" val="779793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Starter Circuit, Neutral Safety Switch</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Starter Circuit, Neutral Safety Switch - Captions">
            <a:hlinkClick r:id="" action="ppaction://media"/>
            <a:extLst>
              <a:ext uri="{FF2B5EF4-FFF2-40B4-BE49-F238E27FC236}">
                <a16:creationId xmlns:a16="http://schemas.microsoft.com/office/drawing/2014/main" id="{11690E71-DD4E-0C3A-EC02-AE0C710008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5300" y="1219200"/>
            <a:ext cx="8013700" cy="4687669"/>
          </a:xfrm>
        </p:spPr>
      </p:pic>
    </p:spTree>
    <p:extLst>
      <p:ext uri="{BB962C8B-B14F-4D97-AF65-F5344CB8AC3E}">
        <p14:creationId xmlns:p14="http://schemas.microsoft.com/office/powerpoint/2010/main" val="221409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Damaged Magnet</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87443"/>
            <a:ext cx="3747981" cy="3729670"/>
          </a:xfrm>
        </p:spPr>
        <p:txBody>
          <a:bodyPr wrap="square" lIns="0" tIns="18000" rIns="0" bIns="18000" anchor="ctr" anchorCtr="0">
            <a:spAutoFit/>
          </a:bodyPr>
          <a:lstStyle/>
          <a:p>
            <a:pPr marL="342900" indent="-342900"/>
            <a:r>
              <a:rPr lang="en-US" sz="2400" noProof="0" dirty="0"/>
              <a:t>This starter permanent magnet field housing was ruined when someone used a hammer on the field housing in an attempt to “fix” a starter that did not work. A total replacement is the only solution in this case.</a:t>
            </a:r>
          </a:p>
        </p:txBody>
      </p:sp>
      <p:pic>
        <p:nvPicPr>
          <p:cNvPr id="3" name="Picture 2" descr="A broken pieces of magnet inside a starter housing. &#10;">
            <a:extLst>
              <a:ext uri="{FF2B5EF4-FFF2-40B4-BE49-F238E27FC236}">
                <a16:creationId xmlns:a16="http://schemas.microsoft.com/office/drawing/2014/main" id="{69AB16E3-F1B6-4246-A30F-A59E4A99EB18}"/>
              </a:ext>
            </a:extLst>
          </p:cNvPr>
          <p:cNvPicPr>
            <a:picLocks noChangeAspect="1"/>
          </p:cNvPicPr>
          <p:nvPr/>
        </p:nvPicPr>
        <p:blipFill>
          <a:blip r:embed="rId3"/>
          <a:stretch>
            <a:fillRect/>
          </a:stretch>
        </p:blipFill>
        <p:spPr>
          <a:xfrm>
            <a:off x="4621097" y="1495432"/>
            <a:ext cx="4027297" cy="3030439"/>
          </a:xfrm>
          <a:prstGeom prst="rect">
            <a:avLst/>
          </a:prstGeom>
        </p:spPr>
      </p:pic>
    </p:spTree>
    <p:extLst>
      <p:ext uri="{BB962C8B-B14F-4D97-AF65-F5344CB8AC3E}">
        <p14:creationId xmlns:p14="http://schemas.microsoft.com/office/powerpoint/2010/main" val="547541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4390-4B10-E8D5-EF68-24CF521CB933}"/>
              </a:ext>
            </a:extLst>
          </p:cNvPr>
          <p:cNvSpPr>
            <a:spLocks noGrp="1"/>
          </p:cNvSpPr>
          <p:nvPr>
            <p:ph type="title"/>
          </p:nvPr>
        </p:nvSpPr>
        <p:spPr>
          <a:xfrm>
            <a:off x="438727" y="164040"/>
            <a:ext cx="8309985"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panose="020B0604020202020204"/>
                <a:cs typeface="Times New Roman"/>
                <a:sym typeface="Times New Roman"/>
              </a:rPr>
              <a:t>Gear-Reduction Starters</a:t>
            </a:r>
            <a:endParaRPr lang="en-US" dirty="0"/>
          </a:p>
        </p:txBody>
      </p:sp>
      <p:sp>
        <p:nvSpPr>
          <p:cNvPr id="3" name="Content Placeholder 2">
            <a:extLst>
              <a:ext uri="{FF2B5EF4-FFF2-40B4-BE49-F238E27FC236}">
                <a16:creationId xmlns:a16="http://schemas.microsoft.com/office/drawing/2014/main" id="{211AE09E-F6DA-1D70-7670-D743E6C276F2}"/>
              </a:ext>
            </a:extLst>
          </p:cNvPr>
          <p:cNvSpPr>
            <a:spLocks noGrp="1"/>
          </p:cNvSpPr>
          <p:nvPr>
            <p:ph sz="quarter" idx="13"/>
          </p:nvPr>
        </p:nvSpPr>
        <p:spPr>
          <a:xfrm>
            <a:off x="438728" y="926301"/>
            <a:ext cx="8309984" cy="405683"/>
          </a:xfrm>
        </p:spPr>
        <p:txBody>
          <a:bodyPr wrap="square" lIns="0" tIns="18000" rIns="0" bIns="18000" anchor="ctr" anchorCtr="0">
            <a:spAutoFit/>
          </a:bodyPr>
          <a:lstStyle/>
          <a:p>
            <a:pPr marL="342900" marR="0" lvl="0" indent="-342900" algn="l" defTabSz="914400" rtl="0" eaLnBrk="1" fontAlgn="auto" latinLnBrk="0" hangingPunct="1">
              <a:lnSpc>
                <a:spcPct val="100000"/>
              </a:lnSpc>
              <a:spcBef>
                <a:spcPts val="600"/>
              </a:spcBef>
              <a:spcAft>
                <a:spcPts val="0"/>
              </a:spcAft>
              <a:buClr>
                <a:srgbClr val="007FA3"/>
              </a:buClr>
              <a:buSzTx/>
              <a:buFont typeface="Arial"/>
              <a:buChar char="•"/>
              <a:tabLst/>
              <a:defRPr/>
            </a:pPr>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Purpose and Function</a:t>
            </a:r>
            <a:endParaRPr lang="en-US" dirty="0"/>
          </a:p>
        </p:txBody>
      </p:sp>
      <p:sp>
        <p:nvSpPr>
          <p:cNvPr id="4" name="Content Placeholder 3">
            <a:extLst>
              <a:ext uri="{FF2B5EF4-FFF2-40B4-BE49-F238E27FC236}">
                <a16:creationId xmlns:a16="http://schemas.microsoft.com/office/drawing/2014/main" id="{D4B44B5F-AFA6-5167-E9C2-102D04C690A8}"/>
              </a:ext>
            </a:extLst>
          </p:cNvPr>
          <p:cNvSpPr>
            <a:spLocks noGrp="1"/>
          </p:cNvSpPr>
          <p:nvPr>
            <p:ph sz="quarter" idx="14"/>
          </p:nvPr>
        </p:nvSpPr>
        <p:spPr>
          <a:xfrm>
            <a:off x="440627" y="1493448"/>
            <a:ext cx="4074059" cy="405683"/>
          </a:xfrm>
        </p:spPr>
        <p:txBody>
          <a:bodyPr wrap="square" lIns="0" tIns="18000" rIns="0" bIns="18000" anchor="ctr" anchorCtr="0">
            <a:spAutoFit/>
          </a:bodyPr>
          <a:lstStyle/>
          <a:p>
            <a:pPr marL="829818" lvl="1" indent="-342900"/>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Gear reduction purpose</a:t>
            </a:r>
            <a:endParaRPr lang="en-US" dirty="0"/>
          </a:p>
        </p:txBody>
      </p:sp>
      <p:graphicFrame>
        <p:nvGraphicFramePr>
          <p:cNvPr id="10" name="Object 9" descr="Left parenthesis 2 ratio 1 to 4 ratio 1 right parenthesis">
            <a:extLst>
              <a:ext uri="{FF2B5EF4-FFF2-40B4-BE49-F238E27FC236}">
                <a16:creationId xmlns:a16="http://schemas.microsoft.com/office/drawing/2014/main" id="{12AC8985-ABA8-FD8C-D7ED-E2B511ED591A}"/>
              </a:ext>
            </a:extLst>
          </p:cNvPr>
          <p:cNvGraphicFramePr>
            <a:graphicFrameLocks noChangeAspect="1"/>
          </p:cNvGraphicFramePr>
          <p:nvPr>
            <p:extLst>
              <p:ext uri="{D42A27DB-BD31-4B8C-83A1-F6EECF244321}">
                <p14:modId xmlns:p14="http://schemas.microsoft.com/office/powerpoint/2010/main" val="1603318851"/>
              </p:ext>
            </p:extLst>
          </p:nvPr>
        </p:nvGraphicFramePr>
        <p:xfrm>
          <a:off x="4568768" y="1484313"/>
          <a:ext cx="1333500" cy="438150"/>
        </p:xfrm>
        <a:graphic>
          <a:graphicData uri="http://schemas.openxmlformats.org/presentationml/2006/ole">
            <mc:AlternateContent xmlns:mc="http://schemas.openxmlformats.org/markup-compatibility/2006">
              <mc:Choice xmlns:v="urn:schemas-microsoft-com:vml" Requires="v">
                <p:oleObj name="Equation" r:id="rId3" imgW="787320" imgH="253800" progId="Equation.DSMT4">
                  <p:embed/>
                </p:oleObj>
              </mc:Choice>
              <mc:Fallback>
                <p:oleObj name="Equation" r:id="rId3" imgW="787320" imgH="253800" progId="Equation.DSMT4">
                  <p:embed/>
                  <p:pic>
                    <p:nvPicPr>
                      <p:cNvPr id="11" name="Object 10" descr="Roman numeral two">
                        <a:extLst>
                          <a:ext uri="{FF2B5EF4-FFF2-40B4-BE49-F238E27FC236}">
                            <a16:creationId xmlns:a16="http://schemas.microsoft.com/office/drawing/2014/main" id="{1CDFBDBF-4C0A-3BB8-2823-37DDD14E1FDA}"/>
                          </a:ext>
                        </a:extLst>
                      </p:cNvPr>
                      <p:cNvPicPr/>
                      <p:nvPr/>
                    </p:nvPicPr>
                    <p:blipFill>
                      <a:blip r:embed="rId4"/>
                      <a:stretch>
                        <a:fillRect/>
                      </a:stretch>
                    </p:blipFill>
                    <p:spPr>
                      <a:xfrm>
                        <a:off x="4568768" y="1484313"/>
                        <a:ext cx="1333500" cy="43815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1896CC9-5ED7-C0E7-8F25-5C9650ABD5C2}"/>
              </a:ext>
            </a:extLst>
          </p:cNvPr>
          <p:cNvSpPr>
            <a:spLocks noGrp="1"/>
          </p:cNvSpPr>
          <p:nvPr>
            <p:ph sz="quarter" idx="15"/>
          </p:nvPr>
        </p:nvSpPr>
        <p:spPr>
          <a:xfrm>
            <a:off x="5956682" y="1484206"/>
            <a:ext cx="2671266" cy="405683"/>
          </a:xfrm>
        </p:spPr>
        <p:txBody>
          <a:bodyPr wrap="square" lIns="0" tIns="18000" rIns="0" bIns="18000" anchor="ctr" anchorCtr="0">
            <a:spAutoFit/>
          </a:bodyPr>
          <a:lstStyle/>
          <a:p>
            <a:pPr marL="0" lvl="1" indent="0">
              <a:buNone/>
            </a:pPr>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is to increase</a:t>
            </a:r>
            <a:endParaRPr lang="en-US" dirty="0"/>
          </a:p>
        </p:txBody>
      </p:sp>
      <p:sp>
        <p:nvSpPr>
          <p:cNvPr id="6" name="Content Placeholder 5">
            <a:extLst>
              <a:ext uri="{FF2B5EF4-FFF2-40B4-BE49-F238E27FC236}">
                <a16:creationId xmlns:a16="http://schemas.microsoft.com/office/drawing/2014/main" id="{8512D580-DACC-2A4E-52AC-E928D5360C99}"/>
              </a:ext>
            </a:extLst>
          </p:cNvPr>
          <p:cNvSpPr>
            <a:spLocks noGrp="1"/>
          </p:cNvSpPr>
          <p:nvPr>
            <p:ph sz="quarter" idx="16"/>
          </p:nvPr>
        </p:nvSpPr>
        <p:spPr>
          <a:xfrm>
            <a:off x="441227" y="1948321"/>
            <a:ext cx="8309984" cy="2406231"/>
          </a:xfrm>
        </p:spPr>
        <p:txBody>
          <a:bodyPr wrap="square" lIns="0" tIns="18000" rIns="0" bIns="18000" anchor="ctr" anchorCtr="0">
            <a:spAutoFit/>
          </a:bodyPr>
          <a:lstStyle/>
          <a:p>
            <a:pPr marL="811213" marR="0" lvl="1" indent="0" algn="l" defTabSz="914400" rtl="0" eaLnBrk="1" fontAlgn="auto" latinLnBrk="0" hangingPunct="1">
              <a:lnSpc>
                <a:spcPct val="100000"/>
              </a:lnSpc>
              <a:spcBef>
                <a:spcPts val="600"/>
              </a:spcBef>
              <a:spcAft>
                <a:spcPts val="0"/>
              </a:spcAft>
              <a:buClr>
                <a:srgbClr val="007FA3"/>
              </a:buClr>
              <a:buSzTx/>
              <a:buNone/>
              <a:tabLst/>
              <a:defRPr/>
            </a:pPr>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starter motor speed and provide torque multiplication necessary to crank an engine.</a:t>
            </a:r>
          </a:p>
          <a:p>
            <a:pPr marL="829818" marR="0" lvl="1" indent="-342900" algn="l" defTabSz="914400" rtl="0" eaLnBrk="1" fontAlgn="auto" latinLnBrk="0" hangingPunct="1">
              <a:lnSpc>
                <a:spcPct val="100000"/>
              </a:lnSpc>
              <a:spcBef>
                <a:spcPts val="600"/>
              </a:spcBef>
              <a:spcAft>
                <a:spcPts val="0"/>
              </a:spcAft>
              <a:buClr>
                <a:srgbClr val="007FA3"/>
              </a:buClr>
              <a:buSzTx/>
              <a:buFont typeface="Arial"/>
              <a:buChar char="–"/>
              <a:tabLst/>
              <a:defRPr/>
            </a:pPr>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Produces necessary cranking power with reduced starter amperage requirements.</a:t>
            </a:r>
          </a:p>
          <a:p>
            <a:pPr marL="829818" marR="0" lvl="1" indent="-342900" algn="l" defTabSz="914400" rtl="0" eaLnBrk="1" fontAlgn="auto" latinLnBrk="0" hangingPunct="1">
              <a:lnSpc>
                <a:spcPct val="100000"/>
              </a:lnSpc>
              <a:spcBef>
                <a:spcPts val="600"/>
              </a:spcBef>
              <a:spcAft>
                <a:spcPts val="0"/>
              </a:spcAft>
              <a:buClr>
                <a:srgbClr val="007FA3"/>
              </a:buClr>
              <a:buSzTx/>
              <a:buFont typeface="Arial"/>
              <a:buChar char="–"/>
              <a:tabLst/>
              <a:defRPr/>
            </a:pPr>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Uses a planetary gear set to provide necessary torque for starting.</a:t>
            </a:r>
          </a:p>
        </p:txBody>
      </p:sp>
    </p:spTree>
    <p:extLst>
      <p:ext uri="{BB962C8B-B14F-4D97-AF65-F5344CB8AC3E}">
        <p14:creationId xmlns:p14="http://schemas.microsoft.com/office/powerpoint/2010/main" val="311857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Gear-</a:t>
            </a:r>
            <a:r>
              <a:rPr lang="en-US" sz="2400" dirty="0"/>
              <a:t>R</a:t>
            </a:r>
            <a:r>
              <a:rPr lang="en-US" sz="2400" noProof="0" dirty="0"/>
              <a:t>eduction Starter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64284"/>
            <a:ext cx="8310175" cy="405683"/>
          </a:xfrm>
        </p:spPr>
        <p:txBody>
          <a:bodyPr wrap="square" lIns="0" tIns="18000" rIns="0" bIns="18000" anchor="ctr" anchorCtr="0">
            <a:spAutoFit/>
          </a:bodyPr>
          <a:lstStyle/>
          <a:p>
            <a:pPr marL="342900" indent="-342900"/>
            <a:r>
              <a:rPr lang="en-US" sz="2400" noProof="0" dirty="0"/>
              <a:t>A typical gear-reduction starter.</a:t>
            </a:r>
          </a:p>
        </p:txBody>
      </p:sp>
      <p:pic>
        <p:nvPicPr>
          <p:cNvPr id="3" name="Picture 2" descr="A gear-reduction type starter-motor.&#10;Long description is available in notes, press F6.">
            <a:extLst>
              <a:ext uri="{FF2B5EF4-FFF2-40B4-BE49-F238E27FC236}">
                <a16:creationId xmlns:a16="http://schemas.microsoft.com/office/drawing/2014/main" id="{1D3952A8-7D42-4895-BC18-7190A18DC46D}"/>
              </a:ext>
            </a:extLst>
          </p:cNvPr>
          <p:cNvPicPr>
            <a:picLocks noChangeAspect="1"/>
          </p:cNvPicPr>
          <p:nvPr/>
        </p:nvPicPr>
        <p:blipFill>
          <a:blip r:embed="rId3"/>
          <a:stretch>
            <a:fillRect/>
          </a:stretch>
        </p:blipFill>
        <p:spPr>
          <a:xfrm>
            <a:off x="2208743" y="2048765"/>
            <a:ext cx="4726515" cy="3912999"/>
          </a:xfrm>
          <a:prstGeom prst="rect">
            <a:avLst/>
          </a:prstGeom>
        </p:spPr>
      </p:pic>
    </p:spTree>
    <p:extLst>
      <p:ext uri="{BB962C8B-B14F-4D97-AF65-F5344CB8AC3E}">
        <p14:creationId xmlns:p14="http://schemas.microsoft.com/office/powerpoint/2010/main" val="3318988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0D-B076-4C27-100F-E1E6C5EC2DAE}"/>
              </a:ext>
            </a:extLst>
          </p:cNvPr>
          <p:cNvSpPr>
            <a:spLocks noGrp="1"/>
          </p:cNvSpPr>
          <p:nvPr>
            <p:ph type="title"/>
          </p:nvPr>
        </p:nvSpPr>
        <p:spPr>
          <a:xfrm>
            <a:off x="438345" y="157751"/>
            <a:ext cx="8310367"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panose="020B0604020202020204"/>
                <a:cs typeface="Times New Roman"/>
                <a:sym typeface="Times New Roman"/>
              </a:rPr>
              <a:t>Starter Drives </a:t>
            </a:r>
            <a:r>
              <a:rPr kumimoji="0" lang="en-US" sz="2800" b="1" i="0" u="none" strike="noStrike" kern="0" cap="none" spc="0" normalizeH="0" baseline="0" noProof="0" dirty="0">
                <a:ln>
                  <a:noFill/>
                </a:ln>
                <a:solidFill>
                  <a:srgbClr val="007FA3"/>
                </a:solidFill>
                <a:effectLst/>
                <a:uLnTx/>
                <a:uFillTx/>
                <a:latin typeface="Arial" panose="020B0604020202020204"/>
                <a:cs typeface="Times New Roman"/>
                <a:sym typeface="Times New Roman"/>
              </a:rPr>
              <a:t>(1 of 2)</a:t>
            </a:r>
            <a:endParaRPr lang="en-US" dirty="0"/>
          </a:p>
        </p:txBody>
      </p:sp>
      <p:sp>
        <p:nvSpPr>
          <p:cNvPr id="3" name="Content Placeholder 2">
            <a:extLst>
              <a:ext uri="{FF2B5EF4-FFF2-40B4-BE49-F238E27FC236}">
                <a16:creationId xmlns:a16="http://schemas.microsoft.com/office/drawing/2014/main" id="{B6C55514-E12D-2E72-0021-CEAE39A289F7}"/>
              </a:ext>
            </a:extLst>
          </p:cNvPr>
          <p:cNvSpPr>
            <a:spLocks noGrp="1"/>
          </p:cNvSpPr>
          <p:nvPr>
            <p:ph sz="quarter" idx="13"/>
          </p:nvPr>
        </p:nvSpPr>
        <p:spPr>
          <a:xfrm>
            <a:off x="438345" y="920598"/>
            <a:ext cx="8310367" cy="2483175"/>
          </a:xfrm>
        </p:spPr>
        <p:txBody>
          <a:bodyPr wrap="square" lIns="0" tIns="18000" rIns="0" bIns="18000" anchor="ctr" anchorCtr="0">
            <a:spAutoFit/>
          </a:bodyPr>
          <a:lstStyle/>
          <a:p>
            <a:pPr marL="342900" marR="0" lvl="0" indent="-342900" algn="l" defTabSz="914400" rtl="0" eaLnBrk="1" fontAlgn="auto" latinLnBrk="0" hangingPunct="1">
              <a:lnSpc>
                <a:spcPct val="100000"/>
              </a:lnSpc>
              <a:spcBef>
                <a:spcPts val="600"/>
              </a:spcBef>
              <a:spcAft>
                <a:spcPts val="0"/>
              </a:spcAft>
              <a:buClr>
                <a:srgbClr val="007FA3"/>
              </a:buClr>
              <a:buSzTx/>
              <a:buFont typeface="Arial"/>
              <a:buChar char="•"/>
              <a:tabLst/>
              <a:defRPr/>
            </a:pPr>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Purpose and Function</a:t>
            </a:r>
          </a:p>
          <a:p>
            <a:pPr marL="829818" marR="0" lvl="1" indent="-342900" algn="l" defTabSz="914400" rtl="0" eaLnBrk="1" fontAlgn="auto" latinLnBrk="0" hangingPunct="1">
              <a:lnSpc>
                <a:spcPct val="100000"/>
              </a:lnSpc>
              <a:spcBef>
                <a:spcPts val="600"/>
              </a:spcBef>
              <a:spcAft>
                <a:spcPts val="0"/>
              </a:spcAft>
              <a:buClr>
                <a:srgbClr val="007FA3"/>
              </a:buClr>
              <a:buSzTx/>
              <a:buFont typeface="Arial"/>
              <a:buChar char="–"/>
              <a:tabLst/>
              <a:defRPr/>
            </a:pPr>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Includes small pinion gears that mesh with and rotate the larger gear on the engine flywheel or flex plate for starting.</a:t>
            </a:r>
          </a:p>
          <a:p>
            <a:pPr marL="342900" marR="0" lvl="0" indent="-342900" algn="l" defTabSz="914400" rtl="0" eaLnBrk="1" fontAlgn="auto" latinLnBrk="0" hangingPunct="1">
              <a:lnSpc>
                <a:spcPct val="100000"/>
              </a:lnSpc>
              <a:spcBef>
                <a:spcPts val="600"/>
              </a:spcBef>
              <a:spcAft>
                <a:spcPts val="0"/>
              </a:spcAft>
              <a:buClr>
                <a:srgbClr val="007FA3"/>
              </a:buClr>
              <a:buSzTx/>
              <a:buFont typeface="Arial"/>
              <a:buChar char="•"/>
              <a:tabLst/>
              <a:defRPr/>
            </a:pPr>
            <a:r>
              <a:rPr kumimoji="0" lang="en-US" altLang="en-US" sz="2400" b="0" i="0" u="none" strike="noStrike" kern="0" cap="none" spc="0" normalizeH="0" baseline="0" noProof="0" dirty="0">
                <a:ln>
                  <a:noFill/>
                </a:ln>
                <a:solidFill>
                  <a:srgbClr val="000000"/>
                </a:solidFill>
                <a:effectLst/>
                <a:uLnTx/>
                <a:uFillTx/>
                <a:latin typeface="Arial"/>
                <a:cs typeface="Arial"/>
                <a:sym typeface="Arial"/>
              </a:rPr>
              <a:t>Starter Drive Gear Ratio</a:t>
            </a:r>
          </a:p>
          <a:p>
            <a:pPr marL="829818" lvl="1" indent="-342900">
              <a:buSzTx/>
              <a:buFont typeface="Arial" panose="020B0604020202020204" pitchFamily="34" charset="0"/>
              <a:buChar char="–"/>
              <a:defRPr/>
            </a:pPr>
            <a:r>
              <a:rPr lang="en-US" altLang="en-US" sz="2400" dirty="0">
                <a:solidFill>
                  <a:srgbClr val="000000"/>
                </a:solidFill>
              </a:rPr>
              <a:t>T</a:t>
            </a:r>
            <a:r>
              <a:rPr lang="en-US" altLang="en-US" sz="2400" noProof="0" dirty="0">
                <a:solidFill>
                  <a:schemeClr val="tx1"/>
                </a:solidFill>
              </a:rPr>
              <a:t>he engine ring gear to starter pinion ratio is between</a:t>
            </a:r>
            <a:endParaRPr kumimoji="0" lang="en-US" altLang="en-US" sz="2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0" name="Object 9" descr="15 ratio 1 and 20 ratio 1.">
            <a:extLst>
              <a:ext uri="{FF2B5EF4-FFF2-40B4-BE49-F238E27FC236}">
                <a16:creationId xmlns:a16="http://schemas.microsoft.com/office/drawing/2014/main" id="{12A4E043-C4C3-7CB8-6EAD-C7BD13903FA2}"/>
              </a:ext>
            </a:extLst>
          </p:cNvPr>
          <p:cNvGraphicFramePr>
            <a:graphicFrameLocks noChangeAspect="1"/>
          </p:cNvGraphicFramePr>
          <p:nvPr>
            <p:extLst>
              <p:ext uri="{D42A27DB-BD31-4B8C-83A1-F6EECF244321}">
                <p14:modId xmlns:p14="http://schemas.microsoft.com/office/powerpoint/2010/main" val="4128177207"/>
              </p:ext>
            </p:extLst>
          </p:nvPr>
        </p:nvGraphicFramePr>
        <p:xfrm>
          <a:off x="1246882" y="3485950"/>
          <a:ext cx="1892935" cy="337027"/>
        </p:xfrm>
        <a:graphic>
          <a:graphicData uri="http://schemas.openxmlformats.org/presentationml/2006/ole">
            <mc:AlternateContent xmlns:mc="http://schemas.openxmlformats.org/markup-compatibility/2006">
              <mc:Choice xmlns:v="urn:schemas-microsoft-com:vml" Requires="v">
                <p:oleObj name="Equation" r:id="rId2" imgW="1015920" imgH="177480" progId="Equation.DSMT4">
                  <p:embed/>
                </p:oleObj>
              </mc:Choice>
              <mc:Fallback>
                <p:oleObj name="Equation" r:id="rId2" imgW="1015920" imgH="177480" progId="Equation.DSMT4">
                  <p:embed/>
                  <p:pic>
                    <p:nvPicPr>
                      <p:cNvPr id="10" name="Object 9" descr="Left parenthesis 2 ratio 1 to 4 ratio 1">
                        <a:extLst>
                          <a:ext uri="{FF2B5EF4-FFF2-40B4-BE49-F238E27FC236}">
                            <a16:creationId xmlns:a16="http://schemas.microsoft.com/office/drawing/2014/main" id="{12AC8985-ABA8-FD8C-D7ED-E2B511ED591A}"/>
                          </a:ext>
                        </a:extLst>
                      </p:cNvPr>
                      <p:cNvPicPr/>
                      <p:nvPr/>
                    </p:nvPicPr>
                    <p:blipFill>
                      <a:blip r:embed="rId3"/>
                      <a:stretch>
                        <a:fillRect/>
                      </a:stretch>
                    </p:blipFill>
                    <p:spPr>
                      <a:xfrm>
                        <a:off x="1246882" y="3485950"/>
                        <a:ext cx="1892935" cy="337027"/>
                      </a:xfrm>
                      <a:prstGeom prst="rect">
                        <a:avLst/>
                      </a:prstGeom>
                    </p:spPr>
                  </p:pic>
                </p:oleObj>
              </mc:Fallback>
            </mc:AlternateContent>
          </a:graphicData>
        </a:graphic>
      </p:graphicFrame>
    </p:spTree>
    <p:extLst>
      <p:ext uri="{BB962C8B-B14F-4D97-AF65-F5344CB8AC3E}">
        <p14:creationId xmlns:p14="http://schemas.microsoft.com/office/powerpoint/2010/main" val="2388323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Starter Drives </a:t>
            </a:r>
            <a:r>
              <a:rPr lang="en-US" sz="28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2412"/>
            <a:ext cx="8305788" cy="3298783"/>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Starter Drive Operation</a:t>
            </a:r>
          </a:p>
          <a:p>
            <a:pPr marL="829818" lvl="1" indent="-342900">
              <a:buSzTx/>
            </a:pPr>
            <a:r>
              <a:rPr lang="en-US" altLang="en-US" sz="2400" noProof="0" dirty="0">
                <a:solidFill>
                  <a:schemeClr val="tx1"/>
                </a:solidFill>
              </a:rPr>
              <a:t>Uses a type of one-way clutch that allows the starter to rotate the engine, but then turns freely if the engine speed is greater than the starter motor speed.</a:t>
            </a:r>
          </a:p>
          <a:p>
            <a:pPr marL="342900" indent="-342900">
              <a:spcBef>
                <a:spcPts val="600"/>
              </a:spcBef>
              <a:buSzTx/>
            </a:pPr>
            <a:r>
              <a:rPr lang="en-US" altLang="en-US" sz="2400" noProof="0" dirty="0">
                <a:solidFill>
                  <a:schemeClr val="tx1"/>
                </a:solidFill>
              </a:rPr>
              <a:t>Failure Mode</a:t>
            </a:r>
          </a:p>
          <a:p>
            <a:pPr marL="829818" lvl="1" indent="-342900">
              <a:buSzTx/>
            </a:pPr>
            <a:r>
              <a:rPr lang="en-US" altLang="en-US" sz="2400" noProof="0" dirty="0">
                <a:solidFill>
                  <a:schemeClr val="tx1"/>
                </a:solidFill>
              </a:rPr>
              <a:t>The major wear occurs in the overrunning clutch section of the starter drive unit.</a:t>
            </a:r>
          </a:p>
          <a:p>
            <a:pPr marL="829818" lvl="1" indent="-342900">
              <a:buSzTx/>
            </a:pPr>
            <a:r>
              <a:rPr lang="en-US" altLang="en-US" sz="2400" noProof="0" dirty="0">
                <a:solidFill>
                  <a:schemeClr val="tx1"/>
                </a:solidFill>
              </a:rPr>
              <a:t>The entire starter drive is replaced as a unit.</a:t>
            </a:r>
          </a:p>
        </p:txBody>
      </p:sp>
    </p:spTree>
    <p:extLst>
      <p:ext uri="{BB962C8B-B14F-4D97-AF65-F5344CB8AC3E}">
        <p14:creationId xmlns:p14="http://schemas.microsoft.com/office/powerpoint/2010/main" val="2411661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Starter Drive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58913"/>
            <a:ext cx="8310175" cy="775015"/>
          </a:xfrm>
        </p:spPr>
        <p:txBody>
          <a:bodyPr wrap="square" lIns="0" tIns="18000" rIns="0" bIns="18000" anchor="ctr" anchorCtr="0">
            <a:spAutoFit/>
          </a:bodyPr>
          <a:lstStyle/>
          <a:p>
            <a:pPr marL="342900" indent="-342900"/>
            <a:r>
              <a:rPr lang="en-US" sz="2400" noProof="0" dirty="0"/>
              <a:t>A cutaway of a typical starter drive showing all of the internal parts.</a:t>
            </a:r>
          </a:p>
        </p:txBody>
      </p:sp>
      <p:pic>
        <p:nvPicPr>
          <p:cNvPr id="4" name="Picture 3" descr="A cut section of a starter drive with all its internal parts.&#10;Long description is available in notes, press F6.">
            <a:extLst>
              <a:ext uri="{FF2B5EF4-FFF2-40B4-BE49-F238E27FC236}">
                <a16:creationId xmlns:a16="http://schemas.microsoft.com/office/drawing/2014/main" id="{D6510923-8D4D-4B05-A100-CA884883DBF5}"/>
              </a:ext>
            </a:extLst>
          </p:cNvPr>
          <p:cNvPicPr>
            <a:picLocks noChangeAspect="1"/>
          </p:cNvPicPr>
          <p:nvPr/>
        </p:nvPicPr>
        <p:blipFill>
          <a:blip r:embed="rId3"/>
          <a:stretch>
            <a:fillRect/>
          </a:stretch>
        </p:blipFill>
        <p:spPr>
          <a:xfrm>
            <a:off x="2692316" y="2410172"/>
            <a:ext cx="3768112" cy="3520892"/>
          </a:xfrm>
          <a:prstGeom prst="rect">
            <a:avLst/>
          </a:prstGeom>
        </p:spPr>
      </p:pic>
    </p:spTree>
    <p:extLst>
      <p:ext uri="{BB962C8B-B14F-4D97-AF65-F5344CB8AC3E}">
        <p14:creationId xmlns:p14="http://schemas.microsoft.com/office/powerpoint/2010/main" val="3184557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Gear Ratio</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93766" y="1464285"/>
            <a:ext cx="6110234" cy="405683"/>
          </a:xfrm>
        </p:spPr>
        <p:txBody>
          <a:bodyPr wrap="square" lIns="0" tIns="18000" rIns="0" bIns="18000" anchor="ctr" anchorCtr="0">
            <a:spAutoFit/>
          </a:bodyPr>
          <a:lstStyle/>
          <a:p>
            <a:pPr marL="342900" indent="-342900"/>
            <a:r>
              <a:rPr lang="en-US" sz="2400" noProof="0" dirty="0"/>
              <a:t>The ring gear to pinion gear ratio is usually</a:t>
            </a:r>
          </a:p>
        </p:txBody>
      </p:sp>
      <p:graphicFrame>
        <p:nvGraphicFramePr>
          <p:cNvPr id="9" name="Object 8" descr="15 ratio 1 to 20 ratio 1.">
            <a:extLst>
              <a:ext uri="{FF2B5EF4-FFF2-40B4-BE49-F238E27FC236}">
                <a16:creationId xmlns:a16="http://schemas.microsoft.com/office/drawing/2014/main" id="{BA66630E-52C4-7AE6-B0CB-9B5768C3A8F9}"/>
              </a:ext>
            </a:extLst>
          </p:cNvPr>
          <p:cNvGraphicFramePr>
            <a:graphicFrameLocks noChangeAspect="1"/>
          </p:cNvGraphicFramePr>
          <p:nvPr>
            <p:extLst>
              <p:ext uri="{D42A27DB-BD31-4B8C-83A1-F6EECF244321}">
                <p14:modId xmlns:p14="http://schemas.microsoft.com/office/powerpoint/2010/main" val="2714700400"/>
              </p:ext>
            </p:extLst>
          </p:nvPr>
        </p:nvGraphicFramePr>
        <p:xfrm>
          <a:off x="6659228" y="1536734"/>
          <a:ext cx="1624694" cy="329919"/>
        </p:xfrm>
        <a:graphic>
          <a:graphicData uri="http://schemas.openxmlformats.org/presentationml/2006/ole">
            <mc:AlternateContent xmlns:mc="http://schemas.openxmlformats.org/markup-compatibility/2006">
              <mc:Choice xmlns:v="urn:schemas-microsoft-com:vml" Requires="v">
                <p:oleObj name="Equation" r:id="rId3" imgW="888840" imgH="177480" progId="Equation.DSMT4">
                  <p:embed/>
                </p:oleObj>
              </mc:Choice>
              <mc:Fallback>
                <p:oleObj name="Equation" r:id="rId3" imgW="888840" imgH="177480" progId="Equation.DSMT4">
                  <p:embed/>
                  <p:pic>
                    <p:nvPicPr>
                      <p:cNvPr id="10" name="Object 9" descr="15 ratio 1 and 20 ratio 1.">
                        <a:extLst>
                          <a:ext uri="{FF2B5EF4-FFF2-40B4-BE49-F238E27FC236}">
                            <a16:creationId xmlns:a16="http://schemas.microsoft.com/office/drawing/2014/main" id="{12A4E043-C4C3-7CB8-6EAD-C7BD13903FA2}"/>
                          </a:ext>
                        </a:extLst>
                      </p:cNvPr>
                      <p:cNvPicPr/>
                      <p:nvPr/>
                    </p:nvPicPr>
                    <p:blipFill>
                      <a:blip r:embed="rId4"/>
                      <a:stretch>
                        <a:fillRect/>
                      </a:stretch>
                    </p:blipFill>
                    <p:spPr>
                      <a:xfrm>
                        <a:off x="6659228" y="1536734"/>
                        <a:ext cx="1624694" cy="329919"/>
                      </a:xfrm>
                      <a:prstGeom prst="rect">
                        <a:avLst/>
                      </a:prstGeom>
                    </p:spPr>
                  </p:pic>
                </p:oleObj>
              </mc:Fallback>
            </mc:AlternateContent>
          </a:graphicData>
        </a:graphic>
      </p:graphicFrame>
      <p:pic>
        <p:nvPicPr>
          <p:cNvPr id="3" name="Picture 2" descr="An 8-tooth pinion gear meshed with a flywheel ring gear.&#10;">
            <a:extLst>
              <a:ext uri="{FF2B5EF4-FFF2-40B4-BE49-F238E27FC236}">
                <a16:creationId xmlns:a16="http://schemas.microsoft.com/office/drawing/2014/main" id="{58F0190D-3522-4318-B1FA-23D3B1356332}"/>
              </a:ext>
            </a:extLst>
          </p:cNvPr>
          <p:cNvPicPr>
            <a:picLocks noChangeAspect="1"/>
          </p:cNvPicPr>
          <p:nvPr/>
        </p:nvPicPr>
        <p:blipFill>
          <a:blip r:embed="rId5"/>
          <a:stretch>
            <a:fillRect/>
          </a:stretch>
        </p:blipFill>
        <p:spPr>
          <a:xfrm>
            <a:off x="2432525" y="2180499"/>
            <a:ext cx="4278950" cy="3721949"/>
          </a:xfrm>
          <a:prstGeom prst="rect">
            <a:avLst/>
          </a:prstGeom>
        </p:spPr>
      </p:pic>
    </p:spTree>
    <p:extLst>
      <p:ext uri="{BB962C8B-B14F-4D97-AF65-F5344CB8AC3E}">
        <p14:creationId xmlns:p14="http://schemas.microsoft.com/office/powerpoint/2010/main" val="2619495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1853"/>
            <a:ext cx="8310175" cy="344128"/>
          </a:xfrm>
        </p:spPr>
        <p:txBody>
          <a:bodyPr wrap="square" lIns="0" tIns="18000" rIns="0" bIns="18000" anchor="ctr" anchorCtr="0">
            <a:spAutoFit/>
          </a:bodyPr>
          <a:lstStyle/>
          <a:p>
            <a:pPr marL="0" indent="0">
              <a:buNone/>
            </a:pPr>
            <a:r>
              <a:rPr lang="en-US" sz="2000" noProof="0" dirty="0"/>
              <a:t>Drive Operation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62213"/>
            <a:ext cx="8310175" cy="1575234"/>
          </a:xfrm>
        </p:spPr>
        <p:txBody>
          <a:bodyPr wrap="square" lIns="0" tIns="18000" rIns="0" bIns="18000" anchor="ctr" anchorCtr="0">
            <a:spAutoFit/>
          </a:bodyPr>
          <a:lstStyle/>
          <a:p>
            <a:pPr marL="342900" indent="-342900"/>
            <a:r>
              <a:rPr lang="en-US" sz="2000" noProof="0" dirty="0"/>
              <a:t>Operation of the overrunning clutch. (a) Starter motor is driving the starter pinion and cranking the engine. The rollers are wedged against spring force into their slots. (b) The engine has started and is rotating faster than the starter armature. Spring force pushes the rollers so they can rotate freely.</a:t>
            </a:r>
          </a:p>
        </p:txBody>
      </p:sp>
      <p:pic>
        <p:nvPicPr>
          <p:cNvPr id="4" name="Picture 3" descr="Two illustrations, a and b, depict the position of the rollers in an overrunning clutch while starting an engine and after the engine has started, respectively.&#10;Long description is available in notes, press F6.">
            <a:extLst>
              <a:ext uri="{FF2B5EF4-FFF2-40B4-BE49-F238E27FC236}">
                <a16:creationId xmlns:a16="http://schemas.microsoft.com/office/drawing/2014/main" id="{948B80BA-530D-4889-9F28-70F314F75A4F}"/>
              </a:ext>
            </a:extLst>
          </p:cNvPr>
          <p:cNvPicPr>
            <a:picLocks noChangeAspect="1"/>
          </p:cNvPicPr>
          <p:nvPr/>
        </p:nvPicPr>
        <p:blipFill>
          <a:blip r:embed="rId3"/>
          <a:stretch>
            <a:fillRect/>
          </a:stretch>
        </p:blipFill>
        <p:spPr>
          <a:xfrm>
            <a:off x="2160531" y="3344205"/>
            <a:ext cx="4831683" cy="2671255"/>
          </a:xfrm>
          <a:prstGeom prst="rect">
            <a:avLst/>
          </a:prstGeom>
        </p:spPr>
      </p:pic>
    </p:spTree>
    <p:extLst>
      <p:ext uri="{BB962C8B-B14F-4D97-AF65-F5344CB8AC3E}">
        <p14:creationId xmlns:p14="http://schemas.microsoft.com/office/powerpoint/2010/main" val="2885907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4F67-0349-AEDE-F859-C8E3586E248E}"/>
              </a:ext>
            </a:extLst>
          </p:cNvPr>
          <p:cNvSpPr>
            <a:spLocks noGrp="1"/>
          </p:cNvSpPr>
          <p:nvPr>
            <p:ph type="title"/>
          </p:nvPr>
        </p:nvSpPr>
        <p:spPr>
          <a:xfrm>
            <a:off x="439269" y="164942"/>
            <a:ext cx="8309443" cy="1144347"/>
          </a:xfrm>
        </p:spPr>
        <p:txBody>
          <a:bodyPr wrap="square" lIns="0" tIns="18000" rIns="0" bIns="18000" anchor="ctr" anchorCtr="0">
            <a:spAutoFit/>
          </a:bodyPr>
          <a:lstStyle/>
          <a:p>
            <a:r>
              <a:rPr lang="en-US" dirty="0"/>
              <a:t>Frequently Asked Question: What Is a Bendix?</a:t>
            </a:r>
          </a:p>
        </p:txBody>
      </p:sp>
      <p:sp>
        <p:nvSpPr>
          <p:cNvPr id="3" name="Content Placeholder 2">
            <a:extLst>
              <a:ext uri="{FF2B5EF4-FFF2-40B4-BE49-F238E27FC236}">
                <a16:creationId xmlns:a16="http://schemas.microsoft.com/office/drawing/2014/main" id="{81C26FC3-04D5-74C1-0EBC-2E3B919CCF10}"/>
              </a:ext>
            </a:extLst>
          </p:cNvPr>
          <p:cNvSpPr>
            <a:spLocks noGrp="1"/>
          </p:cNvSpPr>
          <p:nvPr>
            <p:ph sz="quarter" idx="13"/>
          </p:nvPr>
        </p:nvSpPr>
        <p:spPr>
          <a:xfrm>
            <a:off x="439269" y="1399974"/>
            <a:ext cx="8309443" cy="374906"/>
          </a:xfrm>
        </p:spPr>
        <p:txBody>
          <a:bodyPr wrap="square" lIns="0" tIns="18000" rIns="0" bIns="18000" anchor="ctr" anchorCtr="0">
            <a:spAutoFit/>
          </a:bodyPr>
          <a:lstStyle/>
          <a:p>
            <a:pPr marL="0" indent="0">
              <a:buNone/>
            </a:pPr>
            <a:r>
              <a:rPr lang="en-US" sz="2200" b="1" dirty="0"/>
              <a:t>? Frequently Asked Question</a:t>
            </a:r>
          </a:p>
        </p:txBody>
      </p:sp>
      <p:sp>
        <p:nvSpPr>
          <p:cNvPr id="4" name="Content Placeholder 3">
            <a:extLst>
              <a:ext uri="{FF2B5EF4-FFF2-40B4-BE49-F238E27FC236}">
                <a16:creationId xmlns:a16="http://schemas.microsoft.com/office/drawing/2014/main" id="{1ED66FF4-9079-35B2-76E6-1A291106B389}"/>
              </a:ext>
            </a:extLst>
          </p:cNvPr>
          <p:cNvSpPr>
            <a:spLocks noGrp="1"/>
          </p:cNvSpPr>
          <p:nvPr>
            <p:ph sz="quarter" idx="14"/>
          </p:nvPr>
        </p:nvSpPr>
        <p:spPr>
          <a:xfrm>
            <a:off x="439269" y="1891257"/>
            <a:ext cx="8309443" cy="4437556"/>
          </a:xfrm>
        </p:spPr>
        <p:txBody>
          <a:bodyPr wrap="square" lIns="0" tIns="18000" rIns="0" bIns="18000" anchor="ctr" anchorCtr="0">
            <a:spAutoFit/>
          </a:bodyPr>
          <a:lstStyle/>
          <a:p>
            <a:pPr marL="0" indent="0">
              <a:buNone/>
            </a:pPr>
            <a:r>
              <a:rPr lang="en-US" sz="2200" b="1" dirty="0"/>
              <a:t>What Is a Bendix? </a:t>
            </a:r>
            <a:r>
              <a:rPr lang="en-US" sz="2200" dirty="0"/>
              <a:t>Older-model starters often used a Bendix drive mechanism, which used inertia to engage the starter pinion with the engine flywheel gear. Inertia is the tendency of a stationary object to remain stationary, because of its weight, unless forced to move. On these older-model starters, the small starter pinion gear was attached to a shaft with threads, and the weight of this gear caused it to be spun along the threaded shaft and mesh with the flywheel whenever the starter motor spun. If the engine speed was greater than the starter speed, the pinion gear was forced back along the threaded shaft and out of mesh with the flywheel gear. The Bendix drive mechanism has generally not been used since the early 1960s, but some technicians use this term when describing a starter drive.</a:t>
            </a:r>
          </a:p>
        </p:txBody>
      </p:sp>
    </p:spTree>
    <p:extLst>
      <p:ext uri="{BB962C8B-B14F-4D97-AF65-F5344CB8AC3E}">
        <p14:creationId xmlns:p14="http://schemas.microsoft.com/office/powerpoint/2010/main" val="363898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Solenoid Starter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36003"/>
            <a:ext cx="8310175" cy="405683"/>
          </a:xfrm>
        </p:spPr>
        <p:txBody>
          <a:bodyPr wrap="square" lIns="0" tIns="18000" rIns="0" bIns="18000" anchor="ctr" anchorCtr="0">
            <a:spAutoFit/>
          </a:bodyPr>
          <a:lstStyle/>
          <a:p>
            <a:pPr marL="342900" indent="-342900"/>
            <a:r>
              <a:rPr lang="en-US" sz="2400" noProof="0" dirty="0"/>
              <a:t>A typical solenoid-operated starter.</a:t>
            </a:r>
          </a:p>
        </p:txBody>
      </p:sp>
      <p:pic>
        <p:nvPicPr>
          <p:cNvPr id="3" name="Picture 2" descr="A solenoid-operated starter motor connected to the engine housing.&#10;">
            <a:extLst>
              <a:ext uri="{FF2B5EF4-FFF2-40B4-BE49-F238E27FC236}">
                <a16:creationId xmlns:a16="http://schemas.microsoft.com/office/drawing/2014/main" id="{144A0BC6-5033-4945-8CA2-18EED45BFAA6}"/>
              </a:ext>
            </a:extLst>
          </p:cNvPr>
          <p:cNvPicPr>
            <a:picLocks noChangeAspect="1"/>
          </p:cNvPicPr>
          <p:nvPr/>
        </p:nvPicPr>
        <p:blipFill>
          <a:blip r:embed="rId3"/>
          <a:stretch>
            <a:fillRect/>
          </a:stretch>
        </p:blipFill>
        <p:spPr>
          <a:xfrm>
            <a:off x="1724707" y="2160201"/>
            <a:ext cx="5694587" cy="3935074"/>
          </a:xfrm>
          <a:prstGeom prst="rect">
            <a:avLst/>
          </a:prstGeom>
        </p:spPr>
      </p:pic>
    </p:spTree>
    <p:extLst>
      <p:ext uri="{BB962C8B-B14F-4D97-AF65-F5344CB8AC3E}">
        <p14:creationId xmlns:p14="http://schemas.microsoft.com/office/powerpoint/2010/main" val="424928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6199"/>
            <a:ext cx="8310174" cy="405683"/>
          </a:xfrm>
        </p:spPr>
        <p:txBody>
          <a:bodyPr wrap="square" lIns="0" tIns="18000" rIns="0" bIns="18000" anchor="ctr" anchorCtr="0">
            <a:spAutoFit/>
          </a:bodyPr>
          <a:lstStyle/>
          <a:p>
            <a:pPr marL="0" indent="0">
              <a:spcBef>
                <a:spcPts val="600"/>
              </a:spcBef>
              <a:buNone/>
            </a:pPr>
            <a:r>
              <a:rPr lang="en-US" sz="2400" dirty="0"/>
              <a:t>What is the typical engine ring rear to starter pinion ratio?</a:t>
            </a:r>
            <a:endParaRPr lang="en-US" sz="600" noProof="0" dirty="0"/>
          </a:p>
        </p:txBody>
      </p:sp>
    </p:spTree>
    <p:extLst>
      <p:ext uri="{BB962C8B-B14F-4D97-AF65-F5344CB8AC3E}">
        <p14:creationId xmlns:p14="http://schemas.microsoft.com/office/powerpoint/2010/main" val="3912565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1684"/>
            <a:ext cx="6574737" cy="405683"/>
          </a:xfrm>
        </p:spPr>
        <p:txBody>
          <a:bodyPr wrap="square" lIns="0" tIns="18000" rIns="0" bIns="18000" anchor="ctr" anchorCtr="0">
            <a:spAutoFit/>
          </a:bodyPr>
          <a:lstStyle/>
          <a:p>
            <a:pPr marL="0" indent="0">
              <a:spcBef>
                <a:spcPts val="600"/>
              </a:spcBef>
              <a:buNone/>
            </a:pPr>
            <a:r>
              <a:rPr lang="en-US" sz="2400" noProof="0" dirty="0">
                <a:solidFill>
                  <a:srgbClr val="000000"/>
                </a:solidFill>
              </a:rPr>
              <a:t>The typical engine ring rear to starter pinion ratio</a:t>
            </a:r>
            <a:endParaRPr lang="en-US" sz="600" noProof="0" dirty="0"/>
          </a:p>
        </p:txBody>
      </p:sp>
      <p:graphicFrame>
        <p:nvGraphicFramePr>
          <p:cNvPr id="2" name="Object 1" descr="15 ratio 1 to 20 ratio 1.">
            <a:extLst>
              <a:ext uri="{FF2B5EF4-FFF2-40B4-BE49-F238E27FC236}">
                <a16:creationId xmlns:a16="http://schemas.microsoft.com/office/drawing/2014/main" id="{8B63BFBD-3C2A-3E49-AA2E-BBDE868E83E7}"/>
              </a:ext>
            </a:extLst>
          </p:cNvPr>
          <p:cNvGraphicFramePr>
            <a:graphicFrameLocks noChangeAspect="1"/>
          </p:cNvGraphicFramePr>
          <p:nvPr>
            <p:extLst>
              <p:ext uri="{D42A27DB-BD31-4B8C-83A1-F6EECF244321}">
                <p14:modId xmlns:p14="http://schemas.microsoft.com/office/powerpoint/2010/main" val="1666890107"/>
              </p:ext>
            </p:extLst>
          </p:nvPr>
        </p:nvGraphicFramePr>
        <p:xfrm>
          <a:off x="7082737" y="973440"/>
          <a:ext cx="1657350" cy="336550"/>
        </p:xfrm>
        <a:graphic>
          <a:graphicData uri="http://schemas.openxmlformats.org/presentationml/2006/ole">
            <mc:AlternateContent xmlns:mc="http://schemas.openxmlformats.org/markup-compatibility/2006">
              <mc:Choice xmlns:v="urn:schemas-microsoft-com:vml" Requires="v">
                <p:oleObj name="Equation" r:id="rId3" imgW="888840" imgH="177480" progId="Equation.DSMT4">
                  <p:embed/>
                </p:oleObj>
              </mc:Choice>
              <mc:Fallback>
                <p:oleObj name="Equation" r:id="rId3" imgW="888840" imgH="177480" progId="Equation.DSMT4">
                  <p:embed/>
                  <p:pic>
                    <p:nvPicPr>
                      <p:cNvPr id="9" name="Object 8" descr="15 ratio 1 to 20 ratio 1.">
                        <a:extLst>
                          <a:ext uri="{FF2B5EF4-FFF2-40B4-BE49-F238E27FC236}">
                            <a16:creationId xmlns:a16="http://schemas.microsoft.com/office/drawing/2014/main" id="{BA66630E-52C4-7AE6-B0CB-9B5768C3A8F9}"/>
                          </a:ext>
                        </a:extLst>
                      </p:cNvPr>
                      <p:cNvPicPr/>
                      <p:nvPr/>
                    </p:nvPicPr>
                    <p:blipFill>
                      <a:blip r:embed="rId4"/>
                      <a:stretch>
                        <a:fillRect/>
                      </a:stretch>
                    </p:blipFill>
                    <p:spPr>
                      <a:xfrm>
                        <a:off x="7082737" y="973440"/>
                        <a:ext cx="1657350" cy="336550"/>
                      </a:xfrm>
                      <a:prstGeom prst="rect">
                        <a:avLst/>
                      </a:prstGeom>
                    </p:spPr>
                  </p:pic>
                </p:oleObj>
              </mc:Fallback>
            </mc:AlternateContent>
          </a:graphicData>
        </a:graphic>
      </p:graphicFrame>
    </p:spTree>
    <p:extLst>
      <p:ext uri="{BB962C8B-B14F-4D97-AF65-F5344CB8AC3E}">
        <p14:creationId xmlns:p14="http://schemas.microsoft.com/office/powerpoint/2010/main" val="4013053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Starter Solenoids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5024"/>
            <a:ext cx="8305788" cy="3221839"/>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Solenoid Operation</a:t>
            </a:r>
          </a:p>
          <a:p>
            <a:pPr marL="829818" lvl="1" indent="-342900">
              <a:buSzTx/>
            </a:pPr>
            <a:r>
              <a:rPr lang="en-US" altLang="en-US" sz="2400" noProof="0" dirty="0">
                <a:solidFill>
                  <a:schemeClr val="tx1"/>
                </a:solidFill>
              </a:rPr>
              <a:t>A starter solenoid is an electromagnetic switch containing two separate, but connected, electromagnetic windings.</a:t>
            </a:r>
          </a:p>
          <a:p>
            <a:pPr marL="342900" indent="-342900">
              <a:spcBef>
                <a:spcPts val="600"/>
              </a:spcBef>
              <a:buSzTx/>
            </a:pPr>
            <a:r>
              <a:rPr lang="en-US" altLang="en-US" sz="2400" noProof="0" dirty="0">
                <a:solidFill>
                  <a:schemeClr val="tx1"/>
                </a:solidFill>
              </a:rPr>
              <a:t>Solenoid Windings</a:t>
            </a:r>
          </a:p>
          <a:p>
            <a:pPr marL="829818" lvl="1" indent="-342900">
              <a:buSzTx/>
            </a:pPr>
            <a:r>
              <a:rPr lang="en-US" altLang="en-US" sz="2400" noProof="0" dirty="0">
                <a:solidFill>
                  <a:schemeClr val="tx1"/>
                </a:solidFill>
              </a:rPr>
              <a:t>The two internal windings contain approximately the same number of turns but are made from different-gauge wire.</a:t>
            </a:r>
          </a:p>
        </p:txBody>
      </p:sp>
    </p:spTree>
    <p:extLst>
      <p:ext uri="{BB962C8B-B14F-4D97-AF65-F5344CB8AC3E}">
        <p14:creationId xmlns:p14="http://schemas.microsoft.com/office/powerpoint/2010/main" val="2575245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21853"/>
            <a:ext cx="2270156" cy="344128"/>
          </a:xfrm>
        </p:spPr>
        <p:txBody>
          <a:bodyPr wrap="square" lIns="0" tIns="18000" rIns="0" bIns="18000" anchor="ctr" anchorCtr="0">
            <a:spAutoFit/>
          </a:bodyPr>
          <a:lstStyle/>
          <a:p>
            <a:pPr marL="0" indent="0">
              <a:buNone/>
            </a:pPr>
            <a:r>
              <a:rPr lang="en-US" sz="2000" noProof="0" dirty="0"/>
              <a:t>Solenoid Operation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7773" y="1389608"/>
            <a:ext cx="3634699" cy="4653000"/>
          </a:xfrm>
        </p:spPr>
        <p:txBody>
          <a:bodyPr wrap="square" lIns="0" tIns="18000" rIns="0" bIns="18000" anchor="ctr" anchorCtr="0">
            <a:spAutoFit/>
          </a:bodyPr>
          <a:lstStyle/>
          <a:p>
            <a:pPr marL="342900" indent="-342900"/>
            <a:r>
              <a:rPr lang="en-US" sz="2000" noProof="0" dirty="0"/>
              <a:t>Wiring diagram of a typical starter solenoid. Notice that both the pull-in winding and the hold-in winding are energized when the ignition switch is first turned to the “start” position. As soon as the solenoid contact disc makes electrical contact with both the B and M terminals, the battery current is conducted to the starter motor and electrically neutralizes the pull-in winding.</a:t>
            </a:r>
          </a:p>
        </p:txBody>
      </p:sp>
      <p:pic>
        <p:nvPicPr>
          <p:cNvPr id="3" name="Picture 2" descr="A wiring diagram of a starter solenoid.&#10;Long description is available in notes, press F6.">
            <a:extLst>
              <a:ext uri="{FF2B5EF4-FFF2-40B4-BE49-F238E27FC236}">
                <a16:creationId xmlns:a16="http://schemas.microsoft.com/office/drawing/2014/main" id="{E888D8C3-1E85-496E-99E7-89A1B2297AF2}"/>
              </a:ext>
            </a:extLst>
          </p:cNvPr>
          <p:cNvPicPr>
            <a:picLocks noChangeAspect="1"/>
          </p:cNvPicPr>
          <p:nvPr/>
        </p:nvPicPr>
        <p:blipFill>
          <a:blip r:embed="rId3"/>
          <a:stretch>
            <a:fillRect/>
          </a:stretch>
        </p:blipFill>
        <p:spPr>
          <a:xfrm>
            <a:off x="4488367" y="1574157"/>
            <a:ext cx="4152671" cy="3932074"/>
          </a:xfrm>
          <a:prstGeom prst="rect">
            <a:avLst/>
          </a:prstGeom>
        </p:spPr>
      </p:pic>
    </p:spTree>
    <p:extLst>
      <p:ext uri="{BB962C8B-B14F-4D97-AF65-F5344CB8AC3E}">
        <p14:creationId xmlns:p14="http://schemas.microsoft.com/office/powerpoint/2010/main" val="2135488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4F67-0349-AEDE-F859-C8E3586E248E}"/>
              </a:ext>
            </a:extLst>
          </p:cNvPr>
          <p:cNvSpPr>
            <a:spLocks noGrp="1"/>
          </p:cNvSpPr>
          <p:nvPr>
            <p:ph type="title"/>
          </p:nvPr>
        </p:nvSpPr>
        <p:spPr>
          <a:xfrm>
            <a:off x="439269" y="164942"/>
            <a:ext cx="8309443" cy="1144347"/>
          </a:xfrm>
        </p:spPr>
        <p:txBody>
          <a:bodyPr wrap="square" lIns="0" tIns="18000" rIns="0" bIns="18000" anchor="ctr" anchorCtr="0">
            <a:spAutoFit/>
          </a:bodyPr>
          <a:lstStyle/>
          <a:p>
            <a:r>
              <a:rPr lang="en-US" dirty="0"/>
              <a:t>Frequently Asked Question: How Are Starters Made So Small?</a:t>
            </a:r>
          </a:p>
        </p:txBody>
      </p:sp>
      <p:sp>
        <p:nvSpPr>
          <p:cNvPr id="3" name="Content Placeholder 2">
            <a:extLst>
              <a:ext uri="{FF2B5EF4-FFF2-40B4-BE49-F238E27FC236}">
                <a16:creationId xmlns:a16="http://schemas.microsoft.com/office/drawing/2014/main" id="{81C26FC3-04D5-74C1-0EBC-2E3B919CCF10}"/>
              </a:ext>
            </a:extLst>
          </p:cNvPr>
          <p:cNvSpPr>
            <a:spLocks noGrp="1"/>
          </p:cNvSpPr>
          <p:nvPr>
            <p:ph sz="quarter" idx="13"/>
          </p:nvPr>
        </p:nvSpPr>
        <p:spPr>
          <a:xfrm>
            <a:off x="440765" y="1462528"/>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1ED66FF4-9079-35B2-76E6-1A291106B389}"/>
              </a:ext>
            </a:extLst>
          </p:cNvPr>
          <p:cNvSpPr>
            <a:spLocks noGrp="1"/>
          </p:cNvSpPr>
          <p:nvPr>
            <p:ph sz="quarter" idx="14"/>
          </p:nvPr>
        </p:nvSpPr>
        <p:spPr>
          <a:xfrm>
            <a:off x="439269" y="2067682"/>
            <a:ext cx="8309443" cy="2991007"/>
          </a:xfrm>
        </p:spPr>
        <p:txBody>
          <a:bodyPr wrap="square" lIns="0" tIns="18000" rIns="0" bIns="18000" anchor="ctr" anchorCtr="0">
            <a:spAutoFit/>
          </a:bodyPr>
          <a:lstStyle/>
          <a:p>
            <a:pPr marL="0" indent="0">
              <a:buNone/>
            </a:pPr>
            <a:r>
              <a:rPr lang="en-US" sz="2400" b="1" dirty="0"/>
              <a:t>How Are Starters Made So Small?</a:t>
            </a:r>
            <a:r>
              <a:rPr lang="en-US" sz="2400" dirty="0"/>
              <a:t> Starters and most components in a vehicle are made as small and as light in weight as possible to help increase vehicle performance. A starter can be constructed smaller due to the use of gear reduction and permanent magnets to achieve the same cranking torque as a straight drive starter, but using much smaller components. ● See Figure 13.25 for an example of an automotive starter armature that is palm size.</a:t>
            </a:r>
          </a:p>
        </p:txBody>
      </p:sp>
    </p:spTree>
    <p:extLst>
      <p:ext uri="{BB962C8B-B14F-4D97-AF65-F5344CB8AC3E}">
        <p14:creationId xmlns:p14="http://schemas.microsoft.com/office/powerpoint/2010/main" val="2708958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Palm-</a:t>
            </a:r>
            <a:r>
              <a:rPr lang="en-US" sz="2400" dirty="0"/>
              <a:t>S</a:t>
            </a:r>
            <a:r>
              <a:rPr lang="en-US" sz="2400" noProof="0" dirty="0"/>
              <a:t>ize Starter Armature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64279"/>
            <a:ext cx="8310175" cy="405683"/>
          </a:xfrm>
        </p:spPr>
        <p:txBody>
          <a:bodyPr wrap="square" lIns="0" tIns="18000" rIns="0" bIns="18000" anchor="ctr" anchorCtr="0">
            <a:spAutoFit/>
          </a:bodyPr>
          <a:lstStyle/>
          <a:p>
            <a:pPr marL="342900" indent="-342900"/>
            <a:r>
              <a:rPr lang="en-US" sz="2400" dirty="0"/>
              <a:t>A palm-size starter armature.</a:t>
            </a:r>
          </a:p>
        </p:txBody>
      </p:sp>
      <p:pic>
        <p:nvPicPr>
          <p:cNvPr id="5" name="Picture 4" descr="A starter armature of the size of a palm.&#10;">
            <a:extLst>
              <a:ext uri="{FF2B5EF4-FFF2-40B4-BE49-F238E27FC236}">
                <a16:creationId xmlns:a16="http://schemas.microsoft.com/office/drawing/2014/main" id="{17E285AF-D7B9-4ABB-A82A-0BC8E4745253}"/>
              </a:ext>
            </a:extLst>
          </p:cNvPr>
          <p:cNvPicPr>
            <a:picLocks noChangeAspect="1"/>
          </p:cNvPicPr>
          <p:nvPr/>
        </p:nvPicPr>
        <p:blipFill>
          <a:blip r:embed="rId3"/>
          <a:stretch>
            <a:fillRect/>
          </a:stretch>
        </p:blipFill>
        <p:spPr>
          <a:xfrm>
            <a:off x="2334643" y="2163793"/>
            <a:ext cx="4474715" cy="3910636"/>
          </a:xfrm>
          <a:prstGeom prst="rect">
            <a:avLst/>
          </a:prstGeom>
        </p:spPr>
      </p:pic>
    </p:spTree>
    <p:extLst>
      <p:ext uri="{BB962C8B-B14F-4D97-AF65-F5344CB8AC3E}">
        <p14:creationId xmlns:p14="http://schemas.microsoft.com/office/powerpoint/2010/main" val="1841998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Start-Stop Systems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6146"/>
            <a:ext cx="8305788" cy="3452671"/>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Purpose and Function</a:t>
            </a:r>
          </a:p>
          <a:p>
            <a:pPr marL="829818" lvl="1" indent="-342900">
              <a:buSzTx/>
            </a:pPr>
            <a:r>
              <a:rPr lang="en-US" altLang="en-US" sz="2400" noProof="0" dirty="0">
                <a:solidFill>
                  <a:schemeClr val="tx1"/>
                </a:solidFill>
              </a:rPr>
              <a:t>Stop-start systems are designed to increase fuel economy and reduce exhaust emissions.</a:t>
            </a:r>
          </a:p>
          <a:p>
            <a:pPr marL="342900" indent="-342900">
              <a:spcBef>
                <a:spcPts val="600"/>
              </a:spcBef>
              <a:buSzTx/>
            </a:pPr>
            <a:r>
              <a:rPr lang="en-US" altLang="en-US" sz="2400" noProof="0" dirty="0">
                <a:solidFill>
                  <a:schemeClr val="tx1"/>
                </a:solidFill>
              </a:rPr>
              <a:t>Conditions for Start-Stop to Occur</a:t>
            </a:r>
          </a:p>
          <a:p>
            <a:pPr marL="829818" lvl="1" indent="-342900">
              <a:buSzTx/>
            </a:pPr>
            <a:r>
              <a:rPr lang="en-US" altLang="en-US" sz="2400" noProof="0" dirty="0">
                <a:solidFill>
                  <a:schemeClr val="tx1"/>
                </a:solidFill>
              </a:rPr>
              <a:t>Accelerator pedal not depressed</a:t>
            </a:r>
          </a:p>
          <a:p>
            <a:pPr marL="829818" lvl="1" indent="-342900">
              <a:buSzTx/>
            </a:pPr>
            <a:r>
              <a:rPr lang="en-US" altLang="en-US" sz="2400" noProof="0" dirty="0">
                <a:solidFill>
                  <a:schemeClr val="tx1"/>
                </a:solidFill>
              </a:rPr>
              <a:t>Vehicle speed is low or zero</a:t>
            </a:r>
          </a:p>
          <a:p>
            <a:pPr marL="829818" lvl="1" indent="-342900">
              <a:buSzTx/>
            </a:pPr>
            <a:r>
              <a:rPr lang="en-US" altLang="en-US" sz="2400" noProof="0" dirty="0">
                <a:solidFill>
                  <a:schemeClr val="tx1"/>
                </a:solidFill>
              </a:rPr>
              <a:t>Battery state-of-charge above threshold</a:t>
            </a:r>
          </a:p>
          <a:p>
            <a:pPr marL="829818" lvl="1" indent="-342900">
              <a:buSzTx/>
            </a:pPr>
            <a:r>
              <a:rPr lang="en-US" altLang="en-US" sz="2400" noProof="0" dirty="0">
                <a:solidFill>
                  <a:schemeClr val="tx1"/>
                </a:solidFill>
              </a:rPr>
              <a:t>Hood is closed</a:t>
            </a:r>
          </a:p>
        </p:txBody>
      </p:sp>
    </p:spTree>
    <p:extLst>
      <p:ext uri="{BB962C8B-B14F-4D97-AF65-F5344CB8AC3E}">
        <p14:creationId xmlns:p14="http://schemas.microsoft.com/office/powerpoint/2010/main" val="73159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Start-Stop Systems </a:t>
            </a:r>
            <a:r>
              <a:rPr lang="en-US" sz="28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4514"/>
            <a:ext cx="8305788" cy="3975892"/>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Start-Stop System Components</a:t>
            </a:r>
          </a:p>
          <a:p>
            <a:pPr marL="829818" lvl="1" indent="-342900">
              <a:buSzTx/>
            </a:pPr>
            <a:r>
              <a:rPr lang="en-US" altLang="en-US" sz="2400" noProof="0" dirty="0">
                <a:solidFill>
                  <a:schemeClr val="tx1"/>
                </a:solidFill>
              </a:rPr>
              <a:t>An </a:t>
            </a:r>
            <a:r>
              <a:rPr lang="en-US" altLang="en-US" sz="2400" spc="-300" noProof="0" dirty="0">
                <a:solidFill>
                  <a:schemeClr val="tx1"/>
                </a:solidFill>
              </a:rPr>
              <a:t>A G </a:t>
            </a:r>
            <a:r>
              <a:rPr lang="en-US" altLang="en-US" sz="2400" noProof="0" dirty="0">
                <a:solidFill>
                  <a:schemeClr val="tx1"/>
                </a:solidFill>
              </a:rPr>
              <a:t>M or </a:t>
            </a:r>
            <a:r>
              <a:rPr lang="en-US" altLang="en-US" sz="2400" spc="-300" noProof="0" dirty="0">
                <a:solidFill>
                  <a:schemeClr val="tx1"/>
                </a:solidFill>
              </a:rPr>
              <a:t>E L </a:t>
            </a:r>
            <a:r>
              <a:rPr lang="en-US" altLang="en-US" sz="2400" noProof="0" dirty="0">
                <a:solidFill>
                  <a:schemeClr val="tx1"/>
                </a:solidFill>
              </a:rPr>
              <a:t>A battery</a:t>
            </a:r>
          </a:p>
          <a:p>
            <a:pPr marL="829818" lvl="1" indent="-342900">
              <a:buSzTx/>
            </a:pPr>
            <a:r>
              <a:rPr lang="en-US" altLang="en-US" sz="2400" noProof="0" dirty="0">
                <a:solidFill>
                  <a:schemeClr val="tx1"/>
                </a:solidFill>
              </a:rPr>
              <a:t>Battery sensor</a:t>
            </a:r>
          </a:p>
          <a:p>
            <a:pPr marL="829818" lvl="1" indent="-342900">
              <a:buSzTx/>
            </a:pPr>
            <a:r>
              <a:rPr lang="en-US" altLang="en-US" sz="2400" noProof="0" dirty="0">
                <a:solidFill>
                  <a:schemeClr val="tx1"/>
                </a:solidFill>
              </a:rPr>
              <a:t>Low engine speed</a:t>
            </a:r>
          </a:p>
          <a:p>
            <a:pPr marL="829818" lvl="1" indent="-342900">
              <a:buSzTx/>
            </a:pPr>
            <a:r>
              <a:rPr lang="en-US" altLang="en-US" sz="2400" noProof="0" dirty="0">
                <a:solidFill>
                  <a:schemeClr val="tx1"/>
                </a:solidFill>
              </a:rPr>
              <a:t>Hood switch</a:t>
            </a:r>
          </a:p>
          <a:p>
            <a:pPr marL="829818" lvl="1" indent="-342900">
              <a:buSzTx/>
            </a:pPr>
            <a:r>
              <a:rPr lang="en-US" altLang="en-US" sz="2400" spc="-300" noProof="0" dirty="0">
                <a:solidFill>
                  <a:schemeClr val="tx1"/>
                </a:solidFill>
              </a:rPr>
              <a:t>H V A </a:t>
            </a:r>
            <a:r>
              <a:rPr lang="en-US" altLang="en-US" sz="2400" noProof="0" dirty="0">
                <a:solidFill>
                  <a:schemeClr val="tx1"/>
                </a:solidFill>
              </a:rPr>
              <a:t>C control unit</a:t>
            </a:r>
          </a:p>
          <a:p>
            <a:pPr marL="342900" indent="-342900">
              <a:spcBef>
                <a:spcPts val="600"/>
              </a:spcBef>
              <a:buSzTx/>
            </a:pPr>
            <a:r>
              <a:rPr lang="en-US" altLang="en-US" sz="2400" noProof="0" dirty="0">
                <a:solidFill>
                  <a:schemeClr val="tx1"/>
                </a:solidFill>
              </a:rPr>
              <a:t>Starter Motor Designs</a:t>
            </a:r>
          </a:p>
          <a:p>
            <a:pPr marL="829818" lvl="1" indent="-342900">
              <a:buSzTx/>
            </a:pPr>
            <a:r>
              <a:rPr lang="en-US" altLang="en-US" sz="2400" noProof="0" dirty="0">
                <a:solidFill>
                  <a:schemeClr val="tx1"/>
                </a:solidFill>
              </a:rPr>
              <a:t>Advanced engagement (</a:t>
            </a:r>
            <a:r>
              <a:rPr lang="en-US" altLang="en-US" sz="2400" spc="-300" noProof="0" dirty="0">
                <a:solidFill>
                  <a:schemeClr val="tx1"/>
                </a:solidFill>
              </a:rPr>
              <a:t>A </a:t>
            </a:r>
            <a:r>
              <a:rPr lang="en-US" altLang="en-US" sz="2400" noProof="0" dirty="0">
                <a:solidFill>
                  <a:schemeClr val="tx1"/>
                </a:solidFill>
              </a:rPr>
              <a:t>E) starter</a:t>
            </a:r>
          </a:p>
          <a:p>
            <a:pPr marL="829818" lvl="1" indent="-342900">
              <a:buSzTx/>
            </a:pPr>
            <a:r>
              <a:rPr lang="en-US" altLang="en-US" sz="2400" noProof="0" dirty="0">
                <a:solidFill>
                  <a:schemeClr val="tx1"/>
                </a:solidFill>
              </a:rPr>
              <a:t>Tandem solenoid (</a:t>
            </a:r>
            <a:r>
              <a:rPr lang="en-US" altLang="en-US" sz="2400" spc="-300" noProof="0" dirty="0">
                <a:solidFill>
                  <a:schemeClr val="tx1"/>
                </a:solidFill>
              </a:rPr>
              <a:t>T </a:t>
            </a:r>
            <a:r>
              <a:rPr lang="en-US" altLang="en-US" sz="2400" noProof="0" dirty="0">
                <a:solidFill>
                  <a:schemeClr val="tx1"/>
                </a:solidFill>
              </a:rPr>
              <a:t>S) starter</a:t>
            </a:r>
          </a:p>
        </p:txBody>
      </p:sp>
    </p:spTree>
    <p:extLst>
      <p:ext uri="{BB962C8B-B14F-4D97-AF65-F5344CB8AC3E}">
        <p14:creationId xmlns:p14="http://schemas.microsoft.com/office/powerpoint/2010/main" val="3805570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Auto-Stop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344180"/>
            <a:ext cx="3129415" cy="1883011"/>
          </a:xfrm>
        </p:spPr>
        <p:txBody>
          <a:bodyPr wrap="square" lIns="0" tIns="18000" rIns="0" bIns="18000" anchor="ctr" anchorCtr="0">
            <a:spAutoFit/>
          </a:bodyPr>
          <a:lstStyle/>
          <a:p>
            <a:pPr marL="342900" indent="-342900"/>
            <a:r>
              <a:rPr lang="en-US" sz="2400" dirty="0"/>
              <a:t>A Buick Auto Stop system lets the driver know when the engine is stopped.</a:t>
            </a:r>
          </a:p>
        </p:txBody>
      </p:sp>
      <p:pic>
        <p:nvPicPr>
          <p:cNvPr id="4" name="Picture 3" descr="A dashboard of a Buick with auto stop system.&#10;">
            <a:extLst>
              <a:ext uri="{FF2B5EF4-FFF2-40B4-BE49-F238E27FC236}">
                <a16:creationId xmlns:a16="http://schemas.microsoft.com/office/drawing/2014/main" id="{DBCCD177-7DAD-412F-BBF1-84E1E0579095}"/>
              </a:ext>
            </a:extLst>
          </p:cNvPr>
          <p:cNvPicPr>
            <a:picLocks noChangeAspect="1"/>
          </p:cNvPicPr>
          <p:nvPr/>
        </p:nvPicPr>
        <p:blipFill>
          <a:blip r:embed="rId3"/>
          <a:stretch>
            <a:fillRect/>
          </a:stretch>
        </p:blipFill>
        <p:spPr>
          <a:xfrm>
            <a:off x="4310317" y="1606137"/>
            <a:ext cx="4232729" cy="4324927"/>
          </a:xfrm>
          <a:prstGeom prst="rect">
            <a:avLst/>
          </a:prstGeom>
        </p:spPr>
      </p:pic>
    </p:spTree>
    <p:extLst>
      <p:ext uri="{BB962C8B-B14F-4D97-AF65-F5344CB8AC3E}">
        <p14:creationId xmlns:p14="http://schemas.microsoft.com/office/powerpoint/2010/main" val="2381978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Two Solenoids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58907"/>
            <a:ext cx="8310175" cy="775015"/>
          </a:xfrm>
        </p:spPr>
        <p:txBody>
          <a:bodyPr wrap="square" lIns="0" tIns="18000" rIns="0" bIns="18000" anchor="ctr" anchorCtr="0">
            <a:spAutoFit/>
          </a:bodyPr>
          <a:lstStyle/>
          <a:p>
            <a:pPr marL="342900" indent="-342900"/>
            <a:r>
              <a:rPr lang="en-US" sz="2400" dirty="0"/>
              <a:t>Using two solenoids allows independent control of the pinion gear and motor energization.</a:t>
            </a:r>
          </a:p>
        </p:txBody>
      </p:sp>
      <p:pic>
        <p:nvPicPr>
          <p:cNvPr id="4" name="Picture 3" descr="A tandem solenoid starter with two solenoids, a shift pinion solenoid and a starter motor solenoid.&#10;">
            <a:extLst>
              <a:ext uri="{FF2B5EF4-FFF2-40B4-BE49-F238E27FC236}">
                <a16:creationId xmlns:a16="http://schemas.microsoft.com/office/drawing/2014/main" id="{D2C3E4DD-DBB4-474D-99C0-E6B71603606B}"/>
              </a:ext>
            </a:extLst>
          </p:cNvPr>
          <p:cNvPicPr>
            <a:picLocks noChangeAspect="1"/>
          </p:cNvPicPr>
          <p:nvPr/>
        </p:nvPicPr>
        <p:blipFill>
          <a:blip r:embed="rId3"/>
          <a:stretch>
            <a:fillRect/>
          </a:stretch>
        </p:blipFill>
        <p:spPr>
          <a:xfrm>
            <a:off x="2309591" y="2419168"/>
            <a:ext cx="4533562" cy="3634940"/>
          </a:xfrm>
          <a:prstGeom prst="rect">
            <a:avLst/>
          </a:prstGeom>
        </p:spPr>
      </p:pic>
    </p:spTree>
    <p:extLst>
      <p:ext uri="{BB962C8B-B14F-4D97-AF65-F5344CB8AC3E}">
        <p14:creationId xmlns:p14="http://schemas.microsoft.com/office/powerpoint/2010/main" val="2458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Lock Cylinder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34226"/>
            <a:ext cx="8310175" cy="1144347"/>
          </a:xfrm>
        </p:spPr>
        <p:txBody>
          <a:bodyPr wrap="square" lIns="0" tIns="18000" rIns="0" bIns="18000" anchor="ctr" anchorCtr="0">
            <a:spAutoFit/>
          </a:bodyPr>
          <a:lstStyle/>
          <a:p>
            <a:pPr marL="342900" indent="-342900"/>
            <a:r>
              <a:rPr lang="en-US" sz="2400" noProof="0" dirty="0"/>
              <a:t>The lock cylinder is often a separate part from the electrical ignition switch and operates it directly or uses a link between two components.</a:t>
            </a:r>
          </a:p>
        </p:txBody>
      </p:sp>
      <p:pic>
        <p:nvPicPr>
          <p:cNvPr id="4" name="Picture 3" descr="A key, an ignition lock cylinder, and the ignition switch housing which contains the ignition switch.&#10;">
            <a:extLst>
              <a:ext uri="{FF2B5EF4-FFF2-40B4-BE49-F238E27FC236}">
                <a16:creationId xmlns:a16="http://schemas.microsoft.com/office/drawing/2014/main" id="{1E2A2DC7-CDE9-4D32-93B3-FD9F5E53C3F8}"/>
              </a:ext>
            </a:extLst>
          </p:cNvPr>
          <p:cNvPicPr>
            <a:picLocks noChangeAspect="1"/>
          </p:cNvPicPr>
          <p:nvPr/>
        </p:nvPicPr>
        <p:blipFill>
          <a:blip r:embed="rId3"/>
          <a:stretch>
            <a:fillRect/>
          </a:stretch>
        </p:blipFill>
        <p:spPr>
          <a:xfrm>
            <a:off x="1736499" y="2869031"/>
            <a:ext cx="5714251" cy="3205466"/>
          </a:xfrm>
          <a:prstGeom prst="rect">
            <a:avLst/>
          </a:prstGeom>
        </p:spPr>
      </p:pic>
    </p:spTree>
    <p:extLst>
      <p:ext uri="{BB962C8B-B14F-4D97-AF65-F5344CB8AC3E}">
        <p14:creationId xmlns:p14="http://schemas.microsoft.com/office/powerpoint/2010/main" val="1579785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4F67-0349-AEDE-F859-C8E3586E248E}"/>
              </a:ext>
            </a:extLst>
          </p:cNvPr>
          <p:cNvSpPr>
            <a:spLocks noGrp="1"/>
          </p:cNvSpPr>
          <p:nvPr>
            <p:ph type="title"/>
          </p:nvPr>
        </p:nvSpPr>
        <p:spPr>
          <a:xfrm>
            <a:off x="439269" y="164942"/>
            <a:ext cx="8309443" cy="1144347"/>
          </a:xfrm>
        </p:spPr>
        <p:txBody>
          <a:bodyPr wrap="square" lIns="0" tIns="18000" rIns="0" bIns="18000" anchor="ctr" anchorCtr="0">
            <a:spAutoFit/>
          </a:bodyPr>
          <a:lstStyle/>
          <a:p>
            <a:r>
              <a:rPr lang="en-US" dirty="0"/>
              <a:t>Frequently Asked Question: Can a Stop-Start System Be Turned Off?</a:t>
            </a:r>
          </a:p>
        </p:txBody>
      </p:sp>
      <p:sp>
        <p:nvSpPr>
          <p:cNvPr id="3" name="Content Placeholder 2">
            <a:extLst>
              <a:ext uri="{FF2B5EF4-FFF2-40B4-BE49-F238E27FC236}">
                <a16:creationId xmlns:a16="http://schemas.microsoft.com/office/drawing/2014/main" id="{81C26FC3-04D5-74C1-0EBC-2E3B919CCF10}"/>
              </a:ext>
            </a:extLst>
          </p:cNvPr>
          <p:cNvSpPr>
            <a:spLocks noGrp="1"/>
          </p:cNvSpPr>
          <p:nvPr>
            <p:ph sz="quarter" idx="13"/>
          </p:nvPr>
        </p:nvSpPr>
        <p:spPr>
          <a:xfrm>
            <a:off x="440765" y="1462528"/>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1ED66FF4-9079-35B2-76E6-1A291106B389}"/>
              </a:ext>
            </a:extLst>
          </p:cNvPr>
          <p:cNvSpPr>
            <a:spLocks noGrp="1"/>
          </p:cNvSpPr>
          <p:nvPr>
            <p:ph sz="quarter" idx="14"/>
          </p:nvPr>
        </p:nvSpPr>
        <p:spPr>
          <a:xfrm>
            <a:off x="439269" y="2071238"/>
            <a:ext cx="8309443" cy="1513679"/>
          </a:xfrm>
        </p:spPr>
        <p:txBody>
          <a:bodyPr wrap="square" lIns="0" tIns="18000" rIns="0" bIns="18000" anchor="ctr" anchorCtr="0">
            <a:spAutoFit/>
          </a:bodyPr>
          <a:lstStyle/>
          <a:p>
            <a:pPr marL="0" indent="0">
              <a:buNone/>
            </a:pPr>
            <a:r>
              <a:rPr lang="en-US" sz="2400" b="1" dirty="0"/>
              <a:t>Can a Stop-Start System Be Turned Off?</a:t>
            </a:r>
            <a:r>
              <a:rPr lang="en-US" sz="2400" dirty="0"/>
              <a:t> Sometimes. Some vehicles equipped with a stop-start system can be turned off using a button on the dash or center stack. ●See Figure 13.28.</a:t>
            </a:r>
          </a:p>
        </p:txBody>
      </p:sp>
    </p:spTree>
    <p:extLst>
      <p:ext uri="{BB962C8B-B14F-4D97-AF65-F5344CB8AC3E}">
        <p14:creationId xmlns:p14="http://schemas.microsoft.com/office/powerpoint/2010/main" val="3631702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.28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6936"/>
            <a:ext cx="8310175" cy="405683"/>
          </a:xfrm>
        </p:spPr>
        <p:txBody>
          <a:bodyPr wrap="square" lIns="0" tIns="18000" rIns="0" bIns="18000" anchor="ctr" anchorCtr="0">
            <a:spAutoFit/>
          </a:bodyPr>
          <a:lstStyle/>
          <a:p>
            <a:pPr marL="0" indent="0">
              <a:buNone/>
            </a:pPr>
            <a:r>
              <a:rPr lang="en-US" sz="2400" noProof="0" dirty="0"/>
              <a:t>Auto-Stop Off Switch</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58907"/>
            <a:ext cx="8310175" cy="775015"/>
          </a:xfrm>
        </p:spPr>
        <p:txBody>
          <a:bodyPr wrap="square" lIns="0" tIns="18000" rIns="0" bIns="18000" anchor="ctr" anchorCtr="0">
            <a:spAutoFit/>
          </a:bodyPr>
          <a:lstStyle/>
          <a:p>
            <a:pPr marL="342900" indent="-342900"/>
            <a:r>
              <a:rPr lang="en-US" sz="2400" dirty="0"/>
              <a:t>The stop-start system on this Ford F-150 pickup truck can be turned off using a switch on the dash.</a:t>
            </a:r>
          </a:p>
        </p:txBody>
      </p:sp>
      <p:pic>
        <p:nvPicPr>
          <p:cNvPr id="3" name="Picture 2" descr="A switch with, off, for stop-start system illuminated on the dash of a Ford F-150 pickup truck.&#10;">
            <a:extLst>
              <a:ext uri="{FF2B5EF4-FFF2-40B4-BE49-F238E27FC236}">
                <a16:creationId xmlns:a16="http://schemas.microsoft.com/office/drawing/2014/main" id="{0F40A5B0-E65C-45F5-8970-D3EC901C89BD}"/>
              </a:ext>
            </a:extLst>
          </p:cNvPr>
          <p:cNvPicPr>
            <a:picLocks noChangeAspect="1"/>
          </p:cNvPicPr>
          <p:nvPr/>
        </p:nvPicPr>
        <p:blipFill>
          <a:blip r:embed="rId3"/>
          <a:stretch>
            <a:fillRect/>
          </a:stretch>
        </p:blipFill>
        <p:spPr>
          <a:xfrm>
            <a:off x="1843646" y="2484796"/>
            <a:ext cx="5456706" cy="3320390"/>
          </a:xfrm>
          <a:prstGeom prst="rect">
            <a:avLst/>
          </a:prstGeom>
        </p:spPr>
      </p:pic>
    </p:spTree>
    <p:extLst>
      <p:ext uri="{BB962C8B-B14F-4D97-AF65-F5344CB8AC3E}">
        <p14:creationId xmlns:p14="http://schemas.microsoft.com/office/powerpoint/2010/main" val="3550675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4414"/>
            <a:ext cx="8310174" cy="775015"/>
          </a:xfrm>
        </p:spPr>
        <p:txBody>
          <a:bodyPr wrap="square" lIns="0" tIns="18000" rIns="0" bIns="18000" anchor="ctr" anchorCtr="0">
            <a:spAutoFit/>
          </a:bodyPr>
          <a:lstStyle/>
          <a:p>
            <a:pPr marL="0" indent="0">
              <a:spcBef>
                <a:spcPts val="600"/>
              </a:spcBef>
              <a:buNone/>
            </a:pPr>
            <a:r>
              <a:rPr lang="en-US" sz="2400" dirty="0"/>
              <a:t>Can the Stop Start system be turned off on every vehicle equipped with the system?</a:t>
            </a:r>
            <a:endParaRPr lang="en-US" sz="600" noProof="0" dirty="0"/>
          </a:p>
        </p:txBody>
      </p:sp>
    </p:spTree>
    <p:extLst>
      <p:ext uri="{BB962C8B-B14F-4D97-AF65-F5344CB8AC3E}">
        <p14:creationId xmlns:p14="http://schemas.microsoft.com/office/powerpoint/2010/main" val="2427840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3005"/>
            <a:ext cx="8310174" cy="1513679"/>
          </a:xfrm>
        </p:spPr>
        <p:txBody>
          <a:bodyPr wrap="square" lIns="0" tIns="18000" rIns="0" bIns="18000" anchor="ctr" anchorCtr="0">
            <a:spAutoFit/>
          </a:bodyPr>
          <a:lstStyle/>
          <a:p>
            <a:pPr marL="0" indent="0">
              <a:spcBef>
                <a:spcPts val="600"/>
              </a:spcBef>
              <a:buNone/>
            </a:pPr>
            <a:r>
              <a:rPr lang="en-US" sz="2400" noProof="0" dirty="0">
                <a:solidFill>
                  <a:srgbClr val="000000"/>
                </a:solidFill>
              </a:rPr>
              <a:t>No, Some vehicles equipped with a stop-start system can be turned off using a button on the dash or console. For example you cannot turn it off on a Chevrolet Cruze, if equipped.</a:t>
            </a:r>
            <a:endParaRPr lang="en-US" sz="600" noProof="0" dirty="0"/>
          </a:p>
        </p:txBody>
      </p:sp>
    </p:spTree>
    <p:extLst>
      <p:ext uri="{BB962C8B-B14F-4D97-AF65-F5344CB8AC3E}">
        <p14:creationId xmlns:p14="http://schemas.microsoft.com/office/powerpoint/2010/main" val="644837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2925" y="148448"/>
            <a:ext cx="8310175" cy="590349"/>
          </a:xfrm>
        </p:spPr>
        <p:txBody>
          <a:bodyPr wrap="square" lIns="0" tIns="18000" rIns="0" bIns="18000" anchor="ctr" anchorCtr="0">
            <a:spAutoFit/>
          </a:bodyPr>
          <a:lstStyle/>
          <a:p>
            <a:r>
              <a:rPr lang="en-US" noProof="0" dirty="0"/>
              <a:t>Summary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55767"/>
            <a:ext cx="8305788" cy="5160831"/>
          </a:xfrm>
        </p:spPr>
        <p:txBody>
          <a:bodyPr wrap="square" lIns="0" tIns="18000" rIns="0" bIns="18000" anchor="ctr" anchorCtr="0">
            <a:spAutoFit/>
          </a:bodyPr>
          <a:lstStyle/>
          <a:p>
            <a:pPr marL="342900" indent="-342900">
              <a:spcBef>
                <a:spcPts val="600"/>
              </a:spcBef>
              <a:buSzTx/>
            </a:pPr>
            <a:r>
              <a:rPr lang="en-US" altLang="en-US" sz="2200" dirty="0">
                <a:solidFill>
                  <a:schemeClr val="tx1"/>
                </a:solidFill>
              </a:rPr>
              <a:t>All starter motors use the principle of magnetic interaction between the field coils attached to the housing and the magnetic field of the armature.</a:t>
            </a:r>
          </a:p>
          <a:p>
            <a:pPr marL="342900" indent="-342900">
              <a:spcBef>
                <a:spcPts val="600"/>
              </a:spcBef>
              <a:buSzTx/>
            </a:pPr>
            <a:r>
              <a:rPr lang="en-US" altLang="en-US" sz="2200" dirty="0">
                <a:solidFill>
                  <a:schemeClr val="tx1"/>
                </a:solidFill>
              </a:rPr>
              <a:t>The control circuit includes ignition switch, neutral safety (clutch) switch, and solenoid.</a:t>
            </a:r>
          </a:p>
          <a:p>
            <a:pPr marL="342900" indent="-342900">
              <a:spcBef>
                <a:spcPts val="600"/>
              </a:spcBef>
              <a:buSzTx/>
            </a:pPr>
            <a:r>
              <a:rPr lang="en-US" altLang="en-US" sz="2200" dirty="0">
                <a:solidFill>
                  <a:schemeClr val="tx1"/>
                </a:solidFill>
              </a:rPr>
              <a:t>Push-button starting systems use </a:t>
            </a:r>
            <a:r>
              <a:rPr lang="en-US" altLang="en-US" sz="2200" spc="-300" dirty="0">
                <a:solidFill>
                  <a:schemeClr val="tx1"/>
                </a:solidFill>
              </a:rPr>
              <a:t>P C </a:t>
            </a:r>
            <a:r>
              <a:rPr lang="en-US" altLang="en-US" sz="2200" dirty="0">
                <a:solidFill>
                  <a:schemeClr val="tx1"/>
                </a:solidFill>
              </a:rPr>
              <a:t>M and a relay to energize the starter solenoid.</a:t>
            </a:r>
          </a:p>
          <a:p>
            <a:pPr marL="342900" indent="-342900">
              <a:spcBef>
                <a:spcPts val="600"/>
              </a:spcBef>
              <a:buSzTx/>
            </a:pPr>
            <a:r>
              <a:rPr lang="en-US" altLang="en-US" sz="2200" dirty="0">
                <a:solidFill>
                  <a:schemeClr val="tx1"/>
                </a:solidFill>
              </a:rPr>
              <a:t>Power circuit includes: battery, cables, solenoid, and starter motor.</a:t>
            </a:r>
          </a:p>
          <a:p>
            <a:pPr marL="342900" indent="-342900">
              <a:spcBef>
                <a:spcPts val="600"/>
              </a:spcBef>
              <a:buSzTx/>
            </a:pPr>
            <a:r>
              <a:rPr lang="en-US" altLang="en-US" sz="2200" dirty="0">
                <a:solidFill>
                  <a:schemeClr val="tx1"/>
                </a:solidFill>
              </a:rPr>
              <a:t>Parts of a typical starter include the main field housing, commutator-end (or brush-end) housing, drive-end housing, brushes, armature, and starter drive.</a:t>
            </a:r>
          </a:p>
          <a:p>
            <a:pPr marL="342900" indent="-342900">
              <a:spcBef>
                <a:spcPts val="600"/>
              </a:spcBef>
              <a:buSzTx/>
            </a:pPr>
            <a:r>
              <a:rPr lang="en-US" altLang="en-US" sz="2200" dirty="0">
                <a:solidFill>
                  <a:schemeClr val="tx1"/>
                </a:solidFill>
              </a:rPr>
              <a:t>Stop-start systems designed to increase fuel economy and reduce exhaust emissions.</a:t>
            </a:r>
            <a:endParaRPr lang="en-US" altLang="en-US" sz="2200" noProof="0" dirty="0">
              <a:solidFill>
                <a:schemeClr val="tx1"/>
              </a:solidFill>
            </a:endParaRPr>
          </a:p>
        </p:txBody>
      </p:sp>
    </p:spTree>
    <p:extLst>
      <p:ext uri="{BB962C8B-B14F-4D97-AF65-F5344CB8AC3E}">
        <p14:creationId xmlns:p14="http://schemas.microsoft.com/office/powerpoint/2010/main" val="3158725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(A6) Electrical/Electronic Systems Animations</a:t>
            </a:r>
            <a:endParaRPr lang="en-US" sz="2400" noProof="0" dirty="0"/>
          </a:p>
          <a:p>
            <a:r>
              <a:rPr lang="en-US" sz="2400" noProof="0" dirty="0">
                <a:hlinkClick r:id="rId4"/>
              </a:rPr>
              <a:t>(A6) Electrical/Electronic Systems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46050" y="205008"/>
            <a:ext cx="8266150"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050" y="27951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2009435"/>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2019"/>
            <a:ext cx="8310175" cy="590349"/>
          </a:xfrm>
        </p:spPr>
        <p:txBody>
          <a:bodyPr wrap="square" lIns="0" tIns="18000" rIns="0" bIns="18000" anchor="ctr" anchorCtr="0">
            <a:spAutoFit/>
          </a:bodyPr>
          <a:lstStyle/>
          <a:p>
            <a:r>
              <a:rPr lang="en-US" noProof="0" dirty="0"/>
              <a:t>Figure </a:t>
            </a:r>
            <a:r>
              <a:rPr lang="en-US" dirty="0"/>
              <a:t>13</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39105"/>
            <a:ext cx="3846126" cy="344128"/>
          </a:xfrm>
        </p:spPr>
        <p:txBody>
          <a:bodyPr wrap="square" lIns="0" tIns="18000" rIns="0" bIns="18000" anchor="ctr" anchorCtr="0">
            <a:spAutoFit/>
          </a:bodyPr>
          <a:lstStyle/>
          <a:p>
            <a:pPr marL="0" indent="0">
              <a:buNone/>
            </a:pPr>
            <a:r>
              <a:rPr lang="en-US" sz="2000" noProof="0" dirty="0"/>
              <a:t>Cranking Control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02087"/>
            <a:ext cx="3846126" cy="4037447"/>
          </a:xfrm>
        </p:spPr>
        <p:txBody>
          <a:bodyPr wrap="square" lIns="0" tIns="18000" rIns="0" bIns="18000" anchor="ctr" anchorCtr="0">
            <a:spAutoFit/>
          </a:bodyPr>
          <a:lstStyle/>
          <a:p>
            <a:pPr marL="342900" indent="-342900"/>
            <a:r>
              <a:rPr lang="en-US" sz="2000" noProof="0" dirty="0"/>
              <a:t>To prevent the engine from cranking, an electrical switch is usually installed to open the circuit between the ignition switch and the starter solenoid. The control circuit includes the small wiring and components needed to control the solenoid. The starter solenoid controls the electrical current flow through the large battery cables of the power circuit that operates the starter motor.</a:t>
            </a:r>
          </a:p>
        </p:txBody>
      </p:sp>
      <p:pic>
        <p:nvPicPr>
          <p:cNvPr id="3" name="Picture 2" descr="A circuit depicts a cranking circuit with battery connected to the starter motor through an ignition switch.&#10;Long description is available in notes, press F6.">
            <a:extLst>
              <a:ext uri="{FF2B5EF4-FFF2-40B4-BE49-F238E27FC236}">
                <a16:creationId xmlns:a16="http://schemas.microsoft.com/office/drawing/2014/main" id="{1D521252-7779-44F7-B076-E15E21F306FC}"/>
              </a:ext>
            </a:extLst>
          </p:cNvPr>
          <p:cNvPicPr>
            <a:picLocks noChangeAspect="1"/>
          </p:cNvPicPr>
          <p:nvPr/>
        </p:nvPicPr>
        <p:blipFill>
          <a:blip r:embed="rId3"/>
          <a:stretch>
            <a:fillRect/>
          </a:stretch>
        </p:blipFill>
        <p:spPr>
          <a:xfrm>
            <a:off x="4523033" y="1559247"/>
            <a:ext cx="4117843" cy="3428954"/>
          </a:xfrm>
          <a:prstGeom prst="rect">
            <a:avLst/>
          </a:prstGeom>
        </p:spPr>
      </p:pic>
    </p:spTree>
    <p:extLst>
      <p:ext uri="{BB962C8B-B14F-4D97-AF65-F5344CB8AC3E}">
        <p14:creationId xmlns:p14="http://schemas.microsoft.com/office/powerpoint/2010/main" val="244115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6199"/>
            <a:ext cx="8310174" cy="405683"/>
          </a:xfrm>
        </p:spPr>
        <p:txBody>
          <a:bodyPr wrap="square" lIns="0" tIns="18000" rIns="0" bIns="18000" anchor="ctr" anchorCtr="0">
            <a:spAutoFit/>
          </a:bodyPr>
          <a:lstStyle/>
          <a:p>
            <a:pPr marL="0" indent="0">
              <a:spcBef>
                <a:spcPts val="600"/>
              </a:spcBef>
              <a:buNone/>
            </a:pPr>
            <a:r>
              <a:rPr lang="en-US" sz="2400" dirty="0"/>
              <a:t>What are the parts in a typical cranking circuit?</a:t>
            </a:r>
            <a:endParaRPr lang="en-US" sz="600" noProof="0" dirty="0"/>
          </a:p>
        </p:txBody>
      </p:sp>
    </p:spTree>
    <p:extLst>
      <p:ext uri="{BB962C8B-B14F-4D97-AF65-F5344CB8AC3E}">
        <p14:creationId xmlns:p14="http://schemas.microsoft.com/office/powerpoint/2010/main" val="1635400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2508"/>
            <a:ext cx="8310174" cy="775015"/>
          </a:xfrm>
        </p:spPr>
        <p:txBody>
          <a:bodyPr wrap="square" lIns="0" tIns="18000" rIns="0" bIns="18000" anchor="ctr" anchorCtr="0">
            <a:spAutoFit/>
          </a:bodyPr>
          <a:lstStyle/>
          <a:p>
            <a:pPr marL="0" indent="0">
              <a:spcBef>
                <a:spcPts val="600"/>
              </a:spcBef>
              <a:buNone/>
            </a:pPr>
            <a:r>
              <a:rPr lang="en-US" sz="2400" noProof="0" dirty="0">
                <a:solidFill>
                  <a:srgbClr val="000000"/>
                </a:solidFill>
              </a:rPr>
              <a:t>Starter motor, battery, starter solenoid or relay, starter drive, and ignition switch.</a:t>
            </a:r>
            <a:endParaRPr lang="en-US" sz="600" noProof="0" dirty="0"/>
          </a:p>
        </p:txBody>
      </p:sp>
    </p:spTree>
    <p:extLst>
      <p:ext uri="{BB962C8B-B14F-4D97-AF65-F5344CB8AC3E}">
        <p14:creationId xmlns:p14="http://schemas.microsoft.com/office/powerpoint/2010/main" val="51820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noProof="0" dirty="0"/>
              <a:t>Computer-Controlled Starting</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9427"/>
            <a:ext cx="8305788" cy="3668115"/>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Operation</a:t>
            </a:r>
          </a:p>
          <a:p>
            <a:pPr marL="829818" lvl="1" indent="-342900">
              <a:buSzTx/>
            </a:pPr>
            <a:r>
              <a:rPr lang="en-US" altLang="en-US" sz="2400" noProof="0" dirty="0">
                <a:solidFill>
                  <a:schemeClr val="tx1"/>
                </a:solidFill>
              </a:rPr>
              <a:t>The ignition switch start position on the push-to-start button is used as an input signal to the powertrain control module (</a:t>
            </a:r>
            <a:r>
              <a:rPr lang="en-US" altLang="en-US" sz="2400" spc="-300" noProof="0" dirty="0">
                <a:solidFill>
                  <a:schemeClr val="tx1"/>
                </a:solidFill>
              </a:rPr>
              <a:t>P C </a:t>
            </a:r>
            <a:r>
              <a:rPr lang="en-US" altLang="en-US" sz="2400" noProof="0" dirty="0">
                <a:solidFill>
                  <a:schemeClr val="tx1"/>
                </a:solidFill>
              </a:rPr>
              <a:t>M).</a:t>
            </a:r>
          </a:p>
          <a:p>
            <a:pPr marL="342900" indent="-342900">
              <a:spcBef>
                <a:spcPts val="600"/>
              </a:spcBef>
              <a:buSzTx/>
            </a:pPr>
            <a:r>
              <a:rPr lang="en-US" altLang="en-US" sz="2400" noProof="0" dirty="0">
                <a:solidFill>
                  <a:schemeClr val="tx1"/>
                </a:solidFill>
              </a:rPr>
              <a:t>Remote Starting</a:t>
            </a:r>
          </a:p>
          <a:p>
            <a:pPr marL="829818" lvl="1" indent="-342900">
              <a:buSzTx/>
            </a:pPr>
            <a:r>
              <a:rPr lang="en-US" altLang="en-US" sz="2400" noProof="0" dirty="0">
                <a:solidFill>
                  <a:schemeClr val="tx1"/>
                </a:solidFill>
              </a:rPr>
              <a:t>Allows the driver to start the engine of the vehicle from a distance of about 200 fee</a:t>
            </a:r>
            <a:r>
              <a:rPr lang="en-US" altLang="en-US" sz="100" noProof="0" dirty="0">
                <a:solidFill>
                  <a:schemeClr val="tx1"/>
                </a:solidFill>
              </a:rPr>
              <a:t> </a:t>
            </a:r>
            <a:r>
              <a:rPr lang="en-US" altLang="en-US" sz="2400" noProof="0" dirty="0">
                <a:solidFill>
                  <a:schemeClr val="tx1"/>
                </a:solidFill>
              </a:rPr>
              <a:t>t (65 m).</a:t>
            </a:r>
          </a:p>
          <a:p>
            <a:pPr marL="829818" lvl="1" indent="-342900">
              <a:buSzTx/>
            </a:pPr>
            <a:r>
              <a:rPr lang="en-US" altLang="en-US" sz="2400" noProof="0" dirty="0">
                <a:solidFill>
                  <a:schemeClr val="tx1"/>
                </a:solidFill>
              </a:rPr>
              <a:t>The doors remain locked to reduce the possibility of theft.</a:t>
            </a:r>
          </a:p>
        </p:txBody>
      </p:sp>
    </p:spTree>
    <p:extLst>
      <p:ext uri="{BB962C8B-B14F-4D97-AF65-F5344CB8AC3E}">
        <p14:creationId xmlns:p14="http://schemas.microsoft.com/office/powerpoint/2010/main" val="3484194168"/>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TotalTime>
  <Words>3325</Words>
  <Application>Microsoft Office PowerPoint</Application>
  <PresentationFormat>On-screen Show (4:3)</PresentationFormat>
  <Paragraphs>287</Paragraphs>
  <Slides>56</Slides>
  <Notes>49</Notes>
  <HiddenSlides>0</HiddenSlides>
  <MMClips>3</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2" baseType="lpstr">
      <vt:lpstr>Arial</vt:lpstr>
      <vt:lpstr>Verdana</vt:lpstr>
      <vt:lpstr>Times New Roman</vt:lpstr>
      <vt:lpstr>1_USHE</vt:lpstr>
      <vt:lpstr>USHE</vt:lpstr>
      <vt:lpstr>Equation</vt:lpstr>
      <vt:lpstr>Automotive Electrical and Engine Performance</vt:lpstr>
      <vt:lpstr>Learning Objectives</vt:lpstr>
      <vt:lpstr>Cranking Circuit</vt:lpstr>
      <vt:lpstr>Figure 13.1</vt:lpstr>
      <vt:lpstr>Figure 13.2</vt:lpstr>
      <vt:lpstr>Figure 13.3</vt:lpstr>
      <vt:lpstr>Question 1</vt:lpstr>
      <vt:lpstr>Answer 1</vt:lpstr>
      <vt:lpstr>Computer-Controlled Starting</vt:lpstr>
      <vt:lpstr>Animation: Starter Circuit, ECU Controlled</vt:lpstr>
      <vt:lpstr>Figure 13.4</vt:lpstr>
      <vt:lpstr>Figure 13.5</vt:lpstr>
      <vt:lpstr>Starter Motor Operation (1 of 2)</vt:lpstr>
      <vt:lpstr>Starter Motor Operation (2 of 2)</vt:lpstr>
      <vt:lpstr>Figure 13.6</vt:lpstr>
      <vt:lpstr>Figure 13.7</vt:lpstr>
      <vt:lpstr>Figure 13.8</vt:lpstr>
      <vt:lpstr>Figure 13.9</vt:lpstr>
      <vt:lpstr>Animation: Permanent Magnet Motor</vt:lpstr>
      <vt:lpstr>Figure 13.10</vt:lpstr>
      <vt:lpstr>Figure 13.11</vt:lpstr>
      <vt:lpstr>Figure 13.12</vt:lpstr>
      <vt:lpstr>Figure 13.13</vt:lpstr>
      <vt:lpstr>How the Starter Motor Works</vt:lpstr>
      <vt:lpstr>Figure 13.14</vt:lpstr>
      <vt:lpstr>Figure 13.15</vt:lpstr>
      <vt:lpstr>Figure 13.16</vt:lpstr>
      <vt:lpstr>Figure 13.17</vt:lpstr>
      <vt:lpstr>Figure 13.18</vt:lpstr>
      <vt:lpstr>Animation: Starter Circuit, Neutral Safety Switch</vt:lpstr>
      <vt:lpstr>Figure 13.19</vt:lpstr>
      <vt:lpstr>Gear-Reduction Starters</vt:lpstr>
      <vt:lpstr>Figure 13.20</vt:lpstr>
      <vt:lpstr>Starter Drives (1 of 2)</vt:lpstr>
      <vt:lpstr>Starter Drives (2 of 2)</vt:lpstr>
      <vt:lpstr>Figure 13.21</vt:lpstr>
      <vt:lpstr>Figure 13.22</vt:lpstr>
      <vt:lpstr>Figure 13.23</vt:lpstr>
      <vt:lpstr>Frequently Asked Question: What Is a Bendix?</vt:lpstr>
      <vt:lpstr>Question 2</vt:lpstr>
      <vt:lpstr>Answer 2</vt:lpstr>
      <vt:lpstr>Starter Solenoids</vt:lpstr>
      <vt:lpstr>Figure 13.24</vt:lpstr>
      <vt:lpstr>Frequently Asked Question: How Are Starters Made So Small?</vt:lpstr>
      <vt:lpstr>Figure 13.25</vt:lpstr>
      <vt:lpstr>Start-Stop Systems (1 of 2)</vt:lpstr>
      <vt:lpstr>Start-Stop Systems (2 of 2)</vt:lpstr>
      <vt:lpstr>Figure 13.26</vt:lpstr>
      <vt:lpstr>Figure 13.27</vt:lpstr>
      <vt:lpstr>Frequently Asked Question: Can a Stop-Start System Be Turned Off?</vt:lpstr>
      <vt:lpstr>Figure 13.28</vt:lpstr>
      <vt:lpstr>Question 3</vt:lpstr>
      <vt:lpstr>Answer 3</vt:lpstr>
      <vt:lpstr>Summary </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13</dc:title>
  <dc:subject>Careers</dc:subject>
  <dc:creator>Halderman and Ward</dc:creator>
  <cp:keywords/>
  <dc:description>Additional information may be found in the Notes Pane of each slide by pressing F6.</dc:description>
  <cp:lastModifiedBy>Glen Plants</cp:lastModifiedBy>
  <cp:revision>354</cp:revision>
  <dcterms:modified xsi:type="dcterms:W3CDTF">2024-10-30T17:10:58Z</dcterms:modified>
</cp:coreProperties>
</file>