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48" r:id="rId2"/>
  </p:sldMasterIdLst>
  <p:notesMasterIdLst>
    <p:notesMasterId r:id="rId74"/>
  </p:notesMasterIdLst>
  <p:handoutMasterIdLst>
    <p:handoutMasterId r:id="rId75"/>
  </p:handoutMasterIdLst>
  <p:sldIdLst>
    <p:sldId id="471" r:id="rId3"/>
    <p:sldId id="1134" r:id="rId4"/>
    <p:sldId id="1245" r:id="rId5"/>
    <p:sldId id="1363" r:id="rId6"/>
    <p:sldId id="1314" r:id="rId7"/>
    <p:sldId id="1359" r:id="rId8"/>
    <p:sldId id="1315" r:id="rId9"/>
    <p:sldId id="1316" r:id="rId10"/>
    <p:sldId id="1250" r:id="rId11"/>
    <p:sldId id="1251" r:id="rId12"/>
    <p:sldId id="1252" r:id="rId13"/>
    <p:sldId id="1254" r:id="rId14"/>
    <p:sldId id="1255" r:id="rId15"/>
    <p:sldId id="1256" r:id="rId16"/>
    <p:sldId id="1317" r:id="rId17"/>
    <p:sldId id="1318" r:id="rId18"/>
    <p:sldId id="1319" r:id="rId19"/>
    <p:sldId id="1364" r:id="rId20"/>
    <p:sldId id="1321" r:id="rId21"/>
    <p:sldId id="1322" r:id="rId22"/>
    <p:sldId id="1323" r:id="rId23"/>
    <p:sldId id="1324" r:id="rId24"/>
    <p:sldId id="1325" r:id="rId25"/>
    <p:sldId id="1326" r:id="rId26"/>
    <p:sldId id="1327" r:id="rId27"/>
    <p:sldId id="1328" r:id="rId28"/>
    <p:sldId id="1329" r:id="rId29"/>
    <p:sldId id="1330" r:id="rId30"/>
    <p:sldId id="1331" r:id="rId31"/>
    <p:sldId id="1332" r:id="rId32"/>
    <p:sldId id="1333" r:id="rId33"/>
    <p:sldId id="1334" r:id="rId34"/>
    <p:sldId id="1335" r:id="rId35"/>
    <p:sldId id="1337" r:id="rId36"/>
    <p:sldId id="1339" r:id="rId37"/>
    <p:sldId id="1282" r:id="rId38"/>
    <p:sldId id="1283" r:id="rId39"/>
    <p:sldId id="1284" r:id="rId40"/>
    <p:sldId id="1341" r:id="rId41"/>
    <p:sldId id="1342" r:id="rId42"/>
    <p:sldId id="1343" r:id="rId43"/>
    <p:sldId id="1384" r:id="rId44"/>
    <p:sldId id="1361" r:id="rId45"/>
    <p:sldId id="1345" r:id="rId46"/>
    <p:sldId id="1344" r:id="rId47"/>
    <p:sldId id="1346" r:id="rId48"/>
    <p:sldId id="1347" r:id="rId49"/>
    <p:sldId id="1292" r:id="rId50"/>
    <p:sldId id="1293" r:id="rId51"/>
    <p:sldId id="1348" r:id="rId52"/>
    <p:sldId id="1349" r:id="rId53"/>
    <p:sldId id="1296" r:id="rId54"/>
    <p:sldId id="1350" r:id="rId55"/>
    <p:sldId id="1298" r:id="rId56"/>
    <p:sldId id="1299" r:id="rId57"/>
    <p:sldId id="1300" r:id="rId58"/>
    <p:sldId id="1385" r:id="rId59"/>
    <p:sldId id="1362" r:id="rId60"/>
    <p:sldId id="1351" r:id="rId61"/>
    <p:sldId id="1352" r:id="rId62"/>
    <p:sldId id="1353" r:id="rId63"/>
    <p:sldId id="1354" r:id="rId64"/>
    <p:sldId id="1386" r:id="rId65"/>
    <p:sldId id="1306" r:id="rId66"/>
    <p:sldId id="1307" r:id="rId67"/>
    <p:sldId id="1308" r:id="rId68"/>
    <p:sldId id="1309" r:id="rId69"/>
    <p:sldId id="1356" r:id="rId70"/>
    <p:sldId id="1360" r:id="rId71"/>
    <p:sldId id="1365" r:id="rId72"/>
    <p:sldId id="107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4" orient="horz" pos="3984">
          <p15:clr>
            <a:srgbClr val="A4A3A4"/>
          </p15:clr>
        </p15:guide>
        <p15:guide id="5" orient="horz" pos="432" userDrawn="1">
          <p15:clr>
            <a:srgbClr val="A4A3A4"/>
          </p15:clr>
        </p15:guide>
        <p15:guide id="8" pos="288">
          <p15:clr>
            <a:srgbClr val="A4A3A4"/>
          </p15:clr>
        </p15:guide>
        <p15:guide id="9" pos="5472">
          <p15:clr>
            <a:srgbClr val="A4A3A4"/>
          </p15:clr>
        </p15:guide>
        <p15:guide id="10" orient="horz" pos="864" userDrawn="1">
          <p15:clr>
            <a:srgbClr val="A4A3A4"/>
          </p15:clr>
        </p15:guide>
        <p15:guide id="11" pos="4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1" autoAdjust="0"/>
    <p:restoredTop sz="96140" autoAdjust="0"/>
  </p:normalViewPr>
  <p:slideViewPr>
    <p:cSldViewPr>
      <p:cViewPr varScale="1">
        <p:scale>
          <a:sx n="110" d="100"/>
          <a:sy n="110" d="100"/>
        </p:scale>
        <p:origin x="1674" y="102"/>
      </p:cViewPr>
      <p:guideLst>
        <p:guide orient="horz" pos="2160"/>
        <p:guide pos="2880"/>
        <p:guide orient="horz" pos="3984"/>
        <p:guide orient="horz" pos="432"/>
        <p:guide pos="288"/>
        <p:guide pos="5472"/>
        <p:guide orient="horz" pos="864"/>
        <p:guide pos="432"/>
      </p:guideLst>
    </p:cSldViewPr>
  </p:slideViewPr>
  <p:outlineViewPr>
    <p:cViewPr>
      <p:scale>
        <a:sx n="33" d="100"/>
        <a:sy n="33" d="100"/>
      </p:scale>
      <p:origin x="0" y="-2954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10/29/2024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10/29/2024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If this PowerPoint presentation contains mathematical equations, you may need to check that your computer has the following installed:</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1) Math Type Plugin</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2) Math Player (free versions available)</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3) NVDA Reader (free versions available)</a:t>
            </a:r>
          </a:p>
          <a:p>
            <a:endParaRPr lang="en-US" sz="1200" b="0" i="0" u="none" strike="noStrike" kern="1200" cap="none" noProof="0" dirty="0">
              <a:solidFill>
                <a:schemeClr val="dk1"/>
              </a:solidFill>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mn-lt"/>
                <a:ea typeface="Arial"/>
                <a:cs typeface="Arial"/>
                <a:sym typeface="Arial"/>
              </a:rPr>
              <a:t>TECH TIP:</a:t>
            </a:r>
            <a:r>
              <a:rPr lang="en-US" sz="1200" b="1" i="0" u="sng" strike="noStrike" cap="none" baseline="0" dirty="0">
                <a:solidFill>
                  <a:schemeClr val="dk1"/>
                </a:solidFill>
                <a:latin typeface="+mn-lt"/>
                <a:ea typeface="Arial"/>
                <a:cs typeface="Arial"/>
                <a:sym typeface="Arial"/>
              </a:rPr>
              <a:t> </a:t>
            </a:r>
            <a:r>
              <a:rPr lang="en-US" sz="1200" b="1" i="0" u="sng" strike="noStrike" cap="none" dirty="0">
                <a:solidFill>
                  <a:schemeClr val="dk1"/>
                </a:solidFill>
                <a:latin typeface="+mn-lt"/>
                <a:ea typeface="Arial"/>
                <a:cs typeface="Arial"/>
                <a:sym typeface="Arial"/>
              </a:rPr>
              <a:t>Read the Arrows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Wiring diagrams indicate connections by symbols that look like arrows. ● See Figure 8.4.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Do not read these “arrows” as pointers showing the direction of current flow. Also observe that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power side (positive side) of the circuit is usually the female end of the connector. If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connector becomes disconnected, it is difficult for the circuit to become shorted to ground or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another circuit because the wire is recessed inside the connector.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1527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552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7228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EBB12935-C1D3-AF85-306C-3DB306D3107B}"/>
            </a:ext>
          </a:extLst>
        </p:cNvPr>
        <p:cNvGrpSpPr/>
        <p:nvPr/>
      </p:nvGrpSpPr>
      <p:grpSpPr>
        <a:xfrm>
          <a:off x="0" y="0"/>
          <a:ext cx="0" cy="0"/>
          <a:chOff x="0" y="0"/>
          <a:chExt cx="0" cy="0"/>
        </a:xfrm>
      </p:grpSpPr>
      <p:sp>
        <p:nvSpPr>
          <p:cNvPr id="260" name="Shape 260">
            <a:extLst>
              <a:ext uri="{FF2B5EF4-FFF2-40B4-BE49-F238E27FC236}">
                <a16:creationId xmlns:a16="http://schemas.microsoft.com/office/drawing/2014/main" id="{19962388-EC88-A3ED-6C22-DB5AB3C62D4F}"/>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a:extLst>
              <a:ext uri="{FF2B5EF4-FFF2-40B4-BE49-F238E27FC236}">
                <a16:creationId xmlns:a16="http://schemas.microsoft.com/office/drawing/2014/main" id="{4D53874F-6F66-4734-45D2-30E8504AF976}"/>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wiring schematic shows an ignition switch at the top with an indication of hot at all times. The wire from the ignition switch is attached to terminal B of connector C 2. The wire is yellow in color and is 0.5 millimeters squared in size. The circuit to which it is connected is circuit number 5. The wire enters connector C 202 at terminal B 3. Again, the color and size of wire is same as before. This wire is connected to circuit number 5 and there is another wire connected to terminal B 6 coming from connector C 101 connected to the circuit number 5.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a:extLst>
              <a:ext uri="{FF2B5EF4-FFF2-40B4-BE49-F238E27FC236}">
                <a16:creationId xmlns:a16="http://schemas.microsoft.com/office/drawing/2014/main" id="{5E781D82-E029-7F81-A86F-E25168667401}"/>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9994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562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406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6777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402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diagram depicts a black solid colored wire of 32 millimeter squared size connected to the positive terminal of the battery. The wire is also connected to circuit number 1. The negative terminal is connected to two wires, one black solid colored wire of 50 millimeter squared size and another of 32 millimeter squared size. The wire of 50 mm squared size is connected to a ground distribution schematic in wiring system. The other wire of 32 millimeter squared size is connected to the battery ground which is labeled as G 305 and the circuit number 50. G 305 denotes that the ground connector is located in the passenger compartment of the vehicle.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2577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161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8388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diagram shows three symbols and their description is as follows. A resistor symbol is a jagged line represents resistance to current flow in any wiring diagram. A thermistor or a variable resistor symbol has an arrow running through the symbol of a fixed resistor. A potentiometer is a three-wire variable resistor shown with an arrow pointing toward the resistance part of a fixed resistor.</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088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6898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8212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9971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055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3126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537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details of the switches are as follows. S P S T. This has two wires one wire in and one wire out. The first wire that comes in has a dot at the center and a dot closer to its tip. The second wire that goes out has a dot at the tip. S P D T. This has three wires. The first wire that goes in has a dot at the center. The other two wires that go out have a dot at the tip. D P S T. This has two pairs of wires whose arms are connected by a dashed line. Both the pairs have a wire that comes in having a dot at the center and a dot closer to its tip and another wire that goes out having a dot at its tip. D P D T. This has two wires flowing in which are connected and four out wires. The wires that flow in have dots at the center. The wires that flow out have dots at the tips. Here, the arms of the two wires flowing in are connected by a dashed line which includes the first three fires that flow out.</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4920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9998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noProof="0"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noProof="0" dirty="0">
                <a:solidFill>
                  <a:schemeClr val="tx1"/>
                </a:solidFill>
                <a:latin typeface="Arial" panose="020B0604020202020204" pitchFamily="34" charset="0"/>
                <a:ea typeface="+mn-ea"/>
                <a:cs typeface="Arial" panose="020B0604020202020204" pitchFamily="34" charset="0"/>
              </a:rPr>
              <a:t>Color-Coding Is Key to Understanding</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Whenever diagnosing an electrical problem, it is common practice to print out the schematic of the circuit and take it to the vehicle. A meter is then used to check for voltage at various parts of the circuit to help determine whether there is a fault. The diagnosis can be made easier if the parts of the circuit are first color-coded using markers or color pencils.</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The colors represent voltage conditions in various parts of a circuit. Once the circuit has been color- coded, it can be tested using the factory wire colors as a guide. See 8-24</a:t>
            </a:r>
            <a:r>
              <a:rPr lang="en-US" sz="1200" b="0" i="0" u="none" strike="noStrike" kern="1200" baseline="30000" noProof="0" dirty="0">
                <a:solidFill>
                  <a:schemeClr val="tx1"/>
                </a:solidFill>
                <a:latin typeface="Arial" panose="020B0604020202020204" pitchFamily="34" charset="0"/>
                <a:ea typeface="+mn-ea"/>
                <a:cs typeface="Arial" panose="020B0604020202020204" pitchFamily="34" charset="0"/>
              </a:rPr>
              <a:t>.</a:t>
            </a:r>
          </a:p>
          <a:p>
            <a:r>
              <a:rPr lang="en-US" sz="1200" b="1" i="0" u="sng" strike="noStrike" cap="none" noProof="0"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noProof="0" dirty="0">
                <a:solidFill>
                  <a:schemeClr val="tx1"/>
                </a:solidFill>
                <a:latin typeface="Arial" panose="020B0604020202020204" pitchFamily="34" charset="0"/>
                <a:ea typeface="+mn-ea"/>
                <a:cs typeface="Arial" panose="020B0604020202020204" pitchFamily="34" charset="0"/>
              </a:rPr>
              <a:t>Divide the Circuit in Half</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When diagnosing any circuit that has a relay, start testing at the relay and divide the circuit in half.</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High-current portion: Remove the relay and check that there are 12 volts at the terminal 30 socket. If there is, the power side is okay. Use an ohmmeter and check between terminal 87 socket and ground. If the load circuit has continuity, there should be some resistance. If O L, the circuit is electrically open. Control circuit (low current): With the relay</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removed from the socket, check that there are 12 volts to terminal 86 with the ignition on and the control switch on. If not, check service information to see if power should be applied to terminal 86, and continue troubleshooting the switch power and related circuit.</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Check the relay itself: Use an ohmmeter and mea- sure for continuity and resistance.</a:t>
            </a:r>
          </a:p>
          <a:p>
            <a:pPr lvl="1"/>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Between terminals 85 and 86 (coil), there should be 60 to 100 ohms. If not, replace the relay.</a:t>
            </a:r>
          </a:p>
          <a:p>
            <a:pPr lvl="1"/>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Between terminals 30 and 87 (high-amperage switch controls), there should be continuity (low ohms) when there is power applied to terminal 85 and a ground applied to terminal 86 that operates the relay. If OL is displayed on the meter set to read ohms, the circuit is open, which requires that the relay be replaced.</a:t>
            </a:r>
          </a:p>
          <a:p>
            <a:pPr lvl="1"/>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Between terminals 30 and 87a (if equipped), with the relay turned off, there should be low resistance (less than 5 ohms).</a:t>
            </a:r>
          </a:p>
          <a:p>
            <a:pPr lvl="1"/>
            <a:endPar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endParaRPr>
          </a:p>
          <a:p>
            <a:pPr lvl="0"/>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Long Description 1:</a:t>
            </a:r>
          </a:p>
          <a:p>
            <a:pPr lvl="0"/>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left headlamp has two grounded cables having black and yellow wires (B K Y E). The right headlamp has two grounded cables having black and gray wires (B K G Y). Both the headlamps are connected by a cable having yellow and violet wires (Y E V T). The circuit has a smart junction box, S J B which is hot at all times. A cable from the left headlamp having brown and blue (B N B U) is connected to the junction box on the left. Another cable from the right headlamp having blue and green wires (B Y G N) is connected to the junction box on the right. The other end of the Y E V T cable connecting both the headlamps is connected to the junction box in the center.</a:t>
            </a:r>
            <a:r>
              <a:rPr lang="en-US" sz="1200" noProof="0" dirty="0">
                <a:latin typeface="Arial" panose="020B0604020202020204" pitchFamily="34" charset="0"/>
                <a:cs typeface="Arial" panose="020B0604020202020204" pitchFamily="34" charset="0"/>
              </a:rPr>
              <a:t> </a:t>
            </a:r>
          </a:p>
          <a:p>
            <a:pPr lvl="0"/>
            <a:endPar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endParaRPr>
          </a:p>
          <a:p>
            <a:pPr lvl="0"/>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Long Description 2:</a:t>
            </a:r>
          </a:p>
          <a:p>
            <a:pPr lvl="0"/>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circuit has a smart junction box, S J B that has a fog indicator, off cable, park cable, low beam cable, auto cable, and a cable for fog lamp on the left and high beam cable, flash to pass cable, left turn cable, and right turn cable. The cables on the left of the smart junction box are colored B N Y E, W H V T, G Y, B U W H, V T G N, and G Y V T, respectively. These cables are connected to a headlamp switch. Additionally, a cluster and panel illumination is connected to the headlamp switch by a V T G Y cable. The four cables on the right from the smart junction box are colored W H O G, G N B N, V T W H, and G Y Y E. These cables are connected to a multifunction switch. Power mirrors are connected to the headlamp switch and the multifunction switch using a long B K V T cable which is grounded.</a:t>
            </a:r>
            <a:r>
              <a:rPr lang="en-US" sz="1200" noProof="0" dirty="0">
                <a:latin typeface="Arial" panose="020B0604020202020204" pitchFamily="34" charset="0"/>
                <a:cs typeface="Arial" panose="020B0604020202020204" pitchFamily="34" charset="0"/>
              </a:rPr>
              <a:t> </a:t>
            </a:r>
            <a:endPar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098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diagram depicts the components of a relay, a coil with two terminals 85 and 86, a movable arm connected to terminal 30 and outputs normally open, N. O. at 87 and normally closed N. C. at 87. Relay coils have 60 to100 ohms of resistance. Terminal 85 is the ground side of the coil and terminal 86 is the power side of the coil. Power is usually applied to terminal 30.</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1094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It shows a coil with two terminals 85 and 86 and a movable arm connected to terminal 30. There is an insulated stop for the movable arm and contact point for the movable arm and terminal 87. It also has a coil which represents the control circuit inside the relay.</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460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A6A26-DA0C-6F2F-23AC-684BEDC84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B52FC-6E5F-99B1-ABB2-35725161F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DA8C5-F125-079F-5038-4FF8D267FA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B094A2-86B4-408D-F1EE-6BB039ABEF43}"/>
              </a:ext>
            </a:extLst>
          </p:cNvPr>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702566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diagram shows a coil with two terminals 85 and 86 and a movable arm connected to terminal 30. There is an insulated stop for the movable arm and a contact point for the movable arm and terminal 87. The diagram also depicts a coil that represents the control circuit inside the relay.</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4695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4534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symbol has a coil in parallel with a switch inside a rectangular box. In normally open relay, the switch is in open position. In normally closed relay, the switch is in closed position.</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7434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There are 4 main parts in a horn circuit, a 15 ampere fuse, a horn relay, a horn switch and the horn. The 15 ampere fuse is connected to the horn relay at the junction at terminal 2. There is a relay coil between terminal 2 and terminal 1 and a movable arm between terminal 2 and terminal 3. Terminal 1 is further connected to the horn switch via two terminals, 4 and 10. Two horns, one on the left hand and other on the right hand are connected to terminal 3 via terminal 5.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7392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open switch is connected to the base of the transistor and the solenoid coil to the source of the transistor. The other end of the coil has B positive voltage. The clamping diode has the positive connected to the left of the coil and the negative to the right of the coil. An arrow in anticlockwise direction is in the shaded region between the coil and the diode.</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7927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switch has a top contact closed to the bottom right contact. All these components are enclosed in a block. An up arrow flows from the bottom to the circuit of coil winding and resistor and from the bottom to the bottom left contact of the 3-way switch. A down arrow flows to the top contact from the top of the block.</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5931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wiring diagram has a single courtesy fuse of 15 amperes which powers six lights. All the bulbs are connected electrically through wire splices connected to a long strip of wire and each switch is earth grounded. First light connected to the fuse is the underhood light which has a light switch that turns on when the hood is open. It is connected through splice number 201. Second and third lights connected to the fuse are the right inside lighted mirror and the left inside lighted mirror. They are connected through splice number 319. Fourth and fifth lights connected to the fuse are right-side courtesy light and left-side courtesy light. They are connected through splice number 316. All these four switches have common ground. Inside mirror lights can be activated individually but courtesy lights are connected to a common light switch. A Dome light is connected to the fuse through connector number 101. A splice between courtesy lights and dome light occurs at splice number 364 and splice number 320 which has light switches connected to them. Whenever the light switch is turned on, both courtesy lights and dome light can be turned on according to the wiring diagram. Two switches connected at splice number 320 turn on the dome light if turned on. These two switches are right-hand front door jamb switch and left hand-front door jamb switch. The right door jamb switch is a S P S T whereas the left door jamb switch is a D P S T. All switches are in off position.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372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t>TECH TIP:</a:t>
            </a:r>
            <a:r>
              <a:rPr lang="en-US" sz="1200" b="1" u="sng" baseline="0" dirty="0"/>
              <a:t> </a:t>
            </a:r>
            <a:r>
              <a:rPr lang="en-US" sz="1200" b="1" i="0" u="sng" strike="noStrike" kern="1200" baseline="0" dirty="0">
                <a:solidFill>
                  <a:schemeClr val="tx1"/>
                </a:solidFill>
                <a:latin typeface="+mn-lt"/>
                <a:ea typeface="+mn-ea"/>
                <a:cs typeface="+mn-cs"/>
              </a:rPr>
              <a:t>Do It Right—Install a Relay</a:t>
            </a:r>
          </a:p>
          <a:p>
            <a:r>
              <a:rPr lang="en-US" sz="1200" b="0" i="0" u="none" strike="noStrike" kern="1200" baseline="0" dirty="0">
                <a:solidFill>
                  <a:schemeClr val="tx1"/>
                </a:solidFill>
                <a:latin typeface="+mn-lt"/>
                <a:ea typeface="+mn-ea"/>
                <a:cs typeface="+mn-cs"/>
              </a:rPr>
              <a:t>Often the owners of vehicles, especially owners of pickup trucks and sport utility vehicles (S U V s), want to add additional electrical accessories or lighting. It is tempting in these cases to simply splice into an existing circuit. However, when another circuit or component is added, the current that flows through the newly added component is also added to the current for the original component. This additional current can easily overload the fuse and wiring. Do not simply install a larger amperage fuse; the wire gauge size was not engineered for the additional current and could overheat. The solution is to install a relay, which uses a small coil to create a magnetic field that causes a movable arm to switch on a higher current circuit. The typical relay coil has 50 to 150 ohms (usually 60 to 100 ohms) of resistance and requires just 0.24 to 0.08 ampere when connected to a 12 volt source. This small additional current is not enough to overload the existing circuit. See Figure 8.33 for how additional lighting can be added.</a:t>
            </a:r>
          </a:p>
          <a:p>
            <a:endParaRPr lang="en-US" sz="1200" dirty="0">
              <a:latin typeface="+mn-lt"/>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890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2180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CASE STUDY: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Electric Mirror Fault Story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customer noticed that the electric mirrors stopped working. The service technician checked all electrical components in the vehicle and discovered that the interior lights were also not working. The interior lights were not mentioned by the customer as being a problem most likely because the driver only used the vehicle in daylight hours.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service technician found the interior light and power accessory fuse blown. Replacing the fuse restored the proper operation of the electric outside mirror and the interior lights. However, what caused the fuse to blow? A visual inspection of the dome light, next to the electric sunroof, showed an area where a wire was bare. Evidence showed the bare wire had touched the metal roof, which could cause the fuse to blow. The technician covered the bare wire with a section of vacuum hose and then taped the hose with electrical tape to complete the repair.</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Complaint—The electric power mirrors stopped working.</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Cause—A blown fuse due to a fault in the wiring at the dome light.</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Correction—Repaired the wiring at the dome light, which restored the proper operation of the electric mirrors that shared the same fuse as the dome light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9635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9186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mn-lt"/>
                <a:ea typeface="+mn-ea"/>
                <a:cs typeface="+mn-cs"/>
              </a:rPr>
              <a:t>GAUSS GAGE METHOD</a:t>
            </a:r>
          </a:p>
          <a:p>
            <a:r>
              <a:rPr lang="en-US" sz="1200" b="0" i="0" u="none" strike="noStrike" kern="1200" baseline="0" dirty="0">
                <a:solidFill>
                  <a:schemeClr val="tx1"/>
                </a:solidFill>
                <a:latin typeface="+mn-lt"/>
                <a:ea typeface="+mn-ea"/>
                <a:cs typeface="+mn-cs"/>
              </a:rPr>
              <a:t>If a short circuit blows a fuse, a special pulsing circuit breaker (similar to a flasher unit) can be installed in the circuit in place of the fuse. Current flows through the circuit until the circuit breaker opens the circuit. As soon as the circuit breaker opens the circuit, it closes again. This on-and-off current flow creates a pulsing magnetic field around the wire carrying the current. A Gauss gauge is a handheld meter that responds to weak magnetic fields. It is used to observe this pulsing magetic field, which is indicated on the gauge as needle movement. This pulsing magnetic field registers on the Gauss gauge, even through the metal body of the vehicle. A needle-type compass</a:t>
            </a:r>
          </a:p>
          <a:p>
            <a:r>
              <a:rPr lang="en-US" sz="1200" b="0" i="0" u="none" strike="noStrike" kern="1200" baseline="0" dirty="0">
                <a:solidFill>
                  <a:schemeClr val="tx1"/>
                </a:solidFill>
                <a:latin typeface="+mn-lt"/>
                <a:ea typeface="+mn-ea"/>
                <a:cs typeface="+mn-cs"/>
              </a:rPr>
              <a:t>can also be used to observe the pulsing magnetic field. </a:t>
            </a:r>
            <a:endParaRPr lang="en-US" sz="1200" b="0" i="0" u="none" strike="noStrike" kern="1200" baseline="3000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Figures 8.35 and 8.36.</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11793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A circuit breaker in the fuse can cause pulsing current flow in the affected circuit. A Gauss gauge oscillates back and forth to detect a point of short circuit.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2564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baseline="0" dirty="0">
                <a:solidFill>
                  <a:schemeClr val="tx1"/>
                </a:solidFill>
                <a:latin typeface="+mn-lt"/>
                <a:ea typeface="+mn-ea"/>
                <a:cs typeface="+mn-cs"/>
              </a:rPr>
              <a:t>TECH TIP: Heat or Movement</a:t>
            </a:r>
          </a:p>
          <a:p>
            <a:r>
              <a:rPr lang="en-US" sz="1200" b="0" i="0" u="none" strike="noStrike" kern="1200" baseline="0" dirty="0">
                <a:solidFill>
                  <a:schemeClr val="tx1"/>
                </a:solidFill>
                <a:latin typeface="+mn-lt"/>
                <a:ea typeface="+mn-ea"/>
                <a:cs typeface="+mn-cs"/>
              </a:rPr>
              <a:t>Electrical shorts are commonly caused either by movement, which causes the insulation around the wiring to be worn away, or by heat melting the insulation. When checking for a short circuit, first check the wiring that is susceptible to heat, movement, and damage. Heat. Wiring near heat sources, such as the exhaust system, cigarette lighter, or alternator</a:t>
            </a:r>
          </a:p>
          <a:p>
            <a:r>
              <a:rPr lang="en-US" sz="1200" b="0" i="0" u="none" strike="noStrike" kern="1200" baseline="0" dirty="0">
                <a:solidFill>
                  <a:schemeClr val="tx1"/>
                </a:solidFill>
                <a:latin typeface="+mn-lt"/>
                <a:ea typeface="+mn-ea"/>
                <a:cs typeface="+mn-cs"/>
              </a:rPr>
              <a:t>Wire movement. Wiring that moves, such as in areas near the doors, trunk, or hood Damage. Wiring subject to mechanical injury, such as in the trunk, where heavy objects can move around and damaged wiring can also occur as a result of an accident or a previous repair</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4862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An array of bulbs is connected to a light switch in a circuit connected to a fuse and in turn to vehicle battery. A tone generator’s black lead is connected to the ground chassis and red lead is connected to the load side of the fuse terminal. The color of the wire in the circuit is green. All short to grounds are in red color. The transmitter of the tone generator is turned on and tone signals with various strengths are shown in the diagram.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086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diagram depicts a circuit in which wire of different color and sizes are attached to a bulb. A solid wire of 0.8 P P L is connected to one end of the connector numbered C 210. The other end of the connector is connected to a wire labeled 0.8 P P L/White. This wire is connected to a rear marker bulb and the bulb is grounded using a 0.8 B L K wire.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9141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TECH TIP: </a:t>
            </a:r>
            <a:r>
              <a:rPr lang="en-US" sz="1200" b="1" i="0" u="sng" strike="noStrike" kern="1200" baseline="0" dirty="0">
                <a:solidFill>
                  <a:schemeClr val="tx1"/>
                </a:solidFill>
                <a:latin typeface="+mn-lt"/>
                <a:ea typeface="+mn-ea"/>
                <a:cs typeface="+mn-cs"/>
              </a:rPr>
              <a:t>Electrical Troubleshooting Guide</a:t>
            </a:r>
          </a:p>
          <a:p>
            <a:r>
              <a:rPr lang="en-US" sz="1200" b="0" i="0" u="none" strike="noStrike" kern="1200" baseline="0" dirty="0">
                <a:solidFill>
                  <a:schemeClr val="tx1"/>
                </a:solidFill>
                <a:latin typeface="+mn-lt"/>
                <a:ea typeface="+mn-ea"/>
                <a:cs typeface="+mn-cs"/>
              </a:rPr>
              <a:t>When troubleshooting any electrical component, remember the following hints to identify the problem faster and more easily:</a:t>
            </a:r>
          </a:p>
          <a:p>
            <a:r>
              <a:rPr lang="en-US" sz="1200" b="0" i="0" u="none" strike="noStrike" kern="1200" baseline="0" dirty="0">
                <a:solidFill>
                  <a:schemeClr val="tx1"/>
                </a:solidFill>
                <a:latin typeface="+mn-lt"/>
                <a:ea typeface="+mn-ea"/>
                <a:cs typeface="+mn-cs"/>
              </a:rPr>
              <a:t>For a device to work, it must have two things: power and ground. Often more than one circuit shares a single ground connector.</a:t>
            </a:r>
          </a:p>
          <a:p>
            <a:r>
              <a:rPr lang="en-US" sz="1200" b="0" i="0" u="none" strike="noStrike" kern="1200" baseline="0" dirty="0">
                <a:solidFill>
                  <a:schemeClr val="tx1"/>
                </a:solidFill>
                <a:latin typeface="+mn-lt"/>
                <a:ea typeface="+mn-ea"/>
                <a:cs typeface="+mn-cs"/>
              </a:rPr>
              <a:t>If there is no power to a device, an open power side (blown fuse, etc.) is indicated. Often more than one circuit is being protected by each fuse.</a:t>
            </a:r>
          </a:p>
          <a:p>
            <a:r>
              <a:rPr lang="en-US" sz="1200" b="0" i="0" u="none" strike="noStrike" kern="1200" baseline="0" dirty="0">
                <a:solidFill>
                  <a:schemeClr val="tx1"/>
                </a:solidFill>
                <a:latin typeface="+mn-lt"/>
                <a:ea typeface="+mn-ea"/>
                <a:cs typeface="+mn-cs"/>
              </a:rPr>
              <a:t>If there is power on both sides of a device, an open ground is indicated. If a fuse blows immediately, a grounded power-side wire is indicated. Most electrical faults result from heat or movement. Most non computer–controlled devices operate by opening and closing the power side of the circuit (power-side switch). Most computer-controlled devices operate by opening closing the ground side of the circuit (ground-side switch).</a:t>
            </a:r>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Wiggle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Intermittent electrical problems are common, yet difficult to locate. To help locate these hard-to-find problems, try operating the circuit and start wiggling the wires and connections that control the circuit. If in doubt where the wiring goes, try moving all the wiring starting at the battery. Pay particular attention to wiring running near the battery or the windshield washer container. Corrosion can cause wiring to fail, and battery acid fumes and alcohol-based windshield washer fluid can start or contribute to the problem. If you notice any change in the operation of the device being tested while wiggling the wiring, look closer in the area you were wiggling until you locate and correct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actual problem.</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CASE STUDY: Shocking Experience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customer complained that after driving for a while, they got a shock whenever they grabbed the door handle when exiting the vehicle. The customer thought that there must be an electrical fault and that the shock was coming from the vehicle itself. In a way, the shock was caused by the vehicle, but it was not a fault.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service technician sprayed the cloth seats with an antistatic spray and the problem did not reoccur. Obviously, a static charge was being created by the movement of the driver’s clothing on the seats and then discharged when the driver touched the metal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door handle. Figure 8.39</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Complaint—Vehicle owner complained that they got shocked when the door handle was touched.</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Cause—Static electricity was found to be the cause, not a fault with the vehicle.</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Correction—The seats and carpet were sprayed with an antistatic spray and this corrected the concern.</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8568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577455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Battery: Conventional symbol is represented by a collection of long and short parallel lines with the positive symbol on the left and negative symbol on the right. Global symbol is represented by a two long and short parallel lines placed vertically in a vertical rectangle box with the positive symbol at the top and negative symbol at the bottom. Bulb (Lamp): Conventional symbol is represented by a looped wire inside a circle. Global symbol is represented by an X mark inside a circle. Case grounded: Conventional symbol is represented by a rectangular box with a long and short line at the bottom. Global symbol is represented by a dashed rectangle placed vertically with three vertical line placed at the bottom represented by the letter E facing downward. Circuit breaker: Conventional symbol is represented by two points connected together by a small hump. Global symbol is represented by an X mark on a vertical line with an open switch. Diode: Conventional symbol is represented by a right facing arrow pointing at a vertical line. Global symbol is represented by a downward facing arrow pointing at a horizontal line placed inside a vertical rectangle. Dual-filament bulb: Conventional symbol is represented by two looped lines connected to each other to form an inverted V shape inside a circle. All the three tips of the line are connected with horizontal lines. Global symbol is represented by two X marks placed inside a filleted rectangle with two vertical lines at the top and a single vertical line at the bottom center. Fuse: Conventional symbol is represented by two points connected by the letter S placed horizontally. Global symbol is represented by a vertical rectangle placed between two points on a vertical line. An inverted S is connected to each point to the right with a horizontal line. Ground: Conventional symbol is represented by a vertical line connected to three parallel lines in descending sizes. Global symbol is represented by a vertical line connected to the letter E placed horizontally. Light-emitting diode (L E D): Conventional symbol is represented by a right facing arrow pointing at a vertical line inside a circle. An inverted letter S with flat ends is placed at the top right of the circle. Global symbol is represented by a downward facing arrow pointing at a horizontal line placed inside a circle. Two downward-sloping arrows points to left at the bottom of the circle. Resistor: Conventional symbol is represented by zig-zag lines on a horizontal line. Global symbol is represented by vertical rectangle inside a box with vertical line at both ends of the rectangle. Splice: Conventional symbol is represented by a vertical line that intersects a horizontal line with a point placed at the intersection. Global symbol is represented by a square with a vertical line running through it and a point placed at the center of the square. Variable resistor: Conventional symbol is represented by zig-zag lines on a horizontal line. An upward-sloping arrow points to the right through the zig-zag lines. Global symbol is represented by vertical rectangle inside a box with vertical line at both ends of the rectangle. An upward-sloping line connected to a vertical line at the left bottom points to the right through the rectangle.</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770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65858178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40905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31800"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43972" y="5334000"/>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04999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09575" y="2662284"/>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10/29/2024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09575" y="3586117"/>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03605861-A813-B96A-2673-C328A4867C39}"/>
              </a:ext>
            </a:extLst>
          </p:cNvPr>
          <p:cNvSpPr>
            <a:spLocks noGrp="1"/>
          </p:cNvSpPr>
          <p:nvPr>
            <p:ph sz="quarter" idx="15"/>
          </p:nvPr>
        </p:nvSpPr>
        <p:spPr>
          <a:xfrm>
            <a:off x="457200" y="4529138"/>
            <a:ext cx="7391400" cy="53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DC001BB8-B636-F7A2-26F5-43EBB5C98E21}"/>
              </a:ext>
            </a:extLst>
          </p:cNvPr>
          <p:cNvSpPr>
            <a:spLocks noGrp="1"/>
          </p:cNvSpPr>
          <p:nvPr>
            <p:ph sz="quarter" idx="16"/>
          </p:nvPr>
        </p:nvSpPr>
        <p:spPr>
          <a:xfrm>
            <a:off x="409575" y="5257800"/>
            <a:ext cx="7591425" cy="53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97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0313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875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551281012"/>
      </p:ext>
    </p:extLst>
  </p:cSld>
  <p:clrMap bg1="lt1" tx1="dk1" bg2="dk2" tx2="lt2" accent1="accent1" accent2="accent2" accent3="accent3" accent4="accent4" accent5="accent5" accent6="accent6" hlink="hlink" folHlink="folHlink"/>
  <p:sldLayoutIdLst>
    <p:sldLayoutId id="2147483672"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6" name="Picture 5" descr="Pearson Logo">
            <a:extLst>
              <a:ext uri="{FF2B5EF4-FFF2-40B4-BE49-F238E27FC236}">
                <a16:creationId xmlns:a16="http://schemas.microsoft.com/office/drawing/2014/main" id="{80AE0927-1C72-415D-9B5D-AD845C27537B}"/>
              </a:ext>
            </a:extLst>
          </p:cNvPr>
          <p:cNvPicPr>
            <a:picLocks noChangeAspect="1"/>
          </p:cNvPicPr>
          <p:nvPr userDrawn="1"/>
        </p:nvPicPr>
        <p:blipFill>
          <a:blip r:embed="rId8"/>
          <a:stretch>
            <a:fillRect/>
          </a:stretch>
        </p:blipFill>
        <p:spPr>
          <a:xfrm>
            <a:off x="435802" y="6491891"/>
            <a:ext cx="875960" cy="276014"/>
          </a:xfrm>
          <a:prstGeom prst="rect">
            <a:avLst/>
          </a:prstGeom>
        </p:spPr>
      </p:pic>
      <p:sp>
        <p:nvSpPr>
          <p:cNvPr id="7" name="Content Placeholder 4">
            <a:extLst>
              <a:ext uri="{FF2B5EF4-FFF2-40B4-BE49-F238E27FC236}">
                <a16:creationId xmlns:a16="http://schemas.microsoft.com/office/drawing/2014/main" id="{9759A2AE-E3EF-4D93-B7F3-F2D4FD2B1741}"/>
              </a:ext>
            </a:extLst>
          </p:cNvPr>
          <p:cNvSpPr txBox="1">
            <a:spLocks/>
          </p:cNvSpPr>
          <p:nvPr userDrawn="1"/>
        </p:nvSpPr>
        <p:spPr>
          <a:xfrm>
            <a:off x="2125663" y="6522066"/>
            <a:ext cx="6589712" cy="221018"/>
          </a:xfrm>
          <a:prstGeom prst="rect">
            <a:avLst/>
          </a:prstGeom>
        </p:spPr>
        <p:txBody>
          <a:bodyPr lIns="0" tIns="18000" rIns="0" bIns="18000" anchor="ctr" anchorCtr="0">
            <a:sp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gn="r">
              <a:buFont typeface="Arial" panose="020B0604020202020204" pitchFamily="34" charset="0"/>
              <a:buNone/>
            </a:pP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8" r:id="rId3"/>
    <p:sldLayoutId id="2147483669" r:id="rId4"/>
    <p:sldLayoutId id="2147483670" r:id="rId5"/>
    <p:sldLayoutId id="2147483674"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7.wmf"/></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hyperlink" Target="https://jameshalderman.com/a6_vid_lib_page/" TargetMode="External"/><Relationship Id="rId4" Type="http://schemas.openxmlformats.org/officeDocument/2006/relationships/hyperlink" Target="https://jameshalderman.com/schematic-librar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66254" y="238573"/>
            <a:ext cx="8233956" cy="1144347"/>
          </a:xfrm>
        </p:spPr>
        <p:txBody>
          <a:bodyPr wrap="square" lIns="0" tIns="18000" rIns="0" bIns="18000" anchor="ctr">
            <a:spAutoFit/>
          </a:bodyPr>
          <a:lstStyle/>
          <a:p>
            <a:r>
              <a:rPr lang="en-US" noProof="0" dirty="0"/>
              <a:t>Automotive Electrical and Engine Performance</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70950" y="1483166"/>
            <a:ext cx="1953932" cy="344128"/>
          </a:xfrm>
        </p:spPr>
        <p:txBody>
          <a:bodyPr wrap="square" lIns="0" tIns="18000" rIns="0" bIns="18000" anchor="ctr">
            <a:spAutoFit/>
          </a:bodyPr>
          <a:lstStyle/>
          <a:p>
            <a:r>
              <a:rPr lang="en-US" noProof="0" dirty="0"/>
              <a:t>Ninth Edition</a:t>
            </a:r>
          </a:p>
        </p:txBody>
      </p:sp>
      <p:pic>
        <p:nvPicPr>
          <p:cNvPr id="14" name="Picture 21" descr="Front Cover: Automotive Electrical and Engine Performance Ninth Edition by Halderman and Ward.">
            <a:extLst>
              <a:ext uri="{FF2B5EF4-FFF2-40B4-BE49-F238E27FC236}">
                <a16:creationId xmlns:a16="http://schemas.microsoft.com/office/drawing/2014/main" id="{D57CA47E-FA85-4553-B155-28E0ACE5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53" y="2143628"/>
            <a:ext cx="3207092" cy="3976793"/>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12866"/>
            <a:ext cx="1961003" cy="498016"/>
          </a:xfrm>
        </p:spPr>
        <p:txBody>
          <a:bodyPr wrap="square" lIns="0" tIns="18000" rIns="0" bIns="18000" anchor="ctr">
            <a:spAutoFit/>
          </a:bodyPr>
          <a:lstStyle/>
          <a:p>
            <a:pPr indent="-101600"/>
            <a:r>
              <a:rPr lang="en-US" noProof="0" dirty="0"/>
              <a:t>Chapter 8</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03283"/>
            <a:ext cx="3951383" cy="713460"/>
          </a:xfrm>
        </p:spPr>
        <p:txBody>
          <a:bodyPr wrap="square" lIns="0" tIns="18000" rIns="0" bIns="18000" anchor="ctr">
            <a:spAutoFit/>
          </a:bodyPr>
          <a:lstStyle/>
          <a:p>
            <a:pPr marL="0"/>
            <a:r>
              <a:rPr lang="en-US" noProof="0" dirty="0"/>
              <a:t>Wiring Schematics and Circuit Testing</a:t>
            </a:r>
          </a:p>
        </p:txBody>
      </p:sp>
      <p:pic>
        <p:nvPicPr>
          <p:cNvPr id="21" name="Picture 20" descr="Pearson Logo">
            <a:extLst>
              <a:ext uri="{FF2B5EF4-FFF2-40B4-BE49-F238E27FC236}">
                <a16:creationId xmlns:a16="http://schemas.microsoft.com/office/drawing/2014/main" id="{4BC053E9-47BC-1D55-4129-81FEFA94C2E7}"/>
              </a:ext>
            </a:extLst>
          </p:cNvPr>
          <p:cNvPicPr>
            <a:picLocks noChangeAspect="1"/>
          </p:cNvPicPr>
          <p:nvPr/>
        </p:nvPicPr>
        <p:blipFill>
          <a:blip r:embed="rId4"/>
          <a:stretch>
            <a:fillRect/>
          </a:stretch>
        </p:blipFill>
        <p:spPr>
          <a:xfrm>
            <a:off x="435802" y="6491891"/>
            <a:ext cx="875960" cy="276014"/>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125663" y="6522066"/>
            <a:ext cx="6589712" cy="221018"/>
          </a:xfrm>
          <a:noFill/>
          <a:ln>
            <a:noFill/>
          </a:ln>
        </p:spPr>
        <p:txBody>
          <a:bodyPr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17698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Answer 1</a:t>
            </a:r>
            <a:endParaRPr lang="en-US" sz="2800" noProof="0" dirty="0"/>
          </a:p>
        </p:txBody>
      </p:sp>
      <p:graphicFrame>
        <p:nvGraphicFramePr>
          <p:cNvPr id="2" name="Object 1" descr="m m superscript 2 ">
            <a:extLst>
              <a:ext uri="{FF2B5EF4-FFF2-40B4-BE49-F238E27FC236}">
                <a16:creationId xmlns:a16="http://schemas.microsoft.com/office/drawing/2014/main" id="{66CA1C24-38EF-DA3E-8480-9E250BAC8E12}"/>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34238870"/>
              </p:ext>
            </p:extLst>
          </p:nvPr>
        </p:nvGraphicFramePr>
        <p:xfrm>
          <a:off x="457200" y="1022624"/>
          <a:ext cx="795610" cy="425176"/>
        </p:xfrm>
        <a:graphic>
          <a:graphicData uri="http://schemas.openxmlformats.org/presentationml/2006/ole">
            <mc:AlternateContent xmlns:mc="http://schemas.openxmlformats.org/markup-compatibility/2006">
              <mc:Choice xmlns:v="urn:schemas-microsoft-com:vml" Requires="v">
                <p:oleObj name="Equation" r:id="rId3" imgW="355320" imgH="190440" progId="Equation.DSMT4">
                  <p:embed/>
                </p:oleObj>
              </mc:Choice>
              <mc:Fallback>
                <p:oleObj name="Equation" r:id="rId3" imgW="355320" imgH="190440" progId="Equation.DSMT4">
                  <p:embed/>
                  <p:pic>
                    <p:nvPicPr>
                      <p:cNvPr id="6" name="Object 5">
                        <a:extLst>
                          <a:ext uri="{FF2B5EF4-FFF2-40B4-BE49-F238E27FC236}">
                            <a16:creationId xmlns:a16="http://schemas.microsoft.com/office/drawing/2014/main" id="{87858F65-47A8-BDFB-A947-5940EEDCAE94}"/>
                          </a:ext>
                          <a:ext uri="{C183D7F6-B498-43B3-948B-1728B52AA6E4}">
                            <adec:decorative xmlns:adec="http://schemas.microsoft.com/office/drawing/2017/decorative" val="0"/>
                          </a:ext>
                        </a:extLst>
                      </p:cNvPr>
                      <p:cNvPicPr/>
                      <p:nvPr/>
                    </p:nvPicPr>
                    <p:blipFill>
                      <a:blip r:embed="rId4"/>
                      <a:stretch>
                        <a:fillRect/>
                      </a:stretch>
                    </p:blipFill>
                    <p:spPr>
                      <a:xfrm>
                        <a:off x="457200" y="1022624"/>
                        <a:ext cx="795610" cy="425176"/>
                      </a:xfrm>
                      <a:prstGeom prst="rect">
                        <a:avLst/>
                      </a:prstGeom>
                      <a:solidFill>
                        <a:schemeClr val="bg1"/>
                      </a:solidFill>
                    </p:spPr>
                  </p:pic>
                </p:oleObj>
              </mc:Fallback>
            </mc:AlternateContent>
          </a:graphicData>
        </a:graphic>
      </p:graphicFrame>
      <p:sp>
        <p:nvSpPr>
          <p:cNvPr id="4" name="Content Placeholder 3"/>
          <p:cNvSpPr>
            <a:spLocks noGrp="1"/>
          </p:cNvSpPr>
          <p:nvPr>
            <p:ph idx="1"/>
          </p:nvPr>
        </p:nvSpPr>
        <p:spPr>
          <a:xfrm>
            <a:off x="1295400" y="1066800"/>
            <a:ext cx="7391400" cy="405683"/>
          </a:xfrm>
        </p:spPr>
        <p:txBody>
          <a:bodyPr wrap="square" tIns="18000" bIns="18000" anchor="ctr" anchorCtr="0">
            <a:spAutoFit/>
          </a:bodyPr>
          <a:lstStyle/>
          <a:p>
            <a:pPr marL="0" indent="0">
              <a:buNone/>
            </a:pPr>
            <a:r>
              <a:rPr lang="en-US" sz="2400" noProof="0" dirty="0"/>
              <a:t>or </a:t>
            </a:r>
            <a:r>
              <a:rPr lang="en-US" sz="2400" spc="-300" noProof="0" dirty="0"/>
              <a:t>A W </a:t>
            </a:r>
            <a:r>
              <a:rPr lang="en-US" sz="2400" noProof="0" dirty="0"/>
              <a:t>G standard.</a:t>
            </a:r>
          </a:p>
        </p:txBody>
      </p:sp>
    </p:spTree>
    <p:extLst>
      <p:ext uri="{BB962C8B-B14F-4D97-AF65-F5344CB8AC3E}">
        <p14:creationId xmlns:p14="http://schemas.microsoft.com/office/powerpoint/2010/main" val="2808329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Schematic Symbols </a:t>
            </a:r>
            <a:r>
              <a:rPr lang="en-US" sz="2800" noProof="0" dirty="0"/>
              <a:t>(1 of 4)</a:t>
            </a:r>
          </a:p>
        </p:txBody>
      </p:sp>
      <p:sp>
        <p:nvSpPr>
          <p:cNvPr id="4" name="Content Placeholder 3"/>
          <p:cNvSpPr>
            <a:spLocks noGrp="1"/>
          </p:cNvSpPr>
          <p:nvPr>
            <p:ph idx="1"/>
          </p:nvPr>
        </p:nvSpPr>
        <p:spPr>
          <a:xfrm>
            <a:off x="457200" y="1026363"/>
            <a:ext cx="8229600" cy="3393237"/>
          </a:xfrm>
        </p:spPr>
        <p:txBody>
          <a:bodyPr tIns="18000" bIns="18000" anchor="ctr" anchorCtr="0">
            <a:spAutoFit/>
          </a:bodyPr>
          <a:lstStyle/>
          <a:p>
            <a:r>
              <a:rPr lang="en-US" sz="2400" noProof="0" dirty="0"/>
              <a:t>Battery</a:t>
            </a:r>
          </a:p>
          <a:p>
            <a:pPr lvl="1"/>
            <a:r>
              <a:rPr lang="en-US" sz="2400" noProof="0" dirty="0"/>
              <a:t>The plates of a battery are represented by long and short lines.</a:t>
            </a:r>
          </a:p>
          <a:p>
            <a:r>
              <a:rPr lang="en-US" sz="2400" noProof="0" dirty="0"/>
              <a:t>Wiring</a:t>
            </a:r>
          </a:p>
          <a:p>
            <a:pPr lvl="1"/>
            <a:r>
              <a:rPr lang="en-US" sz="2400" noProof="0" dirty="0"/>
              <a:t>Electrical wiring is shown as straight lines and with a few numbers and/or letters to indicate the wire size, circuit number, wire color, splices, connectors, and location. </a:t>
            </a:r>
          </a:p>
        </p:txBody>
      </p:sp>
    </p:spTree>
    <p:extLst>
      <p:ext uri="{BB962C8B-B14F-4D97-AF65-F5344CB8AC3E}">
        <p14:creationId xmlns:p14="http://schemas.microsoft.com/office/powerpoint/2010/main" val="395354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965"/>
            <a:ext cx="8229600" cy="590349"/>
          </a:xfrm>
        </p:spPr>
        <p:txBody>
          <a:bodyPr tIns="18000" bIns="18000" anchor="ctr" anchorCtr="0">
            <a:spAutoFit/>
          </a:bodyPr>
          <a:lstStyle/>
          <a:p>
            <a:r>
              <a:rPr lang="en-US" noProof="0" dirty="0"/>
              <a:t>Schematic Symbols </a:t>
            </a:r>
            <a:r>
              <a:rPr lang="en-US" sz="2800" noProof="0" dirty="0"/>
              <a:t>(2 of 4)</a:t>
            </a:r>
          </a:p>
        </p:txBody>
      </p:sp>
      <p:sp>
        <p:nvSpPr>
          <p:cNvPr id="4" name="Content Placeholder 3"/>
          <p:cNvSpPr>
            <a:spLocks noGrp="1"/>
          </p:cNvSpPr>
          <p:nvPr>
            <p:ph idx="1"/>
          </p:nvPr>
        </p:nvSpPr>
        <p:spPr>
          <a:xfrm>
            <a:off x="457200" y="990600"/>
            <a:ext cx="8229600" cy="3048000"/>
          </a:xfrm>
        </p:spPr>
        <p:txBody>
          <a:bodyPr tIns="18000" bIns="18000" anchor="ctr" anchorCtr="0">
            <a:spAutoFit/>
          </a:bodyPr>
          <a:lstStyle/>
          <a:p>
            <a:r>
              <a:rPr lang="en-US" sz="2400" noProof="0" dirty="0"/>
              <a:t>Electrical Components</a:t>
            </a:r>
          </a:p>
          <a:p>
            <a:pPr lvl="1"/>
            <a:r>
              <a:rPr lang="en-US" sz="2400" noProof="0" dirty="0"/>
              <a:t>Most electrical components have their own unique symbol that shows the basic function or parts.</a:t>
            </a:r>
          </a:p>
          <a:p>
            <a:r>
              <a:rPr lang="en-US" sz="2400" noProof="0" dirty="0"/>
              <a:t>Electric Motors</a:t>
            </a:r>
          </a:p>
          <a:p>
            <a:pPr lvl="1"/>
            <a:r>
              <a:rPr lang="en-US" sz="2400" noProof="0" dirty="0"/>
              <a:t>Electric motor symbol shows a circle with the letter </a:t>
            </a:r>
            <a:r>
              <a:rPr lang="en-US" sz="2400" i="1" noProof="0" dirty="0"/>
              <a:t>M</a:t>
            </a:r>
            <a:r>
              <a:rPr lang="en-US" sz="2400" noProof="0" dirty="0"/>
              <a:t> in the center and two electrical connections, one at the top and the other at the bottom.</a:t>
            </a:r>
          </a:p>
        </p:txBody>
      </p:sp>
    </p:spTree>
    <p:extLst>
      <p:ext uri="{BB962C8B-B14F-4D97-AF65-F5344CB8AC3E}">
        <p14:creationId xmlns:p14="http://schemas.microsoft.com/office/powerpoint/2010/main" val="410237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Schematic Symbols </a:t>
            </a:r>
            <a:r>
              <a:rPr lang="en-US" sz="2800" noProof="0" dirty="0"/>
              <a:t>(3 of 4)</a:t>
            </a:r>
          </a:p>
        </p:txBody>
      </p:sp>
      <p:sp>
        <p:nvSpPr>
          <p:cNvPr id="4" name="Content Placeholder 3"/>
          <p:cNvSpPr>
            <a:spLocks noGrp="1"/>
          </p:cNvSpPr>
          <p:nvPr>
            <p:ph idx="1"/>
          </p:nvPr>
        </p:nvSpPr>
        <p:spPr>
          <a:xfrm>
            <a:off x="457200" y="990600"/>
            <a:ext cx="8229600" cy="4031873"/>
          </a:xfrm>
        </p:spPr>
        <p:txBody>
          <a:bodyPr tIns="18000" bIns="18000" anchor="ctr" anchorCtr="0">
            <a:spAutoFit/>
          </a:bodyPr>
          <a:lstStyle/>
          <a:p>
            <a:r>
              <a:rPr lang="en-US" sz="2400" noProof="0" dirty="0"/>
              <a:t>Resistors</a:t>
            </a:r>
          </a:p>
          <a:p>
            <a:pPr lvl="1"/>
            <a:r>
              <a:rPr lang="en-US" sz="2400" noProof="0" dirty="0"/>
              <a:t>A resistor symbol is a jagged line representing resistance to current flow.</a:t>
            </a:r>
          </a:p>
          <a:p>
            <a:r>
              <a:rPr lang="en-US" sz="2400" noProof="0" dirty="0"/>
              <a:t>Capacitors</a:t>
            </a:r>
          </a:p>
          <a:p>
            <a:pPr lvl="1"/>
            <a:r>
              <a:rPr lang="en-US" sz="2400" noProof="0" dirty="0"/>
              <a:t>If one of the lines is curved, this indicates that the capacitor being used has a polarity.</a:t>
            </a:r>
          </a:p>
          <a:p>
            <a:r>
              <a:rPr lang="en-US" sz="2400" noProof="0" dirty="0"/>
              <a:t>Electrically Heated Unit</a:t>
            </a:r>
          </a:p>
          <a:p>
            <a:pPr lvl="1"/>
            <a:r>
              <a:rPr lang="en-US" sz="2400" noProof="0" dirty="0"/>
              <a:t>The grid-like symbol represents an electrically heated element.</a:t>
            </a:r>
          </a:p>
        </p:txBody>
      </p:sp>
    </p:spTree>
    <p:extLst>
      <p:ext uri="{BB962C8B-B14F-4D97-AF65-F5344CB8AC3E}">
        <p14:creationId xmlns:p14="http://schemas.microsoft.com/office/powerpoint/2010/main" val="112355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Schematic Symbols </a:t>
            </a:r>
            <a:r>
              <a:rPr lang="en-US" sz="2800" noProof="0" dirty="0"/>
              <a:t>(4 of 4)</a:t>
            </a:r>
          </a:p>
        </p:txBody>
      </p:sp>
      <p:sp>
        <p:nvSpPr>
          <p:cNvPr id="4" name="Content Placeholder 3"/>
          <p:cNvSpPr>
            <a:spLocks noGrp="1"/>
          </p:cNvSpPr>
          <p:nvPr>
            <p:ph idx="1"/>
          </p:nvPr>
        </p:nvSpPr>
        <p:spPr>
          <a:xfrm>
            <a:off x="457200" y="990600"/>
            <a:ext cx="8229600" cy="3276600"/>
          </a:xfrm>
        </p:spPr>
        <p:txBody>
          <a:bodyPr tIns="18000" bIns="18000" anchor="ctr" anchorCtr="0">
            <a:spAutoFit/>
          </a:bodyPr>
          <a:lstStyle/>
          <a:p>
            <a:r>
              <a:rPr lang="en-US" sz="2400" noProof="0" dirty="0"/>
              <a:t>Boxed Components</a:t>
            </a:r>
          </a:p>
          <a:p>
            <a:pPr lvl="1"/>
            <a:r>
              <a:rPr lang="en-US" sz="2400" noProof="0" dirty="0"/>
              <a:t>A solid line, the box is the entire component.</a:t>
            </a:r>
          </a:p>
          <a:p>
            <a:pPr lvl="1"/>
            <a:r>
              <a:rPr lang="en-US" sz="2400" noProof="0" dirty="0"/>
              <a:t>Dashed lines, it represents part of a component.</a:t>
            </a:r>
          </a:p>
          <a:p>
            <a:r>
              <a:rPr lang="en-US" sz="2400" noProof="0" dirty="0"/>
              <a:t>Switches</a:t>
            </a:r>
          </a:p>
          <a:p>
            <a:pPr lvl="1"/>
            <a:r>
              <a:rPr lang="en-US" sz="2400" noProof="0" dirty="0"/>
              <a:t>Normally open</a:t>
            </a:r>
          </a:p>
          <a:p>
            <a:pPr lvl="1"/>
            <a:r>
              <a:rPr lang="en-US" sz="2400" noProof="0" dirty="0"/>
              <a:t>Normally closed</a:t>
            </a:r>
          </a:p>
          <a:p>
            <a:pPr lvl="1"/>
            <a:r>
              <a:rPr lang="en-US" sz="2400" noProof="0" dirty="0"/>
              <a:t>Momentary contact</a:t>
            </a:r>
          </a:p>
        </p:txBody>
      </p:sp>
    </p:spTree>
    <p:extLst>
      <p:ext uri="{BB962C8B-B14F-4D97-AF65-F5344CB8AC3E}">
        <p14:creationId xmlns:p14="http://schemas.microsoft.com/office/powerpoint/2010/main" val="338357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8.4 Typical Connector</a:t>
            </a:r>
            <a:endParaRPr lang="en-US" sz="2800" noProof="0" dirty="0">
              <a:solidFill>
                <a:srgbClr val="FF0000"/>
              </a:solidFill>
            </a:endParaRPr>
          </a:p>
        </p:txBody>
      </p:sp>
      <p:pic>
        <p:nvPicPr>
          <p:cNvPr id="4" name="Picture 3" descr="A wiring diagram with a connection between a battery and an electrical component. The symbol used to indicate the connection resembles a left facing arrow. &#10;">
            <a:extLst>
              <a:ext uri="{FF2B5EF4-FFF2-40B4-BE49-F238E27FC236}">
                <a16:creationId xmlns:a16="http://schemas.microsoft.com/office/drawing/2014/main" id="{DB543610-41EF-44CB-936F-D97B3832C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20" y="1620136"/>
            <a:ext cx="6788974" cy="599630"/>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2826604"/>
            <a:ext cx="7086600" cy="775015"/>
          </a:xfrm>
        </p:spPr>
        <p:txBody>
          <a:bodyPr tIns="18000" bIns="18000" anchor="ctr" anchorCtr="0"/>
          <a:lstStyle/>
          <a:p>
            <a:r>
              <a:rPr lang="en-US" sz="2400" noProof="0" dirty="0"/>
              <a:t>In this </a:t>
            </a:r>
            <a:r>
              <a:rPr lang="en-US" sz="2400" dirty="0"/>
              <a:t>t</a:t>
            </a:r>
            <a:r>
              <a:rPr lang="en-US" sz="2400" noProof="0" dirty="0"/>
              <a:t>ypical </a:t>
            </a:r>
            <a:r>
              <a:rPr lang="en-US" sz="2400" dirty="0"/>
              <a:t>c</a:t>
            </a:r>
            <a:r>
              <a:rPr lang="en-US" sz="2400" noProof="0" dirty="0"/>
              <a:t>onnector, note </a:t>
            </a:r>
            <a:r>
              <a:rPr lang="en-US" sz="2400" dirty="0"/>
              <a:t>t</a:t>
            </a:r>
            <a:r>
              <a:rPr lang="en-US" sz="2400" noProof="0" dirty="0"/>
              <a:t>hat the positive </a:t>
            </a:r>
            <a:r>
              <a:rPr lang="en-US" sz="2400" dirty="0"/>
              <a:t>t</a:t>
            </a:r>
            <a:r>
              <a:rPr lang="en-US" sz="2400" noProof="0" dirty="0"/>
              <a:t>erminal is usually a female </a:t>
            </a:r>
            <a:r>
              <a:rPr lang="en-US" sz="2400" dirty="0"/>
              <a:t>c</a:t>
            </a:r>
            <a:r>
              <a:rPr lang="en-US" sz="2400" noProof="0" dirty="0"/>
              <a:t>onnector</a:t>
            </a:r>
            <a:r>
              <a:rPr lang="en-US" sz="2400" dirty="0"/>
              <a:t>.</a:t>
            </a:r>
            <a:endParaRPr lang="en-US" sz="2400" noProof="0" dirty="0"/>
          </a:p>
        </p:txBody>
      </p:sp>
    </p:spTree>
    <p:extLst>
      <p:ext uri="{BB962C8B-B14F-4D97-AF65-F5344CB8AC3E}">
        <p14:creationId xmlns:p14="http://schemas.microsoft.com/office/powerpoint/2010/main" val="286431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7252"/>
            <a:ext cx="8229600" cy="590349"/>
          </a:xfrm>
        </p:spPr>
        <p:txBody>
          <a:bodyPr tIns="18000" bIns="18000" anchor="ctr" anchorCtr="0"/>
          <a:lstStyle/>
          <a:p>
            <a:r>
              <a:rPr lang="en-US" noProof="0" dirty="0"/>
              <a:t>Figure 8.5 Battery Symbol</a:t>
            </a:r>
            <a:endParaRPr lang="en-US" sz="2800" noProof="0" dirty="0">
              <a:solidFill>
                <a:srgbClr val="FF0000"/>
              </a:solidFill>
            </a:endParaRPr>
          </a:p>
        </p:txBody>
      </p:sp>
      <p:pic>
        <p:nvPicPr>
          <p:cNvPr id="4" name="Picture 3" descr="The symbol of a battery is represented by long and short lines. Longer lines represent the positive plate of a battery whereas the shorter line represents the negative plate of a battery.&#10;">
            <a:extLst>
              <a:ext uri="{FF2B5EF4-FFF2-40B4-BE49-F238E27FC236}">
                <a16:creationId xmlns:a16="http://schemas.microsoft.com/office/drawing/2014/main" id="{A9373CF1-3427-44D0-B47E-B6D8CD9CC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520" y="1641579"/>
            <a:ext cx="5584470" cy="1367327"/>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3427653"/>
            <a:ext cx="7543800" cy="1144347"/>
          </a:xfrm>
        </p:spPr>
        <p:txBody>
          <a:bodyPr tIns="18000" bIns="18000" anchor="ctr" anchorCtr="0"/>
          <a:lstStyle/>
          <a:p>
            <a:r>
              <a:rPr lang="en-US" sz="2400" noProof="0" dirty="0"/>
              <a:t>The symbol for a battery. The positive plate of a battery is represented by the longer line and the negative plate by the shorter line.</a:t>
            </a:r>
          </a:p>
        </p:txBody>
      </p:sp>
    </p:spTree>
    <p:extLst>
      <p:ext uri="{BB962C8B-B14F-4D97-AF65-F5344CB8AC3E}">
        <p14:creationId xmlns:p14="http://schemas.microsoft.com/office/powerpoint/2010/main" val="913247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8.6 Ground Symbol</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3962400" cy="2252343"/>
          </a:xfrm>
        </p:spPr>
        <p:txBody>
          <a:bodyPr tIns="18000" bIns="18000" anchor="ctr" anchorCtr="0"/>
          <a:lstStyle/>
          <a:p>
            <a:r>
              <a:rPr lang="en-US" sz="2400" noProof="0" dirty="0"/>
              <a:t>The ground </a:t>
            </a:r>
            <a:r>
              <a:rPr lang="en-US" sz="2400" dirty="0"/>
              <a:t>s</a:t>
            </a:r>
            <a:r>
              <a:rPr lang="en-US" sz="2400" noProof="0" dirty="0"/>
              <a:t>ymbol on the left </a:t>
            </a:r>
            <a:r>
              <a:rPr lang="en-US" sz="2400" dirty="0"/>
              <a:t>r</a:t>
            </a:r>
            <a:r>
              <a:rPr lang="en-US" sz="2400" noProof="0" dirty="0"/>
              <a:t>epresents an earth </a:t>
            </a:r>
            <a:r>
              <a:rPr lang="en-US" sz="2400" dirty="0"/>
              <a:t>g</a:t>
            </a:r>
            <a:r>
              <a:rPr lang="en-US" sz="2400" noProof="0" dirty="0"/>
              <a:t>round. The </a:t>
            </a:r>
            <a:r>
              <a:rPr lang="en-US" sz="2400" dirty="0"/>
              <a:t>g</a:t>
            </a:r>
            <a:r>
              <a:rPr lang="en-US" sz="2400" noProof="0" dirty="0"/>
              <a:t>round </a:t>
            </a:r>
            <a:r>
              <a:rPr lang="en-US" sz="2400" dirty="0"/>
              <a:t>s</a:t>
            </a:r>
            <a:r>
              <a:rPr lang="en-US" sz="2400" noProof="0" dirty="0"/>
              <a:t>ymbol on the right represents a chassis ground.</a:t>
            </a:r>
          </a:p>
        </p:txBody>
      </p:sp>
      <p:pic>
        <p:nvPicPr>
          <p:cNvPr id="4" name="Picture 3" descr="A diagram depicts two ground symbols. The ground symbol of the left represents an earth ground with three line in decreasing sizes. The ground symbol on the right represents a chassis ground that resembles the letter E rotated to 90 degrees. &#10;">
            <a:extLst>
              <a:ext uri="{FF2B5EF4-FFF2-40B4-BE49-F238E27FC236}">
                <a16:creationId xmlns:a16="http://schemas.microsoft.com/office/drawing/2014/main" id="{E1FE54F0-968C-4011-B017-F508729F8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143000"/>
            <a:ext cx="3998766" cy="1479002"/>
          </a:xfrm>
          <a:prstGeom prst="rect">
            <a:avLst/>
          </a:prstGeom>
        </p:spPr>
      </p:pic>
    </p:spTree>
    <p:extLst>
      <p:ext uri="{BB962C8B-B14F-4D97-AF65-F5344CB8AC3E}">
        <p14:creationId xmlns:p14="http://schemas.microsoft.com/office/powerpoint/2010/main" val="138636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005AF0C7-147C-54B6-530D-4500936EE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A407B-ABCC-552F-6B53-DAB3DAFD7568}"/>
              </a:ext>
            </a:extLst>
          </p:cNvPr>
          <p:cNvSpPr>
            <a:spLocks noGrp="1"/>
          </p:cNvSpPr>
          <p:nvPr>
            <p:ph type="title"/>
          </p:nvPr>
        </p:nvSpPr>
        <p:spPr>
          <a:xfrm>
            <a:off x="457200" y="228600"/>
            <a:ext cx="8229600" cy="590349"/>
          </a:xfrm>
        </p:spPr>
        <p:txBody>
          <a:bodyPr tIns="18000" bIns="18000" anchor="ctr" anchorCtr="0"/>
          <a:lstStyle/>
          <a:p>
            <a:r>
              <a:rPr lang="en-US" noProof="0" dirty="0"/>
              <a:t>Figure 8.7 From + to -</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DE980AB1-68EE-0E4D-C39E-2E886CC95329}"/>
              </a:ext>
            </a:extLst>
          </p:cNvPr>
          <p:cNvSpPr>
            <a:spLocks noGrp="1"/>
          </p:cNvSpPr>
          <p:nvPr>
            <p:ph idx="1"/>
          </p:nvPr>
        </p:nvSpPr>
        <p:spPr>
          <a:xfrm>
            <a:off x="457200" y="1077121"/>
            <a:ext cx="4114800" cy="1513679"/>
          </a:xfrm>
        </p:spPr>
        <p:txBody>
          <a:bodyPr tIns="18000" bIns="18000" anchor="ctr" anchorCtr="0"/>
          <a:lstStyle/>
          <a:p>
            <a:r>
              <a:rPr lang="en-US" sz="2400" noProof="0" dirty="0"/>
              <a:t>Starting at the top, the wire from the ignition switch is attached to terminal B of connector C2, the wire is</a:t>
            </a:r>
          </a:p>
        </p:txBody>
      </p:sp>
      <p:sp>
        <p:nvSpPr>
          <p:cNvPr id="6" name="Content Placeholder 5">
            <a:extLst>
              <a:ext uri="{FF2B5EF4-FFF2-40B4-BE49-F238E27FC236}">
                <a16:creationId xmlns:a16="http://schemas.microsoft.com/office/drawing/2014/main" id="{94614217-E81C-A49A-0CC1-267C4CFD86E3}"/>
              </a:ext>
            </a:extLst>
          </p:cNvPr>
          <p:cNvSpPr>
            <a:spLocks noGrp="1"/>
          </p:cNvSpPr>
          <p:nvPr>
            <p:ph idx="13"/>
          </p:nvPr>
        </p:nvSpPr>
        <p:spPr>
          <a:xfrm>
            <a:off x="685800" y="2680082"/>
            <a:ext cx="533400" cy="405683"/>
          </a:xfrm>
        </p:spPr>
        <p:txBody>
          <a:bodyPr tIns="18000" bIns="18000" anchor="ctr" anchorCtr="0"/>
          <a:lstStyle/>
          <a:p>
            <a:pPr marL="0" indent="0">
              <a:buNone/>
            </a:pPr>
            <a:r>
              <a:rPr lang="en-US" sz="2400" noProof="0" dirty="0"/>
              <a:t>0.5</a:t>
            </a:r>
            <a:endParaRPr lang="en-US" sz="2400" dirty="0"/>
          </a:p>
        </p:txBody>
      </p:sp>
      <p:graphicFrame>
        <p:nvGraphicFramePr>
          <p:cNvPr id="10" name="Object 9" descr="m m superscript 2 ">
            <a:extLst>
              <a:ext uri="{FF2B5EF4-FFF2-40B4-BE49-F238E27FC236}">
                <a16:creationId xmlns:a16="http://schemas.microsoft.com/office/drawing/2014/main" id="{824F89A7-10B9-7C57-5840-F0DB496878B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15618870"/>
              </p:ext>
            </p:extLst>
          </p:nvPr>
        </p:nvGraphicFramePr>
        <p:xfrm>
          <a:off x="1261790" y="2631203"/>
          <a:ext cx="795610" cy="425176"/>
        </p:xfrm>
        <a:graphic>
          <a:graphicData uri="http://schemas.openxmlformats.org/presentationml/2006/ole">
            <mc:AlternateContent xmlns:mc="http://schemas.openxmlformats.org/markup-compatibility/2006">
              <mc:Choice xmlns:v="urn:schemas-microsoft-com:vml" Requires="v">
                <p:oleObj name="Equation" r:id="rId3" imgW="355320" imgH="190440" progId="Equation.DSMT4">
                  <p:embed/>
                </p:oleObj>
              </mc:Choice>
              <mc:Fallback>
                <p:oleObj name="Equation" r:id="rId3" imgW="355320" imgH="190440" progId="Equation.DSMT4">
                  <p:embed/>
                  <p:pic>
                    <p:nvPicPr>
                      <p:cNvPr id="2" name="Object 1">
                        <a:extLst>
                          <a:ext uri="{FF2B5EF4-FFF2-40B4-BE49-F238E27FC236}">
                            <a16:creationId xmlns:a16="http://schemas.microsoft.com/office/drawing/2014/main" id="{66CA1C24-38EF-DA3E-8480-9E250BAC8E12}"/>
                          </a:ext>
                          <a:ext uri="{C183D7F6-B498-43B3-948B-1728B52AA6E4}">
                            <adec:decorative xmlns:adec="http://schemas.microsoft.com/office/drawing/2017/decorative" val="0"/>
                          </a:ext>
                        </a:extLst>
                      </p:cNvPr>
                      <p:cNvPicPr/>
                      <p:nvPr/>
                    </p:nvPicPr>
                    <p:blipFill>
                      <a:blip r:embed="rId4"/>
                      <a:stretch>
                        <a:fillRect/>
                      </a:stretch>
                    </p:blipFill>
                    <p:spPr>
                      <a:xfrm>
                        <a:off x="1261790" y="2631203"/>
                        <a:ext cx="795610" cy="425176"/>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90EBEC48-BBA6-DAB7-F3F5-215BA0A4E8AF}"/>
              </a:ext>
            </a:extLst>
          </p:cNvPr>
          <p:cNvSpPr>
            <a:spLocks noGrp="1"/>
          </p:cNvSpPr>
          <p:nvPr>
            <p:ph sz="quarter" idx="14"/>
          </p:nvPr>
        </p:nvSpPr>
        <p:spPr>
          <a:xfrm>
            <a:off x="2093686" y="2650696"/>
            <a:ext cx="2478314" cy="405683"/>
          </a:xfrm>
        </p:spPr>
        <p:txBody>
          <a:bodyPr tIns="18000" bIns="18000" anchor="ctr" anchorCtr="0"/>
          <a:lstStyle/>
          <a:p>
            <a:pPr marL="0" indent="0">
              <a:buNone/>
            </a:pPr>
            <a:r>
              <a:rPr lang="en-US" sz="2400" noProof="0" dirty="0"/>
              <a:t>(20-gauge </a:t>
            </a:r>
            <a:r>
              <a:rPr lang="en-US" sz="2400" spc="-300" noProof="0" dirty="0"/>
              <a:t>A W </a:t>
            </a:r>
            <a:r>
              <a:rPr lang="en-US" sz="2400" noProof="0" dirty="0"/>
              <a:t>G), </a:t>
            </a:r>
            <a:endParaRPr lang="en-US" sz="2400" dirty="0"/>
          </a:p>
        </p:txBody>
      </p:sp>
      <p:sp>
        <p:nvSpPr>
          <p:cNvPr id="8" name="Content Placeholder 7">
            <a:extLst>
              <a:ext uri="{FF2B5EF4-FFF2-40B4-BE49-F238E27FC236}">
                <a16:creationId xmlns:a16="http://schemas.microsoft.com/office/drawing/2014/main" id="{616A6789-F898-DF93-6B6A-AFD547FD961D}"/>
              </a:ext>
            </a:extLst>
          </p:cNvPr>
          <p:cNvSpPr>
            <a:spLocks noGrp="1"/>
          </p:cNvSpPr>
          <p:nvPr>
            <p:ph sz="quarter" idx="15"/>
          </p:nvPr>
        </p:nvSpPr>
        <p:spPr>
          <a:xfrm>
            <a:off x="685800" y="3134521"/>
            <a:ext cx="3886200" cy="1513679"/>
          </a:xfrm>
        </p:spPr>
        <p:txBody>
          <a:bodyPr tIns="18000" bIns="18000" anchor="ctr" anchorCtr="0"/>
          <a:lstStyle/>
          <a:p>
            <a:pPr marL="0" indent="0">
              <a:buNone/>
            </a:pPr>
            <a:r>
              <a:rPr lang="en-US" sz="2400" noProof="0" dirty="0"/>
              <a:t>and is yellow. The circuit number is 5. The wire enters connector C202 At terminal B3.</a:t>
            </a:r>
            <a:endParaRPr lang="en-US" sz="2400" dirty="0"/>
          </a:p>
        </p:txBody>
      </p:sp>
      <p:pic>
        <p:nvPicPr>
          <p:cNvPr id="11" name="Picture 10" descr="A diagram illustrates wiring schematics with wire sizes and circuit numbers.&#10;Long description is available in notes, press F6.">
            <a:extLst>
              <a:ext uri="{FF2B5EF4-FFF2-40B4-BE49-F238E27FC236}">
                <a16:creationId xmlns:a16="http://schemas.microsoft.com/office/drawing/2014/main" id="{F443CFAB-6470-F9CE-6F03-D7C47B23B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323" y="1022370"/>
            <a:ext cx="3065453" cy="5041861"/>
          </a:xfrm>
          <a:prstGeom prst="rect">
            <a:avLst/>
          </a:prstGeom>
        </p:spPr>
      </p:pic>
    </p:spTree>
    <p:extLst>
      <p:ext uri="{BB962C8B-B14F-4D97-AF65-F5344CB8AC3E}">
        <p14:creationId xmlns:p14="http://schemas.microsoft.com/office/powerpoint/2010/main" val="2737445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8.8 Terminal </a:t>
            </a:r>
            <a:r>
              <a:rPr lang="en-US" spc="-500" noProof="0" dirty="0"/>
              <a:t>I </a:t>
            </a:r>
            <a:r>
              <a:rPr lang="en-US" noProof="0" dirty="0"/>
              <a:t>D</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5453"/>
            <a:ext cx="4114800" cy="1144347"/>
          </a:xfrm>
        </p:spPr>
        <p:txBody>
          <a:bodyPr tIns="18000" bIns="18000" anchor="ctr" anchorCtr="0"/>
          <a:lstStyle/>
          <a:p>
            <a:r>
              <a:rPr lang="en-US" sz="2400" noProof="0" dirty="0"/>
              <a:t>The electrical </a:t>
            </a:r>
            <a:r>
              <a:rPr lang="en-US" sz="2400" dirty="0"/>
              <a:t>t</a:t>
            </a:r>
            <a:r>
              <a:rPr lang="en-US" sz="2400" noProof="0" dirty="0"/>
              <a:t>erminals are usually </a:t>
            </a:r>
            <a:r>
              <a:rPr lang="en-US" sz="2400" dirty="0"/>
              <a:t>l</a:t>
            </a:r>
            <a:r>
              <a:rPr lang="en-US" sz="2400" noProof="0" dirty="0"/>
              <a:t>abeled </a:t>
            </a:r>
            <a:r>
              <a:rPr lang="en-US" sz="2400" dirty="0"/>
              <a:t>w</a:t>
            </a:r>
            <a:r>
              <a:rPr lang="en-US" sz="2400" noProof="0" dirty="0"/>
              <a:t>ith a letter or number.</a:t>
            </a:r>
          </a:p>
        </p:txBody>
      </p:sp>
      <p:pic>
        <p:nvPicPr>
          <p:cNvPr id="4" name="Picture 3" descr="The symbol of a motor shows a circle with two solid rectangles on top with an up arrow and bottom with a down arrow inside a square. Brushes A and B are shown by a line with the base from the respective arrow head.&#10;">
            <a:extLst>
              <a:ext uri="{FF2B5EF4-FFF2-40B4-BE49-F238E27FC236}">
                <a16:creationId xmlns:a16="http://schemas.microsoft.com/office/drawing/2014/main" id="{E791029F-5A95-419D-AD8D-23CA574D3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36289"/>
            <a:ext cx="1279430" cy="4702511"/>
          </a:xfrm>
          <a:prstGeom prst="rect">
            <a:avLst/>
          </a:prstGeom>
        </p:spPr>
      </p:pic>
    </p:spTree>
    <p:extLst>
      <p:ext uri="{BB962C8B-B14F-4D97-AF65-F5344CB8AC3E}">
        <p14:creationId xmlns:p14="http://schemas.microsoft.com/office/powerpoint/2010/main" val="190942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lIns="0" tIns="18000" rIns="0" bIns="18000" anchor="ctr" anchorCtr="0">
            <a:spAutoFit/>
          </a:bodyPr>
          <a:lstStyle/>
          <a:p>
            <a:r>
              <a:rPr lang="en-US" noProof="0" dirty="0"/>
              <a:t>Learning Objectives </a:t>
            </a:r>
            <a:endParaRPr lang="en-US" sz="2800" noProof="0" dirty="0"/>
          </a:p>
        </p:txBody>
      </p:sp>
      <p:sp>
        <p:nvSpPr>
          <p:cNvPr id="4" name="Content Placeholder 3"/>
          <p:cNvSpPr>
            <a:spLocks noGrp="1"/>
          </p:cNvSpPr>
          <p:nvPr>
            <p:ph idx="1"/>
          </p:nvPr>
        </p:nvSpPr>
        <p:spPr>
          <a:xfrm>
            <a:off x="457200" y="1009550"/>
            <a:ext cx="8229600" cy="4762842"/>
          </a:xfrm>
        </p:spPr>
        <p:txBody>
          <a:bodyPr lIns="0" tIns="18000" rIns="0" bIns="18000" anchor="ctr" anchorCtr="0">
            <a:spAutoFit/>
          </a:bodyPr>
          <a:lstStyle/>
          <a:p>
            <a:pPr marL="685800" indent="-685800">
              <a:buNone/>
            </a:pPr>
            <a:r>
              <a:rPr lang="en-US" sz="2400" b="1" noProof="0" dirty="0">
                <a:solidFill>
                  <a:srgbClr val="007FA3"/>
                </a:solidFill>
                <a:latin typeface="+mj-lt"/>
                <a:ea typeface="+mj-ea"/>
                <a:cs typeface="Times New Roman" panose="02020603050405020304" pitchFamily="18" charset="0"/>
              </a:rPr>
              <a:t>8.1</a:t>
            </a:r>
            <a:r>
              <a:rPr lang="en-US" sz="2400" noProof="0" dirty="0"/>
              <a:t> </a:t>
            </a:r>
            <a:r>
              <a:rPr lang="en-US" sz="2400" noProof="0" dirty="0">
                <a:latin typeface="+mj-lt"/>
                <a:ea typeface="+mj-ea"/>
                <a:cs typeface="Times New Roman" panose="02020603050405020304" pitchFamily="18" charset="0"/>
              </a:rPr>
              <a:t>Describe what information wiring schematics include.</a:t>
            </a:r>
          </a:p>
          <a:p>
            <a:pPr marL="685800" indent="-685800">
              <a:buNone/>
            </a:pPr>
            <a:r>
              <a:rPr lang="en-US" sz="2400" b="1" noProof="0" dirty="0">
                <a:solidFill>
                  <a:srgbClr val="007FA3"/>
                </a:solidFill>
                <a:cs typeface="Times New Roman" panose="02020603050405020304" pitchFamily="18" charset="0"/>
              </a:rPr>
              <a:t>8.2 </a:t>
            </a:r>
            <a:r>
              <a:rPr lang="en-US" sz="2400" noProof="0" dirty="0">
                <a:latin typeface="+mj-lt"/>
                <a:ea typeface="+mj-ea"/>
                <a:cs typeface="Times New Roman" panose="02020603050405020304" pitchFamily="18" charset="0"/>
              </a:rPr>
              <a:t>Interpret wiring schematics.</a:t>
            </a:r>
          </a:p>
          <a:p>
            <a:pPr marL="685800" indent="-685800">
              <a:buNone/>
            </a:pPr>
            <a:r>
              <a:rPr lang="en-US" sz="2400" b="1" noProof="0" dirty="0">
                <a:solidFill>
                  <a:srgbClr val="007FA3"/>
                </a:solidFill>
                <a:cs typeface="Times New Roman" panose="02020603050405020304" pitchFamily="18" charset="0"/>
              </a:rPr>
              <a:t>8.3 </a:t>
            </a:r>
            <a:r>
              <a:rPr lang="en-US" sz="2400" noProof="0" dirty="0">
                <a:latin typeface="+mj-lt"/>
                <a:ea typeface="+mj-ea"/>
                <a:cs typeface="Times New Roman" panose="02020603050405020304" pitchFamily="18" charset="0"/>
              </a:rPr>
              <a:t>Explain the procedure to identify relay terminals.</a:t>
            </a:r>
          </a:p>
          <a:p>
            <a:pPr marL="685800" indent="-685800">
              <a:buNone/>
            </a:pPr>
            <a:r>
              <a:rPr lang="en-US" sz="2400" b="1" noProof="0" dirty="0">
                <a:solidFill>
                  <a:srgbClr val="007FA3"/>
                </a:solidFill>
                <a:cs typeface="Times New Roman" panose="02020603050405020304" pitchFamily="18" charset="0"/>
              </a:rPr>
              <a:t>8.4 </a:t>
            </a:r>
            <a:r>
              <a:rPr lang="en-US" sz="2400" noProof="0" dirty="0">
                <a:latin typeface="+mj-lt"/>
                <a:ea typeface="+mj-ea"/>
                <a:cs typeface="Times New Roman" panose="02020603050405020304" pitchFamily="18" charset="0"/>
              </a:rPr>
              <a:t>Explain how to locate an open circuit.</a:t>
            </a:r>
          </a:p>
          <a:p>
            <a:pPr marL="685800" indent="-685800">
              <a:buNone/>
            </a:pPr>
            <a:r>
              <a:rPr lang="en-US" sz="2400" b="1" noProof="0" dirty="0">
                <a:solidFill>
                  <a:srgbClr val="007FA3"/>
                </a:solidFill>
                <a:cs typeface="Times New Roman" panose="02020603050405020304" pitchFamily="18" charset="0"/>
              </a:rPr>
              <a:t>8.5 </a:t>
            </a:r>
            <a:r>
              <a:rPr lang="en-US" sz="2400" noProof="0" dirty="0">
                <a:latin typeface="+mj-lt"/>
                <a:ea typeface="+mj-ea"/>
                <a:cs typeface="Times New Roman" panose="02020603050405020304" pitchFamily="18" charset="0"/>
              </a:rPr>
              <a:t>Describe how to check for common power or ground.</a:t>
            </a:r>
          </a:p>
          <a:p>
            <a:pPr marL="685800" indent="-685800">
              <a:buNone/>
            </a:pPr>
            <a:r>
              <a:rPr lang="en-US" sz="2400" b="1" noProof="0" dirty="0">
                <a:solidFill>
                  <a:srgbClr val="007FA3"/>
                </a:solidFill>
                <a:cs typeface="Times New Roman" panose="02020603050405020304" pitchFamily="18" charset="0"/>
              </a:rPr>
              <a:t>8.6 </a:t>
            </a:r>
            <a:r>
              <a:rPr lang="en-US" sz="2400" noProof="0" dirty="0">
                <a:latin typeface="+mj-lt"/>
                <a:ea typeface="+mj-ea"/>
                <a:cs typeface="Times New Roman" panose="02020603050405020304" pitchFamily="18" charset="0"/>
              </a:rPr>
              <a:t>Discuss circuit troubleshooting.</a:t>
            </a:r>
          </a:p>
          <a:p>
            <a:pPr marL="685800" indent="-685800">
              <a:buNone/>
            </a:pPr>
            <a:r>
              <a:rPr lang="en-US" sz="2400" b="1" noProof="0" dirty="0">
                <a:solidFill>
                  <a:srgbClr val="007FA3"/>
                </a:solidFill>
                <a:cs typeface="Times New Roman" panose="02020603050405020304" pitchFamily="18" charset="0"/>
              </a:rPr>
              <a:t>8.7 </a:t>
            </a:r>
            <a:r>
              <a:rPr lang="en-US" sz="2400" noProof="0" dirty="0">
                <a:latin typeface="+mj-lt"/>
                <a:ea typeface="+mj-ea"/>
                <a:cs typeface="Times New Roman" panose="02020603050405020304" pitchFamily="18" charset="0"/>
              </a:rPr>
              <a:t>Explain the different methods to locate a short circuit.</a:t>
            </a:r>
          </a:p>
          <a:p>
            <a:pPr marL="685800" indent="-685800">
              <a:buNone/>
            </a:pPr>
            <a:r>
              <a:rPr lang="en-US" sz="2400" b="1" noProof="0" dirty="0">
                <a:solidFill>
                  <a:srgbClr val="007FA3"/>
                </a:solidFill>
                <a:cs typeface="Times New Roman" panose="02020603050405020304" pitchFamily="18" charset="0"/>
              </a:rPr>
              <a:t>8.8 </a:t>
            </a:r>
            <a:r>
              <a:rPr lang="en-US" sz="2400" noProof="0" dirty="0">
                <a:latin typeface="+mj-lt"/>
                <a:ea typeface="+mj-ea"/>
                <a:cs typeface="Times New Roman" panose="02020603050405020304" pitchFamily="18" charset="0"/>
              </a:rPr>
              <a:t>Explain the procedure to troubleshoot an electrical problem.</a:t>
            </a:r>
            <a:endParaRPr lang="en-US" sz="2400" noProof="0" dirty="0"/>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8.9 Splice</a:t>
            </a:r>
            <a:endParaRPr lang="en-US" sz="2800" noProof="0" dirty="0">
              <a:solidFill>
                <a:srgbClr val="FF0000"/>
              </a:solidFill>
            </a:endParaRPr>
          </a:p>
        </p:txBody>
      </p:sp>
      <p:pic>
        <p:nvPicPr>
          <p:cNvPr id="4" name="Picture 3" descr="Two S 103 wires cross together to form a joint called splice.&#10;">
            <a:extLst>
              <a:ext uri="{FF2B5EF4-FFF2-40B4-BE49-F238E27FC236}">
                <a16:creationId xmlns:a16="http://schemas.microsoft.com/office/drawing/2014/main" id="{A8B09060-C1DF-439E-9801-0C2504395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006" y="1474680"/>
            <a:ext cx="6501986" cy="1354570"/>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04899" y="3442995"/>
            <a:ext cx="6934200" cy="803006"/>
          </a:xfrm>
        </p:spPr>
        <p:txBody>
          <a:bodyPr tIns="18000" bIns="18000" anchor="ctr" anchorCtr="0"/>
          <a:lstStyle/>
          <a:p>
            <a:r>
              <a:rPr lang="en-US" sz="2400" noProof="0" dirty="0"/>
              <a:t>Two wires </a:t>
            </a:r>
            <a:r>
              <a:rPr lang="en-US" sz="2400" dirty="0"/>
              <a:t>t</a:t>
            </a:r>
            <a:r>
              <a:rPr lang="en-US" sz="2400" noProof="0" dirty="0"/>
              <a:t>hat </a:t>
            </a:r>
            <a:r>
              <a:rPr lang="en-US" sz="2400" dirty="0"/>
              <a:t>c</a:t>
            </a:r>
            <a:r>
              <a:rPr lang="en-US" sz="2400" noProof="0" dirty="0"/>
              <a:t>ross at the dot </a:t>
            </a:r>
            <a:r>
              <a:rPr lang="en-US" sz="2400" dirty="0"/>
              <a:t>i</a:t>
            </a:r>
            <a:r>
              <a:rPr lang="en-US" sz="2400" noProof="0" dirty="0"/>
              <a:t>ndicate </a:t>
            </a:r>
            <a:r>
              <a:rPr lang="en-US" sz="2400" dirty="0"/>
              <a:t>t</a:t>
            </a:r>
            <a:r>
              <a:rPr lang="en-US" sz="2400" noProof="0" dirty="0"/>
              <a:t>hat the two are electrically </a:t>
            </a:r>
            <a:r>
              <a:rPr lang="en-US" sz="2400" dirty="0"/>
              <a:t>c</a:t>
            </a:r>
            <a:r>
              <a:rPr lang="en-US" sz="2400" noProof="0" dirty="0"/>
              <a:t>onnected.</a:t>
            </a:r>
          </a:p>
        </p:txBody>
      </p:sp>
    </p:spTree>
    <p:extLst>
      <p:ext uri="{BB962C8B-B14F-4D97-AF65-F5344CB8AC3E}">
        <p14:creationId xmlns:p14="http://schemas.microsoft.com/office/powerpoint/2010/main" val="60674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8.10 Wires That Cross</a:t>
            </a:r>
            <a:endParaRPr lang="en-US" sz="2800" noProof="0" dirty="0">
              <a:solidFill>
                <a:srgbClr val="FF0000"/>
              </a:solidFill>
            </a:endParaRPr>
          </a:p>
        </p:txBody>
      </p:sp>
      <p:pic>
        <p:nvPicPr>
          <p:cNvPr id="4" name="Picture 3" descr="A symbol of a non-electrically connected wire splice, where wires cross each other but are not in contact electrically are shown with one bridging over the other. &#10;">
            <a:extLst>
              <a:ext uri="{FF2B5EF4-FFF2-40B4-BE49-F238E27FC236}">
                <a16:creationId xmlns:a16="http://schemas.microsoft.com/office/drawing/2014/main" id="{82116B9C-0383-4B83-850A-ABE77D4DC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824" y="1642723"/>
            <a:ext cx="6537236" cy="138785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82501" y="3837991"/>
            <a:ext cx="7162800" cy="1144347"/>
          </a:xfrm>
        </p:spPr>
        <p:txBody>
          <a:bodyPr tIns="18000" bIns="18000" anchor="ctr" anchorCtr="0"/>
          <a:lstStyle/>
          <a:p>
            <a:r>
              <a:rPr lang="en-US" sz="2400" noProof="0" dirty="0"/>
              <a:t>Wires that cross, but do not electrically contact each other, are shown with one wire bridging over the other.</a:t>
            </a:r>
          </a:p>
        </p:txBody>
      </p:sp>
    </p:spTree>
    <p:extLst>
      <p:ext uri="{BB962C8B-B14F-4D97-AF65-F5344CB8AC3E}">
        <p14:creationId xmlns:p14="http://schemas.microsoft.com/office/powerpoint/2010/main" val="273107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7252"/>
            <a:ext cx="8229600" cy="590349"/>
          </a:xfrm>
        </p:spPr>
        <p:txBody>
          <a:bodyPr tIns="18000" bIns="18000" anchor="ctr" anchorCtr="0"/>
          <a:lstStyle/>
          <a:p>
            <a:r>
              <a:rPr lang="en-US" noProof="0" dirty="0"/>
              <a:t>Figure 8.11 C, G, S Location</a:t>
            </a:r>
            <a:endParaRPr lang="en-US" sz="2800" noProof="0" dirty="0">
              <a:solidFill>
                <a:srgbClr val="FF0000"/>
              </a:solidFill>
            </a:endParaRPr>
          </a:p>
        </p:txBody>
      </p:sp>
      <p:pic>
        <p:nvPicPr>
          <p:cNvPr id="4" name="Picture 3" descr="A figure depicts a vehicle and the position of connectors according to their number. Connectors numbered 100 to199 under the hood, 200 to 299 under the dash, 300 to 300 inside the passenger compartment and 400 to 499 in the trunk.&#10;">
            <a:extLst>
              <a:ext uri="{FF2B5EF4-FFF2-40B4-BE49-F238E27FC236}">
                <a16:creationId xmlns:a16="http://schemas.microsoft.com/office/drawing/2014/main" id="{7E30468B-E618-48E7-B406-8CD22E7AB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160" y="1477561"/>
            <a:ext cx="7213087" cy="2320202"/>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4189653"/>
            <a:ext cx="7467600" cy="1144347"/>
          </a:xfrm>
        </p:spPr>
        <p:txBody>
          <a:bodyPr tIns="18000" bIns="18000" anchor="ctr" anchorCtr="0"/>
          <a:lstStyle/>
          <a:p>
            <a:r>
              <a:rPr lang="en-US" sz="2400" noProof="0" dirty="0"/>
              <a:t>Connectors (C), </a:t>
            </a:r>
            <a:r>
              <a:rPr lang="en-US" sz="2400" dirty="0"/>
              <a:t>g</a:t>
            </a:r>
            <a:r>
              <a:rPr lang="en-US" sz="2400" noProof="0" dirty="0"/>
              <a:t>rounds (G), and splices (S) are followed by a number, generally </a:t>
            </a:r>
            <a:r>
              <a:rPr lang="en-US" sz="2400" dirty="0"/>
              <a:t>i</a:t>
            </a:r>
            <a:r>
              <a:rPr lang="en-US" sz="2400" noProof="0" dirty="0"/>
              <a:t>ndicating the location in the vehicle. G209 is under the </a:t>
            </a:r>
            <a:r>
              <a:rPr lang="en-US" sz="2400" dirty="0"/>
              <a:t>d</a:t>
            </a:r>
            <a:r>
              <a:rPr lang="en-US" sz="2400" noProof="0" dirty="0"/>
              <a:t>ash.</a:t>
            </a:r>
          </a:p>
        </p:txBody>
      </p:sp>
    </p:spTree>
    <p:extLst>
      <p:ext uri="{BB962C8B-B14F-4D97-AF65-F5344CB8AC3E}">
        <p14:creationId xmlns:p14="http://schemas.microsoft.com/office/powerpoint/2010/main" val="329727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8.12 Ground G305 </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32808"/>
            <a:ext cx="4038600" cy="1938992"/>
          </a:xfrm>
        </p:spPr>
        <p:txBody>
          <a:bodyPr tIns="18000" bIns="18000" anchor="ctr" anchorCtr="0"/>
          <a:lstStyle/>
          <a:p>
            <a:r>
              <a:rPr lang="en-US" sz="2400" noProof="0" dirty="0"/>
              <a:t>The ground </a:t>
            </a:r>
            <a:r>
              <a:rPr lang="en-US" sz="2400" dirty="0"/>
              <a:t>f</a:t>
            </a:r>
            <a:r>
              <a:rPr lang="en-US" sz="2400" noProof="0" dirty="0"/>
              <a:t>or the battery is labeled G305, indicating the ground connector is located in the passenger compartment of the vehicle.</a:t>
            </a:r>
          </a:p>
        </p:txBody>
      </p:sp>
      <p:pic>
        <p:nvPicPr>
          <p:cNvPr id="4" name="Picture 3" descr="A diagram illustrates the general format of labeling for grounds and splices. &#10;Long description is available in notes, press F6.">
            <a:extLst>
              <a:ext uri="{FF2B5EF4-FFF2-40B4-BE49-F238E27FC236}">
                <a16:creationId xmlns:a16="http://schemas.microsoft.com/office/drawing/2014/main" id="{CD15F033-1B2D-4FB7-81E4-19EA8A83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425" y="1091051"/>
            <a:ext cx="3165553" cy="4880000"/>
          </a:xfrm>
          <a:prstGeom prst="rect">
            <a:avLst/>
          </a:prstGeom>
        </p:spPr>
      </p:pic>
    </p:spTree>
    <p:extLst>
      <p:ext uri="{BB962C8B-B14F-4D97-AF65-F5344CB8AC3E}">
        <p14:creationId xmlns:p14="http://schemas.microsoft.com/office/powerpoint/2010/main" val="852112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8.13 Lightbulb Symbol</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44476"/>
            <a:ext cx="3505200" cy="2308324"/>
          </a:xfrm>
        </p:spPr>
        <p:txBody>
          <a:bodyPr tIns="18000" bIns="18000" anchor="ctr" anchorCtr="0"/>
          <a:lstStyle/>
          <a:p>
            <a:r>
              <a:rPr lang="en-US" sz="2400" noProof="0" dirty="0"/>
              <a:t>The symbol for lightbulbs shows the filament inside a circle, which represents the glass ampoule of the bulb.</a:t>
            </a:r>
          </a:p>
        </p:txBody>
      </p:sp>
      <p:pic>
        <p:nvPicPr>
          <p:cNvPr id="4" name="Picture 3" descr="The symbol for a lightbulb represented by a circle with a filament inside. Alongside the lightbulb symbol, the diagram also shows a dual-filament bulb symbol which is a circle with two filaments inside. &#10;">
            <a:extLst>
              <a:ext uri="{FF2B5EF4-FFF2-40B4-BE49-F238E27FC236}">
                <a16:creationId xmlns:a16="http://schemas.microsoft.com/office/drawing/2014/main" id="{3183E10C-BD2B-4BF1-BE3C-FA511EA66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354" y="1233412"/>
            <a:ext cx="4368348" cy="2134000"/>
          </a:xfrm>
          <a:prstGeom prst="rect">
            <a:avLst/>
          </a:prstGeom>
        </p:spPr>
      </p:pic>
    </p:spTree>
    <p:extLst>
      <p:ext uri="{BB962C8B-B14F-4D97-AF65-F5344CB8AC3E}">
        <p14:creationId xmlns:p14="http://schemas.microsoft.com/office/powerpoint/2010/main" val="990907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8.14 Motor Symbol</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4343400" cy="1883011"/>
          </a:xfrm>
        </p:spPr>
        <p:txBody>
          <a:bodyPr tIns="18000" bIns="18000" anchor="ctr" anchorCtr="0"/>
          <a:lstStyle/>
          <a:p>
            <a:r>
              <a:rPr lang="en-US" sz="2400" noProof="0" dirty="0"/>
              <a:t>An electric motor symbol shows a circle with the letter </a:t>
            </a:r>
            <a:r>
              <a:rPr lang="en-US" sz="2400" i="1" noProof="0" dirty="0"/>
              <a:t>M</a:t>
            </a:r>
            <a:r>
              <a:rPr lang="en-US" sz="2400" noProof="0" dirty="0"/>
              <a:t> in the center and two black sections that represent the brushes of the motor.</a:t>
            </a:r>
          </a:p>
        </p:txBody>
      </p:sp>
      <p:pic>
        <p:nvPicPr>
          <p:cNvPr id="4" name="Picture 3" descr="The symbol of a terminal represents a circle inside a rectangular box with two arrows pointing outward from top and bottom of the circle. The top of the box is labeled B and the bottom is labeled A. &#10;">
            <a:extLst>
              <a:ext uri="{FF2B5EF4-FFF2-40B4-BE49-F238E27FC236}">
                <a16:creationId xmlns:a16="http://schemas.microsoft.com/office/drawing/2014/main" id="{D23410AE-45B7-4F61-A68E-5DAB778A9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669" y="977675"/>
            <a:ext cx="1217334" cy="4474277"/>
          </a:xfrm>
          <a:prstGeom prst="rect">
            <a:avLst/>
          </a:prstGeom>
        </p:spPr>
      </p:pic>
    </p:spTree>
    <p:extLst>
      <p:ext uri="{BB962C8B-B14F-4D97-AF65-F5344CB8AC3E}">
        <p14:creationId xmlns:p14="http://schemas.microsoft.com/office/powerpoint/2010/main" val="585306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8.15 Resistor Symbol</a:t>
            </a:r>
            <a:endParaRPr lang="en-US" sz="2800" noProof="0" dirty="0">
              <a:solidFill>
                <a:srgbClr val="FF0000"/>
              </a:solidFill>
            </a:endParaRPr>
          </a:p>
        </p:txBody>
      </p:sp>
      <p:pic>
        <p:nvPicPr>
          <p:cNvPr id="4" name="Picture 3" descr="Symbols of a fixed resistor, a thermistor, and a potentiometer. &#10;Long description is available in notes, press F6.">
            <a:extLst>
              <a:ext uri="{FF2B5EF4-FFF2-40B4-BE49-F238E27FC236}">
                <a16:creationId xmlns:a16="http://schemas.microsoft.com/office/drawing/2014/main" id="{86BA21E8-B7C1-40B2-8AF6-91FC7EF3B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781" y="1270075"/>
            <a:ext cx="6908439" cy="3629541"/>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66800" y="5366185"/>
            <a:ext cx="7010400" cy="775015"/>
          </a:xfrm>
        </p:spPr>
        <p:txBody>
          <a:bodyPr tIns="18000" bIns="18000" anchor="ctr" anchorCtr="0"/>
          <a:lstStyle/>
          <a:p>
            <a:r>
              <a:rPr lang="en-US" sz="2400" noProof="0" dirty="0"/>
              <a:t>Resistor symbols </a:t>
            </a:r>
            <a:r>
              <a:rPr lang="en-US" sz="2400" dirty="0"/>
              <a:t>v</a:t>
            </a:r>
            <a:r>
              <a:rPr lang="en-US" sz="2400" noProof="0" dirty="0"/>
              <a:t>ary, depending on the type of resistor.</a:t>
            </a:r>
          </a:p>
        </p:txBody>
      </p:sp>
    </p:spTree>
    <p:extLst>
      <p:ext uri="{BB962C8B-B14F-4D97-AF65-F5344CB8AC3E}">
        <p14:creationId xmlns:p14="http://schemas.microsoft.com/office/powerpoint/2010/main" val="221630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6590"/>
            <a:ext cx="8229600" cy="590349"/>
          </a:xfrm>
        </p:spPr>
        <p:txBody>
          <a:bodyPr tIns="18000" bIns="18000" anchor="ctr" anchorCtr="0"/>
          <a:lstStyle/>
          <a:p>
            <a:r>
              <a:rPr lang="en-US" noProof="0" dirty="0"/>
              <a:t>Figure 8.16 Rheostat</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39694"/>
            <a:ext cx="3916594" cy="1883011"/>
          </a:xfrm>
        </p:spPr>
        <p:txBody>
          <a:bodyPr tIns="18000" bIns="18000" anchor="ctr" anchorCtr="0"/>
          <a:lstStyle/>
          <a:p>
            <a:r>
              <a:rPr lang="en-US" sz="2400" noProof="0" dirty="0"/>
              <a:t>Rheostat uses only two wires—one is connected to a voltage source and the other is attached to the movable arm.</a:t>
            </a:r>
          </a:p>
        </p:txBody>
      </p:sp>
      <p:pic>
        <p:nvPicPr>
          <p:cNvPr id="4" name="Picture 3" descr="A symbol of a rheostat which uses two wires. One of the wire is connected to a voltage source and the other is attached to the movable arm. &#10;">
            <a:extLst>
              <a:ext uri="{FF2B5EF4-FFF2-40B4-BE49-F238E27FC236}">
                <a16:creationId xmlns:a16="http://schemas.microsoft.com/office/drawing/2014/main" id="{506FD908-E73A-4931-9C00-EE4AC81DB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006" y="1371600"/>
            <a:ext cx="3916594" cy="1314652"/>
          </a:xfrm>
          <a:prstGeom prst="rect">
            <a:avLst/>
          </a:prstGeom>
        </p:spPr>
      </p:pic>
    </p:spTree>
    <p:extLst>
      <p:ext uri="{BB962C8B-B14F-4D97-AF65-F5344CB8AC3E}">
        <p14:creationId xmlns:p14="http://schemas.microsoft.com/office/powerpoint/2010/main" val="1273541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8.17 Capacitors</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77794"/>
            <a:ext cx="4114800" cy="1883011"/>
          </a:xfrm>
        </p:spPr>
        <p:txBody>
          <a:bodyPr tIns="18000" bIns="18000" anchor="ctr" anchorCtr="0"/>
          <a:lstStyle/>
          <a:p>
            <a:r>
              <a:rPr lang="en-US" sz="2400" noProof="0" dirty="0"/>
              <a:t>Symbols used to represent capacitors. If one of the lines is curved, this indicates that the capacitor being used has a polarity.</a:t>
            </a:r>
          </a:p>
        </p:txBody>
      </p:sp>
      <p:pic>
        <p:nvPicPr>
          <p:cNvPr id="4" name="Picture 3" descr="Two symbols are represented as follows. First symbol has two straight lines and the second has one line straight and a curved line denoting the capacitor has a polarity. &#10;">
            <a:extLst>
              <a:ext uri="{FF2B5EF4-FFF2-40B4-BE49-F238E27FC236}">
                <a16:creationId xmlns:a16="http://schemas.microsoft.com/office/drawing/2014/main" id="{A40BD023-97FD-49BF-911F-246C54B87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945" y="945065"/>
            <a:ext cx="3573255" cy="2864935"/>
          </a:xfrm>
          <a:prstGeom prst="rect">
            <a:avLst/>
          </a:prstGeom>
        </p:spPr>
      </p:pic>
    </p:spTree>
    <p:extLst>
      <p:ext uri="{BB962C8B-B14F-4D97-AF65-F5344CB8AC3E}">
        <p14:creationId xmlns:p14="http://schemas.microsoft.com/office/powerpoint/2010/main" val="1032845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8.18 Heated Grid</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126"/>
            <a:ext cx="3980674" cy="1144347"/>
          </a:xfrm>
        </p:spPr>
        <p:txBody>
          <a:bodyPr tIns="18000" bIns="18000" anchor="ctr" anchorCtr="0"/>
          <a:lstStyle/>
          <a:p>
            <a:r>
              <a:rPr lang="en-US" sz="2400" noProof="0" dirty="0"/>
              <a:t>The grid-like symbol represents an electrically heated element.</a:t>
            </a:r>
          </a:p>
        </p:txBody>
      </p:sp>
      <p:pic>
        <p:nvPicPr>
          <p:cNvPr id="4" name="Picture 3" descr="A solid box labeled, heated grid, has a wire that receives and sends current. Current flows in and out from the fire. This is represented as forward and backward arrows on a solid line. There is a dashed part of the line with no current flow.&#10;">
            <a:extLst>
              <a:ext uri="{FF2B5EF4-FFF2-40B4-BE49-F238E27FC236}">
                <a16:creationId xmlns:a16="http://schemas.microsoft.com/office/drawing/2014/main" id="{CE645025-9E35-4014-BF75-900924613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90600"/>
            <a:ext cx="3980675" cy="2762452"/>
          </a:xfrm>
          <a:prstGeom prst="rect">
            <a:avLst/>
          </a:prstGeom>
        </p:spPr>
      </p:pic>
    </p:spTree>
    <p:extLst>
      <p:ext uri="{BB962C8B-B14F-4D97-AF65-F5344CB8AC3E}">
        <p14:creationId xmlns:p14="http://schemas.microsoft.com/office/powerpoint/2010/main" val="1394424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649"/>
            <a:ext cx="8229600" cy="559572"/>
          </a:xfrm>
        </p:spPr>
        <p:txBody>
          <a:bodyPr tIns="18000" bIns="18000" anchor="ctr" anchorCtr="0">
            <a:spAutoFit/>
          </a:bodyPr>
          <a:lstStyle/>
          <a:p>
            <a:r>
              <a:rPr lang="en-US" sz="3400" noProof="0" dirty="0"/>
              <a:t>Wiring Schematics and Symbols </a:t>
            </a:r>
            <a:r>
              <a:rPr lang="en-US" sz="2600" noProof="0" dirty="0"/>
              <a:t>(1 of 2)</a:t>
            </a:r>
          </a:p>
        </p:txBody>
      </p:sp>
      <p:sp>
        <p:nvSpPr>
          <p:cNvPr id="4" name="Content Placeholder 3"/>
          <p:cNvSpPr>
            <a:spLocks noGrp="1"/>
          </p:cNvSpPr>
          <p:nvPr>
            <p:ph idx="1"/>
          </p:nvPr>
        </p:nvSpPr>
        <p:spPr>
          <a:xfrm>
            <a:off x="457200" y="1054354"/>
            <a:ext cx="8229600" cy="3365246"/>
          </a:xfrm>
        </p:spPr>
        <p:txBody>
          <a:bodyPr tIns="18000" bIns="18000" anchor="ctr" anchorCtr="0">
            <a:spAutoFit/>
          </a:bodyPr>
          <a:lstStyle/>
          <a:p>
            <a:r>
              <a:rPr lang="en-US" sz="2400" noProof="0" dirty="0"/>
              <a:t>Terminology</a:t>
            </a:r>
          </a:p>
          <a:p>
            <a:pPr lvl="1"/>
            <a:r>
              <a:rPr lang="en-US" sz="2400" noProof="0" dirty="0"/>
              <a:t>A wiring schematic, sometimes called a diagram, shows electrical components and wiring using symbols and lines to represent components and wires.</a:t>
            </a:r>
          </a:p>
          <a:p>
            <a:r>
              <a:rPr lang="en-US" sz="2400" noProof="0" dirty="0"/>
              <a:t>All circuit schematics or diagrams include:</a:t>
            </a:r>
          </a:p>
          <a:p>
            <a:pPr lvl="1"/>
            <a:r>
              <a:rPr lang="en-US" sz="2400" noProof="0" dirty="0"/>
              <a:t>Power-side of wiring, splices, connectors, wire size, wire color, trace color, circuit number, electrical components, ground path returns, fuses and switches</a:t>
            </a:r>
          </a:p>
        </p:txBody>
      </p:sp>
    </p:spTree>
    <p:extLst>
      <p:ext uri="{BB962C8B-B14F-4D97-AF65-F5344CB8AC3E}">
        <p14:creationId xmlns:p14="http://schemas.microsoft.com/office/powerpoint/2010/main" val="156348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584"/>
            <a:ext cx="8229600" cy="590349"/>
          </a:xfrm>
        </p:spPr>
        <p:txBody>
          <a:bodyPr tIns="18000" bIns="18000" anchor="ctr" anchorCtr="0"/>
          <a:lstStyle/>
          <a:p>
            <a:r>
              <a:rPr lang="en-US" noProof="0" dirty="0"/>
              <a:t>Figure 8.19 Dotted Box Part </a:t>
            </a:r>
            <a:endParaRPr lang="en-US" sz="2800" noProof="0" dirty="0">
              <a:solidFill>
                <a:srgbClr val="FF0000"/>
              </a:solidFill>
            </a:endParaRPr>
          </a:p>
        </p:txBody>
      </p:sp>
      <p:pic>
        <p:nvPicPr>
          <p:cNvPr id="4" name="Picture 3" descr="A symbol is represented by a rectangular box with dashed lines. &#10;">
            <a:extLst>
              <a:ext uri="{FF2B5EF4-FFF2-40B4-BE49-F238E27FC236}">
                <a16:creationId xmlns:a16="http://schemas.microsoft.com/office/drawing/2014/main" id="{2F9DFD1B-E4BC-48C5-854D-A7FCC83C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363" y="1143428"/>
            <a:ext cx="5207275" cy="3664377"/>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092385"/>
            <a:ext cx="7467600" cy="775015"/>
          </a:xfrm>
        </p:spPr>
        <p:txBody>
          <a:bodyPr tIns="18000" bIns="18000" anchor="ctr" anchorCtr="0"/>
          <a:lstStyle/>
          <a:p>
            <a:r>
              <a:rPr lang="en-US" sz="2400" noProof="0" dirty="0"/>
              <a:t>A dashed outline represents a portion (part) of a component.</a:t>
            </a:r>
          </a:p>
        </p:txBody>
      </p:sp>
    </p:spTree>
    <p:extLst>
      <p:ext uri="{BB962C8B-B14F-4D97-AF65-F5344CB8AC3E}">
        <p14:creationId xmlns:p14="http://schemas.microsoft.com/office/powerpoint/2010/main" val="1654546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8.20 Solid Box Component</a:t>
            </a:r>
            <a:endParaRPr lang="en-US" sz="2800" noProof="0" dirty="0">
              <a:solidFill>
                <a:srgbClr val="FF0000"/>
              </a:solidFill>
            </a:endParaRPr>
          </a:p>
        </p:txBody>
      </p:sp>
      <p:pic>
        <p:nvPicPr>
          <p:cNvPr id="4" name="Picture 3" descr="A rectangular box with solid lines. &#10;">
            <a:extLst>
              <a:ext uri="{FF2B5EF4-FFF2-40B4-BE49-F238E27FC236}">
                <a16:creationId xmlns:a16="http://schemas.microsoft.com/office/drawing/2014/main" id="{128B164E-6839-4202-B22E-27E655465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665" y="1237369"/>
            <a:ext cx="5104671" cy="359217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409700" y="5486400"/>
            <a:ext cx="6324600" cy="405683"/>
          </a:xfrm>
        </p:spPr>
        <p:txBody>
          <a:bodyPr tIns="18000" bIns="18000" anchor="ctr" anchorCtr="0"/>
          <a:lstStyle/>
          <a:p>
            <a:r>
              <a:rPr lang="en-US" sz="2400" noProof="0" dirty="0"/>
              <a:t>Solid box represents an entire component.</a:t>
            </a:r>
          </a:p>
        </p:txBody>
      </p:sp>
    </p:spTree>
    <p:extLst>
      <p:ext uri="{BB962C8B-B14F-4D97-AF65-F5344CB8AC3E}">
        <p14:creationId xmlns:p14="http://schemas.microsoft.com/office/powerpoint/2010/main" val="2299497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584"/>
            <a:ext cx="8229600" cy="590349"/>
          </a:xfrm>
        </p:spPr>
        <p:txBody>
          <a:bodyPr tIns="18000" bIns="18000" anchor="ctr" anchorCtr="0"/>
          <a:lstStyle/>
          <a:p>
            <a:r>
              <a:rPr lang="en-US" noProof="0" dirty="0"/>
              <a:t>Figure 8.21 Grounded Case</a:t>
            </a:r>
            <a:endParaRPr lang="en-US" sz="2800" noProof="0" dirty="0">
              <a:solidFill>
                <a:srgbClr val="FF0000"/>
              </a:solidFill>
            </a:endParaRPr>
          </a:p>
        </p:txBody>
      </p:sp>
      <p:pic>
        <p:nvPicPr>
          <p:cNvPr id="4" name="Picture 3" descr="A rectangular box with solid lines with a ground symbol attached at the bottom. &#10;">
            <a:extLst>
              <a:ext uri="{FF2B5EF4-FFF2-40B4-BE49-F238E27FC236}">
                <a16:creationId xmlns:a16="http://schemas.microsoft.com/office/drawing/2014/main" id="{3CC5AA43-3639-4EB2-BE53-5AC4854B4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961" y="1049924"/>
            <a:ext cx="4714079" cy="3976890"/>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5244785"/>
            <a:ext cx="7162800" cy="775015"/>
          </a:xfrm>
        </p:spPr>
        <p:txBody>
          <a:bodyPr tIns="18000" bIns="18000" anchor="ctr" anchorCtr="0"/>
          <a:lstStyle/>
          <a:p>
            <a:r>
              <a:rPr lang="en-US" sz="2400" noProof="0" dirty="0"/>
              <a:t>This symbol represents a component that is case grounded.</a:t>
            </a:r>
          </a:p>
        </p:txBody>
      </p:sp>
    </p:spTree>
    <p:extLst>
      <p:ext uri="{BB962C8B-B14F-4D97-AF65-F5344CB8AC3E}">
        <p14:creationId xmlns:p14="http://schemas.microsoft.com/office/powerpoint/2010/main" val="3942431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2302"/>
            <a:ext cx="8229600" cy="590349"/>
          </a:xfrm>
        </p:spPr>
        <p:txBody>
          <a:bodyPr tIns="18000" bIns="18000" anchor="ctr" anchorCtr="0"/>
          <a:lstStyle/>
          <a:p>
            <a:r>
              <a:rPr lang="en-US" noProof="0" dirty="0"/>
              <a:t>Figure 8.22 Switch Symbols</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962400" cy="5022332"/>
          </a:xfrm>
        </p:spPr>
        <p:txBody>
          <a:bodyPr tIns="18000" bIns="18000" anchor="ctr" anchorCtr="0"/>
          <a:lstStyle/>
          <a:p>
            <a:r>
              <a:rPr lang="en-US" sz="1800" noProof="0" dirty="0"/>
              <a:t>(a) A symbol for a single-pole, single-throw (</a:t>
            </a:r>
            <a:r>
              <a:rPr lang="en-US" sz="1800" spc="-200" noProof="0" dirty="0"/>
              <a:t>S P S </a:t>
            </a:r>
            <a:r>
              <a:rPr lang="en-US" sz="1800" noProof="0" dirty="0"/>
              <a:t>T) switch. This type of switch is normally open (N.O.) because nothing is connected to terminal that switch is contacting in its normal position. (b)</a:t>
            </a:r>
            <a:r>
              <a:rPr lang="en-US" sz="1800" dirty="0"/>
              <a:t> </a:t>
            </a:r>
            <a:r>
              <a:rPr lang="en-US" sz="1800" noProof="0" dirty="0"/>
              <a:t>A single-pole, double-throw (</a:t>
            </a:r>
            <a:r>
              <a:rPr lang="en-US" sz="1800" spc="-200" noProof="0" dirty="0"/>
              <a:t>S P D </a:t>
            </a:r>
            <a:r>
              <a:rPr lang="en-US" sz="1800" noProof="0" dirty="0"/>
              <a:t>T) switch has 3 terminals. (c) A double-pole, single-throw (</a:t>
            </a:r>
            <a:r>
              <a:rPr lang="en-US" sz="1800" spc="-200" noProof="0" dirty="0"/>
              <a:t>D P S </a:t>
            </a:r>
            <a:r>
              <a:rPr lang="en-US" sz="1800" noProof="0" dirty="0"/>
              <a:t>T) switch has 2 positions (off/on) and can control 2 separate circuits. (d) A</a:t>
            </a:r>
            <a:r>
              <a:rPr lang="en-US" sz="1800" dirty="0"/>
              <a:t> </a:t>
            </a:r>
            <a:r>
              <a:rPr lang="en-US" sz="1800" noProof="0" dirty="0"/>
              <a:t>double-pole, double-throw (</a:t>
            </a:r>
            <a:r>
              <a:rPr lang="en-US" sz="1800" spc="-200" noProof="0" dirty="0"/>
              <a:t>D P D </a:t>
            </a:r>
            <a:r>
              <a:rPr lang="en-US" sz="1800" noProof="0" dirty="0"/>
              <a:t>T) switch has 6 terminals—3 for each pole. Note: Both (c) and (d) also show a dotted line between the 2 arms indicating that they are mechanically connected, called a “ganged switch.”</a:t>
            </a:r>
          </a:p>
        </p:txBody>
      </p:sp>
      <p:pic>
        <p:nvPicPr>
          <p:cNvPr id="4" name="Picture 3" descr="Four illustrations a through d present four types of electrical switches.&#10;Long description is available in notes, press F6.">
            <a:extLst>
              <a:ext uri="{FF2B5EF4-FFF2-40B4-BE49-F238E27FC236}">
                <a16:creationId xmlns:a16="http://schemas.microsoft.com/office/drawing/2014/main" id="{22D8ECEB-20EF-4A6E-ABB6-AA4482B07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421" y="1098712"/>
            <a:ext cx="3297179" cy="4997288"/>
          </a:xfrm>
          <a:prstGeom prst="rect">
            <a:avLst/>
          </a:prstGeom>
        </p:spPr>
      </p:pic>
    </p:spTree>
    <p:extLst>
      <p:ext uri="{BB962C8B-B14F-4D97-AF65-F5344CB8AC3E}">
        <p14:creationId xmlns:p14="http://schemas.microsoft.com/office/powerpoint/2010/main" val="2305222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8.23 Momentary Switch</a:t>
            </a:r>
            <a:endParaRPr lang="en-US" sz="2800" noProof="0" dirty="0">
              <a:solidFill>
                <a:srgbClr val="FF0000"/>
              </a:solidFill>
            </a:endParaRPr>
          </a:p>
        </p:txBody>
      </p:sp>
      <p:pic>
        <p:nvPicPr>
          <p:cNvPr id="4" name="Picture 3" descr="A symbol for a normally open, N. O. momentary switch. The symbol uses two dots for the contact with a switch above them.&#10;">
            <a:extLst>
              <a:ext uri="{FF2B5EF4-FFF2-40B4-BE49-F238E27FC236}">
                <a16:creationId xmlns:a16="http://schemas.microsoft.com/office/drawing/2014/main" id="{75B2CAE7-8056-4632-A6A3-1AB7486EC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09" y="1435382"/>
            <a:ext cx="3742159" cy="2102454"/>
          </a:xfrm>
          <a:prstGeom prst="rect">
            <a:avLst/>
          </a:prstGeom>
        </p:spPr>
      </p:pic>
      <p:pic>
        <p:nvPicPr>
          <p:cNvPr id="7" name="Picture 6" descr="A symbol for a normally closed, N. C. momentary switch. The symbol uses two dots for the contact and a switch below them connected to the dots. &#10;">
            <a:extLst>
              <a:ext uri="{FF2B5EF4-FFF2-40B4-BE49-F238E27FC236}">
                <a16:creationId xmlns:a16="http://schemas.microsoft.com/office/drawing/2014/main" id="{F8B54A1D-28B3-4BFC-8106-48A5D45C9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167" y="1777406"/>
            <a:ext cx="3742159" cy="141840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114801"/>
            <a:ext cx="7315200" cy="1144347"/>
          </a:xfrm>
        </p:spPr>
        <p:txBody>
          <a:bodyPr tIns="18000" bIns="18000" anchor="ctr" anchorCtr="0"/>
          <a:lstStyle/>
          <a:p>
            <a:r>
              <a:rPr lang="en-US" sz="2400" noProof="0" dirty="0"/>
              <a:t>(a) A symbol for a normally open (N.O.) momentary switch. (b) A symbol for a normally closed (N.C.) momentary switch.</a:t>
            </a:r>
          </a:p>
        </p:txBody>
      </p:sp>
    </p:spTree>
    <p:extLst>
      <p:ext uri="{BB962C8B-B14F-4D97-AF65-F5344CB8AC3E}">
        <p14:creationId xmlns:p14="http://schemas.microsoft.com/office/powerpoint/2010/main" val="3971946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8.24 Headlight Switch</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4114800" cy="3046988"/>
          </a:xfrm>
        </p:spPr>
        <p:txBody>
          <a:bodyPr tIns="18000" bIns="18000" anchor="ctr" anchorCtr="0"/>
          <a:lstStyle/>
          <a:p>
            <a:r>
              <a:rPr lang="en-US" sz="2400" noProof="0" dirty="0"/>
              <a:t>(a) A typical headlight circuit showing the colors of the wires. (b) A more complex circuit using colored pencils to indicate where there is voltage in the circuit will help diagnose the system if there is a fault.</a:t>
            </a:r>
          </a:p>
        </p:txBody>
      </p:sp>
      <p:pic>
        <p:nvPicPr>
          <p:cNvPr id="4" name="Picture 3" descr="A circuit diagram of the headlight shows the different colors of wires used in it. &#10;Long description 1 is available in notes, press F6.">
            <a:extLst>
              <a:ext uri="{FF2B5EF4-FFF2-40B4-BE49-F238E27FC236}">
                <a16:creationId xmlns:a16="http://schemas.microsoft.com/office/drawing/2014/main" id="{7E4C586D-4BBF-4D28-A083-0278E0DA7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314" y="1021448"/>
            <a:ext cx="2737376" cy="2443513"/>
          </a:xfrm>
          <a:prstGeom prst="rect">
            <a:avLst/>
          </a:prstGeom>
        </p:spPr>
      </p:pic>
      <p:pic>
        <p:nvPicPr>
          <p:cNvPr id="7" name="Picture 6" descr="A complex circuit diagram of headlights that use power mirrors.&#10;Long description 2 is available in notes, press F6.">
            <a:extLst>
              <a:ext uri="{FF2B5EF4-FFF2-40B4-BE49-F238E27FC236}">
                <a16:creationId xmlns:a16="http://schemas.microsoft.com/office/drawing/2014/main" id="{34F4AE1D-F125-4CA0-848C-67B1363DEF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314" y="3682048"/>
            <a:ext cx="2878982" cy="2337752"/>
          </a:xfrm>
          <a:prstGeom prst="rect">
            <a:avLst/>
          </a:prstGeom>
        </p:spPr>
      </p:pic>
    </p:spTree>
    <p:extLst>
      <p:ext uri="{BB962C8B-B14F-4D97-AF65-F5344CB8AC3E}">
        <p14:creationId xmlns:p14="http://schemas.microsoft.com/office/powerpoint/2010/main" val="2487255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2492"/>
            <a:ext cx="8229600" cy="590349"/>
          </a:xfrm>
        </p:spPr>
        <p:txBody>
          <a:bodyPr tIns="18000" bIns="18000" anchor="ctr" anchorCtr="0">
            <a:spAutoFit/>
          </a:bodyPr>
          <a:lstStyle/>
          <a:p>
            <a:r>
              <a:rPr lang="en-US" noProof="0" dirty="0"/>
              <a:t>Question 2</a:t>
            </a:r>
            <a:endParaRPr lang="en-US" sz="2800" noProof="0" dirty="0"/>
          </a:p>
        </p:txBody>
      </p:sp>
      <p:sp>
        <p:nvSpPr>
          <p:cNvPr id="4" name="Content Placeholder 3"/>
          <p:cNvSpPr>
            <a:spLocks noGrp="1"/>
          </p:cNvSpPr>
          <p:nvPr>
            <p:ph idx="1"/>
          </p:nvPr>
        </p:nvSpPr>
        <p:spPr>
          <a:xfrm>
            <a:off x="457200" y="1042117"/>
            <a:ext cx="8229600" cy="405683"/>
          </a:xfrm>
        </p:spPr>
        <p:txBody>
          <a:bodyPr tIns="18000" bIns="18000" anchor="ctr" anchorCtr="0">
            <a:spAutoFit/>
          </a:bodyPr>
          <a:lstStyle/>
          <a:p>
            <a:pPr marL="0" indent="0">
              <a:buNone/>
            </a:pPr>
            <a:r>
              <a:rPr lang="en-US" sz="2400" noProof="0" dirty="0"/>
              <a:t>How is an electrical motor identified on a schematic?</a:t>
            </a:r>
          </a:p>
        </p:txBody>
      </p:sp>
    </p:spTree>
    <p:extLst>
      <p:ext uri="{BB962C8B-B14F-4D97-AF65-F5344CB8AC3E}">
        <p14:creationId xmlns:p14="http://schemas.microsoft.com/office/powerpoint/2010/main" val="415837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Answer 2</a:t>
            </a:r>
            <a:endParaRPr lang="en-US" sz="2800" noProof="0" dirty="0"/>
          </a:p>
        </p:txBody>
      </p:sp>
      <p:sp>
        <p:nvSpPr>
          <p:cNvPr id="4" name="Content Placeholder 3"/>
          <p:cNvSpPr>
            <a:spLocks noGrp="1"/>
          </p:cNvSpPr>
          <p:nvPr>
            <p:ph idx="1"/>
          </p:nvPr>
        </p:nvSpPr>
        <p:spPr>
          <a:xfrm>
            <a:off x="457200" y="1065453"/>
            <a:ext cx="8229600" cy="1144347"/>
          </a:xfrm>
        </p:spPr>
        <p:txBody>
          <a:bodyPr tIns="18000" bIns="18000" anchor="ctr" anchorCtr="0">
            <a:spAutoFit/>
          </a:bodyPr>
          <a:lstStyle/>
          <a:p>
            <a:pPr marL="0" indent="0">
              <a:buNone/>
            </a:pPr>
            <a:r>
              <a:rPr lang="en-US" sz="2400" noProof="0" dirty="0"/>
              <a:t>An electric motor symbol shows a circle with the letter </a:t>
            </a:r>
            <a:r>
              <a:rPr lang="en-US" sz="2400" i="1" noProof="0" dirty="0"/>
              <a:t>M</a:t>
            </a:r>
            <a:r>
              <a:rPr lang="en-US" sz="2400" noProof="0" dirty="0"/>
              <a:t> in the center and two black sections that represent the brushes of the motor.</a:t>
            </a:r>
          </a:p>
        </p:txBody>
      </p:sp>
    </p:spTree>
    <p:extLst>
      <p:ext uri="{BB962C8B-B14F-4D97-AF65-F5344CB8AC3E}">
        <p14:creationId xmlns:p14="http://schemas.microsoft.com/office/powerpoint/2010/main" val="106208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Relay Terminal Identification</a:t>
            </a:r>
            <a:endParaRPr lang="en-US" sz="2800" noProof="0" dirty="0"/>
          </a:p>
        </p:txBody>
      </p:sp>
      <p:sp>
        <p:nvSpPr>
          <p:cNvPr id="4" name="Content Placeholder 3"/>
          <p:cNvSpPr>
            <a:spLocks noGrp="1"/>
          </p:cNvSpPr>
          <p:nvPr>
            <p:ph idx="1"/>
          </p:nvPr>
        </p:nvSpPr>
        <p:spPr>
          <a:xfrm>
            <a:off x="457200" y="990600"/>
            <a:ext cx="8229600" cy="4038600"/>
          </a:xfrm>
        </p:spPr>
        <p:txBody>
          <a:bodyPr tIns="18000" bIns="18000" anchor="ctr" anchorCtr="0">
            <a:spAutoFit/>
          </a:bodyPr>
          <a:lstStyle/>
          <a:p>
            <a:r>
              <a:rPr lang="en-US" sz="2400" noProof="0" dirty="0"/>
              <a:t>A relay is a magnetic switch that uses a movable armature to control a high-amperage circuit by using a low amperage electrical switch.</a:t>
            </a:r>
          </a:p>
          <a:p>
            <a:r>
              <a:rPr lang="en-US" sz="2400" spc="-300" noProof="0" dirty="0"/>
              <a:t>I S </a:t>
            </a:r>
            <a:r>
              <a:rPr lang="en-US" sz="2400" noProof="0" dirty="0"/>
              <a:t>O Relay Terminal Identification</a:t>
            </a:r>
          </a:p>
          <a:p>
            <a:pPr lvl="1"/>
            <a:r>
              <a:rPr lang="en-US" sz="2400" noProof="0" dirty="0"/>
              <a:t>Coil (Terminals 85 and 86)</a:t>
            </a:r>
          </a:p>
          <a:p>
            <a:pPr lvl="1"/>
            <a:r>
              <a:rPr lang="en-US" sz="2400" noProof="0" dirty="0"/>
              <a:t>Load (Terminals 30, 87 and 87a)</a:t>
            </a:r>
          </a:p>
          <a:p>
            <a:r>
              <a:rPr lang="en-US" sz="2400" noProof="0" dirty="0"/>
              <a:t>Relay Spike Control</a:t>
            </a:r>
          </a:p>
          <a:p>
            <a:pPr lvl="1"/>
            <a:r>
              <a:rPr lang="en-US" sz="2400" noProof="0" dirty="0"/>
              <a:t>To reduce the induced voltage, some relays contain a diode connected across the coil.</a:t>
            </a:r>
          </a:p>
        </p:txBody>
      </p:sp>
    </p:spTree>
    <p:extLst>
      <p:ext uri="{BB962C8B-B14F-4D97-AF65-F5344CB8AC3E}">
        <p14:creationId xmlns:p14="http://schemas.microsoft.com/office/powerpoint/2010/main" val="1107233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8.25 Relay Contacts</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39694"/>
            <a:ext cx="3867222" cy="1883011"/>
          </a:xfrm>
        </p:spPr>
        <p:txBody>
          <a:bodyPr tIns="18000" bIns="18000" anchor="ctr" anchorCtr="0"/>
          <a:lstStyle/>
          <a:p>
            <a:r>
              <a:rPr lang="en-US" sz="2400" noProof="0" dirty="0"/>
              <a:t>A relay uses a movable arm to complete a circuit whenever there is a power at terminal 86 and a ground at terminal 85.</a:t>
            </a:r>
          </a:p>
        </p:txBody>
      </p:sp>
      <p:pic>
        <p:nvPicPr>
          <p:cNvPr id="4" name="Picture 3" descr="A diagram illustrates a relay and its components.&#10;Long description is available in notes, press F6.">
            <a:extLst>
              <a:ext uri="{FF2B5EF4-FFF2-40B4-BE49-F238E27FC236}">
                <a16:creationId xmlns:a16="http://schemas.microsoft.com/office/drawing/2014/main" id="{305E3FF3-02E4-407E-903D-E09BC52CC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51" y="990600"/>
            <a:ext cx="4084249" cy="3850610"/>
          </a:xfrm>
          <a:prstGeom prst="rect">
            <a:avLst/>
          </a:prstGeom>
        </p:spPr>
      </p:pic>
    </p:spTree>
    <p:extLst>
      <p:ext uri="{BB962C8B-B14F-4D97-AF65-F5344CB8AC3E}">
        <p14:creationId xmlns:p14="http://schemas.microsoft.com/office/powerpoint/2010/main" val="386010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4EEF-3372-C936-2022-F74BC05B4C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056263-6494-0853-5F23-07E5EFC173F5}"/>
              </a:ext>
            </a:extLst>
          </p:cNvPr>
          <p:cNvSpPr>
            <a:spLocks noGrp="1"/>
          </p:cNvSpPr>
          <p:nvPr>
            <p:ph type="title"/>
          </p:nvPr>
        </p:nvSpPr>
        <p:spPr>
          <a:xfrm>
            <a:off x="466725" y="228600"/>
            <a:ext cx="8229600" cy="559572"/>
          </a:xfrm>
        </p:spPr>
        <p:txBody>
          <a:bodyPr tIns="18000" bIns="18000" anchor="ctr" anchorCtr="0">
            <a:spAutoFit/>
          </a:bodyPr>
          <a:lstStyle/>
          <a:p>
            <a:r>
              <a:rPr lang="en-US" sz="3400" noProof="0" dirty="0"/>
              <a:t>Wiring Schematics and Symbols </a:t>
            </a:r>
            <a:r>
              <a:rPr lang="en-US" sz="2600" noProof="0" dirty="0"/>
              <a:t>(2 of 2)</a:t>
            </a:r>
          </a:p>
        </p:txBody>
      </p:sp>
      <p:sp>
        <p:nvSpPr>
          <p:cNvPr id="4" name="Content Placeholder 3">
            <a:extLst>
              <a:ext uri="{FF2B5EF4-FFF2-40B4-BE49-F238E27FC236}">
                <a16:creationId xmlns:a16="http://schemas.microsoft.com/office/drawing/2014/main" id="{0939D464-7FE0-6D39-4793-A366D3840702}"/>
              </a:ext>
            </a:extLst>
          </p:cNvPr>
          <p:cNvSpPr>
            <a:spLocks noGrp="1"/>
          </p:cNvSpPr>
          <p:nvPr>
            <p:ph idx="1"/>
          </p:nvPr>
        </p:nvSpPr>
        <p:spPr>
          <a:xfrm>
            <a:off x="466725" y="1069933"/>
            <a:ext cx="8229600" cy="3044867"/>
          </a:xfrm>
        </p:spPr>
        <p:txBody>
          <a:bodyPr tIns="18000" bIns="18000" anchor="ctr" anchorCtr="0">
            <a:spAutoFit/>
          </a:bodyPr>
          <a:lstStyle/>
          <a:p>
            <a:r>
              <a:rPr lang="en-US" sz="2400" noProof="0" dirty="0"/>
              <a:t>Circuit Information</a:t>
            </a:r>
          </a:p>
          <a:p>
            <a:pPr lvl="1"/>
            <a:r>
              <a:rPr lang="en-US" sz="2400" noProof="0" dirty="0"/>
              <a:t>The first color or color abbreviation is the color of the wire insulation.</a:t>
            </a:r>
          </a:p>
          <a:p>
            <a:pPr lvl="1"/>
            <a:r>
              <a:rPr lang="en-US" sz="2400" noProof="0" dirty="0"/>
              <a:t>The second color (if mentioned) is the color of the stripe or tracer on the base color.</a:t>
            </a:r>
          </a:p>
          <a:p>
            <a:r>
              <a:rPr lang="en-US" sz="2400" noProof="0" dirty="0"/>
              <a:t>Wire Size</a:t>
            </a:r>
          </a:p>
          <a:p>
            <a:pPr lvl="1"/>
            <a:r>
              <a:rPr lang="en-US" sz="2400" noProof="0" dirty="0"/>
              <a:t>Wire size is shown on all schematics.</a:t>
            </a:r>
          </a:p>
        </p:txBody>
      </p:sp>
      <p:sp>
        <p:nvSpPr>
          <p:cNvPr id="2" name="Content Placeholder 1">
            <a:extLst>
              <a:ext uri="{FF2B5EF4-FFF2-40B4-BE49-F238E27FC236}">
                <a16:creationId xmlns:a16="http://schemas.microsoft.com/office/drawing/2014/main" id="{1ECDDB04-0CB6-9636-D1C3-8A4688D03AEB}"/>
              </a:ext>
            </a:extLst>
          </p:cNvPr>
          <p:cNvSpPr>
            <a:spLocks noGrp="1"/>
          </p:cNvSpPr>
          <p:nvPr>
            <p:ph idx="13"/>
          </p:nvPr>
        </p:nvSpPr>
        <p:spPr>
          <a:xfrm>
            <a:off x="466725" y="4166317"/>
            <a:ext cx="6696075" cy="405683"/>
          </a:xfrm>
        </p:spPr>
        <p:txBody>
          <a:bodyPr tIns="18000" bIns="18000" anchor="ctr" anchorCtr="0"/>
          <a:lstStyle/>
          <a:p>
            <a:pPr lvl="1"/>
            <a:r>
              <a:rPr lang="en-US" sz="2400" noProof="0" dirty="0"/>
              <a:t>Metric wire gauge size in square millimeters</a:t>
            </a:r>
            <a:endParaRPr lang="en-US" sz="2400" dirty="0"/>
          </a:p>
        </p:txBody>
      </p:sp>
      <p:graphicFrame>
        <p:nvGraphicFramePr>
          <p:cNvPr id="6" name="Object 5" descr="Open parentheses m m superscript 2 close parentheses.">
            <a:extLst>
              <a:ext uri="{FF2B5EF4-FFF2-40B4-BE49-F238E27FC236}">
                <a16:creationId xmlns:a16="http://schemas.microsoft.com/office/drawing/2014/main" id="{87858F65-47A8-BDFB-A947-5940EEDCAE9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466792630"/>
              </p:ext>
            </p:extLst>
          </p:nvPr>
        </p:nvGraphicFramePr>
        <p:xfrm>
          <a:off x="7185660" y="4151077"/>
          <a:ext cx="913899" cy="444552"/>
        </p:xfrm>
        <a:graphic>
          <a:graphicData uri="http://schemas.openxmlformats.org/presentationml/2006/ole">
            <mc:AlternateContent xmlns:mc="http://schemas.openxmlformats.org/markup-compatibility/2006">
              <mc:Choice xmlns:v="urn:schemas-microsoft-com:vml" Requires="v">
                <p:oleObj name="Equation" r:id="rId3" imgW="469800" imgH="228600" progId="Equation.DSMT4">
                  <p:embed/>
                </p:oleObj>
              </mc:Choice>
              <mc:Fallback>
                <p:oleObj name="Equation" r:id="rId3" imgW="469800" imgH="228600" progId="Equation.DSMT4">
                  <p:embed/>
                  <p:pic>
                    <p:nvPicPr>
                      <p:cNvPr id="4" name="Object 3" descr="Star superscript registered trademark.">
                        <a:extLst>
                          <a:ext uri="{FF2B5EF4-FFF2-40B4-BE49-F238E27FC236}">
                            <a16:creationId xmlns:a16="http://schemas.microsoft.com/office/drawing/2014/main" id="{52AF6754-ED64-8666-FE3E-25D7D48ED759}"/>
                          </a:ext>
                          <a:ext uri="{C183D7F6-B498-43B3-948B-1728B52AA6E4}">
                            <adec:decorative xmlns:adec="http://schemas.microsoft.com/office/drawing/2017/decorative" val="0"/>
                          </a:ext>
                        </a:extLst>
                      </p:cNvPr>
                      <p:cNvPicPr/>
                      <p:nvPr/>
                    </p:nvPicPr>
                    <p:blipFill>
                      <a:blip r:embed="rId4"/>
                      <a:stretch>
                        <a:fillRect/>
                      </a:stretch>
                    </p:blipFill>
                    <p:spPr>
                      <a:xfrm>
                        <a:off x="7185660" y="4151077"/>
                        <a:ext cx="913899" cy="444552"/>
                      </a:xfrm>
                      <a:prstGeom prst="rect">
                        <a:avLst/>
                      </a:prstGeom>
                      <a:solidFill>
                        <a:schemeClr val="bg1"/>
                      </a:solidFill>
                    </p:spPr>
                  </p:pic>
                </p:oleObj>
              </mc:Fallback>
            </mc:AlternateContent>
          </a:graphicData>
        </a:graphic>
      </p:graphicFrame>
      <p:sp>
        <p:nvSpPr>
          <p:cNvPr id="5" name="Content Placeholder 4">
            <a:extLst>
              <a:ext uri="{FF2B5EF4-FFF2-40B4-BE49-F238E27FC236}">
                <a16:creationId xmlns:a16="http://schemas.microsoft.com/office/drawing/2014/main" id="{5B4F2EC6-09C6-A4EC-8A6F-14E3F399BB60}"/>
              </a:ext>
            </a:extLst>
          </p:cNvPr>
          <p:cNvSpPr>
            <a:spLocks noGrp="1"/>
          </p:cNvSpPr>
          <p:nvPr>
            <p:ph sz="quarter" idx="14"/>
          </p:nvPr>
        </p:nvSpPr>
        <p:spPr>
          <a:xfrm>
            <a:off x="457200" y="4631033"/>
            <a:ext cx="6019800" cy="405683"/>
          </a:xfrm>
        </p:spPr>
        <p:txBody>
          <a:bodyPr tIns="18000" bIns="18000" anchor="ctr" anchorCtr="0"/>
          <a:lstStyle/>
          <a:p>
            <a:pPr lvl="1"/>
            <a:r>
              <a:rPr lang="en-US" sz="2400" noProof="0" dirty="0"/>
              <a:t>Standard wire using the </a:t>
            </a:r>
            <a:r>
              <a:rPr lang="en-US" sz="2400" spc="-300" noProof="0" dirty="0"/>
              <a:t>A W </a:t>
            </a:r>
            <a:r>
              <a:rPr lang="en-US" sz="2400" noProof="0" dirty="0"/>
              <a:t>G standard</a:t>
            </a:r>
          </a:p>
        </p:txBody>
      </p:sp>
    </p:spTree>
    <p:extLst>
      <p:ext uri="{BB962C8B-B14F-4D97-AF65-F5344CB8AC3E}">
        <p14:creationId xmlns:p14="http://schemas.microsoft.com/office/powerpoint/2010/main" val="188010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8.26 Four-Terminal Relay</a:t>
            </a:r>
            <a:endParaRPr lang="en-US" sz="2800" noProof="0" dirty="0">
              <a:solidFill>
                <a:srgbClr val="FF0000"/>
              </a:solidFill>
            </a:endParaRPr>
          </a:p>
        </p:txBody>
      </p:sp>
      <p:pic>
        <p:nvPicPr>
          <p:cNvPr id="4" name="Picture 3" descr="A diagram depicts a cross-sectional view of a four-terminal relay. &#10;Long description is available in notes, press F6.">
            <a:extLst>
              <a:ext uri="{FF2B5EF4-FFF2-40B4-BE49-F238E27FC236}">
                <a16:creationId xmlns:a16="http://schemas.microsoft.com/office/drawing/2014/main" id="{4B21D3B8-2577-4E1B-B122-C537A8CFC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700" y="1103388"/>
            <a:ext cx="4802601" cy="316395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495800"/>
            <a:ext cx="7620000" cy="1569660"/>
          </a:xfrm>
        </p:spPr>
        <p:txBody>
          <a:bodyPr tIns="18000" bIns="18000" anchor="ctr" anchorCtr="0"/>
          <a:lstStyle/>
          <a:p>
            <a:r>
              <a:rPr lang="en-US" sz="2400" noProof="0" dirty="0"/>
              <a:t>A </a:t>
            </a:r>
            <a:r>
              <a:rPr lang="en-US" sz="2400" dirty="0"/>
              <a:t>c</a:t>
            </a:r>
            <a:r>
              <a:rPr lang="en-US" sz="2400" noProof="0" dirty="0"/>
              <a:t>ross-sectional view of a typical four-terminal relay. Current flowing through the coil (terminals 86 And 85) causes the movable arm (called the armature) to be drawn toward the coil magnet.</a:t>
            </a:r>
          </a:p>
        </p:txBody>
      </p:sp>
    </p:spTree>
    <p:extLst>
      <p:ext uri="{BB962C8B-B14F-4D97-AF65-F5344CB8AC3E}">
        <p14:creationId xmlns:p14="http://schemas.microsoft.com/office/powerpoint/2010/main" val="4134020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8.27 Typical Relay</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5453"/>
            <a:ext cx="3962400" cy="1144347"/>
          </a:xfrm>
        </p:spPr>
        <p:txBody>
          <a:bodyPr tIns="18000" bIns="18000" anchor="ctr" anchorCtr="0"/>
          <a:lstStyle/>
          <a:p>
            <a:r>
              <a:rPr lang="en-US" sz="2400" noProof="0" dirty="0"/>
              <a:t>A typical relay showing the schematic of the wiring in the relay.</a:t>
            </a:r>
          </a:p>
        </p:txBody>
      </p:sp>
      <p:pic>
        <p:nvPicPr>
          <p:cNvPr id="4" name="Picture 3" descr="A hand holds a relay after removing it from the relay socket. A circuit diagram detailing the wiring inside the relay is depicted on the top of the relay housing.&#10;Long description is available in notes, press F6.">
            <a:extLst>
              <a:ext uri="{FF2B5EF4-FFF2-40B4-BE49-F238E27FC236}">
                <a16:creationId xmlns:a16="http://schemas.microsoft.com/office/drawing/2014/main" id="{0706B9A8-465E-4CD9-9A19-088292F55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22" y="1066800"/>
            <a:ext cx="3634981" cy="4592512"/>
          </a:xfrm>
          <a:prstGeom prst="rect">
            <a:avLst/>
          </a:prstGeom>
        </p:spPr>
      </p:pic>
    </p:spTree>
    <p:extLst>
      <p:ext uri="{BB962C8B-B14F-4D97-AF65-F5344CB8AC3E}">
        <p14:creationId xmlns:p14="http://schemas.microsoft.com/office/powerpoint/2010/main" val="864905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Relay</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A6-A Relay - Captions">
            <a:hlinkClick r:id="" action="ppaction://media"/>
            <a:extLst>
              <a:ext uri="{FF2B5EF4-FFF2-40B4-BE49-F238E27FC236}">
                <a16:creationId xmlns:a16="http://schemas.microsoft.com/office/drawing/2014/main" id="{FB2A7E8E-4BC6-8BB4-6C95-525C7050EF4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143000"/>
            <a:ext cx="8229600" cy="4648200"/>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228600"/>
            <a:ext cx="8229600" cy="1698345"/>
          </a:xfrm>
        </p:spPr>
        <p:txBody>
          <a:bodyPr wrap="square" lIns="0" tIns="18000" rIns="0" bIns="18000" anchor="ctr" anchorCtr="0">
            <a:spAutoFit/>
          </a:bodyPr>
          <a:lstStyle/>
          <a:p>
            <a:r>
              <a:rPr lang="en-US" noProof="0" dirty="0"/>
              <a:t>Frequently Asked Question: What Is the Difference Between a Relay and a Solenoid</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0" y="1981200"/>
            <a:ext cx="8229600" cy="374906"/>
          </a:xfrm>
        </p:spPr>
        <p:txBody>
          <a:bodyPr wrap="square" lIns="0" tIns="18000" rIns="0" bIns="18000" anchor="ctr" anchorCtr="0">
            <a:spAutoFit/>
          </a:bodyPr>
          <a:lstStyle/>
          <a:p>
            <a:pPr marL="0" indent="0">
              <a:buNone/>
            </a:pPr>
            <a:r>
              <a:rPr lang="en-US" sz="2200" b="1" noProof="0" dirty="0">
                <a:solidFill>
                  <a:schemeClr val="tx1"/>
                </a:solidFill>
              </a:rPr>
              <a:t>? Frequently Asked Question</a:t>
            </a:r>
            <a:endParaRPr lang="en-US" sz="22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1" y="2438400"/>
            <a:ext cx="8229600" cy="3421894"/>
          </a:xfrm>
        </p:spPr>
        <p:txBody>
          <a:bodyPr wrap="square" lIns="0" tIns="18000" rIns="0" bIns="18000" anchor="ctr" anchorCtr="0">
            <a:spAutoFit/>
          </a:bodyPr>
          <a:lstStyle/>
          <a:p>
            <a:pPr marL="0" indent="0">
              <a:buNone/>
            </a:pPr>
            <a:r>
              <a:rPr lang="en-US" sz="2200" b="1" noProof="0" dirty="0"/>
              <a:t>What Is the Difference Between a Relay and a Solenoid</a:t>
            </a:r>
            <a:r>
              <a:rPr lang="en-US" sz="2200" noProof="0" dirty="0"/>
              <a:t>? Often, these terms are used differently among vehicle manufacturers, which can lead to some confusion. Relay: A relay is an electromagnetic switch that uses a movable arm. Because a relay uses a movable arm, it is generally limited to current flow not exceeding 30 amperes. Solenoid: A solenoid is an electromagnetic switch that uses a movable core. Because of this type of design, a solenoid is capable of handling 200 amperes or more. It is used in the starter motor circuit and other high-amperage applications, such as in the glow plug circuit of diesel engines.</a:t>
            </a:r>
          </a:p>
        </p:txBody>
      </p:sp>
    </p:spTree>
    <p:extLst>
      <p:ext uri="{BB962C8B-B14F-4D97-AF65-F5344CB8AC3E}">
        <p14:creationId xmlns:p14="http://schemas.microsoft.com/office/powerpoint/2010/main" val="3279641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4507" y="228600"/>
            <a:ext cx="8229600" cy="590349"/>
          </a:xfrm>
        </p:spPr>
        <p:txBody>
          <a:bodyPr tIns="18000" bIns="18000" anchor="ctr" anchorCtr="0"/>
          <a:lstStyle/>
          <a:p>
            <a:r>
              <a:rPr lang="en-US" noProof="0" dirty="0"/>
              <a:t>Figure 8.28 Relay Positions</a:t>
            </a:r>
            <a:endParaRPr lang="en-US" sz="2800" noProof="0" dirty="0">
              <a:solidFill>
                <a:srgbClr val="FF0000"/>
              </a:solidFill>
            </a:endParaRPr>
          </a:p>
        </p:txBody>
      </p:sp>
      <p:pic>
        <p:nvPicPr>
          <p:cNvPr id="4" name="Picture 3" descr="A diagram depicts two schematics of normally open, N. O. relay and normally closed, N. C relay. &#10;Long description is available in notes, press F6.">
            <a:extLst>
              <a:ext uri="{FF2B5EF4-FFF2-40B4-BE49-F238E27FC236}">
                <a16:creationId xmlns:a16="http://schemas.microsoft.com/office/drawing/2014/main" id="{6B957CF8-96A9-43B9-917B-86AAF8ACB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049" y="1236240"/>
            <a:ext cx="6619902" cy="3371177"/>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5244785"/>
            <a:ext cx="7086600" cy="775015"/>
          </a:xfrm>
        </p:spPr>
        <p:txBody>
          <a:bodyPr tIns="18000" bIns="18000" anchor="ctr" anchorCtr="0"/>
          <a:lstStyle/>
          <a:p>
            <a:r>
              <a:rPr lang="en-US" sz="2400" noProof="0" dirty="0"/>
              <a:t>All schematics are shown in their normal, Non-energized position.</a:t>
            </a:r>
          </a:p>
        </p:txBody>
      </p:sp>
    </p:spTree>
    <p:extLst>
      <p:ext uri="{BB962C8B-B14F-4D97-AF65-F5344CB8AC3E}">
        <p14:creationId xmlns:p14="http://schemas.microsoft.com/office/powerpoint/2010/main" val="2385342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8.29 Horn Circuit</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49036"/>
            <a:ext cx="3733800" cy="3360338"/>
          </a:xfrm>
        </p:spPr>
        <p:txBody>
          <a:bodyPr tIns="18000" bIns="18000" anchor="ctr" anchorCtr="0"/>
          <a:lstStyle/>
          <a:p>
            <a:r>
              <a:rPr lang="en-US" sz="2400" noProof="0" dirty="0"/>
              <a:t>A horn circuit. Note that the relay contacts supply the heavy current to operate the horn when the horn switch simply completes a low-current circuit to ground, causing the relay contacts to close.</a:t>
            </a:r>
          </a:p>
        </p:txBody>
      </p:sp>
      <p:pic>
        <p:nvPicPr>
          <p:cNvPr id="5" name="Picture 4" descr="A diagram illustrates a horn circuit. &#10;Long description is available in notes, press F6.">
            <a:extLst>
              <a:ext uri="{FF2B5EF4-FFF2-40B4-BE49-F238E27FC236}">
                <a16:creationId xmlns:a16="http://schemas.microsoft.com/office/drawing/2014/main" id="{9A59C496-509D-4B26-9BE0-38D00C2AB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775" y="998744"/>
            <a:ext cx="4109825" cy="4792456"/>
          </a:xfrm>
          <a:prstGeom prst="rect">
            <a:avLst/>
          </a:prstGeom>
        </p:spPr>
      </p:pic>
    </p:spTree>
    <p:extLst>
      <p:ext uri="{BB962C8B-B14F-4D97-AF65-F5344CB8AC3E}">
        <p14:creationId xmlns:p14="http://schemas.microsoft.com/office/powerpoint/2010/main" val="3446328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851"/>
            <a:ext cx="8229600" cy="590349"/>
          </a:xfrm>
        </p:spPr>
        <p:txBody>
          <a:bodyPr tIns="18000" bIns="18000" anchor="ctr" anchorCtr="0"/>
          <a:lstStyle/>
          <a:p>
            <a:r>
              <a:rPr lang="en-US" noProof="0" dirty="0"/>
              <a:t>Figure 8.30 Solid-State Control</a:t>
            </a:r>
            <a:endParaRPr lang="en-US" sz="2800" noProof="0" dirty="0">
              <a:solidFill>
                <a:srgbClr val="FF0000"/>
              </a:solidFill>
            </a:endParaRPr>
          </a:p>
        </p:txBody>
      </p:sp>
      <p:pic>
        <p:nvPicPr>
          <p:cNvPr id="4" name="Picture 3" descr="A simple circuit shows an open switch and a transistor in off condition connected to a solenoid coil with a clamping diode in parallel.&#10;Long description is available in notes, press F6.">
            <a:extLst>
              <a:ext uri="{FF2B5EF4-FFF2-40B4-BE49-F238E27FC236}">
                <a16:creationId xmlns:a16="http://schemas.microsoft.com/office/drawing/2014/main" id="{877F0BA1-0884-4423-96F0-26FE49B07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0" y="1533788"/>
            <a:ext cx="6961281" cy="224849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342101"/>
            <a:ext cx="7429500" cy="1513679"/>
          </a:xfrm>
        </p:spPr>
        <p:txBody>
          <a:bodyPr tIns="18000" bIns="18000" anchor="ctr" anchorCtr="0"/>
          <a:lstStyle/>
          <a:p>
            <a:r>
              <a:rPr lang="en-US" sz="2400" noProof="0" dirty="0"/>
              <a:t>When the relay or solenoid coil current is turned off, the stored energy in the coil flows through the clamping diode and effectively reduces voltage spike.</a:t>
            </a:r>
          </a:p>
        </p:txBody>
      </p:sp>
    </p:spTree>
    <p:extLst>
      <p:ext uri="{BB962C8B-B14F-4D97-AF65-F5344CB8AC3E}">
        <p14:creationId xmlns:p14="http://schemas.microsoft.com/office/powerpoint/2010/main" val="3857106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8.31 Spike Reduction</a:t>
            </a:r>
            <a:endParaRPr lang="en-US" sz="2800" noProof="0" dirty="0">
              <a:solidFill>
                <a:srgbClr val="FF0000"/>
              </a:solidFill>
            </a:endParaRPr>
          </a:p>
        </p:txBody>
      </p:sp>
      <p:pic>
        <p:nvPicPr>
          <p:cNvPr id="4" name="Picture 3" descr="A simple circuit shows a coil winding connected in parallel to a resistor along a 3-way switch in a parallel line.&#10;Long description is available in notes, press F6.">
            <a:extLst>
              <a:ext uri="{FF2B5EF4-FFF2-40B4-BE49-F238E27FC236}">
                <a16:creationId xmlns:a16="http://schemas.microsoft.com/office/drawing/2014/main" id="{E1AE9624-97ED-4F23-9357-3EB4BA973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244" y="1376159"/>
            <a:ext cx="6073513" cy="2581680"/>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00963" y="4773028"/>
            <a:ext cx="7142073" cy="1144347"/>
          </a:xfrm>
        </p:spPr>
        <p:txBody>
          <a:bodyPr tIns="18000" bIns="18000" anchor="ctr" anchorCtr="0"/>
          <a:lstStyle/>
          <a:p>
            <a:r>
              <a:rPr lang="en-US" sz="2400" noProof="0" dirty="0"/>
              <a:t>A resistor used in parallel with the coil windings is a common spike reduction method used in many relays.</a:t>
            </a:r>
          </a:p>
        </p:txBody>
      </p:sp>
    </p:spTree>
    <p:extLst>
      <p:ext uri="{BB962C8B-B14F-4D97-AF65-F5344CB8AC3E}">
        <p14:creationId xmlns:p14="http://schemas.microsoft.com/office/powerpoint/2010/main" val="2667135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Locating an Open Circuit</a:t>
            </a:r>
            <a:endParaRPr lang="en-US" sz="2800" noProof="0" dirty="0"/>
          </a:p>
        </p:txBody>
      </p:sp>
      <p:sp>
        <p:nvSpPr>
          <p:cNvPr id="4" name="Content Placeholder 3"/>
          <p:cNvSpPr>
            <a:spLocks noGrp="1"/>
          </p:cNvSpPr>
          <p:nvPr>
            <p:ph idx="1"/>
          </p:nvPr>
        </p:nvSpPr>
        <p:spPr>
          <a:xfrm>
            <a:off x="468086" y="1041499"/>
            <a:ext cx="8229600" cy="2616101"/>
          </a:xfrm>
        </p:spPr>
        <p:txBody>
          <a:bodyPr tIns="18000" bIns="18000" anchor="ctr" anchorCtr="0">
            <a:spAutoFit/>
          </a:bodyPr>
          <a:lstStyle/>
          <a:p>
            <a:r>
              <a:rPr lang="en-US" sz="2400" noProof="0" dirty="0"/>
              <a:t>The typical procedure for locating an open circuit involves the following steps.</a:t>
            </a:r>
          </a:p>
          <a:p>
            <a:pPr lvl="1"/>
            <a:r>
              <a:rPr lang="en-US" sz="2400" noProof="0" dirty="0"/>
              <a:t>Perform a thorough visual inspection.</a:t>
            </a:r>
          </a:p>
          <a:p>
            <a:pPr lvl="1"/>
            <a:r>
              <a:rPr lang="en-US" sz="2400" noProof="0" dirty="0"/>
              <a:t>Print out the schematic.</a:t>
            </a:r>
          </a:p>
          <a:p>
            <a:pPr lvl="1"/>
            <a:r>
              <a:rPr lang="en-US" sz="2400" noProof="0" dirty="0"/>
              <a:t>Check everything that does and does not work.</a:t>
            </a:r>
          </a:p>
          <a:p>
            <a:pPr lvl="1"/>
            <a:r>
              <a:rPr lang="en-US" sz="2400" noProof="0" dirty="0"/>
              <a:t>Check for voltage.</a:t>
            </a:r>
          </a:p>
        </p:txBody>
      </p:sp>
    </p:spTree>
    <p:extLst>
      <p:ext uri="{BB962C8B-B14F-4D97-AF65-F5344CB8AC3E}">
        <p14:creationId xmlns:p14="http://schemas.microsoft.com/office/powerpoint/2010/main" val="3789102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Common Power or Ground</a:t>
            </a:r>
            <a:endParaRPr lang="en-US" sz="2800" noProof="0" dirty="0"/>
          </a:p>
        </p:txBody>
      </p:sp>
      <p:sp>
        <p:nvSpPr>
          <p:cNvPr id="4" name="Content Placeholder 3"/>
          <p:cNvSpPr>
            <a:spLocks noGrp="1"/>
          </p:cNvSpPr>
          <p:nvPr>
            <p:ph idx="1"/>
          </p:nvPr>
        </p:nvSpPr>
        <p:spPr>
          <a:xfrm>
            <a:off x="457200" y="990600"/>
            <a:ext cx="8229600" cy="4343400"/>
          </a:xfrm>
        </p:spPr>
        <p:txBody>
          <a:bodyPr tIns="18000" bIns="18000" anchor="ctr" anchorCtr="0">
            <a:spAutoFit/>
          </a:bodyPr>
          <a:lstStyle/>
          <a:p>
            <a:r>
              <a:rPr lang="en-US" sz="2400" noProof="0" dirty="0"/>
              <a:t>When diagnosing an electrical problem that affects more than one component or system, check the electrical schematic for a common power source or a common ground. </a:t>
            </a:r>
          </a:p>
          <a:p>
            <a:r>
              <a:rPr lang="en-US" sz="2400" noProof="0" dirty="0"/>
              <a:t>Example:</a:t>
            </a:r>
          </a:p>
          <a:p>
            <a:pPr lvl="1"/>
            <a:r>
              <a:rPr lang="en-US" sz="2400" noProof="0" dirty="0"/>
              <a:t>Under-hood light</a:t>
            </a:r>
          </a:p>
          <a:p>
            <a:pPr lvl="1"/>
            <a:r>
              <a:rPr lang="en-US" sz="2400" noProof="0" dirty="0"/>
              <a:t>Inside lighted mirrors</a:t>
            </a:r>
          </a:p>
          <a:p>
            <a:pPr lvl="1"/>
            <a:r>
              <a:rPr lang="en-US" sz="2400" noProof="0" dirty="0"/>
              <a:t>Dome light</a:t>
            </a:r>
          </a:p>
          <a:p>
            <a:pPr lvl="1"/>
            <a:r>
              <a:rPr lang="en-US" sz="2400" noProof="0" dirty="0"/>
              <a:t>Left-side courtesy light</a:t>
            </a:r>
          </a:p>
          <a:p>
            <a:pPr lvl="1"/>
            <a:r>
              <a:rPr lang="en-US" sz="2400" noProof="0" dirty="0"/>
              <a:t>Right-side courtesy light</a:t>
            </a:r>
          </a:p>
        </p:txBody>
      </p:sp>
    </p:spTree>
    <p:extLst>
      <p:ext uri="{BB962C8B-B14F-4D97-AF65-F5344CB8AC3E}">
        <p14:creationId xmlns:p14="http://schemas.microsoft.com/office/powerpoint/2010/main" val="39054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8.1 Wire Color</a:t>
            </a:r>
            <a:endParaRPr lang="en-US" sz="2800" noProof="0" dirty="0">
              <a:solidFill>
                <a:srgbClr val="FF0000"/>
              </a:solidFill>
            </a:endParaRPr>
          </a:p>
        </p:txBody>
      </p:sp>
      <p:pic>
        <p:nvPicPr>
          <p:cNvPr id="4" name="Picture 3" descr="Three wires. The center wire is a solid color wire, the wire on the left has a white stripe, and the wire on the right has white tracer.&#10;">
            <a:extLst>
              <a:ext uri="{FF2B5EF4-FFF2-40B4-BE49-F238E27FC236}">
                <a16:creationId xmlns:a16="http://schemas.microsoft.com/office/drawing/2014/main" id="{FA328B41-D6F5-4EAA-B467-4F6106850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155" y="1292283"/>
            <a:ext cx="7206271" cy="2165977"/>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3268" y="4069140"/>
            <a:ext cx="7848600" cy="1569660"/>
          </a:xfrm>
        </p:spPr>
        <p:txBody>
          <a:bodyPr tIns="18000" bIns="18000" anchor="ctr" anchorCtr="0"/>
          <a:lstStyle/>
          <a:p>
            <a:r>
              <a:rPr lang="en-US" sz="2400" noProof="0" dirty="0"/>
              <a:t>The center </a:t>
            </a:r>
            <a:r>
              <a:rPr lang="en-US" sz="2400" dirty="0"/>
              <a:t>w</a:t>
            </a:r>
            <a:r>
              <a:rPr lang="en-US" sz="2400" noProof="0" dirty="0"/>
              <a:t>ire is a solid </a:t>
            </a:r>
            <a:r>
              <a:rPr lang="en-US" sz="2400" dirty="0"/>
              <a:t>c</a:t>
            </a:r>
            <a:r>
              <a:rPr lang="en-US" sz="2400" noProof="0" dirty="0"/>
              <a:t>olor </a:t>
            </a:r>
            <a:r>
              <a:rPr lang="en-US" sz="2400" dirty="0"/>
              <a:t>w</a:t>
            </a:r>
            <a:r>
              <a:rPr lang="en-US" sz="2400" noProof="0" dirty="0"/>
              <a:t>ire, meaning that the wire has no </a:t>
            </a:r>
            <a:r>
              <a:rPr lang="en-US" sz="2400" dirty="0"/>
              <a:t>o</a:t>
            </a:r>
            <a:r>
              <a:rPr lang="en-US" sz="2400" noProof="0" dirty="0"/>
              <a:t>ther </a:t>
            </a:r>
            <a:r>
              <a:rPr lang="en-US" sz="2400" dirty="0" err="1"/>
              <a:t>i</a:t>
            </a:r>
            <a:r>
              <a:rPr lang="en-US" sz="2400" noProof="0" dirty="0"/>
              <a:t>dentifying </a:t>
            </a:r>
            <a:r>
              <a:rPr lang="en-US" sz="2400" dirty="0"/>
              <a:t>t</a:t>
            </a:r>
            <a:r>
              <a:rPr lang="en-US" sz="2400" noProof="0" dirty="0"/>
              <a:t>racer or stripe </a:t>
            </a:r>
            <a:r>
              <a:rPr lang="en-US" sz="2400" dirty="0"/>
              <a:t>c</a:t>
            </a:r>
            <a:r>
              <a:rPr lang="en-US" sz="2400" noProof="0" dirty="0"/>
              <a:t>olor. The two </a:t>
            </a:r>
            <a:r>
              <a:rPr lang="en-US" sz="2400" dirty="0"/>
              <a:t>e</a:t>
            </a:r>
            <a:r>
              <a:rPr lang="en-US" sz="2400" noProof="0" dirty="0"/>
              <a:t>nd </a:t>
            </a:r>
            <a:r>
              <a:rPr lang="en-US" sz="2400" dirty="0"/>
              <a:t>w</a:t>
            </a:r>
            <a:r>
              <a:rPr lang="en-US" sz="2400" noProof="0" dirty="0"/>
              <a:t>ires </a:t>
            </a:r>
            <a:r>
              <a:rPr lang="en-US" sz="2400" dirty="0"/>
              <a:t>c</a:t>
            </a:r>
            <a:r>
              <a:rPr lang="en-US" sz="2400" noProof="0" dirty="0"/>
              <a:t>ould </a:t>
            </a:r>
            <a:r>
              <a:rPr lang="en-US" sz="2400" dirty="0"/>
              <a:t>b</a:t>
            </a:r>
            <a:r>
              <a:rPr lang="en-US" sz="2400" noProof="0" dirty="0"/>
              <a:t>e </a:t>
            </a:r>
            <a:r>
              <a:rPr lang="en-US" sz="2400" dirty="0"/>
              <a:t>l</a:t>
            </a:r>
            <a:r>
              <a:rPr lang="en-US" sz="2400" noProof="0" dirty="0"/>
              <a:t>abeled “B</a:t>
            </a:r>
            <a:r>
              <a:rPr lang="en-US" sz="100" noProof="0" dirty="0"/>
              <a:t> </a:t>
            </a:r>
            <a:r>
              <a:rPr lang="en-US" sz="2400" noProof="0" dirty="0"/>
              <a:t>L</a:t>
            </a:r>
            <a:r>
              <a:rPr lang="en-US" sz="100" noProof="0" dirty="0"/>
              <a:t> </a:t>
            </a:r>
            <a:r>
              <a:rPr lang="en-US" sz="2400" noProof="0" dirty="0"/>
              <a:t>U/W</a:t>
            </a:r>
            <a:r>
              <a:rPr lang="en-US" sz="100" noProof="0" dirty="0"/>
              <a:t> </a:t>
            </a:r>
            <a:r>
              <a:rPr lang="en-US" sz="2400" noProof="0" dirty="0"/>
              <a:t>H</a:t>
            </a:r>
            <a:r>
              <a:rPr lang="en-US" sz="100" noProof="0" dirty="0"/>
              <a:t> </a:t>
            </a:r>
            <a:r>
              <a:rPr lang="en-US" sz="2400" noProof="0" dirty="0"/>
              <a:t>T,” indicating a blue </a:t>
            </a:r>
            <a:r>
              <a:rPr lang="en-US" sz="2400" dirty="0"/>
              <a:t>w</a:t>
            </a:r>
            <a:r>
              <a:rPr lang="en-US" sz="2400" noProof="0" dirty="0"/>
              <a:t>ire </a:t>
            </a:r>
            <a:r>
              <a:rPr lang="en-US" sz="2400" dirty="0"/>
              <a:t>w</a:t>
            </a:r>
            <a:r>
              <a:rPr lang="en-US" sz="2400" noProof="0" dirty="0"/>
              <a:t>ith a white </a:t>
            </a:r>
            <a:r>
              <a:rPr lang="en-US" sz="2400" dirty="0"/>
              <a:t>t</a:t>
            </a:r>
            <a:r>
              <a:rPr lang="en-US" sz="2400" noProof="0" dirty="0"/>
              <a:t>racer or stripe.</a:t>
            </a:r>
          </a:p>
        </p:txBody>
      </p:sp>
    </p:spTree>
    <p:extLst>
      <p:ext uri="{BB962C8B-B14F-4D97-AF65-F5344CB8AC3E}">
        <p14:creationId xmlns:p14="http://schemas.microsoft.com/office/powerpoint/2010/main" val="158716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8.32 One Fuse Power</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21140"/>
            <a:ext cx="4114800" cy="1569660"/>
          </a:xfrm>
        </p:spPr>
        <p:txBody>
          <a:bodyPr tIns="18000" bIns="18000" anchor="ctr" anchorCtr="0"/>
          <a:lstStyle/>
          <a:p>
            <a:r>
              <a:rPr lang="en-US" sz="2400" noProof="0" dirty="0"/>
              <a:t>A typical wiring diagram showing multiple switches and bulbs powered by one fuse</a:t>
            </a:r>
            <a:r>
              <a:rPr lang="en-US" sz="2400" dirty="0"/>
              <a:t>.</a:t>
            </a:r>
            <a:endParaRPr lang="en-US" sz="2400" noProof="0" dirty="0"/>
          </a:p>
        </p:txBody>
      </p:sp>
      <p:pic>
        <p:nvPicPr>
          <p:cNvPr id="4" name="Picture 3" descr="A wiring diagram depicts multiple switches and bulbs powered by one fuse. &#10;Long description is available in notes, press F6.">
            <a:extLst>
              <a:ext uri="{FF2B5EF4-FFF2-40B4-BE49-F238E27FC236}">
                <a16:creationId xmlns:a16="http://schemas.microsoft.com/office/drawing/2014/main" id="{72136007-3C28-45BC-A97F-08CF2DD36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5406" y="946602"/>
            <a:ext cx="2157292" cy="5088109"/>
          </a:xfrm>
          <a:prstGeom prst="rect">
            <a:avLst/>
          </a:prstGeom>
        </p:spPr>
      </p:pic>
    </p:spTree>
    <p:extLst>
      <p:ext uri="{BB962C8B-B14F-4D97-AF65-F5344CB8AC3E}">
        <p14:creationId xmlns:p14="http://schemas.microsoft.com/office/powerpoint/2010/main" val="866980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8.33 Add a Relay</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3657600" cy="2621675"/>
          </a:xfrm>
        </p:spPr>
        <p:txBody>
          <a:bodyPr tIns="18000" bIns="18000" anchor="ctr" anchorCtr="0"/>
          <a:lstStyle/>
          <a:p>
            <a:r>
              <a:rPr lang="en-US" sz="2400" dirty="0"/>
              <a:t>T</a:t>
            </a:r>
            <a:r>
              <a:rPr lang="en-US" sz="2400" noProof="0" dirty="0"/>
              <a:t>o add additional lighting, simply tap into an existing light wire and connect a relay. </a:t>
            </a:r>
            <a:r>
              <a:rPr lang="en-US" sz="2400" dirty="0"/>
              <a:t>W</a:t>
            </a:r>
            <a:r>
              <a:rPr lang="en-US" sz="2400" noProof="0" dirty="0"/>
              <a:t>henever the existing light is turned on, the coil of the relay is energized.</a:t>
            </a:r>
          </a:p>
        </p:txBody>
      </p:sp>
      <p:pic>
        <p:nvPicPr>
          <p:cNvPr id="4" name="Picture 3" descr="A diagram illustrates addition of a fuse and a relay for adding lights to an existing light circuit. The circuit is spliced up to add a fuse and the relay. Two lights are connected to the existing circuit via the relay.&#10;Long description is available in notes, press F6.">
            <a:extLst>
              <a:ext uri="{FF2B5EF4-FFF2-40B4-BE49-F238E27FC236}">
                <a16:creationId xmlns:a16="http://schemas.microsoft.com/office/drawing/2014/main" id="{C22980EF-A581-414F-B191-38A4B1274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049638"/>
            <a:ext cx="4296220" cy="4029555"/>
          </a:xfrm>
          <a:prstGeom prst="rect">
            <a:avLst/>
          </a:prstGeom>
        </p:spPr>
      </p:pic>
    </p:spTree>
    <p:extLst>
      <p:ext uri="{BB962C8B-B14F-4D97-AF65-F5344CB8AC3E}">
        <p14:creationId xmlns:p14="http://schemas.microsoft.com/office/powerpoint/2010/main" val="2279146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Circuit Troubleshooting Procedure</a:t>
            </a:r>
            <a:endParaRPr lang="en-US" sz="2800" noProof="0" dirty="0"/>
          </a:p>
        </p:txBody>
      </p:sp>
      <p:sp>
        <p:nvSpPr>
          <p:cNvPr id="4" name="Content Placeholder 3"/>
          <p:cNvSpPr>
            <a:spLocks noGrp="1"/>
          </p:cNvSpPr>
          <p:nvPr>
            <p:ph idx="1"/>
          </p:nvPr>
        </p:nvSpPr>
        <p:spPr>
          <a:xfrm>
            <a:off x="457200" y="1041499"/>
            <a:ext cx="8229600" cy="2616101"/>
          </a:xfrm>
        </p:spPr>
        <p:txBody>
          <a:bodyPr tIns="18000" bIns="18000" anchor="ctr" anchorCtr="0">
            <a:spAutoFit/>
          </a:bodyPr>
          <a:lstStyle/>
          <a:p>
            <a:r>
              <a:rPr lang="en-US" sz="2400" noProof="0" dirty="0"/>
              <a:t>Example: Backup lights are inoperative</a:t>
            </a:r>
          </a:p>
          <a:p>
            <a:pPr lvl="1"/>
            <a:r>
              <a:rPr lang="en-US" sz="2400" noProof="0" dirty="0"/>
              <a:t>Verify the malfunction</a:t>
            </a:r>
          </a:p>
          <a:p>
            <a:pPr lvl="1"/>
            <a:r>
              <a:rPr lang="en-US" sz="2400" noProof="0" dirty="0"/>
              <a:t>Check for everything else that does not operate correctly</a:t>
            </a:r>
          </a:p>
          <a:p>
            <a:pPr lvl="1"/>
            <a:r>
              <a:rPr lang="en-US" sz="2400" noProof="0" dirty="0"/>
              <a:t>Check fuse for backup lights</a:t>
            </a:r>
          </a:p>
          <a:p>
            <a:pPr lvl="1"/>
            <a:r>
              <a:rPr lang="en-US" sz="2400" noProof="0" dirty="0"/>
              <a:t>Check for voltage at the backup light socket</a:t>
            </a:r>
          </a:p>
        </p:txBody>
      </p:sp>
    </p:spTree>
    <p:extLst>
      <p:ext uri="{BB962C8B-B14F-4D97-AF65-F5344CB8AC3E}">
        <p14:creationId xmlns:p14="http://schemas.microsoft.com/office/powerpoint/2010/main" val="3427763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8.34 Check the Fuse First</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4114800" cy="1513679"/>
          </a:xfrm>
        </p:spPr>
        <p:txBody>
          <a:bodyPr tIns="18000" bIns="18000" anchor="ctr" anchorCtr="0"/>
          <a:lstStyle/>
          <a:p>
            <a:r>
              <a:rPr lang="en-US" sz="2400" noProof="0" dirty="0"/>
              <a:t>Always check the simple things first. </a:t>
            </a:r>
            <a:r>
              <a:rPr lang="en-US" sz="2400" dirty="0"/>
              <a:t>C</a:t>
            </a:r>
            <a:r>
              <a:rPr lang="en-US" sz="2400" noProof="0" dirty="0"/>
              <a:t>heck the fuse for the circuit you are testing.</a:t>
            </a:r>
          </a:p>
        </p:txBody>
      </p:sp>
      <p:pic>
        <p:nvPicPr>
          <p:cNvPr id="4" name="Picture 3" descr="A close-up view of a hand checking the fuse for the circuit. &#10;">
            <a:extLst>
              <a:ext uri="{FF2B5EF4-FFF2-40B4-BE49-F238E27FC236}">
                <a16:creationId xmlns:a16="http://schemas.microsoft.com/office/drawing/2014/main" id="{6E77C772-F267-4271-9BFD-954C82389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075" y="985222"/>
            <a:ext cx="3755196" cy="4103894"/>
          </a:xfrm>
          <a:prstGeom prst="rect">
            <a:avLst/>
          </a:prstGeom>
        </p:spPr>
      </p:pic>
    </p:spTree>
    <p:extLst>
      <p:ext uri="{BB962C8B-B14F-4D97-AF65-F5344CB8AC3E}">
        <p14:creationId xmlns:p14="http://schemas.microsoft.com/office/powerpoint/2010/main" val="3349162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Locating a Short Circuit </a:t>
            </a:r>
            <a:r>
              <a:rPr lang="en-US" sz="2800" noProof="0" dirty="0"/>
              <a:t>(1 Of 3)</a:t>
            </a:r>
          </a:p>
        </p:txBody>
      </p:sp>
      <p:sp>
        <p:nvSpPr>
          <p:cNvPr id="4" name="Content Placeholder 3"/>
          <p:cNvSpPr>
            <a:spLocks noGrp="1"/>
          </p:cNvSpPr>
          <p:nvPr>
            <p:ph idx="1"/>
          </p:nvPr>
        </p:nvSpPr>
        <p:spPr>
          <a:xfrm>
            <a:off x="457200" y="1008995"/>
            <a:ext cx="8229600" cy="4401205"/>
          </a:xfrm>
        </p:spPr>
        <p:txBody>
          <a:bodyPr tIns="18000" bIns="18000" anchor="ctr" anchorCtr="0">
            <a:spAutoFit/>
          </a:bodyPr>
          <a:lstStyle/>
          <a:p>
            <a:r>
              <a:rPr lang="en-US" sz="2400" noProof="0" dirty="0"/>
              <a:t>Definition</a:t>
            </a:r>
          </a:p>
          <a:p>
            <a:pPr lvl="1"/>
            <a:r>
              <a:rPr lang="en-US" sz="2400" noProof="0" dirty="0"/>
              <a:t>A short circuit is an electrical connection to another wire or to ground before the current flows through some or all of the resistance in the circuit.</a:t>
            </a:r>
          </a:p>
          <a:p>
            <a:r>
              <a:rPr lang="en-US" sz="2400" noProof="0" dirty="0"/>
              <a:t>Fuse Replacement Method</a:t>
            </a:r>
          </a:p>
          <a:p>
            <a:pPr lvl="1"/>
            <a:r>
              <a:rPr lang="en-US" sz="2400" noProof="0" dirty="0"/>
              <a:t>Disconnect one component at a time and then replace the fuse. Not the preferred method.</a:t>
            </a:r>
          </a:p>
          <a:p>
            <a:r>
              <a:rPr lang="en-US" sz="2400" noProof="0" dirty="0"/>
              <a:t>Circuit Breaker Method</a:t>
            </a:r>
          </a:p>
          <a:p>
            <a:pPr lvl="1"/>
            <a:r>
              <a:rPr lang="en-US" sz="2400" noProof="0" dirty="0"/>
              <a:t>The circuit breaker alternately opens and closes the circuit, protecting the wiring from overheating.</a:t>
            </a:r>
          </a:p>
        </p:txBody>
      </p:sp>
    </p:spTree>
    <p:extLst>
      <p:ext uri="{BB962C8B-B14F-4D97-AF65-F5344CB8AC3E}">
        <p14:creationId xmlns:p14="http://schemas.microsoft.com/office/powerpoint/2010/main" val="1868595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Locating a Short Circuit </a:t>
            </a:r>
            <a:r>
              <a:rPr lang="en-US" sz="2800" noProof="0" dirty="0"/>
              <a:t>(2 Of 3)</a:t>
            </a:r>
          </a:p>
        </p:txBody>
      </p:sp>
      <p:sp>
        <p:nvSpPr>
          <p:cNvPr id="4" name="Content Placeholder 3"/>
          <p:cNvSpPr>
            <a:spLocks noGrp="1"/>
          </p:cNvSpPr>
          <p:nvPr>
            <p:ph idx="1"/>
          </p:nvPr>
        </p:nvSpPr>
        <p:spPr>
          <a:xfrm>
            <a:off x="457200" y="1008995"/>
            <a:ext cx="8229600" cy="4401205"/>
          </a:xfrm>
        </p:spPr>
        <p:txBody>
          <a:bodyPr tIns="18000" bIns="18000" anchor="ctr" anchorCtr="0">
            <a:spAutoFit/>
          </a:bodyPr>
          <a:lstStyle/>
          <a:p>
            <a:r>
              <a:rPr lang="en-US" sz="2400" noProof="0" dirty="0"/>
              <a:t>Test Light Method</a:t>
            </a:r>
          </a:p>
          <a:p>
            <a:pPr lvl="1"/>
            <a:r>
              <a:rPr lang="en-US" sz="2400" noProof="0" dirty="0"/>
              <a:t>Remove the blown fuse and connect a test light to the terminals of the fuse holder (polarity does not matter).</a:t>
            </a:r>
          </a:p>
          <a:p>
            <a:r>
              <a:rPr lang="en-US" sz="2400" noProof="0" dirty="0"/>
              <a:t>Buzzer Method</a:t>
            </a:r>
          </a:p>
          <a:p>
            <a:pPr lvl="1"/>
            <a:r>
              <a:rPr lang="en-US" sz="2400" noProof="0" dirty="0"/>
              <a:t>The buzzer method is similar to the test light method, but uses a buzzer to replace a fuse and act as an electrical load.</a:t>
            </a:r>
          </a:p>
          <a:p>
            <a:r>
              <a:rPr lang="en-US" sz="2400" noProof="0" dirty="0"/>
              <a:t>Ohmmeter Method</a:t>
            </a:r>
          </a:p>
          <a:p>
            <a:pPr lvl="1"/>
            <a:r>
              <a:rPr lang="en-US" sz="2400" noProof="0" dirty="0"/>
              <a:t>Remove power from the circuit and measure continuity to ground.</a:t>
            </a:r>
          </a:p>
        </p:txBody>
      </p:sp>
    </p:spTree>
    <p:extLst>
      <p:ext uri="{BB962C8B-B14F-4D97-AF65-F5344CB8AC3E}">
        <p14:creationId xmlns:p14="http://schemas.microsoft.com/office/powerpoint/2010/main" val="2277877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Locating a Short Circuit </a:t>
            </a:r>
            <a:r>
              <a:rPr lang="en-US" sz="2800" noProof="0" dirty="0"/>
              <a:t>(3 Of 3)</a:t>
            </a:r>
          </a:p>
        </p:txBody>
      </p:sp>
      <p:sp>
        <p:nvSpPr>
          <p:cNvPr id="4" name="Content Placeholder 3"/>
          <p:cNvSpPr>
            <a:spLocks noGrp="1"/>
          </p:cNvSpPr>
          <p:nvPr>
            <p:ph idx="1"/>
          </p:nvPr>
        </p:nvSpPr>
        <p:spPr>
          <a:xfrm>
            <a:off x="457200" y="990600"/>
            <a:ext cx="8229600" cy="2667000"/>
          </a:xfrm>
        </p:spPr>
        <p:txBody>
          <a:bodyPr tIns="18000" bIns="18000" anchor="ctr" anchorCtr="0">
            <a:spAutoFit/>
          </a:bodyPr>
          <a:lstStyle/>
          <a:p>
            <a:r>
              <a:rPr lang="en-US" sz="2400" noProof="0" dirty="0"/>
              <a:t>Gauss Method</a:t>
            </a:r>
          </a:p>
          <a:p>
            <a:pPr lvl="1"/>
            <a:r>
              <a:rPr lang="en-US" sz="2400" noProof="0" dirty="0"/>
              <a:t>A Gauss gauge is a handheld meter that responds to weak magnetic fields.</a:t>
            </a:r>
          </a:p>
          <a:p>
            <a:r>
              <a:rPr lang="en-US" sz="2400" noProof="0" dirty="0"/>
              <a:t>Circuit Tracer</a:t>
            </a:r>
          </a:p>
          <a:p>
            <a:pPr lvl="1"/>
            <a:r>
              <a:rPr lang="en-US" sz="2400" noProof="0" dirty="0"/>
              <a:t>The tone is generated as long as there is a continuous electrical path along the circuit.</a:t>
            </a:r>
          </a:p>
        </p:txBody>
      </p:sp>
    </p:spTree>
    <p:extLst>
      <p:ext uri="{BB962C8B-B14F-4D97-AF65-F5344CB8AC3E}">
        <p14:creationId xmlns:p14="http://schemas.microsoft.com/office/powerpoint/2010/main" val="596558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Test Light Checks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A6-A Test Light Checks - Captions">
            <a:hlinkClick r:id="" action="ppaction://media"/>
            <a:extLst>
              <a:ext uri="{FF2B5EF4-FFF2-40B4-BE49-F238E27FC236}">
                <a16:creationId xmlns:a16="http://schemas.microsoft.com/office/drawing/2014/main" id="{F9D89FEC-E218-62B0-3665-B8F31DCAE6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143000"/>
            <a:ext cx="8229600" cy="4953000"/>
          </a:xfrm>
        </p:spPr>
      </p:pic>
    </p:spTree>
    <p:extLst>
      <p:ext uri="{BB962C8B-B14F-4D97-AF65-F5344CB8AC3E}">
        <p14:creationId xmlns:p14="http://schemas.microsoft.com/office/powerpoint/2010/main" val="30919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228600"/>
            <a:ext cx="8229600" cy="1144347"/>
          </a:xfrm>
        </p:spPr>
        <p:txBody>
          <a:bodyPr wrap="square" lIns="0" tIns="18000" rIns="0" bIns="18000" anchor="ctr" anchorCtr="0">
            <a:spAutoFit/>
          </a:bodyPr>
          <a:lstStyle/>
          <a:p>
            <a:r>
              <a:rPr lang="en-US" noProof="0" dirty="0"/>
              <a:t>Frequently Asked Question: Where to Start?</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0" y="1447800"/>
            <a:ext cx="8229599" cy="344128"/>
          </a:xfrm>
        </p:spPr>
        <p:txBody>
          <a:bodyPr wrap="square" lIns="0" tIns="18000" rIns="0" bIns="18000" anchor="ctr" anchorCtr="0">
            <a:spAutoFit/>
          </a:bodyPr>
          <a:lstStyle/>
          <a:p>
            <a:pPr marL="0" indent="0">
              <a:buNone/>
            </a:pPr>
            <a:r>
              <a:rPr lang="en-US" sz="2000" b="1" noProof="0" dirty="0">
                <a:solidFill>
                  <a:schemeClr val="tx1"/>
                </a:solidFill>
              </a:rPr>
              <a:t>? Frequently Asked Question</a:t>
            </a:r>
            <a:endParaRPr lang="en-US" sz="20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905000"/>
            <a:ext cx="8229599" cy="4037447"/>
          </a:xfrm>
        </p:spPr>
        <p:txBody>
          <a:bodyPr wrap="square" lIns="0" tIns="18000" rIns="0" bIns="18000" anchor="ctr" anchorCtr="0">
            <a:spAutoFit/>
          </a:bodyPr>
          <a:lstStyle/>
          <a:p>
            <a:pPr marL="0" indent="0">
              <a:buNone/>
            </a:pPr>
            <a:r>
              <a:rPr lang="en-US" sz="2000" b="1" noProof="0" dirty="0"/>
              <a:t>Where to Start? </a:t>
            </a:r>
            <a:r>
              <a:rPr lang="en-US" sz="2000" noProof="0" dirty="0"/>
              <a:t>Where does a technician start the troubleshooting when using a wiring diagram? HINT 1 If the circuit contains a relay, start your diagnosis at the relay. The entire circuit can be tested at the terminals of the relay. HINT 2 The easiest first step is to locate the unit on the schematic that is not working or not working correctly. (a) Trace where the unit gets its ground connection. (b) Trace where the unit gets its power connection. Often a ground is used by more than one component. Therefore, ensure that everything else is working correctly. If not, the fault may lie at the common ground (or power) connection. HINT 3 Divide circuit in half by locating a connector or a part of the circuit that can be accessed easily. Heck for power and ground at this midpoint. This step could save you time. HINT 4 Use fused jumper wire to substitute a ground or a power source to place a suspected switch or section of wire.</a:t>
            </a:r>
          </a:p>
        </p:txBody>
      </p:sp>
    </p:spTree>
    <p:extLst>
      <p:ext uri="{BB962C8B-B14F-4D97-AF65-F5344CB8AC3E}">
        <p14:creationId xmlns:p14="http://schemas.microsoft.com/office/powerpoint/2010/main" val="1189556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8.35 Gauss Gauge </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3962400" cy="4038599"/>
          </a:xfrm>
        </p:spPr>
        <p:txBody>
          <a:bodyPr tIns="18000" bIns="18000" anchor="ctr" anchorCtr="0"/>
          <a:lstStyle/>
          <a:p>
            <a:r>
              <a:rPr lang="en-US" sz="2000" noProof="0" dirty="0"/>
              <a:t>(a) After removing the blown fuse, a pulsing circuit breaker is connected to the terminals of the fuse. (b) The circuit breaker causes current to flow, then stop, then flow again, through the circuit up to the point of the short-to-ground. By observing the Gauss gauge, the location of the short is indicated near where the needle stops moving due to the magnetic field created by the flow of current through the wire.</a:t>
            </a:r>
          </a:p>
        </p:txBody>
      </p:sp>
      <p:pic>
        <p:nvPicPr>
          <p:cNvPr id="4" name="Picture 3" descr="A pulsing circuit breaker connected to the terminals of a blown fuse in an electrical circuit. The circuit has various electrical components. &#10;">
            <a:extLst>
              <a:ext uri="{FF2B5EF4-FFF2-40B4-BE49-F238E27FC236}">
                <a16:creationId xmlns:a16="http://schemas.microsoft.com/office/drawing/2014/main" id="{CFC748FA-0E2E-4C3D-819C-0BA29ED67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534" y="1009655"/>
            <a:ext cx="3503600" cy="2629431"/>
          </a:xfrm>
          <a:prstGeom prst="rect">
            <a:avLst/>
          </a:prstGeom>
        </p:spPr>
      </p:pic>
      <p:pic>
        <p:nvPicPr>
          <p:cNvPr id="7" name="Picture 6" descr="A hand is holding a Gauss gauge meter. &#10;">
            <a:extLst>
              <a:ext uri="{FF2B5EF4-FFF2-40B4-BE49-F238E27FC236}">
                <a16:creationId xmlns:a16="http://schemas.microsoft.com/office/drawing/2014/main" id="{053D0189-5070-4AEF-8536-02B761152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730" y="3886200"/>
            <a:ext cx="2107604" cy="2282879"/>
          </a:xfrm>
          <a:prstGeom prst="rect">
            <a:avLst/>
          </a:prstGeom>
        </p:spPr>
      </p:pic>
    </p:spTree>
    <p:extLst>
      <p:ext uri="{BB962C8B-B14F-4D97-AF65-F5344CB8AC3E}">
        <p14:creationId xmlns:p14="http://schemas.microsoft.com/office/powerpoint/2010/main" val="3459734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90349"/>
          </a:xfrm>
        </p:spPr>
        <p:txBody>
          <a:bodyPr tIns="18000" bIns="18000" anchor="ctr" anchorCtr="0"/>
          <a:lstStyle/>
          <a:p>
            <a:r>
              <a:rPr lang="en-US" noProof="0" dirty="0"/>
              <a:t>Chart 8.1 Wire Colors</a:t>
            </a: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1138840098"/>
              </p:ext>
            </p:extLst>
          </p:nvPr>
        </p:nvGraphicFramePr>
        <p:xfrm>
          <a:off x="2514600" y="1066806"/>
          <a:ext cx="4114800" cy="5016636"/>
        </p:xfrm>
        <a:graphic>
          <a:graphicData uri="http://schemas.openxmlformats.org/drawingml/2006/table">
            <a:tbl>
              <a:tblPr firstRow="1" bandRow="1"/>
              <a:tblGrid>
                <a:gridCol w="2097444">
                  <a:extLst>
                    <a:ext uri="{9D8B030D-6E8A-4147-A177-3AD203B41FA5}">
                      <a16:colId xmlns:a16="http://schemas.microsoft.com/office/drawing/2014/main" val="20000"/>
                    </a:ext>
                  </a:extLst>
                </a:gridCol>
                <a:gridCol w="2017356">
                  <a:extLst>
                    <a:ext uri="{9D8B030D-6E8A-4147-A177-3AD203B41FA5}">
                      <a16:colId xmlns:a16="http://schemas.microsoft.com/office/drawing/2014/main" val="20001"/>
                    </a:ext>
                  </a:extLst>
                </a:gridCol>
              </a:tblGrid>
              <a:tr h="245533">
                <a:tc>
                  <a:txBody>
                    <a:bodyPr/>
                    <a:lstStyle/>
                    <a:p>
                      <a:pPr marL="0" marR="0" algn="ctr">
                        <a:lnSpc>
                          <a:spcPct val="107000"/>
                        </a:lnSpc>
                        <a:spcBef>
                          <a:spcPts val="0"/>
                        </a:spcBef>
                        <a:spcAft>
                          <a:spcPts val="80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ABBREVIATION</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COLOR</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B R </a:t>
                      </a:r>
                      <a:r>
                        <a:rPr lang="en-US" sz="1800" dirty="0">
                          <a:effectLst/>
                          <a:latin typeface="Arial" panose="020B0604020202020204" pitchFamily="34" charset="0"/>
                          <a:ea typeface="Calibri" panose="020F0502020204030204" pitchFamily="34" charset="0"/>
                          <a:cs typeface="Times New Roman" panose="02020603050405020304" pitchFamily="18"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Brown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B L </a:t>
                      </a:r>
                      <a:r>
                        <a:rPr lang="en-US" sz="1800" dirty="0">
                          <a:effectLst/>
                          <a:latin typeface="Arial" panose="020B0604020202020204" pitchFamily="34" charset="0"/>
                          <a:ea typeface="Calibri" panose="020F0502020204030204" pitchFamily="34" charset="0"/>
                          <a:cs typeface="Times New Roman" panose="02020603050405020304" pitchFamily="18" charset="0"/>
                        </a:rPr>
                        <a:t>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Black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G R </a:t>
                      </a:r>
                      <a:r>
                        <a:rPr lang="en-US" sz="1800" dirty="0">
                          <a:effectLst/>
                          <a:latin typeface="Arial" panose="020B0604020202020204" pitchFamily="34" charset="0"/>
                          <a:ea typeface="Calibri" panose="020F0502020204030204" pitchFamily="34" charset="0"/>
                          <a:cs typeface="Times New Roman" panose="02020603050405020304" pitchFamily="18"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Green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W H </a:t>
                      </a:r>
                      <a:r>
                        <a:rPr lang="en-US" sz="1800" dirty="0">
                          <a:effectLst/>
                          <a:latin typeface="Arial" panose="020B0604020202020204" pitchFamily="34" charset="0"/>
                          <a:ea typeface="Calibri" panose="020F0502020204030204" pitchFamily="34" charset="0"/>
                          <a:cs typeface="Times New Roman" panose="02020603050405020304" pitchFamily="18" charset="0"/>
                        </a:rPr>
                        <a: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P P </a:t>
                      </a:r>
                      <a:r>
                        <a:rPr lang="en-US" sz="1800" dirty="0">
                          <a:effectLst/>
                          <a:latin typeface="Arial" panose="020B0604020202020204" pitchFamily="34" charset="0"/>
                          <a:ea typeface="Calibri" panose="020F0502020204030204" pitchFamily="34" charset="0"/>
                          <a:cs typeface="Times New Roman" panose="02020603050405020304" pitchFamily="18" charset="0"/>
                        </a:rPr>
                        <a:t>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Purple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P N </a:t>
                      </a:r>
                      <a:r>
                        <a:rPr lang="en-US" sz="1800" dirty="0">
                          <a:effectLst/>
                          <a:latin typeface="Arial" panose="020B0604020202020204" pitchFamily="34" charset="0"/>
                          <a:ea typeface="Calibri" panose="020F0502020204030204" pitchFamily="34" charset="0"/>
                          <a:cs typeface="Times New Roman" panose="02020603050405020304" pitchFamily="18" charset="0"/>
                        </a:rPr>
                        <a:t>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T A </a:t>
                      </a:r>
                      <a:r>
                        <a:rPr lang="en-US" sz="1800" dirty="0">
                          <a:effectLst/>
                          <a:latin typeface="Arial" panose="020B0604020202020204" pitchFamily="34" charset="0"/>
                          <a:ea typeface="Calibri" panose="020F0502020204030204" pitchFamily="34" charset="0"/>
                          <a:cs typeface="Times New Roman" panose="02020603050405020304" pitchFamily="18"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B L </a:t>
                      </a:r>
                      <a:r>
                        <a:rPr lang="en-US" sz="1800" dirty="0">
                          <a:effectLst/>
                          <a:latin typeface="Arial" panose="020B0604020202020204" pitchFamily="34" charset="0"/>
                          <a:ea typeface="Calibri" panose="020F0502020204030204" pitchFamily="34" charset="0"/>
                          <a:cs typeface="Times New Roman" panose="02020603050405020304" pitchFamily="18" charset="0"/>
                        </a:rPr>
                        <a:t>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Y E </a:t>
                      </a:r>
                      <a:r>
                        <a:rPr lang="en-US" sz="1800" dirty="0">
                          <a:effectLst/>
                          <a:latin typeface="Arial" panose="020B0604020202020204" pitchFamily="34" charset="0"/>
                          <a:ea typeface="Calibri" panose="020F0502020204030204" pitchFamily="34" charset="0"/>
                          <a:cs typeface="Times New Roman" panose="02020603050405020304" pitchFamily="18" charset="0"/>
                        </a:rPr>
                        <a:t>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Yellow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O R </a:t>
                      </a:r>
                      <a:r>
                        <a:rPr lang="en-US" sz="1800" dirty="0">
                          <a:effectLst/>
                          <a:latin typeface="Arial" panose="020B0604020202020204" pitchFamily="34" charset="0"/>
                          <a:ea typeface="Calibri" panose="020F0502020204030204" pitchFamily="34" charset="0"/>
                          <a:cs typeface="Times New Roman" panose="02020603050405020304" pitchFamily="18"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Orange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0"/>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D </a:t>
                      </a:r>
                      <a:r>
                        <a:rPr lang="en-US" sz="1800" dirty="0">
                          <a:effectLst/>
                          <a:latin typeface="Arial" panose="020B0604020202020204" pitchFamily="34" charset="0"/>
                          <a:ea typeface="Calibri" panose="020F0502020204030204" pitchFamily="34" charset="0"/>
                          <a:cs typeface="Times New Roman" panose="02020603050405020304" pitchFamily="18" charset="0"/>
                        </a:rPr>
                        <a:t>K </a:t>
                      </a: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B L </a:t>
                      </a:r>
                      <a:r>
                        <a:rPr lang="en-US" sz="1800" dirty="0">
                          <a:effectLst/>
                          <a:latin typeface="Arial" panose="020B0604020202020204" pitchFamily="34" charset="0"/>
                          <a:ea typeface="Calibri" panose="020F0502020204030204" pitchFamily="34" charset="0"/>
                          <a:cs typeface="Times New Roman" panose="02020603050405020304" pitchFamily="18" charset="0"/>
                        </a:rPr>
                        <a:t>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Dark blue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1"/>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L </a:t>
                      </a:r>
                      <a:r>
                        <a:rPr lang="en-US" sz="1800" dirty="0">
                          <a:effectLst/>
                          <a:latin typeface="Arial" panose="020B0604020202020204" pitchFamily="34" charset="0"/>
                          <a:ea typeface="Calibri" panose="020F0502020204030204" pitchFamily="34" charset="0"/>
                          <a:cs typeface="Times New Roman" panose="02020603050405020304" pitchFamily="18" charset="0"/>
                        </a:rPr>
                        <a:t>T </a:t>
                      </a: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B L </a:t>
                      </a:r>
                      <a:r>
                        <a:rPr lang="en-US" sz="1800" dirty="0">
                          <a:effectLst/>
                          <a:latin typeface="Arial" panose="020B0604020202020204" pitchFamily="34" charset="0"/>
                          <a:ea typeface="Calibri" panose="020F0502020204030204" pitchFamily="34" charset="0"/>
                          <a:cs typeface="Times New Roman" panose="02020603050405020304" pitchFamily="18" charset="0"/>
                        </a:rPr>
                        <a:t>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Light blue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2"/>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D </a:t>
                      </a:r>
                      <a:r>
                        <a:rPr lang="en-US" sz="1800" dirty="0">
                          <a:effectLst/>
                          <a:latin typeface="Arial" panose="020B0604020202020204" pitchFamily="34" charset="0"/>
                          <a:ea typeface="Calibri" panose="020F0502020204030204" pitchFamily="34" charset="0"/>
                          <a:cs typeface="Times New Roman" panose="02020603050405020304" pitchFamily="18" charset="0"/>
                        </a:rPr>
                        <a:t>K </a:t>
                      </a: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G R </a:t>
                      </a:r>
                      <a:r>
                        <a:rPr lang="en-US" sz="1800" dirty="0">
                          <a:effectLst/>
                          <a:latin typeface="Arial" panose="020B0604020202020204" pitchFamily="34" charset="0"/>
                          <a:ea typeface="Calibri" panose="020F0502020204030204" pitchFamily="34" charset="0"/>
                          <a:cs typeface="Times New Roman" panose="02020603050405020304" pitchFamily="18"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Dark green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3"/>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L </a:t>
                      </a:r>
                      <a:r>
                        <a:rPr lang="en-US" sz="1800" dirty="0">
                          <a:effectLst/>
                          <a:latin typeface="Arial" panose="020B0604020202020204" pitchFamily="34" charset="0"/>
                          <a:ea typeface="Calibri" panose="020F0502020204030204" pitchFamily="34" charset="0"/>
                          <a:cs typeface="Times New Roman" panose="02020603050405020304" pitchFamily="18" charset="0"/>
                        </a:rPr>
                        <a:t>T </a:t>
                      </a: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G R </a:t>
                      </a:r>
                      <a:r>
                        <a:rPr lang="en-US" sz="1800" dirty="0">
                          <a:effectLst/>
                          <a:latin typeface="Arial" panose="020B0604020202020204" pitchFamily="34" charset="0"/>
                          <a:ea typeface="Calibri" panose="020F0502020204030204" pitchFamily="34" charset="0"/>
                          <a:cs typeface="Times New Roman" panose="02020603050405020304" pitchFamily="18"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Light green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4"/>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R E </a:t>
                      </a:r>
                      <a:r>
                        <a:rPr lang="en-US" sz="1800" dirty="0">
                          <a:effectLst/>
                          <a:latin typeface="Arial" panose="020B0604020202020204" pitchFamily="34" charset="0"/>
                          <a:ea typeface="Calibri" panose="020F0502020204030204" pitchFamily="34" charset="0"/>
                          <a:cs typeface="Times New Roman" panose="02020603050405020304" pitchFamily="18" charset="0"/>
                        </a:rPr>
                        <a:t>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5"/>
                  </a:ext>
                </a:extLst>
              </a:tr>
              <a:tr h="245533">
                <a:tc>
                  <a:txBody>
                    <a:bodyPr/>
                    <a:lstStyle/>
                    <a:p>
                      <a:pPr marL="85725"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G R </a:t>
                      </a:r>
                      <a:r>
                        <a:rPr lang="en-US" sz="1800" dirty="0">
                          <a:effectLst/>
                          <a:latin typeface="Arial" panose="020B0604020202020204" pitchFamily="34" charset="0"/>
                          <a:ea typeface="Calibri" panose="020F0502020204030204" pitchFamily="34" charset="0"/>
                          <a:cs typeface="Times New Roman" panose="02020603050405020304" pitchFamily="18" charset="0"/>
                        </a:rPr>
                        <a: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Gray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6"/>
                  </a:ext>
                </a:extLst>
              </a:tr>
              <a:tr h="245533">
                <a:tc>
                  <a:txBody>
                    <a:bodyPr/>
                    <a:lstStyle/>
                    <a:p>
                      <a:pPr marL="82550" marR="0" indent="0">
                        <a:lnSpc>
                          <a:spcPct val="107000"/>
                        </a:lnSpc>
                        <a:spcBef>
                          <a:spcPts val="0"/>
                        </a:spcBef>
                        <a:spcAft>
                          <a:spcPts val="800"/>
                        </a:spcAft>
                      </a:pPr>
                      <a:r>
                        <a:rPr lang="en-US" sz="1800" spc="-200" baseline="0" dirty="0">
                          <a:effectLst/>
                          <a:latin typeface="Arial" panose="020B0604020202020204" pitchFamily="34" charset="0"/>
                          <a:ea typeface="Calibri" panose="020F0502020204030204" pitchFamily="34" charset="0"/>
                          <a:cs typeface="Times New Roman" panose="02020603050405020304" pitchFamily="18" charset="0"/>
                        </a:rPr>
                        <a:t>V I </a:t>
                      </a:r>
                      <a:r>
                        <a:rPr lang="en-US" sz="1800" dirty="0">
                          <a:effectLst/>
                          <a:latin typeface="Arial" panose="020B0604020202020204" pitchFamily="34" charset="0"/>
                          <a:ea typeface="Calibri" panose="020F0502020204030204" pitchFamily="34" charset="0"/>
                          <a:cs typeface="Times New Roman" panose="02020603050405020304" pitchFamily="18" charset="0"/>
                        </a:rPr>
                        <a: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Violet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528869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8.36 Gauss Gauge Method</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3087584" cy="2252343"/>
          </a:xfrm>
        </p:spPr>
        <p:txBody>
          <a:bodyPr tIns="18000" bIns="18000" anchor="ctr" anchorCtr="0"/>
          <a:lstStyle/>
          <a:p>
            <a:r>
              <a:rPr lang="en-US" sz="2400" dirty="0"/>
              <a:t>G</a:t>
            </a:r>
            <a:r>
              <a:rPr lang="en-US" sz="2400" noProof="0" dirty="0"/>
              <a:t>auss gauge can be used to determine the location of a short circuit even behind a metal panel.</a:t>
            </a:r>
          </a:p>
        </p:txBody>
      </p:sp>
      <p:pic>
        <p:nvPicPr>
          <p:cNvPr id="4" name="Picture 3" descr="A figure depicts the interior view of a vehicle on the driver’s side with a fuse below the steering wheel. &#10;Long description is available in notes, press F6.">
            <a:extLst>
              <a:ext uri="{FF2B5EF4-FFF2-40B4-BE49-F238E27FC236}">
                <a16:creationId xmlns:a16="http://schemas.microsoft.com/office/drawing/2014/main" id="{7A433BCE-31EB-4F7C-AC86-B9960C969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143000"/>
            <a:ext cx="4161777" cy="4244761"/>
          </a:xfrm>
          <a:prstGeom prst="rect">
            <a:avLst/>
          </a:prstGeom>
        </p:spPr>
      </p:pic>
    </p:spTree>
    <p:extLst>
      <p:ext uri="{BB962C8B-B14F-4D97-AF65-F5344CB8AC3E}">
        <p14:creationId xmlns:p14="http://schemas.microsoft.com/office/powerpoint/2010/main" val="341923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8.37 Tone Generator</a:t>
            </a:r>
            <a:endParaRPr lang="en-US" sz="2800" noProof="0" dirty="0">
              <a:solidFill>
                <a:srgbClr val="FF0000"/>
              </a:solidFill>
            </a:endParaRPr>
          </a:p>
        </p:txBody>
      </p:sp>
      <p:pic>
        <p:nvPicPr>
          <p:cNvPr id="4" name="Picture 3" descr="An electronic tone generator tester. It has a transmitter or tone generator, receiver probe, and headphones for use in noisy shops. &#10;">
            <a:extLst>
              <a:ext uri="{FF2B5EF4-FFF2-40B4-BE49-F238E27FC236}">
                <a16:creationId xmlns:a16="http://schemas.microsoft.com/office/drawing/2014/main" id="{2FC84F3A-D86A-447F-B531-F7299ED63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354" y="1142585"/>
            <a:ext cx="5537292" cy="383772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5361990"/>
            <a:ext cx="7315200" cy="651905"/>
          </a:xfrm>
        </p:spPr>
        <p:txBody>
          <a:bodyPr tIns="18000" bIns="18000" anchor="ctr" anchorCtr="0"/>
          <a:lstStyle/>
          <a:p>
            <a:r>
              <a:rPr lang="en-US" sz="2000" noProof="0" dirty="0"/>
              <a:t>A tone generator–type tester used to locate open circuits and circuits that are shorted-to-ground.</a:t>
            </a:r>
          </a:p>
        </p:txBody>
      </p:sp>
    </p:spTree>
    <p:extLst>
      <p:ext uri="{BB962C8B-B14F-4D97-AF65-F5344CB8AC3E}">
        <p14:creationId xmlns:p14="http://schemas.microsoft.com/office/powerpoint/2010/main" val="2879610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8.38 Tone Generator Method</a:t>
            </a:r>
            <a:endParaRPr lang="en-US" sz="2800" noProof="0" dirty="0">
              <a:solidFill>
                <a:srgbClr val="FF0000"/>
              </a:solidFill>
            </a:endParaRPr>
          </a:p>
        </p:txBody>
      </p:sp>
      <p:pic>
        <p:nvPicPr>
          <p:cNvPr id="4" name="Picture 3" descr="A diagram illustrates the use of a tone generator tester to locate short-to-ground. &#10;Long description is available in notes, press F6.">
            <a:extLst>
              <a:ext uri="{FF2B5EF4-FFF2-40B4-BE49-F238E27FC236}">
                <a16:creationId xmlns:a16="http://schemas.microsoft.com/office/drawing/2014/main" id="{8F8D9051-502D-4EC6-B2E7-673AC728C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821" y="1185162"/>
            <a:ext cx="6224359" cy="3389280"/>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5029201"/>
            <a:ext cx="7391400" cy="959681"/>
          </a:xfrm>
        </p:spPr>
        <p:txBody>
          <a:bodyPr tIns="18000" bIns="18000" anchor="ctr" anchorCtr="0"/>
          <a:lstStyle/>
          <a:p>
            <a:r>
              <a:rPr lang="en-US" sz="2000" noProof="0" dirty="0"/>
              <a:t>To check for a short-to-ground using a tone generator, connect the black transmitter lead to a good chassis ground and the red lead to the load side of the fuse terminal.</a:t>
            </a:r>
          </a:p>
        </p:txBody>
      </p:sp>
    </p:spTree>
    <p:extLst>
      <p:ext uri="{BB962C8B-B14F-4D97-AF65-F5344CB8AC3E}">
        <p14:creationId xmlns:p14="http://schemas.microsoft.com/office/powerpoint/2010/main" val="1419672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Tone Generator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A6-A Tone Generator - Captions">
            <a:hlinkClick r:id="" action="ppaction://media"/>
            <a:extLst>
              <a:ext uri="{FF2B5EF4-FFF2-40B4-BE49-F238E27FC236}">
                <a16:creationId xmlns:a16="http://schemas.microsoft.com/office/drawing/2014/main" id="{26952BAD-5355-9E1A-B4C6-EAC0CD504E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1143000"/>
            <a:ext cx="8267700" cy="4800600"/>
          </a:xfrm>
        </p:spPr>
      </p:pic>
    </p:spTree>
    <p:extLst>
      <p:ext uri="{BB962C8B-B14F-4D97-AF65-F5344CB8AC3E}">
        <p14:creationId xmlns:p14="http://schemas.microsoft.com/office/powerpoint/2010/main" val="36885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Question 3</a:t>
            </a:r>
            <a:endParaRPr lang="en-US" sz="2800" noProof="0" dirty="0"/>
          </a:p>
        </p:txBody>
      </p:sp>
      <p:sp>
        <p:nvSpPr>
          <p:cNvPr id="4" name="Content Placeholder 3"/>
          <p:cNvSpPr>
            <a:spLocks noGrp="1"/>
          </p:cNvSpPr>
          <p:nvPr>
            <p:ph idx="1"/>
          </p:nvPr>
        </p:nvSpPr>
        <p:spPr>
          <a:xfrm>
            <a:off x="457200" y="1066800"/>
            <a:ext cx="8229600" cy="405683"/>
          </a:xfrm>
        </p:spPr>
        <p:txBody>
          <a:bodyPr tIns="18000" bIns="18000" anchor="ctr" anchorCtr="0">
            <a:spAutoFit/>
          </a:bodyPr>
          <a:lstStyle/>
          <a:p>
            <a:pPr marL="0" indent="0">
              <a:buNone/>
            </a:pPr>
            <a:r>
              <a:rPr lang="en-US" sz="2400" noProof="0" dirty="0"/>
              <a:t>How can a tone generator be used to locate a short circuit?</a:t>
            </a:r>
          </a:p>
        </p:txBody>
      </p:sp>
    </p:spTree>
    <p:extLst>
      <p:ext uri="{BB962C8B-B14F-4D97-AF65-F5344CB8AC3E}">
        <p14:creationId xmlns:p14="http://schemas.microsoft.com/office/powerpoint/2010/main" val="1531884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Answer 3</a:t>
            </a:r>
            <a:endParaRPr lang="en-US" sz="2800" noProof="0" dirty="0"/>
          </a:p>
        </p:txBody>
      </p:sp>
      <p:sp>
        <p:nvSpPr>
          <p:cNvPr id="4" name="Content Placeholder 3"/>
          <p:cNvSpPr>
            <a:spLocks noGrp="1"/>
          </p:cNvSpPr>
          <p:nvPr>
            <p:ph idx="1"/>
          </p:nvPr>
        </p:nvSpPr>
        <p:spPr>
          <a:xfrm>
            <a:off x="457200" y="1066800"/>
            <a:ext cx="8229600" cy="405683"/>
          </a:xfrm>
        </p:spPr>
        <p:txBody>
          <a:bodyPr tIns="18000" bIns="18000" anchor="ctr" anchorCtr="0">
            <a:spAutoFit/>
          </a:bodyPr>
          <a:lstStyle/>
          <a:p>
            <a:pPr marL="0" indent="0">
              <a:buNone/>
            </a:pPr>
            <a:r>
              <a:rPr lang="en-US" sz="2400" noProof="0" dirty="0"/>
              <a:t>When the circuit is shorted the generator will emit a tone.</a:t>
            </a:r>
          </a:p>
        </p:txBody>
      </p:sp>
    </p:spTree>
    <p:extLst>
      <p:ext uri="{BB962C8B-B14F-4D97-AF65-F5344CB8AC3E}">
        <p14:creationId xmlns:p14="http://schemas.microsoft.com/office/powerpoint/2010/main" val="692125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Electrical Troubleshooting Guide</a:t>
            </a:r>
            <a:endParaRPr lang="en-US" sz="2800" noProof="0" dirty="0"/>
          </a:p>
        </p:txBody>
      </p:sp>
      <p:sp>
        <p:nvSpPr>
          <p:cNvPr id="4" name="Content Placeholder 3"/>
          <p:cNvSpPr>
            <a:spLocks noGrp="1"/>
          </p:cNvSpPr>
          <p:nvPr>
            <p:ph idx="1"/>
          </p:nvPr>
        </p:nvSpPr>
        <p:spPr>
          <a:xfrm>
            <a:off x="457200" y="1011972"/>
            <a:ext cx="8229600" cy="4093428"/>
          </a:xfrm>
        </p:spPr>
        <p:txBody>
          <a:bodyPr tIns="18000" bIns="18000" anchor="ctr" anchorCtr="0">
            <a:spAutoFit/>
          </a:bodyPr>
          <a:lstStyle/>
          <a:p>
            <a:r>
              <a:rPr lang="en-US" sz="2400" noProof="0" dirty="0"/>
              <a:t>When troubleshooting any electrical component, remember the following hints to identify the problem faster and more easily.</a:t>
            </a:r>
          </a:p>
          <a:p>
            <a:pPr lvl="1"/>
            <a:r>
              <a:rPr lang="en-US" sz="2400" noProof="0" dirty="0"/>
              <a:t>For a device to work, it must have power and ground.</a:t>
            </a:r>
          </a:p>
          <a:p>
            <a:pPr lvl="1"/>
            <a:r>
              <a:rPr lang="en-US" sz="2400" noProof="0" dirty="0"/>
              <a:t>If there is no power to a device, an open power side (</a:t>
            </a:r>
            <a:r>
              <a:rPr lang="en-US" sz="2400" dirty="0"/>
              <a:t>e.g., </a:t>
            </a:r>
            <a:r>
              <a:rPr lang="en-US" sz="2400" noProof="0" dirty="0"/>
              <a:t>blown fuse) is indicated.</a:t>
            </a:r>
          </a:p>
          <a:p>
            <a:pPr lvl="1"/>
            <a:r>
              <a:rPr lang="en-US" sz="2400" noProof="0" dirty="0"/>
              <a:t>If there is power on both sides of a device, an open ground is indicated.</a:t>
            </a:r>
          </a:p>
          <a:p>
            <a:pPr lvl="1"/>
            <a:r>
              <a:rPr lang="en-US" sz="2400" noProof="0" dirty="0"/>
              <a:t>If a fuse blows immediately, a grounded power-side wire is indicated.</a:t>
            </a:r>
          </a:p>
        </p:txBody>
      </p:sp>
    </p:spTree>
    <p:extLst>
      <p:ext uri="{BB962C8B-B14F-4D97-AF65-F5344CB8AC3E}">
        <p14:creationId xmlns:p14="http://schemas.microsoft.com/office/powerpoint/2010/main" val="1318712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Step-by-Step Troubleshooting</a:t>
            </a:r>
            <a:endParaRPr lang="en-US" sz="2800" noProof="0" dirty="0"/>
          </a:p>
        </p:txBody>
      </p:sp>
      <p:sp>
        <p:nvSpPr>
          <p:cNvPr id="4" name="Content Placeholder 3"/>
          <p:cNvSpPr>
            <a:spLocks noGrp="1"/>
          </p:cNvSpPr>
          <p:nvPr>
            <p:ph idx="1"/>
          </p:nvPr>
        </p:nvSpPr>
        <p:spPr>
          <a:xfrm>
            <a:off x="457200" y="1016690"/>
            <a:ext cx="8229600" cy="4393510"/>
          </a:xfrm>
        </p:spPr>
        <p:txBody>
          <a:bodyPr tIns="18000" bIns="18000" anchor="ctr" anchorCtr="0">
            <a:spAutoFit/>
          </a:bodyPr>
          <a:lstStyle/>
          <a:p>
            <a:r>
              <a:rPr lang="en-US" sz="2400" noProof="0" dirty="0"/>
              <a:t>Determine the customer concern</a:t>
            </a:r>
          </a:p>
          <a:p>
            <a:r>
              <a:rPr lang="en-US" sz="2400" noProof="0" dirty="0"/>
              <a:t>Verify the customer’s concern</a:t>
            </a:r>
          </a:p>
          <a:p>
            <a:r>
              <a:rPr lang="en-US" sz="2400" noProof="0" dirty="0"/>
              <a:t>Perform a thorough visual inspection</a:t>
            </a:r>
          </a:p>
          <a:p>
            <a:r>
              <a:rPr lang="en-US" sz="2400" noProof="0" dirty="0"/>
              <a:t>Check for technical service bulletins (</a:t>
            </a:r>
            <a:r>
              <a:rPr lang="en-US" sz="2400" spc="-300" noProof="0" dirty="0"/>
              <a:t>T S B </a:t>
            </a:r>
            <a:r>
              <a:rPr lang="en-US" sz="2400" noProof="0" dirty="0"/>
              <a:t>s)</a:t>
            </a:r>
          </a:p>
          <a:p>
            <a:r>
              <a:rPr lang="en-US" sz="2400" noProof="0" dirty="0"/>
              <a:t>Locate the wiring schematic</a:t>
            </a:r>
          </a:p>
          <a:p>
            <a:r>
              <a:rPr lang="en-US" sz="2400" noProof="0" dirty="0"/>
              <a:t>Check the factory service information</a:t>
            </a:r>
          </a:p>
          <a:p>
            <a:r>
              <a:rPr lang="en-US" sz="2400" noProof="0" dirty="0"/>
              <a:t>Determine the root cause and repair the vehicle</a:t>
            </a:r>
          </a:p>
          <a:p>
            <a:r>
              <a:rPr lang="en-US" sz="2400" noProof="0" dirty="0"/>
              <a:t>Verify the repair</a:t>
            </a:r>
          </a:p>
        </p:txBody>
      </p:sp>
    </p:spTree>
    <p:extLst>
      <p:ext uri="{BB962C8B-B14F-4D97-AF65-F5344CB8AC3E}">
        <p14:creationId xmlns:p14="http://schemas.microsoft.com/office/powerpoint/2010/main" val="3978991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8.39 Anti-Static Spray</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32808"/>
            <a:ext cx="4114800" cy="1938992"/>
          </a:xfrm>
        </p:spPr>
        <p:txBody>
          <a:bodyPr tIns="18000" bIns="18000" anchor="ctr" anchorCtr="0"/>
          <a:lstStyle/>
          <a:p>
            <a:r>
              <a:rPr lang="en-US" sz="2400" noProof="0" dirty="0"/>
              <a:t>Anti-static spray can be used by customers to prevent being shocked when they touch a metal object like the door handle.</a:t>
            </a:r>
          </a:p>
        </p:txBody>
      </p:sp>
      <p:pic>
        <p:nvPicPr>
          <p:cNvPr id="4" name="Picture 3" descr="An anti-static spray with part number labeled as: Q 3 X 1. &#10;">
            <a:extLst>
              <a:ext uri="{FF2B5EF4-FFF2-40B4-BE49-F238E27FC236}">
                <a16:creationId xmlns:a16="http://schemas.microsoft.com/office/drawing/2014/main" id="{F586EBA7-DE23-483B-B443-18957B54C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705" y="1199198"/>
            <a:ext cx="3242416" cy="4782333"/>
          </a:xfrm>
          <a:prstGeom prst="rect">
            <a:avLst/>
          </a:prstGeom>
        </p:spPr>
      </p:pic>
    </p:spTree>
    <p:extLst>
      <p:ext uri="{BB962C8B-B14F-4D97-AF65-F5344CB8AC3E}">
        <p14:creationId xmlns:p14="http://schemas.microsoft.com/office/powerpoint/2010/main" val="1415814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483"/>
            <a:ext cx="8229600" cy="590349"/>
          </a:xfrm>
        </p:spPr>
        <p:txBody>
          <a:bodyPr wrap="square" tIns="18000" bIns="18000" anchor="ctr" anchorCtr="0">
            <a:spAutoFit/>
          </a:bodyPr>
          <a:lstStyle/>
          <a:p>
            <a:r>
              <a:rPr lang="en-US" sz="3600" kern="0" noProof="0" dirty="0">
                <a:latin typeface="Arial"/>
                <a:cs typeface="Times New Roman"/>
                <a:sym typeface="Times New Roman"/>
              </a:rPr>
              <a:t>Summary</a:t>
            </a:r>
            <a:endParaRPr lang="en-US" sz="3600" noProof="0" dirty="0">
              <a:latin typeface="+mj-lt"/>
            </a:endParaRPr>
          </a:p>
        </p:txBody>
      </p:sp>
      <p:sp>
        <p:nvSpPr>
          <p:cNvPr id="3" name="Content Placeholder 2"/>
          <p:cNvSpPr>
            <a:spLocks noGrp="1"/>
          </p:cNvSpPr>
          <p:nvPr>
            <p:ph idx="1"/>
          </p:nvPr>
        </p:nvSpPr>
        <p:spPr>
          <a:xfrm>
            <a:off x="457200" y="990600"/>
            <a:ext cx="8229600" cy="5247590"/>
          </a:xfrm>
        </p:spPr>
        <p:txBody>
          <a:bodyPr wrap="square" tIns="18000" bIns="18000" anchor="ctr" anchorCtr="0">
            <a:spAutoFit/>
          </a:bodyPr>
          <a:lstStyle/>
          <a:p>
            <a:r>
              <a:rPr lang="en-US" sz="2000" noProof="0" dirty="0"/>
              <a:t>Most wiring diagrams include the wire color, circuit number, and wire gauge.</a:t>
            </a:r>
          </a:p>
          <a:p>
            <a:r>
              <a:rPr lang="en-US" sz="2000" noProof="0" dirty="0"/>
              <a:t>The number used to identify connectors, grounds, and splices usually indicates where they are located in the vehicle.</a:t>
            </a:r>
          </a:p>
          <a:p>
            <a:r>
              <a:rPr lang="en-US" sz="2000" noProof="0" dirty="0"/>
              <a:t>All switches and relays on a schematic are shown in their normal position either normally closed (</a:t>
            </a:r>
            <a:r>
              <a:rPr lang="en-US" sz="2000" spc="-350" noProof="0" dirty="0"/>
              <a:t>N . </a:t>
            </a:r>
            <a:r>
              <a:rPr lang="en-US" sz="2000" noProof="0" dirty="0"/>
              <a:t>C.) or normally open (</a:t>
            </a:r>
            <a:r>
              <a:rPr lang="en-US" sz="2000" spc="-350" noProof="0" dirty="0"/>
              <a:t>N . </a:t>
            </a:r>
            <a:r>
              <a:rPr lang="en-US" sz="2000" noProof="0" dirty="0"/>
              <a:t>O.).</a:t>
            </a:r>
          </a:p>
          <a:p>
            <a:r>
              <a:rPr lang="en-US" sz="2000" noProof="0" dirty="0"/>
              <a:t>A typical relay uses a small current through a coil (terminals 85 and 86) to operate the higher current part (terminals 30 and 87).</a:t>
            </a:r>
          </a:p>
          <a:p>
            <a:r>
              <a:rPr lang="en-US" sz="2000" noProof="0" dirty="0"/>
              <a:t>A short-to-voltage affects the power side of the circuit and usually involves more than one circuit.</a:t>
            </a:r>
          </a:p>
          <a:p>
            <a:r>
              <a:rPr lang="en-US" sz="2000" noProof="0" dirty="0"/>
              <a:t>A short-to-ground usually causes the fuse to blow and usually affects only one circuit.</a:t>
            </a:r>
          </a:p>
          <a:p>
            <a:r>
              <a:rPr lang="en-US" sz="2000" noProof="0" dirty="0"/>
              <a:t>Most electrical faults are a result of heat or movement.</a:t>
            </a:r>
          </a:p>
        </p:txBody>
      </p:sp>
    </p:spTree>
    <p:extLst>
      <p:ext uri="{BB962C8B-B14F-4D97-AF65-F5344CB8AC3E}">
        <p14:creationId xmlns:p14="http://schemas.microsoft.com/office/powerpoint/2010/main" val="2893997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8.2 Wiring Diagram</a:t>
            </a:r>
            <a:endParaRPr lang="en-US" sz="2800" noProof="0" dirty="0">
              <a:solidFill>
                <a:srgbClr val="FF0000"/>
              </a:solidFill>
            </a:endParaRPr>
          </a:p>
        </p:txBody>
      </p:sp>
      <p:pic>
        <p:nvPicPr>
          <p:cNvPr id="4" name="Picture 3" descr="A rear side-marker bulb circuit diagram.&#10;Long description is available in notes, press F6.">
            <a:extLst>
              <a:ext uri="{FF2B5EF4-FFF2-40B4-BE49-F238E27FC236}">
                <a16:creationId xmlns:a16="http://schemas.microsoft.com/office/drawing/2014/main" id="{3FE4DC51-6235-4390-B259-BEA9FCBB7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477" y="1218105"/>
            <a:ext cx="6283046" cy="3346341"/>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5156" y="4860707"/>
            <a:ext cx="7913688" cy="1144347"/>
          </a:xfrm>
        </p:spPr>
        <p:txBody>
          <a:bodyPr tIns="18000" bIns="18000" anchor="ctr" anchorCtr="0"/>
          <a:lstStyle/>
          <a:p>
            <a:r>
              <a:rPr lang="en-US" sz="2400" noProof="0" dirty="0"/>
              <a:t>Typical section of a wiring diagram. Notice that the wire color changes at connection C210. The “0.8” represents the metric wire size in square millimeters.</a:t>
            </a:r>
          </a:p>
        </p:txBody>
      </p:sp>
    </p:spTree>
    <p:extLst>
      <p:ext uri="{BB962C8B-B14F-4D97-AF65-F5344CB8AC3E}">
        <p14:creationId xmlns:p14="http://schemas.microsoft.com/office/powerpoint/2010/main" val="1444473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1852754"/>
            <a:ext cx="8229600" cy="1529068"/>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Schematics Library</a:t>
            </a:r>
            <a:endParaRPr lang="en-US" sz="2400" noProof="0" dirty="0"/>
          </a:p>
          <a:p>
            <a:r>
              <a:rPr lang="en-US" sz="2400" noProof="0" dirty="0">
                <a:hlinkClick r:id="rId5"/>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228600"/>
            <a:ext cx="8229600" cy="590349"/>
          </a:xfrm>
        </p:spPr>
        <p:txBody>
          <a:bodyPr lIns="0" tIns="18000" rIns="0" bIns="18000" anchor="ctr" anchorCtr="0">
            <a:spAutoFit/>
          </a:bodyPr>
          <a:lstStyle/>
          <a:p>
            <a:pPr>
              <a:spcBef>
                <a:spcPct val="0"/>
              </a:spcBef>
            </a:pPr>
            <a:r>
              <a:rPr lang="en-US" sz="3600" noProof="0" dirty="0"/>
              <a:t>Copyright</a:t>
            </a:r>
            <a:endParaRPr lang="en-US" sz="3600" noProof="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863892"/>
            <a:ext cx="6858001" cy="2831544"/>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sp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90349"/>
          </a:xfrm>
        </p:spPr>
        <p:txBody>
          <a:bodyPr tIns="18000" bIns="18000" anchor="ctr" anchorCtr="0"/>
          <a:lstStyle/>
          <a:p>
            <a:r>
              <a:rPr lang="en-US" noProof="0" dirty="0"/>
              <a:t>Figure 8.3 Symbols</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59262"/>
            <a:ext cx="3831990" cy="3360338"/>
          </a:xfrm>
        </p:spPr>
        <p:txBody>
          <a:bodyPr tIns="18000" bIns="18000" anchor="ctr" anchorCtr="0"/>
          <a:lstStyle/>
          <a:p>
            <a:r>
              <a:rPr lang="en-US" sz="2400" noProof="0" dirty="0"/>
              <a:t>Typical electrical and electronic </a:t>
            </a:r>
            <a:r>
              <a:rPr lang="en-US" sz="2400" dirty="0"/>
              <a:t>s</a:t>
            </a:r>
            <a:r>
              <a:rPr lang="en-US" sz="2400" noProof="0" dirty="0"/>
              <a:t>ymbols </a:t>
            </a:r>
            <a:r>
              <a:rPr lang="en-US" sz="2400" dirty="0"/>
              <a:t>u</a:t>
            </a:r>
            <a:r>
              <a:rPr lang="en-US" sz="2400" noProof="0" dirty="0"/>
              <a:t>sed in automotive </a:t>
            </a:r>
            <a:r>
              <a:rPr lang="en-US" sz="2400" dirty="0"/>
              <a:t>w</a:t>
            </a:r>
            <a:r>
              <a:rPr lang="en-US" sz="2400" noProof="0" dirty="0"/>
              <a:t>iring and circuit </a:t>
            </a:r>
            <a:r>
              <a:rPr lang="en-US" sz="2400" dirty="0"/>
              <a:t>d</a:t>
            </a:r>
            <a:r>
              <a:rPr lang="en-US" sz="2400" noProof="0" dirty="0"/>
              <a:t>iagrams. Both the conventional and the global </a:t>
            </a:r>
            <a:r>
              <a:rPr lang="en-US" sz="2400" dirty="0"/>
              <a:t>s</a:t>
            </a:r>
            <a:r>
              <a:rPr lang="en-US" sz="2400" noProof="0" dirty="0"/>
              <a:t>ymbols are shown </a:t>
            </a:r>
            <a:r>
              <a:rPr lang="en-US" sz="2400" dirty="0"/>
              <a:t>s</a:t>
            </a:r>
            <a:r>
              <a:rPr lang="en-US" sz="2400" noProof="0" dirty="0"/>
              <a:t>ide-by-side to make </a:t>
            </a:r>
            <a:r>
              <a:rPr lang="en-US" sz="2400" dirty="0"/>
              <a:t>r</a:t>
            </a:r>
            <a:r>
              <a:rPr lang="en-US" sz="2400" noProof="0" dirty="0"/>
              <a:t>eading </a:t>
            </a:r>
            <a:r>
              <a:rPr lang="en-US" sz="2400" dirty="0"/>
              <a:t>s</a:t>
            </a:r>
            <a:r>
              <a:rPr lang="en-US" sz="2400" noProof="0" dirty="0"/>
              <a:t>chematics </a:t>
            </a:r>
            <a:r>
              <a:rPr lang="en-US" sz="2400" dirty="0"/>
              <a:t>e</a:t>
            </a:r>
            <a:r>
              <a:rPr lang="en-US" sz="2400" noProof="0" dirty="0"/>
              <a:t>asier.</a:t>
            </a:r>
          </a:p>
        </p:txBody>
      </p:sp>
      <p:pic>
        <p:nvPicPr>
          <p:cNvPr id="4" name="Picture 3" descr="A diagram illustrates the conventional and global electrical and electronic symbols used in wiring and circuit diagrams.&#10;Long description is available in notes, press F6.">
            <a:extLst>
              <a:ext uri="{FF2B5EF4-FFF2-40B4-BE49-F238E27FC236}">
                <a16:creationId xmlns:a16="http://schemas.microsoft.com/office/drawing/2014/main" id="{1F4491A1-F006-45CD-9E66-0387E2DE2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235" y="965644"/>
            <a:ext cx="4187365" cy="4978311"/>
          </a:xfrm>
          <a:prstGeom prst="rect">
            <a:avLst/>
          </a:prstGeom>
        </p:spPr>
      </p:pic>
    </p:spTree>
    <p:extLst>
      <p:ext uri="{BB962C8B-B14F-4D97-AF65-F5344CB8AC3E}">
        <p14:creationId xmlns:p14="http://schemas.microsoft.com/office/powerpoint/2010/main" val="1731621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90349"/>
          </a:xfrm>
        </p:spPr>
        <p:txBody>
          <a:bodyPr tIns="18000" bIns="18000" anchor="ctr" anchorCtr="0">
            <a:spAutoFit/>
          </a:bodyPr>
          <a:lstStyle/>
          <a:p>
            <a:r>
              <a:rPr lang="en-US" noProof="0" dirty="0"/>
              <a:t>Question 1</a:t>
            </a:r>
            <a:endParaRPr lang="en-US" sz="2800" noProof="0" dirty="0"/>
          </a:p>
        </p:txBody>
      </p:sp>
      <p:sp>
        <p:nvSpPr>
          <p:cNvPr id="4" name="Content Placeholder 3"/>
          <p:cNvSpPr>
            <a:spLocks noGrp="1"/>
          </p:cNvSpPr>
          <p:nvPr>
            <p:ph idx="1"/>
          </p:nvPr>
        </p:nvSpPr>
        <p:spPr>
          <a:xfrm>
            <a:off x="457200" y="1053785"/>
            <a:ext cx="8229600" cy="775015"/>
          </a:xfrm>
        </p:spPr>
        <p:txBody>
          <a:bodyPr tIns="18000" bIns="18000" anchor="ctr" anchorCtr="0">
            <a:spAutoFit/>
          </a:bodyPr>
          <a:lstStyle/>
          <a:p>
            <a:pPr marL="0" indent="0">
              <a:buNone/>
            </a:pPr>
            <a:r>
              <a:rPr lang="en-US" sz="2400" noProof="0" dirty="0"/>
              <a:t>What are the two ways the wire size may be displayed on the schematic?</a:t>
            </a:r>
          </a:p>
        </p:txBody>
      </p:sp>
    </p:spTree>
    <p:extLst>
      <p:ext uri="{BB962C8B-B14F-4D97-AF65-F5344CB8AC3E}">
        <p14:creationId xmlns:p14="http://schemas.microsoft.com/office/powerpoint/2010/main" val="2671296408"/>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25905</TotalTime>
  <Words>7329</Words>
  <Application>Microsoft Office PowerPoint</Application>
  <PresentationFormat>On-screen Show (4:3)</PresentationFormat>
  <Paragraphs>426</Paragraphs>
  <Slides>71</Slides>
  <Notes>67</Notes>
  <HiddenSlides>0</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79" baseType="lpstr">
      <vt:lpstr>Arial</vt:lpstr>
      <vt:lpstr>Calibri</vt:lpstr>
      <vt:lpstr>Times New Roman</vt:lpstr>
      <vt:lpstr>Verdana</vt:lpstr>
      <vt:lpstr>Wingdings</vt:lpstr>
      <vt:lpstr>1_USHE</vt:lpstr>
      <vt:lpstr>508 Lecture</vt:lpstr>
      <vt:lpstr>Equation</vt:lpstr>
      <vt:lpstr>Automotive Electrical and Engine Performance</vt:lpstr>
      <vt:lpstr>Learning Objectives </vt:lpstr>
      <vt:lpstr>Wiring Schematics and Symbols (1 of 2)</vt:lpstr>
      <vt:lpstr>Wiring Schematics and Symbols (2 of 2)</vt:lpstr>
      <vt:lpstr>Figure 8.1 Wire Color</vt:lpstr>
      <vt:lpstr>Chart 8.1 Wire Colors</vt:lpstr>
      <vt:lpstr>Figure 8.2 Wiring Diagram</vt:lpstr>
      <vt:lpstr>Figure 8.3 Symbols</vt:lpstr>
      <vt:lpstr>Question 1</vt:lpstr>
      <vt:lpstr>Answer 1</vt:lpstr>
      <vt:lpstr>Schematic Symbols (1 of 4)</vt:lpstr>
      <vt:lpstr>Schematic Symbols (2 of 4)</vt:lpstr>
      <vt:lpstr>Schematic Symbols (3 of 4)</vt:lpstr>
      <vt:lpstr>Schematic Symbols (4 of 4)</vt:lpstr>
      <vt:lpstr>Figure 8.4 Typical Connector</vt:lpstr>
      <vt:lpstr>Figure 8.5 Battery Symbol</vt:lpstr>
      <vt:lpstr>Figure 8.6 Ground Symbol</vt:lpstr>
      <vt:lpstr>Figure 8.7 From + to -</vt:lpstr>
      <vt:lpstr>Figure 8.8 Terminal I D</vt:lpstr>
      <vt:lpstr>Figure 8.9 Splice</vt:lpstr>
      <vt:lpstr>Figure 8.10 Wires That Cross</vt:lpstr>
      <vt:lpstr>Figure 8.11 C, G, S Location</vt:lpstr>
      <vt:lpstr>Figure 8.12 Ground G305 </vt:lpstr>
      <vt:lpstr>Figure 8.13 Lightbulb Symbol</vt:lpstr>
      <vt:lpstr>Figure 8.14 Motor Symbol</vt:lpstr>
      <vt:lpstr>Figure 8.15 Resistor Symbol</vt:lpstr>
      <vt:lpstr>Figure 8.16 Rheostat</vt:lpstr>
      <vt:lpstr>Figure 8.17 Capacitors</vt:lpstr>
      <vt:lpstr>Figure 8.18 Heated Grid</vt:lpstr>
      <vt:lpstr>Figure 8.19 Dotted Box Part </vt:lpstr>
      <vt:lpstr>Figure 8.20 Solid Box Component</vt:lpstr>
      <vt:lpstr>Figure 8.21 Grounded Case</vt:lpstr>
      <vt:lpstr>Figure 8.22 Switch Symbols</vt:lpstr>
      <vt:lpstr>Figure 8.23 Momentary Switch</vt:lpstr>
      <vt:lpstr>Figure 8.24 Headlight Switch</vt:lpstr>
      <vt:lpstr>Question 2</vt:lpstr>
      <vt:lpstr>Answer 2</vt:lpstr>
      <vt:lpstr>Relay Terminal Identification</vt:lpstr>
      <vt:lpstr>Figure 8.25 Relay Contacts</vt:lpstr>
      <vt:lpstr>Figure 8.26 Four-Terminal Relay</vt:lpstr>
      <vt:lpstr>Figure 8.27 Typical Relay</vt:lpstr>
      <vt:lpstr>Animation: Relay</vt:lpstr>
      <vt:lpstr>Frequently Asked Question: What Is the Difference Between a Relay and a Solenoid</vt:lpstr>
      <vt:lpstr>Figure 8.28 Relay Positions</vt:lpstr>
      <vt:lpstr>Figure 8.29 Horn Circuit</vt:lpstr>
      <vt:lpstr>Figure 8.30 Solid-State Control</vt:lpstr>
      <vt:lpstr>Figure 8.31 Spike Reduction</vt:lpstr>
      <vt:lpstr>Locating an Open Circuit</vt:lpstr>
      <vt:lpstr>Common Power or Ground</vt:lpstr>
      <vt:lpstr>Figure 8.32 One Fuse Power</vt:lpstr>
      <vt:lpstr>Figure 8.33 Add a Relay</vt:lpstr>
      <vt:lpstr>Circuit Troubleshooting Procedure</vt:lpstr>
      <vt:lpstr>Figure 8.34 Check the Fuse First</vt:lpstr>
      <vt:lpstr>Locating a Short Circuit (1 Of 3)</vt:lpstr>
      <vt:lpstr>Locating a Short Circuit (2 Of 3)</vt:lpstr>
      <vt:lpstr>Locating a Short Circuit (3 Of 3)</vt:lpstr>
      <vt:lpstr>Animation: Test Light Checks</vt:lpstr>
      <vt:lpstr>Frequently Asked Question: Where to Start?</vt:lpstr>
      <vt:lpstr>Figure 8.35 Gauss Gauge </vt:lpstr>
      <vt:lpstr>Figure 8.36 Gauss Gauge Method</vt:lpstr>
      <vt:lpstr>Figure 8.37 Tone Generator</vt:lpstr>
      <vt:lpstr>Figure 8.38 Tone Generator Method</vt:lpstr>
      <vt:lpstr>Animation: Tone Generator</vt:lpstr>
      <vt:lpstr>Question 3</vt:lpstr>
      <vt:lpstr>Answer 3</vt:lpstr>
      <vt:lpstr>Electrical Troubleshooting Guide</vt:lpstr>
      <vt:lpstr>Step-by-Step Troubleshooting</vt:lpstr>
      <vt:lpstr>Figure 8.39 Anti-Static Spray</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8</dc:title>
  <dc:subject>Careers</dc:subject>
  <dc:creator>Halderman and Ward</dc:creator>
  <cp:keywords/>
  <dc:description>Additional information may be found in the Notes Pane of each slide by pressing F6.</dc:description>
  <cp:lastModifiedBy>Glen Plants</cp:lastModifiedBy>
  <cp:revision>5007</cp:revision>
  <dcterms:created xsi:type="dcterms:W3CDTF">2014-07-14T20:04:21Z</dcterms:created>
  <dcterms:modified xsi:type="dcterms:W3CDTF">2024-10-29T17:49:05Z</dcterms:modified>
</cp:coreProperties>
</file>