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 id="2147483648" r:id="rId2"/>
  </p:sldMasterIdLst>
  <p:notesMasterIdLst>
    <p:notesMasterId r:id="rId35"/>
  </p:notesMasterIdLst>
  <p:handoutMasterIdLst>
    <p:handoutMasterId r:id="rId36"/>
  </p:handoutMasterIdLst>
  <p:sldIdLst>
    <p:sldId id="471" r:id="rId3"/>
    <p:sldId id="1134" r:id="rId4"/>
    <p:sldId id="1245" r:id="rId5"/>
    <p:sldId id="1289" r:id="rId6"/>
    <p:sldId id="1290" r:id="rId7"/>
    <p:sldId id="1301" r:id="rId8"/>
    <p:sldId id="1267" r:id="rId9"/>
    <p:sldId id="1268" r:id="rId10"/>
    <p:sldId id="1269" r:id="rId11"/>
    <p:sldId id="1302" r:id="rId12"/>
    <p:sldId id="1303" r:id="rId13"/>
    <p:sldId id="1270" r:id="rId14"/>
    <p:sldId id="1291" r:id="rId15"/>
    <p:sldId id="1292" r:id="rId16"/>
    <p:sldId id="1293" r:id="rId17"/>
    <p:sldId id="1274" r:id="rId18"/>
    <p:sldId id="1275" r:id="rId19"/>
    <p:sldId id="1278" r:id="rId20"/>
    <p:sldId id="1295" r:id="rId21"/>
    <p:sldId id="1296" r:id="rId22"/>
    <p:sldId id="1297" r:id="rId23"/>
    <p:sldId id="1307" r:id="rId24"/>
    <p:sldId id="1308" r:id="rId25"/>
    <p:sldId id="1305" r:id="rId26"/>
    <p:sldId id="1298" r:id="rId27"/>
    <p:sldId id="1299" r:id="rId28"/>
    <p:sldId id="1309" r:id="rId29"/>
    <p:sldId id="1283" r:id="rId30"/>
    <p:sldId id="1284" r:id="rId31"/>
    <p:sldId id="1304" r:id="rId32"/>
    <p:sldId id="1306" r:id="rId33"/>
    <p:sldId id="1076"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624">
          <p15:clr>
            <a:srgbClr val="A4A3A4"/>
          </p15:clr>
        </p15:guide>
        <p15:guide id="4" orient="horz" pos="3984">
          <p15:clr>
            <a:srgbClr val="A4A3A4"/>
          </p15:clr>
        </p15:guide>
        <p15:guide id="5" orient="horz" pos="384">
          <p15:clr>
            <a:srgbClr val="A4A3A4"/>
          </p15:clr>
        </p15:guide>
        <p15:guide id="6" orient="horz" pos="144">
          <p15:clr>
            <a:srgbClr val="A4A3A4"/>
          </p15:clr>
        </p15:guide>
        <p15:guide id="7" orient="horz" pos="912">
          <p15:clr>
            <a:srgbClr val="A4A3A4"/>
          </p15:clr>
        </p15:guide>
        <p15:guide id="8" pos="288">
          <p15:clr>
            <a:srgbClr val="A4A3A4"/>
          </p15:clr>
        </p15:guide>
        <p15:guide id="9"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Editorial Integra" initials="CE" lastIdx="3" clrIdx="1"/>
  <p:cmAuthor id="3" name="Author" initials="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91" autoAdjust="0"/>
    <p:restoredTop sz="71930" autoAdjust="0"/>
  </p:normalViewPr>
  <p:slideViewPr>
    <p:cSldViewPr>
      <p:cViewPr varScale="1">
        <p:scale>
          <a:sx n="82" d="100"/>
          <a:sy n="82" d="100"/>
        </p:scale>
        <p:origin x="2514" y="90"/>
      </p:cViewPr>
      <p:guideLst>
        <p:guide orient="horz" pos="2160"/>
        <p:guide pos="2880"/>
        <p:guide orient="horz" pos="624"/>
        <p:guide orient="horz" pos="3984"/>
        <p:guide orient="horz" pos="384"/>
        <p:guide orient="horz" pos="144"/>
        <p:guide orient="horz" pos="912"/>
        <p:guide pos="288"/>
        <p:guide pos="5472"/>
      </p:guideLst>
    </p:cSldViewPr>
  </p:slideViewPr>
  <p:outlineViewPr>
    <p:cViewPr>
      <p:scale>
        <a:sx n="33" d="100"/>
        <a:sy n="33" d="100"/>
      </p:scale>
      <p:origin x="0" y="-12648"/>
    </p:cViewPr>
  </p:outlineViewPr>
  <p:notesTextViewPr>
    <p:cViewPr>
      <p:scale>
        <a:sx n="1" d="1"/>
        <a:sy n="1" d="1"/>
      </p:scale>
      <p:origin x="0" y="0"/>
    </p:cViewPr>
  </p:notesTextViewPr>
  <p:sorterViewPr>
    <p:cViewPr>
      <p:scale>
        <a:sx n="100" d="100"/>
        <a:sy n="100" d="100"/>
      </p:scale>
      <p:origin x="0" y="-1866"/>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10/29/2024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10/29/2024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noProof="0" dirty="0">
                <a:solidFill>
                  <a:schemeClr val="dk1"/>
                </a:solidFill>
                <a:latin typeface="Arial" panose="020B0604020202020204" pitchFamily="34" charset="0"/>
                <a:ea typeface="Arial"/>
                <a:cs typeface="Arial" panose="020B0604020202020204" pitchFamily="34" charset="0"/>
                <a:sym typeface="Arial"/>
              </a:rPr>
              <a:t>If this PowerPoint presentation contains mathematical equations, you may need to check that your computer has the following installed:</a:t>
            </a:r>
          </a:p>
          <a:p>
            <a:r>
              <a:rPr lang="en-US" sz="1200" b="0" i="0" u="none" strike="noStrike" kern="1200" cap="none" noProof="0" dirty="0">
                <a:solidFill>
                  <a:schemeClr val="dk1"/>
                </a:solidFill>
                <a:latin typeface="Arial" panose="020B0604020202020204" pitchFamily="34" charset="0"/>
                <a:ea typeface="Arial"/>
                <a:cs typeface="Arial" panose="020B0604020202020204" pitchFamily="34" charset="0"/>
                <a:sym typeface="Arial"/>
              </a:rPr>
              <a:t>1) Math Type Plugin</a:t>
            </a:r>
          </a:p>
          <a:p>
            <a:r>
              <a:rPr lang="en-US" sz="1200" b="0" i="0" u="none" strike="noStrike" kern="1200" cap="none" noProof="0" dirty="0">
                <a:solidFill>
                  <a:schemeClr val="dk1"/>
                </a:solidFill>
                <a:latin typeface="Arial" panose="020B0604020202020204" pitchFamily="34" charset="0"/>
                <a:ea typeface="Arial"/>
                <a:cs typeface="Arial" panose="020B0604020202020204" pitchFamily="34" charset="0"/>
                <a:sym typeface="Arial"/>
              </a:rPr>
              <a:t>2) Math Player (free versions available)</a:t>
            </a:r>
          </a:p>
          <a:p>
            <a:r>
              <a:rPr lang="en-US" sz="1200" b="0" i="0" u="none" strike="noStrike" kern="1200" cap="none" noProof="0" dirty="0">
                <a:solidFill>
                  <a:schemeClr val="dk1"/>
                </a:solidFill>
                <a:latin typeface="Arial" panose="020B0604020202020204" pitchFamily="34" charset="0"/>
                <a:ea typeface="Arial"/>
                <a:cs typeface="Arial" panose="020B0604020202020204" pitchFamily="34" charset="0"/>
                <a:sym typeface="Arial"/>
              </a:rPr>
              <a:t>3) NVDA Reader (free versions available)</a:t>
            </a:r>
          </a:p>
          <a:p>
            <a:endParaRPr lang="en-US" sz="1200" b="0" i="0" u="none" strike="noStrike" kern="1200" cap="none" noProof="0" dirty="0">
              <a:solidFill>
                <a:schemeClr val="dk1"/>
              </a:solidFill>
              <a:latin typeface="Arial" panose="020B0604020202020204" pitchFamily="34" charset="0"/>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latin typeface="Arial" panose="020B0604020202020204" pitchFamily="34" charset="0"/>
                <a:cs typeface="Arial" panose="020B0604020202020204" pitchFamily="34" charset="0"/>
              </a:rPr>
              <a:t>INSTRUCTOR NOTE: This presentation includes text explanation notes, you can use to teach the course. When in SLIDE SHOW mode, you RIGHT CLICK and select SHOW PRESENTER VIEW, to use the notes.</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12780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noProof="0" dirty="0">
                <a:solidFill>
                  <a:schemeClr val="tx1"/>
                </a:solidFill>
                <a:latin typeface="Arial" panose="020B0604020202020204" pitchFamily="34" charset="0"/>
                <a:ea typeface="+mn-ea"/>
                <a:cs typeface="Arial" panose="020B0604020202020204" pitchFamily="34" charset="0"/>
              </a:rPr>
              <a:t>An open circuit is any circuit that is </a:t>
            </a:r>
            <a:r>
              <a:rPr lang="en-US" sz="1200" b="0" i="1" u="none" strike="noStrike" kern="1200" baseline="0" noProof="0" dirty="0">
                <a:solidFill>
                  <a:schemeClr val="tx1"/>
                </a:solidFill>
                <a:latin typeface="Arial" panose="020B0604020202020204" pitchFamily="34" charset="0"/>
                <a:ea typeface="+mn-ea"/>
                <a:cs typeface="Arial" panose="020B0604020202020204" pitchFamily="34" charset="0"/>
              </a:rPr>
              <a:t>not </a:t>
            </a:r>
            <a:r>
              <a:rPr lang="en-US" sz="1200" b="0" i="0" u="none" strike="noStrike" kern="1200" baseline="0" noProof="0" dirty="0">
                <a:solidFill>
                  <a:schemeClr val="tx1"/>
                </a:solidFill>
                <a:latin typeface="Arial" panose="020B0604020202020204" pitchFamily="34" charset="0"/>
                <a:ea typeface="+mn-ea"/>
                <a:cs typeface="Arial" panose="020B0604020202020204" pitchFamily="34" charset="0"/>
              </a:rPr>
              <a:t>complete, or that lacks continuity, such as a broken wire. Open circuits have the following features: </a:t>
            </a:r>
            <a:r>
              <a:rPr lang="en-US" sz="1200" b="0" i="1" u="none" strike="noStrike" kern="1200" baseline="0" noProof="0" dirty="0">
                <a:solidFill>
                  <a:schemeClr val="tx1"/>
                </a:solidFill>
                <a:latin typeface="Arial" panose="020B0604020202020204" pitchFamily="34" charset="0"/>
                <a:ea typeface="+mn-ea"/>
                <a:cs typeface="Arial" panose="020B0604020202020204" pitchFamily="34" charset="0"/>
              </a:rPr>
              <a:t>No current at all </a:t>
            </a:r>
            <a:r>
              <a:rPr lang="en-US" sz="1200" b="0" i="0" u="none" strike="noStrike" kern="1200" baseline="0" noProof="0" dirty="0">
                <a:solidFill>
                  <a:schemeClr val="tx1"/>
                </a:solidFill>
                <a:latin typeface="Arial" panose="020B0604020202020204" pitchFamily="34" charset="0"/>
                <a:ea typeface="+mn-ea"/>
                <a:cs typeface="Arial" panose="020B0604020202020204" pitchFamily="34" charset="0"/>
              </a:rPr>
              <a:t>flows through an open circuit. An open circuit may be created by a break in the circuit or by a switch that opens (turns off) the circuit and prevents the flow of current. In any circuit containing a power load and ground, an opening anywhere in the circuit causes the circuit not to work. A light switch in a home and the headlight switch in a vehicle are examples of devices that open a circuit to control its operation. A fuse blows (opens) when the current in the circuit exceeds the fuse rating. This stops the current flow to prevent any harm to the components or wiring as a result of the fault.</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noProof="0" dirty="0">
                <a:solidFill>
                  <a:schemeClr val="tx1"/>
                </a:solidFill>
                <a:effectLst/>
                <a:latin typeface="Arial" panose="020B0604020202020204" pitchFamily="34" charset="0"/>
                <a:ea typeface="+mn-ea"/>
                <a:cs typeface="Arial" panose="020B0604020202020204" pitchFamily="34" charset="0"/>
              </a:rPr>
              <a:t>Example 1: a broken wire. Example 2: a blown fuse, extremely high resistance appear as an open circuit. Example 3: a broken bulb wire, internally open part. Example 4: corroded connection lug. Example 5: loose connection.</a:t>
            </a:r>
            <a:r>
              <a:rPr lang="en-US" sz="1200" noProof="0" dirty="0">
                <a:latin typeface="Arial" panose="020B0604020202020204" pitchFamily="34" charset="0"/>
                <a:cs typeface="Arial" panose="020B0604020202020204" pitchFamily="34" charset="0"/>
              </a:rPr>
              <a:t> </a:t>
            </a: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9364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u="none" dirty="0"/>
              <a:t>SHORT-TO-VOLTAGE If a wire (conductor) or component is shorted to voltage, it is commonly referred to as being shorted. A short-to-voltage occurs when the power side of one circuit is</a:t>
            </a:r>
          </a:p>
          <a:p>
            <a:r>
              <a:rPr lang="en-US" sz="1200" b="0" u="none" dirty="0"/>
              <a:t>electrically connected to the power side of another circuit. ● SEE FIGURE 3–5</a:t>
            </a:r>
            <a:r>
              <a:rPr lang="en-US" sz="1200" b="1" u="sng" dirty="0"/>
              <a:t>.</a:t>
            </a:r>
          </a:p>
          <a:p>
            <a:r>
              <a:rPr lang="en-US" sz="1200" b="1" u="sng" dirty="0"/>
              <a:t>TECH TIP: </a:t>
            </a:r>
            <a:r>
              <a:rPr lang="en-US" sz="1200" b="1" i="0" u="sng" strike="noStrike" kern="1200" baseline="0" dirty="0">
                <a:solidFill>
                  <a:schemeClr val="tx1"/>
                </a:solidFill>
                <a:latin typeface="+mn-lt"/>
                <a:ea typeface="+mn-ea"/>
                <a:cs typeface="+mn-cs"/>
              </a:rPr>
              <a:t>“Open” Is a Four-Letter Word: </a:t>
            </a:r>
            <a:r>
              <a:rPr lang="en-US" sz="1200" b="0" i="0" u="none" strike="noStrike" kern="1200" baseline="0" dirty="0">
                <a:solidFill>
                  <a:schemeClr val="tx1"/>
                </a:solidFill>
                <a:latin typeface="+mn-lt"/>
                <a:ea typeface="+mn-ea"/>
                <a:cs typeface="+mn-cs"/>
              </a:rPr>
              <a:t>An open in a circuit breaks the path of current flow. The open can be any break in the power side, load, or ground side of a circuit. A switch is often used to close and open a circuit to turn it on and off. Just remember, Open = no current flow Closed = current flow Trying to locate an open circuit in a vehicle is often difficult and may cause the technician to use other four-letter words, such as “HELP”!</a:t>
            </a:r>
          </a:p>
          <a:p>
            <a:endParaRPr lang="en-US" sz="1200" b="0" i="0" u="none" strike="noStrike" kern="1200" baseline="0" dirty="0">
              <a:solidFill>
                <a:schemeClr val="tx1"/>
              </a:solidFill>
              <a:latin typeface="+mn-lt"/>
              <a:ea typeface="+mn-ea"/>
              <a:cs typeface="+mn-cs"/>
            </a:endParaRPr>
          </a:p>
          <a:p>
            <a:r>
              <a:rPr lang="en-US" sz="1200" b="1" i="0" u="sng" strike="noStrike" kern="1200" baseline="0" dirty="0">
                <a:solidFill>
                  <a:schemeClr val="tx1"/>
                </a:solidFill>
                <a:latin typeface="+mn-lt"/>
                <a:ea typeface="+mn-ea"/>
                <a:cs typeface="+mn-cs"/>
              </a:rPr>
              <a:t>CASE STUDY: The Short-to-Voltage Story</a:t>
            </a:r>
          </a:p>
          <a:p>
            <a:r>
              <a:rPr lang="en-US" sz="1200" b="0" i="0" u="none" strike="noStrike" kern="1200" baseline="0" dirty="0">
                <a:solidFill>
                  <a:schemeClr val="tx1"/>
                </a:solidFill>
                <a:latin typeface="+mn-lt"/>
                <a:ea typeface="+mn-ea"/>
                <a:cs typeface="+mn-cs"/>
              </a:rPr>
              <a:t>A technician was working on a Chevrolet pickup truck with the following unusual electrical problems: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When the brake pedal was depressed, the dash light and the side marker lights would light.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turn signals caused all lights to blink and the fuel gauge needle to bounce up and down.</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When the brake lights were on, the front parking lights also came on.</a:t>
            </a:r>
          </a:p>
          <a:p>
            <a:r>
              <a:rPr lang="en-US" sz="1200" b="0" i="0" u="none" strike="noStrike" kern="1200" baseline="0" dirty="0">
                <a:solidFill>
                  <a:schemeClr val="tx1"/>
                </a:solidFill>
                <a:latin typeface="+mn-lt"/>
                <a:ea typeface="+mn-ea"/>
                <a:cs typeface="+mn-cs"/>
              </a:rPr>
              <a:t>NOTE: Using a single-filament bulb (such as a #1156) in the place of a dual-filament bulb (such as a #1157) could also cause many of these same problems.</a:t>
            </a:r>
          </a:p>
          <a:p>
            <a:r>
              <a:rPr lang="en-US" sz="1200" b="0" i="0" u="none" strike="noStrike" kern="1200" baseline="0" dirty="0">
                <a:solidFill>
                  <a:schemeClr val="tx1"/>
                </a:solidFill>
                <a:latin typeface="+mn-lt"/>
                <a:ea typeface="+mn-ea"/>
                <a:cs typeface="+mn-cs"/>
              </a:rPr>
              <a:t>Because most of the trouble occurred when the brake pedal was depressed, the technician decided to trace all the wires in the brake light circuit. The technician discovered the problem near the exhaust system. A small hole in the tailpipe (after the muffler) directed hot exhaust gases to the wiring harness containing all of the wires for circuits at the rear of the truck. The heat had melted the insulation and caused most of the wires to touch. Whenever one circuit was activated (such as when the brake pedal was applied), the current had a complete path to several other circuits. A fuse did not blow because there was enough resistance in the circuits being energized, so the current (in amperes) was too low to blow any fuses.</a:t>
            </a:r>
          </a:p>
          <a:p>
            <a:r>
              <a:rPr lang="en-US" sz="1200" b="1" i="0" u="none" strike="noStrike" kern="1200" baseline="0" dirty="0">
                <a:solidFill>
                  <a:schemeClr val="tx1"/>
                </a:solidFill>
                <a:latin typeface="+mn-lt"/>
                <a:ea typeface="+mn-ea"/>
                <a:cs typeface="+mn-cs"/>
              </a:rPr>
              <a:t>Summary:</a:t>
            </a:r>
          </a:p>
          <a:p>
            <a:r>
              <a:rPr lang="en-US" sz="1200" b="1" i="0" u="none" strike="noStrike" kern="1200" baseline="0" dirty="0">
                <a:solidFill>
                  <a:schemeClr val="tx1"/>
                </a:solidFill>
                <a:latin typeface="+mn-lt"/>
                <a:ea typeface="+mn-ea"/>
                <a:cs typeface="+mn-cs"/>
              </a:rPr>
              <a:t>Complaint—Customer stated that the truck lights were doing strange things when the brake pedal was depressed.</a:t>
            </a:r>
          </a:p>
          <a:p>
            <a:r>
              <a:rPr lang="en-US" sz="1200" b="1" i="0" u="none" strike="noStrike" kern="1200" baseline="0" dirty="0">
                <a:solidFill>
                  <a:schemeClr val="tx1"/>
                </a:solidFill>
                <a:latin typeface="+mn-lt"/>
                <a:ea typeface="+mn-ea"/>
                <a:cs typeface="+mn-cs"/>
              </a:rPr>
              <a:t>Cause—Melted wires caused by a small hole in the exhaust was found during a visual inspection.</a:t>
            </a:r>
          </a:p>
          <a:p>
            <a:r>
              <a:rPr lang="en-US" sz="1200" b="1" i="0" u="none" strike="noStrike" kern="1200" baseline="0" dirty="0">
                <a:solidFill>
                  <a:schemeClr val="tx1"/>
                </a:solidFill>
                <a:latin typeface="+mn-lt"/>
                <a:ea typeface="+mn-ea"/>
                <a:cs typeface="+mn-cs"/>
              </a:rPr>
              <a:t>Correction—Performing a wire repair and fixing the exhaust leak corrected the customer concern.</a:t>
            </a:r>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3669134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67655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noProof="0" dirty="0">
                <a:solidFill>
                  <a:schemeClr val="tx1"/>
                </a:solidFill>
                <a:effectLst/>
                <a:latin typeface="Arial" panose="020B0604020202020204" pitchFamily="34" charset="0"/>
                <a:ea typeface="+mn-ea"/>
                <a:cs typeface="Arial" panose="020B0604020202020204" pitchFamily="34" charset="0"/>
              </a:rPr>
              <a:t>The negative terminal of the battery is connected to the body of the vehicle and grounded. The positive terminal is connected to a closed switch through a blown fuse. A bulb is connected to the other end of the switch, connected to the body of the vehicle, and grounded. A dashed line in between the switch and the bulb connected to the vehicle and grounded represents short-to-ground. Current flow is shown from the left of the bulb to the switch, the terminals of the blown fuse, the terminals of the battery, and the ground wire from the negative terminal of the battery to the body of the vehicle.</a:t>
            </a:r>
            <a:r>
              <a:rPr lang="en-US" noProof="0" dirty="0">
                <a:latin typeface="Arial" panose="020B0604020202020204" pitchFamily="34" charset="0"/>
                <a:cs typeface="Arial" panose="020B0604020202020204" pitchFamily="34" charset="0"/>
              </a:rPr>
              <a:t> </a:t>
            </a: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09248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noProof="0" dirty="0">
                <a:solidFill>
                  <a:schemeClr val="dk1"/>
                </a:solidFill>
                <a:latin typeface="+mn-lt"/>
                <a:ea typeface="Arial"/>
                <a:cs typeface="Arial"/>
                <a:sym typeface="Arial"/>
              </a:rPr>
              <a:t>TECH TIP: Think of a Waterwheel: </a:t>
            </a:r>
            <a:r>
              <a:rPr lang="en-US" sz="1200" b="0" i="0" u="none" strike="noStrike" cap="none" noProof="0" dirty="0">
                <a:solidFill>
                  <a:schemeClr val="dk1"/>
                </a:solidFill>
                <a:latin typeface="+mn-lt"/>
                <a:ea typeface="Arial"/>
                <a:cs typeface="Arial"/>
                <a:sym typeface="Arial"/>
              </a:rPr>
              <a:t>A beginner technician cleaned the positive terminal of the battery when the starter was cranking the engine slowly. When questioned by the shop supervisor as to why only the positive post had been cleaned, the technician responded that the negative terminal was “only a ground.” The supervisor reminded the technician that the current, in amperes, is constant throughout a series circuit (such as the cranking motor circuit). If 200 amperes leave the positive post of the battery, then 200 amperes must return to the battery through the negative post. The technician could not understand how electricity can do work (crank an engine), </a:t>
            </a:r>
            <a:r>
              <a:rPr lang="en-US" sz="1200" b="1" i="0" u="sng" strike="noStrike" cap="none" noProof="0" dirty="0">
                <a:solidFill>
                  <a:schemeClr val="dk1"/>
                </a:solidFill>
                <a:latin typeface="+mn-lt"/>
                <a:ea typeface="Arial"/>
                <a:cs typeface="Arial"/>
                <a:sym typeface="Arial"/>
              </a:rPr>
              <a:t>yet return the same amount of current, in amperes, as left the battery</a:t>
            </a:r>
            <a:r>
              <a:rPr lang="en-US" sz="1200" b="0" i="0" u="none" strike="noStrike" cap="none" noProof="0" dirty="0">
                <a:solidFill>
                  <a:schemeClr val="dk1"/>
                </a:solidFill>
                <a:latin typeface="+mn-lt"/>
                <a:ea typeface="Arial"/>
                <a:cs typeface="Arial"/>
                <a:sym typeface="Arial"/>
              </a:rPr>
              <a:t>. The shop supervisor explained that even though the current is constant throughout the circuit, the voltage (electrical pressure or potential) drops to zero in the circuit. To explain further, the shop supervisor drew a waterwheel. ● SEE FIGURE 3–8. As water drops from a higher level to a lower level, high potential energy (or voltage) is used to turn the waterwheel and results in low potential energy (or lower voltage). The same amount of water (or amperes) reaches the pond under the waterwheel as started in the fall above the waterwheel. As current (amperes) flows through a conductor, it performs work in the circuit (turns the waterwheel) while its voltage (potential) drops.</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mn-lt"/>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mn-lt"/>
                <a:ea typeface="Arial"/>
                <a:cs typeface="Arial"/>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noProof="0" dirty="0">
                <a:solidFill>
                  <a:schemeClr val="tx1"/>
                </a:solidFill>
                <a:effectLst/>
                <a:latin typeface="+mn-lt"/>
                <a:ea typeface="+mn-ea"/>
                <a:cs typeface="+mn-cs"/>
              </a:rPr>
              <a:t>It shows a 12 feet high circular drum with spikes on it. Water is dropped from 12 feet of potential and it forces the drum to move. Flow of water is constant, water, amperes, does the work while the pressure, voltage, is dropped to zero. When water comes to 0 feet or ground it has no potential energy.</a:t>
            </a:r>
            <a:r>
              <a:rPr lang="en-US" sz="1200" noProof="0" dirty="0"/>
              <a:t> </a:t>
            </a:r>
            <a:endParaRPr lang="en-US" sz="1200" b="0" i="0" u="none" strike="noStrike" cap="none" noProof="0"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88416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noProof="0" dirty="0">
                <a:solidFill>
                  <a:schemeClr val="tx1"/>
                </a:solidFill>
                <a:effectLst/>
                <a:latin typeface="Arial" panose="020B0604020202020204" pitchFamily="34" charset="0"/>
                <a:ea typeface="+mn-ea"/>
                <a:cs typeface="Arial" panose="020B0604020202020204" pitchFamily="34" charset="0"/>
              </a:rPr>
              <a:t>In the illustration, four circles are divided into 3 parts with the top semicircle marked as E and lower 2 quarters marked as I and R. Circle one is not blocked. Second circle has a covered R showing E over I, hence the formula R equals E divided by I. Third circle has a covered E showing R besides I hence the formula E equals I multiplied by R. Fourth circle has a covered I showing E over R, hence the formula I equals E divided by R.</a:t>
            </a:r>
            <a:r>
              <a:rPr lang="en-US" noProof="0" dirty="0">
                <a:latin typeface="Arial" panose="020B0604020202020204" pitchFamily="34" charset="0"/>
                <a:cs typeface="Arial" panose="020B0604020202020204" pitchFamily="34" charset="0"/>
              </a:rPr>
              <a:t> </a:t>
            </a: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39630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009775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193230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none" strike="noStrike" cap="none" dirty="0">
                <a:solidFill>
                  <a:schemeClr val="dk1"/>
                </a:solidFill>
                <a:latin typeface="+mn-lt"/>
                <a:ea typeface="Arial"/>
                <a:cs typeface="Arial"/>
                <a:sym typeface="Arial"/>
              </a:rPr>
              <a:t>TECH TIP: </a:t>
            </a:r>
            <a:r>
              <a:rPr lang="en-US" sz="1200" b="1" i="0" u="none" strike="noStrike" kern="1200" baseline="0" dirty="0">
                <a:solidFill>
                  <a:schemeClr val="tx1"/>
                </a:solidFill>
                <a:latin typeface="+mn-lt"/>
                <a:ea typeface="+mn-ea"/>
                <a:cs typeface="+mn-cs"/>
              </a:rPr>
              <a:t>Wattage Increases by the Square of the Voltage </a:t>
            </a:r>
            <a:r>
              <a:rPr lang="en-US" sz="1200" b="0" i="0" u="none" strike="noStrike" kern="1200" baseline="0" dirty="0">
                <a:solidFill>
                  <a:schemeClr val="tx1"/>
                </a:solidFill>
                <a:latin typeface="+mn-lt"/>
                <a:ea typeface="+mn-ea"/>
                <a:cs typeface="+mn-cs"/>
              </a:rPr>
              <a:t>The brightness of a lightbulb, such as an automotive headlight or courtesy light, depends on the number of watts available. The watt is the unit by which electrical power is measured. If the battery voltage drops, even slightly, the light becomes noticeably dimmer. The formula for calculating power (P) in watts is P = I × E. This can also be expressed as Watts = Amps × Volts. According to Ohm’s law</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17978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kern="1200" noProof="0" dirty="0">
                <a:solidFill>
                  <a:schemeClr val="tx1"/>
                </a:solidFill>
                <a:effectLst/>
                <a:latin typeface="Arial" panose="020B0604020202020204" pitchFamily="34" charset="0"/>
                <a:ea typeface="+mn-ea"/>
                <a:cs typeface="Arial" panose="020B0604020202020204" pitchFamily="34" charset="0"/>
              </a:rPr>
              <a:t>First quadrant is of I current (amperes) corresponds to I equals E divided by R, I equals P divided by E, and I equals square root (P divided by R) in the outer circle. Second quadrant is of P power (watts) corresponds to P equals I multiplied by E, P equals I superscript 2 multiplied by R and P equals E superscript 2 divided by R. Third quadrant is of E Pressure (volts) corresponds to E equals square root (P multiplied by R), E equals P divided by and E equals I multiplied by R. Forth quadrant resistance (Ohm) corresponds to R equals P divided by I superscript 2, R equals P divided by I superscript 2 and R equals E divided by I.</a:t>
            </a:r>
            <a:r>
              <a:rPr lang="en-US" noProof="0" dirty="0">
                <a:latin typeface="Arial" panose="020B0604020202020204" pitchFamily="34" charset="0"/>
                <a:cs typeface="Arial" panose="020B0604020202020204" pitchFamily="34" charset="0"/>
              </a:rPr>
              <a:t> </a:t>
            </a: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761573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7460088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B5141-7CBB-D4E5-7F91-CF43D8A27D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31CF08-07C1-75DC-8347-10DA4B5D81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D06540-BB83-F89D-3F5E-B7C601F870E4}"/>
              </a:ext>
            </a:extLst>
          </p:cNvPr>
          <p:cNvSpPr>
            <a:spLocks noGrp="1"/>
          </p:cNvSpPr>
          <p:nvPr>
            <p:ph type="body" idx="1"/>
          </p:nvPr>
        </p:nvSpPr>
        <p:spPr/>
        <p:txBody>
          <a:bodyPr/>
          <a:lstStyle/>
          <a:p>
            <a:pPr defTabSz="931774">
              <a:defRPr/>
            </a:pPr>
            <a:endParaRPr lang="en-US" dirty="0"/>
          </a:p>
        </p:txBody>
      </p:sp>
      <p:sp>
        <p:nvSpPr>
          <p:cNvPr id="4" name="Slide Number Placeholder 3">
            <a:extLst>
              <a:ext uri="{FF2B5EF4-FFF2-40B4-BE49-F238E27FC236}">
                <a16:creationId xmlns:a16="http://schemas.microsoft.com/office/drawing/2014/main" id="{F23BF5FC-8812-A998-8E2B-F8A783A8205A}"/>
              </a:ext>
            </a:extLst>
          </p:cNvPr>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33862047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61884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70546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87654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1468421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290504525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3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858837"/>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Content Placeholder 2">
            <a:extLst>
              <a:ext uri="{FF2B5EF4-FFF2-40B4-BE49-F238E27FC236}">
                <a16:creationId xmlns:a16="http://schemas.microsoft.com/office/drawing/2014/main" id="{1AFA6AD5-68FE-8538-3791-A19C1288BC64}"/>
              </a:ext>
            </a:extLst>
          </p:cNvPr>
          <p:cNvSpPr>
            <a:spLocks noGrp="1"/>
          </p:cNvSpPr>
          <p:nvPr>
            <p:ph sz="quarter" idx="18"/>
          </p:nvPr>
        </p:nvSpPr>
        <p:spPr>
          <a:xfrm>
            <a:off x="5029200" y="4271963"/>
            <a:ext cx="3657600" cy="185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1130009"/>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210909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20FCD-7E27-4DBB-8660-67F9C229BC0F}"/>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788C11EA-D333-4472-A326-C52BADB9E2F2}"/>
              </a:ext>
            </a:extLst>
          </p:cNvPr>
          <p:cNvSpPr>
            <a:spLocks noGrp="1"/>
          </p:cNvSpPr>
          <p:nvPr>
            <p:ph sz="quarter" idx="10"/>
          </p:nvPr>
        </p:nvSpPr>
        <p:spPr>
          <a:xfrm>
            <a:off x="457200" y="1524000"/>
            <a:ext cx="8305800" cy="646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C635265B-FEC2-4500-88CE-A997C55A8CBF}"/>
              </a:ext>
            </a:extLst>
          </p:cNvPr>
          <p:cNvSpPr>
            <a:spLocks noGrp="1"/>
          </p:cNvSpPr>
          <p:nvPr>
            <p:ph sz="quarter" idx="11"/>
          </p:nvPr>
        </p:nvSpPr>
        <p:spPr>
          <a:xfrm>
            <a:off x="457200" y="2286000"/>
            <a:ext cx="8305800" cy="53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B1E31090-C481-48F0-A2B5-F4784125D145}"/>
              </a:ext>
            </a:extLst>
          </p:cNvPr>
          <p:cNvSpPr>
            <a:spLocks noGrp="1"/>
          </p:cNvSpPr>
          <p:nvPr>
            <p:ph sz="quarter" idx="12"/>
          </p:nvPr>
        </p:nvSpPr>
        <p:spPr>
          <a:xfrm>
            <a:off x="457200" y="2932113"/>
            <a:ext cx="8305800" cy="7254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43B42EEC-1964-49D6-BC05-7E91D331028C}"/>
              </a:ext>
            </a:extLst>
          </p:cNvPr>
          <p:cNvSpPr>
            <a:spLocks noGrp="1"/>
          </p:cNvSpPr>
          <p:nvPr>
            <p:ph sz="quarter" idx="13"/>
          </p:nvPr>
        </p:nvSpPr>
        <p:spPr>
          <a:xfrm>
            <a:off x="457200" y="3770313"/>
            <a:ext cx="8305800" cy="646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9438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2526235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spTree>
    <p:extLst>
      <p:ext uri="{BB962C8B-B14F-4D97-AF65-F5344CB8AC3E}">
        <p14:creationId xmlns:p14="http://schemas.microsoft.com/office/powerpoint/2010/main" val="3616343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8382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47675" y="3048000"/>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4"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t>10/29/2024</a:t>
            </a:fld>
            <a:endParaRPr lang="en-US" dirty="0"/>
          </a:p>
        </p:txBody>
      </p:sp>
      <p:sp>
        <p:nvSpPr>
          <p:cNvPr id="6"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t>‹#›</a:t>
            </a:fld>
            <a:endParaRPr lang="en-US" dirty="0"/>
          </a:p>
        </p:txBody>
      </p:sp>
      <p:sp>
        <p:nvSpPr>
          <p:cNvPr id="5" name="Content Placeholder 4"/>
          <p:cNvSpPr>
            <a:spLocks noGrp="1"/>
          </p:cNvSpPr>
          <p:nvPr>
            <p:ph sz="quarter" idx="14"/>
          </p:nvPr>
        </p:nvSpPr>
        <p:spPr>
          <a:xfrm>
            <a:off x="457200" y="4495800"/>
            <a:ext cx="8153400" cy="68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551291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457199"/>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35123" y="2209800"/>
            <a:ext cx="8229600" cy="3048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4"/>
          </p:nvPr>
        </p:nvSpPr>
        <p:spPr>
          <a:xfrm>
            <a:off x="457200" y="2667000"/>
            <a:ext cx="8153400" cy="30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a:extLst>
              <a:ext uri="{FF2B5EF4-FFF2-40B4-BE49-F238E27FC236}">
                <a16:creationId xmlns:a16="http://schemas.microsoft.com/office/drawing/2014/main" id="{DC0E7D57-0DBB-4C54-8081-C58D25EF203F}"/>
              </a:ext>
            </a:extLst>
          </p:cNvPr>
          <p:cNvSpPr>
            <a:spLocks noGrp="1"/>
          </p:cNvSpPr>
          <p:nvPr>
            <p:ph sz="quarter" idx="15"/>
          </p:nvPr>
        </p:nvSpPr>
        <p:spPr>
          <a:xfrm>
            <a:off x="434975" y="3048000"/>
            <a:ext cx="8251825" cy="363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9A05FC83-90A7-4C6D-8432-6CB2735D04B6}"/>
              </a:ext>
            </a:extLst>
          </p:cNvPr>
          <p:cNvSpPr>
            <a:spLocks noGrp="1"/>
          </p:cNvSpPr>
          <p:nvPr>
            <p:ph sz="quarter" idx="16"/>
          </p:nvPr>
        </p:nvSpPr>
        <p:spPr>
          <a:xfrm>
            <a:off x="533400" y="3429000"/>
            <a:ext cx="8131175" cy="53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90FC3B49-72B4-4490-B848-08F8FCDF2FCF}"/>
              </a:ext>
            </a:extLst>
          </p:cNvPr>
          <p:cNvSpPr>
            <a:spLocks noGrp="1"/>
          </p:cNvSpPr>
          <p:nvPr>
            <p:ph sz="quarter" idx="17"/>
          </p:nvPr>
        </p:nvSpPr>
        <p:spPr>
          <a:xfrm>
            <a:off x="533400" y="4038600"/>
            <a:ext cx="8001000" cy="363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E373A402-87B5-4FA1-9AF3-99A33551D641}"/>
              </a:ext>
            </a:extLst>
          </p:cNvPr>
          <p:cNvSpPr>
            <a:spLocks noGrp="1"/>
          </p:cNvSpPr>
          <p:nvPr>
            <p:ph sz="quarter" idx="18"/>
          </p:nvPr>
        </p:nvSpPr>
        <p:spPr>
          <a:xfrm>
            <a:off x="533400" y="4478338"/>
            <a:ext cx="8077200" cy="53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57747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3323802233"/>
      </p:ext>
    </p:extLst>
  </p:cSld>
  <p:clrMap bg1="lt1" tx1="dk1" bg2="dk2" tx2="lt2" accent1="accent1" accent2="accent2" accent3="accent3" accent4="accent4" accent5="accent5" accent6="accent6" hlink="hlink" folHlink="folHlink"/>
  <p:sldLayoutIdLst>
    <p:sldLayoutId id="2147483671" r:id="rId1"/>
    <p:sldLayoutId id="214748367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66321"/>
            <a:ext cx="8229600" cy="646331"/>
          </a:xfrm>
          <a:prstGeom prst="rect">
            <a:avLst/>
          </a:prstGeom>
        </p:spPr>
        <p:txBody>
          <a:bodyPr vert="horz" lIns="0" tIns="45720" rIns="0" bIns="45720" rtlCol="0" anchor="t" anchorCtr="0">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769989"/>
          </a:xfrm>
          <a:prstGeom prst="rect">
            <a:avLst/>
          </a:prstGeom>
        </p:spPr>
        <p:txBody>
          <a:bodyPr vert="horz" lIns="0" tIns="45720" rIns="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pic>
        <p:nvPicPr>
          <p:cNvPr id="6" name="Picture 5" descr="Pearson Logo">
            <a:extLst>
              <a:ext uri="{FF2B5EF4-FFF2-40B4-BE49-F238E27FC236}">
                <a16:creationId xmlns:a16="http://schemas.microsoft.com/office/drawing/2014/main" id="{B7DC425C-D338-4803-AD50-4321EBFD854E}"/>
              </a:ext>
            </a:extLst>
          </p:cNvPr>
          <p:cNvPicPr>
            <a:picLocks noChangeAspect="1"/>
          </p:cNvPicPr>
          <p:nvPr userDrawn="1"/>
        </p:nvPicPr>
        <p:blipFill>
          <a:blip r:embed="rId8"/>
          <a:stretch>
            <a:fillRect/>
          </a:stretch>
        </p:blipFill>
        <p:spPr>
          <a:xfrm>
            <a:off x="435802" y="6491891"/>
            <a:ext cx="875960" cy="276014"/>
          </a:xfrm>
          <a:prstGeom prst="rect">
            <a:avLst/>
          </a:prstGeom>
        </p:spPr>
      </p:pic>
      <p:sp>
        <p:nvSpPr>
          <p:cNvPr id="7" name="Content Placeholder 4">
            <a:extLst>
              <a:ext uri="{FF2B5EF4-FFF2-40B4-BE49-F238E27FC236}">
                <a16:creationId xmlns:a16="http://schemas.microsoft.com/office/drawing/2014/main" id="{7A1CE718-647B-4F5B-9461-F44234AF26DF}"/>
              </a:ext>
            </a:extLst>
          </p:cNvPr>
          <p:cNvSpPr txBox="1">
            <a:spLocks/>
          </p:cNvSpPr>
          <p:nvPr userDrawn="1"/>
        </p:nvSpPr>
        <p:spPr>
          <a:xfrm>
            <a:off x="2125663" y="6522066"/>
            <a:ext cx="6589712" cy="221018"/>
          </a:xfrm>
          <a:prstGeom prst="rect">
            <a:avLst/>
          </a:prstGeom>
          <a:noFill/>
          <a:ln>
            <a:noFill/>
          </a:ln>
        </p:spPr>
        <p:txBody>
          <a:bodyPr lIns="0" tIns="18000" rIns="0" bIns="18000" anchor="ctr" anchorCtr="0">
            <a:spAutoFit/>
          </a:bodyPr>
          <a:lstStyle>
            <a:defPPr marR="0" lvl="0" algn="l" rtl="0">
              <a:lnSpc>
                <a:spcPct val="100000"/>
              </a:lnSpc>
              <a:spcBef>
                <a:spcPts val="0"/>
              </a:spcBef>
              <a:spcAft>
                <a:spcPts val="0"/>
              </a:spcAft>
            </a:defPPr>
            <a:lvl1pPr marL="256032" marR="0" lvl="0" indent="-154432" algn="r">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Arial"/>
                <a:sym typeface="Arial"/>
              </a:defRPr>
            </a:lvl1pPr>
            <a:lvl2pPr marL="742950" marR="0" lvl="1" indent="-18415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nSpc>
                <a:spcPct val="100000"/>
              </a:lnSpc>
              <a:spcBef>
                <a:spcPts val="6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pPr lvl="0"/>
            <a:r>
              <a:rPr lang="en-US"/>
              <a:t>Copyright © 2025 Pearson Education, Inc. All Rights Reserved</a:t>
            </a:r>
            <a:endParaRPr lang="en-US" dirty="0"/>
          </a:p>
        </p:txBody>
      </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0" r:id="rId1"/>
    <p:sldLayoutId id="2147483674" r:id="rId2"/>
    <p:sldLayoutId id="2147483665" r:id="rId3"/>
    <p:sldLayoutId id="2147483668" r:id="rId4"/>
    <p:sldLayoutId id="2147483669" r:id="rId5"/>
    <p:sldLayoutId id="2147483675" r:id="rId6"/>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oleObject" Target="../embeddings/oleObject1.bin"/><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jameshalderman.com/a6_anim_lib_page/" TargetMode="External"/><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hyperlink" Target="https://jameshalderman.com/a6_vid_lib_page/"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18.sv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C6B8E-5956-2E6D-D927-E1488CB87120}"/>
              </a:ext>
            </a:extLst>
          </p:cNvPr>
          <p:cNvSpPr>
            <a:spLocks noGrp="1"/>
          </p:cNvSpPr>
          <p:nvPr>
            <p:ph type="title"/>
          </p:nvPr>
        </p:nvSpPr>
        <p:spPr>
          <a:xfrm>
            <a:off x="466254" y="238573"/>
            <a:ext cx="8233956" cy="1144347"/>
          </a:xfrm>
        </p:spPr>
        <p:txBody>
          <a:bodyPr wrap="square" lIns="0" tIns="18000" rIns="0" bIns="18000" anchor="ctr">
            <a:spAutoFit/>
          </a:bodyPr>
          <a:lstStyle/>
          <a:p>
            <a:r>
              <a:rPr lang="en-US" noProof="0" dirty="0"/>
              <a:t>Automotive Electrical and Engine Performance</a:t>
            </a:r>
          </a:p>
        </p:txBody>
      </p:sp>
      <p:sp>
        <p:nvSpPr>
          <p:cNvPr id="3" name="Text Placeholder 2">
            <a:extLst>
              <a:ext uri="{FF2B5EF4-FFF2-40B4-BE49-F238E27FC236}">
                <a16:creationId xmlns:a16="http://schemas.microsoft.com/office/drawing/2014/main" id="{A2A373D2-E818-425A-2D9C-02C7C087146B}"/>
              </a:ext>
            </a:extLst>
          </p:cNvPr>
          <p:cNvSpPr>
            <a:spLocks noGrp="1"/>
          </p:cNvSpPr>
          <p:nvPr>
            <p:ph type="body" idx="1"/>
          </p:nvPr>
        </p:nvSpPr>
        <p:spPr>
          <a:xfrm>
            <a:off x="470950" y="1483166"/>
            <a:ext cx="1953932" cy="344128"/>
          </a:xfrm>
        </p:spPr>
        <p:txBody>
          <a:bodyPr wrap="square" lIns="0" tIns="18000" rIns="0" bIns="18000" anchor="ctr">
            <a:spAutoFit/>
          </a:bodyPr>
          <a:lstStyle/>
          <a:p>
            <a:r>
              <a:rPr lang="en-US" noProof="0" dirty="0"/>
              <a:t>Ninth Edition</a:t>
            </a:r>
          </a:p>
        </p:txBody>
      </p:sp>
      <p:pic>
        <p:nvPicPr>
          <p:cNvPr id="14" name="Picture 21" descr="Front Cover: Automotive Electrical and Engine Performance Ninth Edition by Halderman and Ward.">
            <a:extLst>
              <a:ext uri="{FF2B5EF4-FFF2-40B4-BE49-F238E27FC236}">
                <a16:creationId xmlns:a16="http://schemas.microsoft.com/office/drawing/2014/main" id="{D57CA47E-FA85-4553-B155-28E0ACE5A1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653" y="2143628"/>
            <a:ext cx="3207092" cy="3976793"/>
          </a:xfrm>
          <a:prstGeom prst="rect">
            <a:avLst/>
          </a:prstGeom>
        </p:spPr>
      </p:pic>
      <p:sp>
        <p:nvSpPr>
          <p:cNvPr id="6" name="Content Placeholder 5">
            <a:extLst>
              <a:ext uri="{FF2B5EF4-FFF2-40B4-BE49-F238E27FC236}">
                <a16:creationId xmlns:a16="http://schemas.microsoft.com/office/drawing/2014/main" id="{4503EBA1-5ECB-152F-082E-D35D2033672F}"/>
              </a:ext>
            </a:extLst>
          </p:cNvPr>
          <p:cNvSpPr>
            <a:spLocks noGrp="1"/>
          </p:cNvSpPr>
          <p:nvPr>
            <p:ph sz="quarter" idx="14"/>
          </p:nvPr>
        </p:nvSpPr>
        <p:spPr>
          <a:xfrm>
            <a:off x="4583016" y="2912866"/>
            <a:ext cx="1961003" cy="498016"/>
          </a:xfrm>
        </p:spPr>
        <p:txBody>
          <a:bodyPr wrap="square" lIns="0" tIns="18000" rIns="0" bIns="18000" anchor="ctr">
            <a:spAutoFit/>
          </a:bodyPr>
          <a:lstStyle/>
          <a:p>
            <a:pPr indent="-101600"/>
            <a:r>
              <a:rPr lang="en-US" noProof="0" dirty="0"/>
              <a:t>Chapter 3</a:t>
            </a:r>
          </a:p>
        </p:txBody>
      </p:sp>
      <p:sp>
        <p:nvSpPr>
          <p:cNvPr id="8" name="Content Placeholder 7">
            <a:extLst>
              <a:ext uri="{FF2B5EF4-FFF2-40B4-BE49-F238E27FC236}">
                <a16:creationId xmlns:a16="http://schemas.microsoft.com/office/drawing/2014/main" id="{867D26DE-3068-F5C4-1D8E-DE6D246B8DB9}"/>
              </a:ext>
            </a:extLst>
          </p:cNvPr>
          <p:cNvSpPr>
            <a:spLocks noGrp="1"/>
          </p:cNvSpPr>
          <p:nvPr>
            <p:ph sz="quarter" idx="15"/>
          </p:nvPr>
        </p:nvSpPr>
        <p:spPr>
          <a:xfrm>
            <a:off x="4583017" y="3603283"/>
            <a:ext cx="3951383" cy="713460"/>
          </a:xfrm>
        </p:spPr>
        <p:txBody>
          <a:bodyPr wrap="square" lIns="0" tIns="18000" rIns="0" bIns="18000" anchor="ctr">
            <a:spAutoFit/>
          </a:bodyPr>
          <a:lstStyle/>
          <a:p>
            <a:pPr marL="0"/>
            <a:r>
              <a:rPr lang="en-US" noProof="0" dirty="0"/>
              <a:t>Electrical Circuits and Ohm’s Law</a:t>
            </a:r>
          </a:p>
        </p:txBody>
      </p:sp>
      <p:pic>
        <p:nvPicPr>
          <p:cNvPr id="21" name="Picture 20" descr="Pearson Logo">
            <a:extLst>
              <a:ext uri="{FF2B5EF4-FFF2-40B4-BE49-F238E27FC236}">
                <a16:creationId xmlns:a16="http://schemas.microsoft.com/office/drawing/2014/main" id="{4BC053E9-47BC-1D55-4129-81FEFA94C2E7}"/>
              </a:ext>
            </a:extLst>
          </p:cNvPr>
          <p:cNvPicPr>
            <a:picLocks noChangeAspect="1"/>
          </p:cNvPicPr>
          <p:nvPr/>
        </p:nvPicPr>
        <p:blipFill>
          <a:blip r:embed="rId4"/>
          <a:stretch>
            <a:fillRect/>
          </a:stretch>
        </p:blipFill>
        <p:spPr>
          <a:xfrm>
            <a:off x="435802" y="6491891"/>
            <a:ext cx="875960" cy="276014"/>
          </a:xfrm>
          <a:prstGeom prst="rect">
            <a:avLst/>
          </a:prstGeom>
        </p:spPr>
      </p:pic>
      <p:sp>
        <p:nvSpPr>
          <p:cNvPr id="5" name="Content Placeholder 4">
            <a:extLst>
              <a:ext uri="{FF2B5EF4-FFF2-40B4-BE49-F238E27FC236}">
                <a16:creationId xmlns:a16="http://schemas.microsoft.com/office/drawing/2014/main" id="{0BFE8711-94A7-ACB4-596D-C5D680131142}"/>
              </a:ext>
            </a:extLst>
          </p:cNvPr>
          <p:cNvSpPr>
            <a:spLocks noGrp="1"/>
          </p:cNvSpPr>
          <p:nvPr>
            <p:ph sz="quarter" idx="18"/>
          </p:nvPr>
        </p:nvSpPr>
        <p:spPr>
          <a:xfrm>
            <a:off x="2125663" y="6522066"/>
            <a:ext cx="6589712" cy="221018"/>
          </a:xfrm>
          <a:noFill/>
          <a:ln>
            <a:noFill/>
          </a:ln>
        </p:spPr>
        <p:txBody>
          <a:bodyPr lIns="0" tIns="18000" rIns="0" bIns="18000" anchor="ctr" anchorCtr="0">
            <a:spAutoFit/>
          </a:bodyPr>
          <a:lstStyle/>
          <a:p>
            <a:pPr algn="r">
              <a:buNone/>
            </a:pPr>
            <a:r>
              <a:rPr lang="en-US" sz="1200" noProof="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2176983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785" y="256591"/>
            <a:ext cx="8229600" cy="590349"/>
          </a:xfrm>
        </p:spPr>
        <p:txBody>
          <a:bodyPr tIns="18000" bIns="18000" anchor="ctr" anchorCtr="0"/>
          <a:lstStyle/>
          <a:p>
            <a:r>
              <a:rPr lang="en-US" noProof="0" dirty="0"/>
              <a:t>Figure 3.4 Open Circuits</a:t>
            </a:r>
            <a:endParaRPr lang="en-US" sz="2800" noProof="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4785" y="990600"/>
            <a:ext cx="3411415" cy="1938992"/>
          </a:xfrm>
        </p:spPr>
        <p:txBody>
          <a:bodyPr tIns="18000" bIns="18000" anchor="ctr" anchorCtr="0"/>
          <a:lstStyle/>
          <a:p>
            <a:r>
              <a:rPr lang="en-US" sz="2400" noProof="0" dirty="0"/>
              <a:t>Examples of common causes of open circuits. Some of these causes are often difficult to find.</a:t>
            </a:r>
          </a:p>
        </p:txBody>
      </p:sp>
      <p:pic>
        <p:nvPicPr>
          <p:cNvPr id="4" name="Picture 3" descr="An illustration depicts various causes of open circuit.&#10;Long description is available in notes, press F6.">
            <a:extLst>
              <a:ext uri="{FF2B5EF4-FFF2-40B4-BE49-F238E27FC236}">
                <a16:creationId xmlns:a16="http://schemas.microsoft.com/office/drawing/2014/main" id="{AC2669E3-7D96-4ACD-96C2-AB4BD0CA65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8232" y="1219200"/>
            <a:ext cx="3989222" cy="3114001"/>
          </a:xfrm>
          <a:prstGeom prst="rect">
            <a:avLst/>
          </a:prstGeom>
        </p:spPr>
      </p:pic>
    </p:spTree>
    <p:extLst>
      <p:ext uri="{BB962C8B-B14F-4D97-AF65-F5344CB8AC3E}">
        <p14:creationId xmlns:p14="http://schemas.microsoft.com/office/powerpoint/2010/main" val="254774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6591"/>
            <a:ext cx="8229600" cy="590349"/>
          </a:xfrm>
        </p:spPr>
        <p:txBody>
          <a:bodyPr tIns="18000" bIns="18000" anchor="ctr" anchorCtr="0"/>
          <a:lstStyle/>
          <a:p>
            <a:r>
              <a:rPr lang="en-US" noProof="0" dirty="0"/>
              <a:t>Figure 3.5 Short-to-Voltage</a:t>
            </a:r>
          </a:p>
        </p:txBody>
      </p:sp>
      <p:pic>
        <p:nvPicPr>
          <p:cNvPr id="4" name="Picture 3" descr="The positive terminal of battery connected to a fuse. The wire from other side of the fuse divides into 2 forming a parallel circuit of 2 switch and load bulb series circuit. A dotted line shorts the circuit.&#10;">
            <a:extLst>
              <a:ext uri="{FF2B5EF4-FFF2-40B4-BE49-F238E27FC236}">
                <a16:creationId xmlns:a16="http://schemas.microsoft.com/office/drawing/2014/main" id="{C9107405-30A4-4C9B-A166-304096F331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4602" y="1157049"/>
            <a:ext cx="5074796" cy="3853790"/>
          </a:xfrm>
          <a:prstGeom prst="rect">
            <a:avLst/>
          </a:prstGeom>
        </p:spPr>
      </p:pic>
      <p:sp>
        <p:nvSpPr>
          <p:cNvPr id="5" name="Content Placeholder 4"/>
          <p:cNvSpPr>
            <a:spLocks noGrp="1"/>
          </p:cNvSpPr>
          <p:nvPr>
            <p:ph sz="quarter" idx="14"/>
          </p:nvPr>
        </p:nvSpPr>
        <p:spPr>
          <a:xfrm>
            <a:off x="457200" y="5361991"/>
            <a:ext cx="8229600" cy="775015"/>
          </a:xfrm>
        </p:spPr>
        <p:txBody>
          <a:bodyPr tIns="18000" bIns="18000" anchor="ctr" anchorCtr="0"/>
          <a:lstStyle/>
          <a:p>
            <a:r>
              <a:rPr lang="en-US" sz="2400" noProof="0" dirty="0"/>
              <a:t>A short circuit permits electrical current to bypass some or all of the resistance in the circuit.</a:t>
            </a:r>
          </a:p>
        </p:txBody>
      </p:sp>
    </p:spTree>
    <p:extLst>
      <p:ext uri="{BB962C8B-B14F-4D97-AF65-F5344CB8AC3E}">
        <p14:creationId xmlns:p14="http://schemas.microsoft.com/office/powerpoint/2010/main" val="35274082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4700"/>
            <a:ext cx="8229600" cy="590349"/>
          </a:xfrm>
        </p:spPr>
        <p:txBody>
          <a:bodyPr tIns="18000" bIns="18000" anchor="ctr" anchorCtr="0">
            <a:spAutoFit/>
          </a:bodyPr>
          <a:lstStyle/>
          <a:p>
            <a:r>
              <a:rPr lang="en-US" noProof="0" dirty="0"/>
              <a:t>Circuit Fault Types </a:t>
            </a:r>
            <a:r>
              <a:rPr lang="en-US" sz="2800" noProof="0" dirty="0"/>
              <a:t>(2 of 2)</a:t>
            </a:r>
            <a:endParaRPr lang="en-US" sz="2000" noProof="0" dirty="0"/>
          </a:p>
        </p:txBody>
      </p:sp>
      <p:sp>
        <p:nvSpPr>
          <p:cNvPr id="4" name="Content Placeholder 3"/>
          <p:cNvSpPr>
            <a:spLocks noGrp="1"/>
          </p:cNvSpPr>
          <p:nvPr>
            <p:ph idx="1"/>
          </p:nvPr>
        </p:nvSpPr>
        <p:spPr>
          <a:xfrm>
            <a:off x="457200" y="868234"/>
            <a:ext cx="8229600" cy="3023905"/>
          </a:xfrm>
        </p:spPr>
        <p:txBody>
          <a:bodyPr tIns="18000" bIns="18000" anchor="ctr" anchorCtr="0">
            <a:spAutoFit/>
          </a:bodyPr>
          <a:lstStyle/>
          <a:p>
            <a:r>
              <a:rPr lang="en-US" sz="2400" noProof="0" dirty="0"/>
              <a:t>Short-to-Ground</a:t>
            </a:r>
          </a:p>
          <a:p>
            <a:pPr lvl="1"/>
            <a:r>
              <a:rPr lang="en-US" sz="2400" noProof="0" dirty="0"/>
              <a:t>A short-to-ground is a type of short circuit that occurs when the current bypasses part of the normal circuit and flows directly to ground.</a:t>
            </a:r>
          </a:p>
          <a:p>
            <a:r>
              <a:rPr lang="en-US" sz="2400" noProof="0" dirty="0"/>
              <a:t>High Resistance</a:t>
            </a:r>
          </a:p>
          <a:p>
            <a:pPr lvl="1"/>
            <a:r>
              <a:rPr lang="en-US" sz="2400" noProof="0" dirty="0"/>
              <a:t>High resistance in a circuit is caused by an unwanted load.</a:t>
            </a:r>
          </a:p>
        </p:txBody>
      </p:sp>
    </p:spTree>
    <p:extLst>
      <p:ext uri="{BB962C8B-B14F-4D97-AF65-F5344CB8AC3E}">
        <p14:creationId xmlns:p14="http://schemas.microsoft.com/office/powerpoint/2010/main" val="3618273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785" y="256591"/>
            <a:ext cx="8229600" cy="590349"/>
          </a:xfrm>
        </p:spPr>
        <p:txBody>
          <a:bodyPr tIns="18000" bIns="18000" anchor="ctr" anchorCtr="0"/>
          <a:lstStyle/>
          <a:p>
            <a:r>
              <a:rPr lang="en-US" noProof="0" dirty="0"/>
              <a:t>Figure 3.6 Protection Device</a:t>
            </a:r>
            <a:endParaRPr lang="en-US" sz="2800" noProof="0" dirty="0">
              <a:solidFill>
                <a:srgbClr val="FF0000"/>
              </a:solidFill>
            </a:endParaRPr>
          </a:p>
        </p:txBody>
      </p:sp>
      <p:pic>
        <p:nvPicPr>
          <p:cNvPr id="4" name="Picture 3" descr="The negative terminal of battery connected to ground and positive terminal connected to protection device, fuse, control device, switch, and load bulb in series. The load bulb is then connected to ground.&#10;">
            <a:extLst>
              <a:ext uri="{FF2B5EF4-FFF2-40B4-BE49-F238E27FC236}">
                <a16:creationId xmlns:a16="http://schemas.microsoft.com/office/drawing/2014/main" id="{BE69FA7C-2569-4A7D-9FC0-6F4BF90075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0084" y="1266868"/>
            <a:ext cx="6323833" cy="3343759"/>
          </a:xfrm>
          <a:prstGeom prst="rect">
            <a:avLst/>
          </a:prstGeo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38200" y="5152261"/>
            <a:ext cx="7467600" cy="1144347"/>
          </a:xfrm>
        </p:spPr>
        <p:txBody>
          <a:bodyPr tIns="18000" bIns="18000" anchor="ctr" anchorCtr="0"/>
          <a:lstStyle/>
          <a:p>
            <a:r>
              <a:rPr lang="en-US" sz="2400" noProof="0" dirty="0"/>
              <a:t>A fuse or circuit breaker opens the circuit to prevent possible overheating damage in the event of a short circuit.</a:t>
            </a:r>
          </a:p>
        </p:txBody>
      </p:sp>
    </p:spTree>
    <p:extLst>
      <p:ext uri="{BB962C8B-B14F-4D97-AF65-F5344CB8AC3E}">
        <p14:creationId xmlns:p14="http://schemas.microsoft.com/office/powerpoint/2010/main" val="1407316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785" y="256591"/>
            <a:ext cx="8229600" cy="590349"/>
          </a:xfrm>
        </p:spPr>
        <p:txBody>
          <a:bodyPr tIns="18000" bIns="18000" anchor="ctr" anchorCtr="0"/>
          <a:lstStyle/>
          <a:p>
            <a:r>
              <a:rPr lang="en-US" noProof="0" dirty="0"/>
              <a:t>Figure 3.7 Short-</a:t>
            </a:r>
            <a:r>
              <a:rPr lang="en-US" dirty="0"/>
              <a:t>t</a:t>
            </a:r>
            <a:r>
              <a:rPr lang="en-US" noProof="0" dirty="0"/>
              <a:t>o-Ground</a:t>
            </a:r>
            <a:endParaRPr lang="en-US" sz="2800" noProof="0" dirty="0">
              <a:solidFill>
                <a:srgbClr val="FF0000"/>
              </a:solidFill>
            </a:endParaRPr>
          </a:p>
        </p:txBody>
      </p:sp>
      <p:pic>
        <p:nvPicPr>
          <p:cNvPr id="4" name="Picture 3" descr="A circuit diagram depicting a short-to-ground.&#10;Long description is available in notes, press F6.">
            <a:extLst>
              <a:ext uri="{FF2B5EF4-FFF2-40B4-BE49-F238E27FC236}">
                <a16:creationId xmlns:a16="http://schemas.microsoft.com/office/drawing/2014/main" id="{474827BA-D411-4D44-AD16-1F959B12EA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7554" y="1076388"/>
            <a:ext cx="5168892" cy="3911596"/>
          </a:xfrm>
          <a:prstGeom prst="rect">
            <a:avLst/>
          </a:prstGeo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5827" y="5272054"/>
            <a:ext cx="8229600" cy="775015"/>
          </a:xfrm>
        </p:spPr>
        <p:txBody>
          <a:bodyPr tIns="18000" bIns="18000" anchor="ctr" anchorCtr="0"/>
          <a:lstStyle/>
          <a:p>
            <a:r>
              <a:rPr lang="en-US" noProof="0" dirty="0"/>
              <a:t>A short-to-ground affects power side of the circuit. Current flows directly to the ground return, bypassing some or all of electrical loads in the circuit. There is no current in circuit past the short. Short-to-ground will also causes fuse to blow.</a:t>
            </a:r>
          </a:p>
        </p:txBody>
      </p:sp>
    </p:spTree>
    <p:extLst>
      <p:ext uri="{BB962C8B-B14F-4D97-AF65-F5344CB8AC3E}">
        <p14:creationId xmlns:p14="http://schemas.microsoft.com/office/powerpoint/2010/main" val="1411456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785" y="256591"/>
            <a:ext cx="8229600" cy="590349"/>
          </a:xfrm>
        </p:spPr>
        <p:txBody>
          <a:bodyPr tIns="18000" bIns="18000" anchor="ctr" anchorCtr="0"/>
          <a:lstStyle/>
          <a:p>
            <a:r>
              <a:rPr lang="en-US" noProof="0" dirty="0"/>
              <a:t>Figure 3.8 Tech Tip Waterwheel</a:t>
            </a:r>
            <a:endParaRPr lang="en-US" sz="2800" noProof="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990600"/>
            <a:ext cx="3429000" cy="5262979"/>
          </a:xfrm>
        </p:spPr>
        <p:txBody>
          <a:bodyPr tIns="18000" bIns="18000" anchor="ctr" anchorCtr="0"/>
          <a:lstStyle/>
          <a:p>
            <a:r>
              <a:rPr lang="en-US" sz="2400" noProof="0" dirty="0"/>
              <a:t>Electrical flow through a circuit is similar to water flowing over a waterwheel. The more water (amperes in electricity), greater amount of work (waterwheel). The amount of water remains constant, yet the pressure (voltage in electricity) drops as the current flows through the circuit. </a:t>
            </a:r>
          </a:p>
        </p:txBody>
      </p:sp>
      <p:pic>
        <p:nvPicPr>
          <p:cNvPr id="4" name="Picture 3" descr="An illustration compares electrical flow through a circuit in a way similar to water flowing over a waterwheel.&#10;Long description is available in notes, press F6.">
            <a:extLst>
              <a:ext uri="{FF2B5EF4-FFF2-40B4-BE49-F238E27FC236}">
                <a16:creationId xmlns:a16="http://schemas.microsoft.com/office/drawing/2014/main" id="{48CE9EAB-EFD0-40FE-A2F0-F15B283833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6601" y="1459063"/>
            <a:ext cx="4213743" cy="3357706"/>
          </a:xfrm>
          <a:prstGeom prst="rect">
            <a:avLst/>
          </a:prstGeom>
        </p:spPr>
      </p:pic>
    </p:spTree>
    <p:extLst>
      <p:ext uri="{BB962C8B-B14F-4D97-AF65-F5344CB8AC3E}">
        <p14:creationId xmlns:p14="http://schemas.microsoft.com/office/powerpoint/2010/main" val="3613968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4269"/>
            <a:ext cx="8229600" cy="590349"/>
          </a:xfrm>
        </p:spPr>
        <p:txBody>
          <a:bodyPr tIns="18000" bIns="18000" anchor="ctr" anchorCtr="0">
            <a:spAutoFit/>
          </a:bodyPr>
          <a:lstStyle/>
          <a:p>
            <a:r>
              <a:rPr lang="en-US" noProof="0" dirty="0"/>
              <a:t>Question 2</a:t>
            </a:r>
            <a:endParaRPr lang="en-US" sz="2000" noProof="0" dirty="0"/>
          </a:p>
        </p:txBody>
      </p:sp>
      <p:sp>
        <p:nvSpPr>
          <p:cNvPr id="4" name="Content Placeholder 3"/>
          <p:cNvSpPr>
            <a:spLocks noGrp="1"/>
          </p:cNvSpPr>
          <p:nvPr>
            <p:ph idx="1"/>
          </p:nvPr>
        </p:nvSpPr>
        <p:spPr>
          <a:xfrm>
            <a:off x="457200" y="1025794"/>
            <a:ext cx="8229600" cy="775015"/>
          </a:xfrm>
        </p:spPr>
        <p:txBody>
          <a:bodyPr tIns="18000" bIns="18000" anchor="ctr" anchorCtr="0">
            <a:spAutoFit/>
          </a:bodyPr>
          <a:lstStyle/>
          <a:p>
            <a:pPr marL="0" indent="0">
              <a:buNone/>
            </a:pPr>
            <a:r>
              <a:rPr lang="en-US" sz="2400" noProof="0" dirty="0"/>
              <a:t>What is the difference between a short-to-voltage and a short-to-ground?</a:t>
            </a:r>
          </a:p>
        </p:txBody>
      </p:sp>
    </p:spTree>
    <p:extLst>
      <p:ext uri="{BB962C8B-B14F-4D97-AF65-F5344CB8AC3E}">
        <p14:creationId xmlns:p14="http://schemas.microsoft.com/office/powerpoint/2010/main" val="30842389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5937"/>
            <a:ext cx="8229600" cy="590349"/>
          </a:xfrm>
        </p:spPr>
        <p:txBody>
          <a:bodyPr tIns="18000" bIns="18000" anchor="ctr" anchorCtr="0">
            <a:spAutoFit/>
          </a:bodyPr>
          <a:lstStyle/>
          <a:p>
            <a:r>
              <a:rPr lang="en-US" noProof="0" dirty="0"/>
              <a:t>Answer 2</a:t>
            </a:r>
            <a:endParaRPr lang="en-US" sz="2000" noProof="0" dirty="0"/>
          </a:p>
        </p:txBody>
      </p:sp>
      <p:sp>
        <p:nvSpPr>
          <p:cNvPr id="4" name="Content Placeholder 3"/>
          <p:cNvSpPr>
            <a:spLocks noGrp="1"/>
          </p:cNvSpPr>
          <p:nvPr>
            <p:ph idx="1"/>
          </p:nvPr>
        </p:nvSpPr>
        <p:spPr>
          <a:xfrm>
            <a:off x="457200" y="1037461"/>
            <a:ext cx="8229600" cy="1144347"/>
          </a:xfrm>
        </p:spPr>
        <p:txBody>
          <a:bodyPr tIns="18000" bIns="18000" anchor="ctr" anchorCtr="0">
            <a:spAutoFit/>
          </a:bodyPr>
          <a:lstStyle/>
          <a:p>
            <a:pPr marL="0" indent="0">
              <a:buNone/>
            </a:pPr>
            <a:r>
              <a:rPr lang="en-US" sz="2400" noProof="0" dirty="0"/>
              <a:t>A short-to-voltage is when the power of one circuit is unintentionally connected to another circuit. A short-to-ground is when part of a circuit is bypassed to ground. </a:t>
            </a:r>
          </a:p>
        </p:txBody>
      </p:sp>
    </p:spTree>
    <p:extLst>
      <p:ext uri="{BB962C8B-B14F-4D97-AF65-F5344CB8AC3E}">
        <p14:creationId xmlns:p14="http://schemas.microsoft.com/office/powerpoint/2010/main" val="1162291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1161"/>
            <a:ext cx="8229600" cy="590349"/>
          </a:xfrm>
        </p:spPr>
        <p:txBody>
          <a:bodyPr tIns="18000" bIns="18000" anchor="ctr" anchorCtr="0">
            <a:spAutoFit/>
          </a:bodyPr>
          <a:lstStyle/>
          <a:p>
            <a:r>
              <a:rPr lang="en-US" noProof="0" dirty="0"/>
              <a:t>Ohm’s Law</a:t>
            </a:r>
            <a:endParaRPr lang="en-US" sz="2000" noProof="0" dirty="0"/>
          </a:p>
        </p:txBody>
      </p:sp>
      <p:sp>
        <p:nvSpPr>
          <p:cNvPr id="4" name="Content Placeholder 3"/>
          <p:cNvSpPr>
            <a:spLocks noGrp="1"/>
          </p:cNvSpPr>
          <p:nvPr>
            <p:ph idx="1"/>
          </p:nvPr>
        </p:nvSpPr>
        <p:spPr>
          <a:xfrm>
            <a:off x="457200" y="1014695"/>
            <a:ext cx="8229600" cy="3023905"/>
          </a:xfrm>
        </p:spPr>
        <p:txBody>
          <a:bodyPr tIns="18000" bIns="18000" anchor="ctr" anchorCtr="0">
            <a:spAutoFit/>
          </a:bodyPr>
          <a:lstStyle/>
          <a:p>
            <a:r>
              <a:rPr lang="en-US" sz="2400" noProof="0" dirty="0"/>
              <a:t>Definition</a:t>
            </a:r>
          </a:p>
          <a:p>
            <a:pPr lvl="1"/>
            <a:r>
              <a:rPr lang="en-US" sz="2400" noProof="0" dirty="0"/>
              <a:t>It requires 1 volt to push 1 ampere through 1 ohm of resistance.</a:t>
            </a:r>
          </a:p>
          <a:p>
            <a:r>
              <a:rPr lang="en-US" sz="2400" noProof="0" dirty="0"/>
              <a:t>Formulas</a:t>
            </a:r>
          </a:p>
          <a:p>
            <a:pPr lvl="1"/>
            <a:r>
              <a:rPr lang="en-US" sz="2400" noProof="0" dirty="0"/>
              <a:t>Ohm’s law can also be stated as a simple formula used to calculate one value of an electrical circuit if the other two are known.</a:t>
            </a:r>
          </a:p>
        </p:txBody>
      </p:sp>
    </p:spTree>
    <p:extLst>
      <p:ext uri="{BB962C8B-B14F-4D97-AF65-F5344CB8AC3E}">
        <p14:creationId xmlns:p14="http://schemas.microsoft.com/office/powerpoint/2010/main" val="33023707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785" y="256591"/>
            <a:ext cx="8229600" cy="590349"/>
          </a:xfrm>
        </p:spPr>
        <p:txBody>
          <a:bodyPr tIns="18000" bIns="18000" anchor="ctr" anchorCtr="0"/>
          <a:lstStyle/>
          <a:p>
            <a:r>
              <a:rPr lang="en-US" noProof="0" dirty="0"/>
              <a:t>Figure 3.9 Ohm’s Law Calculation</a:t>
            </a:r>
            <a:endParaRPr lang="en-US" sz="2800" noProof="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4785" y="1172479"/>
            <a:ext cx="3487615" cy="4037447"/>
          </a:xfrm>
        </p:spPr>
        <p:txBody>
          <a:bodyPr wrap="square" tIns="18000" bIns="18000" anchor="ctr" anchorCtr="0">
            <a:spAutoFit/>
          </a:bodyPr>
          <a:lstStyle/>
          <a:p>
            <a:r>
              <a:rPr lang="en-US" sz="2000" dirty="0"/>
              <a:t>To calculate one unit of electricity when other two are known, simply use your finger and cover the unit you do not know. For example, if both voltage (</a:t>
            </a:r>
            <a:r>
              <a:rPr lang="en-US" sz="2000" i="1" dirty="0"/>
              <a:t>E</a:t>
            </a:r>
            <a:r>
              <a:rPr lang="en-US" sz="2000" dirty="0"/>
              <a:t>) and resistance (</a:t>
            </a:r>
            <a:r>
              <a:rPr lang="en-US" sz="2000" i="1" dirty="0"/>
              <a:t>R</a:t>
            </a:r>
            <a:r>
              <a:rPr lang="en-US" sz="2000" dirty="0"/>
              <a:t>) are known, cover letter </a:t>
            </a:r>
            <a:r>
              <a:rPr lang="en-US" sz="2000" i="1" dirty="0"/>
              <a:t>I</a:t>
            </a:r>
            <a:r>
              <a:rPr lang="en-US" sz="2000" dirty="0"/>
              <a:t> (amperes). Notice that the letter </a:t>
            </a:r>
            <a:r>
              <a:rPr lang="en-US" sz="2000" i="1" dirty="0"/>
              <a:t>E</a:t>
            </a:r>
            <a:r>
              <a:rPr lang="en-US" sz="2000" dirty="0"/>
              <a:t> is above the letter </a:t>
            </a:r>
            <a:r>
              <a:rPr lang="en-US" sz="2000" i="1" dirty="0"/>
              <a:t>R</a:t>
            </a:r>
            <a:r>
              <a:rPr lang="en-US" sz="2000" dirty="0"/>
              <a:t>, so divide the resistor’s value into the voltage to determine the current in the circuit.</a:t>
            </a:r>
          </a:p>
        </p:txBody>
      </p:sp>
      <p:pic>
        <p:nvPicPr>
          <p:cNvPr id="4" name="Picture 3" descr="An illustration depicts an easy way to remember relation between E, volts, I, amperes, and R, ohms.&#10;Long description is available in notes, press F6.">
            <a:extLst>
              <a:ext uri="{FF2B5EF4-FFF2-40B4-BE49-F238E27FC236}">
                <a16:creationId xmlns:a16="http://schemas.microsoft.com/office/drawing/2014/main" id="{8732B530-DF2B-4086-A910-F523EFD788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6260" y="1352043"/>
            <a:ext cx="4274640" cy="2937763"/>
          </a:xfrm>
          <a:prstGeom prst="rect">
            <a:avLst/>
          </a:prstGeom>
        </p:spPr>
      </p:pic>
    </p:spTree>
    <p:extLst>
      <p:ext uri="{BB962C8B-B14F-4D97-AF65-F5344CB8AC3E}">
        <p14:creationId xmlns:p14="http://schemas.microsoft.com/office/powerpoint/2010/main" val="515861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1742"/>
            <a:ext cx="8229600" cy="590349"/>
          </a:xfrm>
        </p:spPr>
        <p:txBody>
          <a:bodyPr tIns="18000" bIns="18000" anchor="ctr" anchorCtr="0">
            <a:spAutoFit/>
          </a:bodyPr>
          <a:lstStyle/>
          <a:p>
            <a:r>
              <a:rPr lang="en-US" noProof="0" dirty="0"/>
              <a:t>Learning Objectives</a:t>
            </a:r>
            <a:endParaRPr lang="en-US" sz="2800" noProof="0" dirty="0"/>
          </a:p>
        </p:txBody>
      </p:sp>
      <p:sp>
        <p:nvSpPr>
          <p:cNvPr id="4" name="Content Placeholder 3"/>
          <p:cNvSpPr>
            <a:spLocks noGrp="1"/>
          </p:cNvSpPr>
          <p:nvPr>
            <p:ph idx="1"/>
          </p:nvPr>
        </p:nvSpPr>
        <p:spPr>
          <a:xfrm>
            <a:off x="457200" y="1005751"/>
            <a:ext cx="8229600" cy="2516073"/>
          </a:xfrm>
        </p:spPr>
        <p:txBody>
          <a:bodyPr tIns="18000" bIns="18000" anchor="ctr" anchorCtr="0">
            <a:spAutoFit/>
          </a:bodyPr>
          <a:lstStyle/>
          <a:p>
            <a:pPr marL="685800" indent="-685800">
              <a:buNone/>
            </a:pPr>
            <a:r>
              <a:rPr lang="en-US" sz="2400" b="1" noProof="0" dirty="0">
                <a:solidFill>
                  <a:schemeClr val="bg2"/>
                </a:solidFill>
                <a:latin typeface="+mj-lt"/>
                <a:ea typeface="+mj-ea"/>
                <a:cs typeface="Times New Roman" panose="02020603050405020304" pitchFamily="18" charset="0"/>
              </a:rPr>
              <a:t>3.1</a:t>
            </a:r>
            <a:r>
              <a:rPr lang="en-US" sz="2400" noProof="0" dirty="0">
                <a:latin typeface="+mj-lt"/>
                <a:ea typeface="+mj-ea"/>
                <a:cs typeface="Times New Roman" panose="02020603050405020304" pitchFamily="18" charset="0"/>
              </a:rPr>
              <a:t> Identify the parts of a complete circuit. </a:t>
            </a:r>
          </a:p>
          <a:p>
            <a:pPr marL="538163" indent="-538163">
              <a:buNone/>
            </a:pPr>
            <a:r>
              <a:rPr lang="en-US" sz="2400" b="1" noProof="0" dirty="0">
                <a:solidFill>
                  <a:schemeClr val="bg2"/>
                </a:solidFill>
                <a:latin typeface="+mj-lt"/>
                <a:ea typeface="+mj-ea"/>
                <a:cs typeface="Times New Roman" panose="02020603050405020304" pitchFamily="18" charset="0"/>
              </a:rPr>
              <a:t>3.2</a:t>
            </a:r>
            <a:r>
              <a:rPr lang="en-US" sz="2400" noProof="0" dirty="0">
                <a:solidFill>
                  <a:schemeClr val="bg2"/>
                </a:solidFill>
                <a:latin typeface="+mj-lt"/>
                <a:ea typeface="+mj-ea"/>
                <a:cs typeface="Times New Roman" panose="02020603050405020304" pitchFamily="18" charset="0"/>
              </a:rPr>
              <a:t> </a:t>
            </a:r>
            <a:r>
              <a:rPr lang="en-US" sz="2400" noProof="0" dirty="0">
                <a:latin typeface="+mj-lt"/>
                <a:ea typeface="+mj-ea"/>
                <a:cs typeface="Times New Roman" panose="02020603050405020304" pitchFamily="18" charset="0"/>
              </a:rPr>
              <a:t>Describe the characteristics of different types of circuit faults. </a:t>
            </a:r>
          </a:p>
          <a:p>
            <a:pPr marL="685800" indent="-685800">
              <a:buNone/>
            </a:pPr>
            <a:r>
              <a:rPr lang="en-US" sz="2400" b="1" noProof="0" dirty="0">
                <a:solidFill>
                  <a:schemeClr val="bg2"/>
                </a:solidFill>
                <a:latin typeface="+mj-lt"/>
                <a:ea typeface="+mj-ea"/>
                <a:cs typeface="Times New Roman" panose="02020603050405020304" pitchFamily="18" charset="0"/>
              </a:rPr>
              <a:t>3.3</a:t>
            </a:r>
            <a:r>
              <a:rPr lang="en-US" sz="2400" noProof="0" dirty="0">
                <a:latin typeface="+mj-lt"/>
                <a:ea typeface="+mj-ea"/>
                <a:cs typeface="Times New Roman" panose="02020603050405020304" pitchFamily="18" charset="0"/>
              </a:rPr>
              <a:t> Explain Ohm’s law as it applies to automotive circuits.</a:t>
            </a:r>
          </a:p>
          <a:p>
            <a:pPr marL="685800" indent="-685800">
              <a:buNone/>
            </a:pPr>
            <a:r>
              <a:rPr lang="en-US" sz="2400" b="1" noProof="0" dirty="0">
                <a:solidFill>
                  <a:srgbClr val="007FA3"/>
                </a:solidFill>
                <a:latin typeface="+mj-lt"/>
                <a:ea typeface="+mj-ea"/>
                <a:cs typeface="Times New Roman" panose="02020603050405020304" pitchFamily="18" charset="0"/>
              </a:rPr>
              <a:t>3.4</a:t>
            </a:r>
            <a:r>
              <a:rPr lang="en-US" sz="2400" noProof="0" dirty="0">
                <a:latin typeface="+mj-lt"/>
                <a:ea typeface="+mj-ea"/>
                <a:cs typeface="Times New Roman" panose="02020603050405020304" pitchFamily="18" charset="0"/>
              </a:rPr>
              <a:t> Explain Watt’s law as it applies to automotive circuits.</a:t>
            </a:r>
          </a:p>
        </p:txBody>
      </p:sp>
    </p:spTree>
    <p:extLst>
      <p:ext uri="{BB962C8B-B14F-4D97-AF65-F5344CB8AC3E}">
        <p14:creationId xmlns:p14="http://schemas.microsoft.com/office/powerpoint/2010/main" val="1236153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785" y="256591"/>
            <a:ext cx="8229600" cy="590349"/>
          </a:xfrm>
        </p:spPr>
        <p:txBody>
          <a:bodyPr tIns="18000" bIns="18000" anchor="ctr" anchorCtr="0"/>
          <a:lstStyle/>
          <a:p>
            <a:r>
              <a:rPr lang="en-US" noProof="0" dirty="0"/>
              <a:t>Chart 3.1 Ohm’s Law Chart</a:t>
            </a:r>
            <a:endParaRPr lang="en-US" sz="2800" noProof="0" dirty="0">
              <a:solidFill>
                <a:srgbClr val="FF0000"/>
              </a:solidFill>
            </a:endParaRPr>
          </a:p>
        </p:txBody>
      </p:sp>
      <p:graphicFrame>
        <p:nvGraphicFramePr>
          <p:cNvPr id="3" name="Content Placeholder 2"/>
          <p:cNvGraphicFramePr>
            <a:graphicFrameLocks noGrp="1"/>
          </p:cNvGraphicFramePr>
          <p:nvPr>
            <p:ph sz="quarter" idx="13"/>
            <p:extLst>
              <p:ext uri="{D42A27DB-BD31-4B8C-83A1-F6EECF244321}">
                <p14:modId xmlns:p14="http://schemas.microsoft.com/office/powerpoint/2010/main" val="3332451114"/>
              </p:ext>
            </p:extLst>
          </p:nvPr>
        </p:nvGraphicFramePr>
        <p:xfrm>
          <a:off x="1503485" y="1143000"/>
          <a:ext cx="6172200" cy="4114800"/>
        </p:xfrm>
        <a:graphic>
          <a:graphicData uri="http://schemas.openxmlformats.org/drawingml/2006/table">
            <a:tbl>
              <a:tblPr firstRow="1" bandRow="1">
                <a:tableStyleId>{3B4B98B0-60AC-42C2-AFA5-B58CD77FA1E5}</a:tableStyleId>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tblGrid>
              <a:tr h="457200">
                <a:tc>
                  <a:txBody>
                    <a:bodyPr/>
                    <a:lstStyle/>
                    <a:p>
                      <a:pPr marL="72000" marR="0" algn="l" eaLnBrk="0" hangingPunct="0">
                        <a:lnSpc>
                          <a:spcPct val="100000"/>
                        </a:lnSpc>
                        <a:spcBef>
                          <a:spcPts val="515"/>
                        </a:spcBef>
                        <a:spcAft>
                          <a:spcPts val="0"/>
                        </a:spcAft>
                      </a:pPr>
                      <a:r>
                        <a:rPr lang="en-US" sz="1800" b="1" spc="-1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VOLTAGE</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solidFill>
                      <a:srgbClr val="007FA3"/>
                    </a:solidFill>
                  </a:tcPr>
                </a:tc>
                <a:tc>
                  <a:txBody>
                    <a:bodyPr/>
                    <a:lstStyle/>
                    <a:p>
                      <a:pPr marL="72000" marR="0" indent="0" algn="l" eaLnBrk="0" hangingPunct="0">
                        <a:lnSpc>
                          <a:spcPct val="100000"/>
                        </a:lnSpc>
                        <a:spcBef>
                          <a:spcPts val="515"/>
                        </a:spcBef>
                        <a:spcAft>
                          <a:spcPts val="0"/>
                        </a:spcAft>
                      </a:pPr>
                      <a:r>
                        <a:rPr lang="en-US" sz="1800" b="1" spc="-1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RESISTANCE</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solidFill>
                      <a:srgbClr val="007FA3"/>
                    </a:solidFill>
                  </a:tcPr>
                </a:tc>
                <a:tc>
                  <a:txBody>
                    <a:bodyPr/>
                    <a:lstStyle/>
                    <a:p>
                      <a:pPr marL="72000" marR="86360" algn="l" eaLnBrk="0" hangingPunct="0">
                        <a:lnSpc>
                          <a:spcPct val="100000"/>
                        </a:lnSpc>
                        <a:spcBef>
                          <a:spcPts val="515"/>
                        </a:spcBef>
                        <a:spcAft>
                          <a:spcPts val="0"/>
                        </a:spcAft>
                      </a:pPr>
                      <a:r>
                        <a:rPr lang="en-US" sz="1800" b="1" spc="-1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AMPERAGE</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solidFill>
                      <a:srgbClr val="007FA3"/>
                    </a:solidFill>
                  </a:tcPr>
                </a:tc>
                <a:extLst>
                  <a:ext uri="{0D108BD9-81ED-4DB2-BD59-A6C34878D82A}">
                    <a16:rowId xmlns:a16="http://schemas.microsoft.com/office/drawing/2014/main" val="10000"/>
                  </a:ext>
                </a:extLst>
              </a:tr>
              <a:tr h="457200">
                <a:tc>
                  <a:txBody>
                    <a:bodyPr/>
                    <a:lstStyle/>
                    <a:p>
                      <a:pPr marL="72000" marR="0" algn="l" eaLnBrk="0" hangingPunct="0">
                        <a:lnSpc>
                          <a:spcPct val="100000"/>
                        </a:lnSpc>
                        <a:spcBef>
                          <a:spcPts val="60"/>
                        </a:spcBef>
                        <a:spcAft>
                          <a:spcPts val="0"/>
                        </a:spcAft>
                      </a:pPr>
                      <a:r>
                        <a:rPr lang="en-US" sz="1800" spc="-3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Up</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mpd="sng">
                      <a:noFill/>
                    </a:lnT>
                    <a:lnB>
                      <a:noFill/>
                    </a:lnB>
                    <a:lnTlToBr w="12700" cmpd="sng">
                      <a:noFill/>
                      <a:prstDash val="solid"/>
                    </a:lnTlToBr>
                    <a:lnBlToTr w="12700" cmpd="sng">
                      <a:noFill/>
                      <a:prstDash val="solid"/>
                    </a:lnBlToTr>
                    <a:solidFill>
                      <a:srgbClr val="D4EAE4"/>
                    </a:solidFill>
                  </a:tcPr>
                </a:tc>
                <a:tc>
                  <a:txBody>
                    <a:bodyPr/>
                    <a:lstStyle/>
                    <a:p>
                      <a:pPr marL="72000" marR="390525" indent="0" algn="l" eaLnBrk="0" hangingPunct="0">
                        <a:lnSpc>
                          <a:spcPct val="100000"/>
                        </a:lnSpc>
                        <a:spcBef>
                          <a:spcPts val="60"/>
                        </a:spcBef>
                        <a:spcAft>
                          <a:spcPts val="0"/>
                        </a:spcAft>
                      </a:pPr>
                      <a:r>
                        <a:rPr lang="en-US" sz="18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Down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mpd="sng">
                      <a:noFill/>
                    </a:lnT>
                    <a:lnB>
                      <a:noFill/>
                    </a:lnB>
                    <a:lnTlToBr w="12700" cmpd="sng">
                      <a:noFill/>
                      <a:prstDash val="solid"/>
                    </a:lnTlToBr>
                    <a:lnBlToTr w="12700" cmpd="sng">
                      <a:noFill/>
                      <a:prstDash val="solid"/>
                    </a:lnBlToTr>
                    <a:solidFill>
                      <a:srgbClr val="D4EAE4"/>
                    </a:solidFill>
                  </a:tcPr>
                </a:tc>
                <a:tc>
                  <a:txBody>
                    <a:bodyPr/>
                    <a:lstStyle/>
                    <a:p>
                      <a:pPr marL="72000" marR="295910" indent="0" algn="l" eaLnBrk="0" hangingPunct="0">
                        <a:lnSpc>
                          <a:spcPct val="100000"/>
                        </a:lnSpc>
                        <a:spcBef>
                          <a:spcPts val="60"/>
                        </a:spcBef>
                        <a:spcAft>
                          <a:spcPts val="0"/>
                        </a:spcAft>
                      </a:pPr>
                      <a:r>
                        <a:rPr lang="en-US" sz="1800" spc="-3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Up</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mpd="sng">
                      <a:noFill/>
                    </a:lnT>
                    <a:lnB>
                      <a:noFill/>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1"/>
                  </a:ext>
                </a:extLst>
              </a:tr>
              <a:tr h="457200">
                <a:tc>
                  <a:txBody>
                    <a:bodyPr/>
                    <a:lstStyle/>
                    <a:p>
                      <a:pPr marL="72000" marR="0" algn="l" eaLnBrk="0" hangingPunct="0">
                        <a:lnSpc>
                          <a:spcPct val="100000"/>
                        </a:lnSpc>
                        <a:spcBef>
                          <a:spcPts val="60"/>
                        </a:spcBef>
                        <a:spcAft>
                          <a:spcPts val="0"/>
                        </a:spcAft>
                      </a:pPr>
                      <a:r>
                        <a:rPr lang="en-US" sz="1800" spc="-3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Up</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rgbClr val="D4EAE4"/>
                    </a:solidFill>
                  </a:tcPr>
                </a:tc>
                <a:tc>
                  <a:txBody>
                    <a:bodyPr/>
                    <a:lstStyle/>
                    <a:p>
                      <a:pPr marL="72000" marR="390525" indent="0" algn="l" eaLnBrk="0" hangingPunct="0">
                        <a:lnSpc>
                          <a:spcPct val="100000"/>
                        </a:lnSpc>
                        <a:spcBef>
                          <a:spcPts val="60"/>
                        </a:spcBef>
                        <a:spcAft>
                          <a:spcPts val="0"/>
                        </a:spcAft>
                      </a:pPr>
                      <a:r>
                        <a:rPr lang="en-US" sz="18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Same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rgbClr val="D4EAE4"/>
                    </a:solidFill>
                  </a:tcPr>
                </a:tc>
                <a:tc>
                  <a:txBody>
                    <a:bodyPr/>
                    <a:lstStyle/>
                    <a:p>
                      <a:pPr marL="72000" marR="296545" indent="0" algn="l" eaLnBrk="0" hangingPunct="0">
                        <a:lnSpc>
                          <a:spcPct val="100000"/>
                        </a:lnSpc>
                        <a:spcBef>
                          <a:spcPts val="60"/>
                        </a:spcBef>
                        <a:spcAft>
                          <a:spcPts val="0"/>
                        </a:spcAft>
                      </a:pPr>
                      <a:r>
                        <a:rPr lang="en-US" sz="1800" spc="-3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Up</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2"/>
                  </a:ext>
                </a:extLst>
              </a:tr>
              <a:tr h="457200">
                <a:tc>
                  <a:txBody>
                    <a:bodyPr/>
                    <a:lstStyle/>
                    <a:p>
                      <a:pPr marL="72000" marR="0" algn="l" eaLnBrk="0" hangingPunct="0">
                        <a:lnSpc>
                          <a:spcPct val="100000"/>
                        </a:lnSpc>
                        <a:spcBef>
                          <a:spcPts val="60"/>
                        </a:spcBef>
                        <a:spcAft>
                          <a:spcPts val="0"/>
                        </a:spcAft>
                      </a:pPr>
                      <a:r>
                        <a:rPr lang="en-US" sz="1800" spc="-3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Up</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rgbClr val="D4EAE4"/>
                    </a:solidFill>
                  </a:tcPr>
                </a:tc>
                <a:tc>
                  <a:txBody>
                    <a:bodyPr/>
                    <a:lstStyle/>
                    <a:p>
                      <a:pPr marL="72000" marR="390525" indent="0" algn="l" eaLnBrk="0" hangingPunct="0">
                        <a:lnSpc>
                          <a:spcPct val="100000"/>
                        </a:lnSpc>
                        <a:spcBef>
                          <a:spcPts val="60"/>
                        </a:spcBef>
                        <a:spcAft>
                          <a:spcPts val="0"/>
                        </a:spcAft>
                      </a:pPr>
                      <a:r>
                        <a:rPr lang="en-US" sz="1800" spc="-3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Up</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rgbClr val="D4EAE4"/>
                    </a:solidFill>
                  </a:tcPr>
                </a:tc>
                <a:tc>
                  <a:txBody>
                    <a:bodyPr/>
                    <a:lstStyle/>
                    <a:p>
                      <a:pPr marL="72000" marR="163195" algn="l" eaLnBrk="0" hangingPunct="0">
                        <a:lnSpc>
                          <a:spcPct val="100000"/>
                        </a:lnSpc>
                        <a:spcBef>
                          <a:spcPts val="60"/>
                        </a:spcBef>
                        <a:spcAft>
                          <a:spcPts val="0"/>
                        </a:spcAft>
                      </a:pPr>
                      <a:r>
                        <a:rPr lang="en-US" sz="18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Same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3"/>
                  </a:ext>
                </a:extLst>
              </a:tr>
              <a:tr h="457200">
                <a:tc>
                  <a:txBody>
                    <a:bodyPr/>
                    <a:lstStyle/>
                    <a:p>
                      <a:pPr marL="72000" marR="0" algn="l" eaLnBrk="0" hangingPunct="0">
                        <a:lnSpc>
                          <a:spcPct val="100000"/>
                        </a:lnSpc>
                        <a:spcBef>
                          <a:spcPts val="60"/>
                        </a:spcBef>
                        <a:spcAft>
                          <a:spcPts val="0"/>
                        </a:spcAft>
                      </a:pPr>
                      <a:r>
                        <a:rPr lang="en-US" sz="1800" spc="-2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Same</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rgbClr val="D4EAE4"/>
                    </a:solidFill>
                  </a:tcPr>
                </a:tc>
                <a:tc>
                  <a:txBody>
                    <a:bodyPr/>
                    <a:lstStyle/>
                    <a:p>
                      <a:pPr marL="72000" marR="390525" indent="0" algn="l" eaLnBrk="0" hangingPunct="0">
                        <a:lnSpc>
                          <a:spcPct val="100000"/>
                        </a:lnSpc>
                        <a:spcBef>
                          <a:spcPts val="60"/>
                        </a:spcBef>
                        <a:spcAft>
                          <a:spcPts val="0"/>
                        </a:spcAft>
                      </a:pPr>
                      <a:r>
                        <a:rPr lang="en-US" sz="18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Down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rgbClr val="D4EAE4"/>
                    </a:solidFill>
                  </a:tcPr>
                </a:tc>
                <a:tc>
                  <a:txBody>
                    <a:bodyPr/>
                    <a:lstStyle/>
                    <a:p>
                      <a:pPr marL="72000" marR="296545" indent="0" algn="l" eaLnBrk="0" hangingPunct="0">
                        <a:lnSpc>
                          <a:spcPct val="100000"/>
                        </a:lnSpc>
                        <a:spcBef>
                          <a:spcPts val="60"/>
                        </a:spcBef>
                        <a:spcAft>
                          <a:spcPts val="0"/>
                        </a:spcAft>
                      </a:pPr>
                      <a:r>
                        <a:rPr lang="en-US" sz="1800" spc="-3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Up</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4"/>
                  </a:ext>
                </a:extLst>
              </a:tr>
              <a:tr h="457200">
                <a:tc>
                  <a:txBody>
                    <a:bodyPr/>
                    <a:lstStyle/>
                    <a:p>
                      <a:pPr marL="72000" marR="0" algn="l" eaLnBrk="0" hangingPunct="0">
                        <a:lnSpc>
                          <a:spcPct val="100000"/>
                        </a:lnSpc>
                        <a:spcBef>
                          <a:spcPts val="60"/>
                        </a:spcBef>
                        <a:spcAft>
                          <a:spcPts val="0"/>
                        </a:spcAft>
                      </a:pPr>
                      <a:r>
                        <a:rPr lang="en-US" sz="1800" spc="-2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Same</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rgbClr val="D4EAE4"/>
                    </a:solidFill>
                  </a:tcPr>
                </a:tc>
                <a:tc>
                  <a:txBody>
                    <a:bodyPr/>
                    <a:lstStyle/>
                    <a:p>
                      <a:pPr marL="72000" marR="390525" indent="0" algn="l" eaLnBrk="0" hangingPunct="0">
                        <a:lnSpc>
                          <a:spcPct val="100000"/>
                        </a:lnSpc>
                        <a:spcBef>
                          <a:spcPts val="60"/>
                        </a:spcBef>
                        <a:spcAft>
                          <a:spcPts val="0"/>
                        </a:spcAft>
                      </a:pPr>
                      <a:r>
                        <a:rPr lang="en-US" sz="18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Same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rgbClr val="D4EAE4"/>
                    </a:solidFill>
                  </a:tcPr>
                </a:tc>
                <a:tc>
                  <a:txBody>
                    <a:bodyPr/>
                    <a:lstStyle/>
                    <a:p>
                      <a:pPr marL="72000" marR="163830" algn="l" eaLnBrk="0" hangingPunct="0">
                        <a:lnSpc>
                          <a:spcPct val="100000"/>
                        </a:lnSpc>
                        <a:spcBef>
                          <a:spcPts val="60"/>
                        </a:spcBef>
                        <a:spcAft>
                          <a:spcPts val="0"/>
                        </a:spcAft>
                      </a:pPr>
                      <a:r>
                        <a:rPr lang="en-US" sz="18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Same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5"/>
                  </a:ext>
                </a:extLst>
              </a:tr>
              <a:tr h="457200">
                <a:tc>
                  <a:txBody>
                    <a:bodyPr/>
                    <a:lstStyle/>
                    <a:p>
                      <a:pPr marL="72000" marR="0" algn="l" eaLnBrk="0" hangingPunct="0">
                        <a:lnSpc>
                          <a:spcPct val="100000"/>
                        </a:lnSpc>
                        <a:spcBef>
                          <a:spcPts val="60"/>
                        </a:spcBef>
                        <a:spcAft>
                          <a:spcPts val="0"/>
                        </a:spcAft>
                      </a:pPr>
                      <a:r>
                        <a:rPr lang="en-US" sz="1800" spc="-2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Same</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rgbClr val="D4EAE4"/>
                    </a:solidFill>
                  </a:tcPr>
                </a:tc>
                <a:tc>
                  <a:txBody>
                    <a:bodyPr/>
                    <a:lstStyle/>
                    <a:p>
                      <a:pPr marL="72000" marR="390525" indent="0" algn="l" eaLnBrk="0" hangingPunct="0">
                        <a:lnSpc>
                          <a:spcPct val="100000"/>
                        </a:lnSpc>
                        <a:spcBef>
                          <a:spcPts val="60"/>
                        </a:spcBef>
                        <a:spcAft>
                          <a:spcPts val="0"/>
                        </a:spcAft>
                        <a:tabLst/>
                      </a:pPr>
                      <a:r>
                        <a:rPr lang="en-US" sz="1800" spc="-3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Up</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rgbClr val="D4EAE4"/>
                    </a:solidFill>
                  </a:tcPr>
                </a:tc>
                <a:tc>
                  <a:txBody>
                    <a:bodyPr/>
                    <a:lstStyle/>
                    <a:p>
                      <a:pPr marL="72000" marR="148590" algn="l" eaLnBrk="0" hangingPunct="0">
                        <a:lnSpc>
                          <a:spcPct val="100000"/>
                        </a:lnSpc>
                        <a:spcBef>
                          <a:spcPts val="60"/>
                        </a:spcBef>
                        <a:spcAft>
                          <a:spcPts val="0"/>
                        </a:spcAft>
                      </a:pPr>
                      <a:r>
                        <a:rPr lang="en-US" sz="18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Down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6"/>
                  </a:ext>
                </a:extLst>
              </a:tr>
              <a:tr h="457200">
                <a:tc>
                  <a:txBody>
                    <a:bodyPr/>
                    <a:lstStyle/>
                    <a:p>
                      <a:pPr marL="72000" marR="0" algn="l" eaLnBrk="0" hangingPunct="0">
                        <a:lnSpc>
                          <a:spcPct val="100000"/>
                        </a:lnSpc>
                        <a:spcBef>
                          <a:spcPts val="60"/>
                        </a:spcBef>
                        <a:spcAft>
                          <a:spcPts val="0"/>
                        </a:spcAft>
                      </a:pPr>
                      <a:r>
                        <a:rPr lang="en-US" sz="1800" spc="-2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Down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rgbClr val="D4EAE4"/>
                    </a:solidFill>
                  </a:tcPr>
                </a:tc>
                <a:tc>
                  <a:txBody>
                    <a:bodyPr/>
                    <a:lstStyle/>
                    <a:p>
                      <a:pPr marL="72000" marR="390525" indent="0" algn="l" eaLnBrk="0" hangingPunct="0">
                        <a:lnSpc>
                          <a:spcPct val="100000"/>
                        </a:lnSpc>
                        <a:spcBef>
                          <a:spcPts val="60"/>
                        </a:spcBef>
                        <a:spcAft>
                          <a:spcPts val="0"/>
                        </a:spcAft>
                      </a:pPr>
                      <a:r>
                        <a:rPr lang="en-US" sz="1800" spc="-3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Up</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rgbClr val="D4EAE4"/>
                    </a:solidFill>
                  </a:tcPr>
                </a:tc>
                <a:tc>
                  <a:txBody>
                    <a:bodyPr/>
                    <a:lstStyle/>
                    <a:p>
                      <a:pPr marL="72000" marR="148590" algn="l" eaLnBrk="0" hangingPunct="0">
                        <a:lnSpc>
                          <a:spcPct val="100000"/>
                        </a:lnSpc>
                        <a:spcBef>
                          <a:spcPts val="60"/>
                        </a:spcBef>
                        <a:spcAft>
                          <a:spcPts val="0"/>
                        </a:spcAft>
                      </a:pPr>
                      <a:r>
                        <a:rPr lang="en-US" sz="18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Down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7"/>
                  </a:ext>
                </a:extLst>
              </a:tr>
              <a:tr h="457200">
                <a:tc>
                  <a:txBody>
                    <a:bodyPr/>
                    <a:lstStyle/>
                    <a:p>
                      <a:pPr marL="72000" marR="0" algn="l" eaLnBrk="0" hangingPunct="0">
                        <a:lnSpc>
                          <a:spcPct val="100000"/>
                        </a:lnSpc>
                        <a:spcBef>
                          <a:spcPts val="60"/>
                        </a:spcBef>
                        <a:spcAft>
                          <a:spcPts val="0"/>
                        </a:spcAft>
                      </a:pPr>
                      <a:r>
                        <a:rPr lang="en-US" sz="18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Down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w="12700" cmpd="sng">
                      <a:noFill/>
                    </a:lnB>
                    <a:lnTlToBr w="12700" cmpd="sng">
                      <a:noFill/>
                      <a:prstDash val="solid"/>
                    </a:lnTlToBr>
                    <a:lnBlToTr w="12700" cmpd="sng">
                      <a:noFill/>
                      <a:prstDash val="solid"/>
                    </a:lnBlToTr>
                    <a:solidFill>
                      <a:srgbClr val="D4EAE4"/>
                    </a:solidFill>
                  </a:tcPr>
                </a:tc>
                <a:tc>
                  <a:txBody>
                    <a:bodyPr/>
                    <a:lstStyle/>
                    <a:p>
                      <a:pPr marL="72000" marR="390525" indent="0" algn="l" eaLnBrk="0" hangingPunct="0">
                        <a:lnSpc>
                          <a:spcPct val="100000"/>
                        </a:lnSpc>
                        <a:spcBef>
                          <a:spcPts val="60"/>
                        </a:spcBef>
                        <a:spcAft>
                          <a:spcPts val="0"/>
                        </a:spcAft>
                      </a:pPr>
                      <a:r>
                        <a:rPr lang="en-US" sz="18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Same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w="12700" cmpd="sng">
                      <a:noFill/>
                    </a:lnB>
                    <a:lnTlToBr w="12700" cmpd="sng">
                      <a:noFill/>
                      <a:prstDash val="solid"/>
                    </a:lnTlToBr>
                    <a:lnBlToTr w="12700" cmpd="sng">
                      <a:noFill/>
                      <a:prstDash val="solid"/>
                    </a:lnBlToTr>
                    <a:solidFill>
                      <a:srgbClr val="D4EAE4"/>
                    </a:solidFill>
                  </a:tcPr>
                </a:tc>
                <a:tc>
                  <a:txBody>
                    <a:bodyPr/>
                    <a:lstStyle/>
                    <a:p>
                      <a:pPr marL="72000" marR="148590" algn="l" eaLnBrk="0" hangingPunct="0">
                        <a:lnSpc>
                          <a:spcPct val="100000"/>
                        </a:lnSpc>
                        <a:spcBef>
                          <a:spcPts val="60"/>
                        </a:spcBef>
                        <a:spcAft>
                          <a:spcPts val="0"/>
                        </a:spcAft>
                      </a:pPr>
                      <a:r>
                        <a:rPr lang="en-US" sz="18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Down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w="12700" cmpd="sng">
                      <a:noFill/>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507941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785" y="256591"/>
            <a:ext cx="8229600" cy="590349"/>
          </a:xfrm>
        </p:spPr>
        <p:txBody>
          <a:bodyPr tIns="18000" bIns="18000" anchor="ctr" anchorCtr="0"/>
          <a:lstStyle/>
          <a:p>
            <a:r>
              <a:rPr lang="en-US" noProof="0" dirty="0"/>
              <a:t>Figure 3.10 Example Ohm’s Law</a:t>
            </a:r>
            <a:endParaRPr lang="en-US" sz="2800" noProof="0" dirty="0">
              <a:solidFill>
                <a:srgbClr val="FF0000"/>
              </a:solidFill>
            </a:endParaRPr>
          </a:p>
        </p:txBody>
      </p:sp>
      <p:pic>
        <p:nvPicPr>
          <p:cNvPr id="4" name="Picture 3" descr="The negative terminal of a battery connected to one end of load bulb and positive terminal connected to a fuse and the load bulb in series.&#10;">
            <a:extLst>
              <a:ext uri="{FF2B5EF4-FFF2-40B4-BE49-F238E27FC236}">
                <a16:creationId xmlns:a16="http://schemas.microsoft.com/office/drawing/2014/main" id="{5FE80AD6-0716-4000-8C9B-B7DEB9B60A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2796" y="1214669"/>
            <a:ext cx="5718408" cy="3031185"/>
          </a:xfrm>
          <a:prstGeom prst="rect">
            <a:avLst/>
          </a:prstGeo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5826" y="4606112"/>
            <a:ext cx="8153400" cy="1390568"/>
          </a:xfrm>
        </p:spPr>
        <p:txBody>
          <a:bodyPr wrap="square" tIns="18000" bIns="18000" anchor="ctr" anchorCtr="0">
            <a:spAutoFit/>
          </a:bodyPr>
          <a:lstStyle/>
          <a:p>
            <a:r>
              <a:rPr lang="en-US" sz="2200" noProof="0" dirty="0"/>
              <a:t>This closed circuit includes: power source, power-side wire, circuit protection (fuse), resistance (bulb), and return path wire. In this circuit, if the battery has 12 volts and the electrical load has 4 ohms, then the current through the circuit is 3 amperes.</a:t>
            </a:r>
          </a:p>
        </p:txBody>
      </p:sp>
    </p:spTree>
    <p:extLst>
      <p:ext uri="{BB962C8B-B14F-4D97-AF65-F5344CB8AC3E}">
        <p14:creationId xmlns:p14="http://schemas.microsoft.com/office/powerpoint/2010/main" val="2100786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D3D1F-2772-377C-D9E2-2AD2920478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2AC68B-0799-6661-224C-7FC9B7923E2F}"/>
              </a:ext>
            </a:extLst>
          </p:cNvPr>
          <p:cNvSpPr>
            <a:spLocks noGrp="1"/>
          </p:cNvSpPr>
          <p:nvPr>
            <p:ph type="title"/>
          </p:nvPr>
        </p:nvSpPr>
        <p:spPr>
          <a:xfrm>
            <a:off x="457200" y="489466"/>
            <a:ext cx="8229600" cy="461665"/>
          </a:xfrm>
        </p:spPr>
        <p:txBody>
          <a:bodyPr/>
          <a:lstStyle/>
          <a:p>
            <a:r>
              <a:rPr lang="en-US" sz="2400" dirty="0"/>
              <a:t>Animation: Ohm’s Law, Current</a:t>
            </a:r>
          </a:p>
        </p:txBody>
      </p:sp>
      <p:sp>
        <p:nvSpPr>
          <p:cNvPr id="7" name="Rectangle 6">
            <a:extLst>
              <a:ext uri="{FF2B5EF4-FFF2-40B4-BE49-F238E27FC236}">
                <a16:creationId xmlns:a16="http://schemas.microsoft.com/office/drawing/2014/main" id="{B66A10B9-9E38-54BB-10F1-408631471DB5}"/>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C73F9D0E-FC2F-215E-A55D-075B510C5DDF}"/>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A6-A Ohm's Law Current with Captions">
            <a:hlinkClick r:id="" action="ppaction://media"/>
            <a:extLst>
              <a:ext uri="{FF2B5EF4-FFF2-40B4-BE49-F238E27FC236}">
                <a16:creationId xmlns:a16="http://schemas.microsoft.com/office/drawing/2014/main" id="{5E456604-E039-8D57-E583-22805D945F4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95300" y="1219201"/>
            <a:ext cx="8153400" cy="4687668"/>
          </a:xfrm>
        </p:spPr>
      </p:pic>
    </p:spTree>
    <p:extLst>
      <p:ext uri="{BB962C8B-B14F-4D97-AF65-F5344CB8AC3E}">
        <p14:creationId xmlns:p14="http://schemas.microsoft.com/office/powerpoint/2010/main" val="165330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1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D3D1F-2772-377C-D9E2-2AD2920478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2AC68B-0799-6661-224C-7FC9B7923E2F}"/>
              </a:ext>
            </a:extLst>
          </p:cNvPr>
          <p:cNvSpPr>
            <a:spLocks noGrp="1"/>
          </p:cNvSpPr>
          <p:nvPr>
            <p:ph type="title"/>
          </p:nvPr>
        </p:nvSpPr>
        <p:spPr>
          <a:xfrm>
            <a:off x="457200" y="489466"/>
            <a:ext cx="8229600" cy="461665"/>
          </a:xfrm>
        </p:spPr>
        <p:txBody>
          <a:bodyPr/>
          <a:lstStyle/>
          <a:p>
            <a:r>
              <a:rPr lang="en-US" sz="2400" dirty="0"/>
              <a:t>Animation: Ohm’s Law Resistance</a:t>
            </a:r>
          </a:p>
        </p:txBody>
      </p:sp>
      <p:sp>
        <p:nvSpPr>
          <p:cNvPr id="7" name="Rectangle 6">
            <a:extLst>
              <a:ext uri="{FF2B5EF4-FFF2-40B4-BE49-F238E27FC236}">
                <a16:creationId xmlns:a16="http://schemas.microsoft.com/office/drawing/2014/main" id="{B66A10B9-9E38-54BB-10F1-408631471DB5}"/>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C73F9D0E-FC2F-215E-A55D-075B510C5DDF}"/>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A6-A Ohm's Law Resistance with Captions">
            <a:hlinkClick r:id="" action="ppaction://media"/>
            <a:extLst>
              <a:ext uri="{FF2B5EF4-FFF2-40B4-BE49-F238E27FC236}">
                <a16:creationId xmlns:a16="http://schemas.microsoft.com/office/drawing/2014/main" id="{EBC2EF31-BA39-2F9D-67E2-7C8796E37D6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95300" y="1143000"/>
            <a:ext cx="8153400" cy="4953000"/>
          </a:xfrm>
        </p:spPr>
      </p:pic>
    </p:spTree>
    <p:extLst>
      <p:ext uri="{BB962C8B-B14F-4D97-AF65-F5344CB8AC3E}">
        <p14:creationId xmlns:p14="http://schemas.microsoft.com/office/powerpoint/2010/main" val="294127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4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0EED5-22DA-4727-B44D-B9E98F697FA7}"/>
              </a:ext>
            </a:extLst>
          </p:cNvPr>
          <p:cNvSpPr>
            <a:spLocks noGrp="1"/>
          </p:cNvSpPr>
          <p:nvPr>
            <p:ph type="title"/>
          </p:nvPr>
        </p:nvSpPr>
        <p:spPr>
          <a:xfrm>
            <a:off x="475672" y="304803"/>
            <a:ext cx="8229600" cy="590349"/>
          </a:xfrm>
        </p:spPr>
        <p:txBody>
          <a:bodyPr tIns="18000" bIns="18000" anchor="ctr" anchorCtr="0"/>
          <a:lstStyle/>
          <a:p>
            <a:r>
              <a:rPr lang="en-US" noProof="0" dirty="0"/>
              <a:t>Watt’s Law</a:t>
            </a:r>
          </a:p>
        </p:txBody>
      </p:sp>
      <p:sp>
        <p:nvSpPr>
          <p:cNvPr id="3" name="Content Placeholder 2">
            <a:extLst>
              <a:ext uri="{FF2B5EF4-FFF2-40B4-BE49-F238E27FC236}">
                <a16:creationId xmlns:a16="http://schemas.microsoft.com/office/drawing/2014/main" id="{6F28F8BF-09AD-477A-9F21-BB1EA138A0BF}"/>
              </a:ext>
            </a:extLst>
          </p:cNvPr>
          <p:cNvSpPr>
            <a:spLocks noGrp="1"/>
          </p:cNvSpPr>
          <p:nvPr>
            <p:ph sz="quarter" idx="10"/>
          </p:nvPr>
        </p:nvSpPr>
        <p:spPr>
          <a:xfrm>
            <a:off x="475672" y="1120409"/>
            <a:ext cx="8211128" cy="2598591"/>
          </a:xfrm>
        </p:spPr>
        <p:txBody>
          <a:bodyPr tIns="18000" bIns="18000" anchor="ctr" anchorCtr="0"/>
          <a:lstStyle/>
          <a:p>
            <a:r>
              <a:rPr lang="en-US" sz="2400" noProof="0" dirty="0"/>
              <a:t>Background</a:t>
            </a:r>
          </a:p>
          <a:p>
            <a:pPr lvl="1"/>
            <a:r>
              <a:rPr lang="en-US" sz="2400" noProof="0" dirty="0"/>
              <a:t>A watt is a unit of electrical power represented by a current of 1 ampere through a circuit with a potential difference of 1 volt.</a:t>
            </a:r>
          </a:p>
          <a:p>
            <a:r>
              <a:rPr lang="en-US" sz="2400" noProof="0" dirty="0"/>
              <a:t>Formulas</a:t>
            </a:r>
          </a:p>
          <a:p>
            <a:pPr lvl="1"/>
            <a:r>
              <a:rPr lang="en-US" sz="2400" noProof="0" dirty="0"/>
              <a:t>The symbol for a watt is the capital letter </a:t>
            </a:r>
            <a:r>
              <a:rPr lang="en-US" sz="2400" i="1" noProof="0" dirty="0"/>
              <a:t>W</a:t>
            </a:r>
            <a:r>
              <a:rPr lang="en-US" sz="2400" noProof="0" dirty="0"/>
              <a:t>. The</a:t>
            </a:r>
            <a:endParaRPr lang="en-US" noProof="0" dirty="0"/>
          </a:p>
        </p:txBody>
      </p:sp>
      <p:sp>
        <p:nvSpPr>
          <p:cNvPr id="4" name="Content Placeholder 3">
            <a:extLst>
              <a:ext uri="{FF2B5EF4-FFF2-40B4-BE49-F238E27FC236}">
                <a16:creationId xmlns:a16="http://schemas.microsoft.com/office/drawing/2014/main" id="{1D9490F0-B69A-4F78-AAA4-E9B86722252E}"/>
              </a:ext>
            </a:extLst>
          </p:cNvPr>
          <p:cNvSpPr>
            <a:spLocks noGrp="1"/>
          </p:cNvSpPr>
          <p:nvPr>
            <p:ph sz="quarter" idx="11"/>
          </p:nvPr>
        </p:nvSpPr>
        <p:spPr>
          <a:xfrm>
            <a:off x="1276928" y="3787595"/>
            <a:ext cx="2657763" cy="405683"/>
          </a:xfrm>
        </p:spPr>
        <p:txBody>
          <a:bodyPr tIns="18000" bIns="18000" anchor="ctr" anchorCtr="0"/>
          <a:lstStyle/>
          <a:p>
            <a:pPr marL="0" lvl="1" indent="0">
              <a:buNone/>
            </a:pPr>
            <a:r>
              <a:rPr lang="en-US" sz="2400" noProof="0" dirty="0"/>
              <a:t>formula for watts is:</a:t>
            </a:r>
          </a:p>
        </p:txBody>
      </p:sp>
      <p:graphicFrame>
        <p:nvGraphicFramePr>
          <p:cNvPr id="7" name="Object 6" descr="W equals to I times E">
            <a:extLst>
              <a:ext uri="{FF2B5EF4-FFF2-40B4-BE49-F238E27FC236}">
                <a16:creationId xmlns:a16="http://schemas.microsoft.com/office/drawing/2014/main" id="{99081676-91EB-4716-9B95-472C6913AD45}"/>
              </a:ext>
            </a:extLst>
          </p:cNvPr>
          <p:cNvGraphicFramePr>
            <a:graphicFrameLocks noChangeAspect="1"/>
          </p:cNvGraphicFramePr>
          <p:nvPr>
            <p:extLst>
              <p:ext uri="{D42A27DB-BD31-4B8C-83A1-F6EECF244321}">
                <p14:modId xmlns:p14="http://schemas.microsoft.com/office/powerpoint/2010/main" val="1704649259"/>
              </p:ext>
            </p:extLst>
          </p:nvPr>
        </p:nvGraphicFramePr>
        <p:xfrm>
          <a:off x="3959225" y="3848100"/>
          <a:ext cx="1249363" cy="306388"/>
        </p:xfrm>
        <a:graphic>
          <a:graphicData uri="http://schemas.openxmlformats.org/presentationml/2006/ole">
            <mc:AlternateContent xmlns:mc="http://schemas.openxmlformats.org/markup-compatibility/2006">
              <mc:Choice xmlns:v="urn:schemas-microsoft-com:vml" Requires="v">
                <p:oleObj name="Equation" r:id="rId2" imgW="672840" imgH="164880" progId="Equation.DSMT4">
                  <p:embed/>
                </p:oleObj>
              </mc:Choice>
              <mc:Fallback>
                <p:oleObj name="Equation" r:id="rId2" imgW="672840" imgH="164880" progId="Equation.DSMT4">
                  <p:embed/>
                  <p:pic>
                    <p:nvPicPr>
                      <p:cNvPr id="0" name=""/>
                      <p:cNvPicPr/>
                      <p:nvPr/>
                    </p:nvPicPr>
                    <p:blipFill>
                      <a:blip r:embed="rId3"/>
                      <a:stretch>
                        <a:fillRect/>
                      </a:stretch>
                    </p:blipFill>
                    <p:spPr>
                      <a:xfrm>
                        <a:off x="3959225" y="3848100"/>
                        <a:ext cx="1249363" cy="306388"/>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9C591A49-DBC6-45A9-93A3-139A52236FDF}"/>
              </a:ext>
            </a:extLst>
          </p:cNvPr>
          <p:cNvSpPr>
            <a:spLocks noGrp="1"/>
          </p:cNvSpPr>
          <p:nvPr>
            <p:ph sz="quarter" idx="12"/>
          </p:nvPr>
        </p:nvSpPr>
        <p:spPr>
          <a:xfrm>
            <a:off x="475670" y="4287303"/>
            <a:ext cx="8229600" cy="1221291"/>
          </a:xfrm>
        </p:spPr>
        <p:txBody>
          <a:bodyPr tIns="18000" bIns="18000" anchor="ctr" anchorCtr="0"/>
          <a:lstStyle/>
          <a:p>
            <a:r>
              <a:rPr lang="en-US" sz="2400" noProof="0" dirty="0"/>
              <a:t>Magic Circle</a:t>
            </a:r>
          </a:p>
          <a:p>
            <a:pPr lvl="1"/>
            <a:r>
              <a:rPr lang="en-US" sz="2400" noProof="0" dirty="0"/>
              <a:t>The formulas for calculating any combination of electrical units are shown in the magic circle.</a:t>
            </a:r>
          </a:p>
        </p:txBody>
      </p:sp>
    </p:spTree>
    <p:extLst>
      <p:ext uri="{BB962C8B-B14F-4D97-AF65-F5344CB8AC3E}">
        <p14:creationId xmlns:p14="http://schemas.microsoft.com/office/powerpoint/2010/main" val="31467388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785" y="256591"/>
            <a:ext cx="8229600" cy="590349"/>
          </a:xfrm>
        </p:spPr>
        <p:txBody>
          <a:bodyPr tIns="18000" bIns="18000" anchor="ctr" anchorCtr="0"/>
          <a:lstStyle/>
          <a:p>
            <a:r>
              <a:rPr lang="en-US" noProof="0" dirty="0"/>
              <a:t>Figure 3.11 Watt’s Law</a:t>
            </a:r>
            <a:endParaRPr lang="en-US" sz="2800" noProof="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990600"/>
            <a:ext cx="3429000" cy="2819400"/>
          </a:xfrm>
        </p:spPr>
        <p:txBody>
          <a:bodyPr tIns="18000" bIns="18000" anchor="ctr" anchorCtr="0"/>
          <a:lstStyle/>
          <a:p>
            <a:r>
              <a:rPr lang="en-US" sz="2400" noProof="0" dirty="0"/>
              <a:t>To calculate one unit when the other two are known, simply cover the unknown unit to see what unit needs to be divided or multiplied to arrive at the solution.</a:t>
            </a:r>
          </a:p>
        </p:txBody>
      </p:sp>
      <p:pic>
        <p:nvPicPr>
          <p:cNvPr id="4" name="Picture 3" descr="A circle is divided into 3 parts, where the top semicircle is marked as P, watts, and lower 2 quarters are marked as I, amperes, and E, volts.&#10;">
            <a:extLst>
              <a:ext uri="{FF2B5EF4-FFF2-40B4-BE49-F238E27FC236}">
                <a16:creationId xmlns:a16="http://schemas.microsoft.com/office/drawing/2014/main" id="{A8B2724E-33B1-4394-BDD2-49377E1CA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0522" y="1288840"/>
            <a:ext cx="3804833" cy="3804833"/>
          </a:xfrm>
          <a:prstGeom prst="rect">
            <a:avLst/>
          </a:prstGeom>
        </p:spPr>
      </p:pic>
    </p:spTree>
    <p:extLst>
      <p:ext uri="{BB962C8B-B14F-4D97-AF65-F5344CB8AC3E}">
        <p14:creationId xmlns:p14="http://schemas.microsoft.com/office/powerpoint/2010/main" val="14779504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785" y="256591"/>
            <a:ext cx="8229600" cy="590349"/>
          </a:xfrm>
        </p:spPr>
        <p:txBody>
          <a:bodyPr tIns="18000" bIns="18000" anchor="ctr" anchorCtr="0"/>
          <a:lstStyle/>
          <a:p>
            <a:r>
              <a:rPr lang="en-US" noProof="0" dirty="0"/>
              <a:t>Figure 3.12 Magic Circle</a:t>
            </a:r>
            <a:endParaRPr lang="en-US" sz="2800" noProof="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4785" y="971946"/>
            <a:ext cx="3792415" cy="4971654"/>
          </a:xfrm>
        </p:spPr>
        <p:txBody>
          <a:bodyPr tIns="18000" bIns="18000" anchor="ctr" anchorCtr="0"/>
          <a:lstStyle/>
          <a:p>
            <a:r>
              <a:rPr lang="en-US" sz="2400" noProof="0" dirty="0"/>
              <a:t>“Magic circle” of most formulas for problems involving Ohm’s law. Each quarter of “pie” has formulas used to solve for a particular unknown value: current (amperes), in the upper right segment; resistance (ohms), in the lower right; voltage (</a:t>
            </a:r>
            <a:r>
              <a:rPr lang="en-US" sz="2400" i="1" noProof="0" dirty="0"/>
              <a:t>E</a:t>
            </a:r>
            <a:r>
              <a:rPr lang="en-US" sz="2400" noProof="0" dirty="0"/>
              <a:t>), in the lower left; and power (watts), in the upper left.</a:t>
            </a:r>
          </a:p>
        </p:txBody>
      </p:sp>
      <p:pic>
        <p:nvPicPr>
          <p:cNvPr id="4" name="Picture 3" descr="An illustration depicts an outer circle divided in to 12 equal parts and an inner circle divided into 4 equal parts. Each quarter of inner circle is linked with 3 parts of outer circle.&#10;Long description is available in notes, press F6.&#10;">
            <a:extLst>
              <a:ext uri="{FF2B5EF4-FFF2-40B4-BE49-F238E27FC236}">
                <a16:creationId xmlns:a16="http://schemas.microsoft.com/office/drawing/2014/main" id="{46E791FB-73AF-4944-ADDC-F43442E7E2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475" y="1422238"/>
            <a:ext cx="4023931" cy="4013525"/>
          </a:xfrm>
          <a:prstGeom prst="rect">
            <a:avLst/>
          </a:prstGeom>
        </p:spPr>
      </p:pic>
    </p:spTree>
    <p:extLst>
      <p:ext uri="{BB962C8B-B14F-4D97-AF65-F5344CB8AC3E}">
        <p14:creationId xmlns:p14="http://schemas.microsoft.com/office/powerpoint/2010/main" val="1820580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D3D1F-2772-377C-D9E2-2AD2920478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2AC68B-0799-6661-224C-7FC9B7923E2F}"/>
              </a:ext>
            </a:extLst>
          </p:cNvPr>
          <p:cNvSpPr>
            <a:spLocks noGrp="1"/>
          </p:cNvSpPr>
          <p:nvPr>
            <p:ph type="title"/>
          </p:nvPr>
        </p:nvSpPr>
        <p:spPr>
          <a:xfrm>
            <a:off x="457200" y="489466"/>
            <a:ext cx="8229600" cy="461665"/>
          </a:xfrm>
        </p:spPr>
        <p:txBody>
          <a:bodyPr/>
          <a:lstStyle/>
          <a:p>
            <a:r>
              <a:rPr lang="en-US" sz="2400" dirty="0"/>
              <a:t>Animation: Math Formula, Watt’s </a:t>
            </a:r>
          </a:p>
        </p:txBody>
      </p:sp>
      <p:sp>
        <p:nvSpPr>
          <p:cNvPr id="7" name="Rectangle 6">
            <a:extLst>
              <a:ext uri="{FF2B5EF4-FFF2-40B4-BE49-F238E27FC236}">
                <a16:creationId xmlns:a16="http://schemas.microsoft.com/office/drawing/2014/main" id="{B66A10B9-9E38-54BB-10F1-408631471DB5}"/>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C73F9D0E-FC2F-215E-A55D-075B510C5DDF}"/>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A6-A Math Formula Watt - Captions">
            <a:hlinkClick r:id="" action="ppaction://media"/>
            <a:extLst>
              <a:ext uri="{FF2B5EF4-FFF2-40B4-BE49-F238E27FC236}">
                <a16:creationId xmlns:a16="http://schemas.microsoft.com/office/drawing/2014/main" id="{D756688D-D532-A68A-93D7-9B8972AFD39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1219200"/>
            <a:ext cx="8229600" cy="4572000"/>
          </a:xfrm>
        </p:spPr>
      </p:pic>
    </p:spTree>
    <p:extLst>
      <p:ext uri="{BB962C8B-B14F-4D97-AF65-F5344CB8AC3E}">
        <p14:creationId xmlns:p14="http://schemas.microsoft.com/office/powerpoint/2010/main" val="369543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18801"/>
            <a:ext cx="8229600" cy="590349"/>
          </a:xfrm>
        </p:spPr>
        <p:txBody>
          <a:bodyPr tIns="18000" bIns="18000" anchor="ctr" anchorCtr="0">
            <a:spAutoFit/>
          </a:bodyPr>
          <a:lstStyle/>
          <a:p>
            <a:r>
              <a:rPr lang="en-US" noProof="0" dirty="0"/>
              <a:t>Question 3</a:t>
            </a:r>
            <a:endParaRPr lang="en-US" sz="2000" noProof="0" dirty="0"/>
          </a:p>
        </p:txBody>
      </p:sp>
      <p:sp>
        <p:nvSpPr>
          <p:cNvPr id="4" name="Content Placeholder 3"/>
          <p:cNvSpPr>
            <a:spLocks noGrp="1"/>
          </p:cNvSpPr>
          <p:nvPr>
            <p:ph idx="1"/>
          </p:nvPr>
        </p:nvSpPr>
        <p:spPr>
          <a:xfrm>
            <a:off x="457200" y="1090326"/>
            <a:ext cx="8229600" cy="405683"/>
          </a:xfrm>
        </p:spPr>
        <p:txBody>
          <a:bodyPr tIns="18000" bIns="18000" anchor="ctr" anchorCtr="0">
            <a:spAutoFit/>
          </a:bodyPr>
          <a:lstStyle/>
          <a:p>
            <a:pPr marL="0" indent="0">
              <a:buNone/>
            </a:pPr>
            <a:r>
              <a:rPr lang="en-US" sz="2400" noProof="0" dirty="0"/>
              <a:t>What is Ohm’s law?</a:t>
            </a:r>
          </a:p>
        </p:txBody>
      </p:sp>
    </p:spTree>
    <p:extLst>
      <p:ext uri="{BB962C8B-B14F-4D97-AF65-F5344CB8AC3E}">
        <p14:creationId xmlns:p14="http://schemas.microsoft.com/office/powerpoint/2010/main" val="3194938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4269"/>
            <a:ext cx="8229600" cy="590349"/>
          </a:xfrm>
        </p:spPr>
        <p:txBody>
          <a:bodyPr tIns="18000" bIns="18000" anchor="ctr" anchorCtr="0">
            <a:spAutoFit/>
          </a:bodyPr>
          <a:lstStyle/>
          <a:p>
            <a:r>
              <a:rPr lang="en-US" noProof="0" dirty="0"/>
              <a:t>Answer 3</a:t>
            </a:r>
            <a:endParaRPr lang="en-US" sz="2000" noProof="0" dirty="0"/>
          </a:p>
        </p:txBody>
      </p:sp>
      <p:sp>
        <p:nvSpPr>
          <p:cNvPr id="4" name="Content Placeholder 3"/>
          <p:cNvSpPr>
            <a:spLocks noGrp="1"/>
          </p:cNvSpPr>
          <p:nvPr>
            <p:ph idx="1"/>
          </p:nvPr>
        </p:nvSpPr>
        <p:spPr>
          <a:xfrm>
            <a:off x="457200" y="1025794"/>
            <a:ext cx="8229600" cy="775015"/>
          </a:xfrm>
        </p:spPr>
        <p:txBody>
          <a:bodyPr tIns="18000" bIns="18000" anchor="ctr" anchorCtr="0">
            <a:spAutoFit/>
          </a:bodyPr>
          <a:lstStyle/>
          <a:p>
            <a:pPr marL="0" indent="0">
              <a:buNone/>
            </a:pPr>
            <a:r>
              <a:rPr lang="en-US" sz="2400" noProof="0" dirty="0"/>
              <a:t>It requires 1 volt to push 1 ampere through 1 ohm of resistance.</a:t>
            </a:r>
          </a:p>
        </p:txBody>
      </p:sp>
    </p:spTree>
    <p:extLst>
      <p:ext uri="{BB962C8B-B14F-4D97-AF65-F5344CB8AC3E}">
        <p14:creationId xmlns:p14="http://schemas.microsoft.com/office/powerpoint/2010/main" val="625958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3189"/>
            <a:ext cx="8229600" cy="590349"/>
          </a:xfrm>
        </p:spPr>
        <p:txBody>
          <a:bodyPr tIns="18000" bIns="18000" anchor="ctr" anchorCtr="0">
            <a:spAutoFit/>
          </a:bodyPr>
          <a:lstStyle/>
          <a:p>
            <a:r>
              <a:rPr lang="en-US" noProof="0" dirty="0"/>
              <a:t>Circuits</a:t>
            </a:r>
            <a:endParaRPr lang="en-US" sz="2800" noProof="0" dirty="0"/>
          </a:p>
        </p:txBody>
      </p:sp>
      <p:sp>
        <p:nvSpPr>
          <p:cNvPr id="4" name="Content Placeholder 3"/>
          <p:cNvSpPr>
            <a:spLocks noGrp="1"/>
          </p:cNvSpPr>
          <p:nvPr>
            <p:ph idx="1"/>
          </p:nvPr>
        </p:nvSpPr>
        <p:spPr>
          <a:xfrm>
            <a:off x="457200" y="1046723"/>
            <a:ext cx="8229600" cy="4439677"/>
          </a:xfrm>
        </p:spPr>
        <p:txBody>
          <a:bodyPr tIns="18000" bIns="18000" anchor="ctr" anchorCtr="0">
            <a:spAutoFit/>
          </a:bodyPr>
          <a:lstStyle/>
          <a:p>
            <a:r>
              <a:rPr lang="en-US" sz="2400" noProof="0" dirty="0"/>
              <a:t>Definition</a:t>
            </a:r>
          </a:p>
          <a:p>
            <a:pPr lvl="1"/>
            <a:r>
              <a:rPr lang="en-US" sz="2400" noProof="0" dirty="0"/>
              <a:t>A circuit is a complete path that electrons travel from a power source (such as a battery) through a load, such as a lightbulb, and back to the power source.</a:t>
            </a:r>
          </a:p>
          <a:p>
            <a:r>
              <a:rPr lang="en-US" sz="2400" noProof="0" dirty="0"/>
              <a:t>Parts of a Complete Circuit</a:t>
            </a:r>
          </a:p>
          <a:p>
            <a:pPr lvl="1"/>
            <a:r>
              <a:rPr lang="en-US" sz="2400" noProof="0" dirty="0"/>
              <a:t>Power source</a:t>
            </a:r>
          </a:p>
          <a:p>
            <a:pPr lvl="1"/>
            <a:r>
              <a:rPr lang="en-US" sz="2400" noProof="0" dirty="0"/>
              <a:t>Protection</a:t>
            </a:r>
          </a:p>
          <a:p>
            <a:pPr lvl="1"/>
            <a:r>
              <a:rPr lang="en-US" sz="2400" noProof="0" dirty="0"/>
              <a:t>Power path</a:t>
            </a:r>
          </a:p>
          <a:p>
            <a:pPr lvl="1"/>
            <a:r>
              <a:rPr lang="en-US" sz="2400" noProof="0" dirty="0"/>
              <a:t>Electrical load</a:t>
            </a:r>
          </a:p>
          <a:p>
            <a:pPr lvl="1"/>
            <a:r>
              <a:rPr lang="en-US" sz="2400" noProof="0" dirty="0"/>
              <a:t>Return path</a:t>
            </a:r>
          </a:p>
        </p:txBody>
      </p:sp>
    </p:spTree>
    <p:extLst>
      <p:ext uri="{BB962C8B-B14F-4D97-AF65-F5344CB8AC3E}">
        <p14:creationId xmlns:p14="http://schemas.microsoft.com/office/powerpoint/2010/main" val="15634877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6776"/>
            <a:ext cx="8229600" cy="590349"/>
          </a:xfrm>
        </p:spPr>
        <p:txBody>
          <a:bodyPr wrap="square" tIns="18000" bIns="18000" anchor="ctr" anchorCtr="0">
            <a:spAutoFit/>
          </a:bodyPr>
          <a:lstStyle/>
          <a:p>
            <a:r>
              <a:rPr lang="en-US" sz="3600" noProof="0" dirty="0">
                <a:latin typeface="+mj-lt"/>
              </a:rPr>
              <a:t>Summary</a:t>
            </a:r>
          </a:p>
        </p:txBody>
      </p:sp>
      <p:sp>
        <p:nvSpPr>
          <p:cNvPr id="3" name="Content Placeholder 2"/>
          <p:cNvSpPr>
            <a:spLocks noGrp="1"/>
          </p:cNvSpPr>
          <p:nvPr>
            <p:ph idx="1"/>
          </p:nvPr>
        </p:nvSpPr>
        <p:spPr>
          <a:xfrm>
            <a:off x="457200" y="988908"/>
            <a:ext cx="8229600" cy="4732065"/>
          </a:xfrm>
        </p:spPr>
        <p:txBody>
          <a:bodyPr wrap="square" tIns="18000" bIns="18000" anchor="ctr" anchorCtr="0">
            <a:spAutoFit/>
          </a:bodyPr>
          <a:lstStyle/>
          <a:p>
            <a:r>
              <a:rPr lang="en-US" sz="2400" noProof="0" dirty="0"/>
              <a:t>All complete electrical circuits have a power source (such as a battery), a circuit protection device (such as a fuse), a power-side wire or path, an electrical load, a ground return path, and a switch or a control device.</a:t>
            </a:r>
          </a:p>
          <a:p>
            <a:r>
              <a:rPr lang="en-US" sz="2400" noProof="0" dirty="0"/>
              <a:t>A short-to-voltage involves a copper-to-copper connection and usually affects more than one circuit.</a:t>
            </a:r>
          </a:p>
          <a:p>
            <a:r>
              <a:rPr lang="en-US" sz="2400" noProof="0" dirty="0"/>
              <a:t>A short-to-ground usually involves a power path conductor coming in contact with a return (ground) path conductor and usually causes the fuse to blow.</a:t>
            </a:r>
          </a:p>
          <a:p>
            <a:r>
              <a:rPr lang="en-US" sz="2400" noProof="0" dirty="0"/>
              <a:t>An open is a break in the circuit resulting in absolutely no current flow through the circuit.</a:t>
            </a:r>
          </a:p>
        </p:txBody>
      </p:sp>
    </p:spTree>
    <p:extLst>
      <p:ext uri="{BB962C8B-B14F-4D97-AF65-F5344CB8AC3E}">
        <p14:creationId xmlns:p14="http://schemas.microsoft.com/office/powerpoint/2010/main" val="7896942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6618D-EABD-B5E8-4A66-8B190AF3F3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EE6EA3-B1A4-21D8-A9F7-1B1AF8DAC833}"/>
              </a:ext>
            </a:extLst>
          </p:cNvPr>
          <p:cNvSpPr>
            <a:spLocks noGrp="1"/>
          </p:cNvSpPr>
          <p:nvPr>
            <p:ph type="title"/>
          </p:nvPr>
        </p:nvSpPr>
        <p:spPr>
          <a:xfrm>
            <a:off x="457200" y="174091"/>
            <a:ext cx="8229600" cy="682682"/>
          </a:xfrm>
        </p:spPr>
        <p:txBody>
          <a:bodyPr wrap="square" tIns="18000" bIns="18000" anchor="ctr" anchorCtr="0">
            <a:spAutoFit/>
          </a:bodyPr>
          <a:lstStyle/>
          <a:p>
            <a:r>
              <a:rPr lang="en-US" sz="2800" noProof="0" dirty="0">
                <a:latin typeface="+mj-lt"/>
              </a:rPr>
              <a:t>Animations and Video Links </a:t>
            </a:r>
            <a:br>
              <a:rPr lang="en-US" sz="2800" noProof="0" dirty="0">
                <a:latin typeface="+mj-lt"/>
              </a:rPr>
            </a:br>
            <a:r>
              <a:rPr lang="en-US" sz="1400" noProof="0" dirty="0">
                <a:latin typeface="+mj-lt"/>
              </a:rPr>
              <a:t>(Halderman website subscription and web access needed to view)</a:t>
            </a:r>
          </a:p>
        </p:txBody>
      </p:sp>
      <p:sp>
        <p:nvSpPr>
          <p:cNvPr id="3" name="Content Placeholder 2">
            <a:extLst>
              <a:ext uri="{FF2B5EF4-FFF2-40B4-BE49-F238E27FC236}">
                <a16:creationId xmlns:a16="http://schemas.microsoft.com/office/drawing/2014/main" id="{B2B088E0-DC24-0FA6-D3E5-C31DD09A1225}"/>
              </a:ext>
            </a:extLst>
          </p:cNvPr>
          <p:cNvSpPr>
            <a:spLocks noGrp="1"/>
          </p:cNvSpPr>
          <p:nvPr>
            <p:ph idx="1"/>
          </p:nvPr>
        </p:nvSpPr>
        <p:spPr>
          <a:xfrm>
            <a:off x="457200" y="2133600"/>
            <a:ext cx="8229600" cy="967376"/>
          </a:xfrm>
        </p:spPr>
        <p:txBody>
          <a:bodyPr wrap="square" tIns="18000" bIns="18000" anchor="ctr" anchorCtr="0">
            <a:spAutoFit/>
          </a:bodyPr>
          <a:lstStyle/>
          <a:p>
            <a:r>
              <a:rPr lang="en-US" sz="2400" noProof="0" dirty="0">
                <a:hlinkClick r:id="rId3"/>
              </a:rPr>
              <a:t>(A6) Electrical/Electronic Systems Animations</a:t>
            </a:r>
            <a:endParaRPr lang="en-US" sz="2400" noProof="0" dirty="0"/>
          </a:p>
          <a:p>
            <a:r>
              <a:rPr lang="en-US" sz="2400" noProof="0" dirty="0">
                <a:hlinkClick r:id="rId4"/>
              </a:rPr>
              <a:t>(A6) Electrical/Electronic Systems Videos</a:t>
            </a:r>
            <a:endParaRPr lang="en-US" sz="2400" noProof="0" dirty="0"/>
          </a:p>
        </p:txBody>
      </p:sp>
    </p:spTree>
    <p:extLst>
      <p:ext uri="{BB962C8B-B14F-4D97-AF65-F5344CB8AC3E}">
        <p14:creationId xmlns:p14="http://schemas.microsoft.com/office/powerpoint/2010/main" val="12942980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23825"/>
            <a:ext cx="8229600" cy="567581"/>
          </a:xfrm>
        </p:spPr>
        <p:txBody>
          <a:bodyPr lIns="0" tIns="0" rIns="0" bIns="0">
            <a:noAutofit/>
          </a:bodyPr>
          <a:lstStyle/>
          <a:p>
            <a:pPr>
              <a:spcBef>
                <a:spcPct val="0"/>
              </a:spcBef>
            </a:pPr>
            <a:r>
              <a:rPr lang="en-US" sz="3600" noProof="0" dirty="0"/>
              <a:t>Copyright</a:t>
            </a:r>
            <a:endParaRPr lang="en-US" sz="3600" noProof="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785" y="256591"/>
            <a:ext cx="8229600" cy="590349"/>
          </a:xfrm>
        </p:spPr>
        <p:txBody>
          <a:bodyPr tIns="18000" bIns="18000" anchor="ctr" anchorCtr="0"/>
          <a:lstStyle/>
          <a:p>
            <a:r>
              <a:rPr lang="en-US" noProof="0" dirty="0"/>
              <a:t>Figure 3.1 Complete Circuit </a:t>
            </a:r>
            <a:endParaRPr lang="en-US" sz="2800" noProof="0" dirty="0">
              <a:solidFill>
                <a:srgbClr val="FF0000"/>
              </a:solidFill>
            </a:endParaRPr>
          </a:p>
        </p:txBody>
      </p:sp>
      <p:pic>
        <p:nvPicPr>
          <p:cNvPr id="4" name="Picture 3" descr="A power source or battery with the positive terminal is connected via a conductor or wire to a terminal of a protection fuse, and a load or lightbulb is connected to its other end and the load terminal is connected to the negative terminal of the battery.">
            <a:extLst>
              <a:ext uri="{FF2B5EF4-FFF2-40B4-BE49-F238E27FC236}">
                <a16:creationId xmlns:a16="http://schemas.microsoft.com/office/drawing/2014/main" id="{70C331B6-43CB-47D5-A621-003D5C9C5D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2286" y="1049875"/>
            <a:ext cx="5408105" cy="3803010"/>
          </a:xfrm>
          <a:prstGeom prst="rect">
            <a:avLst/>
          </a:prstGeo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00100" y="5133390"/>
            <a:ext cx="7543800" cy="959681"/>
          </a:xfrm>
        </p:spPr>
        <p:txBody>
          <a:bodyPr tIns="18000" bIns="18000" anchor="ctr" anchorCtr="0"/>
          <a:lstStyle/>
          <a:p>
            <a:r>
              <a:rPr lang="en-US" sz="2000" noProof="0" dirty="0"/>
              <a:t>All complete circuits must have a power source, a power path, protection (fuse), an electrical load (lightbulb in this case), and a return path back to the power source.</a:t>
            </a:r>
          </a:p>
        </p:txBody>
      </p:sp>
    </p:spTree>
    <p:extLst>
      <p:ext uri="{BB962C8B-B14F-4D97-AF65-F5344CB8AC3E}">
        <p14:creationId xmlns:p14="http://schemas.microsoft.com/office/powerpoint/2010/main" val="2133880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785" y="256591"/>
            <a:ext cx="8229600" cy="590349"/>
          </a:xfrm>
        </p:spPr>
        <p:txBody>
          <a:bodyPr tIns="18000" bIns="18000" anchor="ctr" anchorCtr="0"/>
          <a:lstStyle/>
          <a:p>
            <a:r>
              <a:rPr lang="en-US" noProof="0" dirty="0"/>
              <a:t>Figure 3.2 Return Path</a:t>
            </a:r>
            <a:endParaRPr lang="en-US" sz="2800" noProof="0" dirty="0">
              <a:solidFill>
                <a:srgbClr val="FF0000"/>
              </a:solidFill>
            </a:endParaRPr>
          </a:p>
        </p:txBody>
      </p:sp>
      <p:pic>
        <p:nvPicPr>
          <p:cNvPr id="4" name="Picture 3" descr="A battery with negative terminal is connected to ground, body sheet metal, and Engine block, and positive terminal connected to one terminal of load bulb and the other terminal is connected to ground.&#10;">
            <a:extLst>
              <a:ext uri="{FF2B5EF4-FFF2-40B4-BE49-F238E27FC236}">
                <a16:creationId xmlns:a16="http://schemas.microsoft.com/office/drawing/2014/main" id="{96045658-E598-4B4D-A5EC-BB875D62A3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262" y="1001000"/>
            <a:ext cx="6745476" cy="3717322"/>
          </a:xfrm>
          <a:prstGeom prst="rect">
            <a:avLst/>
          </a:prstGeo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4980990"/>
            <a:ext cx="7924800" cy="1144347"/>
          </a:xfrm>
        </p:spPr>
        <p:txBody>
          <a:bodyPr tIns="18000" bIns="18000" anchor="ctr" anchorCtr="0"/>
          <a:lstStyle/>
          <a:p>
            <a:r>
              <a:rPr lang="en-US" sz="2400" noProof="0" dirty="0"/>
              <a:t>The return path back to the battery can be any electrical conductor, such as a copper wire or the metal frame or body of the vehicle.</a:t>
            </a:r>
          </a:p>
        </p:txBody>
      </p:sp>
    </p:spTree>
    <p:extLst>
      <p:ext uri="{BB962C8B-B14F-4D97-AF65-F5344CB8AC3E}">
        <p14:creationId xmlns:p14="http://schemas.microsoft.com/office/powerpoint/2010/main" val="1666312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785" y="256591"/>
            <a:ext cx="8229600" cy="590349"/>
          </a:xfrm>
        </p:spPr>
        <p:txBody>
          <a:bodyPr tIns="18000" bIns="18000" anchor="ctr" anchorCtr="0"/>
          <a:lstStyle/>
          <a:p>
            <a:r>
              <a:rPr lang="en-US" noProof="0" dirty="0"/>
              <a:t>Figure 3.3 Switch</a:t>
            </a:r>
            <a:endParaRPr lang="en-US" sz="2800" noProof="0" dirty="0">
              <a:solidFill>
                <a:srgbClr val="FF0000"/>
              </a:solidFill>
            </a:endParaRPr>
          </a:p>
        </p:txBody>
      </p:sp>
      <p:pic>
        <p:nvPicPr>
          <p:cNvPr id="4" name="Picture 3" descr="The negative terminal of a battery connected to ground and positive terminal connected to a switch and a load bulb in series. The load bulb is connected to ground.&#10;">
            <a:extLst>
              <a:ext uri="{FF2B5EF4-FFF2-40B4-BE49-F238E27FC236}">
                <a16:creationId xmlns:a16="http://schemas.microsoft.com/office/drawing/2014/main" id="{8029E5F5-8D8C-40DA-9E82-8B692CE6BD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6964" y="1219703"/>
            <a:ext cx="6870073" cy="3072872"/>
          </a:xfrm>
          <a:prstGeom prst="rect">
            <a:avLst/>
          </a:prstGeo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909270" y="4904790"/>
            <a:ext cx="7360627" cy="1144347"/>
          </a:xfrm>
        </p:spPr>
        <p:txBody>
          <a:bodyPr tIns="18000" bIns="18000" anchor="ctr" anchorCtr="0"/>
          <a:lstStyle/>
          <a:p>
            <a:r>
              <a:rPr lang="en-US" sz="2400" noProof="0" dirty="0"/>
              <a:t>An electrical switch opens the circuit and no current flows. The switch could also be on the return (ground) path wire.</a:t>
            </a:r>
          </a:p>
        </p:txBody>
      </p:sp>
    </p:spTree>
    <p:extLst>
      <p:ext uri="{BB962C8B-B14F-4D97-AF65-F5344CB8AC3E}">
        <p14:creationId xmlns:p14="http://schemas.microsoft.com/office/powerpoint/2010/main" val="377287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18801"/>
            <a:ext cx="8229600" cy="590349"/>
          </a:xfrm>
        </p:spPr>
        <p:txBody>
          <a:bodyPr tIns="18000" bIns="18000" anchor="ctr" anchorCtr="0">
            <a:spAutoFit/>
          </a:bodyPr>
          <a:lstStyle/>
          <a:p>
            <a:r>
              <a:rPr lang="en-US" noProof="0" dirty="0"/>
              <a:t>Question 1</a:t>
            </a:r>
            <a:endParaRPr lang="en-US" sz="2800" noProof="0" dirty="0"/>
          </a:p>
        </p:txBody>
      </p:sp>
      <p:sp>
        <p:nvSpPr>
          <p:cNvPr id="4" name="Content Placeholder 3"/>
          <p:cNvSpPr>
            <a:spLocks noGrp="1"/>
          </p:cNvSpPr>
          <p:nvPr>
            <p:ph idx="1"/>
          </p:nvPr>
        </p:nvSpPr>
        <p:spPr>
          <a:xfrm>
            <a:off x="457200" y="1090326"/>
            <a:ext cx="8229600" cy="405683"/>
          </a:xfrm>
        </p:spPr>
        <p:txBody>
          <a:bodyPr tIns="18000" bIns="18000" anchor="ctr" anchorCtr="0">
            <a:spAutoFit/>
          </a:bodyPr>
          <a:lstStyle/>
          <a:p>
            <a:pPr marL="0" indent="0">
              <a:buNone/>
            </a:pPr>
            <a:r>
              <a:rPr lang="en-US" sz="2400" noProof="0" dirty="0"/>
              <a:t>What is included in a complete electrical circuit?</a:t>
            </a:r>
          </a:p>
        </p:txBody>
      </p:sp>
    </p:spTree>
    <p:extLst>
      <p:ext uri="{BB962C8B-B14F-4D97-AF65-F5344CB8AC3E}">
        <p14:creationId xmlns:p14="http://schemas.microsoft.com/office/powerpoint/2010/main" val="3495805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4269"/>
            <a:ext cx="8229600" cy="590349"/>
          </a:xfrm>
        </p:spPr>
        <p:txBody>
          <a:bodyPr tIns="18000" bIns="18000" anchor="ctr" anchorCtr="0">
            <a:spAutoFit/>
          </a:bodyPr>
          <a:lstStyle/>
          <a:p>
            <a:r>
              <a:rPr lang="en-US" noProof="0" dirty="0"/>
              <a:t>Answer 1</a:t>
            </a:r>
            <a:endParaRPr lang="en-US" sz="2800" noProof="0" dirty="0"/>
          </a:p>
        </p:txBody>
      </p:sp>
      <p:sp>
        <p:nvSpPr>
          <p:cNvPr id="4" name="Content Placeholder 3"/>
          <p:cNvSpPr>
            <a:spLocks noGrp="1"/>
          </p:cNvSpPr>
          <p:nvPr>
            <p:ph idx="1"/>
          </p:nvPr>
        </p:nvSpPr>
        <p:spPr>
          <a:xfrm>
            <a:off x="457200" y="1025794"/>
            <a:ext cx="8229600" cy="775015"/>
          </a:xfrm>
        </p:spPr>
        <p:txBody>
          <a:bodyPr tIns="18000" bIns="18000" anchor="ctr" anchorCtr="0">
            <a:spAutoFit/>
          </a:bodyPr>
          <a:lstStyle/>
          <a:p>
            <a:pPr marL="0" indent="0">
              <a:buNone/>
            </a:pPr>
            <a:r>
              <a:rPr lang="en-US" sz="2400" noProof="0" dirty="0"/>
              <a:t>A power source, circuit protection, power path, electrical load, and a return path.</a:t>
            </a:r>
          </a:p>
        </p:txBody>
      </p:sp>
    </p:spTree>
    <p:extLst>
      <p:ext uri="{BB962C8B-B14F-4D97-AF65-F5344CB8AC3E}">
        <p14:creationId xmlns:p14="http://schemas.microsoft.com/office/powerpoint/2010/main" val="3499264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4700"/>
            <a:ext cx="8229600" cy="590349"/>
          </a:xfrm>
        </p:spPr>
        <p:txBody>
          <a:bodyPr tIns="18000" bIns="18000" anchor="ctr" anchorCtr="0">
            <a:spAutoFit/>
          </a:bodyPr>
          <a:lstStyle/>
          <a:p>
            <a:r>
              <a:rPr lang="en-US" noProof="0" dirty="0"/>
              <a:t>Circuit Fault Types </a:t>
            </a:r>
            <a:r>
              <a:rPr lang="en-US" sz="2800" noProof="0" dirty="0"/>
              <a:t>(1 of 2)</a:t>
            </a:r>
            <a:endParaRPr lang="en-US" sz="2000" noProof="0" dirty="0"/>
          </a:p>
        </p:txBody>
      </p:sp>
      <p:sp>
        <p:nvSpPr>
          <p:cNvPr id="4" name="Content Placeholder 3"/>
          <p:cNvSpPr>
            <a:spLocks noGrp="1"/>
          </p:cNvSpPr>
          <p:nvPr>
            <p:ph idx="1"/>
          </p:nvPr>
        </p:nvSpPr>
        <p:spPr>
          <a:xfrm>
            <a:off x="457200" y="868234"/>
            <a:ext cx="8229600" cy="3023905"/>
          </a:xfrm>
        </p:spPr>
        <p:txBody>
          <a:bodyPr tIns="18000" bIns="18000" anchor="ctr" anchorCtr="0">
            <a:spAutoFit/>
          </a:bodyPr>
          <a:lstStyle/>
          <a:p>
            <a:r>
              <a:rPr lang="en-US" sz="2400" noProof="0" dirty="0"/>
              <a:t>Open Circuits</a:t>
            </a:r>
          </a:p>
          <a:p>
            <a:pPr lvl="1"/>
            <a:r>
              <a:rPr lang="en-US" sz="2400" noProof="0" dirty="0"/>
              <a:t>An open circuit is any circuit that is not complete, or that lacks continuity.</a:t>
            </a:r>
          </a:p>
          <a:p>
            <a:r>
              <a:rPr lang="en-US" sz="2400" noProof="0" dirty="0"/>
              <a:t>Short-to-Voltage</a:t>
            </a:r>
          </a:p>
          <a:p>
            <a:pPr lvl="1"/>
            <a:r>
              <a:rPr lang="en-US" sz="2400" noProof="0" dirty="0"/>
              <a:t>A short-to-voltage occurs when the power side of one circuit is electrically connected to the power side of another circuit.</a:t>
            </a:r>
          </a:p>
        </p:txBody>
      </p:sp>
    </p:spTree>
    <p:extLst>
      <p:ext uri="{BB962C8B-B14F-4D97-AF65-F5344CB8AC3E}">
        <p14:creationId xmlns:p14="http://schemas.microsoft.com/office/powerpoint/2010/main" val="2794775776"/>
      </p:ext>
    </p:extLst>
  </p:cSld>
  <p:clrMapOvr>
    <a:masterClrMapping/>
  </p:clrMapOvr>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24407</TotalTime>
  <Words>2823</Words>
  <Application>Microsoft Office PowerPoint</Application>
  <PresentationFormat>On-screen Show (4:3)</PresentationFormat>
  <Paragraphs>182</Paragraphs>
  <Slides>32</Slides>
  <Notes>28</Notes>
  <HiddenSlides>0</HiddenSlides>
  <MMClips>3</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32</vt:i4>
      </vt:variant>
    </vt:vector>
  </HeadingPairs>
  <TitlesOfParts>
    <vt:vector size="40" baseType="lpstr">
      <vt:lpstr>Arial</vt:lpstr>
      <vt:lpstr>Calibri</vt:lpstr>
      <vt:lpstr>Times New Roman</vt:lpstr>
      <vt:lpstr>Verdana</vt:lpstr>
      <vt:lpstr>Wingdings</vt:lpstr>
      <vt:lpstr>1_USHE</vt:lpstr>
      <vt:lpstr>508 Lecture</vt:lpstr>
      <vt:lpstr>Equation</vt:lpstr>
      <vt:lpstr>Automotive Electrical and Engine Performance</vt:lpstr>
      <vt:lpstr>Learning Objectives</vt:lpstr>
      <vt:lpstr>Circuits</vt:lpstr>
      <vt:lpstr>Figure 3.1 Complete Circuit </vt:lpstr>
      <vt:lpstr>Figure 3.2 Return Path</vt:lpstr>
      <vt:lpstr>Figure 3.3 Switch</vt:lpstr>
      <vt:lpstr>Question 1</vt:lpstr>
      <vt:lpstr>Answer 1</vt:lpstr>
      <vt:lpstr>Circuit Fault Types (1 of 2)</vt:lpstr>
      <vt:lpstr>Figure 3.4 Open Circuits</vt:lpstr>
      <vt:lpstr>Figure 3.5 Short-to-Voltage</vt:lpstr>
      <vt:lpstr>Circuit Fault Types (2 of 2)</vt:lpstr>
      <vt:lpstr>Figure 3.6 Protection Device</vt:lpstr>
      <vt:lpstr>Figure 3.7 Short-to-Ground</vt:lpstr>
      <vt:lpstr>Figure 3.8 Tech Tip Waterwheel</vt:lpstr>
      <vt:lpstr>Question 2</vt:lpstr>
      <vt:lpstr>Answer 2</vt:lpstr>
      <vt:lpstr>Ohm’s Law</vt:lpstr>
      <vt:lpstr>Figure 3.9 Ohm’s Law Calculation</vt:lpstr>
      <vt:lpstr>Chart 3.1 Ohm’s Law Chart</vt:lpstr>
      <vt:lpstr>Figure 3.10 Example Ohm’s Law</vt:lpstr>
      <vt:lpstr>Animation: Ohm’s Law, Current</vt:lpstr>
      <vt:lpstr>Animation: Ohm’s Law Resistance</vt:lpstr>
      <vt:lpstr>Watt’s Law</vt:lpstr>
      <vt:lpstr>Figure 3.11 Watt’s Law</vt:lpstr>
      <vt:lpstr>Figure 3.12 Magic Circle</vt:lpstr>
      <vt:lpstr>Animation: Math Formula, Watt’s </vt:lpstr>
      <vt:lpstr>Question 3</vt:lpstr>
      <vt:lpstr>Answer 3</vt:lpstr>
      <vt:lpstr>Summary</vt:lpstr>
      <vt:lpstr>Animations and Video Links  (Halderman website subscription and web access needed to view)</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Electrical and Engine Performance, Ninth Edition, Chapter 3</dc:title>
  <dc:subject>Careers</dc:subject>
  <dc:creator>Halderman and Ward</dc:creator>
  <cp:keywords/>
  <dc:description>Additional information may be found in the Notes Pane of each slide by pressing F6.</dc:description>
  <cp:lastModifiedBy>Glen Plants</cp:lastModifiedBy>
  <cp:revision>4901</cp:revision>
  <dcterms:created xsi:type="dcterms:W3CDTF">2014-07-14T20:04:21Z</dcterms:created>
  <dcterms:modified xsi:type="dcterms:W3CDTF">2024-10-29T15:27:19Z</dcterms:modified>
</cp:coreProperties>
</file>