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48" r:id="rId2"/>
  </p:sldMasterIdLst>
  <p:notesMasterIdLst>
    <p:notesMasterId r:id="rId37"/>
  </p:notesMasterIdLst>
  <p:handoutMasterIdLst>
    <p:handoutMasterId r:id="rId38"/>
  </p:handoutMasterIdLst>
  <p:sldIdLst>
    <p:sldId id="471" r:id="rId3"/>
    <p:sldId id="1118" r:id="rId4"/>
    <p:sldId id="1160" r:id="rId5"/>
    <p:sldId id="1149" r:id="rId6"/>
    <p:sldId id="1182" r:id="rId7"/>
    <p:sldId id="1183" r:id="rId8"/>
    <p:sldId id="1184" r:id="rId9"/>
    <p:sldId id="1185" r:id="rId10"/>
    <p:sldId id="1186" r:id="rId11"/>
    <p:sldId id="1187" r:id="rId12"/>
    <p:sldId id="1188" r:id="rId13"/>
    <p:sldId id="1189" r:id="rId14"/>
    <p:sldId id="1190" r:id="rId15"/>
    <p:sldId id="1191" r:id="rId16"/>
    <p:sldId id="1192" r:id="rId17"/>
    <p:sldId id="1207" r:id="rId18"/>
    <p:sldId id="1208" r:id="rId19"/>
    <p:sldId id="1193" r:id="rId20"/>
    <p:sldId id="1194" r:id="rId21"/>
    <p:sldId id="1195" r:id="rId22"/>
    <p:sldId id="1196" r:id="rId23"/>
    <p:sldId id="1197" r:id="rId24"/>
    <p:sldId id="1209" r:id="rId25"/>
    <p:sldId id="1198" r:id="rId26"/>
    <p:sldId id="1206" r:id="rId27"/>
    <p:sldId id="1200" r:id="rId28"/>
    <p:sldId id="1201" r:id="rId29"/>
    <p:sldId id="1210" r:id="rId30"/>
    <p:sldId id="1202" r:id="rId31"/>
    <p:sldId id="1203" r:id="rId32"/>
    <p:sldId id="1204" r:id="rId33"/>
    <p:sldId id="1205" r:id="rId34"/>
    <p:sldId id="1211" r:id="rId35"/>
    <p:sldId id="1076"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5" orient="horz" pos="445" userDrawn="1">
          <p15:clr>
            <a:srgbClr val="A4A3A4"/>
          </p15:clr>
        </p15:guide>
        <p15:guide id="6" orient="horz" pos="912">
          <p15:clr>
            <a:srgbClr val="A4A3A4"/>
          </p15:clr>
        </p15:guide>
        <p15:guide id="8" orient="horz" pos="1248">
          <p15:clr>
            <a:srgbClr val="A4A3A4"/>
          </p15:clr>
        </p15:guide>
        <p15:guide id="9" pos="288">
          <p15:clr>
            <a:srgbClr val="A4A3A4"/>
          </p15:clr>
        </p15:guide>
        <p15:guide id="10" pos="5472">
          <p15:clr>
            <a:srgbClr val="A4A3A4"/>
          </p15:clr>
        </p15:guide>
        <p15:guide id="11" pos="62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1" autoAdjust="0"/>
    <p:restoredTop sz="93450" autoAdjust="0"/>
  </p:normalViewPr>
  <p:slideViewPr>
    <p:cSldViewPr>
      <p:cViewPr varScale="1">
        <p:scale>
          <a:sx n="107" d="100"/>
          <a:sy n="107" d="100"/>
        </p:scale>
        <p:origin x="1878" y="102"/>
      </p:cViewPr>
      <p:guideLst>
        <p:guide orient="horz" pos="2160"/>
        <p:guide pos="2880"/>
        <p:guide orient="horz" pos="3984"/>
        <p:guide orient="horz" pos="445"/>
        <p:guide orient="horz" pos="912"/>
        <p:guide orient="horz" pos="1248"/>
        <p:guide pos="288"/>
        <p:guide pos="5472"/>
        <p:guide pos="624"/>
      </p:guideLst>
    </p:cSldViewPr>
  </p:slideViewPr>
  <p:outlineViewPr>
    <p:cViewPr>
      <p:scale>
        <a:sx n="33" d="100"/>
        <a:sy n="33" d="100"/>
      </p:scale>
      <p:origin x="0" y="-971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10/29/2024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10/29/2024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htsa.gov/recall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htsa.gov/recall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noProof="0" dirty="0">
                <a:solidFill>
                  <a:schemeClr val="dk1"/>
                </a:solidFill>
                <a:latin typeface="Arial" panose="020B0604020202020204" pitchFamily="34" charset="0"/>
                <a:ea typeface="Arial"/>
                <a:cs typeface="Arial" panose="020B0604020202020204" pitchFamily="34" charset="0"/>
                <a:sym typeface="Arial"/>
              </a:rPr>
              <a:t>If this PowerPoint presentation contains mathematical equations, you may need to check that your computer has the following installed:</a:t>
            </a:r>
          </a:p>
          <a:p>
            <a:r>
              <a:rPr lang="en-US" sz="1200" b="0" i="0" u="none" strike="noStrike" kern="1200" cap="none" noProof="0" dirty="0">
                <a:solidFill>
                  <a:schemeClr val="dk1"/>
                </a:solidFill>
                <a:latin typeface="Arial" panose="020B0604020202020204" pitchFamily="34" charset="0"/>
                <a:ea typeface="Arial"/>
                <a:cs typeface="Arial" panose="020B0604020202020204" pitchFamily="34" charset="0"/>
                <a:sym typeface="Arial"/>
              </a:rPr>
              <a:t>1) Math Type Plugin</a:t>
            </a:r>
          </a:p>
          <a:p>
            <a:r>
              <a:rPr lang="en-US" sz="1200" b="0" i="0" u="none" strike="noStrike" kern="1200" cap="none" noProof="0" dirty="0">
                <a:solidFill>
                  <a:schemeClr val="dk1"/>
                </a:solidFill>
                <a:latin typeface="Arial" panose="020B0604020202020204" pitchFamily="34" charset="0"/>
                <a:ea typeface="Arial"/>
                <a:cs typeface="Arial" panose="020B0604020202020204" pitchFamily="34" charset="0"/>
                <a:sym typeface="Arial"/>
              </a:rPr>
              <a:t>2) Math Player (free versions available)</a:t>
            </a:r>
          </a:p>
          <a:p>
            <a:r>
              <a:rPr lang="en-US" sz="1200" b="0" i="0" u="none" strike="noStrike" kern="1200" cap="none" noProof="0" dirty="0">
                <a:solidFill>
                  <a:schemeClr val="dk1"/>
                </a:solidFill>
                <a:latin typeface="Arial" panose="020B0604020202020204" pitchFamily="34" charset="0"/>
                <a:ea typeface="Arial"/>
                <a:cs typeface="Arial" panose="020B0604020202020204" pitchFamily="34" charset="0"/>
                <a:sym typeface="Arial"/>
              </a:rPr>
              <a:t>3) NVDA Reader (free versions available)</a:t>
            </a:r>
          </a:p>
          <a:p>
            <a:endParaRPr lang="en-US" sz="1200" b="0" i="0" u="none" strike="noStrike" kern="1200" cap="none" noProof="0" dirty="0">
              <a:solidFill>
                <a:schemeClr val="dk1"/>
              </a:solidFill>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27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Technical Service Bulletins</a:t>
            </a:r>
          </a:p>
          <a:p>
            <a:pPr marL="171450" indent="-171450">
              <a:buFont typeface="Arial" panose="020B0604020202020204" pitchFamily="34" charset="0"/>
              <a:buChar char="•"/>
            </a:pPr>
            <a:r>
              <a:rPr lang="en-US" dirty="0"/>
              <a:t>A technical service bulletin (T S B) is issued by the vehicle manufacturer to notify service technicians of a potential problem or other critical information. </a:t>
            </a:r>
          </a:p>
          <a:p>
            <a:pPr marL="171450" indent="-171450">
              <a:buFont typeface="Arial" panose="020B0604020202020204" pitchFamily="34" charset="0"/>
              <a:buChar char="•"/>
            </a:pPr>
            <a:r>
              <a:rPr lang="en-US" dirty="0"/>
              <a:t>The T S B may include diagnostic procedures and the necessary corrective action. </a:t>
            </a:r>
          </a:p>
          <a:p>
            <a:pPr marL="171450" indent="-171450">
              <a:buFont typeface="Arial" panose="020B0604020202020204" pitchFamily="34" charset="0"/>
              <a:buChar char="•"/>
            </a:pPr>
            <a:r>
              <a:rPr lang="en-US" dirty="0"/>
              <a:t>T S B s are not an authorization for repair or a guarantee to correct a concern.</a:t>
            </a:r>
          </a:p>
          <a:p>
            <a:pPr marL="171450" indent="-171450">
              <a:buFont typeface="Arial" panose="020B0604020202020204" pitchFamily="34" charset="0"/>
              <a:buChar char="•"/>
            </a:pPr>
            <a:r>
              <a:rPr lang="en-US" dirty="0"/>
              <a:t>T S B s are designed for dealership technicians, but are republished by aftermarket companies and made available along with other service information to shops and vehicle repair facilities.</a:t>
            </a:r>
          </a:p>
          <a:p>
            <a:r>
              <a:rPr lang="en-US" b="1" dirty="0"/>
              <a:t>Recalls and Campaigns</a:t>
            </a:r>
          </a:p>
          <a:p>
            <a:pPr marL="171450" indent="-171450">
              <a:buFont typeface="Arial" panose="020B0604020202020204" pitchFamily="34" charset="0"/>
              <a:buChar char="•"/>
            </a:pPr>
            <a:r>
              <a:rPr lang="en-US" dirty="0"/>
              <a:t>A campaign is typically issued when a manufacturer wants to improve a product’s performance or increase the customer’s satisfaction.</a:t>
            </a:r>
          </a:p>
          <a:p>
            <a:pPr marL="171450" indent="-171450">
              <a:buFont typeface="Arial" panose="020B0604020202020204" pitchFamily="34" charset="0"/>
              <a:buChar char="•"/>
            </a:pPr>
            <a:r>
              <a:rPr lang="en-US" dirty="0"/>
              <a:t>If the campaign involves a safety or emissions concern, it is considered a recall. </a:t>
            </a:r>
          </a:p>
          <a:p>
            <a:pPr marL="171450" indent="-171450">
              <a:buFont typeface="Arial" panose="020B0604020202020204" pitchFamily="34" charset="0"/>
              <a:buChar char="•"/>
            </a:pPr>
            <a:r>
              <a:rPr lang="en-US" dirty="0"/>
              <a:t>A recall can occur when either the manufacturer or the National Highway Traffic Safety Administration (N H T S A) determines there is a concern.</a:t>
            </a:r>
          </a:p>
          <a:p>
            <a:pPr marL="171450" indent="-171450">
              <a:buFont typeface="Arial" panose="020B0604020202020204" pitchFamily="34" charset="0"/>
              <a:buChar char="•"/>
            </a:pPr>
            <a:r>
              <a:rPr lang="en-US" dirty="0"/>
              <a:t>NHTSA WEB SITE</a:t>
            </a:r>
            <a:r>
              <a:rPr lang="en-US" baseline="0" dirty="0"/>
              <a:t> FOR RECALLS: </a:t>
            </a:r>
            <a:r>
              <a:rPr lang="en-US" dirty="0">
                <a:hlinkClick r:id="rId3"/>
              </a:rPr>
              <a:t>Check for Recalls: Vehicle, Car Seat, Tire, Equipment | NHTSA</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6174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Service Advisor Documentation</a:t>
            </a:r>
          </a:p>
          <a:p>
            <a:pPr marL="171450" indent="-171450">
              <a:buFont typeface="Arial" panose="020B0604020202020204" pitchFamily="34" charset="0"/>
              <a:buChar char="•"/>
            </a:pPr>
            <a:r>
              <a:rPr lang="en-US" dirty="0"/>
              <a:t>The work order or</a:t>
            </a:r>
            <a:r>
              <a:rPr lang="en-US" baseline="0" dirty="0"/>
              <a:t> </a:t>
            </a:r>
            <a:r>
              <a:rPr lang="en-US" dirty="0"/>
              <a:t>repair order (R O), is a legal document that is signed by the vehicle owner or his/her representative. </a:t>
            </a:r>
          </a:p>
          <a:p>
            <a:pPr marL="171450" indent="-171450">
              <a:buFont typeface="Arial" panose="020B0604020202020204" pitchFamily="34" charset="0"/>
              <a:buChar char="•"/>
            </a:pPr>
            <a:r>
              <a:rPr lang="en-US" dirty="0"/>
              <a:t>The service advisor or the person designated to complete the work order has to include the following information:</a:t>
            </a:r>
          </a:p>
          <a:p>
            <a:pPr marL="171450" indent="-171450">
              <a:buFont typeface="Arial" panose="020B0604020202020204" pitchFamily="34" charset="0"/>
              <a:buChar char="•"/>
            </a:pPr>
            <a:r>
              <a:rPr lang="en-US" dirty="0"/>
              <a:t>Make, model, and year and other identifying information, such as color and vehicle identification number (VIN)</a:t>
            </a:r>
          </a:p>
          <a:p>
            <a:pPr marL="171450" indent="-171450">
              <a:buFont typeface="Arial" panose="020B0604020202020204" pitchFamily="34" charset="0"/>
              <a:buChar char="•"/>
            </a:pPr>
            <a:r>
              <a:rPr lang="en-US" dirty="0"/>
              <a:t>Name and address of the owner with contact information, such as the cell phone number and email address</a:t>
            </a:r>
          </a:p>
          <a:p>
            <a:pPr marL="171450" indent="-171450">
              <a:buFont typeface="Arial" panose="020B0604020202020204" pitchFamily="34" charset="0"/>
              <a:buChar char="•"/>
            </a:pPr>
            <a:r>
              <a:rPr lang="en-US" dirty="0"/>
              <a:t>Date of service and the name of the person who wrote the service invoice</a:t>
            </a:r>
          </a:p>
          <a:p>
            <a:pPr marL="171450" indent="-171450">
              <a:buFont typeface="Arial" panose="020B0604020202020204" pitchFamily="34" charset="0"/>
              <a:buChar char="•"/>
            </a:pPr>
            <a:r>
              <a:rPr lang="en-US" dirty="0"/>
              <a:t>The miles shown on the odometer</a:t>
            </a:r>
          </a:p>
          <a:p>
            <a:pPr marL="171450" indent="-171450">
              <a:buFont typeface="Arial" panose="020B0604020202020204" pitchFamily="34" charset="0"/>
              <a:buChar char="•"/>
            </a:pPr>
            <a:r>
              <a:rPr lang="en-US" dirty="0"/>
              <a:t>Estimate amount and list of requested work</a:t>
            </a:r>
          </a:p>
          <a:p>
            <a:pPr marL="171450" indent="-171450">
              <a:buFont typeface="Arial" panose="020B0604020202020204" pitchFamily="34" charset="0"/>
              <a:buChar char="•"/>
            </a:pPr>
            <a:r>
              <a:rPr lang="en-US" dirty="0"/>
              <a:t>All professional service facilities and shops use a form that is designed for their purposes and include all of the required information, as specified by the local area and state.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05209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Service Technician Documentation</a:t>
            </a:r>
          </a:p>
          <a:p>
            <a:pPr marL="171450" indent="-171450">
              <a:buFont typeface="Arial" panose="020B0604020202020204" pitchFamily="34" charset="0"/>
              <a:buChar char="•"/>
            </a:pPr>
            <a:r>
              <a:rPr lang="en-US" dirty="0"/>
              <a:t>The role of the service technician is to not only perform the services and repairs as requested by the vehicle owner, but also to document the work order so that an accurate record of what was performed and the parts used on the work order. </a:t>
            </a:r>
          </a:p>
          <a:p>
            <a:pPr marL="171450" indent="-171450">
              <a:buFont typeface="Arial" panose="020B0604020202020204" pitchFamily="34" charset="0"/>
              <a:buChar char="•"/>
            </a:pPr>
            <a:r>
              <a:rPr lang="en-US" dirty="0"/>
              <a:t>The technician should document the work order by stating not only what was done, but what service tools were used such as:</a:t>
            </a:r>
          </a:p>
          <a:p>
            <a:pPr marL="171450" indent="-171450">
              <a:buFont typeface="Arial" panose="020B0604020202020204" pitchFamily="34" charset="0"/>
              <a:buChar char="•"/>
            </a:pPr>
            <a:r>
              <a:rPr lang="en-US" dirty="0"/>
              <a:t>Verified the customer concern of a rough running engine and the “check engine light” was on by visual inspection.</a:t>
            </a:r>
          </a:p>
          <a:p>
            <a:pPr marL="171450" indent="-171450">
              <a:buFont typeface="Arial" panose="020B0604020202020204" pitchFamily="34" charset="0"/>
              <a:buChar char="•"/>
            </a:pPr>
            <a:r>
              <a:rPr lang="en-US" dirty="0"/>
              <a:t>Looked for stored diagnostic trouble codes using a factory scan tool and noted that a P0300 (random misfire detected) was set.</a:t>
            </a:r>
          </a:p>
          <a:p>
            <a:pPr marL="171450" indent="-171450">
              <a:buFont typeface="Arial" panose="020B0604020202020204" pitchFamily="34" charset="0"/>
              <a:buChar char="•"/>
            </a:pPr>
            <a:r>
              <a:rPr lang="en-US" dirty="0"/>
              <a:t>Performed a visual inspection of the secondary ignition system components.</a:t>
            </a:r>
          </a:p>
          <a:p>
            <a:pPr marL="171450" indent="-171450">
              <a:buFont typeface="Arial" panose="020B0604020202020204" pitchFamily="34" charset="0"/>
              <a:buChar char="•"/>
            </a:pPr>
            <a:r>
              <a:rPr lang="en-US" dirty="0"/>
              <a:t>Found evidence of a coil boot that arced to the cylinder head on cylinders 2 and 3</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1388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noProof="0" dirty="0"/>
              <a:t>Long Description:</a:t>
            </a:r>
          </a:p>
          <a:p>
            <a:r>
              <a:rPr lang="en-US" sz="1200" b="0" i="0" u="none" strike="noStrike" kern="1200" dirty="0">
                <a:solidFill>
                  <a:schemeClr val="tx1"/>
                </a:solidFill>
                <a:effectLst/>
                <a:latin typeface="+mn-lt"/>
                <a:ea typeface="+mn-ea"/>
                <a:cs typeface="+mn-cs"/>
              </a:rPr>
              <a:t>The name of the service facility and its address are at the top middle of the sheet. The details of the customer and the details of the vehicle. To its right are the details on the date, the promised, the technician details, and the option whether to phone the customer when ready. Below are details on the amount, and a signed authorization note by the customer for the vehicle to undergo repair work indicated by the technician. Below is a table on the repair order labor instructions, namely, oil change, replacement of air filter and wiper blades, four-wheel balance, and rotate tires, and the cost for each repair work. On the left is a reference table listing the parts and the cost. The codes N, U, and R are used for new, used, and rebuilt, respectively. On the right is a list of operations followed by a checkbox. At the bottom the total charges along with taxes and the mode of payment are displayed. Placeholders for notes on special repairs and recommended services are at the bottom.</a:t>
            </a:r>
            <a:r>
              <a:rPr lang="en-US" dirty="0"/>
              <a:t> </a:t>
            </a:r>
            <a:endParaRPr lang="en-US" noProof="0" dirty="0"/>
          </a:p>
        </p:txBody>
      </p:sp>
    </p:spTree>
    <p:extLst>
      <p:ext uri="{BB962C8B-B14F-4D97-AF65-F5344CB8AC3E}">
        <p14:creationId xmlns:p14="http://schemas.microsoft.com/office/powerpoint/2010/main" val="2140378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Parts Documentation</a:t>
            </a:r>
          </a:p>
          <a:p>
            <a:pPr marL="171450" indent="-171450">
              <a:buFont typeface="Arial" panose="020B0604020202020204" pitchFamily="34" charset="0"/>
              <a:buChar char="•"/>
            </a:pPr>
            <a:r>
              <a:rPr lang="en-US" dirty="0"/>
              <a:t>Parts are those items used to repair a vehicle or to restore it to useful service. </a:t>
            </a:r>
          </a:p>
          <a:p>
            <a:pPr marL="171450" indent="-171450">
              <a:buFont typeface="Arial" panose="020B0604020202020204" pitchFamily="34" charset="0"/>
              <a:buChar char="•"/>
            </a:pPr>
            <a:r>
              <a:rPr lang="en-US" dirty="0"/>
              <a:t>The part number(s) and the costs are usually documented on the work order by the parts department personnel in larger shops, or the shop owner or service manager in smaller shops.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0415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Labor Time Documentation</a:t>
            </a:r>
          </a:p>
          <a:p>
            <a:pPr marL="171450" marR="0" lvl="0" indent="-171450" algn="l" rtl="0">
              <a:lnSpc>
                <a:spcPct val="100000"/>
              </a:lnSpc>
              <a:spcBef>
                <a:spcPts val="0"/>
              </a:spcBef>
              <a:spcAft>
                <a:spcPts val="0"/>
              </a:spcAft>
              <a:buClr>
                <a:schemeClr val="dk1"/>
              </a:buClr>
              <a:buSzPct val="92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The labor time, called flat rate, is found in labor guides, and lists vehicle service procedures and the time it should take an average technician to complete the task. </a:t>
            </a:r>
          </a:p>
          <a:p>
            <a:pPr marL="171450" marR="0" lvl="0" indent="-171450" algn="l" rtl="0">
              <a:lnSpc>
                <a:spcPct val="100000"/>
              </a:lnSpc>
              <a:spcBef>
                <a:spcPts val="0"/>
              </a:spcBef>
              <a:spcAft>
                <a:spcPts val="0"/>
              </a:spcAft>
              <a:buClr>
                <a:schemeClr val="dk1"/>
              </a:buClr>
              <a:buSzPct val="92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This flat-rate time is the basis for estimates and the pay for the technicians. </a:t>
            </a:r>
          </a:p>
          <a:p>
            <a:pPr marL="171450" marR="0" lvl="0" indent="-171450" algn="l" rtl="0">
              <a:lnSpc>
                <a:spcPct val="100000"/>
              </a:lnSpc>
              <a:spcBef>
                <a:spcPts val="0"/>
              </a:spcBef>
              <a:spcAft>
                <a:spcPts val="0"/>
              </a:spcAft>
              <a:buClr>
                <a:schemeClr val="dk1"/>
              </a:buClr>
              <a:buSzPct val="92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Some TSBs include the time needed to accomplish the task.</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6510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2734958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59027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12490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pPr marL="171450" indent="-171450">
              <a:buFont typeface="Arial" panose="020B0604020202020204" pitchFamily="34" charset="0"/>
              <a:buChar char="•"/>
            </a:pPr>
            <a:r>
              <a:rPr lang="en-US" dirty="0"/>
              <a:t>The purpose of service records is to provide a history of the service work that has been performed on the vehicle in the past.</a:t>
            </a:r>
          </a:p>
          <a:p>
            <a:pPr marL="171450" indent="-171450">
              <a:buFont typeface="Arial" panose="020B0604020202020204" pitchFamily="34" charset="0"/>
              <a:buChar char="•"/>
            </a:pPr>
            <a:r>
              <a:rPr lang="en-US" dirty="0"/>
              <a:t>Often, a previous repair may indicate the reason for the current problem or it could be related to the same circuit or components.</a:t>
            </a:r>
          </a:p>
          <a:p>
            <a:pPr marL="171450" indent="-171450">
              <a:buFont typeface="Arial" panose="020B0604020202020204" pitchFamily="34" charset="0"/>
              <a:buChar char="•"/>
            </a:pPr>
            <a:r>
              <a:rPr lang="en-US" dirty="0"/>
              <a:t>Example #1—A collision could have caused hidden damage that can affect the operation of the vehicle.</a:t>
            </a:r>
          </a:p>
          <a:p>
            <a:pPr marL="171450" indent="-171450">
              <a:buFont typeface="Arial" panose="020B0604020202020204" pitchFamily="34" charset="0"/>
              <a:buChar char="•"/>
            </a:pPr>
            <a:r>
              <a:rPr lang="en-US" dirty="0"/>
              <a:t>Example #2—If the current issue is an error code for an engine misfire and the history of the service work on the vehicle does not show an oil change for several years, this might help the technician to find the root cause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0103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Parts of Vehicle</a:t>
            </a:r>
          </a:p>
          <a:p>
            <a:r>
              <a:rPr lang="en-US" dirty="0"/>
              <a:t>The names of the parts of a vehicle are based on the location and purpose of the component.</a:t>
            </a:r>
          </a:p>
          <a:p>
            <a:r>
              <a:rPr lang="en-US" b="1" dirty="0"/>
              <a:t>Left Side of the Vehicle—Right Side of a Vehicle</a:t>
            </a:r>
          </a:p>
          <a:p>
            <a:r>
              <a:rPr lang="en-US" dirty="0"/>
              <a:t>Both of these terms refer to the left and right as if the driver is sitting behind the steering wheel.</a:t>
            </a:r>
          </a:p>
          <a:p>
            <a:r>
              <a:rPr lang="en-US" b="1" dirty="0"/>
              <a:t>Front and Rear</a:t>
            </a:r>
          </a:p>
          <a:p>
            <a:r>
              <a:rPr lang="en-US" dirty="0"/>
              <a:t>The proper term for the back portion of any vehicle is rear (e.g., left rear tire).</a:t>
            </a:r>
          </a:p>
          <a:p>
            <a:r>
              <a:rPr lang="en-US" b="1" dirty="0"/>
              <a:t>Front-Wheel Drive Versus Rear-Wheel Drive</a:t>
            </a:r>
          </a:p>
          <a:p>
            <a:r>
              <a:rPr lang="en-US" dirty="0"/>
              <a:t>Front-wheel drive (F W D) means that the front wheels are being driven by the engine, as well as turned by the steering wheel. </a:t>
            </a:r>
          </a:p>
          <a:p>
            <a:r>
              <a:rPr lang="en-US" dirty="0"/>
              <a:t>Rear-wheel drive (R W D) means that the rear wheels are driven by the engine. </a:t>
            </a:r>
          </a:p>
          <a:p>
            <a:r>
              <a:rPr lang="en-US" dirty="0"/>
              <a:t>If the engine is in the front, it can be either front- or rear-wheel drive. In many cases, a front engine vehicle can also drive all four wheels, called four wheel drive (4WD) or all-wheel drive (AWD). </a:t>
            </a:r>
          </a:p>
          <a:p>
            <a:r>
              <a:rPr lang="en-US" dirty="0"/>
              <a:t>If the engine is located at the rear of the vehicle, it can be rear-wheel drive or four-wheel drive.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136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All service work requires that the vehicle, including the engine and accessories, be properly identified.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most common identification is the make, model, and year of the vehicle.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Make: e.g., Chevrolet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Model: e.g., Cruze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Year: e.g., 2014</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year of the vehicle is often difficult to determine exactly.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model may be introduced as the next year’s model as soon as January of the previous year.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Typically, a new model year (abbreviated M Y) starts in September or October of the year prior to the actual new year, but not always.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This is why the vehicle identification number, usually abbreviated V I N, is so important</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08219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noProof="0" dirty="0">
                <a:solidFill>
                  <a:schemeClr val="dk1"/>
                </a:solidFill>
                <a:latin typeface="Arial" panose="020B0604020202020204" pitchFamily="34" charset="0"/>
                <a:ea typeface="Arial"/>
                <a:cs typeface="Arial" panose="020B0604020202020204" pitchFamily="34" charset="0"/>
                <a:sym typeface="Arial"/>
              </a:rPr>
              <a:t>Vehicle Identification</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Since 1981, all vehicle manufacturers have used a V I N that is 17 characters long. </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Although every vehicle manufacturer assigns various letters or numbers within these 17 characters, there are some constants, including:</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first number or letter designates the country of origin</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kern="1200" dirty="0">
                <a:solidFill>
                  <a:schemeClr val="tx1"/>
                </a:solidFill>
                <a:effectLst/>
                <a:latin typeface="+mn-lt"/>
                <a:ea typeface="+mn-ea"/>
                <a:cs typeface="+mn-cs"/>
              </a:rPr>
              <a:t>The 17-digit alphanumeric code of the V I N is indicated from left to right are as follows: 1 G N D S 1 3 S 0 G 2 1 3 8 9 2 6. The code is positioned in order from 1 through 17, and each position represents the following:1: Country; 2, 3: World make identifier; 4: Gross vehicle weight rating, G V W R, and brake system; 5, 6: Line chassis series; 7: Body type; 8: Engine type; 9: Check digit; 10: Model year; 11: Plant; 12 through 17: Production sequence number.</a:t>
            </a:r>
            <a:r>
              <a:rPr lang="en-US" dirty="0"/>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25836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Vehicle Identification</a:t>
            </a:r>
          </a:p>
          <a:p>
            <a:r>
              <a:rPr lang="en-US" dirty="0"/>
              <a:t>The first number or letter designates the country of origin. ● SEE CHART 1.2.</a:t>
            </a:r>
          </a:p>
          <a:p>
            <a:r>
              <a:rPr lang="en-US" dirty="0"/>
              <a:t>The model of the vehicle is commonly the fourth and/or fifth character.</a:t>
            </a:r>
          </a:p>
          <a:p>
            <a:r>
              <a:rPr lang="en-US" dirty="0"/>
              <a:t>The eighth character is often the engine code. (Some engines cannot be determined by the V I N.)</a:t>
            </a:r>
          </a:p>
          <a:p>
            <a:r>
              <a:rPr lang="en-US" dirty="0"/>
              <a:t>The tenth character represents the model year (M Y) on all vehicles</a:t>
            </a:r>
          </a:p>
          <a:p>
            <a:endParaRPr lang="en-US" dirty="0"/>
          </a:p>
        </p:txBody>
      </p:sp>
    </p:spTree>
    <p:extLst>
      <p:ext uri="{BB962C8B-B14F-4D97-AF65-F5344CB8AC3E}">
        <p14:creationId xmlns:p14="http://schemas.microsoft.com/office/powerpoint/2010/main" val="1843825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Vehicle Identification</a:t>
            </a:r>
          </a:p>
          <a:p>
            <a:r>
              <a:rPr lang="en-US" dirty="0"/>
              <a:t>The tenth character represents the model year (M Y) on all vehicles. ● </a:t>
            </a:r>
            <a:r>
              <a:rPr lang="en-US" b="1" dirty="0"/>
              <a:t>SEE CHART 1.3.</a:t>
            </a:r>
          </a:p>
        </p:txBody>
      </p:sp>
    </p:spTree>
    <p:extLst>
      <p:ext uri="{BB962C8B-B14F-4D97-AF65-F5344CB8AC3E}">
        <p14:creationId xmlns:p14="http://schemas.microsoft.com/office/powerpoint/2010/main" val="49970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 </a:t>
            </a:r>
            <a:r>
              <a:rPr lang="en-US" sz="1200" b="1" i="0" u="none" strike="noStrike" cap="none" noProof="0" dirty="0">
                <a:solidFill>
                  <a:schemeClr val="dk1"/>
                </a:solidFill>
                <a:latin typeface="Arial" panose="020B0604020202020204" pitchFamily="34" charset="0"/>
                <a:ea typeface="Arial"/>
                <a:cs typeface="Arial" panose="020B0604020202020204" pitchFamily="34" charset="0"/>
                <a:sym typeface="Arial"/>
              </a:rPr>
              <a:t>Vehicle Safety Certification Label </a:t>
            </a: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is attached to the left side pillar post on the rearward-facing section of the left front door.</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This label indicates the month and year of manufacture, the (V I N), as well as the G V W R and G A W R.</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Gross vehicle weight rating (G V W R)—The maximum (upper limit) weight of a vehicle as specified by the vehicle manufacturer.</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This is important to know if hauling a heavy load, such as in a truck or S U V.</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Gross axle weight rating (G A W R)—The maximum weight that an axle can support is usually followed by “F R” for front axle and “R CarPlay” for rear axle.</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kern="1200" dirty="0">
                <a:solidFill>
                  <a:schemeClr val="tx1"/>
                </a:solidFill>
                <a:effectLst/>
                <a:latin typeface="+mn-lt"/>
                <a:ea typeface="+mn-ea"/>
                <a:cs typeface="+mn-cs"/>
              </a:rPr>
              <a:t>The label displays two columns under date followed by G V W R. Date: 03 slash 22; G V W R: 2713 K G (5980 L B). The first column shows front G A W R and the second column shows rear G A W R. Front G A W R: 1272 K G (2805 L B) WITH; 245 or 45 R 20 103 H TIRES; 20 times 8.0 J RIMS; AT 270 k P a or 39 P S I cold. Rear G A W R: 1479 K G (3260 L B) WITH; 245 or 45 R 20 103 H TIRES; 20 times 8.0 J RIMS; AT 270 k P a or 39 P S I cold. Text below reads, This vehicle conforms to all applicable federal motor vehicle safety and theft prevention standards in effect on the date of manufacture shown above. V I N: 3 F M T K 4 S E X N M A 20635, type: M P V; F 0078 T 0125. A scan code is below followed by EXT P N T: D 4, I R C 47, 1050. A line is below with the following data: W B 117, INT T R A 1, T P or P S, R: E, Axle ZZ, T R: A, S </a:t>
            </a:r>
            <a:r>
              <a:rPr lang="en-US" sz="1200" b="0" i="0" u="sng" strike="noStrike" kern="1200" dirty="0">
                <a:solidFill>
                  <a:schemeClr val="tx1"/>
                </a:solidFill>
                <a:effectLst/>
                <a:latin typeface="+mn-lt"/>
                <a:ea typeface="+mn-ea"/>
                <a:cs typeface="+mn-cs"/>
              </a:rPr>
              <a:t>slash W</a:t>
            </a:r>
            <a:r>
              <a:rPr lang="en-US" sz="1200" b="0" i="0" u="none" strike="noStrike" kern="1200" dirty="0">
                <a:solidFill>
                  <a:schemeClr val="tx1"/>
                </a:solidFill>
                <a:effectLst/>
                <a:latin typeface="+mn-lt"/>
                <a:ea typeface="+mn-ea"/>
                <a:cs typeface="+mn-cs"/>
              </a:rPr>
              <a:t> R X T E. U T C inverted delta 5 </a:t>
            </a:r>
            <a:r>
              <a:rPr lang="en-US" sz="1200" b="0" i="0" u="sng" strike="noStrike" kern="1200" dirty="0">
                <a:solidFill>
                  <a:schemeClr val="tx1"/>
                </a:solidFill>
                <a:effectLst/>
                <a:latin typeface="+mn-lt"/>
                <a:ea typeface="+mn-ea"/>
                <a:cs typeface="+mn-cs"/>
              </a:rPr>
              <a:t>U 5 A--1520472-B A.</a:t>
            </a:r>
            <a:r>
              <a:rPr lang="en-US" dirty="0"/>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4520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noProof="0" dirty="0">
                <a:solidFill>
                  <a:schemeClr val="dk1"/>
                </a:solidFill>
                <a:latin typeface="Arial" panose="020B0604020202020204" pitchFamily="34" charset="0"/>
                <a:ea typeface="Arial"/>
                <a:cs typeface="Arial" panose="020B0604020202020204" pitchFamily="34" charset="0"/>
                <a:sym typeface="Arial"/>
              </a:rPr>
              <a:t>Vehicle Emissions Control Information</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vehicle emissions control information (V E C I) label under the hood of the vehicle shows informative settings and emission hose routing information. </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V E C I label (sticker) can be located on the bottom side of the hood, the radiator fan shroud, the radiator core support, or the strut towers.</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dirty="0">
                <a:solidFill>
                  <a:schemeClr val="tx1"/>
                </a:solidFill>
                <a:effectLst/>
                <a:latin typeface="+mn-lt"/>
                <a:ea typeface="+mn-ea"/>
                <a:cs typeface="+mn-cs"/>
              </a:rPr>
              <a:t>The label reads as follows: Conforms to regulations: 2021 M Y; U. S. E P A: T 3 B 125 L D V: C A O B D two, Fuel: gasoline; California: U L E V 125 P C: C A O B D two, Fuel: gasoline; T W C or H O 2 S or S F I or W R-H O 2 S or S C or C A C, no adjustments needed; 5.2 L-Group: M F M X V 05.2 V E Z, Evap: M F M X R 0125 N D A; inverted delta M W 7 E-9 C 485-F S Y, scan code.</a:t>
            </a:r>
            <a:r>
              <a:rPr lang="en-US" dirty="0"/>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7539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2464409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4265305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C18E48-AC97-444A-8C71-71B94DC8AC9A}"/>
              </a:ext>
            </a:extLst>
          </p:cNvPr>
          <p:cNvSpPr>
            <a:spLocks noGrp="1"/>
          </p:cNvSpPr>
          <p:nvPr>
            <p:ph type="body" idx="1"/>
          </p:nvPr>
        </p:nvSpPr>
        <p:spPr/>
        <p:txBody>
          <a:bodyPr/>
          <a:lstStyle/>
          <a:p>
            <a:r>
              <a:rPr lang="en-US" noProof="0" dirty="0"/>
              <a:t>Long Description:</a:t>
            </a:r>
          </a:p>
          <a:p>
            <a:r>
              <a:rPr lang="en-US" sz="1200" b="0" i="0" u="none" strike="noStrike" kern="1200" dirty="0">
                <a:solidFill>
                  <a:schemeClr val="tx1"/>
                </a:solidFill>
                <a:effectLst/>
                <a:latin typeface="+mn-lt"/>
                <a:ea typeface="+mn-ea"/>
                <a:cs typeface="+mn-cs"/>
              </a:rPr>
              <a:t>The options are navigation, tire pressure, trip energy, apple carplay accompanied by a play icon, owner’s manual accompanied by a book icon, and blocks accompanied by a blocks’ icon. An arrow points to the owner’s manual, and text reads, owner’s manual.</a:t>
            </a:r>
            <a:endParaRPr lang="en-US" noProof="0" dirty="0"/>
          </a:p>
        </p:txBody>
      </p:sp>
    </p:spTree>
    <p:extLst>
      <p:ext uri="{BB962C8B-B14F-4D97-AF65-F5344CB8AC3E}">
        <p14:creationId xmlns:p14="http://schemas.microsoft.com/office/powerpoint/2010/main" val="1091945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Purpose of Service Information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Service information is needed to correctly service or repair vehicles because it contains all of the specifications, as well as the specified procedures to follow when servicing or repairing a vehicle.</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Factory Service Information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Until the 1990s, most service information was found in paper manuals called service manuals or shop manuals.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More recently, the manufacturer provides this information in a digital format.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 most comprehensive and accurate service information is the service information from the vehicle manufacturer.</a:t>
            </a:r>
          </a:p>
          <a:p>
            <a:pPr marL="0" indent="0">
              <a:buFontTx/>
              <a:buNone/>
            </a:pPr>
            <a:endParaRPr lang="en-US" b="1" dirty="0">
              <a:latin typeface="Arial" panose="020B0604020202020204" pitchFamily="34" charset="0"/>
              <a:cs typeface="Arial" panose="020B0604020202020204" pitchFamily="34" charset="0"/>
            </a:endParaRPr>
          </a:p>
          <a:p>
            <a:pPr marL="0" indent="0">
              <a:buFontTx/>
              <a:buNone/>
            </a:pPr>
            <a:r>
              <a:rPr lang="en-US" b="1" dirty="0">
                <a:latin typeface="Arial" panose="020B0604020202020204" pitchFamily="34" charset="0"/>
                <a:cs typeface="Arial" panose="020B0604020202020204" pitchFamily="34" charset="0"/>
              </a:rPr>
              <a:t>Tech Tip: Print It Out</a:t>
            </a:r>
          </a:p>
          <a:p>
            <a:r>
              <a:rPr lang="en-US" sz="1200" b="0" i="0" u="none" strike="noStrike" baseline="0" dirty="0">
                <a:solidFill>
                  <a:srgbClr val="231F20"/>
                </a:solidFill>
                <a:latin typeface="Arial" panose="020B0604020202020204" pitchFamily="34" charset="0"/>
                <a:cs typeface="Arial" panose="020B0604020202020204" pitchFamily="34" charset="0"/>
              </a:rPr>
              <a:t>It is often a benefit to have the written instructions or schematics (wiring diagrams) at the vehicle while diagnosing or performing a repair. The advantage of electronic service information is that the material can be printed out and taken to the vehicle for easy</a:t>
            </a:r>
          </a:p>
          <a:p>
            <a:pPr marR="56520"/>
            <a:r>
              <a:rPr lang="en-US" sz="1200" b="0" i="0" u="none" strike="noStrike" baseline="0" dirty="0">
                <a:solidFill>
                  <a:srgbClr val="231F20"/>
                </a:solidFill>
                <a:latin typeface="Arial" panose="020B0604020202020204" pitchFamily="34" charset="0"/>
                <a:cs typeface="Arial" panose="020B0604020202020204" pitchFamily="34" charset="0"/>
              </a:rPr>
              <a:t>access. This also allows the service technician to write or draw on the printed copy, which can be a big help when performing tests, such as electrical system measurements. The schematic can be color-coded to show where there should be voltage and where a ground should be detected. These notes can then be used to document the test results on the work order.</a:t>
            </a:r>
          </a:p>
          <a:p>
            <a:pPr marL="0" indent="0">
              <a:buFontTx/>
              <a:buNone/>
            </a:pPr>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165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Aftermarket Service Information</a:t>
            </a:r>
          </a:p>
          <a:p>
            <a:pPr marL="171450" indent="-171450">
              <a:buFont typeface="Arial" panose="020B0604020202020204" pitchFamily="34" charset="0"/>
              <a:buChar char="•"/>
            </a:pPr>
            <a:r>
              <a:rPr lang="en-US" sz="1200" dirty="0"/>
              <a:t>While factory service manuals cover just one year and one or more models of the same vehicle, most aftermarket service manuals cover multiple years and/or models in one manual. </a:t>
            </a:r>
          </a:p>
          <a:p>
            <a:pPr marL="171450" indent="-171450">
              <a:buFont typeface="Arial" panose="020B0604020202020204" pitchFamily="34" charset="0"/>
              <a:buChar char="•"/>
            </a:pPr>
            <a:r>
              <a:rPr lang="en-US" sz="1200" dirty="0"/>
              <a:t>Paper service manuals had the following disadvantages:</a:t>
            </a:r>
          </a:p>
          <a:p>
            <a:pPr marL="171450" indent="-171450">
              <a:buFont typeface="Arial" panose="020B0604020202020204" pitchFamily="34" charset="0"/>
              <a:buChar char="•"/>
            </a:pPr>
            <a:r>
              <a:rPr lang="en-US" sz="1200" dirty="0"/>
              <a:t>Required a lot of storage space</a:t>
            </a:r>
          </a:p>
          <a:p>
            <a:pPr marL="171450" indent="-171450">
              <a:buFont typeface="Arial" panose="020B0604020202020204" pitchFamily="34" charset="0"/>
              <a:buChar char="•"/>
            </a:pPr>
            <a:r>
              <a:rPr lang="en-US" sz="1200" dirty="0"/>
              <a:t>The pages would become dirty from handling</a:t>
            </a:r>
          </a:p>
          <a:p>
            <a:pPr marL="171450" indent="-171450">
              <a:buFont typeface="Arial" panose="020B0604020202020204" pitchFamily="34" charset="0"/>
              <a:buChar char="•"/>
            </a:pPr>
            <a:r>
              <a:rPr lang="en-US" sz="1200" dirty="0"/>
              <a:t>Difficult to use at the vehicle or to make copies from the thick manuals</a:t>
            </a:r>
          </a:p>
          <a:p>
            <a:pPr marL="171450" indent="-171450">
              <a:buFont typeface="Arial" panose="020B0604020202020204" pitchFamily="34" charset="0"/>
              <a:buChar char="•"/>
            </a:pPr>
            <a:r>
              <a:rPr lang="en-US" sz="1200" dirty="0"/>
              <a:t>Paper service manuals were replaced with electronic service information that came on CDs and then DVDs, before becoming available on the Internet. </a:t>
            </a:r>
          </a:p>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6930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noProof="0" dirty="0"/>
              <a:t>Long Description:</a:t>
            </a:r>
          </a:p>
          <a:p>
            <a:r>
              <a:rPr lang="en-US" sz="1200" b="0" i="0" u="none" strike="noStrike" kern="1200" dirty="0">
                <a:solidFill>
                  <a:schemeClr val="tx1"/>
                </a:solidFill>
                <a:effectLst/>
                <a:latin typeface="+mn-lt"/>
                <a:ea typeface="+mn-ea"/>
                <a:cs typeface="+mn-cs"/>
              </a:rPr>
              <a:t>The menu lists the following systems: engine; drive train; brake system; wheels, tires, steering and suspension; electrical accessories; instruments and gauges; and climate control.</a:t>
            </a:r>
            <a:r>
              <a:rPr lang="en-US" dirty="0"/>
              <a:t> </a:t>
            </a:r>
            <a:endParaRPr lang="en-US" noProof="0" dirty="0"/>
          </a:p>
        </p:txBody>
      </p:sp>
    </p:spTree>
    <p:extLst>
      <p:ext uri="{BB962C8B-B14F-4D97-AF65-F5344CB8AC3E}">
        <p14:creationId xmlns:p14="http://schemas.microsoft.com/office/powerpoint/2010/main" val="1620235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Technical Service Bulletins</a:t>
            </a:r>
          </a:p>
          <a:p>
            <a:pPr marL="171450" indent="-171450">
              <a:buFont typeface="Arial" panose="020B0604020202020204" pitchFamily="34" charset="0"/>
              <a:buChar char="•"/>
            </a:pPr>
            <a:r>
              <a:rPr lang="en-US" dirty="0"/>
              <a:t>A technical service bulletin (T S B) is issued by the vehicle manufacturer to notify service technicians of a potential problem or other critical information. </a:t>
            </a:r>
          </a:p>
          <a:p>
            <a:pPr marL="171450" indent="-171450">
              <a:buFont typeface="Arial" panose="020B0604020202020204" pitchFamily="34" charset="0"/>
              <a:buChar char="•"/>
            </a:pPr>
            <a:r>
              <a:rPr lang="en-US" dirty="0"/>
              <a:t>The T S B may include diagnostic procedures and the necessary corrective action. </a:t>
            </a:r>
          </a:p>
          <a:p>
            <a:pPr marL="171450" indent="-171450">
              <a:buFont typeface="Arial" panose="020B0604020202020204" pitchFamily="34" charset="0"/>
              <a:buChar char="•"/>
            </a:pPr>
            <a:r>
              <a:rPr lang="en-US" dirty="0"/>
              <a:t>T S B s are not an authorization for repair or a guarantee to correct a concern.</a:t>
            </a:r>
          </a:p>
          <a:p>
            <a:pPr marL="171450" indent="-171450">
              <a:buFont typeface="Arial" panose="020B0604020202020204" pitchFamily="34" charset="0"/>
              <a:buChar char="•"/>
            </a:pPr>
            <a:r>
              <a:rPr lang="en-US" dirty="0"/>
              <a:t>T S B s are designed for dealership technicians, but are republished by aftermarket companies and made available along with other service information to shops and vehicle repair facilities.</a:t>
            </a:r>
          </a:p>
          <a:p>
            <a:r>
              <a:rPr lang="en-US" b="1" dirty="0"/>
              <a:t>Recalls and Campaigns</a:t>
            </a:r>
          </a:p>
          <a:p>
            <a:pPr marL="171450" indent="-171450">
              <a:buFont typeface="Arial" panose="020B0604020202020204" pitchFamily="34" charset="0"/>
              <a:buChar char="•"/>
            </a:pPr>
            <a:r>
              <a:rPr lang="en-US" dirty="0"/>
              <a:t>A campaign is typically issued when a manufacturer wants to improve a product’s performance or increase the customer’s satisfaction.</a:t>
            </a:r>
          </a:p>
          <a:p>
            <a:pPr marL="171450" indent="-171450">
              <a:buFont typeface="Arial" panose="020B0604020202020204" pitchFamily="34" charset="0"/>
              <a:buChar char="•"/>
            </a:pPr>
            <a:r>
              <a:rPr lang="en-US" dirty="0"/>
              <a:t>If the campaign involves a safety or emissions concern, it is considered a recall. </a:t>
            </a:r>
          </a:p>
          <a:p>
            <a:pPr marL="171450" indent="-171450">
              <a:buFont typeface="Arial" panose="020B0604020202020204" pitchFamily="34" charset="0"/>
              <a:buChar char="•"/>
            </a:pPr>
            <a:r>
              <a:rPr lang="en-US" dirty="0"/>
              <a:t>A recall can occur when either the manufacturer or the National Highway Traffic Safety Administration (N H T S A) determines there is a concern.</a:t>
            </a:r>
          </a:p>
          <a:p>
            <a:pPr marL="171450" indent="-171450">
              <a:buFont typeface="Arial" panose="020B0604020202020204" pitchFamily="34" charset="0"/>
              <a:buChar char="•"/>
            </a:pPr>
            <a:r>
              <a:rPr lang="en-US" dirty="0"/>
              <a:t>NHTSA WEB SITE</a:t>
            </a:r>
            <a:r>
              <a:rPr lang="en-US" baseline="0" dirty="0"/>
              <a:t> FOR RECALLS: </a:t>
            </a:r>
            <a:r>
              <a:rPr lang="en-US" dirty="0">
                <a:hlinkClick r:id="rId3"/>
              </a:rPr>
              <a:t>Check for Recalls: Vehicle, Car Seat, Tire, Equipment | NHTSA</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9188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36947908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858837"/>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Content Placeholder 2">
            <a:extLst>
              <a:ext uri="{FF2B5EF4-FFF2-40B4-BE49-F238E27FC236}">
                <a16:creationId xmlns:a16="http://schemas.microsoft.com/office/drawing/2014/main" id="{1AFA6AD5-68FE-8538-3791-A19C1288BC64}"/>
              </a:ext>
            </a:extLst>
          </p:cNvPr>
          <p:cNvSpPr>
            <a:spLocks noGrp="1"/>
          </p:cNvSpPr>
          <p:nvPr>
            <p:ph sz="quarter" idx="18"/>
          </p:nvPr>
        </p:nvSpPr>
        <p:spPr>
          <a:xfrm>
            <a:off x="5029200" y="4271963"/>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980388"/>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Tree>
    <p:extLst>
      <p:ext uri="{BB962C8B-B14F-4D97-AF65-F5344CB8AC3E}">
        <p14:creationId xmlns:p14="http://schemas.microsoft.com/office/powerpoint/2010/main" val="1210909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Tree>
    <p:extLst>
      <p:ext uri="{BB962C8B-B14F-4D97-AF65-F5344CB8AC3E}">
        <p14:creationId xmlns:p14="http://schemas.microsoft.com/office/powerpoint/2010/main" val="2526235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27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457200" y="1481140"/>
            <a:ext cx="4484688"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5192713" y="1481140"/>
            <a:ext cx="3592512"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5192713" y="5399090"/>
            <a:ext cx="3592512" cy="490537"/>
          </a:xfrm>
        </p:spPr>
        <p:txBody>
          <a:bodyPr/>
          <a:lstStyle>
            <a:lvl1pPr marL="76200" indent="0">
              <a:buNone/>
              <a:defRPr sz="900"/>
            </a:lvl1pPr>
          </a:lstStyle>
          <a:p>
            <a:pPr lvl="0"/>
            <a:r>
              <a:rPr lang="en-US" dirty="0"/>
              <a:t>Caption</a:t>
            </a:r>
          </a:p>
        </p:txBody>
      </p:sp>
    </p:spTree>
    <p:extLst>
      <p:ext uri="{BB962C8B-B14F-4D97-AF65-F5344CB8AC3E}">
        <p14:creationId xmlns:p14="http://schemas.microsoft.com/office/powerpoint/2010/main" val="3248594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649068"/>
            <a:ext cx="8229600" cy="646331"/>
          </a:xfrm>
          <a:prstGeom prst="rect">
            <a:avLst/>
          </a:prstGeom>
          <a:noFill/>
          <a:ln>
            <a:noFill/>
          </a:ln>
        </p:spPr>
        <p:txBody>
          <a:bodyPr lIns="0" tIns="45720" rIns="0" bIns="4572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792339"/>
            <a:ext cx="8229600" cy="276999"/>
          </a:xfrm>
          <a:prstGeom prst="rect">
            <a:avLst/>
          </a:prstGeom>
          <a:noFill/>
          <a:ln>
            <a:noFill/>
          </a:ln>
        </p:spPr>
        <p:txBody>
          <a:bodyPr lIns="0" tIns="45720" rIns="0" bIns="45720"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Tree>
    <p:extLst>
      <p:ext uri="{BB962C8B-B14F-4D97-AF65-F5344CB8AC3E}">
        <p14:creationId xmlns:p14="http://schemas.microsoft.com/office/powerpoint/2010/main" val="101721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Tree>
    <p:extLst>
      <p:ext uri="{BB962C8B-B14F-4D97-AF65-F5344CB8AC3E}">
        <p14:creationId xmlns:p14="http://schemas.microsoft.com/office/powerpoint/2010/main" val="3100945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005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886221694"/>
      </p:ext>
    </p:extLst>
  </p:cSld>
  <p:clrMap bg1="lt1" tx1="dk1" bg2="dk2" tx2="lt2" accent1="accent1" accent2="accent2" accent3="accent3" accent4="accent4" accent5="accent5" accent6="accent6" hlink="hlink" folHlink="folHlink"/>
  <p:sldLayoutIdLst>
    <p:sldLayoutId id="2147483674" r:id="rId1"/>
    <p:sldLayoutId id="2147483675"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pic>
        <p:nvPicPr>
          <p:cNvPr id="4" name="Picture 3" descr="Pearson Logo">
            <a:extLst>
              <a:ext uri="{FF2B5EF4-FFF2-40B4-BE49-F238E27FC236}">
                <a16:creationId xmlns:a16="http://schemas.microsoft.com/office/drawing/2014/main" id="{CC7FDAE2-C87E-8289-136F-3FF2CD624E03}"/>
              </a:ext>
            </a:extLst>
          </p:cNvPr>
          <p:cNvPicPr>
            <a:picLocks noChangeAspect="1"/>
          </p:cNvPicPr>
          <p:nvPr userDrawn="1"/>
        </p:nvPicPr>
        <p:blipFill>
          <a:blip r:embed="rId8"/>
          <a:stretch>
            <a:fillRect/>
          </a:stretch>
        </p:blipFill>
        <p:spPr>
          <a:xfrm>
            <a:off x="435802" y="6491891"/>
            <a:ext cx="875960" cy="276014"/>
          </a:xfrm>
          <a:prstGeom prst="rect">
            <a:avLst/>
          </a:prstGeom>
        </p:spPr>
      </p:pic>
      <p:sp>
        <p:nvSpPr>
          <p:cNvPr id="5" name="Content Placeholder 4">
            <a:extLst>
              <a:ext uri="{FF2B5EF4-FFF2-40B4-BE49-F238E27FC236}">
                <a16:creationId xmlns:a16="http://schemas.microsoft.com/office/drawing/2014/main" id="{0E530396-1D3E-7867-2294-3E6609882EDB}"/>
              </a:ext>
            </a:extLst>
          </p:cNvPr>
          <p:cNvSpPr txBox="1">
            <a:spLocks/>
          </p:cNvSpPr>
          <p:nvPr userDrawn="1"/>
        </p:nvSpPr>
        <p:spPr>
          <a:xfrm>
            <a:off x="2125663" y="6522066"/>
            <a:ext cx="6589712" cy="221018"/>
          </a:xfrm>
          <a:prstGeom prst="rect">
            <a:avLst/>
          </a:prstGeom>
          <a:noFill/>
          <a:ln>
            <a:noFill/>
          </a:ln>
        </p:spPr>
        <p:txBody>
          <a:bodyPr lIns="0" tIns="18000" rIns="0" bIns="18000" anchor="ctr" anchorCtr="0">
            <a:spAutoFit/>
          </a:bodyPr>
          <a:lstStyle>
            <a:defPPr marR="0" lvl="0" algn="l" rtl="0">
              <a:lnSpc>
                <a:spcPct val="100000"/>
              </a:lnSpc>
              <a:spcBef>
                <a:spcPts val="0"/>
              </a:spcBef>
              <a:spcAft>
                <a:spcPts val="0"/>
              </a:spcAft>
            </a:defPPr>
            <a:lvl1pPr marL="256032" marR="0" lvl="0" indent="-154432" algn="r">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Arial"/>
                <a:sym typeface="Arial"/>
              </a:defRPr>
            </a:lvl1pPr>
            <a:lvl2pPr marL="742950" marR="0" lvl="1" indent="-18415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lvl="0"/>
            <a:r>
              <a:rPr lang="en-US" dirty="0"/>
              <a:t>Copyright © 2025 Pearson Education, Inc. All Rights Reserved</a:t>
            </a:r>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8" r:id="rId3"/>
    <p:sldLayoutId id="2147483669" r:id="rId4"/>
    <p:sldLayoutId id="2147483670" r:id="rId5"/>
    <p:sldLayoutId id="2147483671" r:id="rId6"/>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s://jameshalderman.com/a0_anim_lib_page/"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hyperlink" Target="https://jameshalderman.com/a1_vid_lib_page/" TargetMode="External"/><Relationship Id="rId5" Type="http://schemas.openxmlformats.org/officeDocument/2006/relationships/hyperlink" Target="https://jameshalderman.com/a0_vid_lib_page/" TargetMode="External"/><Relationship Id="rId4" Type="http://schemas.openxmlformats.org/officeDocument/2006/relationships/hyperlink" Target="https://jameshalderman.com/a1_anim_lib_pag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6B8E-5956-2E6D-D927-E1488CB87120}"/>
              </a:ext>
            </a:extLst>
          </p:cNvPr>
          <p:cNvSpPr>
            <a:spLocks noGrp="1"/>
          </p:cNvSpPr>
          <p:nvPr>
            <p:ph type="title"/>
          </p:nvPr>
        </p:nvSpPr>
        <p:spPr>
          <a:xfrm>
            <a:off x="466254" y="238573"/>
            <a:ext cx="8233956" cy="1144347"/>
          </a:xfrm>
        </p:spPr>
        <p:txBody>
          <a:bodyPr wrap="square" lIns="0" tIns="18000" rIns="0" bIns="18000" anchor="ctr">
            <a:spAutoFit/>
          </a:bodyPr>
          <a:lstStyle/>
          <a:p>
            <a:r>
              <a:rPr lang="en-US" noProof="0" dirty="0"/>
              <a:t>Automotive Electrical and Engine Performance</a:t>
            </a:r>
          </a:p>
        </p:txBody>
      </p:sp>
      <p:sp>
        <p:nvSpPr>
          <p:cNvPr id="3" name="Text Placeholder 2">
            <a:extLst>
              <a:ext uri="{FF2B5EF4-FFF2-40B4-BE49-F238E27FC236}">
                <a16:creationId xmlns:a16="http://schemas.microsoft.com/office/drawing/2014/main" id="{A2A373D2-E818-425A-2D9C-02C7C087146B}"/>
              </a:ext>
            </a:extLst>
          </p:cNvPr>
          <p:cNvSpPr>
            <a:spLocks noGrp="1"/>
          </p:cNvSpPr>
          <p:nvPr>
            <p:ph type="body" idx="1"/>
          </p:nvPr>
        </p:nvSpPr>
        <p:spPr>
          <a:xfrm>
            <a:off x="470950" y="1483166"/>
            <a:ext cx="1654713" cy="344128"/>
          </a:xfrm>
        </p:spPr>
        <p:txBody>
          <a:bodyPr wrap="square" lIns="0" tIns="18000" rIns="0" bIns="18000" anchor="ctr">
            <a:spAutoFit/>
          </a:bodyPr>
          <a:lstStyle/>
          <a:p>
            <a:r>
              <a:rPr lang="en-US" noProof="0" dirty="0"/>
              <a:t>Ninth Edition</a:t>
            </a:r>
          </a:p>
        </p:txBody>
      </p:sp>
      <p:pic>
        <p:nvPicPr>
          <p:cNvPr id="14" name="Picture 21" descr="Front Cover: Automotive Electrical and Engine Performance Ninth Edition by Halderman and Ward.">
            <a:extLst>
              <a:ext uri="{FF2B5EF4-FFF2-40B4-BE49-F238E27FC236}">
                <a16:creationId xmlns:a16="http://schemas.microsoft.com/office/drawing/2014/main" id="{D57CA47E-FA85-4553-B155-28E0ACE5A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53" y="2143628"/>
            <a:ext cx="3207092" cy="3976793"/>
          </a:xfrm>
          <a:prstGeom prst="rect">
            <a:avLst/>
          </a:prstGeom>
        </p:spPr>
      </p:pic>
      <p:sp>
        <p:nvSpPr>
          <p:cNvPr id="6" name="Content Placeholder 5">
            <a:extLst>
              <a:ext uri="{FF2B5EF4-FFF2-40B4-BE49-F238E27FC236}">
                <a16:creationId xmlns:a16="http://schemas.microsoft.com/office/drawing/2014/main" id="{4503EBA1-5ECB-152F-082E-D35D2033672F}"/>
              </a:ext>
            </a:extLst>
          </p:cNvPr>
          <p:cNvSpPr>
            <a:spLocks noGrp="1"/>
          </p:cNvSpPr>
          <p:nvPr>
            <p:ph sz="quarter" idx="14"/>
          </p:nvPr>
        </p:nvSpPr>
        <p:spPr>
          <a:xfrm>
            <a:off x="4583016" y="2912866"/>
            <a:ext cx="1961003" cy="498016"/>
          </a:xfrm>
        </p:spPr>
        <p:txBody>
          <a:bodyPr wrap="square" lIns="0" tIns="18000" rIns="0" bIns="18000" anchor="ctr">
            <a:spAutoFit/>
          </a:bodyPr>
          <a:lstStyle/>
          <a:p>
            <a:pPr indent="-101600"/>
            <a:r>
              <a:rPr lang="en-US" noProof="0" dirty="0"/>
              <a:t>Chapter 1</a:t>
            </a:r>
          </a:p>
        </p:txBody>
      </p:sp>
      <p:sp>
        <p:nvSpPr>
          <p:cNvPr id="8" name="Content Placeholder 7">
            <a:extLst>
              <a:ext uri="{FF2B5EF4-FFF2-40B4-BE49-F238E27FC236}">
                <a16:creationId xmlns:a16="http://schemas.microsoft.com/office/drawing/2014/main" id="{867D26DE-3068-F5C4-1D8E-DE6D246B8DB9}"/>
              </a:ext>
            </a:extLst>
          </p:cNvPr>
          <p:cNvSpPr>
            <a:spLocks noGrp="1"/>
          </p:cNvSpPr>
          <p:nvPr>
            <p:ph sz="quarter" idx="15"/>
          </p:nvPr>
        </p:nvSpPr>
        <p:spPr>
          <a:xfrm>
            <a:off x="4583017" y="3603283"/>
            <a:ext cx="3951383" cy="713460"/>
          </a:xfrm>
        </p:spPr>
        <p:txBody>
          <a:bodyPr wrap="square" lIns="0" tIns="18000" rIns="0" bIns="18000" anchor="ctr">
            <a:spAutoFit/>
          </a:bodyPr>
          <a:lstStyle/>
          <a:p>
            <a:pPr marL="0"/>
            <a:r>
              <a:rPr lang="en-US" noProof="0" dirty="0"/>
              <a:t>Service Information and Work Orders</a:t>
            </a:r>
          </a:p>
        </p:txBody>
      </p:sp>
      <p:pic>
        <p:nvPicPr>
          <p:cNvPr id="21" name="Picture 20" descr="Pearson Logo">
            <a:extLst>
              <a:ext uri="{FF2B5EF4-FFF2-40B4-BE49-F238E27FC236}">
                <a16:creationId xmlns:a16="http://schemas.microsoft.com/office/drawing/2014/main" id="{4BC053E9-47BC-1D55-4129-81FEFA94C2E7}"/>
              </a:ext>
            </a:extLst>
          </p:cNvPr>
          <p:cNvPicPr>
            <a:picLocks noChangeAspect="1"/>
          </p:cNvPicPr>
          <p:nvPr/>
        </p:nvPicPr>
        <p:blipFill>
          <a:blip r:embed="rId4"/>
          <a:stretch>
            <a:fillRect/>
          </a:stretch>
        </p:blipFill>
        <p:spPr>
          <a:xfrm>
            <a:off x="435802" y="6491891"/>
            <a:ext cx="875960" cy="276014"/>
          </a:xfrm>
          <a:prstGeom prst="rect">
            <a:avLst/>
          </a:prstGeom>
        </p:spPr>
      </p:pic>
      <p:sp>
        <p:nvSpPr>
          <p:cNvPr id="5" name="Content Placeholder 4">
            <a:extLst>
              <a:ext uri="{FF2B5EF4-FFF2-40B4-BE49-F238E27FC236}">
                <a16:creationId xmlns:a16="http://schemas.microsoft.com/office/drawing/2014/main" id="{0BFE8711-94A7-ACB4-596D-C5D680131142}"/>
              </a:ext>
            </a:extLst>
          </p:cNvPr>
          <p:cNvSpPr>
            <a:spLocks noGrp="1"/>
          </p:cNvSpPr>
          <p:nvPr>
            <p:ph sz="quarter" idx="18"/>
          </p:nvPr>
        </p:nvSpPr>
        <p:spPr>
          <a:xfrm>
            <a:off x="2125663" y="6522066"/>
            <a:ext cx="6589712" cy="221018"/>
          </a:xfrm>
          <a:noFill/>
          <a:ln>
            <a:noFill/>
          </a:ln>
        </p:spPr>
        <p:txBody>
          <a:bodyPr lIns="0" tIns="18000" rIns="0" bIns="18000" anchor="ctr" anchorCtr="0">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176983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60375" y="251236"/>
            <a:ext cx="8229600" cy="590349"/>
          </a:xfrm>
        </p:spPr>
        <p:txBody>
          <a:bodyPr tIns="18000" bIns="18000" anchor="ctr" anchorCtr="0"/>
          <a:lstStyle/>
          <a:p>
            <a:r>
              <a:rPr lang="en-US" noProof="0" dirty="0"/>
              <a:t>Recalls and Campaigns </a:t>
            </a:r>
          </a:p>
        </p:txBody>
      </p:sp>
      <p:sp>
        <p:nvSpPr>
          <p:cNvPr id="3" name="Content Placeholder 2">
            <a:extLst>
              <a:ext uri="{FF2B5EF4-FFF2-40B4-BE49-F238E27FC236}">
                <a16:creationId xmlns:a16="http://schemas.microsoft.com/office/drawing/2014/main" id="{F8BE9E9D-8476-4890-99F6-4740E60B09AC}"/>
              </a:ext>
            </a:extLst>
          </p:cNvPr>
          <p:cNvSpPr>
            <a:spLocks noGrp="1"/>
          </p:cNvSpPr>
          <p:nvPr>
            <p:ph sz="quarter" idx="4294967295"/>
          </p:nvPr>
        </p:nvSpPr>
        <p:spPr>
          <a:xfrm>
            <a:off x="457200" y="1066800"/>
            <a:ext cx="8232775" cy="2621675"/>
          </a:xfrm>
          <a:prstGeom prst="rect">
            <a:avLst/>
          </a:prstGeom>
        </p:spPr>
        <p:txBody>
          <a:bodyPr tIns="18000" bIns="18000" anchor="ctr" anchorCtr="0"/>
          <a:lstStyle/>
          <a:p>
            <a:r>
              <a:rPr lang="en-US" sz="2400" noProof="0" dirty="0"/>
              <a:t>Recalls and Campaigns</a:t>
            </a:r>
          </a:p>
          <a:p>
            <a:pPr lvl="1"/>
            <a:r>
              <a:rPr lang="en-US" sz="2400" noProof="0" dirty="0"/>
              <a:t>Campaign issued when a manufacturer wants</a:t>
            </a:r>
          </a:p>
          <a:p>
            <a:pPr lvl="1"/>
            <a:r>
              <a:rPr lang="en-US" sz="2400" noProof="0" dirty="0"/>
              <a:t>Improve performance or increase satisfaction</a:t>
            </a:r>
          </a:p>
          <a:p>
            <a:pPr lvl="1"/>
            <a:r>
              <a:rPr lang="en-US" sz="2400" noProof="0" dirty="0"/>
              <a:t>Safety or emissions concern, it is considered a recall</a:t>
            </a:r>
          </a:p>
          <a:p>
            <a:pPr lvl="1"/>
            <a:r>
              <a:rPr lang="en-US" sz="2400" noProof="0" dirty="0"/>
              <a:t>Recall occurs when either manufacturer or </a:t>
            </a:r>
            <a:r>
              <a:rPr lang="en-US" sz="2400" spc="-300" noProof="0" dirty="0"/>
              <a:t>N H T S </a:t>
            </a:r>
            <a:r>
              <a:rPr lang="en-US" sz="2400" noProof="0" dirty="0"/>
              <a:t>A determines there is a concern</a:t>
            </a:r>
          </a:p>
        </p:txBody>
      </p:sp>
    </p:spTree>
    <p:extLst>
      <p:ext uri="{BB962C8B-B14F-4D97-AF65-F5344CB8AC3E}">
        <p14:creationId xmlns:p14="http://schemas.microsoft.com/office/powerpoint/2010/main" val="1608771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64275-9BA9-495D-9C90-A585D46CF9D7}"/>
              </a:ext>
            </a:extLst>
          </p:cNvPr>
          <p:cNvSpPr>
            <a:spLocks noGrp="1"/>
          </p:cNvSpPr>
          <p:nvPr>
            <p:ph type="title"/>
          </p:nvPr>
        </p:nvSpPr>
        <p:spPr>
          <a:xfrm>
            <a:off x="460375" y="294782"/>
            <a:ext cx="8229600" cy="590349"/>
          </a:xfrm>
        </p:spPr>
        <p:txBody>
          <a:bodyPr tIns="18000" bIns="18000" anchor="ctr" anchorCtr="0"/>
          <a:lstStyle/>
          <a:p>
            <a:r>
              <a:rPr lang="en-US" noProof="0" dirty="0"/>
              <a:t>Work Order </a:t>
            </a:r>
            <a:r>
              <a:rPr lang="en-US" sz="2800" noProof="0" dirty="0"/>
              <a:t>(1 of 3)</a:t>
            </a:r>
          </a:p>
        </p:txBody>
      </p:sp>
      <p:sp>
        <p:nvSpPr>
          <p:cNvPr id="3" name="Content Placeholder 2">
            <a:extLst>
              <a:ext uri="{FF2B5EF4-FFF2-40B4-BE49-F238E27FC236}">
                <a16:creationId xmlns:a16="http://schemas.microsoft.com/office/drawing/2014/main" id="{63F2CEE2-A79A-4EEB-8FBA-BC70A536335B}"/>
              </a:ext>
            </a:extLst>
          </p:cNvPr>
          <p:cNvSpPr>
            <a:spLocks noGrp="1"/>
          </p:cNvSpPr>
          <p:nvPr>
            <p:ph sz="quarter" idx="4294967295"/>
          </p:nvPr>
        </p:nvSpPr>
        <p:spPr>
          <a:xfrm>
            <a:off x="460375" y="1059612"/>
            <a:ext cx="8232775" cy="3572995"/>
          </a:xfrm>
          <a:prstGeom prst="rect">
            <a:avLst/>
          </a:prstGeom>
        </p:spPr>
        <p:txBody>
          <a:bodyPr tIns="18000" bIns="18000" anchor="ctr" anchorCtr="0"/>
          <a:lstStyle/>
          <a:p>
            <a:r>
              <a:rPr lang="en-US" sz="2400" noProof="0" dirty="0"/>
              <a:t>Service Advisor Documentation</a:t>
            </a:r>
          </a:p>
          <a:p>
            <a:pPr lvl="1"/>
            <a:r>
              <a:rPr lang="en-US" sz="2400" noProof="0" dirty="0"/>
              <a:t>Work order or repair order (</a:t>
            </a:r>
            <a:r>
              <a:rPr lang="en-US" sz="2400" spc="-300" noProof="0" dirty="0"/>
              <a:t>R </a:t>
            </a:r>
            <a:r>
              <a:rPr lang="en-US" sz="2400" noProof="0" dirty="0"/>
              <a:t>O), is a legal document </a:t>
            </a:r>
          </a:p>
          <a:p>
            <a:pPr lvl="1"/>
            <a:r>
              <a:rPr lang="en-US" sz="2400" noProof="0" dirty="0"/>
              <a:t>Signed by vehicle owner or his/her representative </a:t>
            </a:r>
          </a:p>
          <a:p>
            <a:pPr lvl="1"/>
            <a:r>
              <a:rPr lang="en-US" sz="2400" noProof="0" dirty="0"/>
              <a:t>Service advisor completes </a:t>
            </a:r>
            <a:r>
              <a:rPr lang="en-US" sz="2400" spc="-300" noProof="0" dirty="0"/>
              <a:t>R </a:t>
            </a:r>
            <a:r>
              <a:rPr lang="en-US" sz="2400" noProof="0" dirty="0"/>
              <a:t>O info:</a:t>
            </a:r>
          </a:p>
          <a:p>
            <a:pPr lvl="2"/>
            <a:r>
              <a:rPr lang="en-US" sz="2400" noProof="0" dirty="0"/>
              <a:t>Make, model, year color and </a:t>
            </a:r>
            <a:r>
              <a:rPr lang="en-US" sz="2400" spc="-300" noProof="0" dirty="0"/>
              <a:t>V I </a:t>
            </a:r>
            <a:r>
              <a:rPr lang="en-US" sz="2400" noProof="0" dirty="0"/>
              <a:t>N</a:t>
            </a:r>
          </a:p>
          <a:p>
            <a:pPr lvl="2"/>
            <a:r>
              <a:rPr lang="en-US" sz="2400" noProof="0" dirty="0"/>
              <a:t>Contact information</a:t>
            </a:r>
          </a:p>
          <a:p>
            <a:pPr lvl="2"/>
            <a:r>
              <a:rPr lang="en-US" sz="2400" noProof="0" dirty="0"/>
              <a:t>Date of service and person who it</a:t>
            </a:r>
          </a:p>
          <a:p>
            <a:pPr lvl="2"/>
            <a:r>
              <a:rPr lang="en-US" sz="2400" noProof="0" dirty="0"/>
              <a:t>Estimate amount and list of requested work</a:t>
            </a:r>
          </a:p>
        </p:txBody>
      </p:sp>
    </p:spTree>
    <p:extLst>
      <p:ext uri="{BB962C8B-B14F-4D97-AF65-F5344CB8AC3E}">
        <p14:creationId xmlns:p14="http://schemas.microsoft.com/office/powerpoint/2010/main" val="1086423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D449-2212-4594-A2F9-A3B21673EF93}"/>
              </a:ext>
            </a:extLst>
          </p:cNvPr>
          <p:cNvSpPr>
            <a:spLocks noGrp="1"/>
          </p:cNvSpPr>
          <p:nvPr>
            <p:ph type="title"/>
          </p:nvPr>
        </p:nvSpPr>
        <p:spPr>
          <a:xfrm>
            <a:off x="457200" y="292808"/>
            <a:ext cx="8229600" cy="590349"/>
          </a:xfrm>
        </p:spPr>
        <p:txBody>
          <a:bodyPr tIns="18000" bIns="18000" anchor="ctr" anchorCtr="0"/>
          <a:lstStyle/>
          <a:p>
            <a:r>
              <a:rPr lang="en-US" noProof="0" dirty="0"/>
              <a:t>Work Order </a:t>
            </a:r>
            <a:r>
              <a:rPr lang="en-US" sz="2800" noProof="0" dirty="0"/>
              <a:t>(2 of 3)</a:t>
            </a:r>
            <a:endParaRPr lang="en-US" sz="3200" noProof="0" dirty="0"/>
          </a:p>
        </p:txBody>
      </p:sp>
      <p:sp>
        <p:nvSpPr>
          <p:cNvPr id="3" name="Content Placeholder 2">
            <a:extLst>
              <a:ext uri="{FF2B5EF4-FFF2-40B4-BE49-F238E27FC236}">
                <a16:creationId xmlns:a16="http://schemas.microsoft.com/office/drawing/2014/main" id="{C6FBD824-8363-4277-8877-79D5D095FF9F}"/>
              </a:ext>
            </a:extLst>
          </p:cNvPr>
          <p:cNvSpPr>
            <a:spLocks noGrp="1"/>
          </p:cNvSpPr>
          <p:nvPr>
            <p:ph sz="quarter" idx="4294967295"/>
          </p:nvPr>
        </p:nvSpPr>
        <p:spPr>
          <a:xfrm>
            <a:off x="457200" y="1052590"/>
            <a:ext cx="8232775" cy="3144895"/>
          </a:xfrm>
          <a:prstGeom prst="rect">
            <a:avLst/>
          </a:prstGeom>
        </p:spPr>
        <p:txBody>
          <a:bodyPr tIns="18000" bIns="18000" anchor="ctr" anchorCtr="0"/>
          <a:lstStyle/>
          <a:p>
            <a:r>
              <a:rPr lang="en-US" sz="2400" noProof="0" dirty="0"/>
              <a:t>Service Technician Documentation</a:t>
            </a:r>
          </a:p>
          <a:p>
            <a:pPr lvl="1"/>
            <a:r>
              <a:rPr lang="en-US" sz="2400" noProof="0" dirty="0"/>
              <a:t>Technician perform services and repairs</a:t>
            </a:r>
          </a:p>
          <a:p>
            <a:pPr lvl="1"/>
            <a:r>
              <a:rPr lang="en-US" sz="2400" noProof="0" dirty="0"/>
              <a:t>Document work order for accuracy </a:t>
            </a:r>
          </a:p>
          <a:p>
            <a:pPr lvl="1"/>
            <a:r>
              <a:rPr lang="en-US" sz="2400" noProof="0" dirty="0"/>
              <a:t>Service tools were used such as:</a:t>
            </a:r>
          </a:p>
          <a:p>
            <a:pPr lvl="2"/>
            <a:r>
              <a:rPr lang="en-US" sz="2400" noProof="0" dirty="0"/>
              <a:t>Verified customer concern by what means </a:t>
            </a:r>
          </a:p>
          <a:p>
            <a:pPr lvl="2"/>
            <a:r>
              <a:rPr lang="en-US" sz="2400" noProof="0" dirty="0"/>
              <a:t>Looked for stored </a:t>
            </a:r>
            <a:r>
              <a:rPr lang="en-US" sz="2400" spc="-300" noProof="0" dirty="0"/>
              <a:t>D T </a:t>
            </a:r>
            <a:r>
              <a:rPr lang="en-US" sz="2400" noProof="0" dirty="0"/>
              <a:t>C and note it</a:t>
            </a:r>
          </a:p>
          <a:p>
            <a:pPr lvl="2"/>
            <a:r>
              <a:rPr lang="en-US" sz="2400" noProof="0" dirty="0"/>
              <a:t>Performed a visual inspection of components</a:t>
            </a:r>
          </a:p>
        </p:txBody>
      </p:sp>
    </p:spTree>
    <p:extLst>
      <p:ext uri="{BB962C8B-B14F-4D97-AF65-F5344CB8AC3E}">
        <p14:creationId xmlns:p14="http://schemas.microsoft.com/office/powerpoint/2010/main" val="3138769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70415"/>
            <a:ext cx="8229600" cy="590349"/>
          </a:xfrm>
        </p:spPr>
        <p:txBody>
          <a:bodyPr tIns="18000" bIns="18000" anchor="ctr" anchorCtr="0"/>
          <a:lstStyle/>
          <a:p>
            <a:r>
              <a:rPr lang="en-US" noProof="0" dirty="0"/>
              <a:t>Figure 1.3 Work Order</a:t>
            </a:r>
          </a:p>
        </p:txBody>
      </p:sp>
      <p:pic>
        <p:nvPicPr>
          <p:cNvPr id="6" name="Picture 5" descr="A screenshot shows a vehicle service work order.&#10;Long description is available in notes, press F6.">
            <a:extLst>
              <a:ext uri="{FF2B5EF4-FFF2-40B4-BE49-F238E27FC236}">
                <a16:creationId xmlns:a16="http://schemas.microsoft.com/office/drawing/2014/main" id="{193E00F0-E194-4DFA-B530-6DC4A178AD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4277" y="1068044"/>
            <a:ext cx="4912187" cy="4104843"/>
          </a:xfrm>
          <a:prstGeom prst="rect">
            <a:avLst/>
          </a:prstGeom>
        </p:spPr>
      </p:pic>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82884" y="5310115"/>
            <a:ext cx="8203915" cy="959681"/>
          </a:xfrm>
        </p:spPr>
        <p:txBody>
          <a:bodyPr tIns="18000" bIns="18000" anchor="ctr" anchorCtr="0"/>
          <a:lstStyle/>
          <a:p>
            <a:pPr marL="342900" indent="-342900">
              <a:buFont typeface="Arial" panose="020B0604020202020204" pitchFamily="34" charset="0"/>
              <a:buChar char="•"/>
            </a:pPr>
            <a:r>
              <a:rPr lang="en-US" sz="2000" noProof="0" dirty="0">
                <a:latin typeface="+mn-lt"/>
                <a:ea typeface="Verdana" panose="020B0604030504040204" pitchFamily="34" charset="0"/>
                <a:cs typeface="Verdana" panose="020B0604030504040204" pitchFamily="34" charset="0"/>
              </a:rPr>
              <a:t>A typical work order showing the customer concern and what was done to correct the issue. Electronic work orders include all of the same required information.</a:t>
            </a:r>
          </a:p>
        </p:txBody>
      </p:sp>
    </p:spTree>
    <p:extLst>
      <p:ext uri="{BB962C8B-B14F-4D97-AF65-F5344CB8AC3E}">
        <p14:creationId xmlns:p14="http://schemas.microsoft.com/office/powerpoint/2010/main" val="2079460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90112" y="313310"/>
            <a:ext cx="8229600" cy="590349"/>
          </a:xfrm>
        </p:spPr>
        <p:txBody>
          <a:bodyPr tIns="18000" bIns="18000" anchor="ctr" anchorCtr="0"/>
          <a:lstStyle/>
          <a:p>
            <a:r>
              <a:rPr lang="en-US" noProof="0" dirty="0"/>
              <a:t>Work Order </a:t>
            </a:r>
            <a:r>
              <a:rPr lang="en-US" sz="2800" noProof="0" dirty="0"/>
              <a:t>(3 of 3)</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4294967295"/>
          </p:nvPr>
        </p:nvSpPr>
        <p:spPr>
          <a:xfrm>
            <a:off x="454025" y="1112990"/>
            <a:ext cx="8232775" cy="1298235"/>
          </a:xfrm>
          <a:prstGeom prst="rect">
            <a:avLst/>
          </a:prstGeom>
        </p:spPr>
        <p:txBody>
          <a:bodyPr tIns="18000" bIns="18000" anchor="ctr" anchorCtr="0"/>
          <a:lstStyle/>
          <a:p>
            <a:r>
              <a:rPr lang="en-US" sz="2400" noProof="0" dirty="0"/>
              <a:t>Parts Documentation</a:t>
            </a:r>
          </a:p>
          <a:p>
            <a:pPr lvl="1"/>
            <a:r>
              <a:rPr lang="en-US" sz="2400" noProof="0" dirty="0"/>
              <a:t>Parts used to make repair</a:t>
            </a:r>
          </a:p>
          <a:p>
            <a:pPr lvl="1"/>
            <a:r>
              <a:rPr lang="en-US" sz="2400" noProof="0" dirty="0"/>
              <a:t>Part number(s) and the costs are documented </a:t>
            </a:r>
          </a:p>
        </p:txBody>
      </p:sp>
    </p:spTree>
    <p:extLst>
      <p:ext uri="{BB962C8B-B14F-4D97-AF65-F5344CB8AC3E}">
        <p14:creationId xmlns:p14="http://schemas.microsoft.com/office/powerpoint/2010/main" val="3625393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56591"/>
            <a:ext cx="8229600" cy="590349"/>
          </a:xfrm>
          <a:solidFill>
            <a:schemeClr val="lt1"/>
          </a:solidFill>
        </p:spPr>
        <p:txBody>
          <a:bodyPr tIns="18000" bIns="18000" anchor="ctr" anchorCtr="0"/>
          <a:lstStyle/>
          <a:p>
            <a:r>
              <a:rPr lang="en-US" noProof="0" dirty="0"/>
              <a:t>Work Order Chart 1.1</a:t>
            </a:r>
          </a:p>
        </p:txBody>
      </p:sp>
      <p:graphicFrame>
        <p:nvGraphicFramePr>
          <p:cNvPr id="7" name="Table 6"/>
          <p:cNvGraphicFramePr>
            <a:graphicFrameLocks noGrp="1"/>
          </p:cNvGraphicFramePr>
          <p:nvPr>
            <p:extLst>
              <p:ext uri="{D42A27DB-BD31-4B8C-83A1-F6EECF244321}">
                <p14:modId xmlns:p14="http://schemas.microsoft.com/office/powerpoint/2010/main" val="3079701751"/>
              </p:ext>
            </p:extLst>
          </p:nvPr>
        </p:nvGraphicFramePr>
        <p:xfrm>
          <a:off x="609600" y="1047814"/>
          <a:ext cx="3669634" cy="3646467"/>
        </p:xfrm>
        <a:graphic>
          <a:graphicData uri="http://schemas.openxmlformats.org/drawingml/2006/table">
            <a:tbl>
              <a:tblPr firstRow="1" firstCol="1" bandRow="1"/>
              <a:tblGrid>
                <a:gridCol w="1834817">
                  <a:extLst>
                    <a:ext uri="{9D8B030D-6E8A-4147-A177-3AD203B41FA5}">
                      <a16:colId xmlns:a16="http://schemas.microsoft.com/office/drawing/2014/main" val="20000"/>
                    </a:ext>
                  </a:extLst>
                </a:gridCol>
                <a:gridCol w="1834817">
                  <a:extLst>
                    <a:ext uri="{9D8B030D-6E8A-4147-A177-3AD203B41FA5}">
                      <a16:colId xmlns:a16="http://schemas.microsoft.com/office/drawing/2014/main" val="20001"/>
                    </a:ext>
                  </a:extLst>
                </a:gridCol>
              </a:tblGrid>
              <a:tr h="477021">
                <a:tc>
                  <a:txBody>
                    <a:bodyPr/>
                    <a:lstStyle/>
                    <a:p>
                      <a:pPr marL="0" marR="0" algn="ctr">
                        <a:lnSpc>
                          <a:spcPct val="107000"/>
                        </a:lnSpc>
                        <a:spcBef>
                          <a:spcPts val="0"/>
                        </a:spcBef>
                        <a:spcAft>
                          <a:spcPts val="800"/>
                        </a:spcAft>
                      </a:pPr>
                      <a:r>
                        <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TENTHS OF AN HOUR</a:t>
                      </a:r>
                      <a:endPar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07FA3"/>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NUMBER OF MINUTES</a:t>
                      </a: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314361">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0.1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6</a:t>
                      </a: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314361">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0.2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b="1" dirty="0">
                          <a:latin typeface="Arial" panose="020B0604020202020204" pitchFamily="34" charset="0"/>
                          <a:cs typeface="Arial" panose="020B0604020202020204" pitchFamily="34" charset="0"/>
                        </a:rPr>
                        <a:t>12</a:t>
                      </a: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314361">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0.3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b="1" dirty="0">
                          <a:latin typeface="Arial" panose="020B0604020202020204" pitchFamily="34" charset="0"/>
                          <a:cs typeface="Arial" panose="020B0604020202020204" pitchFamily="34" charset="0"/>
                        </a:rPr>
                        <a:t>18</a:t>
                      </a: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314361">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0.4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b="1" dirty="0">
                          <a:latin typeface="Arial" panose="020B0604020202020204" pitchFamily="34" charset="0"/>
                          <a:cs typeface="Arial" panose="020B0604020202020204" pitchFamily="34" charset="0"/>
                        </a:rPr>
                        <a:t>24</a:t>
                      </a: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314361">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0.5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b="1" dirty="0">
                          <a:latin typeface="Arial" panose="020B0604020202020204" pitchFamily="34" charset="0"/>
                          <a:cs typeface="Arial" panose="020B0604020202020204" pitchFamily="34" charset="0"/>
                        </a:rPr>
                        <a:t>30</a:t>
                      </a: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314361">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0.6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b="1" dirty="0">
                          <a:latin typeface="Arial" panose="020B0604020202020204" pitchFamily="34" charset="0"/>
                          <a:cs typeface="Arial" panose="020B0604020202020204" pitchFamily="34" charset="0"/>
                        </a:rPr>
                        <a:t>36</a:t>
                      </a: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r h="314361">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0.7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b="1" dirty="0">
                          <a:latin typeface="Arial" panose="020B0604020202020204" pitchFamily="34" charset="0"/>
                          <a:cs typeface="Arial" panose="020B0604020202020204" pitchFamily="34" charset="0"/>
                        </a:rPr>
                        <a:t>42</a:t>
                      </a: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7"/>
                  </a:ext>
                </a:extLst>
              </a:tr>
              <a:tr h="314361">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0.8</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b="1" dirty="0">
                          <a:latin typeface="Arial" panose="020B0604020202020204" pitchFamily="34" charset="0"/>
                          <a:cs typeface="Arial" panose="020B0604020202020204" pitchFamily="34" charset="0"/>
                        </a:rPr>
                        <a:t>48</a:t>
                      </a: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8"/>
                  </a:ext>
                </a:extLst>
              </a:tr>
              <a:tr h="314361">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0.9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b="1" dirty="0">
                          <a:latin typeface="Arial" panose="020B0604020202020204" pitchFamily="34" charset="0"/>
                          <a:cs typeface="Arial" panose="020B0604020202020204" pitchFamily="34" charset="0"/>
                        </a:rPr>
                        <a:t>54</a:t>
                      </a: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9"/>
                  </a:ext>
                </a:extLst>
              </a:tr>
              <a:tr h="314361">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1.0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tc>
                  <a:txBody>
                    <a:bodyPr/>
                    <a:lstStyle/>
                    <a:p>
                      <a:pPr algn="ctr"/>
                      <a:r>
                        <a:rPr lang="en-US" b="1" dirty="0">
                          <a:latin typeface="Arial" panose="020B0604020202020204" pitchFamily="34" charset="0"/>
                          <a:cs typeface="Arial" panose="020B0604020202020204" pitchFamily="34" charset="0"/>
                        </a:rPr>
                        <a:t>60</a:t>
                      </a: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0"/>
                  </a:ext>
                </a:extLst>
              </a:tr>
            </a:tbl>
          </a:graphicData>
        </a:graphic>
      </p:graphicFrame>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39653" y="1420600"/>
            <a:ext cx="4117751" cy="3801041"/>
          </a:xfrm>
        </p:spPr>
        <p:txBody>
          <a:bodyPr tIns="18000" bIns="18000" anchor="ctr" anchorCtr="0"/>
          <a:lstStyle/>
          <a:p>
            <a:r>
              <a:rPr lang="en-US" sz="2400" noProof="0" dirty="0"/>
              <a:t>Labor Time Documentation</a:t>
            </a:r>
          </a:p>
          <a:p>
            <a:pPr lvl="1"/>
            <a:r>
              <a:rPr lang="en-US" sz="2400" noProof="0" dirty="0"/>
              <a:t>Labor time, called flat rate, is found in labor guides</a:t>
            </a:r>
          </a:p>
          <a:p>
            <a:pPr lvl="1"/>
            <a:r>
              <a:rPr lang="en-US" sz="2400" noProof="0" dirty="0"/>
              <a:t>Service procedures and time complete task. </a:t>
            </a:r>
          </a:p>
          <a:p>
            <a:pPr lvl="1"/>
            <a:r>
              <a:rPr lang="en-US" sz="2400" noProof="0" dirty="0"/>
              <a:t>Basis for estimates</a:t>
            </a:r>
          </a:p>
          <a:p>
            <a:pPr lvl="1"/>
            <a:r>
              <a:rPr lang="en-US" sz="2400" noProof="0" dirty="0"/>
              <a:t>Pay technicians. </a:t>
            </a:r>
          </a:p>
          <a:p>
            <a:pPr lvl="1"/>
            <a:r>
              <a:rPr lang="en-US" sz="2400" noProof="0" dirty="0"/>
              <a:t>Some </a:t>
            </a:r>
            <a:r>
              <a:rPr lang="en-US" sz="2400" spc="-300" noProof="0" dirty="0"/>
              <a:t>T S B </a:t>
            </a:r>
            <a:r>
              <a:rPr lang="en-US" sz="2400" noProof="0" dirty="0"/>
              <a:t>s include time</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412465"/>
            <a:ext cx="8229600" cy="775015"/>
          </a:xfrm>
        </p:spPr>
        <p:txBody>
          <a:bodyPr tIns="18000" bIns="18000" anchor="ctr" anchorCtr="0"/>
          <a:lstStyle/>
          <a:p>
            <a:r>
              <a:rPr lang="en-US" sz="2400" noProof="0" dirty="0"/>
              <a:t>The time that is published for repair and service operations are expressed in tenths of an hour.</a:t>
            </a:r>
          </a:p>
        </p:txBody>
      </p:sp>
    </p:spTree>
    <p:extLst>
      <p:ext uri="{BB962C8B-B14F-4D97-AF65-F5344CB8AC3E}">
        <p14:creationId xmlns:p14="http://schemas.microsoft.com/office/powerpoint/2010/main" val="629490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EE0B9-2D76-C268-5EC5-E15FFBFD2C5F}"/>
              </a:ext>
            </a:extLst>
          </p:cNvPr>
          <p:cNvSpPr>
            <a:spLocks noGrp="1"/>
          </p:cNvSpPr>
          <p:nvPr>
            <p:ph type="title"/>
          </p:nvPr>
        </p:nvSpPr>
        <p:spPr>
          <a:xfrm>
            <a:off x="457200" y="489466"/>
            <a:ext cx="8229600" cy="461665"/>
          </a:xfrm>
        </p:spPr>
        <p:txBody>
          <a:bodyPr/>
          <a:lstStyle/>
          <a:p>
            <a:r>
              <a:rPr lang="en-US" sz="2400" dirty="0"/>
              <a:t>Animation: Work Order Technician Copy</a:t>
            </a:r>
          </a:p>
        </p:txBody>
      </p:sp>
      <p:pic>
        <p:nvPicPr>
          <p:cNvPr id="10" name="A1 Work Order (Technician Copy) - Captions">
            <a:hlinkClick r:id="" action="ppaction://media"/>
            <a:extLst>
              <a:ext uri="{FF2B5EF4-FFF2-40B4-BE49-F238E27FC236}">
                <a16:creationId xmlns:a16="http://schemas.microsoft.com/office/drawing/2014/main" id="{42F10E2F-7151-9BF2-69AC-BE576A73569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219200"/>
            <a:ext cx="8229600" cy="4724400"/>
          </a:xfrm>
        </p:spPr>
      </p:pic>
    </p:spTree>
    <p:extLst>
      <p:ext uri="{BB962C8B-B14F-4D97-AF65-F5344CB8AC3E}">
        <p14:creationId xmlns:p14="http://schemas.microsoft.com/office/powerpoint/2010/main" val="70217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9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1066A-04DF-764A-E8D3-C614F267E7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AAE559-2108-DAD0-4B15-55C3199F4FD2}"/>
              </a:ext>
            </a:extLst>
          </p:cNvPr>
          <p:cNvSpPr>
            <a:spLocks noGrp="1"/>
          </p:cNvSpPr>
          <p:nvPr>
            <p:ph type="title"/>
          </p:nvPr>
        </p:nvSpPr>
        <p:spPr>
          <a:xfrm>
            <a:off x="457200" y="489466"/>
            <a:ext cx="8229600" cy="461665"/>
          </a:xfrm>
        </p:spPr>
        <p:txBody>
          <a:bodyPr/>
          <a:lstStyle/>
          <a:p>
            <a:r>
              <a:rPr lang="en-US" sz="2400" dirty="0"/>
              <a:t>Animation: Work Order Customer Copy</a:t>
            </a:r>
          </a:p>
        </p:txBody>
      </p:sp>
      <p:pic>
        <p:nvPicPr>
          <p:cNvPr id="5" name="A2 Work Order (Customer Copy) - Captions">
            <a:hlinkClick r:id="" action="ppaction://media"/>
            <a:extLst>
              <a:ext uri="{FF2B5EF4-FFF2-40B4-BE49-F238E27FC236}">
                <a16:creationId xmlns:a16="http://schemas.microsoft.com/office/drawing/2014/main" id="{87C74644-9A17-188D-227F-FEAE741C35E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800" y="1181100"/>
            <a:ext cx="8466058" cy="4762500"/>
          </a:xfrm>
        </p:spPr>
      </p:pic>
    </p:spTree>
    <p:extLst>
      <p:ext uri="{BB962C8B-B14F-4D97-AF65-F5344CB8AC3E}">
        <p14:creationId xmlns:p14="http://schemas.microsoft.com/office/powerpoint/2010/main" val="324479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A3743-F0F0-4752-93CA-D9277CD553C6}"/>
              </a:ext>
            </a:extLst>
          </p:cNvPr>
          <p:cNvSpPr>
            <a:spLocks noGrp="1"/>
          </p:cNvSpPr>
          <p:nvPr>
            <p:ph type="title"/>
          </p:nvPr>
        </p:nvSpPr>
        <p:spPr>
          <a:xfrm>
            <a:off x="488794" y="269755"/>
            <a:ext cx="8229600" cy="590349"/>
          </a:xfrm>
        </p:spPr>
        <p:txBody>
          <a:bodyPr tIns="18000" bIns="18000" anchor="ctr" anchorCtr="0"/>
          <a:lstStyle/>
          <a:p>
            <a:r>
              <a:rPr lang="en-US" sz="3600" noProof="0" dirty="0"/>
              <a:t>Figure 1.4 </a:t>
            </a:r>
            <a:r>
              <a:rPr lang="en-US" sz="3600" spc="-300" noProof="0" dirty="0"/>
              <a:t>T S B </a:t>
            </a:r>
            <a:r>
              <a:rPr lang="en-US" sz="3600" noProof="0" dirty="0"/>
              <a:t>s</a:t>
            </a:r>
          </a:p>
        </p:txBody>
      </p:sp>
      <p:pic>
        <p:nvPicPr>
          <p:cNvPr id="6" name="Picture 5" descr="A screenshot shows a technical service bulletin that lists service description and labor time to perform the service as follows. Brake burnish: 0.2 hours. Replace or remove and replace pads, front and disc brakes: use published labor operation time.">
            <a:extLst>
              <a:ext uri="{FF2B5EF4-FFF2-40B4-BE49-F238E27FC236}">
                <a16:creationId xmlns:a16="http://schemas.microsoft.com/office/drawing/2014/main" id="{F45B58CA-8774-4F9F-8EB4-ADD184B29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045" y="1151035"/>
            <a:ext cx="5543910" cy="4159119"/>
          </a:xfrm>
          <a:prstGeom prst="rect">
            <a:avLst/>
          </a:prstGeom>
        </p:spPr>
      </p:pic>
      <p:sp>
        <p:nvSpPr>
          <p:cNvPr id="3" name="Content Placeholder 2">
            <a:extLst>
              <a:ext uri="{FF2B5EF4-FFF2-40B4-BE49-F238E27FC236}">
                <a16:creationId xmlns:a16="http://schemas.microsoft.com/office/drawing/2014/main" id="{74C6C0E6-86C3-4D53-84F3-B4F6F16B9546}"/>
              </a:ext>
            </a:extLst>
          </p:cNvPr>
          <p:cNvSpPr>
            <a:spLocks noGrp="1"/>
          </p:cNvSpPr>
          <p:nvPr>
            <p:ph sz="quarter" idx="13"/>
          </p:nvPr>
        </p:nvSpPr>
        <p:spPr>
          <a:xfrm>
            <a:off x="457200" y="5598161"/>
            <a:ext cx="8261194" cy="651905"/>
          </a:xfrm>
        </p:spPr>
        <p:txBody>
          <a:bodyPr wrap="square" tIns="18000" bIns="18000" anchor="ctr" anchorCtr="0">
            <a:spAutoFit/>
          </a:bodyPr>
          <a:lstStyle/>
          <a:p>
            <a:pPr marL="419100" indent="-342900"/>
            <a:r>
              <a:rPr lang="en-US" sz="2000" noProof="0" dirty="0"/>
              <a:t>Some technical service bulletins also include the designated flat-rate time when specifying a repair procedure.</a:t>
            </a:r>
          </a:p>
        </p:txBody>
      </p:sp>
    </p:spTree>
    <p:extLst>
      <p:ext uri="{BB962C8B-B14F-4D97-AF65-F5344CB8AC3E}">
        <p14:creationId xmlns:p14="http://schemas.microsoft.com/office/powerpoint/2010/main" val="4193486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69668" y="313311"/>
            <a:ext cx="8229600" cy="590349"/>
          </a:xfrm>
        </p:spPr>
        <p:txBody>
          <a:bodyPr tIns="18000" bIns="18000" anchor="ctr" anchorCtr="0"/>
          <a:lstStyle/>
          <a:p>
            <a:r>
              <a:rPr lang="en-US" noProof="0" dirty="0"/>
              <a:t>Question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4294967295"/>
          </p:nvPr>
        </p:nvSpPr>
        <p:spPr>
          <a:xfrm>
            <a:off x="488795" y="990600"/>
            <a:ext cx="8232775" cy="2246769"/>
          </a:xfrm>
          <a:prstGeom prst="rect">
            <a:avLst/>
          </a:prstGeom>
        </p:spPr>
        <p:txBody>
          <a:bodyPr tIns="18000" bIns="18000" anchor="ctr" anchorCtr="0"/>
          <a:lstStyle/>
          <a:p>
            <a:r>
              <a:rPr lang="en-US" sz="2400" noProof="0" dirty="0"/>
              <a:t>All of these are required on a Work Order: EXCEPT:</a:t>
            </a:r>
          </a:p>
          <a:p>
            <a:pPr marL="558800" lvl="1" indent="0">
              <a:buNone/>
            </a:pPr>
            <a:r>
              <a:rPr lang="en-US" sz="2400" dirty="0">
                <a:solidFill>
                  <a:srgbClr val="007FA3"/>
                </a:solidFill>
              </a:rPr>
              <a:t>A.</a:t>
            </a:r>
            <a:r>
              <a:rPr lang="en-US" sz="2400" dirty="0"/>
              <a:t> </a:t>
            </a:r>
            <a:r>
              <a:rPr lang="en-US" sz="2400" noProof="0" dirty="0"/>
              <a:t>Customer concern</a:t>
            </a:r>
          </a:p>
          <a:p>
            <a:pPr marL="558800" lvl="1" indent="0">
              <a:buNone/>
            </a:pPr>
            <a:r>
              <a:rPr lang="en-US" sz="2400" noProof="0" dirty="0">
                <a:solidFill>
                  <a:srgbClr val="007FA3"/>
                </a:solidFill>
              </a:rPr>
              <a:t>B.</a:t>
            </a:r>
            <a:r>
              <a:rPr lang="en-US" sz="2400" noProof="0" dirty="0"/>
              <a:t> Vehicle mileage</a:t>
            </a:r>
          </a:p>
          <a:p>
            <a:pPr marL="558800" lvl="1" indent="0">
              <a:buNone/>
            </a:pPr>
            <a:r>
              <a:rPr lang="en-US" sz="2400" noProof="0" dirty="0">
                <a:solidFill>
                  <a:srgbClr val="007FA3"/>
                </a:solidFill>
              </a:rPr>
              <a:t>C.</a:t>
            </a:r>
            <a:r>
              <a:rPr lang="en-US" sz="2400" noProof="0" dirty="0"/>
              <a:t> </a:t>
            </a:r>
            <a:r>
              <a:rPr lang="en-US" sz="2400" spc="-300" noProof="0" dirty="0"/>
              <a:t>V I </a:t>
            </a:r>
            <a:r>
              <a:rPr lang="en-US" sz="2400" noProof="0" dirty="0"/>
              <a:t>N</a:t>
            </a:r>
          </a:p>
          <a:p>
            <a:pPr marL="558800" lvl="1" indent="0">
              <a:buNone/>
            </a:pPr>
            <a:r>
              <a:rPr lang="en-US" sz="2400" noProof="0" dirty="0">
                <a:solidFill>
                  <a:srgbClr val="007FA3"/>
                </a:solidFill>
              </a:rPr>
              <a:t>D.</a:t>
            </a:r>
            <a:r>
              <a:rPr lang="en-US" sz="2400" noProof="0" dirty="0"/>
              <a:t> Engine number</a:t>
            </a:r>
          </a:p>
        </p:txBody>
      </p:sp>
    </p:spTree>
    <p:extLst>
      <p:ext uri="{BB962C8B-B14F-4D97-AF65-F5344CB8AC3E}">
        <p14:creationId xmlns:p14="http://schemas.microsoft.com/office/powerpoint/2010/main" val="31858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6510"/>
            <a:ext cx="8229600" cy="590349"/>
          </a:xfrm>
        </p:spPr>
        <p:txBody>
          <a:bodyPr tIns="18000" bIns="18000" anchor="ctr" anchorCtr="0">
            <a:spAutoFit/>
          </a:bodyPr>
          <a:lstStyle/>
          <a:p>
            <a:r>
              <a:rPr lang="en-US" noProof="0" dirty="0"/>
              <a:t>Learning Objectives </a:t>
            </a:r>
            <a:r>
              <a:rPr lang="en-US" sz="2800" noProof="0" dirty="0"/>
              <a:t>(1 of 2)</a:t>
            </a:r>
          </a:p>
        </p:txBody>
      </p:sp>
      <p:sp>
        <p:nvSpPr>
          <p:cNvPr id="4" name="Content Placeholder 3"/>
          <p:cNvSpPr>
            <a:spLocks noGrp="1"/>
          </p:cNvSpPr>
          <p:nvPr>
            <p:ph idx="1"/>
          </p:nvPr>
        </p:nvSpPr>
        <p:spPr>
          <a:xfrm>
            <a:off x="457200" y="1112631"/>
            <a:ext cx="8229600" cy="4145169"/>
          </a:xfrm>
        </p:spPr>
        <p:txBody>
          <a:bodyPr tIns="18000" bIns="18000" anchor="ctr" anchorCtr="0">
            <a:spAutoFit/>
          </a:bodyPr>
          <a:lstStyle/>
          <a:p>
            <a:pPr marL="534988" indent="-534988">
              <a:buNone/>
            </a:pPr>
            <a:r>
              <a:rPr lang="en-US" sz="2400" b="1" noProof="0" dirty="0">
                <a:solidFill>
                  <a:srgbClr val="007FA3"/>
                </a:solidFill>
                <a:ea typeface="+mj-ea"/>
                <a:cs typeface="Times New Roman" panose="02020603050405020304" pitchFamily="18" charset="0"/>
              </a:rPr>
              <a:t>1.1 </a:t>
            </a:r>
            <a:r>
              <a:rPr lang="en-US" sz="2400" noProof="0" dirty="0">
                <a:ea typeface="+mj-ea"/>
                <a:cs typeface="Times New Roman" panose="02020603050405020304" pitchFamily="18" charset="0"/>
              </a:rPr>
              <a:t>Discuss the importance of vehicle, owner’s manuals, service records, and service information.</a:t>
            </a:r>
          </a:p>
          <a:p>
            <a:pPr marL="0" indent="0">
              <a:buNone/>
            </a:pPr>
            <a:r>
              <a:rPr lang="en-US" sz="2400" b="1" noProof="0" dirty="0">
                <a:solidFill>
                  <a:srgbClr val="007FA3"/>
                </a:solidFill>
                <a:ea typeface="+mj-ea"/>
                <a:cs typeface="Times New Roman" panose="02020603050405020304" pitchFamily="18" charset="0"/>
              </a:rPr>
              <a:t>1.2 </a:t>
            </a:r>
            <a:r>
              <a:rPr lang="en-US" sz="2400" noProof="0" dirty="0">
                <a:ea typeface="+mj-ea"/>
                <a:cs typeface="Times New Roman" panose="02020603050405020304" pitchFamily="18" charset="0"/>
              </a:rPr>
              <a:t>Explain the different types of service information.</a:t>
            </a:r>
          </a:p>
          <a:p>
            <a:pPr marL="0" indent="0">
              <a:buNone/>
            </a:pPr>
            <a:r>
              <a:rPr lang="en-US" sz="2400" b="1" noProof="0" dirty="0">
                <a:solidFill>
                  <a:srgbClr val="007FA3"/>
                </a:solidFill>
                <a:ea typeface="+mj-ea"/>
                <a:cs typeface="Times New Roman" panose="02020603050405020304" pitchFamily="18" charset="0"/>
              </a:rPr>
              <a:t>1.3 </a:t>
            </a:r>
            <a:r>
              <a:rPr lang="en-US" sz="2400" noProof="0" dirty="0">
                <a:ea typeface="+mj-ea"/>
                <a:cs typeface="Times New Roman" panose="02020603050405020304" pitchFamily="18" charset="0"/>
              </a:rPr>
              <a:t>Discuss the importance of the work order.</a:t>
            </a:r>
          </a:p>
          <a:p>
            <a:pPr marL="0" indent="0">
              <a:buNone/>
            </a:pPr>
            <a:r>
              <a:rPr lang="en-US" sz="2400" b="1" noProof="0" dirty="0">
                <a:solidFill>
                  <a:srgbClr val="007FA3"/>
                </a:solidFill>
                <a:ea typeface="+mj-ea"/>
                <a:cs typeface="Times New Roman" panose="02020603050405020304" pitchFamily="18" charset="0"/>
              </a:rPr>
              <a:t>1.4</a:t>
            </a:r>
            <a:r>
              <a:rPr lang="en-US" sz="2400" noProof="0" dirty="0">
                <a:ea typeface="+mj-ea"/>
                <a:cs typeface="Times New Roman" panose="02020603050405020304" pitchFamily="18" charset="0"/>
              </a:rPr>
              <a:t> Describe technical service bulletins.</a:t>
            </a:r>
          </a:p>
          <a:p>
            <a:pPr marL="0" indent="0">
              <a:buNone/>
            </a:pPr>
            <a:r>
              <a:rPr lang="en-US" sz="2400" b="1" noProof="0" dirty="0">
                <a:solidFill>
                  <a:srgbClr val="007FA3"/>
                </a:solidFill>
                <a:cs typeface="Times New Roman" panose="02020603050405020304" pitchFamily="18" charset="0"/>
              </a:rPr>
              <a:t>1.5 </a:t>
            </a:r>
            <a:r>
              <a:rPr lang="en-US" sz="2400" noProof="0" dirty="0">
                <a:cs typeface="Times New Roman" panose="02020603050405020304" pitchFamily="18" charset="0"/>
              </a:rPr>
              <a:t>Describe vehicle recalls and campaigns.</a:t>
            </a:r>
          </a:p>
          <a:p>
            <a:pPr marL="0" indent="0">
              <a:buNone/>
            </a:pPr>
            <a:r>
              <a:rPr lang="en-US" sz="2400" b="1" noProof="0" dirty="0">
                <a:solidFill>
                  <a:srgbClr val="007FA3"/>
                </a:solidFill>
                <a:cs typeface="Times New Roman" panose="02020603050405020304" pitchFamily="18" charset="0"/>
              </a:rPr>
              <a:t>1.6</a:t>
            </a:r>
            <a:r>
              <a:rPr lang="en-US" sz="2400" noProof="0" dirty="0">
                <a:cs typeface="Times New Roman" panose="02020603050405020304" pitchFamily="18" charset="0"/>
              </a:rPr>
              <a:t> Discuss the importance of the work order.</a:t>
            </a:r>
          </a:p>
          <a:p>
            <a:pPr marL="0" indent="0">
              <a:buNone/>
            </a:pPr>
            <a:r>
              <a:rPr lang="en-US" sz="2400" b="1" noProof="0" dirty="0">
                <a:solidFill>
                  <a:srgbClr val="007FA3"/>
                </a:solidFill>
                <a:cs typeface="Times New Roman" panose="02020603050405020304" pitchFamily="18" charset="0"/>
              </a:rPr>
              <a:t>1.7</a:t>
            </a:r>
            <a:r>
              <a:rPr lang="en-US" sz="2400" noProof="0" dirty="0">
                <a:cs typeface="Times New Roman" panose="02020603050405020304" pitchFamily="18" charset="0"/>
              </a:rPr>
              <a:t> Explain why service records are important.</a:t>
            </a:r>
          </a:p>
        </p:txBody>
      </p:sp>
    </p:spTree>
    <p:extLst>
      <p:ext uri="{BB962C8B-B14F-4D97-AF65-F5344CB8AC3E}">
        <p14:creationId xmlns:p14="http://schemas.microsoft.com/office/powerpoint/2010/main" val="1016902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60375" y="314425"/>
            <a:ext cx="8229600" cy="590349"/>
          </a:xfrm>
        </p:spPr>
        <p:txBody>
          <a:bodyPr tIns="18000" bIns="18000" anchor="ctr" anchorCtr="0"/>
          <a:lstStyle/>
          <a:p>
            <a:r>
              <a:rPr lang="en-US" noProof="0" dirty="0"/>
              <a:t>Answer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4294967295"/>
          </p:nvPr>
        </p:nvSpPr>
        <p:spPr>
          <a:xfrm>
            <a:off x="457200" y="1222046"/>
            <a:ext cx="8232775" cy="405683"/>
          </a:xfrm>
          <a:prstGeom prst="rect">
            <a:avLst/>
          </a:prstGeom>
        </p:spPr>
        <p:txBody>
          <a:bodyPr tIns="18000" bIns="18000" anchor="ctr" anchorCtr="0"/>
          <a:lstStyle/>
          <a:p>
            <a:pPr marL="486918" lvl="1" indent="0">
              <a:buNone/>
            </a:pPr>
            <a:r>
              <a:rPr lang="en-US" sz="2400" noProof="0" dirty="0">
                <a:solidFill>
                  <a:srgbClr val="007FA3"/>
                </a:solidFill>
              </a:rPr>
              <a:t>D. </a:t>
            </a:r>
            <a:r>
              <a:rPr lang="en-US" sz="2400" noProof="0" dirty="0"/>
              <a:t>Engine number </a:t>
            </a:r>
          </a:p>
        </p:txBody>
      </p:sp>
    </p:spTree>
    <p:extLst>
      <p:ext uri="{BB962C8B-B14F-4D97-AF65-F5344CB8AC3E}">
        <p14:creationId xmlns:p14="http://schemas.microsoft.com/office/powerpoint/2010/main" val="4076455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25C4-CACD-4B8B-A3D0-2E7B0DFDB09A}"/>
              </a:ext>
            </a:extLst>
          </p:cNvPr>
          <p:cNvSpPr>
            <a:spLocks noGrp="1"/>
          </p:cNvSpPr>
          <p:nvPr>
            <p:ph type="title"/>
          </p:nvPr>
        </p:nvSpPr>
        <p:spPr>
          <a:xfrm>
            <a:off x="469490" y="284950"/>
            <a:ext cx="8229600" cy="590349"/>
          </a:xfrm>
        </p:spPr>
        <p:txBody>
          <a:bodyPr tIns="18000" bIns="18000" anchor="ctr" anchorCtr="0"/>
          <a:lstStyle/>
          <a:p>
            <a:r>
              <a:rPr lang="en-US" noProof="0" dirty="0"/>
              <a:t>Service Records</a:t>
            </a:r>
          </a:p>
        </p:txBody>
      </p:sp>
      <p:sp>
        <p:nvSpPr>
          <p:cNvPr id="3" name="Content Placeholder 2">
            <a:extLst>
              <a:ext uri="{FF2B5EF4-FFF2-40B4-BE49-F238E27FC236}">
                <a16:creationId xmlns:a16="http://schemas.microsoft.com/office/drawing/2014/main" id="{5DB2E3B4-C65E-45D9-BFDE-618B65401E1A}"/>
              </a:ext>
            </a:extLst>
          </p:cNvPr>
          <p:cNvSpPr>
            <a:spLocks noGrp="1"/>
          </p:cNvSpPr>
          <p:nvPr>
            <p:ph sz="quarter" idx="4294967295"/>
          </p:nvPr>
        </p:nvSpPr>
        <p:spPr>
          <a:xfrm>
            <a:off x="476864" y="1068265"/>
            <a:ext cx="7519737" cy="2246769"/>
          </a:xfrm>
          <a:prstGeom prst="rect">
            <a:avLst/>
          </a:prstGeom>
        </p:spPr>
        <p:txBody>
          <a:bodyPr tIns="18000" bIns="18000" anchor="ctr" anchorCtr="0"/>
          <a:lstStyle/>
          <a:p>
            <a:r>
              <a:rPr lang="en-US" sz="2400" noProof="0" dirty="0"/>
              <a:t>Purpose</a:t>
            </a:r>
          </a:p>
          <a:p>
            <a:pPr lvl="1"/>
            <a:r>
              <a:rPr lang="en-US" sz="2400" noProof="0" dirty="0"/>
              <a:t>History of service work performed on vehicle </a:t>
            </a:r>
          </a:p>
          <a:p>
            <a:pPr lvl="1"/>
            <a:r>
              <a:rPr lang="en-US" sz="2400" noProof="0" dirty="0"/>
              <a:t>indicate reason for current problem or circuit </a:t>
            </a:r>
          </a:p>
          <a:p>
            <a:pPr lvl="2"/>
            <a:r>
              <a:rPr lang="en-US" sz="2400" noProof="0" dirty="0"/>
              <a:t>Previous collision repair</a:t>
            </a:r>
          </a:p>
          <a:p>
            <a:pPr lvl="2"/>
            <a:r>
              <a:rPr lang="en-US" sz="2400" noProof="0" dirty="0"/>
              <a:t>History of failure in same area as concern</a:t>
            </a:r>
          </a:p>
        </p:txBody>
      </p:sp>
    </p:spTree>
    <p:extLst>
      <p:ext uri="{BB962C8B-B14F-4D97-AF65-F5344CB8AC3E}">
        <p14:creationId xmlns:p14="http://schemas.microsoft.com/office/powerpoint/2010/main" val="4073792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7FFAD-8804-4AF7-8A77-4F66B57E2D37}"/>
              </a:ext>
            </a:extLst>
          </p:cNvPr>
          <p:cNvSpPr>
            <a:spLocks noGrp="1"/>
          </p:cNvSpPr>
          <p:nvPr>
            <p:ph type="title"/>
          </p:nvPr>
        </p:nvSpPr>
        <p:spPr>
          <a:xfrm>
            <a:off x="457200" y="247851"/>
            <a:ext cx="8229600" cy="590349"/>
          </a:xfrm>
        </p:spPr>
        <p:txBody>
          <a:bodyPr tIns="18000" bIns="18000" anchor="ctr" anchorCtr="0"/>
          <a:lstStyle/>
          <a:p>
            <a:r>
              <a:rPr lang="en-US" noProof="0" dirty="0"/>
              <a:t>Parts of a Vehicle</a:t>
            </a:r>
          </a:p>
        </p:txBody>
      </p:sp>
      <p:sp>
        <p:nvSpPr>
          <p:cNvPr id="3" name="Content Placeholder 2">
            <a:extLst>
              <a:ext uri="{FF2B5EF4-FFF2-40B4-BE49-F238E27FC236}">
                <a16:creationId xmlns:a16="http://schemas.microsoft.com/office/drawing/2014/main" id="{EA268FC0-DD76-487E-B8C8-A015EC32444E}"/>
              </a:ext>
            </a:extLst>
          </p:cNvPr>
          <p:cNvSpPr>
            <a:spLocks noGrp="1"/>
          </p:cNvSpPr>
          <p:nvPr>
            <p:ph sz="quarter" idx="4294967295"/>
          </p:nvPr>
        </p:nvSpPr>
        <p:spPr>
          <a:xfrm>
            <a:off x="457200" y="1056709"/>
            <a:ext cx="8229600" cy="2469907"/>
          </a:xfrm>
          <a:prstGeom prst="rect">
            <a:avLst/>
          </a:prstGeom>
        </p:spPr>
        <p:txBody>
          <a:bodyPr tIns="18000" bIns="18000" anchor="ctr" anchorCtr="0"/>
          <a:lstStyle/>
          <a:p>
            <a:r>
              <a:rPr lang="en-US" sz="2400" noProof="0" dirty="0"/>
              <a:t>Parts of vehicle based on location and purpose of component</a:t>
            </a:r>
          </a:p>
          <a:p>
            <a:r>
              <a:rPr lang="en-US" sz="2400" noProof="0" dirty="0"/>
              <a:t>Left Side of the Vehicle—Right Side of a Vehicle</a:t>
            </a:r>
          </a:p>
          <a:p>
            <a:r>
              <a:rPr lang="en-US" sz="2400" noProof="0" dirty="0"/>
              <a:t>Front and Rear</a:t>
            </a:r>
          </a:p>
          <a:p>
            <a:r>
              <a:rPr lang="en-US" sz="2400" noProof="0" dirty="0"/>
              <a:t>Front-Wheel Drive Versus Rear-Wheel Drive</a:t>
            </a:r>
          </a:p>
        </p:txBody>
      </p:sp>
    </p:spTree>
    <p:extLst>
      <p:ext uri="{BB962C8B-B14F-4D97-AF65-F5344CB8AC3E}">
        <p14:creationId xmlns:p14="http://schemas.microsoft.com/office/powerpoint/2010/main" val="3108443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06570-CD47-8E82-957D-A3EE0A365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095FE-1D41-D156-5504-0F04C22C72FB}"/>
              </a:ext>
            </a:extLst>
          </p:cNvPr>
          <p:cNvSpPr>
            <a:spLocks noGrp="1"/>
          </p:cNvSpPr>
          <p:nvPr>
            <p:ph type="title"/>
          </p:nvPr>
        </p:nvSpPr>
        <p:spPr>
          <a:xfrm>
            <a:off x="457200" y="489466"/>
            <a:ext cx="8229600" cy="461665"/>
          </a:xfrm>
        </p:spPr>
        <p:txBody>
          <a:bodyPr/>
          <a:lstStyle/>
          <a:p>
            <a:r>
              <a:rPr lang="en-US" sz="2400" dirty="0"/>
              <a:t>Animation: Vehicle Terms</a:t>
            </a:r>
          </a:p>
        </p:txBody>
      </p:sp>
      <p:pic>
        <p:nvPicPr>
          <p:cNvPr id="6" name="Vehicle_Terms">
            <a:hlinkClick r:id="" action="ppaction://media"/>
            <a:extLst>
              <a:ext uri="{FF2B5EF4-FFF2-40B4-BE49-F238E27FC236}">
                <a16:creationId xmlns:a16="http://schemas.microsoft.com/office/drawing/2014/main" id="{3D39C4DF-4F87-7AA3-71FB-835D789B239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0" y="1066800"/>
            <a:ext cx="8153400" cy="4724400"/>
          </a:xfrm>
        </p:spPr>
      </p:pic>
      <p:sp>
        <p:nvSpPr>
          <p:cNvPr id="7" name="Rectangle 6">
            <a:extLst>
              <a:ext uri="{FF2B5EF4-FFF2-40B4-BE49-F238E27FC236}">
                <a16:creationId xmlns:a16="http://schemas.microsoft.com/office/drawing/2014/main" id="{3ED8B483-448C-ED37-43ED-FF6C71501E6F}"/>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E0EEE15C-B10E-6147-0F3D-D9727262CD3B}"/>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285014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4574" y="247851"/>
            <a:ext cx="8229600" cy="590349"/>
          </a:xfrm>
        </p:spPr>
        <p:txBody>
          <a:bodyPr tIns="18000" bIns="18000" anchor="ctr" anchorCtr="0"/>
          <a:lstStyle/>
          <a:p>
            <a:r>
              <a:rPr lang="en-US" noProof="0" dirty="0"/>
              <a:t>Figure 1.5 Vehicle Identification </a:t>
            </a:r>
            <a:endParaRPr lang="en-US" sz="2800" noProof="0" dirty="0">
              <a:solidFill>
                <a:srgbClr val="FF0000"/>
              </a:solidFill>
            </a:endParaRPr>
          </a:p>
        </p:txBody>
      </p:sp>
      <p:pic>
        <p:nvPicPr>
          <p:cNvPr id="4" name="Picture 3" descr="An illustration shows the vehicle identification number, V I N, indicated on the driver side interior dash and on the inside of the driver’s side door jamb.">
            <a:extLst>
              <a:ext uri="{FF2B5EF4-FFF2-40B4-BE49-F238E27FC236}">
                <a16:creationId xmlns:a16="http://schemas.microsoft.com/office/drawing/2014/main" id="{EE797062-9DEA-4AE8-9DF3-4E2E44181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68" y="1620672"/>
            <a:ext cx="4414884" cy="2207444"/>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61253" y="1007807"/>
            <a:ext cx="3068053" cy="3624069"/>
          </a:xfrm>
        </p:spPr>
        <p:txBody>
          <a:bodyPr tIns="18000" bIns="18000" anchor="ctr" anchorCtr="0"/>
          <a:lstStyle/>
          <a:p>
            <a:r>
              <a:rPr lang="en-US" sz="2400" noProof="0" dirty="0"/>
              <a:t>Vehicle, engine and accessories, be properly identified</a:t>
            </a:r>
          </a:p>
          <a:p>
            <a:r>
              <a:rPr lang="en-US" sz="2400" noProof="0" dirty="0"/>
              <a:t>Make, model, and year of the vehicle</a:t>
            </a:r>
          </a:p>
          <a:p>
            <a:r>
              <a:rPr lang="en-US" sz="2400" noProof="0" dirty="0"/>
              <a:t>New model year (abbreviated </a:t>
            </a:r>
            <a:r>
              <a:rPr lang="en-US" sz="2400" spc="-300" noProof="0" dirty="0"/>
              <a:t>M </a:t>
            </a:r>
            <a:r>
              <a:rPr lang="en-US" sz="2400" noProof="0" dirty="0"/>
              <a:t>Y) </a:t>
            </a:r>
          </a:p>
          <a:p>
            <a:r>
              <a:rPr lang="en-US" sz="2400" noProof="0" dirty="0"/>
              <a:t>Why </a:t>
            </a:r>
            <a:r>
              <a:rPr lang="en-US" sz="2400" spc="-300" noProof="0" dirty="0"/>
              <a:t>V I </a:t>
            </a:r>
            <a:r>
              <a:rPr lang="en-US" sz="2400" noProof="0" dirty="0"/>
              <a:t>N important</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78786" y="5270719"/>
            <a:ext cx="8215388" cy="651905"/>
          </a:xfrm>
        </p:spPr>
        <p:txBody>
          <a:bodyPr tIns="18000" bIns="18000" anchor="ctr" anchorCtr="0"/>
          <a:lstStyle/>
          <a:p>
            <a:pPr marL="444500" indent="-342900"/>
            <a:r>
              <a:rPr lang="en-US" sz="2000" noProof="0" dirty="0"/>
              <a:t>The vehicle identification number (</a:t>
            </a:r>
            <a:r>
              <a:rPr lang="en-US" sz="2000" spc="-300" noProof="0" dirty="0"/>
              <a:t>V I </a:t>
            </a:r>
            <a:r>
              <a:rPr lang="en-US" sz="2000" noProof="0" dirty="0"/>
              <a:t>N) is visible through the base of the windshield and on a decal inside the driver’s door.</a:t>
            </a:r>
          </a:p>
        </p:txBody>
      </p:sp>
    </p:spTree>
    <p:extLst>
      <p:ext uri="{BB962C8B-B14F-4D97-AF65-F5344CB8AC3E}">
        <p14:creationId xmlns:p14="http://schemas.microsoft.com/office/powerpoint/2010/main" val="800614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826" y="237114"/>
            <a:ext cx="3191774" cy="590349"/>
          </a:xfrm>
        </p:spPr>
        <p:txBody>
          <a:bodyPr tIns="18000" bIns="18000" anchor="ctr" anchorCtr="0"/>
          <a:lstStyle/>
          <a:p>
            <a:r>
              <a:rPr lang="en-US" noProof="0" dirty="0"/>
              <a:t>Figure 1.6 </a:t>
            </a:r>
            <a:r>
              <a:rPr lang="en-US" spc="-300" noProof="0" dirty="0"/>
              <a:t>V I </a:t>
            </a:r>
            <a:r>
              <a:rPr lang="en-US" noProof="0" dirty="0"/>
              <a:t>N </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idx="1"/>
          </p:nvPr>
        </p:nvSpPr>
        <p:spPr>
          <a:xfrm>
            <a:off x="4944035" y="420742"/>
            <a:ext cx="3742426" cy="1113570"/>
          </a:xfrm>
        </p:spPr>
        <p:txBody>
          <a:bodyPr tIns="18000" bIns="18000" anchor="ctr" anchorCtr="0"/>
          <a:lstStyle/>
          <a:p>
            <a:r>
              <a:rPr lang="en-US" sz="2000" noProof="0" dirty="0"/>
              <a:t>Vehicle Identification</a:t>
            </a:r>
          </a:p>
          <a:p>
            <a:pPr lvl="1"/>
            <a:r>
              <a:rPr lang="en-US" sz="2000" noProof="0" dirty="0"/>
              <a:t>Since 1981, 17 characters</a:t>
            </a:r>
          </a:p>
          <a:p>
            <a:pPr lvl="1"/>
            <a:r>
              <a:rPr lang="en-US" sz="2000" noProof="0" dirty="0"/>
              <a:t>Some constants:</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idx="13"/>
          </p:nvPr>
        </p:nvSpPr>
        <p:spPr>
          <a:xfrm>
            <a:off x="5396756" y="1581672"/>
            <a:ext cx="192740" cy="344128"/>
          </a:xfrm>
        </p:spPr>
        <p:txBody>
          <a:bodyPr tIns="18000" bIns="18000" anchor="ctr" anchorCtr="0"/>
          <a:lstStyle/>
          <a:p>
            <a:pPr marL="0" lvl="1" indent="0"/>
            <a:r>
              <a:rPr lang="en-US" sz="2000" noProof="0" dirty="0"/>
              <a:t>  </a:t>
            </a:r>
          </a:p>
        </p:txBody>
      </p:sp>
      <p:graphicFrame>
        <p:nvGraphicFramePr>
          <p:cNvPr id="13" name="Object 12" descr="first ">
            <a:extLst>
              <a:ext uri="{FF2B5EF4-FFF2-40B4-BE49-F238E27FC236}">
                <a16:creationId xmlns:a16="http://schemas.microsoft.com/office/drawing/2014/main" id="{95C9456E-1211-4320-AC2A-6CC81E5E735E}"/>
              </a:ext>
            </a:extLst>
          </p:cNvPr>
          <p:cNvGraphicFramePr>
            <a:graphicFrameLocks noChangeAspect="1"/>
          </p:cNvGraphicFramePr>
          <p:nvPr>
            <p:extLst>
              <p:ext uri="{D42A27DB-BD31-4B8C-83A1-F6EECF244321}">
                <p14:modId xmlns:p14="http://schemas.microsoft.com/office/powerpoint/2010/main" val="2688720637"/>
              </p:ext>
            </p:extLst>
          </p:nvPr>
        </p:nvGraphicFramePr>
        <p:xfrm>
          <a:off x="5706346" y="1613650"/>
          <a:ext cx="380689" cy="335899"/>
        </p:xfrm>
        <a:graphic>
          <a:graphicData uri="http://schemas.openxmlformats.org/presentationml/2006/ole">
            <mc:AlternateContent xmlns:mc="http://schemas.openxmlformats.org/markup-compatibility/2006">
              <mc:Choice xmlns:v="urn:schemas-microsoft-com:vml" Requires="v">
                <p:oleObj name="Equation" r:id="rId3" imgW="215640" imgH="190440" progId="Equation.DSMT4">
                  <p:embed/>
                </p:oleObj>
              </mc:Choice>
              <mc:Fallback>
                <p:oleObj name="Equation" r:id="rId3" imgW="215640" imgH="190440" progId="Equation.DSMT4">
                  <p:embed/>
                  <p:pic>
                    <p:nvPicPr>
                      <p:cNvPr id="3" name="Object 2">
                        <a:extLst>
                          <a:ext uri="{FF2B5EF4-FFF2-40B4-BE49-F238E27FC236}">
                            <a16:creationId xmlns:a16="http://schemas.microsoft.com/office/drawing/2014/main" id="{0B2B3BFB-1C31-4A79-8CE5-28ED753DA122}"/>
                          </a:ext>
                        </a:extLst>
                      </p:cNvPr>
                      <p:cNvPicPr/>
                      <p:nvPr/>
                    </p:nvPicPr>
                    <p:blipFill>
                      <a:blip r:embed="rId4"/>
                      <a:stretch>
                        <a:fillRect/>
                      </a:stretch>
                    </p:blipFill>
                    <p:spPr>
                      <a:xfrm>
                        <a:off x="5706346" y="1613650"/>
                        <a:ext cx="380689" cy="335899"/>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1F565041-A21B-4492-A3C0-F27C741F94DF}"/>
              </a:ext>
            </a:extLst>
          </p:cNvPr>
          <p:cNvSpPr>
            <a:spLocks noGrp="1"/>
          </p:cNvSpPr>
          <p:nvPr>
            <p:ph sz="quarter" idx="14"/>
          </p:nvPr>
        </p:nvSpPr>
        <p:spPr>
          <a:xfrm>
            <a:off x="6203575" y="1612118"/>
            <a:ext cx="1571065" cy="344128"/>
          </a:xfrm>
        </p:spPr>
        <p:txBody>
          <a:bodyPr tIns="18000" bIns="18000" anchor="ctr" anchorCtr="0"/>
          <a:lstStyle/>
          <a:p>
            <a:pPr marL="0" lvl="1" indent="0">
              <a:buNone/>
            </a:pPr>
            <a:r>
              <a:rPr lang="en-US" sz="2000" noProof="0" dirty="0"/>
              <a:t>number/letter</a:t>
            </a:r>
          </a:p>
        </p:txBody>
      </p:sp>
      <p:sp>
        <p:nvSpPr>
          <p:cNvPr id="5" name="Content Placeholder 4">
            <a:extLst>
              <a:ext uri="{FF2B5EF4-FFF2-40B4-BE49-F238E27FC236}">
                <a16:creationId xmlns:a16="http://schemas.microsoft.com/office/drawing/2014/main" id="{C4A36E4A-174A-4230-9DA9-7FFD7A163586}"/>
              </a:ext>
            </a:extLst>
          </p:cNvPr>
          <p:cNvSpPr>
            <a:spLocks noGrp="1"/>
          </p:cNvSpPr>
          <p:nvPr>
            <p:ph sz="quarter" idx="15"/>
          </p:nvPr>
        </p:nvSpPr>
        <p:spPr>
          <a:xfrm>
            <a:off x="5688105" y="2018630"/>
            <a:ext cx="1317625" cy="344128"/>
          </a:xfrm>
        </p:spPr>
        <p:txBody>
          <a:bodyPr tIns="18000" bIns="18000" anchor="ctr" anchorCtr="0"/>
          <a:lstStyle/>
          <a:p>
            <a:pPr marL="0" lvl="1" indent="0">
              <a:buNone/>
            </a:pPr>
            <a:r>
              <a:rPr lang="en-US" sz="2000" noProof="0" dirty="0"/>
              <a:t>designates</a:t>
            </a:r>
          </a:p>
        </p:txBody>
      </p:sp>
      <p:sp>
        <p:nvSpPr>
          <p:cNvPr id="6" name="Content Placeholder 5">
            <a:extLst>
              <a:ext uri="{FF2B5EF4-FFF2-40B4-BE49-F238E27FC236}">
                <a16:creationId xmlns:a16="http://schemas.microsoft.com/office/drawing/2014/main" id="{A1FEC39A-F34C-4C31-90A6-4AE2AB829B2A}"/>
              </a:ext>
            </a:extLst>
          </p:cNvPr>
          <p:cNvSpPr>
            <a:spLocks noGrp="1"/>
          </p:cNvSpPr>
          <p:nvPr>
            <p:ph sz="quarter" idx="16"/>
          </p:nvPr>
        </p:nvSpPr>
        <p:spPr>
          <a:xfrm>
            <a:off x="4948517" y="2443892"/>
            <a:ext cx="2667000" cy="344128"/>
          </a:xfrm>
        </p:spPr>
        <p:txBody>
          <a:bodyPr tIns="18000" bIns="18000" anchor="ctr" anchorCtr="0"/>
          <a:lstStyle/>
          <a:p>
            <a:pPr lvl="1"/>
            <a:r>
              <a:rPr lang="en-US" sz="2000" noProof="0" dirty="0"/>
              <a:t>Country of origin</a:t>
            </a:r>
          </a:p>
        </p:txBody>
      </p:sp>
      <p:pic>
        <p:nvPicPr>
          <p:cNvPr id="9" name="Picture 8" descr="An illustration shows an example of a V I N with a distinctive set of numbers and characters.&#10;Long description is available in notes, press F6.">
            <a:extLst>
              <a:ext uri="{FF2B5EF4-FFF2-40B4-BE49-F238E27FC236}">
                <a16:creationId xmlns:a16="http://schemas.microsoft.com/office/drawing/2014/main" id="{2962CC2D-F78C-4121-8BC0-75C3AD37FC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2540" y="3148102"/>
            <a:ext cx="6598920" cy="2185416"/>
          </a:xfrm>
          <a:prstGeom prst="rect">
            <a:avLst/>
          </a:prstGeom>
        </p:spPr>
      </p:pic>
      <p:sp>
        <p:nvSpPr>
          <p:cNvPr id="7" name="Content Placeholder 6">
            <a:extLst>
              <a:ext uri="{FF2B5EF4-FFF2-40B4-BE49-F238E27FC236}">
                <a16:creationId xmlns:a16="http://schemas.microsoft.com/office/drawing/2014/main" id="{952B7B46-2601-4BB6-8BE8-E757C9FAF092}"/>
              </a:ext>
            </a:extLst>
          </p:cNvPr>
          <p:cNvSpPr>
            <a:spLocks noGrp="1"/>
          </p:cNvSpPr>
          <p:nvPr>
            <p:ph sz="quarter" idx="17"/>
          </p:nvPr>
        </p:nvSpPr>
        <p:spPr>
          <a:xfrm>
            <a:off x="470646" y="5693601"/>
            <a:ext cx="8001000" cy="405683"/>
          </a:xfrm>
        </p:spPr>
        <p:txBody>
          <a:bodyPr tIns="18000" bIns="18000" anchor="ctr" anchorCtr="0"/>
          <a:lstStyle/>
          <a:p>
            <a:r>
              <a:rPr lang="en-US" sz="2400" noProof="0" dirty="0"/>
              <a:t>Typical </a:t>
            </a:r>
            <a:r>
              <a:rPr lang="en-US" sz="2400" spc="-300" noProof="0" dirty="0"/>
              <a:t>V I </a:t>
            </a:r>
            <a:r>
              <a:rPr lang="en-US" sz="2400" noProof="0" dirty="0"/>
              <a:t>N showing the information that is represented.</a:t>
            </a:r>
          </a:p>
        </p:txBody>
      </p:sp>
    </p:spTree>
    <p:extLst>
      <p:ext uri="{BB962C8B-B14F-4D97-AF65-F5344CB8AC3E}">
        <p14:creationId xmlns:p14="http://schemas.microsoft.com/office/powerpoint/2010/main" val="1599997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58856"/>
            <a:ext cx="8229600" cy="590349"/>
          </a:xfrm>
        </p:spPr>
        <p:txBody>
          <a:bodyPr tIns="18000" bIns="18000" anchor="ctr" anchorCtr="0"/>
          <a:lstStyle/>
          <a:p>
            <a:r>
              <a:rPr lang="en-US" noProof="0" dirty="0"/>
              <a:t>Chart 1.2 Country of Origin</a:t>
            </a:r>
          </a:p>
        </p:txBody>
      </p:sp>
      <p:graphicFrame>
        <p:nvGraphicFramePr>
          <p:cNvPr id="5" name="Table 4"/>
          <p:cNvGraphicFramePr>
            <a:graphicFrameLocks noGrp="1"/>
          </p:cNvGraphicFramePr>
          <p:nvPr>
            <p:extLst>
              <p:ext uri="{D42A27DB-BD31-4B8C-83A1-F6EECF244321}">
                <p14:modId xmlns:p14="http://schemas.microsoft.com/office/powerpoint/2010/main" val="13438203"/>
              </p:ext>
            </p:extLst>
          </p:nvPr>
        </p:nvGraphicFramePr>
        <p:xfrm>
          <a:off x="1409700" y="1676400"/>
          <a:ext cx="6324600" cy="3219903"/>
        </p:xfrm>
        <a:graphic>
          <a:graphicData uri="http://schemas.openxmlformats.org/drawingml/2006/table">
            <a:tbl>
              <a:tblPr firstRow="1" firstCol="1" bandRow="1"/>
              <a:tblGrid>
                <a:gridCol w="2108200">
                  <a:extLst>
                    <a:ext uri="{9D8B030D-6E8A-4147-A177-3AD203B41FA5}">
                      <a16:colId xmlns:a16="http://schemas.microsoft.com/office/drawing/2014/main" val="20000"/>
                    </a:ext>
                  </a:extLst>
                </a:gridCol>
                <a:gridCol w="2108200">
                  <a:extLst>
                    <a:ext uri="{9D8B030D-6E8A-4147-A177-3AD203B41FA5}">
                      <a16:colId xmlns:a16="http://schemas.microsoft.com/office/drawing/2014/main" val="572274532"/>
                    </a:ext>
                  </a:extLst>
                </a:gridCol>
                <a:gridCol w="2108200">
                  <a:extLst>
                    <a:ext uri="{9D8B030D-6E8A-4147-A177-3AD203B41FA5}">
                      <a16:colId xmlns:a16="http://schemas.microsoft.com/office/drawing/2014/main" val="2802897782"/>
                    </a:ext>
                  </a:extLst>
                </a:gridCol>
              </a:tblGrid>
              <a:tr h="411231">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1 = United States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J = Japan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T = Czechoslovakia</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0"/>
                  </a:ext>
                </a:extLst>
              </a:tr>
              <a:tr h="351084">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2 = Canada</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K = Korea</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U = Romania</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351084">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3 = Mexico</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L = China</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V = France</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351084">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4 = United States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M = India</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W = Germany</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351084">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5 = United States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N = Turkey</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X = Russia</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351084">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6 = Australia</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P = Philippines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Y = Sweden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351084">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7 = United States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R = Taiwan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Z = Italy</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r h="351084">
                <a:tc>
                  <a:txBody>
                    <a:bodyPr/>
                    <a:lstStyle/>
                    <a:p>
                      <a:pPr marL="7200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8 = Argentina</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S = England</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00" dirty="0">
                          <a:effectLst/>
                          <a:latin typeface="Arial" panose="020B0604020202020204" pitchFamily="34" charset="0"/>
                          <a:ea typeface="Calibri" panose="020F0502020204030204" pitchFamily="34" charset="0"/>
                          <a:cs typeface="Arial" panose="020B0604020202020204" pitchFamily="34" charset="0"/>
                        </a:rPr>
                        <a:t>Blank</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469537681"/>
                  </a:ext>
                </a:extLst>
              </a:tr>
              <a:tr h="351084">
                <a:tc>
                  <a:txBody>
                    <a:bodyPr/>
                    <a:lstStyle/>
                    <a:p>
                      <a:pPr marL="7200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9 = Brazil</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00" dirty="0">
                          <a:effectLst/>
                          <a:latin typeface="Arial" panose="020B0604020202020204" pitchFamily="34" charset="0"/>
                          <a:ea typeface="Calibri" panose="020F0502020204030204" pitchFamily="34" charset="0"/>
                          <a:cs typeface="Arial" panose="020B0604020202020204" pitchFamily="34" charset="0"/>
                        </a:rPr>
                        <a:t>Blank</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72000" marR="0">
                        <a:lnSpc>
                          <a:spcPct val="107000"/>
                        </a:lnSpc>
                        <a:spcBef>
                          <a:spcPts val="0"/>
                        </a:spcBef>
                        <a:spcAft>
                          <a:spcPts val="800"/>
                        </a:spcAft>
                      </a:pPr>
                      <a:r>
                        <a:rPr lang="en-US" sz="100" dirty="0">
                          <a:effectLst/>
                          <a:latin typeface="Arial" panose="020B0604020202020204" pitchFamily="34" charset="0"/>
                          <a:ea typeface="Calibri" panose="020F0502020204030204" pitchFamily="34" charset="0"/>
                          <a:cs typeface="Arial" panose="020B0604020202020204" pitchFamily="34" charset="0"/>
                        </a:rPr>
                        <a:t>Blank</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632950982"/>
                  </a:ext>
                </a:extLst>
              </a:tr>
            </a:tbl>
          </a:graphicData>
        </a:graphic>
      </p:graphicFrame>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5117828"/>
            <a:ext cx="8229600" cy="405683"/>
          </a:xfrm>
        </p:spPr>
        <p:txBody>
          <a:bodyPr tIns="18000" bIns="18000" anchor="ctr" anchorCtr="0"/>
          <a:lstStyle/>
          <a:p>
            <a:pPr marL="101600"/>
            <a:r>
              <a:rPr lang="en-US" sz="2400" noProof="0" dirty="0">
                <a:latin typeface="+mn-lt"/>
                <a:ea typeface="Verdana" panose="020B0604030504040204" pitchFamily="34" charset="0"/>
                <a:cs typeface="Verdana" panose="020B0604030504040204" pitchFamily="34" charset="0"/>
              </a:rPr>
              <a:t>The first number or letter designates the country of origin.</a:t>
            </a:r>
          </a:p>
        </p:txBody>
      </p:sp>
    </p:spTree>
    <p:extLst>
      <p:ext uri="{BB962C8B-B14F-4D97-AF65-F5344CB8AC3E}">
        <p14:creationId xmlns:p14="http://schemas.microsoft.com/office/powerpoint/2010/main" val="576619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56591"/>
            <a:ext cx="8229600" cy="590349"/>
          </a:xfrm>
        </p:spPr>
        <p:txBody>
          <a:bodyPr tIns="18000" bIns="18000" anchor="ctr" anchorCtr="0"/>
          <a:lstStyle/>
          <a:p>
            <a:r>
              <a:rPr lang="en-US" noProof="0" dirty="0"/>
              <a:t>Chart 1.3 Vehicle Year </a:t>
            </a:r>
          </a:p>
        </p:txBody>
      </p:sp>
      <p:graphicFrame>
        <p:nvGraphicFramePr>
          <p:cNvPr id="4" name="Table 3"/>
          <p:cNvGraphicFramePr>
            <a:graphicFrameLocks noGrp="1"/>
          </p:cNvGraphicFramePr>
          <p:nvPr>
            <p:extLst>
              <p:ext uri="{D42A27DB-BD31-4B8C-83A1-F6EECF244321}">
                <p14:modId xmlns:p14="http://schemas.microsoft.com/office/powerpoint/2010/main" val="3207307738"/>
              </p:ext>
            </p:extLst>
          </p:nvPr>
        </p:nvGraphicFramePr>
        <p:xfrm>
          <a:off x="1161047" y="1066800"/>
          <a:ext cx="6821905" cy="3898236"/>
        </p:xfrm>
        <a:graphic>
          <a:graphicData uri="http://schemas.openxmlformats.org/drawingml/2006/table">
            <a:tbl>
              <a:tblPr firstRow="1" bandRow="1"/>
              <a:tblGrid>
                <a:gridCol w="307564">
                  <a:extLst>
                    <a:ext uri="{9D8B030D-6E8A-4147-A177-3AD203B41FA5}">
                      <a16:colId xmlns:a16="http://schemas.microsoft.com/office/drawing/2014/main" val="20000"/>
                    </a:ext>
                  </a:extLst>
                </a:gridCol>
                <a:gridCol w="1608876">
                  <a:extLst>
                    <a:ext uri="{9D8B030D-6E8A-4147-A177-3AD203B41FA5}">
                      <a16:colId xmlns:a16="http://schemas.microsoft.com/office/drawing/2014/main" val="20001"/>
                    </a:ext>
                  </a:extLst>
                </a:gridCol>
                <a:gridCol w="437988">
                  <a:extLst>
                    <a:ext uri="{9D8B030D-6E8A-4147-A177-3AD203B41FA5}">
                      <a16:colId xmlns:a16="http://schemas.microsoft.com/office/drawing/2014/main" val="20002"/>
                    </a:ext>
                  </a:extLst>
                </a:gridCol>
                <a:gridCol w="1751952">
                  <a:extLst>
                    <a:ext uri="{9D8B030D-6E8A-4147-A177-3AD203B41FA5}">
                      <a16:colId xmlns:a16="http://schemas.microsoft.com/office/drawing/2014/main" val="20003"/>
                    </a:ext>
                  </a:extLst>
                </a:gridCol>
                <a:gridCol w="2715525">
                  <a:extLst>
                    <a:ext uri="{9D8B030D-6E8A-4147-A177-3AD203B41FA5}">
                      <a16:colId xmlns:a16="http://schemas.microsoft.com/office/drawing/2014/main" val="20004"/>
                    </a:ext>
                  </a:extLst>
                </a:gridCol>
              </a:tblGrid>
              <a:tr h="34714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1980/2010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L</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1990/2020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 = 2000/2030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0"/>
                  </a:ext>
                </a:extLst>
              </a:tr>
              <a:tr h="38431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1981/2011</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M</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1991/2021</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1 = 2001/2031</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38431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1982/2012</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N</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1992/2022</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2 = 2002/2032</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38431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1983/2013</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1993/2023</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3 = 2003/2033</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38431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1984/2014</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R</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1994/2024</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4 = 2004/2034</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38431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1985/2015</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1995/2025</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5 = 2005/2035</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38431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1986/2016</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1996/2026</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6 = 2006/2036</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r h="38431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1987/2017</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V</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1997/2027</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7 = 2007/2037</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7"/>
                  </a:ext>
                </a:extLst>
              </a:tr>
              <a:tr h="38431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J</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1988/2018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1998/2028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8 = 2008/2038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8"/>
                  </a:ext>
                </a:extLst>
              </a:tr>
              <a:tr h="476553">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1989/2019</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X</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1999/2029</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9 = 2009/2039</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9"/>
                  </a:ext>
                </a:extLst>
              </a:tr>
            </a:tbl>
          </a:graphicData>
        </a:graphic>
      </p:graphicFrame>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5558325"/>
            <a:ext cx="8229600" cy="405683"/>
          </a:xfrm>
        </p:spPr>
        <p:txBody>
          <a:bodyPr tIns="18000" bIns="18000" anchor="ctr" anchorCtr="0"/>
          <a:lstStyle/>
          <a:p>
            <a:pPr marL="101600"/>
            <a:r>
              <a:rPr lang="en-US" sz="2400" spc="-300" noProof="0" dirty="0">
                <a:latin typeface="+mn-lt"/>
                <a:ea typeface="Verdana" panose="020B0604030504040204" pitchFamily="34" charset="0"/>
                <a:cs typeface="Verdana" panose="020B0604030504040204" pitchFamily="34" charset="0"/>
              </a:rPr>
              <a:t>V I </a:t>
            </a:r>
            <a:r>
              <a:rPr lang="en-US" sz="2400" noProof="0" dirty="0">
                <a:latin typeface="+mn-lt"/>
                <a:ea typeface="Verdana" panose="020B0604030504040204" pitchFamily="34" charset="0"/>
                <a:cs typeface="Verdana" panose="020B0604030504040204" pitchFamily="34" charset="0"/>
              </a:rPr>
              <a:t>N year chart. (The pattern repeats every 30 years.)</a:t>
            </a:r>
          </a:p>
        </p:txBody>
      </p:sp>
    </p:spTree>
    <p:extLst>
      <p:ext uri="{BB962C8B-B14F-4D97-AF65-F5344CB8AC3E}">
        <p14:creationId xmlns:p14="http://schemas.microsoft.com/office/powerpoint/2010/main" val="278288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C960C-75A1-7441-B993-6C475D0CC3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A7338D-29B6-F729-5FEC-1877CD683292}"/>
              </a:ext>
            </a:extLst>
          </p:cNvPr>
          <p:cNvSpPr>
            <a:spLocks noGrp="1"/>
          </p:cNvSpPr>
          <p:nvPr>
            <p:ph type="title"/>
          </p:nvPr>
        </p:nvSpPr>
        <p:spPr>
          <a:xfrm>
            <a:off x="457200" y="489466"/>
            <a:ext cx="8229600" cy="461665"/>
          </a:xfrm>
        </p:spPr>
        <p:txBody>
          <a:bodyPr/>
          <a:lstStyle/>
          <a:p>
            <a:r>
              <a:rPr lang="en-US" sz="2400" dirty="0"/>
              <a:t>Animation: Vehicle Identification Number, VIN</a:t>
            </a:r>
          </a:p>
        </p:txBody>
      </p:sp>
      <p:pic>
        <p:nvPicPr>
          <p:cNvPr id="6" name="Vehicle_ID_Number">
            <a:hlinkClick r:id="" action="ppaction://media"/>
            <a:extLst>
              <a:ext uri="{FF2B5EF4-FFF2-40B4-BE49-F238E27FC236}">
                <a16:creationId xmlns:a16="http://schemas.microsoft.com/office/drawing/2014/main" id="{41DB3159-74C0-69BF-60F9-DAD75680C25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0" y="1138535"/>
            <a:ext cx="8458199" cy="4728866"/>
          </a:xfrm>
        </p:spPr>
      </p:pic>
    </p:spTree>
    <p:extLst>
      <p:ext uri="{BB962C8B-B14F-4D97-AF65-F5344CB8AC3E}">
        <p14:creationId xmlns:p14="http://schemas.microsoft.com/office/powerpoint/2010/main" val="111168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0312"/>
            <a:ext cx="8229600" cy="1144347"/>
          </a:xfrm>
        </p:spPr>
        <p:txBody>
          <a:bodyPr tIns="18000" bIns="18000" anchor="ctr" anchorCtr="0"/>
          <a:lstStyle/>
          <a:p>
            <a:r>
              <a:rPr lang="en-US" noProof="0" dirty="0"/>
              <a:t>Figure 1.7 Vehicle Safety Certification Label</a:t>
            </a:r>
            <a:endParaRPr lang="en-US" sz="2800" noProof="0" dirty="0">
              <a:solidFill>
                <a:srgbClr val="FF0000"/>
              </a:solidFill>
            </a:endParaRPr>
          </a:p>
        </p:txBody>
      </p:sp>
      <p:pic>
        <p:nvPicPr>
          <p:cNvPr id="5" name="Picture 4" descr="A screenshot shows a vehicle safety certification label from Ford Motor company.&#10;Long description is available in notes, press F6.">
            <a:extLst>
              <a:ext uri="{FF2B5EF4-FFF2-40B4-BE49-F238E27FC236}">
                <a16:creationId xmlns:a16="http://schemas.microsoft.com/office/drawing/2014/main" id="{5D758CD8-4FBA-487C-A143-8CAF031863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18" y="1628587"/>
            <a:ext cx="4444365" cy="3331158"/>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676900" y="1521151"/>
            <a:ext cx="2933700" cy="2960229"/>
          </a:xfrm>
        </p:spPr>
        <p:txBody>
          <a:bodyPr tIns="18000" bIns="18000" anchor="ctr" anchorCtr="0"/>
          <a:lstStyle/>
          <a:p>
            <a:r>
              <a:rPr lang="en-US" sz="2000" noProof="0" dirty="0"/>
              <a:t>Vehicle Safety Certification Label</a:t>
            </a:r>
          </a:p>
          <a:p>
            <a:pPr lvl="1"/>
            <a:r>
              <a:rPr lang="en-US" sz="2000" noProof="0" dirty="0"/>
              <a:t>Left side pillar post on rearward-facing section of left front door</a:t>
            </a:r>
          </a:p>
          <a:p>
            <a:pPr lvl="1"/>
            <a:r>
              <a:rPr lang="en-US" sz="2000" noProof="0" dirty="0"/>
              <a:t>Month/year of manufacture, </a:t>
            </a:r>
            <a:r>
              <a:rPr lang="en-US" sz="2000" spc="-300" noProof="0" dirty="0"/>
              <a:t>V I </a:t>
            </a:r>
            <a:r>
              <a:rPr lang="en-US" sz="2000" noProof="0" dirty="0"/>
              <a:t>N, </a:t>
            </a:r>
            <a:r>
              <a:rPr lang="en-US" sz="2000" spc="-300" noProof="0" dirty="0"/>
              <a:t>G V W </a:t>
            </a:r>
            <a:r>
              <a:rPr lang="en-US" sz="2000" noProof="0" dirty="0"/>
              <a:t>R, and </a:t>
            </a:r>
            <a:r>
              <a:rPr lang="en-US" sz="2000" spc="-300" noProof="0" dirty="0"/>
              <a:t>G A W </a:t>
            </a:r>
            <a:r>
              <a:rPr lang="en-US" sz="2000" noProof="0" dirty="0"/>
              <a:t>R</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392320"/>
            <a:ext cx="8229600" cy="959681"/>
          </a:xfrm>
        </p:spPr>
        <p:txBody>
          <a:bodyPr tIns="18000" bIns="18000" anchor="ctr" anchorCtr="0"/>
          <a:lstStyle/>
          <a:p>
            <a:pPr marL="444500" indent="-342900"/>
            <a:r>
              <a:rPr lang="en-US" sz="2000" noProof="0" dirty="0"/>
              <a:t>A typical vehicle safety certification label which shows the gross vehicle weight, gross axles weight rating, as well as the size and inflation pressure of the tires.</a:t>
            </a:r>
          </a:p>
        </p:txBody>
      </p:sp>
    </p:spTree>
    <p:extLst>
      <p:ext uri="{BB962C8B-B14F-4D97-AF65-F5344CB8AC3E}">
        <p14:creationId xmlns:p14="http://schemas.microsoft.com/office/powerpoint/2010/main" val="3711916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tIns="18000" bIns="18000" anchor="ctr" anchorCtr="0">
            <a:spAutoFit/>
          </a:bodyPr>
          <a:lstStyle/>
          <a:p>
            <a:r>
              <a:rPr lang="en-US" noProof="0" dirty="0"/>
              <a:t>Learning Objectives </a:t>
            </a:r>
            <a:r>
              <a:rPr lang="en-US" sz="2800" noProof="0" dirty="0"/>
              <a:t>(2 of 2)</a:t>
            </a:r>
          </a:p>
        </p:txBody>
      </p:sp>
      <p:sp>
        <p:nvSpPr>
          <p:cNvPr id="4" name="Content Placeholder 3"/>
          <p:cNvSpPr>
            <a:spLocks noGrp="1"/>
          </p:cNvSpPr>
          <p:nvPr>
            <p:ph idx="1"/>
          </p:nvPr>
        </p:nvSpPr>
        <p:spPr>
          <a:xfrm>
            <a:off x="457200" y="917675"/>
            <a:ext cx="8229600" cy="4008790"/>
          </a:xfrm>
        </p:spPr>
        <p:txBody>
          <a:bodyPr tIns="18000" bIns="18000" anchor="ctr" anchorCtr="0">
            <a:spAutoFit/>
          </a:bodyPr>
          <a:lstStyle/>
          <a:p>
            <a:pPr marL="534988" indent="-534988">
              <a:buNone/>
            </a:pPr>
            <a:r>
              <a:rPr lang="en-US" sz="2400" b="1" noProof="0" dirty="0">
                <a:solidFill>
                  <a:srgbClr val="007FA3"/>
                </a:solidFill>
                <a:ea typeface="+mj-ea"/>
                <a:cs typeface="Times New Roman" panose="02020603050405020304" pitchFamily="18" charset="0"/>
              </a:rPr>
              <a:t>1.8 </a:t>
            </a:r>
            <a:r>
              <a:rPr lang="en-US" sz="2400" noProof="0" dirty="0">
                <a:ea typeface="+mj-ea"/>
                <a:cs typeface="Times New Roman" panose="02020603050405020304" pitchFamily="18" charset="0"/>
              </a:rPr>
              <a:t>Explain additional information to be obtained from the customer about the vehicle.</a:t>
            </a:r>
          </a:p>
          <a:p>
            <a:pPr marL="713232" indent="-713232">
              <a:buNone/>
            </a:pPr>
            <a:r>
              <a:rPr lang="en-US" sz="2400" b="1" noProof="0" dirty="0">
                <a:solidFill>
                  <a:srgbClr val="007FA3"/>
                </a:solidFill>
                <a:ea typeface="+mj-ea"/>
                <a:cs typeface="Times New Roman" panose="02020603050405020304" pitchFamily="18" charset="0"/>
              </a:rPr>
              <a:t>1.9</a:t>
            </a:r>
            <a:r>
              <a:rPr lang="en-US" sz="2400" noProof="0" dirty="0">
                <a:ea typeface="+mj-ea"/>
                <a:cs typeface="Times New Roman" panose="02020603050405020304" pitchFamily="18" charset="0"/>
              </a:rPr>
              <a:t> Discuss the parts of a vehicle.</a:t>
            </a:r>
          </a:p>
          <a:p>
            <a:pPr marL="719138" indent="-719138">
              <a:buNone/>
            </a:pPr>
            <a:r>
              <a:rPr lang="en-US" sz="2400" b="1" noProof="0" dirty="0">
                <a:solidFill>
                  <a:srgbClr val="007FA3"/>
                </a:solidFill>
                <a:ea typeface="+mj-ea"/>
                <a:cs typeface="Times New Roman" panose="02020603050405020304" pitchFamily="18" charset="0"/>
              </a:rPr>
              <a:t>1.10</a:t>
            </a:r>
            <a:r>
              <a:rPr lang="en-US" sz="2400" noProof="0" dirty="0">
                <a:ea typeface="+mj-ea"/>
                <a:cs typeface="Times New Roman" panose="02020603050405020304" pitchFamily="18" charset="0"/>
              </a:rPr>
              <a:t> Differentiate between front-wheel drive and rear-wheel drive.</a:t>
            </a:r>
          </a:p>
          <a:p>
            <a:pPr marL="822960" indent="-822960">
              <a:buNone/>
            </a:pPr>
            <a:r>
              <a:rPr lang="en-US" sz="2400" b="1" noProof="0" dirty="0">
                <a:solidFill>
                  <a:srgbClr val="007FA3"/>
                </a:solidFill>
                <a:ea typeface="+mj-ea"/>
                <a:cs typeface="Times New Roman" panose="02020603050405020304" pitchFamily="18" charset="0"/>
              </a:rPr>
              <a:t>1.11</a:t>
            </a:r>
            <a:r>
              <a:rPr lang="en-US" sz="2400" noProof="0" dirty="0">
                <a:ea typeface="+mj-ea"/>
                <a:cs typeface="Times New Roman" panose="02020603050405020304" pitchFamily="18" charset="0"/>
              </a:rPr>
              <a:t> Discuss vehicle identification.</a:t>
            </a:r>
          </a:p>
          <a:p>
            <a:pPr marL="822960" indent="-822960">
              <a:buNone/>
            </a:pPr>
            <a:r>
              <a:rPr lang="en-US" sz="2400" b="1" noProof="0" dirty="0">
                <a:solidFill>
                  <a:srgbClr val="007FA3"/>
                </a:solidFill>
                <a:ea typeface="+mj-ea"/>
                <a:cs typeface="Times New Roman" panose="02020603050405020304" pitchFamily="18" charset="0"/>
              </a:rPr>
              <a:t>1.12</a:t>
            </a:r>
            <a:r>
              <a:rPr lang="en-US" sz="2400" noProof="0" dirty="0">
                <a:ea typeface="+mj-ea"/>
                <a:cs typeface="Times New Roman" panose="02020603050405020304" pitchFamily="18" charset="0"/>
              </a:rPr>
              <a:t> Describe the vehicle safety certification label.</a:t>
            </a:r>
          </a:p>
          <a:p>
            <a:pPr marL="822960" indent="-822960">
              <a:buNone/>
            </a:pPr>
            <a:r>
              <a:rPr lang="en-US" sz="2400" b="1" noProof="0" dirty="0">
                <a:solidFill>
                  <a:srgbClr val="007FA3"/>
                </a:solidFill>
                <a:ea typeface="+mj-ea"/>
                <a:cs typeface="Times New Roman" panose="02020603050405020304" pitchFamily="18" charset="0"/>
              </a:rPr>
              <a:t>1.13</a:t>
            </a:r>
            <a:r>
              <a:rPr lang="en-US" sz="2400" noProof="0" dirty="0">
                <a:ea typeface="+mj-ea"/>
                <a:cs typeface="Times New Roman" panose="02020603050405020304" pitchFamily="18" charset="0"/>
              </a:rPr>
              <a:t> Describe the </a:t>
            </a:r>
            <a:r>
              <a:rPr lang="en-US" sz="2400" spc="-300" noProof="0" dirty="0">
                <a:ea typeface="+mj-ea"/>
                <a:cs typeface="Times New Roman" panose="02020603050405020304" pitchFamily="18" charset="0"/>
              </a:rPr>
              <a:t>V E C </a:t>
            </a:r>
            <a:r>
              <a:rPr lang="en-US" sz="2400" noProof="0" dirty="0">
                <a:ea typeface="+mj-ea"/>
                <a:cs typeface="Times New Roman" panose="02020603050405020304" pitchFamily="18" charset="0"/>
              </a:rPr>
              <a:t>I label.</a:t>
            </a:r>
          </a:p>
        </p:txBody>
      </p:sp>
    </p:spTree>
    <p:extLst>
      <p:ext uri="{BB962C8B-B14F-4D97-AF65-F5344CB8AC3E}">
        <p14:creationId xmlns:p14="http://schemas.microsoft.com/office/powerpoint/2010/main" val="601646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6759"/>
            <a:ext cx="8229600" cy="590349"/>
          </a:xfrm>
        </p:spPr>
        <p:txBody>
          <a:bodyPr tIns="18000" bIns="18000" anchor="ctr" anchorCtr="0"/>
          <a:lstStyle/>
          <a:p>
            <a:r>
              <a:rPr lang="en-US" noProof="0" dirty="0"/>
              <a:t>Figure 1.8 </a:t>
            </a:r>
            <a:r>
              <a:rPr lang="en-US" spc="-500" noProof="0" dirty="0"/>
              <a:t>V E C </a:t>
            </a:r>
            <a:r>
              <a:rPr lang="en-US" noProof="0" dirty="0"/>
              <a:t>I Label</a:t>
            </a:r>
            <a:endParaRPr lang="en-US" sz="2800" noProof="0" dirty="0">
              <a:solidFill>
                <a:srgbClr val="FF0000"/>
              </a:solidFill>
            </a:endParaRPr>
          </a:p>
        </p:txBody>
      </p:sp>
      <p:pic>
        <p:nvPicPr>
          <p:cNvPr id="5" name="Picture 4" descr="A screenshot shows a vehicle emission control information label from Ford Motor Company. The logo F o M o C o is on the top left.&#10;Long description is available in notes, press F6.">
            <a:extLst>
              <a:ext uri="{FF2B5EF4-FFF2-40B4-BE49-F238E27FC236}">
                <a16:creationId xmlns:a16="http://schemas.microsoft.com/office/drawing/2014/main" id="{C5B51248-B673-46C7-BA88-0CF831338A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390" y="1661007"/>
            <a:ext cx="3927481" cy="2481379"/>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02582" y="1226103"/>
            <a:ext cx="3772075" cy="3314172"/>
          </a:xfrm>
        </p:spPr>
        <p:txBody>
          <a:bodyPr tIns="18000" bIns="18000" anchor="ctr" anchorCtr="0">
            <a:spAutoFit/>
          </a:bodyPr>
          <a:lstStyle/>
          <a:p>
            <a:r>
              <a:rPr lang="en-US" sz="2200" noProof="0" dirty="0"/>
              <a:t>Vehicle Emissions Control Information </a:t>
            </a:r>
            <a:r>
              <a:rPr lang="en-US" sz="2200" spc="-300" noProof="0" dirty="0"/>
              <a:t>V E C </a:t>
            </a:r>
            <a:r>
              <a:rPr lang="en-US" sz="2200" noProof="0" dirty="0"/>
              <a:t>I label </a:t>
            </a:r>
          </a:p>
          <a:p>
            <a:pPr lvl="1"/>
            <a:r>
              <a:rPr lang="en-US" sz="2200" noProof="0" dirty="0"/>
              <a:t>Under hood</a:t>
            </a:r>
          </a:p>
          <a:p>
            <a:pPr lvl="1"/>
            <a:r>
              <a:rPr lang="en-US" sz="2200" noProof="0" dirty="0"/>
              <a:t>Settings and emission hose routing information</a:t>
            </a:r>
          </a:p>
          <a:p>
            <a:pPr lvl="1"/>
            <a:r>
              <a:rPr lang="en-US" sz="2200" noProof="0" dirty="0"/>
              <a:t>Bottom side of hood, radiator fan shroud, radiator core support, or strut towers</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65825" y="4865433"/>
            <a:ext cx="8108831" cy="1052014"/>
          </a:xfrm>
        </p:spPr>
        <p:txBody>
          <a:bodyPr tIns="18000" bIns="18000" anchor="ctr" anchorCtr="0">
            <a:spAutoFit/>
          </a:bodyPr>
          <a:lstStyle/>
          <a:p>
            <a:pPr marL="444500" indent="-342900"/>
            <a:r>
              <a:rPr lang="en-US" sz="2200" noProof="0" dirty="0"/>
              <a:t>Vehicle emission control information (</a:t>
            </a:r>
            <a:r>
              <a:rPr lang="en-US" sz="2200" spc="-300" noProof="0" dirty="0"/>
              <a:t>V E C </a:t>
            </a:r>
            <a:r>
              <a:rPr lang="en-US" sz="2200" noProof="0" dirty="0"/>
              <a:t>I) decal indicates this vehicle meets both national </a:t>
            </a:r>
            <a:r>
              <a:rPr lang="en-US" sz="2200" spc="-300" noProof="0" dirty="0"/>
              <a:t>E P </a:t>
            </a:r>
            <a:r>
              <a:rPr lang="en-US" sz="2200" noProof="0" dirty="0"/>
              <a:t>A Tier3 Bin 125 (T3B125) and California </a:t>
            </a:r>
            <a:r>
              <a:rPr lang="en-US" sz="2200" spc="-300" noProof="0" dirty="0"/>
              <a:t>U L E </a:t>
            </a:r>
            <a:r>
              <a:rPr lang="en-US" sz="2200" noProof="0" dirty="0"/>
              <a:t>V125 </a:t>
            </a:r>
            <a:r>
              <a:rPr lang="en-US" sz="2200" spc="-300" noProof="0" dirty="0"/>
              <a:t>P </a:t>
            </a:r>
            <a:r>
              <a:rPr lang="en-US" sz="2200" noProof="0" dirty="0"/>
              <a:t>C (passenger car) standard.</a:t>
            </a:r>
          </a:p>
        </p:txBody>
      </p:sp>
    </p:spTree>
    <p:extLst>
      <p:ext uri="{BB962C8B-B14F-4D97-AF65-F5344CB8AC3E}">
        <p14:creationId xmlns:p14="http://schemas.microsoft.com/office/powerpoint/2010/main" val="1925354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948" y="210425"/>
            <a:ext cx="8229600" cy="590349"/>
          </a:xfrm>
        </p:spPr>
        <p:txBody>
          <a:bodyPr wrap="square" tIns="18000" bIns="18000" anchor="ctr" anchorCtr="0">
            <a:spAutoFit/>
          </a:bodyPr>
          <a:lstStyle/>
          <a:p>
            <a:r>
              <a:rPr lang="en-US" sz="3600" noProof="0" dirty="0">
                <a:latin typeface="+mj-lt"/>
              </a:rPr>
              <a:t>Summary </a:t>
            </a:r>
            <a:r>
              <a:rPr lang="en-US" sz="2800" noProof="0" dirty="0">
                <a:latin typeface="+mj-lt"/>
              </a:rPr>
              <a:t>(1 of 2)</a:t>
            </a:r>
            <a:endParaRPr lang="en-US" sz="3600" noProof="0" dirty="0">
              <a:latin typeface="+mj-lt"/>
            </a:endParaRPr>
          </a:p>
        </p:txBody>
      </p:sp>
      <p:sp>
        <p:nvSpPr>
          <p:cNvPr id="3" name="Content Placeholder 2"/>
          <p:cNvSpPr>
            <a:spLocks noGrp="1"/>
          </p:cNvSpPr>
          <p:nvPr>
            <p:ph idx="1"/>
          </p:nvPr>
        </p:nvSpPr>
        <p:spPr>
          <a:xfrm>
            <a:off x="457200" y="944434"/>
            <a:ext cx="8229600" cy="4847481"/>
          </a:xfrm>
        </p:spPr>
        <p:txBody>
          <a:bodyPr wrap="square" tIns="18000" bIns="18000" anchor="ctr" anchorCtr="0">
            <a:spAutoFit/>
          </a:bodyPr>
          <a:lstStyle/>
          <a:p>
            <a:r>
              <a:rPr lang="en-US" sz="1800" noProof="0" dirty="0"/>
              <a:t>Bolts, studs, and nuts are commonly used as fasteners in the chassis. The sizes for fractional and metric threads are different and are not interchangeable. The grade is the rating of the strength of a fastener.</a:t>
            </a:r>
          </a:p>
          <a:p>
            <a:r>
              <a:rPr lang="en-US" sz="1800" noProof="0" dirty="0"/>
              <a:t>Whenever a vehicle is raised above the ground, it must be supported at a substantial section of the body or frame.</a:t>
            </a:r>
          </a:p>
          <a:p>
            <a:r>
              <a:rPr lang="en-US" sz="1800" noProof="0" dirty="0"/>
              <a:t>Wrenches are available in open end, box end, and combination open and box end.</a:t>
            </a:r>
          </a:p>
          <a:p>
            <a:r>
              <a:rPr lang="en-US" sz="1800" noProof="0" dirty="0"/>
              <a:t>An adjustable wrench should only be used when the proper size is not available.</a:t>
            </a:r>
          </a:p>
          <a:p>
            <a:r>
              <a:rPr lang="en-US" sz="1800" noProof="0" dirty="0"/>
              <a:t>Line wrenches are also called flare-nut wrenches, fitting wrenches, or tube-nut wrenches and are used to remove fuel or refrigerant lines.</a:t>
            </a:r>
          </a:p>
          <a:p>
            <a:r>
              <a:rPr lang="en-US" sz="1800" noProof="0" dirty="0"/>
              <a:t>Sockets are rotated by a ratchet or breaker bar, also called a flex handle.</a:t>
            </a:r>
          </a:p>
          <a:p>
            <a:r>
              <a:rPr lang="en-US" sz="1800" noProof="0" dirty="0"/>
              <a:t>Torque wrenches measure the amount of torque applied to a fastener.</a:t>
            </a:r>
          </a:p>
        </p:txBody>
      </p:sp>
    </p:spTree>
    <p:extLst>
      <p:ext uri="{BB962C8B-B14F-4D97-AF65-F5344CB8AC3E}">
        <p14:creationId xmlns:p14="http://schemas.microsoft.com/office/powerpoint/2010/main" val="1744439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257"/>
            <a:ext cx="8229600" cy="590349"/>
          </a:xfrm>
        </p:spPr>
        <p:txBody>
          <a:bodyPr wrap="square" tIns="18000" bIns="18000" anchor="ctr" anchorCtr="0">
            <a:spAutoFit/>
          </a:bodyPr>
          <a:lstStyle/>
          <a:p>
            <a:r>
              <a:rPr lang="en-US" sz="3600" noProof="0" dirty="0">
                <a:latin typeface="+mj-lt"/>
              </a:rPr>
              <a:t>Summary </a:t>
            </a:r>
            <a:r>
              <a:rPr lang="en-US" sz="2800" noProof="0" dirty="0">
                <a:latin typeface="+mj-lt"/>
              </a:rPr>
              <a:t>(2 of 2)</a:t>
            </a:r>
            <a:endParaRPr lang="en-US" sz="3600" noProof="0" dirty="0">
              <a:latin typeface="+mj-lt"/>
            </a:endParaRPr>
          </a:p>
        </p:txBody>
      </p:sp>
      <p:sp>
        <p:nvSpPr>
          <p:cNvPr id="3" name="Content Placeholder 2"/>
          <p:cNvSpPr>
            <a:spLocks noGrp="1"/>
          </p:cNvSpPr>
          <p:nvPr>
            <p:ph idx="1"/>
          </p:nvPr>
        </p:nvSpPr>
        <p:spPr>
          <a:xfrm>
            <a:off x="457200" y="891290"/>
            <a:ext cx="8229600" cy="4924425"/>
          </a:xfrm>
        </p:spPr>
        <p:txBody>
          <a:bodyPr wrap="square" tIns="18000" bIns="18000" anchor="ctr" anchorCtr="0">
            <a:spAutoFit/>
          </a:bodyPr>
          <a:lstStyle/>
          <a:p>
            <a:r>
              <a:rPr lang="en-US" sz="2400" noProof="0" dirty="0"/>
              <a:t>Screwdriver types include straight blade (flat tip) and Phillips.</a:t>
            </a:r>
          </a:p>
          <a:p>
            <a:r>
              <a:rPr lang="en-US" sz="2400" noProof="0" dirty="0"/>
              <a:t>Hammers and mallets come in a variety of sizes and weights.</a:t>
            </a:r>
          </a:p>
          <a:p>
            <a:r>
              <a:rPr lang="en-US" sz="2400" noProof="0" dirty="0"/>
              <a:t>Pliers are a useful tool and are available in many different types, including slip-joint, multigroove, linesman’s, diagonal, needle-nose, and locking pliers.</a:t>
            </a:r>
          </a:p>
          <a:p>
            <a:r>
              <a:rPr lang="en-US" sz="2400" noProof="0" dirty="0"/>
              <a:t>Other common hand tools include snap-ring pliers, files, cutters, punches, chisels, and hacksaws.</a:t>
            </a:r>
          </a:p>
          <a:p>
            <a:r>
              <a:rPr lang="en-US" sz="2400" noProof="0" dirty="0"/>
              <a:t>Hybrid electric vehicles should be de-powered if any of the high-voltage components are going to be serviced.</a:t>
            </a:r>
            <a:endParaRPr lang="en-US" sz="3200" noProof="0" dirty="0"/>
          </a:p>
        </p:txBody>
      </p:sp>
    </p:spTree>
    <p:extLst>
      <p:ext uri="{BB962C8B-B14F-4D97-AF65-F5344CB8AC3E}">
        <p14:creationId xmlns:p14="http://schemas.microsoft.com/office/powerpoint/2010/main" val="3745626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1905000"/>
            <a:ext cx="8229600" cy="2090760"/>
          </a:xfrm>
        </p:spPr>
        <p:txBody>
          <a:bodyPr wrap="square" tIns="18000" bIns="18000" anchor="ctr" anchorCtr="0">
            <a:spAutoFit/>
          </a:bodyPr>
          <a:lstStyle/>
          <a:p>
            <a:r>
              <a:rPr lang="en-US" sz="2400" noProof="0" dirty="0">
                <a:hlinkClick r:id="rId3"/>
              </a:rPr>
              <a:t>(A0) Automotive Fundamentals Animations</a:t>
            </a:r>
            <a:endParaRPr lang="en-US" sz="2400" noProof="0" dirty="0"/>
          </a:p>
          <a:p>
            <a:r>
              <a:rPr lang="en-US" sz="2400" noProof="0" dirty="0">
                <a:hlinkClick r:id="rId4"/>
              </a:rPr>
              <a:t>(A1) Engine Repair Animations</a:t>
            </a:r>
            <a:endParaRPr lang="en-US" sz="2400" noProof="0" dirty="0"/>
          </a:p>
          <a:p>
            <a:r>
              <a:rPr lang="en-US" sz="2400" noProof="0" dirty="0">
                <a:hlinkClick r:id="rId5"/>
              </a:rPr>
              <a:t>(A0) Automotive Fundamentals Videos</a:t>
            </a:r>
            <a:endParaRPr lang="en-US" sz="2400" noProof="0" dirty="0"/>
          </a:p>
          <a:p>
            <a:r>
              <a:rPr lang="en-US" sz="2400" noProof="0" dirty="0">
                <a:hlinkClick r:id="rId6"/>
              </a:rPr>
              <a:t>(A1) Engine Repair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228600"/>
            <a:ext cx="8229600" cy="567581"/>
          </a:xfrm>
        </p:spPr>
        <p:txBody>
          <a:bodyPr lIns="0" tIns="0" rIns="0" bIns="0">
            <a:noAutofit/>
          </a:bodyPr>
          <a:lstStyle/>
          <a:p>
            <a:pPr>
              <a:spcBef>
                <a:spcPct val="0"/>
              </a:spcBef>
            </a:pPr>
            <a:r>
              <a:rPr lang="en-US" sz="3600" noProof="0" dirty="0">
                <a:cs typeface="Times New Roman" panose="02020603050405020304" pitchFamily="18" charset="0"/>
              </a:rPr>
              <a:t>Copyright</a:t>
            </a:r>
            <a:endParaRPr lang="en-US" sz="3600" noProof="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5293"/>
            <a:ext cx="8229600" cy="590349"/>
          </a:xfrm>
        </p:spPr>
        <p:txBody>
          <a:bodyPr tIns="18000" bIns="18000" anchor="ctr" anchorCtr="0">
            <a:spAutoFit/>
          </a:bodyPr>
          <a:lstStyle/>
          <a:p>
            <a:r>
              <a:rPr lang="en-US" noProof="0" dirty="0"/>
              <a:t>Owner’s Manuals</a:t>
            </a:r>
            <a:endParaRPr lang="en-US" sz="2800" noProof="0" dirty="0"/>
          </a:p>
        </p:txBody>
      </p:sp>
      <p:sp>
        <p:nvSpPr>
          <p:cNvPr id="4" name="Content Placeholder 3"/>
          <p:cNvSpPr>
            <a:spLocks noGrp="1"/>
          </p:cNvSpPr>
          <p:nvPr>
            <p:ph idx="1"/>
          </p:nvPr>
        </p:nvSpPr>
        <p:spPr>
          <a:xfrm>
            <a:off x="457200" y="990600"/>
            <a:ext cx="8229600" cy="3954929"/>
          </a:xfrm>
        </p:spPr>
        <p:txBody>
          <a:bodyPr tIns="18000" bIns="18000" anchor="ctr" anchorCtr="0">
            <a:spAutoFit/>
          </a:bodyPr>
          <a:lstStyle/>
          <a:p>
            <a:r>
              <a:rPr lang="en-US" sz="2400" noProof="0" dirty="0"/>
              <a:t>Most owner’s manuals contain all or most of the following information.</a:t>
            </a:r>
          </a:p>
          <a:p>
            <a:pPr lvl="1"/>
            <a:r>
              <a:rPr lang="en-US" sz="2400" noProof="0" dirty="0"/>
              <a:t>Meaning of dash symbols</a:t>
            </a:r>
          </a:p>
          <a:p>
            <a:pPr lvl="1"/>
            <a:r>
              <a:rPr lang="en-US" sz="2400" noProof="0" dirty="0"/>
              <a:t>How to rest the maintenance reminder light</a:t>
            </a:r>
          </a:p>
          <a:p>
            <a:pPr lvl="1"/>
            <a:r>
              <a:rPr lang="en-US" sz="2400" noProof="0" dirty="0"/>
              <a:t>Specifications of fluids</a:t>
            </a:r>
          </a:p>
          <a:p>
            <a:pPr lvl="1"/>
            <a:r>
              <a:rPr lang="en-US" sz="2400" noProof="0" dirty="0"/>
              <a:t>Tire pressures</a:t>
            </a:r>
          </a:p>
          <a:p>
            <a:pPr lvl="1"/>
            <a:r>
              <a:rPr lang="en-US" sz="2400" noProof="0" dirty="0"/>
              <a:t>Maintenance schedules</a:t>
            </a:r>
          </a:p>
          <a:p>
            <a:pPr lvl="1"/>
            <a:r>
              <a:rPr lang="en-US" sz="2400" noProof="0" dirty="0"/>
              <a:t>Operation of specific features</a:t>
            </a:r>
          </a:p>
          <a:p>
            <a:pPr lvl="1"/>
            <a:r>
              <a:rPr lang="en-US" sz="2400" noProof="0" dirty="0"/>
              <a:t>Tire rotation and </a:t>
            </a:r>
            <a:r>
              <a:rPr lang="en-US" sz="2400" kern="0" spc="-350" noProof="0" dirty="0"/>
              <a:t>T P M </a:t>
            </a:r>
            <a:r>
              <a:rPr lang="en-US" sz="2400" noProof="0" dirty="0"/>
              <a:t>S</a:t>
            </a:r>
          </a:p>
        </p:txBody>
      </p:sp>
    </p:spTree>
    <p:extLst>
      <p:ext uri="{BB962C8B-B14F-4D97-AF65-F5344CB8AC3E}">
        <p14:creationId xmlns:p14="http://schemas.microsoft.com/office/powerpoint/2010/main" val="2443962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4371" y="256591"/>
            <a:ext cx="8229600" cy="590349"/>
          </a:xfrm>
        </p:spPr>
        <p:txBody>
          <a:bodyPr tIns="18000" bIns="18000" anchor="ctr" anchorCtr="0"/>
          <a:lstStyle/>
          <a:p>
            <a:r>
              <a:rPr lang="en-US" noProof="0" dirty="0"/>
              <a:t>Figure 1.1 Owners Manual</a:t>
            </a:r>
          </a:p>
        </p:txBody>
      </p:sp>
      <p:pic>
        <p:nvPicPr>
          <p:cNvPr id="10" name="Picture 9" descr="A car center control touch screen shows a list of options to be accessed.&#10;Long description is available in notes, press F6.">
            <a:extLst>
              <a:ext uri="{FF2B5EF4-FFF2-40B4-BE49-F238E27FC236}">
                <a16:creationId xmlns:a16="http://schemas.microsoft.com/office/drawing/2014/main" id="{84F3BF17-7812-44AF-893C-1E10409D0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328" y="1040922"/>
            <a:ext cx="4909344" cy="3684342"/>
          </a:xfrm>
          <a:prstGeom prst="rect">
            <a:avLst/>
          </a:prstGeom>
        </p:spPr>
      </p:pic>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4971262"/>
            <a:ext cx="8229600" cy="775015"/>
          </a:xfrm>
        </p:spPr>
        <p:txBody>
          <a:bodyPr tIns="18000" bIns="18000" anchor="ctr" anchorCtr="0"/>
          <a:lstStyle/>
          <a:p>
            <a:pPr marL="342900" indent="-342900">
              <a:buFont typeface="Arial" panose="020B0604020202020204" pitchFamily="34" charset="0"/>
              <a:buChar char="•"/>
            </a:pPr>
            <a:r>
              <a:rPr lang="en-US" sz="2400" noProof="0" dirty="0">
                <a:latin typeface="+mn-lt"/>
                <a:ea typeface="Verdana" panose="020B0604030504040204" pitchFamily="34" charset="0"/>
                <a:cs typeface="Verdana" panose="020B0604030504040204" pitchFamily="34" charset="0"/>
              </a:rPr>
              <a:t>The owner’s manual can be a paper manual or electronic accessed through the vehicle display.</a:t>
            </a:r>
          </a:p>
        </p:txBody>
      </p:sp>
    </p:spTree>
    <p:extLst>
      <p:ext uri="{BB962C8B-B14F-4D97-AF65-F5344CB8AC3E}">
        <p14:creationId xmlns:p14="http://schemas.microsoft.com/office/powerpoint/2010/main" val="2865174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57200" y="256591"/>
            <a:ext cx="8229600" cy="590349"/>
          </a:xfrm>
        </p:spPr>
        <p:txBody>
          <a:bodyPr tIns="18000" bIns="18000" anchor="ctr" anchorCtr="0"/>
          <a:lstStyle/>
          <a:p>
            <a:r>
              <a:rPr lang="en-US" noProof="0" dirty="0"/>
              <a:t>Service Information </a:t>
            </a:r>
            <a:r>
              <a:rPr lang="en-US" sz="2800" noProof="0" dirty="0"/>
              <a:t>(1 of 2)</a:t>
            </a:r>
            <a:endParaRPr lang="en-US" sz="3200" noProof="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4294967295"/>
          </p:nvPr>
        </p:nvSpPr>
        <p:spPr>
          <a:xfrm>
            <a:off x="470210" y="1047136"/>
            <a:ext cx="8232775" cy="3526829"/>
          </a:xfrm>
          <a:prstGeom prst="rect">
            <a:avLst/>
          </a:prstGeom>
        </p:spPr>
        <p:txBody>
          <a:bodyPr tIns="18000" bIns="18000" anchor="ctr" anchorCtr="0"/>
          <a:lstStyle/>
          <a:p>
            <a:r>
              <a:rPr lang="en-US" sz="2400" noProof="0" dirty="0"/>
              <a:t>Purpose of Service Information</a:t>
            </a:r>
          </a:p>
          <a:p>
            <a:r>
              <a:rPr lang="en-US" sz="2400" noProof="0" dirty="0"/>
              <a:t>Correctly service or repair vehicles </a:t>
            </a:r>
          </a:p>
          <a:p>
            <a:r>
              <a:rPr lang="en-US" sz="2400" noProof="0" dirty="0"/>
              <a:t>Factory Service Information</a:t>
            </a:r>
          </a:p>
          <a:p>
            <a:r>
              <a:rPr lang="en-US" sz="2400" noProof="0" dirty="0"/>
              <a:t>Until 1990s service information </a:t>
            </a:r>
          </a:p>
          <a:p>
            <a:pPr lvl="1"/>
            <a:r>
              <a:rPr lang="en-US" sz="2400" noProof="0" dirty="0"/>
              <a:t>Found in Service or </a:t>
            </a:r>
            <a:r>
              <a:rPr lang="en-US" sz="2400" i="1" noProof="0" dirty="0"/>
              <a:t>shop manuals</a:t>
            </a:r>
            <a:r>
              <a:rPr lang="en-US" sz="2400" noProof="0" dirty="0"/>
              <a:t>, now digital </a:t>
            </a:r>
          </a:p>
          <a:p>
            <a:r>
              <a:rPr lang="en-US" sz="2400" noProof="0" dirty="0"/>
              <a:t>Most accurate service information is from </a:t>
            </a:r>
          </a:p>
          <a:p>
            <a:pPr lvl="1"/>
            <a:r>
              <a:rPr lang="en-US" sz="2400" noProof="0" dirty="0"/>
              <a:t>vehicle manufacturer</a:t>
            </a:r>
            <a:endParaRPr lang="en-US" noProof="0" dirty="0"/>
          </a:p>
        </p:txBody>
      </p:sp>
    </p:spTree>
    <p:extLst>
      <p:ext uri="{BB962C8B-B14F-4D97-AF65-F5344CB8AC3E}">
        <p14:creationId xmlns:p14="http://schemas.microsoft.com/office/powerpoint/2010/main" val="811385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F28DB-633B-454E-8F7D-E0D6CD89EB8F}"/>
              </a:ext>
            </a:extLst>
          </p:cNvPr>
          <p:cNvSpPr>
            <a:spLocks noGrp="1"/>
          </p:cNvSpPr>
          <p:nvPr>
            <p:ph type="title"/>
          </p:nvPr>
        </p:nvSpPr>
        <p:spPr>
          <a:xfrm>
            <a:off x="425605" y="277213"/>
            <a:ext cx="8229600" cy="590349"/>
          </a:xfrm>
        </p:spPr>
        <p:txBody>
          <a:bodyPr tIns="18000" bIns="18000" anchor="ctr" anchorCtr="0"/>
          <a:lstStyle/>
          <a:p>
            <a:r>
              <a:rPr lang="en-US" sz="3600" noProof="0" dirty="0"/>
              <a:t>Service Information </a:t>
            </a:r>
            <a:r>
              <a:rPr lang="en-US" sz="2800" noProof="0" dirty="0"/>
              <a:t>(2 of 2)</a:t>
            </a:r>
            <a:endParaRPr lang="en-US" sz="3200" noProof="0" dirty="0"/>
          </a:p>
        </p:txBody>
      </p:sp>
      <p:sp>
        <p:nvSpPr>
          <p:cNvPr id="3" name="Content Placeholder 2">
            <a:extLst>
              <a:ext uri="{FF2B5EF4-FFF2-40B4-BE49-F238E27FC236}">
                <a16:creationId xmlns:a16="http://schemas.microsoft.com/office/drawing/2014/main" id="{DB9146DB-74F5-4A63-A2AF-7834379547A2}"/>
              </a:ext>
            </a:extLst>
          </p:cNvPr>
          <p:cNvSpPr>
            <a:spLocks noGrp="1"/>
          </p:cNvSpPr>
          <p:nvPr>
            <p:ph sz="quarter" idx="13"/>
          </p:nvPr>
        </p:nvSpPr>
        <p:spPr>
          <a:xfrm>
            <a:off x="467159" y="1122838"/>
            <a:ext cx="8229600" cy="3083340"/>
          </a:xfrm>
        </p:spPr>
        <p:txBody>
          <a:bodyPr tIns="18000" bIns="18000" anchor="ctr" anchorCtr="0">
            <a:spAutoFit/>
          </a:bodyPr>
          <a:lstStyle/>
          <a:p>
            <a:r>
              <a:rPr lang="en-US" sz="2400" noProof="0" dirty="0"/>
              <a:t>Aftermarket Service Information</a:t>
            </a:r>
          </a:p>
          <a:p>
            <a:pPr lvl="1"/>
            <a:r>
              <a:rPr lang="en-US" sz="2400" noProof="0" dirty="0"/>
              <a:t>Cover multiple years and/or models in one manual. </a:t>
            </a:r>
          </a:p>
          <a:p>
            <a:pPr lvl="1"/>
            <a:r>
              <a:rPr lang="en-US" sz="2400" noProof="0" dirty="0"/>
              <a:t>Paper service manuals disadvantages:</a:t>
            </a:r>
          </a:p>
          <a:p>
            <a:pPr lvl="2"/>
            <a:r>
              <a:rPr lang="en-US" sz="2400" noProof="0" dirty="0"/>
              <a:t>Required storage space</a:t>
            </a:r>
          </a:p>
          <a:p>
            <a:pPr lvl="2"/>
            <a:r>
              <a:rPr lang="en-US" sz="2400" noProof="0" dirty="0"/>
              <a:t>Difficult to use at vehicle or to make copies</a:t>
            </a:r>
          </a:p>
          <a:p>
            <a:pPr lvl="2"/>
            <a:r>
              <a:rPr lang="en-US" sz="2400" noProof="0" dirty="0"/>
              <a:t>Replaced with electronic service information</a:t>
            </a:r>
          </a:p>
          <a:p>
            <a:pPr lvl="1"/>
            <a:r>
              <a:rPr lang="en-US" sz="2400" spc="-300" noProof="0" dirty="0"/>
              <a:t>C D </a:t>
            </a:r>
            <a:r>
              <a:rPr lang="en-US" sz="2400" noProof="0" dirty="0"/>
              <a:t>s then </a:t>
            </a:r>
            <a:r>
              <a:rPr lang="en-US" sz="2400" spc="-300" noProof="0" dirty="0"/>
              <a:t>D V D </a:t>
            </a:r>
            <a:r>
              <a:rPr lang="en-US" sz="2400" noProof="0" dirty="0"/>
              <a:t>s, before becoming available on Internet</a:t>
            </a:r>
          </a:p>
        </p:txBody>
      </p:sp>
    </p:spTree>
    <p:extLst>
      <p:ext uri="{BB962C8B-B14F-4D97-AF65-F5344CB8AC3E}">
        <p14:creationId xmlns:p14="http://schemas.microsoft.com/office/powerpoint/2010/main" val="2275800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56591"/>
            <a:ext cx="8229600" cy="590349"/>
          </a:xfrm>
        </p:spPr>
        <p:txBody>
          <a:bodyPr tIns="18000" bIns="18000" anchor="ctr" anchorCtr="0"/>
          <a:lstStyle/>
          <a:p>
            <a:r>
              <a:rPr lang="en-US" noProof="0" dirty="0"/>
              <a:t>Figure 1.2 Service Info Menu </a:t>
            </a:r>
          </a:p>
        </p:txBody>
      </p:sp>
      <p:pic>
        <p:nvPicPr>
          <p:cNvPr id="6" name="Picture 5" descr="A screenshot shows the main menu of a vehicle’s electronic service information.&#10;Long description is available in notes, press F6.">
            <a:extLst>
              <a:ext uri="{FF2B5EF4-FFF2-40B4-BE49-F238E27FC236}">
                <a16:creationId xmlns:a16="http://schemas.microsoft.com/office/drawing/2014/main" id="{A656F929-723B-4BC1-BA9C-024A7AB9B1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377" y="1180570"/>
            <a:ext cx="4775246" cy="3582454"/>
          </a:xfrm>
          <a:prstGeom prst="rect">
            <a:avLst/>
          </a:prstGeom>
        </p:spPr>
      </p:pic>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4925132"/>
            <a:ext cx="8229600" cy="1144347"/>
          </a:xfrm>
        </p:spPr>
        <p:txBody>
          <a:bodyPr tIns="18000" bIns="18000" anchor="ctr" anchorCtr="0"/>
          <a:lstStyle/>
          <a:p>
            <a:pPr marL="342900" indent="-342900">
              <a:buFont typeface="Arial" panose="020B0604020202020204" pitchFamily="34" charset="0"/>
              <a:buChar char="•"/>
            </a:pPr>
            <a:r>
              <a:rPr lang="en-US" sz="2400" noProof="0" dirty="0">
                <a:latin typeface="+mn-lt"/>
                <a:ea typeface="Verdana" panose="020B0604030504040204" pitchFamily="34" charset="0"/>
                <a:cs typeface="Verdana" panose="020B0604030504040204" pitchFamily="34" charset="0"/>
              </a:rPr>
              <a:t>A main menu showing the major systems of the vehicle. Clicking on one of these major topics opens up another menu showing more detailed information.</a:t>
            </a:r>
          </a:p>
        </p:txBody>
      </p:sp>
    </p:spTree>
    <p:extLst>
      <p:ext uri="{BB962C8B-B14F-4D97-AF65-F5344CB8AC3E}">
        <p14:creationId xmlns:p14="http://schemas.microsoft.com/office/powerpoint/2010/main" val="2370347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38615" y="314424"/>
            <a:ext cx="8229600" cy="590349"/>
          </a:xfrm>
        </p:spPr>
        <p:txBody>
          <a:bodyPr tIns="18000" bIns="18000" anchor="ctr" anchorCtr="0"/>
          <a:lstStyle/>
          <a:p>
            <a:r>
              <a:rPr lang="en-US" noProof="0" dirty="0"/>
              <a:t>Technical Service Bulletins</a:t>
            </a:r>
          </a:p>
        </p:txBody>
      </p:sp>
      <p:sp>
        <p:nvSpPr>
          <p:cNvPr id="3" name="Content Placeholder 2">
            <a:extLst>
              <a:ext uri="{FF2B5EF4-FFF2-40B4-BE49-F238E27FC236}">
                <a16:creationId xmlns:a16="http://schemas.microsoft.com/office/drawing/2014/main" id="{F8BE9E9D-8476-4890-99F6-4740E60B09AC}"/>
              </a:ext>
            </a:extLst>
          </p:cNvPr>
          <p:cNvSpPr>
            <a:spLocks noGrp="1"/>
          </p:cNvSpPr>
          <p:nvPr>
            <p:ph sz="quarter" idx="4294967295"/>
          </p:nvPr>
        </p:nvSpPr>
        <p:spPr>
          <a:xfrm>
            <a:off x="472068" y="1037603"/>
            <a:ext cx="8232775" cy="2698619"/>
          </a:xfrm>
          <a:prstGeom prst="rect">
            <a:avLst/>
          </a:prstGeom>
        </p:spPr>
        <p:txBody>
          <a:bodyPr tIns="18000" bIns="18000" anchor="ctr" anchorCtr="0"/>
          <a:lstStyle/>
          <a:p>
            <a:r>
              <a:rPr lang="en-US" sz="2400" noProof="0" dirty="0"/>
              <a:t>Technical Service Bulletins</a:t>
            </a:r>
          </a:p>
          <a:p>
            <a:pPr lvl="1"/>
            <a:r>
              <a:rPr lang="en-US" sz="2400" spc="-300" noProof="0" dirty="0"/>
              <a:t>T S </a:t>
            </a:r>
            <a:r>
              <a:rPr lang="en-US" sz="2400" noProof="0" dirty="0"/>
              <a:t>B issued by vehicle manufacturer </a:t>
            </a:r>
          </a:p>
          <a:p>
            <a:pPr lvl="1"/>
            <a:r>
              <a:rPr lang="en-US" sz="2400" noProof="0" dirty="0"/>
              <a:t>Notify of problem or other critical information </a:t>
            </a:r>
          </a:p>
          <a:p>
            <a:pPr lvl="1"/>
            <a:r>
              <a:rPr lang="en-US" sz="2400" noProof="0" dirty="0"/>
              <a:t>Diagnostic procedures/necessary corrective action</a:t>
            </a:r>
          </a:p>
          <a:p>
            <a:pPr lvl="1"/>
            <a:r>
              <a:rPr lang="en-US" sz="2400" noProof="0" dirty="0"/>
              <a:t>Not an authorization for repair </a:t>
            </a:r>
          </a:p>
          <a:p>
            <a:pPr lvl="1"/>
            <a:r>
              <a:rPr lang="en-US" sz="2400" noProof="0" dirty="0"/>
              <a:t>For dealership technicians</a:t>
            </a:r>
          </a:p>
        </p:txBody>
      </p:sp>
    </p:spTree>
    <p:extLst>
      <p:ext uri="{BB962C8B-B14F-4D97-AF65-F5344CB8AC3E}">
        <p14:creationId xmlns:p14="http://schemas.microsoft.com/office/powerpoint/2010/main" val="3149488558"/>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25209</TotalTime>
  <Words>4484</Words>
  <Application>Microsoft Office PowerPoint</Application>
  <PresentationFormat>On-screen Show (4:3)</PresentationFormat>
  <Paragraphs>418</Paragraphs>
  <Slides>34</Slides>
  <Notes>30</Notes>
  <HiddenSlides>0</HiddenSlides>
  <MMClips>4</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4" baseType="lpstr">
      <vt:lpstr>Arial</vt:lpstr>
      <vt:lpstr>Arial(Body)</vt:lpstr>
      <vt:lpstr>Calibri</vt:lpstr>
      <vt:lpstr>Noto Sans Symbols</vt:lpstr>
      <vt:lpstr>Times New Roman</vt:lpstr>
      <vt:lpstr>Verdana</vt:lpstr>
      <vt:lpstr>Wingdings</vt:lpstr>
      <vt:lpstr>1_USHE</vt:lpstr>
      <vt:lpstr>508 Lecture</vt:lpstr>
      <vt:lpstr>Equation</vt:lpstr>
      <vt:lpstr>Automotive Electrical and Engine Performance</vt:lpstr>
      <vt:lpstr>Learning Objectives (1 of 2)</vt:lpstr>
      <vt:lpstr>Learning Objectives (2 of 2)</vt:lpstr>
      <vt:lpstr>Owner’s Manuals</vt:lpstr>
      <vt:lpstr>Figure 1.1 Owners Manual</vt:lpstr>
      <vt:lpstr>Service Information (1 of 2)</vt:lpstr>
      <vt:lpstr>Service Information (2 of 2)</vt:lpstr>
      <vt:lpstr>Figure 1.2 Service Info Menu </vt:lpstr>
      <vt:lpstr>Technical Service Bulletins</vt:lpstr>
      <vt:lpstr>Recalls and Campaigns </vt:lpstr>
      <vt:lpstr>Work Order (1 of 3)</vt:lpstr>
      <vt:lpstr>Work Order (2 of 3)</vt:lpstr>
      <vt:lpstr>Figure 1.3 Work Order</vt:lpstr>
      <vt:lpstr>Work Order (3 of 3)</vt:lpstr>
      <vt:lpstr>Work Order Chart 1.1</vt:lpstr>
      <vt:lpstr>Animation: Work Order Technician Copy</vt:lpstr>
      <vt:lpstr>Animation: Work Order Customer Copy</vt:lpstr>
      <vt:lpstr>Figure 1.4 T S B s</vt:lpstr>
      <vt:lpstr>Question 1</vt:lpstr>
      <vt:lpstr>Answer 1</vt:lpstr>
      <vt:lpstr>Service Records</vt:lpstr>
      <vt:lpstr>Parts of a Vehicle</vt:lpstr>
      <vt:lpstr>Animation: Vehicle Terms</vt:lpstr>
      <vt:lpstr>Figure 1.5 Vehicle Identification </vt:lpstr>
      <vt:lpstr>Figure 1.6 V I N </vt:lpstr>
      <vt:lpstr>Chart 1.2 Country of Origin</vt:lpstr>
      <vt:lpstr>Chart 1.3 Vehicle Year </vt:lpstr>
      <vt:lpstr>Animation: Vehicle Identification Number, VIN</vt:lpstr>
      <vt:lpstr>Figure 1.7 Vehicle Safety Certification Label</vt:lpstr>
      <vt:lpstr>Figure 1.8 V E C I Label</vt:lpstr>
      <vt:lpstr>Summary (1 of 2)</vt:lpstr>
      <vt:lpstr>Summary (2 of 2)</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1</dc:title>
  <dc:subject>Careers</dc:subject>
  <dc:creator>Halderman and Ward</dc:creator>
  <cp:keywords/>
  <dc:description>Additional information may be found in the Notes Pane of each slide by pressing F6.</dc:description>
  <cp:lastModifiedBy>Glen Plants</cp:lastModifiedBy>
  <cp:revision>4760</cp:revision>
  <dcterms:created xsi:type="dcterms:W3CDTF">2014-07-14T20:04:21Z</dcterms:created>
  <dcterms:modified xsi:type="dcterms:W3CDTF">2024-10-29T13:38:54Z</dcterms:modified>
</cp:coreProperties>
</file>