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48" r:id="rId2"/>
  </p:sldMasterIdLst>
  <p:notesMasterIdLst>
    <p:notesMasterId r:id="rId171"/>
  </p:notesMasterIdLst>
  <p:handoutMasterIdLst>
    <p:handoutMasterId r:id="rId172"/>
  </p:handoutMasterIdLst>
  <p:sldIdLst>
    <p:sldId id="750" r:id="rId3"/>
    <p:sldId id="1275" r:id="rId4"/>
    <p:sldId id="1078" r:id="rId5"/>
    <p:sldId id="1274" r:id="rId6"/>
    <p:sldId id="1080" r:id="rId7"/>
    <p:sldId id="1081" r:id="rId8"/>
    <p:sldId id="1276" r:id="rId9"/>
    <p:sldId id="1221" r:id="rId10"/>
    <p:sldId id="1278" r:id="rId11"/>
    <p:sldId id="1279" r:id="rId12"/>
    <p:sldId id="1280" r:id="rId13"/>
    <p:sldId id="1281" r:id="rId14"/>
    <p:sldId id="1224" r:id="rId15"/>
    <p:sldId id="1321" r:id="rId16"/>
    <p:sldId id="1087" r:id="rId17"/>
    <p:sldId id="1222" r:id="rId18"/>
    <p:sldId id="1088" r:id="rId19"/>
    <p:sldId id="1282" r:id="rId20"/>
    <p:sldId id="1320" r:id="rId21"/>
    <p:sldId id="1091" r:id="rId22"/>
    <p:sldId id="1092" r:id="rId23"/>
    <p:sldId id="1093" r:id="rId24"/>
    <p:sldId id="1284" r:id="rId25"/>
    <p:sldId id="1095" r:id="rId26"/>
    <p:sldId id="1223" r:id="rId27"/>
    <p:sldId id="1096" r:id="rId28"/>
    <p:sldId id="1232" r:id="rId29"/>
    <p:sldId id="1097" r:id="rId30"/>
    <p:sldId id="1258" r:id="rId31"/>
    <p:sldId id="1257" r:id="rId32"/>
    <p:sldId id="1285" r:id="rId33"/>
    <p:sldId id="1100" r:id="rId34"/>
    <p:sldId id="1101" r:id="rId35"/>
    <p:sldId id="1256" r:id="rId36"/>
    <p:sldId id="1259" r:id="rId37"/>
    <p:sldId id="1103" r:id="rId38"/>
    <p:sldId id="1286" r:id="rId39"/>
    <p:sldId id="1287" r:id="rId40"/>
    <p:sldId id="1105" r:id="rId41"/>
    <p:sldId id="1106" r:id="rId42"/>
    <p:sldId id="1253" r:id="rId43"/>
    <p:sldId id="1108" r:id="rId44"/>
    <p:sldId id="1109" r:id="rId45"/>
    <p:sldId id="1110" r:id="rId46"/>
    <p:sldId id="1112" r:id="rId47"/>
    <p:sldId id="1252" r:id="rId48"/>
    <p:sldId id="1322" r:id="rId49"/>
    <p:sldId id="1113" r:id="rId50"/>
    <p:sldId id="1114" r:id="rId51"/>
    <p:sldId id="1115" r:id="rId52"/>
    <p:sldId id="1264" r:id="rId53"/>
    <p:sldId id="1265" r:id="rId54"/>
    <p:sldId id="1266" r:id="rId55"/>
    <p:sldId id="1267" r:id="rId56"/>
    <p:sldId id="1116" r:id="rId57"/>
    <p:sldId id="1219" r:id="rId58"/>
    <p:sldId id="1119" r:id="rId59"/>
    <p:sldId id="1120" r:id="rId60"/>
    <p:sldId id="1121" r:id="rId61"/>
    <p:sldId id="1122" r:id="rId62"/>
    <p:sldId id="1268" r:id="rId63"/>
    <p:sldId id="1215" r:id="rId64"/>
    <p:sldId id="1263" r:id="rId65"/>
    <p:sldId id="1288" r:id="rId66"/>
    <p:sldId id="1269" r:id="rId67"/>
    <p:sldId id="1250" r:id="rId68"/>
    <p:sldId id="1126" r:id="rId69"/>
    <p:sldId id="1127" r:id="rId70"/>
    <p:sldId id="1249" r:id="rId71"/>
    <p:sldId id="1129" r:id="rId72"/>
    <p:sldId id="1130" r:id="rId73"/>
    <p:sldId id="1270" r:id="rId74"/>
    <p:sldId id="1131" r:id="rId75"/>
    <p:sldId id="1289" r:id="rId76"/>
    <p:sldId id="1248" r:id="rId77"/>
    <p:sldId id="1271" r:id="rId78"/>
    <p:sldId id="1323" r:id="rId79"/>
    <p:sldId id="1290" r:id="rId80"/>
    <p:sldId id="1247" r:id="rId81"/>
    <p:sldId id="1136" r:id="rId82"/>
    <p:sldId id="1137" r:id="rId83"/>
    <p:sldId id="1291" r:id="rId84"/>
    <p:sldId id="1246" r:id="rId85"/>
    <p:sldId id="1292" r:id="rId86"/>
    <p:sldId id="1141" r:id="rId87"/>
    <p:sldId id="1245" r:id="rId88"/>
    <p:sldId id="1293" r:id="rId89"/>
    <p:sldId id="1144" r:id="rId90"/>
    <p:sldId id="1244" r:id="rId91"/>
    <p:sldId id="1324" r:id="rId92"/>
    <p:sldId id="1294" r:id="rId93"/>
    <p:sldId id="1295" r:id="rId94"/>
    <p:sldId id="1319" r:id="rId95"/>
    <p:sldId id="1297" r:id="rId96"/>
    <p:sldId id="1150" r:id="rId97"/>
    <p:sldId id="1151" r:id="rId98"/>
    <p:sldId id="1298" r:id="rId99"/>
    <p:sldId id="1299" r:id="rId100"/>
    <p:sldId id="1325" r:id="rId101"/>
    <p:sldId id="1217" r:id="rId102"/>
    <p:sldId id="1155" r:id="rId103"/>
    <p:sldId id="1156" r:id="rId104"/>
    <p:sldId id="1157" r:id="rId105"/>
    <p:sldId id="1158" r:id="rId106"/>
    <p:sldId id="1218" r:id="rId107"/>
    <p:sldId id="1241" r:id="rId108"/>
    <p:sldId id="1161" r:id="rId109"/>
    <p:sldId id="1162" r:id="rId110"/>
    <p:sldId id="1164" r:id="rId111"/>
    <p:sldId id="1165" r:id="rId112"/>
    <p:sldId id="1300" r:id="rId113"/>
    <p:sldId id="1240" r:id="rId114"/>
    <p:sldId id="1168" r:id="rId115"/>
    <p:sldId id="1301" r:id="rId116"/>
    <p:sldId id="1302" r:id="rId117"/>
    <p:sldId id="1239" r:id="rId118"/>
    <p:sldId id="1238" r:id="rId119"/>
    <p:sldId id="1175" r:id="rId120"/>
    <p:sldId id="1176" r:id="rId121"/>
    <p:sldId id="1237" r:id="rId122"/>
    <p:sldId id="1177" r:id="rId123"/>
    <p:sldId id="1236" r:id="rId124"/>
    <p:sldId id="1303" r:id="rId125"/>
    <p:sldId id="1235" r:id="rId126"/>
    <p:sldId id="1326" r:id="rId127"/>
    <p:sldId id="1272" r:id="rId128"/>
    <p:sldId id="1234" r:id="rId129"/>
    <p:sldId id="1181" r:id="rId130"/>
    <p:sldId id="1182" r:id="rId131"/>
    <p:sldId id="1184" r:id="rId132"/>
    <p:sldId id="1304" r:id="rId133"/>
    <p:sldId id="1305" r:id="rId134"/>
    <p:sldId id="1187" r:id="rId135"/>
    <p:sldId id="1233" r:id="rId136"/>
    <p:sldId id="1306" r:id="rId137"/>
    <p:sldId id="1307" r:id="rId138"/>
    <p:sldId id="1191" r:id="rId139"/>
    <p:sldId id="1192" r:id="rId140"/>
    <p:sldId id="1273" r:id="rId141"/>
    <p:sldId id="1193" r:id="rId142"/>
    <p:sldId id="1194" r:id="rId143"/>
    <p:sldId id="1195" r:id="rId144"/>
    <p:sldId id="1308" r:id="rId145"/>
    <p:sldId id="1197" r:id="rId146"/>
    <p:sldId id="1228" r:id="rId147"/>
    <p:sldId id="1309" r:id="rId148"/>
    <p:sldId id="1310" r:id="rId149"/>
    <p:sldId id="1199" r:id="rId150"/>
    <p:sldId id="1230" r:id="rId151"/>
    <p:sldId id="1200" r:id="rId152"/>
    <p:sldId id="1327" r:id="rId153"/>
    <p:sldId id="1231" r:id="rId154"/>
    <p:sldId id="1311" r:id="rId155"/>
    <p:sldId id="1317" r:id="rId156"/>
    <p:sldId id="1203" r:id="rId157"/>
    <p:sldId id="1204" r:id="rId158"/>
    <p:sldId id="1227" r:id="rId159"/>
    <p:sldId id="1206" r:id="rId160"/>
    <p:sldId id="1312" r:id="rId161"/>
    <p:sldId id="1226" r:id="rId162"/>
    <p:sldId id="1225" r:id="rId163"/>
    <p:sldId id="1313" r:id="rId164"/>
    <p:sldId id="1314" r:id="rId165"/>
    <p:sldId id="1220" r:id="rId166"/>
    <p:sldId id="1315" r:id="rId167"/>
    <p:sldId id="1316" r:id="rId168"/>
    <p:sldId id="1044" r:id="rId169"/>
    <p:sldId id="687" r:id="rId1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3" orient="horz" pos="768" userDrawn="1">
          <p15:clr>
            <a:srgbClr val="A4A3A4"/>
          </p15:clr>
        </p15:guide>
        <p15:guide id="4" orient="horz" pos="4032" userDrawn="1">
          <p15:clr>
            <a:srgbClr val="A4A3A4"/>
          </p15:clr>
        </p15:guide>
        <p15:guide id="5" orient="horz" pos="384">
          <p15:clr>
            <a:srgbClr val="A4A3A4"/>
          </p15:clr>
        </p15:guide>
        <p15:guide id="6" orient="horz" userDrawn="1">
          <p15:clr>
            <a:srgbClr val="A4A3A4"/>
          </p15:clr>
        </p15:guide>
        <p15:guide id="7" orient="horz" pos="1056" userDrawn="1">
          <p15:clr>
            <a:srgbClr val="A4A3A4"/>
          </p15:clr>
        </p15:guide>
        <p15:guide id="8" pos="288">
          <p15:clr>
            <a:srgbClr val="A4A3A4"/>
          </p15:clr>
        </p15:guide>
        <p15:guide id="9" pos="5472" userDrawn="1">
          <p15:clr>
            <a:srgbClr val="A4A3A4"/>
          </p15:clr>
        </p15:guide>
        <p15:guide id="10" orient="horz" pos="4176" userDrawn="1">
          <p15:clr>
            <a:srgbClr val="A4A3A4"/>
          </p15:clr>
        </p15:guide>
        <p15:guide id="11" orient="horz" pos="1440" userDrawn="1">
          <p15:clr>
            <a:srgbClr val="A4A3A4"/>
          </p15:clr>
        </p15:guide>
        <p15:guide id="12" pos="480" userDrawn="1">
          <p15:clr>
            <a:srgbClr val="A4A3A4"/>
          </p15:clr>
        </p15:guide>
        <p15:guide id="14" orient="horz" pos="3312" userDrawn="1">
          <p15:clr>
            <a:srgbClr val="A4A3A4"/>
          </p15:clr>
        </p15:guide>
        <p15:guide id="15" pos="2880" userDrawn="1">
          <p15:clr>
            <a:srgbClr val="A4A3A4"/>
          </p15:clr>
        </p15:guide>
        <p15:guide id="17" pos="1872" userDrawn="1">
          <p15:clr>
            <a:srgbClr val="A4A3A4"/>
          </p15:clr>
        </p15:guide>
        <p15:guide id="18" orient="horz" pos="16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82105" autoAdjust="0"/>
  </p:normalViewPr>
  <p:slideViewPr>
    <p:cSldViewPr>
      <p:cViewPr varScale="1">
        <p:scale>
          <a:sx n="94" d="100"/>
          <a:sy n="94" d="100"/>
        </p:scale>
        <p:origin x="2526" y="84"/>
      </p:cViewPr>
      <p:guideLst>
        <p:guide orient="horz" pos="2304"/>
        <p:guide orient="horz" pos="768"/>
        <p:guide orient="horz" pos="4032"/>
        <p:guide orient="horz" pos="384"/>
        <p:guide orient="horz"/>
        <p:guide orient="horz" pos="1056"/>
        <p:guide pos="288"/>
        <p:guide pos="5472"/>
        <p:guide orient="horz" pos="4176"/>
        <p:guide orient="horz" pos="1440"/>
        <p:guide pos="480"/>
        <p:guide orient="horz" pos="3312"/>
        <p:guide pos="2880"/>
        <p:guide pos="1872"/>
        <p:guide orient="horz" pos="1632"/>
      </p:guideLst>
    </p:cSldViewPr>
  </p:slideViewPr>
  <p:outlineViewPr>
    <p:cViewPr>
      <p:scale>
        <a:sx n="25" d="100"/>
        <a:sy n="25"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viewProps" Target="viewProps.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notesMaster" Target="notesMasters/notesMaster1.xml"/><Relationship Id="rId176"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9/29/2024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9/29/2024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DD961-9BD2-AB57-2626-5383F82FA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74002-2DF9-1391-4EFA-FB780C605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494AF-D0B3-5255-0896-8E4F1DAB9289}"/>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BE0193F8-FA39-3405-7ADC-6D74F95CCADF}"/>
              </a:ext>
            </a:extLst>
          </p:cNvPr>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9989793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An adapter can be easily made by inserting a metal tube or pipe into an old oxygen sensor housing. A short section of brake line works great. The pipe can be brazed to the oxygen sensor housing or it can be glued with epoxy. An 18 mm compression gauge adapter can also be adapted to fit into the oxygen sensor opening. ● See Figure 27.26. </a:t>
            </a:r>
          </a:p>
        </p:txBody>
      </p:sp>
      <p:sp>
        <p:nvSpPr>
          <p:cNvPr id="4" name="Slide Number Placeholder 3"/>
          <p:cNvSpPr>
            <a:spLocks noGrp="1"/>
          </p:cNvSpPr>
          <p:nvPr>
            <p:ph type="sldNum" sz="quarter" idx="10"/>
          </p:nvPr>
        </p:nvSpPr>
        <p:spPr/>
        <p:txBody>
          <a:bodyPr/>
          <a:lstStyle/>
          <a:p>
            <a:fld id="{A73D6722-9B4D-4E29-B226-C325925A8118}" type="slidenum">
              <a:rPr lang="en-US" smtClean="0"/>
              <a:t>105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93390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B562C-1C07-03C6-54F0-E6DCACD24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FB456-0344-5E71-41B5-6FA801375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05CA2-CB26-5C5F-CBB2-E6CAEE119CAB}"/>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C1017DB7-194B-B5B8-C76E-99B4DE8D94A3}"/>
              </a:ext>
            </a:extLst>
          </p:cNvPr>
          <p:cNvSpPr>
            <a:spLocks noGrp="1"/>
          </p:cNvSpPr>
          <p:nvPr>
            <p:ph type="sldNum" sz="quarter" idx="10"/>
          </p:nvPr>
        </p:nvSpPr>
        <p:spPr/>
        <p:txBody>
          <a:bodyPr/>
          <a:lstStyle/>
          <a:p>
            <a:fld id="{A73D6722-9B4D-4E29-B226-C325925A8118}" type="slidenum">
              <a:rPr lang="en-US" smtClean="0"/>
              <a:t>111</a:t>
            </a:fld>
            <a:endParaRPr lang="en-US" dirty="0"/>
          </a:p>
        </p:txBody>
      </p:sp>
    </p:spTree>
    <p:extLst>
      <p:ext uri="{BB962C8B-B14F-4D97-AF65-F5344CB8AC3E}">
        <p14:creationId xmlns:p14="http://schemas.microsoft.com/office/powerpoint/2010/main" val="22427407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displays a rolling pin-like structure labeled catalytic converter. The exhaust inlet (from the engine) gases are N O subscript x, H C, and C O. The exhaust outlet gases are N subscript 2, C O subscript 2, and H subscript 2 O. Two leftward arrows indicate the flow. A pair of hands are holding pyrometers near the two ends of the converter. The pyrometer is labeled a noncontact infrared thermometer. The temperature detected by the pyrometer is 450 at the inlet, and it is 525 at the outlet.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81105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5C54F-0200-CFE5-7EC7-96A717C62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F90EF-DB77-1790-0764-855C5F4DD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7D53E-547A-B1C6-DF49-F9AB8101D987}"/>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5E6DD5C7-95C9-7012-E719-C52E23D6AD06}"/>
              </a:ext>
            </a:extLst>
          </p:cNvPr>
          <p:cNvSpPr>
            <a:spLocks noGrp="1"/>
          </p:cNvSpPr>
          <p:nvPr>
            <p:ph type="sldNum" sz="quarter" idx="10"/>
          </p:nvPr>
        </p:nvSpPr>
        <p:spPr/>
        <p:txBody>
          <a:bodyPr/>
          <a:lstStyle/>
          <a:p>
            <a:fld id="{A73D6722-9B4D-4E29-B226-C325925A8118}" type="slidenum">
              <a:rPr lang="en-US" smtClean="0"/>
              <a:t>114</a:t>
            </a:fld>
            <a:endParaRPr lang="en-US" dirty="0"/>
          </a:p>
        </p:txBody>
      </p:sp>
    </p:spTree>
    <p:extLst>
      <p:ext uri="{BB962C8B-B14F-4D97-AF65-F5344CB8AC3E}">
        <p14:creationId xmlns:p14="http://schemas.microsoft.com/office/powerpoint/2010/main" val="3975872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66D7-DDC8-86F9-9D4B-6A5819622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FF023-265D-A7B7-31B6-33D124496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DD55F-5FE1-096A-BA4E-98B4CB6BD9BA}"/>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95246640-1952-155A-BEEB-F7996733B5C7}"/>
              </a:ext>
            </a:extLst>
          </p:cNvPr>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9349561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E122E-4DE2-C4A6-4EAD-7C20358D8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0E73C-93D8-1B38-FDA0-2A6F5C360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7FB85-3CCF-7323-F11D-28578725EF84}"/>
              </a:ext>
            </a:extLst>
          </p:cNvPr>
          <p:cNvSpPr>
            <a:spLocks noGrp="1"/>
          </p:cNvSpPr>
          <p:nvPr>
            <p:ph type="body" idx="1"/>
          </p:nvPr>
        </p:nvSpPr>
        <p:spPr/>
        <p:txBody>
          <a:bodyPr/>
          <a:lstStyle/>
          <a:p>
            <a:r>
              <a:rPr lang="en-US" sz="1200" dirty="0"/>
              <a:t>Tech Tip: Aftermarket Catalytic Converters</a:t>
            </a:r>
          </a:p>
          <a:p>
            <a:r>
              <a:rPr lang="en-US" sz="1200" dirty="0"/>
              <a:t>Some replacement aftermarket (</a:t>
            </a:r>
            <a:r>
              <a:rPr lang="en-US" sz="1200" dirty="0" err="1"/>
              <a:t>nonfactory</a:t>
            </a:r>
            <a:r>
              <a:rPr lang="en-US" sz="1200" dirty="0"/>
              <a:t>) catalytic converters do not contain the same amount of cerium as the original part. Cerium is the element that is used in catalytic converters to store oxygen. As a result of the lack of cerium, the correlation between the oxygen storage and the conversion efficiency may be affected enough to set a false diagnostic trouble code (P0422).</a:t>
            </a:r>
          </a:p>
        </p:txBody>
      </p:sp>
      <p:sp>
        <p:nvSpPr>
          <p:cNvPr id="4" name="Slide Number Placeholder 3">
            <a:extLst>
              <a:ext uri="{FF2B5EF4-FFF2-40B4-BE49-F238E27FC236}">
                <a16:creationId xmlns:a16="http://schemas.microsoft.com/office/drawing/2014/main" id="{66095FB4-B703-0129-0C11-615E3186A0C3}"/>
              </a:ext>
            </a:extLst>
          </p:cNvPr>
          <p:cNvSpPr>
            <a:spLocks noGrp="1"/>
          </p:cNvSpPr>
          <p:nvPr>
            <p:ph type="sldNum" sz="quarter" idx="10"/>
          </p:nvPr>
        </p:nvSpPr>
        <p:spPr/>
        <p:txBody>
          <a:bodyPr/>
          <a:lstStyle/>
          <a:p>
            <a:fld id="{A73D6722-9B4D-4E29-B226-C325925A8118}" type="slidenum">
              <a:rPr lang="en-US" smtClean="0"/>
              <a:t>115</a:t>
            </a:fld>
            <a:endParaRPr lang="en-US" dirty="0"/>
          </a:p>
        </p:txBody>
      </p:sp>
    </p:spTree>
    <p:extLst>
      <p:ext uri="{BB962C8B-B14F-4D97-AF65-F5344CB8AC3E}">
        <p14:creationId xmlns:p14="http://schemas.microsoft.com/office/powerpoint/2010/main" val="27035667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Catalytic Converter Replacement Guidelines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Because a catalytic converter is a major exhaust gas emission control device, the Environmental Protection Agency (E P A) has strict guidelines for its replacement, including: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If a converter is replaced on a vehicle with less than 80,000 miles or eight years, depending on the year of the vehicle, an original equipment catalytic converter must be used as a replacement.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replacement converter must be of the same design as the original. If the original had an air pump fitting, so must the replacement.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old converter must be kept for possible inspection by the authorities for 60 days.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form must be completed and signed by both the vehicle owner and a representative from the service facility. This form must state the cause of the converter failure and must remain on file for 2 years.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Note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 an aftermarket converter is being installed, to be assured of proper operation, ensure that its distance from the rear of the catalyst block is the same as the distance between the rear oxygen sensor and the factory converter. Always follow the instructions that come with the replacement converter. • See Figure 27.28.</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displays the front exhaust pipe in front of the replacement converter and the rear (post) O subscript 2 sensor at the rear of the converter. The flow of gases such as carbon monoxide, N O subscript x, and H C is in the form of sine waves. The flow of gases to the converter is indicated by a right arrow entering the converter and the flow from the converter to the rear O subscript 2 sensor is indicated by a right arrow exiting the converter. The gases coming out of the converter are O subscript 2, H subscript 2, O, N subscript 2, carbon monoxide, and C O subscript 2. There are two bricks, and the gap between the rear brick and the center of the rear oxygen sensor is labeled to keep this distance.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5725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27062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83042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53147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7BE28-1114-40BD-FCE0-044CF8234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4C833-FDEC-D1C2-8FBA-2FF8047FB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97CD8-D109-37DE-37C6-78913A6315EB}"/>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Vapor Purging</a:t>
            </a:r>
          </a:p>
          <a:p>
            <a:r>
              <a:rPr lang="en-US" sz="1200" dirty="0">
                <a:latin typeface="Arial" panose="020B0604020202020204" pitchFamily="34" charset="0"/>
                <a:cs typeface="Arial" panose="020B0604020202020204" pitchFamily="34" charset="0"/>
              </a:rPr>
              <a:t>During engine operation, stored vapors are drawn from the canister into the engine through a hose connected to the throttle body or the air cleaner. </a:t>
            </a:r>
          </a:p>
          <a:p>
            <a:r>
              <a:rPr lang="en-US" sz="1200" dirty="0">
                <a:latin typeface="Arial" panose="020B0604020202020204" pitchFamily="34" charset="0"/>
                <a:cs typeface="Arial" panose="020B0604020202020204" pitchFamily="34" charset="0"/>
              </a:rPr>
              <a:t>This “purging” process mixes H C vapors from the canister with the existing air–fuel charge. </a:t>
            </a:r>
          </a:p>
        </p:txBody>
      </p:sp>
      <p:sp>
        <p:nvSpPr>
          <p:cNvPr id="4" name="Slide Number Placeholder 3">
            <a:extLst>
              <a:ext uri="{FF2B5EF4-FFF2-40B4-BE49-F238E27FC236}">
                <a16:creationId xmlns:a16="http://schemas.microsoft.com/office/drawing/2014/main" id="{21AC2AA4-849E-2200-7EE0-D882FF62BFB5}"/>
              </a:ext>
            </a:extLst>
          </p:cNvPr>
          <p:cNvSpPr>
            <a:spLocks noGrp="1"/>
          </p:cNvSpPr>
          <p:nvPr>
            <p:ph type="sldNum" sz="quarter" idx="10"/>
          </p:nvPr>
        </p:nvSpPr>
        <p:spPr/>
        <p:txBody>
          <a:bodyPr/>
          <a:lstStyle/>
          <a:p>
            <a:fld id="{A73D6722-9B4D-4E29-B226-C325925A8118}" type="slidenum">
              <a:rPr lang="en-US" smtClean="0"/>
              <a:t>123</a:t>
            </a:fld>
            <a:endParaRPr lang="en-US" dirty="0"/>
          </a:p>
        </p:txBody>
      </p:sp>
    </p:spTree>
    <p:extLst>
      <p:ext uri="{BB962C8B-B14F-4D97-AF65-F5344CB8AC3E}">
        <p14:creationId xmlns:p14="http://schemas.microsoft.com/office/powerpoint/2010/main" val="14602333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displays an inverted T-shaped structure at the top left labeled purge valve. A purge line from the purge valve leads to the throttle body. A pipe from the purge valve is inserted into a vapor canister through a pipe. A pipe labeled vent line from the vapor canister leads to a fuel tank. A tube adapter labeled vapor restrictor is at the end of the vent line above the fuel tank.</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1704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3478-32ED-E6C1-2CCB-28801D9B8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4723F-DC88-913C-5C9B-06750EE47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F4165-09B4-E0A3-1608-C4561B605371}"/>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BC1F6045-F4A2-10CB-EBE2-DACCE63FE191}"/>
              </a:ext>
            </a:extLst>
          </p:cNvPr>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27372676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78956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fuel tank has an outlet pipe from a roll-over check valve above the liquid level. The outlet leads to a round-shaped pressure control valve. A manifold from the control valve is fed to a charcoal canister. An outlet tube is from the canister to a canister purge solenoid valve. The outlet is from the solenoid valve to manifold vacuum between two throttle bodies. The pressure control valve has a spring with a rubber diaphragm is between the pipe from the tank and the pipe to the canister. The valve closed condition is achieved with the spring in original position and the valve open condition is with the spring in compressed position.</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82182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CA6C-138B-A104-346E-5DF2D44FC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15EEA-3822-3BC4-F8D5-F0181EA7A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009F7-D70A-7A2C-674E-813A38B8C9DC}"/>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F99C8FFC-EDAF-676A-A846-5D69122EA51B}"/>
              </a:ext>
            </a:extLst>
          </p:cNvPr>
          <p:cNvSpPr>
            <a:spLocks noGrp="1"/>
          </p:cNvSpPr>
          <p:nvPr>
            <p:ph type="sldNum" sz="quarter" idx="10"/>
          </p:nvPr>
        </p:nvSpPr>
        <p:spPr/>
        <p:txBody>
          <a:bodyPr/>
          <a:lstStyle/>
          <a:p>
            <a:fld id="{A73D6722-9B4D-4E29-B226-C325925A8118}" type="slidenum">
              <a:rPr lang="en-US" smtClean="0"/>
              <a:t>131</a:t>
            </a:fld>
            <a:endParaRPr lang="en-US" dirty="0"/>
          </a:p>
        </p:txBody>
      </p:sp>
    </p:spTree>
    <p:extLst>
      <p:ext uri="{BB962C8B-B14F-4D97-AF65-F5344CB8AC3E}">
        <p14:creationId xmlns:p14="http://schemas.microsoft.com/office/powerpoint/2010/main" val="27595798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5E0AA-5DF9-F103-2E18-2D6DD2F54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2B83E-9B49-1D6B-FF4E-201280363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8777A-52E8-1CC4-5412-34C44E7A4E30}"/>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F7E95C6D-FC48-732C-E13A-8A1300C34F3E}"/>
              </a:ext>
            </a:extLst>
          </p:cNvPr>
          <p:cNvSpPr>
            <a:spLocks noGrp="1"/>
          </p:cNvSpPr>
          <p:nvPr>
            <p:ph type="sldNum" sz="quarter" idx="10"/>
          </p:nvPr>
        </p:nvSpPr>
        <p:spPr/>
        <p:txBody>
          <a:bodyPr/>
          <a:lstStyle/>
          <a:p>
            <a:fld id="{A73D6722-9B4D-4E29-B226-C325925A8118}" type="slidenum">
              <a:rPr lang="en-US" smtClean="0"/>
              <a:t>132</a:t>
            </a:fld>
            <a:endParaRPr lang="en-US" dirty="0"/>
          </a:p>
        </p:txBody>
      </p:sp>
    </p:spTree>
    <p:extLst>
      <p:ext uri="{BB962C8B-B14F-4D97-AF65-F5344CB8AC3E}">
        <p14:creationId xmlns:p14="http://schemas.microsoft.com/office/powerpoint/2010/main" val="27534571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Tech Tip: Problems after Refueling? Check the Purge Valve</a:t>
            </a:r>
          </a:p>
          <a:p>
            <a:r>
              <a:rPr lang="en-US" sz="1200" dirty="0">
                <a:latin typeface="Arial" panose="020B0604020202020204" pitchFamily="34" charset="0"/>
                <a:cs typeface="Arial" panose="020B0604020202020204" pitchFamily="34" charset="0"/>
              </a:rPr>
              <a:t>The purge valve is normally closed and open only when the P C M is commanding the system to purge. If the purge solenoid were to become stuck in the open position, gasoline fumes would be allowed to flow directly from the gas tank to the intake manifold. When refueling, this would result in a lot of fumes being forced into the intake manifold; and as a result, would cause a hard-to-start condition after refueling. This would also result in a rich exhaust (likely black) when first starting the engine after refueling. Although the purge solenoid is usually located under the hood of most vehicles and less subject to rust and corrosion, as with the vent valve, it can still fail.</a:t>
            </a:r>
          </a:p>
        </p:txBody>
      </p:sp>
      <p:sp>
        <p:nvSpPr>
          <p:cNvPr id="4" name="Slide Number Placeholder 3"/>
          <p:cNvSpPr>
            <a:spLocks noGrp="1"/>
          </p:cNvSpPr>
          <p:nvPr>
            <p:ph type="sldNum" sz="quarter" idx="10"/>
          </p:nvPr>
        </p:nvSpPr>
        <p:spPr/>
        <p:txBody>
          <a:bodyPr/>
          <a:lstStyle/>
          <a:p>
            <a:fld id="{A73D6722-9B4D-4E29-B226-C325925A8118}" type="slidenum">
              <a:rPr lang="en-US" smtClean="0"/>
              <a:t>133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control valve at the end of the vacuum source is attached to a pump speed sensor through a piston and coil arrangement. The control valve is indicated by a down arrow. A diaphragm from the pump speed sensor leads to a diaphragm plate, where a diaphragm spring is above it and a thread adapter is below it. The left vent to the side of the thread below the diaphragm plate is labeled pressure out.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70071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A1AD-CBC5-1C75-75B5-2F3E53A51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1ECAC-A37C-7A87-332A-1120B85B4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D7CE6-E0F1-59F6-2F0C-15ED28CF4695}"/>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AE750699-082B-FFDD-D7C2-A727502D2F88}"/>
              </a:ext>
            </a:extLst>
          </p:cNvPr>
          <p:cNvSpPr>
            <a:spLocks noGrp="1"/>
          </p:cNvSpPr>
          <p:nvPr>
            <p:ph type="sldNum" sz="quarter" idx="10"/>
          </p:nvPr>
        </p:nvSpPr>
        <p:spPr/>
        <p:txBody>
          <a:bodyPr/>
          <a:lstStyle/>
          <a:p>
            <a:fld id="{A73D6722-9B4D-4E29-B226-C325925A8118}" type="slidenum">
              <a:rPr lang="en-US" smtClean="0"/>
              <a:t>135</a:t>
            </a:fld>
            <a:endParaRPr lang="en-US" dirty="0"/>
          </a:p>
        </p:txBody>
      </p:sp>
    </p:spTree>
    <p:extLst>
      <p:ext uri="{BB962C8B-B14F-4D97-AF65-F5344CB8AC3E}">
        <p14:creationId xmlns:p14="http://schemas.microsoft.com/office/powerpoint/2010/main" val="3117112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spring is over the valve shaft. The diaphragm cover is in the form of a hat over a V-shaped component split on the bottom. The spring sits on a diaphragm plate. The actuating diaphragm is in the form of a container with its ends connected to the edges of the hat-shaped portion of the diaphragm cover. A controlled vacuum connection is fit to the diaphragm cover. A seal tightly secures the valve with a V-shaped engine. Valve seats are fixed on either side of the valve shaft with one to the end of the V-shaped engine edge and the other to an outlet with an arrow labeled to intake manifold. Red arrows indicating vacuum flow from the right bottom end above the actuating diaphragm to up, then from the right bottom spring turn to the top turn and top turn to the left bottom turn, and from the top spring to above the left diaphragm to controlled vacuum connection. Yellow arrows indicating exhaust flow from the right bottom side of the vacuum shaft to the other side and yellow arrows also flow from the outlet to intake manifold. The V-shaped engine edge is labeled valve chamber. The other end of the valve is labeled valve half open. The space where the yellow arrow enters the right bottom side of the vacuum shaft is labeled exhaust gas port inlet.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95355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EAB7-13E7-0463-5D0D-8079988E9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A6D6E-3852-2475-3ACD-B8743F313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82035-05AA-97A8-6DC6-4581A36CF41F}"/>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FBFF3DA8-6ECF-07AD-8DDB-AD0BA3A9E195}"/>
              </a:ext>
            </a:extLst>
          </p:cNvPr>
          <p:cNvSpPr>
            <a:spLocks noGrp="1"/>
          </p:cNvSpPr>
          <p:nvPr>
            <p:ph type="sldNum" sz="quarter" idx="10"/>
          </p:nvPr>
        </p:nvSpPr>
        <p:spPr/>
        <p:txBody>
          <a:bodyPr/>
          <a:lstStyle/>
          <a:p>
            <a:fld id="{A73D6722-9B4D-4E29-B226-C325925A8118}" type="slidenum">
              <a:rPr lang="en-US" smtClean="0"/>
              <a:t>136</a:t>
            </a:fld>
            <a:endParaRPr lang="en-US" dirty="0"/>
          </a:p>
        </p:txBody>
      </p:sp>
    </p:spTree>
    <p:extLst>
      <p:ext uri="{BB962C8B-B14F-4D97-AF65-F5344CB8AC3E}">
        <p14:creationId xmlns:p14="http://schemas.microsoft.com/office/powerpoint/2010/main" val="9569058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10281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Poor fuel economy</a:t>
            </a:r>
            <a:r>
              <a:rPr lang="en-US" sz="1200" dirty="0">
                <a:latin typeface="Arial" panose="020B0604020202020204" pitchFamily="34" charset="0"/>
                <a:cs typeface="Arial" panose="020B0604020202020204" pitchFamily="34" charset="0"/>
              </a:rPr>
              <a:t>. A leak in a vacuum-valve diaphragm can result in engine vacuum drawing in a constant flow of gasoline vapors from the fuel tank. This usually results in a drop in fuel economy of 2 to 4 miles per gallon (mpg). Use a hand-operated vacuum pump to check that the vacuum diaphragm can hold vacuum.</a:t>
            </a:r>
          </a:p>
          <a:p>
            <a:r>
              <a:rPr lang="en-US" sz="1200" b="1" dirty="0">
                <a:latin typeface="Arial" panose="020B0604020202020204" pitchFamily="34" charset="0"/>
                <a:cs typeface="Arial" panose="020B0604020202020204" pitchFamily="34" charset="0"/>
              </a:rPr>
              <a:t>Poor performance</a:t>
            </a:r>
            <a:r>
              <a:rPr lang="en-US" sz="1200" dirty="0">
                <a:latin typeface="Arial" panose="020B0604020202020204" pitchFamily="34" charset="0"/>
                <a:cs typeface="Arial" panose="020B0604020202020204" pitchFamily="34" charset="0"/>
              </a:rPr>
              <a:t>. A vacuum leak in the manifold or ported vacuum section of vacuum hose in the system can cause the engine to run rough. Age, heat, and time all contribute to the deterioration of rubber hoses.</a:t>
            </a:r>
          </a:p>
        </p:txBody>
      </p:sp>
      <p:sp>
        <p:nvSpPr>
          <p:cNvPr id="4" name="Slide Number Placeholder 3"/>
          <p:cNvSpPr>
            <a:spLocks noGrp="1"/>
          </p:cNvSpPr>
          <p:nvPr>
            <p:ph type="sldNum" sz="quarter" idx="10"/>
          </p:nvPr>
        </p:nvSpPr>
        <p:spPr/>
        <p:txBody>
          <a:bodyPr/>
          <a:lstStyle/>
          <a:p>
            <a:fld id="{A73D6722-9B4D-4E29-B226-C325925A8118}" type="slidenum">
              <a:rPr lang="en-US" smtClean="0"/>
              <a:t>142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61092-D863-22F7-6739-742F8A451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16586-38D6-C5BA-C593-F2CD29FBC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358B7-A8AD-0DCE-3EFE-4C9186D1B76D}"/>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To help pass the evaporative section of an enhanced emissions test, arrive at the test site with less than one-half tank of fuel. This means that the rest of the volume of the fuel tank is filled with air. It takes longer for the pressure to drop from a small leak when the volume of the air is greater compared to when the tank is full and the volume of air remaining in the tank is small.</a:t>
            </a:r>
          </a:p>
        </p:txBody>
      </p:sp>
      <p:sp>
        <p:nvSpPr>
          <p:cNvPr id="4" name="Slide Number Placeholder 3">
            <a:extLst>
              <a:ext uri="{FF2B5EF4-FFF2-40B4-BE49-F238E27FC236}">
                <a16:creationId xmlns:a16="http://schemas.microsoft.com/office/drawing/2014/main" id="{CF1E8F24-C770-FC87-F80B-F6F5D18B5324}"/>
              </a:ext>
            </a:extLst>
          </p:cNvPr>
          <p:cNvSpPr>
            <a:spLocks noGrp="1"/>
          </p:cNvSpPr>
          <p:nvPr>
            <p:ph type="sldNum" sz="quarter" idx="10"/>
          </p:nvPr>
        </p:nvSpPr>
        <p:spPr/>
        <p:txBody>
          <a:bodyPr/>
          <a:lstStyle/>
          <a:p>
            <a:fld id="{A73D6722-9B4D-4E29-B226-C325925A8118}" type="slidenum">
              <a:rPr lang="en-US" smtClean="0"/>
              <a:t>143</a:t>
            </a:fld>
            <a:endParaRPr lang="en-US" dirty="0"/>
          </a:p>
        </p:txBody>
      </p:sp>
    </p:spTree>
    <p:extLst>
      <p:ext uri="{BB962C8B-B14F-4D97-AF65-F5344CB8AC3E}">
        <p14:creationId xmlns:p14="http://schemas.microsoft.com/office/powerpoint/2010/main" val="33934687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5141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66E2C-F674-D83C-3CDA-053813AC6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D443A-FD9A-1E40-0378-FE9BD5559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DF656-B23B-6464-8CAE-9E9C539818DD}"/>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1DB82B57-A46D-27C7-3D3D-1CC9000DCE78}"/>
              </a:ext>
            </a:extLst>
          </p:cNvPr>
          <p:cNvSpPr>
            <a:spLocks noGrp="1"/>
          </p:cNvSpPr>
          <p:nvPr>
            <p:ph type="sldNum" sz="quarter" idx="10"/>
          </p:nvPr>
        </p:nvSpPr>
        <p:spPr/>
        <p:txBody>
          <a:bodyPr/>
          <a:lstStyle/>
          <a:p>
            <a:fld id="{A73D6722-9B4D-4E29-B226-C325925A8118}" type="slidenum">
              <a:rPr lang="en-US" smtClean="0"/>
              <a:t>146</a:t>
            </a:fld>
            <a:endParaRPr lang="en-US" dirty="0"/>
          </a:p>
        </p:txBody>
      </p:sp>
    </p:spTree>
    <p:extLst>
      <p:ext uri="{BB962C8B-B14F-4D97-AF65-F5344CB8AC3E}">
        <p14:creationId xmlns:p14="http://schemas.microsoft.com/office/powerpoint/2010/main" val="37220709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DF75-89C3-180B-EA2A-53A717738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83CE6-08C6-688E-5A08-5C28E3453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AA5C5-26B7-07F6-7685-41ADAA6A45A1}"/>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It has a knob with the options test, smoke, future, and .040 degree. The company name is V A C U T E C, U S A, a patented foreign and other pat. pend. There are three small lights on the top. The colors are yellow, red, and green. The green light is on. The text at the bottom reads quick reference, this is not a substitute for the operator manual. The E V A P test overview comprises: A. Tester hookup. B. Phase-one: verify system leak(s). C. Phase-two.</a:t>
            </a:r>
          </a:p>
        </p:txBody>
      </p:sp>
      <p:sp>
        <p:nvSpPr>
          <p:cNvPr id="4" name="Slide Number Placeholder 3">
            <a:extLst>
              <a:ext uri="{FF2B5EF4-FFF2-40B4-BE49-F238E27FC236}">
                <a16:creationId xmlns:a16="http://schemas.microsoft.com/office/drawing/2014/main" id="{51DE0FCD-D944-E4AD-8BB5-3C0E56E2C966}"/>
              </a:ext>
            </a:extLst>
          </p:cNvPr>
          <p:cNvSpPr>
            <a:spLocks noGrp="1"/>
          </p:cNvSpPr>
          <p:nvPr>
            <p:ph type="sldNum" sz="quarter" idx="10"/>
          </p:nvPr>
        </p:nvSpPr>
        <p:spPr/>
        <p:txBody>
          <a:bodyPr/>
          <a:lstStyle/>
          <a:p>
            <a:fld id="{A73D6722-9B4D-4E29-B226-C325925A8118}" type="slidenum">
              <a:rPr lang="en-US" smtClean="0"/>
              <a:t>147</a:t>
            </a:fld>
            <a:endParaRPr lang="en-US" dirty="0"/>
          </a:p>
        </p:txBody>
      </p:sp>
    </p:spTree>
    <p:extLst>
      <p:ext uri="{BB962C8B-B14F-4D97-AF65-F5344CB8AC3E}">
        <p14:creationId xmlns:p14="http://schemas.microsoft.com/office/powerpoint/2010/main" val="2241502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17195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emission tester has the following text on the top: J 41413 E V A P pressure diagnostic station. There is a knob with the following options: off or mold, pressure release, and pressure. There is a dial to measure the E V A P pressure in inches of H subscript 2 O.</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81292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510F-5B8E-E38E-C611-E95338631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EC91C-5A3F-9B3C-2869-8B9A0BE71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D8FC7-DB59-8BBC-BF95-788CF43A5C25}"/>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O B D-II requirements did not affect fuel system design. However, one new component, a fuel evaporative canister purge line pressure sensor, was added for monitoring purge line pressure during tests. </a:t>
            </a:r>
          </a:p>
          <a:p>
            <a:r>
              <a:rPr lang="en-US" sz="1200" dirty="0">
                <a:latin typeface="Arial" panose="020B0604020202020204" pitchFamily="34" charset="0"/>
                <a:cs typeface="Arial" panose="020B0604020202020204" pitchFamily="34" charset="0"/>
              </a:rPr>
              <a:t>The O B D-II requirements state that vehicle fuel systems are to be routinely tested while underway by the P C M.</a:t>
            </a:r>
          </a:p>
        </p:txBody>
      </p:sp>
      <p:sp>
        <p:nvSpPr>
          <p:cNvPr id="4" name="Slide Number Placeholder 3">
            <a:extLst>
              <a:ext uri="{FF2B5EF4-FFF2-40B4-BE49-F238E27FC236}">
                <a16:creationId xmlns:a16="http://schemas.microsoft.com/office/drawing/2014/main" id="{287541F1-212D-9741-954B-6B5DF4A98486}"/>
              </a:ext>
            </a:extLst>
          </p:cNvPr>
          <p:cNvSpPr>
            <a:spLocks noGrp="1"/>
          </p:cNvSpPr>
          <p:nvPr>
            <p:ph type="sldNum" sz="quarter" idx="10"/>
          </p:nvPr>
        </p:nvSpPr>
        <p:spPr/>
        <p:txBody>
          <a:bodyPr/>
          <a:lstStyle/>
          <a:p>
            <a:fld id="{A73D6722-9B4D-4E29-B226-C325925A8118}" type="slidenum">
              <a:rPr lang="en-US" smtClean="0"/>
              <a:t>153</a:t>
            </a:fld>
            <a:endParaRPr lang="en-US" dirty="0"/>
          </a:p>
        </p:txBody>
      </p:sp>
    </p:spTree>
    <p:extLst>
      <p:ext uri="{BB962C8B-B14F-4D97-AF65-F5344CB8AC3E}">
        <p14:creationId xmlns:p14="http://schemas.microsoft.com/office/powerpoint/2010/main" val="30237467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F3CE-BF7E-9638-37AD-D13550B7A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8B02B-592A-E6B3-A82B-15ED81200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25282-0F1D-4E81-0C91-A947EE3AE179}"/>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E4790893-26AC-8623-72DD-1CE13F810A28}"/>
              </a:ext>
            </a:extLst>
          </p:cNvPr>
          <p:cNvSpPr>
            <a:spLocks noGrp="1"/>
          </p:cNvSpPr>
          <p:nvPr>
            <p:ph type="sldNum" sz="quarter" idx="10"/>
          </p:nvPr>
        </p:nvSpPr>
        <p:spPr/>
        <p:txBody>
          <a:bodyPr/>
          <a:lstStyle/>
          <a:p>
            <a:fld id="{A73D6722-9B4D-4E29-B226-C325925A8118}" type="slidenum">
              <a:rPr lang="en-US" smtClean="0"/>
              <a:t>154</a:t>
            </a:fld>
            <a:endParaRPr lang="en-US" dirty="0"/>
          </a:p>
        </p:txBody>
      </p:sp>
    </p:spTree>
    <p:extLst>
      <p:ext uri="{BB962C8B-B14F-4D97-AF65-F5344CB8AC3E}">
        <p14:creationId xmlns:p14="http://schemas.microsoft.com/office/powerpoint/2010/main" val="20062561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To test for leaks, the E V A P monitor closes the purge valve, creating a completely closed system. </a:t>
            </a:r>
          </a:p>
          <a:p>
            <a:r>
              <a:rPr lang="en-US" sz="1200" dirty="0">
                <a:latin typeface="Arial" panose="020B0604020202020204" pitchFamily="34" charset="0"/>
                <a:cs typeface="Arial" panose="020B0604020202020204" pitchFamily="34" charset="0"/>
              </a:rPr>
              <a:t>The fuel tank pressure sensor then monitors the leak-down rate. </a:t>
            </a:r>
          </a:p>
          <a:p>
            <a:r>
              <a:rPr lang="en-US" sz="1200" dirty="0">
                <a:latin typeface="Arial" panose="020B0604020202020204" pitchFamily="34" charset="0"/>
                <a:cs typeface="Arial" panose="020B0604020202020204" pitchFamily="34" charset="0"/>
              </a:rPr>
              <a:t>If the rate exceeds P C M-stored values, a leak greater than or equal to the O B D-II standard of 0.040 inch (1 m m) or 0.020 inch (0.5 m m) exists. After two consecutive failed trips testing either purge volume or the presence of a leak, the P C M lights the M I L and sets a D T C.</a:t>
            </a:r>
          </a:p>
        </p:txBody>
      </p:sp>
      <p:sp>
        <p:nvSpPr>
          <p:cNvPr id="4" name="Slide Number Placeholder 3"/>
          <p:cNvSpPr>
            <a:spLocks noGrp="1"/>
          </p:cNvSpPr>
          <p:nvPr>
            <p:ph type="sldNum" sz="quarter" idx="10"/>
          </p:nvPr>
        </p:nvSpPr>
        <p:spPr/>
        <p:txBody>
          <a:bodyPr/>
          <a:lstStyle/>
          <a:p>
            <a:fld id="{A73D6722-9B4D-4E29-B226-C325925A8118}" type="slidenum">
              <a:rPr lang="en-US" smtClean="0"/>
              <a:t>156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89838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36243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7135-AF7D-13B6-4EB4-C5B1C5756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8EA13-4B29-70BB-48C7-399CAC22D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6AB34-D20B-ABE4-C453-A046FD4981E5}"/>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3599817A-B81C-3381-51B0-3BAA2EFEE0AD}"/>
              </a:ext>
            </a:extLst>
          </p:cNvPr>
          <p:cNvSpPr>
            <a:spLocks noGrp="1"/>
          </p:cNvSpPr>
          <p:nvPr>
            <p:ph type="sldNum" sz="quarter" idx="10"/>
          </p:nvPr>
        </p:nvSpPr>
        <p:spPr/>
        <p:txBody>
          <a:bodyPr/>
          <a:lstStyle/>
          <a:p>
            <a:fld id="{A73D6722-9B4D-4E29-B226-C325925A8118}" type="slidenum">
              <a:rPr lang="en-US" smtClean="0"/>
              <a:t>159</a:t>
            </a:fld>
            <a:endParaRPr lang="en-US" dirty="0"/>
          </a:p>
        </p:txBody>
      </p:sp>
    </p:spTree>
    <p:extLst>
      <p:ext uri="{BB962C8B-B14F-4D97-AF65-F5344CB8AC3E}">
        <p14:creationId xmlns:p14="http://schemas.microsoft.com/office/powerpoint/2010/main" val="36272765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Always Tighten the Cap Correctly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Many diagnostic trouble codes (D T C s) are set because the gas cap has not been properly installed. To be sure that a screw-type gas cap is properly sealed, it may need to be tightened until it clicks three times. The clicking is a ratchet device and the clicking does not harm the cap. Therefore, if a P0440 or similar D T C is set, check the cap. • See Figure 27.40.</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83112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 Keep the Fuel Tank Properly Filled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Most evaporative system monitors will not run unless the fuel level is between 15% and 85%. In other words, if a driver always operates with close to an empty tank or always tries to keep the tank full, the E V A P monitor may not run. • See Figure 27.41.</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45052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88AE-3327-3DDC-857A-A143764C4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5D692-84BA-81F2-3252-3F3F1CBEB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60EF7-18C6-7725-DE24-58450977CCDE}"/>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14795AFA-134E-B9BF-FDED-5AB59B032B2A}"/>
              </a:ext>
            </a:extLst>
          </p:cNvPr>
          <p:cNvSpPr>
            <a:spLocks noGrp="1"/>
          </p:cNvSpPr>
          <p:nvPr>
            <p:ph type="sldNum" sz="quarter" idx="10"/>
          </p:nvPr>
        </p:nvSpPr>
        <p:spPr/>
        <p:txBody>
          <a:bodyPr/>
          <a:lstStyle/>
          <a:p>
            <a:fld id="{A73D6722-9B4D-4E29-B226-C325925A8118}" type="slidenum">
              <a:rPr lang="en-US" smtClean="0"/>
              <a:t>162</a:t>
            </a:fld>
            <a:endParaRPr lang="en-US" dirty="0"/>
          </a:p>
        </p:txBody>
      </p:sp>
    </p:spTree>
    <p:extLst>
      <p:ext uri="{BB962C8B-B14F-4D97-AF65-F5344CB8AC3E}">
        <p14:creationId xmlns:p14="http://schemas.microsoft.com/office/powerpoint/2010/main" val="4084756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40212-5A3E-7F11-8782-634CA32B0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AF4EC-C3F7-C905-4A87-AF5934DDC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45037-DD9A-AAEE-CB91-5EA5F15B33B5}"/>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6276B1BE-0A6E-2924-420F-978DDC3141FF}"/>
              </a:ext>
            </a:extLst>
          </p:cNvPr>
          <p:cNvSpPr>
            <a:spLocks noGrp="1"/>
          </p:cNvSpPr>
          <p:nvPr>
            <p:ph type="sldNum" sz="quarter" idx="10"/>
          </p:nvPr>
        </p:nvSpPr>
        <p:spPr/>
        <p:txBody>
          <a:bodyPr/>
          <a:lstStyle/>
          <a:p>
            <a:fld id="{A73D6722-9B4D-4E29-B226-C325925A8118}" type="slidenum">
              <a:rPr lang="en-US" smtClean="0"/>
              <a:t>163</a:t>
            </a:fld>
            <a:endParaRPr lang="en-US" dirty="0"/>
          </a:p>
        </p:txBody>
      </p:sp>
    </p:spTree>
    <p:extLst>
      <p:ext uri="{BB962C8B-B14F-4D97-AF65-F5344CB8AC3E}">
        <p14:creationId xmlns:p14="http://schemas.microsoft.com/office/powerpoint/2010/main" val="20080444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36811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68B9-4364-732A-76B5-AF3EFD191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6BB60-6963-DF25-17AD-F5D109F33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0A24A-B6A4-754E-FC47-103081B3F3F9}"/>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D6BDC690-4BAC-FAEB-EE9D-3B619B9F693B}"/>
              </a:ext>
            </a:extLst>
          </p:cNvPr>
          <p:cNvSpPr>
            <a:spLocks noGrp="1"/>
          </p:cNvSpPr>
          <p:nvPr>
            <p:ph type="sldNum" sz="quarter" idx="10"/>
          </p:nvPr>
        </p:nvSpPr>
        <p:spPr/>
        <p:txBody>
          <a:bodyPr/>
          <a:lstStyle/>
          <a:p>
            <a:fld id="{A73D6722-9B4D-4E29-B226-C325925A8118}" type="slidenum">
              <a:rPr lang="en-US" smtClean="0"/>
              <a:t>165</a:t>
            </a:fld>
            <a:endParaRPr lang="en-US" dirty="0"/>
          </a:p>
        </p:txBody>
      </p:sp>
    </p:spTree>
    <p:extLst>
      <p:ext uri="{BB962C8B-B14F-4D97-AF65-F5344CB8AC3E}">
        <p14:creationId xmlns:p14="http://schemas.microsoft.com/office/powerpoint/2010/main" val="30235489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3F3E-DF54-0A3E-354F-937FD0F46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B435D-760A-7453-177C-BB7C2342A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E82E4-C5C2-8FB7-1C51-E1CFA1EE5399}"/>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660BE56D-0F4E-B579-48A1-3C6774E38096}"/>
              </a:ext>
            </a:extLst>
          </p:cNvPr>
          <p:cNvSpPr>
            <a:spLocks noGrp="1"/>
          </p:cNvSpPr>
          <p:nvPr>
            <p:ph type="sldNum" sz="quarter" idx="10"/>
          </p:nvPr>
        </p:nvSpPr>
        <p:spPr/>
        <p:txBody>
          <a:bodyPr/>
          <a:lstStyle/>
          <a:p>
            <a:fld id="{A73D6722-9B4D-4E29-B226-C325925A8118}" type="slidenum">
              <a:rPr lang="en-US" smtClean="0"/>
              <a:t>166</a:t>
            </a:fld>
            <a:endParaRPr lang="en-US" dirty="0"/>
          </a:p>
        </p:txBody>
      </p:sp>
    </p:spTree>
    <p:extLst>
      <p:ext uri="{BB962C8B-B14F-4D97-AF65-F5344CB8AC3E}">
        <p14:creationId xmlns:p14="http://schemas.microsoft.com/office/powerpoint/2010/main" val="2290151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167</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168</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C012-A4D6-C10C-BAD5-BCABE73B5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57D90-AFA8-AFD4-B43D-99038F716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8B696-870F-AC65-7A1E-AE37358E6776}"/>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E5D200BD-1A72-B635-84BB-A4C2A0DB959F}"/>
              </a:ext>
            </a:extLst>
          </p:cNvPr>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495134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C012-A4D6-C10C-BAD5-BCABE73B5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57D90-AFA8-AFD4-B43D-99038F716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8B696-870F-AC65-7A1E-AE37358E6776}"/>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E5D200BD-1A72-B635-84BB-A4C2A0DB959F}"/>
              </a:ext>
            </a:extLst>
          </p:cNvPr>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123264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3D579-75C5-35EC-4D3B-49376AFCD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7A8F7-AB6E-3CD0-ED94-349D1ABD0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4C54C-46CF-AF58-E4FC-DAD30D95BD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6DFE0-5D82-84C6-5DDE-CF9A667B4543}"/>
              </a:ext>
            </a:extLst>
          </p:cNvPr>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82658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a:t>
            </a:r>
          </a:p>
          <a:p>
            <a:r>
              <a:rPr lang="en-US" sz="1200" dirty="0">
                <a:latin typeface="Arial" panose="020B0604020202020204" pitchFamily="34" charset="0"/>
                <a:cs typeface="Arial" panose="020B0604020202020204" pitchFamily="34" charset="0"/>
              </a:rPr>
              <a:t>Installing a high-performance exhaust system could prevent a backpressure vacuum-operated E G R valve from opening. If this occurs, excessive combustion chamber temperature leads to severe spark knock, piston damage, or a blown head gasket.</a:t>
            </a:r>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second solenoid is used to control a vacuum air bleed, allowing atmospheric pressure in to modulate E G R flow according to vehicle operating conditions.</a:t>
            </a:r>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0E3CB-474F-BBB5-B5CA-5BB84DD19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05A05-B507-2378-C515-3C408DD2E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73145-78AE-FA5B-D54F-C88EC9E30767}"/>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AC86821A-67AF-9E37-BF5B-A50D166E5F82}"/>
              </a:ext>
            </a:extLst>
          </p:cNvPr>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634299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0699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4798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9273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displays a flat rectangular base with a rectangular structure having an L-shaped edge on top right, labeled as a linear E G R valve. A P C M and B 1 from the top lead inside the linear E G R valve are connected to the terminals of a pulse-width modulated solenoid. Ground and 5 V from the top left enter inside the linear E G R valve and connected to the left terminal and center tap of a position sensor. A downward arrow pointing at the triangular edges represents the direction of the sensor out. A downward arrow touches the base of a linear E G R valve labeled as a pintle.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671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CBA07-9D45-F3A9-3144-A4B5D47F8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E762C-8639-DFC4-0FAE-BA56879CA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85CDD-8982-5D76-0B83-4AC8E58CA6AE}"/>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ABA406A4-95AE-17DA-C7F8-20237010AB9C}"/>
              </a:ext>
            </a:extLst>
          </p:cNvPr>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820511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Input signals such as S I G, S I G R T N, and V REF from the D P F E sensor are fed to the P C M. E V R from the P C M is fed to an electronic vacuum regulator (E V R), where the other signal to it from below is V P W R. Two outlet pipes are from E V R: one to the E G R valve and the other to the intake manifold. The intake manifold is fed to an air recirculation system. From the E G R valve, a E G R tube passes to the exhaust from the recirculation system. There is an intake manifold pipe with the signal labeled D P F E intake manifold side (I M S) signal from the D P F E sensor to the E G R tube. There are orifices in the tube below. There is an exhaust manifold pipe with the signal labeled D P F E exhaust manifold side (E M S) signal. Air intake is to the intake valve over the intake manifold. The air flow is from the right of the E G R tube to intake, to the recirculation system and from it to the exhaust and to the E G R tube.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1782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2483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AF990-CC29-A331-6176-5AE7A6FC0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673AD-55EE-981B-5B82-C2068333D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E5CF5-D644-0CB5-76EA-9C4B70C2037F}"/>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illustration displays time in seconds. E G R begins with a straight line labeled as closed. It then shows a steep increase, continues as a straight line, and then shows a decline; this segment is labeled as open. It then continues as a straight line until the end, labeled as closed. A dashed line represents M A P, which goes straight and then witnesses a wave followed by a straight path. R P M is a smaller dashed line with an irregular path; it shows gradual decline, then shows a U-shaped curve, followed by gradual decline.</a:t>
            </a:r>
          </a:p>
        </p:txBody>
      </p:sp>
      <p:sp>
        <p:nvSpPr>
          <p:cNvPr id="4" name="Slide Number Placeholder 3">
            <a:extLst>
              <a:ext uri="{FF2B5EF4-FFF2-40B4-BE49-F238E27FC236}">
                <a16:creationId xmlns:a16="http://schemas.microsoft.com/office/drawing/2014/main" id="{AB889342-A132-65C3-D5BD-DEDBD9068401}"/>
              </a:ext>
            </a:extLst>
          </p:cNvPr>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913937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5813E-650C-20AE-EFD2-C610CE5E6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A9C3A-6F3A-D297-DA06-E1775E488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644D4-4732-07BB-1C60-B84EFFF5445A}"/>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B79EF866-EF92-A2F5-BE1C-EE0EA8EF70BA}"/>
              </a:ext>
            </a:extLst>
          </p:cNvPr>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900138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Tech Tip: Watch Out for Carbon Balls</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Exhaust gas recirculation (E G R) valves can get stuck partially open by a chunk of carbon. The E G R valve or solenoid will test as defective. When the valve (or solenoid) is removed, small chunks or balls of carbon often fall into the exhaust manifold passage. When the replacement valve is installed, the carbon balls can be drawn into the new valve again, causing the engine to idle roughly or stall. To help prevent this problem, start the engine with the E G R valve or solenoid removed. Any balls or chunks of carbon will be blown out of the passage by the exhaust. Stop the engine and install the replacement E G R valve or solenoid.</a:t>
            </a:r>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FB7A-0AB6-FC68-E6F2-77A717DFD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EECE0-F6FC-3DCA-5AFC-080A43451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855AD-C06A-64F6-A53B-193A054506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C64BA4-0866-D0AA-E410-F527A87308B1}"/>
              </a:ext>
            </a:extLst>
          </p:cNvPr>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08097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 The Snake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E G R passages on many intake manifolds become clogged with carbon, which reduces the flow of exhaust and the amount of exhaust gases in the cylinders. This reduction can cause spark knock (detonation) and increased emissions of oxides of nitrogen (N O</a:t>
            </a:r>
            <a:r>
              <a:rPr lang="en-US" sz="1200" b="0" i="0" u="none" strike="noStrike" cap="none" baseline="-25000" dirty="0">
                <a:solidFill>
                  <a:schemeClr val="dk1"/>
                </a:solidFill>
                <a:latin typeface="Arial" panose="020B0604020202020204" pitchFamily="34" charset="0"/>
                <a:ea typeface="Arial"/>
                <a:cs typeface="Arial" panose="020B0604020202020204" pitchFamily="34" charset="0"/>
                <a:sym typeface="Arial"/>
              </a:rPr>
              <a:t>x</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(especially important in areas with enhanced exhaust emissions testing). To quickly and easily remove carbon from exhaust passages, cut an approximately 1 foot (30 c m) length from stranded wire, such as garage door guide wire or an old speedometer cable. Flare the end and place the end of the wire into the passage. Set your drill on reverse, turn it on, and the wire will pull its way through the passage, cleaning the carbon as it goes, just like a snake in a drain pipe. Some vehicles, such as Hondas, require that plugs be drilled out to gain access to the E G R passages, as shown in • See Figure 27.10.</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8650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Case Study: The Blazer Story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owner of a Chevrolet Blazer equipped with a 4.3-liter V-6 engine complained that the engine would stumble and hesitate at times. Everything seemed to be functioning correctly, except that the service technician discovered a weak vacuum going to the E G R valve at idle. This vehicle was equipped with an E G R valve-control solenoid, called an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electronic vacuum regulator valve (E V R V)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by General Motors Corporation. The computer pulses the solenoid to control the vacuum that regulates the operation of</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 G R valve. The technician checked the service manual for details on how the system worked. The technician discovered that vacuum should be present at the E G R valve only when the gear selector indicates a drive gear (drive, low, reverse). Because the technician discovered the vacuum at the solenoid to be leaking, the solenoid was obviously defective and required replacement. After replacement of the solenoid (E V R V), the hesitation problem was solved.</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Concern—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Vehicle owner complained that the engine would stumble and hesitate at times.</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 G R vacuum solenoid was found to be leaking.</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 G R solenoid was replaced which restored proper engine operation.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1342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Some older designs drew from the dirty side of the air cleaner, where a separate crankcase ventilation filter was used.</a:t>
            </a:r>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Crankcase vapors are drawn into the intake manifold in calibrated amounts, depending on manifold pressure and the orifice size.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If vapor availability is low, as during idle, air is drawn in with the vapors.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During off-idle operation, excess vapors are sent to the air cleaner.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At idle, P C V flow is controlled by a 0.05 inch (1.3 m m) orifice.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As engine moves off idle, ported vacuum pulls a spring-loaded valve off of its seat, allowing P C V flow to pass through a 0.09 inch (2.3 mm) orifice.</a:t>
            </a:r>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 C V Valves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P C V valve in most systems is a one-way valve containing a spring-operated plunger that controls valve flow rate. • See Figure 27.12.</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left end of the P C V valve is subject to crankcase pressure that tends to close the valve. Several rightward arrows indicate the flow. The spring force operates to open the valve to manifold vacuum and crankcase pressure. The right end is subject to an intake manifold vacuum that tends to close the valve.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627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732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flow rate is established for each engine and a valve for a different engine should not be substituted. The flow rate is determined by the size of the plunger and the holes inside the valve. P C V valves usually are located in the valve cover or intake manifold. The P C V valve regulates airflow through the crankcase under all driving conditions and speeds. When manifold vacuum is high (at idle, cruising, and light-load operation), the P C V valve restricts the airflow to maintain a balanced air–fuel ratio. • See Figure 27.13.</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9831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displays several rightward arrows, which indicate the flow. Pressure causes the valve to back-seat and seal off the inlet. This keeps the backfire out of the crankcase. If the engine backfires during cranking, it causes high pressure in the intake manifold. A leftward arrow at the center indicates the flow of backfire.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80611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Case Study: The Whistling Engine</a:t>
            </a:r>
          </a:p>
          <a:p>
            <a:r>
              <a:rPr lang="en-US" sz="1200" dirty="0">
                <a:latin typeface="Arial" panose="020B0604020202020204" pitchFamily="34" charset="0"/>
                <a:cs typeface="Arial" panose="020B0604020202020204" pitchFamily="34" charset="0"/>
              </a:rPr>
              <a:t>An older vehicle was being diagnosed for a whistling sound whenever the engine was running, especially at idle. It was finally discovered that the breather in the valve cover was plugged and caused high vacuum in the crankcase. The engine was sucking air from what was likely the rear main seal lip, making the “whistle” noise. After replacing the breather and PCV, the noise stopped.</a:t>
            </a:r>
          </a:p>
          <a:p>
            <a:r>
              <a:rPr lang="en-US" sz="1200" dirty="0">
                <a:latin typeface="Arial" panose="020B0604020202020204" pitchFamily="34" charset="0"/>
                <a:cs typeface="Arial" panose="020B0604020202020204" pitchFamily="34" charset="0"/>
              </a:rPr>
              <a:t>Summary</a:t>
            </a:r>
          </a:p>
          <a:p>
            <a:r>
              <a:rPr lang="en-US" sz="1200" dirty="0">
                <a:latin typeface="Arial" panose="020B0604020202020204" pitchFamily="34" charset="0"/>
                <a:cs typeface="Arial" panose="020B0604020202020204" pitchFamily="34" charset="0"/>
              </a:rPr>
              <a:t>Concern—Vehicle owner complained that the engine would make a whistling noise.</a:t>
            </a:r>
          </a:p>
          <a:p>
            <a:r>
              <a:rPr lang="en-US" sz="1200" dirty="0">
                <a:latin typeface="Arial" panose="020B0604020202020204" pitchFamily="34" charset="0"/>
                <a:cs typeface="Arial" panose="020B0604020202020204" pitchFamily="34" charset="0"/>
              </a:rPr>
              <a:t>Cause—The crankcase breather was clogged.</a:t>
            </a:r>
          </a:p>
          <a:p>
            <a:r>
              <a:rPr lang="en-US" sz="1200" dirty="0">
                <a:latin typeface="Arial" panose="020B0604020202020204" pitchFamily="34" charset="0"/>
                <a:cs typeface="Arial" panose="020B0604020202020204" pitchFamily="34" charset="0"/>
              </a:rPr>
              <a:t>Correction—The breather and the P C V valve were both replaced, which stopped the whistling noise</a:t>
            </a:r>
          </a:p>
          <a:p>
            <a:r>
              <a:rPr lang="en-US" sz="1200" dirty="0">
                <a:latin typeface="Arial" panose="020B0604020202020204" pitchFamily="34" charset="0"/>
                <a:cs typeface="Arial" panose="020B0604020202020204" pitchFamily="34" charset="0"/>
              </a:rPr>
              <a:t>when the engine was running.</a:t>
            </a:r>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blocked or plugged P C V system can cause:</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Rough or unstable idle</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Excessive oil consumption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Oil in the air filter housing</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Oil leaks due to excessive crankcase pressure Before expensive engine repairs are attempted, check the condition of the P C V system.</a:t>
            </a:r>
          </a:p>
          <a:p>
            <a:r>
              <a:rPr lang="en-US" sz="1200" b="1" dirty="0">
                <a:latin typeface="Arial" panose="020B0604020202020204" pitchFamily="34" charset="0"/>
                <a:cs typeface="Arial" panose="020B0604020202020204" pitchFamily="34" charset="0"/>
              </a:rPr>
              <a:t>Tech Tip: Check for Oil Leaks with the Engine Off</a:t>
            </a:r>
          </a:p>
          <a:p>
            <a:r>
              <a:rPr lang="en-US" sz="1200" dirty="0">
                <a:latin typeface="Arial" panose="020B0604020202020204" pitchFamily="34" charset="0"/>
                <a:cs typeface="Arial" panose="020B0604020202020204" pitchFamily="34" charset="0"/>
              </a:rPr>
              <a:t>The owner of an older vehicle equipped with a V-6 engine complained to his technician that he smelled burning oil, but only after shutting off the engine. The technician found that the rocker cover gaskets were leaking. But why did the owner only notice the smell of hot oil when the engine was shut off? Because of the positive crankcase ventilation (P C V) system, engine vacuum tends to draw oil away from gasket surfaces. But when the engine stops, the engine vacuum disappears and the oil remaining in the upper</a:t>
            </a:r>
          </a:p>
          <a:p>
            <a:r>
              <a:rPr lang="en-US" sz="1200" dirty="0">
                <a:latin typeface="Arial" panose="020B0604020202020204" pitchFamily="34" charset="0"/>
                <a:cs typeface="Arial" panose="020B0604020202020204" pitchFamily="34" charset="0"/>
              </a:rPr>
              <a:t>regions of the engine will tend to flow down and out through any opening. Therefore, a good technician should check an engine for oil leaks not only with the engine running, but also shortly after shutdown.</a:t>
            </a:r>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Oil drain back holes provide a path for oil to drain back into the oil pan. </a:t>
            </a:r>
          </a:p>
          <a:p>
            <a:r>
              <a:rPr lang="en-US" sz="1200" dirty="0">
                <a:latin typeface="Arial" panose="020B0604020202020204" pitchFamily="34" charset="0"/>
                <a:cs typeface="Arial" panose="020B0604020202020204" pitchFamily="34" charset="0"/>
              </a:rPr>
              <a:t>These holes also allow crankcase vacuum to be applied under the rocker covers and in the valley area of most V-type engines. </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Case Study: The Oil Burning Chevrolet Van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An automotive instructor was driving a Chevrolet van to Fairbanks, Alaska, in January. It was pretty cold out, somewhere around </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32</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 (</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36</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 As he pulled into Fairbanks and stopped at a traffic light, he smelled burning oil. When he stopped at the hotel, he still smelled burning oil. He looked under the van and discovered a large pool of oil. After checking the oil and finding very little left, he called a local shop and was told to bring it in. The technician looked over the situation and said, “You need to put some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cardboard across the grill to stop the P C V valve from freezing up.” Apparently the P C V valve froze, which then caused the normal blowby gases to force several quarts out the dipstick tube. After he installed the cardboard, he did not have any further problems.</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Concern—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Vehicle owner experienced oil burning when extremely cold outside.</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 C V valve was frozen causing pressure to build up in the crankcase.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Use care on some overhead camshaft engines. With the engine running, oil may be sprayed from the open oil-fill opening.</a:t>
            </a:r>
          </a:p>
          <a:p>
            <a:r>
              <a:rPr lang="en-US" sz="1200" dirty="0">
                <a:latin typeface="Arial" panose="020B0604020202020204" pitchFamily="34" charset="0"/>
                <a:cs typeface="Arial" panose="020B0604020202020204" pitchFamily="34" charset="0"/>
              </a:rPr>
              <a:t>NOTE: On some four-cylinder engines, the 3 </a:t>
            </a:r>
            <a:r>
              <a:rPr lang="en-US" sz="1200" dirty="0">
                <a:solidFill>
                  <a:srgbClr val="FF0000"/>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5 card may vibrate on the oil-fill opening when the engine is running at idle speed. This is normal because of the time intervals between intake strokes on a four-cylinder engine.</a:t>
            </a:r>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394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0588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A445-020E-C370-D1F8-20983E785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11F11-CC06-E0CE-83EF-064860C00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6DC0D-649D-A85D-7E84-A2DEA86C920B}"/>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223C6133-816B-A0A0-8A9D-E044B43ED3D6}"/>
              </a:ext>
            </a:extLst>
          </p:cNvPr>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946701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79438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34242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This system is commonly called AIR, meaning air-injection reaction. Therefore, an AIR pump does pump air.</a:t>
            </a:r>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spc="0" baseline="0" dirty="0">
                <a:latin typeface="Arial" panose="020B0604020202020204" pitchFamily="34" charset="0"/>
                <a:cs typeface="Arial" panose="020B0604020202020204" pitchFamily="34" charset="0"/>
              </a:rPr>
              <a:t>S A I </a:t>
            </a:r>
            <a:r>
              <a:rPr lang="en-US" sz="1200" dirty="0">
                <a:latin typeface="Arial" panose="020B0604020202020204" pitchFamily="34" charset="0"/>
                <a:cs typeface="Arial" panose="020B0604020202020204" pitchFamily="34" charset="0"/>
              </a:rPr>
              <a:t>system includes the following components:</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A belt-driven pump with inlet air filter (older models) An electronic air pump (newer models)</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One or more air distribution manifolds and nozzles</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One or more exhaust check valves</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Connecting hoses for air distribution</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Air management valves and solenoids on all newer applications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displays a small cylindrical structure with a centrifugal filter fan at the front. It is connected to a circular structure labeled as a drive hub. A small hole on top is labeled a vent hole (do not use oil). The drive hub is attached to a rotor shaft. The housing is on the back side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068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latin typeface="Arial" panose="020B0604020202020204" pitchFamily="34" charset="0"/>
                <a:cs typeface="Arial" panose="020B0604020202020204" pitchFamily="34" charset="0"/>
              </a:rPr>
              <a:t>Air is delivered to the exhaust system in one of two ways:</a:t>
            </a:r>
          </a:p>
          <a:p>
            <a:pPr marL="971550" lvl="1" indent="-514350">
              <a:buFont typeface="+mj-lt"/>
              <a:buAutoNum type="arabicPeriod"/>
            </a:pPr>
            <a:r>
              <a:rPr lang="en-US" sz="1200" dirty="0">
                <a:latin typeface="Arial" panose="020B0604020202020204" pitchFamily="34" charset="0"/>
                <a:cs typeface="Arial" panose="020B0604020202020204" pitchFamily="34" charset="0"/>
              </a:rPr>
              <a:t>An external air manifold, or manifolds, distributes the air through injection tubes with stainless steel nozzles. The nozzles are threaded into the cylinder heads or exhaust manifolds close to each exhaust valve. This method is used primarily with smaller engines.</a:t>
            </a:r>
          </a:p>
          <a:p>
            <a:pPr marL="971550" lvl="1" indent="-514350">
              <a:buFont typeface="+mj-lt"/>
              <a:buAutoNum type="arabicPeriod"/>
            </a:pPr>
            <a:r>
              <a:rPr lang="en-US" sz="1200" dirty="0">
                <a:latin typeface="Arial" panose="020B0604020202020204" pitchFamily="34" charset="0"/>
                <a:cs typeface="Arial" panose="020B0604020202020204" pitchFamily="34" charset="0"/>
              </a:rPr>
              <a:t>An internal air manifold distributes the air to the exhaust ports near each exhaust valve through passages cast in the cylinder head or the exhaust manifold. This method is used mainly with larger engines.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4A97-7106-CD39-CDE1-2373F05A8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85820-AEFA-EE72-3C3F-52D670A5F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DCFDE-B3FA-C8A3-6DC0-3873E483B704}"/>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Smog is formed in the atmosphere when sunlight combines with unburned fuel (hydrocarbon, or H C) and oxides of nitrogen (N O</a:t>
            </a:r>
            <a:r>
              <a:rPr lang="en-US" sz="1200" baseline="-25000" dirty="0">
                <a:latin typeface="Arial" panose="020B0604020202020204" pitchFamily="34" charset="0"/>
                <a:cs typeface="Arial" panose="020B0604020202020204" pitchFamily="34" charset="0"/>
              </a:rPr>
              <a:t>x</a:t>
            </a:r>
            <a:r>
              <a:rPr lang="en-US" sz="1200" dirty="0">
                <a:latin typeface="Arial" panose="020B0604020202020204" pitchFamily="34" charset="0"/>
                <a:cs typeface="Arial" panose="020B0604020202020204" pitchFamily="34" charset="0"/>
              </a:rPr>
              <a:t>) produced during the combustion process inside the cylinders of an engine. Carbon monoxide (C O) is a poisonous gas. Smog is ozone (O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a strong irritant to the lungs and eyes.</a:t>
            </a:r>
          </a:p>
        </p:txBody>
      </p:sp>
      <p:sp>
        <p:nvSpPr>
          <p:cNvPr id="4" name="Slide Number Placeholder 3">
            <a:extLst>
              <a:ext uri="{FF2B5EF4-FFF2-40B4-BE49-F238E27FC236}">
                <a16:creationId xmlns:a16="http://schemas.microsoft.com/office/drawing/2014/main" id="{477B0587-9CCA-FF55-672A-748CDFBAFFD9}"/>
              </a:ext>
            </a:extLst>
          </p:cNvPr>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352849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56964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FA3"/>
                </a:solidFill>
                <a:latin typeface="Arial" panose="020B0604020202020204" pitchFamily="34" charset="0"/>
                <a:cs typeface="Arial" panose="020B0604020202020204" pitchFamily="34" charset="0"/>
              </a:rPr>
              <a:t>NOTE: These check valves commonly fail, resulting in excessive exhaust emissions (</a:t>
            </a:r>
            <a:r>
              <a:rPr lang="en-US" sz="1200" spc="0" baseline="0" dirty="0">
                <a:solidFill>
                  <a:srgbClr val="007FA3"/>
                </a:solidFill>
                <a:latin typeface="Arial" panose="020B0604020202020204" pitchFamily="34" charset="0"/>
                <a:cs typeface="Arial" panose="020B0604020202020204" pitchFamily="34" charset="0"/>
              </a:rPr>
              <a:t>C O </a:t>
            </a:r>
            <a:r>
              <a:rPr lang="en-US" sz="1200" dirty="0">
                <a:solidFill>
                  <a:srgbClr val="007FA3"/>
                </a:solidFill>
                <a:latin typeface="Arial" panose="020B0604020202020204" pitchFamily="34" charset="0"/>
                <a:cs typeface="Arial" panose="020B0604020202020204" pitchFamily="34" charset="0"/>
              </a:rPr>
              <a:t>especially). When the check valve fails, hot exhaust can travel up to and destroy the switching valve(s) and air pump itself.</a:t>
            </a:r>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222E7-8923-1309-8F70-118BFEF38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DA6E4-CA3C-067F-051F-A3A7281A6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B4A18-F272-B17F-BF82-B68F84AA3D63}"/>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CDC530EB-E994-EFAA-B57A-BCA3685D01C1}"/>
              </a:ext>
            </a:extLst>
          </p:cNvPr>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23142506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Belt-Driven Air Pumps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belt-driven air pump uses a centrifugal filter just behind the drive pulley. As the pump rotates,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underhood</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air is drawn into the pump and slightly compressed. The system uses either vacuum- or solenoid-controlled diverter valves to direct air to the following: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Exhaust manifold when the engine is cold to help oxidize carbon monoxide (C O) and unburned hydrocarbons (H C) into carbon dioxide (C O</a:t>
            </a:r>
            <a:r>
              <a:rPr lang="en-US" sz="1200" b="0" i="0" u="none" strike="noStrike" kern="1200" baseline="-25000" dirty="0">
                <a:solidFill>
                  <a:schemeClr val="tx1"/>
                </a:solidFill>
                <a:latin typeface="Arial" panose="020B0604020202020204" pitchFamily="34" charset="0"/>
                <a:ea typeface="+mn-ea"/>
                <a:cs typeface="Arial" panose="020B0604020202020204" pitchFamily="34" charset="0"/>
              </a:rPr>
              <a:t>2</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and water vapor (H</a:t>
            </a:r>
            <a:r>
              <a:rPr lang="en-US" sz="1200" b="0" i="0" u="none" strike="noStrike" kern="1200" baseline="-25000" dirty="0">
                <a:solidFill>
                  <a:schemeClr val="tx1"/>
                </a:solidFill>
                <a:latin typeface="Arial" panose="020B0604020202020204" pitchFamily="34" charset="0"/>
                <a:ea typeface="+mn-ea"/>
                <a:cs typeface="Arial" panose="020B0604020202020204" pitchFamily="34" charset="0"/>
              </a:rPr>
              <a:t>2</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Catalytic converter on many models to help provide the extra oxygen needed for the efficient conversion of C O and H C into C O</a:t>
            </a:r>
            <a:r>
              <a:rPr lang="en-US" sz="1200" b="0" i="0" u="none" strike="noStrike" kern="1200" baseline="-25000" dirty="0">
                <a:solidFill>
                  <a:schemeClr val="tx1"/>
                </a:solidFill>
                <a:latin typeface="Arial" panose="020B0604020202020204" pitchFamily="34" charset="0"/>
                <a:ea typeface="+mn-ea"/>
                <a:cs typeface="Arial" panose="020B0604020202020204" pitchFamily="34" charset="0"/>
              </a:rPr>
              <a:t>2</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and H</a:t>
            </a:r>
            <a:r>
              <a:rPr lang="en-US" sz="1200" b="0" i="0" u="none" strike="noStrike" kern="1200" baseline="-25000" dirty="0">
                <a:solidFill>
                  <a:schemeClr val="tx1"/>
                </a:solidFill>
                <a:latin typeface="Arial" panose="020B0604020202020204" pitchFamily="34" charset="0"/>
                <a:ea typeface="+mn-ea"/>
                <a:cs typeface="Arial" panose="020B0604020202020204" pitchFamily="34" charset="0"/>
              </a:rPr>
              <a:t>2</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Air cleaner during deceleration or wide-open throttle (W O T) engine operation </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See Figure 27.20.</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endParaRPr>
          </a:p>
          <a:p>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displays a bypass diverter valve (solenoid) that emits electrical signals from the computer, which pass through a pipe and reach the check valve on top. The check valve is attached to the catalytic converter with a pipe. The catalytic converter is attached to a cylindrical structure bending in the middle and is labeled exhaust manifold. An arrow pointing at the end of the exhaust manifold is labeled a check valve. The air flow is from the air pump to the bottom check valve and isolates the exhaust manifold and the catalytic converter.</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7877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displays a bypass diverter valve (solenoid) that emits electrical signals from the computer, which pass through a pipe and reach the check valve on top. The check valve is attached to the catalytic converter with a pipe. The catalytic converter is attached to a cylindrical structure bending in the middle and is labeled exhaust manifold. An arrow pointing at the end of the exhaust manifold is labeled a check valve. The air flow is from the solenoid through the top check valve to the catalytic converter.</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83242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3A4D2-ADAD-FE24-8BF7-281D549E7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FFA51-56CF-FF85-BBD9-962AF50A9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DA3B4-F3B0-15E8-79B1-3800C2570EB3}"/>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38320D1E-ED10-6838-5650-19CA2BDAF144}"/>
              </a:ext>
            </a:extLst>
          </p:cNvPr>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872876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87640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Symptoms</a:t>
            </a:r>
          </a:p>
          <a:p>
            <a:r>
              <a:rPr lang="en-US" sz="1200" dirty="0">
                <a:latin typeface="Arial" panose="020B0604020202020204" pitchFamily="34" charset="0"/>
                <a:cs typeface="Arial" panose="020B0604020202020204" pitchFamily="34" charset="0"/>
              </a:rPr>
              <a:t>The air pump system should be inspected if an exhaust emissions test failure occurs. In severe cases, the exhaust will enter the air cleaner assembly, resulting in a horribly running engine because the extra exhaust displaces the oxygen needed for proper combustion. With the engine running, check for normal operation. • See Chart 27.1, page 724 (textbook).</a:t>
            </a:r>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5C1F-D38D-3F46-74BE-826C5E8A5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B00EE-B8E6-3AD8-D91A-B9D915C2A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FD4E4-E432-4080-A896-031D8DD8B4E6}"/>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522A07B6-6B7E-9EA3-E5E1-8650BE1AE895}"/>
              </a:ext>
            </a:extLst>
          </p:cNvPr>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330476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Emissions that are controlled include:</a:t>
            </a:r>
          </a:p>
          <a:p>
            <a:pPr marL="171450" marR="0" lvl="0" indent="-171450" algn="l" rtl="0">
              <a:lnSpc>
                <a:spcPct val="100000"/>
              </a:lnSpc>
              <a:spcBef>
                <a:spcPts val="0"/>
              </a:spcBef>
              <a:spcAft>
                <a:spcPts val="0"/>
              </a:spcAft>
              <a:buClr>
                <a:schemeClr val="dk1"/>
              </a:buClr>
              <a:buSzPct val="125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 C (unburned hydrocarbons). Excessive H C emissions (unburned fuel) are controlled by the evaporative system (charcoal canister), the positive crankcase ventilation (P C V) system, the secondary air-injection (S A I) system, and the catalytic converter.</a:t>
            </a:r>
          </a:p>
          <a:p>
            <a:pPr marL="171450" marR="0" lvl="0" indent="-171450" algn="l" rtl="0">
              <a:lnSpc>
                <a:spcPct val="100000"/>
              </a:lnSpc>
              <a:spcBef>
                <a:spcPts val="0"/>
              </a:spcBef>
              <a:spcAft>
                <a:spcPts val="0"/>
              </a:spcAft>
              <a:buClr>
                <a:schemeClr val="dk1"/>
              </a:buClr>
              <a:buSzPct val="125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 O (carbon monoxide). Excessive C O emissions are controlled by the positive crankcase ventilation (P C V) system, the secondary air-injection (S A I) system, and the catalytic converter.</a:t>
            </a:r>
          </a:p>
          <a:p>
            <a:pPr marL="171450" marR="0" lvl="0" indent="-171450" algn="l" rtl="0">
              <a:lnSpc>
                <a:spcPct val="100000"/>
              </a:lnSpc>
              <a:spcBef>
                <a:spcPts val="0"/>
              </a:spcBef>
              <a:spcAft>
                <a:spcPts val="0"/>
              </a:spcAft>
              <a:buClr>
                <a:schemeClr val="dk1"/>
              </a:buClr>
              <a:buSzPct val="125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N O</a:t>
            </a:r>
            <a:r>
              <a:rPr lang="en-US" sz="1200" b="0" i="0" u="none" strike="noStrike" cap="none" baseline="-25000" dirty="0">
                <a:solidFill>
                  <a:schemeClr val="dk1"/>
                </a:solidFill>
                <a:latin typeface="Arial" panose="020B0604020202020204" pitchFamily="34" charset="0"/>
                <a:ea typeface="Arial"/>
                <a:cs typeface="Arial" panose="020B0604020202020204" pitchFamily="34" charset="0"/>
                <a:sym typeface="Arial"/>
              </a:rPr>
              <a:t>x</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(oxides of nitrogen). Excessive N O</a:t>
            </a:r>
            <a:r>
              <a:rPr lang="en-US" sz="1200" b="0" i="0" u="none" strike="noStrike" cap="none" baseline="-25000" dirty="0">
                <a:solidFill>
                  <a:schemeClr val="dk1"/>
                </a:solidFill>
                <a:latin typeface="Arial" panose="020B0604020202020204" pitchFamily="34" charset="0"/>
                <a:ea typeface="Arial"/>
                <a:cs typeface="Arial" panose="020B0604020202020204" pitchFamily="34" charset="0"/>
                <a:sym typeface="Arial"/>
              </a:rPr>
              <a:t>x</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emissions are controlled by the exhaust gas recirculation (E G R) system and the catalytic converter. An oxide of nitrogen (N O) is a colorless, tasteless, and odorless gas when it leaves the engine, but as soon as it reaches the atmosphere and mixes with more oxygen, nitrogen oxides (N O</a:t>
            </a:r>
            <a:r>
              <a:rPr lang="en-US" sz="1200" b="0" i="0" u="none" strike="noStrike" cap="none" baseline="-25000" dirty="0">
                <a:solidFill>
                  <a:schemeClr val="dk1"/>
                </a:solidFill>
                <a:latin typeface="Arial" panose="020B0604020202020204" pitchFamily="34" charset="0"/>
                <a:ea typeface="Arial"/>
                <a:cs typeface="Arial" panose="020B0604020202020204" pitchFamily="34" charset="0"/>
                <a:sym typeface="Arial"/>
              </a:rPr>
              <a:t>2</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are formed, which appear as red-brown emissions. • See Figure 27.1.</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30475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7691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3273-405F-0BC2-6F92-763313BC4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9184F-9787-5E84-3306-D8D2C6DD9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40881-2539-FC1B-D1FD-D1F29F2B4F45}"/>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044B4C89-7F48-EF86-0166-AD5FB3C4178E}"/>
              </a:ext>
            </a:extLst>
          </p:cNvPr>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42044902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03458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2E2C-D006-448C-3225-31B32DFF0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E46D-EB08-10B8-B030-53271CAB8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ED38F-8F5E-9162-CF15-FBBA206C933E}"/>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741323CB-634D-FFFA-1493-5F72D088F58B}"/>
              </a:ext>
            </a:extLst>
          </p:cNvPr>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5106326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45740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64C4D-5316-553A-A0BA-CCEE00323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B8100-CDF4-C7B9-5D46-35EB3A76A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07BC5-1D26-F229-1ADF-7D2927A664DC}"/>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57D92779-D979-B08A-FE4D-69523F2D0212}"/>
              </a:ext>
            </a:extLst>
          </p:cNvPr>
          <p:cNvSpPr>
            <a:spLocks noGrp="1"/>
          </p:cNvSpPr>
          <p:nvPr>
            <p:ph type="sldNum" sz="quarter" idx="10"/>
          </p:nvPr>
        </p:nvSpPr>
        <p:spPr/>
        <p:txBody>
          <a:bodyPr/>
          <a:lstStyle/>
          <a:p>
            <a:fld id="{A73D6722-9B4D-4E29-B226-C325925A8118}" type="slidenum">
              <a:rPr lang="en-US" smtClean="0"/>
              <a:t>91</a:t>
            </a:fld>
            <a:endParaRPr lang="en-US" dirty="0"/>
          </a:p>
        </p:txBody>
      </p:sp>
    </p:spTree>
    <p:extLst>
      <p:ext uri="{BB962C8B-B14F-4D97-AF65-F5344CB8AC3E}">
        <p14:creationId xmlns:p14="http://schemas.microsoft.com/office/powerpoint/2010/main" val="40259814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011A-1CDB-4DE4-8ECB-1A0486165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89BDE-D826-660E-A188-5BFF2024C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83B83-8DAD-5ECA-71B4-A9A134B0E7D2}"/>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E514B05C-92C1-E1C2-B418-B2C4CE561689}"/>
              </a:ext>
            </a:extLst>
          </p:cNvPr>
          <p:cNvSpPr>
            <a:spLocks noGrp="1"/>
          </p:cNvSpPr>
          <p:nvPr>
            <p:ph type="sldNum" sz="quarter" idx="10"/>
          </p:nvPr>
        </p:nvSpPr>
        <p:spPr/>
        <p:txBody>
          <a:bodyPr/>
          <a:lstStyle/>
          <a:p>
            <a:fld id="{A73D6722-9B4D-4E29-B226-C325925A8118}" type="slidenum">
              <a:rPr lang="en-US" smtClean="0"/>
              <a:t>92</a:t>
            </a:fld>
            <a:endParaRPr lang="en-US" dirty="0"/>
          </a:p>
        </p:txBody>
      </p:sp>
    </p:spTree>
    <p:extLst>
      <p:ext uri="{BB962C8B-B14F-4D97-AF65-F5344CB8AC3E}">
        <p14:creationId xmlns:p14="http://schemas.microsoft.com/office/powerpoint/2010/main" val="12674405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4ADF-B154-42A8-7D44-93FC49212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54525-9EC3-F680-997F-4413DDE9E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FBDD6-E540-A372-BFB5-1A3EC50BCBCC}"/>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2AA56893-ACC5-1298-4B32-908587A0EF47}"/>
              </a:ext>
            </a:extLst>
          </p:cNvPr>
          <p:cNvSpPr>
            <a:spLocks noGrp="1"/>
          </p:cNvSpPr>
          <p:nvPr>
            <p:ph type="sldNum" sz="quarter" idx="10"/>
          </p:nvPr>
        </p:nvSpPr>
        <p:spPr/>
        <p:txBody>
          <a:bodyPr/>
          <a:lstStyle/>
          <a:p>
            <a:fld id="{A73D6722-9B4D-4E29-B226-C325925A8118}" type="slidenum">
              <a:rPr lang="en-US" smtClean="0"/>
              <a:t>93</a:t>
            </a:fld>
            <a:endParaRPr lang="en-US" dirty="0"/>
          </a:p>
        </p:txBody>
      </p:sp>
    </p:spTree>
    <p:extLst>
      <p:ext uri="{BB962C8B-B14F-4D97-AF65-F5344CB8AC3E}">
        <p14:creationId xmlns:p14="http://schemas.microsoft.com/office/powerpoint/2010/main" val="2025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C07C-66A2-54FA-7F70-2C44786AA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EFE14-76D1-B073-E281-F048EDB3D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96F3E-D3F3-FFBD-1E44-ED9D69856A0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H C (unburned hydrocarbons). Excessive H C emissions (unburned fuel) are controlled by the evaporative system (charcoal canister), the positive crankcase ventilation (P C V) system, the secondary air-injection (S A I) system, and the catalytic converter.</a:t>
            </a:r>
          </a:p>
          <a:p>
            <a:r>
              <a:rPr lang="en-US" sz="1200" dirty="0">
                <a:latin typeface="Arial" panose="020B0604020202020204" pitchFamily="34" charset="0"/>
                <a:cs typeface="Arial" panose="020B0604020202020204" pitchFamily="34" charset="0"/>
              </a:rPr>
              <a:t>C O (carbon monoxide). Excessive C O emissions are controlled by the positive crankcase ventilation (P C V) system, the secondary air-injection (S A I) system, and the catalytic converter.</a:t>
            </a:r>
          </a:p>
          <a:p>
            <a:r>
              <a:rPr lang="en-US" sz="1200" dirty="0">
                <a:latin typeface="Arial" panose="020B0604020202020204" pitchFamily="34" charset="0"/>
                <a:cs typeface="Arial" panose="020B0604020202020204" pitchFamily="34" charset="0"/>
              </a:rPr>
              <a:t>N O</a:t>
            </a:r>
            <a:r>
              <a:rPr lang="en-US" sz="1200" baseline="-25000" dirty="0">
                <a:latin typeface="Arial" panose="020B0604020202020204" pitchFamily="34" charset="0"/>
                <a:cs typeface="Arial" panose="020B0604020202020204" pitchFamily="34" charset="0"/>
              </a:rPr>
              <a:t>x</a:t>
            </a:r>
            <a:r>
              <a:rPr lang="en-US" sz="1200" dirty="0">
                <a:latin typeface="Arial" panose="020B0604020202020204" pitchFamily="34" charset="0"/>
                <a:cs typeface="Arial" panose="020B0604020202020204" pitchFamily="34" charset="0"/>
              </a:rPr>
              <a:t> (oxides of nitrogen). Excessive NOx emissions are controlled by the exhaust gas recirculation (E G R) system and the catalytic converter. </a:t>
            </a:r>
          </a:p>
          <a:p>
            <a:r>
              <a:rPr lang="en-US" sz="1200" dirty="0">
                <a:latin typeface="Arial" panose="020B0604020202020204" pitchFamily="34" charset="0"/>
                <a:cs typeface="Arial" panose="020B0604020202020204" pitchFamily="34" charset="0"/>
              </a:rPr>
              <a:t>An oxide of nitrogen (N O) is a colorless, tasteless, and odorless gas when it leaves the engine, but as soon as it reaches the atmosphere and mixes with more oxygen, nitrogen oxides (N O</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are formed, which appear as red-brown emissions</a:t>
            </a:r>
          </a:p>
        </p:txBody>
      </p:sp>
      <p:sp>
        <p:nvSpPr>
          <p:cNvPr id="4" name="Slide Number Placeholder 3">
            <a:extLst>
              <a:ext uri="{FF2B5EF4-FFF2-40B4-BE49-F238E27FC236}">
                <a16:creationId xmlns:a16="http://schemas.microsoft.com/office/drawing/2014/main" id="{7EC3EE9A-D8AA-D150-790A-08618A3F11E1}"/>
              </a:ext>
            </a:extLst>
          </p:cNvPr>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506231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7887E-0E23-2B4C-A062-01E29576F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B8398-ECDE-9BC8-A3AB-FF1EEE9D4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6663-084D-09E1-DDB3-D32C037EA108}"/>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EC224379-202D-7BF1-8A4A-84AE01547F74}"/>
              </a:ext>
            </a:extLst>
          </p:cNvPr>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42055069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FEE2E-2E78-6758-393C-C341BCF48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CC32B-0093-ADB2-EE6D-58CB306AF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E6B6E-32B5-53DB-2556-914F99850700}"/>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B8D6ABD5-C7C8-EB77-39E2-0FCF95C8815D}"/>
              </a:ext>
            </a:extLst>
          </p:cNvPr>
          <p:cNvSpPr>
            <a:spLocks noGrp="1"/>
          </p:cNvSpPr>
          <p:nvPr>
            <p:ph type="sldNum" sz="quarter" idx="10"/>
          </p:nvPr>
        </p:nvSpPr>
        <p:spPr/>
        <p:txBody>
          <a:bodyPr/>
          <a:lstStyle/>
          <a:p>
            <a:fld id="{A73D6722-9B4D-4E29-B226-C325925A8118}" type="slidenum">
              <a:rPr lang="en-US" smtClean="0"/>
              <a:t>97</a:t>
            </a:fld>
            <a:endParaRPr lang="en-US" dirty="0"/>
          </a:p>
        </p:txBody>
      </p:sp>
    </p:spTree>
    <p:extLst>
      <p:ext uri="{BB962C8B-B14F-4D97-AF65-F5344CB8AC3E}">
        <p14:creationId xmlns:p14="http://schemas.microsoft.com/office/powerpoint/2010/main" val="35752861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0E3B1-9A4B-0B74-34E2-18FF66003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4EB1F-E2B9-77BC-8EB6-DBEE9E380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0E979-F616-ED59-EA0F-81D2D5454AE1}"/>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Where a cycling sensor voltage output is expected before the converter, because of the converter action, the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postconverter</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H O2S should read a steady signal without much fluctuation.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shows a sine wave from the upstream oxygen sensor fed to the left pipe of the catalytic converter and a round-edged pulse wave fed to the right pipe of the converter. The air flow is from the left to the right of the converter. A leftward and rightward arrow are shown on both sides of the converter.</a:t>
            </a:r>
          </a:p>
        </p:txBody>
      </p:sp>
      <p:sp>
        <p:nvSpPr>
          <p:cNvPr id="4" name="Slide Number Placeholder 3">
            <a:extLst>
              <a:ext uri="{FF2B5EF4-FFF2-40B4-BE49-F238E27FC236}">
                <a16:creationId xmlns:a16="http://schemas.microsoft.com/office/drawing/2014/main" id="{0CDC978D-EE41-1C7C-368C-68F6FC7BDA07}"/>
              </a:ext>
            </a:extLst>
          </p:cNvPr>
          <p:cNvSpPr>
            <a:spLocks noGrp="1"/>
          </p:cNvSpPr>
          <p:nvPr>
            <p:ph type="sldNum" sz="quarter" idx="10"/>
          </p:nvPr>
        </p:nvSpPr>
        <p:spPr/>
        <p:txBody>
          <a:bodyPr/>
          <a:lstStyle/>
          <a:p>
            <a:fld id="{A73D6722-9B4D-4E29-B226-C325925A8118}" type="slidenum">
              <a:rPr lang="en-US" smtClean="0"/>
              <a:t>98</a:t>
            </a:fld>
            <a:endParaRPr lang="en-US" dirty="0"/>
          </a:p>
        </p:txBody>
      </p:sp>
    </p:spTree>
    <p:extLst>
      <p:ext uri="{BB962C8B-B14F-4D97-AF65-F5344CB8AC3E}">
        <p14:creationId xmlns:p14="http://schemas.microsoft.com/office/powerpoint/2010/main" val="9955235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Contamination </a:t>
            </a:r>
          </a:p>
          <a:p>
            <a:r>
              <a:rPr lang="en-US" sz="1200" dirty="0">
                <a:latin typeface="Arial" panose="020B0604020202020204" pitchFamily="34" charset="0"/>
                <a:cs typeface="Arial" panose="020B0604020202020204" pitchFamily="34" charset="0"/>
              </a:rPr>
              <a:t>Substances that can destroy the converter include exhaust that contains excess engine oil, antifreeze, sulfur (from poor fuel), and various other chemical substances.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100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104</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31892062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9/29/2024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9/29/2024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17648845"/>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58030554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88636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8252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9/29/2024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750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6041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1892008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90439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0484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a:t>
            </a:r>
            <a:r>
              <a:rPr lang="en-US" sz="1200">
                <a:latin typeface="Verdana" panose="020B0604030504040204" pitchFamily="34" charset="0"/>
                <a:ea typeface="Verdana" panose="020B0604030504040204" pitchFamily="34" charset="0"/>
                <a:cs typeface="Verdana" panose="020B0604030504040204" pitchFamily="34" charset="0"/>
              </a:rPr>
              <a:t>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9/29/2024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9/29/2024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9/29/2024</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86473217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5" r:id="rId4"/>
    <p:sldLayoutId id="21474836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9/29/2024</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5" name="Picture 4" descr="Pearson logo">
            <a:extLst>
              <a:ext uri="{FF2B5EF4-FFF2-40B4-BE49-F238E27FC236}">
                <a16:creationId xmlns:a16="http://schemas.microsoft.com/office/drawing/2014/main" id="{4917B17F-ABA9-5126-2B8D-6CC389064F40}"/>
              </a:ext>
            </a:extLst>
          </p:cNvPr>
          <p:cNvPicPr>
            <a:picLocks noChangeAspect="1"/>
          </p:cNvPicPr>
          <p:nvPr userDrawn="1"/>
        </p:nvPicPr>
        <p:blipFill>
          <a:blip r:embed="rId20"/>
          <a:stretch>
            <a:fillRect/>
          </a:stretch>
        </p:blipFill>
        <p:spPr>
          <a:xfrm>
            <a:off x="478170" y="6424935"/>
            <a:ext cx="947596" cy="301782"/>
          </a:xfrm>
          <a:prstGeom prst="rect">
            <a:avLst/>
          </a:prstGeom>
        </p:spPr>
      </p:pic>
      <p:sp>
        <p:nvSpPr>
          <p:cNvPr id="7" name="Content Placeholder 4">
            <a:extLst>
              <a:ext uri="{FF2B5EF4-FFF2-40B4-BE49-F238E27FC236}">
                <a16:creationId xmlns:a16="http://schemas.microsoft.com/office/drawing/2014/main" id="{3C991E6D-F948-3C13-C92C-53C91E5AA826}"/>
              </a:ext>
            </a:extLst>
          </p:cNvPr>
          <p:cNvSpPr txBox="1">
            <a:spLocks/>
          </p:cNvSpPr>
          <p:nvPr userDrawn="1"/>
        </p:nvSpPr>
        <p:spPr>
          <a:xfrm>
            <a:off x="2795015" y="6416119"/>
            <a:ext cx="5969794" cy="221018"/>
          </a:xfrm>
          <a:prstGeom prst="rect">
            <a:avLst/>
          </a:prstGeom>
          <a:noFill/>
          <a:ln>
            <a:noFill/>
          </a:ln>
        </p:spPr>
        <p:txBody>
          <a:bodyPr wrap="square" lIns="0" tIns="18000" rIns="0" bIns="18000" anchor="ctr" anchorCtr="0">
            <a:sp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gn="r">
              <a:buFont typeface="Arial" panose="020B0604020202020204" pitchFamily="34" charset="0"/>
              <a:buNone/>
            </a:pP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7" r:id="rId14"/>
    <p:sldLayoutId id="2147483669" r:id="rId15"/>
    <p:sldLayoutId id="2147483668" r:id="rId16"/>
    <p:sldLayoutId id="2147483676" r:id="rId17"/>
    <p:sldLayoutId id="2147483677" r:id="rId18"/>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wmf"/><Relationship Id="rId5" Type="http://schemas.openxmlformats.org/officeDocument/2006/relationships/oleObject" Target="../embeddings/oleObject6.bin"/><Relationship Id="rId4" Type="http://schemas.openxmlformats.org/officeDocument/2006/relationships/image" Target="../media/image9.w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2.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4.wmf"/><Relationship Id="rId4" Type="http://schemas.openxmlformats.org/officeDocument/2006/relationships/image" Target="../media/image10.wmf"/><Relationship Id="rId9" Type="http://schemas.openxmlformats.org/officeDocument/2006/relationships/oleObject" Target="../embeddings/oleObject11.bin"/></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oleObject" Target="../embeddings/oleObject57.bin"/><Relationship Id="rId7" Type="http://schemas.openxmlformats.org/officeDocument/2006/relationships/oleObject" Target="../embeddings/oleObject59.bin"/><Relationship Id="rId2" Type="http://schemas.openxmlformats.org/officeDocument/2006/relationships/notesSlide" Target="../notesSlides/notesSlide106.xml"/><Relationship Id="rId1" Type="http://schemas.openxmlformats.org/officeDocument/2006/relationships/slideLayout" Target="../slideLayouts/slideLayout13.xml"/><Relationship Id="rId6" Type="http://schemas.openxmlformats.org/officeDocument/2006/relationships/image" Target="../media/image80.wmf"/><Relationship Id="rId5" Type="http://schemas.openxmlformats.org/officeDocument/2006/relationships/oleObject" Target="../embeddings/oleObject58.bin"/><Relationship Id="rId10" Type="http://schemas.openxmlformats.org/officeDocument/2006/relationships/image" Target="../media/image82.wmf"/><Relationship Id="rId4" Type="http://schemas.openxmlformats.org/officeDocument/2006/relationships/image" Target="../media/image79.wmf"/><Relationship Id="rId9" Type="http://schemas.openxmlformats.org/officeDocument/2006/relationships/oleObject" Target="../embeddings/oleObject60.bin"/></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image" Target="../media/image84.w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image" Target="../media/image84.wmf"/></Relationships>
</file>

<file path=ppt/slides/_rels/slide11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1.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wmf"/><Relationship Id="rId5" Type="http://schemas.openxmlformats.org/officeDocument/2006/relationships/oleObject" Target="../embeddings/oleObject14.bin"/><Relationship Id="rId10" Type="http://schemas.openxmlformats.org/officeDocument/2006/relationships/image" Target="../media/image18.wmf"/><Relationship Id="rId4" Type="http://schemas.openxmlformats.org/officeDocument/2006/relationships/image" Target="../media/image10.wmf"/><Relationship Id="rId9" Type="http://schemas.openxmlformats.org/officeDocument/2006/relationships/oleObject" Target="../embeddings/oleObject16.bin"/></Relationships>
</file>

<file path=ppt/slides/_rels/slide12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5.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notesSlide" Target="../notesSlides/notesSlide118.xml"/><Relationship Id="rId1" Type="http://schemas.openxmlformats.org/officeDocument/2006/relationships/slideLayout" Target="../slideLayouts/slideLayout13.xml"/><Relationship Id="rId4" Type="http://schemas.openxmlformats.org/officeDocument/2006/relationships/image" Target="../media/image88.wmf"/></Relationships>
</file>

<file path=ppt/slides/_rels/slide12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9.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9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notesSlide" Target="../notesSlides/notesSlide125.xml"/><Relationship Id="rId1" Type="http://schemas.openxmlformats.org/officeDocument/2006/relationships/slideLayout" Target="../slideLayouts/slideLayout13.xml"/><Relationship Id="rId6" Type="http://schemas.openxmlformats.org/officeDocument/2006/relationships/image" Target="../media/image93.wmf"/><Relationship Id="rId5" Type="http://schemas.openxmlformats.org/officeDocument/2006/relationships/oleObject" Target="../embeddings/oleObject69.bin"/><Relationship Id="rId4" Type="http://schemas.openxmlformats.org/officeDocument/2006/relationships/image" Target="../media/image92.w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95.w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notesSlide" Target="../notesSlides/notesSlide129.xml"/><Relationship Id="rId1" Type="http://schemas.openxmlformats.org/officeDocument/2006/relationships/slideLayout" Target="../slideLayouts/slideLayout13.xml"/><Relationship Id="rId4" Type="http://schemas.openxmlformats.org/officeDocument/2006/relationships/image" Target="../media/image97.wmf"/></Relationships>
</file>

<file path=ppt/slides/_rels/slide136.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oleObject" Target="../embeddings/oleObject73.bin"/><Relationship Id="rId7" Type="http://schemas.openxmlformats.org/officeDocument/2006/relationships/oleObject" Target="../embeddings/oleObject75.bin"/><Relationship Id="rId12" Type="http://schemas.openxmlformats.org/officeDocument/2006/relationships/image" Target="../media/image102.wmf"/><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image" Target="../media/image99.wmf"/><Relationship Id="rId11" Type="http://schemas.openxmlformats.org/officeDocument/2006/relationships/oleObject" Target="../embeddings/oleObject77.bin"/><Relationship Id="rId5" Type="http://schemas.openxmlformats.org/officeDocument/2006/relationships/oleObject" Target="../embeddings/oleObject74.bin"/><Relationship Id="rId10" Type="http://schemas.openxmlformats.org/officeDocument/2006/relationships/image" Target="../media/image101.wmf"/><Relationship Id="rId4" Type="http://schemas.openxmlformats.org/officeDocument/2006/relationships/image" Target="../media/image98.wmf"/><Relationship Id="rId9" Type="http://schemas.openxmlformats.org/officeDocument/2006/relationships/oleObject" Target="../embeddings/oleObject76.bin"/></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notesSlide" Target="../notesSlides/notesSlide137.xml"/><Relationship Id="rId1" Type="http://schemas.openxmlformats.org/officeDocument/2006/relationships/slideLayout" Target="../slideLayouts/slideLayout13.xml"/><Relationship Id="rId4" Type="http://schemas.openxmlformats.org/officeDocument/2006/relationships/image" Target="../media/image104.wmf"/></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39.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notesSlide" Target="../notesSlides/notesSlide140.xml"/><Relationship Id="rId1" Type="http://schemas.openxmlformats.org/officeDocument/2006/relationships/slideLayout" Target="../slideLayouts/slideLayout13.xml"/><Relationship Id="rId6" Type="http://schemas.openxmlformats.org/officeDocument/2006/relationships/image" Target="../media/image107.wmf"/><Relationship Id="rId5" Type="http://schemas.openxmlformats.org/officeDocument/2006/relationships/oleObject" Target="../embeddings/oleObject80.bin"/><Relationship Id="rId4" Type="http://schemas.openxmlformats.org/officeDocument/2006/relationships/image" Target="../media/image106.wmf"/></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81.bin"/><Relationship Id="rId7" Type="http://schemas.openxmlformats.org/officeDocument/2006/relationships/image" Target="../media/image109.jpg"/><Relationship Id="rId2" Type="http://schemas.openxmlformats.org/officeDocument/2006/relationships/notesSlide" Target="../notesSlides/notesSlide141.xml"/><Relationship Id="rId1" Type="http://schemas.openxmlformats.org/officeDocument/2006/relationships/slideLayout" Target="../slideLayouts/slideLayout13.xml"/><Relationship Id="rId6" Type="http://schemas.openxmlformats.org/officeDocument/2006/relationships/oleObject" Target="../embeddings/oleObject83.bin"/><Relationship Id="rId5" Type="http://schemas.openxmlformats.org/officeDocument/2006/relationships/oleObject" Target="../embeddings/oleObject82.bin"/><Relationship Id="rId4" Type="http://schemas.openxmlformats.org/officeDocument/2006/relationships/image" Target="../media/image108.wmf"/></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4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1.png"/></Relationships>
</file>

<file path=ppt/slides/_rels/slide15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45.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notesSlide" Target="../notesSlides/notesSlide146.xml"/><Relationship Id="rId1" Type="http://schemas.openxmlformats.org/officeDocument/2006/relationships/slideLayout" Target="../slideLayouts/slideLayout13.xml"/><Relationship Id="rId6" Type="http://schemas.openxmlformats.org/officeDocument/2006/relationships/image" Target="../media/image114.wmf"/><Relationship Id="rId5" Type="http://schemas.openxmlformats.org/officeDocument/2006/relationships/oleObject" Target="../embeddings/oleObject85.bin"/><Relationship Id="rId4" Type="http://schemas.openxmlformats.org/officeDocument/2006/relationships/image" Target="../media/image113.wmf"/></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notesSlide" Target="../notesSlides/notesSlide147.xml"/><Relationship Id="rId1" Type="http://schemas.openxmlformats.org/officeDocument/2006/relationships/slideLayout" Target="../slideLayouts/slideLayout13.xml"/><Relationship Id="rId4" Type="http://schemas.openxmlformats.org/officeDocument/2006/relationships/image" Target="../media/image113.wmf"/></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50.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8" Type="http://schemas.openxmlformats.org/officeDocument/2006/relationships/oleObject" Target="../embeddings/oleObject89.bin"/><Relationship Id="rId3" Type="http://schemas.openxmlformats.org/officeDocument/2006/relationships/oleObject" Target="../embeddings/oleObject86.bin"/><Relationship Id="rId7" Type="http://schemas.openxmlformats.org/officeDocument/2006/relationships/oleObject" Target="../embeddings/oleObject88.bin"/><Relationship Id="rId2" Type="http://schemas.openxmlformats.org/officeDocument/2006/relationships/notesSlide" Target="../notesSlides/notesSlide152.xml"/><Relationship Id="rId1" Type="http://schemas.openxmlformats.org/officeDocument/2006/relationships/slideLayout" Target="../slideLayouts/slideLayout13.xml"/><Relationship Id="rId6" Type="http://schemas.openxmlformats.org/officeDocument/2006/relationships/image" Target="../media/image117.wmf"/><Relationship Id="rId5" Type="http://schemas.openxmlformats.org/officeDocument/2006/relationships/oleObject" Target="../embeddings/oleObject87.bin"/><Relationship Id="rId4" Type="http://schemas.openxmlformats.org/officeDocument/2006/relationships/image" Target="../media/image116.wmf"/></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53.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54.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notesSlide" Target="../notesSlides/notesSlide155.xml"/><Relationship Id="rId1" Type="http://schemas.openxmlformats.org/officeDocument/2006/relationships/slideLayout" Target="../slideLayouts/slideLayout13.xml"/><Relationship Id="rId4" Type="http://schemas.openxmlformats.org/officeDocument/2006/relationships/image" Target="../media/image120.wmf"/></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notesSlide" Target="../notesSlides/notesSlide156.xml"/><Relationship Id="rId1" Type="http://schemas.openxmlformats.org/officeDocument/2006/relationships/slideLayout" Target="../slideLayouts/slideLayout13.xml"/><Relationship Id="rId4" Type="http://schemas.openxmlformats.org/officeDocument/2006/relationships/image" Target="../media/image120.wmf"/></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notesSlide" Target="../notesSlides/notesSlide158.xml"/><Relationship Id="rId1" Type="http://schemas.openxmlformats.org/officeDocument/2006/relationships/slideLayout" Target="../slideLayouts/slideLayout13.xml"/><Relationship Id="rId4" Type="http://schemas.openxmlformats.org/officeDocument/2006/relationships/image" Target="../media/image121.wmf"/></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notesSlide" Target="../notesSlides/notesSlide159.xml"/><Relationship Id="rId1" Type="http://schemas.openxmlformats.org/officeDocument/2006/relationships/slideLayout" Target="../slideLayouts/slideLayout13.xml"/><Relationship Id="rId4" Type="http://schemas.openxmlformats.org/officeDocument/2006/relationships/image" Target="../media/image121.wmf"/></Relationships>
</file>

<file path=ppt/slides/_rels/slide167.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160.xml"/><Relationship Id="rId1" Type="http://schemas.openxmlformats.org/officeDocument/2006/relationships/slideLayout" Target="../slideLayouts/slideLayout23.xml"/><Relationship Id="rId4" Type="http://schemas.openxmlformats.org/officeDocument/2006/relationships/hyperlink" Target="https://jameshalderman.com/a8_vid_lib_page/"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1.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oleObject" Target="../embeddings/oleObject18.bin"/><Relationship Id="rId4" Type="http://schemas.openxmlformats.org/officeDocument/2006/relationships/image" Target="../media/image10.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0.w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2.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8.wmf"/><Relationship Id="rId5" Type="http://schemas.openxmlformats.org/officeDocument/2006/relationships/oleObject" Target="../embeddings/oleObject21.bin"/><Relationship Id="rId4" Type="http://schemas.openxmlformats.org/officeDocument/2006/relationships/image" Target="../media/image2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7.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7.wmf"/></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27.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oleObject" Target="../embeddings/oleObject27.bin"/><Relationship Id="rId5" Type="http://schemas.openxmlformats.org/officeDocument/2006/relationships/image" Target="../media/image30.jpg"/><Relationship Id="rId4" Type="http://schemas.openxmlformats.org/officeDocument/2006/relationships/image" Target="../media/image22.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1.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28.wmf"/></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5.w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44.wmf"/><Relationship Id="rId5" Type="http://schemas.openxmlformats.org/officeDocument/2006/relationships/oleObject" Target="../embeddings/oleObject30.bin"/><Relationship Id="rId4" Type="http://schemas.openxmlformats.org/officeDocument/2006/relationships/image" Target="../media/image43.wmf"/></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48.wmf"/></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oleObject" Target="../embeddings/oleObject33.bin"/><Relationship Id="rId4" Type="http://schemas.openxmlformats.org/officeDocument/2006/relationships/image" Target="../media/image50.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52.wmf"/><Relationship Id="rId5" Type="http://schemas.openxmlformats.org/officeDocument/2006/relationships/oleObject" Target="../embeddings/oleObject35.bin"/><Relationship Id="rId4" Type="http://schemas.openxmlformats.org/officeDocument/2006/relationships/image" Target="../media/image51.w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54.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wmf"/></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1.w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oleObject" Target="../embeddings/oleObject42.bin"/><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58.wmf"/><Relationship Id="rId11" Type="http://schemas.openxmlformats.org/officeDocument/2006/relationships/oleObject" Target="../embeddings/oleObject41.bin"/><Relationship Id="rId5" Type="http://schemas.openxmlformats.org/officeDocument/2006/relationships/oleObject" Target="../embeddings/oleObject38.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40.bin"/></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62.jpg"/><Relationship Id="rId7" Type="http://schemas.openxmlformats.org/officeDocument/2006/relationships/image" Target="../media/image63.wmf"/><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oleObject" Target="../embeddings/oleObject44.bin"/><Relationship Id="rId5" Type="http://schemas.openxmlformats.org/officeDocument/2006/relationships/image" Target="../media/image60.wmf"/><Relationship Id="rId4" Type="http://schemas.openxmlformats.org/officeDocument/2006/relationships/oleObject" Target="../embeddings/oleObject43.bin"/><Relationship Id="rId9" Type="http://schemas.openxmlformats.org/officeDocument/2006/relationships/image" Target="../media/image64.wmf"/></Relationships>
</file>

<file path=ppt/slides/_rels/slide9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46.bin"/><Relationship Id="rId7" Type="http://schemas.openxmlformats.org/officeDocument/2006/relationships/oleObject" Target="../embeddings/oleObject48.bin"/><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66.wmf"/><Relationship Id="rId5" Type="http://schemas.openxmlformats.org/officeDocument/2006/relationships/oleObject" Target="../embeddings/oleObject47.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49.bin"/></Relationships>
</file>

<file path=ppt/slides/_rels/slide94.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50.bin"/><Relationship Id="rId7" Type="http://schemas.openxmlformats.org/officeDocument/2006/relationships/oleObject" Target="../embeddings/oleObject52.bin"/><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70.wmf"/><Relationship Id="rId5" Type="http://schemas.openxmlformats.org/officeDocument/2006/relationships/oleObject" Target="../embeddings/oleObject51.bin"/><Relationship Id="rId4" Type="http://schemas.openxmlformats.org/officeDocument/2006/relationships/image" Target="../media/image69.wm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image" Target="../media/image73.wmf"/><Relationship Id="rId5" Type="http://schemas.openxmlformats.org/officeDocument/2006/relationships/oleObject" Target="../embeddings/oleObject54.bin"/><Relationship Id="rId4" Type="http://schemas.openxmlformats.org/officeDocument/2006/relationships/image" Target="../media/image72.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image" Target="../media/image76.jpg"/><Relationship Id="rId4" Type="http://schemas.openxmlformats.org/officeDocument/2006/relationships/image" Target="../media/image75.wmf"/></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57199" y="152400"/>
            <a:ext cx="8229601" cy="1144347"/>
          </a:xfrm>
        </p:spPr>
        <p:txBody>
          <a:bodyPr wrap="square" lIns="0" tIns="18000" rIns="0" bIns="18000" anchor="ctr">
            <a:spAutoFit/>
          </a:bodyPr>
          <a:lstStyle/>
          <a:p>
            <a:r>
              <a:rPr lang="en-US" noProof="0" dirty="0"/>
              <a:t>Advanced Engine Performance Diagnosis</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84468" y="1408222"/>
            <a:ext cx="1953932" cy="344128"/>
          </a:xfrm>
        </p:spPr>
        <p:txBody>
          <a:bodyPr wrap="square" lIns="0" tIns="18000" rIns="0" bIns="18000" anchor="ctr">
            <a:spAutoFit/>
          </a:bodyPr>
          <a:lstStyle/>
          <a:p>
            <a:r>
              <a:rPr lang="en-US" noProof="0"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44"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72000" y="2930984"/>
            <a:ext cx="1961003" cy="498016"/>
          </a:xfrm>
        </p:spPr>
        <p:txBody>
          <a:bodyPr wrap="square" lIns="0" tIns="18000" rIns="0" bIns="18000" anchor="ctr">
            <a:spAutoFit/>
          </a:bodyPr>
          <a:lstStyle/>
          <a:p>
            <a:pPr indent="-101600"/>
            <a:r>
              <a:rPr lang="en-US" noProof="0" dirty="0"/>
              <a:t>Chapter 27</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72000" y="3553740"/>
            <a:ext cx="4114800" cy="713460"/>
          </a:xfrm>
        </p:spPr>
        <p:txBody>
          <a:bodyPr wrap="square" lIns="0" tIns="18000" rIns="0" bIns="18000" anchor="ctr">
            <a:spAutoFit/>
          </a:bodyPr>
          <a:lstStyle/>
          <a:p>
            <a:pPr marL="0"/>
            <a:r>
              <a:rPr lang="en-US" noProof="0" dirty="0"/>
              <a:t>Emission Control Devices Operation and Diagnosis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7817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95015" y="6416119"/>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50387-4EDC-4F14-C114-FF5BA7EAA0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09ECE9-4360-5D0B-C3BD-A2EC1250FF8B}"/>
              </a:ext>
            </a:extLst>
          </p:cNvPr>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(1 of 14)</a:t>
            </a:r>
            <a:endParaRPr lang="en-US" noProof="0" dirty="0"/>
          </a:p>
        </p:txBody>
      </p:sp>
      <p:sp>
        <p:nvSpPr>
          <p:cNvPr id="4" name="Content Placeholder 3">
            <a:extLst>
              <a:ext uri="{FF2B5EF4-FFF2-40B4-BE49-F238E27FC236}">
                <a16:creationId xmlns:a16="http://schemas.microsoft.com/office/drawing/2014/main" id="{E67B59B4-FC36-AF18-4ECE-84DC3D862CB4}"/>
              </a:ext>
            </a:extLst>
          </p:cNvPr>
          <p:cNvSpPr>
            <a:spLocks noGrp="1"/>
          </p:cNvSpPr>
          <p:nvPr>
            <p:ph idx="1"/>
          </p:nvPr>
        </p:nvSpPr>
        <p:spPr>
          <a:xfrm>
            <a:off x="457200" y="1377695"/>
            <a:ext cx="7696200" cy="405683"/>
          </a:xfrm>
        </p:spPr>
        <p:txBody>
          <a:bodyPr wrap="square" tIns="18000" bIns="18000" anchor="ctr" anchorCtr="0">
            <a:spAutoFit/>
          </a:bodyPr>
          <a:lstStyle/>
          <a:p>
            <a:pPr>
              <a:spcBef>
                <a:spcPts val="600"/>
              </a:spcBef>
            </a:pPr>
            <a:r>
              <a:rPr lang="en-US" sz="2400" noProof="0" dirty="0">
                <a:latin typeface="Arial" panose="020B0604020202020204" pitchFamily="34" charset="0"/>
                <a:cs typeface="Arial" panose="020B0604020202020204" pitchFamily="34" charset="0"/>
              </a:rPr>
              <a:t>Exhaust gas recirculation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is an emission control</a:t>
            </a:r>
          </a:p>
        </p:txBody>
      </p:sp>
      <p:sp>
        <p:nvSpPr>
          <p:cNvPr id="2" name="Content Placeholder 1">
            <a:extLst>
              <a:ext uri="{FF2B5EF4-FFF2-40B4-BE49-F238E27FC236}">
                <a16:creationId xmlns:a16="http://schemas.microsoft.com/office/drawing/2014/main" id="{83CCC67D-E988-C075-40DD-B852535069E9}"/>
              </a:ext>
            </a:extLst>
          </p:cNvPr>
          <p:cNvSpPr>
            <a:spLocks noGrp="1"/>
          </p:cNvSpPr>
          <p:nvPr>
            <p:ph idx="13"/>
          </p:nvPr>
        </p:nvSpPr>
        <p:spPr>
          <a:xfrm>
            <a:off x="723900" y="1819984"/>
            <a:ext cx="6172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system that lowers amount of nitrogen oxides</a:t>
            </a:r>
          </a:p>
        </p:txBody>
      </p:sp>
      <p:graphicFrame>
        <p:nvGraphicFramePr>
          <p:cNvPr id="15" name="Object 14" descr="open parenthesis N O subscript x close parenthesis.">
            <a:extLst>
              <a:ext uri="{FF2B5EF4-FFF2-40B4-BE49-F238E27FC236}">
                <a16:creationId xmlns:a16="http://schemas.microsoft.com/office/drawing/2014/main" id="{89320C1A-2B29-C464-ABCB-112C135F227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791221433"/>
              </p:ext>
            </p:extLst>
          </p:nvPr>
        </p:nvGraphicFramePr>
        <p:xfrm>
          <a:off x="6934200" y="1818525"/>
          <a:ext cx="815644" cy="433500"/>
        </p:xfrm>
        <a:graphic>
          <a:graphicData uri="http://schemas.openxmlformats.org/presentationml/2006/ole">
            <mc:AlternateContent xmlns:mc="http://schemas.openxmlformats.org/markup-compatibility/2006">
              <mc:Choice xmlns:v="urn:schemas-microsoft-com:vml" Requires="v">
                <p:oleObj name="Equation" r:id="rId3" imgW="431640" imgH="228600" progId="Equation.DSMT4">
                  <p:embed/>
                </p:oleObj>
              </mc:Choice>
              <mc:Fallback>
                <p:oleObj name="Equation" r:id="rId3" imgW="431640" imgH="228600" progId="Equation.DSMT4">
                  <p:embed/>
                  <p:pic>
                    <p:nvPicPr>
                      <p:cNvPr id="15" name="Object 14">
                        <a:extLst>
                          <a:ext uri="{FF2B5EF4-FFF2-40B4-BE49-F238E27FC236}">
                            <a16:creationId xmlns:a16="http://schemas.microsoft.com/office/drawing/2014/main" id="{1103930C-A66D-A0F2-6A98-B17AB89A01AB}"/>
                          </a:ext>
                          <a:ext uri="{C183D7F6-B498-43B3-948B-1728B52AA6E4}">
                            <adec:decorative xmlns:adec="http://schemas.microsoft.com/office/drawing/2017/decorative" val="0"/>
                          </a:ext>
                        </a:extLst>
                      </p:cNvPr>
                      <p:cNvPicPr/>
                      <p:nvPr/>
                    </p:nvPicPr>
                    <p:blipFill>
                      <a:blip r:embed="rId4"/>
                      <a:stretch>
                        <a:fillRect/>
                      </a:stretch>
                    </p:blipFill>
                    <p:spPr>
                      <a:xfrm>
                        <a:off x="6934200" y="1818525"/>
                        <a:ext cx="815644" cy="433500"/>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129F1060-CA1F-69B5-6ADD-3EDDCA446146}"/>
              </a:ext>
            </a:extLst>
          </p:cNvPr>
          <p:cNvSpPr>
            <a:spLocks noGrp="1"/>
          </p:cNvSpPr>
          <p:nvPr>
            <p:ph idx="14"/>
          </p:nvPr>
        </p:nvSpPr>
        <p:spPr>
          <a:xfrm>
            <a:off x="723900" y="2280123"/>
            <a:ext cx="3657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formed during combustion.</a:t>
            </a:r>
          </a:p>
        </p:txBody>
      </p:sp>
      <p:sp>
        <p:nvSpPr>
          <p:cNvPr id="6" name="Content Placeholder 5">
            <a:extLst>
              <a:ext uri="{FF2B5EF4-FFF2-40B4-BE49-F238E27FC236}">
                <a16:creationId xmlns:a16="http://schemas.microsoft.com/office/drawing/2014/main" id="{D1F0B829-EA49-D678-1B35-9DA566870320}"/>
              </a:ext>
            </a:extLst>
          </p:cNvPr>
          <p:cNvSpPr>
            <a:spLocks noGrp="1"/>
          </p:cNvSpPr>
          <p:nvPr>
            <p:ph idx="15"/>
          </p:nvPr>
        </p:nvSpPr>
        <p:spPr>
          <a:xfrm>
            <a:off x="476250" y="2794717"/>
            <a:ext cx="3409950" cy="405683"/>
          </a:xfrm>
        </p:spPr>
        <p:txBody>
          <a:bodyPr tIns="18000" bIns="18000" anchor="ctr" anchorCtr="0"/>
          <a:lstStyle/>
          <a:p>
            <a:r>
              <a:rPr lang="en-US" sz="2400" noProof="0" dirty="0">
                <a:latin typeface="Arial" panose="020B0604020202020204" pitchFamily="34" charset="0"/>
                <a:cs typeface="Arial" panose="020B0604020202020204" pitchFamily="34" charset="0"/>
              </a:rPr>
              <a:t>In presence of sunlight,</a:t>
            </a:r>
          </a:p>
        </p:txBody>
      </p:sp>
      <p:graphicFrame>
        <p:nvGraphicFramePr>
          <p:cNvPr id="16" name="Object 15" descr="N O subscript x.">
            <a:extLst>
              <a:ext uri="{FF2B5EF4-FFF2-40B4-BE49-F238E27FC236}">
                <a16:creationId xmlns:a16="http://schemas.microsoft.com/office/drawing/2014/main" id="{12B9CB23-968A-7B18-EA13-0EB6F978CAF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2428038"/>
              </p:ext>
            </p:extLst>
          </p:nvPr>
        </p:nvGraphicFramePr>
        <p:xfrm>
          <a:off x="3921723" y="2808318"/>
          <a:ext cx="600075" cy="434975"/>
        </p:xfrm>
        <a:graphic>
          <a:graphicData uri="http://schemas.openxmlformats.org/presentationml/2006/ole">
            <mc:AlternateContent xmlns:mc="http://schemas.openxmlformats.org/markup-compatibility/2006">
              <mc:Choice xmlns:v="urn:schemas-microsoft-com:vml" Requires="v">
                <p:oleObj name="Equation" r:id="rId5" imgW="317160" imgH="228600" progId="Equation.DSMT4">
                  <p:embed/>
                </p:oleObj>
              </mc:Choice>
              <mc:Fallback>
                <p:oleObj name="Equation" r:id="rId5" imgW="317160" imgH="228600" progId="Equation.DSMT4">
                  <p:embed/>
                  <p:pic>
                    <p:nvPicPr>
                      <p:cNvPr id="15" name="Object 14">
                        <a:extLst>
                          <a:ext uri="{FF2B5EF4-FFF2-40B4-BE49-F238E27FC236}">
                            <a16:creationId xmlns:a16="http://schemas.microsoft.com/office/drawing/2014/main" id="{89320C1A-2B29-C464-ABCB-112C135F2276}"/>
                          </a:ext>
                          <a:ext uri="{C183D7F6-B498-43B3-948B-1728B52AA6E4}">
                            <adec:decorative xmlns:adec="http://schemas.microsoft.com/office/drawing/2017/decorative" val="0"/>
                          </a:ext>
                        </a:extLst>
                      </p:cNvPr>
                      <p:cNvPicPr/>
                      <p:nvPr/>
                    </p:nvPicPr>
                    <p:blipFill>
                      <a:blip r:embed="rId6"/>
                      <a:stretch>
                        <a:fillRect/>
                      </a:stretch>
                    </p:blipFill>
                    <p:spPr>
                      <a:xfrm>
                        <a:off x="3921723" y="2808318"/>
                        <a:ext cx="600075" cy="434975"/>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0CF57372-039E-1229-46C6-14CBFEF88613}"/>
              </a:ext>
            </a:extLst>
          </p:cNvPr>
          <p:cNvSpPr>
            <a:spLocks noGrp="1"/>
          </p:cNvSpPr>
          <p:nvPr>
            <p:ph idx="16"/>
          </p:nvPr>
        </p:nvSpPr>
        <p:spPr>
          <a:xfrm>
            <a:off x="4567687" y="2772904"/>
            <a:ext cx="3810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reacts with hydrocarbons in</a:t>
            </a:r>
          </a:p>
        </p:txBody>
      </p:sp>
      <p:sp>
        <p:nvSpPr>
          <p:cNvPr id="8" name="Content Placeholder 7">
            <a:extLst>
              <a:ext uri="{FF2B5EF4-FFF2-40B4-BE49-F238E27FC236}">
                <a16:creationId xmlns:a16="http://schemas.microsoft.com/office/drawing/2014/main" id="{249887B1-2B85-EB84-081D-1F9AFB292FFD}"/>
              </a:ext>
            </a:extLst>
          </p:cNvPr>
          <p:cNvSpPr>
            <a:spLocks noGrp="1"/>
          </p:cNvSpPr>
          <p:nvPr>
            <p:ph idx="17"/>
          </p:nvPr>
        </p:nvSpPr>
        <p:spPr>
          <a:xfrm>
            <a:off x="745930" y="3261871"/>
            <a:ext cx="4114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atmosphere to form ozone</a:t>
            </a:r>
          </a:p>
        </p:txBody>
      </p:sp>
      <p:graphicFrame>
        <p:nvGraphicFramePr>
          <p:cNvPr id="17" name="Object 16" descr="open parenthesis O subscript 3 close parenthesis">
            <a:extLst>
              <a:ext uri="{FF2B5EF4-FFF2-40B4-BE49-F238E27FC236}">
                <a16:creationId xmlns:a16="http://schemas.microsoft.com/office/drawing/2014/main" id="{EC77D6FF-1F01-03CD-D576-DDB5B910E16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086701468"/>
              </p:ext>
            </p:extLst>
          </p:nvPr>
        </p:nvGraphicFramePr>
        <p:xfrm>
          <a:off x="4900613" y="3253963"/>
          <a:ext cx="623887" cy="434975"/>
        </p:xfrm>
        <a:graphic>
          <a:graphicData uri="http://schemas.openxmlformats.org/presentationml/2006/ole">
            <mc:AlternateContent xmlns:mc="http://schemas.openxmlformats.org/markup-compatibility/2006">
              <mc:Choice xmlns:v="urn:schemas-microsoft-com:vml" Requires="v">
                <p:oleObj name="Equation" r:id="rId7" imgW="330120" imgH="228600" progId="Equation.DSMT4">
                  <p:embed/>
                </p:oleObj>
              </mc:Choice>
              <mc:Fallback>
                <p:oleObj name="Equation" r:id="rId7" imgW="330120" imgH="228600" progId="Equation.DSMT4">
                  <p:embed/>
                  <p:pic>
                    <p:nvPicPr>
                      <p:cNvPr id="16" name="Object 15">
                        <a:extLst>
                          <a:ext uri="{FF2B5EF4-FFF2-40B4-BE49-F238E27FC236}">
                            <a16:creationId xmlns:a16="http://schemas.microsoft.com/office/drawing/2014/main" id="{12B9CB23-968A-7B18-EA13-0EB6F978CAF3}"/>
                          </a:ext>
                          <a:ext uri="{C183D7F6-B498-43B3-948B-1728B52AA6E4}">
                            <adec:decorative xmlns:adec="http://schemas.microsoft.com/office/drawing/2017/decorative" val="0"/>
                          </a:ext>
                        </a:extLst>
                      </p:cNvPr>
                      <p:cNvPicPr/>
                      <p:nvPr/>
                    </p:nvPicPr>
                    <p:blipFill>
                      <a:blip r:embed="rId8"/>
                      <a:stretch>
                        <a:fillRect/>
                      </a:stretch>
                    </p:blipFill>
                    <p:spPr>
                      <a:xfrm>
                        <a:off x="4900613" y="3253963"/>
                        <a:ext cx="623887" cy="434975"/>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9DF9B555-5D7B-A561-684D-F4B6902BE959}"/>
              </a:ext>
            </a:extLst>
          </p:cNvPr>
          <p:cNvSpPr>
            <a:spLocks noGrp="1"/>
          </p:cNvSpPr>
          <p:nvPr>
            <p:ph idx="18"/>
          </p:nvPr>
        </p:nvSpPr>
        <p:spPr>
          <a:xfrm>
            <a:off x="5562600" y="3253963"/>
            <a:ext cx="2362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or photochemical</a:t>
            </a:r>
          </a:p>
        </p:txBody>
      </p:sp>
      <p:sp>
        <p:nvSpPr>
          <p:cNvPr id="10" name="Content Placeholder 9">
            <a:extLst>
              <a:ext uri="{FF2B5EF4-FFF2-40B4-BE49-F238E27FC236}">
                <a16:creationId xmlns:a16="http://schemas.microsoft.com/office/drawing/2014/main" id="{66E81DF6-3602-6700-18ED-1F4657BD42B0}"/>
              </a:ext>
            </a:extLst>
          </p:cNvPr>
          <p:cNvSpPr>
            <a:spLocks noGrp="1"/>
          </p:cNvSpPr>
          <p:nvPr>
            <p:ph idx="19"/>
          </p:nvPr>
        </p:nvSpPr>
        <p:spPr>
          <a:xfrm>
            <a:off x="742950" y="3722010"/>
            <a:ext cx="3048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smog, an air pollutant.</a:t>
            </a:r>
          </a:p>
        </p:txBody>
      </p:sp>
    </p:spTree>
    <p:extLst>
      <p:ext uri="{BB962C8B-B14F-4D97-AF65-F5344CB8AC3E}">
        <p14:creationId xmlns:p14="http://schemas.microsoft.com/office/powerpoint/2010/main" val="1451363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(11 of 14)</a:t>
            </a:r>
            <a:endParaRPr lang="en-US" noProof="0" dirty="0"/>
          </a:p>
        </p:txBody>
      </p:sp>
      <p:sp>
        <p:nvSpPr>
          <p:cNvPr id="2" name="Content Placeholder 1"/>
          <p:cNvSpPr>
            <a:spLocks noGrp="1"/>
          </p:cNvSpPr>
          <p:nvPr>
            <p:ph idx="1"/>
          </p:nvPr>
        </p:nvSpPr>
        <p:spPr>
          <a:xfrm>
            <a:off x="457200" y="896225"/>
            <a:ext cx="8229600" cy="2652452"/>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Converter-Damaging Conditions </a:t>
            </a:r>
          </a:p>
          <a:p>
            <a:r>
              <a:rPr lang="en-US" sz="2400" noProof="0" dirty="0">
                <a:latin typeface="Arial" panose="020B0604020202020204" pitchFamily="34" charset="0"/>
                <a:cs typeface="Arial" panose="020B0604020202020204" pitchFamily="34" charset="0"/>
              </a:rPr>
              <a:t>Since converters have no moving parts</a:t>
            </a:r>
          </a:p>
          <a:p>
            <a:r>
              <a:rPr lang="en-US" sz="2400" noProof="0" dirty="0">
                <a:latin typeface="Arial" panose="020B0604020202020204" pitchFamily="34" charset="0"/>
                <a:cs typeface="Arial" panose="020B0604020202020204" pitchFamily="34" charset="0"/>
              </a:rPr>
              <a:t>Require no periodic service. </a:t>
            </a:r>
          </a:p>
          <a:p>
            <a:r>
              <a:rPr lang="en-US" sz="2400" noProof="0" dirty="0">
                <a:latin typeface="Arial" panose="020B0604020202020204" pitchFamily="34" charset="0"/>
                <a:cs typeface="Arial" panose="020B0604020202020204" pitchFamily="34" charset="0"/>
              </a:rPr>
              <a:t>Under federal law, catalyst effectiveness </a:t>
            </a:r>
          </a:p>
          <a:p>
            <a:r>
              <a:rPr lang="en-US" sz="2400" noProof="0" dirty="0">
                <a:latin typeface="Arial" panose="020B0604020202020204" pitchFamily="34" charset="0"/>
                <a:cs typeface="Arial" panose="020B0604020202020204" pitchFamily="34" charset="0"/>
              </a:rPr>
              <a:t>Warranted for 80,000 miles or 8 years.</a:t>
            </a:r>
          </a:p>
        </p:txBody>
      </p:sp>
      <p:sp>
        <p:nvSpPr>
          <p:cNvPr id="5" name="Content Placeholder 4"/>
          <p:cNvSpPr>
            <a:spLocks noGrp="1"/>
          </p:cNvSpPr>
          <p:nvPr>
            <p:ph idx="13"/>
          </p:nvPr>
        </p:nvSpPr>
        <p:spPr>
          <a:xfrm>
            <a:off x="457200" y="3657600"/>
            <a:ext cx="8229600" cy="1744511"/>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3 main causes of premature converter failure:</a:t>
            </a:r>
          </a:p>
          <a:p>
            <a:pPr marL="944118" lvl="1" indent="-457200">
              <a:buFont typeface="+mj-lt"/>
              <a:buAutoNum type="arabicPeriod"/>
            </a:pPr>
            <a:r>
              <a:rPr lang="en-US" sz="2400" noProof="0" dirty="0">
                <a:latin typeface="Arial" panose="020B0604020202020204" pitchFamily="34" charset="0"/>
                <a:cs typeface="Arial" panose="020B0604020202020204" pitchFamily="34" charset="0"/>
              </a:rPr>
              <a:t>Contamination</a:t>
            </a:r>
          </a:p>
          <a:p>
            <a:pPr marL="944118" lvl="1" indent="-457200">
              <a:buFont typeface="+mj-lt"/>
              <a:buAutoNum type="arabicPeriod"/>
            </a:pPr>
            <a:r>
              <a:rPr lang="en-US" sz="2400" noProof="0" dirty="0">
                <a:latin typeface="Arial" panose="020B0604020202020204" pitchFamily="34" charset="0"/>
                <a:cs typeface="Arial" panose="020B0604020202020204" pitchFamily="34" charset="0"/>
              </a:rPr>
              <a:t>Excessive temperatures</a:t>
            </a:r>
          </a:p>
          <a:p>
            <a:pPr marL="944118" lvl="1" indent="-457200">
              <a:buFont typeface="+mj-lt"/>
              <a:buAutoNum type="arabicPeriod"/>
            </a:pPr>
            <a:r>
              <a:rPr lang="en-US" sz="2400" noProof="0" dirty="0">
                <a:latin typeface="Arial" panose="020B0604020202020204" pitchFamily="34" charset="0"/>
                <a:cs typeface="Arial" panose="020B0604020202020204" pitchFamily="34" charset="0"/>
              </a:rPr>
              <a:t>Improper air–fuel mixtures</a:t>
            </a:r>
          </a:p>
        </p:txBody>
      </p:sp>
    </p:spTree>
    <p:extLst>
      <p:ext uri="{BB962C8B-B14F-4D97-AF65-F5344CB8AC3E}">
        <p14:creationId xmlns:p14="http://schemas.microsoft.com/office/powerpoint/2010/main" val="147104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(12 of 14)</a:t>
            </a:r>
            <a:endParaRPr lang="en-US" noProof="0" dirty="0"/>
          </a:p>
        </p:txBody>
      </p:sp>
      <p:sp>
        <p:nvSpPr>
          <p:cNvPr id="4" name="Content Placeholder 3"/>
          <p:cNvSpPr>
            <a:spLocks noGrp="1"/>
          </p:cNvSpPr>
          <p:nvPr>
            <p:ph idx="1"/>
          </p:nvPr>
        </p:nvSpPr>
        <p:spPr>
          <a:xfrm>
            <a:off x="457200" y="917436"/>
            <a:ext cx="8229600" cy="4970591"/>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Excessive Temperatures </a:t>
            </a:r>
          </a:p>
          <a:p>
            <a:pPr lvl="1"/>
            <a:r>
              <a:rPr lang="en-US" sz="2400" noProof="0" dirty="0">
                <a:latin typeface="Arial" panose="020B0604020202020204" pitchFamily="34" charset="0"/>
                <a:cs typeface="Arial" panose="020B0604020202020204" pitchFamily="34" charset="0"/>
              </a:rPr>
              <a:t>Destroyed by excessive temperatures. </a:t>
            </a:r>
          </a:p>
          <a:p>
            <a:pPr lvl="1"/>
            <a:r>
              <a:rPr lang="en-US" sz="2400" noProof="0" dirty="0">
                <a:latin typeface="Arial" panose="020B0604020202020204" pitchFamily="34" charset="0"/>
                <a:cs typeface="Arial" panose="020B0604020202020204" pitchFamily="34" charset="0"/>
              </a:rPr>
              <a:t>Too much unburned fuel enters converter.</a:t>
            </a:r>
          </a:p>
          <a:p>
            <a:pPr lvl="1"/>
            <a:r>
              <a:rPr lang="en-US" sz="2400" noProof="0" dirty="0">
                <a:latin typeface="Arial" panose="020B0604020202020204" pitchFamily="34" charset="0"/>
                <a:cs typeface="Arial" panose="020B0604020202020204" pitchFamily="34" charset="0"/>
              </a:rPr>
              <a:t>Excessively lean mixtures. </a:t>
            </a:r>
          </a:p>
          <a:p>
            <a:pPr lvl="1"/>
            <a:r>
              <a:rPr lang="en-US" sz="2400" noProof="0" dirty="0">
                <a:latin typeface="Arial" panose="020B0604020202020204" pitchFamily="34" charset="0"/>
                <a:cs typeface="Arial" panose="020B0604020202020204" pitchFamily="34" charset="0"/>
              </a:rPr>
              <a:t>Long idling periods on some vehicles, since more heat develops at those times than normal highway speeds. </a:t>
            </a:r>
          </a:p>
          <a:p>
            <a:pPr lvl="1"/>
            <a:r>
              <a:rPr lang="en-US" sz="2400" noProof="0" dirty="0">
                <a:latin typeface="Arial" panose="020B0604020202020204" pitchFamily="34" charset="0"/>
                <a:cs typeface="Arial" panose="020B0604020202020204" pitchFamily="34" charset="0"/>
              </a:rPr>
              <a:t>Cause converter to melt down.</a:t>
            </a:r>
          </a:p>
          <a:p>
            <a:pPr lvl="2"/>
            <a:r>
              <a:rPr lang="en-US" sz="2400" noProof="0" dirty="0">
                <a:latin typeface="Arial" panose="020B0604020202020204" pitchFamily="34" charset="0"/>
                <a:cs typeface="Arial" panose="020B0604020202020204" pitchFamily="34" charset="0"/>
              </a:rPr>
              <a:t>Leading to internal parts breaking apart and either clogging converter or moving downstream to plug muffler. </a:t>
            </a:r>
          </a:p>
          <a:p>
            <a:pPr lvl="1"/>
            <a:r>
              <a:rPr lang="en-US" sz="2400" noProof="0" dirty="0">
                <a:latin typeface="Arial" panose="020B0604020202020204" pitchFamily="34" charset="0"/>
                <a:cs typeface="Arial" panose="020B0604020202020204" pitchFamily="34" charset="0"/>
              </a:rPr>
              <a:t>Restricted exhaust flow severely reduces engine power.</a:t>
            </a:r>
          </a:p>
        </p:txBody>
      </p:sp>
    </p:spTree>
    <p:extLst>
      <p:ext uri="{BB962C8B-B14F-4D97-AF65-F5344CB8AC3E}">
        <p14:creationId xmlns:p14="http://schemas.microsoft.com/office/powerpoint/2010/main" val="2027510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527"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(13 of 14)</a:t>
            </a:r>
            <a:endParaRPr lang="en-US" noProof="0" dirty="0"/>
          </a:p>
        </p:txBody>
      </p:sp>
      <p:sp>
        <p:nvSpPr>
          <p:cNvPr id="4" name="Content Placeholder 3"/>
          <p:cNvSpPr>
            <a:spLocks noGrp="1"/>
          </p:cNvSpPr>
          <p:nvPr>
            <p:ph idx="1"/>
          </p:nvPr>
        </p:nvSpPr>
        <p:spPr>
          <a:xfrm>
            <a:off x="457200" y="904629"/>
            <a:ext cx="8229600" cy="3591171"/>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Improper Air–Fuel Mixtures</a:t>
            </a:r>
          </a:p>
          <a:p>
            <a:pPr lvl="1"/>
            <a:r>
              <a:rPr lang="en-US" sz="2400" noProof="0" dirty="0">
                <a:latin typeface="Arial" panose="020B0604020202020204" pitchFamily="34" charset="0"/>
                <a:cs typeface="Arial" panose="020B0604020202020204" pitchFamily="34" charset="0"/>
              </a:rPr>
              <a:t>Rich mixtures or raw fuel in exhaust can be caused by misfiring, or an excessively rich air–fuel mixture resulting from a defective coolant temp sensor or defective fuel injectors. </a:t>
            </a:r>
          </a:p>
          <a:p>
            <a:pPr lvl="1"/>
            <a:r>
              <a:rPr lang="en-US" sz="2400" noProof="0" dirty="0">
                <a:latin typeface="Arial" panose="020B0604020202020204" pitchFamily="34" charset="0"/>
                <a:cs typeface="Arial" panose="020B0604020202020204" pitchFamily="34" charset="0"/>
              </a:rPr>
              <a:t>Lean mixtures commonly caused by intake manifold leaks. </a:t>
            </a:r>
          </a:p>
          <a:p>
            <a:pPr lvl="1"/>
            <a:r>
              <a:rPr lang="en-US" sz="2400" noProof="0" dirty="0">
                <a:latin typeface="Arial" panose="020B0604020202020204" pitchFamily="34" charset="0"/>
                <a:cs typeface="Arial" panose="020B0604020202020204" pitchFamily="34" charset="0"/>
              </a:rPr>
              <a:t>Converter can become a catalytic furnace causing high temperatures</a:t>
            </a:r>
          </a:p>
        </p:txBody>
      </p:sp>
    </p:spTree>
    <p:extLst>
      <p:ext uri="{BB962C8B-B14F-4D97-AF65-F5344CB8AC3E}">
        <p14:creationId xmlns:p14="http://schemas.microsoft.com/office/powerpoint/2010/main" val="3778375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(14 of 14)</a:t>
            </a:r>
            <a:endParaRPr lang="en-US" noProof="0" dirty="0"/>
          </a:p>
        </p:txBody>
      </p:sp>
      <p:sp>
        <p:nvSpPr>
          <p:cNvPr id="4" name="Content Placeholder 3"/>
          <p:cNvSpPr>
            <a:spLocks noGrp="1"/>
          </p:cNvSpPr>
          <p:nvPr>
            <p:ph idx="1"/>
          </p:nvPr>
        </p:nvSpPr>
        <p:spPr>
          <a:xfrm>
            <a:off x="457200" y="898297"/>
            <a:ext cx="8229600" cy="4816703"/>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To avoid excessive catalyst temperatures and the possibility of fuel vapors reaching converter rules:</a:t>
            </a:r>
          </a:p>
          <a:p>
            <a:pPr marL="971550" lvl="1" indent="-514350">
              <a:buFont typeface="+mj-lt"/>
              <a:buAutoNum type="arabicPeriod"/>
            </a:pPr>
            <a:r>
              <a:rPr lang="en-US" sz="2400" noProof="0" dirty="0">
                <a:latin typeface="Arial" panose="020B0604020202020204" pitchFamily="34" charset="0"/>
                <a:cs typeface="Arial" panose="020B0604020202020204" pitchFamily="34" charset="0"/>
              </a:rPr>
              <a:t>Do not use fuel additives or cleaners that are not converter safe.</a:t>
            </a:r>
          </a:p>
          <a:p>
            <a:pPr marL="971550" lvl="1" indent="-514350">
              <a:buFont typeface="+mj-lt"/>
              <a:buAutoNum type="arabicPeriod"/>
            </a:pPr>
            <a:r>
              <a:rPr lang="en-US" sz="2400" noProof="0" dirty="0">
                <a:latin typeface="Arial" panose="020B0604020202020204" pitchFamily="34" charset="0"/>
                <a:cs typeface="Arial" panose="020B0604020202020204" pitchFamily="34" charset="0"/>
              </a:rPr>
              <a:t>Do not crank an engine for more than 40 seconds when it is flooded or misfiring.</a:t>
            </a:r>
          </a:p>
          <a:p>
            <a:pPr marL="971550" lvl="1" indent="-514350">
              <a:buFont typeface="+mj-lt"/>
              <a:buAutoNum type="arabicPeriod"/>
            </a:pPr>
            <a:r>
              <a:rPr lang="en-US" sz="2400" noProof="0" dirty="0">
                <a:latin typeface="Arial" panose="020B0604020202020204" pitchFamily="34" charset="0"/>
                <a:cs typeface="Arial" panose="020B0604020202020204" pitchFamily="34" charset="0"/>
              </a:rPr>
              <a:t>Do not turn off ignition switch when vehicle is in motion.</a:t>
            </a:r>
          </a:p>
          <a:p>
            <a:pPr marL="971550" lvl="1" indent="-514350">
              <a:buFont typeface="+mj-lt"/>
              <a:buAutoNum type="arabicPeriod"/>
            </a:pPr>
            <a:r>
              <a:rPr lang="en-US" sz="2400" noProof="0" dirty="0">
                <a:latin typeface="Arial" panose="020B0604020202020204" pitchFamily="34" charset="0"/>
                <a:cs typeface="Arial" panose="020B0604020202020204" pitchFamily="34" charset="0"/>
              </a:rPr>
              <a:t>Do not disconnect a spark plug wire for more than 30 seconds.</a:t>
            </a:r>
          </a:p>
          <a:p>
            <a:pPr marL="971550" lvl="1" indent="-514350">
              <a:buFont typeface="+mj-lt"/>
              <a:buAutoNum type="arabicPeriod"/>
            </a:pPr>
            <a:r>
              <a:rPr lang="en-US" sz="2400" noProof="0" dirty="0">
                <a:latin typeface="Arial" panose="020B0604020202020204" pitchFamily="34" charset="0"/>
                <a:cs typeface="Arial" panose="020B0604020202020204" pitchFamily="34" charset="0"/>
              </a:rPr>
              <a:t>Repair engine problems such as dieseling, misfiring, or stumbling as soon as possible.</a:t>
            </a:r>
          </a:p>
        </p:txBody>
      </p:sp>
    </p:spTree>
    <p:extLst>
      <p:ext uri="{BB962C8B-B14F-4D97-AF65-F5344CB8AC3E}">
        <p14:creationId xmlns:p14="http://schemas.microsoft.com/office/powerpoint/2010/main" val="18913954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(1 of 10)</a:t>
            </a:r>
            <a:endParaRPr lang="en-US" sz="2600" noProof="0" dirty="0"/>
          </a:p>
        </p:txBody>
      </p:sp>
      <p:sp>
        <p:nvSpPr>
          <p:cNvPr id="4" name="Content Placeholder 3"/>
          <p:cNvSpPr>
            <a:spLocks noGrp="1"/>
          </p:cNvSpPr>
          <p:nvPr>
            <p:ph idx="1"/>
          </p:nvPr>
        </p:nvSpPr>
        <p:spPr>
          <a:xfrm>
            <a:off x="457200" y="914400"/>
            <a:ext cx="8229600" cy="2829424"/>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Tap Test </a:t>
            </a:r>
          </a:p>
          <a:p>
            <a:r>
              <a:rPr lang="en-US" sz="2400" noProof="0" dirty="0">
                <a:latin typeface="Arial" panose="020B0604020202020204" pitchFamily="34" charset="0"/>
                <a:cs typeface="Arial" panose="020B0604020202020204" pitchFamily="34" charset="0"/>
              </a:rPr>
              <a:t>Tap test involves tapping (not pounding) on catalytic converter using rubber mallet. </a:t>
            </a:r>
          </a:p>
          <a:p>
            <a:r>
              <a:rPr lang="en-US" sz="2400" noProof="0" dirty="0">
                <a:latin typeface="Arial" panose="020B0604020202020204" pitchFamily="34" charset="0"/>
                <a:cs typeface="Arial" panose="020B0604020202020204" pitchFamily="34" charset="0"/>
              </a:rPr>
              <a:t>If substrate inside converter is broken, converter will rattle when hit. </a:t>
            </a:r>
          </a:p>
          <a:p>
            <a:r>
              <a:rPr lang="en-US" sz="2400" noProof="0" dirty="0">
                <a:latin typeface="Arial" panose="020B0604020202020204" pitchFamily="34" charset="0"/>
                <a:cs typeface="Arial" panose="020B0604020202020204" pitchFamily="34" charset="0"/>
              </a:rPr>
              <a:t>If converter rattles, a replacement converter is required.</a:t>
            </a:r>
          </a:p>
        </p:txBody>
      </p:sp>
    </p:spTree>
    <p:extLst>
      <p:ext uri="{BB962C8B-B14F-4D97-AF65-F5344CB8AC3E}">
        <p14:creationId xmlns:p14="http://schemas.microsoft.com/office/powerpoint/2010/main" val="3918552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(2 of 10)</a:t>
            </a:r>
            <a:endParaRPr lang="en-US" sz="2600" noProof="0" dirty="0"/>
          </a:p>
        </p:txBody>
      </p:sp>
      <p:sp>
        <p:nvSpPr>
          <p:cNvPr id="2" name="Content Placeholder 1"/>
          <p:cNvSpPr>
            <a:spLocks noGrp="1"/>
          </p:cNvSpPr>
          <p:nvPr>
            <p:ph idx="1"/>
          </p:nvPr>
        </p:nvSpPr>
        <p:spPr>
          <a:xfrm>
            <a:off x="457200" y="914400"/>
            <a:ext cx="8229600" cy="1336708"/>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Testing Backpressure with Pressure Gauge </a:t>
            </a:r>
          </a:p>
          <a:p>
            <a:r>
              <a:rPr lang="en-US" sz="2400" noProof="0" dirty="0">
                <a:latin typeface="Arial" panose="020B0604020202020204" pitchFamily="34" charset="0"/>
                <a:cs typeface="Arial" panose="020B0604020202020204" pitchFamily="34" charset="0"/>
              </a:rPr>
              <a:t>Measure: Exhaust backpressure can be measured by installing pressure gauge in exhaust opening.</a:t>
            </a:r>
          </a:p>
        </p:txBody>
      </p:sp>
      <p:sp>
        <p:nvSpPr>
          <p:cNvPr id="5" name="Content Placeholder 4"/>
          <p:cNvSpPr>
            <a:spLocks noGrp="1"/>
          </p:cNvSpPr>
          <p:nvPr>
            <p:ph idx="13"/>
          </p:nvPr>
        </p:nvSpPr>
        <p:spPr>
          <a:xfrm>
            <a:off x="457200" y="2429373"/>
            <a:ext cx="7772400" cy="3514227"/>
          </a:xfrm>
        </p:spPr>
        <p:txBody>
          <a:bodyPr wrap="square" tIns="18000" bIns="18000" anchor="ctr" anchorCtr="0">
            <a:spAutoFit/>
          </a:bodyPr>
          <a:lstStyle/>
          <a:p>
            <a:pPr marL="514350" indent="-514350">
              <a:spcBef>
                <a:spcPts val="600"/>
              </a:spcBef>
              <a:buFont typeface="+mj-lt"/>
              <a:buAutoNum type="arabicPeriod"/>
            </a:pPr>
            <a:r>
              <a:rPr lang="en-US" sz="2400" noProof="0" dirty="0">
                <a:latin typeface="Arial" panose="020B0604020202020204" pitchFamily="34" charset="0"/>
                <a:cs typeface="Arial" panose="020B0604020202020204" pitchFamily="34" charset="0"/>
              </a:rPr>
              <a:t>To test backpressure, remove inside of discarded oxygen sensor, thread in adapter to convert it to vacuum or pressure gauge.</a:t>
            </a:r>
          </a:p>
          <a:p>
            <a:pPr marL="514350" indent="-514350">
              <a:spcBef>
                <a:spcPts val="600"/>
              </a:spcBef>
              <a:buFont typeface="+mj-lt"/>
              <a:buAutoNum type="arabicPeriod"/>
            </a:pPr>
            <a:r>
              <a:rPr lang="en-US" sz="2400" noProof="0" dirty="0">
                <a:latin typeface="Arial" panose="020B0604020202020204" pitchFamily="34" charset="0"/>
                <a:cs typeface="Arial" panose="020B0604020202020204" pitchFamily="34" charset="0"/>
              </a:rPr>
              <a:t>To test exhaust backpressure at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remove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fabricate plate equipped with fitting.</a:t>
            </a:r>
          </a:p>
          <a:p>
            <a:pPr marL="514350" indent="-514350">
              <a:spcBef>
                <a:spcPts val="600"/>
              </a:spcBef>
              <a:buFont typeface="+mj-lt"/>
              <a:buAutoNum type="arabicPeriod"/>
            </a:pPr>
            <a:r>
              <a:rPr lang="en-US" sz="2400" noProof="0" dirty="0">
                <a:latin typeface="Arial" panose="020B0604020202020204" pitchFamily="34" charset="0"/>
                <a:cs typeface="Arial" panose="020B0604020202020204" pitchFamily="34" charset="0"/>
              </a:rPr>
              <a:t>To test at </a:t>
            </a:r>
            <a:r>
              <a:rPr lang="en-US" sz="2400" spc="-2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check valve, remove check valve from exhaust tubes leading to exhaust manifold. Use a rubber cone with tube inside to seal against exhaust tube. Connect tube to a pressure gauge.</a:t>
            </a:r>
          </a:p>
        </p:txBody>
      </p:sp>
    </p:spTree>
    <p:extLst>
      <p:ext uri="{BB962C8B-B14F-4D97-AF65-F5344CB8AC3E}">
        <p14:creationId xmlns:p14="http://schemas.microsoft.com/office/powerpoint/2010/main" val="17445194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27.26</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0574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Backpressure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16925"/>
            <a:ext cx="4045724" cy="193587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backpressure tool can be made by using an oxygen sensor housing and epoxy or braze to hold the tube to the housing.</a:t>
            </a:r>
          </a:p>
        </p:txBody>
      </p:sp>
      <p:pic>
        <p:nvPicPr>
          <p:cNvPr id="7" name="Picture 6" descr="A diagram of exhaust manifold with an adapter shows that it can be used with an oxygen sensor housing attached to a steel brake line or a brazing with the housing titled upside down from the steel brake line.">
            <a:extLst>
              <a:ext uri="{FF2B5EF4-FFF2-40B4-BE49-F238E27FC236}">
                <a16:creationId xmlns:a16="http://schemas.microsoft.com/office/drawing/2014/main" id="{718E9136-D0DF-F2A3-CF62-CAFDE1DBC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610" y="914400"/>
            <a:ext cx="4000491" cy="3606078"/>
          </a:xfrm>
          <a:prstGeom prst="rect">
            <a:avLst/>
          </a:prstGeom>
        </p:spPr>
      </p:pic>
    </p:spTree>
    <p:extLst>
      <p:ext uri="{BB962C8B-B14F-4D97-AF65-F5344CB8AC3E}">
        <p14:creationId xmlns:p14="http://schemas.microsoft.com/office/powerpoint/2010/main" val="23037566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597"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(3 of 10)</a:t>
            </a:r>
            <a:endParaRPr lang="en-US" sz="2600" noProof="0" dirty="0"/>
          </a:p>
        </p:txBody>
      </p:sp>
      <p:sp>
        <p:nvSpPr>
          <p:cNvPr id="4" name="Content Placeholder 3"/>
          <p:cNvSpPr>
            <a:spLocks noGrp="1"/>
          </p:cNvSpPr>
          <p:nvPr>
            <p:ph idx="1"/>
          </p:nvPr>
        </p:nvSpPr>
        <p:spPr>
          <a:xfrm>
            <a:off x="457200" y="892708"/>
            <a:ext cx="8229600" cy="2460092"/>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At idle, max backpressure should be &lt; 1.5 </a:t>
            </a:r>
            <a:r>
              <a:rPr lang="en-US" sz="2400" spc="-3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(10 </a:t>
            </a:r>
            <a:r>
              <a:rPr lang="en-US" sz="2400" spc="-300" noProof="0" dirty="0">
                <a:latin typeface="Arial" panose="020B0604020202020204" pitchFamily="34" charset="0"/>
                <a:cs typeface="Arial" panose="020B0604020202020204" pitchFamily="34" charset="0"/>
              </a:rPr>
              <a:t>k P </a:t>
            </a:r>
            <a:r>
              <a:rPr lang="en-US" sz="2400" noProof="0" dirty="0">
                <a:latin typeface="Arial" panose="020B0604020202020204" pitchFamily="34" charset="0"/>
                <a:cs typeface="Arial" panose="020B0604020202020204" pitchFamily="34" charset="0"/>
              </a:rPr>
              <a:t>a).</a:t>
            </a:r>
          </a:p>
          <a:p>
            <a:r>
              <a:rPr lang="en-US" sz="2400" noProof="0" dirty="0">
                <a:latin typeface="Arial" panose="020B0604020202020204" pitchFamily="34" charset="0"/>
                <a:cs typeface="Arial" panose="020B0604020202020204" pitchFamily="34" charset="0"/>
              </a:rPr>
              <a:t>Should be &lt;2.5 </a:t>
            </a:r>
            <a:r>
              <a:rPr lang="en-US" sz="2400" spc="-3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(15 kPa) at 2,500 </a:t>
            </a:r>
            <a:r>
              <a:rPr lang="en-US" sz="2400" spc="-3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a:t>
            </a:r>
          </a:p>
          <a:p>
            <a:r>
              <a:rPr lang="en-US" sz="2400" noProof="0" dirty="0">
                <a:latin typeface="Arial" panose="020B0604020202020204" pitchFamily="34" charset="0"/>
                <a:cs typeface="Arial" panose="020B0604020202020204" pitchFamily="34" charset="0"/>
              </a:rPr>
              <a:t>Pressure readings higher than these indicate exhaust system restricted. </a:t>
            </a:r>
          </a:p>
          <a:p>
            <a:r>
              <a:rPr lang="en-US" sz="2400" noProof="0" dirty="0">
                <a:latin typeface="Arial" panose="020B0604020202020204" pitchFamily="34" charset="0"/>
                <a:cs typeface="Arial" panose="020B0604020202020204" pitchFamily="34" charset="0"/>
              </a:rPr>
              <a:t>Further testing needed to determine location of restriction.</a:t>
            </a:r>
          </a:p>
        </p:txBody>
      </p:sp>
    </p:spTree>
    <p:extLst>
      <p:ext uri="{BB962C8B-B14F-4D97-AF65-F5344CB8AC3E}">
        <p14:creationId xmlns:p14="http://schemas.microsoft.com/office/powerpoint/2010/main" val="1661913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(4 of 10)</a:t>
            </a:r>
            <a:endParaRPr lang="en-US" sz="2600" noProof="0" dirty="0"/>
          </a:p>
        </p:txBody>
      </p:sp>
      <p:sp>
        <p:nvSpPr>
          <p:cNvPr id="4" name="Content Placeholder 3"/>
          <p:cNvSpPr>
            <a:spLocks noGrp="1"/>
          </p:cNvSpPr>
          <p:nvPr>
            <p:ph idx="1"/>
          </p:nvPr>
        </p:nvSpPr>
        <p:spPr>
          <a:xfrm>
            <a:off x="457200" y="887373"/>
            <a:ext cx="8229600" cy="4370427"/>
          </a:xfrm>
        </p:spPr>
        <p:txBody>
          <a:bodyPr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Testing for Backpressure Using Vacuum Gauge</a:t>
            </a:r>
          </a:p>
          <a:p>
            <a:pPr>
              <a:spcBef>
                <a:spcPts val="600"/>
              </a:spcBef>
            </a:pPr>
            <a:r>
              <a:rPr lang="en-US" sz="2400" noProof="0" dirty="0">
                <a:latin typeface="Arial" panose="020B0604020202020204" pitchFamily="34" charset="0"/>
                <a:cs typeface="Arial" panose="020B0604020202020204" pitchFamily="34" charset="0"/>
              </a:rPr>
              <a:t>Checking intake vacuum with engine operating at a fast idle speed (2,500 </a:t>
            </a:r>
            <a:r>
              <a:rPr lang="en-US" sz="2400" spc="-3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a:t>
            </a:r>
          </a:p>
          <a:p>
            <a:pPr>
              <a:spcBef>
                <a:spcPts val="600"/>
              </a:spcBef>
            </a:pPr>
            <a:r>
              <a:rPr lang="en-US" sz="2400" noProof="0" dirty="0">
                <a:latin typeface="Arial" panose="020B0604020202020204" pitchFamily="34" charset="0"/>
                <a:cs typeface="Arial" panose="020B0604020202020204" pitchFamily="34" charset="0"/>
              </a:rPr>
              <a:t>If exhaust restricted, some exhaust can pass and effect may not be noticeable when the engine is at idle speed. </a:t>
            </a:r>
          </a:p>
          <a:p>
            <a:pPr lvl="1"/>
            <a:r>
              <a:rPr lang="en-US" sz="2400" noProof="0" dirty="0">
                <a:latin typeface="Arial" panose="020B0604020202020204" pitchFamily="34" charset="0"/>
                <a:cs typeface="Arial" panose="020B0604020202020204" pitchFamily="34" charset="0"/>
              </a:rPr>
              <a:t>However, when engine is operating at higher speed, exhaust gases can build up behind restriction and eventually will be unable to leave combustion chamber. </a:t>
            </a:r>
          </a:p>
          <a:p>
            <a:pPr lvl="1"/>
            <a:r>
              <a:rPr lang="en-US" sz="2400" noProof="0" dirty="0">
                <a:latin typeface="Arial" panose="020B0604020202020204" pitchFamily="34" charset="0"/>
                <a:cs typeface="Arial" panose="020B0604020202020204" pitchFamily="34" charset="0"/>
              </a:rPr>
              <a:t>When some of exhaust is left behind at end of exhaust stroke, resulting pressure in combustion chamber reduces engine vacuum. </a:t>
            </a:r>
          </a:p>
        </p:txBody>
      </p:sp>
    </p:spTree>
    <p:extLst>
      <p:ext uri="{BB962C8B-B14F-4D97-AF65-F5344CB8AC3E}">
        <p14:creationId xmlns:p14="http://schemas.microsoft.com/office/powerpoint/2010/main" val="12982528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(5 of 10)</a:t>
            </a:r>
            <a:endParaRPr lang="en-US" sz="2600" noProof="0" dirty="0"/>
          </a:p>
        </p:txBody>
      </p:sp>
      <p:sp>
        <p:nvSpPr>
          <p:cNvPr id="2" name="Content Placeholder 1"/>
          <p:cNvSpPr>
            <a:spLocks noGrp="1"/>
          </p:cNvSpPr>
          <p:nvPr>
            <p:ph idx="1"/>
          </p:nvPr>
        </p:nvSpPr>
        <p:spPr>
          <a:xfrm>
            <a:off x="457200" y="914400"/>
            <a:ext cx="8229600" cy="405683"/>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Testing for exhaust restriction using a vacuum gauge:</a:t>
            </a:r>
            <a:endParaRPr lang="en-US" sz="2400" b="1" noProof="0" dirty="0">
              <a:latin typeface="Arial" panose="020B0604020202020204" pitchFamily="34" charset="0"/>
              <a:cs typeface="Arial" panose="020B0604020202020204" pitchFamily="34" charset="0"/>
            </a:endParaRPr>
          </a:p>
        </p:txBody>
      </p:sp>
      <p:sp>
        <p:nvSpPr>
          <p:cNvPr id="5" name="Content Placeholder 4"/>
          <p:cNvSpPr>
            <a:spLocks noGrp="1"/>
          </p:cNvSpPr>
          <p:nvPr>
            <p:ph idx="13"/>
          </p:nvPr>
        </p:nvSpPr>
        <p:spPr>
          <a:xfrm>
            <a:off x="457200" y="1419711"/>
            <a:ext cx="8229600" cy="2637064"/>
          </a:xfrm>
        </p:spPr>
        <p:txBody>
          <a:bodyPr tIns="1800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STEP 1: </a:t>
            </a:r>
            <a:r>
              <a:rPr lang="en-US" sz="2400" noProof="0" dirty="0">
                <a:latin typeface="Arial" panose="020B0604020202020204" pitchFamily="34" charset="0"/>
                <a:cs typeface="Arial" panose="020B0604020202020204" pitchFamily="34" charset="0"/>
              </a:rPr>
              <a:t>Attach vacuum gauge to an intake manifold vacuum source.</a:t>
            </a:r>
          </a:p>
          <a:p>
            <a:pPr marL="0" indent="0">
              <a:buNone/>
            </a:pPr>
            <a:r>
              <a:rPr lang="en-US" sz="2400" b="1" noProof="0" dirty="0">
                <a:latin typeface="Arial" panose="020B0604020202020204" pitchFamily="34" charset="0"/>
                <a:cs typeface="Arial" panose="020B0604020202020204" pitchFamily="34" charset="0"/>
              </a:rPr>
              <a:t>STEP</a:t>
            </a:r>
            <a:r>
              <a:rPr lang="en-US" sz="2400" noProof="0" dirty="0">
                <a:latin typeface="Arial" panose="020B0604020202020204" pitchFamily="34" charset="0"/>
                <a:cs typeface="Arial" panose="020B0604020202020204" pitchFamily="34" charset="0"/>
              </a:rPr>
              <a:t> </a:t>
            </a:r>
            <a:r>
              <a:rPr lang="en-US" sz="2400" b="1" noProof="0" dirty="0">
                <a:latin typeface="Arial" panose="020B0604020202020204" pitchFamily="34" charset="0"/>
                <a:cs typeface="Arial" panose="020B0604020202020204" pitchFamily="34" charset="0"/>
              </a:rPr>
              <a:t>2:</a:t>
            </a:r>
            <a:r>
              <a:rPr lang="en-US" sz="2400" noProof="0" dirty="0">
                <a:latin typeface="Arial" panose="020B0604020202020204" pitchFamily="34" charset="0"/>
                <a:cs typeface="Arial" panose="020B0604020202020204" pitchFamily="34" charset="0"/>
              </a:rPr>
              <a:t> Start engine. Record the engine manifold vacuum reading. Should read 17–21 inch Hg at idle speed.</a:t>
            </a:r>
          </a:p>
          <a:p>
            <a:pPr marL="0" indent="0">
              <a:buNone/>
            </a:pPr>
            <a:r>
              <a:rPr lang="en-US" sz="2400" b="1" noProof="0" dirty="0">
                <a:latin typeface="Arial" panose="020B0604020202020204" pitchFamily="34" charset="0"/>
                <a:cs typeface="Arial" panose="020B0604020202020204" pitchFamily="34" charset="0"/>
              </a:rPr>
              <a:t>STEP</a:t>
            </a:r>
            <a:r>
              <a:rPr lang="en-US" sz="2400" noProof="0" dirty="0">
                <a:latin typeface="Arial" panose="020B0604020202020204" pitchFamily="34" charset="0"/>
                <a:cs typeface="Arial" panose="020B0604020202020204" pitchFamily="34" charset="0"/>
              </a:rPr>
              <a:t> </a:t>
            </a:r>
            <a:r>
              <a:rPr lang="en-US" sz="2400" b="1" noProof="0" dirty="0">
                <a:latin typeface="Arial" panose="020B0604020202020204" pitchFamily="34" charset="0"/>
                <a:cs typeface="Arial" panose="020B0604020202020204" pitchFamily="34" charset="0"/>
              </a:rPr>
              <a:t>3:</a:t>
            </a:r>
            <a:r>
              <a:rPr lang="en-US" sz="2400" noProof="0" dirty="0">
                <a:latin typeface="Arial" panose="020B0604020202020204" pitchFamily="34" charset="0"/>
                <a:cs typeface="Arial" panose="020B0604020202020204" pitchFamily="34" charset="0"/>
              </a:rPr>
              <a:t> Increase engine speed to 2,500 </a:t>
            </a:r>
            <a:r>
              <a:rPr lang="en-US" sz="2400" spc="-3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and hold that speed for 60 seconds while looking at vacuum gauge.</a:t>
            </a:r>
          </a:p>
        </p:txBody>
      </p:sp>
    </p:spTree>
    <p:extLst>
      <p:ext uri="{BB962C8B-B14F-4D97-AF65-F5344CB8AC3E}">
        <p14:creationId xmlns:p14="http://schemas.microsoft.com/office/powerpoint/2010/main" val="42697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A1AE2-E853-A5B5-82A2-6C672930A6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1FDAC9-7D6B-0DE8-F242-A62DD4793C2F}"/>
              </a:ext>
            </a:extLst>
          </p:cNvPr>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(2 of 14)</a:t>
            </a:r>
            <a:endParaRPr lang="en-US" noProof="0" dirty="0"/>
          </a:p>
        </p:txBody>
      </p:sp>
      <p:graphicFrame>
        <p:nvGraphicFramePr>
          <p:cNvPr id="15" name="Object 14" descr="N O subscript X">
            <a:extLst>
              <a:ext uri="{FF2B5EF4-FFF2-40B4-BE49-F238E27FC236}">
                <a16:creationId xmlns:a16="http://schemas.microsoft.com/office/drawing/2014/main" id="{0548A77E-5E7E-6B3D-8385-D42C194530C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671710959"/>
              </p:ext>
            </p:extLst>
          </p:nvPr>
        </p:nvGraphicFramePr>
        <p:xfrm>
          <a:off x="457200" y="1352129"/>
          <a:ext cx="624441" cy="452637"/>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6" name="Object 15">
                        <a:extLst>
                          <a:ext uri="{FF2B5EF4-FFF2-40B4-BE49-F238E27FC236}">
                            <a16:creationId xmlns:a16="http://schemas.microsoft.com/office/drawing/2014/main" id="{12B9CB23-968A-7B18-EA13-0EB6F978CAF3}"/>
                          </a:ext>
                          <a:ext uri="{C183D7F6-B498-43B3-948B-1728B52AA6E4}">
                            <adec:decorative xmlns:adec="http://schemas.microsoft.com/office/drawing/2017/decorative" val="0"/>
                          </a:ext>
                        </a:extLst>
                      </p:cNvPr>
                      <p:cNvPicPr/>
                      <p:nvPr/>
                    </p:nvPicPr>
                    <p:blipFill>
                      <a:blip r:embed="rId4"/>
                      <a:stretch>
                        <a:fillRect/>
                      </a:stretch>
                    </p:blipFill>
                    <p:spPr>
                      <a:xfrm>
                        <a:off x="457200" y="1352129"/>
                        <a:ext cx="624441" cy="452637"/>
                      </a:xfrm>
                      <a:prstGeom prst="rect">
                        <a:avLst/>
                      </a:prstGeom>
                      <a:noFill/>
                    </p:spPr>
                  </p:pic>
                </p:oleObj>
              </mc:Fallback>
            </mc:AlternateContent>
          </a:graphicData>
        </a:graphic>
      </p:graphicFrame>
      <p:sp>
        <p:nvSpPr>
          <p:cNvPr id="4" name="Content Placeholder 3">
            <a:extLst>
              <a:ext uri="{FF2B5EF4-FFF2-40B4-BE49-F238E27FC236}">
                <a16:creationId xmlns:a16="http://schemas.microsoft.com/office/drawing/2014/main" id="{D618042F-1EF6-1A66-5F31-A64C230ADCC3}"/>
              </a:ext>
            </a:extLst>
          </p:cNvPr>
          <p:cNvSpPr>
            <a:spLocks noGrp="1"/>
          </p:cNvSpPr>
          <p:nvPr>
            <p:ph idx="1"/>
          </p:nvPr>
        </p:nvSpPr>
        <p:spPr>
          <a:xfrm>
            <a:off x="1143000" y="1345087"/>
            <a:ext cx="1447800" cy="405683"/>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Formation</a:t>
            </a:r>
          </a:p>
        </p:txBody>
      </p:sp>
      <p:sp>
        <p:nvSpPr>
          <p:cNvPr id="2" name="Content Placeholder 1">
            <a:extLst>
              <a:ext uri="{FF2B5EF4-FFF2-40B4-BE49-F238E27FC236}">
                <a16:creationId xmlns:a16="http://schemas.microsoft.com/office/drawing/2014/main" id="{DCF08CE8-1F11-9D6B-A92B-484A544F7852}"/>
              </a:ext>
            </a:extLst>
          </p:cNvPr>
          <p:cNvSpPr>
            <a:spLocks noGrp="1"/>
          </p:cNvSpPr>
          <p:nvPr>
            <p:ph idx="13"/>
          </p:nvPr>
        </p:nvSpPr>
        <p:spPr>
          <a:xfrm>
            <a:off x="457200" y="1868602"/>
            <a:ext cx="14478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Nitrogen</a:t>
            </a:r>
          </a:p>
        </p:txBody>
      </p:sp>
      <p:graphicFrame>
        <p:nvGraphicFramePr>
          <p:cNvPr id="16" name="Object 15" descr="open parenthesis N subscript 2 close parenthesis.">
            <a:extLst>
              <a:ext uri="{FF2B5EF4-FFF2-40B4-BE49-F238E27FC236}">
                <a16:creationId xmlns:a16="http://schemas.microsoft.com/office/drawing/2014/main" id="{C1F58549-06EB-7DF4-3A80-FAED7A9CC90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17719372"/>
              </p:ext>
            </p:extLst>
          </p:nvPr>
        </p:nvGraphicFramePr>
        <p:xfrm>
          <a:off x="1960912" y="1868601"/>
          <a:ext cx="606076" cy="439325"/>
        </p:xfrm>
        <a:graphic>
          <a:graphicData uri="http://schemas.openxmlformats.org/presentationml/2006/ole">
            <mc:AlternateContent xmlns:mc="http://schemas.openxmlformats.org/markup-compatibility/2006">
              <mc:Choice xmlns:v="urn:schemas-microsoft-com:vml" Requires="v">
                <p:oleObj name="Equation" r:id="rId5" imgW="317160" imgH="228600" progId="Equation.DSMT4">
                  <p:embed/>
                </p:oleObj>
              </mc:Choice>
              <mc:Fallback>
                <p:oleObj name="Equation" r:id="rId5" imgW="317160" imgH="228600" progId="Equation.DSMT4">
                  <p:embed/>
                  <p:pic>
                    <p:nvPicPr>
                      <p:cNvPr id="15" name="Object 14">
                        <a:extLst>
                          <a:ext uri="{FF2B5EF4-FFF2-40B4-BE49-F238E27FC236}">
                            <a16:creationId xmlns:a16="http://schemas.microsoft.com/office/drawing/2014/main" id="{0548A77E-5E7E-6B3D-8385-D42C194530CB}"/>
                          </a:ext>
                          <a:ext uri="{C183D7F6-B498-43B3-948B-1728B52AA6E4}">
                            <adec:decorative xmlns:adec="http://schemas.microsoft.com/office/drawing/2017/decorative" val="0"/>
                          </a:ext>
                        </a:extLst>
                      </p:cNvPr>
                      <p:cNvPicPr/>
                      <p:nvPr/>
                    </p:nvPicPr>
                    <p:blipFill>
                      <a:blip r:embed="rId6"/>
                      <a:stretch>
                        <a:fillRect/>
                      </a:stretch>
                    </p:blipFill>
                    <p:spPr>
                      <a:xfrm>
                        <a:off x="1960912" y="1868601"/>
                        <a:ext cx="606076" cy="43932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1C77934B-DF26-7A09-B681-5F6DA26B0DA1}"/>
              </a:ext>
            </a:extLst>
          </p:cNvPr>
          <p:cNvSpPr>
            <a:spLocks noGrp="1"/>
          </p:cNvSpPr>
          <p:nvPr>
            <p:ph idx="14"/>
          </p:nvPr>
        </p:nvSpPr>
        <p:spPr>
          <a:xfrm>
            <a:off x="2622900" y="1848778"/>
            <a:ext cx="1600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 oxygen</a:t>
            </a:r>
          </a:p>
        </p:txBody>
      </p:sp>
      <p:graphicFrame>
        <p:nvGraphicFramePr>
          <p:cNvPr id="17" name="Object 16" descr="open parenthesis O subscript 2 close parenthesis.">
            <a:extLst>
              <a:ext uri="{FF2B5EF4-FFF2-40B4-BE49-F238E27FC236}">
                <a16:creationId xmlns:a16="http://schemas.microsoft.com/office/drawing/2014/main" id="{3EE4E3B8-2145-34B1-A068-B32736EB1F8E}"/>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729839425"/>
              </p:ext>
            </p:extLst>
          </p:nvPr>
        </p:nvGraphicFramePr>
        <p:xfrm>
          <a:off x="4279012" y="1850076"/>
          <a:ext cx="630237" cy="439737"/>
        </p:xfrm>
        <a:graphic>
          <a:graphicData uri="http://schemas.openxmlformats.org/presentationml/2006/ole">
            <mc:AlternateContent xmlns:mc="http://schemas.openxmlformats.org/markup-compatibility/2006">
              <mc:Choice xmlns:v="urn:schemas-microsoft-com:vml" Requires="v">
                <p:oleObj name="Equation" r:id="rId7" imgW="330120" imgH="228600" progId="Equation.DSMT4">
                  <p:embed/>
                </p:oleObj>
              </mc:Choice>
              <mc:Fallback>
                <p:oleObj name="Equation" r:id="rId7" imgW="330120" imgH="228600" progId="Equation.DSMT4">
                  <p:embed/>
                  <p:pic>
                    <p:nvPicPr>
                      <p:cNvPr id="16" name="Object 15">
                        <a:extLst>
                          <a:ext uri="{FF2B5EF4-FFF2-40B4-BE49-F238E27FC236}">
                            <a16:creationId xmlns:a16="http://schemas.microsoft.com/office/drawing/2014/main" id="{C1F58549-06EB-7DF4-3A80-FAED7A9CC903}"/>
                          </a:ext>
                          <a:ext uri="{C183D7F6-B498-43B3-948B-1728B52AA6E4}">
                            <adec:decorative xmlns:adec="http://schemas.microsoft.com/office/drawing/2017/decorative" val="0"/>
                          </a:ext>
                        </a:extLst>
                      </p:cNvPr>
                      <p:cNvPicPr/>
                      <p:nvPr/>
                    </p:nvPicPr>
                    <p:blipFill>
                      <a:blip r:embed="rId8"/>
                      <a:stretch>
                        <a:fillRect/>
                      </a:stretch>
                    </p:blipFill>
                    <p:spPr>
                      <a:xfrm>
                        <a:off x="4279012" y="1850076"/>
                        <a:ext cx="630237" cy="439737"/>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220286F4-AADB-D19D-28DD-C7386A133714}"/>
              </a:ext>
            </a:extLst>
          </p:cNvPr>
          <p:cNvSpPr>
            <a:spLocks noGrp="1"/>
          </p:cNvSpPr>
          <p:nvPr>
            <p:ph idx="15"/>
          </p:nvPr>
        </p:nvSpPr>
        <p:spPr>
          <a:xfrm>
            <a:off x="4960398" y="1839253"/>
            <a:ext cx="3429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molecules are separated</a:t>
            </a:r>
          </a:p>
        </p:txBody>
      </p:sp>
      <p:sp>
        <p:nvSpPr>
          <p:cNvPr id="7" name="Content Placeholder 6">
            <a:extLst>
              <a:ext uri="{FF2B5EF4-FFF2-40B4-BE49-F238E27FC236}">
                <a16:creationId xmlns:a16="http://schemas.microsoft.com/office/drawing/2014/main" id="{BB97F552-9F71-D769-2847-E710C927693E}"/>
              </a:ext>
            </a:extLst>
          </p:cNvPr>
          <p:cNvSpPr>
            <a:spLocks noGrp="1"/>
          </p:cNvSpPr>
          <p:nvPr>
            <p:ph idx="16"/>
          </p:nvPr>
        </p:nvSpPr>
        <p:spPr>
          <a:xfrm>
            <a:off x="729343" y="2352468"/>
            <a:ext cx="7957457"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into individual atoms of nitrogen and oxygen during the combustion process.</a:t>
            </a:r>
          </a:p>
        </p:txBody>
      </p:sp>
      <p:sp>
        <p:nvSpPr>
          <p:cNvPr id="8" name="Content Placeholder 7">
            <a:extLst>
              <a:ext uri="{FF2B5EF4-FFF2-40B4-BE49-F238E27FC236}">
                <a16:creationId xmlns:a16="http://schemas.microsoft.com/office/drawing/2014/main" id="{BD7E735F-88FD-B1D6-40DD-A4E055523341}"/>
              </a:ext>
            </a:extLst>
          </p:cNvPr>
          <p:cNvSpPr>
            <a:spLocks noGrp="1"/>
          </p:cNvSpPr>
          <p:nvPr>
            <p:ph idx="17"/>
          </p:nvPr>
        </p:nvSpPr>
        <p:spPr>
          <a:xfrm>
            <a:off x="465137" y="3205401"/>
            <a:ext cx="5038725" cy="405683"/>
          </a:xfrm>
        </p:spPr>
        <p:txBody>
          <a:bodyPr tIns="18000" bIns="18000" anchor="ctr" anchorCtr="0"/>
          <a:lstStyle/>
          <a:p>
            <a:r>
              <a:rPr lang="en-US" sz="2400" noProof="0" dirty="0">
                <a:latin typeface="Arial" panose="020B0604020202020204" pitchFamily="34" charset="0"/>
                <a:cs typeface="Arial" panose="020B0604020202020204" pitchFamily="34" charset="0"/>
              </a:rPr>
              <a:t>These molecules then bond to form</a:t>
            </a:r>
          </a:p>
        </p:txBody>
      </p:sp>
      <p:graphicFrame>
        <p:nvGraphicFramePr>
          <p:cNvPr id="18" name="Object 17" descr="N O subscript x open parenthesis N O comma N O subscript 2 close parenthesis.">
            <a:extLst>
              <a:ext uri="{FF2B5EF4-FFF2-40B4-BE49-F238E27FC236}">
                <a16:creationId xmlns:a16="http://schemas.microsoft.com/office/drawing/2014/main" id="{CD7346CC-694F-2827-8DBB-71732D19852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27845068"/>
              </p:ext>
            </p:extLst>
          </p:nvPr>
        </p:nvGraphicFramePr>
        <p:xfrm>
          <a:off x="5525293" y="3217518"/>
          <a:ext cx="2036763" cy="439737"/>
        </p:xfrm>
        <a:graphic>
          <a:graphicData uri="http://schemas.openxmlformats.org/presentationml/2006/ole">
            <mc:AlternateContent xmlns:mc="http://schemas.openxmlformats.org/markup-compatibility/2006">
              <mc:Choice xmlns:v="urn:schemas-microsoft-com:vml" Requires="v">
                <p:oleObj name="Equation" r:id="rId9" imgW="1066680" imgH="228600" progId="Equation.DSMT4">
                  <p:embed/>
                </p:oleObj>
              </mc:Choice>
              <mc:Fallback>
                <p:oleObj name="Equation" r:id="rId9" imgW="1066680" imgH="228600" progId="Equation.DSMT4">
                  <p:embed/>
                  <p:pic>
                    <p:nvPicPr>
                      <p:cNvPr id="17" name="Object 16">
                        <a:extLst>
                          <a:ext uri="{FF2B5EF4-FFF2-40B4-BE49-F238E27FC236}">
                            <a16:creationId xmlns:a16="http://schemas.microsoft.com/office/drawing/2014/main" id="{3EE4E3B8-2145-34B1-A068-B32736EB1F8E}"/>
                          </a:ext>
                          <a:ext uri="{C183D7F6-B498-43B3-948B-1728B52AA6E4}">
                            <adec:decorative xmlns:adec="http://schemas.microsoft.com/office/drawing/2017/decorative" val="0"/>
                          </a:ext>
                        </a:extLst>
                      </p:cNvPr>
                      <p:cNvPicPr/>
                      <p:nvPr/>
                    </p:nvPicPr>
                    <p:blipFill>
                      <a:blip r:embed="rId10"/>
                      <a:stretch>
                        <a:fillRect/>
                      </a:stretch>
                    </p:blipFill>
                    <p:spPr>
                      <a:xfrm>
                        <a:off x="5525293" y="3217518"/>
                        <a:ext cx="2036763" cy="439737"/>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C0071C5A-156A-6B93-CB29-3723D39C347E}"/>
              </a:ext>
            </a:extLst>
          </p:cNvPr>
          <p:cNvSpPr>
            <a:spLocks noGrp="1"/>
          </p:cNvSpPr>
          <p:nvPr>
            <p:ph idx="18"/>
          </p:nvPr>
        </p:nvSpPr>
        <p:spPr>
          <a:xfrm>
            <a:off x="457200" y="3733800"/>
            <a:ext cx="72390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When combustion flame front temperatures exceed</a:t>
            </a:r>
          </a:p>
        </p:txBody>
      </p:sp>
      <p:graphicFrame>
        <p:nvGraphicFramePr>
          <p:cNvPr id="19" name="Object 18" descr="2,500 degrees fahrenheit open parenthesis 1,370 degrees celsius close parenthesis, N O subscript x.">
            <a:extLst>
              <a:ext uri="{FF2B5EF4-FFF2-40B4-BE49-F238E27FC236}">
                <a16:creationId xmlns:a16="http://schemas.microsoft.com/office/drawing/2014/main" id="{26F33607-A5D9-6A92-DF76-9B56F9E2DBBA}"/>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860560131"/>
              </p:ext>
            </p:extLst>
          </p:nvPr>
        </p:nvGraphicFramePr>
        <p:xfrm>
          <a:off x="690336" y="4197112"/>
          <a:ext cx="3101975" cy="439737"/>
        </p:xfrm>
        <a:graphic>
          <a:graphicData uri="http://schemas.openxmlformats.org/presentationml/2006/ole">
            <mc:AlternateContent xmlns:mc="http://schemas.openxmlformats.org/markup-compatibility/2006">
              <mc:Choice xmlns:v="urn:schemas-microsoft-com:vml" Requires="v">
                <p:oleObj name="Equation" r:id="rId11" imgW="1625400" imgH="228600" progId="Equation.DSMT4">
                  <p:embed/>
                </p:oleObj>
              </mc:Choice>
              <mc:Fallback>
                <p:oleObj name="Equation" r:id="rId11" imgW="1625400" imgH="228600" progId="Equation.DSMT4">
                  <p:embed/>
                  <p:pic>
                    <p:nvPicPr>
                      <p:cNvPr id="18" name="Object 17">
                        <a:extLst>
                          <a:ext uri="{FF2B5EF4-FFF2-40B4-BE49-F238E27FC236}">
                            <a16:creationId xmlns:a16="http://schemas.microsoft.com/office/drawing/2014/main" id="{CD7346CC-694F-2827-8DBB-71732D19852D}"/>
                          </a:ext>
                          <a:ext uri="{C183D7F6-B498-43B3-948B-1728B52AA6E4}">
                            <adec:decorative xmlns:adec="http://schemas.microsoft.com/office/drawing/2017/decorative" val="0"/>
                          </a:ext>
                        </a:extLst>
                      </p:cNvPr>
                      <p:cNvPicPr/>
                      <p:nvPr/>
                    </p:nvPicPr>
                    <p:blipFill>
                      <a:blip r:embed="rId12"/>
                      <a:stretch>
                        <a:fillRect/>
                      </a:stretch>
                    </p:blipFill>
                    <p:spPr>
                      <a:xfrm>
                        <a:off x="690336" y="4197112"/>
                        <a:ext cx="3101975" cy="439737"/>
                      </a:xfrm>
                      <a:prstGeom prst="rect">
                        <a:avLst/>
                      </a:prstGeom>
                      <a:noFill/>
                    </p:spPr>
                  </p:pic>
                </p:oleObj>
              </mc:Fallback>
            </mc:AlternateContent>
          </a:graphicData>
        </a:graphic>
      </p:graphicFrame>
      <p:sp>
        <p:nvSpPr>
          <p:cNvPr id="10" name="Content Placeholder 9">
            <a:extLst>
              <a:ext uri="{FF2B5EF4-FFF2-40B4-BE49-F238E27FC236}">
                <a16:creationId xmlns:a16="http://schemas.microsoft.com/office/drawing/2014/main" id="{A0261020-5615-B6C0-0500-65CD267E832B}"/>
              </a:ext>
            </a:extLst>
          </p:cNvPr>
          <p:cNvSpPr>
            <a:spLocks noGrp="1"/>
          </p:cNvSpPr>
          <p:nvPr>
            <p:ph idx="19"/>
          </p:nvPr>
        </p:nvSpPr>
        <p:spPr>
          <a:xfrm>
            <a:off x="3858080" y="4212352"/>
            <a:ext cx="4038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is formed inside the cylinders,</a:t>
            </a:r>
          </a:p>
        </p:txBody>
      </p:sp>
      <p:sp>
        <p:nvSpPr>
          <p:cNvPr id="11" name="Content Placeholder 10">
            <a:extLst>
              <a:ext uri="{FF2B5EF4-FFF2-40B4-BE49-F238E27FC236}">
                <a16:creationId xmlns:a16="http://schemas.microsoft.com/office/drawing/2014/main" id="{616CDA16-3DFA-B3A4-09FD-66C618D302C3}"/>
              </a:ext>
            </a:extLst>
          </p:cNvPr>
          <p:cNvSpPr>
            <a:spLocks noGrp="1"/>
          </p:cNvSpPr>
          <p:nvPr>
            <p:ph idx="20"/>
          </p:nvPr>
        </p:nvSpPr>
        <p:spPr>
          <a:xfrm>
            <a:off x="726272" y="4683091"/>
            <a:ext cx="794024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which is then discharged into the atmosphere from the tailpipe.</a:t>
            </a:r>
          </a:p>
        </p:txBody>
      </p:sp>
    </p:spTree>
    <p:extLst>
      <p:ext uri="{BB962C8B-B14F-4D97-AF65-F5344CB8AC3E}">
        <p14:creationId xmlns:p14="http://schemas.microsoft.com/office/powerpoint/2010/main" val="11639414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(6 of 10)</a:t>
            </a:r>
            <a:endParaRPr lang="en-US" sz="2600" noProof="0" dirty="0"/>
          </a:p>
        </p:txBody>
      </p:sp>
      <p:sp>
        <p:nvSpPr>
          <p:cNvPr id="2" name="Content Placeholder 1"/>
          <p:cNvSpPr>
            <a:spLocks noGrp="1"/>
          </p:cNvSpPr>
          <p:nvPr>
            <p:ph idx="1"/>
          </p:nvPr>
        </p:nvSpPr>
        <p:spPr>
          <a:xfrm>
            <a:off x="457200" y="916044"/>
            <a:ext cx="8229600" cy="319875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Results</a:t>
            </a:r>
          </a:p>
          <a:p>
            <a:r>
              <a:rPr lang="en-US" sz="2400" noProof="0" dirty="0">
                <a:latin typeface="Arial" panose="020B0604020202020204" pitchFamily="34" charset="0"/>
                <a:cs typeface="Arial" panose="020B0604020202020204" pitchFamily="34" charset="0"/>
              </a:rPr>
              <a:t>If vacuum reading is equal to or higher than vacuum reading when engine was at idle speed, the exhaust system is </a:t>
            </a:r>
            <a:r>
              <a:rPr lang="en-US" sz="2400" b="1" i="1" noProof="0" dirty="0">
                <a:latin typeface="Arial" panose="020B0604020202020204" pitchFamily="34" charset="0"/>
                <a:cs typeface="Arial" panose="020B0604020202020204" pitchFamily="34" charset="0"/>
              </a:rPr>
              <a:t>not </a:t>
            </a:r>
            <a:r>
              <a:rPr lang="en-US" sz="2400" b="1" noProof="0" dirty="0">
                <a:latin typeface="Arial" panose="020B0604020202020204" pitchFamily="34" charset="0"/>
                <a:cs typeface="Arial" panose="020B0604020202020204" pitchFamily="34" charset="0"/>
              </a:rPr>
              <a:t>restricted</a:t>
            </a:r>
            <a:r>
              <a:rPr lang="en-US" sz="2400" noProof="0" dirty="0">
                <a:latin typeface="Arial" panose="020B0604020202020204" pitchFamily="34" charset="0"/>
                <a:cs typeface="Arial" panose="020B0604020202020204" pitchFamily="34" charset="0"/>
              </a:rPr>
              <a:t>.</a:t>
            </a:r>
          </a:p>
          <a:p>
            <a:r>
              <a:rPr lang="en-US" sz="2400" noProof="0" dirty="0">
                <a:latin typeface="Arial" panose="020B0604020202020204" pitchFamily="34" charset="0"/>
                <a:cs typeface="Arial" panose="020B0604020202020204" pitchFamily="34" charset="0"/>
              </a:rPr>
              <a:t>If vacuum reading is lower than vacuum reading when the engine was at idle speed, then exhaust </a:t>
            </a:r>
            <a:r>
              <a:rPr lang="en-US" sz="2400" i="1" noProof="0" dirty="0">
                <a:latin typeface="Arial" panose="020B0604020202020204" pitchFamily="34" charset="0"/>
                <a:cs typeface="Arial" panose="020B0604020202020204" pitchFamily="34" charset="0"/>
              </a:rPr>
              <a:t>is </a:t>
            </a:r>
            <a:r>
              <a:rPr lang="en-US" sz="2400" noProof="0" dirty="0">
                <a:latin typeface="Arial" panose="020B0604020202020204" pitchFamily="34" charset="0"/>
                <a:cs typeface="Arial" panose="020B0604020202020204" pitchFamily="34" charset="0"/>
              </a:rPr>
              <a:t>restricted. </a:t>
            </a:r>
          </a:p>
          <a:p>
            <a:r>
              <a:rPr lang="en-US" sz="2400" noProof="0" dirty="0">
                <a:latin typeface="Arial" panose="020B0604020202020204" pitchFamily="34" charset="0"/>
                <a:cs typeface="Arial" panose="020B0604020202020204" pitchFamily="34" charset="0"/>
              </a:rPr>
              <a:t>Further testing needed to determine location of restriction.</a:t>
            </a:r>
          </a:p>
        </p:txBody>
      </p:sp>
    </p:spTree>
    <p:extLst>
      <p:ext uri="{BB962C8B-B14F-4D97-AF65-F5344CB8AC3E}">
        <p14:creationId xmlns:p14="http://schemas.microsoft.com/office/powerpoint/2010/main" val="35425089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F0E4A-705C-F9F8-1C1A-7577C15A68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07A9E1-64BC-39A6-8706-1145F19F5500}"/>
              </a:ext>
            </a:extLst>
          </p:cNvPr>
          <p:cNvSpPr>
            <a:spLocks noGrp="1"/>
          </p:cNvSpPr>
          <p:nvPr>
            <p:ph type="title"/>
          </p:nvPr>
        </p:nvSpPr>
        <p:spPr>
          <a:xfrm>
            <a:off x="466725" y="152400"/>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(7 of 10)</a:t>
            </a:r>
            <a:endParaRPr lang="en-US" sz="2600" noProof="0" dirty="0"/>
          </a:p>
        </p:txBody>
      </p:sp>
      <p:sp>
        <p:nvSpPr>
          <p:cNvPr id="4" name="Content Placeholder 3">
            <a:extLst>
              <a:ext uri="{FF2B5EF4-FFF2-40B4-BE49-F238E27FC236}">
                <a16:creationId xmlns:a16="http://schemas.microsoft.com/office/drawing/2014/main" id="{867E06FC-6A65-9A92-92CB-B8FC11AA6C87}"/>
              </a:ext>
            </a:extLst>
          </p:cNvPr>
          <p:cNvSpPr>
            <a:spLocks noGrp="1"/>
          </p:cNvSpPr>
          <p:nvPr>
            <p:ph idx="1"/>
          </p:nvPr>
        </p:nvSpPr>
        <p:spPr>
          <a:xfrm>
            <a:off x="457200" y="914400"/>
            <a:ext cx="6629400" cy="405683"/>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Testing Catalytic Converter for Temperature Rise </a:t>
            </a:r>
          </a:p>
        </p:txBody>
      </p:sp>
      <p:sp>
        <p:nvSpPr>
          <p:cNvPr id="2" name="Content Placeholder 1">
            <a:extLst>
              <a:ext uri="{FF2B5EF4-FFF2-40B4-BE49-F238E27FC236}">
                <a16:creationId xmlns:a16="http://schemas.microsoft.com/office/drawing/2014/main" id="{35FA4EF7-4362-77ED-B6E4-4B591826FE88}"/>
              </a:ext>
            </a:extLst>
          </p:cNvPr>
          <p:cNvSpPr>
            <a:spLocks noGrp="1"/>
          </p:cNvSpPr>
          <p:nvPr>
            <p:ph idx="13"/>
          </p:nvPr>
        </p:nvSpPr>
        <p:spPr>
          <a:xfrm>
            <a:off x="452436" y="1365982"/>
            <a:ext cx="2276475" cy="405683"/>
          </a:xfrm>
        </p:spPr>
        <p:txBody>
          <a:bodyPr tIns="18000" bIns="18000" anchor="ctr" anchorCtr="0"/>
          <a:lstStyle/>
          <a:p>
            <a:r>
              <a:rPr lang="en-US" sz="2400" noProof="0" dirty="0">
                <a:latin typeface="Arial" panose="020B0604020202020204" pitchFamily="34" charset="0"/>
                <a:cs typeface="Arial" panose="020B0604020202020204" pitchFamily="34" charset="0"/>
              </a:rPr>
              <a:t>Able to reduce</a:t>
            </a:r>
          </a:p>
        </p:txBody>
      </p:sp>
      <p:graphicFrame>
        <p:nvGraphicFramePr>
          <p:cNvPr id="23" name="Object 22" descr="N O subscript x">
            <a:extLst>
              <a:ext uri="{FF2B5EF4-FFF2-40B4-BE49-F238E27FC236}">
                <a16:creationId xmlns:a16="http://schemas.microsoft.com/office/drawing/2014/main" id="{7E6B3010-38DF-CF0E-2554-12D6CFF3B3A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59534642"/>
              </p:ext>
            </p:extLst>
          </p:nvPr>
        </p:nvGraphicFramePr>
        <p:xfrm>
          <a:off x="2790825" y="1359404"/>
          <a:ext cx="636587" cy="458788"/>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23" name="Object 22">
                        <a:extLst>
                          <a:ext uri="{FF2B5EF4-FFF2-40B4-BE49-F238E27FC236}">
                            <a16:creationId xmlns:a16="http://schemas.microsoft.com/office/drawing/2014/main" id="{79756903-F286-621C-8076-8C82A0F2626A}"/>
                          </a:ext>
                          <a:ext uri="{C183D7F6-B498-43B3-948B-1728B52AA6E4}">
                            <adec:decorative xmlns:adec="http://schemas.microsoft.com/office/drawing/2017/decorative" val="0"/>
                          </a:ext>
                        </a:extLst>
                      </p:cNvPr>
                      <p:cNvPicPr/>
                      <p:nvPr/>
                    </p:nvPicPr>
                    <p:blipFill>
                      <a:blip r:embed="rId4"/>
                      <a:stretch>
                        <a:fillRect/>
                      </a:stretch>
                    </p:blipFill>
                    <p:spPr>
                      <a:xfrm>
                        <a:off x="2790825" y="1359404"/>
                        <a:ext cx="636587" cy="458788"/>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8142CE5E-7543-9200-EE58-D2BA7006A44A}"/>
              </a:ext>
            </a:extLst>
          </p:cNvPr>
          <p:cNvSpPr>
            <a:spLocks noGrp="1"/>
          </p:cNvSpPr>
          <p:nvPr>
            <p:ph idx="14"/>
          </p:nvPr>
        </p:nvSpPr>
        <p:spPr>
          <a:xfrm>
            <a:off x="3484562" y="1371600"/>
            <a:ext cx="4114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exhaust emissions into N, and</a:t>
            </a:r>
          </a:p>
        </p:txBody>
      </p:sp>
      <p:graphicFrame>
        <p:nvGraphicFramePr>
          <p:cNvPr id="9" name="Object 8" descr="O subscript 2">
            <a:extLst>
              <a:ext uri="{FF2B5EF4-FFF2-40B4-BE49-F238E27FC236}">
                <a16:creationId xmlns:a16="http://schemas.microsoft.com/office/drawing/2014/main" id="{7B0C1AFB-522A-A50A-42F0-65E976BD255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70095088"/>
              </p:ext>
            </p:extLst>
          </p:nvPr>
        </p:nvGraphicFramePr>
        <p:xfrm>
          <a:off x="7676485" y="1351971"/>
          <a:ext cx="433388" cy="458788"/>
        </p:xfrm>
        <a:graphic>
          <a:graphicData uri="http://schemas.openxmlformats.org/presentationml/2006/ole">
            <mc:AlternateContent xmlns:mc="http://schemas.openxmlformats.org/markup-compatibility/2006">
              <mc:Choice xmlns:v="urn:schemas-microsoft-com:vml" Requires="v">
                <p:oleObj name="Equation" r:id="rId5" imgW="215640" imgH="228600" progId="Equation.DSMT4">
                  <p:embed/>
                </p:oleObj>
              </mc:Choice>
              <mc:Fallback>
                <p:oleObj name="Equation" r:id="rId5" imgW="215640" imgH="228600" progId="Equation.DSMT4">
                  <p:embed/>
                  <p:pic>
                    <p:nvPicPr>
                      <p:cNvPr id="14" name="Object 13" descr="C O subscript 2">
                        <a:extLst>
                          <a:ext uri="{FF2B5EF4-FFF2-40B4-BE49-F238E27FC236}">
                            <a16:creationId xmlns:a16="http://schemas.microsoft.com/office/drawing/2014/main" id="{3C0683DC-1AA8-21E7-D462-CA8BA293F9C7}"/>
                          </a:ext>
                          <a:ext uri="{C183D7F6-B498-43B3-948B-1728B52AA6E4}">
                            <adec:decorative xmlns:adec="http://schemas.microsoft.com/office/drawing/2017/decorative" val="0"/>
                          </a:ext>
                        </a:extLst>
                      </p:cNvPr>
                      <p:cNvPicPr/>
                      <p:nvPr/>
                    </p:nvPicPr>
                    <p:blipFill>
                      <a:blip r:embed="rId6"/>
                      <a:stretch>
                        <a:fillRect/>
                      </a:stretch>
                    </p:blipFill>
                    <p:spPr>
                      <a:xfrm>
                        <a:off x="7676485" y="1351971"/>
                        <a:ext cx="433388" cy="458788"/>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CA3E3540-1C7D-B4E5-DD9B-83351ADF1534}"/>
              </a:ext>
            </a:extLst>
          </p:cNvPr>
          <p:cNvSpPr>
            <a:spLocks noGrp="1"/>
          </p:cNvSpPr>
          <p:nvPr>
            <p:ph idx="15"/>
          </p:nvPr>
        </p:nvSpPr>
        <p:spPr>
          <a:xfrm>
            <a:off x="452436" y="1864091"/>
            <a:ext cx="6253163" cy="405683"/>
          </a:xfrm>
        </p:spPr>
        <p:txBody>
          <a:bodyPr tIns="18000" bIns="18000" anchor="ctr" anchorCtr="0"/>
          <a:lstStyle/>
          <a:p>
            <a:r>
              <a:rPr lang="en-US" sz="2400" noProof="0" dirty="0">
                <a:latin typeface="Arial" panose="020B0604020202020204" pitchFamily="34" charset="0"/>
                <a:cs typeface="Arial" panose="020B0604020202020204" pitchFamily="34" charset="0"/>
              </a:rPr>
              <a:t>Oxidize unburned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into harmless</a:t>
            </a:r>
          </a:p>
        </p:txBody>
      </p:sp>
      <p:graphicFrame>
        <p:nvGraphicFramePr>
          <p:cNvPr id="14" name="Object 13" descr="C O subscript 2">
            <a:extLst>
              <a:ext uri="{FF2B5EF4-FFF2-40B4-BE49-F238E27FC236}">
                <a16:creationId xmlns:a16="http://schemas.microsoft.com/office/drawing/2014/main" id="{3C0683DC-1AA8-21E7-D462-CA8BA293F9C7}"/>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735784553"/>
              </p:ext>
            </p:extLst>
          </p:nvPr>
        </p:nvGraphicFramePr>
        <p:xfrm>
          <a:off x="6755606" y="1844676"/>
          <a:ext cx="661987" cy="458787"/>
        </p:xfrm>
        <a:graphic>
          <a:graphicData uri="http://schemas.openxmlformats.org/presentationml/2006/ole">
            <mc:AlternateContent xmlns:mc="http://schemas.openxmlformats.org/markup-compatibility/2006">
              <mc:Choice xmlns:v="urn:schemas-microsoft-com:vml" Requires="v">
                <p:oleObj name="Equation" r:id="rId7" imgW="330120" imgH="228600" progId="Equation.DSMT4">
                  <p:embed/>
                </p:oleObj>
              </mc:Choice>
              <mc:Fallback>
                <p:oleObj name="Equation" r:id="rId7" imgW="330120" imgH="228600" progId="Equation.DSMT4">
                  <p:embed/>
                  <p:pic>
                    <p:nvPicPr>
                      <p:cNvPr id="23" name="Object 22">
                        <a:extLst>
                          <a:ext uri="{FF2B5EF4-FFF2-40B4-BE49-F238E27FC236}">
                            <a16:creationId xmlns:a16="http://schemas.microsoft.com/office/drawing/2014/main" id="{7E6B3010-38DF-CF0E-2554-12D6CFF3B3A4}"/>
                          </a:ext>
                          <a:ext uri="{C183D7F6-B498-43B3-948B-1728B52AA6E4}">
                            <adec:decorative xmlns:adec="http://schemas.microsoft.com/office/drawing/2017/decorative" val="0"/>
                          </a:ext>
                        </a:extLst>
                      </p:cNvPr>
                      <p:cNvPicPr/>
                      <p:nvPr/>
                    </p:nvPicPr>
                    <p:blipFill>
                      <a:blip r:embed="rId8"/>
                      <a:stretch>
                        <a:fillRect/>
                      </a:stretch>
                    </p:blipFill>
                    <p:spPr>
                      <a:xfrm>
                        <a:off x="6755606" y="1844676"/>
                        <a:ext cx="661987" cy="458787"/>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EE692A6D-9BDA-423D-727E-C7A8B8C82C95}"/>
              </a:ext>
            </a:extLst>
          </p:cNvPr>
          <p:cNvSpPr>
            <a:spLocks noGrp="1"/>
          </p:cNvSpPr>
          <p:nvPr>
            <p:ph idx="16"/>
          </p:nvPr>
        </p:nvSpPr>
        <p:spPr>
          <a:xfrm>
            <a:off x="7467600" y="1844330"/>
            <a:ext cx="5334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a:t>
            </a:r>
          </a:p>
        </p:txBody>
      </p:sp>
      <p:graphicFrame>
        <p:nvGraphicFramePr>
          <p:cNvPr id="15" name="Object 14" descr="H subscript 2 O">
            <a:extLst>
              <a:ext uri="{FF2B5EF4-FFF2-40B4-BE49-F238E27FC236}">
                <a16:creationId xmlns:a16="http://schemas.microsoft.com/office/drawing/2014/main" id="{9495730B-0C69-9756-8CEB-5556305A415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565140692"/>
              </p:ext>
            </p:extLst>
          </p:nvPr>
        </p:nvGraphicFramePr>
        <p:xfrm>
          <a:off x="8042275" y="1844675"/>
          <a:ext cx="636588" cy="458788"/>
        </p:xfrm>
        <a:graphic>
          <a:graphicData uri="http://schemas.openxmlformats.org/presentationml/2006/ole">
            <mc:AlternateContent xmlns:mc="http://schemas.openxmlformats.org/markup-compatibility/2006">
              <mc:Choice xmlns:v="urn:schemas-microsoft-com:vml" Requires="v">
                <p:oleObj name="Equation" r:id="rId9" imgW="317160" imgH="228600" progId="Equation.DSMT4">
                  <p:embed/>
                </p:oleObj>
              </mc:Choice>
              <mc:Fallback>
                <p:oleObj name="Equation" r:id="rId9" imgW="317160" imgH="228600" progId="Equation.DSMT4">
                  <p:embed/>
                  <p:pic>
                    <p:nvPicPr>
                      <p:cNvPr id="14" name="Object 13">
                        <a:extLst>
                          <a:ext uri="{FF2B5EF4-FFF2-40B4-BE49-F238E27FC236}">
                            <a16:creationId xmlns:a16="http://schemas.microsoft.com/office/drawing/2014/main" id="{3C0683DC-1AA8-21E7-D462-CA8BA293F9C7}"/>
                          </a:ext>
                          <a:ext uri="{C183D7F6-B498-43B3-948B-1728B52AA6E4}">
                            <adec:decorative xmlns:adec="http://schemas.microsoft.com/office/drawing/2017/decorative" val="0"/>
                          </a:ext>
                        </a:extLst>
                      </p:cNvPr>
                      <p:cNvPicPr/>
                      <p:nvPr/>
                    </p:nvPicPr>
                    <p:blipFill>
                      <a:blip r:embed="rId10"/>
                      <a:stretch>
                        <a:fillRect/>
                      </a:stretch>
                    </p:blipFill>
                    <p:spPr>
                      <a:xfrm>
                        <a:off x="8042275" y="1844675"/>
                        <a:ext cx="636588" cy="458788"/>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AEF4B175-5BC6-5C3D-BDF0-A888F027CA22}"/>
              </a:ext>
            </a:extLst>
          </p:cNvPr>
          <p:cNvSpPr>
            <a:spLocks noGrp="1"/>
          </p:cNvSpPr>
          <p:nvPr>
            <p:ph idx="17"/>
          </p:nvPr>
        </p:nvSpPr>
        <p:spPr>
          <a:xfrm>
            <a:off x="476250" y="2362200"/>
            <a:ext cx="8220075" cy="2775563"/>
          </a:xfrm>
        </p:spPr>
        <p:txBody>
          <a:bodyPr tIns="18000" bIns="18000" anchor="ctr" anchorCtr="0"/>
          <a:lstStyle/>
          <a:p>
            <a:pPr>
              <a:spcBef>
                <a:spcPts val="600"/>
              </a:spcBef>
            </a:pPr>
            <a:r>
              <a:rPr lang="en-US" sz="2400" noProof="0" dirty="0">
                <a:latin typeface="Arial" panose="020B0604020202020204" pitchFamily="34" charset="0"/>
                <a:cs typeface="Arial" panose="020B0604020202020204" pitchFamily="34" charset="0"/>
              </a:rPr>
              <a:t>During these chemical processes, catalytic converter should increase in temperature at least 10% if converter is working properly. </a:t>
            </a:r>
          </a:p>
          <a:p>
            <a:pPr>
              <a:spcBef>
                <a:spcPts val="600"/>
              </a:spcBef>
            </a:pPr>
            <a:r>
              <a:rPr lang="en-US" sz="2400" noProof="0" dirty="0">
                <a:latin typeface="Arial" panose="020B0604020202020204" pitchFamily="34" charset="0"/>
                <a:cs typeface="Arial" panose="020B0604020202020204" pitchFamily="34" charset="0"/>
              </a:rPr>
              <a:t>To test converter, operate engine at 2,500 </a:t>
            </a:r>
            <a:r>
              <a:rPr lang="en-US" sz="2400" spc="-3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for at least 2 minutes to fully warm up converter. </a:t>
            </a:r>
          </a:p>
          <a:p>
            <a:pPr>
              <a:spcBef>
                <a:spcPts val="600"/>
              </a:spcBef>
            </a:pPr>
            <a:r>
              <a:rPr lang="en-US" sz="2400" noProof="0" dirty="0">
                <a:latin typeface="Arial" panose="020B0604020202020204" pitchFamily="34" charset="0"/>
                <a:cs typeface="Arial" panose="020B0604020202020204" pitchFamily="34" charset="0"/>
              </a:rPr>
              <a:t>Measure inlet and outlet temperatures using an infrared thermometer (pyrometer), as shown in Figure 27.27.</a:t>
            </a:r>
          </a:p>
        </p:txBody>
      </p:sp>
    </p:spTree>
    <p:extLst>
      <p:ext uri="{BB962C8B-B14F-4D97-AF65-F5344CB8AC3E}">
        <p14:creationId xmlns:p14="http://schemas.microsoft.com/office/powerpoint/2010/main" val="3206498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2895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Exhaust Temperature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7801"/>
            <a:ext cx="4046705" cy="25908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temperature of the outlet should be at least 10% hotter than the temperature of the inlet. If a converter is not working, the inlet temperature will be hotter than the outlet temperature.</a:t>
            </a:r>
          </a:p>
        </p:txBody>
      </p:sp>
      <p:pic>
        <p:nvPicPr>
          <p:cNvPr id="7" name="Picture 6" descr="A diagram of a catalytic converter with a pyrometer measuring the temperatures of the inlet and outlet of the converter.&#10;Long description is available in notes, press F6.">
            <a:extLst>
              <a:ext uri="{FF2B5EF4-FFF2-40B4-BE49-F238E27FC236}">
                <a16:creationId xmlns:a16="http://schemas.microsoft.com/office/drawing/2014/main" id="{A7EFA565-EFCB-F9D1-6204-F47254C9F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04621"/>
            <a:ext cx="4046706" cy="4405579"/>
          </a:xfrm>
          <a:prstGeom prst="rect">
            <a:avLst/>
          </a:prstGeom>
        </p:spPr>
      </p:pic>
    </p:spTree>
    <p:extLst>
      <p:ext uri="{BB962C8B-B14F-4D97-AF65-F5344CB8AC3E}">
        <p14:creationId xmlns:p14="http://schemas.microsoft.com/office/powerpoint/2010/main" val="3244693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2428"/>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(8 of 10)</a:t>
            </a:r>
            <a:endParaRPr lang="en-US" sz="2600" noProof="0" dirty="0"/>
          </a:p>
        </p:txBody>
      </p:sp>
      <p:sp>
        <p:nvSpPr>
          <p:cNvPr id="2" name="Content Placeholder 1"/>
          <p:cNvSpPr>
            <a:spLocks noGrp="1"/>
          </p:cNvSpPr>
          <p:nvPr>
            <p:ph idx="1"/>
          </p:nvPr>
        </p:nvSpPr>
        <p:spPr>
          <a:xfrm>
            <a:off x="457200" y="895193"/>
            <a:ext cx="8229600" cy="2991007"/>
          </a:xfrm>
        </p:spPr>
        <p:txBody>
          <a:bodyPr tIns="18000" bIns="18000" anchor="ctr" anchorCtr="0">
            <a:spAutoFit/>
          </a:bodyPr>
          <a:lstStyle/>
          <a:p>
            <a:r>
              <a:rPr lang="en-US" sz="2400" noProof="0" dirty="0">
                <a:solidFill>
                  <a:srgbClr val="007FA3"/>
                </a:solidFill>
                <a:latin typeface="Arial" panose="020B0604020202020204" pitchFamily="34" charset="0"/>
                <a:cs typeface="Arial" panose="020B0604020202020204" pitchFamily="34" charset="0"/>
              </a:rPr>
              <a:t>NOTE: If engine is extremely efficient, converter may not have any excessive unburned hydrocarbons or carbon monoxide to convert! In this case, a spark plug wire could be grounded out using a vacuum hose and a test light to create some unburned hydrocarbon in the exhaust. Do not ground out a cylinder for longer than 10 seconds or the excessive amount of unburned hydrocarbon could overheat and damage the converter.</a:t>
            </a:r>
          </a:p>
        </p:txBody>
      </p:sp>
    </p:spTree>
    <p:extLst>
      <p:ext uri="{BB962C8B-B14F-4D97-AF65-F5344CB8AC3E}">
        <p14:creationId xmlns:p14="http://schemas.microsoft.com/office/powerpoint/2010/main" val="4282931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329B9-9FC8-2B31-23C4-605A5B82B9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215131-1153-8AAD-B850-DE11FDA0351F}"/>
              </a:ext>
            </a:extLst>
          </p:cNvPr>
          <p:cNvSpPr>
            <a:spLocks noGrp="1"/>
          </p:cNvSpPr>
          <p:nvPr>
            <p:ph type="title"/>
          </p:nvPr>
        </p:nvSpPr>
        <p:spPr>
          <a:xfrm>
            <a:off x="466725" y="202428"/>
            <a:ext cx="8229600" cy="559572"/>
          </a:xfrm>
        </p:spPr>
        <p:txBody>
          <a:bodyPr tIns="18000" bIns="18000" anchor="ctr" anchorCtr="0">
            <a:spAutoFit/>
          </a:bodyPr>
          <a:lstStyle/>
          <a:p>
            <a:r>
              <a:rPr lang="en-US" sz="3400" kern="0" noProof="0" dirty="0">
                <a:cs typeface="Times New Roman"/>
                <a:sym typeface="Times New Roman"/>
              </a:rPr>
              <a:t>Diagnosing Catalytic Converters </a:t>
            </a:r>
            <a:r>
              <a:rPr lang="en-US" sz="2600" kern="0" noProof="0" dirty="0">
                <a:cs typeface="Times New Roman"/>
                <a:sym typeface="Times New Roman"/>
              </a:rPr>
              <a:t>(9 of 10)</a:t>
            </a:r>
            <a:endParaRPr lang="en-US" sz="2600" noProof="0" dirty="0"/>
          </a:p>
        </p:txBody>
      </p:sp>
      <p:sp>
        <p:nvSpPr>
          <p:cNvPr id="4" name="Content Placeholder 3">
            <a:extLst>
              <a:ext uri="{FF2B5EF4-FFF2-40B4-BE49-F238E27FC236}">
                <a16:creationId xmlns:a16="http://schemas.microsoft.com/office/drawing/2014/main" id="{6ABF3F2D-D606-6CAC-53EC-267E6688FBBD}"/>
              </a:ext>
            </a:extLst>
          </p:cNvPr>
          <p:cNvSpPr>
            <a:spLocks noGrp="1"/>
          </p:cNvSpPr>
          <p:nvPr>
            <p:ph idx="1"/>
          </p:nvPr>
        </p:nvSpPr>
        <p:spPr>
          <a:xfrm>
            <a:off x="457200" y="884878"/>
            <a:ext cx="8220075" cy="1221291"/>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Catalytic Converter Efficiency Tests</a:t>
            </a:r>
          </a:p>
          <a:p>
            <a:pPr>
              <a:spcBef>
                <a:spcPts val="600"/>
              </a:spcBef>
            </a:pPr>
            <a:r>
              <a:rPr lang="en-US" sz="2400" noProof="0" dirty="0">
                <a:latin typeface="Arial" panose="020B0604020202020204" pitchFamily="34" charset="0"/>
                <a:cs typeface="Arial" panose="020B0604020202020204" pitchFamily="34" charset="0"/>
              </a:rPr>
              <a:t>Converter efficiency determined using exhaust gas analyzer.</a:t>
            </a:r>
          </a:p>
        </p:txBody>
      </p:sp>
      <p:sp>
        <p:nvSpPr>
          <p:cNvPr id="2" name="Content Placeholder 1">
            <a:extLst>
              <a:ext uri="{FF2B5EF4-FFF2-40B4-BE49-F238E27FC236}">
                <a16:creationId xmlns:a16="http://schemas.microsoft.com/office/drawing/2014/main" id="{EC44D1F5-66DA-03C6-6FEB-4822BBCFBF64}"/>
              </a:ext>
            </a:extLst>
          </p:cNvPr>
          <p:cNvSpPr>
            <a:spLocks noGrp="1"/>
          </p:cNvSpPr>
          <p:nvPr>
            <p:ph idx="13"/>
          </p:nvPr>
        </p:nvSpPr>
        <p:spPr>
          <a:xfrm>
            <a:off x="466725" y="2177235"/>
            <a:ext cx="65532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Oxygen level test. Warm in closed loop, check</a:t>
            </a:r>
          </a:p>
        </p:txBody>
      </p:sp>
      <p:graphicFrame>
        <p:nvGraphicFramePr>
          <p:cNvPr id="15" name="Object 14" descr="O subscript 2">
            <a:extLst>
              <a:ext uri="{FF2B5EF4-FFF2-40B4-BE49-F238E27FC236}">
                <a16:creationId xmlns:a16="http://schemas.microsoft.com/office/drawing/2014/main" id="{43B2DCDD-DF0D-F1C4-42BB-FBE9D64A5B9E}"/>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7268652"/>
              </p:ext>
            </p:extLst>
          </p:nvPr>
        </p:nvGraphicFramePr>
        <p:xfrm>
          <a:off x="7058025" y="2218507"/>
          <a:ext cx="433388" cy="458787"/>
        </p:xfrm>
        <a:graphic>
          <a:graphicData uri="http://schemas.openxmlformats.org/presentationml/2006/ole">
            <mc:AlternateContent xmlns:mc="http://schemas.openxmlformats.org/markup-compatibility/2006">
              <mc:Choice xmlns:v="urn:schemas-microsoft-com:vml" Requires="v">
                <p:oleObj name="Equation" r:id="rId3" imgW="215640" imgH="228600" progId="Equation.DSMT4">
                  <p:embed/>
                </p:oleObj>
              </mc:Choice>
              <mc:Fallback>
                <p:oleObj name="Equation" r:id="rId3" imgW="215640" imgH="228600" progId="Equation.DSMT4">
                  <p:embed/>
                  <p:pic>
                    <p:nvPicPr>
                      <p:cNvPr id="23" name="Object 22">
                        <a:extLst>
                          <a:ext uri="{FF2B5EF4-FFF2-40B4-BE49-F238E27FC236}">
                            <a16:creationId xmlns:a16="http://schemas.microsoft.com/office/drawing/2014/main" id="{79756903-F286-621C-8076-8C82A0F2626A}"/>
                          </a:ext>
                          <a:ext uri="{C183D7F6-B498-43B3-948B-1728B52AA6E4}">
                            <adec:decorative xmlns:adec="http://schemas.microsoft.com/office/drawing/2017/decorative" val="0"/>
                          </a:ext>
                        </a:extLst>
                      </p:cNvPr>
                      <p:cNvPicPr/>
                      <p:nvPr/>
                    </p:nvPicPr>
                    <p:blipFill>
                      <a:blip r:embed="rId4"/>
                      <a:stretch>
                        <a:fillRect/>
                      </a:stretch>
                    </p:blipFill>
                    <p:spPr>
                      <a:xfrm>
                        <a:off x="7058025" y="2218507"/>
                        <a:ext cx="433388" cy="458787"/>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B5B1B580-CEF7-8990-9A75-6B33DE52F10F}"/>
              </a:ext>
            </a:extLst>
          </p:cNvPr>
          <p:cNvSpPr>
            <a:spLocks noGrp="1"/>
          </p:cNvSpPr>
          <p:nvPr>
            <p:ph idx="14"/>
          </p:nvPr>
        </p:nvSpPr>
        <p:spPr>
          <a:xfrm>
            <a:off x="7529513" y="2193062"/>
            <a:ext cx="1081087"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a:t>
            </a:r>
          </a:p>
        </p:txBody>
      </p:sp>
      <p:sp>
        <p:nvSpPr>
          <p:cNvPr id="6" name="Content Placeholder 5">
            <a:extLst>
              <a:ext uri="{FF2B5EF4-FFF2-40B4-BE49-F238E27FC236}">
                <a16:creationId xmlns:a16="http://schemas.microsoft.com/office/drawing/2014/main" id="{1DCCDFFE-FD44-45F4-D9DC-E90CC8224265}"/>
              </a:ext>
            </a:extLst>
          </p:cNvPr>
          <p:cNvSpPr>
            <a:spLocks noGrp="1"/>
          </p:cNvSpPr>
          <p:nvPr>
            <p:ph idx="15"/>
          </p:nvPr>
        </p:nvSpPr>
        <p:spPr>
          <a:xfrm>
            <a:off x="711202" y="2653984"/>
            <a:ext cx="1485899"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levels.</a:t>
            </a:r>
          </a:p>
        </p:txBody>
      </p:sp>
      <p:sp>
        <p:nvSpPr>
          <p:cNvPr id="7" name="Content Placeholder 6">
            <a:extLst>
              <a:ext uri="{FF2B5EF4-FFF2-40B4-BE49-F238E27FC236}">
                <a16:creationId xmlns:a16="http://schemas.microsoft.com/office/drawing/2014/main" id="{808EDBBD-8F3D-CCAF-669E-95F3F4CE5456}"/>
              </a:ext>
            </a:extLst>
          </p:cNvPr>
          <p:cNvSpPr>
            <a:spLocks noGrp="1"/>
          </p:cNvSpPr>
          <p:nvPr>
            <p:ph idx="16"/>
          </p:nvPr>
        </p:nvSpPr>
        <p:spPr>
          <a:xfrm>
            <a:off x="457201" y="3119706"/>
            <a:ext cx="8220074" cy="775015"/>
          </a:xfrm>
        </p:spPr>
        <p:txBody>
          <a:bodyPr tIns="18000" bIns="18000" anchor="ctr" anchorCtr="0"/>
          <a:lstStyle/>
          <a:p>
            <a:pPr lvl="1"/>
            <a:r>
              <a:rPr lang="en-US" sz="2400" noProof="0" dirty="0">
                <a:latin typeface="Arial" panose="020B0604020202020204" pitchFamily="34" charset="0"/>
                <a:cs typeface="Arial" panose="020B0604020202020204" pitchFamily="34" charset="0"/>
              </a:rPr>
              <a:t>Good converter should be able to oxidize extra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caused by rapid acceleration.</a:t>
            </a:r>
          </a:p>
        </p:txBody>
      </p:sp>
      <p:sp>
        <p:nvSpPr>
          <p:cNvPr id="8" name="Content Placeholder 7">
            <a:extLst>
              <a:ext uri="{FF2B5EF4-FFF2-40B4-BE49-F238E27FC236}">
                <a16:creationId xmlns:a16="http://schemas.microsoft.com/office/drawing/2014/main" id="{352D95CC-BA25-69EF-6B88-8865F210F484}"/>
              </a:ext>
            </a:extLst>
          </p:cNvPr>
          <p:cNvSpPr>
            <a:spLocks noGrp="1"/>
          </p:cNvSpPr>
          <p:nvPr>
            <p:ph idx="17"/>
          </p:nvPr>
        </p:nvSpPr>
        <p:spPr>
          <a:xfrm>
            <a:off x="460376" y="3952647"/>
            <a:ext cx="523875" cy="405683"/>
          </a:xfrm>
        </p:spPr>
        <p:txBody>
          <a:bodyPr tIns="18000" bIns="18000" anchor="ctr" anchorCtr="0"/>
          <a:lstStyle/>
          <a:p>
            <a:r>
              <a:rPr lang="en-US" sz="2400" noProof="0" dirty="0">
                <a:latin typeface="Arial" panose="020B0604020202020204" pitchFamily="34" charset="0"/>
                <a:cs typeface="Arial" panose="020B0604020202020204" pitchFamily="34" charset="0"/>
              </a:rPr>
              <a:t>If</a:t>
            </a:r>
          </a:p>
        </p:txBody>
      </p:sp>
      <p:graphicFrame>
        <p:nvGraphicFramePr>
          <p:cNvPr id="16" name="Object 15" descr="O subscript 2">
            <a:extLst>
              <a:ext uri="{FF2B5EF4-FFF2-40B4-BE49-F238E27FC236}">
                <a16:creationId xmlns:a16="http://schemas.microsoft.com/office/drawing/2014/main" id="{6962FF5F-28DA-9266-837F-476797D4709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606193248"/>
              </p:ext>
            </p:extLst>
          </p:nvPr>
        </p:nvGraphicFramePr>
        <p:xfrm>
          <a:off x="994410" y="3943640"/>
          <a:ext cx="433388" cy="458787"/>
        </p:xfrm>
        <a:graphic>
          <a:graphicData uri="http://schemas.openxmlformats.org/presentationml/2006/ole">
            <mc:AlternateContent xmlns:mc="http://schemas.openxmlformats.org/markup-compatibility/2006">
              <mc:Choice xmlns:v="urn:schemas-microsoft-com:vml" Requires="v">
                <p:oleObj name="Equation" r:id="rId5" imgW="215640" imgH="228600" progId="Equation.DSMT4">
                  <p:embed/>
                </p:oleObj>
              </mc:Choice>
              <mc:Fallback>
                <p:oleObj name="Equation" r:id="rId5" imgW="215640" imgH="228600" progId="Equation.DSMT4">
                  <p:embed/>
                  <p:pic>
                    <p:nvPicPr>
                      <p:cNvPr id="15" name="Object 14">
                        <a:extLst>
                          <a:ext uri="{FF2B5EF4-FFF2-40B4-BE49-F238E27FC236}">
                            <a16:creationId xmlns:a16="http://schemas.microsoft.com/office/drawing/2014/main" id="{43B2DCDD-DF0D-F1C4-42BB-FBE9D64A5B9E}"/>
                          </a:ext>
                          <a:ext uri="{C183D7F6-B498-43B3-948B-1728B52AA6E4}">
                            <adec:decorative xmlns:adec="http://schemas.microsoft.com/office/drawing/2017/decorative" val="0"/>
                          </a:ext>
                        </a:extLst>
                      </p:cNvPr>
                      <p:cNvPicPr/>
                      <p:nvPr/>
                    </p:nvPicPr>
                    <p:blipFill>
                      <a:blip r:embed="rId4"/>
                      <a:stretch>
                        <a:fillRect/>
                      </a:stretch>
                    </p:blipFill>
                    <p:spPr>
                      <a:xfrm>
                        <a:off x="994410" y="3943640"/>
                        <a:ext cx="433388" cy="458787"/>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A2A7B883-B9A5-3B5E-9752-FC9FB1924232}"/>
              </a:ext>
            </a:extLst>
          </p:cNvPr>
          <p:cNvSpPr>
            <a:spLocks noGrp="1"/>
          </p:cNvSpPr>
          <p:nvPr>
            <p:ph idx="18"/>
          </p:nvPr>
        </p:nvSpPr>
        <p:spPr>
          <a:xfrm>
            <a:off x="1454151" y="3934115"/>
            <a:ext cx="4267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is zero, go to snap-throttle test.</a:t>
            </a:r>
          </a:p>
        </p:txBody>
      </p:sp>
      <p:sp>
        <p:nvSpPr>
          <p:cNvPr id="10" name="Content Placeholder 9">
            <a:extLst>
              <a:ext uri="{FF2B5EF4-FFF2-40B4-BE49-F238E27FC236}">
                <a16:creationId xmlns:a16="http://schemas.microsoft.com/office/drawing/2014/main" id="{C8ADCDC2-CB75-1639-3D5C-CE852F156D0E}"/>
              </a:ext>
            </a:extLst>
          </p:cNvPr>
          <p:cNvSpPr>
            <a:spLocks noGrp="1"/>
          </p:cNvSpPr>
          <p:nvPr>
            <p:ph idx="19"/>
          </p:nvPr>
        </p:nvSpPr>
        <p:spPr>
          <a:xfrm>
            <a:off x="457200" y="4411176"/>
            <a:ext cx="508635" cy="405683"/>
          </a:xfrm>
        </p:spPr>
        <p:txBody>
          <a:bodyPr tIns="18000" bIns="18000" anchor="ctr" anchorCtr="0"/>
          <a:lstStyle/>
          <a:p>
            <a:r>
              <a:rPr lang="en-US" sz="2400" noProof="0" dirty="0">
                <a:latin typeface="Arial" panose="020B0604020202020204" pitchFamily="34" charset="0"/>
                <a:cs typeface="Arial" panose="020B0604020202020204" pitchFamily="34" charset="0"/>
              </a:rPr>
              <a:t>If</a:t>
            </a:r>
          </a:p>
        </p:txBody>
      </p:sp>
      <p:graphicFrame>
        <p:nvGraphicFramePr>
          <p:cNvPr id="17" name="Object 16" descr="O subscript 2">
            <a:extLst>
              <a:ext uri="{FF2B5EF4-FFF2-40B4-BE49-F238E27FC236}">
                <a16:creationId xmlns:a16="http://schemas.microsoft.com/office/drawing/2014/main" id="{40964FA6-EDE6-A8B2-F15E-9D282D22354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583286364"/>
              </p:ext>
            </p:extLst>
          </p:nvPr>
        </p:nvGraphicFramePr>
        <p:xfrm>
          <a:off x="1004569" y="4418824"/>
          <a:ext cx="433388" cy="458787"/>
        </p:xfrm>
        <a:graphic>
          <a:graphicData uri="http://schemas.openxmlformats.org/presentationml/2006/ole">
            <mc:AlternateContent xmlns:mc="http://schemas.openxmlformats.org/markup-compatibility/2006">
              <mc:Choice xmlns:v="urn:schemas-microsoft-com:vml" Requires="v">
                <p:oleObj name="Equation" r:id="rId6" imgW="215640" imgH="228600" progId="Equation.DSMT4">
                  <p:embed/>
                </p:oleObj>
              </mc:Choice>
              <mc:Fallback>
                <p:oleObj name="Equation" r:id="rId6" imgW="215640" imgH="228600" progId="Equation.DSMT4">
                  <p:embed/>
                  <p:pic>
                    <p:nvPicPr>
                      <p:cNvPr id="16" name="Object 15">
                        <a:extLst>
                          <a:ext uri="{FF2B5EF4-FFF2-40B4-BE49-F238E27FC236}">
                            <a16:creationId xmlns:a16="http://schemas.microsoft.com/office/drawing/2014/main" id="{6962FF5F-28DA-9266-837F-476797D47098}"/>
                          </a:ext>
                          <a:ext uri="{C183D7F6-B498-43B3-948B-1728B52AA6E4}">
                            <adec:decorative xmlns:adec="http://schemas.microsoft.com/office/drawing/2017/decorative" val="0"/>
                          </a:ext>
                        </a:extLst>
                      </p:cNvPr>
                      <p:cNvPicPr/>
                      <p:nvPr/>
                    </p:nvPicPr>
                    <p:blipFill>
                      <a:blip r:embed="rId4"/>
                      <a:stretch>
                        <a:fillRect/>
                      </a:stretch>
                    </p:blipFill>
                    <p:spPr>
                      <a:xfrm>
                        <a:off x="1004569" y="4418824"/>
                        <a:ext cx="433388" cy="458787"/>
                      </a:xfrm>
                      <a:prstGeom prst="rect">
                        <a:avLst/>
                      </a:prstGeom>
                      <a:noFill/>
                    </p:spPr>
                  </p:pic>
                </p:oleObj>
              </mc:Fallback>
            </mc:AlternateContent>
          </a:graphicData>
        </a:graphic>
      </p:graphicFrame>
      <p:sp>
        <p:nvSpPr>
          <p:cNvPr id="11" name="Content Placeholder 10">
            <a:extLst>
              <a:ext uri="{FF2B5EF4-FFF2-40B4-BE49-F238E27FC236}">
                <a16:creationId xmlns:a16="http://schemas.microsoft.com/office/drawing/2014/main" id="{2410B2C2-8ED2-EF9E-6EA6-06BD8DF9F13B}"/>
              </a:ext>
            </a:extLst>
          </p:cNvPr>
          <p:cNvSpPr>
            <a:spLocks noGrp="1"/>
          </p:cNvSpPr>
          <p:nvPr>
            <p:ph idx="20"/>
          </p:nvPr>
        </p:nvSpPr>
        <p:spPr>
          <a:xfrm>
            <a:off x="1476691" y="4402427"/>
            <a:ext cx="359573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is &gt; zero, check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level.</a:t>
            </a:r>
          </a:p>
        </p:txBody>
      </p:sp>
      <p:sp>
        <p:nvSpPr>
          <p:cNvPr id="12" name="Content Placeholder 11">
            <a:extLst>
              <a:ext uri="{FF2B5EF4-FFF2-40B4-BE49-F238E27FC236}">
                <a16:creationId xmlns:a16="http://schemas.microsoft.com/office/drawing/2014/main" id="{F1AA6D11-E4EE-564E-DFCA-AF8350ABAC6C}"/>
              </a:ext>
            </a:extLst>
          </p:cNvPr>
          <p:cNvSpPr>
            <a:spLocks noGrp="1"/>
          </p:cNvSpPr>
          <p:nvPr>
            <p:ph idx="21"/>
          </p:nvPr>
        </p:nvSpPr>
        <p:spPr>
          <a:xfrm>
            <a:off x="466725" y="4928317"/>
            <a:ext cx="82296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is &gt; than zero, converter is </a:t>
            </a:r>
            <a:r>
              <a:rPr lang="en-US" sz="2400" i="1" noProof="0" dirty="0">
                <a:latin typeface="Arial" panose="020B0604020202020204" pitchFamily="34" charset="0"/>
                <a:cs typeface="Arial" panose="020B0604020202020204" pitchFamily="34" charset="0"/>
              </a:rPr>
              <a:t>not </a:t>
            </a:r>
            <a:r>
              <a:rPr lang="en-US" sz="2400" noProof="0" dirty="0">
                <a:latin typeface="Arial" panose="020B0604020202020204" pitchFamily="34" charset="0"/>
                <a:cs typeface="Arial" panose="020B0604020202020204" pitchFamily="34" charset="0"/>
              </a:rPr>
              <a:t>functioning correctly.</a:t>
            </a:r>
          </a:p>
        </p:txBody>
      </p:sp>
    </p:spTree>
    <p:extLst>
      <p:ext uri="{BB962C8B-B14F-4D97-AF65-F5344CB8AC3E}">
        <p14:creationId xmlns:p14="http://schemas.microsoft.com/office/powerpoint/2010/main" val="32347660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9DCF-9443-714F-04A6-2A71478337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922CC6-79B1-923B-0C24-E5814B30E6E8}"/>
              </a:ext>
            </a:extLst>
          </p:cNvPr>
          <p:cNvSpPr>
            <a:spLocks noGrp="1"/>
          </p:cNvSpPr>
          <p:nvPr>
            <p:ph type="title"/>
          </p:nvPr>
        </p:nvSpPr>
        <p:spPr>
          <a:xfrm>
            <a:off x="466725" y="152400"/>
            <a:ext cx="8229600" cy="528794"/>
          </a:xfrm>
        </p:spPr>
        <p:txBody>
          <a:bodyPr tIns="18000" bIns="18000" anchor="ctr" anchorCtr="0">
            <a:spAutoFit/>
          </a:bodyPr>
          <a:lstStyle/>
          <a:p>
            <a:r>
              <a:rPr lang="en-US" sz="3200" kern="0" noProof="0" dirty="0">
                <a:cs typeface="Times New Roman"/>
                <a:sym typeface="Times New Roman"/>
              </a:rPr>
              <a:t>Diagnosing Catalytic Converters </a:t>
            </a:r>
            <a:r>
              <a:rPr lang="en-US" sz="2400" kern="0" noProof="0" dirty="0">
                <a:cs typeface="Times New Roman"/>
                <a:sym typeface="Times New Roman"/>
              </a:rPr>
              <a:t>(10 of 10)</a:t>
            </a:r>
            <a:endParaRPr lang="en-US" sz="2600" noProof="0" dirty="0"/>
          </a:p>
        </p:txBody>
      </p:sp>
      <p:sp>
        <p:nvSpPr>
          <p:cNvPr id="4" name="Content Placeholder 3">
            <a:extLst>
              <a:ext uri="{FF2B5EF4-FFF2-40B4-BE49-F238E27FC236}">
                <a16:creationId xmlns:a16="http://schemas.microsoft.com/office/drawing/2014/main" id="{788E0C52-C663-6BA5-C6D9-EEEDCBF472B1}"/>
              </a:ext>
            </a:extLst>
          </p:cNvPr>
          <p:cNvSpPr>
            <a:spLocks noGrp="1"/>
          </p:cNvSpPr>
          <p:nvPr>
            <p:ph idx="1"/>
          </p:nvPr>
        </p:nvSpPr>
        <p:spPr>
          <a:xfrm>
            <a:off x="457200" y="914400"/>
            <a:ext cx="8220075" cy="1706039"/>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Catalytic Converter Efficiency Tests</a:t>
            </a:r>
          </a:p>
          <a:p>
            <a:r>
              <a:rPr lang="en-US" sz="2400" noProof="0" dirty="0">
                <a:latin typeface="Arial" panose="020B0604020202020204" pitchFamily="34" charset="0"/>
                <a:cs typeface="Arial" panose="020B0604020202020204" pitchFamily="34" charset="0"/>
              </a:rPr>
              <a:t>Snap-throttle test. With engine warm and in closed loop, snap throttle to </a:t>
            </a:r>
            <a:r>
              <a:rPr lang="en-US" sz="2400" spc="-300" noProof="0" dirty="0">
                <a:latin typeface="Arial" panose="020B0604020202020204" pitchFamily="34" charset="0"/>
                <a:cs typeface="Arial" panose="020B0604020202020204" pitchFamily="34" charset="0"/>
              </a:rPr>
              <a:t>W O </a:t>
            </a:r>
            <a:r>
              <a:rPr lang="en-US" sz="2400" noProof="0" dirty="0">
                <a:latin typeface="Arial" panose="020B0604020202020204" pitchFamily="34" charset="0"/>
                <a:cs typeface="Arial" panose="020B0604020202020204" pitchFamily="34" charset="0"/>
              </a:rPr>
              <a:t>T in park or neutral and observe oxygen reading.</a:t>
            </a:r>
          </a:p>
        </p:txBody>
      </p:sp>
      <p:sp>
        <p:nvSpPr>
          <p:cNvPr id="2" name="Content Placeholder 1">
            <a:extLst>
              <a:ext uri="{FF2B5EF4-FFF2-40B4-BE49-F238E27FC236}">
                <a16:creationId xmlns:a16="http://schemas.microsoft.com/office/drawing/2014/main" id="{0B500BA8-F326-54CB-9319-11EBB61BCBA4}"/>
              </a:ext>
            </a:extLst>
          </p:cNvPr>
          <p:cNvSpPr>
            <a:spLocks noGrp="1"/>
          </p:cNvSpPr>
          <p:nvPr>
            <p:ph idx="13"/>
          </p:nvPr>
        </p:nvSpPr>
        <p:spPr>
          <a:xfrm>
            <a:off x="466725" y="2711857"/>
            <a:ext cx="219075" cy="405683"/>
          </a:xfrm>
        </p:spPr>
        <p:txBody>
          <a:bodyPr tIns="18000" bIns="18000" anchor="ctr" anchorCtr="0"/>
          <a:lstStyle/>
          <a:p>
            <a:r>
              <a:rPr lang="en-US" sz="2400" noProof="0" dirty="0">
                <a:latin typeface="Arial" panose="020B0604020202020204" pitchFamily="34" charset="0"/>
                <a:cs typeface="Arial" panose="020B0604020202020204" pitchFamily="34" charset="0"/>
              </a:rPr>
              <a:t>  </a:t>
            </a:r>
          </a:p>
        </p:txBody>
      </p:sp>
      <p:graphicFrame>
        <p:nvGraphicFramePr>
          <p:cNvPr id="15" name="Object 14" descr="O subscript 2">
            <a:extLst>
              <a:ext uri="{FF2B5EF4-FFF2-40B4-BE49-F238E27FC236}">
                <a16:creationId xmlns:a16="http://schemas.microsoft.com/office/drawing/2014/main" id="{563AAE29-280F-684F-4563-00A056920F3A}"/>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6117424"/>
              </p:ext>
            </p:extLst>
          </p:nvPr>
        </p:nvGraphicFramePr>
        <p:xfrm>
          <a:off x="714375" y="2702546"/>
          <a:ext cx="433388" cy="458787"/>
        </p:xfrm>
        <a:graphic>
          <a:graphicData uri="http://schemas.openxmlformats.org/presentationml/2006/ole">
            <mc:AlternateContent xmlns:mc="http://schemas.openxmlformats.org/markup-compatibility/2006">
              <mc:Choice xmlns:v="urn:schemas-microsoft-com:vml" Requires="v">
                <p:oleObj name="Equation" r:id="rId3" imgW="215640" imgH="228600" progId="Equation.DSMT4">
                  <p:embed/>
                </p:oleObj>
              </mc:Choice>
              <mc:Fallback>
                <p:oleObj name="Equation" r:id="rId3" imgW="215640" imgH="228600" progId="Equation.DSMT4">
                  <p:embed/>
                  <p:pic>
                    <p:nvPicPr>
                      <p:cNvPr id="15" name="Object 14">
                        <a:extLst>
                          <a:ext uri="{FF2B5EF4-FFF2-40B4-BE49-F238E27FC236}">
                            <a16:creationId xmlns:a16="http://schemas.microsoft.com/office/drawing/2014/main" id="{43B2DCDD-DF0D-F1C4-42BB-FBE9D64A5B9E}"/>
                          </a:ext>
                          <a:ext uri="{C183D7F6-B498-43B3-948B-1728B52AA6E4}">
                            <adec:decorative xmlns:adec="http://schemas.microsoft.com/office/drawing/2017/decorative" val="0"/>
                          </a:ext>
                        </a:extLst>
                      </p:cNvPr>
                      <p:cNvPicPr/>
                      <p:nvPr/>
                    </p:nvPicPr>
                    <p:blipFill>
                      <a:blip r:embed="rId4"/>
                      <a:stretch>
                        <a:fillRect/>
                      </a:stretch>
                    </p:blipFill>
                    <p:spPr>
                      <a:xfrm>
                        <a:off x="714375" y="2702546"/>
                        <a:ext cx="433388" cy="458787"/>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D6A6F09A-5762-659B-26B5-BB05E4E7AC62}"/>
              </a:ext>
            </a:extLst>
          </p:cNvPr>
          <p:cNvSpPr>
            <a:spLocks noGrp="1"/>
          </p:cNvSpPr>
          <p:nvPr>
            <p:ph idx="14"/>
          </p:nvPr>
        </p:nvSpPr>
        <p:spPr>
          <a:xfrm>
            <a:off x="1219200" y="2693729"/>
            <a:ext cx="745807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reading should not exceed 1.2%; if it does, converter is</a:t>
            </a:r>
          </a:p>
        </p:txBody>
      </p:sp>
      <p:sp>
        <p:nvSpPr>
          <p:cNvPr id="6" name="Content Placeholder 5">
            <a:extLst>
              <a:ext uri="{FF2B5EF4-FFF2-40B4-BE49-F238E27FC236}">
                <a16:creationId xmlns:a16="http://schemas.microsoft.com/office/drawing/2014/main" id="{28057B9F-0E05-D32C-5DCA-7A542805F115}"/>
              </a:ext>
            </a:extLst>
          </p:cNvPr>
          <p:cNvSpPr>
            <a:spLocks noGrp="1"/>
          </p:cNvSpPr>
          <p:nvPr>
            <p:ph idx="15"/>
          </p:nvPr>
        </p:nvSpPr>
        <p:spPr>
          <a:xfrm>
            <a:off x="762000" y="3235604"/>
            <a:ext cx="1676400" cy="405683"/>
          </a:xfrm>
        </p:spPr>
        <p:txBody>
          <a:bodyPr tIns="18000" bIns="18000" anchor="ctr" anchorCtr="0"/>
          <a:lstStyle/>
          <a:p>
            <a:pPr marL="0" indent="0">
              <a:buNone/>
            </a:pPr>
            <a:r>
              <a:rPr lang="en-US" sz="2400" i="1" noProof="0" dirty="0">
                <a:latin typeface="Arial" panose="020B0604020202020204" pitchFamily="34" charset="0"/>
                <a:cs typeface="Arial" panose="020B0604020202020204" pitchFamily="34" charset="0"/>
              </a:rPr>
              <a:t>not </a:t>
            </a:r>
            <a:r>
              <a:rPr lang="en-US" sz="2400" noProof="0" dirty="0">
                <a:latin typeface="Arial" panose="020B0604020202020204" pitchFamily="34" charset="0"/>
                <a:cs typeface="Arial" panose="020B0604020202020204" pitchFamily="34" charset="0"/>
              </a:rPr>
              <a:t>working.</a:t>
            </a:r>
          </a:p>
        </p:txBody>
      </p:sp>
      <p:sp>
        <p:nvSpPr>
          <p:cNvPr id="7" name="Content Placeholder 6">
            <a:extLst>
              <a:ext uri="{FF2B5EF4-FFF2-40B4-BE49-F238E27FC236}">
                <a16:creationId xmlns:a16="http://schemas.microsoft.com/office/drawing/2014/main" id="{8AAE918B-C1A7-1C38-00C4-093B8739CBD7}"/>
              </a:ext>
            </a:extLst>
          </p:cNvPr>
          <p:cNvSpPr>
            <a:spLocks noGrp="1"/>
          </p:cNvSpPr>
          <p:nvPr>
            <p:ph idx="16"/>
          </p:nvPr>
        </p:nvSpPr>
        <p:spPr>
          <a:xfrm>
            <a:off x="466725" y="3715558"/>
            <a:ext cx="523875" cy="405683"/>
          </a:xfrm>
        </p:spPr>
        <p:txBody>
          <a:bodyPr tIns="18000" bIns="18000" anchor="ctr" anchorCtr="0"/>
          <a:lstStyle/>
          <a:p>
            <a:r>
              <a:rPr lang="en-US" sz="2400" noProof="0" dirty="0">
                <a:latin typeface="Arial" panose="020B0604020202020204" pitchFamily="34" charset="0"/>
                <a:cs typeface="Arial" panose="020B0604020202020204" pitchFamily="34" charset="0"/>
              </a:rPr>
              <a:t>If</a:t>
            </a:r>
          </a:p>
        </p:txBody>
      </p:sp>
      <p:graphicFrame>
        <p:nvGraphicFramePr>
          <p:cNvPr id="16" name="Object 15" descr="O subscript 2">
            <a:extLst>
              <a:ext uri="{FF2B5EF4-FFF2-40B4-BE49-F238E27FC236}">
                <a16:creationId xmlns:a16="http://schemas.microsoft.com/office/drawing/2014/main" id="{A6486059-90F2-7AAA-DBCB-AFE65A01E542}"/>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581442093"/>
              </p:ext>
            </p:extLst>
          </p:nvPr>
        </p:nvGraphicFramePr>
        <p:xfrm>
          <a:off x="1027907" y="3698746"/>
          <a:ext cx="433388" cy="458787"/>
        </p:xfrm>
        <a:graphic>
          <a:graphicData uri="http://schemas.openxmlformats.org/presentationml/2006/ole">
            <mc:AlternateContent xmlns:mc="http://schemas.openxmlformats.org/markup-compatibility/2006">
              <mc:Choice xmlns:v="urn:schemas-microsoft-com:vml" Requires="v">
                <p:oleObj name="Equation" r:id="rId5" imgW="215640" imgH="228600" progId="Equation.DSMT4">
                  <p:embed/>
                </p:oleObj>
              </mc:Choice>
              <mc:Fallback>
                <p:oleObj name="Equation" r:id="rId5" imgW="215640" imgH="228600" progId="Equation.DSMT4">
                  <p:embed/>
                  <p:pic>
                    <p:nvPicPr>
                      <p:cNvPr id="16" name="Object 15">
                        <a:extLst>
                          <a:ext uri="{FF2B5EF4-FFF2-40B4-BE49-F238E27FC236}">
                            <a16:creationId xmlns:a16="http://schemas.microsoft.com/office/drawing/2014/main" id="{6962FF5F-28DA-9266-837F-476797D47098}"/>
                          </a:ext>
                          <a:ext uri="{C183D7F6-B498-43B3-948B-1728B52AA6E4}">
                            <adec:decorative xmlns:adec="http://schemas.microsoft.com/office/drawing/2017/decorative" val="0"/>
                          </a:ext>
                        </a:extLst>
                      </p:cNvPr>
                      <p:cNvPicPr/>
                      <p:nvPr/>
                    </p:nvPicPr>
                    <p:blipFill>
                      <a:blip r:embed="rId4"/>
                      <a:stretch>
                        <a:fillRect/>
                      </a:stretch>
                    </p:blipFill>
                    <p:spPr>
                      <a:xfrm>
                        <a:off x="1027907" y="3698746"/>
                        <a:ext cx="433388" cy="458787"/>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C604E971-A295-5DD4-3AC7-6B7B95867134}"/>
              </a:ext>
            </a:extLst>
          </p:cNvPr>
          <p:cNvSpPr>
            <a:spLocks noGrp="1"/>
          </p:cNvSpPr>
          <p:nvPr>
            <p:ph idx="17"/>
          </p:nvPr>
        </p:nvSpPr>
        <p:spPr>
          <a:xfrm>
            <a:off x="1525589" y="3698746"/>
            <a:ext cx="7138986"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rises to 1.2%, the converter may have low efficiency.</a:t>
            </a:r>
          </a:p>
        </p:txBody>
      </p:sp>
      <p:sp>
        <p:nvSpPr>
          <p:cNvPr id="9" name="Content Placeholder 8">
            <a:extLst>
              <a:ext uri="{FF2B5EF4-FFF2-40B4-BE49-F238E27FC236}">
                <a16:creationId xmlns:a16="http://schemas.microsoft.com/office/drawing/2014/main" id="{3DADAD83-CFA2-3B9D-AAA6-C09861AAA0CE}"/>
              </a:ext>
            </a:extLst>
          </p:cNvPr>
          <p:cNvSpPr>
            <a:spLocks noGrp="1"/>
          </p:cNvSpPr>
          <p:nvPr>
            <p:ph idx="18"/>
          </p:nvPr>
        </p:nvSpPr>
        <p:spPr>
          <a:xfrm>
            <a:off x="466725" y="4279220"/>
            <a:ext cx="523875" cy="405683"/>
          </a:xfrm>
        </p:spPr>
        <p:txBody>
          <a:bodyPr tIns="18000" bIns="18000" anchor="ctr" anchorCtr="0"/>
          <a:lstStyle/>
          <a:p>
            <a:r>
              <a:rPr lang="en-US" sz="2400" noProof="0" dirty="0">
                <a:latin typeface="Arial" panose="020B0604020202020204" pitchFamily="34" charset="0"/>
                <a:cs typeface="Arial" panose="020B0604020202020204" pitchFamily="34" charset="0"/>
              </a:rPr>
              <a:t>If</a:t>
            </a:r>
          </a:p>
        </p:txBody>
      </p:sp>
      <p:graphicFrame>
        <p:nvGraphicFramePr>
          <p:cNvPr id="17" name="Object 16" descr="O subscript 2">
            <a:extLst>
              <a:ext uri="{FF2B5EF4-FFF2-40B4-BE49-F238E27FC236}">
                <a16:creationId xmlns:a16="http://schemas.microsoft.com/office/drawing/2014/main" id="{FA0FDDF2-4CC7-686E-1AF7-14B58A33145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20583608"/>
              </p:ext>
            </p:extLst>
          </p:nvPr>
        </p:nvGraphicFramePr>
        <p:xfrm>
          <a:off x="1043940" y="4244773"/>
          <a:ext cx="433388" cy="458787"/>
        </p:xfrm>
        <a:graphic>
          <a:graphicData uri="http://schemas.openxmlformats.org/presentationml/2006/ole">
            <mc:AlternateContent xmlns:mc="http://schemas.openxmlformats.org/markup-compatibility/2006">
              <mc:Choice xmlns:v="urn:schemas-microsoft-com:vml" Requires="v">
                <p:oleObj name="Equation" r:id="rId6" imgW="215640" imgH="228600" progId="Equation.DSMT4">
                  <p:embed/>
                </p:oleObj>
              </mc:Choice>
              <mc:Fallback>
                <p:oleObj name="Equation" r:id="rId6" imgW="215640" imgH="228600" progId="Equation.DSMT4">
                  <p:embed/>
                  <p:pic>
                    <p:nvPicPr>
                      <p:cNvPr id="17" name="Object 16">
                        <a:extLst>
                          <a:ext uri="{FF2B5EF4-FFF2-40B4-BE49-F238E27FC236}">
                            <a16:creationId xmlns:a16="http://schemas.microsoft.com/office/drawing/2014/main" id="{40964FA6-EDE6-A8B2-F15E-9D282D22354B}"/>
                          </a:ext>
                          <a:ext uri="{C183D7F6-B498-43B3-948B-1728B52AA6E4}">
                            <adec:decorative xmlns:adec="http://schemas.microsoft.com/office/drawing/2017/decorative" val="0"/>
                          </a:ext>
                        </a:extLst>
                      </p:cNvPr>
                      <p:cNvPicPr/>
                      <p:nvPr/>
                    </p:nvPicPr>
                    <p:blipFill>
                      <a:blip r:embed="rId4"/>
                      <a:stretch>
                        <a:fillRect/>
                      </a:stretch>
                    </p:blipFill>
                    <p:spPr>
                      <a:xfrm>
                        <a:off x="1043940" y="4244773"/>
                        <a:ext cx="433388" cy="458787"/>
                      </a:xfrm>
                      <a:prstGeom prst="rect">
                        <a:avLst/>
                      </a:prstGeom>
                      <a:noFill/>
                    </p:spPr>
                  </p:pic>
                </p:oleObj>
              </mc:Fallback>
            </mc:AlternateContent>
          </a:graphicData>
        </a:graphic>
      </p:graphicFrame>
      <p:sp>
        <p:nvSpPr>
          <p:cNvPr id="10" name="Content Placeholder 9">
            <a:extLst>
              <a:ext uri="{FF2B5EF4-FFF2-40B4-BE49-F238E27FC236}">
                <a16:creationId xmlns:a16="http://schemas.microsoft.com/office/drawing/2014/main" id="{A1B7AE7D-12A2-89F8-1BFF-797018B11F44}"/>
              </a:ext>
            </a:extLst>
          </p:cNvPr>
          <p:cNvSpPr>
            <a:spLocks noGrp="1"/>
          </p:cNvSpPr>
          <p:nvPr>
            <p:ph idx="19"/>
          </p:nvPr>
        </p:nvSpPr>
        <p:spPr>
          <a:xfrm>
            <a:off x="1525589" y="4251259"/>
            <a:ext cx="649986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remains below 1.2%, then the converter is okay.</a:t>
            </a:r>
          </a:p>
        </p:txBody>
      </p:sp>
    </p:spTree>
    <p:extLst>
      <p:ext uri="{BB962C8B-B14F-4D97-AF65-F5344CB8AC3E}">
        <p14:creationId xmlns:p14="http://schemas.microsoft.com/office/powerpoint/2010/main" val="35209966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27.28</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Replacing Catalytic Converter</a:t>
            </a:r>
          </a:p>
        </p:txBody>
      </p:sp>
      <p:pic>
        <p:nvPicPr>
          <p:cNvPr id="7" name="Picture 6" descr="A diagram for a catalytic converter is shown.&#10;Long description is available in notes, press F6.">
            <a:extLst>
              <a:ext uri="{FF2B5EF4-FFF2-40B4-BE49-F238E27FC236}">
                <a16:creationId xmlns:a16="http://schemas.microsoft.com/office/drawing/2014/main" id="{31DE0910-DDA6-570D-A2B0-631C5FB6A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26" y="1567585"/>
            <a:ext cx="7796549" cy="2540611"/>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4363145"/>
            <a:ext cx="8229600" cy="151367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Whenever replacing a catalytic converter with a universal unit, first measure the distance between the rear brick and the center of the rear oxygen sensor. Be sure that the replacement unit is installed to the same dimension.</a:t>
            </a:r>
          </a:p>
        </p:txBody>
      </p:sp>
    </p:spTree>
    <p:extLst>
      <p:ext uri="{BB962C8B-B14F-4D97-AF65-F5344CB8AC3E}">
        <p14:creationId xmlns:p14="http://schemas.microsoft.com/office/powerpoint/2010/main" val="27796417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1144347"/>
          </a:xfrm>
        </p:spPr>
        <p:txBody>
          <a:bodyPr tIns="18000" bIns="18000" anchor="ctr" anchorCtr="0"/>
          <a:lstStyle/>
          <a:p>
            <a:r>
              <a:rPr lang="en-US" noProof="0" dirty="0"/>
              <a:t>Catalytic Converter-Related Diagnostic Trouble Code</a:t>
            </a:r>
            <a:endParaRPr lang="en-US" sz="2800" noProof="0" dirty="0">
              <a:solidFill>
                <a:srgbClr val="FF0000"/>
              </a:solidFill>
            </a:endParaRPr>
          </a:p>
        </p:txBody>
      </p:sp>
      <p:graphicFrame>
        <p:nvGraphicFramePr>
          <p:cNvPr id="3" name="Table">
            <a:extLst>
              <a:ext uri="{FF2B5EF4-FFF2-40B4-BE49-F238E27FC236}">
                <a16:creationId xmlns:a16="http://schemas.microsoft.com/office/drawing/2014/main" id="{75A63530-55F2-D56D-34E6-9E02DC5DEB68}"/>
              </a:ext>
            </a:extLst>
          </p:cNvPr>
          <p:cNvGraphicFramePr>
            <a:graphicFrameLocks/>
          </p:cNvGraphicFramePr>
          <p:nvPr>
            <p:extLst>
              <p:ext uri="{D42A27DB-BD31-4B8C-83A1-F6EECF244321}">
                <p14:modId xmlns:p14="http://schemas.microsoft.com/office/powerpoint/2010/main" val="2321482986"/>
              </p:ext>
            </p:extLst>
          </p:nvPr>
        </p:nvGraphicFramePr>
        <p:xfrm>
          <a:off x="571892" y="1669199"/>
          <a:ext cx="8001000" cy="2377440"/>
        </p:xfrm>
        <a:graphic>
          <a:graphicData uri="http://schemas.openxmlformats.org/drawingml/2006/table">
            <a:tbl>
              <a:tblPr firstRow="1" firstCol="1" bandRow="1">
                <a:tableStyleId>{3B4B98B0-60AC-42C2-AFA5-B58CD77FA1E5}</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70840">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Diagnostic Trouble Code</a:t>
                      </a:r>
                      <a:endParaRPr lang="en-US" sz="1800" b="1"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Description</a:t>
                      </a:r>
                      <a:endParaRPr lang="en-US" sz="1800" b="1"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Possible Causes</a:t>
                      </a:r>
                      <a:endParaRPr lang="en-US" sz="1800" b="1"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70840">
                <a:tc>
                  <a:txBody>
                    <a:bodyPr/>
                    <a:lstStyle/>
                    <a:p>
                      <a:pPr marL="0" indent="0">
                        <a:buFont typeface="Arial" panose="020B0604020202020204" pitchFamily="34" charset="0"/>
                        <a:buNone/>
                      </a:pPr>
                      <a:r>
                        <a:rPr lang="en-US" sz="1800" b="1" i="0" u="none" strike="noStrike" kern="1200" baseline="0" noProof="0" dirty="0">
                          <a:solidFill>
                            <a:schemeClr val="tx1"/>
                          </a:solidFill>
                          <a:latin typeface="Arial" panose="020B0604020202020204" pitchFamily="34" charset="0"/>
                          <a:ea typeface="+mn-ea"/>
                          <a:cs typeface="Arial" panose="020B0604020202020204" pitchFamily="34" charset="0"/>
                        </a:rPr>
                        <a:t>P0420</a:t>
                      </a:r>
                      <a:endParaRPr lang="en-US" sz="1800" b="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indent="0">
                        <a:buFont typeface="Arial" panose="020B0604020202020204" pitchFamily="34" charset="0"/>
                        <a:buNone/>
                      </a:pPr>
                      <a:r>
                        <a:rPr lang="en-US" sz="1800" b="0" i="0" u="none" strike="noStrike" kern="1200" baseline="0" noProof="0" dirty="0">
                          <a:solidFill>
                            <a:schemeClr val="tx1"/>
                          </a:solidFill>
                          <a:latin typeface="Arial" panose="020B0604020202020204" pitchFamily="34" charset="0"/>
                          <a:ea typeface="+mn-ea"/>
                          <a:cs typeface="Arial" panose="020B0604020202020204" pitchFamily="34" charset="0"/>
                        </a:rPr>
                        <a:t>Catalytic converter efficiency failure</a:t>
                      </a:r>
                      <a:endParaRPr lang="en-US" sz="18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342900" indent="-342900">
                        <a:buFont typeface="+mj-lt"/>
                        <a:buAutoNum type="arabicPeriod"/>
                      </a:pPr>
                      <a:r>
                        <a:rPr lang="en-US" sz="1800" b="0" i="0" u="none" strike="noStrike" kern="1200" baseline="0" noProof="0" dirty="0">
                          <a:solidFill>
                            <a:schemeClr val="tx1"/>
                          </a:solidFill>
                          <a:latin typeface="Arial" panose="020B0604020202020204" pitchFamily="34" charset="0"/>
                          <a:ea typeface="+mn-ea"/>
                          <a:cs typeface="Arial" panose="020B0604020202020204" pitchFamily="34" charset="0"/>
                        </a:rPr>
                        <a:t>Engine mechanical fault</a:t>
                      </a:r>
                    </a:p>
                    <a:p>
                      <a:pPr marL="342900" indent="-342900">
                        <a:buFont typeface="+mj-lt"/>
                        <a:buAutoNum type="arabicPeriod"/>
                      </a:pPr>
                      <a:r>
                        <a:rPr lang="en-US" sz="1800" b="0" i="0" u="none" strike="noStrike" kern="1200" baseline="0" noProof="0" dirty="0">
                          <a:solidFill>
                            <a:schemeClr val="tx1"/>
                          </a:solidFill>
                          <a:latin typeface="Arial" panose="020B0604020202020204" pitchFamily="34" charset="0"/>
                          <a:ea typeface="+mn-ea"/>
                          <a:cs typeface="Arial" panose="020B0604020202020204" pitchFamily="34" charset="0"/>
                        </a:rPr>
                        <a:t>Exhaust leaks</a:t>
                      </a:r>
                    </a:p>
                    <a:p>
                      <a:pPr marL="342900" indent="-342900">
                        <a:buFont typeface="+mj-lt"/>
                        <a:buAutoNum type="arabicPeriod"/>
                      </a:pPr>
                      <a:r>
                        <a:rPr lang="en-US" sz="1800" b="0" i="0" u="none" strike="noStrike" kern="1200" baseline="0" noProof="0" dirty="0">
                          <a:solidFill>
                            <a:schemeClr val="tx1"/>
                          </a:solidFill>
                          <a:latin typeface="Arial" panose="020B0604020202020204" pitchFamily="34" charset="0"/>
                          <a:ea typeface="+mn-ea"/>
                          <a:cs typeface="Arial" panose="020B0604020202020204" pitchFamily="34" charset="0"/>
                        </a:rPr>
                        <a:t>Fuel contaminants, such as engine oil, coolant, or sulfur</a:t>
                      </a:r>
                      <a:endParaRPr lang="en-US" sz="18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195447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4347"/>
          </a:xfrm>
        </p:spPr>
        <p:txBody>
          <a:bodyPr tIns="18000" bIns="18000" anchor="ctr" anchorCtr="0">
            <a:spAutoFit/>
          </a:bodyPr>
          <a:lstStyle/>
          <a:p>
            <a:r>
              <a:rPr lang="en-US" kern="0" noProof="0" dirty="0">
                <a:cs typeface="Times New Roman"/>
                <a:sym typeface="Times New Roman"/>
              </a:rPr>
              <a:t>Evaporative Emission Control System </a:t>
            </a:r>
            <a:r>
              <a:rPr lang="en-US" sz="2800" kern="0" noProof="0" dirty="0">
                <a:cs typeface="Times New Roman"/>
                <a:sym typeface="Times New Roman"/>
              </a:rPr>
              <a:t>(1 of 6)</a:t>
            </a:r>
            <a:endParaRPr lang="en-US" noProof="0" dirty="0"/>
          </a:p>
        </p:txBody>
      </p:sp>
      <p:sp>
        <p:nvSpPr>
          <p:cNvPr id="2" name="Content Placeholder 1"/>
          <p:cNvSpPr>
            <a:spLocks noGrp="1"/>
          </p:cNvSpPr>
          <p:nvPr>
            <p:ph idx="1"/>
          </p:nvPr>
        </p:nvSpPr>
        <p:spPr>
          <a:xfrm>
            <a:off x="457200" y="1449444"/>
            <a:ext cx="8229600" cy="319875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 </a:t>
            </a:r>
          </a:p>
          <a:p>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traps and holds gasoline vapors, also called volatile organic compounds, or </a:t>
            </a:r>
            <a:r>
              <a:rPr lang="en-US" sz="2400" spc="-300" noProof="0" dirty="0">
                <a:latin typeface="Arial" panose="020B0604020202020204" pitchFamily="34" charset="0"/>
                <a:cs typeface="Arial" panose="020B0604020202020204" pitchFamily="34" charset="0"/>
              </a:rPr>
              <a:t>V O </a:t>
            </a:r>
            <a:r>
              <a:rPr lang="en-US" sz="2400" noProof="0" dirty="0">
                <a:latin typeface="Arial" panose="020B0604020202020204" pitchFamily="34" charset="0"/>
                <a:cs typeface="Arial" panose="020B0604020202020204" pitchFamily="34" charset="0"/>
              </a:rPr>
              <a:t>Cs. </a:t>
            </a:r>
          </a:p>
          <a:p>
            <a:r>
              <a:rPr lang="en-US" sz="2400" noProof="0" dirty="0">
                <a:latin typeface="Arial" panose="020B0604020202020204" pitchFamily="34" charset="0"/>
                <a:cs typeface="Arial" panose="020B0604020202020204" pitchFamily="34" charset="0"/>
              </a:rPr>
              <a:t>Includes charcoal canister, hoses, and valves. </a:t>
            </a:r>
          </a:p>
          <a:p>
            <a:r>
              <a:rPr lang="en-US" sz="2400" noProof="0" dirty="0">
                <a:latin typeface="Arial" panose="020B0604020202020204" pitchFamily="34" charset="0"/>
                <a:cs typeface="Arial" panose="020B0604020202020204" pitchFamily="34" charset="0"/>
              </a:rPr>
              <a:t>Vapors are routed into a charcoal canister, then into intake airflow where they are burned in engine instead of being released into atmosphere.</a:t>
            </a:r>
          </a:p>
        </p:txBody>
      </p:sp>
    </p:spTree>
    <p:extLst>
      <p:ext uri="{BB962C8B-B14F-4D97-AF65-F5344CB8AC3E}">
        <p14:creationId xmlns:p14="http://schemas.microsoft.com/office/powerpoint/2010/main" val="22180456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4347"/>
          </a:xfrm>
        </p:spPr>
        <p:txBody>
          <a:bodyPr tIns="18000" bIns="18000" anchor="ctr" anchorCtr="0">
            <a:spAutoFit/>
          </a:bodyPr>
          <a:lstStyle/>
          <a:p>
            <a:r>
              <a:rPr lang="en-US" kern="0" noProof="0" dirty="0">
                <a:cs typeface="Times New Roman"/>
                <a:sym typeface="Times New Roman"/>
              </a:rPr>
              <a:t>Evaporative Emission Control System </a:t>
            </a:r>
            <a:r>
              <a:rPr lang="en-US" sz="2800" kern="0" noProof="0" dirty="0">
                <a:cs typeface="Times New Roman"/>
                <a:sym typeface="Times New Roman"/>
              </a:rPr>
              <a:t>(2 of 6)</a:t>
            </a:r>
            <a:endParaRPr lang="en-US" b="0" noProof="0" dirty="0"/>
          </a:p>
        </p:txBody>
      </p:sp>
      <p:sp>
        <p:nvSpPr>
          <p:cNvPr id="4" name="Content Placeholder 3"/>
          <p:cNvSpPr>
            <a:spLocks noGrp="1"/>
          </p:cNvSpPr>
          <p:nvPr>
            <p:ph idx="1"/>
          </p:nvPr>
        </p:nvSpPr>
        <p:spPr>
          <a:xfrm>
            <a:off x="457200" y="1447800"/>
            <a:ext cx="8229600" cy="4231928"/>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Common Components </a:t>
            </a:r>
          </a:p>
          <a:p>
            <a:pPr>
              <a:spcBef>
                <a:spcPts val="600"/>
              </a:spcBef>
            </a:pPr>
            <a:r>
              <a:rPr lang="en-US" sz="2400" noProof="0" dirty="0">
                <a:latin typeface="Arial" panose="020B0604020202020204" pitchFamily="34" charset="0"/>
                <a:cs typeface="Arial" panose="020B0604020202020204" pitchFamily="34" charset="0"/>
              </a:rPr>
              <a:t>Fuel tank filler caps used with modern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systems </a:t>
            </a:r>
          </a:p>
          <a:p>
            <a:pPr lvl="1"/>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fuel tank filler caps have pressure-vacuum relief built into them. </a:t>
            </a:r>
          </a:p>
          <a:p>
            <a:pPr>
              <a:spcBef>
                <a:spcPts val="600"/>
              </a:spcBef>
            </a:pPr>
            <a:r>
              <a:rPr lang="en-US" sz="2400" noProof="0" dirty="0">
                <a:latin typeface="Arial" panose="020B0604020202020204" pitchFamily="34" charset="0"/>
                <a:cs typeface="Arial" panose="020B0604020202020204" pitchFamily="34" charset="0"/>
              </a:rPr>
              <a:t>Pressure/vacuum exceeds calibrated value, valve opens. </a:t>
            </a:r>
          </a:p>
          <a:p>
            <a:pPr>
              <a:spcBef>
                <a:spcPts val="600"/>
              </a:spcBef>
            </a:pPr>
            <a:r>
              <a:rPr lang="en-US" sz="2400" noProof="0" dirty="0">
                <a:latin typeface="Arial" panose="020B0604020202020204" pitchFamily="34" charset="0"/>
                <a:cs typeface="Arial" panose="020B0604020202020204" pitchFamily="34" charset="0"/>
              </a:rPr>
              <a:t>Once pressure or vacuum has been relieved, valve closes. </a:t>
            </a:r>
          </a:p>
          <a:p>
            <a:pPr>
              <a:spcBef>
                <a:spcPts val="600"/>
              </a:spcBef>
            </a:pPr>
            <a:r>
              <a:rPr lang="en-US" sz="2400" noProof="0" dirty="0">
                <a:latin typeface="Arial" panose="020B0604020202020204" pitchFamily="34" charset="0"/>
                <a:cs typeface="Arial" panose="020B0604020202020204" pitchFamily="34" charset="0"/>
              </a:rPr>
              <a:t>If sealed cap used on an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 that requires a pressure-vacuum relief design, vacuum lock may develop in fuel system.</a:t>
            </a:r>
          </a:p>
          <a:p>
            <a:pPr>
              <a:spcBef>
                <a:spcPts val="600"/>
              </a:spcBef>
            </a:pPr>
            <a:r>
              <a:rPr lang="en-US" sz="2400" noProof="0" dirty="0">
                <a:latin typeface="Arial" panose="020B0604020202020204" pitchFamily="34" charset="0"/>
                <a:cs typeface="Arial" panose="020B0604020202020204" pitchFamily="34" charset="0"/>
              </a:rPr>
              <a:t>Fuel tank damaged by fuel expansion or contraction. </a:t>
            </a:r>
          </a:p>
        </p:txBody>
      </p:sp>
    </p:spTree>
    <p:extLst>
      <p:ext uri="{BB962C8B-B14F-4D97-AF65-F5344CB8AC3E}">
        <p14:creationId xmlns:p14="http://schemas.microsoft.com/office/powerpoint/2010/main" val="371963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50030-100D-BA07-F217-3EB59513C9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A862D8-974C-7D01-A226-4758E5991727}"/>
              </a:ext>
            </a:extLst>
          </p:cNvPr>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(3 of 14)</a:t>
            </a:r>
            <a:endParaRPr lang="en-US" noProof="0" dirty="0"/>
          </a:p>
        </p:txBody>
      </p:sp>
      <p:sp>
        <p:nvSpPr>
          <p:cNvPr id="4" name="Content Placeholder 3">
            <a:extLst>
              <a:ext uri="{FF2B5EF4-FFF2-40B4-BE49-F238E27FC236}">
                <a16:creationId xmlns:a16="http://schemas.microsoft.com/office/drawing/2014/main" id="{30D4067E-CA04-E45F-A3B8-0836AB8F20CC}"/>
              </a:ext>
            </a:extLst>
          </p:cNvPr>
          <p:cNvSpPr>
            <a:spLocks noGrp="1"/>
          </p:cNvSpPr>
          <p:nvPr>
            <p:ph idx="1"/>
          </p:nvPr>
        </p:nvSpPr>
        <p:spPr>
          <a:xfrm>
            <a:off x="457200" y="1351845"/>
            <a:ext cx="1479900" cy="405683"/>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Controlling</a:t>
            </a:r>
          </a:p>
        </p:txBody>
      </p:sp>
      <p:graphicFrame>
        <p:nvGraphicFramePr>
          <p:cNvPr id="15" name="Object 14" descr="N O subscript x">
            <a:extLst>
              <a:ext uri="{FF2B5EF4-FFF2-40B4-BE49-F238E27FC236}">
                <a16:creationId xmlns:a16="http://schemas.microsoft.com/office/drawing/2014/main" id="{EE385673-4B2C-24A0-20F7-344ED13C728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541415258"/>
              </p:ext>
            </p:extLst>
          </p:nvPr>
        </p:nvGraphicFramePr>
        <p:xfrm>
          <a:off x="1992731" y="1376163"/>
          <a:ext cx="624441" cy="452637"/>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5" name="Object 14">
                        <a:extLst>
                          <a:ext uri="{FF2B5EF4-FFF2-40B4-BE49-F238E27FC236}">
                            <a16:creationId xmlns:a16="http://schemas.microsoft.com/office/drawing/2014/main" id="{0548A77E-5E7E-6B3D-8385-D42C194530CB}"/>
                          </a:ext>
                          <a:ext uri="{C183D7F6-B498-43B3-948B-1728B52AA6E4}">
                            <adec:decorative xmlns:adec="http://schemas.microsoft.com/office/drawing/2017/decorative" val="0"/>
                          </a:ext>
                        </a:extLst>
                      </p:cNvPr>
                      <p:cNvPicPr/>
                      <p:nvPr/>
                    </p:nvPicPr>
                    <p:blipFill>
                      <a:blip r:embed="rId4"/>
                      <a:stretch>
                        <a:fillRect/>
                      </a:stretch>
                    </p:blipFill>
                    <p:spPr>
                      <a:xfrm>
                        <a:off x="1992731" y="1376163"/>
                        <a:ext cx="624441" cy="452637"/>
                      </a:xfrm>
                      <a:prstGeom prst="rect">
                        <a:avLst/>
                      </a:prstGeom>
                      <a:noFill/>
                    </p:spPr>
                  </p:pic>
                </p:oleObj>
              </mc:Fallback>
            </mc:AlternateContent>
          </a:graphicData>
        </a:graphic>
      </p:graphicFrame>
      <p:sp>
        <p:nvSpPr>
          <p:cNvPr id="2" name="Content Placeholder 1">
            <a:extLst>
              <a:ext uri="{FF2B5EF4-FFF2-40B4-BE49-F238E27FC236}">
                <a16:creationId xmlns:a16="http://schemas.microsoft.com/office/drawing/2014/main" id="{CC02E198-AACB-3EB0-93AA-C585F68515B1}"/>
              </a:ext>
            </a:extLst>
          </p:cNvPr>
          <p:cNvSpPr>
            <a:spLocks noGrp="1"/>
          </p:cNvSpPr>
          <p:nvPr>
            <p:ph idx="13"/>
          </p:nvPr>
        </p:nvSpPr>
        <p:spPr>
          <a:xfrm>
            <a:off x="465137" y="1888295"/>
            <a:ext cx="16002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To handle</a:t>
            </a:r>
          </a:p>
        </p:txBody>
      </p:sp>
      <p:graphicFrame>
        <p:nvGraphicFramePr>
          <p:cNvPr id="16" name="Object 15" descr="N O subscript x">
            <a:extLst>
              <a:ext uri="{FF2B5EF4-FFF2-40B4-BE49-F238E27FC236}">
                <a16:creationId xmlns:a16="http://schemas.microsoft.com/office/drawing/2014/main" id="{CCFB2BBF-6304-9898-D033-81FFF37DF3C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746418900"/>
              </p:ext>
            </p:extLst>
          </p:nvPr>
        </p:nvGraphicFramePr>
        <p:xfrm>
          <a:off x="2115914" y="1888440"/>
          <a:ext cx="606076" cy="439325"/>
        </p:xfrm>
        <a:graphic>
          <a:graphicData uri="http://schemas.openxmlformats.org/presentationml/2006/ole">
            <mc:AlternateContent xmlns:mc="http://schemas.openxmlformats.org/markup-compatibility/2006">
              <mc:Choice xmlns:v="urn:schemas-microsoft-com:vml" Requires="v">
                <p:oleObj name="Equation" r:id="rId5" imgW="317160" imgH="228600" progId="Equation.DSMT4">
                  <p:embed/>
                </p:oleObj>
              </mc:Choice>
              <mc:Fallback>
                <p:oleObj name="Equation" r:id="rId5" imgW="317160" imgH="228600" progId="Equation.DSMT4">
                  <p:embed/>
                  <p:pic>
                    <p:nvPicPr>
                      <p:cNvPr id="16" name="Object 15">
                        <a:extLst>
                          <a:ext uri="{FF2B5EF4-FFF2-40B4-BE49-F238E27FC236}">
                            <a16:creationId xmlns:a16="http://schemas.microsoft.com/office/drawing/2014/main" id="{C1F58549-06EB-7DF4-3A80-FAED7A9CC903}"/>
                          </a:ext>
                          <a:ext uri="{C183D7F6-B498-43B3-948B-1728B52AA6E4}">
                            <adec:decorative xmlns:adec="http://schemas.microsoft.com/office/drawing/2017/decorative" val="0"/>
                          </a:ext>
                        </a:extLst>
                      </p:cNvPr>
                      <p:cNvPicPr/>
                      <p:nvPr/>
                    </p:nvPicPr>
                    <p:blipFill>
                      <a:blip r:embed="rId6"/>
                      <a:stretch>
                        <a:fillRect/>
                      </a:stretch>
                    </p:blipFill>
                    <p:spPr>
                      <a:xfrm>
                        <a:off x="2115914" y="1888440"/>
                        <a:ext cx="606076" cy="43932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3C3D6CAF-D75D-F2E0-C51E-8E036D7C46C5}"/>
              </a:ext>
            </a:extLst>
          </p:cNvPr>
          <p:cNvSpPr>
            <a:spLocks noGrp="1"/>
          </p:cNvSpPr>
          <p:nvPr>
            <p:ph idx="14"/>
          </p:nvPr>
        </p:nvSpPr>
        <p:spPr>
          <a:xfrm>
            <a:off x="2772567" y="1881729"/>
            <a:ext cx="235805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generated above</a:t>
            </a:r>
          </a:p>
        </p:txBody>
      </p:sp>
      <p:graphicFrame>
        <p:nvGraphicFramePr>
          <p:cNvPr id="17" name="Object 16" descr="2.500 degrees fahrenheit open parenthesis 1,370 degrees celsius close parenthesis,">
            <a:extLst>
              <a:ext uri="{FF2B5EF4-FFF2-40B4-BE49-F238E27FC236}">
                <a16:creationId xmlns:a16="http://schemas.microsoft.com/office/drawing/2014/main" id="{099E8A75-CE5B-434C-E139-D94B76C3484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09806517"/>
              </p:ext>
            </p:extLst>
          </p:nvPr>
        </p:nvGraphicFramePr>
        <p:xfrm>
          <a:off x="5178425" y="1928866"/>
          <a:ext cx="2546350" cy="390525"/>
        </p:xfrm>
        <a:graphic>
          <a:graphicData uri="http://schemas.openxmlformats.org/presentationml/2006/ole">
            <mc:AlternateContent xmlns:mc="http://schemas.openxmlformats.org/markup-compatibility/2006">
              <mc:Choice xmlns:v="urn:schemas-microsoft-com:vml" Requires="v">
                <p:oleObj name="Equation" r:id="rId7" imgW="1333440" imgH="203040" progId="Equation.DSMT4">
                  <p:embed/>
                </p:oleObj>
              </mc:Choice>
              <mc:Fallback>
                <p:oleObj name="Equation" r:id="rId7" imgW="1333440" imgH="203040" progId="Equation.DSMT4">
                  <p:embed/>
                  <p:pic>
                    <p:nvPicPr>
                      <p:cNvPr id="17" name="Object 16">
                        <a:extLst>
                          <a:ext uri="{FF2B5EF4-FFF2-40B4-BE49-F238E27FC236}">
                            <a16:creationId xmlns:a16="http://schemas.microsoft.com/office/drawing/2014/main" id="{3EE4E3B8-2145-34B1-A068-B32736EB1F8E}"/>
                          </a:ext>
                          <a:ext uri="{C183D7F6-B498-43B3-948B-1728B52AA6E4}">
                            <adec:decorative xmlns:adec="http://schemas.microsoft.com/office/drawing/2017/decorative" val="0"/>
                          </a:ext>
                        </a:extLst>
                      </p:cNvPr>
                      <p:cNvPicPr/>
                      <p:nvPr/>
                    </p:nvPicPr>
                    <p:blipFill>
                      <a:blip r:embed="rId8"/>
                      <a:stretch>
                        <a:fillRect/>
                      </a:stretch>
                    </p:blipFill>
                    <p:spPr>
                      <a:xfrm>
                        <a:off x="5178425" y="1928866"/>
                        <a:ext cx="2546350" cy="390525"/>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F008F43A-EAD5-1562-9F97-87372936BF3A}"/>
              </a:ext>
            </a:extLst>
          </p:cNvPr>
          <p:cNvSpPr>
            <a:spLocks noGrp="1"/>
          </p:cNvSpPr>
          <p:nvPr>
            <p:ph idx="16"/>
          </p:nvPr>
        </p:nvSpPr>
        <p:spPr>
          <a:xfrm>
            <a:off x="457201" y="2384830"/>
            <a:ext cx="43434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Most efficient method to meet</a:t>
            </a:r>
          </a:p>
        </p:txBody>
      </p:sp>
      <p:graphicFrame>
        <p:nvGraphicFramePr>
          <p:cNvPr id="18" name="Object 17" descr="N O subscript x">
            <a:extLst>
              <a:ext uri="{FF2B5EF4-FFF2-40B4-BE49-F238E27FC236}">
                <a16:creationId xmlns:a16="http://schemas.microsoft.com/office/drawing/2014/main" id="{13B9BFCA-02F9-8332-0046-DF9C38FB410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633284396"/>
              </p:ext>
            </p:extLst>
          </p:nvPr>
        </p:nvGraphicFramePr>
        <p:xfrm>
          <a:off x="4840288" y="2378581"/>
          <a:ext cx="606425" cy="439737"/>
        </p:xfrm>
        <a:graphic>
          <a:graphicData uri="http://schemas.openxmlformats.org/presentationml/2006/ole">
            <mc:AlternateContent xmlns:mc="http://schemas.openxmlformats.org/markup-compatibility/2006">
              <mc:Choice xmlns:v="urn:schemas-microsoft-com:vml" Requires="v">
                <p:oleObj name="Equation" r:id="rId9" imgW="317160" imgH="228600" progId="Equation.DSMT4">
                  <p:embed/>
                </p:oleObj>
              </mc:Choice>
              <mc:Fallback>
                <p:oleObj name="Equation" r:id="rId9" imgW="317160" imgH="228600" progId="Equation.DSMT4">
                  <p:embed/>
                  <p:pic>
                    <p:nvPicPr>
                      <p:cNvPr id="18" name="Object 17">
                        <a:extLst>
                          <a:ext uri="{FF2B5EF4-FFF2-40B4-BE49-F238E27FC236}">
                            <a16:creationId xmlns:a16="http://schemas.microsoft.com/office/drawing/2014/main" id="{CD7346CC-694F-2827-8DBB-71732D19852D}"/>
                          </a:ext>
                          <a:ext uri="{C183D7F6-B498-43B3-948B-1728B52AA6E4}">
                            <adec:decorative xmlns:adec="http://schemas.microsoft.com/office/drawing/2017/decorative" val="0"/>
                          </a:ext>
                        </a:extLst>
                      </p:cNvPr>
                      <p:cNvPicPr/>
                      <p:nvPr/>
                    </p:nvPicPr>
                    <p:blipFill>
                      <a:blip r:embed="rId10"/>
                      <a:stretch>
                        <a:fillRect/>
                      </a:stretch>
                    </p:blipFill>
                    <p:spPr>
                      <a:xfrm>
                        <a:off x="4840288" y="2378581"/>
                        <a:ext cx="606425" cy="439737"/>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ADCCD452-E3DD-E8F7-FD27-EE88DD78717E}"/>
              </a:ext>
            </a:extLst>
          </p:cNvPr>
          <p:cNvSpPr>
            <a:spLocks noGrp="1"/>
          </p:cNvSpPr>
          <p:nvPr>
            <p:ph idx="17"/>
          </p:nvPr>
        </p:nvSpPr>
        <p:spPr>
          <a:xfrm>
            <a:off x="5486400" y="2411177"/>
            <a:ext cx="250666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emissions, without</a:t>
            </a:r>
          </a:p>
        </p:txBody>
      </p:sp>
      <p:sp>
        <p:nvSpPr>
          <p:cNvPr id="9" name="Content Placeholder 8">
            <a:extLst>
              <a:ext uri="{FF2B5EF4-FFF2-40B4-BE49-F238E27FC236}">
                <a16:creationId xmlns:a16="http://schemas.microsoft.com/office/drawing/2014/main" id="{77BBA43C-EB29-0AB9-3234-4884D6790B95}"/>
              </a:ext>
            </a:extLst>
          </p:cNvPr>
          <p:cNvSpPr>
            <a:spLocks noGrp="1"/>
          </p:cNvSpPr>
          <p:nvPr>
            <p:ph idx="18"/>
          </p:nvPr>
        </p:nvSpPr>
        <p:spPr>
          <a:xfrm>
            <a:off x="699688" y="2864543"/>
            <a:ext cx="7987112"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significantly affecting engine performance, fuel economy, and other exhaust emissions, is to use exhaust gas recirculation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a:t>
            </a:r>
          </a:p>
        </p:txBody>
      </p:sp>
      <p:sp>
        <p:nvSpPr>
          <p:cNvPr id="10" name="Content Placeholder 9">
            <a:extLst>
              <a:ext uri="{FF2B5EF4-FFF2-40B4-BE49-F238E27FC236}">
                <a16:creationId xmlns:a16="http://schemas.microsoft.com/office/drawing/2014/main" id="{8E639561-6D8E-3EF9-A1EF-561ADCBDDCD2}"/>
              </a:ext>
            </a:extLst>
          </p:cNvPr>
          <p:cNvSpPr>
            <a:spLocks noGrp="1"/>
          </p:cNvSpPr>
          <p:nvPr>
            <p:ph idx="19"/>
          </p:nvPr>
        </p:nvSpPr>
        <p:spPr>
          <a:xfrm>
            <a:off x="457200" y="4082920"/>
            <a:ext cx="8229600" cy="775015"/>
          </a:xfrm>
        </p:spPr>
        <p:txBody>
          <a:bodyPr tIns="18000" bIns="18000" anchor="ctr" anchorCtr="0"/>
          <a:lstStyle/>
          <a:p>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routes small quantities, usually between 6% and 10%, of exhaust gas into the intake manifold.</a:t>
            </a:r>
          </a:p>
        </p:txBody>
      </p:sp>
    </p:spTree>
    <p:extLst>
      <p:ext uri="{BB962C8B-B14F-4D97-AF65-F5344CB8AC3E}">
        <p14:creationId xmlns:p14="http://schemas.microsoft.com/office/powerpoint/2010/main" val="14440369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27.29</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7675" y="884603"/>
            <a:ext cx="2895600" cy="421343"/>
          </a:xfrm>
        </p:spPr>
        <p:txBody>
          <a:bodyPr tIns="18000" bIns="18000" anchor="ctr" anchorCtr="0"/>
          <a:lstStyle/>
          <a:p>
            <a:pPr marL="0" indent="0">
              <a:buNone/>
            </a:pPr>
            <a:r>
              <a:rPr lang="en-US" sz="2400" noProof="0" dirty="0"/>
              <a:t>Fuel Tank Filler Caps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47801"/>
            <a:ext cx="3981710" cy="15240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capless system from a Ford does not use a replaceable cap; instead, it has a spring-loaded closure.</a:t>
            </a:r>
          </a:p>
        </p:txBody>
      </p:sp>
      <p:pic>
        <p:nvPicPr>
          <p:cNvPr id="7" name="Picture 6" descr="A close-up view of a capless system from a Ford with the texts 'Easy fuel', 'No Cap', and 'SANS BOUCHON' visible.">
            <a:extLst>
              <a:ext uri="{FF2B5EF4-FFF2-40B4-BE49-F238E27FC236}">
                <a16:creationId xmlns:a16="http://schemas.microsoft.com/office/drawing/2014/main" id="{5BA14494-241A-8855-2260-18CCA5A12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838200"/>
            <a:ext cx="3981711" cy="2997553"/>
          </a:xfrm>
          <a:prstGeom prst="rect">
            <a:avLst/>
          </a:prstGeom>
        </p:spPr>
      </p:pic>
    </p:spTree>
    <p:extLst>
      <p:ext uri="{BB962C8B-B14F-4D97-AF65-F5344CB8AC3E}">
        <p14:creationId xmlns:p14="http://schemas.microsoft.com/office/powerpoint/2010/main" val="21162406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4347"/>
          </a:xfrm>
        </p:spPr>
        <p:txBody>
          <a:bodyPr tIns="18000" bIns="18000" anchor="ctr" anchorCtr="0">
            <a:spAutoFit/>
          </a:bodyPr>
          <a:lstStyle/>
          <a:p>
            <a:r>
              <a:rPr lang="en-US" kern="0" noProof="0" dirty="0">
                <a:cs typeface="Times New Roman"/>
                <a:sym typeface="Times New Roman"/>
              </a:rPr>
              <a:t>Evaporative Emission Control System </a:t>
            </a:r>
            <a:r>
              <a:rPr lang="en-US" sz="2800" kern="0" noProof="0" dirty="0">
                <a:cs typeface="Times New Roman"/>
                <a:sym typeface="Times New Roman"/>
              </a:rPr>
              <a:t>(3 of 6)</a:t>
            </a:r>
            <a:endParaRPr lang="en-US" b="0" noProof="0" dirty="0"/>
          </a:p>
        </p:txBody>
      </p:sp>
      <p:sp>
        <p:nvSpPr>
          <p:cNvPr id="4" name="Content Placeholder 3"/>
          <p:cNvSpPr>
            <a:spLocks noGrp="1"/>
          </p:cNvSpPr>
          <p:nvPr>
            <p:ph idx="1"/>
          </p:nvPr>
        </p:nvSpPr>
        <p:spPr>
          <a:xfrm>
            <a:off x="457200" y="1371600"/>
            <a:ext cx="8229600" cy="2829424"/>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Evaporative Control System Operation </a:t>
            </a:r>
          </a:p>
          <a:p>
            <a:r>
              <a:rPr lang="en-US" sz="2400" noProof="0" dirty="0">
                <a:latin typeface="Arial" panose="020B0604020202020204" pitchFamily="34" charset="0"/>
                <a:cs typeface="Arial" panose="020B0604020202020204" pitchFamily="34" charset="0"/>
              </a:rPr>
              <a:t>Canister is located under hood or underneath the vehicle filled with activated charcoal granules.</a:t>
            </a:r>
          </a:p>
          <a:p>
            <a:r>
              <a:rPr lang="en-US" sz="2400" noProof="0" dirty="0">
                <a:latin typeface="Arial" panose="020B0604020202020204" pitchFamily="34" charset="0"/>
                <a:cs typeface="Arial" panose="020B0604020202020204" pitchFamily="34" charset="0"/>
              </a:rPr>
              <a:t>Hold up to one-third of their own weight in fuel vapors. </a:t>
            </a:r>
          </a:p>
          <a:p>
            <a:r>
              <a:rPr lang="en-US" sz="2400" noProof="0" dirty="0">
                <a:solidFill>
                  <a:srgbClr val="007FA3"/>
                </a:solidFill>
                <a:latin typeface="Arial" panose="020B0604020202020204" pitchFamily="34" charset="0"/>
                <a:cs typeface="Arial" panose="020B0604020202020204" pitchFamily="34" charset="0"/>
              </a:rPr>
              <a:t>Note: some vehicles with large or dual fuel tanks may have dual canisters.</a:t>
            </a:r>
          </a:p>
        </p:txBody>
      </p:sp>
    </p:spTree>
    <p:extLst>
      <p:ext uri="{BB962C8B-B14F-4D97-AF65-F5344CB8AC3E}">
        <p14:creationId xmlns:p14="http://schemas.microsoft.com/office/powerpoint/2010/main" val="16760676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53998"/>
          </a:xfrm>
        </p:spPr>
        <p:txBody>
          <a:bodyPr anchor="t" anchorCtr="0"/>
          <a:lstStyle/>
          <a:p>
            <a:r>
              <a:rPr lang="en-US" noProof="0" dirty="0"/>
              <a:t>Figure 27.30</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2514600" cy="369332"/>
          </a:xfrm>
        </p:spPr>
        <p:txBody>
          <a:bodyPr/>
          <a:lstStyle/>
          <a:p>
            <a:pPr marL="0" indent="0">
              <a:buNone/>
            </a:pPr>
            <a:r>
              <a:rPr lang="en-US" sz="2400" noProof="0" dirty="0">
                <a:latin typeface="Arial" panose="020B0604020202020204" pitchFamily="34" charset="0"/>
                <a:cs typeface="Arial" panose="020B0604020202020204" pitchFamily="34" charset="0"/>
              </a:rPr>
              <a:t>Charcoal Canister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455877"/>
            <a:ext cx="3657600" cy="1107996"/>
          </a:xfrm>
        </p:spPr>
        <p:txBody>
          <a:bodyPr/>
          <a:lstStyle/>
          <a:p>
            <a:pPr marL="0" indent="0">
              <a:buNone/>
            </a:pPr>
            <a:r>
              <a:rPr lang="en-US" sz="2400" noProof="0" dirty="0">
                <a:latin typeface="Arial" panose="020B0604020202020204" pitchFamily="34" charset="0"/>
                <a:cs typeface="Arial" panose="020B0604020202020204" pitchFamily="34" charset="0"/>
              </a:rPr>
              <a:t>A charcoal canister can be located under the hood or underneath the vehicle.</a:t>
            </a:r>
          </a:p>
        </p:txBody>
      </p:sp>
      <p:pic>
        <p:nvPicPr>
          <p:cNvPr id="7" name="Picture 6" descr="A close-up view of a charcoal canister.">
            <a:extLst>
              <a:ext uri="{FF2B5EF4-FFF2-40B4-BE49-F238E27FC236}">
                <a16:creationId xmlns:a16="http://schemas.microsoft.com/office/drawing/2014/main" id="{9BB7BF16-2A29-286E-9910-BA6F1C3AD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14400"/>
            <a:ext cx="3898974" cy="3514690"/>
          </a:xfrm>
          <a:prstGeom prst="rect">
            <a:avLst/>
          </a:prstGeom>
        </p:spPr>
      </p:pic>
    </p:spTree>
    <p:extLst>
      <p:ext uri="{BB962C8B-B14F-4D97-AF65-F5344CB8AC3E}">
        <p14:creationId xmlns:p14="http://schemas.microsoft.com/office/powerpoint/2010/main" val="3623919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9085-CE8E-E771-FE35-1D0BC2826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2CB0EA-778A-4768-3C4E-02DA882A16D8}"/>
              </a:ext>
            </a:extLst>
          </p:cNvPr>
          <p:cNvSpPr>
            <a:spLocks noGrp="1"/>
          </p:cNvSpPr>
          <p:nvPr>
            <p:ph type="title"/>
          </p:nvPr>
        </p:nvSpPr>
        <p:spPr>
          <a:xfrm>
            <a:off x="466725" y="151053"/>
            <a:ext cx="8229600" cy="1144347"/>
          </a:xfrm>
        </p:spPr>
        <p:txBody>
          <a:bodyPr tIns="18000" bIns="18000" anchor="ctr" anchorCtr="0">
            <a:spAutoFit/>
          </a:bodyPr>
          <a:lstStyle/>
          <a:p>
            <a:r>
              <a:rPr lang="en-US" kern="0" noProof="0" dirty="0">
                <a:cs typeface="Times New Roman"/>
                <a:sym typeface="Times New Roman"/>
              </a:rPr>
              <a:t>Evaporative Emission Control System </a:t>
            </a:r>
            <a:r>
              <a:rPr lang="en-US" sz="2800" kern="0" noProof="0" dirty="0">
                <a:cs typeface="Times New Roman"/>
                <a:sym typeface="Times New Roman"/>
              </a:rPr>
              <a:t>(4 of 6)</a:t>
            </a:r>
            <a:endParaRPr lang="en-US" noProof="0" dirty="0"/>
          </a:p>
        </p:txBody>
      </p:sp>
      <p:sp>
        <p:nvSpPr>
          <p:cNvPr id="4" name="Content Placeholder 3">
            <a:extLst>
              <a:ext uri="{FF2B5EF4-FFF2-40B4-BE49-F238E27FC236}">
                <a16:creationId xmlns:a16="http://schemas.microsoft.com/office/drawing/2014/main" id="{FD48B97C-3490-F421-6CE8-F55F7D6BF2F0}"/>
              </a:ext>
            </a:extLst>
          </p:cNvPr>
          <p:cNvSpPr>
            <a:spLocks noGrp="1"/>
          </p:cNvSpPr>
          <p:nvPr>
            <p:ph idx="1"/>
          </p:nvPr>
        </p:nvSpPr>
        <p:spPr>
          <a:xfrm>
            <a:off x="457200" y="1445709"/>
            <a:ext cx="8220075" cy="1221291"/>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Activated charcoal is effective vapor trap because of surface area. </a:t>
            </a:r>
          </a:p>
          <a:p>
            <a:pPr lvl="1"/>
            <a:r>
              <a:rPr lang="en-US" sz="2400" noProof="0" dirty="0">
                <a:latin typeface="Arial" panose="020B0604020202020204" pitchFamily="34" charset="0"/>
                <a:cs typeface="Arial" panose="020B0604020202020204" pitchFamily="34" charset="0"/>
              </a:rPr>
              <a:t>Each gram of activated charcoal </a:t>
            </a:r>
          </a:p>
        </p:txBody>
      </p:sp>
      <p:sp>
        <p:nvSpPr>
          <p:cNvPr id="2" name="Content Placeholder 1">
            <a:extLst>
              <a:ext uri="{FF2B5EF4-FFF2-40B4-BE49-F238E27FC236}">
                <a16:creationId xmlns:a16="http://schemas.microsoft.com/office/drawing/2014/main" id="{D79A9874-1BE8-DDF7-7A79-240A50319E4D}"/>
              </a:ext>
            </a:extLst>
          </p:cNvPr>
          <p:cNvSpPr>
            <a:spLocks noGrp="1"/>
          </p:cNvSpPr>
          <p:nvPr>
            <p:ph idx="13"/>
          </p:nvPr>
        </p:nvSpPr>
        <p:spPr>
          <a:xfrm>
            <a:off x="457200" y="2721547"/>
            <a:ext cx="4267200" cy="405683"/>
          </a:xfrm>
        </p:spPr>
        <p:txBody>
          <a:bodyPr tIns="18000" bIns="18000" anchor="ctr" anchorCtr="0"/>
          <a:lstStyle/>
          <a:p>
            <a:pPr lvl="1"/>
            <a:r>
              <a:rPr lang="en-US" sz="2400" noProof="0" dirty="0">
                <a:latin typeface="Arial" panose="020B0604020202020204" pitchFamily="34" charset="0"/>
                <a:cs typeface="Arial" panose="020B0604020202020204" pitchFamily="34" charset="0"/>
              </a:rPr>
              <a:t>Has surface area of </a:t>
            </a:r>
            <a:r>
              <a:rPr lang="en-US" sz="2400" dirty="0">
                <a:latin typeface="Arial" panose="020B0604020202020204" pitchFamily="34" charset="0"/>
                <a:cs typeface="Arial" panose="020B0604020202020204" pitchFamily="34" charset="0"/>
              </a:rPr>
              <a:t>1,100</a:t>
            </a:r>
            <a:endParaRPr lang="en-US" sz="2400" noProof="0" dirty="0">
              <a:latin typeface="Arial" panose="020B0604020202020204" pitchFamily="34" charset="0"/>
              <a:cs typeface="Arial" panose="020B0604020202020204" pitchFamily="34" charset="0"/>
            </a:endParaRPr>
          </a:p>
        </p:txBody>
      </p:sp>
      <p:graphicFrame>
        <p:nvGraphicFramePr>
          <p:cNvPr id="15" name="Object 14" descr="m superscript 2">
            <a:extLst>
              <a:ext uri="{FF2B5EF4-FFF2-40B4-BE49-F238E27FC236}">
                <a16:creationId xmlns:a16="http://schemas.microsoft.com/office/drawing/2014/main" id="{EE0526B5-FFD7-6742-70CE-077CC1272E4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670676716"/>
              </p:ext>
            </p:extLst>
          </p:nvPr>
        </p:nvGraphicFramePr>
        <p:xfrm>
          <a:off x="4743450" y="2683088"/>
          <a:ext cx="442099" cy="390278"/>
        </p:xfrm>
        <a:graphic>
          <a:graphicData uri="http://schemas.openxmlformats.org/presentationml/2006/ole">
            <mc:AlternateContent xmlns:mc="http://schemas.openxmlformats.org/markup-compatibility/2006">
              <mc:Choice xmlns:v="urn:schemas-microsoft-com:vml" Requires="v">
                <p:oleObj name="Equation" r:id="rId3" imgW="215640" imgH="190440" progId="Equation.DSMT4">
                  <p:embed/>
                </p:oleObj>
              </mc:Choice>
              <mc:Fallback>
                <p:oleObj name="Equation" r:id="rId3" imgW="215640" imgH="190440" progId="Equation.DSMT4">
                  <p:embed/>
                  <p:pic>
                    <p:nvPicPr>
                      <p:cNvPr id="15" name="Object 14">
                        <a:extLst>
                          <a:ext uri="{FF2B5EF4-FFF2-40B4-BE49-F238E27FC236}">
                            <a16:creationId xmlns:a16="http://schemas.microsoft.com/office/drawing/2014/main" id="{563AAE29-280F-684F-4563-00A056920F3A}"/>
                          </a:ext>
                          <a:ext uri="{C183D7F6-B498-43B3-948B-1728B52AA6E4}">
                            <adec:decorative xmlns:adec="http://schemas.microsoft.com/office/drawing/2017/decorative" val="0"/>
                          </a:ext>
                        </a:extLst>
                      </p:cNvPr>
                      <p:cNvPicPr/>
                      <p:nvPr/>
                    </p:nvPicPr>
                    <p:blipFill>
                      <a:blip r:embed="rId4"/>
                      <a:stretch>
                        <a:fillRect/>
                      </a:stretch>
                    </p:blipFill>
                    <p:spPr>
                      <a:xfrm>
                        <a:off x="4743450" y="2683088"/>
                        <a:ext cx="442099" cy="390278"/>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803431D8-EFC7-A93A-848F-573BB138AC4E}"/>
              </a:ext>
            </a:extLst>
          </p:cNvPr>
          <p:cNvSpPr>
            <a:spLocks noGrp="1"/>
          </p:cNvSpPr>
          <p:nvPr>
            <p:ph idx="14"/>
          </p:nvPr>
        </p:nvSpPr>
        <p:spPr>
          <a:xfrm>
            <a:off x="457200" y="3199108"/>
            <a:ext cx="8215313" cy="2190788"/>
          </a:xfrm>
        </p:spPr>
        <p:txBody>
          <a:bodyPr tIns="18000" bIns="18000" anchor="ctr" anchorCtr="0"/>
          <a:lstStyle/>
          <a:p>
            <a:pPr lvl="1"/>
            <a:r>
              <a:rPr lang="en-US" sz="2400" noProof="0" dirty="0">
                <a:latin typeface="Arial" panose="020B0604020202020204" pitchFamily="34" charset="0"/>
                <a:cs typeface="Arial" panose="020B0604020202020204" pitchFamily="34" charset="0"/>
              </a:rPr>
              <a:t>Hold either 300 or 625 grams of charcoal</a:t>
            </a:r>
            <a:r>
              <a:rPr lang="en-US" sz="2400" i="1" noProof="0" dirty="0">
                <a:latin typeface="Arial" panose="020B0604020202020204" pitchFamily="34" charset="0"/>
                <a:cs typeface="Arial" panose="020B0604020202020204" pitchFamily="34" charset="0"/>
              </a:rPr>
              <a:t> </a:t>
            </a:r>
          </a:p>
          <a:p>
            <a:pPr lvl="1"/>
            <a:r>
              <a:rPr lang="en-US" sz="2400" b="1" i="1" noProof="0" dirty="0">
                <a:latin typeface="Arial" panose="020B0604020202020204" pitchFamily="34" charset="0"/>
                <a:cs typeface="Arial" panose="020B0604020202020204" pitchFamily="34" charset="0"/>
              </a:rPr>
              <a:t>Using adsorption</a:t>
            </a:r>
          </a:p>
          <a:p>
            <a:pPr lvl="2"/>
            <a:r>
              <a:rPr lang="en-US" sz="2400" noProof="0" dirty="0">
                <a:latin typeface="Arial" panose="020B0604020202020204" pitchFamily="34" charset="0"/>
                <a:cs typeface="Arial" panose="020B0604020202020204" pitchFamily="34" charset="0"/>
              </a:rPr>
              <a:t>Fuel vapor molecules adhere to carbon surface. </a:t>
            </a:r>
          </a:p>
          <a:p>
            <a:pPr lvl="1"/>
            <a:r>
              <a:rPr lang="en-US" sz="2400" noProof="0" dirty="0">
                <a:latin typeface="Arial" panose="020B0604020202020204" pitchFamily="34" charset="0"/>
                <a:cs typeface="Arial" panose="020B0604020202020204" pitchFamily="34" charset="0"/>
              </a:rPr>
              <a:t>System purges vapor molecules quite simply</a:t>
            </a:r>
            <a:r>
              <a:rPr lang="en-US" sz="2400" dirty="0">
                <a:latin typeface="Arial" panose="020B0604020202020204" pitchFamily="34" charset="0"/>
                <a:cs typeface="Arial" panose="020B0604020202020204" pitchFamily="34" charset="0"/>
              </a:rPr>
              <a:t>.</a:t>
            </a:r>
            <a:r>
              <a:rPr lang="en-US" sz="2400" noProof="0" dirty="0">
                <a:latin typeface="Arial" panose="020B0604020202020204" pitchFamily="34" charset="0"/>
                <a:cs typeface="Arial" panose="020B0604020202020204" pitchFamily="34" charset="0"/>
              </a:rPr>
              <a:t> </a:t>
            </a:r>
          </a:p>
          <a:p>
            <a:pPr lvl="1"/>
            <a:r>
              <a:rPr lang="en-US" sz="2400" noProof="0" dirty="0">
                <a:latin typeface="Arial" panose="020B0604020202020204" pitchFamily="34" charset="0"/>
                <a:cs typeface="Arial" panose="020B0604020202020204" pitchFamily="34" charset="0"/>
              </a:rPr>
              <a:t>By sending fresh airflow through charcoal.</a:t>
            </a:r>
          </a:p>
        </p:txBody>
      </p:sp>
    </p:spTree>
    <p:extLst>
      <p:ext uri="{BB962C8B-B14F-4D97-AF65-F5344CB8AC3E}">
        <p14:creationId xmlns:p14="http://schemas.microsoft.com/office/powerpoint/2010/main" val="20265378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Evaporative Emission Control System </a:t>
            </a:r>
          </a:p>
        </p:txBody>
      </p:sp>
      <p:pic>
        <p:nvPicPr>
          <p:cNvPr id="7" name="Picture 6" descr="An illustration depicts the evaporative emission control system.&#10;Long description is available in notes, press F6.">
            <a:extLst>
              <a:ext uri="{FF2B5EF4-FFF2-40B4-BE49-F238E27FC236}">
                <a16:creationId xmlns:a16="http://schemas.microsoft.com/office/drawing/2014/main" id="{D2209166-C902-FBA6-D625-FEC1E2B85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760" y="1542054"/>
            <a:ext cx="6486480" cy="3715746"/>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172" y="5451287"/>
            <a:ext cx="8221133"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evaporative emission control system includes all of the lines, hoses, and valves, plus the charcoal canister.</a:t>
            </a:r>
          </a:p>
        </p:txBody>
      </p:sp>
    </p:spTree>
    <p:extLst>
      <p:ext uri="{BB962C8B-B14F-4D97-AF65-F5344CB8AC3E}">
        <p14:creationId xmlns:p14="http://schemas.microsoft.com/office/powerpoint/2010/main" val="22066383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Evaporative Emission Control System</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evap_control">
            <a:hlinkClick r:id="" action="ppaction://media"/>
            <a:extLst>
              <a:ext uri="{FF2B5EF4-FFF2-40B4-BE49-F238E27FC236}">
                <a16:creationId xmlns:a16="http://schemas.microsoft.com/office/drawing/2014/main" id="{9350C661-E055-7933-7F8D-02C6EA15F80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250027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46537"/>
            <a:ext cx="8208380" cy="1698345"/>
          </a:xfrm>
        </p:spPr>
        <p:txBody>
          <a:bodyPr wrap="square" lIns="0" tIns="18000" rIns="0" bIns="18000" anchor="ctr" anchorCtr="0">
            <a:spAutoFit/>
          </a:bodyPr>
          <a:lstStyle/>
          <a:p>
            <a:r>
              <a:rPr lang="en-US" noProof="0" dirty="0"/>
              <a:t>Frequently Asked Question: When Filling My Fuel Tank, Why Should I Stop When the Pump Clicks Off?</a:t>
            </a:r>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462023" y="2007155"/>
            <a:ext cx="4432041" cy="313350"/>
          </a:xfrm>
        </p:spPr>
        <p:txBody>
          <a:bodyPr lIns="0" tIns="18000" rIns="0" bIns="18000" anchor="ctr" anchorCtr="0">
            <a:spAutoFit/>
          </a:bodyPr>
          <a:lstStyle/>
          <a:p>
            <a:pPr marL="0" indent="0">
              <a:buNone/>
            </a:pPr>
            <a:r>
              <a:rPr lang="en-US" sz="1800" b="1" noProof="0" dirty="0">
                <a:latin typeface="Arial" panose="020B0604020202020204" pitchFamily="34" charset="0"/>
                <a:cs typeface="Arial" panose="020B0604020202020204" pitchFamily="34" charset="0"/>
              </a:rPr>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462023" y="2458663"/>
            <a:ext cx="8203557" cy="3637337"/>
          </a:xfrm>
        </p:spPr>
        <p:txBody>
          <a:bodyPr wrap="square" lIns="0" tIns="18000" rIns="0" bIns="18000" anchor="ctr" anchorCtr="0">
            <a:spAutoFit/>
          </a:bodyPr>
          <a:lstStyle/>
          <a:p>
            <a:pPr marL="0" indent="0">
              <a:buNone/>
            </a:pPr>
            <a:r>
              <a:rPr lang="en-US" sz="1800" b="1" noProof="0" dirty="0">
                <a:latin typeface="Arial" panose="020B0604020202020204" pitchFamily="34" charset="0"/>
                <a:cs typeface="Arial" panose="020B0604020202020204" pitchFamily="34" charset="0"/>
              </a:rPr>
              <a:t>When Filling My Fuel Tank, Why Should I Stop When the Pump Clicks Off? </a:t>
            </a:r>
            <a:r>
              <a:rPr lang="en-US" sz="1800" noProof="0" dirty="0">
                <a:latin typeface="Arial" panose="020B0604020202020204" pitchFamily="34" charset="0"/>
                <a:cs typeface="Arial" panose="020B0604020202020204" pitchFamily="34" charset="0"/>
              </a:rPr>
              <a:t>Every fuel tank has an upper volume chamber that allows for expansion of fuel when hot. The volume of chamber is between 10% and 20% of volume of tank. For example, if a fuel tank had a capacity of 20 gallons, expansion chamber volume would be from 2 to 4 gallons. A hose is attached at top of chamber and vented to charcoal canister. If extra fuel is forced into this expansion volume, liquid gasoline can be drawn into charcoal canister. This liquid fuel can saturate canister and create an overly rich air–fuel mixture when canister purge valve is opened during normal vehicle operation. This extra-rich air–fuel mixture can cause vehicle to fail an exhaust emissions test, reduce fuel economy, and possibly damage the catalytic converter. To avoid problems, simply add fuel to the next dime’s worth after the nozzle clicks off. This will ensure that the tank is full, yet not overfilled.</a:t>
            </a:r>
          </a:p>
        </p:txBody>
      </p:sp>
    </p:spTree>
    <p:extLst>
      <p:ext uri="{BB962C8B-B14F-4D97-AF65-F5344CB8AC3E}">
        <p14:creationId xmlns:p14="http://schemas.microsoft.com/office/powerpoint/2010/main" val="28829695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27.32</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4348"/>
            <a:ext cx="3733800" cy="313350"/>
          </a:xfrm>
        </p:spPr>
        <p:txBody>
          <a:bodyPr tIns="18000" bIns="18000" anchor="ctr" anchorCtr="0"/>
          <a:lstStyle/>
          <a:p>
            <a:pPr marL="0" indent="0">
              <a:buNone/>
            </a:pPr>
            <a:r>
              <a:rPr lang="en-US" sz="1800" noProof="0" dirty="0">
                <a:latin typeface="Arial" panose="020B0604020202020204" pitchFamily="34" charset="0"/>
                <a:cs typeface="Arial" panose="020B0604020202020204" pitchFamily="34" charset="0"/>
              </a:rPr>
              <a:t>Evaporate Emission Control System</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371600"/>
            <a:ext cx="3953933" cy="4431983"/>
          </a:xfrm>
        </p:spPr>
        <p:txBody>
          <a:bodyPr tIns="18000" bIns="18000" anchor="ctr" anchorCtr="0"/>
          <a:lstStyle/>
          <a:p>
            <a:pPr marL="0" indent="0">
              <a:buNone/>
            </a:pPr>
            <a:r>
              <a:rPr lang="en-US" sz="1800" noProof="0" dirty="0">
                <a:latin typeface="Arial" panose="020B0604020202020204" pitchFamily="34" charset="0"/>
                <a:cs typeface="Arial" panose="020B0604020202020204" pitchFamily="34" charset="0"/>
              </a:rPr>
              <a:t>A typical evaporative emission control system. Note that when the computer turns on the canister purge solenoid valve, manifold vacuum draws any stored vapors from the canister into the engine. Manifold vacuum also is applied to the pressure control valve. When this valve opens, fumes from the fuel tank are drawn into the charcoal canister and eventually into the engine. When the solenoid valve is turned off (or the engine stops and there is no manifold vacuum), the pressure control valve is spring-loaded shut to keep vapors inside the fuel tank from escaping to the atmosphere.</a:t>
            </a:r>
          </a:p>
        </p:txBody>
      </p:sp>
      <p:pic>
        <p:nvPicPr>
          <p:cNvPr id="7" name="Picture 6" descr="A diagram of an evaporative emission control system is shown.&#10;Long description is available in notes, press F6.">
            <a:extLst>
              <a:ext uri="{FF2B5EF4-FFF2-40B4-BE49-F238E27FC236}">
                <a16:creationId xmlns:a16="http://schemas.microsoft.com/office/drawing/2014/main" id="{7761AA1F-4922-84C3-4AF3-714D44618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361" y="990600"/>
            <a:ext cx="3891377" cy="4732966"/>
          </a:xfrm>
          <a:prstGeom prst="rect">
            <a:avLst/>
          </a:prstGeom>
        </p:spPr>
      </p:pic>
    </p:spTree>
    <p:extLst>
      <p:ext uri="{BB962C8B-B14F-4D97-AF65-F5344CB8AC3E}">
        <p14:creationId xmlns:p14="http://schemas.microsoft.com/office/powerpoint/2010/main" val="4618136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420" y="152400"/>
            <a:ext cx="8229600" cy="1144347"/>
          </a:xfrm>
        </p:spPr>
        <p:txBody>
          <a:bodyPr tIns="18000" bIns="18000" anchor="ctr" anchorCtr="0">
            <a:spAutoFit/>
          </a:bodyPr>
          <a:lstStyle/>
          <a:p>
            <a:r>
              <a:rPr lang="en-US" kern="0" noProof="0" dirty="0">
                <a:cs typeface="Times New Roman"/>
                <a:sym typeface="Times New Roman"/>
              </a:rPr>
              <a:t>Evaporative Emission Control System </a:t>
            </a:r>
            <a:r>
              <a:rPr lang="en-US" sz="2800" kern="0" noProof="0" dirty="0">
                <a:cs typeface="Times New Roman"/>
                <a:sym typeface="Times New Roman"/>
              </a:rPr>
              <a:t>(5 of 6)</a:t>
            </a:r>
            <a:endParaRPr lang="en-US" noProof="0" dirty="0"/>
          </a:p>
        </p:txBody>
      </p:sp>
      <p:sp>
        <p:nvSpPr>
          <p:cNvPr id="2" name="Content Placeholder 1"/>
          <p:cNvSpPr>
            <a:spLocks noGrp="1"/>
          </p:cNvSpPr>
          <p:nvPr>
            <p:ph idx="1"/>
          </p:nvPr>
        </p:nvSpPr>
        <p:spPr>
          <a:xfrm>
            <a:off x="457200" y="1447800"/>
            <a:ext cx="8229600" cy="4001095"/>
          </a:xfrm>
        </p:spPr>
        <p:txBody>
          <a:bodyPr tIns="18000" bIns="18000" anchor="ctr" anchorCtr="0">
            <a:spAutoFit/>
          </a:bodyPr>
          <a:lstStyle/>
          <a:p>
            <a:r>
              <a:rPr lang="en-US" sz="2400" noProof="0" dirty="0"/>
              <a:t>Computer-Controlled Purge</a:t>
            </a:r>
          </a:p>
          <a:p>
            <a:pPr lvl="1"/>
            <a:r>
              <a:rPr lang="en-US" sz="2400" spc="-300" noProof="0" dirty="0"/>
              <a:t>P C </a:t>
            </a:r>
            <a:r>
              <a:rPr lang="en-US" sz="2400" noProof="0" dirty="0"/>
              <a:t>M controls when canister purges on most engines. </a:t>
            </a:r>
          </a:p>
          <a:p>
            <a:pPr lvl="1"/>
            <a:r>
              <a:rPr lang="en-US" sz="2400" noProof="0" dirty="0"/>
              <a:t>Done by electric vacuum solenoid, and one or more purge valves. </a:t>
            </a:r>
          </a:p>
          <a:p>
            <a:pPr lvl="1"/>
            <a:r>
              <a:rPr lang="en-US" sz="2400" noProof="0" dirty="0"/>
              <a:t>Under normal conditions, most engine control systems permit purging only during closed-loop operation at cruising speeds. </a:t>
            </a:r>
          </a:p>
          <a:p>
            <a:pPr lvl="1"/>
            <a:r>
              <a:rPr lang="en-US" sz="2400" noProof="0" dirty="0"/>
              <a:t>During other engine operation conditions, such as open-loop mode, idle, deceleration, or wide-open throttle, the </a:t>
            </a:r>
            <a:r>
              <a:rPr lang="en-US" sz="2400" spc="-300" noProof="0" dirty="0"/>
              <a:t>P C </a:t>
            </a:r>
            <a:r>
              <a:rPr lang="en-US" sz="2400" noProof="0" dirty="0"/>
              <a:t>M prevents canister purging.</a:t>
            </a:r>
          </a:p>
        </p:txBody>
      </p:sp>
    </p:spTree>
    <p:extLst>
      <p:ext uri="{BB962C8B-B14F-4D97-AF65-F5344CB8AC3E}">
        <p14:creationId xmlns:p14="http://schemas.microsoft.com/office/powerpoint/2010/main" val="23125475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1053"/>
            <a:ext cx="8229600" cy="1144347"/>
          </a:xfrm>
        </p:spPr>
        <p:txBody>
          <a:bodyPr tIns="18000" bIns="18000" anchor="ctr" anchorCtr="0">
            <a:spAutoFit/>
          </a:bodyPr>
          <a:lstStyle/>
          <a:p>
            <a:r>
              <a:rPr lang="en-US" kern="0" noProof="0" dirty="0">
                <a:cs typeface="Times New Roman"/>
                <a:sym typeface="Times New Roman"/>
              </a:rPr>
              <a:t>Evaporative Emission Control System </a:t>
            </a:r>
            <a:r>
              <a:rPr lang="en-US" sz="2800" kern="0" noProof="0" dirty="0">
                <a:cs typeface="Times New Roman"/>
                <a:sym typeface="Times New Roman"/>
              </a:rPr>
              <a:t>(6 of 6)</a:t>
            </a:r>
            <a:endParaRPr lang="en-US" noProof="0" dirty="0"/>
          </a:p>
        </p:txBody>
      </p:sp>
      <p:sp>
        <p:nvSpPr>
          <p:cNvPr id="2" name="Content Placeholder 1"/>
          <p:cNvSpPr>
            <a:spLocks noGrp="1"/>
          </p:cNvSpPr>
          <p:nvPr>
            <p:ph idx="1"/>
          </p:nvPr>
        </p:nvSpPr>
        <p:spPr>
          <a:xfrm>
            <a:off x="457200" y="1449318"/>
            <a:ext cx="8229600" cy="4570482"/>
          </a:xfrm>
        </p:spPr>
        <p:txBody>
          <a:bodyPr tIns="18000" bIns="18000" anchor="ctr" anchorCtr="0">
            <a:spAutoFit/>
          </a:bodyPr>
          <a:lstStyle/>
          <a:p>
            <a:r>
              <a:rPr lang="en-US" sz="2200" noProof="0" dirty="0">
                <a:latin typeface="Arial" panose="020B0604020202020204" pitchFamily="34" charset="0"/>
                <a:cs typeface="Arial" panose="020B0604020202020204" pitchFamily="34" charset="0"/>
              </a:rPr>
              <a:t>Pressures can build inside fuel system and measured in units of inches of water (28 inches of water equals 1 </a:t>
            </a:r>
            <a:r>
              <a:rPr lang="en-US" sz="2200" spc="-300" noProof="0" dirty="0">
                <a:latin typeface="Arial" panose="020B0604020202020204" pitchFamily="34" charset="0"/>
                <a:cs typeface="Arial" panose="020B0604020202020204" pitchFamily="34" charset="0"/>
              </a:rPr>
              <a:t>P S </a:t>
            </a:r>
            <a:r>
              <a:rPr lang="en-US" sz="2200" noProof="0" dirty="0">
                <a:latin typeface="Arial" panose="020B0604020202020204" pitchFamily="34" charset="0"/>
                <a:cs typeface="Arial" panose="020B0604020202020204" pitchFamily="34" charset="0"/>
              </a:rPr>
              <a:t>I). </a:t>
            </a:r>
          </a:p>
          <a:p>
            <a:r>
              <a:rPr lang="en-US" sz="2200" noProof="0" dirty="0">
                <a:latin typeface="Arial" panose="020B0604020202020204" pitchFamily="34" charset="0"/>
                <a:cs typeface="Arial" panose="020B0604020202020204" pitchFamily="34" charset="0"/>
              </a:rPr>
              <a:t>Some scan tools display other units of measure for </a:t>
            </a:r>
            <a:r>
              <a:rPr lang="en-US" sz="2200" spc="-300" noProof="0" dirty="0">
                <a:latin typeface="Arial" panose="020B0604020202020204" pitchFamily="34" charset="0"/>
                <a:cs typeface="Arial" panose="020B0604020202020204" pitchFamily="34" charset="0"/>
              </a:rPr>
              <a:t>E V A </a:t>
            </a:r>
            <a:r>
              <a:rPr lang="en-US" sz="2200" noProof="0" dirty="0">
                <a:latin typeface="Arial" panose="020B0604020202020204" pitchFamily="34" charset="0"/>
                <a:cs typeface="Arial" panose="020B0604020202020204" pitchFamily="34" charset="0"/>
              </a:rPr>
              <a:t>P system that make understanding system difficult. </a:t>
            </a:r>
          </a:p>
          <a:p>
            <a:r>
              <a:rPr lang="en-US" sz="2200" noProof="0" dirty="0">
                <a:latin typeface="Arial" panose="020B0604020202020204" pitchFamily="34" charset="0"/>
                <a:cs typeface="Arial" panose="020B0604020202020204" pitchFamily="34" charset="0"/>
              </a:rPr>
              <a:t>Pressure buildup in </a:t>
            </a:r>
            <a:r>
              <a:rPr lang="en-US" sz="2200" spc="-300" noProof="0" dirty="0">
                <a:latin typeface="Arial" panose="020B0604020202020204" pitchFamily="34" charset="0"/>
                <a:cs typeface="Arial" panose="020B0604020202020204" pitchFamily="34" charset="0"/>
              </a:rPr>
              <a:t>E V A </a:t>
            </a:r>
            <a:r>
              <a:rPr lang="en-US" sz="2200" noProof="0" dirty="0">
                <a:latin typeface="Arial" panose="020B0604020202020204" pitchFamily="34" charset="0"/>
                <a:cs typeface="Arial" panose="020B0604020202020204" pitchFamily="34" charset="0"/>
              </a:rPr>
              <a:t>P system can be caused by:</a:t>
            </a:r>
          </a:p>
          <a:p>
            <a:pPr lvl="1"/>
            <a:r>
              <a:rPr lang="en-US" sz="2200" noProof="0" dirty="0">
                <a:latin typeface="Arial" panose="020B0604020202020204" pitchFamily="34" charset="0"/>
                <a:cs typeface="Arial" panose="020B0604020202020204" pitchFamily="34" charset="0"/>
              </a:rPr>
              <a:t>Fuel evaporation rates (volatility)</a:t>
            </a:r>
          </a:p>
          <a:p>
            <a:pPr lvl="1"/>
            <a:r>
              <a:rPr lang="en-US" sz="2200" noProof="0" dirty="0">
                <a:latin typeface="Arial" panose="020B0604020202020204" pitchFamily="34" charset="0"/>
                <a:cs typeface="Arial" panose="020B0604020202020204" pitchFamily="34" charset="0"/>
              </a:rPr>
              <a:t>Gas tank size (fuel surface area and volume)</a:t>
            </a:r>
          </a:p>
          <a:p>
            <a:pPr lvl="1"/>
            <a:r>
              <a:rPr lang="en-US" sz="2200" noProof="0" dirty="0">
                <a:latin typeface="Arial" panose="020B0604020202020204" pitchFamily="34" charset="0"/>
                <a:cs typeface="Arial" panose="020B0604020202020204" pitchFamily="34" charset="0"/>
              </a:rPr>
              <a:t>Fuel level (liquid versus vapor)</a:t>
            </a:r>
          </a:p>
          <a:p>
            <a:pPr lvl="1"/>
            <a:r>
              <a:rPr lang="en-US" sz="2200" noProof="0" dirty="0">
                <a:latin typeface="Arial" panose="020B0604020202020204" pitchFamily="34" charset="0"/>
                <a:cs typeface="Arial" panose="020B0604020202020204" pitchFamily="34" charset="0"/>
              </a:rPr>
              <a:t>Fuel slosh (driving conditions)</a:t>
            </a:r>
          </a:p>
          <a:p>
            <a:pPr lvl="1"/>
            <a:r>
              <a:rPr lang="en-US" sz="2200" noProof="0" dirty="0">
                <a:latin typeface="Arial" panose="020B0604020202020204" pitchFamily="34" charset="0"/>
                <a:cs typeface="Arial" panose="020B0604020202020204" pitchFamily="34" charset="0"/>
              </a:rPr>
              <a:t>Hot temperatures (ambient, in-tank, close to the tank)</a:t>
            </a:r>
          </a:p>
          <a:p>
            <a:pPr lvl="1"/>
            <a:r>
              <a:rPr lang="en-US" sz="2200" noProof="0" dirty="0">
                <a:latin typeface="Arial" panose="020B0604020202020204" pitchFamily="34" charset="0"/>
                <a:cs typeface="Arial" panose="020B0604020202020204" pitchFamily="34" charset="0"/>
              </a:rPr>
              <a:t>Returned fuel from the rail</a:t>
            </a:r>
          </a:p>
        </p:txBody>
      </p:sp>
    </p:spTree>
    <p:extLst>
      <p:ext uri="{BB962C8B-B14F-4D97-AF65-F5344CB8AC3E}">
        <p14:creationId xmlns:p14="http://schemas.microsoft.com/office/powerpoint/2010/main" val="186965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16002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11765"/>
            <a:ext cx="3638550" cy="186483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When 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opens, the exhaust gases flow through the valve and into passages in the intake manifold.</a:t>
            </a:r>
          </a:p>
        </p:txBody>
      </p:sp>
      <p:pic>
        <p:nvPicPr>
          <p:cNvPr id="7" name="Picture 6" descr="A diagram of the E G R valve with vacuum and exhaust paths is shown.&#10;Long description is available in notes, press F6.">
            <a:extLst>
              <a:ext uri="{FF2B5EF4-FFF2-40B4-BE49-F238E27FC236}">
                <a16:creationId xmlns:a16="http://schemas.microsoft.com/office/drawing/2014/main" id="{AC5677CC-F6BD-AF1C-9607-90DF9FE50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657" y="838200"/>
            <a:ext cx="4331943" cy="4464235"/>
          </a:xfrm>
          <a:prstGeom prst="rect">
            <a:avLst/>
          </a:prstGeom>
        </p:spPr>
      </p:pic>
    </p:spTree>
    <p:extLst>
      <p:ext uri="{BB962C8B-B14F-4D97-AF65-F5344CB8AC3E}">
        <p14:creationId xmlns:p14="http://schemas.microsoft.com/office/powerpoint/2010/main" val="36431161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4347"/>
          </a:xfrm>
        </p:spPr>
        <p:txBody>
          <a:bodyPr tIns="18000" bIns="18000" anchor="ctr" anchorCtr="0">
            <a:spAutoFit/>
          </a:bodyPr>
          <a:lstStyle/>
          <a:p>
            <a:r>
              <a:rPr lang="en-US" kern="0" noProof="0" dirty="0">
                <a:cs typeface="Times New Roman"/>
                <a:sym typeface="Times New Roman"/>
              </a:rPr>
              <a:t>Non Enhanced Evaporative Control System</a:t>
            </a:r>
            <a:endParaRPr lang="en-US" noProof="0" dirty="0"/>
          </a:p>
        </p:txBody>
      </p:sp>
      <p:sp>
        <p:nvSpPr>
          <p:cNvPr id="2" name="Content Placeholder 1"/>
          <p:cNvSpPr>
            <a:spLocks noGrp="1"/>
          </p:cNvSpPr>
          <p:nvPr>
            <p:ph idx="1"/>
          </p:nvPr>
        </p:nvSpPr>
        <p:spPr>
          <a:xfrm>
            <a:off x="457200" y="1447800"/>
            <a:ext cx="8229600" cy="4601260"/>
          </a:xfrm>
        </p:spPr>
        <p:txBody>
          <a:bodyPr tIns="18000" bIns="18000" anchor="ctr" anchorCtr="0">
            <a:spAutoFit/>
          </a:bodyPr>
          <a:lstStyle/>
          <a:p>
            <a:pPr>
              <a:spcBef>
                <a:spcPts val="600"/>
              </a:spcBef>
            </a:pPr>
            <a:r>
              <a:rPr lang="en-US" sz="2400" noProof="0" dirty="0">
                <a:latin typeface="Arial" panose="020B0604020202020204" pitchFamily="34" charset="0"/>
                <a:cs typeface="Arial" panose="020B0604020202020204" pitchFamily="34" charset="0"/>
              </a:rPr>
              <a:t>Prior to 1996, Referred to as nonenhanced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control systems. </a:t>
            </a:r>
          </a:p>
          <a:p>
            <a:pPr>
              <a:spcBef>
                <a:spcPts val="600"/>
              </a:spcBef>
            </a:pPr>
            <a:r>
              <a:rPr lang="en-US" sz="2400" noProof="0" dirty="0">
                <a:latin typeface="Arial" panose="020B0604020202020204" pitchFamily="34" charset="0"/>
                <a:cs typeface="Arial" panose="020B0604020202020204" pitchFamily="34" charset="0"/>
              </a:rPr>
              <a:t>Limited diagnostic capabilities. </a:t>
            </a:r>
          </a:p>
          <a:p>
            <a:pPr>
              <a:spcBef>
                <a:spcPts val="600"/>
              </a:spcBef>
            </a:pPr>
            <a:r>
              <a:rPr lang="en-US" sz="2400" noProof="0" dirty="0">
                <a:latin typeface="Arial" panose="020B0604020202020204" pitchFamily="34" charset="0"/>
                <a:cs typeface="Arial" panose="020B0604020202020204" pitchFamily="34" charset="0"/>
              </a:rPr>
              <a:t>Limited to their ability to detect if purge has occurred. </a:t>
            </a:r>
          </a:p>
          <a:p>
            <a:pPr>
              <a:spcBef>
                <a:spcPts val="600"/>
              </a:spcBef>
            </a:pPr>
            <a:r>
              <a:rPr lang="en-US" sz="2400" noProof="0" dirty="0">
                <a:latin typeface="Arial" panose="020B0604020202020204" pitchFamily="34" charset="0"/>
                <a:cs typeface="Arial" panose="020B0604020202020204" pitchFamily="34" charset="0"/>
              </a:rPr>
              <a:t>Many systems have a diagnostic switch that could sense </a:t>
            </a:r>
          </a:p>
          <a:p>
            <a:pPr>
              <a:spcBef>
                <a:spcPts val="600"/>
              </a:spcBef>
            </a:pPr>
            <a:r>
              <a:rPr lang="en-US" sz="2400" noProof="0" dirty="0">
                <a:latin typeface="Arial" panose="020B0604020202020204" pitchFamily="34" charset="0"/>
                <a:cs typeface="Arial" panose="020B0604020202020204" pitchFamily="34" charset="0"/>
              </a:rPr>
              <a:t>Purge is occurring and set a code if no purge is detected. </a:t>
            </a:r>
          </a:p>
          <a:p>
            <a:pPr lvl="1"/>
            <a:r>
              <a:rPr lang="en-US" sz="2400" noProof="0" dirty="0">
                <a:latin typeface="Arial" panose="020B0604020202020204" pitchFamily="34" charset="0"/>
                <a:cs typeface="Arial" panose="020B0604020202020204" pitchFamily="34" charset="0"/>
              </a:rPr>
              <a:t>This system does not check for leaks. </a:t>
            </a:r>
          </a:p>
          <a:p>
            <a:pPr>
              <a:spcBef>
                <a:spcPts val="600"/>
              </a:spcBef>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has capability of monitoring integrity of purge solenoid and circuit. </a:t>
            </a:r>
          </a:p>
          <a:p>
            <a:pPr lvl="1"/>
            <a:r>
              <a:rPr lang="en-US" sz="2400" noProof="0" dirty="0">
                <a:latin typeface="Arial" panose="020B0604020202020204" pitchFamily="34" charset="0"/>
                <a:cs typeface="Arial" panose="020B0604020202020204" pitchFamily="34" charset="0"/>
              </a:rPr>
              <a:t>These systems’ limitations are their ability to check the integrity of the evaporative system on the vehicle. </a:t>
            </a:r>
          </a:p>
        </p:txBody>
      </p:sp>
    </p:spTree>
    <p:extLst>
      <p:ext uri="{BB962C8B-B14F-4D97-AF65-F5344CB8AC3E}">
        <p14:creationId xmlns:p14="http://schemas.microsoft.com/office/powerpoint/2010/main" val="35625753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8405-45B6-D45C-FC4F-D7F609FCBC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F1261D-73A9-E421-287A-FF9AFA8F3D91}"/>
              </a:ext>
            </a:extLst>
          </p:cNvPr>
          <p:cNvSpPr>
            <a:spLocks noGrp="1"/>
          </p:cNvSpPr>
          <p:nvPr>
            <p:ph type="title"/>
          </p:nvPr>
        </p:nvSpPr>
        <p:spPr>
          <a:xfrm>
            <a:off x="466725" y="151053"/>
            <a:ext cx="8229600" cy="1144347"/>
          </a:xfrm>
        </p:spPr>
        <p:txBody>
          <a:bodyPr tIns="18000" bIns="18000" anchor="ctr" anchorCtr="0">
            <a:spAutoFit/>
          </a:bodyPr>
          <a:lstStyle/>
          <a:p>
            <a:r>
              <a:rPr lang="en-US" kern="0" noProof="0" dirty="0">
                <a:cs typeface="Times New Roman"/>
                <a:sym typeface="Times New Roman"/>
              </a:rPr>
              <a:t>Enhanced Evaporative Control System </a:t>
            </a:r>
            <a:r>
              <a:rPr lang="en-US" sz="2800" kern="0" noProof="0" dirty="0">
                <a:cs typeface="Times New Roman"/>
                <a:sym typeface="Times New Roman"/>
              </a:rPr>
              <a:t>(1 of 5)</a:t>
            </a:r>
            <a:endParaRPr lang="en-US" noProof="0" dirty="0"/>
          </a:p>
        </p:txBody>
      </p:sp>
      <p:sp>
        <p:nvSpPr>
          <p:cNvPr id="4" name="Content Placeholder 3">
            <a:extLst>
              <a:ext uri="{FF2B5EF4-FFF2-40B4-BE49-F238E27FC236}">
                <a16:creationId xmlns:a16="http://schemas.microsoft.com/office/drawing/2014/main" id="{1517A8E2-414B-7344-F373-208A49FD6A9E}"/>
              </a:ext>
            </a:extLst>
          </p:cNvPr>
          <p:cNvSpPr>
            <a:spLocks noGrp="1"/>
          </p:cNvSpPr>
          <p:nvPr>
            <p:ph idx="1"/>
          </p:nvPr>
        </p:nvSpPr>
        <p:spPr>
          <a:xfrm>
            <a:off x="466725" y="1458208"/>
            <a:ext cx="2605089" cy="374906"/>
          </a:xfrm>
        </p:spPr>
        <p:txBody>
          <a:bodyPr wrap="square" tIns="18000" bIns="18000" anchor="ctr" anchorCtr="0">
            <a:spAutoFit/>
          </a:bodyPr>
          <a:lstStyle/>
          <a:p>
            <a:pPr>
              <a:spcBef>
                <a:spcPts val="600"/>
              </a:spcBef>
            </a:pPr>
            <a:r>
              <a:rPr lang="en-US" sz="2200" noProof="0" dirty="0">
                <a:latin typeface="Arial" panose="020B0604020202020204" pitchFamily="34" charset="0"/>
                <a:cs typeface="Arial" panose="020B0604020202020204" pitchFamily="34" charset="0"/>
              </a:rPr>
              <a:t>Beginning in 1996,</a:t>
            </a:r>
          </a:p>
        </p:txBody>
      </p:sp>
      <p:graphicFrame>
        <p:nvGraphicFramePr>
          <p:cNvPr id="15" name="Object 14" descr="O B D hyphen Roman number 2.">
            <a:extLst>
              <a:ext uri="{FF2B5EF4-FFF2-40B4-BE49-F238E27FC236}">
                <a16:creationId xmlns:a16="http://schemas.microsoft.com/office/drawing/2014/main" id="{C83D43C2-7385-96F1-68EC-0A5A865D7F55}"/>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79901568"/>
              </p:ext>
            </p:extLst>
          </p:nvPr>
        </p:nvGraphicFramePr>
        <p:xfrm>
          <a:off x="3124200" y="1479576"/>
          <a:ext cx="1010312" cy="353538"/>
        </p:xfrm>
        <a:graphic>
          <a:graphicData uri="http://schemas.openxmlformats.org/presentationml/2006/ole">
            <mc:AlternateContent xmlns:mc="http://schemas.openxmlformats.org/markup-compatibility/2006">
              <mc:Choice xmlns:v="urn:schemas-microsoft-com:vml" Requires="v">
                <p:oleObj name="Equation" r:id="rId3" imgW="545760" imgH="190440" progId="Equation.DSMT4">
                  <p:embed/>
                </p:oleObj>
              </mc:Choice>
              <mc:Fallback>
                <p:oleObj name="Equation" r:id="rId3" imgW="545760" imgH="190440" progId="Equation.DSMT4">
                  <p:embed/>
                  <p:pic>
                    <p:nvPicPr>
                      <p:cNvPr id="15" name="Object 14">
                        <a:extLst>
                          <a:ext uri="{FF2B5EF4-FFF2-40B4-BE49-F238E27FC236}">
                            <a16:creationId xmlns:a16="http://schemas.microsoft.com/office/drawing/2014/main" id="{EE0526B5-FFD7-6742-70CE-077CC1272E4C}"/>
                          </a:ext>
                          <a:ext uri="{C183D7F6-B498-43B3-948B-1728B52AA6E4}">
                            <adec:decorative xmlns:adec="http://schemas.microsoft.com/office/drawing/2017/decorative" val="0"/>
                          </a:ext>
                        </a:extLst>
                      </p:cNvPr>
                      <p:cNvPicPr/>
                      <p:nvPr/>
                    </p:nvPicPr>
                    <p:blipFill>
                      <a:blip r:embed="rId4"/>
                      <a:stretch>
                        <a:fillRect/>
                      </a:stretch>
                    </p:blipFill>
                    <p:spPr>
                      <a:xfrm>
                        <a:off x="3124200" y="1479576"/>
                        <a:ext cx="1010312" cy="353538"/>
                      </a:xfrm>
                      <a:prstGeom prst="rect">
                        <a:avLst/>
                      </a:prstGeom>
                      <a:noFill/>
                    </p:spPr>
                  </p:pic>
                </p:oleObj>
              </mc:Fallback>
            </mc:AlternateContent>
          </a:graphicData>
        </a:graphic>
      </p:graphicFrame>
      <p:sp>
        <p:nvSpPr>
          <p:cNvPr id="2" name="Content Placeholder 1">
            <a:extLst>
              <a:ext uri="{FF2B5EF4-FFF2-40B4-BE49-F238E27FC236}">
                <a16:creationId xmlns:a16="http://schemas.microsoft.com/office/drawing/2014/main" id="{4B0DF0F9-F9DA-A68A-2BFC-E6FFFC551FA5}"/>
              </a:ext>
            </a:extLst>
          </p:cNvPr>
          <p:cNvSpPr>
            <a:spLocks noGrp="1"/>
          </p:cNvSpPr>
          <p:nvPr>
            <p:ph idx="13"/>
          </p:nvPr>
        </p:nvSpPr>
        <p:spPr>
          <a:xfrm>
            <a:off x="4191000" y="1458208"/>
            <a:ext cx="4038600"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manufacturers required to install</a:t>
            </a:r>
          </a:p>
        </p:txBody>
      </p:sp>
      <p:sp>
        <p:nvSpPr>
          <p:cNvPr id="5" name="Content Placeholder 4">
            <a:extLst>
              <a:ext uri="{FF2B5EF4-FFF2-40B4-BE49-F238E27FC236}">
                <a16:creationId xmlns:a16="http://schemas.microsoft.com/office/drawing/2014/main" id="{6677DAB1-3DCE-F51E-EFC7-AF33073A5418}"/>
              </a:ext>
            </a:extLst>
          </p:cNvPr>
          <p:cNvSpPr>
            <a:spLocks noGrp="1"/>
          </p:cNvSpPr>
          <p:nvPr>
            <p:ph idx="14"/>
          </p:nvPr>
        </p:nvSpPr>
        <p:spPr>
          <a:xfrm>
            <a:off x="714374" y="1908960"/>
            <a:ext cx="7972426" cy="713460"/>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systems that detect both purge flow and evaporative system leakage.</a:t>
            </a:r>
          </a:p>
        </p:txBody>
      </p:sp>
      <p:sp>
        <p:nvSpPr>
          <p:cNvPr id="6" name="Content Placeholder 5">
            <a:extLst>
              <a:ext uri="{FF2B5EF4-FFF2-40B4-BE49-F238E27FC236}">
                <a16:creationId xmlns:a16="http://schemas.microsoft.com/office/drawing/2014/main" id="{11C38655-8936-62A0-8170-0CDDB98DE8B7}"/>
              </a:ext>
            </a:extLst>
          </p:cNvPr>
          <p:cNvSpPr>
            <a:spLocks noGrp="1"/>
          </p:cNvSpPr>
          <p:nvPr>
            <p:ph idx="15"/>
          </p:nvPr>
        </p:nvSpPr>
        <p:spPr>
          <a:xfrm>
            <a:off x="466725" y="2710622"/>
            <a:ext cx="8220075" cy="374906"/>
          </a:xfrm>
        </p:spPr>
        <p:txBody>
          <a:bodyPr tIns="18000" bIns="18000" anchor="ctr" anchorCtr="0"/>
          <a:lstStyle/>
          <a:p>
            <a:r>
              <a:rPr lang="en-US" sz="2200" noProof="0" dirty="0">
                <a:latin typeface="Arial" panose="020B0604020202020204" pitchFamily="34" charset="0"/>
                <a:cs typeface="Arial" panose="020B0604020202020204" pitchFamily="34" charset="0"/>
              </a:rPr>
              <a:t>Systems on models produced between 1996 and 2000 must be</a:t>
            </a:r>
          </a:p>
        </p:txBody>
      </p:sp>
      <p:sp>
        <p:nvSpPr>
          <p:cNvPr id="7" name="Content Placeholder 6">
            <a:extLst>
              <a:ext uri="{FF2B5EF4-FFF2-40B4-BE49-F238E27FC236}">
                <a16:creationId xmlns:a16="http://schemas.microsoft.com/office/drawing/2014/main" id="{D79D711A-6DC4-4422-94E5-DBB80C7AB3BE}"/>
              </a:ext>
            </a:extLst>
          </p:cNvPr>
          <p:cNvSpPr>
            <a:spLocks noGrp="1"/>
          </p:cNvSpPr>
          <p:nvPr>
            <p:ph idx="16"/>
          </p:nvPr>
        </p:nvSpPr>
        <p:spPr>
          <a:xfrm>
            <a:off x="707770" y="3138885"/>
            <a:ext cx="4010026"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able to detect a leak as small as</a:t>
            </a:r>
          </a:p>
        </p:txBody>
      </p:sp>
      <p:graphicFrame>
        <p:nvGraphicFramePr>
          <p:cNvPr id="16" name="Object 15" descr="0 point 0 4">
            <a:extLst>
              <a:ext uri="{FF2B5EF4-FFF2-40B4-BE49-F238E27FC236}">
                <a16:creationId xmlns:a16="http://schemas.microsoft.com/office/drawing/2014/main" id="{EF65A046-80A5-E360-96DD-02FD4D3EC0A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012382433"/>
              </p:ext>
            </p:extLst>
          </p:nvPr>
        </p:nvGraphicFramePr>
        <p:xfrm>
          <a:off x="4746370" y="3175760"/>
          <a:ext cx="635000" cy="331787"/>
        </p:xfrm>
        <a:graphic>
          <a:graphicData uri="http://schemas.openxmlformats.org/presentationml/2006/ole">
            <mc:AlternateContent xmlns:mc="http://schemas.openxmlformats.org/markup-compatibility/2006">
              <mc:Choice xmlns:v="urn:schemas-microsoft-com:vml" Requires="v">
                <p:oleObj name="Equation" r:id="rId5" imgW="342720" imgH="177480" progId="Equation.DSMT4">
                  <p:embed/>
                </p:oleObj>
              </mc:Choice>
              <mc:Fallback>
                <p:oleObj name="Equation" r:id="rId5" imgW="342720" imgH="177480" progId="Equation.DSMT4">
                  <p:embed/>
                  <p:pic>
                    <p:nvPicPr>
                      <p:cNvPr id="15" name="Object 14">
                        <a:extLst>
                          <a:ext uri="{FF2B5EF4-FFF2-40B4-BE49-F238E27FC236}">
                            <a16:creationId xmlns:a16="http://schemas.microsoft.com/office/drawing/2014/main" id="{C83D43C2-7385-96F1-68EC-0A5A865D7F55}"/>
                          </a:ext>
                          <a:ext uri="{C183D7F6-B498-43B3-948B-1728B52AA6E4}">
                            <adec:decorative xmlns:adec="http://schemas.microsoft.com/office/drawing/2017/decorative" val="0"/>
                          </a:ext>
                        </a:extLst>
                      </p:cNvPr>
                      <p:cNvPicPr/>
                      <p:nvPr/>
                    </p:nvPicPr>
                    <p:blipFill>
                      <a:blip r:embed="rId6"/>
                      <a:stretch>
                        <a:fillRect/>
                      </a:stretch>
                    </p:blipFill>
                    <p:spPr>
                      <a:xfrm>
                        <a:off x="4746370" y="3175760"/>
                        <a:ext cx="635000" cy="331787"/>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952AD378-D797-BA88-1FD8-6C73D9BE9094}"/>
              </a:ext>
            </a:extLst>
          </p:cNvPr>
          <p:cNvSpPr>
            <a:spLocks noGrp="1"/>
          </p:cNvSpPr>
          <p:nvPr>
            <p:ph idx="17"/>
          </p:nvPr>
        </p:nvSpPr>
        <p:spPr>
          <a:xfrm>
            <a:off x="5410200" y="3132641"/>
            <a:ext cx="1814511"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inch diameter.</a:t>
            </a:r>
          </a:p>
        </p:txBody>
      </p:sp>
      <p:sp>
        <p:nvSpPr>
          <p:cNvPr id="9" name="Content Placeholder 8">
            <a:extLst>
              <a:ext uri="{FF2B5EF4-FFF2-40B4-BE49-F238E27FC236}">
                <a16:creationId xmlns:a16="http://schemas.microsoft.com/office/drawing/2014/main" id="{342CCB50-4652-0148-8C66-1A7EEF575ED7}"/>
              </a:ext>
            </a:extLst>
          </p:cNvPr>
          <p:cNvSpPr>
            <a:spLocks noGrp="1"/>
          </p:cNvSpPr>
          <p:nvPr>
            <p:ph idx="18"/>
          </p:nvPr>
        </p:nvSpPr>
        <p:spPr>
          <a:xfrm>
            <a:off x="457199" y="3570196"/>
            <a:ext cx="8220075" cy="374906"/>
          </a:xfrm>
        </p:spPr>
        <p:txBody>
          <a:bodyPr tIns="18000" bIns="18000" anchor="ctr" anchorCtr="0"/>
          <a:lstStyle/>
          <a:p>
            <a:r>
              <a:rPr lang="en-US" sz="2200" noProof="0" dirty="0">
                <a:latin typeface="Arial" panose="020B0604020202020204" pitchFamily="34" charset="0"/>
                <a:cs typeface="Arial" panose="020B0604020202020204" pitchFamily="34" charset="0"/>
              </a:rPr>
              <a:t>Beginning in model year 2000, the enhanced systems started a</a:t>
            </a:r>
          </a:p>
        </p:txBody>
      </p:sp>
      <p:sp>
        <p:nvSpPr>
          <p:cNvPr id="10" name="Content Placeholder 9">
            <a:extLst>
              <a:ext uri="{FF2B5EF4-FFF2-40B4-BE49-F238E27FC236}">
                <a16:creationId xmlns:a16="http://schemas.microsoft.com/office/drawing/2014/main" id="{EAC9DD09-2080-89DA-E460-C3850ADEFE6D}"/>
              </a:ext>
            </a:extLst>
          </p:cNvPr>
          <p:cNvSpPr>
            <a:spLocks noGrp="1"/>
          </p:cNvSpPr>
          <p:nvPr>
            <p:ph idx="19"/>
          </p:nvPr>
        </p:nvSpPr>
        <p:spPr>
          <a:xfrm>
            <a:off x="701674" y="3984606"/>
            <a:ext cx="1431926"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phase-in of</a:t>
            </a:r>
          </a:p>
        </p:txBody>
      </p:sp>
      <p:graphicFrame>
        <p:nvGraphicFramePr>
          <p:cNvPr id="17" name="Object 16" descr="0 point 0 2 0 ">
            <a:extLst>
              <a:ext uri="{FF2B5EF4-FFF2-40B4-BE49-F238E27FC236}">
                <a16:creationId xmlns:a16="http://schemas.microsoft.com/office/drawing/2014/main" id="{D1152138-DFC0-4BCE-8858-06C9931C5B75}"/>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42321003"/>
              </p:ext>
            </p:extLst>
          </p:nvPr>
        </p:nvGraphicFramePr>
        <p:xfrm>
          <a:off x="2171700" y="4011466"/>
          <a:ext cx="800100" cy="331787"/>
        </p:xfrm>
        <a:graphic>
          <a:graphicData uri="http://schemas.openxmlformats.org/presentationml/2006/ole">
            <mc:AlternateContent xmlns:mc="http://schemas.openxmlformats.org/markup-compatibility/2006">
              <mc:Choice xmlns:v="urn:schemas-microsoft-com:vml" Requires="v">
                <p:oleObj name="Equation" r:id="rId7" imgW="431640" imgH="177480" progId="Equation.DSMT4">
                  <p:embed/>
                </p:oleObj>
              </mc:Choice>
              <mc:Fallback>
                <p:oleObj name="Equation" r:id="rId7" imgW="431640" imgH="177480" progId="Equation.DSMT4">
                  <p:embed/>
                  <p:pic>
                    <p:nvPicPr>
                      <p:cNvPr id="16" name="Object 15">
                        <a:extLst>
                          <a:ext uri="{FF2B5EF4-FFF2-40B4-BE49-F238E27FC236}">
                            <a16:creationId xmlns:a16="http://schemas.microsoft.com/office/drawing/2014/main" id="{EF65A046-80A5-E360-96DD-02FD4D3EC0AD}"/>
                          </a:ext>
                          <a:ext uri="{C183D7F6-B498-43B3-948B-1728B52AA6E4}">
                            <adec:decorative xmlns:adec="http://schemas.microsoft.com/office/drawing/2017/decorative" val="0"/>
                          </a:ext>
                        </a:extLst>
                      </p:cNvPr>
                      <p:cNvPicPr/>
                      <p:nvPr/>
                    </p:nvPicPr>
                    <p:blipFill>
                      <a:blip r:embed="rId8"/>
                      <a:stretch>
                        <a:fillRect/>
                      </a:stretch>
                    </p:blipFill>
                    <p:spPr>
                      <a:xfrm>
                        <a:off x="2171700" y="4011466"/>
                        <a:ext cx="800100" cy="331787"/>
                      </a:xfrm>
                      <a:prstGeom prst="rect">
                        <a:avLst/>
                      </a:prstGeom>
                      <a:noFill/>
                    </p:spPr>
                  </p:pic>
                </p:oleObj>
              </mc:Fallback>
            </mc:AlternateContent>
          </a:graphicData>
        </a:graphic>
      </p:graphicFrame>
      <p:sp>
        <p:nvSpPr>
          <p:cNvPr id="11" name="Content Placeholder 10">
            <a:extLst>
              <a:ext uri="{FF2B5EF4-FFF2-40B4-BE49-F238E27FC236}">
                <a16:creationId xmlns:a16="http://schemas.microsoft.com/office/drawing/2014/main" id="{D1503D3B-FDFD-4BA3-B099-3CEC478CCB0A}"/>
              </a:ext>
            </a:extLst>
          </p:cNvPr>
          <p:cNvSpPr>
            <a:spLocks noGrp="1"/>
          </p:cNvSpPr>
          <p:nvPr>
            <p:ph idx="20"/>
          </p:nvPr>
        </p:nvSpPr>
        <p:spPr>
          <a:xfrm>
            <a:off x="3000375" y="3991213"/>
            <a:ext cx="3657598"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inch diameter leak detection.</a:t>
            </a:r>
          </a:p>
        </p:txBody>
      </p:sp>
      <p:sp>
        <p:nvSpPr>
          <p:cNvPr id="12" name="Content Placeholder 11">
            <a:extLst>
              <a:ext uri="{FF2B5EF4-FFF2-40B4-BE49-F238E27FC236}">
                <a16:creationId xmlns:a16="http://schemas.microsoft.com/office/drawing/2014/main" id="{33C9ADD7-E936-6EF0-CE0D-40DBECA01A5F}"/>
              </a:ext>
            </a:extLst>
          </p:cNvPr>
          <p:cNvSpPr>
            <a:spLocks noGrp="1"/>
          </p:cNvSpPr>
          <p:nvPr>
            <p:ph idx="21"/>
          </p:nvPr>
        </p:nvSpPr>
        <p:spPr>
          <a:xfrm>
            <a:off x="466725" y="4412230"/>
            <a:ext cx="8210549" cy="1621401"/>
          </a:xfrm>
        </p:spPr>
        <p:txBody>
          <a:bodyPr tIns="18000" bIns="18000" anchor="ctr" anchorCtr="0"/>
          <a:lstStyle/>
          <a:p>
            <a:pPr>
              <a:spcBef>
                <a:spcPts val="600"/>
              </a:spcBef>
            </a:pPr>
            <a:r>
              <a:rPr lang="en-US" sz="2200" noProof="0" dirty="0">
                <a:latin typeface="Arial" panose="020B0604020202020204" pitchFamily="34" charset="0"/>
                <a:cs typeface="Arial" panose="020B0604020202020204" pitchFamily="34" charset="0"/>
              </a:rPr>
              <a:t>Vehicles built after 1995 have enhanced evaporative systems.</a:t>
            </a:r>
          </a:p>
          <a:p>
            <a:pPr>
              <a:spcBef>
                <a:spcPts val="600"/>
              </a:spcBef>
            </a:pPr>
            <a:r>
              <a:rPr lang="en-US" sz="2200" noProof="0" dirty="0">
                <a:latin typeface="Arial" panose="020B0604020202020204" pitchFamily="34" charset="0"/>
                <a:cs typeface="Arial" panose="020B0604020202020204" pitchFamily="34" charset="0"/>
              </a:rPr>
              <a:t>Ability to detect purge flow and system leakage.</a:t>
            </a:r>
          </a:p>
          <a:p>
            <a:pPr>
              <a:spcBef>
                <a:spcPts val="600"/>
              </a:spcBef>
            </a:pPr>
            <a:r>
              <a:rPr lang="en-US" sz="2200" noProof="0" dirty="0">
                <a:latin typeface="Arial" panose="020B0604020202020204" pitchFamily="34" charset="0"/>
                <a:cs typeface="Arial" panose="020B0604020202020204" pitchFamily="34" charset="0"/>
              </a:rPr>
              <a:t>If either of these two functions fails, system sets </a:t>
            </a:r>
            <a:r>
              <a:rPr lang="en-US" sz="2200" spc="-250" noProof="0" dirty="0">
                <a:latin typeface="Arial" panose="020B0604020202020204" pitchFamily="34" charset="0"/>
                <a:cs typeface="Arial" panose="020B0604020202020204" pitchFamily="34" charset="0"/>
              </a:rPr>
              <a:t>D T </a:t>
            </a:r>
            <a:r>
              <a:rPr lang="en-US" sz="2200" noProof="0" dirty="0">
                <a:latin typeface="Arial" panose="020B0604020202020204" pitchFamily="34" charset="0"/>
                <a:cs typeface="Arial" panose="020B0604020202020204" pitchFamily="34" charset="0"/>
              </a:rPr>
              <a:t>C.</a:t>
            </a:r>
          </a:p>
          <a:p>
            <a:pPr>
              <a:spcBef>
                <a:spcPts val="600"/>
              </a:spcBef>
            </a:pPr>
            <a:r>
              <a:rPr lang="en-US" sz="2200" noProof="0" dirty="0">
                <a:latin typeface="Arial" panose="020B0604020202020204" pitchFamily="34" charset="0"/>
                <a:cs typeface="Arial" panose="020B0604020202020204" pitchFamily="34" charset="0"/>
              </a:rPr>
              <a:t>Turn on </a:t>
            </a:r>
            <a:r>
              <a:rPr lang="en-US" sz="2200" spc="-200" noProof="0" dirty="0">
                <a:latin typeface="Arial" panose="020B0604020202020204" pitchFamily="34" charset="0"/>
                <a:cs typeface="Arial" panose="020B0604020202020204" pitchFamily="34" charset="0"/>
              </a:rPr>
              <a:t>M I </a:t>
            </a:r>
            <a:r>
              <a:rPr lang="en-US" sz="2200" noProof="0" dirty="0">
                <a:latin typeface="Arial" panose="020B0604020202020204" pitchFamily="34" charset="0"/>
                <a:cs typeface="Arial" panose="020B0604020202020204" pitchFamily="34" charset="0"/>
              </a:rPr>
              <a:t>L light to warn driver of failure.</a:t>
            </a:r>
          </a:p>
        </p:txBody>
      </p:sp>
    </p:spTree>
    <p:extLst>
      <p:ext uri="{BB962C8B-B14F-4D97-AF65-F5344CB8AC3E}">
        <p14:creationId xmlns:p14="http://schemas.microsoft.com/office/powerpoint/2010/main" val="35411416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2C969-93D2-0AF0-317F-8683B60BBD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16395D-D169-906F-7D6E-7B68FB9A191A}"/>
              </a:ext>
            </a:extLst>
          </p:cNvPr>
          <p:cNvSpPr>
            <a:spLocks noGrp="1"/>
          </p:cNvSpPr>
          <p:nvPr>
            <p:ph type="title"/>
          </p:nvPr>
        </p:nvSpPr>
        <p:spPr>
          <a:xfrm>
            <a:off x="466725" y="151053"/>
            <a:ext cx="8229600" cy="1144347"/>
          </a:xfrm>
        </p:spPr>
        <p:txBody>
          <a:bodyPr tIns="18000" bIns="18000" anchor="ctr" anchorCtr="0">
            <a:spAutoFit/>
          </a:bodyPr>
          <a:lstStyle/>
          <a:p>
            <a:r>
              <a:rPr lang="en-US" kern="0" noProof="0" dirty="0">
                <a:cs typeface="Times New Roman"/>
                <a:sym typeface="Times New Roman"/>
              </a:rPr>
              <a:t>Enhanced Evaporative Control System </a:t>
            </a:r>
            <a:r>
              <a:rPr lang="en-US" sz="2800" kern="0" noProof="0" dirty="0">
                <a:cs typeface="Times New Roman"/>
                <a:sym typeface="Times New Roman"/>
              </a:rPr>
              <a:t>(2 of 5)</a:t>
            </a:r>
            <a:endParaRPr lang="en-US" noProof="0" dirty="0"/>
          </a:p>
        </p:txBody>
      </p:sp>
      <p:sp>
        <p:nvSpPr>
          <p:cNvPr id="4" name="Content Placeholder 3">
            <a:extLst>
              <a:ext uri="{FF2B5EF4-FFF2-40B4-BE49-F238E27FC236}">
                <a16:creationId xmlns:a16="http://schemas.microsoft.com/office/drawing/2014/main" id="{0BF97ACB-2A4F-E760-3EE9-8670033192BC}"/>
              </a:ext>
            </a:extLst>
          </p:cNvPr>
          <p:cNvSpPr>
            <a:spLocks noGrp="1"/>
          </p:cNvSpPr>
          <p:nvPr>
            <p:ph idx="1"/>
          </p:nvPr>
        </p:nvSpPr>
        <p:spPr>
          <a:xfrm>
            <a:off x="466725" y="1447800"/>
            <a:ext cx="8220075" cy="1898400"/>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Canister Vent Valve</a:t>
            </a:r>
          </a:p>
          <a:p>
            <a:r>
              <a:rPr lang="en-US" sz="2400" noProof="0" dirty="0">
                <a:latin typeface="Arial" panose="020B0604020202020204" pitchFamily="34" charset="0"/>
                <a:cs typeface="Arial" panose="020B0604020202020204" pitchFamily="34" charset="0"/>
              </a:rPr>
              <a:t>Canister vent valve is a NO </a:t>
            </a:r>
            <a:r>
              <a:rPr lang="en-US" sz="2400" b="1" noProof="0" dirty="0">
                <a:latin typeface="Arial" panose="020B0604020202020204" pitchFamily="34" charset="0"/>
                <a:cs typeface="Arial" panose="020B0604020202020204" pitchFamily="34" charset="0"/>
              </a:rPr>
              <a:t>valve </a:t>
            </a:r>
            <a:r>
              <a:rPr lang="en-US" sz="2400" noProof="0" dirty="0">
                <a:latin typeface="Arial" panose="020B0604020202020204" pitchFamily="34" charset="0"/>
                <a:cs typeface="Arial" panose="020B0604020202020204" pitchFamily="34" charset="0"/>
              </a:rPr>
              <a:t>and is only closed when commanded by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during testing of system. </a:t>
            </a:r>
          </a:p>
          <a:p>
            <a:r>
              <a:rPr lang="en-US" sz="2400" noProof="0" dirty="0">
                <a:latin typeface="Arial" panose="020B0604020202020204" pitchFamily="34" charset="0"/>
                <a:cs typeface="Arial" panose="020B0604020202020204" pitchFamily="34" charset="0"/>
              </a:rPr>
              <a:t>Vent valve only closed during testing by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as part of</a:t>
            </a:r>
          </a:p>
        </p:txBody>
      </p:sp>
      <p:sp>
        <p:nvSpPr>
          <p:cNvPr id="2" name="Content Placeholder 1">
            <a:extLst>
              <a:ext uri="{FF2B5EF4-FFF2-40B4-BE49-F238E27FC236}">
                <a16:creationId xmlns:a16="http://schemas.microsoft.com/office/drawing/2014/main" id="{80F335D8-9BD4-3C30-FC3A-B7B583B9B693}"/>
              </a:ext>
            </a:extLst>
          </p:cNvPr>
          <p:cNvSpPr>
            <a:spLocks noGrp="1"/>
          </p:cNvSpPr>
          <p:nvPr>
            <p:ph idx="13"/>
          </p:nvPr>
        </p:nvSpPr>
        <p:spPr>
          <a:xfrm>
            <a:off x="698706" y="3411268"/>
            <a:ext cx="1358694"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mandated</a:t>
            </a:r>
          </a:p>
        </p:txBody>
      </p:sp>
      <p:graphicFrame>
        <p:nvGraphicFramePr>
          <p:cNvPr id="15" name="Object 14" descr="O B D hyphen Roman number 2.">
            <a:extLst>
              <a:ext uri="{FF2B5EF4-FFF2-40B4-BE49-F238E27FC236}">
                <a16:creationId xmlns:a16="http://schemas.microsoft.com/office/drawing/2014/main" id="{D1522438-FBF9-5C31-C276-2873BD9EFDD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39397500"/>
              </p:ext>
            </p:extLst>
          </p:nvPr>
        </p:nvGraphicFramePr>
        <p:xfrm>
          <a:off x="2126583" y="3459487"/>
          <a:ext cx="997617" cy="35051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5" name="Object 14">
                        <a:extLst>
                          <a:ext uri="{FF2B5EF4-FFF2-40B4-BE49-F238E27FC236}">
                            <a16:creationId xmlns:a16="http://schemas.microsoft.com/office/drawing/2014/main" id="{C83D43C2-7385-96F1-68EC-0A5A865D7F55}"/>
                          </a:ext>
                          <a:ext uri="{C183D7F6-B498-43B3-948B-1728B52AA6E4}">
                            <adec:decorative xmlns:adec="http://schemas.microsoft.com/office/drawing/2017/decorative" val="0"/>
                          </a:ext>
                        </a:extLst>
                      </p:cNvPr>
                      <p:cNvPicPr/>
                      <p:nvPr/>
                    </p:nvPicPr>
                    <p:blipFill>
                      <a:blip r:embed="rId4"/>
                      <a:stretch>
                        <a:fillRect/>
                      </a:stretch>
                    </p:blipFill>
                    <p:spPr>
                      <a:xfrm>
                        <a:off x="2126583" y="3459487"/>
                        <a:ext cx="997617" cy="350513"/>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4CB2DAA4-2F8D-6F1F-4FA1-68EB974B1EFB}"/>
              </a:ext>
            </a:extLst>
          </p:cNvPr>
          <p:cNvSpPr>
            <a:spLocks noGrp="1"/>
          </p:cNvSpPr>
          <p:nvPr>
            <p:ph idx="14"/>
          </p:nvPr>
        </p:nvSpPr>
        <p:spPr>
          <a:xfrm>
            <a:off x="3193383" y="3411267"/>
            <a:ext cx="1457326"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standards.</a:t>
            </a:r>
          </a:p>
        </p:txBody>
      </p:sp>
      <p:sp>
        <p:nvSpPr>
          <p:cNvPr id="6" name="Content Placeholder 5">
            <a:extLst>
              <a:ext uri="{FF2B5EF4-FFF2-40B4-BE49-F238E27FC236}">
                <a16:creationId xmlns:a16="http://schemas.microsoft.com/office/drawing/2014/main" id="{4D788A81-33AC-4BE7-BFA3-EE7E65A6D4D5}"/>
              </a:ext>
            </a:extLst>
          </p:cNvPr>
          <p:cNvSpPr>
            <a:spLocks noGrp="1"/>
          </p:cNvSpPr>
          <p:nvPr>
            <p:ph idx="15"/>
          </p:nvPr>
        </p:nvSpPr>
        <p:spPr>
          <a:xfrm>
            <a:off x="457200" y="3886200"/>
            <a:ext cx="8220075" cy="1336708"/>
          </a:xfrm>
        </p:spPr>
        <p:txBody>
          <a:bodyPr tIns="18000" bIns="18000" anchor="ctr" anchorCtr="0"/>
          <a:lstStyle/>
          <a:p>
            <a:r>
              <a:rPr lang="en-US" sz="2400" noProof="0" dirty="0">
                <a:latin typeface="Arial" panose="020B0604020202020204" pitchFamily="34" charset="0"/>
                <a:cs typeface="Arial" panose="020B0604020202020204" pitchFamily="34" charset="0"/>
              </a:rPr>
              <a:t>Vent solenoid located under vehicle in most cases.</a:t>
            </a:r>
          </a:p>
          <a:p>
            <a:r>
              <a:rPr lang="en-US" sz="2400" noProof="0" dirty="0">
                <a:latin typeface="Arial" panose="020B0604020202020204" pitchFamily="34" charset="0"/>
                <a:cs typeface="Arial" panose="020B0604020202020204" pitchFamily="34" charset="0"/>
              </a:rPr>
              <a:t>Exposed to the environment, making this valve subject to rust and corrosion.</a:t>
            </a:r>
          </a:p>
        </p:txBody>
      </p:sp>
    </p:spTree>
    <p:extLst>
      <p:ext uri="{BB962C8B-B14F-4D97-AF65-F5344CB8AC3E}">
        <p14:creationId xmlns:p14="http://schemas.microsoft.com/office/powerpoint/2010/main" val="5989908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1053"/>
            <a:ext cx="8229600" cy="1144347"/>
          </a:xfrm>
        </p:spPr>
        <p:txBody>
          <a:bodyPr tIns="18000" bIns="18000" anchor="ctr" anchorCtr="0">
            <a:spAutoFit/>
          </a:bodyPr>
          <a:lstStyle/>
          <a:p>
            <a:r>
              <a:rPr lang="en-US" kern="0" noProof="0" dirty="0">
                <a:cs typeface="Times New Roman"/>
                <a:sym typeface="Times New Roman"/>
              </a:rPr>
              <a:t>Enhanced Evaporative Control System </a:t>
            </a:r>
            <a:r>
              <a:rPr lang="en-US" sz="2800" kern="0" noProof="0" dirty="0">
                <a:cs typeface="Times New Roman"/>
                <a:sym typeface="Times New Roman"/>
              </a:rPr>
              <a:t>(3 of 5)</a:t>
            </a:r>
            <a:endParaRPr lang="en-US" noProof="0" dirty="0"/>
          </a:p>
        </p:txBody>
      </p:sp>
      <p:sp>
        <p:nvSpPr>
          <p:cNvPr id="2" name="Content Placeholder 1"/>
          <p:cNvSpPr>
            <a:spLocks noGrp="1"/>
          </p:cNvSpPr>
          <p:nvPr>
            <p:ph idx="1"/>
          </p:nvPr>
        </p:nvSpPr>
        <p:spPr>
          <a:xfrm>
            <a:off x="457200" y="1461112"/>
            <a:ext cx="8229600" cy="3568088"/>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Canister Purge Valve</a:t>
            </a:r>
          </a:p>
          <a:p>
            <a:r>
              <a:rPr lang="en-US" sz="2400" noProof="0" dirty="0">
                <a:latin typeface="Arial" panose="020B0604020202020204" pitchFamily="34" charset="0"/>
                <a:cs typeface="Arial" panose="020B0604020202020204" pitchFamily="34" charset="0"/>
              </a:rPr>
              <a:t>Purge valve or Canister Purge (</a:t>
            </a:r>
            <a:r>
              <a:rPr lang="en-US" sz="2400" spc="-300" noProof="0" dirty="0">
                <a:latin typeface="Arial" panose="020B0604020202020204" pitchFamily="34" charset="0"/>
                <a:cs typeface="Arial" panose="020B0604020202020204" pitchFamily="34" charset="0"/>
              </a:rPr>
              <a:t>C A N </a:t>
            </a:r>
            <a:r>
              <a:rPr lang="en-US" sz="2400" noProof="0" dirty="0">
                <a:latin typeface="Arial" panose="020B0604020202020204" pitchFamily="34" charset="0"/>
                <a:cs typeface="Arial" panose="020B0604020202020204" pitchFamily="34" charset="0"/>
              </a:rPr>
              <a:t>P) solenoid is normally closed and is pulsed open by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during purging. </a:t>
            </a:r>
          </a:p>
          <a:p>
            <a:r>
              <a:rPr lang="en-US" sz="2400" noProof="0" dirty="0">
                <a:latin typeface="Arial" panose="020B0604020202020204" pitchFamily="34" charset="0"/>
                <a:cs typeface="Arial" panose="020B0604020202020204" pitchFamily="34" charset="0"/>
              </a:rPr>
              <a:t>Purge valve connected to intake manifold vacuum. </a:t>
            </a:r>
          </a:p>
          <a:p>
            <a:r>
              <a:rPr lang="en-US" sz="2400" noProof="0" dirty="0">
                <a:latin typeface="Arial" panose="020B0604020202020204" pitchFamily="34" charset="0"/>
                <a:cs typeface="Arial" panose="020B0604020202020204" pitchFamily="34" charset="0"/>
              </a:rPr>
              <a:t>Line is used to draw gasoline vapors from charcoal canister into engine when purge valve is commanded open.</a:t>
            </a:r>
          </a:p>
        </p:txBody>
      </p:sp>
    </p:spTree>
    <p:extLst>
      <p:ext uri="{BB962C8B-B14F-4D97-AF65-F5344CB8AC3E}">
        <p14:creationId xmlns:p14="http://schemas.microsoft.com/office/powerpoint/2010/main" val="19273451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3810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Leak Detection Pump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47800"/>
            <a:ext cx="3907400" cy="19475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leak detection pump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used on some Chrysler vehicles to pressurize (slightly) the fuel system to check for leaks.</a:t>
            </a:r>
          </a:p>
        </p:txBody>
      </p:sp>
      <p:pic>
        <p:nvPicPr>
          <p:cNvPr id="7" name="Picture 6" descr="An internal diagram of a leak detection pump is shown.&#10;Long description is available in notes, press F6.">
            <a:extLst>
              <a:ext uri="{FF2B5EF4-FFF2-40B4-BE49-F238E27FC236}">
                <a16:creationId xmlns:a16="http://schemas.microsoft.com/office/drawing/2014/main" id="{A6C822B7-23DB-F3E5-C736-B0E5AEF2F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060965"/>
            <a:ext cx="3907400" cy="4501635"/>
          </a:xfrm>
          <a:prstGeom prst="rect">
            <a:avLst/>
          </a:prstGeom>
        </p:spPr>
      </p:pic>
    </p:spTree>
    <p:extLst>
      <p:ext uri="{BB962C8B-B14F-4D97-AF65-F5344CB8AC3E}">
        <p14:creationId xmlns:p14="http://schemas.microsoft.com/office/powerpoint/2010/main" val="15189038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59F5E-6D17-917B-097D-A8AC106EE5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69F52F-DC63-6519-4ADD-82EB968D7816}"/>
              </a:ext>
            </a:extLst>
          </p:cNvPr>
          <p:cNvSpPr>
            <a:spLocks noGrp="1"/>
          </p:cNvSpPr>
          <p:nvPr>
            <p:ph type="title"/>
          </p:nvPr>
        </p:nvSpPr>
        <p:spPr>
          <a:xfrm>
            <a:off x="466725" y="151053"/>
            <a:ext cx="8229600" cy="1144347"/>
          </a:xfrm>
        </p:spPr>
        <p:txBody>
          <a:bodyPr tIns="18000" bIns="18000" anchor="ctr" anchorCtr="0">
            <a:spAutoFit/>
          </a:bodyPr>
          <a:lstStyle/>
          <a:p>
            <a:r>
              <a:rPr lang="en-US" kern="0" noProof="0" dirty="0">
                <a:cs typeface="Times New Roman"/>
                <a:sym typeface="Times New Roman"/>
              </a:rPr>
              <a:t>Enhanced Evaporative Control System </a:t>
            </a:r>
            <a:r>
              <a:rPr lang="en-US" sz="2800" kern="0" noProof="0" dirty="0">
                <a:cs typeface="Times New Roman"/>
                <a:sym typeface="Times New Roman"/>
              </a:rPr>
              <a:t>(4 of 5)</a:t>
            </a:r>
            <a:endParaRPr lang="en-US" noProof="0" dirty="0"/>
          </a:p>
        </p:txBody>
      </p:sp>
      <p:sp>
        <p:nvSpPr>
          <p:cNvPr id="4" name="Content Placeholder 3">
            <a:extLst>
              <a:ext uri="{FF2B5EF4-FFF2-40B4-BE49-F238E27FC236}">
                <a16:creationId xmlns:a16="http://schemas.microsoft.com/office/drawing/2014/main" id="{D2B9168E-8E3F-BB02-4D82-45144971DB25}"/>
              </a:ext>
            </a:extLst>
          </p:cNvPr>
          <p:cNvSpPr>
            <a:spLocks noGrp="1"/>
          </p:cNvSpPr>
          <p:nvPr>
            <p:ph idx="1"/>
          </p:nvPr>
        </p:nvSpPr>
        <p:spPr>
          <a:xfrm>
            <a:off x="466725" y="1447800"/>
            <a:ext cx="8220075" cy="3214145"/>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Operation </a:t>
            </a:r>
          </a:p>
          <a:p>
            <a:pPr marL="0" indent="0">
              <a:buNone/>
            </a:pPr>
            <a:r>
              <a:rPr lang="en-US" sz="2400" noProof="0" dirty="0">
                <a:latin typeface="Arial" panose="020B0604020202020204" pitchFamily="34" charset="0"/>
                <a:cs typeface="Arial" panose="020B0604020202020204" pitchFamily="34" charset="0"/>
              </a:rPr>
              <a:t>The system works to test for leaks as follows:</a:t>
            </a:r>
          </a:p>
          <a:p>
            <a:r>
              <a:rPr lang="en-US" sz="2400" noProof="0" dirty="0">
                <a:latin typeface="Arial" panose="020B0604020202020204" pitchFamily="34" charset="0"/>
                <a:cs typeface="Arial" panose="020B0604020202020204" pitchFamily="34" charset="0"/>
              </a:rPr>
              <a:t>Purge solenoid is normally closed.</a:t>
            </a:r>
          </a:p>
          <a:p>
            <a:r>
              <a:rPr lang="en-US" sz="2400" noProof="0" dirty="0">
                <a:latin typeface="Arial" panose="020B0604020202020204" pitchFamily="34" charset="0"/>
                <a:cs typeface="Arial" panose="020B0604020202020204" pitchFamily="34" charset="0"/>
              </a:rPr>
              <a:t>Vent valve in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is normally open. </a:t>
            </a:r>
          </a:p>
          <a:p>
            <a:r>
              <a:rPr lang="en-US" sz="2400" noProof="0" dirty="0">
                <a:latin typeface="Arial" panose="020B0604020202020204" pitchFamily="34" charset="0"/>
                <a:cs typeface="Arial" panose="020B0604020202020204" pitchFamily="34" charset="0"/>
              </a:rPr>
              <a:t>Filtered fresh air is drawn through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to canister.</a:t>
            </a:r>
          </a:p>
          <a:p>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uses a spring attached to a diaphragm to apply</a:t>
            </a:r>
          </a:p>
        </p:txBody>
      </p:sp>
      <p:sp>
        <p:nvSpPr>
          <p:cNvPr id="2" name="Content Placeholder 1">
            <a:extLst>
              <a:ext uri="{FF2B5EF4-FFF2-40B4-BE49-F238E27FC236}">
                <a16:creationId xmlns:a16="http://schemas.microsoft.com/office/drawing/2014/main" id="{05ED46DE-3BE8-A653-CC2F-4CE99F87ECE2}"/>
              </a:ext>
            </a:extLst>
          </p:cNvPr>
          <p:cNvSpPr>
            <a:spLocks noGrp="1"/>
          </p:cNvSpPr>
          <p:nvPr>
            <p:ph idx="13"/>
          </p:nvPr>
        </p:nvSpPr>
        <p:spPr>
          <a:xfrm>
            <a:off x="752475" y="4764898"/>
            <a:ext cx="277812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pressure (7.5 inches</a:t>
            </a:r>
          </a:p>
        </p:txBody>
      </p:sp>
      <p:graphicFrame>
        <p:nvGraphicFramePr>
          <p:cNvPr id="15" name="Object 14" descr="H subscript 2 O close parenthesis.">
            <a:extLst>
              <a:ext uri="{FF2B5EF4-FFF2-40B4-BE49-F238E27FC236}">
                <a16:creationId xmlns:a16="http://schemas.microsoft.com/office/drawing/2014/main" id="{AFC12739-F506-4644-675C-FDC2B8846D8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229981043"/>
              </p:ext>
            </p:extLst>
          </p:nvPr>
        </p:nvGraphicFramePr>
        <p:xfrm>
          <a:off x="3581400" y="4746302"/>
          <a:ext cx="723900" cy="449263"/>
        </p:xfrm>
        <a:graphic>
          <a:graphicData uri="http://schemas.openxmlformats.org/presentationml/2006/ole">
            <mc:AlternateContent xmlns:mc="http://schemas.openxmlformats.org/markup-compatibility/2006">
              <mc:Choice xmlns:v="urn:schemas-microsoft-com:vml" Requires="v">
                <p:oleObj name="Equation" r:id="rId3" imgW="368280" imgH="228600" progId="Equation.DSMT4">
                  <p:embed/>
                </p:oleObj>
              </mc:Choice>
              <mc:Fallback>
                <p:oleObj name="Equation" r:id="rId3" imgW="368280" imgH="228600" progId="Equation.DSMT4">
                  <p:embed/>
                  <p:pic>
                    <p:nvPicPr>
                      <p:cNvPr id="15" name="Object 14">
                        <a:extLst>
                          <a:ext uri="{FF2B5EF4-FFF2-40B4-BE49-F238E27FC236}">
                            <a16:creationId xmlns:a16="http://schemas.microsoft.com/office/drawing/2014/main" id="{D1522438-FBF9-5C31-C276-2873BD9EFDD3}"/>
                          </a:ext>
                          <a:ext uri="{C183D7F6-B498-43B3-948B-1728B52AA6E4}">
                            <adec:decorative xmlns:adec="http://schemas.microsoft.com/office/drawing/2017/decorative" val="0"/>
                          </a:ext>
                        </a:extLst>
                      </p:cNvPr>
                      <p:cNvPicPr/>
                      <p:nvPr/>
                    </p:nvPicPr>
                    <p:blipFill>
                      <a:blip r:embed="rId4"/>
                      <a:stretch>
                        <a:fillRect/>
                      </a:stretch>
                    </p:blipFill>
                    <p:spPr>
                      <a:xfrm>
                        <a:off x="3581400" y="4746302"/>
                        <a:ext cx="723900" cy="449263"/>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4E1B1F04-E7D8-E35F-3538-BE12CC34ADB1}"/>
              </a:ext>
            </a:extLst>
          </p:cNvPr>
          <p:cNvSpPr>
            <a:spLocks noGrp="1"/>
          </p:cNvSpPr>
          <p:nvPr>
            <p:ph idx="14"/>
          </p:nvPr>
        </p:nvSpPr>
        <p:spPr>
          <a:xfrm>
            <a:off x="4356100" y="4764897"/>
            <a:ext cx="1588168"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to fuel tank.</a:t>
            </a:r>
          </a:p>
        </p:txBody>
      </p:sp>
      <p:sp>
        <p:nvSpPr>
          <p:cNvPr id="6" name="Content Placeholder 5">
            <a:extLst>
              <a:ext uri="{FF2B5EF4-FFF2-40B4-BE49-F238E27FC236}">
                <a16:creationId xmlns:a16="http://schemas.microsoft.com/office/drawing/2014/main" id="{A915BDCD-5943-DA67-EAF2-6A7BCFB624BA}"/>
              </a:ext>
            </a:extLst>
          </p:cNvPr>
          <p:cNvSpPr>
            <a:spLocks noGrp="1"/>
          </p:cNvSpPr>
          <p:nvPr>
            <p:ph idx="15"/>
          </p:nvPr>
        </p:nvSpPr>
        <p:spPr>
          <a:xfrm>
            <a:off x="469900" y="5244785"/>
            <a:ext cx="8220075" cy="775015"/>
          </a:xfrm>
        </p:spPr>
        <p:txBody>
          <a:bodyPr tIns="18000" bIns="18000" anchor="ctr" anchorCtr="0"/>
          <a:lstStyle/>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monitors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switch that is triggered if pressure drops in fuel tank.</a:t>
            </a:r>
          </a:p>
        </p:txBody>
      </p:sp>
    </p:spTree>
    <p:extLst>
      <p:ext uri="{BB962C8B-B14F-4D97-AF65-F5344CB8AC3E}">
        <p14:creationId xmlns:p14="http://schemas.microsoft.com/office/powerpoint/2010/main" val="4048871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B5EC-54B8-B842-7F92-CEFE5EB2DA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6F6E01-C50D-AE4D-2A77-9E298A22BE07}"/>
              </a:ext>
            </a:extLst>
          </p:cNvPr>
          <p:cNvSpPr>
            <a:spLocks noGrp="1"/>
          </p:cNvSpPr>
          <p:nvPr>
            <p:ph type="title"/>
          </p:nvPr>
        </p:nvSpPr>
        <p:spPr>
          <a:xfrm>
            <a:off x="466725" y="151053"/>
            <a:ext cx="8229600" cy="1144347"/>
          </a:xfrm>
        </p:spPr>
        <p:txBody>
          <a:bodyPr tIns="18000" bIns="18000" anchor="ctr" anchorCtr="0">
            <a:spAutoFit/>
          </a:bodyPr>
          <a:lstStyle/>
          <a:p>
            <a:r>
              <a:rPr lang="en-US" kern="0" noProof="0" dirty="0">
                <a:cs typeface="Times New Roman"/>
                <a:sym typeface="Times New Roman"/>
              </a:rPr>
              <a:t>Enhanced Evaporative Control System </a:t>
            </a:r>
            <a:r>
              <a:rPr lang="en-US" sz="2800" kern="0" noProof="0" dirty="0">
                <a:cs typeface="Times New Roman"/>
                <a:sym typeface="Times New Roman"/>
              </a:rPr>
              <a:t>(5 of 5)</a:t>
            </a:r>
            <a:endParaRPr lang="en-US" noProof="0" dirty="0"/>
          </a:p>
        </p:txBody>
      </p:sp>
      <p:sp>
        <p:nvSpPr>
          <p:cNvPr id="4" name="Content Placeholder 3">
            <a:extLst>
              <a:ext uri="{FF2B5EF4-FFF2-40B4-BE49-F238E27FC236}">
                <a16:creationId xmlns:a16="http://schemas.microsoft.com/office/drawing/2014/main" id="{B895DC65-8505-03D2-AF54-09879035E951}"/>
              </a:ext>
            </a:extLst>
          </p:cNvPr>
          <p:cNvSpPr>
            <a:spLocks noGrp="1"/>
          </p:cNvSpPr>
          <p:nvPr>
            <p:ph idx="1"/>
          </p:nvPr>
        </p:nvSpPr>
        <p:spPr>
          <a:xfrm>
            <a:off x="466725" y="1391357"/>
            <a:ext cx="8220075" cy="2113843"/>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Time between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solenoid off and </a:t>
            </a:r>
            <a:r>
              <a:rPr lang="en-US" sz="2400" spc="-300" noProof="0" dirty="0">
                <a:latin typeface="Arial" panose="020B0604020202020204" pitchFamily="34" charset="0"/>
                <a:cs typeface="Arial" panose="020B0604020202020204" pitchFamily="34" charset="0"/>
              </a:rPr>
              <a:t>L D </a:t>
            </a:r>
            <a:r>
              <a:rPr lang="en-US" sz="2400" noProof="0" dirty="0">
                <a:latin typeface="Arial" panose="020B0604020202020204" pitchFamily="34" charset="0"/>
                <a:cs typeface="Arial" panose="020B0604020202020204" pitchFamily="34" charset="0"/>
              </a:rPr>
              <a:t>P switch close is called pump period. </a:t>
            </a:r>
          </a:p>
          <a:p>
            <a:pPr lvl="1"/>
            <a:r>
              <a:rPr lang="en-US" sz="2400" noProof="0" dirty="0">
                <a:latin typeface="Arial" panose="020B0604020202020204" pitchFamily="34" charset="0"/>
                <a:cs typeface="Arial" panose="020B0604020202020204" pitchFamily="34" charset="0"/>
              </a:rPr>
              <a:t>Time period is inversely proportional to size of leak. </a:t>
            </a:r>
          </a:p>
          <a:p>
            <a:pPr lvl="1"/>
            <a:r>
              <a:rPr lang="en-US" sz="2400" noProof="0" dirty="0">
                <a:latin typeface="Arial" panose="020B0604020202020204" pitchFamily="34" charset="0"/>
                <a:cs typeface="Arial" panose="020B0604020202020204" pitchFamily="34" charset="0"/>
              </a:rPr>
              <a:t>Shorter pump period, larger leak. </a:t>
            </a:r>
          </a:p>
          <a:p>
            <a:pPr lvl="1"/>
            <a:r>
              <a:rPr lang="en-US" sz="2400" noProof="0" dirty="0">
                <a:latin typeface="Arial" panose="020B0604020202020204" pitchFamily="34" charset="0"/>
                <a:cs typeface="Arial" panose="020B0604020202020204" pitchFamily="34" charset="0"/>
              </a:rPr>
              <a:t>Longer pump period, smaller leak.</a:t>
            </a:r>
          </a:p>
        </p:txBody>
      </p:sp>
      <p:sp>
        <p:nvSpPr>
          <p:cNvPr id="2" name="Content Placeholder 1">
            <a:extLst>
              <a:ext uri="{FF2B5EF4-FFF2-40B4-BE49-F238E27FC236}">
                <a16:creationId xmlns:a16="http://schemas.microsoft.com/office/drawing/2014/main" id="{0304730B-CA5E-5607-3185-4CF91DF36B48}"/>
              </a:ext>
            </a:extLst>
          </p:cNvPr>
          <p:cNvSpPr>
            <a:spLocks noGrp="1"/>
          </p:cNvSpPr>
          <p:nvPr>
            <p:ph idx="13"/>
          </p:nvPr>
        </p:nvSpPr>
        <p:spPr>
          <a:xfrm>
            <a:off x="466725" y="3574000"/>
            <a:ext cx="2860675" cy="405683"/>
          </a:xfrm>
        </p:spPr>
        <p:txBody>
          <a:bodyPr tIns="18000" bIns="18000" anchor="ctr" anchorCtr="0"/>
          <a:lstStyle/>
          <a:p>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large leak (&gt;</a:t>
            </a:r>
          </a:p>
        </p:txBody>
      </p:sp>
      <p:graphicFrame>
        <p:nvGraphicFramePr>
          <p:cNvPr id="16" name="Object 15" descr="0 point 0 8 0">
            <a:extLst>
              <a:ext uri="{FF2B5EF4-FFF2-40B4-BE49-F238E27FC236}">
                <a16:creationId xmlns:a16="http://schemas.microsoft.com/office/drawing/2014/main" id="{20A110EA-68CD-E24E-A850-8DD29FB0ED1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85824998"/>
              </p:ext>
            </p:extLst>
          </p:nvPr>
        </p:nvGraphicFramePr>
        <p:xfrm>
          <a:off x="3404389" y="3630334"/>
          <a:ext cx="849322" cy="352200"/>
        </p:xfrm>
        <a:graphic>
          <a:graphicData uri="http://schemas.openxmlformats.org/presentationml/2006/ole">
            <mc:AlternateContent xmlns:mc="http://schemas.openxmlformats.org/markup-compatibility/2006">
              <mc:Choice xmlns:v="urn:schemas-microsoft-com:vml" Requires="v">
                <p:oleObj name="Equation" r:id="rId3" imgW="431640" imgH="177480" progId="Equation.DSMT4">
                  <p:embed/>
                </p:oleObj>
              </mc:Choice>
              <mc:Fallback>
                <p:oleObj name="Equation" r:id="rId3" imgW="431640" imgH="177480" progId="Equation.DSMT4">
                  <p:embed/>
                  <p:pic>
                    <p:nvPicPr>
                      <p:cNvPr id="16" name="Object 15">
                        <a:extLst>
                          <a:ext uri="{FF2B5EF4-FFF2-40B4-BE49-F238E27FC236}">
                            <a16:creationId xmlns:a16="http://schemas.microsoft.com/office/drawing/2014/main" id="{EF65A046-80A5-E360-96DD-02FD4D3EC0AD}"/>
                          </a:ext>
                          <a:ext uri="{C183D7F6-B498-43B3-948B-1728B52AA6E4}">
                            <adec:decorative xmlns:adec="http://schemas.microsoft.com/office/drawing/2017/decorative" val="0"/>
                          </a:ext>
                        </a:extLst>
                      </p:cNvPr>
                      <p:cNvPicPr/>
                      <p:nvPr/>
                    </p:nvPicPr>
                    <p:blipFill>
                      <a:blip r:embed="rId4"/>
                      <a:stretch>
                        <a:fillRect/>
                      </a:stretch>
                    </p:blipFill>
                    <p:spPr>
                      <a:xfrm>
                        <a:off x="3404389" y="3630334"/>
                        <a:ext cx="849322" cy="352200"/>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A5C07156-C29C-A542-64A2-D38370071AB8}"/>
              </a:ext>
            </a:extLst>
          </p:cNvPr>
          <p:cNvSpPr>
            <a:spLocks noGrp="1"/>
          </p:cNvSpPr>
          <p:nvPr>
            <p:ph idx="14"/>
          </p:nvPr>
        </p:nvSpPr>
        <p:spPr>
          <a:xfrm>
            <a:off x="4330702" y="3572907"/>
            <a:ext cx="2971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inches): &lt; 0.9 second</a:t>
            </a:r>
          </a:p>
        </p:txBody>
      </p:sp>
      <p:sp>
        <p:nvSpPr>
          <p:cNvPr id="6" name="Content Placeholder 5">
            <a:extLst>
              <a:ext uri="{FF2B5EF4-FFF2-40B4-BE49-F238E27FC236}">
                <a16:creationId xmlns:a16="http://schemas.microsoft.com/office/drawing/2014/main" id="{7F5F6016-4B60-DB07-B69D-1E5D5817CAA8}"/>
              </a:ext>
            </a:extLst>
          </p:cNvPr>
          <p:cNvSpPr>
            <a:spLocks noGrp="1"/>
          </p:cNvSpPr>
          <p:nvPr>
            <p:ph idx="15"/>
          </p:nvPr>
        </p:nvSpPr>
        <p:spPr>
          <a:xfrm>
            <a:off x="457200" y="4040855"/>
            <a:ext cx="2891719" cy="405683"/>
          </a:xfrm>
        </p:spPr>
        <p:txBody>
          <a:bodyPr tIns="18000" bIns="18000" anchor="ctr" anchorCtr="0"/>
          <a:lstStyle/>
          <a:p>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medium leak</a:t>
            </a:r>
          </a:p>
        </p:txBody>
      </p:sp>
      <p:graphicFrame>
        <p:nvGraphicFramePr>
          <p:cNvPr id="17" name="Object 16" descr="0 point 0 4 0">
            <a:extLst>
              <a:ext uri="{FF2B5EF4-FFF2-40B4-BE49-F238E27FC236}">
                <a16:creationId xmlns:a16="http://schemas.microsoft.com/office/drawing/2014/main" id="{D194F1E7-1FAE-3B0E-FA5C-327900BEC277}"/>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124893018"/>
              </p:ext>
            </p:extLst>
          </p:nvPr>
        </p:nvGraphicFramePr>
        <p:xfrm>
          <a:off x="3382907" y="4082160"/>
          <a:ext cx="931705" cy="393166"/>
        </p:xfrm>
        <a:graphic>
          <a:graphicData uri="http://schemas.openxmlformats.org/presentationml/2006/ole">
            <mc:AlternateContent xmlns:mc="http://schemas.openxmlformats.org/markup-compatibility/2006">
              <mc:Choice xmlns:v="urn:schemas-microsoft-com:vml" Requires="v">
                <p:oleObj name="Equation" r:id="rId5" imgW="482400" imgH="203040" progId="Equation.DSMT4">
                  <p:embed/>
                </p:oleObj>
              </mc:Choice>
              <mc:Fallback>
                <p:oleObj name="Equation" r:id="rId5" imgW="482400" imgH="203040" progId="Equation.DSMT4">
                  <p:embed/>
                  <p:pic>
                    <p:nvPicPr>
                      <p:cNvPr id="17" name="Object 16">
                        <a:extLst>
                          <a:ext uri="{FF2B5EF4-FFF2-40B4-BE49-F238E27FC236}">
                            <a16:creationId xmlns:a16="http://schemas.microsoft.com/office/drawing/2014/main" id="{D1152138-DFC0-4BCE-8858-06C9931C5B75}"/>
                          </a:ext>
                          <a:ext uri="{C183D7F6-B498-43B3-948B-1728B52AA6E4}">
                            <adec:decorative xmlns:adec="http://schemas.microsoft.com/office/drawing/2017/decorative" val="0"/>
                          </a:ext>
                        </a:extLst>
                      </p:cNvPr>
                      <p:cNvPicPr/>
                      <p:nvPr/>
                    </p:nvPicPr>
                    <p:blipFill>
                      <a:blip r:embed="rId6"/>
                      <a:stretch>
                        <a:fillRect/>
                      </a:stretch>
                    </p:blipFill>
                    <p:spPr>
                      <a:xfrm>
                        <a:off x="3382907" y="4082160"/>
                        <a:ext cx="931705" cy="393166"/>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3E6BABBD-8F45-B321-657E-FF9ABC7E24A5}"/>
              </a:ext>
            </a:extLst>
          </p:cNvPr>
          <p:cNvSpPr>
            <a:spLocks noGrp="1"/>
          </p:cNvSpPr>
          <p:nvPr>
            <p:ph idx="16"/>
          </p:nvPr>
        </p:nvSpPr>
        <p:spPr>
          <a:xfrm>
            <a:off x="4355501" y="4027569"/>
            <a:ext cx="285750" cy="405684"/>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to</a:t>
            </a:r>
          </a:p>
        </p:txBody>
      </p:sp>
      <p:graphicFrame>
        <p:nvGraphicFramePr>
          <p:cNvPr id="13" name="Object 12" descr="0 point 0 8 0">
            <a:extLst>
              <a:ext uri="{FF2B5EF4-FFF2-40B4-BE49-F238E27FC236}">
                <a16:creationId xmlns:a16="http://schemas.microsoft.com/office/drawing/2014/main" id="{6BBBC261-643B-4D84-C5F6-59ED6B0433CA}"/>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02657972"/>
              </p:ext>
            </p:extLst>
          </p:nvPr>
        </p:nvGraphicFramePr>
        <p:xfrm>
          <a:off x="4672615" y="4070233"/>
          <a:ext cx="832587" cy="345259"/>
        </p:xfrm>
        <a:graphic>
          <a:graphicData uri="http://schemas.openxmlformats.org/presentationml/2006/ole">
            <mc:AlternateContent xmlns:mc="http://schemas.openxmlformats.org/markup-compatibility/2006">
              <mc:Choice xmlns:v="urn:schemas-microsoft-com:vml" Requires="v">
                <p:oleObj name="Equation" r:id="rId7" imgW="431640" imgH="177480" progId="Equation.DSMT4">
                  <p:embed/>
                </p:oleObj>
              </mc:Choice>
              <mc:Fallback>
                <p:oleObj name="Equation" r:id="rId7" imgW="431640" imgH="177480" progId="Equation.DSMT4">
                  <p:embed/>
                  <p:pic>
                    <p:nvPicPr>
                      <p:cNvPr id="17" name="Object 16">
                        <a:extLst>
                          <a:ext uri="{FF2B5EF4-FFF2-40B4-BE49-F238E27FC236}">
                            <a16:creationId xmlns:a16="http://schemas.microsoft.com/office/drawing/2014/main" id="{D194F1E7-1FAE-3B0E-FA5C-327900BEC277}"/>
                          </a:ext>
                          <a:ext uri="{C183D7F6-B498-43B3-948B-1728B52AA6E4}">
                            <adec:decorative xmlns:adec="http://schemas.microsoft.com/office/drawing/2017/decorative" val="0"/>
                          </a:ext>
                        </a:extLst>
                      </p:cNvPr>
                      <p:cNvPicPr/>
                      <p:nvPr/>
                    </p:nvPicPr>
                    <p:blipFill>
                      <a:blip r:embed="rId8"/>
                      <a:stretch>
                        <a:fillRect/>
                      </a:stretch>
                    </p:blipFill>
                    <p:spPr>
                      <a:xfrm>
                        <a:off x="4672615" y="4070233"/>
                        <a:ext cx="832587" cy="345259"/>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3952E0E0-8706-6AC3-755F-CF5DC806B65F}"/>
              </a:ext>
            </a:extLst>
          </p:cNvPr>
          <p:cNvSpPr>
            <a:spLocks noGrp="1"/>
          </p:cNvSpPr>
          <p:nvPr>
            <p:ph idx="17"/>
          </p:nvPr>
        </p:nvSpPr>
        <p:spPr>
          <a:xfrm>
            <a:off x="5535325" y="4022200"/>
            <a:ext cx="2485366"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inches): 0.9 to 1.2</a:t>
            </a:r>
          </a:p>
        </p:txBody>
      </p:sp>
      <p:sp>
        <p:nvSpPr>
          <p:cNvPr id="9" name="Content Placeholder 8">
            <a:extLst>
              <a:ext uri="{FF2B5EF4-FFF2-40B4-BE49-F238E27FC236}">
                <a16:creationId xmlns:a16="http://schemas.microsoft.com/office/drawing/2014/main" id="{4546B502-A384-AAAB-1C41-032654FC0441}"/>
              </a:ext>
            </a:extLst>
          </p:cNvPr>
          <p:cNvSpPr>
            <a:spLocks noGrp="1"/>
          </p:cNvSpPr>
          <p:nvPr>
            <p:ph idx="18"/>
          </p:nvPr>
        </p:nvSpPr>
        <p:spPr>
          <a:xfrm>
            <a:off x="742950" y="4493471"/>
            <a:ext cx="1152526"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seconds</a:t>
            </a:r>
          </a:p>
        </p:txBody>
      </p:sp>
      <p:sp>
        <p:nvSpPr>
          <p:cNvPr id="10" name="Content Placeholder 9">
            <a:extLst>
              <a:ext uri="{FF2B5EF4-FFF2-40B4-BE49-F238E27FC236}">
                <a16:creationId xmlns:a16="http://schemas.microsoft.com/office/drawing/2014/main" id="{D12D43C9-CE8E-0EC7-9A86-BFB214185B8E}"/>
              </a:ext>
            </a:extLst>
          </p:cNvPr>
          <p:cNvSpPr>
            <a:spLocks noGrp="1"/>
          </p:cNvSpPr>
          <p:nvPr>
            <p:ph idx="19"/>
          </p:nvPr>
        </p:nvSpPr>
        <p:spPr>
          <a:xfrm>
            <a:off x="457201" y="4953000"/>
            <a:ext cx="2514600" cy="405683"/>
          </a:xfrm>
        </p:spPr>
        <p:txBody>
          <a:bodyPr tIns="18000" bIns="18000" anchor="ctr" anchorCtr="0"/>
          <a:lstStyle/>
          <a:p>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small leak</a:t>
            </a:r>
          </a:p>
        </p:txBody>
      </p:sp>
      <p:graphicFrame>
        <p:nvGraphicFramePr>
          <p:cNvPr id="14" name="Object 13" descr="0 point 0 2 0">
            <a:extLst>
              <a:ext uri="{FF2B5EF4-FFF2-40B4-BE49-F238E27FC236}">
                <a16:creationId xmlns:a16="http://schemas.microsoft.com/office/drawing/2014/main" id="{5FA30530-5B2B-418A-663C-06D7EDE0F8F7}"/>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68375169"/>
              </p:ext>
            </p:extLst>
          </p:nvPr>
        </p:nvGraphicFramePr>
        <p:xfrm>
          <a:off x="2996535" y="4964420"/>
          <a:ext cx="979230" cy="414959"/>
        </p:xfrm>
        <a:graphic>
          <a:graphicData uri="http://schemas.openxmlformats.org/presentationml/2006/ole">
            <mc:AlternateContent xmlns:mc="http://schemas.openxmlformats.org/markup-compatibility/2006">
              <mc:Choice xmlns:v="urn:schemas-microsoft-com:vml" Requires="v">
                <p:oleObj name="Equation" r:id="rId9" imgW="482400" imgH="203040" progId="Equation.DSMT4">
                  <p:embed/>
                </p:oleObj>
              </mc:Choice>
              <mc:Fallback>
                <p:oleObj name="Equation" r:id="rId9" imgW="482400" imgH="203040" progId="Equation.DSMT4">
                  <p:embed/>
                  <p:pic>
                    <p:nvPicPr>
                      <p:cNvPr id="13" name="Object 12">
                        <a:extLst>
                          <a:ext uri="{FF2B5EF4-FFF2-40B4-BE49-F238E27FC236}">
                            <a16:creationId xmlns:a16="http://schemas.microsoft.com/office/drawing/2014/main" id="{6BBBC261-643B-4D84-C5F6-59ED6B0433CA}"/>
                          </a:ext>
                          <a:ext uri="{C183D7F6-B498-43B3-948B-1728B52AA6E4}">
                            <adec:decorative xmlns:adec="http://schemas.microsoft.com/office/drawing/2017/decorative" val="0"/>
                          </a:ext>
                        </a:extLst>
                      </p:cNvPr>
                      <p:cNvPicPr/>
                      <p:nvPr/>
                    </p:nvPicPr>
                    <p:blipFill>
                      <a:blip r:embed="rId10"/>
                      <a:stretch>
                        <a:fillRect/>
                      </a:stretch>
                    </p:blipFill>
                    <p:spPr>
                      <a:xfrm>
                        <a:off x="2996535" y="4964420"/>
                        <a:ext cx="979230" cy="414959"/>
                      </a:xfrm>
                      <a:prstGeom prst="rect">
                        <a:avLst/>
                      </a:prstGeom>
                      <a:noFill/>
                    </p:spPr>
                  </p:pic>
                </p:oleObj>
              </mc:Fallback>
            </mc:AlternateContent>
          </a:graphicData>
        </a:graphic>
      </p:graphicFrame>
      <p:sp>
        <p:nvSpPr>
          <p:cNvPr id="11" name="Content Placeholder 10">
            <a:extLst>
              <a:ext uri="{FF2B5EF4-FFF2-40B4-BE49-F238E27FC236}">
                <a16:creationId xmlns:a16="http://schemas.microsoft.com/office/drawing/2014/main" id="{5F160577-4760-76A9-0E8C-C4FBD707CC24}"/>
              </a:ext>
            </a:extLst>
          </p:cNvPr>
          <p:cNvSpPr>
            <a:spLocks noGrp="1"/>
          </p:cNvSpPr>
          <p:nvPr>
            <p:ph idx="20"/>
          </p:nvPr>
        </p:nvSpPr>
        <p:spPr>
          <a:xfrm>
            <a:off x="4014567" y="4939845"/>
            <a:ext cx="274966"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to</a:t>
            </a:r>
          </a:p>
        </p:txBody>
      </p:sp>
      <p:graphicFrame>
        <p:nvGraphicFramePr>
          <p:cNvPr id="18" name="Object 17" descr="0 point 0 4 0">
            <a:extLst>
              <a:ext uri="{FF2B5EF4-FFF2-40B4-BE49-F238E27FC236}">
                <a16:creationId xmlns:a16="http://schemas.microsoft.com/office/drawing/2014/main" id="{388AF6E6-AF72-88E4-2417-C533BF61963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613442362"/>
              </p:ext>
            </p:extLst>
          </p:nvPr>
        </p:nvGraphicFramePr>
        <p:xfrm>
          <a:off x="4314612" y="4964420"/>
          <a:ext cx="885561" cy="366500"/>
        </p:xfrm>
        <a:graphic>
          <a:graphicData uri="http://schemas.openxmlformats.org/presentationml/2006/ole">
            <mc:AlternateContent xmlns:mc="http://schemas.openxmlformats.org/markup-compatibility/2006">
              <mc:Choice xmlns:v="urn:schemas-microsoft-com:vml" Requires="v">
                <p:oleObj name="Equation" r:id="rId11" imgW="431640" imgH="177480" progId="Equation.DSMT4">
                  <p:embed/>
                </p:oleObj>
              </mc:Choice>
              <mc:Fallback>
                <p:oleObj name="Equation" r:id="rId11" imgW="431640" imgH="177480" progId="Equation.DSMT4">
                  <p:embed/>
                  <p:pic>
                    <p:nvPicPr>
                      <p:cNvPr id="14" name="Object 13">
                        <a:extLst>
                          <a:ext uri="{FF2B5EF4-FFF2-40B4-BE49-F238E27FC236}">
                            <a16:creationId xmlns:a16="http://schemas.microsoft.com/office/drawing/2014/main" id="{5FA30530-5B2B-418A-663C-06D7EDE0F8F7}"/>
                          </a:ext>
                          <a:ext uri="{C183D7F6-B498-43B3-948B-1728B52AA6E4}">
                            <adec:decorative xmlns:adec="http://schemas.microsoft.com/office/drawing/2017/decorative" val="0"/>
                          </a:ext>
                        </a:extLst>
                      </p:cNvPr>
                      <p:cNvPicPr/>
                      <p:nvPr/>
                    </p:nvPicPr>
                    <p:blipFill>
                      <a:blip r:embed="rId12"/>
                      <a:stretch>
                        <a:fillRect/>
                      </a:stretch>
                    </p:blipFill>
                    <p:spPr>
                      <a:xfrm>
                        <a:off x="4314612" y="4964420"/>
                        <a:ext cx="885561" cy="366500"/>
                      </a:xfrm>
                      <a:prstGeom prst="rect">
                        <a:avLst/>
                      </a:prstGeom>
                      <a:noFill/>
                    </p:spPr>
                  </p:pic>
                </p:oleObj>
              </mc:Fallback>
            </mc:AlternateContent>
          </a:graphicData>
        </a:graphic>
      </p:graphicFrame>
      <p:sp>
        <p:nvSpPr>
          <p:cNvPr id="12" name="Content Placeholder 11">
            <a:extLst>
              <a:ext uri="{FF2B5EF4-FFF2-40B4-BE49-F238E27FC236}">
                <a16:creationId xmlns:a16="http://schemas.microsoft.com/office/drawing/2014/main" id="{9A40A1A3-C614-AD3F-7C39-2BD25573C941}"/>
              </a:ext>
            </a:extLst>
          </p:cNvPr>
          <p:cNvSpPr>
            <a:spLocks noGrp="1"/>
          </p:cNvSpPr>
          <p:nvPr>
            <p:ph idx="21"/>
          </p:nvPr>
        </p:nvSpPr>
        <p:spPr>
          <a:xfrm>
            <a:off x="5258590" y="4939845"/>
            <a:ext cx="3428210" cy="405683"/>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inches): 1.2 to 6 seconds</a:t>
            </a:r>
          </a:p>
        </p:txBody>
      </p:sp>
    </p:spTree>
    <p:extLst>
      <p:ext uri="{BB962C8B-B14F-4D97-AF65-F5344CB8AC3E}">
        <p14:creationId xmlns:p14="http://schemas.microsoft.com/office/powerpoint/2010/main" val="9518983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Onboard Refueling Vapor Recovery</a:t>
            </a:r>
            <a:endParaRPr lang="en-US" noProof="0" dirty="0"/>
          </a:p>
        </p:txBody>
      </p:sp>
      <p:sp>
        <p:nvSpPr>
          <p:cNvPr id="2" name="Content Placeholder 1"/>
          <p:cNvSpPr>
            <a:spLocks noGrp="1"/>
          </p:cNvSpPr>
          <p:nvPr>
            <p:ph idx="1"/>
          </p:nvPr>
        </p:nvSpPr>
        <p:spPr>
          <a:xfrm>
            <a:off x="457200" y="888357"/>
            <a:ext cx="8229600" cy="3021784"/>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 </a:t>
            </a:r>
          </a:p>
          <a:p>
            <a:r>
              <a:rPr lang="en-US" sz="2400" noProof="0" dirty="0">
                <a:latin typeface="Arial" panose="020B0604020202020204" pitchFamily="34" charset="0"/>
                <a:cs typeface="Arial" panose="020B0604020202020204" pitchFamily="34" charset="0"/>
              </a:rPr>
              <a:t>Onboard Refueling Vapor Recovery (</a:t>
            </a:r>
            <a:r>
              <a:rPr lang="en-US" sz="2400" spc="-300" noProof="0" dirty="0">
                <a:latin typeface="Arial" panose="020B0604020202020204" pitchFamily="34" charset="0"/>
                <a:cs typeface="Arial" panose="020B0604020202020204" pitchFamily="34" charset="0"/>
              </a:rPr>
              <a:t>O R V </a:t>
            </a:r>
            <a:r>
              <a:rPr lang="en-US" sz="2400" noProof="0" dirty="0">
                <a:latin typeface="Arial" panose="020B0604020202020204" pitchFamily="34" charset="0"/>
                <a:cs typeface="Arial" panose="020B0604020202020204" pitchFamily="34" charset="0"/>
              </a:rPr>
              <a:t>R) system .</a:t>
            </a:r>
          </a:p>
          <a:p>
            <a:r>
              <a:rPr lang="en-US" sz="2400" noProof="0" dirty="0">
                <a:latin typeface="Arial" panose="020B0604020202020204" pitchFamily="34" charset="0"/>
                <a:cs typeface="Arial" panose="020B0604020202020204" pitchFamily="34" charset="0"/>
              </a:rPr>
              <a:t>First introduced on some 1998 vehicles. </a:t>
            </a:r>
          </a:p>
          <a:p>
            <a:r>
              <a:rPr lang="en-US" sz="2400" noProof="0" dirty="0">
                <a:latin typeface="Arial" panose="020B0604020202020204" pitchFamily="34" charset="0"/>
                <a:cs typeface="Arial" panose="020B0604020202020204" pitchFamily="34" charset="0"/>
              </a:rPr>
              <a:t>Previously designed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systems.</a:t>
            </a:r>
          </a:p>
          <a:p>
            <a:r>
              <a:rPr lang="en-US" sz="2400" noProof="0" dirty="0">
                <a:latin typeface="Arial" panose="020B0604020202020204" pitchFamily="34" charset="0"/>
                <a:cs typeface="Arial" panose="020B0604020202020204" pitchFamily="34" charset="0"/>
              </a:rPr>
              <a:t>Allowed fuel vapor to escape to atmosphere during refueling.</a:t>
            </a:r>
          </a:p>
        </p:txBody>
      </p:sp>
    </p:spTree>
    <p:extLst>
      <p:ext uri="{BB962C8B-B14F-4D97-AF65-F5344CB8AC3E}">
        <p14:creationId xmlns:p14="http://schemas.microsoft.com/office/powerpoint/2010/main" val="14168343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4347"/>
          </a:xfrm>
        </p:spPr>
        <p:txBody>
          <a:bodyPr tIns="18000" bIns="18000" anchor="ctr" anchorCtr="0">
            <a:spAutoFit/>
          </a:bodyPr>
          <a:lstStyle/>
          <a:p>
            <a:r>
              <a:rPr lang="en-US" kern="0" noProof="0" dirty="0">
                <a:cs typeface="Times New Roman"/>
                <a:sym typeface="Times New Roman"/>
              </a:rPr>
              <a:t>Enhanced Evaporative Control System </a:t>
            </a:r>
            <a:endParaRPr lang="en-US" b="0" noProof="0" dirty="0"/>
          </a:p>
        </p:txBody>
      </p:sp>
      <p:sp>
        <p:nvSpPr>
          <p:cNvPr id="4" name="Content Placeholder 3"/>
          <p:cNvSpPr>
            <a:spLocks noGrp="1"/>
          </p:cNvSpPr>
          <p:nvPr>
            <p:ph idx="1"/>
          </p:nvPr>
        </p:nvSpPr>
        <p:spPr>
          <a:xfrm>
            <a:off x="457200" y="1566952"/>
            <a:ext cx="8229600" cy="3724096"/>
          </a:xfrm>
        </p:spPr>
        <p:txBody>
          <a:bodyPr wrap="square" tIns="18000" bIns="18000" anchor="ctr" anchorCtr="0">
            <a:spAutoFit/>
          </a:bodyPr>
          <a:lstStyle/>
          <a:p>
            <a:pPr marL="0" indent="0">
              <a:buNone/>
            </a:pPr>
            <a:r>
              <a:rPr lang="en-US" sz="2400" noProof="0" dirty="0"/>
              <a:t>Operation</a:t>
            </a:r>
          </a:p>
          <a:p>
            <a:r>
              <a:rPr lang="en-US" sz="2400" noProof="0" dirty="0"/>
              <a:t>Primary feature of most </a:t>
            </a:r>
            <a:r>
              <a:rPr lang="en-US" sz="2400" spc="-300" noProof="0" dirty="0"/>
              <a:t>O R V </a:t>
            </a:r>
            <a:r>
              <a:rPr lang="en-US" sz="2400" noProof="0" dirty="0"/>
              <a:t>R systems is restricted tank filler tube, which is about 1 inch (25 mm) in diameter. </a:t>
            </a:r>
          </a:p>
          <a:p>
            <a:r>
              <a:rPr lang="en-US" sz="2400" noProof="0" dirty="0"/>
              <a:t>Reduced size filler tube creates aspiration effect, which tends to draw outside air into filler tube. </a:t>
            </a:r>
          </a:p>
          <a:p>
            <a:r>
              <a:rPr lang="en-US" sz="2400" noProof="0" dirty="0"/>
              <a:t>During refueling, fuel tank vented to charcoal canister</a:t>
            </a:r>
            <a:r>
              <a:rPr lang="en-US" sz="2400" dirty="0"/>
              <a:t>.</a:t>
            </a:r>
            <a:endParaRPr lang="en-US" sz="2400" noProof="0" dirty="0"/>
          </a:p>
          <a:p>
            <a:r>
              <a:rPr lang="en-US" sz="2400" noProof="0" dirty="0"/>
              <a:t>Captures the gas fumes; and with air flowing into the filler tube, no vapors can escape to the atmosphere. </a:t>
            </a:r>
          </a:p>
        </p:txBody>
      </p:sp>
    </p:spTree>
    <p:extLst>
      <p:ext uri="{BB962C8B-B14F-4D97-AF65-F5344CB8AC3E}">
        <p14:creationId xmlns:p14="http://schemas.microsoft.com/office/powerpoint/2010/main" val="2882028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27.34</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4876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Onboard Refueling Vapor Recovery</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7800"/>
            <a:ext cx="4106333"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restricted fuel fill pipe shown on a vehicle with the interior removed.</a:t>
            </a:r>
          </a:p>
        </p:txBody>
      </p:sp>
      <p:pic>
        <p:nvPicPr>
          <p:cNvPr id="7" name="Picture 6" descr="A close-up view of showing a restricted (narrowed) fuel filler tube.">
            <a:extLst>
              <a:ext uri="{FF2B5EF4-FFF2-40B4-BE49-F238E27FC236}">
                <a16:creationId xmlns:a16="http://schemas.microsoft.com/office/drawing/2014/main" id="{771BA635-D819-CE35-BC17-C72112069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146" y="1447800"/>
            <a:ext cx="3857350" cy="4188628"/>
          </a:xfrm>
          <a:prstGeom prst="rect">
            <a:avLst/>
          </a:prstGeom>
        </p:spPr>
      </p:pic>
    </p:spTree>
    <p:extLst>
      <p:ext uri="{BB962C8B-B14F-4D97-AF65-F5344CB8AC3E}">
        <p14:creationId xmlns:p14="http://schemas.microsoft.com/office/powerpoint/2010/main" val="427191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Exhaust Gas Recirculation, EGR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exhaust_gas_recirculation_operation">
            <a:hlinkClick r:id="" action="ppaction://media"/>
            <a:extLst>
              <a:ext uri="{FF2B5EF4-FFF2-40B4-BE49-F238E27FC236}">
                <a16:creationId xmlns:a16="http://schemas.microsoft.com/office/drawing/2014/main" id="{3CB29E42-E2EF-3277-F18E-6F64ECF8E42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10808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129" y="152400"/>
            <a:ext cx="8229600" cy="590349"/>
          </a:xfrm>
        </p:spPr>
        <p:txBody>
          <a:bodyPr tIns="18000" bIns="18000" anchor="ctr" anchorCtr="0">
            <a:spAutoFit/>
          </a:bodyPr>
          <a:lstStyle/>
          <a:p>
            <a:r>
              <a:rPr lang="en-US" kern="0" noProof="0" dirty="0">
                <a:cs typeface="Times New Roman"/>
                <a:sym typeface="Times New Roman"/>
              </a:rPr>
              <a:t>State Inspection </a:t>
            </a:r>
            <a:r>
              <a:rPr lang="en-US" kern="0" spc="-500" noProof="0" dirty="0">
                <a:cs typeface="Times New Roman"/>
                <a:sym typeface="Times New Roman"/>
              </a:rPr>
              <a:t>E V A </a:t>
            </a:r>
            <a:r>
              <a:rPr lang="en-US" kern="0" noProof="0" dirty="0">
                <a:cs typeface="Times New Roman"/>
                <a:sym typeface="Times New Roman"/>
              </a:rPr>
              <a:t>P Tests</a:t>
            </a:r>
            <a:r>
              <a:rPr lang="en-US" sz="2800" kern="0" noProof="0" dirty="0">
                <a:cs typeface="Times New Roman"/>
                <a:sym typeface="Times New Roman"/>
              </a:rPr>
              <a:t> (1 of 2)</a:t>
            </a:r>
            <a:endParaRPr lang="en-US" noProof="0" dirty="0"/>
          </a:p>
        </p:txBody>
      </p:sp>
      <p:sp>
        <p:nvSpPr>
          <p:cNvPr id="2" name="Content Placeholder 1"/>
          <p:cNvSpPr>
            <a:spLocks noGrp="1"/>
          </p:cNvSpPr>
          <p:nvPr>
            <p:ph idx="1"/>
          </p:nvPr>
        </p:nvSpPr>
        <p:spPr>
          <a:xfrm>
            <a:off x="457200" y="914400"/>
            <a:ext cx="8229600" cy="4229807"/>
          </a:xfrm>
        </p:spPr>
        <p:txBody>
          <a:bodyPr wrap="square" tIns="18000" bIns="18000" anchor="ctr" anchorCtr="0">
            <a:spAutoFit/>
          </a:bodyPr>
          <a:lstStyle/>
          <a:p>
            <a:r>
              <a:rPr lang="en-US" sz="2000" noProof="0" dirty="0"/>
              <a:t>Periodic inspection and test of fuel system mandated. </a:t>
            </a:r>
          </a:p>
          <a:p>
            <a:pPr lvl="1"/>
            <a:r>
              <a:rPr lang="en-US" sz="2000" noProof="0" dirty="0"/>
              <a:t>includes tests on vehicle before and during dynamometer test. </a:t>
            </a:r>
          </a:p>
          <a:p>
            <a:pPr lvl="1"/>
            <a:r>
              <a:rPr lang="en-US" sz="2000" noProof="0" dirty="0"/>
              <a:t>Before test, fuel tank and cap, fuel lines, canister, and other fuel system components inspected and tested to ensure.</a:t>
            </a:r>
          </a:p>
          <a:p>
            <a:pPr lvl="1"/>
            <a:r>
              <a:rPr lang="en-US" sz="2000" noProof="0" dirty="0"/>
              <a:t>Not leaking gasoline vapors into atmosphere.</a:t>
            </a:r>
          </a:p>
          <a:p>
            <a:r>
              <a:rPr lang="en-US" sz="2000" noProof="0" dirty="0"/>
              <a:t>First, fuel tank cap is tested to ensure that it is sealing properly and holds pressure within specs.</a:t>
            </a:r>
          </a:p>
          <a:p>
            <a:r>
              <a:rPr lang="en-US" sz="2000" noProof="0" dirty="0"/>
              <a:t>Next, cap is installed on vehicle, and using a special adapter, </a:t>
            </a:r>
            <a:r>
              <a:rPr lang="en-US" sz="2000" spc="-300" noProof="0" dirty="0"/>
              <a:t>E V A </a:t>
            </a:r>
            <a:r>
              <a:rPr lang="en-US" sz="2000" noProof="0" dirty="0"/>
              <a:t>P system is pressurized to approximately 0.5 </a:t>
            </a:r>
            <a:r>
              <a:rPr lang="en-US" sz="2000" spc="-280" noProof="0" dirty="0"/>
              <a:t>P S </a:t>
            </a:r>
            <a:r>
              <a:rPr lang="en-US" sz="2000" noProof="0" dirty="0"/>
              <a:t>I and monitored for 2 minutes.</a:t>
            </a:r>
          </a:p>
          <a:p>
            <a:r>
              <a:rPr lang="en-US" sz="2000" noProof="0" dirty="0"/>
              <a:t>Pressure in tank/lines should not drop below approximately 0.3 </a:t>
            </a:r>
            <a:r>
              <a:rPr lang="en-US" sz="2000" spc="-200" noProof="0" dirty="0"/>
              <a:t>P S </a:t>
            </a:r>
            <a:r>
              <a:rPr lang="en-US" sz="2000" noProof="0" dirty="0"/>
              <a:t>I.</a:t>
            </a:r>
          </a:p>
        </p:txBody>
      </p:sp>
    </p:spTree>
    <p:extLst>
      <p:ext uri="{BB962C8B-B14F-4D97-AF65-F5344CB8AC3E}">
        <p14:creationId xmlns:p14="http://schemas.microsoft.com/office/powerpoint/2010/main" val="927035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State Inspection </a:t>
            </a:r>
            <a:r>
              <a:rPr lang="en-US" kern="0" spc="-500" noProof="0" dirty="0">
                <a:cs typeface="Times New Roman"/>
                <a:sym typeface="Times New Roman"/>
              </a:rPr>
              <a:t>E V A </a:t>
            </a:r>
            <a:r>
              <a:rPr lang="en-US" kern="0" noProof="0" dirty="0">
                <a:cs typeface="Times New Roman"/>
                <a:sym typeface="Times New Roman"/>
              </a:rPr>
              <a:t>P Tests </a:t>
            </a:r>
            <a:r>
              <a:rPr lang="en-US" sz="2800" kern="0" noProof="0" dirty="0">
                <a:cs typeface="Times New Roman"/>
                <a:sym typeface="Times New Roman"/>
              </a:rPr>
              <a:t>(2 of 2)</a:t>
            </a:r>
            <a:endParaRPr lang="en-US" noProof="0" dirty="0"/>
          </a:p>
        </p:txBody>
      </p:sp>
      <p:sp>
        <p:nvSpPr>
          <p:cNvPr id="2" name="Content Placeholder 1"/>
          <p:cNvSpPr>
            <a:spLocks noGrp="1"/>
          </p:cNvSpPr>
          <p:nvPr>
            <p:ph idx="1"/>
          </p:nvPr>
        </p:nvSpPr>
        <p:spPr>
          <a:xfrm>
            <a:off x="457200" y="892132"/>
            <a:ext cx="8229600" cy="3006395"/>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If cap or system leaks, hydrocarbon emissions are likely being released, and vehicle fails test. </a:t>
            </a:r>
          </a:p>
          <a:p>
            <a:r>
              <a:rPr lang="en-US" sz="2400" noProof="0" dirty="0">
                <a:latin typeface="Arial" panose="020B0604020202020204" pitchFamily="34" charset="0"/>
                <a:cs typeface="Arial" panose="020B0604020202020204" pitchFamily="34" charset="0"/>
              </a:rPr>
              <a:t>If system leaks, ultrasonic leak detector may be used to find leak.</a:t>
            </a:r>
          </a:p>
          <a:p>
            <a:r>
              <a:rPr lang="en-US" sz="2400" noProof="0" dirty="0">
                <a:latin typeface="Arial" panose="020B0604020202020204" pitchFamily="34" charset="0"/>
                <a:cs typeface="Arial" panose="020B0604020202020204" pitchFamily="34" charset="0"/>
              </a:rPr>
              <a:t>Finally, with engine warmed up and running at a moderate speed, canister purge line is tested for adequate flow using a special flow meter inserted into system. </a:t>
            </a:r>
          </a:p>
        </p:txBody>
      </p:sp>
    </p:spTree>
    <p:extLst>
      <p:ext uri="{BB962C8B-B14F-4D97-AF65-F5344CB8AC3E}">
        <p14:creationId xmlns:p14="http://schemas.microsoft.com/office/powerpoint/2010/main" val="33635694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Diagnosing </a:t>
            </a:r>
            <a:r>
              <a:rPr lang="en-US" kern="0" spc="-500" noProof="0" dirty="0">
                <a:cs typeface="Times New Roman"/>
                <a:sym typeface="Times New Roman"/>
              </a:rPr>
              <a:t>E V A </a:t>
            </a:r>
            <a:r>
              <a:rPr lang="en-US" kern="0" noProof="0" dirty="0">
                <a:cs typeface="Times New Roman"/>
                <a:sym typeface="Times New Roman"/>
              </a:rPr>
              <a:t>P System </a:t>
            </a:r>
            <a:r>
              <a:rPr lang="en-US" sz="2800" kern="0" noProof="0" dirty="0">
                <a:cs typeface="Times New Roman"/>
                <a:sym typeface="Times New Roman"/>
              </a:rPr>
              <a:t>(1 of 6)</a:t>
            </a:r>
            <a:endParaRPr lang="en-US" noProof="0" dirty="0"/>
          </a:p>
        </p:txBody>
      </p:sp>
      <p:sp>
        <p:nvSpPr>
          <p:cNvPr id="2" name="Content Placeholder 1"/>
          <p:cNvSpPr>
            <a:spLocks noGrp="1"/>
          </p:cNvSpPr>
          <p:nvPr>
            <p:ph idx="1"/>
          </p:nvPr>
        </p:nvSpPr>
        <p:spPr>
          <a:xfrm>
            <a:off x="457200" y="878316"/>
            <a:ext cx="8229600" cy="3160284"/>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Symptoms </a:t>
            </a:r>
          </a:p>
          <a:p>
            <a:r>
              <a:rPr lang="en-US" sz="2400" noProof="0" dirty="0">
                <a:latin typeface="Arial" panose="020B0604020202020204" pitchFamily="34" charset="0"/>
                <a:cs typeface="Arial" panose="020B0604020202020204" pitchFamily="34" charset="0"/>
              </a:rPr>
              <a:t>Before vehicle emissions testing began in many parts of the country, little service work was done on the evaporative emission system. </a:t>
            </a:r>
          </a:p>
          <a:p>
            <a:r>
              <a:rPr lang="en-US" sz="2400" noProof="0" dirty="0">
                <a:latin typeface="Arial" panose="020B0604020202020204" pitchFamily="34" charset="0"/>
                <a:cs typeface="Arial" panose="020B0604020202020204" pitchFamily="34" charset="0"/>
              </a:rPr>
              <a:t>Common engine-performance problems:</a:t>
            </a:r>
          </a:p>
          <a:p>
            <a:pPr lvl="1"/>
            <a:r>
              <a:rPr lang="en-US" sz="2400" noProof="0" dirty="0">
                <a:latin typeface="Arial" panose="020B0604020202020204" pitchFamily="34" charset="0"/>
                <a:cs typeface="Arial" panose="020B0604020202020204" pitchFamily="34" charset="0"/>
              </a:rPr>
              <a:t>Poor fuel economy</a:t>
            </a:r>
          </a:p>
          <a:p>
            <a:pPr lvl="1"/>
            <a:r>
              <a:rPr lang="en-US" sz="2400" noProof="0" dirty="0">
                <a:latin typeface="Arial" panose="020B0604020202020204" pitchFamily="34" charset="0"/>
                <a:cs typeface="Arial" panose="020B0604020202020204" pitchFamily="34" charset="0"/>
              </a:rPr>
              <a:t>Poor performance </a:t>
            </a:r>
          </a:p>
        </p:txBody>
      </p:sp>
    </p:spTree>
    <p:extLst>
      <p:ext uri="{BB962C8B-B14F-4D97-AF65-F5344CB8AC3E}">
        <p14:creationId xmlns:p14="http://schemas.microsoft.com/office/powerpoint/2010/main" val="40666441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54FF2-E02E-599F-C237-A1EC47D844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0A859B-F82D-E7F5-32A6-F2BC534A4F39}"/>
              </a:ext>
            </a:extLst>
          </p:cNvPr>
          <p:cNvSpPr>
            <a:spLocks noGrp="1"/>
          </p:cNvSpPr>
          <p:nvPr>
            <p:ph type="title"/>
          </p:nvPr>
        </p:nvSpPr>
        <p:spPr>
          <a:xfrm>
            <a:off x="466725" y="152400"/>
            <a:ext cx="8229600" cy="590349"/>
          </a:xfrm>
        </p:spPr>
        <p:txBody>
          <a:bodyPr tIns="18000" bIns="18000" anchor="ctr" anchorCtr="0">
            <a:spAutoFit/>
          </a:bodyPr>
          <a:lstStyle/>
          <a:p>
            <a:r>
              <a:rPr lang="en-US" kern="0" noProof="0" dirty="0">
                <a:cs typeface="Times New Roman"/>
                <a:sym typeface="Times New Roman"/>
              </a:rPr>
              <a:t>Diagnosing </a:t>
            </a:r>
            <a:r>
              <a:rPr lang="en-US" kern="0" spc="-500" noProof="0" dirty="0">
                <a:cs typeface="Times New Roman"/>
                <a:sym typeface="Times New Roman"/>
              </a:rPr>
              <a:t>E V A </a:t>
            </a:r>
            <a:r>
              <a:rPr lang="en-US" kern="0" noProof="0" dirty="0">
                <a:cs typeface="Times New Roman"/>
                <a:sym typeface="Times New Roman"/>
              </a:rPr>
              <a:t>P System </a:t>
            </a:r>
            <a:r>
              <a:rPr lang="en-US" sz="2800" kern="0" noProof="0" dirty="0">
                <a:cs typeface="Times New Roman"/>
                <a:sym typeface="Times New Roman"/>
              </a:rPr>
              <a:t>(2 of 6)</a:t>
            </a:r>
            <a:endParaRPr lang="en-US" noProof="0" dirty="0"/>
          </a:p>
        </p:txBody>
      </p:sp>
      <p:sp>
        <p:nvSpPr>
          <p:cNvPr id="4" name="Content Placeholder 3">
            <a:extLst>
              <a:ext uri="{FF2B5EF4-FFF2-40B4-BE49-F238E27FC236}">
                <a16:creationId xmlns:a16="http://schemas.microsoft.com/office/drawing/2014/main" id="{605184F0-A7D7-E184-828B-C638EA137F26}"/>
              </a:ext>
            </a:extLst>
          </p:cNvPr>
          <p:cNvSpPr>
            <a:spLocks noGrp="1"/>
          </p:cNvSpPr>
          <p:nvPr>
            <p:ph idx="1"/>
          </p:nvPr>
        </p:nvSpPr>
        <p:spPr>
          <a:xfrm>
            <a:off x="457200" y="892708"/>
            <a:ext cx="8220075" cy="1898400"/>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Enhanced exhaust emissions (I/M-240) testing tests </a:t>
            </a:r>
          </a:p>
          <a:p>
            <a:r>
              <a:rPr lang="en-US" sz="2400" noProof="0" dirty="0">
                <a:latin typeface="Arial" panose="020B0604020202020204" pitchFamily="34" charset="0"/>
                <a:cs typeface="Arial" panose="020B0604020202020204" pitchFamily="34" charset="0"/>
              </a:rPr>
              <a:t>Evaporative emission system. </a:t>
            </a:r>
          </a:p>
          <a:p>
            <a:r>
              <a:rPr lang="en-US" sz="2400" noProof="0" dirty="0">
                <a:latin typeface="Arial" panose="020B0604020202020204" pitchFamily="34" charset="0"/>
                <a:cs typeface="Arial" panose="020B0604020202020204" pitchFamily="34" charset="0"/>
              </a:rPr>
              <a:t>Leak in system tested by pressurizing entire fuel system to a level below 1 pounds per s</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q. in. or 1 </a:t>
            </a:r>
            <a:r>
              <a:rPr lang="en-US" sz="2400" spc="-2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(about 14</a:t>
            </a:r>
          </a:p>
        </p:txBody>
      </p:sp>
      <p:sp>
        <p:nvSpPr>
          <p:cNvPr id="2" name="Content Placeholder 1">
            <a:extLst>
              <a:ext uri="{FF2B5EF4-FFF2-40B4-BE49-F238E27FC236}">
                <a16:creationId xmlns:a16="http://schemas.microsoft.com/office/drawing/2014/main" id="{EA519197-A2CB-FF66-3C5F-34E2CE92F106}"/>
              </a:ext>
            </a:extLst>
          </p:cNvPr>
          <p:cNvSpPr>
            <a:spLocks noGrp="1"/>
          </p:cNvSpPr>
          <p:nvPr>
            <p:ph idx="13"/>
          </p:nvPr>
        </p:nvSpPr>
        <p:spPr>
          <a:xfrm>
            <a:off x="762000" y="2828202"/>
            <a:ext cx="88582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inches</a:t>
            </a:r>
          </a:p>
        </p:txBody>
      </p:sp>
      <p:graphicFrame>
        <p:nvGraphicFramePr>
          <p:cNvPr id="16" name="Object 15" descr="H subscript 2 O close parenthesis.">
            <a:extLst>
              <a:ext uri="{FF2B5EF4-FFF2-40B4-BE49-F238E27FC236}">
                <a16:creationId xmlns:a16="http://schemas.microsoft.com/office/drawing/2014/main" id="{89D640E5-325A-A526-F83B-955AA99E001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401186369"/>
              </p:ext>
            </p:extLst>
          </p:nvPr>
        </p:nvGraphicFramePr>
        <p:xfrm>
          <a:off x="1684670" y="2848029"/>
          <a:ext cx="753730" cy="427712"/>
        </p:xfrm>
        <a:graphic>
          <a:graphicData uri="http://schemas.openxmlformats.org/presentationml/2006/ole">
            <mc:AlternateContent xmlns:mc="http://schemas.openxmlformats.org/markup-compatibility/2006">
              <mc:Choice xmlns:v="urn:schemas-microsoft-com:vml" Requires="v">
                <p:oleObj name="Equation" r:id="rId3" imgW="406080" imgH="228600" progId="Equation.DSMT4">
                  <p:embed/>
                </p:oleObj>
              </mc:Choice>
              <mc:Fallback>
                <p:oleObj name="Equation" r:id="rId3" imgW="406080" imgH="228600" progId="Equation.DSMT4">
                  <p:embed/>
                  <p:pic>
                    <p:nvPicPr>
                      <p:cNvPr id="16" name="Object 15">
                        <a:extLst>
                          <a:ext uri="{FF2B5EF4-FFF2-40B4-BE49-F238E27FC236}">
                            <a16:creationId xmlns:a16="http://schemas.microsoft.com/office/drawing/2014/main" id="{20A110EA-68CD-E24E-A850-8DD29FB0ED1B}"/>
                          </a:ext>
                          <a:ext uri="{C183D7F6-B498-43B3-948B-1728B52AA6E4}">
                            <adec:decorative xmlns:adec="http://schemas.microsoft.com/office/drawing/2017/decorative" val="0"/>
                          </a:ext>
                        </a:extLst>
                      </p:cNvPr>
                      <p:cNvPicPr/>
                      <p:nvPr/>
                    </p:nvPicPr>
                    <p:blipFill>
                      <a:blip r:embed="rId4"/>
                      <a:stretch>
                        <a:fillRect/>
                      </a:stretch>
                    </p:blipFill>
                    <p:spPr>
                      <a:xfrm>
                        <a:off x="1684670" y="2848029"/>
                        <a:ext cx="753730" cy="427712"/>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C25F7ECE-2126-EC5F-01FD-655BD2876B83}"/>
              </a:ext>
            </a:extLst>
          </p:cNvPr>
          <p:cNvSpPr>
            <a:spLocks noGrp="1"/>
          </p:cNvSpPr>
          <p:nvPr>
            <p:ph idx="14"/>
          </p:nvPr>
        </p:nvSpPr>
        <p:spPr>
          <a:xfrm>
            <a:off x="457200" y="3331108"/>
            <a:ext cx="8229600" cy="2460092"/>
          </a:xfrm>
        </p:spPr>
        <p:txBody>
          <a:bodyPr tIns="18000" bIns="18000" anchor="ctr" anchorCtr="0"/>
          <a:lstStyle/>
          <a:p>
            <a:r>
              <a:rPr lang="en-US" sz="2400" noProof="0" dirty="0">
                <a:latin typeface="Arial" panose="020B0604020202020204" pitchFamily="34" charset="0"/>
                <a:cs typeface="Arial" panose="020B0604020202020204" pitchFamily="34" charset="0"/>
              </a:rPr>
              <a:t>Pressurized with nitrogen, a nonflammable gas that makes up 78% of our atmosphere. </a:t>
            </a:r>
          </a:p>
          <a:p>
            <a:r>
              <a:rPr lang="en-US" sz="2400" noProof="0" dirty="0">
                <a:latin typeface="Arial" panose="020B0604020202020204" pitchFamily="34" charset="0"/>
                <a:cs typeface="Arial" panose="020B0604020202020204" pitchFamily="34" charset="0"/>
              </a:rPr>
              <a:t>Pressure in system is then shut off and monitored. </a:t>
            </a:r>
          </a:p>
          <a:p>
            <a:r>
              <a:rPr lang="en-US" sz="2400" noProof="0" dirty="0">
                <a:latin typeface="Arial" panose="020B0604020202020204" pitchFamily="34" charset="0"/>
                <a:cs typeface="Arial" panose="020B0604020202020204" pitchFamily="34" charset="0"/>
              </a:rPr>
              <a:t>If pressure drops below a set standard, vehicle fails test. </a:t>
            </a:r>
          </a:p>
          <a:p>
            <a:r>
              <a:rPr lang="en-US" sz="2400" noProof="0" dirty="0">
                <a:latin typeface="Arial" panose="020B0604020202020204" pitchFamily="34" charset="0"/>
                <a:cs typeface="Arial" panose="020B0604020202020204" pitchFamily="34" charset="0"/>
              </a:rPr>
              <a:t>Test determines if there is a leak in system.</a:t>
            </a:r>
          </a:p>
        </p:txBody>
      </p:sp>
    </p:spTree>
    <p:extLst>
      <p:ext uri="{BB962C8B-B14F-4D97-AF65-F5344CB8AC3E}">
        <p14:creationId xmlns:p14="http://schemas.microsoft.com/office/powerpoint/2010/main" val="13311905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066" y="152400"/>
            <a:ext cx="8229600" cy="590349"/>
          </a:xfrm>
        </p:spPr>
        <p:txBody>
          <a:bodyPr tIns="18000" bIns="18000" anchor="ctr" anchorCtr="0">
            <a:spAutoFit/>
          </a:bodyPr>
          <a:lstStyle/>
          <a:p>
            <a:r>
              <a:rPr lang="en-US" kern="0" noProof="0" dirty="0">
                <a:cs typeface="Times New Roman"/>
                <a:sym typeface="Times New Roman"/>
              </a:rPr>
              <a:t>Diagnosing </a:t>
            </a:r>
            <a:r>
              <a:rPr lang="en-US" kern="0" spc="-500" noProof="0" dirty="0">
                <a:cs typeface="Times New Roman"/>
                <a:sym typeface="Times New Roman"/>
              </a:rPr>
              <a:t>E V A </a:t>
            </a:r>
            <a:r>
              <a:rPr lang="en-US" kern="0" noProof="0" dirty="0">
                <a:cs typeface="Times New Roman"/>
                <a:sym typeface="Times New Roman"/>
              </a:rPr>
              <a:t>P System </a:t>
            </a:r>
            <a:r>
              <a:rPr lang="en-US" sz="2800" kern="0" noProof="0" dirty="0">
                <a:cs typeface="Times New Roman"/>
                <a:sym typeface="Times New Roman"/>
              </a:rPr>
              <a:t>(3 of 6)</a:t>
            </a:r>
            <a:endParaRPr lang="en-US" b="0" noProof="0" dirty="0"/>
          </a:p>
        </p:txBody>
      </p:sp>
      <p:sp>
        <p:nvSpPr>
          <p:cNvPr id="4" name="Content Placeholder 3"/>
          <p:cNvSpPr>
            <a:spLocks noGrp="1"/>
          </p:cNvSpPr>
          <p:nvPr>
            <p:ph idx="1"/>
          </p:nvPr>
        </p:nvSpPr>
        <p:spPr>
          <a:xfrm>
            <a:off x="457200" y="889320"/>
            <a:ext cx="8229600" cy="1898400"/>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Locating Leaks in System </a:t>
            </a:r>
          </a:p>
          <a:p>
            <a:r>
              <a:rPr lang="en-US" sz="2400" noProof="0" dirty="0">
                <a:latin typeface="Arial" panose="020B0604020202020204" pitchFamily="34" charset="0"/>
                <a:cs typeface="Arial" panose="020B0604020202020204" pitchFamily="34" charset="0"/>
              </a:rPr>
              <a:t>Leaks in evaporative emission control system.</a:t>
            </a:r>
          </a:p>
          <a:p>
            <a:r>
              <a:rPr lang="en-US" sz="2400" noProof="0" dirty="0">
                <a:latin typeface="Arial" panose="020B0604020202020204" pitchFamily="34" charset="0"/>
                <a:cs typeface="Arial" panose="020B0604020202020204" pitchFamily="34" charset="0"/>
              </a:rPr>
              <a:t>Cause malfunction check gas cap indication lamp to light on some vehicles. </a:t>
            </a:r>
          </a:p>
        </p:txBody>
      </p:sp>
    </p:spTree>
    <p:extLst>
      <p:ext uri="{BB962C8B-B14F-4D97-AF65-F5344CB8AC3E}">
        <p14:creationId xmlns:p14="http://schemas.microsoft.com/office/powerpoint/2010/main" val="20180645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27.35</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noProof="0" dirty="0"/>
              <a:t>Loose Gas Cap</a:t>
            </a:r>
          </a:p>
        </p:txBody>
      </p:sp>
      <p:pic>
        <p:nvPicPr>
          <p:cNvPr id="7" name="Picture 6" descr="A close-up view showing 'Check gas cap' message displayed.">
            <a:extLst>
              <a:ext uri="{FF2B5EF4-FFF2-40B4-BE49-F238E27FC236}">
                <a16:creationId xmlns:a16="http://schemas.microsoft.com/office/drawing/2014/main" id="{78A712FE-C350-775B-92B1-0B041B698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035" y="1462437"/>
            <a:ext cx="6613931" cy="3338163"/>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5075260"/>
            <a:ext cx="8221133" cy="1144347"/>
          </a:xfrm>
        </p:spPr>
        <p:txBody>
          <a:bodyPr tIns="18000" bIns="18000" anchor="ctr" anchorCtr="0"/>
          <a:lstStyle/>
          <a:p>
            <a:pPr marL="0" indent="0">
              <a:buNone/>
            </a:pPr>
            <a:r>
              <a:rPr lang="en-US" sz="2400" noProof="0" dirty="0"/>
              <a:t>Some vehicles will display a message if an evaporative control system leak is detected that could be the result of a loose gas cap.</a:t>
            </a:r>
          </a:p>
        </p:txBody>
      </p:sp>
    </p:spTree>
    <p:extLst>
      <p:ext uri="{BB962C8B-B14F-4D97-AF65-F5344CB8AC3E}">
        <p14:creationId xmlns:p14="http://schemas.microsoft.com/office/powerpoint/2010/main" val="40498144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A1A44-C35E-9ECF-3EB0-0192CA365B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79159D-D016-9AF1-74CB-6BFA6C92A86D}"/>
              </a:ext>
            </a:extLst>
          </p:cNvPr>
          <p:cNvSpPr>
            <a:spLocks noGrp="1"/>
          </p:cNvSpPr>
          <p:nvPr>
            <p:ph type="title"/>
          </p:nvPr>
        </p:nvSpPr>
        <p:spPr>
          <a:xfrm>
            <a:off x="466725" y="152400"/>
            <a:ext cx="8229600" cy="590349"/>
          </a:xfrm>
        </p:spPr>
        <p:txBody>
          <a:bodyPr tIns="18000" bIns="18000" anchor="ctr" anchorCtr="0">
            <a:spAutoFit/>
          </a:bodyPr>
          <a:lstStyle/>
          <a:p>
            <a:r>
              <a:rPr lang="en-US" kern="0" noProof="0" dirty="0">
                <a:cs typeface="Times New Roman"/>
                <a:sym typeface="Times New Roman"/>
              </a:rPr>
              <a:t>Diagnosing </a:t>
            </a:r>
            <a:r>
              <a:rPr lang="en-US" kern="0" spc="-500" noProof="0" dirty="0">
                <a:cs typeface="Times New Roman"/>
                <a:sym typeface="Times New Roman"/>
              </a:rPr>
              <a:t>E V A </a:t>
            </a:r>
            <a:r>
              <a:rPr lang="en-US" kern="0" noProof="0" dirty="0">
                <a:cs typeface="Times New Roman"/>
                <a:sym typeface="Times New Roman"/>
              </a:rPr>
              <a:t>P System </a:t>
            </a:r>
            <a:r>
              <a:rPr lang="en-US" sz="2800" kern="0" noProof="0" dirty="0">
                <a:cs typeface="Times New Roman"/>
                <a:sym typeface="Times New Roman"/>
              </a:rPr>
              <a:t>(4 of 6)</a:t>
            </a:r>
            <a:endParaRPr lang="en-US" noProof="0" dirty="0"/>
          </a:p>
        </p:txBody>
      </p:sp>
      <p:sp>
        <p:nvSpPr>
          <p:cNvPr id="4" name="Content Placeholder 3">
            <a:extLst>
              <a:ext uri="{FF2B5EF4-FFF2-40B4-BE49-F238E27FC236}">
                <a16:creationId xmlns:a16="http://schemas.microsoft.com/office/drawing/2014/main" id="{716BA1F6-75A6-B926-4C56-1B25CE35A728}"/>
              </a:ext>
            </a:extLst>
          </p:cNvPr>
          <p:cNvSpPr>
            <a:spLocks noGrp="1"/>
          </p:cNvSpPr>
          <p:nvPr>
            <p:ph idx="1"/>
          </p:nvPr>
        </p:nvSpPr>
        <p:spPr>
          <a:xfrm>
            <a:off x="466725" y="921000"/>
            <a:ext cx="8220075" cy="1898400"/>
          </a:xfrm>
        </p:spPr>
        <p:txBody>
          <a:bodyPr wrap="square" tIns="18000" bIns="18000" anchor="ctr" anchorCtr="0">
            <a:spAutoFit/>
          </a:bodyPr>
          <a:lstStyle/>
          <a:p>
            <a:r>
              <a:rPr lang="en-US" sz="2400" noProof="0" dirty="0"/>
              <a:t>Leak will also cause a gas smell.</a:t>
            </a:r>
          </a:p>
          <a:p>
            <a:r>
              <a:rPr lang="en-US" sz="2400" noProof="0" dirty="0"/>
              <a:t>Most noticeable if vehicle were parked in an enclosed garage. </a:t>
            </a:r>
          </a:p>
          <a:p>
            <a:r>
              <a:rPr lang="en-US" sz="2400" noProof="0" dirty="0"/>
              <a:t>First step is to determine if there is leak in system by</a:t>
            </a:r>
            <a:endParaRPr lang="en-US" sz="2400" noProof="0"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BD1B90BE-7679-7218-BE84-CE2BA06D6B3C}"/>
              </a:ext>
            </a:extLst>
          </p:cNvPr>
          <p:cNvSpPr>
            <a:spLocks noGrp="1"/>
          </p:cNvSpPr>
          <p:nvPr>
            <p:ph idx="13"/>
          </p:nvPr>
        </p:nvSpPr>
        <p:spPr>
          <a:xfrm>
            <a:off x="718792" y="2861105"/>
            <a:ext cx="5834408" cy="405683"/>
          </a:xfrm>
        </p:spPr>
        <p:txBody>
          <a:bodyPr tIns="18000" bIns="18000" anchor="ctr" anchorCtr="0"/>
          <a:lstStyle/>
          <a:p>
            <a:pPr marL="0" indent="0">
              <a:buNone/>
            </a:pPr>
            <a:r>
              <a:rPr lang="en-US" sz="2400" noProof="0" dirty="0"/>
              <a:t>setting </a:t>
            </a:r>
            <a:r>
              <a:rPr lang="en-US" sz="2400" spc="-300" noProof="0" dirty="0"/>
              <a:t>E V A </a:t>
            </a:r>
            <a:r>
              <a:rPr lang="en-US" sz="2400" noProof="0" dirty="0"/>
              <a:t>P tester to rate system, either a</a:t>
            </a:r>
            <a:endParaRPr lang="en-US" sz="2400" noProof="0" dirty="0">
              <a:latin typeface="Arial" panose="020B0604020202020204" pitchFamily="34" charset="0"/>
              <a:cs typeface="Arial" panose="020B0604020202020204" pitchFamily="34" charset="0"/>
            </a:endParaRPr>
          </a:p>
        </p:txBody>
      </p:sp>
      <p:graphicFrame>
        <p:nvGraphicFramePr>
          <p:cNvPr id="16" name="Object 15" descr="0 point 0 4 0">
            <a:extLst>
              <a:ext uri="{FF2B5EF4-FFF2-40B4-BE49-F238E27FC236}">
                <a16:creationId xmlns:a16="http://schemas.microsoft.com/office/drawing/2014/main" id="{5EFD5A10-2E99-653D-EF99-9B975A07E3D9}"/>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45667003"/>
              </p:ext>
            </p:extLst>
          </p:nvPr>
        </p:nvGraphicFramePr>
        <p:xfrm>
          <a:off x="6590170" y="2914587"/>
          <a:ext cx="849322" cy="352200"/>
        </p:xfrm>
        <a:graphic>
          <a:graphicData uri="http://schemas.openxmlformats.org/presentationml/2006/ole">
            <mc:AlternateContent xmlns:mc="http://schemas.openxmlformats.org/markup-compatibility/2006">
              <mc:Choice xmlns:v="urn:schemas-microsoft-com:vml" Requires="v">
                <p:oleObj name="Equation" r:id="rId3" imgW="431640" imgH="177480" progId="Equation.DSMT4">
                  <p:embed/>
                </p:oleObj>
              </mc:Choice>
              <mc:Fallback>
                <p:oleObj name="Equation" r:id="rId3" imgW="431640" imgH="177480" progId="Equation.DSMT4">
                  <p:embed/>
                  <p:pic>
                    <p:nvPicPr>
                      <p:cNvPr id="16" name="Object 15">
                        <a:extLst>
                          <a:ext uri="{FF2B5EF4-FFF2-40B4-BE49-F238E27FC236}">
                            <a16:creationId xmlns:a16="http://schemas.microsoft.com/office/drawing/2014/main" id="{20A110EA-68CD-E24E-A850-8DD29FB0ED1B}"/>
                          </a:ext>
                          <a:ext uri="{C183D7F6-B498-43B3-948B-1728B52AA6E4}">
                            <adec:decorative xmlns:adec="http://schemas.microsoft.com/office/drawing/2017/decorative" val="0"/>
                          </a:ext>
                        </a:extLst>
                      </p:cNvPr>
                      <p:cNvPicPr/>
                      <p:nvPr/>
                    </p:nvPicPr>
                    <p:blipFill>
                      <a:blip r:embed="rId4"/>
                      <a:stretch>
                        <a:fillRect/>
                      </a:stretch>
                    </p:blipFill>
                    <p:spPr>
                      <a:xfrm>
                        <a:off x="6590170" y="2914587"/>
                        <a:ext cx="849322" cy="352200"/>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E971F4CD-C169-A7A8-21FD-8F12BC0ACB00}"/>
              </a:ext>
            </a:extLst>
          </p:cNvPr>
          <p:cNvSpPr>
            <a:spLocks noGrp="1"/>
          </p:cNvSpPr>
          <p:nvPr>
            <p:ph idx="14"/>
          </p:nvPr>
        </p:nvSpPr>
        <p:spPr>
          <a:xfrm>
            <a:off x="7476462" y="2861104"/>
            <a:ext cx="1204623" cy="405683"/>
          </a:xfrm>
        </p:spPr>
        <p:txBody>
          <a:bodyPr tIns="18000" bIns="18000" anchor="ctr" anchorCtr="0"/>
          <a:lstStyle/>
          <a:p>
            <a:pPr marL="0" indent="0">
              <a:buNone/>
            </a:pPr>
            <a:r>
              <a:rPr lang="en-US" sz="2400" noProof="0" dirty="0"/>
              <a:t>inch or a</a:t>
            </a:r>
            <a:endParaRPr lang="en-US" sz="2400" noProof="0" dirty="0">
              <a:latin typeface="Arial" panose="020B0604020202020204" pitchFamily="34" charset="0"/>
              <a:cs typeface="Arial" panose="020B0604020202020204" pitchFamily="34" charset="0"/>
            </a:endParaRPr>
          </a:p>
        </p:txBody>
      </p:sp>
      <p:graphicFrame>
        <p:nvGraphicFramePr>
          <p:cNvPr id="17" name="Object 16" descr="0 point 0 2 0">
            <a:extLst>
              <a:ext uri="{FF2B5EF4-FFF2-40B4-BE49-F238E27FC236}">
                <a16:creationId xmlns:a16="http://schemas.microsoft.com/office/drawing/2014/main" id="{1D195A60-6B55-9BA4-0A7C-9A62A9739E67}"/>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127565516"/>
              </p:ext>
            </p:extLst>
          </p:nvPr>
        </p:nvGraphicFramePr>
        <p:xfrm>
          <a:off x="709267" y="3343698"/>
          <a:ext cx="831850" cy="344487"/>
        </p:xfrm>
        <a:graphic>
          <a:graphicData uri="http://schemas.openxmlformats.org/presentationml/2006/ole">
            <mc:AlternateContent xmlns:mc="http://schemas.openxmlformats.org/markup-compatibility/2006">
              <mc:Choice xmlns:v="urn:schemas-microsoft-com:vml" Requires="v">
                <p:oleObj name="Equation" r:id="rId5" imgW="431640" imgH="177480" progId="Equation.DSMT4">
                  <p:embed/>
                </p:oleObj>
              </mc:Choice>
              <mc:Fallback>
                <p:oleObj name="Equation" r:id="rId5" imgW="431640" imgH="177480" progId="Equation.DSMT4">
                  <p:embed/>
                  <p:pic>
                    <p:nvPicPr>
                      <p:cNvPr id="17" name="Object 16">
                        <a:extLst>
                          <a:ext uri="{FF2B5EF4-FFF2-40B4-BE49-F238E27FC236}">
                            <a16:creationId xmlns:a16="http://schemas.microsoft.com/office/drawing/2014/main" id="{D194F1E7-1FAE-3B0E-FA5C-327900BEC277}"/>
                          </a:ext>
                          <a:ext uri="{C183D7F6-B498-43B3-948B-1728B52AA6E4}">
                            <adec:decorative xmlns:adec="http://schemas.microsoft.com/office/drawing/2017/decorative" val="0"/>
                          </a:ext>
                        </a:extLst>
                      </p:cNvPr>
                      <p:cNvPicPr/>
                      <p:nvPr/>
                    </p:nvPicPr>
                    <p:blipFill>
                      <a:blip r:embed="rId6"/>
                      <a:stretch>
                        <a:fillRect/>
                      </a:stretch>
                    </p:blipFill>
                    <p:spPr>
                      <a:xfrm>
                        <a:off x="709267" y="3343698"/>
                        <a:ext cx="831850" cy="344487"/>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E467AA8C-1B58-2968-E419-990CC828DF98}"/>
              </a:ext>
            </a:extLst>
          </p:cNvPr>
          <p:cNvSpPr>
            <a:spLocks noGrp="1"/>
          </p:cNvSpPr>
          <p:nvPr>
            <p:ph idx="15"/>
          </p:nvPr>
        </p:nvSpPr>
        <p:spPr>
          <a:xfrm>
            <a:off x="1600200" y="3303730"/>
            <a:ext cx="2634953" cy="405683"/>
          </a:xfrm>
        </p:spPr>
        <p:txBody>
          <a:bodyPr tIns="18000" bIns="18000" anchor="ctr" anchorCtr="0"/>
          <a:lstStyle/>
          <a:p>
            <a:pPr marL="0" indent="0">
              <a:buNone/>
            </a:pPr>
            <a:r>
              <a:rPr lang="en-US" sz="2400" noProof="0" dirty="0"/>
              <a:t>inch hole size leak.</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022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3FE7-3271-DB4A-917E-DCC7273C35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0741AD-0C09-73D7-E802-8533C15C7D78}"/>
              </a:ext>
            </a:extLst>
          </p:cNvPr>
          <p:cNvSpPr>
            <a:spLocks noGrp="1"/>
          </p:cNvSpPr>
          <p:nvPr>
            <p:ph type="title"/>
          </p:nvPr>
        </p:nvSpPr>
        <p:spPr>
          <a:xfrm>
            <a:off x="466725" y="162762"/>
            <a:ext cx="8229600" cy="590349"/>
          </a:xfrm>
        </p:spPr>
        <p:txBody>
          <a:bodyPr tIns="18000" bIns="18000" anchor="ctr" anchorCtr="0">
            <a:spAutoFit/>
          </a:bodyPr>
          <a:lstStyle/>
          <a:p>
            <a:r>
              <a:rPr lang="en-US" noProof="0" dirty="0"/>
              <a:t>Figure 27.36</a:t>
            </a:r>
          </a:p>
        </p:txBody>
      </p:sp>
      <p:sp>
        <p:nvSpPr>
          <p:cNvPr id="4" name="Content Placeholder 3">
            <a:extLst>
              <a:ext uri="{FF2B5EF4-FFF2-40B4-BE49-F238E27FC236}">
                <a16:creationId xmlns:a16="http://schemas.microsoft.com/office/drawing/2014/main" id="{84EEE884-996B-8A1D-6F22-EB2B7712A3C0}"/>
              </a:ext>
            </a:extLst>
          </p:cNvPr>
          <p:cNvSpPr>
            <a:spLocks noGrp="1"/>
          </p:cNvSpPr>
          <p:nvPr>
            <p:ph idx="1"/>
          </p:nvPr>
        </p:nvSpPr>
        <p:spPr>
          <a:xfrm>
            <a:off x="468517" y="889717"/>
            <a:ext cx="2667001" cy="405683"/>
          </a:xfrm>
        </p:spPr>
        <p:txBody>
          <a:bodyPr wrap="square" tIns="18000" bIns="18000" anchor="ctr" anchorCtr="0">
            <a:spAutoFit/>
          </a:bodyPr>
          <a:lstStyle/>
          <a:p>
            <a:pPr marL="0" indent="0">
              <a:spcBef>
                <a:spcPts val="600"/>
              </a:spcBef>
              <a:buNone/>
            </a:pP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Leak Testing</a:t>
            </a:r>
          </a:p>
        </p:txBody>
      </p:sp>
      <p:sp>
        <p:nvSpPr>
          <p:cNvPr id="2" name="Content Placeholder 1">
            <a:extLst>
              <a:ext uri="{FF2B5EF4-FFF2-40B4-BE49-F238E27FC236}">
                <a16:creationId xmlns:a16="http://schemas.microsoft.com/office/drawing/2014/main" id="{1F040CDF-509D-60BD-E4B6-F18A1ED2F2BD}"/>
              </a:ext>
            </a:extLst>
          </p:cNvPr>
          <p:cNvSpPr>
            <a:spLocks noGrp="1"/>
          </p:cNvSpPr>
          <p:nvPr>
            <p:ph idx="13"/>
          </p:nvPr>
        </p:nvSpPr>
        <p:spPr>
          <a:xfrm>
            <a:off x="457200" y="1354537"/>
            <a:ext cx="3733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To test for a leak, this tester</a:t>
            </a:r>
          </a:p>
        </p:txBody>
      </p:sp>
      <p:sp>
        <p:nvSpPr>
          <p:cNvPr id="5" name="Content Placeholder 4">
            <a:extLst>
              <a:ext uri="{FF2B5EF4-FFF2-40B4-BE49-F238E27FC236}">
                <a16:creationId xmlns:a16="http://schemas.microsoft.com/office/drawing/2014/main" id="{21213299-E021-D1E7-8C98-82D51EC0A888}"/>
              </a:ext>
            </a:extLst>
          </p:cNvPr>
          <p:cNvSpPr>
            <a:spLocks noGrp="1"/>
          </p:cNvSpPr>
          <p:nvPr>
            <p:ph idx="14"/>
          </p:nvPr>
        </p:nvSpPr>
        <p:spPr>
          <a:xfrm>
            <a:off x="457200" y="1841744"/>
            <a:ext cx="1371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was set to</a:t>
            </a:r>
          </a:p>
        </p:txBody>
      </p:sp>
      <p:graphicFrame>
        <p:nvGraphicFramePr>
          <p:cNvPr id="15" name="Object 14" descr="0 point 0 2 0">
            <a:extLst>
              <a:ext uri="{FF2B5EF4-FFF2-40B4-BE49-F238E27FC236}">
                <a16:creationId xmlns:a16="http://schemas.microsoft.com/office/drawing/2014/main" id="{2A565535-AA2E-87F1-10AB-AE89F0A04AC5}"/>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60055539"/>
              </p:ext>
            </p:extLst>
          </p:nvPr>
        </p:nvGraphicFramePr>
        <p:xfrm>
          <a:off x="1886154" y="1908869"/>
          <a:ext cx="776569" cy="322030"/>
        </p:xfrm>
        <a:graphic>
          <a:graphicData uri="http://schemas.openxmlformats.org/presentationml/2006/ole">
            <mc:AlternateContent xmlns:mc="http://schemas.openxmlformats.org/markup-compatibility/2006">
              <mc:Choice xmlns:v="urn:schemas-microsoft-com:vml" Requires="v">
                <p:oleObj name="Equation" r:id="rId3" imgW="431640" imgH="177480" progId="Equation.DSMT4">
                  <p:embed/>
                </p:oleObj>
              </mc:Choice>
              <mc:Fallback>
                <p:oleObj name="Equation" r:id="rId3" imgW="431640" imgH="177480" progId="Equation.DSMT4">
                  <p:embed/>
                  <p:pic>
                    <p:nvPicPr>
                      <p:cNvPr id="16" name="Object 15">
                        <a:extLst>
                          <a:ext uri="{FF2B5EF4-FFF2-40B4-BE49-F238E27FC236}">
                            <a16:creationId xmlns:a16="http://schemas.microsoft.com/office/drawing/2014/main" id="{5EFD5A10-2E99-653D-EF99-9B975A07E3D9}"/>
                          </a:ext>
                          <a:ext uri="{C183D7F6-B498-43B3-948B-1728B52AA6E4}">
                            <adec:decorative xmlns:adec="http://schemas.microsoft.com/office/drawing/2017/decorative" val="0"/>
                          </a:ext>
                        </a:extLst>
                      </p:cNvPr>
                      <p:cNvPicPr/>
                      <p:nvPr/>
                    </p:nvPicPr>
                    <p:blipFill>
                      <a:blip r:embed="rId4"/>
                      <a:stretch>
                        <a:fillRect/>
                      </a:stretch>
                    </p:blipFill>
                    <p:spPr>
                      <a:xfrm>
                        <a:off x="1886154" y="1908869"/>
                        <a:ext cx="776569" cy="322030"/>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D2257BB5-EB5B-3713-47A7-F0E048CF865D}"/>
              </a:ext>
            </a:extLst>
          </p:cNvPr>
          <p:cNvSpPr>
            <a:spLocks noGrp="1"/>
          </p:cNvSpPr>
          <p:nvPr>
            <p:ph idx="15"/>
          </p:nvPr>
        </p:nvSpPr>
        <p:spPr>
          <a:xfrm>
            <a:off x="2700823" y="1841744"/>
            <a:ext cx="122396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 hole</a:t>
            </a:r>
          </a:p>
        </p:txBody>
      </p:sp>
      <p:sp>
        <p:nvSpPr>
          <p:cNvPr id="7" name="Content Placeholder 6">
            <a:extLst>
              <a:ext uri="{FF2B5EF4-FFF2-40B4-BE49-F238E27FC236}">
                <a16:creationId xmlns:a16="http://schemas.microsoft.com/office/drawing/2014/main" id="{AA98359D-CA45-5826-1414-B24346B9DE08}"/>
              </a:ext>
            </a:extLst>
          </p:cNvPr>
          <p:cNvSpPr>
            <a:spLocks noGrp="1"/>
          </p:cNvSpPr>
          <p:nvPr>
            <p:ph idx="16"/>
          </p:nvPr>
        </p:nvSpPr>
        <p:spPr>
          <a:xfrm>
            <a:off x="452436" y="2319657"/>
            <a:ext cx="3662363" cy="22523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 turned on. The ball rose in scale on left and red arrow was moved to that location. When testing the system for leaks, if ball rises higher than arrow, </a:t>
            </a:r>
          </a:p>
        </p:txBody>
      </p:sp>
      <p:sp>
        <p:nvSpPr>
          <p:cNvPr id="8" name="Content Placeholder 7">
            <a:extLst>
              <a:ext uri="{FF2B5EF4-FFF2-40B4-BE49-F238E27FC236}">
                <a16:creationId xmlns:a16="http://schemas.microsoft.com/office/drawing/2014/main" id="{5764508B-74D6-94D0-F3DE-B6DFF61559FA}"/>
              </a:ext>
            </a:extLst>
          </p:cNvPr>
          <p:cNvSpPr>
            <a:spLocks noGrp="1"/>
          </p:cNvSpPr>
          <p:nvPr>
            <p:ph idx="17"/>
          </p:nvPr>
        </p:nvSpPr>
        <p:spPr>
          <a:xfrm>
            <a:off x="457200" y="4622639"/>
            <a:ext cx="244792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leak is larger than</a:t>
            </a:r>
          </a:p>
        </p:txBody>
      </p:sp>
      <p:graphicFrame>
        <p:nvGraphicFramePr>
          <p:cNvPr id="16" name="Object 15" descr="0 point 0 2 0">
            <a:extLst>
              <a:ext uri="{FF2B5EF4-FFF2-40B4-BE49-F238E27FC236}">
                <a16:creationId xmlns:a16="http://schemas.microsoft.com/office/drawing/2014/main" id="{857FD0D5-80BC-8EDC-B82D-181A1BA726B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855585331"/>
              </p:ext>
            </p:extLst>
          </p:nvPr>
        </p:nvGraphicFramePr>
        <p:xfrm>
          <a:off x="2931319" y="4684570"/>
          <a:ext cx="808101" cy="335106"/>
        </p:xfrm>
        <a:graphic>
          <a:graphicData uri="http://schemas.openxmlformats.org/presentationml/2006/ole">
            <mc:AlternateContent xmlns:mc="http://schemas.openxmlformats.org/markup-compatibility/2006">
              <mc:Choice xmlns:v="urn:schemas-microsoft-com:vml" Requires="v">
                <p:oleObj name="Equation" r:id="rId5" imgW="431640" imgH="177480" progId="Equation.DSMT4">
                  <p:embed/>
                </p:oleObj>
              </mc:Choice>
              <mc:Fallback>
                <p:oleObj name="Equation" r:id="rId5" imgW="431640" imgH="177480" progId="Equation.DSMT4">
                  <p:embed/>
                  <p:pic>
                    <p:nvPicPr>
                      <p:cNvPr id="15" name="Object 14">
                        <a:extLst>
                          <a:ext uri="{FF2B5EF4-FFF2-40B4-BE49-F238E27FC236}">
                            <a16:creationId xmlns:a16="http://schemas.microsoft.com/office/drawing/2014/main" id="{2A565535-AA2E-87F1-10AB-AE89F0A04AC5}"/>
                          </a:ext>
                          <a:ext uri="{C183D7F6-B498-43B3-948B-1728B52AA6E4}">
                            <adec:decorative xmlns:adec="http://schemas.microsoft.com/office/drawing/2017/decorative" val="0"/>
                          </a:ext>
                        </a:extLst>
                      </p:cNvPr>
                      <p:cNvPicPr/>
                      <p:nvPr/>
                    </p:nvPicPr>
                    <p:blipFill>
                      <a:blip r:embed="rId4"/>
                      <a:stretch>
                        <a:fillRect/>
                      </a:stretch>
                    </p:blipFill>
                    <p:spPr>
                      <a:xfrm>
                        <a:off x="2931319" y="4684570"/>
                        <a:ext cx="808101" cy="335106"/>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B8788180-11C1-55C7-3138-64CA164BEDFB}"/>
              </a:ext>
            </a:extLst>
          </p:cNvPr>
          <p:cNvSpPr>
            <a:spLocks noGrp="1"/>
          </p:cNvSpPr>
          <p:nvPr>
            <p:ph idx="18"/>
          </p:nvPr>
        </p:nvSpPr>
        <p:spPr>
          <a:xfrm>
            <a:off x="3767070" y="4622639"/>
            <a:ext cx="695457"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a:t>
            </a:r>
          </a:p>
        </p:txBody>
      </p:sp>
      <p:sp>
        <p:nvSpPr>
          <p:cNvPr id="10" name="Content Placeholder 9">
            <a:extLst>
              <a:ext uri="{FF2B5EF4-FFF2-40B4-BE49-F238E27FC236}">
                <a16:creationId xmlns:a16="http://schemas.microsoft.com/office/drawing/2014/main" id="{9962EC76-FF57-63E5-C04E-020F31748C84}"/>
              </a:ext>
            </a:extLst>
          </p:cNvPr>
          <p:cNvSpPr>
            <a:spLocks noGrp="1"/>
          </p:cNvSpPr>
          <p:nvPr>
            <p:ph idx="19"/>
          </p:nvPr>
        </p:nvSpPr>
        <p:spPr>
          <a:xfrm>
            <a:off x="461961" y="5092385"/>
            <a:ext cx="4076356"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If the ball does not rise to the level of the arrow, the leak is</a:t>
            </a:r>
          </a:p>
        </p:txBody>
      </p:sp>
      <p:sp>
        <p:nvSpPr>
          <p:cNvPr id="11" name="Content Placeholder 10">
            <a:extLst>
              <a:ext uri="{FF2B5EF4-FFF2-40B4-BE49-F238E27FC236}">
                <a16:creationId xmlns:a16="http://schemas.microsoft.com/office/drawing/2014/main" id="{C3B9AFC4-881F-FE2B-48B1-3DE26CAAF033}"/>
              </a:ext>
            </a:extLst>
          </p:cNvPr>
          <p:cNvSpPr>
            <a:spLocks noGrp="1"/>
          </p:cNvSpPr>
          <p:nvPr>
            <p:ph idx="20"/>
          </p:nvPr>
        </p:nvSpPr>
        <p:spPr>
          <a:xfrm>
            <a:off x="470386" y="5924863"/>
            <a:ext cx="166508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smaller than</a:t>
            </a:r>
          </a:p>
        </p:txBody>
      </p:sp>
      <p:graphicFrame>
        <p:nvGraphicFramePr>
          <p:cNvPr id="18" name="Object 17" descr="0 point 0 2 0">
            <a:extLst>
              <a:ext uri="{FF2B5EF4-FFF2-40B4-BE49-F238E27FC236}">
                <a16:creationId xmlns:a16="http://schemas.microsoft.com/office/drawing/2014/main" id="{8AC9D599-59A4-DF43-6A23-33F687E0485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64985416"/>
              </p:ext>
            </p:extLst>
          </p:nvPr>
        </p:nvGraphicFramePr>
        <p:xfrm>
          <a:off x="2165350" y="5996903"/>
          <a:ext cx="776569" cy="322030"/>
        </p:xfrm>
        <a:graphic>
          <a:graphicData uri="http://schemas.openxmlformats.org/presentationml/2006/ole">
            <mc:AlternateContent xmlns:mc="http://schemas.openxmlformats.org/markup-compatibility/2006">
              <mc:Choice xmlns:v="urn:schemas-microsoft-com:vml" Requires="v">
                <p:oleObj name="Equation" r:id="rId6" imgW="431640" imgH="177480" progId="Equation.DSMT4">
                  <p:embed/>
                </p:oleObj>
              </mc:Choice>
              <mc:Fallback>
                <p:oleObj name="Equation" r:id="rId6" imgW="431640" imgH="177480" progId="Equation.DSMT4">
                  <p:embed/>
                  <p:pic>
                    <p:nvPicPr>
                      <p:cNvPr id="16" name="Object 15">
                        <a:extLst>
                          <a:ext uri="{FF2B5EF4-FFF2-40B4-BE49-F238E27FC236}">
                            <a16:creationId xmlns:a16="http://schemas.microsoft.com/office/drawing/2014/main" id="{857FD0D5-80BC-8EDC-B82D-181A1BA726B4}"/>
                          </a:ext>
                          <a:ext uri="{C183D7F6-B498-43B3-948B-1728B52AA6E4}">
                            <adec:decorative xmlns:adec="http://schemas.microsoft.com/office/drawing/2017/decorative" val="0"/>
                          </a:ext>
                        </a:extLst>
                      </p:cNvPr>
                      <p:cNvPicPr/>
                      <p:nvPr/>
                    </p:nvPicPr>
                    <p:blipFill>
                      <a:blip r:embed="rId4"/>
                      <a:stretch>
                        <a:fillRect/>
                      </a:stretch>
                    </p:blipFill>
                    <p:spPr>
                      <a:xfrm>
                        <a:off x="2165350" y="5996903"/>
                        <a:ext cx="776569" cy="322030"/>
                      </a:xfrm>
                      <a:prstGeom prst="rect">
                        <a:avLst/>
                      </a:prstGeom>
                      <a:noFill/>
                    </p:spPr>
                  </p:pic>
                </p:oleObj>
              </mc:Fallback>
            </mc:AlternateContent>
          </a:graphicData>
        </a:graphic>
      </p:graphicFrame>
      <p:sp>
        <p:nvSpPr>
          <p:cNvPr id="12" name="Content Placeholder 11">
            <a:extLst>
              <a:ext uri="{FF2B5EF4-FFF2-40B4-BE49-F238E27FC236}">
                <a16:creationId xmlns:a16="http://schemas.microsoft.com/office/drawing/2014/main" id="{12AD49CE-5DE0-4840-E649-E31EFF095AE0}"/>
              </a:ext>
            </a:extLst>
          </p:cNvPr>
          <p:cNvSpPr>
            <a:spLocks noGrp="1"/>
          </p:cNvSpPr>
          <p:nvPr>
            <p:ph idx="21"/>
          </p:nvPr>
        </p:nvSpPr>
        <p:spPr>
          <a:xfrm>
            <a:off x="2971800" y="5924862"/>
            <a:ext cx="655432"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a:t>
            </a:r>
          </a:p>
        </p:txBody>
      </p:sp>
      <p:pic>
        <p:nvPicPr>
          <p:cNvPr id="22" name="Picture 21" descr="A close-up view of a E V A Pro model number 2000D E.&#10;Long description is available in notes, press F6.">
            <a:extLst>
              <a:ext uri="{FF2B5EF4-FFF2-40B4-BE49-F238E27FC236}">
                <a16:creationId xmlns:a16="http://schemas.microsoft.com/office/drawing/2014/main" id="{C1C84C3E-EDC8-2C7B-7D26-F0548A84CF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0372" y="838200"/>
            <a:ext cx="3981711" cy="3001307"/>
          </a:xfrm>
          <a:prstGeom prst="rect">
            <a:avLst/>
          </a:prstGeom>
        </p:spPr>
      </p:pic>
    </p:spTree>
    <p:extLst>
      <p:ext uri="{BB962C8B-B14F-4D97-AF65-F5344CB8AC3E}">
        <p14:creationId xmlns:p14="http://schemas.microsoft.com/office/powerpoint/2010/main" val="34636514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Diagnosing </a:t>
            </a:r>
            <a:r>
              <a:rPr lang="en-US" kern="0" spc="-500" noProof="0" dirty="0">
                <a:cs typeface="Times New Roman"/>
                <a:sym typeface="Times New Roman"/>
              </a:rPr>
              <a:t>E V A </a:t>
            </a:r>
            <a:r>
              <a:rPr lang="en-US" kern="0" noProof="0" dirty="0">
                <a:cs typeface="Times New Roman"/>
                <a:sym typeface="Times New Roman"/>
              </a:rPr>
              <a:t>P System </a:t>
            </a:r>
            <a:r>
              <a:rPr lang="en-US" sz="2800" kern="0" noProof="0" dirty="0">
                <a:cs typeface="Times New Roman"/>
                <a:sym typeface="Times New Roman"/>
              </a:rPr>
              <a:t>(5 of 6)</a:t>
            </a:r>
            <a:endParaRPr lang="en-US" b="0" noProof="0" dirty="0"/>
          </a:p>
        </p:txBody>
      </p:sp>
      <p:sp>
        <p:nvSpPr>
          <p:cNvPr id="4" name="Content Placeholder 3"/>
          <p:cNvSpPr>
            <a:spLocks noGrp="1"/>
          </p:cNvSpPr>
          <p:nvPr>
            <p:ph idx="1"/>
          </p:nvPr>
        </p:nvSpPr>
        <p:spPr>
          <a:xfrm>
            <a:off x="457200" y="925480"/>
            <a:ext cx="8229600" cy="3798920"/>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After it has been determined that a leak exists </a:t>
            </a:r>
          </a:p>
          <a:p>
            <a:r>
              <a:rPr lang="en-US" sz="2400" noProof="0" dirty="0">
                <a:latin typeface="Arial" panose="020B0604020202020204" pitchFamily="34" charset="0"/>
                <a:cs typeface="Arial" panose="020B0604020202020204" pitchFamily="34" charset="0"/>
              </a:rPr>
              <a:t>Larger than specified</a:t>
            </a:r>
          </a:p>
          <a:p>
            <a:r>
              <a:rPr lang="en-US" sz="2400" noProof="0" dirty="0">
                <a:latin typeface="Arial" panose="020B0604020202020204" pitchFamily="34" charset="0"/>
                <a:cs typeface="Arial" panose="020B0604020202020204" pitchFamily="34" charset="0"/>
              </a:rPr>
              <a:t>Two methods used to check for leaks in evaporative system:</a:t>
            </a:r>
          </a:p>
          <a:p>
            <a:r>
              <a:rPr lang="en-US" sz="2400" noProof="0" dirty="0">
                <a:latin typeface="Arial" panose="020B0604020202020204" pitchFamily="34" charset="0"/>
                <a:cs typeface="Arial" panose="020B0604020202020204" pitchFamily="34" charset="0"/>
              </a:rPr>
              <a:t>Smoke Machine Testing</a:t>
            </a:r>
          </a:p>
          <a:p>
            <a:pPr lvl="1"/>
            <a:r>
              <a:rPr lang="en-US" sz="2400" noProof="0" dirty="0">
                <a:latin typeface="Arial" panose="020B0604020202020204" pitchFamily="34" charset="0"/>
                <a:cs typeface="Arial" panose="020B0604020202020204" pitchFamily="34" charset="0"/>
              </a:rPr>
              <a:t>Most efficient method of leak detection.</a:t>
            </a:r>
          </a:p>
          <a:p>
            <a:pPr lvl="1"/>
            <a:r>
              <a:rPr lang="en-US" sz="2400" noProof="0" dirty="0">
                <a:latin typeface="Arial" panose="020B0604020202020204" pitchFamily="34" charset="0"/>
                <a:cs typeface="Arial" panose="020B0604020202020204" pitchFamily="34" charset="0"/>
              </a:rPr>
              <a:t>Introduce smoke under low pressure.</a:t>
            </a:r>
          </a:p>
          <a:p>
            <a:pPr lvl="1"/>
            <a:r>
              <a:rPr lang="en-US" sz="2400" noProof="0" dirty="0">
                <a:latin typeface="Arial" panose="020B0604020202020204" pitchFamily="34" charset="0"/>
                <a:cs typeface="Arial" panose="020B0604020202020204" pitchFamily="34" charset="0"/>
              </a:rPr>
              <a:t>From a machine specifically designed for this purpose.</a:t>
            </a:r>
          </a:p>
        </p:txBody>
      </p:sp>
    </p:spTree>
    <p:extLst>
      <p:ext uri="{BB962C8B-B14F-4D97-AF65-F5344CB8AC3E}">
        <p14:creationId xmlns:p14="http://schemas.microsoft.com/office/powerpoint/2010/main" val="22749739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362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Tank Leak Tester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8086" y="1451151"/>
            <a:ext cx="4114800" cy="192405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This unit is applying smoke to the fuel tank through an adapter and the leak was easily found to be the gas cap seal.</a:t>
            </a:r>
          </a:p>
        </p:txBody>
      </p:sp>
      <p:pic>
        <p:nvPicPr>
          <p:cNvPr id="7" name="Picture 6" descr="A close-up view of a hand putting smoke to check the leak.">
            <a:extLst>
              <a:ext uri="{FF2B5EF4-FFF2-40B4-BE49-F238E27FC236}">
                <a16:creationId xmlns:a16="http://schemas.microsoft.com/office/drawing/2014/main" id="{A33BB3E7-0093-D31A-BD93-32FA11F92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785" y="914400"/>
            <a:ext cx="3981711" cy="2997553"/>
          </a:xfrm>
          <a:prstGeom prst="rect">
            <a:avLst/>
          </a:prstGeom>
        </p:spPr>
      </p:pic>
    </p:spTree>
    <p:extLst>
      <p:ext uri="{BB962C8B-B14F-4D97-AF65-F5344CB8AC3E}">
        <p14:creationId xmlns:p14="http://schemas.microsoft.com/office/powerpoint/2010/main" val="37412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(4 of 14)</a:t>
            </a:r>
            <a:endParaRPr lang="en-US" noProof="0" dirty="0"/>
          </a:p>
        </p:txBody>
      </p:sp>
      <p:sp>
        <p:nvSpPr>
          <p:cNvPr id="4" name="Content Placeholder 3"/>
          <p:cNvSpPr>
            <a:spLocks noGrp="1"/>
          </p:cNvSpPr>
          <p:nvPr>
            <p:ph idx="1"/>
          </p:nvPr>
        </p:nvSpPr>
        <p:spPr>
          <a:xfrm>
            <a:off x="457200" y="1371600"/>
            <a:ext cx="8229600" cy="3862596"/>
          </a:xfrm>
        </p:spPr>
        <p:txBody>
          <a:bodyPr wrap="square" tIns="18000" bIns="18000" anchor="ctr" anchorCtr="0">
            <a:spAutoFit/>
          </a:bodyPr>
          <a:lstStyle/>
          <a:p>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interconnects exhaust and intake manifolds. </a:t>
            </a:r>
          </a:p>
          <a:p>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controls flow of exhaust gases through interconnecting passages.</a:t>
            </a:r>
          </a:p>
          <a:p>
            <a:r>
              <a:rPr lang="en-US" sz="2400" noProof="0" dirty="0">
                <a:latin typeface="Arial" panose="020B0604020202020204" pitchFamily="34" charset="0"/>
                <a:cs typeface="Arial" panose="020B0604020202020204" pitchFamily="34" charset="0"/>
              </a:rPr>
              <a:t>On V-type engines, intake manifold crossover is used as a source of exhaust gas for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a:t>
            </a:r>
          </a:p>
          <a:p>
            <a:pPr lvl="1"/>
            <a:r>
              <a:rPr lang="en-US" sz="2400" noProof="0" dirty="0">
                <a:latin typeface="Arial" panose="020B0604020202020204" pitchFamily="34" charset="0"/>
                <a:cs typeface="Arial" panose="020B0604020202020204" pitchFamily="34" charset="0"/>
              </a:rPr>
              <a:t>Cast passage connects exhaust crossover to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a:p>
            <a:pPr lvl="1"/>
            <a:r>
              <a:rPr lang="en-US" sz="2400" noProof="0" dirty="0">
                <a:latin typeface="Arial" panose="020B0604020202020204" pitchFamily="34" charset="0"/>
                <a:cs typeface="Arial" panose="020B0604020202020204" pitchFamily="34" charset="0"/>
              </a:rPr>
              <a:t>Exhaust gas is sent from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to openings in manifold.</a:t>
            </a:r>
          </a:p>
        </p:txBody>
      </p:sp>
    </p:spTree>
    <p:extLst>
      <p:ext uri="{BB962C8B-B14F-4D97-AF65-F5344CB8AC3E}">
        <p14:creationId xmlns:p14="http://schemas.microsoft.com/office/powerpoint/2010/main" val="36830622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Diagnosing </a:t>
            </a:r>
            <a:r>
              <a:rPr lang="en-US" kern="0" spc="-500" noProof="0" dirty="0">
                <a:cs typeface="Times New Roman"/>
                <a:sym typeface="Times New Roman"/>
              </a:rPr>
              <a:t>E V A </a:t>
            </a:r>
            <a:r>
              <a:rPr lang="en-US" kern="0" noProof="0" dirty="0">
                <a:cs typeface="Times New Roman"/>
                <a:sym typeface="Times New Roman"/>
              </a:rPr>
              <a:t>P System </a:t>
            </a:r>
            <a:r>
              <a:rPr lang="en-US" sz="2800" kern="0" noProof="0" dirty="0">
                <a:cs typeface="Times New Roman"/>
                <a:sym typeface="Times New Roman"/>
              </a:rPr>
              <a:t>(6 of 6)</a:t>
            </a:r>
            <a:endParaRPr lang="en-US" b="0" noProof="0" dirty="0"/>
          </a:p>
        </p:txBody>
      </p:sp>
      <p:sp>
        <p:nvSpPr>
          <p:cNvPr id="4" name="Content Placeholder 3"/>
          <p:cNvSpPr>
            <a:spLocks noGrp="1"/>
          </p:cNvSpPr>
          <p:nvPr>
            <p:ph idx="1"/>
          </p:nvPr>
        </p:nvSpPr>
        <p:spPr>
          <a:xfrm>
            <a:off x="457200" y="960961"/>
            <a:ext cx="8229600" cy="1667567"/>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Nitrogen Gas Pressurization</a:t>
            </a:r>
          </a:p>
          <a:p>
            <a:pPr lvl="1"/>
            <a:r>
              <a:rPr lang="en-US" sz="2400" noProof="0" dirty="0">
                <a:latin typeface="Arial" panose="020B0604020202020204" pitchFamily="34" charset="0"/>
                <a:cs typeface="Arial" panose="020B0604020202020204" pitchFamily="34" charset="0"/>
              </a:rPr>
              <a:t>This method uses nitrogen gas under a very low pressure (lower than 1 </a:t>
            </a:r>
            <a:r>
              <a:rPr lang="en-US" sz="2400" spc="-3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in fuel system. </a:t>
            </a:r>
          </a:p>
          <a:p>
            <a:pPr lvl="1"/>
            <a:r>
              <a:rPr lang="en-US" sz="2400" noProof="0" dirty="0">
                <a:latin typeface="Arial" panose="020B0604020202020204" pitchFamily="34" charset="0"/>
                <a:cs typeface="Arial" panose="020B0604020202020204" pitchFamily="34" charset="0"/>
              </a:rPr>
              <a:t>Listens for escaping air, using amplified headphones. </a:t>
            </a:r>
          </a:p>
        </p:txBody>
      </p:sp>
    </p:spTree>
    <p:extLst>
      <p:ext uri="{BB962C8B-B14F-4D97-AF65-F5344CB8AC3E}">
        <p14:creationId xmlns:p14="http://schemas.microsoft.com/office/powerpoint/2010/main" val="11646429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Evaporative Emission Control System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evap_syst_test">
            <a:hlinkClick r:id="" action="ppaction://media"/>
            <a:extLst>
              <a:ext uri="{FF2B5EF4-FFF2-40B4-BE49-F238E27FC236}">
                <a16:creationId xmlns:a16="http://schemas.microsoft.com/office/drawing/2014/main" id="{FB9494DC-1D5C-47D1-48F4-0927D8DADF1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26059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27.38</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35814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Testing with Nitrogen Gas</a:t>
            </a:r>
          </a:p>
        </p:txBody>
      </p:sp>
      <p:sp>
        <p:nvSpPr>
          <p:cNvPr id="17" name="Content Placeholder 16" descr="&#10;">
            <a:extLst>
              <a:ext uri="{FF2B5EF4-FFF2-40B4-BE49-F238E27FC236}">
                <a16:creationId xmlns:a16="http://schemas.microsoft.com/office/drawing/2014/main" id="{C47804D4-DF4A-41A0-A316-C8177545A1F8}"/>
              </a:ext>
            </a:extLst>
          </p:cNvPr>
          <p:cNvSpPr>
            <a:spLocks noGrp="1"/>
          </p:cNvSpPr>
          <p:nvPr>
            <p:ph sz="quarter" idx="15"/>
          </p:nvPr>
        </p:nvSpPr>
        <p:spPr>
          <a:xfrm>
            <a:off x="465666" y="1447800"/>
            <a:ext cx="3877733"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 emission tester that uses nitrogen to pressurize the fuel system.</a:t>
            </a:r>
          </a:p>
        </p:txBody>
      </p:sp>
      <p:pic>
        <p:nvPicPr>
          <p:cNvPr id="7" name="Picture 6" descr="A close-up view of an emission tester.&#10;Long description is available in notes, press F6.">
            <a:extLst>
              <a:ext uri="{FF2B5EF4-FFF2-40B4-BE49-F238E27FC236}">
                <a16:creationId xmlns:a16="http://schemas.microsoft.com/office/drawing/2014/main" id="{AAFD1D13-87F6-0271-0C8F-80CF332DC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312" y="918326"/>
            <a:ext cx="3942288" cy="2967874"/>
          </a:xfrm>
          <a:prstGeom prst="rect">
            <a:avLst/>
          </a:prstGeom>
        </p:spPr>
      </p:pic>
    </p:spTree>
    <p:extLst>
      <p:ext uri="{BB962C8B-B14F-4D97-AF65-F5344CB8AC3E}">
        <p14:creationId xmlns:p14="http://schemas.microsoft.com/office/powerpoint/2010/main" val="32425849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1996F-80D9-19BF-0FF5-3B4AAE2D73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93EECF-F0C6-C523-A7F6-700958F63AF6}"/>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Evaporative System Monitor </a:t>
            </a:r>
            <a:r>
              <a:rPr lang="en-US" sz="2800" kern="0" noProof="0" dirty="0">
                <a:cs typeface="Times New Roman"/>
                <a:sym typeface="Times New Roman"/>
              </a:rPr>
              <a:t>(1 of 5)</a:t>
            </a:r>
            <a:endParaRPr lang="en-US" noProof="0" dirty="0"/>
          </a:p>
        </p:txBody>
      </p:sp>
      <p:graphicFrame>
        <p:nvGraphicFramePr>
          <p:cNvPr id="29" name="Object 28" descr="O B D hyphen Roman number 2.">
            <a:extLst>
              <a:ext uri="{FF2B5EF4-FFF2-40B4-BE49-F238E27FC236}">
                <a16:creationId xmlns:a16="http://schemas.microsoft.com/office/drawing/2014/main" id="{DF915ADC-0B62-C27C-2338-B497FCF4A67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781485432"/>
              </p:ext>
            </p:extLst>
          </p:nvPr>
        </p:nvGraphicFramePr>
        <p:xfrm>
          <a:off x="457200" y="943234"/>
          <a:ext cx="980360" cy="343807"/>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5" name="Object 14">
                        <a:extLst>
                          <a:ext uri="{FF2B5EF4-FFF2-40B4-BE49-F238E27FC236}">
                            <a16:creationId xmlns:a16="http://schemas.microsoft.com/office/drawing/2014/main" id="{2A565535-AA2E-87F1-10AB-AE89F0A04AC5}"/>
                          </a:ext>
                          <a:ext uri="{C183D7F6-B498-43B3-948B-1728B52AA6E4}">
                            <adec:decorative xmlns:adec="http://schemas.microsoft.com/office/drawing/2017/decorative" val="0"/>
                          </a:ext>
                        </a:extLst>
                      </p:cNvPr>
                      <p:cNvPicPr/>
                      <p:nvPr/>
                    </p:nvPicPr>
                    <p:blipFill>
                      <a:blip r:embed="rId4"/>
                      <a:stretch>
                        <a:fillRect/>
                      </a:stretch>
                    </p:blipFill>
                    <p:spPr>
                      <a:xfrm>
                        <a:off x="457200" y="943234"/>
                        <a:ext cx="980360" cy="343807"/>
                      </a:xfrm>
                      <a:prstGeom prst="rect">
                        <a:avLst/>
                      </a:prstGeom>
                      <a:noFill/>
                    </p:spPr>
                  </p:pic>
                </p:oleObj>
              </mc:Fallback>
            </mc:AlternateContent>
          </a:graphicData>
        </a:graphic>
      </p:graphicFrame>
      <p:sp>
        <p:nvSpPr>
          <p:cNvPr id="4" name="Content Placeholder 3">
            <a:extLst>
              <a:ext uri="{FF2B5EF4-FFF2-40B4-BE49-F238E27FC236}">
                <a16:creationId xmlns:a16="http://schemas.microsoft.com/office/drawing/2014/main" id="{791CBBF2-3E78-ECE6-1219-1E3E5CC0B8B3}"/>
              </a:ext>
            </a:extLst>
          </p:cNvPr>
          <p:cNvSpPr>
            <a:spLocks noGrp="1"/>
          </p:cNvSpPr>
          <p:nvPr>
            <p:ph idx="1"/>
          </p:nvPr>
        </p:nvSpPr>
        <p:spPr>
          <a:xfrm>
            <a:off x="1524000" y="908671"/>
            <a:ext cx="2046083" cy="405683"/>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Requirements</a:t>
            </a:r>
          </a:p>
        </p:txBody>
      </p:sp>
      <p:sp>
        <p:nvSpPr>
          <p:cNvPr id="2" name="Content Placeholder 1">
            <a:extLst>
              <a:ext uri="{FF2B5EF4-FFF2-40B4-BE49-F238E27FC236}">
                <a16:creationId xmlns:a16="http://schemas.microsoft.com/office/drawing/2014/main" id="{CC43BC68-855B-CE21-8ABD-ECF520646348}"/>
              </a:ext>
            </a:extLst>
          </p:cNvPr>
          <p:cNvSpPr>
            <a:spLocks noGrp="1"/>
          </p:cNvSpPr>
          <p:nvPr>
            <p:ph idx="13"/>
          </p:nvPr>
        </p:nvSpPr>
        <p:spPr>
          <a:xfrm>
            <a:off x="459105" y="1382092"/>
            <a:ext cx="203835" cy="405683"/>
          </a:xfrm>
        </p:spPr>
        <p:txBody>
          <a:bodyPr tIns="18000" bIns="18000" anchor="ctr" anchorCtr="0"/>
          <a:lstStyle/>
          <a:p>
            <a:r>
              <a:rPr lang="en-US" sz="2400" noProof="0" dirty="0">
                <a:latin typeface="Arial" panose="020B0604020202020204" pitchFamily="34" charset="0"/>
                <a:cs typeface="Arial" panose="020B0604020202020204" pitchFamily="34" charset="0"/>
              </a:rPr>
              <a:t>  </a:t>
            </a:r>
          </a:p>
        </p:txBody>
      </p:sp>
      <p:graphicFrame>
        <p:nvGraphicFramePr>
          <p:cNvPr id="30" name="Object 29" descr="O B D hyphen Roman number 2.">
            <a:extLst>
              <a:ext uri="{FF2B5EF4-FFF2-40B4-BE49-F238E27FC236}">
                <a16:creationId xmlns:a16="http://schemas.microsoft.com/office/drawing/2014/main" id="{CB46B1D6-6EAF-B3EB-6CF3-AEE2E8130F7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97581381"/>
              </p:ext>
            </p:extLst>
          </p:nvPr>
        </p:nvGraphicFramePr>
        <p:xfrm>
          <a:off x="762000" y="1439084"/>
          <a:ext cx="951528" cy="333696"/>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29" name="Object 28">
                        <a:extLst>
                          <a:ext uri="{FF2B5EF4-FFF2-40B4-BE49-F238E27FC236}">
                            <a16:creationId xmlns:a16="http://schemas.microsoft.com/office/drawing/2014/main" id="{DF915ADC-0B62-C27C-2338-B497FCF4A678}"/>
                          </a:ext>
                          <a:ext uri="{C183D7F6-B498-43B3-948B-1728B52AA6E4}">
                            <adec:decorative xmlns:adec="http://schemas.microsoft.com/office/drawing/2017/decorative" val="0"/>
                          </a:ext>
                        </a:extLst>
                      </p:cNvPr>
                      <p:cNvPicPr/>
                      <p:nvPr/>
                    </p:nvPicPr>
                    <p:blipFill>
                      <a:blip r:embed="rId6"/>
                      <a:stretch>
                        <a:fillRect/>
                      </a:stretch>
                    </p:blipFill>
                    <p:spPr>
                      <a:xfrm>
                        <a:off x="762000" y="1439084"/>
                        <a:ext cx="951528" cy="333696"/>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09D17606-3948-EA2D-3631-54046047B1A2}"/>
              </a:ext>
            </a:extLst>
          </p:cNvPr>
          <p:cNvSpPr>
            <a:spLocks noGrp="1"/>
          </p:cNvSpPr>
          <p:nvPr>
            <p:ph idx="14"/>
          </p:nvPr>
        </p:nvSpPr>
        <p:spPr>
          <a:xfrm>
            <a:off x="1812588" y="1370047"/>
            <a:ext cx="3119437"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Not only detect faults.</a:t>
            </a:r>
          </a:p>
        </p:txBody>
      </p:sp>
      <p:sp>
        <p:nvSpPr>
          <p:cNvPr id="6" name="Content Placeholder 5">
            <a:extLst>
              <a:ext uri="{FF2B5EF4-FFF2-40B4-BE49-F238E27FC236}">
                <a16:creationId xmlns:a16="http://schemas.microsoft.com/office/drawing/2014/main" id="{F5480D00-3539-3013-8886-D6C39D63BC20}"/>
              </a:ext>
            </a:extLst>
          </p:cNvPr>
          <p:cNvSpPr>
            <a:spLocks noGrp="1"/>
          </p:cNvSpPr>
          <p:nvPr>
            <p:ph idx="15"/>
          </p:nvPr>
        </p:nvSpPr>
        <p:spPr>
          <a:xfrm>
            <a:off x="466725" y="1858736"/>
            <a:ext cx="8220075" cy="2637064"/>
          </a:xfrm>
        </p:spPr>
        <p:txBody>
          <a:bodyPr tIns="18000" bIns="18000" anchor="ctr" anchorCtr="0"/>
          <a:lstStyle/>
          <a:p>
            <a:r>
              <a:rPr lang="en-US" sz="2400" i="1" noProof="0" dirty="0">
                <a:latin typeface="Arial" panose="020B0604020202020204" pitchFamily="34" charset="0"/>
                <a:cs typeface="Arial" panose="020B0604020202020204" pitchFamily="34" charset="0"/>
              </a:rPr>
              <a:t>Periodically test various systems </a:t>
            </a:r>
            <a:r>
              <a:rPr lang="en-US" sz="2400" noProof="0" dirty="0">
                <a:latin typeface="Arial" panose="020B0604020202020204" pitchFamily="34" charset="0"/>
                <a:cs typeface="Arial" panose="020B0604020202020204" pitchFamily="34" charset="0"/>
              </a:rPr>
              <a:t>and alert driver before emissions-related components are harmed by system faults.</a:t>
            </a:r>
          </a:p>
          <a:p>
            <a:r>
              <a:rPr lang="en-US" sz="2400" noProof="0" dirty="0">
                <a:latin typeface="Arial" panose="020B0604020202020204" pitchFamily="34" charset="0"/>
                <a:cs typeface="Arial" panose="020B0604020202020204" pitchFamily="34" charset="0"/>
              </a:rPr>
              <a:t>Serious faults cause blinking </a:t>
            </a:r>
            <a:r>
              <a:rPr lang="en-US" sz="2400" spc="-300" noProof="0" dirty="0">
                <a:latin typeface="Arial" panose="020B0604020202020204" pitchFamily="34" charset="0"/>
                <a:cs typeface="Arial" panose="020B0604020202020204" pitchFamily="34" charset="0"/>
              </a:rPr>
              <a:t>M I </a:t>
            </a:r>
            <a:r>
              <a:rPr lang="en-US" sz="2400" noProof="0" dirty="0">
                <a:latin typeface="Arial" panose="020B0604020202020204" pitchFamily="34" charset="0"/>
                <a:cs typeface="Arial" panose="020B0604020202020204" pitchFamily="34" charset="0"/>
              </a:rPr>
              <a:t>L or even engine shutdown.</a:t>
            </a:r>
          </a:p>
          <a:p>
            <a:r>
              <a:rPr lang="en-US" sz="2400" noProof="0" dirty="0">
                <a:latin typeface="Arial" panose="020B0604020202020204" pitchFamily="34" charset="0"/>
                <a:cs typeface="Arial" panose="020B0604020202020204" pitchFamily="34" charset="0"/>
              </a:rPr>
              <a:t>Less serious faults simply store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not illuminate </a:t>
            </a:r>
            <a:r>
              <a:rPr lang="en-US" sz="2400" spc="-300" noProof="0" dirty="0">
                <a:latin typeface="Arial" panose="020B0604020202020204" pitchFamily="34" charset="0"/>
                <a:cs typeface="Arial" panose="020B0604020202020204" pitchFamily="34" charset="0"/>
              </a:rPr>
              <a:t>M I </a:t>
            </a:r>
            <a:r>
              <a:rPr lang="en-US" sz="2400" noProof="0" dirty="0">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40544819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8BE05-1815-9B8C-3234-D77BD60550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8543DA-DBC4-F70A-49FD-556165DCF5AB}"/>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Evaporative System Monitor </a:t>
            </a:r>
            <a:r>
              <a:rPr lang="en-US" sz="2800" kern="0" noProof="0" dirty="0">
                <a:cs typeface="Times New Roman"/>
                <a:sym typeface="Times New Roman"/>
              </a:rPr>
              <a:t>(2 of 5)</a:t>
            </a:r>
            <a:endParaRPr lang="en-US" noProof="0" dirty="0"/>
          </a:p>
        </p:txBody>
      </p:sp>
      <p:sp>
        <p:nvSpPr>
          <p:cNvPr id="4" name="Content Placeholder 3">
            <a:extLst>
              <a:ext uri="{FF2B5EF4-FFF2-40B4-BE49-F238E27FC236}">
                <a16:creationId xmlns:a16="http://schemas.microsoft.com/office/drawing/2014/main" id="{7D9507EC-D39B-A8DC-B045-C372592F84BB}"/>
              </a:ext>
            </a:extLst>
          </p:cNvPr>
          <p:cNvSpPr>
            <a:spLocks noGrp="1"/>
          </p:cNvSpPr>
          <p:nvPr>
            <p:ph idx="1"/>
          </p:nvPr>
        </p:nvSpPr>
        <p:spPr>
          <a:xfrm>
            <a:off x="466725" y="908597"/>
            <a:ext cx="142875" cy="405683"/>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 </a:t>
            </a:r>
            <a:r>
              <a:rPr lang="en-US" sz="100" noProof="0" dirty="0">
                <a:latin typeface="Arial" panose="020B0604020202020204" pitchFamily="34" charset="0"/>
                <a:cs typeface="Arial" panose="020B0604020202020204" pitchFamily="34" charset="0"/>
              </a:rPr>
              <a:t> </a:t>
            </a:r>
          </a:p>
        </p:txBody>
      </p:sp>
      <p:graphicFrame>
        <p:nvGraphicFramePr>
          <p:cNvPr id="29" name="Object 28" descr="O B D hyphen Roman number 2.">
            <a:extLst>
              <a:ext uri="{FF2B5EF4-FFF2-40B4-BE49-F238E27FC236}">
                <a16:creationId xmlns:a16="http://schemas.microsoft.com/office/drawing/2014/main" id="{386D7CA0-1A9D-8A47-1EE9-3E7AC8D9E75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877943519"/>
              </p:ext>
            </p:extLst>
          </p:nvPr>
        </p:nvGraphicFramePr>
        <p:xfrm>
          <a:off x="762000" y="940848"/>
          <a:ext cx="1040674" cy="364957"/>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9" name="Object 28">
                        <a:extLst>
                          <a:ext uri="{FF2B5EF4-FFF2-40B4-BE49-F238E27FC236}">
                            <a16:creationId xmlns:a16="http://schemas.microsoft.com/office/drawing/2014/main" id="{DF915ADC-0B62-C27C-2338-B497FCF4A678}"/>
                          </a:ext>
                          <a:ext uri="{C183D7F6-B498-43B3-948B-1728B52AA6E4}">
                            <adec:decorative xmlns:adec="http://schemas.microsoft.com/office/drawing/2017/decorative" val="0"/>
                          </a:ext>
                        </a:extLst>
                      </p:cNvPr>
                      <p:cNvPicPr/>
                      <p:nvPr/>
                    </p:nvPicPr>
                    <p:blipFill>
                      <a:blip r:embed="rId4"/>
                      <a:stretch>
                        <a:fillRect/>
                      </a:stretch>
                    </p:blipFill>
                    <p:spPr>
                      <a:xfrm>
                        <a:off x="762000" y="940848"/>
                        <a:ext cx="1040674" cy="364957"/>
                      </a:xfrm>
                      <a:prstGeom prst="rect">
                        <a:avLst/>
                      </a:prstGeom>
                      <a:noFill/>
                    </p:spPr>
                  </p:pic>
                </p:oleObj>
              </mc:Fallback>
            </mc:AlternateContent>
          </a:graphicData>
        </a:graphic>
      </p:graphicFrame>
      <p:sp>
        <p:nvSpPr>
          <p:cNvPr id="2" name="Content Placeholder 1">
            <a:extLst>
              <a:ext uri="{FF2B5EF4-FFF2-40B4-BE49-F238E27FC236}">
                <a16:creationId xmlns:a16="http://schemas.microsoft.com/office/drawing/2014/main" id="{4727CF61-8793-0B2A-B35B-AFC180E77C20}"/>
              </a:ext>
            </a:extLst>
          </p:cNvPr>
          <p:cNvSpPr>
            <a:spLocks noGrp="1"/>
          </p:cNvSpPr>
          <p:nvPr>
            <p:ph idx="13"/>
          </p:nvPr>
        </p:nvSpPr>
        <p:spPr>
          <a:xfrm>
            <a:off x="1828800" y="894592"/>
            <a:ext cx="6858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vehicles perform a canister purge system pressure</a:t>
            </a:r>
          </a:p>
        </p:txBody>
      </p:sp>
      <p:sp>
        <p:nvSpPr>
          <p:cNvPr id="5" name="Content Placeholder 4">
            <a:extLst>
              <a:ext uri="{FF2B5EF4-FFF2-40B4-BE49-F238E27FC236}">
                <a16:creationId xmlns:a16="http://schemas.microsoft.com/office/drawing/2014/main" id="{270F8BF0-A346-E685-D8E3-AB3E7FFDCF23}"/>
              </a:ext>
            </a:extLst>
          </p:cNvPr>
          <p:cNvSpPr>
            <a:spLocks noGrp="1"/>
          </p:cNvSpPr>
          <p:nvPr>
            <p:ph idx="14"/>
          </p:nvPr>
        </p:nvSpPr>
        <p:spPr>
          <a:xfrm>
            <a:off x="762000" y="1371600"/>
            <a:ext cx="417002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test, as commanded by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a:t>
            </a:r>
          </a:p>
        </p:txBody>
      </p:sp>
      <p:sp>
        <p:nvSpPr>
          <p:cNvPr id="6" name="Content Placeholder 5">
            <a:extLst>
              <a:ext uri="{FF2B5EF4-FFF2-40B4-BE49-F238E27FC236}">
                <a16:creationId xmlns:a16="http://schemas.microsoft.com/office/drawing/2014/main" id="{8932C53D-B1DD-8E90-4EE5-FFDE59F65E9A}"/>
              </a:ext>
            </a:extLst>
          </p:cNvPr>
          <p:cNvSpPr>
            <a:spLocks noGrp="1"/>
          </p:cNvSpPr>
          <p:nvPr>
            <p:ph idx="15"/>
          </p:nvPr>
        </p:nvSpPr>
        <p:spPr>
          <a:xfrm>
            <a:off x="457200" y="1856013"/>
            <a:ext cx="8220075" cy="3706587"/>
          </a:xfrm>
        </p:spPr>
        <p:txBody>
          <a:bodyPr tIns="18000" bIns="18000" anchor="ctr" anchorCtr="0"/>
          <a:lstStyle/>
          <a:p>
            <a:r>
              <a:rPr lang="en-US" sz="2400" noProof="0" dirty="0">
                <a:latin typeface="Arial" panose="020B0604020202020204" pitchFamily="34" charset="0"/>
                <a:cs typeface="Arial" panose="020B0604020202020204" pitchFamily="34" charset="0"/>
              </a:rPr>
              <a:t>While vehicle is being driven, vapor line between canister and purge valve monitored for pressure changes.</a:t>
            </a:r>
          </a:p>
          <a:p>
            <a:r>
              <a:rPr lang="en-US" sz="2400" noProof="0" dirty="0">
                <a:latin typeface="Arial" panose="020B0604020202020204" pitchFamily="34" charset="0"/>
                <a:cs typeface="Arial" panose="020B0604020202020204" pitchFamily="34" charset="0"/>
              </a:rPr>
              <a:t>Canister purge solenoid open, line should be under a vacuum since vapors must be drawn from canister into intake system. </a:t>
            </a:r>
          </a:p>
          <a:p>
            <a:pPr lvl="1"/>
            <a:r>
              <a:rPr lang="en-US" sz="2400" noProof="0" dirty="0">
                <a:latin typeface="Arial" panose="020B0604020202020204" pitchFamily="34" charset="0"/>
                <a:cs typeface="Arial" panose="020B0604020202020204" pitchFamily="34" charset="0"/>
              </a:rPr>
              <a:t>However, when purge solenoid is closed, there should be no vacuum in line. </a:t>
            </a:r>
          </a:p>
          <a:p>
            <a:pPr lvl="1">
              <a:tabLst>
                <a:tab pos="5997575" algn="l"/>
              </a:tabLst>
            </a:pPr>
            <a:r>
              <a:rPr lang="en-US" sz="2400" noProof="0" dirty="0">
                <a:latin typeface="Arial" panose="020B0604020202020204" pitchFamily="34" charset="0"/>
                <a:cs typeface="Arial" panose="020B0604020202020204" pitchFamily="34" charset="0"/>
              </a:rPr>
              <a:t>Pressure sensor detects if vacuum present, and information is compared to command given to solenoid.</a:t>
            </a:r>
          </a:p>
        </p:txBody>
      </p:sp>
    </p:spTree>
    <p:extLst>
      <p:ext uri="{BB962C8B-B14F-4D97-AF65-F5344CB8AC3E}">
        <p14:creationId xmlns:p14="http://schemas.microsoft.com/office/powerpoint/2010/main" val="6736214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Evaporative System Monitor </a:t>
            </a:r>
            <a:r>
              <a:rPr lang="en-US" sz="2800" kern="0" noProof="0" dirty="0">
                <a:cs typeface="Times New Roman"/>
                <a:sym typeface="Times New Roman"/>
              </a:rPr>
              <a:t>(3 of 5)</a:t>
            </a:r>
            <a:endParaRPr lang="en-US" noProof="0" dirty="0"/>
          </a:p>
        </p:txBody>
      </p:sp>
      <p:sp>
        <p:nvSpPr>
          <p:cNvPr id="2" name="Content Placeholder 1"/>
          <p:cNvSpPr>
            <a:spLocks noGrp="1"/>
          </p:cNvSpPr>
          <p:nvPr>
            <p:ph idx="1"/>
          </p:nvPr>
        </p:nvSpPr>
        <p:spPr>
          <a:xfrm>
            <a:off x="457200" y="916044"/>
            <a:ext cx="8229600" cy="3198756"/>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If, during canister purge cycle, no vacuum exists in canister purge line,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set indicating a possible fault, </a:t>
            </a:r>
          </a:p>
          <a:p>
            <a:r>
              <a:rPr lang="en-US" sz="2400" noProof="0" dirty="0">
                <a:latin typeface="Arial" panose="020B0604020202020204" pitchFamily="34" charset="0"/>
                <a:cs typeface="Arial" panose="020B0604020202020204" pitchFamily="34" charset="0"/>
              </a:rPr>
              <a:t>Could be caused by inoperative or clogged solenoid or a blocked or leaking canister purge fuel line. </a:t>
            </a:r>
          </a:p>
          <a:p>
            <a:r>
              <a:rPr lang="en-US" sz="2400" noProof="0" dirty="0">
                <a:latin typeface="Arial" panose="020B0604020202020204" pitchFamily="34" charset="0"/>
                <a:cs typeface="Arial" panose="020B0604020202020204" pitchFamily="34" charset="0"/>
              </a:rPr>
              <a:t>If vacuum exists when no command for purge is given, a stuck solenoid is evident, and a code is set. </a:t>
            </a:r>
          </a:p>
          <a:p>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 monitor tests for purge volume and leaks.</a:t>
            </a:r>
          </a:p>
        </p:txBody>
      </p:sp>
    </p:spTree>
    <p:extLst>
      <p:ext uri="{BB962C8B-B14F-4D97-AF65-F5344CB8AC3E}">
        <p14:creationId xmlns:p14="http://schemas.microsoft.com/office/powerpoint/2010/main" val="4766713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Evaporative System Monitor </a:t>
            </a:r>
            <a:r>
              <a:rPr lang="en-US" sz="2800" kern="0" noProof="0" dirty="0">
                <a:cs typeface="Times New Roman"/>
                <a:sym typeface="Times New Roman"/>
              </a:rPr>
              <a:t>(4 of 5)</a:t>
            </a:r>
            <a:endParaRPr lang="en-US" noProof="0" dirty="0"/>
          </a:p>
        </p:txBody>
      </p:sp>
      <p:sp>
        <p:nvSpPr>
          <p:cNvPr id="2" name="Content Placeholder 1"/>
          <p:cNvSpPr>
            <a:spLocks noGrp="1"/>
          </p:cNvSpPr>
          <p:nvPr>
            <p:ph idx="1"/>
          </p:nvPr>
        </p:nvSpPr>
        <p:spPr>
          <a:xfrm>
            <a:off x="457200" y="879060"/>
            <a:ext cx="8229600" cy="3083340"/>
          </a:xfrm>
        </p:spPr>
        <p:txBody>
          <a:bodyPr tIns="18000" bIns="18000" anchor="ctr" anchorCtr="0">
            <a:spAutoFit/>
          </a:bodyPr>
          <a:lstStyle/>
          <a:p>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monitor first closes off the system to atmospheric pressure.</a:t>
            </a:r>
          </a:p>
          <a:p>
            <a:r>
              <a:rPr lang="en-US" sz="2400" noProof="0" dirty="0">
                <a:latin typeface="Arial" panose="020B0604020202020204" pitchFamily="34" charset="0"/>
                <a:cs typeface="Arial" panose="020B0604020202020204" pitchFamily="34" charset="0"/>
              </a:rPr>
              <a:t>Opens purge valve during cruise operation. </a:t>
            </a:r>
          </a:p>
          <a:p>
            <a:r>
              <a:rPr lang="en-US" sz="2400" b="1" noProof="0" dirty="0">
                <a:latin typeface="Arial" panose="020B0604020202020204" pitchFamily="34" charset="0"/>
                <a:cs typeface="Arial" panose="020B0604020202020204" pitchFamily="34" charset="0"/>
              </a:rPr>
              <a:t>Fuel Tank Pressure (</a:t>
            </a:r>
            <a:r>
              <a:rPr lang="en-US" sz="2400" b="1" spc="-300" noProof="0" dirty="0">
                <a:latin typeface="Arial" panose="020B0604020202020204" pitchFamily="34" charset="0"/>
                <a:cs typeface="Arial" panose="020B0604020202020204" pitchFamily="34" charset="0"/>
              </a:rPr>
              <a:t>F T </a:t>
            </a:r>
            <a:r>
              <a:rPr lang="en-US" sz="2400" b="1" noProof="0" dirty="0">
                <a:latin typeface="Arial" panose="020B0604020202020204" pitchFamily="34" charset="0"/>
                <a:cs typeface="Arial" panose="020B0604020202020204" pitchFamily="34" charset="0"/>
              </a:rPr>
              <a:t>P) </a:t>
            </a:r>
            <a:r>
              <a:rPr lang="en-US" sz="2400" noProof="0" dirty="0">
                <a:latin typeface="Arial" panose="020B0604020202020204" pitchFamily="34" charset="0"/>
                <a:cs typeface="Arial" panose="020B0604020202020204" pitchFamily="34" charset="0"/>
              </a:rPr>
              <a:t>sensor then monitors the rate with which vacuum increases in the system. </a:t>
            </a:r>
          </a:p>
          <a:p>
            <a:pPr lvl="1"/>
            <a:r>
              <a:rPr lang="en-US" sz="2400" noProof="0" dirty="0">
                <a:latin typeface="Arial" panose="020B0604020202020204" pitchFamily="34" charset="0"/>
                <a:cs typeface="Arial" panose="020B0604020202020204" pitchFamily="34" charset="0"/>
              </a:rPr>
              <a:t>Monitor uses this information to determine purge volume flow rate.</a:t>
            </a:r>
          </a:p>
        </p:txBody>
      </p:sp>
    </p:spTree>
    <p:extLst>
      <p:ext uri="{BB962C8B-B14F-4D97-AF65-F5344CB8AC3E}">
        <p14:creationId xmlns:p14="http://schemas.microsoft.com/office/powerpoint/2010/main" val="39197192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27.39</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4572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Fuel Tank Pressure (</a:t>
            </a:r>
            <a:r>
              <a:rPr lang="en-US" sz="2400" spc="-300" noProof="0" dirty="0">
                <a:latin typeface="Arial" panose="020B0604020202020204" pitchFamily="34" charset="0"/>
                <a:cs typeface="Arial" panose="020B0604020202020204" pitchFamily="34" charset="0"/>
              </a:rPr>
              <a:t>F T </a:t>
            </a:r>
            <a:r>
              <a:rPr lang="en-US" sz="2400" noProof="0" dirty="0">
                <a:latin typeface="Arial" panose="020B0604020202020204" pitchFamily="34" charset="0"/>
                <a:cs typeface="Arial" panose="020B0604020202020204" pitchFamily="34" charset="0"/>
              </a:rPr>
              <a:t>P) Sensor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81457"/>
            <a:ext cx="4030134" cy="22523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fuel tank pressure sensor (black unit with three wires) looks like a </a:t>
            </a:r>
            <a:r>
              <a:rPr lang="en-US" sz="2400" spc="-300" noProof="0" dirty="0">
                <a:latin typeface="Arial" panose="020B0604020202020204" pitchFamily="34" charset="0"/>
                <a:cs typeface="Arial" panose="020B0604020202020204" pitchFamily="34" charset="0"/>
              </a:rPr>
              <a:t>M A </a:t>
            </a:r>
            <a:r>
              <a:rPr lang="en-US" sz="2400" noProof="0" dirty="0">
                <a:latin typeface="Arial" panose="020B0604020202020204" pitchFamily="34" charset="0"/>
                <a:cs typeface="Arial" panose="020B0604020202020204" pitchFamily="34" charset="0"/>
              </a:rPr>
              <a:t>P sensor and is usually located on top of the fuel pump module (white unit).</a:t>
            </a:r>
          </a:p>
        </p:txBody>
      </p:sp>
      <p:pic>
        <p:nvPicPr>
          <p:cNvPr id="7" name="Picture 6" descr="A top-view of the fuel tank pressure (F T P) sensor.">
            <a:extLst>
              <a:ext uri="{FF2B5EF4-FFF2-40B4-BE49-F238E27FC236}">
                <a16:creationId xmlns:a16="http://schemas.microsoft.com/office/drawing/2014/main" id="{45DC9DE8-D9CA-5B6F-BA27-7416ACAA4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481111"/>
            <a:ext cx="3903255" cy="2938489"/>
          </a:xfrm>
          <a:prstGeom prst="rect">
            <a:avLst/>
          </a:prstGeom>
        </p:spPr>
      </p:pic>
    </p:spTree>
    <p:extLst>
      <p:ext uri="{BB962C8B-B14F-4D97-AF65-F5344CB8AC3E}">
        <p14:creationId xmlns:p14="http://schemas.microsoft.com/office/powerpoint/2010/main" val="19294789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Evaporative System Monitor </a:t>
            </a:r>
            <a:r>
              <a:rPr lang="en-US" sz="2800" kern="0" noProof="0" dirty="0">
                <a:cs typeface="Times New Roman"/>
                <a:sym typeface="Times New Roman"/>
              </a:rPr>
              <a:t>(5 of 5)</a:t>
            </a:r>
            <a:endParaRPr lang="en-US" noProof="0" dirty="0"/>
          </a:p>
        </p:txBody>
      </p:sp>
      <p:sp>
        <p:nvSpPr>
          <p:cNvPr id="2" name="Content Placeholder 1"/>
          <p:cNvSpPr>
            <a:spLocks noGrp="1"/>
          </p:cNvSpPr>
          <p:nvPr>
            <p:ph idx="1"/>
          </p:nvPr>
        </p:nvSpPr>
        <p:spPr>
          <a:xfrm>
            <a:off x="457200" y="913656"/>
            <a:ext cx="8229600" cy="372409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Engine-Off Natural Vacuum </a:t>
            </a:r>
          </a:p>
          <a:p>
            <a:r>
              <a:rPr lang="en-US" sz="2400" noProof="0" dirty="0">
                <a:latin typeface="Arial" panose="020B0604020202020204" pitchFamily="34" charset="0"/>
                <a:cs typeface="Arial" panose="020B0604020202020204" pitchFamily="34" charset="0"/>
              </a:rPr>
              <a:t>System integrity (leakage) can also be checked after the engine is shut off. </a:t>
            </a:r>
          </a:p>
          <a:p>
            <a:r>
              <a:rPr lang="en-US" sz="2400" noProof="0" dirty="0">
                <a:latin typeface="Arial" panose="020B0604020202020204" pitchFamily="34" charset="0"/>
                <a:cs typeface="Arial" panose="020B0604020202020204" pitchFamily="34" charset="0"/>
              </a:rPr>
              <a:t>Premise is that a warm evaporative system will cool down after engine is shut off and vehicle is stable. </a:t>
            </a:r>
          </a:p>
          <a:p>
            <a:r>
              <a:rPr lang="en-US" sz="2400" noProof="0" dirty="0">
                <a:latin typeface="Arial" panose="020B0604020202020204" pitchFamily="34" charset="0"/>
                <a:cs typeface="Arial" panose="020B0604020202020204" pitchFamily="34" charset="0"/>
              </a:rPr>
              <a:t>Slight vacuum created in tank during this cooling period. </a:t>
            </a:r>
          </a:p>
          <a:p>
            <a:r>
              <a:rPr lang="en-US" sz="2400" noProof="0" dirty="0">
                <a:latin typeface="Arial" panose="020B0604020202020204" pitchFamily="34" charset="0"/>
                <a:cs typeface="Arial" panose="020B0604020202020204" pitchFamily="34" charset="0"/>
              </a:rPr>
              <a:t>If a specific level of vacuum is reached and maintained, the system is said to have integrity (no leakage).</a:t>
            </a:r>
          </a:p>
        </p:txBody>
      </p:sp>
    </p:spTree>
    <p:extLst>
      <p:ext uri="{BB962C8B-B14F-4D97-AF65-F5344CB8AC3E}">
        <p14:creationId xmlns:p14="http://schemas.microsoft.com/office/powerpoint/2010/main" val="33187804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9307F-798C-B79E-5736-5422DF0259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1B3C60-2E8B-ABF2-726A-3D8D128B1B51}"/>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Typical </a:t>
            </a:r>
            <a:r>
              <a:rPr lang="en-US" kern="0" spc="-500" noProof="0" dirty="0">
                <a:cs typeface="Times New Roman"/>
                <a:sym typeface="Times New Roman"/>
              </a:rPr>
              <a:t>E V A </a:t>
            </a:r>
            <a:r>
              <a:rPr lang="en-US" kern="0" noProof="0" dirty="0">
                <a:cs typeface="Times New Roman"/>
                <a:sym typeface="Times New Roman"/>
              </a:rPr>
              <a:t>P Monitor</a:t>
            </a:r>
            <a:r>
              <a:rPr lang="en-US" sz="2800" kern="0" noProof="0" dirty="0">
                <a:cs typeface="Times New Roman"/>
                <a:sym typeface="Times New Roman"/>
              </a:rPr>
              <a:t> (1 of 3)</a:t>
            </a:r>
            <a:endParaRPr lang="en-US" noProof="0" dirty="0"/>
          </a:p>
        </p:txBody>
      </p:sp>
      <p:sp>
        <p:nvSpPr>
          <p:cNvPr id="4" name="Content Placeholder 3">
            <a:extLst>
              <a:ext uri="{FF2B5EF4-FFF2-40B4-BE49-F238E27FC236}">
                <a16:creationId xmlns:a16="http://schemas.microsoft.com/office/drawing/2014/main" id="{6E9AE395-E0F2-D398-7270-A242D701D0CD}"/>
              </a:ext>
            </a:extLst>
          </p:cNvPr>
          <p:cNvSpPr>
            <a:spLocks noGrp="1"/>
          </p:cNvSpPr>
          <p:nvPr>
            <p:ph idx="1"/>
          </p:nvPr>
        </p:nvSpPr>
        <p:spPr>
          <a:xfrm>
            <a:off x="468517" y="923233"/>
            <a:ext cx="8218283" cy="1667567"/>
          </a:xfrm>
        </p:spPr>
        <p:txBody>
          <a:bodyPr wrap="square" tIns="18000" bIns="18000" anchor="ctr" anchorCtr="0">
            <a:spAutoFit/>
          </a:bodyPr>
          <a:lstStyle/>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run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monitor when following criteria are met:</a:t>
            </a:r>
          </a:p>
          <a:p>
            <a:pPr lvl="1"/>
            <a:r>
              <a:rPr lang="en-US" sz="2400" noProof="0" dirty="0">
                <a:latin typeface="Arial" panose="020B0604020202020204" pitchFamily="34" charset="0"/>
                <a:cs typeface="Arial" panose="020B0604020202020204" pitchFamily="34" charset="0"/>
              </a:rPr>
              <a:t>Cold start</a:t>
            </a:r>
          </a:p>
          <a:p>
            <a:pPr lvl="1"/>
            <a:r>
              <a:rPr lang="en-US" sz="2400" noProof="0" dirty="0">
                <a:latin typeface="Arial" panose="020B0604020202020204" pitchFamily="34" charset="0"/>
                <a:cs typeface="Arial" panose="020B0604020202020204" pitchFamily="34" charset="0"/>
              </a:rPr>
              <a:t>Barometric pressure (</a:t>
            </a:r>
            <a:r>
              <a:rPr lang="en-US" sz="2400" spc="-300" noProof="0" dirty="0">
                <a:latin typeface="Arial" panose="020B0604020202020204" pitchFamily="34" charset="0"/>
                <a:cs typeface="Arial" panose="020B0604020202020204" pitchFamily="34" charset="0"/>
              </a:rPr>
              <a:t>B A R </a:t>
            </a:r>
            <a:r>
              <a:rPr lang="en-US" sz="2400" noProof="0" dirty="0">
                <a:latin typeface="Arial" panose="020B0604020202020204" pitchFamily="34" charset="0"/>
                <a:cs typeface="Arial" panose="020B0604020202020204" pitchFamily="34" charset="0"/>
              </a:rPr>
              <a:t>O) &gt; 70 kPa (20.7 inches Hg or 10.2 </a:t>
            </a:r>
            <a:r>
              <a:rPr lang="en-US" sz="2400" spc="-3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a:t>
            </a:r>
          </a:p>
        </p:txBody>
      </p:sp>
      <p:sp>
        <p:nvSpPr>
          <p:cNvPr id="2" name="Content Placeholder 1">
            <a:extLst>
              <a:ext uri="{FF2B5EF4-FFF2-40B4-BE49-F238E27FC236}">
                <a16:creationId xmlns:a16="http://schemas.microsoft.com/office/drawing/2014/main" id="{31140FBF-F062-E6C8-F0CE-7118416703D9}"/>
              </a:ext>
            </a:extLst>
          </p:cNvPr>
          <p:cNvSpPr>
            <a:spLocks noGrp="1"/>
          </p:cNvSpPr>
          <p:nvPr>
            <p:ph idx="13"/>
          </p:nvPr>
        </p:nvSpPr>
        <p:spPr>
          <a:xfrm>
            <a:off x="451485" y="2671682"/>
            <a:ext cx="2438833" cy="405683"/>
          </a:xfrm>
        </p:spPr>
        <p:txBody>
          <a:bodyPr tIns="18000" bIns="18000" anchor="ctr" anchorCtr="0"/>
          <a:lstStyle/>
          <a:p>
            <a:pPr lvl="1"/>
            <a:r>
              <a:rPr lang="en-US" sz="2400" spc="-300" noProof="0" dirty="0">
                <a:latin typeface="Arial" panose="020B0604020202020204" pitchFamily="34" charset="0"/>
                <a:cs typeface="Arial" panose="020B0604020202020204" pitchFamily="34" charset="0"/>
              </a:rPr>
              <a:t>I A </a:t>
            </a:r>
            <a:r>
              <a:rPr lang="en-US" sz="2400" noProof="0" dirty="0">
                <a:latin typeface="Arial" panose="020B0604020202020204" pitchFamily="34" charset="0"/>
                <a:cs typeface="Arial" panose="020B0604020202020204" pitchFamily="34" charset="0"/>
              </a:rPr>
              <a:t>T between</a:t>
            </a:r>
          </a:p>
        </p:txBody>
      </p:sp>
      <p:graphicFrame>
        <p:nvGraphicFramePr>
          <p:cNvPr id="15" name="Object 14" descr="39 degrees Fahrenheit.">
            <a:extLst>
              <a:ext uri="{FF2B5EF4-FFF2-40B4-BE49-F238E27FC236}">
                <a16:creationId xmlns:a16="http://schemas.microsoft.com/office/drawing/2014/main" id="{DB83DB00-2FCC-EA05-D60D-16B1CDC486F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665147265"/>
              </p:ext>
            </p:extLst>
          </p:nvPr>
        </p:nvGraphicFramePr>
        <p:xfrm>
          <a:off x="2946107" y="2735268"/>
          <a:ext cx="690519" cy="335347"/>
        </p:xfrm>
        <a:graphic>
          <a:graphicData uri="http://schemas.openxmlformats.org/presentationml/2006/ole">
            <mc:AlternateContent xmlns:mc="http://schemas.openxmlformats.org/markup-compatibility/2006">
              <mc:Choice xmlns:v="urn:schemas-microsoft-com:vml" Requires="v">
                <p:oleObj name="Equation" r:id="rId3" imgW="368280" imgH="177480" progId="Equation.DSMT4">
                  <p:embed/>
                </p:oleObj>
              </mc:Choice>
              <mc:Fallback>
                <p:oleObj name="Equation" r:id="rId3" imgW="368280" imgH="177480" progId="Equation.DSMT4">
                  <p:embed/>
                  <p:pic>
                    <p:nvPicPr>
                      <p:cNvPr id="15" name="Object 14">
                        <a:extLst>
                          <a:ext uri="{FF2B5EF4-FFF2-40B4-BE49-F238E27FC236}">
                            <a16:creationId xmlns:a16="http://schemas.microsoft.com/office/drawing/2014/main" id="{2A565535-AA2E-87F1-10AB-AE89F0A04AC5}"/>
                          </a:ext>
                          <a:ext uri="{C183D7F6-B498-43B3-948B-1728B52AA6E4}">
                            <adec:decorative xmlns:adec="http://schemas.microsoft.com/office/drawing/2017/decorative" val="0"/>
                          </a:ext>
                        </a:extLst>
                      </p:cNvPr>
                      <p:cNvPicPr/>
                      <p:nvPr/>
                    </p:nvPicPr>
                    <p:blipFill>
                      <a:blip r:embed="rId4"/>
                      <a:stretch>
                        <a:fillRect/>
                      </a:stretch>
                    </p:blipFill>
                    <p:spPr>
                      <a:xfrm>
                        <a:off x="2946107" y="2735268"/>
                        <a:ext cx="690519" cy="335347"/>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07ECC36C-5DE8-625D-4AA8-9F923B94F867}"/>
              </a:ext>
            </a:extLst>
          </p:cNvPr>
          <p:cNvSpPr>
            <a:spLocks noGrp="1"/>
          </p:cNvSpPr>
          <p:nvPr>
            <p:ph idx="14"/>
          </p:nvPr>
        </p:nvSpPr>
        <p:spPr>
          <a:xfrm>
            <a:off x="3692415" y="2715185"/>
            <a:ext cx="546586" cy="335347"/>
          </a:xfrm>
        </p:spPr>
        <p:txBody>
          <a:bodyPr tIns="18000" bIns="18000" anchor="ctr" anchorCtr="0"/>
          <a:lstStyle/>
          <a:p>
            <a:pPr marL="0" lvl="1" indent="0">
              <a:buNone/>
            </a:pPr>
            <a:r>
              <a:rPr lang="en-US" sz="2400" noProof="0" dirty="0">
                <a:latin typeface="Arial" panose="020B0604020202020204" pitchFamily="34" charset="0"/>
                <a:cs typeface="Arial" panose="020B0604020202020204" pitchFamily="34" charset="0"/>
              </a:rPr>
              <a:t>and</a:t>
            </a:r>
          </a:p>
        </p:txBody>
      </p:sp>
      <p:graphicFrame>
        <p:nvGraphicFramePr>
          <p:cNvPr id="21" name="Object 20" descr="86 degrees Fahrenheit.">
            <a:extLst>
              <a:ext uri="{FF2B5EF4-FFF2-40B4-BE49-F238E27FC236}">
                <a16:creationId xmlns:a16="http://schemas.microsoft.com/office/drawing/2014/main" id="{529738C9-DC05-C31D-3FF6-1398E2E8E472}"/>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539610176"/>
              </p:ext>
            </p:extLst>
          </p:nvPr>
        </p:nvGraphicFramePr>
        <p:xfrm>
          <a:off x="4294790" y="2735268"/>
          <a:ext cx="690519" cy="335347"/>
        </p:xfrm>
        <a:graphic>
          <a:graphicData uri="http://schemas.openxmlformats.org/presentationml/2006/ole">
            <mc:AlternateContent xmlns:mc="http://schemas.openxmlformats.org/markup-compatibility/2006">
              <mc:Choice xmlns:v="urn:schemas-microsoft-com:vml" Requires="v">
                <p:oleObj name="Equation" r:id="rId5" imgW="368280" imgH="177480" progId="Equation.DSMT4">
                  <p:embed/>
                </p:oleObj>
              </mc:Choice>
              <mc:Fallback>
                <p:oleObj name="Equation" r:id="rId5" imgW="368280" imgH="177480" progId="Equation.DSMT4">
                  <p:embed/>
                  <p:pic>
                    <p:nvPicPr>
                      <p:cNvPr id="15" name="Object 14">
                        <a:extLst>
                          <a:ext uri="{FF2B5EF4-FFF2-40B4-BE49-F238E27FC236}">
                            <a16:creationId xmlns:a16="http://schemas.microsoft.com/office/drawing/2014/main" id="{DB83DB00-2FCC-EA05-D60D-16B1CDC486FC}"/>
                          </a:ext>
                          <a:ext uri="{C183D7F6-B498-43B3-948B-1728B52AA6E4}">
                            <adec:decorative xmlns:adec="http://schemas.microsoft.com/office/drawing/2017/decorative" val="0"/>
                          </a:ext>
                        </a:extLst>
                      </p:cNvPr>
                      <p:cNvPicPr/>
                      <p:nvPr/>
                    </p:nvPicPr>
                    <p:blipFill>
                      <a:blip r:embed="rId6"/>
                      <a:stretch>
                        <a:fillRect/>
                      </a:stretch>
                    </p:blipFill>
                    <p:spPr>
                      <a:xfrm>
                        <a:off x="4294790" y="2735268"/>
                        <a:ext cx="690519" cy="335347"/>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C067AF9C-FD28-6661-11BB-4736CAB54448}"/>
              </a:ext>
            </a:extLst>
          </p:cNvPr>
          <p:cNvSpPr>
            <a:spLocks noGrp="1"/>
          </p:cNvSpPr>
          <p:nvPr>
            <p:ph idx="15"/>
          </p:nvPr>
        </p:nvSpPr>
        <p:spPr>
          <a:xfrm>
            <a:off x="5041098" y="2671681"/>
            <a:ext cx="2394868" cy="405684"/>
          </a:xfrm>
        </p:spPr>
        <p:txBody>
          <a:bodyPr tIns="18000" bIns="18000" anchor="ctr" anchorCtr="0"/>
          <a:lstStyle/>
          <a:p>
            <a:pPr marL="0" lvl="1" indent="0">
              <a:buNone/>
            </a:pPr>
            <a:r>
              <a:rPr lang="en-US" sz="2400" noProof="0" dirty="0">
                <a:latin typeface="Arial" panose="020B0604020202020204" pitchFamily="34" charset="0"/>
                <a:cs typeface="Arial" panose="020B0604020202020204" pitchFamily="34" charset="0"/>
              </a:rPr>
              <a:t>at engine start-up</a:t>
            </a:r>
          </a:p>
        </p:txBody>
      </p:sp>
      <p:sp>
        <p:nvSpPr>
          <p:cNvPr id="7" name="Content Placeholder 6">
            <a:extLst>
              <a:ext uri="{FF2B5EF4-FFF2-40B4-BE49-F238E27FC236}">
                <a16:creationId xmlns:a16="http://schemas.microsoft.com/office/drawing/2014/main" id="{BA69AAB0-FF3F-85AF-5BA9-B8D2E7A8F5CC}"/>
              </a:ext>
            </a:extLst>
          </p:cNvPr>
          <p:cNvSpPr>
            <a:spLocks noGrp="1"/>
          </p:cNvSpPr>
          <p:nvPr>
            <p:ph idx="16"/>
          </p:nvPr>
        </p:nvSpPr>
        <p:spPr>
          <a:xfrm>
            <a:off x="451485" y="3143733"/>
            <a:ext cx="2629865" cy="405683"/>
          </a:xfrm>
        </p:spPr>
        <p:txBody>
          <a:bodyPr tIns="18000" bIns="18000" anchor="ctr" anchorCtr="0"/>
          <a:lstStyle/>
          <a:p>
            <a:pPr lvl="1"/>
            <a:r>
              <a:rPr lang="en-US" sz="2400" spc="-300" noProof="0" dirty="0">
                <a:latin typeface="Arial" panose="020B0604020202020204" pitchFamily="34" charset="0"/>
                <a:cs typeface="Arial" panose="020B0604020202020204" pitchFamily="34" charset="0"/>
              </a:rPr>
              <a:t>E C </a:t>
            </a:r>
            <a:r>
              <a:rPr lang="en-US" sz="2400" noProof="0" dirty="0">
                <a:latin typeface="Arial" panose="020B0604020202020204" pitchFamily="34" charset="0"/>
                <a:cs typeface="Arial" panose="020B0604020202020204" pitchFamily="34" charset="0"/>
              </a:rPr>
              <a:t>T between</a:t>
            </a:r>
          </a:p>
        </p:txBody>
      </p:sp>
      <p:graphicFrame>
        <p:nvGraphicFramePr>
          <p:cNvPr id="22" name="Object 21" descr="39 degrees Fahrenheit.">
            <a:extLst>
              <a:ext uri="{FF2B5EF4-FFF2-40B4-BE49-F238E27FC236}">
                <a16:creationId xmlns:a16="http://schemas.microsoft.com/office/drawing/2014/main" id="{989BD557-76FD-56D3-F275-A26C09E2B159}"/>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86856922"/>
              </p:ext>
            </p:extLst>
          </p:nvPr>
        </p:nvGraphicFramePr>
        <p:xfrm>
          <a:off x="3116055" y="3207828"/>
          <a:ext cx="690519" cy="335347"/>
        </p:xfrm>
        <a:graphic>
          <a:graphicData uri="http://schemas.openxmlformats.org/presentationml/2006/ole">
            <mc:AlternateContent xmlns:mc="http://schemas.openxmlformats.org/markup-compatibility/2006">
              <mc:Choice xmlns:v="urn:schemas-microsoft-com:vml" Requires="v">
                <p:oleObj name="Equation" r:id="rId7" imgW="368280" imgH="177480" progId="Equation.DSMT4">
                  <p:embed/>
                </p:oleObj>
              </mc:Choice>
              <mc:Fallback>
                <p:oleObj name="Equation" r:id="rId7" imgW="368280" imgH="177480" progId="Equation.DSMT4">
                  <p:embed/>
                  <p:pic>
                    <p:nvPicPr>
                      <p:cNvPr id="15" name="Object 14">
                        <a:extLst>
                          <a:ext uri="{FF2B5EF4-FFF2-40B4-BE49-F238E27FC236}">
                            <a16:creationId xmlns:a16="http://schemas.microsoft.com/office/drawing/2014/main" id="{DB83DB00-2FCC-EA05-D60D-16B1CDC486FC}"/>
                          </a:ext>
                          <a:ext uri="{C183D7F6-B498-43B3-948B-1728B52AA6E4}">
                            <adec:decorative xmlns:adec="http://schemas.microsoft.com/office/drawing/2017/decorative" val="0"/>
                          </a:ext>
                        </a:extLst>
                      </p:cNvPr>
                      <p:cNvPicPr/>
                      <p:nvPr/>
                    </p:nvPicPr>
                    <p:blipFill>
                      <a:blip r:embed="rId4"/>
                      <a:stretch>
                        <a:fillRect/>
                      </a:stretch>
                    </p:blipFill>
                    <p:spPr>
                      <a:xfrm>
                        <a:off x="3116055" y="3207828"/>
                        <a:ext cx="690519" cy="335347"/>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F779D4B7-34D5-2450-1DFB-02123BC15FE7}"/>
              </a:ext>
            </a:extLst>
          </p:cNvPr>
          <p:cNvSpPr>
            <a:spLocks noGrp="1"/>
          </p:cNvSpPr>
          <p:nvPr>
            <p:ph idx="17"/>
          </p:nvPr>
        </p:nvSpPr>
        <p:spPr>
          <a:xfrm>
            <a:off x="3882488" y="3164524"/>
            <a:ext cx="551203" cy="405683"/>
          </a:xfrm>
        </p:spPr>
        <p:txBody>
          <a:bodyPr tIns="18000" bIns="18000" anchor="ctr" anchorCtr="0"/>
          <a:lstStyle/>
          <a:p>
            <a:pPr marL="0" lvl="1" indent="0">
              <a:buNone/>
            </a:pPr>
            <a:r>
              <a:rPr lang="en-US" sz="2400" noProof="0" dirty="0">
                <a:latin typeface="Arial" panose="020B0604020202020204" pitchFamily="34" charset="0"/>
                <a:cs typeface="Arial" panose="020B0604020202020204" pitchFamily="34" charset="0"/>
              </a:rPr>
              <a:t>and</a:t>
            </a:r>
          </a:p>
        </p:txBody>
      </p:sp>
      <p:graphicFrame>
        <p:nvGraphicFramePr>
          <p:cNvPr id="23" name="Object 22" descr="86 degrees Fahrenheit.">
            <a:extLst>
              <a:ext uri="{FF2B5EF4-FFF2-40B4-BE49-F238E27FC236}">
                <a16:creationId xmlns:a16="http://schemas.microsoft.com/office/drawing/2014/main" id="{CD4371CD-96E9-813C-576B-EDD7F6FC26F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538154245"/>
              </p:ext>
            </p:extLst>
          </p:nvPr>
        </p:nvGraphicFramePr>
        <p:xfrm>
          <a:off x="4495516" y="3207827"/>
          <a:ext cx="690519" cy="335347"/>
        </p:xfrm>
        <a:graphic>
          <a:graphicData uri="http://schemas.openxmlformats.org/presentationml/2006/ole">
            <mc:AlternateContent xmlns:mc="http://schemas.openxmlformats.org/markup-compatibility/2006">
              <mc:Choice xmlns:v="urn:schemas-microsoft-com:vml" Requires="v">
                <p:oleObj name="Equation" r:id="rId8" imgW="368280" imgH="177480" progId="Equation.DSMT4">
                  <p:embed/>
                </p:oleObj>
              </mc:Choice>
              <mc:Fallback>
                <p:oleObj name="Equation" r:id="rId8" imgW="368280" imgH="177480" progId="Equation.DSMT4">
                  <p:embed/>
                  <p:pic>
                    <p:nvPicPr>
                      <p:cNvPr id="21" name="Object 20">
                        <a:extLst>
                          <a:ext uri="{FF2B5EF4-FFF2-40B4-BE49-F238E27FC236}">
                            <a16:creationId xmlns:a16="http://schemas.microsoft.com/office/drawing/2014/main" id="{529738C9-DC05-C31D-3FF6-1398E2E8E472}"/>
                          </a:ext>
                          <a:ext uri="{C183D7F6-B498-43B3-948B-1728B52AA6E4}">
                            <adec:decorative xmlns:adec="http://schemas.microsoft.com/office/drawing/2017/decorative" val="0"/>
                          </a:ext>
                        </a:extLst>
                      </p:cNvPr>
                      <p:cNvPicPr/>
                      <p:nvPr/>
                    </p:nvPicPr>
                    <p:blipFill>
                      <a:blip r:embed="rId6"/>
                      <a:stretch>
                        <a:fillRect/>
                      </a:stretch>
                    </p:blipFill>
                    <p:spPr>
                      <a:xfrm>
                        <a:off x="4495516" y="3207827"/>
                        <a:ext cx="690519" cy="335347"/>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C79E3130-6CF1-A1F0-0701-5D9B2000DBD1}"/>
              </a:ext>
            </a:extLst>
          </p:cNvPr>
          <p:cNvSpPr>
            <a:spLocks noGrp="1"/>
          </p:cNvSpPr>
          <p:nvPr>
            <p:ph idx="18"/>
          </p:nvPr>
        </p:nvSpPr>
        <p:spPr>
          <a:xfrm>
            <a:off x="5247860" y="3158246"/>
            <a:ext cx="2394868" cy="405684"/>
          </a:xfrm>
        </p:spPr>
        <p:txBody>
          <a:bodyPr tIns="18000" bIns="18000" anchor="ctr" anchorCtr="0"/>
          <a:lstStyle/>
          <a:p>
            <a:pPr marL="0" lvl="1" indent="0">
              <a:buNone/>
            </a:pPr>
            <a:r>
              <a:rPr lang="en-US" sz="2400" noProof="0" dirty="0">
                <a:latin typeface="Arial" panose="020B0604020202020204" pitchFamily="34" charset="0"/>
                <a:cs typeface="Arial" panose="020B0604020202020204" pitchFamily="34" charset="0"/>
              </a:rPr>
              <a:t>at engine start-up</a:t>
            </a:r>
          </a:p>
        </p:txBody>
      </p:sp>
      <p:sp>
        <p:nvSpPr>
          <p:cNvPr id="10" name="Content Placeholder 9">
            <a:extLst>
              <a:ext uri="{FF2B5EF4-FFF2-40B4-BE49-F238E27FC236}">
                <a16:creationId xmlns:a16="http://schemas.microsoft.com/office/drawing/2014/main" id="{5629BDD2-6D96-AF15-0B97-F2AA9BA714FE}"/>
              </a:ext>
            </a:extLst>
          </p:cNvPr>
          <p:cNvSpPr>
            <a:spLocks noGrp="1"/>
          </p:cNvSpPr>
          <p:nvPr>
            <p:ph idx="19"/>
          </p:nvPr>
        </p:nvSpPr>
        <p:spPr>
          <a:xfrm>
            <a:off x="468518" y="3654859"/>
            <a:ext cx="8218282" cy="1667567"/>
          </a:xfrm>
        </p:spPr>
        <p:txBody>
          <a:bodyPr tIns="18000" bIns="18000" anchor="ctr" anchorCtr="0"/>
          <a:lstStyle/>
          <a:p>
            <a:pPr lvl="1"/>
            <a:r>
              <a:rPr lang="en-US" sz="2400" spc="-300" noProof="0" dirty="0">
                <a:latin typeface="Arial" panose="020B0604020202020204" pitchFamily="34" charset="0"/>
                <a:cs typeface="Arial" panose="020B0604020202020204" pitchFamily="34" charset="0"/>
              </a:rPr>
              <a:t>E C </a:t>
            </a:r>
            <a:r>
              <a:rPr lang="en-US" sz="2400" noProof="0" dirty="0">
                <a:latin typeface="Arial" panose="020B0604020202020204" pitchFamily="34" charset="0"/>
                <a:cs typeface="Arial" panose="020B0604020202020204" pitchFamily="34" charset="0"/>
              </a:rPr>
              <a:t>T and </a:t>
            </a:r>
            <a:r>
              <a:rPr lang="en-US" sz="2400" spc="-300" noProof="0" dirty="0">
                <a:latin typeface="Arial" panose="020B0604020202020204" pitchFamily="34" charset="0"/>
                <a:cs typeface="Arial" panose="020B0604020202020204" pitchFamily="34" charset="0"/>
              </a:rPr>
              <a:t>I A </a:t>
            </a:r>
            <a:r>
              <a:rPr lang="en-US" sz="2400" noProof="0" dirty="0">
                <a:latin typeface="Arial" panose="020B0604020202020204" pitchFamily="34" charset="0"/>
                <a:cs typeface="Arial" panose="020B0604020202020204" pitchFamily="34" charset="0"/>
              </a:rPr>
              <a:t>T within 39F of each other at engine start-up</a:t>
            </a:r>
          </a:p>
          <a:p>
            <a:pPr lvl="1"/>
            <a:r>
              <a:rPr lang="en-US" sz="2400" noProof="0" dirty="0">
                <a:latin typeface="Arial" panose="020B0604020202020204" pitchFamily="34" charset="0"/>
                <a:cs typeface="Arial" panose="020B0604020202020204" pitchFamily="34" charset="0"/>
              </a:rPr>
              <a:t>Fuel level within 15% to 85%</a:t>
            </a:r>
          </a:p>
          <a:p>
            <a:pPr lvl="1"/>
            <a:r>
              <a:rPr lang="en-US" sz="2400" noProof="0" dirty="0">
                <a:latin typeface="Arial" panose="020B0604020202020204" pitchFamily="34" charset="0"/>
                <a:cs typeface="Arial" panose="020B0604020202020204" pitchFamily="34" charset="0"/>
              </a:rPr>
              <a:t>Throttle position (</a:t>
            </a:r>
            <a:r>
              <a:rPr lang="en-US" sz="2400" spc="-300" noProof="0" dirty="0">
                <a:latin typeface="Arial" panose="020B0604020202020204" pitchFamily="34" charset="0"/>
                <a:cs typeface="Arial" panose="020B0604020202020204" pitchFamily="34" charset="0"/>
              </a:rPr>
              <a:t>T </a:t>
            </a:r>
            <a:r>
              <a:rPr lang="en-US" sz="2400" noProof="0" dirty="0">
                <a:latin typeface="Arial" panose="020B0604020202020204" pitchFamily="34" charset="0"/>
                <a:cs typeface="Arial" panose="020B0604020202020204" pitchFamily="34" charset="0"/>
              </a:rPr>
              <a:t>P) sensor between 9% and 35%</a:t>
            </a:r>
          </a:p>
        </p:txBody>
      </p:sp>
    </p:spTree>
    <p:extLst>
      <p:ext uri="{BB962C8B-B14F-4D97-AF65-F5344CB8AC3E}">
        <p14:creationId xmlns:p14="http://schemas.microsoft.com/office/powerpoint/2010/main" val="2492021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885141"/>
            <a:ext cx="365760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Vacuum-Operated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752600"/>
            <a:ext cx="3649134" cy="186483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vacuum-operated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The vacuum to 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is computer controlled by 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control solenoid.</a:t>
            </a:r>
          </a:p>
        </p:txBody>
      </p:sp>
      <p:pic>
        <p:nvPicPr>
          <p:cNvPr id="7" name="Picture 6" descr="A close-up view of the E G R valve and  E G R control solenoid.">
            <a:extLst>
              <a:ext uri="{FF2B5EF4-FFF2-40B4-BE49-F238E27FC236}">
                <a16:creationId xmlns:a16="http://schemas.microsoft.com/office/drawing/2014/main" id="{2E3EA9E8-9277-F239-4C63-23FD3B2BA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871511"/>
            <a:ext cx="3903255" cy="2938489"/>
          </a:xfrm>
          <a:prstGeom prst="rect">
            <a:avLst/>
          </a:prstGeom>
        </p:spPr>
      </p:pic>
    </p:spTree>
    <p:extLst>
      <p:ext uri="{BB962C8B-B14F-4D97-AF65-F5344CB8AC3E}">
        <p14:creationId xmlns:p14="http://schemas.microsoft.com/office/powerpoint/2010/main" val="14345696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53998"/>
          </a:xfrm>
        </p:spPr>
        <p:txBody>
          <a:bodyPr anchor="t" anchorCtr="0"/>
          <a:lstStyle/>
          <a:p>
            <a:r>
              <a:rPr lang="en-US" noProof="0" dirty="0"/>
              <a:t>Figure 27.40</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2286000" cy="369332"/>
          </a:xfrm>
        </p:spPr>
        <p:txBody>
          <a:bodyPr/>
          <a:lstStyle/>
          <a:p>
            <a:pPr marL="0" indent="0">
              <a:buNone/>
            </a:pPr>
            <a:r>
              <a:rPr lang="en-US" sz="2400" noProof="0" dirty="0">
                <a:latin typeface="Arial" panose="020B0604020202020204" pitchFamily="34" charset="0"/>
                <a:cs typeface="Arial" panose="020B0604020202020204" pitchFamily="34" charset="0"/>
              </a:rPr>
              <a:t>Toyota Fuel Cap</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7801"/>
            <a:ext cx="4106333" cy="1524000"/>
          </a:xfrm>
        </p:spPr>
        <p:txBody>
          <a:bodyPr/>
          <a:lstStyle/>
          <a:p>
            <a:pPr marL="0" indent="0">
              <a:buNone/>
            </a:pPr>
            <a:r>
              <a:rPr lang="en-US" sz="2400" noProof="0" dirty="0">
                <a:latin typeface="Arial" panose="020B0604020202020204" pitchFamily="34" charset="0"/>
                <a:cs typeface="Arial" panose="020B0604020202020204" pitchFamily="34" charset="0"/>
              </a:rPr>
              <a:t>This Toyota cap has a warning. The check engine light will come on if not tightened until one click.</a:t>
            </a:r>
          </a:p>
        </p:txBody>
      </p:sp>
      <p:pic>
        <p:nvPicPr>
          <p:cNvPr id="7" name="Picture 6" descr="A close-up view of a Toyota cap with the following text: Caution: Remove slowly fuel spray may cause injury. Tighten until 1 click or a valve check may come on.">
            <a:extLst>
              <a:ext uri="{FF2B5EF4-FFF2-40B4-BE49-F238E27FC236}">
                <a16:creationId xmlns:a16="http://schemas.microsoft.com/office/drawing/2014/main" id="{1C79E9CD-C8D8-95A0-4A19-1C81ACF40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345" y="990600"/>
            <a:ext cx="3903255" cy="2938489"/>
          </a:xfrm>
          <a:prstGeom prst="rect">
            <a:avLst/>
          </a:prstGeom>
        </p:spPr>
      </p:pic>
    </p:spTree>
    <p:extLst>
      <p:ext uri="{BB962C8B-B14F-4D97-AF65-F5344CB8AC3E}">
        <p14:creationId xmlns:p14="http://schemas.microsoft.com/office/powerpoint/2010/main" val="21048344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27.41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1600200" cy="405683"/>
          </a:xfrm>
        </p:spPr>
        <p:txBody>
          <a:bodyPr tIns="18000" bIns="18000" anchor="ctr" anchorCtr="0"/>
          <a:lstStyle/>
          <a:p>
            <a:pPr marL="0" indent="0">
              <a:buNone/>
            </a:pPr>
            <a:r>
              <a:rPr lang="en-US" sz="2400" noProof="0" dirty="0"/>
              <a:t>Fuel Gauge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7800"/>
            <a:ext cx="4106333" cy="1513679"/>
          </a:xfrm>
        </p:spPr>
        <p:txBody>
          <a:bodyPr tIns="18000" bIns="18000" anchor="ctr" anchorCtr="0"/>
          <a:lstStyle/>
          <a:p>
            <a:pPr marL="0" indent="0">
              <a:buNone/>
            </a:pPr>
            <a:r>
              <a:rPr lang="en-US" sz="2400" noProof="0" dirty="0"/>
              <a:t>The fuel level must be between 15% and 85% before the </a:t>
            </a:r>
            <a:r>
              <a:rPr lang="en-US" sz="2400" spc="-300" noProof="0" dirty="0"/>
              <a:t>E V A </a:t>
            </a:r>
            <a:r>
              <a:rPr lang="en-US" sz="2400" noProof="0" dirty="0"/>
              <a:t>P monitor will run on most vehicles.</a:t>
            </a:r>
          </a:p>
        </p:txBody>
      </p:sp>
      <p:pic>
        <p:nvPicPr>
          <p:cNvPr id="7" name="Picture 6" descr="A close-up of a E V A P monitor showing the fuel level.">
            <a:extLst>
              <a:ext uri="{FF2B5EF4-FFF2-40B4-BE49-F238E27FC236}">
                <a16:creationId xmlns:a16="http://schemas.microsoft.com/office/drawing/2014/main" id="{8BE9AD07-7340-2958-D5E7-C25FD47C3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565" y="914889"/>
            <a:ext cx="3851783" cy="3428511"/>
          </a:xfrm>
          <a:prstGeom prst="rect">
            <a:avLst/>
          </a:prstGeom>
        </p:spPr>
      </p:pic>
    </p:spTree>
    <p:extLst>
      <p:ext uri="{BB962C8B-B14F-4D97-AF65-F5344CB8AC3E}">
        <p14:creationId xmlns:p14="http://schemas.microsoft.com/office/powerpoint/2010/main" val="17737834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058C9-1A4D-E1F3-33D4-931A28C836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0060B0-CB74-1D68-E5A8-A0CCB093DE49}"/>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Typical </a:t>
            </a:r>
            <a:r>
              <a:rPr lang="en-US" kern="0" spc="-500" noProof="0" dirty="0">
                <a:cs typeface="Times New Roman"/>
                <a:sym typeface="Times New Roman"/>
              </a:rPr>
              <a:t>E V A </a:t>
            </a:r>
            <a:r>
              <a:rPr lang="en-US" kern="0" noProof="0" dirty="0">
                <a:cs typeface="Times New Roman"/>
                <a:sym typeface="Times New Roman"/>
              </a:rPr>
              <a:t>P Monitor </a:t>
            </a:r>
            <a:r>
              <a:rPr lang="en-US" sz="2800" kern="0" noProof="0" dirty="0">
                <a:cs typeface="Times New Roman"/>
                <a:sym typeface="Times New Roman"/>
              </a:rPr>
              <a:t>(2 of 3)</a:t>
            </a:r>
            <a:endParaRPr lang="en-US" noProof="0" dirty="0"/>
          </a:p>
        </p:txBody>
      </p:sp>
      <p:sp>
        <p:nvSpPr>
          <p:cNvPr id="4" name="Content Placeholder 3">
            <a:extLst>
              <a:ext uri="{FF2B5EF4-FFF2-40B4-BE49-F238E27FC236}">
                <a16:creationId xmlns:a16="http://schemas.microsoft.com/office/drawing/2014/main" id="{A29702B8-137A-915D-4950-318739FEC037}"/>
              </a:ext>
            </a:extLst>
          </p:cNvPr>
          <p:cNvSpPr>
            <a:spLocks noGrp="1"/>
          </p:cNvSpPr>
          <p:nvPr>
            <p:ph idx="1"/>
          </p:nvPr>
        </p:nvSpPr>
        <p:spPr>
          <a:xfrm>
            <a:off x="468517" y="914400"/>
            <a:ext cx="8218283" cy="1336708"/>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Running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Monitor</a:t>
            </a:r>
          </a:p>
          <a:p>
            <a:r>
              <a:rPr lang="en-US" sz="2400" noProof="0" dirty="0">
                <a:latin typeface="Arial" panose="020B0604020202020204" pitchFamily="34" charset="0"/>
                <a:cs typeface="Arial" panose="020B0604020202020204" pitchFamily="34" charset="0"/>
              </a:rPr>
              <a:t>Three tests performed during a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monitor.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assigned to each test.</a:t>
            </a:r>
          </a:p>
        </p:txBody>
      </p:sp>
      <p:sp>
        <p:nvSpPr>
          <p:cNvPr id="2" name="Content Placeholder 1">
            <a:extLst>
              <a:ext uri="{FF2B5EF4-FFF2-40B4-BE49-F238E27FC236}">
                <a16:creationId xmlns:a16="http://schemas.microsoft.com/office/drawing/2014/main" id="{C52FF418-3652-40DA-6FF4-8124C190A915}"/>
              </a:ext>
            </a:extLst>
          </p:cNvPr>
          <p:cNvSpPr>
            <a:spLocks noGrp="1"/>
          </p:cNvSpPr>
          <p:nvPr>
            <p:ph idx="13"/>
          </p:nvPr>
        </p:nvSpPr>
        <p:spPr>
          <a:xfrm>
            <a:off x="457200" y="2362200"/>
            <a:ext cx="8244840" cy="1513679"/>
          </a:xfrm>
        </p:spPr>
        <p:txBody>
          <a:bodyPr tIns="18000" bIns="18000" anchor="ctr" anchorCtr="0"/>
          <a:lstStyle/>
          <a:p>
            <a:pPr marL="355600" indent="-355600">
              <a:buNone/>
            </a:pPr>
            <a:r>
              <a:rPr lang="en-US" sz="2400" noProof="0" dirty="0">
                <a:latin typeface="Arial" panose="020B0604020202020204" pitchFamily="34" charset="0"/>
                <a:cs typeface="Arial" panose="020B0604020202020204" pitchFamily="34" charset="0"/>
              </a:rPr>
              <a:t>1. </a:t>
            </a:r>
            <a:r>
              <a:rPr lang="en-US" sz="2400" b="1" noProof="0" dirty="0">
                <a:latin typeface="Arial" panose="020B0604020202020204" pitchFamily="34" charset="0"/>
                <a:cs typeface="Arial" panose="020B0604020202020204" pitchFamily="34" charset="0"/>
              </a:rPr>
              <a:t>Weak vacuum</a:t>
            </a:r>
            <a:r>
              <a:rPr lang="en-US" sz="2400" noProof="0" dirty="0">
                <a:latin typeface="Arial" panose="020B0604020202020204" pitchFamily="34" charset="0"/>
                <a:cs typeface="Arial" panose="020B0604020202020204" pitchFamily="34" charset="0"/>
              </a:rPr>
              <a:t> test (P0440—large leak). This test identifies gross leaks. During the monitor, the vent solenoid is closed and the purge solenoid is duty cycled. The fuel tank pressure (</a:t>
            </a:r>
            <a:r>
              <a:rPr lang="en-US" sz="2400" spc="-300" noProof="0" dirty="0">
                <a:latin typeface="Arial" panose="020B0604020202020204" pitchFamily="34" charset="0"/>
                <a:cs typeface="Arial" panose="020B0604020202020204" pitchFamily="34" charset="0"/>
              </a:rPr>
              <a:t>F T </a:t>
            </a:r>
            <a:r>
              <a:rPr lang="en-US" sz="2400" noProof="0" dirty="0">
                <a:latin typeface="Arial" panose="020B0604020202020204" pitchFamily="34" charset="0"/>
                <a:cs typeface="Arial" panose="020B0604020202020204" pitchFamily="34" charset="0"/>
              </a:rPr>
              <a:t>P) should indicate a vacuum of </a:t>
            </a:r>
          </a:p>
        </p:txBody>
      </p:sp>
      <p:sp>
        <p:nvSpPr>
          <p:cNvPr id="5" name="Content Placeholder 4">
            <a:extLst>
              <a:ext uri="{FF2B5EF4-FFF2-40B4-BE49-F238E27FC236}">
                <a16:creationId xmlns:a16="http://schemas.microsoft.com/office/drawing/2014/main" id="{88AEE812-5ADB-C19F-ABAD-5374BF656A84}"/>
              </a:ext>
            </a:extLst>
          </p:cNvPr>
          <p:cNvSpPr>
            <a:spLocks noGrp="1"/>
          </p:cNvSpPr>
          <p:nvPr>
            <p:ph idx="14"/>
          </p:nvPr>
        </p:nvSpPr>
        <p:spPr>
          <a:xfrm>
            <a:off x="846838" y="3948997"/>
            <a:ext cx="3913178" cy="405683"/>
          </a:xfrm>
        </p:spPr>
        <p:txBody>
          <a:bodyPr tIns="18000" bIns="18000" anchor="ctr" anchorCtr="0"/>
          <a:lstStyle/>
          <a:p>
            <a:pPr marL="0" indent="-486918">
              <a:buNone/>
            </a:pPr>
            <a:r>
              <a:rPr lang="en-US" sz="2400" noProof="0" dirty="0">
                <a:latin typeface="Arial" panose="020B0604020202020204" pitchFamily="34" charset="0"/>
                <a:cs typeface="Arial" panose="020B0604020202020204" pitchFamily="34" charset="0"/>
              </a:rPr>
              <a:t>approximately 6</a:t>
            </a:r>
            <a:r>
              <a:rPr lang="en-US" sz="2400" noProof="0" dirty="0">
                <a:solidFill>
                  <a:srgbClr val="FF0000"/>
                </a:solidFill>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to</a:t>
            </a:r>
            <a:r>
              <a:rPr lang="en-US" sz="2400" noProof="0" dirty="0">
                <a:solidFill>
                  <a:srgbClr val="FF0000"/>
                </a:solidFill>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10 inches</a:t>
            </a:r>
          </a:p>
        </p:txBody>
      </p:sp>
      <p:graphicFrame>
        <p:nvGraphicFramePr>
          <p:cNvPr id="15" name="Object 14" descr="H subscript 2 O">
            <a:extLst>
              <a:ext uri="{FF2B5EF4-FFF2-40B4-BE49-F238E27FC236}">
                <a16:creationId xmlns:a16="http://schemas.microsoft.com/office/drawing/2014/main" id="{C0B643B5-39E9-EB91-FE8C-7E27B6DB840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47225729"/>
              </p:ext>
            </p:extLst>
          </p:nvPr>
        </p:nvGraphicFramePr>
        <p:xfrm>
          <a:off x="4819650" y="3969939"/>
          <a:ext cx="666750" cy="431800"/>
        </p:xfrm>
        <a:graphic>
          <a:graphicData uri="http://schemas.openxmlformats.org/presentationml/2006/ole">
            <mc:AlternateContent xmlns:mc="http://schemas.openxmlformats.org/markup-compatibility/2006">
              <mc:Choice xmlns:v="urn:schemas-microsoft-com:vml" Requires="v">
                <p:oleObj name="Equation" r:id="rId3" imgW="355320" imgH="228600" progId="Equation.DSMT4">
                  <p:embed/>
                </p:oleObj>
              </mc:Choice>
              <mc:Fallback>
                <p:oleObj name="Equation" r:id="rId3" imgW="355320" imgH="228600" progId="Equation.DSMT4">
                  <p:embed/>
                  <p:pic>
                    <p:nvPicPr>
                      <p:cNvPr id="15" name="Object 14">
                        <a:extLst>
                          <a:ext uri="{FF2B5EF4-FFF2-40B4-BE49-F238E27FC236}">
                            <a16:creationId xmlns:a16="http://schemas.microsoft.com/office/drawing/2014/main" id="{DB83DB00-2FCC-EA05-D60D-16B1CDC486FC}"/>
                          </a:ext>
                          <a:ext uri="{C183D7F6-B498-43B3-948B-1728B52AA6E4}">
                            <adec:decorative xmlns:adec="http://schemas.microsoft.com/office/drawing/2017/decorative" val="0"/>
                          </a:ext>
                        </a:extLst>
                      </p:cNvPr>
                      <p:cNvPicPr/>
                      <p:nvPr/>
                    </p:nvPicPr>
                    <p:blipFill>
                      <a:blip r:embed="rId4"/>
                      <a:stretch>
                        <a:fillRect/>
                      </a:stretch>
                    </p:blipFill>
                    <p:spPr>
                      <a:xfrm>
                        <a:off x="4819650" y="3969939"/>
                        <a:ext cx="666750" cy="431800"/>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AA52A4D4-B653-D581-CB2E-42834044F664}"/>
              </a:ext>
            </a:extLst>
          </p:cNvPr>
          <p:cNvSpPr>
            <a:spLocks noGrp="1"/>
          </p:cNvSpPr>
          <p:nvPr>
            <p:ph idx="15"/>
          </p:nvPr>
        </p:nvSpPr>
        <p:spPr>
          <a:xfrm>
            <a:off x="466724" y="4419600"/>
            <a:ext cx="8220075" cy="1883011"/>
          </a:xfrm>
        </p:spPr>
        <p:txBody>
          <a:bodyPr tIns="18000" bIns="18000" anchor="ctr" anchorCtr="0"/>
          <a:lstStyle/>
          <a:p>
            <a:pPr marL="355600" indent="-355600">
              <a:buNone/>
              <a:tabLst>
                <a:tab pos="447675" algn="l"/>
              </a:tabLst>
            </a:pPr>
            <a:r>
              <a:rPr lang="en-US" sz="2400" noProof="0" dirty="0">
                <a:latin typeface="Arial" panose="020B0604020202020204" pitchFamily="34" charset="0"/>
                <a:cs typeface="Arial" panose="020B0604020202020204" pitchFamily="34" charset="0"/>
              </a:rPr>
              <a:t>2.</a:t>
            </a:r>
            <a:r>
              <a:rPr lang="en-US" sz="2400" b="1" noProof="0" dirty="0">
                <a:latin typeface="Arial" panose="020B0604020202020204" pitchFamily="34" charset="0"/>
                <a:cs typeface="Arial" panose="020B0604020202020204" pitchFamily="34" charset="0"/>
              </a:rPr>
              <a:t> Small leak test </a:t>
            </a:r>
            <a:r>
              <a:rPr lang="en-US" sz="2400" noProof="0" dirty="0">
                <a:latin typeface="Arial" panose="020B0604020202020204" pitchFamily="34" charset="0"/>
                <a:cs typeface="Arial" panose="020B0604020202020204" pitchFamily="34" charset="0"/>
              </a:rPr>
              <a:t>(P0442—small leak). After the large leak test passes,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checks for a small leak by keeping the vent solenoid closed and closing the purge solenoid. The system is now sealed.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measures the change in </a:t>
            </a:r>
            <a:r>
              <a:rPr lang="en-US" sz="2400" spc="-300" noProof="0" dirty="0">
                <a:latin typeface="Arial" panose="020B0604020202020204" pitchFamily="34" charset="0"/>
                <a:cs typeface="Arial" panose="020B0604020202020204" pitchFamily="34" charset="0"/>
              </a:rPr>
              <a:t>F T </a:t>
            </a:r>
            <a:r>
              <a:rPr lang="en-US" sz="2400" noProof="0" dirty="0">
                <a:latin typeface="Arial" panose="020B0604020202020204" pitchFamily="34" charset="0"/>
                <a:cs typeface="Arial" panose="020B0604020202020204" pitchFamily="34" charset="0"/>
              </a:rPr>
              <a:t>P voltage over time.</a:t>
            </a:r>
          </a:p>
        </p:txBody>
      </p:sp>
    </p:spTree>
    <p:extLst>
      <p:ext uri="{BB962C8B-B14F-4D97-AF65-F5344CB8AC3E}">
        <p14:creationId xmlns:p14="http://schemas.microsoft.com/office/powerpoint/2010/main" val="14475722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4A93-4D1A-2CA5-2E2F-7B7AF859F9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972222-8175-2BB2-3401-1A8806A64E98}"/>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Typical </a:t>
            </a:r>
            <a:r>
              <a:rPr lang="en-US" kern="0" spc="-500" noProof="0" dirty="0">
                <a:cs typeface="Times New Roman"/>
                <a:sym typeface="Times New Roman"/>
              </a:rPr>
              <a:t>E V A </a:t>
            </a:r>
            <a:r>
              <a:rPr lang="en-US" kern="0" noProof="0" dirty="0">
                <a:cs typeface="Times New Roman"/>
                <a:sym typeface="Times New Roman"/>
              </a:rPr>
              <a:t>P Monitor </a:t>
            </a:r>
            <a:r>
              <a:rPr lang="en-US" sz="2800" kern="0" noProof="0" dirty="0">
                <a:cs typeface="Times New Roman"/>
                <a:sym typeface="Times New Roman"/>
              </a:rPr>
              <a:t>(3 of 3)</a:t>
            </a:r>
            <a:endParaRPr lang="en-US" noProof="0" dirty="0"/>
          </a:p>
        </p:txBody>
      </p:sp>
      <p:sp>
        <p:nvSpPr>
          <p:cNvPr id="4" name="Content Placeholder 3">
            <a:extLst>
              <a:ext uri="{FF2B5EF4-FFF2-40B4-BE49-F238E27FC236}">
                <a16:creationId xmlns:a16="http://schemas.microsoft.com/office/drawing/2014/main" id="{3DE0F110-EFDA-40CA-4D57-F0A603B7962A}"/>
              </a:ext>
            </a:extLst>
          </p:cNvPr>
          <p:cNvSpPr>
            <a:spLocks noGrp="1"/>
          </p:cNvSpPr>
          <p:nvPr>
            <p:ph idx="1"/>
          </p:nvPr>
        </p:nvSpPr>
        <p:spPr>
          <a:xfrm>
            <a:off x="468517" y="914400"/>
            <a:ext cx="8218283" cy="1513679"/>
          </a:xfrm>
        </p:spPr>
        <p:txBody>
          <a:bodyPr wrap="square" tIns="18000" bIns="18000" anchor="ctr" anchorCtr="0">
            <a:spAutoFit/>
          </a:bodyPr>
          <a:lstStyle/>
          <a:p>
            <a:pPr marL="355600" indent="-355600">
              <a:buNone/>
            </a:pPr>
            <a:r>
              <a:rPr lang="en-US" sz="2400" noProof="0" dirty="0">
                <a:latin typeface="Arial" panose="020B0604020202020204" pitchFamily="34" charset="0"/>
                <a:cs typeface="Arial" panose="020B0604020202020204" pitchFamily="34" charset="0"/>
              </a:rPr>
              <a:t>3. </a:t>
            </a:r>
            <a:r>
              <a:rPr lang="en-US" sz="2400" b="1" noProof="0" dirty="0">
                <a:latin typeface="Arial" panose="020B0604020202020204" pitchFamily="34" charset="0"/>
                <a:cs typeface="Arial" panose="020B0604020202020204" pitchFamily="34" charset="0"/>
              </a:rPr>
              <a:t>Excess vacuum test</a:t>
            </a:r>
            <a:r>
              <a:rPr lang="en-US" sz="2400" noProof="0" dirty="0">
                <a:latin typeface="Arial" panose="020B0604020202020204" pitchFamily="34" charset="0"/>
                <a:cs typeface="Arial" panose="020B0604020202020204" pitchFamily="34" charset="0"/>
              </a:rPr>
              <a:t> (P0446). This test checks for vent path restrictions. With the vent solenoid open and purge commanded,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should not see excessive vacuum in the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 Typical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 vacuum with</a:t>
            </a:r>
          </a:p>
        </p:txBody>
      </p:sp>
      <p:sp>
        <p:nvSpPr>
          <p:cNvPr id="2" name="Content Placeholder 1">
            <a:extLst>
              <a:ext uri="{FF2B5EF4-FFF2-40B4-BE49-F238E27FC236}">
                <a16:creationId xmlns:a16="http://schemas.microsoft.com/office/drawing/2014/main" id="{3512C597-EA70-7675-4BF5-5B3DC15A8AC0}"/>
              </a:ext>
            </a:extLst>
          </p:cNvPr>
          <p:cNvSpPr>
            <a:spLocks noGrp="1"/>
          </p:cNvSpPr>
          <p:nvPr>
            <p:ph idx="13"/>
          </p:nvPr>
        </p:nvSpPr>
        <p:spPr>
          <a:xfrm>
            <a:off x="914400" y="2481824"/>
            <a:ext cx="604837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vent solenoid open is about 5</a:t>
            </a:r>
            <a:r>
              <a:rPr lang="en-US" sz="2400" noProof="0" dirty="0">
                <a:solidFill>
                  <a:srgbClr val="FF0000"/>
                </a:solidFill>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to 6 inches</a:t>
            </a:r>
          </a:p>
        </p:txBody>
      </p:sp>
      <p:graphicFrame>
        <p:nvGraphicFramePr>
          <p:cNvPr id="15" name="Object 14" descr="H subscript 2 O">
            <a:extLst>
              <a:ext uri="{FF2B5EF4-FFF2-40B4-BE49-F238E27FC236}">
                <a16:creationId xmlns:a16="http://schemas.microsoft.com/office/drawing/2014/main" id="{C5D763CE-B30B-22B6-3F05-83941C35FA3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479629878"/>
              </p:ext>
            </p:extLst>
          </p:nvPr>
        </p:nvGraphicFramePr>
        <p:xfrm>
          <a:off x="7025640" y="2481824"/>
          <a:ext cx="666750" cy="431800"/>
        </p:xfrm>
        <a:graphic>
          <a:graphicData uri="http://schemas.openxmlformats.org/presentationml/2006/ole">
            <mc:AlternateContent xmlns:mc="http://schemas.openxmlformats.org/markup-compatibility/2006">
              <mc:Choice xmlns:v="urn:schemas-microsoft-com:vml" Requires="v">
                <p:oleObj name="Equation" r:id="rId3" imgW="355320" imgH="228600" progId="Equation.DSMT4">
                  <p:embed/>
                </p:oleObj>
              </mc:Choice>
              <mc:Fallback>
                <p:oleObj name="Equation" r:id="rId3" imgW="355320" imgH="228600" progId="Equation.DSMT4">
                  <p:embed/>
                  <p:pic>
                    <p:nvPicPr>
                      <p:cNvPr id="15" name="Object 14">
                        <a:extLst>
                          <a:ext uri="{FF2B5EF4-FFF2-40B4-BE49-F238E27FC236}">
                            <a16:creationId xmlns:a16="http://schemas.microsoft.com/office/drawing/2014/main" id="{C0B643B5-39E9-EB91-FE8C-7E27B6DB840F}"/>
                          </a:ext>
                          <a:ext uri="{C183D7F6-B498-43B3-948B-1728B52AA6E4}">
                            <adec:decorative xmlns:adec="http://schemas.microsoft.com/office/drawing/2017/decorative" val="0"/>
                          </a:ext>
                        </a:extLst>
                      </p:cNvPr>
                      <p:cNvPicPr/>
                      <p:nvPr/>
                    </p:nvPicPr>
                    <p:blipFill>
                      <a:blip r:embed="rId4"/>
                      <a:stretch>
                        <a:fillRect/>
                      </a:stretch>
                    </p:blipFill>
                    <p:spPr>
                      <a:xfrm>
                        <a:off x="7025640" y="2481824"/>
                        <a:ext cx="666750" cy="431800"/>
                      </a:xfrm>
                      <a:prstGeom prst="rect">
                        <a:avLst/>
                      </a:prstGeom>
                      <a:noFill/>
                    </p:spPr>
                  </p:pic>
                </p:oleObj>
              </mc:Fallback>
            </mc:AlternateContent>
          </a:graphicData>
        </a:graphic>
      </p:graphicFrame>
    </p:spTree>
    <p:extLst>
      <p:ext uri="{BB962C8B-B14F-4D97-AF65-F5344CB8AC3E}">
        <p14:creationId xmlns:p14="http://schemas.microsoft.com/office/powerpoint/2010/main" val="26949222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1144347"/>
          </a:xfrm>
        </p:spPr>
        <p:txBody>
          <a:bodyPr tIns="18000" bIns="18000" anchor="ctr" anchorCtr="0"/>
          <a:lstStyle/>
          <a:p>
            <a:r>
              <a:rPr lang="en-US" spc="-500" noProof="0" dirty="0"/>
              <a:t>E V A </a:t>
            </a:r>
            <a:r>
              <a:rPr lang="en-US" noProof="0" dirty="0"/>
              <a:t>P System-Related Diagnostic Trouble Codes</a:t>
            </a:r>
            <a:endParaRPr lang="en-US" sz="2800" noProof="0" dirty="0">
              <a:solidFill>
                <a:srgbClr val="FF0000"/>
              </a:solidFill>
            </a:endParaRPr>
          </a:p>
        </p:txBody>
      </p:sp>
      <p:graphicFrame>
        <p:nvGraphicFramePr>
          <p:cNvPr id="19" name="Table">
            <a:extLst>
              <a:ext uri="{FF2B5EF4-FFF2-40B4-BE49-F238E27FC236}">
                <a16:creationId xmlns:a16="http://schemas.microsoft.com/office/drawing/2014/main" id="{C6201CA8-75FA-FF7D-13D2-5F23F6AADA60}"/>
              </a:ext>
            </a:extLst>
          </p:cNvPr>
          <p:cNvGraphicFramePr>
            <a:graphicFrameLocks/>
          </p:cNvGraphicFramePr>
          <p:nvPr>
            <p:extLst>
              <p:ext uri="{D42A27DB-BD31-4B8C-83A1-F6EECF244321}">
                <p14:modId xmlns:p14="http://schemas.microsoft.com/office/powerpoint/2010/main" val="1777156672"/>
              </p:ext>
            </p:extLst>
          </p:nvPr>
        </p:nvGraphicFramePr>
        <p:xfrm>
          <a:off x="685800" y="1524000"/>
          <a:ext cx="8001000" cy="4655251"/>
        </p:xfrm>
        <a:graphic>
          <a:graphicData uri="http://schemas.openxmlformats.org/drawingml/2006/table">
            <a:tbl>
              <a:tblPr firstRow="1" firstCol="1" bandRow="1">
                <a:tableStyleId>{3B4B98B0-60AC-42C2-AFA5-B58CD77FA1E5}</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479491">
                <a:tc>
                  <a:txBody>
                    <a:bodyPr/>
                    <a:lstStyle/>
                    <a:p>
                      <a:pPr marL="0" indent="0">
                        <a:buFont typeface="Arial" panose="020B0604020202020204" pitchFamily="34" charset="0"/>
                        <a:buNone/>
                      </a:pPr>
                      <a:r>
                        <a:rPr lang="en-US" sz="1600" b="1" u="none" strike="noStrike" kern="1200" spc="0" baseline="0" noProof="0" dirty="0">
                          <a:solidFill>
                            <a:schemeClr val="bg1"/>
                          </a:solidFill>
                          <a:latin typeface="Arial" panose="020B0604020202020204" pitchFamily="34" charset="0"/>
                          <a:cs typeface="Arial" panose="020B0604020202020204" pitchFamily="34" charset="0"/>
                        </a:rPr>
                        <a:t>Diagnostic Trouble Code</a:t>
                      </a:r>
                      <a:endParaRPr lang="en-US" sz="1600" b="1" spc="0" noProof="0"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600" b="1" u="none" strike="noStrike" kern="1200" spc="0" baseline="0" noProof="0" dirty="0">
                          <a:solidFill>
                            <a:schemeClr val="bg1"/>
                          </a:solidFill>
                          <a:latin typeface="Arial" panose="020B0604020202020204" pitchFamily="34" charset="0"/>
                          <a:cs typeface="Arial" panose="020B0604020202020204" pitchFamily="34" charset="0"/>
                        </a:rPr>
                        <a:t>Description</a:t>
                      </a:r>
                      <a:endParaRPr lang="en-US" sz="1600" b="1" spc="0" noProof="0"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600" b="1" u="none" strike="noStrike" kern="1200" spc="0" baseline="0" noProof="0" dirty="0">
                          <a:solidFill>
                            <a:schemeClr val="bg1"/>
                          </a:solidFill>
                          <a:latin typeface="Arial" panose="020B0604020202020204" pitchFamily="34" charset="0"/>
                          <a:cs typeface="Arial" panose="020B0604020202020204" pitchFamily="34" charset="0"/>
                        </a:rPr>
                        <a:t>Possible Causes</a:t>
                      </a:r>
                      <a:endParaRPr lang="en-US" sz="1600" b="1" spc="0" noProof="0"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1505827">
                <a:tc>
                  <a:txBody>
                    <a:bodyPr/>
                    <a:lstStyle/>
                    <a:p>
                      <a:pPr marL="0" indent="0">
                        <a:buFont typeface="Arial" panose="020B0604020202020204" pitchFamily="34" charset="0"/>
                        <a:buNone/>
                      </a:pPr>
                      <a:r>
                        <a:rPr lang="en-US" sz="1600" b="1" i="0" u="none" strike="noStrike" kern="1200" spc="0" baseline="0" noProof="0" dirty="0">
                          <a:solidFill>
                            <a:schemeClr val="tx1"/>
                          </a:solidFill>
                          <a:latin typeface="Arial" panose="020B0604020202020204" pitchFamily="34" charset="0"/>
                          <a:ea typeface="+mn-ea"/>
                          <a:cs typeface="Arial" panose="020B0604020202020204" pitchFamily="34" charset="0"/>
                        </a:rPr>
                        <a:t>P0440</a:t>
                      </a:r>
                      <a:endParaRPr lang="en-US" sz="1600" b="1" spc="0" noProof="0" dirty="0">
                        <a:latin typeface="Arial" panose="020B0604020202020204" pitchFamily="34" charset="0"/>
                        <a:cs typeface="Arial" panose="020B06040202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pPr marL="0" indent="0">
                        <a:buFont typeface="Arial" panose="020B0604020202020204" pitchFamily="34" charset="0"/>
                        <a:buNone/>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Evaporative system fault</a:t>
                      </a:r>
                      <a:endParaRPr lang="en-US" sz="1600" spc="0" noProof="0" dirty="0">
                        <a:latin typeface="Arial" panose="020B0604020202020204" pitchFamily="34" charset="0"/>
                        <a:cs typeface="Arial" panose="020B06040202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Loose gas cap</a:t>
                      </a:r>
                    </a:p>
                    <a:p>
                      <a:pPr marL="285750" indent="-285750">
                        <a:buFont typeface="Arial" panose="020B0604020202020204" pitchFamily="34" charset="0"/>
                        <a:buChar char="•"/>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Defective </a:t>
                      </a:r>
                      <a:r>
                        <a:rPr lang="en-US" sz="1600" kern="1200" spc="-200" baseline="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dirty="0">
                          <a:solidFill>
                            <a:schemeClr val="tx1"/>
                          </a:solidFill>
                          <a:latin typeface="Arial" panose="020B0604020202020204" pitchFamily="34" charset="0"/>
                          <a:ea typeface="+mn-ea"/>
                          <a:cs typeface="Arial" panose="020B0604020202020204" pitchFamily="34" charset="0"/>
                        </a:rPr>
                        <a:t>P</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 vent</a:t>
                      </a:r>
                    </a:p>
                    <a:p>
                      <a:pPr marL="285750" indent="-285750">
                        <a:buFont typeface="Arial" panose="020B0604020202020204" pitchFamily="34" charset="0"/>
                        <a:buChar char="•"/>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Cracked charcoal canister</a:t>
                      </a:r>
                    </a:p>
                    <a:p>
                      <a:pPr marL="285750" indent="-285750">
                        <a:buFont typeface="Arial" panose="020B0604020202020204" pitchFamily="34" charset="0"/>
                        <a:buChar char="•"/>
                      </a:pPr>
                      <a:r>
                        <a:rPr lang="en-US" sz="1600" kern="1200" spc="-200" baseline="0" noProof="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P vent or purge vapor line problems</a:t>
                      </a:r>
                      <a:endParaRPr lang="en-US" sz="1600" spc="0" noProof="0" dirty="0">
                        <a:latin typeface="Arial" panose="020B0604020202020204" pitchFamily="34" charset="0"/>
                        <a:cs typeface="Arial" panose="020B06040202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1269619">
                <a:tc>
                  <a:txBody>
                    <a:bodyPr/>
                    <a:lstStyle/>
                    <a:p>
                      <a:pPr marL="0" indent="0">
                        <a:buFont typeface="Arial" panose="020B0604020202020204" pitchFamily="34" charset="0"/>
                        <a:buNone/>
                      </a:pPr>
                      <a:r>
                        <a:rPr lang="en-US" sz="1600" b="1" i="0" u="none" strike="noStrike" kern="1200" spc="0" baseline="0" noProof="0" dirty="0">
                          <a:solidFill>
                            <a:schemeClr val="tx1"/>
                          </a:solidFill>
                          <a:latin typeface="Arial" panose="020B0604020202020204" pitchFamily="34" charset="0"/>
                          <a:ea typeface="+mn-ea"/>
                          <a:cs typeface="Arial" panose="020B0604020202020204" pitchFamily="34" charset="0"/>
                        </a:rPr>
                        <a:t>P0442</a:t>
                      </a:r>
                      <a:endParaRPr lang="en-US" sz="1600" b="1" spc="0" noProof="0"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Small leak Detected</a:t>
                      </a:r>
                      <a:endParaRPr lang="en-US" sz="1600" spc="0" noProof="0"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Loose gas cap</a:t>
                      </a:r>
                    </a:p>
                    <a:p>
                      <a:pPr marL="285750" indent="-285750">
                        <a:buFont typeface="Arial" panose="020B0604020202020204" pitchFamily="34" charset="0"/>
                        <a:buChar char="•"/>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Defective </a:t>
                      </a:r>
                      <a:r>
                        <a:rPr lang="en-US" sz="1600" kern="1200" spc="-200" baseline="0" noProof="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P vent or purge solenoid</a:t>
                      </a:r>
                    </a:p>
                    <a:p>
                      <a:pPr marL="285750" indent="-285750">
                        <a:buFont typeface="Arial" panose="020B0604020202020204" pitchFamily="34" charset="0"/>
                        <a:buChar char="•"/>
                      </a:pPr>
                      <a:r>
                        <a:rPr lang="en-US" sz="1600" kern="1200" spc="-200" baseline="0" noProof="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P vent or purge line problems</a:t>
                      </a:r>
                      <a:endParaRPr lang="en-US" sz="1600" spc="0" noProof="0"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1269619">
                <a:tc>
                  <a:txBody>
                    <a:bodyPr/>
                    <a:lstStyle/>
                    <a:p>
                      <a:pPr marL="0" indent="0">
                        <a:buFont typeface="Arial" panose="020B0604020202020204" pitchFamily="34" charset="0"/>
                        <a:buNone/>
                      </a:pPr>
                      <a:r>
                        <a:rPr lang="en-US" sz="1600" b="1" i="0" u="none" strike="noStrike" kern="1200" spc="0" baseline="0" noProof="0" dirty="0">
                          <a:solidFill>
                            <a:schemeClr val="tx1"/>
                          </a:solidFill>
                          <a:latin typeface="Arial" panose="020B0604020202020204" pitchFamily="34" charset="0"/>
                          <a:ea typeface="+mn-ea"/>
                          <a:cs typeface="Arial" panose="020B0604020202020204" pitchFamily="34" charset="0"/>
                        </a:rPr>
                        <a:t>P0446</a:t>
                      </a:r>
                      <a:endParaRPr lang="en-US" sz="1600" b="1" spc="0" noProof="0" dirty="0">
                        <a:latin typeface="Arial" panose="020B0604020202020204" pitchFamily="34" charset="0"/>
                        <a:cs typeface="Arial" panose="020B06040202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r>
                        <a:rPr lang="en-US" sz="1600" kern="1200" spc="-200" baseline="0" noProof="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P canister vent blocked</a:t>
                      </a:r>
                      <a:endParaRPr lang="en-US" sz="1600" spc="0" noProof="0" dirty="0">
                        <a:latin typeface="Arial" panose="020B0604020202020204" pitchFamily="34" charset="0"/>
                        <a:cs typeface="Arial" panose="020B06040202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600" kern="1200" spc="-200" baseline="0" noProof="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P vent or purge solenoid electrical problems</a:t>
                      </a:r>
                    </a:p>
                    <a:p>
                      <a:pPr marL="285750" indent="-285750">
                        <a:buFont typeface="Arial" panose="020B0604020202020204" pitchFamily="34" charset="0"/>
                        <a:buChar char="•"/>
                      </a:pP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Restricted </a:t>
                      </a:r>
                      <a:r>
                        <a:rPr lang="en-US" sz="1600" kern="1200" spc="-200" baseline="0" noProof="0" dirty="0">
                          <a:solidFill>
                            <a:schemeClr val="tx1"/>
                          </a:solidFill>
                          <a:latin typeface="Arial" panose="020B0604020202020204" pitchFamily="34" charset="0"/>
                          <a:ea typeface="+mn-ea"/>
                          <a:cs typeface="Arial" panose="020B0604020202020204" pitchFamily="34" charset="0"/>
                        </a:rPr>
                        <a:t>E V A </a:t>
                      </a:r>
                      <a:r>
                        <a:rPr lang="en-US" sz="1600" b="0" i="0" u="none" strike="noStrike" kern="1200" spc="0" baseline="0" noProof="0" dirty="0">
                          <a:solidFill>
                            <a:schemeClr val="tx1"/>
                          </a:solidFill>
                          <a:latin typeface="Arial" panose="020B0604020202020204" pitchFamily="34" charset="0"/>
                          <a:ea typeface="+mn-ea"/>
                          <a:cs typeface="Arial" panose="020B0604020202020204" pitchFamily="34" charset="0"/>
                        </a:rPr>
                        <a:t>P canister vent line</a:t>
                      </a:r>
                      <a:endParaRPr lang="en-US" sz="1600" spc="0" noProof="0" dirty="0">
                        <a:latin typeface="Arial" panose="020B0604020202020204" pitchFamily="34" charset="0"/>
                        <a:cs typeface="Arial" panose="020B06040202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877629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E7C8C-E124-9FA1-82DC-53617BD1BF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318955-49C7-2EF5-7903-192A7D5C0905}"/>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Summary </a:t>
            </a:r>
            <a:r>
              <a:rPr lang="en-US" sz="2800" kern="0" noProof="0" dirty="0">
                <a:cs typeface="Times New Roman"/>
                <a:sym typeface="Times New Roman"/>
              </a:rPr>
              <a:t>(1 of 2)</a:t>
            </a:r>
            <a:endParaRPr lang="en-US" noProof="0" dirty="0"/>
          </a:p>
        </p:txBody>
      </p:sp>
      <p:sp>
        <p:nvSpPr>
          <p:cNvPr id="4" name="Content Placeholder 3">
            <a:extLst>
              <a:ext uri="{FF2B5EF4-FFF2-40B4-BE49-F238E27FC236}">
                <a16:creationId xmlns:a16="http://schemas.microsoft.com/office/drawing/2014/main" id="{3D2051F5-3FA8-B148-FA16-082E1BCB6306}"/>
              </a:ext>
            </a:extLst>
          </p:cNvPr>
          <p:cNvSpPr>
            <a:spLocks noGrp="1"/>
          </p:cNvSpPr>
          <p:nvPr>
            <p:ph idx="1"/>
          </p:nvPr>
        </p:nvSpPr>
        <p:spPr>
          <a:xfrm>
            <a:off x="468517" y="951034"/>
            <a:ext cx="8218283" cy="1852233"/>
          </a:xfrm>
        </p:spPr>
        <p:txBody>
          <a:bodyPr wrap="square" tIns="18000" bIns="18000" anchor="ctr" anchorCtr="0">
            <a:spAutoFit/>
          </a:bodyPr>
          <a:lstStyle/>
          <a:p>
            <a:pPr>
              <a:spcBef>
                <a:spcPts val="600"/>
              </a:spcBef>
            </a:pPr>
            <a:r>
              <a:rPr lang="en-US" sz="1800" noProof="0" dirty="0">
                <a:latin typeface="Arial" panose="020B0604020202020204" pitchFamily="34" charset="0"/>
                <a:cs typeface="Arial" panose="020B0604020202020204" pitchFamily="34" charset="0"/>
              </a:rPr>
              <a:t>Recirculating 6%</a:t>
            </a:r>
            <a:r>
              <a:rPr lang="en-US" sz="1800" noProof="0" dirty="0">
                <a:solidFill>
                  <a:srgbClr val="FF0000"/>
                </a:solidFill>
                <a:latin typeface="Arial" panose="020B0604020202020204" pitchFamily="34" charset="0"/>
                <a:cs typeface="Arial" panose="020B0604020202020204" pitchFamily="34" charset="0"/>
              </a:rPr>
              <a:t> </a:t>
            </a:r>
            <a:r>
              <a:rPr lang="en-US" sz="1800" noProof="0" dirty="0">
                <a:latin typeface="Arial" panose="020B0604020202020204" pitchFamily="34" charset="0"/>
                <a:cs typeface="Arial" panose="020B0604020202020204" pitchFamily="34" charset="0"/>
              </a:rPr>
              <a:t>to 10% inert exhaust gases back into the intake system by the </a:t>
            </a:r>
            <a:r>
              <a:rPr lang="en-US" sz="1800" spc="-300" noProof="0" dirty="0">
                <a:latin typeface="Arial" panose="020B0604020202020204" pitchFamily="34" charset="0"/>
                <a:cs typeface="Arial" panose="020B0604020202020204" pitchFamily="34" charset="0"/>
              </a:rPr>
              <a:t>E G </a:t>
            </a:r>
            <a:r>
              <a:rPr lang="en-US" sz="1800" noProof="0" dirty="0">
                <a:latin typeface="Arial" panose="020B0604020202020204" pitchFamily="34" charset="0"/>
                <a:cs typeface="Arial" panose="020B0604020202020204" pitchFamily="34" charset="0"/>
              </a:rPr>
              <a:t>R system reduces peak temperature inside the combustion chamber and reduces </a:t>
            </a:r>
            <a:r>
              <a:rPr lang="en-US" sz="1800" spc="-300" noProof="0" dirty="0">
                <a:latin typeface="Arial" panose="020B0604020202020204" pitchFamily="34" charset="0"/>
                <a:cs typeface="Arial" panose="020B0604020202020204" pitchFamily="34" charset="0"/>
              </a:rPr>
              <a:t>N O </a:t>
            </a:r>
            <a:r>
              <a:rPr lang="en-US" sz="1800" noProof="0" dirty="0">
                <a:latin typeface="Arial" panose="020B0604020202020204" pitchFamily="34" charset="0"/>
                <a:cs typeface="Arial" panose="020B0604020202020204" pitchFamily="34" charset="0"/>
              </a:rPr>
              <a:t>x exhaust emissions.</a:t>
            </a:r>
          </a:p>
          <a:p>
            <a:pPr>
              <a:spcBef>
                <a:spcPts val="600"/>
              </a:spcBef>
            </a:pPr>
            <a:r>
              <a:rPr lang="en-US" sz="1800" spc="-300" noProof="0" dirty="0">
                <a:latin typeface="Arial" panose="020B0604020202020204" pitchFamily="34" charset="0"/>
                <a:cs typeface="Arial" panose="020B0604020202020204" pitchFamily="34" charset="0"/>
              </a:rPr>
              <a:t>E G </a:t>
            </a:r>
            <a:r>
              <a:rPr lang="en-US" sz="1800" noProof="0" dirty="0">
                <a:latin typeface="Arial" panose="020B0604020202020204" pitchFamily="34" charset="0"/>
                <a:cs typeface="Arial" panose="020B0604020202020204" pitchFamily="34" charset="0"/>
              </a:rPr>
              <a:t>R not needed at idle, </a:t>
            </a:r>
            <a:r>
              <a:rPr lang="en-US" sz="1800" spc="-200" noProof="0" dirty="0">
                <a:latin typeface="Arial" panose="020B0604020202020204" pitchFamily="34" charset="0"/>
                <a:cs typeface="Arial" panose="020B0604020202020204" pitchFamily="34" charset="0"/>
              </a:rPr>
              <a:t>W O </a:t>
            </a:r>
            <a:r>
              <a:rPr lang="en-US" sz="1800" noProof="0" dirty="0">
                <a:latin typeface="Arial" panose="020B0604020202020204" pitchFamily="34" charset="0"/>
                <a:cs typeface="Arial" panose="020B0604020202020204" pitchFamily="34" charset="0"/>
              </a:rPr>
              <a:t>T, or when engine is cold.</a:t>
            </a:r>
          </a:p>
          <a:p>
            <a:pPr>
              <a:spcBef>
                <a:spcPts val="600"/>
              </a:spcBef>
            </a:pPr>
            <a:r>
              <a:rPr lang="en-US" sz="1800" spc="-300" noProof="0" dirty="0">
                <a:latin typeface="Arial" panose="020B0604020202020204" pitchFamily="34" charset="0"/>
                <a:cs typeface="Arial" panose="020B0604020202020204" pitchFamily="34" charset="0"/>
              </a:rPr>
              <a:t>E G </a:t>
            </a:r>
            <a:r>
              <a:rPr lang="en-US" sz="1800" noProof="0" dirty="0">
                <a:latin typeface="Arial" panose="020B0604020202020204" pitchFamily="34" charset="0"/>
                <a:cs typeface="Arial" panose="020B0604020202020204" pitchFamily="34" charset="0"/>
              </a:rPr>
              <a:t>R systems use a feedback potentiometer to signal </a:t>
            </a:r>
            <a:r>
              <a:rPr lang="en-US" sz="1800" spc="-300" noProof="0" dirty="0">
                <a:latin typeface="Arial" panose="020B0604020202020204" pitchFamily="34" charset="0"/>
                <a:cs typeface="Arial" panose="020B0604020202020204" pitchFamily="34" charset="0"/>
              </a:rPr>
              <a:t>P C </a:t>
            </a:r>
            <a:r>
              <a:rPr lang="en-US" sz="1800" noProof="0" dirty="0">
                <a:latin typeface="Arial" panose="020B0604020202020204" pitchFamily="34" charset="0"/>
                <a:cs typeface="Arial" panose="020B0604020202020204" pitchFamily="34" charset="0"/>
              </a:rPr>
              <a:t>M position of </a:t>
            </a:r>
            <a:r>
              <a:rPr lang="en-US" sz="1800" spc="-300" noProof="0" dirty="0">
                <a:latin typeface="Arial" panose="020B0604020202020204" pitchFamily="34" charset="0"/>
                <a:cs typeface="Arial" panose="020B0604020202020204" pitchFamily="34" charset="0"/>
              </a:rPr>
              <a:t>E G </a:t>
            </a:r>
            <a:r>
              <a:rPr lang="en-US" sz="1800" noProof="0" dirty="0">
                <a:latin typeface="Arial" panose="020B0604020202020204" pitchFamily="34" charset="0"/>
                <a:cs typeface="Arial" panose="020B0604020202020204" pitchFamily="34" charset="0"/>
              </a:rPr>
              <a:t>R valve pintle.</a:t>
            </a:r>
          </a:p>
        </p:txBody>
      </p:sp>
      <p:sp>
        <p:nvSpPr>
          <p:cNvPr id="2" name="Content Placeholder 1">
            <a:extLst>
              <a:ext uri="{FF2B5EF4-FFF2-40B4-BE49-F238E27FC236}">
                <a16:creationId xmlns:a16="http://schemas.microsoft.com/office/drawing/2014/main" id="{B0637BF8-EC93-586E-E0A2-AE125AA11A42}"/>
              </a:ext>
            </a:extLst>
          </p:cNvPr>
          <p:cNvSpPr>
            <a:spLocks noGrp="1"/>
          </p:cNvSpPr>
          <p:nvPr>
            <p:ph idx="13"/>
          </p:nvPr>
        </p:nvSpPr>
        <p:spPr>
          <a:xfrm>
            <a:off x="466725" y="2875307"/>
            <a:ext cx="228600" cy="313350"/>
          </a:xfrm>
        </p:spPr>
        <p:txBody>
          <a:bodyPr tIns="18000" bIns="18000" anchor="ctr" anchorCtr="0"/>
          <a:lstStyle/>
          <a:p>
            <a:r>
              <a:rPr lang="en-US" sz="1800" noProof="0" dirty="0">
                <a:latin typeface="Arial" panose="020B0604020202020204" pitchFamily="34" charset="0"/>
                <a:cs typeface="Arial" panose="020B0604020202020204" pitchFamily="34" charset="0"/>
              </a:rPr>
              <a:t> </a:t>
            </a:r>
            <a:r>
              <a:rPr lang="en-US" sz="100" noProof="0" dirty="0">
                <a:latin typeface="Arial" panose="020B0604020202020204" pitchFamily="34" charset="0"/>
                <a:cs typeface="Arial" panose="020B0604020202020204" pitchFamily="34" charset="0"/>
              </a:rPr>
              <a:t> </a:t>
            </a:r>
          </a:p>
        </p:txBody>
      </p:sp>
      <p:graphicFrame>
        <p:nvGraphicFramePr>
          <p:cNvPr id="15" name="Object 14" descr="O B D hyphen Roman number 2.">
            <a:extLst>
              <a:ext uri="{FF2B5EF4-FFF2-40B4-BE49-F238E27FC236}">
                <a16:creationId xmlns:a16="http://schemas.microsoft.com/office/drawing/2014/main" id="{96DBE3B2-31ED-AFC5-3689-7BE462F7559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245570688"/>
              </p:ext>
            </p:extLst>
          </p:nvPr>
        </p:nvGraphicFramePr>
        <p:xfrm>
          <a:off x="685800" y="2909738"/>
          <a:ext cx="692760" cy="244774"/>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5" name="Object 14">
                        <a:extLst>
                          <a:ext uri="{FF2B5EF4-FFF2-40B4-BE49-F238E27FC236}">
                            <a16:creationId xmlns:a16="http://schemas.microsoft.com/office/drawing/2014/main" id="{DB83DB00-2FCC-EA05-D60D-16B1CDC486FC}"/>
                          </a:ext>
                          <a:ext uri="{C183D7F6-B498-43B3-948B-1728B52AA6E4}">
                            <adec:decorative xmlns:adec="http://schemas.microsoft.com/office/drawing/2017/decorative" val="0"/>
                          </a:ext>
                        </a:extLst>
                      </p:cNvPr>
                      <p:cNvPicPr/>
                      <p:nvPr/>
                    </p:nvPicPr>
                    <p:blipFill>
                      <a:blip r:embed="rId4"/>
                      <a:stretch>
                        <a:fillRect/>
                      </a:stretch>
                    </p:blipFill>
                    <p:spPr>
                      <a:xfrm>
                        <a:off x="685800" y="2909738"/>
                        <a:ext cx="692760" cy="244774"/>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37C013FA-EDDF-0E3A-4D85-09EEB04F4567}"/>
              </a:ext>
            </a:extLst>
          </p:cNvPr>
          <p:cNvSpPr>
            <a:spLocks noGrp="1"/>
          </p:cNvSpPr>
          <p:nvPr>
            <p:ph idx="14"/>
          </p:nvPr>
        </p:nvSpPr>
        <p:spPr>
          <a:xfrm>
            <a:off x="1413783" y="2844515"/>
            <a:ext cx="7282541" cy="313350"/>
          </a:xfrm>
        </p:spPr>
        <p:txBody>
          <a:bodyPr tIns="18000" bIns="18000" anchor="ctr" anchorCtr="0"/>
          <a:lstStyle/>
          <a:p>
            <a:pPr marL="0" indent="-486918">
              <a:buNone/>
            </a:pPr>
            <a:r>
              <a:rPr lang="en-US" sz="1800" noProof="0" dirty="0">
                <a:latin typeface="Arial" panose="020B0604020202020204" pitchFamily="34" charset="0"/>
                <a:cs typeface="Arial" panose="020B0604020202020204" pitchFamily="34" charset="0"/>
              </a:rPr>
              <a:t>requires that flow rate be tested and then is achieved by opening </a:t>
            </a:r>
            <a:r>
              <a:rPr lang="en-US" sz="1800" spc="-300" noProof="0" dirty="0">
                <a:latin typeface="Arial" panose="020B0604020202020204" pitchFamily="34" charset="0"/>
                <a:cs typeface="Arial" panose="020B0604020202020204" pitchFamily="34" charset="0"/>
              </a:rPr>
              <a:t>E G </a:t>
            </a:r>
            <a:r>
              <a:rPr lang="en-US" sz="1800" noProof="0" dirty="0">
                <a:latin typeface="Arial" panose="020B0604020202020204" pitchFamily="34" charset="0"/>
                <a:cs typeface="Arial" panose="020B0604020202020204" pitchFamily="34" charset="0"/>
              </a:rPr>
              <a:t>R </a:t>
            </a:r>
          </a:p>
        </p:txBody>
      </p:sp>
      <p:sp>
        <p:nvSpPr>
          <p:cNvPr id="6" name="Content Placeholder 5">
            <a:extLst>
              <a:ext uri="{FF2B5EF4-FFF2-40B4-BE49-F238E27FC236}">
                <a16:creationId xmlns:a16="http://schemas.microsoft.com/office/drawing/2014/main" id="{F1CCD7B6-BCAB-757E-54F8-FB144392FDCE}"/>
              </a:ext>
            </a:extLst>
          </p:cNvPr>
          <p:cNvSpPr>
            <a:spLocks noGrp="1"/>
          </p:cNvSpPr>
          <p:nvPr>
            <p:ph idx="15"/>
          </p:nvPr>
        </p:nvSpPr>
        <p:spPr>
          <a:xfrm>
            <a:off x="685800" y="3229905"/>
            <a:ext cx="5346246" cy="313350"/>
          </a:xfrm>
        </p:spPr>
        <p:txBody>
          <a:bodyPr tIns="18000" bIns="18000" anchor="ctr" anchorCtr="0"/>
          <a:lstStyle/>
          <a:p>
            <a:pPr marL="0" indent="0">
              <a:spcBef>
                <a:spcPts val="600"/>
              </a:spcBef>
              <a:buNone/>
            </a:pPr>
            <a:r>
              <a:rPr lang="en-US" sz="1800" noProof="0" dirty="0">
                <a:latin typeface="Arial" panose="020B0604020202020204" pitchFamily="34" charset="0"/>
                <a:cs typeface="Arial" panose="020B0604020202020204" pitchFamily="34" charset="0"/>
              </a:rPr>
              <a:t>valve and observing the reaction of the </a:t>
            </a:r>
            <a:r>
              <a:rPr lang="en-US" sz="1800" spc="-200" noProof="0" dirty="0">
                <a:latin typeface="Arial" panose="020B0604020202020204" pitchFamily="34" charset="0"/>
                <a:cs typeface="Arial" panose="020B0604020202020204" pitchFamily="34" charset="0"/>
              </a:rPr>
              <a:t>M A </a:t>
            </a:r>
            <a:r>
              <a:rPr lang="en-US" sz="1800" noProof="0" dirty="0">
                <a:latin typeface="Arial" panose="020B0604020202020204" pitchFamily="34" charset="0"/>
                <a:cs typeface="Arial" panose="020B0604020202020204" pitchFamily="34" charset="0"/>
              </a:rPr>
              <a:t>P sensor.</a:t>
            </a:r>
          </a:p>
        </p:txBody>
      </p:sp>
      <p:sp>
        <p:nvSpPr>
          <p:cNvPr id="7" name="Content Placeholder 6">
            <a:extLst>
              <a:ext uri="{FF2B5EF4-FFF2-40B4-BE49-F238E27FC236}">
                <a16:creationId xmlns:a16="http://schemas.microsoft.com/office/drawing/2014/main" id="{1B4B28DF-7A1F-62F6-FD43-E28A4818D269}"/>
              </a:ext>
            </a:extLst>
          </p:cNvPr>
          <p:cNvSpPr>
            <a:spLocks noGrp="1"/>
          </p:cNvSpPr>
          <p:nvPr>
            <p:ph idx="16"/>
          </p:nvPr>
        </p:nvSpPr>
        <p:spPr>
          <a:xfrm>
            <a:off x="466725" y="3582821"/>
            <a:ext cx="8229600" cy="2206176"/>
          </a:xfrm>
        </p:spPr>
        <p:txBody>
          <a:bodyPr tIns="18000" bIns="18000" anchor="ctr" anchorCtr="0"/>
          <a:lstStyle/>
          <a:p>
            <a:pPr>
              <a:spcBef>
                <a:spcPts val="600"/>
              </a:spcBef>
            </a:pPr>
            <a:r>
              <a:rPr lang="en-US" sz="1800" spc="-300" noProof="0" dirty="0">
                <a:latin typeface="Arial" panose="020B0604020202020204" pitchFamily="34" charset="0"/>
                <a:cs typeface="Arial" panose="020B0604020202020204" pitchFamily="34" charset="0"/>
              </a:rPr>
              <a:t>P C </a:t>
            </a:r>
            <a:r>
              <a:rPr lang="en-US" sz="1800" noProof="0" dirty="0">
                <a:latin typeface="Arial" panose="020B0604020202020204" pitchFamily="34" charset="0"/>
                <a:cs typeface="Arial" panose="020B0604020202020204" pitchFamily="34" charset="0"/>
              </a:rPr>
              <a:t>V systems use a valve or a fixed orifice to control and direct the fumes from the crankcase back into the intake system.</a:t>
            </a:r>
          </a:p>
          <a:p>
            <a:pPr>
              <a:spcBef>
                <a:spcPts val="600"/>
              </a:spcBef>
            </a:pPr>
            <a:r>
              <a:rPr lang="en-US" sz="1800" spc="-300" noProof="0" dirty="0">
                <a:latin typeface="Arial" panose="020B0604020202020204" pitchFamily="34" charset="0"/>
                <a:cs typeface="Arial" panose="020B0604020202020204" pitchFamily="34" charset="0"/>
              </a:rPr>
              <a:t>P C </a:t>
            </a:r>
            <a:r>
              <a:rPr lang="en-US" sz="1800" noProof="0" dirty="0">
                <a:latin typeface="Arial" panose="020B0604020202020204" pitchFamily="34" charset="0"/>
                <a:cs typeface="Arial" panose="020B0604020202020204" pitchFamily="34" charset="0"/>
              </a:rPr>
              <a:t>V valve regulates flow of fumes, depending on engine vacuum, and seals the crankcase vent in the event of a backfire.</a:t>
            </a:r>
          </a:p>
          <a:p>
            <a:pPr>
              <a:spcBef>
                <a:spcPts val="600"/>
              </a:spcBef>
            </a:pPr>
            <a:r>
              <a:rPr lang="en-US" sz="1800" noProof="0" dirty="0">
                <a:latin typeface="Arial" panose="020B0604020202020204" pitchFamily="34" charset="0"/>
                <a:cs typeface="Arial" panose="020B0604020202020204" pitchFamily="34" charset="0"/>
              </a:rPr>
              <a:t>30% of air needed by the engine at idle speed flows through the </a:t>
            </a:r>
            <a:r>
              <a:rPr lang="en-US" sz="1800" spc="-300" noProof="0" dirty="0">
                <a:latin typeface="Arial" panose="020B0604020202020204" pitchFamily="34" charset="0"/>
                <a:cs typeface="Arial" panose="020B0604020202020204" pitchFamily="34" charset="0"/>
              </a:rPr>
              <a:t>P C </a:t>
            </a:r>
            <a:r>
              <a:rPr lang="en-US" sz="1800" noProof="0" dirty="0">
                <a:latin typeface="Arial" panose="020B0604020202020204" pitchFamily="34" charset="0"/>
                <a:cs typeface="Arial" panose="020B0604020202020204" pitchFamily="34" charset="0"/>
              </a:rPr>
              <a:t>V system.</a:t>
            </a:r>
          </a:p>
          <a:p>
            <a:pPr>
              <a:spcBef>
                <a:spcPts val="600"/>
              </a:spcBef>
            </a:pPr>
            <a:r>
              <a:rPr lang="en-US" sz="1800" spc="-150" noProof="0" dirty="0">
                <a:latin typeface="Arial" panose="020B0604020202020204" pitchFamily="34" charset="0"/>
                <a:cs typeface="Arial" panose="020B0604020202020204" pitchFamily="34" charset="0"/>
              </a:rPr>
              <a:t>S A </a:t>
            </a:r>
            <a:r>
              <a:rPr lang="en-US" sz="1800" noProof="0" dirty="0">
                <a:latin typeface="Arial" panose="020B0604020202020204" pitchFamily="34" charset="0"/>
                <a:cs typeface="Arial" panose="020B0604020202020204" pitchFamily="34" charset="0"/>
              </a:rPr>
              <a:t>I system forces air at low pressure into the exhaust to reduce </a:t>
            </a:r>
            <a:r>
              <a:rPr lang="en-US" sz="1800" spc="-300" noProof="0" dirty="0">
                <a:latin typeface="Arial" panose="020B0604020202020204" pitchFamily="34" charset="0"/>
                <a:cs typeface="Arial" panose="020B0604020202020204" pitchFamily="34" charset="0"/>
              </a:rPr>
              <a:t>C </a:t>
            </a:r>
            <a:r>
              <a:rPr lang="en-US" sz="1800" noProof="0" dirty="0">
                <a:latin typeface="Arial" panose="020B0604020202020204" pitchFamily="34" charset="0"/>
                <a:cs typeface="Arial" panose="020B0604020202020204" pitchFamily="34" charset="0"/>
              </a:rPr>
              <a:t>O and </a:t>
            </a:r>
            <a:r>
              <a:rPr lang="en-US" sz="1800" spc="-300" noProof="0" dirty="0">
                <a:latin typeface="Arial" panose="020B0604020202020204" pitchFamily="34" charset="0"/>
                <a:cs typeface="Arial" panose="020B0604020202020204" pitchFamily="34" charset="0"/>
              </a:rPr>
              <a:t>H </a:t>
            </a:r>
            <a:r>
              <a:rPr lang="en-US" sz="1800" noProof="0" dirty="0">
                <a:latin typeface="Arial" panose="020B0604020202020204" pitchFamily="34" charset="0"/>
                <a:cs typeface="Arial" panose="020B0604020202020204" pitchFamily="34" charset="0"/>
              </a:rPr>
              <a:t>C exhaust emissions.</a:t>
            </a:r>
          </a:p>
        </p:txBody>
      </p:sp>
    </p:spTree>
    <p:extLst>
      <p:ext uri="{BB962C8B-B14F-4D97-AF65-F5344CB8AC3E}">
        <p14:creationId xmlns:p14="http://schemas.microsoft.com/office/powerpoint/2010/main" val="27443107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E1C47-FA1E-4137-76A0-C29DADB351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C1AD4F-F83D-3966-3200-7FE61AC83EFE}"/>
              </a:ext>
            </a:extLst>
          </p:cNvPr>
          <p:cNvSpPr>
            <a:spLocks noGrp="1"/>
          </p:cNvSpPr>
          <p:nvPr>
            <p:ph type="title"/>
          </p:nvPr>
        </p:nvSpPr>
        <p:spPr>
          <a:xfrm>
            <a:off x="466725" y="162762"/>
            <a:ext cx="8229600" cy="590349"/>
          </a:xfrm>
        </p:spPr>
        <p:txBody>
          <a:bodyPr tIns="18000" bIns="18000" anchor="ctr" anchorCtr="0">
            <a:spAutoFit/>
          </a:bodyPr>
          <a:lstStyle/>
          <a:p>
            <a:r>
              <a:rPr lang="en-US" kern="0" noProof="0" dirty="0">
                <a:cs typeface="Times New Roman"/>
                <a:sym typeface="Times New Roman"/>
              </a:rPr>
              <a:t>Summary </a:t>
            </a:r>
            <a:r>
              <a:rPr lang="en-US" sz="2800" kern="0" noProof="0" dirty="0">
                <a:cs typeface="Times New Roman"/>
                <a:sym typeface="Times New Roman"/>
              </a:rPr>
              <a:t>(2 of 2)</a:t>
            </a:r>
            <a:endParaRPr lang="en-US" noProof="0" dirty="0"/>
          </a:p>
        </p:txBody>
      </p:sp>
      <p:sp>
        <p:nvSpPr>
          <p:cNvPr id="4" name="Content Placeholder 3">
            <a:extLst>
              <a:ext uri="{FF2B5EF4-FFF2-40B4-BE49-F238E27FC236}">
                <a16:creationId xmlns:a16="http://schemas.microsoft.com/office/drawing/2014/main" id="{FD88520A-ADA0-2A30-2E78-FF7E55E3F139}"/>
              </a:ext>
            </a:extLst>
          </p:cNvPr>
          <p:cNvSpPr>
            <a:spLocks noGrp="1"/>
          </p:cNvSpPr>
          <p:nvPr>
            <p:ph idx="1"/>
          </p:nvPr>
        </p:nvSpPr>
        <p:spPr>
          <a:xfrm>
            <a:off x="468517" y="952284"/>
            <a:ext cx="8218283" cy="3391116"/>
          </a:xfrm>
        </p:spPr>
        <p:txBody>
          <a:bodyPr wrap="square" tIns="18000" bIns="18000" anchor="ctr" anchorCtr="0">
            <a:spAutoFit/>
          </a:bodyPr>
          <a:lstStyle/>
          <a:p>
            <a:pPr>
              <a:spcBef>
                <a:spcPts val="600"/>
              </a:spcBef>
            </a:pPr>
            <a:r>
              <a:rPr lang="en-US" sz="1800" noProof="0" dirty="0"/>
              <a:t>A catalytic converter is aftertreatment device that reduces exhaust emissions outside of engine. A catalyst is an element that starts a chemical reaction, but is not consumed in the process.</a:t>
            </a:r>
          </a:p>
          <a:p>
            <a:pPr>
              <a:spcBef>
                <a:spcPts val="600"/>
              </a:spcBef>
            </a:pPr>
            <a:r>
              <a:rPr lang="en-US" sz="1800" noProof="0" dirty="0"/>
              <a:t>Catalyst material used in a catalytic converter includes rhodium, palladium, and platinum.</a:t>
            </a:r>
          </a:p>
          <a:p>
            <a:pPr>
              <a:spcBef>
                <a:spcPts val="600"/>
              </a:spcBef>
            </a:pPr>
            <a:r>
              <a:rPr lang="en-US" sz="1800" spc="-300" noProof="0" dirty="0"/>
              <a:t>O b </a:t>
            </a:r>
            <a:r>
              <a:rPr lang="en-US" sz="1800" noProof="0" dirty="0"/>
              <a:t>d-ii system monitor compares the relative activity of a rear oxygen sensor to the precatalytic oxygen sensor to determine catalytic converter efficiency.</a:t>
            </a:r>
          </a:p>
          <a:p>
            <a:pPr>
              <a:spcBef>
                <a:spcPts val="600"/>
              </a:spcBef>
            </a:pPr>
            <a:r>
              <a:rPr lang="en-US" sz="1800" noProof="0" dirty="0"/>
              <a:t>Purpose of </a:t>
            </a:r>
            <a:r>
              <a:rPr lang="en-US" sz="1800" spc="-200" noProof="0" dirty="0"/>
              <a:t>E V A</a:t>
            </a:r>
            <a:r>
              <a:rPr lang="en-US" sz="1800" noProof="0" dirty="0"/>
              <a:t> P system to reduce the release of volatile organic compounds (</a:t>
            </a:r>
            <a:r>
              <a:rPr lang="en-US" sz="1800" spc="-200" noProof="0" dirty="0"/>
              <a:t>V O C </a:t>
            </a:r>
            <a:r>
              <a:rPr lang="en-US" sz="1800" noProof="0" dirty="0"/>
              <a:t>S) into the atmosphere.</a:t>
            </a:r>
          </a:p>
          <a:p>
            <a:pPr>
              <a:spcBef>
                <a:spcPts val="600"/>
              </a:spcBef>
            </a:pPr>
            <a:r>
              <a:rPr lang="en-US" sz="1800" noProof="0" dirty="0"/>
              <a:t>Carbon (charcoal) canister is used to trap and hold gasoline vapors until they can be purged and run into the engine to be burned.</a:t>
            </a:r>
          </a:p>
        </p:txBody>
      </p:sp>
      <p:sp>
        <p:nvSpPr>
          <p:cNvPr id="2" name="Content Placeholder 1">
            <a:extLst>
              <a:ext uri="{FF2B5EF4-FFF2-40B4-BE49-F238E27FC236}">
                <a16:creationId xmlns:a16="http://schemas.microsoft.com/office/drawing/2014/main" id="{563D730D-D7F9-C04F-5914-750C048F383C}"/>
              </a:ext>
            </a:extLst>
          </p:cNvPr>
          <p:cNvSpPr>
            <a:spLocks noGrp="1"/>
          </p:cNvSpPr>
          <p:nvPr>
            <p:ph idx="13"/>
          </p:nvPr>
        </p:nvSpPr>
        <p:spPr>
          <a:xfrm>
            <a:off x="466726" y="4439756"/>
            <a:ext cx="228600" cy="313350"/>
          </a:xfrm>
        </p:spPr>
        <p:txBody>
          <a:bodyPr tIns="18000" bIns="18000" anchor="ctr" anchorCtr="0"/>
          <a:lstStyle/>
          <a:p>
            <a:r>
              <a:rPr lang="en-US" sz="1800" noProof="0" dirty="0">
                <a:latin typeface="Arial" panose="020B0604020202020204" pitchFamily="34" charset="0"/>
                <a:cs typeface="Arial" panose="020B0604020202020204" pitchFamily="34" charset="0"/>
              </a:rPr>
              <a:t> </a:t>
            </a:r>
            <a:r>
              <a:rPr lang="en-US" sz="100" noProof="0" dirty="0">
                <a:latin typeface="Arial" panose="020B0604020202020204" pitchFamily="34" charset="0"/>
                <a:cs typeface="Arial" panose="020B0604020202020204" pitchFamily="34" charset="0"/>
              </a:rPr>
              <a:t> </a:t>
            </a:r>
          </a:p>
        </p:txBody>
      </p:sp>
      <p:graphicFrame>
        <p:nvGraphicFramePr>
          <p:cNvPr id="15" name="Object 14" descr="O B D hyphen Roman number 2.">
            <a:extLst>
              <a:ext uri="{FF2B5EF4-FFF2-40B4-BE49-F238E27FC236}">
                <a16:creationId xmlns:a16="http://schemas.microsoft.com/office/drawing/2014/main" id="{2DF6F3D0-2DFA-B380-43D0-9CA927375941}"/>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965638308"/>
              </p:ext>
            </p:extLst>
          </p:nvPr>
        </p:nvGraphicFramePr>
        <p:xfrm>
          <a:off x="685801" y="4474187"/>
          <a:ext cx="692760" cy="244774"/>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5" name="Object 14">
                        <a:extLst>
                          <a:ext uri="{FF2B5EF4-FFF2-40B4-BE49-F238E27FC236}">
                            <a16:creationId xmlns:a16="http://schemas.microsoft.com/office/drawing/2014/main" id="{96DBE3B2-31ED-AFC5-3689-7BE462F75596}"/>
                          </a:ext>
                          <a:ext uri="{C183D7F6-B498-43B3-948B-1728B52AA6E4}">
                            <adec:decorative xmlns:adec="http://schemas.microsoft.com/office/drawing/2017/decorative" val="0"/>
                          </a:ext>
                        </a:extLst>
                      </p:cNvPr>
                      <p:cNvPicPr/>
                      <p:nvPr/>
                    </p:nvPicPr>
                    <p:blipFill>
                      <a:blip r:embed="rId4"/>
                      <a:stretch>
                        <a:fillRect/>
                      </a:stretch>
                    </p:blipFill>
                    <p:spPr>
                      <a:xfrm>
                        <a:off x="685801" y="4474187"/>
                        <a:ext cx="692760" cy="244774"/>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E6CABA9B-EA1E-5AC3-E233-6E0849646864}"/>
              </a:ext>
            </a:extLst>
          </p:cNvPr>
          <p:cNvSpPr>
            <a:spLocks noGrp="1"/>
          </p:cNvSpPr>
          <p:nvPr>
            <p:ph idx="14"/>
          </p:nvPr>
        </p:nvSpPr>
        <p:spPr>
          <a:xfrm>
            <a:off x="1413785" y="4408964"/>
            <a:ext cx="6815816" cy="313350"/>
          </a:xfrm>
        </p:spPr>
        <p:txBody>
          <a:bodyPr tIns="18000" bIns="18000" anchor="ctr" anchorCtr="0"/>
          <a:lstStyle/>
          <a:p>
            <a:pPr marL="0" indent="-486918">
              <a:buNone/>
            </a:pPr>
            <a:r>
              <a:rPr lang="en-US" sz="1800" noProof="0" dirty="0"/>
              <a:t>regulation requires that the evaporative emission control system be </a:t>
            </a:r>
            <a:endParaRPr lang="en-US" sz="1800" noProof="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12643B8-C217-E813-8362-85105EEC31D7}"/>
              </a:ext>
            </a:extLst>
          </p:cNvPr>
          <p:cNvSpPr>
            <a:spLocks noGrp="1"/>
          </p:cNvSpPr>
          <p:nvPr>
            <p:ph idx="15"/>
          </p:nvPr>
        </p:nvSpPr>
        <p:spPr>
          <a:xfrm>
            <a:off x="747487" y="4787878"/>
            <a:ext cx="5043713" cy="313350"/>
          </a:xfrm>
        </p:spPr>
        <p:txBody>
          <a:bodyPr tIns="18000" bIns="18000" anchor="ctr" anchorCtr="0"/>
          <a:lstStyle/>
          <a:p>
            <a:pPr marL="0" indent="0">
              <a:spcBef>
                <a:spcPts val="600"/>
              </a:spcBef>
              <a:buNone/>
            </a:pPr>
            <a:r>
              <a:rPr lang="en-US" sz="1800" noProof="0" dirty="0"/>
              <a:t>checked for leakage and proper purge flow rates.</a:t>
            </a:r>
          </a:p>
        </p:txBody>
      </p:sp>
      <p:sp>
        <p:nvSpPr>
          <p:cNvPr id="7" name="Content Placeholder 6">
            <a:extLst>
              <a:ext uri="{FF2B5EF4-FFF2-40B4-BE49-F238E27FC236}">
                <a16:creationId xmlns:a16="http://schemas.microsoft.com/office/drawing/2014/main" id="{638F7757-7BEA-F8DF-4827-CE26C105E6FD}"/>
              </a:ext>
            </a:extLst>
          </p:cNvPr>
          <p:cNvSpPr>
            <a:spLocks noGrp="1"/>
          </p:cNvSpPr>
          <p:nvPr>
            <p:ph idx="16"/>
          </p:nvPr>
        </p:nvSpPr>
        <p:spPr>
          <a:xfrm>
            <a:off x="466725" y="5181600"/>
            <a:ext cx="8229600" cy="590349"/>
          </a:xfrm>
        </p:spPr>
        <p:txBody>
          <a:bodyPr tIns="18000" bIns="18000" anchor="ctr" anchorCtr="0"/>
          <a:lstStyle/>
          <a:p>
            <a:pPr>
              <a:spcBef>
                <a:spcPts val="600"/>
              </a:spcBef>
            </a:pPr>
            <a:r>
              <a:rPr lang="en-US" sz="1800" noProof="0" dirty="0"/>
              <a:t>External leaks can best be located by pressurizing the fuel system with low-pressure smoke.</a:t>
            </a:r>
          </a:p>
        </p:txBody>
      </p:sp>
    </p:spTree>
    <p:extLst>
      <p:ext uri="{BB962C8B-B14F-4D97-AF65-F5344CB8AC3E}">
        <p14:creationId xmlns:p14="http://schemas.microsoft.com/office/powerpoint/2010/main" val="5898506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994712"/>
            <a:ext cx="8078279" cy="120590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0" indent="0">
              <a:spcBef>
                <a:spcPts val="600"/>
              </a:spcBef>
              <a:buNone/>
            </a:pPr>
            <a:endParaRPr lang="en-US" sz="2200" dirty="0"/>
          </a:p>
          <a:p>
            <a:pPr marL="342000" indent="-342000">
              <a:spcBef>
                <a:spcPts val="600"/>
              </a:spcBef>
            </a:pPr>
            <a:r>
              <a:rPr lang="en-US" sz="2200" dirty="0"/>
              <a:t>Video Library: </a:t>
            </a:r>
            <a:r>
              <a:rPr lang="en-US" sz="2200" dirty="0">
                <a:hlinkClick r:id="rId4"/>
              </a:rPr>
              <a:t>(A8) Engine Performance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185344"/>
            <a:ext cx="8200142"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(5 of 14)</a:t>
            </a:r>
            <a:endParaRPr lang="en-US" noProof="0" dirty="0"/>
          </a:p>
        </p:txBody>
      </p:sp>
      <p:sp>
        <p:nvSpPr>
          <p:cNvPr id="4" name="Content Placeholder 3"/>
          <p:cNvSpPr>
            <a:spLocks noGrp="1"/>
          </p:cNvSpPr>
          <p:nvPr>
            <p:ph idx="1"/>
          </p:nvPr>
        </p:nvSpPr>
        <p:spPr>
          <a:xfrm>
            <a:off x="471577" y="1371600"/>
            <a:ext cx="8229600" cy="1706039"/>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On inline-type engines, an external tube is used to carry exhaust gas to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a:t>
            </a:r>
          </a:p>
          <a:p>
            <a:r>
              <a:rPr lang="en-US" sz="2400" noProof="0" dirty="0">
                <a:latin typeface="Arial" panose="020B0604020202020204" pitchFamily="34" charset="0"/>
                <a:cs typeface="Arial" panose="020B0604020202020204" pitchFamily="34" charset="0"/>
              </a:rPr>
              <a:t>Designed to be long so that exhaust gas is cooled before it enters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Tree>
    <p:extLst>
      <p:ext uri="{BB962C8B-B14F-4D97-AF65-F5344CB8AC3E}">
        <p14:creationId xmlns:p14="http://schemas.microsoft.com/office/powerpoint/2010/main" val="1131609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638C-F1FD-5F2D-EC4C-6DE4B87A9B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2B8364-73AF-9B26-C230-E2E92931BFEF}"/>
              </a:ext>
            </a:extLst>
          </p:cNvPr>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(6 of 14)</a:t>
            </a:r>
            <a:endParaRPr lang="en-US" noProof="0" dirty="0"/>
          </a:p>
        </p:txBody>
      </p:sp>
      <p:sp>
        <p:nvSpPr>
          <p:cNvPr id="4" name="Content Placeholder 3">
            <a:extLst>
              <a:ext uri="{FF2B5EF4-FFF2-40B4-BE49-F238E27FC236}">
                <a16:creationId xmlns:a16="http://schemas.microsoft.com/office/drawing/2014/main" id="{91139459-F27C-B466-05A0-7EB98C245C7A}"/>
              </a:ext>
            </a:extLst>
          </p:cNvPr>
          <p:cNvSpPr>
            <a:spLocks noGrp="1"/>
          </p:cNvSpPr>
          <p:nvPr>
            <p:ph idx="1"/>
          </p:nvPr>
        </p:nvSpPr>
        <p:spPr>
          <a:xfrm>
            <a:off x="457200" y="1295400"/>
            <a:ext cx="8229600" cy="2329287"/>
          </a:xfrm>
        </p:spPr>
        <p:txBody>
          <a:bodyPr wrap="square" tIns="18000" bIns="18000" anchor="ctr" anchorCtr="0">
            <a:spAutoFit/>
          </a:bodyPr>
          <a:lstStyle/>
          <a:p>
            <a:pPr marL="0" indent="0">
              <a:spcBef>
                <a:spcPts val="600"/>
              </a:spcBef>
              <a:buNone/>
            </a:pPr>
            <a:r>
              <a:rPr lang="en-US" sz="2000" spc="-25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System Operation </a:t>
            </a:r>
          </a:p>
          <a:p>
            <a:pPr>
              <a:spcBef>
                <a:spcPts val="600"/>
              </a:spcBef>
            </a:pPr>
            <a:r>
              <a:rPr lang="en-US" sz="2000" noProof="0" dirty="0">
                <a:latin typeface="Arial" panose="020B0604020202020204" pitchFamily="34" charset="0"/>
                <a:cs typeface="Arial" panose="020B0604020202020204" pitchFamily="34" charset="0"/>
              </a:rPr>
              <a:t>Needed to lower peak combustion temperatures. </a:t>
            </a:r>
          </a:p>
          <a:p>
            <a:pPr>
              <a:spcBef>
                <a:spcPts val="600"/>
              </a:spcBef>
            </a:pPr>
            <a:r>
              <a:rPr lang="en-US" sz="2000" b="1" i="1" noProof="0" dirty="0">
                <a:latin typeface="Arial" panose="020B0604020202020204" pitchFamily="34" charset="0"/>
                <a:cs typeface="Arial" panose="020B0604020202020204" pitchFamily="34" charset="0"/>
              </a:rPr>
              <a:t>not</a:t>
            </a:r>
            <a:r>
              <a:rPr lang="en-US" sz="2000" i="1" noProof="0" dirty="0">
                <a:latin typeface="Arial" panose="020B0604020202020204" pitchFamily="34" charset="0"/>
                <a:cs typeface="Arial" panose="020B0604020202020204" pitchFamily="34" charset="0"/>
              </a:rPr>
              <a:t> </a:t>
            </a:r>
            <a:r>
              <a:rPr lang="en-US" sz="2000" noProof="0" dirty="0">
                <a:latin typeface="Arial" panose="020B0604020202020204" pitchFamily="34" charset="0"/>
                <a:cs typeface="Arial" panose="020B0604020202020204" pitchFamily="34" charset="0"/>
              </a:rPr>
              <a:t>required during conditions because combustion temperatures low:</a:t>
            </a:r>
          </a:p>
          <a:p>
            <a:pPr lvl="1"/>
            <a:r>
              <a:rPr lang="en-US" sz="2000" noProof="0" dirty="0">
                <a:latin typeface="Arial" panose="020B0604020202020204" pitchFamily="34" charset="0"/>
                <a:cs typeface="Arial" panose="020B0604020202020204" pitchFamily="34" charset="0"/>
              </a:rPr>
              <a:t>Idle speed</a:t>
            </a:r>
          </a:p>
          <a:p>
            <a:pPr lvl="1"/>
            <a:r>
              <a:rPr lang="en-US" sz="2000" noProof="0" dirty="0">
                <a:latin typeface="Arial" panose="020B0604020202020204" pitchFamily="34" charset="0"/>
                <a:cs typeface="Arial" panose="020B0604020202020204" pitchFamily="34" charset="0"/>
              </a:rPr>
              <a:t>When engine is cold	</a:t>
            </a:r>
          </a:p>
          <a:p>
            <a:pPr lvl="1"/>
            <a:r>
              <a:rPr lang="en-US" sz="2000" noProof="0" dirty="0">
                <a:latin typeface="Arial" panose="020B0604020202020204" pitchFamily="34" charset="0"/>
                <a:cs typeface="Arial" panose="020B0604020202020204" pitchFamily="34" charset="0"/>
              </a:rPr>
              <a:t>At </a:t>
            </a:r>
            <a:r>
              <a:rPr lang="en-US" sz="2000" spc="-300" noProof="0" dirty="0">
                <a:latin typeface="Arial" panose="020B0604020202020204" pitchFamily="34" charset="0"/>
                <a:cs typeface="Arial" panose="020B0604020202020204" pitchFamily="34" charset="0"/>
              </a:rPr>
              <a:t>W O </a:t>
            </a:r>
            <a:r>
              <a:rPr lang="en-US" sz="2000" noProof="0" dirty="0">
                <a:latin typeface="Arial" panose="020B0604020202020204" pitchFamily="34" charset="0"/>
                <a:cs typeface="Arial" panose="020B0604020202020204" pitchFamily="34" charset="0"/>
              </a:rPr>
              <a:t>T (not allowing </a:t>
            </a:r>
            <a:r>
              <a:rPr lang="en-US" sz="2000" spc="-30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allows engine to provide extra power</a:t>
            </a:r>
          </a:p>
        </p:txBody>
      </p:sp>
      <p:sp>
        <p:nvSpPr>
          <p:cNvPr id="2" name="Content Placeholder 1">
            <a:extLst>
              <a:ext uri="{FF2B5EF4-FFF2-40B4-BE49-F238E27FC236}">
                <a16:creationId xmlns:a16="http://schemas.microsoft.com/office/drawing/2014/main" id="{BC3A414E-DB69-9E17-28F8-E5BCF9916693}"/>
              </a:ext>
            </a:extLst>
          </p:cNvPr>
          <p:cNvSpPr>
            <a:spLocks noGrp="1"/>
          </p:cNvSpPr>
          <p:nvPr>
            <p:ph idx="13"/>
          </p:nvPr>
        </p:nvSpPr>
        <p:spPr>
          <a:xfrm>
            <a:off x="1207011" y="3683663"/>
            <a:ext cx="2656251" cy="344128"/>
          </a:xfrm>
        </p:spPr>
        <p:txBody>
          <a:bodyPr tIns="18000" bIns="18000" anchor="ctr" anchorCtr="0"/>
          <a:lstStyle/>
          <a:p>
            <a:pPr marL="0" lvl="1" indent="0">
              <a:buNone/>
            </a:pPr>
            <a:r>
              <a:rPr lang="en-US" sz="2000" noProof="0" dirty="0">
                <a:latin typeface="Arial" panose="020B0604020202020204" pitchFamily="34" charset="0"/>
                <a:cs typeface="Arial" panose="020B0604020202020204" pitchFamily="34" charset="0"/>
              </a:rPr>
              <a:t>when demanded. While</a:t>
            </a:r>
          </a:p>
        </p:txBody>
      </p:sp>
      <p:graphicFrame>
        <p:nvGraphicFramePr>
          <p:cNvPr id="15" name="Object 14" descr="N O subscript x">
            <a:extLst>
              <a:ext uri="{FF2B5EF4-FFF2-40B4-BE49-F238E27FC236}">
                <a16:creationId xmlns:a16="http://schemas.microsoft.com/office/drawing/2014/main" id="{94042EBC-78CE-A98F-9BD4-1A93F1D158D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376096276"/>
              </p:ext>
            </p:extLst>
          </p:nvPr>
        </p:nvGraphicFramePr>
        <p:xfrm>
          <a:off x="3911442" y="3704245"/>
          <a:ext cx="477323" cy="345995"/>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5" name="Object 14">
                        <a:extLst>
                          <a:ext uri="{FF2B5EF4-FFF2-40B4-BE49-F238E27FC236}">
                            <a16:creationId xmlns:a16="http://schemas.microsoft.com/office/drawing/2014/main" id="{0548A77E-5E7E-6B3D-8385-D42C194530CB}"/>
                          </a:ext>
                          <a:ext uri="{C183D7F6-B498-43B3-948B-1728B52AA6E4}">
                            <adec:decorative xmlns:adec="http://schemas.microsoft.com/office/drawing/2017/decorative" val="0"/>
                          </a:ext>
                        </a:extLst>
                      </p:cNvPr>
                      <p:cNvPicPr/>
                      <p:nvPr/>
                    </p:nvPicPr>
                    <p:blipFill>
                      <a:blip r:embed="rId4"/>
                      <a:stretch>
                        <a:fillRect/>
                      </a:stretch>
                    </p:blipFill>
                    <p:spPr>
                      <a:xfrm>
                        <a:off x="3911442" y="3704245"/>
                        <a:ext cx="477323" cy="34599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93728C30-BB23-06E2-DC9E-0BC559302795}"/>
              </a:ext>
            </a:extLst>
          </p:cNvPr>
          <p:cNvSpPr>
            <a:spLocks noGrp="1"/>
          </p:cNvSpPr>
          <p:nvPr>
            <p:ph idx="14"/>
          </p:nvPr>
        </p:nvSpPr>
        <p:spPr>
          <a:xfrm>
            <a:off x="4419600" y="3680327"/>
            <a:ext cx="4119563" cy="344129"/>
          </a:xfrm>
        </p:spPr>
        <p:txBody>
          <a:bodyPr tIns="18000" bIns="18000" anchor="ctr" anchorCtr="0"/>
          <a:lstStyle/>
          <a:p>
            <a:pPr marL="0" lvl="1" indent="0">
              <a:buNone/>
            </a:pPr>
            <a:r>
              <a:rPr lang="en-US" sz="2000" noProof="0" dirty="0">
                <a:latin typeface="Arial" panose="020B0604020202020204" pitchFamily="34" charset="0"/>
                <a:cs typeface="Arial" panose="020B0604020202020204" pitchFamily="34" charset="0"/>
              </a:rPr>
              <a:t>formation is high during these times,</a:t>
            </a:r>
          </a:p>
        </p:txBody>
      </p:sp>
      <p:sp>
        <p:nvSpPr>
          <p:cNvPr id="6" name="Content Placeholder 5">
            <a:extLst>
              <a:ext uri="{FF2B5EF4-FFF2-40B4-BE49-F238E27FC236}">
                <a16:creationId xmlns:a16="http://schemas.microsoft.com/office/drawing/2014/main" id="{79653A71-6644-30D0-BFEC-665DD5A04AC6}"/>
              </a:ext>
            </a:extLst>
          </p:cNvPr>
          <p:cNvSpPr>
            <a:spLocks noGrp="1"/>
          </p:cNvSpPr>
          <p:nvPr>
            <p:ph idx="15"/>
          </p:nvPr>
        </p:nvSpPr>
        <p:spPr>
          <a:xfrm>
            <a:off x="1219200" y="4093205"/>
            <a:ext cx="5855588" cy="344128"/>
          </a:xfrm>
        </p:spPr>
        <p:txBody>
          <a:bodyPr tIns="18000" bIns="18000" anchor="ctr" anchorCtr="0"/>
          <a:lstStyle/>
          <a:p>
            <a:pPr marL="0" lvl="1" indent="0">
              <a:buNone/>
            </a:pPr>
            <a:r>
              <a:rPr lang="en-US" sz="2000" noProof="0" dirty="0">
                <a:latin typeface="Arial" panose="020B0604020202020204" pitchFamily="34" charset="0"/>
                <a:cs typeface="Arial" panose="020B0604020202020204" pitchFamily="34" charset="0"/>
              </a:rPr>
              <a:t>overall effect of not using </a:t>
            </a:r>
            <a:r>
              <a:rPr lang="en-US" sz="2000" spc="-30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during </a:t>
            </a:r>
            <a:r>
              <a:rPr lang="en-US" sz="2000" spc="-250" noProof="0" dirty="0">
                <a:latin typeface="Arial" panose="020B0604020202020204" pitchFamily="34" charset="0"/>
                <a:cs typeface="Arial" panose="020B0604020202020204" pitchFamily="34" charset="0"/>
              </a:rPr>
              <a:t>W O </a:t>
            </a:r>
            <a:r>
              <a:rPr lang="en-US" sz="2000" noProof="0" dirty="0">
                <a:latin typeface="Arial" panose="020B0604020202020204" pitchFamily="34" charset="0"/>
                <a:cs typeface="Arial" panose="020B0604020202020204" pitchFamily="34" charset="0"/>
              </a:rPr>
              <a:t>T is minor</a:t>
            </a:r>
          </a:p>
        </p:txBody>
      </p:sp>
      <p:sp>
        <p:nvSpPr>
          <p:cNvPr id="7" name="Content Placeholder 6">
            <a:extLst>
              <a:ext uri="{FF2B5EF4-FFF2-40B4-BE49-F238E27FC236}">
                <a16:creationId xmlns:a16="http://schemas.microsoft.com/office/drawing/2014/main" id="{F7AD1414-6F66-0BBD-E1E8-34F71A55100B}"/>
              </a:ext>
            </a:extLst>
          </p:cNvPr>
          <p:cNvSpPr>
            <a:spLocks noGrp="1"/>
          </p:cNvSpPr>
          <p:nvPr>
            <p:ph idx="16"/>
          </p:nvPr>
        </p:nvSpPr>
        <p:spPr>
          <a:xfrm>
            <a:off x="461359" y="4455057"/>
            <a:ext cx="228179" cy="344128"/>
          </a:xfrm>
        </p:spPr>
        <p:txBody>
          <a:bodyPr tIns="18000" bIns="18000" anchor="ctr" anchorCtr="0"/>
          <a:lstStyle/>
          <a:p>
            <a:r>
              <a:rPr lang="en-US" sz="2000" noProof="0" dirty="0">
                <a:latin typeface="Arial" panose="020B0604020202020204" pitchFamily="34" charset="0"/>
                <a:cs typeface="Arial" panose="020B0604020202020204" pitchFamily="34" charset="0"/>
              </a:rPr>
              <a:t>  </a:t>
            </a:r>
          </a:p>
        </p:txBody>
      </p:sp>
      <p:graphicFrame>
        <p:nvGraphicFramePr>
          <p:cNvPr id="13" name="Object 12" descr="N O subscript x">
            <a:extLst>
              <a:ext uri="{FF2B5EF4-FFF2-40B4-BE49-F238E27FC236}">
                <a16:creationId xmlns:a16="http://schemas.microsoft.com/office/drawing/2014/main" id="{994CEFCE-30E9-3724-D348-F9C20B8613F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289765567"/>
              </p:ext>
            </p:extLst>
          </p:nvPr>
        </p:nvGraphicFramePr>
        <p:xfrm>
          <a:off x="762000" y="4507743"/>
          <a:ext cx="501671" cy="363645"/>
        </p:xfrm>
        <a:graphic>
          <a:graphicData uri="http://schemas.openxmlformats.org/presentationml/2006/ole">
            <mc:AlternateContent xmlns:mc="http://schemas.openxmlformats.org/markup-compatibility/2006">
              <mc:Choice xmlns:v="urn:schemas-microsoft-com:vml" Requires="v">
                <p:oleObj name="Equation" r:id="rId5" imgW="317160" imgH="228600" progId="Equation.DSMT4">
                  <p:embed/>
                </p:oleObj>
              </mc:Choice>
              <mc:Fallback>
                <p:oleObj name="Equation" r:id="rId5" imgW="317160" imgH="228600" progId="Equation.DSMT4">
                  <p:embed/>
                  <p:pic>
                    <p:nvPicPr>
                      <p:cNvPr id="15" name="Object 14">
                        <a:extLst>
                          <a:ext uri="{FF2B5EF4-FFF2-40B4-BE49-F238E27FC236}">
                            <a16:creationId xmlns:a16="http://schemas.microsoft.com/office/drawing/2014/main" id="{94042EBC-78CE-A98F-9BD4-1A93F1D158DF}"/>
                          </a:ext>
                          <a:ext uri="{C183D7F6-B498-43B3-948B-1728B52AA6E4}">
                            <adec:decorative xmlns:adec="http://schemas.microsoft.com/office/drawing/2017/decorative" val="0"/>
                          </a:ext>
                        </a:extLst>
                      </p:cNvPr>
                      <p:cNvPicPr/>
                      <p:nvPr/>
                    </p:nvPicPr>
                    <p:blipFill>
                      <a:blip r:embed="rId4"/>
                      <a:stretch>
                        <a:fillRect/>
                      </a:stretch>
                    </p:blipFill>
                    <p:spPr>
                      <a:xfrm>
                        <a:off x="762000" y="4507743"/>
                        <a:ext cx="501671" cy="363645"/>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872AC31C-5920-001E-80DB-C5A0063DE916}"/>
              </a:ext>
            </a:extLst>
          </p:cNvPr>
          <p:cNvSpPr>
            <a:spLocks noGrp="1"/>
          </p:cNvSpPr>
          <p:nvPr>
            <p:ph idx="17"/>
          </p:nvPr>
        </p:nvSpPr>
        <p:spPr>
          <a:xfrm>
            <a:off x="1295400" y="4492974"/>
            <a:ext cx="6993302" cy="344129"/>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emission changes according to speed, temperature, and load.</a:t>
            </a:r>
          </a:p>
        </p:txBody>
      </p:sp>
      <p:sp>
        <p:nvSpPr>
          <p:cNvPr id="9" name="Content Placeholder 8">
            <a:extLst>
              <a:ext uri="{FF2B5EF4-FFF2-40B4-BE49-F238E27FC236}">
                <a16:creationId xmlns:a16="http://schemas.microsoft.com/office/drawing/2014/main" id="{A18917F5-45D1-EDF9-1135-27E00FC15C7F}"/>
              </a:ext>
            </a:extLst>
          </p:cNvPr>
          <p:cNvSpPr>
            <a:spLocks noGrp="1"/>
          </p:cNvSpPr>
          <p:nvPr>
            <p:ph idx="18"/>
          </p:nvPr>
        </p:nvSpPr>
        <p:spPr>
          <a:xfrm>
            <a:off x="457200" y="4920702"/>
            <a:ext cx="8229600" cy="959681"/>
          </a:xfrm>
        </p:spPr>
        <p:txBody>
          <a:bodyPr tIns="18000" bIns="18000" anchor="ctr" anchorCtr="0"/>
          <a:lstStyle/>
          <a:p>
            <a:pPr>
              <a:spcBef>
                <a:spcPts val="600"/>
              </a:spcBef>
            </a:pPr>
            <a:r>
              <a:rPr lang="en-US" sz="2000" spc="-20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is not used at </a:t>
            </a:r>
            <a:r>
              <a:rPr lang="en-US" sz="2000" spc="-300" noProof="0" dirty="0">
                <a:latin typeface="Arial" panose="020B0604020202020204" pitchFamily="34" charset="0"/>
                <a:cs typeface="Arial" panose="020B0604020202020204" pitchFamily="34" charset="0"/>
              </a:rPr>
              <a:t>W O </a:t>
            </a:r>
            <a:r>
              <a:rPr lang="en-US" sz="2000" noProof="0" dirty="0">
                <a:latin typeface="Arial" panose="020B0604020202020204" pitchFamily="34" charset="0"/>
                <a:cs typeface="Arial" panose="020B0604020202020204" pitchFamily="34" charset="0"/>
              </a:rPr>
              <a:t>T because it would reduce engine performance and engine does not operate under these conditions for a long period of time.</a:t>
            </a:r>
          </a:p>
        </p:txBody>
      </p:sp>
    </p:spTree>
    <p:extLst>
      <p:ext uri="{BB962C8B-B14F-4D97-AF65-F5344CB8AC3E}">
        <p14:creationId xmlns:p14="http://schemas.microsoft.com/office/powerpoint/2010/main" val="251379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638C-F1FD-5F2D-EC4C-6DE4B87A9B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2B8364-73AF-9B26-C230-E2E92931BFEF}"/>
              </a:ext>
            </a:extLst>
          </p:cNvPr>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(7 of 14)</a:t>
            </a:r>
            <a:endParaRPr lang="en-US" noProof="0" dirty="0"/>
          </a:p>
        </p:txBody>
      </p:sp>
      <p:sp>
        <p:nvSpPr>
          <p:cNvPr id="4" name="Content Placeholder 3">
            <a:extLst>
              <a:ext uri="{FF2B5EF4-FFF2-40B4-BE49-F238E27FC236}">
                <a16:creationId xmlns:a16="http://schemas.microsoft.com/office/drawing/2014/main" id="{91139459-F27C-B466-05A0-7EB98C245C7A}"/>
              </a:ext>
            </a:extLst>
          </p:cNvPr>
          <p:cNvSpPr>
            <a:spLocks noGrp="1"/>
          </p:cNvSpPr>
          <p:nvPr>
            <p:ph idx="1"/>
          </p:nvPr>
        </p:nvSpPr>
        <p:spPr>
          <a:xfrm>
            <a:off x="457200" y="1301495"/>
            <a:ext cx="8229600" cy="405683"/>
          </a:xfrm>
        </p:spPr>
        <p:txBody>
          <a:bodyPr wrap="square" tIns="18000" bIns="18000" anchor="ctr" anchorCtr="0">
            <a:spAutoFit/>
          </a:bodyPr>
          <a:lstStyle/>
          <a:p>
            <a:pPr marL="0" indent="0">
              <a:buNone/>
            </a:pPr>
            <a:r>
              <a:rPr lang="en-US" sz="2400" spc="-300" dirty="0">
                <a:latin typeface="Arial" panose="020B0604020202020204" pitchFamily="34" charset="0"/>
                <a:cs typeface="Arial" panose="020B0604020202020204" pitchFamily="34" charset="0"/>
              </a:rPr>
              <a:t>E G </a:t>
            </a:r>
            <a:r>
              <a:rPr lang="en-US" sz="2400" dirty="0">
                <a:latin typeface="Arial" panose="020B0604020202020204" pitchFamily="34" charset="0"/>
                <a:cs typeface="Arial" panose="020B0604020202020204" pitchFamily="34" charset="0"/>
              </a:rPr>
              <a:t>R Benefits </a:t>
            </a:r>
          </a:p>
        </p:txBody>
      </p:sp>
      <p:sp>
        <p:nvSpPr>
          <p:cNvPr id="2" name="Content Placeholder 1">
            <a:extLst>
              <a:ext uri="{FF2B5EF4-FFF2-40B4-BE49-F238E27FC236}">
                <a16:creationId xmlns:a16="http://schemas.microsoft.com/office/drawing/2014/main" id="{BC3A414E-DB69-9E17-28F8-E5BCF9916693}"/>
              </a:ext>
            </a:extLst>
          </p:cNvPr>
          <p:cNvSpPr>
            <a:spLocks noGrp="1"/>
          </p:cNvSpPr>
          <p:nvPr>
            <p:ph idx="13"/>
          </p:nvPr>
        </p:nvSpPr>
        <p:spPr>
          <a:xfrm>
            <a:off x="457200" y="1929815"/>
            <a:ext cx="3276600" cy="405683"/>
          </a:xfrm>
        </p:spPr>
        <p:txBody>
          <a:bodyPr tIns="18000" bIns="18000" anchor="ctr" anchorCtr="0"/>
          <a:lstStyle/>
          <a:p>
            <a:r>
              <a:rPr lang="en-US" sz="2400" dirty="0">
                <a:latin typeface="Arial" panose="020B0604020202020204" pitchFamily="34" charset="0"/>
                <a:cs typeface="Arial" panose="020B0604020202020204" pitchFamily="34" charset="0"/>
              </a:rPr>
              <a:t>In addition to lowering</a:t>
            </a:r>
          </a:p>
        </p:txBody>
      </p:sp>
      <p:graphicFrame>
        <p:nvGraphicFramePr>
          <p:cNvPr id="15" name="Object 14" descr="N O subscript x">
            <a:extLst>
              <a:ext uri="{FF2B5EF4-FFF2-40B4-BE49-F238E27FC236}">
                <a16:creationId xmlns:a16="http://schemas.microsoft.com/office/drawing/2014/main" id="{94042EBC-78CE-A98F-9BD4-1A93F1D158D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45640412"/>
              </p:ext>
            </p:extLst>
          </p:nvPr>
        </p:nvGraphicFramePr>
        <p:xfrm>
          <a:off x="3802699" y="1997601"/>
          <a:ext cx="543239" cy="393776"/>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5" name="Object 14" descr="N O subscript x">
                        <a:extLst>
                          <a:ext uri="{FF2B5EF4-FFF2-40B4-BE49-F238E27FC236}">
                            <a16:creationId xmlns:a16="http://schemas.microsoft.com/office/drawing/2014/main" id="{94042EBC-78CE-A98F-9BD4-1A93F1D158DF}"/>
                          </a:ext>
                          <a:ext uri="{C183D7F6-B498-43B3-948B-1728B52AA6E4}">
                            <adec:decorative xmlns:adec="http://schemas.microsoft.com/office/drawing/2017/decorative" val="0"/>
                          </a:ext>
                        </a:extLst>
                      </p:cNvPr>
                      <p:cNvPicPr/>
                      <p:nvPr/>
                    </p:nvPicPr>
                    <p:blipFill>
                      <a:blip r:embed="rId4"/>
                      <a:stretch>
                        <a:fillRect/>
                      </a:stretch>
                    </p:blipFill>
                    <p:spPr>
                      <a:xfrm>
                        <a:off x="3802699" y="1997601"/>
                        <a:ext cx="543239" cy="393776"/>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93728C30-BB23-06E2-DC9E-0BC559302795}"/>
              </a:ext>
            </a:extLst>
          </p:cNvPr>
          <p:cNvSpPr>
            <a:spLocks noGrp="1"/>
          </p:cNvSpPr>
          <p:nvPr>
            <p:ph idx="14"/>
          </p:nvPr>
        </p:nvSpPr>
        <p:spPr>
          <a:xfrm>
            <a:off x="4414837" y="1956517"/>
            <a:ext cx="3890963" cy="405683"/>
          </a:xfrm>
        </p:spPr>
        <p:txBody>
          <a:bodyPr tIns="18000" bIns="18000" anchor="ctr" anchorCtr="0"/>
          <a:lstStyle/>
          <a:p>
            <a:pPr marL="0" indent="-486918">
              <a:buNone/>
            </a:pPr>
            <a:r>
              <a:rPr lang="en-US" sz="2400" dirty="0">
                <a:latin typeface="Arial" panose="020B0604020202020204" pitchFamily="34" charset="0"/>
                <a:cs typeface="Arial" panose="020B0604020202020204" pitchFamily="34" charset="0"/>
              </a:rPr>
              <a:t>levels, the </a:t>
            </a:r>
            <a:r>
              <a:rPr lang="en-US" sz="2400" spc="-300" dirty="0">
                <a:latin typeface="Arial" panose="020B0604020202020204" pitchFamily="34" charset="0"/>
                <a:cs typeface="Arial" panose="020B0604020202020204" pitchFamily="34" charset="0"/>
              </a:rPr>
              <a:t>E G </a:t>
            </a:r>
            <a:r>
              <a:rPr lang="en-US" sz="2400" dirty="0">
                <a:latin typeface="Arial" panose="020B0604020202020204" pitchFamily="34" charset="0"/>
                <a:cs typeface="Arial" panose="020B0604020202020204" pitchFamily="34" charset="0"/>
              </a:rPr>
              <a:t>R system also</a:t>
            </a:r>
          </a:p>
        </p:txBody>
      </p:sp>
      <p:sp>
        <p:nvSpPr>
          <p:cNvPr id="6" name="Content Placeholder 5">
            <a:extLst>
              <a:ext uri="{FF2B5EF4-FFF2-40B4-BE49-F238E27FC236}">
                <a16:creationId xmlns:a16="http://schemas.microsoft.com/office/drawing/2014/main" id="{79653A71-6644-30D0-BFEC-665DD5A04AC6}"/>
              </a:ext>
            </a:extLst>
          </p:cNvPr>
          <p:cNvSpPr>
            <a:spLocks noGrp="1"/>
          </p:cNvSpPr>
          <p:nvPr>
            <p:ph idx="15"/>
          </p:nvPr>
        </p:nvSpPr>
        <p:spPr>
          <a:xfrm>
            <a:off x="685800" y="2413717"/>
            <a:ext cx="3352800" cy="405683"/>
          </a:xfrm>
        </p:spPr>
        <p:txBody>
          <a:bodyPr tIns="18000" bIns="18000" anchor="ctr" anchorCtr="0"/>
          <a:lstStyle/>
          <a:p>
            <a:pPr marL="0" indent="-486918">
              <a:buNone/>
            </a:pPr>
            <a:r>
              <a:rPr lang="en-US" sz="2400" dirty="0">
                <a:latin typeface="Arial" panose="020B0604020202020204" pitchFamily="34" charset="0"/>
                <a:cs typeface="Arial" panose="020B0604020202020204" pitchFamily="34" charset="0"/>
              </a:rPr>
              <a:t>helps control detonation.</a:t>
            </a:r>
          </a:p>
        </p:txBody>
      </p:sp>
      <p:sp>
        <p:nvSpPr>
          <p:cNvPr id="8" name="Content Placeholder 7">
            <a:extLst>
              <a:ext uri="{FF2B5EF4-FFF2-40B4-BE49-F238E27FC236}">
                <a16:creationId xmlns:a16="http://schemas.microsoft.com/office/drawing/2014/main" id="{872AC31C-5920-001E-80DB-C5A0063DE916}"/>
              </a:ext>
            </a:extLst>
          </p:cNvPr>
          <p:cNvSpPr>
            <a:spLocks noGrp="1"/>
          </p:cNvSpPr>
          <p:nvPr>
            <p:ph idx="17"/>
          </p:nvPr>
        </p:nvSpPr>
        <p:spPr>
          <a:xfrm>
            <a:off x="457200" y="2895600"/>
            <a:ext cx="8229600" cy="3006395"/>
          </a:xfrm>
        </p:spPr>
        <p:txBody>
          <a:bodyPr tIns="18000" bIns="18000" anchor="ctr" anchorCtr="0"/>
          <a:lstStyle/>
          <a:p>
            <a:r>
              <a:rPr lang="en-US" sz="2400" dirty="0">
                <a:latin typeface="Arial" panose="020B0604020202020204" pitchFamily="34" charset="0"/>
                <a:cs typeface="Arial" panose="020B0604020202020204" pitchFamily="34" charset="0"/>
              </a:rPr>
              <a:t>Detonation, also called spark knock or ping, occurs when high pressure and heat cause air–fuel mixture to ignite. </a:t>
            </a:r>
          </a:p>
          <a:p>
            <a:r>
              <a:rPr lang="en-US" sz="2400" dirty="0">
                <a:latin typeface="Arial" panose="020B0604020202020204" pitchFamily="34" charset="0"/>
                <a:cs typeface="Arial" panose="020B0604020202020204" pitchFamily="34" charset="0"/>
              </a:rPr>
              <a:t>Uncontrolled combustion can severely damage the engine. </a:t>
            </a:r>
          </a:p>
          <a:p>
            <a:r>
              <a:rPr lang="en-US" sz="2400" dirty="0">
                <a:latin typeface="Arial" panose="020B0604020202020204" pitchFamily="34" charset="0"/>
                <a:cs typeface="Arial" panose="020B0604020202020204" pitchFamily="34" charset="0"/>
              </a:rPr>
              <a:t>Using </a:t>
            </a:r>
            <a:r>
              <a:rPr lang="en-US" sz="2400" spc="-300" dirty="0">
                <a:latin typeface="Arial" panose="020B0604020202020204" pitchFamily="34" charset="0"/>
                <a:cs typeface="Arial" panose="020B0604020202020204" pitchFamily="34" charset="0"/>
              </a:rPr>
              <a:t>E G </a:t>
            </a:r>
            <a:r>
              <a:rPr lang="en-US" sz="2400" dirty="0">
                <a:latin typeface="Arial" panose="020B0604020202020204" pitchFamily="34" charset="0"/>
                <a:cs typeface="Arial" panose="020B0604020202020204" pitchFamily="34" charset="0"/>
              </a:rPr>
              <a:t>R system allows for greater ignition timing advance and for advance to occur sooner without detonation problems, which increases power and efficiency.</a:t>
            </a:r>
          </a:p>
        </p:txBody>
      </p:sp>
    </p:spTree>
    <p:extLst>
      <p:ext uri="{BB962C8B-B14F-4D97-AF65-F5344CB8AC3E}">
        <p14:creationId xmlns:p14="http://schemas.microsoft.com/office/powerpoint/2010/main" val="182328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953A3-2DFB-B031-822B-F99BCF0EE9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41462F-1547-7634-FB2F-2E741869B853}"/>
              </a:ext>
            </a:extLst>
          </p:cNvPr>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Objectives </a:t>
            </a:r>
            <a:r>
              <a:rPr lang="en-US" sz="2800" kern="0" noProof="0" dirty="0">
                <a:cs typeface="Times New Roman"/>
                <a:sym typeface="Times New Roman"/>
              </a:rPr>
              <a:t>(1 of 3)</a:t>
            </a:r>
            <a:endParaRPr lang="en-US" noProof="0" dirty="0"/>
          </a:p>
        </p:txBody>
      </p:sp>
      <p:sp>
        <p:nvSpPr>
          <p:cNvPr id="2" name="Content Placeholder 1">
            <a:extLst>
              <a:ext uri="{FF2B5EF4-FFF2-40B4-BE49-F238E27FC236}">
                <a16:creationId xmlns:a16="http://schemas.microsoft.com/office/drawing/2014/main" id="{E2F66D4C-642B-EB29-2EE0-4BB72E0E60B1}"/>
              </a:ext>
            </a:extLst>
          </p:cNvPr>
          <p:cNvSpPr>
            <a:spLocks noGrp="1"/>
          </p:cNvSpPr>
          <p:nvPr>
            <p:ph idx="1"/>
          </p:nvPr>
        </p:nvSpPr>
        <p:spPr>
          <a:xfrm>
            <a:off x="457200" y="911565"/>
            <a:ext cx="8229600" cy="1298235"/>
          </a:xfrm>
        </p:spPr>
        <p:txBody>
          <a:bodyPr wrap="square" tIns="18000" bIns="18000" anchor="ctr" anchorCtr="0">
            <a:spAutoFit/>
          </a:bodyPr>
          <a:lstStyle/>
          <a:p>
            <a:pPr marL="548640" indent="-548640">
              <a:spcBef>
                <a:spcPts val="600"/>
              </a:spcBef>
              <a:buNone/>
            </a:pPr>
            <a:r>
              <a:rPr lang="en-US" sz="2400" b="1" noProof="0" dirty="0">
                <a:solidFill>
                  <a:srgbClr val="007FA3"/>
                </a:solidFill>
                <a:latin typeface="Arial" panose="020B0604020202020204" pitchFamily="34" charset="0"/>
                <a:cs typeface="Arial" panose="020B0604020202020204" pitchFamily="34" charset="0"/>
              </a:rPr>
              <a:t>27.1 </a:t>
            </a:r>
            <a:r>
              <a:rPr lang="en-US" sz="2400" noProof="0" dirty="0">
                <a:latin typeface="Arial" panose="020B0604020202020204" pitchFamily="34" charset="0"/>
                <a:cs typeface="Arial" panose="020B0604020202020204" pitchFamily="34" charset="0"/>
              </a:rPr>
              <a:t>Describe the purpose of emission control devices.</a:t>
            </a:r>
          </a:p>
          <a:p>
            <a:pPr marL="548640" indent="-548640">
              <a:spcBef>
                <a:spcPts val="600"/>
              </a:spcBef>
              <a:buNone/>
            </a:pPr>
            <a:r>
              <a:rPr lang="en-US" sz="2400" b="1" noProof="0" dirty="0">
                <a:solidFill>
                  <a:srgbClr val="007FA3"/>
                </a:solidFill>
                <a:latin typeface="Arial" panose="020B0604020202020204" pitchFamily="34" charset="0"/>
                <a:cs typeface="Arial" panose="020B0604020202020204" pitchFamily="34" charset="0"/>
              </a:rPr>
              <a:t>27.2 </a:t>
            </a:r>
            <a:r>
              <a:rPr lang="en-US" sz="2400" noProof="0" dirty="0">
                <a:latin typeface="Arial" panose="020B0604020202020204" pitchFamily="34" charset="0"/>
                <a:cs typeface="Arial" panose="020B0604020202020204" pitchFamily="34" charset="0"/>
              </a:rPr>
              <a:t>Explain how smog is created.</a:t>
            </a:r>
            <a:endParaRPr lang="en-US" sz="2400" b="1" noProof="0" dirty="0">
              <a:solidFill>
                <a:srgbClr val="007FA3"/>
              </a:solidFill>
              <a:latin typeface="Arial" panose="020B0604020202020204" pitchFamily="34" charset="0"/>
              <a:cs typeface="Arial" panose="020B0604020202020204" pitchFamily="34" charset="0"/>
            </a:endParaRPr>
          </a:p>
          <a:p>
            <a:pPr marL="548640" indent="-548640">
              <a:spcBef>
                <a:spcPts val="600"/>
              </a:spcBef>
              <a:buNone/>
            </a:pPr>
            <a:r>
              <a:rPr lang="en-US" sz="2400" b="1" noProof="0" dirty="0">
                <a:solidFill>
                  <a:srgbClr val="007FA3"/>
                </a:solidFill>
                <a:latin typeface="Arial" panose="020B0604020202020204" pitchFamily="34" charset="0"/>
                <a:cs typeface="Arial" panose="020B0604020202020204" pitchFamily="34" charset="0"/>
              </a:rPr>
              <a:t>27.3</a:t>
            </a:r>
            <a:r>
              <a:rPr lang="en-US" sz="2400" noProof="0" dirty="0">
                <a:latin typeface="Arial" panose="020B0604020202020204" pitchFamily="34" charset="0"/>
                <a:cs typeface="Arial" panose="020B0604020202020204" pitchFamily="34" charset="0"/>
              </a:rPr>
              <a:t> Explain exhaust gas recirculation systems.</a:t>
            </a:r>
          </a:p>
        </p:txBody>
      </p:sp>
      <p:sp>
        <p:nvSpPr>
          <p:cNvPr id="4" name="Content Placeholder 3">
            <a:extLst>
              <a:ext uri="{FF2B5EF4-FFF2-40B4-BE49-F238E27FC236}">
                <a16:creationId xmlns:a16="http://schemas.microsoft.com/office/drawing/2014/main" id="{12B426B4-60E1-542D-691E-B91608F71D88}"/>
              </a:ext>
            </a:extLst>
          </p:cNvPr>
          <p:cNvSpPr>
            <a:spLocks noGrp="1"/>
          </p:cNvSpPr>
          <p:nvPr>
            <p:ph idx="13"/>
          </p:nvPr>
        </p:nvSpPr>
        <p:spPr>
          <a:xfrm>
            <a:off x="457200" y="2255583"/>
            <a:ext cx="1752600" cy="369332"/>
          </a:xfrm>
        </p:spPr>
        <p:txBody>
          <a:bodyPr anchor="ctr" anchorCtr="0"/>
          <a:lstStyle/>
          <a:p>
            <a:pPr marL="0" indent="0">
              <a:buNone/>
            </a:pPr>
            <a:r>
              <a:rPr lang="en-US" sz="2400" b="1" noProof="0" dirty="0">
                <a:solidFill>
                  <a:srgbClr val="007FA3"/>
                </a:solidFill>
                <a:latin typeface="Arial" panose="020B0604020202020204" pitchFamily="34" charset="0"/>
                <a:cs typeface="Arial" panose="020B0604020202020204" pitchFamily="34" charset="0"/>
              </a:rPr>
              <a:t>27.4</a:t>
            </a:r>
            <a:r>
              <a:rPr lang="en-US" sz="2400" noProof="0" dirty="0">
                <a:latin typeface="Arial" panose="020B0604020202020204" pitchFamily="34" charset="0"/>
                <a:cs typeface="Arial" panose="020B0604020202020204" pitchFamily="34" charset="0"/>
              </a:rPr>
              <a:t> Discuss</a:t>
            </a:r>
            <a:endParaRPr lang="en-US" sz="2400" noProof="0" dirty="0"/>
          </a:p>
        </p:txBody>
      </p:sp>
      <p:graphicFrame>
        <p:nvGraphicFramePr>
          <p:cNvPr id="15" name="Object 14" descr="O B D hyphen Roman number 2.">
            <a:extLst>
              <a:ext uri="{FF2B5EF4-FFF2-40B4-BE49-F238E27FC236}">
                <a16:creationId xmlns:a16="http://schemas.microsoft.com/office/drawing/2014/main" id="{AAD993E3-A7ED-D877-D7F8-8BD34D8CAC9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345977635"/>
              </p:ext>
            </p:extLst>
          </p:nvPr>
        </p:nvGraphicFramePr>
        <p:xfrm>
          <a:off x="2254634" y="2284342"/>
          <a:ext cx="1009788" cy="354239"/>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8" name="Object 7">
                        <a:extLst>
                          <a:ext uri="{FF2B5EF4-FFF2-40B4-BE49-F238E27FC236}">
                            <a16:creationId xmlns:a16="http://schemas.microsoft.com/office/drawing/2014/main" id="{A82BC558-9173-488C-B030-CE8D32092C87}"/>
                          </a:ext>
                          <a:ext uri="{C183D7F6-B498-43B3-948B-1728B52AA6E4}">
                            <adec:decorative xmlns:adec="http://schemas.microsoft.com/office/drawing/2017/decorative" val="1"/>
                          </a:ext>
                        </a:extLst>
                      </p:cNvPr>
                      <p:cNvPicPr/>
                      <p:nvPr/>
                    </p:nvPicPr>
                    <p:blipFill>
                      <a:blip r:embed="rId4"/>
                      <a:stretch>
                        <a:fillRect/>
                      </a:stretch>
                    </p:blipFill>
                    <p:spPr>
                      <a:xfrm>
                        <a:off x="2254634" y="2284342"/>
                        <a:ext cx="1009788" cy="354239"/>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E0AE71E7-A907-F295-10AC-531DFFAABA6B}"/>
              </a:ext>
            </a:extLst>
          </p:cNvPr>
          <p:cNvSpPr>
            <a:spLocks noGrp="1"/>
          </p:cNvSpPr>
          <p:nvPr>
            <p:ph idx="14"/>
          </p:nvPr>
        </p:nvSpPr>
        <p:spPr>
          <a:xfrm>
            <a:off x="3309257" y="2255583"/>
            <a:ext cx="5301343" cy="369332"/>
          </a:xfrm>
        </p:spPr>
        <p:txBody>
          <a:bodyPr anchor="ctr" anchorCtr="0"/>
          <a:lstStyle/>
          <a:p>
            <a:pPr marL="0" indent="0">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monitoring strategies, diagnosing</a:t>
            </a:r>
            <a:endParaRPr lang="en-US" sz="2400" noProof="0" dirty="0"/>
          </a:p>
        </p:txBody>
      </p:sp>
      <p:sp>
        <p:nvSpPr>
          <p:cNvPr id="6" name="Content Placeholder 5">
            <a:extLst>
              <a:ext uri="{FF2B5EF4-FFF2-40B4-BE49-F238E27FC236}">
                <a16:creationId xmlns:a16="http://schemas.microsoft.com/office/drawing/2014/main" id="{B8D8DB76-7933-2EE7-D8FE-5FA08E72536C}"/>
              </a:ext>
            </a:extLst>
          </p:cNvPr>
          <p:cNvSpPr>
            <a:spLocks noGrp="1"/>
          </p:cNvSpPr>
          <p:nvPr>
            <p:ph idx="15"/>
          </p:nvPr>
        </p:nvSpPr>
        <p:spPr>
          <a:xfrm>
            <a:off x="1153885" y="2678668"/>
            <a:ext cx="6901543" cy="369332"/>
          </a:xfrm>
        </p:spPr>
        <p:txBody>
          <a:bodyPr anchor="ctr" anchorCtr="0"/>
          <a:lstStyle/>
          <a:p>
            <a:pPr marL="713232" indent="-713232">
              <a:spcBef>
                <a:spcPts val="600"/>
              </a:spcBef>
              <a:buNone/>
            </a:pPr>
            <a:r>
              <a:rPr lang="en-US" sz="2400" noProof="0" dirty="0">
                <a:latin typeface="Arial" panose="020B0604020202020204" pitchFamily="34" charset="0"/>
                <a:cs typeface="Arial" panose="020B0604020202020204" pitchFamily="34" charset="0"/>
              </a:rPr>
              <a:t>a defective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and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trouble codes.</a:t>
            </a:r>
          </a:p>
        </p:txBody>
      </p:sp>
      <p:sp>
        <p:nvSpPr>
          <p:cNvPr id="7" name="Content Placeholder 6">
            <a:extLst>
              <a:ext uri="{FF2B5EF4-FFF2-40B4-BE49-F238E27FC236}">
                <a16:creationId xmlns:a16="http://schemas.microsoft.com/office/drawing/2014/main" id="{BF244836-FB12-8F10-D53C-B87EEADB30D5}"/>
              </a:ext>
            </a:extLst>
          </p:cNvPr>
          <p:cNvSpPr>
            <a:spLocks noGrp="1"/>
          </p:cNvSpPr>
          <p:nvPr>
            <p:ph idx="16"/>
          </p:nvPr>
        </p:nvSpPr>
        <p:spPr>
          <a:xfrm>
            <a:off x="457200" y="3124200"/>
            <a:ext cx="8229600" cy="1631216"/>
          </a:xfrm>
        </p:spPr>
        <p:txBody>
          <a:bodyPr anchor="ctr" anchorCtr="0"/>
          <a:lstStyle/>
          <a:p>
            <a:pPr marL="713232" indent="-713232">
              <a:spcBef>
                <a:spcPts val="600"/>
              </a:spcBef>
              <a:buNone/>
            </a:pPr>
            <a:r>
              <a:rPr lang="en-US" sz="2400" b="1" noProof="0" dirty="0">
                <a:solidFill>
                  <a:srgbClr val="007FA3"/>
                </a:solidFill>
                <a:latin typeface="Arial" panose="020B0604020202020204" pitchFamily="34" charset="0"/>
                <a:cs typeface="Arial" panose="020B0604020202020204" pitchFamily="34" charset="0"/>
              </a:rPr>
              <a:t>27.5 </a:t>
            </a:r>
            <a:r>
              <a:rPr lang="en-US" sz="2400" noProof="0" dirty="0">
                <a:latin typeface="Arial" panose="020B0604020202020204" pitchFamily="34" charset="0"/>
                <a:cs typeface="Arial" panose="020B0604020202020204" pitchFamily="34" charset="0"/>
              </a:rPr>
              <a:t>Explain how a defective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is diagnosed.</a:t>
            </a:r>
          </a:p>
          <a:p>
            <a:pPr marL="713232" indent="-713232">
              <a:spcBef>
                <a:spcPts val="600"/>
              </a:spcBef>
              <a:buNone/>
            </a:pPr>
            <a:r>
              <a:rPr lang="en-US" sz="2400" b="1" noProof="0" dirty="0">
                <a:solidFill>
                  <a:srgbClr val="007FA3"/>
                </a:solidFill>
                <a:latin typeface="Arial" panose="020B0604020202020204" pitchFamily="34" charset="0"/>
                <a:cs typeface="Arial" panose="020B0604020202020204" pitchFamily="34" charset="0"/>
              </a:rPr>
              <a:t>27.6</a:t>
            </a:r>
            <a:r>
              <a:rPr lang="en-US" sz="2400" noProof="0" dirty="0">
                <a:latin typeface="Arial" panose="020B0604020202020204" pitchFamily="34" charset="0"/>
                <a:cs typeface="Arial" panose="020B0604020202020204" pitchFamily="34" charset="0"/>
              </a:rPr>
              <a:t> Discuss crankcase ventilation,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diagnosis, and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V-related trouble codes.</a:t>
            </a:r>
          </a:p>
          <a:p>
            <a:pPr marL="713232" indent="-713232">
              <a:spcBef>
                <a:spcPts val="600"/>
              </a:spcBef>
              <a:buNone/>
            </a:pPr>
            <a:r>
              <a:rPr lang="en-US" sz="2400" b="1" noProof="0" dirty="0">
                <a:solidFill>
                  <a:srgbClr val="007FA3"/>
                </a:solidFill>
                <a:latin typeface="Arial" panose="020B0604020202020204" pitchFamily="34" charset="0"/>
                <a:cs typeface="Arial" panose="020B0604020202020204" pitchFamily="34" charset="0"/>
              </a:rPr>
              <a:t>27.7</a:t>
            </a:r>
            <a:r>
              <a:rPr lang="en-US" sz="2400" noProof="0" dirty="0">
                <a:latin typeface="Arial" panose="020B0604020202020204" pitchFamily="34" charset="0"/>
                <a:cs typeface="Arial" panose="020B0604020202020204" pitchFamily="34" charset="0"/>
              </a:rPr>
              <a:t> Explain how to diagnose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a:t>
            </a:r>
          </a:p>
        </p:txBody>
      </p:sp>
    </p:spTree>
    <p:extLst>
      <p:ext uri="{BB962C8B-B14F-4D97-AF65-F5344CB8AC3E}">
        <p14:creationId xmlns:p14="http://schemas.microsoft.com/office/powerpoint/2010/main" val="558494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(8 of 14)</a:t>
            </a:r>
            <a:endParaRPr lang="en-US" noProof="0" dirty="0"/>
          </a:p>
        </p:txBody>
      </p:sp>
      <p:sp>
        <p:nvSpPr>
          <p:cNvPr id="4" name="Content Placeholder 3"/>
          <p:cNvSpPr>
            <a:spLocks noGrp="1"/>
          </p:cNvSpPr>
          <p:nvPr>
            <p:ph idx="1"/>
          </p:nvPr>
        </p:nvSpPr>
        <p:spPr>
          <a:xfrm>
            <a:off x="457200" y="1371600"/>
            <a:ext cx="8229600" cy="4560667"/>
          </a:xfrm>
        </p:spPr>
        <p:txBody>
          <a:bodyPr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Positive and Negative Backpressure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Valves </a:t>
            </a:r>
          </a:p>
          <a:p>
            <a:pPr>
              <a:spcBef>
                <a:spcPts val="600"/>
              </a:spcBef>
            </a:pPr>
            <a:r>
              <a:rPr lang="en-US" sz="2400" noProof="0" dirty="0">
                <a:latin typeface="Arial" panose="020B0604020202020204" pitchFamily="34" charset="0"/>
                <a:cs typeface="Arial" panose="020B0604020202020204" pitchFamily="34" charset="0"/>
              </a:rPr>
              <a:t>Vacuum-operated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valves used on older engines </a:t>
            </a:r>
          </a:p>
          <a:p>
            <a:pPr>
              <a:spcBef>
                <a:spcPts val="600"/>
              </a:spcBef>
            </a:pPr>
            <a:r>
              <a:rPr lang="en-US" sz="2400" noProof="0" dirty="0">
                <a:latin typeface="Arial" panose="020B0604020202020204" pitchFamily="34" charset="0"/>
                <a:cs typeface="Arial" panose="020B0604020202020204" pitchFamily="34" charset="0"/>
              </a:rPr>
              <a:t>Have small valve inside that bleeds off any applied vacuum and prevents valve from opening.</a:t>
            </a:r>
          </a:p>
          <a:p>
            <a:pPr>
              <a:spcBef>
                <a:spcPts val="600"/>
              </a:spcBef>
            </a:pPr>
            <a:r>
              <a:rPr lang="en-US" sz="2400" noProof="0" dirty="0">
                <a:latin typeface="Arial" panose="020B0604020202020204" pitchFamily="34" charset="0"/>
                <a:cs typeface="Arial" panose="020B0604020202020204" pitchFamily="34" charset="0"/>
              </a:rPr>
              <a:t>Positive Backpressure. </a:t>
            </a:r>
          </a:p>
          <a:p>
            <a:pPr lvl="1"/>
            <a:r>
              <a:rPr lang="en-US" sz="2400" noProof="0" dirty="0">
                <a:latin typeface="Arial" panose="020B0604020202020204" pitchFamily="34" charset="0"/>
                <a:cs typeface="Arial" panose="020B0604020202020204" pitchFamily="34" charset="0"/>
              </a:rPr>
              <a:t>Require positive backpressure in exhaust system. </a:t>
            </a:r>
          </a:p>
          <a:p>
            <a:pPr lvl="1"/>
            <a:r>
              <a:rPr lang="en-US" sz="2400" noProof="0" dirty="0">
                <a:latin typeface="Arial" panose="020B0604020202020204" pitchFamily="34" charset="0"/>
                <a:cs typeface="Arial" panose="020B0604020202020204" pitchFamily="34" charset="0"/>
              </a:rPr>
              <a:t>At low engine speeds and light engine loads, 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is not needed.</a:t>
            </a:r>
          </a:p>
          <a:p>
            <a:pPr lvl="1"/>
            <a:r>
              <a:rPr lang="en-US" sz="2400" noProof="0" dirty="0">
                <a:latin typeface="Arial" panose="020B0604020202020204" pitchFamily="34" charset="0"/>
                <a:cs typeface="Arial" panose="020B0604020202020204" pitchFamily="34" charset="0"/>
              </a:rPr>
              <a:t>Without sufficient backpressure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does not open even though vacuum may be present at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Tree>
    <p:extLst>
      <p:ext uri="{BB962C8B-B14F-4D97-AF65-F5344CB8AC3E}">
        <p14:creationId xmlns:p14="http://schemas.microsoft.com/office/powerpoint/2010/main" val="834167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(9 of 14)</a:t>
            </a:r>
            <a:endParaRPr lang="en-US" noProof="0" dirty="0"/>
          </a:p>
        </p:txBody>
      </p:sp>
      <p:sp>
        <p:nvSpPr>
          <p:cNvPr id="4" name="Content Placeholder 3"/>
          <p:cNvSpPr>
            <a:spLocks noGrp="1"/>
          </p:cNvSpPr>
          <p:nvPr>
            <p:ph idx="1"/>
          </p:nvPr>
        </p:nvSpPr>
        <p:spPr>
          <a:xfrm>
            <a:off x="457200" y="1349417"/>
            <a:ext cx="8229600" cy="3298783"/>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Negative Backpressure. </a:t>
            </a:r>
          </a:p>
          <a:p>
            <a:pPr lvl="1"/>
            <a:r>
              <a:rPr lang="en-US" sz="2400" noProof="0" dirty="0">
                <a:latin typeface="Arial" panose="020B0604020202020204" pitchFamily="34" charset="0"/>
                <a:cs typeface="Arial" panose="020B0604020202020204" pitchFamily="34" charset="0"/>
              </a:rPr>
              <a:t>On each exhaust stroke, engine emits an exhaust “pulse.” </a:t>
            </a:r>
          </a:p>
          <a:p>
            <a:pPr lvl="1"/>
            <a:r>
              <a:rPr lang="en-US" sz="2400" noProof="0" dirty="0">
                <a:latin typeface="Arial" panose="020B0604020202020204" pitchFamily="34" charset="0"/>
                <a:cs typeface="Arial" panose="020B0604020202020204" pitchFamily="34" charset="0"/>
              </a:rPr>
              <a:t>Each pulse represents a positive pressure. </a:t>
            </a:r>
          </a:p>
          <a:p>
            <a:pPr lvl="1"/>
            <a:r>
              <a:rPr lang="en-US" sz="2400" noProof="0" dirty="0">
                <a:latin typeface="Arial" panose="020B0604020202020204" pitchFamily="34" charset="0"/>
                <a:cs typeface="Arial" panose="020B0604020202020204" pitchFamily="34" charset="0"/>
              </a:rPr>
              <a:t>Behind each pulse is a small area of low pressure. </a:t>
            </a:r>
          </a:p>
          <a:p>
            <a:pPr lvl="1"/>
            <a:r>
              <a:rPr lang="en-US" sz="2400" noProof="0" dirty="0">
                <a:latin typeface="Arial" panose="020B0604020202020204" pitchFamily="34" charset="0"/>
                <a:cs typeface="Arial" panose="020B0604020202020204" pitchFamily="34" charset="0"/>
              </a:rPr>
              <a:t>Some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valves react to this low-pressure area by closing a small internal valve which allows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to be opened by vacuum.</a:t>
            </a:r>
          </a:p>
        </p:txBody>
      </p:sp>
    </p:spTree>
    <p:extLst>
      <p:ext uri="{BB962C8B-B14F-4D97-AF65-F5344CB8AC3E}">
        <p14:creationId xmlns:p14="http://schemas.microsoft.com/office/powerpoint/2010/main" val="1245252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(10 of 14)</a:t>
            </a:r>
            <a:endParaRPr lang="en-US" noProof="0" dirty="0"/>
          </a:p>
        </p:txBody>
      </p:sp>
      <p:sp>
        <p:nvSpPr>
          <p:cNvPr id="4" name="Content Placeholder 3"/>
          <p:cNvSpPr>
            <a:spLocks noGrp="1"/>
          </p:cNvSpPr>
          <p:nvPr>
            <p:ph idx="1"/>
          </p:nvPr>
        </p:nvSpPr>
        <p:spPr>
          <a:xfrm>
            <a:off x="457200" y="1371600"/>
            <a:ext cx="8229600" cy="4001095"/>
          </a:xfrm>
        </p:spPr>
        <p:txBody>
          <a:bodyPr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Computer-Controlled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Systems</a:t>
            </a:r>
          </a:p>
          <a:p>
            <a:pPr>
              <a:spcBef>
                <a:spcPts val="600"/>
              </a:spcBef>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systems have one or more solenoids controlling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vacuum. </a:t>
            </a:r>
          </a:p>
          <a:p>
            <a:pPr>
              <a:spcBef>
                <a:spcPts val="600"/>
              </a:spcBef>
            </a:pPr>
            <a:r>
              <a:rPr lang="en-US" sz="2400" noProof="0" dirty="0">
                <a:latin typeface="Arial" panose="020B0604020202020204" pitchFamily="34" charset="0"/>
                <a:cs typeface="Arial" panose="020B0604020202020204" pitchFamily="34" charset="0"/>
              </a:rPr>
              <a:t>Computer controls a solenoid to shut off vacuum to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at cold engine temperatures, idle speed, and wide-open throttle operation. </a:t>
            </a:r>
          </a:p>
          <a:p>
            <a:pPr>
              <a:spcBef>
                <a:spcPts val="600"/>
              </a:spcBef>
            </a:pPr>
            <a:r>
              <a:rPr lang="en-US" sz="2400" noProof="0" dirty="0">
                <a:latin typeface="Arial" panose="020B0604020202020204" pitchFamily="34" charset="0"/>
                <a:cs typeface="Arial" panose="020B0604020202020204" pitchFamily="34" charset="0"/>
              </a:rPr>
              <a:t>If two solenoids are used, one acts as an off-on control of supply vacuum.</a:t>
            </a:r>
          </a:p>
          <a:p>
            <a:pPr>
              <a:spcBef>
                <a:spcPts val="600"/>
              </a:spcBef>
            </a:pPr>
            <a:r>
              <a:rPr lang="en-US" sz="2400" noProof="0" dirty="0">
                <a:latin typeface="Arial" panose="020B0604020202020204" pitchFamily="34" charset="0"/>
                <a:cs typeface="Arial" panose="020B0604020202020204" pitchFamily="34" charset="0"/>
              </a:rPr>
              <a:t>Second solenoid vents vacuum when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flow is not desired or needs to be reduced. </a:t>
            </a:r>
          </a:p>
        </p:txBody>
      </p:sp>
    </p:spTree>
    <p:extLst>
      <p:ext uri="{BB962C8B-B14F-4D97-AF65-F5344CB8AC3E}">
        <p14:creationId xmlns:p14="http://schemas.microsoft.com/office/powerpoint/2010/main" val="3506635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10493-8677-314A-1E95-9D1E4E564E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80C439-FFB1-DE25-B335-14FFE1E0EB48}"/>
              </a:ext>
            </a:extLst>
          </p:cNvPr>
          <p:cNvSpPr>
            <a:spLocks noGrp="1"/>
          </p:cNvSpPr>
          <p:nvPr>
            <p:ph type="title"/>
          </p:nvPr>
        </p:nvSpPr>
        <p:spPr>
          <a:xfrm>
            <a:off x="457200" y="152400"/>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(11 of 14)</a:t>
            </a:r>
            <a:endParaRPr lang="en-US" noProof="0" dirty="0"/>
          </a:p>
        </p:txBody>
      </p:sp>
      <p:sp>
        <p:nvSpPr>
          <p:cNvPr id="4" name="Content Placeholder 3">
            <a:extLst>
              <a:ext uri="{FF2B5EF4-FFF2-40B4-BE49-F238E27FC236}">
                <a16:creationId xmlns:a16="http://schemas.microsoft.com/office/drawing/2014/main" id="{641FF4C9-FFB7-0C7B-671C-89809A3868E8}"/>
              </a:ext>
            </a:extLst>
          </p:cNvPr>
          <p:cNvSpPr>
            <a:spLocks noGrp="1"/>
          </p:cNvSpPr>
          <p:nvPr>
            <p:ph idx="1"/>
          </p:nvPr>
        </p:nvSpPr>
        <p:spPr>
          <a:xfrm>
            <a:off x="457200" y="1369509"/>
            <a:ext cx="8229600" cy="1221291"/>
          </a:xfrm>
        </p:spPr>
        <p:txBody>
          <a:bodyPr wrap="square" tIns="18000" bIns="18000" anchor="ctr" anchorCtr="0">
            <a:spAutoFit/>
          </a:bodyPr>
          <a:lstStyle/>
          <a:p>
            <a:pPr marL="0" indent="0">
              <a:spcBef>
                <a:spcPts val="600"/>
              </a:spcBef>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Position Sensors </a:t>
            </a:r>
          </a:p>
          <a:p>
            <a:pPr>
              <a:spcBef>
                <a:spcPts val="600"/>
              </a:spcBef>
            </a:pPr>
            <a:r>
              <a:rPr lang="en-US" sz="2400" noProof="0" dirty="0">
                <a:latin typeface="Arial" panose="020B0604020202020204" pitchFamily="34" charset="0"/>
                <a:cs typeface="Arial" panose="020B0604020202020204" pitchFamily="34" charset="0"/>
              </a:rPr>
              <a:t>Computer controlled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systems use a sensor to indicate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operation. </a:t>
            </a:r>
          </a:p>
        </p:txBody>
      </p:sp>
      <p:sp>
        <p:nvSpPr>
          <p:cNvPr id="2" name="Content Placeholder 1">
            <a:extLst>
              <a:ext uri="{FF2B5EF4-FFF2-40B4-BE49-F238E27FC236}">
                <a16:creationId xmlns:a16="http://schemas.microsoft.com/office/drawing/2014/main" id="{78FF5186-E0EF-EB27-4E49-DD74BFA68AD6}"/>
              </a:ext>
            </a:extLst>
          </p:cNvPr>
          <p:cNvSpPr>
            <a:spLocks noGrp="1"/>
          </p:cNvSpPr>
          <p:nvPr>
            <p:ph idx="13"/>
          </p:nvPr>
        </p:nvSpPr>
        <p:spPr>
          <a:xfrm>
            <a:off x="461963" y="2629703"/>
            <a:ext cx="223838" cy="405683"/>
          </a:xfrm>
        </p:spPr>
        <p:txBody>
          <a:bodyPr tIns="18000" bIns="18000" anchor="ctr" anchorCtr="0"/>
          <a:lstStyle/>
          <a:p>
            <a:r>
              <a:rPr lang="en-US" sz="2400" noProof="0" dirty="0">
                <a:latin typeface="Arial" panose="020B0604020202020204" pitchFamily="34" charset="0"/>
                <a:cs typeface="Arial" panose="020B0604020202020204" pitchFamily="34" charset="0"/>
              </a:rPr>
              <a:t> </a:t>
            </a:r>
            <a:r>
              <a:rPr lang="en-US" sz="100" noProof="0" dirty="0">
                <a:latin typeface="Arial" panose="020B0604020202020204" pitchFamily="34" charset="0"/>
                <a:cs typeface="Arial" panose="020B0604020202020204" pitchFamily="34" charset="0"/>
              </a:rPr>
              <a:t> </a:t>
            </a:r>
          </a:p>
        </p:txBody>
      </p:sp>
      <p:graphicFrame>
        <p:nvGraphicFramePr>
          <p:cNvPr id="15" name="Object 14" descr="O B D hyphen Roman number 2.">
            <a:extLst>
              <a:ext uri="{FF2B5EF4-FFF2-40B4-BE49-F238E27FC236}">
                <a16:creationId xmlns:a16="http://schemas.microsoft.com/office/drawing/2014/main" id="{5BACA2ED-1A25-025A-DBA7-DD39A86E5FF1}"/>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73412661"/>
              </p:ext>
            </p:extLst>
          </p:nvPr>
        </p:nvGraphicFramePr>
        <p:xfrm>
          <a:off x="693129" y="2655204"/>
          <a:ext cx="998538" cy="35242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5" name="Object 14">
                        <a:extLst>
                          <a:ext uri="{FF2B5EF4-FFF2-40B4-BE49-F238E27FC236}">
                            <a16:creationId xmlns:a16="http://schemas.microsoft.com/office/drawing/2014/main" id="{EE385673-4B2C-24A0-20F7-344ED13C7284}"/>
                          </a:ext>
                          <a:ext uri="{C183D7F6-B498-43B3-948B-1728B52AA6E4}">
                            <adec:decorative xmlns:adec="http://schemas.microsoft.com/office/drawing/2017/decorative" val="0"/>
                          </a:ext>
                        </a:extLst>
                      </p:cNvPr>
                      <p:cNvPicPr/>
                      <p:nvPr/>
                    </p:nvPicPr>
                    <p:blipFill>
                      <a:blip r:embed="rId4"/>
                      <a:stretch>
                        <a:fillRect/>
                      </a:stretch>
                    </p:blipFill>
                    <p:spPr>
                      <a:xfrm>
                        <a:off x="693129" y="2655204"/>
                        <a:ext cx="998538" cy="35242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445EE457-9C6A-08A4-BEFD-3B804727FD75}"/>
              </a:ext>
            </a:extLst>
          </p:cNvPr>
          <p:cNvSpPr>
            <a:spLocks noGrp="1"/>
          </p:cNvSpPr>
          <p:nvPr>
            <p:ph idx="14"/>
          </p:nvPr>
        </p:nvSpPr>
        <p:spPr>
          <a:xfrm>
            <a:off x="1698995" y="2629703"/>
            <a:ext cx="6134661"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monitors require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sensor to</a:t>
            </a:r>
          </a:p>
        </p:txBody>
      </p:sp>
      <p:sp>
        <p:nvSpPr>
          <p:cNvPr id="7" name="Content Placeholder 6">
            <a:extLst>
              <a:ext uri="{FF2B5EF4-FFF2-40B4-BE49-F238E27FC236}">
                <a16:creationId xmlns:a16="http://schemas.microsoft.com/office/drawing/2014/main" id="{788753E4-7EF6-2ACA-A48B-5C242851C956}"/>
              </a:ext>
            </a:extLst>
          </p:cNvPr>
          <p:cNvSpPr>
            <a:spLocks noGrp="1"/>
          </p:cNvSpPr>
          <p:nvPr>
            <p:ph idx="16"/>
          </p:nvPr>
        </p:nvSpPr>
        <p:spPr>
          <a:xfrm>
            <a:off x="719138" y="3057930"/>
            <a:ext cx="2743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verify valve opened.</a:t>
            </a:r>
          </a:p>
        </p:txBody>
      </p:sp>
      <p:sp>
        <p:nvSpPr>
          <p:cNvPr id="8" name="Content Placeholder 7">
            <a:extLst>
              <a:ext uri="{FF2B5EF4-FFF2-40B4-BE49-F238E27FC236}">
                <a16:creationId xmlns:a16="http://schemas.microsoft.com/office/drawing/2014/main" id="{8757B9AE-02E4-1A71-F332-F83BCB817889}"/>
              </a:ext>
            </a:extLst>
          </p:cNvPr>
          <p:cNvSpPr>
            <a:spLocks noGrp="1"/>
          </p:cNvSpPr>
          <p:nvPr>
            <p:ph idx="17"/>
          </p:nvPr>
        </p:nvSpPr>
        <p:spPr>
          <a:xfrm>
            <a:off x="457200" y="3548293"/>
            <a:ext cx="8229600" cy="2852507"/>
          </a:xfrm>
        </p:spPr>
        <p:txBody>
          <a:bodyPr tIns="18000" bIns="18000" anchor="ctr" anchorCtr="0"/>
          <a:lstStyle/>
          <a:p>
            <a:pPr>
              <a:spcBef>
                <a:spcPts val="600"/>
              </a:spcBef>
            </a:pPr>
            <a:r>
              <a:rPr lang="en-US" sz="2400" noProof="0" dirty="0">
                <a:latin typeface="Arial" panose="020B0604020202020204" pitchFamily="34" charset="0"/>
                <a:cs typeface="Arial" panose="020B0604020202020204" pitchFamily="34" charset="0"/>
              </a:rPr>
              <a:t>Linear potentiometer on top of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stem indicates valve position</a:t>
            </a:r>
          </a:p>
          <a:p>
            <a:pPr lvl="1"/>
            <a:r>
              <a:rPr lang="en-US" sz="2400" noProof="0" dirty="0">
                <a:latin typeface="Arial" panose="020B0604020202020204" pitchFamily="34" charset="0"/>
                <a:cs typeface="Arial" panose="020B0604020202020204" pitchFamily="34" charset="0"/>
              </a:rPr>
              <a:t>Called an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position (</a:t>
            </a:r>
            <a:r>
              <a:rPr lang="en-US" sz="2400" spc="-300" noProof="0" dirty="0">
                <a:latin typeface="Arial" panose="020B0604020202020204" pitchFamily="34" charset="0"/>
                <a:cs typeface="Arial" panose="020B0604020202020204" pitchFamily="34" charset="0"/>
              </a:rPr>
              <a:t>E V </a:t>
            </a:r>
            <a:r>
              <a:rPr lang="en-US" sz="2400" noProof="0" dirty="0">
                <a:latin typeface="Arial" panose="020B0604020202020204" pitchFamily="34" charset="0"/>
                <a:cs typeface="Arial" panose="020B0604020202020204" pitchFamily="34" charset="0"/>
              </a:rPr>
              <a:t>P) sensor. </a:t>
            </a:r>
          </a:p>
          <a:p>
            <a:pPr>
              <a:spcBef>
                <a:spcPts val="600"/>
              </a:spcBef>
            </a:pPr>
            <a:r>
              <a:rPr lang="en-US" sz="2400" noProof="0" dirty="0">
                <a:latin typeface="Arial" panose="020B0604020202020204" pitchFamily="34" charset="0"/>
                <a:cs typeface="Arial" panose="020B0604020202020204" pitchFamily="34" charset="0"/>
              </a:rPr>
              <a:t>Some later-model Ford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systems, however, use a feedback signal provided by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exhaust backpressure sensor converts exhaust backpressure to a voltage signal. </a:t>
            </a:r>
          </a:p>
          <a:p>
            <a:pPr lvl="1"/>
            <a:r>
              <a:rPr lang="en-US" sz="2400" noProof="0" dirty="0">
                <a:latin typeface="Arial" panose="020B0604020202020204" pitchFamily="34" charset="0"/>
                <a:cs typeface="Arial" panose="020B0604020202020204" pitchFamily="34" charset="0"/>
              </a:rPr>
              <a:t>Called a pressure feedback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a:t>
            </a:r>
            <a:r>
              <a:rPr lang="en-US" sz="2400" spc="-300" noProof="0" dirty="0">
                <a:latin typeface="Arial" panose="020B0604020202020204" pitchFamily="34" charset="0"/>
                <a:cs typeface="Arial" panose="020B0604020202020204" pitchFamily="34" charset="0"/>
              </a:rPr>
              <a:t>P F </a:t>
            </a:r>
            <a:r>
              <a:rPr lang="en-US" sz="2400" noProof="0" dirty="0">
                <a:latin typeface="Arial" panose="020B0604020202020204" pitchFamily="34" charset="0"/>
                <a:cs typeface="Arial" panose="020B0604020202020204" pitchFamily="34" charset="0"/>
              </a:rPr>
              <a:t>E) sensor.</a:t>
            </a:r>
          </a:p>
        </p:txBody>
      </p:sp>
    </p:spTree>
    <p:extLst>
      <p:ext uri="{BB962C8B-B14F-4D97-AF65-F5344CB8AC3E}">
        <p14:creationId xmlns:p14="http://schemas.microsoft.com/office/powerpoint/2010/main" val="4038058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(12 of 14)</a:t>
            </a:r>
            <a:endParaRPr lang="en-US" noProof="0" dirty="0"/>
          </a:p>
        </p:txBody>
      </p:sp>
      <p:sp>
        <p:nvSpPr>
          <p:cNvPr id="4" name="Content Placeholder 3"/>
          <p:cNvSpPr>
            <a:spLocks noGrp="1"/>
          </p:cNvSpPr>
          <p:nvPr>
            <p:ph idx="1"/>
          </p:nvPr>
        </p:nvSpPr>
        <p:spPr>
          <a:xfrm>
            <a:off x="457200" y="1371600"/>
            <a:ext cx="8229600" cy="2637064"/>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On some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systems, the top of valve contains a vacuum regulator and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pintle-position sensor in one assembly.</a:t>
            </a:r>
          </a:p>
          <a:p>
            <a:r>
              <a:rPr lang="en-US" sz="2400" noProof="0" dirty="0">
                <a:latin typeface="Arial" panose="020B0604020202020204" pitchFamily="34" charset="0"/>
                <a:cs typeface="Arial" panose="020B0604020202020204" pitchFamily="34" charset="0"/>
              </a:rPr>
              <a:t>Pintle-position sensor provides a voltage output to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a:t>
            </a:r>
          </a:p>
          <a:p>
            <a:r>
              <a:rPr lang="en-US" sz="2400" noProof="0" dirty="0">
                <a:latin typeface="Arial" panose="020B0604020202020204" pitchFamily="34" charset="0"/>
                <a:cs typeface="Arial" panose="020B0604020202020204" pitchFamily="34" charset="0"/>
              </a:rPr>
              <a:t>Increases as duty cycle increases, allowing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to monitor valve operation.</a:t>
            </a:r>
          </a:p>
        </p:txBody>
      </p:sp>
    </p:spTree>
    <p:extLst>
      <p:ext uri="{BB962C8B-B14F-4D97-AF65-F5344CB8AC3E}">
        <p14:creationId xmlns:p14="http://schemas.microsoft.com/office/powerpoint/2010/main" val="3951296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27.4</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37338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Position Sensor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47800"/>
            <a:ext cx="3638550"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position sensor on top of an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pic>
        <p:nvPicPr>
          <p:cNvPr id="7" name="Picture 6" descr="A close-up view of an E G R valve position sensor on top of an E G R valve.">
            <a:extLst>
              <a:ext uri="{FF2B5EF4-FFF2-40B4-BE49-F238E27FC236}">
                <a16:creationId xmlns:a16="http://schemas.microsoft.com/office/drawing/2014/main" id="{50901E1E-7F08-D054-1A64-F79B93B5A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828" y="985019"/>
            <a:ext cx="3942288" cy="3358381"/>
          </a:xfrm>
          <a:prstGeom prst="rect">
            <a:avLst/>
          </a:prstGeom>
        </p:spPr>
      </p:pic>
    </p:spTree>
    <p:extLst>
      <p:ext uri="{BB962C8B-B14F-4D97-AF65-F5344CB8AC3E}">
        <p14:creationId xmlns:p14="http://schemas.microsoft.com/office/powerpoint/2010/main" val="428950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4283"/>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(13 of 14)</a:t>
            </a:r>
            <a:endParaRPr lang="en-US" noProof="0" dirty="0"/>
          </a:p>
        </p:txBody>
      </p:sp>
      <p:sp>
        <p:nvSpPr>
          <p:cNvPr id="4" name="Content Placeholder 3"/>
          <p:cNvSpPr>
            <a:spLocks noGrp="1"/>
          </p:cNvSpPr>
          <p:nvPr>
            <p:ph idx="1"/>
          </p:nvPr>
        </p:nvSpPr>
        <p:spPr>
          <a:xfrm>
            <a:off x="457200" y="1332793"/>
            <a:ext cx="8229600" cy="4229807"/>
          </a:xfrm>
        </p:spPr>
        <p:txBody>
          <a:bodyPr wrap="square" tIns="1800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Digital </a:t>
            </a:r>
            <a:r>
              <a:rPr lang="en-US" sz="2200" spc="-300" noProof="0" dirty="0">
                <a:latin typeface="Arial" panose="020B0604020202020204" pitchFamily="34" charset="0"/>
                <a:cs typeface="Arial" panose="020B0604020202020204" pitchFamily="34" charset="0"/>
              </a:rPr>
              <a:t>E G </a:t>
            </a:r>
            <a:r>
              <a:rPr lang="en-US" sz="2200" noProof="0" dirty="0">
                <a:latin typeface="Arial" panose="020B0604020202020204" pitchFamily="34" charset="0"/>
                <a:cs typeface="Arial" panose="020B0604020202020204" pitchFamily="34" charset="0"/>
              </a:rPr>
              <a:t>R Valves </a:t>
            </a:r>
          </a:p>
          <a:p>
            <a:r>
              <a:rPr lang="en-US" sz="2200" spc="-200" noProof="0" dirty="0">
                <a:latin typeface="Arial" panose="020B0604020202020204" pitchFamily="34" charset="0"/>
                <a:cs typeface="Arial" panose="020B0604020202020204" pitchFamily="34" charset="0"/>
              </a:rPr>
              <a:t>G </a:t>
            </a:r>
            <a:r>
              <a:rPr lang="en-US" sz="2200" noProof="0" dirty="0">
                <a:latin typeface="Arial" panose="020B0604020202020204" pitchFamily="34" charset="0"/>
                <a:cs typeface="Arial" panose="020B0604020202020204" pitchFamily="34" charset="0"/>
              </a:rPr>
              <a:t>M introduced digital </a:t>
            </a:r>
            <a:r>
              <a:rPr lang="en-US" sz="2200" spc="-300" noProof="0" dirty="0">
                <a:latin typeface="Arial" panose="020B0604020202020204" pitchFamily="34" charset="0"/>
                <a:cs typeface="Arial" panose="020B0604020202020204" pitchFamily="34" charset="0"/>
              </a:rPr>
              <a:t>E G </a:t>
            </a:r>
            <a:r>
              <a:rPr lang="en-US" sz="2200" noProof="0" dirty="0">
                <a:latin typeface="Arial" panose="020B0604020202020204" pitchFamily="34" charset="0"/>
                <a:cs typeface="Arial" panose="020B0604020202020204" pitchFamily="34" charset="0"/>
              </a:rPr>
              <a:t>R valve design on some engines. </a:t>
            </a:r>
          </a:p>
          <a:p>
            <a:pPr lvl="1"/>
            <a:r>
              <a:rPr lang="en-US" sz="2200" noProof="0" dirty="0">
                <a:latin typeface="Arial" panose="020B0604020202020204" pitchFamily="34" charset="0"/>
                <a:cs typeface="Arial" panose="020B0604020202020204" pitchFamily="34" charset="0"/>
              </a:rPr>
              <a:t>Consists of three solenoids controlled by </a:t>
            </a:r>
            <a:r>
              <a:rPr lang="en-US" sz="2200" spc="-300" noProof="0" dirty="0">
                <a:latin typeface="Arial" panose="020B0604020202020204" pitchFamily="34" charset="0"/>
                <a:cs typeface="Arial" panose="020B0604020202020204" pitchFamily="34" charset="0"/>
              </a:rPr>
              <a:t>P C </a:t>
            </a:r>
            <a:r>
              <a:rPr lang="en-US" sz="2200" noProof="0" dirty="0">
                <a:latin typeface="Arial" panose="020B0604020202020204" pitchFamily="34" charset="0"/>
                <a:cs typeface="Arial" panose="020B0604020202020204" pitchFamily="34" charset="0"/>
              </a:rPr>
              <a:t>M </a:t>
            </a:r>
          </a:p>
          <a:p>
            <a:pPr lvl="1"/>
            <a:r>
              <a:rPr lang="en-US" sz="2200" noProof="0" dirty="0">
                <a:latin typeface="Arial" panose="020B0604020202020204" pitchFamily="34" charset="0"/>
                <a:cs typeface="Arial" panose="020B0604020202020204" pitchFamily="34" charset="0"/>
              </a:rPr>
              <a:t>Each solenoid controls a different size orifice in the base—small, medium, and large. </a:t>
            </a:r>
          </a:p>
          <a:p>
            <a:pPr lvl="1"/>
            <a:r>
              <a:rPr lang="en-US" sz="2200" spc="-300" noProof="0" dirty="0">
                <a:latin typeface="Arial" panose="020B0604020202020204" pitchFamily="34" charset="0"/>
                <a:cs typeface="Arial" panose="020B0604020202020204" pitchFamily="34" charset="0"/>
              </a:rPr>
              <a:t>P C </a:t>
            </a:r>
            <a:r>
              <a:rPr lang="en-US" sz="2200" noProof="0" dirty="0">
                <a:latin typeface="Arial" panose="020B0604020202020204" pitchFamily="34" charset="0"/>
                <a:cs typeface="Arial" panose="020B0604020202020204" pitchFamily="34" charset="0"/>
              </a:rPr>
              <a:t>M controls ground circuit of each solenoids individually. </a:t>
            </a:r>
          </a:p>
          <a:p>
            <a:r>
              <a:rPr lang="en-US" sz="2200" noProof="0" dirty="0">
                <a:latin typeface="Arial" panose="020B0604020202020204" pitchFamily="34" charset="0"/>
                <a:cs typeface="Arial" panose="020B0604020202020204" pitchFamily="34" charset="0"/>
              </a:rPr>
              <a:t>It can produce any of seven different flow rates, using solenoids to open the three valves in different combinations. </a:t>
            </a:r>
          </a:p>
          <a:p>
            <a:r>
              <a:rPr lang="en-US" sz="2200" noProof="0" dirty="0">
                <a:latin typeface="Arial" panose="020B0604020202020204" pitchFamily="34" charset="0"/>
                <a:cs typeface="Arial" panose="020B0604020202020204" pitchFamily="34" charset="0"/>
              </a:rPr>
              <a:t>Offers precise control, and using a swivel pintle design helps prevent carbon deposit problems. </a:t>
            </a:r>
          </a:p>
        </p:txBody>
      </p:sp>
    </p:spTree>
    <p:extLst>
      <p:ext uri="{BB962C8B-B14F-4D97-AF65-F5344CB8AC3E}">
        <p14:creationId xmlns:p14="http://schemas.microsoft.com/office/powerpoint/2010/main" val="4102124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27.5</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514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Digital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475580"/>
            <a:ext cx="250613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Digital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pic>
        <p:nvPicPr>
          <p:cNvPr id="7" name="Picture 6" descr="A close-up view of three E G R solenoids situated at the top.">
            <a:extLst>
              <a:ext uri="{FF2B5EF4-FFF2-40B4-BE49-F238E27FC236}">
                <a16:creationId xmlns:a16="http://schemas.microsoft.com/office/drawing/2014/main" id="{AF5EFD27-4C08-050D-66D4-48309F38A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807068"/>
            <a:ext cx="3532398" cy="4679332"/>
          </a:xfrm>
          <a:prstGeom prst="rect">
            <a:avLst/>
          </a:prstGeom>
        </p:spPr>
      </p:pic>
    </p:spTree>
    <p:extLst>
      <p:ext uri="{BB962C8B-B14F-4D97-AF65-F5344CB8AC3E}">
        <p14:creationId xmlns:p14="http://schemas.microsoft.com/office/powerpoint/2010/main" val="242845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Exhaust Gas Recirculation Systems </a:t>
            </a:r>
            <a:r>
              <a:rPr lang="en-US" sz="2800" kern="0" noProof="0" dirty="0">
                <a:cs typeface="Times New Roman"/>
                <a:sym typeface="Times New Roman"/>
              </a:rPr>
              <a:t>(14 of 14)</a:t>
            </a:r>
            <a:endParaRPr lang="en-US" noProof="0" dirty="0"/>
          </a:p>
        </p:txBody>
      </p:sp>
      <p:sp>
        <p:nvSpPr>
          <p:cNvPr id="4" name="Content Placeholder 3"/>
          <p:cNvSpPr>
            <a:spLocks noGrp="1"/>
          </p:cNvSpPr>
          <p:nvPr>
            <p:ph idx="1"/>
          </p:nvPr>
        </p:nvSpPr>
        <p:spPr>
          <a:xfrm>
            <a:off x="457200" y="1349908"/>
            <a:ext cx="8229600" cy="2460092"/>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Linear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a:t>
            </a:r>
          </a:p>
          <a:p>
            <a:r>
              <a:rPr lang="en-US" sz="2400" noProof="0" dirty="0">
                <a:latin typeface="Arial" panose="020B0604020202020204" pitchFamily="34" charset="0"/>
                <a:cs typeface="Arial" panose="020B0604020202020204" pitchFamily="34" charset="0"/>
              </a:rPr>
              <a:t>Most </a:t>
            </a:r>
            <a:r>
              <a:rPr lang="en-US" sz="2400" spc="-300" noProof="0" dirty="0">
                <a:latin typeface="Arial" panose="020B0604020202020204" pitchFamily="34" charset="0"/>
                <a:cs typeface="Arial" panose="020B0604020202020204" pitchFamily="34" charset="0"/>
              </a:rPr>
              <a:t>G </a:t>
            </a:r>
            <a:r>
              <a:rPr lang="en-US" sz="2400" noProof="0" dirty="0">
                <a:latin typeface="Arial" panose="020B0604020202020204" pitchFamily="34" charset="0"/>
                <a:cs typeface="Arial" panose="020B0604020202020204" pitchFamily="34" charset="0"/>
              </a:rPr>
              <a:t>M and many other vehicles use a linear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a:t>
            </a:r>
          </a:p>
          <a:p>
            <a:r>
              <a:rPr lang="en-US" sz="2400" noProof="0" dirty="0">
                <a:latin typeface="Arial" panose="020B0604020202020204" pitchFamily="34" charset="0"/>
                <a:cs typeface="Arial" panose="020B0604020202020204" pitchFamily="34" charset="0"/>
              </a:rPr>
              <a:t>Contains a </a:t>
            </a:r>
            <a:r>
              <a:rPr lang="en-US" sz="2400" spc="-300" noProof="0" dirty="0">
                <a:latin typeface="Arial" panose="020B0604020202020204" pitchFamily="34" charset="0"/>
                <a:cs typeface="Arial" panose="020B0604020202020204" pitchFamily="34" charset="0"/>
              </a:rPr>
              <a:t>P W </a:t>
            </a:r>
            <a:r>
              <a:rPr lang="en-US" sz="2400" noProof="0" dirty="0">
                <a:latin typeface="Arial" panose="020B0604020202020204" pitchFamily="34" charset="0"/>
                <a:cs typeface="Arial" panose="020B0604020202020204" pitchFamily="34" charset="0"/>
              </a:rPr>
              <a:t>M solenoid to precisely regulate exhaust gas flow and a feedback potentiometer. </a:t>
            </a:r>
          </a:p>
          <a:p>
            <a:r>
              <a:rPr lang="en-US" sz="2400" noProof="0" dirty="0">
                <a:latin typeface="Arial" panose="020B0604020202020204" pitchFamily="34" charset="0"/>
                <a:cs typeface="Arial" panose="020B0604020202020204" pitchFamily="34" charset="0"/>
              </a:rPr>
              <a:t>Signals computer regarding actual position of the valve. </a:t>
            </a:r>
          </a:p>
        </p:txBody>
      </p:sp>
    </p:spTree>
    <p:extLst>
      <p:ext uri="{BB962C8B-B14F-4D97-AF65-F5344CB8AC3E}">
        <p14:creationId xmlns:p14="http://schemas.microsoft.com/office/powerpoint/2010/main" val="906572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27.6</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4384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Linear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7800"/>
            <a:ext cx="3725333"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General Motors linear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pic>
        <p:nvPicPr>
          <p:cNvPr id="10" name="Picture 9" descr="A General Motors liner E G R valve looks like a cylinder connected to harness via connector.">
            <a:extLst>
              <a:ext uri="{FF2B5EF4-FFF2-40B4-BE49-F238E27FC236}">
                <a16:creationId xmlns:a16="http://schemas.microsoft.com/office/drawing/2014/main" id="{E853FCEE-CB90-C5BE-F712-A60DF26A5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36" y="876916"/>
            <a:ext cx="3864609" cy="3314084"/>
          </a:xfrm>
          <a:prstGeom prst="rect">
            <a:avLst/>
          </a:prstGeom>
        </p:spPr>
      </p:pic>
    </p:spTree>
    <p:extLst>
      <p:ext uri="{BB962C8B-B14F-4D97-AF65-F5344CB8AC3E}">
        <p14:creationId xmlns:p14="http://schemas.microsoft.com/office/powerpoint/2010/main" val="226625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Objectives </a:t>
            </a:r>
            <a:r>
              <a:rPr lang="en-US" sz="2800" kern="0" noProof="0" dirty="0">
                <a:cs typeface="Times New Roman"/>
                <a:sym typeface="Times New Roman"/>
              </a:rPr>
              <a:t>(2 of 3)</a:t>
            </a:r>
            <a:endParaRPr lang="en-US" noProof="0" dirty="0"/>
          </a:p>
        </p:txBody>
      </p:sp>
      <p:sp>
        <p:nvSpPr>
          <p:cNvPr id="4" name="Content Placeholder 3"/>
          <p:cNvSpPr>
            <a:spLocks noGrp="1"/>
          </p:cNvSpPr>
          <p:nvPr>
            <p:ph idx="1"/>
          </p:nvPr>
        </p:nvSpPr>
        <p:spPr>
          <a:xfrm>
            <a:off x="457200" y="914400"/>
            <a:ext cx="8229600" cy="4370427"/>
          </a:xfrm>
        </p:spPr>
        <p:txBody>
          <a:bodyPr tIns="18000" bIns="18000" anchor="ctr" anchorCtr="0">
            <a:spAutoFit/>
          </a:bodyPr>
          <a:lstStyle/>
          <a:p>
            <a:pPr marL="713232" indent="-713232">
              <a:spcBef>
                <a:spcPts val="600"/>
              </a:spcBef>
              <a:buNone/>
            </a:pPr>
            <a:r>
              <a:rPr lang="en-US" sz="2400" b="1" noProof="0" dirty="0">
                <a:solidFill>
                  <a:srgbClr val="007FA3"/>
                </a:solidFill>
                <a:latin typeface="Arial" panose="020B0604020202020204" pitchFamily="34" charset="0"/>
                <a:cs typeface="Arial" panose="020B0604020202020204" pitchFamily="34" charset="0"/>
              </a:rPr>
              <a:t>27.8</a:t>
            </a:r>
            <a:r>
              <a:rPr lang="en-US" sz="2400" noProof="0" dirty="0">
                <a:latin typeface="Arial" panose="020B0604020202020204" pitchFamily="34" charset="0"/>
                <a:cs typeface="Arial" panose="020B0604020202020204" pitchFamily="34" charset="0"/>
              </a:rPr>
              <a:t> Explain the secondary air-injection system and its diagnosis.</a:t>
            </a:r>
          </a:p>
          <a:p>
            <a:pPr marL="713232" indent="-713232">
              <a:spcBef>
                <a:spcPts val="600"/>
              </a:spcBef>
              <a:buNone/>
            </a:pPr>
            <a:r>
              <a:rPr lang="en-US" sz="2400" b="1" noProof="0" dirty="0">
                <a:solidFill>
                  <a:srgbClr val="007FA3"/>
                </a:solidFill>
                <a:latin typeface="Arial" panose="020B0604020202020204" pitchFamily="34" charset="0"/>
                <a:cs typeface="Arial" panose="020B0604020202020204" pitchFamily="34" charset="0"/>
              </a:rPr>
              <a:t>27.9</a:t>
            </a:r>
            <a:r>
              <a:rPr lang="en-US" sz="2400" noProof="0" dirty="0">
                <a:latin typeface="Arial" panose="020B0604020202020204" pitchFamily="34" charset="0"/>
                <a:cs typeface="Arial" panose="020B0604020202020204" pitchFamily="34" charset="0"/>
              </a:rPr>
              <a:t> Describe the process for diagnosing a secondary air-injection system.</a:t>
            </a:r>
            <a:endParaRPr lang="en-US" sz="2400" b="1" noProof="0" dirty="0">
              <a:solidFill>
                <a:srgbClr val="007FA3"/>
              </a:solidFill>
              <a:latin typeface="Arial" panose="020B0604020202020204" pitchFamily="34" charset="0"/>
              <a:cs typeface="Arial" panose="020B0604020202020204" pitchFamily="34" charset="0"/>
            </a:endParaRPr>
          </a:p>
          <a:p>
            <a:pPr marL="822960" indent="-822960">
              <a:spcBef>
                <a:spcPts val="600"/>
              </a:spcBef>
              <a:buNone/>
            </a:pPr>
            <a:r>
              <a:rPr lang="en-US" sz="2400" b="1" noProof="0" dirty="0">
                <a:solidFill>
                  <a:srgbClr val="007FA3"/>
                </a:solidFill>
                <a:latin typeface="Arial" panose="020B0604020202020204" pitchFamily="34" charset="0"/>
                <a:cs typeface="Arial" panose="020B0604020202020204" pitchFamily="34" charset="0"/>
              </a:rPr>
              <a:t>27.10</a:t>
            </a:r>
            <a:r>
              <a:rPr lang="en-US" sz="2400" noProof="0" dirty="0">
                <a:latin typeface="Arial" panose="020B0604020202020204" pitchFamily="34" charset="0"/>
                <a:cs typeface="Arial" panose="020B0604020202020204" pitchFamily="34" charset="0"/>
              </a:rPr>
              <a:t> Explain the purpose and function of catalytic converters, their diagnosis, and guidelines to replace them.</a:t>
            </a:r>
            <a:endParaRPr lang="en-US" sz="2400" b="1" noProof="0" dirty="0">
              <a:solidFill>
                <a:srgbClr val="007FA3"/>
              </a:solidFill>
              <a:latin typeface="Arial" panose="020B0604020202020204" pitchFamily="34" charset="0"/>
              <a:cs typeface="Arial" panose="020B0604020202020204" pitchFamily="34" charset="0"/>
            </a:endParaRPr>
          </a:p>
          <a:p>
            <a:pPr marL="822960" indent="-822960">
              <a:spcBef>
                <a:spcPts val="600"/>
              </a:spcBef>
              <a:buNone/>
            </a:pPr>
            <a:r>
              <a:rPr lang="en-US" sz="2400" b="1" noProof="0" dirty="0">
                <a:solidFill>
                  <a:srgbClr val="007FA3"/>
                </a:solidFill>
                <a:latin typeface="Arial" panose="020B0604020202020204" pitchFamily="34" charset="0"/>
                <a:cs typeface="Arial" panose="020B0604020202020204" pitchFamily="34" charset="0"/>
              </a:rPr>
              <a:t>27.11 </a:t>
            </a:r>
            <a:r>
              <a:rPr lang="en-US" sz="2400" noProof="0" dirty="0">
                <a:latin typeface="Arial" panose="020B0604020202020204" pitchFamily="34" charset="0"/>
                <a:cs typeface="Arial" panose="020B0604020202020204" pitchFamily="34" charset="0"/>
              </a:rPr>
              <a:t>Explain how to diagnose a catalytic converter.</a:t>
            </a:r>
          </a:p>
          <a:p>
            <a:pPr marL="822960" indent="-822960">
              <a:spcBef>
                <a:spcPts val="600"/>
              </a:spcBef>
              <a:buNone/>
            </a:pPr>
            <a:r>
              <a:rPr lang="en-US" sz="2400" b="1" noProof="0" dirty="0">
                <a:solidFill>
                  <a:srgbClr val="007FA3"/>
                </a:solidFill>
                <a:latin typeface="Arial" panose="020B0604020202020204" pitchFamily="34" charset="0"/>
                <a:cs typeface="Arial" panose="020B0604020202020204" pitchFamily="34" charset="0"/>
              </a:rPr>
              <a:t>27.12 </a:t>
            </a:r>
            <a:r>
              <a:rPr lang="en-US" sz="2400" noProof="0" dirty="0">
                <a:latin typeface="Arial" panose="020B0604020202020204" pitchFamily="34" charset="0"/>
                <a:cs typeface="Arial" panose="020B0604020202020204" pitchFamily="34" charset="0"/>
              </a:rPr>
              <a:t>Explain evaporative emission control system, and compare enhanced and nonenhanced evaporative control systems.</a:t>
            </a:r>
          </a:p>
        </p:txBody>
      </p:sp>
    </p:spTree>
    <p:extLst>
      <p:ext uri="{BB962C8B-B14F-4D97-AF65-F5344CB8AC3E}">
        <p14:creationId xmlns:p14="http://schemas.microsoft.com/office/powerpoint/2010/main" val="411858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38862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Pintle Schematic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05257"/>
            <a:ext cx="3638550" cy="22523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pintle is pulse-width modulated and a three-wire potentiometer provides pintle-position information back to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a:t>
            </a:r>
          </a:p>
        </p:txBody>
      </p:sp>
      <p:pic>
        <p:nvPicPr>
          <p:cNvPr id="7" name="Picture 6" descr="An illustration depicts the linear E G R valve.&#10;Long description is available in notes, press F6.">
            <a:extLst>
              <a:ext uri="{FF2B5EF4-FFF2-40B4-BE49-F238E27FC236}">
                <a16:creationId xmlns:a16="http://schemas.microsoft.com/office/drawing/2014/main" id="{AB40CD7E-322B-6A49-D976-4D4BCA5E9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963555"/>
            <a:ext cx="3877890" cy="3456045"/>
          </a:xfrm>
          <a:prstGeom prst="rect">
            <a:avLst/>
          </a:prstGeom>
        </p:spPr>
      </p:pic>
    </p:spTree>
    <p:extLst>
      <p:ext uri="{BB962C8B-B14F-4D97-AF65-F5344CB8AC3E}">
        <p14:creationId xmlns:p14="http://schemas.microsoft.com/office/powerpoint/2010/main" val="1456146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9DA2-5D3D-F3D2-026C-7F231A3F70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21B359-0287-5F8E-784D-808BD9DE8722}"/>
              </a:ext>
            </a:extLst>
          </p:cNvPr>
          <p:cNvSpPr>
            <a:spLocks noGrp="1"/>
          </p:cNvSpPr>
          <p:nvPr>
            <p:ph type="title"/>
          </p:nvPr>
        </p:nvSpPr>
        <p:spPr>
          <a:xfrm>
            <a:off x="481042" y="152400"/>
            <a:ext cx="8205758" cy="559572"/>
          </a:xfrm>
        </p:spPr>
        <p:txBody>
          <a:bodyPr wrap="square" tIns="18000" bIns="18000" anchor="ctr" anchorCtr="0">
            <a:spAutoFit/>
          </a:bodyPr>
          <a:lstStyle/>
          <a:p>
            <a:r>
              <a:rPr lang="en-US" sz="3400" kern="0" spc="-500" noProof="0" dirty="0">
                <a:cs typeface="Times New Roman"/>
                <a:sym typeface="Times New Roman"/>
              </a:rPr>
              <a:t> </a:t>
            </a:r>
            <a:r>
              <a:rPr lang="en-US" sz="300" kern="0" noProof="0" dirty="0">
                <a:cs typeface="Times New Roman"/>
                <a:sym typeface="Times New Roman"/>
              </a:rPr>
              <a:t>O B D hyphen Roman number 2</a:t>
            </a:r>
            <a:r>
              <a:rPr lang="en-US" sz="3400" kern="0" spc="-500" noProof="0" dirty="0">
                <a:cs typeface="Times New Roman"/>
                <a:sym typeface="Times New Roman"/>
              </a:rPr>
              <a:t>              E G </a:t>
            </a:r>
            <a:r>
              <a:rPr lang="en-US" sz="3400" kern="0" noProof="0" dirty="0">
                <a:cs typeface="Times New Roman"/>
                <a:sym typeface="Times New Roman"/>
              </a:rPr>
              <a:t>R Monitoring Strategies </a:t>
            </a:r>
            <a:r>
              <a:rPr lang="en-US" sz="2600" kern="0" noProof="0" dirty="0">
                <a:cs typeface="Times New Roman"/>
                <a:sym typeface="Times New Roman"/>
              </a:rPr>
              <a:t>(1 of 4)</a:t>
            </a:r>
            <a:endParaRPr lang="en-US" sz="2600" noProof="0" dirty="0"/>
          </a:p>
        </p:txBody>
      </p:sp>
      <p:graphicFrame>
        <p:nvGraphicFramePr>
          <p:cNvPr id="13" name="Object 12">
            <a:extLst>
              <a:ext uri="{FF2B5EF4-FFF2-40B4-BE49-F238E27FC236}">
                <a16:creationId xmlns:a16="http://schemas.microsoft.com/office/drawing/2014/main" id="{FF708264-22E2-D1F6-FEBE-FCE63BADEDA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88459581"/>
              </p:ext>
            </p:extLst>
          </p:nvPr>
        </p:nvGraphicFramePr>
        <p:xfrm>
          <a:off x="455762" y="185524"/>
          <a:ext cx="1399595" cy="49332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3" name="Object 12">
                        <a:extLst>
                          <a:ext uri="{FF2B5EF4-FFF2-40B4-BE49-F238E27FC236}">
                            <a16:creationId xmlns:a16="http://schemas.microsoft.com/office/drawing/2014/main" id="{994CEFCE-30E9-3724-D348-F9C20B8613F6}"/>
                          </a:ext>
                          <a:ext uri="{C183D7F6-B498-43B3-948B-1728B52AA6E4}">
                            <adec:decorative xmlns:adec="http://schemas.microsoft.com/office/drawing/2017/decorative" val="0"/>
                          </a:ext>
                        </a:extLst>
                      </p:cNvPr>
                      <p:cNvPicPr/>
                      <p:nvPr/>
                    </p:nvPicPr>
                    <p:blipFill>
                      <a:blip r:embed="rId4"/>
                      <a:stretch>
                        <a:fillRect/>
                      </a:stretch>
                    </p:blipFill>
                    <p:spPr>
                      <a:xfrm>
                        <a:off x="455762" y="185524"/>
                        <a:ext cx="1399595" cy="493323"/>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D6FCC6AD-1A2D-D190-AB36-88BBDE1A5A16}"/>
              </a:ext>
            </a:extLst>
          </p:cNvPr>
          <p:cNvSpPr>
            <a:spLocks noGrp="1"/>
          </p:cNvSpPr>
          <p:nvPr>
            <p:ph idx="1"/>
          </p:nvPr>
        </p:nvSpPr>
        <p:spPr>
          <a:xfrm>
            <a:off x="442942" y="914400"/>
            <a:ext cx="2986058" cy="405683"/>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a:t>
            </a:r>
          </a:p>
        </p:txBody>
      </p:sp>
      <p:sp>
        <p:nvSpPr>
          <p:cNvPr id="2" name="Content Placeholder 1">
            <a:extLst>
              <a:ext uri="{FF2B5EF4-FFF2-40B4-BE49-F238E27FC236}">
                <a16:creationId xmlns:a16="http://schemas.microsoft.com/office/drawing/2014/main" id="{73A9AF50-8A37-9630-BCA8-47AA9E064DA2}"/>
              </a:ext>
            </a:extLst>
          </p:cNvPr>
          <p:cNvSpPr>
            <a:spLocks noGrp="1"/>
          </p:cNvSpPr>
          <p:nvPr>
            <p:ph idx="13"/>
          </p:nvPr>
        </p:nvSpPr>
        <p:spPr>
          <a:xfrm>
            <a:off x="457200" y="1402187"/>
            <a:ext cx="42672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In 1996, </a:t>
            </a:r>
            <a:r>
              <a:rPr lang="en-US" sz="2400" spc="-300" noProof="0" dirty="0">
                <a:latin typeface="Arial" panose="020B0604020202020204" pitchFamily="34" charset="0"/>
                <a:cs typeface="Arial" panose="020B0604020202020204" pitchFamily="34" charset="0"/>
              </a:rPr>
              <a:t>E P </a:t>
            </a:r>
            <a:r>
              <a:rPr lang="en-US" sz="2400" noProof="0" dirty="0">
                <a:latin typeface="Arial" panose="020B0604020202020204" pitchFamily="34" charset="0"/>
                <a:cs typeface="Arial" panose="020B0604020202020204" pitchFamily="34" charset="0"/>
              </a:rPr>
              <a:t>A began requiring</a:t>
            </a:r>
          </a:p>
        </p:txBody>
      </p:sp>
      <p:graphicFrame>
        <p:nvGraphicFramePr>
          <p:cNvPr id="10" name="Object 9" descr="O B D hyphen Roman number 2.">
            <a:extLst>
              <a:ext uri="{FF2B5EF4-FFF2-40B4-BE49-F238E27FC236}">
                <a16:creationId xmlns:a16="http://schemas.microsoft.com/office/drawing/2014/main" id="{46945DA5-4680-4ED3-C2F0-65BCBE278D7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542264281"/>
              </p:ext>
            </p:extLst>
          </p:nvPr>
        </p:nvGraphicFramePr>
        <p:xfrm>
          <a:off x="4745831" y="1440427"/>
          <a:ext cx="1052069" cy="371062"/>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5" name="Object 14">
                        <a:extLst>
                          <a:ext uri="{FF2B5EF4-FFF2-40B4-BE49-F238E27FC236}">
                            <a16:creationId xmlns:a16="http://schemas.microsoft.com/office/drawing/2014/main" id="{53334F4C-398E-719F-1569-D3EBE6B591E0}"/>
                          </a:ext>
                          <a:ext uri="{C183D7F6-B498-43B3-948B-1728B52AA6E4}">
                            <adec:decorative xmlns:adec="http://schemas.microsoft.com/office/drawing/2017/decorative" val="0"/>
                          </a:ext>
                        </a:extLst>
                      </p:cNvPr>
                      <p:cNvPicPr/>
                      <p:nvPr/>
                    </p:nvPicPr>
                    <p:blipFill>
                      <a:blip r:embed="rId6"/>
                      <a:stretch>
                        <a:fillRect/>
                      </a:stretch>
                    </p:blipFill>
                    <p:spPr>
                      <a:xfrm>
                        <a:off x="4745831" y="1440427"/>
                        <a:ext cx="1052069" cy="371062"/>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9274753B-1531-E019-1B27-B9AB5524BED7}"/>
              </a:ext>
            </a:extLst>
          </p:cNvPr>
          <p:cNvSpPr>
            <a:spLocks noGrp="1"/>
          </p:cNvSpPr>
          <p:nvPr>
            <p:ph idx="14"/>
          </p:nvPr>
        </p:nvSpPr>
        <p:spPr>
          <a:xfrm>
            <a:off x="5819331" y="1381257"/>
            <a:ext cx="1143000" cy="405683"/>
          </a:xfrm>
        </p:spPr>
        <p:txBody>
          <a:bodyPr tIns="18000" bIns="18000" anchor="ctr" anchorCtr="0"/>
          <a:lstStyle/>
          <a:p>
            <a:pPr marL="0" indent="-486918">
              <a:buNone/>
            </a:pPr>
            <a:r>
              <a:rPr lang="en-US" sz="2400" noProof="0" dirty="0">
                <a:latin typeface="Arial" panose="020B0604020202020204" pitchFamily="34" charset="0"/>
                <a:cs typeface="Arial" panose="020B0604020202020204" pitchFamily="34" charset="0"/>
              </a:rPr>
              <a:t>systems</a:t>
            </a:r>
          </a:p>
        </p:txBody>
      </p:sp>
      <p:sp>
        <p:nvSpPr>
          <p:cNvPr id="6" name="Content Placeholder 5">
            <a:extLst>
              <a:ext uri="{FF2B5EF4-FFF2-40B4-BE49-F238E27FC236}">
                <a16:creationId xmlns:a16="http://schemas.microsoft.com/office/drawing/2014/main" id="{51BA07D5-6A38-4240-4A8A-BEA512C75AC0}"/>
              </a:ext>
            </a:extLst>
          </p:cNvPr>
          <p:cNvSpPr>
            <a:spLocks noGrp="1"/>
          </p:cNvSpPr>
          <p:nvPr>
            <p:ph idx="15"/>
          </p:nvPr>
        </p:nvSpPr>
        <p:spPr>
          <a:xfrm>
            <a:off x="457200" y="1913763"/>
            <a:ext cx="8205758" cy="775015"/>
          </a:xfrm>
        </p:spPr>
        <p:txBody>
          <a:bodyPr tIns="18000" bIns="18000" anchor="ctr" anchorCtr="0"/>
          <a:lstStyle/>
          <a:p>
            <a:pPr lvl="1"/>
            <a:r>
              <a:rPr lang="en-US" sz="2400" noProof="0" dirty="0">
                <a:latin typeface="Arial" panose="020B0604020202020204" pitchFamily="34" charset="0"/>
                <a:cs typeface="Arial" panose="020B0604020202020204" pitchFamily="34" charset="0"/>
              </a:rPr>
              <a:t>Includes emissions system monitors that alert driver and technician if emissions system is malfunctioning. </a:t>
            </a:r>
          </a:p>
        </p:txBody>
      </p:sp>
      <p:sp>
        <p:nvSpPr>
          <p:cNvPr id="7" name="Content Placeholder 6">
            <a:extLst>
              <a:ext uri="{FF2B5EF4-FFF2-40B4-BE49-F238E27FC236}">
                <a16:creationId xmlns:a16="http://schemas.microsoft.com/office/drawing/2014/main" id="{FCE8F7FE-A448-6D46-2241-80312706AD33}"/>
              </a:ext>
            </a:extLst>
          </p:cNvPr>
          <p:cNvSpPr>
            <a:spLocks noGrp="1"/>
          </p:cNvSpPr>
          <p:nvPr>
            <p:ph idx="16"/>
          </p:nvPr>
        </p:nvSpPr>
        <p:spPr>
          <a:xfrm>
            <a:off x="457200" y="2783881"/>
            <a:ext cx="228179" cy="405683"/>
          </a:xfrm>
        </p:spPr>
        <p:txBody>
          <a:bodyPr tIns="18000" bIns="18000" anchor="ctr" anchorCtr="0"/>
          <a:lstStyle/>
          <a:p>
            <a:r>
              <a:rPr lang="en-US" sz="2400" noProof="0" dirty="0">
                <a:latin typeface="Arial" panose="020B0604020202020204" pitchFamily="34" charset="0"/>
                <a:cs typeface="Arial" panose="020B0604020202020204" pitchFamily="34" charset="0"/>
              </a:rPr>
              <a:t>  </a:t>
            </a:r>
          </a:p>
        </p:txBody>
      </p:sp>
      <p:graphicFrame>
        <p:nvGraphicFramePr>
          <p:cNvPr id="15" name="Object 14" descr="O B D hyphen Roman number 2.">
            <a:extLst>
              <a:ext uri="{FF2B5EF4-FFF2-40B4-BE49-F238E27FC236}">
                <a16:creationId xmlns:a16="http://schemas.microsoft.com/office/drawing/2014/main" id="{53334F4C-398E-719F-1569-D3EBE6B591E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586174849"/>
              </p:ext>
            </p:extLst>
          </p:nvPr>
        </p:nvGraphicFramePr>
        <p:xfrm>
          <a:off x="762000" y="2815744"/>
          <a:ext cx="1052069" cy="371062"/>
        </p:xfrm>
        <a:graphic>
          <a:graphicData uri="http://schemas.openxmlformats.org/presentationml/2006/ole">
            <mc:AlternateContent xmlns:mc="http://schemas.openxmlformats.org/markup-compatibility/2006">
              <mc:Choice xmlns:v="urn:schemas-microsoft-com:vml" Requires="v">
                <p:oleObj name="Equation" r:id="rId7" imgW="507960" imgH="177480" progId="Equation.DSMT4">
                  <p:embed/>
                </p:oleObj>
              </mc:Choice>
              <mc:Fallback>
                <p:oleObj name="Equation" r:id="rId7" imgW="507960" imgH="177480" progId="Equation.DSMT4">
                  <p:embed/>
                  <p:pic>
                    <p:nvPicPr>
                      <p:cNvPr id="15" name="Object 14">
                        <a:extLst>
                          <a:ext uri="{FF2B5EF4-FFF2-40B4-BE49-F238E27FC236}">
                            <a16:creationId xmlns:a16="http://schemas.microsoft.com/office/drawing/2014/main" id="{94042EBC-78CE-A98F-9BD4-1A93F1D158DF}"/>
                          </a:ext>
                          <a:ext uri="{C183D7F6-B498-43B3-948B-1728B52AA6E4}">
                            <adec:decorative xmlns:adec="http://schemas.microsoft.com/office/drawing/2017/decorative" val="0"/>
                          </a:ext>
                        </a:extLst>
                      </p:cNvPr>
                      <p:cNvPicPr/>
                      <p:nvPr/>
                    </p:nvPicPr>
                    <p:blipFill>
                      <a:blip r:embed="rId6"/>
                      <a:stretch>
                        <a:fillRect/>
                      </a:stretch>
                    </p:blipFill>
                    <p:spPr>
                      <a:xfrm>
                        <a:off x="762000" y="2815744"/>
                        <a:ext cx="1052069" cy="371062"/>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B071535F-FBFF-A8ED-ABA1-D1CCAC59C19D}"/>
              </a:ext>
            </a:extLst>
          </p:cNvPr>
          <p:cNvSpPr>
            <a:spLocks noGrp="1"/>
          </p:cNvSpPr>
          <p:nvPr>
            <p:ph idx="17"/>
          </p:nvPr>
        </p:nvSpPr>
        <p:spPr>
          <a:xfrm>
            <a:off x="1856795" y="2769672"/>
            <a:ext cx="6688502"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performs test by opening and closing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a:t>
            </a:r>
          </a:p>
        </p:txBody>
      </p:sp>
      <p:sp>
        <p:nvSpPr>
          <p:cNvPr id="9" name="Content Placeholder 8">
            <a:extLst>
              <a:ext uri="{FF2B5EF4-FFF2-40B4-BE49-F238E27FC236}">
                <a16:creationId xmlns:a16="http://schemas.microsoft.com/office/drawing/2014/main" id="{2854E152-9E70-7AD1-2336-F924D6528358}"/>
              </a:ext>
            </a:extLst>
          </p:cNvPr>
          <p:cNvSpPr>
            <a:spLocks noGrp="1"/>
          </p:cNvSpPr>
          <p:nvPr>
            <p:ph idx="18"/>
          </p:nvPr>
        </p:nvSpPr>
        <p:spPr>
          <a:xfrm>
            <a:off x="457200" y="3246200"/>
            <a:ext cx="8229600" cy="1336708"/>
          </a:xfrm>
        </p:spPr>
        <p:txBody>
          <a:bodyPr tIns="18000" bIns="18000" anchor="ctr" anchorCtr="0"/>
          <a:lstStyle/>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monitors an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function sensor for a change in signal voltage. If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fails, a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sets. </a:t>
            </a:r>
          </a:p>
          <a:p>
            <a:r>
              <a:rPr lang="en-US" sz="2400" noProof="0" dirty="0">
                <a:latin typeface="Arial" panose="020B0604020202020204" pitchFamily="34" charset="0"/>
                <a:cs typeface="Arial" panose="020B0604020202020204" pitchFamily="34" charset="0"/>
              </a:rPr>
              <a:t>System fails two consecutive times, </a:t>
            </a:r>
            <a:r>
              <a:rPr lang="en-US" sz="2400" spc="-300" noProof="0" dirty="0">
                <a:latin typeface="Arial" panose="020B0604020202020204" pitchFamily="34" charset="0"/>
                <a:cs typeface="Arial" panose="020B0604020202020204" pitchFamily="34" charset="0"/>
              </a:rPr>
              <a:t>M I </a:t>
            </a:r>
            <a:r>
              <a:rPr lang="en-US" sz="2400" noProof="0" dirty="0">
                <a:latin typeface="Arial" panose="020B0604020202020204" pitchFamily="34" charset="0"/>
                <a:cs typeface="Arial" panose="020B0604020202020204" pitchFamily="34" charset="0"/>
              </a:rPr>
              <a:t>L is lit.</a:t>
            </a:r>
          </a:p>
        </p:txBody>
      </p:sp>
    </p:spTree>
    <p:extLst>
      <p:ext uri="{BB962C8B-B14F-4D97-AF65-F5344CB8AC3E}">
        <p14:creationId xmlns:p14="http://schemas.microsoft.com/office/powerpoint/2010/main" val="3588130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826"/>
            <a:ext cx="8229600" cy="559572"/>
          </a:xfrm>
        </p:spPr>
        <p:txBody>
          <a:bodyPr wrap="square" tIns="18000" bIns="18000" anchor="ctr" anchorCtr="0">
            <a:spAutoFit/>
          </a:bodyPr>
          <a:lstStyle/>
          <a:p>
            <a:r>
              <a:rPr lang="en-US" sz="200" kern="0" noProof="0" dirty="0">
                <a:cs typeface="Times New Roman"/>
                <a:sym typeface="Times New Roman"/>
              </a:rPr>
              <a:t>O B D hyphen Roman number 2</a:t>
            </a:r>
            <a:r>
              <a:rPr lang="en-US" sz="3400" kern="0" noProof="0" dirty="0">
                <a:cs typeface="Times New Roman"/>
                <a:sym typeface="Times New Roman"/>
              </a:rPr>
              <a:t>         </a:t>
            </a:r>
            <a:r>
              <a:rPr lang="en-US" sz="3400" kern="0" spc="-500" noProof="0" dirty="0">
                <a:cs typeface="Times New Roman"/>
                <a:sym typeface="Times New Roman"/>
              </a:rPr>
              <a:t>E G </a:t>
            </a:r>
            <a:r>
              <a:rPr lang="en-US" sz="3400" kern="0" noProof="0" dirty="0">
                <a:cs typeface="Times New Roman"/>
                <a:sym typeface="Times New Roman"/>
              </a:rPr>
              <a:t>R Monitoring Strategies </a:t>
            </a:r>
            <a:r>
              <a:rPr lang="en-US" sz="2600" kern="0" noProof="0" dirty="0">
                <a:cs typeface="Times New Roman"/>
                <a:sym typeface="Times New Roman"/>
              </a:rPr>
              <a:t>(2 of 4) </a:t>
            </a:r>
            <a:endParaRPr lang="en-US" sz="2600" noProof="0" dirty="0"/>
          </a:p>
        </p:txBody>
      </p:sp>
      <p:graphicFrame>
        <p:nvGraphicFramePr>
          <p:cNvPr id="2" name="Object 1">
            <a:extLst>
              <a:ext uri="{FF2B5EF4-FFF2-40B4-BE49-F238E27FC236}">
                <a16:creationId xmlns:a16="http://schemas.microsoft.com/office/drawing/2014/main" id="{6033D2B5-02FC-9877-713C-FC8FDF3D5F8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11960366"/>
              </p:ext>
            </p:extLst>
          </p:nvPr>
        </p:nvGraphicFramePr>
        <p:xfrm>
          <a:off x="381000" y="219075"/>
          <a:ext cx="1399595" cy="49332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3" name="Object 12">
                        <a:extLst>
                          <a:ext uri="{FF2B5EF4-FFF2-40B4-BE49-F238E27FC236}">
                            <a16:creationId xmlns:a16="http://schemas.microsoft.com/office/drawing/2014/main" id="{FF708264-22E2-D1F6-FEBE-FCE63BADEDA8}"/>
                          </a:ext>
                          <a:ext uri="{C183D7F6-B498-43B3-948B-1728B52AA6E4}">
                            <adec:decorative xmlns:adec="http://schemas.microsoft.com/office/drawing/2017/decorative" val="0"/>
                          </a:ext>
                        </a:extLst>
                      </p:cNvPr>
                      <p:cNvPicPr/>
                      <p:nvPr/>
                    </p:nvPicPr>
                    <p:blipFill>
                      <a:blip r:embed="rId4"/>
                      <a:stretch>
                        <a:fillRect/>
                      </a:stretch>
                    </p:blipFill>
                    <p:spPr>
                      <a:xfrm>
                        <a:off x="381000" y="219075"/>
                        <a:ext cx="1399595" cy="493323"/>
                      </a:xfrm>
                      <a:prstGeom prst="rect">
                        <a:avLst/>
                      </a:prstGeom>
                      <a:solidFill>
                        <a:schemeClr val="bg1"/>
                      </a:solidFill>
                    </p:spPr>
                  </p:pic>
                </p:oleObj>
              </mc:Fallback>
            </mc:AlternateContent>
          </a:graphicData>
        </a:graphic>
      </p:graphicFrame>
      <p:sp>
        <p:nvSpPr>
          <p:cNvPr id="4" name="Content Placeholder 3"/>
          <p:cNvSpPr>
            <a:spLocks noGrp="1"/>
          </p:cNvSpPr>
          <p:nvPr>
            <p:ph idx="1"/>
          </p:nvPr>
        </p:nvSpPr>
        <p:spPr>
          <a:xfrm>
            <a:off x="476250" y="838200"/>
            <a:ext cx="8229600" cy="3044867"/>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Monitoring Strategies </a:t>
            </a:r>
          </a:p>
          <a:p>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monitoring strategies include:</a:t>
            </a:r>
          </a:p>
          <a:p>
            <a:pPr lvl="1"/>
            <a:r>
              <a:rPr lang="en-US" sz="2400" noProof="0" dirty="0">
                <a:latin typeface="Arial" panose="020B0604020202020204" pitchFamily="34" charset="0"/>
                <a:cs typeface="Arial" panose="020B0604020202020204" pitchFamily="34" charset="0"/>
              </a:rPr>
              <a:t>Monitor difference in the exhaust oxygen sensor voltage activity as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opens and closes. </a:t>
            </a:r>
          </a:p>
          <a:p>
            <a:pPr lvl="1"/>
            <a:r>
              <a:rPr lang="en-US" sz="2400" noProof="0" dirty="0">
                <a:latin typeface="Arial" panose="020B0604020202020204" pitchFamily="34" charset="0"/>
                <a:cs typeface="Arial" panose="020B0604020202020204" pitchFamily="34" charset="0"/>
              </a:rPr>
              <a:t>Oxygen in exhaust decreases when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is open and increases when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is closed. </a:t>
            </a:r>
          </a:p>
          <a:p>
            <a:pPr lvl="1"/>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sets a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if sensor signal does not change.</a:t>
            </a:r>
          </a:p>
        </p:txBody>
      </p:sp>
    </p:spTree>
    <p:extLst>
      <p:ext uri="{BB962C8B-B14F-4D97-AF65-F5344CB8AC3E}">
        <p14:creationId xmlns:p14="http://schemas.microsoft.com/office/powerpoint/2010/main" val="3231775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wrap="square" tIns="18000" bIns="18000" anchor="ctr" anchorCtr="0">
            <a:spAutoFit/>
          </a:bodyPr>
          <a:lstStyle/>
          <a:p>
            <a:r>
              <a:rPr lang="en-US" sz="200" kern="0" noProof="0" dirty="0">
                <a:cs typeface="Times New Roman"/>
                <a:sym typeface="Times New Roman"/>
              </a:rPr>
              <a:t>O B D hyphen Roman number 2</a:t>
            </a:r>
            <a:r>
              <a:rPr lang="en-US" sz="3400" kern="0" noProof="0" dirty="0">
                <a:cs typeface="Times New Roman"/>
                <a:sym typeface="Times New Roman"/>
              </a:rPr>
              <a:t>         </a:t>
            </a:r>
            <a:r>
              <a:rPr lang="en-US" sz="3400" kern="0" spc="-500" noProof="0" dirty="0">
                <a:cs typeface="Times New Roman"/>
                <a:sym typeface="Times New Roman"/>
              </a:rPr>
              <a:t>E G </a:t>
            </a:r>
            <a:r>
              <a:rPr lang="en-US" sz="3400" kern="0" noProof="0" dirty="0">
                <a:cs typeface="Times New Roman"/>
                <a:sym typeface="Times New Roman"/>
              </a:rPr>
              <a:t>R Monitoring Strategies </a:t>
            </a:r>
            <a:r>
              <a:rPr lang="en-US" sz="2600" kern="0" noProof="0" dirty="0">
                <a:cs typeface="Times New Roman"/>
                <a:sym typeface="Times New Roman"/>
              </a:rPr>
              <a:t>(3 of 4)</a:t>
            </a:r>
            <a:endParaRPr lang="en-US" sz="2600" noProof="0" dirty="0"/>
          </a:p>
        </p:txBody>
      </p:sp>
      <p:graphicFrame>
        <p:nvGraphicFramePr>
          <p:cNvPr id="2" name="Object 1">
            <a:extLst>
              <a:ext uri="{FF2B5EF4-FFF2-40B4-BE49-F238E27FC236}">
                <a16:creationId xmlns:a16="http://schemas.microsoft.com/office/drawing/2014/main" id="{E95BE41E-EBD1-5080-1DE1-C9309C3A23D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55649144"/>
              </p:ext>
            </p:extLst>
          </p:nvPr>
        </p:nvGraphicFramePr>
        <p:xfrm>
          <a:off x="457200" y="189731"/>
          <a:ext cx="1399595" cy="49332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 name="Object 1">
                        <a:extLst>
                          <a:ext uri="{FF2B5EF4-FFF2-40B4-BE49-F238E27FC236}">
                            <a16:creationId xmlns:a16="http://schemas.microsoft.com/office/drawing/2014/main" id="{6033D2B5-02FC-9877-713C-FC8FDF3D5F84}"/>
                          </a:ext>
                          <a:ext uri="{C183D7F6-B498-43B3-948B-1728B52AA6E4}">
                            <adec:decorative xmlns:adec="http://schemas.microsoft.com/office/drawing/2017/decorative" val="0"/>
                          </a:ext>
                        </a:extLst>
                      </p:cNvPr>
                      <p:cNvPicPr/>
                      <p:nvPr/>
                    </p:nvPicPr>
                    <p:blipFill>
                      <a:blip r:embed="rId4"/>
                      <a:stretch>
                        <a:fillRect/>
                      </a:stretch>
                    </p:blipFill>
                    <p:spPr>
                      <a:xfrm>
                        <a:off x="457200" y="189731"/>
                        <a:ext cx="1399595" cy="493323"/>
                      </a:xfrm>
                      <a:prstGeom prst="rect">
                        <a:avLst/>
                      </a:prstGeom>
                      <a:solidFill>
                        <a:schemeClr val="bg1"/>
                      </a:solidFill>
                    </p:spPr>
                  </p:pic>
                </p:oleObj>
              </mc:Fallback>
            </mc:AlternateContent>
          </a:graphicData>
        </a:graphic>
      </p:graphicFrame>
      <p:sp>
        <p:nvSpPr>
          <p:cNvPr id="4" name="Content Placeholder 3"/>
          <p:cNvSpPr>
            <a:spLocks noGrp="1"/>
          </p:cNvSpPr>
          <p:nvPr>
            <p:ph idx="1"/>
          </p:nvPr>
        </p:nvSpPr>
        <p:spPr>
          <a:xfrm>
            <a:off x="457200" y="914400"/>
            <a:ext cx="8229600" cy="4293483"/>
          </a:xfrm>
        </p:spPr>
        <p:txBody>
          <a:bodyPr tIns="18000" bIns="18000" anchor="ctr" anchorCtr="0">
            <a:spAutoFit/>
          </a:bodyPr>
          <a:lstStyle/>
          <a:p>
            <a:pPr>
              <a:spcBef>
                <a:spcPts val="600"/>
              </a:spcBef>
            </a:pPr>
            <a:r>
              <a:rPr lang="en-US" sz="2400" noProof="0" dirty="0">
                <a:latin typeface="Arial" panose="020B0604020202020204" pitchFamily="34" charset="0"/>
                <a:cs typeface="Arial" panose="020B0604020202020204" pitchFamily="34" charset="0"/>
              </a:rPr>
              <a:t>Most Fords use an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monitor test sensor called a delta pressure feedback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a:t>
            </a:r>
            <a:r>
              <a:rPr lang="en-US" sz="2400" b="1" spc="-300" noProof="0" dirty="0">
                <a:latin typeface="Arial" panose="020B0604020202020204" pitchFamily="34" charset="0"/>
                <a:cs typeface="Arial" panose="020B0604020202020204" pitchFamily="34" charset="0"/>
              </a:rPr>
              <a:t>D P F </a:t>
            </a:r>
            <a:r>
              <a:rPr lang="en-US" sz="2400" b="1" noProof="0" dirty="0">
                <a:latin typeface="Arial" panose="020B0604020202020204" pitchFamily="34" charset="0"/>
                <a:cs typeface="Arial" panose="020B0604020202020204" pitchFamily="34" charset="0"/>
              </a:rPr>
              <a:t>E</a:t>
            </a:r>
            <a:r>
              <a:rPr lang="en-US" sz="2400" noProof="0" dirty="0">
                <a:latin typeface="Arial" panose="020B0604020202020204" pitchFamily="34" charset="0"/>
                <a:cs typeface="Arial" panose="020B0604020202020204" pitchFamily="34" charset="0"/>
              </a:rPr>
              <a:t>) sensor. </a:t>
            </a:r>
          </a:p>
          <a:p>
            <a:pPr>
              <a:spcBef>
                <a:spcPts val="600"/>
              </a:spcBef>
            </a:pPr>
            <a:r>
              <a:rPr lang="en-US" sz="2400" noProof="0" dirty="0">
                <a:latin typeface="Arial" panose="020B0604020202020204" pitchFamily="34" charset="0"/>
                <a:cs typeface="Arial" panose="020B0604020202020204" pitchFamily="34" charset="0"/>
              </a:rPr>
              <a:t>Measures pressure differential between two sides of a metered orifice positioned just below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valve’s exhaust side. </a:t>
            </a:r>
          </a:p>
          <a:p>
            <a:pPr>
              <a:spcBef>
                <a:spcPts val="600"/>
              </a:spcBef>
            </a:pPr>
            <a:r>
              <a:rPr lang="en-US" sz="2400" noProof="0" dirty="0">
                <a:latin typeface="Arial" panose="020B0604020202020204" pitchFamily="34" charset="0"/>
                <a:cs typeface="Arial" panose="020B0604020202020204" pitchFamily="34" charset="0"/>
              </a:rPr>
              <a:t>Pressure between orifice and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decreases when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opens because it becomes exposed to lower pressure in intake. </a:t>
            </a:r>
          </a:p>
          <a:p>
            <a:pPr>
              <a:spcBef>
                <a:spcPts val="600"/>
              </a:spcBef>
            </a:pPr>
            <a:r>
              <a:rPr lang="en-US" sz="2400" spc="-300" noProof="0" dirty="0">
                <a:latin typeface="Arial" panose="020B0604020202020204" pitchFamily="34" charset="0"/>
                <a:cs typeface="Arial" panose="020B0604020202020204" pitchFamily="34" charset="0"/>
              </a:rPr>
              <a:t>D P F </a:t>
            </a:r>
            <a:r>
              <a:rPr lang="en-US" sz="2400" noProof="0" dirty="0">
                <a:latin typeface="Arial" panose="020B0604020202020204" pitchFamily="34" charset="0"/>
                <a:cs typeface="Arial" panose="020B0604020202020204" pitchFamily="34" charset="0"/>
              </a:rPr>
              <a:t>E sensor recognizes this pressure drop, compares it to relatively higher pressure on exhaust side of orifice, and signals value of pressure difference to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350660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27.8</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D P F </a:t>
            </a:r>
            <a:r>
              <a:rPr lang="en-US" sz="2400" noProof="0" dirty="0">
                <a:latin typeface="Arial" panose="020B0604020202020204" pitchFamily="34" charset="0"/>
                <a:cs typeface="Arial" panose="020B0604020202020204" pitchFamily="34" charset="0"/>
              </a:rPr>
              <a:t>E Sensor and Related Components</a:t>
            </a:r>
          </a:p>
        </p:txBody>
      </p:sp>
      <p:pic>
        <p:nvPicPr>
          <p:cNvPr id="7" name="Picture 6" descr="A circuit diagram of a D P F E sensor is shown.&#10;Long description is available in notes, press F6.">
            <a:extLst>
              <a:ext uri="{FF2B5EF4-FFF2-40B4-BE49-F238E27FC236}">
                <a16:creationId xmlns:a16="http://schemas.microsoft.com/office/drawing/2014/main" id="{53BBC30A-DF23-AA65-1CCA-9FE523AAB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580" y="1600200"/>
            <a:ext cx="6532840" cy="4063058"/>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6381" y="5842717"/>
            <a:ext cx="822113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a:t>
            </a:r>
            <a:r>
              <a:rPr lang="en-US" sz="2400" spc="-300" noProof="0" dirty="0">
                <a:latin typeface="Arial" panose="020B0604020202020204" pitchFamily="34" charset="0"/>
                <a:cs typeface="Arial" panose="020B0604020202020204" pitchFamily="34" charset="0"/>
              </a:rPr>
              <a:t>D P F </a:t>
            </a:r>
            <a:r>
              <a:rPr lang="en-US" sz="2400" noProof="0" dirty="0">
                <a:latin typeface="Arial" panose="020B0604020202020204" pitchFamily="34" charset="0"/>
                <a:cs typeface="Arial" panose="020B0604020202020204" pitchFamily="34" charset="0"/>
              </a:rPr>
              <a:t>E sensor and related components.</a:t>
            </a:r>
          </a:p>
        </p:txBody>
      </p:sp>
    </p:spTree>
    <p:extLst>
      <p:ext uri="{BB962C8B-B14F-4D97-AF65-F5344CB8AC3E}">
        <p14:creationId xmlns:p14="http://schemas.microsoft.com/office/powerpoint/2010/main" val="3730602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1053"/>
            <a:ext cx="8229600" cy="1144347"/>
          </a:xfrm>
        </p:spPr>
        <p:txBody>
          <a:bodyPr wrap="square" lIns="0" tIns="18000" rIns="0" bIns="18000" anchor="ctr" anchorCtr="0">
            <a:spAutoFit/>
          </a:bodyPr>
          <a:lstStyle/>
          <a:p>
            <a:r>
              <a:rPr lang="en-US" noProof="0" dirty="0"/>
              <a:t>Frequently Asked Question: Where Is the </a:t>
            </a:r>
            <a:r>
              <a:rPr lang="en-US" spc="-500" noProof="0" dirty="0"/>
              <a:t>E G </a:t>
            </a:r>
            <a:r>
              <a:rPr lang="en-US" noProof="0" dirty="0"/>
              <a:t>R Valve?</a:t>
            </a:r>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457200" y="1507084"/>
            <a:ext cx="4305300" cy="405683"/>
          </a:xfrm>
        </p:spPr>
        <p:txBody>
          <a:bodyPr wrap="square" lIns="0" tIns="18000" rIns="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457200" y="2079389"/>
            <a:ext cx="7620000" cy="1883011"/>
          </a:xfrm>
        </p:spPr>
        <p:txBody>
          <a:bodyPr wrap="square" lIns="0" tIns="18000" rIns="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Where Is the </a:t>
            </a:r>
            <a:r>
              <a:rPr lang="en-US" sz="2400" b="1" spc="-300" noProof="0" dirty="0">
                <a:latin typeface="Arial" panose="020B0604020202020204" pitchFamily="34" charset="0"/>
                <a:cs typeface="Arial" panose="020B0604020202020204" pitchFamily="34" charset="0"/>
              </a:rPr>
              <a:t>E G </a:t>
            </a:r>
            <a:r>
              <a:rPr lang="en-US" sz="2400" b="1" noProof="0" dirty="0">
                <a:latin typeface="Arial" panose="020B0604020202020204" pitchFamily="34" charset="0"/>
                <a:cs typeface="Arial" panose="020B0604020202020204" pitchFamily="34" charset="0"/>
              </a:rPr>
              <a:t>R Valve? </a:t>
            </a:r>
            <a:r>
              <a:rPr lang="en-US" sz="2400" noProof="0" dirty="0">
                <a:latin typeface="Arial" panose="020B0604020202020204" pitchFamily="34" charset="0"/>
                <a:cs typeface="Arial" panose="020B0604020202020204" pitchFamily="34" charset="0"/>
              </a:rPr>
              <a:t>Most newer vehicles that are equipped with variable valve timing (</a:t>
            </a:r>
            <a:r>
              <a:rPr lang="en-US" sz="2400" spc="-300" noProof="0" dirty="0">
                <a:latin typeface="Arial" panose="020B0604020202020204" pitchFamily="34" charset="0"/>
                <a:cs typeface="Arial" panose="020B0604020202020204" pitchFamily="34" charset="0"/>
              </a:rPr>
              <a:t>V </a:t>
            </a:r>
            <a:r>
              <a:rPr lang="en-US" sz="2400" spc="-300" noProof="0" dirty="0" err="1">
                <a:latin typeface="Arial" panose="020B0604020202020204" pitchFamily="34" charset="0"/>
                <a:cs typeface="Arial" panose="020B0604020202020204" pitchFamily="34" charset="0"/>
              </a:rPr>
              <a:t>V</a:t>
            </a:r>
            <a:r>
              <a:rPr lang="en-US" sz="2400" spc="-3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T) use the valve overlap to keep some exhaust gases in the combustion chamber. As a result, most newer engines do not use an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a:t>
            </a:r>
          </a:p>
        </p:txBody>
      </p:sp>
    </p:spTree>
    <p:extLst>
      <p:ext uri="{BB962C8B-B14F-4D97-AF65-F5344CB8AC3E}">
        <p14:creationId xmlns:p14="http://schemas.microsoft.com/office/powerpoint/2010/main" val="3145766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9572"/>
          </a:xfrm>
        </p:spPr>
        <p:txBody>
          <a:bodyPr tIns="18000" bIns="18000" anchor="ctr" anchorCtr="0">
            <a:spAutoFit/>
          </a:bodyPr>
          <a:lstStyle/>
          <a:p>
            <a:r>
              <a:rPr lang="en-US" sz="200" kern="0" noProof="0" dirty="0">
                <a:cs typeface="Times New Roman"/>
                <a:sym typeface="Times New Roman"/>
              </a:rPr>
              <a:t>O B D hyphen Roman number 2</a:t>
            </a:r>
            <a:r>
              <a:rPr lang="en-US" sz="3400" kern="0" noProof="0" dirty="0">
                <a:cs typeface="Times New Roman"/>
                <a:sym typeface="Times New Roman"/>
              </a:rPr>
              <a:t>         </a:t>
            </a:r>
            <a:r>
              <a:rPr lang="en-US" sz="3400" kern="0" spc="-500" noProof="0" dirty="0">
                <a:cs typeface="Times New Roman"/>
                <a:sym typeface="Times New Roman"/>
              </a:rPr>
              <a:t>E G </a:t>
            </a:r>
            <a:r>
              <a:rPr lang="en-US" sz="3400" kern="0" noProof="0" dirty="0">
                <a:cs typeface="Times New Roman"/>
                <a:sym typeface="Times New Roman"/>
              </a:rPr>
              <a:t>R Monitoring Strategies </a:t>
            </a:r>
            <a:r>
              <a:rPr lang="en-US" sz="2600" kern="0" noProof="0" dirty="0">
                <a:cs typeface="Times New Roman"/>
                <a:sym typeface="Times New Roman"/>
              </a:rPr>
              <a:t>(4 of 4)</a:t>
            </a:r>
            <a:endParaRPr lang="en-US" sz="2600" b="0" noProof="0" dirty="0"/>
          </a:p>
        </p:txBody>
      </p:sp>
      <p:graphicFrame>
        <p:nvGraphicFramePr>
          <p:cNvPr id="2" name="Object 1">
            <a:extLst>
              <a:ext uri="{FF2B5EF4-FFF2-40B4-BE49-F238E27FC236}">
                <a16:creationId xmlns:a16="http://schemas.microsoft.com/office/drawing/2014/main" id="{613C41B9-2B14-C5E8-D43B-FA23226D655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20884696"/>
              </p:ext>
            </p:extLst>
          </p:nvPr>
        </p:nvGraphicFramePr>
        <p:xfrm>
          <a:off x="429491" y="204794"/>
          <a:ext cx="1399595" cy="49332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 name="Object 1">
                        <a:extLst>
                          <a:ext uri="{FF2B5EF4-FFF2-40B4-BE49-F238E27FC236}">
                            <a16:creationId xmlns:a16="http://schemas.microsoft.com/office/drawing/2014/main" id="{E95BE41E-EBD1-5080-1DE1-C9309C3A23D9}"/>
                          </a:ext>
                          <a:ext uri="{C183D7F6-B498-43B3-948B-1728B52AA6E4}">
                            <adec:decorative xmlns:adec="http://schemas.microsoft.com/office/drawing/2017/decorative" val="0"/>
                          </a:ext>
                        </a:extLst>
                      </p:cNvPr>
                      <p:cNvPicPr/>
                      <p:nvPr/>
                    </p:nvPicPr>
                    <p:blipFill>
                      <a:blip r:embed="rId4"/>
                      <a:stretch>
                        <a:fillRect/>
                      </a:stretch>
                    </p:blipFill>
                    <p:spPr>
                      <a:xfrm>
                        <a:off x="429491" y="204794"/>
                        <a:ext cx="1399595" cy="493323"/>
                      </a:xfrm>
                      <a:prstGeom prst="rect">
                        <a:avLst/>
                      </a:prstGeom>
                      <a:noFill/>
                    </p:spPr>
                  </p:pic>
                </p:oleObj>
              </mc:Fallback>
            </mc:AlternateContent>
          </a:graphicData>
        </a:graphic>
      </p:graphicFrame>
      <p:sp>
        <p:nvSpPr>
          <p:cNvPr id="4" name="Content Placeholder 3"/>
          <p:cNvSpPr>
            <a:spLocks noGrp="1"/>
          </p:cNvSpPr>
          <p:nvPr>
            <p:ph idx="1"/>
          </p:nvPr>
        </p:nvSpPr>
        <p:spPr>
          <a:xfrm>
            <a:off x="457200" y="914400"/>
            <a:ext cx="8229600" cy="4462760"/>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Many manufacturers use </a:t>
            </a:r>
            <a:r>
              <a:rPr lang="en-US" sz="2400" spc="-300" noProof="0" dirty="0">
                <a:latin typeface="Arial" panose="020B0604020202020204" pitchFamily="34" charset="0"/>
                <a:cs typeface="Arial" panose="020B0604020202020204" pitchFamily="34" charset="0"/>
              </a:rPr>
              <a:t>M A </a:t>
            </a:r>
            <a:r>
              <a:rPr lang="en-US" sz="2400" noProof="0" dirty="0">
                <a:latin typeface="Arial" panose="020B0604020202020204" pitchFamily="34" charset="0"/>
                <a:cs typeface="Arial" panose="020B0604020202020204" pitchFamily="34" charset="0"/>
              </a:rPr>
              <a:t>P sensor as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monitor on some applications. </a:t>
            </a:r>
          </a:p>
          <a:p>
            <a:r>
              <a:rPr lang="en-US" sz="2400" noProof="0" dirty="0">
                <a:latin typeface="Arial" panose="020B0604020202020204" pitchFamily="34" charset="0"/>
                <a:cs typeface="Arial" panose="020B0604020202020204" pitchFamily="34" charset="0"/>
              </a:rPr>
              <a:t>After meeting enable criteria (operating condition requirements),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monitor is run. </a:t>
            </a:r>
          </a:p>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monitors </a:t>
            </a:r>
            <a:r>
              <a:rPr lang="en-US" sz="2400" spc="-300" noProof="0" dirty="0">
                <a:latin typeface="Arial" panose="020B0604020202020204" pitchFamily="34" charset="0"/>
                <a:cs typeface="Arial" panose="020B0604020202020204" pitchFamily="34" charset="0"/>
              </a:rPr>
              <a:t>M A </a:t>
            </a:r>
            <a:r>
              <a:rPr lang="en-US" sz="2400" noProof="0" dirty="0">
                <a:latin typeface="Arial" panose="020B0604020202020204" pitchFamily="34" charset="0"/>
                <a:cs typeface="Arial" panose="020B0604020202020204" pitchFamily="34" charset="0"/>
              </a:rPr>
              <a:t>P sensor while it commands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to open. </a:t>
            </a:r>
          </a:p>
          <a:p>
            <a:r>
              <a:rPr lang="en-US" sz="2400" spc="-300" noProof="0" dirty="0">
                <a:latin typeface="Arial" panose="020B0604020202020204" pitchFamily="34" charset="0"/>
                <a:cs typeface="Arial" panose="020B0604020202020204" pitchFamily="34" charset="0"/>
              </a:rPr>
              <a:t>M A </a:t>
            </a:r>
            <a:r>
              <a:rPr lang="en-US" sz="2400" noProof="0" dirty="0">
                <a:latin typeface="Arial" panose="020B0604020202020204" pitchFamily="34" charset="0"/>
                <a:cs typeface="Arial" panose="020B0604020202020204" pitchFamily="34" charset="0"/>
              </a:rPr>
              <a:t>P sensor signal should change in response to sudden change in manifold pressure or fuel trim changes created by a change in oxygen sensor voltage. </a:t>
            </a:r>
          </a:p>
          <a:p>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fails on two consecutive trips,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lights </a:t>
            </a:r>
            <a:r>
              <a:rPr lang="en-US" sz="2400" spc="-200" noProof="0" dirty="0">
                <a:latin typeface="Arial" panose="020B0604020202020204" pitchFamily="34" charset="0"/>
                <a:cs typeface="Arial" panose="020B0604020202020204" pitchFamily="34" charset="0"/>
              </a:rPr>
              <a:t>M I </a:t>
            </a:r>
            <a:r>
              <a:rPr lang="en-US" sz="2400" noProof="0" dirty="0">
                <a:latin typeface="Arial" panose="020B0604020202020204" pitchFamily="34" charset="0"/>
                <a:cs typeface="Arial" panose="020B0604020202020204" pitchFamily="34" charset="0"/>
              </a:rPr>
              <a:t>L. </a:t>
            </a:r>
          </a:p>
        </p:txBody>
      </p:sp>
    </p:spTree>
    <p:extLst>
      <p:ext uri="{BB962C8B-B14F-4D97-AF65-F5344CB8AC3E}">
        <p14:creationId xmlns:p14="http://schemas.microsoft.com/office/powerpoint/2010/main" val="4134363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0D7E-26D8-F1BE-DE10-E949EFDEAC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E6E140-A407-E836-0412-C7F2A745DA09}"/>
              </a:ext>
            </a:extLst>
          </p:cNvPr>
          <p:cNvSpPr>
            <a:spLocks noGrp="1"/>
          </p:cNvSpPr>
          <p:nvPr>
            <p:ph type="title"/>
          </p:nvPr>
        </p:nvSpPr>
        <p:spPr>
          <a:xfrm>
            <a:off x="457200" y="152400"/>
            <a:ext cx="8229600" cy="590349"/>
          </a:xfrm>
        </p:spPr>
        <p:txBody>
          <a:bodyPr tIns="18000" bIns="18000" anchor="ctr" anchorCtr="0">
            <a:spAutoFit/>
          </a:bodyPr>
          <a:lstStyle/>
          <a:p>
            <a:r>
              <a:rPr lang="en-US" noProof="0" dirty="0"/>
              <a:t>Figure 27.9</a:t>
            </a:r>
          </a:p>
        </p:txBody>
      </p:sp>
      <p:graphicFrame>
        <p:nvGraphicFramePr>
          <p:cNvPr id="6" name="Object 5" descr="O B D hyphen Roman number 2.">
            <a:extLst>
              <a:ext uri="{FF2B5EF4-FFF2-40B4-BE49-F238E27FC236}">
                <a16:creationId xmlns:a16="http://schemas.microsoft.com/office/drawing/2014/main" id="{D4513A3E-917A-D1C1-13C0-3A1EA9EC2D6E}"/>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887211146"/>
              </p:ext>
            </p:extLst>
          </p:nvPr>
        </p:nvGraphicFramePr>
        <p:xfrm>
          <a:off x="443519" y="959581"/>
          <a:ext cx="998538" cy="35242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4" name="Object 3">
                        <a:extLst>
                          <a:ext uri="{FF2B5EF4-FFF2-40B4-BE49-F238E27FC236}">
                            <a16:creationId xmlns:a16="http://schemas.microsoft.com/office/drawing/2014/main" id="{A7C8D4AD-4BC9-9DFB-5302-EDD7824FD352}"/>
                          </a:ext>
                          <a:ext uri="{C183D7F6-B498-43B3-948B-1728B52AA6E4}">
                            <adec:decorative xmlns:adec="http://schemas.microsoft.com/office/drawing/2017/decorative" val="0"/>
                          </a:ext>
                        </a:extLst>
                      </p:cNvPr>
                      <p:cNvPicPr/>
                      <p:nvPr/>
                    </p:nvPicPr>
                    <p:blipFill>
                      <a:blip r:embed="rId4"/>
                      <a:stretch>
                        <a:fillRect/>
                      </a:stretch>
                    </p:blipFill>
                    <p:spPr>
                      <a:xfrm>
                        <a:off x="443519" y="959581"/>
                        <a:ext cx="998538" cy="352425"/>
                      </a:xfrm>
                      <a:prstGeom prst="rect">
                        <a:avLst/>
                      </a:prstGeom>
                      <a:noFill/>
                    </p:spPr>
                  </p:pic>
                </p:oleObj>
              </mc:Fallback>
            </mc:AlternateContent>
          </a:graphicData>
        </a:graphic>
      </p:graphicFrame>
      <p:sp>
        <p:nvSpPr>
          <p:cNvPr id="4" name="Content Placeholder 3">
            <a:extLst>
              <a:ext uri="{FF2B5EF4-FFF2-40B4-BE49-F238E27FC236}">
                <a16:creationId xmlns:a16="http://schemas.microsoft.com/office/drawing/2014/main" id="{9224CCA4-FE85-7879-4CC5-27D02DAFDC7C}"/>
              </a:ext>
            </a:extLst>
          </p:cNvPr>
          <p:cNvSpPr>
            <a:spLocks noGrp="1"/>
          </p:cNvSpPr>
          <p:nvPr>
            <p:ph idx="1"/>
          </p:nvPr>
        </p:nvSpPr>
        <p:spPr>
          <a:xfrm>
            <a:off x="1524000" y="909910"/>
            <a:ext cx="1524000" cy="405683"/>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Active Test</a:t>
            </a:r>
          </a:p>
        </p:txBody>
      </p:sp>
      <p:pic>
        <p:nvPicPr>
          <p:cNvPr id="9" name="Picture 8" descr="An illustration depicts the O B D-II active test.&#10;Long description is available in notes, press F6.">
            <a:extLst>
              <a:ext uri="{FF2B5EF4-FFF2-40B4-BE49-F238E27FC236}">
                <a16:creationId xmlns:a16="http://schemas.microsoft.com/office/drawing/2014/main" id="{339C97F3-747C-253C-EC59-9E8433653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671" y="1473901"/>
            <a:ext cx="5174658" cy="3406956"/>
          </a:xfrm>
          <a:prstGeom prst="rect">
            <a:avLst/>
          </a:prstGeom>
        </p:spPr>
      </p:pic>
      <p:sp>
        <p:nvSpPr>
          <p:cNvPr id="2" name="Content Placeholder 1">
            <a:extLst>
              <a:ext uri="{FF2B5EF4-FFF2-40B4-BE49-F238E27FC236}">
                <a16:creationId xmlns:a16="http://schemas.microsoft.com/office/drawing/2014/main" id="{EB88E7EF-DC8C-0FC5-F961-26AB63965F7F}"/>
              </a:ext>
            </a:extLst>
          </p:cNvPr>
          <p:cNvSpPr>
            <a:spLocks noGrp="1"/>
          </p:cNvSpPr>
          <p:nvPr>
            <p:ph idx="13"/>
          </p:nvPr>
        </p:nvSpPr>
        <p:spPr>
          <a:xfrm>
            <a:off x="457200" y="5058578"/>
            <a:ext cx="394681"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a:t>
            </a:r>
            <a:endParaRPr lang="en-US" sz="100" noProof="0" dirty="0">
              <a:latin typeface="Arial" panose="020B0604020202020204" pitchFamily="34" charset="0"/>
              <a:cs typeface="Arial" panose="020B0604020202020204" pitchFamily="34" charset="0"/>
            </a:endParaRPr>
          </a:p>
        </p:txBody>
      </p:sp>
      <p:graphicFrame>
        <p:nvGraphicFramePr>
          <p:cNvPr id="15" name="Object 14" descr="O B D hyphen Roman number 2.">
            <a:extLst>
              <a:ext uri="{FF2B5EF4-FFF2-40B4-BE49-F238E27FC236}">
                <a16:creationId xmlns:a16="http://schemas.microsoft.com/office/drawing/2014/main" id="{8D1572D2-2918-3E0A-7EA5-603C6D7FA292}"/>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967706843"/>
              </p:ext>
            </p:extLst>
          </p:nvPr>
        </p:nvGraphicFramePr>
        <p:xfrm>
          <a:off x="864581" y="5116441"/>
          <a:ext cx="998538" cy="352425"/>
        </p:xfrm>
        <a:graphic>
          <a:graphicData uri="http://schemas.openxmlformats.org/presentationml/2006/ole">
            <mc:AlternateContent xmlns:mc="http://schemas.openxmlformats.org/markup-compatibility/2006">
              <mc:Choice xmlns:v="urn:schemas-microsoft-com:vml" Requires="v">
                <p:oleObj name="Equation" r:id="rId6" imgW="507960" imgH="177480" progId="Equation.DSMT4">
                  <p:embed/>
                </p:oleObj>
              </mc:Choice>
              <mc:Fallback>
                <p:oleObj name="Equation" r:id="rId6" imgW="507960" imgH="177480" progId="Equation.DSMT4">
                  <p:embed/>
                  <p:pic>
                    <p:nvPicPr>
                      <p:cNvPr id="15" name="Object 14">
                        <a:extLst>
                          <a:ext uri="{FF2B5EF4-FFF2-40B4-BE49-F238E27FC236}">
                            <a16:creationId xmlns:a16="http://schemas.microsoft.com/office/drawing/2014/main" id="{5BACA2ED-1A25-025A-DBA7-DD39A86E5FF1}"/>
                          </a:ext>
                          <a:ext uri="{C183D7F6-B498-43B3-948B-1728B52AA6E4}">
                            <adec:decorative xmlns:adec="http://schemas.microsoft.com/office/drawing/2017/decorative" val="0"/>
                          </a:ext>
                        </a:extLst>
                      </p:cNvPr>
                      <p:cNvPicPr/>
                      <p:nvPr/>
                    </p:nvPicPr>
                    <p:blipFill>
                      <a:blip r:embed="rId4"/>
                      <a:stretch>
                        <a:fillRect/>
                      </a:stretch>
                    </p:blipFill>
                    <p:spPr>
                      <a:xfrm>
                        <a:off x="864581" y="5116441"/>
                        <a:ext cx="998538" cy="35242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C2C1B52B-C2DE-8BAF-2237-80FC6077244F}"/>
              </a:ext>
            </a:extLst>
          </p:cNvPr>
          <p:cNvSpPr>
            <a:spLocks noGrp="1"/>
          </p:cNvSpPr>
          <p:nvPr>
            <p:ph idx="14"/>
          </p:nvPr>
        </p:nvSpPr>
        <p:spPr>
          <a:xfrm>
            <a:off x="1885344" y="5049053"/>
            <a:ext cx="653060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active test.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opens 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and then</a:t>
            </a:r>
          </a:p>
        </p:txBody>
      </p:sp>
      <p:sp>
        <p:nvSpPr>
          <p:cNvPr id="7" name="Content Placeholder 6">
            <a:extLst>
              <a:ext uri="{FF2B5EF4-FFF2-40B4-BE49-F238E27FC236}">
                <a16:creationId xmlns:a16="http://schemas.microsoft.com/office/drawing/2014/main" id="{481CB00A-97B0-882A-594A-D75C8F11DF6E}"/>
              </a:ext>
            </a:extLst>
          </p:cNvPr>
          <p:cNvSpPr>
            <a:spLocks noGrp="1"/>
          </p:cNvSpPr>
          <p:nvPr>
            <p:ph idx="16"/>
          </p:nvPr>
        </p:nvSpPr>
        <p:spPr>
          <a:xfrm>
            <a:off x="457200" y="5510911"/>
            <a:ext cx="822960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monitors the </a:t>
            </a:r>
            <a:r>
              <a:rPr lang="en-US" sz="2400" spc="-300" noProof="0" dirty="0">
                <a:latin typeface="Arial" panose="020B0604020202020204" pitchFamily="34" charset="0"/>
                <a:cs typeface="Arial" panose="020B0604020202020204" pitchFamily="34" charset="0"/>
              </a:rPr>
              <a:t>M A </a:t>
            </a:r>
            <a:r>
              <a:rPr lang="en-US" sz="2400" noProof="0" dirty="0">
                <a:latin typeface="Arial" panose="020B0604020202020204" pitchFamily="34" charset="0"/>
                <a:cs typeface="Arial" panose="020B0604020202020204" pitchFamily="34" charset="0"/>
              </a:rPr>
              <a:t>P sensor and/or engine speed (</a:t>
            </a:r>
            <a:r>
              <a:rPr lang="en-US" sz="2400" spc="-3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to verify that it meets acceptable values.</a:t>
            </a:r>
          </a:p>
        </p:txBody>
      </p:sp>
    </p:spTree>
    <p:extLst>
      <p:ext uri="{BB962C8B-B14F-4D97-AF65-F5344CB8AC3E}">
        <p14:creationId xmlns:p14="http://schemas.microsoft.com/office/powerpoint/2010/main" val="137497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0B4DC-4FAB-1B8E-1D3A-B48AE83CEF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EF60F3-63C0-6577-7D04-BBB279872D91}"/>
              </a:ext>
            </a:extLst>
          </p:cNvPr>
          <p:cNvSpPr>
            <a:spLocks noGrp="1"/>
          </p:cNvSpPr>
          <p:nvPr>
            <p:ph type="title"/>
          </p:nvPr>
        </p:nvSpPr>
        <p:spPr>
          <a:xfrm>
            <a:off x="457200" y="152400"/>
            <a:ext cx="8229600" cy="1021237"/>
          </a:xfrm>
        </p:spPr>
        <p:txBody>
          <a:bodyPr wrap="square" tIns="18000" bIns="18000" anchor="ctr" anchorCtr="0">
            <a:spAutoFit/>
          </a:bodyPr>
          <a:lstStyle/>
          <a:p>
            <a:r>
              <a:rPr lang="en-US" kern="0" noProof="0" dirty="0">
                <a:cs typeface="Times New Roman"/>
                <a:sym typeface="Times New Roman"/>
              </a:rPr>
              <a:t>Diagnosing a Defective </a:t>
            </a:r>
            <a:r>
              <a:rPr lang="en-US" kern="0" spc="-500" noProof="0" dirty="0">
                <a:cs typeface="Times New Roman"/>
                <a:sym typeface="Times New Roman"/>
              </a:rPr>
              <a:t>E G </a:t>
            </a:r>
            <a:r>
              <a:rPr lang="en-US" kern="0" noProof="0" dirty="0">
                <a:cs typeface="Times New Roman"/>
                <a:sym typeface="Times New Roman"/>
              </a:rPr>
              <a:t>R System </a:t>
            </a:r>
            <a:r>
              <a:rPr lang="en-US" sz="2800" kern="0" noProof="0" dirty="0">
                <a:cs typeface="Times New Roman"/>
                <a:sym typeface="Times New Roman"/>
              </a:rPr>
              <a:t>(1 of 3)</a:t>
            </a:r>
            <a:endParaRPr lang="en-US" noProof="0" dirty="0"/>
          </a:p>
        </p:txBody>
      </p:sp>
      <p:sp>
        <p:nvSpPr>
          <p:cNvPr id="4" name="Content Placeholder 3">
            <a:extLst>
              <a:ext uri="{FF2B5EF4-FFF2-40B4-BE49-F238E27FC236}">
                <a16:creationId xmlns:a16="http://schemas.microsoft.com/office/drawing/2014/main" id="{A17A9162-5FFB-AF9E-DA83-44CD69D7CDF1}"/>
              </a:ext>
            </a:extLst>
          </p:cNvPr>
          <p:cNvSpPr>
            <a:spLocks noGrp="1"/>
          </p:cNvSpPr>
          <p:nvPr>
            <p:ph idx="1"/>
          </p:nvPr>
        </p:nvSpPr>
        <p:spPr>
          <a:xfrm>
            <a:off x="469121" y="1371600"/>
            <a:ext cx="8205757" cy="2267732"/>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Symptoms</a:t>
            </a:r>
          </a:p>
          <a:p>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is not opening or flow of exhaust gas is restricted, following symptoms are likely.</a:t>
            </a:r>
          </a:p>
          <a:p>
            <a:r>
              <a:rPr lang="en-US" sz="2400" noProof="0" dirty="0">
                <a:latin typeface="Arial" panose="020B0604020202020204" pitchFamily="34" charset="0"/>
                <a:cs typeface="Arial" panose="020B0604020202020204" pitchFamily="34" charset="0"/>
              </a:rPr>
              <a:t>Detonation (spark knock or ping) during acceleration or during cruise (steady-speed driving)</a:t>
            </a:r>
          </a:p>
        </p:txBody>
      </p:sp>
      <p:sp>
        <p:nvSpPr>
          <p:cNvPr id="2" name="Content Placeholder 1">
            <a:extLst>
              <a:ext uri="{FF2B5EF4-FFF2-40B4-BE49-F238E27FC236}">
                <a16:creationId xmlns:a16="http://schemas.microsoft.com/office/drawing/2014/main" id="{51F428DD-EDDD-B51C-BA3C-68240BB3144C}"/>
              </a:ext>
            </a:extLst>
          </p:cNvPr>
          <p:cNvSpPr>
            <a:spLocks noGrp="1"/>
          </p:cNvSpPr>
          <p:nvPr>
            <p:ph idx="13"/>
          </p:nvPr>
        </p:nvSpPr>
        <p:spPr>
          <a:xfrm>
            <a:off x="457200" y="3709117"/>
            <a:ext cx="1676400" cy="405683"/>
          </a:xfrm>
        </p:spPr>
        <p:txBody>
          <a:bodyPr tIns="18000" bIns="18000" anchor="ctr" anchorCtr="0"/>
          <a:lstStyle/>
          <a:p>
            <a:r>
              <a:rPr lang="en-US" sz="2400" noProof="0" dirty="0">
                <a:latin typeface="Arial" panose="020B0604020202020204" pitchFamily="34" charset="0"/>
                <a:cs typeface="Arial" panose="020B0604020202020204" pitchFamily="34" charset="0"/>
              </a:rPr>
              <a:t>Excessive</a:t>
            </a:r>
          </a:p>
        </p:txBody>
      </p:sp>
      <p:graphicFrame>
        <p:nvGraphicFramePr>
          <p:cNvPr id="10" name="Object 9" descr="N O subscript x">
            <a:extLst>
              <a:ext uri="{FF2B5EF4-FFF2-40B4-BE49-F238E27FC236}">
                <a16:creationId xmlns:a16="http://schemas.microsoft.com/office/drawing/2014/main" id="{DAF1DC7E-4F97-0BA5-6A8E-973BF4E03CC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067551517"/>
              </p:ext>
            </p:extLst>
          </p:nvPr>
        </p:nvGraphicFramePr>
        <p:xfrm>
          <a:off x="2166937" y="3713344"/>
          <a:ext cx="626838" cy="454647"/>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0" name="Object 9">
                        <a:extLst>
                          <a:ext uri="{FF2B5EF4-FFF2-40B4-BE49-F238E27FC236}">
                            <a16:creationId xmlns:a16="http://schemas.microsoft.com/office/drawing/2014/main" id="{46945DA5-4680-4ED3-C2F0-65BCBE278D70}"/>
                          </a:ext>
                          <a:ext uri="{C183D7F6-B498-43B3-948B-1728B52AA6E4}">
                            <adec:decorative xmlns:adec="http://schemas.microsoft.com/office/drawing/2017/decorative" val="0"/>
                          </a:ext>
                        </a:extLst>
                      </p:cNvPr>
                      <p:cNvPicPr/>
                      <p:nvPr/>
                    </p:nvPicPr>
                    <p:blipFill>
                      <a:blip r:embed="rId4"/>
                      <a:stretch>
                        <a:fillRect/>
                      </a:stretch>
                    </p:blipFill>
                    <p:spPr>
                      <a:xfrm>
                        <a:off x="2166937" y="3713344"/>
                        <a:ext cx="626838" cy="454647"/>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8364FF46-78F0-0A52-931F-E493007F8FDB}"/>
              </a:ext>
            </a:extLst>
          </p:cNvPr>
          <p:cNvSpPr>
            <a:spLocks noGrp="1"/>
          </p:cNvSpPr>
          <p:nvPr>
            <p:ph idx="14"/>
          </p:nvPr>
        </p:nvSpPr>
        <p:spPr>
          <a:xfrm>
            <a:off x="2827112" y="3706550"/>
            <a:ext cx="5486400" cy="405683"/>
          </a:xfrm>
        </p:spPr>
        <p:txBody>
          <a:bodyPr tIns="18000" bIns="18000" anchor="ctr" anchorCtr="0"/>
          <a:lstStyle/>
          <a:p>
            <a:pPr marL="0" indent="-486918">
              <a:buNone/>
            </a:pPr>
            <a:r>
              <a:rPr lang="en-US" sz="2400" noProof="0" dirty="0">
                <a:latin typeface="Arial" panose="020B0604020202020204" pitchFamily="34" charset="0"/>
                <a:cs typeface="Arial" panose="020B0604020202020204" pitchFamily="34" charset="0"/>
              </a:rPr>
              <a:t>exhaust emissions If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is stuck</a:t>
            </a:r>
          </a:p>
        </p:txBody>
      </p:sp>
      <p:sp>
        <p:nvSpPr>
          <p:cNvPr id="6" name="Content Placeholder 5">
            <a:extLst>
              <a:ext uri="{FF2B5EF4-FFF2-40B4-BE49-F238E27FC236}">
                <a16:creationId xmlns:a16="http://schemas.microsoft.com/office/drawing/2014/main" id="{FDEE1A43-74EF-8671-15B4-934A1E81F1F8}"/>
              </a:ext>
            </a:extLst>
          </p:cNvPr>
          <p:cNvSpPr>
            <a:spLocks noGrp="1"/>
          </p:cNvSpPr>
          <p:nvPr>
            <p:ph idx="15"/>
          </p:nvPr>
        </p:nvSpPr>
        <p:spPr>
          <a:xfrm>
            <a:off x="697141" y="4186245"/>
            <a:ext cx="7151459"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open or partially open, following symptoms are likely.</a:t>
            </a:r>
          </a:p>
        </p:txBody>
      </p:sp>
      <p:sp>
        <p:nvSpPr>
          <p:cNvPr id="8" name="Content Placeholder 7">
            <a:extLst>
              <a:ext uri="{FF2B5EF4-FFF2-40B4-BE49-F238E27FC236}">
                <a16:creationId xmlns:a16="http://schemas.microsoft.com/office/drawing/2014/main" id="{66C3E8F5-0C06-EB4A-C9C8-9C1727E0070C}"/>
              </a:ext>
            </a:extLst>
          </p:cNvPr>
          <p:cNvSpPr>
            <a:spLocks noGrp="1"/>
          </p:cNvSpPr>
          <p:nvPr>
            <p:ph idx="17"/>
          </p:nvPr>
        </p:nvSpPr>
        <p:spPr>
          <a:xfrm>
            <a:off x="469121" y="4649621"/>
            <a:ext cx="8229599" cy="1221291"/>
          </a:xfrm>
        </p:spPr>
        <p:txBody>
          <a:bodyPr tIns="18000" bIns="18000" anchor="ctr" anchorCtr="0"/>
          <a:lstStyle/>
          <a:p>
            <a:pPr lvl="1"/>
            <a:r>
              <a:rPr lang="en-US" sz="2400" noProof="0" dirty="0">
                <a:latin typeface="Arial" panose="020B0604020202020204" pitchFamily="34" charset="0"/>
                <a:cs typeface="Arial" panose="020B0604020202020204" pitchFamily="34" charset="0"/>
              </a:rPr>
              <a:t>Rough idle or frequent stalling</a:t>
            </a:r>
          </a:p>
          <a:p>
            <a:pPr lvl="1"/>
            <a:r>
              <a:rPr lang="en-US" sz="2400" noProof="0" dirty="0">
                <a:latin typeface="Arial" panose="020B0604020202020204" pitchFamily="34" charset="0"/>
                <a:cs typeface="Arial" panose="020B0604020202020204" pitchFamily="34" charset="0"/>
              </a:rPr>
              <a:t>Poor performance/low power, especially at low engine speed</a:t>
            </a:r>
          </a:p>
        </p:txBody>
      </p:sp>
    </p:spTree>
    <p:extLst>
      <p:ext uri="{BB962C8B-B14F-4D97-AF65-F5344CB8AC3E}">
        <p14:creationId xmlns:p14="http://schemas.microsoft.com/office/powerpoint/2010/main" val="1217833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Diagnosing a Defective </a:t>
            </a:r>
            <a:r>
              <a:rPr lang="en-US" kern="0" spc="-500" noProof="0" dirty="0">
                <a:cs typeface="Times New Roman"/>
                <a:sym typeface="Times New Roman"/>
              </a:rPr>
              <a:t>E G </a:t>
            </a:r>
            <a:r>
              <a:rPr lang="en-US" kern="0" noProof="0" dirty="0">
                <a:cs typeface="Times New Roman"/>
                <a:sym typeface="Times New Roman"/>
              </a:rPr>
              <a:t>R System </a:t>
            </a:r>
            <a:r>
              <a:rPr lang="en-US" sz="2800" kern="0" noProof="0" dirty="0">
                <a:cs typeface="Times New Roman"/>
                <a:sym typeface="Times New Roman"/>
              </a:rPr>
              <a:t>(2 of 3)</a:t>
            </a:r>
            <a:endParaRPr lang="en-US" noProof="0" dirty="0"/>
          </a:p>
        </p:txBody>
      </p:sp>
      <p:sp>
        <p:nvSpPr>
          <p:cNvPr id="4" name="Content Placeholder 3"/>
          <p:cNvSpPr>
            <a:spLocks noGrp="1"/>
          </p:cNvSpPr>
          <p:nvPr>
            <p:ph idx="1"/>
          </p:nvPr>
        </p:nvSpPr>
        <p:spPr>
          <a:xfrm>
            <a:off x="457200" y="1350894"/>
            <a:ext cx="8229600" cy="1898400"/>
          </a:xfrm>
        </p:spPr>
        <p:txBody>
          <a:bodyPr tIns="18000" bIns="18000" anchor="ctr" anchorCtr="0">
            <a:spAutoFit/>
          </a:bodyPr>
          <a:lstStyle/>
          <a:p>
            <a:pPr marL="0" indent="0">
              <a:buNone/>
            </a:pP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Testing Procedures </a:t>
            </a:r>
          </a:p>
          <a:p>
            <a:r>
              <a:rPr lang="en-US" sz="2400" noProof="0" dirty="0">
                <a:latin typeface="Arial" panose="020B0604020202020204" pitchFamily="34" charset="0"/>
                <a:cs typeface="Arial" panose="020B0604020202020204" pitchFamily="34" charset="0"/>
              </a:rPr>
              <a:t>First step is to perform thorough visual inspection. </a:t>
            </a:r>
          </a:p>
          <a:p>
            <a:r>
              <a:rPr lang="en-US" sz="2400" noProof="0" dirty="0">
                <a:latin typeface="Arial" panose="020B0604020202020204" pitchFamily="34" charset="0"/>
                <a:cs typeface="Arial" panose="020B0604020202020204" pitchFamily="34" charset="0"/>
              </a:rPr>
              <a:t>To check for proper operation of vacuum-operated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follow these steps.</a:t>
            </a:r>
          </a:p>
        </p:txBody>
      </p:sp>
    </p:spTree>
    <p:extLst>
      <p:ext uri="{BB962C8B-B14F-4D97-AF65-F5344CB8AC3E}">
        <p14:creationId xmlns:p14="http://schemas.microsoft.com/office/powerpoint/2010/main" val="9990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E2E5-F9BD-C707-5E0C-F3E8FE701E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FD1F36-05D2-57FA-8921-E91341230895}"/>
              </a:ext>
            </a:extLst>
          </p:cNvPr>
          <p:cNvSpPr>
            <a:spLocks noGrp="1"/>
          </p:cNvSpPr>
          <p:nvPr>
            <p:ph type="title"/>
          </p:nvPr>
        </p:nvSpPr>
        <p:spPr>
          <a:xfrm>
            <a:off x="457200" y="124700"/>
            <a:ext cx="8229600" cy="590349"/>
          </a:xfrm>
        </p:spPr>
        <p:txBody>
          <a:bodyPr tIns="18000" bIns="18000" anchor="ctr" anchorCtr="0">
            <a:spAutoFit/>
          </a:bodyPr>
          <a:lstStyle/>
          <a:p>
            <a:r>
              <a:rPr lang="en-US" noProof="0" dirty="0"/>
              <a:t>Objectives </a:t>
            </a:r>
            <a:r>
              <a:rPr lang="en-US" sz="2800" kern="0" noProof="0" dirty="0">
                <a:cs typeface="Times New Roman"/>
                <a:sym typeface="Times New Roman"/>
              </a:rPr>
              <a:t>(3 of 3)</a:t>
            </a:r>
            <a:endParaRPr lang="en-US" noProof="0" dirty="0"/>
          </a:p>
        </p:txBody>
      </p:sp>
      <p:sp>
        <p:nvSpPr>
          <p:cNvPr id="4" name="Content Placeholder 3">
            <a:extLst>
              <a:ext uri="{FF2B5EF4-FFF2-40B4-BE49-F238E27FC236}">
                <a16:creationId xmlns:a16="http://schemas.microsoft.com/office/drawing/2014/main" id="{CD0D470B-CA8A-2236-3170-47CE2F89611A}"/>
              </a:ext>
            </a:extLst>
          </p:cNvPr>
          <p:cNvSpPr>
            <a:spLocks noGrp="1"/>
          </p:cNvSpPr>
          <p:nvPr>
            <p:ph idx="1"/>
          </p:nvPr>
        </p:nvSpPr>
        <p:spPr>
          <a:xfrm>
            <a:off x="457200" y="914400"/>
            <a:ext cx="8229600" cy="1590623"/>
          </a:xfrm>
        </p:spPr>
        <p:txBody>
          <a:bodyPr tIns="18000" bIns="18000" anchor="ctr" anchorCtr="0">
            <a:spAutoFit/>
          </a:bodyPr>
          <a:lstStyle/>
          <a:p>
            <a:pPr marL="822960" indent="-822960">
              <a:spcBef>
                <a:spcPts val="600"/>
              </a:spcBef>
              <a:buNone/>
            </a:pPr>
            <a:r>
              <a:rPr lang="en-US" sz="2400" b="1" noProof="0" dirty="0">
                <a:solidFill>
                  <a:srgbClr val="007FA3"/>
                </a:solidFill>
                <a:latin typeface="Arial" panose="020B0604020202020204" pitchFamily="34" charset="0"/>
                <a:cs typeface="Arial" panose="020B0604020202020204" pitchFamily="34" charset="0"/>
              </a:rPr>
              <a:t>27.13 </a:t>
            </a:r>
            <a:r>
              <a:rPr lang="en-US" sz="2400" noProof="0" dirty="0">
                <a:latin typeface="Arial" panose="020B0604020202020204" pitchFamily="34" charset="0"/>
                <a:cs typeface="Arial" panose="020B0604020202020204" pitchFamily="34" charset="0"/>
              </a:rPr>
              <a:t>Discuss the leak detection pump system and onboard refueling vapor recovery.</a:t>
            </a:r>
          </a:p>
          <a:p>
            <a:pPr marL="822960" indent="-822960">
              <a:spcBef>
                <a:spcPts val="600"/>
              </a:spcBef>
              <a:buNone/>
            </a:pPr>
            <a:r>
              <a:rPr lang="en-US" sz="2400" b="1" noProof="0" dirty="0">
                <a:solidFill>
                  <a:srgbClr val="007FA3"/>
                </a:solidFill>
                <a:latin typeface="Arial" panose="020B0604020202020204" pitchFamily="34" charset="0"/>
                <a:cs typeface="Arial" panose="020B0604020202020204" pitchFamily="34" charset="0"/>
              </a:rPr>
              <a:t>27.14 </a:t>
            </a:r>
            <a:r>
              <a:rPr lang="en-US" sz="2400" noProof="0" dirty="0">
                <a:latin typeface="Arial" panose="020B0604020202020204" pitchFamily="34" charset="0"/>
                <a:cs typeface="Arial" panose="020B0604020202020204" pitchFamily="34" charset="0"/>
              </a:rPr>
              <a:t>Discuss the diagnosis of the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 and state inspection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tests.</a:t>
            </a:r>
          </a:p>
        </p:txBody>
      </p:sp>
    </p:spTree>
    <p:extLst>
      <p:ext uri="{BB962C8B-B14F-4D97-AF65-F5344CB8AC3E}">
        <p14:creationId xmlns:p14="http://schemas.microsoft.com/office/powerpoint/2010/main" val="1564203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699"/>
            <a:ext cx="8229600" cy="1021237"/>
          </a:xfrm>
        </p:spPr>
        <p:txBody>
          <a:bodyPr tIns="18000" bIns="18000" anchor="ctr" anchorCtr="0">
            <a:spAutoFit/>
          </a:bodyPr>
          <a:lstStyle/>
          <a:p>
            <a:r>
              <a:rPr lang="en-US" kern="0" noProof="0" dirty="0">
                <a:cs typeface="Times New Roman"/>
                <a:sym typeface="Times New Roman"/>
              </a:rPr>
              <a:t>Diagnosing a Defective </a:t>
            </a:r>
            <a:r>
              <a:rPr lang="en-US" kern="0" spc="-500" noProof="0" dirty="0">
                <a:cs typeface="Times New Roman"/>
                <a:sym typeface="Times New Roman"/>
              </a:rPr>
              <a:t>E G </a:t>
            </a:r>
            <a:r>
              <a:rPr lang="en-US" kern="0" noProof="0" dirty="0">
                <a:cs typeface="Times New Roman"/>
                <a:sym typeface="Times New Roman"/>
              </a:rPr>
              <a:t>R System </a:t>
            </a:r>
            <a:r>
              <a:rPr lang="en-US" sz="2800" kern="0" noProof="0" dirty="0">
                <a:cs typeface="Times New Roman"/>
                <a:sym typeface="Times New Roman"/>
              </a:rPr>
              <a:t>(3 of 3)</a:t>
            </a:r>
            <a:endParaRPr lang="en-US" noProof="0" dirty="0"/>
          </a:p>
        </p:txBody>
      </p:sp>
      <p:sp>
        <p:nvSpPr>
          <p:cNvPr id="4" name="Content Placeholder 3"/>
          <p:cNvSpPr>
            <a:spLocks noGrp="1"/>
          </p:cNvSpPr>
          <p:nvPr>
            <p:ph idx="1"/>
          </p:nvPr>
        </p:nvSpPr>
        <p:spPr>
          <a:xfrm>
            <a:off x="457199" y="1371600"/>
            <a:ext cx="8229601" cy="4729944"/>
          </a:xfrm>
        </p:spPr>
        <p:txBody>
          <a:bodyPr wrap="square" tIns="18000" bIns="18000" anchor="ctr" anchorCtr="0">
            <a:spAutoFit/>
          </a:bodyPr>
          <a:lstStyle/>
          <a:p>
            <a:pPr marL="895350" indent="-895350">
              <a:buNone/>
              <a:tabLst>
                <a:tab pos="895350" algn="l"/>
              </a:tabLst>
            </a:pPr>
            <a:r>
              <a:rPr lang="en-US" sz="2000" b="1" noProof="0" dirty="0">
                <a:latin typeface="Arial" panose="020B0604020202020204" pitchFamily="34" charset="0"/>
                <a:cs typeface="Arial" panose="020B0604020202020204" pitchFamily="34" charset="0"/>
              </a:rPr>
              <a:t>STEP 1: </a:t>
            </a:r>
            <a:r>
              <a:rPr lang="en-US" sz="2000" b="1" i="1" noProof="0" dirty="0">
                <a:latin typeface="Arial" panose="020B0604020202020204" pitchFamily="34" charset="0"/>
                <a:cs typeface="Arial" panose="020B0604020202020204" pitchFamily="34" charset="0"/>
              </a:rPr>
              <a:t>Check vacuum diaphragm </a:t>
            </a:r>
            <a:r>
              <a:rPr lang="en-US" sz="2000" noProof="0" dirty="0">
                <a:latin typeface="Arial" panose="020B0604020202020204" pitchFamily="34" charset="0"/>
                <a:cs typeface="Arial" panose="020B0604020202020204" pitchFamily="34" charset="0"/>
              </a:rPr>
              <a:t>of </a:t>
            </a:r>
            <a:r>
              <a:rPr lang="en-US" sz="2000" spc="-30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valve to see if it can hold vacuum. Because many </a:t>
            </a:r>
            <a:r>
              <a:rPr lang="en-US" sz="2000" spc="-30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valves require exhaust backpressure to function correctly, engine should be running at a fast idle during this test. Always follow the specified testing procedures.</a:t>
            </a:r>
          </a:p>
          <a:p>
            <a:pPr marL="895350" indent="-895350">
              <a:buNone/>
            </a:pPr>
            <a:r>
              <a:rPr lang="en-US" sz="2000" b="1" noProof="0" dirty="0">
                <a:latin typeface="Arial" panose="020B0604020202020204" pitchFamily="34" charset="0"/>
                <a:cs typeface="Arial" panose="020B0604020202020204" pitchFamily="34" charset="0"/>
              </a:rPr>
              <a:t>STEP 2: </a:t>
            </a:r>
            <a:r>
              <a:rPr lang="en-US" sz="2000" b="1" i="1" noProof="0" dirty="0">
                <a:latin typeface="Arial" panose="020B0604020202020204" pitchFamily="34" charset="0"/>
                <a:cs typeface="Arial" panose="020B0604020202020204" pitchFamily="34" charset="0"/>
              </a:rPr>
              <a:t>Apply vacuum </a:t>
            </a:r>
            <a:r>
              <a:rPr lang="en-US" sz="2000" noProof="0" dirty="0">
                <a:latin typeface="Arial" panose="020B0604020202020204" pitchFamily="34" charset="0"/>
                <a:cs typeface="Arial" panose="020B0604020202020204" pitchFamily="34" charset="0"/>
              </a:rPr>
              <a:t>from a hand-operated vacuum pump and check for proper operation. Valve itself should move when vacuum is applied, and engine operation should be affected. </a:t>
            </a:r>
            <a:r>
              <a:rPr lang="en-US" sz="2000" spc="-300" noProof="0" dirty="0">
                <a:latin typeface="Arial" panose="020B0604020202020204" pitchFamily="34" charset="0"/>
                <a:cs typeface="Arial" panose="020B0604020202020204" pitchFamily="34" charset="0"/>
              </a:rPr>
              <a:t>E G </a:t>
            </a:r>
            <a:r>
              <a:rPr lang="en-US" sz="2000" noProof="0" dirty="0">
                <a:latin typeface="Arial" panose="020B0604020202020204" pitchFamily="34" charset="0"/>
                <a:cs typeface="Arial" panose="020B0604020202020204" pitchFamily="34" charset="0"/>
              </a:rPr>
              <a:t>R valve should be able to hold vacuum that was applied. If vacuum drops off, then valve is likely to be defective.</a:t>
            </a:r>
          </a:p>
          <a:p>
            <a:pPr marL="895350" indent="-895350">
              <a:buNone/>
            </a:pPr>
            <a:r>
              <a:rPr lang="en-US" sz="2000" b="1" noProof="0" dirty="0">
                <a:latin typeface="Arial" panose="020B0604020202020204" pitchFamily="34" charset="0"/>
                <a:cs typeface="Arial" panose="020B0604020202020204" pitchFamily="34" charset="0"/>
              </a:rPr>
              <a:t>STEP 3: </a:t>
            </a:r>
            <a:r>
              <a:rPr lang="en-US" sz="2000" b="1" i="1" noProof="0" dirty="0">
                <a:latin typeface="Arial" panose="020B0604020202020204" pitchFamily="34" charset="0"/>
                <a:cs typeface="Arial" panose="020B0604020202020204" pitchFamily="34" charset="0"/>
              </a:rPr>
              <a:t>Monitor engine vacuum drop</a:t>
            </a:r>
            <a:r>
              <a:rPr lang="en-US" sz="2000" noProof="0" dirty="0">
                <a:latin typeface="Arial" panose="020B0604020202020204" pitchFamily="34" charset="0"/>
                <a:cs typeface="Arial" panose="020B0604020202020204" pitchFamily="34" charset="0"/>
              </a:rPr>
              <a:t>. Connect vacuum gauge to an intake manifold vacuum source and monitor engine vacuum at idle (17–21 inch Hg at sea level). Raise speed of engine to 2,500 </a:t>
            </a:r>
            <a:r>
              <a:rPr lang="en-US" sz="2000" spc="-300" noProof="0" dirty="0">
                <a:latin typeface="Arial" panose="020B0604020202020204" pitchFamily="34" charset="0"/>
                <a:cs typeface="Arial" panose="020B0604020202020204" pitchFamily="34" charset="0"/>
              </a:rPr>
              <a:t>R P </a:t>
            </a:r>
            <a:r>
              <a:rPr lang="en-US" sz="2000" noProof="0" dirty="0">
                <a:latin typeface="Arial" panose="020B0604020202020204" pitchFamily="34" charset="0"/>
                <a:cs typeface="Arial" panose="020B0604020202020204" pitchFamily="34" charset="0"/>
              </a:rPr>
              <a:t>M and note vacuum reading (17–21 inch Hg or higher).</a:t>
            </a:r>
          </a:p>
        </p:txBody>
      </p:sp>
    </p:spTree>
    <p:extLst>
      <p:ext uri="{BB962C8B-B14F-4D97-AF65-F5344CB8AC3E}">
        <p14:creationId xmlns:p14="http://schemas.microsoft.com/office/powerpoint/2010/main" val="726299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27.10</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4953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Honda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Passage Plug Removal</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391009"/>
            <a:ext cx="4106333"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Removing the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passage plugs from intake manifold on a Honda.</a:t>
            </a:r>
          </a:p>
        </p:txBody>
      </p:sp>
      <p:pic>
        <p:nvPicPr>
          <p:cNvPr id="7" name="Picture 6" descr="A close-up view demonstrating the removal of the E G R passage plugs from the intake manifold on a Honda.">
            <a:extLst>
              <a:ext uri="{FF2B5EF4-FFF2-40B4-BE49-F238E27FC236}">
                <a16:creationId xmlns:a16="http://schemas.microsoft.com/office/drawing/2014/main" id="{F9E6DA09-3830-8112-D04E-55629B2DB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484" y="1447800"/>
            <a:ext cx="3886332" cy="2930091"/>
          </a:xfrm>
          <a:prstGeom prst="rect">
            <a:avLst/>
          </a:prstGeom>
        </p:spPr>
      </p:pic>
    </p:spTree>
    <p:extLst>
      <p:ext uri="{BB962C8B-B14F-4D97-AF65-F5344CB8AC3E}">
        <p14:creationId xmlns:p14="http://schemas.microsoft.com/office/powerpoint/2010/main" val="3770580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1604"/>
            <a:ext cx="8229600" cy="1144347"/>
          </a:xfrm>
        </p:spPr>
        <p:txBody>
          <a:bodyPr tIns="18000" bIns="18000" anchor="ctr" anchorCtr="0">
            <a:spAutoFit/>
          </a:bodyPr>
          <a:lstStyle/>
          <a:p>
            <a:r>
              <a:rPr lang="en-US" kern="0" spc="-500" noProof="0" dirty="0">
                <a:cs typeface="Times New Roman"/>
                <a:sym typeface="Times New Roman"/>
              </a:rPr>
              <a:t>E G </a:t>
            </a:r>
            <a:r>
              <a:rPr lang="en-US" kern="0" noProof="0" dirty="0">
                <a:cs typeface="Times New Roman"/>
                <a:sym typeface="Times New Roman"/>
              </a:rPr>
              <a:t>R-Related </a:t>
            </a:r>
            <a:r>
              <a:rPr lang="en-US" sz="100" kern="0" noProof="0" dirty="0">
                <a:cs typeface="Times New Roman"/>
                <a:sym typeface="Times New Roman"/>
              </a:rPr>
              <a:t>O B D hyphen Roman number 2</a:t>
            </a:r>
            <a:r>
              <a:rPr lang="en-US" kern="0" noProof="0" dirty="0">
                <a:cs typeface="Times New Roman"/>
                <a:sym typeface="Times New Roman"/>
              </a:rPr>
              <a:t>           Diagnostic Trouble Codes</a:t>
            </a:r>
            <a:endParaRPr lang="en-US" noProof="0" dirty="0"/>
          </a:p>
        </p:txBody>
      </p:sp>
      <p:graphicFrame>
        <p:nvGraphicFramePr>
          <p:cNvPr id="2" name="Object 1">
            <a:extLst>
              <a:ext uri="{FF2B5EF4-FFF2-40B4-BE49-F238E27FC236}">
                <a16:creationId xmlns:a16="http://schemas.microsoft.com/office/drawing/2014/main" id="{05355556-D653-7598-0CB0-905DCD51E9B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18871950"/>
              </p:ext>
            </p:extLst>
          </p:nvPr>
        </p:nvGraphicFramePr>
        <p:xfrm>
          <a:off x="3352800" y="155206"/>
          <a:ext cx="1577099" cy="555889"/>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 name="Object 1">
                        <a:extLst>
                          <a:ext uri="{FF2B5EF4-FFF2-40B4-BE49-F238E27FC236}">
                            <a16:creationId xmlns:a16="http://schemas.microsoft.com/office/drawing/2014/main" id="{613C41B9-2B14-C5E8-D43B-FA23226D6550}"/>
                          </a:ext>
                          <a:ext uri="{C183D7F6-B498-43B3-948B-1728B52AA6E4}">
                            <adec:decorative xmlns:adec="http://schemas.microsoft.com/office/drawing/2017/decorative" val="0"/>
                          </a:ext>
                        </a:extLst>
                      </p:cNvPr>
                      <p:cNvPicPr/>
                      <p:nvPr/>
                    </p:nvPicPr>
                    <p:blipFill>
                      <a:blip r:embed="rId4"/>
                      <a:stretch>
                        <a:fillRect/>
                      </a:stretch>
                    </p:blipFill>
                    <p:spPr>
                      <a:xfrm>
                        <a:off x="3352800" y="155206"/>
                        <a:ext cx="1577099" cy="555889"/>
                      </a:xfrm>
                      <a:prstGeom prst="rect">
                        <a:avLst/>
                      </a:prstGeom>
                      <a:solidFill>
                        <a:schemeClr val="bg1"/>
                      </a:solidFill>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93884906"/>
              </p:ext>
            </p:extLst>
          </p:nvPr>
        </p:nvGraphicFramePr>
        <p:xfrm>
          <a:off x="571500" y="1676400"/>
          <a:ext cx="8001000" cy="3352800"/>
        </p:xfrm>
        <a:graphic>
          <a:graphicData uri="http://schemas.openxmlformats.org/drawingml/2006/table">
            <a:tbl>
              <a:tblPr firstRow="1" firstCol="1" bandRow="1">
                <a:tableStyleId>{2D5ABB26-0587-4C30-8999-92F81FD0307C}</a:tableStyleId>
              </a:tblPr>
              <a:tblGrid>
                <a:gridCol w="1852083">
                  <a:extLst>
                    <a:ext uri="{9D8B030D-6E8A-4147-A177-3AD203B41FA5}">
                      <a16:colId xmlns:a16="http://schemas.microsoft.com/office/drawing/2014/main" val="20000"/>
                    </a:ext>
                  </a:extLst>
                </a:gridCol>
                <a:gridCol w="2815167">
                  <a:extLst>
                    <a:ext uri="{9D8B030D-6E8A-4147-A177-3AD203B41FA5}">
                      <a16:colId xmlns:a16="http://schemas.microsoft.com/office/drawing/2014/main" val="20001"/>
                    </a:ext>
                  </a:extLst>
                </a:gridCol>
                <a:gridCol w="3333750">
                  <a:extLst>
                    <a:ext uri="{9D8B030D-6E8A-4147-A177-3AD203B41FA5}">
                      <a16:colId xmlns:a16="http://schemas.microsoft.com/office/drawing/2014/main" val="20002"/>
                    </a:ext>
                  </a:extLst>
                </a:gridCol>
              </a:tblGrid>
              <a:tr h="620982">
                <a:tc>
                  <a:txBody>
                    <a:bodyPr/>
                    <a:lstStyle/>
                    <a:p>
                      <a:r>
                        <a:rPr lang="en-US" sz="1600" b="1" u="none" strike="noStrike" kern="1200" spc="0" baseline="0" noProof="0" dirty="0">
                          <a:solidFill>
                            <a:schemeClr val="bg1"/>
                          </a:solidFill>
                          <a:latin typeface="Arial" panose="020B0604020202020204" pitchFamily="34" charset="0"/>
                          <a:cs typeface="Arial" panose="020B0604020202020204" pitchFamily="34" charset="0"/>
                        </a:rPr>
                        <a:t>Diagnostic Trouble Code</a:t>
                      </a:r>
                      <a:endParaRPr lang="en-US" sz="1600" b="1" spc="0"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u="none" strike="noStrike" kern="1200" spc="0" baseline="0" noProof="0" dirty="0">
                          <a:solidFill>
                            <a:schemeClr val="bg1"/>
                          </a:solidFill>
                          <a:latin typeface="Arial" panose="020B0604020202020204" pitchFamily="34" charset="0"/>
                          <a:cs typeface="Arial" panose="020B0604020202020204" pitchFamily="34" charset="0"/>
                        </a:rPr>
                        <a:t>Description</a:t>
                      </a:r>
                      <a:endParaRPr lang="en-US" sz="1600" b="1" spc="0"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u="none" strike="noStrike" kern="1200" spc="0" baseline="0" noProof="0" dirty="0">
                          <a:solidFill>
                            <a:schemeClr val="bg1"/>
                          </a:solidFill>
                          <a:latin typeface="Arial" panose="020B0604020202020204" pitchFamily="34" charset="0"/>
                          <a:cs typeface="Arial" panose="020B0604020202020204" pitchFamily="34" charset="0"/>
                        </a:rPr>
                        <a:t>Possible Causes</a:t>
                      </a:r>
                      <a:endParaRPr lang="en-US" sz="1600" b="1" spc="0"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972803">
                <a:tc>
                  <a:txBody>
                    <a:bodyPr/>
                    <a:lstStyle/>
                    <a:p>
                      <a:r>
                        <a:rPr lang="en-US" sz="1600" b="1" u="none" strike="noStrike" kern="1200" spc="0" baseline="0" noProof="0" dirty="0">
                          <a:latin typeface="Arial" panose="020B0604020202020204" pitchFamily="34" charset="0"/>
                          <a:cs typeface="Arial" panose="020B0604020202020204" pitchFamily="34" charset="0"/>
                        </a:rPr>
                        <a:t>P0400</a:t>
                      </a:r>
                      <a:endParaRPr lang="en-US" sz="1600" b="1"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u="none" strike="noStrike" kern="1200" spc="0" baseline="0" noProof="0" dirty="0">
                          <a:latin typeface="Arial" panose="020B0604020202020204" pitchFamily="34" charset="0"/>
                          <a:cs typeface="Arial" panose="020B0604020202020204" pitchFamily="34" charset="0"/>
                        </a:rPr>
                        <a:t>Exhaust gas recirculation flow problems</a:t>
                      </a:r>
                      <a:endParaRPr lang="en-US" sz="16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600" u="none" strike="noStrike" kern="1200" spc="-200" baseline="0" noProof="0" dirty="0">
                          <a:latin typeface="Arial" panose="020B0604020202020204" pitchFamily="34" charset="0"/>
                          <a:cs typeface="Arial" panose="020B0604020202020204" pitchFamily="34" charset="0"/>
                        </a:rPr>
                        <a:t>E G </a:t>
                      </a:r>
                      <a:r>
                        <a:rPr lang="en-US" sz="1600" u="none" strike="noStrike" kern="1200" spc="0" baseline="0" noProof="0" dirty="0">
                          <a:latin typeface="Arial" panose="020B0604020202020204" pitchFamily="34" charset="0"/>
                          <a:cs typeface="Arial" panose="020B0604020202020204" pitchFamily="34" charset="0"/>
                        </a:rPr>
                        <a:t>R valve</a:t>
                      </a:r>
                    </a:p>
                    <a:p>
                      <a:pPr marL="285750" indent="-285750">
                        <a:buFont typeface="Arial" panose="020B0604020202020204" pitchFamily="34" charset="0"/>
                        <a:buChar char="•"/>
                      </a:pPr>
                      <a:r>
                        <a:rPr lang="en-US" sz="1600" u="none" strike="noStrike" kern="1200" spc="-200" baseline="0" noProof="0" dirty="0">
                          <a:latin typeface="Arial" panose="020B0604020202020204" pitchFamily="34" charset="0"/>
                          <a:cs typeface="Arial" panose="020B0604020202020204" pitchFamily="34" charset="0"/>
                        </a:rPr>
                        <a:t>E G </a:t>
                      </a:r>
                      <a:r>
                        <a:rPr lang="en-US" sz="1600" u="none" strike="noStrike" kern="1200" spc="0" baseline="0" noProof="0" dirty="0">
                          <a:latin typeface="Arial" panose="020B0604020202020204" pitchFamily="34" charset="0"/>
                          <a:cs typeface="Arial" panose="020B0604020202020204" pitchFamily="34" charset="0"/>
                        </a:rPr>
                        <a:t>R valve hose or electrical connection</a:t>
                      </a:r>
                    </a:p>
                    <a:p>
                      <a:pPr marL="285750" indent="-285750">
                        <a:buFont typeface="Arial" panose="020B0604020202020204" pitchFamily="34" charset="0"/>
                        <a:buChar char="•"/>
                      </a:pPr>
                      <a:r>
                        <a:rPr lang="en-US" sz="1600" u="none" strike="noStrike" kern="1200" spc="0" baseline="0" noProof="0" dirty="0">
                          <a:latin typeface="Arial" panose="020B0604020202020204" pitchFamily="34" charset="0"/>
                          <a:cs typeface="Arial" panose="020B0604020202020204" pitchFamily="34" charset="0"/>
                        </a:rPr>
                        <a:t>Defective </a:t>
                      </a:r>
                      <a:r>
                        <a:rPr lang="en-US" sz="1600" u="none" strike="noStrike" kern="1200" spc="-200" baseline="0" noProof="0" dirty="0">
                          <a:latin typeface="Arial" panose="020B0604020202020204" pitchFamily="34" charset="0"/>
                          <a:cs typeface="Arial" panose="020B0604020202020204" pitchFamily="34" charset="0"/>
                        </a:rPr>
                        <a:t>P C </a:t>
                      </a:r>
                      <a:r>
                        <a:rPr lang="en-US" sz="1600" u="none" strike="noStrike" kern="1200" spc="0" baseline="0" noProof="0" dirty="0">
                          <a:latin typeface="Arial" panose="020B0604020202020204" pitchFamily="34" charset="0"/>
                          <a:cs typeface="Arial" panose="020B0604020202020204" pitchFamily="34" charset="0"/>
                        </a:rPr>
                        <a:t>M</a:t>
                      </a:r>
                      <a:endParaRPr lang="en-US" sz="1600" spc="0" baseline="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750448">
                <a:tc>
                  <a:txBody>
                    <a:bodyPr/>
                    <a:lstStyle/>
                    <a:p>
                      <a:r>
                        <a:rPr lang="en-US" sz="1600" b="1" u="none" strike="noStrike" kern="1200" spc="0" baseline="0" noProof="0" dirty="0">
                          <a:latin typeface="Arial" panose="020B0604020202020204" pitchFamily="34" charset="0"/>
                          <a:cs typeface="Arial" panose="020B0604020202020204" pitchFamily="34" charset="0"/>
                        </a:rPr>
                        <a:t>P0401</a:t>
                      </a:r>
                      <a:endParaRPr lang="en-US" sz="1600" b="1"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u="none" strike="noStrike" kern="1200" spc="0" baseline="0" noProof="0" dirty="0">
                          <a:latin typeface="Arial" panose="020B0604020202020204" pitchFamily="34" charset="0"/>
                          <a:cs typeface="Arial" panose="020B0604020202020204" pitchFamily="34" charset="0"/>
                        </a:rPr>
                        <a:t>Exhaust gas recirculation flow insufficient</a:t>
                      </a:r>
                      <a:endParaRPr lang="en-US" sz="16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600" u="none" strike="noStrike" kern="1200" spc="-200" baseline="0" noProof="0" dirty="0">
                          <a:latin typeface="Arial" panose="020B0604020202020204" pitchFamily="34" charset="0"/>
                          <a:cs typeface="Arial" panose="020B0604020202020204" pitchFamily="34" charset="0"/>
                        </a:rPr>
                        <a:t>E G </a:t>
                      </a:r>
                      <a:r>
                        <a:rPr lang="en-US" sz="1600" u="none" strike="noStrike" kern="1200" spc="0" baseline="0" noProof="0" dirty="0">
                          <a:latin typeface="Arial" panose="020B0604020202020204" pitchFamily="34" charset="0"/>
                          <a:cs typeface="Arial" panose="020B0604020202020204" pitchFamily="34" charset="0"/>
                        </a:rPr>
                        <a:t>R valve</a:t>
                      </a:r>
                    </a:p>
                    <a:p>
                      <a:pPr marL="285750" indent="-285750">
                        <a:buFont typeface="Arial" panose="020B0604020202020204" pitchFamily="34" charset="0"/>
                        <a:buChar char="•"/>
                      </a:pPr>
                      <a:r>
                        <a:rPr lang="en-US" sz="1600" u="none" strike="noStrike" kern="1200" spc="0" baseline="0" noProof="0" dirty="0">
                          <a:latin typeface="Arial" panose="020B0604020202020204" pitchFamily="34" charset="0"/>
                          <a:cs typeface="Arial" panose="020B0604020202020204" pitchFamily="34" charset="0"/>
                        </a:rPr>
                        <a:t>Clogged </a:t>
                      </a:r>
                      <a:r>
                        <a:rPr lang="en-US" sz="1600" u="none" strike="noStrike" kern="1200" spc="-200" baseline="0" noProof="0" dirty="0">
                          <a:latin typeface="Arial" panose="020B0604020202020204" pitchFamily="34" charset="0"/>
                          <a:cs typeface="Arial" panose="020B0604020202020204" pitchFamily="34" charset="0"/>
                        </a:rPr>
                        <a:t>E G </a:t>
                      </a:r>
                      <a:r>
                        <a:rPr lang="en-US" sz="1600" u="none" strike="noStrike" kern="1200" spc="0" baseline="0" noProof="0" dirty="0">
                          <a:latin typeface="Arial" panose="020B0604020202020204" pitchFamily="34" charset="0"/>
                          <a:cs typeface="Arial" panose="020B0604020202020204" pitchFamily="34" charset="0"/>
                        </a:rPr>
                        <a:t>R ports or passages</a:t>
                      </a:r>
                      <a:endParaRPr lang="en-US" sz="16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842058">
                <a:tc>
                  <a:txBody>
                    <a:bodyPr/>
                    <a:lstStyle/>
                    <a:p>
                      <a:r>
                        <a:rPr lang="en-US" sz="1600" b="1" u="none" strike="noStrike" kern="1200" spc="0" baseline="0" noProof="0" dirty="0">
                          <a:latin typeface="Arial" panose="020B0604020202020204" pitchFamily="34" charset="0"/>
                          <a:cs typeface="Arial" panose="020B0604020202020204" pitchFamily="34" charset="0"/>
                        </a:rPr>
                        <a:t>P0402</a:t>
                      </a:r>
                      <a:endParaRPr lang="en-US" sz="1600" b="1"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u="none" strike="noStrike" kern="1200" spc="0" baseline="0" noProof="0" dirty="0">
                          <a:latin typeface="Arial" panose="020B0604020202020204" pitchFamily="34" charset="0"/>
                          <a:cs typeface="Arial" panose="020B0604020202020204" pitchFamily="34" charset="0"/>
                        </a:rPr>
                        <a:t>Exhaust gas recirculation flow excessive</a:t>
                      </a:r>
                      <a:endParaRPr lang="en-US" sz="16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600" u="none" strike="noStrike" kern="1200" spc="0" baseline="0" noProof="0" dirty="0">
                          <a:latin typeface="Arial" panose="020B0604020202020204" pitchFamily="34" charset="0"/>
                          <a:cs typeface="Arial" panose="020B0604020202020204" pitchFamily="34" charset="0"/>
                        </a:rPr>
                        <a:t>Stuck-open </a:t>
                      </a:r>
                      <a:r>
                        <a:rPr lang="en-US" sz="1600" u="none" strike="noStrike" kern="1200" spc="-200" baseline="0" noProof="0" dirty="0">
                          <a:latin typeface="Arial" panose="020B0604020202020204" pitchFamily="34" charset="0"/>
                          <a:cs typeface="Arial" panose="020B0604020202020204" pitchFamily="34" charset="0"/>
                        </a:rPr>
                        <a:t>E G </a:t>
                      </a:r>
                      <a:r>
                        <a:rPr lang="en-US" sz="1600" u="none" strike="noStrike" kern="1200" spc="0" baseline="0" noProof="0" dirty="0">
                          <a:latin typeface="Arial" panose="020B0604020202020204" pitchFamily="34" charset="0"/>
                          <a:cs typeface="Arial" panose="020B0604020202020204" pitchFamily="34" charset="0"/>
                        </a:rPr>
                        <a:t>R valve</a:t>
                      </a:r>
                    </a:p>
                    <a:p>
                      <a:pPr marL="285750" indent="-285750">
                        <a:buFont typeface="Arial" panose="020B0604020202020204" pitchFamily="34" charset="0"/>
                        <a:buChar char="•"/>
                      </a:pPr>
                      <a:r>
                        <a:rPr lang="en-US" sz="1600" u="none" strike="noStrike" kern="1200" spc="0" baseline="0" noProof="0" dirty="0">
                          <a:latin typeface="Arial" panose="020B0604020202020204" pitchFamily="34" charset="0"/>
                          <a:cs typeface="Arial" panose="020B0604020202020204" pitchFamily="34" charset="0"/>
                        </a:rPr>
                        <a:t>Vacuum hose(s) misrouted</a:t>
                      </a:r>
                    </a:p>
                    <a:p>
                      <a:pPr marL="285750" indent="-285750">
                        <a:buFont typeface="Arial" panose="020B0604020202020204" pitchFamily="34" charset="0"/>
                        <a:buChar char="•"/>
                      </a:pPr>
                      <a:r>
                        <a:rPr lang="en-US" sz="1600" u="none" strike="noStrike" kern="1200" spc="0" baseline="0" noProof="0" dirty="0">
                          <a:latin typeface="Arial" panose="020B0604020202020204" pitchFamily="34" charset="0"/>
                          <a:cs typeface="Arial" panose="020B0604020202020204" pitchFamily="34" charset="0"/>
                        </a:rPr>
                        <a:t>Electrical wiring shorted</a:t>
                      </a:r>
                      <a:endParaRPr lang="en-US" sz="16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8768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(1 of 7)</a:t>
            </a:r>
            <a:endParaRPr lang="en-US" noProof="0" dirty="0"/>
          </a:p>
        </p:txBody>
      </p:sp>
      <p:sp>
        <p:nvSpPr>
          <p:cNvPr id="4" name="Content Placeholder 3"/>
          <p:cNvSpPr>
            <a:spLocks noGrp="1"/>
          </p:cNvSpPr>
          <p:nvPr>
            <p:ph idx="1"/>
          </p:nvPr>
        </p:nvSpPr>
        <p:spPr>
          <a:xfrm>
            <a:off x="457200" y="857250"/>
            <a:ext cx="8229600" cy="4347344"/>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 </a:t>
            </a:r>
          </a:p>
          <a:p>
            <a:r>
              <a:rPr lang="en-US" sz="2400" noProof="0" dirty="0">
                <a:latin typeface="Arial" panose="020B0604020202020204" pitchFamily="34" charset="0"/>
                <a:cs typeface="Arial" panose="020B0604020202020204" pitchFamily="34" charset="0"/>
              </a:rPr>
              <a:t>No piston ring, new or old, can provide a perfect seal between piston and cylinder wall. </a:t>
            </a:r>
          </a:p>
          <a:p>
            <a:r>
              <a:rPr lang="en-US" sz="2400" noProof="0" dirty="0">
                <a:latin typeface="Arial" panose="020B0604020202020204" pitchFamily="34" charset="0"/>
                <a:cs typeface="Arial" panose="020B0604020202020204" pitchFamily="34" charset="0"/>
              </a:rPr>
              <a:t>Engine running, pressure of combustion forces piston downward. </a:t>
            </a:r>
          </a:p>
          <a:p>
            <a:pPr lvl="1"/>
            <a:r>
              <a:rPr lang="en-US" sz="2400" noProof="0" dirty="0">
                <a:latin typeface="Arial" panose="020B0604020202020204" pitchFamily="34" charset="0"/>
                <a:cs typeface="Arial" panose="020B0604020202020204" pitchFamily="34" charset="0"/>
              </a:rPr>
              <a:t>This same pressure also forces gases and unburned fuel from the combustion chamber, past the piston rings, and into the crankcase. </a:t>
            </a:r>
          </a:p>
          <a:p>
            <a:r>
              <a:rPr lang="en-US" sz="2400" b="1" i="1" noProof="0" dirty="0">
                <a:latin typeface="Arial" panose="020B0604020202020204" pitchFamily="34" charset="0"/>
                <a:cs typeface="Arial" panose="020B0604020202020204" pitchFamily="34" charset="0"/>
              </a:rPr>
              <a:t>Blowby</a:t>
            </a:r>
            <a:r>
              <a:rPr lang="en-US" sz="2400" noProof="0" dirty="0">
                <a:latin typeface="Arial" panose="020B0604020202020204" pitchFamily="34" charset="0"/>
                <a:cs typeface="Arial" panose="020B0604020202020204" pitchFamily="34" charset="0"/>
              </a:rPr>
              <a:t> term used to describe when combustion gases are forced past piston rings and into crankcase.</a:t>
            </a:r>
          </a:p>
        </p:txBody>
      </p:sp>
    </p:spTree>
    <p:extLst>
      <p:ext uri="{BB962C8B-B14F-4D97-AF65-F5344CB8AC3E}">
        <p14:creationId xmlns:p14="http://schemas.microsoft.com/office/powerpoint/2010/main" val="4117818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(2 of 7)</a:t>
            </a:r>
            <a:endParaRPr lang="en-US" noProof="0" dirty="0"/>
          </a:p>
        </p:txBody>
      </p:sp>
      <p:sp>
        <p:nvSpPr>
          <p:cNvPr id="4" name="Content Placeholder 3"/>
          <p:cNvSpPr>
            <a:spLocks noGrp="1"/>
          </p:cNvSpPr>
          <p:nvPr>
            <p:ph idx="1"/>
          </p:nvPr>
        </p:nvSpPr>
        <p:spPr>
          <a:xfrm>
            <a:off x="457200" y="889240"/>
            <a:ext cx="8229600" cy="3606560"/>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Blowby, must be ventilated from crankcase. </a:t>
            </a:r>
          </a:p>
          <a:p>
            <a:r>
              <a:rPr lang="en-US" sz="2400" noProof="0" dirty="0">
                <a:latin typeface="Arial" panose="020B0604020202020204" pitchFamily="34" charset="0"/>
                <a:cs typeface="Arial" panose="020B0604020202020204" pitchFamily="34" charset="0"/>
              </a:rPr>
              <a:t>Crankcase cannot be vented directly to atmosphere, because the hydrocarbon vapors add to air pollution. </a:t>
            </a:r>
          </a:p>
          <a:p>
            <a:r>
              <a:rPr lang="en-US" sz="2400" noProof="0" dirty="0">
                <a:latin typeface="Arial" panose="020B0604020202020204" pitchFamily="34" charset="0"/>
                <a:cs typeface="Arial" panose="020B0604020202020204" pitchFamily="34" charset="0"/>
              </a:rPr>
              <a:t>Positive Crankcase Ventilation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a:t>
            </a:r>
          </a:p>
          <a:p>
            <a:pPr lvl="1"/>
            <a:r>
              <a:rPr lang="en-US" sz="2400" noProof="0" dirty="0">
                <a:latin typeface="Arial" panose="020B0604020202020204" pitchFamily="34" charset="0"/>
                <a:cs typeface="Arial" panose="020B0604020202020204" pitchFamily="34" charset="0"/>
              </a:rPr>
              <a:t>Developed to ventilate crankcase. </a:t>
            </a:r>
          </a:p>
          <a:p>
            <a:pPr lvl="1"/>
            <a:r>
              <a:rPr lang="en-US" sz="2400" noProof="0" dirty="0">
                <a:latin typeface="Arial" panose="020B0604020202020204" pitchFamily="34" charset="0"/>
                <a:cs typeface="Arial" panose="020B0604020202020204" pitchFamily="34" charset="0"/>
              </a:rPr>
              <a:t>Recirculate vapors to engine’s induction system so they can be burned in the cylinders. </a:t>
            </a:r>
          </a:p>
          <a:p>
            <a:pPr lvl="1"/>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systems help reduce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emissions.</a:t>
            </a:r>
          </a:p>
        </p:txBody>
      </p:sp>
    </p:spTree>
    <p:extLst>
      <p:ext uri="{BB962C8B-B14F-4D97-AF65-F5344CB8AC3E}">
        <p14:creationId xmlns:p14="http://schemas.microsoft.com/office/powerpoint/2010/main" val="1504921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(3 of 7)</a:t>
            </a:r>
            <a:endParaRPr lang="en-US" b="0" noProof="0" dirty="0"/>
          </a:p>
        </p:txBody>
      </p:sp>
      <p:sp>
        <p:nvSpPr>
          <p:cNvPr id="7" name="Content Placeholder 6"/>
          <p:cNvSpPr>
            <a:spLocks noGrp="1"/>
          </p:cNvSpPr>
          <p:nvPr>
            <p:ph idx="1"/>
          </p:nvPr>
        </p:nvSpPr>
        <p:spPr>
          <a:xfrm>
            <a:off x="457200" y="915275"/>
            <a:ext cx="8229600" cy="1298235"/>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All systems use following:</a:t>
            </a:r>
          </a:p>
          <a:p>
            <a:pPr marL="971550" lvl="1" indent="-514350">
              <a:buFont typeface="+mj-lt"/>
              <a:buAutoNum type="arabicPeriod"/>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calibrated orifice, or orifice and separator</a:t>
            </a:r>
          </a:p>
          <a:p>
            <a:pPr marL="971550" lvl="1" indent="-514350">
              <a:buFont typeface="+mj-lt"/>
              <a:buAutoNum type="arabicPeriod"/>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inlet air filter plus all connecting hoses</a:t>
            </a:r>
          </a:p>
        </p:txBody>
      </p:sp>
      <p:sp>
        <p:nvSpPr>
          <p:cNvPr id="8" name="Content Placeholder 7"/>
          <p:cNvSpPr>
            <a:spLocks noGrp="1"/>
          </p:cNvSpPr>
          <p:nvPr>
            <p:ph idx="13"/>
          </p:nvPr>
        </p:nvSpPr>
        <p:spPr>
          <a:xfrm>
            <a:off x="457200" y="2496425"/>
            <a:ext cx="8229600" cy="3006395"/>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Oil/vapor or oil/water separator is used in some systems instead of a valve or orifice, with turbocharged and fuel-injected engines. </a:t>
            </a:r>
          </a:p>
          <a:p>
            <a:r>
              <a:rPr lang="en-US" sz="2400" noProof="0" dirty="0">
                <a:latin typeface="Arial" panose="020B0604020202020204" pitchFamily="34" charset="0"/>
                <a:cs typeface="Arial" panose="020B0604020202020204" pitchFamily="34" charset="0"/>
              </a:rPr>
              <a:t>Oil/vapor separator lets oil condense and drain back into crankcase. </a:t>
            </a:r>
          </a:p>
          <a:p>
            <a:r>
              <a:rPr lang="en-US" sz="2400" noProof="0" dirty="0">
                <a:latin typeface="Arial" panose="020B0604020202020204" pitchFamily="34" charset="0"/>
                <a:cs typeface="Arial" panose="020B0604020202020204" pitchFamily="34" charset="0"/>
              </a:rPr>
              <a:t>Oil/water separator accumulates moisture and prevents it from freezing during cold engine starts.</a:t>
            </a:r>
          </a:p>
        </p:txBody>
      </p:sp>
    </p:spTree>
    <p:extLst>
      <p:ext uri="{BB962C8B-B14F-4D97-AF65-F5344CB8AC3E}">
        <p14:creationId xmlns:p14="http://schemas.microsoft.com/office/powerpoint/2010/main" val="297269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971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Crankcase Ventilation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11765"/>
            <a:ext cx="4030134" cy="1864835"/>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in a cutaway valve cover, showing the baffles that prevent liquid oil from being drawn into the intake manifold.</a:t>
            </a:r>
          </a:p>
        </p:txBody>
      </p:sp>
      <p:pic>
        <p:nvPicPr>
          <p:cNvPr id="7" name="Picture 6" descr="A close-up view of a P C V valve.">
            <a:extLst>
              <a:ext uri="{FF2B5EF4-FFF2-40B4-BE49-F238E27FC236}">
                <a16:creationId xmlns:a16="http://schemas.microsoft.com/office/drawing/2014/main" id="{E08A055B-AD19-C8FA-A736-6E184E19B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914400"/>
            <a:ext cx="3903255" cy="2938489"/>
          </a:xfrm>
          <a:prstGeom prst="rect">
            <a:avLst/>
          </a:prstGeom>
        </p:spPr>
      </p:pic>
    </p:spTree>
    <p:extLst>
      <p:ext uri="{BB962C8B-B14F-4D97-AF65-F5344CB8AC3E}">
        <p14:creationId xmlns:p14="http://schemas.microsoft.com/office/powerpoint/2010/main" val="988354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Positive Crankcase Ventilation (PCV)</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os_crank_vent_2">
            <a:hlinkClick r:id="" action="ppaction://media"/>
            <a:extLst>
              <a:ext uri="{FF2B5EF4-FFF2-40B4-BE49-F238E27FC236}">
                <a16:creationId xmlns:a16="http://schemas.microsoft.com/office/drawing/2014/main" id="{242383D5-A486-1CDE-64D9-1F06BFF0A14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70279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(4 of 7)</a:t>
            </a:r>
            <a:endParaRPr lang="en-US" b="0" noProof="0" dirty="0"/>
          </a:p>
        </p:txBody>
      </p:sp>
      <p:sp>
        <p:nvSpPr>
          <p:cNvPr id="7" name="Content Placeholder 6"/>
          <p:cNvSpPr>
            <a:spLocks noGrp="1"/>
          </p:cNvSpPr>
          <p:nvPr>
            <p:ph idx="1"/>
          </p:nvPr>
        </p:nvSpPr>
        <p:spPr>
          <a:xfrm>
            <a:off x="457200" y="914400"/>
            <a:ext cx="8229600" cy="4093428"/>
          </a:xfrm>
        </p:spPr>
        <p:txBody>
          <a:bodyPr wrap="square" tIns="18000" bIns="18000" anchor="ctr" anchorCtr="0">
            <a:spAutoFit/>
          </a:bodyPr>
          <a:lstStyle/>
          <a:p>
            <a:r>
              <a:rPr lang="en-US" sz="2400" noProof="0" dirty="0">
                <a:latin typeface="Arial" panose="020B0604020202020204" pitchFamily="34" charset="0"/>
                <a:cs typeface="Arial" panose="020B0604020202020204" pitchFamily="34" charset="0"/>
              </a:rPr>
              <a:t>Air for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is drawn after air cleaner filter, which acts as a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filter.</a:t>
            </a:r>
          </a:p>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in most systems is a one-way valve containing a spring-operated plunger that controls valve flow rate. </a:t>
            </a:r>
          </a:p>
          <a:p>
            <a:r>
              <a:rPr lang="en-US" sz="2400" noProof="0" dirty="0">
                <a:latin typeface="Arial" panose="020B0604020202020204" pitchFamily="34" charset="0"/>
                <a:cs typeface="Arial" panose="020B0604020202020204" pitchFamily="34" charset="0"/>
              </a:rPr>
              <a:t>Flow rate is established for each engine and a valve for a different engine should not be substituted. </a:t>
            </a:r>
          </a:p>
          <a:p>
            <a:r>
              <a:rPr lang="en-US" sz="2400" noProof="0" dirty="0">
                <a:latin typeface="Arial" panose="020B0604020202020204" pitchFamily="34" charset="0"/>
                <a:cs typeface="Arial" panose="020B0604020202020204" pitchFamily="34" charset="0"/>
              </a:rPr>
              <a:t>Flow rate is determined by size of plunger and holes inside valve. </a:t>
            </a:r>
          </a:p>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valves located in valve cover or intake manifold</a:t>
            </a:r>
          </a:p>
        </p:txBody>
      </p:sp>
    </p:spTree>
    <p:extLst>
      <p:ext uri="{BB962C8B-B14F-4D97-AF65-F5344CB8AC3E}">
        <p14:creationId xmlns:p14="http://schemas.microsoft.com/office/powerpoint/2010/main" val="1575383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(5 of 7)</a:t>
            </a:r>
            <a:endParaRPr lang="en-US" noProof="0" dirty="0"/>
          </a:p>
        </p:txBody>
      </p:sp>
      <p:sp>
        <p:nvSpPr>
          <p:cNvPr id="4" name="Content Placeholder 3"/>
          <p:cNvSpPr>
            <a:spLocks noGrp="1"/>
          </p:cNvSpPr>
          <p:nvPr>
            <p:ph idx="1"/>
          </p:nvPr>
        </p:nvSpPr>
        <p:spPr>
          <a:xfrm>
            <a:off x="457200" y="882908"/>
            <a:ext cx="8229600" cy="4832092"/>
          </a:xfrm>
        </p:spPr>
        <p:txBody>
          <a:bodyPr tIns="18000" bIns="18000" anchor="ctr" anchorCtr="0">
            <a:spAutoFit/>
          </a:bodyPr>
          <a:lstStyle/>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regulates airflow through the crankcase under all driving conditions and speeds. </a:t>
            </a:r>
          </a:p>
          <a:p>
            <a:r>
              <a:rPr lang="en-US" sz="2400" noProof="0" dirty="0">
                <a:latin typeface="Arial" panose="020B0604020202020204" pitchFamily="34" charset="0"/>
                <a:cs typeface="Arial" panose="020B0604020202020204" pitchFamily="34" charset="0"/>
              </a:rPr>
              <a:t>Manifold vacuum is high (at idle, cruising, and light-load operation),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restricts airflow to maintain a balanced air–fuel ratio. </a:t>
            </a:r>
          </a:p>
          <a:p>
            <a:r>
              <a:rPr lang="en-US" sz="2400" noProof="0" dirty="0">
                <a:latin typeface="Arial" panose="020B0604020202020204" pitchFamily="34" charset="0"/>
                <a:cs typeface="Arial" panose="020B0604020202020204" pitchFamily="34" charset="0"/>
              </a:rPr>
              <a:t>It also prevents high intake manifold vacuum from pulling oil out of the crankcase and into the intake manifold. </a:t>
            </a:r>
          </a:p>
          <a:p>
            <a:r>
              <a:rPr lang="en-US" sz="2400" noProof="0" dirty="0">
                <a:latin typeface="Arial" panose="020B0604020202020204" pitchFamily="34" charset="0"/>
                <a:cs typeface="Arial" panose="020B0604020202020204" pitchFamily="34" charset="0"/>
              </a:rPr>
              <a:t>Under high speed or heavy loads, the valve opens and allows maximum airflow. </a:t>
            </a:r>
          </a:p>
          <a:p>
            <a:r>
              <a:rPr lang="en-US" sz="2400" noProof="0" dirty="0">
                <a:latin typeface="Arial" panose="020B0604020202020204" pitchFamily="34" charset="0"/>
                <a:cs typeface="Arial" panose="020B0604020202020204" pitchFamily="34" charset="0"/>
              </a:rPr>
              <a:t>If engine backfires, valve will close instantly to prevent a crankcase explosion.</a:t>
            </a:r>
          </a:p>
        </p:txBody>
      </p:sp>
    </p:spTree>
    <p:extLst>
      <p:ext uri="{BB962C8B-B14F-4D97-AF65-F5344CB8AC3E}">
        <p14:creationId xmlns:p14="http://schemas.microsoft.com/office/powerpoint/2010/main" val="246322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Introduction </a:t>
            </a:r>
            <a:r>
              <a:rPr lang="en-US" sz="2800" kern="0" noProof="0" dirty="0">
                <a:cs typeface="Times New Roman"/>
                <a:sym typeface="Times New Roman"/>
              </a:rPr>
              <a:t>(1 of 2)</a:t>
            </a:r>
            <a:endParaRPr lang="en-US" noProof="0" dirty="0"/>
          </a:p>
        </p:txBody>
      </p:sp>
      <p:sp>
        <p:nvSpPr>
          <p:cNvPr id="4" name="Content Placeholder 3"/>
          <p:cNvSpPr>
            <a:spLocks noGrp="1"/>
          </p:cNvSpPr>
          <p:nvPr>
            <p:ph idx="1"/>
          </p:nvPr>
        </p:nvSpPr>
        <p:spPr>
          <a:xfrm>
            <a:off x="457200" y="914400"/>
            <a:ext cx="8229600" cy="4039567"/>
          </a:xfrm>
        </p:spPr>
        <p:txBody>
          <a:bodyPr tIns="18000" bIns="18000" anchor="ctr" anchorCtr="0">
            <a:spAutoFit/>
          </a:bodyPr>
          <a:lstStyle/>
          <a:p>
            <a:r>
              <a:rPr lang="en-US" sz="2200" noProof="0" dirty="0">
                <a:latin typeface="Arial" panose="020B0604020202020204" pitchFamily="34" charset="0"/>
                <a:cs typeface="Arial" panose="020B0604020202020204" pitchFamily="34" charset="0"/>
              </a:rPr>
              <a:t>Most of major advances in engines are direct result of need to improve fuel economy and reduce exhaust emissions.</a:t>
            </a:r>
          </a:p>
          <a:p>
            <a:r>
              <a:rPr lang="en-US" sz="2200" noProof="0" dirty="0">
                <a:latin typeface="Arial" panose="020B0604020202020204" pitchFamily="34" charset="0"/>
                <a:cs typeface="Arial" panose="020B0604020202020204" pitchFamily="34" charset="0"/>
              </a:rPr>
              <a:t>Engine changes to meet latest emission standards include:</a:t>
            </a:r>
          </a:p>
          <a:p>
            <a:pPr lvl="1"/>
            <a:r>
              <a:rPr lang="en-US" sz="2200" noProof="0" dirty="0">
                <a:latin typeface="Arial" panose="020B0604020202020204" pitchFamily="34" charset="0"/>
                <a:cs typeface="Arial" panose="020B0604020202020204" pitchFamily="34" charset="0"/>
              </a:rPr>
              <a:t>More efficient combustion chambers</a:t>
            </a:r>
          </a:p>
          <a:p>
            <a:pPr lvl="1"/>
            <a:r>
              <a:rPr lang="en-US" sz="2200" noProof="0" dirty="0">
                <a:latin typeface="Arial" panose="020B0604020202020204" pitchFamily="34" charset="0"/>
                <a:cs typeface="Arial" panose="020B0604020202020204" pitchFamily="34" charset="0"/>
              </a:rPr>
              <a:t>Low friction engine components</a:t>
            </a:r>
          </a:p>
          <a:p>
            <a:pPr lvl="1"/>
            <a:r>
              <a:rPr lang="en-US" sz="2200" noProof="0" dirty="0">
                <a:latin typeface="Arial" panose="020B0604020202020204" pitchFamily="34" charset="0"/>
                <a:cs typeface="Arial" panose="020B0604020202020204" pitchFamily="34" charset="0"/>
              </a:rPr>
              <a:t>More precise ignition timing with </a:t>
            </a:r>
            <a:r>
              <a:rPr lang="en-US" sz="2200" spc="-300" noProof="0" dirty="0">
                <a:latin typeface="Arial" panose="020B0604020202020204" pitchFamily="34" charset="0"/>
                <a:cs typeface="Arial" panose="020B0604020202020204" pitchFamily="34" charset="0"/>
              </a:rPr>
              <a:t>C O </a:t>
            </a:r>
            <a:r>
              <a:rPr lang="en-US" sz="2200" noProof="0" dirty="0">
                <a:latin typeface="Arial" panose="020B0604020202020204" pitchFamily="34" charset="0"/>
                <a:cs typeface="Arial" panose="020B0604020202020204" pitchFamily="34" charset="0"/>
              </a:rPr>
              <a:t>P ignition systems</a:t>
            </a:r>
          </a:p>
          <a:p>
            <a:pPr lvl="2"/>
            <a:r>
              <a:rPr lang="en-US" sz="2200" noProof="0" dirty="0">
                <a:latin typeface="Arial" panose="020B0604020202020204" pitchFamily="34" charset="0"/>
                <a:cs typeface="Arial" panose="020B0604020202020204" pitchFamily="34" charset="0"/>
              </a:rPr>
              <a:t>Change ignition timing on individual cylinders </a:t>
            </a:r>
          </a:p>
          <a:p>
            <a:pPr lvl="1"/>
            <a:r>
              <a:rPr lang="en-US" sz="2200" noProof="0" dirty="0">
                <a:latin typeface="Arial" panose="020B0604020202020204" pitchFamily="34" charset="0"/>
                <a:cs typeface="Arial" panose="020B0604020202020204" pitchFamily="34" charset="0"/>
              </a:rPr>
              <a:t>Closer engine tolerances to reduce unburned fuel emissions</a:t>
            </a:r>
          </a:p>
          <a:p>
            <a:pPr lvl="1"/>
            <a:r>
              <a:rPr lang="en-US" sz="2200" noProof="0" dirty="0">
                <a:latin typeface="Arial" panose="020B0604020202020204" pitchFamily="34" charset="0"/>
                <a:cs typeface="Arial" panose="020B0604020202020204" pitchFamily="34" charset="0"/>
              </a:rPr>
              <a:t>Variable valve timing systems used to increase engine power and reduce exhaust emissions</a:t>
            </a:r>
          </a:p>
        </p:txBody>
      </p:sp>
    </p:spTree>
    <p:extLst>
      <p:ext uri="{BB962C8B-B14F-4D97-AF65-F5344CB8AC3E}">
        <p14:creationId xmlns:p14="http://schemas.microsoft.com/office/powerpoint/2010/main" val="236226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(6 of 7)</a:t>
            </a:r>
            <a:endParaRPr lang="en-US" noProof="0" dirty="0"/>
          </a:p>
        </p:txBody>
      </p:sp>
      <p:sp>
        <p:nvSpPr>
          <p:cNvPr id="4" name="Content Placeholder 3"/>
          <p:cNvSpPr>
            <a:spLocks noGrp="1"/>
          </p:cNvSpPr>
          <p:nvPr>
            <p:ph idx="1"/>
          </p:nvPr>
        </p:nvSpPr>
        <p:spPr>
          <a:xfrm>
            <a:off x="457200" y="914400"/>
            <a:ext cx="8229600" cy="3785652"/>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Orifice-Controlled Systems </a:t>
            </a:r>
          </a:p>
          <a:p>
            <a:pPr>
              <a:spcBef>
                <a:spcPts val="600"/>
              </a:spcBef>
            </a:pPr>
            <a:r>
              <a:rPr lang="en-US" sz="2400" noProof="0" dirty="0">
                <a:latin typeface="Arial" panose="020B0604020202020204" pitchFamily="34" charset="0"/>
                <a:cs typeface="Arial" panose="020B0604020202020204" pitchFamily="34" charset="0"/>
              </a:rPr>
              <a:t>Closed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used on four-cylinder engines </a:t>
            </a:r>
          </a:p>
          <a:p>
            <a:pPr>
              <a:spcBef>
                <a:spcPts val="600"/>
              </a:spcBef>
            </a:pPr>
            <a:r>
              <a:rPr lang="en-US" sz="2400" noProof="0" dirty="0">
                <a:latin typeface="Arial" panose="020B0604020202020204" pitchFamily="34" charset="0"/>
                <a:cs typeface="Arial" panose="020B0604020202020204" pitchFamily="34" charset="0"/>
              </a:rPr>
              <a:t>Contains calibrated orifice instead of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a:t>
            </a:r>
          </a:p>
          <a:p>
            <a:pPr lvl="1"/>
            <a:r>
              <a:rPr lang="en-US" sz="2400" noProof="0" dirty="0">
                <a:latin typeface="Arial" panose="020B0604020202020204" pitchFamily="34" charset="0"/>
                <a:cs typeface="Arial" panose="020B0604020202020204" pitchFamily="34" charset="0"/>
              </a:rPr>
              <a:t>Located in valve cover or intake manifold</a:t>
            </a:r>
          </a:p>
          <a:p>
            <a:pPr lvl="2"/>
            <a:r>
              <a:rPr lang="en-US" sz="2400" noProof="0" dirty="0">
                <a:latin typeface="Arial" panose="020B0604020202020204" pitchFamily="34" charset="0"/>
                <a:cs typeface="Arial" panose="020B0604020202020204" pitchFamily="34" charset="0"/>
              </a:rPr>
              <a:t>Hose connected between valve cover, air cleaner, and intake manifold. </a:t>
            </a:r>
          </a:p>
          <a:p>
            <a:pPr lvl="1"/>
            <a:r>
              <a:rPr lang="en-US" sz="2400" noProof="0" dirty="0">
                <a:latin typeface="Arial" panose="020B0604020202020204" pitchFamily="34" charset="0"/>
                <a:cs typeface="Arial" panose="020B0604020202020204" pitchFamily="34" charset="0"/>
              </a:rPr>
              <a:t>While most orifice flow control systems work same as a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system.</a:t>
            </a:r>
          </a:p>
          <a:p>
            <a:pPr lvl="1"/>
            <a:r>
              <a:rPr lang="en-US" sz="2400" noProof="0" dirty="0">
                <a:latin typeface="Arial" panose="020B0604020202020204" pitchFamily="34" charset="0"/>
                <a:cs typeface="Arial" panose="020B0604020202020204" pitchFamily="34" charset="0"/>
              </a:rPr>
              <a:t>They may not use fresh air scavenging of crankcase. </a:t>
            </a:r>
          </a:p>
        </p:txBody>
      </p:sp>
    </p:spTree>
    <p:extLst>
      <p:ext uri="{BB962C8B-B14F-4D97-AF65-F5344CB8AC3E}">
        <p14:creationId xmlns:p14="http://schemas.microsoft.com/office/powerpoint/2010/main" val="517639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27.12</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8956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Cutaway</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35616"/>
            <a:ext cx="4106333" cy="1917184"/>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in a cutaway valve cover, showing the baffles that prevent liquid oil from being drawn into the intake manifold.</a:t>
            </a:r>
          </a:p>
        </p:txBody>
      </p:sp>
      <p:pic>
        <p:nvPicPr>
          <p:cNvPr id="7" name="Picture 6" descr="An illustration depicts the flow rate through the P C V valve.&#10;Long description is available in notes, press F6.">
            <a:extLst>
              <a:ext uri="{FF2B5EF4-FFF2-40B4-BE49-F238E27FC236}">
                <a16:creationId xmlns:a16="http://schemas.microsoft.com/office/drawing/2014/main" id="{2435E66B-9900-07A6-1051-43783FE17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985" y="856568"/>
            <a:ext cx="3894615" cy="3105832"/>
          </a:xfrm>
          <a:prstGeom prst="rect">
            <a:avLst/>
          </a:prstGeom>
        </p:spPr>
      </p:pic>
    </p:spTree>
    <p:extLst>
      <p:ext uri="{BB962C8B-B14F-4D97-AF65-F5344CB8AC3E}">
        <p14:creationId xmlns:p14="http://schemas.microsoft.com/office/powerpoint/2010/main" val="1664562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27.14</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41148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Flow During Acceleration</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58121"/>
            <a:ext cx="4114799" cy="151367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Air flows through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during acceleration and when the engine is under a heavy load.</a:t>
            </a:r>
          </a:p>
        </p:txBody>
      </p:sp>
      <p:pic>
        <p:nvPicPr>
          <p:cNvPr id="7" name="Picture 6" descr="An illustration depicts several rightward arrows which indicate the flow. At higher speed or in a heavy load condition, manifold vacuum drops. The spring moves the valve open. Flow through the valve increases—from 3 to 6 cubic feet per minute. ">
            <a:extLst>
              <a:ext uri="{FF2B5EF4-FFF2-40B4-BE49-F238E27FC236}">
                <a16:creationId xmlns:a16="http://schemas.microsoft.com/office/drawing/2014/main" id="{DB594B36-F116-1930-E178-596D26189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897" y="1024138"/>
            <a:ext cx="3923703" cy="3243062"/>
          </a:xfrm>
          <a:prstGeom prst="rect">
            <a:avLst/>
          </a:prstGeom>
        </p:spPr>
      </p:pic>
    </p:spTree>
    <p:extLst>
      <p:ext uri="{BB962C8B-B14F-4D97-AF65-F5344CB8AC3E}">
        <p14:creationId xmlns:p14="http://schemas.microsoft.com/office/powerpoint/2010/main" val="1363008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37338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Flow, Idle Light Loads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46453"/>
            <a:ext cx="3638550"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Air flows through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during idle, cruising, and light-load conditions.</a:t>
            </a:r>
          </a:p>
        </p:txBody>
      </p:sp>
      <p:pic>
        <p:nvPicPr>
          <p:cNvPr id="7" name="Picture 6" descr="An illustration displays several rightward arrows to indicate the flow. The flow rate is low; about 1 to 5 cubic feet per minute. At idle and low speed, manifold vacuum pulls the valve toward the restricted position.">
            <a:extLst>
              <a:ext uri="{FF2B5EF4-FFF2-40B4-BE49-F238E27FC236}">
                <a16:creationId xmlns:a16="http://schemas.microsoft.com/office/drawing/2014/main" id="{EC598FD2-3415-6AED-A40B-27FF0074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291" y="829165"/>
            <a:ext cx="3840309" cy="3523271"/>
          </a:xfrm>
          <a:prstGeom prst="rect">
            <a:avLst/>
          </a:prstGeom>
        </p:spPr>
      </p:pic>
    </p:spTree>
    <p:extLst>
      <p:ext uri="{BB962C8B-B14F-4D97-AF65-F5344CB8AC3E}">
        <p14:creationId xmlns:p14="http://schemas.microsoft.com/office/powerpoint/2010/main" val="271821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27.15</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8956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During Backfire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7800"/>
            <a:ext cx="3725333" cy="775015"/>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operation in the event of a backfire.</a:t>
            </a:r>
          </a:p>
        </p:txBody>
      </p:sp>
      <p:pic>
        <p:nvPicPr>
          <p:cNvPr id="7" name="Picture 6" descr="An illustration depicts P C V valve operation in the event of a backfire.&#10;Long description is available in notes, press F6.">
            <a:extLst>
              <a:ext uri="{FF2B5EF4-FFF2-40B4-BE49-F238E27FC236}">
                <a16:creationId xmlns:a16="http://schemas.microsoft.com/office/drawing/2014/main" id="{A1C2862F-9FF1-AACA-5A11-BA5DF5707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322" y="990600"/>
            <a:ext cx="3911278" cy="3250591"/>
          </a:xfrm>
          <a:prstGeom prst="rect">
            <a:avLst/>
          </a:prstGeom>
        </p:spPr>
      </p:pic>
    </p:spTree>
    <p:extLst>
      <p:ext uri="{BB962C8B-B14F-4D97-AF65-F5344CB8AC3E}">
        <p14:creationId xmlns:p14="http://schemas.microsoft.com/office/powerpoint/2010/main" val="4088313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Crankcase Ventilation </a:t>
            </a:r>
            <a:r>
              <a:rPr lang="en-US" sz="2800" kern="0" noProof="0" dirty="0">
                <a:cs typeface="Times New Roman"/>
                <a:sym typeface="Times New Roman"/>
              </a:rPr>
              <a:t>(7 of 7)</a:t>
            </a:r>
            <a:endParaRPr lang="en-US" noProof="0" dirty="0"/>
          </a:p>
        </p:txBody>
      </p:sp>
      <p:sp>
        <p:nvSpPr>
          <p:cNvPr id="4" name="Content Placeholder 3"/>
          <p:cNvSpPr>
            <a:spLocks noGrp="1"/>
          </p:cNvSpPr>
          <p:nvPr>
            <p:ph idx="1"/>
          </p:nvPr>
        </p:nvSpPr>
        <p:spPr>
          <a:xfrm>
            <a:off x="457200" y="895540"/>
            <a:ext cx="8229600" cy="358347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Separator Systems </a:t>
            </a:r>
          </a:p>
          <a:p>
            <a:r>
              <a:rPr lang="en-US" sz="2400" noProof="0" dirty="0">
                <a:latin typeface="Arial" panose="020B0604020202020204" pitchFamily="34" charset="0"/>
                <a:cs typeface="Arial" panose="020B0604020202020204" pitchFamily="34" charset="0"/>
              </a:rPr>
              <a:t>Turbocharged and many fuel-injected engines.</a:t>
            </a:r>
          </a:p>
          <a:p>
            <a:r>
              <a:rPr lang="en-US" sz="2400" noProof="0" dirty="0">
                <a:latin typeface="Arial" panose="020B0604020202020204" pitchFamily="34" charset="0"/>
                <a:cs typeface="Arial" panose="020B0604020202020204" pitchFamily="34" charset="0"/>
              </a:rPr>
              <a:t>Use an oil/vapor or oil/water separator.</a:t>
            </a:r>
          </a:p>
          <a:p>
            <a:r>
              <a:rPr lang="en-US" sz="2400" noProof="0" dirty="0">
                <a:latin typeface="Arial" panose="020B0604020202020204" pitchFamily="34" charset="0"/>
                <a:cs typeface="Arial" panose="020B0604020202020204" pitchFamily="34" charset="0"/>
              </a:rPr>
              <a:t>Calibrated orifice instead of a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a:t>
            </a:r>
          </a:p>
          <a:p>
            <a:r>
              <a:rPr lang="en-US" sz="2400" noProof="0" dirty="0">
                <a:latin typeface="Arial" panose="020B0604020202020204" pitchFamily="34" charset="0"/>
                <a:cs typeface="Arial" panose="020B0604020202020204" pitchFamily="34" charset="0"/>
              </a:rPr>
              <a:t>Air intake throttle body acts as source for crankcase ventilation vacuum.</a:t>
            </a:r>
          </a:p>
          <a:p>
            <a:r>
              <a:rPr lang="en-US" sz="2400" noProof="0" dirty="0">
                <a:latin typeface="Arial" panose="020B0604020202020204" pitchFamily="34" charset="0"/>
                <a:cs typeface="Arial" panose="020B0604020202020204" pitchFamily="34" charset="0"/>
              </a:rPr>
              <a:t>Calibrated orifice acts as metering device.</a:t>
            </a:r>
          </a:p>
        </p:txBody>
      </p:sp>
    </p:spTree>
    <p:extLst>
      <p:ext uri="{BB962C8B-B14F-4D97-AF65-F5344CB8AC3E}">
        <p14:creationId xmlns:p14="http://schemas.microsoft.com/office/powerpoint/2010/main" val="265381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(1 of 7)</a:t>
            </a:r>
            <a:endParaRPr lang="en-US" noProof="0" dirty="0"/>
          </a:p>
        </p:txBody>
      </p:sp>
      <p:sp>
        <p:nvSpPr>
          <p:cNvPr id="2" name="Content Placeholder 1"/>
          <p:cNvSpPr>
            <a:spLocks noGrp="1"/>
          </p:cNvSpPr>
          <p:nvPr>
            <p:ph idx="1"/>
          </p:nvPr>
        </p:nvSpPr>
        <p:spPr>
          <a:xfrm>
            <a:off x="475527" y="907479"/>
            <a:ext cx="8229600" cy="465512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Symptoms </a:t>
            </a:r>
          </a:p>
          <a:p>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or orifice is not clogged</a:t>
            </a:r>
          </a:p>
          <a:p>
            <a:r>
              <a:rPr lang="en-US" sz="2400" noProof="0" dirty="0">
                <a:latin typeface="Arial" panose="020B0604020202020204" pitchFamily="34" charset="0"/>
                <a:cs typeface="Arial" panose="020B0604020202020204" pitchFamily="34" charset="0"/>
              </a:rPr>
              <a:t>Intake air flows freely and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functions properly. </a:t>
            </a:r>
          </a:p>
          <a:p>
            <a:r>
              <a:rPr lang="en-US" sz="2400" noProof="0" dirty="0">
                <a:latin typeface="Arial" panose="020B0604020202020204" pitchFamily="34" charset="0"/>
                <a:cs typeface="Arial" panose="020B0604020202020204" pitchFamily="34" charset="0"/>
              </a:rPr>
              <a:t>Engine design includes the air and vapor flow as a calibrated part of the air–fuel mixture. </a:t>
            </a:r>
          </a:p>
          <a:p>
            <a:r>
              <a:rPr lang="en-US" sz="2400" noProof="0" dirty="0">
                <a:latin typeface="Arial" panose="020B0604020202020204" pitchFamily="34" charset="0"/>
                <a:cs typeface="Arial" panose="020B0604020202020204" pitchFamily="34" charset="0"/>
              </a:rPr>
              <a:t>In fact, some engines receive as much as 30% of the idle air through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a:t>
            </a:r>
          </a:p>
          <a:p>
            <a:r>
              <a:rPr lang="en-US" sz="2400" noProof="0" dirty="0">
                <a:latin typeface="Arial" panose="020B0604020202020204" pitchFamily="34" charset="0"/>
                <a:cs typeface="Arial" panose="020B0604020202020204" pitchFamily="34" charset="0"/>
              </a:rPr>
              <a:t>For this reason, a flow problem in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results in drivability problems.</a:t>
            </a:r>
          </a:p>
        </p:txBody>
      </p:sp>
    </p:spTree>
    <p:extLst>
      <p:ext uri="{BB962C8B-B14F-4D97-AF65-F5344CB8AC3E}">
        <p14:creationId xmlns:p14="http://schemas.microsoft.com/office/powerpoint/2010/main" val="71155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(2 of 7)</a:t>
            </a:r>
            <a:endParaRPr lang="en-US" noProof="0" dirty="0"/>
          </a:p>
        </p:txBody>
      </p:sp>
      <p:sp>
        <p:nvSpPr>
          <p:cNvPr id="4" name="Content Placeholder 3"/>
          <p:cNvSpPr>
            <a:spLocks noGrp="1"/>
          </p:cNvSpPr>
          <p:nvPr>
            <p:ph idx="1"/>
          </p:nvPr>
        </p:nvSpPr>
        <p:spPr>
          <a:xfrm>
            <a:off x="457200" y="904629"/>
            <a:ext cx="8229600" cy="3591171"/>
          </a:xfrm>
        </p:spPr>
        <p:txBody>
          <a:bodyPr tIns="18000" bIns="18000" anchor="ctr" anchorCtr="0">
            <a:spAutoFit/>
          </a:bodyPr>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Performance Check </a:t>
            </a:r>
          </a:p>
          <a:p>
            <a:pPr>
              <a:spcBef>
                <a:spcPts val="600"/>
              </a:spcBef>
            </a:pPr>
            <a:r>
              <a:rPr lang="en-US" sz="2400" noProof="0" dirty="0">
                <a:latin typeface="Arial" panose="020B0604020202020204" pitchFamily="34" charset="0"/>
                <a:cs typeface="Arial" panose="020B0604020202020204" pitchFamily="34" charset="0"/>
              </a:rPr>
              <a:t>Properly operating positive crankcase ventilation system able to draw vapors from crankcase and into intake manifold. </a:t>
            </a:r>
          </a:p>
          <a:p>
            <a:pPr lvl="1"/>
            <a:r>
              <a:rPr lang="en-US" sz="2400" noProof="0" dirty="0">
                <a:latin typeface="Arial" panose="020B0604020202020204" pitchFamily="34" charset="0"/>
                <a:cs typeface="Arial" panose="020B0604020202020204" pitchFamily="34" charset="0"/>
              </a:rPr>
              <a:t>If pipes, hoses, and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itself are not restricted, vacuum is applied to crankcase. </a:t>
            </a:r>
          </a:p>
          <a:p>
            <a:pPr>
              <a:spcBef>
                <a:spcPts val="600"/>
              </a:spcBef>
            </a:pPr>
            <a:r>
              <a:rPr lang="en-US" sz="2400" noProof="0" dirty="0">
                <a:latin typeface="Arial" panose="020B0604020202020204" pitchFamily="34" charset="0"/>
                <a:cs typeface="Arial" panose="020B0604020202020204" pitchFamily="34" charset="0"/>
              </a:rPr>
              <a:t>A slight vacuum is created in crankcase (usually less than 1 inch H</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g if measured at dipstick) and applied to other areas of engine. </a:t>
            </a:r>
          </a:p>
        </p:txBody>
      </p:sp>
    </p:spTree>
    <p:extLst>
      <p:ext uri="{BB962C8B-B14F-4D97-AF65-F5344CB8AC3E}">
        <p14:creationId xmlns:p14="http://schemas.microsoft.com/office/powerpoint/2010/main" val="4109695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(3 of 7)</a:t>
            </a:r>
            <a:endParaRPr lang="en-US" noProof="0" dirty="0"/>
          </a:p>
        </p:txBody>
      </p:sp>
      <p:sp>
        <p:nvSpPr>
          <p:cNvPr id="4" name="Content Placeholder 3"/>
          <p:cNvSpPr>
            <a:spLocks noGrp="1"/>
          </p:cNvSpPr>
          <p:nvPr>
            <p:ph idx="1"/>
          </p:nvPr>
        </p:nvSpPr>
        <p:spPr>
          <a:xfrm>
            <a:off x="457200" y="914400"/>
            <a:ext cx="8229600" cy="4078039"/>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Rattle Test </a:t>
            </a:r>
          </a:p>
          <a:p>
            <a:pPr>
              <a:spcBef>
                <a:spcPts val="600"/>
              </a:spcBef>
            </a:pPr>
            <a:r>
              <a:rPr lang="en-US" sz="2400" noProof="0" dirty="0">
                <a:latin typeface="Arial" panose="020B0604020202020204" pitchFamily="34" charset="0"/>
                <a:cs typeface="Arial" panose="020B0604020202020204" pitchFamily="34" charset="0"/>
              </a:rPr>
              <a:t>Removing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and shaking it in your hand.</a:t>
            </a:r>
          </a:p>
          <a:p>
            <a:pPr>
              <a:spcBef>
                <a:spcPts val="600"/>
              </a:spcBef>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does </a:t>
            </a:r>
            <a:r>
              <a:rPr lang="en-US" sz="2400" i="1" noProof="0" dirty="0">
                <a:latin typeface="Arial" panose="020B0604020202020204" pitchFamily="34" charset="0"/>
                <a:cs typeface="Arial" panose="020B0604020202020204" pitchFamily="34" charset="0"/>
              </a:rPr>
              <a:t>not </a:t>
            </a:r>
            <a:r>
              <a:rPr lang="en-US" sz="2400" noProof="0" dirty="0">
                <a:latin typeface="Arial" panose="020B0604020202020204" pitchFamily="34" charset="0"/>
                <a:cs typeface="Arial" panose="020B0604020202020204" pitchFamily="34" charset="0"/>
              </a:rPr>
              <a:t>rattle, defective and must be replaced.</a:t>
            </a:r>
          </a:p>
          <a:p>
            <a:pPr>
              <a:spcBef>
                <a:spcPts val="600"/>
              </a:spcBef>
            </a:pPr>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a:t>
            </a:r>
            <a:r>
              <a:rPr lang="en-US" sz="2400" i="1" noProof="0" dirty="0">
                <a:latin typeface="Arial" panose="020B0604020202020204" pitchFamily="34" charset="0"/>
                <a:cs typeface="Arial" panose="020B0604020202020204" pitchFamily="34" charset="0"/>
              </a:rPr>
              <a:t>does </a:t>
            </a:r>
            <a:r>
              <a:rPr lang="en-US" sz="2400" noProof="0" dirty="0">
                <a:latin typeface="Arial" panose="020B0604020202020204" pitchFamily="34" charset="0"/>
                <a:cs typeface="Arial" panose="020B0604020202020204" pitchFamily="34" charset="0"/>
              </a:rPr>
              <a:t>rattle, it does not necessarily mean that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is good. </a:t>
            </a:r>
          </a:p>
          <a:p>
            <a:pPr>
              <a:spcBef>
                <a:spcPts val="600"/>
              </a:spcBef>
            </a:pPr>
            <a:r>
              <a:rPr lang="en-US" sz="2400" noProof="0" dirty="0">
                <a:latin typeface="Arial" panose="020B0604020202020204" pitchFamily="34" charset="0"/>
                <a:cs typeface="Arial" panose="020B0604020202020204" pitchFamily="34" charset="0"/>
              </a:rPr>
              <a:t>All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valves contain springs that can become weaker with age and with heating and cooling cycles. </a:t>
            </a:r>
          </a:p>
          <a:p>
            <a:pPr>
              <a:spcBef>
                <a:spcPts val="600"/>
              </a:spcBef>
            </a:pPr>
            <a:r>
              <a:rPr lang="en-US" sz="2400" noProof="0" dirty="0">
                <a:latin typeface="Arial" panose="020B0604020202020204" pitchFamily="34" charset="0"/>
                <a:cs typeface="Arial" panose="020B0604020202020204" pitchFamily="34" charset="0"/>
              </a:rPr>
              <a:t>Replace any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with the </a:t>
            </a:r>
            <a:r>
              <a:rPr lang="en-US" sz="2400" i="1" noProof="0" dirty="0">
                <a:latin typeface="Arial" panose="020B0604020202020204" pitchFamily="34" charset="0"/>
                <a:cs typeface="Arial" panose="020B0604020202020204" pitchFamily="34" charset="0"/>
              </a:rPr>
              <a:t>exact </a:t>
            </a:r>
            <a:r>
              <a:rPr lang="en-US" sz="2400" noProof="0" dirty="0">
                <a:latin typeface="Arial" panose="020B0604020202020204" pitchFamily="34" charset="0"/>
                <a:cs typeface="Arial" panose="020B0604020202020204" pitchFamily="34" charset="0"/>
              </a:rPr>
              <a:t>replacement according to recommended intervals, usually every 3 years or 36,000 miles (60,000 k</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3151139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(4 of 7)</a:t>
            </a:r>
            <a:endParaRPr lang="en-US" noProof="0" dirty="0"/>
          </a:p>
        </p:txBody>
      </p:sp>
      <p:sp>
        <p:nvSpPr>
          <p:cNvPr id="4" name="Content Placeholder 3"/>
          <p:cNvSpPr>
            <a:spLocks noGrp="1"/>
          </p:cNvSpPr>
          <p:nvPr>
            <p:ph idx="1"/>
          </p:nvPr>
        </p:nvSpPr>
        <p:spPr>
          <a:xfrm>
            <a:off x="457200" y="889304"/>
            <a:ext cx="8229600" cy="4691472"/>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3 </a:t>
            </a:r>
            <a:r>
              <a:rPr lang="en-US" sz="2400" noProof="0" dirty="0">
                <a:effectLst/>
                <a:latin typeface="Arial" panose="020B0604020202020204" pitchFamily="34" charset="0"/>
                <a:ea typeface="Calibri" panose="020F0502020204030204" pitchFamily="34" charset="0"/>
                <a:cs typeface="Arial" panose="020B0604020202020204" pitchFamily="34" charset="0"/>
              </a:rPr>
              <a:t>×</a:t>
            </a:r>
            <a:r>
              <a:rPr lang="en-US" sz="2400" noProof="0" dirty="0">
                <a:latin typeface="Arial" panose="020B0604020202020204" pitchFamily="34" charset="0"/>
                <a:cs typeface="Arial" panose="020B0604020202020204" pitchFamily="34" charset="0"/>
              </a:rPr>
              <a:t> 5 Card Test </a:t>
            </a:r>
          </a:p>
          <a:p>
            <a:r>
              <a:rPr lang="en-US" sz="2400" noProof="0" dirty="0">
                <a:latin typeface="Arial" panose="020B0604020202020204" pitchFamily="34" charset="0"/>
                <a:cs typeface="Arial" panose="020B0604020202020204" pitchFamily="34" charset="0"/>
              </a:rPr>
              <a:t>Remove oil-fill cap and start engine.</a:t>
            </a:r>
          </a:p>
          <a:p>
            <a:r>
              <a:rPr lang="en-US" sz="2400" noProof="0" dirty="0">
                <a:latin typeface="Arial" panose="020B0604020202020204" pitchFamily="34" charset="0"/>
                <a:cs typeface="Arial" panose="020B0604020202020204" pitchFamily="34" charset="0"/>
              </a:rPr>
              <a:t>Hold a 3 </a:t>
            </a:r>
            <a:r>
              <a:rPr lang="en-US" sz="2400" noProof="0" dirty="0">
                <a:effectLst/>
                <a:latin typeface="Arial" panose="020B0604020202020204" pitchFamily="34" charset="0"/>
                <a:ea typeface="Calibri" panose="020F0502020204030204" pitchFamily="34" charset="0"/>
                <a:cs typeface="Arial" panose="020B0604020202020204" pitchFamily="34" charset="0"/>
              </a:rPr>
              <a:t>×</a:t>
            </a:r>
            <a:r>
              <a:rPr lang="en-US" sz="2400" noProof="0" dirty="0">
                <a:latin typeface="Arial" panose="020B0604020202020204" pitchFamily="34" charset="0"/>
                <a:cs typeface="Arial" panose="020B0604020202020204" pitchFamily="34" charset="0"/>
              </a:rPr>
              <a:t> 5 card over the opening (dollar bill or any other piece of paper can be used for this test).</a:t>
            </a:r>
          </a:p>
          <a:p>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including the valve and hoses, is functioning correctly, card should be held down on oil-fill opening by the slight vacuum inside crankcase.</a:t>
            </a:r>
          </a:p>
          <a:p>
            <a:r>
              <a:rPr lang="en-US" sz="2400" noProof="0" dirty="0">
                <a:latin typeface="Arial" panose="020B0604020202020204" pitchFamily="34" charset="0"/>
                <a:cs typeface="Arial" panose="020B0604020202020204" pitchFamily="34" charset="0"/>
              </a:rPr>
              <a:t>If card will not stay, carefully inspect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hose(s), and manifold vacuum port for carbon buildup (restriction). </a:t>
            </a:r>
          </a:p>
          <a:p>
            <a:r>
              <a:rPr lang="en-US" sz="2400" noProof="0" dirty="0">
                <a:latin typeface="Arial" panose="020B0604020202020204" pitchFamily="34" charset="0"/>
                <a:cs typeface="Arial" panose="020B0604020202020204" pitchFamily="34" charset="0"/>
              </a:rPr>
              <a:t>Clean or replace as necessary. </a:t>
            </a:r>
          </a:p>
        </p:txBody>
      </p:sp>
    </p:spTree>
    <p:extLst>
      <p:ext uri="{BB962C8B-B14F-4D97-AF65-F5344CB8AC3E}">
        <p14:creationId xmlns:p14="http://schemas.microsoft.com/office/powerpoint/2010/main" val="140211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Introduction </a:t>
            </a:r>
            <a:r>
              <a:rPr lang="en-US" sz="2800" kern="0" noProof="0" dirty="0">
                <a:cs typeface="Times New Roman"/>
                <a:sym typeface="Times New Roman"/>
              </a:rPr>
              <a:t>(2 of 2)</a:t>
            </a:r>
            <a:endParaRPr lang="en-US" noProof="0" dirty="0"/>
          </a:p>
        </p:txBody>
      </p:sp>
      <p:sp>
        <p:nvSpPr>
          <p:cNvPr id="4" name="Content Placeholder 3"/>
          <p:cNvSpPr>
            <a:spLocks noGrp="1"/>
          </p:cNvSpPr>
          <p:nvPr>
            <p:ph idx="1"/>
          </p:nvPr>
        </p:nvSpPr>
        <p:spPr>
          <a:xfrm>
            <a:off x="457200" y="892708"/>
            <a:ext cx="8229600" cy="2460092"/>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It has been said that engine changes are due to the need to reduce three things.</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Emissions</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Emissions</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Emissions</a:t>
            </a:r>
          </a:p>
        </p:txBody>
      </p:sp>
    </p:spTree>
    <p:extLst>
      <p:ext uri="{BB962C8B-B14F-4D97-AF65-F5344CB8AC3E}">
        <p14:creationId xmlns:p14="http://schemas.microsoft.com/office/powerpoint/2010/main" val="1401673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(5 of 7)</a:t>
            </a:r>
            <a:endParaRPr lang="en-US" noProof="0" dirty="0"/>
          </a:p>
        </p:txBody>
      </p:sp>
      <p:sp>
        <p:nvSpPr>
          <p:cNvPr id="4" name="Content Placeholder 3"/>
          <p:cNvSpPr>
            <a:spLocks noGrp="1"/>
          </p:cNvSpPr>
          <p:nvPr>
            <p:ph idx="1"/>
          </p:nvPr>
        </p:nvSpPr>
        <p:spPr>
          <a:xfrm>
            <a:off x="457200" y="990201"/>
            <a:ext cx="8229600" cy="358347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Snap-Back Test </a:t>
            </a:r>
          </a:p>
          <a:p>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can be checked by placing a finger over inlet hole in valve when engine is running </a:t>
            </a:r>
          </a:p>
          <a:p>
            <a:r>
              <a:rPr lang="en-US" sz="2400" noProof="0" dirty="0">
                <a:latin typeface="Arial" panose="020B0604020202020204" pitchFamily="34" charset="0"/>
                <a:cs typeface="Arial" panose="020B0604020202020204" pitchFamily="34" charset="0"/>
              </a:rPr>
              <a:t>Removing finger rapidly. </a:t>
            </a:r>
          </a:p>
          <a:p>
            <a:r>
              <a:rPr lang="en-US" sz="2400" noProof="0" dirty="0">
                <a:latin typeface="Arial" panose="020B0604020202020204" pitchFamily="34" charset="0"/>
                <a:cs typeface="Arial" panose="020B0604020202020204" pitchFamily="34" charset="0"/>
              </a:rPr>
              <a:t>Repeat several times. </a:t>
            </a:r>
          </a:p>
          <a:p>
            <a:r>
              <a:rPr lang="en-US" sz="2400" noProof="0" dirty="0">
                <a:latin typeface="Arial" panose="020B0604020202020204" pitchFamily="34" charset="0"/>
                <a:cs typeface="Arial" panose="020B0604020202020204" pitchFamily="34" charset="0"/>
              </a:rPr>
              <a:t>Valve should “Snap Back.” </a:t>
            </a:r>
          </a:p>
          <a:p>
            <a:r>
              <a:rPr lang="en-US" sz="2400" noProof="0" dirty="0">
                <a:latin typeface="Arial" panose="020B0604020202020204" pitchFamily="34" charset="0"/>
                <a:cs typeface="Arial" panose="020B0604020202020204" pitchFamily="34" charset="0"/>
              </a:rPr>
              <a:t>If valve does not snap back, replace valve.</a:t>
            </a:r>
          </a:p>
        </p:txBody>
      </p:sp>
    </p:spTree>
    <p:extLst>
      <p:ext uri="{BB962C8B-B14F-4D97-AF65-F5344CB8AC3E}">
        <p14:creationId xmlns:p14="http://schemas.microsoft.com/office/powerpoint/2010/main" val="2604321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36408"/>
            <a:ext cx="8229600" cy="1144347"/>
          </a:xfrm>
        </p:spPr>
        <p:txBody>
          <a:bodyPr wrap="square" lIns="0" tIns="18000" rIns="0" bIns="18000" anchor="ctr" anchorCtr="0">
            <a:spAutoFit/>
          </a:bodyPr>
          <a:lstStyle/>
          <a:p>
            <a:r>
              <a:rPr lang="en-US" noProof="0" dirty="0"/>
              <a:t>Frequently Asked Question: Why Are There Wires at the </a:t>
            </a:r>
            <a:r>
              <a:rPr lang="en-US" spc="-500" noProof="0" dirty="0"/>
              <a:t>P C </a:t>
            </a:r>
            <a:r>
              <a:rPr lang="en-US" noProof="0" dirty="0"/>
              <a:t>V Valve?</a:t>
            </a:r>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457201" y="1423117"/>
            <a:ext cx="4267200" cy="405683"/>
          </a:xfrm>
        </p:spPr>
        <p:txBody>
          <a:bodyPr wrap="square" lIns="0" tIns="18000" rIns="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475635" y="1981200"/>
            <a:ext cx="8211165" cy="2621675"/>
          </a:xfrm>
        </p:spPr>
        <p:txBody>
          <a:bodyPr wrap="square" lIns="0" tIns="18000" rIns="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Why Are There Wires at the </a:t>
            </a:r>
            <a:r>
              <a:rPr lang="en-US" sz="2400" b="1" spc="-300" noProof="0" dirty="0">
                <a:latin typeface="Arial" panose="020B0604020202020204" pitchFamily="34" charset="0"/>
                <a:cs typeface="Arial" panose="020B0604020202020204" pitchFamily="34" charset="0"/>
              </a:rPr>
              <a:t>P C </a:t>
            </a:r>
            <a:r>
              <a:rPr lang="en-US" sz="2400" b="1" noProof="0" dirty="0">
                <a:latin typeface="Arial" panose="020B0604020202020204" pitchFamily="34" charset="0"/>
                <a:cs typeface="Arial" panose="020B0604020202020204" pitchFamily="34" charset="0"/>
              </a:rPr>
              <a:t>V Valve? </a:t>
            </a:r>
            <a:r>
              <a:rPr lang="en-US" sz="2400" noProof="0" dirty="0">
                <a:latin typeface="Arial" panose="020B0604020202020204" pitchFamily="34" charset="0"/>
                <a:cs typeface="Arial" panose="020B0604020202020204" pitchFamily="34" charset="0"/>
              </a:rPr>
              <a:t>Ford uses an electric heater to prevent ice from forming inside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 causing blockage. Water is a by-product of combustion and resulting moisture can freeze when the outside air temperature is low. General Motors and others clip a heater hose to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hose to provide the heat needed to prevent an ice blockage.</a:t>
            </a:r>
          </a:p>
        </p:txBody>
      </p:sp>
    </p:spTree>
    <p:extLst>
      <p:ext uri="{BB962C8B-B14F-4D97-AF65-F5344CB8AC3E}">
        <p14:creationId xmlns:p14="http://schemas.microsoft.com/office/powerpoint/2010/main" val="3551348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(6 of 7)</a:t>
            </a:r>
            <a:endParaRPr lang="en-US" noProof="0" dirty="0"/>
          </a:p>
        </p:txBody>
      </p:sp>
      <p:sp>
        <p:nvSpPr>
          <p:cNvPr id="2" name="Content Placeholder 1"/>
          <p:cNvSpPr>
            <a:spLocks noGrp="1"/>
          </p:cNvSpPr>
          <p:nvPr>
            <p:ph idx="1"/>
          </p:nvPr>
        </p:nvSpPr>
        <p:spPr>
          <a:xfrm>
            <a:off x="457200" y="927697"/>
            <a:ext cx="8229600" cy="1205903"/>
          </a:xfrm>
        </p:spPr>
        <p:txBody>
          <a:bodyPr tIns="1800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Crankcase Vacuum Test</a:t>
            </a:r>
          </a:p>
          <a:p>
            <a:pPr>
              <a:spcBef>
                <a:spcPts val="600"/>
              </a:spcBef>
            </a:pPr>
            <a:r>
              <a:rPr lang="en-US" sz="2200" noProof="0" dirty="0">
                <a:latin typeface="Arial" panose="020B0604020202020204" pitchFamily="34" charset="0"/>
                <a:cs typeface="Arial" panose="020B0604020202020204" pitchFamily="34" charset="0"/>
              </a:rPr>
              <a:t>Testing for Tweak vacuum at the oil dipstick tube </a:t>
            </a:r>
          </a:p>
          <a:p>
            <a:pPr>
              <a:spcBef>
                <a:spcPts val="600"/>
              </a:spcBef>
            </a:pPr>
            <a:r>
              <a:rPr lang="en-US" sz="2200" noProof="0" dirty="0">
                <a:latin typeface="Arial" panose="020B0604020202020204" pitchFamily="34" charset="0"/>
                <a:cs typeface="Arial" panose="020B0604020202020204" pitchFamily="34" charset="0"/>
              </a:rPr>
              <a:t>Using an inches-of-water manometer or gauge, as follows:</a:t>
            </a:r>
          </a:p>
        </p:txBody>
      </p:sp>
      <p:sp>
        <p:nvSpPr>
          <p:cNvPr id="5" name="Content Placeholder 4"/>
          <p:cNvSpPr>
            <a:spLocks noGrp="1"/>
          </p:cNvSpPr>
          <p:nvPr>
            <p:ph idx="13"/>
          </p:nvPr>
        </p:nvSpPr>
        <p:spPr>
          <a:xfrm>
            <a:off x="457200" y="2209800"/>
            <a:ext cx="7696200" cy="2644758"/>
          </a:xfrm>
        </p:spPr>
        <p:txBody>
          <a:bodyPr wrap="square" tIns="18000" bIns="18000" anchor="ctr" anchorCtr="0">
            <a:spAutoFit/>
          </a:bodyPr>
          <a:lstStyle/>
          <a:p>
            <a:pPr marL="0" indent="0">
              <a:buNone/>
            </a:pPr>
            <a:r>
              <a:rPr lang="en-US" sz="2200" b="1" noProof="0" dirty="0">
                <a:latin typeface="Arial" panose="020B0604020202020204" pitchFamily="34" charset="0"/>
                <a:cs typeface="Arial" panose="020B0604020202020204" pitchFamily="34" charset="0"/>
              </a:rPr>
              <a:t>STEP 1: </a:t>
            </a:r>
            <a:r>
              <a:rPr lang="en-US" sz="2200" noProof="0" dirty="0">
                <a:latin typeface="Arial" panose="020B0604020202020204" pitchFamily="34" charset="0"/>
                <a:cs typeface="Arial" panose="020B0604020202020204" pitchFamily="34" charset="0"/>
              </a:rPr>
              <a:t>Remove oil-fill cap or vent </a:t>
            </a:r>
            <a:r>
              <a:rPr lang="en-US" sz="2200" spc="-300" noProof="0" dirty="0">
                <a:latin typeface="Arial" panose="020B0604020202020204" pitchFamily="34" charset="0"/>
                <a:cs typeface="Arial" panose="020B0604020202020204" pitchFamily="34" charset="0"/>
              </a:rPr>
              <a:t>P C </a:t>
            </a:r>
            <a:r>
              <a:rPr lang="en-US" sz="2200" noProof="0" dirty="0">
                <a:latin typeface="Arial" panose="020B0604020202020204" pitchFamily="34" charset="0"/>
                <a:cs typeface="Arial" panose="020B0604020202020204" pitchFamily="34" charset="0"/>
              </a:rPr>
              <a:t>V opening and cover the opening.</a:t>
            </a:r>
          </a:p>
          <a:p>
            <a:pPr marL="0" indent="0">
              <a:buNone/>
            </a:pPr>
            <a:r>
              <a:rPr lang="en-US" sz="2200" b="1" noProof="0" dirty="0">
                <a:latin typeface="Arial" panose="020B0604020202020204" pitchFamily="34" charset="0"/>
                <a:cs typeface="Arial" panose="020B0604020202020204" pitchFamily="34" charset="0"/>
              </a:rPr>
              <a:t>STEP 2: </a:t>
            </a:r>
            <a:r>
              <a:rPr lang="en-US" sz="2200" noProof="0" dirty="0">
                <a:latin typeface="Arial" panose="020B0604020202020204" pitchFamily="34" charset="0"/>
                <a:cs typeface="Arial" panose="020B0604020202020204" pitchFamily="34" charset="0"/>
              </a:rPr>
              <a:t>Remove oil dipstick (oil level indicator).</a:t>
            </a:r>
          </a:p>
          <a:p>
            <a:pPr marL="0" indent="0">
              <a:buNone/>
            </a:pPr>
            <a:r>
              <a:rPr lang="en-US" sz="2200" b="1" noProof="0" dirty="0">
                <a:latin typeface="Arial" panose="020B0604020202020204" pitchFamily="34" charset="0"/>
                <a:cs typeface="Arial" panose="020B0604020202020204" pitchFamily="34" charset="0"/>
              </a:rPr>
              <a:t>STEP 3: </a:t>
            </a:r>
            <a:r>
              <a:rPr lang="en-US" sz="2200" noProof="0" dirty="0">
                <a:latin typeface="Arial" panose="020B0604020202020204" pitchFamily="34" charset="0"/>
                <a:cs typeface="Arial" panose="020B0604020202020204" pitchFamily="34" charset="0"/>
              </a:rPr>
              <a:t>Connect water manometer or gauge to dipstick tube.</a:t>
            </a:r>
          </a:p>
          <a:p>
            <a:pPr marL="0" indent="0">
              <a:buNone/>
            </a:pPr>
            <a:r>
              <a:rPr lang="en-US" sz="2200" b="1" noProof="0" dirty="0">
                <a:latin typeface="Arial" panose="020B0604020202020204" pitchFamily="34" charset="0"/>
                <a:cs typeface="Arial" panose="020B0604020202020204" pitchFamily="34" charset="0"/>
              </a:rPr>
              <a:t>STEP 4: </a:t>
            </a:r>
            <a:r>
              <a:rPr lang="en-US" sz="2200" noProof="0" dirty="0">
                <a:latin typeface="Arial" panose="020B0604020202020204" pitchFamily="34" charset="0"/>
                <a:cs typeface="Arial" panose="020B0604020202020204" pitchFamily="34" charset="0"/>
              </a:rPr>
              <a:t>Start engine and observe gauge at idle and at 2,500 </a:t>
            </a:r>
            <a:r>
              <a:rPr lang="en-US" sz="2200" spc="-250" noProof="0" dirty="0">
                <a:latin typeface="Arial" panose="020B0604020202020204" pitchFamily="34" charset="0"/>
                <a:cs typeface="Arial" panose="020B0604020202020204" pitchFamily="34" charset="0"/>
              </a:rPr>
              <a:t>R P </a:t>
            </a:r>
            <a:r>
              <a:rPr lang="en-US" sz="2200" noProof="0" dirty="0">
                <a:latin typeface="Arial" panose="020B0604020202020204" pitchFamily="34" charset="0"/>
                <a:cs typeface="Arial" panose="020B0604020202020204" pitchFamily="34" charset="0"/>
              </a:rPr>
              <a:t>M. </a:t>
            </a:r>
          </a:p>
        </p:txBody>
      </p:sp>
      <p:sp>
        <p:nvSpPr>
          <p:cNvPr id="6" name="Content Placeholder 5"/>
          <p:cNvSpPr>
            <a:spLocks noGrp="1"/>
          </p:cNvSpPr>
          <p:nvPr>
            <p:ph idx="14"/>
          </p:nvPr>
        </p:nvSpPr>
        <p:spPr>
          <a:xfrm>
            <a:off x="457200" y="5004025"/>
            <a:ext cx="8229600" cy="1244375"/>
          </a:xfrm>
        </p:spPr>
        <p:txBody>
          <a:bodyPr tIns="18000" bIns="18000" anchor="ctr" anchorCtr="0">
            <a:spAutoFit/>
          </a:bodyPr>
          <a:lstStyle/>
          <a:p>
            <a:r>
              <a:rPr lang="en-US" sz="2200" noProof="0" dirty="0">
                <a:latin typeface="Arial" panose="020B0604020202020204" pitchFamily="34" charset="0"/>
                <a:cs typeface="Arial" panose="020B0604020202020204" pitchFamily="34" charset="0"/>
              </a:rPr>
              <a:t>Gauge should show some vacuum.</a:t>
            </a:r>
          </a:p>
          <a:p>
            <a:r>
              <a:rPr lang="en-US" sz="2200" noProof="0" dirty="0">
                <a:latin typeface="Arial" panose="020B0604020202020204" pitchFamily="34" charset="0"/>
                <a:cs typeface="Arial" panose="020B0604020202020204" pitchFamily="34" charset="0"/>
              </a:rPr>
              <a:t>If not, carefully inspect </a:t>
            </a:r>
            <a:r>
              <a:rPr lang="en-US" sz="2200" spc="-300" noProof="0" dirty="0">
                <a:latin typeface="Arial" panose="020B0604020202020204" pitchFamily="34" charset="0"/>
                <a:cs typeface="Arial" panose="020B0604020202020204" pitchFamily="34" charset="0"/>
              </a:rPr>
              <a:t>P C </a:t>
            </a:r>
            <a:r>
              <a:rPr lang="en-US" sz="2200" noProof="0" dirty="0">
                <a:latin typeface="Arial" panose="020B0604020202020204" pitchFamily="34" charset="0"/>
                <a:cs typeface="Arial" panose="020B0604020202020204" pitchFamily="34" charset="0"/>
              </a:rPr>
              <a:t>V system for blockages or other faults.</a:t>
            </a:r>
          </a:p>
        </p:txBody>
      </p:sp>
    </p:spTree>
    <p:extLst>
      <p:ext uri="{BB962C8B-B14F-4D97-AF65-F5344CB8AC3E}">
        <p14:creationId xmlns:p14="http://schemas.microsoft.com/office/powerpoint/2010/main" val="230012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27.16</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3674788"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Crankcase Vacuum Gauge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399066"/>
            <a:ext cx="4049445" cy="3706334"/>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Using a gauge that measures vacuum in units of inches of water to test the vacuum at the dipstick tube, being sure that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can draw a vacuum on the crankcase. Note that 28 inches of water equals 1 </a:t>
            </a:r>
            <a:r>
              <a:rPr lang="en-US" sz="2400" spc="-3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or about 2 inches of mercury (inch H</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g) of vacuum.</a:t>
            </a:r>
          </a:p>
        </p:txBody>
      </p:sp>
      <p:pic>
        <p:nvPicPr>
          <p:cNvPr id="7" name="Picture 6" descr="A close-up view of a crankcase vacuum gauge, 0–60 Inch per h subscript 2 o. The reading shows minus 67.2.">
            <a:extLst>
              <a:ext uri="{FF2B5EF4-FFF2-40B4-BE49-F238E27FC236}">
                <a16:creationId xmlns:a16="http://schemas.microsoft.com/office/drawing/2014/main" id="{AB337438-2FAD-958F-2DCB-E0D4F5858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889" y="888647"/>
            <a:ext cx="3981711" cy="2997553"/>
          </a:xfrm>
          <a:prstGeom prst="rect">
            <a:avLst/>
          </a:prstGeom>
        </p:spPr>
      </p:pic>
    </p:spTree>
    <p:extLst>
      <p:ext uri="{BB962C8B-B14F-4D97-AF65-F5344CB8AC3E}">
        <p14:creationId xmlns:p14="http://schemas.microsoft.com/office/powerpoint/2010/main" val="3666038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D3F0-A5F4-89E5-2D1F-09A623FF6E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504369-A91E-69E4-1AD6-19B0F8AF0CEC}"/>
              </a:ext>
            </a:extLst>
          </p:cNvPr>
          <p:cNvSpPr>
            <a:spLocks noGrp="1"/>
          </p:cNvSpPr>
          <p:nvPr>
            <p:ph type="title"/>
          </p:nvPr>
        </p:nvSpPr>
        <p:spPr>
          <a:xfrm>
            <a:off x="457200" y="135461"/>
            <a:ext cx="8205758" cy="590349"/>
          </a:xfrm>
        </p:spPr>
        <p:txBody>
          <a:bodyPr wrap="square" tIns="18000" bIns="18000" anchor="ctr" anchorCtr="0">
            <a:spAutoFit/>
          </a:bodyPr>
          <a:lstStyle/>
          <a:p>
            <a:r>
              <a:rPr lang="en-US" kern="0" spc="-500" noProof="0" dirty="0">
                <a:cs typeface="Times New Roman"/>
                <a:sym typeface="Times New Roman"/>
              </a:rPr>
              <a:t>P C </a:t>
            </a:r>
            <a:r>
              <a:rPr lang="en-US" kern="0" noProof="0" dirty="0">
                <a:cs typeface="Times New Roman"/>
                <a:sym typeface="Times New Roman"/>
              </a:rPr>
              <a:t>V System Diagnosis </a:t>
            </a:r>
            <a:r>
              <a:rPr lang="en-US" sz="2800" kern="0" noProof="0" dirty="0">
                <a:cs typeface="Times New Roman"/>
                <a:sym typeface="Times New Roman"/>
              </a:rPr>
              <a:t>(7 of 7)</a:t>
            </a:r>
            <a:endParaRPr lang="en-US" noProof="0" dirty="0"/>
          </a:p>
        </p:txBody>
      </p:sp>
      <p:sp>
        <p:nvSpPr>
          <p:cNvPr id="4" name="Content Placeholder 3">
            <a:extLst>
              <a:ext uri="{FF2B5EF4-FFF2-40B4-BE49-F238E27FC236}">
                <a16:creationId xmlns:a16="http://schemas.microsoft.com/office/drawing/2014/main" id="{FB504945-6136-7656-BB52-412499DA5828}"/>
              </a:ext>
            </a:extLst>
          </p:cNvPr>
          <p:cNvSpPr>
            <a:spLocks noGrp="1"/>
          </p:cNvSpPr>
          <p:nvPr>
            <p:ph idx="1"/>
          </p:nvPr>
        </p:nvSpPr>
        <p:spPr>
          <a:xfrm>
            <a:off x="481042" y="914400"/>
            <a:ext cx="8205758" cy="967376"/>
          </a:xfrm>
        </p:spPr>
        <p:txBody>
          <a:bodyPr wrap="square" tIns="18000" bIns="18000" anchor="ctr" anchorCtr="0">
            <a:spAutoFit/>
          </a:bodyPr>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Monitor </a:t>
            </a:r>
          </a:p>
          <a:p>
            <a:r>
              <a:rPr lang="en-US" sz="2400" noProof="0" dirty="0">
                <a:latin typeface="Arial" panose="020B0604020202020204" pitchFamily="34" charset="0"/>
                <a:cs typeface="Arial" panose="020B0604020202020204" pitchFamily="34" charset="0"/>
              </a:rPr>
              <a:t>Starting with 2004 and newer vehicles, all vehicle </a:t>
            </a:r>
            <a:r>
              <a:rPr lang="en-US" sz="2400" spc="-300" noProof="0" dirty="0">
                <a:latin typeface="Arial" panose="020B0604020202020204" pitchFamily="34" charset="0"/>
                <a:cs typeface="Arial" panose="020B0604020202020204" pitchFamily="34" charset="0"/>
              </a:rPr>
              <a:t>P C </a:t>
            </a:r>
            <a:r>
              <a:rPr lang="en-US" sz="2400" noProof="0" dirty="0" err="1">
                <a:latin typeface="Arial" panose="020B0604020202020204" pitchFamily="34" charset="0"/>
                <a:cs typeface="Arial" panose="020B0604020202020204" pitchFamily="34" charset="0"/>
              </a:rPr>
              <a:t>Ms</a:t>
            </a:r>
            <a:endParaRPr lang="en-US" sz="2400" noProof="0"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E55FB8A4-90EE-EF4B-3E0F-B684E5EA701C}"/>
              </a:ext>
            </a:extLst>
          </p:cNvPr>
          <p:cNvSpPr>
            <a:spLocks noGrp="1"/>
          </p:cNvSpPr>
          <p:nvPr>
            <p:ph idx="13"/>
          </p:nvPr>
        </p:nvSpPr>
        <p:spPr>
          <a:xfrm>
            <a:off x="738158" y="1949105"/>
            <a:ext cx="6920153" cy="434126"/>
          </a:xfrm>
        </p:spPr>
        <p:txBody>
          <a:bodyPr tIns="18000" bIns="18000" anchor="ctr" anchorCtr="0"/>
          <a:lstStyle/>
          <a:p>
            <a:pPr marL="0" indent="0">
              <a:buNone/>
            </a:pPr>
            <a:r>
              <a:rPr lang="en-US" sz="2400" noProof="0" dirty="0"/>
              <a:t>monitor </a:t>
            </a:r>
            <a:r>
              <a:rPr lang="en-US" sz="2400" spc="-300" noProof="0" dirty="0"/>
              <a:t>P C </a:t>
            </a:r>
            <a:r>
              <a:rPr lang="en-US" sz="2400" noProof="0" dirty="0"/>
              <a:t>V system for proper operation as part of</a:t>
            </a:r>
            <a:endParaRPr lang="en-US" sz="2400" noProof="0" dirty="0">
              <a:latin typeface="Arial" panose="020B0604020202020204" pitchFamily="34" charset="0"/>
              <a:cs typeface="Arial" panose="020B0604020202020204" pitchFamily="34" charset="0"/>
            </a:endParaRPr>
          </a:p>
        </p:txBody>
      </p:sp>
      <p:graphicFrame>
        <p:nvGraphicFramePr>
          <p:cNvPr id="10" name="Object 9" descr="O B D hyphen Roman number 2.">
            <a:extLst>
              <a:ext uri="{FF2B5EF4-FFF2-40B4-BE49-F238E27FC236}">
                <a16:creationId xmlns:a16="http://schemas.microsoft.com/office/drawing/2014/main" id="{B0DBE64B-88EB-5EAF-D603-4F9249D6BD82}"/>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498437299"/>
              </p:ext>
            </p:extLst>
          </p:nvPr>
        </p:nvGraphicFramePr>
        <p:xfrm>
          <a:off x="7705516" y="2014758"/>
          <a:ext cx="981284" cy="34609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0" name="Object 9">
                        <a:extLst>
                          <a:ext uri="{FF2B5EF4-FFF2-40B4-BE49-F238E27FC236}">
                            <a16:creationId xmlns:a16="http://schemas.microsoft.com/office/drawing/2014/main" id="{46945DA5-4680-4ED3-C2F0-65BCBE278D70}"/>
                          </a:ext>
                          <a:ext uri="{C183D7F6-B498-43B3-948B-1728B52AA6E4}">
                            <adec:decorative xmlns:adec="http://schemas.microsoft.com/office/drawing/2017/decorative" val="0"/>
                          </a:ext>
                        </a:extLst>
                      </p:cNvPr>
                      <p:cNvPicPr/>
                      <p:nvPr/>
                    </p:nvPicPr>
                    <p:blipFill>
                      <a:blip r:embed="rId4"/>
                      <a:stretch>
                        <a:fillRect/>
                      </a:stretch>
                    </p:blipFill>
                    <p:spPr>
                      <a:xfrm>
                        <a:off x="7705516" y="2014758"/>
                        <a:ext cx="981284" cy="34609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400E8375-4AA7-833D-3C1D-01DAF8E7C7F3}"/>
              </a:ext>
            </a:extLst>
          </p:cNvPr>
          <p:cNvSpPr>
            <a:spLocks noGrp="1"/>
          </p:cNvSpPr>
          <p:nvPr>
            <p:ph idx="14"/>
          </p:nvPr>
        </p:nvSpPr>
        <p:spPr>
          <a:xfrm>
            <a:off x="762000" y="2437053"/>
            <a:ext cx="1143000" cy="405683"/>
          </a:xfrm>
        </p:spPr>
        <p:txBody>
          <a:bodyPr tIns="18000" bIns="18000" anchor="ctr" anchorCtr="0"/>
          <a:lstStyle/>
          <a:p>
            <a:pPr marL="0" indent="0">
              <a:buNone/>
            </a:pPr>
            <a:r>
              <a:rPr lang="en-US" sz="2400" noProof="0" dirty="0"/>
              <a:t>system. </a:t>
            </a:r>
          </a:p>
        </p:txBody>
      </p:sp>
      <p:sp>
        <p:nvSpPr>
          <p:cNvPr id="6" name="Content Placeholder 5">
            <a:extLst>
              <a:ext uri="{FF2B5EF4-FFF2-40B4-BE49-F238E27FC236}">
                <a16:creationId xmlns:a16="http://schemas.microsoft.com/office/drawing/2014/main" id="{FD0396BD-D8F5-1A57-D78F-0D10D58CE309}"/>
              </a:ext>
            </a:extLst>
          </p:cNvPr>
          <p:cNvSpPr>
            <a:spLocks noGrp="1"/>
          </p:cNvSpPr>
          <p:nvPr>
            <p:ph idx="15"/>
          </p:nvPr>
        </p:nvSpPr>
        <p:spPr>
          <a:xfrm>
            <a:off x="457200" y="2894253"/>
            <a:ext cx="8229600" cy="1144347"/>
          </a:xfrm>
        </p:spPr>
        <p:txBody>
          <a:bodyPr tIns="18000" bIns="18000" anchor="ctr" anchorCtr="0"/>
          <a:lstStyle/>
          <a:p>
            <a:r>
              <a:rPr lang="en-US" sz="2400" spc="-300" noProof="0" dirty="0"/>
              <a:t>P C </a:t>
            </a:r>
            <a:r>
              <a:rPr lang="en-US" sz="2400" noProof="0" dirty="0"/>
              <a:t>V monitor will fail if the </a:t>
            </a:r>
            <a:r>
              <a:rPr lang="en-US" sz="2400" spc="-300" noProof="0" dirty="0"/>
              <a:t>P C </a:t>
            </a:r>
            <a:r>
              <a:rPr lang="en-US" sz="2400" noProof="0" dirty="0"/>
              <a:t>M detects an opening between crankcase and </a:t>
            </a:r>
            <a:r>
              <a:rPr lang="en-US" sz="2400" spc="-300" noProof="0" dirty="0"/>
              <a:t>P C </a:t>
            </a:r>
            <a:r>
              <a:rPr lang="en-US" sz="2400" noProof="0" dirty="0"/>
              <a:t>V valve or between </a:t>
            </a:r>
            <a:r>
              <a:rPr lang="en-US" sz="2400" spc="-300" noProof="0" dirty="0"/>
              <a:t>P C </a:t>
            </a:r>
            <a:r>
              <a:rPr lang="en-US" sz="2400" noProof="0" dirty="0"/>
              <a:t>V valve and intake manifold.</a:t>
            </a:r>
          </a:p>
        </p:txBody>
      </p:sp>
    </p:spTree>
    <p:extLst>
      <p:ext uri="{BB962C8B-B14F-4D97-AF65-F5344CB8AC3E}">
        <p14:creationId xmlns:p14="http://schemas.microsoft.com/office/powerpoint/2010/main" val="970270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3810000"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Secured with Fastener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16925"/>
            <a:ext cx="3981710" cy="224067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Most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valves used on newer vehicles are secured with fasteners, which makes it more difficult to disconnect, and therefore, less likely to increase emissions.</a:t>
            </a:r>
          </a:p>
        </p:txBody>
      </p:sp>
      <p:pic>
        <p:nvPicPr>
          <p:cNvPr id="7" name="Picture 6" descr="A close-up view of the rivet holding the P C V valve retainer.">
            <a:extLst>
              <a:ext uri="{FF2B5EF4-FFF2-40B4-BE49-F238E27FC236}">
                <a16:creationId xmlns:a16="http://schemas.microsoft.com/office/drawing/2014/main" id="{B05EAD81-63C3-0F20-6DE6-14A044579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889" y="964847"/>
            <a:ext cx="3981711" cy="2997553"/>
          </a:xfrm>
          <a:prstGeom prst="rect">
            <a:avLst/>
          </a:prstGeom>
        </p:spPr>
      </p:pic>
    </p:spTree>
    <p:extLst>
      <p:ext uri="{BB962C8B-B14F-4D97-AF65-F5344CB8AC3E}">
        <p14:creationId xmlns:p14="http://schemas.microsoft.com/office/powerpoint/2010/main" val="127057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spc="-500" noProof="0" dirty="0"/>
              <a:t>P C </a:t>
            </a:r>
            <a:r>
              <a:rPr lang="en-US" noProof="0" dirty="0"/>
              <a:t>V Related </a:t>
            </a:r>
            <a:r>
              <a:rPr lang="en-US" spc="-500" noProof="0" dirty="0"/>
              <a:t>D T C </a:t>
            </a:r>
            <a:r>
              <a:rPr lang="en-US" noProof="0" dirty="0"/>
              <a:t>s</a:t>
            </a:r>
          </a:p>
        </p:txBody>
      </p:sp>
      <p:graphicFrame>
        <p:nvGraphicFramePr>
          <p:cNvPr id="4" name="Table">
            <a:extLst>
              <a:ext uri="{FF2B5EF4-FFF2-40B4-BE49-F238E27FC236}">
                <a16:creationId xmlns:a16="http://schemas.microsoft.com/office/drawing/2014/main" id="{0C7BCB70-1C8D-652E-993B-F7FD342BA74C}"/>
              </a:ext>
            </a:extLst>
          </p:cNvPr>
          <p:cNvGraphicFramePr>
            <a:graphicFrameLocks/>
          </p:cNvGraphicFramePr>
          <p:nvPr>
            <p:extLst>
              <p:ext uri="{D42A27DB-BD31-4B8C-83A1-F6EECF244321}">
                <p14:modId xmlns:p14="http://schemas.microsoft.com/office/powerpoint/2010/main" val="1481865978"/>
              </p:ext>
            </p:extLst>
          </p:nvPr>
        </p:nvGraphicFramePr>
        <p:xfrm>
          <a:off x="609600" y="1219200"/>
          <a:ext cx="7696200" cy="2194560"/>
        </p:xfrm>
        <a:graphic>
          <a:graphicData uri="http://schemas.openxmlformats.org/drawingml/2006/table">
            <a:tbl>
              <a:tblPr firstRow="1" firstCol="1" bandRow="1">
                <a:tableStyleId>{3B4B98B0-60AC-42C2-AFA5-B58CD77FA1E5}</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70840">
                <a:tc>
                  <a:txBody>
                    <a:bodyPr/>
                    <a:lstStyle/>
                    <a:p>
                      <a:r>
                        <a:rPr lang="en-US" sz="1800" b="1" u="none" strike="noStrike" kern="1200" spc="0" baseline="0" noProof="0" dirty="0">
                          <a:solidFill>
                            <a:schemeClr val="bg1"/>
                          </a:solidFill>
                          <a:latin typeface="Arial" panose="020B0604020202020204" pitchFamily="34" charset="0"/>
                          <a:cs typeface="Arial" panose="020B0604020202020204" pitchFamily="34" charset="0"/>
                        </a:rPr>
                        <a:t>Diagnostic Trouble Code</a:t>
                      </a:r>
                      <a:endParaRPr lang="en-US" sz="1800" b="1" spc="0"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800" b="1" u="none" strike="noStrike" kern="1200" spc="0" baseline="0" noProof="0" dirty="0">
                          <a:solidFill>
                            <a:schemeClr val="bg1"/>
                          </a:solidFill>
                          <a:latin typeface="Arial" panose="020B0604020202020204" pitchFamily="34" charset="0"/>
                          <a:cs typeface="Arial" panose="020B0604020202020204" pitchFamily="34" charset="0"/>
                        </a:rPr>
                        <a:t>Description</a:t>
                      </a:r>
                      <a:endParaRPr lang="en-US" sz="1800" b="1" spc="0"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800" b="1" u="none" strike="noStrike" kern="1200" spc="0" baseline="0" noProof="0" dirty="0">
                          <a:solidFill>
                            <a:schemeClr val="bg1"/>
                          </a:solidFill>
                          <a:latin typeface="Arial" panose="020B0604020202020204" pitchFamily="34" charset="0"/>
                          <a:cs typeface="Arial" panose="020B0604020202020204" pitchFamily="34" charset="0"/>
                        </a:rPr>
                        <a:t>Possible Causes</a:t>
                      </a:r>
                      <a:endParaRPr lang="en-US" sz="1800" b="1" spc="0"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70840">
                <a:tc>
                  <a:txBody>
                    <a:bodyPr/>
                    <a:lstStyle/>
                    <a:p>
                      <a:r>
                        <a:rPr lang="en-US" sz="1800" b="1" u="none" strike="noStrike" kern="1200" spc="0" baseline="0" noProof="0" dirty="0">
                          <a:latin typeface="Arial" panose="020B0604020202020204" pitchFamily="34" charset="0"/>
                          <a:cs typeface="Arial" panose="020B0604020202020204" pitchFamily="34" charset="0"/>
                        </a:rPr>
                        <a:t>P0101</a:t>
                      </a:r>
                      <a:endParaRPr lang="en-US" sz="1800" b="1"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u="none" strike="noStrike" kern="1200" spc="-200" baseline="0" noProof="0" dirty="0">
                          <a:latin typeface="Arial" panose="020B0604020202020204" pitchFamily="34" charset="0"/>
                          <a:cs typeface="Arial" panose="020B0604020202020204" pitchFamily="34" charset="0"/>
                        </a:rPr>
                        <a:t>M A </a:t>
                      </a:r>
                      <a:r>
                        <a:rPr lang="en-US" sz="1800" u="none" strike="noStrike" kern="1200" spc="0" baseline="0" noProof="0" dirty="0">
                          <a:latin typeface="Arial" panose="020B0604020202020204" pitchFamily="34" charset="0"/>
                          <a:cs typeface="Arial" panose="020B0604020202020204" pitchFamily="34" charset="0"/>
                        </a:rPr>
                        <a:t>F or airflow circuit range problem</a:t>
                      </a:r>
                      <a:endParaRPr lang="en-US" sz="18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800" u="none" strike="noStrike" kern="1200" spc="0" baseline="0" noProof="0" dirty="0">
                          <a:latin typeface="Arial" panose="020B0604020202020204" pitchFamily="34" charset="0"/>
                          <a:cs typeface="Arial" panose="020B0604020202020204" pitchFamily="34" charset="0"/>
                        </a:rPr>
                        <a:t>Defective </a:t>
                      </a:r>
                      <a:r>
                        <a:rPr lang="en-US" sz="1800" kern="1200" spc="-300" baseline="0" noProof="0" dirty="0">
                          <a:solidFill>
                            <a:schemeClr val="tx1"/>
                          </a:solidFill>
                          <a:latin typeface="Arial" panose="020B0604020202020204" pitchFamily="34" charset="0"/>
                          <a:ea typeface="+mn-ea"/>
                          <a:cs typeface="Arial" panose="020B0604020202020204" pitchFamily="34" charset="0"/>
                        </a:rPr>
                        <a:t>P C </a:t>
                      </a:r>
                      <a:r>
                        <a:rPr lang="en-US" sz="1800" u="none" strike="noStrike" kern="1200" spc="0" baseline="0" noProof="0" dirty="0">
                          <a:latin typeface="Arial" panose="020B0604020202020204" pitchFamily="34" charset="0"/>
                          <a:cs typeface="Arial" panose="020B0604020202020204" pitchFamily="34" charset="0"/>
                        </a:rPr>
                        <a:t>V valve, hose/connections, or MAF circuit fault</a:t>
                      </a:r>
                      <a:endParaRPr lang="en-US" sz="18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70840">
                <a:tc>
                  <a:txBody>
                    <a:bodyPr/>
                    <a:lstStyle/>
                    <a:p>
                      <a:r>
                        <a:rPr lang="en-US" sz="1800" b="1" u="none" strike="noStrike" kern="1200" spc="0" baseline="0" noProof="0" dirty="0">
                          <a:latin typeface="Arial" panose="020B0604020202020204" pitchFamily="34" charset="0"/>
                          <a:cs typeface="Arial" panose="020B0604020202020204" pitchFamily="34" charset="0"/>
                        </a:rPr>
                        <a:t>P0505</a:t>
                      </a:r>
                      <a:endParaRPr lang="en-US" sz="1800" b="1"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u="none" strike="noStrike" kern="1200" spc="0" baseline="0" noProof="0" dirty="0">
                          <a:latin typeface="Arial" panose="020B0604020202020204" pitchFamily="34" charset="0"/>
                          <a:cs typeface="Arial" panose="020B0604020202020204" pitchFamily="34" charset="0"/>
                        </a:rPr>
                        <a:t>Idle control system problem</a:t>
                      </a:r>
                      <a:endParaRPr lang="en-US" sz="18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Font typeface="Arial" panose="020B0604020202020204" pitchFamily="34" charset="0"/>
                        <a:buChar char="•"/>
                      </a:pPr>
                      <a:r>
                        <a:rPr lang="en-US" sz="1800" u="none" strike="noStrike" kern="1200" spc="0" baseline="0" noProof="0" dirty="0">
                          <a:latin typeface="Arial" panose="020B0604020202020204" pitchFamily="34" charset="0"/>
                          <a:cs typeface="Arial" panose="020B0604020202020204" pitchFamily="34" charset="0"/>
                        </a:rPr>
                        <a:t>Defective </a:t>
                      </a:r>
                      <a:r>
                        <a:rPr lang="en-US" sz="1800" kern="1200" spc="-300" baseline="0" noProof="0" dirty="0">
                          <a:solidFill>
                            <a:schemeClr val="tx1"/>
                          </a:solidFill>
                          <a:latin typeface="Arial" panose="020B0604020202020204" pitchFamily="34" charset="0"/>
                          <a:ea typeface="+mn-ea"/>
                          <a:cs typeface="Arial" panose="020B0604020202020204" pitchFamily="34" charset="0"/>
                        </a:rPr>
                        <a:t>P C </a:t>
                      </a:r>
                      <a:r>
                        <a:rPr lang="en-US" sz="1800" u="none" strike="noStrike" kern="1200" spc="0" baseline="0" noProof="0" dirty="0">
                          <a:latin typeface="Arial" panose="020B0604020202020204" pitchFamily="34" charset="0"/>
                          <a:cs typeface="Arial" panose="020B0604020202020204" pitchFamily="34" charset="0"/>
                        </a:rPr>
                        <a:t>V valve or hose/Connections</a:t>
                      </a:r>
                      <a:endParaRPr lang="en-US" sz="1800" spc="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7729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(1 of 9)</a:t>
            </a:r>
            <a:endParaRPr lang="en-US" noProof="0" dirty="0"/>
          </a:p>
        </p:txBody>
      </p:sp>
      <p:sp>
        <p:nvSpPr>
          <p:cNvPr id="4" name="Content Placeholder 3"/>
          <p:cNvSpPr>
            <a:spLocks noGrp="1"/>
          </p:cNvSpPr>
          <p:nvPr>
            <p:ph idx="1"/>
          </p:nvPr>
        </p:nvSpPr>
        <p:spPr>
          <a:xfrm>
            <a:off x="457200" y="894196"/>
            <a:ext cx="8229600" cy="2306204"/>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a:t>
            </a:r>
          </a:p>
          <a:p>
            <a:r>
              <a:rPr lang="en-US" sz="2400" noProof="0" dirty="0">
                <a:latin typeface="Arial" panose="020B0604020202020204" pitchFamily="34" charset="0"/>
                <a:cs typeface="Arial" panose="020B0604020202020204" pitchFamily="34" charset="0"/>
              </a:rPr>
              <a:t>Secondary Air-Injection (</a:t>
            </a:r>
            <a:r>
              <a:rPr lang="en-US" sz="2400" spc="-3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a:t>
            </a:r>
          </a:p>
          <a:p>
            <a:pPr lvl="1"/>
            <a:r>
              <a:rPr lang="en-US" sz="2400" noProof="0" dirty="0">
                <a:latin typeface="Arial" panose="020B0604020202020204" pitchFamily="34" charset="0"/>
                <a:cs typeface="Arial" panose="020B0604020202020204" pitchFamily="34" charset="0"/>
              </a:rPr>
              <a:t>Provides air necessary for oxidizing process </a:t>
            </a:r>
          </a:p>
          <a:p>
            <a:pPr lvl="1"/>
            <a:r>
              <a:rPr lang="en-US" sz="2400" noProof="0" dirty="0">
                <a:latin typeface="Arial" panose="020B0604020202020204" pitchFamily="34" charset="0"/>
                <a:cs typeface="Arial" panose="020B0604020202020204" pitchFamily="34" charset="0"/>
              </a:rPr>
              <a:t>At exhaust manifold </a:t>
            </a:r>
          </a:p>
          <a:p>
            <a:pPr lvl="1"/>
            <a:r>
              <a:rPr lang="en-US" sz="2400" noProof="0" dirty="0">
                <a:latin typeface="Arial" panose="020B0604020202020204" pitchFamily="34" charset="0"/>
                <a:cs typeface="Arial" panose="020B0604020202020204" pitchFamily="34" charset="0"/>
              </a:rPr>
              <a:t>Inside catalytic converter</a:t>
            </a:r>
            <a:endParaRPr lang="en-US" sz="2400" noProof="0" dirty="0">
              <a:solidFill>
                <a:srgbClr val="007F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182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(2 of 9)</a:t>
            </a:r>
            <a:endParaRPr lang="en-US" noProof="0" dirty="0"/>
          </a:p>
        </p:txBody>
      </p:sp>
      <p:sp>
        <p:nvSpPr>
          <p:cNvPr id="4" name="Content Placeholder 3"/>
          <p:cNvSpPr>
            <a:spLocks noGrp="1"/>
          </p:cNvSpPr>
          <p:nvPr>
            <p:ph idx="1"/>
          </p:nvPr>
        </p:nvSpPr>
        <p:spPr>
          <a:xfrm>
            <a:off x="457200" y="881293"/>
            <a:ext cx="8229600" cy="2852507"/>
          </a:xfrm>
        </p:spPr>
        <p:txBody>
          <a:bodyPr tIns="18000" bIns="18000" anchor="ctr" anchorCtr="0">
            <a:spAutoFit/>
          </a:bodyPr>
          <a:lstStyle/>
          <a:p>
            <a:r>
              <a:rPr lang="en-US" sz="2400" spc="-2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Pump</a:t>
            </a:r>
          </a:p>
          <a:p>
            <a:pPr lvl="1"/>
            <a:r>
              <a:rPr lang="en-US" sz="2400" noProof="0" dirty="0">
                <a:latin typeface="Arial" panose="020B0604020202020204" pitchFamily="34" charset="0"/>
                <a:cs typeface="Arial" panose="020B0604020202020204" pitchFamily="34" charset="0"/>
              </a:rPr>
              <a:t>AIR pump, smog pump, or </a:t>
            </a:r>
            <a:r>
              <a:rPr lang="en-US" sz="2400" noProof="0" dirty="0" err="1">
                <a:latin typeface="Arial" panose="020B0604020202020204" pitchFamily="34" charset="0"/>
                <a:cs typeface="Arial" panose="020B0604020202020204" pitchFamily="34" charset="0"/>
              </a:rPr>
              <a:t>thermactor</a:t>
            </a:r>
            <a:r>
              <a:rPr lang="en-US" sz="2400" noProof="0" dirty="0">
                <a:latin typeface="Arial" panose="020B0604020202020204" pitchFamily="34" charset="0"/>
                <a:cs typeface="Arial" panose="020B0604020202020204" pitchFamily="34" charset="0"/>
              </a:rPr>
              <a:t> pump, mounted at front of the engine and driven by a belt from the crankshaft pulley. </a:t>
            </a:r>
          </a:p>
          <a:p>
            <a:pPr lvl="1"/>
            <a:r>
              <a:rPr lang="en-US" sz="2400" noProof="0" dirty="0">
                <a:latin typeface="Arial" panose="020B0604020202020204" pitchFamily="34" charset="0"/>
                <a:cs typeface="Arial" panose="020B0604020202020204" pitchFamily="34" charset="0"/>
              </a:rPr>
              <a:t>It pulls fresh air in through an external filter </a:t>
            </a:r>
          </a:p>
          <a:p>
            <a:pPr lvl="1"/>
            <a:r>
              <a:rPr lang="en-US" sz="2400" noProof="0" dirty="0">
                <a:latin typeface="Arial" panose="020B0604020202020204" pitchFamily="34" charset="0"/>
                <a:cs typeface="Arial" panose="020B0604020202020204" pitchFamily="34" charset="0"/>
              </a:rPr>
              <a:t>Pumps air under slight pressure to each exhaust port through connecting hoses or a manifold. </a:t>
            </a:r>
          </a:p>
        </p:txBody>
      </p:sp>
    </p:spTree>
    <p:extLst>
      <p:ext uri="{BB962C8B-B14F-4D97-AF65-F5344CB8AC3E}">
        <p14:creationId xmlns:p14="http://schemas.microsoft.com/office/powerpoint/2010/main" val="3278539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27.18</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1524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AIR Pump</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23749"/>
            <a:ext cx="4106333" cy="337685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typical belt-driven AIR pump. Air enters through the revolving fins behind the drive pulley. The fins act as an air filter because dirt is heavier than air, and therefore, the dirt is deflected off of the fins at the same time air is being drawn into the pump.</a:t>
            </a:r>
          </a:p>
        </p:txBody>
      </p:sp>
      <p:pic>
        <p:nvPicPr>
          <p:cNvPr id="7" name="Picture 6" descr="An illustration depicts a typical belt-driven AIR pump.&#10;Long description is available in notes, press F6.">
            <a:extLst>
              <a:ext uri="{FF2B5EF4-FFF2-40B4-BE49-F238E27FC236}">
                <a16:creationId xmlns:a16="http://schemas.microsoft.com/office/drawing/2014/main" id="{79131938-64E7-9579-347F-E48FA3625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724" y="914400"/>
            <a:ext cx="3868423" cy="3584247"/>
          </a:xfrm>
          <a:prstGeom prst="rect">
            <a:avLst/>
          </a:prstGeom>
        </p:spPr>
      </p:pic>
    </p:spTree>
    <p:extLst>
      <p:ext uri="{BB962C8B-B14F-4D97-AF65-F5344CB8AC3E}">
        <p14:creationId xmlns:p14="http://schemas.microsoft.com/office/powerpoint/2010/main" val="1149181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E10C3-68FD-6235-E5AD-163AF3F9CB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982275-57E6-E6D1-5901-71930FD06C65}"/>
              </a:ext>
            </a:extLst>
          </p:cNvPr>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Smog </a:t>
            </a:r>
            <a:r>
              <a:rPr lang="en-US" sz="2800" kern="0" noProof="0" dirty="0">
                <a:cs typeface="Times New Roman"/>
                <a:sym typeface="Times New Roman"/>
              </a:rPr>
              <a:t>(1 of 2)</a:t>
            </a:r>
            <a:endParaRPr lang="en-US" noProof="0" dirty="0"/>
          </a:p>
        </p:txBody>
      </p:sp>
      <p:sp>
        <p:nvSpPr>
          <p:cNvPr id="4" name="Content Placeholder 3">
            <a:extLst>
              <a:ext uri="{FF2B5EF4-FFF2-40B4-BE49-F238E27FC236}">
                <a16:creationId xmlns:a16="http://schemas.microsoft.com/office/drawing/2014/main" id="{ABD60024-0CFB-3BF2-57AA-5C41F722733E}"/>
              </a:ext>
            </a:extLst>
          </p:cNvPr>
          <p:cNvSpPr>
            <a:spLocks noGrp="1"/>
          </p:cNvSpPr>
          <p:nvPr>
            <p:ph idx="1"/>
          </p:nvPr>
        </p:nvSpPr>
        <p:spPr>
          <a:xfrm>
            <a:off x="457200" y="914400"/>
            <a:ext cx="8229600" cy="1959955"/>
          </a:xfrm>
        </p:spPr>
        <p:txBody>
          <a:bodyPr tIns="18000" bIns="18000" anchor="ctr" anchorCtr="0">
            <a:spAutoFit/>
          </a:bodyPr>
          <a:lstStyle/>
          <a:p>
            <a:pPr marL="0" indent="0">
              <a:spcBef>
                <a:spcPts val="600"/>
              </a:spcBef>
              <a:buNone/>
            </a:pPr>
            <a:r>
              <a:rPr lang="en-US" sz="2200" noProof="0" dirty="0">
                <a:latin typeface="Arial" panose="020B0604020202020204" pitchFamily="34" charset="0"/>
                <a:cs typeface="Arial" panose="020B0604020202020204" pitchFamily="34" charset="0"/>
              </a:rPr>
              <a:t>Definition and Terminology </a:t>
            </a:r>
          </a:p>
          <a:p>
            <a:pPr>
              <a:spcBef>
                <a:spcPts val="600"/>
              </a:spcBef>
            </a:pPr>
            <a:r>
              <a:rPr lang="en-US" sz="2200" noProof="0" dirty="0">
                <a:latin typeface="Arial" panose="020B0604020202020204" pitchFamily="34" charset="0"/>
                <a:cs typeface="Arial" panose="020B0604020202020204" pitchFamily="34" charset="0"/>
              </a:rPr>
              <a:t>Term to describe air pollution is smog</a:t>
            </a:r>
          </a:p>
          <a:p>
            <a:pPr>
              <a:spcBef>
                <a:spcPts val="600"/>
              </a:spcBef>
            </a:pPr>
            <a:r>
              <a:rPr lang="en-US" sz="2200" noProof="0" dirty="0">
                <a:latin typeface="Arial" panose="020B0604020202020204" pitchFamily="34" charset="0"/>
                <a:cs typeface="Arial" panose="020B0604020202020204" pitchFamily="34" charset="0"/>
              </a:rPr>
              <a:t>Combines two words: </a:t>
            </a:r>
            <a:r>
              <a:rPr lang="en-US" sz="2200" b="1" i="1" noProof="0" dirty="0">
                <a:latin typeface="Arial" panose="020B0604020202020204" pitchFamily="34" charset="0"/>
                <a:cs typeface="Arial" panose="020B0604020202020204" pitchFamily="34" charset="0"/>
              </a:rPr>
              <a:t>sm</a:t>
            </a:r>
            <a:r>
              <a:rPr lang="en-US" sz="2200" b="1" noProof="0" dirty="0">
                <a:latin typeface="Arial" panose="020B0604020202020204" pitchFamily="34" charset="0"/>
                <a:cs typeface="Arial" panose="020B0604020202020204" pitchFamily="34" charset="0"/>
              </a:rPr>
              <a:t>oke and f</a:t>
            </a:r>
            <a:r>
              <a:rPr lang="en-US" sz="2200" b="1" i="1" noProof="0" dirty="0">
                <a:latin typeface="Arial" panose="020B0604020202020204" pitchFamily="34" charset="0"/>
                <a:cs typeface="Arial" panose="020B0604020202020204" pitchFamily="34" charset="0"/>
              </a:rPr>
              <a:t>og</a:t>
            </a:r>
            <a:r>
              <a:rPr lang="en-US" sz="2200" i="1" noProof="0" dirty="0">
                <a:latin typeface="Arial" panose="020B0604020202020204" pitchFamily="34" charset="0"/>
                <a:cs typeface="Arial" panose="020B0604020202020204" pitchFamily="34" charset="0"/>
              </a:rPr>
              <a:t>. </a:t>
            </a:r>
          </a:p>
          <a:p>
            <a:pPr lvl="1"/>
            <a:r>
              <a:rPr lang="en-US" sz="2200" b="1" i="1" noProof="0" dirty="0">
                <a:latin typeface="Arial" panose="020B0604020202020204" pitchFamily="34" charset="0"/>
                <a:cs typeface="Arial" panose="020B0604020202020204" pitchFamily="34" charset="0"/>
              </a:rPr>
              <a:t>Smog</a:t>
            </a:r>
            <a:r>
              <a:rPr lang="en-US" sz="2200" noProof="0" dirty="0">
                <a:latin typeface="Arial" panose="020B0604020202020204" pitchFamily="34" charset="0"/>
                <a:cs typeface="Arial" panose="020B0604020202020204" pitchFamily="34" charset="0"/>
              </a:rPr>
              <a:t> formed in atmosphere when sunlight combines with unburned </a:t>
            </a:r>
            <a:r>
              <a:rPr lang="en-US" sz="2200" spc="-300" noProof="0" dirty="0">
                <a:latin typeface="Arial" panose="020B0604020202020204" pitchFamily="34" charset="0"/>
                <a:cs typeface="Arial" panose="020B0604020202020204" pitchFamily="34" charset="0"/>
              </a:rPr>
              <a:t>H </a:t>
            </a:r>
            <a:r>
              <a:rPr lang="en-US" sz="2200" noProof="0" dirty="0">
                <a:latin typeface="Arial" panose="020B0604020202020204" pitchFamily="34" charset="0"/>
                <a:cs typeface="Arial" panose="020B0604020202020204" pitchFamily="34" charset="0"/>
              </a:rPr>
              <a:t>C </a:t>
            </a:r>
          </a:p>
        </p:txBody>
      </p:sp>
      <p:sp>
        <p:nvSpPr>
          <p:cNvPr id="2" name="Content Placeholder 1">
            <a:extLst>
              <a:ext uri="{FF2B5EF4-FFF2-40B4-BE49-F238E27FC236}">
                <a16:creationId xmlns:a16="http://schemas.microsoft.com/office/drawing/2014/main" id="{288E5B29-105D-444B-46D1-81EA46024170}"/>
              </a:ext>
            </a:extLst>
          </p:cNvPr>
          <p:cNvSpPr>
            <a:spLocks noGrp="1"/>
          </p:cNvSpPr>
          <p:nvPr>
            <p:ph idx="13"/>
          </p:nvPr>
        </p:nvSpPr>
        <p:spPr>
          <a:xfrm>
            <a:off x="457200" y="2940646"/>
            <a:ext cx="2590800" cy="374906"/>
          </a:xfrm>
        </p:spPr>
        <p:txBody>
          <a:bodyPr tIns="18000" bIns="18000" anchor="ctr" anchorCtr="0"/>
          <a:lstStyle/>
          <a:p>
            <a:r>
              <a:rPr lang="en-US" sz="2200" noProof="0" dirty="0">
                <a:latin typeface="Arial" panose="020B0604020202020204" pitchFamily="34" charset="0"/>
                <a:cs typeface="Arial" panose="020B0604020202020204" pitchFamily="34" charset="0"/>
              </a:rPr>
              <a:t>Oxides of nitrogen</a:t>
            </a:r>
          </a:p>
        </p:txBody>
      </p:sp>
      <p:graphicFrame>
        <p:nvGraphicFramePr>
          <p:cNvPr id="15" name="Object 14" descr="open parenthesis N O subscript x close parenthesis.">
            <a:extLst>
              <a:ext uri="{FF2B5EF4-FFF2-40B4-BE49-F238E27FC236}">
                <a16:creationId xmlns:a16="http://schemas.microsoft.com/office/drawing/2014/main" id="{850AE378-98C6-9122-65DF-5AF00C31C469}"/>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538377952"/>
              </p:ext>
            </p:extLst>
          </p:nvPr>
        </p:nvGraphicFramePr>
        <p:xfrm>
          <a:off x="3079750" y="2964898"/>
          <a:ext cx="669581" cy="366038"/>
        </p:xfrm>
        <a:graphic>
          <a:graphicData uri="http://schemas.openxmlformats.org/presentationml/2006/ole">
            <mc:AlternateContent xmlns:mc="http://schemas.openxmlformats.org/markup-compatibility/2006">
              <mc:Choice xmlns:v="urn:schemas-microsoft-com:vml" Requires="v">
                <p:oleObj name="Equation" r:id="rId3" imgW="419040" imgH="228600" progId="Equation.DSMT4">
                  <p:embed/>
                </p:oleObj>
              </mc:Choice>
              <mc:Fallback>
                <p:oleObj name="Equation" r:id="rId3" imgW="419040" imgH="228600" progId="Equation.DSMT4">
                  <p:embed/>
                  <p:pic>
                    <p:nvPicPr>
                      <p:cNvPr id="15" name="Object 14">
                        <a:extLst>
                          <a:ext uri="{FF2B5EF4-FFF2-40B4-BE49-F238E27FC236}">
                            <a16:creationId xmlns:a16="http://schemas.microsoft.com/office/drawing/2014/main" id="{AAD993E3-A7ED-D877-D7F8-8BD34D8CAC9C}"/>
                          </a:ext>
                          <a:ext uri="{C183D7F6-B498-43B3-948B-1728B52AA6E4}">
                            <adec:decorative xmlns:adec="http://schemas.microsoft.com/office/drawing/2017/decorative" val="0"/>
                          </a:ext>
                        </a:extLst>
                      </p:cNvPr>
                      <p:cNvPicPr/>
                      <p:nvPr/>
                    </p:nvPicPr>
                    <p:blipFill>
                      <a:blip r:embed="rId4"/>
                      <a:stretch>
                        <a:fillRect/>
                      </a:stretch>
                    </p:blipFill>
                    <p:spPr>
                      <a:xfrm>
                        <a:off x="3079750" y="2964898"/>
                        <a:ext cx="669581" cy="366038"/>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EEC17E54-EB8E-4744-41E3-6533963945E7}"/>
              </a:ext>
            </a:extLst>
          </p:cNvPr>
          <p:cNvSpPr>
            <a:spLocks noGrp="1"/>
          </p:cNvSpPr>
          <p:nvPr>
            <p:ph idx="14"/>
          </p:nvPr>
        </p:nvSpPr>
        <p:spPr>
          <a:xfrm>
            <a:off x="3793781" y="2950555"/>
            <a:ext cx="4038600"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produced during the combustion</a:t>
            </a:r>
          </a:p>
        </p:txBody>
      </p:sp>
      <p:sp>
        <p:nvSpPr>
          <p:cNvPr id="6" name="Content Placeholder 5">
            <a:extLst>
              <a:ext uri="{FF2B5EF4-FFF2-40B4-BE49-F238E27FC236}">
                <a16:creationId xmlns:a16="http://schemas.microsoft.com/office/drawing/2014/main" id="{82268AF6-C9FE-8BF0-8668-61C3CA2DED0B}"/>
              </a:ext>
            </a:extLst>
          </p:cNvPr>
          <p:cNvSpPr>
            <a:spLocks noGrp="1"/>
          </p:cNvSpPr>
          <p:nvPr>
            <p:ph idx="15"/>
          </p:nvPr>
        </p:nvSpPr>
        <p:spPr>
          <a:xfrm>
            <a:off x="762000" y="3358397"/>
            <a:ext cx="5181600"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process inside the cylinders of an engine.</a:t>
            </a:r>
          </a:p>
        </p:txBody>
      </p:sp>
      <p:sp>
        <p:nvSpPr>
          <p:cNvPr id="7" name="Content Placeholder 6">
            <a:extLst>
              <a:ext uri="{FF2B5EF4-FFF2-40B4-BE49-F238E27FC236}">
                <a16:creationId xmlns:a16="http://schemas.microsoft.com/office/drawing/2014/main" id="{743886EE-DE8A-6932-097D-B33548B5A64E}"/>
              </a:ext>
            </a:extLst>
          </p:cNvPr>
          <p:cNvSpPr>
            <a:spLocks noGrp="1"/>
          </p:cNvSpPr>
          <p:nvPr>
            <p:ph idx="16"/>
          </p:nvPr>
        </p:nvSpPr>
        <p:spPr>
          <a:xfrm>
            <a:off x="457200" y="3815597"/>
            <a:ext cx="5638800" cy="374906"/>
          </a:xfrm>
        </p:spPr>
        <p:txBody>
          <a:bodyPr tIns="18000" bIns="18000" anchor="ctr" anchorCtr="0"/>
          <a:lstStyle/>
          <a:p>
            <a:r>
              <a:rPr lang="en-US" sz="2200" noProof="0" dirty="0">
                <a:latin typeface="Arial" panose="020B0604020202020204" pitchFamily="34" charset="0"/>
                <a:cs typeface="Arial" panose="020B0604020202020204" pitchFamily="34" charset="0"/>
              </a:rPr>
              <a:t>Carbon monoxide (</a:t>
            </a:r>
            <a:r>
              <a:rPr lang="en-US" sz="2200" spc="-300" noProof="0" dirty="0">
                <a:latin typeface="Arial" panose="020B0604020202020204" pitchFamily="34" charset="0"/>
                <a:cs typeface="Arial" panose="020B0604020202020204" pitchFamily="34" charset="0"/>
              </a:rPr>
              <a:t>C </a:t>
            </a:r>
            <a:r>
              <a:rPr lang="en-US" sz="2200" noProof="0" dirty="0">
                <a:latin typeface="Arial" panose="020B0604020202020204" pitchFamily="34" charset="0"/>
                <a:cs typeface="Arial" panose="020B0604020202020204" pitchFamily="34" charset="0"/>
              </a:rPr>
              <a:t>O) is a poisonous gas</a:t>
            </a:r>
          </a:p>
        </p:txBody>
      </p:sp>
      <p:sp>
        <p:nvSpPr>
          <p:cNvPr id="8" name="Content Placeholder 7">
            <a:extLst>
              <a:ext uri="{FF2B5EF4-FFF2-40B4-BE49-F238E27FC236}">
                <a16:creationId xmlns:a16="http://schemas.microsoft.com/office/drawing/2014/main" id="{5DAD7E79-6C33-6911-4580-EB0740B33C87}"/>
              </a:ext>
            </a:extLst>
          </p:cNvPr>
          <p:cNvSpPr>
            <a:spLocks noGrp="1"/>
          </p:cNvSpPr>
          <p:nvPr>
            <p:ph idx="17"/>
          </p:nvPr>
        </p:nvSpPr>
        <p:spPr>
          <a:xfrm>
            <a:off x="457201" y="4266703"/>
            <a:ext cx="2133600" cy="374906"/>
          </a:xfrm>
        </p:spPr>
        <p:txBody>
          <a:bodyPr tIns="18000" bIns="18000" anchor="ctr" anchorCtr="0"/>
          <a:lstStyle/>
          <a:p>
            <a:r>
              <a:rPr lang="en-US" sz="2200" noProof="0" dirty="0">
                <a:latin typeface="Arial" panose="020B0604020202020204" pitchFamily="34" charset="0"/>
                <a:cs typeface="Arial" panose="020B0604020202020204" pitchFamily="34" charset="0"/>
              </a:rPr>
              <a:t>Smog is ozone</a:t>
            </a:r>
          </a:p>
        </p:txBody>
      </p:sp>
      <p:graphicFrame>
        <p:nvGraphicFramePr>
          <p:cNvPr id="16" name="Object 15" descr="open parenthesis O subscript 3 close parenthesis comma">
            <a:extLst>
              <a:ext uri="{FF2B5EF4-FFF2-40B4-BE49-F238E27FC236}">
                <a16:creationId xmlns:a16="http://schemas.microsoft.com/office/drawing/2014/main" id="{65090BF5-0017-7708-0DD4-71327DEB924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915134965"/>
              </p:ext>
            </p:extLst>
          </p:nvPr>
        </p:nvGraphicFramePr>
        <p:xfrm>
          <a:off x="2611438" y="4286321"/>
          <a:ext cx="588962" cy="365125"/>
        </p:xfrm>
        <a:graphic>
          <a:graphicData uri="http://schemas.openxmlformats.org/presentationml/2006/ole">
            <mc:AlternateContent xmlns:mc="http://schemas.openxmlformats.org/markup-compatibility/2006">
              <mc:Choice xmlns:v="urn:schemas-microsoft-com:vml" Requires="v">
                <p:oleObj name="Equation" r:id="rId5" imgW="368280" imgH="228600" progId="Equation.DSMT4">
                  <p:embed/>
                </p:oleObj>
              </mc:Choice>
              <mc:Fallback>
                <p:oleObj name="Equation" r:id="rId5" imgW="368280" imgH="228600" progId="Equation.DSMT4">
                  <p:embed/>
                  <p:pic>
                    <p:nvPicPr>
                      <p:cNvPr id="15" name="Object 14">
                        <a:extLst>
                          <a:ext uri="{FF2B5EF4-FFF2-40B4-BE49-F238E27FC236}">
                            <a16:creationId xmlns:a16="http://schemas.microsoft.com/office/drawing/2014/main" id="{850AE378-98C6-9122-65DF-5AF00C31C469}"/>
                          </a:ext>
                          <a:ext uri="{C183D7F6-B498-43B3-948B-1728B52AA6E4}">
                            <adec:decorative xmlns:adec="http://schemas.microsoft.com/office/drawing/2017/decorative" val="0"/>
                          </a:ext>
                        </a:extLst>
                      </p:cNvPr>
                      <p:cNvPicPr/>
                      <p:nvPr/>
                    </p:nvPicPr>
                    <p:blipFill>
                      <a:blip r:embed="rId6"/>
                      <a:stretch>
                        <a:fillRect/>
                      </a:stretch>
                    </p:blipFill>
                    <p:spPr>
                      <a:xfrm>
                        <a:off x="2611438" y="4286321"/>
                        <a:ext cx="588962" cy="365125"/>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D91735BA-E238-24D0-A288-FDF1225F4E75}"/>
              </a:ext>
            </a:extLst>
          </p:cNvPr>
          <p:cNvSpPr>
            <a:spLocks noGrp="1"/>
          </p:cNvSpPr>
          <p:nvPr>
            <p:ph idx="18"/>
          </p:nvPr>
        </p:nvSpPr>
        <p:spPr>
          <a:xfrm>
            <a:off x="3244849" y="4266206"/>
            <a:ext cx="4724400"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a strong irritant to the lungs and eyes.</a:t>
            </a:r>
          </a:p>
        </p:txBody>
      </p:sp>
      <p:sp>
        <p:nvSpPr>
          <p:cNvPr id="10" name="Content Placeholder 9">
            <a:extLst>
              <a:ext uri="{FF2B5EF4-FFF2-40B4-BE49-F238E27FC236}">
                <a16:creationId xmlns:a16="http://schemas.microsoft.com/office/drawing/2014/main" id="{A3DDDCA0-8CD4-3149-880F-D444CAD0EF40}"/>
              </a:ext>
            </a:extLst>
          </p:cNvPr>
          <p:cNvSpPr>
            <a:spLocks noGrp="1"/>
          </p:cNvSpPr>
          <p:nvPr>
            <p:ph idx="19"/>
          </p:nvPr>
        </p:nvSpPr>
        <p:spPr>
          <a:xfrm>
            <a:off x="457200" y="4697991"/>
            <a:ext cx="8229600" cy="374906"/>
          </a:xfrm>
        </p:spPr>
        <p:txBody>
          <a:bodyPr tIns="18000" bIns="18000" anchor="ctr" anchorCtr="0"/>
          <a:lstStyle/>
          <a:p>
            <a:r>
              <a:rPr lang="en-US" sz="2200" noProof="0" dirty="0">
                <a:latin typeface="Arial" panose="020B0604020202020204" pitchFamily="34" charset="0"/>
                <a:cs typeface="Arial" panose="020B0604020202020204" pitchFamily="34" charset="0"/>
              </a:rPr>
              <a:t>Ozone is located in two places:</a:t>
            </a:r>
          </a:p>
        </p:txBody>
      </p:sp>
      <p:sp>
        <p:nvSpPr>
          <p:cNvPr id="11" name="Content Placeholder 10">
            <a:extLst>
              <a:ext uri="{FF2B5EF4-FFF2-40B4-BE49-F238E27FC236}">
                <a16:creationId xmlns:a16="http://schemas.microsoft.com/office/drawing/2014/main" id="{09E42061-6A1D-155E-BE25-E00EAB607CC6}"/>
              </a:ext>
            </a:extLst>
          </p:cNvPr>
          <p:cNvSpPr>
            <a:spLocks noGrp="1"/>
          </p:cNvSpPr>
          <p:nvPr>
            <p:ph idx="20"/>
          </p:nvPr>
        </p:nvSpPr>
        <p:spPr>
          <a:xfrm>
            <a:off x="457200" y="5119442"/>
            <a:ext cx="8229600" cy="1128958"/>
          </a:xfrm>
        </p:spPr>
        <p:txBody>
          <a:bodyPr tIns="18000" bIns="18000" anchor="ctr" anchorCtr="0"/>
          <a:lstStyle/>
          <a:p>
            <a:pPr marL="809625" lvl="1" indent="-352425" defTabSz="895350">
              <a:buFont typeface="+mj-lt"/>
              <a:buAutoNum type="arabicPeriod"/>
            </a:pPr>
            <a:r>
              <a:rPr lang="en-US" sz="2200" noProof="0" dirty="0">
                <a:latin typeface="Arial" panose="020B0604020202020204" pitchFamily="34" charset="0"/>
                <a:cs typeface="Arial" panose="020B0604020202020204" pitchFamily="34" charset="0"/>
              </a:rPr>
              <a:t> </a:t>
            </a:r>
            <a:r>
              <a:rPr lang="en-US" sz="2200" b="1" i="1" noProof="0" dirty="0">
                <a:latin typeface="Arial" panose="020B0604020202020204" pitchFamily="34" charset="0"/>
                <a:cs typeface="Arial" panose="020B0604020202020204" pitchFamily="34" charset="0"/>
              </a:rPr>
              <a:t>Upper-atmospheric ozone </a:t>
            </a:r>
            <a:r>
              <a:rPr lang="en-US" sz="2200" noProof="0" dirty="0">
                <a:latin typeface="Arial" panose="020B0604020202020204" pitchFamily="34" charset="0"/>
                <a:cs typeface="Arial" panose="020B0604020202020204" pitchFamily="34" charset="0"/>
              </a:rPr>
              <a:t>is desirable because it blocks</a:t>
            </a:r>
            <a:r>
              <a:rPr lang="en-US" sz="2200" baseline="0" noProof="0" dirty="0">
                <a:latin typeface="Arial" panose="020B0604020202020204" pitchFamily="34" charset="0"/>
                <a:cs typeface="Arial" panose="020B0604020202020204" pitchFamily="34" charset="0"/>
              </a:rPr>
              <a:t> </a:t>
            </a:r>
            <a:r>
              <a:rPr lang="en-US" sz="2200" noProof="0" dirty="0">
                <a:latin typeface="Arial" panose="020B0604020202020204" pitchFamily="34" charset="0"/>
                <a:cs typeface="Arial" panose="020B0604020202020204" pitchFamily="34" charset="0"/>
              </a:rPr>
              <a:t>out harmful ultraviolet rays from the sun.</a:t>
            </a:r>
          </a:p>
          <a:p>
            <a:pPr marL="809625" lvl="1" indent="-352425">
              <a:buFont typeface="+mj-lt"/>
              <a:buAutoNum type="arabicPeriod"/>
            </a:pPr>
            <a:r>
              <a:rPr lang="en-US" sz="2200" noProof="0" dirty="0">
                <a:latin typeface="Arial" panose="020B0604020202020204" pitchFamily="34" charset="0"/>
                <a:cs typeface="Arial" panose="020B0604020202020204" pitchFamily="34" charset="0"/>
              </a:rPr>
              <a:t> </a:t>
            </a:r>
            <a:r>
              <a:rPr lang="en-US" sz="2200" b="1" i="1" noProof="0" dirty="0">
                <a:latin typeface="Arial" panose="020B0604020202020204" pitchFamily="34" charset="0"/>
                <a:cs typeface="Arial" panose="020B0604020202020204" pitchFamily="34" charset="0"/>
              </a:rPr>
              <a:t>Ground-level ozone </a:t>
            </a:r>
            <a:r>
              <a:rPr lang="en-US" sz="2200" noProof="0" dirty="0">
                <a:latin typeface="Arial" panose="020B0604020202020204" pitchFamily="34" charset="0"/>
                <a:cs typeface="Arial" panose="020B0604020202020204" pitchFamily="34" charset="0"/>
              </a:rPr>
              <a:t>considered to be unhealthy smog.</a:t>
            </a:r>
          </a:p>
        </p:txBody>
      </p:sp>
    </p:spTree>
    <p:extLst>
      <p:ext uri="{BB962C8B-B14F-4D97-AF65-F5344CB8AC3E}">
        <p14:creationId xmlns:p14="http://schemas.microsoft.com/office/powerpoint/2010/main" val="4087331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(3 of 9)</a:t>
            </a:r>
            <a:endParaRPr lang="en-US" noProof="0" dirty="0"/>
          </a:p>
        </p:txBody>
      </p:sp>
      <p:sp>
        <p:nvSpPr>
          <p:cNvPr id="4" name="Content Placeholder 3"/>
          <p:cNvSpPr>
            <a:spLocks noGrp="1"/>
          </p:cNvSpPr>
          <p:nvPr>
            <p:ph idx="1"/>
          </p:nvPr>
        </p:nvSpPr>
        <p:spPr>
          <a:xfrm>
            <a:off x="457200" y="1012224"/>
            <a:ext cx="8229600" cy="3006395"/>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With introduction of </a:t>
            </a:r>
            <a:r>
              <a:rPr lang="en-US" sz="2400" spc="-300" noProof="0" dirty="0">
                <a:latin typeface="Arial" panose="020B0604020202020204" pitchFamily="34" charset="0"/>
                <a:cs typeface="Arial" panose="020B0604020202020204" pitchFamily="34" charset="0"/>
              </a:rPr>
              <a:t>N </a:t>
            </a:r>
            <a:r>
              <a:rPr lang="en-US" sz="2400" noProof="0" dirty="0">
                <a:latin typeface="Arial" panose="020B0604020202020204" pitchFamily="34" charset="0"/>
                <a:cs typeface="Arial" panose="020B0604020202020204" pitchFamily="34" charset="0"/>
              </a:rPr>
              <a:t>Ox reduction converters (also called dual-bed, </a:t>
            </a:r>
            <a:r>
              <a:rPr lang="en-US" sz="2400" b="1" i="1" noProof="0" dirty="0">
                <a:latin typeface="Arial" panose="020B0604020202020204" pitchFamily="34" charset="0"/>
                <a:cs typeface="Arial" panose="020B0604020202020204" pitchFamily="34" charset="0"/>
              </a:rPr>
              <a:t>three-way converters</a:t>
            </a:r>
            <a:r>
              <a:rPr lang="en-US" sz="2400" noProof="0" dirty="0">
                <a:latin typeface="Arial" panose="020B0604020202020204" pitchFamily="34" charset="0"/>
                <a:cs typeface="Arial" panose="020B0604020202020204" pitchFamily="34" charset="0"/>
              </a:rPr>
              <a:t>, or </a:t>
            </a:r>
            <a:r>
              <a:rPr lang="en-US" sz="2400" b="1" i="1" spc="-300" noProof="0" dirty="0">
                <a:latin typeface="Arial" panose="020B0604020202020204" pitchFamily="34" charset="0"/>
                <a:cs typeface="Arial" panose="020B0604020202020204" pitchFamily="34" charset="0"/>
              </a:rPr>
              <a:t>T W </a:t>
            </a:r>
            <a:r>
              <a:rPr lang="en-US" sz="2400" b="1" i="1" noProof="0" dirty="0">
                <a:latin typeface="Arial" panose="020B0604020202020204" pitchFamily="34" charset="0"/>
                <a:cs typeface="Arial" panose="020B0604020202020204" pitchFamily="34" charset="0"/>
              </a:rPr>
              <a:t>C</a:t>
            </a:r>
            <a:r>
              <a:rPr lang="en-US" sz="2400" noProof="0" dirty="0">
                <a:latin typeface="Arial" panose="020B0604020202020204" pitchFamily="34" charset="0"/>
                <a:cs typeface="Arial" panose="020B0604020202020204" pitchFamily="34" charset="0"/>
              </a:rPr>
              <a:t>)</a:t>
            </a:r>
          </a:p>
          <a:p>
            <a:r>
              <a:rPr lang="en-US" sz="2400" spc="-3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pump output is sent to the center of converter where extra air can help oxidize unburned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into water vapor and carbon dioxide. </a:t>
            </a:r>
          </a:p>
          <a:p>
            <a:r>
              <a:rPr lang="en-US" sz="2400" noProof="0" dirty="0">
                <a:latin typeface="Arial" panose="020B0604020202020204" pitchFamily="34" charset="0"/>
                <a:cs typeface="Arial" panose="020B0604020202020204" pitchFamily="34" charset="0"/>
              </a:rPr>
              <a:t>Computer controls the airflow from the pump by switching on and off various solenoid valves.</a:t>
            </a:r>
          </a:p>
        </p:txBody>
      </p:sp>
    </p:spTree>
    <p:extLst>
      <p:ext uri="{BB962C8B-B14F-4D97-AF65-F5344CB8AC3E}">
        <p14:creationId xmlns:p14="http://schemas.microsoft.com/office/powerpoint/2010/main" val="3536665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(4 of 9)</a:t>
            </a:r>
            <a:endParaRPr lang="en-US" noProof="0" dirty="0"/>
          </a:p>
        </p:txBody>
      </p:sp>
      <p:sp>
        <p:nvSpPr>
          <p:cNvPr id="4" name="Content Placeholder 3"/>
          <p:cNvSpPr>
            <a:spLocks noGrp="1"/>
          </p:cNvSpPr>
          <p:nvPr>
            <p:ph idx="1"/>
          </p:nvPr>
        </p:nvSpPr>
        <p:spPr>
          <a:xfrm>
            <a:off x="457200" y="868881"/>
            <a:ext cx="8229600" cy="2560119"/>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Air Distribution Manifolds and Nozzles </a:t>
            </a:r>
          </a:p>
          <a:p>
            <a:pPr>
              <a:spcBef>
                <a:spcPts val="600"/>
              </a:spcBef>
            </a:pPr>
            <a:r>
              <a:rPr lang="en-US" sz="2400" spc="-3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sends air from pump to nozzle installed near each exhaust port in cylinder head. </a:t>
            </a:r>
          </a:p>
          <a:p>
            <a:pPr>
              <a:spcBef>
                <a:spcPts val="600"/>
              </a:spcBef>
            </a:pPr>
            <a:r>
              <a:rPr lang="en-US" sz="2400" noProof="0" dirty="0">
                <a:latin typeface="Arial" panose="020B0604020202020204" pitchFamily="34" charset="0"/>
                <a:cs typeface="Arial" panose="020B0604020202020204" pitchFamily="34" charset="0"/>
              </a:rPr>
              <a:t>This provides equal air injection for the exhaust. </a:t>
            </a:r>
          </a:p>
          <a:p>
            <a:pPr>
              <a:spcBef>
                <a:spcPts val="600"/>
              </a:spcBef>
            </a:pPr>
            <a:r>
              <a:rPr lang="en-US" sz="2400" noProof="0" dirty="0">
                <a:latin typeface="Arial" panose="020B0604020202020204" pitchFamily="34" charset="0"/>
                <a:cs typeface="Arial" panose="020B0604020202020204" pitchFamily="34" charset="0"/>
              </a:rPr>
              <a:t>Makes it available at a point in system where exhaust gases are the hottest.</a:t>
            </a:r>
          </a:p>
        </p:txBody>
      </p:sp>
    </p:spTree>
    <p:extLst>
      <p:ext uri="{BB962C8B-B14F-4D97-AF65-F5344CB8AC3E}">
        <p14:creationId xmlns:p14="http://schemas.microsoft.com/office/powerpoint/2010/main" val="8614034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27.19</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14400"/>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External Air Manifold and Exhaust Check Valve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58121"/>
            <a:ext cx="4106333" cy="120887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external air manifold and exhaust check valve on a restored muscle car engine.</a:t>
            </a:r>
          </a:p>
        </p:txBody>
      </p:sp>
      <p:pic>
        <p:nvPicPr>
          <p:cNvPr id="7" name="Picture 6" descr="A close-up view of the air hose from air pump connected to exhaust check valve which is connected to air manifold.">
            <a:extLst>
              <a:ext uri="{FF2B5EF4-FFF2-40B4-BE49-F238E27FC236}">
                <a16:creationId xmlns:a16="http://schemas.microsoft.com/office/drawing/2014/main" id="{DAF3CE51-861A-8BA4-C6F6-E08A85100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365" y="1447800"/>
            <a:ext cx="3792035" cy="3742000"/>
          </a:xfrm>
          <a:prstGeom prst="rect">
            <a:avLst/>
          </a:prstGeom>
        </p:spPr>
      </p:pic>
    </p:spTree>
    <p:extLst>
      <p:ext uri="{BB962C8B-B14F-4D97-AF65-F5344CB8AC3E}">
        <p14:creationId xmlns:p14="http://schemas.microsoft.com/office/powerpoint/2010/main" val="3721774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(5 of 9)</a:t>
            </a:r>
            <a:endParaRPr lang="en-US" noProof="0" dirty="0"/>
          </a:p>
        </p:txBody>
      </p:sp>
      <p:sp>
        <p:nvSpPr>
          <p:cNvPr id="4" name="Content Placeholder 3"/>
          <p:cNvSpPr>
            <a:spLocks noGrp="1"/>
          </p:cNvSpPr>
          <p:nvPr>
            <p:ph idx="1"/>
          </p:nvPr>
        </p:nvSpPr>
        <p:spPr>
          <a:xfrm>
            <a:off x="457200" y="914400"/>
            <a:ext cx="8229600" cy="3937419"/>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Exhaust Check Valves </a:t>
            </a:r>
          </a:p>
          <a:p>
            <a:r>
              <a:rPr lang="en-US" sz="2400" noProof="0" dirty="0">
                <a:latin typeface="Arial" panose="020B0604020202020204" pitchFamily="34" charset="0"/>
                <a:cs typeface="Arial" panose="020B0604020202020204" pitchFamily="34" charset="0"/>
              </a:rPr>
              <a:t>Use one or more one-way check valves to protect air pump and other components from reverse exhaust flow. </a:t>
            </a:r>
          </a:p>
          <a:p>
            <a:r>
              <a:rPr lang="en-US" sz="2400" noProof="0" dirty="0">
                <a:latin typeface="Arial" panose="020B0604020202020204" pitchFamily="34" charset="0"/>
                <a:cs typeface="Arial" panose="020B0604020202020204" pitchFamily="34" charset="0"/>
              </a:rPr>
              <a:t>Check valve contains a spring-type metallic disc or reed that closes under exhaust backpressure located between the air manifold and switching valve(s). </a:t>
            </a:r>
          </a:p>
          <a:p>
            <a:r>
              <a:rPr lang="en-US" sz="2400" noProof="0" dirty="0">
                <a:latin typeface="Arial" panose="020B0604020202020204" pitchFamily="34" charset="0"/>
                <a:cs typeface="Arial" panose="020B0604020202020204" pitchFamily="34" charset="0"/>
              </a:rPr>
              <a:t>If exhaust pressure exceeds injection pressure air pump fails, check valve spring closes valve to prevent reverse exhaust flow. </a:t>
            </a:r>
          </a:p>
        </p:txBody>
      </p:sp>
    </p:spTree>
    <p:extLst>
      <p:ext uri="{BB962C8B-B14F-4D97-AF65-F5344CB8AC3E}">
        <p14:creationId xmlns:p14="http://schemas.microsoft.com/office/powerpoint/2010/main" val="2062653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1C89-A4F2-7E39-B1F7-CABB077BE2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4030DD-A878-2721-128C-FB76CE143607}"/>
              </a:ext>
            </a:extLst>
          </p:cNvPr>
          <p:cNvSpPr>
            <a:spLocks noGrp="1"/>
          </p:cNvSpPr>
          <p:nvPr>
            <p:ph type="title"/>
          </p:nvPr>
        </p:nvSpPr>
        <p:spPr>
          <a:xfrm>
            <a:off x="457200" y="135461"/>
            <a:ext cx="8205758" cy="590349"/>
          </a:xfrm>
        </p:spPr>
        <p:txBody>
          <a:bodyPr wrap="square"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(6 of 9)</a:t>
            </a:r>
            <a:endParaRPr lang="en-US" noProof="0" dirty="0"/>
          </a:p>
        </p:txBody>
      </p:sp>
      <p:sp>
        <p:nvSpPr>
          <p:cNvPr id="4" name="Content Placeholder 3">
            <a:extLst>
              <a:ext uri="{FF2B5EF4-FFF2-40B4-BE49-F238E27FC236}">
                <a16:creationId xmlns:a16="http://schemas.microsoft.com/office/drawing/2014/main" id="{F044BE1B-F871-1CAB-39E7-E41FE309F335}"/>
              </a:ext>
            </a:extLst>
          </p:cNvPr>
          <p:cNvSpPr>
            <a:spLocks noGrp="1"/>
          </p:cNvSpPr>
          <p:nvPr>
            <p:ph idx="1"/>
          </p:nvPr>
        </p:nvSpPr>
        <p:spPr>
          <a:xfrm>
            <a:off x="481042" y="903141"/>
            <a:ext cx="8205758" cy="3745059"/>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Belt-Driven Air Pumps </a:t>
            </a:r>
          </a:p>
          <a:p>
            <a:pPr>
              <a:spcBef>
                <a:spcPts val="600"/>
              </a:spcBef>
            </a:pPr>
            <a:r>
              <a:rPr lang="en-US" sz="2400" noProof="0" dirty="0">
                <a:latin typeface="Arial" panose="020B0604020202020204" pitchFamily="34" charset="0"/>
                <a:cs typeface="Arial" panose="020B0604020202020204" pitchFamily="34" charset="0"/>
              </a:rPr>
              <a:t>Uses a centrifugal filter just behind the drive pulley. </a:t>
            </a:r>
          </a:p>
          <a:p>
            <a:pPr lvl="1"/>
            <a:r>
              <a:rPr lang="en-US" sz="2400" noProof="0" dirty="0">
                <a:latin typeface="Arial" panose="020B0604020202020204" pitchFamily="34" charset="0"/>
                <a:cs typeface="Arial" panose="020B0604020202020204" pitchFamily="34" charset="0"/>
              </a:rPr>
              <a:t>Pump rotates, </a:t>
            </a:r>
            <a:r>
              <a:rPr lang="en-US" sz="2400" noProof="0" dirty="0" err="1">
                <a:latin typeface="Arial" panose="020B0604020202020204" pitchFamily="34" charset="0"/>
                <a:cs typeface="Arial" panose="020B0604020202020204" pitchFamily="34" charset="0"/>
              </a:rPr>
              <a:t>underhood</a:t>
            </a:r>
            <a:r>
              <a:rPr lang="en-US" sz="2400" noProof="0" dirty="0">
                <a:latin typeface="Arial" panose="020B0604020202020204" pitchFamily="34" charset="0"/>
                <a:cs typeface="Arial" panose="020B0604020202020204" pitchFamily="34" charset="0"/>
              </a:rPr>
              <a:t> air is drawn into pump and slightly compressed. </a:t>
            </a:r>
          </a:p>
          <a:p>
            <a:pPr lvl="1"/>
            <a:r>
              <a:rPr lang="en-US" sz="2400" noProof="0" dirty="0">
                <a:latin typeface="Arial" panose="020B0604020202020204" pitchFamily="34" charset="0"/>
                <a:cs typeface="Arial" panose="020B0604020202020204" pitchFamily="34" charset="0"/>
              </a:rPr>
              <a:t>Vacuum/solenoid-controlled diverter valves direct air:</a:t>
            </a:r>
          </a:p>
          <a:p>
            <a:pPr lvl="2"/>
            <a:r>
              <a:rPr lang="en-US" sz="2400" noProof="0" dirty="0">
                <a:latin typeface="Arial" panose="020B0604020202020204" pitchFamily="34" charset="0"/>
                <a:cs typeface="Arial" panose="020B0604020202020204" pitchFamily="34" charset="0"/>
              </a:rPr>
              <a:t>Exhaust manifold when engine is cold to help oxidize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and unburned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into carbon dioxide and water vapor.</a:t>
            </a:r>
          </a:p>
          <a:p>
            <a:pPr lvl="2"/>
            <a:r>
              <a:rPr lang="en-US" sz="2400" noProof="0" dirty="0">
                <a:latin typeface="Arial" panose="020B0604020202020204" pitchFamily="34" charset="0"/>
                <a:cs typeface="Arial" panose="020B0604020202020204" pitchFamily="34" charset="0"/>
              </a:rPr>
              <a:t>Catalytic converter provides extra oxygen needed</a:t>
            </a:r>
          </a:p>
        </p:txBody>
      </p:sp>
      <p:sp>
        <p:nvSpPr>
          <p:cNvPr id="2" name="Content Placeholder 1">
            <a:extLst>
              <a:ext uri="{FF2B5EF4-FFF2-40B4-BE49-F238E27FC236}">
                <a16:creationId xmlns:a16="http://schemas.microsoft.com/office/drawing/2014/main" id="{CA78E57F-5089-C800-F928-A9394F0AD8BA}"/>
              </a:ext>
            </a:extLst>
          </p:cNvPr>
          <p:cNvSpPr>
            <a:spLocks noGrp="1"/>
          </p:cNvSpPr>
          <p:nvPr>
            <p:ph idx="13"/>
          </p:nvPr>
        </p:nvSpPr>
        <p:spPr>
          <a:xfrm>
            <a:off x="1652347" y="4687376"/>
            <a:ext cx="6158153" cy="405683"/>
          </a:xfrm>
        </p:spPr>
        <p:txBody>
          <a:bodyPr tIns="18000" bIns="18000" anchor="ctr" anchorCtr="0"/>
          <a:lstStyle/>
          <a:p>
            <a:pPr marL="885825" lvl="2" indent="-885825" defTabSz="179388">
              <a:buNone/>
            </a:pPr>
            <a:r>
              <a:rPr lang="en-US" sz="2400" noProof="0" dirty="0"/>
              <a:t>for the efficient conversion of </a:t>
            </a:r>
            <a:r>
              <a:rPr lang="en-US" sz="2400" spc="-300" noProof="0" dirty="0"/>
              <a:t>C </a:t>
            </a:r>
            <a:r>
              <a:rPr lang="en-US" sz="2400" noProof="0" dirty="0"/>
              <a:t>O and </a:t>
            </a:r>
            <a:r>
              <a:rPr lang="en-US" sz="2400" spc="-300" noProof="0" dirty="0"/>
              <a:t>H </a:t>
            </a:r>
            <a:r>
              <a:rPr lang="en-US" sz="2400" noProof="0" dirty="0"/>
              <a:t>C into</a:t>
            </a:r>
            <a:endParaRPr lang="en-US" sz="2400" noProof="0" dirty="0">
              <a:latin typeface="Arial" panose="020B0604020202020204" pitchFamily="34" charset="0"/>
              <a:cs typeface="Arial" panose="020B0604020202020204" pitchFamily="34" charset="0"/>
            </a:endParaRPr>
          </a:p>
        </p:txBody>
      </p:sp>
      <p:graphicFrame>
        <p:nvGraphicFramePr>
          <p:cNvPr id="10" name="Object 9" descr="C O subscript 2.">
            <a:extLst>
              <a:ext uri="{FF2B5EF4-FFF2-40B4-BE49-F238E27FC236}">
                <a16:creationId xmlns:a16="http://schemas.microsoft.com/office/drawing/2014/main" id="{8EA5C68A-3F0C-C269-B936-428F1DBDA5CA}"/>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420220302"/>
              </p:ext>
            </p:extLst>
          </p:nvPr>
        </p:nvGraphicFramePr>
        <p:xfrm>
          <a:off x="7853362" y="4707364"/>
          <a:ext cx="638175" cy="446087"/>
        </p:xfrm>
        <a:graphic>
          <a:graphicData uri="http://schemas.openxmlformats.org/presentationml/2006/ole">
            <mc:AlternateContent xmlns:mc="http://schemas.openxmlformats.org/markup-compatibility/2006">
              <mc:Choice xmlns:v="urn:schemas-microsoft-com:vml" Requires="v">
                <p:oleObj name="Equation" r:id="rId3" imgW="330120" imgH="228600" progId="Equation.DSMT4">
                  <p:embed/>
                </p:oleObj>
              </mc:Choice>
              <mc:Fallback>
                <p:oleObj name="Equation" r:id="rId3" imgW="330120" imgH="228600" progId="Equation.DSMT4">
                  <p:embed/>
                  <p:pic>
                    <p:nvPicPr>
                      <p:cNvPr id="10" name="Object 9">
                        <a:extLst>
                          <a:ext uri="{FF2B5EF4-FFF2-40B4-BE49-F238E27FC236}">
                            <a16:creationId xmlns:a16="http://schemas.microsoft.com/office/drawing/2014/main" id="{B0DBE64B-88EB-5EAF-D603-4F9249D6BD82}"/>
                          </a:ext>
                          <a:ext uri="{C183D7F6-B498-43B3-948B-1728B52AA6E4}">
                            <adec:decorative xmlns:adec="http://schemas.microsoft.com/office/drawing/2017/decorative" val="0"/>
                          </a:ext>
                        </a:extLst>
                      </p:cNvPr>
                      <p:cNvPicPr/>
                      <p:nvPr/>
                    </p:nvPicPr>
                    <p:blipFill>
                      <a:blip r:embed="rId4"/>
                      <a:stretch>
                        <a:fillRect/>
                      </a:stretch>
                    </p:blipFill>
                    <p:spPr>
                      <a:xfrm>
                        <a:off x="7853362" y="4707364"/>
                        <a:ext cx="638175" cy="446087"/>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1458BAF0-9D7E-A550-E05D-01C78F3688E4}"/>
              </a:ext>
            </a:extLst>
          </p:cNvPr>
          <p:cNvSpPr>
            <a:spLocks noGrp="1"/>
          </p:cNvSpPr>
          <p:nvPr>
            <p:ph idx="14"/>
          </p:nvPr>
        </p:nvSpPr>
        <p:spPr>
          <a:xfrm>
            <a:off x="1652347" y="5132235"/>
            <a:ext cx="514591" cy="405683"/>
          </a:xfrm>
        </p:spPr>
        <p:txBody>
          <a:bodyPr tIns="18000" bIns="18000" anchor="ctr" anchorCtr="0"/>
          <a:lstStyle/>
          <a:p>
            <a:pPr marL="0" lvl="2" indent="0">
              <a:buNone/>
            </a:pPr>
            <a:r>
              <a:rPr lang="en-US" sz="2400" noProof="0" dirty="0"/>
              <a:t>and</a:t>
            </a:r>
          </a:p>
        </p:txBody>
      </p:sp>
      <p:graphicFrame>
        <p:nvGraphicFramePr>
          <p:cNvPr id="7" name="Object 6" descr="H subscript 2 O.">
            <a:extLst>
              <a:ext uri="{FF2B5EF4-FFF2-40B4-BE49-F238E27FC236}">
                <a16:creationId xmlns:a16="http://schemas.microsoft.com/office/drawing/2014/main" id="{6B6EF8DC-C6EA-1320-E10C-67E517A5FA8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57012332"/>
              </p:ext>
            </p:extLst>
          </p:nvPr>
        </p:nvGraphicFramePr>
        <p:xfrm>
          <a:off x="2209800" y="5153451"/>
          <a:ext cx="687387" cy="446088"/>
        </p:xfrm>
        <a:graphic>
          <a:graphicData uri="http://schemas.openxmlformats.org/presentationml/2006/ole">
            <mc:AlternateContent xmlns:mc="http://schemas.openxmlformats.org/markup-compatibility/2006">
              <mc:Choice xmlns:v="urn:schemas-microsoft-com:vml" Requires="v">
                <p:oleObj name="Equation" r:id="rId5" imgW="355320" imgH="228600" progId="Equation.DSMT4">
                  <p:embed/>
                </p:oleObj>
              </mc:Choice>
              <mc:Fallback>
                <p:oleObj name="Equation" r:id="rId5" imgW="355320" imgH="228600" progId="Equation.DSMT4">
                  <p:embed/>
                  <p:pic>
                    <p:nvPicPr>
                      <p:cNvPr id="10" name="Object 9">
                        <a:extLst>
                          <a:ext uri="{FF2B5EF4-FFF2-40B4-BE49-F238E27FC236}">
                            <a16:creationId xmlns:a16="http://schemas.microsoft.com/office/drawing/2014/main" id="{8EA5C68A-3F0C-C269-B936-428F1DBDA5CA}"/>
                          </a:ext>
                          <a:ext uri="{C183D7F6-B498-43B3-948B-1728B52AA6E4}">
                            <adec:decorative xmlns:adec="http://schemas.microsoft.com/office/drawing/2017/decorative" val="0"/>
                          </a:ext>
                        </a:extLst>
                      </p:cNvPr>
                      <p:cNvPicPr/>
                      <p:nvPr/>
                    </p:nvPicPr>
                    <p:blipFill>
                      <a:blip r:embed="rId6"/>
                      <a:stretch>
                        <a:fillRect/>
                      </a:stretch>
                    </p:blipFill>
                    <p:spPr>
                      <a:xfrm>
                        <a:off x="2209800" y="5153451"/>
                        <a:ext cx="687387" cy="446088"/>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036E0268-9B1D-A2B8-FAAA-83F5418D36B9}"/>
              </a:ext>
            </a:extLst>
          </p:cNvPr>
          <p:cNvSpPr>
            <a:spLocks noGrp="1"/>
          </p:cNvSpPr>
          <p:nvPr>
            <p:ph idx="15"/>
          </p:nvPr>
        </p:nvSpPr>
        <p:spPr>
          <a:xfrm>
            <a:off x="457200" y="5638800"/>
            <a:ext cx="8229600" cy="775015"/>
          </a:xfrm>
        </p:spPr>
        <p:txBody>
          <a:bodyPr tIns="18000" bIns="18000" anchor="ctr" anchorCtr="0"/>
          <a:lstStyle/>
          <a:p>
            <a:pPr lvl="2"/>
            <a:r>
              <a:rPr lang="en-US" sz="2400" noProof="0" dirty="0"/>
              <a:t>Air cleaner during deceleration or wide-open throttle (</a:t>
            </a:r>
            <a:r>
              <a:rPr lang="en-US" sz="2400" spc="-300" noProof="0" dirty="0"/>
              <a:t>W O </a:t>
            </a:r>
            <a:r>
              <a:rPr lang="en-US" sz="2400" noProof="0" dirty="0"/>
              <a:t>T) engine operation.</a:t>
            </a:r>
          </a:p>
        </p:txBody>
      </p:sp>
    </p:spTree>
    <p:extLst>
      <p:ext uri="{BB962C8B-B14F-4D97-AF65-F5344CB8AC3E}">
        <p14:creationId xmlns:p14="http://schemas.microsoft.com/office/powerpoint/2010/main" val="2348151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27.20a</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45177"/>
            <a:ext cx="8193911"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Cold Engine, Open Loop Operation.</a:t>
            </a:r>
          </a:p>
        </p:txBody>
      </p:sp>
      <p:pic>
        <p:nvPicPr>
          <p:cNvPr id="7" name="Picture 6" descr="An illustration depicts a cold engine.&#10;Long description is available in notes, press F6.">
            <a:extLst>
              <a:ext uri="{FF2B5EF4-FFF2-40B4-BE49-F238E27FC236}">
                <a16:creationId xmlns:a16="http://schemas.microsoft.com/office/drawing/2014/main" id="{DAE3F544-0F31-34B3-6EAC-5BAE380A6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84" y="1524000"/>
            <a:ext cx="7317516" cy="3194519"/>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4884270"/>
            <a:ext cx="8229600" cy="126745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(a) When the engine is cold and before the oxygen sensor is hot enough to achieve closed loop, the airflow from the air pump is directed to the exhaust manifold(s) through the one-way check valves which keep the exhaust gases from entering the switching solenoids and the pump itself.</a:t>
            </a:r>
          </a:p>
        </p:txBody>
      </p:sp>
    </p:spTree>
    <p:extLst>
      <p:ext uri="{BB962C8B-B14F-4D97-AF65-F5344CB8AC3E}">
        <p14:creationId xmlns:p14="http://schemas.microsoft.com/office/powerpoint/2010/main" val="9784771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27.20b</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Closed Loop Operation</a:t>
            </a:r>
          </a:p>
        </p:txBody>
      </p:sp>
      <p:pic>
        <p:nvPicPr>
          <p:cNvPr id="7" name="Picture 6" descr="An illustration depicts a hot engine.&#10;Long description is available in notes, press F6.">
            <a:extLst>
              <a:ext uri="{FF2B5EF4-FFF2-40B4-BE49-F238E27FC236}">
                <a16:creationId xmlns:a16="http://schemas.microsoft.com/office/drawing/2014/main" id="{E0203288-F436-AD6F-1E90-EBCBAEB44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61" y="1533427"/>
            <a:ext cx="7572679" cy="333813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306917"/>
            <a:ext cx="822960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(b) When the engine achieves closed loop, the air is directed to the catalytic converter.</a:t>
            </a:r>
          </a:p>
        </p:txBody>
      </p:sp>
    </p:spTree>
    <p:extLst>
      <p:ext uri="{BB962C8B-B14F-4D97-AF65-F5344CB8AC3E}">
        <p14:creationId xmlns:p14="http://schemas.microsoft.com/office/powerpoint/2010/main" val="1389842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Secondary Air-Injection</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econdary_Air-Inject-Chapter_85-A8">
            <a:hlinkClick r:id="" action="ppaction://media"/>
            <a:extLst>
              <a:ext uri="{FF2B5EF4-FFF2-40B4-BE49-F238E27FC236}">
                <a16:creationId xmlns:a16="http://schemas.microsoft.com/office/drawing/2014/main" id="{009F9603-F3EB-99B3-D5F9-88C0FFB693D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8026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92F3-9269-D4A5-9177-C37C4CD8A9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29CBDA-3232-70FF-8F20-ACFE089245DB}"/>
              </a:ext>
            </a:extLst>
          </p:cNvPr>
          <p:cNvSpPr>
            <a:spLocks noGrp="1"/>
          </p:cNvSpPr>
          <p:nvPr>
            <p:ph type="title"/>
          </p:nvPr>
        </p:nvSpPr>
        <p:spPr>
          <a:xfrm>
            <a:off x="457200" y="135461"/>
            <a:ext cx="8205758" cy="590349"/>
          </a:xfrm>
        </p:spPr>
        <p:txBody>
          <a:bodyPr wrap="square"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(7 of 9)</a:t>
            </a:r>
            <a:endParaRPr lang="en-US" noProof="0" dirty="0"/>
          </a:p>
        </p:txBody>
      </p:sp>
      <p:sp>
        <p:nvSpPr>
          <p:cNvPr id="4" name="Content Placeholder 3">
            <a:extLst>
              <a:ext uri="{FF2B5EF4-FFF2-40B4-BE49-F238E27FC236}">
                <a16:creationId xmlns:a16="http://schemas.microsoft.com/office/drawing/2014/main" id="{4B4660B2-B90A-ACB3-8B52-9B5D312B5926}"/>
              </a:ext>
            </a:extLst>
          </p:cNvPr>
          <p:cNvSpPr>
            <a:spLocks noGrp="1"/>
          </p:cNvSpPr>
          <p:nvPr>
            <p:ph idx="1"/>
          </p:nvPr>
        </p:nvSpPr>
        <p:spPr>
          <a:xfrm>
            <a:off x="457200" y="848789"/>
            <a:ext cx="8229600" cy="4637611"/>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Electric Motor-Driven Air Pumps </a:t>
            </a:r>
          </a:p>
          <a:p>
            <a:pPr>
              <a:spcBef>
                <a:spcPts val="600"/>
              </a:spcBef>
            </a:pPr>
            <a:r>
              <a:rPr lang="en-US" sz="2400" noProof="0" dirty="0">
                <a:latin typeface="Arial" panose="020B0604020202020204" pitchFamily="34" charset="0"/>
                <a:cs typeface="Arial" panose="020B0604020202020204" pitchFamily="34" charset="0"/>
              </a:rPr>
              <a:t>Used only during cold engine operation and computer controlled. </a:t>
            </a:r>
          </a:p>
          <a:p>
            <a:pPr lvl="1"/>
            <a:r>
              <a:rPr lang="en-US" sz="2400" spc="-28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system helps reduce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a:t>
            </a:r>
          </a:p>
          <a:p>
            <a:pPr lvl="1"/>
            <a:r>
              <a:rPr lang="en-US" sz="2400" noProof="0" dirty="0">
                <a:latin typeface="Arial" panose="020B0604020202020204" pitchFamily="34" charset="0"/>
                <a:cs typeface="Arial" panose="020B0604020202020204" pitchFamily="34" charset="0"/>
              </a:rPr>
              <a:t>It also helps to warm three-way catalytic converters </a:t>
            </a:r>
          </a:p>
          <a:p>
            <a:pPr lvl="1"/>
            <a:r>
              <a:rPr lang="en-US" sz="2400" noProof="0" dirty="0">
                <a:latin typeface="Arial" panose="020B0604020202020204" pitchFamily="34" charset="0"/>
                <a:cs typeface="Arial" panose="020B0604020202020204" pitchFamily="34" charset="0"/>
              </a:rPr>
              <a:t>quickly on engine start-up so conversion of exhaust gases may occur sooner.</a:t>
            </a:r>
          </a:p>
          <a:p>
            <a:pPr>
              <a:spcBef>
                <a:spcPts val="600"/>
              </a:spcBef>
            </a:pPr>
            <a:r>
              <a:rPr lang="en-US" sz="2400" spc="-2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pump solenoids controlled by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a:t>
            </a:r>
          </a:p>
          <a:p>
            <a:pPr lvl="1"/>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turns on pump by providing ground to complete circuit which energizes </a:t>
            </a:r>
            <a:r>
              <a:rPr lang="en-US" sz="2400" spc="-3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pump solenoid relay. </a:t>
            </a:r>
          </a:p>
          <a:p>
            <a:pPr>
              <a:spcBef>
                <a:spcPts val="600"/>
              </a:spcBef>
            </a:pP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turns on </a:t>
            </a:r>
            <a:r>
              <a:rPr lang="en-US" sz="2400" spc="-2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pump during start-up any time engine</a:t>
            </a:r>
          </a:p>
        </p:txBody>
      </p:sp>
      <p:sp>
        <p:nvSpPr>
          <p:cNvPr id="2" name="Content Placeholder 1">
            <a:extLst>
              <a:ext uri="{FF2B5EF4-FFF2-40B4-BE49-F238E27FC236}">
                <a16:creationId xmlns:a16="http://schemas.microsoft.com/office/drawing/2014/main" id="{874174DD-E6EC-F2CE-138D-619C8CAF5C99}"/>
              </a:ext>
            </a:extLst>
          </p:cNvPr>
          <p:cNvSpPr>
            <a:spLocks noGrp="1"/>
          </p:cNvSpPr>
          <p:nvPr>
            <p:ph idx="13"/>
          </p:nvPr>
        </p:nvSpPr>
        <p:spPr>
          <a:xfrm>
            <a:off x="685800" y="5537932"/>
            <a:ext cx="3937000" cy="405683"/>
          </a:xfrm>
        </p:spPr>
        <p:txBody>
          <a:bodyPr tIns="18000" bIns="18000" anchor="ctr" anchorCtr="0"/>
          <a:lstStyle/>
          <a:p>
            <a:pPr marL="0" indent="-886968" defTabSz="179388">
              <a:buNone/>
            </a:pPr>
            <a:r>
              <a:rPr lang="en-US" sz="2400" noProof="0" dirty="0">
                <a:latin typeface="Arial" panose="020B0604020202020204" pitchFamily="34" charset="0"/>
                <a:cs typeface="Arial" panose="020B0604020202020204" pitchFamily="34" charset="0"/>
              </a:rPr>
              <a:t>coolant temperature is above</a:t>
            </a:r>
          </a:p>
        </p:txBody>
      </p:sp>
      <p:graphicFrame>
        <p:nvGraphicFramePr>
          <p:cNvPr id="10" name="Object 9" descr="32 degrees Fahrenheit.">
            <a:extLst>
              <a:ext uri="{FF2B5EF4-FFF2-40B4-BE49-F238E27FC236}">
                <a16:creationId xmlns:a16="http://schemas.microsoft.com/office/drawing/2014/main" id="{3DB9999F-BD90-CDCC-FDF2-E117B08D4A01}"/>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43383325"/>
              </p:ext>
            </p:extLst>
          </p:nvPr>
        </p:nvGraphicFramePr>
        <p:xfrm>
          <a:off x="4648200" y="5595937"/>
          <a:ext cx="712787" cy="347663"/>
        </p:xfrm>
        <a:graphic>
          <a:graphicData uri="http://schemas.openxmlformats.org/presentationml/2006/ole">
            <mc:AlternateContent xmlns:mc="http://schemas.openxmlformats.org/markup-compatibility/2006">
              <mc:Choice xmlns:v="urn:schemas-microsoft-com:vml" Requires="v">
                <p:oleObj name="Equation" r:id="rId3" imgW="368280" imgH="177480" progId="Equation.DSMT4">
                  <p:embed/>
                </p:oleObj>
              </mc:Choice>
              <mc:Fallback>
                <p:oleObj name="Equation" r:id="rId3" imgW="368280" imgH="177480" progId="Equation.DSMT4">
                  <p:embed/>
                  <p:pic>
                    <p:nvPicPr>
                      <p:cNvPr id="10" name="Object 9">
                        <a:extLst>
                          <a:ext uri="{FF2B5EF4-FFF2-40B4-BE49-F238E27FC236}">
                            <a16:creationId xmlns:a16="http://schemas.microsoft.com/office/drawing/2014/main" id="{8EA5C68A-3F0C-C269-B936-428F1DBDA5CA}"/>
                          </a:ext>
                          <a:ext uri="{C183D7F6-B498-43B3-948B-1728B52AA6E4}">
                            <adec:decorative xmlns:adec="http://schemas.microsoft.com/office/drawing/2017/decorative" val="0"/>
                          </a:ext>
                        </a:extLst>
                      </p:cNvPr>
                      <p:cNvPicPr/>
                      <p:nvPr/>
                    </p:nvPicPr>
                    <p:blipFill>
                      <a:blip r:embed="rId4"/>
                      <a:stretch>
                        <a:fillRect/>
                      </a:stretch>
                    </p:blipFill>
                    <p:spPr>
                      <a:xfrm>
                        <a:off x="4648200" y="5595937"/>
                        <a:ext cx="712787" cy="347663"/>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2305D63F-C35D-639B-C388-9BD0696AB248}"/>
              </a:ext>
            </a:extLst>
          </p:cNvPr>
          <p:cNvSpPr>
            <a:spLocks noGrp="1"/>
          </p:cNvSpPr>
          <p:nvPr>
            <p:ph idx="14"/>
          </p:nvPr>
        </p:nvSpPr>
        <p:spPr>
          <a:xfrm>
            <a:off x="5410200" y="5537932"/>
            <a:ext cx="1970313" cy="405683"/>
          </a:xfrm>
        </p:spPr>
        <p:txBody>
          <a:bodyPr tIns="18000" bIns="18000" anchor="ctr" anchorCtr="0"/>
          <a:lstStyle/>
          <a:p>
            <a:pPr marL="0" indent="-886968">
              <a:buNone/>
            </a:pPr>
            <a:r>
              <a:rPr lang="en-US" sz="2400" noProof="0" dirty="0">
                <a:latin typeface="Arial" panose="020B0604020202020204" pitchFamily="34" charset="0"/>
                <a:cs typeface="Arial" panose="020B0604020202020204" pitchFamily="34" charset="0"/>
              </a:rPr>
              <a:t>system enters</a:t>
            </a:r>
            <a:endParaRPr lang="en-US" sz="2400" noProof="0" dirty="0"/>
          </a:p>
        </p:txBody>
      </p:sp>
      <p:sp>
        <p:nvSpPr>
          <p:cNvPr id="6" name="Content Placeholder 5">
            <a:extLst>
              <a:ext uri="{FF2B5EF4-FFF2-40B4-BE49-F238E27FC236}">
                <a16:creationId xmlns:a16="http://schemas.microsoft.com/office/drawing/2014/main" id="{9F34FCDD-2125-B257-B446-A25407C7F4D5}"/>
              </a:ext>
            </a:extLst>
          </p:cNvPr>
          <p:cNvSpPr>
            <a:spLocks noGrp="1"/>
          </p:cNvSpPr>
          <p:nvPr>
            <p:ph idx="15"/>
          </p:nvPr>
        </p:nvSpPr>
        <p:spPr>
          <a:xfrm>
            <a:off x="685800" y="5975873"/>
            <a:ext cx="3124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closed-loop operation.</a:t>
            </a:r>
            <a:endParaRPr lang="en-US" sz="2400" noProof="0" dirty="0"/>
          </a:p>
        </p:txBody>
      </p:sp>
    </p:spTree>
    <p:extLst>
      <p:ext uri="{BB962C8B-B14F-4D97-AF65-F5344CB8AC3E}">
        <p14:creationId xmlns:p14="http://schemas.microsoft.com/office/powerpoint/2010/main" val="3370756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Electric Secondary Air-Injection Pump</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81457"/>
            <a:ext cx="4106333" cy="188301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typical electric motor-driven </a:t>
            </a:r>
            <a:r>
              <a:rPr lang="en-US" sz="2400" spc="-3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pump. This unit is on a Chevrolet Corvette and only works when the engine is cold.</a:t>
            </a:r>
          </a:p>
        </p:txBody>
      </p:sp>
      <p:pic>
        <p:nvPicPr>
          <p:cNvPr id="7" name="Picture 6" descr="A close-up view of a secondary air injection pump.">
            <a:extLst>
              <a:ext uri="{FF2B5EF4-FFF2-40B4-BE49-F238E27FC236}">
                <a16:creationId xmlns:a16="http://schemas.microsoft.com/office/drawing/2014/main" id="{0FF84366-8557-9701-A28D-0FE75065F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447800"/>
            <a:ext cx="3847853" cy="3594707"/>
          </a:xfrm>
          <a:prstGeom prst="rect">
            <a:avLst/>
          </a:prstGeom>
        </p:spPr>
      </p:pic>
    </p:spTree>
    <p:extLst>
      <p:ext uri="{BB962C8B-B14F-4D97-AF65-F5344CB8AC3E}">
        <p14:creationId xmlns:p14="http://schemas.microsoft.com/office/powerpoint/2010/main" val="3109878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2362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Red-Brown Haze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11765"/>
            <a:ext cx="3801533" cy="186483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Notice the red-brown haze which is often over many major cities. This haze is the result of oxides or nitrogen in the atmosphere.</a:t>
            </a:r>
          </a:p>
        </p:txBody>
      </p:sp>
      <p:pic>
        <p:nvPicPr>
          <p:cNvPr id="7" name="Picture 6" descr="A top view shows the red-brown haze in the sky.">
            <a:extLst>
              <a:ext uri="{FF2B5EF4-FFF2-40B4-BE49-F238E27FC236}">
                <a16:creationId xmlns:a16="http://schemas.microsoft.com/office/drawing/2014/main" id="{51C124AE-4715-EEBD-6088-D37C83C5F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019582"/>
            <a:ext cx="3981711" cy="3095218"/>
          </a:xfrm>
          <a:prstGeom prst="rect">
            <a:avLst/>
          </a:prstGeom>
        </p:spPr>
      </p:pic>
    </p:spTree>
    <p:extLst>
      <p:ext uri="{BB962C8B-B14F-4D97-AF65-F5344CB8AC3E}">
        <p14:creationId xmlns:p14="http://schemas.microsoft.com/office/powerpoint/2010/main" val="3356592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4347"/>
          </a:xfrm>
        </p:spPr>
        <p:txBody>
          <a:bodyPr tIns="18000" bIns="18000" anchor="ctr" anchorCtr="0">
            <a:spAutoFit/>
          </a:bodyPr>
          <a:lstStyle/>
          <a:p>
            <a:r>
              <a:rPr lang="en-US" kern="0" noProof="0" dirty="0">
                <a:cs typeface="Times New Roman"/>
                <a:sym typeface="Times New Roman"/>
              </a:rPr>
              <a:t>Secondary Air-Injection System Diagnosis</a:t>
            </a:r>
            <a:endParaRPr lang="en-US" noProof="0" dirty="0"/>
          </a:p>
        </p:txBody>
      </p:sp>
      <p:sp>
        <p:nvSpPr>
          <p:cNvPr id="4" name="Content Placeholder 3"/>
          <p:cNvSpPr>
            <a:spLocks noGrp="1"/>
          </p:cNvSpPr>
          <p:nvPr>
            <p:ph idx="1"/>
          </p:nvPr>
        </p:nvSpPr>
        <p:spPr>
          <a:xfrm>
            <a:off x="457200" y="1421152"/>
            <a:ext cx="8229600" cy="3760448"/>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Symptoms </a:t>
            </a:r>
          </a:p>
          <a:p>
            <a:r>
              <a:rPr lang="en-US" sz="2400" noProof="0" dirty="0">
                <a:latin typeface="Arial" panose="020B0604020202020204" pitchFamily="34" charset="0"/>
                <a:cs typeface="Arial" panose="020B0604020202020204" pitchFamily="34" charset="0"/>
              </a:rPr>
              <a:t>Air pump system should be inspected if an exhaust emissions test failure occurs. </a:t>
            </a:r>
          </a:p>
          <a:p>
            <a:r>
              <a:rPr lang="en-US" sz="2400" noProof="0" dirty="0">
                <a:latin typeface="Arial" panose="020B0604020202020204" pitchFamily="34" charset="0"/>
                <a:cs typeface="Arial" panose="020B0604020202020204" pitchFamily="34" charset="0"/>
              </a:rPr>
              <a:t>Exhaust will enter the air cleaner assembly resulting in a horribly running engine </a:t>
            </a:r>
          </a:p>
          <a:p>
            <a:r>
              <a:rPr lang="en-US" sz="2400" noProof="0" dirty="0">
                <a:latin typeface="Arial" panose="020B0604020202020204" pitchFamily="34" charset="0"/>
                <a:cs typeface="Arial" panose="020B0604020202020204" pitchFamily="34" charset="0"/>
              </a:rPr>
              <a:t>Extra exhaust displaces oxygen needed for proper combustion. </a:t>
            </a:r>
          </a:p>
          <a:p>
            <a:r>
              <a:rPr lang="en-US" sz="2400" noProof="0" dirty="0">
                <a:latin typeface="Arial" panose="020B0604020202020204" pitchFamily="34" charset="0"/>
                <a:cs typeface="Arial" panose="020B0604020202020204" pitchFamily="34" charset="0"/>
              </a:rPr>
              <a:t>With the engine running, check for normal operation. </a:t>
            </a:r>
          </a:p>
        </p:txBody>
      </p:sp>
    </p:spTree>
    <p:extLst>
      <p:ext uri="{BB962C8B-B14F-4D97-AF65-F5344CB8AC3E}">
        <p14:creationId xmlns:p14="http://schemas.microsoft.com/office/powerpoint/2010/main" val="194678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(8 of 9)</a:t>
            </a:r>
            <a:endParaRPr lang="en-US" noProof="0" dirty="0"/>
          </a:p>
        </p:txBody>
      </p:sp>
      <p:sp>
        <p:nvSpPr>
          <p:cNvPr id="4" name="Content Placeholder 3"/>
          <p:cNvSpPr>
            <a:spLocks noGrp="1"/>
          </p:cNvSpPr>
          <p:nvPr>
            <p:ph idx="1"/>
          </p:nvPr>
        </p:nvSpPr>
        <p:spPr>
          <a:xfrm>
            <a:off x="457200" y="914400"/>
            <a:ext cx="8229600" cy="4716676"/>
          </a:xfrm>
        </p:spPr>
        <p:txBody>
          <a:bodyPr tIns="1800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Visual Inspection </a:t>
            </a:r>
          </a:p>
          <a:p>
            <a:pPr marL="0" indent="0">
              <a:buNone/>
            </a:pPr>
            <a:r>
              <a:rPr lang="en-US" sz="2000" noProof="0" dirty="0">
                <a:latin typeface="Arial" panose="020B0604020202020204" pitchFamily="34" charset="0"/>
                <a:cs typeface="Arial" panose="020B0604020202020204" pitchFamily="34" charset="0"/>
              </a:rPr>
              <a:t>Carefully inspect all secondary-air-injection (</a:t>
            </a:r>
            <a:r>
              <a:rPr lang="en-US" sz="2000" spc="-280" noProof="0" dirty="0">
                <a:latin typeface="Arial" panose="020B0604020202020204" pitchFamily="34" charset="0"/>
                <a:cs typeface="Arial" panose="020B0604020202020204" pitchFamily="34" charset="0"/>
              </a:rPr>
              <a:t>S A </a:t>
            </a:r>
            <a:r>
              <a:rPr lang="en-US" sz="2000" noProof="0" dirty="0">
                <a:latin typeface="Arial" panose="020B0604020202020204" pitchFamily="34" charset="0"/>
                <a:cs typeface="Arial" panose="020B0604020202020204" pitchFamily="34" charset="0"/>
              </a:rPr>
              <a:t>I) systems, including:</a:t>
            </a:r>
          </a:p>
          <a:p>
            <a:r>
              <a:rPr lang="en-US" sz="2000" noProof="0" dirty="0">
                <a:latin typeface="Arial" panose="020B0604020202020204" pitchFamily="34" charset="0"/>
                <a:cs typeface="Arial" panose="020B0604020202020204" pitchFamily="34" charset="0"/>
              </a:rPr>
              <a:t>Any hoses or pipes that have holes and leak air or exhaust, which require replacement</a:t>
            </a:r>
          </a:p>
          <a:p>
            <a:r>
              <a:rPr lang="en-US" sz="2000" noProof="0" dirty="0">
                <a:latin typeface="Arial" panose="020B0604020202020204" pitchFamily="34" charset="0"/>
                <a:cs typeface="Arial" panose="020B0604020202020204" pitchFamily="34" charset="0"/>
              </a:rPr>
              <a:t>Check valve(s), when a pump has become inoperative</a:t>
            </a:r>
          </a:p>
          <a:p>
            <a:r>
              <a:rPr lang="en-US" sz="2000" noProof="0" dirty="0">
                <a:latin typeface="Arial" panose="020B0604020202020204" pitchFamily="34" charset="0"/>
                <a:cs typeface="Arial" panose="020B0604020202020204" pitchFamily="34" charset="0"/>
              </a:rPr>
              <a:t>Exhaust gases that may have gotten past the check valve and damaged the pump. (Look for signs of overheated areas upstream from the check valves. In severe cases, the exhaust can enter the air cleaner assembly and destroy the air filter and greatly reduce engine power.)</a:t>
            </a:r>
          </a:p>
          <a:p>
            <a:r>
              <a:rPr lang="en-US" sz="2000" noProof="0" dirty="0">
                <a:latin typeface="Arial" panose="020B0604020202020204" pitchFamily="34" charset="0"/>
                <a:cs typeface="Arial" panose="020B0604020202020204" pitchFamily="34" charset="0"/>
              </a:rPr>
              <a:t>Drive belt on an engine-driven pump, for wear and proper tension. (If the belt is worn or damaged, check that the AIR pump rotates.)</a:t>
            </a:r>
          </a:p>
        </p:txBody>
      </p:sp>
    </p:spTree>
    <p:extLst>
      <p:ext uri="{BB962C8B-B14F-4D97-AF65-F5344CB8AC3E}">
        <p14:creationId xmlns:p14="http://schemas.microsoft.com/office/powerpoint/2010/main" val="2543545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608D-D84B-C0D9-EAEA-6172AF002A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04B141-500C-B534-1A28-F7A9CAD84D68}"/>
              </a:ext>
            </a:extLst>
          </p:cNvPr>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Secondary Air-Injection System </a:t>
            </a:r>
            <a:r>
              <a:rPr lang="en-US" sz="2800" kern="0" noProof="0" dirty="0">
                <a:cs typeface="Times New Roman"/>
                <a:sym typeface="Times New Roman"/>
              </a:rPr>
              <a:t>(9 of 9)</a:t>
            </a:r>
            <a:endParaRPr lang="en-US" noProof="0" dirty="0"/>
          </a:p>
        </p:txBody>
      </p:sp>
      <p:sp>
        <p:nvSpPr>
          <p:cNvPr id="4" name="Content Placeholder 3">
            <a:extLst>
              <a:ext uri="{FF2B5EF4-FFF2-40B4-BE49-F238E27FC236}">
                <a16:creationId xmlns:a16="http://schemas.microsoft.com/office/drawing/2014/main" id="{E6A34B07-FFB7-3CE1-BF6E-FB30862C448F}"/>
              </a:ext>
            </a:extLst>
          </p:cNvPr>
          <p:cNvSpPr>
            <a:spLocks noGrp="1"/>
          </p:cNvSpPr>
          <p:nvPr>
            <p:ph idx="1"/>
          </p:nvPr>
        </p:nvSpPr>
        <p:spPr>
          <a:xfrm>
            <a:off x="457200" y="984535"/>
            <a:ext cx="8229600" cy="844265"/>
          </a:xfrm>
        </p:spPr>
        <p:txBody>
          <a:bodyPr tIns="1800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Four-Gas Exhaust Analysis </a:t>
            </a:r>
          </a:p>
          <a:p>
            <a:r>
              <a:rPr lang="en-US" sz="2000" spc="-200" noProof="0" dirty="0">
                <a:latin typeface="Arial" panose="020B0604020202020204" pitchFamily="34" charset="0"/>
                <a:cs typeface="Arial" panose="020B0604020202020204" pitchFamily="34" charset="0"/>
              </a:rPr>
              <a:t>S A </a:t>
            </a:r>
            <a:r>
              <a:rPr lang="en-US" sz="2000" noProof="0" dirty="0">
                <a:latin typeface="Arial" panose="020B0604020202020204" pitchFamily="34" charset="0"/>
                <a:cs typeface="Arial" panose="020B0604020202020204" pitchFamily="34" charset="0"/>
              </a:rPr>
              <a:t>I system tested using exhaust gas analyzer:</a:t>
            </a:r>
          </a:p>
        </p:txBody>
      </p:sp>
      <p:sp>
        <p:nvSpPr>
          <p:cNvPr id="2" name="Content Placeholder 1">
            <a:extLst>
              <a:ext uri="{FF2B5EF4-FFF2-40B4-BE49-F238E27FC236}">
                <a16:creationId xmlns:a16="http://schemas.microsoft.com/office/drawing/2014/main" id="{2BDB8732-1062-C038-47CB-8DD8472397F6}"/>
              </a:ext>
            </a:extLst>
          </p:cNvPr>
          <p:cNvSpPr>
            <a:spLocks noGrp="1"/>
          </p:cNvSpPr>
          <p:nvPr>
            <p:ph idx="13"/>
          </p:nvPr>
        </p:nvSpPr>
        <p:spPr>
          <a:xfrm>
            <a:off x="457198" y="1920292"/>
            <a:ext cx="8229599" cy="2575508"/>
          </a:xfrm>
        </p:spPr>
        <p:txBody>
          <a:bodyPr tIns="18000" bIns="18000" anchor="ctr" anchorCtr="0"/>
          <a:lstStyle/>
          <a:p>
            <a:pPr marL="0" indent="0">
              <a:buNone/>
            </a:pPr>
            <a:r>
              <a:rPr lang="en-US" sz="2000" b="1" noProof="0" dirty="0">
                <a:latin typeface="Arial" panose="020B0604020202020204" pitchFamily="34" charset="0"/>
                <a:cs typeface="Arial" panose="020B0604020202020204" pitchFamily="34" charset="0"/>
              </a:rPr>
              <a:t>STEP 1: </a:t>
            </a:r>
            <a:r>
              <a:rPr lang="en-US" sz="2000" noProof="0" dirty="0">
                <a:latin typeface="Arial" panose="020B0604020202020204" pitchFamily="34" charset="0"/>
                <a:cs typeface="Arial" panose="020B0604020202020204" pitchFamily="34" charset="0"/>
              </a:rPr>
              <a:t>Start engine and allow it to normal operating temperature is achieved.</a:t>
            </a:r>
          </a:p>
          <a:p>
            <a:pPr marL="0" indent="0">
              <a:buNone/>
            </a:pPr>
            <a:r>
              <a:rPr lang="en-US" sz="2000" b="1" noProof="0" dirty="0">
                <a:latin typeface="Arial" panose="020B0604020202020204" pitchFamily="34" charset="0"/>
                <a:cs typeface="Arial" panose="020B0604020202020204" pitchFamily="34" charset="0"/>
              </a:rPr>
              <a:t>STEP 2: </a:t>
            </a:r>
            <a:r>
              <a:rPr lang="en-US" sz="2000" noProof="0" dirty="0">
                <a:latin typeface="Arial" panose="020B0604020202020204" pitchFamily="34" charset="0"/>
                <a:cs typeface="Arial" panose="020B0604020202020204" pitchFamily="34" charset="0"/>
              </a:rPr>
              <a:t>Connect analyzer probe to tailpipe and observe exhaust readings for </a:t>
            </a:r>
            <a:r>
              <a:rPr lang="en-US" sz="2000" spc="-250" noProof="0" dirty="0">
                <a:latin typeface="Arial" panose="020B0604020202020204" pitchFamily="34" charset="0"/>
                <a:cs typeface="Arial" panose="020B0604020202020204" pitchFamily="34" charset="0"/>
              </a:rPr>
              <a:t>H </a:t>
            </a:r>
            <a:r>
              <a:rPr lang="en-US" sz="2000" noProof="0" dirty="0">
                <a:latin typeface="Arial" panose="020B0604020202020204" pitchFamily="34" charset="0"/>
                <a:cs typeface="Arial" panose="020B0604020202020204" pitchFamily="34" charset="0"/>
              </a:rPr>
              <a:t>C and </a:t>
            </a:r>
            <a:r>
              <a:rPr lang="en-US" sz="2000" spc="-250" noProof="0" dirty="0">
                <a:latin typeface="Arial" panose="020B0604020202020204" pitchFamily="34" charset="0"/>
                <a:cs typeface="Arial" panose="020B0604020202020204" pitchFamily="34" charset="0"/>
              </a:rPr>
              <a:t>C </a:t>
            </a:r>
            <a:r>
              <a:rPr lang="en-US" sz="2000" noProof="0" dirty="0">
                <a:latin typeface="Arial" panose="020B0604020202020204" pitchFamily="34" charset="0"/>
                <a:cs typeface="Arial" panose="020B0604020202020204" pitchFamily="34" charset="0"/>
              </a:rPr>
              <a:t>O.</a:t>
            </a:r>
          </a:p>
          <a:p>
            <a:pPr marL="0" indent="0">
              <a:buNone/>
            </a:pPr>
            <a:r>
              <a:rPr lang="en-US" sz="2000" b="1" noProof="0" dirty="0">
                <a:latin typeface="Arial" panose="020B0604020202020204" pitchFamily="34" charset="0"/>
                <a:cs typeface="Arial" panose="020B0604020202020204" pitchFamily="34" charset="0"/>
              </a:rPr>
              <a:t>STEP 3: </a:t>
            </a:r>
            <a:r>
              <a:rPr lang="en-US" sz="2000" noProof="0" dirty="0">
                <a:latin typeface="Arial" panose="020B0604020202020204" pitchFamily="34" charset="0"/>
                <a:cs typeface="Arial" panose="020B0604020202020204" pitchFamily="34" charset="0"/>
              </a:rPr>
              <a:t>Using appropriate pinch-off pliers, shut off airflow from </a:t>
            </a:r>
            <a:r>
              <a:rPr lang="en-US" sz="2000" spc="-250" noProof="0" dirty="0">
                <a:latin typeface="Arial" panose="020B0604020202020204" pitchFamily="34" charset="0"/>
                <a:cs typeface="Arial" panose="020B0604020202020204" pitchFamily="34" charset="0"/>
              </a:rPr>
              <a:t>S A </a:t>
            </a:r>
            <a:r>
              <a:rPr lang="en-US" sz="2000" noProof="0" dirty="0">
                <a:latin typeface="Arial" panose="020B0604020202020204" pitchFamily="34" charset="0"/>
                <a:cs typeface="Arial" panose="020B0604020202020204" pitchFamily="34" charset="0"/>
              </a:rPr>
              <a:t>I system. Observe </a:t>
            </a:r>
            <a:r>
              <a:rPr lang="en-US" sz="2000" spc="-250" noProof="0" dirty="0">
                <a:latin typeface="Arial" panose="020B0604020202020204" pitchFamily="34" charset="0"/>
                <a:cs typeface="Arial" panose="020B0604020202020204" pitchFamily="34" charset="0"/>
              </a:rPr>
              <a:t>H </a:t>
            </a:r>
            <a:r>
              <a:rPr lang="en-US" sz="2000" noProof="0" dirty="0">
                <a:latin typeface="Arial" panose="020B0604020202020204" pitchFamily="34" charset="0"/>
                <a:cs typeface="Arial" panose="020B0604020202020204" pitchFamily="34" charset="0"/>
              </a:rPr>
              <a:t>C and </a:t>
            </a:r>
            <a:r>
              <a:rPr lang="en-US" sz="2000" spc="-250" noProof="0" dirty="0">
                <a:latin typeface="Arial" panose="020B0604020202020204" pitchFamily="34" charset="0"/>
                <a:cs typeface="Arial" panose="020B0604020202020204" pitchFamily="34" charset="0"/>
              </a:rPr>
              <a:t>C </a:t>
            </a:r>
            <a:r>
              <a:rPr lang="en-US" sz="2000" noProof="0" dirty="0">
                <a:latin typeface="Arial" panose="020B0604020202020204" pitchFamily="34" charset="0"/>
                <a:cs typeface="Arial" panose="020B0604020202020204" pitchFamily="34" charset="0"/>
              </a:rPr>
              <a:t>O readings. If </a:t>
            </a:r>
            <a:r>
              <a:rPr lang="en-US" sz="2000" spc="-250" noProof="0" dirty="0">
                <a:latin typeface="Arial" panose="020B0604020202020204" pitchFamily="34" charset="0"/>
                <a:cs typeface="Arial" panose="020B0604020202020204" pitchFamily="34" charset="0"/>
              </a:rPr>
              <a:t>S A </a:t>
            </a:r>
            <a:r>
              <a:rPr lang="en-US" sz="2000" noProof="0" dirty="0">
                <a:latin typeface="Arial" panose="020B0604020202020204" pitchFamily="34" charset="0"/>
                <a:cs typeface="Arial" panose="020B0604020202020204" pitchFamily="34" charset="0"/>
              </a:rPr>
              <a:t>I system is working correctly, </a:t>
            </a:r>
            <a:r>
              <a:rPr lang="en-US" sz="2000" spc="-250" noProof="0" dirty="0">
                <a:latin typeface="Arial" panose="020B0604020202020204" pitchFamily="34" charset="0"/>
                <a:cs typeface="Arial" panose="020B0604020202020204" pitchFamily="34" charset="0"/>
              </a:rPr>
              <a:t>H </a:t>
            </a:r>
            <a:r>
              <a:rPr lang="en-US" sz="2000" noProof="0" dirty="0">
                <a:latin typeface="Arial" panose="020B0604020202020204" pitchFamily="34" charset="0"/>
                <a:cs typeface="Arial" panose="020B0604020202020204" pitchFamily="34" charset="0"/>
              </a:rPr>
              <a:t>C and </a:t>
            </a:r>
            <a:r>
              <a:rPr lang="en-US" sz="2000" spc="-250" noProof="0" dirty="0">
                <a:latin typeface="Arial" panose="020B0604020202020204" pitchFamily="34" charset="0"/>
                <a:cs typeface="Arial" panose="020B0604020202020204" pitchFamily="34" charset="0"/>
              </a:rPr>
              <a:t>C </a:t>
            </a:r>
            <a:r>
              <a:rPr lang="en-US" sz="2000" noProof="0" dirty="0">
                <a:latin typeface="Arial" panose="020B0604020202020204" pitchFamily="34" charset="0"/>
                <a:cs typeface="Arial" panose="020B0604020202020204" pitchFamily="34" charset="0"/>
              </a:rPr>
              <a:t>O should increase when </a:t>
            </a:r>
            <a:r>
              <a:rPr lang="en-US" sz="2000" spc="-250" noProof="0" dirty="0">
                <a:latin typeface="Arial" panose="020B0604020202020204" pitchFamily="34" charset="0"/>
                <a:cs typeface="Arial" panose="020B0604020202020204" pitchFamily="34" charset="0"/>
              </a:rPr>
              <a:t>S A </a:t>
            </a:r>
            <a:r>
              <a:rPr lang="en-US" sz="2000" noProof="0" dirty="0">
                <a:latin typeface="Arial" panose="020B0604020202020204" pitchFamily="34" charset="0"/>
                <a:cs typeface="Arial" panose="020B0604020202020204" pitchFamily="34" charset="0"/>
              </a:rPr>
              <a:t>I system is shut off.</a:t>
            </a:r>
          </a:p>
        </p:txBody>
      </p:sp>
      <p:sp>
        <p:nvSpPr>
          <p:cNvPr id="5" name="Content Placeholder 4">
            <a:extLst>
              <a:ext uri="{FF2B5EF4-FFF2-40B4-BE49-F238E27FC236}">
                <a16:creationId xmlns:a16="http://schemas.microsoft.com/office/drawing/2014/main" id="{2EAAC31C-6B30-5F37-61D6-8B4C7FD9706B}"/>
              </a:ext>
            </a:extLst>
          </p:cNvPr>
          <p:cNvSpPr>
            <a:spLocks noGrp="1"/>
          </p:cNvSpPr>
          <p:nvPr>
            <p:ph idx="14"/>
          </p:nvPr>
        </p:nvSpPr>
        <p:spPr>
          <a:xfrm>
            <a:off x="457200" y="4587292"/>
            <a:ext cx="1866900" cy="344128"/>
          </a:xfrm>
        </p:spPr>
        <p:txBody>
          <a:bodyPr tIns="18000" bIns="18000" anchor="ctr" anchorCtr="0"/>
          <a:lstStyle/>
          <a:p>
            <a:pPr marL="0" indent="0">
              <a:buNone/>
            </a:pPr>
            <a:r>
              <a:rPr lang="en-US" sz="2000" b="1" noProof="0" dirty="0">
                <a:latin typeface="Arial" panose="020B0604020202020204" pitchFamily="34" charset="0"/>
                <a:cs typeface="Arial" panose="020B0604020202020204" pitchFamily="34" charset="0"/>
              </a:rPr>
              <a:t>STEP</a:t>
            </a:r>
            <a:r>
              <a:rPr lang="en-US" sz="2000" noProof="0" dirty="0">
                <a:latin typeface="Arial" panose="020B0604020202020204" pitchFamily="34" charset="0"/>
                <a:cs typeface="Arial" panose="020B0604020202020204" pitchFamily="34" charset="0"/>
              </a:rPr>
              <a:t> </a:t>
            </a:r>
            <a:r>
              <a:rPr lang="en-US" sz="2000" b="1" noProof="0" dirty="0">
                <a:latin typeface="Arial" panose="020B0604020202020204" pitchFamily="34" charset="0"/>
                <a:cs typeface="Arial" panose="020B0604020202020204" pitchFamily="34" charset="0"/>
              </a:rPr>
              <a:t>4:</a:t>
            </a:r>
            <a:r>
              <a:rPr lang="en-US" sz="2000" noProof="0" dirty="0">
                <a:latin typeface="Arial" panose="020B0604020202020204" pitchFamily="34" charset="0"/>
                <a:cs typeface="Arial" panose="020B0604020202020204" pitchFamily="34" charset="0"/>
              </a:rPr>
              <a:t> Record</a:t>
            </a:r>
          </a:p>
        </p:txBody>
      </p:sp>
      <p:graphicFrame>
        <p:nvGraphicFramePr>
          <p:cNvPr id="16" name="Object 15" descr="O subscript 2">
            <a:extLst>
              <a:ext uri="{FF2B5EF4-FFF2-40B4-BE49-F238E27FC236}">
                <a16:creationId xmlns:a16="http://schemas.microsoft.com/office/drawing/2014/main" id="{8E6679BA-0D17-FA7E-4982-5E5570C272E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630700176"/>
              </p:ext>
            </p:extLst>
          </p:nvPr>
        </p:nvGraphicFramePr>
        <p:xfrm>
          <a:off x="2349784" y="4621760"/>
          <a:ext cx="324523" cy="343964"/>
        </p:xfrm>
        <a:graphic>
          <a:graphicData uri="http://schemas.openxmlformats.org/presentationml/2006/ole">
            <mc:AlternateContent xmlns:mc="http://schemas.openxmlformats.org/markup-compatibility/2006">
              <mc:Choice xmlns:v="urn:schemas-microsoft-com:vml" Requires="v">
                <p:oleObj name="Equation" r:id="rId3" imgW="215640" imgH="228600" progId="Equation.DSMT4">
                  <p:embed/>
                </p:oleObj>
              </mc:Choice>
              <mc:Fallback>
                <p:oleObj name="Equation" r:id="rId3" imgW="215640" imgH="228600" progId="Equation.DSMT4">
                  <p:embed/>
                  <p:pic>
                    <p:nvPicPr>
                      <p:cNvPr id="16" name="Object 15">
                        <a:extLst>
                          <a:ext uri="{FF2B5EF4-FFF2-40B4-BE49-F238E27FC236}">
                            <a16:creationId xmlns:a16="http://schemas.microsoft.com/office/drawing/2014/main" id="{65090BF5-0017-7708-0DD4-71327DEB924D}"/>
                          </a:ext>
                          <a:ext uri="{C183D7F6-B498-43B3-948B-1728B52AA6E4}">
                            <adec:decorative xmlns:adec="http://schemas.microsoft.com/office/drawing/2017/decorative" val="0"/>
                          </a:ext>
                        </a:extLst>
                      </p:cNvPr>
                      <p:cNvPicPr/>
                      <p:nvPr/>
                    </p:nvPicPr>
                    <p:blipFill>
                      <a:blip r:embed="rId4"/>
                      <a:stretch>
                        <a:fillRect/>
                      </a:stretch>
                    </p:blipFill>
                    <p:spPr>
                      <a:xfrm>
                        <a:off x="2349784" y="4621760"/>
                        <a:ext cx="324523" cy="343964"/>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EF305E74-5585-8F20-5773-6B5729BD7D48}"/>
              </a:ext>
            </a:extLst>
          </p:cNvPr>
          <p:cNvSpPr>
            <a:spLocks noGrp="1"/>
          </p:cNvSpPr>
          <p:nvPr>
            <p:ph idx="15"/>
          </p:nvPr>
        </p:nvSpPr>
        <p:spPr>
          <a:xfrm>
            <a:off x="2698749" y="4583879"/>
            <a:ext cx="5607051"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reading with </a:t>
            </a:r>
            <a:r>
              <a:rPr lang="en-US" sz="2000" spc="-250" noProof="0" dirty="0">
                <a:latin typeface="Arial" panose="020B0604020202020204" pitchFamily="34" charset="0"/>
                <a:cs typeface="Arial" panose="020B0604020202020204" pitchFamily="34" charset="0"/>
              </a:rPr>
              <a:t>S A </a:t>
            </a:r>
            <a:r>
              <a:rPr lang="en-US" sz="2000" noProof="0" dirty="0">
                <a:latin typeface="Arial" panose="020B0604020202020204" pitchFamily="34" charset="0"/>
                <a:cs typeface="Arial" panose="020B0604020202020204" pitchFamily="34" charset="0"/>
              </a:rPr>
              <a:t>I system still inoperative. Unclamp</a:t>
            </a:r>
          </a:p>
        </p:txBody>
      </p:sp>
      <p:sp>
        <p:nvSpPr>
          <p:cNvPr id="7" name="Content Placeholder 6">
            <a:extLst>
              <a:ext uri="{FF2B5EF4-FFF2-40B4-BE49-F238E27FC236}">
                <a16:creationId xmlns:a16="http://schemas.microsoft.com/office/drawing/2014/main" id="{084CEB18-4046-919D-9877-51D6760295AE}"/>
              </a:ext>
            </a:extLst>
          </p:cNvPr>
          <p:cNvSpPr>
            <a:spLocks noGrp="1"/>
          </p:cNvSpPr>
          <p:nvPr>
            <p:ph idx="16"/>
          </p:nvPr>
        </p:nvSpPr>
        <p:spPr>
          <a:xfrm>
            <a:off x="457200" y="4988299"/>
            <a:ext cx="1859756"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pliers and watch</a:t>
            </a:r>
          </a:p>
        </p:txBody>
      </p:sp>
      <p:graphicFrame>
        <p:nvGraphicFramePr>
          <p:cNvPr id="13" name="Object 12" descr="O subscript 2">
            <a:extLst>
              <a:ext uri="{FF2B5EF4-FFF2-40B4-BE49-F238E27FC236}">
                <a16:creationId xmlns:a16="http://schemas.microsoft.com/office/drawing/2014/main" id="{A05FDB39-5819-5FA5-FDB3-BD4EB82C09D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12279601"/>
              </p:ext>
            </p:extLst>
          </p:nvPr>
        </p:nvGraphicFramePr>
        <p:xfrm>
          <a:off x="2339638" y="5040509"/>
          <a:ext cx="324523" cy="343964"/>
        </p:xfrm>
        <a:graphic>
          <a:graphicData uri="http://schemas.openxmlformats.org/presentationml/2006/ole">
            <mc:AlternateContent xmlns:mc="http://schemas.openxmlformats.org/markup-compatibility/2006">
              <mc:Choice xmlns:v="urn:schemas-microsoft-com:vml" Requires="v">
                <p:oleObj name="Equation" r:id="rId5" imgW="215640" imgH="228600" progId="Equation.DSMT4">
                  <p:embed/>
                </p:oleObj>
              </mc:Choice>
              <mc:Fallback>
                <p:oleObj name="Equation" r:id="rId5" imgW="215640" imgH="228600" progId="Equation.DSMT4">
                  <p:embed/>
                  <p:pic>
                    <p:nvPicPr>
                      <p:cNvPr id="16" name="Object 15">
                        <a:extLst>
                          <a:ext uri="{FF2B5EF4-FFF2-40B4-BE49-F238E27FC236}">
                            <a16:creationId xmlns:a16="http://schemas.microsoft.com/office/drawing/2014/main" id="{8E6679BA-0D17-FA7E-4982-5E5570C272E0}"/>
                          </a:ext>
                          <a:ext uri="{C183D7F6-B498-43B3-948B-1728B52AA6E4}">
                            <adec:decorative xmlns:adec="http://schemas.microsoft.com/office/drawing/2017/decorative" val="0"/>
                          </a:ext>
                        </a:extLst>
                      </p:cNvPr>
                      <p:cNvPicPr/>
                      <p:nvPr/>
                    </p:nvPicPr>
                    <p:blipFill>
                      <a:blip r:embed="rId4"/>
                      <a:stretch>
                        <a:fillRect/>
                      </a:stretch>
                    </p:blipFill>
                    <p:spPr>
                      <a:xfrm>
                        <a:off x="2339638" y="5040509"/>
                        <a:ext cx="324523" cy="343964"/>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84440BEA-ECF6-AB34-CDBB-2C9025E432C4}"/>
              </a:ext>
            </a:extLst>
          </p:cNvPr>
          <p:cNvSpPr>
            <a:spLocks noGrp="1"/>
          </p:cNvSpPr>
          <p:nvPr>
            <p:ph idx="17"/>
          </p:nvPr>
        </p:nvSpPr>
        <p:spPr>
          <a:xfrm>
            <a:off x="2685601" y="5016086"/>
            <a:ext cx="4781999"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readings. If system is functioning correctly,</a:t>
            </a:r>
          </a:p>
        </p:txBody>
      </p:sp>
      <p:graphicFrame>
        <p:nvGraphicFramePr>
          <p:cNvPr id="10" name="Object 9" descr="O subscript 2">
            <a:extLst>
              <a:ext uri="{FF2B5EF4-FFF2-40B4-BE49-F238E27FC236}">
                <a16:creationId xmlns:a16="http://schemas.microsoft.com/office/drawing/2014/main" id="{FB44AB7C-10A7-EE03-D056-F2C62644C1E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99820542"/>
              </p:ext>
            </p:extLst>
          </p:nvPr>
        </p:nvGraphicFramePr>
        <p:xfrm>
          <a:off x="7543800" y="5016250"/>
          <a:ext cx="324523" cy="343964"/>
        </p:xfrm>
        <a:graphic>
          <a:graphicData uri="http://schemas.openxmlformats.org/presentationml/2006/ole">
            <mc:AlternateContent xmlns:mc="http://schemas.openxmlformats.org/markup-compatibility/2006">
              <mc:Choice xmlns:v="urn:schemas-microsoft-com:vml" Requires="v">
                <p:oleObj name="Equation" r:id="rId5" imgW="215640" imgH="228600" progId="Equation.DSMT4">
                  <p:embed/>
                </p:oleObj>
              </mc:Choice>
              <mc:Fallback>
                <p:oleObj name="Equation" r:id="rId5" imgW="215640" imgH="228600" progId="Equation.DSMT4">
                  <p:embed/>
                  <p:pic>
                    <p:nvPicPr>
                      <p:cNvPr id="13" name="Object 12" descr="O subscript x">
                        <a:extLst>
                          <a:ext uri="{FF2B5EF4-FFF2-40B4-BE49-F238E27FC236}">
                            <a16:creationId xmlns:a16="http://schemas.microsoft.com/office/drawing/2014/main" id="{A05FDB39-5819-5FA5-FDB3-BD4EB82C09DD}"/>
                          </a:ext>
                          <a:ext uri="{C183D7F6-B498-43B3-948B-1728B52AA6E4}">
                            <adec:decorative xmlns:adec="http://schemas.microsoft.com/office/drawing/2017/decorative" val="0"/>
                          </a:ext>
                        </a:extLst>
                      </p:cNvPr>
                      <p:cNvPicPr/>
                      <p:nvPr/>
                    </p:nvPicPr>
                    <p:blipFill>
                      <a:blip r:embed="rId4"/>
                      <a:stretch>
                        <a:fillRect/>
                      </a:stretch>
                    </p:blipFill>
                    <p:spPr>
                      <a:xfrm>
                        <a:off x="7543800" y="5016250"/>
                        <a:ext cx="324523" cy="343964"/>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6E4EE503-44F3-59F8-E047-C86E2EC07D24}"/>
              </a:ext>
            </a:extLst>
          </p:cNvPr>
          <p:cNvSpPr>
            <a:spLocks noGrp="1"/>
          </p:cNvSpPr>
          <p:nvPr>
            <p:ph idx="18"/>
          </p:nvPr>
        </p:nvSpPr>
        <p:spPr>
          <a:xfrm>
            <a:off x="460372" y="5410200"/>
            <a:ext cx="3803655"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level should increase by 1%–4%.</a:t>
            </a:r>
          </a:p>
        </p:txBody>
      </p:sp>
    </p:spTree>
    <p:extLst>
      <p:ext uri="{BB962C8B-B14F-4D97-AF65-F5344CB8AC3E}">
        <p14:creationId xmlns:p14="http://schemas.microsoft.com/office/powerpoint/2010/main" val="3042003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4225"/>
            <a:ext cx="8229600" cy="590349"/>
          </a:xfrm>
        </p:spPr>
        <p:txBody>
          <a:bodyPr tIns="18000" bIns="18000" anchor="ctr" anchorCtr="0"/>
          <a:lstStyle/>
          <a:p>
            <a:r>
              <a:rPr lang="en-US" spc="-500" noProof="0" dirty="0"/>
              <a:t>S A </a:t>
            </a:r>
            <a:r>
              <a:rPr lang="en-US" noProof="0" dirty="0"/>
              <a:t>I-Related Diagnostic Trouble Code</a:t>
            </a:r>
            <a:endParaRPr lang="en-US" sz="2800" noProof="0" dirty="0">
              <a:solidFill>
                <a:srgbClr val="FF0000"/>
              </a:solidFill>
            </a:endParaRPr>
          </a:p>
        </p:txBody>
      </p:sp>
      <p:graphicFrame>
        <p:nvGraphicFramePr>
          <p:cNvPr id="8" name="Table">
            <a:extLst>
              <a:ext uri="{FF2B5EF4-FFF2-40B4-BE49-F238E27FC236}">
                <a16:creationId xmlns:a16="http://schemas.microsoft.com/office/drawing/2014/main" id="{25E3BC08-D0C5-6209-25BC-67BF34E8423B}"/>
              </a:ext>
            </a:extLst>
          </p:cNvPr>
          <p:cNvGraphicFramePr>
            <a:graphicFrameLocks/>
          </p:cNvGraphicFramePr>
          <p:nvPr>
            <p:extLst>
              <p:ext uri="{D42A27DB-BD31-4B8C-83A1-F6EECF244321}">
                <p14:modId xmlns:p14="http://schemas.microsoft.com/office/powerpoint/2010/main" val="168319345"/>
              </p:ext>
            </p:extLst>
          </p:nvPr>
        </p:nvGraphicFramePr>
        <p:xfrm>
          <a:off x="609600" y="1447800"/>
          <a:ext cx="7924800" cy="3200400"/>
        </p:xfrm>
        <a:graphic>
          <a:graphicData uri="http://schemas.openxmlformats.org/drawingml/2006/table">
            <a:tbl>
              <a:tblPr firstRow="1" firstCol="1" bandRow="1">
                <a:tableStyleId>{3B4B98B0-60AC-42C2-AFA5-B58CD77FA1E5}</a:tableStyleId>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370840">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Diagnostic Trouble Code</a:t>
                      </a:r>
                      <a:endParaRPr lang="en-US" sz="1800" b="1" noProof="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Description</a:t>
                      </a:r>
                      <a:endParaRPr lang="en-US" sz="1800" b="1" noProof="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Possible Causes</a:t>
                      </a:r>
                      <a:endParaRPr lang="en-US" sz="1800" b="1" noProof="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indent="0">
                        <a:buFont typeface="Arial" panose="020B0604020202020204" pitchFamily="34" charset="0"/>
                        <a:buNone/>
                      </a:pPr>
                      <a:r>
                        <a:rPr lang="en-US" sz="1800" b="1" u="none" strike="noStrike" kern="1200" baseline="0" noProof="0" dirty="0">
                          <a:solidFill>
                            <a:schemeClr val="bg1"/>
                          </a:solidFill>
                          <a:latin typeface="Arial" panose="020B0604020202020204" pitchFamily="34" charset="0"/>
                          <a:cs typeface="Arial" panose="020B0604020202020204" pitchFamily="34" charset="0"/>
                        </a:rPr>
                        <a:t>Diagnostic Trouble Code</a:t>
                      </a:r>
                      <a:endParaRPr lang="en-US" sz="1800" b="1" noProof="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70840">
                <a:tc>
                  <a:txBody>
                    <a:bodyPr/>
                    <a:lstStyle/>
                    <a:p>
                      <a:pPr marL="0" indent="0">
                        <a:buFont typeface="Arial" panose="020B0604020202020204" pitchFamily="34" charset="0"/>
                        <a:buNone/>
                      </a:pPr>
                      <a:r>
                        <a:rPr lang="en-US" sz="1800" b="1" i="0" u="none" strike="noStrike" kern="1200" spc="0" baseline="0" noProof="0" dirty="0">
                          <a:solidFill>
                            <a:schemeClr val="tx1"/>
                          </a:solidFill>
                          <a:latin typeface="Arial" panose="020B0604020202020204" pitchFamily="34" charset="0"/>
                          <a:ea typeface="+mn-ea"/>
                          <a:cs typeface="Arial" panose="020B0604020202020204" pitchFamily="34" charset="0"/>
                        </a:rPr>
                        <a:t>P0410</a:t>
                      </a:r>
                      <a:endParaRPr lang="en-US" sz="1800" b="1" spc="0" baseline="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indent="0">
                        <a:buFont typeface="Arial" panose="020B0604020202020204" pitchFamily="34" charset="0"/>
                        <a:buNone/>
                      </a:pPr>
                      <a:r>
                        <a:rPr lang="en-US" sz="1800" b="0" i="0" u="none" strike="noStrike" kern="1200" spc="-200" baseline="0" noProof="0" dirty="0">
                          <a:solidFill>
                            <a:schemeClr val="tx1"/>
                          </a:solidFill>
                          <a:latin typeface="Arial" panose="020B0604020202020204" pitchFamily="34" charset="0"/>
                          <a:ea typeface="+mn-ea"/>
                          <a:cs typeface="Arial" panose="020B0604020202020204" pitchFamily="34" charset="0"/>
                        </a:rPr>
                        <a:t>S A </a:t>
                      </a:r>
                      <a:r>
                        <a:rPr lang="en-US" sz="1800" b="0" i="0" u="none" strike="noStrike" kern="1200" spc="0" baseline="0" noProof="0" dirty="0">
                          <a:solidFill>
                            <a:schemeClr val="tx1"/>
                          </a:solidFill>
                          <a:latin typeface="Arial" panose="020B0604020202020204" pitchFamily="34" charset="0"/>
                          <a:ea typeface="+mn-ea"/>
                          <a:cs typeface="Arial" panose="020B0604020202020204" pitchFamily="34" charset="0"/>
                        </a:rPr>
                        <a:t>I solenoid circuit fault</a:t>
                      </a:r>
                      <a:endParaRPr lang="en-US" sz="1800" spc="0" baseline="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indent="0">
                        <a:buFont typeface="Arial" panose="020B0604020202020204" pitchFamily="34" charset="0"/>
                        <a:buNone/>
                      </a:pPr>
                      <a:r>
                        <a:rPr lang="en-US" sz="1800" b="0" i="0" u="none" strike="noStrike" kern="1200" spc="0" baseline="0" noProof="0" dirty="0">
                          <a:solidFill>
                            <a:schemeClr val="tx1"/>
                          </a:solidFill>
                          <a:latin typeface="Arial" panose="020B0604020202020204" pitchFamily="34" charset="0"/>
                          <a:ea typeface="+mn-ea"/>
                          <a:cs typeface="Arial" panose="020B0604020202020204" pitchFamily="34" charset="0"/>
                        </a:rPr>
                        <a:t>Defective </a:t>
                      </a:r>
                      <a:r>
                        <a:rPr lang="en-US" sz="1800" b="0" i="0" u="none" strike="noStrike" kern="1200" spc="-200" baseline="0" noProof="0" dirty="0">
                          <a:solidFill>
                            <a:schemeClr val="tx1"/>
                          </a:solidFill>
                          <a:latin typeface="Arial" panose="020B0604020202020204" pitchFamily="34" charset="0"/>
                          <a:ea typeface="+mn-ea"/>
                          <a:cs typeface="Arial" panose="020B0604020202020204" pitchFamily="34" charset="0"/>
                        </a:rPr>
                        <a:t>S A </a:t>
                      </a:r>
                      <a:r>
                        <a:rPr lang="en-US" sz="1800" b="0" i="0" u="none" strike="noStrike" kern="1200" spc="0" baseline="0" noProof="0" dirty="0">
                          <a:solidFill>
                            <a:schemeClr val="tx1"/>
                          </a:solidFill>
                          <a:latin typeface="Arial" panose="020B0604020202020204" pitchFamily="34" charset="0"/>
                          <a:ea typeface="+mn-ea"/>
                          <a:cs typeface="Arial" panose="020B0604020202020204" pitchFamily="34" charset="0"/>
                        </a:rPr>
                        <a:t>I solenoid</a:t>
                      </a:r>
                    </a:p>
                    <a:p>
                      <a:pPr marL="0" indent="0">
                        <a:buFont typeface="Arial" panose="020B0604020202020204" pitchFamily="34" charset="0"/>
                        <a:buNone/>
                      </a:pPr>
                      <a:r>
                        <a:rPr lang="en-US" sz="1800" b="0" i="0" u="none" strike="noStrike" kern="1200" spc="0" baseline="0" noProof="0" dirty="0">
                          <a:solidFill>
                            <a:schemeClr val="tx1"/>
                          </a:solidFill>
                          <a:latin typeface="Arial" panose="020B0604020202020204" pitchFamily="34" charset="0"/>
                          <a:ea typeface="+mn-ea"/>
                          <a:cs typeface="Arial" panose="020B0604020202020204" pitchFamily="34" charset="0"/>
                        </a:rPr>
                        <a:t>Loose or corroded electrical connections</a:t>
                      </a:r>
                    </a:p>
                    <a:p>
                      <a:pPr marL="0" indent="0">
                        <a:buFont typeface="Arial" panose="020B0604020202020204" pitchFamily="34" charset="0"/>
                        <a:buNone/>
                      </a:pPr>
                      <a:r>
                        <a:rPr lang="en-US" sz="1800" b="0" i="0" u="none" strike="noStrike" kern="1200" spc="0" baseline="0" noProof="0" dirty="0">
                          <a:solidFill>
                            <a:schemeClr val="tx1"/>
                          </a:solidFill>
                          <a:latin typeface="Arial" panose="020B0604020202020204" pitchFamily="34" charset="0"/>
                          <a:ea typeface="+mn-ea"/>
                          <a:cs typeface="Arial" panose="020B0604020202020204" pitchFamily="34" charset="0"/>
                        </a:rPr>
                        <a:t>Loose, missing, or defective rubber hose(s)</a:t>
                      </a:r>
                      <a:endParaRPr lang="en-US" sz="1800" spc="0" baseline="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indent="0">
                        <a:buFont typeface="Arial" panose="020B0604020202020204" pitchFamily="34" charset="0"/>
                        <a:buNone/>
                      </a:pPr>
                      <a:r>
                        <a:rPr lang="en-US" sz="1800" b="1" i="0" u="none" strike="noStrike" kern="1200" spc="0" baseline="0" noProof="0" dirty="0">
                          <a:solidFill>
                            <a:schemeClr val="tx1"/>
                          </a:solidFill>
                          <a:latin typeface="Arial" panose="020B0604020202020204" pitchFamily="34" charset="0"/>
                          <a:ea typeface="+mn-ea"/>
                          <a:cs typeface="Arial" panose="020B0604020202020204" pitchFamily="34" charset="0"/>
                        </a:rPr>
                        <a:t>P0410</a:t>
                      </a:r>
                      <a:endParaRPr lang="en-US" sz="1800" b="1" spc="0" baseline="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9953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8DDBB-1671-3941-7D0C-E548856EA4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A8E0DF-3458-5831-1362-132AE4A03663}"/>
              </a:ext>
            </a:extLst>
          </p:cNvPr>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(1 of 14)</a:t>
            </a:r>
            <a:endParaRPr lang="en-US" noProof="0" dirty="0"/>
          </a:p>
        </p:txBody>
      </p:sp>
      <p:sp>
        <p:nvSpPr>
          <p:cNvPr id="4" name="Content Placeholder 3">
            <a:extLst>
              <a:ext uri="{FF2B5EF4-FFF2-40B4-BE49-F238E27FC236}">
                <a16:creationId xmlns:a16="http://schemas.microsoft.com/office/drawing/2014/main" id="{3D9B70E3-63AA-194D-DD6A-32A59F0963FB}"/>
              </a:ext>
            </a:extLst>
          </p:cNvPr>
          <p:cNvSpPr>
            <a:spLocks noGrp="1"/>
          </p:cNvSpPr>
          <p:nvPr>
            <p:ph idx="1"/>
          </p:nvPr>
        </p:nvSpPr>
        <p:spPr>
          <a:xfrm>
            <a:off x="457200" y="874104"/>
            <a:ext cx="8229600" cy="438369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 </a:t>
            </a:r>
          </a:p>
          <a:p>
            <a:r>
              <a:rPr lang="en-US" sz="2400" noProof="0" dirty="0">
                <a:latin typeface="Arial" panose="020B0604020202020204" pitchFamily="34" charset="0"/>
                <a:cs typeface="Arial" panose="020B0604020202020204" pitchFamily="34" charset="0"/>
              </a:rPr>
              <a:t>Aftertreatment device used to reduce exhaust emissions outside of engine. </a:t>
            </a:r>
          </a:p>
          <a:p>
            <a:pPr lvl="1"/>
            <a:r>
              <a:rPr lang="en-US" sz="2400" noProof="0" dirty="0">
                <a:latin typeface="Arial" panose="020B0604020202020204" pitchFamily="34" charset="0"/>
                <a:cs typeface="Arial" panose="020B0604020202020204" pitchFamily="34" charset="0"/>
              </a:rPr>
              <a:t>Uses catalyst, which is a chemical that helps start a chemical reaction but does not enter into chemical reaction</a:t>
            </a:r>
            <a:r>
              <a:rPr lang="en-US" sz="2400" i="1" noProof="0" dirty="0">
                <a:latin typeface="Arial" panose="020B0604020202020204" pitchFamily="34" charset="0"/>
                <a:cs typeface="Arial" panose="020B0604020202020204" pitchFamily="34" charset="0"/>
              </a:rPr>
              <a:t>.</a:t>
            </a:r>
          </a:p>
          <a:p>
            <a:r>
              <a:rPr lang="en-US" sz="2400" noProof="0" dirty="0">
                <a:latin typeface="Arial" panose="020B0604020202020204" pitchFamily="34" charset="0"/>
                <a:cs typeface="Arial" panose="020B0604020202020204" pitchFamily="34" charset="0"/>
              </a:rPr>
              <a:t>Catalyst materials on surface of material inside converter help create a chemical reaction.</a:t>
            </a:r>
          </a:p>
          <a:p>
            <a:r>
              <a:rPr lang="en-US" sz="2400" noProof="0" dirty="0">
                <a:latin typeface="Arial" panose="020B0604020202020204" pitchFamily="34" charset="0"/>
                <a:cs typeface="Arial" panose="020B0604020202020204" pitchFamily="34" charset="0"/>
              </a:rPr>
              <a:t>Changes harmful exhaust emissions into nonharmful exhaust emissions.</a:t>
            </a:r>
          </a:p>
        </p:txBody>
      </p:sp>
      <p:sp>
        <p:nvSpPr>
          <p:cNvPr id="2" name="Content Placeholder 1">
            <a:extLst>
              <a:ext uri="{FF2B5EF4-FFF2-40B4-BE49-F238E27FC236}">
                <a16:creationId xmlns:a16="http://schemas.microsoft.com/office/drawing/2014/main" id="{11AA237D-E7BA-14BE-E336-EFD0D05EDA48}"/>
              </a:ext>
            </a:extLst>
          </p:cNvPr>
          <p:cNvSpPr>
            <a:spLocks noGrp="1"/>
          </p:cNvSpPr>
          <p:nvPr>
            <p:ph idx="13"/>
          </p:nvPr>
        </p:nvSpPr>
        <p:spPr>
          <a:xfrm>
            <a:off x="454028" y="5316585"/>
            <a:ext cx="6937372" cy="405683"/>
          </a:xfrm>
        </p:spPr>
        <p:txBody>
          <a:bodyPr tIns="18000" bIns="18000" anchor="ctr" anchorCtr="0"/>
          <a:lstStyle/>
          <a:p>
            <a:r>
              <a:rPr lang="en-US" sz="2400" noProof="0" dirty="0">
                <a:latin typeface="Arial" panose="020B0604020202020204" pitchFamily="34" charset="0"/>
                <a:cs typeface="Arial" panose="020B0604020202020204" pitchFamily="34" charset="0"/>
              </a:rPr>
              <a:t>Converts harmful exhaust gases into water vapor</a:t>
            </a:r>
          </a:p>
        </p:txBody>
      </p:sp>
      <p:graphicFrame>
        <p:nvGraphicFramePr>
          <p:cNvPr id="16" name="Object 15" descr="open parenthesis H subscript 2 O close parenthesis.">
            <a:extLst>
              <a:ext uri="{FF2B5EF4-FFF2-40B4-BE49-F238E27FC236}">
                <a16:creationId xmlns:a16="http://schemas.microsoft.com/office/drawing/2014/main" id="{8601A73B-9313-A16B-9A21-86FA494E1E3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94724040"/>
              </p:ext>
            </p:extLst>
          </p:nvPr>
        </p:nvGraphicFramePr>
        <p:xfrm>
          <a:off x="7467600" y="5323119"/>
          <a:ext cx="732441" cy="399149"/>
        </p:xfrm>
        <a:graphic>
          <a:graphicData uri="http://schemas.openxmlformats.org/presentationml/2006/ole">
            <mc:AlternateContent xmlns:mc="http://schemas.openxmlformats.org/markup-compatibility/2006">
              <mc:Choice xmlns:v="urn:schemas-microsoft-com:vml" Requires="v">
                <p:oleObj name="Equation" r:id="rId3" imgW="419040" imgH="228600" progId="Equation.DSMT4">
                  <p:embed/>
                </p:oleObj>
              </mc:Choice>
              <mc:Fallback>
                <p:oleObj name="Equation" r:id="rId3" imgW="419040" imgH="228600" progId="Equation.DSMT4">
                  <p:embed/>
                  <p:pic>
                    <p:nvPicPr>
                      <p:cNvPr id="16" name="Object 15">
                        <a:extLst>
                          <a:ext uri="{FF2B5EF4-FFF2-40B4-BE49-F238E27FC236}">
                            <a16:creationId xmlns:a16="http://schemas.microsoft.com/office/drawing/2014/main" id="{8E6679BA-0D17-FA7E-4982-5E5570C272E0}"/>
                          </a:ext>
                          <a:ext uri="{C183D7F6-B498-43B3-948B-1728B52AA6E4}">
                            <adec:decorative xmlns:adec="http://schemas.microsoft.com/office/drawing/2017/decorative" val="0"/>
                          </a:ext>
                        </a:extLst>
                      </p:cNvPr>
                      <p:cNvPicPr/>
                      <p:nvPr/>
                    </p:nvPicPr>
                    <p:blipFill>
                      <a:blip r:embed="rId4"/>
                      <a:stretch>
                        <a:fillRect/>
                      </a:stretch>
                    </p:blipFill>
                    <p:spPr>
                      <a:xfrm>
                        <a:off x="7467600" y="5323119"/>
                        <a:ext cx="732441" cy="399149"/>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B10F9C62-B44F-B07D-1818-89636AEB4093}"/>
              </a:ext>
            </a:extLst>
          </p:cNvPr>
          <p:cNvSpPr>
            <a:spLocks noGrp="1"/>
          </p:cNvSpPr>
          <p:nvPr>
            <p:ph idx="14"/>
          </p:nvPr>
        </p:nvSpPr>
        <p:spPr>
          <a:xfrm>
            <a:off x="685800" y="5781054"/>
            <a:ext cx="2590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 carbon dioxide</a:t>
            </a:r>
          </a:p>
        </p:txBody>
      </p:sp>
      <p:graphicFrame>
        <p:nvGraphicFramePr>
          <p:cNvPr id="20" name="Object 19" descr="open parenthesis C O subscript 2 close parenthesis.">
            <a:extLst>
              <a:ext uri="{FF2B5EF4-FFF2-40B4-BE49-F238E27FC236}">
                <a16:creationId xmlns:a16="http://schemas.microsoft.com/office/drawing/2014/main" id="{A52CF730-163E-CAAB-1E8B-297D78D6BFB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09138248"/>
              </p:ext>
            </p:extLst>
          </p:nvPr>
        </p:nvGraphicFramePr>
        <p:xfrm>
          <a:off x="3295650" y="5786687"/>
          <a:ext cx="820738" cy="400050"/>
        </p:xfrm>
        <a:graphic>
          <a:graphicData uri="http://schemas.openxmlformats.org/presentationml/2006/ole">
            <mc:AlternateContent xmlns:mc="http://schemas.openxmlformats.org/markup-compatibility/2006">
              <mc:Choice xmlns:v="urn:schemas-microsoft-com:vml" Requires="v">
                <p:oleObj name="Equation" r:id="rId5" imgW="469800" imgH="228600" progId="Equation.DSMT4">
                  <p:embed/>
                </p:oleObj>
              </mc:Choice>
              <mc:Fallback>
                <p:oleObj name="Equation" r:id="rId5" imgW="469800" imgH="228600" progId="Equation.DSMT4">
                  <p:embed/>
                  <p:pic>
                    <p:nvPicPr>
                      <p:cNvPr id="16" name="Object 15">
                        <a:extLst>
                          <a:ext uri="{FF2B5EF4-FFF2-40B4-BE49-F238E27FC236}">
                            <a16:creationId xmlns:a16="http://schemas.microsoft.com/office/drawing/2014/main" id="{8601A73B-9313-A16B-9A21-86FA494E1E36}"/>
                          </a:ext>
                          <a:ext uri="{C183D7F6-B498-43B3-948B-1728B52AA6E4}">
                            <adec:decorative xmlns:adec="http://schemas.microsoft.com/office/drawing/2017/decorative" val="0"/>
                          </a:ext>
                        </a:extLst>
                      </p:cNvPr>
                      <p:cNvPicPr/>
                      <p:nvPr/>
                    </p:nvPicPr>
                    <p:blipFill>
                      <a:blip r:embed="rId6"/>
                      <a:stretch>
                        <a:fillRect/>
                      </a:stretch>
                    </p:blipFill>
                    <p:spPr>
                      <a:xfrm>
                        <a:off x="3295650" y="5786687"/>
                        <a:ext cx="820738" cy="400050"/>
                      </a:xfrm>
                      <a:prstGeom prst="rect">
                        <a:avLst/>
                      </a:prstGeom>
                      <a:noFill/>
                    </p:spPr>
                  </p:pic>
                </p:oleObj>
              </mc:Fallback>
            </mc:AlternateContent>
          </a:graphicData>
        </a:graphic>
      </p:graphicFrame>
    </p:spTree>
    <p:extLst>
      <p:ext uri="{BB962C8B-B14F-4D97-AF65-F5344CB8AC3E}">
        <p14:creationId xmlns:p14="http://schemas.microsoft.com/office/powerpoint/2010/main" val="3001518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(2 of 14)</a:t>
            </a:r>
            <a:endParaRPr lang="en-US" noProof="0" dirty="0"/>
          </a:p>
        </p:txBody>
      </p:sp>
      <p:sp>
        <p:nvSpPr>
          <p:cNvPr id="4" name="Content Placeholder 3"/>
          <p:cNvSpPr>
            <a:spLocks noGrp="1"/>
          </p:cNvSpPr>
          <p:nvPr>
            <p:ph idx="1"/>
          </p:nvPr>
        </p:nvSpPr>
        <p:spPr>
          <a:xfrm>
            <a:off x="457200" y="914400"/>
            <a:ext cx="8229600" cy="3391116"/>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Purpose and Function </a:t>
            </a:r>
          </a:p>
          <a:p>
            <a:r>
              <a:rPr lang="en-US" sz="2400" noProof="0" dirty="0">
                <a:latin typeface="Arial" panose="020B0604020202020204" pitchFamily="34" charset="0"/>
                <a:cs typeface="Arial" panose="020B0604020202020204" pitchFamily="34" charset="0"/>
              </a:rPr>
              <a:t>Installed in exhaust system between exhaust manifold and muffler.</a:t>
            </a:r>
          </a:p>
          <a:p>
            <a:r>
              <a:rPr lang="en-US" sz="2400" noProof="0" dirty="0">
                <a:latin typeface="Arial" panose="020B0604020202020204" pitchFamily="34" charset="0"/>
                <a:cs typeface="Arial" panose="020B0604020202020204" pitchFamily="34" charset="0"/>
              </a:rPr>
              <a:t>Converter location is important.</a:t>
            </a:r>
          </a:p>
          <a:p>
            <a:r>
              <a:rPr lang="en-US" sz="2400" noProof="0" dirty="0">
                <a:latin typeface="Arial" panose="020B0604020202020204" pitchFamily="34" charset="0"/>
                <a:cs typeface="Arial" panose="020B0604020202020204" pitchFamily="34" charset="0"/>
              </a:rPr>
              <a:t>Since as much of exhaust heat as possible must be retained for effective operation. </a:t>
            </a:r>
          </a:p>
          <a:p>
            <a:r>
              <a:rPr lang="en-US" sz="2400" noProof="0" dirty="0">
                <a:latin typeface="Arial" panose="020B0604020202020204" pitchFamily="34" charset="0"/>
                <a:cs typeface="Arial" panose="020B0604020202020204" pitchFamily="34" charset="0"/>
              </a:rPr>
              <a:t>Nearer it is to engine, the better.</a:t>
            </a:r>
          </a:p>
        </p:txBody>
      </p:sp>
    </p:spTree>
    <p:extLst>
      <p:ext uri="{BB962C8B-B14F-4D97-AF65-F5344CB8AC3E}">
        <p14:creationId xmlns:p14="http://schemas.microsoft.com/office/powerpoint/2010/main" val="5881564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27.22</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3733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Catalytic Convert Cutaway</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447800"/>
            <a:ext cx="4106333" cy="19812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Most catalytic converters are located as close to the exhaust manifold as possible, as seen in this display of a Chevrolet Corvette.</a:t>
            </a:r>
          </a:p>
        </p:txBody>
      </p:sp>
      <p:pic>
        <p:nvPicPr>
          <p:cNvPr id="7" name="Picture 6" descr="A close-up view of a catalytic converter located on the display of a Chevrolet Corvette.">
            <a:extLst>
              <a:ext uri="{FF2B5EF4-FFF2-40B4-BE49-F238E27FC236}">
                <a16:creationId xmlns:a16="http://schemas.microsoft.com/office/drawing/2014/main" id="{F305E635-F701-7E1F-FAD6-E5F0F5161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14400"/>
            <a:ext cx="3864609" cy="2909395"/>
          </a:xfrm>
          <a:prstGeom prst="rect">
            <a:avLst/>
          </a:prstGeom>
        </p:spPr>
      </p:pic>
    </p:spTree>
    <p:extLst>
      <p:ext uri="{BB962C8B-B14F-4D97-AF65-F5344CB8AC3E}">
        <p14:creationId xmlns:p14="http://schemas.microsoft.com/office/powerpoint/2010/main" val="3144382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7648-E47D-C3E3-ED9C-C77DD9D213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F7A9B0-C098-2E1F-6BE1-7BE1A4DAC27A}"/>
              </a:ext>
            </a:extLst>
          </p:cNvPr>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(3 of 14)</a:t>
            </a:r>
            <a:endParaRPr lang="en-US" noProof="0" dirty="0"/>
          </a:p>
        </p:txBody>
      </p:sp>
      <p:sp>
        <p:nvSpPr>
          <p:cNvPr id="4" name="Content Placeholder 3">
            <a:extLst>
              <a:ext uri="{FF2B5EF4-FFF2-40B4-BE49-F238E27FC236}">
                <a16:creationId xmlns:a16="http://schemas.microsoft.com/office/drawing/2014/main" id="{13886D99-EF0B-F3BF-2D16-550C26D778F8}"/>
              </a:ext>
            </a:extLst>
          </p:cNvPr>
          <p:cNvSpPr>
            <a:spLocks noGrp="1"/>
          </p:cNvSpPr>
          <p:nvPr>
            <p:ph idx="1"/>
          </p:nvPr>
        </p:nvSpPr>
        <p:spPr>
          <a:xfrm>
            <a:off x="457200" y="921000"/>
            <a:ext cx="8229600" cy="1898400"/>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Catalytic Converter Construction</a:t>
            </a:r>
          </a:p>
          <a:p>
            <a:pPr marL="0" indent="0">
              <a:buNone/>
            </a:pPr>
            <a:r>
              <a:rPr lang="en-US" sz="2400" noProof="0" dirty="0">
                <a:latin typeface="Arial" panose="020B0604020202020204" pitchFamily="34" charset="0"/>
                <a:cs typeface="Arial" panose="020B0604020202020204" pitchFamily="34" charset="0"/>
              </a:rPr>
              <a:t>Constructed of ceramic material in honeycomb shape with square openings for exhaust gases.</a:t>
            </a:r>
          </a:p>
          <a:p>
            <a:r>
              <a:rPr lang="en-US" sz="2400" noProof="0" dirty="0">
                <a:latin typeface="Arial" panose="020B0604020202020204" pitchFamily="34" charset="0"/>
                <a:cs typeface="Arial" panose="020B0604020202020204" pitchFamily="34" charset="0"/>
              </a:rPr>
              <a:t>400 openings per square inch (62 openings per square</a:t>
            </a:r>
          </a:p>
        </p:txBody>
      </p:sp>
      <p:sp>
        <p:nvSpPr>
          <p:cNvPr id="2" name="Content Placeholder 1">
            <a:extLst>
              <a:ext uri="{FF2B5EF4-FFF2-40B4-BE49-F238E27FC236}">
                <a16:creationId xmlns:a16="http://schemas.microsoft.com/office/drawing/2014/main" id="{7751BBD2-A8D4-1699-DBEB-CC5009DB4DE1}"/>
              </a:ext>
            </a:extLst>
          </p:cNvPr>
          <p:cNvSpPr>
            <a:spLocks noGrp="1"/>
          </p:cNvSpPr>
          <p:nvPr>
            <p:ph idx="13"/>
          </p:nvPr>
        </p:nvSpPr>
        <p:spPr>
          <a:xfrm>
            <a:off x="699744" y="2907479"/>
            <a:ext cx="4800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centimeter), wall thickness is about</a:t>
            </a:r>
          </a:p>
        </p:txBody>
      </p:sp>
      <p:graphicFrame>
        <p:nvGraphicFramePr>
          <p:cNvPr id="16" name="Object 15" descr="0 point 0 0 6">
            <a:extLst>
              <a:ext uri="{FF2B5EF4-FFF2-40B4-BE49-F238E27FC236}">
                <a16:creationId xmlns:a16="http://schemas.microsoft.com/office/drawing/2014/main" id="{410AFBAD-59EE-4071-27DE-104999B5D73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951099507"/>
              </p:ext>
            </p:extLst>
          </p:nvPr>
        </p:nvGraphicFramePr>
        <p:xfrm>
          <a:off x="5550757" y="2946948"/>
          <a:ext cx="875830" cy="359135"/>
        </p:xfrm>
        <a:graphic>
          <a:graphicData uri="http://schemas.openxmlformats.org/presentationml/2006/ole">
            <mc:AlternateContent xmlns:mc="http://schemas.openxmlformats.org/markup-compatibility/2006">
              <mc:Choice xmlns:v="urn:schemas-microsoft-com:vml" Requires="v">
                <p:oleObj name="Equation" r:id="rId3" imgW="431640" imgH="177480" progId="Equation.DSMT4">
                  <p:embed/>
                </p:oleObj>
              </mc:Choice>
              <mc:Fallback>
                <p:oleObj name="Equation" r:id="rId3" imgW="431640" imgH="177480" progId="Equation.DSMT4">
                  <p:embed/>
                  <p:pic>
                    <p:nvPicPr>
                      <p:cNvPr id="16" name="Object 15">
                        <a:extLst>
                          <a:ext uri="{FF2B5EF4-FFF2-40B4-BE49-F238E27FC236}">
                            <a16:creationId xmlns:a16="http://schemas.microsoft.com/office/drawing/2014/main" id="{8E6679BA-0D17-FA7E-4982-5E5570C272E0}"/>
                          </a:ext>
                          <a:ext uri="{C183D7F6-B498-43B3-948B-1728B52AA6E4}">
                            <adec:decorative xmlns:adec="http://schemas.microsoft.com/office/drawing/2017/decorative" val="0"/>
                          </a:ext>
                        </a:extLst>
                      </p:cNvPr>
                      <p:cNvPicPr/>
                      <p:nvPr/>
                    </p:nvPicPr>
                    <p:blipFill>
                      <a:blip r:embed="rId4"/>
                      <a:stretch>
                        <a:fillRect/>
                      </a:stretch>
                    </p:blipFill>
                    <p:spPr>
                      <a:xfrm>
                        <a:off x="5550757" y="2946948"/>
                        <a:ext cx="875830" cy="35913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6BED4F94-9FC2-49A8-4E6F-0C05571BE2EB}"/>
              </a:ext>
            </a:extLst>
          </p:cNvPr>
          <p:cNvSpPr>
            <a:spLocks noGrp="1"/>
          </p:cNvSpPr>
          <p:nvPr>
            <p:ph idx="14"/>
          </p:nvPr>
        </p:nvSpPr>
        <p:spPr>
          <a:xfrm>
            <a:off x="6477000" y="2875360"/>
            <a:ext cx="2070718" cy="437802"/>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inch (1.5 mm).</a:t>
            </a:r>
          </a:p>
        </p:txBody>
      </p:sp>
      <p:sp>
        <p:nvSpPr>
          <p:cNvPr id="6" name="Content Placeholder 5">
            <a:extLst>
              <a:ext uri="{FF2B5EF4-FFF2-40B4-BE49-F238E27FC236}">
                <a16:creationId xmlns:a16="http://schemas.microsoft.com/office/drawing/2014/main" id="{AC057AB6-F077-2B13-408E-2A9BF3AFB86B}"/>
              </a:ext>
            </a:extLst>
          </p:cNvPr>
          <p:cNvSpPr>
            <a:spLocks noGrp="1"/>
          </p:cNvSpPr>
          <p:nvPr>
            <p:ph idx="15"/>
          </p:nvPr>
        </p:nvSpPr>
        <p:spPr>
          <a:xfrm>
            <a:off x="457200" y="3401241"/>
            <a:ext cx="8229600" cy="2267732"/>
          </a:xfrm>
        </p:spPr>
        <p:txBody>
          <a:bodyPr tIns="18000" bIns="18000" anchor="ctr" anchorCtr="0"/>
          <a:lstStyle/>
          <a:p>
            <a:r>
              <a:rPr lang="en-US" sz="2400" noProof="0" dirty="0">
                <a:latin typeface="Arial" panose="020B0604020202020204" pitchFamily="34" charset="0"/>
                <a:cs typeface="Arial" panose="020B0604020202020204" pitchFamily="34" charset="0"/>
              </a:rPr>
              <a:t>Substrate coated with a porous aluminum material called </a:t>
            </a:r>
            <a:r>
              <a:rPr lang="en-US" sz="2400" noProof="0" dirty="0" err="1">
                <a:latin typeface="Arial" panose="020B0604020202020204" pitchFamily="34" charset="0"/>
                <a:cs typeface="Arial" panose="020B0604020202020204" pitchFamily="34" charset="0"/>
              </a:rPr>
              <a:t>washcoat</a:t>
            </a:r>
            <a:r>
              <a:rPr lang="en-US" sz="2400" noProof="0" dirty="0">
                <a:latin typeface="Arial" panose="020B0604020202020204" pitchFamily="34" charset="0"/>
                <a:cs typeface="Arial" panose="020B0604020202020204" pitchFamily="34" charset="0"/>
              </a:rPr>
              <a:t>, which makes surface rough.</a:t>
            </a:r>
          </a:p>
          <a:p>
            <a:r>
              <a:rPr lang="en-US" sz="2400" noProof="0" dirty="0">
                <a:latin typeface="Arial" panose="020B0604020202020204" pitchFamily="34" charset="0"/>
                <a:cs typeface="Arial" panose="020B0604020202020204" pitchFamily="34" charset="0"/>
              </a:rPr>
              <a:t>Catalytic materials are then applied on top of </a:t>
            </a:r>
            <a:r>
              <a:rPr lang="en-US" sz="2400" noProof="0" dirty="0" err="1">
                <a:latin typeface="Arial" panose="020B0604020202020204" pitchFamily="34" charset="0"/>
                <a:cs typeface="Arial" panose="020B0604020202020204" pitchFamily="34" charset="0"/>
              </a:rPr>
              <a:t>washcoat</a:t>
            </a:r>
            <a:endParaRPr lang="en-US" sz="2400" noProof="0" dirty="0">
              <a:latin typeface="Arial" panose="020B0604020202020204" pitchFamily="34" charset="0"/>
              <a:cs typeface="Arial" panose="020B0604020202020204" pitchFamily="34" charset="0"/>
            </a:endParaRPr>
          </a:p>
          <a:p>
            <a:r>
              <a:rPr lang="en-US" sz="2400" noProof="0" dirty="0">
                <a:latin typeface="Arial" panose="020B0604020202020204" pitchFamily="34" charset="0"/>
                <a:cs typeface="Arial" panose="020B0604020202020204" pitchFamily="34" charset="0"/>
              </a:rPr>
              <a:t>Substrate contained within a round or oval shell made by welding together two stamped pieces of stainless steel.</a:t>
            </a:r>
          </a:p>
        </p:txBody>
      </p:sp>
    </p:spTree>
    <p:extLst>
      <p:ext uri="{BB962C8B-B14F-4D97-AF65-F5344CB8AC3E}">
        <p14:creationId xmlns:p14="http://schemas.microsoft.com/office/powerpoint/2010/main" val="21139197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(4 of 14)</a:t>
            </a:r>
            <a:endParaRPr lang="en-US" noProof="0" dirty="0"/>
          </a:p>
        </p:txBody>
      </p:sp>
      <p:sp>
        <p:nvSpPr>
          <p:cNvPr id="4" name="Content Placeholder 3"/>
          <p:cNvSpPr>
            <a:spLocks noGrp="1"/>
          </p:cNvSpPr>
          <p:nvPr>
            <p:ph idx="1"/>
          </p:nvPr>
        </p:nvSpPr>
        <p:spPr>
          <a:xfrm>
            <a:off x="457200" y="914400"/>
            <a:ext cx="8229600" cy="4247317"/>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Ceramic substrate in monolithic converters</a:t>
            </a:r>
          </a:p>
          <a:p>
            <a:r>
              <a:rPr lang="en-US" sz="2400" noProof="0" dirty="0">
                <a:latin typeface="Arial" panose="020B0604020202020204" pitchFamily="34" charset="0"/>
                <a:cs typeface="Arial" panose="020B0604020202020204" pitchFamily="34" charset="0"/>
              </a:rPr>
              <a:t>Not restrictive; however, converter can be broken </a:t>
            </a:r>
          </a:p>
          <a:p>
            <a:r>
              <a:rPr lang="en-US" sz="2400" noProof="0" dirty="0">
                <a:latin typeface="Arial" panose="020B0604020202020204" pitchFamily="34" charset="0"/>
                <a:cs typeface="Arial" panose="020B0604020202020204" pitchFamily="34" charset="0"/>
              </a:rPr>
              <a:t>Exposed to shock or severe jolts. </a:t>
            </a:r>
          </a:p>
          <a:p>
            <a:pPr lvl="1"/>
            <a:r>
              <a:rPr lang="en-US" sz="2400" noProof="0" dirty="0">
                <a:latin typeface="Arial" panose="020B0604020202020204" pitchFamily="34" charset="0"/>
                <a:cs typeface="Arial" panose="020B0604020202020204" pitchFamily="34" charset="0"/>
              </a:rPr>
              <a:t>Monolithic converters can be serviced only as a unit. </a:t>
            </a:r>
          </a:p>
          <a:p>
            <a:r>
              <a:rPr lang="en-US" sz="2400" noProof="0" dirty="0">
                <a:latin typeface="Arial" panose="020B0604020202020204" pitchFamily="34" charset="0"/>
                <a:cs typeface="Arial" panose="020B0604020202020204" pitchFamily="34" charset="0"/>
              </a:rPr>
              <a:t>Exhaust pipe connected to manifold or header to carry gases through catalytic converter and to muffler</a:t>
            </a:r>
          </a:p>
          <a:p>
            <a:r>
              <a:rPr lang="en-US" sz="2400" noProof="0" dirty="0">
                <a:latin typeface="Arial" panose="020B0604020202020204" pitchFamily="34" charset="0"/>
                <a:cs typeface="Arial" panose="020B0604020202020204" pitchFamily="34" charset="0"/>
              </a:rPr>
              <a:t>V-type engines can use dual converters </a:t>
            </a:r>
          </a:p>
          <a:p>
            <a:pPr lvl="1"/>
            <a:r>
              <a:rPr lang="en-US" sz="2400" noProof="0" dirty="0">
                <a:latin typeface="Arial" panose="020B0604020202020204" pitchFamily="34" charset="0"/>
                <a:cs typeface="Arial" panose="020B0604020202020204" pitchFamily="34" charset="0"/>
              </a:rPr>
              <a:t>Or route exhaust into one catalytic converter using Y-exhaust pipe.</a:t>
            </a:r>
          </a:p>
        </p:txBody>
      </p:sp>
    </p:spTree>
    <p:extLst>
      <p:ext uri="{BB962C8B-B14F-4D97-AF65-F5344CB8AC3E}">
        <p14:creationId xmlns:p14="http://schemas.microsoft.com/office/powerpoint/2010/main" val="4180284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27.23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06323"/>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Catalytic Converter with a Monolithic Substrate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6" y="1446453"/>
            <a:ext cx="4106333" cy="8395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typical catalytic converter with a monolithic substrate.</a:t>
            </a:r>
          </a:p>
        </p:txBody>
      </p:sp>
      <p:pic>
        <p:nvPicPr>
          <p:cNvPr id="7" name="Picture 6" descr="An illustration depicts a monolithic substrate surrounded by wire mesh sleeve in a converter with converter housing marked.">
            <a:extLst>
              <a:ext uri="{FF2B5EF4-FFF2-40B4-BE49-F238E27FC236}">
                <a16:creationId xmlns:a16="http://schemas.microsoft.com/office/drawing/2014/main" id="{316E835A-8AFB-2AD0-F23F-454182BF5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505" y="1447800"/>
            <a:ext cx="3656742" cy="4401109"/>
          </a:xfrm>
          <a:prstGeom prst="rect">
            <a:avLst/>
          </a:prstGeom>
        </p:spPr>
      </p:pic>
    </p:spTree>
    <p:extLst>
      <p:ext uri="{BB962C8B-B14F-4D97-AF65-F5344CB8AC3E}">
        <p14:creationId xmlns:p14="http://schemas.microsoft.com/office/powerpoint/2010/main" val="3735604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5E50-7013-FFA7-1F73-7AA5EA9A88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588B89-C191-33A3-314B-18B639061077}"/>
              </a:ext>
            </a:extLst>
          </p:cNvPr>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Smog </a:t>
            </a:r>
            <a:r>
              <a:rPr lang="en-US" sz="2800" kern="0" noProof="0" dirty="0">
                <a:cs typeface="Times New Roman"/>
                <a:sym typeface="Times New Roman"/>
              </a:rPr>
              <a:t>(2 of 2)</a:t>
            </a:r>
            <a:endParaRPr lang="en-US" noProof="0" dirty="0"/>
          </a:p>
        </p:txBody>
      </p:sp>
      <p:sp>
        <p:nvSpPr>
          <p:cNvPr id="2" name="Content Placeholder 1">
            <a:extLst>
              <a:ext uri="{FF2B5EF4-FFF2-40B4-BE49-F238E27FC236}">
                <a16:creationId xmlns:a16="http://schemas.microsoft.com/office/drawing/2014/main" id="{00C15757-CA41-2729-921B-A2E342FECA6C}"/>
              </a:ext>
            </a:extLst>
          </p:cNvPr>
          <p:cNvSpPr>
            <a:spLocks noGrp="1"/>
          </p:cNvSpPr>
          <p:nvPr>
            <p:ph idx="1"/>
          </p:nvPr>
        </p:nvSpPr>
        <p:spPr>
          <a:xfrm>
            <a:off x="457200" y="895685"/>
            <a:ext cx="8229600" cy="2152315"/>
          </a:xfrm>
        </p:spPr>
        <p:txBody>
          <a:bodyPr wrap="square" tIns="18000" bIns="18000" anchor="ctr" anchorCtr="0">
            <a:spAutoFit/>
          </a:bodyPr>
          <a:lstStyle/>
          <a:p>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(unburned hydrocarbons). </a:t>
            </a:r>
          </a:p>
          <a:p>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(Carbon Monoxide). </a:t>
            </a:r>
          </a:p>
          <a:p>
            <a:pPr lvl="1"/>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controlled by Positive Crankcase Ventilation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system, secondary air-injection (</a:t>
            </a:r>
            <a:r>
              <a:rPr lang="en-US" sz="2400" spc="-300" noProof="0" dirty="0">
                <a:latin typeface="Arial" panose="020B0604020202020204" pitchFamily="34" charset="0"/>
                <a:cs typeface="Arial" panose="020B0604020202020204" pitchFamily="34" charset="0"/>
              </a:rPr>
              <a:t>S A </a:t>
            </a:r>
            <a:r>
              <a:rPr lang="en-US" sz="2400" noProof="0" dirty="0">
                <a:latin typeface="Arial" panose="020B0604020202020204" pitchFamily="34" charset="0"/>
                <a:cs typeface="Arial" panose="020B0604020202020204" pitchFamily="34" charset="0"/>
              </a:rPr>
              <a:t>I) system, and the catalytic converter.</a:t>
            </a:r>
          </a:p>
        </p:txBody>
      </p:sp>
      <p:sp>
        <p:nvSpPr>
          <p:cNvPr id="4" name="Content Placeholder 3">
            <a:extLst>
              <a:ext uri="{FF2B5EF4-FFF2-40B4-BE49-F238E27FC236}">
                <a16:creationId xmlns:a16="http://schemas.microsoft.com/office/drawing/2014/main" id="{746C0DAD-969A-EB73-08F9-869B2C16ECDA}"/>
              </a:ext>
            </a:extLst>
          </p:cNvPr>
          <p:cNvSpPr>
            <a:spLocks noGrp="1"/>
          </p:cNvSpPr>
          <p:nvPr>
            <p:ph idx="13"/>
          </p:nvPr>
        </p:nvSpPr>
        <p:spPr>
          <a:xfrm>
            <a:off x="457200" y="3142072"/>
            <a:ext cx="152400" cy="369332"/>
          </a:xfrm>
        </p:spPr>
        <p:txBody>
          <a:bodyPr anchor="ctr" anchorCtr="0"/>
          <a:lstStyle/>
          <a:p>
            <a:r>
              <a:rPr lang="en-US" sz="2400" b="1" noProof="0" dirty="0">
                <a:solidFill>
                  <a:srgbClr val="007FA3"/>
                </a:solidFill>
                <a:latin typeface="Arial" panose="020B0604020202020204" pitchFamily="34" charset="0"/>
                <a:cs typeface="Arial" panose="020B0604020202020204" pitchFamily="34" charset="0"/>
              </a:rPr>
              <a:t> </a:t>
            </a:r>
            <a:r>
              <a:rPr lang="en-US" sz="100" b="1" noProof="0" dirty="0">
                <a:solidFill>
                  <a:srgbClr val="007FA3"/>
                </a:solidFill>
                <a:latin typeface="Arial" panose="020B0604020202020204" pitchFamily="34" charset="0"/>
                <a:cs typeface="Arial" panose="020B0604020202020204" pitchFamily="34" charset="0"/>
              </a:rPr>
              <a:t> </a:t>
            </a:r>
            <a:endParaRPr lang="en-US" sz="100" noProof="0" dirty="0"/>
          </a:p>
        </p:txBody>
      </p:sp>
      <p:graphicFrame>
        <p:nvGraphicFramePr>
          <p:cNvPr id="15" name="Object 14" descr="N O subscript x.">
            <a:extLst>
              <a:ext uri="{FF2B5EF4-FFF2-40B4-BE49-F238E27FC236}">
                <a16:creationId xmlns:a16="http://schemas.microsoft.com/office/drawing/2014/main" id="{1103930C-A66D-A0F2-6A98-B17AB89A01A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44818954"/>
              </p:ext>
            </p:extLst>
          </p:nvPr>
        </p:nvGraphicFramePr>
        <p:xfrm>
          <a:off x="757687" y="3100376"/>
          <a:ext cx="630238" cy="455613"/>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5" name="Object 14">
                        <a:extLst>
                          <a:ext uri="{FF2B5EF4-FFF2-40B4-BE49-F238E27FC236}">
                            <a16:creationId xmlns:a16="http://schemas.microsoft.com/office/drawing/2014/main" id="{AAD993E3-A7ED-D877-D7F8-8BD34D8CAC9C}"/>
                          </a:ext>
                          <a:ext uri="{C183D7F6-B498-43B3-948B-1728B52AA6E4}">
                            <adec:decorative xmlns:adec="http://schemas.microsoft.com/office/drawing/2017/decorative" val="0"/>
                          </a:ext>
                        </a:extLst>
                      </p:cNvPr>
                      <p:cNvPicPr/>
                      <p:nvPr/>
                    </p:nvPicPr>
                    <p:blipFill>
                      <a:blip r:embed="rId4"/>
                      <a:stretch>
                        <a:fillRect/>
                      </a:stretch>
                    </p:blipFill>
                    <p:spPr>
                      <a:xfrm>
                        <a:off x="757687" y="3100376"/>
                        <a:ext cx="630238" cy="455613"/>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9D71FC29-DFAC-ABCF-B4CF-72036C1C7979}"/>
              </a:ext>
            </a:extLst>
          </p:cNvPr>
          <p:cNvSpPr>
            <a:spLocks noGrp="1"/>
          </p:cNvSpPr>
          <p:nvPr>
            <p:ph idx="14"/>
          </p:nvPr>
        </p:nvSpPr>
        <p:spPr>
          <a:xfrm>
            <a:off x="1420813" y="3125787"/>
            <a:ext cx="2800212" cy="369332"/>
          </a:xfrm>
        </p:spPr>
        <p:txBody>
          <a:bodyPr anchor="ctr" anchorCtr="0"/>
          <a:lstStyle/>
          <a:p>
            <a:pPr marL="0" indent="0">
              <a:buNone/>
            </a:pPr>
            <a:r>
              <a:rPr lang="en-US" sz="2400" noProof="0" dirty="0">
                <a:latin typeface="Arial" panose="020B0604020202020204" pitchFamily="34" charset="0"/>
                <a:cs typeface="Arial" panose="020B0604020202020204" pitchFamily="34" charset="0"/>
              </a:rPr>
              <a:t>(oxides of nitrogen).</a:t>
            </a:r>
          </a:p>
        </p:txBody>
      </p:sp>
      <p:sp>
        <p:nvSpPr>
          <p:cNvPr id="6" name="Content Placeholder 5">
            <a:extLst>
              <a:ext uri="{FF2B5EF4-FFF2-40B4-BE49-F238E27FC236}">
                <a16:creationId xmlns:a16="http://schemas.microsoft.com/office/drawing/2014/main" id="{08B9E02D-DFF6-36E3-5A17-EFB083F9499C}"/>
              </a:ext>
            </a:extLst>
          </p:cNvPr>
          <p:cNvSpPr>
            <a:spLocks noGrp="1"/>
          </p:cNvSpPr>
          <p:nvPr>
            <p:ph idx="15"/>
          </p:nvPr>
        </p:nvSpPr>
        <p:spPr>
          <a:xfrm>
            <a:off x="457200" y="3604736"/>
            <a:ext cx="8229600" cy="738664"/>
          </a:xfrm>
        </p:spPr>
        <p:txBody>
          <a:bodyPr anchor="ctr" anchorCtr="0"/>
          <a:lstStyle/>
          <a:p>
            <a:pPr lvl="1"/>
            <a:r>
              <a:rPr lang="en-US" sz="2400" noProof="0" dirty="0">
                <a:latin typeface="Arial" panose="020B0604020202020204" pitchFamily="34" charset="0"/>
                <a:cs typeface="Arial" panose="020B0604020202020204" pitchFamily="34" charset="0"/>
              </a:rPr>
              <a:t>Controlled by exhaust gas recirculation (</a:t>
            </a:r>
            <a:r>
              <a:rPr lang="en-US" sz="2400" spc="-30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system and catalytic converter. </a:t>
            </a:r>
          </a:p>
        </p:txBody>
      </p:sp>
    </p:spTree>
    <p:extLst>
      <p:ext uri="{BB962C8B-B14F-4D97-AF65-F5344CB8AC3E}">
        <p14:creationId xmlns:p14="http://schemas.microsoft.com/office/powerpoint/2010/main" val="2610006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Catalytic Converter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atalytic_converter">
            <a:hlinkClick r:id="" action="ppaction://media"/>
            <a:extLst>
              <a:ext uri="{FF2B5EF4-FFF2-40B4-BE49-F238E27FC236}">
                <a16:creationId xmlns:a16="http://schemas.microsoft.com/office/drawing/2014/main" id="{1C5E52C5-60AB-B5D9-331C-EC9544DE2FF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49"/>
            <a:ext cx="8229600" cy="4282747"/>
          </a:xfrm>
        </p:spPr>
      </p:pic>
    </p:spTree>
    <p:extLst>
      <p:ext uri="{BB962C8B-B14F-4D97-AF65-F5344CB8AC3E}">
        <p14:creationId xmlns:p14="http://schemas.microsoft.com/office/powerpoint/2010/main" val="29037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722C4-C9FB-E788-B695-D8AD4C7370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86A32F-454D-64D3-4691-3836FE6B09EE}"/>
              </a:ext>
            </a:extLst>
          </p:cNvPr>
          <p:cNvSpPr>
            <a:spLocks noGrp="1"/>
          </p:cNvSpPr>
          <p:nvPr>
            <p:ph type="title"/>
          </p:nvPr>
        </p:nvSpPr>
        <p:spPr>
          <a:xfrm>
            <a:off x="466725"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(5 of 14)</a:t>
            </a:r>
            <a:endParaRPr lang="en-US" noProof="0" dirty="0"/>
          </a:p>
        </p:txBody>
      </p:sp>
      <p:sp>
        <p:nvSpPr>
          <p:cNvPr id="4" name="Content Placeholder 3">
            <a:extLst>
              <a:ext uri="{FF2B5EF4-FFF2-40B4-BE49-F238E27FC236}">
                <a16:creationId xmlns:a16="http://schemas.microsoft.com/office/drawing/2014/main" id="{6F0F31AB-4AAD-2BE6-A62A-BFD9A34B9E83}"/>
              </a:ext>
            </a:extLst>
          </p:cNvPr>
          <p:cNvSpPr>
            <a:spLocks noGrp="1"/>
          </p:cNvSpPr>
          <p:nvPr>
            <p:ph idx="1"/>
          </p:nvPr>
        </p:nvSpPr>
        <p:spPr>
          <a:xfrm>
            <a:off x="457199" y="914400"/>
            <a:ext cx="8239126" cy="2113843"/>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Catalytic Converter Operation </a:t>
            </a:r>
          </a:p>
          <a:p>
            <a:pPr>
              <a:spcBef>
                <a:spcPts val="600"/>
              </a:spcBef>
            </a:pPr>
            <a:r>
              <a:rPr lang="en-US" sz="2400" noProof="0" dirty="0">
                <a:latin typeface="Arial" panose="020B0604020202020204" pitchFamily="34" charset="0"/>
                <a:cs typeface="Arial" panose="020B0604020202020204" pitchFamily="34" charset="0"/>
              </a:rPr>
              <a:t>Substrate contains </a:t>
            </a:r>
            <a:r>
              <a:rPr lang="en-US" sz="2400" b="1" i="1" noProof="0" dirty="0">
                <a:latin typeface="Arial" panose="020B0604020202020204" pitchFamily="34" charset="0"/>
                <a:cs typeface="Arial" panose="020B0604020202020204" pitchFamily="34" charset="0"/>
              </a:rPr>
              <a:t>rhodium, palladium</a:t>
            </a:r>
            <a:r>
              <a:rPr lang="en-US" sz="2400" noProof="0" dirty="0">
                <a:latin typeface="Arial" panose="020B0604020202020204" pitchFamily="34" charset="0"/>
                <a:cs typeface="Arial" panose="020B0604020202020204" pitchFamily="34" charset="0"/>
              </a:rPr>
              <a:t>, and </a:t>
            </a:r>
            <a:r>
              <a:rPr lang="en-US" sz="2400" b="1" i="1" noProof="0" dirty="0">
                <a:latin typeface="Arial" panose="020B0604020202020204" pitchFamily="34" charset="0"/>
                <a:cs typeface="Arial" panose="020B0604020202020204" pitchFamily="34" charset="0"/>
              </a:rPr>
              <a:t>platinum</a:t>
            </a:r>
            <a:r>
              <a:rPr lang="en-US" sz="2400" noProof="0" dirty="0">
                <a:latin typeface="Arial" panose="020B0604020202020204" pitchFamily="34" charset="0"/>
                <a:cs typeface="Arial" panose="020B0604020202020204" pitchFamily="34" charset="0"/>
              </a:rPr>
              <a:t>. </a:t>
            </a:r>
          </a:p>
          <a:p>
            <a:pPr lvl="1"/>
            <a:r>
              <a:rPr lang="en-US" sz="2400" noProof="0" dirty="0">
                <a:latin typeface="Arial" panose="020B0604020202020204" pitchFamily="34" charset="0"/>
                <a:cs typeface="Arial" panose="020B0604020202020204" pitchFamily="34" charset="0"/>
              </a:rPr>
              <a:t>Act as Catalysts, which start chemical reaction without becoming part of, or being consumed in, process. </a:t>
            </a:r>
          </a:p>
          <a:p>
            <a:pPr>
              <a:spcBef>
                <a:spcPts val="600"/>
              </a:spcBef>
            </a:pPr>
            <a:r>
              <a:rPr lang="en-US" sz="2400" noProof="0" dirty="0">
                <a:latin typeface="Arial" panose="020B0604020202020204" pitchFamily="34" charset="0"/>
                <a:cs typeface="Arial" panose="020B0604020202020204" pitchFamily="34" charset="0"/>
              </a:rPr>
              <a:t>In the first section of three-way catalytic converter (</a:t>
            </a:r>
            <a:r>
              <a:rPr lang="en-US" sz="2400" spc="-300" noProof="0" dirty="0">
                <a:latin typeface="Arial" panose="020B0604020202020204" pitchFamily="34" charset="0"/>
                <a:cs typeface="Arial" panose="020B0604020202020204" pitchFamily="34" charset="0"/>
              </a:rPr>
              <a:t>T W </a:t>
            </a:r>
            <a:r>
              <a:rPr lang="en-US" sz="2400" noProof="0" dirty="0">
                <a:latin typeface="Arial" panose="020B0604020202020204" pitchFamily="34" charset="0"/>
                <a:cs typeface="Arial" panose="020B0604020202020204" pitchFamily="34" charset="0"/>
              </a:rPr>
              <a:t>C)</a:t>
            </a:r>
          </a:p>
        </p:txBody>
      </p:sp>
      <p:sp>
        <p:nvSpPr>
          <p:cNvPr id="2" name="Content Placeholder 1">
            <a:extLst>
              <a:ext uri="{FF2B5EF4-FFF2-40B4-BE49-F238E27FC236}">
                <a16:creationId xmlns:a16="http://schemas.microsoft.com/office/drawing/2014/main" id="{E9C36522-8E8C-C5F1-DCBC-37A943DB03EA}"/>
              </a:ext>
            </a:extLst>
          </p:cNvPr>
          <p:cNvSpPr>
            <a:spLocks noGrp="1"/>
          </p:cNvSpPr>
          <p:nvPr>
            <p:ph idx="13"/>
          </p:nvPr>
        </p:nvSpPr>
        <p:spPr>
          <a:xfrm>
            <a:off x="466725" y="3077182"/>
            <a:ext cx="1670610" cy="405683"/>
          </a:xfrm>
        </p:spPr>
        <p:txBody>
          <a:bodyPr tIns="18000" bIns="18000" anchor="ctr" anchorCtr="0"/>
          <a:lstStyle/>
          <a:p>
            <a:r>
              <a:rPr lang="en-US" sz="2400" noProof="0" dirty="0">
                <a:latin typeface="Arial" panose="020B0604020202020204" pitchFamily="34" charset="0"/>
                <a:cs typeface="Arial" panose="020B0604020202020204" pitchFamily="34" charset="0"/>
              </a:rPr>
              <a:t>Emissions</a:t>
            </a:r>
          </a:p>
        </p:txBody>
      </p:sp>
      <p:graphicFrame>
        <p:nvGraphicFramePr>
          <p:cNvPr id="17" name="Object 16" descr="open parenthesis N O subscript x">
            <a:extLst>
              <a:ext uri="{FF2B5EF4-FFF2-40B4-BE49-F238E27FC236}">
                <a16:creationId xmlns:a16="http://schemas.microsoft.com/office/drawing/2014/main" id="{432215E3-E577-6773-D8C3-00D1E09443D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882929811"/>
              </p:ext>
            </p:extLst>
          </p:nvPr>
        </p:nvGraphicFramePr>
        <p:xfrm>
          <a:off x="2175380" y="3090029"/>
          <a:ext cx="769803" cy="419509"/>
        </p:xfrm>
        <a:graphic>
          <a:graphicData uri="http://schemas.openxmlformats.org/presentationml/2006/ole">
            <mc:AlternateContent xmlns:mc="http://schemas.openxmlformats.org/markup-compatibility/2006">
              <mc:Choice xmlns:v="urn:schemas-microsoft-com:vml" Requires="v">
                <p:oleObj name="Equation" r:id="rId3" imgW="419040" imgH="228600" progId="Equation.DSMT4">
                  <p:embed/>
                </p:oleObj>
              </mc:Choice>
              <mc:Fallback>
                <p:oleObj name="Equation" r:id="rId3" imgW="419040" imgH="228600" progId="Equation.DSMT4">
                  <p:embed/>
                  <p:pic>
                    <p:nvPicPr>
                      <p:cNvPr id="16" name="Object 15">
                        <a:extLst>
                          <a:ext uri="{FF2B5EF4-FFF2-40B4-BE49-F238E27FC236}">
                            <a16:creationId xmlns:a16="http://schemas.microsoft.com/office/drawing/2014/main" id="{8601A73B-9313-A16B-9A21-86FA494E1E36}"/>
                          </a:ext>
                          <a:ext uri="{C183D7F6-B498-43B3-948B-1728B52AA6E4}">
                            <adec:decorative xmlns:adec="http://schemas.microsoft.com/office/drawing/2017/decorative" val="0"/>
                          </a:ext>
                        </a:extLst>
                      </p:cNvPr>
                      <p:cNvPicPr/>
                      <p:nvPr/>
                    </p:nvPicPr>
                    <p:blipFill>
                      <a:blip r:embed="rId4"/>
                      <a:stretch>
                        <a:fillRect/>
                      </a:stretch>
                    </p:blipFill>
                    <p:spPr>
                      <a:xfrm>
                        <a:off x="2175380" y="3090029"/>
                        <a:ext cx="769803" cy="419509"/>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04324967-A9F2-AB9D-E799-D53BF51CD699}"/>
              </a:ext>
            </a:extLst>
          </p:cNvPr>
          <p:cNvSpPr>
            <a:spLocks noGrp="1"/>
          </p:cNvSpPr>
          <p:nvPr>
            <p:ph idx="14"/>
          </p:nvPr>
        </p:nvSpPr>
        <p:spPr>
          <a:xfrm>
            <a:off x="2983229" y="3077181"/>
            <a:ext cx="3569971" cy="405683"/>
          </a:xfrm>
        </p:spPr>
        <p:txBody>
          <a:bodyPr tIns="18000" bIns="18000" anchor="ctr" anchorCtr="0"/>
          <a:lstStyle/>
          <a:p>
            <a:pPr marL="0" indent="0">
              <a:buNone/>
            </a:pP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 converted to</a:t>
            </a:r>
          </a:p>
        </p:txBody>
      </p:sp>
      <p:graphicFrame>
        <p:nvGraphicFramePr>
          <p:cNvPr id="18" name="Object 17" descr="C O subscript 2">
            <a:extLst>
              <a:ext uri="{FF2B5EF4-FFF2-40B4-BE49-F238E27FC236}">
                <a16:creationId xmlns:a16="http://schemas.microsoft.com/office/drawing/2014/main" id="{2DB8A4B6-F17F-75C7-78C1-27366DCC8E5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21214522"/>
              </p:ext>
            </p:extLst>
          </p:nvPr>
        </p:nvGraphicFramePr>
        <p:xfrm>
          <a:off x="6584581" y="3107625"/>
          <a:ext cx="606425" cy="419100"/>
        </p:xfrm>
        <a:graphic>
          <a:graphicData uri="http://schemas.openxmlformats.org/presentationml/2006/ole">
            <mc:AlternateContent xmlns:mc="http://schemas.openxmlformats.org/markup-compatibility/2006">
              <mc:Choice xmlns:v="urn:schemas-microsoft-com:vml" Requires="v">
                <p:oleObj name="Equation" r:id="rId5" imgW="330120" imgH="228600" progId="Equation.DSMT4">
                  <p:embed/>
                </p:oleObj>
              </mc:Choice>
              <mc:Fallback>
                <p:oleObj name="Equation" r:id="rId5" imgW="330120" imgH="228600" progId="Equation.DSMT4">
                  <p:embed/>
                  <p:pic>
                    <p:nvPicPr>
                      <p:cNvPr id="17" name="Object 16">
                        <a:extLst>
                          <a:ext uri="{FF2B5EF4-FFF2-40B4-BE49-F238E27FC236}">
                            <a16:creationId xmlns:a16="http://schemas.microsoft.com/office/drawing/2014/main" id="{432215E3-E577-6773-D8C3-00D1E09443DD}"/>
                          </a:ext>
                          <a:ext uri="{C183D7F6-B498-43B3-948B-1728B52AA6E4}">
                            <adec:decorative xmlns:adec="http://schemas.microsoft.com/office/drawing/2017/decorative" val="0"/>
                          </a:ext>
                        </a:extLst>
                      </p:cNvPr>
                      <p:cNvPicPr/>
                      <p:nvPr/>
                    </p:nvPicPr>
                    <p:blipFill>
                      <a:blip r:embed="rId6"/>
                      <a:stretch>
                        <a:fillRect/>
                      </a:stretch>
                    </p:blipFill>
                    <p:spPr>
                      <a:xfrm>
                        <a:off x="6584581" y="3107625"/>
                        <a:ext cx="606425" cy="419100"/>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330915FC-2637-19FD-BA56-EB611E6F1E0A}"/>
              </a:ext>
            </a:extLst>
          </p:cNvPr>
          <p:cNvSpPr>
            <a:spLocks noGrp="1"/>
          </p:cNvSpPr>
          <p:nvPr>
            <p:ph idx="15"/>
          </p:nvPr>
        </p:nvSpPr>
        <p:spPr>
          <a:xfrm>
            <a:off x="7235563" y="3059631"/>
            <a:ext cx="58007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a:t>
            </a:r>
          </a:p>
        </p:txBody>
      </p:sp>
      <p:graphicFrame>
        <p:nvGraphicFramePr>
          <p:cNvPr id="19" name="Object 18" descr="H subscript 2 O.">
            <a:extLst>
              <a:ext uri="{FF2B5EF4-FFF2-40B4-BE49-F238E27FC236}">
                <a16:creationId xmlns:a16="http://schemas.microsoft.com/office/drawing/2014/main" id="{BC414C1E-D1A1-4BCA-19BA-27C80F31305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416541666"/>
              </p:ext>
            </p:extLst>
          </p:nvPr>
        </p:nvGraphicFramePr>
        <p:xfrm>
          <a:off x="7860193" y="3103427"/>
          <a:ext cx="582612" cy="419100"/>
        </p:xfrm>
        <a:graphic>
          <a:graphicData uri="http://schemas.openxmlformats.org/presentationml/2006/ole">
            <mc:AlternateContent xmlns:mc="http://schemas.openxmlformats.org/markup-compatibility/2006">
              <mc:Choice xmlns:v="urn:schemas-microsoft-com:vml" Requires="v">
                <p:oleObj name="Equation" r:id="rId7" imgW="317160" imgH="228600" progId="Equation.DSMT4">
                  <p:embed/>
                </p:oleObj>
              </mc:Choice>
              <mc:Fallback>
                <p:oleObj name="Equation" r:id="rId7" imgW="317160" imgH="228600" progId="Equation.DSMT4">
                  <p:embed/>
                  <p:pic>
                    <p:nvPicPr>
                      <p:cNvPr id="18" name="Object 17">
                        <a:extLst>
                          <a:ext uri="{FF2B5EF4-FFF2-40B4-BE49-F238E27FC236}">
                            <a16:creationId xmlns:a16="http://schemas.microsoft.com/office/drawing/2014/main" id="{2DB8A4B6-F17F-75C7-78C1-27366DCC8E54}"/>
                          </a:ext>
                          <a:ext uri="{C183D7F6-B498-43B3-948B-1728B52AA6E4}">
                            <adec:decorative xmlns:adec="http://schemas.microsoft.com/office/drawing/2017/decorative" val="0"/>
                          </a:ext>
                        </a:extLst>
                      </p:cNvPr>
                      <p:cNvPicPr/>
                      <p:nvPr/>
                    </p:nvPicPr>
                    <p:blipFill>
                      <a:blip r:embed="rId8"/>
                      <a:stretch>
                        <a:fillRect/>
                      </a:stretch>
                    </p:blipFill>
                    <p:spPr>
                      <a:xfrm>
                        <a:off x="7860193" y="3103427"/>
                        <a:ext cx="582612" cy="419100"/>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D8D6FF75-A72C-CA93-5A57-983A1DE20A3F}"/>
              </a:ext>
            </a:extLst>
          </p:cNvPr>
          <p:cNvSpPr>
            <a:spLocks noGrp="1"/>
          </p:cNvSpPr>
          <p:nvPr>
            <p:ph idx="16"/>
          </p:nvPr>
        </p:nvSpPr>
        <p:spPr>
          <a:xfrm>
            <a:off x="466725" y="3559469"/>
            <a:ext cx="6238875" cy="405683"/>
          </a:xfrm>
        </p:spPr>
        <p:txBody>
          <a:bodyPr tIns="18000" bIns="18000" anchor="ctr" anchorCtr="0"/>
          <a:lstStyle/>
          <a:p>
            <a:pPr lvl="1"/>
            <a:r>
              <a:rPr lang="en-US" sz="2400" noProof="0" dirty="0">
                <a:latin typeface="Arial" panose="020B0604020202020204" pitchFamily="34" charset="0"/>
                <a:cs typeface="Arial" panose="020B0604020202020204" pitchFamily="34" charset="0"/>
              </a:rPr>
              <a:t>As exhaust gas passes through catalyst,</a:t>
            </a:r>
          </a:p>
        </p:txBody>
      </p:sp>
      <p:graphicFrame>
        <p:nvGraphicFramePr>
          <p:cNvPr id="20" name="Object 19" descr="N O subscript x">
            <a:extLst>
              <a:ext uri="{FF2B5EF4-FFF2-40B4-BE49-F238E27FC236}">
                <a16:creationId xmlns:a16="http://schemas.microsoft.com/office/drawing/2014/main" id="{337EEB24-DA84-0134-FFDE-6E8121D53AD5}"/>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967580586"/>
              </p:ext>
            </p:extLst>
          </p:nvPr>
        </p:nvGraphicFramePr>
        <p:xfrm>
          <a:off x="6734175" y="3579227"/>
          <a:ext cx="582613" cy="419100"/>
        </p:xfrm>
        <a:graphic>
          <a:graphicData uri="http://schemas.openxmlformats.org/presentationml/2006/ole">
            <mc:AlternateContent xmlns:mc="http://schemas.openxmlformats.org/markup-compatibility/2006">
              <mc:Choice xmlns:v="urn:schemas-microsoft-com:vml" Requires="v">
                <p:oleObj name="Equation" r:id="rId9" imgW="317160" imgH="228600" progId="Equation.DSMT4">
                  <p:embed/>
                </p:oleObj>
              </mc:Choice>
              <mc:Fallback>
                <p:oleObj name="Equation" r:id="rId9" imgW="317160" imgH="228600" progId="Equation.DSMT4">
                  <p:embed/>
                  <p:pic>
                    <p:nvPicPr>
                      <p:cNvPr id="17" name="Object 16">
                        <a:extLst>
                          <a:ext uri="{FF2B5EF4-FFF2-40B4-BE49-F238E27FC236}">
                            <a16:creationId xmlns:a16="http://schemas.microsoft.com/office/drawing/2014/main" id="{432215E3-E577-6773-D8C3-00D1E09443DD}"/>
                          </a:ext>
                          <a:ext uri="{C183D7F6-B498-43B3-948B-1728B52AA6E4}">
                            <adec:decorative xmlns:adec="http://schemas.microsoft.com/office/drawing/2017/decorative" val="0"/>
                          </a:ext>
                        </a:extLst>
                      </p:cNvPr>
                      <p:cNvPicPr/>
                      <p:nvPr/>
                    </p:nvPicPr>
                    <p:blipFill>
                      <a:blip r:embed="rId10"/>
                      <a:stretch>
                        <a:fillRect/>
                      </a:stretch>
                    </p:blipFill>
                    <p:spPr>
                      <a:xfrm>
                        <a:off x="6734175" y="3579227"/>
                        <a:ext cx="582613" cy="419100"/>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B055643E-2A3E-AAC9-6D9B-D3F2CB26136F}"/>
              </a:ext>
            </a:extLst>
          </p:cNvPr>
          <p:cNvSpPr>
            <a:spLocks noGrp="1"/>
          </p:cNvSpPr>
          <p:nvPr>
            <p:ph idx="17"/>
          </p:nvPr>
        </p:nvSpPr>
        <p:spPr>
          <a:xfrm>
            <a:off x="1143001" y="4059710"/>
            <a:ext cx="7543800" cy="775015"/>
          </a:xfrm>
        </p:spPr>
        <p:txBody>
          <a:bodyPr tIns="18000" bIns="18000" anchor="ctr" anchorCtr="0"/>
          <a:lstStyle/>
          <a:p>
            <a:pPr marL="0" lvl="1" indent="0">
              <a:buNone/>
            </a:pPr>
            <a:r>
              <a:rPr lang="en-US" sz="2400" noProof="0" dirty="0">
                <a:latin typeface="Arial" panose="020B0604020202020204" pitchFamily="34" charset="0"/>
                <a:cs typeface="Arial" panose="020B0604020202020204" pitchFamily="34" charset="0"/>
              </a:rPr>
              <a:t>chemically reduced (i.e., nitrogen and oxygen separated) in first section.</a:t>
            </a:r>
          </a:p>
        </p:txBody>
      </p:sp>
      <p:sp>
        <p:nvSpPr>
          <p:cNvPr id="9" name="Content Placeholder 8">
            <a:extLst>
              <a:ext uri="{FF2B5EF4-FFF2-40B4-BE49-F238E27FC236}">
                <a16:creationId xmlns:a16="http://schemas.microsoft.com/office/drawing/2014/main" id="{B34C71BB-5E4E-3193-D227-447E28A2DFBF}"/>
              </a:ext>
            </a:extLst>
          </p:cNvPr>
          <p:cNvSpPr>
            <a:spLocks noGrp="1"/>
          </p:cNvSpPr>
          <p:nvPr>
            <p:ph idx="18"/>
          </p:nvPr>
        </p:nvSpPr>
        <p:spPr>
          <a:xfrm>
            <a:off x="466725" y="4883885"/>
            <a:ext cx="7772401" cy="405683"/>
          </a:xfrm>
        </p:spPr>
        <p:txBody>
          <a:bodyPr tIns="18000" bIns="18000" anchor="ctr" anchorCtr="0"/>
          <a:lstStyle/>
          <a:p>
            <a:r>
              <a:rPr lang="en-US" sz="2400" noProof="0" dirty="0">
                <a:latin typeface="Arial" panose="020B0604020202020204" pitchFamily="34" charset="0"/>
                <a:cs typeface="Arial" panose="020B0604020202020204" pitchFamily="34" charset="0"/>
              </a:rPr>
              <a:t>In the second section of converter, most of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a:t>
            </a:r>
          </a:p>
        </p:txBody>
      </p:sp>
      <p:sp>
        <p:nvSpPr>
          <p:cNvPr id="10" name="Content Placeholder 9">
            <a:extLst>
              <a:ext uri="{FF2B5EF4-FFF2-40B4-BE49-F238E27FC236}">
                <a16:creationId xmlns:a16="http://schemas.microsoft.com/office/drawing/2014/main" id="{9455C4FF-B952-33D4-9FDD-605D6CCB03BA}"/>
              </a:ext>
            </a:extLst>
          </p:cNvPr>
          <p:cNvSpPr>
            <a:spLocks noGrp="1"/>
          </p:cNvSpPr>
          <p:nvPr>
            <p:ph idx="19"/>
          </p:nvPr>
        </p:nvSpPr>
        <p:spPr>
          <a:xfrm>
            <a:off x="709292" y="5338745"/>
            <a:ext cx="6986908" cy="415964"/>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remaining in exhaust gas oxidized to form harmless</a:t>
            </a:r>
          </a:p>
        </p:txBody>
      </p:sp>
      <p:graphicFrame>
        <p:nvGraphicFramePr>
          <p:cNvPr id="21" name="Object 20" descr="C O subscript 2">
            <a:extLst>
              <a:ext uri="{FF2B5EF4-FFF2-40B4-BE49-F238E27FC236}">
                <a16:creationId xmlns:a16="http://schemas.microsoft.com/office/drawing/2014/main" id="{0A2EEF28-163B-F99C-30BA-0D52CDFEB05D}"/>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459594582"/>
              </p:ext>
            </p:extLst>
          </p:nvPr>
        </p:nvGraphicFramePr>
        <p:xfrm>
          <a:off x="7717536" y="5379256"/>
          <a:ext cx="606425" cy="419100"/>
        </p:xfrm>
        <a:graphic>
          <a:graphicData uri="http://schemas.openxmlformats.org/presentationml/2006/ole">
            <mc:AlternateContent xmlns:mc="http://schemas.openxmlformats.org/markup-compatibility/2006">
              <mc:Choice xmlns:v="urn:schemas-microsoft-com:vml" Requires="v">
                <p:oleObj name="Equation" r:id="rId11" imgW="330120" imgH="228600" progId="Equation.DSMT4">
                  <p:embed/>
                </p:oleObj>
              </mc:Choice>
              <mc:Fallback>
                <p:oleObj name="Equation" r:id="rId11" imgW="330120" imgH="228600" progId="Equation.DSMT4">
                  <p:embed/>
                  <p:pic>
                    <p:nvPicPr>
                      <p:cNvPr id="18" name="Object 17">
                        <a:extLst>
                          <a:ext uri="{FF2B5EF4-FFF2-40B4-BE49-F238E27FC236}">
                            <a16:creationId xmlns:a16="http://schemas.microsoft.com/office/drawing/2014/main" id="{2DB8A4B6-F17F-75C7-78C1-27366DCC8E54}"/>
                          </a:ext>
                          <a:ext uri="{C183D7F6-B498-43B3-948B-1728B52AA6E4}">
                            <adec:decorative xmlns:adec="http://schemas.microsoft.com/office/drawing/2017/decorative" val="0"/>
                          </a:ext>
                        </a:extLst>
                      </p:cNvPr>
                      <p:cNvPicPr/>
                      <p:nvPr/>
                    </p:nvPicPr>
                    <p:blipFill>
                      <a:blip r:embed="rId6"/>
                      <a:stretch>
                        <a:fillRect/>
                      </a:stretch>
                    </p:blipFill>
                    <p:spPr>
                      <a:xfrm>
                        <a:off x="7717536" y="5379256"/>
                        <a:ext cx="606425" cy="419100"/>
                      </a:xfrm>
                      <a:prstGeom prst="rect">
                        <a:avLst/>
                      </a:prstGeom>
                      <a:noFill/>
                    </p:spPr>
                  </p:pic>
                </p:oleObj>
              </mc:Fallback>
            </mc:AlternateContent>
          </a:graphicData>
        </a:graphic>
      </p:graphicFrame>
      <p:sp>
        <p:nvSpPr>
          <p:cNvPr id="11" name="Content Placeholder 10">
            <a:extLst>
              <a:ext uri="{FF2B5EF4-FFF2-40B4-BE49-F238E27FC236}">
                <a16:creationId xmlns:a16="http://schemas.microsoft.com/office/drawing/2014/main" id="{305439C4-87AE-015B-9B33-6DA34EC41508}"/>
              </a:ext>
            </a:extLst>
          </p:cNvPr>
          <p:cNvSpPr>
            <a:spLocks noGrp="1"/>
          </p:cNvSpPr>
          <p:nvPr>
            <p:ph idx="20"/>
          </p:nvPr>
        </p:nvSpPr>
        <p:spPr>
          <a:xfrm>
            <a:off x="709292" y="5798356"/>
            <a:ext cx="509908"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and</a:t>
            </a:r>
          </a:p>
        </p:txBody>
      </p:sp>
      <p:graphicFrame>
        <p:nvGraphicFramePr>
          <p:cNvPr id="22" name="Object 21" descr="H subscript 2 O.">
            <a:extLst>
              <a:ext uri="{FF2B5EF4-FFF2-40B4-BE49-F238E27FC236}">
                <a16:creationId xmlns:a16="http://schemas.microsoft.com/office/drawing/2014/main" id="{AD4912A3-3528-020A-91D2-692FCC52F8B2}"/>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860067640"/>
              </p:ext>
            </p:extLst>
          </p:nvPr>
        </p:nvGraphicFramePr>
        <p:xfrm>
          <a:off x="1252537" y="5829300"/>
          <a:ext cx="652463" cy="419100"/>
        </p:xfrm>
        <a:graphic>
          <a:graphicData uri="http://schemas.openxmlformats.org/presentationml/2006/ole">
            <mc:AlternateContent xmlns:mc="http://schemas.openxmlformats.org/markup-compatibility/2006">
              <mc:Choice xmlns:v="urn:schemas-microsoft-com:vml" Requires="v">
                <p:oleObj name="Equation" r:id="rId12" imgW="355320" imgH="228600" progId="Equation.DSMT4">
                  <p:embed/>
                </p:oleObj>
              </mc:Choice>
              <mc:Fallback>
                <p:oleObj name="Equation" r:id="rId12" imgW="355320" imgH="228600" progId="Equation.DSMT4">
                  <p:embed/>
                  <p:pic>
                    <p:nvPicPr>
                      <p:cNvPr id="19" name="Object 18">
                        <a:extLst>
                          <a:ext uri="{FF2B5EF4-FFF2-40B4-BE49-F238E27FC236}">
                            <a16:creationId xmlns:a16="http://schemas.microsoft.com/office/drawing/2014/main" id="{BC414C1E-D1A1-4BCA-19BA-27C80F31305F}"/>
                          </a:ext>
                          <a:ext uri="{C183D7F6-B498-43B3-948B-1728B52AA6E4}">
                            <adec:decorative xmlns:adec="http://schemas.microsoft.com/office/drawing/2017/decorative" val="0"/>
                          </a:ext>
                        </a:extLst>
                      </p:cNvPr>
                      <p:cNvPicPr/>
                      <p:nvPr/>
                    </p:nvPicPr>
                    <p:blipFill>
                      <a:blip r:embed="rId13"/>
                      <a:stretch>
                        <a:fillRect/>
                      </a:stretch>
                    </p:blipFill>
                    <p:spPr>
                      <a:xfrm>
                        <a:off x="1252537" y="5829300"/>
                        <a:ext cx="652463" cy="419100"/>
                      </a:xfrm>
                      <a:prstGeom prst="rect">
                        <a:avLst/>
                      </a:prstGeom>
                      <a:noFill/>
                    </p:spPr>
                  </p:pic>
                </p:oleObj>
              </mc:Fallback>
            </mc:AlternateContent>
          </a:graphicData>
        </a:graphic>
      </p:graphicFrame>
    </p:spTree>
    <p:extLst>
      <p:ext uri="{BB962C8B-B14F-4D97-AF65-F5344CB8AC3E}">
        <p14:creationId xmlns:p14="http://schemas.microsoft.com/office/powerpoint/2010/main" val="33794664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A5445-43B9-8BB5-04B7-4F023AE3DD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BD3BE6-E575-B974-D769-3810627916D6}"/>
              </a:ext>
            </a:extLst>
          </p:cNvPr>
          <p:cNvSpPr>
            <a:spLocks noGrp="1"/>
          </p:cNvSpPr>
          <p:nvPr>
            <p:ph type="title"/>
          </p:nvPr>
        </p:nvSpPr>
        <p:spPr>
          <a:xfrm>
            <a:off x="466725" y="152400"/>
            <a:ext cx="8229600" cy="590349"/>
          </a:xfrm>
        </p:spPr>
        <p:txBody>
          <a:bodyPr tIns="18000" bIns="18000" anchor="ctr" anchorCtr="0">
            <a:spAutoFit/>
          </a:bodyPr>
          <a:lstStyle/>
          <a:p>
            <a:r>
              <a:rPr lang="en-US" noProof="0" dirty="0"/>
              <a:t>Figure 27.24</a:t>
            </a:r>
          </a:p>
        </p:txBody>
      </p:sp>
      <p:sp>
        <p:nvSpPr>
          <p:cNvPr id="4" name="Content Placeholder 3">
            <a:extLst>
              <a:ext uri="{FF2B5EF4-FFF2-40B4-BE49-F238E27FC236}">
                <a16:creationId xmlns:a16="http://schemas.microsoft.com/office/drawing/2014/main" id="{F50B0B72-811B-22BB-3053-14D06CB9E5FF}"/>
              </a:ext>
            </a:extLst>
          </p:cNvPr>
          <p:cNvSpPr>
            <a:spLocks noGrp="1"/>
          </p:cNvSpPr>
          <p:nvPr>
            <p:ph idx="1"/>
          </p:nvPr>
        </p:nvSpPr>
        <p:spPr>
          <a:xfrm>
            <a:off x="482599" y="900449"/>
            <a:ext cx="4191001" cy="405683"/>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Three-Way Catalytic Converter</a:t>
            </a:r>
          </a:p>
        </p:txBody>
      </p:sp>
      <p:pic>
        <p:nvPicPr>
          <p:cNvPr id="27" name="Picture 26" descr="An illustration depicts the three-way catalytic converter. It displays gases such as C O, H C, and N O subscript x that enter the three-way catalytic converter and are converted into H subscript 2 O and C O subscript 2. ">
            <a:extLst>
              <a:ext uri="{FF2B5EF4-FFF2-40B4-BE49-F238E27FC236}">
                <a16:creationId xmlns:a16="http://schemas.microsoft.com/office/drawing/2014/main" id="{6C7F8486-25FB-4BEA-760F-473A1BEEF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574" y="1447800"/>
            <a:ext cx="6664150" cy="3092025"/>
          </a:xfrm>
          <a:prstGeom prst="rect">
            <a:avLst/>
          </a:prstGeom>
        </p:spPr>
      </p:pic>
      <p:sp>
        <p:nvSpPr>
          <p:cNvPr id="2" name="Content Placeholder 1">
            <a:extLst>
              <a:ext uri="{FF2B5EF4-FFF2-40B4-BE49-F238E27FC236}">
                <a16:creationId xmlns:a16="http://schemas.microsoft.com/office/drawing/2014/main" id="{DFC9AB57-534A-5080-7870-8C2AF279C7C3}"/>
              </a:ext>
            </a:extLst>
          </p:cNvPr>
          <p:cNvSpPr>
            <a:spLocks noGrp="1"/>
          </p:cNvSpPr>
          <p:nvPr>
            <p:ph idx="13"/>
          </p:nvPr>
        </p:nvSpPr>
        <p:spPr>
          <a:xfrm>
            <a:off x="457200" y="4813277"/>
            <a:ext cx="604105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Three-way catalytic converter first separates</a:t>
            </a:r>
          </a:p>
        </p:txBody>
      </p:sp>
      <p:graphicFrame>
        <p:nvGraphicFramePr>
          <p:cNvPr id="20" name="Object 19" descr="N O subscript x">
            <a:extLst>
              <a:ext uri="{FF2B5EF4-FFF2-40B4-BE49-F238E27FC236}">
                <a16:creationId xmlns:a16="http://schemas.microsoft.com/office/drawing/2014/main" id="{F812187E-18D8-11C4-3036-0385A8B1B667}"/>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965183492"/>
              </p:ext>
            </p:extLst>
          </p:nvPr>
        </p:nvGraphicFramePr>
        <p:xfrm>
          <a:off x="6571880" y="4824804"/>
          <a:ext cx="582613" cy="419100"/>
        </p:xfrm>
        <a:graphic>
          <a:graphicData uri="http://schemas.openxmlformats.org/presentationml/2006/ole">
            <mc:AlternateContent xmlns:mc="http://schemas.openxmlformats.org/markup-compatibility/2006">
              <mc:Choice xmlns:v="urn:schemas-microsoft-com:vml" Requires="v">
                <p:oleObj name="Equation" r:id="rId4" imgW="317160" imgH="228600" progId="Equation.DSMT4">
                  <p:embed/>
                </p:oleObj>
              </mc:Choice>
              <mc:Fallback>
                <p:oleObj name="Equation" r:id="rId4" imgW="317160" imgH="228600" progId="Equation.DSMT4">
                  <p:embed/>
                  <p:pic>
                    <p:nvPicPr>
                      <p:cNvPr id="20" name="Object 19">
                        <a:extLst>
                          <a:ext uri="{FF2B5EF4-FFF2-40B4-BE49-F238E27FC236}">
                            <a16:creationId xmlns:a16="http://schemas.microsoft.com/office/drawing/2014/main" id="{337EEB24-DA84-0134-FFDE-6E8121D53AD5}"/>
                          </a:ext>
                          <a:ext uri="{C183D7F6-B498-43B3-948B-1728B52AA6E4}">
                            <adec:decorative xmlns:adec="http://schemas.microsoft.com/office/drawing/2017/decorative" val="0"/>
                          </a:ext>
                        </a:extLst>
                      </p:cNvPr>
                      <p:cNvPicPr/>
                      <p:nvPr/>
                    </p:nvPicPr>
                    <p:blipFill>
                      <a:blip r:embed="rId5"/>
                      <a:stretch>
                        <a:fillRect/>
                      </a:stretch>
                    </p:blipFill>
                    <p:spPr>
                      <a:xfrm>
                        <a:off x="6571880" y="4824804"/>
                        <a:ext cx="582613" cy="419100"/>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0D70A2F6-ECA8-6233-2135-AEFCD1C1E887}"/>
              </a:ext>
            </a:extLst>
          </p:cNvPr>
          <p:cNvSpPr>
            <a:spLocks noGrp="1"/>
          </p:cNvSpPr>
          <p:nvPr>
            <p:ph idx="14"/>
          </p:nvPr>
        </p:nvSpPr>
        <p:spPr>
          <a:xfrm>
            <a:off x="7211359" y="4813276"/>
            <a:ext cx="580073"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into</a:t>
            </a:r>
          </a:p>
        </p:txBody>
      </p:sp>
      <p:sp>
        <p:nvSpPr>
          <p:cNvPr id="6" name="Content Placeholder 5">
            <a:extLst>
              <a:ext uri="{FF2B5EF4-FFF2-40B4-BE49-F238E27FC236}">
                <a16:creationId xmlns:a16="http://schemas.microsoft.com/office/drawing/2014/main" id="{ED94D878-DB7B-646D-1356-2095EC165135}"/>
              </a:ext>
            </a:extLst>
          </p:cNvPr>
          <p:cNvSpPr>
            <a:spLocks noGrp="1"/>
          </p:cNvSpPr>
          <p:nvPr>
            <p:ph idx="15"/>
          </p:nvPr>
        </p:nvSpPr>
        <p:spPr>
          <a:xfrm>
            <a:off x="466725" y="5318210"/>
            <a:ext cx="7543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nitrogen and oxygen and then converts the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and </a:t>
            </a:r>
            <a:r>
              <a:rPr lang="en-US" sz="2400" spc="-300" noProof="0" dirty="0">
                <a:latin typeface="Arial" panose="020B0604020202020204" pitchFamily="34" charset="0"/>
                <a:cs typeface="Arial" panose="020B0604020202020204" pitchFamily="34" charset="0"/>
              </a:rPr>
              <a:t>C </a:t>
            </a:r>
            <a:r>
              <a:rPr lang="en-US" sz="2400" noProof="0" dirty="0">
                <a:latin typeface="Arial" panose="020B0604020202020204" pitchFamily="34" charset="0"/>
                <a:cs typeface="Arial" panose="020B0604020202020204" pitchFamily="34" charset="0"/>
              </a:rPr>
              <a:t>O</a:t>
            </a:r>
          </a:p>
        </p:txBody>
      </p:sp>
      <p:sp>
        <p:nvSpPr>
          <p:cNvPr id="7" name="Content Placeholder 6">
            <a:extLst>
              <a:ext uri="{FF2B5EF4-FFF2-40B4-BE49-F238E27FC236}">
                <a16:creationId xmlns:a16="http://schemas.microsoft.com/office/drawing/2014/main" id="{6A271B0B-A784-EF25-D4C4-F30B9CAA21A3}"/>
              </a:ext>
            </a:extLst>
          </p:cNvPr>
          <p:cNvSpPr>
            <a:spLocks noGrp="1"/>
          </p:cNvSpPr>
          <p:nvPr>
            <p:ph idx="16"/>
          </p:nvPr>
        </p:nvSpPr>
        <p:spPr>
          <a:xfrm>
            <a:off x="457200" y="5810416"/>
            <a:ext cx="265176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into harmless water</a:t>
            </a:r>
          </a:p>
        </p:txBody>
      </p:sp>
      <p:graphicFrame>
        <p:nvGraphicFramePr>
          <p:cNvPr id="19" name="Object 18" descr="open parenthesis H subscript 2 O close parenthesis.">
            <a:extLst>
              <a:ext uri="{FF2B5EF4-FFF2-40B4-BE49-F238E27FC236}">
                <a16:creationId xmlns:a16="http://schemas.microsoft.com/office/drawing/2014/main" id="{ECB123C9-3AF2-C0A3-0ED6-DF41853CE2EE}"/>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443538671"/>
              </p:ext>
            </p:extLst>
          </p:nvPr>
        </p:nvGraphicFramePr>
        <p:xfrm>
          <a:off x="3183705" y="5823143"/>
          <a:ext cx="768350" cy="419100"/>
        </p:xfrm>
        <a:graphic>
          <a:graphicData uri="http://schemas.openxmlformats.org/presentationml/2006/ole">
            <mc:AlternateContent xmlns:mc="http://schemas.openxmlformats.org/markup-compatibility/2006">
              <mc:Choice xmlns:v="urn:schemas-microsoft-com:vml" Requires="v">
                <p:oleObj name="Equation" r:id="rId6" imgW="419040" imgH="228600" progId="Equation.DSMT4">
                  <p:embed/>
                </p:oleObj>
              </mc:Choice>
              <mc:Fallback>
                <p:oleObj name="Equation" r:id="rId6" imgW="419040" imgH="228600" progId="Equation.DSMT4">
                  <p:embed/>
                  <p:pic>
                    <p:nvPicPr>
                      <p:cNvPr id="19" name="Object 18">
                        <a:extLst>
                          <a:ext uri="{FF2B5EF4-FFF2-40B4-BE49-F238E27FC236}">
                            <a16:creationId xmlns:a16="http://schemas.microsoft.com/office/drawing/2014/main" id="{BC414C1E-D1A1-4BCA-19BA-27C80F31305F}"/>
                          </a:ext>
                          <a:ext uri="{C183D7F6-B498-43B3-948B-1728B52AA6E4}">
                            <adec:decorative xmlns:adec="http://schemas.microsoft.com/office/drawing/2017/decorative" val="0"/>
                          </a:ext>
                        </a:extLst>
                      </p:cNvPr>
                      <p:cNvPicPr/>
                      <p:nvPr/>
                    </p:nvPicPr>
                    <p:blipFill>
                      <a:blip r:embed="rId7"/>
                      <a:stretch>
                        <a:fillRect/>
                      </a:stretch>
                    </p:blipFill>
                    <p:spPr>
                      <a:xfrm>
                        <a:off x="3183705" y="5823143"/>
                        <a:ext cx="768350" cy="419100"/>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4EB9BE21-A3B4-32B4-D45A-A706B6FB53E9}"/>
              </a:ext>
            </a:extLst>
          </p:cNvPr>
          <p:cNvSpPr>
            <a:spLocks noGrp="1"/>
          </p:cNvSpPr>
          <p:nvPr>
            <p:ph idx="17"/>
          </p:nvPr>
        </p:nvSpPr>
        <p:spPr>
          <a:xfrm>
            <a:off x="4026800" y="5825595"/>
            <a:ext cx="2590799" cy="405683"/>
          </a:xfrm>
        </p:spPr>
        <p:txBody>
          <a:bodyPr tIns="18000" bIns="18000" anchor="ctr" anchorCtr="0"/>
          <a:lstStyle/>
          <a:p>
            <a:pPr marL="0" indent="-486918">
              <a:buNone/>
            </a:pPr>
            <a:r>
              <a:rPr lang="en-US" sz="2400" noProof="0" dirty="0">
                <a:latin typeface="Arial" panose="020B0604020202020204" pitchFamily="34" charset="0"/>
                <a:cs typeface="Arial" panose="020B0604020202020204" pitchFamily="34" charset="0"/>
              </a:rPr>
              <a:t>and carbon dioxide</a:t>
            </a:r>
          </a:p>
        </p:txBody>
      </p:sp>
      <p:graphicFrame>
        <p:nvGraphicFramePr>
          <p:cNvPr id="18" name="Object 17" descr="open parenthesis C O subscript 2 close parenthesis.">
            <a:extLst>
              <a:ext uri="{FF2B5EF4-FFF2-40B4-BE49-F238E27FC236}">
                <a16:creationId xmlns:a16="http://schemas.microsoft.com/office/drawing/2014/main" id="{EECCE612-0F8B-836A-2C9C-77D212FCFFD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156614231"/>
              </p:ext>
            </p:extLst>
          </p:nvPr>
        </p:nvGraphicFramePr>
        <p:xfrm>
          <a:off x="6640843" y="5829851"/>
          <a:ext cx="863600" cy="419100"/>
        </p:xfrm>
        <a:graphic>
          <a:graphicData uri="http://schemas.openxmlformats.org/presentationml/2006/ole">
            <mc:AlternateContent xmlns:mc="http://schemas.openxmlformats.org/markup-compatibility/2006">
              <mc:Choice xmlns:v="urn:schemas-microsoft-com:vml" Requires="v">
                <p:oleObj name="Equation" r:id="rId8" imgW="469800" imgH="228600" progId="Equation.DSMT4">
                  <p:embed/>
                </p:oleObj>
              </mc:Choice>
              <mc:Fallback>
                <p:oleObj name="Equation" r:id="rId8" imgW="469800" imgH="228600" progId="Equation.DSMT4">
                  <p:embed/>
                  <p:pic>
                    <p:nvPicPr>
                      <p:cNvPr id="18" name="Object 17">
                        <a:extLst>
                          <a:ext uri="{FF2B5EF4-FFF2-40B4-BE49-F238E27FC236}">
                            <a16:creationId xmlns:a16="http://schemas.microsoft.com/office/drawing/2014/main" id="{2DB8A4B6-F17F-75C7-78C1-27366DCC8E54}"/>
                          </a:ext>
                          <a:ext uri="{C183D7F6-B498-43B3-948B-1728B52AA6E4}">
                            <adec:decorative xmlns:adec="http://schemas.microsoft.com/office/drawing/2017/decorative" val="0"/>
                          </a:ext>
                        </a:extLst>
                      </p:cNvPr>
                      <p:cNvPicPr/>
                      <p:nvPr/>
                    </p:nvPicPr>
                    <p:blipFill>
                      <a:blip r:embed="rId9"/>
                      <a:stretch>
                        <a:fillRect/>
                      </a:stretch>
                    </p:blipFill>
                    <p:spPr>
                      <a:xfrm>
                        <a:off x="6640843" y="5829851"/>
                        <a:ext cx="863600" cy="419100"/>
                      </a:xfrm>
                      <a:prstGeom prst="rect">
                        <a:avLst/>
                      </a:prstGeom>
                      <a:noFill/>
                    </p:spPr>
                  </p:pic>
                </p:oleObj>
              </mc:Fallback>
            </mc:AlternateContent>
          </a:graphicData>
        </a:graphic>
      </p:graphicFrame>
    </p:spTree>
    <p:extLst>
      <p:ext uri="{BB962C8B-B14F-4D97-AF65-F5344CB8AC3E}">
        <p14:creationId xmlns:p14="http://schemas.microsoft.com/office/powerpoint/2010/main" val="27081808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E16A-D4DC-3727-5C15-5490A3D5E1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E5088E-868B-2703-19B0-120A2D3C3CE2}"/>
              </a:ext>
            </a:extLst>
          </p:cNvPr>
          <p:cNvSpPr>
            <a:spLocks noGrp="1"/>
          </p:cNvSpPr>
          <p:nvPr>
            <p:ph type="title"/>
          </p:nvPr>
        </p:nvSpPr>
        <p:spPr>
          <a:xfrm>
            <a:off x="466725"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(6 of 14)</a:t>
            </a:r>
            <a:endParaRPr lang="en-US" noProof="0" dirty="0"/>
          </a:p>
        </p:txBody>
      </p:sp>
      <p:sp>
        <p:nvSpPr>
          <p:cNvPr id="4" name="Content Placeholder 3">
            <a:extLst>
              <a:ext uri="{FF2B5EF4-FFF2-40B4-BE49-F238E27FC236}">
                <a16:creationId xmlns:a16="http://schemas.microsoft.com/office/drawing/2014/main" id="{7BF0A33A-5827-9B58-841D-7924C7A48011}"/>
              </a:ext>
            </a:extLst>
          </p:cNvPr>
          <p:cNvSpPr>
            <a:spLocks noGrp="1"/>
          </p:cNvSpPr>
          <p:nvPr>
            <p:ph idx="1"/>
          </p:nvPr>
        </p:nvSpPr>
        <p:spPr>
          <a:xfrm>
            <a:off x="457199" y="914400"/>
            <a:ext cx="8239126" cy="2298509"/>
          </a:xfrm>
        </p:spPr>
        <p:txBody>
          <a:bodyPr wrap="square" tIns="18000" bIns="18000" anchor="ctr" anchorCtr="0">
            <a:spAutoFit/>
          </a:bodyPr>
          <a:lstStyle/>
          <a:p>
            <a:pPr>
              <a:spcBef>
                <a:spcPts val="600"/>
              </a:spcBef>
            </a:pPr>
            <a:r>
              <a:rPr lang="en-US" sz="2200" noProof="0" dirty="0">
                <a:latin typeface="Arial" panose="020B0604020202020204" pitchFamily="34" charset="0"/>
                <a:cs typeface="Arial" panose="020B0604020202020204" pitchFamily="34" charset="0"/>
              </a:rPr>
              <a:t>Since 1990s, converters also contain cerium, element that can store oxygen. </a:t>
            </a:r>
          </a:p>
          <a:p>
            <a:pPr>
              <a:spcBef>
                <a:spcPts val="600"/>
              </a:spcBef>
            </a:pPr>
            <a:r>
              <a:rPr lang="en-US" sz="2200" noProof="0" dirty="0">
                <a:latin typeface="Arial" panose="020B0604020202020204" pitchFamily="34" charset="0"/>
                <a:cs typeface="Arial" panose="020B0604020202020204" pitchFamily="34" charset="0"/>
              </a:rPr>
              <a:t>Cerium provides oxygen to oxidation bed of converter when exhaust is rich and lacks enough oxygen for oxidation. </a:t>
            </a:r>
          </a:p>
          <a:p>
            <a:pPr lvl="1"/>
            <a:r>
              <a:rPr lang="en-US" sz="2200" noProof="0" dirty="0">
                <a:latin typeface="Arial" panose="020B0604020202020204" pitchFamily="34" charset="0"/>
                <a:cs typeface="Arial" panose="020B0604020202020204" pitchFamily="34" charset="0"/>
              </a:rPr>
              <a:t>When exhaust is lean, cerium absorbs extra oxygen. </a:t>
            </a:r>
          </a:p>
          <a:p>
            <a:pPr lvl="1"/>
            <a:r>
              <a:rPr lang="en-US" sz="2200" noProof="0" dirty="0">
                <a:latin typeface="Arial" panose="020B0604020202020204" pitchFamily="34" charset="0"/>
                <a:cs typeface="Arial" panose="020B0604020202020204" pitchFamily="34" charset="0"/>
              </a:rPr>
              <a:t>Converter should have a 14.7</a:t>
            </a:r>
            <a:r>
              <a:rPr lang="en-US" sz="2200" noProof="0" dirty="0">
                <a:effectLst/>
                <a:latin typeface="Arial" panose="020B0604020202020204" pitchFamily="34" charset="0"/>
                <a:ea typeface="Calibri" panose="020F0502020204030204" pitchFamily="34" charset="0"/>
                <a:cs typeface="Arial" panose="020B0604020202020204" pitchFamily="34" charset="0"/>
              </a:rPr>
              <a:t>∶</a:t>
            </a:r>
            <a:r>
              <a:rPr lang="en-US" sz="2200" noProof="0" dirty="0">
                <a:latin typeface="Arial" panose="020B0604020202020204" pitchFamily="34" charset="0"/>
                <a:cs typeface="Arial" panose="020B0604020202020204" pitchFamily="34" charset="0"/>
              </a:rPr>
              <a:t>1 air–fuel ratio.</a:t>
            </a:r>
          </a:p>
        </p:txBody>
      </p:sp>
      <p:sp>
        <p:nvSpPr>
          <p:cNvPr id="2" name="Content Placeholder 1">
            <a:extLst>
              <a:ext uri="{FF2B5EF4-FFF2-40B4-BE49-F238E27FC236}">
                <a16:creationId xmlns:a16="http://schemas.microsoft.com/office/drawing/2014/main" id="{F23C1857-45EC-82FC-3E65-06B9B852E34C}"/>
              </a:ext>
            </a:extLst>
          </p:cNvPr>
          <p:cNvSpPr>
            <a:spLocks noGrp="1"/>
          </p:cNvSpPr>
          <p:nvPr>
            <p:ph idx="13"/>
          </p:nvPr>
        </p:nvSpPr>
        <p:spPr>
          <a:xfrm>
            <a:off x="466725" y="3309911"/>
            <a:ext cx="4935382" cy="374906"/>
          </a:xfrm>
        </p:spPr>
        <p:txBody>
          <a:bodyPr tIns="18000" bIns="18000" anchor="ctr" anchorCtr="0"/>
          <a:lstStyle/>
          <a:p>
            <a:r>
              <a:rPr lang="en-US" sz="2200" noProof="0" dirty="0">
                <a:latin typeface="Arial" panose="020B0604020202020204" pitchFamily="34" charset="0"/>
                <a:cs typeface="Arial" panose="020B0604020202020204" pitchFamily="34" charset="0"/>
              </a:rPr>
              <a:t>Rich exhaust required for reduction—</a:t>
            </a:r>
          </a:p>
        </p:txBody>
      </p:sp>
      <p:graphicFrame>
        <p:nvGraphicFramePr>
          <p:cNvPr id="12" name="Object 11" descr="O subscript 2">
            <a:extLst>
              <a:ext uri="{FF2B5EF4-FFF2-40B4-BE49-F238E27FC236}">
                <a16:creationId xmlns:a16="http://schemas.microsoft.com/office/drawing/2014/main" id="{2A7EDFFB-D074-4C24-3B5B-833FEC902B1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006553028"/>
              </p:ext>
            </p:extLst>
          </p:nvPr>
        </p:nvGraphicFramePr>
        <p:xfrm>
          <a:off x="5449730" y="3307316"/>
          <a:ext cx="396875" cy="419100"/>
        </p:xfrm>
        <a:graphic>
          <a:graphicData uri="http://schemas.openxmlformats.org/presentationml/2006/ole">
            <mc:AlternateContent xmlns:mc="http://schemas.openxmlformats.org/markup-compatibility/2006">
              <mc:Choice xmlns:v="urn:schemas-microsoft-com:vml" Requires="v">
                <p:oleObj name="Equation" r:id="rId3" imgW="215640" imgH="228600" progId="Equation.DSMT4">
                  <p:embed/>
                </p:oleObj>
              </mc:Choice>
              <mc:Fallback>
                <p:oleObj name="Equation" r:id="rId3" imgW="215640" imgH="228600" progId="Equation.DSMT4">
                  <p:embed/>
                  <p:pic>
                    <p:nvPicPr>
                      <p:cNvPr id="18" name="Object 17" descr="O subscript 2">
                        <a:extLst>
                          <a:ext uri="{FF2B5EF4-FFF2-40B4-BE49-F238E27FC236}">
                            <a16:creationId xmlns:a16="http://schemas.microsoft.com/office/drawing/2014/main" id="{016E0BFB-9425-7D35-35B4-3F2E8D51AA16}"/>
                          </a:ext>
                          <a:ext uri="{C183D7F6-B498-43B3-948B-1728B52AA6E4}">
                            <adec:decorative xmlns:adec="http://schemas.microsoft.com/office/drawing/2017/decorative" val="0"/>
                          </a:ext>
                        </a:extLst>
                      </p:cNvPr>
                      <p:cNvPicPr/>
                      <p:nvPr/>
                    </p:nvPicPr>
                    <p:blipFill>
                      <a:blip r:embed="rId4"/>
                      <a:stretch>
                        <a:fillRect/>
                      </a:stretch>
                    </p:blipFill>
                    <p:spPr>
                      <a:xfrm>
                        <a:off x="5449730" y="3307316"/>
                        <a:ext cx="396875" cy="419100"/>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688EFBC4-BB3F-D4F8-1584-39D7A0C77E8F}"/>
              </a:ext>
            </a:extLst>
          </p:cNvPr>
          <p:cNvSpPr>
            <a:spLocks noGrp="1"/>
          </p:cNvSpPr>
          <p:nvPr>
            <p:ph idx="14"/>
          </p:nvPr>
        </p:nvSpPr>
        <p:spPr>
          <a:xfrm>
            <a:off x="5867400" y="3309910"/>
            <a:ext cx="1155063" cy="374906"/>
          </a:xfrm>
        </p:spPr>
        <p:txBody>
          <a:bodyPr tIns="18000" bIns="18000" anchor="ctr" anchorCtr="0"/>
          <a:lstStyle/>
          <a:p>
            <a:pPr marL="0" indent="0">
              <a:buNone/>
            </a:pPr>
            <a:r>
              <a:rPr lang="en-US" sz="2200" noProof="0" dirty="0">
                <a:latin typeface="Arial" panose="020B0604020202020204" pitchFamily="34" charset="0"/>
                <a:cs typeface="Arial" panose="020B0604020202020204" pitchFamily="34" charset="0"/>
              </a:rPr>
              <a:t>from N in</a:t>
            </a:r>
          </a:p>
        </p:txBody>
      </p:sp>
      <p:graphicFrame>
        <p:nvGraphicFramePr>
          <p:cNvPr id="13" name="Object 12" descr="N O subscript x">
            <a:extLst>
              <a:ext uri="{FF2B5EF4-FFF2-40B4-BE49-F238E27FC236}">
                <a16:creationId xmlns:a16="http://schemas.microsoft.com/office/drawing/2014/main" id="{F6384FD1-28E6-A1A3-12BB-C74465AF8D0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949795992"/>
              </p:ext>
            </p:extLst>
          </p:nvPr>
        </p:nvGraphicFramePr>
        <p:xfrm>
          <a:off x="7096446" y="3327961"/>
          <a:ext cx="652462" cy="419100"/>
        </p:xfrm>
        <a:graphic>
          <a:graphicData uri="http://schemas.openxmlformats.org/presentationml/2006/ole">
            <mc:AlternateContent xmlns:mc="http://schemas.openxmlformats.org/markup-compatibility/2006">
              <mc:Choice xmlns:v="urn:schemas-microsoft-com:vml" Requires="v">
                <p:oleObj name="Equation" r:id="rId5" imgW="355320" imgH="228600" progId="Equation.DSMT4">
                  <p:embed/>
                </p:oleObj>
              </mc:Choice>
              <mc:Fallback>
                <p:oleObj name="Equation" r:id="rId5" imgW="355320" imgH="228600" progId="Equation.DSMT4">
                  <p:embed/>
                  <p:pic>
                    <p:nvPicPr>
                      <p:cNvPr id="20" name="Object 19" descr="N O subscript x">
                        <a:extLst>
                          <a:ext uri="{FF2B5EF4-FFF2-40B4-BE49-F238E27FC236}">
                            <a16:creationId xmlns:a16="http://schemas.microsoft.com/office/drawing/2014/main" id="{60FC8663-F62E-F79D-DE11-AF02CD8DC0A9}"/>
                          </a:ext>
                          <a:ext uri="{C183D7F6-B498-43B3-948B-1728B52AA6E4}">
                            <adec:decorative xmlns:adec="http://schemas.microsoft.com/office/drawing/2017/decorative" val="0"/>
                          </a:ext>
                        </a:extLst>
                      </p:cNvPr>
                      <p:cNvPicPr/>
                      <p:nvPr/>
                    </p:nvPicPr>
                    <p:blipFill>
                      <a:blip r:embed="rId6"/>
                      <a:stretch>
                        <a:fillRect/>
                      </a:stretch>
                    </p:blipFill>
                    <p:spPr>
                      <a:xfrm>
                        <a:off x="7096446" y="3327961"/>
                        <a:ext cx="652462" cy="419100"/>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E19ED700-DFE5-26E2-845E-D23616E51FC7}"/>
              </a:ext>
            </a:extLst>
          </p:cNvPr>
          <p:cNvSpPr>
            <a:spLocks noGrp="1"/>
          </p:cNvSpPr>
          <p:nvPr>
            <p:ph idx="15"/>
          </p:nvPr>
        </p:nvSpPr>
        <p:spPr>
          <a:xfrm>
            <a:off x="466725" y="3767705"/>
            <a:ext cx="6924676" cy="374906"/>
          </a:xfrm>
        </p:spPr>
        <p:txBody>
          <a:bodyPr tIns="18000" bIns="18000" anchor="ctr" anchorCtr="0"/>
          <a:lstStyle/>
          <a:p>
            <a:r>
              <a:rPr lang="en-US" sz="2200" noProof="0" dirty="0">
                <a:latin typeface="Arial" panose="020B0604020202020204" pitchFamily="34" charset="0"/>
                <a:cs typeface="Arial" panose="020B0604020202020204" pitchFamily="34" charset="0"/>
              </a:rPr>
              <a:t>Lean exhaust provides oxygen to oxidize </a:t>
            </a:r>
            <a:r>
              <a:rPr lang="en-US" sz="2200" spc="-300" noProof="0" dirty="0">
                <a:latin typeface="Arial" panose="020B0604020202020204" pitchFamily="34" charset="0"/>
                <a:cs typeface="Arial" panose="020B0604020202020204" pitchFamily="34" charset="0"/>
              </a:rPr>
              <a:t>H </a:t>
            </a:r>
            <a:r>
              <a:rPr lang="en-US" sz="2200" noProof="0" dirty="0">
                <a:latin typeface="Arial" panose="020B0604020202020204" pitchFamily="34" charset="0"/>
                <a:cs typeface="Arial" panose="020B0604020202020204" pitchFamily="34" charset="0"/>
              </a:rPr>
              <a:t>C and </a:t>
            </a:r>
            <a:r>
              <a:rPr lang="en-US" sz="2200" spc="-300" noProof="0" dirty="0">
                <a:latin typeface="Arial" panose="020B0604020202020204" pitchFamily="34" charset="0"/>
                <a:cs typeface="Arial" panose="020B0604020202020204" pitchFamily="34" charset="0"/>
              </a:rPr>
              <a:t>C </a:t>
            </a:r>
            <a:r>
              <a:rPr lang="en-US" sz="2200" noProof="0" dirty="0">
                <a:latin typeface="Arial" panose="020B0604020202020204" pitchFamily="34" charset="0"/>
                <a:cs typeface="Arial" panose="020B0604020202020204" pitchFamily="34" charset="0"/>
              </a:rPr>
              <a:t>O</a:t>
            </a:r>
          </a:p>
        </p:txBody>
      </p:sp>
      <p:sp>
        <p:nvSpPr>
          <p:cNvPr id="7" name="Content Placeholder 6">
            <a:extLst>
              <a:ext uri="{FF2B5EF4-FFF2-40B4-BE49-F238E27FC236}">
                <a16:creationId xmlns:a16="http://schemas.microsoft.com/office/drawing/2014/main" id="{C5367CA4-F214-B131-5778-6C1852167409}"/>
              </a:ext>
            </a:extLst>
          </p:cNvPr>
          <p:cNvSpPr>
            <a:spLocks noGrp="1"/>
          </p:cNvSpPr>
          <p:nvPr>
            <p:ph idx="16"/>
          </p:nvPr>
        </p:nvSpPr>
        <p:spPr>
          <a:xfrm>
            <a:off x="762000" y="4191000"/>
            <a:ext cx="5410200" cy="374906"/>
          </a:xfrm>
        </p:spPr>
        <p:txBody>
          <a:bodyPr tIns="18000" bIns="18000" anchor="ctr" anchorCtr="0"/>
          <a:lstStyle/>
          <a:p>
            <a:pPr marL="0" indent="0">
              <a:buNone/>
            </a:pPr>
            <a:r>
              <a:rPr lang="en-US" sz="2200" dirty="0">
                <a:latin typeface="Arial" panose="020B0604020202020204" pitchFamily="34" charset="0"/>
                <a:cs typeface="Arial" panose="020B0604020202020204" pitchFamily="34" charset="0"/>
              </a:rPr>
              <a:t>(combining oxygen with </a:t>
            </a:r>
            <a:r>
              <a:rPr lang="en-US" sz="2200" spc="-300" dirty="0">
                <a:latin typeface="Arial" panose="020B0604020202020204" pitchFamily="34" charset="0"/>
                <a:cs typeface="Arial" panose="020B0604020202020204" pitchFamily="34" charset="0"/>
              </a:rPr>
              <a:t>H </a:t>
            </a:r>
            <a:r>
              <a:rPr lang="en-US" sz="2200" dirty="0">
                <a:latin typeface="Arial" panose="020B0604020202020204" pitchFamily="34" charset="0"/>
                <a:cs typeface="Arial" panose="020B0604020202020204" pitchFamily="34" charset="0"/>
              </a:rPr>
              <a:t>C and </a:t>
            </a:r>
            <a:r>
              <a:rPr lang="en-US" sz="2200" spc="-300" dirty="0">
                <a:latin typeface="Arial" panose="020B0604020202020204" pitchFamily="34" charset="0"/>
                <a:cs typeface="Arial" panose="020B0604020202020204" pitchFamily="34" charset="0"/>
              </a:rPr>
              <a:t>C </a:t>
            </a:r>
            <a:r>
              <a:rPr lang="en-US" sz="2200" dirty="0">
                <a:latin typeface="Arial" panose="020B0604020202020204" pitchFamily="34" charset="0"/>
                <a:cs typeface="Arial" panose="020B0604020202020204" pitchFamily="34" charset="0"/>
              </a:rPr>
              <a:t>O to form</a:t>
            </a:r>
            <a:endParaRPr lang="en-US" sz="2200" noProof="0" dirty="0">
              <a:latin typeface="Arial" panose="020B0604020202020204" pitchFamily="34" charset="0"/>
              <a:cs typeface="Arial" panose="020B0604020202020204" pitchFamily="34" charset="0"/>
            </a:endParaRPr>
          </a:p>
        </p:txBody>
      </p:sp>
      <p:graphicFrame>
        <p:nvGraphicFramePr>
          <p:cNvPr id="14" name="Object 13" descr="H subscript 2 O">
            <a:extLst>
              <a:ext uri="{FF2B5EF4-FFF2-40B4-BE49-F238E27FC236}">
                <a16:creationId xmlns:a16="http://schemas.microsoft.com/office/drawing/2014/main" id="{C7087098-0D4F-DD82-0CD4-CE233074B34E}"/>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80584126"/>
              </p:ext>
            </p:extLst>
          </p:nvPr>
        </p:nvGraphicFramePr>
        <p:xfrm>
          <a:off x="6219673" y="4191000"/>
          <a:ext cx="582613" cy="419100"/>
        </p:xfrm>
        <a:graphic>
          <a:graphicData uri="http://schemas.openxmlformats.org/presentationml/2006/ole">
            <mc:AlternateContent xmlns:mc="http://schemas.openxmlformats.org/markup-compatibility/2006">
              <mc:Choice xmlns:v="urn:schemas-microsoft-com:vml" Requires="v">
                <p:oleObj name="Equation" r:id="rId7" imgW="317160" imgH="228600" progId="Equation.DSMT4">
                  <p:embed/>
                </p:oleObj>
              </mc:Choice>
              <mc:Fallback>
                <p:oleObj name="Equation" r:id="rId7" imgW="317160" imgH="228600" progId="Equation.DSMT4">
                  <p:embed/>
                  <p:pic>
                    <p:nvPicPr>
                      <p:cNvPr id="22" name="Object 21" descr="H subscript 2 O">
                        <a:extLst>
                          <a:ext uri="{FF2B5EF4-FFF2-40B4-BE49-F238E27FC236}">
                            <a16:creationId xmlns:a16="http://schemas.microsoft.com/office/drawing/2014/main" id="{6FEAA3D8-D001-BD7F-0455-D384B92E7E8D}"/>
                          </a:ext>
                          <a:ext uri="{C183D7F6-B498-43B3-948B-1728B52AA6E4}">
                            <adec:decorative xmlns:adec="http://schemas.microsoft.com/office/drawing/2017/decorative" val="0"/>
                          </a:ext>
                        </a:extLst>
                      </p:cNvPr>
                      <p:cNvPicPr/>
                      <p:nvPr/>
                    </p:nvPicPr>
                    <p:blipFill>
                      <a:blip r:embed="rId8"/>
                      <a:stretch>
                        <a:fillRect/>
                      </a:stretch>
                    </p:blipFill>
                    <p:spPr>
                      <a:xfrm>
                        <a:off x="6219673" y="4191000"/>
                        <a:ext cx="582613" cy="419100"/>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B6C2CE59-D75E-E89B-5AB2-D5A99048871D}"/>
              </a:ext>
            </a:extLst>
          </p:cNvPr>
          <p:cNvSpPr>
            <a:spLocks noGrp="1"/>
          </p:cNvSpPr>
          <p:nvPr>
            <p:ph idx="17"/>
          </p:nvPr>
        </p:nvSpPr>
        <p:spPr>
          <a:xfrm>
            <a:off x="6858000" y="4194332"/>
            <a:ext cx="485775" cy="374906"/>
          </a:xfrm>
        </p:spPr>
        <p:txBody>
          <a:bodyPr tIns="18000" bIns="18000" anchor="ctr" anchorCtr="0"/>
          <a:lstStyle/>
          <a:p>
            <a:pPr marL="0" lvl="1" indent="0">
              <a:buNone/>
            </a:pPr>
            <a:r>
              <a:rPr lang="en-US" sz="2200" dirty="0">
                <a:latin typeface="Arial" panose="020B0604020202020204" pitchFamily="34" charset="0"/>
                <a:cs typeface="Arial" panose="020B0604020202020204" pitchFamily="34" charset="0"/>
              </a:rPr>
              <a:t>and</a:t>
            </a:r>
            <a:endParaRPr lang="en-US" sz="2200" noProof="0" dirty="0">
              <a:latin typeface="Arial" panose="020B0604020202020204" pitchFamily="34" charset="0"/>
              <a:cs typeface="Arial" panose="020B0604020202020204" pitchFamily="34" charset="0"/>
            </a:endParaRPr>
          </a:p>
        </p:txBody>
      </p:sp>
      <p:graphicFrame>
        <p:nvGraphicFramePr>
          <p:cNvPr id="15" name="Object 14" descr="C O subscript 2 close parenthesis.">
            <a:extLst>
              <a:ext uri="{FF2B5EF4-FFF2-40B4-BE49-F238E27FC236}">
                <a16:creationId xmlns:a16="http://schemas.microsoft.com/office/drawing/2014/main" id="{E7DF03DF-F77B-31AA-039B-E164C8A023B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791329782"/>
              </p:ext>
            </p:extLst>
          </p:nvPr>
        </p:nvGraphicFramePr>
        <p:xfrm>
          <a:off x="7367587" y="4183900"/>
          <a:ext cx="792162" cy="419100"/>
        </p:xfrm>
        <a:graphic>
          <a:graphicData uri="http://schemas.openxmlformats.org/presentationml/2006/ole">
            <mc:AlternateContent xmlns:mc="http://schemas.openxmlformats.org/markup-compatibility/2006">
              <mc:Choice xmlns:v="urn:schemas-microsoft-com:vml" Requires="v">
                <p:oleObj name="Equation" r:id="rId9" imgW="431640" imgH="228600" progId="Equation.DSMT4">
                  <p:embed/>
                </p:oleObj>
              </mc:Choice>
              <mc:Fallback>
                <p:oleObj name="Equation" r:id="rId9" imgW="431640" imgH="228600" progId="Equation.DSMT4">
                  <p:embed/>
                  <p:pic>
                    <p:nvPicPr>
                      <p:cNvPr id="12" name="Object 11" descr="C O subscript 2 close parenthesis.">
                        <a:extLst>
                          <a:ext uri="{FF2B5EF4-FFF2-40B4-BE49-F238E27FC236}">
                            <a16:creationId xmlns:a16="http://schemas.microsoft.com/office/drawing/2014/main" id="{A2A6AE8C-40B2-D7EB-4466-D22E2263AB31}"/>
                          </a:ext>
                          <a:ext uri="{C183D7F6-B498-43B3-948B-1728B52AA6E4}">
                            <adec:decorative xmlns:adec="http://schemas.microsoft.com/office/drawing/2017/decorative" val="0"/>
                          </a:ext>
                        </a:extLst>
                      </p:cNvPr>
                      <p:cNvPicPr/>
                      <p:nvPr/>
                    </p:nvPicPr>
                    <p:blipFill>
                      <a:blip r:embed="rId10"/>
                      <a:stretch>
                        <a:fillRect/>
                      </a:stretch>
                    </p:blipFill>
                    <p:spPr>
                      <a:xfrm>
                        <a:off x="7367587" y="4183900"/>
                        <a:ext cx="792162" cy="419100"/>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2A8BF8B5-5EAC-A5D0-9F4A-9BEAD1D74A1E}"/>
              </a:ext>
            </a:extLst>
          </p:cNvPr>
          <p:cNvSpPr>
            <a:spLocks noGrp="1"/>
          </p:cNvSpPr>
          <p:nvPr>
            <p:ph idx="18"/>
          </p:nvPr>
        </p:nvSpPr>
        <p:spPr>
          <a:xfrm>
            <a:off x="457198" y="4620959"/>
            <a:ext cx="8229601" cy="1052014"/>
          </a:xfrm>
        </p:spPr>
        <p:txBody>
          <a:bodyPr tIns="18000" bIns="18000" anchor="ctr" anchorCtr="0"/>
          <a:lstStyle/>
          <a:p>
            <a:pPr>
              <a:spcBef>
                <a:spcPts val="600"/>
              </a:spcBef>
            </a:pPr>
            <a:r>
              <a:rPr lang="en-US" sz="2200" dirty="0">
                <a:latin typeface="Arial" panose="020B0604020202020204" pitchFamily="34" charset="0"/>
                <a:cs typeface="Arial" panose="020B0604020202020204" pitchFamily="34" charset="0"/>
              </a:rPr>
              <a:t>If catalytic converter is not functioning correctly, check that air–fuel mixture being supplied to engine is correct and that ignition system is free of defects.</a:t>
            </a:r>
          </a:p>
        </p:txBody>
      </p:sp>
    </p:spTree>
    <p:extLst>
      <p:ext uri="{BB962C8B-B14F-4D97-AF65-F5344CB8AC3E}">
        <p14:creationId xmlns:p14="http://schemas.microsoft.com/office/powerpoint/2010/main" val="2122308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224B0-C342-EB0C-8DA6-A13BD3B6CF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77D85D-5F0C-2896-01FB-48094E848C0D}"/>
              </a:ext>
            </a:extLst>
          </p:cNvPr>
          <p:cNvSpPr>
            <a:spLocks noGrp="1"/>
          </p:cNvSpPr>
          <p:nvPr>
            <p:ph type="title"/>
          </p:nvPr>
        </p:nvSpPr>
        <p:spPr>
          <a:xfrm>
            <a:off x="466725"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(7 of 14)</a:t>
            </a:r>
            <a:endParaRPr lang="en-US" noProof="0" dirty="0"/>
          </a:p>
        </p:txBody>
      </p:sp>
      <p:sp>
        <p:nvSpPr>
          <p:cNvPr id="4" name="Content Placeholder 3">
            <a:extLst>
              <a:ext uri="{FF2B5EF4-FFF2-40B4-BE49-F238E27FC236}">
                <a16:creationId xmlns:a16="http://schemas.microsoft.com/office/drawing/2014/main" id="{F952B0C5-5ABD-F608-C379-2790F24860CD}"/>
              </a:ext>
            </a:extLst>
          </p:cNvPr>
          <p:cNvSpPr>
            <a:spLocks noGrp="1"/>
          </p:cNvSpPr>
          <p:nvPr>
            <p:ph idx="1"/>
          </p:nvPr>
        </p:nvSpPr>
        <p:spPr>
          <a:xfrm>
            <a:off x="457199" y="923233"/>
            <a:ext cx="8239126" cy="1667567"/>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Converter Light-off Temperature </a:t>
            </a:r>
          </a:p>
          <a:p>
            <a:pPr>
              <a:spcBef>
                <a:spcPts val="600"/>
              </a:spcBef>
            </a:pPr>
            <a:r>
              <a:rPr lang="en-US" sz="2400" noProof="0" dirty="0">
                <a:latin typeface="Arial" panose="020B0604020202020204" pitchFamily="34" charset="0"/>
                <a:cs typeface="Arial" panose="020B0604020202020204" pitchFamily="34" charset="0"/>
              </a:rPr>
              <a:t>Converter does not work cold, it must be heated to its </a:t>
            </a:r>
            <a:r>
              <a:rPr lang="en-US" sz="2400" b="1" i="1" noProof="0" dirty="0">
                <a:latin typeface="Arial" panose="020B0604020202020204" pitchFamily="34" charset="0"/>
                <a:cs typeface="Arial" panose="020B0604020202020204" pitchFamily="34" charset="0"/>
              </a:rPr>
              <a:t>light-off temperature </a:t>
            </a:r>
            <a:r>
              <a:rPr lang="en-US" sz="2400" noProof="0" dirty="0">
                <a:latin typeface="Arial" panose="020B0604020202020204" pitchFamily="34" charset="0"/>
                <a:cs typeface="Arial" panose="020B0604020202020204" pitchFamily="34" charset="0"/>
              </a:rPr>
              <a:t>of close to 500F before it works</a:t>
            </a:r>
          </a:p>
          <a:p>
            <a:pPr>
              <a:spcBef>
                <a:spcPts val="600"/>
              </a:spcBef>
            </a:pPr>
            <a:r>
              <a:rPr lang="en-US" sz="2400" noProof="0" dirty="0">
                <a:latin typeface="Arial" panose="020B0604020202020204" pitchFamily="34" charset="0"/>
                <a:cs typeface="Arial" panose="020B0604020202020204" pitchFamily="34" charset="0"/>
              </a:rPr>
              <a:t>When fully effective, converter reaches temperature range</a:t>
            </a:r>
          </a:p>
        </p:txBody>
      </p:sp>
      <p:sp>
        <p:nvSpPr>
          <p:cNvPr id="2" name="Content Placeholder 1">
            <a:extLst>
              <a:ext uri="{FF2B5EF4-FFF2-40B4-BE49-F238E27FC236}">
                <a16:creationId xmlns:a16="http://schemas.microsoft.com/office/drawing/2014/main" id="{99F388DE-4323-584C-525D-336B0CE0D0EA}"/>
              </a:ext>
            </a:extLst>
          </p:cNvPr>
          <p:cNvSpPr>
            <a:spLocks noGrp="1"/>
          </p:cNvSpPr>
          <p:nvPr>
            <p:ph idx="13"/>
          </p:nvPr>
        </p:nvSpPr>
        <p:spPr>
          <a:xfrm>
            <a:off x="728662" y="2624137"/>
            <a:ext cx="295275"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of</a:t>
            </a:r>
          </a:p>
        </p:txBody>
      </p:sp>
      <p:graphicFrame>
        <p:nvGraphicFramePr>
          <p:cNvPr id="18" name="Object 17" descr="900 degrees Fahrenheit.">
            <a:extLst>
              <a:ext uri="{FF2B5EF4-FFF2-40B4-BE49-F238E27FC236}">
                <a16:creationId xmlns:a16="http://schemas.microsoft.com/office/drawing/2014/main" id="{EB19A702-1A15-7705-FB66-DBE18DCACC9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297343261"/>
              </p:ext>
            </p:extLst>
          </p:nvPr>
        </p:nvGraphicFramePr>
        <p:xfrm>
          <a:off x="1059539" y="2667000"/>
          <a:ext cx="946296" cy="366711"/>
        </p:xfrm>
        <a:graphic>
          <a:graphicData uri="http://schemas.openxmlformats.org/presentationml/2006/ole">
            <mc:AlternateContent xmlns:mc="http://schemas.openxmlformats.org/markup-compatibility/2006">
              <mc:Choice xmlns:v="urn:schemas-microsoft-com:vml" Requires="v">
                <p:oleObj name="Equation" r:id="rId3" imgW="457200" imgH="177480" progId="Equation.DSMT4">
                  <p:embed/>
                </p:oleObj>
              </mc:Choice>
              <mc:Fallback>
                <p:oleObj name="Equation" r:id="rId3" imgW="457200" imgH="177480" progId="Equation.DSMT4">
                  <p:embed/>
                  <p:pic>
                    <p:nvPicPr>
                      <p:cNvPr id="18" name="Object 17">
                        <a:extLst>
                          <a:ext uri="{FF2B5EF4-FFF2-40B4-BE49-F238E27FC236}">
                            <a16:creationId xmlns:a16="http://schemas.microsoft.com/office/drawing/2014/main" id="{016E0BFB-9425-7D35-35B4-3F2E8D51AA16}"/>
                          </a:ext>
                          <a:ext uri="{C183D7F6-B498-43B3-948B-1728B52AA6E4}">
                            <adec:decorative xmlns:adec="http://schemas.microsoft.com/office/drawing/2017/decorative" val="0"/>
                          </a:ext>
                        </a:extLst>
                      </p:cNvPr>
                      <p:cNvPicPr/>
                      <p:nvPr/>
                    </p:nvPicPr>
                    <p:blipFill>
                      <a:blip r:embed="rId4"/>
                      <a:stretch>
                        <a:fillRect/>
                      </a:stretch>
                    </p:blipFill>
                    <p:spPr>
                      <a:xfrm>
                        <a:off x="1059539" y="2667000"/>
                        <a:ext cx="946296" cy="366711"/>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54A5A95F-31F6-DE45-30ED-43A45B69533B}"/>
              </a:ext>
            </a:extLst>
          </p:cNvPr>
          <p:cNvSpPr>
            <a:spLocks noGrp="1"/>
          </p:cNvSpPr>
          <p:nvPr>
            <p:ph idx="14"/>
          </p:nvPr>
        </p:nvSpPr>
        <p:spPr>
          <a:xfrm>
            <a:off x="2061767" y="2640166"/>
            <a:ext cx="304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to</a:t>
            </a:r>
          </a:p>
        </p:txBody>
      </p:sp>
      <p:graphicFrame>
        <p:nvGraphicFramePr>
          <p:cNvPr id="11" name="Object 10" descr="1,600 degrees fahrenheit open parenthesis 482 celsius">
            <a:extLst>
              <a:ext uri="{FF2B5EF4-FFF2-40B4-BE49-F238E27FC236}">
                <a16:creationId xmlns:a16="http://schemas.microsoft.com/office/drawing/2014/main" id="{BD40F4C5-C158-ABDE-F2B5-D1AADDC53359}"/>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472005387"/>
              </p:ext>
            </p:extLst>
          </p:nvPr>
        </p:nvGraphicFramePr>
        <p:xfrm>
          <a:off x="2366567" y="2685610"/>
          <a:ext cx="2286130" cy="420377"/>
        </p:xfrm>
        <a:graphic>
          <a:graphicData uri="http://schemas.openxmlformats.org/presentationml/2006/ole">
            <mc:AlternateContent xmlns:mc="http://schemas.openxmlformats.org/markup-compatibility/2006">
              <mc:Choice xmlns:v="urn:schemas-microsoft-com:vml" Requires="v">
                <p:oleObj name="Equation" r:id="rId5" imgW="1104840" imgH="203040" progId="Equation.DSMT4">
                  <p:embed/>
                </p:oleObj>
              </mc:Choice>
              <mc:Fallback>
                <p:oleObj name="Equation" r:id="rId5" imgW="1104840" imgH="203040" progId="Equation.DSMT4">
                  <p:embed/>
                  <p:pic>
                    <p:nvPicPr>
                      <p:cNvPr id="18" name="Object 17">
                        <a:extLst>
                          <a:ext uri="{FF2B5EF4-FFF2-40B4-BE49-F238E27FC236}">
                            <a16:creationId xmlns:a16="http://schemas.microsoft.com/office/drawing/2014/main" id="{EB19A702-1A15-7705-FB66-DBE18DCACC9B}"/>
                          </a:ext>
                          <a:ext uri="{C183D7F6-B498-43B3-948B-1728B52AA6E4}">
                            <adec:decorative xmlns:adec="http://schemas.microsoft.com/office/drawing/2017/decorative" val="0"/>
                          </a:ext>
                        </a:extLst>
                      </p:cNvPr>
                      <p:cNvPicPr/>
                      <p:nvPr/>
                    </p:nvPicPr>
                    <p:blipFill>
                      <a:blip r:embed="rId6"/>
                      <a:stretch>
                        <a:fillRect/>
                      </a:stretch>
                    </p:blipFill>
                    <p:spPr>
                      <a:xfrm>
                        <a:off x="2366567" y="2685610"/>
                        <a:ext cx="2286130" cy="420377"/>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C30B3CCB-914B-02F2-8CB2-D3657B2C9548}"/>
              </a:ext>
            </a:extLst>
          </p:cNvPr>
          <p:cNvSpPr>
            <a:spLocks noGrp="1"/>
          </p:cNvSpPr>
          <p:nvPr>
            <p:ph idx="15"/>
          </p:nvPr>
        </p:nvSpPr>
        <p:spPr>
          <a:xfrm>
            <a:off x="4750635" y="2630160"/>
            <a:ext cx="2667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to</a:t>
            </a:r>
          </a:p>
        </p:txBody>
      </p:sp>
      <p:graphicFrame>
        <p:nvGraphicFramePr>
          <p:cNvPr id="13" name="Object 12" descr="871 degrees celsius">
            <a:extLst>
              <a:ext uri="{FF2B5EF4-FFF2-40B4-BE49-F238E27FC236}">
                <a16:creationId xmlns:a16="http://schemas.microsoft.com/office/drawing/2014/main" id="{5923C9E0-3E2A-AB1F-8B30-CB581CF6AC5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901999104"/>
              </p:ext>
            </p:extLst>
          </p:nvPr>
        </p:nvGraphicFramePr>
        <p:xfrm>
          <a:off x="5034653" y="2672737"/>
          <a:ext cx="1157375" cy="418587"/>
        </p:xfrm>
        <a:graphic>
          <a:graphicData uri="http://schemas.openxmlformats.org/presentationml/2006/ole">
            <mc:AlternateContent xmlns:mc="http://schemas.openxmlformats.org/markup-compatibility/2006">
              <mc:Choice xmlns:v="urn:schemas-microsoft-com:vml" Requires="v">
                <p:oleObj name="Equation" r:id="rId7" imgW="558720" imgH="203040" progId="Equation.DSMT4">
                  <p:embed/>
                </p:oleObj>
              </mc:Choice>
              <mc:Fallback>
                <p:oleObj name="Equation" r:id="rId7" imgW="558720" imgH="203040" progId="Equation.DSMT4">
                  <p:embed/>
                  <p:pic>
                    <p:nvPicPr>
                      <p:cNvPr id="11" name="Object 10">
                        <a:extLst>
                          <a:ext uri="{FF2B5EF4-FFF2-40B4-BE49-F238E27FC236}">
                            <a16:creationId xmlns:a16="http://schemas.microsoft.com/office/drawing/2014/main" id="{BD40F4C5-C158-ABDE-F2B5-D1AADDC53359}"/>
                          </a:ext>
                          <a:ext uri="{C183D7F6-B498-43B3-948B-1728B52AA6E4}">
                            <adec:decorative xmlns:adec="http://schemas.microsoft.com/office/drawing/2017/decorative" val="0"/>
                          </a:ext>
                        </a:extLst>
                      </p:cNvPr>
                      <p:cNvPicPr/>
                      <p:nvPr/>
                    </p:nvPicPr>
                    <p:blipFill>
                      <a:blip r:embed="rId8"/>
                      <a:stretch>
                        <a:fillRect/>
                      </a:stretch>
                    </p:blipFill>
                    <p:spPr>
                      <a:xfrm>
                        <a:off x="5034653" y="2672737"/>
                        <a:ext cx="1157375" cy="418587"/>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7493A443-706A-0BCC-827A-EF979B0C05DC}"/>
              </a:ext>
            </a:extLst>
          </p:cNvPr>
          <p:cNvSpPr>
            <a:spLocks noGrp="1"/>
          </p:cNvSpPr>
          <p:nvPr>
            <p:ph idx="16"/>
          </p:nvPr>
        </p:nvSpPr>
        <p:spPr>
          <a:xfrm>
            <a:off x="476250" y="3168037"/>
            <a:ext cx="8220075" cy="2775563"/>
          </a:xfrm>
        </p:spPr>
        <p:txBody>
          <a:bodyPr tIns="18000" bIns="18000" anchor="ctr" anchorCtr="0"/>
          <a:lstStyle/>
          <a:p>
            <a:pPr>
              <a:spcBef>
                <a:spcPts val="600"/>
              </a:spcBef>
            </a:pPr>
            <a:r>
              <a:rPr lang="en-US" sz="2400" noProof="0" dirty="0">
                <a:latin typeface="Arial" panose="020B0604020202020204" pitchFamily="34" charset="0"/>
                <a:cs typeface="Arial" panose="020B0604020202020204" pitchFamily="34" charset="0"/>
              </a:rPr>
              <a:t>Because of extreme heat converter remains hot long after engine is shut off. </a:t>
            </a:r>
          </a:p>
          <a:p>
            <a:pPr lvl="1"/>
            <a:r>
              <a:rPr lang="en-US" sz="2400" noProof="0" dirty="0">
                <a:latin typeface="Arial" panose="020B0604020202020204" pitchFamily="34" charset="0"/>
                <a:cs typeface="Arial" panose="020B0604020202020204" pitchFamily="34" charset="0"/>
              </a:rPr>
              <a:t>Most vehicles use a series of heat shields to protect passenger compartment and other parts of the chassis from excessive heat. </a:t>
            </a:r>
          </a:p>
          <a:p>
            <a:pPr>
              <a:spcBef>
                <a:spcPts val="600"/>
              </a:spcBef>
            </a:pPr>
            <a:r>
              <a:rPr lang="en-US" sz="2400" noProof="0" dirty="0">
                <a:latin typeface="Arial" panose="020B0604020202020204" pitchFamily="34" charset="0"/>
                <a:cs typeface="Arial" panose="020B0604020202020204" pitchFamily="34" charset="0"/>
              </a:rPr>
              <a:t>Vehicles have been known to start fires because of the hot converter causing tall grass</a:t>
            </a:r>
            <a:r>
              <a:rPr lang="en-US" sz="2400" noProof="0" dirty="0">
                <a:solidFill>
                  <a:srgbClr val="FF0000"/>
                </a:solidFill>
                <a:latin typeface="Arial" panose="020B0604020202020204" pitchFamily="34" charset="0"/>
                <a:cs typeface="Arial" panose="020B0604020202020204" pitchFamily="34" charset="0"/>
              </a:rPr>
              <a:t>.</a:t>
            </a:r>
            <a:r>
              <a:rPr lang="en-US" sz="2400" noProof="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032791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tIns="18000" bIns="18000" anchor="ctr" anchorCtr="0">
            <a:spAutoFit/>
          </a:bodyPr>
          <a:lstStyle/>
          <a:p>
            <a:r>
              <a:rPr lang="en-US" kern="0" noProof="0" dirty="0">
                <a:cs typeface="Times New Roman"/>
                <a:sym typeface="Times New Roman"/>
              </a:rPr>
              <a:t>Catalytic Converters</a:t>
            </a:r>
            <a:r>
              <a:rPr lang="en-US" sz="2800" kern="0" noProof="0" dirty="0">
                <a:cs typeface="Times New Roman"/>
                <a:sym typeface="Times New Roman"/>
              </a:rPr>
              <a:t> (8 of 14)</a:t>
            </a:r>
            <a:endParaRPr lang="en-US" noProof="0" dirty="0"/>
          </a:p>
        </p:txBody>
      </p:sp>
      <p:sp>
        <p:nvSpPr>
          <p:cNvPr id="4" name="Content Placeholder 3"/>
          <p:cNvSpPr>
            <a:spLocks noGrp="1"/>
          </p:cNvSpPr>
          <p:nvPr>
            <p:ph idx="1"/>
          </p:nvPr>
        </p:nvSpPr>
        <p:spPr>
          <a:xfrm>
            <a:off x="457200" y="914400"/>
            <a:ext cx="8229600" cy="3568088"/>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Converter Usage</a:t>
            </a:r>
          </a:p>
          <a:p>
            <a:r>
              <a:rPr lang="en-US" sz="2400" noProof="0" dirty="0">
                <a:latin typeface="Arial" panose="020B0604020202020204" pitchFamily="34" charset="0"/>
                <a:cs typeface="Arial" panose="020B0604020202020204" pitchFamily="34" charset="0"/>
              </a:rPr>
              <a:t>Located as close as possible to exhaust manifold. </a:t>
            </a:r>
          </a:p>
          <a:p>
            <a:r>
              <a:rPr lang="en-US" sz="2400" noProof="0" dirty="0">
                <a:latin typeface="Arial" panose="020B0604020202020204" pitchFamily="34" charset="0"/>
                <a:cs typeface="Arial" panose="020B0604020202020204" pitchFamily="34" charset="0"/>
              </a:rPr>
              <a:t>Farther back converter is positioned in exhaust system, more exhaust gases cool before they reach converter since positioning in the exhaust system affects the oxidation process.</a:t>
            </a:r>
          </a:p>
          <a:p>
            <a:r>
              <a:rPr lang="en-US" sz="2400" noProof="0" dirty="0">
                <a:latin typeface="Arial" panose="020B0604020202020204" pitchFamily="34" charset="0"/>
                <a:cs typeface="Arial" panose="020B0604020202020204" pitchFamily="34" charset="0"/>
              </a:rPr>
              <a:t>Cars that use only an oxidation converter generally locate it underneath front of passenger compartment.</a:t>
            </a:r>
          </a:p>
        </p:txBody>
      </p:sp>
    </p:spTree>
    <p:extLst>
      <p:ext uri="{BB962C8B-B14F-4D97-AF65-F5344CB8AC3E}">
        <p14:creationId xmlns:p14="http://schemas.microsoft.com/office/powerpoint/2010/main" val="1182551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0704"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(9 of 14)</a:t>
            </a:r>
            <a:endParaRPr lang="en-US" noProof="0" dirty="0"/>
          </a:p>
        </p:txBody>
      </p:sp>
      <p:sp>
        <p:nvSpPr>
          <p:cNvPr id="4" name="Content Placeholder 3"/>
          <p:cNvSpPr>
            <a:spLocks noGrp="1"/>
          </p:cNvSpPr>
          <p:nvPr>
            <p:ph idx="1"/>
          </p:nvPr>
        </p:nvSpPr>
        <p:spPr>
          <a:xfrm>
            <a:off x="457200" y="916774"/>
            <a:ext cx="8229600" cy="5024452"/>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Some vehicles have used a small, quick heating oxidation converter called </a:t>
            </a:r>
            <a:r>
              <a:rPr lang="en-US" sz="2400" noProof="0" dirty="0" err="1">
                <a:latin typeface="Arial" panose="020B0604020202020204" pitchFamily="34" charset="0"/>
                <a:cs typeface="Arial" panose="020B0604020202020204" pitchFamily="34" charset="0"/>
              </a:rPr>
              <a:t>preconverter</a:t>
            </a:r>
            <a:r>
              <a:rPr lang="en-US" sz="2400" noProof="0" dirty="0">
                <a:latin typeface="Arial" panose="020B0604020202020204" pitchFamily="34" charset="0"/>
                <a:cs typeface="Arial" panose="020B0604020202020204" pitchFamily="34" charset="0"/>
              </a:rPr>
              <a:t>, pup converter, or mini converter. </a:t>
            </a:r>
          </a:p>
          <a:p>
            <a:r>
              <a:rPr lang="en-US" sz="2400" noProof="0" dirty="0">
                <a:latin typeface="Arial" panose="020B0604020202020204" pitchFamily="34" charset="0"/>
                <a:cs typeface="Arial" panose="020B0604020202020204" pitchFamily="34" charset="0"/>
              </a:rPr>
              <a:t>Connects directly to exhaust manifold outlet. </a:t>
            </a:r>
          </a:p>
          <a:p>
            <a:r>
              <a:rPr lang="en-US" sz="2400" noProof="0" dirty="0">
                <a:latin typeface="Arial" panose="020B0604020202020204" pitchFamily="34" charset="0"/>
                <a:cs typeface="Arial" panose="020B0604020202020204" pitchFamily="34" charset="0"/>
              </a:rPr>
              <a:t>These have a small catalyst surface area close to the engine that heats up rapidly to start oxidation process more quickly during cold engine warm-up. </a:t>
            </a:r>
          </a:p>
          <a:p>
            <a:r>
              <a:rPr lang="en-US" sz="2400" noProof="0" dirty="0">
                <a:latin typeface="Arial" panose="020B0604020202020204" pitchFamily="34" charset="0"/>
                <a:cs typeface="Arial" panose="020B0604020202020204" pitchFamily="34" charset="0"/>
              </a:rPr>
              <a:t>For this reason, they were often called </a:t>
            </a:r>
            <a:r>
              <a:rPr lang="en-US" sz="2400" b="1" i="1" noProof="0" dirty="0">
                <a:latin typeface="Arial" panose="020B0604020202020204" pitchFamily="34" charset="0"/>
                <a:cs typeface="Arial" panose="020B0604020202020204" pitchFamily="34" charset="0"/>
              </a:rPr>
              <a:t>light-off converters (</a:t>
            </a:r>
            <a:r>
              <a:rPr lang="en-US" sz="2400" b="1" i="1" spc="-300" noProof="0" dirty="0">
                <a:latin typeface="Arial" panose="020B0604020202020204" pitchFamily="34" charset="0"/>
                <a:cs typeface="Arial" panose="020B0604020202020204" pitchFamily="34" charset="0"/>
              </a:rPr>
              <a:t>L O </a:t>
            </a:r>
            <a:r>
              <a:rPr lang="en-US" sz="2400" b="1" i="1" noProof="0" dirty="0">
                <a:latin typeface="Arial" panose="020B0604020202020204" pitchFamily="34" charset="0"/>
                <a:cs typeface="Arial" panose="020B0604020202020204" pitchFamily="34" charset="0"/>
              </a:rPr>
              <a:t>Cs). </a:t>
            </a:r>
          </a:p>
          <a:p>
            <a:r>
              <a:rPr lang="en-US" sz="2400" noProof="0" dirty="0">
                <a:latin typeface="Arial" panose="020B0604020202020204" pitchFamily="34" charset="0"/>
                <a:cs typeface="Arial" panose="020B0604020202020204" pitchFamily="34" charset="0"/>
              </a:rPr>
              <a:t>Main converter, under passenger compartment, completes the oxidation reaction started in the </a:t>
            </a:r>
            <a:r>
              <a:rPr lang="en-US" sz="2400" spc="-300" noProof="0" dirty="0">
                <a:latin typeface="Arial" panose="020B0604020202020204" pitchFamily="34" charset="0"/>
                <a:cs typeface="Arial" panose="020B0604020202020204" pitchFamily="34" charset="0"/>
              </a:rPr>
              <a:t>L O </a:t>
            </a:r>
            <a:r>
              <a:rPr lang="en-US" sz="2400" noProof="0"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7740241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22678-2C25-C26F-3723-B11E01B9B0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648D7F-6737-F45C-04E0-06D189E0641D}"/>
              </a:ext>
            </a:extLst>
          </p:cNvPr>
          <p:cNvSpPr>
            <a:spLocks noGrp="1"/>
          </p:cNvSpPr>
          <p:nvPr>
            <p:ph type="title"/>
          </p:nvPr>
        </p:nvSpPr>
        <p:spPr>
          <a:xfrm>
            <a:off x="466725" y="152400"/>
            <a:ext cx="8229600" cy="590349"/>
          </a:xfrm>
        </p:spPr>
        <p:txBody>
          <a:bodyPr tIns="18000" bIns="18000" anchor="ctr" anchorCtr="0">
            <a:spAutoFit/>
          </a:bodyPr>
          <a:lstStyle/>
          <a:p>
            <a:r>
              <a:rPr lang="en-US" kern="0" noProof="0" dirty="0">
                <a:cs typeface="Times New Roman"/>
                <a:sym typeface="Times New Roman"/>
              </a:rPr>
              <a:t>Catalytic Converters </a:t>
            </a:r>
            <a:r>
              <a:rPr lang="en-US" sz="2800" kern="0" noProof="0" dirty="0">
                <a:cs typeface="Times New Roman"/>
                <a:sym typeface="Times New Roman"/>
              </a:rPr>
              <a:t>(10 of 14)</a:t>
            </a:r>
            <a:endParaRPr lang="en-US" noProof="0" dirty="0"/>
          </a:p>
        </p:txBody>
      </p:sp>
      <p:graphicFrame>
        <p:nvGraphicFramePr>
          <p:cNvPr id="22" name="Object 21" descr="O B D hyphen Roman number 2.">
            <a:extLst>
              <a:ext uri="{FF2B5EF4-FFF2-40B4-BE49-F238E27FC236}">
                <a16:creationId xmlns:a16="http://schemas.microsoft.com/office/drawing/2014/main" id="{47CFD4BB-F230-CE05-9A04-9405EE4E6EE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12679003"/>
              </p:ext>
            </p:extLst>
          </p:nvPr>
        </p:nvGraphicFramePr>
        <p:xfrm>
          <a:off x="457200" y="865210"/>
          <a:ext cx="1009075" cy="35240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2" name="Object 21">
                        <a:extLst>
                          <a:ext uri="{FF2B5EF4-FFF2-40B4-BE49-F238E27FC236}">
                            <a16:creationId xmlns:a16="http://schemas.microsoft.com/office/drawing/2014/main" id="{AD4912A3-3528-020A-91D2-692FCC52F8B2}"/>
                          </a:ext>
                          <a:ext uri="{C183D7F6-B498-43B3-948B-1728B52AA6E4}">
                            <adec:decorative xmlns:adec="http://schemas.microsoft.com/office/drawing/2017/decorative" val="0"/>
                          </a:ext>
                        </a:extLst>
                      </p:cNvPr>
                      <p:cNvPicPr/>
                      <p:nvPr/>
                    </p:nvPicPr>
                    <p:blipFill>
                      <a:blip r:embed="rId4"/>
                      <a:stretch>
                        <a:fillRect/>
                      </a:stretch>
                    </p:blipFill>
                    <p:spPr>
                      <a:xfrm>
                        <a:off x="457200" y="865210"/>
                        <a:ext cx="1009075" cy="352403"/>
                      </a:xfrm>
                      <a:prstGeom prst="rect">
                        <a:avLst/>
                      </a:prstGeom>
                      <a:noFill/>
                    </p:spPr>
                  </p:pic>
                </p:oleObj>
              </mc:Fallback>
            </mc:AlternateContent>
          </a:graphicData>
        </a:graphic>
      </p:graphicFrame>
      <p:sp>
        <p:nvSpPr>
          <p:cNvPr id="4" name="Content Placeholder 3">
            <a:extLst>
              <a:ext uri="{FF2B5EF4-FFF2-40B4-BE49-F238E27FC236}">
                <a16:creationId xmlns:a16="http://schemas.microsoft.com/office/drawing/2014/main" id="{C55288F2-ED24-6D57-3514-1F09E7437FD4}"/>
              </a:ext>
            </a:extLst>
          </p:cNvPr>
          <p:cNvSpPr>
            <a:spLocks noGrp="1"/>
          </p:cNvSpPr>
          <p:nvPr>
            <p:ph idx="1"/>
          </p:nvPr>
        </p:nvSpPr>
        <p:spPr>
          <a:xfrm>
            <a:off x="1489075" y="820880"/>
            <a:ext cx="4495800" cy="405683"/>
          </a:xfrm>
        </p:spPr>
        <p:txBody>
          <a:bodyPr wrap="square"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Catalytic Converter Performance</a:t>
            </a:r>
          </a:p>
        </p:txBody>
      </p:sp>
      <p:sp>
        <p:nvSpPr>
          <p:cNvPr id="2" name="Content Placeholder 1">
            <a:extLst>
              <a:ext uri="{FF2B5EF4-FFF2-40B4-BE49-F238E27FC236}">
                <a16:creationId xmlns:a16="http://schemas.microsoft.com/office/drawing/2014/main" id="{A6B11B7F-630C-B1C6-0153-3AE9F925EEC1}"/>
              </a:ext>
            </a:extLst>
          </p:cNvPr>
          <p:cNvSpPr>
            <a:spLocks noGrp="1"/>
          </p:cNvSpPr>
          <p:nvPr>
            <p:ph idx="13"/>
          </p:nvPr>
        </p:nvSpPr>
        <p:spPr>
          <a:xfrm>
            <a:off x="452942" y="1319613"/>
            <a:ext cx="895731" cy="405683"/>
          </a:xfrm>
        </p:spPr>
        <p:txBody>
          <a:bodyPr tIns="18000" bIns="18000" anchor="ctr" anchorCtr="0"/>
          <a:lstStyle/>
          <a:p>
            <a:r>
              <a:rPr lang="en-US" sz="2400" noProof="0" dirty="0">
                <a:latin typeface="Arial" panose="020B0604020202020204" pitchFamily="34" charset="0"/>
                <a:cs typeface="Arial" panose="020B0604020202020204" pitchFamily="34" charset="0"/>
              </a:rPr>
              <a:t>With</a:t>
            </a:r>
          </a:p>
        </p:txBody>
      </p:sp>
      <p:graphicFrame>
        <p:nvGraphicFramePr>
          <p:cNvPr id="12" name="Object 11" descr="O B D hyphen Roman number 2,">
            <a:extLst>
              <a:ext uri="{FF2B5EF4-FFF2-40B4-BE49-F238E27FC236}">
                <a16:creationId xmlns:a16="http://schemas.microsoft.com/office/drawing/2014/main" id="{8C5CB8CA-0F85-D466-B488-2F6E8C5A3C0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934879132"/>
              </p:ext>
            </p:extLst>
          </p:nvPr>
        </p:nvGraphicFramePr>
        <p:xfrm>
          <a:off x="1371600" y="1324079"/>
          <a:ext cx="1095558" cy="381969"/>
        </p:xfrm>
        <a:graphic>
          <a:graphicData uri="http://schemas.openxmlformats.org/presentationml/2006/ole">
            <mc:AlternateContent xmlns:mc="http://schemas.openxmlformats.org/markup-compatibility/2006">
              <mc:Choice xmlns:v="urn:schemas-microsoft-com:vml" Requires="v">
                <p:oleObj name="Equation" r:id="rId5" imgW="545760" imgH="190440" progId="Equation.DSMT4">
                  <p:embed/>
                </p:oleObj>
              </mc:Choice>
              <mc:Fallback>
                <p:oleObj name="Equation" r:id="rId5" imgW="545760" imgH="190440" progId="Equation.DSMT4">
                  <p:embed/>
                  <p:pic>
                    <p:nvPicPr>
                      <p:cNvPr id="22" name="Object 21">
                        <a:extLst>
                          <a:ext uri="{FF2B5EF4-FFF2-40B4-BE49-F238E27FC236}">
                            <a16:creationId xmlns:a16="http://schemas.microsoft.com/office/drawing/2014/main" id="{47CFD4BB-F230-CE05-9A04-9405EE4E6EE0}"/>
                          </a:ext>
                          <a:ext uri="{C183D7F6-B498-43B3-948B-1728B52AA6E4}">
                            <adec:decorative xmlns:adec="http://schemas.microsoft.com/office/drawing/2017/decorative" val="0"/>
                          </a:ext>
                        </a:extLst>
                      </p:cNvPr>
                      <p:cNvPicPr/>
                      <p:nvPr/>
                    </p:nvPicPr>
                    <p:blipFill>
                      <a:blip r:embed="rId6"/>
                      <a:stretch>
                        <a:fillRect/>
                      </a:stretch>
                    </p:blipFill>
                    <p:spPr>
                      <a:xfrm>
                        <a:off x="1371600" y="1324079"/>
                        <a:ext cx="1095558" cy="381969"/>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B84A1A62-B7F2-5F2F-FADD-B353D28A202C}"/>
              </a:ext>
            </a:extLst>
          </p:cNvPr>
          <p:cNvSpPr>
            <a:spLocks noGrp="1"/>
          </p:cNvSpPr>
          <p:nvPr>
            <p:ph idx="14"/>
          </p:nvPr>
        </p:nvSpPr>
        <p:spPr>
          <a:xfrm>
            <a:off x="2514600" y="1295227"/>
            <a:ext cx="5257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converter performance monitored by a</a:t>
            </a:r>
          </a:p>
        </p:txBody>
      </p:sp>
      <p:sp>
        <p:nvSpPr>
          <p:cNvPr id="6" name="Content Placeholder 5">
            <a:extLst>
              <a:ext uri="{FF2B5EF4-FFF2-40B4-BE49-F238E27FC236}">
                <a16:creationId xmlns:a16="http://schemas.microsoft.com/office/drawing/2014/main" id="{3D296751-DB99-18EC-67CD-6E90672DFA4A}"/>
              </a:ext>
            </a:extLst>
          </p:cNvPr>
          <p:cNvSpPr>
            <a:spLocks noGrp="1"/>
          </p:cNvSpPr>
          <p:nvPr>
            <p:ph idx="15"/>
          </p:nvPr>
        </p:nvSpPr>
        <p:spPr>
          <a:xfrm>
            <a:off x="717292" y="1759570"/>
            <a:ext cx="7979033"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heated oxygen sensor (</a:t>
            </a:r>
            <a:r>
              <a:rPr lang="en-US" sz="2400" spc="-300" noProof="0" dirty="0">
                <a:latin typeface="Arial" panose="020B0604020202020204" pitchFamily="34" charset="0"/>
                <a:cs typeface="Arial" panose="020B0604020202020204" pitchFamily="34" charset="0"/>
              </a:rPr>
              <a:t>H O 2 </a:t>
            </a:r>
            <a:r>
              <a:rPr lang="en-US" sz="2400" noProof="0" dirty="0">
                <a:latin typeface="Arial" panose="020B0604020202020204" pitchFamily="34" charset="0"/>
                <a:cs typeface="Arial" panose="020B0604020202020204" pitchFamily="34" charset="0"/>
              </a:rPr>
              <a:t>S), both before and after converter.</a:t>
            </a:r>
          </a:p>
        </p:txBody>
      </p:sp>
      <p:sp>
        <p:nvSpPr>
          <p:cNvPr id="7" name="Content Placeholder 6">
            <a:extLst>
              <a:ext uri="{FF2B5EF4-FFF2-40B4-BE49-F238E27FC236}">
                <a16:creationId xmlns:a16="http://schemas.microsoft.com/office/drawing/2014/main" id="{A0053215-1D74-DEF8-2BFF-3B0CBA551D61}"/>
              </a:ext>
            </a:extLst>
          </p:cNvPr>
          <p:cNvSpPr>
            <a:spLocks noGrp="1"/>
          </p:cNvSpPr>
          <p:nvPr>
            <p:ph idx="16"/>
          </p:nvPr>
        </p:nvSpPr>
        <p:spPr>
          <a:xfrm>
            <a:off x="476250" y="2582567"/>
            <a:ext cx="8220075" cy="775015"/>
          </a:xfrm>
        </p:spPr>
        <p:txBody>
          <a:bodyPr tIns="18000" bIns="18000" anchor="ctr" anchorCtr="0"/>
          <a:lstStyle/>
          <a:p>
            <a:pPr lvl="1"/>
            <a:r>
              <a:rPr lang="en-US" sz="2400" noProof="0" dirty="0">
                <a:latin typeface="Arial" panose="020B0604020202020204" pitchFamily="34" charset="0"/>
                <a:cs typeface="Arial" panose="020B0604020202020204" pitchFamily="34" charset="0"/>
              </a:rPr>
              <a:t>Converters have what is known as oxygen storage capacity (</a:t>
            </a:r>
            <a:r>
              <a:rPr lang="en-US" sz="2400" spc="-300" noProof="0" dirty="0">
                <a:latin typeface="Arial" panose="020B0604020202020204" pitchFamily="34" charset="0"/>
                <a:cs typeface="Arial" panose="020B0604020202020204" pitchFamily="34" charset="0"/>
              </a:rPr>
              <a:t>O S </a:t>
            </a:r>
            <a:r>
              <a:rPr lang="en-US" sz="2400" noProof="0" dirty="0">
                <a:latin typeface="Arial" panose="020B0604020202020204" pitchFamily="34" charset="0"/>
                <a:cs typeface="Arial" panose="020B0604020202020204" pitchFamily="34" charset="0"/>
              </a:rPr>
              <a:t>C).</a:t>
            </a:r>
          </a:p>
        </p:txBody>
      </p:sp>
      <p:sp>
        <p:nvSpPr>
          <p:cNvPr id="8" name="Content Placeholder 7">
            <a:extLst>
              <a:ext uri="{FF2B5EF4-FFF2-40B4-BE49-F238E27FC236}">
                <a16:creationId xmlns:a16="http://schemas.microsoft.com/office/drawing/2014/main" id="{49E7B275-2B02-AB28-C4D9-3B727E011E60}"/>
              </a:ext>
            </a:extLst>
          </p:cNvPr>
          <p:cNvSpPr>
            <a:spLocks noGrp="1"/>
          </p:cNvSpPr>
          <p:nvPr>
            <p:ph idx="17"/>
          </p:nvPr>
        </p:nvSpPr>
        <p:spPr>
          <a:xfrm>
            <a:off x="461962" y="3459582"/>
            <a:ext cx="8220075" cy="2406231"/>
          </a:xfrm>
        </p:spPr>
        <p:txBody>
          <a:bodyPr tIns="18000" bIns="18000" anchor="ctr" anchorCtr="0"/>
          <a:lstStyle/>
          <a:p>
            <a:pPr>
              <a:spcBef>
                <a:spcPts val="600"/>
              </a:spcBef>
            </a:pPr>
            <a:r>
              <a:rPr lang="en-US" sz="2400" spc="-300" noProof="0" dirty="0">
                <a:latin typeface="Arial" panose="020B0604020202020204" pitchFamily="34" charset="0"/>
                <a:cs typeface="Arial" panose="020B0604020202020204" pitchFamily="34" charset="0"/>
              </a:rPr>
              <a:t>O S </a:t>
            </a:r>
            <a:r>
              <a:rPr lang="en-US" sz="2400" noProof="0" dirty="0">
                <a:latin typeface="Arial" panose="020B0604020202020204" pitchFamily="34" charset="0"/>
                <a:cs typeface="Arial" panose="020B0604020202020204" pitchFamily="34" charset="0"/>
              </a:rPr>
              <a:t>C is due mostly to cerium coating in catalyst rather than precious metals used. </a:t>
            </a:r>
          </a:p>
          <a:p>
            <a:pPr>
              <a:spcBef>
                <a:spcPts val="600"/>
              </a:spcBef>
            </a:pPr>
            <a:r>
              <a:rPr lang="en-US" sz="2400" noProof="0" dirty="0">
                <a:latin typeface="Arial" panose="020B0604020202020204" pitchFamily="34" charset="0"/>
                <a:cs typeface="Arial" panose="020B0604020202020204" pitchFamily="34" charset="0"/>
              </a:rPr>
              <a:t>When </a:t>
            </a:r>
            <a:r>
              <a:rPr lang="en-US" sz="2400" spc="-300" noProof="0" dirty="0">
                <a:latin typeface="Arial" panose="020B0604020202020204" pitchFamily="34" charset="0"/>
                <a:cs typeface="Arial" panose="020B0604020202020204" pitchFamily="34" charset="0"/>
              </a:rPr>
              <a:t>T W </a:t>
            </a:r>
            <a:r>
              <a:rPr lang="en-US" sz="2400" noProof="0" dirty="0">
                <a:latin typeface="Arial" panose="020B0604020202020204" pitchFamily="34" charset="0"/>
                <a:cs typeface="Arial" panose="020B0604020202020204" pitchFamily="34" charset="0"/>
              </a:rPr>
              <a:t>C is operating as it should, </a:t>
            </a:r>
            <a:r>
              <a:rPr lang="en-US" sz="2400" noProof="0" dirty="0" err="1">
                <a:latin typeface="Arial" panose="020B0604020202020204" pitchFamily="34" charset="0"/>
                <a:cs typeface="Arial" panose="020B0604020202020204" pitchFamily="34" charset="0"/>
              </a:rPr>
              <a:t>postconverter</a:t>
            </a:r>
            <a:r>
              <a:rPr lang="en-US" sz="2400" noProof="0" dirty="0">
                <a:latin typeface="Arial" panose="020B0604020202020204" pitchFamily="34" charset="0"/>
                <a:cs typeface="Arial" panose="020B0604020202020204" pitchFamily="34" charset="0"/>
              </a:rPr>
              <a:t> </a:t>
            </a:r>
            <a:r>
              <a:rPr lang="en-US" sz="2400" spc="-300" noProof="0" dirty="0">
                <a:latin typeface="Arial" panose="020B0604020202020204" pitchFamily="34" charset="0"/>
                <a:cs typeface="Arial" panose="020B0604020202020204" pitchFamily="34" charset="0"/>
              </a:rPr>
              <a:t>H O 2 </a:t>
            </a:r>
            <a:r>
              <a:rPr lang="en-US" sz="2400" noProof="0" dirty="0">
                <a:latin typeface="Arial" panose="020B0604020202020204" pitchFamily="34" charset="0"/>
                <a:cs typeface="Arial" panose="020B0604020202020204" pitchFamily="34" charset="0"/>
              </a:rPr>
              <a:t>S is far less active than the </a:t>
            </a:r>
            <a:r>
              <a:rPr lang="en-US" sz="2400" noProof="0" dirty="0" err="1">
                <a:latin typeface="Arial" panose="020B0604020202020204" pitchFamily="34" charset="0"/>
                <a:cs typeface="Arial" panose="020B0604020202020204" pitchFamily="34" charset="0"/>
              </a:rPr>
              <a:t>preconverter</a:t>
            </a:r>
            <a:r>
              <a:rPr lang="en-US" sz="2400" noProof="0" dirty="0">
                <a:latin typeface="Arial" panose="020B0604020202020204" pitchFamily="34" charset="0"/>
                <a:cs typeface="Arial" panose="020B0604020202020204" pitchFamily="34" charset="0"/>
              </a:rPr>
              <a:t> sensor. </a:t>
            </a:r>
          </a:p>
          <a:p>
            <a:pPr>
              <a:spcBef>
                <a:spcPts val="600"/>
              </a:spcBef>
            </a:pPr>
            <a:r>
              <a:rPr lang="en-US" sz="2400" noProof="0" dirty="0">
                <a:latin typeface="Arial" panose="020B0604020202020204" pitchFamily="34" charset="0"/>
                <a:cs typeface="Arial" panose="020B0604020202020204" pitchFamily="34" charset="0"/>
              </a:rPr>
              <a:t>Converter stores, then releases, oxygen during normal reduction and oxidation of exhaust gases, smoothing out</a:t>
            </a:r>
          </a:p>
        </p:txBody>
      </p:sp>
      <p:sp>
        <p:nvSpPr>
          <p:cNvPr id="9" name="Content Placeholder 8">
            <a:extLst>
              <a:ext uri="{FF2B5EF4-FFF2-40B4-BE49-F238E27FC236}">
                <a16:creationId xmlns:a16="http://schemas.microsoft.com/office/drawing/2014/main" id="{9A39A05E-5037-5C3B-05B1-9E6B93A0E3AA}"/>
              </a:ext>
            </a:extLst>
          </p:cNvPr>
          <p:cNvSpPr>
            <a:spLocks noGrp="1"/>
          </p:cNvSpPr>
          <p:nvPr>
            <p:ph idx="18"/>
          </p:nvPr>
        </p:nvSpPr>
        <p:spPr>
          <a:xfrm>
            <a:off x="717292" y="5922963"/>
            <a:ext cx="2140857"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variations in</a:t>
            </a:r>
          </a:p>
        </p:txBody>
      </p:sp>
      <p:graphicFrame>
        <p:nvGraphicFramePr>
          <p:cNvPr id="23" name="Object 22" descr="O subscript 2">
            <a:extLst>
              <a:ext uri="{FF2B5EF4-FFF2-40B4-BE49-F238E27FC236}">
                <a16:creationId xmlns:a16="http://schemas.microsoft.com/office/drawing/2014/main" id="{79756903-F286-621C-8076-8C82A0F2626A}"/>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843979928"/>
              </p:ext>
            </p:extLst>
          </p:nvPr>
        </p:nvGraphicFramePr>
        <p:xfrm>
          <a:off x="2895600" y="5922963"/>
          <a:ext cx="509587" cy="458787"/>
        </p:xfrm>
        <a:graphic>
          <a:graphicData uri="http://schemas.openxmlformats.org/presentationml/2006/ole">
            <mc:AlternateContent xmlns:mc="http://schemas.openxmlformats.org/markup-compatibility/2006">
              <mc:Choice xmlns:v="urn:schemas-microsoft-com:vml" Requires="v">
                <p:oleObj name="Equation" r:id="rId7" imgW="253800" imgH="228600" progId="Equation.DSMT4">
                  <p:embed/>
                </p:oleObj>
              </mc:Choice>
              <mc:Fallback>
                <p:oleObj name="Equation" r:id="rId7" imgW="253800" imgH="228600" progId="Equation.DSMT4">
                  <p:embed/>
                  <p:pic>
                    <p:nvPicPr>
                      <p:cNvPr id="12" name="Object 11">
                        <a:extLst>
                          <a:ext uri="{FF2B5EF4-FFF2-40B4-BE49-F238E27FC236}">
                            <a16:creationId xmlns:a16="http://schemas.microsoft.com/office/drawing/2014/main" id="{8C5CB8CA-0F85-D466-B488-2F6E8C5A3C08}"/>
                          </a:ext>
                          <a:ext uri="{C183D7F6-B498-43B3-948B-1728B52AA6E4}">
                            <adec:decorative xmlns:adec="http://schemas.microsoft.com/office/drawing/2017/decorative" val="0"/>
                          </a:ext>
                        </a:extLst>
                      </p:cNvPr>
                      <p:cNvPicPr/>
                      <p:nvPr/>
                    </p:nvPicPr>
                    <p:blipFill>
                      <a:blip r:embed="rId8"/>
                      <a:stretch>
                        <a:fillRect/>
                      </a:stretch>
                    </p:blipFill>
                    <p:spPr>
                      <a:xfrm>
                        <a:off x="2895600" y="5922963"/>
                        <a:ext cx="509587" cy="458787"/>
                      </a:xfrm>
                      <a:prstGeom prst="rect">
                        <a:avLst/>
                      </a:prstGeom>
                      <a:noFill/>
                    </p:spPr>
                  </p:pic>
                </p:oleObj>
              </mc:Fallback>
            </mc:AlternateContent>
          </a:graphicData>
        </a:graphic>
      </p:graphicFrame>
    </p:spTree>
    <p:extLst>
      <p:ext uri="{BB962C8B-B14F-4D97-AF65-F5344CB8AC3E}">
        <p14:creationId xmlns:p14="http://schemas.microsoft.com/office/powerpoint/2010/main" val="38153706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69A63-8547-2B14-E153-40604A3F52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5CA890-2E60-F913-7DF4-213473105D8F}"/>
              </a:ext>
            </a:extLst>
          </p:cNvPr>
          <p:cNvSpPr>
            <a:spLocks noGrp="1"/>
          </p:cNvSpPr>
          <p:nvPr>
            <p:ph type="title"/>
          </p:nvPr>
        </p:nvSpPr>
        <p:spPr>
          <a:xfrm>
            <a:off x="466725" y="152400"/>
            <a:ext cx="8229600" cy="590349"/>
          </a:xfrm>
        </p:spPr>
        <p:txBody>
          <a:bodyPr tIns="18000" bIns="18000" anchor="ctr" anchorCtr="0">
            <a:spAutoFit/>
          </a:bodyPr>
          <a:lstStyle/>
          <a:p>
            <a:r>
              <a:rPr lang="en-US" noProof="0" dirty="0"/>
              <a:t>Figure 27.25</a:t>
            </a:r>
          </a:p>
        </p:txBody>
      </p:sp>
      <p:sp>
        <p:nvSpPr>
          <p:cNvPr id="4" name="Content Placeholder 3">
            <a:extLst>
              <a:ext uri="{FF2B5EF4-FFF2-40B4-BE49-F238E27FC236}">
                <a16:creationId xmlns:a16="http://schemas.microsoft.com/office/drawing/2014/main" id="{D6D68449-5B45-9E93-B094-AC644054B1FE}"/>
              </a:ext>
            </a:extLst>
          </p:cNvPr>
          <p:cNvSpPr>
            <a:spLocks noGrp="1"/>
          </p:cNvSpPr>
          <p:nvPr>
            <p:ph idx="1"/>
          </p:nvPr>
        </p:nvSpPr>
        <p:spPr>
          <a:xfrm>
            <a:off x="457200" y="894800"/>
            <a:ext cx="6096001" cy="405683"/>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Upstream and Downstream Oxygen Sensors</a:t>
            </a:r>
          </a:p>
        </p:txBody>
      </p:sp>
      <p:graphicFrame>
        <p:nvGraphicFramePr>
          <p:cNvPr id="18" name="Object 17" descr="O B D hyphen Roman number 2.">
            <a:extLst>
              <a:ext uri="{FF2B5EF4-FFF2-40B4-BE49-F238E27FC236}">
                <a16:creationId xmlns:a16="http://schemas.microsoft.com/office/drawing/2014/main" id="{FAE813C7-2272-B948-652E-76571B7F2791}"/>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67678095"/>
              </p:ext>
            </p:extLst>
          </p:nvPr>
        </p:nvGraphicFramePr>
        <p:xfrm>
          <a:off x="466725" y="1450980"/>
          <a:ext cx="1050925" cy="366713"/>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8" name="Object 17">
                        <a:extLst>
                          <a:ext uri="{FF2B5EF4-FFF2-40B4-BE49-F238E27FC236}">
                            <a16:creationId xmlns:a16="http://schemas.microsoft.com/office/drawing/2014/main" id="{EB19A702-1A15-7705-FB66-DBE18DCACC9B}"/>
                          </a:ext>
                          <a:ext uri="{C183D7F6-B498-43B3-948B-1728B52AA6E4}">
                            <adec:decorative xmlns:adec="http://schemas.microsoft.com/office/drawing/2017/decorative" val="0"/>
                          </a:ext>
                        </a:extLst>
                      </p:cNvPr>
                      <p:cNvPicPr/>
                      <p:nvPr/>
                    </p:nvPicPr>
                    <p:blipFill>
                      <a:blip r:embed="rId4"/>
                      <a:stretch>
                        <a:fillRect/>
                      </a:stretch>
                    </p:blipFill>
                    <p:spPr>
                      <a:xfrm>
                        <a:off x="466725" y="1450980"/>
                        <a:ext cx="1050925" cy="366713"/>
                      </a:xfrm>
                      <a:prstGeom prst="rect">
                        <a:avLst/>
                      </a:prstGeom>
                      <a:noFill/>
                    </p:spPr>
                  </p:pic>
                </p:oleObj>
              </mc:Fallback>
            </mc:AlternateContent>
          </a:graphicData>
        </a:graphic>
      </p:graphicFrame>
      <p:sp>
        <p:nvSpPr>
          <p:cNvPr id="2" name="Content Placeholder 1">
            <a:extLst>
              <a:ext uri="{FF2B5EF4-FFF2-40B4-BE49-F238E27FC236}">
                <a16:creationId xmlns:a16="http://schemas.microsoft.com/office/drawing/2014/main" id="{FFF91BC4-C313-2B68-0E95-FCA867B1B768}"/>
              </a:ext>
            </a:extLst>
          </p:cNvPr>
          <p:cNvSpPr>
            <a:spLocks noGrp="1"/>
          </p:cNvSpPr>
          <p:nvPr>
            <p:ph idx="13"/>
          </p:nvPr>
        </p:nvSpPr>
        <p:spPr>
          <a:xfrm>
            <a:off x="1600200" y="1412010"/>
            <a:ext cx="1135034"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catalytic</a:t>
            </a:r>
          </a:p>
        </p:txBody>
      </p:sp>
      <p:sp>
        <p:nvSpPr>
          <p:cNvPr id="5" name="Content Placeholder 4">
            <a:extLst>
              <a:ext uri="{FF2B5EF4-FFF2-40B4-BE49-F238E27FC236}">
                <a16:creationId xmlns:a16="http://schemas.microsoft.com/office/drawing/2014/main" id="{2F5EE426-C508-6292-A77F-135CDE969BBF}"/>
              </a:ext>
            </a:extLst>
          </p:cNvPr>
          <p:cNvSpPr>
            <a:spLocks noGrp="1"/>
          </p:cNvSpPr>
          <p:nvPr>
            <p:ph idx="14"/>
          </p:nvPr>
        </p:nvSpPr>
        <p:spPr>
          <a:xfrm>
            <a:off x="466725" y="1865552"/>
            <a:ext cx="2886075" cy="22523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converter monitor compares the signals of the upstream and downstream </a:t>
            </a:r>
            <a:r>
              <a:rPr lang="en-US" sz="2400" spc="-30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O</a:t>
            </a:r>
            <a:r>
              <a:rPr lang="en-US" sz="2400" spc="-300" noProof="0" dirty="0">
                <a:latin typeface="Arial" panose="020B0604020202020204" pitchFamily="34" charset="0"/>
                <a:cs typeface="Arial" panose="020B0604020202020204" pitchFamily="34" charset="0"/>
              </a:rPr>
              <a:t>2 </a:t>
            </a:r>
            <a:r>
              <a:rPr lang="en-US" sz="2400" noProof="0" dirty="0">
                <a:latin typeface="Arial" panose="020B0604020202020204" pitchFamily="34" charset="0"/>
                <a:cs typeface="Arial" panose="020B0604020202020204" pitchFamily="34" charset="0"/>
              </a:rPr>
              <a:t>S to determine converter efficiency.</a:t>
            </a:r>
          </a:p>
        </p:txBody>
      </p:sp>
      <p:pic>
        <p:nvPicPr>
          <p:cNvPr id="16" name="Picture 15" descr="A diagram of an O B D-2 catalytic converter monitor is shown.&#10;Long description is available in notes, press F6.">
            <a:extLst>
              <a:ext uri="{FF2B5EF4-FFF2-40B4-BE49-F238E27FC236}">
                <a16:creationId xmlns:a16="http://schemas.microsoft.com/office/drawing/2014/main" id="{51B3A083-0152-7904-98CD-468C1ED00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3768" y="1524000"/>
            <a:ext cx="4973032" cy="4063934"/>
          </a:xfrm>
          <a:prstGeom prst="rect">
            <a:avLst/>
          </a:prstGeom>
        </p:spPr>
      </p:pic>
    </p:spTree>
    <p:extLst>
      <p:ext uri="{BB962C8B-B14F-4D97-AF65-F5344CB8AC3E}">
        <p14:creationId xmlns:p14="http://schemas.microsoft.com/office/powerpoint/2010/main" val="27602372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Wide Band Oxygen Sensor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wide_band_o2_sensor">
            <a:hlinkClick r:id="" action="ppaction://media"/>
            <a:extLst>
              <a:ext uri="{FF2B5EF4-FFF2-40B4-BE49-F238E27FC236}">
                <a16:creationId xmlns:a16="http://schemas.microsoft.com/office/drawing/2014/main" id="{E0D7C475-CF1D-7E4D-6BB8-B992F29D15D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229600" cy="4282747"/>
          </a:xfrm>
        </p:spPr>
      </p:pic>
    </p:spTree>
    <p:extLst>
      <p:ext uri="{BB962C8B-B14F-4D97-AF65-F5344CB8AC3E}">
        <p14:creationId xmlns:p14="http://schemas.microsoft.com/office/powerpoint/2010/main" val="36717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30092</TotalTime>
  <Words>16954</Words>
  <Application>Microsoft Office PowerPoint</Application>
  <PresentationFormat>On-screen Show (4:3)</PresentationFormat>
  <Paragraphs>1335</Paragraphs>
  <Slides>168</Slides>
  <Notes>161</Notes>
  <HiddenSlides>0</HiddenSlides>
  <MMClips>7</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168</vt:i4>
      </vt:variant>
    </vt:vector>
  </HeadingPairs>
  <TitlesOfParts>
    <vt:vector size="175" baseType="lpstr">
      <vt:lpstr>Arial</vt:lpstr>
      <vt:lpstr>Times New Roman</vt:lpstr>
      <vt:lpstr>Verdana</vt:lpstr>
      <vt:lpstr>Wingdings</vt:lpstr>
      <vt:lpstr>1_USHE</vt:lpstr>
      <vt:lpstr>508 Lecture</vt:lpstr>
      <vt:lpstr>Equation</vt:lpstr>
      <vt:lpstr>Advanced Engine Performance Diagnosis</vt:lpstr>
      <vt:lpstr>Objectives (1 of 3)</vt:lpstr>
      <vt:lpstr>Objectives (2 of 3)</vt:lpstr>
      <vt:lpstr>Objectives (3 of 3)</vt:lpstr>
      <vt:lpstr>Introduction (1 of 2)</vt:lpstr>
      <vt:lpstr>Introduction (2 of 2)</vt:lpstr>
      <vt:lpstr>Smog (1 of 2)</vt:lpstr>
      <vt:lpstr>Figure 27.1</vt:lpstr>
      <vt:lpstr>Smog (2 of 2)</vt:lpstr>
      <vt:lpstr>Exhaust Gas Recirculation Systems (1 of 14)</vt:lpstr>
      <vt:lpstr>Exhaust Gas Recirculation Systems (2 of 14)</vt:lpstr>
      <vt:lpstr>Exhaust Gas Recirculation Systems (3 of 14)</vt:lpstr>
      <vt:lpstr>Figure 27.2</vt:lpstr>
      <vt:lpstr>Animation: Exhaust Gas Recirculation, EGR</vt:lpstr>
      <vt:lpstr>Exhaust Gas Recirculation Systems (4 of 14)</vt:lpstr>
      <vt:lpstr>Figure 27.3</vt:lpstr>
      <vt:lpstr>Exhaust Gas Recirculation Systems (5 of 14)</vt:lpstr>
      <vt:lpstr>Exhaust Gas Recirculation Systems (6 of 14)</vt:lpstr>
      <vt:lpstr>Exhaust Gas Recirculation Systems (7 of 14)</vt:lpstr>
      <vt:lpstr>Exhaust Gas Recirculation Systems (8 of 14)</vt:lpstr>
      <vt:lpstr>Exhaust Gas Recirculation Systems (9 of 14)</vt:lpstr>
      <vt:lpstr>Exhaust Gas Recirculation Systems (10 of 14)</vt:lpstr>
      <vt:lpstr>Exhaust Gas Recirculation Systems (11 of 14)</vt:lpstr>
      <vt:lpstr>Exhaust Gas Recirculation Systems (12 of 14)</vt:lpstr>
      <vt:lpstr>Figure 27.4</vt:lpstr>
      <vt:lpstr>Exhaust Gas Recirculation Systems (13 of 14)</vt:lpstr>
      <vt:lpstr>Figure 27.5</vt:lpstr>
      <vt:lpstr>Exhaust Gas Recirculation Systems (14 of 14)</vt:lpstr>
      <vt:lpstr>Figure 27.6</vt:lpstr>
      <vt:lpstr>Figure 27.7</vt:lpstr>
      <vt:lpstr> O B D hyphen Roman number 2              E G R Monitoring Strategies (1 of 4)</vt:lpstr>
      <vt:lpstr>O B D hyphen Roman number 2         E G R Monitoring Strategies (2 of 4) </vt:lpstr>
      <vt:lpstr>O B D hyphen Roman number 2         E G R Monitoring Strategies (3 of 4)</vt:lpstr>
      <vt:lpstr>Figure 27.8</vt:lpstr>
      <vt:lpstr>Frequently Asked Question: Where Is the E G R Valve?</vt:lpstr>
      <vt:lpstr>O B D hyphen Roman number 2         E G R Monitoring Strategies (4 of 4)</vt:lpstr>
      <vt:lpstr>Figure 27.9</vt:lpstr>
      <vt:lpstr>Diagnosing a Defective E G R System (1 of 3)</vt:lpstr>
      <vt:lpstr>Diagnosing a Defective E G R System (2 of 3)</vt:lpstr>
      <vt:lpstr>Diagnosing a Defective E G R System (3 of 3)</vt:lpstr>
      <vt:lpstr>Figure 27.10</vt:lpstr>
      <vt:lpstr>E G R-Related O B D hyphen Roman number 2           Diagnostic Trouble Codes</vt:lpstr>
      <vt:lpstr>Crankcase Ventilation (1 of 7)</vt:lpstr>
      <vt:lpstr>Crankcase Ventilation (2 of 7)</vt:lpstr>
      <vt:lpstr>Crankcase Ventilation (3 of 7)</vt:lpstr>
      <vt:lpstr>Figure 27.11</vt:lpstr>
      <vt:lpstr>Animation: Positive Crankcase Ventilation (PCV)</vt:lpstr>
      <vt:lpstr>Crankcase Ventilation (4 of 7)</vt:lpstr>
      <vt:lpstr>Crankcase Ventilation (5 of 7)</vt:lpstr>
      <vt:lpstr>Crankcase Ventilation (6 of 7)</vt:lpstr>
      <vt:lpstr>Figure 27.12</vt:lpstr>
      <vt:lpstr>Figure 27.14</vt:lpstr>
      <vt:lpstr>Figure 27.13</vt:lpstr>
      <vt:lpstr>Figure 27.15</vt:lpstr>
      <vt:lpstr>Crankcase Ventilation (7 of 7)</vt:lpstr>
      <vt:lpstr>P C V System Diagnosis (1 of 7)</vt:lpstr>
      <vt:lpstr>P C V System Diagnosis (2 of 7)</vt:lpstr>
      <vt:lpstr>P C V System Diagnosis (3 of 7)</vt:lpstr>
      <vt:lpstr>P C V System Diagnosis (4 of 7)</vt:lpstr>
      <vt:lpstr>P C V System Diagnosis (5 of 7)</vt:lpstr>
      <vt:lpstr>Frequently Asked Question: Why Are There Wires at the P C V Valve?</vt:lpstr>
      <vt:lpstr>P C V System Diagnosis (6 of 7)</vt:lpstr>
      <vt:lpstr>Figure 27.16</vt:lpstr>
      <vt:lpstr>P C V System Diagnosis (7 of 7)</vt:lpstr>
      <vt:lpstr>Figure 27.17</vt:lpstr>
      <vt:lpstr>P C V Related D T C s</vt:lpstr>
      <vt:lpstr>Secondary Air-Injection System (1 of 9)</vt:lpstr>
      <vt:lpstr>Secondary Air-Injection System (2 of 9)</vt:lpstr>
      <vt:lpstr>Figure 27.18</vt:lpstr>
      <vt:lpstr>Secondary Air-Injection System (3 of 9)</vt:lpstr>
      <vt:lpstr>Secondary Air-Injection System (4 of 9)</vt:lpstr>
      <vt:lpstr>Figure 27.19</vt:lpstr>
      <vt:lpstr>Secondary Air-Injection System (5 of 9)</vt:lpstr>
      <vt:lpstr>Secondary Air-Injection System (6 of 9)</vt:lpstr>
      <vt:lpstr>Figure 27.20a</vt:lpstr>
      <vt:lpstr>Figure 27.20b</vt:lpstr>
      <vt:lpstr>Animation: Secondary Air-Injection</vt:lpstr>
      <vt:lpstr>Secondary Air-Injection System (7 of 9)</vt:lpstr>
      <vt:lpstr>Figure 27.21</vt:lpstr>
      <vt:lpstr>Secondary Air-Injection System Diagnosis</vt:lpstr>
      <vt:lpstr>Secondary Air-Injection System (8 of 9)</vt:lpstr>
      <vt:lpstr>Secondary Air-Injection System (9 of 9)</vt:lpstr>
      <vt:lpstr>S A I-Related Diagnostic Trouble Code</vt:lpstr>
      <vt:lpstr>Catalytic Converters (1 of 14)</vt:lpstr>
      <vt:lpstr>Catalytic Converters (2 of 14)</vt:lpstr>
      <vt:lpstr>Figure 27.22</vt:lpstr>
      <vt:lpstr>Catalytic Converters (3 of 14)</vt:lpstr>
      <vt:lpstr>Catalytic Converters (4 of 14)</vt:lpstr>
      <vt:lpstr>Figure 27.23</vt:lpstr>
      <vt:lpstr>Animation: Catalytic Converter</vt:lpstr>
      <vt:lpstr>Catalytic Converters (5 of 14)</vt:lpstr>
      <vt:lpstr>Figure 27.24</vt:lpstr>
      <vt:lpstr>Catalytic Converters (6 of 14)</vt:lpstr>
      <vt:lpstr>Catalytic Converters (7 of 14)</vt:lpstr>
      <vt:lpstr>Catalytic Converters (8 of 14)</vt:lpstr>
      <vt:lpstr>Catalytic Converters (9 of 14)</vt:lpstr>
      <vt:lpstr>Catalytic Converters (10 of 14)</vt:lpstr>
      <vt:lpstr>Figure 27.25</vt:lpstr>
      <vt:lpstr>Animation: Wide Band Oxygen Sensor Test</vt:lpstr>
      <vt:lpstr>Catalytic Converters (11 of 14)</vt:lpstr>
      <vt:lpstr>Catalytic Converters (12 of 14)</vt:lpstr>
      <vt:lpstr>Catalytic Converters (13 of 14)</vt:lpstr>
      <vt:lpstr>Catalytic Converters (14 of 14)</vt:lpstr>
      <vt:lpstr>Diagnosing Catalytic Converters (1 of 10)</vt:lpstr>
      <vt:lpstr>Diagnosing Catalytic Converters (2 of 10)</vt:lpstr>
      <vt:lpstr>Figure 27.26</vt:lpstr>
      <vt:lpstr>Diagnosing Catalytic Converters (3 of 10)</vt:lpstr>
      <vt:lpstr>Diagnosing Catalytic Converters (4 of 10)</vt:lpstr>
      <vt:lpstr>Diagnosing Catalytic Converters (5 of 10)</vt:lpstr>
      <vt:lpstr>Diagnosing Catalytic Converters (6 of 10)</vt:lpstr>
      <vt:lpstr>Diagnosing Catalytic Converters (7 of 10)</vt:lpstr>
      <vt:lpstr>Figure 27.27</vt:lpstr>
      <vt:lpstr>Diagnosing Catalytic Converters (8 of 10)</vt:lpstr>
      <vt:lpstr>Diagnosing Catalytic Converters (9 of 10)</vt:lpstr>
      <vt:lpstr>Diagnosing Catalytic Converters (10 of 10)</vt:lpstr>
      <vt:lpstr>Figure 27.28</vt:lpstr>
      <vt:lpstr>Catalytic Converter-Related Diagnostic Trouble Code</vt:lpstr>
      <vt:lpstr>Evaporative Emission Control System (1 of 6)</vt:lpstr>
      <vt:lpstr>Evaporative Emission Control System (2 of 6)</vt:lpstr>
      <vt:lpstr>Figure 27.29</vt:lpstr>
      <vt:lpstr>Evaporative Emission Control System (3 of 6)</vt:lpstr>
      <vt:lpstr>Figure 27.30</vt:lpstr>
      <vt:lpstr>Evaporative Emission Control System (4 of 6)</vt:lpstr>
      <vt:lpstr>Figure 27.31</vt:lpstr>
      <vt:lpstr>Animation: Evaporative Emission Control System</vt:lpstr>
      <vt:lpstr>Frequently Asked Question: When Filling My Fuel Tank, Why Should I Stop When the Pump Clicks Off?</vt:lpstr>
      <vt:lpstr>Figure 27.32</vt:lpstr>
      <vt:lpstr>Evaporative Emission Control System (5 of 6)</vt:lpstr>
      <vt:lpstr>Evaporative Emission Control System (6 of 6)</vt:lpstr>
      <vt:lpstr>Non Enhanced Evaporative Control System</vt:lpstr>
      <vt:lpstr>Enhanced Evaporative Control System (1 of 5)</vt:lpstr>
      <vt:lpstr>Enhanced Evaporative Control System (2 of 5)</vt:lpstr>
      <vt:lpstr>Enhanced Evaporative Control System (3 of 5)</vt:lpstr>
      <vt:lpstr>Figure 27.33</vt:lpstr>
      <vt:lpstr>Enhanced Evaporative Control System (4 of 5)</vt:lpstr>
      <vt:lpstr>Enhanced Evaporative Control System (5 of 5)</vt:lpstr>
      <vt:lpstr>Onboard Refueling Vapor Recovery</vt:lpstr>
      <vt:lpstr>Enhanced Evaporative Control System </vt:lpstr>
      <vt:lpstr>Figure 27.34</vt:lpstr>
      <vt:lpstr>State Inspection E V A P Tests (1 of 2)</vt:lpstr>
      <vt:lpstr>State Inspection E V A P Tests (2 of 2)</vt:lpstr>
      <vt:lpstr>Diagnosing E V A P System (1 of 6)</vt:lpstr>
      <vt:lpstr>Diagnosing E V A P System (2 of 6)</vt:lpstr>
      <vt:lpstr>Diagnosing E V A P System (3 of 6)</vt:lpstr>
      <vt:lpstr>Figure 27.35</vt:lpstr>
      <vt:lpstr>Diagnosing E V A P System (4 of 6)</vt:lpstr>
      <vt:lpstr>Figure 27.36</vt:lpstr>
      <vt:lpstr>Diagnosing E V A P System (5 of 6)</vt:lpstr>
      <vt:lpstr>Figure 27.37</vt:lpstr>
      <vt:lpstr>Diagnosing E V A P System (6 of 6)</vt:lpstr>
      <vt:lpstr>Animation: Evaporative Emission Control System Test</vt:lpstr>
      <vt:lpstr>Figure 27.38</vt:lpstr>
      <vt:lpstr>Evaporative System Monitor (1 of 5)</vt:lpstr>
      <vt:lpstr>Evaporative System Monitor (2 of 5)</vt:lpstr>
      <vt:lpstr>Evaporative System Monitor (3 of 5)</vt:lpstr>
      <vt:lpstr>Evaporative System Monitor (4 of 5)</vt:lpstr>
      <vt:lpstr>Figure 27.39</vt:lpstr>
      <vt:lpstr>Evaporative System Monitor (5 of 5)</vt:lpstr>
      <vt:lpstr>Typical E V A P Monitor (1 of 3)</vt:lpstr>
      <vt:lpstr>Figure 27.40</vt:lpstr>
      <vt:lpstr>Figure 27.41</vt:lpstr>
      <vt:lpstr>Typical E V A P Monitor (2 of 3)</vt:lpstr>
      <vt:lpstr>Typical E V A P Monitor (3 of 3)</vt:lpstr>
      <vt:lpstr>E V A P System-Related Diagnostic Trouble Codes</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27</dc:title>
  <dc:subject>Careers</dc:subject>
  <dc:creator>Halderman and Ward</dc:creator>
  <cp:keywords/>
  <dc:description>Additional information may be found in the Notes Pane of each slide by pressing F6._x000d_
Alt text for images/ math equations within table cells have been placed behind the object intentionally to provide a better screen reader user experience.</dc:description>
  <cp:lastModifiedBy>Glen Plants</cp:lastModifiedBy>
  <cp:revision>4875</cp:revision>
  <dcterms:created xsi:type="dcterms:W3CDTF">2014-07-14T20:04:21Z</dcterms:created>
  <dcterms:modified xsi:type="dcterms:W3CDTF">2024-09-29T20:55:15Z</dcterms:modified>
</cp:coreProperties>
</file>