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2" r:id="rId1"/>
    <p:sldMasterId id="2147483663" r:id="rId2"/>
  </p:sldMasterIdLst>
  <p:notesMasterIdLst>
    <p:notesMasterId r:id="rId41"/>
  </p:notesMasterIdLst>
  <p:handoutMasterIdLst>
    <p:handoutMasterId r:id="rId42"/>
  </p:handoutMasterIdLst>
  <p:sldIdLst>
    <p:sldId id="750" r:id="rId3"/>
    <p:sldId id="393" r:id="rId4"/>
    <p:sldId id="688" r:id="rId5"/>
    <p:sldId id="751" r:id="rId6"/>
    <p:sldId id="829" r:id="rId7"/>
    <p:sldId id="830" r:id="rId8"/>
    <p:sldId id="1299" r:id="rId9"/>
    <p:sldId id="831" r:id="rId10"/>
    <p:sldId id="832" r:id="rId11"/>
    <p:sldId id="858" r:id="rId12"/>
    <p:sldId id="833" r:id="rId13"/>
    <p:sldId id="834" r:id="rId14"/>
    <p:sldId id="787" r:id="rId15"/>
    <p:sldId id="835" r:id="rId16"/>
    <p:sldId id="786" r:id="rId17"/>
    <p:sldId id="836" r:id="rId18"/>
    <p:sldId id="837" r:id="rId19"/>
    <p:sldId id="838" r:id="rId20"/>
    <p:sldId id="1300" r:id="rId21"/>
    <p:sldId id="839" r:id="rId22"/>
    <p:sldId id="840" r:id="rId23"/>
    <p:sldId id="841" r:id="rId24"/>
    <p:sldId id="857" r:id="rId25"/>
    <p:sldId id="843" r:id="rId26"/>
    <p:sldId id="708" r:id="rId27"/>
    <p:sldId id="424" r:id="rId28"/>
    <p:sldId id="845" r:id="rId29"/>
    <p:sldId id="853" r:id="rId30"/>
    <p:sldId id="847" r:id="rId31"/>
    <p:sldId id="856" r:id="rId32"/>
    <p:sldId id="849" r:id="rId33"/>
    <p:sldId id="851" r:id="rId34"/>
    <p:sldId id="850" r:id="rId35"/>
    <p:sldId id="757" r:id="rId36"/>
    <p:sldId id="758" r:id="rId37"/>
    <p:sldId id="855" r:id="rId38"/>
    <p:sldId id="1044" r:id="rId39"/>
    <p:sldId id="687" r:id="rId40"/>
  </p:sldIdLst>
  <p:sldSz cx="9144000" cy="6858000" type="screen4x3"/>
  <p:notesSz cx="6858000" cy="9144000"/>
  <p:embeddedFontLs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74" userDrawn="1">
          <p15:clr>
            <a:srgbClr val="A4A3A4"/>
          </p15:clr>
        </p15:guide>
        <p15:guide id="3" pos="5443" userDrawn="1">
          <p15:clr>
            <a:srgbClr val="A4A3A4"/>
          </p15:clr>
        </p15:guide>
        <p15:guide id="5" orient="horz" pos="618" userDrawn="1">
          <p15:clr>
            <a:srgbClr val="A4A3A4"/>
          </p15:clr>
        </p15:guide>
        <p15:guide id="7" orient="horz" pos="912" userDrawn="1">
          <p15:clr>
            <a:srgbClr val="A4A3A4"/>
          </p15:clr>
        </p15:guide>
        <p15:guide id="8" pos="2857" userDrawn="1">
          <p15:clr>
            <a:srgbClr val="A4A3A4"/>
          </p15:clr>
        </p15:guide>
        <p15:guide id="9" orient="horz" pos="414" userDrawn="1">
          <p15:clr>
            <a:srgbClr val="A4A3A4"/>
          </p15:clr>
        </p15:guide>
        <p15:guide id="10" orient="horz" pos="2024" userDrawn="1">
          <p15:clr>
            <a:srgbClr val="A4A3A4"/>
          </p15:clr>
        </p15:guide>
        <p15:guide id="11" pos="204" userDrawn="1">
          <p15:clr>
            <a:srgbClr val="A4A3A4"/>
          </p15:clr>
        </p15:guide>
        <p15:guide id="12" orient="horz" pos="4178" userDrawn="1">
          <p15:clr>
            <a:srgbClr val="A4A3A4"/>
          </p15:clr>
        </p15:guide>
        <p15:guide id="13" pos="431" userDrawn="1">
          <p15:clr>
            <a:srgbClr val="A4A3A4"/>
          </p15:clr>
        </p15:guide>
        <p15:guide id="14" orient="horz" pos="3430" userDrawn="1">
          <p15:clr>
            <a:srgbClr val="A4A3A4"/>
          </p15:clr>
        </p15:guide>
        <p15:guide id="15" orient="horz" pos="4110" userDrawn="1">
          <p15:clr>
            <a:srgbClr val="A4A3A4"/>
          </p15:clr>
        </p15:guide>
        <p15:guide id="16" orient="horz" pos="1774" userDrawn="1">
          <p15:clr>
            <a:srgbClr val="A4A3A4"/>
          </p15:clr>
        </p15:guide>
        <p15:guide id="17" pos="79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D4E4EA"/>
    <a:srgbClr val="F4FEF7"/>
    <a:srgbClr val="BFF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2" autoAdjust="0"/>
    <p:restoredTop sz="94620" autoAdjust="0"/>
  </p:normalViewPr>
  <p:slideViewPr>
    <p:cSldViewPr snapToGrid="0" snapToObjects="1">
      <p:cViewPr varScale="1">
        <p:scale>
          <a:sx n="108" d="100"/>
          <a:sy n="108" d="100"/>
        </p:scale>
        <p:origin x="1692" y="108"/>
      </p:cViewPr>
      <p:guideLst>
        <p:guide orient="horz" pos="3974"/>
        <p:guide pos="5443"/>
        <p:guide orient="horz" pos="618"/>
        <p:guide orient="horz" pos="912"/>
        <p:guide pos="2857"/>
        <p:guide orient="horz" pos="414"/>
        <p:guide orient="horz" pos="2024"/>
        <p:guide pos="204"/>
        <p:guide orient="horz" pos="4178"/>
        <p:guide pos="431"/>
        <p:guide orient="horz" pos="3430"/>
        <p:guide orient="horz" pos="4110"/>
        <p:guide orient="horz" pos="1774"/>
        <p:guide pos="793"/>
      </p:guideLst>
    </p:cSldViewPr>
  </p:slideViewPr>
  <p:outlineViewPr>
    <p:cViewPr>
      <p:scale>
        <a:sx n="33" d="100"/>
        <a:sy n="33" d="100"/>
      </p:scale>
      <p:origin x="0" y="-2331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278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7488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617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9704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7749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dirty="0">
                <a:solidFill>
                  <a:srgbClr val="000000"/>
                </a:solidFill>
                <a:effectLst/>
                <a:latin typeface="Arial" panose="020B0604020202020204" pitchFamily="34" charset="0"/>
                <a:cs typeface="Arial" panose="020B0604020202020204" pitchFamily="34" charset="0"/>
              </a:rPr>
              <a:t>The graph depicts the air fuel ratio by weight on the x axis from 13 to 17 in the increments of 1, percentage of carbon monoxide, carbon dioxide, and oxygen emission on the left y axis from 0 to 16 in the increments of 2 percent, and percentage of hydrocarbon and nitrous oxide emission on the right y axis from 0 to 1600 in the increments of 200 p </a:t>
            </a:r>
            <a:r>
              <a:rPr lang="en-US" sz="1200" b="0" i="0" u="none" strike="noStrike" dirty="0" err="1">
                <a:solidFill>
                  <a:srgbClr val="000000"/>
                </a:solidFill>
                <a:effectLst/>
                <a:latin typeface="Arial" panose="020B0604020202020204" pitchFamily="34" charset="0"/>
                <a:cs typeface="Arial" panose="020B0604020202020204" pitchFamily="34" charset="0"/>
              </a:rPr>
              <a:t>p</a:t>
            </a:r>
            <a:r>
              <a:rPr lang="en-US" sz="1200" b="0" i="0" u="none" strike="noStrike" dirty="0">
                <a:solidFill>
                  <a:srgbClr val="000000"/>
                </a:solidFill>
                <a:effectLst/>
                <a:latin typeface="Arial" panose="020B0604020202020204" pitchFamily="34" charset="0"/>
                <a:cs typeface="Arial" panose="020B0604020202020204" pitchFamily="34" charset="0"/>
              </a:rPr>
              <a:t> m per 100: The desired air fuel ratio range in closed loop is 14.7 is to 1 and a mixture below this value is riche and a mixture above this value is lean. The curve for carbon monoxide emission starts at (13, 9) and falls sharply to (17, 1). The curve for carbon dioxide emission starts at (13, 3), rises to (15.5, 16), and falls to (17, 4). The curve for oxygen emission starts at (13, 0.5) and rises sharply to (17, 8). The curve for O 2 S starts at (13, 14.5), falls gradually to (14.7, 13), falls sharply to (14.7, 2), and falls gradually to (17, 0.1). The curve for nitrous dioxide emission starts at (13,100), rises to (16,1200), and falls to (17,900). The curve for hydrocarbon emission starts at (14,1600), falls to (16, 600), and rises to (17,1400).</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7946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8372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dirty="0">
                <a:solidFill>
                  <a:srgbClr val="000000"/>
                </a:solidFill>
                <a:effectLst/>
                <a:latin typeface="Arial" panose="020B0604020202020204" pitchFamily="34" charset="0"/>
                <a:cs typeface="Arial" panose="020B0604020202020204" pitchFamily="34" charset="0"/>
              </a:rPr>
              <a:t>Without a catalytic converter, N O x, H C, and C O emission are high for rich, lean, and ideal mixtures. With a catalytic converter, N O x, H C, and C O emission are reduced for rich, lean, and ideal mixtures.</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12168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6810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11800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6966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18919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645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A902806C-4573-6C50-0E74-9DC9E789FEFE}"/>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D557ED4A-D9BD-FF73-1CA3-9DEE8D86103C}"/>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60A374DB-8FD8-086E-B7FD-CEB4510CB10F}"/>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sng" strike="noStrike" cap="none" dirty="0">
                <a:solidFill>
                  <a:schemeClr val="dk1"/>
                </a:solidFill>
                <a:latin typeface="Arial" panose="020B0604020202020204" pitchFamily="34" charset="0"/>
                <a:ea typeface="Arial"/>
                <a:cs typeface="Arial" panose="020B0604020202020204" pitchFamily="34" charset="0"/>
                <a:sym typeface="Arial"/>
              </a:rPr>
              <a:t>TECH TIP: How to Find a Leak in the Exhaust System</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A hole in the exhaust system can dilute the exhaust gases with additional oxygen (O2 ) .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See Figure 26.8.</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This additional O2 in the exhaust can lead the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service technician to believe that the air–fuel mixture</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is too lean. To help identify an exhaust leak, perform an exhaust analysis at idle and at 2,500 R P M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(fast idle) and compare with the following:</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If the O2 is high at idle and at 2,500 R P M, the mixture is lean at both idle and at 2,500 R P M.</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If the O2 is low at idle and high at 2,500 R P M, this usually means the vehicle is equipped with a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working AIR pump.</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 If the O2 is high at idle, but okay at 2,500 R P M, a hole in the exhaust or a small vacuum leak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that is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“covered up” at higher speed is indicated.</a:t>
            </a:r>
          </a:p>
        </p:txBody>
      </p:sp>
      <p:sp>
        <p:nvSpPr>
          <p:cNvPr id="210" name="Shape 210">
            <a:extLst>
              <a:ext uri="{FF2B5EF4-FFF2-40B4-BE49-F238E27FC236}">
                <a16:creationId xmlns:a16="http://schemas.microsoft.com/office/drawing/2014/main" id="{D31A249A-4DB8-339C-3C6B-E387555A0DB7}"/>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7982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eaLnBrk="0" hangingPunct="0"/>
            <a:r>
              <a:rPr lang="en-US" sz="1200" b="1" u="sng" kern="1200" dirty="0">
                <a:solidFill>
                  <a:schemeClr val="tx1"/>
                </a:solidFill>
                <a:effectLst/>
                <a:latin typeface="Arial" panose="020B0604020202020204" pitchFamily="34" charset="0"/>
                <a:ea typeface="+mn-ea"/>
                <a:cs typeface="Arial" panose="020B0604020202020204" pitchFamily="34" charset="0"/>
              </a:rPr>
              <a:t>CASE STUDY: The Case of the Retarded Exhaust Camshaft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eaLnBrk="0" hangingPunct="0"/>
            <a:r>
              <a:rPr lang="en-US" sz="1200" kern="1200" dirty="0">
                <a:solidFill>
                  <a:schemeClr val="tx1"/>
                </a:solidFill>
                <a:effectLst/>
                <a:latin typeface="Arial" panose="020B0604020202020204" pitchFamily="34" charset="0"/>
                <a:ea typeface="+mn-ea"/>
                <a:cs typeface="Arial" panose="020B0604020202020204" pitchFamily="34" charset="0"/>
              </a:rPr>
              <a:t>A Toyota equipped with a double overhead camshaft (D O HC) six-cylinder engine failed the state-mandated enhanced exhaust emissions test for N O x. The engine ran perfectly without spark knocking (ping), which is usually a major reason for excessive N O X emissions. The technician checked the following: The cylinders, which were decarbonized using top engine cleaner The E G R valve, which was inspected and the E G R passages cleaned After all the items were completed, the vehicle was returned to the inspection station where the Vehicle again failed for excessive N O X emissions (better, but still over the maximum allowable limit). After additional hours of troubleshooting, the technician decided to go back to basics and start over again. A check of the vehicle history with the owner indicated that the only previous work performed on the engine was a replacement timing belt over a year before. The technician discovered that the exhaust cam timing was retarded by two teeth, resulting in late closing of the exhaust valve. The proper exhaust valve timing resulted in a slight amount of exhaust gas being retained in the cylinder. This extra exhaust was helped reduce N O X emissions. After repositioning the timing belt, the vehicle passed the emissions test well within the limits.</a:t>
            </a:r>
          </a:p>
          <a:p>
            <a:pPr eaLnBrk="0" hangingPunct="0"/>
            <a:r>
              <a:rPr lang="en-US" sz="1200" b="0" kern="1200" dirty="0">
                <a:solidFill>
                  <a:schemeClr val="tx1"/>
                </a:solidFill>
                <a:effectLst/>
                <a:latin typeface="Arial" panose="020B0604020202020204" pitchFamily="34" charset="0"/>
                <a:ea typeface="+mn-ea"/>
                <a:cs typeface="Arial" panose="020B0604020202020204" pitchFamily="34" charset="0"/>
              </a:rPr>
              <a:t>Summary:</a:t>
            </a:r>
          </a:p>
          <a:p>
            <a:pPr eaLnBrk="0" hangingPunct="0"/>
            <a:r>
              <a:rPr lang="en-US" sz="1200" b="0" kern="1200" dirty="0">
                <a:solidFill>
                  <a:schemeClr val="tx1"/>
                </a:solidFill>
                <a:effectLst/>
                <a:latin typeface="Arial" panose="020B0604020202020204" pitchFamily="34" charset="0"/>
                <a:ea typeface="+mn-ea"/>
                <a:cs typeface="Arial" panose="020B0604020202020204" pitchFamily="34" charset="0"/>
              </a:rPr>
              <a:t>Complaint—Customer stated that the vehicle failed an emission test due to excessive N O X exhaust emissions. </a:t>
            </a:r>
          </a:p>
          <a:p>
            <a:pPr eaLnBrk="0" hangingPunct="0"/>
            <a:r>
              <a:rPr lang="en-US" sz="1200" b="0" kern="1200" dirty="0">
                <a:solidFill>
                  <a:schemeClr val="tx1"/>
                </a:solidFill>
                <a:effectLst/>
                <a:latin typeface="Arial" panose="020B0604020202020204" pitchFamily="34" charset="0"/>
                <a:ea typeface="+mn-ea"/>
                <a:cs typeface="Arial" panose="020B0604020202020204" pitchFamily="34" charset="0"/>
              </a:rPr>
              <a:t>Cause—exhaust cam was discovered to be retarded by two teeth as a result of the timing belt being incorrectly installed during a previous repair. </a:t>
            </a:r>
          </a:p>
          <a:p>
            <a:r>
              <a:rPr lang="en-US" sz="1200" b="0" kern="1200" dirty="0">
                <a:solidFill>
                  <a:schemeClr val="tx1"/>
                </a:solidFill>
                <a:effectLst/>
                <a:latin typeface="Arial" panose="020B0604020202020204" pitchFamily="34" charset="0"/>
                <a:ea typeface="+mn-ea"/>
                <a:cs typeface="Arial" panose="020B0604020202020204" pitchFamily="34" charset="0"/>
              </a:rPr>
              <a:t>Correction—timing belt was properly aligned and vehicle passed the emission test</a:t>
            </a:r>
            <a:endParaRPr lang="en-US" b="0" dirty="0">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46921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u="sng" dirty="0">
                <a:latin typeface="Arial" panose="020B0604020202020204" pitchFamily="34" charset="0"/>
                <a:cs typeface="Arial" panose="020B0604020202020204" pitchFamily="34" charset="0"/>
              </a:rPr>
              <a:t>TECH TIP: </a:t>
            </a: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Your Nose Knows</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Using the nose, a technician can often identify a major problem without having to connect the vehicle to an exhaust analyzer. For example, The strong smell of exhaust is due to excessive unburned hydrocarbon (H C) emissions. Look for an ignition system fault that could prevent the proper burning of the fuel. If your eyes start to burn or water, suspect excessive oxides of nitrogen (N O </a:t>
            </a:r>
            <a:r>
              <a:rPr lang="en-US" sz="1200" b="0" i="0" u="none" strike="noStrike" kern="1200" baseline="-25000" dirty="0">
                <a:solidFill>
                  <a:schemeClr val="tx1"/>
                </a:solidFill>
                <a:latin typeface="Arial" panose="020B0604020202020204" pitchFamily="34" charset="0"/>
                <a:ea typeface="+mn-ea"/>
                <a:cs typeface="Arial" panose="020B0604020202020204" pitchFamily="34" charset="0"/>
              </a:rPr>
              <a:t>X </a:t>
            </a:r>
            <a:r>
              <a:rPr lang="en-US" sz="1200" b="0" i="0" u="none" strike="noStrike" kern="1200" cap="none" baseline="0" dirty="0">
                <a:solidFill>
                  <a:schemeClr val="tx1"/>
                </a:solidFill>
                <a:latin typeface="Arial" panose="020B0604020202020204" pitchFamily="34" charset="0"/>
                <a:ea typeface="+mn-ea"/>
                <a:cs typeface="Arial" panose="020B0604020202020204" pitchFamily="34" charset="0"/>
                <a:sym typeface="Arial"/>
              </a:rPr>
              <a:t>) emissions. The N O X combine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with the moisture in the eyes to form a mild </a:t>
            </a:r>
            <a:r>
              <a:rPr lang="en-US" sz="1200" b="0" i="0" u="none" strike="noStrike" kern="1200" cap="none" baseline="0" dirty="0">
                <a:solidFill>
                  <a:schemeClr val="tx1"/>
                </a:solidFill>
                <a:latin typeface="Arial" panose="020B0604020202020204" pitchFamily="34" charset="0"/>
                <a:ea typeface="+mn-ea"/>
                <a:cs typeface="Arial" panose="020B0604020202020204" pitchFamily="34" charset="0"/>
                <a:sym typeface="Arial"/>
              </a:rPr>
              <a:t>solution of nitric acid. The acid formation causes the eyes to burn and water. Excessive N O X exhaust emissions can be caused by a lack of proper amount of exhaust gas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recirculation (E G R) or a variable valve timing issue. (This is usually noticed above idle on most vehicles.) Dizzy feeling or headache. This is commonly caused by excessive carbon monoxide (C O) exhaust emissions. Get into fresh air as soon as possible. A probable cause of high levels of C O is an excessively rich air–fuel mixture.</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977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CASE STUDY </a:t>
            </a: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O2S Shows Rich, But Pulse Width Is Low</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 service technician was attempting to solve a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driveability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problem. The powertrain control module (P C M) did not indicate any diagnostic trouble codes (D T C s). A check of the oxygen sensor voltage indicated a higher-than-normal reading almost all the time. The</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pulse width to the port injectors was lower than normal. The lower-than-normal pulse width indicates that the P C M is attempting to reduce fuel flow into the engine by decreasing the amount of on-time for all the injectors. What could cause a rich mixture if the injectors were being commanded to deliver a lean mixture?</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Finally, the technician shut off the engine and took a careful look at the entire fuel-injection system. When the vacuum hose was removed from the fuel-pressure regulator, fuel was found dripping from the vacuum hose. The problem was a defective fuel-pressure regulator that allowed an uncontrolled amount of</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fuel to be drawn by the intake manifold vacuum into the cylinders. While the P C M tried to reduce fuel by reducing the pulse width signal to the injectors, the extra fuel being drawn directly from the fuel rail caused the engine to operate with too rich an air–fuel mixture.</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Summary:</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Complaint—Customer stated that the engine did not perform correctly.</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Cause—No stored diagnostic trouble codes (D T C s) were found but the oxygen sensor reading was higher than normal indicating that the exhaust air–fuel mixture was too rich.</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Correction—The fuel pressure regulator was found to be leaking causing fuel to be drawn into the intake causing the richer-then-normal air–fuel mixture. Replacing the fuel pressure regulator solved the </a:t>
            </a:r>
            <a:r>
              <a:rPr lang="en-US" sz="1200" b="1" i="0" u="none" strike="noStrike" kern="1200" baseline="0" dirty="0" err="1">
                <a:solidFill>
                  <a:schemeClr val="tx1"/>
                </a:solidFill>
                <a:latin typeface="Arial" panose="020B0604020202020204" pitchFamily="34" charset="0"/>
                <a:ea typeface="+mn-ea"/>
                <a:cs typeface="Arial" panose="020B0604020202020204" pitchFamily="34" charset="0"/>
              </a:rPr>
              <a:t>driveability</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 complaint.</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3297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7200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4229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09296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4DE01657-FC38-F0DF-3B23-7B7D18F8A7F9}"/>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E4BA069A-F472-A1FB-97BC-F925B96AE1D8}"/>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FDC3D7B3-E38D-C9F8-F0F8-7230A41F7287}"/>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a:extLst>
              <a:ext uri="{FF2B5EF4-FFF2-40B4-BE49-F238E27FC236}">
                <a16:creationId xmlns:a16="http://schemas.microsoft.com/office/drawing/2014/main" id="{8BD23BD1-2821-AC44-C7D8-94A421E4ABC6}"/>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09846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5681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78629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7979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46635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02263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1062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BD8C6-19B0-C9F6-BB81-BEE7C56CB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5C18F-610D-46AA-0B72-19F3E5A00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B55A65-FB3B-FE35-EA8A-6DB918CBACCC}"/>
              </a:ext>
            </a:extLst>
          </p:cNvPr>
          <p:cNvSpPr>
            <a:spLocks noGrp="1"/>
          </p:cNvSpPr>
          <p:nvPr>
            <p:ph type="body" idx="1"/>
          </p:nvPr>
        </p:nvSpPr>
        <p:spPr/>
        <p:txBody>
          <a:bodyPr/>
          <a:lstStyle/>
          <a:p>
            <a:pPr defTabSz="931774">
              <a:defRPr/>
            </a:pPr>
            <a:endParaRPr lang="en-US" dirty="0"/>
          </a:p>
        </p:txBody>
      </p:sp>
      <p:sp>
        <p:nvSpPr>
          <p:cNvPr id="4" name="Slide Number Placeholder 3">
            <a:extLst>
              <a:ext uri="{FF2B5EF4-FFF2-40B4-BE49-F238E27FC236}">
                <a16:creationId xmlns:a16="http://schemas.microsoft.com/office/drawing/2014/main" id="{DF96E418-F589-F23F-A8D0-87C76D25F312}"/>
              </a:ext>
            </a:extLst>
          </p:cNvPr>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815840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89388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38</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The data for the single bar are as follows: 0 to 78 percent: N subscript 2 approx. 78 percent; 78 to 99 percent: O subscript 2 approx. 21 percent; 99 to 100 percent: other approx. 1 percent.</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928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884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403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0519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5748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694302C1-1DA6-2EF6-7AD7-15C7F21B9C48}"/>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9534DB86-391E-0E24-72B0-3732506984B3}"/>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73137424-0D1D-4C28-543C-76370CBE33E7}"/>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dirty="0">
                <a:solidFill>
                  <a:srgbClr val="000000"/>
                </a:solidFill>
                <a:effectLst/>
                <a:latin typeface="Arial" panose="020B0604020202020204" pitchFamily="34" charset="0"/>
                <a:cs typeface="Arial" panose="020B0604020202020204" pitchFamily="34" charset="0"/>
              </a:rPr>
              <a:t>Nitrogen is approximately 71 percent, Carbon dioxide is 14 percent, and water is about 13 percent. Hydrocarbons, oxides of nitrogen, and carbon monoxide are approximately 1 to 2 percent.</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a:extLst>
              <a:ext uri="{FF2B5EF4-FFF2-40B4-BE49-F238E27FC236}">
                <a16:creationId xmlns:a16="http://schemas.microsoft.com/office/drawing/2014/main" id="{AE1FFD61-6B33-D3A7-2429-E1255DB76AE7}"/>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6611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a:p>
        </p:txBody>
      </p:sp>
    </p:spTree>
    <p:extLst>
      <p:ext uri="{BB962C8B-B14F-4D97-AF65-F5344CB8AC3E}">
        <p14:creationId xmlns:p14="http://schemas.microsoft.com/office/powerpoint/2010/main" val="7897325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t>9/29/2024</a:t>
            </a:fld>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33573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831990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84749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125398598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858837"/>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1AFA6AD5-68FE-8538-3791-A19C1288BC64}"/>
              </a:ext>
            </a:extLst>
          </p:cNvPr>
          <p:cNvSpPr>
            <a:spLocks noGrp="1"/>
          </p:cNvSpPr>
          <p:nvPr>
            <p:ph sz="quarter" idx="18"/>
          </p:nvPr>
        </p:nvSpPr>
        <p:spPr>
          <a:xfrm>
            <a:off x="5029200" y="4271963"/>
            <a:ext cx="3657600" cy="185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05663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2687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9/29/2024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08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9/29/2024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15807B9E-F0FF-7BF0-CC84-C4234E442657}"/>
              </a:ext>
            </a:extLst>
          </p:cNvPr>
          <p:cNvSpPr>
            <a:spLocks noGrp="1"/>
          </p:cNvSpPr>
          <p:nvPr>
            <p:ph sz="quarter" idx="26"/>
          </p:nvPr>
        </p:nvSpPr>
        <p:spPr>
          <a:xfrm>
            <a:off x="730250" y="2251075"/>
            <a:ext cx="403225" cy="571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81974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F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2583-235A-F751-E1A0-22340F52DA5B}"/>
              </a:ext>
            </a:extLst>
          </p:cNvPr>
          <p:cNvSpPr>
            <a:spLocks noGrp="1"/>
          </p:cNvSpPr>
          <p:nvPr>
            <p:ph type="title"/>
          </p:nvPr>
        </p:nvSpPr>
        <p:spPr>
          <a:xfrm>
            <a:off x="457200" y="391922"/>
            <a:ext cx="8229600" cy="590349"/>
          </a:xfrm>
        </p:spPr>
        <p:txBody>
          <a:bodyPr lIns="0" tIns="18000" rIns="0" bIns="18000" anchor="ctr" anchorCtr="0">
            <a:spAutoFit/>
          </a:bodyPr>
          <a:lstStyle>
            <a:lvl1pPr>
              <a:defRPr sz="3600">
                <a:latin typeface="+mj-lt"/>
              </a:defRPr>
            </a:lvl1pPr>
          </a:lstStyle>
          <a:p>
            <a:r>
              <a:rPr lang="en-US"/>
              <a:t>Click to edit Master title style</a:t>
            </a:r>
          </a:p>
        </p:txBody>
      </p:sp>
      <p:sp>
        <p:nvSpPr>
          <p:cNvPr id="3" name="Date Placeholder 2">
            <a:extLst>
              <a:ext uri="{FF2B5EF4-FFF2-40B4-BE49-F238E27FC236}">
                <a16:creationId xmlns:a16="http://schemas.microsoft.com/office/drawing/2014/main" id="{DE946B8D-69D3-F67C-54D4-69E12CEBEFAB}"/>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7CFF72C7-E3FC-EE33-8DFC-71709F451346}"/>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6" name="Content Placeholder 5">
            <a:extLst>
              <a:ext uri="{FF2B5EF4-FFF2-40B4-BE49-F238E27FC236}">
                <a16:creationId xmlns:a16="http://schemas.microsoft.com/office/drawing/2014/main" id="{980EA191-22D4-E86D-9E1B-E682EC5FFB87}"/>
              </a:ext>
            </a:extLst>
          </p:cNvPr>
          <p:cNvSpPr>
            <a:spLocks noGrp="1"/>
          </p:cNvSpPr>
          <p:nvPr>
            <p:ph sz="quarter" idx="12"/>
          </p:nvPr>
        </p:nvSpPr>
        <p:spPr>
          <a:xfrm>
            <a:off x="457200" y="1128713"/>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2FF8749-5E2C-C5EC-07A2-82A184A69105}"/>
              </a:ext>
            </a:extLst>
          </p:cNvPr>
          <p:cNvSpPr>
            <a:spLocks noGrp="1"/>
          </p:cNvSpPr>
          <p:nvPr>
            <p:ph sz="quarter" idx="13"/>
          </p:nvPr>
        </p:nvSpPr>
        <p:spPr>
          <a:xfrm>
            <a:off x="457200" y="1608165"/>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5F39784D-F00D-2F87-FE7C-5D6A7003EA61}"/>
              </a:ext>
            </a:extLst>
          </p:cNvPr>
          <p:cNvSpPr>
            <a:spLocks noGrp="1"/>
          </p:cNvSpPr>
          <p:nvPr>
            <p:ph sz="quarter" idx="14"/>
          </p:nvPr>
        </p:nvSpPr>
        <p:spPr>
          <a:xfrm>
            <a:off x="457200" y="2105187"/>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37FD5A9B-F30A-F9FE-F0FB-551D875EA878}"/>
              </a:ext>
            </a:extLst>
          </p:cNvPr>
          <p:cNvSpPr>
            <a:spLocks noGrp="1"/>
          </p:cNvSpPr>
          <p:nvPr>
            <p:ph sz="quarter" idx="15"/>
          </p:nvPr>
        </p:nvSpPr>
        <p:spPr>
          <a:xfrm>
            <a:off x="457200" y="2593367"/>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3D570F16-0FB9-8033-D49A-B21D5EAAE3A6}"/>
              </a:ext>
            </a:extLst>
          </p:cNvPr>
          <p:cNvSpPr>
            <a:spLocks noGrp="1"/>
          </p:cNvSpPr>
          <p:nvPr>
            <p:ph sz="quarter" idx="16"/>
          </p:nvPr>
        </p:nvSpPr>
        <p:spPr>
          <a:xfrm>
            <a:off x="457200" y="3089403"/>
            <a:ext cx="4114800" cy="363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2100C21-4082-CFE4-CF31-313ECAF0FAEC}"/>
              </a:ext>
            </a:extLst>
          </p:cNvPr>
          <p:cNvSpPr>
            <a:spLocks noGrp="1"/>
          </p:cNvSpPr>
          <p:nvPr>
            <p:ph sz="quarter" idx="17"/>
          </p:nvPr>
        </p:nvSpPr>
        <p:spPr>
          <a:xfrm>
            <a:off x="457200" y="3547825"/>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C08D2A52-88A7-C982-5611-B9B749149E07}"/>
              </a:ext>
            </a:extLst>
          </p:cNvPr>
          <p:cNvSpPr>
            <a:spLocks noGrp="1"/>
          </p:cNvSpPr>
          <p:nvPr>
            <p:ph sz="quarter" idx="18"/>
          </p:nvPr>
        </p:nvSpPr>
        <p:spPr>
          <a:xfrm>
            <a:off x="457200" y="4025424"/>
            <a:ext cx="4114800"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47BB806B-DC10-6241-CF76-B7F73B1DA0D0}"/>
              </a:ext>
            </a:extLst>
          </p:cNvPr>
          <p:cNvSpPr>
            <a:spLocks noGrp="1"/>
          </p:cNvSpPr>
          <p:nvPr>
            <p:ph sz="quarter" idx="19"/>
          </p:nvPr>
        </p:nvSpPr>
        <p:spPr>
          <a:xfrm>
            <a:off x="457200" y="4512284"/>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4D975668-C112-6258-3ABF-18621F9F14E0}"/>
              </a:ext>
            </a:extLst>
          </p:cNvPr>
          <p:cNvSpPr>
            <a:spLocks noGrp="1"/>
          </p:cNvSpPr>
          <p:nvPr>
            <p:ph sz="quarter" idx="20"/>
          </p:nvPr>
        </p:nvSpPr>
        <p:spPr>
          <a:xfrm>
            <a:off x="457200" y="4999038"/>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76E060E6-6ED1-8915-956E-0F517E970AFE}"/>
              </a:ext>
            </a:extLst>
          </p:cNvPr>
          <p:cNvSpPr>
            <a:spLocks noGrp="1"/>
          </p:cNvSpPr>
          <p:nvPr>
            <p:ph sz="quarter" idx="21"/>
          </p:nvPr>
        </p:nvSpPr>
        <p:spPr>
          <a:xfrm>
            <a:off x="457200" y="5486400"/>
            <a:ext cx="4114800"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709CE1C0-2756-5A79-79FA-820DAF2BBE0F}"/>
              </a:ext>
            </a:extLst>
          </p:cNvPr>
          <p:cNvSpPr>
            <a:spLocks noGrp="1"/>
          </p:cNvSpPr>
          <p:nvPr>
            <p:ph sz="quarter" idx="22"/>
          </p:nvPr>
        </p:nvSpPr>
        <p:spPr>
          <a:xfrm>
            <a:off x="457200" y="5965217"/>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759F8E62-A50E-4D96-F629-9CCE09A34988}"/>
              </a:ext>
            </a:extLst>
          </p:cNvPr>
          <p:cNvSpPr>
            <a:spLocks noGrp="1"/>
          </p:cNvSpPr>
          <p:nvPr>
            <p:ph sz="quarter" idx="23"/>
          </p:nvPr>
        </p:nvSpPr>
        <p:spPr>
          <a:xfrm>
            <a:off x="4854575" y="1128713"/>
            <a:ext cx="3832225"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5C755B44-BFDE-4900-5131-8BF154C7F7BE}"/>
              </a:ext>
            </a:extLst>
          </p:cNvPr>
          <p:cNvSpPr>
            <a:spLocks noGrp="1"/>
          </p:cNvSpPr>
          <p:nvPr>
            <p:ph sz="quarter" idx="24"/>
          </p:nvPr>
        </p:nvSpPr>
        <p:spPr>
          <a:xfrm>
            <a:off x="4854575" y="1633796"/>
            <a:ext cx="3832225" cy="364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9156BDEE-5497-09AD-373B-6A3C917DB056}"/>
              </a:ext>
            </a:extLst>
          </p:cNvPr>
          <p:cNvSpPr>
            <a:spLocks noGrp="1"/>
          </p:cNvSpPr>
          <p:nvPr>
            <p:ph sz="quarter" idx="25"/>
          </p:nvPr>
        </p:nvSpPr>
        <p:spPr>
          <a:xfrm>
            <a:off x="4854575" y="2123983"/>
            <a:ext cx="3832225" cy="367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a:extLst>
              <a:ext uri="{FF2B5EF4-FFF2-40B4-BE49-F238E27FC236}">
                <a16:creationId xmlns:a16="http://schemas.microsoft.com/office/drawing/2014/main" id="{BC2F1532-2F8D-53B2-AE5A-DDDCC36EA7DB}"/>
              </a:ext>
            </a:extLst>
          </p:cNvPr>
          <p:cNvSpPr>
            <a:spLocks noGrp="1"/>
          </p:cNvSpPr>
          <p:nvPr>
            <p:ph sz="quarter" idx="26"/>
          </p:nvPr>
        </p:nvSpPr>
        <p:spPr>
          <a:xfrm>
            <a:off x="4854575" y="2616200"/>
            <a:ext cx="3832225" cy="35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5">
            <a:extLst>
              <a:ext uri="{FF2B5EF4-FFF2-40B4-BE49-F238E27FC236}">
                <a16:creationId xmlns:a16="http://schemas.microsoft.com/office/drawing/2014/main" id="{0D0E76CD-FF1E-8052-73C4-F70E6A89FCD8}"/>
              </a:ext>
            </a:extLst>
          </p:cNvPr>
          <p:cNvSpPr>
            <a:spLocks noGrp="1"/>
          </p:cNvSpPr>
          <p:nvPr>
            <p:ph sz="quarter" idx="27"/>
          </p:nvPr>
        </p:nvSpPr>
        <p:spPr>
          <a:xfrm>
            <a:off x="4854575" y="3089275"/>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7">
            <a:extLst>
              <a:ext uri="{FF2B5EF4-FFF2-40B4-BE49-F238E27FC236}">
                <a16:creationId xmlns:a16="http://schemas.microsoft.com/office/drawing/2014/main" id="{2A96D52B-34E2-ED71-EE09-2815EB18F646}"/>
              </a:ext>
            </a:extLst>
          </p:cNvPr>
          <p:cNvSpPr>
            <a:spLocks noGrp="1"/>
          </p:cNvSpPr>
          <p:nvPr>
            <p:ph sz="quarter" idx="28"/>
          </p:nvPr>
        </p:nvSpPr>
        <p:spPr>
          <a:xfrm>
            <a:off x="4854575" y="3571772"/>
            <a:ext cx="3832225" cy="341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9">
            <a:extLst>
              <a:ext uri="{FF2B5EF4-FFF2-40B4-BE49-F238E27FC236}">
                <a16:creationId xmlns:a16="http://schemas.microsoft.com/office/drawing/2014/main" id="{4DF2A458-95C6-C2F5-E379-F2225D575D78}"/>
              </a:ext>
            </a:extLst>
          </p:cNvPr>
          <p:cNvSpPr>
            <a:spLocks noGrp="1"/>
          </p:cNvSpPr>
          <p:nvPr>
            <p:ph sz="quarter" idx="29"/>
          </p:nvPr>
        </p:nvSpPr>
        <p:spPr>
          <a:xfrm>
            <a:off x="4854575" y="4032250"/>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Placeholder 41">
            <a:extLst>
              <a:ext uri="{FF2B5EF4-FFF2-40B4-BE49-F238E27FC236}">
                <a16:creationId xmlns:a16="http://schemas.microsoft.com/office/drawing/2014/main" id="{2BF9EE99-5E98-407D-122B-1CA821074B1B}"/>
              </a:ext>
            </a:extLst>
          </p:cNvPr>
          <p:cNvSpPr>
            <a:spLocks noGrp="1"/>
          </p:cNvSpPr>
          <p:nvPr>
            <p:ph sz="quarter" idx="30"/>
          </p:nvPr>
        </p:nvSpPr>
        <p:spPr>
          <a:xfrm>
            <a:off x="4854575" y="4511675"/>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Content Placeholder 43">
            <a:extLst>
              <a:ext uri="{FF2B5EF4-FFF2-40B4-BE49-F238E27FC236}">
                <a16:creationId xmlns:a16="http://schemas.microsoft.com/office/drawing/2014/main" id="{9D6C01BF-865C-825E-C404-4554AE6B3AFF}"/>
              </a:ext>
            </a:extLst>
          </p:cNvPr>
          <p:cNvSpPr>
            <a:spLocks noGrp="1"/>
          </p:cNvSpPr>
          <p:nvPr>
            <p:ph sz="quarter" idx="31"/>
          </p:nvPr>
        </p:nvSpPr>
        <p:spPr>
          <a:xfrm>
            <a:off x="4854575" y="4999038"/>
            <a:ext cx="3832225"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45">
            <a:extLst>
              <a:ext uri="{FF2B5EF4-FFF2-40B4-BE49-F238E27FC236}">
                <a16:creationId xmlns:a16="http://schemas.microsoft.com/office/drawing/2014/main" id="{E536DCFE-59E2-9F57-8BF8-BFE27FB40934}"/>
              </a:ext>
            </a:extLst>
          </p:cNvPr>
          <p:cNvSpPr>
            <a:spLocks noGrp="1"/>
          </p:cNvSpPr>
          <p:nvPr>
            <p:ph sz="quarter" idx="32"/>
          </p:nvPr>
        </p:nvSpPr>
        <p:spPr>
          <a:xfrm>
            <a:off x="4854575" y="5486400"/>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Content Placeholder 47">
            <a:extLst>
              <a:ext uri="{FF2B5EF4-FFF2-40B4-BE49-F238E27FC236}">
                <a16:creationId xmlns:a16="http://schemas.microsoft.com/office/drawing/2014/main" id="{30C27756-687A-98CB-7277-9F68F90686E3}"/>
              </a:ext>
            </a:extLst>
          </p:cNvPr>
          <p:cNvSpPr>
            <a:spLocks noGrp="1"/>
          </p:cNvSpPr>
          <p:nvPr>
            <p:ph sz="quarter" idx="33"/>
          </p:nvPr>
        </p:nvSpPr>
        <p:spPr>
          <a:xfrm>
            <a:off x="4854575" y="5973763"/>
            <a:ext cx="3832225"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626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1169601961"/>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70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pic>
        <p:nvPicPr>
          <p:cNvPr id="3" name="Picture 2" descr="Pearson logo">
            <a:extLst>
              <a:ext uri="{FF2B5EF4-FFF2-40B4-BE49-F238E27FC236}">
                <a16:creationId xmlns:a16="http://schemas.microsoft.com/office/drawing/2014/main" id="{8491907F-D787-6A93-71DD-D79D0FF3A066}"/>
              </a:ext>
            </a:extLst>
          </p:cNvPr>
          <p:cNvPicPr>
            <a:picLocks noChangeAspect="1"/>
          </p:cNvPicPr>
          <p:nvPr userDrawn="1"/>
        </p:nvPicPr>
        <p:blipFill>
          <a:blip r:embed="rId8"/>
          <a:stretch>
            <a:fillRect/>
          </a:stretch>
        </p:blipFill>
        <p:spPr>
          <a:xfrm>
            <a:off x="356983" y="6480020"/>
            <a:ext cx="947596" cy="301782"/>
          </a:xfrm>
          <a:prstGeom prst="rect">
            <a:avLst/>
          </a:prstGeom>
        </p:spPr>
      </p:pic>
      <p:sp>
        <p:nvSpPr>
          <p:cNvPr id="4" name="Content Placeholder 4">
            <a:extLst>
              <a:ext uri="{FF2B5EF4-FFF2-40B4-BE49-F238E27FC236}">
                <a16:creationId xmlns:a16="http://schemas.microsoft.com/office/drawing/2014/main" id="{38225586-E69C-1F70-1502-F52CEB181EEB}"/>
              </a:ext>
            </a:extLst>
          </p:cNvPr>
          <p:cNvSpPr txBox="1">
            <a:spLocks/>
          </p:cNvSpPr>
          <p:nvPr userDrawn="1"/>
        </p:nvSpPr>
        <p:spPr>
          <a:xfrm>
            <a:off x="2673828" y="6471204"/>
            <a:ext cx="5969794" cy="221018"/>
          </a:xfrm>
          <a:prstGeom prst="rect">
            <a:avLst/>
          </a:prstGeom>
          <a:noFill/>
          <a:ln>
            <a:noFill/>
          </a:ln>
        </p:spPr>
        <p:txBody>
          <a:bodyPr wrap="square" lIns="0" tIns="18000" rIns="0" bIns="18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a:latin typeface="Verdana" panose="020B0604030504040204" pitchFamily="34" charset="0"/>
                <a:ea typeface="Verdana" panose="020B0604030504040204" pitchFamily="34" charset="0"/>
              </a:rPr>
              <a:t>Copyright © 2025 Pearson Education, Inc. All Rights Reserved</a:t>
            </a:r>
            <a:endParaRPr lang="en-U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81" r:id="rId2"/>
    <p:sldLayoutId id="2147483696" r:id="rId3"/>
    <p:sldLayoutId id="2147483697" r:id="rId4"/>
    <p:sldLayoutId id="2147483698" r:id="rId5"/>
    <p:sldLayoutId id="214748370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8.jpg"/><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7.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0.wmf"/><Relationship Id="rId5" Type="http://schemas.openxmlformats.org/officeDocument/2006/relationships/oleObject" Target="../embeddings/oleObject20.bin"/><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34.wmf"/><Relationship Id="rId4" Type="http://schemas.openxmlformats.org/officeDocument/2006/relationships/oleObject" Target="../embeddings/oleObject2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6.wmf"/><Relationship Id="rId5" Type="http://schemas.openxmlformats.org/officeDocument/2006/relationships/oleObject" Target="../embeddings/oleObject27.bin"/><Relationship Id="rId4" Type="http://schemas.openxmlformats.org/officeDocument/2006/relationships/image" Target="../media/image35.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oleObject" Target="../embeddings/oleObject35.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8.wmf"/><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7.wmf"/><Relationship Id="rId11" Type="http://schemas.openxmlformats.org/officeDocument/2006/relationships/oleObject" Target="../embeddings/oleObject34.bin"/><Relationship Id="rId5" Type="http://schemas.openxmlformats.org/officeDocument/2006/relationships/oleObject" Target="../embeddings/oleObject29.bin"/><Relationship Id="rId10" Type="http://schemas.openxmlformats.org/officeDocument/2006/relationships/oleObject" Target="../embeddings/oleObject33.bin"/><Relationship Id="rId4" Type="http://schemas.openxmlformats.org/officeDocument/2006/relationships/image" Target="../media/image32.wmf"/><Relationship Id="rId9" Type="http://schemas.openxmlformats.org/officeDocument/2006/relationships/oleObject" Target="../embeddings/oleObject32.bin"/><Relationship Id="rId14" Type="http://schemas.openxmlformats.org/officeDocument/2006/relationships/oleObject" Target="../embeddings/oleObject36.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38.bin"/><Relationship Id="rId4" Type="http://schemas.openxmlformats.org/officeDocument/2006/relationships/image" Target="../media/image39.wmf"/></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43.jpg"/><Relationship Id="rId4" Type="http://schemas.openxmlformats.org/officeDocument/2006/relationships/image" Target="../media/image4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41.bin"/><Relationship Id="rId4" Type="http://schemas.openxmlformats.org/officeDocument/2006/relationships/image" Target="../media/image44.wmf"/></Relationships>
</file>

<file path=ppt/slides/_rels/slide32.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47.wmf"/><Relationship Id="rId5" Type="http://schemas.openxmlformats.org/officeDocument/2006/relationships/oleObject" Target="../embeddings/oleObject43.bin"/><Relationship Id="rId4" Type="http://schemas.openxmlformats.org/officeDocument/2006/relationships/image" Target="../media/image46.wmf"/></Relationships>
</file>

<file path=ppt/slides/_rels/slide3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0.wmf"/></Relationships>
</file>

<file path=ppt/slides/_rels/slide36.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6.bin"/><Relationship Id="rId7" Type="http://schemas.openxmlformats.org/officeDocument/2006/relationships/oleObject" Target="../embeddings/oleObject47.bin"/><Relationship Id="rId12" Type="http://schemas.openxmlformats.org/officeDocument/2006/relationships/image" Target="../media/image54.wmf"/><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45.wmf"/><Relationship Id="rId11" Type="http://schemas.openxmlformats.org/officeDocument/2006/relationships/oleObject" Target="../embeddings/oleObject49.bin"/><Relationship Id="rId5" Type="http://schemas.openxmlformats.org/officeDocument/2006/relationships/oleObject" Target="../embeddings/oleObject41.bin"/><Relationship Id="rId10" Type="http://schemas.openxmlformats.org/officeDocument/2006/relationships/image" Target="../media/image53.wmf"/><Relationship Id="rId4" Type="http://schemas.openxmlformats.org/officeDocument/2006/relationships/image" Target="../media/image51.wmf"/><Relationship Id="rId9" Type="http://schemas.openxmlformats.org/officeDocument/2006/relationships/oleObject" Target="../embeddings/oleObject48.bin"/></Relationships>
</file>

<file path=ppt/slides/_rels/slide37.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hyperlink" Target="https://jameshalderman.com/a8_vid_lib_pag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8.bin"/><Relationship Id="rId4" Type="http://schemas.openxmlformats.org/officeDocument/2006/relationships/image" Target="../media/image13.wmf"/><Relationship Id="rId9"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6B8E-5956-2E6D-D927-E1488CB87120}"/>
              </a:ext>
            </a:extLst>
          </p:cNvPr>
          <p:cNvSpPr>
            <a:spLocks noGrp="1"/>
          </p:cNvSpPr>
          <p:nvPr>
            <p:ph type="title"/>
          </p:nvPr>
        </p:nvSpPr>
        <p:spPr>
          <a:xfrm>
            <a:off x="336013" y="207485"/>
            <a:ext cx="8274050" cy="1144347"/>
          </a:xfrm>
        </p:spPr>
        <p:txBody>
          <a:bodyPr wrap="square" lIns="0" tIns="18000" rIns="0" bIns="18000" anchor="ctr">
            <a:spAutoFit/>
          </a:bodyPr>
          <a:lstStyle/>
          <a:p>
            <a:r>
              <a:rPr lang="en-US" dirty="0"/>
              <a:t>Advanced Engine Performance Diagnosis</a:t>
            </a:r>
            <a:endParaRPr lang="en-US" noProof="0" dirty="0"/>
          </a:p>
        </p:txBody>
      </p:sp>
      <p:sp>
        <p:nvSpPr>
          <p:cNvPr id="3" name="Text Placeholder 2">
            <a:extLst>
              <a:ext uri="{FF2B5EF4-FFF2-40B4-BE49-F238E27FC236}">
                <a16:creationId xmlns:a16="http://schemas.microsoft.com/office/drawing/2014/main" id="{A2A373D2-E818-425A-2D9C-02C7C087146B}"/>
              </a:ext>
            </a:extLst>
          </p:cNvPr>
          <p:cNvSpPr>
            <a:spLocks noGrp="1"/>
          </p:cNvSpPr>
          <p:nvPr>
            <p:ph type="body" idx="1"/>
          </p:nvPr>
        </p:nvSpPr>
        <p:spPr>
          <a:xfrm>
            <a:off x="363281" y="1463307"/>
            <a:ext cx="1953932" cy="344128"/>
          </a:xfrm>
        </p:spPr>
        <p:txBody>
          <a:bodyPr wrap="square" lIns="0" tIns="18000" rIns="0" bIns="18000" anchor="ctr">
            <a:spAutoFit/>
          </a:bodyPr>
          <a:lstStyle/>
          <a:p>
            <a:r>
              <a:rPr lang="en-US" dirty="0"/>
              <a:t>Eighth Edition</a:t>
            </a:r>
          </a:p>
        </p:txBody>
      </p:sp>
      <p:pic>
        <p:nvPicPr>
          <p:cNvPr id="4" name="Picture 3" descr="Front Cover: Advanced Engine Performance Diagnosis Eighth Edition by Halderman and Ward.">
            <a:extLst>
              <a:ext uri="{FF2B5EF4-FFF2-40B4-BE49-F238E27FC236}">
                <a16:creationId xmlns:a16="http://schemas.microsoft.com/office/drawing/2014/main" id="{D29D52A3-5B02-B276-2AA4-4F6E2ECDF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57" y="2104007"/>
            <a:ext cx="3296256" cy="4087357"/>
          </a:xfrm>
          <a:prstGeom prst="rect">
            <a:avLst/>
          </a:prstGeom>
        </p:spPr>
      </p:pic>
      <p:sp>
        <p:nvSpPr>
          <p:cNvPr id="6" name="Content Placeholder 5">
            <a:extLst>
              <a:ext uri="{FF2B5EF4-FFF2-40B4-BE49-F238E27FC236}">
                <a16:creationId xmlns:a16="http://schemas.microsoft.com/office/drawing/2014/main" id="{4503EBA1-5ECB-152F-082E-D35D2033672F}"/>
              </a:ext>
            </a:extLst>
          </p:cNvPr>
          <p:cNvSpPr>
            <a:spLocks noGrp="1"/>
          </p:cNvSpPr>
          <p:nvPr>
            <p:ph sz="quarter" idx="14"/>
          </p:nvPr>
        </p:nvSpPr>
        <p:spPr>
          <a:xfrm>
            <a:off x="4527931" y="3048000"/>
            <a:ext cx="1961003" cy="498016"/>
          </a:xfrm>
        </p:spPr>
        <p:txBody>
          <a:bodyPr wrap="square" lIns="0" tIns="18000" rIns="0" bIns="18000" anchor="ctr">
            <a:spAutoFit/>
          </a:bodyPr>
          <a:lstStyle/>
          <a:p>
            <a:pPr indent="-101600"/>
            <a:r>
              <a:rPr lang="en-US" noProof="0" dirty="0"/>
              <a:t>Chapter 26</a:t>
            </a:r>
          </a:p>
        </p:txBody>
      </p:sp>
      <p:sp>
        <p:nvSpPr>
          <p:cNvPr id="8" name="Content Placeholder 7">
            <a:extLst>
              <a:ext uri="{FF2B5EF4-FFF2-40B4-BE49-F238E27FC236}">
                <a16:creationId xmlns:a16="http://schemas.microsoft.com/office/drawing/2014/main" id="{867D26DE-3068-F5C4-1D8E-DE6D246B8DB9}"/>
              </a:ext>
            </a:extLst>
          </p:cNvPr>
          <p:cNvSpPr>
            <a:spLocks noGrp="1"/>
          </p:cNvSpPr>
          <p:nvPr>
            <p:ph sz="quarter" idx="15"/>
          </p:nvPr>
        </p:nvSpPr>
        <p:spPr>
          <a:xfrm>
            <a:off x="4527932" y="3715308"/>
            <a:ext cx="4057746" cy="775015"/>
          </a:xfrm>
        </p:spPr>
        <p:txBody>
          <a:bodyPr wrap="square" lIns="0" tIns="18000" rIns="0" bIns="18000" anchor="ctr">
            <a:spAutoFit/>
          </a:bodyPr>
          <a:lstStyle/>
          <a:p>
            <a:pPr marL="0"/>
            <a:r>
              <a:rPr lang="en-US" sz="2400" noProof="0" dirty="0"/>
              <a:t>Vehicle Emissions Standards and Testing</a:t>
            </a:r>
          </a:p>
        </p:txBody>
      </p:sp>
      <p:pic>
        <p:nvPicPr>
          <p:cNvPr id="7" name="Picture 6" descr="Pearson logo">
            <a:extLst>
              <a:ext uri="{FF2B5EF4-FFF2-40B4-BE49-F238E27FC236}">
                <a16:creationId xmlns:a16="http://schemas.microsoft.com/office/drawing/2014/main" id="{BC10E590-1024-DF65-28AB-40D198D4B3C1}"/>
              </a:ext>
            </a:extLst>
          </p:cNvPr>
          <p:cNvPicPr>
            <a:picLocks noChangeAspect="1"/>
          </p:cNvPicPr>
          <p:nvPr/>
        </p:nvPicPr>
        <p:blipFill>
          <a:blip r:embed="rId4"/>
          <a:stretch>
            <a:fillRect/>
          </a:stretch>
        </p:blipFill>
        <p:spPr>
          <a:xfrm>
            <a:off x="356983" y="6480020"/>
            <a:ext cx="947596" cy="301782"/>
          </a:xfrm>
          <a:prstGeom prst="rect">
            <a:avLst/>
          </a:prstGeom>
        </p:spPr>
      </p:pic>
      <p:sp>
        <p:nvSpPr>
          <p:cNvPr id="5" name="Content Placeholder 4">
            <a:extLst>
              <a:ext uri="{FF2B5EF4-FFF2-40B4-BE49-F238E27FC236}">
                <a16:creationId xmlns:a16="http://schemas.microsoft.com/office/drawing/2014/main" id="{0BFE8711-94A7-ACB4-596D-C5D680131142}"/>
              </a:ext>
            </a:extLst>
          </p:cNvPr>
          <p:cNvSpPr>
            <a:spLocks noGrp="1"/>
          </p:cNvSpPr>
          <p:nvPr>
            <p:ph sz="quarter" idx="18"/>
          </p:nvPr>
        </p:nvSpPr>
        <p:spPr>
          <a:xfrm>
            <a:off x="2673828" y="6471204"/>
            <a:ext cx="5969794" cy="221018"/>
          </a:xfrm>
          <a:noFill/>
          <a:ln>
            <a:noFill/>
          </a:ln>
        </p:spPr>
        <p:txBody>
          <a:bodyPr wrap="square" lIns="0" tIns="18000" rIns="0" bIns="18000" anchor="ctr" anchorCtr="0">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68760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9F73154C-DBF1-DE54-A588-428171D827D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AE32F04-9FD7-6465-93CF-C55C4CC62264}"/>
              </a:ext>
            </a:extLst>
          </p:cNvPr>
          <p:cNvSpPr>
            <a:spLocks noGrp="1"/>
          </p:cNvSpPr>
          <p:nvPr>
            <p:ph type="title"/>
          </p:nvPr>
        </p:nvSpPr>
        <p:spPr>
          <a:xfrm>
            <a:off x="333375" y="201423"/>
            <a:ext cx="8307388" cy="590349"/>
          </a:xfrm>
        </p:spPr>
        <p:txBody>
          <a:bodyPr wrap="square" lIns="0" tIns="18000" rIns="0" bIns="18000" anchor="ctr" anchorCtr="0">
            <a:spAutoFit/>
          </a:bodyPr>
          <a:lstStyle/>
          <a:p>
            <a:r>
              <a:rPr lang="en-US" sz="3600" dirty="0">
                <a:latin typeface="+mj-lt"/>
              </a:rPr>
              <a:t>Figure 26.5</a:t>
            </a:r>
            <a:endParaRPr lang="en-US" sz="3600" noProof="0" dirty="0">
              <a:latin typeface="+mj-lt"/>
            </a:endParaRPr>
          </a:p>
        </p:txBody>
      </p:sp>
      <p:sp>
        <p:nvSpPr>
          <p:cNvPr id="10" name="Content Placeholder 9">
            <a:extLst>
              <a:ext uri="{FF2B5EF4-FFF2-40B4-BE49-F238E27FC236}">
                <a16:creationId xmlns:a16="http://schemas.microsoft.com/office/drawing/2014/main" id="{ABFD297D-CED3-8817-7F33-1E6283DF5C0D}"/>
              </a:ext>
            </a:extLst>
          </p:cNvPr>
          <p:cNvSpPr>
            <a:spLocks noGrp="1"/>
          </p:cNvSpPr>
          <p:nvPr>
            <p:ph sz="quarter" idx="12"/>
          </p:nvPr>
        </p:nvSpPr>
        <p:spPr>
          <a:xfrm>
            <a:off x="323850" y="1131746"/>
            <a:ext cx="4211638" cy="775015"/>
          </a:xfrm>
        </p:spPr>
        <p:txBody>
          <a:bodyPr wrap="square" lIns="0" tIns="18000" rIns="0" bIns="18000" anchor="ctr" anchorCtr="0">
            <a:spAutoFit/>
          </a:bodyPr>
          <a:lstStyle/>
          <a:p>
            <a:pPr marL="0" indent="0">
              <a:spcBef>
                <a:spcPts val="600"/>
              </a:spcBef>
              <a:buNone/>
            </a:pPr>
            <a:r>
              <a:rPr lang="en-US" sz="2400" dirty="0"/>
              <a:t>A chart showing that about 13% of the exhaust emissions</a:t>
            </a:r>
            <a:endParaRPr lang="en-US" sz="2400" noProof="0" dirty="0"/>
          </a:p>
        </p:txBody>
      </p:sp>
      <p:sp>
        <p:nvSpPr>
          <p:cNvPr id="2" name="Content Placeholder 1">
            <a:extLst>
              <a:ext uri="{FF2B5EF4-FFF2-40B4-BE49-F238E27FC236}">
                <a16:creationId xmlns:a16="http://schemas.microsoft.com/office/drawing/2014/main" id="{5CF958DA-4B58-1C87-CE01-6AC8D4CC7164}"/>
              </a:ext>
            </a:extLst>
          </p:cNvPr>
          <p:cNvSpPr>
            <a:spLocks noGrp="1"/>
          </p:cNvSpPr>
          <p:nvPr>
            <p:ph sz="quarter" idx="13"/>
          </p:nvPr>
        </p:nvSpPr>
        <p:spPr>
          <a:xfrm>
            <a:off x="333375" y="1959579"/>
            <a:ext cx="1123950" cy="405683"/>
          </a:xfrm>
        </p:spPr>
        <p:txBody>
          <a:bodyPr wrap="square" lIns="0" tIns="18000" rIns="0" bIns="18000">
            <a:spAutoFit/>
          </a:bodyPr>
          <a:lstStyle/>
          <a:p>
            <a:pPr marL="0" indent="0">
              <a:buNone/>
            </a:pPr>
            <a:r>
              <a:rPr lang="en-US" sz="2400" dirty="0"/>
              <a:t>is water</a:t>
            </a:r>
          </a:p>
        </p:txBody>
      </p:sp>
      <p:graphicFrame>
        <p:nvGraphicFramePr>
          <p:cNvPr id="26" name="Object 25" descr="Open parenthesis H subscript 2 O close parenthesis">
            <a:extLst>
              <a:ext uri="{FF2B5EF4-FFF2-40B4-BE49-F238E27FC236}">
                <a16:creationId xmlns:a16="http://schemas.microsoft.com/office/drawing/2014/main" id="{D373B881-791C-CA10-B850-EA6F8C1A02ED}"/>
              </a:ext>
            </a:extLst>
          </p:cNvPr>
          <p:cNvGraphicFramePr>
            <a:graphicFrameLocks noChangeAspect="1"/>
          </p:cNvGraphicFramePr>
          <p:nvPr>
            <p:extLst>
              <p:ext uri="{D42A27DB-BD31-4B8C-83A1-F6EECF244321}">
                <p14:modId xmlns:p14="http://schemas.microsoft.com/office/powerpoint/2010/main" val="3553487216"/>
              </p:ext>
            </p:extLst>
          </p:nvPr>
        </p:nvGraphicFramePr>
        <p:xfrm>
          <a:off x="1493834" y="1979605"/>
          <a:ext cx="738049" cy="409855"/>
        </p:xfrm>
        <a:graphic>
          <a:graphicData uri="http://schemas.openxmlformats.org/presentationml/2006/ole">
            <mc:AlternateContent xmlns:mc="http://schemas.openxmlformats.org/markup-compatibility/2006">
              <mc:Choice xmlns:v="urn:schemas-microsoft-com:vml" Requires="v">
                <p:oleObj name="Equation" r:id="rId3" imgW="419040" imgH="228600" progId="Equation.DSMT4">
                  <p:embed/>
                </p:oleObj>
              </mc:Choice>
              <mc:Fallback>
                <p:oleObj name="Equation" r:id="rId3" imgW="419040" imgH="228600" progId="Equation.DSMT4">
                  <p:embed/>
                  <p:pic>
                    <p:nvPicPr>
                      <p:cNvPr id="7" name="Object 6" descr="N O subscript 2.">
                        <a:extLst>
                          <a:ext uri="{FF2B5EF4-FFF2-40B4-BE49-F238E27FC236}">
                            <a16:creationId xmlns:a16="http://schemas.microsoft.com/office/drawing/2014/main" id="{CD7E9443-9918-5353-18D1-E600B4ED3AA5}"/>
                          </a:ext>
                        </a:extLst>
                      </p:cNvPr>
                      <p:cNvPicPr/>
                      <p:nvPr/>
                    </p:nvPicPr>
                    <p:blipFill>
                      <a:blip r:embed="rId4"/>
                      <a:stretch>
                        <a:fillRect/>
                      </a:stretch>
                    </p:blipFill>
                    <p:spPr>
                      <a:xfrm>
                        <a:off x="1493834" y="1979605"/>
                        <a:ext cx="738049" cy="40985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3C3A881-D2B7-8243-5399-4C12F1F6940E}"/>
              </a:ext>
            </a:extLst>
          </p:cNvPr>
          <p:cNvSpPr>
            <a:spLocks noGrp="1"/>
          </p:cNvSpPr>
          <p:nvPr>
            <p:ph sz="quarter" idx="14"/>
          </p:nvPr>
        </p:nvSpPr>
        <p:spPr>
          <a:xfrm>
            <a:off x="2292062" y="1959579"/>
            <a:ext cx="1819275" cy="405683"/>
          </a:xfrm>
        </p:spPr>
        <p:txBody>
          <a:bodyPr wrap="square" lIns="0" tIns="18000" rIns="0" bIns="18000">
            <a:spAutoFit/>
          </a:bodyPr>
          <a:lstStyle/>
          <a:p>
            <a:pPr marL="0" indent="0">
              <a:buNone/>
            </a:pPr>
            <a:r>
              <a:rPr lang="en-US" sz="2400" dirty="0"/>
              <a:t>in the form of</a:t>
            </a:r>
          </a:p>
        </p:txBody>
      </p:sp>
      <p:sp>
        <p:nvSpPr>
          <p:cNvPr id="5" name="Content Placeholder 4">
            <a:extLst>
              <a:ext uri="{FF2B5EF4-FFF2-40B4-BE49-F238E27FC236}">
                <a16:creationId xmlns:a16="http://schemas.microsoft.com/office/drawing/2014/main" id="{26F2BF58-48C5-E94B-F3FB-97ABCC12527C}"/>
              </a:ext>
            </a:extLst>
          </p:cNvPr>
          <p:cNvSpPr>
            <a:spLocks noGrp="1"/>
          </p:cNvSpPr>
          <p:nvPr>
            <p:ph sz="quarter" idx="15"/>
          </p:nvPr>
        </p:nvSpPr>
        <p:spPr>
          <a:xfrm>
            <a:off x="333375" y="2422412"/>
            <a:ext cx="933450" cy="405683"/>
          </a:xfrm>
        </p:spPr>
        <p:txBody>
          <a:bodyPr wrap="square" lIns="0" tIns="18000" rIns="0" bIns="18000">
            <a:spAutoFit/>
          </a:bodyPr>
          <a:lstStyle/>
          <a:p>
            <a:pPr marL="0" indent="0">
              <a:buNone/>
            </a:pPr>
            <a:r>
              <a:rPr lang="en-US" sz="2400" dirty="0"/>
              <a:t>steam.</a:t>
            </a:r>
          </a:p>
        </p:txBody>
      </p:sp>
      <p:pic>
        <p:nvPicPr>
          <p:cNvPr id="3" name="Picture 2" descr="An illustration shows the exhaust emissions of gasoline engines.&#10;Long description is available in notes, press F6.">
            <a:extLst>
              <a:ext uri="{FF2B5EF4-FFF2-40B4-BE49-F238E27FC236}">
                <a16:creationId xmlns:a16="http://schemas.microsoft.com/office/drawing/2014/main" id="{3294267A-002C-2D58-C71E-AE08E5ECC635}"/>
              </a:ext>
            </a:extLst>
          </p:cNvPr>
          <p:cNvPicPr>
            <a:picLocks noChangeAspect="1"/>
          </p:cNvPicPr>
          <p:nvPr/>
        </p:nvPicPr>
        <p:blipFill>
          <a:blip r:embed="rId5"/>
          <a:stretch>
            <a:fillRect/>
          </a:stretch>
        </p:blipFill>
        <p:spPr>
          <a:xfrm>
            <a:off x="4595667" y="989741"/>
            <a:ext cx="3990284" cy="3697418"/>
          </a:xfrm>
          <a:prstGeom prst="rect">
            <a:avLst/>
          </a:prstGeom>
        </p:spPr>
      </p:pic>
    </p:spTree>
    <p:extLst>
      <p:ext uri="{BB962C8B-B14F-4D97-AF65-F5344CB8AC3E}">
        <p14:creationId xmlns:p14="http://schemas.microsoft.com/office/powerpoint/2010/main" val="233245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dirty="0"/>
              <a:t>Question 1</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8456" y="1134391"/>
            <a:ext cx="8313738" cy="405683"/>
          </a:xfrm>
        </p:spPr>
        <p:txBody>
          <a:bodyPr wrap="square" lIns="0" tIns="18000" rIns="0" bIns="18000" anchor="ctr" anchorCtr="0">
            <a:spAutoFit/>
          </a:bodyPr>
          <a:lstStyle/>
          <a:p>
            <a:pPr marL="0" indent="0">
              <a:buNone/>
            </a:pPr>
            <a:r>
              <a:rPr lang="en-US" sz="2400" dirty="0">
                <a:solidFill>
                  <a:srgbClr val="000000"/>
                </a:solidFill>
              </a:rPr>
              <a:t>What are the five exhaust gases?</a:t>
            </a:r>
          </a:p>
        </p:txBody>
      </p:sp>
    </p:spTree>
    <p:extLst>
      <p:ext uri="{BB962C8B-B14F-4D97-AF65-F5344CB8AC3E}">
        <p14:creationId xmlns:p14="http://schemas.microsoft.com/office/powerpoint/2010/main" val="3169644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16913" cy="590349"/>
          </a:xfrm>
        </p:spPr>
        <p:txBody>
          <a:bodyPr wrap="square" lIns="0" tIns="18000" rIns="0" bIns="18000" anchor="ctr" anchorCtr="0">
            <a:spAutoFit/>
          </a:bodyPr>
          <a:lstStyle/>
          <a:p>
            <a:r>
              <a:rPr lang="en-US" noProof="0" dirty="0"/>
              <a:t>Answer 1</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8456" y="1136346"/>
            <a:ext cx="8267972" cy="775015"/>
          </a:xfrm>
        </p:spPr>
        <p:txBody>
          <a:bodyPr wrap="square" lIns="0" tIns="18000" rIns="0" bIns="18000" anchor="ctr" anchorCtr="0">
            <a:spAutoFit/>
          </a:bodyPr>
          <a:lstStyle/>
          <a:p>
            <a:pPr marL="0" indent="0">
              <a:buNone/>
            </a:pPr>
            <a:r>
              <a:rPr lang="en-US" sz="2400" dirty="0">
                <a:solidFill>
                  <a:srgbClr val="000000"/>
                </a:solidFill>
              </a:rPr>
              <a:t>Oxygen, carbon monoxide, carbon dioxide, hydrocarbons, and oxides of nitrogen.</a:t>
            </a:r>
          </a:p>
        </p:txBody>
      </p:sp>
    </p:spTree>
    <p:extLst>
      <p:ext uri="{BB962C8B-B14F-4D97-AF65-F5344CB8AC3E}">
        <p14:creationId xmlns:p14="http://schemas.microsoft.com/office/powerpoint/2010/main" val="1935104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9184" y="191837"/>
            <a:ext cx="8229600" cy="1144347"/>
          </a:xfrm>
        </p:spPr>
        <p:txBody>
          <a:bodyPr wrap="square" lIns="0" tIns="18000" rIns="0" bIns="18000" anchor="ctr" anchorCtr="0">
            <a:spAutoFit/>
          </a:bodyPr>
          <a:lstStyle/>
          <a:p>
            <a:r>
              <a:rPr lang="en-US" sz="3600" dirty="0">
                <a:latin typeface="+mj-lt"/>
              </a:rPr>
              <a:t>Exhaust Analysis and Combustion Efficiency </a:t>
            </a:r>
            <a:r>
              <a:rPr lang="en-US" sz="2800" dirty="0">
                <a:latin typeface="+mj-lt"/>
              </a:rPr>
              <a:t>(1 of 2)</a:t>
            </a:r>
            <a:endParaRPr lang="en-US" sz="2800" noProof="0" dirty="0">
              <a:latin typeface="+mj-lt"/>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38327" y="1476012"/>
            <a:ext cx="8302435" cy="2229260"/>
          </a:xfrm>
        </p:spPr>
        <p:txBody>
          <a:bodyPr wrap="square" lIns="0" tIns="18000" rIns="0" bIns="18000" anchor="ctr" anchorCtr="0">
            <a:spAutoFit/>
          </a:bodyPr>
          <a:lstStyle/>
          <a:p>
            <a:pPr marL="342900" indent="-342900"/>
            <a:r>
              <a:rPr lang="en-US" sz="2400" dirty="0">
                <a:solidFill>
                  <a:srgbClr val="000000"/>
                </a:solidFill>
              </a:rPr>
              <a:t>Hydrocarbons (</a:t>
            </a:r>
            <a:r>
              <a:rPr lang="en-US" sz="2400" kern="0" spc="-300" dirty="0">
                <a:solidFill>
                  <a:srgbClr val="000000"/>
                </a:solidFill>
              </a:rPr>
              <a:t>H </a:t>
            </a:r>
            <a:r>
              <a:rPr lang="en-US" sz="2400" dirty="0">
                <a:solidFill>
                  <a:srgbClr val="000000"/>
                </a:solidFill>
              </a:rPr>
              <a:t>C)</a:t>
            </a:r>
          </a:p>
          <a:p>
            <a:pPr marL="829818" lvl="1" indent="-342900"/>
            <a:r>
              <a:rPr lang="en-US" sz="2400" dirty="0">
                <a:solidFill>
                  <a:srgbClr val="000000"/>
                </a:solidFill>
              </a:rPr>
              <a:t>Unburned gasoline measured in parts per million (p</a:t>
            </a:r>
            <a:r>
              <a:rPr lang="en-US" sz="100" dirty="0">
                <a:solidFill>
                  <a:srgbClr val="000000"/>
                </a:solidFill>
              </a:rPr>
              <a:t> </a:t>
            </a:r>
            <a:r>
              <a:rPr lang="en-US" sz="2400" dirty="0" err="1">
                <a:solidFill>
                  <a:srgbClr val="000000"/>
                </a:solidFill>
              </a:rPr>
              <a:t>p</a:t>
            </a:r>
            <a:r>
              <a:rPr lang="en-US" sz="100" dirty="0">
                <a:solidFill>
                  <a:srgbClr val="000000"/>
                </a:solidFill>
              </a:rPr>
              <a:t> </a:t>
            </a:r>
            <a:r>
              <a:rPr lang="en-US" sz="2400" dirty="0">
                <a:solidFill>
                  <a:srgbClr val="000000"/>
                </a:solidFill>
              </a:rPr>
              <a:t>m)</a:t>
            </a:r>
          </a:p>
          <a:p>
            <a:pPr marL="342900" indent="-342900"/>
            <a:r>
              <a:rPr lang="en-US" sz="2400" dirty="0">
                <a:solidFill>
                  <a:srgbClr val="000000"/>
                </a:solidFill>
              </a:rPr>
              <a:t>Carbon Monoxide (</a:t>
            </a:r>
            <a:r>
              <a:rPr lang="en-US" sz="2400" kern="0" spc="-300" dirty="0">
                <a:solidFill>
                  <a:srgbClr val="000000"/>
                </a:solidFill>
              </a:rPr>
              <a:t>C </a:t>
            </a:r>
            <a:r>
              <a:rPr lang="en-US" sz="2400" dirty="0">
                <a:solidFill>
                  <a:srgbClr val="000000"/>
                </a:solidFill>
              </a:rPr>
              <a:t>O)</a:t>
            </a:r>
          </a:p>
          <a:p>
            <a:pPr marL="829818" lvl="1" indent="-342900"/>
            <a:r>
              <a:rPr lang="en-US" sz="2400" dirty="0">
                <a:solidFill>
                  <a:srgbClr val="000000"/>
                </a:solidFill>
              </a:rPr>
              <a:t>An unstable poisonous gas created by partially burned gasoline that easily combines with any oxygen</a:t>
            </a:r>
            <a:endParaRPr lang="en-US" dirty="0"/>
          </a:p>
        </p:txBody>
      </p:sp>
      <p:sp>
        <p:nvSpPr>
          <p:cNvPr id="3" name="Content Placeholder 2">
            <a:extLst>
              <a:ext uri="{FF2B5EF4-FFF2-40B4-BE49-F238E27FC236}">
                <a16:creationId xmlns:a16="http://schemas.microsoft.com/office/drawing/2014/main" id="{025C9879-E557-82F5-7131-EF516597EA93}"/>
              </a:ext>
            </a:extLst>
          </p:cNvPr>
          <p:cNvSpPr>
            <a:spLocks noGrp="1"/>
          </p:cNvSpPr>
          <p:nvPr>
            <p:ph idx="13"/>
          </p:nvPr>
        </p:nvSpPr>
        <p:spPr>
          <a:xfrm>
            <a:off x="323850" y="3769306"/>
            <a:ext cx="2447925" cy="405683"/>
          </a:xfrm>
        </p:spPr>
        <p:txBody>
          <a:bodyPr wrap="square" lIns="0" tIns="18000" rIns="0" bIns="18000" anchor="ctr" anchorCtr="0">
            <a:spAutoFit/>
          </a:bodyPr>
          <a:lstStyle/>
          <a:p>
            <a:pPr marL="342900" indent="-342900"/>
            <a:r>
              <a:rPr lang="en-US" sz="2400" dirty="0">
                <a:solidFill>
                  <a:srgbClr val="000000"/>
                </a:solidFill>
              </a:rPr>
              <a:t>Carbon Dioxide</a:t>
            </a:r>
            <a:endParaRPr lang="en-US" sz="2400" dirty="0"/>
          </a:p>
        </p:txBody>
      </p:sp>
      <p:graphicFrame>
        <p:nvGraphicFramePr>
          <p:cNvPr id="16" name="Object 15" descr="Left parenthesis C O subscript 2 right parenthesis.">
            <a:extLst>
              <a:ext uri="{FF2B5EF4-FFF2-40B4-BE49-F238E27FC236}">
                <a16:creationId xmlns:a16="http://schemas.microsoft.com/office/drawing/2014/main" id="{A713D596-C021-4999-4E93-3C4FD60AF45D}"/>
              </a:ext>
            </a:extLst>
          </p:cNvPr>
          <p:cNvGraphicFramePr>
            <a:graphicFrameLocks noChangeAspect="1"/>
          </p:cNvGraphicFramePr>
          <p:nvPr>
            <p:extLst>
              <p:ext uri="{D42A27DB-BD31-4B8C-83A1-F6EECF244321}">
                <p14:modId xmlns:p14="http://schemas.microsoft.com/office/powerpoint/2010/main" val="1707480379"/>
              </p:ext>
            </p:extLst>
          </p:nvPr>
        </p:nvGraphicFramePr>
        <p:xfrm>
          <a:off x="2855913" y="3803555"/>
          <a:ext cx="768350" cy="428625"/>
        </p:xfrm>
        <a:graphic>
          <a:graphicData uri="http://schemas.openxmlformats.org/presentationml/2006/ole">
            <mc:AlternateContent xmlns:mc="http://schemas.openxmlformats.org/markup-compatibility/2006">
              <mc:Choice xmlns:v="urn:schemas-microsoft-com:vml" Requires="v">
                <p:oleObj name="Equation" r:id="rId3" imgW="457200" imgH="253800" progId="Equation.DSMT4">
                  <p:embed/>
                </p:oleObj>
              </mc:Choice>
              <mc:Fallback>
                <p:oleObj name="Equation" r:id="rId3" imgW="457200" imgH="253800" progId="Equation.DSMT4">
                  <p:embed/>
                  <p:pic>
                    <p:nvPicPr>
                      <p:cNvPr id="17" name="Object 16">
                        <a:extLst>
                          <a:ext uri="{FF2B5EF4-FFF2-40B4-BE49-F238E27FC236}">
                            <a16:creationId xmlns:a16="http://schemas.microsoft.com/office/drawing/2014/main" id="{A81ED9CC-07E5-0743-3457-72A57F26C121}"/>
                          </a:ext>
                        </a:extLst>
                      </p:cNvPr>
                      <p:cNvPicPr/>
                      <p:nvPr/>
                    </p:nvPicPr>
                    <p:blipFill>
                      <a:blip r:embed="rId4"/>
                      <a:stretch>
                        <a:fillRect/>
                      </a:stretch>
                    </p:blipFill>
                    <p:spPr>
                      <a:xfrm>
                        <a:off x="2855913" y="3803555"/>
                        <a:ext cx="768350" cy="42862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AC9D883-A112-1E2B-D663-FA0DCB5DA26F}"/>
              </a:ext>
            </a:extLst>
          </p:cNvPr>
          <p:cNvSpPr>
            <a:spLocks noGrp="1"/>
          </p:cNvSpPr>
          <p:nvPr>
            <p:ph sz="quarter" idx="17"/>
          </p:nvPr>
        </p:nvSpPr>
        <p:spPr>
          <a:xfrm>
            <a:off x="338328" y="4270322"/>
            <a:ext cx="8302434" cy="405683"/>
          </a:xfrm>
        </p:spPr>
        <p:txBody>
          <a:bodyPr wrap="square" lIns="0" tIns="18000" rIns="0" bIns="18000" anchor="ctr" anchorCtr="0">
            <a:spAutoFit/>
          </a:bodyPr>
          <a:lstStyle/>
          <a:p>
            <a:pPr marL="829818" lvl="1" indent="-342900"/>
            <a:r>
              <a:rPr lang="en-US" sz="2400" dirty="0">
                <a:solidFill>
                  <a:srgbClr val="000000"/>
                </a:solidFill>
              </a:rPr>
              <a:t>Oxygen in engine combining with carbon of gasoline</a:t>
            </a:r>
            <a:endParaRPr lang="en-US" sz="2400" dirty="0"/>
          </a:p>
        </p:txBody>
      </p:sp>
    </p:spTree>
    <p:extLst>
      <p:ext uri="{BB962C8B-B14F-4D97-AF65-F5344CB8AC3E}">
        <p14:creationId xmlns:p14="http://schemas.microsoft.com/office/powerpoint/2010/main" val="320558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9184" y="191837"/>
            <a:ext cx="8229600" cy="1144347"/>
          </a:xfrm>
        </p:spPr>
        <p:txBody>
          <a:bodyPr wrap="square" lIns="0" tIns="18000" rIns="0" bIns="18000" anchor="ctr" anchorCtr="0">
            <a:spAutoFit/>
          </a:bodyPr>
          <a:lstStyle/>
          <a:p>
            <a:r>
              <a:rPr lang="en-US" sz="3600" dirty="0">
                <a:latin typeface="+mj-lt"/>
              </a:rPr>
              <a:t>Exhaust Analysis and Combustion Efficiency </a:t>
            </a:r>
            <a:r>
              <a:rPr lang="en-US" sz="2800" dirty="0">
                <a:latin typeface="+mj-lt"/>
              </a:rPr>
              <a:t>(2 of 2)</a:t>
            </a:r>
            <a:endParaRPr lang="en-US" sz="2800" noProof="0" dirty="0">
              <a:latin typeface="+mj-lt"/>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38327" y="1475291"/>
            <a:ext cx="8302435" cy="1590623"/>
          </a:xfrm>
        </p:spPr>
        <p:txBody>
          <a:bodyPr wrap="square" lIns="0" tIns="18000" rIns="0" bIns="18000" anchor="ctr" anchorCtr="0">
            <a:spAutoFit/>
          </a:bodyPr>
          <a:lstStyle/>
          <a:p>
            <a:pPr marL="342900" indent="-342900"/>
            <a:r>
              <a:rPr lang="en-US" sz="2400" dirty="0">
                <a:solidFill>
                  <a:srgbClr val="000000"/>
                </a:solidFill>
              </a:rPr>
              <a:t>Oxygen</a:t>
            </a:r>
          </a:p>
          <a:p>
            <a:pPr marL="829818" lvl="1" indent="-342900"/>
            <a:r>
              <a:rPr lang="en-US" sz="2400" dirty="0">
                <a:solidFill>
                  <a:srgbClr val="000000"/>
                </a:solidFill>
              </a:rPr>
              <a:t>21% oxygen in the atmosphere, and most of this oxygen should be “used up” during combustion process.</a:t>
            </a:r>
          </a:p>
        </p:txBody>
      </p:sp>
      <p:sp>
        <p:nvSpPr>
          <p:cNvPr id="3" name="Content Placeholder 2">
            <a:extLst>
              <a:ext uri="{FF2B5EF4-FFF2-40B4-BE49-F238E27FC236}">
                <a16:creationId xmlns:a16="http://schemas.microsoft.com/office/drawing/2014/main" id="{025C9879-E557-82F5-7131-EF516597EA93}"/>
              </a:ext>
            </a:extLst>
          </p:cNvPr>
          <p:cNvSpPr>
            <a:spLocks noGrp="1"/>
          </p:cNvSpPr>
          <p:nvPr>
            <p:ph idx="13"/>
          </p:nvPr>
        </p:nvSpPr>
        <p:spPr>
          <a:xfrm>
            <a:off x="323850" y="3129226"/>
            <a:ext cx="2885694" cy="405683"/>
          </a:xfrm>
        </p:spPr>
        <p:txBody>
          <a:bodyPr wrap="square" lIns="0" tIns="18000" rIns="0" bIns="18000" anchor="ctr" anchorCtr="0">
            <a:spAutoFit/>
          </a:bodyPr>
          <a:lstStyle/>
          <a:p>
            <a:pPr marL="342900" indent="-342900"/>
            <a:r>
              <a:rPr lang="en-US" sz="2400" dirty="0">
                <a:solidFill>
                  <a:srgbClr val="000000"/>
                </a:solidFill>
              </a:rPr>
              <a:t>Oxides of Nitrogen</a:t>
            </a:r>
            <a:endParaRPr lang="en-US" sz="2400" dirty="0"/>
          </a:p>
        </p:txBody>
      </p:sp>
      <p:graphicFrame>
        <p:nvGraphicFramePr>
          <p:cNvPr id="16" name="Object 15" descr="Left parenthesis N O subscript X right parenthesis.">
            <a:extLst>
              <a:ext uri="{FF2B5EF4-FFF2-40B4-BE49-F238E27FC236}">
                <a16:creationId xmlns:a16="http://schemas.microsoft.com/office/drawing/2014/main" id="{A713D596-C021-4999-4E93-3C4FD60AF45D}"/>
              </a:ext>
            </a:extLst>
          </p:cNvPr>
          <p:cNvGraphicFramePr>
            <a:graphicFrameLocks noChangeAspect="1"/>
          </p:cNvGraphicFramePr>
          <p:nvPr>
            <p:extLst>
              <p:ext uri="{D42A27DB-BD31-4B8C-83A1-F6EECF244321}">
                <p14:modId xmlns:p14="http://schemas.microsoft.com/office/powerpoint/2010/main" val="1900991724"/>
              </p:ext>
            </p:extLst>
          </p:nvPr>
        </p:nvGraphicFramePr>
        <p:xfrm>
          <a:off x="3244864" y="3149188"/>
          <a:ext cx="753211" cy="420179"/>
        </p:xfrm>
        <a:graphic>
          <a:graphicData uri="http://schemas.openxmlformats.org/presentationml/2006/ole">
            <mc:AlternateContent xmlns:mc="http://schemas.openxmlformats.org/markup-compatibility/2006">
              <mc:Choice xmlns:v="urn:schemas-microsoft-com:vml" Requires="v">
                <p:oleObj name="Equation" r:id="rId3" imgW="457200" imgH="253800" progId="Equation.DSMT4">
                  <p:embed/>
                </p:oleObj>
              </mc:Choice>
              <mc:Fallback>
                <p:oleObj name="Equation" r:id="rId3" imgW="457200" imgH="2538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3244864" y="3149188"/>
                        <a:ext cx="753211" cy="42017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AC9D883-A112-1E2B-D663-FA0DCB5DA26F}"/>
              </a:ext>
            </a:extLst>
          </p:cNvPr>
          <p:cNvSpPr>
            <a:spLocks noGrp="1"/>
          </p:cNvSpPr>
          <p:nvPr>
            <p:ph sz="quarter" idx="17"/>
          </p:nvPr>
        </p:nvSpPr>
        <p:spPr>
          <a:xfrm>
            <a:off x="338328" y="3638243"/>
            <a:ext cx="8302434" cy="405683"/>
          </a:xfrm>
        </p:spPr>
        <p:txBody>
          <a:bodyPr wrap="square" lIns="0" tIns="18000" rIns="0" bIns="18000" anchor="ctr" anchorCtr="0">
            <a:spAutoFit/>
          </a:bodyPr>
          <a:lstStyle/>
          <a:p>
            <a:pPr marL="829818" lvl="1" indent="-342900"/>
            <a:r>
              <a:rPr lang="en-US" sz="2400" dirty="0">
                <a:solidFill>
                  <a:srgbClr val="000000"/>
                </a:solidFill>
              </a:rPr>
              <a:t>Oxide of nitrogen (</a:t>
            </a:r>
            <a:r>
              <a:rPr lang="en-US" sz="2400" kern="0" spc="-300" dirty="0">
                <a:solidFill>
                  <a:srgbClr val="000000"/>
                </a:solidFill>
              </a:rPr>
              <a:t>N </a:t>
            </a:r>
            <a:r>
              <a:rPr lang="en-US" sz="2400" dirty="0">
                <a:solidFill>
                  <a:srgbClr val="000000"/>
                </a:solidFill>
              </a:rPr>
              <a:t>O) is a colorless, tasteless,</a:t>
            </a:r>
            <a:endParaRPr lang="en-US" sz="2400" dirty="0"/>
          </a:p>
        </p:txBody>
      </p:sp>
      <p:sp>
        <p:nvSpPr>
          <p:cNvPr id="6" name="Content Placeholder 5">
            <a:extLst>
              <a:ext uri="{FF2B5EF4-FFF2-40B4-BE49-F238E27FC236}">
                <a16:creationId xmlns:a16="http://schemas.microsoft.com/office/drawing/2014/main" id="{9827AE1E-82E3-53C9-CB1A-9AC3C285F569}"/>
              </a:ext>
            </a:extLst>
          </p:cNvPr>
          <p:cNvSpPr>
            <a:spLocks noGrp="1"/>
          </p:cNvSpPr>
          <p:nvPr>
            <p:ph sz="quarter" idx="18"/>
          </p:nvPr>
        </p:nvSpPr>
        <p:spPr>
          <a:xfrm>
            <a:off x="1179576" y="4125890"/>
            <a:ext cx="6217920" cy="405683"/>
          </a:xfrm>
        </p:spPr>
        <p:txBody>
          <a:bodyPr wrap="square" lIns="0" tIns="18000" rIns="0" bIns="18000" anchor="ctr" anchorCtr="0">
            <a:spAutoFit/>
          </a:bodyPr>
          <a:lstStyle/>
          <a:p>
            <a:pPr marL="0" indent="0">
              <a:buNone/>
            </a:pPr>
            <a:r>
              <a:rPr lang="en-US" sz="2400" dirty="0">
                <a:solidFill>
                  <a:srgbClr val="000000"/>
                </a:solidFill>
              </a:rPr>
              <a:t>odorless gas that mixes with oxygen to create</a:t>
            </a:r>
            <a:endParaRPr lang="en-US" sz="2400" dirty="0"/>
          </a:p>
        </p:txBody>
      </p:sp>
      <p:graphicFrame>
        <p:nvGraphicFramePr>
          <p:cNvPr id="4" name="Object 3" descr="N O subscript 2.">
            <a:extLst>
              <a:ext uri="{FF2B5EF4-FFF2-40B4-BE49-F238E27FC236}">
                <a16:creationId xmlns:a16="http://schemas.microsoft.com/office/drawing/2014/main" id="{2F50BBEB-DBDF-582B-00B6-D74A052E52BA}"/>
              </a:ext>
            </a:extLst>
          </p:cNvPr>
          <p:cNvGraphicFramePr>
            <a:graphicFrameLocks noChangeAspect="1"/>
          </p:cNvGraphicFramePr>
          <p:nvPr>
            <p:extLst>
              <p:ext uri="{D42A27DB-BD31-4B8C-83A1-F6EECF244321}">
                <p14:modId xmlns:p14="http://schemas.microsoft.com/office/powerpoint/2010/main" val="3649502528"/>
              </p:ext>
            </p:extLst>
          </p:nvPr>
        </p:nvGraphicFramePr>
        <p:xfrm>
          <a:off x="7503541" y="4162870"/>
          <a:ext cx="533400" cy="385762"/>
        </p:xfrm>
        <a:graphic>
          <a:graphicData uri="http://schemas.openxmlformats.org/presentationml/2006/ole">
            <mc:AlternateContent xmlns:mc="http://schemas.openxmlformats.org/markup-compatibility/2006">
              <mc:Choice xmlns:v="urn:schemas-microsoft-com:vml" Requires="v">
                <p:oleObj name="Equation" r:id="rId5" imgW="317160" imgH="228600" progId="Equation.DSMT4">
                  <p:embed/>
                </p:oleObj>
              </mc:Choice>
              <mc:Fallback>
                <p:oleObj name="Equation" r:id="rId5" imgW="31716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6"/>
                      <a:stretch>
                        <a:fillRect/>
                      </a:stretch>
                    </p:blipFill>
                    <p:spPr>
                      <a:xfrm>
                        <a:off x="7503541" y="4162870"/>
                        <a:ext cx="533400" cy="38576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94A14F7-F7BF-9A65-6F20-DDCC37C7EB49}"/>
              </a:ext>
            </a:extLst>
          </p:cNvPr>
          <p:cNvSpPr>
            <a:spLocks noGrp="1"/>
          </p:cNvSpPr>
          <p:nvPr>
            <p:ph sz="quarter" idx="19"/>
          </p:nvPr>
        </p:nvSpPr>
        <p:spPr>
          <a:xfrm>
            <a:off x="1179576" y="4594584"/>
            <a:ext cx="7400862" cy="405683"/>
          </a:xfrm>
        </p:spPr>
        <p:txBody>
          <a:bodyPr wrap="square" lIns="0" tIns="18000" rIns="0" bIns="18000" anchor="ctr" anchorCtr="0">
            <a:spAutoFit/>
          </a:bodyPr>
          <a:lstStyle/>
          <a:p>
            <a:pPr marL="0" indent="0">
              <a:buNone/>
            </a:pPr>
            <a:r>
              <a:rPr lang="en-US" sz="2400" dirty="0">
                <a:solidFill>
                  <a:srgbClr val="000000"/>
                </a:solidFill>
              </a:rPr>
              <a:t>is reddish-brown and has an acid and pungent smell</a:t>
            </a:r>
            <a:endParaRPr lang="en-US" sz="2400" dirty="0"/>
          </a:p>
        </p:txBody>
      </p:sp>
    </p:spTree>
    <p:extLst>
      <p:ext uri="{BB962C8B-B14F-4D97-AF65-F5344CB8AC3E}">
        <p14:creationId xmlns:p14="http://schemas.microsoft.com/office/powerpoint/2010/main" val="236870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3375" y="189436"/>
            <a:ext cx="8362950" cy="590349"/>
          </a:xfrm>
        </p:spPr>
        <p:txBody>
          <a:bodyPr wrap="square" lIns="0" tIns="18000" rIns="0" bIns="18000" anchor="ctr" anchorCtr="0">
            <a:spAutoFit/>
          </a:bodyPr>
          <a:lstStyle/>
          <a:p>
            <a:r>
              <a:rPr lang="en-US" dirty="0"/>
              <a:t>Figure 26.6</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4963" y="1139059"/>
            <a:ext cx="3751262" cy="405683"/>
          </a:xfrm>
        </p:spPr>
        <p:txBody>
          <a:bodyPr wrap="square" lIns="0" tIns="18000" rIns="0" bIns="18000" anchor="ctr" anchorCtr="0">
            <a:spAutoFit/>
          </a:bodyPr>
          <a:lstStyle/>
          <a:p>
            <a:pPr marL="0" indent="0">
              <a:spcBef>
                <a:spcPts val="600"/>
              </a:spcBef>
              <a:buNone/>
            </a:pPr>
            <a:r>
              <a:rPr lang="en-US" sz="2400" noProof="0" dirty="0"/>
              <a:t>Emissions </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4963" y="1664231"/>
            <a:ext cx="3751262" cy="2252343"/>
          </a:xfrm>
        </p:spPr>
        <p:txBody>
          <a:bodyPr wrap="square" lIns="0" tIns="18000" rIns="0" bIns="18000" anchor="ctr" anchorCtr="0">
            <a:spAutoFit/>
          </a:bodyPr>
          <a:lstStyle/>
          <a:p>
            <a:pPr marL="0" indent="0">
              <a:buNone/>
            </a:pPr>
            <a:r>
              <a:rPr lang="en-US" sz="2400" noProof="0" dirty="0"/>
              <a:t>Exhaust emissions are very complex. When the air–fuel mixture becomes richer, some exhaust emissions are reduced, while others increase.</a:t>
            </a:r>
          </a:p>
        </p:txBody>
      </p:sp>
      <p:pic>
        <p:nvPicPr>
          <p:cNvPr id="4" name="Picture 3" descr="A graph depicts the values of exhaust emissions based on air-fuel ratio by weight.&#10;Long description is available in notes, press F6.">
            <a:extLst>
              <a:ext uri="{FF2B5EF4-FFF2-40B4-BE49-F238E27FC236}">
                <a16:creationId xmlns:a16="http://schemas.microsoft.com/office/drawing/2014/main" id="{B2BCE586-2326-77AA-DA62-A7B0C50CDCF0}"/>
              </a:ext>
            </a:extLst>
          </p:cNvPr>
          <p:cNvPicPr>
            <a:picLocks noChangeAspect="1"/>
          </p:cNvPicPr>
          <p:nvPr/>
        </p:nvPicPr>
        <p:blipFill>
          <a:blip r:embed="rId3"/>
          <a:stretch>
            <a:fillRect/>
          </a:stretch>
        </p:blipFill>
        <p:spPr>
          <a:xfrm>
            <a:off x="5028438" y="995172"/>
            <a:ext cx="3011424" cy="5172456"/>
          </a:xfrm>
          <a:prstGeom prst="rect">
            <a:avLst/>
          </a:prstGeom>
        </p:spPr>
      </p:pic>
    </p:spTree>
    <p:extLst>
      <p:ext uri="{BB962C8B-B14F-4D97-AF65-F5344CB8AC3E}">
        <p14:creationId xmlns:p14="http://schemas.microsoft.com/office/powerpoint/2010/main" val="2668698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9184" y="185372"/>
            <a:ext cx="8229600" cy="590349"/>
          </a:xfrm>
        </p:spPr>
        <p:txBody>
          <a:bodyPr wrap="square" lIns="0" tIns="18000" rIns="0" bIns="18000" anchor="ctr" anchorCtr="0">
            <a:spAutoFit/>
          </a:bodyPr>
          <a:lstStyle/>
          <a:p>
            <a:r>
              <a:rPr lang="en-US" sz="3600" dirty="0">
                <a:latin typeface="+mj-lt"/>
              </a:rPr>
              <a:t>Catalytic Converter</a:t>
            </a:r>
            <a:endParaRPr lang="en-US" sz="3600" noProof="0" dirty="0">
              <a:latin typeface="+mj-lt"/>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23850" y="1142430"/>
            <a:ext cx="8316913" cy="775015"/>
          </a:xfrm>
        </p:spPr>
        <p:txBody>
          <a:bodyPr wrap="square" lIns="0" tIns="18000" rIns="0" bIns="18000" anchor="ctr" anchorCtr="0">
            <a:spAutoFit/>
          </a:bodyPr>
          <a:lstStyle/>
          <a:p>
            <a:pPr marL="342900" indent="-342900"/>
            <a:r>
              <a:rPr lang="en-US" sz="2400" dirty="0">
                <a:solidFill>
                  <a:srgbClr val="000000"/>
                </a:solidFill>
              </a:rPr>
              <a:t>Used to help reduce exhaust emissions by helping the oxygen in exhaust to oxidize </a:t>
            </a:r>
            <a:r>
              <a:rPr lang="en-US" sz="2400" kern="0" spc="-300" dirty="0">
                <a:solidFill>
                  <a:srgbClr val="000000"/>
                </a:solidFill>
              </a:rPr>
              <a:t>H </a:t>
            </a:r>
            <a:r>
              <a:rPr lang="en-US" sz="2400" dirty="0">
                <a:solidFill>
                  <a:srgbClr val="000000"/>
                </a:solidFill>
              </a:rPr>
              <a:t>C/</a:t>
            </a:r>
            <a:r>
              <a:rPr lang="en-US" sz="2400" kern="0" spc="-300" dirty="0">
                <a:solidFill>
                  <a:srgbClr val="000000"/>
                </a:solidFill>
              </a:rPr>
              <a:t>C </a:t>
            </a:r>
            <a:r>
              <a:rPr lang="en-US" sz="2400" dirty="0">
                <a:solidFill>
                  <a:srgbClr val="000000"/>
                </a:solidFill>
              </a:rPr>
              <a:t>O in exhaust stream to</a:t>
            </a:r>
          </a:p>
        </p:txBody>
      </p:sp>
      <p:sp>
        <p:nvSpPr>
          <p:cNvPr id="3" name="Content Placeholder 2">
            <a:extLst>
              <a:ext uri="{FF2B5EF4-FFF2-40B4-BE49-F238E27FC236}">
                <a16:creationId xmlns:a16="http://schemas.microsoft.com/office/drawing/2014/main" id="{025C9879-E557-82F5-7131-EF516597EA93}"/>
              </a:ext>
            </a:extLst>
          </p:cNvPr>
          <p:cNvSpPr>
            <a:spLocks noGrp="1"/>
          </p:cNvSpPr>
          <p:nvPr>
            <p:ph idx="13"/>
          </p:nvPr>
        </p:nvSpPr>
        <p:spPr>
          <a:xfrm>
            <a:off x="676656" y="1996123"/>
            <a:ext cx="2825496" cy="405683"/>
          </a:xfrm>
        </p:spPr>
        <p:txBody>
          <a:bodyPr wrap="square" lIns="0" tIns="18000" rIns="0" bIns="18000" anchor="ctr" anchorCtr="0">
            <a:spAutoFit/>
          </a:bodyPr>
          <a:lstStyle/>
          <a:p>
            <a:pPr marL="0" indent="0">
              <a:buNone/>
            </a:pPr>
            <a:r>
              <a:rPr lang="en-US" sz="2400" dirty="0">
                <a:solidFill>
                  <a:srgbClr val="000000"/>
                </a:solidFill>
              </a:rPr>
              <a:t>form harmless water</a:t>
            </a:r>
            <a:endParaRPr lang="en-US" sz="2400" dirty="0"/>
          </a:p>
        </p:txBody>
      </p:sp>
      <p:graphicFrame>
        <p:nvGraphicFramePr>
          <p:cNvPr id="16" name="Object 15" descr="Left parenthesis H subscript 2 O right parenthesis.">
            <a:extLst>
              <a:ext uri="{FF2B5EF4-FFF2-40B4-BE49-F238E27FC236}">
                <a16:creationId xmlns:a16="http://schemas.microsoft.com/office/drawing/2014/main" id="{A713D596-C021-4999-4E93-3C4FD60AF45D}"/>
              </a:ext>
            </a:extLst>
          </p:cNvPr>
          <p:cNvGraphicFramePr>
            <a:graphicFrameLocks noChangeAspect="1"/>
          </p:cNvGraphicFramePr>
          <p:nvPr>
            <p:extLst>
              <p:ext uri="{D42A27DB-BD31-4B8C-83A1-F6EECF244321}">
                <p14:modId xmlns:p14="http://schemas.microsoft.com/office/powerpoint/2010/main" val="51958702"/>
              </p:ext>
            </p:extLst>
          </p:nvPr>
        </p:nvGraphicFramePr>
        <p:xfrm>
          <a:off x="3606483" y="1990598"/>
          <a:ext cx="711200" cy="419100"/>
        </p:xfrm>
        <a:graphic>
          <a:graphicData uri="http://schemas.openxmlformats.org/presentationml/2006/ole">
            <mc:AlternateContent xmlns:mc="http://schemas.openxmlformats.org/markup-compatibility/2006">
              <mc:Choice xmlns:v="urn:schemas-microsoft-com:vml" Requires="v">
                <p:oleObj name="Equation" r:id="rId3" imgW="431640" imgH="253800" progId="Equation.DSMT4">
                  <p:embed/>
                </p:oleObj>
              </mc:Choice>
              <mc:Fallback>
                <p:oleObj name="Equation" r:id="rId3" imgW="431640" imgH="2538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3606483" y="1990598"/>
                        <a:ext cx="711200" cy="4191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E7FEF04-3EA6-49B1-4E10-A7A3D664DD66}"/>
              </a:ext>
            </a:extLst>
          </p:cNvPr>
          <p:cNvSpPr>
            <a:spLocks noGrp="1"/>
          </p:cNvSpPr>
          <p:nvPr>
            <p:ph sz="quarter" idx="17"/>
          </p:nvPr>
        </p:nvSpPr>
        <p:spPr>
          <a:xfrm>
            <a:off x="4436364" y="1996513"/>
            <a:ext cx="2604516" cy="405683"/>
          </a:xfrm>
        </p:spPr>
        <p:txBody>
          <a:bodyPr wrap="square" lIns="0" tIns="18000" rIns="0" bIns="18000" anchor="ctr" anchorCtr="0">
            <a:spAutoFit/>
          </a:bodyPr>
          <a:lstStyle/>
          <a:p>
            <a:pPr marL="0" indent="0">
              <a:buNone/>
            </a:pPr>
            <a:r>
              <a:rPr lang="en-US" sz="2400" dirty="0">
                <a:solidFill>
                  <a:srgbClr val="000000"/>
                </a:solidFill>
              </a:rPr>
              <a:t>and carbon dioxide</a:t>
            </a:r>
            <a:endParaRPr lang="en-US" sz="2400" dirty="0"/>
          </a:p>
        </p:txBody>
      </p:sp>
      <p:graphicFrame>
        <p:nvGraphicFramePr>
          <p:cNvPr id="4" name="Object 3" descr="Left parenthesis C O subscript 2 right parenthesis.">
            <a:extLst>
              <a:ext uri="{FF2B5EF4-FFF2-40B4-BE49-F238E27FC236}">
                <a16:creationId xmlns:a16="http://schemas.microsoft.com/office/drawing/2014/main" id="{2F50BBEB-DBDF-582B-00B6-D74A052E52BA}"/>
              </a:ext>
            </a:extLst>
          </p:cNvPr>
          <p:cNvGraphicFramePr>
            <a:graphicFrameLocks noChangeAspect="1"/>
          </p:cNvGraphicFramePr>
          <p:nvPr>
            <p:extLst>
              <p:ext uri="{D42A27DB-BD31-4B8C-83A1-F6EECF244321}">
                <p14:modId xmlns:p14="http://schemas.microsoft.com/office/powerpoint/2010/main" val="813396837"/>
              </p:ext>
            </p:extLst>
          </p:nvPr>
        </p:nvGraphicFramePr>
        <p:xfrm>
          <a:off x="7138521" y="1985154"/>
          <a:ext cx="807385" cy="416019"/>
        </p:xfrm>
        <a:graphic>
          <a:graphicData uri="http://schemas.openxmlformats.org/presentationml/2006/ole">
            <mc:AlternateContent xmlns:mc="http://schemas.openxmlformats.org/markup-compatibility/2006">
              <mc:Choice xmlns:v="urn:schemas-microsoft-com:vml" Requires="v">
                <p:oleObj name="Equation" r:id="rId5" imgW="495000" imgH="253800" progId="Equation.DSMT4">
                  <p:embed/>
                </p:oleObj>
              </mc:Choice>
              <mc:Fallback>
                <p:oleObj name="Equation" r:id="rId5" imgW="495000" imgH="253800" progId="Equation.DSMT4">
                  <p:embed/>
                  <p:pic>
                    <p:nvPicPr>
                      <p:cNvPr id="4" name="Object 3">
                        <a:extLst>
                          <a:ext uri="{FF2B5EF4-FFF2-40B4-BE49-F238E27FC236}">
                            <a16:creationId xmlns:a16="http://schemas.microsoft.com/office/drawing/2014/main" id="{2F50BBEB-DBDF-582B-00B6-D74A052E52BA}"/>
                          </a:ext>
                        </a:extLst>
                      </p:cNvPr>
                      <p:cNvPicPr/>
                      <p:nvPr/>
                    </p:nvPicPr>
                    <p:blipFill>
                      <a:blip r:embed="rId6"/>
                      <a:stretch>
                        <a:fillRect/>
                      </a:stretch>
                    </p:blipFill>
                    <p:spPr>
                      <a:xfrm>
                        <a:off x="7138521" y="1985154"/>
                        <a:ext cx="807385" cy="41601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9827AE1E-82E3-53C9-CB1A-9AC3C285F569}"/>
              </a:ext>
            </a:extLst>
          </p:cNvPr>
          <p:cNvSpPr>
            <a:spLocks noGrp="1"/>
          </p:cNvSpPr>
          <p:nvPr>
            <p:ph sz="quarter" idx="18"/>
          </p:nvPr>
        </p:nvSpPr>
        <p:spPr>
          <a:xfrm>
            <a:off x="329184" y="2503973"/>
            <a:ext cx="7717536" cy="405683"/>
          </a:xfrm>
        </p:spPr>
        <p:txBody>
          <a:bodyPr wrap="square" lIns="0" tIns="18000" rIns="0" bIns="18000" anchor="ctr" anchorCtr="0">
            <a:spAutoFit/>
          </a:bodyPr>
          <a:lstStyle/>
          <a:p>
            <a:pPr marL="342900" indent="-342900"/>
            <a:r>
              <a:rPr lang="en-US" sz="2400" dirty="0">
                <a:solidFill>
                  <a:srgbClr val="000000"/>
                </a:solidFill>
              </a:rPr>
              <a:t>It also is used to separate nitrogen from the oxygen in</a:t>
            </a:r>
            <a:endParaRPr lang="en-US" sz="2400" dirty="0"/>
          </a:p>
        </p:txBody>
      </p:sp>
      <p:graphicFrame>
        <p:nvGraphicFramePr>
          <p:cNvPr id="18" name="Object 17" descr="N O subscript X.">
            <a:extLst>
              <a:ext uri="{FF2B5EF4-FFF2-40B4-BE49-F238E27FC236}">
                <a16:creationId xmlns:a16="http://schemas.microsoft.com/office/drawing/2014/main" id="{B3017F02-B292-C807-7780-1FD13BFAE7E0}"/>
              </a:ext>
            </a:extLst>
          </p:cNvPr>
          <p:cNvGraphicFramePr>
            <a:graphicFrameLocks noChangeAspect="1"/>
          </p:cNvGraphicFramePr>
          <p:nvPr>
            <p:extLst>
              <p:ext uri="{D42A27DB-BD31-4B8C-83A1-F6EECF244321}">
                <p14:modId xmlns:p14="http://schemas.microsoft.com/office/powerpoint/2010/main" val="53762747"/>
              </p:ext>
            </p:extLst>
          </p:nvPr>
        </p:nvGraphicFramePr>
        <p:xfrm>
          <a:off x="676656" y="3002039"/>
          <a:ext cx="534405" cy="385419"/>
        </p:xfrm>
        <a:graphic>
          <a:graphicData uri="http://schemas.openxmlformats.org/presentationml/2006/ole">
            <mc:AlternateContent xmlns:mc="http://schemas.openxmlformats.org/markup-compatibility/2006">
              <mc:Choice xmlns:v="urn:schemas-microsoft-com:vml" Requires="v">
                <p:oleObj name="Equation" r:id="rId7" imgW="317160" imgH="228600" progId="Equation.DSMT4">
                  <p:embed/>
                </p:oleObj>
              </mc:Choice>
              <mc:Fallback>
                <p:oleObj name="Equation" r:id="rId7" imgW="31716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8"/>
                      <a:stretch>
                        <a:fillRect/>
                      </a:stretch>
                    </p:blipFill>
                    <p:spPr>
                      <a:xfrm>
                        <a:off x="676656" y="3002039"/>
                        <a:ext cx="534405" cy="38541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94A14F7-F7BF-9A65-6F20-DDCC37C7EB49}"/>
              </a:ext>
            </a:extLst>
          </p:cNvPr>
          <p:cNvSpPr>
            <a:spLocks noGrp="1"/>
          </p:cNvSpPr>
          <p:nvPr>
            <p:ph sz="quarter" idx="19"/>
          </p:nvPr>
        </p:nvSpPr>
        <p:spPr>
          <a:xfrm>
            <a:off x="1325816" y="2963487"/>
            <a:ext cx="3246184" cy="405683"/>
          </a:xfrm>
        </p:spPr>
        <p:txBody>
          <a:bodyPr wrap="square" lIns="0" tIns="18000" rIns="0" bIns="18000" anchor="ctr" anchorCtr="0">
            <a:spAutoFit/>
          </a:bodyPr>
          <a:lstStyle/>
          <a:p>
            <a:pPr marL="0" indent="0">
              <a:buNone/>
            </a:pPr>
            <a:r>
              <a:rPr lang="en-US" sz="2400" dirty="0">
                <a:solidFill>
                  <a:srgbClr val="000000"/>
                </a:solidFill>
              </a:rPr>
              <a:t>to produce just nitrogen</a:t>
            </a:r>
            <a:endParaRPr lang="en-US" sz="2400" dirty="0"/>
          </a:p>
        </p:txBody>
      </p:sp>
      <p:graphicFrame>
        <p:nvGraphicFramePr>
          <p:cNvPr id="19" name="Object 18" descr="Left parenthesis N subscript 2 right parenthesis.">
            <a:extLst>
              <a:ext uri="{FF2B5EF4-FFF2-40B4-BE49-F238E27FC236}">
                <a16:creationId xmlns:a16="http://schemas.microsoft.com/office/drawing/2014/main" id="{313A6E17-D15A-8557-A7C1-4EDD6A926FA4}"/>
              </a:ext>
            </a:extLst>
          </p:cNvPr>
          <p:cNvGraphicFramePr>
            <a:graphicFrameLocks noChangeAspect="1"/>
          </p:cNvGraphicFramePr>
          <p:nvPr>
            <p:extLst>
              <p:ext uri="{D42A27DB-BD31-4B8C-83A1-F6EECF244321}">
                <p14:modId xmlns:p14="http://schemas.microsoft.com/office/powerpoint/2010/main" val="602795659"/>
              </p:ext>
            </p:extLst>
          </p:nvPr>
        </p:nvGraphicFramePr>
        <p:xfrm>
          <a:off x="4668266" y="2984754"/>
          <a:ext cx="544513" cy="419100"/>
        </p:xfrm>
        <a:graphic>
          <a:graphicData uri="http://schemas.openxmlformats.org/presentationml/2006/ole">
            <mc:AlternateContent xmlns:mc="http://schemas.openxmlformats.org/markup-compatibility/2006">
              <mc:Choice xmlns:v="urn:schemas-microsoft-com:vml" Requires="v">
                <p:oleObj name="Equation" r:id="rId9" imgW="330120" imgH="253800" progId="Equation.DSMT4">
                  <p:embed/>
                </p:oleObj>
              </mc:Choice>
              <mc:Fallback>
                <p:oleObj name="Equation" r:id="rId9" imgW="330120" imgH="2538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10"/>
                      <a:stretch>
                        <a:fillRect/>
                      </a:stretch>
                    </p:blipFill>
                    <p:spPr>
                      <a:xfrm>
                        <a:off x="4668266" y="2984754"/>
                        <a:ext cx="544513" cy="4191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651548D-9634-4FD7-74DC-A262550FF1FE}"/>
              </a:ext>
            </a:extLst>
          </p:cNvPr>
          <p:cNvSpPr>
            <a:spLocks noGrp="1"/>
          </p:cNvSpPr>
          <p:nvPr>
            <p:ph sz="quarter" idx="20"/>
          </p:nvPr>
        </p:nvSpPr>
        <p:spPr>
          <a:xfrm>
            <a:off x="5332476" y="2983751"/>
            <a:ext cx="1606550" cy="405683"/>
          </a:xfrm>
        </p:spPr>
        <p:txBody>
          <a:bodyPr lIns="0" tIns="18000" rIns="0" bIns="18000" anchor="ctr" anchorCtr="0">
            <a:spAutoFit/>
          </a:bodyPr>
          <a:lstStyle/>
          <a:p>
            <a:pPr marL="0" indent="0">
              <a:buNone/>
            </a:pPr>
            <a:r>
              <a:rPr lang="en-US" sz="2400" dirty="0">
                <a:solidFill>
                  <a:srgbClr val="000000"/>
                </a:solidFill>
              </a:rPr>
              <a:t>and oxygen</a:t>
            </a:r>
            <a:endParaRPr lang="en-US" sz="2400" dirty="0"/>
          </a:p>
        </p:txBody>
      </p:sp>
      <p:graphicFrame>
        <p:nvGraphicFramePr>
          <p:cNvPr id="20" name="Object 19" descr="Left parenthesis O subscript 2 right parenthesis.">
            <a:extLst>
              <a:ext uri="{FF2B5EF4-FFF2-40B4-BE49-F238E27FC236}">
                <a16:creationId xmlns:a16="http://schemas.microsoft.com/office/drawing/2014/main" id="{A7622C64-4488-E163-C61A-7160920C6281}"/>
              </a:ext>
            </a:extLst>
          </p:cNvPr>
          <p:cNvGraphicFramePr>
            <a:graphicFrameLocks noChangeAspect="1"/>
          </p:cNvGraphicFramePr>
          <p:nvPr>
            <p:extLst>
              <p:ext uri="{D42A27DB-BD31-4B8C-83A1-F6EECF244321}">
                <p14:modId xmlns:p14="http://schemas.microsoft.com/office/powerpoint/2010/main" val="405813522"/>
              </p:ext>
            </p:extLst>
          </p:nvPr>
        </p:nvGraphicFramePr>
        <p:xfrm>
          <a:off x="6999288" y="2984500"/>
          <a:ext cx="649287" cy="419100"/>
        </p:xfrm>
        <a:graphic>
          <a:graphicData uri="http://schemas.openxmlformats.org/presentationml/2006/ole">
            <mc:AlternateContent xmlns:mc="http://schemas.openxmlformats.org/markup-compatibility/2006">
              <mc:Choice xmlns:v="urn:schemas-microsoft-com:vml" Requires="v">
                <p:oleObj name="Equation" r:id="rId11" imgW="393480" imgH="253800" progId="Equation.DSMT4">
                  <p:embed/>
                </p:oleObj>
              </mc:Choice>
              <mc:Fallback>
                <p:oleObj name="Equation" r:id="rId11" imgW="393480" imgH="253800" progId="Equation.DSMT4">
                  <p:embed/>
                  <p:pic>
                    <p:nvPicPr>
                      <p:cNvPr id="19" name="Object 18">
                        <a:extLst>
                          <a:ext uri="{FF2B5EF4-FFF2-40B4-BE49-F238E27FC236}">
                            <a16:creationId xmlns:a16="http://schemas.microsoft.com/office/drawing/2014/main" id="{313A6E17-D15A-8557-A7C1-4EDD6A926FA4}"/>
                          </a:ext>
                        </a:extLst>
                      </p:cNvPr>
                      <p:cNvPicPr/>
                      <p:nvPr/>
                    </p:nvPicPr>
                    <p:blipFill>
                      <a:blip r:embed="rId12"/>
                      <a:stretch>
                        <a:fillRect/>
                      </a:stretch>
                    </p:blipFill>
                    <p:spPr>
                      <a:xfrm>
                        <a:off x="6999288" y="2984500"/>
                        <a:ext cx="649287" cy="419100"/>
                      </a:xfrm>
                      <a:prstGeom prst="rect">
                        <a:avLst/>
                      </a:prstGeom>
                    </p:spPr>
                  </p:pic>
                </p:oleObj>
              </mc:Fallback>
            </mc:AlternateContent>
          </a:graphicData>
        </a:graphic>
      </p:graphicFrame>
    </p:spTree>
    <p:extLst>
      <p:ext uri="{BB962C8B-B14F-4D97-AF65-F5344CB8AC3E}">
        <p14:creationId xmlns:p14="http://schemas.microsoft.com/office/powerpoint/2010/main" val="123181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dirty="0"/>
              <a:t>Figure 26.7</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88865"/>
            <a:ext cx="3240722" cy="344128"/>
          </a:xfrm>
        </p:spPr>
        <p:txBody>
          <a:bodyPr wrap="square" lIns="0" tIns="18000" rIns="0" bIns="18000" anchor="ctr" anchorCtr="0">
            <a:spAutoFit/>
          </a:bodyPr>
          <a:lstStyle/>
          <a:p>
            <a:pPr marL="0" indent="0">
              <a:spcBef>
                <a:spcPts val="600"/>
              </a:spcBef>
              <a:buNone/>
            </a:pPr>
            <a:r>
              <a:rPr lang="en-US" sz="2000" noProof="0" dirty="0"/>
              <a:t>Catalytic Converter</a:t>
            </a:r>
          </a:p>
        </p:txBody>
      </p:sp>
      <p:pic>
        <p:nvPicPr>
          <p:cNvPr id="4" name="Picture 3" descr="A graph for an engine without a catalytic converter and with a catalytic converter.&#10;Long description is available in notes, press F6.">
            <a:extLst>
              <a:ext uri="{FF2B5EF4-FFF2-40B4-BE49-F238E27FC236}">
                <a16:creationId xmlns:a16="http://schemas.microsoft.com/office/drawing/2014/main" id="{534B37C7-95AD-1538-E2AA-3A11ED202B34}"/>
              </a:ext>
            </a:extLst>
          </p:cNvPr>
          <p:cNvPicPr>
            <a:picLocks noChangeAspect="1"/>
          </p:cNvPicPr>
          <p:nvPr/>
        </p:nvPicPr>
        <p:blipFill>
          <a:blip r:embed="rId3"/>
          <a:stretch>
            <a:fillRect/>
          </a:stretch>
        </p:blipFill>
        <p:spPr>
          <a:xfrm>
            <a:off x="1551181" y="1626556"/>
            <a:ext cx="5984489" cy="3109588"/>
          </a:xfrm>
          <a:prstGeom prst="rect">
            <a:avLst/>
          </a:prstGeom>
        </p:spPr>
      </p:pic>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7" y="4896511"/>
            <a:ext cx="8315325" cy="1267458"/>
          </a:xfrm>
        </p:spPr>
        <p:txBody>
          <a:bodyPr wrap="square" lIns="0" tIns="18000" rIns="0" bIns="18000" anchor="ctr" anchorCtr="0">
            <a:spAutoFit/>
          </a:bodyPr>
          <a:lstStyle/>
          <a:p>
            <a:pPr marL="0" indent="0">
              <a:buNone/>
            </a:pPr>
            <a:r>
              <a:rPr lang="en-US" sz="2000" dirty="0"/>
              <a:t>The image on the left shows exhaust gases existing in an engine without a catalytic converter with rich exhaust being toward the left of the vertical line and lean exhaust to the right of the line. The image on the right shows the exhaust after it has been treated by the catalytic converter.</a:t>
            </a:r>
            <a:endParaRPr lang="en-US" sz="2000" noProof="0" dirty="0"/>
          </a:p>
        </p:txBody>
      </p:sp>
    </p:spTree>
    <p:extLst>
      <p:ext uri="{BB962C8B-B14F-4D97-AF65-F5344CB8AC3E}">
        <p14:creationId xmlns:p14="http://schemas.microsoft.com/office/powerpoint/2010/main" val="2472034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16912" cy="590349"/>
          </a:xfrm>
        </p:spPr>
        <p:txBody>
          <a:bodyPr wrap="square" lIns="0" tIns="18000" rIns="0" bIns="18000" anchor="ctr" anchorCtr="0">
            <a:spAutoFit/>
          </a:bodyPr>
          <a:lstStyle/>
          <a:p>
            <a:r>
              <a:rPr lang="en-US" dirty="0"/>
              <a:t>Chart 26.1</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0171"/>
            <a:ext cx="3751262" cy="405683"/>
          </a:xfrm>
        </p:spPr>
        <p:txBody>
          <a:bodyPr wrap="square" lIns="0" tIns="18000" rIns="0" bIns="18000" anchor="ctr" anchorCtr="0">
            <a:spAutoFit/>
          </a:bodyPr>
          <a:lstStyle/>
          <a:p>
            <a:pPr marL="0" indent="0">
              <a:spcBef>
                <a:spcPts val="600"/>
              </a:spcBef>
              <a:buNone/>
            </a:pPr>
            <a:r>
              <a:rPr lang="en-US" sz="2400" noProof="0" dirty="0"/>
              <a:t>Gases</a:t>
            </a:r>
          </a:p>
        </p:txBody>
      </p:sp>
      <p:graphicFrame>
        <p:nvGraphicFramePr>
          <p:cNvPr id="3" name="Table 3">
            <a:extLst>
              <a:ext uri="{FF2B5EF4-FFF2-40B4-BE49-F238E27FC236}">
                <a16:creationId xmlns:a16="http://schemas.microsoft.com/office/drawing/2014/main" id="{F5BEE3F5-E201-0216-E559-F2EF9352BA73}"/>
              </a:ext>
            </a:extLst>
          </p:cNvPr>
          <p:cNvGraphicFramePr>
            <a:graphicFrameLocks noGrp="1"/>
          </p:cNvGraphicFramePr>
          <p:nvPr>
            <p:extLst>
              <p:ext uri="{D42A27DB-BD31-4B8C-83A1-F6EECF244321}">
                <p14:modId xmlns:p14="http://schemas.microsoft.com/office/powerpoint/2010/main" val="1911334110"/>
              </p:ext>
            </p:extLst>
          </p:nvPr>
        </p:nvGraphicFramePr>
        <p:xfrm>
          <a:off x="711274" y="1838078"/>
          <a:ext cx="7618910" cy="2873888"/>
        </p:xfrm>
        <a:graphic>
          <a:graphicData uri="http://schemas.openxmlformats.org/drawingml/2006/table">
            <a:tbl>
              <a:tblPr firstRow="1" bandRow="1">
                <a:tableStyleId>{40F9630F-82C1-40B7-BC3A-925EFCFF5E92}</a:tableStyleId>
              </a:tblPr>
              <a:tblGrid>
                <a:gridCol w="3809455">
                  <a:extLst>
                    <a:ext uri="{9D8B030D-6E8A-4147-A177-3AD203B41FA5}">
                      <a16:colId xmlns:a16="http://schemas.microsoft.com/office/drawing/2014/main" val="229555036"/>
                    </a:ext>
                  </a:extLst>
                </a:gridCol>
                <a:gridCol w="3809455">
                  <a:extLst>
                    <a:ext uri="{9D8B030D-6E8A-4147-A177-3AD203B41FA5}">
                      <a16:colId xmlns:a16="http://schemas.microsoft.com/office/drawing/2014/main" val="4052229522"/>
                    </a:ext>
                  </a:extLst>
                </a:gridCol>
              </a:tblGrid>
              <a:tr h="404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EXHAUST GAS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TYPICAL SPECIFICATIONS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855409462"/>
                  </a:ext>
                </a:extLst>
              </a:tr>
              <a:tr h="405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Times New Roman" panose="02020603050405020304" pitchFamily="18" charset="0"/>
                        </a:rPr>
                        <a:t>Unburned hydrocarbons (</a:t>
                      </a:r>
                      <a:r>
                        <a:rPr lang="en-US" sz="1600" b="0" spc="-200" baseline="0" dirty="0">
                          <a:effectLst/>
                          <a:latin typeface="Arial" panose="020B0604020202020204" pitchFamily="34" charset="0"/>
                          <a:ea typeface="Calibri" panose="020F0502020204030204" pitchFamily="34" charset="0"/>
                          <a:cs typeface="Times New Roman" panose="02020603050405020304" pitchFamily="18" charset="0"/>
                        </a:rPr>
                        <a:t>H </a:t>
                      </a:r>
                      <a:r>
                        <a:rPr lang="en-US" sz="1600" b="0" spc="0" dirty="0">
                          <a:effectLst/>
                          <a:latin typeface="Arial" panose="020B0604020202020204" pitchFamily="34" charset="0"/>
                          <a:ea typeface="Calibri" panose="020F0502020204030204" pitchFamily="34" charset="0"/>
                          <a:cs typeface="Times New Roman" panose="02020603050405020304" pitchFamily="18" charset="0"/>
                        </a:rPr>
                        <a:t>C</a:t>
                      </a:r>
                      <a:r>
                        <a:rPr lang="en-US" sz="1600" b="0" dirty="0">
                          <a:effectLst/>
                          <a:latin typeface="Arial" panose="020B0604020202020204" pitchFamily="34" charset="0"/>
                          <a:ea typeface="Calibri" panose="020F0502020204030204" pitchFamily="34" charset="0"/>
                          <a:cs typeface="Times New Roman" panose="02020603050405020304" pitchFamily="18" charset="0"/>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600" b="0" dirty="0">
                          <a:effectLst/>
                          <a:latin typeface="Arial" panose="020B0604020202020204" pitchFamily="34" charset="0"/>
                          <a:ea typeface="Calibri" panose="020F0502020204030204" pitchFamily="34" charset="0"/>
                          <a:cs typeface="Times New Roman" panose="02020603050405020304" pitchFamily="18" charset="0"/>
                        </a:rPr>
                        <a:t>30–50 p</a:t>
                      </a:r>
                      <a:r>
                        <a:rPr lang="en-US" sz="100" b="0" dirty="0">
                          <a:effectLst/>
                          <a:latin typeface="Arial" panose="020B0604020202020204" pitchFamily="34" charset="0"/>
                          <a:ea typeface="Calibri" panose="020F0502020204030204" pitchFamily="34" charset="0"/>
                          <a:cs typeface="Times New Roman" panose="02020603050405020304" pitchFamily="18" charset="0"/>
                        </a:rPr>
                        <a:t> </a:t>
                      </a:r>
                      <a:r>
                        <a:rPr lang="en-US" sz="1600" b="0" dirty="0" err="1">
                          <a:effectLst/>
                          <a:latin typeface="Arial" panose="020B0604020202020204" pitchFamily="34" charset="0"/>
                          <a:ea typeface="Calibri" panose="020F0502020204030204" pitchFamily="34" charset="0"/>
                          <a:cs typeface="Times New Roman" panose="02020603050405020304" pitchFamily="18" charset="0"/>
                        </a:rPr>
                        <a:t>p</a:t>
                      </a:r>
                      <a:r>
                        <a:rPr lang="en-US" sz="100" b="0" dirty="0">
                          <a:effectLst/>
                          <a:latin typeface="Arial" panose="020B0604020202020204" pitchFamily="34" charset="0"/>
                          <a:ea typeface="Calibri" panose="020F0502020204030204" pitchFamily="34" charset="0"/>
                          <a:cs typeface="Times New Roman" panose="02020603050405020304" pitchFamily="18" charset="0"/>
                        </a:rPr>
                        <a:t> </a:t>
                      </a:r>
                      <a:r>
                        <a:rPr lang="en-US" sz="1600" b="0" dirty="0">
                          <a:effectLst/>
                          <a:latin typeface="Arial" panose="020B0604020202020204" pitchFamily="34" charset="0"/>
                          <a:ea typeface="Calibri" panose="020F0502020204030204" pitchFamily="34" charset="0"/>
                          <a:cs typeface="Times New Roman" panose="02020603050405020304" pitchFamily="18" charset="0"/>
                        </a:rPr>
                        <a:t>m or less</a:t>
                      </a:r>
                      <a:endParaRPr lang="en-US" sz="16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382893821"/>
                  </a:ext>
                </a:extLst>
              </a:tr>
              <a:tr h="405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Times New Roman" panose="02020603050405020304" pitchFamily="18" charset="0"/>
                        </a:rPr>
                        <a:t>Carbon Monoxide (</a:t>
                      </a:r>
                      <a:r>
                        <a:rPr lang="en-US" sz="1600" b="0" spc="-300" baseline="0" dirty="0">
                          <a:effectLst/>
                          <a:latin typeface="Arial" panose="020B0604020202020204" pitchFamily="34" charset="0"/>
                          <a:ea typeface="Calibri" panose="020F0502020204030204" pitchFamily="34" charset="0"/>
                          <a:cs typeface="Times New Roman" panose="02020603050405020304" pitchFamily="18" charset="0"/>
                        </a:rPr>
                        <a:t>C </a:t>
                      </a:r>
                      <a:r>
                        <a:rPr lang="en-US" sz="1600" b="0" dirty="0">
                          <a:effectLst/>
                          <a:latin typeface="Arial" panose="020B0604020202020204" pitchFamily="34" charset="0"/>
                          <a:ea typeface="Calibri" panose="020F0502020204030204" pitchFamily="34" charset="0"/>
                          <a:cs typeface="Times New Roman" panose="02020603050405020304" pitchFamily="18" charset="0"/>
                        </a:rPr>
                        <a:t>O)</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Times New Roman" panose="02020603050405020304" pitchFamily="18" charset="0"/>
                        </a:rPr>
                        <a:t>0.3%–0.5% or less</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p>
                      <a:r>
                        <a:rPr lang="en-US" sz="100" b="0" i="0" u="none" strike="noStrike" cap="none" spc="-20" baseline="0" dirty="0">
                          <a:solidFill>
                            <a:srgbClr val="231F20"/>
                          </a:solidFill>
                          <a:effectLst/>
                          <a:latin typeface="Arial"/>
                          <a:ea typeface="Calibri" panose="020F0502020204030204" pitchFamily="34" charset="0"/>
                          <a:cs typeface="Times New Roman" panose="02020603050405020304" pitchFamily="18" charset="0"/>
                          <a:sym typeface="Arial"/>
                        </a:rPr>
                        <a:t>0</a:t>
                      </a:r>
                      <a:endParaRPr lang="en-US" sz="1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302358991"/>
                  </a:ext>
                </a:extLst>
              </a:tr>
              <a:tr h="405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Arial" panose="020B0604020202020204" pitchFamily="34" charset="0"/>
                        </a:rPr>
                        <a:t>Oxygen </a:t>
                      </a:r>
                      <a:r>
                        <a:rPr lang="en-US" sz="100" b="0" dirty="0">
                          <a:effectLst/>
                          <a:latin typeface="Arial" panose="020B0604020202020204" pitchFamily="34" charset="0"/>
                          <a:ea typeface="Calibri" panose="020F0502020204030204" pitchFamily="34" charset="0"/>
                          <a:cs typeface="Arial" panose="020B0604020202020204" pitchFamily="34" charset="0"/>
                        </a:rPr>
                        <a:t>Left parenthesis O subscript 2 right parenthesis.</a:t>
                      </a: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Times New Roman" panose="02020603050405020304" pitchFamily="18" charset="0"/>
                        </a:rPr>
                        <a:t>0%–2%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946247065"/>
                  </a:ext>
                </a:extLst>
              </a:tr>
              <a:tr h="405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Times New Roman" panose="02020603050405020304" pitchFamily="18" charset="0"/>
                        </a:rPr>
                        <a:t>Carbon Dioxide </a:t>
                      </a:r>
                      <a:r>
                        <a:rPr lang="en-US" sz="100" b="0" dirty="0">
                          <a:effectLst/>
                          <a:latin typeface="Arial" panose="020B0604020202020204" pitchFamily="34" charset="0"/>
                          <a:ea typeface="Calibri" panose="020F0502020204030204" pitchFamily="34" charset="0"/>
                          <a:cs typeface="Times New Roman" panose="02020603050405020304" pitchFamily="18" charset="0"/>
                        </a:rPr>
                        <a:t>Left parenthesis C O subscript 2 right parenthesis.</a:t>
                      </a:r>
                      <a:endParaRPr lang="en-US" sz="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Times New Roman" panose="02020603050405020304" pitchFamily="18" charset="0"/>
                        </a:rPr>
                        <a:t>12%–15% or higher</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129886833"/>
                  </a:ext>
                </a:extLst>
              </a:tr>
              <a:tr h="405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Times New Roman" panose="02020603050405020304" pitchFamily="18" charset="0"/>
                        </a:rPr>
                        <a:t>Oxides of Nitrogen </a:t>
                      </a:r>
                      <a:r>
                        <a:rPr lang="en-US" sz="100" b="0" dirty="0">
                          <a:effectLst/>
                          <a:latin typeface="Arial" panose="020B0604020202020204" pitchFamily="34" charset="0"/>
                          <a:ea typeface="Calibri" panose="020F0502020204030204" pitchFamily="34" charset="0"/>
                          <a:cs typeface="Times New Roman" panose="02020603050405020304" pitchFamily="18" charset="0"/>
                        </a:rPr>
                        <a:t>Left parenthesis N O subscript X right parenthesis.</a:t>
                      </a:r>
                      <a:endParaRPr lang="en-US" sz="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Calibri" panose="020F0502020204030204" pitchFamily="34" charset="0"/>
                          <a:cs typeface="Times New Roman" panose="02020603050405020304" pitchFamily="18" charset="0"/>
                        </a:rPr>
                        <a:t>Less than 100 </a:t>
                      </a:r>
                      <a:r>
                        <a:rPr lang="en-US" sz="1600" b="0" spc="-200" baseline="0" dirty="0">
                          <a:effectLst/>
                          <a:latin typeface="Arial" panose="020B0604020202020204" pitchFamily="34" charset="0"/>
                          <a:ea typeface="Calibri" panose="020F0502020204030204" pitchFamily="34" charset="0"/>
                          <a:cs typeface="Times New Roman" panose="02020603050405020304" pitchFamily="18" charset="0"/>
                        </a:rPr>
                        <a:t>p </a:t>
                      </a:r>
                      <a:r>
                        <a:rPr lang="en-US" sz="1600" b="0" spc="-200" baseline="0" dirty="0" err="1">
                          <a:effectLst/>
                          <a:latin typeface="Arial" panose="020B0604020202020204" pitchFamily="34" charset="0"/>
                          <a:ea typeface="Calibri" panose="020F0502020204030204" pitchFamily="34" charset="0"/>
                          <a:cs typeface="Times New Roman" panose="02020603050405020304" pitchFamily="18" charset="0"/>
                        </a:rPr>
                        <a:t>p</a:t>
                      </a:r>
                      <a:r>
                        <a:rPr lang="en-US" sz="1600" b="0" spc="-200" baseline="0" dirty="0">
                          <a:effectLst/>
                          <a:latin typeface="Arial" panose="020B0604020202020204" pitchFamily="34" charset="0"/>
                          <a:ea typeface="Calibri" panose="020F0502020204030204" pitchFamily="34" charset="0"/>
                          <a:cs typeface="Times New Roman" panose="02020603050405020304" pitchFamily="18" charset="0"/>
                        </a:rPr>
                        <a:t> </a:t>
                      </a:r>
                      <a:r>
                        <a:rPr lang="en-US" sz="1600" b="0" dirty="0">
                          <a:effectLst/>
                          <a:latin typeface="Arial" panose="020B0604020202020204" pitchFamily="34" charset="0"/>
                          <a:ea typeface="Calibri" panose="020F0502020204030204" pitchFamily="34" charset="0"/>
                          <a:cs typeface="Times New Roman" panose="02020603050405020304" pitchFamily="18" charset="0"/>
                        </a:rPr>
                        <a:t>m at idle and less than 1,000 </a:t>
                      </a:r>
                      <a:r>
                        <a:rPr lang="en-US" sz="1600" b="0" spc="-200" baseline="0" dirty="0">
                          <a:effectLst/>
                          <a:latin typeface="Arial" panose="020B0604020202020204" pitchFamily="34" charset="0"/>
                          <a:ea typeface="Calibri" panose="020F0502020204030204" pitchFamily="34" charset="0"/>
                          <a:cs typeface="Times New Roman" panose="02020603050405020304" pitchFamily="18" charset="0"/>
                        </a:rPr>
                        <a:t>p </a:t>
                      </a:r>
                      <a:r>
                        <a:rPr lang="en-US" sz="1600" b="0" spc="-200" baseline="0" dirty="0" err="1">
                          <a:effectLst/>
                          <a:latin typeface="Arial" panose="020B0604020202020204" pitchFamily="34" charset="0"/>
                          <a:ea typeface="Calibri" panose="020F0502020204030204" pitchFamily="34" charset="0"/>
                          <a:cs typeface="Times New Roman" panose="02020603050405020304" pitchFamily="18" charset="0"/>
                        </a:rPr>
                        <a:t>p</a:t>
                      </a:r>
                      <a:r>
                        <a:rPr lang="en-US" sz="1600" b="0" spc="-200" baseline="0" dirty="0">
                          <a:effectLst/>
                          <a:latin typeface="Arial" panose="020B0604020202020204" pitchFamily="34" charset="0"/>
                          <a:ea typeface="Calibri" panose="020F0502020204030204" pitchFamily="34" charset="0"/>
                          <a:cs typeface="Times New Roman" panose="02020603050405020304" pitchFamily="18" charset="0"/>
                        </a:rPr>
                        <a:t> </a:t>
                      </a:r>
                      <a:r>
                        <a:rPr lang="en-US" sz="1600" b="0" dirty="0">
                          <a:effectLst/>
                          <a:latin typeface="Arial" panose="020B0604020202020204" pitchFamily="34" charset="0"/>
                          <a:ea typeface="Calibri" panose="020F0502020204030204" pitchFamily="34" charset="0"/>
                          <a:cs typeface="Times New Roman" panose="02020603050405020304" pitchFamily="18" charset="0"/>
                        </a:rPr>
                        <a:t>m at wide-open throttle (</a:t>
                      </a:r>
                      <a:r>
                        <a:rPr lang="en-US" sz="1600" b="0" spc="-300" baseline="0" dirty="0">
                          <a:effectLst/>
                          <a:latin typeface="Arial" panose="020B0604020202020204" pitchFamily="34" charset="0"/>
                          <a:ea typeface="Calibri" panose="020F0502020204030204" pitchFamily="34" charset="0"/>
                          <a:cs typeface="Times New Roman" panose="02020603050405020304" pitchFamily="18" charset="0"/>
                        </a:rPr>
                        <a:t>W O </a:t>
                      </a:r>
                      <a:r>
                        <a:rPr lang="en-US" sz="1600" b="0" dirty="0">
                          <a:effectLst/>
                          <a:latin typeface="Arial" panose="020B0604020202020204" pitchFamily="34" charset="0"/>
                          <a:ea typeface="Calibri" panose="020F0502020204030204" pitchFamily="34" charset="0"/>
                          <a:cs typeface="Times New Roman" panose="02020603050405020304" pitchFamily="18" charset="0"/>
                        </a:rPr>
                        <a:t>T)</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p>
                      <a:endParaRPr lang="en-US" sz="1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072971482"/>
                  </a:ext>
                </a:extLst>
              </a:tr>
            </a:tbl>
          </a:graphicData>
        </a:graphic>
      </p:graphicFrame>
      <p:graphicFrame>
        <p:nvGraphicFramePr>
          <p:cNvPr id="4" name="Object 3">
            <a:extLst>
              <a:ext uri="{FF2B5EF4-FFF2-40B4-BE49-F238E27FC236}">
                <a16:creationId xmlns:a16="http://schemas.microsoft.com/office/drawing/2014/main" id="{5C43DD2B-254F-A5F5-CA2B-8CA2277153E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09731959"/>
              </p:ext>
            </p:extLst>
          </p:nvPr>
        </p:nvGraphicFramePr>
        <p:xfrm>
          <a:off x="1544500" y="3093496"/>
          <a:ext cx="424605" cy="314876"/>
        </p:xfrm>
        <a:graphic>
          <a:graphicData uri="http://schemas.openxmlformats.org/presentationml/2006/ole">
            <mc:AlternateContent xmlns:mc="http://schemas.openxmlformats.org/markup-compatibility/2006">
              <mc:Choice xmlns:v="urn:schemas-microsoft-com:vml" Requires="v">
                <p:oleObj name="Equation" r:id="rId3" imgW="342720" imgH="253800" progId="Equation.DSMT4">
                  <p:embed/>
                </p:oleObj>
              </mc:Choice>
              <mc:Fallback>
                <p:oleObj name="Equation" r:id="rId3" imgW="342720" imgH="253800" progId="Equation.DSMT4">
                  <p:embed/>
                  <p:pic>
                    <p:nvPicPr>
                      <p:cNvPr id="20" name="Object 19">
                        <a:extLst>
                          <a:ext uri="{FF2B5EF4-FFF2-40B4-BE49-F238E27FC236}">
                            <a16:creationId xmlns:a16="http://schemas.microsoft.com/office/drawing/2014/main" id="{A7622C64-4488-E163-C61A-7160920C6281}"/>
                          </a:ext>
                        </a:extLst>
                      </p:cNvPr>
                      <p:cNvPicPr/>
                      <p:nvPr/>
                    </p:nvPicPr>
                    <p:blipFill>
                      <a:blip r:embed="rId4"/>
                      <a:stretch>
                        <a:fillRect/>
                      </a:stretch>
                    </p:blipFill>
                    <p:spPr>
                      <a:xfrm>
                        <a:off x="1544500" y="3093496"/>
                        <a:ext cx="424605" cy="314876"/>
                      </a:xfrm>
                      <a:prstGeom prst="rect">
                        <a:avLst/>
                      </a:prstGeom>
                      <a:solidFill>
                        <a:srgbClr val="D4EAE4"/>
                      </a:solidFill>
                    </p:spPr>
                  </p:pic>
                </p:oleObj>
              </mc:Fallback>
            </mc:AlternateContent>
          </a:graphicData>
        </a:graphic>
      </p:graphicFrame>
      <p:graphicFrame>
        <p:nvGraphicFramePr>
          <p:cNvPr id="6" name="Object 5">
            <a:extLst>
              <a:ext uri="{FF2B5EF4-FFF2-40B4-BE49-F238E27FC236}">
                <a16:creationId xmlns:a16="http://schemas.microsoft.com/office/drawing/2014/main" id="{87058553-F876-CEE7-E221-B0F98DEF7C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28420265"/>
              </p:ext>
            </p:extLst>
          </p:nvPr>
        </p:nvGraphicFramePr>
        <p:xfrm>
          <a:off x="2260509" y="3513242"/>
          <a:ext cx="560388" cy="312737"/>
        </p:xfrm>
        <a:graphic>
          <a:graphicData uri="http://schemas.openxmlformats.org/presentationml/2006/ole">
            <mc:AlternateContent xmlns:mc="http://schemas.openxmlformats.org/markup-compatibility/2006">
              <mc:Choice xmlns:v="urn:schemas-microsoft-com:vml" Requires="v">
                <p:oleObj name="Equation" r:id="rId5" imgW="457200" imgH="253800" progId="Equation.DSMT4">
                  <p:embed/>
                </p:oleObj>
              </mc:Choice>
              <mc:Fallback>
                <p:oleObj name="Equation" r:id="rId5" imgW="457200" imgH="253800" progId="Equation.DSMT4">
                  <p:embed/>
                  <p:pic>
                    <p:nvPicPr>
                      <p:cNvPr id="4" name="Object 3">
                        <a:extLst>
                          <a:ext uri="{FF2B5EF4-FFF2-40B4-BE49-F238E27FC236}">
                            <a16:creationId xmlns:a16="http://schemas.microsoft.com/office/drawing/2014/main" id="{2F50BBEB-DBDF-582B-00B6-D74A052E52BA}"/>
                          </a:ext>
                        </a:extLst>
                      </p:cNvPr>
                      <p:cNvPicPr/>
                      <p:nvPr/>
                    </p:nvPicPr>
                    <p:blipFill>
                      <a:blip r:embed="rId6"/>
                      <a:stretch>
                        <a:fillRect/>
                      </a:stretch>
                    </p:blipFill>
                    <p:spPr>
                      <a:xfrm>
                        <a:off x="2260509" y="3513242"/>
                        <a:ext cx="560388" cy="312737"/>
                      </a:xfrm>
                      <a:prstGeom prst="rect">
                        <a:avLst/>
                      </a:prstGeom>
                      <a:solidFill>
                        <a:srgbClr val="D4EAE4"/>
                      </a:solidFill>
                    </p:spPr>
                  </p:pic>
                </p:oleObj>
              </mc:Fallback>
            </mc:AlternateContent>
          </a:graphicData>
        </a:graphic>
      </p:graphicFrame>
      <p:graphicFrame>
        <p:nvGraphicFramePr>
          <p:cNvPr id="7" name="Object 6">
            <a:extLst>
              <a:ext uri="{FF2B5EF4-FFF2-40B4-BE49-F238E27FC236}">
                <a16:creationId xmlns:a16="http://schemas.microsoft.com/office/drawing/2014/main" id="{5B1C5C96-DBF3-6A69-A220-4118CDF5877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1227548"/>
              </p:ext>
            </p:extLst>
          </p:nvPr>
        </p:nvGraphicFramePr>
        <p:xfrm>
          <a:off x="2540703" y="3953286"/>
          <a:ext cx="565898" cy="315686"/>
        </p:xfrm>
        <a:graphic>
          <a:graphicData uri="http://schemas.openxmlformats.org/presentationml/2006/ole">
            <mc:AlternateContent xmlns:mc="http://schemas.openxmlformats.org/markup-compatibility/2006">
              <mc:Choice xmlns:v="urn:schemas-microsoft-com:vml" Requires="v">
                <p:oleObj name="Equation" r:id="rId7" imgW="457200" imgH="253800" progId="Equation.DSMT4">
                  <p:embed/>
                </p:oleObj>
              </mc:Choice>
              <mc:Fallback>
                <p:oleObj name="Equation" r:id="rId7" imgW="457200" imgH="2538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8"/>
                      <a:stretch>
                        <a:fillRect/>
                      </a:stretch>
                    </p:blipFill>
                    <p:spPr>
                      <a:xfrm>
                        <a:off x="2540703" y="3953286"/>
                        <a:ext cx="565898" cy="315686"/>
                      </a:xfrm>
                      <a:prstGeom prst="rect">
                        <a:avLst/>
                      </a:prstGeom>
                      <a:solidFill>
                        <a:srgbClr val="D4EAE4"/>
                      </a:solidFill>
                    </p:spPr>
                  </p:pic>
                </p:oleObj>
              </mc:Fallback>
            </mc:AlternateContent>
          </a:graphicData>
        </a:graphic>
      </p:graphicFrame>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3849" y="5457938"/>
            <a:ext cx="8316913" cy="775015"/>
          </a:xfrm>
        </p:spPr>
        <p:txBody>
          <a:bodyPr wrap="square" lIns="0" tIns="18000" rIns="0" bIns="18000" anchor="ctr" anchorCtr="0">
            <a:spAutoFit/>
          </a:bodyPr>
          <a:lstStyle/>
          <a:p>
            <a:pPr marL="0" indent="0">
              <a:buNone/>
            </a:pPr>
            <a:r>
              <a:rPr lang="en-US" sz="2400" dirty="0"/>
              <a:t>Typical specifications for gases for a vehicle equipped with a catalytic converter.</a:t>
            </a:r>
            <a:endParaRPr lang="en-US" sz="2400" noProof="0" dirty="0"/>
          </a:p>
        </p:txBody>
      </p:sp>
    </p:spTree>
    <p:extLst>
      <p:ext uri="{BB962C8B-B14F-4D97-AF65-F5344CB8AC3E}">
        <p14:creationId xmlns:p14="http://schemas.microsoft.com/office/powerpoint/2010/main" val="2364388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ED6-E1E7-048A-DA33-1DF8D1DF1F40}"/>
              </a:ext>
            </a:extLst>
          </p:cNvPr>
          <p:cNvSpPr>
            <a:spLocks noGrp="1"/>
          </p:cNvSpPr>
          <p:nvPr>
            <p:ph type="title"/>
          </p:nvPr>
        </p:nvSpPr>
        <p:spPr>
          <a:xfrm>
            <a:off x="457200" y="266240"/>
            <a:ext cx="8229600" cy="1046410"/>
          </a:xfrm>
        </p:spPr>
        <p:txBody>
          <a:bodyPr/>
          <a:lstStyle/>
          <a:p>
            <a:r>
              <a:rPr lang="en-US" sz="2800" dirty="0"/>
              <a:t>Animation:</a:t>
            </a:r>
            <a:br>
              <a:rPr lang="en-US" sz="2800" dirty="0"/>
            </a:br>
            <a:r>
              <a:rPr lang="en-US" sz="2800" dirty="0"/>
              <a:t>Catalytic Converter</a:t>
            </a:r>
          </a:p>
        </p:txBody>
      </p:sp>
      <p:sp>
        <p:nvSpPr>
          <p:cNvPr id="10" name="Rectangle 9">
            <a:extLst>
              <a:ext uri="{FF2B5EF4-FFF2-40B4-BE49-F238E27FC236}">
                <a16:creationId xmlns:a16="http://schemas.microsoft.com/office/drawing/2014/main" id="{6986C7BA-7E09-4D41-AD9C-B32818B3E94D}"/>
              </a:ext>
            </a:extLst>
          </p:cNvPr>
          <p:cNvSpPr/>
          <p:nvPr/>
        </p:nvSpPr>
        <p:spPr>
          <a:xfrm>
            <a:off x="7802881" y="1499743"/>
            <a:ext cx="164894" cy="4282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atalytic_converter">
            <a:hlinkClick r:id="" action="ppaction://media"/>
            <a:extLst>
              <a:ext uri="{FF2B5EF4-FFF2-40B4-BE49-F238E27FC236}">
                <a16:creationId xmlns:a16="http://schemas.microsoft.com/office/drawing/2014/main" id="{42897822-0183-DDEF-8FA8-510CA5726341}"/>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555750"/>
            <a:ext cx="8229600" cy="4226740"/>
          </a:xfrm>
        </p:spPr>
      </p:pic>
    </p:spTree>
    <p:extLst>
      <p:ext uri="{BB962C8B-B14F-4D97-AF65-F5344CB8AC3E}">
        <p14:creationId xmlns:p14="http://schemas.microsoft.com/office/powerpoint/2010/main" val="19563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4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noProof="0" dirty="0"/>
              <a:t>Learning Objectives</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491" y="1122848"/>
            <a:ext cx="8313738" cy="3775837"/>
          </a:xfrm>
        </p:spPr>
        <p:txBody>
          <a:bodyPr wrap="square" lIns="0" tIns="18000" rIns="0" bIns="18000" anchor="ctr" anchorCtr="0">
            <a:spAutoFit/>
          </a:bodyPr>
          <a:lstStyle/>
          <a:p>
            <a:pPr marL="714375" indent="-714375">
              <a:buNone/>
            </a:pPr>
            <a:r>
              <a:rPr lang="en-US" sz="2400" b="1" dirty="0">
                <a:solidFill>
                  <a:srgbClr val="007FA3"/>
                </a:solidFill>
                <a:cs typeface="Times New Roman" panose="02020603050405020304" pitchFamily="18" charset="0"/>
              </a:rPr>
              <a:t>26.1 </a:t>
            </a:r>
            <a:r>
              <a:rPr lang="en-US" sz="2400" dirty="0"/>
              <a:t>Discuss normal engine combustion.</a:t>
            </a:r>
            <a:endParaRPr lang="en-US" sz="2400" noProof="0" dirty="0">
              <a:cs typeface="Times New Roman" panose="02020603050405020304" pitchFamily="18" charset="0"/>
            </a:endParaRPr>
          </a:p>
          <a:p>
            <a:pPr marL="714375" indent="-714375">
              <a:buNone/>
            </a:pPr>
            <a:r>
              <a:rPr lang="en-US" sz="2400" b="1" dirty="0">
                <a:solidFill>
                  <a:srgbClr val="007FA3"/>
                </a:solidFill>
                <a:cs typeface="Times New Roman" panose="02020603050405020304" pitchFamily="18" charset="0"/>
              </a:rPr>
              <a:t>26.2</a:t>
            </a:r>
            <a:r>
              <a:rPr lang="en-US" sz="2400" dirty="0">
                <a:cs typeface="Times New Roman" panose="02020603050405020304" pitchFamily="18" charset="0"/>
              </a:rPr>
              <a:t> </a:t>
            </a:r>
            <a:r>
              <a:rPr lang="en-US" sz="2400" dirty="0"/>
              <a:t>Discuss exhaust analysis and combustion efficiency.</a:t>
            </a:r>
            <a:endParaRPr lang="en-US" sz="2400" noProof="0" dirty="0">
              <a:cs typeface="Times New Roman" panose="02020603050405020304" pitchFamily="18" charset="0"/>
            </a:endParaRPr>
          </a:p>
          <a:p>
            <a:pPr marL="714375" indent="-714375">
              <a:buNone/>
            </a:pPr>
            <a:r>
              <a:rPr lang="en-US" sz="2400" b="1" dirty="0">
                <a:solidFill>
                  <a:srgbClr val="007FA3"/>
                </a:solidFill>
                <a:cs typeface="Times New Roman" panose="02020603050405020304" pitchFamily="18" charset="0"/>
              </a:rPr>
              <a:t>26.3</a:t>
            </a:r>
            <a:r>
              <a:rPr lang="en-US" sz="2400" dirty="0">
                <a:cs typeface="Times New Roman" panose="02020603050405020304" pitchFamily="18" charset="0"/>
              </a:rPr>
              <a:t> </a:t>
            </a:r>
            <a:r>
              <a:rPr lang="en-US" sz="2400" dirty="0"/>
              <a:t>Discuss the catalytic converter.</a:t>
            </a:r>
            <a:endParaRPr lang="en-US" sz="2400" noProof="0" dirty="0">
              <a:cs typeface="Times New Roman" panose="02020603050405020304" pitchFamily="18" charset="0"/>
            </a:endParaRPr>
          </a:p>
          <a:p>
            <a:pPr marL="714375" indent="-714375">
              <a:buNone/>
            </a:pPr>
            <a:r>
              <a:rPr lang="en-US" sz="2400" b="1" dirty="0">
                <a:solidFill>
                  <a:srgbClr val="007FA3"/>
                </a:solidFill>
                <a:cs typeface="Times New Roman" panose="02020603050405020304" pitchFamily="18" charset="0"/>
              </a:rPr>
              <a:t>26</a:t>
            </a:r>
            <a:r>
              <a:rPr lang="en-US" sz="2400" b="1" noProof="0" dirty="0">
                <a:solidFill>
                  <a:srgbClr val="007FA3"/>
                </a:solidFill>
                <a:cs typeface="Times New Roman" panose="02020603050405020304" pitchFamily="18" charset="0"/>
              </a:rPr>
              <a:t>.4</a:t>
            </a:r>
            <a:r>
              <a:rPr lang="en-US" sz="2400" dirty="0">
                <a:cs typeface="Times New Roman" panose="02020603050405020304" pitchFamily="18" charset="0"/>
              </a:rPr>
              <a:t> </a:t>
            </a:r>
            <a:r>
              <a:rPr lang="en-US" sz="2400" dirty="0"/>
              <a:t>Explain diagnosis using exhaust analysis.</a:t>
            </a:r>
            <a:endParaRPr lang="en-US" sz="2400" noProof="0" dirty="0">
              <a:cs typeface="Times New Roman" panose="02020603050405020304" pitchFamily="18" charset="0"/>
            </a:endParaRPr>
          </a:p>
          <a:p>
            <a:pPr marL="714375" indent="-714375">
              <a:buNone/>
            </a:pPr>
            <a:r>
              <a:rPr lang="en-US" sz="2400" b="1" dirty="0">
                <a:solidFill>
                  <a:srgbClr val="007FA3"/>
                </a:solidFill>
                <a:cs typeface="Times New Roman" panose="02020603050405020304" pitchFamily="18" charset="0"/>
              </a:rPr>
              <a:t>26</a:t>
            </a:r>
            <a:r>
              <a:rPr lang="en-US" sz="2400" b="1" noProof="0" dirty="0">
                <a:solidFill>
                  <a:srgbClr val="007FA3"/>
                </a:solidFill>
                <a:cs typeface="Times New Roman" panose="02020603050405020304" pitchFamily="18" charset="0"/>
              </a:rPr>
              <a:t>.5</a:t>
            </a:r>
            <a:r>
              <a:rPr lang="en-US" sz="2400" dirty="0">
                <a:cs typeface="Times New Roman" panose="02020603050405020304" pitchFamily="18" charset="0"/>
              </a:rPr>
              <a:t> </a:t>
            </a:r>
            <a:r>
              <a:rPr lang="en-US" sz="2400" dirty="0"/>
              <a:t>Explain engine fault possibilities.</a:t>
            </a:r>
            <a:endParaRPr lang="en-US" sz="2400" noProof="0" dirty="0">
              <a:cs typeface="Times New Roman" panose="02020603050405020304" pitchFamily="18" charset="0"/>
            </a:endParaRPr>
          </a:p>
          <a:p>
            <a:pPr marL="714375" indent="-714375">
              <a:buNone/>
            </a:pPr>
            <a:r>
              <a:rPr lang="en-US" sz="2400" b="1" dirty="0">
                <a:solidFill>
                  <a:srgbClr val="007FA3"/>
                </a:solidFill>
                <a:cs typeface="Times New Roman" panose="02020603050405020304" pitchFamily="18" charset="0"/>
              </a:rPr>
              <a:t>26</a:t>
            </a:r>
            <a:r>
              <a:rPr lang="en-US" sz="2400" b="1" noProof="0" dirty="0">
                <a:solidFill>
                  <a:srgbClr val="007FA3"/>
                </a:solidFill>
                <a:cs typeface="Times New Roman" panose="02020603050405020304" pitchFamily="18" charset="0"/>
              </a:rPr>
              <a:t>.6</a:t>
            </a:r>
            <a:r>
              <a:rPr lang="en-US" sz="2400" dirty="0">
                <a:cs typeface="Times New Roman" panose="02020603050405020304" pitchFamily="18" charset="0"/>
              </a:rPr>
              <a:t> </a:t>
            </a:r>
            <a:r>
              <a:rPr lang="en-US" sz="2400" dirty="0"/>
              <a:t>Discuss </a:t>
            </a:r>
            <a:r>
              <a:rPr lang="en-US" sz="2400" spc="-300" dirty="0"/>
              <a:t>U </a:t>
            </a:r>
            <a:r>
              <a:rPr lang="en-US" sz="2400" dirty="0"/>
              <a:t>S and European emission standards.</a:t>
            </a:r>
            <a:endParaRPr lang="en-US" sz="2400" dirty="0">
              <a:cs typeface="Times New Roman" panose="02020603050405020304" pitchFamily="18" charset="0"/>
            </a:endParaRPr>
          </a:p>
          <a:p>
            <a:pPr marL="714375" indent="-714375">
              <a:buNone/>
            </a:pPr>
            <a:r>
              <a:rPr lang="en-US" sz="2400" b="1" dirty="0">
                <a:solidFill>
                  <a:srgbClr val="007FA3"/>
                </a:solidFill>
                <a:cs typeface="Times New Roman" panose="02020603050405020304" pitchFamily="18" charset="0"/>
              </a:rPr>
              <a:t>26.7</a:t>
            </a:r>
            <a:r>
              <a:rPr lang="en-US" sz="2400" dirty="0">
                <a:cs typeface="Times New Roman" panose="02020603050405020304" pitchFamily="18" charset="0"/>
              </a:rPr>
              <a:t> </a:t>
            </a:r>
            <a:r>
              <a:rPr lang="en-US" sz="2400" dirty="0"/>
              <a:t>Explain vehicle emission testing.</a:t>
            </a:r>
            <a:r>
              <a:rPr lang="en-US" sz="2400" dirty="0">
                <a:solidFill>
                  <a:schemeClr val="bg2"/>
                </a:solidFill>
              </a:rPr>
              <a:t> </a:t>
            </a:r>
            <a:endParaRPr lang="en-US" sz="2400" noProof="0" dirty="0">
              <a:cs typeface="Times New Roman" panose="02020603050405020304" pitchFamily="18" charset="0"/>
            </a:endParaRPr>
          </a:p>
        </p:txBody>
      </p:sp>
    </p:spTree>
    <p:extLst>
      <p:ext uri="{BB962C8B-B14F-4D97-AF65-F5344CB8AC3E}">
        <p14:creationId xmlns:p14="http://schemas.microsoft.com/office/powerpoint/2010/main" val="154632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dirty="0"/>
              <a:t>Question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8456" y="1143535"/>
            <a:ext cx="8313738" cy="405683"/>
          </a:xfrm>
        </p:spPr>
        <p:txBody>
          <a:bodyPr wrap="square" lIns="0" tIns="18000" rIns="0" bIns="18000" anchor="ctr" anchorCtr="0">
            <a:spAutoFit/>
          </a:bodyPr>
          <a:lstStyle/>
          <a:p>
            <a:pPr marL="0" indent="0">
              <a:buNone/>
            </a:pPr>
            <a:r>
              <a:rPr lang="en-US" sz="2400" dirty="0">
                <a:solidFill>
                  <a:srgbClr val="000000"/>
                </a:solidFill>
              </a:rPr>
              <a:t>What is the function of a catalytic converter?</a:t>
            </a:r>
          </a:p>
        </p:txBody>
      </p:sp>
    </p:spTree>
    <p:extLst>
      <p:ext uri="{BB962C8B-B14F-4D97-AF65-F5344CB8AC3E}">
        <p14:creationId xmlns:p14="http://schemas.microsoft.com/office/powerpoint/2010/main" val="316292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noProof="0" dirty="0"/>
              <a:t>Answer 2</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8456" y="1136346"/>
            <a:ext cx="8292307" cy="775015"/>
          </a:xfrm>
        </p:spPr>
        <p:txBody>
          <a:bodyPr wrap="square" lIns="0" tIns="18000" rIns="0" bIns="18000" anchor="ctr" anchorCtr="0">
            <a:spAutoFit/>
          </a:bodyPr>
          <a:lstStyle/>
          <a:p>
            <a:pPr marL="0" indent="0">
              <a:buNone/>
            </a:pPr>
            <a:r>
              <a:rPr lang="en-US" sz="2400" dirty="0">
                <a:solidFill>
                  <a:srgbClr val="000000"/>
                </a:solidFill>
              </a:rPr>
              <a:t>Oxidize hydrocarbons and carbon monoxide and reduce oxides of nitrogen. </a:t>
            </a:r>
          </a:p>
        </p:txBody>
      </p:sp>
    </p:spTree>
    <p:extLst>
      <p:ext uri="{BB962C8B-B14F-4D97-AF65-F5344CB8AC3E}">
        <p14:creationId xmlns:p14="http://schemas.microsoft.com/office/powerpoint/2010/main" val="4092186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7472" y="185372"/>
            <a:ext cx="8229600" cy="590349"/>
          </a:xfrm>
        </p:spPr>
        <p:txBody>
          <a:bodyPr wrap="square" lIns="0" tIns="18000" rIns="0" bIns="18000" anchor="ctr" anchorCtr="0">
            <a:spAutoFit/>
          </a:bodyPr>
          <a:lstStyle/>
          <a:p>
            <a:r>
              <a:rPr lang="en-US" sz="3600" dirty="0">
                <a:latin typeface="+mj-lt"/>
                <a:cs typeface="Arial" panose="020B0604020202020204" pitchFamily="34" charset="0"/>
              </a:rPr>
              <a:t>Exhaust Analysis Diagnostic Tool</a:t>
            </a:r>
            <a:endParaRPr lang="en-US" sz="3600" noProof="0" dirty="0">
              <a:latin typeface="+mj-lt"/>
              <a:cs typeface="Arial" panose="020B0604020202020204" pitchFamily="34" charset="0"/>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38327" y="1140534"/>
            <a:ext cx="8302435" cy="851959"/>
          </a:xfrm>
        </p:spPr>
        <p:txBody>
          <a:bodyPr wrap="square" lIns="0" tIns="18000" rIns="0" bIns="18000" anchor="ctr" anchorCtr="0">
            <a:spAutoFit/>
          </a:bodyPr>
          <a:lstStyle/>
          <a:p>
            <a:pPr marL="342900" indent="-342900"/>
            <a:r>
              <a:rPr lang="en-US" sz="2400" dirty="0">
                <a:solidFill>
                  <a:srgbClr val="000000"/>
                </a:solidFill>
              </a:rPr>
              <a:t>Rich or Lean Exhaust</a:t>
            </a:r>
          </a:p>
          <a:p>
            <a:pPr marL="829818" lvl="1" indent="-342900"/>
            <a:r>
              <a:rPr lang="en-US" sz="2400" kern="0" spc="-350" dirty="0">
                <a:solidFill>
                  <a:srgbClr val="000000"/>
                </a:solidFill>
              </a:rPr>
              <a:t>C </a:t>
            </a:r>
            <a:r>
              <a:rPr lang="en-US" sz="2400" dirty="0">
                <a:solidFill>
                  <a:srgbClr val="000000"/>
                </a:solidFill>
              </a:rPr>
              <a:t>O is high, exhaust rich, </a:t>
            </a:r>
            <a:r>
              <a:rPr lang="en-US" sz="2400" kern="0" spc="-350" dirty="0">
                <a:solidFill>
                  <a:srgbClr val="000000"/>
                </a:solidFill>
              </a:rPr>
              <a:t>C </a:t>
            </a:r>
            <a:r>
              <a:rPr lang="en-US" sz="2400" dirty="0">
                <a:solidFill>
                  <a:srgbClr val="000000"/>
                </a:solidFill>
              </a:rPr>
              <a:t>O is called “rich indicator.”</a:t>
            </a:r>
          </a:p>
        </p:txBody>
      </p:sp>
      <p:sp>
        <p:nvSpPr>
          <p:cNvPr id="3" name="Content Placeholder 2">
            <a:extLst>
              <a:ext uri="{FF2B5EF4-FFF2-40B4-BE49-F238E27FC236}">
                <a16:creationId xmlns:a16="http://schemas.microsoft.com/office/drawing/2014/main" id="{025C9879-E557-82F5-7131-EF516597EA93}"/>
              </a:ext>
            </a:extLst>
          </p:cNvPr>
          <p:cNvSpPr>
            <a:spLocks noGrp="1"/>
          </p:cNvSpPr>
          <p:nvPr>
            <p:ph idx="13"/>
          </p:nvPr>
        </p:nvSpPr>
        <p:spPr>
          <a:xfrm>
            <a:off x="338328" y="2074333"/>
            <a:ext cx="713232" cy="405683"/>
          </a:xfrm>
        </p:spPr>
        <p:txBody>
          <a:bodyPr wrap="square" lIns="0" tIns="18000" rIns="0" bIns="18000" anchor="ctr" anchorCtr="0">
            <a:spAutoFit/>
          </a:bodyPr>
          <a:lstStyle/>
          <a:p>
            <a:pPr marL="829818" lvl="1" indent="-342900"/>
            <a:r>
              <a:rPr lang="en-US" sz="2400" dirty="0"/>
              <a:t> </a:t>
            </a:r>
          </a:p>
        </p:txBody>
      </p:sp>
      <p:graphicFrame>
        <p:nvGraphicFramePr>
          <p:cNvPr id="16" name="Object 15" descr="O subscript 2.">
            <a:extLst>
              <a:ext uri="{FF2B5EF4-FFF2-40B4-BE49-F238E27FC236}">
                <a16:creationId xmlns:a16="http://schemas.microsoft.com/office/drawing/2014/main" id="{A713D596-C021-4999-4E93-3C4FD60AF45D}"/>
              </a:ext>
            </a:extLst>
          </p:cNvPr>
          <p:cNvGraphicFramePr>
            <a:graphicFrameLocks noChangeAspect="1"/>
          </p:cNvGraphicFramePr>
          <p:nvPr>
            <p:extLst>
              <p:ext uri="{D42A27DB-BD31-4B8C-83A1-F6EECF244321}">
                <p14:modId xmlns:p14="http://schemas.microsoft.com/office/powerpoint/2010/main" val="3821690983"/>
              </p:ext>
            </p:extLst>
          </p:nvPr>
        </p:nvGraphicFramePr>
        <p:xfrm>
          <a:off x="1161288" y="2097928"/>
          <a:ext cx="430276" cy="457169"/>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1161288" y="2097928"/>
                        <a:ext cx="430276" cy="457169"/>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6A816F8-3BAD-567E-F155-7D0A9D492213}"/>
              </a:ext>
            </a:extLst>
          </p:cNvPr>
          <p:cNvSpPr>
            <a:spLocks noGrp="1"/>
          </p:cNvSpPr>
          <p:nvPr>
            <p:ph sz="quarter" idx="17"/>
          </p:nvPr>
        </p:nvSpPr>
        <p:spPr>
          <a:xfrm>
            <a:off x="1706723" y="2106699"/>
            <a:ext cx="2893218" cy="405683"/>
          </a:xfrm>
        </p:spPr>
        <p:txBody>
          <a:bodyPr wrap="square" lIns="0" tIns="18000" rIns="0" bIns="18000" anchor="ctr" anchorCtr="0">
            <a:spAutoFit/>
          </a:bodyPr>
          <a:lstStyle/>
          <a:p>
            <a:pPr marL="0" lvl="1" indent="0">
              <a:buNone/>
            </a:pPr>
            <a:r>
              <a:rPr lang="en-US" sz="2400" dirty="0">
                <a:solidFill>
                  <a:srgbClr val="000000"/>
                </a:solidFill>
              </a:rPr>
              <a:t>is high, exhaust lean,</a:t>
            </a:r>
            <a:endParaRPr lang="en-US" sz="2400" dirty="0"/>
          </a:p>
        </p:txBody>
      </p:sp>
      <p:graphicFrame>
        <p:nvGraphicFramePr>
          <p:cNvPr id="20" name="Object 19" descr="O subscript 2.">
            <a:extLst>
              <a:ext uri="{FF2B5EF4-FFF2-40B4-BE49-F238E27FC236}">
                <a16:creationId xmlns:a16="http://schemas.microsoft.com/office/drawing/2014/main" id="{BA2474F3-C3D7-C46D-83D4-22F92C945511}"/>
              </a:ext>
            </a:extLst>
          </p:cNvPr>
          <p:cNvGraphicFramePr>
            <a:graphicFrameLocks noChangeAspect="1"/>
          </p:cNvGraphicFramePr>
          <p:nvPr>
            <p:extLst>
              <p:ext uri="{D42A27DB-BD31-4B8C-83A1-F6EECF244321}">
                <p14:modId xmlns:p14="http://schemas.microsoft.com/office/powerpoint/2010/main" val="181008153"/>
              </p:ext>
            </p:extLst>
          </p:nvPr>
        </p:nvGraphicFramePr>
        <p:xfrm>
          <a:off x="4690872" y="2097239"/>
          <a:ext cx="430276" cy="457169"/>
        </p:xfrm>
        <a:graphic>
          <a:graphicData uri="http://schemas.openxmlformats.org/presentationml/2006/ole">
            <mc:AlternateContent xmlns:mc="http://schemas.openxmlformats.org/markup-compatibility/2006">
              <mc:Choice xmlns:v="urn:schemas-microsoft-com:vml" Requires="v">
                <p:oleObj name="Equation" r:id="rId5" imgW="215640" imgH="228600" progId="Equation.DSMT4">
                  <p:embed/>
                </p:oleObj>
              </mc:Choice>
              <mc:Fallback>
                <p:oleObj name="Equation" r:id="rId5" imgW="21564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4690872" y="2097239"/>
                        <a:ext cx="430276" cy="457169"/>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2AB7295-11F6-7F8D-B9C1-5FA859FC23A7}"/>
              </a:ext>
            </a:extLst>
          </p:cNvPr>
          <p:cNvSpPr>
            <a:spLocks noGrp="1"/>
          </p:cNvSpPr>
          <p:nvPr>
            <p:ph sz="quarter" idx="18"/>
          </p:nvPr>
        </p:nvSpPr>
        <p:spPr>
          <a:xfrm>
            <a:off x="5248656" y="2116750"/>
            <a:ext cx="3346704" cy="405683"/>
          </a:xfrm>
        </p:spPr>
        <p:txBody>
          <a:bodyPr wrap="square" lIns="0" tIns="18000" rIns="0" bIns="18000" anchor="ctr" anchorCtr="0">
            <a:spAutoFit/>
          </a:bodyPr>
          <a:lstStyle/>
          <a:p>
            <a:pPr marL="0" lvl="1" indent="0">
              <a:buNone/>
            </a:pPr>
            <a:r>
              <a:rPr lang="en-US" sz="2400" dirty="0">
                <a:solidFill>
                  <a:srgbClr val="000000"/>
                </a:solidFill>
              </a:rPr>
              <a:t>is called “lean indicator.”</a:t>
            </a:r>
            <a:endParaRPr lang="en-US" sz="2400" dirty="0"/>
          </a:p>
        </p:txBody>
      </p:sp>
      <p:sp>
        <p:nvSpPr>
          <p:cNvPr id="12" name="Content Placeholder 11">
            <a:extLst>
              <a:ext uri="{FF2B5EF4-FFF2-40B4-BE49-F238E27FC236}">
                <a16:creationId xmlns:a16="http://schemas.microsoft.com/office/drawing/2014/main" id="{648FD600-34EA-FD57-F3FB-D3D55D99088C}"/>
              </a:ext>
            </a:extLst>
          </p:cNvPr>
          <p:cNvSpPr>
            <a:spLocks noGrp="1"/>
          </p:cNvSpPr>
          <p:nvPr>
            <p:ph sz="quarter" idx="19"/>
          </p:nvPr>
        </p:nvSpPr>
        <p:spPr>
          <a:xfrm>
            <a:off x="323850" y="2620054"/>
            <a:ext cx="6726174" cy="405683"/>
          </a:xfrm>
        </p:spPr>
        <p:txBody>
          <a:bodyPr wrap="square" lIns="0" tIns="18000" rIns="0" bIns="18000" anchor="ctr" anchorCtr="0">
            <a:spAutoFit/>
          </a:bodyPr>
          <a:lstStyle/>
          <a:p>
            <a:pPr marL="342900" indent="-342900">
              <a:buFont typeface="Arial" panose="020B0604020202020204" pitchFamily="34" charset="0"/>
              <a:buChar char="•"/>
            </a:pPr>
            <a:r>
              <a:rPr lang="en-US" sz="2400" dirty="0">
                <a:solidFill>
                  <a:srgbClr val="000000"/>
                </a:solidFill>
              </a:rPr>
              <a:t>Therefore, if the </a:t>
            </a:r>
            <a:r>
              <a:rPr lang="en-US" sz="2400" kern="0" spc="-350" dirty="0">
                <a:solidFill>
                  <a:srgbClr val="000000"/>
                </a:solidFill>
              </a:rPr>
              <a:t>C </a:t>
            </a:r>
            <a:r>
              <a:rPr lang="en-US" sz="2400" dirty="0">
                <a:solidFill>
                  <a:srgbClr val="000000"/>
                </a:solidFill>
              </a:rPr>
              <a:t>O reading is the same as the</a:t>
            </a:r>
            <a:endParaRPr lang="en-US" sz="2400" dirty="0"/>
          </a:p>
        </p:txBody>
      </p:sp>
      <p:graphicFrame>
        <p:nvGraphicFramePr>
          <p:cNvPr id="21" name="Object 20" descr="O subscript 2.">
            <a:extLst>
              <a:ext uri="{FF2B5EF4-FFF2-40B4-BE49-F238E27FC236}">
                <a16:creationId xmlns:a16="http://schemas.microsoft.com/office/drawing/2014/main" id="{43D99691-921F-B291-4BD5-8FEF17B9199E}"/>
              </a:ext>
            </a:extLst>
          </p:cNvPr>
          <p:cNvGraphicFramePr>
            <a:graphicFrameLocks noChangeAspect="1"/>
          </p:cNvGraphicFramePr>
          <p:nvPr>
            <p:extLst>
              <p:ext uri="{D42A27DB-BD31-4B8C-83A1-F6EECF244321}">
                <p14:modId xmlns:p14="http://schemas.microsoft.com/office/powerpoint/2010/main" val="2864806876"/>
              </p:ext>
            </p:extLst>
          </p:nvPr>
        </p:nvGraphicFramePr>
        <p:xfrm>
          <a:off x="7139813" y="2617782"/>
          <a:ext cx="430276" cy="457169"/>
        </p:xfrm>
        <a:graphic>
          <a:graphicData uri="http://schemas.openxmlformats.org/presentationml/2006/ole">
            <mc:AlternateContent xmlns:mc="http://schemas.openxmlformats.org/markup-compatibility/2006">
              <mc:Choice xmlns:v="urn:schemas-microsoft-com:vml" Requires="v">
                <p:oleObj name="Equation" r:id="rId6" imgW="215640" imgH="228600" progId="Equation.DSMT4">
                  <p:embed/>
                </p:oleObj>
              </mc:Choice>
              <mc:Fallback>
                <p:oleObj name="Equation" r:id="rId6" imgW="215640" imgH="228600" progId="Equation.DSMT4">
                  <p:embed/>
                  <p:pic>
                    <p:nvPicPr>
                      <p:cNvPr id="20" name="Object 19">
                        <a:extLst>
                          <a:ext uri="{FF2B5EF4-FFF2-40B4-BE49-F238E27FC236}">
                            <a16:creationId xmlns:a16="http://schemas.microsoft.com/office/drawing/2014/main" id="{BA2474F3-C3D7-C46D-83D4-22F92C945511}"/>
                          </a:ext>
                        </a:extLst>
                      </p:cNvPr>
                      <p:cNvPicPr/>
                      <p:nvPr/>
                    </p:nvPicPr>
                    <p:blipFill>
                      <a:blip r:embed="rId4"/>
                      <a:stretch>
                        <a:fillRect/>
                      </a:stretch>
                    </p:blipFill>
                    <p:spPr>
                      <a:xfrm>
                        <a:off x="7139813" y="2617782"/>
                        <a:ext cx="430276" cy="457169"/>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78EE3B30-4039-752D-2319-4CA7CDB4CC79}"/>
              </a:ext>
            </a:extLst>
          </p:cNvPr>
          <p:cNvSpPr>
            <a:spLocks noGrp="1"/>
          </p:cNvSpPr>
          <p:nvPr>
            <p:ph sz="quarter" idx="20"/>
          </p:nvPr>
        </p:nvSpPr>
        <p:spPr>
          <a:xfrm>
            <a:off x="694944" y="3126079"/>
            <a:ext cx="6309360" cy="397689"/>
          </a:xfrm>
        </p:spPr>
        <p:txBody>
          <a:bodyPr wrap="square" lIns="0" tIns="18000" rIns="0" bIns="18000" anchor="ctr" anchorCtr="0">
            <a:spAutoFit/>
          </a:bodyPr>
          <a:lstStyle/>
          <a:p>
            <a:pPr marL="0" indent="0">
              <a:buNone/>
            </a:pPr>
            <a:r>
              <a:rPr lang="en-US" sz="2400" dirty="0">
                <a:solidFill>
                  <a:srgbClr val="000000"/>
                </a:solidFill>
              </a:rPr>
              <a:t>reading, then the engine is operating correctly.</a:t>
            </a:r>
            <a:endParaRPr lang="en-US" sz="2400" dirty="0"/>
          </a:p>
        </p:txBody>
      </p:sp>
    </p:spTree>
    <p:extLst>
      <p:ext uri="{BB962C8B-B14F-4D97-AF65-F5344CB8AC3E}">
        <p14:creationId xmlns:p14="http://schemas.microsoft.com/office/powerpoint/2010/main" val="1233760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D0B9053B-2182-1E67-C963-8E878519FDC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8256FF5-D8F4-2BEB-CDEA-B5748C8CED6D}"/>
              </a:ext>
            </a:extLst>
          </p:cNvPr>
          <p:cNvSpPr>
            <a:spLocks noGrp="1"/>
          </p:cNvSpPr>
          <p:nvPr>
            <p:ph type="title"/>
          </p:nvPr>
        </p:nvSpPr>
        <p:spPr>
          <a:xfrm>
            <a:off x="333375" y="191897"/>
            <a:ext cx="8229600" cy="590349"/>
          </a:xfrm>
        </p:spPr>
        <p:txBody>
          <a:bodyPr wrap="square" lIns="0" tIns="18000" rIns="0" bIns="18000" anchor="ctr" anchorCtr="0">
            <a:spAutoFit/>
          </a:bodyPr>
          <a:lstStyle/>
          <a:p>
            <a:r>
              <a:rPr lang="en-US" sz="3600" dirty="0">
                <a:latin typeface="+mj-lt"/>
              </a:rPr>
              <a:t>Figure 26.8</a:t>
            </a:r>
            <a:endParaRPr lang="en-US" sz="3600" noProof="0" dirty="0">
              <a:latin typeface="+mj-lt"/>
              <a:cs typeface="Arial" panose="020B0604020202020204" pitchFamily="34" charset="0"/>
            </a:endParaRPr>
          </a:p>
        </p:txBody>
      </p:sp>
      <p:sp>
        <p:nvSpPr>
          <p:cNvPr id="3" name="Content Placeholder 2">
            <a:extLst>
              <a:ext uri="{FF2B5EF4-FFF2-40B4-BE49-F238E27FC236}">
                <a16:creationId xmlns:a16="http://schemas.microsoft.com/office/drawing/2014/main" id="{412A8EA1-D895-4127-AAD8-E66CCD1D719A}"/>
              </a:ext>
            </a:extLst>
          </p:cNvPr>
          <p:cNvSpPr>
            <a:spLocks noGrp="1"/>
          </p:cNvSpPr>
          <p:nvPr>
            <p:ph sz="quarter" idx="13"/>
          </p:nvPr>
        </p:nvSpPr>
        <p:spPr>
          <a:xfrm>
            <a:off x="344487" y="1140433"/>
            <a:ext cx="4078288" cy="405683"/>
          </a:xfrm>
        </p:spPr>
        <p:txBody>
          <a:bodyPr wrap="square" lIns="0" tIns="18000" rIns="0" bIns="18000" anchor="ctr" anchorCtr="0">
            <a:spAutoFit/>
          </a:bodyPr>
          <a:lstStyle/>
          <a:p>
            <a:pPr marL="0" indent="0">
              <a:buNone/>
            </a:pPr>
            <a:r>
              <a:rPr lang="en-US" sz="2400" dirty="0">
                <a:solidFill>
                  <a:srgbClr val="000000"/>
                </a:solidFill>
              </a:rPr>
              <a:t>Hole in Exhaust</a:t>
            </a:r>
          </a:p>
        </p:txBody>
      </p:sp>
      <p:pic>
        <p:nvPicPr>
          <p:cNvPr id="28" name="Picture 27" descr="A hole in the exhaust pipe. The hole allows outside air to be drawn into the exhaust system and exhaust to leak out. Low-pressure areas behind exhaust pulses are created which lead to slugs of exhaust.">
            <a:extLst>
              <a:ext uri="{FF2B5EF4-FFF2-40B4-BE49-F238E27FC236}">
                <a16:creationId xmlns:a16="http://schemas.microsoft.com/office/drawing/2014/main" id="{19A05C0B-73B8-043F-3D4F-3B7A56FD9E42}"/>
              </a:ext>
            </a:extLst>
          </p:cNvPr>
          <p:cNvPicPr>
            <a:picLocks noChangeAspect="1"/>
          </p:cNvPicPr>
          <p:nvPr/>
        </p:nvPicPr>
        <p:blipFill>
          <a:blip r:embed="rId3"/>
          <a:stretch>
            <a:fillRect/>
          </a:stretch>
        </p:blipFill>
        <p:spPr>
          <a:xfrm>
            <a:off x="2406480" y="1684742"/>
            <a:ext cx="4254840" cy="2510617"/>
          </a:xfrm>
          <a:prstGeom prst="rect">
            <a:avLst/>
          </a:prstGeom>
        </p:spPr>
      </p:pic>
      <p:sp>
        <p:nvSpPr>
          <p:cNvPr id="4" name="Content Placeholder 3">
            <a:extLst>
              <a:ext uri="{FF2B5EF4-FFF2-40B4-BE49-F238E27FC236}">
                <a16:creationId xmlns:a16="http://schemas.microsoft.com/office/drawing/2014/main" id="{BE5B56EC-85E6-79F6-BF6D-98230281BB54}"/>
              </a:ext>
            </a:extLst>
          </p:cNvPr>
          <p:cNvSpPr>
            <a:spLocks noGrp="1"/>
          </p:cNvSpPr>
          <p:nvPr>
            <p:ph sz="quarter" idx="14"/>
          </p:nvPr>
        </p:nvSpPr>
        <p:spPr>
          <a:xfrm>
            <a:off x="334009" y="4272877"/>
            <a:ext cx="8316913" cy="1144347"/>
          </a:xfrm>
        </p:spPr>
        <p:txBody>
          <a:bodyPr lIns="0" tIns="18000" rIns="0" bIns="18000" anchor="ctr" anchorCtr="0">
            <a:spAutoFit/>
          </a:bodyPr>
          <a:lstStyle/>
          <a:p>
            <a:pPr marL="0" indent="0">
              <a:buNone/>
            </a:pPr>
            <a:r>
              <a:rPr lang="en-US" sz="2400" dirty="0"/>
              <a:t>A hole in the exhaust system can cause outside air (containing oxygen) to be drawn into the exhaust system. This extra oxygen can be confusing to a service technician</a:t>
            </a:r>
          </a:p>
        </p:txBody>
      </p:sp>
      <p:sp>
        <p:nvSpPr>
          <p:cNvPr id="6" name="Content Placeholder 5">
            <a:extLst>
              <a:ext uri="{FF2B5EF4-FFF2-40B4-BE49-F238E27FC236}">
                <a16:creationId xmlns:a16="http://schemas.microsoft.com/office/drawing/2014/main" id="{0231B9FB-CE4B-DDE5-41C5-52E9453A56E5}"/>
              </a:ext>
            </a:extLst>
          </p:cNvPr>
          <p:cNvSpPr>
            <a:spLocks noGrp="1"/>
          </p:cNvSpPr>
          <p:nvPr>
            <p:ph sz="quarter" idx="15"/>
          </p:nvPr>
        </p:nvSpPr>
        <p:spPr>
          <a:xfrm>
            <a:off x="334009" y="5474126"/>
            <a:ext cx="2439987" cy="405683"/>
          </a:xfrm>
        </p:spPr>
        <p:txBody>
          <a:bodyPr wrap="square" lIns="0" tIns="18000" rIns="0" bIns="18000" anchor="ctr" anchorCtr="0">
            <a:spAutoFit/>
          </a:bodyPr>
          <a:lstStyle/>
          <a:p>
            <a:pPr marL="0" indent="0">
              <a:buNone/>
            </a:pPr>
            <a:r>
              <a:rPr lang="en-US" sz="2400" dirty="0"/>
              <a:t>because the extra</a:t>
            </a:r>
          </a:p>
        </p:txBody>
      </p:sp>
      <p:graphicFrame>
        <p:nvGraphicFramePr>
          <p:cNvPr id="30" name="Object 29" descr="O subscript 2">
            <a:extLst>
              <a:ext uri="{FF2B5EF4-FFF2-40B4-BE49-F238E27FC236}">
                <a16:creationId xmlns:a16="http://schemas.microsoft.com/office/drawing/2014/main" id="{9A2273E9-789B-5077-C7A8-67402E5AC6C1}"/>
              </a:ext>
            </a:extLst>
          </p:cNvPr>
          <p:cNvGraphicFramePr>
            <a:graphicFrameLocks noChangeAspect="1"/>
          </p:cNvGraphicFramePr>
          <p:nvPr>
            <p:extLst>
              <p:ext uri="{D42A27DB-BD31-4B8C-83A1-F6EECF244321}">
                <p14:modId xmlns:p14="http://schemas.microsoft.com/office/powerpoint/2010/main" val="3957252934"/>
              </p:ext>
            </p:extLst>
          </p:nvPr>
        </p:nvGraphicFramePr>
        <p:xfrm>
          <a:off x="2862737" y="5518571"/>
          <a:ext cx="392113" cy="414337"/>
        </p:xfrm>
        <a:graphic>
          <a:graphicData uri="http://schemas.openxmlformats.org/presentationml/2006/ole">
            <mc:AlternateContent xmlns:mc="http://schemas.openxmlformats.org/markup-compatibility/2006">
              <mc:Choice xmlns:v="urn:schemas-microsoft-com:vml" Requires="v">
                <p:oleObj name="Equation" r:id="rId4" imgW="215640" imgH="228600" progId="Equation.DSMT4">
                  <p:embed/>
                </p:oleObj>
              </mc:Choice>
              <mc:Fallback>
                <p:oleObj name="Equation" r:id="rId4" imgW="215640" imgH="228600" progId="Equation.DSMT4">
                  <p:embed/>
                  <p:pic>
                    <p:nvPicPr>
                      <p:cNvPr id="29" name="Object 28" descr="O subscript 2.">
                        <a:extLst>
                          <a:ext uri="{FF2B5EF4-FFF2-40B4-BE49-F238E27FC236}">
                            <a16:creationId xmlns:a16="http://schemas.microsoft.com/office/drawing/2014/main" id="{45695BE7-0700-8573-AB93-D6C7477EF0BE}"/>
                          </a:ext>
                        </a:extLst>
                      </p:cNvPr>
                      <p:cNvPicPr/>
                      <p:nvPr/>
                    </p:nvPicPr>
                    <p:blipFill>
                      <a:blip r:embed="rId5"/>
                      <a:stretch>
                        <a:fillRect/>
                      </a:stretch>
                    </p:blipFill>
                    <p:spPr>
                      <a:xfrm>
                        <a:off x="2862737" y="5518571"/>
                        <a:ext cx="392113" cy="41433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B058F8F-8D3C-358D-9047-2A75A4915E79}"/>
              </a:ext>
            </a:extLst>
          </p:cNvPr>
          <p:cNvSpPr>
            <a:spLocks noGrp="1"/>
          </p:cNvSpPr>
          <p:nvPr>
            <p:ph sz="quarter" idx="16"/>
          </p:nvPr>
        </p:nvSpPr>
        <p:spPr>
          <a:xfrm>
            <a:off x="3343592" y="5500574"/>
            <a:ext cx="4217987" cy="405683"/>
          </a:xfrm>
        </p:spPr>
        <p:txBody>
          <a:bodyPr wrap="square" lIns="0" tIns="18000" rIns="0" bIns="18000" anchor="ctr" anchorCtr="0">
            <a:spAutoFit/>
          </a:bodyPr>
          <a:lstStyle/>
          <a:p>
            <a:pPr marL="0" indent="0">
              <a:buNone/>
            </a:pPr>
            <a:r>
              <a:rPr lang="en-US" sz="2400" dirty="0"/>
              <a:t>in the exhaust stream could be</a:t>
            </a:r>
          </a:p>
        </p:txBody>
      </p:sp>
      <p:sp>
        <p:nvSpPr>
          <p:cNvPr id="8" name="Content Placeholder 7">
            <a:extLst>
              <a:ext uri="{FF2B5EF4-FFF2-40B4-BE49-F238E27FC236}">
                <a16:creationId xmlns:a16="http://schemas.microsoft.com/office/drawing/2014/main" id="{8C67454D-1008-0705-BBDA-A487CBB59E67}"/>
              </a:ext>
            </a:extLst>
          </p:cNvPr>
          <p:cNvSpPr>
            <a:spLocks noGrp="1"/>
          </p:cNvSpPr>
          <p:nvPr>
            <p:ph sz="quarter" idx="17"/>
          </p:nvPr>
        </p:nvSpPr>
        <p:spPr>
          <a:xfrm>
            <a:off x="334009" y="5974799"/>
            <a:ext cx="6259513" cy="405683"/>
          </a:xfrm>
        </p:spPr>
        <p:txBody>
          <a:bodyPr wrap="square" lIns="0" tIns="18000" rIns="0" bIns="18000" anchor="ctr" anchorCtr="0">
            <a:spAutoFit/>
          </a:bodyPr>
          <a:lstStyle/>
          <a:p>
            <a:pPr marL="0" indent="0">
              <a:buNone/>
            </a:pPr>
            <a:r>
              <a:rPr lang="en-US" sz="2400" dirty="0"/>
              <a:t>misinterpreted as a too-lean air–fuel mixture.</a:t>
            </a:r>
          </a:p>
        </p:txBody>
      </p:sp>
    </p:spTree>
    <p:extLst>
      <p:ext uri="{BB962C8B-B14F-4D97-AF65-F5344CB8AC3E}">
        <p14:creationId xmlns:p14="http://schemas.microsoft.com/office/powerpoint/2010/main" val="2555619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3375" y="189436"/>
            <a:ext cx="8316912" cy="590349"/>
          </a:xfrm>
        </p:spPr>
        <p:txBody>
          <a:bodyPr wrap="square" lIns="0" tIns="18000" rIns="0" bIns="18000" anchor="ctr" anchorCtr="0">
            <a:spAutoFit/>
          </a:bodyPr>
          <a:lstStyle/>
          <a:p>
            <a:r>
              <a:rPr lang="en-US" dirty="0"/>
              <a:t>Chart 26.2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4963" y="1007967"/>
            <a:ext cx="2005012" cy="405683"/>
          </a:xfrm>
        </p:spPr>
        <p:txBody>
          <a:bodyPr wrap="square" lIns="0" tIns="18000" rIns="0" bIns="18000" anchor="ctr" anchorCtr="0">
            <a:spAutoFit/>
          </a:bodyPr>
          <a:lstStyle/>
          <a:p>
            <a:pPr marL="0" indent="0">
              <a:spcBef>
                <a:spcPts val="600"/>
              </a:spcBef>
              <a:buNone/>
            </a:pPr>
            <a:r>
              <a:rPr lang="en-US" sz="2400" noProof="0" dirty="0"/>
              <a:t>Gas Readings</a:t>
            </a:r>
          </a:p>
        </p:txBody>
      </p:sp>
      <p:graphicFrame>
        <p:nvGraphicFramePr>
          <p:cNvPr id="3" name="Table 3" descr="&#10;">
            <a:extLst>
              <a:ext uri="{FF2B5EF4-FFF2-40B4-BE49-F238E27FC236}">
                <a16:creationId xmlns:a16="http://schemas.microsoft.com/office/drawing/2014/main" id="{F5BEE3F5-E201-0216-E559-F2EF9352BA73}"/>
              </a:ext>
            </a:extLst>
          </p:cNvPr>
          <p:cNvGraphicFramePr>
            <a:graphicFrameLocks noGrp="1"/>
          </p:cNvGraphicFramePr>
          <p:nvPr>
            <p:extLst>
              <p:ext uri="{D42A27DB-BD31-4B8C-83A1-F6EECF244321}">
                <p14:modId xmlns:p14="http://schemas.microsoft.com/office/powerpoint/2010/main" val="492271932"/>
              </p:ext>
            </p:extLst>
          </p:nvPr>
        </p:nvGraphicFramePr>
        <p:xfrm>
          <a:off x="399602" y="1663961"/>
          <a:ext cx="8145910" cy="3189474"/>
        </p:xfrm>
        <a:graphic>
          <a:graphicData uri="http://schemas.openxmlformats.org/drawingml/2006/table">
            <a:tbl>
              <a:tblPr firstRow="1" bandRow="1">
                <a:tableStyleId>{40F9630F-82C1-40B7-BC3A-925EFCFF5E92}</a:tableStyleId>
              </a:tblPr>
              <a:tblGrid>
                <a:gridCol w="1149122">
                  <a:extLst>
                    <a:ext uri="{9D8B030D-6E8A-4147-A177-3AD203B41FA5}">
                      <a16:colId xmlns:a16="http://schemas.microsoft.com/office/drawing/2014/main" val="229555036"/>
                    </a:ext>
                  </a:extLst>
                </a:gridCol>
                <a:gridCol w="1955260">
                  <a:extLst>
                    <a:ext uri="{9D8B030D-6E8A-4147-A177-3AD203B41FA5}">
                      <a16:colId xmlns:a16="http://schemas.microsoft.com/office/drawing/2014/main" val="1290434466"/>
                    </a:ext>
                  </a:extLst>
                </a:gridCol>
                <a:gridCol w="1653702">
                  <a:extLst>
                    <a:ext uri="{9D8B030D-6E8A-4147-A177-3AD203B41FA5}">
                      <a16:colId xmlns:a16="http://schemas.microsoft.com/office/drawing/2014/main" val="1843331659"/>
                    </a:ext>
                  </a:extLst>
                </a:gridCol>
                <a:gridCol w="885217">
                  <a:extLst>
                    <a:ext uri="{9D8B030D-6E8A-4147-A177-3AD203B41FA5}">
                      <a16:colId xmlns:a16="http://schemas.microsoft.com/office/drawing/2014/main" val="4070181343"/>
                    </a:ext>
                  </a:extLst>
                </a:gridCol>
                <a:gridCol w="2502609">
                  <a:extLst>
                    <a:ext uri="{9D8B030D-6E8A-4147-A177-3AD203B41FA5}">
                      <a16:colId xmlns:a16="http://schemas.microsoft.com/office/drawing/2014/main" val="4052229522"/>
                    </a:ext>
                  </a:extLst>
                </a:gridCol>
              </a:tblGrid>
              <a:tr h="510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CARBON MONOXIDE </a:t>
                      </a:r>
                      <a:r>
                        <a:rPr lang="en-US" sz="1200" b="1" i="0" u="none" strike="noStrike" cap="none" spc="-20" dirty="0">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(CO)</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CARBON DIOXIDE </a:t>
                      </a:r>
                      <a:r>
                        <a:rPr lang="en-US" sz="100" b="1" i="0" u="none" strike="noStrike" cap="none" dirty="0">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Left parenthesis C O subscript 2 right parenthesis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r>
                        <a:rPr lang="en-US" sz="1200" b="1" i="0" u="none" strike="noStrike" cap="none" baseline="0" dirty="0">
                          <a:solidFill>
                            <a:schemeClr val="bg1"/>
                          </a:solidFill>
                          <a:latin typeface="Arial"/>
                          <a:ea typeface="Arial"/>
                          <a:cs typeface="Arial"/>
                          <a:sym typeface="Arial"/>
                        </a:rPr>
                        <a:t>HYDROCARBONS</a:t>
                      </a:r>
                    </a:p>
                    <a:p>
                      <a:r>
                        <a:rPr lang="en-US" sz="1200" b="1" i="0" u="none" strike="noStrike" cap="none" baseline="0" dirty="0">
                          <a:solidFill>
                            <a:schemeClr val="bg1"/>
                          </a:solidFill>
                          <a:latin typeface="Arial"/>
                          <a:ea typeface="Arial"/>
                          <a:cs typeface="Arial"/>
                          <a:sym typeface="Arial"/>
                        </a:rPr>
                        <a:t>(HC)</a:t>
                      </a:r>
                    </a:p>
                    <a:p>
                      <a:r>
                        <a:rPr lang="en-US" sz="1200" b="1" i="0" u="none" strike="noStrike" cap="none" baseline="0" dirty="0">
                          <a:solidFill>
                            <a:schemeClr val="bg1"/>
                          </a:solidFill>
                          <a:latin typeface="Arial"/>
                          <a:ea typeface="Arial"/>
                          <a:cs typeface="Arial"/>
                          <a:sym typeface="Arial"/>
                        </a:rPr>
                        <a:t>OXYGEN</a:t>
                      </a:r>
                      <a:r>
                        <a:rPr lang="en-US" sz="1200" b="1" i="0" u="none" strike="noStrike" cap="none" spc="-20" dirty="0">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HC</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 dirty="0">
                          <a:solidFill>
                            <a:schemeClr val="bg1"/>
                          </a:solidFill>
                          <a:effectLst/>
                          <a:latin typeface="Arial" panose="020B0604020202020204" pitchFamily="34" charset="0"/>
                          <a:ea typeface="Calibri" panose="020F0502020204030204" pitchFamily="34" charset="0"/>
                          <a:cs typeface="Arial" panose="020B0604020202020204" pitchFamily="34" charset="0"/>
                        </a:rPr>
                        <a:t>O subscript 2 </a:t>
                      </a: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POSSIBLE ISSUES</a:t>
                      </a: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855409462"/>
                  </a:ext>
                </a:extLst>
              </a:tr>
              <a:tr h="471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30" dirty="0">
                          <a:solidFill>
                            <a:srgbClr val="231F20"/>
                          </a:solidFill>
                          <a:effectLst/>
                          <a:latin typeface="Arial"/>
                          <a:ea typeface="Calibri" panose="020F0502020204030204" pitchFamily="34" charset="0"/>
                          <a:cs typeface="Times New Roman" panose="02020603050405020304" pitchFamily="18" charset="0"/>
                          <a:sym typeface="Arial"/>
                        </a:rPr>
                        <a:t>Normal</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30" dirty="0">
                          <a:solidFill>
                            <a:srgbClr val="231F20"/>
                          </a:solidFill>
                          <a:effectLst/>
                          <a:latin typeface="Arial"/>
                          <a:ea typeface="Calibri" panose="020F0502020204030204" pitchFamily="34" charset="0"/>
                          <a:cs typeface="Times New Roman" panose="02020603050405020304" pitchFamily="18" charset="0"/>
                          <a:sym typeface="Arial"/>
                        </a:rPr>
                        <a:t>readings.</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30" dirty="0">
                          <a:solidFill>
                            <a:srgbClr val="231F20"/>
                          </a:solidFill>
                          <a:effectLst/>
                          <a:latin typeface="Arial"/>
                          <a:ea typeface="Calibri" panose="020F0502020204030204" pitchFamily="34" charset="0"/>
                          <a:cs typeface="Times New Roman" panose="02020603050405020304" pitchFamily="18" charset="0"/>
                          <a:sym typeface="Arial"/>
                        </a:rPr>
                        <a:t>No</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30" dirty="0">
                          <a:solidFill>
                            <a:srgbClr val="231F20"/>
                          </a:solidFill>
                          <a:effectLst/>
                          <a:latin typeface="Arial"/>
                          <a:ea typeface="Calibri" panose="020F0502020204030204" pitchFamily="34" charset="0"/>
                          <a:cs typeface="Times New Roman" panose="02020603050405020304" pitchFamily="18" charset="0"/>
                          <a:sym typeface="Arial"/>
                        </a:rPr>
                        <a:t>issues</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382893821"/>
                  </a:ext>
                </a:extLst>
              </a:tr>
              <a:tr h="333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Rich</a:t>
                      </a:r>
                      <a:r>
                        <a:rPr lang="en-US" sz="1200" b="0" i="0" u="none" strike="noStrike" cap="none" spc="-6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exhaust</a:t>
                      </a:r>
                      <a:r>
                        <a:rPr lang="en-US" sz="1200" b="0" i="0" u="none" strike="noStrike" cap="none" spc="-65"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and</a:t>
                      </a:r>
                      <a:r>
                        <a:rPr lang="en-US" sz="1200" b="0" i="0" u="none" strike="noStrike" cap="none" spc="-6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misfire</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302358991"/>
                  </a:ext>
                </a:extLst>
              </a:tr>
              <a:tr h="333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0" i="0" u="none" strike="noStrike" cap="none" dirty="0">
                        <a:solidFill>
                          <a:schemeClr val="dk1"/>
                        </a:solidFill>
                        <a:effectLst/>
                        <a:latin typeface="Arial"/>
                        <a:ea typeface="Calibri" panose="020F0502020204030204" pitchFamily="34" charset="0"/>
                        <a:cs typeface="Times New Roman" panose="02020603050405020304" pitchFamily="18" charset="0"/>
                        <a:sym typeface="Arial"/>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Lean</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exhaust</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and</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misfire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946247065"/>
                  </a:ext>
                </a:extLst>
              </a:tr>
              <a:tr h="434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Catalytic converter not working as designed plus possible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other</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air–fuel</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ratio</a:t>
                      </a:r>
                      <a:r>
                        <a:rPr lang="en-US" sz="1200" b="0" i="0" u="none" strike="noStrike" cap="none" spc="-7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issues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129886833"/>
                  </a:ext>
                </a:extLst>
              </a:tr>
              <a:tr h="229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Rich</a:t>
                      </a:r>
                      <a:r>
                        <a:rPr lang="en-US" sz="1200" b="0" i="0" u="none" strike="noStrike" cap="none" spc="-30" dirty="0">
                          <a:solidFill>
                            <a:srgbClr val="231F20"/>
                          </a:solidFill>
                          <a:effectLst/>
                          <a:latin typeface="Arial"/>
                          <a:ea typeface="Calibri" panose="020F0502020204030204" pitchFamily="34" charset="0"/>
                          <a:cs typeface="Times New Roman" panose="02020603050405020304" pitchFamily="18" charset="0"/>
                          <a:sym typeface="Arial"/>
                        </a:rPr>
                        <a:t> </a:t>
                      </a:r>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exhaust</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072971482"/>
                  </a:ext>
                </a:extLst>
              </a:tr>
              <a:tr h="471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16106" marR="116106" marT="50003" marB="500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High</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spc="-20" dirty="0">
                          <a:solidFill>
                            <a:srgbClr val="231F20"/>
                          </a:solidFill>
                          <a:effectLst/>
                          <a:latin typeface="Arial"/>
                          <a:ea typeface="Calibri" panose="020F0502020204030204" pitchFamily="34" charset="0"/>
                          <a:cs typeface="Times New Roman" panose="02020603050405020304" pitchFamily="18" charset="0"/>
                          <a:sym typeface="Arial"/>
                        </a:rPr>
                        <a:t>Low</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200" b="0" i="0" u="none" strike="noStrike" cap="none" dirty="0">
                          <a:solidFill>
                            <a:srgbClr val="231F20"/>
                          </a:solidFill>
                          <a:effectLst/>
                          <a:latin typeface="Arial"/>
                          <a:ea typeface="Calibri" panose="020F0502020204030204" pitchFamily="34" charset="0"/>
                          <a:cs typeface="Times New Roman" panose="02020603050405020304" pitchFamily="18" charset="0"/>
                          <a:sym typeface="Arial"/>
                        </a:rPr>
                        <a:t>Possible defective thermostat</a:t>
                      </a:r>
                      <a:endParaRPr lang="en-US" sz="1200" baseline="0" dirty="0"/>
                    </a:p>
                  </a:txBody>
                  <a:tcPr marL="116106" marR="116106" marT="50003" marB="500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167211820"/>
                  </a:ext>
                </a:extLst>
              </a:tr>
            </a:tbl>
          </a:graphicData>
        </a:graphic>
      </p:graphicFrame>
      <p:graphicFrame>
        <p:nvGraphicFramePr>
          <p:cNvPr id="4" name="Object 3">
            <a:extLst>
              <a:ext uri="{FF2B5EF4-FFF2-40B4-BE49-F238E27FC236}">
                <a16:creationId xmlns:a16="http://schemas.microsoft.com/office/drawing/2014/main" id="{1DE4381C-3960-0492-B8B4-2F5BD622E73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2253877"/>
              </p:ext>
            </p:extLst>
          </p:nvPr>
        </p:nvGraphicFramePr>
        <p:xfrm>
          <a:off x="3008787" y="1782727"/>
          <a:ext cx="461115" cy="238598"/>
        </p:xfrm>
        <a:graphic>
          <a:graphicData uri="http://schemas.openxmlformats.org/presentationml/2006/ole">
            <mc:AlternateContent xmlns:mc="http://schemas.openxmlformats.org/markup-compatibility/2006">
              <mc:Choice xmlns:v="urn:schemas-microsoft-com:vml" Requires="v">
                <p:oleObj name="Equation" r:id="rId3" imgW="444240" imgH="228600" progId="Equation.DSMT4">
                  <p:embed/>
                </p:oleObj>
              </mc:Choice>
              <mc:Fallback>
                <p:oleObj name="Equation" r:id="rId3" imgW="444240" imgH="228600" progId="Equation.DSMT4">
                  <p:embed/>
                  <p:pic>
                    <p:nvPicPr>
                      <p:cNvPr id="6" name="Object 5">
                        <a:extLst>
                          <a:ext uri="{FF2B5EF4-FFF2-40B4-BE49-F238E27FC236}">
                            <a16:creationId xmlns:a16="http://schemas.microsoft.com/office/drawing/2014/main" id="{87058553-F876-CEE7-E221-B0F98DEF7CFD}"/>
                          </a:ext>
                          <a:ext uri="{C183D7F6-B498-43B3-948B-1728B52AA6E4}">
                            <adec:decorative xmlns:adec="http://schemas.microsoft.com/office/drawing/2017/decorative" val="1"/>
                          </a:ext>
                        </a:extLst>
                      </p:cNvPr>
                      <p:cNvPicPr/>
                      <p:nvPr/>
                    </p:nvPicPr>
                    <p:blipFill>
                      <a:blip r:embed="rId4"/>
                      <a:stretch>
                        <a:fillRect/>
                      </a:stretch>
                    </p:blipFill>
                    <p:spPr>
                      <a:xfrm>
                        <a:off x="3008787" y="1782727"/>
                        <a:ext cx="461115" cy="238598"/>
                      </a:xfrm>
                      <a:prstGeom prst="rect">
                        <a:avLst/>
                      </a:prstGeom>
                      <a:solidFill>
                        <a:srgbClr val="007FA3"/>
                      </a:solidFill>
                    </p:spPr>
                  </p:pic>
                </p:oleObj>
              </mc:Fallback>
            </mc:AlternateContent>
          </a:graphicData>
        </a:graphic>
      </p:graphicFrame>
      <p:graphicFrame>
        <p:nvGraphicFramePr>
          <p:cNvPr id="5" name="Object 4">
            <a:extLst>
              <a:ext uri="{FF2B5EF4-FFF2-40B4-BE49-F238E27FC236}">
                <a16:creationId xmlns:a16="http://schemas.microsoft.com/office/drawing/2014/main" id="{928085EA-AD51-23A3-1001-49F7D51486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87934513"/>
              </p:ext>
            </p:extLst>
          </p:nvPr>
        </p:nvGraphicFramePr>
        <p:xfrm>
          <a:off x="5269287" y="1864330"/>
          <a:ext cx="225425" cy="238125"/>
        </p:xfrm>
        <a:graphic>
          <a:graphicData uri="http://schemas.openxmlformats.org/presentationml/2006/ole">
            <mc:AlternateContent xmlns:mc="http://schemas.openxmlformats.org/markup-compatibility/2006">
              <mc:Choice xmlns:v="urn:schemas-microsoft-com:vml" Requires="v">
                <p:oleObj name="Equation" r:id="rId5" imgW="215640" imgH="228600" progId="Equation.DSMT4">
                  <p:embed/>
                </p:oleObj>
              </mc:Choice>
              <mc:Fallback>
                <p:oleObj name="Equation" r:id="rId5" imgW="215640" imgH="228600" progId="Equation.DSMT4">
                  <p:embed/>
                  <p:pic>
                    <p:nvPicPr>
                      <p:cNvPr id="4" name="Object 3">
                        <a:extLst>
                          <a:ext uri="{FF2B5EF4-FFF2-40B4-BE49-F238E27FC236}">
                            <a16:creationId xmlns:a16="http://schemas.microsoft.com/office/drawing/2014/main" id="{1DE4381C-3960-0492-B8B4-2F5BD622E736}"/>
                          </a:ext>
                          <a:ext uri="{C183D7F6-B498-43B3-948B-1728B52AA6E4}">
                            <adec:decorative xmlns:adec="http://schemas.microsoft.com/office/drawing/2017/decorative" val="1"/>
                          </a:ext>
                        </a:extLst>
                      </p:cNvPr>
                      <p:cNvPicPr/>
                      <p:nvPr/>
                    </p:nvPicPr>
                    <p:blipFill>
                      <a:blip r:embed="rId6"/>
                      <a:stretch>
                        <a:fillRect/>
                      </a:stretch>
                    </p:blipFill>
                    <p:spPr>
                      <a:xfrm>
                        <a:off x="5269287" y="1864330"/>
                        <a:ext cx="225425" cy="238125"/>
                      </a:xfrm>
                      <a:prstGeom prst="rect">
                        <a:avLst/>
                      </a:prstGeom>
                      <a:solidFill>
                        <a:srgbClr val="007FA3"/>
                      </a:solidFill>
                    </p:spPr>
                  </p:pic>
                </p:oleObj>
              </mc:Fallback>
            </mc:AlternateContent>
          </a:graphicData>
        </a:graphic>
      </p:graphicFrame>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52425" y="5177973"/>
            <a:ext cx="8297862" cy="775015"/>
          </a:xfrm>
        </p:spPr>
        <p:txBody>
          <a:bodyPr wrap="square" lIns="0" tIns="18000" rIns="0" bIns="18000" anchor="ctr" anchorCtr="0">
            <a:spAutoFit/>
          </a:bodyPr>
          <a:lstStyle/>
          <a:p>
            <a:pPr marL="0" indent="0">
              <a:buNone/>
            </a:pPr>
            <a:r>
              <a:rPr lang="en-US" sz="2400" dirty="0"/>
              <a:t>Possible issues based on the relative readings of the four exhaust gases.</a:t>
            </a:r>
            <a:endParaRPr lang="en-US" sz="2400" noProof="0" dirty="0"/>
          </a:p>
        </p:txBody>
      </p:sp>
    </p:spTree>
    <p:extLst>
      <p:ext uri="{BB962C8B-B14F-4D97-AF65-F5344CB8AC3E}">
        <p14:creationId xmlns:p14="http://schemas.microsoft.com/office/powerpoint/2010/main" val="1994045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dirty="0"/>
              <a:t>Engine Fault Possibilities </a:t>
            </a:r>
            <a:r>
              <a:rPr lang="en-US" sz="2800" dirty="0"/>
              <a:t>(1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141991"/>
            <a:ext cx="8313738" cy="3414199"/>
          </a:xfrm>
        </p:spPr>
        <p:txBody>
          <a:bodyPr wrap="square" lIns="0" tIns="18000" rIns="0" bIns="18000" anchor="ctr" anchorCtr="0">
            <a:spAutoFit/>
          </a:bodyPr>
          <a:lstStyle/>
          <a:p>
            <a:pPr marL="342900" indent="-342900"/>
            <a:r>
              <a:rPr lang="en-US" sz="2400" kern="0" spc="-350" dirty="0">
                <a:solidFill>
                  <a:srgbClr val="000000"/>
                </a:solidFill>
              </a:rPr>
              <a:t>H </a:t>
            </a:r>
            <a:r>
              <a:rPr lang="en-US" sz="2400" dirty="0">
                <a:solidFill>
                  <a:srgbClr val="000000"/>
                </a:solidFill>
              </a:rPr>
              <a:t>C too High</a:t>
            </a:r>
          </a:p>
          <a:p>
            <a:pPr marL="829818" lvl="1" indent="-342900"/>
            <a:r>
              <a:rPr lang="en-US" sz="2400" dirty="0">
                <a:solidFill>
                  <a:srgbClr val="000000"/>
                </a:solidFill>
              </a:rPr>
              <a:t>High </a:t>
            </a:r>
            <a:r>
              <a:rPr lang="en-US" sz="2400" kern="0" spc="-350" dirty="0">
                <a:solidFill>
                  <a:srgbClr val="000000"/>
                </a:solidFill>
              </a:rPr>
              <a:t>H </a:t>
            </a:r>
            <a:r>
              <a:rPr lang="en-US" sz="2400" dirty="0">
                <a:solidFill>
                  <a:srgbClr val="000000"/>
                </a:solidFill>
              </a:rPr>
              <a:t>C exhaust emissions are usually caused by an engine misfire.</a:t>
            </a:r>
          </a:p>
          <a:p>
            <a:pPr marL="342900" indent="-342900"/>
            <a:r>
              <a:rPr lang="en-US" sz="2400" kern="0" spc="-350" dirty="0">
                <a:solidFill>
                  <a:srgbClr val="000000"/>
                </a:solidFill>
              </a:rPr>
              <a:t>C </a:t>
            </a:r>
            <a:r>
              <a:rPr lang="en-US" sz="2400" dirty="0">
                <a:solidFill>
                  <a:srgbClr val="000000"/>
                </a:solidFill>
              </a:rPr>
              <a:t>O too High</a:t>
            </a:r>
          </a:p>
          <a:p>
            <a:pPr marL="829818" lvl="1" indent="-342900"/>
            <a:r>
              <a:rPr lang="en-US" sz="2400" dirty="0">
                <a:solidFill>
                  <a:srgbClr val="000000"/>
                </a:solidFill>
              </a:rPr>
              <a:t>Excessive carbon monoxide is an indication of too rich an air–fuel mixture.</a:t>
            </a:r>
          </a:p>
          <a:p>
            <a:pPr marL="829818" lvl="1" indent="-342900"/>
            <a:r>
              <a:rPr lang="en-US" sz="2400" dirty="0">
                <a:solidFill>
                  <a:srgbClr val="000000"/>
                </a:solidFill>
              </a:rPr>
              <a:t>Fuel pressure may be too high, injector may be malfunctioning, or the air intake is restricted.</a:t>
            </a:r>
            <a:endParaRPr lang="en-US" sz="2400" dirty="0"/>
          </a:p>
        </p:txBody>
      </p:sp>
    </p:spTree>
    <p:extLst>
      <p:ext uri="{BB962C8B-B14F-4D97-AF65-F5344CB8AC3E}">
        <p14:creationId xmlns:p14="http://schemas.microsoft.com/office/powerpoint/2010/main" val="3651148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7EA-79E5-6448-FA0F-7CC9DE4C78B2}"/>
              </a:ext>
            </a:extLst>
          </p:cNvPr>
          <p:cNvSpPr>
            <a:spLocks noGrp="1"/>
          </p:cNvSpPr>
          <p:nvPr>
            <p:ph type="title"/>
          </p:nvPr>
        </p:nvSpPr>
        <p:spPr>
          <a:xfrm>
            <a:off x="336506" y="193939"/>
            <a:ext cx="8313781" cy="590349"/>
          </a:xfrm>
        </p:spPr>
        <p:txBody>
          <a:bodyPr/>
          <a:lstStyle/>
          <a:p>
            <a:r>
              <a:rPr lang="en-US" dirty="0"/>
              <a:t>Engine Fault Possibilities </a:t>
            </a:r>
            <a:r>
              <a:rPr lang="en-US" sz="2800" dirty="0"/>
              <a:t>(2 of 2)</a:t>
            </a:r>
          </a:p>
        </p:txBody>
      </p:sp>
      <p:sp>
        <p:nvSpPr>
          <p:cNvPr id="3" name="Content Placeholder 2">
            <a:extLst>
              <a:ext uri="{FF2B5EF4-FFF2-40B4-BE49-F238E27FC236}">
                <a16:creationId xmlns:a16="http://schemas.microsoft.com/office/drawing/2014/main" id="{8A9EED4C-D5F1-CF93-41F6-26D3B619B80F}"/>
              </a:ext>
            </a:extLst>
          </p:cNvPr>
          <p:cNvSpPr>
            <a:spLocks noGrp="1"/>
          </p:cNvSpPr>
          <p:nvPr>
            <p:ph sz="quarter" idx="12"/>
          </p:nvPr>
        </p:nvSpPr>
        <p:spPr>
          <a:xfrm>
            <a:off x="323850" y="1221760"/>
            <a:ext cx="215646" cy="344128"/>
          </a:xfrm>
        </p:spPr>
        <p:txBody>
          <a:bodyPr wrap="square" lIns="0" tIns="18000" rIns="0" bIns="18000" anchor="ctr">
            <a:spAutoFit/>
          </a:bodyPr>
          <a:lstStyle/>
          <a:p>
            <a:pPr marL="285750" indent="-285750">
              <a:spcBef>
                <a:spcPts val="600"/>
              </a:spcBef>
            </a:pPr>
            <a:r>
              <a:rPr lang="en-US" sz="2000" dirty="0"/>
              <a:t> </a:t>
            </a:r>
          </a:p>
        </p:txBody>
      </p:sp>
      <p:graphicFrame>
        <p:nvGraphicFramePr>
          <p:cNvPr id="25" name="Object 24" descr="O subscript 2.">
            <a:extLst>
              <a:ext uri="{FF2B5EF4-FFF2-40B4-BE49-F238E27FC236}">
                <a16:creationId xmlns:a16="http://schemas.microsoft.com/office/drawing/2014/main" id="{FA1EF6CD-39C5-85B8-F7D5-B3C042D3AF97}"/>
              </a:ext>
            </a:extLst>
          </p:cNvPr>
          <p:cNvGraphicFramePr>
            <a:graphicFrameLocks noChangeAspect="1"/>
          </p:cNvGraphicFramePr>
          <p:nvPr>
            <p:extLst>
              <p:ext uri="{D42A27DB-BD31-4B8C-83A1-F6EECF244321}">
                <p14:modId xmlns:p14="http://schemas.microsoft.com/office/powerpoint/2010/main" val="1282367616"/>
              </p:ext>
            </p:extLst>
          </p:nvPr>
        </p:nvGraphicFramePr>
        <p:xfrm>
          <a:off x="659130" y="1167575"/>
          <a:ext cx="391160" cy="415608"/>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18" name="Object 17">
                        <a:extLst>
                          <a:ext uri="{FF2B5EF4-FFF2-40B4-BE49-F238E27FC236}">
                            <a16:creationId xmlns:a16="http://schemas.microsoft.com/office/drawing/2014/main" id="{AA33C9AE-2345-57E9-51DB-47487D979539}"/>
                          </a:ext>
                        </a:extLst>
                      </p:cNvPr>
                      <p:cNvPicPr/>
                      <p:nvPr/>
                    </p:nvPicPr>
                    <p:blipFill>
                      <a:blip r:embed="rId4"/>
                      <a:stretch>
                        <a:fillRect/>
                      </a:stretch>
                    </p:blipFill>
                    <p:spPr>
                      <a:xfrm>
                        <a:off x="659130" y="1167575"/>
                        <a:ext cx="391160" cy="41560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DD52A53-AA06-30A3-80A8-F6004494B0FE}"/>
              </a:ext>
            </a:extLst>
          </p:cNvPr>
          <p:cNvSpPr>
            <a:spLocks noGrp="1"/>
          </p:cNvSpPr>
          <p:nvPr>
            <p:ph sz="quarter" idx="13"/>
          </p:nvPr>
        </p:nvSpPr>
        <p:spPr>
          <a:xfrm>
            <a:off x="1166706" y="1137416"/>
            <a:ext cx="605706" cy="405683"/>
          </a:xfrm>
        </p:spPr>
        <p:txBody>
          <a:bodyPr wrap="square" lIns="0" tIns="18000" rIns="0" bIns="18000" anchor="ctr">
            <a:spAutoFit/>
          </a:bodyPr>
          <a:lstStyle/>
          <a:p>
            <a:pPr marL="0" indent="0">
              <a:spcBef>
                <a:spcPts val="600"/>
              </a:spcBef>
              <a:buNone/>
            </a:pPr>
            <a:r>
              <a:rPr lang="en-US" sz="2400" dirty="0"/>
              <a:t>and</a:t>
            </a:r>
          </a:p>
        </p:txBody>
      </p:sp>
      <p:graphicFrame>
        <p:nvGraphicFramePr>
          <p:cNvPr id="26" name="Object 25" descr="C O subscript 2.">
            <a:extLst>
              <a:ext uri="{FF2B5EF4-FFF2-40B4-BE49-F238E27FC236}">
                <a16:creationId xmlns:a16="http://schemas.microsoft.com/office/drawing/2014/main" id="{07CBA6A9-604C-E38E-A60A-195FF4BE465D}"/>
              </a:ext>
            </a:extLst>
          </p:cNvPr>
          <p:cNvGraphicFramePr>
            <a:graphicFrameLocks noChangeAspect="1"/>
          </p:cNvGraphicFramePr>
          <p:nvPr>
            <p:extLst>
              <p:ext uri="{D42A27DB-BD31-4B8C-83A1-F6EECF244321}">
                <p14:modId xmlns:p14="http://schemas.microsoft.com/office/powerpoint/2010/main" val="2589346366"/>
              </p:ext>
            </p:extLst>
          </p:nvPr>
        </p:nvGraphicFramePr>
        <p:xfrm>
          <a:off x="1860804" y="1174814"/>
          <a:ext cx="596900" cy="414337"/>
        </p:xfrm>
        <a:graphic>
          <a:graphicData uri="http://schemas.openxmlformats.org/presentationml/2006/ole">
            <mc:AlternateContent xmlns:mc="http://schemas.openxmlformats.org/markup-compatibility/2006">
              <mc:Choice xmlns:v="urn:schemas-microsoft-com:vml" Requires="v">
                <p:oleObj name="Equation" r:id="rId5" imgW="330120" imgH="228600" progId="Equation.DSMT4">
                  <p:embed/>
                </p:oleObj>
              </mc:Choice>
              <mc:Fallback>
                <p:oleObj name="Equation" r:id="rId5" imgW="330120" imgH="228600" progId="Equation.DSMT4">
                  <p:embed/>
                  <p:pic>
                    <p:nvPicPr>
                      <p:cNvPr id="25" name="Object 24">
                        <a:extLst>
                          <a:ext uri="{FF2B5EF4-FFF2-40B4-BE49-F238E27FC236}">
                            <a16:creationId xmlns:a16="http://schemas.microsoft.com/office/drawing/2014/main" id="{FA1EF6CD-39C5-85B8-F7D5-B3C042D3AF97}"/>
                          </a:ext>
                        </a:extLst>
                      </p:cNvPr>
                      <p:cNvPicPr/>
                      <p:nvPr/>
                    </p:nvPicPr>
                    <p:blipFill>
                      <a:blip r:embed="rId6"/>
                      <a:stretch>
                        <a:fillRect/>
                      </a:stretch>
                    </p:blipFill>
                    <p:spPr>
                      <a:xfrm>
                        <a:off x="1860804" y="1174814"/>
                        <a:ext cx="596900" cy="41433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030C7B8-0389-DAFE-D0DE-7BB944A22220}"/>
              </a:ext>
            </a:extLst>
          </p:cNvPr>
          <p:cNvSpPr>
            <a:spLocks noGrp="1"/>
          </p:cNvSpPr>
          <p:nvPr>
            <p:ph sz="quarter" idx="14"/>
          </p:nvPr>
        </p:nvSpPr>
        <p:spPr>
          <a:xfrm>
            <a:off x="2553038" y="1144663"/>
            <a:ext cx="1885866" cy="405683"/>
          </a:xfrm>
        </p:spPr>
        <p:txBody>
          <a:bodyPr wrap="square" lIns="0" tIns="18000" rIns="0" bIns="18000" anchor="ctr">
            <a:spAutoFit/>
          </a:bodyPr>
          <a:lstStyle/>
          <a:p>
            <a:pPr marL="0" indent="0">
              <a:spcBef>
                <a:spcPts val="600"/>
              </a:spcBef>
              <a:buNone/>
            </a:pPr>
            <a:r>
              <a:rPr lang="en-US" sz="2400" dirty="0"/>
              <a:t>Relationships</a:t>
            </a:r>
          </a:p>
        </p:txBody>
      </p:sp>
      <p:sp>
        <p:nvSpPr>
          <p:cNvPr id="6" name="Content Placeholder 5">
            <a:extLst>
              <a:ext uri="{FF2B5EF4-FFF2-40B4-BE49-F238E27FC236}">
                <a16:creationId xmlns:a16="http://schemas.microsoft.com/office/drawing/2014/main" id="{C1C0ACDD-A35B-25D3-4C63-54D32CBC1EA0}"/>
              </a:ext>
            </a:extLst>
          </p:cNvPr>
          <p:cNvSpPr>
            <a:spLocks noGrp="1"/>
          </p:cNvSpPr>
          <p:nvPr>
            <p:ph sz="quarter" idx="15"/>
          </p:nvPr>
        </p:nvSpPr>
        <p:spPr>
          <a:xfrm>
            <a:off x="336507" y="1607125"/>
            <a:ext cx="1684698" cy="405683"/>
          </a:xfrm>
        </p:spPr>
        <p:txBody>
          <a:bodyPr wrap="square" lIns="0" tIns="18000" rIns="0" bIns="18000" anchor="ctr">
            <a:spAutoFit/>
          </a:bodyPr>
          <a:lstStyle/>
          <a:p>
            <a:pPr marL="772668" lvl="1" indent="-285750"/>
            <a:r>
              <a:rPr lang="en-US" sz="2400" dirty="0"/>
              <a:t>Higher</a:t>
            </a:r>
          </a:p>
        </p:txBody>
      </p:sp>
      <p:graphicFrame>
        <p:nvGraphicFramePr>
          <p:cNvPr id="28" name="Object 27" descr="O subscript 2.">
            <a:extLst>
              <a:ext uri="{FF2B5EF4-FFF2-40B4-BE49-F238E27FC236}">
                <a16:creationId xmlns:a16="http://schemas.microsoft.com/office/drawing/2014/main" id="{11A2A9F8-139A-8225-F6D3-18F6889A262E}"/>
              </a:ext>
            </a:extLst>
          </p:cNvPr>
          <p:cNvGraphicFramePr>
            <a:graphicFrameLocks noChangeAspect="1"/>
          </p:cNvGraphicFramePr>
          <p:nvPr>
            <p:extLst>
              <p:ext uri="{D42A27DB-BD31-4B8C-83A1-F6EECF244321}">
                <p14:modId xmlns:p14="http://schemas.microsoft.com/office/powerpoint/2010/main" val="2206352263"/>
              </p:ext>
            </p:extLst>
          </p:nvPr>
        </p:nvGraphicFramePr>
        <p:xfrm>
          <a:off x="2132711" y="1619854"/>
          <a:ext cx="391160" cy="415608"/>
        </p:xfrm>
        <a:graphic>
          <a:graphicData uri="http://schemas.openxmlformats.org/presentationml/2006/ole">
            <mc:AlternateContent xmlns:mc="http://schemas.openxmlformats.org/markup-compatibility/2006">
              <mc:Choice xmlns:v="urn:schemas-microsoft-com:vml" Requires="v">
                <p:oleObj name="Equation" r:id="rId7" imgW="215640" imgH="228600" progId="Equation.DSMT4">
                  <p:embed/>
                </p:oleObj>
              </mc:Choice>
              <mc:Fallback>
                <p:oleObj name="Equation" r:id="rId7" imgW="215640" imgH="228600" progId="Equation.DSMT4">
                  <p:embed/>
                  <p:pic>
                    <p:nvPicPr>
                      <p:cNvPr id="25" name="Object 24">
                        <a:extLst>
                          <a:ext uri="{FF2B5EF4-FFF2-40B4-BE49-F238E27FC236}">
                            <a16:creationId xmlns:a16="http://schemas.microsoft.com/office/drawing/2014/main" id="{FA1EF6CD-39C5-85B8-F7D5-B3C042D3AF97}"/>
                          </a:ext>
                        </a:extLst>
                      </p:cNvPr>
                      <p:cNvPicPr/>
                      <p:nvPr/>
                    </p:nvPicPr>
                    <p:blipFill>
                      <a:blip r:embed="rId4"/>
                      <a:stretch>
                        <a:fillRect/>
                      </a:stretch>
                    </p:blipFill>
                    <p:spPr>
                      <a:xfrm>
                        <a:off x="2132711" y="1619854"/>
                        <a:ext cx="391160" cy="41560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8C3A91A-079C-20AC-07FB-018BA09FEBE5}"/>
              </a:ext>
            </a:extLst>
          </p:cNvPr>
          <p:cNvSpPr>
            <a:spLocks noGrp="1"/>
          </p:cNvSpPr>
          <p:nvPr>
            <p:ph sz="quarter" idx="16"/>
          </p:nvPr>
        </p:nvSpPr>
        <p:spPr>
          <a:xfrm>
            <a:off x="2576469" y="1605221"/>
            <a:ext cx="6016669" cy="405683"/>
          </a:xfrm>
        </p:spPr>
        <p:txBody>
          <a:bodyPr wrap="square" lIns="0" tIns="18000" rIns="0" bIns="18000" anchor="ctr">
            <a:spAutoFit/>
          </a:bodyPr>
          <a:lstStyle/>
          <a:p>
            <a:pPr marL="0" lvl="1" indent="0">
              <a:buNone/>
            </a:pPr>
            <a:r>
              <a:rPr lang="en-US" sz="2400" dirty="0"/>
              <a:t>level, leaner the exhaust. Oxygen, therefore,</a:t>
            </a:r>
          </a:p>
        </p:txBody>
      </p:sp>
      <p:sp>
        <p:nvSpPr>
          <p:cNvPr id="8" name="Content Placeholder 7">
            <a:extLst>
              <a:ext uri="{FF2B5EF4-FFF2-40B4-BE49-F238E27FC236}">
                <a16:creationId xmlns:a16="http://schemas.microsoft.com/office/drawing/2014/main" id="{96B42F65-93C6-54B7-C45E-C0D993CD1103}"/>
              </a:ext>
            </a:extLst>
          </p:cNvPr>
          <p:cNvSpPr>
            <a:spLocks noGrp="1"/>
          </p:cNvSpPr>
          <p:nvPr>
            <p:ph sz="quarter" idx="17"/>
          </p:nvPr>
        </p:nvSpPr>
        <p:spPr>
          <a:xfrm>
            <a:off x="1097915" y="2066978"/>
            <a:ext cx="5058835" cy="405683"/>
          </a:xfrm>
        </p:spPr>
        <p:txBody>
          <a:bodyPr wrap="square" lIns="0" tIns="18000" rIns="0" bIns="18000" anchor="ctr">
            <a:spAutoFit/>
          </a:bodyPr>
          <a:lstStyle/>
          <a:p>
            <a:pPr marL="0" lvl="1" indent="0">
              <a:buNone/>
            </a:pPr>
            <a:r>
              <a:rPr lang="en-US" sz="2400" dirty="0"/>
              <a:t>is lean indicator. Acceptable levels of</a:t>
            </a:r>
          </a:p>
        </p:txBody>
      </p:sp>
      <p:graphicFrame>
        <p:nvGraphicFramePr>
          <p:cNvPr id="29" name="Object 28" descr="O subscript 2.">
            <a:extLst>
              <a:ext uri="{FF2B5EF4-FFF2-40B4-BE49-F238E27FC236}">
                <a16:creationId xmlns:a16="http://schemas.microsoft.com/office/drawing/2014/main" id="{6FC8065A-0ED0-A65D-6E4A-AA2ADF36D23F}"/>
              </a:ext>
            </a:extLst>
          </p:cNvPr>
          <p:cNvGraphicFramePr>
            <a:graphicFrameLocks noChangeAspect="1"/>
          </p:cNvGraphicFramePr>
          <p:nvPr>
            <p:extLst>
              <p:ext uri="{D42A27DB-BD31-4B8C-83A1-F6EECF244321}">
                <p14:modId xmlns:p14="http://schemas.microsoft.com/office/powerpoint/2010/main" val="3097319960"/>
              </p:ext>
            </p:extLst>
          </p:nvPr>
        </p:nvGraphicFramePr>
        <p:xfrm>
          <a:off x="6205601" y="2062015"/>
          <a:ext cx="391160" cy="415608"/>
        </p:xfrm>
        <a:graphic>
          <a:graphicData uri="http://schemas.openxmlformats.org/presentationml/2006/ole">
            <mc:AlternateContent xmlns:mc="http://schemas.openxmlformats.org/markup-compatibility/2006">
              <mc:Choice xmlns:v="urn:schemas-microsoft-com:vml" Requires="v">
                <p:oleObj name="Equation" r:id="rId8" imgW="215640" imgH="228600" progId="Equation.DSMT4">
                  <p:embed/>
                </p:oleObj>
              </mc:Choice>
              <mc:Fallback>
                <p:oleObj name="Equation" r:id="rId8" imgW="215640" imgH="228600" progId="Equation.DSMT4">
                  <p:embed/>
                  <p:pic>
                    <p:nvPicPr>
                      <p:cNvPr id="28" name="Object 27">
                        <a:extLst>
                          <a:ext uri="{FF2B5EF4-FFF2-40B4-BE49-F238E27FC236}">
                            <a16:creationId xmlns:a16="http://schemas.microsoft.com/office/drawing/2014/main" id="{11A2A9F8-139A-8225-F6D3-18F6889A262E}"/>
                          </a:ext>
                        </a:extLst>
                      </p:cNvPr>
                      <p:cNvPicPr/>
                      <p:nvPr/>
                    </p:nvPicPr>
                    <p:blipFill>
                      <a:blip r:embed="rId4"/>
                      <a:stretch>
                        <a:fillRect/>
                      </a:stretch>
                    </p:blipFill>
                    <p:spPr>
                      <a:xfrm>
                        <a:off x="6205601" y="2062015"/>
                        <a:ext cx="391160" cy="415608"/>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B47779A3-F958-7565-C6CB-A7F65FAE18BC}"/>
              </a:ext>
            </a:extLst>
          </p:cNvPr>
          <p:cNvSpPr>
            <a:spLocks noGrp="1"/>
          </p:cNvSpPr>
          <p:nvPr>
            <p:ph sz="quarter" idx="18"/>
          </p:nvPr>
        </p:nvSpPr>
        <p:spPr>
          <a:xfrm>
            <a:off x="6658524" y="2056927"/>
            <a:ext cx="1924327" cy="405683"/>
          </a:xfrm>
        </p:spPr>
        <p:txBody>
          <a:bodyPr wrap="square" lIns="0" tIns="18000" rIns="0" bIns="18000" anchor="ctr">
            <a:spAutoFit/>
          </a:bodyPr>
          <a:lstStyle/>
          <a:p>
            <a:pPr marL="0" lvl="1" indent="0">
              <a:buNone/>
            </a:pPr>
            <a:r>
              <a:rPr lang="en-US" sz="2400" dirty="0"/>
              <a:t>are 0% to 2%.</a:t>
            </a:r>
          </a:p>
        </p:txBody>
      </p:sp>
      <p:sp>
        <p:nvSpPr>
          <p:cNvPr id="10" name="Content Placeholder 9">
            <a:extLst>
              <a:ext uri="{FF2B5EF4-FFF2-40B4-BE49-F238E27FC236}">
                <a16:creationId xmlns:a16="http://schemas.microsoft.com/office/drawing/2014/main" id="{78AA0A67-8013-C11A-5E5B-E0A2B1054832}"/>
              </a:ext>
            </a:extLst>
          </p:cNvPr>
          <p:cNvSpPr>
            <a:spLocks noGrp="1"/>
          </p:cNvSpPr>
          <p:nvPr>
            <p:ph sz="quarter" idx="19"/>
          </p:nvPr>
        </p:nvSpPr>
        <p:spPr>
          <a:xfrm>
            <a:off x="326051" y="2490464"/>
            <a:ext cx="680170" cy="405683"/>
          </a:xfrm>
        </p:spPr>
        <p:txBody>
          <a:bodyPr wrap="square" lIns="0" tIns="18000" rIns="0" bIns="18000" anchor="ctr">
            <a:spAutoFit/>
          </a:bodyPr>
          <a:lstStyle/>
          <a:p>
            <a:pPr marL="772668" lvl="1" indent="-285750"/>
            <a:r>
              <a:rPr lang="en-US" sz="2400" dirty="0"/>
              <a:t> </a:t>
            </a:r>
          </a:p>
        </p:txBody>
      </p:sp>
      <p:graphicFrame>
        <p:nvGraphicFramePr>
          <p:cNvPr id="30" name="Object 29" descr="C O subscript 2.">
            <a:extLst>
              <a:ext uri="{FF2B5EF4-FFF2-40B4-BE49-F238E27FC236}">
                <a16:creationId xmlns:a16="http://schemas.microsoft.com/office/drawing/2014/main" id="{F1148DA2-3EB5-036C-AE82-01472E3DD37C}"/>
              </a:ext>
            </a:extLst>
          </p:cNvPr>
          <p:cNvGraphicFramePr>
            <a:graphicFrameLocks noChangeAspect="1"/>
          </p:cNvGraphicFramePr>
          <p:nvPr>
            <p:extLst>
              <p:ext uri="{D42A27DB-BD31-4B8C-83A1-F6EECF244321}">
                <p14:modId xmlns:p14="http://schemas.microsoft.com/office/powerpoint/2010/main" val="2249555720"/>
              </p:ext>
            </p:extLst>
          </p:nvPr>
        </p:nvGraphicFramePr>
        <p:xfrm>
          <a:off x="1097268" y="2554827"/>
          <a:ext cx="596900" cy="414337"/>
        </p:xfrm>
        <a:graphic>
          <a:graphicData uri="http://schemas.openxmlformats.org/presentationml/2006/ole">
            <mc:AlternateContent xmlns:mc="http://schemas.openxmlformats.org/markup-compatibility/2006">
              <mc:Choice xmlns:v="urn:schemas-microsoft-com:vml" Requires="v">
                <p:oleObj name="Equation" r:id="rId9" imgW="330120" imgH="228600" progId="Equation.DSMT4">
                  <p:embed/>
                </p:oleObj>
              </mc:Choice>
              <mc:Fallback>
                <p:oleObj name="Equation" r:id="rId9" imgW="330120" imgH="228600" progId="Equation.DSMT4">
                  <p:embed/>
                  <p:pic>
                    <p:nvPicPr>
                      <p:cNvPr id="26" name="Object 25">
                        <a:extLst>
                          <a:ext uri="{FF2B5EF4-FFF2-40B4-BE49-F238E27FC236}">
                            <a16:creationId xmlns:a16="http://schemas.microsoft.com/office/drawing/2014/main" id="{07CBA6A9-604C-E38E-A60A-195FF4BE465D}"/>
                          </a:ext>
                        </a:extLst>
                      </p:cNvPr>
                      <p:cNvPicPr/>
                      <p:nvPr/>
                    </p:nvPicPr>
                    <p:blipFill>
                      <a:blip r:embed="rId6"/>
                      <a:stretch>
                        <a:fillRect/>
                      </a:stretch>
                    </p:blipFill>
                    <p:spPr>
                      <a:xfrm>
                        <a:off x="1097268" y="2554827"/>
                        <a:ext cx="596900" cy="414337"/>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C5DF8A97-A8A6-D76D-B9F6-3C2A71CC0AC2}"/>
              </a:ext>
            </a:extLst>
          </p:cNvPr>
          <p:cNvSpPr>
            <a:spLocks noGrp="1"/>
          </p:cNvSpPr>
          <p:nvPr>
            <p:ph sz="quarter" idx="20"/>
          </p:nvPr>
        </p:nvSpPr>
        <p:spPr>
          <a:xfrm>
            <a:off x="1809855" y="2530687"/>
            <a:ext cx="5598331" cy="405683"/>
          </a:xfrm>
        </p:spPr>
        <p:txBody>
          <a:bodyPr wrap="square" lIns="0" tIns="18000" rIns="0" bIns="18000" anchor="ctr">
            <a:spAutoFit/>
          </a:bodyPr>
          <a:lstStyle/>
          <a:p>
            <a:pPr marL="0" lvl="1" indent="0">
              <a:buNone/>
            </a:pPr>
            <a:r>
              <a:rPr lang="en-US" sz="2400" dirty="0"/>
              <a:t>is a measure of efficiency. higher level of</a:t>
            </a:r>
          </a:p>
        </p:txBody>
      </p:sp>
      <p:graphicFrame>
        <p:nvGraphicFramePr>
          <p:cNvPr id="31" name="Object 30" descr="C O subscript 2.">
            <a:extLst>
              <a:ext uri="{FF2B5EF4-FFF2-40B4-BE49-F238E27FC236}">
                <a16:creationId xmlns:a16="http://schemas.microsoft.com/office/drawing/2014/main" id="{268BAB0E-67F1-AFC5-A1A7-D296F4653CB6}"/>
              </a:ext>
            </a:extLst>
          </p:cNvPr>
          <p:cNvGraphicFramePr>
            <a:graphicFrameLocks noChangeAspect="1"/>
          </p:cNvGraphicFramePr>
          <p:nvPr>
            <p:extLst>
              <p:ext uri="{D42A27DB-BD31-4B8C-83A1-F6EECF244321}">
                <p14:modId xmlns:p14="http://schemas.microsoft.com/office/powerpoint/2010/main" val="3439044887"/>
              </p:ext>
            </p:extLst>
          </p:nvPr>
        </p:nvGraphicFramePr>
        <p:xfrm>
          <a:off x="7442857" y="2551561"/>
          <a:ext cx="596900" cy="414337"/>
        </p:xfrm>
        <a:graphic>
          <a:graphicData uri="http://schemas.openxmlformats.org/presentationml/2006/ole">
            <mc:AlternateContent xmlns:mc="http://schemas.openxmlformats.org/markup-compatibility/2006">
              <mc:Choice xmlns:v="urn:schemas-microsoft-com:vml" Requires="v">
                <p:oleObj name="Equation" r:id="rId10" imgW="330120" imgH="228600" progId="Equation.DSMT4">
                  <p:embed/>
                </p:oleObj>
              </mc:Choice>
              <mc:Fallback>
                <p:oleObj name="Equation" r:id="rId10" imgW="330120" imgH="228600" progId="Equation.DSMT4">
                  <p:embed/>
                  <p:pic>
                    <p:nvPicPr>
                      <p:cNvPr id="30" name="Object 29">
                        <a:extLst>
                          <a:ext uri="{FF2B5EF4-FFF2-40B4-BE49-F238E27FC236}">
                            <a16:creationId xmlns:a16="http://schemas.microsoft.com/office/drawing/2014/main" id="{F1148DA2-3EB5-036C-AE82-01472E3DD37C}"/>
                          </a:ext>
                        </a:extLst>
                      </p:cNvPr>
                      <p:cNvPicPr/>
                      <p:nvPr/>
                    </p:nvPicPr>
                    <p:blipFill>
                      <a:blip r:embed="rId6"/>
                      <a:stretch>
                        <a:fillRect/>
                      </a:stretch>
                    </p:blipFill>
                    <p:spPr>
                      <a:xfrm>
                        <a:off x="7442857" y="2551561"/>
                        <a:ext cx="596900" cy="414337"/>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6E67A856-9404-E27E-8C47-7D49BB57E0B7}"/>
              </a:ext>
            </a:extLst>
          </p:cNvPr>
          <p:cNvSpPr>
            <a:spLocks noGrp="1"/>
          </p:cNvSpPr>
          <p:nvPr>
            <p:ph sz="quarter" idx="21"/>
          </p:nvPr>
        </p:nvSpPr>
        <p:spPr>
          <a:xfrm>
            <a:off x="1097916" y="2998201"/>
            <a:ext cx="7484936" cy="1144347"/>
          </a:xfrm>
        </p:spPr>
        <p:txBody>
          <a:bodyPr wrap="square" lIns="0" tIns="18000" rIns="0" bIns="18000" anchor="ctr">
            <a:spAutoFit/>
          </a:bodyPr>
          <a:lstStyle/>
          <a:p>
            <a:pPr marL="0" lvl="1" indent="0">
              <a:buNone/>
            </a:pPr>
            <a:r>
              <a:rPr lang="en-US" sz="2400" dirty="0"/>
              <a:t>in exhaust stream, more efficiently the engine is operating. Levels of 12% to 17% are considered to be acceptable.</a:t>
            </a:r>
          </a:p>
        </p:txBody>
      </p:sp>
      <p:sp>
        <p:nvSpPr>
          <p:cNvPr id="13" name="Content Placeholder 12">
            <a:extLst>
              <a:ext uri="{FF2B5EF4-FFF2-40B4-BE49-F238E27FC236}">
                <a16:creationId xmlns:a16="http://schemas.microsoft.com/office/drawing/2014/main" id="{2641E2D3-A896-8FCE-D979-5DE288000A0F}"/>
              </a:ext>
            </a:extLst>
          </p:cNvPr>
          <p:cNvSpPr>
            <a:spLocks noGrp="1"/>
          </p:cNvSpPr>
          <p:nvPr>
            <p:ph sz="quarter" idx="22"/>
          </p:nvPr>
        </p:nvSpPr>
        <p:spPr>
          <a:xfrm>
            <a:off x="345651" y="4212022"/>
            <a:ext cx="1858434" cy="405683"/>
          </a:xfrm>
        </p:spPr>
        <p:txBody>
          <a:bodyPr wrap="square" lIns="0" tIns="18000" rIns="0" bIns="18000" anchor="ctr">
            <a:spAutoFit/>
          </a:bodyPr>
          <a:lstStyle/>
          <a:p>
            <a:pPr marL="285750" indent="-285750">
              <a:spcBef>
                <a:spcPts val="600"/>
              </a:spcBef>
            </a:pPr>
            <a:r>
              <a:rPr lang="en-US" sz="2400" kern="0" spc="-300" dirty="0"/>
              <a:t>S M O </a:t>
            </a:r>
            <a:r>
              <a:rPr lang="en-US" sz="2400" dirty="0"/>
              <a:t>G and</a:t>
            </a:r>
          </a:p>
        </p:txBody>
      </p:sp>
      <p:graphicFrame>
        <p:nvGraphicFramePr>
          <p:cNvPr id="32" name="Object 31" descr="N O subscript X.">
            <a:extLst>
              <a:ext uri="{FF2B5EF4-FFF2-40B4-BE49-F238E27FC236}">
                <a16:creationId xmlns:a16="http://schemas.microsoft.com/office/drawing/2014/main" id="{2B6601D3-5167-FB08-E30F-4C87AF0DE94D}"/>
              </a:ext>
            </a:extLst>
          </p:cNvPr>
          <p:cNvGraphicFramePr>
            <a:graphicFrameLocks noChangeAspect="1"/>
          </p:cNvGraphicFramePr>
          <p:nvPr>
            <p:extLst>
              <p:ext uri="{D42A27DB-BD31-4B8C-83A1-F6EECF244321}">
                <p14:modId xmlns:p14="http://schemas.microsoft.com/office/powerpoint/2010/main" val="3253629313"/>
              </p:ext>
            </p:extLst>
          </p:nvPr>
        </p:nvGraphicFramePr>
        <p:xfrm>
          <a:off x="2289175" y="4237419"/>
          <a:ext cx="574675" cy="414337"/>
        </p:xfrm>
        <a:graphic>
          <a:graphicData uri="http://schemas.openxmlformats.org/presentationml/2006/ole">
            <mc:AlternateContent xmlns:mc="http://schemas.openxmlformats.org/markup-compatibility/2006">
              <mc:Choice xmlns:v="urn:schemas-microsoft-com:vml" Requires="v">
                <p:oleObj name="Equation" r:id="rId11" imgW="317160" imgH="228600" progId="Equation.DSMT4">
                  <p:embed/>
                </p:oleObj>
              </mc:Choice>
              <mc:Fallback>
                <p:oleObj name="Equation" r:id="rId11" imgW="317160" imgH="228600" progId="Equation.DSMT4">
                  <p:embed/>
                  <p:pic>
                    <p:nvPicPr>
                      <p:cNvPr id="31" name="Object 30">
                        <a:extLst>
                          <a:ext uri="{FF2B5EF4-FFF2-40B4-BE49-F238E27FC236}">
                            <a16:creationId xmlns:a16="http://schemas.microsoft.com/office/drawing/2014/main" id="{268BAB0E-67F1-AFC5-A1A7-D296F4653CB6}"/>
                          </a:ext>
                        </a:extLst>
                      </p:cNvPr>
                      <p:cNvPicPr/>
                      <p:nvPr/>
                    </p:nvPicPr>
                    <p:blipFill>
                      <a:blip r:embed="rId12"/>
                      <a:stretch>
                        <a:fillRect/>
                      </a:stretch>
                    </p:blipFill>
                    <p:spPr>
                      <a:xfrm>
                        <a:off x="2289175" y="4237419"/>
                        <a:ext cx="574675" cy="414337"/>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84FC8F1F-EDEB-E0EF-2E43-8DA84A33AB36}"/>
              </a:ext>
            </a:extLst>
          </p:cNvPr>
          <p:cNvSpPr>
            <a:spLocks noGrp="1"/>
          </p:cNvSpPr>
          <p:nvPr>
            <p:ph sz="quarter" idx="23"/>
          </p:nvPr>
        </p:nvSpPr>
        <p:spPr>
          <a:xfrm>
            <a:off x="334305" y="4671417"/>
            <a:ext cx="680171" cy="405683"/>
          </a:xfrm>
        </p:spPr>
        <p:txBody>
          <a:bodyPr wrap="square" lIns="0" tIns="18000" rIns="0" bIns="18000" anchor="ctr">
            <a:spAutoFit/>
          </a:bodyPr>
          <a:lstStyle/>
          <a:p>
            <a:pPr marL="772668" lvl="1" indent="-285750"/>
            <a:r>
              <a:rPr lang="en-US" sz="2400" dirty="0"/>
              <a:t> </a:t>
            </a:r>
          </a:p>
        </p:txBody>
      </p:sp>
      <p:graphicFrame>
        <p:nvGraphicFramePr>
          <p:cNvPr id="33" name="Object 32" descr="N O subscript X.">
            <a:extLst>
              <a:ext uri="{FF2B5EF4-FFF2-40B4-BE49-F238E27FC236}">
                <a16:creationId xmlns:a16="http://schemas.microsoft.com/office/drawing/2014/main" id="{936AA7EC-5B1E-0303-CA6A-02FFBD58930A}"/>
              </a:ext>
            </a:extLst>
          </p:cNvPr>
          <p:cNvGraphicFramePr>
            <a:graphicFrameLocks noChangeAspect="1"/>
          </p:cNvGraphicFramePr>
          <p:nvPr>
            <p:extLst>
              <p:ext uri="{D42A27DB-BD31-4B8C-83A1-F6EECF244321}">
                <p14:modId xmlns:p14="http://schemas.microsoft.com/office/powerpoint/2010/main" val="821649286"/>
              </p:ext>
            </p:extLst>
          </p:nvPr>
        </p:nvGraphicFramePr>
        <p:xfrm>
          <a:off x="1095395" y="4704144"/>
          <a:ext cx="574675" cy="414337"/>
        </p:xfrm>
        <a:graphic>
          <a:graphicData uri="http://schemas.openxmlformats.org/presentationml/2006/ole">
            <mc:AlternateContent xmlns:mc="http://schemas.openxmlformats.org/markup-compatibility/2006">
              <mc:Choice xmlns:v="urn:schemas-microsoft-com:vml" Requires="v">
                <p:oleObj name="Equation" r:id="rId13" imgW="317160" imgH="228600" progId="Equation.DSMT4">
                  <p:embed/>
                </p:oleObj>
              </mc:Choice>
              <mc:Fallback>
                <p:oleObj name="Equation" r:id="rId13" imgW="317160" imgH="228600" progId="Equation.DSMT4">
                  <p:embed/>
                  <p:pic>
                    <p:nvPicPr>
                      <p:cNvPr id="32" name="Object 31">
                        <a:extLst>
                          <a:ext uri="{FF2B5EF4-FFF2-40B4-BE49-F238E27FC236}">
                            <a16:creationId xmlns:a16="http://schemas.microsoft.com/office/drawing/2014/main" id="{2B6601D3-5167-FB08-E30F-4C87AF0DE94D}"/>
                          </a:ext>
                        </a:extLst>
                      </p:cNvPr>
                      <p:cNvPicPr/>
                      <p:nvPr/>
                    </p:nvPicPr>
                    <p:blipFill>
                      <a:blip r:embed="rId12"/>
                      <a:stretch>
                        <a:fillRect/>
                      </a:stretch>
                    </p:blipFill>
                    <p:spPr>
                      <a:xfrm>
                        <a:off x="1095395" y="4704144"/>
                        <a:ext cx="574675" cy="414337"/>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3B9F9FF8-24CD-9768-7B3C-B9E27B71F010}"/>
              </a:ext>
            </a:extLst>
          </p:cNvPr>
          <p:cNvSpPr>
            <a:spLocks noGrp="1"/>
          </p:cNvSpPr>
          <p:nvPr>
            <p:ph sz="quarter" idx="24"/>
          </p:nvPr>
        </p:nvSpPr>
        <p:spPr>
          <a:xfrm>
            <a:off x="1754102" y="4703668"/>
            <a:ext cx="6848561" cy="405683"/>
          </a:xfrm>
        </p:spPr>
        <p:txBody>
          <a:bodyPr wrap="square" lIns="0" tIns="18000" rIns="0" bIns="18000" anchor="ctr">
            <a:spAutoFit/>
          </a:bodyPr>
          <a:lstStyle/>
          <a:p>
            <a:pPr marL="0" lvl="1" indent="0">
              <a:buNone/>
            </a:pPr>
            <a:r>
              <a:rPr lang="en-US" sz="2400" dirty="0"/>
              <a:t>contributes to formation of photochemical smog</a:t>
            </a:r>
          </a:p>
        </p:txBody>
      </p:sp>
      <p:sp>
        <p:nvSpPr>
          <p:cNvPr id="16" name="Content Placeholder 15">
            <a:extLst>
              <a:ext uri="{FF2B5EF4-FFF2-40B4-BE49-F238E27FC236}">
                <a16:creationId xmlns:a16="http://schemas.microsoft.com/office/drawing/2014/main" id="{779B774D-2BCE-B694-1505-895027830422}"/>
              </a:ext>
            </a:extLst>
          </p:cNvPr>
          <p:cNvSpPr>
            <a:spLocks noGrp="1"/>
          </p:cNvSpPr>
          <p:nvPr>
            <p:ph sz="quarter" idx="25"/>
          </p:nvPr>
        </p:nvSpPr>
        <p:spPr>
          <a:xfrm>
            <a:off x="1098254" y="5152390"/>
            <a:ext cx="4946312" cy="405683"/>
          </a:xfrm>
        </p:spPr>
        <p:txBody>
          <a:bodyPr wrap="square" lIns="0" tIns="18000" rIns="0" bIns="18000" anchor="ctr">
            <a:spAutoFit/>
          </a:bodyPr>
          <a:lstStyle/>
          <a:p>
            <a:pPr marL="0" lvl="1" indent="0">
              <a:buNone/>
            </a:pPr>
            <a:r>
              <a:rPr lang="en-US" sz="2400" dirty="0"/>
              <a:t>when sunlight reacts chemically with</a:t>
            </a:r>
          </a:p>
        </p:txBody>
      </p:sp>
      <p:graphicFrame>
        <p:nvGraphicFramePr>
          <p:cNvPr id="35" name="Object 34" descr="N O subscript X.">
            <a:extLst>
              <a:ext uri="{FF2B5EF4-FFF2-40B4-BE49-F238E27FC236}">
                <a16:creationId xmlns:a16="http://schemas.microsoft.com/office/drawing/2014/main" id="{7C345B42-F71D-158F-BA33-A6D468D8E6B5}"/>
              </a:ext>
            </a:extLst>
          </p:cNvPr>
          <p:cNvGraphicFramePr>
            <a:graphicFrameLocks noChangeAspect="1"/>
          </p:cNvGraphicFramePr>
          <p:nvPr>
            <p:extLst>
              <p:ext uri="{D42A27DB-BD31-4B8C-83A1-F6EECF244321}">
                <p14:modId xmlns:p14="http://schemas.microsoft.com/office/powerpoint/2010/main" val="1485512202"/>
              </p:ext>
            </p:extLst>
          </p:nvPr>
        </p:nvGraphicFramePr>
        <p:xfrm>
          <a:off x="6098287" y="5179173"/>
          <a:ext cx="574675" cy="414337"/>
        </p:xfrm>
        <a:graphic>
          <a:graphicData uri="http://schemas.openxmlformats.org/presentationml/2006/ole">
            <mc:AlternateContent xmlns:mc="http://schemas.openxmlformats.org/markup-compatibility/2006">
              <mc:Choice xmlns:v="urn:schemas-microsoft-com:vml" Requires="v">
                <p:oleObj name="Equation" r:id="rId14" imgW="317160" imgH="228600" progId="Equation.DSMT4">
                  <p:embed/>
                </p:oleObj>
              </mc:Choice>
              <mc:Fallback>
                <p:oleObj name="Equation" r:id="rId14" imgW="317160" imgH="228600" progId="Equation.DSMT4">
                  <p:embed/>
                  <p:pic>
                    <p:nvPicPr>
                      <p:cNvPr id="32" name="Object 31">
                        <a:extLst>
                          <a:ext uri="{FF2B5EF4-FFF2-40B4-BE49-F238E27FC236}">
                            <a16:creationId xmlns:a16="http://schemas.microsoft.com/office/drawing/2014/main" id="{2B6601D3-5167-FB08-E30F-4C87AF0DE94D}"/>
                          </a:ext>
                        </a:extLst>
                      </p:cNvPr>
                      <p:cNvPicPr/>
                      <p:nvPr/>
                    </p:nvPicPr>
                    <p:blipFill>
                      <a:blip r:embed="rId12"/>
                      <a:stretch>
                        <a:fillRect/>
                      </a:stretch>
                    </p:blipFill>
                    <p:spPr>
                      <a:xfrm>
                        <a:off x="6098287" y="5179173"/>
                        <a:ext cx="574675" cy="414337"/>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67DE9D15-64EA-70BB-AE07-8CFDBFBC803E}"/>
              </a:ext>
            </a:extLst>
          </p:cNvPr>
          <p:cNvSpPr>
            <a:spLocks noGrp="1"/>
          </p:cNvSpPr>
          <p:nvPr>
            <p:ph sz="quarter" idx="26"/>
          </p:nvPr>
        </p:nvSpPr>
        <p:spPr>
          <a:xfrm>
            <a:off x="6725942" y="5153152"/>
            <a:ext cx="587756" cy="405683"/>
          </a:xfrm>
        </p:spPr>
        <p:txBody>
          <a:bodyPr wrap="square" lIns="0" tIns="18000" rIns="0" bIns="18000" anchor="ctr">
            <a:spAutoFit/>
          </a:bodyPr>
          <a:lstStyle/>
          <a:p>
            <a:pPr marL="0" lvl="1" indent="0">
              <a:buNone/>
            </a:pPr>
            <a:r>
              <a:rPr lang="en-US" sz="2400" dirty="0"/>
              <a:t>and</a:t>
            </a:r>
          </a:p>
        </p:txBody>
      </p:sp>
      <p:sp>
        <p:nvSpPr>
          <p:cNvPr id="18" name="Content Placeholder 17">
            <a:extLst>
              <a:ext uri="{FF2B5EF4-FFF2-40B4-BE49-F238E27FC236}">
                <a16:creationId xmlns:a16="http://schemas.microsoft.com/office/drawing/2014/main" id="{02839B5B-4194-E7F3-DDF6-2E43A533B594}"/>
              </a:ext>
            </a:extLst>
          </p:cNvPr>
          <p:cNvSpPr>
            <a:spLocks noGrp="1"/>
          </p:cNvSpPr>
          <p:nvPr>
            <p:ph sz="quarter" idx="27"/>
          </p:nvPr>
        </p:nvSpPr>
        <p:spPr>
          <a:xfrm>
            <a:off x="1095395" y="5610675"/>
            <a:ext cx="1933555" cy="405683"/>
          </a:xfrm>
        </p:spPr>
        <p:txBody>
          <a:bodyPr wrap="square" lIns="0" tIns="18000" rIns="0" bIns="18000" anchor="ctr">
            <a:spAutoFit/>
          </a:bodyPr>
          <a:lstStyle/>
          <a:p>
            <a:pPr marL="0" lvl="1" indent="0">
              <a:buNone/>
            </a:pPr>
            <a:r>
              <a:rPr lang="en-US" sz="2400" dirty="0"/>
              <a:t>unburned </a:t>
            </a:r>
            <a:r>
              <a:rPr lang="en-US" sz="2400" kern="0" spc="-350" dirty="0"/>
              <a:t>H </a:t>
            </a:r>
            <a:r>
              <a:rPr lang="en-US" sz="2400" dirty="0"/>
              <a:t>C.</a:t>
            </a:r>
          </a:p>
        </p:txBody>
      </p:sp>
    </p:spTree>
    <p:extLst>
      <p:ext uri="{BB962C8B-B14F-4D97-AF65-F5344CB8AC3E}">
        <p14:creationId xmlns:p14="http://schemas.microsoft.com/office/powerpoint/2010/main" val="1858863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dirty="0"/>
              <a:t>Emission Standards </a:t>
            </a:r>
            <a:r>
              <a:rPr lang="en-US" sz="2800" dirty="0"/>
              <a:t>(1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9312" y="1113044"/>
            <a:ext cx="8313738" cy="3491143"/>
          </a:xfrm>
        </p:spPr>
        <p:txBody>
          <a:bodyPr wrap="square" lIns="0" tIns="18000" rIns="0" bIns="18000" anchor="ctr" anchorCtr="0">
            <a:spAutoFit/>
          </a:bodyPr>
          <a:lstStyle/>
          <a:p>
            <a:pPr marL="342900" indent="-342900"/>
            <a:r>
              <a:rPr lang="en-US" sz="2400" dirty="0"/>
              <a:t>Tier 1 and Tier 2</a:t>
            </a:r>
          </a:p>
          <a:p>
            <a:pPr marL="829818" lvl="1" indent="-342900"/>
            <a:r>
              <a:rPr lang="en-US" sz="2400" dirty="0"/>
              <a:t>All vehicles sold in </a:t>
            </a:r>
            <a:r>
              <a:rPr lang="en-US" sz="2400" spc="-300" dirty="0"/>
              <a:t>U </a:t>
            </a:r>
            <a:r>
              <a:rPr lang="en-US" sz="2400" dirty="0"/>
              <a:t>S must meet Tier 1 standards that went into effect in 1994 and are the least stringent.</a:t>
            </a:r>
          </a:p>
          <a:p>
            <a:pPr marL="829818" lvl="1" indent="-342900"/>
            <a:r>
              <a:rPr lang="en-US" sz="2400" dirty="0"/>
              <a:t>Tier 2 standards have been optional since 2001, and fully adopted by 2009.</a:t>
            </a:r>
          </a:p>
          <a:p>
            <a:pPr marL="342900" indent="-342900"/>
            <a:r>
              <a:rPr lang="en-US" sz="2400" dirty="0"/>
              <a:t>Federal </a:t>
            </a:r>
            <a:r>
              <a:rPr lang="en-US" sz="2400" kern="0" spc="-300" dirty="0"/>
              <a:t>E P </a:t>
            </a:r>
            <a:r>
              <a:rPr lang="en-US" sz="2400" dirty="0"/>
              <a:t>A Bin Number</a:t>
            </a:r>
          </a:p>
          <a:p>
            <a:pPr marL="829818" lvl="1" indent="-342900"/>
            <a:r>
              <a:rPr lang="en-US" sz="2400" dirty="0"/>
              <a:t>Tier 2 only</a:t>
            </a:r>
          </a:p>
          <a:p>
            <a:pPr marL="829818" lvl="1" indent="-342900"/>
            <a:r>
              <a:rPr lang="en-US" sz="2400" dirty="0"/>
              <a:t>The lower the bin number, the cleaner the vehicle.</a:t>
            </a:r>
          </a:p>
        </p:txBody>
      </p:sp>
    </p:spTree>
    <p:extLst>
      <p:ext uri="{BB962C8B-B14F-4D97-AF65-F5344CB8AC3E}">
        <p14:creationId xmlns:p14="http://schemas.microsoft.com/office/powerpoint/2010/main" val="1191392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76046" y="185372"/>
            <a:ext cx="8273861" cy="590349"/>
          </a:xfrm>
        </p:spPr>
        <p:txBody>
          <a:bodyPr wrap="square" lIns="0" tIns="18000" rIns="0" bIns="18000" anchor="ctr" anchorCtr="0">
            <a:spAutoFit/>
          </a:bodyPr>
          <a:lstStyle/>
          <a:p>
            <a:r>
              <a:rPr lang="en-US" sz="3600" dirty="0">
                <a:latin typeface="+mj-lt"/>
              </a:rPr>
              <a:t>Emission Standards (2 of 2)</a:t>
            </a:r>
            <a:endParaRPr lang="en-US" sz="3600" noProof="0" dirty="0">
              <a:latin typeface="+mj-lt"/>
              <a:cs typeface="Arial" panose="020B0604020202020204" pitchFamily="34" charset="0"/>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66902" y="1131913"/>
            <a:ext cx="8273861" cy="2483175"/>
          </a:xfrm>
        </p:spPr>
        <p:txBody>
          <a:bodyPr wrap="square" lIns="0" tIns="18000" rIns="0" bIns="18000" anchor="ctr" anchorCtr="0">
            <a:spAutoFit/>
          </a:bodyPr>
          <a:lstStyle/>
          <a:p>
            <a:pPr marL="342900" indent="-342900">
              <a:spcBef>
                <a:spcPts val="600"/>
              </a:spcBef>
            </a:pPr>
            <a:r>
              <a:rPr lang="en-US" sz="2400" spc="-300" dirty="0"/>
              <a:t>S M O </a:t>
            </a:r>
            <a:r>
              <a:rPr lang="en-US" sz="2400" dirty="0"/>
              <a:t>G Emission Information</a:t>
            </a:r>
          </a:p>
          <a:p>
            <a:pPr marL="829818" lvl="1" indent="-342900"/>
            <a:r>
              <a:rPr lang="en-US" sz="2400" dirty="0"/>
              <a:t>New vehicles are equipped with a sticker that shows the relative level of smog causing emissions created by the vehicle compared to others on the market.</a:t>
            </a:r>
          </a:p>
          <a:p>
            <a:pPr marL="342900" indent="-342900">
              <a:spcBef>
                <a:spcPts val="600"/>
              </a:spcBef>
            </a:pPr>
            <a:r>
              <a:rPr lang="en-US" sz="2400" dirty="0"/>
              <a:t>California Standards</a:t>
            </a:r>
          </a:p>
          <a:p>
            <a:pPr marL="829818" lvl="1" indent="-342900"/>
            <a:r>
              <a:rPr lang="en-US" sz="2400" dirty="0"/>
              <a:t>The California Air Resources Board (</a:t>
            </a:r>
            <a:r>
              <a:rPr lang="en-US" sz="2400" spc="-300" dirty="0"/>
              <a:t>C A R </a:t>
            </a:r>
            <a:r>
              <a:rPr lang="en-US" sz="2400" dirty="0"/>
              <a:t>B) standards</a:t>
            </a:r>
            <a:endParaRPr lang="en-US" sz="2400" dirty="0">
              <a:solidFill>
                <a:srgbClr val="000000"/>
              </a:solidFill>
            </a:endParaRPr>
          </a:p>
        </p:txBody>
      </p:sp>
      <p:sp>
        <p:nvSpPr>
          <p:cNvPr id="3" name="Content Placeholder 2">
            <a:extLst>
              <a:ext uri="{FF2B5EF4-FFF2-40B4-BE49-F238E27FC236}">
                <a16:creationId xmlns:a16="http://schemas.microsoft.com/office/drawing/2014/main" id="{025C9879-E557-82F5-7131-EF516597EA93}"/>
              </a:ext>
            </a:extLst>
          </p:cNvPr>
          <p:cNvSpPr>
            <a:spLocks noGrp="1"/>
          </p:cNvSpPr>
          <p:nvPr>
            <p:ph idx="13"/>
          </p:nvPr>
        </p:nvSpPr>
        <p:spPr>
          <a:xfrm>
            <a:off x="1244230" y="3663747"/>
            <a:ext cx="4986841" cy="389852"/>
          </a:xfrm>
        </p:spPr>
        <p:txBody>
          <a:bodyPr wrap="square" lIns="0" tIns="18000" rIns="0" bIns="18000" anchor="ctr" anchorCtr="0">
            <a:spAutoFit/>
          </a:bodyPr>
          <a:lstStyle/>
          <a:p>
            <a:pPr marL="0" lvl="1" indent="0">
              <a:buNone/>
            </a:pPr>
            <a:r>
              <a:rPr lang="en-US" sz="2400" dirty="0"/>
              <a:t>since January 1, 2004, are known as</a:t>
            </a:r>
          </a:p>
        </p:txBody>
      </p:sp>
      <p:graphicFrame>
        <p:nvGraphicFramePr>
          <p:cNvPr id="4" name="Object 3" descr="L E V Roman numeral two.">
            <a:extLst>
              <a:ext uri="{FF2B5EF4-FFF2-40B4-BE49-F238E27FC236}">
                <a16:creationId xmlns:a16="http://schemas.microsoft.com/office/drawing/2014/main" id="{B7B44AD5-47C0-1872-0B76-55B8CEA69EEB}"/>
              </a:ext>
            </a:extLst>
          </p:cNvPr>
          <p:cNvGraphicFramePr>
            <a:graphicFrameLocks noChangeAspect="1"/>
          </p:cNvGraphicFramePr>
          <p:nvPr>
            <p:extLst>
              <p:ext uri="{D42A27DB-BD31-4B8C-83A1-F6EECF244321}">
                <p14:modId xmlns:p14="http://schemas.microsoft.com/office/powerpoint/2010/main" val="4246479905"/>
              </p:ext>
            </p:extLst>
          </p:nvPr>
        </p:nvGraphicFramePr>
        <p:xfrm>
          <a:off x="6278696" y="3688810"/>
          <a:ext cx="860425" cy="320675"/>
        </p:xfrm>
        <a:graphic>
          <a:graphicData uri="http://schemas.openxmlformats.org/presentationml/2006/ole">
            <mc:AlternateContent xmlns:mc="http://schemas.openxmlformats.org/markup-compatibility/2006">
              <mc:Choice xmlns:v="urn:schemas-microsoft-com:vml" Requires="v">
                <p:oleObj name="Equation" r:id="rId3" imgW="444240" imgH="164880" progId="Equation.DSMT4">
                  <p:embed/>
                </p:oleObj>
              </mc:Choice>
              <mc:Fallback>
                <p:oleObj name="Equation" r:id="rId3" imgW="444240" imgH="164880" progId="Equation.DSMT4">
                  <p:embed/>
                  <p:pic>
                    <p:nvPicPr>
                      <p:cNvPr id="4" name="Object 3" descr="C O subscript 2.">
                        <a:extLst>
                          <a:ext uri="{FF2B5EF4-FFF2-40B4-BE49-F238E27FC236}">
                            <a16:creationId xmlns:a16="http://schemas.microsoft.com/office/drawing/2014/main" id="{B7B44AD5-47C0-1872-0B76-55B8CEA69EEB}"/>
                          </a:ext>
                        </a:extLst>
                      </p:cNvPr>
                      <p:cNvPicPr/>
                      <p:nvPr/>
                    </p:nvPicPr>
                    <p:blipFill>
                      <a:blip r:embed="rId4"/>
                      <a:stretch>
                        <a:fillRect/>
                      </a:stretch>
                    </p:blipFill>
                    <p:spPr>
                      <a:xfrm>
                        <a:off x="6278696" y="3688810"/>
                        <a:ext cx="860425" cy="32067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6A816F8-3BAD-567E-F155-7D0A9D492213}"/>
              </a:ext>
            </a:extLst>
          </p:cNvPr>
          <p:cNvSpPr>
            <a:spLocks noGrp="1"/>
          </p:cNvSpPr>
          <p:nvPr>
            <p:ph sz="quarter" idx="17"/>
          </p:nvPr>
        </p:nvSpPr>
        <p:spPr>
          <a:xfrm>
            <a:off x="376048" y="4097753"/>
            <a:ext cx="8273860" cy="775015"/>
          </a:xfrm>
        </p:spPr>
        <p:txBody>
          <a:bodyPr wrap="square" lIns="0" tIns="18000" rIns="0" bIns="18000" anchor="ctr" anchorCtr="0">
            <a:spAutoFit/>
          </a:bodyPr>
          <a:lstStyle/>
          <a:p>
            <a:pPr marL="829818" lvl="1" indent="-342900"/>
            <a:r>
              <a:rPr lang="en-US" sz="2400" dirty="0"/>
              <a:t>Within that rating system, there are three primary ratings: </a:t>
            </a:r>
            <a:r>
              <a:rPr lang="en-US" sz="2400" spc="-300" dirty="0"/>
              <a:t>L E </a:t>
            </a:r>
            <a:r>
              <a:rPr lang="en-US" sz="2400" dirty="0"/>
              <a:t>V, </a:t>
            </a:r>
            <a:r>
              <a:rPr lang="en-US" sz="2400" spc="-300" dirty="0"/>
              <a:t>U L E </a:t>
            </a:r>
            <a:r>
              <a:rPr lang="en-US" sz="2400" dirty="0"/>
              <a:t>V, and </a:t>
            </a:r>
            <a:r>
              <a:rPr lang="en-US" sz="2400" spc="-300" dirty="0"/>
              <a:t>S U L E </a:t>
            </a:r>
            <a:r>
              <a:rPr lang="en-US" sz="2400" dirty="0"/>
              <a:t>V.</a:t>
            </a:r>
          </a:p>
        </p:txBody>
      </p:sp>
      <p:sp>
        <p:nvSpPr>
          <p:cNvPr id="11" name="Content Placeholder 10">
            <a:extLst>
              <a:ext uri="{FF2B5EF4-FFF2-40B4-BE49-F238E27FC236}">
                <a16:creationId xmlns:a16="http://schemas.microsoft.com/office/drawing/2014/main" id="{92AB7295-11F6-7F8D-B9C1-5FA859FC23A7}"/>
              </a:ext>
            </a:extLst>
          </p:cNvPr>
          <p:cNvSpPr>
            <a:spLocks noGrp="1"/>
          </p:cNvSpPr>
          <p:nvPr>
            <p:ph sz="quarter" idx="18"/>
          </p:nvPr>
        </p:nvSpPr>
        <p:spPr>
          <a:xfrm>
            <a:off x="376047" y="4945865"/>
            <a:ext cx="225405" cy="277086"/>
          </a:xfrm>
        </p:spPr>
        <p:txBody>
          <a:bodyPr wrap="square" lIns="0" tIns="18000" rIns="0" bIns="18000" anchor="ctr" anchorCtr="0">
            <a:spAutoFit/>
          </a:bodyPr>
          <a:lstStyle/>
          <a:p>
            <a:pPr marL="342900" indent="-342900"/>
            <a:r>
              <a:rPr lang="en-US" sz="2400" dirty="0"/>
              <a:t> </a:t>
            </a:r>
          </a:p>
        </p:txBody>
      </p:sp>
      <p:graphicFrame>
        <p:nvGraphicFramePr>
          <p:cNvPr id="14" name="Object 13" descr="L E V Roman numeral three.">
            <a:extLst>
              <a:ext uri="{FF2B5EF4-FFF2-40B4-BE49-F238E27FC236}">
                <a16:creationId xmlns:a16="http://schemas.microsoft.com/office/drawing/2014/main" id="{A5C51650-01AC-4732-8F7B-444409C39D15}"/>
              </a:ext>
            </a:extLst>
          </p:cNvPr>
          <p:cNvGraphicFramePr>
            <a:graphicFrameLocks noChangeAspect="1"/>
          </p:cNvGraphicFramePr>
          <p:nvPr>
            <p:extLst>
              <p:ext uri="{D42A27DB-BD31-4B8C-83A1-F6EECF244321}">
                <p14:modId xmlns:p14="http://schemas.microsoft.com/office/powerpoint/2010/main" val="634608057"/>
              </p:ext>
            </p:extLst>
          </p:nvPr>
        </p:nvGraphicFramePr>
        <p:xfrm>
          <a:off x="723519" y="4930773"/>
          <a:ext cx="860425" cy="320675"/>
        </p:xfrm>
        <a:graphic>
          <a:graphicData uri="http://schemas.openxmlformats.org/presentationml/2006/ole">
            <mc:AlternateContent xmlns:mc="http://schemas.openxmlformats.org/markup-compatibility/2006">
              <mc:Choice xmlns:v="urn:schemas-microsoft-com:vml" Requires="v">
                <p:oleObj name="Equation" r:id="rId5" imgW="444240" imgH="164880" progId="Equation.DSMT4">
                  <p:embed/>
                </p:oleObj>
              </mc:Choice>
              <mc:Fallback>
                <p:oleObj name="Equation" r:id="rId5" imgW="444240" imgH="164880" progId="Equation.DSMT4">
                  <p:embed/>
                  <p:pic>
                    <p:nvPicPr>
                      <p:cNvPr id="4" name="Object 3" descr="L E V Roman numeral two.">
                        <a:extLst>
                          <a:ext uri="{FF2B5EF4-FFF2-40B4-BE49-F238E27FC236}">
                            <a16:creationId xmlns:a16="http://schemas.microsoft.com/office/drawing/2014/main" id="{B7B44AD5-47C0-1872-0B76-55B8CEA69EEB}"/>
                          </a:ext>
                        </a:extLst>
                      </p:cNvPr>
                      <p:cNvPicPr/>
                      <p:nvPr/>
                    </p:nvPicPr>
                    <p:blipFill>
                      <a:blip r:embed="rId6"/>
                      <a:stretch>
                        <a:fillRect/>
                      </a:stretch>
                    </p:blipFill>
                    <p:spPr>
                      <a:xfrm>
                        <a:off x="723519" y="4930773"/>
                        <a:ext cx="860425" cy="320675"/>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648FD600-34EA-FD57-F3FB-D3D55D99088C}"/>
              </a:ext>
            </a:extLst>
          </p:cNvPr>
          <p:cNvSpPr>
            <a:spLocks noGrp="1"/>
          </p:cNvSpPr>
          <p:nvPr>
            <p:ph sz="quarter" idx="19"/>
          </p:nvPr>
        </p:nvSpPr>
        <p:spPr>
          <a:xfrm>
            <a:off x="365039" y="5334529"/>
            <a:ext cx="8273860" cy="775015"/>
          </a:xfrm>
        </p:spPr>
        <p:txBody>
          <a:bodyPr wrap="square" lIns="0" tIns="18000" rIns="0" bIns="18000" anchor="ctr" anchorCtr="0">
            <a:spAutoFit/>
          </a:bodyPr>
          <a:lstStyle/>
          <a:p>
            <a:pPr marL="829818" lvl="1" indent="-342900"/>
            <a:r>
              <a:rPr lang="en-US" sz="2400" dirty="0"/>
              <a:t>Includes maintaining the reduced emissions for 150,000 miles</a:t>
            </a:r>
          </a:p>
        </p:txBody>
      </p:sp>
    </p:spTree>
    <p:extLst>
      <p:ext uri="{BB962C8B-B14F-4D97-AF65-F5344CB8AC3E}">
        <p14:creationId xmlns:p14="http://schemas.microsoft.com/office/powerpoint/2010/main" val="1263566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16913" cy="590349"/>
          </a:xfrm>
        </p:spPr>
        <p:txBody>
          <a:bodyPr wrap="square" lIns="0" tIns="18000" rIns="0" bIns="18000" anchor="ctr" anchorCtr="0">
            <a:spAutoFit/>
          </a:bodyPr>
          <a:lstStyle/>
          <a:p>
            <a:r>
              <a:rPr lang="en-US" dirty="0"/>
              <a:t>Figure 26.9</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0171"/>
            <a:ext cx="3751262" cy="405683"/>
          </a:xfrm>
        </p:spPr>
        <p:txBody>
          <a:bodyPr wrap="square" lIns="0" tIns="18000" rIns="0" bIns="18000" anchor="ctr" anchorCtr="0">
            <a:spAutoFit/>
          </a:bodyPr>
          <a:lstStyle/>
          <a:p>
            <a:pPr marL="0" indent="0">
              <a:spcBef>
                <a:spcPts val="600"/>
              </a:spcBef>
              <a:buNone/>
            </a:pPr>
            <a:r>
              <a:rPr lang="en-US" sz="2400" spc="-300" noProof="0" dirty="0"/>
              <a:t>V E C </a:t>
            </a:r>
            <a:r>
              <a:rPr lang="en-US" sz="2400" noProof="0" dirty="0"/>
              <a:t>I Sticker</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8" y="1745474"/>
            <a:ext cx="3865562" cy="2621675"/>
          </a:xfrm>
        </p:spPr>
        <p:txBody>
          <a:bodyPr wrap="square" lIns="0" tIns="18000" rIns="0" bIns="18000" anchor="ctr" anchorCtr="0">
            <a:spAutoFit/>
          </a:bodyPr>
          <a:lstStyle/>
          <a:p>
            <a:pPr marL="0" indent="0">
              <a:buNone/>
            </a:pPr>
            <a:r>
              <a:rPr lang="en-US" sz="2400" noProof="0" dirty="0"/>
              <a:t>This vehicle emission control information (</a:t>
            </a:r>
            <a:r>
              <a:rPr lang="en-US" sz="2400" spc="-300" noProof="0" dirty="0"/>
              <a:t>V E C </a:t>
            </a:r>
            <a:r>
              <a:rPr lang="en-US" sz="2400" noProof="0" dirty="0"/>
              <a:t>I) decal indicates this vehicle meets both national </a:t>
            </a:r>
            <a:r>
              <a:rPr lang="en-US" sz="2400" spc="-300" noProof="0" dirty="0"/>
              <a:t>E P </a:t>
            </a:r>
            <a:r>
              <a:rPr lang="en-US" sz="2400" noProof="0" dirty="0"/>
              <a:t>A Tier3. Bin 125 (T3B125) and California </a:t>
            </a:r>
            <a:r>
              <a:rPr lang="en-US" sz="2400" spc="-300" noProof="0" dirty="0"/>
              <a:t>U L E </a:t>
            </a:r>
            <a:r>
              <a:rPr lang="en-US" sz="2400" noProof="0" dirty="0"/>
              <a:t>V125 </a:t>
            </a:r>
            <a:r>
              <a:rPr lang="en-US" sz="2400" spc="-300" noProof="0" dirty="0"/>
              <a:t>P </a:t>
            </a:r>
            <a:r>
              <a:rPr lang="en-US" sz="2400" noProof="0" dirty="0"/>
              <a:t>C (passenger car) standard.</a:t>
            </a:r>
          </a:p>
        </p:txBody>
      </p:sp>
      <p:pic>
        <p:nvPicPr>
          <p:cNvPr id="5" name="Picture 4" descr="A vehicle emission control information, V E C I, sticker by Ford Motor company that states that the vehicle emission control system conforms to regulations.">
            <a:extLst>
              <a:ext uri="{FF2B5EF4-FFF2-40B4-BE49-F238E27FC236}">
                <a16:creationId xmlns:a16="http://schemas.microsoft.com/office/drawing/2014/main" id="{B466DC27-BD6D-9B9B-300C-4E947D12328C}"/>
              </a:ext>
            </a:extLst>
          </p:cNvPr>
          <p:cNvPicPr>
            <a:picLocks noChangeAspect="1"/>
          </p:cNvPicPr>
          <p:nvPr/>
        </p:nvPicPr>
        <p:blipFill>
          <a:blip r:embed="rId3"/>
          <a:stretch>
            <a:fillRect/>
          </a:stretch>
        </p:blipFill>
        <p:spPr>
          <a:xfrm>
            <a:off x="4609970" y="1447800"/>
            <a:ext cx="3981711" cy="2419078"/>
          </a:xfrm>
          <a:prstGeom prst="rect">
            <a:avLst/>
          </a:prstGeom>
        </p:spPr>
      </p:pic>
    </p:spTree>
    <p:extLst>
      <p:ext uri="{BB962C8B-B14F-4D97-AF65-F5344CB8AC3E}">
        <p14:creationId xmlns:p14="http://schemas.microsoft.com/office/powerpoint/2010/main" val="252518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8328" y="185372"/>
            <a:ext cx="8229600" cy="590349"/>
          </a:xfrm>
        </p:spPr>
        <p:txBody>
          <a:bodyPr wrap="square" lIns="0" tIns="18000" rIns="0" bIns="18000" anchor="ctr" anchorCtr="0">
            <a:spAutoFit/>
          </a:bodyPr>
          <a:lstStyle/>
          <a:p>
            <a:r>
              <a:rPr lang="en-US" sz="3600" dirty="0">
                <a:latin typeface="+mj-lt"/>
              </a:rPr>
              <a:t>Normal Engine Combustion</a:t>
            </a:r>
            <a:endParaRPr lang="en-US" sz="3600" noProof="0" dirty="0">
              <a:latin typeface="+mj-lt"/>
            </a:endParaRPr>
          </a:p>
        </p:txBody>
      </p:sp>
      <p:sp>
        <p:nvSpPr>
          <p:cNvPr id="2" name="Content Placeholder 1">
            <a:extLst>
              <a:ext uri="{FF2B5EF4-FFF2-40B4-BE49-F238E27FC236}">
                <a16:creationId xmlns:a16="http://schemas.microsoft.com/office/drawing/2014/main" id="{31957300-D0D7-9B16-288F-7F0E7A26BF65}"/>
              </a:ext>
            </a:extLst>
          </p:cNvPr>
          <p:cNvSpPr>
            <a:spLocks noGrp="1"/>
          </p:cNvSpPr>
          <p:nvPr>
            <p:ph idx="1"/>
          </p:nvPr>
        </p:nvSpPr>
        <p:spPr>
          <a:xfrm>
            <a:off x="320040" y="1144217"/>
            <a:ext cx="8229600" cy="405683"/>
          </a:xfrm>
        </p:spPr>
        <p:txBody>
          <a:bodyPr lIns="0" tIns="18000" rIns="0" bIns="18000" anchor="ctr" anchorCtr="0">
            <a:spAutoFit/>
          </a:bodyPr>
          <a:lstStyle/>
          <a:p>
            <a:pPr marL="342900" indent="-342900"/>
            <a:r>
              <a:rPr lang="en-US" sz="2400" dirty="0"/>
              <a:t>Entering engine combustion chamber is fuel (</a:t>
            </a:r>
            <a:r>
              <a:rPr lang="en-US" sz="2400" kern="0" spc="-300" dirty="0"/>
              <a:t>H </a:t>
            </a:r>
            <a:r>
              <a:rPr lang="en-US" sz="2400" dirty="0"/>
              <a:t>C) plus air</a:t>
            </a:r>
          </a:p>
        </p:txBody>
      </p:sp>
      <p:sp>
        <p:nvSpPr>
          <p:cNvPr id="3" name="Content Placeholder 2">
            <a:extLst>
              <a:ext uri="{FF2B5EF4-FFF2-40B4-BE49-F238E27FC236}">
                <a16:creationId xmlns:a16="http://schemas.microsoft.com/office/drawing/2014/main" id="{6741F030-1ACE-86B4-6DB8-D7141F15CA94}"/>
              </a:ext>
            </a:extLst>
          </p:cNvPr>
          <p:cNvSpPr>
            <a:spLocks noGrp="1"/>
          </p:cNvSpPr>
          <p:nvPr>
            <p:ph idx="13"/>
          </p:nvPr>
        </p:nvSpPr>
        <p:spPr>
          <a:xfrm>
            <a:off x="667512" y="1622752"/>
            <a:ext cx="1216152" cy="405683"/>
          </a:xfrm>
        </p:spPr>
        <p:txBody>
          <a:bodyPr wrap="square" lIns="0" tIns="18000" rIns="0" bIns="18000" anchor="ctr" anchorCtr="0">
            <a:spAutoFit/>
          </a:bodyPr>
          <a:lstStyle/>
          <a:p>
            <a:pPr marL="0" indent="0">
              <a:buNone/>
            </a:pPr>
            <a:r>
              <a:rPr lang="en-US" sz="2400" dirty="0"/>
              <a:t>(nitrogen</a:t>
            </a:r>
          </a:p>
        </p:txBody>
      </p:sp>
      <p:graphicFrame>
        <p:nvGraphicFramePr>
          <p:cNvPr id="16" name="Object 15" descr="N subscript 2.">
            <a:extLst>
              <a:ext uri="{FF2B5EF4-FFF2-40B4-BE49-F238E27FC236}">
                <a16:creationId xmlns:a16="http://schemas.microsoft.com/office/drawing/2014/main" id="{BB893344-CA9B-B062-FB52-56A88EDE2DC3}"/>
              </a:ext>
            </a:extLst>
          </p:cNvPr>
          <p:cNvGraphicFramePr>
            <a:graphicFrameLocks noChangeAspect="1"/>
          </p:cNvGraphicFramePr>
          <p:nvPr>
            <p:extLst>
              <p:ext uri="{D42A27DB-BD31-4B8C-83A1-F6EECF244321}">
                <p14:modId xmlns:p14="http://schemas.microsoft.com/office/powerpoint/2010/main" val="679067505"/>
              </p:ext>
            </p:extLst>
          </p:nvPr>
        </p:nvGraphicFramePr>
        <p:xfrm>
          <a:off x="1983358" y="1681180"/>
          <a:ext cx="314073" cy="381981"/>
        </p:xfrm>
        <a:graphic>
          <a:graphicData uri="http://schemas.openxmlformats.org/presentationml/2006/ole">
            <mc:AlternateContent xmlns:mc="http://schemas.openxmlformats.org/markup-compatibility/2006">
              <mc:Choice xmlns:v="urn:schemas-microsoft-com:vml" Requires="v">
                <p:oleObj name="Equation" r:id="rId3" imgW="190440" imgH="228600" progId="Equation.DSMT4">
                  <p:embed/>
                </p:oleObj>
              </mc:Choice>
              <mc:Fallback>
                <p:oleObj name="Equation" r:id="rId3" imgW="190440" imgH="228600" progId="Equation.DSMT4">
                  <p:embed/>
                  <p:pic>
                    <p:nvPicPr>
                      <p:cNvPr id="15" name="Object 14">
                        <a:extLst>
                          <a:ext uri="{FF2B5EF4-FFF2-40B4-BE49-F238E27FC236}">
                            <a16:creationId xmlns:a16="http://schemas.microsoft.com/office/drawing/2014/main" id="{1B04F471-0926-9BD7-27D1-A70803F96FBE}"/>
                          </a:ext>
                        </a:extLst>
                      </p:cNvPr>
                      <p:cNvPicPr/>
                      <p:nvPr/>
                    </p:nvPicPr>
                    <p:blipFill>
                      <a:blip r:embed="rId4"/>
                      <a:stretch>
                        <a:fillRect/>
                      </a:stretch>
                    </p:blipFill>
                    <p:spPr>
                      <a:xfrm>
                        <a:off x="1983358" y="1681180"/>
                        <a:ext cx="314073" cy="38198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162CF1D-C179-3E76-528A-8CFCF3CFDE21}"/>
              </a:ext>
            </a:extLst>
          </p:cNvPr>
          <p:cNvSpPr>
            <a:spLocks noGrp="1"/>
          </p:cNvSpPr>
          <p:nvPr>
            <p:ph sz="quarter" idx="17"/>
          </p:nvPr>
        </p:nvSpPr>
        <p:spPr>
          <a:xfrm>
            <a:off x="2397251" y="1630754"/>
            <a:ext cx="2595373" cy="405683"/>
          </a:xfrm>
        </p:spPr>
        <p:txBody>
          <a:bodyPr wrap="square" lIns="0" tIns="18000" rIns="0" bIns="18000" anchor="ctr" anchorCtr="0">
            <a:spAutoFit/>
          </a:bodyPr>
          <a:lstStyle/>
          <a:p>
            <a:pPr marL="0" indent="0">
              <a:buNone/>
            </a:pPr>
            <a:r>
              <a:rPr lang="en-US" sz="2400" dirty="0"/>
              <a:t>is 78% and oxygen</a:t>
            </a:r>
          </a:p>
        </p:txBody>
      </p:sp>
      <p:graphicFrame>
        <p:nvGraphicFramePr>
          <p:cNvPr id="17" name="Object 16" descr="O subscript 2.">
            <a:extLst>
              <a:ext uri="{FF2B5EF4-FFF2-40B4-BE49-F238E27FC236}">
                <a16:creationId xmlns:a16="http://schemas.microsoft.com/office/drawing/2014/main" id="{B0F361AA-820D-5F40-E99C-556F1EEFFBF2}"/>
              </a:ext>
            </a:extLst>
          </p:cNvPr>
          <p:cNvGraphicFramePr>
            <a:graphicFrameLocks noChangeAspect="1"/>
          </p:cNvGraphicFramePr>
          <p:nvPr>
            <p:extLst>
              <p:ext uri="{D42A27DB-BD31-4B8C-83A1-F6EECF244321}">
                <p14:modId xmlns:p14="http://schemas.microsoft.com/office/powerpoint/2010/main" val="2663872945"/>
              </p:ext>
            </p:extLst>
          </p:nvPr>
        </p:nvGraphicFramePr>
        <p:xfrm>
          <a:off x="5092013" y="1699283"/>
          <a:ext cx="348593" cy="375049"/>
        </p:xfrm>
        <a:graphic>
          <a:graphicData uri="http://schemas.openxmlformats.org/presentationml/2006/ole">
            <mc:AlternateContent xmlns:mc="http://schemas.openxmlformats.org/markup-compatibility/2006">
              <mc:Choice xmlns:v="urn:schemas-microsoft-com:vml" Requires="v">
                <p:oleObj name="Equation" r:id="rId5" imgW="215640" imgH="228600" progId="Equation.DSMT4">
                  <p:embed/>
                </p:oleObj>
              </mc:Choice>
              <mc:Fallback>
                <p:oleObj name="Equation" r:id="rId5" imgW="215640" imgH="228600" progId="Equation.DSMT4">
                  <p:embed/>
                  <p:pic>
                    <p:nvPicPr>
                      <p:cNvPr id="16" name="Object 15">
                        <a:extLst>
                          <a:ext uri="{FF2B5EF4-FFF2-40B4-BE49-F238E27FC236}">
                            <a16:creationId xmlns:a16="http://schemas.microsoft.com/office/drawing/2014/main" id="{BB893344-CA9B-B062-FB52-56A88EDE2DC3}"/>
                          </a:ext>
                        </a:extLst>
                      </p:cNvPr>
                      <p:cNvPicPr/>
                      <p:nvPr/>
                    </p:nvPicPr>
                    <p:blipFill>
                      <a:blip r:embed="rId6"/>
                      <a:stretch>
                        <a:fillRect/>
                      </a:stretch>
                    </p:blipFill>
                    <p:spPr>
                      <a:xfrm>
                        <a:off x="5092013" y="1699283"/>
                        <a:ext cx="348593" cy="375049"/>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738C2B5-B61F-42AF-185F-267A971E40D6}"/>
              </a:ext>
            </a:extLst>
          </p:cNvPr>
          <p:cNvSpPr>
            <a:spLocks noGrp="1"/>
          </p:cNvSpPr>
          <p:nvPr>
            <p:ph sz="quarter" idx="18"/>
          </p:nvPr>
        </p:nvSpPr>
        <p:spPr>
          <a:xfrm>
            <a:off x="5539995" y="1633897"/>
            <a:ext cx="2820988" cy="405683"/>
          </a:xfrm>
        </p:spPr>
        <p:txBody>
          <a:bodyPr wrap="square" lIns="0" tIns="18000" rIns="0" bIns="18000" anchor="ctr" anchorCtr="0">
            <a:spAutoFit/>
          </a:bodyPr>
          <a:lstStyle/>
          <a:p>
            <a:pPr marL="0" indent="0">
              <a:buNone/>
            </a:pPr>
            <a:r>
              <a:rPr lang="en-US" sz="2400" dirty="0"/>
              <a:t>is 21% of the air).</a:t>
            </a:r>
          </a:p>
        </p:txBody>
      </p:sp>
      <p:sp>
        <p:nvSpPr>
          <p:cNvPr id="7" name="Content Placeholder 6">
            <a:extLst>
              <a:ext uri="{FF2B5EF4-FFF2-40B4-BE49-F238E27FC236}">
                <a16:creationId xmlns:a16="http://schemas.microsoft.com/office/drawing/2014/main" id="{3AD5235C-498E-AA8B-4A92-E51D82490942}"/>
              </a:ext>
            </a:extLst>
          </p:cNvPr>
          <p:cNvSpPr>
            <a:spLocks noGrp="1"/>
          </p:cNvSpPr>
          <p:nvPr>
            <p:ph sz="quarter" idx="19"/>
          </p:nvPr>
        </p:nvSpPr>
        <p:spPr>
          <a:xfrm>
            <a:off x="320039" y="2159232"/>
            <a:ext cx="8320723" cy="405683"/>
          </a:xfrm>
        </p:spPr>
        <p:txBody>
          <a:bodyPr wrap="square" lIns="0" tIns="18000" rIns="0" bIns="18000" anchor="ctr" anchorCtr="0">
            <a:spAutoFit/>
          </a:bodyPr>
          <a:lstStyle/>
          <a:p>
            <a:pPr marL="342900" indent="-342900"/>
            <a:r>
              <a:rPr lang="en-US" sz="2400" dirty="0"/>
              <a:t>During combustion, </a:t>
            </a:r>
            <a:r>
              <a:rPr lang="en-US" sz="2400" kern="0" spc="-300" dirty="0"/>
              <a:t>H </a:t>
            </a:r>
            <a:r>
              <a:rPr lang="en-US" sz="2400" dirty="0"/>
              <a:t>C combines with air to form water</a:t>
            </a:r>
          </a:p>
        </p:txBody>
      </p:sp>
      <p:graphicFrame>
        <p:nvGraphicFramePr>
          <p:cNvPr id="18" name="Object 17" descr="Left parenthesis H subscript 2 O right parenthesis.">
            <a:extLst>
              <a:ext uri="{FF2B5EF4-FFF2-40B4-BE49-F238E27FC236}">
                <a16:creationId xmlns:a16="http://schemas.microsoft.com/office/drawing/2014/main" id="{69CD3F40-2E62-8BDF-3BE2-6E4E0C38F6E2}"/>
              </a:ext>
            </a:extLst>
          </p:cNvPr>
          <p:cNvGraphicFramePr>
            <a:graphicFrameLocks noChangeAspect="1"/>
          </p:cNvGraphicFramePr>
          <p:nvPr>
            <p:extLst>
              <p:ext uri="{D42A27DB-BD31-4B8C-83A1-F6EECF244321}">
                <p14:modId xmlns:p14="http://schemas.microsoft.com/office/powerpoint/2010/main" val="1480435306"/>
              </p:ext>
            </p:extLst>
          </p:nvPr>
        </p:nvGraphicFramePr>
        <p:xfrm>
          <a:off x="674394" y="2641880"/>
          <a:ext cx="684737" cy="409286"/>
        </p:xfrm>
        <a:graphic>
          <a:graphicData uri="http://schemas.openxmlformats.org/presentationml/2006/ole">
            <mc:AlternateContent xmlns:mc="http://schemas.openxmlformats.org/markup-compatibility/2006">
              <mc:Choice xmlns:v="urn:schemas-microsoft-com:vml" Requires="v">
                <p:oleObj name="Equation" r:id="rId7" imgW="431640" imgH="253800" progId="Equation.DSMT4">
                  <p:embed/>
                </p:oleObj>
              </mc:Choice>
              <mc:Fallback>
                <p:oleObj name="Equation" r:id="rId7" imgW="431640" imgH="253800" progId="Equation.DSMT4">
                  <p:embed/>
                  <p:pic>
                    <p:nvPicPr>
                      <p:cNvPr id="17" name="Object 16">
                        <a:extLst>
                          <a:ext uri="{FF2B5EF4-FFF2-40B4-BE49-F238E27FC236}">
                            <a16:creationId xmlns:a16="http://schemas.microsoft.com/office/drawing/2014/main" id="{B0F361AA-820D-5F40-E99C-556F1EEFFBF2}"/>
                          </a:ext>
                        </a:extLst>
                      </p:cNvPr>
                      <p:cNvPicPr/>
                      <p:nvPr/>
                    </p:nvPicPr>
                    <p:blipFill>
                      <a:blip r:embed="rId8"/>
                      <a:stretch>
                        <a:fillRect/>
                      </a:stretch>
                    </p:blipFill>
                    <p:spPr>
                      <a:xfrm>
                        <a:off x="674394" y="2641880"/>
                        <a:ext cx="684737" cy="40928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0F8E95D-AACE-B151-A960-0B6B7AC22CFA}"/>
              </a:ext>
            </a:extLst>
          </p:cNvPr>
          <p:cNvSpPr>
            <a:spLocks noGrp="1"/>
          </p:cNvSpPr>
          <p:nvPr>
            <p:ph sz="quarter" idx="20"/>
          </p:nvPr>
        </p:nvSpPr>
        <p:spPr>
          <a:xfrm>
            <a:off x="1490542" y="2660398"/>
            <a:ext cx="2614943" cy="368803"/>
          </a:xfrm>
        </p:spPr>
        <p:txBody>
          <a:bodyPr wrap="square" lIns="0" tIns="18000" rIns="0" bIns="18000" anchor="ctr" anchorCtr="0">
            <a:spAutoFit/>
          </a:bodyPr>
          <a:lstStyle/>
          <a:p>
            <a:pPr marL="0" indent="0">
              <a:buNone/>
            </a:pPr>
            <a:r>
              <a:rPr lang="en-US" sz="2400" dirty="0"/>
              <a:t>and carbon dioxide</a:t>
            </a:r>
          </a:p>
        </p:txBody>
      </p:sp>
      <p:graphicFrame>
        <p:nvGraphicFramePr>
          <p:cNvPr id="19" name="Object 18" descr="Left parenthesis C O subscript 2 right parenthesis,">
            <a:extLst>
              <a:ext uri="{FF2B5EF4-FFF2-40B4-BE49-F238E27FC236}">
                <a16:creationId xmlns:a16="http://schemas.microsoft.com/office/drawing/2014/main" id="{F030604A-2BF3-61DC-E81A-2D04B66FA219}"/>
              </a:ext>
            </a:extLst>
          </p:cNvPr>
          <p:cNvGraphicFramePr>
            <a:graphicFrameLocks noChangeAspect="1"/>
          </p:cNvGraphicFramePr>
          <p:nvPr>
            <p:extLst>
              <p:ext uri="{D42A27DB-BD31-4B8C-83A1-F6EECF244321}">
                <p14:modId xmlns:p14="http://schemas.microsoft.com/office/powerpoint/2010/main" val="428675623"/>
              </p:ext>
            </p:extLst>
          </p:nvPr>
        </p:nvGraphicFramePr>
        <p:xfrm>
          <a:off x="4206621" y="2640013"/>
          <a:ext cx="785813" cy="409575"/>
        </p:xfrm>
        <a:graphic>
          <a:graphicData uri="http://schemas.openxmlformats.org/presentationml/2006/ole">
            <mc:AlternateContent xmlns:mc="http://schemas.openxmlformats.org/markup-compatibility/2006">
              <mc:Choice xmlns:v="urn:schemas-microsoft-com:vml" Requires="v">
                <p:oleObj name="Equation" r:id="rId9" imgW="495000" imgH="253800" progId="Equation.DSMT4">
                  <p:embed/>
                </p:oleObj>
              </mc:Choice>
              <mc:Fallback>
                <p:oleObj name="Equation" r:id="rId9" imgW="495000" imgH="253800" progId="Equation.DSMT4">
                  <p:embed/>
                  <p:pic>
                    <p:nvPicPr>
                      <p:cNvPr id="18" name="Object 17">
                        <a:extLst>
                          <a:ext uri="{FF2B5EF4-FFF2-40B4-BE49-F238E27FC236}">
                            <a16:creationId xmlns:a16="http://schemas.microsoft.com/office/drawing/2014/main" id="{69CD3F40-2E62-8BDF-3BE2-6E4E0C38F6E2}"/>
                          </a:ext>
                        </a:extLst>
                      </p:cNvPr>
                      <p:cNvPicPr/>
                      <p:nvPr/>
                    </p:nvPicPr>
                    <p:blipFill>
                      <a:blip r:embed="rId10"/>
                      <a:stretch>
                        <a:fillRect/>
                      </a:stretch>
                    </p:blipFill>
                    <p:spPr>
                      <a:xfrm>
                        <a:off x="4206621" y="2640013"/>
                        <a:ext cx="785813" cy="409575"/>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1C167155-41AD-CBD8-553F-BC8BD7A86FD7}"/>
              </a:ext>
            </a:extLst>
          </p:cNvPr>
          <p:cNvSpPr>
            <a:spLocks noGrp="1"/>
          </p:cNvSpPr>
          <p:nvPr>
            <p:ph sz="quarter" idx="21"/>
          </p:nvPr>
        </p:nvSpPr>
        <p:spPr>
          <a:xfrm>
            <a:off x="5108716" y="2649116"/>
            <a:ext cx="1767877" cy="370931"/>
          </a:xfrm>
        </p:spPr>
        <p:txBody>
          <a:bodyPr wrap="square" lIns="0" tIns="18000" rIns="0" bIns="18000" anchor="ctr" anchorCtr="0">
            <a:spAutoFit/>
          </a:bodyPr>
          <a:lstStyle/>
          <a:p>
            <a:pPr marL="0" indent="0">
              <a:buNone/>
            </a:pPr>
            <a:r>
              <a:rPr lang="en-US" sz="2400" dirty="0"/>
              <a:t>plus nitrogen</a:t>
            </a:r>
          </a:p>
        </p:txBody>
      </p:sp>
      <p:graphicFrame>
        <p:nvGraphicFramePr>
          <p:cNvPr id="20" name="Object 19" descr="Left parenthesis N subscript 2 right parenthesis.">
            <a:extLst>
              <a:ext uri="{FF2B5EF4-FFF2-40B4-BE49-F238E27FC236}">
                <a16:creationId xmlns:a16="http://schemas.microsoft.com/office/drawing/2014/main" id="{A68A504B-D620-0C32-612F-DFB895DF47F1}"/>
              </a:ext>
            </a:extLst>
          </p:cNvPr>
          <p:cNvGraphicFramePr>
            <a:graphicFrameLocks noChangeAspect="1"/>
          </p:cNvGraphicFramePr>
          <p:nvPr>
            <p:extLst>
              <p:ext uri="{D42A27DB-BD31-4B8C-83A1-F6EECF244321}">
                <p14:modId xmlns:p14="http://schemas.microsoft.com/office/powerpoint/2010/main" val="351723151"/>
              </p:ext>
            </p:extLst>
          </p:nvPr>
        </p:nvGraphicFramePr>
        <p:xfrm>
          <a:off x="6980572" y="2625380"/>
          <a:ext cx="521683" cy="409441"/>
        </p:xfrm>
        <a:graphic>
          <a:graphicData uri="http://schemas.openxmlformats.org/presentationml/2006/ole">
            <mc:AlternateContent xmlns:mc="http://schemas.openxmlformats.org/markup-compatibility/2006">
              <mc:Choice xmlns:v="urn:schemas-microsoft-com:vml" Requires="v">
                <p:oleObj name="Equation" r:id="rId11" imgW="330120" imgH="253800" progId="Equation.DSMT4">
                  <p:embed/>
                </p:oleObj>
              </mc:Choice>
              <mc:Fallback>
                <p:oleObj name="Equation" r:id="rId11" imgW="330120" imgH="253800" progId="Equation.DSMT4">
                  <p:embed/>
                  <p:pic>
                    <p:nvPicPr>
                      <p:cNvPr id="19" name="Object 18">
                        <a:extLst>
                          <a:ext uri="{FF2B5EF4-FFF2-40B4-BE49-F238E27FC236}">
                            <a16:creationId xmlns:a16="http://schemas.microsoft.com/office/drawing/2014/main" id="{F030604A-2BF3-61DC-E81A-2D04B66FA219}"/>
                          </a:ext>
                        </a:extLst>
                      </p:cNvPr>
                      <p:cNvPicPr/>
                      <p:nvPr/>
                    </p:nvPicPr>
                    <p:blipFill>
                      <a:blip r:embed="rId12"/>
                      <a:stretch>
                        <a:fillRect/>
                      </a:stretch>
                    </p:blipFill>
                    <p:spPr>
                      <a:xfrm>
                        <a:off x="6980572" y="2625380"/>
                        <a:ext cx="521683" cy="409441"/>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9E7CAC87-16CB-491F-CDA5-AE30DEFBF0AE}"/>
              </a:ext>
            </a:extLst>
          </p:cNvPr>
          <p:cNvSpPr>
            <a:spLocks noGrp="1"/>
          </p:cNvSpPr>
          <p:nvPr>
            <p:ph sz="quarter" idx="22"/>
          </p:nvPr>
        </p:nvSpPr>
        <p:spPr>
          <a:xfrm>
            <a:off x="674394" y="3150076"/>
            <a:ext cx="5113931" cy="405683"/>
          </a:xfrm>
        </p:spPr>
        <p:txBody>
          <a:bodyPr wrap="square" lIns="0" tIns="18000" rIns="0" bIns="18000" anchor="ctr" anchorCtr="0">
            <a:spAutoFit/>
          </a:bodyPr>
          <a:lstStyle/>
          <a:p>
            <a:pPr marL="0" indent="0">
              <a:buNone/>
            </a:pPr>
            <a:r>
              <a:rPr lang="en-US" sz="2400" dirty="0"/>
              <a:t>and some other non-desirable gases.</a:t>
            </a:r>
          </a:p>
        </p:txBody>
      </p:sp>
      <p:sp>
        <p:nvSpPr>
          <p:cNvPr id="13" name="Content Placeholder 12">
            <a:extLst>
              <a:ext uri="{FF2B5EF4-FFF2-40B4-BE49-F238E27FC236}">
                <a16:creationId xmlns:a16="http://schemas.microsoft.com/office/drawing/2014/main" id="{21988F4F-1986-538D-B643-FD4C2977FE1B}"/>
              </a:ext>
            </a:extLst>
          </p:cNvPr>
          <p:cNvSpPr>
            <a:spLocks noGrp="1"/>
          </p:cNvSpPr>
          <p:nvPr>
            <p:ph sz="quarter" idx="23"/>
          </p:nvPr>
        </p:nvSpPr>
        <p:spPr>
          <a:xfrm>
            <a:off x="320040" y="3655092"/>
            <a:ext cx="4505515" cy="405683"/>
          </a:xfrm>
        </p:spPr>
        <p:txBody>
          <a:bodyPr wrap="square" lIns="0" tIns="18000" rIns="0" bIns="18000" anchor="ctr" anchorCtr="0">
            <a:spAutoFit/>
          </a:bodyPr>
          <a:lstStyle/>
          <a:p>
            <a:pPr marL="829818" lvl="1" indent="-342900"/>
            <a:r>
              <a:rPr lang="en-US" sz="2400" dirty="0"/>
              <a:t>Carbon monoxide (</a:t>
            </a:r>
            <a:r>
              <a:rPr lang="en-US" sz="2400" kern="0" spc="-300" dirty="0"/>
              <a:t>C </a:t>
            </a:r>
            <a:r>
              <a:rPr lang="en-US" sz="2400" dirty="0"/>
              <a:t>O)</a:t>
            </a:r>
          </a:p>
        </p:txBody>
      </p:sp>
      <p:sp>
        <p:nvSpPr>
          <p:cNvPr id="14" name="Content Placeholder 13">
            <a:extLst>
              <a:ext uri="{FF2B5EF4-FFF2-40B4-BE49-F238E27FC236}">
                <a16:creationId xmlns:a16="http://schemas.microsoft.com/office/drawing/2014/main" id="{C83D2C13-1E06-6589-77DF-A1CBC67F960B}"/>
              </a:ext>
            </a:extLst>
          </p:cNvPr>
          <p:cNvSpPr>
            <a:spLocks noGrp="1"/>
          </p:cNvSpPr>
          <p:nvPr>
            <p:ph sz="quarter" idx="24"/>
          </p:nvPr>
        </p:nvSpPr>
        <p:spPr>
          <a:xfrm>
            <a:off x="327469" y="4169089"/>
            <a:ext cx="3384995" cy="405683"/>
          </a:xfrm>
        </p:spPr>
        <p:txBody>
          <a:bodyPr wrap="square" lIns="0" tIns="18000" rIns="0" bIns="18000" anchor="ctr" anchorCtr="0">
            <a:spAutoFit/>
          </a:bodyPr>
          <a:lstStyle/>
          <a:p>
            <a:pPr marL="829818" lvl="1" indent="-342900"/>
            <a:r>
              <a:rPr lang="en-US" sz="2400" dirty="0"/>
              <a:t>Oxides of nitrogen</a:t>
            </a:r>
          </a:p>
        </p:txBody>
      </p:sp>
      <p:graphicFrame>
        <p:nvGraphicFramePr>
          <p:cNvPr id="21" name="Object 20" descr="Left parenthesis N O subscript X right parenthesis.">
            <a:extLst>
              <a:ext uri="{FF2B5EF4-FFF2-40B4-BE49-F238E27FC236}">
                <a16:creationId xmlns:a16="http://schemas.microsoft.com/office/drawing/2014/main" id="{2458C7BE-617E-636A-4F77-B9CE97265287}"/>
              </a:ext>
            </a:extLst>
          </p:cNvPr>
          <p:cNvGraphicFramePr>
            <a:graphicFrameLocks noChangeAspect="1"/>
          </p:cNvGraphicFramePr>
          <p:nvPr>
            <p:extLst>
              <p:ext uri="{D42A27DB-BD31-4B8C-83A1-F6EECF244321}">
                <p14:modId xmlns:p14="http://schemas.microsoft.com/office/powerpoint/2010/main" val="2663486982"/>
              </p:ext>
            </p:extLst>
          </p:nvPr>
        </p:nvGraphicFramePr>
        <p:xfrm>
          <a:off x="3811129" y="4165493"/>
          <a:ext cx="760966" cy="428667"/>
        </p:xfrm>
        <a:graphic>
          <a:graphicData uri="http://schemas.openxmlformats.org/presentationml/2006/ole">
            <mc:AlternateContent xmlns:mc="http://schemas.openxmlformats.org/markup-compatibility/2006">
              <mc:Choice xmlns:v="urn:schemas-microsoft-com:vml" Requires="v">
                <p:oleObj name="Equation" r:id="rId13" imgW="457200" imgH="253800" progId="Equation.DSMT4">
                  <p:embed/>
                </p:oleObj>
              </mc:Choice>
              <mc:Fallback>
                <p:oleObj name="Equation" r:id="rId13" imgW="457200" imgH="253800" progId="Equation.DSMT4">
                  <p:embed/>
                  <p:pic>
                    <p:nvPicPr>
                      <p:cNvPr id="19" name="Object 18">
                        <a:extLst>
                          <a:ext uri="{FF2B5EF4-FFF2-40B4-BE49-F238E27FC236}">
                            <a16:creationId xmlns:a16="http://schemas.microsoft.com/office/drawing/2014/main" id="{F030604A-2BF3-61DC-E81A-2D04B66FA219}"/>
                          </a:ext>
                        </a:extLst>
                      </p:cNvPr>
                      <p:cNvPicPr/>
                      <p:nvPr/>
                    </p:nvPicPr>
                    <p:blipFill>
                      <a:blip r:embed="rId14"/>
                      <a:stretch>
                        <a:fillRect/>
                      </a:stretch>
                    </p:blipFill>
                    <p:spPr>
                      <a:xfrm>
                        <a:off x="3811129" y="4165493"/>
                        <a:ext cx="760966" cy="428667"/>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1DAC3860-3122-37BF-0AE7-0218530E94A4}"/>
              </a:ext>
            </a:extLst>
          </p:cNvPr>
          <p:cNvSpPr>
            <a:spLocks noGrp="1"/>
          </p:cNvSpPr>
          <p:nvPr>
            <p:ph sz="quarter" idx="25"/>
          </p:nvPr>
        </p:nvSpPr>
        <p:spPr>
          <a:xfrm>
            <a:off x="338329" y="4677452"/>
            <a:ext cx="5029199" cy="405683"/>
          </a:xfrm>
        </p:spPr>
        <p:txBody>
          <a:bodyPr wrap="square" lIns="0" tIns="18000" rIns="0" bIns="18000" anchor="ctr" anchorCtr="0">
            <a:spAutoFit/>
          </a:bodyPr>
          <a:lstStyle/>
          <a:p>
            <a:pPr marL="829818" lvl="1" indent="-342900"/>
            <a:r>
              <a:rPr lang="en-US" sz="2400" dirty="0"/>
              <a:t>Unburned hydrocarbons (</a:t>
            </a:r>
            <a:r>
              <a:rPr lang="en-US" sz="2400" kern="0" spc="-300" dirty="0"/>
              <a:t>H</a:t>
            </a:r>
            <a:r>
              <a:rPr lang="en-US" sz="2400" kern="0" spc="-350" dirty="0"/>
              <a:t> </a:t>
            </a:r>
            <a:r>
              <a:rPr lang="en-US" sz="2400" dirty="0"/>
              <a:t>C)</a:t>
            </a:r>
          </a:p>
        </p:txBody>
      </p:sp>
    </p:spTree>
    <p:extLst>
      <p:ext uri="{BB962C8B-B14F-4D97-AF65-F5344CB8AC3E}">
        <p14:creationId xmlns:p14="http://schemas.microsoft.com/office/powerpoint/2010/main" val="3109348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EA146DD0-45D2-2D45-A6F2-13C075B0DC3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573B76C-CE84-F9D1-A020-3AD0CC5D2A8B}"/>
              </a:ext>
            </a:extLst>
          </p:cNvPr>
          <p:cNvSpPr>
            <a:spLocks noGrp="1"/>
          </p:cNvSpPr>
          <p:nvPr>
            <p:ph type="title"/>
          </p:nvPr>
        </p:nvSpPr>
        <p:spPr>
          <a:xfrm>
            <a:off x="342899" y="188722"/>
            <a:ext cx="8297863" cy="590349"/>
          </a:xfrm>
        </p:spPr>
        <p:txBody>
          <a:bodyPr wrap="square" lIns="0" tIns="18000" rIns="0" bIns="18000" anchor="ctr" anchorCtr="0">
            <a:spAutoFit/>
          </a:bodyPr>
          <a:lstStyle/>
          <a:p>
            <a:r>
              <a:rPr lang="en-US" sz="3600" dirty="0">
                <a:latin typeface="+mj-lt"/>
                <a:cs typeface="Times New Roman" panose="02020603050405020304" pitchFamily="18" charset="0"/>
              </a:rPr>
              <a:t>Figure 26.10</a:t>
            </a:r>
            <a:endParaRPr lang="en-US" sz="3600" noProof="0" dirty="0">
              <a:latin typeface="+mj-lt"/>
              <a:cs typeface="Times New Roman" panose="02020603050405020304" pitchFamily="18" charset="0"/>
            </a:endParaRPr>
          </a:p>
        </p:txBody>
      </p:sp>
      <p:sp>
        <p:nvSpPr>
          <p:cNvPr id="10" name="Content Placeholder 9">
            <a:extLst>
              <a:ext uri="{FF2B5EF4-FFF2-40B4-BE49-F238E27FC236}">
                <a16:creationId xmlns:a16="http://schemas.microsoft.com/office/drawing/2014/main" id="{37CCDF37-62FC-FEF6-8667-5FCA4539178D}"/>
              </a:ext>
            </a:extLst>
          </p:cNvPr>
          <p:cNvSpPr>
            <a:spLocks noGrp="1"/>
          </p:cNvSpPr>
          <p:nvPr>
            <p:ph sz="quarter" idx="12"/>
          </p:nvPr>
        </p:nvSpPr>
        <p:spPr>
          <a:xfrm>
            <a:off x="342900" y="1125897"/>
            <a:ext cx="3644900" cy="405683"/>
          </a:xfrm>
        </p:spPr>
        <p:txBody>
          <a:bodyPr wrap="square" lIns="0" tIns="18000" rIns="0" bIns="18000" anchor="ctr" anchorCtr="0">
            <a:spAutoFit/>
          </a:bodyPr>
          <a:lstStyle/>
          <a:p>
            <a:pPr marL="0" indent="0">
              <a:spcBef>
                <a:spcPts val="600"/>
              </a:spcBef>
              <a:buNone/>
            </a:pPr>
            <a:r>
              <a:rPr lang="en-US" sz="2400" spc="-300" noProof="0" dirty="0"/>
              <a:t>S M O </a:t>
            </a:r>
            <a:r>
              <a:rPr lang="en-US" sz="2400" noProof="0" dirty="0"/>
              <a:t>G Levels </a:t>
            </a:r>
          </a:p>
        </p:txBody>
      </p:sp>
      <p:sp>
        <p:nvSpPr>
          <p:cNvPr id="2" name="Content Placeholder 1">
            <a:extLst>
              <a:ext uri="{FF2B5EF4-FFF2-40B4-BE49-F238E27FC236}">
                <a16:creationId xmlns:a16="http://schemas.microsoft.com/office/drawing/2014/main" id="{4C38670D-6090-29D4-6538-A93D2E3942F8}"/>
              </a:ext>
            </a:extLst>
          </p:cNvPr>
          <p:cNvSpPr>
            <a:spLocks noGrp="1"/>
          </p:cNvSpPr>
          <p:nvPr>
            <p:ph sz="quarter" idx="13"/>
          </p:nvPr>
        </p:nvSpPr>
        <p:spPr>
          <a:xfrm>
            <a:off x="342900" y="1659651"/>
            <a:ext cx="4192588" cy="1144347"/>
          </a:xfrm>
        </p:spPr>
        <p:txBody>
          <a:bodyPr wrap="square" lIns="0" tIns="18000" rIns="0" bIns="18000" anchor="ctr" anchorCtr="0">
            <a:spAutoFit/>
          </a:bodyPr>
          <a:lstStyle/>
          <a:p>
            <a:pPr marL="0" indent="0">
              <a:buNone/>
            </a:pPr>
            <a:r>
              <a:rPr lang="en-US" sz="2400" dirty="0"/>
              <a:t>This label on a Toyota Camry hybrid shows the relative smog-producing emissions, </a:t>
            </a:r>
            <a:endParaRPr lang="en-US" sz="2400" noProof="0" dirty="0"/>
          </a:p>
        </p:txBody>
      </p:sp>
      <p:sp>
        <p:nvSpPr>
          <p:cNvPr id="3" name="Content Placeholder 2">
            <a:extLst>
              <a:ext uri="{FF2B5EF4-FFF2-40B4-BE49-F238E27FC236}">
                <a16:creationId xmlns:a16="http://schemas.microsoft.com/office/drawing/2014/main" id="{43AC9072-7EA9-B43B-488A-F7E5BAB68B3B}"/>
              </a:ext>
            </a:extLst>
          </p:cNvPr>
          <p:cNvSpPr>
            <a:spLocks noGrp="1"/>
          </p:cNvSpPr>
          <p:nvPr>
            <p:ph sz="quarter" idx="14"/>
          </p:nvPr>
        </p:nvSpPr>
        <p:spPr>
          <a:xfrm>
            <a:off x="323850" y="2889595"/>
            <a:ext cx="3308350" cy="405683"/>
          </a:xfrm>
        </p:spPr>
        <p:txBody>
          <a:bodyPr wrap="square" lIns="0" tIns="18000" rIns="0" bIns="18000" anchor="ctr" anchorCtr="0">
            <a:spAutoFit/>
          </a:bodyPr>
          <a:lstStyle/>
          <a:p>
            <a:pPr marL="0" indent="0">
              <a:buNone/>
            </a:pPr>
            <a:r>
              <a:rPr lang="en-US" sz="2400" dirty="0"/>
              <a:t>but this does not include</a:t>
            </a:r>
          </a:p>
        </p:txBody>
      </p:sp>
      <p:graphicFrame>
        <p:nvGraphicFramePr>
          <p:cNvPr id="28" name="Object 27" descr="C O subscript 2,">
            <a:extLst>
              <a:ext uri="{FF2B5EF4-FFF2-40B4-BE49-F238E27FC236}">
                <a16:creationId xmlns:a16="http://schemas.microsoft.com/office/drawing/2014/main" id="{9D856D3C-B5F9-C35B-424A-5408A517EA98}"/>
              </a:ext>
            </a:extLst>
          </p:cNvPr>
          <p:cNvGraphicFramePr>
            <a:graphicFrameLocks noChangeAspect="1"/>
          </p:cNvGraphicFramePr>
          <p:nvPr>
            <p:extLst>
              <p:ext uri="{D42A27DB-BD31-4B8C-83A1-F6EECF244321}">
                <p14:modId xmlns:p14="http://schemas.microsoft.com/office/powerpoint/2010/main" val="1231218644"/>
              </p:ext>
            </p:extLst>
          </p:nvPr>
        </p:nvGraphicFramePr>
        <p:xfrm>
          <a:off x="3655218" y="2932069"/>
          <a:ext cx="665163" cy="414337"/>
        </p:xfrm>
        <a:graphic>
          <a:graphicData uri="http://schemas.openxmlformats.org/presentationml/2006/ole">
            <mc:AlternateContent xmlns:mc="http://schemas.openxmlformats.org/markup-compatibility/2006">
              <mc:Choice xmlns:v="urn:schemas-microsoft-com:vml" Requires="v">
                <p:oleObj name="Equation" r:id="rId3" imgW="368280" imgH="228600" progId="Equation.DSMT4">
                  <p:embed/>
                </p:oleObj>
              </mc:Choice>
              <mc:Fallback>
                <p:oleObj name="Equation" r:id="rId3" imgW="368280" imgH="228600" progId="Equation.DSMT4">
                  <p:embed/>
                  <p:pic>
                    <p:nvPicPr>
                      <p:cNvPr id="31" name="Object 30" descr="C O subscript 2.">
                        <a:extLst>
                          <a:ext uri="{FF2B5EF4-FFF2-40B4-BE49-F238E27FC236}">
                            <a16:creationId xmlns:a16="http://schemas.microsoft.com/office/drawing/2014/main" id="{268BAB0E-67F1-AFC5-A1A7-D296F4653CB6}"/>
                          </a:ext>
                        </a:extLst>
                      </p:cNvPr>
                      <p:cNvPicPr/>
                      <p:nvPr/>
                    </p:nvPicPr>
                    <p:blipFill>
                      <a:blip r:embed="rId4"/>
                      <a:stretch>
                        <a:fillRect/>
                      </a:stretch>
                    </p:blipFill>
                    <p:spPr>
                      <a:xfrm>
                        <a:off x="3655218" y="2932069"/>
                        <a:ext cx="665163" cy="41433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1EFF7B7-1867-7ECB-9CA8-74DBF71223CB}"/>
              </a:ext>
            </a:extLst>
          </p:cNvPr>
          <p:cNvSpPr>
            <a:spLocks noGrp="1"/>
          </p:cNvSpPr>
          <p:nvPr>
            <p:ph sz="quarter" idx="15"/>
          </p:nvPr>
        </p:nvSpPr>
        <p:spPr>
          <a:xfrm>
            <a:off x="336550" y="3373578"/>
            <a:ext cx="4114800" cy="775015"/>
          </a:xfrm>
        </p:spPr>
        <p:txBody>
          <a:bodyPr lIns="0" tIns="18000" rIns="0" bIns="18000" anchor="ctr" anchorCtr="0">
            <a:spAutoFit/>
          </a:bodyPr>
          <a:lstStyle/>
          <a:p>
            <a:pPr marL="0" indent="0">
              <a:buNone/>
            </a:pPr>
            <a:r>
              <a:rPr lang="en-US" sz="2400" dirty="0"/>
              <a:t>which may increase global warming.</a:t>
            </a:r>
          </a:p>
        </p:txBody>
      </p:sp>
      <p:pic>
        <p:nvPicPr>
          <p:cNvPr id="27" name="Picture 26" descr="The smog emission information sticker of a Toyota Camry hybrid. The smog index of the new vehicle is 0.68.">
            <a:extLst>
              <a:ext uri="{FF2B5EF4-FFF2-40B4-BE49-F238E27FC236}">
                <a16:creationId xmlns:a16="http://schemas.microsoft.com/office/drawing/2014/main" id="{E9A95ED9-DEE4-37A7-7767-2BE1300643B4}"/>
              </a:ext>
            </a:extLst>
          </p:cNvPr>
          <p:cNvPicPr>
            <a:picLocks noChangeAspect="1"/>
          </p:cNvPicPr>
          <p:nvPr/>
        </p:nvPicPr>
        <p:blipFill>
          <a:blip r:embed="rId5"/>
          <a:stretch>
            <a:fillRect/>
          </a:stretch>
        </p:blipFill>
        <p:spPr>
          <a:xfrm>
            <a:off x="4606053" y="1395122"/>
            <a:ext cx="3980499" cy="2602774"/>
          </a:xfrm>
          <a:prstGeom prst="rect">
            <a:avLst/>
          </a:prstGeom>
        </p:spPr>
      </p:pic>
    </p:spTree>
    <p:extLst>
      <p:ext uri="{BB962C8B-B14F-4D97-AF65-F5344CB8AC3E}">
        <p14:creationId xmlns:p14="http://schemas.microsoft.com/office/powerpoint/2010/main" val="1616844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76047" y="185372"/>
            <a:ext cx="8258176" cy="590349"/>
          </a:xfrm>
        </p:spPr>
        <p:txBody>
          <a:bodyPr wrap="square" lIns="0" tIns="18000" rIns="0" bIns="18000" anchor="ctr" anchorCtr="0">
            <a:spAutoFit/>
          </a:bodyPr>
          <a:lstStyle/>
          <a:p>
            <a:r>
              <a:rPr lang="en-US" sz="3600" dirty="0">
                <a:latin typeface="+mj-lt"/>
              </a:rPr>
              <a:t>European Standards</a:t>
            </a:r>
            <a:endParaRPr lang="en-US" sz="3600" noProof="0" dirty="0">
              <a:latin typeface="+mj-lt"/>
              <a:cs typeface="Arial" panose="020B0604020202020204" pitchFamily="34" charset="0"/>
            </a:endParaRPr>
          </a:p>
        </p:txBody>
      </p:sp>
      <p:sp>
        <p:nvSpPr>
          <p:cNvPr id="2" name="Content Placeholder 1">
            <a:extLst>
              <a:ext uri="{FF2B5EF4-FFF2-40B4-BE49-F238E27FC236}">
                <a16:creationId xmlns:a16="http://schemas.microsoft.com/office/drawing/2014/main" id="{D761609C-6276-AC04-B3BE-097DBDB8DF7A}"/>
              </a:ext>
            </a:extLst>
          </p:cNvPr>
          <p:cNvSpPr>
            <a:spLocks noGrp="1"/>
          </p:cNvSpPr>
          <p:nvPr>
            <p:ph idx="1"/>
          </p:nvPr>
        </p:nvSpPr>
        <p:spPr>
          <a:xfrm>
            <a:off x="366903" y="1135072"/>
            <a:ext cx="3243072" cy="405683"/>
          </a:xfrm>
        </p:spPr>
        <p:txBody>
          <a:bodyPr wrap="square" lIns="0" tIns="18000" rIns="0" bIns="18000" anchor="ctr" anchorCtr="0">
            <a:spAutoFit/>
          </a:bodyPr>
          <a:lstStyle/>
          <a:p>
            <a:pPr marL="342900" indent="-342900"/>
            <a:r>
              <a:rPr lang="en-US" sz="2400" dirty="0"/>
              <a:t>Exhaust emissions of</a:t>
            </a:r>
            <a:endParaRPr lang="en-US" sz="2400" dirty="0">
              <a:solidFill>
                <a:srgbClr val="000000"/>
              </a:solidFill>
            </a:endParaRPr>
          </a:p>
        </p:txBody>
      </p:sp>
      <p:graphicFrame>
        <p:nvGraphicFramePr>
          <p:cNvPr id="16" name="Object 15" descr="N O subscript X.">
            <a:extLst>
              <a:ext uri="{FF2B5EF4-FFF2-40B4-BE49-F238E27FC236}">
                <a16:creationId xmlns:a16="http://schemas.microsoft.com/office/drawing/2014/main" id="{A713D596-C021-4999-4E93-3C4FD60AF45D}"/>
              </a:ext>
            </a:extLst>
          </p:cNvPr>
          <p:cNvGraphicFramePr>
            <a:graphicFrameLocks noChangeAspect="1"/>
          </p:cNvGraphicFramePr>
          <p:nvPr>
            <p:extLst>
              <p:ext uri="{D42A27DB-BD31-4B8C-83A1-F6EECF244321}">
                <p14:modId xmlns:p14="http://schemas.microsoft.com/office/powerpoint/2010/main" val="2418947728"/>
              </p:ext>
            </p:extLst>
          </p:nvPr>
        </p:nvGraphicFramePr>
        <p:xfrm>
          <a:off x="3685984" y="1135072"/>
          <a:ext cx="633413" cy="457200"/>
        </p:xfrm>
        <a:graphic>
          <a:graphicData uri="http://schemas.openxmlformats.org/presentationml/2006/ole">
            <mc:AlternateContent xmlns:mc="http://schemas.openxmlformats.org/markup-compatibility/2006">
              <mc:Choice xmlns:v="urn:schemas-microsoft-com:vml" Requires="v">
                <p:oleObj name="Equation" r:id="rId3" imgW="317160" imgH="228600" progId="Equation.DSMT4">
                  <p:embed/>
                </p:oleObj>
              </mc:Choice>
              <mc:Fallback>
                <p:oleObj name="Equation" r:id="rId3" imgW="31716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3685984" y="1135072"/>
                        <a:ext cx="633413" cy="4572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025C9879-E557-82F5-7131-EF516597EA93}"/>
              </a:ext>
            </a:extLst>
          </p:cNvPr>
          <p:cNvSpPr>
            <a:spLocks noGrp="1"/>
          </p:cNvSpPr>
          <p:nvPr>
            <p:ph idx="13"/>
          </p:nvPr>
        </p:nvSpPr>
        <p:spPr>
          <a:xfrm>
            <a:off x="4366830" y="1138018"/>
            <a:ext cx="4102483" cy="405683"/>
          </a:xfrm>
        </p:spPr>
        <p:txBody>
          <a:bodyPr wrap="square" lIns="0" tIns="18000" rIns="0" bIns="18000" anchor="ctr" anchorCtr="0">
            <a:spAutoFit/>
          </a:bodyPr>
          <a:lstStyle/>
          <a:p>
            <a:pPr marL="0" lvl="1" indent="0">
              <a:buNone/>
            </a:pPr>
            <a:r>
              <a:rPr lang="en-US" sz="2400" dirty="0"/>
              <a:t>total hydrocarbon (</a:t>
            </a:r>
            <a:r>
              <a:rPr lang="en-US" sz="2400" kern="0" spc="-300" dirty="0"/>
              <a:t>T H </a:t>
            </a:r>
            <a:r>
              <a:rPr lang="en-US" sz="2400" dirty="0"/>
              <a:t>C), non- </a:t>
            </a:r>
          </a:p>
        </p:txBody>
      </p:sp>
      <p:sp>
        <p:nvSpPr>
          <p:cNvPr id="10" name="Content Placeholder 9">
            <a:extLst>
              <a:ext uri="{FF2B5EF4-FFF2-40B4-BE49-F238E27FC236}">
                <a16:creationId xmlns:a16="http://schemas.microsoft.com/office/drawing/2014/main" id="{E6A816F8-3BAD-567E-F155-7D0A9D492213}"/>
              </a:ext>
            </a:extLst>
          </p:cNvPr>
          <p:cNvSpPr>
            <a:spLocks noGrp="1"/>
          </p:cNvSpPr>
          <p:nvPr>
            <p:ph sz="quarter" idx="17"/>
          </p:nvPr>
        </p:nvSpPr>
        <p:spPr>
          <a:xfrm>
            <a:off x="694944" y="1626624"/>
            <a:ext cx="7945819" cy="1144347"/>
          </a:xfrm>
        </p:spPr>
        <p:txBody>
          <a:bodyPr wrap="square" lIns="0" tIns="18000" rIns="0" bIns="18000" anchor="ctr" anchorCtr="0">
            <a:spAutoFit/>
          </a:bodyPr>
          <a:lstStyle/>
          <a:p>
            <a:pPr marL="0" indent="0">
              <a:buNone/>
            </a:pPr>
            <a:r>
              <a:rPr lang="en-US" sz="2400" dirty="0"/>
              <a:t>methane hydrocarbons (</a:t>
            </a:r>
            <a:r>
              <a:rPr lang="en-US" sz="2400" kern="0" spc="-300" dirty="0"/>
              <a:t>N M H </a:t>
            </a:r>
            <a:r>
              <a:rPr lang="en-US" sz="2400" dirty="0"/>
              <a:t>C), </a:t>
            </a:r>
            <a:r>
              <a:rPr lang="en-US" sz="2400" kern="0" spc="-300" dirty="0"/>
              <a:t>C </a:t>
            </a:r>
            <a:r>
              <a:rPr lang="en-US" sz="2400" dirty="0"/>
              <a:t>O, and </a:t>
            </a:r>
            <a:r>
              <a:rPr lang="en-US" sz="2400" kern="0" spc="-350" dirty="0"/>
              <a:t>P </a:t>
            </a:r>
            <a:r>
              <a:rPr lang="en-US" sz="2400" dirty="0"/>
              <a:t>M are regulated for most vehicle types, including cars and trucks in the European Union (</a:t>
            </a:r>
            <a:r>
              <a:rPr lang="en-US" sz="2400" kern="0" spc="-300" dirty="0"/>
              <a:t>E </a:t>
            </a:r>
            <a:r>
              <a:rPr lang="en-US" sz="2400" dirty="0"/>
              <a:t>U).</a:t>
            </a:r>
          </a:p>
        </p:txBody>
      </p:sp>
      <p:sp>
        <p:nvSpPr>
          <p:cNvPr id="11" name="Content Placeholder 10">
            <a:extLst>
              <a:ext uri="{FF2B5EF4-FFF2-40B4-BE49-F238E27FC236}">
                <a16:creationId xmlns:a16="http://schemas.microsoft.com/office/drawing/2014/main" id="{92AB7295-11F6-7F8D-B9C1-5FA859FC23A7}"/>
              </a:ext>
            </a:extLst>
          </p:cNvPr>
          <p:cNvSpPr>
            <a:spLocks noGrp="1"/>
          </p:cNvSpPr>
          <p:nvPr>
            <p:ph sz="quarter" idx="18"/>
          </p:nvPr>
        </p:nvSpPr>
        <p:spPr>
          <a:xfrm>
            <a:off x="376047" y="2838970"/>
            <a:ext cx="3346704" cy="405683"/>
          </a:xfrm>
        </p:spPr>
        <p:txBody>
          <a:bodyPr wrap="square" lIns="0" tIns="18000" rIns="0" bIns="18000" anchor="ctr" anchorCtr="0">
            <a:spAutoFit/>
          </a:bodyPr>
          <a:lstStyle/>
          <a:p>
            <a:pPr marL="342900" indent="-342900"/>
            <a:r>
              <a:rPr lang="en-US" sz="2400" kern="0" spc="-300" dirty="0"/>
              <a:t>E </a:t>
            </a:r>
            <a:r>
              <a:rPr lang="en-US" sz="2400" dirty="0"/>
              <a:t>U also sets limits for</a:t>
            </a:r>
          </a:p>
        </p:txBody>
      </p:sp>
      <p:graphicFrame>
        <p:nvGraphicFramePr>
          <p:cNvPr id="4" name="Object 3" descr="C O subscript 2.">
            <a:extLst>
              <a:ext uri="{FF2B5EF4-FFF2-40B4-BE49-F238E27FC236}">
                <a16:creationId xmlns:a16="http://schemas.microsoft.com/office/drawing/2014/main" id="{B7B44AD5-47C0-1872-0B76-55B8CEA69EEB}"/>
              </a:ext>
            </a:extLst>
          </p:cNvPr>
          <p:cNvGraphicFramePr>
            <a:graphicFrameLocks noChangeAspect="1"/>
          </p:cNvGraphicFramePr>
          <p:nvPr>
            <p:extLst>
              <p:ext uri="{D42A27DB-BD31-4B8C-83A1-F6EECF244321}">
                <p14:modId xmlns:p14="http://schemas.microsoft.com/office/powerpoint/2010/main" val="1039539105"/>
              </p:ext>
            </p:extLst>
          </p:nvPr>
        </p:nvGraphicFramePr>
        <p:xfrm>
          <a:off x="3778412" y="2851524"/>
          <a:ext cx="639438" cy="443753"/>
        </p:xfrm>
        <a:graphic>
          <a:graphicData uri="http://schemas.openxmlformats.org/presentationml/2006/ole">
            <mc:AlternateContent xmlns:mc="http://schemas.openxmlformats.org/markup-compatibility/2006">
              <mc:Choice xmlns:v="urn:schemas-microsoft-com:vml" Requires="v">
                <p:oleObj name="Equation" r:id="rId5" imgW="330120" imgH="228600" progId="Equation.DSMT4">
                  <p:embed/>
                </p:oleObj>
              </mc:Choice>
              <mc:Fallback>
                <p:oleObj name="Equation" r:id="rId5" imgW="330120" imgH="22860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6"/>
                      <a:stretch>
                        <a:fillRect/>
                      </a:stretch>
                    </p:blipFill>
                    <p:spPr>
                      <a:xfrm>
                        <a:off x="3778412" y="2851524"/>
                        <a:ext cx="639438" cy="443753"/>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648FD600-34EA-FD57-F3FB-D3D55D99088C}"/>
              </a:ext>
            </a:extLst>
          </p:cNvPr>
          <p:cNvSpPr>
            <a:spLocks noGrp="1"/>
          </p:cNvSpPr>
          <p:nvPr>
            <p:ph sz="quarter" idx="19"/>
          </p:nvPr>
        </p:nvSpPr>
        <p:spPr>
          <a:xfrm>
            <a:off x="4457700" y="2830154"/>
            <a:ext cx="4071747" cy="405683"/>
          </a:xfrm>
        </p:spPr>
        <p:txBody>
          <a:bodyPr wrap="square" lIns="0" tIns="18000" rIns="0" bIns="18000" anchor="ctr" anchorCtr="0">
            <a:spAutoFit/>
          </a:bodyPr>
          <a:lstStyle/>
          <a:p>
            <a:pPr marL="0" indent="0">
              <a:buNone/>
            </a:pPr>
            <a:r>
              <a:rPr lang="en-US" sz="2400" dirty="0"/>
              <a:t>emission in units of grams per</a:t>
            </a:r>
          </a:p>
        </p:txBody>
      </p:sp>
      <p:sp>
        <p:nvSpPr>
          <p:cNvPr id="13" name="Content Placeholder 12">
            <a:extLst>
              <a:ext uri="{FF2B5EF4-FFF2-40B4-BE49-F238E27FC236}">
                <a16:creationId xmlns:a16="http://schemas.microsoft.com/office/drawing/2014/main" id="{78EE3B30-4039-752D-2319-4CA7CDB4CC79}"/>
              </a:ext>
            </a:extLst>
          </p:cNvPr>
          <p:cNvSpPr>
            <a:spLocks noGrp="1"/>
          </p:cNvSpPr>
          <p:nvPr>
            <p:ph sz="quarter" idx="20"/>
          </p:nvPr>
        </p:nvSpPr>
        <p:spPr>
          <a:xfrm>
            <a:off x="694944" y="3292091"/>
            <a:ext cx="1352931" cy="393751"/>
          </a:xfrm>
        </p:spPr>
        <p:txBody>
          <a:bodyPr wrap="square" lIns="0" tIns="18000" rIns="0" bIns="18000" anchor="ctr" anchorCtr="0">
            <a:spAutoFit/>
          </a:bodyPr>
          <a:lstStyle/>
          <a:p>
            <a:pPr marL="0" indent="0">
              <a:buNone/>
            </a:pPr>
            <a:r>
              <a:rPr lang="en-US" sz="2400" dirty="0"/>
              <a:t>kilometer.</a:t>
            </a:r>
          </a:p>
        </p:txBody>
      </p:sp>
    </p:spTree>
    <p:extLst>
      <p:ext uri="{BB962C8B-B14F-4D97-AF65-F5344CB8AC3E}">
        <p14:creationId xmlns:p14="http://schemas.microsoft.com/office/powerpoint/2010/main" val="744192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57EA-79E5-6448-FA0F-7CC9DE4C78B2}"/>
              </a:ext>
            </a:extLst>
          </p:cNvPr>
          <p:cNvSpPr>
            <a:spLocks noGrp="1"/>
          </p:cNvSpPr>
          <p:nvPr>
            <p:ph type="title"/>
          </p:nvPr>
        </p:nvSpPr>
        <p:spPr>
          <a:xfrm>
            <a:off x="365082" y="193939"/>
            <a:ext cx="8266346" cy="590349"/>
          </a:xfrm>
        </p:spPr>
        <p:txBody>
          <a:bodyPr/>
          <a:lstStyle/>
          <a:p>
            <a:r>
              <a:rPr lang="en-US" dirty="0"/>
              <a:t>Vehicle Emission Testing</a:t>
            </a:r>
          </a:p>
        </p:txBody>
      </p:sp>
      <p:sp>
        <p:nvSpPr>
          <p:cNvPr id="3" name="Content Placeholder 2">
            <a:extLst>
              <a:ext uri="{FF2B5EF4-FFF2-40B4-BE49-F238E27FC236}">
                <a16:creationId xmlns:a16="http://schemas.microsoft.com/office/drawing/2014/main" id="{8A9EED4C-D5F1-CF93-41F6-26D3B619B80F}"/>
              </a:ext>
            </a:extLst>
          </p:cNvPr>
          <p:cNvSpPr>
            <a:spLocks noGrp="1"/>
          </p:cNvSpPr>
          <p:nvPr>
            <p:ph sz="quarter" idx="12"/>
          </p:nvPr>
        </p:nvSpPr>
        <p:spPr>
          <a:xfrm>
            <a:off x="371475" y="1124308"/>
            <a:ext cx="207963" cy="405683"/>
          </a:xfrm>
        </p:spPr>
        <p:txBody>
          <a:bodyPr wrap="square" lIns="0" tIns="18000" rIns="0" bIns="18000" anchor="ctr">
            <a:spAutoFit/>
          </a:bodyPr>
          <a:lstStyle/>
          <a:p>
            <a:pPr marL="285750" indent="-285750">
              <a:spcBef>
                <a:spcPts val="600"/>
              </a:spcBef>
            </a:pPr>
            <a:r>
              <a:rPr lang="en-US" sz="2400" dirty="0"/>
              <a:t> </a:t>
            </a:r>
            <a:r>
              <a:rPr lang="en-US" sz="100" dirty="0"/>
              <a:t> </a:t>
            </a:r>
          </a:p>
        </p:txBody>
      </p:sp>
      <p:graphicFrame>
        <p:nvGraphicFramePr>
          <p:cNvPr id="25" name="Object 24" descr="O B D hyphen Roman number two.">
            <a:extLst>
              <a:ext uri="{FF2B5EF4-FFF2-40B4-BE49-F238E27FC236}">
                <a16:creationId xmlns:a16="http://schemas.microsoft.com/office/drawing/2014/main" id="{FA1EF6CD-39C5-85B8-F7D5-B3C042D3AF97}"/>
              </a:ext>
            </a:extLst>
          </p:cNvPr>
          <p:cNvGraphicFramePr>
            <a:graphicFrameLocks noChangeAspect="1"/>
          </p:cNvGraphicFramePr>
          <p:nvPr>
            <p:extLst>
              <p:ext uri="{D42A27DB-BD31-4B8C-83A1-F6EECF244321}">
                <p14:modId xmlns:p14="http://schemas.microsoft.com/office/powerpoint/2010/main" val="1532889775"/>
              </p:ext>
            </p:extLst>
          </p:nvPr>
        </p:nvGraphicFramePr>
        <p:xfrm>
          <a:off x="687080" y="1166578"/>
          <a:ext cx="1030795" cy="363081"/>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25" name="Object 24">
                        <a:extLst>
                          <a:ext uri="{FF2B5EF4-FFF2-40B4-BE49-F238E27FC236}">
                            <a16:creationId xmlns:a16="http://schemas.microsoft.com/office/drawing/2014/main" id="{FA1EF6CD-39C5-85B8-F7D5-B3C042D3AF97}"/>
                          </a:ext>
                        </a:extLst>
                      </p:cNvPr>
                      <p:cNvPicPr/>
                      <p:nvPr/>
                    </p:nvPicPr>
                    <p:blipFill>
                      <a:blip r:embed="rId4"/>
                      <a:stretch>
                        <a:fillRect/>
                      </a:stretch>
                    </p:blipFill>
                    <p:spPr>
                      <a:xfrm>
                        <a:off x="687080" y="1166578"/>
                        <a:ext cx="1030795" cy="36308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DD52A53-AA06-30A3-80A8-F6004494B0FE}"/>
              </a:ext>
            </a:extLst>
          </p:cNvPr>
          <p:cNvSpPr>
            <a:spLocks noGrp="1"/>
          </p:cNvSpPr>
          <p:nvPr>
            <p:ph sz="quarter" idx="13"/>
          </p:nvPr>
        </p:nvSpPr>
        <p:spPr>
          <a:xfrm>
            <a:off x="1782763" y="1128249"/>
            <a:ext cx="1014412" cy="405683"/>
          </a:xfrm>
        </p:spPr>
        <p:txBody>
          <a:bodyPr wrap="square" lIns="0" tIns="18000" rIns="0" bIns="18000" anchor="ctr">
            <a:spAutoFit/>
          </a:bodyPr>
          <a:lstStyle/>
          <a:p>
            <a:pPr marL="0" indent="0">
              <a:spcBef>
                <a:spcPts val="600"/>
              </a:spcBef>
              <a:buNone/>
            </a:pPr>
            <a:r>
              <a:rPr lang="en-US" sz="2400" dirty="0"/>
              <a:t>Testing</a:t>
            </a:r>
          </a:p>
        </p:txBody>
      </p:sp>
      <p:sp>
        <p:nvSpPr>
          <p:cNvPr id="5" name="Content Placeholder 4">
            <a:extLst>
              <a:ext uri="{FF2B5EF4-FFF2-40B4-BE49-F238E27FC236}">
                <a16:creationId xmlns:a16="http://schemas.microsoft.com/office/drawing/2014/main" id="{B030C7B8-0389-DAFE-D0DE-7BB944A22220}"/>
              </a:ext>
            </a:extLst>
          </p:cNvPr>
          <p:cNvSpPr>
            <a:spLocks noGrp="1"/>
          </p:cNvSpPr>
          <p:nvPr>
            <p:ph sz="quarter" idx="14"/>
          </p:nvPr>
        </p:nvSpPr>
        <p:spPr>
          <a:xfrm>
            <a:off x="374226" y="1595696"/>
            <a:ext cx="759249" cy="405683"/>
          </a:xfrm>
        </p:spPr>
        <p:txBody>
          <a:bodyPr wrap="square" lIns="0" tIns="18000" rIns="0" bIns="18000" anchor="ctr">
            <a:spAutoFit/>
          </a:bodyPr>
          <a:lstStyle/>
          <a:p>
            <a:pPr marL="829818" lvl="1" indent="-342900"/>
            <a:r>
              <a:rPr lang="en-US" sz="2400" dirty="0"/>
              <a:t> </a:t>
            </a:r>
            <a:r>
              <a:rPr lang="en-US" sz="100" dirty="0"/>
              <a:t> </a:t>
            </a:r>
          </a:p>
        </p:txBody>
      </p:sp>
      <p:graphicFrame>
        <p:nvGraphicFramePr>
          <p:cNvPr id="19" name="Object 18" descr="O B D hyphen Roman number two.">
            <a:extLst>
              <a:ext uri="{FF2B5EF4-FFF2-40B4-BE49-F238E27FC236}">
                <a16:creationId xmlns:a16="http://schemas.microsoft.com/office/drawing/2014/main" id="{40F4BD93-EA64-C525-BAC6-9C6FE0F955D5}"/>
              </a:ext>
            </a:extLst>
          </p:cNvPr>
          <p:cNvGraphicFramePr>
            <a:graphicFrameLocks noChangeAspect="1"/>
          </p:cNvGraphicFramePr>
          <p:nvPr>
            <p:extLst>
              <p:ext uri="{D42A27DB-BD31-4B8C-83A1-F6EECF244321}">
                <p14:modId xmlns:p14="http://schemas.microsoft.com/office/powerpoint/2010/main" val="117381149"/>
              </p:ext>
            </p:extLst>
          </p:nvPr>
        </p:nvGraphicFramePr>
        <p:xfrm>
          <a:off x="1256432" y="1664662"/>
          <a:ext cx="999084" cy="348914"/>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25" name="Object 24">
                        <a:extLst>
                          <a:ext uri="{FF2B5EF4-FFF2-40B4-BE49-F238E27FC236}">
                            <a16:creationId xmlns:a16="http://schemas.microsoft.com/office/drawing/2014/main" id="{FA1EF6CD-39C5-85B8-F7D5-B3C042D3AF97}"/>
                          </a:ext>
                        </a:extLst>
                      </p:cNvPr>
                      <p:cNvPicPr/>
                      <p:nvPr/>
                    </p:nvPicPr>
                    <p:blipFill>
                      <a:blip r:embed="rId6"/>
                      <a:stretch>
                        <a:fillRect/>
                      </a:stretch>
                    </p:blipFill>
                    <p:spPr>
                      <a:xfrm>
                        <a:off x="1256432" y="1664662"/>
                        <a:ext cx="999084" cy="34891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1C0ACDD-A35B-25D3-4C63-54D32CBC1EA0}"/>
              </a:ext>
            </a:extLst>
          </p:cNvPr>
          <p:cNvSpPr>
            <a:spLocks noGrp="1"/>
          </p:cNvSpPr>
          <p:nvPr>
            <p:ph sz="quarter" idx="15"/>
          </p:nvPr>
        </p:nvSpPr>
        <p:spPr>
          <a:xfrm>
            <a:off x="2303145" y="1610329"/>
            <a:ext cx="5583555" cy="405683"/>
          </a:xfrm>
        </p:spPr>
        <p:txBody>
          <a:bodyPr wrap="square" lIns="0" tIns="18000" rIns="0" bIns="18000" anchor="ctr">
            <a:spAutoFit/>
          </a:bodyPr>
          <a:lstStyle/>
          <a:p>
            <a:pPr marL="0" lvl="1" indent="0">
              <a:buNone/>
            </a:pPr>
            <a:r>
              <a:rPr lang="en-US" sz="2400" dirty="0"/>
              <a:t>system is designed to illuminate </a:t>
            </a:r>
            <a:r>
              <a:rPr lang="en-US" sz="2400" kern="0" spc="-350" dirty="0"/>
              <a:t>M I </a:t>
            </a:r>
            <a:r>
              <a:rPr lang="en-US" sz="2400" dirty="0"/>
              <a:t>L and </a:t>
            </a:r>
          </a:p>
        </p:txBody>
      </p:sp>
      <p:sp>
        <p:nvSpPr>
          <p:cNvPr id="7" name="Content Placeholder 6">
            <a:extLst>
              <a:ext uri="{FF2B5EF4-FFF2-40B4-BE49-F238E27FC236}">
                <a16:creationId xmlns:a16="http://schemas.microsoft.com/office/drawing/2014/main" id="{08C3A91A-079C-20AC-07FB-018BA09FEBE5}"/>
              </a:ext>
            </a:extLst>
          </p:cNvPr>
          <p:cNvSpPr>
            <a:spLocks noGrp="1"/>
          </p:cNvSpPr>
          <p:nvPr>
            <p:ph sz="quarter" idx="16"/>
          </p:nvPr>
        </p:nvSpPr>
        <p:spPr>
          <a:xfrm>
            <a:off x="1269153" y="2087301"/>
            <a:ext cx="7362275" cy="405683"/>
          </a:xfrm>
        </p:spPr>
        <p:txBody>
          <a:bodyPr wrap="square" lIns="0" tIns="18000" rIns="0" bIns="18000" anchor="ctr">
            <a:spAutoFit/>
          </a:bodyPr>
          <a:lstStyle/>
          <a:p>
            <a:pPr marL="0" lvl="1" indent="0">
              <a:buNone/>
            </a:pPr>
            <a:r>
              <a:rPr lang="en-US" sz="2400" dirty="0"/>
              <a:t>store trouble codes any time a malfunction exists that</a:t>
            </a:r>
          </a:p>
        </p:txBody>
      </p:sp>
      <p:sp>
        <p:nvSpPr>
          <p:cNvPr id="8" name="Content Placeholder 7">
            <a:extLst>
              <a:ext uri="{FF2B5EF4-FFF2-40B4-BE49-F238E27FC236}">
                <a16:creationId xmlns:a16="http://schemas.microsoft.com/office/drawing/2014/main" id="{96B42F65-93C6-54B7-C45E-C0D993CD1103}"/>
              </a:ext>
            </a:extLst>
          </p:cNvPr>
          <p:cNvSpPr>
            <a:spLocks noGrp="1"/>
          </p:cNvSpPr>
          <p:nvPr>
            <p:ph sz="quarter" idx="17"/>
          </p:nvPr>
        </p:nvSpPr>
        <p:spPr>
          <a:xfrm>
            <a:off x="1269153" y="2548483"/>
            <a:ext cx="5618714" cy="405683"/>
          </a:xfrm>
        </p:spPr>
        <p:txBody>
          <a:bodyPr wrap="square" lIns="0" tIns="18000" rIns="0" bIns="18000" anchor="ctr">
            <a:spAutoFit/>
          </a:bodyPr>
          <a:lstStyle/>
          <a:p>
            <a:pPr marL="0" lvl="1" indent="0">
              <a:buNone/>
            </a:pPr>
            <a:r>
              <a:rPr lang="en-US" sz="2400" dirty="0"/>
              <a:t>causes the vehicle emissions to exceed 1</a:t>
            </a:r>
          </a:p>
        </p:txBody>
      </p:sp>
      <p:graphicFrame>
        <p:nvGraphicFramePr>
          <p:cNvPr id="26" name="Object 25" descr="1 over 2.">
            <a:extLst>
              <a:ext uri="{FF2B5EF4-FFF2-40B4-BE49-F238E27FC236}">
                <a16:creationId xmlns:a16="http://schemas.microsoft.com/office/drawing/2014/main" id="{07CBA6A9-604C-E38E-A60A-195FF4BE465D}"/>
              </a:ext>
            </a:extLst>
          </p:cNvPr>
          <p:cNvGraphicFramePr>
            <a:graphicFrameLocks noChangeAspect="1"/>
          </p:cNvGraphicFramePr>
          <p:nvPr>
            <p:extLst>
              <p:ext uri="{D42A27DB-BD31-4B8C-83A1-F6EECF244321}">
                <p14:modId xmlns:p14="http://schemas.microsoft.com/office/powerpoint/2010/main" val="2789351910"/>
              </p:ext>
            </p:extLst>
          </p:nvPr>
        </p:nvGraphicFramePr>
        <p:xfrm>
          <a:off x="6937607" y="2580498"/>
          <a:ext cx="483258" cy="333342"/>
        </p:xfrm>
        <a:graphic>
          <a:graphicData uri="http://schemas.openxmlformats.org/presentationml/2006/ole">
            <mc:AlternateContent xmlns:mc="http://schemas.openxmlformats.org/markup-compatibility/2006">
              <mc:Choice xmlns:v="urn:schemas-microsoft-com:vml" Requires="v">
                <p:oleObj name="Equation" r:id="rId7" imgW="241200" imgH="164880" progId="Equation.DSMT4">
                  <p:embed/>
                </p:oleObj>
              </mc:Choice>
              <mc:Fallback>
                <p:oleObj name="Equation" r:id="rId7" imgW="241200" imgH="164880" progId="Equation.DSMT4">
                  <p:embed/>
                  <p:pic>
                    <p:nvPicPr>
                      <p:cNvPr id="26" name="Object 25">
                        <a:extLst>
                          <a:ext uri="{FF2B5EF4-FFF2-40B4-BE49-F238E27FC236}">
                            <a16:creationId xmlns:a16="http://schemas.microsoft.com/office/drawing/2014/main" id="{07CBA6A9-604C-E38E-A60A-195FF4BE465D}"/>
                          </a:ext>
                        </a:extLst>
                      </p:cNvPr>
                      <p:cNvPicPr/>
                      <p:nvPr/>
                    </p:nvPicPr>
                    <p:blipFill>
                      <a:blip r:embed="rId8"/>
                      <a:stretch>
                        <a:fillRect/>
                      </a:stretch>
                    </p:blipFill>
                    <p:spPr>
                      <a:xfrm>
                        <a:off x="6937607" y="2580498"/>
                        <a:ext cx="483258" cy="33334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B47779A3-F958-7565-C6CB-A7F65FAE18BC}"/>
              </a:ext>
            </a:extLst>
          </p:cNvPr>
          <p:cNvSpPr>
            <a:spLocks noGrp="1"/>
          </p:cNvSpPr>
          <p:nvPr>
            <p:ph sz="quarter" idx="18"/>
          </p:nvPr>
        </p:nvSpPr>
        <p:spPr>
          <a:xfrm>
            <a:off x="1269153" y="3031700"/>
            <a:ext cx="6312747" cy="405683"/>
          </a:xfrm>
        </p:spPr>
        <p:txBody>
          <a:bodyPr wrap="square" lIns="0" tIns="18000" rIns="0" bIns="18000" anchor="ctr">
            <a:spAutoFit/>
          </a:bodyPr>
          <a:lstStyle/>
          <a:p>
            <a:pPr marL="0" lvl="1" indent="0">
              <a:buNone/>
            </a:pPr>
            <a:r>
              <a:rPr lang="en-US" sz="2400" dirty="0"/>
              <a:t>times the Federal Test Procedure (</a:t>
            </a:r>
            <a:r>
              <a:rPr lang="en-US" sz="2400" kern="0" spc="-300" dirty="0"/>
              <a:t>F T </a:t>
            </a:r>
            <a:r>
              <a:rPr lang="en-US" sz="2400" dirty="0"/>
              <a:t>P) limits.</a:t>
            </a:r>
          </a:p>
        </p:txBody>
      </p:sp>
      <p:sp>
        <p:nvSpPr>
          <p:cNvPr id="10" name="Content Placeholder 9">
            <a:extLst>
              <a:ext uri="{FF2B5EF4-FFF2-40B4-BE49-F238E27FC236}">
                <a16:creationId xmlns:a16="http://schemas.microsoft.com/office/drawing/2014/main" id="{78AA0A67-8013-C11A-5E5B-E0A2B1054832}"/>
              </a:ext>
            </a:extLst>
          </p:cNvPr>
          <p:cNvSpPr>
            <a:spLocks noGrp="1"/>
          </p:cNvSpPr>
          <p:nvPr>
            <p:ph sz="quarter" idx="19"/>
          </p:nvPr>
        </p:nvSpPr>
        <p:spPr>
          <a:xfrm>
            <a:off x="374225" y="3498488"/>
            <a:ext cx="8257203" cy="2598591"/>
          </a:xfrm>
        </p:spPr>
        <p:txBody>
          <a:bodyPr wrap="square" lIns="0" tIns="18000" rIns="0" bIns="18000" anchor="ctr">
            <a:spAutoFit/>
          </a:bodyPr>
          <a:lstStyle/>
          <a:p>
            <a:pPr marL="342900" indent="-342900"/>
            <a:r>
              <a:rPr lang="en-US" sz="2400" dirty="0"/>
              <a:t>Remote Sensing</a:t>
            </a:r>
          </a:p>
          <a:p>
            <a:pPr marL="829818" lvl="1" indent="-342900"/>
            <a:r>
              <a:rPr lang="en-US" sz="2400" dirty="0"/>
              <a:t>In highly enhanced areas, states perform on-the-road testing of vehicle emissions.</a:t>
            </a:r>
          </a:p>
          <a:p>
            <a:pPr marL="342900" indent="-342900"/>
            <a:r>
              <a:rPr lang="en-US" sz="2400" dirty="0"/>
              <a:t>Random Roadside Testing</a:t>
            </a:r>
          </a:p>
          <a:p>
            <a:pPr marL="829818" lvl="1" indent="-342900"/>
            <a:r>
              <a:rPr lang="en-US" sz="2400" dirty="0"/>
              <a:t>Visual checks of the emission control devices to detect tampering.</a:t>
            </a:r>
          </a:p>
        </p:txBody>
      </p:sp>
    </p:spTree>
    <p:extLst>
      <p:ext uri="{BB962C8B-B14F-4D97-AF65-F5344CB8AC3E}">
        <p14:creationId xmlns:p14="http://schemas.microsoft.com/office/powerpoint/2010/main" val="3501615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dirty="0"/>
              <a:t>Figure 26.11</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0171"/>
            <a:ext cx="3751262" cy="405683"/>
          </a:xfrm>
        </p:spPr>
        <p:txBody>
          <a:bodyPr wrap="square" lIns="0" tIns="18000" rIns="0" bIns="18000" anchor="ctr" anchorCtr="0">
            <a:spAutoFit/>
          </a:bodyPr>
          <a:lstStyle/>
          <a:p>
            <a:pPr marL="0" indent="0">
              <a:spcBef>
                <a:spcPts val="600"/>
              </a:spcBef>
              <a:buNone/>
            </a:pPr>
            <a:r>
              <a:rPr lang="en-US" sz="2400" noProof="0" dirty="0"/>
              <a:t>Stream Sampling</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8" y="1745474"/>
            <a:ext cx="3865562" cy="1883011"/>
          </a:xfrm>
        </p:spPr>
        <p:txBody>
          <a:bodyPr wrap="square" lIns="0" tIns="18000" rIns="0" bIns="18000" anchor="ctr" anchorCtr="0">
            <a:spAutoFit/>
          </a:bodyPr>
          <a:lstStyle/>
          <a:p>
            <a:pPr marL="0" indent="0">
              <a:buNone/>
            </a:pPr>
            <a:r>
              <a:rPr lang="en-US" sz="2400" noProof="0" dirty="0"/>
              <a:t>A partial stream sampling exhaust probe being used to measure exhaust gases in parts per million (p</a:t>
            </a:r>
            <a:r>
              <a:rPr lang="en-US" sz="100" noProof="0" dirty="0"/>
              <a:t> </a:t>
            </a:r>
            <a:r>
              <a:rPr lang="en-US" sz="2400" noProof="0" dirty="0" err="1"/>
              <a:t>p</a:t>
            </a:r>
            <a:r>
              <a:rPr lang="en-US" sz="100" noProof="0" dirty="0"/>
              <a:t> </a:t>
            </a:r>
            <a:r>
              <a:rPr lang="en-US" sz="2400" noProof="0" dirty="0"/>
              <a:t>m) or percent (%).</a:t>
            </a:r>
          </a:p>
        </p:txBody>
      </p:sp>
      <p:pic>
        <p:nvPicPr>
          <p:cNvPr id="4" name="Picture 3" descr="A stream sampling exhaust probe connected to the exhaust system of a vehicle.">
            <a:extLst>
              <a:ext uri="{FF2B5EF4-FFF2-40B4-BE49-F238E27FC236}">
                <a16:creationId xmlns:a16="http://schemas.microsoft.com/office/drawing/2014/main" id="{81A96F53-1AA8-E841-D594-D1BAA686EA58}"/>
              </a:ext>
            </a:extLst>
          </p:cNvPr>
          <p:cNvPicPr>
            <a:picLocks noChangeAspect="1"/>
          </p:cNvPicPr>
          <p:nvPr/>
        </p:nvPicPr>
        <p:blipFill>
          <a:blip r:embed="rId3"/>
          <a:stretch>
            <a:fillRect/>
          </a:stretch>
        </p:blipFill>
        <p:spPr>
          <a:xfrm>
            <a:off x="4640266" y="1122625"/>
            <a:ext cx="3902067" cy="2936350"/>
          </a:xfrm>
          <a:prstGeom prst="rect">
            <a:avLst/>
          </a:prstGeom>
        </p:spPr>
      </p:pic>
    </p:spTree>
    <p:extLst>
      <p:ext uri="{BB962C8B-B14F-4D97-AF65-F5344CB8AC3E}">
        <p14:creationId xmlns:p14="http://schemas.microsoft.com/office/powerpoint/2010/main" val="173612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dirty="0"/>
              <a:t>Question 3</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8456" y="1134010"/>
            <a:ext cx="8313738" cy="405683"/>
          </a:xfrm>
        </p:spPr>
        <p:txBody>
          <a:bodyPr wrap="square" lIns="0" tIns="18000" rIns="0" bIns="18000" anchor="ctr" anchorCtr="0">
            <a:spAutoFit/>
          </a:bodyPr>
          <a:lstStyle/>
          <a:p>
            <a:pPr marL="0" indent="0">
              <a:buNone/>
            </a:pPr>
            <a:r>
              <a:rPr lang="en-US" sz="2400" dirty="0">
                <a:solidFill>
                  <a:srgbClr val="000000"/>
                </a:solidFill>
              </a:rPr>
              <a:t>What are three types of vehicle emission testing?</a:t>
            </a:r>
          </a:p>
        </p:txBody>
      </p:sp>
    </p:spTree>
    <p:extLst>
      <p:ext uri="{BB962C8B-B14F-4D97-AF65-F5344CB8AC3E}">
        <p14:creationId xmlns:p14="http://schemas.microsoft.com/office/powerpoint/2010/main" val="3048879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3375" y="192611"/>
            <a:ext cx="8229600" cy="590349"/>
          </a:xfrm>
        </p:spPr>
        <p:txBody>
          <a:bodyPr wrap="square" lIns="0" tIns="18000" rIns="0" bIns="18000" anchor="ctr" anchorCtr="0">
            <a:spAutoFit/>
          </a:bodyPr>
          <a:lstStyle/>
          <a:p>
            <a:r>
              <a:rPr lang="en-US" noProof="0" dirty="0"/>
              <a:t>Answer 3</a:t>
            </a:r>
            <a:endParaRPr lang="en-US" sz="2800" noProof="0" dirty="0"/>
          </a:p>
        </p:txBody>
      </p:sp>
      <p:graphicFrame>
        <p:nvGraphicFramePr>
          <p:cNvPr id="4" name="Object 3" descr="O B D hyphen Roman number two,">
            <a:extLst>
              <a:ext uri="{FF2B5EF4-FFF2-40B4-BE49-F238E27FC236}">
                <a16:creationId xmlns:a16="http://schemas.microsoft.com/office/drawing/2014/main" id="{2B547367-6F34-1D41-628D-2C196E69DDD1}"/>
              </a:ext>
            </a:extLst>
          </p:cNvPr>
          <p:cNvGraphicFramePr>
            <a:graphicFrameLocks noChangeAspect="1"/>
          </p:cNvGraphicFramePr>
          <p:nvPr>
            <p:extLst>
              <p:ext uri="{D42A27DB-BD31-4B8C-83A1-F6EECF244321}">
                <p14:modId xmlns:p14="http://schemas.microsoft.com/office/powerpoint/2010/main" val="1203065156"/>
              </p:ext>
            </p:extLst>
          </p:nvPr>
        </p:nvGraphicFramePr>
        <p:xfrm>
          <a:off x="346075" y="1136650"/>
          <a:ext cx="1200150" cy="417513"/>
        </p:xfrm>
        <a:graphic>
          <a:graphicData uri="http://schemas.openxmlformats.org/presentationml/2006/ole">
            <mc:AlternateContent xmlns:mc="http://schemas.openxmlformats.org/markup-compatibility/2006">
              <mc:Choice xmlns:v="urn:schemas-microsoft-com:vml" Requires="v">
                <p:oleObj name="Equation" r:id="rId3" imgW="545760" imgH="190440" progId="Equation.DSMT4">
                  <p:embed/>
                </p:oleObj>
              </mc:Choice>
              <mc:Fallback>
                <p:oleObj name="Equation" r:id="rId3" imgW="545760" imgH="190440" progId="Equation.DSMT4">
                  <p:embed/>
                  <p:pic>
                    <p:nvPicPr>
                      <p:cNvPr id="16" name="Object 15">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346075" y="1136650"/>
                        <a:ext cx="1200150" cy="417513"/>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E9FEC896-FDC3-D7C5-7C77-6EB00F24710D}"/>
              </a:ext>
            </a:extLst>
          </p:cNvPr>
          <p:cNvSpPr>
            <a:spLocks noGrp="1"/>
          </p:cNvSpPr>
          <p:nvPr>
            <p:ph sz="quarter" idx="14"/>
          </p:nvPr>
        </p:nvSpPr>
        <p:spPr>
          <a:xfrm>
            <a:off x="1619250" y="1135421"/>
            <a:ext cx="6429375" cy="405683"/>
          </a:xfrm>
        </p:spPr>
        <p:txBody>
          <a:bodyPr wrap="square" lIns="0" tIns="18000" rIns="0" bIns="18000" anchor="ctr" anchorCtr="0">
            <a:spAutoFit/>
          </a:bodyPr>
          <a:lstStyle/>
          <a:p>
            <a:pPr marL="0" indent="0">
              <a:buNone/>
            </a:pPr>
            <a:r>
              <a:rPr lang="en-US" sz="2400" dirty="0">
                <a:solidFill>
                  <a:srgbClr val="000000"/>
                </a:solidFill>
              </a:rPr>
              <a:t>remote sensing, and random roadside testing.</a:t>
            </a:r>
            <a:endParaRPr lang="en-US" sz="2400" dirty="0"/>
          </a:p>
        </p:txBody>
      </p:sp>
    </p:spTree>
    <p:extLst>
      <p:ext uri="{BB962C8B-B14F-4D97-AF65-F5344CB8AC3E}">
        <p14:creationId xmlns:p14="http://schemas.microsoft.com/office/powerpoint/2010/main" val="1342789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21ED6-C8FF-7D39-F7F9-E533517B8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5A52A-0833-1253-6C3C-4A5CBE0156FD}"/>
              </a:ext>
            </a:extLst>
          </p:cNvPr>
          <p:cNvSpPr>
            <a:spLocks noGrp="1"/>
          </p:cNvSpPr>
          <p:nvPr>
            <p:ph type="title"/>
          </p:nvPr>
        </p:nvSpPr>
        <p:spPr>
          <a:xfrm>
            <a:off x="336013" y="204633"/>
            <a:ext cx="8304750" cy="590349"/>
          </a:xfrm>
        </p:spPr>
        <p:txBody>
          <a:bodyPr wrap="square" lIns="0" tIns="18000" rIns="0" bIns="18000" anchor="ctr" anchorCtr="0">
            <a:spAutoFit/>
          </a:bodyPr>
          <a:lstStyle/>
          <a:p>
            <a:r>
              <a:rPr lang="en-US" sz="3600" dirty="0">
                <a:latin typeface="+mj-lt"/>
              </a:rPr>
              <a:t>Summary</a:t>
            </a:r>
          </a:p>
        </p:txBody>
      </p:sp>
      <p:sp>
        <p:nvSpPr>
          <p:cNvPr id="3" name="Content Placeholder 2">
            <a:extLst>
              <a:ext uri="{FF2B5EF4-FFF2-40B4-BE49-F238E27FC236}">
                <a16:creationId xmlns:a16="http://schemas.microsoft.com/office/drawing/2014/main" id="{AD94A543-D917-9229-0B71-9C3AC38F04F0}"/>
              </a:ext>
            </a:extLst>
          </p:cNvPr>
          <p:cNvSpPr>
            <a:spLocks noGrp="1"/>
          </p:cNvSpPr>
          <p:nvPr>
            <p:ph sz="quarter" idx="12"/>
          </p:nvPr>
        </p:nvSpPr>
        <p:spPr>
          <a:xfrm>
            <a:off x="334867" y="917862"/>
            <a:ext cx="8304750" cy="1806067"/>
          </a:xfrm>
        </p:spPr>
        <p:txBody>
          <a:bodyPr wrap="square" lIns="0" tIns="18000" rIns="0" bIns="18000" anchor="ctr" anchorCtr="0">
            <a:spAutoFit/>
          </a:bodyPr>
          <a:lstStyle/>
          <a:p>
            <a:pPr marL="342900" indent="-342900">
              <a:spcBef>
                <a:spcPts val="600"/>
              </a:spcBef>
            </a:pPr>
            <a:r>
              <a:rPr lang="en-US" sz="2200" dirty="0">
                <a:latin typeface="Arial" panose="020B0604020202020204" pitchFamily="34" charset="0"/>
                <a:cs typeface="Arial" panose="020B0604020202020204" pitchFamily="34" charset="0"/>
              </a:rPr>
              <a:t>Excessive hydrocarbon (</a:t>
            </a:r>
            <a:r>
              <a:rPr lang="en-US" sz="2200" kern="0" spc="-250" dirty="0">
                <a:latin typeface="Arial" panose="020B0604020202020204" pitchFamily="34" charset="0"/>
                <a:cs typeface="Arial" panose="020B0604020202020204" pitchFamily="34" charset="0"/>
              </a:rPr>
              <a:t>H </a:t>
            </a:r>
            <a:r>
              <a:rPr lang="en-US" sz="2200" dirty="0">
                <a:latin typeface="Arial" panose="020B0604020202020204" pitchFamily="34" charset="0"/>
                <a:cs typeface="Arial" panose="020B0604020202020204" pitchFamily="34" charset="0"/>
              </a:rPr>
              <a:t>C) exhaust emissions created by a lack of proper combustion, fault in ignition system, too lean air–fuel mixture, too-cold engine.</a:t>
            </a:r>
          </a:p>
          <a:p>
            <a:pPr marL="342900" indent="-342900">
              <a:spcBef>
                <a:spcPts val="600"/>
              </a:spcBef>
            </a:pPr>
            <a:r>
              <a:rPr lang="en-US" sz="2200" dirty="0">
                <a:latin typeface="Arial" panose="020B0604020202020204" pitchFamily="34" charset="0"/>
                <a:cs typeface="Arial" panose="020B0604020202020204" pitchFamily="34" charset="0"/>
              </a:rPr>
              <a:t>Excessive carbon monoxide (</a:t>
            </a:r>
            <a:r>
              <a:rPr lang="en-US" sz="2200" kern="0" spc="-250" dirty="0">
                <a:latin typeface="Arial" panose="020B0604020202020204" pitchFamily="34" charset="0"/>
                <a:cs typeface="Arial" panose="020B0604020202020204" pitchFamily="34" charset="0"/>
              </a:rPr>
              <a:t>C </a:t>
            </a:r>
            <a:r>
              <a:rPr lang="en-US" sz="2200" dirty="0">
                <a:latin typeface="Arial" panose="020B0604020202020204" pitchFamily="34" charset="0"/>
                <a:cs typeface="Arial" panose="020B0604020202020204" pitchFamily="34" charset="0"/>
              </a:rPr>
              <a:t>O) exhaust emissions created by a rich air–fuel mixture.</a:t>
            </a:r>
          </a:p>
        </p:txBody>
      </p:sp>
      <p:sp>
        <p:nvSpPr>
          <p:cNvPr id="4" name="Content Placeholder 3">
            <a:extLst>
              <a:ext uri="{FF2B5EF4-FFF2-40B4-BE49-F238E27FC236}">
                <a16:creationId xmlns:a16="http://schemas.microsoft.com/office/drawing/2014/main" id="{917B3039-A744-29D1-1AAE-FF2FD9CEB7F9}"/>
              </a:ext>
            </a:extLst>
          </p:cNvPr>
          <p:cNvSpPr>
            <a:spLocks noGrp="1"/>
          </p:cNvSpPr>
          <p:nvPr>
            <p:ph sz="quarter" idx="13"/>
          </p:nvPr>
        </p:nvSpPr>
        <p:spPr>
          <a:xfrm>
            <a:off x="336014" y="2784878"/>
            <a:ext cx="3894464" cy="374906"/>
          </a:xfrm>
        </p:spPr>
        <p:txBody>
          <a:bodyPr wrap="square" lIns="0" tIns="18000" rIns="0" bIns="18000" anchor="ctr" anchorCtr="0">
            <a:spAutoFit/>
          </a:bodyPr>
          <a:lstStyle/>
          <a:p>
            <a:pPr marL="342900" indent="-342900"/>
            <a:r>
              <a:rPr lang="en-US" sz="2200" dirty="0">
                <a:latin typeface="Arial" panose="020B0604020202020204" pitchFamily="34" charset="0"/>
                <a:cs typeface="Arial" panose="020B0604020202020204" pitchFamily="34" charset="0"/>
              </a:rPr>
              <a:t>Excessive oxides of nitrogen</a:t>
            </a:r>
          </a:p>
        </p:txBody>
      </p:sp>
      <p:graphicFrame>
        <p:nvGraphicFramePr>
          <p:cNvPr id="25" name="Object 24" descr="open parenthesis N O subscript X close parenthesis.">
            <a:extLst>
              <a:ext uri="{FF2B5EF4-FFF2-40B4-BE49-F238E27FC236}">
                <a16:creationId xmlns:a16="http://schemas.microsoft.com/office/drawing/2014/main" id="{D781A962-DAF4-1AA1-BBCF-9FD1858B8713}"/>
              </a:ext>
            </a:extLst>
          </p:cNvPr>
          <p:cNvGraphicFramePr>
            <a:graphicFrameLocks noChangeAspect="1"/>
          </p:cNvGraphicFramePr>
          <p:nvPr>
            <p:extLst>
              <p:ext uri="{D42A27DB-BD31-4B8C-83A1-F6EECF244321}">
                <p14:modId xmlns:p14="http://schemas.microsoft.com/office/powerpoint/2010/main" val="3835698248"/>
              </p:ext>
            </p:extLst>
          </p:nvPr>
        </p:nvGraphicFramePr>
        <p:xfrm>
          <a:off x="4294178" y="2791158"/>
          <a:ext cx="734290" cy="390324"/>
        </p:xfrm>
        <a:graphic>
          <a:graphicData uri="http://schemas.openxmlformats.org/presentationml/2006/ole">
            <mc:AlternateContent xmlns:mc="http://schemas.openxmlformats.org/markup-compatibility/2006">
              <mc:Choice xmlns:v="urn:schemas-microsoft-com:vml" Requires="v">
                <p:oleObj name="Equation" r:id="rId3" imgW="431640" imgH="228600" progId="Equation.DSMT4">
                  <p:embed/>
                </p:oleObj>
              </mc:Choice>
              <mc:Fallback>
                <p:oleObj name="Equation" r:id="rId3" imgW="431640" imgH="228600" progId="Equation.DSMT4">
                  <p:embed/>
                  <p:pic>
                    <p:nvPicPr>
                      <p:cNvPr id="16" name="Object 15" descr="N O subscript X.">
                        <a:extLst>
                          <a:ext uri="{FF2B5EF4-FFF2-40B4-BE49-F238E27FC236}">
                            <a16:creationId xmlns:a16="http://schemas.microsoft.com/office/drawing/2014/main" id="{A713D596-C021-4999-4E93-3C4FD60AF45D}"/>
                          </a:ext>
                        </a:extLst>
                      </p:cNvPr>
                      <p:cNvPicPr/>
                      <p:nvPr/>
                    </p:nvPicPr>
                    <p:blipFill>
                      <a:blip r:embed="rId4"/>
                      <a:stretch>
                        <a:fillRect/>
                      </a:stretch>
                    </p:blipFill>
                    <p:spPr>
                      <a:xfrm>
                        <a:off x="4294178" y="2791158"/>
                        <a:ext cx="734290" cy="390324"/>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80F89E0-F5AE-9312-2FA1-875208BF43DB}"/>
              </a:ext>
            </a:extLst>
          </p:cNvPr>
          <p:cNvSpPr>
            <a:spLocks noGrp="1"/>
          </p:cNvSpPr>
          <p:nvPr>
            <p:ph sz="quarter" idx="14"/>
          </p:nvPr>
        </p:nvSpPr>
        <p:spPr>
          <a:xfrm>
            <a:off x="5077133" y="2771259"/>
            <a:ext cx="2792153" cy="374906"/>
          </a:xfrm>
        </p:spPr>
        <p:txBody>
          <a:bodyPr wrap="square" lIns="0" tIns="18000" rIns="0" bIns="18000" anchor="ctr" anchorCtr="0">
            <a:spAutoFit/>
          </a:bodyPr>
          <a:lstStyle/>
          <a:p>
            <a:pPr marL="0" indent="0">
              <a:buNone/>
            </a:pPr>
            <a:r>
              <a:rPr lang="en-US" sz="2200" dirty="0">
                <a:latin typeface="Arial" panose="020B0604020202020204" pitchFamily="34" charset="0"/>
                <a:cs typeface="Arial" panose="020B0604020202020204" pitchFamily="34" charset="0"/>
              </a:rPr>
              <a:t>exhaust emissions are</a:t>
            </a:r>
          </a:p>
        </p:txBody>
      </p:sp>
      <p:sp>
        <p:nvSpPr>
          <p:cNvPr id="6" name="Content Placeholder 5">
            <a:extLst>
              <a:ext uri="{FF2B5EF4-FFF2-40B4-BE49-F238E27FC236}">
                <a16:creationId xmlns:a16="http://schemas.microsoft.com/office/drawing/2014/main" id="{AF57F198-4556-A9BE-78B8-3F8A7965F08A}"/>
              </a:ext>
            </a:extLst>
          </p:cNvPr>
          <p:cNvSpPr>
            <a:spLocks noGrp="1"/>
          </p:cNvSpPr>
          <p:nvPr>
            <p:ph sz="quarter" idx="15"/>
          </p:nvPr>
        </p:nvSpPr>
        <p:spPr>
          <a:xfrm>
            <a:off x="694062" y="3207008"/>
            <a:ext cx="7945555" cy="713460"/>
          </a:xfrm>
        </p:spPr>
        <p:txBody>
          <a:bodyPr wrap="square" lIns="0" tIns="18000" rIns="0" bIns="18000" anchor="ctr" anchorCtr="0">
            <a:spAutoFit/>
          </a:bodyPr>
          <a:lstStyle/>
          <a:p>
            <a:pPr marL="0" indent="0">
              <a:buNone/>
            </a:pPr>
            <a:r>
              <a:rPr lang="en-US" sz="2200" dirty="0">
                <a:latin typeface="Arial" panose="020B0604020202020204" pitchFamily="34" charset="0"/>
                <a:cs typeface="Arial" panose="020B0604020202020204" pitchFamily="34" charset="0"/>
              </a:rPr>
              <a:t>created by excessive heat in combustion chamber or a lack of exhaust gas recirculation (</a:t>
            </a:r>
            <a:r>
              <a:rPr lang="en-US" sz="2200" kern="0" spc="-250" dirty="0">
                <a:latin typeface="Arial" panose="020B0604020202020204" pitchFamily="34" charset="0"/>
                <a:cs typeface="Arial" panose="020B0604020202020204" pitchFamily="34" charset="0"/>
              </a:rPr>
              <a:t>E G </a:t>
            </a:r>
            <a:r>
              <a:rPr lang="en-US" sz="2200" dirty="0">
                <a:latin typeface="Arial" panose="020B0604020202020204" pitchFamily="34" charset="0"/>
                <a:cs typeface="Arial" panose="020B0604020202020204" pitchFamily="34" charset="0"/>
              </a:rPr>
              <a:t>R).</a:t>
            </a:r>
          </a:p>
        </p:txBody>
      </p:sp>
      <p:sp>
        <p:nvSpPr>
          <p:cNvPr id="7" name="Content Placeholder 6">
            <a:extLst>
              <a:ext uri="{FF2B5EF4-FFF2-40B4-BE49-F238E27FC236}">
                <a16:creationId xmlns:a16="http://schemas.microsoft.com/office/drawing/2014/main" id="{BE699BEF-353B-4914-7DAB-3E9EAC396632}"/>
              </a:ext>
            </a:extLst>
          </p:cNvPr>
          <p:cNvSpPr>
            <a:spLocks noGrp="1"/>
          </p:cNvSpPr>
          <p:nvPr>
            <p:ph sz="quarter" idx="16"/>
          </p:nvPr>
        </p:nvSpPr>
        <p:spPr>
          <a:xfrm>
            <a:off x="323850" y="4005637"/>
            <a:ext cx="133350" cy="374906"/>
          </a:xfrm>
        </p:spPr>
        <p:txBody>
          <a:bodyPr wrap="square" lIns="0" tIns="18000" rIns="0" bIns="18000" anchor="ctr" anchorCtr="0">
            <a:spAutoFit/>
          </a:bodyPr>
          <a:lstStyle/>
          <a:p>
            <a:pPr marL="285750" indent="-285750"/>
            <a:r>
              <a:rPr lang="en-US" sz="2200" dirty="0">
                <a:latin typeface="Arial" panose="020B0604020202020204" pitchFamily="34" charset="0"/>
                <a:cs typeface="Arial" panose="020B0604020202020204" pitchFamily="34" charset="0"/>
              </a:rPr>
              <a:t> </a:t>
            </a:r>
            <a:r>
              <a:rPr lang="en-US" sz="100" dirty="0">
                <a:latin typeface="Arial" panose="020B0604020202020204" pitchFamily="34" charset="0"/>
                <a:cs typeface="Arial" panose="020B0604020202020204" pitchFamily="34" charset="0"/>
              </a:rPr>
              <a:t> </a:t>
            </a:r>
          </a:p>
        </p:txBody>
      </p:sp>
      <p:graphicFrame>
        <p:nvGraphicFramePr>
          <p:cNvPr id="26" name="Object 25" descr="C O subscript 2.">
            <a:extLst>
              <a:ext uri="{FF2B5EF4-FFF2-40B4-BE49-F238E27FC236}">
                <a16:creationId xmlns:a16="http://schemas.microsoft.com/office/drawing/2014/main" id="{8A06AF10-BF9F-1973-FF9E-E11DCEB09F39}"/>
              </a:ext>
            </a:extLst>
          </p:cNvPr>
          <p:cNvGraphicFramePr>
            <a:graphicFrameLocks noChangeAspect="1"/>
          </p:cNvGraphicFramePr>
          <p:nvPr>
            <p:extLst>
              <p:ext uri="{D42A27DB-BD31-4B8C-83A1-F6EECF244321}">
                <p14:modId xmlns:p14="http://schemas.microsoft.com/office/powerpoint/2010/main" val="1734762197"/>
              </p:ext>
            </p:extLst>
          </p:nvPr>
        </p:nvGraphicFramePr>
        <p:xfrm>
          <a:off x="668406" y="4010645"/>
          <a:ext cx="561850" cy="389911"/>
        </p:xfrm>
        <a:graphic>
          <a:graphicData uri="http://schemas.openxmlformats.org/presentationml/2006/ole">
            <mc:AlternateContent xmlns:mc="http://schemas.openxmlformats.org/markup-compatibility/2006">
              <mc:Choice xmlns:v="urn:schemas-microsoft-com:vml" Requires="v">
                <p:oleObj name="Equation" r:id="rId5" imgW="330120" imgH="228600" progId="Equation.DSMT4">
                  <p:embed/>
                </p:oleObj>
              </mc:Choice>
              <mc:Fallback>
                <p:oleObj name="Equation" r:id="rId5" imgW="330120" imgH="228600" progId="Equation.DSMT4">
                  <p:embed/>
                  <p:pic>
                    <p:nvPicPr>
                      <p:cNvPr id="4" name="Object 3" descr="C O subscript 2.">
                        <a:extLst>
                          <a:ext uri="{FF2B5EF4-FFF2-40B4-BE49-F238E27FC236}">
                            <a16:creationId xmlns:a16="http://schemas.microsoft.com/office/drawing/2014/main" id="{B7B44AD5-47C0-1872-0B76-55B8CEA69EEB}"/>
                          </a:ext>
                        </a:extLst>
                      </p:cNvPr>
                      <p:cNvPicPr/>
                      <p:nvPr/>
                    </p:nvPicPr>
                    <p:blipFill>
                      <a:blip r:embed="rId6"/>
                      <a:stretch>
                        <a:fillRect/>
                      </a:stretch>
                    </p:blipFill>
                    <p:spPr>
                      <a:xfrm>
                        <a:off x="668406" y="4010645"/>
                        <a:ext cx="561850" cy="38991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9B07B94-B4A4-CF4C-894C-F7F927BED476}"/>
              </a:ext>
            </a:extLst>
          </p:cNvPr>
          <p:cNvSpPr>
            <a:spLocks noGrp="1"/>
          </p:cNvSpPr>
          <p:nvPr>
            <p:ph sz="quarter" idx="17"/>
          </p:nvPr>
        </p:nvSpPr>
        <p:spPr>
          <a:xfrm>
            <a:off x="1289127" y="3993504"/>
            <a:ext cx="4549140" cy="374906"/>
          </a:xfrm>
        </p:spPr>
        <p:txBody>
          <a:bodyPr wrap="square" lIns="0" tIns="18000" rIns="0" bIns="18000" anchor="ctr" anchorCtr="0">
            <a:spAutoFit/>
          </a:bodyPr>
          <a:lstStyle/>
          <a:p>
            <a:pPr marL="0" indent="0">
              <a:buNone/>
            </a:pPr>
            <a:r>
              <a:rPr lang="en-US" sz="2200" dirty="0">
                <a:latin typeface="Arial" panose="020B0604020202020204" pitchFamily="34" charset="0"/>
                <a:cs typeface="Arial" panose="020B0604020202020204" pitchFamily="34" charset="0"/>
              </a:rPr>
              <a:t>levels indicate efficiency. The higher</a:t>
            </a:r>
          </a:p>
        </p:txBody>
      </p:sp>
      <p:graphicFrame>
        <p:nvGraphicFramePr>
          <p:cNvPr id="27" name="Object 26" descr="C O subscript 2.">
            <a:extLst>
              <a:ext uri="{FF2B5EF4-FFF2-40B4-BE49-F238E27FC236}">
                <a16:creationId xmlns:a16="http://schemas.microsoft.com/office/drawing/2014/main" id="{47D819E7-AF6D-2169-C19E-725D1590DB37}"/>
              </a:ext>
            </a:extLst>
          </p:cNvPr>
          <p:cNvGraphicFramePr>
            <a:graphicFrameLocks noChangeAspect="1"/>
          </p:cNvGraphicFramePr>
          <p:nvPr>
            <p:extLst>
              <p:ext uri="{D42A27DB-BD31-4B8C-83A1-F6EECF244321}">
                <p14:modId xmlns:p14="http://schemas.microsoft.com/office/powerpoint/2010/main" val="3290651533"/>
              </p:ext>
            </p:extLst>
          </p:nvPr>
        </p:nvGraphicFramePr>
        <p:xfrm>
          <a:off x="5893738" y="4016375"/>
          <a:ext cx="627063" cy="390525"/>
        </p:xfrm>
        <a:graphic>
          <a:graphicData uri="http://schemas.openxmlformats.org/presentationml/2006/ole">
            <mc:AlternateContent xmlns:mc="http://schemas.openxmlformats.org/markup-compatibility/2006">
              <mc:Choice xmlns:v="urn:schemas-microsoft-com:vml" Requires="v">
                <p:oleObj name="Equation" r:id="rId7" imgW="368280" imgH="228600" progId="Equation.DSMT4">
                  <p:embed/>
                </p:oleObj>
              </mc:Choice>
              <mc:Fallback>
                <p:oleObj name="Equation" r:id="rId7" imgW="368280" imgH="228600" progId="Equation.DSMT4">
                  <p:embed/>
                  <p:pic>
                    <p:nvPicPr>
                      <p:cNvPr id="26" name="Object 25" descr="C O subscript 2.">
                        <a:extLst>
                          <a:ext uri="{FF2B5EF4-FFF2-40B4-BE49-F238E27FC236}">
                            <a16:creationId xmlns:a16="http://schemas.microsoft.com/office/drawing/2014/main" id="{8A06AF10-BF9F-1973-FF9E-E11DCEB09F39}"/>
                          </a:ext>
                        </a:extLst>
                      </p:cNvPr>
                      <p:cNvPicPr/>
                      <p:nvPr/>
                    </p:nvPicPr>
                    <p:blipFill>
                      <a:blip r:embed="rId8"/>
                      <a:stretch>
                        <a:fillRect/>
                      </a:stretch>
                    </p:blipFill>
                    <p:spPr>
                      <a:xfrm>
                        <a:off x="5893738" y="4016375"/>
                        <a:ext cx="627063" cy="39052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A9EA1B48-5581-19CF-1079-488E2DF5DBCF}"/>
              </a:ext>
            </a:extLst>
          </p:cNvPr>
          <p:cNvSpPr>
            <a:spLocks noGrp="1"/>
          </p:cNvSpPr>
          <p:nvPr>
            <p:ph sz="quarter" idx="18"/>
          </p:nvPr>
        </p:nvSpPr>
        <p:spPr>
          <a:xfrm>
            <a:off x="6491142" y="3994966"/>
            <a:ext cx="1739469" cy="374906"/>
          </a:xfrm>
        </p:spPr>
        <p:txBody>
          <a:bodyPr wrap="square" lIns="0" tIns="18000" rIns="0" bIns="18000" anchor="ctr" anchorCtr="0">
            <a:spAutoFit/>
          </a:bodyPr>
          <a:lstStyle/>
          <a:p>
            <a:pPr marL="0" indent="0">
              <a:buNone/>
            </a:pPr>
            <a:r>
              <a:rPr lang="en-US" sz="2200" dirty="0">
                <a:latin typeface="Arial" panose="020B0604020202020204" pitchFamily="34" charset="0"/>
                <a:cs typeface="Arial" panose="020B0604020202020204" pitchFamily="34" charset="0"/>
              </a:rPr>
              <a:t>more efficient</a:t>
            </a:r>
          </a:p>
        </p:txBody>
      </p:sp>
      <p:sp>
        <p:nvSpPr>
          <p:cNvPr id="10" name="Content Placeholder 9">
            <a:extLst>
              <a:ext uri="{FF2B5EF4-FFF2-40B4-BE49-F238E27FC236}">
                <a16:creationId xmlns:a16="http://schemas.microsoft.com/office/drawing/2014/main" id="{98B9ACBC-A92F-A3E3-A789-21B3523B06A2}"/>
              </a:ext>
            </a:extLst>
          </p:cNvPr>
          <p:cNvSpPr>
            <a:spLocks noGrp="1"/>
          </p:cNvSpPr>
          <p:nvPr>
            <p:ph sz="quarter" idx="19"/>
          </p:nvPr>
        </p:nvSpPr>
        <p:spPr>
          <a:xfrm>
            <a:off x="694062" y="4424413"/>
            <a:ext cx="2186298" cy="374906"/>
          </a:xfrm>
        </p:spPr>
        <p:txBody>
          <a:bodyPr wrap="square" lIns="0" tIns="18000" rIns="0" bIns="18000" anchor="ctr" anchorCtr="0">
            <a:spAutoFit/>
          </a:bodyPr>
          <a:lstStyle/>
          <a:p>
            <a:pPr marL="0" indent="0">
              <a:buNone/>
            </a:pPr>
            <a:r>
              <a:rPr lang="en-US" sz="2200" dirty="0">
                <a:latin typeface="Arial" panose="020B0604020202020204" pitchFamily="34" charset="0"/>
                <a:cs typeface="Arial" panose="020B0604020202020204" pitchFamily="34" charset="0"/>
              </a:rPr>
              <a:t>engine operation.</a:t>
            </a:r>
          </a:p>
        </p:txBody>
      </p:sp>
      <p:sp>
        <p:nvSpPr>
          <p:cNvPr id="11" name="Content Placeholder 10">
            <a:extLst>
              <a:ext uri="{FF2B5EF4-FFF2-40B4-BE49-F238E27FC236}">
                <a16:creationId xmlns:a16="http://schemas.microsoft.com/office/drawing/2014/main" id="{C65A4B5F-548B-FAA7-AD8D-B96FF17D6F70}"/>
              </a:ext>
            </a:extLst>
          </p:cNvPr>
          <p:cNvSpPr>
            <a:spLocks noGrp="1"/>
          </p:cNvSpPr>
          <p:nvPr>
            <p:ph sz="quarter" idx="20"/>
          </p:nvPr>
        </p:nvSpPr>
        <p:spPr>
          <a:xfrm>
            <a:off x="333375" y="4848624"/>
            <a:ext cx="1317743" cy="374906"/>
          </a:xfrm>
        </p:spPr>
        <p:txBody>
          <a:bodyPr wrap="square" lIns="0" tIns="18000" rIns="0" bIns="18000" anchor="ctr" anchorCtr="0">
            <a:spAutoFit/>
          </a:bodyPr>
          <a:lstStyle/>
          <a:p>
            <a:pPr marL="342000" indent="-342000"/>
            <a:r>
              <a:rPr lang="en-US" sz="2200" dirty="0">
                <a:latin typeface="Arial" panose="020B0604020202020204" pitchFamily="34" charset="0"/>
                <a:cs typeface="Arial" panose="020B0604020202020204" pitchFamily="34" charset="0"/>
              </a:rPr>
              <a:t>Oxygen</a:t>
            </a:r>
          </a:p>
        </p:txBody>
      </p:sp>
      <p:graphicFrame>
        <p:nvGraphicFramePr>
          <p:cNvPr id="28" name="Object 27" descr="open parenthesis O subscript 2 close parenthesis.">
            <a:extLst>
              <a:ext uri="{FF2B5EF4-FFF2-40B4-BE49-F238E27FC236}">
                <a16:creationId xmlns:a16="http://schemas.microsoft.com/office/drawing/2014/main" id="{E1BBCFEA-F0AF-F767-D10D-CA0607E1A1DD}"/>
              </a:ext>
            </a:extLst>
          </p:cNvPr>
          <p:cNvGraphicFramePr>
            <a:graphicFrameLocks noChangeAspect="1"/>
          </p:cNvGraphicFramePr>
          <p:nvPr>
            <p:extLst>
              <p:ext uri="{D42A27DB-BD31-4B8C-83A1-F6EECF244321}">
                <p14:modId xmlns:p14="http://schemas.microsoft.com/office/powerpoint/2010/main" val="4228961806"/>
              </p:ext>
            </p:extLst>
          </p:nvPr>
        </p:nvGraphicFramePr>
        <p:xfrm>
          <a:off x="1681432" y="4839263"/>
          <a:ext cx="596900" cy="415925"/>
        </p:xfrm>
        <a:graphic>
          <a:graphicData uri="http://schemas.openxmlformats.org/presentationml/2006/ole">
            <mc:AlternateContent xmlns:mc="http://schemas.openxmlformats.org/markup-compatibility/2006">
              <mc:Choice xmlns:v="urn:schemas-microsoft-com:vml" Requires="v">
                <p:oleObj name="Equation" r:id="rId9" imgW="330120" imgH="228600" progId="Equation.DSMT4">
                  <p:embed/>
                </p:oleObj>
              </mc:Choice>
              <mc:Fallback>
                <p:oleObj name="Equation" r:id="rId9" imgW="330120" imgH="228600" progId="Equation.DSMT4">
                  <p:embed/>
                  <p:pic>
                    <p:nvPicPr>
                      <p:cNvPr id="28" name="Object 27" descr="O subscript 2.">
                        <a:extLst>
                          <a:ext uri="{FF2B5EF4-FFF2-40B4-BE49-F238E27FC236}">
                            <a16:creationId xmlns:a16="http://schemas.microsoft.com/office/drawing/2014/main" id="{11A2A9F8-139A-8225-F6D3-18F6889A262E}"/>
                          </a:ext>
                        </a:extLst>
                      </p:cNvPr>
                      <p:cNvPicPr/>
                      <p:nvPr/>
                    </p:nvPicPr>
                    <p:blipFill>
                      <a:blip r:embed="rId10"/>
                      <a:stretch>
                        <a:fillRect/>
                      </a:stretch>
                    </p:blipFill>
                    <p:spPr>
                      <a:xfrm>
                        <a:off x="1681432" y="4839263"/>
                        <a:ext cx="596900" cy="415925"/>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7954F0B5-7DBF-2B09-FFCF-0C5CC0528E9D}"/>
              </a:ext>
            </a:extLst>
          </p:cNvPr>
          <p:cNvSpPr>
            <a:spLocks noGrp="1"/>
          </p:cNvSpPr>
          <p:nvPr>
            <p:ph sz="quarter" idx="21"/>
          </p:nvPr>
        </p:nvSpPr>
        <p:spPr>
          <a:xfrm>
            <a:off x="2308646" y="4839263"/>
            <a:ext cx="3282950" cy="374906"/>
          </a:xfrm>
        </p:spPr>
        <p:txBody>
          <a:bodyPr wrap="square" lIns="0" tIns="18000" rIns="0" bIns="18000" anchor="ctr" anchorCtr="0">
            <a:spAutoFit/>
          </a:bodyPr>
          <a:lstStyle/>
          <a:p>
            <a:pPr marL="0" indent="0">
              <a:buNone/>
            </a:pPr>
            <a:r>
              <a:rPr lang="en-US" sz="2200" dirty="0">
                <a:latin typeface="Arial" panose="020B0604020202020204" pitchFamily="34" charset="0"/>
                <a:cs typeface="Arial" panose="020B0604020202020204" pitchFamily="34" charset="0"/>
              </a:rPr>
              <a:t>indicates leanness. Higher</a:t>
            </a:r>
          </a:p>
        </p:txBody>
      </p:sp>
      <p:graphicFrame>
        <p:nvGraphicFramePr>
          <p:cNvPr id="29" name="Object 28" descr="O subscript 2.">
            <a:extLst>
              <a:ext uri="{FF2B5EF4-FFF2-40B4-BE49-F238E27FC236}">
                <a16:creationId xmlns:a16="http://schemas.microsoft.com/office/drawing/2014/main" id="{022E694F-E469-7DD1-70BF-74C842E3E819}"/>
              </a:ext>
            </a:extLst>
          </p:cNvPr>
          <p:cNvGraphicFramePr>
            <a:graphicFrameLocks noChangeAspect="1"/>
          </p:cNvGraphicFramePr>
          <p:nvPr>
            <p:extLst>
              <p:ext uri="{D42A27DB-BD31-4B8C-83A1-F6EECF244321}">
                <p14:modId xmlns:p14="http://schemas.microsoft.com/office/powerpoint/2010/main" val="3130344261"/>
              </p:ext>
            </p:extLst>
          </p:nvPr>
        </p:nvGraphicFramePr>
        <p:xfrm>
          <a:off x="5621910" y="4845949"/>
          <a:ext cx="461962" cy="414337"/>
        </p:xfrm>
        <a:graphic>
          <a:graphicData uri="http://schemas.openxmlformats.org/presentationml/2006/ole">
            <mc:AlternateContent xmlns:mc="http://schemas.openxmlformats.org/markup-compatibility/2006">
              <mc:Choice xmlns:v="urn:schemas-microsoft-com:vml" Requires="v">
                <p:oleObj name="Equation" r:id="rId11" imgW="253800" imgH="228600" progId="Equation.DSMT4">
                  <p:embed/>
                </p:oleObj>
              </mc:Choice>
              <mc:Fallback>
                <p:oleObj name="Equation" r:id="rId11" imgW="253800" imgH="228600" progId="Equation.DSMT4">
                  <p:embed/>
                  <p:pic>
                    <p:nvPicPr>
                      <p:cNvPr id="28" name="Object 27" descr="O subscript 2.">
                        <a:extLst>
                          <a:ext uri="{FF2B5EF4-FFF2-40B4-BE49-F238E27FC236}">
                            <a16:creationId xmlns:a16="http://schemas.microsoft.com/office/drawing/2014/main" id="{E1BBCFEA-F0AF-F767-D10D-CA0607E1A1DD}"/>
                          </a:ext>
                        </a:extLst>
                      </p:cNvPr>
                      <p:cNvPicPr/>
                      <p:nvPr/>
                    </p:nvPicPr>
                    <p:blipFill>
                      <a:blip r:embed="rId12"/>
                      <a:stretch>
                        <a:fillRect/>
                      </a:stretch>
                    </p:blipFill>
                    <p:spPr>
                      <a:xfrm>
                        <a:off x="5621910" y="4845949"/>
                        <a:ext cx="461962" cy="414337"/>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00DADAAF-0FE2-2137-82A9-3919491C1A56}"/>
              </a:ext>
            </a:extLst>
          </p:cNvPr>
          <p:cNvSpPr>
            <a:spLocks noGrp="1"/>
          </p:cNvSpPr>
          <p:nvPr>
            <p:ph sz="quarter" idx="22"/>
          </p:nvPr>
        </p:nvSpPr>
        <p:spPr>
          <a:xfrm>
            <a:off x="6117901" y="4839263"/>
            <a:ext cx="1773399" cy="374906"/>
          </a:xfrm>
        </p:spPr>
        <p:txBody>
          <a:bodyPr wrap="square" lIns="0" tIns="18000" rIns="0" bIns="18000" anchor="ctr" anchorCtr="0">
            <a:spAutoFit/>
          </a:bodyPr>
          <a:lstStyle/>
          <a:p>
            <a:pPr marL="0" indent="0">
              <a:buNone/>
            </a:pPr>
            <a:r>
              <a:rPr lang="en-US" sz="2200" dirty="0">
                <a:latin typeface="Arial" panose="020B0604020202020204" pitchFamily="34" charset="0"/>
                <a:cs typeface="Arial" panose="020B0604020202020204" pitchFamily="34" charset="0"/>
              </a:rPr>
              <a:t>leaner air–fuel</a:t>
            </a:r>
          </a:p>
        </p:txBody>
      </p:sp>
      <p:sp>
        <p:nvSpPr>
          <p:cNvPr id="14" name="Content Placeholder 13">
            <a:extLst>
              <a:ext uri="{FF2B5EF4-FFF2-40B4-BE49-F238E27FC236}">
                <a16:creationId xmlns:a16="http://schemas.microsoft.com/office/drawing/2014/main" id="{7C5C1767-1200-3B76-12C0-4E944552E7E3}"/>
              </a:ext>
            </a:extLst>
          </p:cNvPr>
          <p:cNvSpPr>
            <a:spLocks noGrp="1"/>
          </p:cNvSpPr>
          <p:nvPr>
            <p:ph sz="quarter" idx="23"/>
          </p:nvPr>
        </p:nvSpPr>
        <p:spPr>
          <a:xfrm>
            <a:off x="689160" y="5286420"/>
            <a:ext cx="1089027" cy="374906"/>
          </a:xfrm>
        </p:spPr>
        <p:txBody>
          <a:bodyPr wrap="square" lIns="0" tIns="18000" rIns="0" bIns="18000" anchor="ctr" anchorCtr="0">
            <a:spAutoFit/>
          </a:bodyPr>
          <a:lstStyle/>
          <a:p>
            <a:pPr marL="0" indent="0">
              <a:buNone/>
            </a:pPr>
            <a:r>
              <a:rPr lang="en-US" sz="2200" dirty="0">
                <a:latin typeface="Arial" panose="020B0604020202020204" pitchFamily="34" charset="0"/>
                <a:cs typeface="Arial" panose="020B0604020202020204" pitchFamily="34" charset="0"/>
              </a:rPr>
              <a:t>mixture.</a:t>
            </a:r>
          </a:p>
        </p:txBody>
      </p:sp>
      <p:sp>
        <p:nvSpPr>
          <p:cNvPr id="15" name="Content Placeholder 14">
            <a:extLst>
              <a:ext uri="{FF2B5EF4-FFF2-40B4-BE49-F238E27FC236}">
                <a16:creationId xmlns:a16="http://schemas.microsoft.com/office/drawing/2014/main" id="{7620B1DB-EA8B-96A6-A8EA-3B1198BEB07E}"/>
              </a:ext>
            </a:extLst>
          </p:cNvPr>
          <p:cNvSpPr>
            <a:spLocks noGrp="1"/>
          </p:cNvSpPr>
          <p:nvPr>
            <p:ph sz="quarter" idx="24"/>
          </p:nvPr>
        </p:nvSpPr>
        <p:spPr>
          <a:xfrm>
            <a:off x="336013" y="5701069"/>
            <a:ext cx="8303603" cy="713460"/>
          </a:xfrm>
        </p:spPr>
        <p:txBody>
          <a:bodyPr wrap="square" lIns="0" tIns="18000" rIns="0" bIns="18000" anchor="ctr" anchorCtr="0">
            <a:spAutoFit/>
          </a:bodyPr>
          <a:lstStyle/>
          <a:p>
            <a:pPr marL="342900" indent="-342900"/>
            <a:r>
              <a:rPr lang="en-US" sz="2200" dirty="0">
                <a:latin typeface="Arial" panose="020B0604020202020204" pitchFamily="34" charset="0"/>
                <a:cs typeface="Arial" panose="020B0604020202020204" pitchFamily="34" charset="0"/>
              </a:rPr>
              <a:t>Vehicle driven about 20 miles, to allow engine to be fully warm before an enhanced emissions test.</a:t>
            </a:r>
          </a:p>
        </p:txBody>
      </p:sp>
    </p:spTree>
    <p:extLst>
      <p:ext uri="{BB962C8B-B14F-4D97-AF65-F5344CB8AC3E}">
        <p14:creationId xmlns:p14="http://schemas.microsoft.com/office/powerpoint/2010/main" val="725054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62640"/>
            <a:ext cx="8229600" cy="836571"/>
          </a:xfrm>
        </p:spPr>
        <p:txBody>
          <a:bodyPr wrap="square" lIns="0" tIns="18000" rIns="0" bIns="18000" anchor="ctr">
            <a:spAutoFit/>
          </a:bodyPr>
          <a:lstStyle/>
          <a:p>
            <a:r>
              <a:rPr lang="en-US" sz="3600" dirty="0">
                <a:latin typeface="+mj-lt"/>
              </a:rPr>
              <a:t>Animation and Video Library Links </a:t>
            </a:r>
            <a:br>
              <a:rPr lang="en-US" sz="3600" dirty="0">
                <a:latin typeface="+mj-lt"/>
              </a:rPr>
            </a:br>
            <a:r>
              <a:rPr lang="en-US" sz="1600" dirty="0">
                <a:latin typeface="+mj-lt"/>
              </a:rPr>
              <a:t>(Must have an internet connection and active Haldeman subscription)</a:t>
            </a:r>
          </a:p>
        </p:txBody>
      </p:sp>
      <p:sp>
        <p:nvSpPr>
          <p:cNvPr id="3" name="Content Placeholder 2"/>
          <p:cNvSpPr>
            <a:spLocks noGrp="1"/>
          </p:cNvSpPr>
          <p:nvPr>
            <p:ph idx="1"/>
          </p:nvPr>
        </p:nvSpPr>
        <p:spPr>
          <a:xfrm>
            <a:off x="448574" y="1994712"/>
            <a:ext cx="8078279" cy="1205903"/>
          </a:xfrm>
        </p:spPr>
        <p:txBody>
          <a:bodyPr wrap="square" lIns="0" tIns="18000" rIns="0" bIns="18000" anchor="ctr">
            <a:spAutoFit/>
          </a:bodyPr>
          <a:lstStyle/>
          <a:p>
            <a:pPr marL="342000" indent="-342000">
              <a:spcBef>
                <a:spcPts val="600"/>
              </a:spcBef>
            </a:pPr>
            <a:r>
              <a:rPr lang="en-US" sz="2200" dirty="0"/>
              <a:t>Animation Library: </a:t>
            </a:r>
            <a:r>
              <a:rPr lang="en-US" sz="2200" dirty="0">
                <a:hlinkClick r:id="rId3"/>
              </a:rPr>
              <a:t>(A8) Engine Performance Animations</a:t>
            </a:r>
            <a:endParaRPr lang="en-US" sz="2200" dirty="0"/>
          </a:p>
          <a:p>
            <a:pPr marL="0" indent="0">
              <a:spcBef>
                <a:spcPts val="600"/>
              </a:spcBef>
              <a:buNone/>
            </a:pPr>
            <a:endParaRPr lang="en-US" sz="2200" dirty="0"/>
          </a:p>
          <a:p>
            <a:pPr marL="342000" indent="-342000">
              <a:spcBef>
                <a:spcPts val="600"/>
              </a:spcBef>
            </a:pPr>
            <a:r>
              <a:rPr lang="en-US" sz="2200" dirty="0"/>
              <a:t>Video Library: </a:t>
            </a:r>
            <a:r>
              <a:rPr lang="en-US" sz="2200" dirty="0">
                <a:hlinkClick r:id="rId4"/>
              </a:rPr>
              <a:t>(A8) Engine Performance Videos</a:t>
            </a:r>
            <a:endParaRPr lang="en-US" sz="2200" dirty="0"/>
          </a:p>
        </p:txBody>
      </p:sp>
    </p:spTree>
    <p:extLst>
      <p:ext uri="{BB962C8B-B14F-4D97-AF65-F5344CB8AC3E}">
        <p14:creationId xmlns:p14="http://schemas.microsoft.com/office/powerpoint/2010/main" val="2688913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335584" y="185344"/>
            <a:ext cx="834010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46" y="2146260"/>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18484" y="1586649"/>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16913" cy="590349"/>
          </a:xfrm>
        </p:spPr>
        <p:txBody>
          <a:bodyPr wrap="square" lIns="0" tIns="18000" rIns="0" bIns="18000" anchor="ctr" anchorCtr="0">
            <a:spAutoFit/>
          </a:bodyPr>
          <a:lstStyle/>
          <a:p>
            <a:r>
              <a:rPr lang="en-US" noProof="0" dirty="0"/>
              <a:t>Figure 26.1</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29534"/>
            <a:ext cx="3751262" cy="405683"/>
          </a:xfrm>
        </p:spPr>
        <p:txBody>
          <a:bodyPr wrap="square" lIns="0" tIns="18000" rIns="0" bIns="18000" anchor="ctr" anchorCtr="0">
            <a:spAutoFit/>
          </a:bodyPr>
          <a:lstStyle/>
          <a:p>
            <a:pPr marL="0" indent="0">
              <a:spcBef>
                <a:spcPts val="600"/>
              </a:spcBef>
              <a:buNone/>
            </a:pPr>
            <a:r>
              <a:rPr lang="en-US" sz="2400" noProof="0" dirty="0"/>
              <a:t>Air Composition</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4963" y="1669274"/>
            <a:ext cx="3751262" cy="1883011"/>
          </a:xfrm>
        </p:spPr>
        <p:txBody>
          <a:bodyPr wrap="square" lIns="0" tIns="18000" rIns="0" bIns="18000" anchor="ctr" anchorCtr="0">
            <a:spAutoFit/>
          </a:bodyPr>
          <a:lstStyle/>
          <a:p>
            <a:pPr marL="0" indent="0">
              <a:buNone/>
            </a:pPr>
            <a:r>
              <a:rPr lang="en-US" sz="2400" noProof="0" dirty="0"/>
              <a:t>The air entering the engine consists of mostly nitrogen (78%) with about 21% oxygen and about 1% other gases.</a:t>
            </a:r>
          </a:p>
        </p:txBody>
      </p:sp>
      <p:pic>
        <p:nvPicPr>
          <p:cNvPr id="4" name="Picture 3" descr="A bar chart for engine exhaust emissions shows 0 percent to 100 percent in increments of 20 percent with labeled data.&#10;Long description is available in notes, press F6.">
            <a:extLst>
              <a:ext uri="{FF2B5EF4-FFF2-40B4-BE49-F238E27FC236}">
                <a16:creationId xmlns:a16="http://schemas.microsoft.com/office/drawing/2014/main" id="{A9418199-9006-CCB5-9319-429E09C28236}"/>
              </a:ext>
            </a:extLst>
          </p:cNvPr>
          <p:cNvPicPr>
            <a:picLocks noChangeAspect="1"/>
          </p:cNvPicPr>
          <p:nvPr/>
        </p:nvPicPr>
        <p:blipFill>
          <a:blip r:embed="rId3"/>
          <a:stretch>
            <a:fillRect/>
          </a:stretch>
        </p:blipFill>
        <p:spPr>
          <a:xfrm>
            <a:off x="4593840" y="988333"/>
            <a:ext cx="3975871" cy="3814534"/>
          </a:xfrm>
          <a:prstGeom prst="rect">
            <a:avLst/>
          </a:prstGeom>
        </p:spPr>
      </p:pic>
    </p:spTree>
    <p:extLst>
      <p:ext uri="{BB962C8B-B14F-4D97-AF65-F5344CB8AC3E}">
        <p14:creationId xmlns:p14="http://schemas.microsoft.com/office/powerpoint/2010/main" val="333582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16913" cy="590349"/>
          </a:xfrm>
        </p:spPr>
        <p:txBody>
          <a:bodyPr wrap="square" lIns="0" tIns="18000" rIns="0" bIns="18000" anchor="ctr" anchorCtr="0">
            <a:spAutoFit/>
          </a:bodyPr>
          <a:lstStyle/>
          <a:p>
            <a:r>
              <a:rPr lang="en-US" noProof="0" dirty="0"/>
              <a:t>Figure 26.2</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4963" y="1129534"/>
            <a:ext cx="3606482" cy="405683"/>
          </a:xfrm>
        </p:spPr>
        <p:txBody>
          <a:bodyPr wrap="square" lIns="0" tIns="18000" rIns="0" bIns="18000" anchor="ctr" anchorCtr="0">
            <a:spAutoFit/>
          </a:bodyPr>
          <a:lstStyle/>
          <a:p>
            <a:pPr marL="0" indent="0">
              <a:spcBef>
                <a:spcPts val="600"/>
              </a:spcBef>
              <a:buNone/>
            </a:pPr>
            <a:r>
              <a:rPr lang="en-US" sz="2400" noProof="0" dirty="0"/>
              <a:t>Hydrocarbons</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8" y="1745474"/>
            <a:ext cx="3606482" cy="1144347"/>
          </a:xfrm>
        </p:spPr>
        <p:txBody>
          <a:bodyPr wrap="square" lIns="0" tIns="18000" rIns="0" bIns="18000" anchor="ctr" anchorCtr="0">
            <a:spAutoFit/>
          </a:bodyPr>
          <a:lstStyle/>
          <a:p>
            <a:pPr marL="0" indent="0">
              <a:buNone/>
            </a:pPr>
            <a:r>
              <a:rPr lang="en-US" sz="2400" noProof="0" dirty="0"/>
              <a:t>Hydrocarbons can include many combinations of hydrogen and carbon.</a:t>
            </a:r>
          </a:p>
        </p:txBody>
      </p:sp>
      <p:pic>
        <p:nvPicPr>
          <p:cNvPr id="5" name="Picture 4" descr="Hydrocarbons with a combination of hydrogen and carbon atoms.">
            <a:extLst>
              <a:ext uri="{FF2B5EF4-FFF2-40B4-BE49-F238E27FC236}">
                <a16:creationId xmlns:a16="http://schemas.microsoft.com/office/drawing/2014/main" id="{6B53A984-739F-77D9-B193-D071F5F1C8D5}"/>
              </a:ext>
            </a:extLst>
          </p:cNvPr>
          <p:cNvPicPr>
            <a:picLocks noChangeAspect="1"/>
          </p:cNvPicPr>
          <p:nvPr/>
        </p:nvPicPr>
        <p:blipFill>
          <a:blip r:embed="rId3"/>
          <a:stretch>
            <a:fillRect/>
          </a:stretch>
        </p:blipFill>
        <p:spPr>
          <a:xfrm>
            <a:off x="4609207" y="992725"/>
            <a:ext cx="4002286" cy="3558101"/>
          </a:xfrm>
          <a:prstGeom prst="rect">
            <a:avLst/>
          </a:prstGeom>
        </p:spPr>
      </p:pic>
    </p:spTree>
    <p:extLst>
      <p:ext uri="{BB962C8B-B14F-4D97-AF65-F5344CB8AC3E}">
        <p14:creationId xmlns:p14="http://schemas.microsoft.com/office/powerpoint/2010/main" val="194291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16913" cy="590349"/>
          </a:xfrm>
        </p:spPr>
        <p:txBody>
          <a:bodyPr wrap="square" lIns="0" tIns="18000" rIns="0" bIns="18000" anchor="ctr" anchorCtr="0">
            <a:spAutoFit/>
          </a:bodyPr>
          <a:lstStyle/>
          <a:p>
            <a:r>
              <a:rPr lang="en-US" dirty="0"/>
              <a:t>Figure 26.3</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4963" y="1139059"/>
            <a:ext cx="3670490" cy="405683"/>
          </a:xfrm>
        </p:spPr>
        <p:txBody>
          <a:bodyPr wrap="square" lIns="0" tIns="18000" rIns="0" bIns="18000" anchor="ctr" anchorCtr="0">
            <a:spAutoFit/>
          </a:bodyPr>
          <a:lstStyle/>
          <a:p>
            <a:pPr marL="0" indent="0">
              <a:spcBef>
                <a:spcPts val="600"/>
              </a:spcBef>
              <a:buNone/>
            </a:pPr>
            <a:r>
              <a:rPr lang="en-US" sz="2400" noProof="0" dirty="0"/>
              <a:t>Carbon Dioxide</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4963" y="1735949"/>
            <a:ext cx="3606482" cy="1513679"/>
          </a:xfrm>
        </p:spPr>
        <p:txBody>
          <a:bodyPr wrap="square" lIns="0" tIns="18000" rIns="0" bIns="18000" anchor="ctr" anchorCtr="0">
            <a:spAutoFit/>
          </a:bodyPr>
          <a:lstStyle/>
          <a:p>
            <a:pPr marL="0" indent="0">
              <a:buNone/>
            </a:pPr>
            <a:r>
              <a:rPr lang="en-US" sz="2400" noProof="0" dirty="0"/>
              <a:t>Carbon dioxide has two oxygen atoms attached to the one carbon atom and is a stable molecule.</a:t>
            </a:r>
          </a:p>
        </p:txBody>
      </p:sp>
      <p:pic>
        <p:nvPicPr>
          <p:cNvPr id="4" name="Picture 3" descr="A carbon dioxide molecule with one carbon and two oxygen atoms.">
            <a:extLst>
              <a:ext uri="{FF2B5EF4-FFF2-40B4-BE49-F238E27FC236}">
                <a16:creationId xmlns:a16="http://schemas.microsoft.com/office/drawing/2014/main" id="{ECDB7629-A8E9-5F7D-472F-140BAE186102}"/>
              </a:ext>
            </a:extLst>
          </p:cNvPr>
          <p:cNvPicPr>
            <a:picLocks noChangeAspect="1"/>
          </p:cNvPicPr>
          <p:nvPr/>
        </p:nvPicPr>
        <p:blipFill>
          <a:blip r:embed="rId3"/>
          <a:stretch>
            <a:fillRect/>
          </a:stretch>
        </p:blipFill>
        <p:spPr>
          <a:xfrm>
            <a:off x="4264175" y="989126"/>
            <a:ext cx="4311350" cy="2809730"/>
          </a:xfrm>
          <a:prstGeom prst="rect">
            <a:avLst/>
          </a:prstGeom>
        </p:spPr>
      </p:pic>
    </p:spTree>
    <p:extLst>
      <p:ext uri="{BB962C8B-B14F-4D97-AF65-F5344CB8AC3E}">
        <p14:creationId xmlns:p14="http://schemas.microsoft.com/office/powerpoint/2010/main" val="206647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ED6-E1E7-048A-DA33-1DF8D1DF1F40}"/>
              </a:ext>
            </a:extLst>
          </p:cNvPr>
          <p:cNvSpPr>
            <a:spLocks noGrp="1"/>
          </p:cNvSpPr>
          <p:nvPr>
            <p:ph type="title"/>
          </p:nvPr>
        </p:nvSpPr>
        <p:spPr>
          <a:xfrm>
            <a:off x="457200" y="266240"/>
            <a:ext cx="8229600" cy="1046410"/>
          </a:xfrm>
        </p:spPr>
        <p:txBody>
          <a:bodyPr/>
          <a:lstStyle/>
          <a:p>
            <a:r>
              <a:rPr lang="en-US" sz="2800" dirty="0"/>
              <a:t>Animation:</a:t>
            </a:r>
            <a:br>
              <a:rPr lang="en-US" sz="2800" dirty="0"/>
            </a:br>
            <a:r>
              <a:rPr lang="en-US" sz="2800" dirty="0"/>
              <a:t>Carbon Dioxide, CO2 Sources</a:t>
            </a:r>
          </a:p>
        </p:txBody>
      </p:sp>
      <p:sp>
        <p:nvSpPr>
          <p:cNvPr id="10" name="Rectangle 9">
            <a:extLst>
              <a:ext uri="{FF2B5EF4-FFF2-40B4-BE49-F238E27FC236}">
                <a16:creationId xmlns:a16="http://schemas.microsoft.com/office/drawing/2014/main" id="{6986C7BA-7E09-4D41-AD9C-B32818B3E94D}"/>
              </a:ext>
            </a:extLst>
          </p:cNvPr>
          <p:cNvSpPr/>
          <p:nvPr/>
        </p:nvSpPr>
        <p:spPr>
          <a:xfrm>
            <a:off x="7802881" y="1499743"/>
            <a:ext cx="164894" cy="4282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arbon_Dioxide_Sources">
            <a:hlinkClick r:id="" action="ppaction://media"/>
            <a:extLst>
              <a:ext uri="{FF2B5EF4-FFF2-40B4-BE49-F238E27FC236}">
                <a16:creationId xmlns:a16="http://schemas.microsoft.com/office/drawing/2014/main" id="{8D23EFE2-CF2E-E082-E51F-2CEB7E1ED483}"/>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555750"/>
            <a:ext cx="8229600" cy="4226740"/>
          </a:xfrm>
        </p:spPr>
      </p:pic>
      <p:sp>
        <p:nvSpPr>
          <p:cNvPr id="7" name="Rectangle 6">
            <a:extLst>
              <a:ext uri="{FF2B5EF4-FFF2-40B4-BE49-F238E27FC236}">
                <a16:creationId xmlns:a16="http://schemas.microsoft.com/office/drawing/2014/main" id="{C4AFC376-A652-8CB1-5966-EF23ABB8D6F6}"/>
              </a:ext>
            </a:extLst>
          </p:cNvPr>
          <p:cNvSpPr/>
          <p:nvPr/>
        </p:nvSpPr>
        <p:spPr>
          <a:xfrm>
            <a:off x="1509204" y="1499743"/>
            <a:ext cx="5948039" cy="1603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81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4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9184" y="194516"/>
            <a:ext cx="8229600" cy="590349"/>
          </a:xfrm>
        </p:spPr>
        <p:txBody>
          <a:bodyPr wrap="square" lIns="0" tIns="18000" rIns="0" bIns="18000" anchor="ctr" anchorCtr="0">
            <a:spAutoFit/>
          </a:bodyPr>
          <a:lstStyle/>
          <a:p>
            <a:r>
              <a:rPr lang="en-US" sz="3600" dirty="0">
                <a:latin typeface="+mj-lt"/>
              </a:rPr>
              <a:t>Figure 26.4</a:t>
            </a:r>
            <a:endParaRPr lang="en-US" sz="3600" noProof="0" dirty="0">
              <a:latin typeface="+mj-lt"/>
            </a:endParaRPr>
          </a:p>
        </p:txBody>
      </p:sp>
      <p:graphicFrame>
        <p:nvGraphicFramePr>
          <p:cNvPr id="6" name="Object 5" descr="N O subscript X">
            <a:extLst>
              <a:ext uri="{FF2B5EF4-FFF2-40B4-BE49-F238E27FC236}">
                <a16:creationId xmlns:a16="http://schemas.microsoft.com/office/drawing/2014/main" id="{08E6E0BA-1146-D689-FA36-69E4552D52C5}"/>
              </a:ext>
            </a:extLst>
          </p:cNvPr>
          <p:cNvGraphicFramePr>
            <a:graphicFrameLocks noChangeAspect="1"/>
          </p:cNvGraphicFramePr>
          <p:nvPr>
            <p:extLst>
              <p:ext uri="{D42A27DB-BD31-4B8C-83A1-F6EECF244321}">
                <p14:modId xmlns:p14="http://schemas.microsoft.com/office/powerpoint/2010/main" val="4208541309"/>
              </p:ext>
            </p:extLst>
          </p:nvPr>
        </p:nvGraphicFramePr>
        <p:xfrm>
          <a:off x="329184" y="1190754"/>
          <a:ext cx="575438" cy="419817"/>
        </p:xfrm>
        <a:graphic>
          <a:graphicData uri="http://schemas.openxmlformats.org/presentationml/2006/ole">
            <mc:AlternateContent xmlns:mc="http://schemas.openxmlformats.org/markup-compatibility/2006">
              <mc:Choice xmlns:v="urn:schemas-microsoft-com:vml" Requires="v">
                <p:oleObj name="Equation" r:id="rId3" imgW="317160" imgH="228600" progId="Equation.DSMT4">
                  <p:embed/>
                </p:oleObj>
              </mc:Choice>
              <mc:Fallback>
                <p:oleObj name="Equation" r:id="rId3" imgW="317160" imgH="228600" progId="Equation.DSMT4">
                  <p:embed/>
                  <p:pic>
                    <p:nvPicPr>
                      <p:cNvPr id="19" name="Object 18">
                        <a:extLst>
                          <a:ext uri="{FF2B5EF4-FFF2-40B4-BE49-F238E27FC236}">
                            <a16:creationId xmlns:a16="http://schemas.microsoft.com/office/drawing/2014/main" id="{F030604A-2BF3-61DC-E81A-2D04B66FA219}"/>
                          </a:ext>
                        </a:extLst>
                      </p:cNvPr>
                      <p:cNvPicPr/>
                      <p:nvPr/>
                    </p:nvPicPr>
                    <p:blipFill>
                      <a:blip r:embed="rId4"/>
                      <a:stretch>
                        <a:fillRect/>
                      </a:stretch>
                    </p:blipFill>
                    <p:spPr>
                      <a:xfrm>
                        <a:off x="329184" y="1190754"/>
                        <a:ext cx="575438" cy="419817"/>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261BDD97-3D5D-446F-BAAD-99F355697678}"/>
              </a:ext>
            </a:extLst>
          </p:cNvPr>
          <p:cNvSpPr>
            <a:spLocks noGrp="1"/>
          </p:cNvSpPr>
          <p:nvPr>
            <p:ph idx="13"/>
          </p:nvPr>
        </p:nvSpPr>
        <p:spPr>
          <a:xfrm>
            <a:off x="329184" y="1682877"/>
            <a:ext cx="1074485" cy="405683"/>
          </a:xfrm>
        </p:spPr>
        <p:txBody>
          <a:bodyPr wrap="square" lIns="0" tIns="18000" rIns="0" bIns="18000" anchor="ctr" anchorCtr="0">
            <a:spAutoFit/>
          </a:bodyPr>
          <a:lstStyle/>
          <a:p>
            <a:pPr marL="0" indent="0">
              <a:buNone/>
            </a:pPr>
            <a:r>
              <a:rPr lang="en-US" sz="2400" spc="-300" noProof="0" dirty="0"/>
              <a:t>N </a:t>
            </a:r>
            <a:r>
              <a:rPr lang="en-US" sz="2400" noProof="0" dirty="0"/>
              <a:t>O and</a:t>
            </a:r>
          </a:p>
        </p:txBody>
      </p:sp>
      <p:graphicFrame>
        <p:nvGraphicFramePr>
          <p:cNvPr id="7" name="Object 6" descr="N O subscript 2.">
            <a:extLst>
              <a:ext uri="{FF2B5EF4-FFF2-40B4-BE49-F238E27FC236}">
                <a16:creationId xmlns:a16="http://schemas.microsoft.com/office/drawing/2014/main" id="{CD7E9443-9918-5353-18D1-E600B4ED3AA5}"/>
              </a:ext>
            </a:extLst>
          </p:cNvPr>
          <p:cNvGraphicFramePr>
            <a:graphicFrameLocks noChangeAspect="1"/>
          </p:cNvGraphicFramePr>
          <p:nvPr>
            <p:extLst>
              <p:ext uri="{D42A27DB-BD31-4B8C-83A1-F6EECF244321}">
                <p14:modId xmlns:p14="http://schemas.microsoft.com/office/powerpoint/2010/main" val="1565813071"/>
              </p:ext>
            </p:extLst>
          </p:nvPr>
        </p:nvGraphicFramePr>
        <p:xfrm>
          <a:off x="1495158" y="1724840"/>
          <a:ext cx="575438" cy="419817"/>
        </p:xfrm>
        <a:graphic>
          <a:graphicData uri="http://schemas.openxmlformats.org/presentationml/2006/ole">
            <mc:AlternateContent xmlns:mc="http://schemas.openxmlformats.org/markup-compatibility/2006">
              <mc:Choice xmlns:v="urn:schemas-microsoft-com:vml" Requires="v">
                <p:oleObj name="Equation" r:id="rId5" imgW="317160" imgH="228600" progId="Equation.DSMT4">
                  <p:embed/>
                </p:oleObj>
              </mc:Choice>
              <mc:Fallback>
                <p:oleObj name="Equation" r:id="rId5" imgW="317160" imgH="228600" progId="Equation.DSMT4">
                  <p:embed/>
                  <p:pic>
                    <p:nvPicPr>
                      <p:cNvPr id="6" name="Object 5" descr="N O subscript 2.">
                        <a:extLst>
                          <a:ext uri="{FF2B5EF4-FFF2-40B4-BE49-F238E27FC236}">
                            <a16:creationId xmlns:a16="http://schemas.microsoft.com/office/drawing/2014/main" id="{08E6E0BA-1146-D689-FA36-69E4552D52C5}"/>
                          </a:ext>
                        </a:extLst>
                      </p:cNvPr>
                      <p:cNvPicPr/>
                      <p:nvPr/>
                    </p:nvPicPr>
                    <p:blipFill>
                      <a:blip r:embed="rId6"/>
                      <a:stretch>
                        <a:fillRect/>
                      </a:stretch>
                    </p:blipFill>
                    <p:spPr>
                      <a:xfrm>
                        <a:off x="1495158" y="1724840"/>
                        <a:ext cx="575438" cy="41981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99380AD-CE4E-D344-ABF7-3BACD3197A19}"/>
              </a:ext>
            </a:extLst>
          </p:cNvPr>
          <p:cNvSpPr>
            <a:spLocks noGrp="1"/>
          </p:cNvSpPr>
          <p:nvPr>
            <p:ph sz="quarter" idx="17"/>
          </p:nvPr>
        </p:nvSpPr>
        <p:spPr>
          <a:xfrm>
            <a:off x="323427" y="2200754"/>
            <a:ext cx="2703237" cy="405683"/>
          </a:xfrm>
        </p:spPr>
        <p:txBody>
          <a:bodyPr wrap="square" lIns="0" tIns="18000" rIns="0" bIns="18000" anchor="ctr" anchorCtr="0">
            <a:spAutoFit/>
          </a:bodyPr>
          <a:lstStyle/>
          <a:p>
            <a:pPr marL="0" indent="0">
              <a:buNone/>
            </a:pPr>
            <a:r>
              <a:rPr lang="en-US" sz="2400" dirty="0"/>
              <a:t>shown together are</a:t>
            </a:r>
          </a:p>
        </p:txBody>
      </p:sp>
      <p:sp>
        <p:nvSpPr>
          <p:cNvPr id="20" name="Content Placeholder 19">
            <a:extLst>
              <a:ext uri="{FF2B5EF4-FFF2-40B4-BE49-F238E27FC236}">
                <a16:creationId xmlns:a16="http://schemas.microsoft.com/office/drawing/2014/main" id="{03DB1A3E-0341-8C23-6010-C7F54ABA9421}"/>
              </a:ext>
            </a:extLst>
          </p:cNvPr>
          <p:cNvSpPr>
            <a:spLocks noGrp="1"/>
          </p:cNvSpPr>
          <p:nvPr>
            <p:ph sz="quarter" idx="18"/>
          </p:nvPr>
        </p:nvSpPr>
        <p:spPr>
          <a:xfrm>
            <a:off x="329184" y="2662284"/>
            <a:ext cx="1865376" cy="405683"/>
          </a:xfrm>
        </p:spPr>
        <p:txBody>
          <a:bodyPr wrap="square" lIns="0" tIns="18000" rIns="0" bIns="18000" anchor="ctr" anchorCtr="0">
            <a:spAutoFit/>
          </a:bodyPr>
          <a:lstStyle/>
          <a:p>
            <a:pPr marL="0" indent="0">
              <a:buNone/>
            </a:pPr>
            <a:r>
              <a:rPr lang="en-US" sz="2400" dirty="0"/>
              <a:t>referred to as</a:t>
            </a:r>
          </a:p>
        </p:txBody>
      </p:sp>
      <p:graphicFrame>
        <p:nvGraphicFramePr>
          <p:cNvPr id="28" name="Object 27" descr="N O subscript X.">
            <a:extLst>
              <a:ext uri="{FF2B5EF4-FFF2-40B4-BE49-F238E27FC236}">
                <a16:creationId xmlns:a16="http://schemas.microsoft.com/office/drawing/2014/main" id="{51DDF0F9-F63C-7B4A-254E-152907F01569}"/>
              </a:ext>
            </a:extLst>
          </p:cNvPr>
          <p:cNvGraphicFramePr>
            <a:graphicFrameLocks noChangeAspect="1"/>
          </p:cNvGraphicFramePr>
          <p:nvPr>
            <p:extLst>
              <p:ext uri="{D42A27DB-BD31-4B8C-83A1-F6EECF244321}">
                <p14:modId xmlns:p14="http://schemas.microsoft.com/office/powerpoint/2010/main" val="3469827423"/>
              </p:ext>
            </p:extLst>
          </p:nvPr>
        </p:nvGraphicFramePr>
        <p:xfrm>
          <a:off x="2228088" y="2680907"/>
          <a:ext cx="642938" cy="419100"/>
        </p:xfrm>
        <a:graphic>
          <a:graphicData uri="http://schemas.openxmlformats.org/presentationml/2006/ole">
            <mc:AlternateContent xmlns:mc="http://schemas.openxmlformats.org/markup-compatibility/2006">
              <mc:Choice xmlns:v="urn:schemas-microsoft-com:vml" Requires="v">
                <p:oleObj name="Equation" r:id="rId7" imgW="355320" imgH="228600" progId="Equation.DSMT4">
                  <p:embed/>
                </p:oleObj>
              </mc:Choice>
              <mc:Fallback>
                <p:oleObj name="Equation" r:id="rId7" imgW="355320" imgH="228600" progId="Equation.DSMT4">
                  <p:embed/>
                  <p:pic>
                    <p:nvPicPr>
                      <p:cNvPr id="6" name="Object 5">
                        <a:extLst>
                          <a:ext uri="{FF2B5EF4-FFF2-40B4-BE49-F238E27FC236}">
                            <a16:creationId xmlns:a16="http://schemas.microsoft.com/office/drawing/2014/main" id="{08E6E0BA-1146-D689-FA36-69E4552D52C5}"/>
                          </a:ext>
                        </a:extLst>
                      </p:cNvPr>
                      <p:cNvPicPr/>
                      <p:nvPr/>
                    </p:nvPicPr>
                    <p:blipFill>
                      <a:blip r:embed="rId8"/>
                      <a:stretch>
                        <a:fillRect/>
                      </a:stretch>
                    </p:blipFill>
                    <p:spPr>
                      <a:xfrm>
                        <a:off x="2228088" y="2680907"/>
                        <a:ext cx="642938" cy="419100"/>
                      </a:xfrm>
                      <a:prstGeom prst="rect">
                        <a:avLst/>
                      </a:prstGeom>
                    </p:spPr>
                  </p:pic>
                </p:oleObj>
              </mc:Fallback>
            </mc:AlternateContent>
          </a:graphicData>
        </a:graphic>
      </p:graphicFrame>
      <p:pic>
        <p:nvPicPr>
          <p:cNvPr id="5" name="Picture 4" descr="Oxides of nitrogen. One nitrogen atom is bonded with two oxygen atoms.">
            <a:extLst>
              <a:ext uri="{FF2B5EF4-FFF2-40B4-BE49-F238E27FC236}">
                <a16:creationId xmlns:a16="http://schemas.microsoft.com/office/drawing/2014/main" id="{039A4C01-E132-5D24-FAB1-8F60FA36453C}"/>
              </a:ext>
            </a:extLst>
          </p:cNvPr>
          <p:cNvPicPr>
            <a:picLocks noChangeAspect="1"/>
          </p:cNvPicPr>
          <p:nvPr/>
        </p:nvPicPr>
        <p:blipFill>
          <a:blip r:embed="rId9"/>
          <a:stretch>
            <a:fillRect/>
          </a:stretch>
        </p:blipFill>
        <p:spPr>
          <a:xfrm>
            <a:off x="5162971" y="991393"/>
            <a:ext cx="2761408" cy="4795214"/>
          </a:xfrm>
          <a:prstGeom prst="rect">
            <a:avLst/>
          </a:prstGeom>
        </p:spPr>
      </p:pic>
    </p:spTree>
    <p:extLst>
      <p:ext uri="{BB962C8B-B14F-4D97-AF65-F5344CB8AC3E}">
        <p14:creationId xmlns:p14="http://schemas.microsoft.com/office/powerpoint/2010/main" val="4164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5228" y="240434"/>
            <a:ext cx="8295536" cy="1513679"/>
          </a:xfrm>
        </p:spPr>
        <p:txBody>
          <a:bodyPr wrap="square" lIns="0" tIns="18000" rIns="0" bIns="18000" anchor="ctr" anchorCtr="0">
            <a:spAutoFit/>
          </a:bodyPr>
          <a:lstStyle/>
          <a:p>
            <a:r>
              <a:rPr lang="en-US" sz="3200" dirty="0"/>
              <a:t>Frequently Asked Question: Why Is Steam Seen from the Tailpipe When Cold Outside, But Not Always? </a:t>
            </a:r>
            <a:endParaRPr lang="en-US" sz="3200" noProof="0" dirty="0"/>
          </a:p>
        </p:txBody>
      </p:sp>
      <p:sp>
        <p:nvSpPr>
          <p:cNvPr id="2" name="Content Placeholder 1">
            <a:extLst>
              <a:ext uri="{FF2B5EF4-FFF2-40B4-BE49-F238E27FC236}">
                <a16:creationId xmlns:a16="http://schemas.microsoft.com/office/drawing/2014/main" id="{4A09F010-E8AE-4CE4-B1AB-96E22693A41F}"/>
              </a:ext>
            </a:extLst>
          </p:cNvPr>
          <p:cNvSpPr>
            <a:spLocks noGrp="1"/>
          </p:cNvSpPr>
          <p:nvPr>
            <p:ph sz="quarter" idx="13"/>
          </p:nvPr>
        </p:nvSpPr>
        <p:spPr>
          <a:xfrm>
            <a:off x="345229" y="1890002"/>
            <a:ext cx="4432041" cy="405683"/>
          </a:xfrm>
        </p:spPr>
        <p:txBody>
          <a:bodyPr lIns="0" tIns="18000" rIns="0" bIns="18000" anchor="ctr" anchorCtr="0">
            <a:spAutoFit/>
          </a:bodyPr>
          <a:lstStyle/>
          <a:p>
            <a:pPr marL="0" indent="0">
              <a:buNone/>
            </a:pPr>
            <a:r>
              <a:rPr lang="en-US" sz="2400" b="1" dirty="0"/>
              <a:t>? Frequently Asked Question</a:t>
            </a:r>
          </a:p>
        </p:txBody>
      </p:sp>
      <p:sp>
        <p:nvSpPr>
          <p:cNvPr id="3" name="Content Placeholder 2">
            <a:extLst>
              <a:ext uri="{FF2B5EF4-FFF2-40B4-BE49-F238E27FC236}">
                <a16:creationId xmlns:a16="http://schemas.microsoft.com/office/drawing/2014/main" id="{93335890-A27E-40F4-BFA7-EBB0E749B819}"/>
              </a:ext>
            </a:extLst>
          </p:cNvPr>
          <p:cNvSpPr>
            <a:spLocks noGrp="1"/>
          </p:cNvSpPr>
          <p:nvPr>
            <p:ph sz="quarter" idx="14"/>
          </p:nvPr>
        </p:nvSpPr>
        <p:spPr>
          <a:xfrm>
            <a:off x="335900" y="2417497"/>
            <a:ext cx="8304864" cy="3360338"/>
          </a:xfrm>
        </p:spPr>
        <p:txBody>
          <a:bodyPr wrap="square" lIns="0" tIns="18000" rIns="0" bIns="18000" anchor="ctr" anchorCtr="0">
            <a:spAutoFit/>
          </a:bodyPr>
          <a:lstStyle/>
          <a:p>
            <a:pPr marL="0" indent="0">
              <a:buNone/>
            </a:pPr>
            <a:r>
              <a:rPr lang="en-US" sz="2400" b="1" dirty="0"/>
              <a:t>Why Is Steam Seen from the Tailpipe When Cold Outside, But Not Always? </a:t>
            </a:r>
            <a:r>
              <a:rPr lang="en-US" sz="2400" dirty="0"/>
              <a:t>Steam is water vapor and is invisible. However, when an engine is cold, the water vapor created by combustion partially condenses into small droplets of water that are visible as “steam” from the tailpipe of vehicle when the engine is cold. After the exhaust system has been heated, the water vapor no longer condenses in the exhaust system, so it is not visible after the engine is warm. ● See Figure 26.5.</a:t>
            </a:r>
          </a:p>
        </p:txBody>
      </p:sp>
    </p:spTree>
    <p:extLst>
      <p:ext uri="{BB962C8B-B14F-4D97-AF65-F5344CB8AC3E}">
        <p14:creationId xmlns:p14="http://schemas.microsoft.com/office/powerpoint/2010/main" val="3484818014"/>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3919</TotalTime>
  <Words>3390</Words>
  <Application>Microsoft Office PowerPoint</Application>
  <PresentationFormat>On-screen Show (4:3)</PresentationFormat>
  <Paragraphs>327</Paragraphs>
  <Slides>38</Slides>
  <Notes>36</Notes>
  <HiddenSlides>0</HiddenSlides>
  <MMClips>2</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5" baseType="lpstr">
      <vt:lpstr>Arial</vt:lpstr>
      <vt:lpstr>Times New Roman</vt:lpstr>
      <vt:lpstr>Calibri</vt:lpstr>
      <vt:lpstr>Verdana</vt:lpstr>
      <vt:lpstr>1_USHE</vt:lpstr>
      <vt:lpstr>USHE</vt:lpstr>
      <vt:lpstr>Equation</vt:lpstr>
      <vt:lpstr>Advanced Engine Performance Diagnosis</vt:lpstr>
      <vt:lpstr>Learning Objectives</vt:lpstr>
      <vt:lpstr>Normal Engine Combustion</vt:lpstr>
      <vt:lpstr>Figure 26.1</vt:lpstr>
      <vt:lpstr>Figure 26.2</vt:lpstr>
      <vt:lpstr>Figure 26.3</vt:lpstr>
      <vt:lpstr>Animation: Carbon Dioxide, CO2 Sources</vt:lpstr>
      <vt:lpstr>Figure 26.4</vt:lpstr>
      <vt:lpstr>Frequently Asked Question: Why Is Steam Seen from the Tailpipe When Cold Outside, But Not Always? </vt:lpstr>
      <vt:lpstr>Figure 26.5</vt:lpstr>
      <vt:lpstr>Question 1</vt:lpstr>
      <vt:lpstr>Answer 1</vt:lpstr>
      <vt:lpstr>Exhaust Analysis and Combustion Efficiency (1 of 2)</vt:lpstr>
      <vt:lpstr>Exhaust Analysis and Combustion Efficiency (2 of 2)</vt:lpstr>
      <vt:lpstr>Figure 26.6</vt:lpstr>
      <vt:lpstr>Catalytic Converter</vt:lpstr>
      <vt:lpstr>Figure 26.7</vt:lpstr>
      <vt:lpstr>Chart 26.1</vt:lpstr>
      <vt:lpstr>Animation: Catalytic Converter</vt:lpstr>
      <vt:lpstr>Question 2</vt:lpstr>
      <vt:lpstr>Answer 2</vt:lpstr>
      <vt:lpstr>Exhaust Analysis Diagnostic Tool</vt:lpstr>
      <vt:lpstr>Figure 26.8</vt:lpstr>
      <vt:lpstr>Chart 26.2</vt:lpstr>
      <vt:lpstr>Engine Fault Possibilities (1 of 2)</vt:lpstr>
      <vt:lpstr>Engine Fault Possibilities (2 of 2)</vt:lpstr>
      <vt:lpstr>Emission Standards (1 of 2)</vt:lpstr>
      <vt:lpstr>Emission Standards (2 of 2)</vt:lpstr>
      <vt:lpstr>Figure 26.9</vt:lpstr>
      <vt:lpstr>Figure 26.10</vt:lpstr>
      <vt:lpstr>European Standards</vt:lpstr>
      <vt:lpstr>Vehicle Emission Testing</vt:lpstr>
      <vt:lpstr>Figure 26.11</vt:lpstr>
      <vt:lpstr>Question 3</vt:lpstr>
      <vt:lpstr>Answer 3</vt:lpstr>
      <vt:lpstr>Summary</vt:lpstr>
      <vt:lpstr>Animation and Video Library Links  (Must have an internet connection and active Haldeman subscription)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Eighth Edition, Chapter 26</dc:title>
  <dc:subject>Careers</dc:subject>
  <dc:creator>Halderman and Ward</dc:creator>
  <cp:keywords/>
  <dc:description>Additional information may be found in the Notes Pane of each slide by pressing F6._x000d_
Alt text for images/ math equations within table cells have been placed behind the object intentionally to provide a better screen reader user experience.</dc:description>
  <cp:lastModifiedBy>Glen Plants</cp:lastModifiedBy>
  <cp:revision>529</cp:revision>
  <dcterms:modified xsi:type="dcterms:W3CDTF">2024-09-29T20:37:54Z</dcterms:modified>
</cp:coreProperties>
</file>