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44"/>
  </p:notesMasterIdLst>
  <p:handoutMasterIdLst>
    <p:handoutMasterId r:id="rId45"/>
  </p:handoutMasterIdLst>
  <p:sldIdLst>
    <p:sldId id="750" r:id="rId3"/>
    <p:sldId id="332" r:id="rId4"/>
    <p:sldId id="345" r:id="rId5"/>
    <p:sldId id="393" r:id="rId6"/>
    <p:sldId id="414" r:id="rId7"/>
    <p:sldId id="415" r:id="rId8"/>
    <p:sldId id="752" r:id="rId9"/>
    <p:sldId id="416" r:id="rId10"/>
    <p:sldId id="417" r:id="rId11"/>
    <p:sldId id="418" r:id="rId12"/>
    <p:sldId id="1299" r:id="rId13"/>
    <p:sldId id="419" r:id="rId14"/>
    <p:sldId id="349" r:id="rId15"/>
    <p:sldId id="751" r:id="rId16"/>
    <p:sldId id="388" r:id="rId17"/>
    <p:sldId id="420" r:id="rId18"/>
    <p:sldId id="421" r:id="rId19"/>
    <p:sldId id="422" r:id="rId20"/>
    <p:sldId id="423" r:id="rId21"/>
    <p:sldId id="404" r:id="rId22"/>
    <p:sldId id="424" r:id="rId23"/>
    <p:sldId id="425" r:id="rId24"/>
    <p:sldId id="426" r:id="rId25"/>
    <p:sldId id="357" r:id="rId26"/>
    <p:sldId id="358" r:id="rId27"/>
    <p:sldId id="427" r:id="rId28"/>
    <p:sldId id="355" r:id="rId29"/>
    <p:sldId id="428" r:id="rId30"/>
    <p:sldId id="391" r:id="rId31"/>
    <p:sldId id="429" r:id="rId32"/>
    <p:sldId id="430" r:id="rId33"/>
    <p:sldId id="390" r:id="rId34"/>
    <p:sldId id="431" r:id="rId35"/>
    <p:sldId id="433" r:id="rId36"/>
    <p:sldId id="432" r:id="rId37"/>
    <p:sldId id="333" r:id="rId38"/>
    <p:sldId id="377" r:id="rId39"/>
    <p:sldId id="753" r:id="rId40"/>
    <p:sldId id="754" r:id="rId41"/>
    <p:sldId id="1044" r:id="rId42"/>
    <p:sldId id="341" r:id="rId43"/>
  </p:sldIdLst>
  <p:sldSz cx="9144000" cy="6858000" type="screen4x3"/>
  <p:notesSz cx="6858000" cy="9144000"/>
  <p:embeddedFontLst>
    <p:embeddedFont>
      <p:font typeface="Verdana" panose="020B060403050404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10" userDrawn="1">
          <p15:clr>
            <a:srgbClr val="A4A3A4"/>
          </p15:clr>
        </p15:guide>
        <p15:guide id="2" pos="272" userDrawn="1">
          <p15:clr>
            <a:srgbClr val="A4A3A4"/>
          </p15:clr>
        </p15:guide>
        <p15:guide id="3" pos="5488" userDrawn="1">
          <p15:clr>
            <a:srgbClr val="A4A3A4"/>
          </p15:clr>
        </p15:guide>
        <p15:guide id="5" pos="2880" userDrawn="1">
          <p15:clr>
            <a:srgbClr val="A4A3A4"/>
          </p15:clr>
        </p15:guide>
        <p15:guide id="6" orient="horz" pos="192" userDrawn="1">
          <p15:clr>
            <a:srgbClr val="A4A3A4"/>
          </p15:clr>
        </p15:guide>
        <p15:guide id="7" orient="horz" pos="845" userDrawn="1">
          <p15:clr>
            <a:srgbClr val="A4A3A4"/>
          </p15:clr>
        </p15:guide>
        <p15:guide id="8" orient="horz" pos="436" userDrawn="1">
          <p15:clr>
            <a:srgbClr val="A4A3A4"/>
          </p15:clr>
        </p15:guide>
        <p15:guide id="9" orient="horz" pos="4178" userDrawn="1">
          <p15:clr>
            <a:srgbClr val="A4A3A4"/>
          </p15:clr>
        </p15:guide>
        <p15:guide id="10" orient="horz" pos="29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A3"/>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6374" autoAdjust="0"/>
  </p:normalViewPr>
  <p:slideViewPr>
    <p:cSldViewPr snapToGrid="0" snapToObjects="1">
      <p:cViewPr varScale="1">
        <p:scale>
          <a:sx n="114" d="100"/>
          <a:sy n="114" d="100"/>
        </p:scale>
        <p:origin x="1842" y="114"/>
      </p:cViewPr>
      <p:guideLst>
        <p:guide orient="horz" pos="4110"/>
        <p:guide pos="272"/>
        <p:guide pos="5488"/>
        <p:guide pos="2880"/>
        <p:guide orient="horz" pos="192"/>
        <p:guide orient="horz" pos="845"/>
        <p:guide orient="horz" pos="436"/>
        <p:guide orient="horz" pos="4178"/>
        <p:guide orient="horz" pos="2976"/>
      </p:guideLst>
    </p:cSldViewPr>
  </p:slideViewPr>
  <p:outlineViewPr>
    <p:cViewPr>
      <p:scale>
        <a:sx n="33" d="100"/>
        <a:sy n="33" d="100"/>
      </p:scale>
      <p:origin x="0" y="-21906"/>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028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426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first part shows fluid in the center of a rectangular stair-like structure with the edges holding a bar labeled diaphragm and a rectangular base containing bars on either side with a U-shaped or an inverted U-shaped element and a hat-like structure labeled contact. In the normally open schematic, the contact element is with a U-shaped element not touching the contact. In the normally closed schematic, it is with an inverting U-shaped element touching the contact. The second part labeled switch logic engine off shows positions E, D, C, and B for logic circuits. Two normally open (N. O.) switches at L O and REV positions are grounded with the top terminal of each connected for E position. A(n) normally closed (N. C.) switch at D 2 position with the top terminal connected to the bottom terminal of an N. C. at D position and the bottom terminal of an N. O. of an N. O. at C position. An N. C. switch at REL position or B position is grounded. The third part shows a table of 6 rows and three columns. The column headers are range indicator, fluid, and circuit. The fluid column is divided into five columns: REV, D 4, D 3, D 2, and L O. The circuit column is divided into three columns: E, D, and C. The data are as follows: Row 1: range indicator: peak or neutral; REV: 0; D 4: 0; D 3: 0; D2: 0; L O: 0; E: 0; D: 1; C: 0. Row 2: range indicator: reverse; REV: 1; D 4: 0; D 3: 0; D 2: 0; L O: 0; E: 1; D: 1; C: 0. Row 3: range indicator: overdrive; R E V: 0; D 4: 1; D 3: 0; D 2: 0; L O: 0; E: 0; D: 1; C: 1. Row 4: range indicator: manual third; REV: 0; D 4: 1; D 3: 1; D 2: 0; L O: 0; E: 0; D: 0; C: 1. Row 5: range indicator: manual second; REV: 0; D 4: 1; D 3: 1; D 2: 1; L O: 0; E: 0; D: 0; C: 0. Row 6: range indicator: manual first; R E V: 0; D 4: 1; D 3: 1; D 2: 1; L O: 1; E: 1; D: 0; C: 0. Logic 1 under the fluid column is highlighted. An angular bracket is placed under the E, D, and C columns. The legend reads as follows: 1 equals </a:t>
            </a:r>
            <a:r>
              <a:rPr lang="en-US" sz="1200" b="0" i="0" u="none" strike="noStrike" cap="none" dirty="0" err="1">
                <a:solidFill>
                  <a:schemeClr val="dk1"/>
                </a:solidFill>
                <a:latin typeface="Arial"/>
                <a:ea typeface="Arial"/>
                <a:cs typeface="Arial"/>
                <a:sym typeface="Arial"/>
              </a:rPr>
              <a:t>presurized</a:t>
            </a:r>
            <a:r>
              <a:rPr lang="en-US" sz="1200" b="0" i="0" u="none" strike="noStrike" cap="none" dirty="0">
                <a:solidFill>
                  <a:schemeClr val="dk1"/>
                </a:solidFill>
                <a:latin typeface="Arial"/>
                <a:ea typeface="Arial"/>
                <a:cs typeface="Arial"/>
                <a:sym typeface="Arial"/>
              </a:rPr>
              <a:t> and 0 equals exhausted; 1 equals grounded (resistance is less than 50 ohms, 0 ohms); 0 equals open (resistance is greater than 50 kiloohms, 12 volts).</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541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b="1" u="sng" dirty="0"/>
              <a:t>The transmission fluid temperature (T F T) </a:t>
            </a:r>
            <a:r>
              <a:rPr lang="en-US" dirty="0"/>
              <a:t>sensor can also be called a transmission oil temperature </a:t>
            </a:r>
          </a:p>
          <a:p>
            <a:r>
              <a:rPr lang="en-US" dirty="0"/>
              <a:t>(T O T) sensor. Most temperature sensors are thermistors, a type of variable resistor that changes electrical resistance relative to temperature. These are called negative temperature coefficient (N T C) thermistors. The signal from a thermistor is the inverse of the temperature because it has high resistance at low temperatures and a low resistance at high temperatures. For example, a particular transmission fluid temperature sensor has a resistance of 37 to 100 ohms (Ω) at 32°F to 58°F (0°C to 20°C) and 1,500 to 2,700 ohms (Ω) at 195°F to 230°F (91°C to 110°C). </a:t>
            </a:r>
            <a:r>
              <a:rPr lang="en-US" b="0" u="none" dirty="0"/>
              <a:t>• See Figure 25.9. </a:t>
            </a:r>
          </a:p>
          <a:p>
            <a:r>
              <a:rPr lang="en-US" dirty="0"/>
              <a:t>This sensor is used by the P C M or T C M to detect the temperature of the automatic transmission fluid. This signal is used to determine the best shift points and to regulate line pressure. It will cause the P C M or the T C M to engage the torque converter clutch (T C C) sooner and disable overdrive, to help reduce</a:t>
            </a:r>
            <a:r>
              <a:rPr lang="en-US" baseline="0" dirty="0"/>
              <a:t> </a:t>
            </a:r>
            <a:r>
              <a:rPr lang="en-US" dirty="0"/>
              <a:t>fluid temperature if it reaches higher than normal.</a:t>
            </a:r>
          </a:p>
          <a:p>
            <a:endParaRPr lang="en-US" dirty="0"/>
          </a:p>
          <a:p>
            <a:r>
              <a:rPr lang="en-US" dirty="0"/>
              <a:t>Long Description 1:</a:t>
            </a:r>
          </a:p>
          <a:p>
            <a:r>
              <a:rPr lang="en-US" dirty="0"/>
              <a:t>A resistor with an arrow in the temperature sensor is connected to the terminals of the harness connector.</a:t>
            </a:r>
          </a:p>
          <a:p>
            <a:endParaRPr lang="en-US" dirty="0"/>
          </a:p>
          <a:p>
            <a:r>
              <a:rPr lang="en-US" dirty="0"/>
              <a:t>Long Description 2:</a:t>
            </a:r>
          </a:p>
          <a:p>
            <a:r>
              <a:rPr lang="en-US" dirty="0"/>
              <a:t>There are two </a:t>
            </a:r>
            <a:r>
              <a:rPr lang="en-US" dirty="0" err="1"/>
              <a:t>subcolumns</a:t>
            </a:r>
            <a:r>
              <a:rPr lang="en-US" dirty="0"/>
              <a:t> under the temperature column: degrees Celsius and degrees Fahrenheit. The data are as follows: Row 1: 140; 284; 0.6 K. Row 2: 120; 248; 1.1 K. Row 3: 100; 212; 2.1 K. Row 4: 80; 176; 3.8 K. Row 5: 50; 122; 10 K. Row 6: 30; 86; 27 K. Row 7: 30; 86; 27 K. Row 8: 10; 50; 69 K. Row 9: negative 10; 14; 193 K. Row 10: negative 30; negative 22; 600 K.</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891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440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u="none" dirty="0"/>
              <a:t>Figure 25.11 </a:t>
            </a:r>
            <a:r>
              <a:rPr lang="en-US" dirty="0"/>
              <a:t>(a) normally closed solenoid blocks fluid flow when off while opening exhaust; when on, opens valve. (b) normally open solenoid allows fluid flow when it is off; and when it is on, it closes the valve while opening the exhaust.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Types Of Solenoids </a:t>
            </a:r>
            <a:r>
              <a:rPr lang="en-US" dirty="0"/>
              <a:t>An electronic transmission controls the shift points by turning a solenoid(s) on and off. The solenoids in turn control the hydraulic pressure that moves the shift valves or operates the torque converter clutch. Solenoids used in electronically controlled automatic transmissions/transaxles are as follows:</a:t>
            </a:r>
          </a:p>
          <a:p>
            <a:pPr marL="171450" indent="-171450">
              <a:buFont typeface="Arial" panose="020B0604020202020204" pitchFamily="34" charset="0"/>
              <a:buChar char="•"/>
            </a:pPr>
            <a:r>
              <a:rPr lang="en-US" b="1" u="sng" dirty="0"/>
              <a:t>On–off solenoids. </a:t>
            </a:r>
            <a:r>
              <a:rPr lang="en-US" dirty="0"/>
              <a:t>These can be normally open to fluid flow or normally closed to block fluid flow. Shift solenoids control the pressure force which in turn controls the position of the shift valve. They are commanded on or off by the P C M or T C M. The resistance of most on–off shift solenoids is 10 to 15 ohms. </a:t>
            </a:r>
            <a:r>
              <a:rPr lang="en-US" b="0" u="none" dirty="0"/>
              <a:t>● See Figure 25.11.</a:t>
            </a:r>
          </a:p>
          <a:p>
            <a:pPr marL="171450" indent="-171450">
              <a:buFont typeface="Arial" panose="020B0604020202020204" pitchFamily="34" charset="0"/>
              <a:buChar char="•"/>
            </a:pPr>
            <a:r>
              <a:rPr lang="en-US" b="1" u="sng" dirty="0"/>
              <a:t>Linear solenoids. </a:t>
            </a:r>
            <a:r>
              <a:rPr lang="en-US" dirty="0"/>
              <a:t>This type of solenoid can be varied by changing the amount of on time to precisely control the fluid flow through the solenoid valve. The variable power or ground applied to the linear solenoids is pulse-width modulated (P W M) and allows the P C M precise control over the shifting and the fluid pressure. The resistance of most linear (P W M) shift solenoids is about half of the on–off type and range from 4 to 6 ohms. ● </a:t>
            </a:r>
            <a:r>
              <a:rPr lang="en-US" b="0" u="none" dirty="0"/>
              <a:t>See Figure 25.12.</a:t>
            </a:r>
          </a:p>
          <a:p>
            <a:r>
              <a:rPr lang="en-US" dirty="0"/>
              <a:t>A P W M signal is a digital signal, usually 0 volts and 12 volts, which is cycling at a fixed frequency. Varying the length of time that the signal is on provides a signal that can vary the on and off time of an output. The ratio of on time relative to the period of the cycle is referred to as duty cycle. The torque converter </a:t>
            </a:r>
            <a:r>
              <a:rPr lang="en-US" b="1" u="sng" dirty="0"/>
              <a:t>Clutch (T C C), Pressure Control Solenoids (P C S), And Some Shift Ids Are Pulse-width Modulated-type Solenoids. </a:t>
            </a:r>
            <a:r>
              <a:rPr lang="en-US" b="0" i="0" u="none" dirty="0"/>
              <a:t>● See Figure 25.13.</a:t>
            </a:r>
          </a:p>
          <a:p>
            <a:endParaRPr lang="en-US" dirty="0"/>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 1:</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illustration shows a pump-like structure leftward in which there is an opening on top labeled line pressure followed by tube-like elements labeled control pressure and exhaust, a spring above a rod fixed, a cylinder with a cross labeled coil above and below the spring, an L-shaped element above the spring labeled plunger, and a set of two bars from the coil labeled electrical connections. Here, the normally closed solenoid has the plunger to the right of the spring, where a right arrow in the off position indicates that it is closed and a left arrow in the on position indicates that it is open.</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illustration shows a pump-like structure leftward in which there is an opening on top labeled line pressure followed by tube-like elements labeled control pressure and exhaust, a spring above a rod fixed, a cylinder with a cross labeled coil above and below the spring, an L-shaped element above the spring labeled plunger, and a set of two bars from the coil labeled electrical connections. Here, the normally closed solenoid has the plunger to the left of the spring, where a left arrow in the off position indicates that it is closed and a right arrow in the on position indicates that it is open.</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145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circuit diagram of the solenoid resembles a hand pump where there are inlets labeled line and ex, a valve at the bottom labeled pressure regulator valve, a rectangular shaped solenoid with a valve labeled electronic pressure control (E P C) solenoid and valve, and the transmission control module (T C M). The line is attached to the E P C solenoid through a pipe to which there is an outlet labeled ex. A pipe from the pressure regulator valve is attached to the pipe from the E P C solenoid. A signal is passed from the T C M to the E P C solenoid.</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12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060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In the first part, a B plus fuse on the left and a power relay on the right with three shift solenoids along with B plus fuse are connected to the T C M. The switches in the T C M are grounded. This connection is labeled ground side switching. In the second part, B plus fuse on the left is connected to the switches in the T C M. The shift solenoids are grounded with B minus terminal. This connection is labeled power side switching.</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970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177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4058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902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following labels to the transmission control module block are connections depicted as dashed lines: I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O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pressure switches, and E C M. Both solenoids are inverted bottle shaped and lead to a control valve each, represented by two inverted triangles. Both clutches are hand pump shaped with ex inlets. Pipes from the top and the side of the clutches are connected to each other.</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3651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inputs to the T C M are I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O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T R S, fluid temperature, line pressure, E C T, engine temperature, and throttle position. The flow from left to right is as follows: T C M is vertically connected to line pressure solenoid, 1-2, 3-4 shift solenoid, 2-3 shift solenoid, and a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solenoid control. Components linearly connected from top to bottom are filter, oil, pressure regulator,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pressure regulator, and lubrication and cooling. Line pressure solenoid leads to pressure regulator. Components connected in a closed loop are 1-2, 3-4 shift solenoid, 2-3 shift valve, and 3-4 shift valve. From pressure regulator, manual valve leads to 2-3 shift valve and 3-4 shift valve. It also leads to forward band and reverse band. 2-3 shift valve leads to first clutch and second clutch. 3-4 shift valve leads to third clutch and fourth clutch. 2-3 shift solenoid is connected to 3-4 shift valve. From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pressure regulator,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control valve leads to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lock-up: on in one half of a circular block. From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solenoid control,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control valve leads to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lock-up: off in the second half of the circular block. All the components starting from the T C M except forward band, clutches, reverse band, T C </a:t>
            </a:r>
            <a:r>
              <a:rPr lang="en-US" sz="1200" b="0" i="0" u="none" strike="noStrike" cap="none" dirty="0" err="1">
                <a:solidFill>
                  <a:schemeClr val="dk1"/>
                </a:solidFill>
                <a:latin typeface="Arial"/>
                <a:ea typeface="Arial"/>
                <a:cs typeface="Arial"/>
                <a:sym typeface="Arial"/>
              </a:rPr>
              <a:t>C</a:t>
            </a:r>
            <a:r>
              <a:rPr lang="en-US" sz="1200" b="0" i="0" u="none" strike="noStrike" cap="none" dirty="0">
                <a:solidFill>
                  <a:schemeClr val="dk1"/>
                </a:solidFill>
                <a:latin typeface="Arial"/>
                <a:ea typeface="Arial"/>
                <a:cs typeface="Arial"/>
                <a:sym typeface="Arial"/>
              </a:rPr>
              <a:t> lock-up, filter, oil pump, and lubrication and cooling are connected by a dashed block and labeled valve body. </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1198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7146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b="0" u="none" noProof="0" dirty="0"/>
              <a:t>Figure 25.17 When the transmission control module (T C M) is ready to begin an upshift, it signals the powertrain control module (P C M) to reduce engine torque. This produces a smoother shift with less wear in the transmission.</a:t>
            </a:r>
          </a:p>
          <a:p>
            <a:r>
              <a:rPr lang="en-US" b="1" u="sng" noProof="0" dirty="0"/>
              <a:t>Frequently Asked Questions: What Is Torque Control? </a:t>
            </a:r>
            <a:r>
              <a:rPr lang="en-US" noProof="0" dirty="0"/>
              <a:t>Accurate control of shift timing and quality provides a smoother driving experience. In addition to improving shift quality, altering the ignition timing during the shift decreases the load on the transmission and increases transmission life. This is called torque management or torque reduction and is controlled by the P C M/T C M. </a:t>
            </a:r>
            <a:r>
              <a:rPr lang="en-US" b="0" u="none" noProof="0" dirty="0">
                <a:effectLst>
                  <a:outerShdw blurRad="38100" dist="38100" dir="2700000" algn="tl">
                    <a:srgbClr val="000000">
                      <a:alpha val="43137"/>
                    </a:srgbClr>
                  </a:outerShdw>
                </a:effectLst>
              </a:rPr>
              <a:t>• See Figure 25.17.</a:t>
            </a:r>
          </a:p>
          <a:p>
            <a:endParaRPr lang="en-US" sz="12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a:ea typeface="Arial"/>
                <a:cs typeface="Arial"/>
                <a:sym typeface="Arial"/>
              </a:rPr>
              <a:t>Arrows from T C M to P C M are labeled reduce torque and shift complete. An arrow from P C M to T C M is labeled torque reduced. An arrow from P C M labeled retard timing cut fuel points to a train block containing a chain of vertical rectangular components with down-arrowhead-like structures. An arrow from T C M labeled shift instruction leads to the adjacent block containing tire-like structures with gaps on top and bottom connected to a horizontal bar in between intersecting a vertical bar and a vertical rectangular block with a handle-like structure on its left. The vertical bar makes L shape with a horizontal bar containing a square block.</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3100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table is titled trans data 3-last adapt (P S I). The data are as follows: Row 1: last adapt (P S I); 0.0. Row 2: MAX A D A P T; NO. Row 3: 1-2 T A P S (P S I) 2-3 T A P S (P S I); N/A. Row 4: at 25 percent T P; negative 10.0. Row 5: at 25 percent T P (2); negative 1.1. Row 6: at 31 percent T P; negative 4.8. Row 7: at 31 percent T P(2); 11.0. </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2697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6960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following are the inputs to the fuzzy logic block: throttle opening, throttle activity, average throttle, transmission output speed, engine torque, lateral acceleration, tire traction/slip, and slip pattern selection. The fuzzy logic block is labeled fuzzy logic: interference for vehicle load detection and shift control signal.</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2857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0853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Depending on the exact make and model of the transmission or transaxle, the default gear can be second, third, or fourth gear. ● See Charts 25.2 and 25.3 for examples of two General Motors transmissions.</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416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 1:</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illustration the following parts of the control solenoid valve assembly: transmission control module (T C M), transmission fluid pressure (T F P) switches, line P C solenoid, pressure control (P C) solenoid, shift solenoid 2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2), torque converter clutch (T C C) solenoid, P C solenoid, transmission fluid temperature (T F T),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1, and filter plate.</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Transmission control module (T C M) is connected from the bottom to eight solenoids: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1 to S </a:t>
            </a:r>
            <a:r>
              <a:rPr lang="en-US" sz="1200" b="0" i="0" u="none" strike="noStrike" cap="none" dirty="0" err="1">
                <a:solidFill>
                  <a:schemeClr val="dk1"/>
                </a:solidFill>
                <a:latin typeface="Arial"/>
                <a:ea typeface="Arial"/>
                <a:cs typeface="Arial"/>
                <a:sym typeface="Arial"/>
              </a:rPr>
              <a:t>S</a:t>
            </a:r>
            <a:r>
              <a:rPr lang="en-US" sz="1200" b="0" i="0" u="none" strike="noStrike" cap="none" dirty="0">
                <a:solidFill>
                  <a:schemeClr val="dk1"/>
                </a:solidFill>
                <a:latin typeface="Arial"/>
                <a:ea typeface="Arial"/>
                <a:cs typeface="Arial"/>
                <a:sym typeface="Arial"/>
              </a:rPr>
              <a:t> 6, electronic pressure control (E P C), and torque converter clutch (T C C). T C M is connected to three fluid pressure sensors (F P Ss) on the left, an input shaft speed sensor (I S S), an output shaft speed sensor (O S S), a transmission fluid temperature (T F T) sensor, and a transmission range sensor (T R S) on the right. Twisted wires CAN Hi and CAN LO are connected on top left. The other wires ignition on, diagnostic connection, and ground are connected on top right.</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5081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5766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8887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5EEA7-01A6-B272-3675-9E7BD3401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8281C-A077-0610-8797-A2DCC2963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23D2C-D937-187F-E7B9-558E9FDD96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05BD72-E917-E8CB-5A61-B840C53DB771}"/>
              </a:ext>
            </a:extLst>
          </p:cNvPr>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516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BAD2D-E4EF-545B-20FA-AA33A7351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06162-F015-D59C-38CF-9951D3603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3E427-70EF-E71A-E77F-F1279B4810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704426-229F-F5F9-BB8E-02BA98CFEFE5}"/>
              </a:ext>
            </a:extLst>
          </p:cNvPr>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5807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263232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1335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 1:</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block diagram shows the following buttons inside the lever from top left to bottom right: plus; manual or M; minus; P; R; N; D. An arrow points to a series of number buttons 1 to 6 with a double arrow between consecutive ones.</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circuit diagram shows a transmission shift lever connected to the body control module (B C M) and transmission control module (T C M). Two resistors in the transmission shift lever, 4.42 kiloohms and 1.5 kiloohms, are connected in parallel to 8.25 kiloohms, which leads to a start or run fuse of 2 A in the B C M. One end of the resistor 4.42 kiloohms is connected to a manual up or down open switch and the other end to the remote shift signal in the T C M. Another open switch labeled shift control in the shift lever is connected to the manual or down enable signal in the B C M. The other end of the shift control is grounded. </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854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CB4A8118-36E4-27B0-D085-8FB09EC87C7B}"/>
            </a:ext>
          </a:extLst>
        </p:cNvPr>
        <p:cNvGrpSpPr/>
        <p:nvPr/>
      </p:nvGrpSpPr>
      <p:grpSpPr>
        <a:xfrm>
          <a:off x="0" y="0"/>
          <a:ext cx="0" cy="0"/>
          <a:chOff x="0" y="0"/>
          <a:chExt cx="0" cy="0"/>
        </a:xfrm>
      </p:grpSpPr>
      <p:sp>
        <p:nvSpPr>
          <p:cNvPr id="260" name="Shape 260">
            <a:extLst>
              <a:ext uri="{FF2B5EF4-FFF2-40B4-BE49-F238E27FC236}">
                <a16:creationId xmlns:a16="http://schemas.microsoft.com/office/drawing/2014/main" id="{B28DBB99-6266-D449-4EFE-20771F5E279D}"/>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a:extLst>
              <a:ext uri="{FF2B5EF4-FFF2-40B4-BE49-F238E27FC236}">
                <a16:creationId xmlns:a16="http://schemas.microsoft.com/office/drawing/2014/main" id="{2BA6D811-1375-C355-1914-D0B82BC1DCDA}"/>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a:extLst>
              <a:ext uri="{FF2B5EF4-FFF2-40B4-BE49-F238E27FC236}">
                <a16:creationId xmlns:a16="http://schemas.microsoft.com/office/drawing/2014/main" id="{CFF7DC66-A431-DE75-0E21-731AD067A587}"/>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618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Switches (an on–off signal)</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Thermistor (changes resistance relative to temperature)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Transducer (changes resistance relative to pressure)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Serial data (an on–off signal coming from another control module</a:t>
            </a:r>
          </a:p>
          <a:p>
            <a:r>
              <a:rPr lang="en-US" dirty="0"/>
              <a:t>Speed sensors measure the speeds of the input and output shafts or sometimes of other shaft speeds in the automatic transmission or transaxle. The output shaft speed sensor is often used to provide vehicle speed information to the P C M and for adaptive learning. </a:t>
            </a:r>
            <a:r>
              <a:rPr lang="en-US" b="0" u="none" dirty="0"/>
              <a:t>• See Figure 25.4.</a:t>
            </a:r>
          </a:p>
          <a:p>
            <a:r>
              <a:rPr lang="en-US" dirty="0"/>
              <a:t>Speed sensor design includes the following:</a:t>
            </a:r>
          </a:p>
          <a:p>
            <a:pPr marL="171450" indent="-171450">
              <a:buFont typeface="Arial" panose="020B0604020202020204" pitchFamily="34" charset="0"/>
              <a:buChar char="•"/>
            </a:pPr>
            <a:r>
              <a:rPr lang="en-US" dirty="0"/>
              <a:t>Magnetic—Most speed sensors use a coil of wire that is wrapped around a magnetic core. This sensor is mounted next to a toothed ring or wheel. As the toothed ring revolves, an alternating voltage is produced in the sensor. </a:t>
            </a:r>
            <a:r>
              <a:rPr lang="en-US" b="0" u="none" dirty="0"/>
              <a:t>• See Figure 25.5.</a:t>
            </a:r>
          </a:p>
          <a:p>
            <a:pPr marL="171450" indent="-171450">
              <a:buFont typeface="Arial" panose="020B0604020202020204" pitchFamily="34" charset="0"/>
              <a:buChar char="•"/>
            </a:pPr>
            <a:r>
              <a:rPr lang="en-US" dirty="0"/>
              <a:t>Hall-Effect—Some speed sensors are Hall-Effect and create an on–off square wave signal that is used directly by the P C M/T C M for speed detection.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Long Description:</a:t>
            </a:r>
          </a:p>
          <a:p>
            <a:pPr marL="0" indent="0">
              <a:buFont typeface="Arial" panose="020B0604020202020204" pitchFamily="34" charset="0"/>
              <a:buNone/>
            </a:pPr>
            <a:r>
              <a:rPr lang="en-US" dirty="0"/>
              <a:t>The sensor is horn shaped. An input shaft speed (I S S) sensor is on the input side and an output shaft speed (O S S) sensor on the output side. A transmission range sensor is to the side of the I S </a:t>
            </a:r>
            <a:r>
              <a:rPr lang="en-US" dirty="0" err="1"/>
              <a:t>S</a:t>
            </a:r>
            <a:r>
              <a:rPr lang="en-US" dirty="0"/>
              <a:t> sensor and a solenoid connector to the side of the O S </a:t>
            </a:r>
            <a:r>
              <a:rPr lang="en-US" dirty="0" err="1"/>
              <a:t>S</a:t>
            </a:r>
            <a:r>
              <a:rPr lang="en-US" dirty="0"/>
              <a:t> sensor.</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932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 1:</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illustration shows the generation of 0, positive 5, and negative 5 volts as magnetic lines of flux around the coil are at rest, being pulled into the core, and being pulled out from the core, respectively.</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illustration shows a sine wave with evenly spaced peaks and troughs of positive 5 volts and negative 5 volts, respectively.</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2038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Speed Sensor Locations</a:t>
            </a:r>
          </a:p>
          <a:p>
            <a:pPr marL="171450" marR="0" lvl="0" indent="-171450" algn="l" rtl="0">
              <a:lnSpc>
                <a:spcPct val="100000"/>
              </a:lnSpc>
              <a:spcBef>
                <a:spcPts val="0"/>
              </a:spcBef>
              <a:spcAft>
                <a:spcPts val="0"/>
              </a:spcAft>
              <a:buClr>
                <a:schemeClr val="dk1"/>
              </a:buClr>
              <a:buSzPct val="125000"/>
              <a:buFont typeface="Wingdings" panose="05000000000000000000" pitchFamily="2" charset="2"/>
              <a:buChar char="§"/>
            </a:pPr>
            <a:r>
              <a:rPr lang="en-US" sz="1200" b="0" i="0" u="none" strike="noStrike" cap="none" dirty="0">
                <a:solidFill>
                  <a:schemeClr val="dk1"/>
                </a:solidFill>
                <a:latin typeface="Arial"/>
                <a:ea typeface="Arial"/>
                <a:cs typeface="Arial"/>
                <a:sym typeface="Arial"/>
              </a:rPr>
              <a:t>Speed sensors are used to detect the speeds of the input and output shafts on automatic transmissions/transaxles. Input speed sensor (I S S) measures the speed of the input shaft, which is the same or almost the same as the engine speed. This is also called turbine speed sensor (T S S) because it is used to determine the speed of the turbine shaft.</a:t>
            </a:r>
          </a:p>
          <a:p>
            <a:pPr marL="171450" marR="0" lvl="0" indent="-171450" algn="l" rtl="0">
              <a:lnSpc>
                <a:spcPct val="100000"/>
              </a:lnSpc>
              <a:spcBef>
                <a:spcPts val="0"/>
              </a:spcBef>
              <a:spcAft>
                <a:spcPts val="0"/>
              </a:spcAft>
              <a:buClr>
                <a:schemeClr val="dk1"/>
              </a:buClr>
              <a:buSzPct val="125000"/>
              <a:buFont typeface="Wingdings" panose="05000000000000000000" pitchFamily="2" charset="2"/>
              <a:buChar char="§"/>
            </a:pPr>
            <a:r>
              <a:rPr lang="en-US" sz="1200" b="0" i="0" u="none" strike="noStrike" cap="none" dirty="0">
                <a:solidFill>
                  <a:schemeClr val="dk1"/>
                </a:solidFill>
                <a:latin typeface="Arial"/>
                <a:ea typeface="Arial"/>
                <a:cs typeface="Arial"/>
                <a:sym typeface="Arial"/>
              </a:rPr>
              <a:t>The output speed sensor (O S S) is also called the vehicle speed sensor (V S) and is used by the P C M for speedometer and cruise control operation as well as for transmission/transaxle operation and shift-related fault detection. • See Figure 25.6.</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887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6312894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2947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076311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645718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9/29/2024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07279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026296097"/>
      </p:ext>
    </p:extLst>
  </p:cSld>
  <p:clrMap bg1="lt1" tx1="dk1" bg2="dk2" tx2="lt2" accent1="accent1" accent2="accent2" accent3="accent3" accent4="accent4" accent5="accent5" accent6="accent6" hlink="hlink" folHlink="folHlink"/>
  <p:sldLayoutIdLst>
    <p:sldLayoutId id="2147483693" r:id="rId1"/>
    <p:sldLayoutId id="214748369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2" name="Picture 1" descr="Pearson logo">
            <a:extLst>
              <a:ext uri="{FF2B5EF4-FFF2-40B4-BE49-F238E27FC236}">
                <a16:creationId xmlns:a16="http://schemas.microsoft.com/office/drawing/2014/main" id="{5116D0C5-415B-C7E1-E507-5BE1564E3D3C}"/>
              </a:ext>
            </a:extLst>
          </p:cNvPr>
          <p:cNvPicPr>
            <a:picLocks noChangeAspect="1"/>
          </p:cNvPicPr>
          <p:nvPr userDrawn="1"/>
        </p:nvPicPr>
        <p:blipFill>
          <a:blip r:embed="rId8"/>
          <a:stretch>
            <a:fillRect/>
          </a:stretch>
        </p:blipFill>
        <p:spPr>
          <a:xfrm>
            <a:off x="451710" y="6424935"/>
            <a:ext cx="947596" cy="301782"/>
          </a:xfrm>
          <a:prstGeom prst="rect">
            <a:avLst/>
          </a:prstGeom>
        </p:spPr>
      </p:pic>
      <p:sp>
        <p:nvSpPr>
          <p:cNvPr id="3" name="Content Placeholder 4">
            <a:extLst>
              <a:ext uri="{FF2B5EF4-FFF2-40B4-BE49-F238E27FC236}">
                <a16:creationId xmlns:a16="http://schemas.microsoft.com/office/drawing/2014/main" id="{857913C8-5984-A0E5-DF96-37CFF5D62B5B}"/>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5" r:id="rId2"/>
    <p:sldLayoutId id="2147483680" r:id="rId3"/>
    <p:sldLayoutId id="2147483681" r:id="rId4"/>
    <p:sldLayoutId id="2147483689" r:id="rId5"/>
    <p:sldLayoutId id="214748369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s://jameshalderman.com/a8_vid_lib_pag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38150" y="223871"/>
            <a:ext cx="8274050"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45431" y="1532914"/>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12"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2999127"/>
            <a:ext cx="4129184" cy="498016"/>
          </a:xfrm>
        </p:spPr>
        <p:txBody>
          <a:bodyPr wrap="square" lIns="0" tIns="18000" rIns="0" bIns="18000" anchor="ctr">
            <a:spAutoFit/>
          </a:bodyPr>
          <a:lstStyle/>
          <a:p>
            <a:pPr indent="-101600"/>
            <a:r>
              <a:rPr lang="en-US" noProof="0" dirty="0"/>
              <a:t>Chapter 25</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799881"/>
            <a:ext cx="4129183" cy="374906"/>
          </a:xfrm>
        </p:spPr>
        <p:txBody>
          <a:bodyPr wrap="square" lIns="0" tIns="18000" rIns="0" bIns="18000" anchor="ctr">
            <a:spAutoFit/>
          </a:bodyPr>
          <a:lstStyle/>
          <a:p>
            <a:pPr marL="0"/>
            <a:r>
              <a:rPr lang="en-US" dirty="0"/>
              <a:t>Electronic Transmission Controls</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451710"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7"/>
            <a:ext cx="8153400" cy="590349"/>
          </a:xfrm>
        </p:spPr>
        <p:txBody>
          <a:bodyPr lIns="0" tIns="18000" rIns="0" bIns="18000" anchor="ctr" anchorCtr="0">
            <a:spAutoFit/>
          </a:bodyPr>
          <a:lstStyle/>
          <a:p>
            <a:r>
              <a:rPr lang="en-US" dirty="0"/>
              <a:t>Figure 25.6</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52085"/>
            <a:ext cx="2004645" cy="374906"/>
          </a:xfrm>
        </p:spPr>
        <p:txBody>
          <a:bodyPr wrap="square" lIns="0" tIns="18000" rIns="0" bIns="18000" anchor="ctr" anchorCtr="0">
            <a:spAutoFit/>
          </a:bodyPr>
          <a:lstStyle/>
          <a:p>
            <a:pPr marL="0" indent="0">
              <a:buNone/>
            </a:pPr>
            <a:r>
              <a:rPr lang="en-US" sz="2200" dirty="0"/>
              <a:t>Speed Sensors </a:t>
            </a:r>
          </a:p>
        </p:txBody>
      </p:sp>
      <p:pic>
        <p:nvPicPr>
          <p:cNvPr id="7" name="Picture 6" descr="A close-up view of an output shaft assembly, which is a wheel with rectangular cuts, and a 1-2-3-4 and 3-5 reverse clutch assembly, which is a wheel with horizontal strips and rectangular cuts on either side, placed near a Hall-effect sensor with magnetic pickup.">
            <a:extLst>
              <a:ext uri="{FF2B5EF4-FFF2-40B4-BE49-F238E27FC236}">
                <a16:creationId xmlns:a16="http://schemas.microsoft.com/office/drawing/2014/main" id="{C0983AD0-1081-B1A6-A4CA-8B4970B68C4E}"/>
              </a:ext>
            </a:extLst>
          </p:cNvPr>
          <p:cNvPicPr>
            <a:picLocks noChangeAspect="1"/>
          </p:cNvPicPr>
          <p:nvPr/>
        </p:nvPicPr>
        <p:blipFill>
          <a:blip r:embed="rId3"/>
          <a:stretch>
            <a:fillRect/>
          </a:stretch>
        </p:blipFill>
        <p:spPr>
          <a:xfrm>
            <a:off x="1589376" y="1543962"/>
            <a:ext cx="5965248" cy="3590782"/>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45060" y="5264389"/>
            <a:ext cx="8267140" cy="1052014"/>
          </a:xfrm>
        </p:spPr>
        <p:txBody>
          <a:bodyPr wrap="square" lIns="0" tIns="18000" rIns="0" bIns="18000" anchor="ctr" anchorCtr="0">
            <a:spAutoFit/>
          </a:bodyPr>
          <a:lstStyle/>
          <a:p>
            <a:pPr marL="0" indent="0">
              <a:buNone/>
            </a:pPr>
            <a:r>
              <a:rPr lang="en-US" sz="2200" dirty="0"/>
              <a:t>Input and output speed sensors are mounted so that notches in rotating assembly are used to measure speed (</a:t>
            </a:r>
            <a:r>
              <a:rPr lang="en-US" sz="2200" spc="-300" dirty="0"/>
              <a:t>R P </a:t>
            </a:r>
            <a:r>
              <a:rPr lang="en-US" sz="2200" dirty="0"/>
              <a:t>M), which is used by </a:t>
            </a:r>
            <a:r>
              <a:rPr lang="en-US" sz="2200" spc="-300" dirty="0"/>
              <a:t>P C </a:t>
            </a:r>
            <a:r>
              <a:rPr lang="en-US" sz="2200" dirty="0"/>
              <a:t>M/</a:t>
            </a:r>
            <a:r>
              <a:rPr lang="en-US" sz="2200" spc="-300" dirty="0"/>
              <a:t>T C </a:t>
            </a:r>
            <a:r>
              <a:rPr lang="en-US" sz="2200" dirty="0"/>
              <a:t>M for shift control and diagnostic information.</a:t>
            </a:r>
          </a:p>
        </p:txBody>
      </p:sp>
    </p:spTree>
    <p:extLst>
      <p:ext uri="{BB962C8B-B14F-4D97-AF65-F5344CB8AC3E}">
        <p14:creationId xmlns:p14="http://schemas.microsoft.com/office/powerpoint/2010/main" val="86528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Wheel Speed Sensor</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Wheel_Speed_Sensor">
            <a:hlinkClick r:id="" action="ppaction://media"/>
            <a:extLst>
              <a:ext uri="{FF2B5EF4-FFF2-40B4-BE49-F238E27FC236}">
                <a16:creationId xmlns:a16="http://schemas.microsoft.com/office/drawing/2014/main" id="{CE69D8EA-3C4F-8177-9E46-38FE8EF74136}"/>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50"/>
            <a:ext cx="8229600" cy="4282746"/>
          </a:xfrm>
        </p:spPr>
      </p:pic>
    </p:spTree>
    <p:extLst>
      <p:ext uri="{BB962C8B-B14F-4D97-AF65-F5344CB8AC3E}">
        <p14:creationId xmlns:p14="http://schemas.microsoft.com/office/powerpoint/2010/main" val="10808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7"/>
            <a:ext cx="8153400" cy="590349"/>
          </a:xfrm>
        </p:spPr>
        <p:txBody>
          <a:bodyPr lIns="0" tIns="18000" rIns="0" bIns="18000" anchor="ctr" anchorCtr="0">
            <a:spAutoFit/>
          </a:bodyPr>
          <a:lstStyle/>
          <a:p>
            <a:r>
              <a:rPr lang="en-US" dirty="0"/>
              <a:t>Figure 25.7</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49"/>
            <a:ext cx="4456443" cy="405683"/>
          </a:xfrm>
        </p:spPr>
        <p:txBody>
          <a:bodyPr wrap="square" lIns="0" tIns="18000" rIns="0" bIns="18000" anchor="ctr" anchorCtr="0">
            <a:spAutoFit/>
          </a:bodyPr>
          <a:lstStyle/>
          <a:p>
            <a:pPr marL="0" indent="0">
              <a:buNone/>
            </a:pPr>
            <a:r>
              <a:rPr lang="en-US" sz="2400" dirty="0"/>
              <a:t>Pressure Switch Manifold (</a:t>
            </a:r>
            <a:r>
              <a:rPr lang="en-US" sz="2400" spc="-300" dirty="0"/>
              <a:t>P S </a:t>
            </a:r>
            <a:r>
              <a:rPr lang="en-US" sz="2400" dirty="0"/>
              <a:t>M) </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4" y="1533705"/>
            <a:ext cx="3617312" cy="2991007"/>
          </a:xfrm>
        </p:spPr>
        <p:txBody>
          <a:bodyPr wrap="square" lIns="0" tIns="18000" rIns="0" bIns="18000" anchor="ctr" anchorCtr="0">
            <a:spAutoFit/>
          </a:bodyPr>
          <a:lstStyle/>
          <a:p>
            <a:pPr marL="0" indent="0">
              <a:buNone/>
            </a:pPr>
            <a:r>
              <a:rPr lang="en-US" sz="2400" dirty="0"/>
              <a:t>Pressure switch manifold (</a:t>
            </a:r>
            <a:r>
              <a:rPr lang="en-US" sz="2400" spc="-300" dirty="0"/>
              <a:t>P S </a:t>
            </a:r>
            <a:r>
              <a:rPr lang="en-US" sz="2400" dirty="0"/>
              <a:t>M) used in a </a:t>
            </a:r>
            <a:r>
              <a:rPr lang="en-US" sz="2400" spc="-300" dirty="0"/>
              <a:t>G </a:t>
            </a:r>
            <a:r>
              <a:rPr lang="en-US" sz="2400" dirty="0"/>
              <a:t>M 4L60-E consists of diaphragm switches with seals around each one that are bolted to the valve body over holes for each clutch circuit.</a:t>
            </a:r>
          </a:p>
        </p:txBody>
      </p:sp>
      <p:pic>
        <p:nvPicPr>
          <p:cNvPr id="7" name="Picture 6" descr="A close-up view shows a gloved hand holding pressure switches with seals that are bolted to holes of a clutch circuit.">
            <a:extLst>
              <a:ext uri="{FF2B5EF4-FFF2-40B4-BE49-F238E27FC236}">
                <a16:creationId xmlns:a16="http://schemas.microsoft.com/office/drawing/2014/main" id="{591300FA-AB1A-6F53-6F31-AA708E0CA89D}"/>
              </a:ext>
            </a:extLst>
          </p:cNvPr>
          <p:cNvPicPr>
            <a:picLocks noChangeAspect="1"/>
          </p:cNvPicPr>
          <p:nvPr/>
        </p:nvPicPr>
        <p:blipFill>
          <a:blip r:embed="rId3"/>
          <a:stretch>
            <a:fillRect/>
          </a:stretch>
        </p:blipFill>
        <p:spPr>
          <a:xfrm>
            <a:off x="4526565" y="1563695"/>
            <a:ext cx="4180331" cy="3145314"/>
          </a:xfrm>
          <a:prstGeom prst="rect">
            <a:avLst/>
          </a:prstGeom>
        </p:spPr>
      </p:pic>
    </p:spTree>
    <p:extLst>
      <p:ext uri="{BB962C8B-B14F-4D97-AF65-F5344CB8AC3E}">
        <p14:creationId xmlns:p14="http://schemas.microsoft.com/office/powerpoint/2010/main" val="428542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226638"/>
            <a:ext cx="8275096" cy="590349"/>
          </a:xfrm>
        </p:spPr>
        <p:txBody>
          <a:bodyPr wrap="square" lIns="0" tIns="18000" rIns="0" bIns="18000" anchor="ctr" anchorCtr="0">
            <a:spAutoFit/>
          </a:bodyPr>
          <a:lstStyle/>
          <a:p>
            <a:r>
              <a:rPr lang="en-US" dirty="0"/>
              <a:t>Transmission Solenoids </a:t>
            </a:r>
            <a:r>
              <a:rPr lang="en-US" sz="2800" dirty="0"/>
              <a:t>(1 of 2)</a:t>
            </a:r>
          </a:p>
        </p:txBody>
      </p:sp>
      <p:sp>
        <p:nvSpPr>
          <p:cNvPr id="40963" name="Content Placeholder 2"/>
          <p:cNvSpPr>
            <a:spLocks noGrp="1"/>
          </p:cNvSpPr>
          <p:nvPr>
            <p:ph idx="4294967295"/>
          </p:nvPr>
        </p:nvSpPr>
        <p:spPr>
          <a:xfrm>
            <a:off x="437104" y="968946"/>
            <a:ext cx="8275096" cy="3414199"/>
          </a:xfrm>
          <a:prstGeom prst="rect">
            <a:avLst/>
          </a:prstGeom>
        </p:spPr>
        <p:txBody>
          <a:bodyPr wrap="square" lIns="0" tIns="18000" rIns="0" bIns="18000" anchor="ctr" anchorCtr="0">
            <a:spAutoFit/>
          </a:bodyPr>
          <a:lstStyle/>
          <a:p>
            <a:pPr marL="342900" indent="-342900"/>
            <a:r>
              <a:rPr lang="en-US" sz="2400" dirty="0"/>
              <a:t>Hydraulic operation of transmission controlled by solenoids.</a:t>
            </a:r>
          </a:p>
          <a:p>
            <a:pPr marL="829818" lvl="1" indent="-342900"/>
            <a:r>
              <a:rPr lang="en-US" sz="2400" dirty="0"/>
              <a:t>Switched to redirect pressurized fluid to move shift valves </a:t>
            </a:r>
          </a:p>
          <a:p>
            <a:pPr marL="829818" lvl="1" indent="-342900"/>
            <a:r>
              <a:rPr lang="en-US" sz="2400" dirty="0"/>
              <a:t>Change operational pressures</a:t>
            </a:r>
          </a:p>
          <a:p>
            <a:pPr marL="829818" lvl="1" indent="-342900"/>
            <a:r>
              <a:rPr lang="en-US" sz="2400" spc="-300" dirty="0"/>
              <a:t>P C </a:t>
            </a:r>
            <a:r>
              <a:rPr lang="en-US" sz="2400" dirty="0"/>
              <a:t>M/</a:t>
            </a:r>
            <a:r>
              <a:rPr lang="en-US" sz="2400" spc="-300" dirty="0"/>
              <a:t>T C </a:t>
            </a:r>
            <a:r>
              <a:rPr lang="en-US" sz="2400" dirty="0"/>
              <a:t>M receives signals from sensors </a:t>
            </a:r>
          </a:p>
          <a:p>
            <a:pPr marL="829818" lvl="1" indent="-342900"/>
            <a:r>
              <a:rPr lang="en-US" sz="2400" dirty="0"/>
              <a:t>Operates solenoids to produce upshifts &amp; downshifts at proper speed</a:t>
            </a:r>
          </a:p>
        </p:txBody>
      </p:sp>
    </p:spTree>
    <p:extLst>
      <p:ext uri="{BB962C8B-B14F-4D97-AF65-F5344CB8AC3E}">
        <p14:creationId xmlns:p14="http://schemas.microsoft.com/office/powerpoint/2010/main" val="10452169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4942-FB72-4340-81D6-9281284E8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82F14-FDB0-0065-03AD-FB2D9B1C4058}"/>
              </a:ext>
            </a:extLst>
          </p:cNvPr>
          <p:cNvSpPr>
            <a:spLocks noGrp="1"/>
          </p:cNvSpPr>
          <p:nvPr>
            <p:ph type="title"/>
          </p:nvPr>
        </p:nvSpPr>
        <p:spPr>
          <a:xfrm>
            <a:off x="437104" y="240435"/>
            <a:ext cx="8275096" cy="590349"/>
          </a:xfrm>
        </p:spPr>
        <p:txBody>
          <a:bodyPr wrap="square" lIns="0" tIns="18000" rIns="0" bIns="18000" anchor="ctr" anchorCtr="0">
            <a:spAutoFit/>
          </a:bodyPr>
          <a:lstStyle/>
          <a:p>
            <a:r>
              <a:rPr lang="en-US" dirty="0"/>
              <a:t>Transmission Solenoids </a:t>
            </a:r>
            <a:r>
              <a:rPr lang="en-US" sz="2800" dirty="0"/>
              <a:t>(2 of 2)</a:t>
            </a:r>
          </a:p>
        </p:txBody>
      </p:sp>
      <p:sp>
        <p:nvSpPr>
          <p:cNvPr id="41987" name="Content Placeholder 2">
            <a:extLst>
              <a:ext uri="{FF2B5EF4-FFF2-40B4-BE49-F238E27FC236}">
                <a16:creationId xmlns:a16="http://schemas.microsoft.com/office/drawing/2014/main" id="{4C711318-4AC8-F20B-877F-DFB9E3B6C1ED}"/>
              </a:ext>
            </a:extLst>
          </p:cNvPr>
          <p:cNvSpPr>
            <a:spLocks noGrp="1"/>
          </p:cNvSpPr>
          <p:nvPr>
            <p:ph idx="4294967295"/>
          </p:nvPr>
        </p:nvSpPr>
        <p:spPr>
          <a:xfrm>
            <a:off x="437104" y="964899"/>
            <a:ext cx="8275096" cy="3645032"/>
          </a:xfrm>
          <a:prstGeom prst="rect">
            <a:avLst/>
          </a:prstGeom>
        </p:spPr>
        <p:txBody>
          <a:bodyPr wrap="square" lIns="0" tIns="18000" rIns="0" bIns="18000" anchor="ctr" anchorCtr="0">
            <a:spAutoFit/>
          </a:bodyPr>
          <a:lstStyle/>
          <a:p>
            <a:pPr marL="342900" indent="-342900"/>
            <a:r>
              <a:rPr lang="en-US" sz="2400" dirty="0"/>
              <a:t>Types of Solenoids</a:t>
            </a:r>
          </a:p>
          <a:p>
            <a:pPr marL="829818" lvl="1" indent="-342900"/>
            <a:r>
              <a:rPr lang="en-US" sz="2400" dirty="0"/>
              <a:t>On-off</a:t>
            </a:r>
          </a:p>
          <a:p>
            <a:pPr marL="1229868" lvl="2" indent="-342900"/>
            <a:r>
              <a:rPr lang="en-US" sz="2400" dirty="0"/>
              <a:t>Can be normally open to fluid flow or </a:t>
            </a:r>
          </a:p>
          <a:p>
            <a:pPr marL="1229868" lvl="2" indent="-342900"/>
            <a:r>
              <a:rPr lang="en-US" sz="2400" dirty="0"/>
              <a:t>Normally closed to block fluid flow.</a:t>
            </a:r>
          </a:p>
          <a:p>
            <a:pPr marL="829818" lvl="1" indent="-342900"/>
            <a:r>
              <a:rPr lang="en-US" sz="2400" dirty="0"/>
              <a:t>Linear</a:t>
            </a:r>
          </a:p>
          <a:p>
            <a:pPr marL="1229868" lvl="2" indent="-342900"/>
            <a:r>
              <a:rPr lang="en-US" sz="2400" dirty="0"/>
              <a:t>This solenoid can be varied by changing amount </a:t>
            </a:r>
          </a:p>
          <a:p>
            <a:pPr marL="1229868" lvl="2" indent="-342900"/>
            <a:r>
              <a:rPr lang="en-US" sz="2400" dirty="0"/>
              <a:t>Time to precisely control fluid flow </a:t>
            </a:r>
          </a:p>
          <a:p>
            <a:pPr marL="1229868" lvl="2" indent="-342900"/>
            <a:r>
              <a:rPr lang="en-US" sz="2400" dirty="0"/>
              <a:t>Through solenoid valve.</a:t>
            </a:r>
          </a:p>
        </p:txBody>
      </p:sp>
    </p:spTree>
    <p:extLst>
      <p:ext uri="{BB962C8B-B14F-4D97-AF65-F5344CB8AC3E}">
        <p14:creationId xmlns:p14="http://schemas.microsoft.com/office/powerpoint/2010/main" val="27710698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9196" y="175866"/>
            <a:ext cx="8273004" cy="1267458"/>
          </a:xfrm>
        </p:spPr>
        <p:txBody>
          <a:bodyPr wrap="square" lIns="0" tIns="18000" rIns="0" bIns="18000" anchor="ctr" anchorCtr="0">
            <a:spAutoFit/>
          </a:bodyPr>
          <a:lstStyle/>
          <a:p>
            <a:r>
              <a:rPr lang="en-US" sz="4000" dirty="0"/>
              <a:t>Frequently Asked Question: What Is Pressure Logic? </a:t>
            </a:r>
            <a:endParaRPr lang="en-US" sz="4000"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439197" y="1578049"/>
            <a:ext cx="3630386" cy="344128"/>
          </a:xfrm>
        </p:spPr>
        <p:txBody>
          <a:bodyPr wrap="square" lIns="0" tIns="18000" rIns="0" bIns="18000" anchor="ctr" anchorCtr="0">
            <a:spAutoFit/>
          </a:bodyPr>
          <a:lstStyle/>
          <a:p>
            <a:pPr marL="0" indent="0">
              <a:buNone/>
            </a:pPr>
            <a:r>
              <a:rPr lang="en-US" sz="20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439196" y="2029291"/>
            <a:ext cx="8135461" cy="3729670"/>
          </a:xfrm>
        </p:spPr>
        <p:txBody>
          <a:bodyPr wrap="square" lIns="0" tIns="18000" rIns="0" bIns="18000" anchor="ctr" anchorCtr="0">
            <a:spAutoFit/>
          </a:bodyPr>
          <a:lstStyle/>
          <a:p>
            <a:pPr marL="0" indent="0">
              <a:buNone/>
            </a:pPr>
            <a:r>
              <a:rPr lang="en-US" sz="2000" b="1" dirty="0"/>
              <a:t>What Is Pressure Logic? </a:t>
            </a:r>
            <a:r>
              <a:rPr lang="en-US" sz="2000" dirty="0"/>
              <a:t>Pressure switches are used to monitor which clutch has pressure but the </a:t>
            </a:r>
            <a:r>
              <a:rPr lang="en-US" sz="2000" spc="-300" dirty="0"/>
              <a:t>P C </a:t>
            </a:r>
            <a:r>
              <a:rPr lang="en-US" sz="2000" dirty="0"/>
              <a:t>M/</a:t>
            </a:r>
            <a:r>
              <a:rPr lang="en-US" sz="2000" spc="-300" dirty="0"/>
              <a:t>T C </a:t>
            </a:r>
            <a:r>
              <a:rPr lang="en-US" sz="2000" dirty="0"/>
              <a:t>M can use the information from the switches to verify which gear the transmission/transaxle is operating. Some pressure switches are normally open (N.O.) and others are normally closed (N.C.) and the gear that the unit is operating in can be determined by the switch positions. An open circuit is represented by a binary code “1” and measures 12 volts while a grounded circuit binary code is “0” and measures 0 volts. Depending on the position of the manual valve, fluid is routed to the pressure switch manifold (</a:t>
            </a:r>
            <a:r>
              <a:rPr lang="en-US" sz="2000" spc="-300" dirty="0"/>
              <a:t>P S </a:t>
            </a:r>
            <a:r>
              <a:rPr lang="en-US" sz="2000" dirty="0"/>
              <a:t>M). The </a:t>
            </a:r>
            <a:r>
              <a:rPr lang="en-US" sz="2000" spc="-300" dirty="0"/>
              <a:t>P C </a:t>
            </a:r>
            <a:r>
              <a:rPr lang="en-US" sz="2000" dirty="0"/>
              <a:t>M/</a:t>
            </a:r>
            <a:r>
              <a:rPr lang="en-US" sz="2000" spc="-300" dirty="0"/>
              <a:t>T C </a:t>
            </a:r>
            <a:r>
              <a:rPr lang="en-US" sz="2000" dirty="0"/>
              <a:t>M uses information from the on/off positioning of the switches to adjust line pressure, torque converter clutch (</a:t>
            </a:r>
            <a:r>
              <a:rPr lang="en-US" sz="2000" spc="-300" dirty="0"/>
              <a:t>T C </a:t>
            </a:r>
            <a:r>
              <a:rPr lang="en-US" sz="2000" dirty="0"/>
              <a:t>M) apply, and to control shift solenoid operation. </a:t>
            </a:r>
            <a:r>
              <a:rPr lang="en-US" sz="2000" b="0" u="none" dirty="0"/>
              <a:t>•</a:t>
            </a:r>
            <a:r>
              <a:rPr lang="en-US" sz="1600" b="0" u="none" dirty="0"/>
              <a:t> </a:t>
            </a:r>
            <a:r>
              <a:rPr lang="en-US" sz="2000" dirty="0"/>
              <a:t>See Figure 25.8.</a:t>
            </a:r>
          </a:p>
        </p:txBody>
      </p:sp>
    </p:spTree>
    <p:extLst>
      <p:ext uri="{BB962C8B-B14F-4D97-AF65-F5344CB8AC3E}">
        <p14:creationId xmlns:p14="http://schemas.microsoft.com/office/powerpoint/2010/main" val="27929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2"/>
            <a:ext cx="8153400" cy="590349"/>
          </a:xfrm>
        </p:spPr>
        <p:txBody>
          <a:bodyPr lIns="0" tIns="18000" rIns="0" bIns="18000" anchor="ctr" anchorCtr="0">
            <a:spAutoFit/>
          </a:bodyPr>
          <a:lstStyle/>
          <a:p>
            <a:r>
              <a:rPr lang="en-US" dirty="0"/>
              <a:t>Figure 25.8</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45"/>
            <a:ext cx="1351504" cy="405683"/>
          </a:xfrm>
        </p:spPr>
        <p:txBody>
          <a:bodyPr wrap="square" lIns="0" tIns="18000" rIns="0" bIns="18000" anchor="ctr" anchorCtr="0">
            <a:spAutoFit/>
          </a:bodyPr>
          <a:lstStyle/>
          <a:p>
            <a:pPr marL="0" indent="0">
              <a:buNone/>
            </a:pPr>
            <a:r>
              <a:rPr lang="en-US" sz="2400" dirty="0"/>
              <a:t>Switches </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4" y="1542572"/>
            <a:ext cx="4134896" cy="2252343"/>
          </a:xfrm>
        </p:spPr>
        <p:txBody>
          <a:bodyPr wrap="square" lIns="0" tIns="18000" rIns="0" bIns="18000" anchor="ctr" anchorCtr="0">
            <a:spAutoFit/>
          </a:bodyPr>
          <a:lstStyle/>
          <a:p>
            <a:pPr marL="0" indent="0">
              <a:buNone/>
            </a:pPr>
            <a:r>
              <a:rPr lang="en-US" sz="2400" dirty="0"/>
              <a:t>Some switches are electrically normally open (N.O.) and others are normally closed (N.C.) and are used to provide gear selection information to the </a:t>
            </a:r>
            <a:r>
              <a:rPr lang="en-US" sz="2400" spc="-300" dirty="0"/>
              <a:t>P C </a:t>
            </a:r>
            <a:r>
              <a:rPr lang="en-US" sz="2400" dirty="0"/>
              <a:t>M/</a:t>
            </a:r>
            <a:r>
              <a:rPr lang="en-US" sz="2400" spc="-300" dirty="0"/>
              <a:t>T C </a:t>
            </a:r>
            <a:r>
              <a:rPr lang="en-US" sz="2400" dirty="0"/>
              <a:t>M.</a:t>
            </a:r>
          </a:p>
        </p:txBody>
      </p:sp>
      <p:pic>
        <p:nvPicPr>
          <p:cNvPr id="7" name="Picture 6" descr="A three-part illustration shows schematics of normally open and closed pressure switches, logic circuits of their different positions, and a logic table for fluid and the circuit.&#10;Long description is available in notes, press F6.">
            <a:extLst>
              <a:ext uri="{FF2B5EF4-FFF2-40B4-BE49-F238E27FC236}">
                <a16:creationId xmlns:a16="http://schemas.microsoft.com/office/drawing/2014/main" id="{A60C2C29-6B1F-3265-62C3-E0C6EDF6578F}"/>
              </a:ext>
            </a:extLst>
          </p:cNvPr>
          <p:cNvPicPr>
            <a:picLocks noChangeAspect="1"/>
          </p:cNvPicPr>
          <p:nvPr/>
        </p:nvPicPr>
        <p:blipFill>
          <a:blip r:embed="rId3"/>
          <a:stretch>
            <a:fillRect/>
          </a:stretch>
        </p:blipFill>
        <p:spPr>
          <a:xfrm>
            <a:off x="4710020" y="941541"/>
            <a:ext cx="3883584" cy="4903201"/>
          </a:xfrm>
          <a:prstGeom prst="rect">
            <a:avLst/>
          </a:prstGeom>
        </p:spPr>
      </p:pic>
    </p:spTree>
    <p:extLst>
      <p:ext uri="{BB962C8B-B14F-4D97-AF65-F5344CB8AC3E}">
        <p14:creationId xmlns:p14="http://schemas.microsoft.com/office/powerpoint/2010/main" val="268157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3"/>
            <a:ext cx="8273004" cy="590349"/>
          </a:xfrm>
        </p:spPr>
        <p:txBody>
          <a:bodyPr wrap="square" lIns="0" tIns="18000" rIns="0" bIns="18000" anchor="ctr" anchorCtr="0">
            <a:spAutoFit/>
          </a:bodyPr>
          <a:lstStyle/>
          <a:p>
            <a:r>
              <a:rPr lang="en-US" dirty="0"/>
              <a:t>Figure 25.9</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47"/>
            <a:ext cx="8273004" cy="405683"/>
          </a:xfrm>
        </p:spPr>
        <p:txBody>
          <a:bodyPr wrap="square" lIns="0" tIns="18000" rIns="0" bIns="18000" anchor="ctr" anchorCtr="0">
            <a:spAutoFit/>
          </a:bodyPr>
          <a:lstStyle/>
          <a:p>
            <a:pPr marL="0" indent="0">
              <a:buNone/>
            </a:pPr>
            <a:r>
              <a:rPr lang="en-US" sz="2400" dirty="0"/>
              <a:t>Transmission Fluid Temperature Sensor </a:t>
            </a:r>
          </a:p>
        </p:txBody>
      </p:sp>
      <p:pic>
        <p:nvPicPr>
          <p:cNvPr id="8" name="Picture 7" descr="An illustration shows a circuit of a temperature sensor connected to a harness connector.&#10;Long description 1 is available in notes, press F6.">
            <a:extLst>
              <a:ext uri="{FF2B5EF4-FFF2-40B4-BE49-F238E27FC236}">
                <a16:creationId xmlns:a16="http://schemas.microsoft.com/office/drawing/2014/main" id="{8219ADA9-3D02-E0C4-C3AD-71735933A8E2}"/>
              </a:ext>
            </a:extLst>
          </p:cNvPr>
          <p:cNvPicPr>
            <a:picLocks noChangeAspect="1"/>
          </p:cNvPicPr>
          <p:nvPr/>
        </p:nvPicPr>
        <p:blipFill>
          <a:blip r:embed="rId3"/>
          <a:stretch>
            <a:fillRect/>
          </a:stretch>
        </p:blipFill>
        <p:spPr>
          <a:xfrm>
            <a:off x="693077" y="2808469"/>
            <a:ext cx="3185848" cy="1904457"/>
          </a:xfrm>
          <a:prstGeom prst="rect">
            <a:avLst/>
          </a:prstGeom>
        </p:spPr>
      </p:pic>
      <p:pic>
        <p:nvPicPr>
          <p:cNvPr id="10" name="Picture 9" descr="An illustration shows a table for temperature and resistance in ohms.&#10;Long description 2 is available in notes, press F6.">
            <a:extLst>
              <a:ext uri="{FF2B5EF4-FFF2-40B4-BE49-F238E27FC236}">
                <a16:creationId xmlns:a16="http://schemas.microsoft.com/office/drawing/2014/main" id="{B25CB53C-9233-35CF-8C81-019511C3B493}"/>
              </a:ext>
            </a:extLst>
          </p:cNvPr>
          <p:cNvPicPr>
            <a:picLocks noChangeAspect="1"/>
          </p:cNvPicPr>
          <p:nvPr/>
        </p:nvPicPr>
        <p:blipFill>
          <a:blip r:embed="rId4"/>
          <a:stretch>
            <a:fillRect/>
          </a:stretch>
        </p:blipFill>
        <p:spPr>
          <a:xfrm>
            <a:off x="4207223" y="1658816"/>
            <a:ext cx="4423015" cy="3080067"/>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44014" y="4836941"/>
            <a:ext cx="8266094" cy="1513679"/>
          </a:xfrm>
        </p:spPr>
        <p:txBody>
          <a:bodyPr wrap="square" lIns="0" tIns="18000" rIns="0" bIns="18000" anchor="ctr" anchorCtr="0">
            <a:spAutoFit/>
          </a:bodyPr>
          <a:lstStyle/>
          <a:p>
            <a:pPr marL="0" indent="0">
              <a:buNone/>
            </a:pPr>
            <a:r>
              <a:rPr lang="en-US" sz="2400" dirty="0"/>
              <a:t>(a) A transmission fluid temperature sensor can be checked by connecting an ohmmeter to the harness connector terminals. (b) The resistance should change as the temperature changes.</a:t>
            </a:r>
          </a:p>
        </p:txBody>
      </p:sp>
    </p:spTree>
    <p:extLst>
      <p:ext uri="{BB962C8B-B14F-4D97-AF65-F5344CB8AC3E}">
        <p14:creationId xmlns:p14="http://schemas.microsoft.com/office/powerpoint/2010/main" val="141985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2"/>
            <a:ext cx="8273004" cy="590349"/>
          </a:xfrm>
        </p:spPr>
        <p:txBody>
          <a:bodyPr wrap="square" lIns="0" tIns="18000" rIns="0" bIns="18000" anchor="ctr" anchorCtr="0">
            <a:spAutoFit/>
          </a:bodyPr>
          <a:lstStyle/>
          <a:p>
            <a:r>
              <a:rPr lang="en-US" dirty="0"/>
              <a:t>Figure 25.10</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5" y="1026649"/>
            <a:ext cx="3892848" cy="405683"/>
          </a:xfrm>
        </p:spPr>
        <p:txBody>
          <a:bodyPr wrap="square" lIns="0" tIns="18000" rIns="0" bIns="18000" anchor="ctr" anchorCtr="0">
            <a:spAutoFit/>
          </a:bodyPr>
          <a:lstStyle/>
          <a:p>
            <a:pPr marL="0" indent="0">
              <a:buNone/>
            </a:pPr>
            <a:r>
              <a:rPr lang="en-US" sz="2400" dirty="0"/>
              <a:t>Brake (Stop Light) Switch </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3" y="1573533"/>
            <a:ext cx="3892849" cy="1513679"/>
          </a:xfrm>
        </p:spPr>
        <p:txBody>
          <a:bodyPr wrap="square" lIns="0" tIns="18000" rIns="0" bIns="18000" anchor="ctr" anchorCtr="0">
            <a:spAutoFit/>
          </a:bodyPr>
          <a:lstStyle/>
          <a:p>
            <a:pPr marL="0" indent="0">
              <a:buNone/>
            </a:pPr>
            <a:r>
              <a:rPr lang="en-US" sz="2400" dirty="0"/>
              <a:t>The brake (stop light) switch is mounted at the brake pedal. It provides a brake-apply signal to the </a:t>
            </a:r>
            <a:r>
              <a:rPr lang="en-US" sz="2400" spc="-300" dirty="0"/>
              <a:t>T C </a:t>
            </a:r>
            <a:r>
              <a:rPr lang="en-US" sz="2400" dirty="0"/>
              <a:t>M.</a:t>
            </a:r>
          </a:p>
        </p:txBody>
      </p:sp>
      <p:pic>
        <p:nvPicPr>
          <p:cNvPr id="7" name="Picture 6" descr="An illustration shows a brake switch with a brake (stop) light switch connector fixed to a brake pedal.">
            <a:extLst>
              <a:ext uri="{FF2B5EF4-FFF2-40B4-BE49-F238E27FC236}">
                <a16:creationId xmlns:a16="http://schemas.microsoft.com/office/drawing/2014/main" id="{942AF18B-7EE7-11FA-D5C7-74F45380574C}"/>
              </a:ext>
            </a:extLst>
          </p:cNvPr>
          <p:cNvPicPr>
            <a:picLocks noChangeAspect="1"/>
          </p:cNvPicPr>
          <p:nvPr/>
        </p:nvPicPr>
        <p:blipFill>
          <a:blip r:embed="rId3"/>
          <a:stretch>
            <a:fillRect/>
          </a:stretch>
        </p:blipFill>
        <p:spPr>
          <a:xfrm>
            <a:off x="4624068" y="1047412"/>
            <a:ext cx="4055486" cy="4099789"/>
          </a:xfrm>
          <a:prstGeom prst="rect">
            <a:avLst/>
          </a:prstGeom>
        </p:spPr>
      </p:pic>
    </p:spTree>
    <p:extLst>
      <p:ext uri="{BB962C8B-B14F-4D97-AF65-F5344CB8AC3E}">
        <p14:creationId xmlns:p14="http://schemas.microsoft.com/office/powerpoint/2010/main" val="417783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7"/>
            <a:ext cx="8273004" cy="590349"/>
          </a:xfrm>
        </p:spPr>
        <p:txBody>
          <a:bodyPr wrap="square" lIns="0" tIns="18000" rIns="0" bIns="18000" anchor="ctr" anchorCtr="0">
            <a:spAutoFit/>
          </a:bodyPr>
          <a:lstStyle/>
          <a:p>
            <a:r>
              <a:rPr lang="en-US" dirty="0"/>
              <a:t>Figure 25.11</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40765" y="1076439"/>
            <a:ext cx="1738644" cy="344128"/>
          </a:xfrm>
        </p:spPr>
        <p:txBody>
          <a:bodyPr wrap="square" lIns="0" tIns="18000" rIns="0" bIns="18000" anchor="ctr" anchorCtr="0">
            <a:spAutoFit/>
          </a:bodyPr>
          <a:lstStyle/>
          <a:p>
            <a:pPr marL="0" indent="0">
              <a:buNone/>
            </a:pPr>
            <a:r>
              <a:rPr lang="en-US" sz="2000" dirty="0"/>
              <a:t>Shift Solenoids</a:t>
            </a:r>
          </a:p>
        </p:txBody>
      </p:sp>
      <p:pic>
        <p:nvPicPr>
          <p:cNvPr id="8" name="Picture 7" descr="An illustration shows schematics of a normally closed solenoid in on and off conditions.&#10;Long description 1 is available in notes, press F6.">
            <a:extLst>
              <a:ext uri="{FF2B5EF4-FFF2-40B4-BE49-F238E27FC236}">
                <a16:creationId xmlns:a16="http://schemas.microsoft.com/office/drawing/2014/main" id="{07F9DE90-BC78-700C-131E-B82EBCB440BF}"/>
              </a:ext>
            </a:extLst>
          </p:cNvPr>
          <p:cNvPicPr>
            <a:picLocks noChangeAspect="1"/>
          </p:cNvPicPr>
          <p:nvPr/>
        </p:nvPicPr>
        <p:blipFill>
          <a:blip r:embed="rId3"/>
          <a:stretch>
            <a:fillRect/>
          </a:stretch>
        </p:blipFill>
        <p:spPr>
          <a:xfrm>
            <a:off x="545349" y="1542918"/>
            <a:ext cx="3929541" cy="3344290"/>
          </a:xfrm>
          <a:prstGeom prst="rect">
            <a:avLst/>
          </a:prstGeom>
        </p:spPr>
      </p:pic>
      <p:pic>
        <p:nvPicPr>
          <p:cNvPr id="10" name="Picture 9" descr="An illustration shows schematics of a normally open solenoid in on and off conditions.&#10;Long description 2 is available in notes, press F6.">
            <a:extLst>
              <a:ext uri="{FF2B5EF4-FFF2-40B4-BE49-F238E27FC236}">
                <a16:creationId xmlns:a16="http://schemas.microsoft.com/office/drawing/2014/main" id="{FAEE03C3-44CC-7895-44D9-623B5B44AC6D}"/>
              </a:ext>
            </a:extLst>
          </p:cNvPr>
          <p:cNvPicPr>
            <a:picLocks noChangeAspect="1"/>
          </p:cNvPicPr>
          <p:nvPr/>
        </p:nvPicPr>
        <p:blipFill>
          <a:blip r:embed="rId4"/>
          <a:stretch>
            <a:fillRect/>
          </a:stretch>
        </p:blipFill>
        <p:spPr>
          <a:xfrm>
            <a:off x="4774637" y="1408323"/>
            <a:ext cx="3698947" cy="3514387"/>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5047" y="5043528"/>
            <a:ext cx="8268188" cy="1267458"/>
          </a:xfrm>
        </p:spPr>
        <p:txBody>
          <a:bodyPr wrap="square" lIns="0" tIns="18000" rIns="0" bIns="18000" anchor="ctr" anchorCtr="0">
            <a:spAutoFit/>
          </a:bodyPr>
          <a:lstStyle/>
          <a:p>
            <a:pPr marL="0" indent="0">
              <a:buNone/>
            </a:pPr>
            <a:r>
              <a:rPr lang="en-US" sz="2000" dirty="0"/>
              <a:t>(a) The normally closed solenoid blocks fluid flow when it is off while opening the exhaust; and when it is on, it opens the valve. (b) The normally open solenoid allows fluid flow when it is off; and when it is on, it closes the valve while opening the exhaust.</a:t>
            </a:r>
          </a:p>
        </p:txBody>
      </p:sp>
    </p:spTree>
    <p:extLst>
      <p:ext uri="{BB962C8B-B14F-4D97-AF65-F5344CB8AC3E}">
        <p14:creationId xmlns:p14="http://schemas.microsoft.com/office/powerpoint/2010/main" val="53482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7627" y="230820"/>
            <a:ext cx="8265034" cy="590349"/>
          </a:xfrm>
        </p:spPr>
        <p:txBody>
          <a:bodyPr wrap="square" lIns="0" tIns="18000" rIns="0" bIns="18000" anchor="ctr" anchorCtr="0">
            <a:spAutoFit/>
          </a:bodyPr>
          <a:lstStyle/>
          <a:p>
            <a:pPr marL="621792" indent="-640080"/>
            <a:r>
              <a:rPr lang="en-US" dirty="0"/>
              <a:t>Learning Objectives </a:t>
            </a:r>
          </a:p>
        </p:txBody>
      </p:sp>
      <p:sp>
        <p:nvSpPr>
          <p:cNvPr id="3" name="Text Placeholder 2">
            <a:extLst>
              <a:ext uri="{FF2B5EF4-FFF2-40B4-BE49-F238E27FC236}">
                <a16:creationId xmlns:a16="http://schemas.microsoft.com/office/drawing/2014/main" id="{BCE5B0A6-16C1-4125-9AA8-71EF020B405F}"/>
              </a:ext>
            </a:extLst>
          </p:cNvPr>
          <p:cNvSpPr>
            <a:spLocks noGrp="1"/>
          </p:cNvSpPr>
          <p:nvPr>
            <p:ph sz="quarter" idx="13"/>
          </p:nvPr>
        </p:nvSpPr>
        <p:spPr>
          <a:xfrm>
            <a:off x="443977" y="1018814"/>
            <a:ext cx="8268223" cy="3568088"/>
          </a:xfrm>
        </p:spPr>
        <p:txBody>
          <a:bodyPr wrap="square" lIns="0" tIns="18000" rIns="0" bIns="18000" anchor="ctr" anchorCtr="0">
            <a:spAutoFit/>
          </a:bodyPr>
          <a:lstStyle/>
          <a:p>
            <a:pPr marL="685800" lvl="0" indent="-685800">
              <a:buClr>
                <a:schemeClr val="lt1"/>
              </a:buClr>
              <a:buSzPct val="25000"/>
              <a:buNone/>
            </a:pPr>
            <a:r>
              <a:rPr lang="en-US" sz="2400" b="1" dirty="0">
                <a:solidFill>
                  <a:srgbClr val="007FA3"/>
                </a:solidFill>
              </a:rPr>
              <a:t>25.1 </a:t>
            </a:r>
            <a:r>
              <a:rPr lang="en-US" sz="2400" dirty="0">
                <a:solidFill>
                  <a:schemeClr val="tx1"/>
                </a:solidFill>
              </a:rPr>
              <a:t>Explain how the automatic transmissions/transaxles are controlled electronically.</a:t>
            </a:r>
          </a:p>
          <a:p>
            <a:pPr marL="685800" lvl="0" indent="-685800">
              <a:buClr>
                <a:schemeClr val="lt1"/>
              </a:buClr>
              <a:buSzPct val="25000"/>
              <a:buNone/>
            </a:pPr>
            <a:r>
              <a:rPr lang="en-US" sz="2400" b="1" dirty="0">
                <a:solidFill>
                  <a:srgbClr val="007FA3"/>
                </a:solidFill>
              </a:rPr>
              <a:t>25.2 </a:t>
            </a:r>
            <a:r>
              <a:rPr lang="en-US" sz="2400" dirty="0">
                <a:solidFill>
                  <a:schemeClr val="tx1"/>
                </a:solidFill>
              </a:rPr>
              <a:t>Explain the function of sensors and switches for electronic control of transmission.</a:t>
            </a:r>
          </a:p>
          <a:p>
            <a:pPr marL="685800" lvl="0" indent="-685800">
              <a:buClr>
                <a:schemeClr val="lt1"/>
              </a:buClr>
              <a:buSzPct val="25000"/>
              <a:buNone/>
            </a:pPr>
            <a:r>
              <a:rPr lang="en-US" sz="2400" b="1" dirty="0">
                <a:solidFill>
                  <a:srgbClr val="007FA3"/>
                </a:solidFill>
              </a:rPr>
              <a:t>25.3 </a:t>
            </a:r>
            <a:r>
              <a:rPr lang="en-US" sz="2400" dirty="0">
                <a:solidFill>
                  <a:schemeClr val="tx1"/>
                </a:solidFill>
              </a:rPr>
              <a:t>Identify the types of transmission solenoids.</a:t>
            </a:r>
          </a:p>
          <a:p>
            <a:pPr marL="685800" lvl="0" indent="-685800">
              <a:buClr>
                <a:schemeClr val="lt1"/>
              </a:buClr>
              <a:buSzPct val="25000"/>
              <a:buNone/>
            </a:pPr>
            <a:r>
              <a:rPr lang="en-US" sz="2400" b="1" dirty="0">
                <a:solidFill>
                  <a:srgbClr val="007FA3"/>
                </a:solidFill>
              </a:rPr>
              <a:t>25.4 </a:t>
            </a:r>
            <a:r>
              <a:rPr lang="en-US" sz="2400" dirty="0">
                <a:solidFill>
                  <a:schemeClr val="tx1"/>
                </a:solidFill>
              </a:rPr>
              <a:t>Discuss adaptive strategies and controls for electronically controlled automatic transmissions/transaxles.</a:t>
            </a:r>
          </a:p>
        </p:txBody>
      </p:sp>
    </p:spTree>
    <p:extLst>
      <p:ext uri="{BB962C8B-B14F-4D97-AF65-F5344CB8AC3E}">
        <p14:creationId xmlns:p14="http://schemas.microsoft.com/office/powerpoint/2010/main" val="416758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43265"/>
            <a:ext cx="8229600" cy="590349"/>
          </a:xfrm>
        </p:spPr>
        <p:txBody>
          <a:bodyPr lIns="0" tIns="18000" rIns="0" bIns="18000" anchor="ctr" anchorCtr="0">
            <a:spAutoFit/>
          </a:bodyPr>
          <a:lstStyle/>
          <a:p>
            <a:r>
              <a:rPr lang="en-US" dirty="0"/>
              <a:t>Figure 25.12</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50"/>
            <a:ext cx="2021424" cy="405683"/>
          </a:xfrm>
        </p:spPr>
        <p:txBody>
          <a:bodyPr wrap="square" lIns="0" tIns="18000" rIns="0" bIns="18000" anchor="ctr" anchorCtr="0">
            <a:spAutoFit/>
          </a:bodyPr>
          <a:lstStyle/>
          <a:p>
            <a:pPr marL="0" indent="0">
              <a:buNone/>
            </a:pPr>
            <a:r>
              <a:rPr lang="en-US" sz="2400" spc="-300" dirty="0"/>
              <a:t>E P </a:t>
            </a:r>
            <a:r>
              <a:rPr lang="en-US" sz="2400" dirty="0"/>
              <a:t>C Solenoid </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4" y="1513285"/>
            <a:ext cx="4134896" cy="1513679"/>
          </a:xfrm>
        </p:spPr>
        <p:txBody>
          <a:bodyPr wrap="square" lIns="0" tIns="18000" rIns="0" bIns="18000" anchor="ctr" anchorCtr="0">
            <a:spAutoFit/>
          </a:bodyPr>
          <a:lstStyle/>
          <a:p>
            <a:pPr marL="0" indent="0">
              <a:buNone/>
            </a:pPr>
            <a:r>
              <a:rPr lang="en-US" sz="2400" dirty="0"/>
              <a:t>The signal from the </a:t>
            </a:r>
            <a:r>
              <a:rPr lang="en-US" sz="2400" spc="-300" dirty="0"/>
              <a:t>T C </a:t>
            </a:r>
            <a:r>
              <a:rPr lang="en-US" sz="2400" dirty="0"/>
              <a:t>M can cause the to change the pressure regulator valve to adjust line pressure.</a:t>
            </a:r>
          </a:p>
        </p:txBody>
      </p:sp>
      <p:pic>
        <p:nvPicPr>
          <p:cNvPr id="7" name="Picture 6" descr="A circuit diagram shows a solenoid with a pressure regulator valve attached to an electronic pressure control (E P C) solenoid and a valve.&#10;Long description is available in notes, press F6.">
            <a:extLst>
              <a:ext uri="{FF2B5EF4-FFF2-40B4-BE49-F238E27FC236}">
                <a16:creationId xmlns:a16="http://schemas.microsoft.com/office/drawing/2014/main" id="{494E9318-A569-7D9A-F74D-BC04EA617291}"/>
              </a:ext>
            </a:extLst>
          </p:cNvPr>
          <p:cNvPicPr>
            <a:picLocks noChangeAspect="1"/>
          </p:cNvPicPr>
          <p:nvPr/>
        </p:nvPicPr>
        <p:blipFill>
          <a:blip r:embed="rId3"/>
          <a:stretch>
            <a:fillRect/>
          </a:stretch>
        </p:blipFill>
        <p:spPr>
          <a:xfrm>
            <a:off x="4732063" y="1143486"/>
            <a:ext cx="3857427" cy="3115078"/>
          </a:xfrm>
          <a:prstGeom prst="rect">
            <a:avLst/>
          </a:prstGeom>
        </p:spPr>
      </p:pic>
    </p:spTree>
    <p:extLst>
      <p:ext uri="{BB962C8B-B14F-4D97-AF65-F5344CB8AC3E}">
        <p14:creationId xmlns:p14="http://schemas.microsoft.com/office/powerpoint/2010/main" val="260377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43262"/>
            <a:ext cx="8273004" cy="590349"/>
          </a:xfrm>
        </p:spPr>
        <p:txBody>
          <a:bodyPr wrap="square" lIns="0" tIns="18000" rIns="0" bIns="18000" anchor="ctr" anchorCtr="0">
            <a:spAutoFit/>
          </a:bodyPr>
          <a:lstStyle/>
          <a:p>
            <a:r>
              <a:rPr lang="en-US" dirty="0"/>
              <a:t>Figure 25.13</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36696"/>
            <a:ext cx="2868804" cy="405683"/>
          </a:xfrm>
        </p:spPr>
        <p:txBody>
          <a:bodyPr wrap="square" lIns="0" tIns="18000" rIns="0" bIns="18000" anchor="ctr" anchorCtr="0">
            <a:spAutoFit/>
          </a:bodyPr>
          <a:lstStyle/>
          <a:p>
            <a:pPr marL="0" indent="0">
              <a:buNone/>
            </a:pPr>
            <a:r>
              <a:rPr lang="en-US" sz="2400" dirty="0"/>
              <a:t>Line Pressure Curve</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4" y="1598165"/>
            <a:ext cx="4134896" cy="1144347"/>
          </a:xfrm>
        </p:spPr>
        <p:txBody>
          <a:bodyPr wrap="square" lIns="0" tIns="18000" rIns="0" bIns="18000" anchor="ctr" anchorCtr="0">
            <a:spAutoFit/>
          </a:bodyPr>
          <a:lstStyle/>
          <a:p>
            <a:pPr marL="0" indent="0">
              <a:buNone/>
            </a:pPr>
            <a:r>
              <a:rPr lang="en-US" sz="2400" dirty="0"/>
              <a:t>Line pressure increases as the duty cycle of the </a:t>
            </a:r>
            <a:r>
              <a:rPr lang="en-US" sz="2400" spc="-300" dirty="0"/>
              <a:t>E P </a:t>
            </a:r>
            <a:r>
              <a:rPr lang="en-US" sz="2400" dirty="0"/>
              <a:t>C solenoid decreases.</a:t>
            </a:r>
          </a:p>
        </p:txBody>
      </p:sp>
      <p:pic>
        <p:nvPicPr>
          <p:cNvPr id="11" name="Picture 10" descr="A graph of duty cycle in percent versus hydraulic pressure (P S I). A curve starts as a line from 325 on the vertical axis and then gradually descends to (100, 60). A horizontal line is drawn from this point to the vertical axis.">
            <a:extLst>
              <a:ext uri="{FF2B5EF4-FFF2-40B4-BE49-F238E27FC236}">
                <a16:creationId xmlns:a16="http://schemas.microsoft.com/office/drawing/2014/main" id="{EC6CD8C5-7CB1-16D0-271C-82F9A5F46B94}"/>
              </a:ext>
            </a:extLst>
          </p:cNvPr>
          <p:cNvPicPr>
            <a:picLocks noChangeAspect="1"/>
          </p:cNvPicPr>
          <p:nvPr/>
        </p:nvPicPr>
        <p:blipFill>
          <a:blip r:embed="rId3"/>
          <a:stretch>
            <a:fillRect/>
          </a:stretch>
        </p:blipFill>
        <p:spPr>
          <a:xfrm>
            <a:off x="4693633" y="1010161"/>
            <a:ext cx="3898425" cy="3028526"/>
          </a:xfrm>
          <a:prstGeom prst="rect">
            <a:avLst/>
          </a:prstGeom>
        </p:spPr>
      </p:pic>
    </p:spTree>
    <p:extLst>
      <p:ext uri="{BB962C8B-B14F-4D97-AF65-F5344CB8AC3E}">
        <p14:creationId xmlns:p14="http://schemas.microsoft.com/office/powerpoint/2010/main" val="83618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3"/>
            <a:ext cx="8273004" cy="590349"/>
          </a:xfrm>
        </p:spPr>
        <p:txBody>
          <a:bodyPr wrap="square" lIns="0" tIns="18000" rIns="0" bIns="18000" anchor="ctr" anchorCtr="0">
            <a:spAutoFit/>
          </a:bodyPr>
          <a:lstStyle/>
          <a:p>
            <a:r>
              <a:rPr lang="en-US" dirty="0"/>
              <a:t>Figure 25.14</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48"/>
            <a:ext cx="4134896" cy="405683"/>
          </a:xfrm>
        </p:spPr>
        <p:txBody>
          <a:bodyPr wrap="square" lIns="0" tIns="18000" rIns="0" bIns="18000" anchor="ctr" anchorCtr="0">
            <a:spAutoFit/>
          </a:bodyPr>
          <a:lstStyle/>
          <a:p>
            <a:pPr marL="0" indent="0">
              <a:buNone/>
            </a:pPr>
            <a:r>
              <a:rPr lang="en-US" sz="2400" dirty="0"/>
              <a:t>Solenoid Control </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4" y="1559395"/>
            <a:ext cx="4114800" cy="1938992"/>
          </a:xfrm>
        </p:spPr>
        <p:txBody>
          <a:bodyPr lIns="0" tIns="18000" rIns="0" bIns="18000" anchor="ctr" anchorCtr="0">
            <a:spAutoFit/>
          </a:bodyPr>
          <a:lstStyle/>
          <a:p>
            <a:pPr marL="0" indent="0">
              <a:buNone/>
            </a:pPr>
            <a:r>
              <a:rPr lang="en-US" sz="2400" dirty="0">
                <a:latin typeface="Arial" panose="020B0604020202020204" pitchFamily="34" charset="0"/>
                <a:cs typeface="Arial" panose="020B0604020202020204" pitchFamily="34" charset="0"/>
              </a:rPr>
              <a:t>Solenoid control occurs when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a:t>
            </a:r>
            <a:r>
              <a:rPr lang="en-US" sz="2400" spc="-300" dirty="0">
                <a:latin typeface="Arial" panose="020B0604020202020204" pitchFamily="34" charset="0"/>
                <a:cs typeface="Arial" panose="020B0604020202020204" pitchFamily="34" charset="0"/>
              </a:rPr>
              <a:t>T C </a:t>
            </a:r>
            <a:r>
              <a:rPr lang="en-US" sz="2400" dirty="0">
                <a:latin typeface="Arial" panose="020B0604020202020204" pitchFamily="34" charset="0"/>
                <a:cs typeface="Arial" panose="020B0604020202020204" pitchFamily="34" charset="0"/>
              </a:rPr>
              <a:t>M completes circuit to ground (top) or switches on B+ (bottom). Ground connection is also B</a:t>
            </a:r>
            <a:r>
              <a:rPr lang="en-US" sz="2400" dirty="0">
                <a:effectLst/>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p:txBody>
      </p:sp>
      <p:pic>
        <p:nvPicPr>
          <p:cNvPr id="7" name="Picture 6" descr="A two-part illustration shows a circuit of the transmission control module to which a series of three switches is attached to 12 shift solenoids in oval shape arranged in 4 rows.&#10;Long description is available in notes, press F6.">
            <a:extLst>
              <a:ext uri="{FF2B5EF4-FFF2-40B4-BE49-F238E27FC236}">
                <a16:creationId xmlns:a16="http://schemas.microsoft.com/office/drawing/2014/main" id="{338950E5-BE23-C232-208B-06091D481BFB}"/>
              </a:ext>
            </a:extLst>
          </p:cNvPr>
          <p:cNvPicPr>
            <a:picLocks noChangeAspect="1"/>
          </p:cNvPicPr>
          <p:nvPr/>
        </p:nvPicPr>
        <p:blipFill>
          <a:blip r:embed="rId3"/>
          <a:stretch>
            <a:fillRect/>
          </a:stretch>
        </p:blipFill>
        <p:spPr>
          <a:xfrm>
            <a:off x="4813624" y="1216035"/>
            <a:ext cx="3640518" cy="4956365"/>
          </a:xfrm>
          <a:prstGeom prst="rect">
            <a:avLst/>
          </a:prstGeom>
        </p:spPr>
      </p:pic>
    </p:spTree>
    <p:extLst>
      <p:ext uri="{BB962C8B-B14F-4D97-AF65-F5344CB8AC3E}">
        <p14:creationId xmlns:p14="http://schemas.microsoft.com/office/powerpoint/2010/main" val="242783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5"/>
            <a:ext cx="8273004" cy="590349"/>
          </a:xfrm>
        </p:spPr>
        <p:txBody>
          <a:bodyPr wrap="square" lIns="0" tIns="18000" rIns="0" bIns="18000" anchor="ctr" anchorCtr="0">
            <a:spAutoFit/>
          </a:bodyPr>
          <a:lstStyle/>
          <a:p>
            <a:r>
              <a:rPr lang="en-US" dirty="0"/>
              <a:t>Chart 25.1</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49"/>
            <a:ext cx="1994597" cy="405683"/>
          </a:xfrm>
        </p:spPr>
        <p:txBody>
          <a:bodyPr wrap="square" lIns="0" tIns="18000" rIns="0" bIns="18000" anchor="ctr" anchorCtr="0">
            <a:spAutoFit/>
          </a:bodyPr>
          <a:lstStyle/>
          <a:p>
            <a:pPr marL="0" indent="0">
              <a:buNone/>
            </a:pPr>
            <a:r>
              <a:rPr lang="en-US" sz="2400" spc="-300" dirty="0"/>
              <a:t>E P </a:t>
            </a:r>
            <a:r>
              <a:rPr lang="en-US" sz="2400" dirty="0"/>
              <a:t>C Amperes</a:t>
            </a:r>
          </a:p>
        </p:txBody>
      </p:sp>
      <p:graphicFrame>
        <p:nvGraphicFramePr>
          <p:cNvPr id="4" name="Table 3"/>
          <p:cNvGraphicFramePr>
            <a:graphicFrameLocks noGrp="1"/>
          </p:cNvGraphicFramePr>
          <p:nvPr>
            <p:extLst>
              <p:ext uri="{D42A27DB-BD31-4B8C-83A1-F6EECF244321}">
                <p14:modId xmlns:p14="http://schemas.microsoft.com/office/powerpoint/2010/main" val="112806395"/>
              </p:ext>
            </p:extLst>
          </p:nvPr>
        </p:nvGraphicFramePr>
        <p:xfrm>
          <a:off x="1545465" y="1667945"/>
          <a:ext cx="6053070" cy="4248872"/>
        </p:xfrm>
        <a:graphic>
          <a:graphicData uri="http://schemas.openxmlformats.org/drawingml/2006/table">
            <a:tbl>
              <a:tblPr firstRow="1" bandRow="1"/>
              <a:tblGrid>
                <a:gridCol w="1982577">
                  <a:extLst>
                    <a:ext uri="{9D8B030D-6E8A-4147-A177-3AD203B41FA5}">
                      <a16:colId xmlns:a16="http://schemas.microsoft.com/office/drawing/2014/main" val="20000"/>
                    </a:ext>
                  </a:extLst>
                </a:gridCol>
                <a:gridCol w="4070493">
                  <a:extLst>
                    <a:ext uri="{9D8B030D-6E8A-4147-A177-3AD203B41FA5}">
                      <a16:colId xmlns:a16="http://schemas.microsoft.com/office/drawing/2014/main" val="20001"/>
                    </a:ext>
                  </a:extLst>
                </a:gridCol>
              </a:tblGrid>
              <a:tr h="359263">
                <a:tc>
                  <a:txBody>
                    <a:bodyPr/>
                    <a:lstStyle/>
                    <a:p>
                      <a:pPr marL="88265" marR="0" algn="l" eaLnBrk="0" hangingPunct="0">
                        <a:lnSpc>
                          <a:spcPct val="150000"/>
                        </a:lnSpc>
                        <a:spcBef>
                          <a:spcPts val="515"/>
                        </a:spcBef>
                        <a:spcAft>
                          <a:spcPts val="0"/>
                        </a:spcAft>
                      </a:pPr>
                      <a:r>
                        <a:rPr lang="en-US" sz="1600" b="1" spc="-200"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 P </a:t>
                      </a: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t>
                      </a:r>
                      <a:r>
                        <a:rPr lang="en-US" sz="1600" b="1" spc="-3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AMPERES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90000" marR="0" algn="l" eaLnBrk="0" hangingPunct="0">
                        <a:lnSpc>
                          <a:spcPct val="150000"/>
                        </a:lnSpc>
                        <a:spcBef>
                          <a:spcPts val="515"/>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PRESSURE</a:t>
                      </a:r>
                      <a:r>
                        <a:rPr lang="en-US" sz="1600" b="1" spc="-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spc="-200"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a:t>
                      </a:r>
                      <a:r>
                        <a:rPr lang="en-US" sz="1600" b="1" spc="-3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n-US" sz="1600" b="1" spc="-200"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K P a</a:t>
                      </a: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397088">
                <a:tc>
                  <a:txBody>
                    <a:bodyPr/>
                    <a:lstStyle/>
                    <a:p>
                      <a:pPr marL="88265" marR="0" eaLnBrk="0" hangingPunct="0">
                        <a:lnSpc>
                          <a:spcPct val="150000"/>
                        </a:lnSpc>
                        <a:spcBef>
                          <a:spcPts val="60"/>
                        </a:spcBef>
                        <a:spcAft>
                          <a:spcPts val="0"/>
                        </a:spcAft>
                      </a:pPr>
                      <a:r>
                        <a:rPr lang="en-US" sz="1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 point 0</a:t>
                      </a: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169–195</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(1,165–1,345</a:t>
                      </a:r>
                      <a:r>
                        <a:rPr lang="en-US" sz="1600" spc="-5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83374">
                <a:tc>
                  <a:txBody>
                    <a:bodyPr/>
                    <a:lstStyle/>
                    <a:p>
                      <a:pPr marL="88265" marR="0" eaLnBrk="0" hangingPunct="0">
                        <a:lnSpc>
                          <a:spcPct val="150000"/>
                        </a:lnSpc>
                        <a:spcBef>
                          <a:spcPts val="6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167–194</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(1,151–1,338</a:t>
                      </a:r>
                      <a:r>
                        <a:rPr lang="en-US" sz="1600" spc="-5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95417">
                <a:tc>
                  <a:txBody>
                    <a:bodyPr/>
                    <a:lstStyle/>
                    <a:p>
                      <a:pPr marL="88265" marR="0" eaLnBrk="0" hangingPunct="0">
                        <a:lnSpc>
                          <a:spcPct val="150000"/>
                        </a:lnSpc>
                        <a:spcBef>
                          <a:spcPts val="6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161–190</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(1,110–1,310</a:t>
                      </a:r>
                      <a:r>
                        <a:rPr lang="en-US" sz="1600" spc="-5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07459">
                <a:tc>
                  <a:txBody>
                    <a:bodyPr/>
                    <a:lstStyle/>
                    <a:p>
                      <a:pPr marL="88265" marR="0" eaLnBrk="0" hangingPunct="0">
                        <a:lnSpc>
                          <a:spcPct val="150000"/>
                        </a:lnSpc>
                        <a:spcBef>
                          <a:spcPts val="60"/>
                        </a:spcBef>
                        <a:spcAft>
                          <a:spcPts val="0"/>
                        </a:spcAft>
                      </a:pPr>
                      <a:r>
                        <a:rPr lang="en-US" sz="16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155–186</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a:t>
                      </a:r>
                      <a:r>
                        <a:rPr lang="en-US" sz="16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(1,069–1,282</a:t>
                      </a:r>
                      <a:r>
                        <a:rPr lang="en-US" sz="1600" spc="-5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72841">
                <a:tc>
                  <a:txBody>
                    <a:bodyPr/>
                    <a:lstStyle/>
                    <a:p>
                      <a:pPr marL="88265" marR="0" eaLnBrk="0" hangingPunct="0">
                        <a:lnSpc>
                          <a:spcPct val="150000"/>
                        </a:lnSpc>
                        <a:spcBef>
                          <a:spcPts val="60"/>
                        </a:spcBef>
                        <a:spcAft>
                          <a:spcPts val="0"/>
                        </a:spcAft>
                      </a:pPr>
                      <a:r>
                        <a:rPr lang="en-US" sz="16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144–177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 (993–1,220 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72841">
                <a:tc>
                  <a:txBody>
                    <a:bodyPr/>
                    <a:lstStyle/>
                    <a:p>
                      <a:pPr marL="88265" marR="0" eaLnBrk="0" hangingPunct="0">
                        <a:lnSpc>
                          <a:spcPct val="150000"/>
                        </a:lnSpc>
                        <a:spcBef>
                          <a:spcPts val="6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133–167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 (917–1,151 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72841">
                <a:tc>
                  <a:txBody>
                    <a:bodyPr/>
                    <a:lstStyle/>
                    <a:p>
                      <a:pPr marL="88265" marR="0" eaLnBrk="0" hangingPunct="0">
                        <a:lnSpc>
                          <a:spcPct val="150000"/>
                        </a:lnSpc>
                        <a:spcBef>
                          <a:spcPts val="60"/>
                        </a:spcBef>
                        <a:spcAft>
                          <a:spcPts val="0"/>
                        </a:spcAft>
                      </a:pPr>
                      <a:r>
                        <a:rPr lang="en-US" sz="16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120–153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 (827–1,055 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272841">
                <a:tc>
                  <a:txBody>
                    <a:bodyPr/>
                    <a:lstStyle/>
                    <a:p>
                      <a:pPr marL="88265" marR="0" eaLnBrk="0" hangingPunct="0">
                        <a:lnSpc>
                          <a:spcPct val="150000"/>
                        </a:lnSpc>
                        <a:spcBef>
                          <a:spcPts val="6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102–138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 (703–952 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272841">
                <a:tc>
                  <a:txBody>
                    <a:bodyPr/>
                    <a:lstStyle/>
                    <a:p>
                      <a:pPr marL="88265" marR="0" eaLnBrk="0" hangingPunct="0">
                        <a:lnSpc>
                          <a:spcPct val="150000"/>
                        </a:lnSpc>
                        <a:spcBef>
                          <a:spcPts val="60"/>
                        </a:spcBef>
                        <a:spcAft>
                          <a:spcPts val="0"/>
                        </a:spcAft>
                      </a:pPr>
                      <a:r>
                        <a:rPr lang="en-US" sz="16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83–119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 (572–821 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272841">
                <a:tc>
                  <a:txBody>
                    <a:bodyPr/>
                    <a:lstStyle/>
                    <a:p>
                      <a:pPr marL="88265" marR="0" eaLnBrk="0" hangingPunct="0">
                        <a:lnSpc>
                          <a:spcPct val="150000"/>
                        </a:lnSpc>
                        <a:spcBef>
                          <a:spcPts val="60"/>
                        </a:spcBef>
                        <a:spcAft>
                          <a:spcPts val="0"/>
                        </a:spcAft>
                      </a:pPr>
                      <a:r>
                        <a:rPr lang="en-US" sz="16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62–97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 (427–669 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r h="348309">
                <a:tc>
                  <a:txBody>
                    <a:bodyPr/>
                    <a:lstStyle/>
                    <a:p>
                      <a:pPr marL="88265" marR="0" eaLnBrk="0" hangingPunct="0">
                        <a:lnSpc>
                          <a:spcPct val="150000"/>
                        </a:lnSpc>
                        <a:spcBef>
                          <a:spcPts val="60"/>
                        </a:spcBef>
                        <a:spcAft>
                          <a:spcPts val="0"/>
                        </a:spcAft>
                      </a:pPr>
                      <a:r>
                        <a:rPr lang="en-US" sz="1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 point 0</a:t>
                      </a: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0000" marR="0" eaLnBrk="0" hangingPunct="0">
                        <a:lnSpc>
                          <a:spcPct val="150000"/>
                        </a:lnSpc>
                        <a:spcBef>
                          <a:spcPts val="6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53–69 </a:t>
                      </a:r>
                      <a:r>
                        <a:rPr lang="en-US" sz="1600" spc="-200" baseline="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 S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 (365–476 k</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t>
                      </a:r>
                      <a:r>
                        <a:rPr lang="en-US" sz="1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1"/>
                  </a:ext>
                </a:extLst>
              </a:tr>
            </a:tbl>
          </a:graphicData>
        </a:graphic>
      </p:graphicFrame>
      <p:graphicFrame>
        <p:nvGraphicFramePr>
          <p:cNvPr id="3" name="Object 2">
            <a:extLst>
              <a:ext uri="{FF2B5EF4-FFF2-40B4-BE49-F238E27FC236}">
                <a16:creationId xmlns:a16="http://schemas.microsoft.com/office/drawing/2014/main" id="{712FB719-31FF-41DE-D699-B3F837A3575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1081391"/>
              </p:ext>
            </p:extLst>
          </p:nvPr>
        </p:nvGraphicFramePr>
        <p:xfrm>
          <a:off x="1592391" y="2100524"/>
          <a:ext cx="349845" cy="242464"/>
        </p:xfrm>
        <a:graphic>
          <a:graphicData uri="http://schemas.openxmlformats.org/presentationml/2006/ole">
            <mc:AlternateContent xmlns:mc="http://schemas.openxmlformats.org/markup-compatibility/2006">
              <mc:Choice xmlns:v="urn:schemas-microsoft-com:vml" Requires="v">
                <p:oleObj name="Equation" r:id="rId3" imgW="253800" imgH="177480" progId="Equation.DSMT4">
                  <p:embed/>
                </p:oleObj>
              </mc:Choice>
              <mc:Fallback>
                <p:oleObj name="Equation" r:id="rId3" imgW="253800" imgH="177480" progId="Equation.DSMT4">
                  <p:embed/>
                  <p:pic>
                    <p:nvPicPr>
                      <p:cNvPr id="12" name="Object 11" descr="0 point 0 2 .">
                        <a:extLst>
                          <a:ext uri="{FF2B5EF4-FFF2-40B4-BE49-F238E27FC236}">
                            <a16:creationId xmlns:a16="http://schemas.microsoft.com/office/drawing/2014/main" id="{3955F0F2-4022-24AD-FDF2-A84198F7DF71}"/>
                          </a:ext>
                          <a:ext uri="{C183D7F6-B498-43B3-948B-1728B52AA6E4}">
                            <adec:decorative xmlns:adec="http://schemas.microsoft.com/office/drawing/2017/decorative" val="0"/>
                          </a:ext>
                        </a:extLst>
                      </p:cNvPr>
                      <p:cNvPicPr/>
                      <p:nvPr/>
                    </p:nvPicPr>
                    <p:blipFill>
                      <a:blip r:embed="rId4"/>
                      <a:stretch>
                        <a:fillRect/>
                      </a:stretch>
                    </p:blipFill>
                    <p:spPr>
                      <a:xfrm>
                        <a:off x="1592391" y="2100524"/>
                        <a:ext cx="349845" cy="242464"/>
                      </a:xfrm>
                      <a:prstGeom prst="rect">
                        <a:avLst/>
                      </a:prstGeom>
                      <a:solidFill>
                        <a:srgbClr val="D4EAE4"/>
                      </a:solidFill>
                    </p:spPr>
                  </p:pic>
                </p:oleObj>
              </mc:Fallback>
            </mc:AlternateContent>
          </a:graphicData>
        </a:graphic>
      </p:graphicFrame>
      <p:graphicFrame>
        <p:nvGraphicFramePr>
          <p:cNvPr id="5" name="Object 4">
            <a:extLst>
              <a:ext uri="{FF2B5EF4-FFF2-40B4-BE49-F238E27FC236}">
                <a16:creationId xmlns:a16="http://schemas.microsoft.com/office/drawing/2014/main" id="{AF677121-0F10-7156-32ED-04DBC600CA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56442496"/>
              </p:ext>
            </p:extLst>
          </p:nvPr>
        </p:nvGraphicFramePr>
        <p:xfrm>
          <a:off x="1597165" y="5615881"/>
          <a:ext cx="325005" cy="237130"/>
        </p:xfrm>
        <a:graphic>
          <a:graphicData uri="http://schemas.openxmlformats.org/presentationml/2006/ole">
            <mc:AlternateContent xmlns:mc="http://schemas.openxmlformats.org/markup-compatibility/2006">
              <mc:Choice xmlns:v="urn:schemas-microsoft-com:vml" Requires="v">
                <p:oleObj name="Equation" r:id="rId5" imgW="241200" imgH="177480" progId="Equation.DSMT4">
                  <p:embed/>
                </p:oleObj>
              </mc:Choice>
              <mc:Fallback>
                <p:oleObj name="Equation" r:id="rId5" imgW="241200" imgH="177480" progId="Equation.DSMT4">
                  <p:embed/>
                  <p:pic>
                    <p:nvPicPr>
                      <p:cNvPr id="3" name="Object 2" descr="0 point 0">
                        <a:extLst>
                          <a:ext uri="{FF2B5EF4-FFF2-40B4-BE49-F238E27FC236}">
                            <a16:creationId xmlns:a16="http://schemas.microsoft.com/office/drawing/2014/main" id="{712FB719-31FF-41DE-D699-B3F837A35752}"/>
                          </a:ext>
                          <a:ext uri="{C183D7F6-B498-43B3-948B-1728B52AA6E4}">
                            <adec:decorative xmlns:adec="http://schemas.microsoft.com/office/drawing/2017/decorative" val="0"/>
                          </a:ext>
                        </a:extLst>
                      </p:cNvPr>
                      <p:cNvPicPr/>
                      <p:nvPr/>
                    </p:nvPicPr>
                    <p:blipFill>
                      <a:blip r:embed="rId6"/>
                      <a:stretch>
                        <a:fillRect/>
                      </a:stretch>
                    </p:blipFill>
                    <p:spPr>
                      <a:xfrm>
                        <a:off x="1597165" y="5615881"/>
                        <a:ext cx="325005" cy="237130"/>
                      </a:xfrm>
                      <a:prstGeom prst="rect">
                        <a:avLst/>
                      </a:prstGeom>
                      <a:solidFill>
                        <a:srgbClr val="D4EAE4"/>
                      </a:solidFill>
                    </p:spPr>
                  </p:pic>
                </p:oleObj>
              </mc:Fallback>
            </mc:AlternateContent>
          </a:graphicData>
        </a:graphic>
      </p:graphicFrame>
    </p:spTree>
    <p:extLst>
      <p:ext uri="{BB962C8B-B14F-4D97-AF65-F5344CB8AC3E}">
        <p14:creationId xmlns:p14="http://schemas.microsoft.com/office/powerpoint/2010/main" val="15881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96" y="232515"/>
            <a:ext cx="8273004" cy="590349"/>
          </a:xfrm>
        </p:spPr>
        <p:txBody>
          <a:bodyPr wrap="square" lIns="0" tIns="18000" rIns="0" bIns="18000" anchor="ctr" anchorCtr="0">
            <a:spAutoFit/>
          </a:bodyPr>
          <a:lstStyle/>
          <a:p>
            <a:r>
              <a:rPr lang="en-US" dirty="0"/>
              <a:t>Adaptive Strategies </a:t>
            </a:r>
            <a:r>
              <a:rPr lang="en-US" sz="2800" dirty="0"/>
              <a:t>(1 of 2)</a:t>
            </a:r>
          </a:p>
        </p:txBody>
      </p:sp>
      <p:sp>
        <p:nvSpPr>
          <p:cNvPr id="47107" name="Content Placeholder 2"/>
          <p:cNvSpPr>
            <a:spLocks noGrp="1"/>
          </p:cNvSpPr>
          <p:nvPr>
            <p:ph idx="4294967295"/>
          </p:nvPr>
        </p:nvSpPr>
        <p:spPr>
          <a:xfrm>
            <a:off x="437104" y="1023019"/>
            <a:ext cx="8275096" cy="2598591"/>
          </a:xfrm>
          <a:prstGeom prst="rect">
            <a:avLst/>
          </a:prstGeom>
        </p:spPr>
        <p:txBody>
          <a:bodyPr wrap="square" lIns="0" tIns="18000" rIns="0" bIns="18000" anchor="ctr" anchorCtr="0">
            <a:spAutoFit/>
          </a:bodyPr>
          <a:lstStyle/>
          <a:p>
            <a:pPr marL="342900" indent="-342900"/>
            <a:r>
              <a:rPr lang="en-US" sz="2400" dirty="0"/>
              <a:t>Adaptive control, or adaptive learning, keeps shift duration within a certain time period as determined by the driver's habits.</a:t>
            </a:r>
          </a:p>
          <a:p>
            <a:pPr marL="342900" indent="-342900"/>
            <a:r>
              <a:rPr lang="en-US" sz="2400" spc="-300" dirty="0"/>
              <a:t>G </a:t>
            </a:r>
            <a:r>
              <a:rPr lang="en-US" sz="2400" dirty="0"/>
              <a:t>M call their adaptive control </a:t>
            </a:r>
          </a:p>
          <a:p>
            <a:pPr marL="829818" lvl="1" indent="-342900"/>
            <a:r>
              <a:rPr lang="en-US" sz="2400" dirty="0"/>
              <a:t>Transmission Adapt Pressure system.</a:t>
            </a:r>
          </a:p>
          <a:p>
            <a:pPr marL="829818" lvl="1" indent="-342900"/>
            <a:r>
              <a:rPr lang="en-US" sz="2400" dirty="0"/>
              <a:t>Manages oil pressure to control clutch fill rates.</a:t>
            </a:r>
          </a:p>
        </p:txBody>
      </p:sp>
    </p:spTree>
    <p:extLst>
      <p:ext uri="{BB962C8B-B14F-4D97-AF65-F5344CB8AC3E}">
        <p14:creationId xmlns:p14="http://schemas.microsoft.com/office/powerpoint/2010/main" val="13091983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237481"/>
            <a:ext cx="8275096" cy="590349"/>
          </a:xfrm>
        </p:spPr>
        <p:txBody>
          <a:bodyPr wrap="square" lIns="0" tIns="18000" rIns="0" bIns="18000" anchor="ctr" anchorCtr="0">
            <a:spAutoFit/>
          </a:bodyPr>
          <a:lstStyle/>
          <a:p>
            <a:r>
              <a:rPr lang="en-US" dirty="0"/>
              <a:t>Adaptive Strategies </a:t>
            </a:r>
            <a:r>
              <a:rPr lang="en-US" sz="2800" dirty="0"/>
              <a:t>(2 of 2)</a:t>
            </a:r>
          </a:p>
        </p:txBody>
      </p:sp>
      <p:sp>
        <p:nvSpPr>
          <p:cNvPr id="48131" name="Content Placeholder 2"/>
          <p:cNvSpPr>
            <a:spLocks noGrp="1"/>
          </p:cNvSpPr>
          <p:nvPr>
            <p:ph idx="4294967295"/>
          </p:nvPr>
        </p:nvSpPr>
        <p:spPr>
          <a:xfrm>
            <a:off x="437104" y="1026957"/>
            <a:ext cx="8275096" cy="1706039"/>
          </a:xfrm>
          <a:prstGeom prst="rect">
            <a:avLst/>
          </a:prstGeom>
        </p:spPr>
        <p:txBody>
          <a:bodyPr wrap="square" lIns="0" tIns="18000" rIns="0" bIns="18000" anchor="ctr" anchorCtr="0">
            <a:spAutoFit/>
          </a:bodyPr>
          <a:lstStyle/>
          <a:p>
            <a:pPr marL="342900" indent="-342900"/>
            <a:r>
              <a:rPr lang="en-US" sz="2400" dirty="0"/>
              <a:t>Chrysler refers to the adaptive control as the clutch volume index (</a:t>
            </a:r>
            <a:r>
              <a:rPr lang="en-US" sz="2400" spc="-300" dirty="0"/>
              <a:t>C V </a:t>
            </a:r>
            <a:r>
              <a:rPr lang="en-US" sz="2400" dirty="0"/>
              <a:t>I).</a:t>
            </a:r>
          </a:p>
          <a:p>
            <a:pPr marL="342900" indent="-342900"/>
            <a:r>
              <a:rPr lang="en-US" sz="2400" dirty="0"/>
              <a:t>Honda calls it clutch fill volume index which is shown on a scan tool as a number</a:t>
            </a:r>
            <a:r>
              <a:rPr lang="en-US" dirty="0"/>
              <a:t>..</a:t>
            </a:r>
          </a:p>
        </p:txBody>
      </p:sp>
    </p:spTree>
    <p:extLst>
      <p:ext uri="{BB962C8B-B14F-4D97-AF65-F5344CB8AC3E}">
        <p14:creationId xmlns:p14="http://schemas.microsoft.com/office/powerpoint/2010/main" val="27782274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3"/>
            <a:ext cx="8273004" cy="590349"/>
          </a:xfrm>
        </p:spPr>
        <p:txBody>
          <a:bodyPr wrap="square" lIns="0" tIns="18000" rIns="0" bIns="18000" anchor="ctr" anchorCtr="0">
            <a:spAutoFit/>
          </a:bodyPr>
          <a:lstStyle/>
          <a:p>
            <a:r>
              <a:rPr lang="en-US" dirty="0"/>
              <a:t>Figure 25.15</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5" y="1026648"/>
            <a:ext cx="3394040" cy="405683"/>
          </a:xfrm>
        </p:spPr>
        <p:txBody>
          <a:bodyPr wrap="square" lIns="0" tIns="18000" rIns="0" bIns="18000" anchor="ctr" anchorCtr="0">
            <a:spAutoFit/>
          </a:bodyPr>
          <a:lstStyle/>
          <a:p>
            <a:pPr marL="0" indent="0">
              <a:buNone/>
            </a:pPr>
            <a:r>
              <a:rPr lang="en-US" sz="2400" dirty="0"/>
              <a:t>Solenoid Control</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47151" y="1598197"/>
            <a:ext cx="3394039" cy="3754437"/>
          </a:xfrm>
        </p:spPr>
        <p:txBody>
          <a:bodyPr lIns="0" tIns="18000" rIns="0" bIns="18000" anchor="ctr" anchorCtr="0">
            <a:spAutoFit/>
          </a:bodyPr>
          <a:lstStyle/>
          <a:p>
            <a:pPr marL="0" indent="0">
              <a:buNone/>
            </a:pPr>
            <a:r>
              <a:rPr lang="en-US" sz="2400" dirty="0"/>
              <a:t>Using data from sensors, </a:t>
            </a:r>
            <a:r>
              <a:rPr lang="en-US" sz="2400" spc="-300" dirty="0"/>
              <a:t>T C </a:t>
            </a:r>
            <a:r>
              <a:rPr lang="en-US" sz="2400" dirty="0"/>
              <a:t>M can apply or release clutches. During upshift, solenoid 1 can control how fast clutch 1 releases as solenoid 2 controls how fast clutch 2 applies to keep the shift time at the proper speed.</a:t>
            </a:r>
          </a:p>
        </p:txBody>
      </p:sp>
      <p:pic>
        <p:nvPicPr>
          <p:cNvPr id="7" name="Picture 6" descr="A circuit of the transmission control module connected to solenoid 1 and clutch 1 on the left and to solenoid 2 and clutch 2 on the right.&#10;Long description is available in notes, press F6.">
            <a:extLst>
              <a:ext uri="{FF2B5EF4-FFF2-40B4-BE49-F238E27FC236}">
                <a16:creationId xmlns:a16="http://schemas.microsoft.com/office/drawing/2014/main" id="{3968C0A3-749E-7967-E6B8-AAF22DA33236}"/>
              </a:ext>
            </a:extLst>
          </p:cNvPr>
          <p:cNvPicPr>
            <a:picLocks noChangeAspect="1"/>
          </p:cNvPicPr>
          <p:nvPr/>
        </p:nvPicPr>
        <p:blipFill>
          <a:blip r:embed="rId3"/>
          <a:stretch>
            <a:fillRect/>
          </a:stretch>
        </p:blipFill>
        <p:spPr>
          <a:xfrm>
            <a:off x="4195186" y="1190388"/>
            <a:ext cx="4517560" cy="3663372"/>
          </a:xfrm>
          <a:prstGeom prst="rect">
            <a:avLst/>
          </a:prstGeom>
        </p:spPr>
      </p:pic>
    </p:spTree>
    <p:extLst>
      <p:ext uri="{BB962C8B-B14F-4D97-AF65-F5344CB8AC3E}">
        <p14:creationId xmlns:p14="http://schemas.microsoft.com/office/powerpoint/2010/main" val="84237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16" y="245103"/>
            <a:ext cx="8265683" cy="590349"/>
          </a:xfrm>
        </p:spPr>
        <p:txBody>
          <a:bodyPr wrap="square" lIns="0" tIns="18000" rIns="0" bIns="18000" anchor="ctr" anchorCtr="0">
            <a:spAutoFit/>
          </a:bodyPr>
          <a:lstStyle/>
          <a:p>
            <a:r>
              <a:rPr lang="en-US" dirty="0"/>
              <a:t>How It All Works</a:t>
            </a:r>
          </a:p>
        </p:txBody>
      </p:sp>
      <p:sp>
        <p:nvSpPr>
          <p:cNvPr id="3" name="Content Placeholder 2"/>
          <p:cNvSpPr>
            <a:spLocks noGrp="1"/>
          </p:cNvSpPr>
          <p:nvPr>
            <p:ph idx="4294967295"/>
          </p:nvPr>
        </p:nvSpPr>
        <p:spPr>
          <a:xfrm>
            <a:off x="446516" y="1008507"/>
            <a:ext cx="8265683" cy="3491143"/>
          </a:xfrm>
          <a:prstGeom prst="rect">
            <a:avLst/>
          </a:prstGeom>
        </p:spPr>
        <p:txBody>
          <a:bodyPr wrap="square" lIns="0" tIns="18000" rIns="0" bIns="18000" anchor="ctr" anchorCtr="0">
            <a:spAutoFit/>
          </a:bodyPr>
          <a:lstStyle/>
          <a:p>
            <a:pPr marL="342900" indent="-342900"/>
            <a:r>
              <a:rPr lang="en-US" sz="2400" dirty="0"/>
              <a:t>Electronic</a:t>
            </a:r>
          </a:p>
          <a:p>
            <a:pPr marL="829818" lvl="1" indent="-342900"/>
            <a:r>
              <a:rPr lang="en-US" sz="2400" spc="-300" dirty="0"/>
              <a:t>T C </a:t>
            </a:r>
            <a:r>
              <a:rPr lang="en-US" sz="2400" dirty="0"/>
              <a:t>M uses information from the various </a:t>
            </a:r>
          </a:p>
          <a:p>
            <a:pPr marL="829818" lvl="1" indent="-342900"/>
            <a:r>
              <a:rPr lang="en-US" sz="2400" dirty="0"/>
              <a:t>Engine and transmission/ transaxle sensors and then commands</a:t>
            </a:r>
          </a:p>
          <a:p>
            <a:pPr marL="829818" lvl="1" indent="-342900"/>
            <a:r>
              <a:rPr lang="en-US" sz="2400" dirty="0"/>
              <a:t>Shift solenoids to operate, which controls the timing of the shifts.</a:t>
            </a:r>
          </a:p>
          <a:p>
            <a:pPr marL="342900" indent="-342900"/>
            <a:r>
              <a:rPr lang="en-US" sz="2400" dirty="0"/>
              <a:t>Hydraulic</a:t>
            </a:r>
          </a:p>
          <a:p>
            <a:pPr marL="829818" lvl="1" indent="-342900"/>
            <a:r>
              <a:rPr lang="en-US" sz="2400" dirty="0"/>
              <a:t>Solenoid can be cycled (pulsed on and off).</a:t>
            </a:r>
          </a:p>
        </p:txBody>
      </p:sp>
    </p:spTree>
    <p:extLst>
      <p:ext uri="{BB962C8B-B14F-4D97-AF65-F5344CB8AC3E}">
        <p14:creationId xmlns:p14="http://schemas.microsoft.com/office/powerpoint/2010/main" val="142688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43261"/>
            <a:ext cx="8153400" cy="590349"/>
          </a:xfrm>
        </p:spPr>
        <p:txBody>
          <a:bodyPr lIns="0" tIns="18000" rIns="0" bIns="18000" anchor="ctr" anchorCtr="0">
            <a:spAutoFit/>
          </a:bodyPr>
          <a:lstStyle/>
          <a:p>
            <a:r>
              <a:rPr lang="en-US" dirty="0"/>
              <a:t>Figure 25.16</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47"/>
            <a:ext cx="3984171" cy="405683"/>
          </a:xfrm>
        </p:spPr>
        <p:txBody>
          <a:bodyPr wrap="square" lIns="0" tIns="18000" rIns="0" bIns="18000" anchor="ctr" anchorCtr="0">
            <a:spAutoFit/>
          </a:bodyPr>
          <a:lstStyle/>
          <a:p>
            <a:pPr marL="0" indent="0">
              <a:buNone/>
            </a:pPr>
            <a:r>
              <a:rPr lang="en-US" sz="2400" dirty="0"/>
              <a:t>Electronic/Hydraulic Controls</a:t>
            </a:r>
          </a:p>
        </p:txBody>
      </p:sp>
      <p:pic>
        <p:nvPicPr>
          <p:cNvPr id="7" name="Picture 6" descr="A block diagram showing the relationship between the electronic and hydraulic controls through the T C M.&#10;Long description is available in notes, press F6.">
            <a:extLst>
              <a:ext uri="{FF2B5EF4-FFF2-40B4-BE49-F238E27FC236}">
                <a16:creationId xmlns:a16="http://schemas.microsoft.com/office/drawing/2014/main" id="{9AAB6703-6DE6-FFC1-FBDA-24AED287072C}"/>
              </a:ext>
            </a:extLst>
          </p:cNvPr>
          <p:cNvPicPr>
            <a:picLocks noChangeAspect="1"/>
          </p:cNvPicPr>
          <p:nvPr/>
        </p:nvPicPr>
        <p:blipFill>
          <a:blip r:embed="rId3"/>
          <a:stretch>
            <a:fillRect/>
          </a:stretch>
        </p:blipFill>
        <p:spPr>
          <a:xfrm>
            <a:off x="2045059" y="1541079"/>
            <a:ext cx="5053882" cy="3945966"/>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42966" y="5574659"/>
            <a:ext cx="8269234" cy="775015"/>
          </a:xfrm>
        </p:spPr>
        <p:txBody>
          <a:bodyPr wrap="square" lIns="0" tIns="18000" rIns="0" bIns="18000" anchor="ctr" anchorCtr="0">
            <a:spAutoFit/>
          </a:bodyPr>
          <a:lstStyle/>
          <a:p>
            <a:pPr marL="0" indent="0">
              <a:buNone/>
            </a:pPr>
            <a:r>
              <a:rPr lang="en-US" sz="2400" dirty="0"/>
              <a:t>Diagram showing relationship between electronic and hydraulic controls.</a:t>
            </a:r>
          </a:p>
        </p:txBody>
      </p:sp>
    </p:spTree>
    <p:extLst>
      <p:ext uri="{BB962C8B-B14F-4D97-AF65-F5344CB8AC3E}">
        <p14:creationId xmlns:p14="http://schemas.microsoft.com/office/powerpoint/2010/main" val="355683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9196" y="227375"/>
            <a:ext cx="8273004" cy="1144347"/>
          </a:xfrm>
        </p:spPr>
        <p:txBody>
          <a:bodyPr wrap="square" lIns="0" tIns="18000" rIns="0" bIns="18000" anchor="ctr" anchorCtr="0">
            <a:spAutoFit/>
          </a:bodyPr>
          <a:lstStyle/>
          <a:p>
            <a:r>
              <a:rPr lang="en-US" dirty="0"/>
              <a:t>Frequently Asked Question: What Is Torque Control ? </a:t>
            </a:r>
            <a:endParaRPr lang="en-US"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439196" y="1507084"/>
            <a:ext cx="4432041" cy="405683"/>
          </a:xfrm>
        </p:spPr>
        <p:txBody>
          <a:bodyPr lIns="0" tIns="18000" rIns="0" bIns="18000" anchor="ctr" anchorCtr="0">
            <a:spAutoFit/>
          </a:bodyPr>
          <a:lstStyle/>
          <a:p>
            <a:pPr marL="0" indent="0">
              <a:buNone/>
            </a:pPr>
            <a:r>
              <a:rPr lang="en-US" sz="24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439196" y="2059441"/>
            <a:ext cx="7962420" cy="2621675"/>
          </a:xfrm>
        </p:spPr>
        <p:txBody>
          <a:bodyPr wrap="square" lIns="0" tIns="18000" rIns="0" bIns="18000" anchor="ctr" anchorCtr="0">
            <a:spAutoFit/>
          </a:bodyPr>
          <a:lstStyle/>
          <a:p>
            <a:pPr marL="0" indent="0">
              <a:buNone/>
            </a:pPr>
            <a:r>
              <a:rPr lang="en-US" sz="2400" b="1" dirty="0"/>
              <a:t>What Is Torque Control? </a:t>
            </a:r>
            <a:r>
              <a:rPr lang="en-US" sz="2400" dirty="0"/>
              <a:t>Accurate control of shift timing and quality provides a smoother driving experience. In addition to improving shift quality, altering the ignition timing during the shift decreases the load on the transmission and increases transmission life. This is called torque management or torque reduction and is controlled by the </a:t>
            </a:r>
            <a:r>
              <a:rPr lang="en-US" sz="2400" spc="-300" dirty="0"/>
              <a:t>P C </a:t>
            </a:r>
            <a:r>
              <a:rPr lang="en-US" sz="2400" dirty="0"/>
              <a:t>M/</a:t>
            </a:r>
            <a:r>
              <a:rPr lang="en-US" sz="2400" spc="-300" dirty="0"/>
              <a:t>T C </a:t>
            </a:r>
            <a:r>
              <a:rPr lang="en-US" sz="2400" dirty="0"/>
              <a:t>M. </a:t>
            </a:r>
            <a:r>
              <a:rPr lang="en-US" sz="2400" b="0" u="none" noProof="0" dirty="0">
                <a:effectLst>
                  <a:outerShdw blurRad="38100" dist="38100" dir="2700000" algn="tl">
                    <a:srgbClr val="000000">
                      <a:alpha val="43137"/>
                    </a:srgbClr>
                  </a:outerShdw>
                </a:effectLst>
              </a:rPr>
              <a:t>•</a:t>
            </a:r>
            <a:r>
              <a:rPr lang="en-US" sz="1800" b="0" u="none" noProof="0" dirty="0">
                <a:effectLst>
                  <a:outerShdw blurRad="38100" dist="38100" dir="2700000" algn="tl">
                    <a:srgbClr val="000000">
                      <a:alpha val="43137"/>
                    </a:srgbClr>
                  </a:outerShdw>
                </a:effectLst>
              </a:rPr>
              <a:t> </a:t>
            </a:r>
            <a:r>
              <a:rPr lang="en-US" sz="2400" dirty="0"/>
              <a:t>See Figure 25.17.</a:t>
            </a:r>
          </a:p>
        </p:txBody>
      </p:sp>
    </p:spTree>
    <p:extLst>
      <p:ext uri="{BB962C8B-B14F-4D97-AF65-F5344CB8AC3E}">
        <p14:creationId xmlns:p14="http://schemas.microsoft.com/office/powerpoint/2010/main" val="401204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233013"/>
            <a:ext cx="8275096" cy="590349"/>
          </a:xfrm>
        </p:spPr>
        <p:txBody>
          <a:bodyPr wrap="square" lIns="0" tIns="18000" rIns="0" bIns="18000" anchor="ctr" anchorCtr="0">
            <a:spAutoFit/>
          </a:bodyPr>
          <a:lstStyle/>
          <a:p>
            <a:r>
              <a:rPr lang="en-US" dirty="0"/>
              <a:t>Transmission Control Module</a:t>
            </a:r>
          </a:p>
        </p:txBody>
      </p:sp>
      <p:sp>
        <p:nvSpPr>
          <p:cNvPr id="36867" name="Content Placeholder 2"/>
          <p:cNvSpPr>
            <a:spLocks noGrp="1"/>
          </p:cNvSpPr>
          <p:nvPr>
            <p:ph idx="4294967295"/>
          </p:nvPr>
        </p:nvSpPr>
        <p:spPr>
          <a:xfrm>
            <a:off x="437104" y="1018940"/>
            <a:ext cx="8275096" cy="2537036"/>
          </a:xfrm>
          <a:prstGeom prst="rect">
            <a:avLst/>
          </a:prstGeom>
        </p:spPr>
        <p:txBody>
          <a:bodyPr wrap="square" lIns="0" tIns="18000" rIns="0" bIns="18000" anchor="ctr" anchorCtr="0">
            <a:spAutoFit/>
          </a:bodyPr>
          <a:lstStyle/>
          <a:p>
            <a:pPr marL="342900" indent="-342900"/>
            <a:r>
              <a:rPr lang="en-US" sz="2400" dirty="0"/>
              <a:t>Electronic controls are used for more accurate automatic </a:t>
            </a:r>
          </a:p>
          <a:p>
            <a:pPr marL="342900" indent="-342900"/>
            <a:r>
              <a:rPr lang="en-US" sz="2400" dirty="0"/>
              <a:t>Operation of transmission.</a:t>
            </a:r>
          </a:p>
          <a:p>
            <a:pPr marL="342900" indent="-342900"/>
            <a:r>
              <a:rPr lang="en-US" sz="2400" dirty="0"/>
              <a:t>Design is often called Control Solenoid Valve Assembly</a:t>
            </a:r>
          </a:p>
          <a:p>
            <a:pPr marL="342900" indent="-342900"/>
            <a:r>
              <a:rPr lang="en-US" sz="2400" dirty="0"/>
              <a:t>Mechatronic, &amp; Solenoid Body.</a:t>
            </a:r>
          </a:p>
          <a:p>
            <a:pPr marL="829818" lvl="1" indent="-342900"/>
            <a:r>
              <a:rPr lang="en-US" sz="2400" dirty="0"/>
              <a:t>It reduces number of wires entering transmission.</a:t>
            </a:r>
          </a:p>
        </p:txBody>
      </p:sp>
    </p:spTree>
    <p:extLst>
      <p:ext uri="{BB962C8B-B14F-4D97-AF65-F5344CB8AC3E}">
        <p14:creationId xmlns:p14="http://schemas.microsoft.com/office/powerpoint/2010/main" val="28489886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5" y="233213"/>
            <a:ext cx="8273005" cy="590349"/>
          </a:xfrm>
        </p:spPr>
        <p:txBody>
          <a:bodyPr wrap="square" lIns="0" tIns="18000" rIns="0" bIns="18000" anchor="ctr" anchorCtr="0">
            <a:spAutoFit/>
          </a:bodyPr>
          <a:lstStyle/>
          <a:p>
            <a:r>
              <a:rPr lang="en-US" dirty="0"/>
              <a:t>Figure 25.17</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42036"/>
            <a:ext cx="1984549" cy="374906"/>
          </a:xfrm>
        </p:spPr>
        <p:txBody>
          <a:bodyPr wrap="square" lIns="0" tIns="18000" rIns="0" bIns="18000" anchor="ctr" anchorCtr="0">
            <a:spAutoFit/>
          </a:bodyPr>
          <a:lstStyle/>
          <a:p>
            <a:pPr marL="0" indent="0">
              <a:buNone/>
            </a:pPr>
            <a:r>
              <a:rPr lang="en-US" sz="2200" dirty="0"/>
              <a:t>Torque Control</a:t>
            </a:r>
          </a:p>
        </p:txBody>
      </p:sp>
      <p:pic>
        <p:nvPicPr>
          <p:cNvPr id="7" name="Picture 6" descr="A block diagram of P C M and T C M demonstrating less load and less wear by controlling timing and torque.&#10;Long description is available in notes, press F6.">
            <a:extLst>
              <a:ext uri="{FF2B5EF4-FFF2-40B4-BE49-F238E27FC236}">
                <a16:creationId xmlns:a16="http://schemas.microsoft.com/office/drawing/2014/main" id="{FB046CDF-F4EE-0924-FF4B-59E909BD9EAF}"/>
              </a:ext>
            </a:extLst>
          </p:cNvPr>
          <p:cNvPicPr>
            <a:picLocks noChangeAspect="1"/>
          </p:cNvPicPr>
          <p:nvPr/>
        </p:nvPicPr>
        <p:blipFill>
          <a:blip r:embed="rId3"/>
          <a:stretch>
            <a:fillRect/>
          </a:stretch>
        </p:blipFill>
        <p:spPr>
          <a:xfrm>
            <a:off x="1550392" y="1509955"/>
            <a:ext cx="6043216" cy="3370250"/>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5" y="4991767"/>
            <a:ext cx="8275096" cy="1390568"/>
          </a:xfrm>
        </p:spPr>
        <p:txBody>
          <a:bodyPr wrap="square" lIns="0" tIns="18000" rIns="0" bIns="18000" anchor="ctr" anchorCtr="0">
            <a:spAutoFit/>
          </a:bodyPr>
          <a:lstStyle/>
          <a:p>
            <a:pPr marL="0" indent="0">
              <a:buNone/>
            </a:pPr>
            <a:r>
              <a:rPr lang="en-US" sz="2200" dirty="0"/>
              <a:t>When transmission control module (</a:t>
            </a:r>
            <a:r>
              <a:rPr lang="en-US" sz="2200" spc="-300" dirty="0"/>
              <a:t>T C </a:t>
            </a:r>
            <a:r>
              <a:rPr lang="en-US" sz="2200" dirty="0"/>
              <a:t>M) is ready to begin an upshift, it signals the powertrain control module (</a:t>
            </a:r>
            <a:r>
              <a:rPr lang="en-US" sz="2200" spc="-300" dirty="0"/>
              <a:t>P C </a:t>
            </a:r>
            <a:r>
              <a:rPr lang="en-US" sz="2200" dirty="0"/>
              <a:t>M) to reduce engine torque. This produces a smoother shift with less wear in the transmission.</a:t>
            </a:r>
          </a:p>
        </p:txBody>
      </p:sp>
    </p:spTree>
    <p:extLst>
      <p:ext uri="{BB962C8B-B14F-4D97-AF65-F5344CB8AC3E}">
        <p14:creationId xmlns:p14="http://schemas.microsoft.com/office/powerpoint/2010/main" val="3659670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2"/>
            <a:ext cx="8273004" cy="590349"/>
          </a:xfrm>
        </p:spPr>
        <p:txBody>
          <a:bodyPr wrap="square" lIns="0" tIns="18000" rIns="0" bIns="18000" anchor="ctr" anchorCtr="0">
            <a:spAutoFit/>
          </a:bodyPr>
          <a:lstStyle/>
          <a:p>
            <a:r>
              <a:rPr lang="en-US" dirty="0"/>
              <a:t>Figure 25.18</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36697"/>
            <a:ext cx="3853542" cy="405683"/>
          </a:xfrm>
        </p:spPr>
        <p:txBody>
          <a:bodyPr wrap="square" lIns="0" tIns="18000" rIns="0" bIns="18000" anchor="ctr" anchorCtr="0">
            <a:spAutoFit/>
          </a:bodyPr>
          <a:lstStyle/>
          <a:p>
            <a:pPr marL="0" indent="0">
              <a:buNone/>
            </a:pPr>
            <a:r>
              <a:rPr lang="en-US" sz="2400" dirty="0"/>
              <a:t>Adaptive Pressure Changes</a:t>
            </a:r>
          </a:p>
        </p:txBody>
      </p:sp>
      <p:pic>
        <p:nvPicPr>
          <p:cNvPr id="7" name="Picture 6" descr="A screenshot of a dashboard displaying a table of pressure changes and throttle positions.&#10;Long description is available in notes, press F6.">
            <a:extLst>
              <a:ext uri="{FF2B5EF4-FFF2-40B4-BE49-F238E27FC236}">
                <a16:creationId xmlns:a16="http://schemas.microsoft.com/office/drawing/2014/main" id="{F0F9F6D2-ADC6-F35F-1CB7-EB231C349580}"/>
              </a:ext>
            </a:extLst>
          </p:cNvPr>
          <p:cNvPicPr>
            <a:picLocks noChangeAspect="1"/>
          </p:cNvPicPr>
          <p:nvPr/>
        </p:nvPicPr>
        <p:blipFill>
          <a:blip r:embed="rId3"/>
          <a:stretch>
            <a:fillRect/>
          </a:stretch>
        </p:blipFill>
        <p:spPr>
          <a:xfrm>
            <a:off x="1085919" y="1603530"/>
            <a:ext cx="6972162" cy="3650940"/>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42966" y="5454538"/>
            <a:ext cx="8269234" cy="775015"/>
          </a:xfrm>
        </p:spPr>
        <p:txBody>
          <a:bodyPr wrap="square" lIns="0" tIns="18000" rIns="0" bIns="18000" anchor="ctr" anchorCtr="0">
            <a:spAutoFit/>
          </a:bodyPr>
          <a:lstStyle/>
          <a:p>
            <a:pPr marL="0" indent="0">
              <a:buNone/>
            </a:pPr>
            <a:r>
              <a:rPr lang="en-US" sz="2400" dirty="0"/>
              <a:t>A scan tool display showing the adaptive (</a:t>
            </a:r>
            <a:r>
              <a:rPr lang="en-US" sz="2400" spc="-300" dirty="0"/>
              <a:t>T A </a:t>
            </a:r>
            <a:r>
              <a:rPr lang="en-US" sz="2400" dirty="0"/>
              <a:t>P) pressure changes at various throttle positions.</a:t>
            </a:r>
          </a:p>
        </p:txBody>
      </p:sp>
    </p:spTree>
    <p:extLst>
      <p:ext uri="{BB962C8B-B14F-4D97-AF65-F5344CB8AC3E}">
        <p14:creationId xmlns:p14="http://schemas.microsoft.com/office/powerpoint/2010/main" val="193407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9196" y="237425"/>
            <a:ext cx="8273004" cy="1144347"/>
          </a:xfrm>
        </p:spPr>
        <p:txBody>
          <a:bodyPr wrap="square" lIns="0" tIns="18000" rIns="0" bIns="18000" anchor="ctr" anchorCtr="0">
            <a:spAutoFit/>
          </a:bodyPr>
          <a:lstStyle/>
          <a:p>
            <a:r>
              <a:rPr lang="en-US" dirty="0"/>
              <a:t>Frequently Asked Question: What Is Fuzzy Logic ?</a:t>
            </a:r>
            <a:endParaRPr lang="en-US"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439197" y="1507084"/>
            <a:ext cx="4313674" cy="405683"/>
          </a:xfrm>
        </p:spPr>
        <p:txBody>
          <a:bodyPr wrap="square" lIns="0" tIns="18000" rIns="0" bIns="18000" anchor="ctr" anchorCtr="0">
            <a:spAutoFit/>
          </a:bodyPr>
          <a:lstStyle/>
          <a:p>
            <a:pPr marL="0" indent="0">
              <a:buNone/>
            </a:pPr>
            <a:r>
              <a:rPr lang="en-US" sz="24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439196" y="2040940"/>
            <a:ext cx="8273004" cy="3360338"/>
          </a:xfrm>
        </p:spPr>
        <p:txBody>
          <a:bodyPr wrap="square" lIns="0" tIns="18000" rIns="0" bIns="18000" anchor="ctr" anchorCtr="0">
            <a:spAutoFit/>
          </a:bodyPr>
          <a:lstStyle/>
          <a:p>
            <a:pPr marL="0" indent="0">
              <a:buNone/>
            </a:pPr>
            <a:r>
              <a:rPr lang="en-US" sz="2400" b="1" dirty="0"/>
              <a:t>What Is Fuzzy Logic? </a:t>
            </a:r>
            <a:r>
              <a:rPr lang="en-US" sz="2400" dirty="0"/>
              <a:t>A method used to improve shift timing is through process called fuzzy logic. In most situations, shifts simply match vehicle speed and throttle position. Fuzzy logic adapts shifts to driving conditions such as mountains, upgrades and downgrades, and while turning corners. Shifts will be delayed and firmer because of increased load and multiple changes in throttle position. Fuzzy logic and advanced electronics allow improved shifts for many different situations. </a:t>
            </a:r>
            <a:r>
              <a:rPr lang="en-US" sz="2400" b="0" u="none" noProof="0" dirty="0">
                <a:effectLst>
                  <a:outerShdw blurRad="38100" dist="38100" dir="2700000" algn="tl">
                    <a:srgbClr val="000000">
                      <a:alpha val="43137"/>
                    </a:srgbClr>
                  </a:outerShdw>
                </a:effectLst>
              </a:rPr>
              <a:t>• </a:t>
            </a:r>
            <a:r>
              <a:rPr lang="en-US" sz="2400" dirty="0"/>
              <a:t>See Figure 25.19.</a:t>
            </a:r>
          </a:p>
        </p:txBody>
      </p:sp>
    </p:spTree>
    <p:extLst>
      <p:ext uri="{BB962C8B-B14F-4D97-AF65-F5344CB8AC3E}">
        <p14:creationId xmlns:p14="http://schemas.microsoft.com/office/powerpoint/2010/main" val="120009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43260"/>
            <a:ext cx="8273004" cy="590349"/>
          </a:xfrm>
        </p:spPr>
        <p:txBody>
          <a:bodyPr wrap="square" lIns="0" tIns="18000" rIns="0" bIns="18000" anchor="ctr" anchorCtr="0">
            <a:spAutoFit/>
          </a:bodyPr>
          <a:lstStyle/>
          <a:p>
            <a:r>
              <a:rPr lang="en-US" dirty="0"/>
              <a:t>Figure 25.19</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26649"/>
            <a:ext cx="1663001" cy="405683"/>
          </a:xfrm>
        </p:spPr>
        <p:txBody>
          <a:bodyPr wrap="square" lIns="0" tIns="18000" rIns="0" bIns="18000" anchor="ctr" anchorCtr="0">
            <a:spAutoFit/>
          </a:bodyPr>
          <a:lstStyle/>
          <a:p>
            <a:pPr marL="0" indent="0">
              <a:buNone/>
            </a:pPr>
            <a:r>
              <a:rPr lang="en-US" sz="2400" dirty="0"/>
              <a:t>Fuzzy Logic</a:t>
            </a:r>
          </a:p>
        </p:txBody>
      </p:sp>
      <p:pic>
        <p:nvPicPr>
          <p:cNvPr id="7" name="Picture 6" descr="A block diagram showing the inputs to the fuzzy logic part of the T M C and then shift control as the output. &#10;Long description is available in notes, press F6.">
            <a:extLst>
              <a:ext uri="{FF2B5EF4-FFF2-40B4-BE49-F238E27FC236}">
                <a16:creationId xmlns:a16="http://schemas.microsoft.com/office/drawing/2014/main" id="{9B0C4706-D470-89FC-3907-AF6DBBB30A2C}"/>
              </a:ext>
            </a:extLst>
          </p:cNvPr>
          <p:cNvPicPr>
            <a:picLocks noChangeAspect="1"/>
          </p:cNvPicPr>
          <p:nvPr/>
        </p:nvPicPr>
        <p:blipFill>
          <a:blip r:embed="rId3"/>
          <a:stretch>
            <a:fillRect/>
          </a:stretch>
        </p:blipFill>
        <p:spPr>
          <a:xfrm>
            <a:off x="615102" y="1581236"/>
            <a:ext cx="7913797" cy="3312748"/>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43678" y="5085243"/>
            <a:ext cx="8268522" cy="1144347"/>
          </a:xfrm>
        </p:spPr>
        <p:txBody>
          <a:bodyPr wrap="square" lIns="0" tIns="18000" rIns="0" bIns="18000" anchor="ctr" anchorCtr="0">
            <a:spAutoFit/>
          </a:bodyPr>
          <a:lstStyle/>
          <a:p>
            <a:pPr marL="0" indent="0">
              <a:buNone/>
            </a:pPr>
            <a:r>
              <a:rPr lang="en-US" sz="2400" dirty="0"/>
              <a:t>Fuzzy logic part of </a:t>
            </a:r>
            <a:r>
              <a:rPr lang="en-US" sz="2400" spc="-300" dirty="0"/>
              <a:t>T M </a:t>
            </a:r>
            <a:r>
              <a:rPr lang="en-US" sz="2400" dirty="0"/>
              <a:t>C receives input signals, compares what the driver is doing with the throttle and what the vehicle is doing with normal operation, adapts shift timing.</a:t>
            </a:r>
          </a:p>
        </p:txBody>
      </p:sp>
    </p:spTree>
    <p:extLst>
      <p:ext uri="{BB962C8B-B14F-4D97-AF65-F5344CB8AC3E}">
        <p14:creationId xmlns:p14="http://schemas.microsoft.com/office/powerpoint/2010/main" val="2422463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7"/>
            <a:ext cx="8273004" cy="590349"/>
          </a:xfrm>
        </p:spPr>
        <p:txBody>
          <a:bodyPr wrap="square" lIns="0" tIns="18000" rIns="0" bIns="18000" anchor="ctr" anchorCtr="0">
            <a:spAutoFit/>
          </a:bodyPr>
          <a:lstStyle/>
          <a:p>
            <a:r>
              <a:rPr lang="en-US" dirty="0"/>
              <a:t>Chart 25.2</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36699"/>
            <a:ext cx="8275096" cy="405683"/>
          </a:xfrm>
        </p:spPr>
        <p:txBody>
          <a:bodyPr wrap="square" lIns="0" tIns="18000" rIns="0" bIns="18000" anchor="ctr" anchorCtr="0">
            <a:spAutoFit/>
          </a:bodyPr>
          <a:lstStyle/>
          <a:p>
            <a:pPr marL="0" indent="0">
              <a:buNone/>
            </a:pPr>
            <a:r>
              <a:rPr lang="en-US" sz="2400" dirty="0"/>
              <a:t>General Motors 4T60-E (Front-Wheel-Drive Transaxle)</a:t>
            </a:r>
          </a:p>
        </p:txBody>
      </p:sp>
      <p:graphicFrame>
        <p:nvGraphicFramePr>
          <p:cNvPr id="6" name="Table 5">
            <a:extLst>
              <a:ext uri="{FF2B5EF4-FFF2-40B4-BE49-F238E27FC236}">
                <a16:creationId xmlns:a16="http://schemas.microsoft.com/office/drawing/2014/main" id="{7BD12E43-3CC9-4DDD-3D1B-0C225CC139BE}"/>
              </a:ext>
            </a:extLst>
          </p:cNvPr>
          <p:cNvGraphicFramePr>
            <a:graphicFrameLocks noGrp="1"/>
          </p:cNvGraphicFramePr>
          <p:nvPr>
            <p:extLst>
              <p:ext uri="{D42A27DB-BD31-4B8C-83A1-F6EECF244321}">
                <p14:modId xmlns:p14="http://schemas.microsoft.com/office/powerpoint/2010/main" val="36267431"/>
              </p:ext>
            </p:extLst>
          </p:nvPr>
        </p:nvGraphicFramePr>
        <p:xfrm>
          <a:off x="2068521" y="1910751"/>
          <a:ext cx="5006958" cy="2655463"/>
        </p:xfrm>
        <a:graphic>
          <a:graphicData uri="http://schemas.openxmlformats.org/drawingml/2006/table">
            <a:tbl>
              <a:tblPr firstRow="1" firstCol="1" bandRow="1">
                <a:tableStyleId>{40F9630F-82C1-40B7-BC3A-925EFCFF5E92}</a:tableStyleId>
              </a:tblPr>
              <a:tblGrid>
                <a:gridCol w="1668986">
                  <a:extLst>
                    <a:ext uri="{9D8B030D-6E8A-4147-A177-3AD203B41FA5}">
                      <a16:colId xmlns:a16="http://schemas.microsoft.com/office/drawing/2014/main" val="1464383551"/>
                    </a:ext>
                  </a:extLst>
                </a:gridCol>
                <a:gridCol w="1668986">
                  <a:extLst>
                    <a:ext uri="{9D8B030D-6E8A-4147-A177-3AD203B41FA5}">
                      <a16:colId xmlns:a16="http://schemas.microsoft.com/office/drawing/2014/main" val="272086627"/>
                    </a:ext>
                  </a:extLst>
                </a:gridCol>
                <a:gridCol w="1668986">
                  <a:extLst>
                    <a:ext uri="{9D8B030D-6E8A-4147-A177-3AD203B41FA5}">
                      <a16:colId xmlns:a16="http://schemas.microsoft.com/office/drawing/2014/main" val="161170463"/>
                    </a:ext>
                  </a:extLst>
                </a:gridCol>
              </a:tblGrid>
              <a:tr h="419547">
                <a:tc>
                  <a:txBody>
                    <a:bodyPr/>
                    <a:lstStyle/>
                    <a:p>
                      <a:pPr marL="0" marR="0" algn="l">
                        <a:lnSpc>
                          <a:spcPct val="107000"/>
                        </a:lnSpc>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Gear Range</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l">
                        <a:lnSpc>
                          <a:spcPct val="107000"/>
                        </a:lnSpc>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Solenoid A</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l">
                        <a:lnSpc>
                          <a:spcPct val="107000"/>
                        </a:lnSpc>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Solenoid B</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471834177"/>
                  </a:ext>
                </a:extLst>
              </a:tr>
              <a:tr h="558979">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First 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773739371"/>
                  </a:ext>
                </a:extLst>
              </a:tr>
              <a:tr h="558979">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Second 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873644867"/>
                  </a:ext>
                </a:extLst>
              </a:tr>
              <a:tr h="558979">
                <a:tc>
                  <a:txBody>
                    <a:bodyPr/>
                    <a:lstStyle/>
                    <a:p>
                      <a:pPr marL="0" marR="0" algn="l">
                        <a:lnSpc>
                          <a:spcPct val="107000"/>
                        </a:lnSpc>
                        <a:spcBef>
                          <a:spcPts val="0"/>
                        </a:spcBef>
                        <a:spcAft>
                          <a:spcPts val="0"/>
                        </a:spcAft>
                      </a:pP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Third</a:t>
                      </a:r>
                      <a:r>
                        <a:rPr lang="en-US" sz="1800" b="1"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105557562"/>
                  </a:ext>
                </a:extLst>
              </a:tr>
              <a:tr h="558979">
                <a:tc>
                  <a:txBody>
                    <a:bodyPr/>
                    <a:lstStyle/>
                    <a:p>
                      <a:pPr marL="0" marR="0" algn="l">
                        <a:lnSpc>
                          <a:spcPct val="107000"/>
                        </a:lnSpc>
                        <a:spcBef>
                          <a:spcPts val="0"/>
                        </a:spcBef>
                        <a:spcAft>
                          <a:spcPts val="0"/>
                        </a:spcAft>
                      </a:pP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Fourth</a:t>
                      </a:r>
                      <a:r>
                        <a:rPr lang="en-US" sz="1800" b="1"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352552368"/>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1800" y="5300607"/>
            <a:ext cx="8280400" cy="775015"/>
          </a:xfrm>
        </p:spPr>
        <p:txBody>
          <a:bodyPr wrap="square" lIns="0" tIns="18000" rIns="0" bIns="18000" anchor="ctr" anchorCtr="0">
            <a:spAutoFit/>
          </a:bodyPr>
          <a:lstStyle/>
          <a:p>
            <a:pPr marL="0" indent="0">
              <a:buNone/>
            </a:pPr>
            <a:r>
              <a:rPr lang="en-US" sz="2400" dirty="0"/>
              <a:t>Vehicle would start out remain in 3rd gear if there was a fault with computer or wiring.</a:t>
            </a:r>
          </a:p>
        </p:txBody>
      </p:sp>
    </p:spTree>
    <p:extLst>
      <p:ext uri="{BB962C8B-B14F-4D97-AF65-F5344CB8AC3E}">
        <p14:creationId xmlns:p14="http://schemas.microsoft.com/office/powerpoint/2010/main" val="3924079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5" y="243259"/>
            <a:ext cx="8269233" cy="590349"/>
          </a:xfrm>
        </p:spPr>
        <p:txBody>
          <a:bodyPr wrap="square" lIns="0" tIns="18000" rIns="0" bIns="18000" anchor="ctr" anchorCtr="0">
            <a:spAutoFit/>
          </a:bodyPr>
          <a:lstStyle/>
          <a:p>
            <a:r>
              <a:rPr lang="en-US" dirty="0"/>
              <a:t>Chart 25.3</a:t>
            </a: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42966" y="1022222"/>
            <a:ext cx="8269233" cy="405683"/>
          </a:xfrm>
        </p:spPr>
        <p:txBody>
          <a:bodyPr wrap="square" lIns="0" tIns="18000" rIns="0" bIns="18000" anchor="ctr" anchorCtr="0">
            <a:spAutoFit/>
          </a:bodyPr>
          <a:lstStyle/>
          <a:p>
            <a:pPr marL="0" indent="0">
              <a:buNone/>
            </a:pPr>
            <a:r>
              <a:rPr lang="en-US" sz="2400" dirty="0"/>
              <a:t>General Motors 4l80-E (Rear-Wheel-Drive Transmission)</a:t>
            </a:r>
          </a:p>
        </p:txBody>
      </p:sp>
      <p:graphicFrame>
        <p:nvGraphicFramePr>
          <p:cNvPr id="6" name="Table 5">
            <a:extLst>
              <a:ext uri="{FF2B5EF4-FFF2-40B4-BE49-F238E27FC236}">
                <a16:creationId xmlns:a16="http://schemas.microsoft.com/office/drawing/2014/main" id="{3D80FB9E-D647-AE54-3E99-BA14565FE408}"/>
              </a:ext>
            </a:extLst>
          </p:cNvPr>
          <p:cNvGraphicFramePr>
            <a:graphicFrameLocks noGrp="1"/>
          </p:cNvGraphicFramePr>
          <p:nvPr>
            <p:extLst>
              <p:ext uri="{D42A27DB-BD31-4B8C-83A1-F6EECF244321}">
                <p14:modId xmlns:p14="http://schemas.microsoft.com/office/powerpoint/2010/main" val="1188065440"/>
              </p:ext>
            </p:extLst>
          </p:nvPr>
        </p:nvGraphicFramePr>
        <p:xfrm>
          <a:off x="1925982" y="1988389"/>
          <a:ext cx="5295657" cy="2605206"/>
        </p:xfrm>
        <a:graphic>
          <a:graphicData uri="http://schemas.openxmlformats.org/drawingml/2006/table">
            <a:tbl>
              <a:tblPr firstRow="1" firstCol="1" bandRow="1">
                <a:tableStyleId>{40F9630F-82C1-40B7-BC3A-925EFCFF5E92}</a:tableStyleId>
              </a:tblPr>
              <a:tblGrid>
                <a:gridCol w="1765219">
                  <a:extLst>
                    <a:ext uri="{9D8B030D-6E8A-4147-A177-3AD203B41FA5}">
                      <a16:colId xmlns:a16="http://schemas.microsoft.com/office/drawing/2014/main" val="1759792813"/>
                    </a:ext>
                  </a:extLst>
                </a:gridCol>
                <a:gridCol w="1765219">
                  <a:extLst>
                    <a:ext uri="{9D8B030D-6E8A-4147-A177-3AD203B41FA5}">
                      <a16:colId xmlns:a16="http://schemas.microsoft.com/office/drawing/2014/main" val="179109374"/>
                    </a:ext>
                  </a:extLst>
                </a:gridCol>
                <a:gridCol w="1765219">
                  <a:extLst>
                    <a:ext uri="{9D8B030D-6E8A-4147-A177-3AD203B41FA5}">
                      <a16:colId xmlns:a16="http://schemas.microsoft.com/office/drawing/2014/main" val="3545438208"/>
                    </a:ext>
                  </a:extLst>
                </a:gridCol>
              </a:tblGrid>
              <a:tr h="505202">
                <a:tc>
                  <a:txBody>
                    <a:bodyPr/>
                    <a:lstStyle/>
                    <a:p>
                      <a:pPr marL="0" marR="0" algn="l">
                        <a:lnSpc>
                          <a:spcPct val="107000"/>
                        </a:lnSpc>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Gear Range</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l">
                        <a:lnSpc>
                          <a:spcPct val="107000"/>
                        </a:lnSpc>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Solenoid A</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l">
                        <a:lnSpc>
                          <a:spcPct val="107000"/>
                        </a:lnSpc>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Solenoid B</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552198678"/>
                  </a:ext>
                </a:extLst>
              </a:tr>
              <a:tr h="525001">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First 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769579864"/>
                  </a:ext>
                </a:extLst>
              </a:tr>
              <a:tr h="525001">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Second 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86871201"/>
                  </a:ext>
                </a:extLst>
              </a:tr>
              <a:tr h="525001">
                <a:tc>
                  <a:txBody>
                    <a:bodyPr/>
                    <a:lstStyle/>
                    <a:p>
                      <a:pPr marL="0" marR="0" algn="l">
                        <a:lnSpc>
                          <a:spcPct val="107000"/>
                        </a:lnSpc>
                        <a:spcBef>
                          <a:spcPts val="0"/>
                        </a:spcBef>
                        <a:spcAft>
                          <a:spcPts val="0"/>
                        </a:spcAft>
                      </a:pP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Third</a:t>
                      </a:r>
                      <a:r>
                        <a:rPr lang="en-US" sz="1800" b="1"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OFF</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99276782"/>
                  </a:ext>
                </a:extLst>
              </a:tr>
              <a:tr h="525001">
                <a:tc>
                  <a:txBody>
                    <a:bodyPr/>
                    <a:lstStyle/>
                    <a:p>
                      <a:pPr marL="0" marR="0" algn="l">
                        <a:lnSpc>
                          <a:spcPct val="107000"/>
                        </a:lnSpc>
                        <a:spcBef>
                          <a:spcPts val="0"/>
                        </a:spcBef>
                        <a:spcAft>
                          <a:spcPts val="0"/>
                        </a:spcAft>
                      </a:pP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Fourth</a:t>
                      </a:r>
                      <a:r>
                        <a:rPr lang="en-US" sz="1800" b="1"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gear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14652559"/>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3441" y="5350699"/>
            <a:ext cx="8265462" cy="775015"/>
          </a:xfrm>
        </p:spPr>
        <p:txBody>
          <a:bodyPr wrap="square" lIns="0" tIns="18000" rIns="0" bIns="18000" anchor="ctr" anchorCtr="0">
            <a:spAutoFit/>
          </a:bodyPr>
          <a:lstStyle/>
          <a:p>
            <a:pPr marL="0" indent="0">
              <a:buNone/>
            </a:pPr>
            <a:r>
              <a:rPr lang="en-US" sz="2400" dirty="0"/>
              <a:t>Vehicle would start out remain in 2nd gear if there was fault with computer or wiring.</a:t>
            </a:r>
          </a:p>
        </p:txBody>
      </p:sp>
    </p:spTree>
    <p:extLst>
      <p:ext uri="{BB962C8B-B14F-4D97-AF65-F5344CB8AC3E}">
        <p14:creationId xmlns:p14="http://schemas.microsoft.com/office/powerpoint/2010/main" val="362260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37104" y="232047"/>
            <a:ext cx="8275096" cy="590349"/>
          </a:xfrm>
        </p:spPr>
        <p:txBody>
          <a:bodyPr wrap="square" lIns="0" tIns="18000" rIns="0" bIns="18000" anchor="ctr" anchorCtr="0">
            <a:spAutoFit/>
          </a:bodyPr>
          <a:lstStyle/>
          <a:p>
            <a:r>
              <a:rPr lang="en-US" dirty="0"/>
              <a:t>Question 1</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47152" y="1017444"/>
            <a:ext cx="7980856" cy="2560119"/>
          </a:xfrm>
        </p:spPr>
        <p:txBody>
          <a:bodyPr wrap="square" lIns="0" tIns="18000" rIns="0" bIns="18000" anchor="ctr" anchorCtr="0">
            <a:spAutoFit/>
          </a:bodyPr>
          <a:lstStyle/>
          <a:p>
            <a:pPr marL="0" indent="0">
              <a:buNone/>
            </a:pPr>
            <a:r>
              <a:rPr lang="en-US" sz="2400" dirty="0"/>
              <a:t>What type of sensor is the transmission fluid temperature (</a:t>
            </a:r>
            <a:r>
              <a:rPr lang="en-US" sz="2400" spc="-300" dirty="0"/>
              <a:t>T F </a:t>
            </a:r>
            <a:r>
              <a:rPr lang="en-US" sz="2400" dirty="0"/>
              <a:t>T) sensor?</a:t>
            </a:r>
          </a:p>
          <a:p>
            <a:pPr marL="829818" lvl="1" indent="-342900"/>
            <a:r>
              <a:rPr lang="en-US" sz="2400" dirty="0"/>
              <a:t>a. Negative temperature coefficient (</a:t>
            </a:r>
            <a:r>
              <a:rPr lang="en-US" sz="2400" spc="-300" dirty="0"/>
              <a:t>N T </a:t>
            </a:r>
            <a:r>
              <a:rPr lang="en-US" sz="2400" dirty="0"/>
              <a:t>C) thermistor</a:t>
            </a:r>
          </a:p>
          <a:p>
            <a:pPr marL="829818" lvl="1" indent="-342900"/>
            <a:r>
              <a:rPr lang="en-US" sz="2400" dirty="0"/>
              <a:t>b. Potentiometer</a:t>
            </a:r>
          </a:p>
          <a:p>
            <a:pPr marL="829818" lvl="1" indent="-342900"/>
            <a:r>
              <a:rPr lang="en-US" sz="2400" dirty="0"/>
              <a:t>c. Rheostat</a:t>
            </a:r>
          </a:p>
          <a:p>
            <a:pPr marL="829818" lvl="1" indent="-342900"/>
            <a:r>
              <a:rPr lang="en-US" sz="2400" dirty="0"/>
              <a:t>d. Transducer</a:t>
            </a:r>
          </a:p>
        </p:txBody>
      </p:sp>
    </p:spTree>
    <p:extLst>
      <p:ext uri="{BB962C8B-B14F-4D97-AF65-F5344CB8AC3E}">
        <p14:creationId xmlns:p14="http://schemas.microsoft.com/office/powerpoint/2010/main" val="207317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37103" y="242819"/>
            <a:ext cx="8271905" cy="590349"/>
          </a:xfrm>
        </p:spPr>
        <p:txBody>
          <a:bodyPr wrap="square" lIns="0" tIns="18000" rIns="0" bIns="18000" anchor="ctr" anchorCtr="0">
            <a:spAutoFit/>
          </a:bodyPr>
          <a:lstStyle/>
          <a:p>
            <a:r>
              <a:rPr lang="en-US" dirty="0"/>
              <a:t>Answer 1</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37104" y="1023824"/>
            <a:ext cx="7878760" cy="1590623"/>
          </a:xfrm>
        </p:spPr>
        <p:txBody>
          <a:bodyPr wrap="square" lIns="0" tIns="18000" rIns="0" bIns="18000" anchor="ctr" anchorCtr="0">
            <a:spAutoFit/>
          </a:bodyPr>
          <a:lstStyle/>
          <a:p>
            <a:pPr marL="0" indent="0">
              <a:buNone/>
            </a:pPr>
            <a:r>
              <a:rPr lang="en-US" sz="2400" dirty="0"/>
              <a:t>What type of sensor is the transmission fluid temperature (</a:t>
            </a:r>
            <a:r>
              <a:rPr lang="en-US" sz="2400" spc="-300" dirty="0"/>
              <a:t>T F T</a:t>
            </a:r>
            <a:r>
              <a:rPr lang="en-US" sz="2400" dirty="0"/>
              <a:t>) sensor?</a:t>
            </a:r>
          </a:p>
          <a:p>
            <a:pPr marL="829818" lvl="1" indent="-342900"/>
            <a:r>
              <a:rPr lang="en-US" sz="2400" dirty="0"/>
              <a:t>a. Negative temperature coefficient (</a:t>
            </a:r>
            <a:r>
              <a:rPr lang="en-US" sz="2400" spc="-300" dirty="0"/>
              <a:t>N T </a:t>
            </a:r>
            <a:r>
              <a:rPr lang="en-US" sz="2400" dirty="0"/>
              <a:t>C) thermistor. </a:t>
            </a:r>
          </a:p>
        </p:txBody>
      </p:sp>
    </p:spTree>
    <p:extLst>
      <p:ext uri="{BB962C8B-B14F-4D97-AF65-F5344CB8AC3E}">
        <p14:creationId xmlns:p14="http://schemas.microsoft.com/office/powerpoint/2010/main" val="4126095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323BF-EF41-72E9-7A57-D65F731E6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A82C6-5645-018D-C236-783B3ECB850C}"/>
              </a:ext>
            </a:extLst>
          </p:cNvPr>
          <p:cNvSpPr>
            <a:spLocks noGrp="1"/>
          </p:cNvSpPr>
          <p:nvPr>
            <p:ph type="title"/>
          </p:nvPr>
        </p:nvSpPr>
        <p:spPr>
          <a:xfrm>
            <a:off x="437103" y="216941"/>
            <a:ext cx="8271905" cy="590349"/>
          </a:xfrm>
        </p:spPr>
        <p:txBody>
          <a:bodyPr wrap="square" lIns="0" tIns="18000" rIns="0" bIns="18000" anchor="ctr" anchorCtr="0">
            <a:spAutoFit/>
          </a:bodyPr>
          <a:lstStyle/>
          <a:p>
            <a:r>
              <a:rPr lang="en-US"/>
              <a:t>Summary </a:t>
            </a:r>
            <a:r>
              <a:rPr lang="en-US" sz="2800"/>
              <a:t>(1 of 2)</a:t>
            </a:r>
            <a:endParaRPr lang="en-US" dirty="0"/>
          </a:p>
        </p:txBody>
      </p:sp>
      <p:sp>
        <p:nvSpPr>
          <p:cNvPr id="5" name="Content Placeholder 4">
            <a:extLst>
              <a:ext uri="{FF2B5EF4-FFF2-40B4-BE49-F238E27FC236}">
                <a16:creationId xmlns:a16="http://schemas.microsoft.com/office/drawing/2014/main" id="{C43CAC47-D8AF-9509-DDAC-84B7AA921FDF}"/>
              </a:ext>
            </a:extLst>
          </p:cNvPr>
          <p:cNvSpPr>
            <a:spLocks noGrp="1"/>
          </p:cNvSpPr>
          <p:nvPr>
            <p:ph sz="quarter" idx="13"/>
          </p:nvPr>
        </p:nvSpPr>
        <p:spPr>
          <a:xfrm>
            <a:off x="437104" y="1030324"/>
            <a:ext cx="8275096" cy="2267732"/>
          </a:xfrm>
        </p:spPr>
        <p:txBody>
          <a:bodyPr wrap="square" lIns="0" tIns="18000" rIns="0" bIns="18000" anchor="ctr" anchorCtr="0">
            <a:spAutoFit/>
          </a:bodyPr>
          <a:lstStyle/>
          <a:p>
            <a:pPr marL="342900" indent="-342900"/>
            <a:r>
              <a:rPr lang="en-US" sz="2400" dirty="0"/>
              <a:t>Electronic controls used for more accurate automatic operation </a:t>
            </a:r>
          </a:p>
          <a:p>
            <a:pPr marL="342900" indent="-342900"/>
            <a:r>
              <a:rPr lang="en-US" sz="2400" dirty="0"/>
              <a:t>Electronic controls use sensors to monitor various operational inputs </a:t>
            </a:r>
          </a:p>
          <a:p>
            <a:pPr marL="342900" indent="-342900"/>
            <a:r>
              <a:rPr lang="en-US" sz="2400" dirty="0"/>
              <a:t>Will be used to control the operation of the transmission.</a:t>
            </a:r>
          </a:p>
        </p:txBody>
      </p:sp>
    </p:spTree>
    <p:extLst>
      <p:ext uri="{BB962C8B-B14F-4D97-AF65-F5344CB8AC3E}">
        <p14:creationId xmlns:p14="http://schemas.microsoft.com/office/powerpoint/2010/main" val="4006253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4FEB-4B07-F697-6AE8-8F2B0B03C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7148F-4DF2-B57B-F6CD-ED4016C8F910}"/>
              </a:ext>
            </a:extLst>
          </p:cNvPr>
          <p:cNvSpPr>
            <a:spLocks noGrp="1"/>
          </p:cNvSpPr>
          <p:nvPr>
            <p:ph type="title"/>
          </p:nvPr>
        </p:nvSpPr>
        <p:spPr>
          <a:xfrm>
            <a:off x="437103" y="216941"/>
            <a:ext cx="8271905" cy="590349"/>
          </a:xfrm>
        </p:spPr>
        <p:txBody>
          <a:bodyPr wrap="square" lIns="0" tIns="18000" rIns="0" bIns="18000" anchor="ctr" anchorCtr="0">
            <a:spAutoFit/>
          </a:bodyPr>
          <a:lstStyle/>
          <a:p>
            <a:r>
              <a:rPr lang="en-US" dirty="0"/>
              <a:t>Summary </a:t>
            </a:r>
            <a:r>
              <a:rPr lang="en-US" sz="2800" dirty="0"/>
              <a:t>(2 of 2)</a:t>
            </a:r>
            <a:endParaRPr lang="en-US" dirty="0"/>
          </a:p>
        </p:txBody>
      </p:sp>
      <p:sp>
        <p:nvSpPr>
          <p:cNvPr id="5" name="Content Placeholder 4">
            <a:extLst>
              <a:ext uri="{FF2B5EF4-FFF2-40B4-BE49-F238E27FC236}">
                <a16:creationId xmlns:a16="http://schemas.microsoft.com/office/drawing/2014/main" id="{B83CB986-8842-9E25-1C12-DE810EDB3631}"/>
              </a:ext>
            </a:extLst>
          </p:cNvPr>
          <p:cNvSpPr>
            <a:spLocks noGrp="1"/>
          </p:cNvSpPr>
          <p:nvPr>
            <p:ph sz="quarter" idx="13"/>
          </p:nvPr>
        </p:nvSpPr>
        <p:spPr>
          <a:xfrm>
            <a:off x="437104" y="1018042"/>
            <a:ext cx="8275096" cy="3275700"/>
          </a:xfrm>
        </p:spPr>
        <p:txBody>
          <a:bodyPr wrap="square" lIns="0" tIns="18000" rIns="0" bIns="18000" anchor="ctr" anchorCtr="0">
            <a:spAutoFit/>
          </a:bodyPr>
          <a:lstStyle/>
          <a:p>
            <a:pPr marL="342900" indent="-342900"/>
            <a:r>
              <a:rPr lang="en-US" sz="2400" dirty="0"/>
              <a:t>Hydraulic operation of the transmission is controlled by solenoids</a:t>
            </a:r>
          </a:p>
          <a:p>
            <a:pPr marL="342900" indent="-342900"/>
            <a:r>
              <a:rPr lang="en-US" sz="2400" dirty="0"/>
              <a:t>Switched to redirect pressurized fluid to move shift valves </a:t>
            </a:r>
          </a:p>
          <a:p>
            <a:pPr marL="829818" lvl="1" indent="-342900"/>
            <a:r>
              <a:rPr lang="en-US" sz="2400" dirty="0"/>
              <a:t>Change the operational pressures.</a:t>
            </a:r>
          </a:p>
          <a:p>
            <a:pPr marL="342900" indent="-342900"/>
            <a:r>
              <a:rPr lang="en-US" sz="2400" spc="-300" dirty="0"/>
              <a:t>P C </a:t>
            </a:r>
            <a:r>
              <a:rPr lang="en-US" sz="2400" dirty="0"/>
              <a:t>M/</a:t>
            </a:r>
            <a:r>
              <a:rPr lang="en-US" sz="2400" spc="-300" dirty="0"/>
              <a:t>T C </a:t>
            </a:r>
            <a:r>
              <a:rPr lang="en-US" sz="2400" dirty="0"/>
              <a:t>M receives signals from the sensors and operates solenoids.</a:t>
            </a:r>
          </a:p>
          <a:p>
            <a:pPr marL="342900" indent="-342900"/>
            <a:r>
              <a:rPr lang="en-US" sz="2400" dirty="0"/>
              <a:t>Produce upshifts and downshifts at the proper speed.</a:t>
            </a:r>
          </a:p>
        </p:txBody>
      </p:sp>
    </p:spTree>
    <p:extLst>
      <p:ext uri="{BB962C8B-B14F-4D97-AF65-F5344CB8AC3E}">
        <p14:creationId xmlns:p14="http://schemas.microsoft.com/office/powerpoint/2010/main" val="272995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8" y="243259"/>
            <a:ext cx="8273002" cy="590349"/>
          </a:xfrm>
        </p:spPr>
        <p:txBody>
          <a:bodyPr wrap="square" lIns="0" tIns="18000" rIns="0" bIns="18000" anchor="ctr" anchorCtr="0">
            <a:spAutoFit/>
          </a:bodyPr>
          <a:lstStyle/>
          <a:p>
            <a:r>
              <a:rPr lang="en-US" dirty="0"/>
              <a:t>Figure 25.1</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92912"/>
            <a:ext cx="8275096" cy="313350"/>
          </a:xfrm>
        </p:spPr>
        <p:txBody>
          <a:bodyPr wrap="square" lIns="0" tIns="18000" rIns="0" bIns="18000" anchor="ctr" anchorCtr="0">
            <a:spAutoFit/>
          </a:bodyPr>
          <a:lstStyle/>
          <a:p>
            <a:pPr marL="0" indent="0">
              <a:buNone/>
            </a:pPr>
            <a:r>
              <a:rPr lang="en-US" sz="1800" dirty="0"/>
              <a:t>Control Solenoid Assembly</a:t>
            </a:r>
          </a:p>
        </p:txBody>
      </p:sp>
      <p:pic>
        <p:nvPicPr>
          <p:cNvPr id="18" name="Picture 17" descr="An illustration shows a control solenoid valve assembly.&#10;Long description 1 is available in notes, press F6.">
            <a:extLst>
              <a:ext uri="{FF2B5EF4-FFF2-40B4-BE49-F238E27FC236}">
                <a16:creationId xmlns:a16="http://schemas.microsoft.com/office/drawing/2014/main" id="{1B790D8F-1898-1DB0-4F1D-4F6259B17931}"/>
              </a:ext>
            </a:extLst>
          </p:cNvPr>
          <p:cNvPicPr>
            <a:picLocks noChangeAspect="1"/>
          </p:cNvPicPr>
          <p:nvPr/>
        </p:nvPicPr>
        <p:blipFill>
          <a:blip r:embed="rId3"/>
          <a:stretch>
            <a:fillRect/>
          </a:stretch>
        </p:blipFill>
        <p:spPr>
          <a:xfrm>
            <a:off x="627611" y="1950914"/>
            <a:ext cx="3828288" cy="2115312"/>
          </a:xfrm>
          <a:prstGeom prst="rect">
            <a:avLst/>
          </a:prstGeom>
        </p:spPr>
      </p:pic>
      <p:pic>
        <p:nvPicPr>
          <p:cNvPr id="14" name="Picture 13" descr="A wiring diagram of a control solenoid valve assembly.&#10;Long description 2 is available in notes, press F6.">
            <a:extLst>
              <a:ext uri="{FF2B5EF4-FFF2-40B4-BE49-F238E27FC236}">
                <a16:creationId xmlns:a16="http://schemas.microsoft.com/office/drawing/2014/main" id="{5B935892-FDB0-F756-838F-930BC20D658A}"/>
              </a:ext>
            </a:extLst>
          </p:cNvPr>
          <p:cNvPicPr>
            <a:picLocks noChangeAspect="1"/>
          </p:cNvPicPr>
          <p:nvPr/>
        </p:nvPicPr>
        <p:blipFill>
          <a:blip r:embed="rId4"/>
          <a:stretch>
            <a:fillRect/>
          </a:stretch>
        </p:blipFill>
        <p:spPr>
          <a:xfrm>
            <a:off x="4758004" y="1495626"/>
            <a:ext cx="3208492" cy="3049394"/>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9984" y="4638880"/>
            <a:ext cx="8272215" cy="1698345"/>
          </a:xfrm>
        </p:spPr>
        <p:txBody>
          <a:bodyPr wrap="square" lIns="0" tIns="18000" rIns="0" bIns="18000" anchor="ctr" anchorCtr="0">
            <a:spAutoFit/>
          </a:bodyPr>
          <a:lstStyle/>
          <a:p>
            <a:pPr marL="0" indent="0">
              <a:buNone/>
            </a:pPr>
            <a:r>
              <a:rPr lang="en-US" sz="1800" dirty="0"/>
              <a:t>(a) This control solenoid assembly contains 4 transmission fluid pressure (</a:t>
            </a:r>
            <a:r>
              <a:rPr lang="en-US" sz="1800" spc="-200" dirty="0"/>
              <a:t>T F </a:t>
            </a:r>
            <a:r>
              <a:rPr lang="en-US" sz="1800" dirty="0"/>
              <a:t>P) switches, line pressure control (</a:t>
            </a:r>
            <a:r>
              <a:rPr lang="en-US" sz="1800" spc="-200" dirty="0"/>
              <a:t>P </a:t>
            </a:r>
            <a:r>
              <a:rPr lang="en-US" sz="1800" dirty="0"/>
              <a:t>C) solenoid, 4 pressure control (</a:t>
            </a:r>
            <a:r>
              <a:rPr lang="en-US" sz="1800" spc="-200" dirty="0"/>
              <a:t>P </a:t>
            </a:r>
            <a:r>
              <a:rPr lang="en-US" sz="1800" dirty="0"/>
              <a:t>C) solenoids, 2 shift solenoids (</a:t>
            </a:r>
            <a:r>
              <a:rPr lang="en-US" sz="1800" spc="-200" dirty="0"/>
              <a:t>S </a:t>
            </a:r>
            <a:r>
              <a:rPr lang="en-US" sz="1800" dirty="0"/>
              <a:t>S), a torque converter clutch (</a:t>
            </a:r>
            <a:r>
              <a:rPr lang="en-US" sz="1800" spc="-200" dirty="0"/>
              <a:t>T C </a:t>
            </a:r>
            <a:r>
              <a:rPr lang="en-US" sz="1800" dirty="0"/>
              <a:t>C) solenoid, a transmission fluid temperature (</a:t>
            </a:r>
            <a:r>
              <a:rPr lang="en-US" sz="1800" spc="-200" dirty="0"/>
              <a:t>T F </a:t>
            </a:r>
            <a:r>
              <a:rPr lang="en-US" sz="1800" dirty="0"/>
              <a:t>T) sensor, &amp; transmission control module (</a:t>
            </a:r>
            <a:r>
              <a:rPr lang="en-US" sz="1800" spc="-200" dirty="0"/>
              <a:t>T C </a:t>
            </a:r>
            <a:r>
              <a:rPr lang="en-US" sz="1800" dirty="0"/>
              <a:t>M). It also has a vehicle harness connector with connections to the shift position switch and input and output speed sensors. (b) A simplified view is also shown.</a:t>
            </a:r>
          </a:p>
        </p:txBody>
      </p:sp>
    </p:spTree>
    <p:extLst>
      <p:ext uri="{BB962C8B-B14F-4D97-AF65-F5344CB8AC3E}">
        <p14:creationId xmlns:p14="http://schemas.microsoft.com/office/powerpoint/2010/main" val="4003627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0" indent="0">
              <a:spcBef>
                <a:spcPts val="600"/>
              </a:spcBef>
              <a:buNone/>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a:xfrm>
            <a:off x="437104" y="227676"/>
            <a:ext cx="8275096" cy="590349"/>
          </a:xfrm>
        </p:spPr>
        <p:txBody>
          <a:bodyPr wrap="square" lIns="0" tIns="18000" rIns="0" bIns="18000" anchor="ctr" anchorCtr="0">
            <a:spAutoFit/>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stretch>
            <a:fillRect/>
          </a:stretch>
        </p:blipFill>
        <p:spPr>
          <a:xfrm>
            <a:off x="457196"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817073"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spAutoFit/>
          </a:bodyP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48205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2"/>
            <a:ext cx="8273004" cy="590349"/>
          </a:xfrm>
        </p:spPr>
        <p:txBody>
          <a:bodyPr wrap="square" lIns="0" tIns="18000" rIns="0" bIns="18000" anchor="ctr" anchorCtr="0">
            <a:spAutoFit/>
          </a:bodyPr>
          <a:lstStyle/>
          <a:p>
            <a:r>
              <a:rPr lang="en-US" dirty="0"/>
              <a:t>Figure 25.2</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3" y="1026649"/>
            <a:ext cx="4021527" cy="405683"/>
          </a:xfrm>
        </p:spPr>
        <p:txBody>
          <a:bodyPr wrap="square" lIns="0" tIns="18000" rIns="0" bIns="18000" anchor="ctr" anchorCtr="0">
            <a:spAutoFit/>
          </a:bodyPr>
          <a:lstStyle/>
          <a:p>
            <a:pPr marL="0" indent="0">
              <a:buNone/>
            </a:pPr>
            <a:r>
              <a:rPr lang="en-US" sz="2400" dirty="0"/>
              <a:t>Range Switch</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3" y="1606608"/>
            <a:ext cx="4021527" cy="4099002"/>
          </a:xfrm>
        </p:spPr>
        <p:txBody>
          <a:bodyPr wrap="square" lIns="0" tIns="18000" rIns="0" bIns="18000" anchor="ctr" anchorCtr="0">
            <a:spAutoFit/>
          </a:bodyPr>
          <a:lstStyle/>
          <a:p>
            <a:pPr marL="0" indent="0">
              <a:buNone/>
            </a:pPr>
            <a:r>
              <a:rPr lang="en-US" sz="2400" dirty="0"/>
              <a:t>The transmission range switch is usually located on the case where the shifter cable attaches to the manual valve lever. The switch also includes the switch for the backup lights and the park/neutral switch, which is used to prevent the start being engaged unless the shifter is in park or neutral.</a:t>
            </a:r>
          </a:p>
        </p:txBody>
      </p:sp>
      <p:pic>
        <p:nvPicPr>
          <p:cNvPr id="7" name="Picture 6" descr="A close-up view of a transmission range switch and a shifter cable attached to a manual valve lever.">
            <a:extLst>
              <a:ext uri="{FF2B5EF4-FFF2-40B4-BE49-F238E27FC236}">
                <a16:creationId xmlns:a16="http://schemas.microsoft.com/office/drawing/2014/main" id="{800C61DB-D0EC-0BE6-2D3F-AA33BCA63E50}"/>
              </a:ext>
            </a:extLst>
          </p:cNvPr>
          <p:cNvPicPr>
            <a:picLocks noChangeAspect="1"/>
          </p:cNvPicPr>
          <p:nvPr/>
        </p:nvPicPr>
        <p:blipFill>
          <a:blip r:embed="rId3"/>
          <a:stretch>
            <a:fillRect/>
          </a:stretch>
        </p:blipFill>
        <p:spPr>
          <a:xfrm>
            <a:off x="4650013" y="1025720"/>
            <a:ext cx="4021528" cy="3027529"/>
          </a:xfrm>
          <a:prstGeom prst="rect">
            <a:avLst/>
          </a:prstGeom>
        </p:spPr>
      </p:pic>
    </p:spTree>
    <p:extLst>
      <p:ext uri="{BB962C8B-B14F-4D97-AF65-F5344CB8AC3E}">
        <p14:creationId xmlns:p14="http://schemas.microsoft.com/office/powerpoint/2010/main" val="191194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43265"/>
            <a:ext cx="8265354" cy="590349"/>
          </a:xfrm>
        </p:spPr>
        <p:txBody>
          <a:bodyPr wrap="square" lIns="0" tIns="18000" rIns="0" bIns="18000" anchor="ctr" anchorCtr="0">
            <a:spAutoFit/>
          </a:bodyPr>
          <a:lstStyle/>
          <a:p>
            <a:r>
              <a:rPr lang="en-US" dirty="0"/>
              <a:t>Figure 25.3</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1036697"/>
            <a:ext cx="8247350" cy="405683"/>
          </a:xfrm>
        </p:spPr>
        <p:txBody>
          <a:bodyPr wrap="square" lIns="0" tIns="18000" rIns="0" bIns="18000" anchor="ctr" anchorCtr="0">
            <a:spAutoFit/>
          </a:bodyPr>
          <a:lstStyle/>
          <a:p>
            <a:pPr marL="0" indent="0">
              <a:buNone/>
            </a:pPr>
            <a:r>
              <a:rPr lang="en-US" sz="2400" dirty="0"/>
              <a:t>Manual Shift Control</a:t>
            </a:r>
          </a:p>
        </p:txBody>
      </p:sp>
      <p:pic>
        <p:nvPicPr>
          <p:cNvPr id="10" name="Picture 9" descr="A block diagram of a shift lever.&#10;Long description 1 is available in notes, press F6.">
            <a:extLst>
              <a:ext uri="{FF2B5EF4-FFF2-40B4-BE49-F238E27FC236}">
                <a16:creationId xmlns:a16="http://schemas.microsoft.com/office/drawing/2014/main" id="{4B3AA103-75DC-78D2-1D3B-0F2CAA8E6344}"/>
              </a:ext>
            </a:extLst>
          </p:cNvPr>
          <p:cNvPicPr>
            <a:picLocks noChangeAspect="1"/>
          </p:cNvPicPr>
          <p:nvPr/>
        </p:nvPicPr>
        <p:blipFill>
          <a:blip r:embed="rId3"/>
          <a:stretch>
            <a:fillRect/>
          </a:stretch>
        </p:blipFill>
        <p:spPr>
          <a:xfrm>
            <a:off x="1601188" y="1601940"/>
            <a:ext cx="1954123" cy="3414909"/>
          </a:xfrm>
          <a:prstGeom prst="rect">
            <a:avLst/>
          </a:prstGeom>
        </p:spPr>
      </p:pic>
      <p:pic>
        <p:nvPicPr>
          <p:cNvPr id="8" name="Picture 7" descr="A circuit diagram of a shift lever.&#10;Long description 2 is available in notes, press F6.">
            <a:extLst>
              <a:ext uri="{FF2B5EF4-FFF2-40B4-BE49-F238E27FC236}">
                <a16:creationId xmlns:a16="http://schemas.microsoft.com/office/drawing/2014/main" id="{B22918BA-2F33-8DC7-3FD5-E7D3F064BF81}"/>
              </a:ext>
            </a:extLst>
          </p:cNvPr>
          <p:cNvPicPr>
            <a:picLocks noChangeAspect="1"/>
          </p:cNvPicPr>
          <p:nvPr/>
        </p:nvPicPr>
        <p:blipFill>
          <a:blip r:embed="rId4"/>
          <a:stretch>
            <a:fillRect/>
          </a:stretch>
        </p:blipFill>
        <p:spPr>
          <a:xfrm>
            <a:off x="4117105" y="1608359"/>
            <a:ext cx="4512633" cy="3437028"/>
          </a:xfrm>
          <a:prstGeom prst="rect">
            <a:avLst/>
          </a:prstGeom>
        </p:spPr>
      </p:pic>
      <p:sp>
        <p:nvSpPr>
          <p:cNvPr id="17" name="Content Placeholder 16" descr="&#10;">
            <a:extLst>
              <a:ext uri="{FF2B5EF4-FFF2-40B4-BE49-F238E27FC236}">
                <a16:creationId xmlns:a16="http://schemas.microsoft.com/office/drawing/2014/main" id="{C47804D4-DF4A-41A0-A316-C8177545A1F8}"/>
              </a:ext>
            </a:extLst>
          </p:cNvPr>
          <p:cNvSpPr>
            <a:spLocks noGrp="1"/>
          </p:cNvSpPr>
          <p:nvPr>
            <p:ph sz="quarter" idx="15"/>
          </p:nvPr>
        </p:nvSpPr>
        <p:spPr>
          <a:xfrm>
            <a:off x="437104" y="5229297"/>
            <a:ext cx="8275096" cy="1144347"/>
          </a:xfrm>
        </p:spPr>
        <p:txBody>
          <a:bodyPr wrap="square" lIns="0" tIns="18000" rIns="0" bIns="18000" anchor="ctr" anchorCtr="0">
            <a:spAutoFit/>
          </a:bodyPr>
          <a:lstStyle/>
          <a:p>
            <a:pPr marL="0" indent="0">
              <a:buNone/>
            </a:pPr>
            <a:r>
              <a:rPr lang="en-US" sz="2400" dirty="0">
                <a:latin typeface="Arial" panose="020B0604020202020204" pitchFamily="34" charset="0"/>
                <a:cs typeface="Arial" panose="020B0604020202020204" pitchFamily="34" charset="0"/>
              </a:rPr>
              <a:t>(a) Moving shift lever to M (manual) position (a) activates the up/down, +/</a:t>
            </a:r>
            <a:r>
              <a:rPr lang="en-US" sz="2400" dirty="0">
                <a:effectLst/>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switches that will cause an upshift or downshift. (b) internal schematic of shift lever.</a:t>
            </a:r>
          </a:p>
        </p:txBody>
      </p:sp>
    </p:spTree>
    <p:extLst>
      <p:ext uri="{BB962C8B-B14F-4D97-AF65-F5344CB8AC3E}">
        <p14:creationId xmlns:p14="http://schemas.microsoft.com/office/powerpoint/2010/main" val="364826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1C20D0AC-1390-B5E0-09D2-2241CC643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BA2CB-BA9F-9BB9-B069-0DCA0673E0B6}"/>
              </a:ext>
            </a:extLst>
          </p:cNvPr>
          <p:cNvSpPr>
            <a:spLocks noGrp="1"/>
          </p:cNvSpPr>
          <p:nvPr>
            <p:ph type="title"/>
          </p:nvPr>
        </p:nvSpPr>
        <p:spPr>
          <a:xfrm>
            <a:off x="439196" y="217387"/>
            <a:ext cx="8265354" cy="590349"/>
          </a:xfrm>
        </p:spPr>
        <p:txBody>
          <a:bodyPr wrap="square" lIns="0" tIns="18000" rIns="0" bIns="18000" anchor="ctr" anchorCtr="0">
            <a:spAutoFit/>
          </a:bodyPr>
          <a:lstStyle/>
          <a:p>
            <a:r>
              <a:rPr lang="en-US" dirty="0"/>
              <a:t>Sensors </a:t>
            </a:r>
            <a:endParaRPr lang="en-US" sz="2800" dirty="0">
              <a:solidFill>
                <a:srgbClr val="FF0000"/>
              </a:solidFill>
            </a:endParaRPr>
          </a:p>
        </p:txBody>
      </p:sp>
      <p:sp>
        <p:nvSpPr>
          <p:cNvPr id="16" name="Content Placeholder 15">
            <a:extLst>
              <a:ext uri="{FF2B5EF4-FFF2-40B4-BE49-F238E27FC236}">
                <a16:creationId xmlns:a16="http://schemas.microsoft.com/office/drawing/2014/main" id="{12C01A3E-55C7-5764-2968-2E686FC8CD85}"/>
              </a:ext>
            </a:extLst>
          </p:cNvPr>
          <p:cNvSpPr>
            <a:spLocks noGrp="1"/>
          </p:cNvSpPr>
          <p:nvPr>
            <p:ph sz="quarter" idx="14"/>
          </p:nvPr>
        </p:nvSpPr>
        <p:spPr>
          <a:xfrm>
            <a:off x="439948" y="1017469"/>
            <a:ext cx="8272252" cy="3221839"/>
          </a:xfrm>
        </p:spPr>
        <p:txBody>
          <a:bodyPr wrap="square" lIns="0" tIns="18000" rIns="0" bIns="18000" anchor="ctr" anchorCtr="0">
            <a:spAutoFit/>
          </a:bodyPr>
          <a:lstStyle/>
          <a:p>
            <a:pPr marL="342900" indent="-342900"/>
            <a:r>
              <a:rPr lang="en-US" sz="2400" dirty="0"/>
              <a:t>Various Sensor Types (organized by type of electrical signal):</a:t>
            </a:r>
          </a:p>
          <a:p>
            <a:pPr marL="829818" lvl="1" indent="-342900"/>
            <a:r>
              <a:rPr lang="en-US" sz="2400" dirty="0"/>
              <a:t>Frequency generators (ac signal with frequency relative to speed)</a:t>
            </a:r>
          </a:p>
          <a:p>
            <a:pPr marL="829818" lvl="1" indent="-342900"/>
            <a:r>
              <a:rPr lang="en-US" sz="2400" dirty="0"/>
              <a:t>Voltage generator (voltage signal that is relative to speed)</a:t>
            </a:r>
          </a:p>
          <a:p>
            <a:pPr marL="829818" lvl="1" indent="-342900"/>
            <a:r>
              <a:rPr lang="en-US" sz="2400" dirty="0"/>
              <a:t>Potentiometer or variable resistor (alters voltage or resistance)</a:t>
            </a:r>
          </a:p>
        </p:txBody>
      </p:sp>
    </p:spTree>
    <p:extLst>
      <p:ext uri="{BB962C8B-B14F-4D97-AF65-F5344CB8AC3E}">
        <p14:creationId xmlns:p14="http://schemas.microsoft.com/office/powerpoint/2010/main" val="409988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43261"/>
            <a:ext cx="8273004" cy="590349"/>
          </a:xfrm>
        </p:spPr>
        <p:txBody>
          <a:bodyPr wrap="square" lIns="0" tIns="18000" rIns="0" bIns="18000" anchor="ctr" anchorCtr="0">
            <a:spAutoFit/>
          </a:bodyPr>
          <a:lstStyle/>
          <a:p>
            <a:r>
              <a:rPr lang="en-US" dirty="0"/>
              <a:t>Figure 25.4</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47152" y="1026645"/>
            <a:ext cx="3971647" cy="405683"/>
          </a:xfrm>
        </p:spPr>
        <p:txBody>
          <a:bodyPr wrap="square" lIns="0" tIns="18000" rIns="0" bIns="18000" anchor="ctr" anchorCtr="0">
            <a:spAutoFit/>
          </a:bodyPr>
          <a:lstStyle/>
          <a:p>
            <a:pPr marL="0" indent="0">
              <a:buNone/>
            </a:pPr>
            <a:r>
              <a:rPr lang="en-US" sz="2400" dirty="0"/>
              <a:t>Sensors</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4" y="1563746"/>
            <a:ext cx="3984156" cy="2621675"/>
          </a:xfrm>
        </p:spPr>
        <p:txBody>
          <a:bodyPr wrap="square" lIns="0" tIns="18000" rIns="0" bIns="18000" anchor="ctr" anchorCtr="0">
            <a:spAutoFit/>
          </a:bodyPr>
          <a:lstStyle/>
          <a:p>
            <a:pPr marL="0" indent="0">
              <a:buNone/>
            </a:pPr>
            <a:r>
              <a:rPr lang="en-US" sz="2400" dirty="0"/>
              <a:t>Speed sensors are used by the </a:t>
            </a:r>
            <a:r>
              <a:rPr lang="en-US" sz="2400" spc="-300" dirty="0"/>
              <a:t>P C </a:t>
            </a:r>
            <a:r>
              <a:rPr lang="en-US" sz="2400" dirty="0"/>
              <a:t>M or </a:t>
            </a:r>
            <a:r>
              <a:rPr lang="en-US" sz="2400" spc="-300" dirty="0"/>
              <a:t>T C </a:t>
            </a:r>
            <a:r>
              <a:rPr lang="en-US" sz="2400" dirty="0"/>
              <a:t>M to control shifts and detect faults such as slippage when the 2 speeds do not match the predetermined ratio for each gear commanded.</a:t>
            </a:r>
          </a:p>
        </p:txBody>
      </p:sp>
      <p:pic>
        <p:nvPicPr>
          <p:cNvPr id="7" name="Picture 6" descr="A diagram of a speed sensor.&#10;Long description is available in notes, press F6.">
            <a:extLst>
              <a:ext uri="{FF2B5EF4-FFF2-40B4-BE49-F238E27FC236}">
                <a16:creationId xmlns:a16="http://schemas.microsoft.com/office/drawing/2014/main" id="{1DA0E069-8F67-3F22-88CD-D30BBBBC370A}"/>
              </a:ext>
            </a:extLst>
          </p:cNvPr>
          <p:cNvPicPr>
            <a:picLocks noChangeAspect="1"/>
          </p:cNvPicPr>
          <p:nvPr/>
        </p:nvPicPr>
        <p:blipFill>
          <a:blip r:embed="rId3"/>
          <a:stretch>
            <a:fillRect/>
          </a:stretch>
        </p:blipFill>
        <p:spPr>
          <a:xfrm>
            <a:off x="4650769" y="1001376"/>
            <a:ext cx="3984157" cy="2883010"/>
          </a:xfrm>
          <a:prstGeom prst="rect">
            <a:avLst/>
          </a:prstGeom>
        </p:spPr>
      </p:pic>
    </p:spTree>
    <p:extLst>
      <p:ext uri="{BB962C8B-B14F-4D97-AF65-F5344CB8AC3E}">
        <p14:creationId xmlns:p14="http://schemas.microsoft.com/office/powerpoint/2010/main" val="323158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9196" y="233216"/>
            <a:ext cx="8273004" cy="590349"/>
          </a:xfrm>
        </p:spPr>
        <p:txBody>
          <a:bodyPr wrap="square" lIns="0" tIns="18000" rIns="0" bIns="18000" anchor="ctr" anchorCtr="0">
            <a:spAutoFit/>
          </a:bodyPr>
          <a:lstStyle/>
          <a:p>
            <a:r>
              <a:rPr lang="en-US" dirty="0"/>
              <a:t>Figure 25.5</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7104" y="1057426"/>
            <a:ext cx="1974500" cy="344128"/>
          </a:xfrm>
        </p:spPr>
        <p:txBody>
          <a:bodyPr wrap="square" lIns="0" tIns="18000" rIns="0" bIns="18000" anchor="ctr" anchorCtr="0">
            <a:spAutoFit/>
          </a:bodyPr>
          <a:lstStyle/>
          <a:p>
            <a:pPr marL="0" indent="0">
              <a:buNone/>
            </a:pPr>
            <a:r>
              <a:rPr lang="en-US" sz="2000" dirty="0"/>
              <a:t>Speed Sensor</a:t>
            </a:r>
          </a:p>
        </p:txBody>
      </p:sp>
      <p:pic>
        <p:nvPicPr>
          <p:cNvPr id="8" name="Picture 7" descr="An illustration shows a coil of wire wrapped around a magnetic core placed near a revolving reluctor or toothed ring.&#10;Long description 1 is available in notes, press F6.">
            <a:extLst>
              <a:ext uri="{FF2B5EF4-FFF2-40B4-BE49-F238E27FC236}">
                <a16:creationId xmlns:a16="http://schemas.microsoft.com/office/drawing/2014/main" id="{F55F9ADA-214A-B75E-6A0F-D668E4A50829}"/>
              </a:ext>
            </a:extLst>
          </p:cNvPr>
          <p:cNvPicPr>
            <a:picLocks noChangeAspect="1"/>
          </p:cNvPicPr>
          <p:nvPr/>
        </p:nvPicPr>
        <p:blipFill>
          <a:blip r:embed="rId3"/>
          <a:stretch>
            <a:fillRect/>
          </a:stretch>
        </p:blipFill>
        <p:spPr>
          <a:xfrm>
            <a:off x="499377" y="1561654"/>
            <a:ext cx="8127321" cy="2318259"/>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7104" y="4173140"/>
            <a:ext cx="4941720" cy="1938992"/>
          </a:xfrm>
        </p:spPr>
        <p:txBody>
          <a:bodyPr wrap="square" lIns="0" tIns="18000" rIns="0" bIns="18000" anchor="ctr" anchorCtr="0">
            <a:spAutoFit/>
          </a:bodyPr>
          <a:lstStyle/>
          <a:p>
            <a:pPr marL="0" indent="0">
              <a:buNone/>
            </a:pPr>
            <a:r>
              <a:rPr lang="en-US" sz="2000" dirty="0"/>
              <a:t>(a) The speed sensor switch will close as the magnet moves past it. It will generate a sine wave signal, which is converted inside the </a:t>
            </a:r>
            <a:r>
              <a:rPr lang="en-US" sz="2000" spc="-250" dirty="0"/>
              <a:t>P C </a:t>
            </a:r>
            <a:r>
              <a:rPr lang="en-US" sz="2000" dirty="0"/>
              <a:t>M/</a:t>
            </a:r>
            <a:r>
              <a:rPr lang="en-US" sz="2000" spc="-250" dirty="0"/>
              <a:t>T C </a:t>
            </a:r>
            <a:r>
              <a:rPr lang="en-US" sz="2000" dirty="0"/>
              <a:t>M to a digital signal. (b) The frequency of the signal is used to measure the speed.</a:t>
            </a:r>
          </a:p>
        </p:txBody>
      </p:sp>
      <p:pic>
        <p:nvPicPr>
          <p:cNvPr id="10" name="Picture 9" descr="An illustration shows the resulting waveform of a coil around a magnetic core placed near a revolving reluctor or toothed ring.&#10;Long description 2 is available in notes, press F6.">
            <a:extLst>
              <a:ext uri="{FF2B5EF4-FFF2-40B4-BE49-F238E27FC236}">
                <a16:creationId xmlns:a16="http://schemas.microsoft.com/office/drawing/2014/main" id="{9BB82077-0230-41E4-0C13-7EE1891CD04F}"/>
              </a:ext>
            </a:extLst>
          </p:cNvPr>
          <p:cNvPicPr>
            <a:picLocks noChangeAspect="1"/>
          </p:cNvPicPr>
          <p:nvPr/>
        </p:nvPicPr>
        <p:blipFill>
          <a:blip r:embed="rId4"/>
          <a:stretch>
            <a:fillRect/>
          </a:stretch>
        </p:blipFill>
        <p:spPr>
          <a:xfrm>
            <a:off x="5590769" y="3994892"/>
            <a:ext cx="2713755" cy="2341641"/>
          </a:xfrm>
          <a:prstGeom prst="rect">
            <a:avLst/>
          </a:prstGeom>
        </p:spPr>
      </p:pic>
    </p:spTree>
    <p:extLst>
      <p:ext uri="{BB962C8B-B14F-4D97-AF65-F5344CB8AC3E}">
        <p14:creationId xmlns:p14="http://schemas.microsoft.com/office/powerpoint/2010/main" val="1444008293"/>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TotalTime>
  <Words>5801</Words>
  <Application>Microsoft Office PowerPoint</Application>
  <PresentationFormat>On-screen Show (4:3)</PresentationFormat>
  <Paragraphs>315</Paragraphs>
  <Slides>41</Slides>
  <Notes>35</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9" baseType="lpstr">
      <vt:lpstr>Arial</vt:lpstr>
      <vt:lpstr>Times New Roman</vt:lpstr>
      <vt:lpstr>Calibri</vt:lpstr>
      <vt:lpstr>Wingdings</vt:lpstr>
      <vt:lpstr>Verdana</vt:lpstr>
      <vt:lpstr>1_USHE</vt:lpstr>
      <vt:lpstr>USHE</vt:lpstr>
      <vt:lpstr>Equation</vt:lpstr>
      <vt:lpstr>Advanced Engine Performance Diagnosis</vt:lpstr>
      <vt:lpstr>Learning Objectives </vt:lpstr>
      <vt:lpstr>Transmission Control Module</vt:lpstr>
      <vt:lpstr>Figure 25.1</vt:lpstr>
      <vt:lpstr>Figure 25.2</vt:lpstr>
      <vt:lpstr>Figure 25.3</vt:lpstr>
      <vt:lpstr>Sensors </vt:lpstr>
      <vt:lpstr>Figure 25.4</vt:lpstr>
      <vt:lpstr>Figure 25.5</vt:lpstr>
      <vt:lpstr>Figure 25.6</vt:lpstr>
      <vt:lpstr>Animation: Wheel Speed Sensor</vt:lpstr>
      <vt:lpstr>Figure 25.7</vt:lpstr>
      <vt:lpstr>Transmission Solenoids (1 of 2)</vt:lpstr>
      <vt:lpstr>Transmission Solenoids (2 of 2)</vt:lpstr>
      <vt:lpstr>Frequently Asked Question: What Is Pressure Logic? </vt:lpstr>
      <vt:lpstr>Figure 25.8</vt:lpstr>
      <vt:lpstr>Figure 25.9</vt:lpstr>
      <vt:lpstr>Figure 25.10</vt:lpstr>
      <vt:lpstr>Figure 25.11</vt:lpstr>
      <vt:lpstr>Figure 25.12</vt:lpstr>
      <vt:lpstr>Figure 25.13</vt:lpstr>
      <vt:lpstr>Figure 25.14</vt:lpstr>
      <vt:lpstr>Chart 25.1</vt:lpstr>
      <vt:lpstr>Adaptive Strategies (1 of 2)</vt:lpstr>
      <vt:lpstr>Adaptive Strategies (2 of 2)</vt:lpstr>
      <vt:lpstr>Figure 25.15</vt:lpstr>
      <vt:lpstr>How It All Works</vt:lpstr>
      <vt:lpstr>Figure 25.16</vt:lpstr>
      <vt:lpstr>Frequently Asked Question: What Is Torque Control ? </vt:lpstr>
      <vt:lpstr>Figure 25.17</vt:lpstr>
      <vt:lpstr>Figure 25.18</vt:lpstr>
      <vt:lpstr>Frequently Asked Question: What Is Fuzzy Logic ?</vt:lpstr>
      <vt:lpstr>Figure 25.19</vt:lpstr>
      <vt:lpstr>Chart 25.2</vt:lpstr>
      <vt:lpstr>Chart 25.3</vt:lpstr>
      <vt:lpstr>Question 1</vt:lpstr>
      <vt:lpstr>Answer 1</vt:lpstr>
      <vt:lpstr>Summary (1 of 2)</vt:lpstr>
      <vt:lpstr>Summary (2 of 2)</vt:lpstr>
      <vt:lpstr>Animation and Video Library Links  (Must have an internet connection and active Haldeman subscription)</vt:lpstr>
      <vt:lpstr>Copyright</vt:lpstr>
    </vt:vector>
  </TitlesOfParts>
  <Manager/>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25</dc:title>
  <dc:subject>Careers</dc:subject>
  <dc:creator>Halderman and Ward</dc:creator>
  <cp:keywords/>
  <dc:description>Additional information may be found in the Notes Pane of each slide by pressing F6._x000d_
Alt text for images/ math equations within table cells have been placed behind the object intentionally to provide a better screen reader user experience.</dc:description>
  <cp:lastModifiedBy>Glen Plants</cp:lastModifiedBy>
  <cp:revision>15</cp:revision>
  <dcterms:modified xsi:type="dcterms:W3CDTF">2024-09-29T20:31:33Z</dcterms:modified>
</cp:coreProperties>
</file>