
<file path=[Content_Types].xml><?xml version="1.0" encoding="utf-8"?>
<Types xmlns="http://schemas.openxmlformats.org/package/2006/content-types">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51"/>
  </p:notesMasterIdLst>
  <p:handoutMasterIdLst>
    <p:handoutMasterId r:id="rId52"/>
  </p:handoutMasterIdLst>
  <p:sldIdLst>
    <p:sldId id="750" r:id="rId3"/>
    <p:sldId id="764" r:id="rId4"/>
    <p:sldId id="936" r:id="rId5"/>
    <p:sldId id="978" r:id="rId6"/>
    <p:sldId id="766" r:id="rId7"/>
    <p:sldId id="979" r:id="rId8"/>
    <p:sldId id="937" r:id="rId9"/>
    <p:sldId id="938" r:id="rId10"/>
    <p:sldId id="980" r:id="rId11"/>
    <p:sldId id="981" r:id="rId12"/>
    <p:sldId id="982" r:id="rId13"/>
    <p:sldId id="983" r:id="rId14"/>
    <p:sldId id="984" r:id="rId15"/>
    <p:sldId id="985" r:id="rId16"/>
    <p:sldId id="986" r:id="rId17"/>
    <p:sldId id="987" r:id="rId18"/>
    <p:sldId id="988" r:id="rId19"/>
    <p:sldId id="989" r:id="rId20"/>
    <p:sldId id="990" r:id="rId21"/>
    <p:sldId id="991" r:id="rId22"/>
    <p:sldId id="992" r:id="rId23"/>
    <p:sldId id="993" r:id="rId24"/>
    <p:sldId id="994" r:id="rId25"/>
    <p:sldId id="995" r:id="rId26"/>
    <p:sldId id="996" r:id="rId27"/>
    <p:sldId id="997" r:id="rId28"/>
    <p:sldId id="998" r:id="rId29"/>
    <p:sldId id="999" r:id="rId30"/>
    <p:sldId id="1000" r:id="rId31"/>
    <p:sldId id="1001" r:id="rId32"/>
    <p:sldId id="1002" r:id="rId33"/>
    <p:sldId id="1003" r:id="rId34"/>
    <p:sldId id="1004" r:id="rId35"/>
    <p:sldId id="1005" r:id="rId36"/>
    <p:sldId id="1006" r:id="rId37"/>
    <p:sldId id="1007" r:id="rId38"/>
    <p:sldId id="1008" r:id="rId39"/>
    <p:sldId id="1009" r:id="rId40"/>
    <p:sldId id="1010" r:id="rId41"/>
    <p:sldId id="1011" r:id="rId42"/>
    <p:sldId id="1012" r:id="rId43"/>
    <p:sldId id="1299" r:id="rId44"/>
    <p:sldId id="1013" r:id="rId45"/>
    <p:sldId id="1014" r:id="rId46"/>
    <p:sldId id="1015" r:id="rId47"/>
    <p:sldId id="1016" r:id="rId48"/>
    <p:sldId id="1044" r:id="rId49"/>
    <p:sldId id="687" r:id="rId50"/>
  </p:sldIdLst>
  <p:sldSz cx="9144000" cy="6858000" type="screen4x3"/>
  <p:notesSz cx="6858000" cy="9144000"/>
  <p:embeddedFontLs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65" userDrawn="1">
          <p15:clr>
            <a:srgbClr val="A4A3A4"/>
          </p15:clr>
        </p15:guide>
        <p15:guide id="2" pos="272" userDrawn="1">
          <p15:clr>
            <a:srgbClr val="A4A3A4"/>
          </p15:clr>
        </p15:guide>
        <p15:guide id="3" pos="5488" userDrawn="1">
          <p15:clr>
            <a:srgbClr val="A4A3A4"/>
          </p15:clr>
        </p15:guide>
        <p15:guide id="4" orient="horz" pos="2160" userDrawn="1">
          <p15:clr>
            <a:srgbClr val="A4A3A4"/>
          </p15:clr>
        </p15:guide>
        <p15:guide id="7" orient="horz" pos="890" userDrawn="1">
          <p15:clr>
            <a:srgbClr val="A4A3A4"/>
          </p15:clr>
        </p15:guide>
        <p15:guide id="8" pos="2880" userDrawn="1">
          <p15:clr>
            <a:srgbClr val="A4A3A4"/>
          </p15:clr>
        </p15:guide>
        <p15:guide id="9" orient="horz" pos="436" userDrawn="1">
          <p15:clr>
            <a:srgbClr val="A4A3A4"/>
          </p15:clr>
        </p15:guide>
        <p15:guide id="10" orient="horz" pos="41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 id="8" name="Lavanya Subramanian, Integra-PDY, IN" initials="LSIPI" lastIdx="1" clrIdx="8">
    <p:extLst>
      <p:ext uri="{19B8F6BF-5375-455C-9EA6-DF929625EA0E}">
        <p15:presenceInfo xmlns:p15="http://schemas.microsoft.com/office/powerpoint/2012/main" userId="S-1-5-21-1408920735-363312195-2789242753-66341" providerId="AD"/>
      </p:ext>
    </p:extLst>
  </p:cmAuthor>
  <p:cmAuthor id="9" name="Vinnarasi Saminadin" initials="VS" lastIdx="2" clrIdx="9">
    <p:extLst>
      <p:ext uri="{19B8F6BF-5375-455C-9EA6-DF929625EA0E}">
        <p15:presenceInfo xmlns:p15="http://schemas.microsoft.com/office/powerpoint/2012/main" userId="S-1-5-21-1408920735-363312195-2789242753-66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7" autoAdjust="0"/>
    <p:restoredTop sz="88304" autoAdjust="0"/>
  </p:normalViewPr>
  <p:slideViewPr>
    <p:cSldViewPr snapToGrid="0" snapToObjects="1">
      <p:cViewPr varScale="1">
        <p:scale>
          <a:sx n="101" d="100"/>
          <a:sy n="101" d="100"/>
        </p:scale>
        <p:origin x="1764" y="108"/>
      </p:cViewPr>
      <p:guideLst>
        <p:guide orient="horz" pos="4065"/>
        <p:guide pos="272"/>
        <p:guide pos="5488"/>
        <p:guide orient="horz" pos="2160"/>
        <p:guide orient="horz" pos="890"/>
        <p:guide pos="2880"/>
        <p:guide orient="horz" pos="436"/>
        <p:guide orient="horz" pos="4178"/>
      </p:guideLst>
    </p:cSldViewPr>
  </p:slideViewPr>
  <p:outlineViewPr>
    <p:cViewPr>
      <p:scale>
        <a:sx n="33" d="100"/>
        <a:sy n="33" d="100"/>
      </p:scale>
      <p:origin x="0" y="-25386"/>
    </p:cViewPr>
  </p:outlineViewPr>
  <p:notesTextViewPr>
    <p:cViewPr>
      <p:scale>
        <a:sx n="125" d="100"/>
        <a:sy n="125" d="100"/>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836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It shows a fuel line which connects the fuel feed line with the fuel injectors. Fuel from the feed line goes into the fuel inlet tube and then to the pulse dampener. After passing through these parts, the fuel enters the rail which has injectors connected to it. The fuel rail is in a U-shape and has 3 injectors connected in between the inlet and outlet. After three injectors, a fuel-pressure tap can be located. At the end of the fuel rail, a fuel-pressure regulator is connected. A fuel return line is connected to the fuel-pressure regulator.</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709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3173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77278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port fuel-injection nozzle with a cylindrical body with varying diameters from start to end of the injection nozzle. The injector has an inlet at the start with O-ring seal. After the inlet, a wiring terminal connects the body of the nozzle. The nozzle body has coiled windings inside it. The nozzle has a plunger spring arrangement between the coiled windings and a needle valve at the outlet.</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652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How Do the Sensors Affect the Pulse Width?</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base pulse width of a fuel-injection system is primarily determined by the value of the M A F or M A P sensor and engine speed (R P M). However, the P C M relies on the input from many other sensors, such as the following, to modify the base pulse width as needed:</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T P Sensor.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This sensor causes the P C M to command up to 500% (five times) the base pulse width if the accelerator pedal is depressed rapidly to the floor. It can also reduce the pulse width by about 70% if the throttle is rapidly closed.</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E C 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value of this sensor determines the temperature of the engine coolant, helps determine the base pulse width, and can account for up to 60% of the determining factors.</a:t>
            </a:r>
          </a:p>
          <a:p>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B A R O.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B A R O sensor compensates for altitude and adds up to about 10% under high-pressure conditions and subtracts as much as 50% from the base pulse width at high altitudes.</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I A T.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intake air temperature is used to modify the base pulse width based on the temperature of the air entering the engine. It is usually capable of adding as much as 20% if very cold air is entering the engine or reducing the pulse width by up to 20% if very hot air is entering the engine.</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O2S.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This is one of the main modifiers to the base pulse width and can add or subtract up to about 20% to 25% or more, depending on the oxygen sensor activity.</a:t>
            </a: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666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0068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81268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fuel tank is connected to an injector rail through fuel lines. The fuel lines have a fuel filter before the fuel enters the fuel rail and a pressure regulator at the end of the fuel rail. A return line from the pressure regulator connects the pressure regulator to the fuel tank. Inside the fuel tank, there’s a fuel pump and an inlet strainer dipped inside fuel. The fuel is shown to travel along the above described fuel lines. A pressure gauge is connected to the injector rail and the pressure regulator is connected to manifold vacuum source.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899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fuel pressure regulator is made of a cylindrical chamber with a spring actuated valve seat in the top half and a fuel line from the injector rail connected to the bottom half. The bottom half also has the fuel return line. A vacuum line connects to the top half of the regulator. The first regulator with no vacuum applied shows a spring exerting 46 pounds of force on the fuel. The second regulator with vacuum applied shows a spring exerting 36 pounds of force on the fuel.</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0954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81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92747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altLang="en-US" sz="1200" b="1" i="0" u="sng" dirty="0">
                <a:solidFill>
                  <a:srgbClr val="000000"/>
                </a:solidFill>
                <a:latin typeface="Arial" panose="020B0604020202020204" pitchFamily="34" charset="0"/>
                <a:cs typeface="Arial" panose="020B0604020202020204" pitchFamily="34" charset="0"/>
                <a:sym typeface="Arial" charset="0"/>
              </a:rPr>
              <a:t>TECH</a:t>
            </a:r>
            <a:r>
              <a:rPr lang="en-US" altLang="en-US" sz="1200" b="1" i="0" u="sng" baseline="0" dirty="0">
                <a:solidFill>
                  <a:srgbClr val="000000"/>
                </a:solidFill>
                <a:latin typeface="Arial" panose="020B0604020202020204" pitchFamily="34" charset="0"/>
                <a:cs typeface="Arial" panose="020B0604020202020204" pitchFamily="34" charset="0"/>
                <a:sym typeface="Arial" charset="0"/>
              </a:rPr>
              <a:t> TIP: </a:t>
            </a:r>
            <a:r>
              <a:rPr lang="en-US" sz="1200" b="1" i="0" u="sng" strike="noStrike" kern="1200" baseline="0" dirty="0">
                <a:solidFill>
                  <a:schemeClr val="tx1"/>
                </a:solidFill>
                <a:latin typeface="Arial" panose="020B0604020202020204" pitchFamily="34" charset="0"/>
                <a:ea typeface="+mn-ea"/>
                <a:cs typeface="Arial" panose="020B0604020202020204" pitchFamily="34" charset="0"/>
              </a:rPr>
              <a:t>Don’t Forget the Regulator</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Some fuel-pressure regulators contain a 10 micron filter. If this filter becomes clogged, a lack of fuel flow would result. ● See Figure 22.8.</a:t>
            </a: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4976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93456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975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2498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fuel tank is connected to a fuel-pump speed module. The speed module looks like a transistor with one terminal connected to 12 volts and one terminal connected to the P C M. The control terminal is connected to the fuel pump. The fuel pump is connected through fuel lines to the fuel rail. An inline filter is connected between the fuel rail and fuel pump. A fuel-pressure sensor is connected at the start of the fuel rail and a fuel temperature sensor is connected at the end of the fuel rail. The fuel rail has 4 injectors. The sensors are connected to an I C in the P C M. The output of this I C is connected to another I C through a transistor which goes as the input to the fuel-pump speed module’s transistor.</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3591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4111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fuel pump inside the fuel tank is connected to the fuel rail through fuel lines. Between the connection of fuel pump and fuel rail, there is an in-line filter with internal pressure regulator. The internal pressure regulator has a pressure spring and a return line connected back to the fuel tank.</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0690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48932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
                <a:schemeClr val="dk1"/>
              </a:buClr>
              <a:buSzPct val="25000"/>
              <a:buFont typeface="Arial"/>
              <a:buNone/>
              <a:tabLst/>
              <a:defRPr/>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system shows a fuel rail with injectors connected to a fuel tank through an in-line filter. A fuel-pressure regulator is connected to the fuel pump assembly inside the fuel tank. The bypass regulator has a pressure spring and a paper filter inside and a return line at the bottom.</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5770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691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1215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42430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04688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multiport fuel injector depicts a cylindrical body with varying diameters from start to end of the injection nozzle. The fuel injector has a pintle and pintle protection case with a manifold O-ring seal. The injector contains an armature and a spring loaded needle valve. A stainless steel needle can be seen in the drawing. The armature has a coil around it and an electrical connector on the side. There is an integral filter at the inlet of the injector and a fuel-rail O-ring seal on the top. </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56358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9935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2840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9884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49526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7398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261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2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bypass control unit with a throttle plate and an idle air control (I A C) motor. The air inlet is connected to the throttle chamber, where a bypass is present before the throttle plate. The bypass has a bigger path for the air to pass through. This figure shows the throttle plate in the closed throttle position and the air passing through the bypass and the I A C motor and then flowing back into the throttle chamber.</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41161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circular permanent magnet in the middle and two electromagnets. The permanent magnet forms the armature of the motor. There are four poles of the electromagnets around the armature. Each pole has a winding and is connected to separate wires. In step one, two of the electromagnet poles are south and two of them are north. This makes the armature north attract towards the south poles (top and right) and armature south attract towards the north poles (bottom and left). This forms position one in step one. In step two, consecutive poles are magnetized and the armature rotates 90 degrees.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6546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40072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6617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3383738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28950694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48</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The various parts of the fuel injection system. The system has a half-filled fuel tank. There’s an electric in-tank fuel pump, a fuel pickup sock, and a float for fuel gauge level inside the tank. Wiring to the tank unit can be seen attached at the fuel pump. The fuel tank is also connected to the fuel rail that supplies fuel to the injectors. A fuel filter is added to the fuel line before the fuel rail. The fuel tube is in a U-shape with the injector arrangement suggesting the fuel system is for a V 6 engine. At the end of the fuel rail, a fuel-pressure regulator is added to the system. A vacuum hose connects the fuel-pressure regulator on the top and the bottom of the regulator is connected back to the fuel tank through fuel return line.</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2512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noProof="0" dirty="0">
                <a:solidFill>
                  <a:schemeClr val="dk1"/>
                </a:solidFill>
                <a:latin typeface="Arial" panose="020B0604020202020204" pitchFamily="34" charset="0"/>
                <a:ea typeface="Arial"/>
                <a:cs typeface="Arial" panose="020B0604020202020204" pitchFamily="34" charset="0"/>
                <a:sym typeface="Arial"/>
              </a:rPr>
              <a:t>A fuel injector nozzle injector with a wiring connector which connects it to the computer. The sprayer squirts in a pattern into the intake manifold is shown with air passing through it. The fuel spray is directed to the intake valve in the system.</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760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97950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1293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69894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04672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9/29/2024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9/29/2024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2994306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4"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2" name="Picture 1" descr="Pearson logo">
            <a:extLst>
              <a:ext uri="{FF2B5EF4-FFF2-40B4-BE49-F238E27FC236}">
                <a16:creationId xmlns:a16="http://schemas.microsoft.com/office/drawing/2014/main" id="{FCC587AF-4749-6EE1-1680-25471C85F781}"/>
              </a:ext>
            </a:extLst>
          </p:cNvPr>
          <p:cNvPicPr>
            <a:picLocks noChangeAspect="1"/>
          </p:cNvPicPr>
          <p:nvPr userDrawn="1"/>
        </p:nvPicPr>
        <p:blipFill>
          <a:blip r:embed="rId6"/>
          <a:stretch>
            <a:fillRect/>
          </a:stretch>
        </p:blipFill>
        <p:spPr>
          <a:xfrm>
            <a:off x="448448" y="6424935"/>
            <a:ext cx="947596" cy="301782"/>
          </a:xfrm>
          <a:prstGeom prst="rect">
            <a:avLst/>
          </a:prstGeom>
        </p:spPr>
      </p:pic>
      <p:sp>
        <p:nvSpPr>
          <p:cNvPr id="3" name="Content Placeholder 4">
            <a:extLst>
              <a:ext uri="{FF2B5EF4-FFF2-40B4-BE49-F238E27FC236}">
                <a16:creationId xmlns:a16="http://schemas.microsoft.com/office/drawing/2014/main" id="{712CB96D-FF5F-ECDD-1FB9-A5CD888F4486}"/>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jameshalderman.com/a8_vid_lib_pag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45008" y="211866"/>
            <a:ext cx="8274050" cy="1144347"/>
          </a:xfrm>
        </p:spPr>
        <p:txBody>
          <a:bodyPr wrap="square" lIns="0" tIns="18000" rIns="0" bIns="18000" anchor="ctr">
            <a:spAutoFit/>
          </a:bodyPr>
          <a:lstStyle/>
          <a:p>
            <a:r>
              <a:rPr lang="en-US" dirty="0"/>
              <a:t>Advanced Engine Performance Diagnosis</a:t>
            </a:r>
            <a:endParaRPr lang="en-US" noProof="0" dirty="0"/>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41338" y="1485856"/>
            <a:ext cx="1953932" cy="344128"/>
          </a:xfrm>
        </p:spPr>
        <p:txBody>
          <a:bodyPr wrap="square" lIns="0" tIns="18000" rIns="0" bIns="18000" anchor="ctr">
            <a:spAutoFit/>
          </a:bodyPr>
          <a:lstStyle/>
          <a:p>
            <a:r>
              <a:rPr lang="en-US"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614" y="2040296"/>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3048000"/>
            <a:ext cx="1961003" cy="498016"/>
          </a:xfrm>
        </p:spPr>
        <p:txBody>
          <a:bodyPr wrap="square" lIns="0" tIns="18000" rIns="0" bIns="18000" anchor="ctr">
            <a:spAutoFit/>
          </a:bodyPr>
          <a:lstStyle/>
          <a:p>
            <a:pPr indent="-101600"/>
            <a:r>
              <a:rPr lang="en-US" noProof="0" dirty="0"/>
              <a:t>Chapter 22</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688133"/>
            <a:ext cx="4148233" cy="713460"/>
          </a:xfrm>
        </p:spPr>
        <p:txBody>
          <a:bodyPr wrap="square" lIns="0" tIns="18000" rIns="0" bIns="18000" anchor="ctr">
            <a:spAutoFit/>
          </a:bodyPr>
          <a:lstStyle/>
          <a:p>
            <a:pPr marL="0"/>
            <a:r>
              <a:rPr lang="en-US" noProof="0" dirty="0"/>
              <a:t>Fuel-Injection Parts and Operation</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448448"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1</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10768"/>
            <a:ext cx="8278392" cy="405683"/>
          </a:xfrm>
        </p:spPr>
        <p:txBody>
          <a:bodyPr wrap="square" lIns="0" tIns="18000" rIns="0" bIns="18000" anchor="ctr" anchorCtr="0">
            <a:spAutoFit/>
          </a:bodyPr>
          <a:lstStyle/>
          <a:p>
            <a:pPr marL="0" indent="0">
              <a:spcBef>
                <a:spcPts val="600"/>
              </a:spcBef>
              <a:buNone/>
            </a:pPr>
            <a:r>
              <a:rPr lang="en-US" sz="2400" dirty="0"/>
              <a:t>Mass airflow and speed density.</a:t>
            </a:r>
            <a:endParaRPr lang="en-US" altLang="en-US" sz="2400" noProof="0" dirty="0">
              <a:solidFill>
                <a:schemeClr val="tx1"/>
              </a:solidFill>
            </a:endParaRPr>
          </a:p>
        </p:txBody>
      </p:sp>
    </p:spTree>
    <p:extLst>
      <p:ext uri="{BB962C8B-B14F-4D97-AF65-F5344CB8AC3E}">
        <p14:creationId xmlns:p14="http://schemas.microsoft.com/office/powerpoint/2010/main" val="7509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8273814" cy="405683"/>
          </a:xfrm>
        </p:spPr>
        <p:txBody>
          <a:bodyPr wrap="square" lIns="0" tIns="18000" rIns="0" bIns="18000" anchor="ctr" anchorCtr="0">
            <a:spAutoFit/>
          </a:bodyPr>
          <a:lstStyle/>
          <a:p>
            <a:pPr marL="0" indent="0">
              <a:buNone/>
            </a:pPr>
            <a:r>
              <a:rPr lang="en-US" sz="2400" noProof="0" dirty="0"/>
              <a:t>Fuel Rail</a:t>
            </a:r>
          </a:p>
        </p:txBody>
      </p:sp>
      <p:pic>
        <p:nvPicPr>
          <p:cNvPr id="3" name="Picture 2" descr="An illustration depicts the fuel distribution in a port type fuel injection system.&#10;Long description is available in notes, press F6.">
            <a:extLst>
              <a:ext uri="{FF2B5EF4-FFF2-40B4-BE49-F238E27FC236}">
                <a16:creationId xmlns:a16="http://schemas.microsoft.com/office/drawing/2014/main" id="{677A5195-8C8C-6381-10F5-612A3371C0EB}"/>
              </a:ext>
            </a:extLst>
          </p:cNvPr>
          <p:cNvPicPr>
            <a:picLocks noChangeAspect="1"/>
          </p:cNvPicPr>
          <p:nvPr/>
        </p:nvPicPr>
        <p:blipFill>
          <a:blip r:embed="rId3"/>
          <a:stretch>
            <a:fillRect/>
          </a:stretch>
        </p:blipFill>
        <p:spPr>
          <a:xfrm>
            <a:off x="1511229" y="1716906"/>
            <a:ext cx="6121543" cy="386233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747301"/>
            <a:ext cx="8270993" cy="405683"/>
          </a:xfrm>
        </p:spPr>
        <p:txBody>
          <a:bodyPr wrap="square" lIns="0" tIns="18000" rIns="0" bIns="18000" anchor="ctr" anchorCtr="0">
            <a:spAutoFit/>
          </a:bodyPr>
          <a:lstStyle/>
          <a:p>
            <a:pPr marL="0" indent="0">
              <a:spcBef>
                <a:spcPts val="600"/>
              </a:spcBef>
              <a:buNone/>
            </a:pPr>
            <a:r>
              <a:rPr lang="en-US" sz="2400" dirty="0"/>
              <a:t>The injectors receive fuel and are supported by the fuel rail.</a:t>
            </a:r>
            <a:endParaRPr lang="en-US" sz="2400" noProof="0" dirty="0"/>
          </a:p>
        </p:txBody>
      </p:sp>
    </p:spTree>
    <p:extLst>
      <p:ext uri="{BB962C8B-B14F-4D97-AF65-F5344CB8AC3E}">
        <p14:creationId xmlns:p14="http://schemas.microsoft.com/office/powerpoint/2010/main" val="352493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Port-Fuel Injection </a:t>
            </a:r>
            <a:r>
              <a:rPr lang="en-US" altLang="en-US" sz="2800" dirty="0"/>
              <a:t>(1 of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3076"/>
            <a:ext cx="8278392" cy="3221839"/>
          </a:xfrm>
        </p:spPr>
        <p:txBody>
          <a:bodyPr wrap="square" lIns="0" tIns="18000" rIns="0" bIns="18000" anchor="ctr" anchorCtr="0">
            <a:spAutoFit/>
          </a:bodyPr>
          <a:lstStyle/>
          <a:p>
            <a:pPr marL="342900" indent="-342900">
              <a:spcBef>
                <a:spcPts val="600"/>
              </a:spcBef>
            </a:pPr>
            <a:r>
              <a:rPr lang="en-US" sz="2400" dirty="0"/>
              <a:t>The advantages of port-fuel injection design are also related to characteristics of intake manifolds.</a:t>
            </a:r>
          </a:p>
          <a:p>
            <a:pPr marL="829818" lvl="1" indent="-342900"/>
            <a:r>
              <a:rPr lang="en-US" sz="2400" dirty="0"/>
              <a:t>Fuel distribution is equal to all cylinders because each cylinder has its own injector.</a:t>
            </a:r>
          </a:p>
          <a:p>
            <a:pPr marL="829818" lvl="1" indent="-342900"/>
            <a:r>
              <a:rPr lang="en-US" sz="2400" dirty="0"/>
              <a:t>The fuel is injected almost directly into the combustion chamber.</a:t>
            </a:r>
          </a:p>
          <a:p>
            <a:pPr marL="829818" lvl="1" indent="-342900"/>
            <a:r>
              <a:rPr lang="en-US" sz="2400" dirty="0"/>
              <a:t>The intake manifold can be sized and shaped to achieve specific engine performance characteristics.</a:t>
            </a:r>
            <a:endParaRPr lang="en-US" altLang="en-US" sz="2400" noProof="0" dirty="0">
              <a:solidFill>
                <a:schemeClr val="tx1"/>
              </a:solidFill>
            </a:endParaRPr>
          </a:p>
        </p:txBody>
      </p:sp>
    </p:spTree>
    <p:extLst>
      <p:ext uri="{BB962C8B-B14F-4D97-AF65-F5344CB8AC3E}">
        <p14:creationId xmlns:p14="http://schemas.microsoft.com/office/powerpoint/2010/main" val="19916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Port-Fuel Injection </a:t>
            </a:r>
            <a:r>
              <a:rPr lang="en-US" altLang="en-US" sz="2800" dirty="0"/>
              <a:t>(2 of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3618"/>
            <a:ext cx="8278392" cy="3822003"/>
          </a:xfrm>
        </p:spPr>
        <p:txBody>
          <a:bodyPr wrap="square" lIns="0" tIns="18000" rIns="0" bIns="18000" anchor="ctr" anchorCtr="0">
            <a:spAutoFit/>
          </a:bodyPr>
          <a:lstStyle/>
          <a:p>
            <a:pPr marL="342900" indent="-342900">
              <a:spcBef>
                <a:spcPts val="600"/>
              </a:spcBef>
            </a:pPr>
            <a:r>
              <a:rPr lang="en-US" sz="2400" dirty="0"/>
              <a:t>Domestic systems use one of three ways to trigger the injectors:</a:t>
            </a:r>
          </a:p>
          <a:p>
            <a:pPr marL="829818" lvl="1" indent="-342900"/>
            <a:r>
              <a:rPr lang="en-US" sz="2400" dirty="0"/>
              <a:t>Grouped double fire</a:t>
            </a:r>
          </a:p>
          <a:p>
            <a:pPr marL="1229868" lvl="2" indent="-342900"/>
            <a:r>
              <a:rPr lang="en-US" sz="2400" dirty="0"/>
              <a:t>Two equalized groups of injectors</a:t>
            </a:r>
          </a:p>
          <a:p>
            <a:pPr marL="829818" lvl="1" indent="-342900"/>
            <a:r>
              <a:rPr lang="en-US" sz="2400" dirty="0"/>
              <a:t>Simultaneous double fire</a:t>
            </a:r>
          </a:p>
          <a:p>
            <a:pPr marL="1229868" lvl="2" indent="-342900"/>
            <a:r>
              <a:rPr lang="en-US" sz="2400" dirty="0"/>
              <a:t>All injectors are fired at the same time</a:t>
            </a:r>
          </a:p>
          <a:p>
            <a:pPr marL="829818" lvl="1" indent="-342900"/>
            <a:r>
              <a:rPr lang="en-US" sz="2400" dirty="0"/>
              <a:t>Sequential</a:t>
            </a:r>
          </a:p>
          <a:p>
            <a:pPr marL="1229868" lvl="2" indent="-342900"/>
            <a:r>
              <a:rPr lang="en-US" sz="2400" dirty="0"/>
              <a:t>The firing of the injectors is according to engine firing order</a:t>
            </a:r>
            <a:endParaRPr lang="en-US" altLang="en-US" sz="2400" noProof="0" dirty="0">
              <a:solidFill>
                <a:schemeClr val="tx1"/>
              </a:solidFill>
            </a:endParaRPr>
          </a:p>
        </p:txBody>
      </p:sp>
    </p:spTree>
    <p:extLst>
      <p:ext uri="{BB962C8B-B14F-4D97-AF65-F5344CB8AC3E}">
        <p14:creationId xmlns:p14="http://schemas.microsoft.com/office/powerpoint/2010/main" val="117341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8273814" cy="405683"/>
          </a:xfrm>
        </p:spPr>
        <p:txBody>
          <a:bodyPr wrap="square" lIns="0" tIns="18000" rIns="0" bIns="18000" anchor="ctr" anchorCtr="0">
            <a:spAutoFit/>
          </a:bodyPr>
          <a:lstStyle/>
          <a:p>
            <a:pPr marL="0" indent="0">
              <a:buNone/>
            </a:pPr>
            <a:r>
              <a:rPr lang="en-US" sz="2400" noProof="0" dirty="0"/>
              <a:t>Fuel Injector</a:t>
            </a:r>
          </a:p>
        </p:txBody>
      </p:sp>
      <p:pic>
        <p:nvPicPr>
          <p:cNvPr id="4" name="Picture 3" descr="A cross-section of a port fuel-injection nozzle assembly.&#10;Long description is available in notes, press F6.">
            <a:extLst>
              <a:ext uri="{FF2B5EF4-FFF2-40B4-BE49-F238E27FC236}">
                <a16:creationId xmlns:a16="http://schemas.microsoft.com/office/drawing/2014/main" id="{1A06695B-2C1A-2D19-E878-E1375F2EB012}"/>
              </a:ext>
            </a:extLst>
          </p:cNvPr>
          <p:cNvPicPr>
            <a:picLocks noChangeAspect="1"/>
          </p:cNvPicPr>
          <p:nvPr/>
        </p:nvPicPr>
        <p:blipFill>
          <a:blip r:embed="rId3"/>
          <a:stretch>
            <a:fillRect/>
          </a:stretch>
        </p:blipFill>
        <p:spPr>
          <a:xfrm>
            <a:off x="1408992" y="1673130"/>
            <a:ext cx="6326017" cy="295929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858233"/>
            <a:ext cx="8270993" cy="1513679"/>
          </a:xfrm>
        </p:spPr>
        <p:txBody>
          <a:bodyPr wrap="square" lIns="0" tIns="18000" rIns="0" bIns="18000" anchor="ctr" anchorCtr="0">
            <a:spAutoFit/>
          </a:bodyPr>
          <a:lstStyle/>
          <a:p>
            <a:pPr marL="0" indent="0">
              <a:spcBef>
                <a:spcPts val="600"/>
              </a:spcBef>
              <a:buNone/>
            </a:pPr>
            <a:r>
              <a:rPr lang="en-US" sz="2400" dirty="0"/>
              <a:t>Cross section of a typical port fuel-injection nozzle assembly. These injectors are serviced as an assembly only; no part replacement or service is possible except for replacement of external O-ring seals.</a:t>
            </a:r>
            <a:endParaRPr lang="en-US" sz="2400" noProof="0" dirty="0"/>
          </a:p>
        </p:txBody>
      </p:sp>
    </p:spTree>
    <p:extLst>
      <p:ext uri="{BB962C8B-B14F-4D97-AF65-F5344CB8AC3E}">
        <p14:creationId xmlns:p14="http://schemas.microsoft.com/office/powerpoint/2010/main" val="325097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3888"/>
            <a:ext cx="8270993" cy="1144347"/>
          </a:xfrm>
        </p:spPr>
        <p:txBody>
          <a:bodyPr wrap="square" lIns="0" tIns="18000" rIns="0" bIns="18000" anchor="ctr" anchorCtr="0">
            <a:spAutoFit/>
          </a:bodyPr>
          <a:lstStyle/>
          <a:p>
            <a:r>
              <a:rPr lang="en-US" noProof="0" dirty="0"/>
              <a:t>Frequently Asked Question: How Do the Sensors Affect the Pulse Width?</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582902"/>
            <a:ext cx="8273814" cy="374906"/>
          </a:xfrm>
        </p:spPr>
        <p:txBody>
          <a:bodyPr wrap="square" lIns="0" tIns="18000" rIns="0" bIns="18000" anchor="ctr" anchorCtr="0">
            <a:spAutoFit/>
          </a:bodyPr>
          <a:lstStyle/>
          <a:p>
            <a:pPr marL="0" indent="0">
              <a:buNone/>
            </a:pPr>
            <a:r>
              <a:rPr lang="en-US" sz="2200" b="1" noProof="0" dirty="0"/>
              <a:t>? Frequently Asked Question</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2249162"/>
            <a:ext cx="8270993" cy="2067677"/>
          </a:xfrm>
        </p:spPr>
        <p:txBody>
          <a:bodyPr wrap="square" lIns="0" tIns="18000" rIns="0" bIns="18000" anchor="ctr" anchorCtr="0">
            <a:spAutoFit/>
          </a:bodyPr>
          <a:lstStyle/>
          <a:p>
            <a:pPr marL="0" indent="0">
              <a:spcBef>
                <a:spcPts val="600"/>
              </a:spcBef>
              <a:buNone/>
            </a:pPr>
            <a:r>
              <a:rPr lang="en-US" altLang="en-US" sz="2200" b="1" dirty="0"/>
              <a:t>How Do the Sensors Affect the Pulse Width? </a:t>
            </a:r>
            <a:r>
              <a:rPr lang="en-US" altLang="en-US" sz="2200" dirty="0"/>
              <a:t>The base pulse width of a fuel-injection system is primarily determined by the value of the </a:t>
            </a:r>
            <a:r>
              <a:rPr lang="en-US" altLang="en-US" sz="2200" spc="-300" dirty="0"/>
              <a:t>M A </a:t>
            </a:r>
            <a:r>
              <a:rPr lang="en-US" altLang="en-US" sz="2200" dirty="0"/>
              <a:t>F or </a:t>
            </a:r>
            <a:r>
              <a:rPr lang="en-US" altLang="en-US" sz="2200" spc="-300" dirty="0"/>
              <a:t>M A </a:t>
            </a:r>
            <a:r>
              <a:rPr lang="en-US" altLang="en-US" sz="2200" dirty="0"/>
              <a:t>P sensor and engine speed (</a:t>
            </a:r>
            <a:r>
              <a:rPr lang="en-US" altLang="en-US" sz="2200" spc="-300" dirty="0"/>
              <a:t>R P </a:t>
            </a:r>
            <a:r>
              <a:rPr lang="en-US" altLang="en-US" sz="2200" dirty="0"/>
              <a:t>M). However, the </a:t>
            </a:r>
            <a:r>
              <a:rPr lang="en-US" altLang="en-US" sz="2200" spc="-300" dirty="0"/>
              <a:t>P C </a:t>
            </a:r>
            <a:r>
              <a:rPr lang="en-US" altLang="en-US" sz="2200" dirty="0"/>
              <a:t>M relies on the input from many other sensors, such as the following, to modify the base pulse width as needed: See Notes Section.</a:t>
            </a:r>
            <a:endParaRPr lang="en-US" sz="2200" noProof="0" dirty="0"/>
          </a:p>
        </p:txBody>
      </p:sp>
    </p:spTree>
    <p:extLst>
      <p:ext uri="{BB962C8B-B14F-4D97-AF65-F5344CB8AC3E}">
        <p14:creationId xmlns:p14="http://schemas.microsoft.com/office/powerpoint/2010/main" val="35181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8273814" cy="405683"/>
          </a:xfrm>
        </p:spPr>
        <p:txBody>
          <a:bodyPr wrap="square" lIns="0" tIns="18000" rIns="0" bIns="18000" anchor="ctr" anchorCtr="0">
            <a:spAutoFit/>
          </a:bodyPr>
          <a:lstStyle/>
          <a:p>
            <a:pPr marL="0" indent="0">
              <a:buNone/>
            </a:pPr>
            <a:r>
              <a:rPr lang="en-US" sz="2400" noProof="0" dirty="0"/>
              <a:t>Fuel Spray</a:t>
            </a:r>
          </a:p>
        </p:txBody>
      </p:sp>
      <p:pic>
        <p:nvPicPr>
          <p:cNvPr id="3" name="Picture 2" descr="A piston-cylinder with the intake and exhaust manifolds. The intake valve is opened and the port-fuel injector sprays fuel into the intake manifold. There is a spark plug between the two manifolds.">
            <a:extLst>
              <a:ext uri="{FF2B5EF4-FFF2-40B4-BE49-F238E27FC236}">
                <a16:creationId xmlns:a16="http://schemas.microsoft.com/office/drawing/2014/main" id="{22C56229-B574-5CED-F325-C3E98F021D69}"/>
              </a:ext>
            </a:extLst>
          </p:cNvPr>
          <p:cNvPicPr>
            <a:picLocks noChangeAspect="1"/>
          </p:cNvPicPr>
          <p:nvPr/>
        </p:nvPicPr>
        <p:blipFill>
          <a:blip r:embed="rId3"/>
          <a:stretch>
            <a:fillRect/>
          </a:stretch>
        </p:blipFill>
        <p:spPr>
          <a:xfrm>
            <a:off x="2419857" y="1657976"/>
            <a:ext cx="4304287" cy="378969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3345"/>
            <a:ext cx="8270993" cy="775015"/>
          </a:xfrm>
        </p:spPr>
        <p:txBody>
          <a:bodyPr wrap="square" lIns="0" tIns="18000" rIns="0" bIns="18000" anchor="ctr" anchorCtr="0">
            <a:spAutoFit/>
          </a:bodyPr>
          <a:lstStyle/>
          <a:p>
            <a:pPr marL="0" indent="0">
              <a:spcBef>
                <a:spcPts val="600"/>
              </a:spcBef>
              <a:buNone/>
            </a:pPr>
            <a:r>
              <a:rPr lang="en-US" sz="2400" dirty="0"/>
              <a:t>Port fuel injectors spray atomized fuel into the intake manifold about 3 inches (75 </a:t>
            </a:r>
            <a:r>
              <a:rPr lang="en-US" sz="2400" spc="-300" dirty="0"/>
              <a:t>m </a:t>
            </a:r>
            <a:r>
              <a:rPr lang="en-US" sz="2400" dirty="0"/>
              <a:t>m) from the intake valve.</a:t>
            </a:r>
            <a:endParaRPr lang="en-US" sz="2400" noProof="0" dirty="0"/>
          </a:p>
        </p:txBody>
      </p:sp>
    </p:spTree>
    <p:extLst>
      <p:ext uri="{BB962C8B-B14F-4D97-AF65-F5344CB8AC3E}">
        <p14:creationId xmlns:p14="http://schemas.microsoft.com/office/powerpoint/2010/main" val="259679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Fuel-Pressure Regulator</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89852"/>
            <a:ext cx="8278392" cy="2852507"/>
          </a:xfrm>
        </p:spPr>
        <p:txBody>
          <a:bodyPr wrap="square" lIns="0" tIns="18000" rIns="0" bIns="18000" anchor="ctr" anchorCtr="0">
            <a:spAutoFit/>
          </a:bodyPr>
          <a:lstStyle/>
          <a:p>
            <a:pPr marL="342900" indent="-342900">
              <a:spcBef>
                <a:spcPts val="600"/>
              </a:spcBef>
            </a:pPr>
            <a:r>
              <a:rPr lang="en-US" sz="2400" dirty="0"/>
              <a:t>Purpose and Function</a:t>
            </a:r>
          </a:p>
          <a:p>
            <a:pPr marL="829818" lvl="1" indent="-342900"/>
            <a:r>
              <a:rPr lang="en-US" sz="2400" dirty="0"/>
              <a:t>The pressure regulator and fuel pump work together to maintain the required pressure drop at the injector tips.</a:t>
            </a:r>
          </a:p>
          <a:p>
            <a:pPr marL="342900" indent="-342900">
              <a:spcBef>
                <a:spcPts val="600"/>
              </a:spcBef>
            </a:pPr>
            <a:r>
              <a:rPr lang="en-US" sz="2400" dirty="0"/>
              <a:t>Operation</a:t>
            </a:r>
          </a:p>
          <a:p>
            <a:pPr marL="829818" lvl="1" indent="-342900"/>
            <a:r>
              <a:rPr lang="en-US" sz="2400" dirty="0"/>
              <a:t>The fuel pressure is modulated by a combination of spring pressure and manifold vacuum acting on the diaphragm.</a:t>
            </a:r>
            <a:endParaRPr lang="en-US" altLang="en-US" sz="2400" noProof="0" dirty="0">
              <a:solidFill>
                <a:schemeClr val="tx1"/>
              </a:solidFill>
            </a:endParaRPr>
          </a:p>
        </p:txBody>
      </p:sp>
    </p:spTree>
    <p:extLst>
      <p:ext uri="{BB962C8B-B14F-4D97-AF65-F5344CB8AC3E}">
        <p14:creationId xmlns:p14="http://schemas.microsoft.com/office/powerpoint/2010/main" val="249864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.6</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8273814" cy="405683"/>
          </a:xfrm>
        </p:spPr>
        <p:txBody>
          <a:bodyPr wrap="square" lIns="0" tIns="18000" rIns="0" bIns="18000" anchor="ctr" anchorCtr="0">
            <a:spAutoFit/>
          </a:bodyPr>
          <a:lstStyle/>
          <a:p>
            <a:pPr marL="0" indent="0">
              <a:buNone/>
            </a:pPr>
            <a:r>
              <a:rPr lang="en-US" sz="2400" spc="-300" noProof="0" dirty="0"/>
              <a:t>P F </a:t>
            </a:r>
            <a:r>
              <a:rPr lang="en-US" sz="2400" noProof="0" dirty="0"/>
              <a:t>I Vacuum Regulator</a:t>
            </a:r>
          </a:p>
        </p:txBody>
      </p:sp>
      <p:pic>
        <p:nvPicPr>
          <p:cNvPr id="4" name="Picture 3" descr="An illustration depicts a vacuum-controlled fuel-pressure regulator used in a port fuel-injected system.&#10;Long description is available in notes, press F6.">
            <a:extLst>
              <a:ext uri="{FF2B5EF4-FFF2-40B4-BE49-F238E27FC236}">
                <a16:creationId xmlns:a16="http://schemas.microsoft.com/office/drawing/2014/main" id="{9F4244FF-65D5-F396-77DA-92031B973C4D}"/>
              </a:ext>
            </a:extLst>
          </p:cNvPr>
          <p:cNvPicPr>
            <a:picLocks noChangeAspect="1"/>
          </p:cNvPicPr>
          <p:nvPr/>
        </p:nvPicPr>
        <p:blipFill>
          <a:blip r:embed="rId3"/>
          <a:stretch>
            <a:fillRect/>
          </a:stretch>
        </p:blipFill>
        <p:spPr>
          <a:xfrm>
            <a:off x="2931998" y="1651017"/>
            <a:ext cx="3280004" cy="3822666"/>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3345"/>
            <a:ext cx="8270993" cy="775015"/>
          </a:xfrm>
        </p:spPr>
        <p:txBody>
          <a:bodyPr wrap="square" lIns="0" tIns="18000" rIns="0" bIns="18000" anchor="ctr" anchorCtr="0">
            <a:spAutoFit/>
          </a:bodyPr>
          <a:lstStyle/>
          <a:p>
            <a:pPr marL="0" indent="0">
              <a:spcBef>
                <a:spcPts val="600"/>
              </a:spcBef>
              <a:buNone/>
            </a:pPr>
            <a:r>
              <a:rPr lang="en-US" sz="2400" dirty="0"/>
              <a:t>A typical port fuel-injected system showing a vacuum-controlled fuel-pressure regulator.</a:t>
            </a:r>
            <a:endParaRPr lang="en-US" sz="2400" noProof="0" dirty="0"/>
          </a:p>
        </p:txBody>
      </p:sp>
    </p:spTree>
    <p:extLst>
      <p:ext uri="{BB962C8B-B14F-4D97-AF65-F5344CB8AC3E}">
        <p14:creationId xmlns:p14="http://schemas.microsoft.com/office/powerpoint/2010/main" val="402628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.7</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59879"/>
            <a:ext cx="8273814" cy="344128"/>
          </a:xfrm>
        </p:spPr>
        <p:txBody>
          <a:bodyPr wrap="square" lIns="0" tIns="18000" rIns="0" bIns="18000" anchor="ctr" anchorCtr="0">
            <a:spAutoFit/>
          </a:bodyPr>
          <a:lstStyle/>
          <a:p>
            <a:pPr marL="0" indent="0">
              <a:buNone/>
            </a:pPr>
            <a:r>
              <a:rPr lang="en-US" altLang="en-US" sz="2000" dirty="0"/>
              <a:t>Regulator Operation</a:t>
            </a:r>
            <a:endParaRPr lang="en-US" sz="1050" noProof="0" dirty="0"/>
          </a:p>
        </p:txBody>
      </p:sp>
      <p:pic>
        <p:nvPicPr>
          <p:cNvPr id="3" name="Picture 2" descr="A cut section of the vacuum-controlled fuel-pressure regulator.&#10;Long description is available in notes, press F6.">
            <a:extLst>
              <a:ext uri="{FF2B5EF4-FFF2-40B4-BE49-F238E27FC236}">
                <a16:creationId xmlns:a16="http://schemas.microsoft.com/office/drawing/2014/main" id="{2D957763-036B-ED37-A43D-5DAB13BB8A44}"/>
              </a:ext>
            </a:extLst>
          </p:cNvPr>
          <p:cNvPicPr>
            <a:picLocks noChangeAspect="1"/>
          </p:cNvPicPr>
          <p:nvPr/>
        </p:nvPicPr>
        <p:blipFill>
          <a:blip r:embed="rId3"/>
          <a:stretch>
            <a:fillRect/>
          </a:stretch>
        </p:blipFill>
        <p:spPr>
          <a:xfrm>
            <a:off x="2511775" y="1655779"/>
            <a:ext cx="4120450" cy="329879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106603"/>
            <a:ext cx="8270993" cy="1267458"/>
          </a:xfrm>
        </p:spPr>
        <p:txBody>
          <a:bodyPr wrap="square" lIns="0" tIns="18000" rIns="0" bIns="18000" anchor="ctr" anchorCtr="0">
            <a:spAutoFit/>
          </a:bodyPr>
          <a:lstStyle/>
          <a:p>
            <a:pPr marL="0" indent="0">
              <a:spcBef>
                <a:spcPts val="600"/>
              </a:spcBef>
              <a:buNone/>
            </a:pPr>
            <a:r>
              <a:rPr lang="en-US" sz="2000" dirty="0"/>
              <a:t>A typical fuel-pressure regulator that has a spring that exerts 46 pounds of force against the fuel. If 20 inches of vacuum are applied above the spring, the vacuum reduces the force exerted by the spring on the fuel, allowing the fuel to return to the tank at a lower pressure.</a:t>
            </a:r>
            <a:endParaRPr lang="en-US" sz="2000" noProof="0" dirty="0"/>
          </a:p>
        </p:txBody>
      </p:sp>
    </p:spTree>
    <p:extLst>
      <p:ext uri="{BB962C8B-B14F-4D97-AF65-F5344CB8AC3E}">
        <p14:creationId xmlns:p14="http://schemas.microsoft.com/office/powerpoint/2010/main" val="94532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385" y="239091"/>
            <a:ext cx="8273815" cy="590349"/>
          </a:xfrm>
        </p:spPr>
        <p:txBody>
          <a:bodyPr wrap="square" lIns="0" tIns="18000" rIns="0" bIns="18000" anchor="ctr" anchorCtr="0">
            <a:spAutoFit/>
          </a:bodyPr>
          <a:lstStyle/>
          <a:p>
            <a:r>
              <a:rPr lang="en-US" noProof="0" dirty="0"/>
              <a:t>Learning Objectives</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47455" y="1096120"/>
            <a:ext cx="8264745" cy="3583476"/>
          </a:xfrm>
        </p:spPr>
        <p:txBody>
          <a:bodyPr wrap="square" lIns="0" tIns="18000" rIns="0" bIns="18000" anchor="ctr" anchorCtr="0">
            <a:spAutoFit/>
          </a:bodyPr>
          <a:lstStyle/>
          <a:p>
            <a:pPr marL="715963" indent="-715963">
              <a:buSzTx/>
              <a:buNone/>
            </a:pPr>
            <a:r>
              <a:rPr lang="en-US" altLang="en-US" sz="2400" b="1" noProof="0" dirty="0">
                <a:solidFill>
                  <a:srgbClr val="007FA3"/>
                </a:solidFill>
                <a:latin typeface="Arial" panose="020B0604020202020204" pitchFamily="34" charset="0"/>
                <a:cs typeface="Arial" panose="020B0604020202020204" pitchFamily="34" charset="0"/>
              </a:rPr>
              <a:t>22.1	</a:t>
            </a:r>
            <a:r>
              <a:rPr lang="en-US" sz="2400" dirty="0">
                <a:latin typeface="Arial" panose="020B0604020202020204" pitchFamily="34" charset="0"/>
                <a:ea typeface="+mj-ea"/>
                <a:cs typeface="Arial" panose="020B0604020202020204" pitchFamily="34" charset="0"/>
              </a:rPr>
              <a:t>Describe how electronic fuel injection works.</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altLang="en-US" sz="2400" b="1" noProof="0" dirty="0">
                <a:solidFill>
                  <a:srgbClr val="007FA3"/>
                </a:solidFill>
                <a:latin typeface="Arial" panose="020B0604020202020204" pitchFamily="34" charset="0"/>
                <a:cs typeface="Arial" panose="020B0604020202020204" pitchFamily="34" charset="0"/>
              </a:rPr>
              <a:t>22.2</a:t>
            </a:r>
            <a:r>
              <a:rPr lang="en-US" sz="2400" dirty="0">
                <a:latin typeface="Arial" panose="020B0604020202020204" pitchFamily="34" charset="0"/>
                <a:ea typeface="+mj-ea"/>
                <a:cs typeface="Arial" panose="020B0604020202020204" pitchFamily="34" charset="0"/>
              </a:rPr>
              <a:t> Describe types of fuel injection.</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altLang="en-US" sz="2400" b="1" noProof="0" dirty="0">
                <a:solidFill>
                  <a:srgbClr val="007FA3"/>
                </a:solidFill>
                <a:latin typeface="Arial" panose="020B0604020202020204" pitchFamily="34" charset="0"/>
                <a:cs typeface="Arial" panose="020B0604020202020204" pitchFamily="34" charset="0"/>
              </a:rPr>
              <a:t>22.3</a:t>
            </a:r>
            <a:r>
              <a:rPr lang="en-US" sz="2400" dirty="0">
                <a:latin typeface="Arial" panose="020B0604020202020204" pitchFamily="34" charset="0"/>
                <a:ea typeface="+mj-ea"/>
                <a:cs typeface="Arial" panose="020B0604020202020204" pitchFamily="34" charset="0"/>
              </a:rPr>
              <a:t> Explain the different methods used to regulate fuel pressure.</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altLang="en-US" sz="2400" b="1" noProof="0" dirty="0">
                <a:solidFill>
                  <a:srgbClr val="007FA3"/>
                </a:solidFill>
                <a:latin typeface="Arial" panose="020B0604020202020204" pitchFamily="34" charset="0"/>
                <a:cs typeface="Arial" panose="020B0604020202020204" pitchFamily="34" charset="0"/>
              </a:rPr>
              <a:t>22.4</a:t>
            </a:r>
            <a:r>
              <a:rPr lang="en-US" sz="2400" dirty="0">
                <a:latin typeface="Arial" panose="020B0604020202020204" pitchFamily="34" charset="0"/>
                <a:ea typeface="+mj-ea"/>
                <a:cs typeface="Arial" panose="020B0604020202020204" pitchFamily="34" charset="0"/>
              </a:rPr>
              <a:t> Discuss fuel injectors.</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altLang="en-US" sz="2400" b="1" noProof="0" dirty="0">
                <a:solidFill>
                  <a:srgbClr val="007FA3"/>
                </a:solidFill>
                <a:latin typeface="Arial" panose="020B0604020202020204" pitchFamily="34" charset="0"/>
                <a:cs typeface="Arial" panose="020B0604020202020204" pitchFamily="34" charset="0"/>
              </a:rPr>
              <a:t>22.5</a:t>
            </a:r>
            <a:r>
              <a:rPr lang="en-US" sz="2400" dirty="0">
                <a:latin typeface="Arial" panose="020B0604020202020204" pitchFamily="34" charset="0"/>
                <a:ea typeface="+mj-ea"/>
                <a:cs typeface="Arial" panose="020B0604020202020204" pitchFamily="34" charset="0"/>
              </a:rPr>
              <a:t> </a:t>
            </a:r>
            <a:r>
              <a:rPr lang="en-US" sz="2400" dirty="0">
                <a:latin typeface="Arial" panose="020B0604020202020204" pitchFamily="34" charset="0"/>
                <a:cs typeface="Arial" panose="020B0604020202020204" pitchFamily="34" charset="0"/>
              </a:rPr>
              <a:t>Discuss fuel-injection modes of operation.</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altLang="en-US" sz="2400" b="1" noProof="0" dirty="0">
                <a:solidFill>
                  <a:srgbClr val="007FA3"/>
                </a:solidFill>
                <a:latin typeface="Arial" panose="020B0604020202020204" pitchFamily="34" charset="0"/>
                <a:cs typeface="Arial" panose="020B0604020202020204" pitchFamily="34" charset="0"/>
              </a:rPr>
              <a:t>22.6</a:t>
            </a:r>
            <a:r>
              <a:rPr lang="en-US" sz="2400" dirty="0">
                <a:latin typeface="Arial" panose="020B0604020202020204" pitchFamily="34" charset="0"/>
                <a:ea typeface="+mj-ea"/>
                <a:cs typeface="Arial" panose="020B0604020202020204" pitchFamily="34" charset="0"/>
              </a:rPr>
              <a:t> Describe idle control systems.</a:t>
            </a:r>
            <a:endParaRPr lang="en-US" altLang="en-US" sz="2400" b="1" noProof="0" dirty="0">
              <a:solidFill>
                <a:srgbClr val="007FA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6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2600"/>
            <a:ext cx="8270993" cy="1144347"/>
          </a:xfrm>
        </p:spPr>
        <p:txBody>
          <a:bodyPr wrap="square" lIns="0" tIns="18000" rIns="0" bIns="18000" anchor="ctr" anchorCtr="0">
            <a:spAutoFit/>
          </a:bodyPr>
          <a:lstStyle/>
          <a:p>
            <a:r>
              <a:rPr lang="en-US" altLang="en-US" dirty="0"/>
              <a:t>Vacuum-Biased Fuel-Pressure Regulator</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634006"/>
            <a:ext cx="8278392" cy="1513679"/>
          </a:xfrm>
        </p:spPr>
        <p:txBody>
          <a:bodyPr wrap="square" lIns="0" tIns="18000" rIns="0" bIns="18000" anchor="ctr" anchorCtr="0">
            <a:spAutoFit/>
          </a:bodyPr>
          <a:lstStyle/>
          <a:p>
            <a:pPr marL="342900" indent="-342900">
              <a:spcBef>
                <a:spcPts val="600"/>
              </a:spcBef>
            </a:pPr>
            <a:r>
              <a:rPr lang="en-US" sz="2400" dirty="0"/>
              <a:t>The primary reason why many port fuel-injected systems use a vacuum-controlled fuel-pressure regulator is to ensure that there is a constant pressure drop across the injectors.</a:t>
            </a:r>
            <a:endParaRPr lang="en-US" altLang="en-US" sz="2400" noProof="0" dirty="0">
              <a:solidFill>
                <a:schemeClr val="tx1"/>
              </a:solidFill>
            </a:endParaRPr>
          </a:p>
        </p:txBody>
      </p:sp>
    </p:spTree>
    <p:extLst>
      <p:ext uri="{BB962C8B-B14F-4D97-AF65-F5344CB8AC3E}">
        <p14:creationId xmlns:p14="http://schemas.microsoft.com/office/powerpoint/2010/main" val="2300341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.8</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59879"/>
            <a:ext cx="8273814" cy="344128"/>
          </a:xfrm>
        </p:spPr>
        <p:txBody>
          <a:bodyPr wrap="square" lIns="0" tIns="18000" rIns="0" bIns="18000" anchor="ctr" anchorCtr="0">
            <a:spAutoFit/>
          </a:bodyPr>
          <a:lstStyle/>
          <a:p>
            <a:pPr marL="0" indent="0">
              <a:buNone/>
            </a:pPr>
            <a:r>
              <a:rPr lang="en-US" altLang="en-US" sz="2000" dirty="0"/>
              <a:t>Regulator Filter Screen</a:t>
            </a:r>
            <a:endParaRPr lang="en-US" sz="1050" noProof="0" dirty="0"/>
          </a:p>
        </p:txBody>
      </p:sp>
      <p:pic>
        <p:nvPicPr>
          <p:cNvPr id="4" name="Picture 3" descr="A cut-section of a fuel-pressure regulator. Inside the cylindrical body of the regulator, there is a spring and a screen filter.">
            <a:extLst>
              <a:ext uri="{FF2B5EF4-FFF2-40B4-BE49-F238E27FC236}">
                <a16:creationId xmlns:a16="http://schemas.microsoft.com/office/drawing/2014/main" id="{86235A0D-AA53-98C7-D45C-302A3759A0D8}"/>
              </a:ext>
            </a:extLst>
          </p:cNvPr>
          <p:cNvPicPr>
            <a:picLocks noChangeAspect="1"/>
          </p:cNvPicPr>
          <p:nvPr/>
        </p:nvPicPr>
        <p:blipFill>
          <a:blip r:embed="rId3"/>
          <a:stretch>
            <a:fillRect/>
          </a:stretch>
        </p:blipFill>
        <p:spPr>
          <a:xfrm>
            <a:off x="2174813" y="1614999"/>
            <a:ext cx="4794375" cy="360895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410803"/>
            <a:ext cx="8270993" cy="959681"/>
          </a:xfrm>
        </p:spPr>
        <p:txBody>
          <a:bodyPr wrap="square" lIns="0" tIns="18000" rIns="0" bIns="18000" anchor="ctr" anchorCtr="0">
            <a:spAutoFit/>
          </a:bodyPr>
          <a:lstStyle/>
          <a:p>
            <a:pPr marL="0" indent="0">
              <a:spcBef>
                <a:spcPts val="600"/>
              </a:spcBef>
              <a:buNone/>
            </a:pPr>
            <a:r>
              <a:rPr lang="en-US" sz="2000" dirty="0"/>
              <a:t>A lack of fuel flow could be due to a restricted fuel-pressure regulator. Notice the fine screen filter. If this filter were to become clogged, higher than normal fuel pressure would occur.</a:t>
            </a:r>
            <a:endParaRPr lang="en-US" sz="2000" noProof="0" dirty="0"/>
          </a:p>
        </p:txBody>
      </p:sp>
    </p:spTree>
    <p:extLst>
      <p:ext uri="{BB962C8B-B14F-4D97-AF65-F5344CB8AC3E}">
        <p14:creationId xmlns:p14="http://schemas.microsoft.com/office/powerpoint/2010/main" val="1229138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1466"/>
            <a:ext cx="8278392" cy="775015"/>
          </a:xfrm>
        </p:spPr>
        <p:txBody>
          <a:bodyPr wrap="square" lIns="0" tIns="18000" rIns="0" bIns="18000" anchor="ctr" anchorCtr="0">
            <a:spAutoFit/>
          </a:bodyPr>
          <a:lstStyle/>
          <a:p>
            <a:pPr marL="0" indent="0">
              <a:spcBef>
                <a:spcPts val="600"/>
              </a:spcBef>
              <a:buNone/>
            </a:pPr>
            <a:r>
              <a:rPr lang="en-US" sz="2400" dirty="0"/>
              <a:t>What is the purpose of the vacuum-controlled (biased) fuel pressure regulator?</a:t>
            </a:r>
            <a:endParaRPr lang="en-US" altLang="en-US" sz="2400" noProof="0" dirty="0">
              <a:solidFill>
                <a:schemeClr val="tx1"/>
              </a:solidFill>
            </a:endParaRPr>
          </a:p>
        </p:txBody>
      </p:sp>
    </p:spTree>
    <p:extLst>
      <p:ext uri="{BB962C8B-B14F-4D97-AF65-F5344CB8AC3E}">
        <p14:creationId xmlns:p14="http://schemas.microsoft.com/office/powerpoint/2010/main" val="116802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2</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1466"/>
            <a:ext cx="8278392" cy="775015"/>
          </a:xfrm>
        </p:spPr>
        <p:txBody>
          <a:bodyPr wrap="square" lIns="0" tIns="18000" rIns="0" bIns="18000" anchor="ctr" anchorCtr="0">
            <a:spAutoFit/>
          </a:bodyPr>
          <a:lstStyle/>
          <a:p>
            <a:pPr marL="0" indent="0">
              <a:spcBef>
                <a:spcPts val="600"/>
              </a:spcBef>
              <a:buNone/>
            </a:pPr>
            <a:r>
              <a:rPr lang="en-US" sz="2400" dirty="0"/>
              <a:t>Adjust fuel pressure so there is a constant pressure drop across the injectors.</a:t>
            </a:r>
            <a:endParaRPr lang="en-US" altLang="en-US" sz="2400" noProof="0" dirty="0">
              <a:solidFill>
                <a:schemeClr val="tx1"/>
              </a:solidFill>
            </a:endParaRPr>
          </a:p>
        </p:txBody>
      </p:sp>
    </p:spTree>
    <p:extLst>
      <p:ext uri="{BB962C8B-B14F-4D97-AF65-F5344CB8AC3E}">
        <p14:creationId xmlns:p14="http://schemas.microsoft.com/office/powerpoint/2010/main" val="2724186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Electronic Returnless Fuel System</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24910"/>
            <a:ext cx="8278392" cy="1128958"/>
          </a:xfrm>
        </p:spPr>
        <p:txBody>
          <a:bodyPr wrap="square" lIns="0" tIns="18000" rIns="0" bIns="18000" anchor="ctr" anchorCtr="0">
            <a:spAutoFit/>
          </a:bodyPr>
          <a:lstStyle/>
          <a:p>
            <a:pPr marL="342900" indent="-342900">
              <a:spcBef>
                <a:spcPts val="600"/>
              </a:spcBef>
            </a:pPr>
            <a:r>
              <a:rPr lang="en-US" sz="2200" dirty="0"/>
              <a:t>Power driver contains a high-current transistor that controls the pump speed using pulse width modulation (</a:t>
            </a:r>
            <a:r>
              <a:rPr lang="en-US" sz="2200" spc="-300" dirty="0"/>
              <a:t>P W </a:t>
            </a:r>
            <a:r>
              <a:rPr lang="en-US" sz="2200" dirty="0"/>
              <a:t>M).</a:t>
            </a:r>
          </a:p>
          <a:p>
            <a:pPr marL="342900" indent="-342900">
              <a:spcBef>
                <a:spcPts val="600"/>
              </a:spcBef>
            </a:pPr>
            <a:r>
              <a:rPr lang="en-US" sz="2200" dirty="0"/>
              <a:t>Fuel pressure at rail is sensed by a pressure transducer.</a:t>
            </a:r>
            <a:endParaRPr lang="en-US" altLang="en-US" sz="2200" noProof="0" dirty="0">
              <a:solidFill>
                <a:schemeClr val="tx1"/>
              </a:solidFill>
            </a:endParaRPr>
          </a:p>
        </p:txBody>
      </p:sp>
    </p:spTree>
    <p:extLst>
      <p:ext uri="{BB962C8B-B14F-4D97-AF65-F5344CB8AC3E}">
        <p14:creationId xmlns:p14="http://schemas.microsoft.com/office/powerpoint/2010/main" val="313062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.9</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dirty="0"/>
              <a:t>Fuel-Pressure Sensor</a:t>
            </a:r>
            <a:endParaRPr lang="en-US" sz="1100" noProof="0" dirty="0"/>
          </a:p>
        </p:txBody>
      </p:sp>
      <p:pic>
        <p:nvPicPr>
          <p:cNvPr id="3" name="Picture 2" descr="A electronic return-less fuel system with various sensors from the system connected to a P C M.&#10;Long description is available in notes, press F6.">
            <a:extLst>
              <a:ext uri="{FF2B5EF4-FFF2-40B4-BE49-F238E27FC236}">
                <a16:creationId xmlns:a16="http://schemas.microsoft.com/office/drawing/2014/main" id="{8B5DA907-0C09-58EE-6441-4771FB5A8CA0}"/>
              </a:ext>
            </a:extLst>
          </p:cNvPr>
          <p:cNvPicPr>
            <a:picLocks noChangeAspect="1"/>
          </p:cNvPicPr>
          <p:nvPr/>
        </p:nvPicPr>
        <p:blipFill>
          <a:blip r:embed="rId3"/>
          <a:stretch>
            <a:fillRect/>
          </a:stretch>
        </p:blipFill>
        <p:spPr>
          <a:xfrm>
            <a:off x="2034840" y="1608920"/>
            <a:ext cx="5074320" cy="367826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410803"/>
            <a:ext cx="8270993" cy="959681"/>
          </a:xfrm>
        </p:spPr>
        <p:txBody>
          <a:bodyPr wrap="square" lIns="0" tIns="18000" rIns="0" bIns="18000" anchor="ctr" anchorCtr="0">
            <a:spAutoFit/>
          </a:bodyPr>
          <a:lstStyle/>
          <a:p>
            <a:pPr marL="0" indent="0">
              <a:spcBef>
                <a:spcPts val="600"/>
              </a:spcBef>
              <a:buNone/>
            </a:pPr>
            <a:r>
              <a:rPr lang="en-US" sz="2000" dirty="0"/>
              <a:t>The fuel-pressure sensor and fuel-temperature sensor are often constructed together in one assembly to help give the </a:t>
            </a:r>
            <a:r>
              <a:rPr lang="en-US" sz="2000" spc="-300" dirty="0"/>
              <a:t>P C </a:t>
            </a:r>
            <a:r>
              <a:rPr lang="en-US" sz="2000" dirty="0"/>
              <a:t>M the needed data to control the fuel-pump speed.</a:t>
            </a:r>
            <a:endParaRPr lang="en-US" sz="2000" noProof="0" dirty="0"/>
          </a:p>
        </p:txBody>
      </p:sp>
    </p:spTree>
    <p:extLst>
      <p:ext uri="{BB962C8B-B14F-4D97-AF65-F5344CB8AC3E}">
        <p14:creationId xmlns:p14="http://schemas.microsoft.com/office/powerpoint/2010/main" val="352834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Mechanical Returnless Fuel System</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0048"/>
            <a:ext cx="8278392" cy="2406231"/>
          </a:xfrm>
        </p:spPr>
        <p:txBody>
          <a:bodyPr wrap="square" lIns="0" tIns="18000" rIns="0" bIns="18000" anchor="ctr" anchorCtr="0">
            <a:spAutoFit/>
          </a:bodyPr>
          <a:lstStyle/>
          <a:p>
            <a:pPr marL="342900" indent="-342900">
              <a:spcBef>
                <a:spcPts val="600"/>
              </a:spcBef>
            </a:pPr>
            <a:r>
              <a:rPr lang="en-US" sz="2400" dirty="0"/>
              <a:t>This system has a bypass regulator to control rail pressure that is located in close proximity to the fuel tank.</a:t>
            </a:r>
          </a:p>
          <a:p>
            <a:pPr marL="342900" indent="-342900">
              <a:spcBef>
                <a:spcPts val="600"/>
              </a:spcBef>
            </a:pPr>
            <a:r>
              <a:rPr lang="en-US" sz="2400" dirty="0"/>
              <a:t>Fuel is sent by the in-tank pump to a chassis-mounted inline filter with excess fuel returning to the tank through a short return line.</a:t>
            </a:r>
          </a:p>
          <a:p>
            <a:pPr marL="342900" indent="-342900">
              <a:spcBef>
                <a:spcPts val="600"/>
              </a:spcBef>
            </a:pPr>
            <a:r>
              <a:rPr lang="en-US" sz="2400" dirty="0"/>
              <a:t>The system employs a constant rail pressure.</a:t>
            </a:r>
            <a:endParaRPr lang="en-US" altLang="en-US" sz="2400" noProof="0" dirty="0">
              <a:solidFill>
                <a:schemeClr val="tx1"/>
              </a:solidFill>
            </a:endParaRPr>
          </a:p>
        </p:txBody>
      </p:sp>
    </p:spTree>
    <p:extLst>
      <p:ext uri="{BB962C8B-B14F-4D97-AF65-F5344CB8AC3E}">
        <p14:creationId xmlns:p14="http://schemas.microsoft.com/office/powerpoint/2010/main" val="422266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.10</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dirty="0"/>
              <a:t>Returnless Fuel System</a:t>
            </a:r>
            <a:endParaRPr lang="en-US" sz="1100" noProof="0" dirty="0"/>
          </a:p>
        </p:txBody>
      </p:sp>
      <p:pic>
        <p:nvPicPr>
          <p:cNvPr id="4" name="Picture 3" descr="A mechanical type return-less fuel system.&#10;Long description is available in notes, press F6.">
            <a:extLst>
              <a:ext uri="{FF2B5EF4-FFF2-40B4-BE49-F238E27FC236}">
                <a16:creationId xmlns:a16="http://schemas.microsoft.com/office/drawing/2014/main" id="{9237CC6B-14FE-E7B4-6D70-ABD9541B6B5E}"/>
              </a:ext>
            </a:extLst>
          </p:cNvPr>
          <p:cNvPicPr>
            <a:picLocks noChangeAspect="1"/>
          </p:cNvPicPr>
          <p:nvPr/>
        </p:nvPicPr>
        <p:blipFill>
          <a:blip r:embed="rId3"/>
          <a:stretch>
            <a:fillRect/>
          </a:stretch>
        </p:blipFill>
        <p:spPr>
          <a:xfrm>
            <a:off x="1637600" y="1683276"/>
            <a:ext cx="5868800" cy="368194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3344"/>
            <a:ext cx="8270993" cy="775015"/>
          </a:xfrm>
        </p:spPr>
        <p:txBody>
          <a:bodyPr wrap="square" lIns="0" tIns="18000" rIns="0" bIns="18000" anchor="ctr" anchorCtr="0">
            <a:spAutoFit/>
          </a:bodyPr>
          <a:lstStyle/>
          <a:p>
            <a:pPr marL="0" indent="0">
              <a:spcBef>
                <a:spcPts val="600"/>
              </a:spcBef>
              <a:buNone/>
            </a:pPr>
            <a:r>
              <a:rPr lang="en-US" sz="2400" dirty="0"/>
              <a:t>A mechanical returnless fuel system. The bypass regulator in the fuel tank controls fuel line pressure.</a:t>
            </a:r>
            <a:endParaRPr lang="en-US" sz="2400" noProof="0" dirty="0"/>
          </a:p>
        </p:txBody>
      </p:sp>
    </p:spTree>
    <p:extLst>
      <p:ext uri="{BB962C8B-B14F-4D97-AF65-F5344CB8AC3E}">
        <p14:creationId xmlns:p14="http://schemas.microsoft.com/office/powerpoint/2010/main" val="1114512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Demand Delivery System (</a:t>
            </a:r>
            <a:r>
              <a:rPr lang="en-US" altLang="en-US" spc="-500" dirty="0"/>
              <a:t>D D </a:t>
            </a:r>
            <a:r>
              <a:rPr lang="en-US" altLang="en-US" dirty="0"/>
              <a:t>S)</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7020"/>
            <a:ext cx="8278392" cy="1590623"/>
          </a:xfrm>
        </p:spPr>
        <p:txBody>
          <a:bodyPr wrap="square" lIns="0" tIns="18000" rIns="0" bIns="18000" anchor="ctr" anchorCtr="0">
            <a:spAutoFit/>
          </a:bodyPr>
          <a:lstStyle/>
          <a:p>
            <a:pPr marL="342900" indent="-342900">
              <a:spcBef>
                <a:spcPts val="600"/>
              </a:spcBef>
            </a:pPr>
            <a:r>
              <a:rPr lang="en-US" sz="2400" dirty="0"/>
              <a:t>A fuel pump and a low-cost, high-performance bypass regulator are used within the appropriate fuel sender.</a:t>
            </a:r>
          </a:p>
          <a:p>
            <a:pPr marL="342900" indent="-342900">
              <a:spcBef>
                <a:spcPts val="600"/>
              </a:spcBef>
            </a:pPr>
            <a:r>
              <a:rPr lang="en-US" sz="2400" dirty="0"/>
              <a:t>The system provides a precise quantity of fuel into the rail as consumed by the engine.</a:t>
            </a:r>
            <a:endParaRPr lang="en-US" altLang="en-US" sz="2400" noProof="0" dirty="0">
              <a:solidFill>
                <a:schemeClr val="tx1"/>
              </a:solidFill>
            </a:endParaRPr>
          </a:p>
        </p:txBody>
      </p:sp>
    </p:spTree>
    <p:extLst>
      <p:ext uri="{BB962C8B-B14F-4D97-AF65-F5344CB8AC3E}">
        <p14:creationId xmlns:p14="http://schemas.microsoft.com/office/powerpoint/2010/main" val="3957000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dirty="0"/>
              <a:t>Demand Delivery</a:t>
            </a:r>
            <a:endParaRPr lang="en-US" sz="1100" noProof="0" dirty="0"/>
          </a:p>
        </p:txBody>
      </p:sp>
      <p:pic>
        <p:nvPicPr>
          <p:cNvPr id="3" name="Picture 2" descr="A demand delivery type of fuel system.&#10;Long description is available in notes, press F6.">
            <a:extLst>
              <a:ext uri="{FF2B5EF4-FFF2-40B4-BE49-F238E27FC236}">
                <a16:creationId xmlns:a16="http://schemas.microsoft.com/office/drawing/2014/main" id="{CCFE9257-3555-AC8F-E0ED-08BD9EED9162}"/>
              </a:ext>
            </a:extLst>
          </p:cNvPr>
          <p:cNvPicPr>
            <a:picLocks noChangeAspect="1"/>
          </p:cNvPicPr>
          <p:nvPr/>
        </p:nvPicPr>
        <p:blipFill>
          <a:blip r:embed="rId3"/>
          <a:stretch>
            <a:fillRect/>
          </a:stretch>
        </p:blipFill>
        <p:spPr>
          <a:xfrm>
            <a:off x="1495157" y="1646326"/>
            <a:ext cx="6153686" cy="3736798"/>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3344"/>
            <a:ext cx="8270993" cy="775015"/>
          </a:xfrm>
        </p:spPr>
        <p:txBody>
          <a:bodyPr wrap="square" lIns="0" tIns="18000" rIns="0" bIns="18000" anchor="ctr" anchorCtr="0">
            <a:spAutoFit/>
          </a:bodyPr>
          <a:lstStyle/>
          <a:p>
            <a:pPr marL="0" indent="0">
              <a:spcBef>
                <a:spcPts val="600"/>
              </a:spcBef>
              <a:buNone/>
            </a:pPr>
            <a:r>
              <a:rPr lang="en-US" sz="2400" dirty="0"/>
              <a:t>A demand delivery system uses a fuel-pressure regulator attached to the fuel pump assembly inside the fuel tank.</a:t>
            </a:r>
            <a:endParaRPr lang="en-US" sz="2400" noProof="0" dirty="0"/>
          </a:p>
        </p:txBody>
      </p:sp>
    </p:spTree>
    <p:extLst>
      <p:ext uri="{BB962C8B-B14F-4D97-AF65-F5344CB8AC3E}">
        <p14:creationId xmlns:p14="http://schemas.microsoft.com/office/powerpoint/2010/main" val="53043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74804"/>
            <a:ext cx="8270993" cy="528794"/>
          </a:xfrm>
        </p:spPr>
        <p:txBody>
          <a:bodyPr wrap="square" lIns="0" tIns="18000" rIns="0" bIns="18000" anchor="ctr" anchorCtr="0">
            <a:spAutoFit/>
          </a:bodyPr>
          <a:lstStyle/>
          <a:p>
            <a:r>
              <a:rPr lang="en-US" altLang="en-US" sz="3200" dirty="0"/>
              <a:t>Electronic Fuel-Injection Operation </a:t>
            </a:r>
            <a:r>
              <a:rPr lang="en-US" altLang="en-US" sz="2400" dirty="0"/>
              <a:t>(1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3576"/>
            <a:ext cx="8278392" cy="3006395"/>
          </a:xfrm>
        </p:spPr>
        <p:txBody>
          <a:bodyPr wrap="square" lIns="0" tIns="18000" rIns="0" bIns="18000" anchor="ctr" anchorCtr="0">
            <a:spAutoFit/>
          </a:bodyPr>
          <a:lstStyle/>
          <a:p>
            <a:pPr marL="342000" indent="-342000">
              <a:spcBef>
                <a:spcPts val="600"/>
              </a:spcBef>
            </a:pPr>
            <a:r>
              <a:rPr lang="en-US" sz="2400" dirty="0"/>
              <a:t>Electronic fuel-injection systems use the computer to control the following operation of fuel injectors.</a:t>
            </a:r>
          </a:p>
          <a:p>
            <a:pPr marL="342000" indent="-342000">
              <a:spcBef>
                <a:spcPts val="600"/>
              </a:spcBef>
            </a:pPr>
            <a:r>
              <a:rPr lang="en-US" sz="2400" dirty="0"/>
              <a:t>Most electronic fuel-injection systems share the following:</a:t>
            </a:r>
          </a:p>
          <a:p>
            <a:pPr marL="828918" lvl="1" indent="-342000"/>
            <a:r>
              <a:rPr lang="en-US" sz="2400" dirty="0"/>
              <a:t>Electric fuel pump </a:t>
            </a:r>
          </a:p>
          <a:p>
            <a:pPr marL="828918" lvl="1" indent="-342000"/>
            <a:r>
              <a:rPr lang="en-US" sz="2400" dirty="0"/>
              <a:t>Fuel-pump relay </a:t>
            </a:r>
          </a:p>
          <a:p>
            <a:pPr marL="828918" lvl="1" indent="-342000"/>
            <a:r>
              <a:rPr lang="en-US" sz="2400" dirty="0"/>
              <a:t>Fuel-pressure regulator </a:t>
            </a:r>
          </a:p>
          <a:p>
            <a:pPr marL="828918" lvl="1" indent="-342000"/>
            <a:r>
              <a:rPr lang="en-US" sz="2400" dirty="0"/>
              <a:t>Fuel-injector nozzle or nozzles</a:t>
            </a:r>
            <a:endParaRPr lang="en-US" altLang="en-US" sz="2400" noProof="0" dirty="0">
              <a:solidFill>
                <a:schemeClr val="tx1"/>
              </a:solidFill>
            </a:endParaRPr>
          </a:p>
        </p:txBody>
      </p:sp>
    </p:spTree>
    <p:extLst>
      <p:ext uri="{BB962C8B-B14F-4D97-AF65-F5344CB8AC3E}">
        <p14:creationId xmlns:p14="http://schemas.microsoft.com/office/powerpoint/2010/main" val="157736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2461"/>
            <a:ext cx="8270993" cy="1698345"/>
          </a:xfrm>
        </p:spPr>
        <p:txBody>
          <a:bodyPr wrap="square" lIns="0" tIns="18000" rIns="0" bIns="18000" anchor="ctr" anchorCtr="0">
            <a:spAutoFit/>
          </a:bodyPr>
          <a:lstStyle/>
          <a:p>
            <a:r>
              <a:rPr lang="en-US" noProof="0" dirty="0"/>
              <a:t>Frequently Asked Question: Why Are Some Fuel Rails Rectangular Shaped?</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2108994"/>
            <a:ext cx="8273814" cy="374906"/>
          </a:xfrm>
        </p:spPr>
        <p:txBody>
          <a:bodyPr wrap="square" lIns="0" tIns="18000" rIns="0" bIns="18000" anchor="ctr" anchorCtr="0">
            <a:spAutoFit/>
          </a:bodyPr>
          <a:lstStyle/>
          <a:p>
            <a:pPr marL="0" indent="0">
              <a:buNone/>
            </a:pPr>
            <a:r>
              <a:rPr lang="en-US" sz="2200" b="1" noProof="0" dirty="0"/>
              <a:t>? Frequently Asked Question</a:t>
            </a:r>
          </a:p>
        </p:txBody>
      </p:sp>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2620035"/>
            <a:ext cx="8270993" cy="3760448"/>
          </a:xfrm>
        </p:spPr>
        <p:txBody>
          <a:bodyPr wrap="square" lIns="0" tIns="18000" rIns="0" bIns="18000" anchor="ctr" anchorCtr="0">
            <a:spAutoFit/>
          </a:bodyPr>
          <a:lstStyle/>
          <a:p>
            <a:pPr marL="342900" indent="-342900">
              <a:spcBef>
                <a:spcPts val="600"/>
              </a:spcBef>
            </a:pPr>
            <a:r>
              <a:rPr lang="en-US" altLang="en-US" sz="2200" b="1" dirty="0"/>
              <a:t>Why Are Some Fuel Rails Rectangular Shaped? </a:t>
            </a:r>
            <a:r>
              <a:rPr lang="en-US" altLang="en-US" sz="2200" dirty="0"/>
              <a:t>A port fuel-injection system uses a pipe or tubes to deliver fuel from the fuel line to the intended fuel injectors. This pipe or tube is called the fuel rail. Some manufacturers construct the fuel rail in a rectangular cross section. ● See Figure 22.12. The sides of the fuel rail are able to move in and out slightly, thereby acting as a fuel pulsator evening out the pressure pulses created by the opening and closing of the injectors to reduce under hood noise. A round cross-sectional fuel rail is not able to deform and, as a result, some manufacturers have had to use a separate dampener.</a:t>
            </a:r>
            <a:endParaRPr lang="en-US" sz="2200" noProof="0" dirty="0"/>
          </a:p>
        </p:txBody>
      </p:sp>
    </p:spTree>
    <p:extLst>
      <p:ext uri="{BB962C8B-B14F-4D97-AF65-F5344CB8AC3E}">
        <p14:creationId xmlns:p14="http://schemas.microsoft.com/office/powerpoint/2010/main" val="1907053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31964"/>
            <a:ext cx="8273814" cy="374906"/>
          </a:xfrm>
        </p:spPr>
        <p:txBody>
          <a:bodyPr wrap="square" lIns="0" tIns="18000" rIns="0" bIns="18000" anchor="ctr" anchorCtr="0">
            <a:spAutoFit/>
          </a:bodyPr>
          <a:lstStyle/>
          <a:p>
            <a:pPr marL="0" indent="0">
              <a:buNone/>
            </a:pPr>
            <a:r>
              <a:rPr lang="en-US" altLang="en-US" sz="2200" dirty="0"/>
              <a:t>Rectangular Fuel Rail</a:t>
            </a:r>
            <a:endParaRPr lang="en-US" sz="2200" noProof="0" dirty="0"/>
          </a:p>
        </p:txBody>
      </p:sp>
      <p:pic>
        <p:nvPicPr>
          <p:cNvPr id="4" name="Picture 3" descr="A rectangular-shaped fuel rail in a fuel injection system.">
            <a:extLst>
              <a:ext uri="{FF2B5EF4-FFF2-40B4-BE49-F238E27FC236}">
                <a16:creationId xmlns:a16="http://schemas.microsoft.com/office/drawing/2014/main" id="{4AE2E0C0-4E5B-40A8-FB35-6E54DD59A3F2}"/>
              </a:ext>
            </a:extLst>
          </p:cNvPr>
          <p:cNvPicPr>
            <a:picLocks noChangeAspect="1"/>
          </p:cNvPicPr>
          <p:nvPr/>
        </p:nvPicPr>
        <p:blipFill>
          <a:blip r:embed="rId3"/>
          <a:stretch>
            <a:fillRect/>
          </a:stretch>
        </p:blipFill>
        <p:spPr>
          <a:xfrm>
            <a:off x="2118486" y="1677169"/>
            <a:ext cx="4907028" cy="3694163"/>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59173"/>
            <a:ext cx="8270993" cy="713460"/>
          </a:xfrm>
        </p:spPr>
        <p:txBody>
          <a:bodyPr wrap="square" lIns="0" tIns="18000" rIns="0" bIns="18000" anchor="ctr" anchorCtr="0">
            <a:spAutoFit/>
          </a:bodyPr>
          <a:lstStyle/>
          <a:p>
            <a:pPr marL="0" indent="0">
              <a:spcBef>
                <a:spcPts val="600"/>
              </a:spcBef>
              <a:buNone/>
            </a:pPr>
            <a:r>
              <a:rPr lang="en-US" sz="2200" dirty="0"/>
              <a:t>A rectangular-shaped fuel rail is used to help dampen fuel system pulsations and noise caused by the injectors opening and closing.</a:t>
            </a:r>
            <a:endParaRPr lang="en-US" sz="2200" noProof="0" dirty="0"/>
          </a:p>
        </p:txBody>
      </p:sp>
    </p:spTree>
    <p:extLst>
      <p:ext uri="{BB962C8B-B14F-4D97-AF65-F5344CB8AC3E}">
        <p14:creationId xmlns:p14="http://schemas.microsoft.com/office/powerpoint/2010/main" val="3037910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Fuel Injectors</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0048"/>
            <a:ext cx="8278392" cy="2406231"/>
          </a:xfrm>
        </p:spPr>
        <p:txBody>
          <a:bodyPr wrap="square" lIns="0" tIns="18000" rIns="0" bIns="18000" anchor="ctr" anchorCtr="0">
            <a:spAutoFit/>
          </a:bodyPr>
          <a:lstStyle/>
          <a:p>
            <a:pPr marL="342900" indent="-342900">
              <a:spcBef>
                <a:spcPts val="600"/>
              </a:spcBef>
            </a:pPr>
            <a:r>
              <a:rPr lang="en-US" sz="2400" dirty="0"/>
              <a:t>This electromagnetic device contains an armature and a spring-loaded needle valve or ball valve assembly.</a:t>
            </a:r>
          </a:p>
          <a:p>
            <a:pPr marL="342900" indent="-342900">
              <a:spcBef>
                <a:spcPts val="600"/>
              </a:spcBef>
            </a:pPr>
            <a:r>
              <a:rPr lang="en-US" sz="2400" dirty="0"/>
              <a:t>The injector opens the same amount each time it is energized.</a:t>
            </a:r>
          </a:p>
          <a:p>
            <a:pPr marL="342900" indent="-342900">
              <a:spcBef>
                <a:spcPts val="600"/>
              </a:spcBef>
            </a:pPr>
            <a:r>
              <a:rPr lang="en-US" sz="2400" dirty="0"/>
              <a:t>The amount of fuel injected depends on the length of time the injector remains open.</a:t>
            </a:r>
            <a:endParaRPr lang="en-US" altLang="en-US" sz="2400" noProof="0" dirty="0">
              <a:solidFill>
                <a:schemeClr val="tx1"/>
              </a:solidFill>
            </a:endParaRPr>
          </a:p>
        </p:txBody>
      </p:sp>
    </p:spTree>
    <p:extLst>
      <p:ext uri="{BB962C8B-B14F-4D97-AF65-F5344CB8AC3E}">
        <p14:creationId xmlns:p14="http://schemas.microsoft.com/office/powerpoint/2010/main" val="3100855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.13</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dirty="0"/>
              <a:t>Multiport Fuel Injector</a:t>
            </a:r>
            <a:endParaRPr lang="en-US" sz="2400" noProof="0" dirty="0"/>
          </a:p>
        </p:txBody>
      </p:sp>
      <p:pic>
        <p:nvPicPr>
          <p:cNvPr id="3" name="Picture 2" descr="A cut-section of a multiport fuel injector.&#10;Long description is available in notes, press F6. ">
            <a:extLst>
              <a:ext uri="{FF2B5EF4-FFF2-40B4-BE49-F238E27FC236}">
                <a16:creationId xmlns:a16="http://schemas.microsoft.com/office/drawing/2014/main" id="{5778BB1B-34C8-78B1-188D-21F561EDDB2C}"/>
              </a:ext>
            </a:extLst>
          </p:cNvPr>
          <p:cNvPicPr>
            <a:picLocks noChangeAspect="1"/>
          </p:cNvPicPr>
          <p:nvPr/>
        </p:nvPicPr>
        <p:blipFill>
          <a:blip r:embed="rId3"/>
          <a:stretch>
            <a:fillRect/>
          </a:stretch>
        </p:blipFill>
        <p:spPr>
          <a:xfrm>
            <a:off x="2448987" y="1637650"/>
            <a:ext cx="4246026" cy="373510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3344"/>
            <a:ext cx="8270993" cy="775015"/>
          </a:xfrm>
        </p:spPr>
        <p:txBody>
          <a:bodyPr wrap="square" lIns="0" tIns="18000" rIns="0" bIns="18000" anchor="ctr" anchorCtr="0">
            <a:spAutoFit/>
          </a:bodyPr>
          <a:lstStyle/>
          <a:p>
            <a:pPr marL="0" indent="0">
              <a:spcBef>
                <a:spcPts val="600"/>
              </a:spcBef>
              <a:buNone/>
            </a:pPr>
            <a:r>
              <a:rPr lang="en-US" sz="2400" dirty="0"/>
              <a:t>A multiport fuel injector. Notice that the fuel flows straight through and does not come in contact with the coil windings.</a:t>
            </a:r>
            <a:endParaRPr lang="en-US" sz="2400" noProof="0" dirty="0"/>
          </a:p>
        </p:txBody>
      </p:sp>
    </p:spTree>
    <p:extLst>
      <p:ext uri="{BB962C8B-B14F-4D97-AF65-F5344CB8AC3E}">
        <p14:creationId xmlns:p14="http://schemas.microsoft.com/office/powerpoint/2010/main" val="639367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.14</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dirty="0"/>
              <a:t>Spray Pattern</a:t>
            </a:r>
            <a:endParaRPr lang="en-US" sz="2400" noProof="0" dirty="0"/>
          </a:p>
        </p:txBody>
      </p:sp>
      <p:pic>
        <p:nvPicPr>
          <p:cNvPr id="4" name="Picture 3" descr="A test rig with eight injectors producing different types of spray patterns. ">
            <a:extLst>
              <a:ext uri="{FF2B5EF4-FFF2-40B4-BE49-F238E27FC236}">
                <a16:creationId xmlns:a16="http://schemas.microsoft.com/office/drawing/2014/main" id="{6A390920-F130-EA4D-881B-08EDF7DEBEE8}"/>
              </a:ext>
            </a:extLst>
          </p:cNvPr>
          <p:cNvPicPr>
            <a:picLocks noChangeAspect="1"/>
          </p:cNvPicPr>
          <p:nvPr/>
        </p:nvPicPr>
        <p:blipFill>
          <a:blip r:embed="rId3"/>
          <a:stretch>
            <a:fillRect/>
          </a:stretch>
        </p:blipFill>
        <p:spPr>
          <a:xfrm>
            <a:off x="2500938" y="1613328"/>
            <a:ext cx="4142123" cy="3116995"/>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858232"/>
            <a:ext cx="8270993" cy="1513679"/>
          </a:xfrm>
        </p:spPr>
        <p:txBody>
          <a:bodyPr wrap="square" lIns="0" tIns="18000" rIns="0" bIns="18000" anchor="ctr" anchorCtr="0">
            <a:spAutoFit/>
          </a:bodyPr>
          <a:lstStyle/>
          <a:p>
            <a:pPr marL="0" indent="0">
              <a:spcBef>
                <a:spcPts val="600"/>
              </a:spcBef>
              <a:buNone/>
            </a:pPr>
            <a:r>
              <a:rPr lang="en-US" sz="2400" dirty="0"/>
              <a:t>Each of the eight injectors shown are producing a correct spray pattern for the applications. While all throttle-body injectors spray a conical pattern, most port fuel injections do not.</a:t>
            </a:r>
            <a:endParaRPr lang="en-US" sz="2400" noProof="0" dirty="0"/>
          </a:p>
        </p:txBody>
      </p:sp>
    </p:spTree>
    <p:extLst>
      <p:ext uri="{BB962C8B-B14F-4D97-AF65-F5344CB8AC3E}">
        <p14:creationId xmlns:p14="http://schemas.microsoft.com/office/powerpoint/2010/main" val="3002625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59415"/>
            <a:ext cx="8270993" cy="559572"/>
          </a:xfrm>
        </p:spPr>
        <p:txBody>
          <a:bodyPr wrap="square" lIns="0" tIns="18000" rIns="0" bIns="18000" anchor="ctr" anchorCtr="0">
            <a:spAutoFit/>
          </a:bodyPr>
          <a:lstStyle/>
          <a:p>
            <a:r>
              <a:rPr lang="en-US" altLang="en-US" sz="3400" dirty="0"/>
              <a:t>Fuel-Injection Modes of Operation </a:t>
            </a:r>
            <a:r>
              <a:rPr lang="en-US" altLang="en-US" sz="2600" dirty="0"/>
              <a:t>(1 of 4)</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3970"/>
            <a:ext cx="8278392" cy="3144895"/>
          </a:xfrm>
        </p:spPr>
        <p:txBody>
          <a:bodyPr wrap="square" lIns="0" tIns="18000" rIns="0" bIns="18000" anchor="ctr" anchorCtr="0">
            <a:spAutoFit/>
          </a:bodyPr>
          <a:lstStyle/>
          <a:p>
            <a:pPr marL="342900" indent="-342900">
              <a:spcBef>
                <a:spcPts val="600"/>
              </a:spcBef>
            </a:pPr>
            <a:r>
              <a:rPr lang="en-US" sz="2400" dirty="0"/>
              <a:t>All fuel-injection systems are designed to supply the correct amount of fuel under a wide range of engine operating conditions.</a:t>
            </a:r>
          </a:p>
          <a:p>
            <a:pPr marL="342900" indent="-342900">
              <a:spcBef>
                <a:spcPts val="600"/>
              </a:spcBef>
            </a:pPr>
            <a:r>
              <a:rPr lang="en-US" sz="2400" dirty="0"/>
              <a:t>Starting Mode</a:t>
            </a:r>
          </a:p>
          <a:p>
            <a:pPr marL="829818" lvl="1" indent="-342900"/>
            <a:r>
              <a:rPr lang="en-US" sz="2400" dirty="0"/>
              <a:t>When the ignition is turned to the start (on) position, the engine cranks and the </a:t>
            </a:r>
            <a:r>
              <a:rPr lang="en-US" sz="2400" spc="-300" dirty="0"/>
              <a:t>P C </a:t>
            </a:r>
            <a:r>
              <a:rPr lang="en-US" sz="2400" dirty="0"/>
              <a:t>M energizes the fuel-pump relay and pulses the injectors based on engine speed and coolant temperature.</a:t>
            </a:r>
            <a:endParaRPr lang="en-US" altLang="en-US" sz="2400" noProof="0" dirty="0">
              <a:solidFill>
                <a:schemeClr val="tx1"/>
              </a:solidFill>
            </a:endParaRPr>
          </a:p>
        </p:txBody>
      </p:sp>
    </p:spTree>
    <p:extLst>
      <p:ext uri="{BB962C8B-B14F-4D97-AF65-F5344CB8AC3E}">
        <p14:creationId xmlns:p14="http://schemas.microsoft.com/office/powerpoint/2010/main" val="3031140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59415"/>
            <a:ext cx="8270993" cy="559572"/>
          </a:xfrm>
        </p:spPr>
        <p:txBody>
          <a:bodyPr wrap="square" lIns="0" tIns="18000" rIns="0" bIns="18000" anchor="ctr" anchorCtr="0">
            <a:spAutoFit/>
          </a:bodyPr>
          <a:lstStyle/>
          <a:p>
            <a:r>
              <a:rPr lang="en-US" altLang="en-US" sz="3400" dirty="0"/>
              <a:t>Fuel-Injection Modes of Operation </a:t>
            </a:r>
            <a:r>
              <a:rPr lang="en-US" altLang="en-US" sz="2600" dirty="0"/>
              <a:t>(2 of 4)</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6300"/>
            <a:ext cx="8278392" cy="3591171"/>
          </a:xfrm>
        </p:spPr>
        <p:txBody>
          <a:bodyPr wrap="square" lIns="0" tIns="18000" rIns="0" bIns="18000" anchor="ctr" anchorCtr="0">
            <a:spAutoFit/>
          </a:bodyPr>
          <a:lstStyle/>
          <a:p>
            <a:pPr marL="342900" indent="-342900">
              <a:spcBef>
                <a:spcPts val="600"/>
              </a:spcBef>
            </a:pPr>
            <a:r>
              <a:rPr lang="en-US" sz="2400" dirty="0"/>
              <a:t>Clear Flood Mode</a:t>
            </a:r>
          </a:p>
          <a:p>
            <a:pPr marL="829818" lvl="1" indent="-342900"/>
            <a:r>
              <a:rPr lang="en-US" sz="2400" dirty="0"/>
              <a:t>When the </a:t>
            </a:r>
            <a:r>
              <a:rPr lang="en-US" sz="2400" spc="-300" dirty="0"/>
              <a:t>P C </a:t>
            </a:r>
            <a:r>
              <a:rPr lang="en-US" sz="2400" dirty="0"/>
              <a:t>M detects that the engine speed is low (usually below 600 </a:t>
            </a:r>
            <a:r>
              <a:rPr lang="en-US" sz="2400" spc="-300" dirty="0"/>
              <a:t>R P </a:t>
            </a:r>
            <a:r>
              <a:rPr lang="en-US" sz="2400" dirty="0"/>
              <a:t>M) and the throttle-position (</a:t>
            </a:r>
            <a:r>
              <a:rPr lang="en-US" sz="2400" spc="-300" dirty="0"/>
              <a:t>T </a:t>
            </a:r>
            <a:r>
              <a:rPr lang="en-US" sz="2400" dirty="0"/>
              <a:t>P) sensor voltage is high (</a:t>
            </a:r>
            <a:r>
              <a:rPr lang="en-US" sz="2400" spc="-300" dirty="0"/>
              <a:t>W O </a:t>
            </a:r>
            <a:r>
              <a:rPr lang="en-US" sz="2400" dirty="0"/>
              <a:t>T), the injector pulse width is greatly reduced or even shut off entirely, depending on the vehicle.</a:t>
            </a:r>
          </a:p>
          <a:p>
            <a:pPr marL="342900" indent="-342900">
              <a:spcBef>
                <a:spcPts val="600"/>
              </a:spcBef>
            </a:pPr>
            <a:r>
              <a:rPr lang="en-US" sz="2400" dirty="0"/>
              <a:t>Open-Loop Mode</a:t>
            </a:r>
          </a:p>
          <a:p>
            <a:pPr marL="829818" lvl="1" indent="-342900"/>
            <a:r>
              <a:rPr lang="en-US" sz="2400" dirty="0"/>
              <a:t>The </a:t>
            </a:r>
            <a:r>
              <a:rPr lang="en-US" sz="2400" spc="-300" dirty="0"/>
              <a:t>P C </a:t>
            </a:r>
            <a:r>
              <a:rPr lang="en-US" sz="2400" dirty="0"/>
              <a:t>M determines injector pulse width without feedback from the oxygen sensor.</a:t>
            </a:r>
            <a:endParaRPr lang="en-US" altLang="en-US" sz="2400" noProof="0" dirty="0">
              <a:solidFill>
                <a:schemeClr val="tx1"/>
              </a:solidFill>
            </a:endParaRPr>
          </a:p>
        </p:txBody>
      </p:sp>
    </p:spTree>
    <p:extLst>
      <p:ext uri="{BB962C8B-B14F-4D97-AF65-F5344CB8AC3E}">
        <p14:creationId xmlns:p14="http://schemas.microsoft.com/office/powerpoint/2010/main" val="3211108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59415"/>
            <a:ext cx="8270993" cy="559572"/>
          </a:xfrm>
        </p:spPr>
        <p:txBody>
          <a:bodyPr wrap="square" lIns="0" tIns="18000" rIns="0" bIns="18000" anchor="ctr" anchorCtr="0">
            <a:spAutoFit/>
          </a:bodyPr>
          <a:lstStyle/>
          <a:p>
            <a:r>
              <a:rPr lang="en-US" altLang="en-US" sz="3400" dirty="0"/>
              <a:t>Fuel-Injection Modes of Operation </a:t>
            </a:r>
            <a:r>
              <a:rPr lang="en-US" altLang="en-US" sz="2600" dirty="0"/>
              <a:t>(3 of 4)</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89852"/>
            <a:ext cx="8278392" cy="2852507"/>
          </a:xfrm>
        </p:spPr>
        <p:txBody>
          <a:bodyPr wrap="square" lIns="0" tIns="18000" rIns="0" bIns="18000" anchor="ctr" anchorCtr="0">
            <a:spAutoFit/>
          </a:bodyPr>
          <a:lstStyle/>
          <a:p>
            <a:pPr marL="342900" indent="-342900">
              <a:spcBef>
                <a:spcPts val="600"/>
              </a:spcBef>
            </a:pPr>
            <a:r>
              <a:rPr lang="en-US" sz="2400" dirty="0"/>
              <a:t>Closed-Loop Mode</a:t>
            </a:r>
          </a:p>
          <a:p>
            <a:pPr marL="829818" lvl="1" indent="-342900"/>
            <a:r>
              <a:rPr lang="en-US" sz="2400" dirty="0"/>
              <a:t>Is used to modify the base injector pulse width as determined by feedback from the oxygen sensor.</a:t>
            </a:r>
          </a:p>
          <a:p>
            <a:pPr marL="342900" indent="-342900">
              <a:spcBef>
                <a:spcPts val="600"/>
              </a:spcBef>
            </a:pPr>
            <a:r>
              <a:rPr lang="en-US" sz="2400" dirty="0"/>
              <a:t>Acceleration Enrichment Mode</a:t>
            </a:r>
          </a:p>
          <a:p>
            <a:pPr marL="829818" lvl="1" indent="-342900"/>
            <a:r>
              <a:rPr lang="en-US" sz="2400" dirty="0"/>
              <a:t>The </a:t>
            </a:r>
            <a:r>
              <a:rPr lang="en-US" sz="2400" spc="-300" dirty="0"/>
              <a:t>P C </a:t>
            </a:r>
            <a:r>
              <a:rPr lang="en-US" sz="2400" dirty="0"/>
              <a:t>M then supplies a longer injector pulse width and may even supply extra pulses to supply the needed fuel for acceleration.</a:t>
            </a:r>
            <a:endParaRPr lang="en-US" altLang="en-US" sz="2400" noProof="0" dirty="0">
              <a:solidFill>
                <a:schemeClr val="tx1"/>
              </a:solidFill>
            </a:endParaRPr>
          </a:p>
        </p:txBody>
      </p:sp>
    </p:spTree>
    <p:extLst>
      <p:ext uri="{BB962C8B-B14F-4D97-AF65-F5344CB8AC3E}">
        <p14:creationId xmlns:p14="http://schemas.microsoft.com/office/powerpoint/2010/main" val="392705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59415"/>
            <a:ext cx="8270993" cy="559572"/>
          </a:xfrm>
        </p:spPr>
        <p:txBody>
          <a:bodyPr wrap="square" lIns="0" tIns="18000" rIns="0" bIns="18000" anchor="ctr" anchorCtr="0">
            <a:spAutoFit/>
          </a:bodyPr>
          <a:lstStyle/>
          <a:p>
            <a:r>
              <a:rPr lang="en-US" altLang="en-US" sz="3400" dirty="0"/>
              <a:t>Fuel-Injection Modes of Operation </a:t>
            </a:r>
            <a:r>
              <a:rPr lang="en-US" altLang="en-US" sz="2600" dirty="0"/>
              <a:t>(4 of 4)</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6300"/>
            <a:ext cx="8278392" cy="3591171"/>
          </a:xfrm>
        </p:spPr>
        <p:txBody>
          <a:bodyPr wrap="square" lIns="0" tIns="18000" rIns="0" bIns="18000" anchor="ctr" anchorCtr="0">
            <a:spAutoFit/>
          </a:bodyPr>
          <a:lstStyle/>
          <a:p>
            <a:pPr marL="342900" indent="-342900">
              <a:spcBef>
                <a:spcPts val="600"/>
              </a:spcBef>
            </a:pPr>
            <a:r>
              <a:rPr lang="en-US" sz="2400" dirty="0"/>
              <a:t>Deceleration Enleanment Mode</a:t>
            </a:r>
          </a:p>
          <a:p>
            <a:pPr marL="829818" lvl="1" indent="-342900"/>
            <a:r>
              <a:rPr lang="en-US" sz="2400" dirty="0"/>
              <a:t>The injector may be shut off entirely for a short time and then pulsed on enough to keep the engine running.</a:t>
            </a:r>
          </a:p>
          <a:p>
            <a:pPr marL="342900" indent="-342900">
              <a:spcBef>
                <a:spcPts val="600"/>
              </a:spcBef>
            </a:pPr>
            <a:r>
              <a:rPr lang="en-US" sz="2400" dirty="0"/>
              <a:t>Fuel Shutoff Mode</a:t>
            </a:r>
          </a:p>
          <a:p>
            <a:pPr marL="829818" lvl="1" indent="-342900"/>
            <a:r>
              <a:rPr lang="en-US" sz="2400" dirty="0"/>
              <a:t>Besides shutting off fuel entirely during periods of rapid deceleration, </a:t>
            </a:r>
            <a:r>
              <a:rPr lang="en-US" sz="2400" spc="-300" dirty="0"/>
              <a:t>P C </a:t>
            </a:r>
            <a:r>
              <a:rPr lang="en-US" sz="2400" dirty="0"/>
              <a:t>M also shuts off the injector when the ignition is turned off to prevent the engine from continuing to run.</a:t>
            </a:r>
            <a:endParaRPr lang="en-US" altLang="en-US" sz="2400" noProof="0" dirty="0">
              <a:solidFill>
                <a:schemeClr val="tx1"/>
              </a:solidFill>
            </a:endParaRPr>
          </a:p>
        </p:txBody>
      </p:sp>
    </p:spTree>
    <p:extLst>
      <p:ext uri="{BB962C8B-B14F-4D97-AF65-F5344CB8AC3E}">
        <p14:creationId xmlns:p14="http://schemas.microsoft.com/office/powerpoint/2010/main" val="1380621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Idle Control</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86104"/>
            <a:ext cx="8278392" cy="4037447"/>
          </a:xfrm>
        </p:spPr>
        <p:txBody>
          <a:bodyPr wrap="square" lIns="0" tIns="18000" rIns="0" bIns="18000" anchor="ctr" anchorCtr="0">
            <a:spAutoFit/>
          </a:bodyPr>
          <a:lstStyle/>
          <a:p>
            <a:pPr marL="342900" indent="-342900">
              <a:spcBef>
                <a:spcPts val="600"/>
              </a:spcBef>
            </a:pPr>
            <a:r>
              <a:rPr lang="en-US" sz="2400" dirty="0"/>
              <a:t>Purpose and Function</a:t>
            </a:r>
          </a:p>
          <a:p>
            <a:pPr marL="829818" lvl="1" indent="-342900"/>
            <a:r>
              <a:rPr lang="en-US" sz="2400" dirty="0"/>
              <a:t>In a nonelectronic throttle control system, the idle speed is controlled by using an air bypass control unit.</a:t>
            </a:r>
          </a:p>
          <a:p>
            <a:pPr marL="342900" indent="-342900">
              <a:spcBef>
                <a:spcPts val="600"/>
              </a:spcBef>
            </a:pPr>
            <a:r>
              <a:rPr lang="en-US" sz="2400" dirty="0"/>
              <a:t>The </a:t>
            </a:r>
            <a:r>
              <a:rPr lang="en-US" sz="2400" spc="-300" dirty="0"/>
              <a:t>I A </a:t>
            </a:r>
            <a:r>
              <a:rPr lang="en-US" sz="2400" dirty="0"/>
              <a:t>C is computer-controlled and is either a solenoid-operated valve or a stepper motor that regulates the airflow around the throttle.</a:t>
            </a:r>
          </a:p>
          <a:p>
            <a:pPr marL="342900" indent="-342900">
              <a:spcBef>
                <a:spcPts val="600"/>
              </a:spcBef>
            </a:pPr>
            <a:r>
              <a:rPr lang="en-US" sz="2400" dirty="0"/>
              <a:t>Stepper Motor Operation</a:t>
            </a:r>
          </a:p>
          <a:p>
            <a:pPr marL="829818" lvl="1" indent="-342900"/>
            <a:r>
              <a:rPr lang="en-US" sz="2400" dirty="0"/>
              <a:t>Stepper motors are direct-current motors that move in fixed steps or increments from de-energized (no voltage) to fully energized (full voltage).</a:t>
            </a:r>
            <a:endParaRPr lang="en-US" altLang="en-US" sz="2400" noProof="0" dirty="0">
              <a:solidFill>
                <a:schemeClr val="tx1"/>
              </a:solidFill>
            </a:endParaRPr>
          </a:p>
        </p:txBody>
      </p:sp>
    </p:spTree>
    <p:extLst>
      <p:ext uri="{BB962C8B-B14F-4D97-AF65-F5344CB8AC3E}">
        <p14:creationId xmlns:p14="http://schemas.microsoft.com/office/powerpoint/2010/main" val="423271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74804"/>
            <a:ext cx="8270993" cy="528794"/>
          </a:xfrm>
        </p:spPr>
        <p:txBody>
          <a:bodyPr wrap="square" lIns="0" tIns="18000" rIns="0" bIns="18000" anchor="ctr" anchorCtr="0">
            <a:spAutoFit/>
          </a:bodyPr>
          <a:lstStyle/>
          <a:p>
            <a:r>
              <a:rPr lang="en-US" altLang="en-US" sz="3200" dirty="0"/>
              <a:t>Electronic Fuel-Injection Operation </a:t>
            </a:r>
            <a:r>
              <a:rPr lang="en-US" altLang="en-US" sz="2400" dirty="0"/>
              <a:t>(2 of 2)</a:t>
            </a:r>
            <a:endParaRPr lang="en-US" sz="24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093576"/>
            <a:ext cx="8278392" cy="3006395"/>
          </a:xfrm>
        </p:spPr>
        <p:txBody>
          <a:bodyPr wrap="square" lIns="0" tIns="18000" rIns="0" bIns="18000" anchor="ctr" anchorCtr="0">
            <a:spAutoFit/>
          </a:bodyPr>
          <a:lstStyle/>
          <a:p>
            <a:pPr marL="342000" indent="-342000">
              <a:spcBef>
                <a:spcPts val="600"/>
              </a:spcBef>
            </a:pPr>
            <a:r>
              <a:rPr lang="en-US" sz="2400" dirty="0"/>
              <a:t>Most electronic fuel-injection systems use the </a:t>
            </a:r>
            <a:r>
              <a:rPr lang="en-US" sz="2400" spc="-300" dirty="0"/>
              <a:t>P C </a:t>
            </a:r>
            <a:r>
              <a:rPr lang="en-US" sz="2400" dirty="0"/>
              <a:t>M to control the following aspects of their operation:</a:t>
            </a:r>
          </a:p>
          <a:p>
            <a:pPr marL="828918" lvl="1" indent="-342000"/>
            <a:r>
              <a:rPr lang="en-US" sz="2400" dirty="0"/>
              <a:t>Pulsing the fuel injectors on and off</a:t>
            </a:r>
          </a:p>
          <a:p>
            <a:pPr marL="828918" lvl="1" indent="-342000"/>
            <a:r>
              <a:rPr lang="en-US" sz="2400" dirty="0"/>
              <a:t>Operating the fuel-pump relay circuit</a:t>
            </a:r>
          </a:p>
          <a:p>
            <a:pPr marL="342000" indent="-342000">
              <a:spcBef>
                <a:spcPts val="600"/>
              </a:spcBef>
            </a:pPr>
            <a:r>
              <a:rPr lang="en-US" sz="2400" dirty="0"/>
              <a:t>There are two types of electronic fuel-injection systems:</a:t>
            </a:r>
          </a:p>
          <a:p>
            <a:pPr marL="828918" lvl="1" indent="-342000"/>
            <a:r>
              <a:rPr lang="en-US" sz="2400" dirty="0"/>
              <a:t>Throttle-body-injection (</a:t>
            </a:r>
            <a:r>
              <a:rPr lang="en-US" sz="2400" spc="-300" dirty="0"/>
              <a:t>T B </a:t>
            </a:r>
            <a:r>
              <a:rPr lang="en-US" sz="2400" dirty="0"/>
              <a:t>I) type</a:t>
            </a:r>
          </a:p>
          <a:p>
            <a:pPr marL="828918" lvl="1" indent="-342000"/>
            <a:r>
              <a:rPr lang="en-US" sz="2400" dirty="0"/>
              <a:t>Port fuel-injection type</a:t>
            </a:r>
            <a:endParaRPr lang="en-US" altLang="en-US" sz="2400" noProof="0" dirty="0">
              <a:solidFill>
                <a:schemeClr val="tx1"/>
              </a:solidFill>
            </a:endParaRPr>
          </a:p>
        </p:txBody>
      </p:sp>
    </p:spTree>
    <p:extLst>
      <p:ext uri="{BB962C8B-B14F-4D97-AF65-F5344CB8AC3E}">
        <p14:creationId xmlns:p14="http://schemas.microsoft.com/office/powerpoint/2010/main" val="105550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.15</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spc="-300" dirty="0"/>
              <a:t>I A </a:t>
            </a:r>
            <a:r>
              <a:rPr lang="en-US" altLang="en-US" sz="2400" dirty="0"/>
              <a:t>C</a:t>
            </a:r>
            <a:endParaRPr lang="en-US" sz="2400" noProof="0" dirty="0"/>
          </a:p>
        </p:txBody>
      </p:sp>
      <p:pic>
        <p:nvPicPr>
          <p:cNvPr id="3" name="Picture 2" descr="An air bypass control unit.&#10;Long description is available in notes, press F6.">
            <a:extLst>
              <a:ext uri="{FF2B5EF4-FFF2-40B4-BE49-F238E27FC236}">
                <a16:creationId xmlns:a16="http://schemas.microsoft.com/office/drawing/2014/main" id="{5A2FFDA7-B661-1611-351F-36081639517A}"/>
              </a:ext>
            </a:extLst>
          </p:cNvPr>
          <p:cNvPicPr>
            <a:picLocks noChangeAspect="1"/>
          </p:cNvPicPr>
          <p:nvPr/>
        </p:nvPicPr>
        <p:blipFill>
          <a:blip r:embed="rId3"/>
          <a:stretch>
            <a:fillRect/>
          </a:stretch>
        </p:blipFill>
        <p:spPr>
          <a:xfrm>
            <a:off x="2721537" y="1617559"/>
            <a:ext cx="3719977" cy="3128329"/>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858232"/>
            <a:ext cx="8270993" cy="1513679"/>
          </a:xfrm>
        </p:spPr>
        <p:txBody>
          <a:bodyPr wrap="square" lIns="0" tIns="18000" rIns="0" bIns="18000" anchor="ctr" anchorCtr="0">
            <a:spAutoFit/>
          </a:bodyPr>
          <a:lstStyle/>
          <a:p>
            <a:pPr marL="0" indent="0">
              <a:spcBef>
                <a:spcPts val="600"/>
              </a:spcBef>
              <a:buNone/>
            </a:pPr>
            <a:r>
              <a:rPr lang="en-US" sz="2400" dirty="0"/>
              <a:t>The small arrows indicate the air bypassing the throttle plate in the closed throttle position. This air is called minimum air. The air flowing through the </a:t>
            </a:r>
            <a:r>
              <a:rPr lang="en-US" sz="2400" spc="-300" dirty="0"/>
              <a:t>I A </a:t>
            </a:r>
            <a:r>
              <a:rPr lang="en-US" sz="2400" dirty="0"/>
              <a:t>C is the airflow that determines the idle speed.</a:t>
            </a:r>
            <a:endParaRPr lang="en-US" sz="2400" noProof="0" dirty="0"/>
          </a:p>
        </p:txBody>
      </p:sp>
    </p:spTree>
    <p:extLst>
      <p:ext uri="{BB962C8B-B14F-4D97-AF65-F5344CB8AC3E}">
        <p14:creationId xmlns:p14="http://schemas.microsoft.com/office/powerpoint/2010/main" val="3758038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.16</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0"/>
            <a:ext cx="8273814" cy="405683"/>
          </a:xfrm>
        </p:spPr>
        <p:txBody>
          <a:bodyPr wrap="square" lIns="0" tIns="18000" rIns="0" bIns="18000" anchor="ctr" anchorCtr="0">
            <a:spAutoFit/>
          </a:bodyPr>
          <a:lstStyle/>
          <a:p>
            <a:pPr marL="0" indent="0">
              <a:buNone/>
            </a:pPr>
            <a:r>
              <a:rPr lang="en-US" altLang="en-US" sz="2400" spc="-300" dirty="0"/>
              <a:t>I A </a:t>
            </a:r>
            <a:r>
              <a:rPr lang="en-US" altLang="en-US" sz="2400" dirty="0"/>
              <a:t>C Stepper Motor</a:t>
            </a:r>
            <a:endParaRPr lang="en-US" sz="2400" noProof="0" dirty="0"/>
          </a:p>
        </p:txBody>
      </p:sp>
      <p:pic>
        <p:nvPicPr>
          <p:cNvPr id="4" name="Picture 3" descr="An illustration depicts the operation of a stepper motor.&#10;Long description is available in notes, press F6.">
            <a:extLst>
              <a:ext uri="{FF2B5EF4-FFF2-40B4-BE49-F238E27FC236}">
                <a16:creationId xmlns:a16="http://schemas.microsoft.com/office/drawing/2014/main" id="{05C820EB-53A7-9E9A-C061-4AD6BBF6CC2E}"/>
              </a:ext>
            </a:extLst>
          </p:cNvPr>
          <p:cNvPicPr>
            <a:picLocks noChangeAspect="1"/>
          </p:cNvPicPr>
          <p:nvPr/>
        </p:nvPicPr>
        <p:blipFill>
          <a:blip r:embed="rId3"/>
          <a:stretch>
            <a:fillRect/>
          </a:stretch>
        </p:blipFill>
        <p:spPr>
          <a:xfrm>
            <a:off x="3433073" y="1599834"/>
            <a:ext cx="2277854" cy="3925032"/>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603344"/>
            <a:ext cx="8270993" cy="775015"/>
          </a:xfrm>
        </p:spPr>
        <p:txBody>
          <a:bodyPr wrap="square" lIns="0" tIns="18000" rIns="0" bIns="18000" anchor="ctr" anchorCtr="0">
            <a:spAutoFit/>
          </a:bodyPr>
          <a:lstStyle/>
          <a:p>
            <a:pPr marL="0" indent="0">
              <a:spcBef>
                <a:spcPts val="600"/>
              </a:spcBef>
              <a:buNone/>
            </a:pPr>
            <a:r>
              <a:rPr lang="en-US" sz="2400" dirty="0"/>
              <a:t>Most stepper motors use four wires, which are pulsed by the computer to rotate the armature in steps.</a:t>
            </a:r>
            <a:endParaRPr lang="en-US" sz="2400" noProof="0" dirty="0"/>
          </a:p>
        </p:txBody>
      </p:sp>
    </p:spTree>
    <p:extLst>
      <p:ext uri="{BB962C8B-B14F-4D97-AF65-F5344CB8AC3E}">
        <p14:creationId xmlns:p14="http://schemas.microsoft.com/office/powerpoint/2010/main" val="4045420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Idle Air Control, IAC</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dle_air_control_operation">
            <a:hlinkClick r:id="" action="ppaction://media"/>
            <a:extLst>
              <a:ext uri="{FF2B5EF4-FFF2-40B4-BE49-F238E27FC236}">
                <a16:creationId xmlns:a16="http://schemas.microsoft.com/office/drawing/2014/main" id="{BA7ACB71-FF66-01A7-01AC-AF00A76E53DB}"/>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229600" cy="4226740"/>
          </a:xfrm>
        </p:spPr>
      </p:pic>
    </p:spTree>
    <p:extLst>
      <p:ext uri="{BB962C8B-B14F-4D97-AF65-F5344CB8AC3E}">
        <p14:creationId xmlns:p14="http://schemas.microsoft.com/office/powerpoint/2010/main" val="108081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2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3</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10768"/>
            <a:ext cx="8278392" cy="405683"/>
          </a:xfrm>
        </p:spPr>
        <p:txBody>
          <a:bodyPr wrap="square" lIns="0" tIns="18000" rIns="0" bIns="18000" anchor="ctr" anchorCtr="0">
            <a:spAutoFit/>
          </a:bodyPr>
          <a:lstStyle/>
          <a:p>
            <a:pPr marL="0" indent="0">
              <a:spcBef>
                <a:spcPts val="600"/>
              </a:spcBef>
              <a:buNone/>
            </a:pPr>
            <a:r>
              <a:rPr lang="en-US" sz="2400" dirty="0"/>
              <a:t>What are the two types of </a:t>
            </a:r>
            <a:r>
              <a:rPr lang="en-US" sz="2400" spc="-300" dirty="0"/>
              <a:t>I A </a:t>
            </a:r>
            <a:r>
              <a:rPr lang="en-US" sz="2400" dirty="0"/>
              <a:t>C motors?</a:t>
            </a:r>
            <a:endParaRPr lang="en-US" altLang="en-US" sz="2400" noProof="0" dirty="0">
              <a:solidFill>
                <a:schemeClr val="tx1"/>
              </a:solidFill>
            </a:endParaRPr>
          </a:p>
        </p:txBody>
      </p:sp>
    </p:spTree>
    <p:extLst>
      <p:ext uri="{BB962C8B-B14F-4D97-AF65-F5344CB8AC3E}">
        <p14:creationId xmlns:p14="http://schemas.microsoft.com/office/powerpoint/2010/main" val="37147681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Answer 3</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10768"/>
            <a:ext cx="8278392" cy="405683"/>
          </a:xfrm>
        </p:spPr>
        <p:txBody>
          <a:bodyPr wrap="square" lIns="0" tIns="18000" rIns="0" bIns="18000" anchor="ctr" anchorCtr="0">
            <a:spAutoFit/>
          </a:bodyPr>
          <a:lstStyle/>
          <a:p>
            <a:pPr marL="0" indent="0">
              <a:spcBef>
                <a:spcPts val="600"/>
              </a:spcBef>
              <a:buNone/>
            </a:pPr>
            <a:r>
              <a:rPr lang="en-US" sz="2400" dirty="0"/>
              <a:t>Solenoid and stepper motor.</a:t>
            </a:r>
            <a:endParaRPr lang="en-US" altLang="en-US" sz="2400" noProof="0" dirty="0">
              <a:solidFill>
                <a:schemeClr val="tx1"/>
              </a:solidFill>
            </a:endParaRPr>
          </a:p>
        </p:txBody>
      </p:sp>
    </p:spTree>
    <p:extLst>
      <p:ext uri="{BB962C8B-B14F-4D97-AF65-F5344CB8AC3E}">
        <p14:creationId xmlns:p14="http://schemas.microsoft.com/office/powerpoint/2010/main" val="3580409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196"/>
            <a:ext cx="8229600" cy="590349"/>
          </a:xfrm>
        </p:spPr>
        <p:txBody>
          <a:bodyPr wrap="square" lIns="0" tIns="18000" rIns="0" bIns="18000" anchor="ctr" anchorCtr="0">
            <a:spAutoFit/>
          </a:bodyPr>
          <a:lstStyle/>
          <a:p>
            <a:r>
              <a:rPr lang="en-US" sz="3600" dirty="0">
                <a:latin typeface="+mj-lt"/>
              </a:rPr>
              <a:t>Summary </a:t>
            </a:r>
            <a:r>
              <a:rPr lang="en-US" sz="2800" dirty="0">
                <a:latin typeface="+mj-lt"/>
              </a:rPr>
              <a:t>(1 of 2)</a:t>
            </a:r>
          </a:p>
        </p:txBody>
      </p:sp>
      <p:sp>
        <p:nvSpPr>
          <p:cNvPr id="3" name="Content Placeholder 2"/>
          <p:cNvSpPr>
            <a:spLocks noGrp="1"/>
          </p:cNvSpPr>
          <p:nvPr>
            <p:ph idx="1"/>
          </p:nvPr>
        </p:nvSpPr>
        <p:spPr>
          <a:xfrm>
            <a:off x="457200" y="1005279"/>
            <a:ext cx="8229600" cy="5139838"/>
          </a:xfrm>
        </p:spPr>
        <p:txBody>
          <a:bodyPr wrap="square" lIns="0" tIns="18000" rIns="0" bIns="18000" anchor="ctr" anchorCtr="0">
            <a:spAutoFit/>
          </a:bodyPr>
          <a:lstStyle/>
          <a:p>
            <a:pPr marL="342900" indent="-342900">
              <a:spcBef>
                <a:spcPts val="400"/>
              </a:spcBef>
            </a:pPr>
            <a:r>
              <a:rPr lang="en-US" sz="2400" dirty="0"/>
              <a:t>A fuel-injection system includes the electric fuel pump and fuel-pump relay, fuel-pressure regulator, and fuel injectors (nozzles).</a:t>
            </a:r>
          </a:p>
          <a:p>
            <a:pPr marL="342900" indent="-342900">
              <a:spcBef>
                <a:spcPts val="400"/>
              </a:spcBef>
            </a:pPr>
            <a:r>
              <a:rPr lang="en-US" sz="2400" dirty="0"/>
              <a:t>The two types of fuel-injection systems are the throttle body design and the port fuel-injection design.</a:t>
            </a:r>
          </a:p>
          <a:p>
            <a:pPr marL="342900" indent="-342900">
              <a:spcBef>
                <a:spcPts val="400"/>
              </a:spcBef>
            </a:pPr>
            <a:r>
              <a:rPr lang="en-US" sz="2400" dirty="0"/>
              <a:t>The two methods of fuel-injection control are the speed density system, which uses the </a:t>
            </a:r>
            <a:r>
              <a:rPr lang="en-US" sz="2400" kern="0" spc="-250" dirty="0"/>
              <a:t>M A </a:t>
            </a:r>
            <a:r>
              <a:rPr lang="en-US" sz="2400" dirty="0"/>
              <a:t>P to measure the load on the engine, and the mass airflow, which uses the </a:t>
            </a:r>
            <a:r>
              <a:rPr lang="en-US" sz="2400" kern="0" spc="-250" dirty="0"/>
              <a:t>M A </a:t>
            </a:r>
            <a:r>
              <a:rPr lang="en-US" sz="2400" dirty="0"/>
              <a:t>F sensor to directly measure the amount of air entering the engine.</a:t>
            </a:r>
          </a:p>
          <a:p>
            <a:pPr marL="342900" indent="-342900">
              <a:spcBef>
                <a:spcPts val="400"/>
              </a:spcBef>
            </a:pPr>
            <a:r>
              <a:rPr lang="en-US" sz="2400" dirty="0"/>
              <a:t>The amount of fuel supplied by fuel injectors is determined by how long they are kept open. This opening time is called the pulse width and is measured in milliseconds. </a:t>
            </a:r>
          </a:p>
        </p:txBody>
      </p:sp>
    </p:spTree>
    <p:extLst>
      <p:ext uri="{BB962C8B-B14F-4D97-AF65-F5344CB8AC3E}">
        <p14:creationId xmlns:p14="http://schemas.microsoft.com/office/powerpoint/2010/main" val="2400145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8" y="228138"/>
            <a:ext cx="8251372" cy="590349"/>
          </a:xfrm>
        </p:spPr>
        <p:txBody>
          <a:bodyPr wrap="square" lIns="0" tIns="18000" rIns="0" bIns="18000" anchor="ctr" anchorCtr="0">
            <a:spAutoFit/>
          </a:bodyPr>
          <a:lstStyle/>
          <a:p>
            <a:r>
              <a:rPr lang="en-US" sz="3600" dirty="0">
                <a:latin typeface="+mj-lt"/>
              </a:rPr>
              <a:t>Summary </a:t>
            </a:r>
            <a:r>
              <a:rPr lang="en-US" sz="2800" dirty="0">
                <a:latin typeface="+mj-lt"/>
              </a:rPr>
              <a:t>(2 of 2)</a:t>
            </a:r>
          </a:p>
        </p:txBody>
      </p:sp>
      <p:sp>
        <p:nvSpPr>
          <p:cNvPr id="3" name="Content Placeholder 2"/>
          <p:cNvSpPr>
            <a:spLocks noGrp="1"/>
          </p:cNvSpPr>
          <p:nvPr>
            <p:ph idx="1"/>
          </p:nvPr>
        </p:nvSpPr>
        <p:spPr>
          <a:xfrm>
            <a:off x="431800" y="1100716"/>
            <a:ext cx="8280400" cy="3075423"/>
          </a:xfrm>
        </p:spPr>
        <p:txBody>
          <a:bodyPr wrap="square" lIns="0" tIns="18000" rIns="0" bIns="18000" anchor="ctr" anchorCtr="0">
            <a:spAutoFit/>
          </a:bodyPr>
          <a:lstStyle/>
          <a:p>
            <a:pPr marL="342900" indent="-342900">
              <a:spcBef>
                <a:spcPts val="400"/>
              </a:spcBef>
            </a:pPr>
            <a:r>
              <a:rPr lang="en-US" sz="2400" dirty="0"/>
              <a:t>The fuel-pressure regulator is usually located on the fuel return on return-type fuel-injection systems.</a:t>
            </a:r>
          </a:p>
          <a:p>
            <a:pPr marL="342900" indent="-342900">
              <a:spcBef>
                <a:spcPts val="400"/>
              </a:spcBef>
            </a:pPr>
            <a:r>
              <a:rPr lang="en-US" sz="2400" kern="0" spc="-250" dirty="0"/>
              <a:t>T B </a:t>
            </a:r>
            <a:r>
              <a:rPr lang="en-US" sz="2400" dirty="0"/>
              <a:t>I-type fuel-injection systems do not use a vacuum controlled fuel-pressure regulator, whereas many port fuel-injection systems use a vacuum-controlled regulator to monitor equal pressure drop across the injectors.</a:t>
            </a:r>
          </a:p>
          <a:p>
            <a:pPr marL="342900" indent="-342900">
              <a:spcBef>
                <a:spcPts val="400"/>
              </a:spcBef>
            </a:pPr>
            <a:r>
              <a:rPr lang="en-US" sz="2400" dirty="0"/>
              <a:t>Other fuel designs include the electronic </a:t>
            </a:r>
            <a:r>
              <a:rPr lang="en-US" sz="2400" dirty="0" err="1"/>
              <a:t>returnless</a:t>
            </a:r>
            <a:r>
              <a:rPr lang="en-US" sz="2400" dirty="0"/>
              <a:t>, the mechanical </a:t>
            </a:r>
            <a:r>
              <a:rPr lang="en-US" sz="2400" dirty="0" err="1"/>
              <a:t>returnless</a:t>
            </a:r>
            <a:r>
              <a:rPr lang="en-US" sz="2400" dirty="0"/>
              <a:t>, and the demand delivery systems.</a:t>
            </a:r>
          </a:p>
        </p:txBody>
      </p:sp>
    </p:spTree>
    <p:extLst>
      <p:ext uri="{BB962C8B-B14F-4D97-AF65-F5344CB8AC3E}">
        <p14:creationId xmlns:p14="http://schemas.microsoft.com/office/powerpoint/2010/main" val="2960302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38222" y="231999"/>
            <a:ext cx="823665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22" y="2790085"/>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27815" y="202519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.1</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59881"/>
            <a:ext cx="8273814" cy="344128"/>
          </a:xfrm>
        </p:spPr>
        <p:txBody>
          <a:bodyPr wrap="square" lIns="0" tIns="18000" rIns="0" bIns="18000" anchor="ctr" anchorCtr="0">
            <a:spAutoFit/>
          </a:bodyPr>
          <a:lstStyle/>
          <a:p>
            <a:pPr marL="0" indent="0">
              <a:buNone/>
            </a:pPr>
            <a:r>
              <a:rPr lang="en-US" sz="2000" noProof="0" dirty="0"/>
              <a:t>Port Fuel Injection</a:t>
            </a:r>
          </a:p>
        </p:txBody>
      </p:sp>
      <p:pic>
        <p:nvPicPr>
          <p:cNvPr id="3" name="Picture 2" descr="A complete fuel injection system with its various components.&#10;Long description is available in notes, press F6.">
            <a:extLst>
              <a:ext uri="{FF2B5EF4-FFF2-40B4-BE49-F238E27FC236}">
                <a16:creationId xmlns:a16="http://schemas.microsoft.com/office/drawing/2014/main" id="{EF154C1D-FCF6-566C-B651-394BEF5A66EC}"/>
              </a:ext>
            </a:extLst>
          </p:cNvPr>
          <p:cNvPicPr>
            <a:picLocks noChangeAspect="1"/>
          </p:cNvPicPr>
          <p:nvPr/>
        </p:nvPicPr>
        <p:blipFill>
          <a:blip r:embed="rId3"/>
          <a:stretch>
            <a:fillRect/>
          </a:stretch>
        </p:blipFill>
        <p:spPr>
          <a:xfrm>
            <a:off x="801912" y="1624660"/>
            <a:ext cx="7540177" cy="303718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4802404"/>
            <a:ext cx="8270993" cy="1575234"/>
          </a:xfrm>
        </p:spPr>
        <p:txBody>
          <a:bodyPr wrap="square" lIns="0" tIns="18000" rIns="0" bIns="18000" anchor="ctr" anchorCtr="0">
            <a:spAutoFit/>
          </a:bodyPr>
          <a:lstStyle/>
          <a:p>
            <a:pPr marL="0" indent="0">
              <a:spcBef>
                <a:spcPts val="600"/>
              </a:spcBef>
              <a:buNone/>
            </a:pPr>
            <a:r>
              <a:rPr lang="en-US" sz="2000" dirty="0"/>
              <a:t>Typical port fuel-injection system, indicating the location of various components. Notice that the fuel-pressure regulator is located on the fuel return side of the system. The computer does not control fuel pressure, but does control the operation of the electric fuel pump (on most systems) and the pulsing on and off of the injectors.</a:t>
            </a:r>
            <a:endParaRPr lang="en-US" sz="2000" noProof="0" dirty="0"/>
          </a:p>
        </p:txBody>
      </p:sp>
    </p:spTree>
    <p:extLst>
      <p:ext uri="{BB962C8B-B14F-4D97-AF65-F5344CB8AC3E}">
        <p14:creationId xmlns:p14="http://schemas.microsoft.com/office/powerpoint/2010/main" val="424928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6" name="Title 5">
            <a:extLst>
              <a:ext uri="{FF2B5EF4-FFF2-40B4-BE49-F238E27FC236}">
                <a16:creationId xmlns:a16="http://schemas.microsoft.com/office/drawing/2014/main" id="{69B0B1BE-504F-245D-CC62-A602C90C7B68}"/>
              </a:ext>
            </a:extLst>
          </p:cNvPr>
          <p:cNvSpPr>
            <a:spLocks noGrp="1"/>
          </p:cNvSpPr>
          <p:nvPr>
            <p:ph type="title"/>
          </p:nvPr>
        </p:nvSpPr>
        <p:spPr>
          <a:xfrm>
            <a:off x="441207" y="245315"/>
            <a:ext cx="8270993" cy="590349"/>
          </a:xfrm>
        </p:spPr>
        <p:txBody>
          <a:bodyPr wrap="square" lIns="0" tIns="18000" rIns="0" bIns="18000" anchor="ctr" anchorCtr="0">
            <a:spAutoFit/>
          </a:bodyPr>
          <a:lstStyle/>
          <a:p>
            <a:r>
              <a:rPr lang="en-US" noProof="0" dirty="0"/>
              <a:t>Figure </a:t>
            </a:r>
            <a:r>
              <a:rPr lang="en-US" dirty="0"/>
              <a:t>22</a:t>
            </a:r>
            <a:r>
              <a:rPr lang="en-US" noProof="0" dirty="0"/>
              <a:t>.2</a:t>
            </a:r>
          </a:p>
        </p:txBody>
      </p:sp>
      <p:sp>
        <p:nvSpPr>
          <p:cNvPr id="7" name="Content Placeholder 6">
            <a:extLst>
              <a:ext uri="{FF2B5EF4-FFF2-40B4-BE49-F238E27FC236}">
                <a16:creationId xmlns:a16="http://schemas.microsoft.com/office/drawing/2014/main" id="{57DE407D-2084-3774-CFC0-D785FF721FF7}"/>
              </a:ext>
            </a:extLst>
          </p:cNvPr>
          <p:cNvSpPr>
            <a:spLocks noGrp="1"/>
          </p:cNvSpPr>
          <p:nvPr>
            <p:ph sz="quarter" idx="13"/>
          </p:nvPr>
        </p:nvSpPr>
        <p:spPr>
          <a:xfrm>
            <a:off x="438386" y="1104052"/>
            <a:ext cx="8273814" cy="405683"/>
          </a:xfrm>
        </p:spPr>
        <p:txBody>
          <a:bodyPr wrap="square" lIns="0" tIns="18000" rIns="0" bIns="18000" anchor="ctr" anchorCtr="0">
            <a:spAutoFit/>
          </a:bodyPr>
          <a:lstStyle/>
          <a:p>
            <a:pPr marL="0" indent="0">
              <a:buNone/>
            </a:pPr>
            <a:r>
              <a:rPr lang="en-US" sz="2400" noProof="0" dirty="0"/>
              <a:t>Indirect Port Injection</a:t>
            </a:r>
          </a:p>
        </p:txBody>
      </p:sp>
      <p:pic>
        <p:nvPicPr>
          <p:cNvPr id="4" name="Picture 3" descr="A port-type fuel injector connected to the fuel rail spraying fuel into the intake manifold.&#10;Long description is available in notes, press F6.">
            <a:extLst>
              <a:ext uri="{FF2B5EF4-FFF2-40B4-BE49-F238E27FC236}">
                <a16:creationId xmlns:a16="http://schemas.microsoft.com/office/drawing/2014/main" id="{325968F4-D78D-4567-635D-5680F0638ACF}"/>
              </a:ext>
            </a:extLst>
          </p:cNvPr>
          <p:cNvPicPr>
            <a:picLocks noChangeAspect="1"/>
          </p:cNvPicPr>
          <p:nvPr/>
        </p:nvPicPr>
        <p:blipFill>
          <a:blip r:embed="rId3"/>
          <a:stretch>
            <a:fillRect/>
          </a:stretch>
        </p:blipFill>
        <p:spPr>
          <a:xfrm>
            <a:off x="2161186" y="1620300"/>
            <a:ext cx="4821628" cy="3503100"/>
          </a:xfrm>
          <a:prstGeom prst="rect">
            <a:avLst/>
          </a:prstGeom>
        </p:spPr>
      </p:pic>
      <p:sp>
        <p:nvSpPr>
          <p:cNvPr id="8" name="Content Placeholder 7">
            <a:extLst>
              <a:ext uri="{FF2B5EF4-FFF2-40B4-BE49-F238E27FC236}">
                <a16:creationId xmlns:a16="http://schemas.microsoft.com/office/drawing/2014/main" id="{1DC8F572-19D6-4145-91FD-E6DE5FD34F5C}"/>
              </a:ext>
            </a:extLst>
          </p:cNvPr>
          <p:cNvSpPr>
            <a:spLocks noGrp="1"/>
          </p:cNvSpPr>
          <p:nvPr>
            <p:ph sz="quarter" idx="14"/>
          </p:nvPr>
        </p:nvSpPr>
        <p:spPr>
          <a:xfrm>
            <a:off x="441207" y="5230789"/>
            <a:ext cx="8270993" cy="1144347"/>
          </a:xfrm>
        </p:spPr>
        <p:txBody>
          <a:bodyPr wrap="square" lIns="0" tIns="18000" rIns="0" bIns="18000" anchor="ctr" anchorCtr="0">
            <a:spAutoFit/>
          </a:bodyPr>
          <a:lstStyle/>
          <a:p>
            <a:pPr marL="0" indent="0">
              <a:spcBef>
                <a:spcPts val="600"/>
              </a:spcBef>
              <a:buNone/>
            </a:pPr>
            <a:r>
              <a:rPr lang="en-US" sz="2400" dirty="0"/>
              <a:t>A typical port fuel-injection system squirts fuel into the low pressure (vacuum) of the intake manifold, about 3 inch (70 to 100 m</a:t>
            </a:r>
            <a:r>
              <a:rPr lang="en-US" sz="100" dirty="0"/>
              <a:t> </a:t>
            </a:r>
            <a:r>
              <a:rPr lang="en-US" sz="2400" dirty="0"/>
              <a:t>m) from the intake valve.</a:t>
            </a:r>
            <a:endParaRPr lang="en-US" sz="2400" noProof="0" dirty="0"/>
          </a:p>
        </p:txBody>
      </p:sp>
    </p:spTree>
    <p:extLst>
      <p:ext uri="{BB962C8B-B14F-4D97-AF65-F5344CB8AC3E}">
        <p14:creationId xmlns:p14="http://schemas.microsoft.com/office/powerpoint/2010/main" val="270196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Speed-Density Fuel-Injection System</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0590"/>
            <a:ext cx="8278392" cy="3006395"/>
          </a:xfrm>
        </p:spPr>
        <p:txBody>
          <a:bodyPr wrap="square" lIns="0" tIns="18000" rIns="0" bIns="18000" anchor="ctr" anchorCtr="0">
            <a:spAutoFit/>
          </a:bodyPr>
          <a:lstStyle/>
          <a:p>
            <a:pPr marL="342000" indent="-342000">
              <a:spcBef>
                <a:spcPts val="600"/>
              </a:spcBef>
            </a:pPr>
            <a:r>
              <a:rPr lang="en-US" sz="2400" dirty="0"/>
              <a:t>The speed-density method calculates the amount of fuel required by the sensors, such as the following:</a:t>
            </a:r>
          </a:p>
          <a:p>
            <a:pPr marL="828918" lvl="1" indent="-342000"/>
            <a:r>
              <a:rPr lang="en-US" sz="2400" dirty="0"/>
              <a:t> </a:t>
            </a:r>
            <a:r>
              <a:rPr lang="en-US" sz="2400" spc="-300" dirty="0"/>
              <a:t>M A </a:t>
            </a:r>
            <a:r>
              <a:rPr lang="en-US" sz="2400" dirty="0"/>
              <a:t>P sensor</a:t>
            </a:r>
          </a:p>
          <a:p>
            <a:pPr marL="828918" lvl="1" indent="-342000"/>
            <a:r>
              <a:rPr lang="en-US" sz="2400" dirty="0"/>
              <a:t>Throttle position (</a:t>
            </a:r>
            <a:r>
              <a:rPr lang="en-US" sz="2400" spc="-300" dirty="0"/>
              <a:t>T </a:t>
            </a:r>
            <a:r>
              <a:rPr lang="en-US" sz="2400" dirty="0"/>
              <a:t>P) sensor</a:t>
            </a:r>
          </a:p>
          <a:p>
            <a:pPr marL="828918" lvl="1" indent="-342000"/>
            <a:r>
              <a:rPr lang="en-US" sz="2400" dirty="0"/>
              <a:t>Temperature sensors (coolant and intake air)</a:t>
            </a:r>
          </a:p>
          <a:p>
            <a:pPr marL="828918" lvl="1" indent="-342000"/>
            <a:r>
              <a:rPr lang="en-US" sz="2400" dirty="0"/>
              <a:t>Oxygen sensor voltage (O2S)</a:t>
            </a:r>
          </a:p>
          <a:p>
            <a:pPr marL="828918" lvl="1" indent="-342000"/>
            <a:r>
              <a:rPr lang="en-US" sz="2400" dirty="0"/>
              <a:t>Adaptive memory</a:t>
            </a:r>
            <a:endParaRPr lang="en-US" altLang="en-US" sz="2400" noProof="0" dirty="0">
              <a:solidFill>
                <a:schemeClr val="tx1"/>
              </a:solidFill>
            </a:endParaRPr>
          </a:p>
        </p:txBody>
      </p:sp>
    </p:spTree>
    <p:extLst>
      <p:ext uri="{BB962C8B-B14F-4D97-AF65-F5344CB8AC3E}">
        <p14:creationId xmlns:p14="http://schemas.microsoft.com/office/powerpoint/2010/main" val="104980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3450" y="258594"/>
            <a:ext cx="8278750" cy="559572"/>
          </a:xfrm>
        </p:spPr>
        <p:txBody>
          <a:bodyPr wrap="square" lIns="0" tIns="18000" rIns="0" bIns="18000" anchor="ctr" anchorCtr="0">
            <a:spAutoFit/>
          </a:bodyPr>
          <a:lstStyle/>
          <a:p>
            <a:r>
              <a:rPr lang="en-US" altLang="en-US" dirty="0">
                <a:latin typeface="+mj-lt"/>
              </a:rPr>
              <a:t>Mass Airflow Fuel-Injection Systems</a:t>
            </a:r>
            <a:endParaRPr lang="en-US" sz="2600" noProof="0" dirty="0">
              <a:latin typeface="+mj-lt"/>
            </a:endParaRP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idx="1"/>
          </p:nvPr>
        </p:nvSpPr>
        <p:spPr>
          <a:xfrm>
            <a:off x="444336" y="1085418"/>
            <a:ext cx="8278750" cy="3822003"/>
          </a:xfrm>
        </p:spPr>
        <p:txBody>
          <a:bodyPr wrap="square" lIns="0" tIns="18000" rIns="0" bIns="18000" anchor="ctr" anchorCtr="0">
            <a:spAutoFit/>
          </a:bodyPr>
          <a:lstStyle/>
          <a:p>
            <a:pPr marL="342000" indent="-342000">
              <a:spcBef>
                <a:spcPts val="600"/>
              </a:spcBef>
            </a:pPr>
            <a:r>
              <a:rPr lang="en-US" sz="2400" dirty="0"/>
              <a:t>The formula used by fuel-injection systems that use a mass airflow (</a:t>
            </a:r>
            <a:r>
              <a:rPr lang="en-US" sz="2400" spc="-300" dirty="0"/>
              <a:t>M A </a:t>
            </a:r>
            <a:r>
              <a:rPr lang="en-US" sz="2400" dirty="0"/>
              <a:t>F) sensor to calculate the injection base pulse width is:</a:t>
            </a:r>
          </a:p>
          <a:p>
            <a:pPr marL="828918" lvl="1" indent="-342000"/>
            <a:r>
              <a:rPr lang="en-US" sz="2400" dirty="0"/>
              <a:t>Injector pulse width = airflow/</a:t>
            </a:r>
            <a:r>
              <a:rPr lang="en-US" sz="2400" spc="-300" dirty="0"/>
              <a:t>R P </a:t>
            </a:r>
            <a:r>
              <a:rPr lang="en-US" sz="2400" dirty="0"/>
              <a:t>M</a:t>
            </a:r>
          </a:p>
          <a:p>
            <a:pPr marL="342000" marR="0" lvl="0" indent="-342000" algn="l" defTabSz="914400" rtl="0" eaLnBrk="1" fontAlgn="auto" latinLnBrk="0" hangingPunct="1">
              <a:lnSpc>
                <a:spcPct val="100000"/>
              </a:lnSpc>
              <a:spcBef>
                <a:spcPts val="600"/>
              </a:spcBef>
              <a:spcAft>
                <a:spcPts val="0"/>
              </a:spcAft>
              <a:buClr>
                <a:srgbClr val="007FA3"/>
              </a:buClr>
              <a:buSzPct val="100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The formula is modified by other sensor values, such as:</a:t>
            </a:r>
          </a:p>
          <a:p>
            <a:pPr marL="828918" marR="0" lvl="1" indent="-342000" algn="l" defTabSz="914400" rtl="0" eaLnBrk="1" fontAlgn="auto" latinLnBrk="0" hangingPunct="1">
              <a:lnSpc>
                <a:spcPct val="100000"/>
              </a:lnSpc>
              <a:spcBef>
                <a:spcPts val="600"/>
              </a:spcBef>
              <a:spcAft>
                <a:spcPts val="0"/>
              </a:spcAft>
              <a:buClr>
                <a:srgbClr val="007FA3"/>
              </a:buClr>
              <a:buSzPct val="100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Throttle position</a:t>
            </a:r>
          </a:p>
          <a:p>
            <a:pPr marL="828918" marR="0" lvl="1" indent="-342000" algn="l" defTabSz="914400" rtl="0" eaLnBrk="1" fontAlgn="auto" latinLnBrk="0" hangingPunct="1">
              <a:lnSpc>
                <a:spcPct val="100000"/>
              </a:lnSpc>
              <a:spcBef>
                <a:spcPts val="600"/>
              </a:spcBef>
              <a:spcAft>
                <a:spcPts val="0"/>
              </a:spcAft>
              <a:buClr>
                <a:srgbClr val="007FA3"/>
              </a:buClr>
              <a:buSzPct val="100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Engine coolant temperature</a:t>
            </a:r>
          </a:p>
          <a:p>
            <a:pPr marL="828918" marR="0" lvl="1" indent="-342000" algn="l" defTabSz="914400" rtl="0" eaLnBrk="1" fontAlgn="auto" latinLnBrk="0" hangingPunct="1">
              <a:lnSpc>
                <a:spcPct val="100000"/>
              </a:lnSpc>
              <a:spcBef>
                <a:spcPts val="600"/>
              </a:spcBef>
              <a:spcAft>
                <a:spcPts val="0"/>
              </a:spcAft>
              <a:buClr>
                <a:srgbClr val="007FA3"/>
              </a:buClr>
              <a:buSzPct val="100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Barometric pressure</a:t>
            </a:r>
          </a:p>
          <a:p>
            <a:pPr marL="828918" marR="0" lvl="1" indent="-342000" algn="l" defTabSz="914400" rtl="0" eaLnBrk="1" fontAlgn="auto" latinLnBrk="0" hangingPunct="1">
              <a:lnSpc>
                <a:spcPct val="100000"/>
              </a:lnSpc>
              <a:spcBef>
                <a:spcPts val="600"/>
              </a:spcBef>
              <a:spcAft>
                <a:spcPts val="0"/>
              </a:spcAft>
              <a:buClr>
                <a:srgbClr val="007FA3"/>
              </a:buClr>
              <a:buSzPct val="100000"/>
              <a:buFont typeface="Arial"/>
              <a:buChar char="–"/>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Adaptive memory</a:t>
            </a:r>
            <a:endParaRPr lang="en-US" sz="2400" dirty="0"/>
          </a:p>
        </p:txBody>
      </p:sp>
    </p:spTree>
    <p:extLst>
      <p:ext uri="{BB962C8B-B14F-4D97-AF65-F5344CB8AC3E}">
        <p14:creationId xmlns:p14="http://schemas.microsoft.com/office/powerpoint/2010/main" val="76685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1207" y="244027"/>
            <a:ext cx="8270993" cy="590349"/>
          </a:xfrm>
        </p:spPr>
        <p:txBody>
          <a:bodyPr wrap="square" lIns="0" tIns="18000" rIns="0" bIns="18000" anchor="ctr" anchorCtr="0">
            <a:spAutoFit/>
          </a:bodyPr>
          <a:lstStyle/>
          <a:p>
            <a:r>
              <a:rPr lang="en-US" altLang="en-US" dirty="0"/>
              <a:t>Question 1</a:t>
            </a:r>
            <a:endParaRPr lang="en-US" sz="26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3808" y="1101466"/>
            <a:ext cx="8278392" cy="775015"/>
          </a:xfrm>
        </p:spPr>
        <p:txBody>
          <a:bodyPr wrap="square" lIns="0" tIns="18000" rIns="0" bIns="18000" anchor="ctr" anchorCtr="0">
            <a:spAutoFit/>
          </a:bodyPr>
          <a:lstStyle/>
          <a:p>
            <a:pPr marL="0" indent="0">
              <a:spcBef>
                <a:spcPts val="600"/>
              </a:spcBef>
              <a:buNone/>
            </a:pPr>
            <a:r>
              <a:rPr lang="en-US" sz="2400" dirty="0"/>
              <a:t>What are the two basic methods used for measuring the amount of air the engine is breathing in?</a:t>
            </a:r>
            <a:endParaRPr lang="en-US" altLang="en-US" sz="2400" noProof="0" dirty="0">
              <a:solidFill>
                <a:schemeClr val="tx1"/>
              </a:solidFill>
            </a:endParaRPr>
          </a:p>
        </p:txBody>
      </p:sp>
    </p:spTree>
    <p:extLst>
      <p:ext uri="{BB962C8B-B14F-4D97-AF65-F5344CB8AC3E}">
        <p14:creationId xmlns:p14="http://schemas.microsoft.com/office/powerpoint/2010/main" val="4200633472"/>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2223</TotalTime>
  <Words>3846</Words>
  <Application>Microsoft Office PowerPoint</Application>
  <PresentationFormat>On-screen Show (4:3)</PresentationFormat>
  <Paragraphs>268</Paragraphs>
  <Slides>48</Slides>
  <Notes>47</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Arial</vt:lpstr>
      <vt:lpstr>Times New Roman</vt:lpstr>
      <vt:lpstr>Verdana</vt:lpstr>
      <vt:lpstr>1_USHE</vt:lpstr>
      <vt:lpstr>USHE</vt:lpstr>
      <vt:lpstr>Advanced Engine Performance Diagnosis</vt:lpstr>
      <vt:lpstr>Learning Objectives</vt:lpstr>
      <vt:lpstr>Electronic Fuel-Injection Operation (1 of 2)</vt:lpstr>
      <vt:lpstr>Electronic Fuel-Injection Operation (2 of 2)</vt:lpstr>
      <vt:lpstr>Figure 22.1</vt:lpstr>
      <vt:lpstr>Figure 22.2</vt:lpstr>
      <vt:lpstr>Speed-Density Fuel-Injection System</vt:lpstr>
      <vt:lpstr>Mass Airflow Fuel-Injection Systems</vt:lpstr>
      <vt:lpstr>Question 1</vt:lpstr>
      <vt:lpstr>Answer 1</vt:lpstr>
      <vt:lpstr>Figure 22.3</vt:lpstr>
      <vt:lpstr>Port-Fuel Injection (1 of 2)</vt:lpstr>
      <vt:lpstr>Port-Fuel Injection (2 of 2)</vt:lpstr>
      <vt:lpstr>Figure 22.4</vt:lpstr>
      <vt:lpstr>Frequently Asked Question: How Do the Sensors Affect the Pulse Width?</vt:lpstr>
      <vt:lpstr>Figure 22.5</vt:lpstr>
      <vt:lpstr>Fuel-Pressure Regulator</vt:lpstr>
      <vt:lpstr>Figure 22.6</vt:lpstr>
      <vt:lpstr>Figure 22.7</vt:lpstr>
      <vt:lpstr>Vacuum-Biased Fuel-Pressure Regulator</vt:lpstr>
      <vt:lpstr>Figure 22.8</vt:lpstr>
      <vt:lpstr>Question 2</vt:lpstr>
      <vt:lpstr>Answer 2</vt:lpstr>
      <vt:lpstr>Electronic Returnless Fuel System</vt:lpstr>
      <vt:lpstr>Figure 22.9</vt:lpstr>
      <vt:lpstr>Mechanical Returnless Fuel System</vt:lpstr>
      <vt:lpstr>Figure 22.10</vt:lpstr>
      <vt:lpstr>Demand Delivery System (D D S)</vt:lpstr>
      <vt:lpstr>Figure 22.11</vt:lpstr>
      <vt:lpstr>Frequently Asked Question: Why Are Some Fuel Rails Rectangular Shaped?</vt:lpstr>
      <vt:lpstr>Figure 22.12</vt:lpstr>
      <vt:lpstr>Fuel Injectors</vt:lpstr>
      <vt:lpstr>Figure 22.13</vt:lpstr>
      <vt:lpstr>Figure 22.14</vt:lpstr>
      <vt:lpstr>Fuel-Injection Modes of Operation (1 of 4)</vt:lpstr>
      <vt:lpstr>Fuel-Injection Modes of Operation (2 of 4)</vt:lpstr>
      <vt:lpstr>Fuel-Injection Modes of Operation (3 of 4)</vt:lpstr>
      <vt:lpstr>Fuel-Injection Modes of Operation (4 of 4)</vt:lpstr>
      <vt:lpstr>Idle Control</vt:lpstr>
      <vt:lpstr>Figure 22.15</vt:lpstr>
      <vt:lpstr>Figure 22.16</vt:lpstr>
      <vt:lpstr>Animation: Idle Air Control, IAC</vt:lpstr>
      <vt:lpstr>Question 3</vt:lpstr>
      <vt:lpstr>Answer 3</vt:lpstr>
      <vt:lpstr>Summary (1 of 2)</vt:lpstr>
      <vt:lpstr>Summary (2 of 2)</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22</dc:title>
  <dc:subject>Careers</dc:subject>
  <dc:creator>Halderman and Ward</dc:creator>
  <cp:keywords/>
  <dc:description>Additional information may be found in the Notes Pane of each slide by pressing F6.</dc:description>
  <cp:lastModifiedBy>Glen Plants</cp:lastModifiedBy>
  <cp:revision>493</cp:revision>
  <dcterms:modified xsi:type="dcterms:W3CDTF">2024-09-29T20:01:24Z</dcterms:modified>
</cp:coreProperties>
</file>