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48" r:id="rId2"/>
  </p:sldMasterIdLst>
  <p:notesMasterIdLst>
    <p:notesMasterId r:id="rId42"/>
  </p:notesMasterIdLst>
  <p:handoutMasterIdLst>
    <p:handoutMasterId r:id="rId43"/>
  </p:handoutMasterIdLst>
  <p:sldIdLst>
    <p:sldId id="750" r:id="rId3"/>
    <p:sldId id="1078" r:id="rId4"/>
    <p:sldId id="1140" r:id="rId5"/>
    <p:sldId id="1141" r:id="rId6"/>
    <p:sldId id="1142" r:id="rId7"/>
    <p:sldId id="1143" r:id="rId8"/>
    <p:sldId id="1144" r:id="rId9"/>
    <p:sldId id="1145" r:id="rId10"/>
    <p:sldId id="1133" r:id="rId11"/>
    <p:sldId id="1086" r:id="rId12"/>
    <p:sldId id="1121" r:id="rId13"/>
    <p:sldId id="1088" r:id="rId14"/>
    <p:sldId id="1146" r:id="rId15"/>
    <p:sldId id="1090" r:id="rId16"/>
    <p:sldId id="1147" r:id="rId17"/>
    <p:sldId id="1135" r:id="rId18"/>
    <p:sldId id="1148" r:id="rId19"/>
    <p:sldId id="1124" r:id="rId20"/>
    <p:sldId id="1149" r:id="rId21"/>
    <p:sldId id="1103" r:id="rId22"/>
    <p:sldId id="1132" r:id="rId23"/>
    <p:sldId id="1105" r:id="rId24"/>
    <p:sldId id="1136" r:id="rId25"/>
    <p:sldId id="1100" r:id="rId26"/>
    <p:sldId id="1107" r:id="rId27"/>
    <p:sldId id="1108" r:id="rId28"/>
    <p:sldId id="1131" r:id="rId29"/>
    <p:sldId id="1150" r:id="rId30"/>
    <p:sldId id="1127" r:id="rId31"/>
    <p:sldId id="1128" r:id="rId32"/>
    <p:sldId id="1151" r:id="rId33"/>
    <p:sldId id="1130" r:id="rId34"/>
    <p:sldId id="1115" r:id="rId35"/>
    <p:sldId id="1138" r:id="rId36"/>
    <p:sldId id="1139" r:id="rId37"/>
    <p:sldId id="1152" r:id="rId38"/>
    <p:sldId id="1119" r:id="rId39"/>
    <p:sldId id="1044" r:id="rId40"/>
    <p:sldId id="68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2880" userDrawn="1">
          <p15:clr>
            <a:srgbClr val="A4A3A4"/>
          </p15:clr>
        </p15:guide>
        <p15:guide id="3" orient="horz" pos="816" userDrawn="1">
          <p15:clr>
            <a:srgbClr val="A4A3A4"/>
          </p15:clr>
        </p15:guide>
        <p15:guide id="4" orient="horz" pos="4320" userDrawn="1">
          <p15:clr>
            <a:srgbClr val="A4A3A4"/>
          </p15:clr>
        </p15:guide>
        <p15:guide id="5" orient="horz" pos="384">
          <p15:clr>
            <a:srgbClr val="A4A3A4"/>
          </p15:clr>
        </p15:guide>
        <p15:guide id="6" orient="horz" pos="144">
          <p15:clr>
            <a:srgbClr val="A4A3A4"/>
          </p15:clr>
        </p15:guide>
        <p15:guide id="7" orient="horz" pos="1056">
          <p15:clr>
            <a:srgbClr val="A4A3A4"/>
          </p15:clr>
        </p15:guide>
        <p15:guide id="8" pos="288" userDrawn="1">
          <p15:clr>
            <a:srgbClr val="A4A3A4"/>
          </p15:clr>
        </p15:guide>
        <p15:guide id="9" pos="5472">
          <p15:clr>
            <a:srgbClr val="A4A3A4"/>
          </p15:clr>
        </p15:guide>
        <p15:guide id="10" orient="horz" pos="3360" userDrawn="1">
          <p15:clr>
            <a:srgbClr val="A4A3A4"/>
          </p15:clr>
        </p15:guide>
        <p15:guide id="12" pos="432" userDrawn="1">
          <p15:clr>
            <a:srgbClr val="A4A3A4"/>
          </p15:clr>
        </p15:guide>
        <p15:guide id="13" orient="horz" pos="1440" userDrawn="1">
          <p15:clr>
            <a:srgbClr val="A4A3A4"/>
          </p15:clr>
        </p15:guide>
        <p15:guide id="14" orient="horz" pos="4176" userDrawn="1">
          <p15:clr>
            <a:srgbClr val="A4A3A4"/>
          </p15:clr>
        </p15:guide>
        <p15:guide id="15" orient="horz" pos="40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3" autoAdjust="0"/>
    <p:restoredTop sz="91345" autoAdjust="0"/>
  </p:normalViewPr>
  <p:slideViewPr>
    <p:cSldViewPr>
      <p:cViewPr varScale="1">
        <p:scale>
          <a:sx n="104" d="100"/>
          <a:sy n="104" d="100"/>
        </p:scale>
        <p:origin x="1914" y="114"/>
      </p:cViewPr>
      <p:guideLst>
        <p:guide orient="horz" pos="1632"/>
        <p:guide pos="2880"/>
        <p:guide orient="horz" pos="816"/>
        <p:guide orient="horz" pos="4320"/>
        <p:guide orient="horz" pos="384"/>
        <p:guide orient="horz" pos="144"/>
        <p:guide orient="horz" pos="1056"/>
        <p:guide pos="288"/>
        <p:guide pos="5472"/>
        <p:guide orient="horz" pos="3360"/>
        <p:guide pos="432"/>
        <p:guide orient="horz" pos="1440"/>
        <p:guide orient="horz" pos="4176"/>
        <p:guide orient="horz" pos="4080"/>
      </p:guideLst>
    </p:cSldViewPr>
  </p:slideViewPr>
  <p:outlineViewPr>
    <p:cViewPr>
      <p:scale>
        <a:sx n="50" d="100"/>
        <a:sy n="50" d="100"/>
      </p:scale>
      <p:origin x="0" y="-76596"/>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9/25/2024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9/25/2024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INSTRUCTOR NOTE: This presentation includes text explanation notes, you can use to teach the course. When in SLIDE SHOW mode, you RIGHT CLICK and select SHOW PRESENTER VIEW, to use the notes.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278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A general formula for the calculation is:</a:t>
            </a:r>
          </a:p>
          <a:p>
            <a:r>
              <a:rPr lang="en-US" sz="1200" dirty="0">
                <a:latin typeface="Arial" panose="020B0604020202020204" pitchFamily="34" charset="0"/>
                <a:cs typeface="Arial" panose="020B0604020202020204" pitchFamily="34" charset="0"/>
              </a:rPr>
              <a:t>((R P M × M A P or M A F/B A R O) × (E C T × T P S) × (I A T × B+)) × O</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 (S T F T × L I F T)</a:t>
            </a:r>
          </a:p>
          <a:p>
            <a:r>
              <a:rPr lang="en-US" sz="1200" dirty="0">
                <a:latin typeface="Arial" panose="020B0604020202020204" pitchFamily="34" charset="0"/>
                <a:cs typeface="Arial" panose="020B0604020202020204" pitchFamily="34" charset="0"/>
              </a:rPr>
              <a:t>The cam and crank sensors are used to determine how fast the engine is turning (R P M). The barometer reading (B A R O) and the manifold absolute pressure (M A P) sensor or the mass airflow (M A F) sensors are used to determine the amount and the density of air entering the engine. These values together generate a base load calculation. The engine coolant temperature (E C T) sensor and the throttle position sensor (T P S) are major modifiers to the base load calculation. The intake air temperature (I A T) and battery voltage (B+) are minor modifiers to the base load calculation. Other factors, such as purge flow and exhaust gasses, are considered. The fuel is injected into the cylinder. After the combustion process, the oxygen sensor (O</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is used to determine how much oxygen is left in the exhaust stream. The P C M uses the feedback from the O</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sensor to adjust short-term fuel trim (S T F T) and long-term fuel trim (L T F T) values to achieve the stoichiometric ratio target.</a:t>
            </a: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74728-7BBC-5130-2DF8-28C165460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4CD9D-96E6-779F-E3FE-16FBCB6C2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513D3-E0FE-5A5E-E868-7453E6253C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470727-8867-EAB2-7E5E-97689ED8308B}"/>
              </a:ext>
            </a:extLst>
          </p:cNvPr>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787642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5AE8D-D3C2-C5C3-7E76-A487F9B70E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58AE3-79D8-CD11-7C95-0135F8FEC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96BC97-A117-6818-1E65-416B694489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0623DF-EAC2-E683-0DB0-2C68C3F09AF3}"/>
              </a:ext>
            </a:extLst>
          </p:cNvPr>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829477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Density altitude. This altitude factor is important for engine operation. Density altitude is the number of oxygen molecules that are entering the engine. The density is affected by temperature. Therefore, the use of the intake air temperature sensor data is important in determining air density.</a:t>
            </a: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TECH TIP: One Millisecond per Liter: A rule-of-thumb that usually works to determine if the pulse width is within reason is to remember that the size of the engine does affect the amount of fuel needed. While injector flow rates are higher for larger engines, it is generally true that, at idle on a warm engine, the injector pulse width will be about 1 millisecond per liter of displacement.</a:t>
            </a: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2 liters = 2 milliseconds</a:t>
            </a: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3 liters = 3 milliseconds</a:t>
            </a: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4 liters = 4 milliseconds</a:t>
            </a: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5 liters = 5 milliseconds</a:t>
            </a: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6 liters = 6 milliseconds</a:t>
            </a: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Therefore, if the injector pulse width is far from being normal, determine if the engine has a vacuum leak (if numbers are too high) or if the purge valve is stuck open (if the numbers are too low).</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844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07A69-0DDA-586C-7A3F-68B605B28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4EF89-CCE7-1882-1594-61A018107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B9C2CC-E31F-8ACF-57F8-0CB80AFD397E}"/>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NOTE: On some vehicles, while operating under full load, the oxygen sensor data is ignored and the P C M commands the richer-than-normal air–fuel mixture needed for maximum power based on inputs from the other sensors.</a:t>
            </a:r>
          </a:p>
        </p:txBody>
      </p:sp>
      <p:sp>
        <p:nvSpPr>
          <p:cNvPr id="4" name="Slide Number Placeholder 3">
            <a:extLst>
              <a:ext uri="{FF2B5EF4-FFF2-40B4-BE49-F238E27FC236}">
                <a16:creationId xmlns:a16="http://schemas.microsoft.com/office/drawing/2014/main" id="{1638B44C-4041-720E-DE05-F2E85AA524FF}"/>
              </a:ext>
            </a:extLst>
          </p:cNvPr>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612179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Need for Fuel Trim</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purpose of fuel trim is to provide the catalytic converter with a stoichiometric air–fuel mixture, which it needs to reduce N O</a:t>
            </a:r>
            <a:r>
              <a:rPr lang="en-US" sz="1200" b="0" i="0" u="none" strike="noStrike" cap="none" baseline="-25000" noProof="0" dirty="0">
                <a:solidFill>
                  <a:schemeClr val="dk1"/>
                </a:solidFill>
                <a:latin typeface="Arial" panose="020B0604020202020204" pitchFamily="34" charset="0"/>
                <a:ea typeface="Arial"/>
                <a:cs typeface="Arial" panose="020B0604020202020204" pitchFamily="34" charset="0"/>
                <a:sym typeface="Arial"/>
              </a:rPr>
              <a:t>x</a:t>
            </a: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 exhaust emissions and to help oxidize H C and C O into harmless carbon dioxide (C O</a:t>
            </a:r>
            <a:r>
              <a:rPr lang="en-US" sz="1200" b="0" i="0" u="none" strike="noStrike" cap="none" baseline="-25000" noProof="0" dirty="0">
                <a:solidFill>
                  <a:schemeClr val="dk1"/>
                </a:solidFill>
                <a:latin typeface="Arial" panose="020B0604020202020204" pitchFamily="34" charset="0"/>
                <a:ea typeface="Arial"/>
                <a:cs typeface="Arial" panose="020B0604020202020204" pitchFamily="34" charset="0"/>
                <a:sym typeface="Arial"/>
              </a:rPr>
              <a:t>2</a:t>
            </a: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 and water (H</a:t>
            </a:r>
            <a:r>
              <a:rPr lang="en-US" sz="1200" b="0" i="0" u="none" strike="noStrike" cap="none" baseline="-25000" noProof="0" dirty="0">
                <a:solidFill>
                  <a:schemeClr val="dk1"/>
                </a:solidFill>
                <a:latin typeface="Arial" panose="020B0604020202020204" pitchFamily="34" charset="0"/>
                <a:ea typeface="Arial"/>
                <a:cs typeface="Arial" panose="020B0604020202020204" pitchFamily="34" charset="0"/>
                <a:sym typeface="Arial"/>
              </a:rPr>
              <a:t>2</a:t>
            </a: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O) vapor. If the exhaust is always rich, the catalytic converter cannot reduce C O and H C emissions. If the exhaust is always lean, the catalytic converter cannot reduce N O</a:t>
            </a:r>
            <a:r>
              <a:rPr lang="en-US" sz="1200" b="0" i="0" u="none" strike="noStrike" cap="none" baseline="-25000" noProof="0" dirty="0">
                <a:solidFill>
                  <a:schemeClr val="dk1"/>
                </a:solidFill>
                <a:latin typeface="Arial" panose="020B0604020202020204" pitchFamily="34" charset="0"/>
                <a:ea typeface="Arial"/>
                <a:cs typeface="Arial" panose="020B0604020202020204" pitchFamily="34" charset="0"/>
                <a:sym typeface="Arial"/>
              </a:rPr>
              <a:t>x</a:t>
            </a: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 emissions; therefore, the air–fuel mixture must alternate between rich and lean. The computer is therefore designed to provide as close to a 14.7:1 mixture as possible by using the oxygen sensor, as well as the short-term and long-term fuel trim program, to accomplish this feat. • See Figure 20.3.</a:t>
            </a:r>
          </a:p>
          <a:p>
            <a:pPr marL="0" marR="0" lvl="0" indent="0" algn="l" rtl="0">
              <a:lnSpc>
                <a:spcPct val="100000"/>
              </a:lnSpc>
              <a:spcBef>
                <a:spcPts val="0"/>
              </a:spcBef>
              <a:spcAft>
                <a:spcPts val="0"/>
              </a:spcAft>
              <a:buClr>
                <a:schemeClr val="dk1"/>
              </a:buClr>
              <a:buSzPct val="25000"/>
              <a:buFont typeface="Arial"/>
              <a:buNone/>
            </a:pPr>
            <a:endParaRPr lang="en-US" sz="1200" b="1"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noProof="0" dirty="0">
                <a:solidFill>
                  <a:schemeClr val="dk1"/>
                </a:solidFill>
                <a:latin typeface="Arial" panose="020B0604020202020204" pitchFamily="34" charset="0"/>
                <a:ea typeface="Arial"/>
                <a:cs typeface="Arial" panose="020B0604020202020204" pitchFamily="34" charset="0"/>
                <a:sym typeface="Arial"/>
              </a:rPr>
              <a:t>Case Study: The Red Pickup Truck Story</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A four-cylinder 2.2-liter engine was replaced due to excessive oil consumption. The replacement engine never ran correctly, especially at idle and low speeds. The scan tool data showed a −25% long-term fuel trim, indicating that the oxygen sensor was measuring a very rich (low oxygen content) exhaust stream. Because the engine was operating so badly, the service technician believed the oxygen sensor was indicating a false rich condition. The service technician then checked the following:</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Poor oxygen sensor ground (this can cause a higher-than-normal oxygen sensor voltage)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Oxygen sensor wiring shorted to voltage or near a spark plug wire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A contaminated (coated) oxygen sensor that will read higher than normal</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None of the false rich conditions was found. Remembering that the engine ran terribly even when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cold and the problem started after the engine was replaced, the technician started to look for</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faults that could have occurred when parts were switched from the original engine to the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replacement engine. The technician found an incorrect E G R gasket. This caused exhaust gases to</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flow into the cylinders all the time. The exhaust gases also displaced the oxygen that normally</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would be in the cylinder, thereby reducing the amount of oxygen measured by the oxygen sensor.</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Replacing the E G R gasket restored proper engine operation.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Summary</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Concern—A replacement engine never ran correctly after being installed into the pickup truck.</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Cause—The incorrect EGR base gasket had been installed allowing exhaust gases to enter</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cylinders at all times.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Correction—The correct E G R base gasket was installed which corrected the poor engine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operation.</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display shows the following data in three columns: S H T F T 1; negative 2.3; percent. LONG F T 1; negative 7.0; percent. S H T F T 2; negative 3.9; percent. LONG F T 2; 0; percent. O 2 S 11; 95; m V. A graph below shows an irregular positive sine wave with 0 to 1275 m V on the y-axis. A camera icon and three buttons, namely, clear, hold, and back, are at the bottom of the screen.</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90847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CE367-3B2D-F0A2-21E7-C5B0926A37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85ACD-9BA1-2F39-CDA9-0AC9BC260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1E2B5-85DB-EBA0-B955-6129EFFDB8A6}"/>
              </a:ext>
            </a:extLst>
          </p:cNvPr>
          <p:cNvSpPr>
            <a:spLocks noGrp="1"/>
          </p:cNvSpPr>
          <p:nvPr>
            <p:ph type="body" idx="1"/>
          </p:nvPr>
        </p:nvSpPr>
        <p:spPr/>
        <p:txBody>
          <a:bodyPr/>
          <a:lstStyle/>
          <a:p>
            <a:r>
              <a:rPr lang="en-US" sz="1200" b="0" i="0" u="none" strike="noStrike" baseline="0" dirty="0">
                <a:latin typeface="Arial" panose="020B0604020202020204" pitchFamily="34" charset="0"/>
                <a:cs typeface="Arial" panose="020B0604020202020204" pitchFamily="34" charset="0"/>
              </a:rPr>
              <a:t>Short-Term Fuel Trim</a:t>
            </a:r>
          </a:p>
          <a:p>
            <a:pPr marR="930"/>
            <a:r>
              <a:rPr lang="en-US" sz="1200" b="1" i="0" u="none" strike="noStrike" baseline="0" dirty="0">
                <a:latin typeface="Arial" panose="020B0604020202020204" pitchFamily="34" charset="0"/>
                <a:cs typeface="Arial" panose="020B0604020202020204" pitchFamily="34" charset="0"/>
              </a:rPr>
              <a:t>Short-term fuel trim (S T F T) </a:t>
            </a:r>
            <a:r>
              <a:rPr lang="en-US" sz="1200" b="0" i="0" u="none" strike="noStrike" baseline="0" dirty="0">
                <a:latin typeface="Arial" panose="020B0604020202020204" pitchFamily="34" charset="0"/>
                <a:cs typeface="Arial" panose="020B0604020202020204" pitchFamily="34" charset="0"/>
              </a:rPr>
              <a:t>is a percentage measurement of the amount the computer is adding or subtracting from a calculated value. Electronic fuel-injector systems use the oxygen sensor (O</a:t>
            </a:r>
            <a:r>
              <a:rPr lang="en-US" sz="1200" b="0" i="0" u="none" strike="noStrike" baseline="-25000" dirty="0">
                <a:latin typeface="Arial" panose="020B0604020202020204" pitchFamily="34" charset="0"/>
                <a:cs typeface="Arial" panose="020B0604020202020204" pitchFamily="34" charset="0"/>
              </a:rPr>
              <a:t>2</a:t>
            </a:r>
            <a:r>
              <a:rPr lang="en-US" sz="1200" b="0" i="0" u="none" strike="noStrike" baseline="0" dirty="0">
                <a:latin typeface="Arial" panose="020B0604020202020204" pitchFamily="34" charset="0"/>
                <a:cs typeface="Arial" panose="020B0604020202020204" pitchFamily="34" charset="0"/>
              </a:rPr>
              <a:t>S) to determine whether the exhaust is rich or lean. Without the O2S, fuel delivery is controlled by the computer alone using the programmed pulse width commands based on other sensor inputs, such as engine coolant temperature (E C T), throttle position (T P), and engine load (M A P). When the engine is operating in closed loop, the O</a:t>
            </a:r>
            <a:r>
              <a:rPr lang="en-US" sz="1200" b="0" i="0" u="none" strike="noStrike" baseline="-25000" dirty="0">
                <a:latin typeface="Arial" panose="020B0604020202020204" pitchFamily="34" charset="0"/>
                <a:cs typeface="Arial" panose="020B0604020202020204" pitchFamily="34" charset="0"/>
              </a:rPr>
              <a:t>2</a:t>
            </a:r>
            <a:r>
              <a:rPr lang="en-US" sz="1200" b="0" i="0" u="none" strike="noStrike" baseline="0" dirty="0">
                <a:latin typeface="Arial" panose="020B0604020202020204" pitchFamily="34" charset="0"/>
                <a:cs typeface="Arial" panose="020B0604020202020204" pitchFamily="34" charset="0"/>
              </a:rPr>
              <a:t>S signal can modify or change the preprogrammed fuel delivery. Fuel trim is expressed as a percentage (%), either positive (+) or negative (</a:t>
            </a:r>
            <a:r>
              <a:rPr lang="en-US" sz="1200" b="0" i="1" u="none" strike="noStrike" baseline="0" dirty="0">
                <a:latin typeface="Arial" panose="020B0604020202020204" pitchFamily="34" charset="0"/>
                <a:cs typeface="Arial" panose="020B0604020202020204" pitchFamily="34" charset="0"/>
              </a:rPr>
              <a:t>−</a:t>
            </a:r>
            <a:r>
              <a:rPr lang="en-US" sz="1200" b="0" i="0" u="none" strike="noStrike" baseline="0" dirty="0">
                <a:latin typeface="Arial" panose="020B0604020202020204" pitchFamily="34" charset="0"/>
                <a:cs typeface="Arial" panose="020B0604020202020204" pitchFamily="34" charset="0"/>
              </a:rPr>
              <a:t>), and represents the amount of fuel different from the anticipated amount. For example, if a small vacuum leak occurs, the O2S produces a lower voltage signal, which is interpreted by the computer as meaning the air–fuel mixture is too lean. As a result, the pulse width is increased slightly to compensate for this slight vacuum leak. The amount of this additional fuel is seen on a scan tool as a positive short-term fuel trim.</a:t>
            </a:r>
          </a:p>
          <a:p>
            <a:pPr marR="2010"/>
            <a:r>
              <a:rPr lang="en-US" sz="1200" b="0" i="0" u="none" strike="noStrike" baseline="0" dirty="0">
                <a:latin typeface="Arial" panose="020B0604020202020204" pitchFamily="34" charset="0"/>
                <a:cs typeface="Arial" panose="020B0604020202020204" pitchFamily="34" charset="0"/>
              </a:rPr>
              <a:t>A short-term fuel trim of +20% indicates that 20% additional fuel had to be added to achieve the proper air–fuel mixture. A </a:t>
            </a:r>
            <a:r>
              <a:rPr lang="en-US" sz="1200" b="0" i="1" u="none" strike="noStrike" baseline="0" dirty="0">
                <a:latin typeface="Arial" panose="020B0604020202020204" pitchFamily="34" charset="0"/>
                <a:cs typeface="Arial" panose="020B0604020202020204" pitchFamily="34" charset="0"/>
              </a:rPr>
              <a:t>−</a:t>
            </a:r>
            <a:r>
              <a:rPr lang="en-US" sz="1200" b="0" i="0" u="none" strike="noStrike" baseline="0" dirty="0">
                <a:latin typeface="Arial" panose="020B0604020202020204" pitchFamily="34" charset="0"/>
                <a:cs typeface="Arial" panose="020B0604020202020204" pitchFamily="34" charset="0"/>
              </a:rPr>
              <a:t>20% short-term fuel trim indicates that fuel had to be removed by shortening the injector pulse width to achieve the proper air–fuel mixture.</a:t>
            </a:r>
          </a:p>
          <a:p>
            <a:pPr marR="2010"/>
            <a:r>
              <a:rPr lang="en-US" sz="1200" b="0" i="0" u="none" strike="noStrike" baseline="0" dirty="0">
                <a:latin typeface="Arial" panose="020B0604020202020204" pitchFamily="34" charset="0"/>
                <a:cs typeface="Arial" panose="020B0604020202020204" pitchFamily="34" charset="0"/>
              </a:rPr>
              <a:t>Short-term fuel trim represents actions by the computer over a relatively short time. The purpose of the S T F T is to provide a varying air–fuel mixture so that the catalytic converter can eﬀiciently reduce H C, C O, and NO</a:t>
            </a:r>
            <a:r>
              <a:rPr lang="en-US" sz="1200" b="0" i="0" u="none" strike="noStrike" baseline="-25000" dirty="0">
                <a:latin typeface="Arial" panose="020B0604020202020204" pitchFamily="34" charset="0"/>
                <a:cs typeface="Arial" panose="020B0604020202020204" pitchFamily="34" charset="0"/>
              </a:rPr>
              <a:t>x</a:t>
            </a:r>
            <a:r>
              <a:rPr lang="en-US" sz="1200" b="0" i="0" u="none" strike="noStrike" baseline="0" dirty="0">
                <a:latin typeface="Arial" panose="020B0604020202020204" pitchFamily="34" charset="0"/>
                <a:cs typeface="Arial" panose="020B0604020202020204" pitchFamily="34" charset="0"/>
              </a:rPr>
              <a:t> exhaust emissions. If, for example, a large vacuum leak was to occur, then the fuel delivery would have to be increased even more and for a longer time. Therefore, electronic fuel-injection system computers also incorporate a long-term fuel trim program.</a:t>
            </a:r>
          </a:p>
          <a:p>
            <a:r>
              <a:rPr lang="en-US" sz="1200" b="1" i="0" u="none" strike="noStrike" baseline="0" dirty="0">
                <a:latin typeface="Arial" panose="020B0604020202020204" pitchFamily="34" charset="0"/>
                <a:cs typeface="Arial" panose="020B0604020202020204" pitchFamily="34" charset="0"/>
              </a:rPr>
              <a:t>Long-Term Fuel Trim</a:t>
            </a:r>
          </a:p>
          <a:p>
            <a:pPr marR="1230"/>
            <a:r>
              <a:rPr lang="en-US" sz="1200" b="1" i="0" u="none" strike="noStrike" baseline="0" dirty="0">
                <a:latin typeface="Arial" panose="020B0604020202020204" pitchFamily="34" charset="0"/>
                <a:cs typeface="Arial" panose="020B0604020202020204" pitchFamily="34" charset="0"/>
              </a:rPr>
              <a:t>Long-term fuel trim (L T F T) </a:t>
            </a:r>
            <a:r>
              <a:rPr lang="en-US" sz="1200" b="0" i="0" u="none" strike="noStrike" baseline="0" dirty="0">
                <a:latin typeface="Arial" panose="020B0604020202020204" pitchFamily="34" charset="0"/>
                <a:cs typeface="Arial" panose="020B0604020202020204" pitchFamily="34" charset="0"/>
              </a:rPr>
              <a:t>is designed to add or subtract fuel for a longer amount of time than short-term fuel trim. For this reason, L T F T should be looked at by the service technician as a guide to whether the computer has been adding or subtracting fuel in order to achieve the proper air–fuel mixture. For example, if a vacuum hose splits open, the engine will be leaner than normal. Short-term fuel trim will attempt to add fuel right away to adjust. If the resulting air (vacuum) leak remains for longer than a few seconds to a minute, the computer will revise the long-term fuel trim to compensate for the leak over a larger period of time. When the L T F T makes an adjustment, the S T F T can still make short and quick changes in the air–fuel mixture needed to provide the catalytic converter with an lean, then rich exhaust. </a:t>
            </a:r>
            <a:r>
              <a:rPr lang="en-US" sz="1200" b="0" i="1" u="none" strike="noStrike" baseline="0" dirty="0">
                <a:latin typeface="Arial" panose="020B0604020202020204" pitchFamily="34" charset="0"/>
                <a:cs typeface="Arial" panose="020B0604020202020204" pitchFamily="34" charset="0"/>
              </a:rPr>
              <a:t>The purpose of long-term fuel trim is to keep -term fuel trim as close to zero as possible.</a:t>
            </a:r>
          </a:p>
        </p:txBody>
      </p:sp>
      <p:sp>
        <p:nvSpPr>
          <p:cNvPr id="4" name="Slide Number Placeholder 3">
            <a:extLst>
              <a:ext uri="{FF2B5EF4-FFF2-40B4-BE49-F238E27FC236}">
                <a16:creationId xmlns:a16="http://schemas.microsoft.com/office/drawing/2014/main" id="{95852FC2-9CFD-B449-7CEC-0A4709BFF4B5}"/>
              </a:ext>
            </a:extLst>
          </p:cNvPr>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358544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Tech Tip: Think of a Small Faucet and a Large Faucet: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purpose of fuel trim is to add or subtract fuel as needed to maintain the proper air–fuel mixture so the catalytic converter can operate properly. S T F T is fast but can add or subtract only a small amount of fuel. This can be visualized as being similar to a small water faucet adding water to a sink. For example, if a small vacuum hose becomes disconnected, the S T F T will add a little extra fuel to compensate for the added amount of air being drawn into the engine. If a large hose becomes disconnected, the S T F T cannot supply the needed fuel required; therefore, the L T F T is needed to supply additional fuel to overcome the large air leak. This can be visualized as being similar to a large water faucet adding a greater amount of water to a sink. Because the L T FT indicates a larger amount of fuel being added or subtracted than S T F T, many service technicians simply ignore the S T F T readings and use the L T F T numbers to see if they are within 10%. If L T F T is greater than 10%, either positive (+) or negative (−), then a fault should be corrected. The maximum value for STFT and L T F T depends on the exact make, model, and year of manufacture of vehicle but is usually limited to 25% to 30% for either.</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Both S T F T s and L T F T s react to oxygen sensor voltage to modify fuel delivery. Most vehicles set aside different fuel trim cells for each combination of engine speed (R P M) and load. The computer can then correct for slight differences in fuel mixture separately for each cell. For example, G M uses 16 cells plus 2 for deceleration and 2 for idle only. • See Figure 20.4.</a:t>
            </a: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Tech Tip Movie Mode Diagnosis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A scan tool will display fuel trim values, but only those in the cell where the engine is operating. For example, if an engine lacks power while towing a trailer up a hill, looking at the fuel trim values at idle in the shop will show the values in the cell or cells that the engine is operating. To observe the true fuel trim values, the vehicle will have to be operated under similar conditions and the data recorded on the scan tool. Use snap-shot or movie mode during the test drive, scroll through the recorded values, and look for the fuel trim cell and the L T F T and S T F T values to help determine if there is a fuel delivery or other fuel-trim-related problem.</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It shows a four by four matrix with load labeled on the left and R P M at the bottom with a rightward arrow indicating its direction. The data of the matrix are as follows: Row 1; 12, 13, 14, and 15. Row 2; 8, 9, 10, and 11. Row 3; 4, 5, 6, and 7. Row 4; 0, 1, 2, and 3. It then shows a table with the column headings deceleration cells and Idle cells. The values from the rows for the respective columns are row 1; Greater than 1225 R P M equals 17, and A slash C on equals 18. Row 2; Less than 1225 R P M equals 16, and A slash C off equals 19.</a:t>
            </a: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0151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Fuel trim values can only be observed with a scan tool. A scan tool will display both short-term and long-term fuel trim. For system diagnosis, refer to the long-term fuel trim because it represents a longer amount of time (history) and a greater amount of mixture correction.</a:t>
            </a:r>
          </a:p>
          <a:p>
            <a:r>
              <a:rPr lang="en-US" sz="1200" b="1" dirty="0">
                <a:latin typeface="Arial" panose="020B0604020202020204" pitchFamily="34" charset="0"/>
                <a:cs typeface="Arial" panose="020B0604020202020204" pitchFamily="34" charset="0"/>
              </a:rPr>
              <a:t>NOTE: </a:t>
            </a:r>
            <a:r>
              <a:rPr lang="en-US" sz="1200" dirty="0">
                <a:latin typeface="Arial" panose="020B0604020202020204" pitchFamily="34" charset="0"/>
                <a:cs typeface="Arial" panose="020B0604020202020204" pitchFamily="34" charset="0"/>
              </a:rPr>
              <a:t>The object of S T F T and L T F T is to be able to make corrections to the amount of fuel delivered to the engine to achieve the proper air–fuel mixture. For example, a reading of +30% L T F T will indicate the computer must deliver 30% more than the calibrated amount of fuel to achieve the proper air–fuel mixture. This also means that the engine is now operating with the correct air–fuel mixture. The L T F T number simply tells the technician what the computer had to do to achieve the proper mixture.</a:t>
            </a: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SEE PAGE 552 FOR THREE EXAMPLES OF FUEL</a:t>
            </a:r>
            <a:r>
              <a:rPr lang="en-US" sz="1200" b="1" i="0" u="none" strike="noStrike" cap="none" baseline="0" dirty="0">
                <a:solidFill>
                  <a:schemeClr val="dk1"/>
                </a:solidFill>
                <a:latin typeface="Arial" panose="020B0604020202020204" pitchFamily="34" charset="0"/>
                <a:ea typeface="Arial"/>
                <a:cs typeface="Arial" panose="020B0604020202020204" pitchFamily="34" charset="0"/>
                <a:sym typeface="Arial"/>
              </a:rPr>
              <a:t> TRIM</a:t>
            </a:r>
          </a:p>
          <a:p>
            <a:pPr marL="0" marR="0" lvl="0" indent="0" algn="l" rtl="0">
              <a:lnSpc>
                <a:spcPct val="100000"/>
              </a:lnSpc>
              <a:spcBef>
                <a:spcPts val="0"/>
              </a:spcBef>
              <a:spcAft>
                <a:spcPts val="0"/>
              </a:spcAft>
              <a:buClr>
                <a:schemeClr val="dk1"/>
              </a:buClr>
              <a:buSzPct val="25000"/>
              <a:buFont typeface="Arial"/>
              <a:buNone/>
            </a:pPr>
            <a:endParaRPr lang="en-US" sz="1200" b="1" i="0" u="none" strike="noStrike" cap="none" baseline="0"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data from the rows for the column headings Fuel Trim at the rate Idle, Fuel Trim at the rate 3000 R P M, and Possible Cause(s) respectively are as follows: row 1; Adding fuel, No correction, and Vacuum leak. Row 2; No correction, Adding fuel, and Low fuel volume, weak fuel pump, or restricted fuel filter. Row 3; Adding fuel, Adding fuel, and Dirty (clogged) fuel injectors, low fuel pump pressure. Row 4; Subtracting fuel, No correction, and Gasoline in the engine oil (drawn into the engine through the P C V valve). Row 5; Subtracting fuel, Subtracting fuel, and High fuel pressure, defective fuel pressure regulator, leaking or stuck-open injector(s).</a:t>
            </a: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67541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0" baseline="0" dirty="0">
                <a:solidFill>
                  <a:schemeClr val="bg2"/>
                </a:solidFill>
                <a:latin typeface="Arial" panose="020B0604020202020204" pitchFamily="34" charset="0"/>
                <a:cs typeface="Arial" panose="020B0604020202020204" pitchFamily="34" charset="0"/>
              </a:rPr>
              <a:t>NOTE: The object of S T F T and L T F T is to be able to make corrections to the amount of fuel delivered to the engine to achieve the proper air–fuel mixture. </a:t>
            </a:r>
          </a:p>
          <a:p>
            <a:r>
              <a:rPr lang="en-US" sz="1200" spc="0" baseline="0" dirty="0">
                <a:solidFill>
                  <a:schemeClr val="bg2"/>
                </a:solidFill>
                <a:latin typeface="Arial" panose="020B0604020202020204" pitchFamily="34" charset="0"/>
                <a:cs typeface="Arial" panose="020B0604020202020204" pitchFamily="34" charset="0"/>
              </a:rPr>
              <a:t>For example, a reading of +30, L T F T will indicate the computer must deliver 30% more than the calibrated amount of fuel to achieve the proper air–fuel mixture. This also means that the engine is now operating with the correct air–fuel mixture. The L T F T number simply tells the technician what the computer had to do to achieve the proper mixture.</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21960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38CB7-F0FF-DCE5-9F6C-1A50FFA2F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A3998-3F5A-EA64-2B3E-3E9C81198E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797245-4247-4421-26A2-D56FE4485307}"/>
              </a:ext>
            </a:extLst>
          </p:cNvPr>
          <p:cNvSpPr>
            <a:spLocks noGrp="1"/>
          </p:cNvSpPr>
          <p:nvPr>
            <p:ph type="body" idx="1"/>
          </p:nvPr>
        </p:nvSpPr>
        <p:spPr/>
        <p:txBody>
          <a:bodyPr/>
          <a:lstStyle/>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Density altitude. This altitude factor is important for engine operation. Density altitude is the number of oxygen molecules that are entering the engine. The density is affected by temperature. Therefore, the use of the intake air temperature sensor data is important in determining air density.</a:t>
            </a: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TECH TIP: One Millisecond per Liter: A rule-of-thumb that usually works to determine if the pulse width is within reason is to remember that the size of the engine does affect the amount of fuel needed. While injector flow rates are higher for larger engines, it is generally true that, at idle on a warm engine, the injector pulse width will be about 1 millisecond per liter of displacement.</a:t>
            </a: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2 liters = 2 milliseconds</a:t>
            </a: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3 liters = 3 milliseconds</a:t>
            </a: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4 liters = 4 milliseconds</a:t>
            </a: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5 liters = 5 milliseconds</a:t>
            </a: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6 liters = 6 milliseconds</a:t>
            </a: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Therefore, if the injector pulse width is far from being normal, determine if the engine has a vacuum leak (if numbers are too high) or if the purge valve is stuck open (if the numbers are too low).</a:t>
            </a:r>
          </a:p>
        </p:txBody>
      </p:sp>
      <p:sp>
        <p:nvSpPr>
          <p:cNvPr id="4" name="Slide Number Placeholder 3">
            <a:extLst>
              <a:ext uri="{FF2B5EF4-FFF2-40B4-BE49-F238E27FC236}">
                <a16:creationId xmlns:a16="http://schemas.microsoft.com/office/drawing/2014/main" id="{F53BE7A6-0F95-250F-421A-53D61DD9A932}"/>
              </a:ext>
            </a:extLst>
          </p:cNvPr>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4163541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Case Study: Negative Fuel Trim Bank #1; Positive Fuel Trim Bank #2</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owner of a Chevrolet Camaro V-8 complained that the engine seemed to lack the power it used to have. The service technician found that, while there were no diagnostic trouble codes, the left bank (bank #1) had a negative total fuel trim, whereas the right bank had a positive total fuel trim. If one bank of a V-8 engine has a restricted exhaust on one bank, the fuel trim numbers will be negative on the bank that is restricted and positive on the bank that is not restricted. A restricted converter was found to be the root cause as the substrate had cracked and the broken sections restricted the flow of exhaust. • See Figures 20.7 through 20.10.</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illustration displays a top view of a throttle at the center with four cylinders connected to it on the left and right, respectively. The cylinders on the left are labeled bank 1 and the cylinders on the right are labeled bank 2. A downward arrow into the throttle indicates 48 g p s at steady throttle. Text below reads, Each cylinder pulls 6 G P S.</a:t>
            </a: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19376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87E28-8FD1-AB7A-79A2-DA517F53B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263618-6575-7F3F-E427-1D9C3ACDCB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56C08-46C0-0A18-059F-C338D7F36B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3478DD-33E9-E6EF-A142-4AA42450CE7A}"/>
              </a:ext>
            </a:extLst>
          </p:cNvPr>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555405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noProof="0" dirty="0">
                <a:solidFill>
                  <a:schemeClr val="dk1"/>
                </a:solidFill>
                <a:latin typeface="Arial" panose="020B0604020202020204" pitchFamily="34" charset="0"/>
                <a:ea typeface="Arial"/>
                <a:cs typeface="Arial" panose="020B0604020202020204" pitchFamily="34" charset="0"/>
                <a:sym typeface="Arial"/>
              </a:rPr>
              <a:t>Case Study: Negative Fuel Trim Bank #1; Positive Fuel Trim Bank #2</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owner of a Chevrolet Camaro V-8 complained that the engine seemed to lack the power it used to have. The service technician found that, while there were no diagnostic trouble codes, the left bank (bank #1) had a negative total fuel trim, whereas the right bank had a positive total fuel trim. If one bank of a</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V-8 engine has a restricted exhaust on one bank, the fuel trim numbers will be negative on the bank that is restricted and positive on the bank that is not restricted. A restricted converter was found to be the root cause as the substrate had cracked and the broken sections restricted the flow of exhaust. • See Figures 20.7 through 20.10.</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illustration displays a top view of a throttle at the center with four cylinders connected to it on the left and right, respectively. The cylinders on the left are labeled bank 1, and the cylinders on the right are labeled bank 2. The cylinders on the left pull 4 and the ones on the right pull 6. A downward arrow into the throttle indicates 40 g p s at steady throttle. The text above reads, Left exhaust is partially restricted.</a:t>
            </a: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5386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0F25C-ADE8-2F02-46A3-E4B73CDB2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23550-1419-C3C4-9505-7A85B2C77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7F0A09-B0D8-37A4-867C-AE372AB9A089}"/>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Case Study: Negative Fuel Trim Bank #1; Positive Fuel Trim Bank #2</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owner of a Chevrolet Camaro V-8 complained that the engine seemed to lack the power it used to have. The service technician found that, while there were no diagnostic trouble codes, the left bank (bank #1) had a negative total fuel trim, whereas the right bank had a positive total fuel trim. If one bank of a</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V-8 engine has a restricted exhaust on one bank, the fuel trim numbers will be negative on the bank that is restricted and positive on the bank that is not restricted. A restricted converter was found to be the root cause as the substrate had cracked and the broken sections restricted the flow of exhaust. • See Figures 20.7 through 20.10.</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illustration displays a top view of a throttle at the center with four cylinders connected to it on the left and right, respectively. The cylinders on the left are labeled bank 1 and the cylinders on the right are labeled bank 2. The cylinders on the left pull 4 over 5 and on the right pull 6 over 5. Text corresponding to the M A F sensor above bank 1 reads, M A F sensor reads only 40 grams per second. Text below the throttle reads, Each cylinder 40 over 8 equals 5 G P S.</a:t>
            </a:r>
          </a:p>
        </p:txBody>
      </p:sp>
      <p:sp>
        <p:nvSpPr>
          <p:cNvPr id="4" name="Slide Number Placeholder 3">
            <a:extLst>
              <a:ext uri="{FF2B5EF4-FFF2-40B4-BE49-F238E27FC236}">
                <a16:creationId xmlns:a16="http://schemas.microsoft.com/office/drawing/2014/main" id="{42823E2E-99A9-B9E2-AEDC-A9DB606BB290}"/>
              </a:ext>
            </a:extLst>
          </p:cNvPr>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984301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noProof="0" dirty="0">
                <a:solidFill>
                  <a:schemeClr val="dk1"/>
                </a:solidFill>
                <a:latin typeface="Arial" panose="020B0604020202020204" pitchFamily="34" charset="0"/>
                <a:ea typeface="Arial"/>
                <a:cs typeface="Arial" panose="020B0604020202020204" pitchFamily="34" charset="0"/>
                <a:sym typeface="Arial"/>
              </a:rPr>
              <a:t>Case Study: Negative Fuel Trim Bank #1; Positive Fuel Trim Bank #2</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owner of a Chevrolet Camaro V-8 complained that the engine seemed to lack the power it used to have. The service technician found that, while there were no diagnostic trouble codes, the left bank (bank #1) had a negative total fuel trim, whereas the right bank had a positive total fuel trim. If one bank of a</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V-8 engine has a restricted exhaust on one bank, the fuel trim numbers will be negative on the bank that is restricted and positive on the bank that is not restricted. A restricted converter was found to be the root cause as the substrate had cracked and the broken sections restricted the flow of exhaust. • See Figures 20.7 through 20.10.</a:t>
            </a:r>
          </a:p>
          <a:p>
            <a:r>
              <a:rPr lang="en-US" sz="1200" b="1" i="0" u="none" strike="noStrike" kern="1200" baseline="0" noProof="0" dirty="0">
                <a:solidFill>
                  <a:schemeClr val="tx1"/>
                </a:solidFill>
                <a:latin typeface="Arial" panose="020B0604020202020204" pitchFamily="34" charset="0"/>
                <a:ea typeface="+mn-ea"/>
                <a:cs typeface="Arial" panose="020B0604020202020204" pitchFamily="34" charset="0"/>
              </a:rPr>
              <a:t>As a result of the restricted exhaust on bank #1, the restricted bank will operate too rich and bank #2 will operate too lean. The long-term fuel trim will be negative for bank #1 and positive for bank #2.</a:t>
            </a:r>
          </a:p>
          <a:p>
            <a:r>
              <a:rPr lang="en-US" sz="1200" b="1" i="0" u="none" strike="noStrike" kern="1200" baseline="0" noProof="0" dirty="0">
                <a:solidFill>
                  <a:schemeClr val="tx1"/>
                </a:solidFill>
                <a:latin typeface="Arial" panose="020B0604020202020204" pitchFamily="34" charset="0"/>
                <a:ea typeface="+mn-ea"/>
                <a:cs typeface="Arial" panose="020B0604020202020204" pitchFamily="34" charset="0"/>
              </a:rPr>
              <a:t>Summary</a:t>
            </a:r>
          </a:p>
          <a:p>
            <a:r>
              <a:rPr lang="en-US" sz="1200" b="1" i="0" u="none" strike="noStrike" kern="1200" baseline="0" noProof="0" dirty="0">
                <a:solidFill>
                  <a:schemeClr val="tx1"/>
                </a:solidFill>
                <a:latin typeface="Arial" panose="020B0604020202020204" pitchFamily="34" charset="0"/>
                <a:ea typeface="+mn-ea"/>
                <a:cs typeface="Arial" panose="020B0604020202020204" pitchFamily="34" charset="0"/>
              </a:rPr>
              <a:t>Concern</a:t>
            </a:r>
            <a:r>
              <a:rPr lang="en-US" sz="1200" b="0" i="0" u="none" strike="noStrike" kern="1200" baseline="0" noProof="0" dirty="0">
                <a:solidFill>
                  <a:schemeClr val="tx1"/>
                </a:solidFill>
                <a:latin typeface="Arial" panose="020B0604020202020204" pitchFamily="34" charset="0"/>
                <a:ea typeface="+mn-ea"/>
                <a:cs typeface="Arial" panose="020B0604020202020204" pitchFamily="34" charset="0"/>
              </a:rPr>
              <a:t>—The customer complained of a lack of power.</a:t>
            </a:r>
          </a:p>
          <a:p>
            <a:r>
              <a:rPr lang="en-US" sz="1200" b="1" i="0" u="none" strike="noStrike" kern="1200" baseline="0" noProof="0" dirty="0">
                <a:solidFill>
                  <a:schemeClr val="tx1"/>
                </a:solidFill>
                <a:latin typeface="Arial" panose="020B0604020202020204" pitchFamily="34" charset="0"/>
                <a:ea typeface="+mn-ea"/>
                <a:cs typeface="Arial" panose="020B0604020202020204" pitchFamily="34" charset="0"/>
              </a:rPr>
              <a:t>Cause</a:t>
            </a:r>
            <a:r>
              <a:rPr lang="en-US" sz="1200" b="0" i="0" u="none" strike="noStrike" kern="1200" baseline="0" noProof="0" dirty="0">
                <a:solidFill>
                  <a:schemeClr val="tx1"/>
                </a:solidFill>
                <a:latin typeface="Arial" panose="020B0604020202020204" pitchFamily="34" charset="0"/>
                <a:ea typeface="+mn-ea"/>
                <a:cs typeface="Arial" panose="020B0604020202020204" pitchFamily="34" charset="0"/>
              </a:rPr>
              <a:t>—A restricted exhaust on the left bank due to a broken substrate inside the catalytic converter.</a:t>
            </a:r>
          </a:p>
          <a:p>
            <a:r>
              <a:rPr lang="en-US" sz="1200" b="1" i="0" u="none" strike="noStrike" kern="1200" baseline="0" noProof="0" dirty="0">
                <a:solidFill>
                  <a:schemeClr val="tx1"/>
                </a:solidFill>
                <a:latin typeface="Arial" panose="020B0604020202020204" pitchFamily="34" charset="0"/>
                <a:ea typeface="+mn-ea"/>
                <a:cs typeface="Arial" panose="020B0604020202020204" pitchFamily="34" charset="0"/>
              </a:rPr>
              <a:t>Correction</a:t>
            </a:r>
            <a:r>
              <a:rPr lang="en-US" sz="1200" b="0" i="0" u="none" strike="noStrike" kern="1200" baseline="0" noProof="0" dirty="0">
                <a:solidFill>
                  <a:schemeClr val="tx1"/>
                </a:solidFill>
                <a:latin typeface="Arial" panose="020B0604020202020204" pitchFamily="34" charset="0"/>
                <a:ea typeface="+mn-ea"/>
                <a:cs typeface="Arial" panose="020B0604020202020204" pitchFamily="34" charset="0"/>
              </a:rPr>
              <a:t>—The catalytic converter was replaced, which restored normal engine power delivery.</a:t>
            </a: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illustration displays a top view of a throttle at the center with four cylinders connected to it on the left and right, respectively. The cylinders on the left are labeled bank 1 (rich) and the cylinders on the right are labeled bank 2 (lean). The cylinders on the left pull 4 over 5 and on the right pull 6 over 5.</a:t>
            </a: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24777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Example 1</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A Chevrolet Trailblazer equipped with a 4.2-liter 6-cylinder engine is tested using the following information and results: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Engine size = 256 c u. </a:t>
            </a:r>
            <a:r>
              <a:rPr lang="en-US" sz="1200" b="0" i="0" u="none" strike="noStrike" cap="none" dirty="0" err="1">
                <a:solidFill>
                  <a:schemeClr val="dk1"/>
                </a:solidFill>
                <a:latin typeface="Arial" panose="020B0604020202020204" pitchFamily="34" charset="0"/>
                <a:ea typeface="Arial"/>
                <a:cs typeface="Arial" panose="020B0604020202020204" pitchFamily="34" charset="0"/>
                <a:sym typeface="Arial"/>
              </a:rPr>
              <a:t>i</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n. (4.2 liters)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Engine R P M = 6097</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M A F (g m/s) = 225.4</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I A T (◦F) = 66</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calculated airflow through the engine is 395 c u. f t per sec. The theoretical airflow through the engine is 451 c u. f t per second. The V E is 87%. This result indicates that the M A F sensor is accurately measuring the airflow and the engine is in good mechanical condition. • See Figure 20.11.</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data shown is as follows: Engine size (c </a:t>
            </a:r>
            <a:r>
              <a:rPr lang="en-US" sz="1200" b="0" i="0" u="none" strike="noStrike" cap="none" dirty="0" err="1">
                <a:solidFill>
                  <a:schemeClr val="dk1"/>
                </a:solidFill>
                <a:latin typeface="Arial" panose="020B0604020202020204" pitchFamily="34" charset="0"/>
                <a:ea typeface="Arial"/>
                <a:cs typeface="Arial" panose="020B0604020202020204" pitchFamily="34" charset="0"/>
                <a:sym typeface="Arial"/>
              </a:rPr>
              <a:t>i</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d); 256, Engine R P M; 6097, M A F in g m per second; 225.4, I A T (F); 66, Air density; 0.075574, H P; 263.008, R W H P; 202.516, V E percent; 87.353 which is highlighted in red, calculated volumetric flow rate (c f m); 394.512, theoretical air flow (c f m); 451.630. There are two buttons calculate and clear below it. The two buttons at the bottom are convert and clear.</a:t>
            </a: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5730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Example 2</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A Cadillac Deville is equipped with a 4.6-liter V-8. The customer’s concern is poor performance. Fuel trim numbers are within ±2% from idle to cruise. A check of the V E indicates the following:</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Engine size = 281 c u. </a:t>
            </a:r>
            <a:r>
              <a:rPr lang="en-US" sz="1200" b="0" i="0" u="none" strike="noStrike" cap="none" noProof="0" dirty="0" err="1">
                <a:solidFill>
                  <a:schemeClr val="dk1"/>
                </a:solidFill>
                <a:latin typeface="Arial" panose="020B0604020202020204" pitchFamily="34" charset="0"/>
                <a:ea typeface="Arial"/>
                <a:cs typeface="Arial" panose="020B0604020202020204" pitchFamily="34" charset="0"/>
                <a:sym typeface="Arial"/>
              </a:rPr>
              <a:t>i</a:t>
            </a: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 n. (4.6 liters)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Engine R P M = 3400</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M A F (gm/s) = 80</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I A T (◦F) = 95</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calculated volumetric efficiency is 53%. A clogged catalytic converter is discovered to be the cause. • See Figure 20.12.</a:t>
            </a:r>
          </a:p>
          <a:p>
            <a:pPr marL="0" marR="0" lvl="0" indent="0" algn="l" rtl="0">
              <a:lnSpc>
                <a:spcPct val="100000"/>
              </a:lnSpc>
              <a:spcBef>
                <a:spcPts val="0"/>
              </a:spcBef>
              <a:spcAft>
                <a:spcPts val="0"/>
              </a:spcAft>
              <a:buClr>
                <a:schemeClr val="dk1"/>
              </a:buClr>
              <a:buSzPct val="25000"/>
              <a:buFont typeface="Arial"/>
              <a:buNone/>
            </a:pPr>
            <a:endParaRPr lang="en-US" sz="1200" b="1"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noProof="0" dirty="0">
                <a:solidFill>
                  <a:schemeClr val="dk1"/>
                </a:solidFill>
                <a:latin typeface="Arial" panose="020B0604020202020204" pitchFamily="34" charset="0"/>
                <a:ea typeface="Arial"/>
                <a:cs typeface="Arial" panose="020B0604020202020204" pitchFamily="34" charset="0"/>
                <a:sym typeface="Arial"/>
              </a:rPr>
              <a:t>Tech Tip MAF Sensor or Airflow Problem? </a:t>
            </a: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If a M A F sensor reading is lower than normal, such as at wide-open throttle, it could be an engine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breathing problem or a defective/contaminated M A F sensor. To determine which the case is, check the following:</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 If the fuel trim numbers follow the airflow, there is an airflow measurement error (M A F-sensor-related problem).</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 If the fuel trim numbers are okay, the M A F is okay.</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 If the B A R O reading is lower than normal, there is an engine breathing issue, such as a restricted intake or exhaust.</a:t>
            </a: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noProof="0" dirty="0">
                <a:solidFill>
                  <a:schemeClr val="dk1"/>
                </a:solidFill>
                <a:latin typeface="Arial" panose="020B0604020202020204" pitchFamily="34" charset="0"/>
                <a:ea typeface="Arial"/>
                <a:cs typeface="Arial" panose="020B0604020202020204" pitchFamily="34" charset="0"/>
                <a:sym typeface="Arial"/>
              </a:rPr>
              <a:t>Tech Tip: Possible Restricted Exhaust? Check the I A T.</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If the exhaust system is restricted, all the exhaust will be unable to exit the engine, especially at wide-open throttle. Using a scan tool, look at the values displayed for the intake air temperature (I A T) sensor. The I A T should decrease slightly at W O T normally due to the increased airflow. If the I A T reading increases, this is an indication of a restricted exhaust.</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data shown is as follows: Engine size (c </a:t>
            </a:r>
            <a:r>
              <a:rPr lang="en-US" sz="1200" b="0" i="0" u="none" strike="noStrike" cap="none" noProof="0" dirty="0" err="1">
                <a:solidFill>
                  <a:schemeClr val="dk1"/>
                </a:solidFill>
                <a:latin typeface="Arial" panose="020B0604020202020204" pitchFamily="34" charset="0"/>
                <a:ea typeface="Arial"/>
                <a:cs typeface="Arial" panose="020B0604020202020204" pitchFamily="34" charset="0"/>
                <a:sym typeface="Arial"/>
              </a:rPr>
              <a:t>i</a:t>
            </a: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 d); 281, Engine R P M; 3400, M A F in g m per second; 80, I A T (F); 95, Air density; 0.071623, H P; 98.497, R W H P; 75.843, V E percent; 53.445 which is highlighted in red, calculated volumetric flow rate (c f m); 147.746, theoretical air flow (c f m); 276.447. There are two buttons calculate and clear below it. The two buttons at the bottom are convert and clear.</a:t>
            </a: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32357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032F2-37FB-43EA-6596-1F2E534F0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58E9B8-C10A-5A91-8FF0-55254DF204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8AF3EA-E370-888D-EAF4-97A79DFFD920}"/>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4" name="Slide Number Placeholder 3">
            <a:extLst>
              <a:ext uri="{FF2B5EF4-FFF2-40B4-BE49-F238E27FC236}">
                <a16:creationId xmlns:a16="http://schemas.microsoft.com/office/drawing/2014/main" id="{FC4A4955-A165-3B93-E09F-B95F3D432091}"/>
              </a:ext>
            </a:extLst>
          </p:cNvPr>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252230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89388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39</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CD9FA-D2E4-B8FB-A4E2-E37642317C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54C6FD-F290-60FC-C4A2-C73A70FC66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5E388-4C77-3E1D-07F3-D6BD775D6D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2D4612-9157-5165-F012-7B7C94100509}"/>
              </a:ext>
            </a:extLst>
          </p:cNvPr>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67364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09703-20C4-336A-7EC4-F83380DD6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5BB76-092F-A299-2D3B-B28560FA4E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9A9F54-ED1C-396E-C77E-1512B5F6373D}"/>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Fuel Trim</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Powertrain Control Module (P C M) does not measure or check the air–fuel mixture entering the cylinders. Instead, the P C M measures the air mass, and then calculates the amount of fuel needed. Fuel trim provides a method that can change the amount of fuel delivered to the engine based on feedback from the oxygen sensors. The primary purpose of the fuel trim is to keep the air–fuel mixture as close to 14.7:1 as possible. When the air–fuel ratio is kept at 14.7:1, the efficiency of the catalytic converter is the highest, which results in the lowest possible exhaust emissions. • See Figure 20.1. Lambda is a Greek letter used to represent ratio, as in air–fuel ratio. If an engine is operating at exactly 14.7:1, the air–fuel ratio on gasoline, the ratio is called stoichiometric and is assigned a lambda of 1.0. Air–fuel ratios lower than 1.0 indicate a rich mixture. Air–fuel ratios higher than 1.0 indicate a lean mixture.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To determine the air–fuel ratio if lambda is given, multiply lambda times 14.7.</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x-axis ranges from 13 is to 1 to 16 is to 1 in increments of 1 is to 1. The y-axis ranges from 0 to 100 in increments of 20. Two S-curves and an inverted S-curve overlapping on top are shown. The first S-curve for H C extends from (13 is to 1, 0) to (15 is to 1, 97). The second S-curve for C O extends from (13 is to 1, 6) to (15 is to 1, 98). The inverted curve for N O subscript x extends from (13 is to 1, 98) to (15 is to 1, 0). A bar is placed along the intersecting point, where it starts from above 100 to a region before 15 is to 1 on the x-axis. The width of the bar is indicated by a right arrow and a left arrow.</a:t>
            </a:r>
          </a:p>
        </p:txBody>
      </p:sp>
      <p:sp>
        <p:nvSpPr>
          <p:cNvPr id="4" name="Slide Number Placeholder 3">
            <a:extLst>
              <a:ext uri="{FF2B5EF4-FFF2-40B4-BE49-F238E27FC236}">
                <a16:creationId xmlns:a16="http://schemas.microsoft.com/office/drawing/2014/main" id="{FA54022A-B496-F128-2A96-EA33B7011126}"/>
              </a:ext>
            </a:extLst>
          </p:cNvPr>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71421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8CA07-346B-9453-C5A0-12E056226B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0A6D2-6E20-4F12-5886-E1747F895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1AB7FD-0217-CD77-B902-69F8B11334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77DC0D-A5C4-8C3C-DD63-A83361D08FE5}"/>
              </a:ext>
            </a:extLst>
          </p:cNvPr>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614287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3B872-61BB-6745-48DF-474445EF9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2CB21-C6AF-7BF1-E4CC-89EDAE68C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2CA4E4-4972-3902-C7FC-AD5E8F092B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5C8289-6C48-7300-BAA5-3898EE27A797}"/>
              </a:ext>
            </a:extLst>
          </p:cNvPr>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77440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506EC-A1AA-7AF8-E018-D99F2B30A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1CC2C-D44A-F993-413B-033BA2E47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FCF156-B74C-D855-D6CE-6CD3C87836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43C9B-ECC2-DDCA-64BF-6DCA61F0D253}"/>
              </a:ext>
            </a:extLst>
          </p:cNvPr>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48573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Equivalence Ratio</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equivalence ratio (E R) is the inverse of lambda, with 1.0 equal to 1.0 lambda; however, 0.9 ER is equal to 1.1 lambda. Equivalence ratio (E R) = 1/λ (lambda), which is the inverse of lambda. Therefore, a rich air–fuel mixture has an equivalence ratio of greater than 1 and a lean mixture less than 1. • See Figure 20.2.</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Note: Engineers and many technical articles of fuel trim use equivalence ratios instead of lambda.</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optimum range is 14.7, indicated in the center by a line separating two arrows. There is a horizontal scale below with values 0.9 lambda and 0.9 lambda on the left, 1.0 lambda in the center, and 1.1 lambda and 1.2 lambda on the right. A left arrow labeled rich is from a value before 1.0 lambda to a value before the first 0.9 lambda. A right arrow labeled lean is from a value beyond 1.0 lambda to a value before 1.2 lambda.</a:t>
            </a: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7374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396717900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077231"/>
            <a:ext cx="7772400" cy="523220"/>
          </a:xfrm>
        </p:spPr>
        <p:txBody>
          <a:bodyPr anchor="b">
            <a:sp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9/25/2024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9/25/2024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9/25/2024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726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754437"/>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48644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114112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30480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t>9/25/2024</a:t>
            </a:fld>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495800"/>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32301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858837"/>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1AFA6AD5-68FE-8538-3791-A19C1288BC64}"/>
              </a:ext>
            </a:extLst>
          </p:cNvPr>
          <p:cNvSpPr>
            <a:spLocks noGrp="1"/>
          </p:cNvSpPr>
          <p:nvPr>
            <p:ph sz="quarter" idx="18"/>
          </p:nvPr>
        </p:nvSpPr>
        <p:spPr>
          <a:xfrm>
            <a:off x="5029200" y="4271963"/>
            <a:ext cx="3657600" cy="185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08003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046453"/>
            <a:ext cx="7772400" cy="553998"/>
          </a:xfrm>
        </p:spPr>
        <p:txBody>
          <a:bodyPr anchor="b">
            <a:sp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276999"/>
          </a:xfrm>
        </p:spPr>
        <p:txBody>
          <a:bodyPr>
            <a:sp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5" name="Picture 4" descr="Pearson logo">
            <a:extLst>
              <a:ext uri="{FF2B5EF4-FFF2-40B4-BE49-F238E27FC236}">
                <a16:creationId xmlns:a16="http://schemas.microsoft.com/office/drawing/2014/main" id="{C507D2FA-C1CB-A6CE-DB22-A8F0E1037130}"/>
              </a:ext>
            </a:extLst>
          </p:cNvPr>
          <p:cNvPicPr>
            <a:picLocks noChangeAspect="1"/>
          </p:cNvPicPr>
          <p:nvPr userDrawn="1"/>
        </p:nvPicPr>
        <p:blipFill>
          <a:blip r:embed="rId2"/>
          <a:stretch>
            <a:fillRect/>
          </a:stretch>
        </p:blipFill>
        <p:spPr>
          <a:xfrm>
            <a:off x="451710" y="6424935"/>
            <a:ext cx="947596" cy="301782"/>
          </a:xfrm>
          <a:prstGeom prst="rect">
            <a:avLst/>
          </a:prstGeom>
        </p:spPr>
      </p:pic>
      <p:sp>
        <p:nvSpPr>
          <p:cNvPr id="7" name="Content Placeholder 4">
            <a:extLst>
              <a:ext uri="{FF2B5EF4-FFF2-40B4-BE49-F238E27FC236}">
                <a16:creationId xmlns:a16="http://schemas.microsoft.com/office/drawing/2014/main" id="{F481F755-B23D-DA32-73C1-4875538BBDDE}"/>
              </a:ext>
            </a:extLst>
          </p:cNvPr>
          <p:cNvSpPr>
            <a:spLocks noGrp="1"/>
          </p:cNvSpPr>
          <p:nvPr>
            <p:ph sz="quarter" idx="18"/>
          </p:nvPr>
        </p:nvSpPr>
        <p:spPr>
          <a:xfrm>
            <a:off x="2728913" y="6471204"/>
            <a:ext cx="5969794" cy="221018"/>
          </a:xfrm>
          <a:noFill/>
          <a:ln>
            <a:noFill/>
          </a:ln>
        </p:spPr>
        <p:txBody>
          <a:bodyPr wrap="square" lIns="0" tIns="18000" rIns="0" bIns="18000" anchor="ctr" anchorCtr="0">
            <a:spAutoFit/>
          </a:bodyPr>
          <a:lstStyle/>
          <a:p>
            <a:pPr algn="r">
              <a:buNone/>
            </a:pPr>
            <a:r>
              <a:rPr lang="en-US" sz="1200" noProof="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8879806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9/25/2024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2677656"/>
          </a:xfrm>
        </p:spPr>
        <p:txBody>
          <a:bodyPr>
            <a:spAutoFit/>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9/25/2024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9/25/2024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p:txBody>
          <a:bodyPr>
            <a:spAutoFit/>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523220"/>
          </a:xfrm>
        </p:spPr>
        <p:txBody>
          <a:bodyPr anchor="t">
            <a:spAutoFit/>
          </a:bodyPr>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9/25/2024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a:xfrm>
            <a:off x="457200" y="1600201"/>
            <a:ext cx="3124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31242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31242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31242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520700" y="4610100"/>
            <a:ext cx="24384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457200" y="5334000"/>
            <a:ext cx="3124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0"/>
            <a:r>
              <a:rPr lang="en-US" dirty="0"/>
              <a:t>Second level</a:t>
            </a:r>
          </a:p>
          <a:p>
            <a:pPr lvl="1"/>
            <a:r>
              <a:rPr lang="en-US" dirty="0"/>
              <a:t>Third level</a:t>
            </a:r>
          </a:p>
          <a:p>
            <a:pPr lvl="2"/>
            <a:r>
              <a:rPr lang="en-US" dirty="0"/>
              <a:t>Fourth level</a:t>
            </a:r>
          </a:p>
          <a:p>
            <a:pPr lvl="3"/>
            <a:r>
              <a:rPr lang="en-US" dirty="0"/>
              <a:t>Fifth level</a:t>
            </a:r>
          </a:p>
        </p:txBody>
      </p:sp>
      <p:sp>
        <p:nvSpPr>
          <p:cNvPr id="5" name="Content Placeholder 4">
            <a:extLst>
              <a:ext uri="{FF2B5EF4-FFF2-40B4-BE49-F238E27FC236}">
                <a16:creationId xmlns:a16="http://schemas.microsoft.com/office/drawing/2014/main" id="{83F23203-B480-871E-2A49-D5A8D3BF1ECB}"/>
              </a:ext>
            </a:extLst>
          </p:cNvPr>
          <p:cNvSpPr>
            <a:spLocks noGrp="1"/>
          </p:cNvSpPr>
          <p:nvPr>
            <p:ph sz="quarter" idx="18"/>
          </p:nvPr>
        </p:nvSpPr>
        <p:spPr>
          <a:xfrm>
            <a:off x="4038599" y="1646926"/>
            <a:ext cx="2297113"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7C391A90-8351-DD99-2FBF-9A01ADF9E366}"/>
              </a:ext>
            </a:extLst>
          </p:cNvPr>
          <p:cNvSpPr>
            <a:spLocks noGrp="1"/>
          </p:cNvSpPr>
          <p:nvPr>
            <p:ph sz="quarter" idx="19"/>
          </p:nvPr>
        </p:nvSpPr>
        <p:spPr>
          <a:xfrm>
            <a:off x="4025900" y="2413127"/>
            <a:ext cx="2374899" cy="53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F8321F74-3DA4-2458-EF67-376E8BF8EDCF}"/>
              </a:ext>
            </a:extLst>
          </p:cNvPr>
          <p:cNvSpPr>
            <a:spLocks noGrp="1"/>
          </p:cNvSpPr>
          <p:nvPr>
            <p:ph sz="quarter" idx="20"/>
          </p:nvPr>
        </p:nvSpPr>
        <p:spPr>
          <a:xfrm>
            <a:off x="4011612" y="3162300"/>
            <a:ext cx="2541587" cy="53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a:extLst>
              <a:ext uri="{FF2B5EF4-FFF2-40B4-BE49-F238E27FC236}">
                <a16:creationId xmlns:a16="http://schemas.microsoft.com/office/drawing/2014/main" id="{D020BC90-4E57-9F56-FE27-4C49F53A6747}"/>
              </a:ext>
            </a:extLst>
          </p:cNvPr>
          <p:cNvSpPr>
            <a:spLocks noGrp="1"/>
          </p:cNvSpPr>
          <p:nvPr>
            <p:ph sz="quarter" idx="21"/>
          </p:nvPr>
        </p:nvSpPr>
        <p:spPr>
          <a:xfrm>
            <a:off x="4011612" y="3878389"/>
            <a:ext cx="1916113" cy="61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F05D3207-FD20-7AEB-A3CF-00757EDEE534}"/>
              </a:ext>
            </a:extLst>
          </p:cNvPr>
          <p:cNvSpPr>
            <a:spLocks noGrp="1"/>
          </p:cNvSpPr>
          <p:nvPr>
            <p:ph sz="quarter" idx="22"/>
          </p:nvPr>
        </p:nvSpPr>
        <p:spPr>
          <a:xfrm>
            <a:off x="4011612" y="4708525"/>
            <a:ext cx="1687513" cy="61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914FE0FD-12CB-AFFB-0B28-64739DD1F329}"/>
              </a:ext>
            </a:extLst>
          </p:cNvPr>
          <p:cNvSpPr>
            <a:spLocks noGrp="1"/>
          </p:cNvSpPr>
          <p:nvPr>
            <p:ph sz="quarter" idx="23"/>
          </p:nvPr>
        </p:nvSpPr>
        <p:spPr>
          <a:xfrm>
            <a:off x="3886200" y="5524500"/>
            <a:ext cx="2041525" cy="54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FAEFA67B-AC7E-7BD6-D79D-345EE81F9395}"/>
              </a:ext>
            </a:extLst>
          </p:cNvPr>
          <p:cNvSpPr>
            <a:spLocks noGrp="1"/>
          </p:cNvSpPr>
          <p:nvPr>
            <p:ph sz="quarter" idx="24"/>
          </p:nvPr>
        </p:nvSpPr>
        <p:spPr>
          <a:xfrm>
            <a:off x="6705600" y="1549400"/>
            <a:ext cx="2297113" cy="554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26">
            <a:extLst>
              <a:ext uri="{FF2B5EF4-FFF2-40B4-BE49-F238E27FC236}">
                <a16:creationId xmlns:a16="http://schemas.microsoft.com/office/drawing/2014/main" id="{F49699F4-EB61-5EE2-D009-505415DDAF1B}"/>
              </a:ext>
            </a:extLst>
          </p:cNvPr>
          <p:cNvSpPr>
            <a:spLocks noGrp="1"/>
          </p:cNvSpPr>
          <p:nvPr>
            <p:ph sz="quarter" idx="25"/>
          </p:nvPr>
        </p:nvSpPr>
        <p:spPr>
          <a:xfrm>
            <a:off x="6705600" y="2493963"/>
            <a:ext cx="1828800"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8">
            <a:extLst>
              <a:ext uri="{FF2B5EF4-FFF2-40B4-BE49-F238E27FC236}">
                <a16:creationId xmlns:a16="http://schemas.microsoft.com/office/drawing/2014/main" id="{004209DB-DE26-D56C-CE5E-30684F843927}"/>
              </a:ext>
            </a:extLst>
          </p:cNvPr>
          <p:cNvSpPr>
            <a:spLocks noGrp="1"/>
          </p:cNvSpPr>
          <p:nvPr>
            <p:ph sz="quarter" idx="26"/>
          </p:nvPr>
        </p:nvSpPr>
        <p:spPr>
          <a:xfrm>
            <a:off x="6845300" y="3357563"/>
            <a:ext cx="1624013" cy="57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Content Placeholder 30">
            <a:extLst>
              <a:ext uri="{FF2B5EF4-FFF2-40B4-BE49-F238E27FC236}">
                <a16:creationId xmlns:a16="http://schemas.microsoft.com/office/drawing/2014/main" id="{CF749F3B-0B14-3661-4501-76CE41D98C42}"/>
              </a:ext>
            </a:extLst>
          </p:cNvPr>
          <p:cNvSpPr>
            <a:spLocks noGrp="1"/>
          </p:cNvSpPr>
          <p:nvPr>
            <p:ph sz="quarter" idx="27"/>
          </p:nvPr>
        </p:nvSpPr>
        <p:spPr>
          <a:xfrm>
            <a:off x="6845300" y="4241800"/>
            <a:ext cx="1384300" cy="48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32">
            <a:extLst>
              <a:ext uri="{FF2B5EF4-FFF2-40B4-BE49-F238E27FC236}">
                <a16:creationId xmlns:a16="http://schemas.microsoft.com/office/drawing/2014/main" id="{446ADB57-1494-B4A9-41B5-C035C41ED61E}"/>
              </a:ext>
            </a:extLst>
          </p:cNvPr>
          <p:cNvSpPr>
            <a:spLocks noGrp="1"/>
          </p:cNvSpPr>
          <p:nvPr>
            <p:ph sz="quarter" idx="28"/>
          </p:nvPr>
        </p:nvSpPr>
        <p:spPr>
          <a:xfrm>
            <a:off x="6705600" y="4957763"/>
            <a:ext cx="1687513" cy="681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7999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1.jp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1215293176"/>
      </p:ext>
    </p:extLst>
  </p:cSld>
  <p:clrMap bg1="lt1" tx1="dk1" bg2="dk2" tx2="lt2" accent1="accent1" accent2="accent2" accent3="accent3" accent4="accent4" accent5="accent5" accent6="accent6" hlink="hlink" folHlink="folHlink"/>
  <p:sldLayoutIdLst>
    <p:sldLayoutId id="2147483672" r:id="rId1"/>
    <p:sldLayoutId id="214748367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553998"/>
          </a:xfrm>
          <a:prstGeom prst="rect">
            <a:avLst/>
          </a:prstGeom>
        </p:spPr>
        <p:txBody>
          <a:bodyPr vert="horz" lIns="0" tIns="0" rIns="0" bIns="0" rtlCol="0" anchor="b">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67765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9/25/2024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5" name="Picture 4" descr="Pearson logo">
            <a:extLst>
              <a:ext uri="{FF2B5EF4-FFF2-40B4-BE49-F238E27FC236}">
                <a16:creationId xmlns:a16="http://schemas.microsoft.com/office/drawing/2014/main" id="{09B3615F-2A89-749C-DE2E-1A5F3B1A9E02}"/>
              </a:ext>
            </a:extLst>
          </p:cNvPr>
          <p:cNvPicPr>
            <a:picLocks noChangeAspect="1"/>
          </p:cNvPicPr>
          <p:nvPr userDrawn="1"/>
        </p:nvPicPr>
        <p:blipFill>
          <a:blip r:embed="rId19"/>
          <a:stretch>
            <a:fillRect/>
          </a:stretch>
        </p:blipFill>
        <p:spPr>
          <a:xfrm>
            <a:off x="500204" y="6424935"/>
            <a:ext cx="947596" cy="301782"/>
          </a:xfrm>
          <a:prstGeom prst="rect">
            <a:avLst/>
          </a:prstGeom>
        </p:spPr>
      </p:pic>
      <p:sp>
        <p:nvSpPr>
          <p:cNvPr id="7" name="Content Placeholder 4">
            <a:extLst>
              <a:ext uri="{FF2B5EF4-FFF2-40B4-BE49-F238E27FC236}">
                <a16:creationId xmlns:a16="http://schemas.microsoft.com/office/drawing/2014/main" id="{7CBBF80B-A74F-D3A4-9518-E8894602ADCC}"/>
              </a:ext>
            </a:extLst>
          </p:cNvPr>
          <p:cNvSpPr txBox="1">
            <a:spLocks/>
          </p:cNvSpPr>
          <p:nvPr userDrawn="1"/>
        </p:nvSpPr>
        <p:spPr>
          <a:xfrm>
            <a:off x="2728913" y="6471204"/>
            <a:ext cx="5969794" cy="221018"/>
          </a:xfrm>
          <a:prstGeom prst="rect">
            <a:avLst/>
          </a:prstGeom>
          <a:noFill/>
          <a:ln>
            <a:noFill/>
          </a:ln>
        </p:spPr>
        <p:txBody>
          <a:bodyPr wrap="square" lIns="0" tIns="18000" rIns="0" bIns="18000" anchor="ctr" anchorCtr="0">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gn="r">
              <a:buFont typeface="Arial" panose="020B0604020202020204" pitchFamily="34" charset="0"/>
              <a:buNone/>
            </a:pPr>
            <a:r>
              <a:rPr lang="en-US" sz="1200">
                <a:latin typeface="Verdana" panose="020B0604030504040204" pitchFamily="34" charset="0"/>
                <a:ea typeface="Verdana" panose="020B0604030504040204" pitchFamily="34" charset="0"/>
              </a:rPr>
              <a:t>Copyright © 2025 Pearson Education, Inc. All Rights Reserved</a:t>
            </a:r>
            <a:endParaRPr lang="en-US"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7" r:id="rId14"/>
    <p:sldLayoutId id="2147483668" r:id="rId15"/>
    <p:sldLayoutId id="2147483670" r:id="rId16"/>
    <p:sldLayoutId id="2147483675" r:id="rId17"/>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0.wmf"/><Relationship Id="rId5" Type="http://schemas.openxmlformats.org/officeDocument/2006/relationships/oleObject" Target="../embeddings/oleObject19.bin"/><Relationship Id="rId10" Type="http://schemas.openxmlformats.org/officeDocument/2006/relationships/image" Target="../media/image4.wmf"/><Relationship Id="rId4" Type="http://schemas.openxmlformats.org/officeDocument/2006/relationships/image" Target="../media/image19.wmf"/><Relationship Id="rId9"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31.jpg"/><Relationship Id="rId4" Type="http://schemas.openxmlformats.org/officeDocument/2006/relationships/image" Target="../media/image30.wmf"/></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36.wmf"/><Relationship Id="rId5" Type="http://schemas.openxmlformats.org/officeDocument/2006/relationships/oleObject" Target="../embeddings/oleObject25.bin"/><Relationship Id="rId4" Type="http://schemas.openxmlformats.org/officeDocument/2006/relationships/image" Target="../media/image35.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jameshalderman.com/a8_anim_lib_page/"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hyperlink" Target="https://jameshalderman.com/a8_vid_lib_pag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6.jpg"/><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4.wmf"/><Relationship Id="rId9"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0.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0.bin"/><Relationship Id="rId1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oleObject" Target="../embeddings/oleObject14.bin"/><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6B8E-5956-2E6D-D927-E1488CB87120}"/>
              </a:ext>
            </a:extLst>
          </p:cNvPr>
          <p:cNvSpPr>
            <a:spLocks noGrp="1"/>
          </p:cNvSpPr>
          <p:nvPr>
            <p:ph type="title"/>
          </p:nvPr>
        </p:nvSpPr>
        <p:spPr>
          <a:xfrm>
            <a:off x="457200" y="152400"/>
            <a:ext cx="8274050" cy="1144347"/>
          </a:xfrm>
        </p:spPr>
        <p:txBody>
          <a:bodyPr wrap="square" lIns="0" tIns="18000" rIns="0" bIns="18000" anchor="ctr">
            <a:spAutoFit/>
          </a:bodyPr>
          <a:lstStyle/>
          <a:p>
            <a:r>
              <a:rPr lang="en-US" dirty="0"/>
              <a:t>Advanced Engine Performance Diagnosis</a:t>
            </a:r>
            <a:endParaRPr lang="en-US" noProof="0" dirty="0"/>
          </a:p>
        </p:txBody>
      </p:sp>
      <p:sp>
        <p:nvSpPr>
          <p:cNvPr id="3" name="Text Placeholder 2">
            <a:extLst>
              <a:ext uri="{FF2B5EF4-FFF2-40B4-BE49-F238E27FC236}">
                <a16:creationId xmlns:a16="http://schemas.microsoft.com/office/drawing/2014/main" id="{A2A373D2-E818-425A-2D9C-02C7C087146B}"/>
              </a:ext>
            </a:extLst>
          </p:cNvPr>
          <p:cNvSpPr>
            <a:spLocks noGrp="1"/>
          </p:cNvSpPr>
          <p:nvPr>
            <p:ph type="body" idx="1"/>
          </p:nvPr>
        </p:nvSpPr>
        <p:spPr>
          <a:xfrm>
            <a:off x="484468" y="1408222"/>
            <a:ext cx="1953932" cy="344128"/>
          </a:xfrm>
        </p:spPr>
        <p:txBody>
          <a:bodyPr wrap="square" lIns="0" tIns="18000" rIns="0" bIns="18000" anchor="ctr">
            <a:spAutoFit/>
          </a:bodyPr>
          <a:lstStyle/>
          <a:p>
            <a:r>
              <a:rPr lang="en-US" dirty="0"/>
              <a:t>Eighth Edition</a:t>
            </a:r>
          </a:p>
        </p:txBody>
      </p:sp>
      <p:pic>
        <p:nvPicPr>
          <p:cNvPr id="4" name="Picture 3" descr="Front Cover: Advanced Engine Performance Diagnosis Eighth Edition by Halderman and Ward.">
            <a:extLst>
              <a:ext uri="{FF2B5EF4-FFF2-40B4-BE49-F238E27FC236}">
                <a16:creationId xmlns:a16="http://schemas.microsoft.com/office/drawing/2014/main" id="{D29D52A3-5B02-B276-2AA4-4F6E2ECDF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44" y="2048922"/>
            <a:ext cx="3296256" cy="4087357"/>
          </a:xfrm>
          <a:prstGeom prst="rect">
            <a:avLst/>
          </a:prstGeom>
        </p:spPr>
      </p:pic>
      <p:sp>
        <p:nvSpPr>
          <p:cNvPr id="6" name="Content Placeholder 5">
            <a:extLst>
              <a:ext uri="{FF2B5EF4-FFF2-40B4-BE49-F238E27FC236}">
                <a16:creationId xmlns:a16="http://schemas.microsoft.com/office/drawing/2014/main" id="{4503EBA1-5ECB-152F-082E-D35D2033672F}"/>
              </a:ext>
            </a:extLst>
          </p:cNvPr>
          <p:cNvSpPr>
            <a:spLocks noGrp="1"/>
          </p:cNvSpPr>
          <p:nvPr>
            <p:ph sz="quarter" idx="14"/>
          </p:nvPr>
        </p:nvSpPr>
        <p:spPr>
          <a:xfrm>
            <a:off x="4583016" y="3048000"/>
            <a:ext cx="1961003" cy="498016"/>
          </a:xfrm>
        </p:spPr>
        <p:txBody>
          <a:bodyPr wrap="square" lIns="0" tIns="18000" rIns="0" bIns="18000" anchor="ctr">
            <a:spAutoFit/>
          </a:bodyPr>
          <a:lstStyle/>
          <a:p>
            <a:pPr indent="-101600"/>
            <a:r>
              <a:rPr lang="en-US" noProof="0" dirty="0"/>
              <a:t>Chapter 20</a:t>
            </a:r>
          </a:p>
        </p:txBody>
      </p:sp>
      <p:sp>
        <p:nvSpPr>
          <p:cNvPr id="8" name="Content Placeholder 7">
            <a:extLst>
              <a:ext uri="{FF2B5EF4-FFF2-40B4-BE49-F238E27FC236}">
                <a16:creationId xmlns:a16="http://schemas.microsoft.com/office/drawing/2014/main" id="{867D26DE-3068-F5C4-1D8E-DE6D246B8DB9}"/>
              </a:ext>
            </a:extLst>
          </p:cNvPr>
          <p:cNvSpPr>
            <a:spLocks noGrp="1"/>
          </p:cNvSpPr>
          <p:nvPr>
            <p:ph sz="quarter" idx="15"/>
          </p:nvPr>
        </p:nvSpPr>
        <p:spPr>
          <a:xfrm>
            <a:off x="4583017" y="3672988"/>
            <a:ext cx="2732183" cy="374906"/>
          </a:xfrm>
        </p:spPr>
        <p:txBody>
          <a:bodyPr wrap="square" lIns="0" tIns="18000" rIns="0" bIns="18000" anchor="ctr">
            <a:spAutoFit/>
          </a:bodyPr>
          <a:lstStyle/>
          <a:p>
            <a:pPr marL="0"/>
            <a:r>
              <a:rPr lang="en-US" dirty="0"/>
              <a:t>Fuel Trim Diagnosis</a:t>
            </a:r>
          </a:p>
        </p:txBody>
      </p:sp>
      <p:pic>
        <p:nvPicPr>
          <p:cNvPr id="7" name="Picture 6" descr="Pearson logo">
            <a:extLst>
              <a:ext uri="{FF2B5EF4-FFF2-40B4-BE49-F238E27FC236}">
                <a16:creationId xmlns:a16="http://schemas.microsoft.com/office/drawing/2014/main" id="{BC10E590-1024-DF65-28AB-40D198D4B3C1}"/>
              </a:ext>
            </a:extLst>
          </p:cNvPr>
          <p:cNvPicPr>
            <a:picLocks noChangeAspect="1"/>
          </p:cNvPicPr>
          <p:nvPr/>
        </p:nvPicPr>
        <p:blipFill>
          <a:blip r:embed="rId4"/>
          <a:stretch>
            <a:fillRect/>
          </a:stretch>
        </p:blipFill>
        <p:spPr>
          <a:xfrm>
            <a:off x="500204" y="6424935"/>
            <a:ext cx="947596" cy="301782"/>
          </a:xfrm>
          <a:prstGeom prst="rect">
            <a:avLst/>
          </a:prstGeom>
        </p:spPr>
      </p:pic>
      <p:sp>
        <p:nvSpPr>
          <p:cNvPr id="5" name="Content Placeholder 4">
            <a:extLst>
              <a:ext uri="{FF2B5EF4-FFF2-40B4-BE49-F238E27FC236}">
                <a16:creationId xmlns:a16="http://schemas.microsoft.com/office/drawing/2014/main" id="{0BFE8711-94A7-ACB4-596D-C5D680131142}"/>
              </a:ext>
            </a:extLst>
          </p:cNvPr>
          <p:cNvSpPr>
            <a:spLocks noGrp="1"/>
          </p:cNvSpPr>
          <p:nvPr>
            <p:ph sz="quarter" idx="18"/>
          </p:nvPr>
        </p:nvSpPr>
        <p:spPr>
          <a:xfrm>
            <a:off x="2728913" y="6471204"/>
            <a:ext cx="5969794" cy="221018"/>
          </a:xfrm>
          <a:noFill/>
          <a:ln>
            <a:noFill/>
          </a:ln>
        </p:spPr>
        <p:txBody>
          <a:bodyPr wrap="square" lIns="0" tIns="18000" rIns="0" bIns="18000" anchor="ctr" anchorCtr="0">
            <a:spAutoFit/>
          </a:bodyPr>
          <a:lstStyle/>
          <a:p>
            <a:pPr algn="r">
              <a:buNone/>
            </a:pPr>
            <a:r>
              <a:rPr lang="en-US" sz="1200" noProof="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368760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dirty="0"/>
              <a:t>Base Pulse Width </a:t>
            </a:r>
            <a:r>
              <a:rPr lang="en-US" sz="2800" dirty="0"/>
              <a:t>(1 of 4)</a:t>
            </a:r>
            <a:endParaRPr lang="en-US" dirty="0"/>
          </a:p>
        </p:txBody>
      </p:sp>
      <p:sp>
        <p:nvSpPr>
          <p:cNvPr id="4" name="Content Placeholder 3"/>
          <p:cNvSpPr>
            <a:spLocks noGrp="1"/>
          </p:cNvSpPr>
          <p:nvPr>
            <p:ph idx="1"/>
          </p:nvPr>
        </p:nvSpPr>
        <p:spPr>
          <a:xfrm>
            <a:off x="457200" y="838200"/>
            <a:ext cx="8229600" cy="5524589"/>
          </a:xfrm>
        </p:spPr>
        <p:txBody>
          <a:bodyPr tIns="18000" bIns="18000" anchor="ctr" anchorCtr="0">
            <a:spAutoFit/>
          </a:bodyPr>
          <a:lstStyle/>
          <a:p>
            <a:pPr marL="0" indent="0">
              <a:spcBef>
                <a:spcPts val="600"/>
              </a:spcBef>
              <a:buNone/>
            </a:pPr>
            <a:r>
              <a:rPr lang="en-US" sz="2000" dirty="0">
                <a:latin typeface="Arial" panose="020B0604020202020204" pitchFamily="34" charset="0"/>
                <a:cs typeface="Arial" panose="020B0604020202020204" pitchFamily="34" charset="0"/>
              </a:rPr>
              <a:t>Purpose &amp; Function </a:t>
            </a:r>
          </a:p>
          <a:p>
            <a:pPr marL="0" indent="0">
              <a:spcBef>
                <a:spcPts val="600"/>
              </a:spcBef>
              <a:buNone/>
            </a:pPr>
            <a:r>
              <a:rPr lang="en-US" sz="2000" dirty="0">
                <a:latin typeface="Arial" panose="020B0604020202020204" pitchFamily="34" charset="0"/>
                <a:cs typeface="Arial" panose="020B0604020202020204" pitchFamily="34" charset="0"/>
              </a:rPr>
              <a:t>Base pulse width is injector pulse width calculated by </a:t>
            </a:r>
            <a:r>
              <a:rPr lang="en-US" sz="2000" spc="-200" dirty="0">
                <a:latin typeface="Arial" panose="020B0604020202020204" pitchFamily="34" charset="0"/>
                <a:cs typeface="Arial" panose="020B0604020202020204" pitchFamily="34" charset="0"/>
              </a:rPr>
              <a:t>P C </a:t>
            </a:r>
            <a:r>
              <a:rPr lang="en-US" sz="2000" dirty="0">
                <a:latin typeface="Arial" panose="020B0604020202020204" pitchFamily="34" charset="0"/>
                <a:cs typeface="Arial" panose="020B0604020202020204" pitchFamily="34" charset="0"/>
              </a:rPr>
              <a:t>M using information from sensors before oxygen sensor(s) is operating. </a:t>
            </a:r>
          </a:p>
          <a:p>
            <a:pPr marL="0" indent="0">
              <a:spcBef>
                <a:spcPts val="600"/>
              </a:spcBef>
              <a:buNone/>
            </a:pPr>
            <a:r>
              <a:rPr lang="en-US" sz="2000" spc="-200" dirty="0">
                <a:latin typeface="Arial" panose="020B0604020202020204" pitchFamily="34" charset="0"/>
                <a:cs typeface="Arial" panose="020B0604020202020204" pitchFamily="34" charset="0"/>
              </a:rPr>
              <a:t>P C </a:t>
            </a:r>
            <a:r>
              <a:rPr lang="en-US" sz="2000" dirty="0">
                <a:latin typeface="Arial" panose="020B0604020202020204" pitchFamily="34" charset="0"/>
                <a:cs typeface="Arial" panose="020B0604020202020204" pitchFamily="34" charset="0"/>
              </a:rPr>
              <a:t>M uses information from following sensors to determine base pulse width for fuel injectors:</a:t>
            </a:r>
          </a:p>
          <a:p>
            <a:pPr>
              <a:spcBef>
                <a:spcPts val="600"/>
              </a:spcBef>
            </a:pPr>
            <a:r>
              <a:rPr lang="en-US" sz="2000" spc="-200" dirty="0">
                <a:latin typeface="Arial" panose="020B0604020202020204" pitchFamily="34" charset="0"/>
                <a:cs typeface="Arial" panose="020B0604020202020204" pitchFamily="34" charset="0"/>
              </a:rPr>
              <a:t>R P </a:t>
            </a:r>
            <a:r>
              <a:rPr lang="en-US" sz="2000" dirty="0">
                <a:latin typeface="Arial" panose="020B0604020202020204" pitchFamily="34" charset="0"/>
                <a:cs typeface="Arial" panose="020B0604020202020204" pitchFamily="34" charset="0"/>
              </a:rPr>
              <a:t>M (engine speed) </a:t>
            </a:r>
          </a:p>
          <a:p>
            <a:pPr>
              <a:spcBef>
                <a:spcPts val="600"/>
              </a:spcBef>
            </a:pPr>
            <a:r>
              <a:rPr lang="en-US" sz="2000" dirty="0">
                <a:latin typeface="Arial" panose="020B0604020202020204" pitchFamily="34" charset="0"/>
                <a:cs typeface="Arial" panose="020B0604020202020204" pitchFamily="34" charset="0"/>
              </a:rPr>
              <a:t>Manifold absolute pressure (</a:t>
            </a:r>
            <a:r>
              <a:rPr lang="en-US" sz="2000" spc="-170" dirty="0">
                <a:latin typeface="Arial" panose="020B0604020202020204" pitchFamily="34" charset="0"/>
                <a:cs typeface="Arial" panose="020B0604020202020204" pitchFamily="34" charset="0"/>
              </a:rPr>
              <a:t>M A </a:t>
            </a:r>
            <a:r>
              <a:rPr lang="en-US" sz="2000" dirty="0">
                <a:latin typeface="Arial" panose="020B0604020202020204" pitchFamily="34" charset="0"/>
                <a:cs typeface="Arial" panose="020B0604020202020204" pitchFamily="34" charset="0"/>
              </a:rPr>
              <a:t>P) or mass airflow (</a:t>
            </a:r>
            <a:r>
              <a:rPr lang="en-US" sz="2000" spc="-200" dirty="0">
                <a:latin typeface="Arial" panose="020B0604020202020204" pitchFamily="34" charset="0"/>
                <a:cs typeface="Arial" panose="020B0604020202020204" pitchFamily="34" charset="0"/>
              </a:rPr>
              <a:t>M A </a:t>
            </a:r>
            <a:r>
              <a:rPr lang="en-US" sz="2000" dirty="0">
                <a:latin typeface="Arial" panose="020B0604020202020204" pitchFamily="34" charset="0"/>
                <a:cs typeface="Arial" panose="020B0604020202020204" pitchFamily="34" charset="0"/>
              </a:rPr>
              <a:t>F) </a:t>
            </a:r>
          </a:p>
          <a:p>
            <a:pPr>
              <a:spcBef>
                <a:spcPts val="600"/>
              </a:spcBef>
            </a:pPr>
            <a:r>
              <a:rPr lang="en-US" sz="2000" spc="-250" dirty="0">
                <a:latin typeface="Arial" panose="020B0604020202020204" pitchFamily="34" charset="0"/>
                <a:cs typeface="Arial" panose="020B0604020202020204" pitchFamily="34" charset="0"/>
              </a:rPr>
              <a:t>B A R </a:t>
            </a:r>
            <a:r>
              <a:rPr lang="en-US" sz="2000" dirty="0">
                <a:latin typeface="Arial" panose="020B0604020202020204" pitchFamily="34" charset="0"/>
                <a:cs typeface="Arial" panose="020B0604020202020204" pitchFamily="34" charset="0"/>
              </a:rPr>
              <a:t>O (altitude) </a:t>
            </a:r>
          </a:p>
          <a:p>
            <a:pPr>
              <a:spcBef>
                <a:spcPts val="600"/>
              </a:spcBef>
            </a:pPr>
            <a:r>
              <a:rPr lang="en-US" sz="2000" dirty="0">
                <a:latin typeface="Arial" panose="020B0604020202020204" pitchFamily="34" charset="0"/>
                <a:cs typeface="Arial" panose="020B0604020202020204" pitchFamily="34" charset="0"/>
              </a:rPr>
              <a:t>Throttle position (</a:t>
            </a:r>
            <a:r>
              <a:rPr lang="en-US" sz="2000" spc="-200" dirty="0">
                <a:latin typeface="Arial" panose="020B0604020202020204" pitchFamily="34" charset="0"/>
                <a:cs typeface="Arial" panose="020B0604020202020204" pitchFamily="34" charset="0"/>
              </a:rPr>
              <a:t>T P </a:t>
            </a:r>
            <a:r>
              <a:rPr lang="en-US" sz="2000" dirty="0">
                <a:latin typeface="Arial" panose="020B0604020202020204" pitchFamily="34" charset="0"/>
                <a:cs typeface="Arial" panose="020B0604020202020204" pitchFamily="34" charset="0"/>
              </a:rPr>
              <a:t>S) </a:t>
            </a:r>
          </a:p>
          <a:p>
            <a:pPr>
              <a:spcBef>
                <a:spcPts val="600"/>
              </a:spcBef>
            </a:pPr>
            <a:r>
              <a:rPr lang="en-US" sz="2000" dirty="0">
                <a:latin typeface="Arial" panose="020B0604020202020204" pitchFamily="34" charset="0"/>
                <a:cs typeface="Arial" panose="020B0604020202020204" pitchFamily="34" charset="0"/>
              </a:rPr>
              <a:t>Engine coolant temperature (</a:t>
            </a:r>
            <a:r>
              <a:rPr lang="en-US" sz="2000" spc="-200" dirty="0">
                <a:latin typeface="Arial" panose="020B0604020202020204" pitchFamily="34" charset="0"/>
                <a:cs typeface="Arial" panose="020B0604020202020204" pitchFamily="34" charset="0"/>
              </a:rPr>
              <a:t>E C </a:t>
            </a:r>
            <a:r>
              <a:rPr lang="en-US" sz="2000" dirty="0">
                <a:latin typeface="Arial" panose="020B0604020202020204" pitchFamily="34" charset="0"/>
                <a:cs typeface="Arial" panose="020B0604020202020204" pitchFamily="34" charset="0"/>
              </a:rPr>
              <a:t>T) (used mostly when the engine is cold) </a:t>
            </a:r>
          </a:p>
          <a:p>
            <a:pPr>
              <a:spcBef>
                <a:spcPts val="600"/>
              </a:spcBef>
            </a:pPr>
            <a:r>
              <a:rPr lang="en-US" sz="2000" dirty="0">
                <a:latin typeface="Arial" panose="020B0604020202020204" pitchFamily="34" charset="0"/>
                <a:cs typeface="Arial" panose="020B0604020202020204" pitchFamily="34" charset="0"/>
              </a:rPr>
              <a:t>Intake air temperature (</a:t>
            </a:r>
            <a:r>
              <a:rPr lang="en-US" sz="2000" spc="-200" dirty="0">
                <a:latin typeface="Arial" panose="020B0604020202020204" pitchFamily="34" charset="0"/>
                <a:cs typeface="Arial" panose="020B0604020202020204" pitchFamily="34" charset="0"/>
              </a:rPr>
              <a:t>I A </a:t>
            </a:r>
            <a:r>
              <a:rPr lang="en-US" sz="2000" dirty="0">
                <a:latin typeface="Arial" panose="020B0604020202020204" pitchFamily="34" charset="0"/>
                <a:cs typeface="Arial" panose="020B0604020202020204" pitchFamily="34" charset="0"/>
              </a:rPr>
              <a:t>T) </a:t>
            </a:r>
          </a:p>
          <a:p>
            <a:pPr>
              <a:spcBef>
                <a:spcPts val="600"/>
              </a:spcBef>
            </a:pPr>
            <a:r>
              <a:rPr lang="en-US" sz="2000" dirty="0">
                <a:latin typeface="Arial" panose="020B0604020202020204" pitchFamily="34" charset="0"/>
                <a:cs typeface="Arial" panose="020B0604020202020204" pitchFamily="34" charset="0"/>
              </a:rPr>
              <a:t>Battery voltage B+ </a:t>
            </a:r>
          </a:p>
          <a:p>
            <a:pPr>
              <a:spcBef>
                <a:spcPts val="600"/>
              </a:spcBef>
            </a:pPr>
            <a:r>
              <a:rPr lang="en-US" sz="2000" dirty="0">
                <a:latin typeface="Arial" panose="020B0604020202020204" pitchFamily="34" charset="0"/>
                <a:cs typeface="Arial" panose="020B0604020202020204" pitchFamily="34" charset="0"/>
              </a:rPr>
              <a:t>Amount of exhaust gas (</a:t>
            </a:r>
            <a:r>
              <a:rPr lang="en-US" sz="2000" spc="-200" dirty="0">
                <a:latin typeface="Arial" panose="020B0604020202020204" pitchFamily="34" charset="0"/>
                <a:cs typeface="Arial" panose="020B0604020202020204" pitchFamily="34" charset="0"/>
              </a:rPr>
              <a:t>E G </a:t>
            </a:r>
            <a:r>
              <a:rPr lang="en-US" sz="2000" dirty="0">
                <a:latin typeface="Arial" panose="020B0604020202020204" pitchFamily="34" charset="0"/>
                <a:cs typeface="Arial" panose="020B0604020202020204" pitchFamily="34" charset="0"/>
              </a:rPr>
              <a:t>R) or (</a:t>
            </a:r>
            <a:r>
              <a:rPr lang="en-US" sz="2000" spc="-200" dirty="0">
                <a:latin typeface="Arial" panose="020B0604020202020204" pitchFamily="34" charset="0"/>
                <a:cs typeface="Arial" panose="020B0604020202020204" pitchFamily="34" charset="0"/>
              </a:rPr>
              <a:t>V </a:t>
            </a:r>
            <a:r>
              <a:rPr lang="en-US" sz="2000" spc="-200" dirty="0" err="1">
                <a:latin typeface="Arial" panose="020B0604020202020204" pitchFamily="34" charset="0"/>
                <a:cs typeface="Arial" panose="020B0604020202020204" pitchFamily="34" charset="0"/>
              </a:rPr>
              <a:t>V</a:t>
            </a:r>
            <a:r>
              <a:rPr lang="en-US" sz="2000" spc="-2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 </a:t>
            </a:r>
          </a:p>
          <a:p>
            <a:pPr>
              <a:spcBef>
                <a:spcPts val="600"/>
              </a:spcBef>
            </a:pPr>
            <a:r>
              <a:rPr lang="en-US" sz="2000" dirty="0">
                <a:latin typeface="Arial" panose="020B0604020202020204" pitchFamily="34" charset="0"/>
                <a:cs typeface="Arial" panose="020B0604020202020204" pitchFamily="34" charset="0"/>
              </a:rPr>
              <a:t>Canister purge flow amount</a:t>
            </a:r>
          </a:p>
        </p:txBody>
      </p:sp>
    </p:spTree>
    <p:extLst>
      <p:ext uri="{BB962C8B-B14F-4D97-AF65-F5344CB8AC3E}">
        <p14:creationId xmlns:p14="http://schemas.microsoft.com/office/powerpoint/2010/main" val="220514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dirty="0"/>
              <a:t>Base Pulse Width </a:t>
            </a:r>
            <a:r>
              <a:rPr lang="en-US" sz="2800" dirty="0"/>
              <a:t>(2 of 4)</a:t>
            </a:r>
            <a:endParaRPr lang="en-US" dirty="0"/>
          </a:p>
        </p:txBody>
      </p:sp>
      <p:sp>
        <p:nvSpPr>
          <p:cNvPr id="2" name="Content Placeholder 1"/>
          <p:cNvSpPr>
            <a:spLocks noGrp="1"/>
          </p:cNvSpPr>
          <p:nvPr>
            <p:ph idx="1"/>
          </p:nvPr>
        </p:nvSpPr>
        <p:spPr>
          <a:xfrm>
            <a:off x="457200" y="1022516"/>
            <a:ext cx="8229600" cy="1582929"/>
          </a:xfrm>
        </p:spPr>
        <p:txBody>
          <a:bodyPr tIns="18000" bIns="18000" anchor="ctr" anchorCtr="0">
            <a:spAutoFit/>
          </a:bodyPr>
          <a:lstStyle/>
          <a:p>
            <a:pPr marL="0" indent="0">
              <a:buNone/>
            </a:pPr>
            <a:r>
              <a:rPr lang="en-US" sz="2200" dirty="0">
                <a:latin typeface="Arial" panose="020B0604020202020204" pitchFamily="34" charset="0"/>
                <a:cs typeface="Arial" panose="020B0604020202020204" pitchFamily="34" charset="0"/>
              </a:rPr>
              <a:t>Speed Density Modifier </a:t>
            </a:r>
          </a:p>
          <a:p>
            <a:r>
              <a:rPr lang="en-US" sz="2200" dirty="0">
                <a:latin typeface="Arial" panose="020B0604020202020204" pitchFamily="34" charset="0"/>
                <a:cs typeface="Arial" panose="020B0604020202020204" pitchFamily="34" charset="0"/>
              </a:rPr>
              <a:t>Besides </a:t>
            </a:r>
            <a:r>
              <a:rPr lang="en-US" sz="2200" spc="-300" dirty="0">
                <a:latin typeface="Arial" panose="020B0604020202020204" pitchFamily="34" charset="0"/>
                <a:cs typeface="Arial" panose="020B0604020202020204" pitchFamily="34" charset="0"/>
              </a:rPr>
              <a:t>M A </a:t>
            </a:r>
            <a:r>
              <a:rPr lang="en-US" sz="2200" dirty="0">
                <a:latin typeface="Arial" panose="020B0604020202020204" pitchFamily="34" charset="0"/>
                <a:cs typeface="Arial" panose="020B0604020202020204" pitchFamily="34" charset="0"/>
              </a:rPr>
              <a:t>P sensor, other sensors are used to fine-tune or modify mathematical calculations needed to determine injector pulse width.</a:t>
            </a:r>
          </a:p>
        </p:txBody>
      </p:sp>
      <p:sp>
        <p:nvSpPr>
          <p:cNvPr id="5" name="Content Placeholder 4"/>
          <p:cNvSpPr>
            <a:spLocks noGrp="1"/>
          </p:cNvSpPr>
          <p:nvPr>
            <p:ph idx="13"/>
          </p:nvPr>
        </p:nvSpPr>
        <p:spPr>
          <a:xfrm>
            <a:off x="457200" y="2705628"/>
            <a:ext cx="8229600" cy="3314172"/>
          </a:xfrm>
        </p:spPr>
        <p:txBody>
          <a:bodyPr tIns="18000" bIns="18000" anchor="ctr" anchorCtr="0">
            <a:spAutoFit/>
          </a:bodyPr>
          <a:lstStyle/>
          <a:p>
            <a:pPr marL="0" indent="0">
              <a:spcBef>
                <a:spcPts val="600"/>
              </a:spcBef>
              <a:buNone/>
            </a:pPr>
            <a:r>
              <a:rPr lang="en-US" sz="2200" dirty="0">
                <a:latin typeface="Arial" panose="020B0604020202020204" pitchFamily="34" charset="0"/>
                <a:cs typeface="Arial" panose="020B0604020202020204" pitchFamily="34" charset="0"/>
              </a:rPr>
              <a:t>input sensors that affect fuel trim in a speed density system include: </a:t>
            </a:r>
          </a:p>
          <a:p>
            <a:pPr lvl="1"/>
            <a:r>
              <a:rPr lang="en-US" sz="2200" b="1" spc="-300" dirty="0">
                <a:latin typeface="Arial" panose="020B0604020202020204" pitchFamily="34" charset="0"/>
                <a:cs typeface="Arial" panose="020B0604020202020204" pitchFamily="34" charset="0"/>
              </a:rPr>
              <a:t>B A R </a:t>
            </a:r>
            <a:r>
              <a:rPr lang="en-US" sz="2200" b="1" dirty="0">
                <a:latin typeface="Arial" panose="020B0604020202020204" pitchFamily="34" charset="0"/>
                <a:cs typeface="Arial" panose="020B0604020202020204" pitchFamily="34" charset="0"/>
              </a:rPr>
              <a:t>O</a:t>
            </a:r>
            <a:r>
              <a:rPr lang="en-US" sz="2200" dirty="0">
                <a:latin typeface="Arial" panose="020B0604020202020204" pitchFamily="34" charset="0"/>
                <a:cs typeface="Arial" panose="020B0604020202020204" pitchFamily="34" charset="0"/>
              </a:rPr>
              <a:t>. The </a:t>
            </a:r>
            <a:r>
              <a:rPr lang="en-US" sz="2200" spc="-300" dirty="0">
                <a:latin typeface="Arial" panose="020B0604020202020204" pitchFamily="34" charset="0"/>
                <a:cs typeface="Arial" panose="020B0604020202020204" pitchFamily="34" charset="0"/>
              </a:rPr>
              <a:t>B A R </a:t>
            </a:r>
            <a:r>
              <a:rPr lang="en-US" sz="2200" dirty="0">
                <a:latin typeface="Arial" panose="020B0604020202020204" pitchFamily="34" charset="0"/>
                <a:cs typeface="Arial" panose="020B0604020202020204" pitchFamily="34" charset="0"/>
              </a:rPr>
              <a:t>O sensor or </a:t>
            </a:r>
            <a:r>
              <a:rPr lang="en-US" sz="2200" spc="-300" dirty="0">
                <a:latin typeface="Arial" panose="020B0604020202020204" pitchFamily="34" charset="0"/>
                <a:cs typeface="Arial" panose="020B0604020202020204" pitchFamily="34" charset="0"/>
              </a:rPr>
              <a:t>M A </a:t>
            </a:r>
            <a:r>
              <a:rPr lang="en-US" sz="2200" dirty="0">
                <a:latin typeface="Arial" panose="020B0604020202020204" pitchFamily="34" charset="0"/>
                <a:cs typeface="Arial" panose="020B0604020202020204" pitchFamily="34" charset="0"/>
              </a:rPr>
              <a:t>P sensor reading at key on determines the atmospheric pressure. </a:t>
            </a:r>
          </a:p>
          <a:p>
            <a:pPr lvl="1"/>
            <a:r>
              <a:rPr lang="en-US" sz="2200" b="1" spc="-250" dirty="0">
                <a:latin typeface="Arial" panose="020B0604020202020204" pitchFamily="34" charset="0"/>
                <a:cs typeface="Arial" panose="020B0604020202020204" pitchFamily="34" charset="0"/>
              </a:rPr>
              <a:t>I A </a:t>
            </a:r>
            <a:r>
              <a:rPr lang="en-US" sz="2200" b="1" dirty="0">
                <a:latin typeface="Arial" panose="020B0604020202020204" pitchFamily="34" charset="0"/>
                <a:cs typeface="Arial" panose="020B0604020202020204" pitchFamily="34" charset="0"/>
              </a:rPr>
              <a:t>T</a:t>
            </a:r>
            <a:r>
              <a:rPr lang="en-US" sz="2200" dirty="0">
                <a:latin typeface="Arial" panose="020B0604020202020204" pitchFamily="34" charset="0"/>
                <a:cs typeface="Arial" panose="020B0604020202020204" pitchFamily="34" charset="0"/>
              </a:rPr>
              <a:t>. The intake air temperature (</a:t>
            </a:r>
            <a:r>
              <a:rPr lang="en-US" sz="2200" spc="-300" dirty="0">
                <a:latin typeface="Arial" panose="020B0604020202020204" pitchFamily="34" charset="0"/>
                <a:cs typeface="Arial" panose="020B0604020202020204" pitchFamily="34" charset="0"/>
              </a:rPr>
              <a:t>I A </a:t>
            </a:r>
            <a:r>
              <a:rPr lang="en-US" sz="2200" dirty="0">
                <a:latin typeface="Arial" panose="020B0604020202020204" pitchFamily="34" charset="0"/>
                <a:cs typeface="Arial" panose="020B0604020202020204" pitchFamily="34" charset="0"/>
              </a:rPr>
              <a:t>T) sensor measures the temperature of the air entering the engine. The </a:t>
            </a:r>
            <a:r>
              <a:rPr lang="en-US" sz="2200" spc="-300" dirty="0">
                <a:latin typeface="Arial" panose="020B0604020202020204" pitchFamily="34" charset="0"/>
                <a:cs typeface="Arial" panose="020B0604020202020204" pitchFamily="34" charset="0"/>
              </a:rPr>
              <a:t>P C </a:t>
            </a:r>
            <a:r>
              <a:rPr lang="en-US" sz="2200" dirty="0">
                <a:latin typeface="Arial" panose="020B0604020202020204" pitchFamily="34" charset="0"/>
                <a:cs typeface="Arial" panose="020B0604020202020204" pitchFamily="34" charset="0"/>
              </a:rPr>
              <a:t>M uses this information to calculate the density of the air. </a:t>
            </a:r>
          </a:p>
          <a:p>
            <a:pPr lvl="1"/>
            <a:r>
              <a:rPr lang="en-US" sz="2200" b="1" spc="-300" dirty="0">
                <a:latin typeface="Arial" panose="020B0604020202020204" pitchFamily="34" charset="0"/>
                <a:cs typeface="Arial" panose="020B0604020202020204" pitchFamily="34" charset="0"/>
              </a:rPr>
              <a:t>R P </a:t>
            </a:r>
            <a:r>
              <a:rPr lang="en-US" sz="2200" b="1" dirty="0">
                <a:latin typeface="Arial" panose="020B0604020202020204" pitchFamily="34" charset="0"/>
                <a:cs typeface="Arial" panose="020B0604020202020204" pitchFamily="34" charset="0"/>
              </a:rPr>
              <a:t>M</a:t>
            </a:r>
            <a:r>
              <a:rPr lang="en-US" sz="2200" dirty="0">
                <a:latin typeface="Arial" panose="020B0604020202020204" pitchFamily="34" charset="0"/>
                <a:cs typeface="Arial" panose="020B0604020202020204" pitchFamily="34" charset="0"/>
              </a:rPr>
              <a:t>. All speed density calculations need the speed of the engine to calculate injector pulse width.</a:t>
            </a:r>
          </a:p>
        </p:txBody>
      </p:sp>
    </p:spTree>
    <p:extLst>
      <p:ext uri="{BB962C8B-B14F-4D97-AF65-F5344CB8AC3E}">
        <p14:creationId xmlns:p14="http://schemas.microsoft.com/office/powerpoint/2010/main" val="1610618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dirty="0"/>
              <a:t>Base Pulse Width </a:t>
            </a:r>
            <a:r>
              <a:rPr lang="en-US" sz="2800" dirty="0"/>
              <a:t>(3 of 4)</a:t>
            </a:r>
            <a:endParaRPr lang="en-US" dirty="0"/>
          </a:p>
        </p:txBody>
      </p:sp>
      <p:sp>
        <p:nvSpPr>
          <p:cNvPr id="4" name="Content Placeholder 3"/>
          <p:cNvSpPr>
            <a:spLocks noGrp="1"/>
          </p:cNvSpPr>
          <p:nvPr>
            <p:ph idx="1"/>
          </p:nvPr>
        </p:nvSpPr>
        <p:spPr>
          <a:xfrm>
            <a:off x="457200" y="850862"/>
            <a:ext cx="8229600" cy="5473738"/>
          </a:xfrm>
        </p:spPr>
        <p:txBody>
          <a:bodyPr tIns="18000" bIns="18000" anchor="ctr" anchorCtr="0">
            <a:spAutoFit/>
          </a:bodyPr>
          <a:lstStyle/>
          <a:p>
            <a:pPr marL="0" indent="0">
              <a:spcBef>
                <a:spcPts val="400"/>
              </a:spcBef>
              <a:buNone/>
            </a:pPr>
            <a:r>
              <a:rPr lang="en-US" sz="2000" dirty="0">
                <a:latin typeface="Arial" panose="020B0604020202020204" pitchFamily="34" charset="0"/>
                <a:cs typeface="Arial" panose="020B0604020202020204" pitchFamily="34" charset="0"/>
              </a:rPr>
              <a:t>Speed Density Modifier </a:t>
            </a:r>
          </a:p>
          <a:p>
            <a:pPr>
              <a:spcBef>
                <a:spcPts val="400"/>
              </a:spcBef>
            </a:pPr>
            <a:r>
              <a:rPr lang="en-US" sz="2000" b="1" spc="-300" dirty="0">
                <a:latin typeface="Arial" panose="020B0604020202020204" pitchFamily="34" charset="0"/>
                <a:cs typeface="Arial" panose="020B0604020202020204" pitchFamily="34" charset="0"/>
              </a:rPr>
              <a:t>E G </a:t>
            </a:r>
            <a:r>
              <a:rPr lang="en-US" sz="2000" b="1" dirty="0">
                <a:latin typeface="Arial" panose="020B0604020202020204" pitchFamily="34" charset="0"/>
                <a:cs typeface="Arial" panose="020B0604020202020204" pitchFamily="34" charset="0"/>
              </a:rPr>
              <a:t>R</a:t>
            </a:r>
          </a:p>
          <a:p>
            <a:pPr lvl="1">
              <a:spcBef>
                <a:spcPts val="400"/>
              </a:spcBef>
            </a:pPr>
            <a:r>
              <a:rPr lang="en-US" sz="2000" spc="-300" dirty="0">
                <a:latin typeface="Arial" panose="020B0604020202020204" pitchFamily="34" charset="0"/>
                <a:cs typeface="Arial" panose="020B0604020202020204" pitchFamily="34" charset="0"/>
              </a:rPr>
              <a:t>P C </a:t>
            </a:r>
            <a:r>
              <a:rPr lang="en-US" sz="2000" dirty="0">
                <a:latin typeface="Arial" panose="020B0604020202020204" pitchFamily="34" charset="0"/>
                <a:cs typeface="Arial" panose="020B0604020202020204" pitchFamily="34" charset="0"/>
              </a:rPr>
              <a:t>M needs to determine amount of exhaust gases being recirculated into intake manifold to make an accurate measurement of air mass entering cylinders. </a:t>
            </a:r>
          </a:p>
          <a:p>
            <a:pPr>
              <a:spcBef>
                <a:spcPts val="400"/>
              </a:spcBef>
            </a:pPr>
            <a:r>
              <a:rPr lang="en-US" sz="2000" dirty="0">
                <a:latin typeface="Arial" panose="020B0604020202020204" pitchFamily="34" charset="0"/>
                <a:cs typeface="Arial" panose="020B0604020202020204" pitchFamily="34" charset="0"/>
              </a:rPr>
              <a:t>Various designs used for this calculation and include:</a:t>
            </a:r>
          </a:p>
          <a:p>
            <a:pPr lvl="1">
              <a:spcBef>
                <a:spcPts val="400"/>
              </a:spcBef>
            </a:pPr>
            <a:r>
              <a:rPr lang="en-US" sz="2000" dirty="0">
                <a:latin typeface="Arial" panose="020B0604020202020204" pitchFamily="34" charset="0"/>
                <a:cs typeface="Arial" panose="020B0604020202020204" pitchFamily="34" charset="0"/>
              </a:rPr>
              <a:t> </a:t>
            </a:r>
            <a:r>
              <a:rPr lang="en-US" sz="2000" spc="-300" dirty="0">
                <a:latin typeface="Arial" panose="020B0604020202020204" pitchFamily="34" charset="0"/>
                <a:cs typeface="Arial" panose="020B0604020202020204" pitchFamily="34" charset="0"/>
              </a:rPr>
              <a:t>E G </a:t>
            </a:r>
            <a:r>
              <a:rPr lang="en-US" sz="2000" dirty="0">
                <a:latin typeface="Arial" panose="020B0604020202020204" pitchFamily="34" charset="0"/>
                <a:cs typeface="Arial" panose="020B0604020202020204" pitchFamily="34" charset="0"/>
              </a:rPr>
              <a:t>R valve pintle position</a:t>
            </a:r>
          </a:p>
          <a:p>
            <a:pPr lvl="1">
              <a:spcBef>
                <a:spcPts val="400"/>
              </a:spcBef>
            </a:pPr>
            <a:r>
              <a:rPr lang="en-US" sz="2000" dirty="0">
                <a:latin typeface="Arial" panose="020B0604020202020204" pitchFamily="34" charset="0"/>
                <a:cs typeface="Arial" panose="020B0604020202020204" pitchFamily="34" charset="0"/>
              </a:rPr>
              <a:t> </a:t>
            </a:r>
            <a:r>
              <a:rPr lang="en-US" sz="2000" spc="-300" dirty="0">
                <a:latin typeface="Arial" panose="020B0604020202020204" pitchFamily="34" charset="0"/>
                <a:cs typeface="Arial" panose="020B0604020202020204" pitchFamily="34" charset="0"/>
              </a:rPr>
              <a:t>E G </a:t>
            </a:r>
            <a:r>
              <a:rPr lang="en-US" sz="2000" dirty="0">
                <a:latin typeface="Arial" panose="020B0604020202020204" pitchFamily="34" charset="0"/>
                <a:cs typeface="Arial" panose="020B0604020202020204" pitchFamily="34" charset="0"/>
              </a:rPr>
              <a:t>R passage temperature sensor</a:t>
            </a:r>
          </a:p>
          <a:p>
            <a:pPr lvl="1">
              <a:spcBef>
                <a:spcPts val="400"/>
              </a:spcBef>
            </a:pPr>
            <a:r>
              <a:rPr lang="en-US" sz="2000" dirty="0">
                <a:latin typeface="Arial" panose="020B0604020202020204" pitchFamily="34" charset="0"/>
                <a:cs typeface="Arial" panose="020B0604020202020204" pitchFamily="34" charset="0"/>
              </a:rPr>
              <a:t> Pressure differential in the </a:t>
            </a:r>
            <a:r>
              <a:rPr lang="en-US" sz="2000" spc="-300" dirty="0">
                <a:latin typeface="Arial" panose="020B0604020202020204" pitchFamily="34" charset="0"/>
                <a:cs typeface="Arial" panose="020B0604020202020204" pitchFamily="34" charset="0"/>
              </a:rPr>
              <a:t>E G </a:t>
            </a:r>
            <a:r>
              <a:rPr lang="en-US" sz="2000" dirty="0">
                <a:latin typeface="Arial" panose="020B0604020202020204" pitchFamily="34" charset="0"/>
                <a:cs typeface="Arial" panose="020B0604020202020204" pitchFamily="34" charset="0"/>
              </a:rPr>
              <a:t>R passage </a:t>
            </a:r>
          </a:p>
          <a:p>
            <a:pPr>
              <a:spcBef>
                <a:spcPts val="400"/>
              </a:spcBef>
            </a:pPr>
            <a:r>
              <a:rPr lang="en-US" sz="2000" b="1" spc="-300" dirty="0">
                <a:latin typeface="Arial" panose="020B0604020202020204" pitchFamily="34" charset="0"/>
                <a:cs typeface="Arial" panose="020B0604020202020204" pitchFamily="34" charset="0"/>
              </a:rPr>
              <a:t>E C </a:t>
            </a:r>
            <a:r>
              <a:rPr lang="en-US" sz="2000" b="1" dirty="0">
                <a:latin typeface="Arial" panose="020B0604020202020204" pitchFamily="34" charset="0"/>
                <a:cs typeface="Arial" panose="020B0604020202020204" pitchFamily="34" charset="0"/>
              </a:rPr>
              <a:t>T</a:t>
            </a:r>
          </a:p>
          <a:p>
            <a:pPr lvl="1">
              <a:spcBef>
                <a:spcPts val="400"/>
              </a:spcBef>
            </a:pPr>
            <a:r>
              <a:rPr lang="en-US" sz="2000" dirty="0">
                <a:latin typeface="Arial" panose="020B0604020202020204" pitchFamily="34" charset="0"/>
                <a:cs typeface="Arial" panose="020B0604020202020204" pitchFamily="34" charset="0"/>
              </a:rPr>
              <a:t>Engine coolant temperature used to add fuel when engine is cold, but has little effect on fuel trim after engine has been run for a while </a:t>
            </a:r>
          </a:p>
          <a:p>
            <a:pPr>
              <a:spcBef>
                <a:spcPts val="400"/>
              </a:spcBef>
            </a:pPr>
            <a:r>
              <a:rPr lang="en-US" sz="2000" b="1" spc="-300" dirty="0">
                <a:latin typeface="Arial" panose="020B0604020202020204" pitchFamily="34" charset="0"/>
                <a:cs typeface="Arial" panose="020B0604020202020204" pitchFamily="34" charset="0"/>
              </a:rPr>
              <a:t>T </a:t>
            </a:r>
            <a:r>
              <a:rPr lang="en-US" sz="2000" b="1" dirty="0">
                <a:latin typeface="Arial" panose="020B0604020202020204" pitchFamily="34" charset="0"/>
                <a:cs typeface="Arial" panose="020B0604020202020204" pitchFamily="34" charset="0"/>
              </a:rPr>
              <a:t>P sensor</a:t>
            </a:r>
          </a:p>
          <a:p>
            <a:pPr lvl="1">
              <a:spcBef>
                <a:spcPts val="400"/>
              </a:spcBef>
            </a:pPr>
            <a:r>
              <a:rPr lang="en-US" sz="2000" spc="-300" dirty="0">
                <a:latin typeface="Arial" panose="020B0604020202020204" pitchFamily="34" charset="0"/>
                <a:cs typeface="Arial" panose="020B0604020202020204" pitchFamily="34" charset="0"/>
              </a:rPr>
              <a:t>P C </a:t>
            </a:r>
            <a:r>
              <a:rPr lang="en-US" sz="2000" dirty="0">
                <a:latin typeface="Arial" panose="020B0604020202020204" pitchFamily="34" charset="0"/>
                <a:cs typeface="Arial" panose="020B0604020202020204" pitchFamily="34" charset="0"/>
              </a:rPr>
              <a:t>M uses position of the throttle in three places to determine basic calculations. </a:t>
            </a:r>
          </a:p>
        </p:txBody>
      </p:sp>
    </p:spTree>
    <p:extLst>
      <p:ext uri="{BB962C8B-B14F-4D97-AF65-F5344CB8AC3E}">
        <p14:creationId xmlns:p14="http://schemas.microsoft.com/office/powerpoint/2010/main" val="820608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48DD9-DE8F-8168-DBC1-C6CA439D06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3F2330-3CC9-4F27-9CFA-CF034231082A}"/>
              </a:ext>
            </a:extLst>
          </p:cNvPr>
          <p:cNvSpPr>
            <a:spLocks noGrp="1"/>
          </p:cNvSpPr>
          <p:nvPr>
            <p:ph type="title"/>
          </p:nvPr>
        </p:nvSpPr>
        <p:spPr>
          <a:xfrm>
            <a:off x="457200" y="152400"/>
            <a:ext cx="8229600" cy="553998"/>
          </a:xfrm>
        </p:spPr>
        <p:txBody>
          <a:bodyPr>
            <a:spAutoFit/>
          </a:bodyPr>
          <a:lstStyle/>
          <a:p>
            <a:r>
              <a:rPr lang="en-US" dirty="0"/>
              <a:t>Base Pulse Width </a:t>
            </a:r>
            <a:r>
              <a:rPr lang="en-US" sz="2800" dirty="0"/>
              <a:t>(4 of 4)</a:t>
            </a:r>
            <a:endParaRPr lang="en-US" dirty="0"/>
          </a:p>
        </p:txBody>
      </p:sp>
      <p:sp>
        <p:nvSpPr>
          <p:cNvPr id="4" name="Content Placeholder 3">
            <a:extLst>
              <a:ext uri="{FF2B5EF4-FFF2-40B4-BE49-F238E27FC236}">
                <a16:creationId xmlns:a16="http://schemas.microsoft.com/office/drawing/2014/main" id="{85B0DAA4-1F94-1A12-C530-2DF9191C7AA1}"/>
              </a:ext>
            </a:extLst>
          </p:cNvPr>
          <p:cNvSpPr>
            <a:spLocks noGrp="1"/>
          </p:cNvSpPr>
          <p:nvPr>
            <p:ph idx="1"/>
          </p:nvPr>
        </p:nvSpPr>
        <p:spPr>
          <a:xfrm>
            <a:off x="457200" y="947068"/>
            <a:ext cx="8229600" cy="3162404"/>
          </a:xfrm>
        </p:spPr>
        <p:txBody>
          <a:bodyPr wrap="square">
            <a:spAutoFit/>
          </a:bodyPr>
          <a:lstStyle/>
          <a:p>
            <a:pPr marL="0" indent="0">
              <a:buNone/>
            </a:pPr>
            <a:r>
              <a:rPr lang="en-US" sz="2400" dirty="0"/>
              <a:t>Mass Airflow Modifiers</a:t>
            </a:r>
          </a:p>
          <a:p>
            <a:r>
              <a:rPr lang="en-US" sz="2400" dirty="0"/>
              <a:t>Using a </a:t>
            </a:r>
            <a:r>
              <a:rPr lang="en-US" sz="2400" spc="-300" dirty="0"/>
              <a:t>M A </a:t>
            </a:r>
            <a:r>
              <a:rPr lang="en-US" sz="2400" dirty="0"/>
              <a:t>F sensor provides </a:t>
            </a:r>
            <a:r>
              <a:rPr lang="en-US" sz="2400" spc="-300" dirty="0"/>
              <a:t>P C </a:t>
            </a:r>
            <a:r>
              <a:rPr lang="en-US" sz="2400" dirty="0"/>
              <a:t>M with a direct reading of volume of air entering engine. </a:t>
            </a:r>
          </a:p>
          <a:p>
            <a:r>
              <a:rPr lang="en-US" sz="2400" spc="-300" dirty="0"/>
              <a:t>M A </a:t>
            </a:r>
            <a:r>
              <a:rPr lang="en-US" sz="2400" dirty="0"/>
              <a:t>F-equipped engines are able to provide a more accurate air–fuel ratio under all conditions.</a:t>
            </a:r>
          </a:p>
          <a:p>
            <a:r>
              <a:rPr lang="en-US" sz="2400" spc="-300" dirty="0"/>
              <a:t>M A </a:t>
            </a:r>
            <a:r>
              <a:rPr lang="en-US" sz="2400" dirty="0"/>
              <a:t>F system has following advantages compared with a speed density system: </a:t>
            </a:r>
          </a:p>
        </p:txBody>
      </p:sp>
      <p:sp>
        <p:nvSpPr>
          <p:cNvPr id="2" name="Content Placeholder 1">
            <a:extLst>
              <a:ext uri="{FF2B5EF4-FFF2-40B4-BE49-F238E27FC236}">
                <a16:creationId xmlns:a16="http://schemas.microsoft.com/office/drawing/2014/main" id="{B8AA635A-963A-70AF-9483-6ACBBDDDC5D9}"/>
              </a:ext>
            </a:extLst>
          </p:cNvPr>
          <p:cNvSpPr>
            <a:spLocks noGrp="1"/>
          </p:cNvSpPr>
          <p:nvPr>
            <p:ph idx="13"/>
          </p:nvPr>
        </p:nvSpPr>
        <p:spPr>
          <a:xfrm>
            <a:off x="460786" y="4267200"/>
            <a:ext cx="8226014" cy="1261884"/>
          </a:xfrm>
        </p:spPr>
        <p:txBody>
          <a:bodyPr/>
          <a:lstStyle/>
          <a:p>
            <a:pPr marL="914400" lvl="1" indent="-457200">
              <a:buFont typeface="+mj-lt"/>
              <a:buAutoNum type="arabicPeriod"/>
            </a:pPr>
            <a:r>
              <a:rPr lang="en-US" sz="2400" dirty="0"/>
              <a:t>Measures actual mass of air entering engine. </a:t>
            </a:r>
          </a:p>
          <a:p>
            <a:pPr marL="914400" lvl="1" indent="-457200">
              <a:buFont typeface="+mj-lt"/>
              <a:buAutoNum type="arabicPeriod"/>
            </a:pPr>
            <a:r>
              <a:rPr lang="en-US" sz="2400" dirty="0"/>
              <a:t>Altitude and temperature corrections not needed. </a:t>
            </a:r>
          </a:p>
          <a:p>
            <a:pPr marL="914400" lvl="1" indent="-457200">
              <a:buFont typeface="+mj-lt"/>
              <a:buAutoNum type="arabicPeriod"/>
            </a:pPr>
            <a:r>
              <a:rPr lang="en-US" sz="2400" dirty="0"/>
              <a:t>Amount of </a:t>
            </a:r>
            <a:r>
              <a:rPr lang="en-US" sz="2400" spc="-300" dirty="0"/>
              <a:t>E G </a:t>
            </a:r>
            <a:r>
              <a:rPr lang="en-US" sz="2400" dirty="0"/>
              <a:t>R does not need to be calculated.</a:t>
            </a:r>
          </a:p>
        </p:txBody>
      </p:sp>
    </p:spTree>
    <p:extLst>
      <p:ext uri="{BB962C8B-B14F-4D97-AF65-F5344CB8AC3E}">
        <p14:creationId xmlns:p14="http://schemas.microsoft.com/office/powerpoint/2010/main" val="226487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dirty="0"/>
              <a:t>Measuring Pulse Width</a:t>
            </a:r>
          </a:p>
        </p:txBody>
      </p:sp>
      <p:sp>
        <p:nvSpPr>
          <p:cNvPr id="4" name="Content Placeholder 3"/>
          <p:cNvSpPr>
            <a:spLocks noGrp="1"/>
          </p:cNvSpPr>
          <p:nvPr>
            <p:ph idx="1"/>
          </p:nvPr>
        </p:nvSpPr>
        <p:spPr>
          <a:xfrm>
            <a:off x="457200" y="975732"/>
            <a:ext cx="8229600" cy="3901068"/>
          </a:xfrm>
        </p:spPr>
        <p:txBody>
          <a:bodyPr tIns="18000" bIns="18000" anchor="ctr" anchorCtr="0">
            <a:spAutoFit/>
          </a:bodyPr>
          <a:lstStyle/>
          <a:p>
            <a:r>
              <a:rPr lang="en-US" sz="2400" spc="-300" dirty="0">
                <a:latin typeface="Arial" panose="020B0604020202020204" pitchFamily="34" charset="0"/>
                <a:cs typeface="Arial" panose="020B0604020202020204" pitchFamily="34" charset="0"/>
              </a:rPr>
              <a:t>P C </a:t>
            </a:r>
            <a:r>
              <a:rPr lang="en-US" sz="2400" dirty="0">
                <a:latin typeface="Arial" panose="020B0604020202020204" pitchFamily="34" charset="0"/>
                <a:cs typeface="Arial" panose="020B0604020202020204" pitchFamily="34" charset="0"/>
              </a:rPr>
              <a:t>M determines base injector pulse width based on reading from sensors and calculations from lookup tables stored in read-only memory. </a:t>
            </a:r>
          </a:p>
          <a:p>
            <a:r>
              <a:rPr lang="en-US" sz="2400" dirty="0">
                <a:latin typeface="Arial" panose="020B0604020202020204" pitchFamily="34" charset="0"/>
                <a:cs typeface="Arial" panose="020B0604020202020204" pitchFamily="34" charset="0"/>
              </a:rPr>
              <a:t>Base pulse width is best guess as to correct amount of fuel that engine needs. </a:t>
            </a:r>
          </a:p>
          <a:p>
            <a:r>
              <a:rPr lang="en-US" sz="2400" dirty="0">
                <a:latin typeface="Arial" panose="020B0604020202020204" pitchFamily="34" charset="0"/>
                <a:cs typeface="Arial" panose="020B0604020202020204" pitchFamily="34" charset="0"/>
              </a:rPr>
              <a:t>Pulse width is measured in milliseconds (m</a:t>
            </a:r>
            <a:r>
              <a:rPr lang="en-US" sz="1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 and represents amount of time fuel injectors commanded on. </a:t>
            </a:r>
          </a:p>
          <a:p>
            <a:r>
              <a:rPr lang="en-US" sz="2400" dirty="0">
                <a:latin typeface="Arial" panose="020B0604020202020204" pitchFamily="34" charset="0"/>
                <a:cs typeface="Arial" panose="020B0604020202020204" pitchFamily="34" charset="0"/>
              </a:rPr>
              <a:t>A typical engine at idle speed will have a pulse width of about 2 to 5 m</a:t>
            </a:r>
            <a:r>
              <a:rPr lang="en-US" sz="1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 depending on the size of the engine. </a:t>
            </a:r>
          </a:p>
        </p:txBody>
      </p:sp>
    </p:spTree>
    <p:extLst>
      <p:ext uri="{BB962C8B-B14F-4D97-AF65-F5344CB8AC3E}">
        <p14:creationId xmlns:p14="http://schemas.microsoft.com/office/powerpoint/2010/main" val="2774610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034C9-573B-7853-CD0C-F035D1ABC2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31441F-8D4C-8AA3-C574-445ACFDCED82}"/>
              </a:ext>
            </a:extLst>
          </p:cNvPr>
          <p:cNvSpPr>
            <a:spLocks noGrp="1"/>
          </p:cNvSpPr>
          <p:nvPr>
            <p:ph type="title"/>
          </p:nvPr>
        </p:nvSpPr>
        <p:spPr>
          <a:xfrm>
            <a:off x="457200" y="152400"/>
            <a:ext cx="8229600" cy="1698345"/>
          </a:xfrm>
        </p:spPr>
        <p:txBody>
          <a:bodyPr tIns="18000" bIns="18000" anchor="ctr" anchorCtr="0">
            <a:spAutoFit/>
          </a:bodyPr>
          <a:lstStyle/>
          <a:p>
            <a:r>
              <a:rPr lang="en-US" sz="3600" noProof="0" dirty="0"/>
              <a:t>Frequently Asked Question: </a:t>
            </a:r>
            <a:r>
              <a:rPr lang="en-US" sz="3600" dirty="0"/>
              <a:t>Does the Air–Fuel Ratio Have to Vary from Rich to Lean? </a:t>
            </a:r>
            <a:endParaRPr lang="en-US" dirty="0"/>
          </a:p>
        </p:txBody>
      </p:sp>
      <p:sp>
        <p:nvSpPr>
          <p:cNvPr id="2" name="Content Placeholder 1">
            <a:extLst>
              <a:ext uri="{FF2B5EF4-FFF2-40B4-BE49-F238E27FC236}">
                <a16:creationId xmlns:a16="http://schemas.microsoft.com/office/drawing/2014/main" id="{27E02B3A-1EE7-F3FA-AE8B-0F346070CF75}"/>
              </a:ext>
            </a:extLst>
          </p:cNvPr>
          <p:cNvSpPr>
            <a:spLocks noGrp="1"/>
          </p:cNvSpPr>
          <p:nvPr>
            <p:ph idx="1"/>
          </p:nvPr>
        </p:nvSpPr>
        <p:spPr>
          <a:xfrm>
            <a:off x="457200" y="1965345"/>
            <a:ext cx="8229600" cy="344128"/>
          </a:xfrm>
        </p:spPr>
        <p:txBody>
          <a:bodyPr wrap="square" tIns="18000" bIns="18000" anchor="ctr" anchorCtr="0">
            <a:spAutoFit/>
          </a:bodyPr>
          <a:lstStyle/>
          <a:p>
            <a:pPr marL="0" indent="0">
              <a:buNone/>
            </a:pPr>
            <a:r>
              <a:rPr lang="en-US" sz="2000" b="1" dirty="0">
                <a:solidFill>
                  <a:schemeClr val="tx1"/>
                </a:solidFill>
                <a:latin typeface="Arial" panose="020B0604020202020204" pitchFamily="34" charset="0"/>
                <a:cs typeface="Arial" panose="020B0604020202020204" pitchFamily="34" charset="0"/>
              </a:rPr>
              <a:t>? Frequently Asked Question</a:t>
            </a:r>
            <a:endParaRPr lang="en-US" sz="2000" noProof="0" dirty="0">
              <a:solidFill>
                <a:schemeClr val="tx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A29F1880-B8F9-2184-955C-75E75949C7CA}"/>
              </a:ext>
            </a:extLst>
          </p:cNvPr>
          <p:cNvSpPr>
            <a:spLocks noGrp="1"/>
          </p:cNvSpPr>
          <p:nvPr>
            <p:ph idx="13"/>
          </p:nvPr>
        </p:nvSpPr>
        <p:spPr>
          <a:xfrm>
            <a:off x="457200" y="2438400"/>
            <a:ext cx="7938049" cy="344128"/>
          </a:xfrm>
        </p:spPr>
        <p:txBody>
          <a:bodyPr wrap="square" tIns="18000" bIns="18000" anchor="ctr" anchorCtr="0">
            <a:spAutoFit/>
          </a:bodyPr>
          <a:lstStyle/>
          <a:p>
            <a:pPr marL="0" indent="0">
              <a:buNone/>
            </a:pPr>
            <a:r>
              <a:rPr lang="en-US" sz="2000" b="1" dirty="0">
                <a:latin typeface="Arial" panose="020B0604020202020204" pitchFamily="34" charset="0"/>
                <a:cs typeface="Arial" panose="020B0604020202020204" pitchFamily="34" charset="0"/>
              </a:rPr>
              <a:t>Does the Air–Fuel Ratio Have to Vary from Rich to Lean? </a:t>
            </a:r>
            <a:r>
              <a:rPr lang="en-US" sz="2000" dirty="0">
                <a:latin typeface="Arial" panose="020B0604020202020204" pitchFamily="34" charset="0"/>
                <a:cs typeface="Arial" panose="020B0604020202020204" pitchFamily="34" charset="0"/>
              </a:rPr>
              <a:t>No. The</a:t>
            </a:r>
          </a:p>
        </p:txBody>
      </p:sp>
      <p:sp>
        <p:nvSpPr>
          <p:cNvPr id="6" name="Content Placeholder 5">
            <a:extLst>
              <a:ext uri="{FF2B5EF4-FFF2-40B4-BE49-F238E27FC236}">
                <a16:creationId xmlns:a16="http://schemas.microsoft.com/office/drawing/2014/main" id="{01C6BC5C-05F0-7A3F-F9FB-35DD06B7C0DE}"/>
              </a:ext>
            </a:extLst>
          </p:cNvPr>
          <p:cNvSpPr>
            <a:spLocks noGrp="1"/>
          </p:cNvSpPr>
          <p:nvPr>
            <p:ph idx="14"/>
          </p:nvPr>
        </p:nvSpPr>
        <p:spPr>
          <a:xfrm>
            <a:off x="469899" y="2856272"/>
            <a:ext cx="6959600" cy="344128"/>
          </a:xfrm>
        </p:spPr>
        <p:txBody>
          <a:bodyPr wrap="square" tIns="18000" bIns="18000" anchor="ctr" anchorCtr="0">
            <a:spAutoFit/>
          </a:bodyPr>
          <a:lstStyle/>
          <a:p>
            <a:pPr marL="0" indent="-486918">
              <a:buNone/>
            </a:pPr>
            <a:r>
              <a:rPr lang="en-US" sz="2000" dirty="0">
                <a:latin typeface="Arial" panose="020B0604020202020204" pitchFamily="34" charset="0"/>
                <a:cs typeface="Arial" panose="020B0604020202020204" pitchFamily="34" charset="0"/>
              </a:rPr>
              <a:t>catalytic converter is most efficient when air–fuel Mixture is at</a:t>
            </a:r>
          </a:p>
        </p:txBody>
      </p:sp>
      <p:graphicFrame>
        <p:nvGraphicFramePr>
          <p:cNvPr id="28" name="Object 27" descr="14 point 7 ratio 1.">
            <a:extLst>
              <a:ext uri="{FF2B5EF4-FFF2-40B4-BE49-F238E27FC236}">
                <a16:creationId xmlns:a16="http://schemas.microsoft.com/office/drawing/2014/main" id="{1C930677-13BE-B4A1-6C99-5016B7CE6367}"/>
              </a:ext>
            </a:extLst>
          </p:cNvPr>
          <p:cNvGraphicFramePr>
            <a:graphicFrameLocks noChangeAspect="1"/>
          </p:cNvGraphicFramePr>
          <p:nvPr>
            <p:extLst>
              <p:ext uri="{D42A27DB-BD31-4B8C-83A1-F6EECF244321}">
                <p14:modId xmlns:p14="http://schemas.microsoft.com/office/powerpoint/2010/main" val="3042369798"/>
              </p:ext>
            </p:extLst>
          </p:nvPr>
        </p:nvGraphicFramePr>
        <p:xfrm>
          <a:off x="7467600" y="2895600"/>
          <a:ext cx="704806" cy="257820"/>
        </p:xfrm>
        <a:graphic>
          <a:graphicData uri="http://schemas.openxmlformats.org/presentationml/2006/ole">
            <mc:AlternateContent xmlns:mc="http://schemas.openxmlformats.org/markup-compatibility/2006">
              <mc:Choice xmlns:v="urn:schemas-microsoft-com:vml" Requires="v">
                <p:oleObj name="Equation" r:id="rId3" imgW="457200" imgH="164880" progId="Equation.DSMT4">
                  <p:embed/>
                </p:oleObj>
              </mc:Choice>
              <mc:Fallback>
                <p:oleObj name="Equation" r:id="rId3" imgW="457200" imgH="164880" progId="Equation.DSMT4">
                  <p:embed/>
                  <p:pic>
                    <p:nvPicPr>
                      <p:cNvPr id="28" name="Object 27">
                        <a:extLst>
                          <a:ext uri="{FF2B5EF4-FFF2-40B4-BE49-F238E27FC236}">
                            <a16:creationId xmlns:a16="http://schemas.microsoft.com/office/drawing/2014/main" id="{05B49553-0F8C-32B0-43BC-5B7E5326E509}"/>
                          </a:ext>
                        </a:extLst>
                      </p:cNvPr>
                      <p:cNvPicPr>
                        <a:picLocks noChangeAspect="1" noChangeArrowheads="1"/>
                      </p:cNvPicPr>
                      <p:nvPr/>
                    </p:nvPicPr>
                    <p:blipFill>
                      <a:blip r:embed="rId4"/>
                      <a:srcRect/>
                      <a:stretch>
                        <a:fillRect/>
                      </a:stretch>
                    </p:blipFill>
                    <p:spPr bwMode="auto">
                      <a:xfrm>
                        <a:off x="7467600" y="2895600"/>
                        <a:ext cx="704806" cy="257820"/>
                      </a:xfrm>
                      <a:prstGeom prst="rect">
                        <a:avLst/>
                      </a:prstGeom>
                      <a:noFill/>
                      <a:ln>
                        <a:noFill/>
                      </a:ln>
                    </p:spPr>
                  </p:pic>
                </p:oleObj>
              </mc:Fallback>
            </mc:AlternateContent>
          </a:graphicData>
        </a:graphic>
      </p:graphicFrame>
      <p:sp>
        <p:nvSpPr>
          <p:cNvPr id="14" name="Content Placeholder 13">
            <a:extLst>
              <a:ext uri="{FF2B5EF4-FFF2-40B4-BE49-F238E27FC236}">
                <a16:creationId xmlns:a16="http://schemas.microsoft.com/office/drawing/2014/main" id="{097D55C2-B632-F8B8-9842-C873361DDA00}"/>
              </a:ext>
            </a:extLst>
          </p:cNvPr>
          <p:cNvSpPr>
            <a:spLocks noGrp="1"/>
          </p:cNvSpPr>
          <p:nvPr>
            <p:ph idx="15"/>
          </p:nvPr>
        </p:nvSpPr>
        <p:spPr>
          <a:xfrm>
            <a:off x="457199" y="3243654"/>
            <a:ext cx="8229599" cy="352481"/>
          </a:xfrm>
        </p:spPr>
        <p:txBody>
          <a:bodyPr tIns="18000" bIns="18000" anchor="ctr" anchorCtr="0"/>
          <a:lstStyle/>
          <a:p>
            <a:pPr marL="0" indent="-486918">
              <a:buNone/>
            </a:pPr>
            <a:r>
              <a:rPr lang="en-US" sz="2000" dirty="0">
                <a:latin typeface="Arial" panose="020B0604020202020204" pitchFamily="34" charset="0"/>
                <a:cs typeface="Arial" panose="020B0604020202020204" pitchFamily="34" charset="0"/>
              </a:rPr>
              <a:t>(stoichiometric). However, when carburetors were used for fuel control,</a:t>
            </a:r>
          </a:p>
        </p:txBody>
      </p:sp>
      <p:sp>
        <p:nvSpPr>
          <p:cNvPr id="15" name="Content Placeholder 14">
            <a:extLst>
              <a:ext uri="{FF2B5EF4-FFF2-40B4-BE49-F238E27FC236}">
                <a16:creationId xmlns:a16="http://schemas.microsoft.com/office/drawing/2014/main" id="{C0AB62EF-A132-C787-21B7-8F4BCBE9BBED}"/>
              </a:ext>
            </a:extLst>
          </p:cNvPr>
          <p:cNvSpPr>
            <a:spLocks noGrp="1"/>
          </p:cNvSpPr>
          <p:nvPr>
            <p:ph idx="16"/>
          </p:nvPr>
        </p:nvSpPr>
        <p:spPr>
          <a:xfrm>
            <a:off x="457200" y="3624654"/>
            <a:ext cx="4800600" cy="344129"/>
          </a:xfrm>
        </p:spPr>
        <p:txBody>
          <a:bodyPr tIns="18000" bIns="18000" anchor="ctr" anchorCtr="0"/>
          <a:lstStyle/>
          <a:p>
            <a:pPr marL="0" indent="0">
              <a:buNone/>
            </a:pPr>
            <a:r>
              <a:rPr lang="en-US" sz="2000" dirty="0">
                <a:latin typeface="Arial" panose="020B0604020202020204" pitchFamily="34" charset="0"/>
                <a:cs typeface="Arial" panose="020B0604020202020204" pitchFamily="34" charset="0"/>
              </a:rPr>
              <a:t>they were not capable of providing exactly</a:t>
            </a:r>
          </a:p>
        </p:txBody>
      </p:sp>
      <p:graphicFrame>
        <p:nvGraphicFramePr>
          <p:cNvPr id="4" name="Object 3" descr="14 point 7 ratio 1.">
            <a:extLst>
              <a:ext uri="{FF2B5EF4-FFF2-40B4-BE49-F238E27FC236}">
                <a16:creationId xmlns:a16="http://schemas.microsoft.com/office/drawing/2014/main" id="{E7405808-6AD9-2B9E-25DD-13660D9471F4}"/>
              </a:ext>
            </a:extLst>
          </p:cNvPr>
          <p:cNvGraphicFramePr>
            <a:graphicFrameLocks noChangeAspect="1"/>
          </p:cNvGraphicFramePr>
          <p:nvPr>
            <p:extLst>
              <p:ext uri="{D42A27DB-BD31-4B8C-83A1-F6EECF244321}">
                <p14:modId xmlns:p14="http://schemas.microsoft.com/office/powerpoint/2010/main" val="1200144233"/>
              </p:ext>
            </p:extLst>
          </p:nvPr>
        </p:nvGraphicFramePr>
        <p:xfrm>
          <a:off x="5280025" y="3688860"/>
          <a:ext cx="704806" cy="257820"/>
        </p:xfrm>
        <a:graphic>
          <a:graphicData uri="http://schemas.openxmlformats.org/presentationml/2006/ole">
            <mc:AlternateContent xmlns:mc="http://schemas.openxmlformats.org/markup-compatibility/2006">
              <mc:Choice xmlns:v="urn:schemas-microsoft-com:vml" Requires="v">
                <p:oleObj name="Equation" r:id="rId5" imgW="457200" imgH="164880" progId="Equation.DSMT4">
                  <p:embed/>
                </p:oleObj>
              </mc:Choice>
              <mc:Fallback>
                <p:oleObj name="Equation" r:id="rId5" imgW="457200" imgH="164880" progId="Equation.DSMT4">
                  <p:embed/>
                  <p:pic>
                    <p:nvPicPr>
                      <p:cNvPr id="28" name="Object 27">
                        <a:extLst>
                          <a:ext uri="{FF2B5EF4-FFF2-40B4-BE49-F238E27FC236}">
                            <a16:creationId xmlns:a16="http://schemas.microsoft.com/office/drawing/2014/main" id="{1C930677-13BE-B4A1-6C99-5016B7CE6367}"/>
                          </a:ext>
                        </a:extLst>
                      </p:cNvPr>
                      <p:cNvPicPr>
                        <a:picLocks noChangeAspect="1" noChangeArrowheads="1"/>
                      </p:cNvPicPr>
                      <p:nvPr/>
                    </p:nvPicPr>
                    <p:blipFill>
                      <a:blip r:embed="rId4"/>
                      <a:srcRect/>
                      <a:stretch>
                        <a:fillRect/>
                      </a:stretch>
                    </p:blipFill>
                    <p:spPr bwMode="auto">
                      <a:xfrm>
                        <a:off x="5280025" y="3688860"/>
                        <a:ext cx="704806" cy="257820"/>
                      </a:xfrm>
                      <a:prstGeom prst="rect">
                        <a:avLst/>
                      </a:prstGeom>
                      <a:noFill/>
                      <a:ln>
                        <a:noFill/>
                      </a:ln>
                    </p:spPr>
                  </p:pic>
                </p:oleObj>
              </mc:Fallback>
            </mc:AlternateContent>
          </a:graphicData>
        </a:graphic>
      </p:graphicFrame>
      <p:sp>
        <p:nvSpPr>
          <p:cNvPr id="16" name="Content Placeholder 15">
            <a:extLst>
              <a:ext uri="{FF2B5EF4-FFF2-40B4-BE49-F238E27FC236}">
                <a16:creationId xmlns:a16="http://schemas.microsoft.com/office/drawing/2014/main" id="{094B63D0-2342-D1C1-434F-4544E2332F04}"/>
              </a:ext>
            </a:extLst>
          </p:cNvPr>
          <p:cNvSpPr>
            <a:spLocks noGrp="1"/>
          </p:cNvSpPr>
          <p:nvPr>
            <p:ph idx="17"/>
          </p:nvPr>
        </p:nvSpPr>
        <p:spPr>
          <a:xfrm>
            <a:off x="6025112" y="3633007"/>
            <a:ext cx="2370137" cy="344128"/>
          </a:xfrm>
        </p:spPr>
        <p:txBody>
          <a:bodyPr tIns="18000" bIns="18000" anchor="ctr" anchorCtr="0"/>
          <a:lstStyle/>
          <a:p>
            <a:pPr marL="0" indent="-486918">
              <a:buNone/>
            </a:pPr>
            <a:r>
              <a:rPr lang="en-US" sz="2000" dirty="0">
                <a:latin typeface="Arial" panose="020B0604020202020204" pitchFamily="34" charset="0"/>
                <a:cs typeface="Arial" panose="020B0604020202020204" pitchFamily="34" charset="0"/>
              </a:rPr>
              <a:t>and did fluctuate rich</a:t>
            </a:r>
          </a:p>
        </p:txBody>
      </p:sp>
      <p:sp>
        <p:nvSpPr>
          <p:cNvPr id="17" name="Content Placeholder 16">
            <a:extLst>
              <a:ext uri="{FF2B5EF4-FFF2-40B4-BE49-F238E27FC236}">
                <a16:creationId xmlns:a16="http://schemas.microsoft.com/office/drawing/2014/main" id="{453F347F-8542-6535-7399-C60D78C1F088}"/>
              </a:ext>
            </a:extLst>
          </p:cNvPr>
          <p:cNvSpPr>
            <a:spLocks noGrp="1"/>
          </p:cNvSpPr>
          <p:nvPr>
            <p:ph sz="quarter" idx="18"/>
          </p:nvPr>
        </p:nvSpPr>
        <p:spPr>
          <a:xfrm>
            <a:off x="457200" y="4038600"/>
            <a:ext cx="8229598" cy="959681"/>
          </a:xfrm>
        </p:spPr>
        <p:txBody>
          <a:bodyPr tIns="18000" bIns="18000" anchor="ctr" anchorCtr="0"/>
          <a:lstStyle/>
          <a:p>
            <a:pPr marL="0" indent="0">
              <a:buNone/>
            </a:pPr>
            <a:r>
              <a:rPr lang="en-US" sz="2000" dirty="0">
                <a:latin typeface="Arial" panose="020B0604020202020204" pitchFamily="34" charset="0"/>
                <a:cs typeface="Arial" panose="020B0604020202020204" pitchFamily="34" charset="0"/>
              </a:rPr>
              <a:t>and lean within about 5% of stoichiometric. Older fuel-injection systems (multiport or gang-fired systems) were capable of providing an air–fuel mixture within about 2% of stoichiometric. Vehicles equipped with</a:t>
            </a:r>
          </a:p>
        </p:txBody>
      </p:sp>
      <p:sp>
        <p:nvSpPr>
          <p:cNvPr id="18" name="Content Placeholder 17">
            <a:extLst>
              <a:ext uri="{FF2B5EF4-FFF2-40B4-BE49-F238E27FC236}">
                <a16:creationId xmlns:a16="http://schemas.microsoft.com/office/drawing/2014/main" id="{0A8BF984-D01D-4C58-FAEB-22668C0B7453}"/>
              </a:ext>
            </a:extLst>
          </p:cNvPr>
          <p:cNvSpPr>
            <a:spLocks noGrp="1"/>
          </p:cNvSpPr>
          <p:nvPr>
            <p:ph sz="quarter" idx="19"/>
          </p:nvPr>
        </p:nvSpPr>
        <p:spPr>
          <a:xfrm>
            <a:off x="457199" y="5029200"/>
            <a:ext cx="6019802" cy="344128"/>
          </a:xfrm>
        </p:spPr>
        <p:txBody>
          <a:bodyPr tIns="18000" bIns="18000" anchor="ctr" anchorCtr="0"/>
          <a:lstStyle/>
          <a:p>
            <a:pPr marL="0" indent="0">
              <a:buNone/>
            </a:pPr>
            <a:r>
              <a:rPr lang="en-US" sz="2000" dirty="0">
                <a:latin typeface="Arial" panose="020B0604020202020204" pitchFamily="34" charset="0"/>
                <a:cs typeface="Arial" panose="020B0604020202020204" pitchFamily="34" charset="0"/>
              </a:rPr>
              <a:t>sequential port fuel injectors can be kept within 1% of</a:t>
            </a:r>
          </a:p>
        </p:txBody>
      </p:sp>
      <p:graphicFrame>
        <p:nvGraphicFramePr>
          <p:cNvPr id="7" name="Object 6" descr="14 point 7 ratio 1,">
            <a:extLst>
              <a:ext uri="{FF2B5EF4-FFF2-40B4-BE49-F238E27FC236}">
                <a16:creationId xmlns:a16="http://schemas.microsoft.com/office/drawing/2014/main" id="{9FD836E9-C832-831B-978B-D09C39999E38}"/>
              </a:ext>
            </a:extLst>
          </p:cNvPr>
          <p:cNvGraphicFramePr>
            <a:graphicFrameLocks noChangeAspect="1"/>
          </p:cNvGraphicFramePr>
          <p:nvPr>
            <p:extLst>
              <p:ext uri="{D42A27DB-BD31-4B8C-83A1-F6EECF244321}">
                <p14:modId xmlns:p14="http://schemas.microsoft.com/office/powerpoint/2010/main" val="4127398857"/>
              </p:ext>
            </p:extLst>
          </p:nvPr>
        </p:nvGraphicFramePr>
        <p:xfrm>
          <a:off x="6529983" y="5070867"/>
          <a:ext cx="782638" cy="298450"/>
        </p:xfrm>
        <a:graphic>
          <a:graphicData uri="http://schemas.openxmlformats.org/presentationml/2006/ole">
            <mc:AlternateContent xmlns:mc="http://schemas.openxmlformats.org/markup-compatibility/2006">
              <mc:Choice xmlns:v="urn:schemas-microsoft-com:vml" Requires="v">
                <p:oleObj name="Equation" r:id="rId6" imgW="507960" imgH="190440" progId="Equation.DSMT4">
                  <p:embed/>
                </p:oleObj>
              </mc:Choice>
              <mc:Fallback>
                <p:oleObj name="Equation" r:id="rId6" imgW="507960" imgH="190440" progId="Equation.DSMT4">
                  <p:embed/>
                  <p:pic>
                    <p:nvPicPr>
                      <p:cNvPr id="4" name="Object 3">
                        <a:extLst>
                          <a:ext uri="{FF2B5EF4-FFF2-40B4-BE49-F238E27FC236}">
                            <a16:creationId xmlns:a16="http://schemas.microsoft.com/office/drawing/2014/main" id="{E7405808-6AD9-2B9E-25DD-13660D9471F4}"/>
                          </a:ext>
                        </a:extLst>
                      </p:cNvPr>
                      <p:cNvPicPr>
                        <a:picLocks noChangeAspect="1" noChangeArrowheads="1"/>
                      </p:cNvPicPr>
                      <p:nvPr/>
                    </p:nvPicPr>
                    <p:blipFill>
                      <a:blip r:embed="rId7"/>
                      <a:srcRect/>
                      <a:stretch>
                        <a:fillRect/>
                      </a:stretch>
                    </p:blipFill>
                    <p:spPr bwMode="auto">
                      <a:xfrm>
                        <a:off x="6529983" y="5070867"/>
                        <a:ext cx="782638" cy="298450"/>
                      </a:xfrm>
                      <a:prstGeom prst="rect">
                        <a:avLst/>
                      </a:prstGeom>
                      <a:noFill/>
                      <a:ln>
                        <a:noFill/>
                      </a:ln>
                    </p:spPr>
                  </p:pic>
                </p:oleObj>
              </mc:Fallback>
            </mc:AlternateContent>
          </a:graphicData>
        </a:graphic>
      </p:graphicFrame>
      <p:sp>
        <p:nvSpPr>
          <p:cNvPr id="19" name="Content Placeholder 18">
            <a:extLst>
              <a:ext uri="{FF2B5EF4-FFF2-40B4-BE49-F238E27FC236}">
                <a16:creationId xmlns:a16="http://schemas.microsoft.com/office/drawing/2014/main" id="{8895D34F-340A-5CCB-2AEB-53B3598F4BD7}"/>
              </a:ext>
            </a:extLst>
          </p:cNvPr>
          <p:cNvSpPr>
            <a:spLocks noGrp="1"/>
          </p:cNvSpPr>
          <p:nvPr>
            <p:ph sz="quarter" idx="20"/>
          </p:nvPr>
        </p:nvSpPr>
        <p:spPr>
          <a:xfrm>
            <a:off x="7365603" y="5037705"/>
            <a:ext cx="686594" cy="344128"/>
          </a:xfrm>
        </p:spPr>
        <p:txBody>
          <a:bodyPr tIns="18000" bIns="18000" anchor="ctr" anchorCtr="0"/>
          <a:lstStyle/>
          <a:p>
            <a:pPr marL="0" indent="0">
              <a:buNone/>
            </a:pPr>
            <a:r>
              <a:rPr lang="en-US" sz="2000" dirty="0">
                <a:latin typeface="Arial" panose="020B0604020202020204" pitchFamily="34" charset="0"/>
                <a:cs typeface="Arial" panose="020B0604020202020204" pitchFamily="34" charset="0"/>
              </a:rPr>
              <a:t>which</a:t>
            </a:r>
          </a:p>
        </p:txBody>
      </p:sp>
      <p:sp>
        <p:nvSpPr>
          <p:cNvPr id="20" name="Content Placeholder 19">
            <a:extLst>
              <a:ext uri="{FF2B5EF4-FFF2-40B4-BE49-F238E27FC236}">
                <a16:creationId xmlns:a16="http://schemas.microsoft.com/office/drawing/2014/main" id="{A515AC3F-57C5-9D58-E236-5AA02E200BB5}"/>
              </a:ext>
            </a:extLst>
          </p:cNvPr>
          <p:cNvSpPr>
            <a:spLocks noGrp="1"/>
          </p:cNvSpPr>
          <p:nvPr>
            <p:ph sz="quarter" idx="21"/>
          </p:nvPr>
        </p:nvSpPr>
        <p:spPr>
          <a:xfrm>
            <a:off x="457199" y="5418839"/>
            <a:ext cx="6350001" cy="344128"/>
          </a:xfrm>
        </p:spPr>
        <p:txBody>
          <a:bodyPr tIns="18000" bIns="18000" anchor="ctr" anchorCtr="0"/>
          <a:lstStyle/>
          <a:p>
            <a:pPr marL="0" indent="0">
              <a:buNone/>
            </a:pPr>
            <a:r>
              <a:rPr lang="en-US" sz="2000" dirty="0">
                <a:latin typeface="Arial" panose="020B0604020202020204" pitchFamily="34" charset="0"/>
                <a:cs typeface="Arial" panose="020B0604020202020204" pitchFamily="34" charset="0"/>
              </a:rPr>
              <a:t>greatly increases the efficiency of the catalytic converter.</a:t>
            </a:r>
          </a:p>
        </p:txBody>
      </p:sp>
    </p:spTree>
    <p:extLst>
      <p:ext uri="{BB962C8B-B14F-4D97-AF65-F5344CB8AC3E}">
        <p14:creationId xmlns:p14="http://schemas.microsoft.com/office/powerpoint/2010/main" val="359345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57200" y="152400"/>
            <a:ext cx="8229600" cy="1082792"/>
          </a:xfrm>
        </p:spPr>
        <p:txBody>
          <a:bodyPr wrap="square" lIns="0" tIns="18000" rIns="0" bIns="18000" anchor="ctr" anchorCtr="0">
            <a:spAutoFit/>
          </a:bodyPr>
          <a:lstStyle/>
          <a:p>
            <a:r>
              <a:rPr lang="en-US" sz="3400" noProof="0" dirty="0"/>
              <a:t>Frequently Asked Question: </a:t>
            </a:r>
            <a:r>
              <a:rPr lang="en-US" sz="3400" dirty="0"/>
              <a:t>Is There Less Oxygen in the Air at High Altitude? </a:t>
            </a:r>
            <a:endParaRPr lang="en-US" sz="3400" noProof="0" dirty="0"/>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57201" y="1386988"/>
            <a:ext cx="8229600" cy="374906"/>
          </a:xfrm>
        </p:spPr>
        <p:txBody>
          <a:bodyPr wrap="square" lIns="0" tIns="18000" rIns="0" bIns="18000" anchor="ctr" anchorCtr="0">
            <a:spAutoFit/>
          </a:bodyPr>
          <a:lstStyle/>
          <a:p>
            <a:pPr marL="0" indent="0">
              <a:buNone/>
            </a:pPr>
            <a:r>
              <a:rPr lang="en-US" sz="2200" b="1" dirty="0">
                <a:solidFill>
                  <a:schemeClr val="tx1"/>
                </a:solidFill>
                <a:latin typeface="Arial" panose="020B0604020202020204" pitchFamily="34" charset="0"/>
                <a:cs typeface="Arial" panose="020B0604020202020204" pitchFamily="34" charset="0"/>
              </a:rPr>
              <a:t>? Frequently Asked Question</a:t>
            </a:r>
            <a:endParaRPr lang="en-US" sz="2200" noProof="0" dirty="0">
              <a:solidFill>
                <a:schemeClr val="tx1"/>
              </a:solidFill>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57200" y="1905000"/>
            <a:ext cx="8077200" cy="4252890"/>
          </a:xfrm>
        </p:spPr>
        <p:txBody>
          <a:bodyPr wrap="square" lIns="0" tIns="18000" rIns="0" bIns="18000" anchor="ctr" anchorCtr="0">
            <a:spAutoFit/>
          </a:bodyPr>
          <a:lstStyle/>
          <a:p>
            <a:pPr marL="0" indent="0">
              <a:spcBef>
                <a:spcPts val="600"/>
              </a:spcBef>
              <a:buNone/>
            </a:pPr>
            <a:r>
              <a:rPr lang="en-US" sz="2200" b="1" dirty="0">
                <a:latin typeface="Arial" panose="020B0604020202020204" pitchFamily="34" charset="0"/>
                <a:cs typeface="Arial" panose="020B0604020202020204" pitchFamily="34" charset="0"/>
              </a:rPr>
              <a:t>Is There Less Oxygen in the Air at High Altitude? </a:t>
            </a:r>
            <a:r>
              <a:rPr lang="en-US" sz="2200" dirty="0">
                <a:latin typeface="Arial" panose="020B0604020202020204" pitchFamily="34" charset="0"/>
                <a:cs typeface="Arial" panose="020B0604020202020204" pitchFamily="34" charset="0"/>
              </a:rPr>
              <a:t>No. At altitudes above sea level, the atmospheric pressure and air density are lower, but the amount of oxygen (21%) remains the same at all altitudes. Three basic altitude-related factors are:</a:t>
            </a:r>
          </a:p>
          <a:p>
            <a:pPr>
              <a:spcBef>
                <a:spcPts val="600"/>
              </a:spcBef>
            </a:pPr>
            <a:r>
              <a:rPr lang="en-US" sz="2200" dirty="0">
                <a:latin typeface="Arial" panose="020B0604020202020204" pitchFamily="34" charset="0"/>
                <a:cs typeface="Arial" panose="020B0604020202020204" pitchFamily="34" charset="0"/>
              </a:rPr>
              <a:t>Physical altitude. This is the altitude measured above sea level.</a:t>
            </a:r>
          </a:p>
          <a:p>
            <a:pPr>
              <a:spcBef>
                <a:spcPts val="600"/>
              </a:spcBef>
            </a:pPr>
            <a:r>
              <a:rPr lang="en-US" sz="2200" dirty="0">
                <a:latin typeface="Arial" panose="020B0604020202020204" pitchFamily="34" charset="0"/>
                <a:cs typeface="Arial" panose="020B0604020202020204" pitchFamily="34" charset="0"/>
              </a:rPr>
              <a:t>Pressure altitude. This is the atmospheric pressure corrected to sea level according to the International Standard Atmosphere (</a:t>
            </a:r>
            <a:r>
              <a:rPr lang="en-US" sz="2200" spc="-300" dirty="0">
                <a:latin typeface="Arial" panose="020B0604020202020204" pitchFamily="34" charset="0"/>
                <a:cs typeface="Arial" panose="020B0604020202020204" pitchFamily="34" charset="0"/>
              </a:rPr>
              <a:t>I S </a:t>
            </a:r>
            <a:r>
              <a:rPr lang="en-US" sz="2200" dirty="0">
                <a:latin typeface="Arial" panose="020B0604020202020204" pitchFamily="34" charset="0"/>
                <a:cs typeface="Arial" panose="020B0604020202020204" pitchFamily="34" charset="0"/>
              </a:rPr>
              <a:t>A). Pressure altitude is primarily used for airplane performance calculations using 101 </a:t>
            </a:r>
            <a:r>
              <a:rPr lang="en-US" sz="2200" spc="-300" dirty="0">
                <a:latin typeface="Arial" panose="020B0604020202020204" pitchFamily="34" charset="0"/>
                <a:cs typeface="Arial" panose="020B0604020202020204" pitchFamily="34" charset="0"/>
              </a:rPr>
              <a:t>k P </a:t>
            </a:r>
            <a:r>
              <a:rPr lang="en-US" sz="2200" dirty="0">
                <a:latin typeface="Arial" panose="020B0604020202020204" pitchFamily="34" charset="0"/>
                <a:cs typeface="Arial" panose="020B0604020202020204" pitchFamily="34" charset="0"/>
              </a:rPr>
              <a:t>a as the standard for atmospheric pressure at sea level. See the chart on pages 547–548 (textbook). </a:t>
            </a:r>
            <a:endParaRPr lang="en-US" sz="22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661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D6C28-F19D-1B99-85E3-2BBF8AC899C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16A960-485A-A96F-CABC-076876B8922A}"/>
              </a:ext>
            </a:extLst>
          </p:cNvPr>
          <p:cNvSpPr>
            <a:spLocks noGrp="1"/>
          </p:cNvSpPr>
          <p:nvPr>
            <p:ph type="title"/>
          </p:nvPr>
        </p:nvSpPr>
        <p:spPr>
          <a:xfrm>
            <a:off x="457200" y="152400"/>
            <a:ext cx="8229600" cy="590349"/>
          </a:xfrm>
        </p:spPr>
        <p:txBody>
          <a:bodyPr tIns="18000" bIns="18000" anchor="ctr" anchorCtr="0">
            <a:spAutoFit/>
          </a:bodyPr>
          <a:lstStyle/>
          <a:p>
            <a:r>
              <a:rPr lang="en-US" dirty="0"/>
              <a:t>Fuel Trip Operation</a:t>
            </a:r>
          </a:p>
        </p:txBody>
      </p:sp>
      <p:sp>
        <p:nvSpPr>
          <p:cNvPr id="4" name="Content Placeholder 3">
            <a:extLst>
              <a:ext uri="{FF2B5EF4-FFF2-40B4-BE49-F238E27FC236}">
                <a16:creationId xmlns:a16="http://schemas.microsoft.com/office/drawing/2014/main" id="{4369A7F0-5CC7-7A09-7968-33E0E17554F8}"/>
              </a:ext>
            </a:extLst>
          </p:cNvPr>
          <p:cNvSpPr>
            <a:spLocks noGrp="1"/>
          </p:cNvSpPr>
          <p:nvPr>
            <p:ph idx="1"/>
          </p:nvPr>
        </p:nvSpPr>
        <p:spPr>
          <a:xfrm>
            <a:off x="457200" y="990600"/>
            <a:ext cx="8240713" cy="851959"/>
          </a:xfrm>
        </p:spPr>
        <p:txBody>
          <a:bodyPr wrap="square" tIns="18000" bIns="18000" anchor="ctr" anchorCtr="0">
            <a:spAutoFit/>
          </a:bodyPr>
          <a:lstStyle/>
          <a:p>
            <a:pPr marL="0" indent="0">
              <a:spcBef>
                <a:spcPts val="600"/>
              </a:spcBef>
              <a:buNone/>
            </a:pPr>
            <a:r>
              <a:rPr lang="en-US" sz="2400" dirty="0">
                <a:latin typeface="Arial" panose="020B0604020202020204" pitchFamily="34" charset="0"/>
                <a:cs typeface="Arial" panose="020B0604020202020204" pitchFamily="34" charset="0"/>
              </a:rPr>
              <a:t>Need for Fuel Trim</a:t>
            </a:r>
          </a:p>
          <a:p>
            <a:pPr>
              <a:spcBef>
                <a:spcPts val="600"/>
              </a:spcBef>
            </a:pPr>
            <a:r>
              <a:rPr lang="en-US" sz="2400" dirty="0">
                <a:latin typeface="Arial" panose="020B0604020202020204" pitchFamily="34" charset="0"/>
                <a:cs typeface="Arial" panose="020B0604020202020204" pitchFamily="34" charset="0"/>
              </a:rPr>
              <a:t>Provide converter with stoichiometric air–fuel mixture, to</a:t>
            </a:r>
          </a:p>
        </p:txBody>
      </p:sp>
      <p:sp>
        <p:nvSpPr>
          <p:cNvPr id="2" name="Content Placeholder 1">
            <a:extLst>
              <a:ext uri="{FF2B5EF4-FFF2-40B4-BE49-F238E27FC236}">
                <a16:creationId xmlns:a16="http://schemas.microsoft.com/office/drawing/2014/main" id="{65301564-8D27-AE1E-97D5-39312D25CDA2}"/>
              </a:ext>
            </a:extLst>
          </p:cNvPr>
          <p:cNvSpPr>
            <a:spLocks noGrp="1"/>
          </p:cNvSpPr>
          <p:nvPr>
            <p:ph idx="13"/>
          </p:nvPr>
        </p:nvSpPr>
        <p:spPr>
          <a:xfrm>
            <a:off x="685800" y="1905000"/>
            <a:ext cx="939390"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reduce</a:t>
            </a:r>
          </a:p>
        </p:txBody>
      </p:sp>
      <p:graphicFrame>
        <p:nvGraphicFramePr>
          <p:cNvPr id="20" name="Object 19" descr="N O subscript X.">
            <a:extLst>
              <a:ext uri="{FF2B5EF4-FFF2-40B4-BE49-F238E27FC236}">
                <a16:creationId xmlns:a16="http://schemas.microsoft.com/office/drawing/2014/main" id="{B3C5B278-C3A0-9239-0FD2-171B735B56D7}"/>
              </a:ext>
            </a:extLst>
          </p:cNvPr>
          <p:cNvGraphicFramePr>
            <a:graphicFrameLocks noChangeAspect="1"/>
          </p:cNvGraphicFramePr>
          <p:nvPr>
            <p:extLst>
              <p:ext uri="{D42A27DB-BD31-4B8C-83A1-F6EECF244321}">
                <p14:modId xmlns:p14="http://schemas.microsoft.com/office/powerpoint/2010/main" val="2949099834"/>
              </p:ext>
            </p:extLst>
          </p:nvPr>
        </p:nvGraphicFramePr>
        <p:xfrm>
          <a:off x="1682725" y="1913950"/>
          <a:ext cx="604120" cy="440886"/>
        </p:xfrm>
        <a:graphic>
          <a:graphicData uri="http://schemas.openxmlformats.org/presentationml/2006/ole">
            <mc:AlternateContent xmlns:mc="http://schemas.openxmlformats.org/markup-compatibility/2006">
              <mc:Choice xmlns:v="urn:schemas-microsoft-com:vml" Requires="v">
                <p:oleObj name="Equation" r:id="rId3" imgW="317160" imgH="228600" progId="Equation.DSMT4">
                  <p:embed/>
                </p:oleObj>
              </mc:Choice>
              <mc:Fallback>
                <p:oleObj name="Equation" r:id="rId3" imgW="317160" imgH="228600" progId="Equation.DSMT4">
                  <p:embed/>
                  <p:pic>
                    <p:nvPicPr>
                      <p:cNvPr id="20" name="Object 19">
                        <a:extLst>
                          <a:ext uri="{FF2B5EF4-FFF2-40B4-BE49-F238E27FC236}">
                            <a16:creationId xmlns:a16="http://schemas.microsoft.com/office/drawing/2014/main" id="{91871C0C-6CE4-C474-3481-9C27D3DC918D}"/>
                          </a:ext>
                        </a:extLst>
                      </p:cNvPr>
                      <p:cNvPicPr>
                        <a:picLocks noChangeAspect="1" noChangeArrowheads="1"/>
                      </p:cNvPicPr>
                      <p:nvPr/>
                    </p:nvPicPr>
                    <p:blipFill>
                      <a:blip r:embed="rId4"/>
                      <a:srcRect/>
                      <a:stretch>
                        <a:fillRect/>
                      </a:stretch>
                    </p:blipFill>
                    <p:spPr bwMode="auto">
                      <a:xfrm>
                        <a:off x="1682725" y="1913950"/>
                        <a:ext cx="604120" cy="440886"/>
                      </a:xfrm>
                      <a:prstGeom prst="rect">
                        <a:avLst/>
                      </a:prstGeom>
                      <a:noFill/>
                      <a:ln>
                        <a:noFill/>
                      </a:ln>
                    </p:spPr>
                  </p:pic>
                </p:oleObj>
              </mc:Fallback>
            </mc:AlternateContent>
          </a:graphicData>
        </a:graphic>
      </p:graphicFrame>
      <p:sp>
        <p:nvSpPr>
          <p:cNvPr id="5" name="Content Placeholder 4">
            <a:extLst>
              <a:ext uri="{FF2B5EF4-FFF2-40B4-BE49-F238E27FC236}">
                <a16:creationId xmlns:a16="http://schemas.microsoft.com/office/drawing/2014/main" id="{08E5D3D5-11E1-D12D-3B3B-2DD83103AB52}"/>
              </a:ext>
            </a:extLst>
          </p:cNvPr>
          <p:cNvSpPr>
            <a:spLocks noGrp="1"/>
          </p:cNvSpPr>
          <p:nvPr>
            <p:ph idx="14"/>
          </p:nvPr>
        </p:nvSpPr>
        <p:spPr>
          <a:xfrm>
            <a:off x="2358724" y="1905000"/>
            <a:ext cx="5663790"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emissions &amp; help oxidize </a:t>
            </a:r>
            <a:r>
              <a:rPr lang="en-US" sz="2400" spc="-300" dirty="0">
                <a:latin typeface="Arial" panose="020B0604020202020204" pitchFamily="34" charset="0"/>
                <a:cs typeface="Arial" panose="020B0604020202020204" pitchFamily="34" charset="0"/>
              </a:rPr>
              <a:t>H </a:t>
            </a:r>
            <a:r>
              <a:rPr lang="en-US" sz="2400" dirty="0">
                <a:latin typeface="Arial" panose="020B0604020202020204" pitchFamily="34" charset="0"/>
                <a:cs typeface="Arial" panose="020B0604020202020204" pitchFamily="34" charset="0"/>
              </a:rPr>
              <a:t>C and </a:t>
            </a:r>
            <a:r>
              <a:rPr lang="en-US" sz="2400" spc="-300" dirty="0">
                <a:latin typeface="Arial" panose="020B0604020202020204" pitchFamily="34" charset="0"/>
                <a:cs typeface="Arial" panose="020B0604020202020204" pitchFamily="34" charset="0"/>
              </a:rPr>
              <a:t>C </a:t>
            </a:r>
            <a:r>
              <a:rPr lang="en-US" sz="2400" dirty="0">
                <a:latin typeface="Arial" panose="020B0604020202020204" pitchFamily="34" charset="0"/>
                <a:cs typeface="Arial" panose="020B0604020202020204" pitchFamily="34" charset="0"/>
              </a:rPr>
              <a:t>O into</a:t>
            </a:r>
          </a:p>
        </p:txBody>
      </p:sp>
      <p:sp>
        <p:nvSpPr>
          <p:cNvPr id="6" name="Content Placeholder 5">
            <a:extLst>
              <a:ext uri="{FF2B5EF4-FFF2-40B4-BE49-F238E27FC236}">
                <a16:creationId xmlns:a16="http://schemas.microsoft.com/office/drawing/2014/main" id="{9C5C5CA6-3145-3770-08C8-3680C380405A}"/>
              </a:ext>
            </a:extLst>
          </p:cNvPr>
          <p:cNvSpPr>
            <a:spLocks noGrp="1"/>
          </p:cNvSpPr>
          <p:nvPr>
            <p:ph idx="15"/>
          </p:nvPr>
        </p:nvSpPr>
        <p:spPr>
          <a:xfrm>
            <a:off x="685800" y="2400659"/>
            <a:ext cx="2006190"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carbon dioxide</a:t>
            </a:r>
          </a:p>
        </p:txBody>
      </p:sp>
      <p:graphicFrame>
        <p:nvGraphicFramePr>
          <p:cNvPr id="21" name="Object 20" descr="Open parenthesis C O subscript 2 close parenthesis.">
            <a:extLst>
              <a:ext uri="{FF2B5EF4-FFF2-40B4-BE49-F238E27FC236}">
                <a16:creationId xmlns:a16="http://schemas.microsoft.com/office/drawing/2014/main" id="{1746F7D9-B98E-C059-6061-F7DCE30A9682}"/>
              </a:ext>
            </a:extLst>
          </p:cNvPr>
          <p:cNvGraphicFramePr>
            <a:graphicFrameLocks noChangeAspect="1"/>
          </p:cNvGraphicFramePr>
          <p:nvPr>
            <p:extLst>
              <p:ext uri="{D42A27DB-BD31-4B8C-83A1-F6EECF244321}">
                <p14:modId xmlns:p14="http://schemas.microsoft.com/office/powerpoint/2010/main" val="3690600185"/>
              </p:ext>
            </p:extLst>
          </p:nvPr>
        </p:nvGraphicFramePr>
        <p:xfrm>
          <a:off x="2713421" y="2419531"/>
          <a:ext cx="813646" cy="423683"/>
        </p:xfrm>
        <a:graphic>
          <a:graphicData uri="http://schemas.openxmlformats.org/presentationml/2006/ole">
            <mc:AlternateContent xmlns:mc="http://schemas.openxmlformats.org/markup-compatibility/2006">
              <mc:Choice xmlns:v="urn:schemas-microsoft-com:vml" Requires="v">
                <p:oleObj name="Equation" r:id="rId5" imgW="444240" imgH="228600" progId="Equation.DSMT4">
                  <p:embed/>
                </p:oleObj>
              </mc:Choice>
              <mc:Fallback>
                <p:oleObj name="Equation" r:id="rId5" imgW="444240" imgH="228600" progId="Equation.DSMT4">
                  <p:embed/>
                  <p:pic>
                    <p:nvPicPr>
                      <p:cNvPr id="20" name="Object 19">
                        <a:extLst>
                          <a:ext uri="{FF2B5EF4-FFF2-40B4-BE49-F238E27FC236}">
                            <a16:creationId xmlns:a16="http://schemas.microsoft.com/office/drawing/2014/main" id="{B3C5B278-C3A0-9239-0FD2-171B735B56D7}"/>
                          </a:ext>
                        </a:extLst>
                      </p:cNvPr>
                      <p:cNvPicPr>
                        <a:picLocks noChangeAspect="1" noChangeArrowheads="1"/>
                      </p:cNvPicPr>
                      <p:nvPr/>
                    </p:nvPicPr>
                    <p:blipFill>
                      <a:blip r:embed="rId6"/>
                      <a:srcRect/>
                      <a:stretch>
                        <a:fillRect/>
                      </a:stretch>
                    </p:blipFill>
                    <p:spPr bwMode="auto">
                      <a:xfrm>
                        <a:off x="2713421" y="2419531"/>
                        <a:ext cx="813646" cy="423683"/>
                      </a:xfrm>
                      <a:prstGeom prst="rect">
                        <a:avLst/>
                      </a:prstGeom>
                      <a:noFill/>
                      <a:ln>
                        <a:noFill/>
                      </a:ln>
                    </p:spPr>
                  </p:pic>
                </p:oleObj>
              </mc:Fallback>
            </mc:AlternateContent>
          </a:graphicData>
        </a:graphic>
      </p:graphicFrame>
      <p:sp>
        <p:nvSpPr>
          <p:cNvPr id="7" name="Content Placeholder 6">
            <a:extLst>
              <a:ext uri="{FF2B5EF4-FFF2-40B4-BE49-F238E27FC236}">
                <a16:creationId xmlns:a16="http://schemas.microsoft.com/office/drawing/2014/main" id="{564094EA-D76E-B367-F66F-F395E1A1F19C}"/>
              </a:ext>
            </a:extLst>
          </p:cNvPr>
          <p:cNvSpPr>
            <a:spLocks noGrp="1"/>
          </p:cNvSpPr>
          <p:nvPr>
            <p:ph idx="16"/>
          </p:nvPr>
        </p:nvSpPr>
        <p:spPr>
          <a:xfrm>
            <a:off x="3568699" y="2426228"/>
            <a:ext cx="1397000"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and water</a:t>
            </a:r>
          </a:p>
        </p:txBody>
      </p:sp>
      <p:graphicFrame>
        <p:nvGraphicFramePr>
          <p:cNvPr id="23" name="Object 22" descr="Open parenthesis H subscript 2 O close parenthesis.">
            <a:extLst>
              <a:ext uri="{FF2B5EF4-FFF2-40B4-BE49-F238E27FC236}">
                <a16:creationId xmlns:a16="http://schemas.microsoft.com/office/drawing/2014/main" id="{A4A48803-B56F-0574-6DC0-A35202759595}"/>
              </a:ext>
            </a:extLst>
          </p:cNvPr>
          <p:cNvGraphicFramePr>
            <a:graphicFrameLocks noChangeAspect="1"/>
          </p:cNvGraphicFramePr>
          <p:nvPr>
            <p:extLst>
              <p:ext uri="{D42A27DB-BD31-4B8C-83A1-F6EECF244321}">
                <p14:modId xmlns:p14="http://schemas.microsoft.com/office/powerpoint/2010/main" val="2127607624"/>
              </p:ext>
            </p:extLst>
          </p:nvPr>
        </p:nvGraphicFramePr>
        <p:xfrm>
          <a:off x="4995862" y="2428080"/>
          <a:ext cx="765175" cy="423862"/>
        </p:xfrm>
        <a:graphic>
          <a:graphicData uri="http://schemas.openxmlformats.org/presentationml/2006/ole">
            <mc:AlternateContent xmlns:mc="http://schemas.openxmlformats.org/markup-compatibility/2006">
              <mc:Choice xmlns:v="urn:schemas-microsoft-com:vml" Requires="v">
                <p:oleObj name="Equation" r:id="rId7" imgW="419040" imgH="228600" progId="Equation.DSMT4">
                  <p:embed/>
                </p:oleObj>
              </mc:Choice>
              <mc:Fallback>
                <p:oleObj name="Equation" r:id="rId7" imgW="419040" imgH="228600" progId="Equation.DSMT4">
                  <p:embed/>
                  <p:pic>
                    <p:nvPicPr>
                      <p:cNvPr id="21" name="Object 20">
                        <a:extLst>
                          <a:ext uri="{FF2B5EF4-FFF2-40B4-BE49-F238E27FC236}">
                            <a16:creationId xmlns:a16="http://schemas.microsoft.com/office/drawing/2014/main" id="{1746F7D9-B98E-C059-6061-F7DCE30A9682}"/>
                          </a:ext>
                        </a:extLst>
                      </p:cNvPr>
                      <p:cNvPicPr>
                        <a:picLocks noChangeAspect="1" noChangeArrowheads="1"/>
                      </p:cNvPicPr>
                      <p:nvPr/>
                    </p:nvPicPr>
                    <p:blipFill>
                      <a:blip r:embed="rId8"/>
                      <a:srcRect/>
                      <a:stretch>
                        <a:fillRect/>
                      </a:stretch>
                    </p:blipFill>
                    <p:spPr bwMode="auto">
                      <a:xfrm>
                        <a:off x="4995862" y="2428080"/>
                        <a:ext cx="765175" cy="423862"/>
                      </a:xfrm>
                      <a:prstGeom prst="rect">
                        <a:avLst/>
                      </a:prstGeom>
                      <a:noFill/>
                      <a:ln>
                        <a:noFill/>
                      </a:ln>
                    </p:spPr>
                  </p:pic>
                </p:oleObj>
              </mc:Fallback>
            </mc:AlternateContent>
          </a:graphicData>
        </a:graphic>
      </p:graphicFrame>
      <p:sp>
        <p:nvSpPr>
          <p:cNvPr id="8" name="Content Placeholder 7">
            <a:extLst>
              <a:ext uri="{FF2B5EF4-FFF2-40B4-BE49-F238E27FC236}">
                <a16:creationId xmlns:a16="http://schemas.microsoft.com/office/drawing/2014/main" id="{2AB5A6C0-4880-D179-39A0-AD0D01EE32AA}"/>
              </a:ext>
            </a:extLst>
          </p:cNvPr>
          <p:cNvSpPr>
            <a:spLocks noGrp="1"/>
          </p:cNvSpPr>
          <p:nvPr>
            <p:ph idx="17"/>
          </p:nvPr>
        </p:nvSpPr>
        <p:spPr>
          <a:xfrm>
            <a:off x="5791200" y="2413717"/>
            <a:ext cx="927100"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vapor.</a:t>
            </a:r>
          </a:p>
        </p:txBody>
      </p:sp>
      <p:sp>
        <p:nvSpPr>
          <p:cNvPr id="9" name="Content Placeholder 8">
            <a:extLst>
              <a:ext uri="{FF2B5EF4-FFF2-40B4-BE49-F238E27FC236}">
                <a16:creationId xmlns:a16="http://schemas.microsoft.com/office/drawing/2014/main" id="{194679F5-17A4-7D6B-4442-4E72D8A6706D}"/>
              </a:ext>
            </a:extLst>
          </p:cNvPr>
          <p:cNvSpPr>
            <a:spLocks noGrp="1"/>
          </p:cNvSpPr>
          <p:nvPr>
            <p:ph sz="quarter" idx="18"/>
          </p:nvPr>
        </p:nvSpPr>
        <p:spPr>
          <a:xfrm>
            <a:off x="457200" y="2916845"/>
            <a:ext cx="8229600" cy="1959955"/>
          </a:xfrm>
        </p:spPr>
        <p:txBody>
          <a:bodyPr tIns="18000" bIns="18000" anchor="ctr" anchorCtr="0"/>
          <a:lstStyle/>
          <a:p>
            <a:pPr lvl="1"/>
            <a:r>
              <a:rPr lang="en-US" sz="2400" dirty="0">
                <a:latin typeface="Arial" panose="020B0604020202020204" pitchFamily="34" charset="0"/>
                <a:cs typeface="Arial" panose="020B0604020202020204" pitchFamily="34" charset="0"/>
              </a:rPr>
              <a:t>Exhaust always rich, catalytic converter cannot reduce </a:t>
            </a:r>
            <a:r>
              <a:rPr lang="en-US" sz="2400" spc="-300" dirty="0">
                <a:latin typeface="Arial" panose="020B0604020202020204" pitchFamily="34" charset="0"/>
                <a:cs typeface="Arial" panose="020B0604020202020204" pitchFamily="34" charset="0"/>
              </a:rPr>
              <a:t>C </a:t>
            </a:r>
            <a:r>
              <a:rPr lang="en-US" sz="2400" dirty="0">
                <a:latin typeface="Arial" panose="020B0604020202020204" pitchFamily="34" charset="0"/>
                <a:cs typeface="Arial" panose="020B0604020202020204" pitchFamily="34" charset="0"/>
              </a:rPr>
              <a:t>O/</a:t>
            </a:r>
            <a:r>
              <a:rPr lang="en-US" sz="2400" spc="-300" dirty="0">
                <a:latin typeface="Arial" panose="020B0604020202020204" pitchFamily="34" charset="0"/>
                <a:cs typeface="Arial" panose="020B0604020202020204" pitchFamily="34" charset="0"/>
              </a:rPr>
              <a:t>H </a:t>
            </a:r>
            <a:r>
              <a:rPr lang="en-US" sz="2400" dirty="0">
                <a:latin typeface="Arial" panose="020B0604020202020204" pitchFamily="34" charset="0"/>
                <a:cs typeface="Arial" panose="020B0604020202020204" pitchFamily="34" charset="0"/>
              </a:rPr>
              <a:t>C emissions. </a:t>
            </a:r>
          </a:p>
          <a:p>
            <a:pPr lvl="1"/>
            <a:r>
              <a:rPr lang="en-US" sz="2400" dirty="0">
                <a:latin typeface="Arial" panose="020B0604020202020204" pitchFamily="34" charset="0"/>
                <a:cs typeface="Arial" panose="020B0604020202020204" pitchFamily="34" charset="0"/>
              </a:rPr>
              <a:t>Exhaust always lean, catalytic converter cannot reduce </a:t>
            </a:r>
            <a:r>
              <a:rPr lang="en-US" sz="2400" spc="-300" dirty="0">
                <a:latin typeface="Arial" panose="020B0604020202020204" pitchFamily="34" charset="0"/>
                <a:cs typeface="Arial" panose="020B0604020202020204" pitchFamily="34" charset="0"/>
              </a:rPr>
              <a:t>N O </a:t>
            </a:r>
            <a:r>
              <a:rPr lang="en-US" sz="2400" dirty="0">
                <a:latin typeface="Arial" panose="020B0604020202020204" pitchFamily="34" charset="0"/>
                <a:cs typeface="Arial" panose="020B0604020202020204" pitchFamily="34" charset="0"/>
              </a:rPr>
              <a:t>X emissions; therefore, air–fuel mixture must alternate between rich and lean. </a:t>
            </a:r>
          </a:p>
        </p:txBody>
      </p:sp>
      <p:sp>
        <p:nvSpPr>
          <p:cNvPr id="10" name="Content Placeholder 9">
            <a:extLst>
              <a:ext uri="{FF2B5EF4-FFF2-40B4-BE49-F238E27FC236}">
                <a16:creationId xmlns:a16="http://schemas.microsoft.com/office/drawing/2014/main" id="{3B8325E8-1967-1A7D-0F1B-0B9F25438EB1}"/>
              </a:ext>
            </a:extLst>
          </p:cNvPr>
          <p:cNvSpPr>
            <a:spLocks noGrp="1"/>
          </p:cNvSpPr>
          <p:nvPr>
            <p:ph sz="quarter" idx="19"/>
          </p:nvPr>
        </p:nvSpPr>
        <p:spPr>
          <a:xfrm>
            <a:off x="457201" y="4953000"/>
            <a:ext cx="4405312" cy="406092"/>
          </a:xfrm>
        </p:spPr>
        <p:txBody>
          <a:bodyPr tIns="18000" bIns="18000" anchor="ctr" anchorCtr="0"/>
          <a:lstStyle/>
          <a:p>
            <a:r>
              <a:rPr lang="en-US" sz="2400" dirty="0">
                <a:latin typeface="Arial" panose="020B0604020202020204" pitchFamily="34" charset="0"/>
                <a:cs typeface="Arial" panose="020B0604020202020204" pitchFamily="34" charset="0"/>
              </a:rPr>
              <a:t>Computer provides as close to</a:t>
            </a:r>
          </a:p>
        </p:txBody>
      </p:sp>
      <p:graphicFrame>
        <p:nvGraphicFramePr>
          <p:cNvPr id="24" name="Object 23" descr="14 point 7 ratio 1.">
            <a:extLst>
              <a:ext uri="{FF2B5EF4-FFF2-40B4-BE49-F238E27FC236}">
                <a16:creationId xmlns:a16="http://schemas.microsoft.com/office/drawing/2014/main" id="{D81B6DAD-C4F7-8484-275E-E2D140EF706E}"/>
              </a:ext>
            </a:extLst>
          </p:cNvPr>
          <p:cNvGraphicFramePr>
            <a:graphicFrameLocks noChangeAspect="1"/>
          </p:cNvGraphicFramePr>
          <p:nvPr>
            <p:extLst>
              <p:ext uri="{D42A27DB-BD31-4B8C-83A1-F6EECF244321}">
                <p14:modId xmlns:p14="http://schemas.microsoft.com/office/powerpoint/2010/main" val="174876252"/>
              </p:ext>
            </p:extLst>
          </p:nvPr>
        </p:nvGraphicFramePr>
        <p:xfrm>
          <a:off x="4900611" y="4998886"/>
          <a:ext cx="955675" cy="331788"/>
        </p:xfrm>
        <a:graphic>
          <a:graphicData uri="http://schemas.openxmlformats.org/presentationml/2006/ole">
            <mc:AlternateContent xmlns:mc="http://schemas.openxmlformats.org/markup-compatibility/2006">
              <mc:Choice xmlns:v="urn:schemas-microsoft-com:vml" Requires="v">
                <p:oleObj name="Equation" r:id="rId9" imgW="482400" imgH="164880" progId="Equation.DSMT4">
                  <p:embed/>
                </p:oleObj>
              </mc:Choice>
              <mc:Fallback>
                <p:oleObj name="Equation" r:id="rId9" imgW="482400" imgH="164880" progId="Equation.DSMT4">
                  <p:embed/>
                  <p:pic>
                    <p:nvPicPr>
                      <p:cNvPr id="19" name="Object 18" descr="14 point 7 ratio 1.">
                        <a:extLst>
                          <a:ext uri="{FF2B5EF4-FFF2-40B4-BE49-F238E27FC236}">
                            <a16:creationId xmlns:a16="http://schemas.microsoft.com/office/drawing/2014/main" id="{5D1E4A00-9FF3-2BB1-F938-2BD5D84586B9}"/>
                          </a:ext>
                        </a:extLst>
                      </p:cNvPr>
                      <p:cNvPicPr>
                        <a:picLocks noChangeAspect="1" noChangeArrowheads="1"/>
                      </p:cNvPicPr>
                      <p:nvPr/>
                    </p:nvPicPr>
                    <p:blipFill>
                      <a:blip r:embed="rId10"/>
                      <a:srcRect/>
                      <a:stretch>
                        <a:fillRect/>
                      </a:stretch>
                    </p:blipFill>
                    <p:spPr bwMode="auto">
                      <a:xfrm>
                        <a:off x="4900611" y="4998886"/>
                        <a:ext cx="955675" cy="331788"/>
                      </a:xfrm>
                      <a:prstGeom prst="rect">
                        <a:avLst/>
                      </a:prstGeom>
                      <a:noFill/>
                      <a:ln>
                        <a:noFill/>
                      </a:ln>
                    </p:spPr>
                  </p:pic>
                </p:oleObj>
              </mc:Fallback>
            </mc:AlternateContent>
          </a:graphicData>
        </a:graphic>
      </p:graphicFrame>
      <p:sp>
        <p:nvSpPr>
          <p:cNvPr id="11" name="Content Placeholder 10">
            <a:extLst>
              <a:ext uri="{FF2B5EF4-FFF2-40B4-BE49-F238E27FC236}">
                <a16:creationId xmlns:a16="http://schemas.microsoft.com/office/drawing/2014/main" id="{010FB92B-D00A-2915-CE00-2F23AE2720D5}"/>
              </a:ext>
            </a:extLst>
          </p:cNvPr>
          <p:cNvSpPr>
            <a:spLocks noGrp="1"/>
          </p:cNvSpPr>
          <p:nvPr>
            <p:ph sz="quarter" idx="20"/>
          </p:nvPr>
        </p:nvSpPr>
        <p:spPr>
          <a:xfrm>
            <a:off x="5907084" y="4968391"/>
            <a:ext cx="2667000" cy="406092"/>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mixture as possible</a:t>
            </a:r>
          </a:p>
        </p:txBody>
      </p:sp>
      <p:sp>
        <p:nvSpPr>
          <p:cNvPr id="12" name="Content Placeholder 11">
            <a:extLst>
              <a:ext uri="{FF2B5EF4-FFF2-40B4-BE49-F238E27FC236}">
                <a16:creationId xmlns:a16="http://schemas.microsoft.com/office/drawing/2014/main" id="{FE68044B-AD9A-980D-90A5-B2434F20639F}"/>
              </a:ext>
            </a:extLst>
          </p:cNvPr>
          <p:cNvSpPr>
            <a:spLocks noGrp="1"/>
          </p:cNvSpPr>
          <p:nvPr>
            <p:ph sz="quarter" idx="21"/>
          </p:nvPr>
        </p:nvSpPr>
        <p:spPr>
          <a:xfrm>
            <a:off x="685800" y="5410200"/>
            <a:ext cx="8001000" cy="775015"/>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by using oxygen sensor, &amp; short-term and long-term fuel trim program.</a:t>
            </a:r>
          </a:p>
        </p:txBody>
      </p:sp>
    </p:spTree>
    <p:extLst>
      <p:ext uri="{BB962C8B-B14F-4D97-AF65-F5344CB8AC3E}">
        <p14:creationId xmlns:p14="http://schemas.microsoft.com/office/powerpoint/2010/main" val="332146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72440" y="152400"/>
            <a:ext cx="8243475" cy="590349"/>
          </a:xfrm>
        </p:spPr>
        <p:txBody>
          <a:bodyPr wrap="square" lIns="0" tIns="18000" rIns="0" bIns="18000" anchor="ctr" anchorCtr="0">
            <a:spAutoFit/>
          </a:bodyPr>
          <a:lstStyle/>
          <a:p>
            <a:r>
              <a:rPr lang="en-US" sz="3600" noProof="0" dirty="0">
                <a:latin typeface="+mj-lt"/>
              </a:rPr>
              <a:t>Figure </a:t>
            </a:r>
            <a:r>
              <a:rPr lang="en-US" sz="3600" dirty="0">
                <a:latin typeface="+mj-lt"/>
              </a:rPr>
              <a:t>20.3</a:t>
            </a:r>
            <a:endParaRPr lang="en-US" sz="3600" noProof="0" dirty="0">
              <a:latin typeface="+mj-lt"/>
            </a:endParaRP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483616" y="965917"/>
            <a:ext cx="2716784" cy="405683"/>
          </a:xfrm>
        </p:spPr>
        <p:txBody>
          <a:bodyPr wrap="square" lIns="0" tIns="18000" rIns="0" bIns="18000" anchor="ctr" anchorCtr="0">
            <a:spAutoFit/>
          </a:bodyPr>
          <a:lstStyle/>
          <a:p>
            <a:pPr marL="0" indent="0">
              <a:buNone/>
            </a:pPr>
            <a:r>
              <a:rPr lang="en-US" sz="2400" dirty="0">
                <a:latin typeface="Arial" panose="020B0604020202020204" pitchFamily="34" charset="0"/>
                <a:cs typeface="Arial" panose="020B0604020202020204" pitchFamily="34" charset="0"/>
              </a:rPr>
              <a:t>Fuel Trim Live Data</a:t>
            </a:r>
          </a:p>
        </p:txBody>
      </p:sp>
      <p:sp>
        <p:nvSpPr>
          <p:cNvPr id="4" name="Content Placeholder 3" descr="&#10;">
            <a:extLst>
              <a:ext uri="{FF2B5EF4-FFF2-40B4-BE49-F238E27FC236}">
                <a16:creationId xmlns:a16="http://schemas.microsoft.com/office/drawing/2014/main" id="{6940E83E-D888-F4E5-0579-F18FFECC4474}"/>
              </a:ext>
            </a:extLst>
          </p:cNvPr>
          <p:cNvSpPr>
            <a:spLocks noGrp="1"/>
          </p:cNvSpPr>
          <p:nvPr>
            <p:ph idx="13"/>
          </p:nvPr>
        </p:nvSpPr>
        <p:spPr>
          <a:xfrm>
            <a:off x="483616" y="1537058"/>
            <a:ext cx="3810000" cy="1883011"/>
          </a:xfrm>
        </p:spPr>
        <p:txBody>
          <a:bodyPr wrap="square" lIns="0" tIns="18000" rIns="0" bIns="18000" anchor="ctr" anchorCtr="0">
            <a:spAutoFit/>
          </a:bodyPr>
          <a:lstStyle/>
          <a:p>
            <a:pPr marL="0" indent="0">
              <a:buNone/>
            </a:pPr>
            <a:r>
              <a:rPr lang="en-US" sz="2400" dirty="0">
                <a:latin typeface="Arial" panose="020B0604020202020204" pitchFamily="34" charset="0"/>
                <a:cs typeface="Arial" panose="020B0604020202020204" pitchFamily="34" charset="0"/>
              </a:rPr>
              <a:t>A scan tool display showing both long-term and short-term fuel trim. Both </a:t>
            </a:r>
            <a:r>
              <a:rPr lang="en-US" sz="2400" spc="-300" dirty="0">
                <a:latin typeface="Arial" panose="020B0604020202020204" pitchFamily="34" charset="0"/>
                <a:cs typeface="Arial" panose="020B0604020202020204" pitchFamily="34" charset="0"/>
              </a:rPr>
              <a:t>L T F </a:t>
            </a:r>
            <a:r>
              <a:rPr lang="en-US" sz="2400" dirty="0">
                <a:latin typeface="Arial" panose="020B0604020202020204" pitchFamily="34" charset="0"/>
                <a:cs typeface="Arial" panose="020B0604020202020204" pitchFamily="34" charset="0"/>
              </a:rPr>
              <a:t>T and </a:t>
            </a:r>
            <a:r>
              <a:rPr lang="en-US" sz="2400" spc="-300" dirty="0">
                <a:latin typeface="Arial" panose="020B0604020202020204" pitchFamily="34" charset="0"/>
                <a:cs typeface="Arial" panose="020B0604020202020204" pitchFamily="34" charset="0"/>
              </a:rPr>
              <a:t>S T F </a:t>
            </a:r>
            <a:r>
              <a:rPr lang="en-US" sz="2400" dirty="0">
                <a:latin typeface="Arial" panose="020B0604020202020204" pitchFamily="34" charset="0"/>
                <a:cs typeface="Arial" panose="020B0604020202020204" pitchFamily="34" charset="0"/>
              </a:rPr>
              <a:t>T should be less than 10%.</a:t>
            </a:r>
          </a:p>
        </p:txBody>
      </p:sp>
      <p:pic>
        <p:nvPicPr>
          <p:cNvPr id="5" name="Picture 4" descr="A photo shows the live data of long-term and short-term fuel trim on a scan tool.&#10;Long description is available in notes, press F6.">
            <a:extLst>
              <a:ext uri="{FF2B5EF4-FFF2-40B4-BE49-F238E27FC236}">
                <a16:creationId xmlns:a16="http://schemas.microsoft.com/office/drawing/2014/main" id="{F4941C30-17FB-42BF-4D83-261D47109B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4802" y="914400"/>
            <a:ext cx="4061557" cy="3431906"/>
          </a:xfrm>
          <a:prstGeom prst="rect">
            <a:avLst/>
          </a:prstGeom>
        </p:spPr>
      </p:pic>
    </p:spTree>
    <p:extLst>
      <p:ext uri="{BB962C8B-B14F-4D97-AF65-F5344CB8AC3E}">
        <p14:creationId xmlns:p14="http://schemas.microsoft.com/office/powerpoint/2010/main" val="905225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924F3-552E-4D09-2F85-60D8369F11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A4C69D-0AC4-A4C7-8DD1-63914DCB1D32}"/>
              </a:ext>
            </a:extLst>
          </p:cNvPr>
          <p:cNvSpPr>
            <a:spLocks noGrp="1"/>
          </p:cNvSpPr>
          <p:nvPr>
            <p:ph type="title"/>
          </p:nvPr>
        </p:nvSpPr>
        <p:spPr>
          <a:xfrm>
            <a:off x="457200" y="152400"/>
            <a:ext cx="8229600" cy="590349"/>
          </a:xfrm>
        </p:spPr>
        <p:txBody>
          <a:bodyPr tIns="18000" bIns="18000" anchor="ctr" anchorCtr="0">
            <a:spAutoFit/>
          </a:bodyPr>
          <a:lstStyle/>
          <a:p>
            <a:r>
              <a:rPr lang="en-US" sz="3600" dirty="0">
                <a:latin typeface="+mj-lt"/>
              </a:rPr>
              <a:t>Fuel Trim </a:t>
            </a:r>
            <a:r>
              <a:rPr lang="en-US" sz="2800" dirty="0">
                <a:latin typeface="+mj-lt"/>
              </a:rPr>
              <a:t>(5 of 5) </a:t>
            </a:r>
            <a:endParaRPr lang="en-US" dirty="0"/>
          </a:p>
        </p:txBody>
      </p:sp>
      <p:sp>
        <p:nvSpPr>
          <p:cNvPr id="4" name="Content Placeholder 3">
            <a:extLst>
              <a:ext uri="{FF2B5EF4-FFF2-40B4-BE49-F238E27FC236}">
                <a16:creationId xmlns:a16="http://schemas.microsoft.com/office/drawing/2014/main" id="{0AA931C8-C0B1-2D42-EB7B-4C1A4B2F3C9B}"/>
              </a:ext>
            </a:extLst>
          </p:cNvPr>
          <p:cNvSpPr>
            <a:spLocks noGrp="1"/>
          </p:cNvSpPr>
          <p:nvPr>
            <p:ph idx="1"/>
          </p:nvPr>
        </p:nvSpPr>
        <p:spPr>
          <a:xfrm>
            <a:off x="457200" y="944277"/>
            <a:ext cx="8240713" cy="1221291"/>
          </a:xfrm>
        </p:spPr>
        <p:txBody>
          <a:bodyPr wrap="square" tIns="18000" bIns="18000" anchor="ctr" anchorCtr="0">
            <a:spAutoFit/>
          </a:bodyPr>
          <a:lstStyle/>
          <a:p>
            <a:pPr marL="342900" indent="-342900"/>
            <a:r>
              <a:rPr lang="en-US" sz="2400" dirty="0">
                <a:latin typeface="Arial" panose="020B0604020202020204" pitchFamily="34" charset="0"/>
                <a:cs typeface="Arial" panose="020B0604020202020204" pitchFamily="34" charset="0"/>
              </a:rPr>
              <a:t>Short-Term Fuel Trim (</a:t>
            </a:r>
            <a:r>
              <a:rPr lang="en-US" sz="2400" spc="-300" dirty="0">
                <a:latin typeface="Arial" panose="020B0604020202020204" pitchFamily="34" charset="0"/>
                <a:cs typeface="Arial" panose="020B0604020202020204" pitchFamily="34" charset="0"/>
              </a:rPr>
              <a:t>S T F </a:t>
            </a:r>
            <a:r>
              <a:rPr lang="en-US" sz="2400" dirty="0">
                <a:latin typeface="Arial" panose="020B0604020202020204" pitchFamily="34" charset="0"/>
                <a:cs typeface="Arial" panose="020B0604020202020204" pitchFamily="34" charset="0"/>
              </a:rPr>
              <a:t>T) </a:t>
            </a:r>
          </a:p>
          <a:p>
            <a:pPr marL="829818" lvl="1" indent="-342900"/>
            <a:r>
              <a:rPr lang="en-US" sz="2400" dirty="0">
                <a:latin typeface="Arial" panose="020B0604020202020204" pitchFamily="34" charset="0"/>
                <a:cs typeface="Arial" panose="020B0604020202020204" pitchFamily="34" charset="0"/>
              </a:rPr>
              <a:t>Percentage measurement of amount computer is adding or subtracting from a calculated value</a:t>
            </a:r>
          </a:p>
        </p:txBody>
      </p:sp>
      <p:sp>
        <p:nvSpPr>
          <p:cNvPr id="2" name="Content Placeholder 1">
            <a:extLst>
              <a:ext uri="{FF2B5EF4-FFF2-40B4-BE49-F238E27FC236}">
                <a16:creationId xmlns:a16="http://schemas.microsoft.com/office/drawing/2014/main" id="{8E7EFDDB-5565-1EB9-B0CD-533B19AA473E}"/>
              </a:ext>
            </a:extLst>
          </p:cNvPr>
          <p:cNvSpPr>
            <a:spLocks noGrp="1"/>
          </p:cNvSpPr>
          <p:nvPr>
            <p:ph idx="13"/>
          </p:nvPr>
        </p:nvSpPr>
        <p:spPr>
          <a:xfrm>
            <a:off x="464372" y="2209800"/>
            <a:ext cx="673866" cy="405683"/>
          </a:xfrm>
        </p:spPr>
        <p:txBody>
          <a:bodyPr tIns="18000" bIns="18000" anchor="ctr" anchorCtr="0"/>
          <a:lstStyle/>
          <a:p>
            <a:pPr lvl="1"/>
            <a:r>
              <a:rPr lang="en-US" sz="2400" dirty="0">
                <a:latin typeface="Arial" panose="020B0604020202020204" pitchFamily="34" charset="0"/>
                <a:cs typeface="Arial" panose="020B0604020202020204" pitchFamily="34" charset="0"/>
              </a:rPr>
              <a:t> </a:t>
            </a:r>
            <a:r>
              <a:rPr lang="en-US" sz="100" dirty="0">
                <a:latin typeface="Arial" panose="020B0604020202020204" pitchFamily="34" charset="0"/>
                <a:cs typeface="Arial" panose="020B0604020202020204" pitchFamily="34" charset="0"/>
              </a:rPr>
              <a:t> </a:t>
            </a:r>
          </a:p>
        </p:txBody>
      </p:sp>
      <p:graphicFrame>
        <p:nvGraphicFramePr>
          <p:cNvPr id="20" name="Object 19" descr="O subscript 2 S.">
            <a:extLst>
              <a:ext uri="{FF2B5EF4-FFF2-40B4-BE49-F238E27FC236}">
                <a16:creationId xmlns:a16="http://schemas.microsoft.com/office/drawing/2014/main" id="{B40B0031-823E-84A1-5941-62E8E864E80F}"/>
              </a:ext>
            </a:extLst>
          </p:cNvPr>
          <p:cNvGraphicFramePr>
            <a:graphicFrameLocks noChangeAspect="1"/>
          </p:cNvGraphicFramePr>
          <p:nvPr>
            <p:extLst>
              <p:ext uri="{D42A27DB-BD31-4B8C-83A1-F6EECF244321}">
                <p14:modId xmlns:p14="http://schemas.microsoft.com/office/powerpoint/2010/main" val="2665444221"/>
              </p:ext>
            </p:extLst>
          </p:nvPr>
        </p:nvGraphicFramePr>
        <p:xfrm>
          <a:off x="1233253" y="2286000"/>
          <a:ext cx="604120" cy="440886"/>
        </p:xfrm>
        <a:graphic>
          <a:graphicData uri="http://schemas.openxmlformats.org/presentationml/2006/ole">
            <mc:AlternateContent xmlns:mc="http://schemas.openxmlformats.org/markup-compatibility/2006">
              <mc:Choice xmlns:v="urn:schemas-microsoft-com:vml" Requires="v">
                <p:oleObj name="Equation" r:id="rId3" imgW="317160" imgH="228600" progId="Equation.DSMT4">
                  <p:embed/>
                </p:oleObj>
              </mc:Choice>
              <mc:Fallback>
                <p:oleObj name="Equation" r:id="rId3" imgW="317160" imgH="228600" progId="Equation.DSMT4">
                  <p:embed/>
                  <p:pic>
                    <p:nvPicPr>
                      <p:cNvPr id="20" name="Object 19">
                        <a:extLst>
                          <a:ext uri="{FF2B5EF4-FFF2-40B4-BE49-F238E27FC236}">
                            <a16:creationId xmlns:a16="http://schemas.microsoft.com/office/drawing/2014/main" id="{B3C5B278-C3A0-9239-0FD2-171B735B56D7}"/>
                          </a:ext>
                        </a:extLst>
                      </p:cNvPr>
                      <p:cNvPicPr>
                        <a:picLocks noChangeAspect="1" noChangeArrowheads="1"/>
                      </p:cNvPicPr>
                      <p:nvPr/>
                    </p:nvPicPr>
                    <p:blipFill>
                      <a:blip r:embed="rId4"/>
                      <a:srcRect/>
                      <a:stretch>
                        <a:fillRect/>
                      </a:stretch>
                    </p:blipFill>
                    <p:spPr bwMode="auto">
                      <a:xfrm>
                        <a:off x="1233253" y="2286000"/>
                        <a:ext cx="604120" cy="440886"/>
                      </a:xfrm>
                      <a:prstGeom prst="rect">
                        <a:avLst/>
                      </a:prstGeom>
                      <a:noFill/>
                      <a:ln>
                        <a:noFill/>
                      </a:ln>
                    </p:spPr>
                  </p:pic>
                </p:oleObj>
              </mc:Fallback>
            </mc:AlternateContent>
          </a:graphicData>
        </a:graphic>
      </p:graphicFrame>
      <p:sp>
        <p:nvSpPr>
          <p:cNvPr id="5" name="Content Placeholder 4">
            <a:extLst>
              <a:ext uri="{FF2B5EF4-FFF2-40B4-BE49-F238E27FC236}">
                <a16:creationId xmlns:a16="http://schemas.microsoft.com/office/drawing/2014/main" id="{1006F8CB-8312-10B3-C02E-CC9DD6D56605}"/>
              </a:ext>
            </a:extLst>
          </p:cNvPr>
          <p:cNvSpPr>
            <a:spLocks noGrp="1"/>
          </p:cNvSpPr>
          <p:nvPr>
            <p:ph idx="14"/>
          </p:nvPr>
        </p:nvSpPr>
        <p:spPr>
          <a:xfrm>
            <a:off x="1905000" y="2261170"/>
            <a:ext cx="6019800" cy="405683"/>
          </a:xfrm>
        </p:spPr>
        <p:txBody>
          <a:bodyPr tIns="18000" bIns="18000" anchor="ctr" anchorCtr="0"/>
          <a:lstStyle/>
          <a:p>
            <a:pPr marL="0" lvl="1" indent="0">
              <a:buNone/>
            </a:pPr>
            <a:r>
              <a:rPr lang="en-US" sz="2400" dirty="0">
                <a:latin typeface="Arial" panose="020B0604020202020204" pitchFamily="34" charset="0"/>
                <a:cs typeface="Arial" panose="020B0604020202020204" pitchFamily="34" charset="0"/>
              </a:rPr>
              <a:t>signal modifies preprogrammed fuel delivery</a:t>
            </a:r>
          </a:p>
        </p:txBody>
      </p:sp>
      <p:sp>
        <p:nvSpPr>
          <p:cNvPr id="6" name="Content Placeholder 5">
            <a:extLst>
              <a:ext uri="{FF2B5EF4-FFF2-40B4-BE49-F238E27FC236}">
                <a16:creationId xmlns:a16="http://schemas.microsoft.com/office/drawing/2014/main" id="{DB4DA396-EC3D-7671-CF4A-C510541F097C}"/>
              </a:ext>
            </a:extLst>
          </p:cNvPr>
          <p:cNvSpPr>
            <a:spLocks noGrp="1"/>
          </p:cNvSpPr>
          <p:nvPr>
            <p:ph idx="15"/>
          </p:nvPr>
        </p:nvSpPr>
        <p:spPr>
          <a:xfrm>
            <a:off x="457200" y="2793759"/>
            <a:ext cx="8240712" cy="1168641"/>
          </a:xfrm>
        </p:spPr>
        <p:txBody>
          <a:bodyPr tIns="18000" bIns="18000" anchor="ctr" anchorCtr="0"/>
          <a:lstStyle/>
          <a:p>
            <a:pPr marL="829818" lvl="1" indent="-342900"/>
            <a:r>
              <a:rPr lang="en-US" sz="2400" dirty="0">
                <a:latin typeface="Arial" panose="020B0604020202020204" pitchFamily="34" charset="0"/>
                <a:cs typeface="Arial" panose="020B0604020202020204" pitchFamily="34" charset="0"/>
              </a:rPr>
              <a:t>Short-term fuel trim of +20% indicates that 20% additional fuel added to achieve proper air–fuel mixture</a:t>
            </a:r>
          </a:p>
        </p:txBody>
      </p:sp>
      <p:sp>
        <p:nvSpPr>
          <p:cNvPr id="7" name="Content Placeholder 6">
            <a:extLst>
              <a:ext uri="{FF2B5EF4-FFF2-40B4-BE49-F238E27FC236}">
                <a16:creationId xmlns:a16="http://schemas.microsoft.com/office/drawing/2014/main" id="{F8B653D6-22C8-780F-65DC-F19DA12D70A5}"/>
              </a:ext>
            </a:extLst>
          </p:cNvPr>
          <p:cNvSpPr>
            <a:spLocks noGrp="1"/>
          </p:cNvSpPr>
          <p:nvPr>
            <p:ph idx="16"/>
          </p:nvPr>
        </p:nvSpPr>
        <p:spPr>
          <a:xfrm>
            <a:off x="464372" y="4047433"/>
            <a:ext cx="8229600" cy="1667567"/>
          </a:xfrm>
        </p:spPr>
        <p:txBody>
          <a:bodyPr tIns="18000" bIns="18000" anchor="ctr" anchorCtr="0"/>
          <a:lstStyle/>
          <a:p>
            <a:pPr marL="342900" indent="-342900"/>
            <a:r>
              <a:rPr lang="en-US" sz="2400" noProof="0" dirty="0">
                <a:latin typeface="Arial" panose="020B0604020202020204" pitchFamily="34" charset="0"/>
                <a:cs typeface="Arial" panose="020B0604020202020204" pitchFamily="34" charset="0"/>
              </a:rPr>
              <a:t>Long-Term Fuel Trim</a:t>
            </a:r>
          </a:p>
          <a:p>
            <a:pPr marL="829818" lvl="1" indent="-342900"/>
            <a:r>
              <a:rPr lang="en-US" sz="2400" dirty="0">
                <a:latin typeface="Arial" panose="020B0604020202020204" pitchFamily="34" charset="0"/>
                <a:cs typeface="Arial" panose="020B0604020202020204" pitchFamily="34" charset="0"/>
              </a:rPr>
              <a:t>Add/subtract fuel for a longer amount of time than short-term fuel trim</a:t>
            </a:r>
          </a:p>
          <a:p>
            <a:pPr marL="829818" lvl="1" indent="-342900"/>
            <a:r>
              <a:rPr lang="en-US" sz="2400" dirty="0">
                <a:latin typeface="Arial" panose="020B0604020202020204" pitchFamily="34" charset="0"/>
                <a:cs typeface="Arial" panose="020B0604020202020204" pitchFamily="34" charset="0"/>
              </a:rPr>
              <a:t>keep -term fuel trim as close to zero as possible</a:t>
            </a:r>
            <a:endParaRPr lang="en-US" sz="24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962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8573"/>
            <a:ext cx="8229600" cy="590349"/>
          </a:xfrm>
        </p:spPr>
        <p:txBody>
          <a:bodyPr tIns="18000" bIns="18000" anchor="ctr" anchorCtr="0">
            <a:spAutoFit/>
          </a:bodyPr>
          <a:lstStyle/>
          <a:p>
            <a:r>
              <a:rPr lang="en-US" dirty="0"/>
              <a:t>Objectives </a:t>
            </a:r>
            <a:r>
              <a:rPr lang="en-US" sz="2800" dirty="0"/>
              <a:t>(1 of 2)</a:t>
            </a:r>
            <a:endParaRPr lang="en-US" dirty="0"/>
          </a:p>
        </p:txBody>
      </p:sp>
      <p:sp>
        <p:nvSpPr>
          <p:cNvPr id="4" name="Content Placeholder 3"/>
          <p:cNvSpPr>
            <a:spLocks noGrp="1"/>
          </p:cNvSpPr>
          <p:nvPr>
            <p:ph idx="1"/>
          </p:nvPr>
        </p:nvSpPr>
        <p:spPr>
          <a:xfrm>
            <a:off x="457200" y="1014948"/>
            <a:ext cx="8229600" cy="3785652"/>
          </a:xfrm>
        </p:spPr>
        <p:txBody>
          <a:bodyPr tIns="18000" bIns="18000" anchor="ctr" anchorCtr="0">
            <a:spAutoFit/>
          </a:bodyPr>
          <a:lstStyle/>
          <a:p>
            <a:pPr marL="713232" indent="-713232">
              <a:spcBef>
                <a:spcPts val="600"/>
              </a:spcBef>
              <a:buNone/>
            </a:pPr>
            <a:r>
              <a:rPr lang="en-US" sz="2400" b="1" dirty="0">
                <a:solidFill>
                  <a:srgbClr val="007FA3"/>
                </a:solidFill>
                <a:latin typeface="Arial" panose="020B0604020202020204" pitchFamily="34" charset="0"/>
                <a:cs typeface="Arial" panose="020B0604020202020204" pitchFamily="34" charset="0"/>
              </a:rPr>
              <a:t>20.1</a:t>
            </a:r>
            <a:r>
              <a:rPr lang="en-US" sz="2400" dirty="0">
                <a:latin typeface="Arial" panose="020B0604020202020204" pitchFamily="34" charset="0"/>
                <a:cs typeface="Arial" panose="020B0604020202020204" pitchFamily="34" charset="0"/>
              </a:rPr>
              <a:t> Explain the purpose and function of fuel trim. </a:t>
            </a:r>
          </a:p>
          <a:p>
            <a:pPr marL="713232" indent="-713232">
              <a:spcBef>
                <a:spcPts val="600"/>
              </a:spcBef>
              <a:buNone/>
            </a:pPr>
            <a:r>
              <a:rPr lang="en-US" sz="2400" b="1" dirty="0">
                <a:solidFill>
                  <a:srgbClr val="007FA3"/>
                </a:solidFill>
                <a:latin typeface="Arial" panose="020B0604020202020204" pitchFamily="34" charset="0"/>
                <a:cs typeface="Arial" panose="020B0604020202020204" pitchFamily="34" charset="0"/>
              </a:rPr>
              <a:t>20.2</a:t>
            </a:r>
            <a:r>
              <a:rPr lang="en-US" sz="2400" dirty="0">
                <a:latin typeface="Arial" panose="020B0604020202020204" pitchFamily="34" charset="0"/>
                <a:cs typeface="Arial" panose="020B0604020202020204" pitchFamily="34" charset="0"/>
              </a:rPr>
              <a:t> Discuss the difference between speed density and mass airflow fuel control. </a:t>
            </a:r>
          </a:p>
          <a:p>
            <a:pPr marL="713232" indent="-713232">
              <a:spcBef>
                <a:spcPts val="600"/>
              </a:spcBef>
              <a:buNone/>
            </a:pPr>
            <a:r>
              <a:rPr lang="en-US" sz="2400" b="1" dirty="0">
                <a:solidFill>
                  <a:srgbClr val="007FA3"/>
                </a:solidFill>
                <a:latin typeface="Arial" panose="020B0604020202020204" pitchFamily="34" charset="0"/>
                <a:cs typeface="Arial" panose="020B0604020202020204" pitchFamily="34" charset="0"/>
              </a:rPr>
              <a:t>20.3</a:t>
            </a:r>
            <a:r>
              <a:rPr lang="en-US" sz="2400" dirty="0">
                <a:latin typeface="Arial" panose="020B0604020202020204" pitchFamily="34" charset="0"/>
                <a:cs typeface="Arial" panose="020B0604020202020204" pitchFamily="34" charset="0"/>
              </a:rPr>
              <a:t> Explain how the </a:t>
            </a:r>
            <a:r>
              <a:rPr lang="en-US" sz="2400" spc="-300" dirty="0">
                <a:latin typeface="Arial" panose="020B0604020202020204" pitchFamily="34" charset="0"/>
                <a:cs typeface="Arial" panose="020B0604020202020204" pitchFamily="34" charset="0"/>
              </a:rPr>
              <a:t>P C </a:t>
            </a:r>
            <a:r>
              <a:rPr lang="en-US" sz="2400" dirty="0">
                <a:latin typeface="Arial" panose="020B0604020202020204" pitchFamily="34" charset="0"/>
                <a:cs typeface="Arial" panose="020B0604020202020204" pitchFamily="34" charset="0"/>
              </a:rPr>
              <a:t>M determines the base injector pulse width. </a:t>
            </a:r>
          </a:p>
          <a:p>
            <a:pPr marL="713232" indent="-713232">
              <a:spcBef>
                <a:spcPts val="600"/>
              </a:spcBef>
              <a:buNone/>
            </a:pPr>
            <a:r>
              <a:rPr lang="en-US" sz="2400" b="1" dirty="0">
                <a:solidFill>
                  <a:srgbClr val="007FA3"/>
                </a:solidFill>
                <a:latin typeface="Arial" panose="020B0604020202020204" pitchFamily="34" charset="0"/>
                <a:cs typeface="Arial" panose="020B0604020202020204" pitchFamily="34" charset="0"/>
              </a:rPr>
              <a:t>20.4</a:t>
            </a:r>
            <a:r>
              <a:rPr lang="en-US" sz="2400" dirty="0">
                <a:latin typeface="Arial" panose="020B0604020202020204" pitchFamily="34" charset="0"/>
                <a:cs typeface="Arial" panose="020B0604020202020204" pitchFamily="34" charset="0"/>
              </a:rPr>
              <a:t> Compare short-term and long-term fuel trim. </a:t>
            </a:r>
          </a:p>
          <a:p>
            <a:pPr marL="713232" indent="-713232">
              <a:spcBef>
                <a:spcPts val="600"/>
              </a:spcBef>
              <a:buNone/>
            </a:pPr>
            <a:r>
              <a:rPr lang="en-US" sz="2400" b="1" dirty="0">
                <a:solidFill>
                  <a:srgbClr val="007FA3"/>
                </a:solidFill>
                <a:latin typeface="Arial" panose="020B0604020202020204" pitchFamily="34" charset="0"/>
                <a:cs typeface="Arial" panose="020B0604020202020204" pitchFamily="34" charset="0"/>
              </a:rPr>
              <a:t>20.5</a:t>
            </a:r>
            <a:r>
              <a:rPr lang="en-US" sz="2400" dirty="0">
                <a:latin typeface="Arial" panose="020B0604020202020204" pitchFamily="34" charset="0"/>
                <a:cs typeface="Arial" panose="020B0604020202020204" pitchFamily="34" charset="0"/>
              </a:rPr>
              <a:t> Explain how fuel trim can aid in diagnosis. </a:t>
            </a:r>
          </a:p>
          <a:p>
            <a:pPr marL="713232" indent="-713232">
              <a:spcBef>
                <a:spcPts val="600"/>
              </a:spcBef>
              <a:buNone/>
            </a:pPr>
            <a:r>
              <a:rPr lang="en-US" sz="2400" b="1" dirty="0">
                <a:solidFill>
                  <a:srgbClr val="007FA3"/>
                </a:solidFill>
                <a:latin typeface="Arial" panose="020B0604020202020204" pitchFamily="34" charset="0"/>
                <a:cs typeface="Arial" panose="020B0604020202020204" pitchFamily="34" charset="0"/>
              </a:rPr>
              <a:t>20.6 </a:t>
            </a:r>
            <a:r>
              <a:rPr lang="en-US" sz="2400" dirty="0">
                <a:latin typeface="Arial" panose="020B0604020202020204" pitchFamily="34" charset="0"/>
                <a:cs typeface="Arial" panose="020B0604020202020204" pitchFamily="34" charset="0"/>
              </a:rPr>
              <a:t>Explain the purpose of fuel trim cells.</a:t>
            </a:r>
          </a:p>
          <a:p>
            <a:pPr marL="713232" indent="-713232">
              <a:spcBef>
                <a:spcPts val="600"/>
              </a:spcBef>
              <a:buNone/>
            </a:pPr>
            <a:r>
              <a:rPr lang="en-US" sz="2400" b="1" dirty="0">
                <a:solidFill>
                  <a:srgbClr val="007FA3"/>
                </a:solidFill>
                <a:latin typeface="Arial" panose="020B0604020202020204" pitchFamily="34" charset="0"/>
                <a:cs typeface="Arial" panose="020B0604020202020204" pitchFamily="34" charset="0"/>
              </a:rPr>
              <a:t>20.7 </a:t>
            </a:r>
            <a:r>
              <a:rPr lang="en-US" sz="2400" dirty="0">
                <a:latin typeface="Arial" panose="020B0604020202020204" pitchFamily="34" charset="0"/>
                <a:cs typeface="Arial" panose="020B0604020202020204" pitchFamily="34" charset="0"/>
              </a:rPr>
              <a:t>Describe how to diagnose fuel trim concerns.</a:t>
            </a:r>
          </a:p>
        </p:txBody>
      </p:sp>
    </p:spTree>
    <p:extLst>
      <p:ext uri="{BB962C8B-B14F-4D97-AF65-F5344CB8AC3E}">
        <p14:creationId xmlns:p14="http://schemas.microsoft.com/office/powerpoint/2010/main" val="4118588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75"/>
            <a:ext cx="8229600" cy="553998"/>
          </a:xfrm>
        </p:spPr>
        <p:txBody>
          <a:bodyPr anchor="ctr" anchorCtr="0">
            <a:spAutoFit/>
          </a:bodyPr>
          <a:lstStyle/>
          <a:p>
            <a:r>
              <a:rPr lang="en-US" dirty="0"/>
              <a:t>Fuel Trim Cells</a:t>
            </a:r>
          </a:p>
        </p:txBody>
      </p:sp>
      <p:sp>
        <p:nvSpPr>
          <p:cNvPr id="4" name="Content Placeholder 3"/>
          <p:cNvSpPr>
            <a:spLocks noGrp="1"/>
          </p:cNvSpPr>
          <p:nvPr>
            <p:ph idx="1"/>
          </p:nvPr>
        </p:nvSpPr>
        <p:spPr>
          <a:xfrm>
            <a:off x="457200" y="990600"/>
            <a:ext cx="8229600" cy="3608680"/>
          </a:xfrm>
        </p:spPr>
        <p:txBody>
          <a:bodyPr anchor="ctr" anchorCtr="0">
            <a:spAutoFit/>
          </a:bodyPr>
          <a:lstStyle/>
          <a:p>
            <a:r>
              <a:rPr lang="en-US" sz="2400" dirty="0">
                <a:latin typeface="Arial" panose="020B0604020202020204" pitchFamily="34" charset="0"/>
                <a:cs typeface="Arial" panose="020B0604020202020204" pitchFamily="34" charset="0"/>
              </a:rPr>
              <a:t>Both </a:t>
            </a:r>
            <a:r>
              <a:rPr lang="en-US" sz="2400" spc="-300" dirty="0">
                <a:latin typeface="Arial" panose="020B0604020202020204" pitchFamily="34" charset="0"/>
                <a:cs typeface="Arial" panose="020B0604020202020204" pitchFamily="34" charset="0"/>
              </a:rPr>
              <a:t>S T F T </a:t>
            </a:r>
            <a:r>
              <a:rPr lang="en-US" sz="2400" dirty="0">
                <a:latin typeface="Arial" panose="020B0604020202020204" pitchFamily="34" charset="0"/>
                <a:cs typeface="Arial" panose="020B0604020202020204" pitchFamily="34" charset="0"/>
              </a:rPr>
              <a:t>s and </a:t>
            </a:r>
            <a:r>
              <a:rPr lang="en-US" sz="2400" spc="-300" dirty="0">
                <a:latin typeface="Arial" panose="020B0604020202020204" pitchFamily="34" charset="0"/>
                <a:cs typeface="Arial" panose="020B0604020202020204" pitchFamily="34" charset="0"/>
              </a:rPr>
              <a:t>L T F T </a:t>
            </a:r>
            <a:r>
              <a:rPr lang="en-US" sz="2400" dirty="0">
                <a:latin typeface="Arial" panose="020B0604020202020204" pitchFamily="34" charset="0"/>
                <a:cs typeface="Arial" panose="020B0604020202020204" pitchFamily="34" charset="0"/>
              </a:rPr>
              <a:t>s react to oxygen sensor voltage </a:t>
            </a:r>
          </a:p>
          <a:p>
            <a:pPr lvl="1"/>
            <a:r>
              <a:rPr lang="en-US" sz="2400" dirty="0">
                <a:latin typeface="Arial" panose="020B0604020202020204" pitchFamily="34" charset="0"/>
                <a:cs typeface="Arial" panose="020B0604020202020204" pitchFamily="34" charset="0"/>
              </a:rPr>
              <a:t>To modify fuel delivery. </a:t>
            </a:r>
          </a:p>
          <a:p>
            <a:r>
              <a:rPr lang="en-US" sz="2400" dirty="0">
                <a:latin typeface="Arial" panose="020B0604020202020204" pitchFamily="34" charset="0"/>
                <a:cs typeface="Arial" panose="020B0604020202020204" pitchFamily="34" charset="0"/>
              </a:rPr>
              <a:t>Most vehicles set aside different fuel trim cells for each combination of engine speed (</a:t>
            </a:r>
            <a:r>
              <a:rPr lang="en-US" sz="2400" spc="-300" dirty="0">
                <a:latin typeface="Arial" panose="020B0604020202020204" pitchFamily="34" charset="0"/>
                <a:cs typeface="Arial" panose="020B0604020202020204" pitchFamily="34" charset="0"/>
              </a:rPr>
              <a:t>R P </a:t>
            </a:r>
            <a:r>
              <a:rPr lang="en-US" sz="2400" dirty="0">
                <a:latin typeface="Arial" panose="020B0604020202020204" pitchFamily="34" charset="0"/>
                <a:cs typeface="Arial" panose="020B0604020202020204" pitchFamily="34" charset="0"/>
              </a:rPr>
              <a:t>M) and load. </a:t>
            </a:r>
          </a:p>
          <a:p>
            <a:r>
              <a:rPr lang="en-US" sz="2400" dirty="0">
                <a:latin typeface="Arial" panose="020B0604020202020204" pitchFamily="34" charset="0"/>
                <a:cs typeface="Arial" panose="020B0604020202020204" pitchFamily="34" charset="0"/>
              </a:rPr>
              <a:t>Computer can then correct for slight differences in fuel mixture separately for each cell. </a:t>
            </a:r>
          </a:p>
          <a:p>
            <a:r>
              <a:rPr lang="en-US" sz="2400" spc="-300" dirty="0">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M uses 16 cells plus 2 for deceleration and 2 for idle only.</a:t>
            </a:r>
          </a:p>
        </p:txBody>
      </p:sp>
    </p:spTree>
    <p:extLst>
      <p:ext uri="{BB962C8B-B14F-4D97-AF65-F5344CB8AC3E}">
        <p14:creationId xmlns:p14="http://schemas.microsoft.com/office/powerpoint/2010/main" val="3938599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152400"/>
            <a:ext cx="8229600" cy="590349"/>
          </a:xfrm>
        </p:spPr>
        <p:txBody>
          <a:bodyPr tIns="18000" bIns="18000" anchor="ctr" anchorCtr="0"/>
          <a:lstStyle/>
          <a:p>
            <a:r>
              <a:rPr lang="en-US" dirty="0"/>
              <a:t>Figure 20.4 </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7201" y="965917"/>
            <a:ext cx="4419600"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An Example of a Fuel Cell Map.</a:t>
            </a:r>
          </a:p>
        </p:txBody>
      </p:sp>
      <p:pic>
        <p:nvPicPr>
          <p:cNvPr id="9" name="Picture 8" descr="An example of a fuel cell map.&#10;Long description is available in notes, press F6.">
            <a:extLst>
              <a:ext uri="{FF2B5EF4-FFF2-40B4-BE49-F238E27FC236}">
                <a16:creationId xmlns:a16="http://schemas.microsoft.com/office/drawing/2014/main" id="{68FED3CE-406C-9832-B120-00D039467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57" y="1609495"/>
            <a:ext cx="7377486" cy="3876905"/>
          </a:xfrm>
          <a:prstGeom prst="rect">
            <a:avLst/>
          </a:prstGeo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5766517"/>
            <a:ext cx="4110567"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An example of a fuel cell map.</a:t>
            </a:r>
          </a:p>
        </p:txBody>
      </p:sp>
    </p:spTree>
    <p:extLst>
      <p:ext uri="{BB962C8B-B14F-4D97-AF65-F5344CB8AC3E}">
        <p14:creationId xmlns:p14="http://schemas.microsoft.com/office/powerpoint/2010/main" val="3309625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dirty="0"/>
              <a:t>Fuel Cell Diagnosis</a:t>
            </a:r>
          </a:p>
        </p:txBody>
      </p:sp>
      <p:sp>
        <p:nvSpPr>
          <p:cNvPr id="4" name="Content Placeholder 3"/>
          <p:cNvSpPr>
            <a:spLocks noGrp="1"/>
          </p:cNvSpPr>
          <p:nvPr>
            <p:ph idx="1"/>
          </p:nvPr>
        </p:nvSpPr>
        <p:spPr>
          <a:xfrm>
            <a:off x="457200" y="914400"/>
            <a:ext cx="8229600" cy="4268279"/>
          </a:xfrm>
        </p:spPr>
        <p:txBody>
          <a:bodyPr tIns="18000" bIns="18000" anchor="ctr" anchorCtr="0">
            <a:spAutoFit/>
          </a:bodyPr>
          <a:lstStyle/>
          <a:p>
            <a:pPr>
              <a:spcBef>
                <a:spcPts val="600"/>
              </a:spcBef>
            </a:pPr>
            <a:r>
              <a:rPr lang="en-US" sz="2400" dirty="0">
                <a:latin typeface="Arial" panose="020B0604020202020204" pitchFamily="34" charset="0"/>
                <a:cs typeface="Arial" panose="020B0604020202020204" pitchFamily="34" charset="0"/>
              </a:rPr>
              <a:t>To use fuel trim as a diagnostic aid</a:t>
            </a:r>
          </a:p>
          <a:p>
            <a:pPr>
              <a:spcBef>
                <a:spcPts val="600"/>
              </a:spcBef>
            </a:pPr>
            <a:r>
              <a:rPr lang="en-US" sz="2400" dirty="0">
                <a:latin typeface="Arial" panose="020B0604020202020204" pitchFamily="34" charset="0"/>
                <a:cs typeface="Arial" panose="020B0604020202020204" pitchFamily="34" charset="0"/>
              </a:rPr>
              <a:t>Data observed during same condition as concern</a:t>
            </a:r>
          </a:p>
          <a:p>
            <a:pPr>
              <a:spcBef>
                <a:spcPts val="600"/>
              </a:spcBef>
            </a:pPr>
            <a:r>
              <a:rPr lang="en-US" sz="2400" dirty="0">
                <a:latin typeface="Arial" panose="020B0604020202020204" pitchFamily="34" charset="0"/>
                <a:cs typeface="Arial" panose="020B0604020202020204" pitchFamily="34" charset="0"/>
              </a:rPr>
              <a:t>For example, two cells for idle—one with A/C on and one with A/C off</a:t>
            </a:r>
          </a:p>
          <a:p>
            <a:pPr>
              <a:spcBef>
                <a:spcPts val="600"/>
              </a:spcBef>
            </a:pPr>
            <a:r>
              <a:rPr lang="en-US" sz="2400" dirty="0">
                <a:latin typeface="Arial" panose="020B0604020202020204" pitchFamily="34" charset="0"/>
                <a:cs typeface="Arial" panose="020B0604020202020204" pitchFamily="34" charset="0"/>
              </a:rPr>
              <a:t>If problem only occurs when the A/C is on</a:t>
            </a:r>
          </a:p>
          <a:p>
            <a:pPr>
              <a:spcBef>
                <a:spcPts val="600"/>
              </a:spcBef>
            </a:pPr>
            <a:r>
              <a:rPr lang="en-US" sz="2400" dirty="0">
                <a:latin typeface="Arial" panose="020B0604020202020204" pitchFamily="34" charset="0"/>
                <a:cs typeface="Arial" panose="020B0604020202020204" pitchFamily="34" charset="0"/>
              </a:rPr>
              <a:t>Observe fuel trim numbers at idle and with A/C on. </a:t>
            </a:r>
          </a:p>
          <a:p>
            <a:pPr>
              <a:spcBef>
                <a:spcPts val="600"/>
              </a:spcBef>
            </a:pPr>
            <a:r>
              <a:rPr lang="en-US" sz="2400" dirty="0">
                <a:latin typeface="Arial" panose="020B0604020202020204" pitchFamily="34" charset="0"/>
                <a:cs typeface="Arial" panose="020B0604020202020204" pitchFamily="34" charset="0"/>
              </a:rPr>
              <a:t>Looking at fuel trim in the service bay (stall) </a:t>
            </a:r>
          </a:p>
          <a:p>
            <a:pPr>
              <a:spcBef>
                <a:spcPts val="600"/>
              </a:spcBef>
            </a:pPr>
            <a:r>
              <a:rPr lang="en-US" sz="2400" dirty="0">
                <a:latin typeface="Arial" panose="020B0604020202020204" pitchFamily="34" charset="0"/>
                <a:cs typeface="Arial" panose="020B0604020202020204" pitchFamily="34" charset="0"/>
              </a:rPr>
              <a:t>With engine at idle will not find a concern at 55 </a:t>
            </a:r>
            <a:r>
              <a:rPr lang="en-US" sz="2400" spc="-300" dirty="0">
                <a:latin typeface="Arial" panose="020B0604020202020204" pitchFamily="34" charset="0"/>
                <a:cs typeface="Arial" panose="020B0604020202020204" pitchFamily="34" charset="0"/>
              </a:rPr>
              <a:t>M P </a:t>
            </a:r>
            <a:r>
              <a:rPr lang="en-US" sz="2400" dirty="0">
                <a:latin typeface="Arial" panose="020B0604020202020204" pitchFamily="34" charset="0"/>
                <a:cs typeface="Arial" panose="020B0604020202020204" pitchFamily="34" charset="0"/>
              </a:rPr>
              <a:t>H</a:t>
            </a:r>
          </a:p>
          <a:p>
            <a:pPr>
              <a:spcBef>
                <a:spcPts val="600"/>
              </a:spcBef>
            </a:pPr>
            <a:r>
              <a:rPr lang="en-US" sz="2400" dirty="0">
                <a:latin typeface="Arial" panose="020B0604020202020204" pitchFamily="34" charset="0"/>
                <a:cs typeface="Arial" panose="020B0604020202020204" pitchFamily="34" charset="0"/>
              </a:rPr>
              <a:t>Vehicle must be driven under similar conditions to best duplicate the condition when concern occurs. </a:t>
            </a:r>
          </a:p>
        </p:txBody>
      </p:sp>
    </p:spTree>
    <p:extLst>
      <p:ext uri="{BB962C8B-B14F-4D97-AF65-F5344CB8AC3E}">
        <p14:creationId xmlns:p14="http://schemas.microsoft.com/office/powerpoint/2010/main" val="749527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152400"/>
            <a:ext cx="8229600" cy="590349"/>
          </a:xfrm>
        </p:spPr>
        <p:txBody>
          <a:bodyPr tIns="18000" bIns="18000" anchor="ctr" anchorCtr="0"/>
          <a:lstStyle/>
          <a:p>
            <a:r>
              <a:rPr lang="en-US" dirty="0"/>
              <a:t>Figure 20.5 </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7201" y="965917"/>
            <a:ext cx="5029200" cy="405683"/>
          </a:xfrm>
        </p:spPr>
        <p:txBody>
          <a:bodyPr tIns="18000" bIns="18000" anchor="ctr" anchorCtr="0"/>
          <a:lstStyle/>
          <a:p>
            <a:pPr marL="0" indent="0">
              <a:buNone/>
            </a:pPr>
            <a:r>
              <a:rPr lang="en-US" sz="2400" dirty="0"/>
              <a:t>Fuel Trim Diagnostic Chart Example.</a:t>
            </a:r>
          </a:p>
        </p:txBody>
      </p:sp>
      <p:pic>
        <p:nvPicPr>
          <p:cNvPr id="7" name="Picture 6" descr="A table showing fuel trim diagnostic chart example.&#10;Long description is available in notes, press F6.">
            <a:extLst>
              <a:ext uri="{FF2B5EF4-FFF2-40B4-BE49-F238E27FC236}">
                <a16:creationId xmlns:a16="http://schemas.microsoft.com/office/drawing/2014/main" id="{F795F5AB-A286-C4DA-04F0-1A882B0AA4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340" y="1524000"/>
            <a:ext cx="5859321" cy="4305451"/>
          </a:xfrm>
          <a:prstGeom prst="rect">
            <a:avLst/>
          </a:prstGeo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5943600"/>
            <a:ext cx="5029201" cy="405683"/>
          </a:xfrm>
        </p:spPr>
        <p:txBody>
          <a:bodyPr tIns="18000" bIns="18000" anchor="ctr" anchorCtr="0"/>
          <a:lstStyle/>
          <a:p>
            <a:pPr marL="0" indent="0">
              <a:buNone/>
            </a:pPr>
            <a:r>
              <a:rPr lang="en-US" sz="2400" dirty="0"/>
              <a:t>A fuel trim diagnostic chart example.</a:t>
            </a:r>
          </a:p>
        </p:txBody>
      </p:sp>
    </p:spTree>
    <p:extLst>
      <p:ext uri="{BB962C8B-B14F-4D97-AF65-F5344CB8AC3E}">
        <p14:creationId xmlns:p14="http://schemas.microsoft.com/office/powerpoint/2010/main" val="3794646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dirty="0"/>
              <a:t>Using Fuel Trim as a Diagnostic Aid</a:t>
            </a:r>
          </a:p>
        </p:txBody>
      </p:sp>
      <p:sp>
        <p:nvSpPr>
          <p:cNvPr id="4" name="Content Placeholder 3"/>
          <p:cNvSpPr>
            <a:spLocks noGrp="1"/>
          </p:cNvSpPr>
          <p:nvPr>
            <p:ph idx="1"/>
          </p:nvPr>
        </p:nvSpPr>
        <p:spPr>
          <a:xfrm>
            <a:off x="457200" y="952097"/>
            <a:ext cx="8229600" cy="2752480"/>
          </a:xfrm>
        </p:spPr>
        <p:txBody>
          <a:bodyPr tIns="18000" bIns="18000" anchor="ctr" anchorCtr="0">
            <a:spAutoFit/>
          </a:bodyPr>
          <a:lstStyle/>
          <a:p>
            <a:r>
              <a:rPr lang="en-US" sz="2400" dirty="0">
                <a:latin typeface="Arial" panose="020B0604020202020204" pitchFamily="34" charset="0"/>
                <a:cs typeface="Arial" panose="020B0604020202020204" pitchFamily="34" charset="0"/>
              </a:rPr>
              <a:t>Fuel trim values observed with scan tool. </a:t>
            </a:r>
          </a:p>
          <a:p>
            <a:r>
              <a:rPr lang="en-US" sz="2400" dirty="0">
                <a:latin typeface="Arial" panose="020B0604020202020204" pitchFamily="34" charset="0"/>
                <a:cs typeface="Arial" panose="020B0604020202020204" pitchFamily="34" charset="0"/>
              </a:rPr>
              <a:t>Scan tool displays both short-term and long-term fuel trim. </a:t>
            </a:r>
          </a:p>
          <a:p>
            <a:pPr lvl="1"/>
            <a:r>
              <a:rPr lang="en-US" sz="2400" dirty="0">
                <a:latin typeface="Arial" panose="020B0604020202020204" pitchFamily="34" charset="0"/>
                <a:cs typeface="Arial" panose="020B0604020202020204" pitchFamily="34" charset="0"/>
              </a:rPr>
              <a:t>For system diagnosis</a:t>
            </a:r>
          </a:p>
          <a:p>
            <a:pPr lvl="1"/>
            <a:r>
              <a:rPr lang="en-US" sz="2400" dirty="0">
                <a:latin typeface="Arial" panose="020B0604020202020204" pitchFamily="34" charset="0"/>
                <a:cs typeface="Arial" panose="020B0604020202020204" pitchFamily="34" charset="0"/>
              </a:rPr>
              <a:t>Refer to long-term fuel trim </a:t>
            </a:r>
          </a:p>
          <a:p>
            <a:pPr lvl="2"/>
            <a:r>
              <a:rPr lang="en-US" sz="2400" dirty="0">
                <a:latin typeface="Arial" panose="020B0604020202020204" pitchFamily="34" charset="0"/>
                <a:cs typeface="Arial" panose="020B0604020202020204" pitchFamily="34" charset="0"/>
              </a:rPr>
              <a:t>Represents a longer amount of time (history) </a:t>
            </a:r>
          </a:p>
          <a:p>
            <a:pPr lvl="2"/>
            <a:r>
              <a:rPr lang="en-US" sz="2400" dirty="0">
                <a:latin typeface="Arial" panose="020B0604020202020204" pitchFamily="34" charset="0"/>
                <a:cs typeface="Arial" panose="020B0604020202020204" pitchFamily="34" charset="0"/>
              </a:rPr>
              <a:t>Greater amount of mixture correction.</a:t>
            </a:r>
          </a:p>
        </p:txBody>
      </p:sp>
    </p:spTree>
    <p:extLst>
      <p:ext uri="{BB962C8B-B14F-4D97-AF65-F5344CB8AC3E}">
        <p14:creationId xmlns:p14="http://schemas.microsoft.com/office/powerpoint/2010/main" val="2191671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7471"/>
            <a:ext cx="8229600" cy="590349"/>
          </a:xfrm>
        </p:spPr>
        <p:txBody>
          <a:bodyPr tIns="18000" bIns="18000" anchor="ctr" anchorCtr="0">
            <a:spAutoFit/>
          </a:bodyPr>
          <a:lstStyle/>
          <a:p>
            <a:r>
              <a:rPr lang="en-US" dirty="0"/>
              <a:t>Mass Airflow Accuracy </a:t>
            </a:r>
            <a:r>
              <a:rPr lang="en-US" sz="2800" dirty="0"/>
              <a:t>(1 of 2)</a:t>
            </a:r>
            <a:endParaRPr lang="en-US" dirty="0"/>
          </a:p>
        </p:txBody>
      </p:sp>
      <p:sp>
        <p:nvSpPr>
          <p:cNvPr id="4" name="Content Placeholder 3"/>
          <p:cNvSpPr>
            <a:spLocks noGrp="1"/>
          </p:cNvSpPr>
          <p:nvPr>
            <p:ph idx="1"/>
          </p:nvPr>
        </p:nvSpPr>
        <p:spPr>
          <a:xfrm>
            <a:off x="457200" y="936769"/>
            <a:ext cx="8229600" cy="4778231"/>
          </a:xfrm>
        </p:spPr>
        <p:txBody>
          <a:bodyPr tIns="18000" bIns="18000" anchor="ctr" anchorCtr="0">
            <a:spAutoFit/>
          </a:bodyPr>
          <a:lstStyle/>
          <a:p>
            <a:r>
              <a:rPr lang="en-US" sz="2400" dirty="0">
                <a:latin typeface="Arial" panose="020B0604020202020204" pitchFamily="34" charset="0"/>
                <a:cs typeface="Arial" panose="020B0604020202020204" pitchFamily="34" charset="0"/>
              </a:rPr>
              <a:t>With </a:t>
            </a:r>
            <a:r>
              <a:rPr lang="en-US" sz="2400" spc="-200" dirty="0">
                <a:latin typeface="Arial" panose="020B0604020202020204" pitchFamily="34" charset="0"/>
                <a:cs typeface="Arial" panose="020B0604020202020204" pitchFamily="34" charset="0"/>
              </a:rPr>
              <a:t>M A </a:t>
            </a:r>
            <a:r>
              <a:rPr lang="en-US" sz="2400" dirty="0">
                <a:latin typeface="Arial" panose="020B0604020202020204" pitchFamily="34" charset="0"/>
                <a:cs typeface="Arial" panose="020B0604020202020204" pitchFamily="34" charset="0"/>
              </a:rPr>
              <a:t>F sensor, accuracy of sensor is critical for </a:t>
            </a:r>
            <a:r>
              <a:rPr lang="en-US" sz="2400" spc="-300" dirty="0">
                <a:latin typeface="Arial" panose="020B0604020202020204" pitchFamily="34" charset="0"/>
                <a:cs typeface="Arial" panose="020B0604020202020204" pitchFamily="34" charset="0"/>
              </a:rPr>
              <a:t>P C </a:t>
            </a:r>
            <a:r>
              <a:rPr lang="en-US" sz="2400" dirty="0">
                <a:latin typeface="Arial" panose="020B0604020202020204" pitchFamily="34" charset="0"/>
                <a:cs typeface="Arial" panose="020B0604020202020204" pitchFamily="34" charset="0"/>
              </a:rPr>
              <a:t>M to provide current pulse width command to fuel injectors. </a:t>
            </a:r>
          </a:p>
          <a:p>
            <a:r>
              <a:rPr lang="en-US" sz="2400" dirty="0">
                <a:latin typeface="Arial" panose="020B0604020202020204" pitchFamily="34" charset="0"/>
                <a:cs typeface="Arial" panose="020B0604020202020204" pitchFamily="34" charset="0"/>
              </a:rPr>
              <a:t>Factors affecting </a:t>
            </a:r>
            <a:r>
              <a:rPr lang="en-US" sz="2400" spc="-200" dirty="0">
                <a:latin typeface="Arial" panose="020B0604020202020204" pitchFamily="34" charset="0"/>
                <a:cs typeface="Arial" panose="020B0604020202020204" pitchFamily="34" charset="0"/>
              </a:rPr>
              <a:t>M A </a:t>
            </a:r>
            <a:r>
              <a:rPr lang="en-US" sz="2400" dirty="0">
                <a:latin typeface="Arial" panose="020B0604020202020204" pitchFamily="34" charset="0"/>
                <a:cs typeface="Arial" panose="020B0604020202020204" pitchFamily="34" charset="0"/>
              </a:rPr>
              <a:t>F sensor readings include:</a:t>
            </a:r>
          </a:p>
          <a:p>
            <a:pPr lvl="1"/>
            <a:r>
              <a:rPr lang="en-US" sz="2400" b="1" dirty="0">
                <a:latin typeface="Arial" panose="020B0604020202020204" pitchFamily="34" charset="0"/>
                <a:cs typeface="Arial" panose="020B0604020202020204" pitchFamily="34" charset="0"/>
              </a:rPr>
              <a:t>Vacuum leaks. </a:t>
            </a:r>
            <a:r>
              <a:rPr lang="en-US" sz="2400" dirty="0">
                <a:latin typeface="Arial" panose="020B0604020202020204" pitchFamily="34" charset="0"/>
                <a:cs typeface="Arial" panose="020B0604020202020204" pitchFamily="34" charset="0"/>
              </a:rPr>
              <a:t>Represents air entering combustion chambers not measured by </a:t>
            </a:r>
            <a:r>
              <a:rPr lang="en-US" sz="2400" spc="-300" dirty="0">
                <a:latin typeface="Arial" panose="020B0604020202020204" pitchFamily="34" charset="0"/>
                <a:cs typeface="Arial" panose="020B0604020202020204" pitchFamily="34" charset="0"/>
              </a:rPr>
              <a:t>M A </a:t>
            </a:r>
            <a:r>
              <a:rPr lang="en-US" sz="2400" dirty="0">
                <a:latin typeface="Arial" panose="020B0604020202020204" pitchFamily="34" charset="0"/>
                <a:cs typeface="Arial" panose="020B0604020202020204" pitchFamily="34" charset="0"/>
              </a:rPr>
              <a:t>F sensor, and affects air–fuel mixture mostly at idle. Above idle, effects reduced. </a:t>
            </a:r>
          </a:p>
          <a:p>
            <a:pPr lvl="1"/>
            <a:r>
              <a:rPr lang="en-US" sz="2400" b="1" dirty="0">
                <a:latin typeface="Arial" panose="020B0604020202020204" pitchFamily="34" charset="0"/>
                <a:cs typeface="Arial" panose="020B0604020202020204" pitchFamily="34" charset="0"/>
              </a:rPr>
              <a:t>False air. </a:t>
            </a:r>
            <a:r>
              <a:rPr lang="en-US" sz="2400" dirty="0">
                <a:latin typeface="Arial" panose="020B0604020202020204" pitchFamily="34" charset="0"/>
                <a:cs typeface="Arial" panose="020B0604020202020204" pitchFamily="34" charset="0"/>
              </a:rPr>
              <a:t>False or unmeasured air is air that is entering the intake system after </a:t>
            </a:r>
            <a:r>
              <a:rPr lang="en-US" sz="2400" spc="-200" dirty="0">
                <a:latin typeface="Arial" panose="020B0604020202020204" pitchFamily="34" charset="0"/>
                <a:cs typeface="Arial" panose="020B0604020202020204" pitchFamily="34" charset="0"/>
              </a:rPr>
              <a:t>M A </a:t>
            </a:r>
            <a:r>
              <a:rPr lang="en-US" sz="2400" dirty="0">
                <a:latin typeface="Arial" panose="020B0604020202020204" pitchFamily="34" charset="0"/>
                <a:cs typeface="Arial" panose="020B0604020202020204" pitchFamily="34" charset="0"/>
              </a:rPr>
              <a:t>F sensor. This false air can have a great effect on air–fuel mixture at idle and, like a vacuum leak, tends to have less of an effect at higher engine speeds.</a:t>
            </a:r>
          </a:p>
        </p:txBody>
      </p:sp>
    </p:spTree>
    <p:extLst>
      <p:ext uri="{BB962C8B-B14F-4D97-AF65-F5344CB8AC3E}">
        <p14:creationId xmlns:p14="http://schemas.microsoft.com/office/powerpoint/2010/main" val="2763133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3351"/>
            <a:ext cx="8229600" cy="590349"/>
          </a:xfrm>
        </p:spPr>
        <p:txBody>
          <a:bodyPr tIns="18000" bIns="18000" anchor="ctr" anchorCtr="0">
            <a:spAutoFit/>
          </a:bodyPr>
          <a:lstStyle/>
          <a:p>
            <a:r>
              <a:rPr lang="en-US" dirty="0"/>
              <a:t>Mass Airflow Accuracy </a:t>
            </a:r>
            <a:r>
              <a:rPr lang="en-US" sz="2800" dirty="0"/>
              <a:t>(2 of 2)</a:t>
            </a:r>
            <a:endParaRPr lang="en-US" dirty="0"/>
          </a:p>
        </p:txBody>
      </p:sp>
      <p:sp>
        <p:nvSpPr>
          <p:cNvPr id="4" name="Content Placeholder 3"/>
          <p:cNvSpPr>
            <a:spLocks noGrp="1"/>
          </p:cNvSpPr>
          <p:nvPr>
            <p:ph idx="1"/>
          </p:nvPr>
        </p:nvSpPr>
        <p:spPr>
          <a:xfrm>
            <a:off x="457200" y="952649"/>
            <a:ext cx="8229600" cy="3924151"/>
          </a:xfrm>
        </p:spPr>
        <p:txBody>
          <a:bodyPr tIns="18000" bIns="18000" anchor="ctr" anchorCtr="0">
            <a:spAutoFit/>
          </a:bodyPr>
          <a:lstStyle/>
          <a:p>
            <a:r>
              <a:rPr lang="en-US" sz="2400" dirty="0">
                <a:latin typeface="Arial" panose="020B0604020202020204" pitchFamily="34" charset="0"/>
                <a:cs typeface="Arial" panose="020B0604020202020204" pitchFamily="34" charset="0"/>
              </a:rPr>
              <a:t>Factors affecting </a:t>
            </a:r>
            <a:r>
              <a:rPr lang="en-US" sz="2400" spc="-300" dirty="0">
                <a:latin typeface="Arial" panose="020B0604020202020204" pitchFamily="34" charset="0"/>
                <a:cs typeface="Arial" panose="020B0604020202020204" pitchFamily="34" charset="0"/>
              </a:rPr>
              <a:t>M A </a:t>
            </a:r>
            <a:r>
              <a:rPr lang="en-US" sz="2400" dirty="0">
                <a:latin typeface="Arial" panose="020B0604020202020204" pitchFamily="34" charset="0"/>
                <a:cs typeface="Arial" panose="020B0604020202020204" pitchFamily="34" charset="0"/>
              </a:rPr>
              <a:t>F sensor readings include:</a:t>
            </a:r>
          </a:p>
          <a:p>
            <a:pPr lvl="1"/>
            <a:r>
              <a:rPr lang="en-US" sz="2400" b="1" spc="-300" dirty="0">
                <a:latin typeface="Arial" panose="020B0604020202020204" pitchFamily="34" charset="0"/>
                <a:cs typeface="Arial" panose="020B0604020202020204" pitchFamily="34" charset="0"/>
              </a:rPr>
              <a:t>P C </a:t>
            </a:r>
            <a:r>
              <a:rPr lang="en-US" sz="2400" b="1" dirty="0">
                <a:latin typeface="Arial" panose="020B0604020202020204" pitchFamily="34" charset="0"/>
                <a:cs typeface="Arial" panose="020B0604020202020204" pitchFamily="34" charset="0"/>
              </a:rPr>
              <a:t>V airflow. </a:t>
            </a:r>
            <a:r>
              <a:rPr lang="en-US" sz="2400" dirty="0">
                <a:latin typeface="Arial" panose="020B0604020202020204" pitchFamily="34" charset="0"/>
                <a:cs typeface="Arial" panose="020B0604020202020204" pitchFamily="34" charset="0"/>
              </a:rPr>
              <a:t>Airflow through </a:t>
            </a:r>
            <a:r>
              <a:rPr lang="en-US" sz="2400" spc="-300" dirty="0">
                <a:latin typeface="Arial" panose="020B0604020202020204" pitchFamily="34" charset="0"/>
                <a:cs typeface="Arial" panose="020B0604020202020204" pitchFamily="34" charset="0"/>
              </a:rPr>
              <a:t>P C </a:t>
            </a:r>
            <a:r>
              <a:rPr lang="en-US" sz="2400" dirty="0">
                <a:latin typeface="Arial" panose="020B0604020202020204" pitchFamily="34" charset="0"/>
                <a:cs typeface="Arial" panose="020B0604020202020204" pitchFamily="34" charset="0"/>
              </a:rPr>
              <a:t>V system is not measured by </a:t>
            </a:r>
            <a:r>
              <a:rPr lang="en-US" sz="2400" spc="-300" dirty="0">
                <a:latin typeface="Arial" panose="020B0604020202020204" pitchFamily="34" charset="0"/>
                <a:cs typeface="Arial" panose="020B0604020202020204" pitchFamily="34" charset="0"/>
              </a:rPr>
              <a:t>M A </a:t>
            </a:r>
            <a:r>
              <a:rPr lang="en-US" sz="2400" dirty="0">
                <a:latin typeface="Arial" panose="020B0604020202020204" pitchFamily="34" charset="0"/>
                <a:cs typeface="Arial" panose="020B0604020202020204" pitchFamily="34" charset="0"/>
              </a:rPr>
              <a:t>F sensor. Therefore, all openings to crankcase must be sealed to prevent unmeasured air from entering.</a:t>
            </a:r>
          </a:p>
          <a:p>
            <a:pPr lvl="1"/>
            <a:r>
              <a:rPr lang="en-US" sz="2400" b="1" dirty="0">
                <a:latin typeface="Arial" panose="020B0604020202020204" pitchFamily="34" charset="0"/>
                <a:cs typeface="Arial" panose="020B0604020202020204" pitchFamily="34" charset="0"/>
              </a:rPr>
              <a:t>Airflow disturbance (disruption). </a:t>
            </a:r>
            <a:r>
              <a:rPr lang="en-US" sz="2400" dirty="0">
                <a:latin typeface="Arial" panose="020B0604020202020204" pitchFamily="34" charset="0"/>
                <a:cs typeface="Arial" panose="020B0604020202020204" pitchFamily="34" charset="0"/>
              </a:rPr>
              <a:t>If incorrect air filter is installed or air inlet system is modified, airflow through </a:t>
            </a:r>
            <a:r>
              <a:rPr lang="en-US" sz="2400" spc="-300" dirty="0">
                <a:latin typeface="Arial" panose="020B0604020202020204" pitchFamily="34" charset="0"/>
                <a:cs typeface="Arial" panose="020B0604020202020204" pitchFamily="34" charset="0"/>
              </a:rPr>
              <a:t>M A </a:t>
            </a:r>
            <a:r>
              <a:rPr lang="en-US" sz="2400" dirty="0">
                <a:latin typeface="Arial" panose="020B0604020202020204" pitchFamily="34" charset="0"/>
                <a:cs typeface="Arial" panose="020B0604020202020204" pitchFamily="34" charset="0"/>
              </a:rPr>
              <a:t>F sensor may not be straight. </a:t>
            </a:r>
          </a:p>
          <a:p>
            <a:pPr lvl="2"/>
            <a:r>
              <a:rPr lang="en-US" sz="2400" dirty="0">
                <a:latin typeface="Arial" panose="020B0604020202020204" pitchFamily="34" charset="0"/>
                <a:cs typeface="Arial" panose="020B0604020202020204" pitchFamily="34" charset="0"/>
              </a:rPr>
              <a:t>If air turbulence passes through </a:t>
            </a:r>
            <a:r>
              <a:rPr lang="en-US" sz="2400" spc="-300" dirty="0">
                <a:latin typeface="Arial" panose="020B0604020202020204" pitchFamily="34" charset="0"/>
                <a:cs typeface="Arial" panose="020B0604020202020204" pitchFamily="34" charset="0"/>
              </a:rPr>
              <a:t>M A </a:t>
            </a:r>
            <a:r>
              <a:rPr lang="en-US" sz="2400" dirty="0">
                <a:latin typeface="Arial" panose="020B0604020202020204" pitchFamily="34" charset="0"/>
                <a:cs typeface="Arial" panose="020B0604020202020204" pitchFamily="34" charset="0"/>
              </a:rPr>
              <a:t>F sensor, the accuracy of the amount of airflow will not be correct. </a:t>
            </a:r>
          </a:p>
        </p:txBody>
      </p:sp>
    </p:spTree>
    <p:extLst>
      <p:ext uri="{BB962C8B-B14F-4D97-AF65-F5344CB8AC3E}">
        <p14:creationId xmlns:p14="http://schemas.microsoft.com/office/powerpoint/2010/main" val="2422631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152400"/>
            <a:ext cx="8229600" cy="590349"/>
          </a:xfrm>
        </p:spPr>
        <p:txBody>
          <a:bodyPr tIns="18000" bIns="18000" anchor="ctr" anchorCtr="0"/>
          <a:lstStyle/>
          <a:p>
            <a:r>
              <a:rPr lang="en-US" dirty="0"/>
              <a:t>Figure 20.6 </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65667" y="972425"/>
            <a:ext cx="3630083"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Dirty Air Cleaner Assembly</a:t>
            </a:r>
          </a:p>
        </p:txBody>
      </p:sp>
      <p:pic>
        <p:nvPicPr>
          <p:cNvPr id="7" name="Picture 6" descr="A hand holding a M A F sensor.">
            <a:extLst>
              <a:ext uri="{FF2B5EF4-FFF2-40B4-BE49-F238E27FC236}">
                <a16:creationId xmlns:a16="http://schemas.microsoft.com/office/drawing/2014/main" id="{2AD28B20-B71C-2189-7B07-14C6A8DC0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851" y="1477238"/>
            <a:ext cx="5638299" cy="3856762"/>
          </a:xfrm>
          <a:prstGeom prst="rect">
            <a:avLst/>
          </a:prstGeo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65667" y="5468225"/>
            <a:ext cx="8221133" cy="775015"/>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Any fault in air cleaner assembly can disrupt airflow through the </a:t>
            </a:r>
            <a:r>
              <a:rPr lang="en-US" sz="2400" spc="-300" dirty="0">
                <a:latin typeface="Arial" panose="020B0604020202020204" pitchFamily="34" charset="0"/>
                <a:cs typeface="Arial" panose="020B0604020202020204" pitchFamily="34" charset="0"/>
              </a:rPr>
              <a:t>M A </a:t>
            </a:r>
            <a:r>
              <a:rPr lang="en-US" sz="2400" dirty="0">
                <a:latin typeface="Arial" panose="020B0604020202020204" pitchFamily="34" charset="0"/>
                <a:cs typeface="Arial" panose="020B0604020202020204" pitchFamily="34" charset="0"/>
              </a:rPr>
              <a:t>F sensor.</a:t>
            </a:r>
          </a:p>
        </p:txBody>
      </p:sp>
    </p:spTree>
    <p:extLst>
      <p:ext uri="{BB962C8B-B14F-4D97-AF65-F5344CB8AC3E}">
        <p14:creationId xmlns:p14="http://schemas.microsoft.com/office/powerpoint/2010/main" val="1352518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66A2A-57F1-50C4-E4FD-867A94C1B7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D82AD9-8468-40ED-8027-854C85907199}"/>
              </a:ext>
            </a:extLst>
          </p:cNvPr>
          <p:cNvSpPr>
            <a:spLocks noGrp="1"/>
          </p:cNvSpPr>
          <p:nvPr>
            <p:ph type="title"/>
          </p:nvPr>
        </p:nvSpPr>
        <p:spPr>
          <a:xfrm>
            <a:off x="457200" y="151053"/>
            <a:ext cx="8229600" cy="1144347"/>
          </a:xfrm>
        </p:spPr>
        <p:txBody>
          <a:bodyPr tIns="18000" bIns="18000" anchor="ctr" anchorCtr="0">
            <a:spAutoFit/>
          </a:bodyPr>
          <a:lstStyle/>
          <a:p>
            <a:r>
              <a:rPr lang="en-US" sz="3600" noProof="0" dirty="0"/>
              <a:t>Frequently Asked </a:t>
            </a:r>
            <a:r>
              <a:rPr lang="en-US" sz="3600" dirty="0"/>
              <a:t>Question: What Is the Alpha </a:t>
            </a:r>
            <a:r>
              <a:rPr lang="en-US" sz="3600" spc="-500" dirty="0"/>
              <a:t>P I </a:t>
            </a:r>
            <a:r>
              <a:rPr lang="en-US" sz="3600" dirty="0"/>
              <a:t>D? </a:t>
            </a:r>
            <a:endParaRPr lang="en-US" dirty="0"/>
          </a:p>
        </p:txBody>
      </p:sp>
      <p:sp>
        <p:nvSpPr>
          <p:cNvPr id="4" name="Content Placeholder 3">
            <a:extLst>
              <a:ext uri="{FF2B5EF4-FFF2-40B4-BE49-F238E27FC236}">
                <a16:creationId xmlns:a16="http://schemas.microsoft.com/office/drawing/2014/main" id="{6D7A7B56-305A-168A-C592-CDA4B0DE7658}"/>
              </a:ext>
            </a:extLst>
          </p:cNvPr>
          <p:cNvSpPr>
            <a:spLocks noGrp="1"/>
          </p:cNvSpPr>
          <p:nvPr>
            <p:ph idx="1"/>
          </p:nvPr>
        </p:nvSpPr>
        <p:spPr>
          <a:xfrm>
            <a:off x="457200" y="1447800"/>
            <a:ext cx="8240713" cy="405683"/>
          </a:xfrm>
        </p:spPr>
        <p:txBody>
          <a:bodyPr wrap="square" tIns="18000" bIns="18000" anchor="ctr" anchorCtr="0">
            <a:spAutoFit/>
          </a:bodyPr>
          <a:lstStyle/>
          <a:p>
            <a:pPr marL="0" indent="0">
              <a:buNone/>
            </a:pPr>
            <a:r>
              <a:rPr lang="en-US" sz="2400" b="1" dirty="0">
                <a:solidFill>
                  <a:schemeClr val="tx1"/>
                </a:solidFill>
                <a:latin typeface="Arial" panose="020B0604020202020204" pitchFamily="34" charset="0"/>
                <a:cs typeface="Arial" panose="020B0604020202020204" pitchFamily="34" charset="0"/>
              </a:rPr>
              <a:t>? Frequently Asked Question</a:t>
            </a:r>
            <a:endParaRPr lang="en-US" sz="2400" noProof="0" dirty="0">
              <a:solidFill>
                <a:schemeClr val="tx1"/>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4121764F-F7C2-38BC-F3B5-B95A53B14A0B}"/>
              </a:ext>
            </a:extLst>
          </p:cNvPr>
          <p:cNvSpPr>
            <a:spLocks noGrp="1"/>
          </p:cNvSpPr>
          <p:nvPr>
            <p:ph idx="13"/>
          </p:nvPr>
        </p:nvSpPr>
        <p:spPr>
          <a:xfrm>
            <a:off x="457200" y="2006694"/>
            <a:ext cx="8229600" cy="775015"/>
          </a:xfrm>
        </p:spPr>
        <p:txBody>
          <a:bodyPr tIns="18000" bIns="18000" anchor="ctr" anchorCtr="0"/>
          <a:lstStyle/>
          <a:p>
            <a:pPr marL="0" indent="-29718">
              <a:buNone/>
            </a:pPr>
            <a:r>
              <a:rPr lang="en-US" sz="2400" b="1" dirty="0">
                <a:latin typeface="Arial" panose="020B0604020202020204" pitchFamily="34" charset="0"/>
                <a:cs typeface="Arial" panose="020B0604020202020204" pitchFamily="34" charset="0"/>
              </a:rPr>
              <a:t>What Is the Alpha </a:t>
            </a:r>
            <a:r>
              <a:rPr lang="en-US" sz="2400" b="1" spc="-300" dirty="0">
                <a:latin typeface="Arial" panose="020B0604020202020204" pitchFamily="34" charset="0"/>
                <a:cs typeface="Arial" panose="020B0604020202020204" pitchFamily="34" charset="0"/>
              </a:rPr>
              <a:t>P I </a:t>
            </a:r>
            <a:r>
              <a:rPr lang="en-US" sz="2400" b="1" dirty="0">
                <a:latin typeface="Arial" panose="020B0604020202020204" pitchFamily="34" charset="0"/>
                <a:cs typeface="Arial" panose="020B0604020202020204" pitchFamily="34" charset="0"/>
              </a:rPr>
              <a:t>D? </a:t>
            </a:r>
            <a:r>
              <a:rPr lang="en-US" sz="2400" dirty="0">
                <a:latin typeface="Arial" panose="020B0604020202020204" pitchFamily="34" charset="0"/>
                <a:cs typeface="Arial" panose="020B0604020202020204" pitchFamily="34" charset="0"/>
              </a:rPr>
              <a:t>Alpha is the air–fuel ratio parameter displayed on Nissan/Infiniti vehicles.</a:t>
            </a:r>
          </a:p>
        </p:txBody>
      </p:sp>
      <p:sp>
        <p:nvSpPr>
          <p:cNvPr id="5" name="Content Placeholder 4">
            <a:extLst>
              <a:ext uri="{FF2B5EF4-FFF2-40B4-BE49-F238E27FC236}">
                <a16:creationId xmlns:a16="http://schemas.microsoft.com/office/drawing/2014/main" id="{8E4BCDAA-AE28-79E5-0AC1-77EEFF28B291}"/>
              </a:ext>
            </a:extLst>
          </p:cNvPr>
          <p:cNvSpPr>
            <a:spLocks noGrp="1"/>
          </p:cNvSpPr>
          <p:nvPr>
            <p:ph idx="14"/>
          </p:nvPr>
        </p:nvSpPr>
        <p:spPr>
          <a:xfrm>
            <a:off x="468406" y="2913201"/>
            <a:ext cx="1588994" cy="405683"/>
          </a:xfrm>
        </p:spPr>
        <p:txBody>
          <a:bodyPr tIns="18000" bIns="18000" anchor="ctr" anchorCtr="0"/>
          <a:lstStyle/>
          <a:p>
            <a:pPr lvl="1"/>
            <a:r>
              <a:rPr lang="en-US" sz="2400" dirty="0">
                <a:latin typeface="Arial" panose="020B0604020202020204" pitchFamily="34" charset="0"/>
                <a:cs typeface="Arial" panose="020B0604020202020204" pitchFamily="34" charset="0"/>
              </a:rPr>
              <a:t>100 =</a:t>
            </a:r>
          </a:p>
        </p:txBody>
      </p:sp>
      <p:graphicFrame>
        <p:nvGraphicFramePr>
          <p:cNvPr id="20" name="Object 19" descr="14 point 7 ratio 1.">
            <a:extLst>
              <a:ext uri="{FF2B5EF4-FFF2-40B4-BE49-F238E27FC236}">
                <a16:creationId xmlns:a16="http://schemas.microsoft.com/office/drawing/2014/main" id="{C3F64D31-EA42-4CB4-A96C-731F77BA6D70}"/>
              </a:ext>
            </a:extLst>
          </p:cNvPr>
          <p:cNvGraphicFramePr>
            <a:graphicFrameLocks noChangeAspect="1"/>
          </p:cNvGraphicFramePr>
          <p:nvPr>
            <p:extLst>
              <p:ext uri="{D42A27DB-BD31-4B8C-83A1-F6EECF244321}">
                <p14:modId xmlns:p14="http://schemas.microsoft.com/office/powerpoint/2010/main" val="1707846801"/>
              </p:ext>
            </p:extLst>
          </p:nvPr>
        </p:nvGraphicFramePr>
        <p:xfrm>
          <a:off x="2092325" y="2962232"/>
          <a:ext cx="871538" cy="319088"/>
        </p:xfrm>
        <a:graphic>
          <a:graphicData uri="http://schemas.openxmlformats.org/presentationml/2006/ole">
            <mc:AlternateContent xmlns:mc="http://schemas.openxmlformats.org/markup-compatibility/2006">
              <mc:Choice xmlns:v="urn:schemas-microsoft-com:vml" Requires="v">
                <p:oleObj name="Equation" r:id="rId3" imgW="457200" imgH="164880" progId="Equation.DSMT4">
                  <p:embed/>
                </p:oleObj>
              </mc:Choice>
              <mc:Fallback>
                <p:oleObj name="Equation" r:id="rId3" imgW="457200" imgH="164880" progId="Equation.DSMT4">
                  <p:embed/>
                  <p:pic>
                    <p:nvPicPr>
                      <p:cNvPr id="20" name="Object 19">
                        <a:extLst>
                          <a:ext uri="{FF2B5EF4-FFF2-40B4-BE49-F238E27FC236}">
                            <a16:creationId xmlns:a16="http://schemas.microsoft.com/office/drawing/2014/main" id="{B40B0031-823E-84A1-5941-62E8E864E80F}"/>
                          </a:ext>
                        </a:extLst>
                      </p:cNvPr>
                      <p:cNvPicPr>
                        <a:picLocks noChangeAspect="1" noChangeArrowheads="1"/>
                      </p:cNvPicPr>
                      <p:nvPr/>
                    </p:nvPicPr>
                    <p:blipFill>
                      <a:blip r:embed="rId4"/>
                      <a:srcRect/>
                      <a:stretch>
                        <a:fillRect/>
                      </a:stretch>
                    </p:blipFill>
                    <p:spPr bwMode="auto">
                      <a:xfrm>
                        <a:off x="2092325" y="2962232"/>
                        <a:ext cx="871538" cy="319088"/>
                      </a:xfrm>
                      <a:prstGeom prst="rect">
                        <a:avLst/>
                      </a:prstGeom>
                      <a:noFill/>
                      <a:ln>
                        <a:noFill/>
                      </a:ln>
                    </p:spPr>
                  </p:pic>
                </p:oleObj>
              </mc:Fallback>
            </mc:AlternateContent>
          </a:graphicData>
        </a:graphic>
      </p:graphicFrame>
      <p:sp>
        <p:nvSpPr>
          <p:cNvPr id="6" name="Content Placeholder 5">
            <a:extLst>
              <a:ext uri="{FF2B5EF4-FFF2-40B4-BE49-F238E27FC236}">
                <a16:creationId xmlns:a16="http://schemas.microsoft.com/office/drawing/2014/main" id="{6B619A9F-F214-E834-DBC1-78281F379BD4}"/>
              </a:ext>
            </a:extLst>
          </p:cNvPr>
          <p:cNvSpPr>
            <a:spLocks noGrp="1"/>
          </p:cNvSpPr>
          <p:nvPr>
            <p:ph idx="15"/>
          </p:nvPr>
        </p:nvSpPr>
        <p:spPr>
          <a:xfrm>
            <a:off x="468406" y="3429000"/>
            <a:ext cx="8229507" cy="851959"/>
          </a:xfrm>
        </p:spPr>
        <p:txBody>
          <a:bodyPr tIns="18000" bIns="18000" anchor="ctr" anchorCtr="0"/>
          <a:lstStyle/>
          <a:p>
            <a:pPr lvl="1"/>
            <a:r>
              <a:rPr lang="en-US" sz="2400" dirty="0">
                <a:latin typeface="Arial" panose="020B0604020202020204" pitchFamily="34" charset="0"/>
                <a:cs typeface="Arial" panose="020B0604020202020204" pitchFamily="34" charset="0"/>
              </a:rPr>
              <a:t>higher than 100 = </a:t>
            </a:r>
            <a:r>
              <a:rPr lang="en-US" sz="2400" spc="-300" dirty="0">
                <a:latin typeface="Arial" panose="020B0604020202020204" pitchFamily="34" charset="0"/>
                <a:cs typeface="Arial" panose="020B0604020202020204" pitchFamily="34" charset="0"/>
              </a:rPr>
              <a:t>P C </a:t>
            </a:r>
            <a:r>
              <a:rPr lang="en-US" sz="2400" dirty="0">
                <a:latin typeface="Arial" panose="020B0604020202020204" pitchFamily="34" charset="0"/>
                <a:cs typeface="Arial" panose="020B0604020202020204" pitchFamily="34" charset="0"/>
              </a:rPr>
              <a:t>M is adding fuel</a:t>
            </a:r>
          </a:p>
          <a:p>
            <a:pPr lvl="1"/>
            <a:r>
              <a:rPr lang="en-US" sz="2400" dirty="0">
                <a:latin typeface="Arial" panose="020B0604020202020204" pitchFamily="34" charset="0"/>
                <a:cs typeface="Arial" panose="020B0604020202020204" pitchFamily="34" charset="0"/>
              </a:rPr>
              <a:t>Lower than 100 = </a:t>
            </a:r>
            <a:r>
              <a:rPr lang="en-US" sz="2400" spc="-300" dirty="0">
                <a:latin typeface="Arial" panose="020B0604020202020204" pitchFamily="34" charset="0"/>
                <a:cs typeface="Arial" panose="020B0604020202020204" pitchFamily="34" charset="0"/>
              </a:rPr>
              <a:t>P C </a:t>
            </a:r>
            <a:r>
              <a:rPr lang="en-US" sz="2400" dirty="0">
                <a:latin typeface="Arial" panose="020B0604020202020204" pitchFamily="34" charset="0"/>
                <a:cs typeface="Arial" panose="020B0604020202020204" pitchFamily="34" charset="0"/>
              </a:rPr>
              <a:t>M is subtracting fuel</a:t>
            </a:r>
          </a:p>
        </p:txBody>
      </p:sp>
      <p:sp>
        <p:nvSpPr>
          <p:cNvPr id="7" name="Content Placeholder 6">
            <a:extLst>
              <a:ext uri="{FF2B5EF4-FFF2-40B4-BE49-F238E27FC236}">
                <a16:creationId xmlns:a16="http://schemas.microsoft.com/office/drawing/2014/main" id="{61CC6B9C-890D-7E14-0532-674C7CD2DBB9}"/>
              </a:ext>
            </a:extLst>
          </p:cNvPr>
          <p:cNvSpPr>
            <a:spLocks noGrp="1"/>
          </p:cNvSpPr>
          <p:nvPr>
            <p:ph idx="16"/>
          </p:nvPr>
        </p:nvSpPr>
        <p:spPr>
          <a:xfrm>
            <a:off x="468406" y="4426557"/>
            <a:ext cx="8229600" cy="775015"/>
          </a:xfrm>
        </p:spPr>
        <p:txBody>
          <a:bodyPr tIns="18000" bIns="18000" anchor="ctr" anchorCtr="0"/>
          <a:lstStyle/>
          <a:p>
            <a:r>
              <a:rPr lang="en-US" sz="2400" dirty="0">
                <a:latin typeface="Arial" panose="020B0604020202020204" pitchFamily="34" charset="0"/>
                <a:cs typeface="Arial" panose="020B0604020202020204" pitchFamily="34" charset="0"/>
              </a:rPr>
              <a:t>Alpha used as a single parameter that replaces both long-term fuel trim and short-term fuel trim.</a:t>
            </a:r>
            <a:endParaRPr lang="en-US" sz="24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000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152400"/>
            <a:ext cx="8229600" cy="590349"/>
          </a:xfrm>
        </p:spPr>
        <p:txBody>
          <a:bodyPr tIns="18000" bIns="18000"/>
          <a:lstStyle/>
          <a:p>
            <a:r>
              <a:rPr lang="en-US" dirty="0"/>
              <a:t>Figure 20.7 </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65667" y="990600"/>
            <a:ext cx="3725333" cy="405683"/>
          </a:xfrm>
        </p:spPr>
        <p:txBody>
          <a:bodyPr tIns="18000" bIns="18000"/>
          <a:lstStyle/>
          <a:p>
            <a:pPr marL="0" indent="0">
              <a:buNone/>
            </a:pPr>
            <a:r>
              <a:rPr lang="en-US" sz="2400" dirty="0">
                <a:latin typeface="Arial" panose="020B0604020202020204" pitchFamily="34" charset="0"/>
                <a:cs typeface="Arial" panose="020B0604020202020204" pitchFamily="34" charset="0"/>
              </a:rPr>
              <a:t>48 </a:t>
            </a:r>
            <a:r>
              <a:rPr lang="en-US" sz="2400" spc="-300" dirty="0">
                <a:latin typeface="Arial" panose="020B0604020202020204" pitchFamily="34" charset="0"/>
                <a:cs typeface="Arial" panose="020B0604020202020204" pitchFamily="34" charset="0"/>
              </a:rPr>
              <a:t>G P </a:t>
            </a:r>
            <a:r>
              <a:rPr lang="en-US" sz="2400" dirty="0">
                <a:latin typeface="Arial" panose="020B0604020202020204" pitchFamily="34" charset="0"/>
                <a:cs typeface="Arial" panose="020B0604020202020204" pitchFamily="34" charset="0"/>
              </a:rPr>
              <a:t>S at Steady Throttle.</a:t>
            </a: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65667" y="1524000"/>
            <a:ext cx="3572933" cy="2621675"/>
          </a:xfrm>
        </p:spPr>
        <p:txBody>
          <a:bodyPr tIns="18000" bIns="18000"/>
          <a:lstStyle/>
          <a:p>
            <a:pPr marL="0" indent="0">
              <a:buNone/>
            </a:pPr>
            <a:r>
              <a:rPr lang="en-US" sz="2400" dirty="0">
                <a:latin typeface="Arial" panose="020B0604020202020204" pitchFamily="34" charset="0"/>
                <a:cs typeface="Arial" panose="020B0604020202020204" pitchFamily="34" charset="0"/>
              </a:rPr>
              <a:t>This properly operating engine is drawing in 48 grams per second of air for all eight cylinders. This indicates that each cylinder will be receiving 6 grams per second (</a:t>
            </a:r>
            <a:r>
              <a:rPr lang="en-US" sz="2400" spc="-300" dirty="0">
                <a:latin typeface="Arial" panose="020B0604020202020204" pitchFamily="34" charset="0"/>
                <a:cs typeface="Arial" panose="020B0604020202020204" pitchFamily="34" charset="0"/>
              </a:rPr>
              <a:t>G P </a:t>
            </a:r>
            <a:r>
              <a:rPr lang="en-US" sz="2400" dirty="0">
                <a:latin typeface="Arial" panose="020B0604020202020204" pitchFamily="34" charset="0"/>
                <a:cs typeface="Arial" panose="020B0604020202020204" pitchFamily="34" charset="0"/>
              </a:rPr>
              <a:t>S).</a:t>
            </a:r>
          </a:p>
        </p:txBody>
      </p:sp>
      <p:pic>
        <p:nvPicPr>
          <p:cNvPr id="7" name="Picture 6" descr="An illustration depicts a properly operating engine.&#10;Long description is available in notes, press F6.">
            <a:extLst>
              <a:ext uri="{FF2B5EF4-FFF2-40B4-BE49-F238E27FC236}">
                <a16:creationId xmlns:a16="http://schemas.microsoft.com/office/drawing/2014/main" id="{0227A4C3-2EBB-3CF2-D1C6-9FC7DE7F4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992293"/>
            <a:ext cx="3989653" cy="3808307"/>
          </a:xfrm>
          <a:prstGeom prst="rect">
            <a:avLst/>
          </a:prstGeom>
        </p:spPr>
      </p:pic>
    </p:spTree>
    <p:extLst>
      <p:ext uri="{BB962C8B-B14F-4D97-AF65-F5344CB8AC3E}">
        <p14:creationId xmlns:p14="http://schemas.microsoft.com/office/powerpoint/2010/main" val="403854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09E87-B5D4-6141-0997-C04AC2F176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FB96FE-0A1B-53A8-E3E7-22E45B0204E2}"/>
              </a:ext>
            </a:extLst>
          </p:cNvPr>
          <p:cNvSpPr>
            <a:spLocks noGrp="1"/>
          </p:cNvSpPr>
          <p:nvPr>
            <p:ph type="title"/>
          </p:nvPr>
        </p:nvSpPr>
        <p:spPr>
          <a:xfrm>
            <a:off x="457200" y="161977"/>
            <a:ext cx="8229600" cy="590349"/>
          </a:xfrm>
        </p:spPr>
        <p:txBody>
          <a:bodyPr tIns="18000" bIns="18000" anchor="ctr" anchorCtr="0">
            <a:spAutoFit/>
          </a:bodyPr>
          <a:lstStyle/>
          <a:p>
            <a:r>
              <a:rPr lang="en-US" dirty="0"/>
              <a:t>Objectives </a:t>
            </a:r>
            <a:r>
              <a:rPr lang="en-US" sz="2800" dirty="0"/>
              <a:t>(2 of 2)</a:t>
            </a:r>
            <a:endParaRPr lang="en-US" dirty="0"/>
          </a:p>
        </p:txBody>
      </p:sp>
      <p:sp>
        <p:nvSpPr>
          <p:cNvPr id="4" name="Content Placeholder 3">
            <a:extLst>
              <a:ext uri="{FF2B5EF4-FFF2-40B4-BE49-F238E27FC236}">
                <a16:creationId xmlns:a16="http://schemas.microsoft.com/office/drawing/2014/main" id="{30E773D6-2178-5D65-C577-14542B1FF838}"/>
              </a:ext>
            </a:extLst>
          </p:cNvPr>
          <p:cNvSpPr>
            <a:spLocks noGrp="1"/>
          </p:cNvSpPr>
          <p:nvPr>
            <p:ph idx="1"/>
          </p:nvPr>
        </p:nvSpPr>
        <p:spPr>
          <a:xfrm>
            <a:off x="457200" y="1000177"/>
            <a:ext cx="8229600" cy="1590623"/>
          </a:xfrm>
        </p:spPr>
        <p:txBody>
          <a:bodyPr tIns="18000" bIns="18000" anchor="ctr" anchorCtr="0">
            <a:spAutoFit/>
          </a:bodyPr>
          <a:lstStyle/>
          <a:p>
            <a:pPr marL="713232" indent="-713232">
              <a:spcBef>
                <a:spcPts val="600"/>
              </a:spcBef>
              <a:buNone/>
            </a:pPr>
            <a:r>
              <a:rPr lang="en-US" sz="2400" b="1" dirty="0">
                <a:solidFill>
                  <a:srgbClr val="007FA3"/>
                </a:solidFill>
                <a:latin typeface="Arial" panose="020B0604020202020204" pitchFamily="34" charset="0"/>
                <a:cs typeface="Arial" panose="020B0604020202020204" pitchFamily="34" charset="0"/>
              </a:rPr>
              <a:t>20.8</a:t>
            </a:r>
            <a:r>
              <a:rPr lang="en-US" sz="2400" dirty="0">
                <a:latin typeface="Arial" panose="020B0604020202020204" pitchFamily="34" charset="0"/>
                <a:cs typeface="Arial" panose="020B0604020202020204" pitchFamily="34" charset="0"/>
              </a:rPr>
              <a:t> List factors that can affect the accuracy of the mass airflow sensor. </a:t>
            </a:r>
          </a:p>
          <a:p>
            <a:pPr marL="713232" indent="-713232">
              <a:spcBef>
                <a:spcPts val="600"/>
              </a:spcBef>
              <a:buNone/>
            </a:pPr>
            <a:r>
              <a:rPr lang="en-US" sz="2400" b="1" dirty="0">
                <a:solidFill>
                  <a:srgbClr val="007FA3"/>
                </a:solidFill>
                <a:latin typeface="Arial" panose="020B0604020202020204" pitchFamily="34" charset="0"/>
                <a:cs typeface="Arial" panose="020B0604020202020204" pitchFamily="34" charset="0"/>
              </a:rPr>
              <a:t>20.9</a:t>
            </a:r>
            <a:r>
              <a:rPr lang="en-US" sz="2400" dirty="0">
                <a:latin typeface="Arial" panose="020B0604020202020204" pitchFamily="34" charset="0"/>
                <a:cs typeface="Arial" panose="020B0604020202020204" pitchFamily="34" charset="0"/>
              </a:rPr>
              <a:t> Describe how knowing volumetric efficiency of engine can help diagnose engine performance concerns.</a:t>
            </a:r>
          </a:p>
        </p:txBody>
      </p:sp>
    </p:spTree>
    <p:extLst>
      <p:ext uri="{BB962C8B-B14F-4D97-AF65-F5344CB8AC3E}">
        <p14:creationId xmlns:p14="http://schemas.microsoft.com/office/powerpoint/2010/main" val="2150550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152400"/>
            <a:ext cx="8229600" cy="590349"/>
          </a:xfrm>
        </p:spPr>
        <p:txBody>
          <a:bodyPr tIns="18000" bIns="18000" anchor="ctr" anchorCtr="0"/>
          <a:lstStyle/>
          <a:p>
            <a:r>
              <a:rPr lang="en-US" dirty="0"/>
              <a:t>Figure 20.8 </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65667" y="972425"/>
            <a:ext cx="3706283"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40 </a:t>
            </a:r>
            <a:r>
              <a:rPr lang="en-US" sz="2400" spc="-300" dirty="0">
                <a:latin typeface="Arial" panose="020B0604020202020204" pitchFamily="34" charset="0"/>
                <a:cs typeface="Arial" panose="020B0604020202020204" pitchFamily="34" charset="0"/>
              </a:rPr>
              <a:t>G P </a:t>
            </a:r>
            <a:r>
              <a:rPr lang="en-US" sz="2400" dirty="0">
                <a:latin typeface="Arial" panose="020B0604020202020204" pitchFamily="34" charset="0"/>
                <a:cs typeface="Arial" panose="020B0604020202020204" pitchFamily="34" charset="0"/>
              </a:rPr>
              <a:t>S at Steady Throttle.</a:t>
            </a: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1524000"/>
            <a:ext cx="3638550" cy="44319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If exhaust system on left bank (bank #1) were to become restricted, total airflow through the </a:t>
            </a:r>
            <a:r>
              <a:rPr lang="en-US" sz="2400" spc="-300" dirty="0">
                <a:latin typeface="Arial" panose="020B0604020202020204" pitchFamily="34" charset="0"/>
                <a:cs typeface="Arial" panose="020B0604020202020204" pitchFamily="34" charset="0"/>
              </a:rPr>
              <a:t>M A </a:t>
            </a:r>
            <a:r>
              <a:rPr lang="en-US" sz="2400" dirty="0">
                <a:latin typeface="Arial" panose="020B0604020202020204" pitchFamily="34" charset="0"/>
                <a:cs typeface="Arial" panose="020B0604020202020204" pitchFamily="34" charset="0"/>
              </a:rPr>
              <a:t>F sensor would also decrease. The cylinders on right Bank (bank #2) would draw same 6 </a:t>
            </a:r>
            <a:r>
              <a:rPr lang="en-US" sz="2400" spc="-300" dirty="0">
                <a:latin typeface="Arial" panose="020B0604020202020204" pitchFamily="34" charset="0"/>
                <a:cs typeface="Arial" panose="020B0604020202020204" pitchFamily="34" charset="0"/>
              </a:rPr>
              <a:t>G P </a:t>
            </a:r>
            <a:r>
              <a:rPr lang="en-US" sz="2400" dirty="0">
                <a:latin typeface="Arial" panose="020B0604020202020204" pitchFamily="34" charset="0"/>
                <a:cs typeface="Arial" panose="020B0604020202020204" pitchFamily="34" charset="0"/>
              </a:rPr>
              <a:t>S as before and cylinders on bank #1, which have a restricted exhaust, would draw just 4 </a:t>
            </a:r>
            <a:r>
              <a:rPr lang="en-US" sz="2400" spc="-300" dirty="0">
                <a:latin typeface="Arial" panose="020B0604020202020204" pitchFamily="34" charset="0"/>
                <a:cs typeface="Arial" panose="020B0604020202020204" pitchFamily="34" charset="0"/>
              </a:rPr>
              <a:t>G P </a:t>
            </a:r>
            <a:r>
              <a:rPr lang="en-US" sz="2400" dirty="0">
                <a:latin typeface="Arial" panose="020B0604020202020204" pitchFamily="34" charset="0"/>
                <a:cs typeface="Arial" panose="020B0604020202020204" pitchFamily="34" charset="0"/>
              </a:rPr>
              <a:t>S.</a:t>
            </a:r>
          </a:p>
        </p:txBody>
      </p:sp>
      <p:pic>
        <p:nvPicPr>
          <p:cNvPr id="7" name="Picture 6" descr="An illustration depicts a  operating engine with left bank restricted.&#10;Long description is available in notes, press F6.">
            <a:extLst>
              <a:ext uri="{FF2B5EF4-FFF2-40B4-BE49-F238E27FC236}">
                <a16:creationId xmlns:a16="http://schemas.microsoft.com/office/drawing/2014/main" id="{AF26C2C0-A2FA-F02A-7991-70812C107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990600"/>
            <a:ext cx="3932205" cy="3902574"/>
          </a:xfrm>
          <a:prstGeom prst="rect">
            <a:avLst/>
          </a:prstGeom>
        </p:spPr>
      </p:pic>
    </p:spTree>
    <p:extLst>
      <p:ext uri="{BB962C8B-B14F-4D97-AF65-F5344CB8AC3E}">
        <p14:creationId xmlns:p14="http://schemas.microsoft.com/office/powerpoint/2010/main" val="114562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1666C-1A40-C716-35D5-462ABAEEC0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FDEB0A-8506-C30D-C0E2-EBFEA4674D1C}"/>
              </a:ext>
            </a:extLst>
          </p:cNvPr>
          <p:cNvSpPr>
            <a:spLocks noGrp="1"/>
          </p:cNvSpPr>
          <p:nvPr>
            <p:ph type="title"/>
          </p:nvPr>
        </p:nvSpPr>
        <p:spPr>
          <a:xfrm>
            <a:off x="457200" y="152400"/>
            <a:ext cx="8229600" cy="590349"/>
          </a:xfrm>
        </p:spPr>
        <p:txBody>
          <a:bodyPr tIns="18000" bIns="18000" anchor="ctr" anchorCtr="0">
            <a:spAutoFit/>
          </a:bodyPr>
          <a:lstStyle/>
          <a:p>
            <a:r>
              <a:rPr lang="en-US" dirty="0"/>
              <a:t>Figure 20.9 </a:t>
            </a:r>
          </a:p>
        </p:txBody>
      </p:sp>
      <p:sp>
        <p:nvSpPr>
          <p:cNvPr id="4" name="Content Placeholder 3">
            <a:extLst>
              <a:ext uri="{FF2B5EF4-FFF2-40B4-BE49-F238E27FC236}">
                <a16:creationId xmlns:a16="http://schemas.microsoft.com/office/drawing/2014/main" id="{01DDFDDE-4D5D-8FD4-3C2E-52F998D33DA4}"/>
              </a:ext>
            </a:extLst>
          </p:cNvPr>
          <p:cNvSpPr>
            <a:spLocks noGrp="1"/>
          </p:cNvSpPr>
          <p:nvPr>
            <p:ph idx="1"/>
          </p:nvPr>
        </p:nvSpPr>
        <p:spPr>
          <a:xfrm>
            <a:off x="457201" y="965917"/>
            <a:ext cx="4343399" cy="405683"/>
          </a:xfrm>
        </p:spPr>
        <p:txBody>
          <a:bodyPr wrap="square" tIns="18000" bIns="18000" anchor="ctr" anchorCtr="0">
            <a:spAutoFit/>
          </a:bodyPr>
          <a:lstStyle/>
          <a:p>
            <a:pPr marL="0" indent="0">
              <a:buNone/>
            </a:pPr>
            <a:r>
              <a:rPr lang="en-US" sz="2400" spc="-300" dirty="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F Sensor Reads Only 40 </a:t>
            </a:r>
            <a:r>
              <a:rPr lang="en-US" sz="2400" spc="-300" dirty="0">
                <a:latin typeface="Arial" panose="020B0604020202020204" pitchFamily="34" charset="0"/>
                <a:cs typeface="Arial" panose="020B0604020202020204" pitchFamily="34" charset="0"/>
              </a:rPr>
              <a:t>G P </a:t>
            </a:r>
            <a:r>
              <a:rPr lang="en-US" sz="2400" dirty="0">
                <a:latin typeface="Arial" panose="020B0604020202020204" pitchFamily="34" charset="0"/>
                <a:cs typeface="Arial" panose="020B0604020202020204" pitchFamily="34" charset="0"/>
              </a:rPr>
              <a:t>S</a:t>
            </a:r>
          </a:p>
        </p:txBody>
      </p:sp>
      <p:sp>
        <p:nvSpPr>
          <p:cNvPr id="2" name="Content Placeholder 1">
            <a:extLst>
              <a:ext uri="{FF2B5EF4-FFF2-40B4-BE49-F238E27FC236}">
                <a16:creationId xmlns:a16="http://schemas.microsoft.com/office/drawing/2014/main" id="{32253747-C3A5-67C3-4664-14D172D81091}"/>
              </a:ext>
            </a:extLst>
          </p:cNvPr>
          <p:cNvSpPr>
            <a:spLocks noGrp="1"/>
          </p:cNvSpPr>
          <p:nvPr>
            <p:ph idx="13"/>
          </p:nvPr>
        </p:nvSpPr>
        <p:spPr>
          <a:xfrm>
            <a:off x="457200" y="1447800"/>
            <a:ext cx="3962400" cy="1513679"/>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If all cylinders were equal and showed 40 grams per second, each cylinder will be drawing 5 grams per second </a:t>
            </a:r>
          </a:p>
        </p:txBody>
      </p:sp>
      <p:graphicFrame>
        <p:nvGraphicFramePr>
          <p:cNvPr id="20" name="Object 19" descr="15 asterisk 8.">
            <a:extLst>
              <a:ext uri="{FF2B5EF4-FFF2-40B4-BE49-F238E27FC236}">
                <a16:creationId xmlns:a16="http://schemas.microsoft.com/office/drawing/2014/main" id="{DF7A84D0-398C-22AC-792A-06A706962125}"/>
              </a:ext>
            </a:extLst>
          </p:cNvPr>
          <p:cNvGraphicFramePr>
            <a:graphicFrameLocks noChangeAspect="1"/>
          </p:cNvGraphicFramePr>
          <p:nvPr>
            <p:extLst>
              <p:ext uri="{D42A27DB-BD31-4B8C-83A1-F6EECF244321}">
                <p14:modId xmlns:p14="http://schemas.microsoft.com/office/powerpoint/2010/main" val="844239046"/>
              </p:ext>
            </p:extLst>
          </p:nvPr>
        </p:nvGraphicFramePr>
        <p:xfrm>
          <a:off x="457200" y="3086100"/>
          <a:ext cx="773112" cy="342900"/>
        </p:xfrm>
        <a:graphic>
          <a:graphicData uri="http://schemas.openxmlformats.org/presentationml/2006/ole">
            <mc:AlternateContent xmlns:mc="http://schemas.openxmlformats.org/markup-compatibility/2006">
              <mc:Choice xmlns:v="urn:schemas-microsoft-com:vml" Requires="v">
                <p:oleObj name="Equation" r:id="rId3" imgW="406080" imgH="177480" progId="Equation.DSMT4">
                  <p:embed/>
                </p:oleObj>
              </mc:Choice>
              <mc:Fallback>
                <p:oleObj name="Equation" r:id="rId3" imgW="406080" imgH="177480" progId="Equation.DSMT4">
                  <p:embed/>
                  <p:pic>
                    <p:nvPicPr>
                      <p:cNvPr id="20" name="Object 19">
                        <a:extLst>
                          <a:ext uri="{FF2B5EF4-FFF2-40B4-BE49-F238E27FC236}">
                            <a16:creationId xmlns:a16="http://schemas.microsoft.com/office/drawing/2014/main" id="{B40B0031-823E-84A1-5941-62E8E864E80F}"/>
                          </a:ext>
                        </a:extLst>
                      </p:cNvPr>
                      <p:cNvPicPr>
                        <a:picLocks noChangeAspect="1" noChangeArrowheads="1"/>
                      </p:cNvPicPr>
                      <p:nvPr/>
                    </p:nvPicPr>
                    <p:blipFill>
                      <a:blip r:embed="rId4"/>
                      <a:srcRect/>
                      <a:stretch>
                        <a:fillRect/>
                      </a:stretch>
                    </p:blipFill>
                    <p:spPr bwMode="auto">
                      <a:xfrm>
                        <a:off x="457200" y="3086100"/>
                        <a:ext cx="773112" cy="342900"/>
                      </a:xfrm>
                      <a:prstGeom prst="rect">
                        <a:avLst/>
                      </a:prstGeom>
                      <a:noFill/>
                      <a:ln>
                        <a:noFill/>
                      </a:ln>
                    </p:spPr>
                  </p:pic>
                </p:oleObj>
              </mc:Fallback>
            </mc:AlternateContent>
          </a:graphicData>
        </a:graphic>
      </p:graphicFrame>
      <p:sp>
        <p:nvSpPr>
          <p:cNvPr id="5" name="Content Placeholder 4">
            <a:extLst>
              <a:ext uri="{FF2B5EF4-FFF2-40B4-BE49-F238E27FC236}">
                <a16:creationId xmlns:a16="http://schemas.microsoft.com/office/drawing/2014/main" id="{80BBF998-6FEF-A231-56D6-A81435049C28}"/>
              </a:ext>
            </a:extLst>
          </p:cNvPr>
          <p:cNvSpPr>
            <a:spLocks noGrp="1"/>
          </p:cNvSpPr>
          <p:nvPr>
            <p:ph idx="14"/>
          </p:nvPr>
        </p:nvSpPr>
        <p:spPr>
          <a:xfrm>
            <a:off x="1295400" y="3037679"/>
            <a:ext cx="3091591" cy="405683"/>
          </a:xfrm>
        </p:spPr>
        <p:txBody>
          <a:bodyPr tIns="18000" bIns="18000" anchor="ctr" anchorCtr="0"/>
          <a:lstStyle/>
          <a:p>
            <a:pPr marL="0" indent="-486918">
              <a:buNone/>
            </a:pPr>
            <a:r>
              <a:rPr lang="en-US" sz="2400" dirty="0">
                <a:latin typeface="Arial" panose="020B0604020202020204" pitchFamily="34" charset="0"/>
                <a:cs typeface="Arial" panose="020B0604020202020204" pitchFamily="34" charset="0"/>
              </a:rPr>
              <a:t>cylinders = 40 </a:t>
            </a:r>
            <a:r>
              <a:rPr lang="en-US" sz="2400" spc="-300" dirty="0">
                <a:latin typeface="Arial" panose="020B0604020202020204" pitchFamily="34" charset="0"/>
                <a:cs typeface="Arial" panose="020B0604020202020204" pitchFamily="34" charset="0"/>
              </a:rPr>
              <a:t>G P </a:t>
            </a:r>
            <a:r>
              <a:rPr lang="en-US" sz="2400" dirty="0">
                <a:latin typeface="Arial" panose="020B0604020202020204" pitchFamily="34" charset="0"/>
                <a:cs typeface="Arial" panose="020B0604020202020204" pitchFamily="34" charset="0"/>
              </a:rPr>
              <a:t>S 2 .</a:t>
            </a:r>
          </a:p>
        </p:txBody>
      </p:sp>
      <p:sp>
        <p:nvSpPr>
          <p:cNvPr id="6" name="Content Placeholder 5">
            <a:extLst>
              <a:ext uri="{FF2B5EF4-FFF2-40B4-BE49-F238E27FC236}">
                <a16:creationId xmlns:a16="http://schemas.microsoft.com/office/drawing/2014/main" id="{81947FEB-7856-69B2-34A9-A90FF8677D5D}"/>
              </a:ext>
            </a:extLst>
          </p:cNvPr>
          <p:cNvSpPr>
            <a:spLocks noGrp="1"/>
          </p:cNvSpPr>
          <p:nvPr>
            <p:ph idx="15"/>
          </p:nvPr>
        </p:nvSpPr>
        <p:spPr>
          <a:xfrm>
            <a:off x="457200" y="3505200"/>
            <a:ext cx="3973512" cy="2621675"/>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Bank #1 being supplied 4/5ths of air needed, whereas bank #2 is being supplied 6/5ths of air needed causing bank #1 to operate too rich and bank # 2 to operate too lean.</a:t>
            </a:r>
          </a:p>
        </p:txBody>
      </p:sp>
      <p:pic>
        <p:nvPicPr>
          <p:cNvPr id="12" name="Picture 11" descr="An illustration depicts a  operating engine with all cylinders were equal and showed the 40 grams per second.&#10;Long description is available in notes, press F6.">
            <a:extLst>
              <a:ext uri="{FF2B5EF4-FFF2-40B4-BE49-F238E27FC236}">
                <a16:creationId xmlns:a16="http://schemas.microsoft.com/office/drawing/2014/main" id="{296D4632-A78D-AC6B-919A-C051E6CBB1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0943" y="1676400"/>
            <a:ext cx="3988956" cy="3766588"/>
          </a:xfrm>
          <a:prstGeom prst="rect">
            <a:avLst/>
          </a:prstGeom>
        </p:spPr>
      </p:pic>
    </p:spTree>
    <p:extLst>
      <p:ext uri="{BB962C8B-B14F-4D97-AF65-F5344CB8AC3E}">
        <p14:creationId xmlns:p14="http://schemas.microsoft.com/office/powerpoint/2010/main" val="2989864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152400"/>
            <a:ext cx="8229600" cy="590349"/>
          </a:xfrm>
        </p:spPr>
        <p:txBody>
          <a:bodyPr tIns="18000" bIns="18000" anchor="ctr" anchorCtr="0"/>
          <a:lstStyle/>
          <a:p>
            <a:r>
              <a:rPr lang="en-US" dirty="0"/>
              <a:t>Figure 20.10 </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65667" y="972425"/>
            <a:ext cx="5173133"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Restricted Exhaust and Running Rich.</a:t>
            </a: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65667" y="1524000"/>
            <a:ext cx="3638550" cy="2991007"/>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As a result of the restricted exhaust on bank #1, the restricted bank will operate too rich and bank #2 will operate too lean. The long-term fuel trim will be negative for bank #1 and positive for bank #2.</a:t>
            </a:r>
          </a:p>
        </p:txBody>
      </p:sp>
      <p:pic>
        <p:nvPicPr>
          <p:cNvPr id="7" name="Picture 6" descr="An illustration depicts a  operating engine with restricted exhaust on bank 1.&#10;Long description is available in notes, press F6.">
            <a:extLst>
              <a:ext uri="{FF2B5EF4-FFF2-40B4-BE49-F238E27FC236}">
                <a16:creationId xmlns:a16="http://schemas.microsoft.com/office/drawing/2014/main" id="{4869740F-FB5B-34F2-D3AC-696B5D389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565950"/>
            <a:ext cx="3980887" cy="3463250"/>
          </a:xfrm>
          <a:prstGeom prst="rect">
            <a:avLst/>
          </a:prstGeom>
        </p:spPr>
      </p:pic>
    </p:spTree>
    <p:extLst>
      <p:ext uri="{BB962C8B-B14F-4D97-AF65-F5344CB8AC3E}">
        <p14:creationId xmlns:p14="http://schemas.microsoft.com/office/powerpoint/2010/main" val="280156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90349"/>
          </a:xfrm>
        </p:spPr>
        <p:txBody>
          <a:bodyPr tIns="18000" bIns="18000" anchor="ctr" anchorCtr="0">
            <a:spAutoFit/>
          </a:bodyPr>
          <a:lstStyle/>
          <a:p>
            <a:r>
              <a:rPr lang="en-US" dirty="0"/>
              <a:t>Volumetric Deficiency</a:t>
            </a:r>
          </a:p>
        </p:txBody>
      </p:sp>
      <p:sp>
        <p:nvSpPr>
          <p:cNvPr id="4" name="Content Placeholder 3"/>
          <p:cNvSpPr>
            <a:spLocks noGrp="1"/>
          </p:cNvSpPr>
          <p:nvPr>
            <p:ph idx="1"/>
          </p:nvPr>
        </p:nvSpPr>
        <p:spPr>
          <a:xfrm>
            <a:off x="457200" y="990600"/>
            <a:ext cx="8229600" cy="4832092"/>
          </a:xfrm>
        </p:spPr>
        <p:txBody>
          <a:bodyPr tIns="18000" bIns="18000" anchor="ctr" anchorCtr="0">
            <a:spAutoFit/>
          </a:bodyPr>
          <a:lstStyle/>
          <a:p>
            <a:pPr marL="0" indent="0">
              <a:spcBef>
                <a:spcPts val="600"/>
              </a:spcBef>
              <a:buNone/>
            </a:pPr>
            <a:r>
              <a:rPr lang="en-US" sz="2000" dirty="0">
                <a:latin typeface="Arial" panose="020B0604020202020204" pitchFamily="34" charset="0"/>
                <a:cs typeface="Arial" panose="020B0604020202020204" pitchFamily="34" charset="0"/>
              </a:rPr>
              <a:t>Definition of Volumetric Efficiency (</a:t>
            </a:r>
            <a:r>
              <a:rPr lang="en-US" sz="2000" spc="-300" dirty="0">
                <a:latin typeface="Arial" panose="020B0604020202020204" pitchFamily="34" charset="0"/>
                <a:cs typeface="Arial" panose="020B0604020202020204" pitchFamily="34" charset="0"/>
              </a:rPr>
              <a:t>V </a:t>
            </a:r>
            <a:r>
              <a:rPr lang="en-US" sz="2000" dirty="0">
                <a:latin typeface="Arial" panose="020B0604020202020204" pitchFamily="34" charset="0"/>
                <a:cs typeface="Arial" panose="020B0604020202020204" pitchFamily="34" charset="0"/>
              </a:rPr>
              <a:t>E)</a:t>
            </a:r>
          </a:p>
          <a:p>
            <a:pPr>
              <a:spcBef>
                <a:spcPts val="600"/>
              </a:spcBef>
            </a:pPr>
            <a:r>
              <a:rPr lang="en-US" sz="2000" dirty="0">
                <a:latin typeface="Arial" panose="020B0604020202020204" pitchFamily="34" charset="0"/>
                <a:cs typeface="Arial" panose="020B0604020202020204" pitchFamily="34" charset="0"/>
              </a:rPr>
              <a:t>Percentage of air entering engine compared to theoretical airflow. </a:t>
            </a:r>
          </a:p>
          <a:p>
            <a:pPr>
              <a:spcBef>
                <a:spcPts val="600"/>
              </a:spcBef>
            </a:pPr>
            <a:r>
              <a:rPr lang="en-US" sz="2000" dirty="0">
                <a:latin typeface="Arial" panose="020B0604020202020204" pitchFamily="34" charset="0"/>
                <a:cs typeface="Arial" panose="020B0604020202020204" pitchFamily="34" charset="0"/>
              </a:rPr>
              <a:t>Normally aspirated engines will test having a </a:t>
            </a:r>
            <a:r>
              <a:rPr lang="en-US" sz="2000" spc="-300" dirty="0">
                <a:latin typeface="Arial" panose="020B0604020202020204" pitchFamily="34" charset="0"/>
                <a:cs typeface="Arial" panose="020B0604020202020204" pitchFamily="34" charset="0"/>
              </a:rPr>
              <a:t>V </a:t>
            </a:r>
            <a:r>
              <a:rPr lang="en-US" sz="2000" dirty="0">
                <a:latin typeface="Arial" panose="020B0604020202020204" pitchFamily="34" charset="0"/>
                <a:cs typeface="Arial" panose="020B0604020202020204" pitchFamily="34" charset="0"/>
              </a:rPr>
              <a:t>E of 75% to 90%. </a:t>
            </a:r>
          </a:p>
          <a:p>
            <a:pPr>
              <a:spcBef>
                <a:spcPts val="600"/>
              </a:spcBef>
            </a:pPr>
            <a:r>
              <a:rPr lang="en-US" sz="2000" dirty="0">
                <a:latin typeface="Arial" panose="020B0604020202020204" pitchFamily="34" charset="0"/>
                <a:cs typeface="Arial" panose="020B0604020202020204" pitchFamily="34" charset="0"/>
              </a:rPr>
              <a:t>Older two-valve cylinder head engines will test lower than newer engines equipped with four valves per cylinder. </a:t>
            </a:r>
          </a:p>
          <a:p>
            <a:pPr>
              <a:spcBef>
                <a:spcPts val="600"/>
              </a:spcBef>
            </a:pPr>
            <a:r>
              <a:rPr lang="en-US" sz="2000" dirty="0">
                <a:latin typeface="Arial" panose="020B0604020202020204" pitchFamily="34" charset="0"/>
                <a:cs typeface="Arial" panose="020B0604020202020204" pitchFamily="34" charset="0"/>
              </a:rPr>
              <a:t>Percentages above 100% possible on supercharged or turbocharged </a:t>
            </a:r>
          </a:p>
          <a:p>
            <a:pPr>
              <a:spcBef>
                <a:spcPts val="600"/>
              </a:spcBef>
            </a:pPr>
            <a:r>
              <a:rPr lang="en-US" sz="2000" dirty="0">
                <a:latin typeface="Arial" panose="020B0604020202020204" pitchFamily="34" charset="0"/>
                <a:cs typeface="Arial" panose="020B0604020202020204" pitchFamily="34" charset="0"/>
              </a:rPr>
              <a:t>Test should be conducted in a safe location away from traffic and does not need to be performed at high vehicle speeds. </a:t>
            </a:r>
          </a:p>
          <a:p>
            <a:pPr>
              <a:spcBef>
                <a:spcPts val="600"/>
              </a:spcBef>
            </a:pPr>
            <a:r>
              <a:rPr lang="en-US" sz="2000" dirty="0">
                <a:latin typeface="Arial" panose="020B0604020202020204" pitchFamily="34" charset="0"/>
                <a:cs typeface="Arial" panose="020B0604020202020204" pitchFamily="34" charset="0"/>
              </a:rPr>
              <a:t>Data needed: </a:t>
            </a:r>
          </a:p>
          <a:p>
            <a:pPr lvl="1"/>
            <a:r>
              <a:rPr lang="en-US" sz="2000" dirty="0">
                <a:latin typeface="Arial" panose="020B0604020202020204" pitchFamily="34" charset="0"/>
                <a:cs typeface="Arial" panose="020B0604020202020204" pitchFamily="34" charset="0"/>
              </a:rPr>
              <a:t>Engine size in cubic inches </a:t>
            </a:r>
          </a:p>
          <a:p>
            <a:pPr lvl="1"/>
            <a:r>
              <a:rPr lang="en-US" sz="2000" dirty="0">
                <a:latin typeface="Arial" panose="020B0604020202020204" pitchFamily="34" charset="0"/>
                <a:cs typeface="Arial" panose="020B0604020202020204" pitchFamily="34" charset="0"/>
              </a:rPr>
              <a:t>Engine speed (</a:t>
            </a:r>
            <a:r>
              <a:rPr lang="en-US" sz="2000" spc="-300" dirty="0">
                <a:latin typeface="Arial" panose="020B0604020202020204" pitchFamily="34" charset="0"/>
                <a:cs typeface="Arial" panose="020B0604020202020204" pitchFamily="34" charset="0"/>
              </a:rPr>
              <a:t>R P </a:t>
            </a:r>
            <a:r>
              <a:rPr lang="en-US" sz="2000" dirty="0">
                <a:latin typeface="Arial" panose="020B0604020202020204" pitchFamily="34" charset="0"/>
                <a:cs typeface="Arial" panose="020B0604020202020204" pitchFamily="34" charset="0"/>
              </a:rPr>
              <a:t>M) </a:t>
            </a:r>
          </a:p>
          <a:p>
            <a:pPr lvl="1"/>
            <a:r>
              <a:rPr lang="en-US" sz="2000" spc="-200" dirty="0">
                <a:latin typeface="Arial" panose="020B0604020202020204" pitchFamily="34" charset="0"/>
                <a:cs typeface="Arial" panose="020B0604020202020204" pitchFamily="34" charset="0"/>
              </a:rPr>
              <a:t>M A </a:t>
            </a:r>
            <a:r>
              <a:rPr lang="en-US" sz="2000" dirty="0">
                <a:latin typeface="Arial" panose="020B0604020202020204" pitchFamily="34" charset="0"/>
                <a:cs typeface="Arial" panose="020B0604020202020204" pitchFamily="34" charset="0"/>
              </a:rPr>
              <a:t>F (grams per second) </a:t>
            </a:r>
          </a:p>
          <a:p>
            <a:pPr lvl="1"/>
            <a:r>
              <a:rPr lang="en-US" sz="2000" dirty="0">
                <a:latin typeface="Arial" panose="020B0604020202020204" pitchFamily="34" charset="0"/>
                <a:cs typeface="Arial" panose="020B0604020202020204" pitchFamily="34" charset="0"/>
              </a:rPr>
              <a:t>Intake air temperature (</a:t>
            </a:r>
            <a:r>
              <a:rPr lang="en-US" sz="2000" spc="-250" dirty="0">
                <a:latin typeface="Arial" panose="020B0604020202020204" pitchFamily="34" charset="0"/>
                <a:cs typeface="Arial" panose="020B0604020202020204" pitchFamily="34" charset="0"/>
              </a:rPr>
              <a:t>I A </a:t>
            </a:r>
            <a:r>
              <a:rPr lang="en-US" sz="2000" dirty="0">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2703842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152400"/>
            <a:ext cx="8229600" cy="590349"/>
          </a:xfrm>
        </p:spPr>
        <p:txBody>
          <a:bodyPr tIns="18000" bIns="18000" anchor="ctr" anchorCtr="0"/>
          <a:lstStyle/>
          <a:p>
            <a:r>
              <a:rPr lang="en-US" dirty="0"/>
              <a:t>Figure 20.11</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65667" y="972425"/>
            <a:ext cx="2658533" cy="405683"/>
          </a:xfrm>
        </p:spPr>
        <p:txBody>
          <a:bodyPr tIns="18000" bIns="18000" anchor="ctr" anchorCtr="0"/>
          <a:lstStyle/>
          <a:p>
            <a:pPr marL="0" indent="0">
              <a:buNone/>
            </a:pPr>
            <a:r>
              <a:rPr lang="en-US" sz="2400" spc="-300" dirty="0">
                <a:latin typeface="Arial" panose="020B0604020202020204" pitchFamily="34" charset="0"/>
                <a:cs typeface="Arial" panose="020B0604020202020204" pitchFamily="34" charset="0"/>
              </a:rPr>
              <a:t>V </a:t>
            </a:r>
            <a:r>
              <a:rPr lang="en-US" sz="2400" dirty="0">
                <a:latin typeface="Arial" panose="020B0604020202020204" pitchFamily="34" charset="0"/>
                <a:cs typeface="Arial" panose="020B0604020202020204" pitchFamily="34" charset="0"/>
              </a:rPr>
              <a:t>E Example 1</a:t>
            </a: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65667" y="1524000"/>
            <a:ext cx="2658533" cy="1144347"/>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The data shows a normally operating engine.</a:t>
            </a:r>
          </a:p>
        </p:txBody>
      </p:sp>
      <p:pic>
        <p:nvPicPr>
          <p:cNvPr id="7" name="Picture 6" descr="A screenshot of volumetric efficiency window.&#10;Long description is available in notes, press F6.">
            <a:extLst>
              <a:ext uri="{FF2B5EF4-FFF2-40B4-BE49-F238E27FC236}">
                <a16:creationId xmlns:a16="http://schemas.microsoft.com/office/drawing/2014/main" id="{220D43AB-3E7E-480B-1A7F-28B6B2946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1687" y="873034"/>
            <a:ext cx="5098913" cy="5146766"/>
          </a:xfrm>
          <a:prstGeom prst="rect">
            <a:avLst/>
          </a:prstGeom>
        </p:spPr>
      </p:pic>
    </p:spTree>
    <p:extLst>
      <p:ext uri="{BB962C8B-B14F-4D97-AF65-F5344CB8AC3E}">
        <p14:creationId xmlns:p14="http://schemas.microsoft.com/office/powerpoint/2010/main" val="112663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152400"/>
            <a:ext cx="8229600" cy="590349"/>
          </a:xfrm>
        </p:spPr>
        <p:txBody>
          <a:bodyPr tIns="18000" bIns="18000" anchor="ctr" anchorCtr="0"/>
          <a:lstStyle/>
          <a:p>
            <a:r>
              <a:rPr lang="en-US" dirty="0"/>
              <a:t>Figure 20.12 </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65668" y="965917"/>
            <a:ext cx="2804392" cy="405683"/>
          </a:xfrm>
        </p:spPr>
        <p:txBody>
          <a:bodyPr tIns="18000" bIns="18000" anchor="ctr" anchorCtr="0"/>
          <a:lstStyle/>
          <a:p>
            <a:pPr marL="0" indent="0">
              <a:buNone/>
            </a:pPr>
            <a:r>
              <a:rPr lang="en-US" sz="2400" spc="-300" dirty="0">
                <a:latin typeface="Arial" panose="020B0604020202020204" pitchFamily="34" charset="0"/>
                <a:cs typeface="Arial" panose="020B0604020202020204" pitchFamily="34" charset="0"/>
              </a:rPr>
              <a:t>V </a:t>
            </a:r>
            <a:r>
              <a:rPr lang="en-US" sz="2400" dirty="0">
                <a:latin typeface="Arial" panose="020B0604020202020204" pitchFamily="34" charset="0"/>
                <a:cs typeface="Arial" panose="020B0604020202020204" pitchFamily="34" charset="0"/>
              </a:rPr>
              <a:t>E Example 2</a:t>
            </a: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65667" y="1600200"/>
            <a:ext cx="2810933" cy="775015"/>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The data indicates a restriction.</a:t>
            </a:r>
          </a:p>
        </p:txBody>
      </p:sp>
      <p:pic>
        <p:nvPicPr>
          <p:cNvPr id="7" name="Picture 6" descr="A screenshot of volumetric efficiency window showing different data.&#10;Long description is available in notes, press F6.">
            <a:extLst>
              <a:ext uri="{FF2B5EF4-FFF2-40B4-BE49-F238E27FC236}">
                <a16:creationId xmlns:a16="http://schemas.microsoft.com/office/drawing/2014/main" id="{404BF2AF-B307-7B8D-4FF1-AAC69AD3C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856528"/>
            <a:ext cx="5087946" cy="5239472"/>
          </a:xfrm>
          <a:prstGeom prst="rect">
            <a:avLst/>
          </a:prstGeom>
        </p:spPr>
      </p:pic>
    </p:spTree>
    <p:extLst>
      <p:ext uri="{BB962C8B-B14F-4D97-AF65-F5344CB8AC3E}">
        <p14:creationId xmlns:p14="http://schemas.microsoft.com/office/powerpoint/2010/main" val="480769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3F35C-6D52-3505-E2C1-A9E3E36C9E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FFED52-B6FA-EE13-63DB-C87EA26FC9B9}"/>
              </a:ext>
            </a:extLst>
          </p:cNvPr>
          <p:cNvSpPr>
            <a:spLocks noGrp="1"/>
          </p:cNvSpPr>
          <p:nvPr>
            <p:ph type="title"/>
          </p:nvPr>
        </p:nvSpPr>
        <p:spPr>
          <a:xfrm>
            <a:off x="457200" y="152400"/>
            <a:ext cx="8229600" cy="590349"/>
          </a:xfrm>
        </p:spPr>
        <p:txBody>
          <a:bodyPr tIns="18000" bIns="18000" anchor="ctr" anchorCtr="0">
            <a:spAutoFit/>
          </a:bodyPr>
          <a:lstStyle/>
          <a:p>
            <a:r>
              <a:rPr lang="en-US" dirty="0"/>
              <a:t>Summary </a:t>
            </a:r>
            <a:r>
              <a:rPr lang="en-US" sz="2800" dirty="0"/>
              <a:t>(1 of 2)</a:t>
            </a:r>
            <a:endParaRPr lang="en-US" dirty="0"/>
          </a:p>
        </p:txBody>
      </p:sp>
      <p:sp>
        <p:nvSpPr>
          <p:cNvPr id="4" name="Content Placeholder 3">
            <a:extLst>
              <a:ext uri="{FF2B5EF4-FFF2-40B4-BE49-F238E27FC236}">
                <a16:creationId xmlns:a16="http://schemas.microsoft.com/office/drawing/2014/main" id="{6DEAD1CD-128B-865A-0C6F-22509ABBB322}"/>
              </a:ext>
            </a:extLst>
          </p:cNvPr>
          <p:cNvSpPr>
            <a:spLocks noGrp="1"/>
          </p:cNvSpPr>
          <p:nvPr>
            <p:ph idx="1"/>
          </p:nvPr>
        </p:nvSpPr>
        <p:spPr>
          <a:xfrm>
            <a:off x="457201" y="965917"/>
            <a:ext cx="8229599" cy="405683"/>
          </a:xfrm>
        </p:spPr>
        <p:txBody>
          <a:bodyPr wrap="square" tIns="18000" bIns="18000" anchor="ctr" anchorCtr="0">
            <a:sp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Lambda is a Greek letter used to represent air–fuel ratio.</a:t>
            </a:r>
          </a:p>
        </p:txBody>
      </p:sp>
      <p:sp>
        <p:nvSpPr>
          <p:cNvPr id="2" name="Content Placeholder 1">
            <a:extLst>
              <a:ext uri="{FF2B5EF4-FFF2-40B4-BE49-F238E27FC236}">
                <a16:creationId xmlns:a16="http://schemas.microsoft.com/office/drawing/2014/main" id="{EB3653E9-CA27-0479-52C0-87274B53454F}"/>
              </a:ext>
            </a:extLst>
          </p:cNvPr>
          <p:cNvSpPr>
            <a:spLocks noGrp="1"/>
          </p:cNvSpPr>
          <p:nvPr>
            <p:ph idx="13"/>
          </p:nvPr>
        </p:nvSpPr>
        <p:spPr>
          <a:xfrm>
            <a:off x="928024" y="1460320"/>
            <a:ext cx="1524000"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Lambda of</a:t>
            </a:r>
          </a:p>
        </p:txBody>
      </p:sp>
      <p:graphicFrame>
        <p:nvGraphicFramePr>
          <p:cNvPr id="20" name="Object 19" descr="1 point 0">
            <a:extLst>
              <a:ext uri="{FF2B5EF4-FFF2-40B4-BE49-F238E27FC236}">
                <a16:creationId xmlns:a16="http://schemas.microsoft.com/office/drawing/2014/main" id="{82085408-473F-ACC1-7C9F-F68E664B9F48}"/>
              </a:ext>
            </a:extLst>
          </p:cNvPr>
          <p:cNvGraphicFramePr>
            <a:graphicFrameLocks noChangeAspect="1"/>
          </p:cNvGraphicFramePr>
          <p:nvPr>
            <p:extLst>
              <p:ext uri="{D42A27DB-BD31-4B8C-83A1-F6EECF244321}">
                <p14:modId xmlns:p14="http://schemas.microsoft.com/office/powerpoint/2010/main" val="3187642950"/>
              </p:ext>
            </p:extLst>
          </p:nvPr>
        </p:nvGraphicFramePr>
        <p:xfrm>
          <a:off x="2490124" y="1511606"/>
          <a:ext cx="458787" cy="342900"/>
        </p:xfrm>
        <a:graphic>
          <a:graphicData uri="http://schemas.openxmlformats.org/presentationml/2006/ole">
            <mc:AlternateContent xmlns:mc="http://schemas.openxmlformats.org/markup-compatibility/2006">
              <mc:Choice xmlns:v="urn:schemas-microsoft-com:vml" Requires="v">
                <p:oleObj name="Equation" r:id="rId3" imgW="241200" imgH="177480" progId="Equation.DSMT4">
                  <p:embed/>
                </p:oleObj>
              </mc:Choice>
              <mc:Fallback>
                <p:oleObj name="Equation" r:id="rId3" imgW="241200" imgH="177480" progId="Equation.DSMT4">
                  <p:embed/>
                  <p:pic>
                    <p:nvPicPr>
                      <p:cNvPr id="20" name="Object 19">
                        <a:extLst>
                          <a:ext uri="{FF2B5EF4-FFF2-40B4-BE49-F238E27FC236}">
                            <a16:creationId xmlns:a16="http://schemas.microsoft.com/office/drawing/2014/main" id="{DF7A84D0-398C-22AC-792A-06A706962125}"/>
                          </a:ext>
                        </a:extLst>
                      </p:cNvPr>
                      <p:cNvPicPr>
                        <a:picLocks noChangeAspect="1" noChangeArrowheads="1"/>
                      </p:cNvPicPr>
                      <p:nvPr/>
                    </p:nvPicPr>
                    <p:blipFill>
                      <a:blip r:embed="rId4"/>
                      <a:srcRect/>
                      <a:stretch>
                        <a:fillRect/>
                      </a:stretch>
                    </p:blipFill>
                    <p:spPr bwMode="auto">
                      <a:xfrm>
                        <a:off x="2490124" y="1511606"/>
                        <a:ext cx="458787" cy="342900"/>
                      </a:xfrm>
                      <a:prstGeom prst="rect">
                        <a:avLst/>
                      </a:prstGeom>
                      <a:noFill/>
                      <a:ln>
                        <a:noFill/>
                      </a:ln>
                    </p:spPr>
                  </p:pic>
                </p:oleObj>
              </mc:Fallback>
            </mc:AlternateContent>
          </a:graphicData>
        </a:graphic>
      </p:graphicFrame>
      <p:sp>
        <p:nvSpPr>
          <p:cNvPr id="5" name="Content Placeholder 4">
            <a:extLst>
              <a:ext uri="{FF2B5EF4-FFF2-40B4-BE49-F238E27FC236}">
                <a16:creationId xmlns:a16="http://schemas.microsoft.com/office/drawing/2014/main" id="{AC479832-5CF6-D268-4F5D-74B75CA23165}"/>
              </a:ext>
            </a:extLst>
          </p:cNvPr>
          <p:cNvSpPr>
            <a:spLocks noGrp="1"/>
          </p:cNvSpPr>
          <p:nvPr>
            <p:ph idx="14"/>
          </p:nvPr>
        </p:nvSpPr>
        <p:spPr>
          <a:xfrm>
            <a:off x="2987011" y="1460320"/>
            <a:ext cx="3870989" cy="405683"/>
          </a:xfrm>
        </p:spPr>
        <p:txBody>
          <a:bodyPr tIns="18000" bIns="18000" anchor="ctr" anchorCtr="0"/>
          <a:lstStyle/>
          <a:p>
            <a:pPr marL="0" indent="-486918">
              <a:buNone/>
            </a:pPr>
            <a:r>
              <a:rPr lang="en-US" sz="2400" dirty="0">
                <a:latin typeface="Arial" panose="020B0604020202020204" pitchFamily="34" charset="0"/>
                <a:cs typeface="Arial" panose="020B0604020202020204" pitchFamily="34" charset="0"/>
              </a:rPr>
              <a:t>is equal to an air–fuel rate of</a:t>
            </a:r>
          </a:p>
        </p:txBody>
      </p:sp>
      <p:graphicFrame>
        <p:nvGraphicFramePr>
          <p:cNvPr id="9" name="Object 8" descr="14 point 7 ratio 1.">
            <a:extLst>
              <a:ext uri="{FF2B5EF4-FFF2-40B4-BE49-F238E27FC236}">
                <a16:creationId xmlns:a16="http://schemas.microsoft.com/office/drawing/2014/main" id="{DB74F297-7973-57CB-3B60-3FA50CFA3CD2}"/>
              </a:ext>
            </a:extLst>
          </p:cNvPr>
          <p:cNvGraphicFramePr>
            <a:graphicFrameLocks noChangeAspect="1"/>
          </p:cNvGraphicFramePr>
          <p:nvPr>
            <p:extLst>
              <p:ext uri="{D42A27DB-BD31-4B8C-83A1-F6EECF244321}">
                <p14:modId xmlns:p14="http://schemas.microsoft.com/office/powerpoint/2010/main" val="2752243386"/>
              </p:ext>
            </p:extLst>
          </p:nvPr>
        </p:nvGraphicFramePr>
        <p:xfrm>
          <a:off x="6886575" y="1511606"/>
          <a:ext cx="965200" cy="319087"/>
        </p:xfrm>
        <a:graphic>
          <a:graphicData uri="http://schemas.openxmlformats.org/presentationml/2006/ole">
            <mc:AlternateContent xmlns:mc="http://schemas.openxmlformats.org/markup-compatibility/2006">
              <mc:Choice xmlns:v="urn:schemas-microsoft-com:vml" Requires="v">
                <p:oleObj name="Equation" r:id="rId5" imgW="507960" imgH="164880" progId="Equation.DSMT4">
                  <p:embed/>
                </p:oleObj>
              </mc:Choice>
              <mc:Fallback>
                <p:oleObj name="Equation" r:id="rId5" imgW="507960" imgH="164880" progId="Equation.DSMT4">
                  <p:embed/>
                  <p:pic>
                    <p:nvPicPr>
                      <p:cNvPr id="20" name="Object 19">
                        <a:extLst>
                          <a:ext uri="{FF2B5EF4-FFF2-40B4-BE49-F238E27FC236}">
                            <a16:creationId xmlns:a16="http://schemas.microsoft.com/office/drawing/2014/main" id="{82085408-473F-ACC1-7C9F-F68E664B9F48}"/>
                          </a:ext>
                        </a:extLst>
                      </p:cNvPr>
                      <p:cNvPicPr>
                        <a:picLocks noChangeAspect="1" noChangeArrowheads="1"/>
                      </p:cNvPicPr>
                      <p:nvPr/>
                    </p:nvPicPr>
                    <p:blipFill>
                      <a:blip r:embed="rId6"/>
                      <a:srcRect/>
                      <a:stretch>
                        <a:fillRect/>
                      </a:stretch>
                    </p:blipFill>
                    <p:spPr bwMode="auto">
                      <a:xfrm>
                        <a:off x="6886575" y="1511606"/>
                        <a:ext cx="965200" cy="319087"/>
                      </a:xfrm>
                      <a:prstGeom prst="rect">
                        <a:avLst/>
                      </a:prstGeom>
                      <a:noFill/>
                      <a:ln>
                        <a:noFill/>
                      </a:ln>
                    </p:spPr>
                  </p:pic>
                </p:oleObj>
              </mc:Fallback>
            </mc:AlternateContent>
          </a:graphicData>
        </a:graphic>
      </p:graphicFrame>
      <p:sp>
        <p:nvSpPr>
          <p:cNvPr id="6" name="Content Placeholder 5">
            <a:extLst>
              <a:ext uri="{FF2B5EF4-FFF2-40B4-BE49-F238E27FC236}">
                <a16:creationId xmlns:a16="http://schemas.microsoft.com/office/drawing/2014/main" id="{44D6BCAD-CA82-A76C-CD0C-A414E95B50AF}"/>
              </a:ext>
            </a:extLst>
          </p:cNvPr>
          <p:cNvSpPr>
            <a:spLocks noGrp="1"/>
          </p:cNvSpPr>
          <p:nvPr>
            <p:ph idx="15"/>
          </p:nvPr>
        </p:nvSpPr>
        <p:spPr>
          <a:xfrm>
            <a:off x="457200" y="1994512"/>
            <a:ext cx="8229600" cy="3568088"/>
          </a:xfrm>
        </p:spPr>
        <p:txBody>
          <a:bodyPr tIns="18000" bIns="18000" anchor="ctr" anchorCtr="0"/>
          <a:lstStyle/>
          <a:p>
            <a:pPr marL="514350" indent="-514350">
              <a:buFont typeface="+mj-lt"/>
              <a:buAutoNum type="arabicPeriod" startAt="2"/>
            </a:pPr>
            <a:r>
              <a:rPr lang="en-US" sz="2400" dirty="0">
                <a:latin typeface="Arial" panose="020B0604020202020204" pitchFamily="34" charset="0"/>
                <a:cs typeface="Arial" panose="020B0604020202020204" pitchFamily="34" charset="0"/>
              </a:rPr>
              <a:t>Equivalence ratio is the inverse of lambda. </a:t>
            </a:r>
          </a:p>
          <a:p>
            <a:pPr marL="514350" indent="-514350">
              <a:buFont typeface="+mj-lt"/>
              <a:buAutoNum type="arabicPeriod" startAt="2"/>
            </a:pPr>
            <a:r>
              <a:rPr lang="en-US" sz="2400" dirty="0">
                <a:latin typeface="Arial" panose="020B0604020202020204" pitchFamily="34" charset="0"/>
                <a:cs typeface="Arial" panose="020B0604020202020204" pitchFamily="34" charset="0"/>
              </a:rPr>
              <a:t>Base pulse width is determined by the </a:t>
            </a:r>
            <a:r>
              <a:rPr lang="en-US" sz="2400" spc="-300" dirty="0">
                <a:latin typeface="Arial" panose="020B0604020202020204" pitchFamily="34" charset="0"/>
                <a:cs typeface="Arial" panose="020B0604020202020204" pitchFamily="34" charset="0"/>
              </a:rPr>
              <a:t>P C </a:t>
            </a:r>
            <a:r>
              <a:rPr lang="en-US" sz="2400" dirty="0">
                <a:latin typeface="Arial" panose="020B0604020202020204" pitchFamily="34" charset="0"/>
                <a:cs typeface="Arial" panose="020B0604020202020204" pitchFamily="34" charset="0"/>
              </a:rPr>
              <a:t>M based on input from many sensors. </a:t>
            </a:r>
          </a:p>
          <a:p>
            <a:pPr marL="514350" indent="-514350">
              <a:buFont typeface="+mj-lt"/>
              <a:buAutoNum type="arabicPeriod" startAt="2"/>
            </a:pPr>
            <a:r>
              <a:rPr lang="en-US" sz="2400" dirty="0">
                <a:latin typeface="Arial" panose="020B0604020202020204" pitchFamily="34" charset="0"/>
                <a:cs typeface="Arial" panose="020B0604020202020204" pitchFamily="34" charset="0"/>
              </a:rPr>
              <a:t>Speed density fuel control uses calculations based on the input from various sensors, such as the </a:t>
            </a:r>
            <a:r>
              <a:rPr lang="en-US" sz="2400" spc="-300" dirty="0">
                <a:latin typeface="Arial" panose="020B0604020202020204" pitchFamily="34" charset="0"/>
                <a:cs typeface="Arial" panose="020B0604020202020204" pitchFamily="34" charset="0"/>
              </a:rPr>
              <a:t>T </a:t>
            </a:r>
            <a:r>
              <a:rPr lang="en-US" sz="2400" dirty="0">
                <a:latin typeface="Arial" panose="020B0604020202020204" pitchFamily="34" charset="0"/>
                <a:cs typeface="Arial" panose="020B0604020202020204" pitchFamily="34" charset="0"/>
              </a:rPr>
              <a:t>P and </a:t>
            </a:r>
            <a:r>
              <a:rPr lang="en-US" sz="2400" spc="-300" dirty="0">
                <a:latin typeface="Arial" panose="020B0604020202020204" pitchFamily="34" charset="0"/>
                <a:cs typeface="Arial" panose="020B0604020202020204" pitchFamily="34" charset="0"/>
              </a:rPr>
              <a:t>M A </a:t>
            </a:r>
            <a:r>
              <a:rPr lang="en-US" sz="2400" dirty="0">
                <a:latin typeface="Arial" panose="020B0604020202020204" pitchFamily="34" charset="0"/>
                <a:cs typeface="Arial" panose="020B0604020202020204" pitchFamily="34" charset="0"/>
              </a:rPr>
              <a:t>P sensor to determine the amount of fuel needed. </a:t>
            </a:r>
          </a:p>
          <a:p>
            <a:pPr marL="514350" indent="-514350">
              <a:buFont typeface="+mj-lt"/>
              <a:buAutoNum type="arabicPeriod" startAt="2"/>
            </a:pPr>
            <a:r>
              <a:rPr lang="en-US" sz="2400" dirty="0">
                <a:latin typeface="Arial" panose="020B0604020202020204" pitchFamily="34" charset="0"/>
                <a:cs typeface="Arial" panose="020B0604020202020204" pitchFamily="34" charset="0"/>
              </a:rPr>
              <a:t>Mass airflow systems use a mass airflow sensor to measure the mass of the air entering the engine directly. </a:t>
            </a:r>
          </a:p>
        </p:txBody>
      </p:sp>
    </p:spTree>
    <p:extLst>
      <p:ext uri="{BB962C8B-B14F-4D97-AF65-F5344CB8AC3E}">
        <p14:creationId xmlns:p14="http://schemas.microsoft.com/office/powerpoint/2010/main" val="182673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590349"/>
          </a:xfrm>
        </p:spPr>
        <p:txBody>
          <a:bodyPr tIns="18000" bIns="18000" anchor="ctr" anchorCtr="0">
            <a:spAutoFit/>
          </a:bodyPr>
          <a:lstStyle/>
          <a:p>
            <a:r>
              <a:rPr lang="en-US" dirty="0"/>
              <a:t>Summary </a:t>
            </a:r>
            <a:r>
              <a:rPr lang="en-US" sz="2800" dirty="0"/>
              <a:t>(2 of 2)</a:t>
            </a:r>
            <a:endParaRPr lang="en-US" dirty="0"/>
          </a:p>
        </p:txBody>
      </p:sp>
      <p:sp>
        <p:nvSpPr>
          <p:cNvPr id="4" name="Content Placeholder 3"/>
          <p:cNvSpPr>
            <a:spLocks noGrp="1"/>
          </p:cNvSpPr>
          <p:nvPr>
            <p:ph idx="1"/>
          </p:nvPr>
        </p:nvSpPr>
        <p:spPr>
          <a:xfrm>
            <a:off x="457200" y="896224"/>
            <a:ext cx="8229600" cy="3568088"/>
          </a:xfrm>
        </p:spPr>
        <p:txBody>
          <a:bodyPr tIns="18000" bIns="18000" anchor="ctr" anchorCtr="0">
            <a:spAutoFit/>
          </a:bodyPr>
          <a:lstStyle/>
          <a:p>
            <a:pPr marL="514350" indent="-514350">
              <a:buFont typeface="+mj-lt"/>
              <a:buAutoNum type="arabicPeriod" startAt="6"/>
            </a:pPr>
            <a:r>
              <a:rPr lang="en-US" sz="2400" dirty="0">
                <a:latin typeface="Arial" panose="020B0604020202020204" pitchFamily="34" charset="0"/>
                <a:cs typeface="Arial" panose="020B0604020202020204" pitchFamily="34" charset="0"/>
              </a:rPr>
              <a:t>Fuel trim uses the oxygen sensor data to fine-tune the air–fuel mixture to ensure lowest emissions. </a:t>
            </a:r>
          </a:p>
          <a:p>
            <a:pPr marL="514350" indent="-514350">
              <a:buFont typeface="+mj-lt"/>
              <a:buAutoNum type="arabicPeriod" startAt="6"/>
            </a:pPr>
            <a:r>
              <a:rPr lang="en-US" sz="2400" dirty="0">
                <a:latin typeface="Arial" panose="020B0604020202020204" pitchFamily="34" charset="0"/>
                <a:cs typeface="Arial" panose="020B0604020202020204" pitchFamily="34" charset="0"/>
              </a:rPr>
              <a:t>Short-term fuel trim (</a:t>
            </a:r>
            <a:r>
              <a:rPr lang="en-US" sz="2400" spc="-300" dirty="0">
                <a:latin typeface="Arial" panose="020B0604020202020204" pitchFamily="34" charset="0"/>
                <a:cs typeface="Arial" panose="020B0604020202020204" pitchFamily="34" charset="0"/>
              </a:rPr>
              <a:t>S T F </a:t>
            </a:r>
            <a:r>
              <a:rPr lang="en-US" sz="2400" dirty="0">
                <a:latin typeface="Arial" panose="020B0604020202020204" pitchFamily="34" charset="0"/>
                <a:cs typeface="Arial" panose="020B0604020202020204" pitchFamily="34" charset="0"/>
              </a:rPr>
              <a:t>T) is capable of quickly adding or subtracting fuel, but only a limited amount. </a:t>
            </a:r>
          </a:p>
          <a:p>
            <a:pPr marL="514350" indent="-514350">
              <a:buFont typeface="+mj-lt"/>
              <a:buAutoNum type="arabicPeriod" startAt="6"/>
            </a:pPr>
            <a:r>
              <a:rPr lang="en-US" sz="2400" dirty="0">
                <a:latin typeface="Arial" panose="020B0604020202020204" pitchFamily="34" charset="0"/>
                <a:cs typeface="Arial" panose="020B0604020202020204" pitchFamily="34" charset="0"/>
              </a:rPr>
              <a:t>Long-term fuel trim (</a:t>
            </a:r>
            <a:r>
              <a:rPr lang="en-US" sz="2400" spc="-300" dirty="0">
                <a:latin typeface="Arial" panose="020B0604020202020204" pitchFamily="34" charset="0"/>
                <a:cs typeface="Arial" panose="020B0604020202020204" pitchFamily="34" charset="0"/>
              </a:rPr>
              <a:t>L T F </a:t>
            </a:r>
            <a:r>
              <a:rPr lang="en-US" sz="2400" dirty="0">
                <a:latin typeface="Arial" panose="020B0604020202020204" pitchFamily="34" charset="0"/>
                <a:cs typeface="Arial" panose="020B0604020202020204" pitchFamily="34" charset="0"/>
              </a:rPr>
              <a:t>T) is capable of adding or subtracting more fuel than </a:t>
            </a:r>
            <a:r>
              <a:rPr lang="en-US" sz="2400" spc="-300" dirty="0">
                <a:latin typeface="Arial" panose="020B0604020202020204" pitchFamily="34" charset="0"/>
                <a:cs typeface="Arial" panose="020B0604020202020204" pitchFamily="34" charset="0"/>
              </a:rPr>
              <a:t>S T F </a:t>
            </a:r>
            <a:r>
              <a:rPr lang="en-US" sz="2400" dirty="0">
                <a:latin typeface="Arial" panose="020B0604020202020204" pitchFamily="34" charset="0"/>
                <a:cs typeface="Arial" panose="020B0604020202020204" pitchFamily="34" charset="0"/>
              </a:rPr>
              <a:t>T, but is slower to react. </a:t>
            </a:r>
          </a:p>
          <a:p>
            <a:pPr marL="514350" indent="-514350">
              <a:buFont typeface="+mj-lt"/>
              <a:buAutoNum type="arabicPeriod" startAt="6"/>
            </a:pPr>
            <a:r>
              <a:rPr lang="en-US" sz="2400" dirty="0">
                <a:latin typeface="Arial" panose="020B0604020202020204" pitchFamily="34" charset="0"/>
                <a:cs typeface="Arial" panose="020B0604020202020204" pitchFamily="34" charset="0"/>
              </a:rPr>
              <a:t>Volumetric efficiency is the percentage of air entering the engine compared to the theoretical airflow.</a:t>
            </a:r>
          </a:p>
        </p:txBody>
      </p:sp>
    </p:spTree>
    <p:extLst>
      <p:ext uri="{BB962C8B-B14F-4D97-AF65-F5344CB8AC3E}">
        <p14:creationId xmlns:p14="http://schemas.microsoft.com/office/powerpoint/2010/main" val="4152977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4" y="62640"/>
            <a:ext cx="8229600" cy="836571"/>
          </a:xfrm>
        </p:spPr>
        <p:txBody>
          <a:bodyPr wrap="square" lIns="0" tIns="18000" rIns="0" bIns="18000" anchor="ctr">
            <a:spAutoFit/>
          </a:bodyPr>
          <a:lstStyle/>
          <a:p>
            <a:r>
              <a:rPr lang="en-US" sz="3600" dirty="0">
                <a:latin typeface="+mj-lt"/>
              </a:rPr>
              <a:t>Animation and Video Library Links </a:t>
            </a:r>
            <a:br>
              <a:rPr lang="en-US" sz="3600" dirty="0">
                <a:latin typeface="+mj-lt"/>
              </a:rPr>
            </a:br>
            <a:r>
              <a:rPr lang="en-US" sz="1600" dirty="0">
                <a:latin typeface="+mj-lt"/>
              </a:rPr>
              <a:t>(Must have an internet connection and active Haldeman subscription)</a:t>
            </a:r>
          </a:p>
        </p:txBody>
      </p:sp>
      <p:sp>
        <p:nvSpPr>
          <p:cNvPr id="3" name="Content Placeholder 2"/>
          <p:cNvSpPr>
            <a:spLocks noGrp="1"/>
          </p:cNvSpPr>
          <p:nvPr>
            <p:ph idx="1"/>
          </p:nvPr>
        </p:nvSpPr>
        <p:spPr>
          <a:xfrm>
            <a:off x="448574" y="1994712"/>
            <a:ext cx="8078279" cy="1205903"/>
          </a:xfrm>
        </p:spPr>
        <p:txBody>
          <a:bodyPr wrap="square" lIns="0" tIns="18000" rIns="0" bIns="18000" anchor="ctr">
            <a:spAutoFit/>
          </a:bodyPr>
          <a:lstStyle/>
          <a:p>
            <a:pPr marL="342000" indent="-342000">
              <a:spcBef>
                <a:spcPts val="600"/>
              </a:spcBef>
            </a:pPr>
            <a:r>
              <a:rPr lang="en-US" sz="2200" dirty="0"/>
              <a:t>Animation Library: </a:t>
            </a:r>
            <a:r>
              <a:rPr lang="en-US" sz="2200" dirty="0">
                <a:hlinkClick r:id="rId3"/>
              </a:rPr>
              <a:t>(A8) Engine Performance Animations</a:t>
            </a:r>
            <a:endParaRPr lang="en-US" sz="2200" dirty="0"/>
          </a:p>
          <a:p>
            <a:pPr marL="342000" indent="-342000">
              <a:spcBef>
                <a:spcPts val="600"/>
              </a:spcBef>
            </a:pPr>
            <a:endParaRPr lang="en-US" sz="2200" dirty="0"/>
          </a:p>
          <a:p>
            <a:pPr marL="342000" indent="-342000">
              <a:spcBef>
                <a:spcPts val="600"/>
              </a:spcBef>
            </a:pPr>
            <a:r>
              <a:rPr lang="en-US" sz="2200" dirty="0"/>
              <a:t>Video Library: </a:t>
            </a:r>
            <a:r>
              <a:rPr lang="en-US" sz="2200" dirty="0">
                <a:hlinkClick r:id="rId4"/>
              </a:rPr>
              <a:t>(A8) Engine Performance Videos</a:t>
            </a:r>
            <a:endParaRPr lang="en-US" sz="2200" dirty="0"/>
          </a:p>
        </p:txBody>
      </p:sp>
    </p:spTree>
    <p:extLst>
      <p:ext uri="{BB962C8B-B14F-4D97-AF65-F5344CB8AC3E}">
        <p14:creationId xmlns:p14="http://schemas.microsoft.com/office/powerpoint/2010/main" val="2688913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75546" y="185344"/>
            <a:ext cx="823665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5" name="Graphic" descr="Warning">
            <a:extLst>
              <a:ext uri="{FF2B5EF4-FFF2-40B4-BE49-F238E27FC236}">
                <a16:creationId xmlns:a16="http://schemas.microsoft.com/office/drawing/2014/main" id="{CE97A724-05B2-41E5-93C9-D4B362F77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46" y="2146260"/>
            <a:ext cx="1269677" cy="1269677"/>
          </a:xfrm>
          <a:prstGeom prst="rect">
            <a:avLst/>
          </a:prstGeom>
          <a:noFill/>
          <a:ln>
            <a:noFill/>
          </a:ln>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18484" y="1586649"/>
            <a:ext cx="6878545" cy="2832998"/>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18F7A-FA2D-3F0E-307E-D62405012F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9F7DB4-2EA3-DF38-6C2F-32CDB4EFEA49}"/>
              </a:ext>
            </a:extLst>
          </p:cNvPr>
          <p:cNvSpPr>
            <a:spLocks noGrp="1"/>
          </p:cNvSpPr>
          <p:nvPr>
            <p:ph type="title"/>
          </p:nvPr>
        </p:nvSpPr>
        <p:spPr>
          <a:xfrm>
            <a:off x="457200" y="152400"/>
            <a:ext cx="8229600" cy="590349"/>
          </a:xfrm>
        </p:spPr>
        <p:txBody>
          <a:bodyPr tIns="18000" bIns="18000" anchor="ctr" anchorCtr="0">
            <a:spAutoFit/>
          </a:bodyPr>
          <a:lstStyle/>
          <a:p>
            <a:r>
              <a:rPr lang="en-US" dirty="0"/>
              <a:t>Fuel Trim </a:t>
            </a:r>
            <a:r>
              <a:rPr lang="en-US" sz="2800" dirty="0"/>
              <a:t>(1 of 5)</a:t>
            </a:r>
            <a:r>
              <a:rPr lang="en-US" dirty="0"/>
              <a:t> </a:t>
            </a:r>
          </a:p>
        </p:txBody>
      </p:sp>
      <p:sp>
        <p:nvSpPr>
          <p:cNvPr id="4" name="Content Placeholder 3">
            <a:extLst>
              <a:ext uri="{FF2B5EF4-FFF2-40B4-BE49-F238E27FC236}">
                <a16:creationId xmlns:a16="http://schemas.microsoft.com/office/drawing/2014/main" id="{58297E8B-A0EE-3258-F440-C2065D8CFBAA}"/>
              </a:ext>
            </a:extLst>
          </p:cNvPr>
          <p:cNvSpPr>
            <a:spLocks noGrp="1"/>
          </p:cNvSpPr>
          <p:nvPr>
            <p:ph idx="1"/>
          </p:nvPr>
        </p:nvSpPr>
        <p:spPr>
          <a:xfrm>
            <a:off x="457200" y="914400"/>
            <a:ext cx="8229600" cy="3898947"/>
          </a:xfrm>
        </p:spPr>
        <p:txBody>
          <a:bodyPr tIns="18000" bIns="18000" anchor="ctr" anchorCtr="0">
            <a:spAutoFit/>
          </a:bodyPr>
          <a:lstStyle/>
          <a:p>
            <a:pPr marL="0" indent="0">
              <a:buNone/>
            </a:pPr>
            <a:r>
              <a:rPr lang="en-US" sz="2400" dirty="0">
                <a:latin typeface="Arial" panose="020B0604020202020204" pitchFamily="34" charset="0"/>
                <a:cs typeface="Arial" panose="020B0604020202020204" pitchFamily="34" charset="0"/>
              </a:rPr>
              <a:t>Purpose and Function </a:t>
            </a:r>
          </a:p>
          <a:p>
            <a:r>
              <a:rPr lang="en-US" sz="2400" spc="-300" dirty="0">
                <a:latin typeface="Arial" panose="020B0604020202020204" pitchFamily="34" charset="0"/>
                <a:cs typeface="Arial" panose="020B0604020202020204" pitchFamily="34" charset="0"/>
              </a:rPr>
              <a:t>P C </a:t>
            </a:r>
            <a:r>
              <a:rPr lang="en-US" sz="2400" dirty="0">
                <a:latin typeface="Arial" panose="020B0604020202020204" pitchFamily="34" charset="0"/>
                <a:cs typeface="Arial" panose="020B0604020202020204" pitchFamily="34" charset="0"/>
              </a:rPr>
              <a:t>M does not measure or check air–fuel mixture entering cylinders. </a:t>
            </a:r>
          </a:p>
          <a:p>
            <a:pPr lvl="1"/>
            <a:r>
              <a:rPr lang="en-US" sz="2400" dirty="0">
                <a:latin typeface="Arial" panose="020B0604020202020204" pitchFamily="34" charset="0"/>
                <a:cs typeface="Arial" panose="020B0604020202020204" pitchFamily="34" charset="0"/>
              </a:rPr>
              <a:t>Instead, </a:t>
            </a:r>
            <a:r>
              <a:rPr lang="en-US" sz="2400" spc="-300" dirty="0">
                <a:latin typeface="Arial" panose="020B0604020202020204" pitchFamily="34" charset="0"/>
                <a:cs typeface="Arial" panose="020B0604020202020204" pitchFamily="34" charset="0"/>
              </a:rPr>
              <a:t>P C </a:t>
            </a:r>
            <a:r>
              <a:rPr lang="en-US" sz="2400" dirty="0">
                <a:latin typeface="Arial" panose="020B0604020202020204" pitchFamily="34" charset="0"/>
                <a:cs typeface="Arial" panose="020B0604020202020204" pitchFamily="34" charset="0"/>
              </a:rPr>
              <a:t>M measures air mass, and then calculates amount of fuel needed. </a:t>
            </a:r>
          </a:p>
          <a:p>
            <a:r>
              <a:rPr lang="en-US" sz="2400" dirty="0">
                <a:latin typeface="Arial" panose="020B0604020202020204" pitchFamily="34" charset="0"/>
                <a:cs typeface="Arial" panose="020B0604020202020204" pitchFamily="34" charset="0"/>
              </a:rPr>
              <a:t>Fuel trim provides a method that is capable of changing amount of fuel delivered to engine based on feedback from oxygen sensors. </a:t>
            </a:r>
          </a:p>
          <a:p>
            <a:pPr lvl="1"/>
            <a:r>
              <a:rPr lang="en-US" sz="2400" dirty="0">
                <a:latin typeface="Arial" panose="020B0604020202020204" pitchFamily="34" charset="0"/>
                <a:cs typeface="Arial" panose="020B0604020202020204" pitchFamily="34" charset="0"/>
              </a:rPr>
              <a:t>Primary purpose of fuel trim is to keep the air–fuel</a:t>
            </a:r>
          </a:p>
        </p:txBody>
      </p:sp>
      <p:sp>
        <p:nvSpPr>
          <p:cNvPr id="2" name="Content Placeholder 1">
            <a:extLst>
              <a:ext uri="{FF2B5EF4-FFF2-40B4-BE49-F238E27FC236}">
                <a16:creationId xmlns:a16="http://schemas.microsoft.com/office/drawing/2014/main" id="{D21AED5C-1113-AD64-9302-3347AE3D7BD9}"/>
              </a:ext>
            </a:extLst>
          </p:cNvPr>
          <p:cNvSpPr>
            <a:spLocks noGrp="1"/>
          </p:cNvSpPr>
          <p:nvPr>
            <p:ph idx="13"/>
          </p:nvPr>
        </p:nvSpPr>
        <p:spPr>
          <a:xfrm>
            <a:off x="1143000" y="4858625"/>
            <a:ext cx="2580968" cy="405683"/>
          </a:xfrm>
        </p:spPr>
        <p:txBody>
          <a:bodyPr tIns="18000" bIns="18000" anchor="ctr" anchorCtr="0"/>
          <a:lstStyle/>
          <a:p>
            <a:pPr marL="0" lvl="1" indent="0">
              <a:buNone/>
            </a:pPr>
            <a:r>
              <a:rPr lang="en-US" sz="2400" dirty="0">
                <a:latin typeface="Arial" panose="020B0604020202020204" pitchFamily="34" charset="0"/>
                <a:cs typeface="Arial" panose="020B0604020202020204" pitchFamily="34" charset="0"/>
              </a:rPr>
              <a:t>mixture as close to</a:t>
            </a:r>
          </a:p>
        </p:txBody>
      </p:sp>
      <p:graphicFrame>
        <p:nvGraphicFramePr>
          <p:cNvPr id="9" name="Object 8" descr="14 point 7 ratio 1.">
            <a:extLst>
              <a:ext uri="{FF2B5EF4-FFF2-40B4-BE49-F238E27FC236}">
                <a16:creationId xmlns:a16="http://schemas.microsoft.com/office/drawing/2014/main" id="{601ECF4D-AD63-794C-24CE-A054B19DB54E}"/>
              </a:ext>
            </a:extLst>
          </p:cNvPr>
          <p:cNvGraphicFramePr>
            <a:graphicFrameLocks noChangeAspect="1"/>
          </p:cNvGraphicFramePr>
          <p:nvPr>
            <p:extLst>
              <p:ext uri="{D42A27DB-BD31-4B8C-83A1-F6EECF244321}">
                <p14:modId xmlns:p14="http://schemas.microsoft.com/office/powerpoint/2010/main" val="3625242257"/>
              </p:ext>
            </p:extLst>
          </p:nvPr>
        </p:nvGraphicFramePr>
        <p:xfrm>
          <a:off x="3768725" y="4888736"/>
          <a:ext cx="955675" cy="331788"/>
        </p:xfrm>
        <a:graphic>
          <a:graphicData uri="http://schemas.openxmlformats.org/presentationml/2006/ole">
            <mc:AlternateContent xmlns:mc="http://schemas.openxmlformats.org/markup-compatibility/2006">
              <mc:Choice xmlns:v="urn:schemas-microsoft-com:vml" Requires="v">
                <p:oleObj name="Equation" r:id="rId3" imgW="482400" imgH="164880" progId="Equation.DSMT4">
                  <p:embed/>
                </p:oleObj>
              </mc:Choice>
              <mc:Fallback>
                <p:oleObj name="Equation" r:id="rId3" imgW="482400" imgH="164880" progId="Equation.DSMT4">
                  <p:embed/>
                  <p:pic>
                    <p:nvPicPr>
                      <p:cNvPr id="4" name="Object 3" descr="14 point 7 ratio 1.">
                        <a:extLst>
                          <a:ext uri="{FF2B5EF4-FFF2-40B4-BE49-F238E27FC236}">
                            <a16:creationId xmlns:a16="http://schemas.microsoft.com/office/drawing/2014/main" id="{E77A3822-7D95-CA2F-67E2-4FC5089E7C39}"/>
                          </a:ext>
                        </a:extLst>
                      </p:cNvPr>
                      <p:cNvPicPr>
                        <a:picLocks noChangeAspect="1" noChangeArrowheads="1"/>
                      </p:cNvPicPr>
                      <p:nvPr/>
                    </p:nvPicPr>
                    <p:blipFill>
                      <a:blip r:embed="rId4"/>
                      <a:srcRect/>
                      <a:stretch>
                        <a:fillRect/>
                      </a:stretch>
                    </p:blipFill>
                    <p:spPr bwMode="auto">
                      <a:xfrm>
                        <a:off x="3768725" y="4888736"/>
                        <a:ext cx="955675" cy="331788"/>
                      </a:xfrm>
                      <a:prstGeom prst="rect">
                        <a:avLst/>
                      </a:prstGeom>
                      <a:noFill/>
                      <a:ln>
                        <a:noFill/>
                      </a:ln>
                    </p:spPr>
                  </p:pic>
                </p:oleObj>
              </mc:Fallback>
            </mc:AlternateContent>
          </a:graphicData>
        </a:graphic>
      </p:graphicFrame>
      <p:sp>
        <p:nvSpPr>
          <p:cNvPr id="5" name="Content Placeholder 4">
            <a:extLst>
              <a:ext uri="{FF2B5EF4-FFF2-40B4-BE49-F238E27FC236}">
                <a16:creationId xmlns:a16="http://schemas.microsoft.com/office/drawing/2014/main" id="{FE9362D2-B331-1D4D-77EB-647D25C38756}"/>
              </a:ext>
            </a:extLst>
          </p:cNvPr>
          <p:cNvSpPr>
            <a:spLocks noGrp="1"/>
          </p:cNvSpPr>
          <p:nvPr>
            <p:ph idx="14"/>
          </p:nvPr>
        </p:nvSpPr>
        <p:spPr>
          <a:xfrm>
            <a:off x="4773919" y="4851789"/>
            <a:ext cx="1632473" cy="405683"/>
          </a:xfrm>
        </p:spPr>
        <p:txBody>
          <a:bodyPr tIns="18000" bIns="18000" anchor="ctr" anchorCtr="0"/>
          <a:lstStyle/>
          <a:p>
            <a:pPr marL="0" lvl="1" indent="0">
              <a:buNone/>
            </a:pPr>
            <a:r>
              <a:rPr lang="en-US" sz="2400" dirty="0">
                <a:latin typeface="Arial" panose="020B0604020202020204" pitchFamily="34" charset="0"/>
                <a:cs typeface="Arial" panose="020B0604020202020204" pitchFamily="34" charset="0"/>
              </a:rPr>
              <a:t>as possible.</a:t>
            </a:r>
          </a:p>
        </p:txBody>
      </p:sp>
    </p:spTree>
    <p:extLst>
      <p:ext uri="{BB962C8B-B14F-4D97-AF65-F5344CB8AC3E}">
        <p14:creationId xmlns:p14="http://schemas.microsoft.com/office/powerpoint/2010/main" val="367691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A2344-40C1-D90B-D2DC-8C0A5D55E5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0DC073-6732-8D91-3BE4-281C3B0AA4D6}"/>
              </a:ext>
            </a:extLst>
          </p:cNvPr>
          <p:cNvSpPr>
            <a:spLocks noGrp="1"/>
          </p:cNvSpPr>
          <p:nvPr>
            <p:ph type="title"/>
          </p:nvPr>
        </p:nvSpPr>
        <p:spPr>
          <a:xfrm>
            <a:off x="457200" y="152400"/>
            <a:ext cx="8229600" cy="590349"/>
          </a:xfrm>
        </p:spPr>
        <p:txBody>
          <a:bodyPr tIns="18000" bIns="18000" anchor="ctr" anchorCtr="0">
            <a:spAutoFit/>
          </a:bodyPr>
          <a:lstStyle/>
          <a:p>
            <a:r>
              <a:rPr lang="en-US" sz="3600" noProof="0" dirty="0">
                <a:latin typeface="+mj-lt"/>
              </a:rPr>
              <a:t>Figure </a:t>
            </a:r>
            <a:r>
              <a:rPr lang="en-US" dirty="0"/>
              <a:t>20</a:t>
            </a:r>
            <a:r>
              <a:rPr lang="en-US" sz="3600" noProof="0" dirty="0">
                <a:latin typeface="+mj-lt"/>
              </a:rPr>
              <a:t>.1</a:t>
            </a:r>
            <a:endParaRPr lang="en-US" dirty="0"/>
          </a:p>
        </p:txBody>
      </p:sp>
      <p:sp>
        <p:nvSpPr>
          <p:cNvPr id="4" name="Content Placeholder 3">
            <a:extLst>
              <a:ext uri="{FF2B5EF4-FFF2-40B4-BE49-F238E27FC236}">
                <a16:creationId xmlns:a16="http://schemas.microsoft.com/office/drawing/2014/main" id="{85FAF034-2E63-A146-E799-F73BA553612F}"/>
              </a:ext>
            </a:extLst>
          </p:cNvPr>
          <p:cNvSpPr>
            <a:spLocks noGrp="1"/>
          </p:cNvSpPr>
          <p:nvPr>
            <p:ph idx="1"/>
          </p:nvPr>
        </p:nvSpPr>
        <p:spPr>
          <a:xfrm>
            <a:off x="457200" y="965917"/>
            <a:ext cx="2667000" cy="405683"/>
          </a:xfrm>
        </p:spPr>
        <p:txBody>
          <a:bodyPr wrap="square" tIns="18000" bIns="18000" anchor="ctr" anchorCtr="0">
            <a:spAutoFit/>
          </a:bodyPr>
          <a:lstStyle/>
          <a:p>
            <a:pPr marL="0" indent="0">
              <a:buNone/>
            </a:pPr>
            <a:r>
              <a:rPr lang="en-US" sz="2400" dirty="0">
                <a:latin typeface="Arial" panose="020B0604020202020204" pitchFamily="34" charset="0"/>
                <a:cs typeface="Arial" panose="020B0604020202020204" pitchFamily="34" charset="0"/>
              </a:rPr>
              <a:t>Catalytic Converter </a:t>
            </a:r>
            <a:endParaRPr lang="en-US" sz="2400" noProof="0"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BFA7A05B-D08D-8CF5-654F-8239455AD2B4}"/>
              </a:ext>
            </a:extLst>
          </p:cNvPr>
          <p:cNvSpPr>
            <a:spLocks noGrp="1"/>
          </p:cNvSpPr>
          <p:nvPr>
            <p:ph idx="13"/>
          </p:nvPr>
        </p:nvSpPr>
        <p:spPr>
          <a:xfrm>
            <a:off x="457200" y="1505825"/>
            <a:ext cx="2514600" cy="1513679"/>
          </a:xfrm>
        </p:spPr>
        <p:txBody>
          <a:bodyPr tIns="18000" bIns="18000" anchor="ctr" anchorCtr="0"/>
          <a:lstStyle/>
          <a:p>
            <a:pPr marL="0" indent="-486918">
              <a:buNone/>
            </a:pPr>
            <a:r>
              <a:rPr lang="en-US" sz="2400" dirty="0">
                <a:latin typeface="Arial" panose="020B0604020202020204" pitchFamily="34" charset="0"/>
                <a:cs typeface="Arial" panose="020B0604020202020204" pitchFamily="34" charset="0"/>
              </a:rPr>
              <a:t>The catalytic converter is most efficient when the exhaust ratio is</a:t>
            </a:r>
          </a:p>
        </p:txBody>
      </p:sp>
      <p:sp>
        <p:nvSpPr>
          <p:cNvPr id="5" name="Content Placeholder 4">
            <a:extLst>
              <a:ext uri="{FF2B5EF4-FFF2-40B4-BE49-F238E27FC236}">
                <a16:creationId xmlns:a16="http://schemas.microsoft.com/office/drawing/2014/main" id="{23BAA6F5-C2B5-6B21-8B33-AB732595B3F1}"/>
              </a:ext>
            </a:extLst>
          </p:cNvPr>
          <p:cNvSpPr>
            <a:spLocks noGrp="1"/>
          </p:cNvSpPr>
          <p:nvPr>
            <p:ph idx="14"/>
          </p:nvPr>
        </p:nvSpPr>
        <p:spPr>
          <a:xfrm>
            <a:off x="460124" y="3099517"/>
            <a:ext cx="1292476" cy="405683"/>
          </a:xfrm>
        </p:spPr>
        <p:txBody>
          <a:bodyPr tIns="18000" bIns="18000" anchor="ctr" anchorCtr="0"/>
          <a:lstStyle/>
          <a:p>
            <a:pPr marL="0" indent="-486918">
              <a:buNone/>
            </a:pPr>
            <a:r>
              <a:rPr lang="en-US" sz="2400" dirty="0">
                <a:latin typeface="Arial" panose="020B0604020202020204" pitchFamily="34" charset="0"/>
                <a:cs typeface="Arial" panose="020B0604020202020204" pitchFamily="34" charset="0"/>
              </a:rPr>
              <a:t>closest to</a:t>
            </a:r>
          </a:p>
        </p:txBody>
      </p:sp>
      <p:graphicFrame>
        <p:nvGraphicFramePr>
          <p:cNvPr id="9" name="Object 8" descr="14 point 7 ratio 1.">
            <a:extLst>
              <a:ext uri="{FF2B5EF4-FFF2-40B4-BE49-F238E27FC236}">
                <a16:creationId xmlns:a16="http://schemas.microsoft.com/office/drawing/2014/main" id="{D7FCE1D0-0210-DBC7-5DE2-43CE0AC10344}"/>
              </a:ext>
            </a:extLst>
          </p:cNvPr>
          <p:cNvGraphicFramePr>
            <a:graphicFrameLocks noChangeAspect="1"/>
          </p:cNvGraphicFramePr>
          <p:nvPr>
            <p:extLst>
              <p:ext uri="{D42A27DB-BD31-4B8C-83A1-F6EECF244321}">
                <p14:modId xmlns:p14="http://schemas.microsoft.com/office/powerpoint/2010/main" val="2377049633"/>
              </p:ext>
            </p:extLst>
          </p:nvPr>
        </p:nvGraphicFramePr>
        <p:xfrm>
          <a:off x="1790700" y="3136464"/>
          <a:ext cx="1082675" cy="331787"/>
        </p:xfrm>
        <a:graphic>
          <a:graphicData uri="http://schemas.openxmlformats.org/presentationml/2006/ole">
            <mc:AlternateContent xmlns:mc="http://schemas.openxmlformats.org/markup-compatibility/2006">
              <mc:Choice xmlns:v="urn:schemas-microsoft-com:vml" Requires="v">
                <p:oleObj name="Equation" r:id="rId3" imgW="545760" imgH="164880" progId="Equation.DSMT4">
                  <p:embed/>
                </p:oleObj>
              </mc:Choice>
              <mc:Fallback>
                <p:oleObj name="Equation" r:id="rId3" imgW="545760" imgH="164880" progId="Equation.DSMT4">
                  <p:embed/>
                  <p:pic>
                    <p:nvPicPr>
                      <p:cNvPr id="9" name="Object 8" descr="14 point 7 ratio 1.">
                        <a:extLst>
                          <a:ext uri="{FF2B5EF4-FFF2-40B4-BE49-F238E27FC236}">
                            <a16:creationId xmlns:a16="http://schemas.microsoft.com/office/drawing/2014/main" id="{601ECF4D-AD63-794C-24CE-A054B19DB54E}"/>
                          </a:ext>
                        </a:extLst>
                      </p:cNvPr>
                      <p:cNvPicPr>
                        <a:picLocks noChangeAspect="1" noChangeArrowheads="1"/>
                      </p:cNvPicPr>
                      <p:nvPr/>
                    </p:nvPicPr>
                    <p:blipFill>
                      <a:blip r:embed="rId4"/>
                      <a:srcRect/>
                      <a:stretch>
                        <a:fillRect/>
                      </a:stretch>
                    </p:blipFill>
                    <p:spPr bwMode="auto">
                      <a:xfrm>
                        <a:off x="1790700" y="3136464"/>
                        <a:ext cx="1082675" cy="331787"/>
                      </a:xfrm>
                      <a:prstGeom prst="rect">
                        <a:avLst/>
                      </a:prstGeom>
                      <a:noFill/>
                      <a:ln>
                        <a:noFill/>
                      </a:ln>
                    </p:spPr>
                  </p:pic>
                </p:oleObj>
              </mc:Fallback>
            </mc:AlternateContent>
          </a:graphicData>
        </a:graphic>
      </p:graphicFrame>
      <p:pic>
        <p:nvPicPr>
          <p:cNvPr id="8" name="Picture 7" descr="A graph for conversion efficiency percent against air-fuel ratio for the catalytic converter is shown.&#10;Long description is available in notes, press F6.">
            <a:extLst>
              <a:ext uri="{FF2B5EF4-FFF2-40B4-BE49-F238E27FC236}">
                <a16:creationId xmlns:a16="http://schemas.microsoft.com/office/drawing/2014/main" id="{8F0DD258-4035-A815-E2FF-931574B553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990600"/>
            <a:ext cx="5279077" cy="4046238"/>
          </a:xfrm>
          <a:prstGeom prst="rect">
            <a:avLst/>
          </a:prstGeom>
        </p:spPr>
      </p:pic>
    </p:spTree>
    <p:extLst>
      <p:ext uri="{BB962C8B-B14F-4D97-AF65-F5344CB8AC3E}">
        <p14:creationId xmlns:p14="http://schemas.microsoft.com/office/powerpoint/2010/main" val="85102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F18BD-6C4C-EE3F-AFB0-CB12726B1A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1123ED-FECE-267A-1167-7846B50BFD2F}"/>
              </a:ext>
            </a:extLst>
          </p:cNvPr>
          <p:cNvSpPr>
            <a:spLocks noGrp="1"/>
          </p:cNvSpPr>
          <p:nvPr>
            <p:ph type="title"/>
          </p:nvPr>
        </p:nvSpPr>
        <p:spPr>
          <a:xfrm>
            <a:off x="457200" y="152400"/>
            <a:ext cx="8229600" cy="590349"/>
          </a:xfrm>
        </p:spPr>
        <p:txBody>
          <a:bodyPr tIns="18000" bIns="18000" anchor="ctr" anchorCtr="0">
            <a:spAutoFit/>
          </a:bodyPr>
          <a:lstStyle/>
          <a:p>
            <a:r>
              <a:rPr lang="en-US" dirty="0"/>
              <a:t>Fuel Trim </a:t>
            </a:r>
            <a:r>
              <a:rPr lang="en-US" sz="2800" dirty="0"/>
              <a:t>(2 of 5)</a:t>
            </a:r>
            <a:r>
              <a:rPr lang="en-US" dirty="0"/>
              <a:t> </a:t>
            </a:r>
          </a:p>
        </p:txBody>
      </p:sp>
      <p:sp>
        <p:nvSpPr>
          <p:cNvPr id="4" name="Content Placeholder 3">
            <a:extLst>
              <a:ext uri="{FF2B5EF4-FFF2-40B4-BE49-F238E27FC236}">
                <a16:creationId xmlns:a16="http://schemas.microsoft.com/office/drawing/2014/main" id="{F1CCCA1A-6872-A36B-A51D-D0E4937303D6}"/>
              </a:ext>
            </a:extLst>
          </p:cNvPr>
          <p:cNvSpPr>
            <a:spLocks noGrp="1"/>
          </p:cNvSpPr>
          <p:nvPr>
            <p:ph idx="1"/>
          </p:nvPr>
        </p:nvSpPr>
        <p:spPr>
          <a:xfrm>
            <a:off x="457200" y="949292"/>
            <a:ext cx="8229600" cy="1336708"/>
          </a:xfrm>
        </p:spPr>
        <p:txBody>
          <a:bodyPr tIns="18000" bIns="18000" anchor="ctr" anchorCtr="0">
            <a:spAutoFit/>
          </a:bodyPr>
          <a:lstStyle/>
          <a:p>
            <a:pPr marL="0" indent="0">
              <a:buNone/>
            </a:pPr>
            <a:r>
              <a:rPr lang="en-US" sz="2400" dirty="0">
                <a:latin typeface="Arial" panose="020B0604020202020204" pitchFamily="34" charset="0"/>
                <a:cs typeface="Arial" panose="020B0604020202020204" pitchFamily="34" charset="0"/>
              </a:rPr>
              <a:t>Lambda </a:t>
            </a:r>
          </a:p>
          <a:p>
            <a:r>
              <a:rPr lang="en-US" sz="2400" dirty="0">
                <a:latin typeface="Arial" panose="020B0604020202020204" pitchFamily="34" charset="0"/>
                <a:cs typeface="Arial" panose="020B0604020202020204" pitchFamily="34" charset="0"/>
              </a:rPr>
              <a:t>Lambda is Greek letter used to represent ratio, as in air–fuel ratio. </a:t>
            </a:r>
          </a:p>
        </p:txBody>
      </p:sp>
      <p:sp>
        <p:nvSpPr>
          <p:cNvPr id="9" name="Content Placeholder 8">
            <a:extLst>
              <a:ext uri="{FF2B5EF4-FFF2-40B4-BE49-F238E27FC236}">
                <a16:creationId xmlns:a16="http://schemas.microsoft.com/office/drawing/2014/main" id="{EB59B2DE-5EEB-02A5-8CA2-23D5D296DDBC}"/>
              </a:ext>
            </a:extLst>
          </p:cNvPr>
          <p:cNvSpPr>
            <a:spLocks noGrp="1"/>
          </p:cNvSpPr>
          <p:nvPr>
            <p:ph idx="13"/>
          </p:nvPr>
        </p:nvSpPr>
        <p:spPr>
          <a:xfrm>
            <a:off x="457200" y="2362200"/>
            <a:ext cx="4495800" cy="405683"/>
          </a:xfrm>
        </p:spPr>
        <p:txBody>
          <a:bodyPr tIns="18000" bIns="18000" anchor="ctr" anchorCtr="0"/>
          <a:lstStyle/>
          <a:p>
            <a:r>
              <a:rPr lang="en-US" sz="2400" dirty="0">
                <a:latin typeface="Arial" panose="020B0604020202020204" pitchFamily="34" charset="0"/>
                <a:cs typeface="Arial" panose="020B0604020202020204" pitchFamily="34" charset="0"/>
              </a:rPr>
              <a:t>If engine is operating at exactly</a:t>
            </a:r>
          </a:p>
        </p:txBody>
      </p:sp>
      <p:graphicFrame>
        <p:nvGraphicFramePr>
          <p:cNvPr id="19" name="Object 18" descr="14 point 7 ratio 1.">
            <a:extLst>
              <a:ext uri="{FF2B5EF4-FFF2-40B4-BE49-F238E27FC236}">
                <a16:creationId xmlns:a16="http://schemas.microsoft.com/office/drawing/2014/main" id="{5D1E4A00-9FF3-2BB1-F938-2BD5D84586B9}"/>
              </a:ext>
            </a:extLst>
          </p:cNvPr>
          <p:cNvGraphicFramePr>
            <a:graphicFrameLocks noChangeAspect="1"/>
          </p:cNvGraphicFramePr>
          <p:nvPr>
            <p:extLst>
              <p:ext uri="{D42A27DB-BD31-4B8C-83A1-F6EECF244321}">
                <p14:modId xmlns:p14="http://schemas.microsoft.com/office/powerpoint/2010/main" val="3584100970"/>
              </p:ext>
            </p:extLst>
          </p:nvPr>
        </p:nvGraphicFramePr>
        <p:xfrm>
          <a:off x="4979194" y="2411059"/>
          <a:ext cx="955675" cy="331788"/>
        </p:xfrm>
        <a:graphic>
          <a:graphicData uri="http://schemas.openxmlformats.org/presentationml/2006/ole">
            <mc:AlternateContent xmlns:mc="http://schemas.openxmlformats.org/markup-compatibility/2006">
              <mc:Choice xmlns:v="urn:schemas-microsoft-com:vml" Requires="v">
                <p:oleObj name="Equation" r:id="rId3" imgW="482400" imgH="164880" progId="Equation.DSMT4">
                  <p:embed/>
                </p:oleObj>
              </mc:Choice>
              <mc:Fallback>
                <p:oleObj name="Equation" r:id="rId3" imgW="482400" imgH="164880" progId="Equation.DSMT4">
                  <p:embed/>
                  <p:pic>
                    <p:nvPicPr>
                      <p:cNvPr id="9" name="Object 8" descr="14 point 7 ratio 1.">
                        <a:extLst>
                          <a:ext uri="{FF2B5EF4-FFF2-40B4-BE49-F238E27FC236}">
                            <a16:creationId xmlns:a16="http://schemas.microsoft.com/office/drawing/2014/main" id="{D7FCE1D0-0210-DBC7-5DE2-43CE0AC10344}"/>
                          </a:ext>
                        </a:extLst>
                      </p:cNvPr>
                      <p:cNvPicPr>
                        <a:picLocks noChangeAspect="1" noChangeArrowheads="1"/>
                      </p:cNvPicPr>
                      <p:nvPr/>
                    </p:nvPicPr>
                    <p:blipFill>
                      <a:blip r:embed="rId4"/>
                      <a:srcRect/>
                      <a:stretch>
                        <a:fillRect/>
                      </a:stretch>
                    </p:blipFill>
                    <p:spPr bwMode="auto">
                      <a:xfrm>
                        <a:off x="4979194" y="2411059"/>
                        <a:ext cx="955675" cy="331788"/>
                      </a:xfrm>
                      <a:prstGeom prst="rect">
                        <a:avLst/>
                      </a:prstGeom>
                      <a:noFill/>
                      <a:ln>
                        <a:noFill/>
                      </a:ln>
                    </p:spPr>
                  </p:pic>
                </p:oleObj>
              </mc:Fallback>
            </mc:AlternateContent>
          </a:graphicData>
        </a:graphic>
      </p:graphicFrame>
      <p:sp>
        <p:nvSpPr>
          <p:cNvPr id="10" name="Content Placeholder 9">
            <a:extLst>
              <a:ext uri="{FF2B5EF4-FFF2-40B4-BE49-F238E27FC236}">
                <a16:creationId xmlns:a16="http://schemas.microsoft.com/office/drawing/2014/main" id="{CE6F7977-FAD7-C482-B0D6-DAE854B00DF7}"/>
              </a:ext>
            </a:extLst>
          </p:cNvPr>
          <p:cNvSpPr>
            <a:spLocks noGrp="1"/>
          </p:cNvSpPr>
          <p:nvPr>
            <p:ph idx="14"/>
          </p:nvPr>
        </p:nvSpPr>
        <p:spPr>
          <a:xfrm>
            <a:off x="5961063" y="2377998"/>
            <a:ext cx="2286000"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 air–fuel ratio on</a:t>
            </a:r>
          </a:p>
        </p:txBody>
      </p:sp>
      <p:sp>
        <p:nvSpPr>
          <p:cNvPr id="11" name="Content Placeholder 10">
            <a:extLst>
              <a:ext uri="{FF2B5EF4-FFF2-40B4-BE49-F238E27FC236}">
                <a16:creationId xmlns:a16="http://schemas.microsoft.com/office/drawing/2014/main" id="{23D426C9-756C-34CE-0769-E5EDF7334DCC}"/>
              </a:ext>
            </a:extLst>
          </p:cNvPr>
          <p:cNvSpPr>
            <a:spLocks noGrp="1"/>
          </p:cNvSpPr>
          <p:nvPr>
            <p:ph idx="15"/>
          </p:nvPr>
        </p:nvSpPr>
        <p:spPr>
          <a:xfrm>
            <a:off x="711200" y="2819400"/>
            <a:ext cx="7518400"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gasoline, ratio is called stoichiometric and is assigned a</a:t>
            </a:r>
          </a:p>
        </p:txBody>
      </p:sp>
      <p:sp>
        <p:nvSpPr>
          <p:cNvPr id="12" name="Content Placeholder 11">
            <a:extLst>
              <a:ext uri="{FF2B5EF4-FFF2-40B4-BE49-F238E27FC236}">
                <a16:creationId xmlns:a16="http://schemas.microsoft.com/office/drawing/2014/main" id="{2CE728D4-8970-CC6D-8373-E5B1D8DE20B5}"/>
              </a:ext>
            </a:extLst>
          </p:cNvPr>
          <p:cNvSpPr>
            <a:spLocks noGrp="1"/>
          </p:cNvSpPr>
          <p:nvPr>
            <p:ph idx="16"/>
          </p:nvPr>
        </p:nvSpPr>
        <p:spPr>
          <a:xfrm>
            <a:off x="711200" y="3276600"/>
            <a:ext cx="1371600"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lambda of</a:t>
            </a:r>
          </a:p>
        </p:txBody>
      </p:sp>
      <p:graphicFrame>
        <p:nvGraphicFramePr>
          <p:cNvPr id="2" name="Object 1" descr="1 point 0">
            <a:extLst>
              <a:ext uri="{FF2B5EF4-FFF2-40B4-BE49-F238E27FC236}">
                <a16:creationId xmlns:a16="http://schemas.microsoft.com/office/drawing/2014/main" id="{3B4CAE2F-839B-75DC-B09C-BA92CDC41B03}"/>
              </a:ext>
            </a:extLst>
          </p:cNvPr>
          <p:cNvGraphicFramePr>
            <a:graphicFrameLocks noChangeAspect="1"/>
          </p:cNvGraphicFramePr>
          <p:nvPr>
            <p:extLst>
              <p:ext uri="{D42A27DB-BD31-4B8C-83A1-F6EECF244321}">
                <p14:modId xmlns:p14="http://schemas.microsoft.com/office/powerpoint/2010/main" val="2663389663"/>
              </p:ext>
            </p:extLst>
          </p:nvPr>
        </p:nvGraphicFramePr>
        <p:xfrm>
          <a:off x="2133600" y="3298748"/>
          <a:ext cx="554037" cy="357187"/>
        </p:xfrm>
        <a:graphic>
          <a:graphicData uri="http://schemas.openxmlformats.org/presentationml/2006/ole">
            <mc:AlternateContent xmlns:mc="http://schemas.openxmlformats.org/markup-compatibility/2006">
              <mc:Choice xmlns:v="urn:schemas-microsoft-com:vml" Requires="v">
                <p:oleObj name="Equation" r:id="rId5" imgW="279360" imgH="177480" progId="Equation.DSMT4">
                  <p:embed/>
                </p:oleObj>
              </mc:Choice>
              <mc:Fallback>
                <p:oleObj name="Equation" r:id="rId5" imgW="279360" imgH="177480" progId="Equation.DSMT4">
                  <p:embed/>
                  <p:pic>
                    <p:nvPicPr>
                      <p:cNvPr id="20" name="Object 19" descr="1 point 0">
                        <a:extLst>
                          <a:ext uri="{FF2B5EF4-FFF2-40B4-BE49-F238E27FC236}">
                            <a16:creationId xmlns:a16="http://schemas.microsoft.com/office/drawing/2014/main" id="{91871C0C-6CE4-C474-3481-9C27D3DC918D}"/>
                          </a:ext>
                        </a:extLst>
                      </p:cNvPr>
                      <p:cNvPicPr>
                        <a:picLocks noChangeAspect="1" noChangeArrowheads="1"/>
                      </p:cNvPicPr>
                      <p:nvPr/>
                    </p:nvPicPr>
                    <p:blipFill>
                      <a:blip r:embed="rId6"/>
                      <a:srcRect/>
                      <a:stretch>
                        <a:fillRect/>
                      </a:stretch>
                    </p:blipFill>
                    <p:spPr bwMode="auto">
                      <a:xfrm>
                        <a:off x="2133600" y="3298748"/>
                        <a:ext cx="554037" cy="357187"/>
                      </a:xfrm>
                      <a:prstGeom prst="rect">
                        <a:avLst/>
                      </a:prstGeom>
                      <a:noFill/>
                      <a:ln>
                        <a:noFill/>
                      </a:ln>
                    </p:spPr>
                  </p:pic>
                </p:oleObj>
              </mc:Fallback>
            </mc:AlternateContent>
          </a:graphicData>
        </a:graphic>
      </p:graphicFrame>
      <p:sp>
        <p:nvSpPr>
          <p:cNvPr id="13" name="Content Placeholder 12">
            <a:extLst>
              <a:ext uri="{FF2B5EF4-FFF2-40B4-BE49-F238E27FC236}">
                <a16:creationId xmlns:a16="http://schemas.microsoft.com/office/drawing/2014/main" id="{5924DACD-B79A-1D12-5148-F799AEFDE068}"/>
              </a:ext>
            </a:extLst>
          </p:cNvPr>
          <p:cNvSpPr>
            <a:spLocks noGrp="1"/>
          </p:cNvSpPr>
          <p:nvPr>
            <p:ph idx="17"/>
          </p:nvPr>
        </p:nvSpPr>
        <p:spPr>
          <a:xfrm>
            <a:off x="457200" y="3756025"/>
            <a:ext cx="4114800" cy="405683"/>
          </a:xfrm>
        </p:spPr>
        <p:txBody>
          <a:bodyPr tIns="18000" bIns="18000" anchor="ctr" anchorCtr="0"/>
          <a:lstStyle/>
          <a:p>
            <a:pPr lvl="1"/>
            <a:r>
              <a:rPr lang="en-US" sz="2400" dirty="0">
                <a:latin typeface="Arial" panose="020B0604020202020204" pitchFamily="34" charset="0"/>
                <a:cs typeface="Arial" panose="020B0604020202020204" pitchFamily="34" charset="0"/>
              </a:rPr>
              <a:t>Air–fuel ratios lower than</a:t>
            </a:r>
          </a:p>
        </p:txBody>
      </p:sp>
      <p:graphicFrame>
        <p:nvGraphicFramePr>
          <p:cNvPr id="20" name="Object 19" descr="1 point 0">
            <a:extLst>
              <a:ext uri="{FF2B5EF4-FFF2-40B4-BE49-F238E27FC236}">
                <a16:creationId xmlns:a16="http://schemas.microsoft.com/office/drawing/2014/main" id="{91871C0C-6CE4-C474-3481-9C27D3DC918D}"/>
              </a:ext>
            </a:extLst>
          </p:cNvPr>
          <p:cNvGraphicFramePr>
            <a:graphicFrameLocks noChangeAspect="1"/>
          </p:cNvGraphicFramePr>
          <p:nvPr>
            <p:extLst>
              <p:ext uri="{D42A27DB-BD31-4B8C-83A1-F6EECF244321}">
                <p14:modId xmlns:p14="http://schemas.microsoft.com/office/powerpoint/2010/main" val="196200410"/>
              </p:ext>
            </p:extLst>
          </p:nvPr>
        </p:nvGraphicFramePr>
        <p:xfrm>
          <a:off x="4595019" y="3811665"/>
          <a:ext cx="477837" cy="357187"/>
        </p:xfrm>
        <a:graphic>
          <a:graphicData uri="http://schemas.openxmlformats.org/presentationml/2006/ole">
            <mc:AlternateContent xmlns:mc="http://schemas.openxmlformats.org/markup-compatibility/2006">
              <mc:Choice xmlns:v="urn:schemas-microsoft-com:vml" Requires="v">
                <p:oleObj name="Equation" r:id="rId7" imgW="241200" imgH="177480" progId="Equation.DSMT4">
                  <p:embed/>
                </p:oleObj>
              </mc:Choice>
              <mc:Fallback>
                <p:oleObj name="Equation" r:id="rId7" imgW="241200" imgH="177480" progId="Equation.DSMT4">
                  <p:embed/>
                  <p:pic>
                    <p:nvPicPr>
                      <p:cNvPr id="19" name="Object 18" descr="14 point 7 ratio 1.">
                        <a:extLst>
                          <a:ext uri="{FF2B5EF4-FFF2-40B4-BE49-F238E27FC236}">
                            <a16:creationId xmlns:a16="http://schemas.microsoft.com/office/drawing/2014/main" id="{5D1E4A00-9FF3-2BB1-F938-2BD5D84586B9}"/>
                          </a:ext>
                        </a:extLst>
                      </p:cNvPr>
                      <p:cNvPicPr>
                        <a:picLocks noChangeAspect="1" noChangeArrowheads="1"/>
                      </p:cNvPicPr>
                      <p:nvPr/>
                    </p:nvPicPr>
                    <p:blipFill>
                      <a:blip r:embed="rId8"/>
                      <a:srcRect/>
                      <a:stretch>
                        <a:fillRect/>
                      </a:stretch>
                    </p:blipFill>
                    <p:spPr bwMode="auto">
                      <a:xfrm>
                        <a:off x="4595019" y="3811665"/>
                        <a:ext cx="477837" cy="357187"/>
                      </a:xfrm>
                      <a:prstGeom prst="rect">
                        <a:avLst/>
                      </a:prstGeom>
                      <a:noFill/>
                      <a:ln>
                        <a:noFill/>
                      </a:ln>
                    </p:spPr>
                  </p:pic>
                </p:oleObj>
              </mc:Fallback>
            </mc:AlternateContent>
          </a:graphicData>
        </a:graphic>
      </p:graphicFrame>
      <p:sp>
        <p:nvSpPr>
          <p:cNvPr id="14" name="Content Placeholder 13">
            <a:extLst>
              <a:ext uri="{FF2B5EF4-FFF2-40B4-BE49-F238E27FC236}">
                <a16:creationId xmlns:a16="http://schemas.microsoft.com/office/drawing/2014/main" id="{FB50D4FA-A722-221D-0B7B-AD5AE8053B28}"/>
              </a:ext>
            </a:extLst>
          </p:cNvPr>
          <p:cNvSpPr>
            <a:spLocks noGrp="1"/>
          </p:cNvSpPr>
          <p:nvPr>
            <p:ph sz="quarter" idx="18"/>
          </p:nvPr>
        </p:nvSpPr>
        <p:spPr>
          <a:xfrm>
            <a:off x="5114131" y="3787416"/>
            <a:ext cx="3086100" cy="405683"/>
          </a:xfrm>
        </p:spPr>
        <p:txBody>
          <a:bodyPr tIns="18000" bIns="18000" anchor="ctr" anchorCtr="0"/>
          <a:lstStyle/>
          <a:p>
            <a:pPr marL="0" lvl="1" indent="0">
              <a:buNone/>
            </a:pPr>
            <a:r>
              <a:rPr lang="en-US" sz="2400" dirty="0">
                <a:latin typeface="Arial" panose="020B0604020202020204" pitchFamily="34" charset="0"/>
                <a:cs typeface="Arial" panose="020B0604020202020204" pitchFamily="34" charset="0"/>
              </a:rPr>
              <a:t>indicate a rich mixture.</a:t>
            </a:r>
          </a:p>
        </p:txBody>
      </p:sp>
      <p:sp>
        <p:nvSpPr>
          <p:cNvPr id="15" name="Content Placeholder 14">
            <a:extLst>
              <a:ext uri="{FF2B5EF4-FFF2-40B4-BE49-F238E27FC236}">
                <a16:creationId xmlns:a16="http://schemas.microsoft.com/office/drawing/2014/main" id="{F36EC89D-2BEF-E6A6-ACEF-B75D4BE66C30}"/>
              </a:ext>
            </a:extLst>
          </p:cNvPr>
          <p:cNvSpPr>
            <a:spLocks noGrp="1"/>
          </p:cNvSpPr>
          <p:nvPr>
            <p:ph sz="quarter" idx="19"/>
          </p:nvPr>
        </p:nvSpPr>
        <p:spPr>
          <a:xfrm>
            <a:off x="457200" y="4242517"/>
            <a:ext cx="4267200" cy="405683"/>
          </a:xfrm>
        </p:spPr>
        <p:txBody>
          <a:bodyPr tIns="18000" bIns="18000" anchor="ctr" anchorCtr="0"/>
          <a:lstStyle/>
          <a:p>
            <a:pPr lvl="1"/>
            <a:r>
              <a:rPr lang="en-US" sz="2400" dirty="0">
                <a:latin typeface="Arial" panose="020B0604020202020204" pitchFamily="34" charset="0"/>
                <a:cs typeface="Arial" panose="020B0604020202020204" pitchFamily="34" charset="0"/>
              </a:rPr>
              <a:t>Air–fuel ratios higher than</a:t>
            </a:r>
          </a:p>
        </p:txBody>
      </p:sp>
      <p:graphicFrame>
        <p:nvGraphicFramePr>
          <p:cNvPr id="21" name="Object 20" descr="1 point 0">
            <a:extLst>
              <a:ext uri="{FF2B5EF4-FFF2-40B4-BE49-F238E27FC236}">
                <a16:creationId xmlns:a16="http://schemas.microsoft.com/office/drawing/2014/main" id="{78AF6C4F-D99C-0D3D-16CE-7DEF4256C09A}"/>
              </a:ext>
            </a:extLst>
          </p:cNvPr>
          <p:cNvGraphicFramePr>
            <a:graphicFrameLocks noChangeAspect="1"/>
          </p:cNvGraphicFramePr>
          <p:nvPr>
            <p:extLst>
              <p:ext uri="{D42A27DB-BD31-4B8C-83A1-F6EECF244321}">
                <p14:modId xmlns:p14="http://schemas.microsoft.com/office/powerpoint/2010/main" val="3844260147"/>
              </p:ext>
            </p:extLst>
          </p:nvPr>
        </p:nvGraphicFramePr>
        <p:xfrm>
          <a:off x="4756547" y="4291449"/>
          <a:ext cx="477837" cy="357187"/>
        </p:xfrm>
        <a:graphic>
          <a:graphicData uri="http://schemas.openxmlformats.org/presentationml/2006/ole">
            <mc:AlternateContent xmlns:mc="http://schemas.openxmlformats.org/markup-compatibility/2006">
              <mc:Choice xmlns:v="urn:schemas-microsoft-com:vml" Requires="v">
                <p:oleObj name="Equation" r:id="rId9" imgW="241200" imgH="177480" progId="Equation.DSMT4">
                  <p:embed/>
                </p:oleObj>
              </mc:Choice>
              <mc:Fallback>
                <p:oleObj name="Equation" r:id="rId9" imgW="241200" imgH="177480" progId="Equation.DSMT4">
                  <p:embed/>
                  <p:pic>
                    <p:nvPicPr>
                      <p:cNvPr id="20" name="Object 19">
                        <a:extLst>
                          <a:ext uri="{FF2B5EF4-FFF2-40B4-BE49-F238E27FC236}">
                            <a16:creationId xmlns:a16="http://schemas.microsoft.com/office/drawing/2014/main" id="{91871C0C-6CE4-C474-3481-9C27D3DC918D}"/>
                          </a:ext>
                        </a:extLst>
                      </p:cNvPr>
                      <p:cNvPicPr>
                        <a:picLocks noChangeAspect="1" noChangeArrowheads="1"/>
                      </p:cNvPicPr>
                      <p:nvPr/>
                    </p:nvPicPr>
                    <p:blipFill>
                      <a:blip r:embed="rId8"/>
                      <a:srcRect/>
                      <a:stretch>
                        <a:fillRect/>
                      </a:stretch>
                    </p:blipFill>
                    <p:spPr bwMode="auto">
                      <a:xfrm>
                        <a:off x="4756547" y="4291449"/>
                        <a:ext cx="477837" cy="357187"/>
                      </a:xfrm>
                      <a:prstGeom prst="rect">
                        <a:avLst/>
                      </a:prstGeom>
                      <a:noFill/>
                      <a:ln>
                        <a:noFill/>
                      </a:ln>
                    </p:spPr>
                  </p:pic>
                </p:oleObj>
              </mc:Fallback>
            </mc:AlternateContent>
          </a:graphicData>
        </a:graphic>
      </p:graphicFrame>
      <p:sp>
        <p:nvSpPr>
          <p:cNvPr id="16" name="Content Placeholder 15">
            <a:extLst>
              <a:ext uri="{FF2B5EF4-FFF2-40B4-BE49-F238E27FC236}">
                <a16:creationId xmlns:a16="http://schemas.microsoft.com/office/drawing/2014/main" id="{7DA879AB-E299-7DEB-2715-7967C590CC1C}"/>
              </a:ext>
            </a:extLst>
          </p:cNvPr>
          <p:cNvSpPr>
            <a:spLocks noGrp="1"/>
          </p:cNvSpPr>
          <p:nvPr>
            <p:ph sz="quarter" idx="20"/>
          </p:nvPr>
        </p:nvSpPr>
        <p:spPr>
          <a:xfrm>
            <a:off x="5257800" y="4267200"/>
            <a:ext cx="3156744" cy="405683"/>
          </a:xfrm>
        </p:spPr>
        <p:txBody>
          <a:bodyPr tIns="18000" bIns="18000" anchor="ctr" anchorCtr="0"/>
          <a:lstStyle/>
          <a:p>
            <a:pPr marL="0" lvl="1" indent="0">
              <a:buNone/>
            </a:pPr>
            <a:r>
              <a:rPr lang="en-US" sz="2400" dirty="0">
                <a:latin typeface="Arial" panose="020B0604020202020204" pitchFamily="34" charset="0"/>
                <a:cs typeface="Arial" panose="020B0604020202020204" pitchFamily="34" charset="0"/>
              </a:rPr>
              <a:t>indicate a lean mixture.</a:t>
            </a:r>
          </a:p>
        </p:txBody>
      </p:sp>
    </p:spTree>
    <p:extLst>
      <p:ext uri="{BB962C8B-B14F-4D97-AF65-F5344CB8AC3E}">
        <p14:creationId xmlns:p14="http://schemas.microsoft.com/office/powerpoint/2010/main" val="2281437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B437E-6798-ED9A-A626-8C2EB083B4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26A297-7231-9CD3-3063-922AB808B585}"/>
              </a:ext>
            </a:extLst>
          </p:cNvPr>
          <p:cNvSpPr>
            <a:spLocks noGrp="1"/>
          </p:cNvSpPr>
          <p:nvPr>
            <p:ph type="title"/>
          </p:nvPr>
        </p:nvSpPr>
        <p:spPr>
          <a:xfrm>
            <a:off x="457200" y="152400"/>
            <a:ext cx="8229600" cy="590349"/>
          </a:xfrm>
        </p:spPr>
        <p:txBody>
          <a:bodyPr tIns="18000" bIns="18000" anchor="ctr" anchorCtr="0">
            <a:spAutoFit/>
          </a:bodyPr>
          <a:lstStyle/>
          <a:p>
            <a:r>
              <a:rPr lang="en-US" dirty="0"/>
              <a:t>Fuel Trim </a:t>
            </a:r>
            <a:r>
              <a:rPr lang="en-US" sz="2800" dirty="0"/>
              <a:t>(3 of 5)</a:t>
            </a:r>
            <a:r>
              <a:rPr lang="en-US" dirty="0"/>
              <a:t> </a:t>
            </a:r>
          </a:p>
        </p:txBody>
      </p:sp>
      <p:sp>
        <p:nvSpPr>
          <p:cNvPr id="2" name="Content Placeholder 1">
            <a:extLst>
              <a:ext uri="{FF2B5EF4-FFF2-40B4-BE49-F238E27FC236}">
                <a16:creationId xmlns:a16="http://schemas.microsoft.com/office/drawing/2014/main" id="{C04A5176-4328-E6D6-9030-91DDB233895E}"/>
              </a:ext>
            </a:extLst>
          </p:cNvPr>
          <p:cNvSpPr>
            <a:spLocks noGrp="1"/>
          </p:cNvSpPr>
          <p:nvPr>
            <p:ph idx="1"/>
          </p:nvPr>
        </p:nvSpPr>
        <p:spPr>
          <a:xfrm>
            <a:off x="457200" y="1024495"/>
            <a:ext cx="8229600" cy="651905"/>
          </a:xfrm>
        </p:spPr>
        <p:txBody>
          <a:bodyPr wrap="square" tIns="18000" bIns="18000" anchor="ctr" anchorCtr="0">
            <a:spAutoFit/>
          </a:bodyPr>
          <a:lstStyle/>
          <a:p>
            <a:pPr marL="0" indent="0">
              <a:buNone/>
            </a:pPr>
            <a:r>
              <a:rPr lang="en-US" sz="2000" dirty="0">
                <a:latin typeface="Arial" panose="020B0604020202020204" pitchFamily="34" charset="0"/>
                <a:cs typeface="Arial" panose="020B0604020202020204" pitchFamily="34" charset="0"/>
              </a:rPr>
              <a:t>To determine the air–fuel ratio if lambda is given, multiply lambda times 14.7. </a:t>
            </a:r>
          </a:p>
        </p:txBody>
      </p:sp>
      <p:sp>
        <p:nvSpPr>
          <p:cNvPr id="5" name="Content Placeholder 4">
            <a:extLst>
              <a:ext uri="{FF2B5EF4-FFF2-40B4-BE49-F238E27FC236}">
                <a16:creationId xmlns:a16="http://schemas.microsoft.com/office/drawing/2014/main" id="{E83E7786-DB3B-1AA4-3CA7-3273D8226698}"/>
              </a:ext>
            </a:extLst>
          </p:cNvPr>
          <p:cNvSpPr>
            <a:spLocks noGrp="1"/>
          </p:cNvSpPr>
          <p:nvPr>
            <p:ph idx="13"/>
          </p:nvPr>
        </p:nvSpPr>
        <p:spPr>
          <a:xfrm>
            <a:off x="457200" y="1850081"/>
            <a:ext cx="3276600" cy="344128"/>
          </a:xfrm>
        </p:spPr>
        <p:txBody>
          <a:bodyPr wrap="square" tIns="18000" bIns="18000" anchor="ctr" anchorCtr="0">
            <a:spAutoFit/>
          </a:bodyPr>
          <a:lstStyle/>
          <a:p>
            <a:pPr lvl="1"/>
            <a:r>
              <a:rPr lang="en-US" sz="2000" b="1" dirty="0">
                <a:latin typeface="Arial" panose="020B0604020202020204" pitchFamily="34" charset="0"/>
                <a:cs typeface="Arial" panose="020B0604020202020204" pitchFamily="34" charset="0"/>
              </a:rPr>
              <a:t>Example 1: </a:t>
            </a:r>
            <a:r>
              <a:rPr lang="en-US" sz="2000" dirty="0">
                <a:latin typeface="Arial" panose="020B0604020202020204" pitchFamily="34" charset="0"/>
                <a:cs typeface="Arial" panose="020B0604020202020204" pitchFamily="34" charset="0"/>
              </a:rPr>
              <a:t>lambda of</a:t>
            </a:r>
          </a:p>
        </p:txBody>
      </p:sp>
      <p:graphicFrame>
        <p:nvGraphicFramePr>
          <p:cNvPr id="28" name="Object 27" descr="1 point 0 5">
            <a:extLst>
              <a:ext uri="{FF2B5EF4-FFF2-40B4-BE49-F238E27FC236}">
                <a16:creationId xmlns:a16="http://schemas.microsoft.com/office/drawing/2014/main" id="{05B49553-0F8C-32B0-43BC-5B7E5326E509}"/>
              </a:ext>
            </a:extLst>
          </p:cNvPr>
          <p:cNvGraphicFramePr>
            <a:graphicFrameLocks noChangeAspect="1"/>
          </p:cNvGraphicFramePr>
          <p:nvPr>
            <p:extLst>
              <p:ext uri="{D42A27DB-BD31-4B8C-83A1-F6EECF244321}">
                <p14:modId xmlns:p14="http://schemas.microsoft.com/office/powerpoint/2010/main" val="2592669203"/>
              </p:ext>
            </p:extLst>
          </p:nvPr>
        </p:nvGraphicFramePr>
        <p:xfrm>
          <a:off x="3773241" y="1871115"/>
          <a:ext cx="530717" cy="289831"/>
        </p:xfrm>
        <a:graphic>
          <a:graphicData uri="http://schemas.openxmlformats.org/presentationml/2006/ole">
            <mc:AlternateContent xmlns:mc="http://schemas.openxmlformats.org/markup-compatibility/2006">
              <mc:Choice xmlns:v="urn:schemas-microsoft-com:vml" Requires="v">
                <p:oleObj name="Equation" r:id="rId3" imgW="330120" imgH="177480" progId="Equation.DSMT4">
                  <p:embed/>
                </p:oleObj>
              </mc:Choice>
              <mc:Fallback>
                <p:oleObj name="Equation" r:id="rId3" imgW="330120" imgH="177480" progId="Equation.DSMT4">
                  <p:embed/>
                  <p:pic>
                    <p:nvPicPr>
                      <p:cNvPr id="21" name="Object 20">
                        <a:extLst>
                          <a:ext uri="{FF2B5EF4-FFF2-40B4-BE49-F238E27FC236}">
                            <a16:creationId xmlns:a16="http://schemas.microsoft.com/office/drawing/2014/main" id="{78AF6C4F-D99C-0D3D-16CE-7DEF4256C09A}"/>
                          </a:ext>
                        </a:extLst>
                      </p:cNvPr>
                      <p:cNvPicPr>
                        <a:picLocks noChangeAspect="1" noChangeArrowheads="1"/>
                      </p:cNvPicPr>
                      <p:nvPr/>
                    </p:nvPicPr>
                    <p:blipFill>
                      <a:blip r:embed="rId4"/>
                      <a:srcRect/>
                      <a:stretch>
                        <a:fillRect/>
                      </a:stretch>
                    </p:blipFill>
                    <p:spPr bwMode="auto">
                      <a:xfrm>
                        <a:off x="3773241" y="1871115"/>
                        <a:ext cx="530717" cy="289831"/>
                      </a:xfrm>
                      <a:prstGeom prst="rect">
                        <a:avLst/>
                      </a:prstGeom>
                      <a:noFill/>
                      <a:ln>
                        <a:noFill/>
                      </a:ln>
                    </p:spPr>
                  </p:pic>
                </p:oleObj>
              </mc:Fallback>
            </mc:AlternateContent>
          </a:graphicData>
        </a:graphic>
      </p:graphicFrame>
      <p:sp>
        <p:nvSpPr>
          <p:cNvPr id="6" name="Content Placeholder 5">
            <a:extLst>
              <a:ext uri="{FF2B5EF4-FFF2-40B4-BE49-F238E27FC236}">
                <a16:creationId xmlns:a16="http://schemas.microsoft.com/office/drawing/2014/main" id="{2AAF8FDB-6973-F9F0-6884-4F56C599F527}"/>
              </a:ext>
            </a:extLst>
          </p:cNvPr>
          <p:cNvSpPr>
            <a:spLocks noGrp="1"/>
          </p:cNvSpPr>
          <p:nvPr>
            <p:ph idx="14"/>
          </p:nvPr>
        </p:nvSpPr>
        <p:spPr>
          <a:xfrm>
            <a:off x="4343401" y="1850081"/>
            <a:ext cx="3962400" cy="344128"/>
          </a:xfrm>
        </p:spPr>
        <p:txBody>
          <a:bodyPr wrap="square" tIns="18000" bIns="18000" anchor="ctr" anchorCtr="0">
            <a:spAutoFit/>
          </a:bodyPr>
          <a:lstStyle/>
          <a:p>
            <a:pPr marL="0" lvl="1" indent="0">
              <a:buNone/>
            </a:pPr>
            <a:r>
              <a:rPr lang="en-US" sz="2000" dirty="0">
                <a:latin typeface="Arial" panose="020B0604020202020204" pitchFamily="34" charset="0"/>
                <a:cs typeface="Arial" panose="020B0604020202020204" pitchFamily="34" charset="0"/>
              </a:rPr>
              <a:t>means that engine is operating 5%</a:t>
            </a:r>
          </a:p>
        </p:txBody>
      </p:sp>
      <p:sp>
        <p:nvSpPr>
          <p:cNvPr id="14" name="Content Placeholder 13">
            <a:extLst>
              <a:ext uri="{FF2B5EF4-FFF2-40B4-BE49-F238E27FC236}">
                <a16:creationId xmlns:a16="http://schemas.microsoft.com/office/drawing/2014/main" id="{B00E89D0-60A2-28FE-DFE3-C97654EF4B6D}"/>
              </a:ext>
            </a:extLst>
          </p:cNvPr>
          <p:cNvSpPr>
            <a:spLocks noGrp="1"/>
          </p:cNvSpPr>
          <p:nvPr>
            <p:ph idx="15"/>
          </p:nvPr>
        </p:nvSpPr>
        <p:spPr>
          <a:xfrm>
            <a:off x="1219200" y="2209998"/>
            <a:ext cx="3961058" cy="344128"/>
          </a:xfrm>
        </p:spPr>
        <p:txBody>
          <a:bodyPr tIns="18000" bIns="18000" anchor="ctr" anchorCtr="0"/>
          <a:lstStyle/>
          <a:p>
            <a:pPr marL="0" lvl="1" indent="0">
              <a:buNone/>
            </a:pPr>
            <a:r>
              <a:rPr lang="en-US" sz="2000" dirty="0">
                <a:latin typeface="Arial" panose="020B0604020202020204" pitchFamily="34" charset="0"/>
                <a:cs typeface="Arial" panose="020B0604020202020204" pitchFamily="34" charset="0"/>
              </a:rPr>
              <a:t>lean and has an air–fuel mixture of</a:t>
            </a:r>
          </a:p>
        </p:txBody>
      </p:sp>
      <p:graphicFrame>
        <p:nvGraphicFramePr>
          <p:cNvPr id="29" name="Object 28" descr="15 point 4 is to 1114.7 asterisk 1point 0 5 equals 15 point 4 2 end period.">
            <a:extLst>
              <a:ext uri="{FF2B5EF4-FFF2-40B4-BE49-F238E27FC236}">
                <a16:creationId xmlns:a16="http://schemas.microsoft.com/office/drawing/2014/main" id="{31CE4FBF-0246-E7CC-F021-142FA9B723E1}"/>
              </a:ext>
            </a:extLst>
          </p:cNvPr>
          <p:cNvGraphicFramePr>
            <a:graphicFrameLocks noChangeAspect="1"/>
          </p:cNvGraphicFramePr>
          <p:nvPr>
            <p:extLst>
              <p:ext uri="{D42A27DB-BD31-4B8C-83A1-F6EECF244321}">
                <p14:modId xmlns:p14="http://schemas.microsoft.com/office/powerpoint/2010/main" val="1380748301"/>
              </p:ext>
            </p:extLst>
          </p:nvPr>
        </p:nvGraphicFramePr>
        <p:xfrm>
          <a:off x="5207000" y="2252663"/>
          <a:ext cx="2895600" cy="290512"/>
        </p:xfrm>
        <a:graphic>
          <a:graphicData uri="http://schemas.openxmlformats.org/presentationml/2006/ole">
            <mc:AlternateContent xmlns:mc="http://schemas.openxmlformats.org/markup-compatibility/2006">
              <mc:Choice xmlns:v="urn:schemas-microsoft-com:vml" Requires="v">
                <p:oleObj name="Equation" r:id="rId5" imgW="1803240" imgH="177480" progId="Equation.DSMT4">
                  <p:embed/>
                </p:oleObj>
              </mc:Choice>
              <mc:Fallback>
                <p:oleObj name="Equation" r:id="rId5" imgW="1803240" imgH="177480" progId="Equation.DSMT4">
                  <p:embed/>
                  <p:pic>
                    <p:nvPicPr>
                      <p:cNvPr id="28" name="Object 27">
                        <a:extLst>
                          <a:ext uri="{FF2B5EF4-FFF2-40B4-BE49-F238E27FC236}">
                            <a16:creationId xmlns:a16="http://schemas.microsoft.com/office/drawing/2014/main" id="{05B49553-0F8C-32B0-43BC-5B7E5326E509}"/>
                          </a:ext>
                        </a:extLst>
                      </p:cNvPr>
                      <p:cNvPicPr>
                        <a:picLocks noChangeAspect="1" noChangeArrowheads="1"/>
                      </p:cNvPicPr>
                      <p:nvPr/>
                    </p:nvPicPr>
                    <p:blipFill>
                      <a:blip r:embed="rId6"/>
                      <a:srcRect/>
                      <a:stretch>
                        <a:fillRect/>
                      </a:stretch>
                    </p:blipFill>
                    <p:spPr bwMode="auto">
                      <a:xfrm>
                        <a:off x="5207000" y="2252663"/>
                        <a:ext cx="2895600" cy="290512"/>
                      </a:xfrm>
                      <a:prstGeom prst="rect">
                        <a:avLst/>
                      </a:prstGeom>
                      <a:noFill/>
                      <a:ln>
                        <a:noFill/>
                      </a:ln>
                    </p:spPr>
                  </p:pic>
                </p:oleObj>
              </mc:Fallback>
            </mc:AlternateContent>
          </a:graphicData>
        </a:graphic>
      </p:graphicFrame>
      <p:sp>
        <p:nvSpPr>
          <p:cNvPr id="15" name="Content Placeholder 14">
            <a:extLst>
              <a:ext uri="{FF2B5EF4-FFF2-40B4-BE49-F238E27FC236}">
                <a16:creationId xmlns:a16="http://schemas.microsoft.com/office/drawing/2014/main" id="{C9DBC569-6580-5427-CC05-F3207B6846DD}"/>
              </a:ext>
            </a:extLst>
          </p:cNvPr>
          <p:cNvSpPr>
            <a:spLocks noGrp="1"/>
          </p:cNvSpPr>
          <p:nvPr>
            <p:ph idx="16"/>
          </p:nvPr>
        </p:nvSpPr>
        <p:spPr>
          <a:xfrm>
            <a:off x="457200" y="2618146"/>
            <a:ext cx="7848601" cy="344128"/>
          </a:xfrm>
        </p:spPr>
        <p:txBody>
          <a:bodyPr tIns="18000" bIns="18000" anchor="ctr" anchorCtr="0"/>
          <a:lstStyle/>
          <a:p>
            <a:pPr lvl="1"/>
            <a:r>
              <a:rPr lang="en-US" sz="2000" b="1" dirty="0">
                <a:latin typeface="Arial" panose="020B0604020202020204" pitchFamily="34" charset="0"/>
                <a:cs typeface="Arial" panose="020B0604020202020204" pitchFamily="34" charset="0"/>
              </a:rPr>
              <a:t>Example 2: </a:t>
            </a:r>
            <a:r>
              <a:rPr lang="en-US" sz="2000" dirty="0">
                <a:latin typeface="Arial" panose="020B0604020202020204" pitchFamily="34" charset="0"/>
                <a:cs typeface="Arial" panose="020B0604020202020204" pitchFamily="34" charset="0"/>
              </a:rPr>
              <a:t>lambda of 0.97 means that engine is operating 3%</a:t>
            </a:r>
          </a:p>
        </p:txBody>
      </p:sp>
      <p:sp>
        <p:nvSpPr>
          <p:cNvPr id="16" name="Content Placeholder 15">
            <a:extLst>
              <a:ext uri="{FF2B5EF4-FFF2-40B4-BE49-F238E27FC236}">
                <a16:creationId xmlns:a16="http://schemas.microsoft.com/office/drawing/2014/main" id="{E0A21B5E-917B-6E84-0CFB-4501A23078CB}"/>
              </a:ext>
            </a:extLst>
          </p:cNvPr>
          <p:cNvSpPr>
            <a:spLocks noGrp="1"/>
          </p:cNvSpPr>
          <p:nvPr>
            <p:ph idx="17"/>
          </p:nvPr>
        </p:nvSpPr>
        <p:spPr>
          <a:xfrm>
            <a:off x="1200151" y="3008672"/>
            <a:ext cx="3829050" cy="344128"/>
          </a:xfrm>
        </p:spPr>
        <p:txBody>
          <a:bodyPr tIns="18000" bIns="18000" anchor="ctr" anchorCtr="0"/>
          <a:lstStyle/>
          <a:p>
            <a:pPr marL="0" lvl="1" indent="0">
              <a:buNone/>
            </a:pPr>
            <a:r>
              <a:rPr lang="en-US" sz="2000" dirty="0">
                <a:latin typeface="Arial" panose="020B0604020202020204" pitchFamily="34" charset="0"/>
                <a:cs typeface="Arial" panose="020B0604020202020204" pitchFamily="34" charset="0"/>
              </a:rPr>
              <a:t>rich and has an air–fuel mixture of</a:t>
            </a:r>
          </a:p>
        </p:txBody>
      </p:sp>
      <p:graphicFrame>
        <p:nvGraphicFramePr>
          <p:cNvPr id="30" name="Object 29" descr="14 point 3 is to 110 point 9 7 asterisk 1 point 4 7 equals 14 point 2 8 2 end period.">
            <a:extLst>
              <a:ext uri="{FF2B5EF4-FFF2-40B4-BE49-F238E27FC236}">
                <a16:creationId xmlns:a16="http://schemas.microsoft.com/office/drawing/2014/main" id="{871612FA-2AE2-5A19-5B65-0811F53E5446}"/>
              </a:ext>
            </a:extLst>
          </p:cNvPr>
          <p:cNvGraphicFramePr>
            <a:graphicFrameLocks noChangeAspect="1"/>
          </p:cNvGraphicFramePr>
          <p:nvPr>
            <p:extLst>
              <p:ext uri="{D42A27DB-BD31-4B8C-83A1-F6EECF244321}">
                <p14:modId xmlns:p14="http://schemas.microsoft.com/office/powerpoint/2010/main" val="491315283"/>
              </p:ext>
            </p:extLst>
          </p:nvPr>
        </p:nvGraphicFramePr>
        <p:xfrm>
          <a:off x="5064125" y="3041650"/>
          <a:ext cx="3036888" cy="290513"/>
        </p:xfrm>
        <a:graphic>
          <a:graphicData uri="http://schemas.openxmlformats.org/presentationml/2006/ole">
            <mc:AlternateContent xmlns:mc="http://schemas.openxmlformats.org/markup-compatibility/2006">
              <mc:Choice xmlns:v="urn:schemas-microsoft-com:vml" Requires="v">
                <p:oleObj name="Equation" r:id="rId7" imgW="1892160" imgH="177480" progId="Equation.DSMT4">
                  <p:embed/>
                </p:oleObj>
              </mc:Choice>
              <mc:Fallback>
                <p:oleObj name="Equation" r:id="rId7" imgW="1892160" imgH="177480" progId="Equation.DSMT4">
                  <p:embed/>
                  <p:pic>
                    <p:nvPicPr>
                      <p:cNvPr id="29" name="Object 28">
                        <a:extLst>
                          <a:ext uri="{FF2B5EF4-FFF2-40B4-BE49-F238E27FC236}">
                            <a16:creationId xmlns:a16="http://schemas.microsoft.com/office/drawing/2014/main" id="{31CE4FBF-0246-E7CC-F021-142FA9B723E1}"/>
                          </a:ext>
                        </a:extLst>
                      </p:cNvPr>
                      <p:cNvPicPr>
                        <a:picLocks noChangeAspect="1" noChangeArrowheads="1"/>
                      </p:cNvPicPr>
                      <p:nvPr/>
                    </p:nvPicPr>
                    <p:blipFill>
                      <a:blip r:embed="rId8"/>
                      <a:srcRect/>
                      <a:stretch>
                        <a:fillRect/>
                      </a:stretch>
                    </p:blipFill>
                    <p:spPr bwMode="auto">
                      <a:xfrm>
                        <a:off x="5064125" y="3041650"/>
                        <a:ext cx="3036888" cy="290513"/>
                      </a:xfrm>
                      <a:prstGeom prst="rect">
                        <a:avLst/>
                      </a:prstGeom>
                      <a:noFill/>
                      <a:ln>
                        <a:noFill/>
                      </a:ln>
                    </p:spPr>
                  </p:pic>
                </p:oleObj>
              </mc:Fallback>
            </mc:AlternateContent>
          </a:graphicData>
        </a:graphic>
      </p:graphicFrame>
      <p:sp>
        <p:nvSpPr>
          <p:cNvPr id="17" name="Content Placeholder 16">
            <a:extLst>
              <a:ext uri="{FF2B5EF4-FFF2-40B4-BE49-F238E27FC236}">
                <a16:creationId xmlns:a16="http://schemas.microsoft.com/office/drawing/2014/main" id="{B03CAD0F-6499-3C7E-42F9-11B49EB339CC}"/>
              </a:ext>
            </a:extLst>
          </p:cNvPr>
          <p:cNvSpPr>
            <a:spLocks noGrp="1"/>
          </p:cNvSpPr>
          <p:nvPr>
            <p:ph sz="quarter" idx="18"/>
          </p:nvPr>
        </p:nvSpPr>
        <p:spPr>
          <a:xfrm>
            <a:off x="469899" y="3451247"/>
            <a:ext cx="3263901" cy="344128"/>
          </a:xfrm>
        </p:spPr>
        <p:txBody>
          <a:bodyPr tIns="18000" bIns="18000" anchor="ctr" anchorCtr="0"/>
          <a:lstStyle/>
          <a:p>
            <a:pPr marL="0" indent="0">
              <a:buNone/>
            </a:pPr>
            <a:r>
              <a:rPr lang="en-US" sz="2000" dirty="0">
                <a:latin typeface="Arial" panose="020B0604020202020204" pitchFamily="34" charset="0"/>
                <a:cs typeface="Arial" panose="020B0604020202020204" pitchFamily="34" charset="0"/>
              </a:rPr>
              <a:t>Usual lambda limits include: </a:t>
            </a:r>
          </a:p>
        </p:txBody>
      </p:sp>
      <p:sp>
        <p:nvSpPr>
          <p:cNvPr id="18" name="Content Placeholder 17">
            <a:extLst>
              <a:ext uri="{FF2B5EF4-FFF2-40B4-BE49-F238E27FC236}">
                <a16:creationId xmlns:a16="http://schemas.microsoft.com/office/drawing/2014/main" id="{6588FFF2-5AB6-F800-ABEA-4111154D7D18}"/>
              </a:ext>
            </a:extLst>
          </p:cNvPr>
          <p:cNvSpPr>
            <a:spLocks noGrp="1"/>
          </p:cNvSpPr>
          <p:nvPr>
            <p:ph sz="quarter" idx="19"/>
          </p:nvPr>
        </p:nvSpPr>
        <p:spPr>
          <a:xfrm>
            <a:off x="457200" y="3887894"/>
            <a:ext cx="1524000" cy="344128"/>
          </a:xfrm>
        </p:spPr>
        <p:txBody>
          <a:bodyPr tIns="18000" bIns="18000" anchor="ctr" anchorCtr="0"/>
          <a:lstStyle/>
          <a:p>
            <a:r>
              <a:rPr lang="en-US" sz="2000" dirty="0">
                <a:latin typeface="Arial" panose="020B0604020202020204" pitchFamily="34" charset="0"/>
                <a:cs typeface="Arial" panose="020B0604020202020204" pitchFamily="34" charset="0"/>
              </a:rPr>
              <a:t>0.9 lambda</a:t>
            </a:r>
          </a:p>
        </p:txBody>
      </p:sp>
      <p:graphicFrame>
        <p:nvGraphicFramePr>
          <p:cNvPr id="34" name="Object 33" descr="Open parenthesis 13 point 2 is to 1 close parenthesis.">
            <a:extLst>
              <a:ext uri="{FF2B5EF4-FFF2-40B4-BE49-F238E27FC236}">
                <a16:creationId xmlns:a16="http://schemas.microsoft.com/office/drawing/2014/main" id="{65E43F2C-857B-10C3-9597-446DAD8E94CF}"/>
              </a:ext>
            </a:extLst>
          </p:cNvPr>
          <p:cNvGraphicFramePr>
            <a:graphicFrameLocks noChangeAspect="1"/>
          </p:cNvGraphicFramePr>
          <p:nvPr>
            <p:extLst>
              <p:ext uri="{D42A27DB-BD31-4B8C-83A1-F6EECF244321}">
                <p14:modId xmlns:p14="http://schemas.microsoft.com/office/powerpoint/2010/main" val="253172445"/>
              </p:ext>
            </p:extLst>
          </p:nvPr>
        </p:nvGraphicFramePr>
        <p:xfrm>
          <a:off x="2009775" y="3900234"/>
          <a:ext cx="896938" cy="331788"/>
        </p:xfrm>
        <a:graphic>
          <a:graphicData uri="http://schemas.openxmlformats.org/presentationml/2006/ole">
            <mc:AlternateContent xmlns:mc="http://schemas.openxmlformats.org/markup-compatibility/2006">
              <mc:Choice xmlns:v="urn:schemas-microsoft-com:vml" Requires="v">
                <p:oleObj name="Equation" r:id="rId9" imgW="558720" imgH="203040" progId="Equation.DSMT4">
                  <p:embed/>
                </p:oleObj>
              </mc:Choice>
              <mc:Fallback>
                <p:oleObj name="Equation" r:id="rId9" imgW="558720" imgH="203040" progId="Equation.DSMT4">
                  <p:embed/>
                  <p:pic>
                    <p:nvPicPr>
                      <p:cNvPr id="30" name="Object 29">
                        <a:extLst>
                          <a:ext uri="{FF2B5EF4-FFF2-40B4-BE49-F238E27FC236}">
                            <a16:creationId xmlns:a16="http://schemas.microsoft.com/office/drawing/2014/main" id="{871612FA-2AE2-5A19-5B65-0811F53E5446}"/>
                          </a:ext>
                        </a:extLst>
                      </p:cNvPr>
                      <p:cNvPicPr>
                        <a:picLocks noChangeAspect="1" noChangeArrowheads="1"/>
                      </p:cNvPicPr>
                      <p:nvPr/>
                    </p:nvPicPr>
                    <p:blipFill>
                      <a:blip r:embed="rId10"/>
                      <a:srcRect/>
                      <a:stretch>
                        <a:fillRect/>
                      </a:stretch>
                    </p:blipFill>
                    <p:spPr bwMode="auto">
                      <a:xfrm>
                        <a:off x="2009775" y="3900234"/>
                        <a:ext cx="896938" cy="331788"/>
                      </a:xfrm>
                      <a:prstGeom prst="rect">
                        <a:avLst/>
                      </a:prstGeom>
                      <a:noFill/>
                      <a:ln>
                        <a:noFill/>
                      </a:ln>
                    </p:spPr>
                  </p:pic>
                </p:oleObj>
              </mc:Fallback>
            </mc:AlternateContent>
          </a:graphicData>
        </a:graphic>
      </p:graphicFrame>
      <p:sp>
        <p:nvSpPr>
          <p:cNvPr id="19" name="Content Placeholder 18">
            <a:extLst>
              <a:ext uri="{FF2B5EF4-FFF2-40B4-BE49-F238E27FC236}">
                <a16:creationId xmlns:a16="http://schemas.microsoft.com/office/drawing/2014/main" id="{FE594921-2B71-38E4-948E-59A9CFA09524}"/>
              </a:ext>
            </a:extLst>
          </p:cNvPr>
          <p:cNvSpPr>
            <a:spLocks noGrp="1"/>
          </p:cNvSpPr>
          <p:nvPr>
            <p:ph sz="quarter" idx="20"/>
          </p:nvPr>
        </p:nvSpPr>
        <p:spPr>
          <a:xfrm>
            <a:off x="2971800" y="3879541"/>
            <a:ext cx="4901406" cy="352481"/>
          </a:xfrm>
        </p:spPr>
        <p:txBody>
          <a:bodyPr tIns="18000" bIns="18000" anchor="ctr" anchorCtr="0"/>
          <a:lstStyle/>
          <a:p>
            <a:pPr marL="0" indent="0">
              <a:buNone/>
            </a:pPr>
            <a:r>
              <a:rPr lang="en-US" sz="2000" dirty="0">
                <a:latin typeface="Arial" panose="020B0604020202020204" pitchFamily="34" charset="0"/>
                <a:cs typeface="Arial" panose="020B0604020202020204" pitchFamily="34" charset="0"/>
              </a:rPr>
              <a:t>is 10% rich and results in maximum power.</a:t>
            </a:r>
          </a:p>
        </p:txBody>
      </p:sp>
      <p:sp>
        <p:nvSpPr>
          <p:cNvPr id="20" name="Content Placeholder 19">
            <a:extLst>
              <a:ext uri="{FF2B5EF4-FFF2-40B4-BE49-F238E27FC236}">
                <a16:creationId xmlns:a16="http://schemas.microsoft.com/office/drawing/2014/main" id="{155323E5-9C53-603C-E9C6-2F89B19326FE}"/>
              </a:ext>
            </a:extLst>
          </p:cNvPr>
          <p:cNvSpPr>
            <a:spLocks noGrp="1"/>
          </p:cNvSpPr>
          <p:nvPr>
            <p:ph sz="quarter" idx="21"/>
          </p:nvPr>
        </p:nvSpPr>
        <p:spPr>
          <a:xfrm>
            <a:off x="469899" y="4275553"/>
            <a:ext cx="1663701" cy="344128"/>
          </a:xfrm>
        </p:spPr>
        <p:txBody>
          <a:bodyPr tIns="18000" bIns="18000" anchor="ctr" anchorCtr="0"/>
          <a:lstStyle/>
          <a:p>
            <a:r>
              <a:rPr lang="en-US" sz="2000" dirty="0">
                <a:latin typeface="Arial" panose="020B0604020202020204" pitchFamily="34" charset="0"/>
                <a:cs typeface="Arial" panose="020B0604020202020204" pitchFamily="34" charset="0"/>
              </a:rPr>
              <a:t>1.15 lambda</a:t>
            </a:r>
          </a:p>
        </p:txBody>
      </p:sp>
      <p:graphicFrame>
        <p:nvGraphicFramePr>
          <p:cNvPr id="35" name="Object 34" descr="Open parenthesis 16 point 9 is to 1 close parenthesis.">
            <a:extLst>
              <a:ext uri="{FF2B5EF4-FFF2-40B4-BE49-F238E27FC236}">
                <a16:creationId xmlns:a16="http://schemas.microsoft.com/office/drawing/2014/main" id="{152800AB-3CC3-E2CD-7D79-32E463264B03}"/>
              </a:ext>
            </a:extLst>
          </p:cNvPr>
          <p:cNvGraphicFramePr>
            <a:graphicFrameLocks noChangeAspect="1"/>
          </p:cNvGraphicFramePr>
          <p:nvPr>
            <p:extLst>
              <p:ext uri="{D42A27DB-BD31-4B8C-83A1-F6EECF244321}">
                <p14:modId xmlns:p14="http://schemas.microsoft.com/office/powerpoint/2010/main" val="3592176333"/>
              </p:ext>
            </p:extLst>
          </p:nvPr>
        </p:nvGraphicFramePr>
        <p:xfrm>
          <a:off x="2171700" y="4281544"/>
          <a:ext cx="877888" cy="331787"/>
        </p:xfrm>
        <a:graphic>
          <a:graphicData uri="http://schemas.openxmlformats.org/presentationml/2006/ole">
            <mc:AlternateContent xmlns:mc="http://schemas.openxmlformats.org/markup-compatibility/2006">
              <mc:Choice xmlns:v="urn:schemas-microsoft-com:vml" Requires="v">
                <p:oleObj name="Equation" r:id="rId11" imgW="545760" imgH="203040" progId="Equation.DSMT4">
                  <p:embed/>
                </p:oleObj>
              </mc:Choice>
              <mc:Fallback>
                <p:oleObj name="Equation" r:id="rId11" imgW="545760" imgH="203040" progId="Equation.DSMT4">
                  <p:embed/>
                  <p:pic>
                    <p:nvPicPr>
                      <p:cNvPr id="34" name="Object 33">
                        <a:extLst>
                          <a:ext uri="{FF2B5EF4-FFF2-40B4-BE49-F238E27FC236}">
                            <a16:creationId xmlns:a16="http://schemas.microsoft.com/office/drawing/2014/main" id="{65E43F2C-857B-10C3-9597-446DAD8E94CF}"/>
                          </a:ext>
                        </a:extLst>
                      </p:cNvPr>
                      <p:cNvPicPr>
                        <a:picLocks noChangeAspect="1" noChangeArrowheads="1"/>
                      </p:cNvPicPr>
                      <p:nvPr/>
                    </p:nvPicPr>
                    <p:blipFill>
                      <a:blip r:embed="rId12"/>
                      <a:srcRect/>
                      <a:stretch>
                        <a:fillRect/>
                      </a:stretch>
                    </p:blipFill>
                    <p:spPr bwMode="auto">
                      <a:xfrm>
                        <a:off x="2171700" y="4281544"/>
                        <a:ext cx="877888" cy="331787"/>
                      </a:xfrm>
                      <a:prstGeom prst="rect">
                        <a:avLst/>
                      </a:prstGeom>
                      <a:noFill/>
                      <a:ln>
                        <a:noFill/>
                      </a:ln>
                    </p:spPr>
                  </p:pic>
                </p:oleObj>
              </mc:Fallback>
            </mc:AlternateContent>
          </a:graphicData>
        </a:graphic>
      </p:graphicFrame>
      <p:sp>
        <p:nvSpPr>
          <p:cNvPr id="21" name="Content Placeholder 20">
            <a:extLst>
              <a:ext uri="{FF2B5EF4-FFF2-40B4-BE49-F238E27FC236}">
                <a16:creationId xmlns:a16="http://schemas.microsoft.com/office/drawing/2014/main" id="{020D4FD9-6B07-EC01-E783-EA27C1F213A5}"/>
              </a:ext>
            </a:extLst>
          </p:cNvPr>
          <p:cNvSpPr>
            <a:spLocks noGrp="1"/>
          </p:cNvSpPr>
          <p:nvPr>
            <p:ph sz="quarter" idx="22"/>
          </p:nvPr>
        </p:nvSpPr>
        <p:spPr>
          <a:xfrm>
            <a:off x="3124200" y="4267200"/>
            <a:ext cx="5271049" cy="352481"/>
          </a:xfrm>
        </p:spPr>
        <p:txBody>
          <a:bodyPr tIns="18000" bIns="18000" anchor="ctr" anchorCtr="0"/>
          <a:lstStyle/>
          <a:p>
            <a:pPr marL="0" indent="0">
              <a:buNone/>
            </a:pPr>
            <a:r>
              <a:rPr lang="en-US" sz="2000" dirty="0">
                <a:latin typeface="Arial" panose="020B0604020202020204" pitchFamily="34" charset="0"/>
                <a:cs typeface="Arial" panose="020B0604020202020204" pitchFamily="34" charset="0"/>
              </a:rPr>
              <a:t>is 15% lean; in this case, a lean misfire is likely</a:t>
            </a:r>
          </a:p>
        </p:txBody>
      </p:sp>
      <p:sp>
        <p:nvSpPr>
          <p:cNvPr id="22" name="Content Placeholder 21">
            <a:extLst>
              <a:ext uri="{FF2B5EF4-FFF2-40B4-BE49-F238E27FC236}">
                <a16:creationId xmlns:a16="http://schemas.microsoft.com/office/drawing/2014/main" id="{C62B3454-A4DD-10BA-0739-988DB9DE2B03}"/>
              </a:ext>
            </a:extLst>
          </p:cNvPr>
          <p:cNvSpPr>
            <a:spLocks noGrp="1"/>
          </p:cNvSpPr>
          <p:nvPr>
            <p:ph sz="quarter" idx="23"/>
          </p:nvPr>
        </p:nvSpPr>
        <p:spPr>
          <a:xfrm>
            <a:off x="736600" y="4648200"/>
            <a:ext cx="965199" cy="344128"/>
          </a:xfrm>
        </p:spPr>
        <p:txBody>
          <a:bodyPr tIns="18000" bIns="18000" anchor="ctr" anchorCtr="0"/>
          <a:lstStyle/>
          <a:p>
            <a:pPr marL="0" indent="0">
              <a:buNone/>
            </a:pPr>
            <a:r>
              <a:rPr lang="en-US" sz="2000" dirty="0">
                <a:latin typeface="Arial" panose="020B0604020202020204" pitchFamily="34" charset="0"/>
                <a:cs typeface="Arial" panose="020B0604020202020204" pitchFamily="34" charset="0"/>
              </a:rPr>
              <a:t>to occur</a:t>
            </a:r>
          </a:p>
        </p:txBody>
      </p:sp>
      <p:sp>
        <p:nvSpPr>
          <p:cNvPr id="23" name="Content Placeholder 22">
            <a:extLst>
              <a:ext uri="{FF2B5EF4-FFF2-40B4-BE49-F238E27FC236}">
                <a16:creationId xmlns:a16="http://schemas.microsoft.com/office/drawing/2014/main" id="{336B6C7D-8C94-7765-42D5-B795D3679071}"/>
              </a:ext>
            </a:extLst>
          </p:cNvPr>
          <p:cNvSpPr>
            <a:spLocks noGrp="1"/>
          </p:cNvSpPr>
          <p:nvPr>
            <p:ph sz="quarter" idx="24"/>
          </p:nvPr>
        </p:nvSpPr>
        <p:spPr>
          <a:xfrm>
            <a:off x="457200" y="5105400"/>
            <a:ext cx="6934200" cy="344128"/>
          </a:xfrm>
        </p:spPr>
        <p:txBody>
          <a:bodyPr tIns="18000" bIns="18000" anchor="ctr" anchorCtr="0"/>
          <a:lstStyle/>
          <a:p>
            <a:pPr marL="0" indent="0">
              <a:buNone/>
            </a:pPr>
            <a:r>
              <a:rPr lang="en-US" sz="2000" dirty="0">
                <a:latin typeface="Arial" panose="020B0604020202020204" pitchFamily="34" charset="0"/>
                <a:cs typeface="Arial" panose="020B0604020202020204" pitchFamily="34" charset="0"/>
              </a:rPr>
              <a:t>Most new vehicles are designed to operate between 0.98 and</a:t>
            </a:r>
          </a:p>
        </p:txBody>
      </p:sp>
      <p:graphicFrame>
        <p:nvGraphicFramePr>
          <p:cNvPr id="36" name="Object 35" descr="1 point 0 2">
            <a:extLst>
              <a:ext uri="{FF2B5EF4-FFF2-40B4-BE49-F238E27FC236}">
                <a16:creationId xmlns:a16="http://schemas.microsoft.com/office/drawing/2014/main" id="{F879B1CA-4FB5-E96B-8F78-BB5BD63F9A61}"/>
              </a:ext>
            </a:extLst>
          </p:cNvPr>
          <p:cNvGraphicFramePr>
            <a:graphicFrameLocks noChangeAspect="1"/>
          </p:cNvGraphicFramePr>
          <p:nvPr>
            <p:extLst>
              <p:ext uri="{D42A27DB-BD31-4B8C-83A1-F6EECF244321}">
                <p14:modId xmlns:p14="http://schemas.microsoft.com/office/powerpoint/2010/main" val="4124998733"/>
              </p:ext>
            </p:extLst>
          </p:nvPr>
        </p:nvGraphicFramePr>
        <p:xfrm>
          <a:off x="7467600" y="5149289"/>
          <a:ext cx="530225" cy="290512"/>
        </p:xfrm>
        <a:graphic>
          <a:graphicData uri="http://schemas.openxmlformats.org/presentationml/2006/ole">
            <mc:AlternateContent xmlns:mc="http://schemas.openxmlformats.org/markup-compatibility/2006">
              <mc:Choice xmlns:v="urn:schemas-microsoft-com:vml" Requires="v">
                <p:oleObj name="Equation" r:id="rId13" imgW="330120" imgH="177480" progId="Equation.DSMT4">
                  <p:embed/>
                </p:oleObj>
              </mc:Choice>
              <mc:Fallback>
                <p:oleObj name="Equation" r:id="rId13" imgW="330120" imgH="177480" progId="Equation.DSMT4">
                  <p:embed/>
                  <p:pic>
                    <p:nvPicPr>
                      <p:cNvPr id="35" name="Object 34">
                        <a:extLst>
                          <a:ext uri="{FF2B5EF4-FFF2-40B4-BE49-F238E27FC236}">
                            <a16:creationId xmlns:a16="http://schemas.microsoft.com/office/drawing/2014/main" id="{152800AB-3CC3-E2CD-7D79-32E463264B03}"/>
                          </a:ext>
                        </a:extLst>
                      </p:cNvPr>
                      <p:cNvPicPr>
                        <a:picLocks noChangeAspect="1" noChangeArrowheads="1"/>
                      </p:cNvPicPr>
                      <p:nvPr/>
                    </p:nvPicPr>
                    <p:blipFill>
                      <a:blip r:embed="rId14"/>
                      <a:srcRect/>
                      <a:stretch>
                        <a:fillRect/>
                      </a:stretch>
                    </p:blipFill>
                    <p:spPr bwMode="auto">
                      <a:xfrm>
                        <a:off x="7467600" y="5149289"/>
                        <a:ext cx="530225" cy="290512"/>
                      </a:xfrm>
                      <a:prstGeom prst="rect">
                        <a:avLst/>
                      </a:prstGeom>
                      <a:noFill/>
                      <a:ln>
                        <a:noFill/>
                      </a:ln>
                    </p:spPr>
                  </p:pic>
                </p:oleObj>
              </mc:Fallback>
            </mc:AlternateContent>
          </a:graphicData>
        </a:graphic>
      </p:graphicFrame>
      <p:sp>
        <p:nvSpPr>
          <p:cNvPr id="24" name="Content Placeholder 23">
            <a:extLst>
              <a:ext uri="{FF2B5EF4-FFF2-40B4-BE49-F238E27FC236}">
                <a16:creationId xmlns:a16="http://schemas.microsoft.com/office/drawing/2014/main" id="{0730F09C-27F8-F1DF-AF61-25A9768AF4F7}"/>
              </a:ext>
            </a:extLst>
          </p:cNvPr>
          <p:cNvSpPr>
            <a:spLocks noGrp="1"/>
          </p:cNvSpPr>
          <p:nvPr>
            <p:ph sz="quarter" idx="25"/>
          </p:nvPr>
        </p:nvSpPr>
        <p:spPr>
          <a:xfrm>
            <a:off x="469899" y="5495543"/>
            <a:ext cx="6704806" cy="344128"/>
          </a:xfrm>
        </p:spPr>
        <p:txBody>
          <a:bodyPr tIns="18000" bIns="18000" anchor="ctr" anchorCtr="0"/>
          <a:lstStyle/>
          <a:p>
            <a:pPr marL="0" indent="0">
              <a:buNone/>
            </a:pPr>
            <a:r>
              <a:rPr lang="en-US" sz="2000" dirty="0">
                <a:latin typeface="Arial" panose="020B0604020202020204" pitchFamily="34" charset="0"/>
                <a:cs typeface="Arial" panose="020B0604020202020204" pitchFamily="34" charset="0"/>
              </a:rPr>
              <a:t>lambda or, stated another way, within 2% of stoichiometric.</a:t>
            </a:r>
          </a:p>
        </p:txBody>
      </p:sp>
    </p:spTree>
    <p:extLst>
      <p:ext uri="{BB962C8B-B14F-4D97-AF65-F5344CB8AC3E}">
        <p14:creationId xmlns:p14="http://schemas.microsoft.com/office/powerpoint/2010/main" val="616923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19680-0104-FD72-C08F-9FE4E9E4CD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F595D7-9603-538B-4573-6F329C368C94}"/>
              </a:ext>
            </a:extLst>
          </p:cNvPr>
          <p:cNvSpPr>
            <a:spLocks noGrp="1"/>
          </p:cNvSpPr>
          <p:nvPr>
            <p:ph type="title"/>
          </p:nvPr>
        </p:nvSpPr>
        <p:spPr>
          <a:xfrm>
            <a:off x="457200" y="152400"/>
            <a:ext cx="8229600" cy="590349"/>
          </a:xfrm>
        </p:spPr>
        <p:txBody>
          <a:bodyPr tIns="18000" bIns="18000" anchor="ctr" anchorCtr="0">
            <a:spAutoFit/>
          </a:bodyPr>
          <a:lstStyle/>
          <a:p>
            <a:r>
              <a:rPr lang="en-US" dirty="0"/>
              <a:t>Fuel Trim </a:t>
            </a:r>
            <a:r>
              <a:rPr lang="en-US" sz="2800" dirty="0"/>
              <a:t>(4 of 5)</a:t>
            </a:r>
            <a:r>
              <a:rPr lang="en-US" dirty="0"/>
              <a:t> </a:t>
            </a:r>
          </a:p>
        </p:txBody>
      </p:sp>
      <p:sp>
        <p:nvSpPr>
          <p:cNvPr id="2" name="Content Placeholder 1">
            <a:extLst>
              <a:ext uri="{FF2B5EF4-FFF2-40B4-BE49-F238E27FC236}">
                <a16:creationId xmlns:a16="http://schemas.microsoft.com/office/drawing/2014/main" id="{46A163DA-44F6-E296-52B0-A303710E6A26}"/>
              </a:ext>
            </a:extLst>
          </p:cNvPr>
          <p:cNvSpPr>
            <a:spLocks noGrp="1"/>
          </p:cNvSpPr>
          <p:nvPr>
            <p:ph idx="1"/>
          </p:nvPr>
        </p:nvSpPr>
        <p:spPr>
          <a:xfrm>
            <a:off x="457200" y="990600"/>
            <a:ext cx="8229600" cy="967376"/>
          </a:xfrm>
        </p:spPr>
        <p:txBody>
          <a:bodyPr wrap="square" tIns="18000" bIns="18000" anchor="ctr" anchorCtr="0">
            <a:spAutoFit/>
          </a:bodyPr>
          <a:lstStyle/>
          <a:p>
            <a:pPr marL="0" indent="0">
              <a:buNone/>
            </a:pPr>
            <a:r>
              <a:rPr lang="en-US" sz="2400" b="1" dirty="0">
                <a:latin typeface="Arial" panose="020B0604020202020204" pitchFamily="34" charset="0"/>
                <a:cs typeface="Arial" panose="020B0604020202020204" pitchFamily="34" charset="0"/>
              </a:rPr>
              <a:t>Equivalence Ratio </a:t>
            </a:r>
          </a:p>
          <a:p>
            <a:r>
              <a:rPr lang="en-US" sz="2400" dirty="0">
                <a:latin typeface="Arial" panose="020B0604020202020204" pitchFamily="34" charset="0"/>
                <a:cs typeface="Arial" panose="020B0604020202020204" pitchFamily="34" charset="0"/>
              </a:rPr>
              <a:t>The equivalence ratio (</a:t>
            </a:r>
            <a:r>
              <a:rPr lang="en-US" sz="2400" spc="-300" dirty="0">
                <a:latin typeface="Arial" panose="020B0604020202020204" pitchFamily="34" charset="0"/>
                <a:cs typeface="Arial" panose="020B0604020202020204" pitchFamily="34" charset="0"/>
              </a:rPr>
              <a:t>E </a:t>
            </a:r>
            <a:r>
              <a:rPr lang="en-US" sz="2400" dirty="0">
                <a:latin typeface="Arial" panose="020B0604020202020204" pitchFamily="34" charset="0"/>
                <a:cs typeface="Arial" panose="020B0604020202020204" pitchFamily="34" charset="0"/>
              </a:rPr>
              <a:t>R) is the inverse of lambda, with</a:t>
            </a:r>
          </a:p>
        </p:txBody>
      </p:sp>
      <p:graphicFrame>
        <p:nvGraphicFramePr>
          <p:cNvPr id="28" name="Object 27" descr="1 point 0">
            <a:extLst>
              <a:ext uri="{FF2B5EF4-FFF2-40B4-BE49-F238E27FC236}">
                <a16:creationId xmlns:a16="http://schemas.microsoft.com/office/drawing/2014/main" id="{1F36570F-200B-4822-CF66-1CB176AF1160}"/>
              </a:ext>
            </a:extLst>
          </p:cNvPr>
          <p:cNvGraphicFramePr>
            <a:graphicFrameLocks noChangeAspect="1"/>
          </p:cNvGraphicFramePr>
          <p:nvPr>
            <p:extLst>
              <p:ext uri="{D42A27DB-BD31-4B8C-83A1-F6EECF244321}">
                <p14:modId xmlns:p14="http://schemas.microsoft.com/office/powerpoint/2010/main" val="821764022"/>
              </p:ext>
            </p:extLst>
          </p:nvPr>
        </p:nvGraphicFramePr>
        <p:xfrm>
          <a:off x="684211" y="2061005"/>
          <a:ext cx="486961" cy="365222"/>
        </p:xfrm>
        <a:graphic>
          <a:graphicData uri="http://schemas.openxmlformats.org/presentationml/2006/ole">
            <mc:AlternateContent xmlns:mc="http://schemas.openxmlformats.org/markup-compatibility/2006">
              <mc:Choice xmlns:v="urn:schemas-microsoft-com:vml" Requires="v">
                <p:oleObj name="Equation" r:id="rId3" imgW="241200" imgH="177480" progId="Equation.DSMT4">
                  <p:embed/>
                </p:oleObj>
              </mc:Choice>
              <mc:Fallback>
                <p:oleObj name="Equation" r:id="rId3" imgW="241200" imgH="177480" progId="Equation.DSMT4">
                  <p:embed/>
                  <p:pic>
                    <p:nvPicPr>
                      <p:cNvPr id="28" name="Object 27">
                        <a:extLst>
                          <a:ext uri="{FF2B5EF4-FFF2-40B4-BE49-F238E27FC236}">
                            <a16:creationId xmlns:a16="http://schemas.microsoft.com/office/drawing/2014/main" id="{05B49553-0F8C-32B0-43BC-5B7E5326E509}"/>
                          </a:ext>
                        </a:extLst>
                      </p:cNvPr>
                      <p:cNvPicPr>
                        <a:picLocks noChangeAspect="1" noChangeArrowheads="1"/>
                      </p:cNvPicPr>
                      <p:nvPr/>
                    </p:nvPicPr>
                    <p:blipFill>
                      <a:blip r:embed="rId4"/>
                      <a:srcRect/>
                      <a:stretch>
                        <a:fillRect/>
                      </a:stretch>
                    </p:blipFill>
                    <p:spPr bwMode="auto">
                      <a:xfrm>
                        <a:off x="684211" y="2061005"/>
                        <a:ext cx="486961" cy="365222"/>
                      </a:xfrm>
                      <a:prstGeom prst="rect">
                        <a:avLst/>
                      </a:prstGeom>
                      <a:noFill/>
                      <a:ln>
                        <a:noFill/>
                      </a:ln>
                    </p:spPr>
                  </p:pic>
                </p:oleObj>
              </mc:Fallback>
            </mc:AlternateContent>
          </a:graphicData>
        </a:graphic>
      </p:graphicFrame>
      <p:sp>
        <p:nvSpPr>
          <p:cNvPr id="5" name="Content Placeholder 4">
            <a:extLst>
              <a:ext uri="{FF2B5EF4-FFF2-40B4-BE49-F238E27FC236}">
                <a16:creationId xmlns:a16="http://schemas.microsoft.com/office/drawing/2014/main" id="{AFF467D4-C19B-4255-0AE2-D39013B78FE8}"/>
              </a:ext>
            </a:extLst>
          </p:cNvPr>
          <p:cNvSpPr>
            <a:spLocks noGrp="1"/>
          </p:cNvSpPr>
          <p:nvPr>
            <p:ph idx="13"/>
          </p:nvPr>
        </p:nvSpPr>
        <p:spPr>
          <a:xfrm>
            <a:off x="1214436" y="2032717"/>
            <a:ext cx="1131889" cy="405683"/>
          </a:xfrm>
        </p:spPr>
        <p:txBody>
          <a:bodyPr wrap="square" tIns="18000" bIns="18000" anchor="ctr" anchorCtr="0">
            <a:spAutoFit/>
          </a:bodyPr>
          <a:lstStyle/>
          <a:p>
            <a:pPr marL="0" indent="0">
              <a:buNone/>
            </a:pPr>
            <a:r>
              <a:rPr lang="en-US" sz="2400" dirty="0">
                <a:latin typeface="Arial" panose="020B0604020202020204" pitchFamily="34" charset="0"/>
                <a:cs typeface="Arial" panose="020B0604020202020204" pitchFamily="34" charset="0"/>
              </a:rPr>
              <a:t>equal to</a:t>
            </a:r>
          </a:p>
        </p:txBody>
      </p:sp>
      <p:graphicFrame>
        <p:nvGraphicFramePr>
          <p:cNvPr id="7" name="Object 6" descr="1 point 0">
            <a:extLst>
              <a:ext uri="{FF2B5EF4-FFF2-40B4-BE49-F238E27FC236}">
                <a16:creationId xmlns:a16="http://schemas.microsoft.com/office/drawing/2014/main" id="{EFEA35B3-DE87-F7C4-22A4-4984FFC01D42}"/>
              </a:ext>
            </a:extLst>
          </p:cNvPr>
          <p:cNvGraphicFramePr>
            <a:graphicFrameLocks noChangeAspect="1"/>
          </p:cNvGraphicFramePr>
          <p:nvPr>
            <p:extLst>
              <p:ext uri="{D42A27DB-BD31-4B8C-83A1-F6EECF244321}">
                <p14:modId xmlns:p14="http://schemas.microsoft.com/office/powerpoint/2010/main" val="796214082"/>
              </p:ext>
            </p:extLst>
          </p:nvPr>
        </p:nvGraphicFramePr>
        <p:xfrm>
          <a:off x="2346325" y="2072742"/>
          <a:ext cx="486961" cy="365222"/>
        </p:xfrm>
        <a:graphic>
          <a:graphicData uri="http://schemas.openxmlformats.org/presentationml/2006/ole">
            <mc:AlternateContent xmlns:mc="http://schemas.openxmlformats.org/markup-compatibility/2006">
              <mc:Choice xmlns:v="urn:schemas-microsoft-com:vml" Requires="v">
                <p:oleObj name="Equation" r:id="rId5" imgW="241200" imgH="177480" progId="Equation.DSMT4">
                  <p:embed/>
                </p:oleObj>
              </mc:Choice>
              <mc:Fallback>
                <p:oleObj name="Equation" r:id="rId5" imgW="241200" imgH="177480" progId="Equation.DSMT4">
                  <p:embed/>
                  <p:pic>
                    <p:nvPicPr>
                      <p:cNvPr id="28" name="Object 27">
                        <a:extLst>
                          <a:ext uri="{FF2B5EF4-FFF2-40B4-BE49-F238E27FC236}">
                            <a16:creationId xmlns:a16="http://schemas.microsoft.com/office/drawing/2014/main" id="{1F36570F-200B-4822-CF66-1CB176AF1160}"/>
                          </a:ext>
                        </a:extLst>
                      </p:cNvPr>
                      <p:cNvPicPr>
                        <a:picLocks noChangeAspect="1" noChangeArrowheads="1"/>
                      </p:cNvPicPr>
                      <p:nvPr/>
                    </p:nvPicPr>
                    <p:blipFill>
                      <a:blip r:embed="rId4"/>
                      <a:srcRect/>
                      <a:stretch>
                        <a:fillRect/>
                      </a:stretch>
                    </p:blipFill>
                    <p:spPr bwMode="auto">
                      <a:xfrm>
                        <a:off x="2346325" y="2072742"/>
                        <a:ext cx="486961" cy="365222"/>
                      </a:xfrm>
                      <a:prstGeom prst="rect">
                        <a:avLst/>
                      </a:prstGeom>
                      <a:noFill/>
                      <a:ln>
                        <a:noFill/>
                      </a:ln>
                    </p:spPr>
                  </p:pic>
                </p:oleObj>
              </mc:Fallback>
            </mc:AlternateContent>
          </a:graphicData>
        </a:graphic>
      </p:graphicFrame>
      <p:sp>
        <p:nvSpPr>
          <p:cNvPr id="6" name="Content Placeholder 5">
            <a:extLst>
              <a:ext uri="{FF2B5EF4-FFF2-40B4-BE49-F238E27FC236}">
                <a16:creationId xmlns:a16="http://schemas.microsoft.com/office/drawing/2014/main" id="{DC852130-6C16-F54B-806F-86E1B6524263}"/>
              </a:ext>
            </a:extLst>
          </p:cNvPr>
          <p:cNvSpPr>
            <a:spLocks noGrp="1"/>
          </p:cNvSpPr>
          <p:nvPr>
            <p:ph idx="14"/>
          </p:nvPr>
        </p:nvSpPr>
        <p:spPr>
          <a:xfrm>
            <a:off x="2895600" y="2032717"/>
            <a:ext cx="5486400" cy="405683"/>
          </a:xfrm>
        </p:spPr>
        <p:txBody>
          <a:bodyPr wrap="square" tIns="18000" bIns="18000" anchor="ctr" anchorCtr="0">
            <a:spAutoFit/>
          </a:bodyPr>
          <a:lstStyle/>
          <a:p>
            <a:pPr marL="0" indent="-486918">
              <a:buNone/>
            </a:pPr>
            <a:r>
              <a:rPr lang="en-US" sz="2400" dirty="0">
                <a:latin typeface="Arial" panose="020B0604020202020204" pitchFamily="34" charset="0"/>
                <a:cs typeface="Arial" panose="020B0604020202020204" pitchFamily="34" charset="0"/>
              </a:rPr>
              <a:t>lambda; however, 0.9 </a:t>
            </a:r>
            <a:r>
              <a:rPr lang="en-US" sz="2400" spc="-300" dirty="0">
                <a:latin typeface="Arial" panose="020B0604020202020204" pitchFamily="34" charset="0"/>
                <a:cs typeface="Arial" panose="020B0604020202020204" pitchFamily="34" charset="0"/>
              </a:rPr>
              <a:t>E </a:t>
            </a:r>
            <a:r>
              <a:rPr lang="en-US" sz="2400" dirty="0">
                <a:latin typeface="Arial" panose="020B0604020202020204" pitchFamily="34" charset="0"/>
                <a:cs typeface="Arial" panose="020B0604020202020204" pitchFamily="34" charset="0"/>
              </a:rPr>
              <a:t>R is equal to 1.1</a:t>
            </a:r>
          </a:p>
        </p:txBody>
      </p:sp>
      <p:sp>
        <p:nvSpPr>
          <p:cNvPr id="14" name="Content Placeholder 13">
            <a:extLst>
              <a:ext uri="{FF2B5EF4-FFF2-40B4-BE49-F238E27FC236}">
                <a16:creationId xmlns:a16="http://schemas.microsoft.com/office/drawing/2014/main" id="{67AE92B3-76E6-822A-8FCD-656BB6AC2898}"/>
              </a:ext>
            </a:extLst>
          </p:cNvPr>
          <p:cNvSpPr>
            <a:spLocks noGrp="1"/>
          </p:cNvSpPr>
          <p:nvPr>
            <p:ph idx="15"/>
          </p:nvPr>
        </p:nvSpPr>
        <p:spPr>
          <a:xfrm>
            <a:off x="696911" y="2514600"/>
            <a:ext cx="1131889"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lambda. </a:t>
            </a:r>
          </a:p>
        </p:txBody>
      </p:sp>
      <p:sp>
        <p:nvSpPr>
          <p:cNvPr id="15" name="Content Placeholder 14">
            <a:extLst>
              <a:ext uri="{FF2B5EF4-FFF2-40B4-BE49-F238E27FC236}">
                <a16:creationId xmlns:a16="http://schemas.microsoft.com/office/drawing/2014/main" id="{AB01D35A-E84E-3DED-44BA-F13097586135}"/>
              </a:ext>
            </a:extLst>
          </p:cNvPr>
          <p:cNvSpPr>
            <a:spLocks noGrp="1"/>
          </p:cNvSpPr>
          <p:nvPr>
            <p:ph idx="16"/>
          </p:nvPr>
        </p:nvSpPr>
        <p:spPr>
          <a:xfrm>
            <a:off x="457200" y="3035049"/>
            <a:ext cx="8229600" cy="1613151"/>
          </a:xfrm>
        </p:spPr>
        <p:txBody>
          <a:bodyPr tIns="18000" bIns="18000" anchor="ctr" anchorCtr="0"/>
          <a:lstStyle/>
          <a:p>
            <a:r>
              <a:rPr lang="en-US" sz="2400" dirty="0">
                <a:latin typeface="Arial" panose="020B0604020202020204" pitchFamily="34" charset="0"/>
                <a:cs typeface="Arial" panose="020B0604020202020204" pitchFamily="34" charset="0"/>
              </a:rPr>
              <a:t>Equivalence ratio 1</a:t>
            </a:r>
            <a:r>
              <a:rPr lang="en-US" sz="2400" spc="-300" dirty="0">
                <a:latin typeface="Arial" panose="020B0604020202020204" pitchFamily="34" charset="0"/>
                <a:cs typeface="Arial" panose="020B0604020202020204" pitchFamily="34" charset="0"/>
              </a:rPr>
              <a:t>E </a:t>
            </a:r>
            <a:r>
              <a:rPr lang="en-US" sz="2400" dirty="0">
                <a:latin typeface="Arial" panose="020B0604020202020204" pitchFamily="34" charset="0"/>
                <a:cs typeface="Arial" panose="020B0604020202020204" pitchFamily="34" charset="0"/>
              </a:rPr>
              <a:t>R2 = 1/l (lambda), which is the inverse of lambda. </a:t>
            </a:r>
          </a:p>
          <a:p>
            <a:pPr lvl="1"/>
            <a:r>
              <a:rPr lang="en-US" sz="2400" dirty="0">
                <a:latin typeface="Arial" panose="020B0604020202020204" pitchFamily="34" charset="0"/>
                <a:cs typeface="Arial" panose="020B0604020202020204" pitchFamily="34" charset="0"/>
              </a:rPr>
              <a:t>Therefore, a rich air–fuel mixture has an equivalence ratio of greater than 1 and a lean mixture less than 1. </a:t>
            </a:r>
          </a:p>
        </p:txBody>
      </p:sp>
      <p:sp>
        <p:nvSpPr>
          <p:cNvPr id="16" name="Content Placeholder 15">
            <a:extLst>
              <a:ext uri="{FF2B5EF4-FFF2-40B4-BE49-F238E27FC236}">
                <a16:creationId xmlns:a16="http://schemas.microsoft.com/office/drawing/2014/main" id="{EFFF49B6-54C8-5515-98C7-DA23F6CEF4C6}"/>
              </a:ext>
            </a:extLst>
          </p:cNvPr>
          <p:cNvSpPr>
            <a:spLocks noGrp="1"/>
          </p:cNvSpPr>
          <p:nvPr>
            <p:ph idx="17"/>
          </p:nvPr>
        </p:nvSpPr>
        <p:spPr>
          <a:xfrm>
            <a:off x="457200" y="4787585"/>
            <a:ext cx="8229600" cy="775015"/>
          </a:xfrm>
        </p:spPr>
        <p:txBody>
          <a:bodyPr tIns="18000" bIns="18000" anchor="ctr" anchorCtr="0"/>
          <a:lstStyle/>
          <a:p>
            <a:r>
              <a:rPr lang="en-US" sz="2400" dirty="0">
                <a:solidFill>
                  <a:schemeClr val="bg2"/>
                </a:solidFill>
                <a:latin typeface="Arial" panose="020B0604020202020204" pitchFamily="34" charset="0"/>
                <a:cs typeface="Arial" panose="020B0604020202020204" pitchFamily="34" charset="0"/>
              </a:rPr>
              <a:t>NOTE: Engineers and many technical articles of fuel trim use equivalence ratios instead of lambda.</a:t>
            </a:r>
          </a:p>
        </p:txBody>
      </p:sp>
    </p:spTree>
    <p:extLst>
      <p:ext uri="{BB962C8B-B14F-4D97-AF65-F5344CB8AC3E}">
        <p14:creationId xmlns:p14="http://schemas.microsoft.com/office/powerpoint/2010/main" val="187777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10425"/>
            <a:ext cx="8229600" cy="590349"/>
          </a:xfrm>
        </p:spPr>
        <p:txBody>
          <a:bodyPr tIns="18000" bIns="18000" anchor="ctr" anchorCtr="0"/>
          <a:lstStyle/>
          <a:p>
            <a:r>
              <a:rPr lang="en-US" dirty="0"/>
              <a:t>Figure 20.2 </a:t>
            </a:r>
            <a:endParaRPr lang="en-US" sz="2800" dirty="0">
              <a:solidFill>
                <a:srgbClr val="FF0000"/>
              </a:solidFill>
            </a:endParaRPr>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65667" y="972425"/>
            <a:ext cx="3630083"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Equivalence Ratio</a:t>
            </a:r>
          </a:p>
        </p:txBody>
      </p:sp>
      <p:pic>
        <p:nvPicPr>
          <p:cNvPr id="11" name="Picture 10" descr="A scale diagram for fuel trim equivalence ratios is shown.&#10;Long description is available in notes, press F6.">
            <a:extLst>
              <a:ext uri="{FF2B5EF4-FFF2-40B4-BE49-F238E27FC236}">
                <a16:creationId xmlns:a16="http://schemas.microsoft.com/office/drawing/2014/main" id="{228C883C-8B47-C68E-495A-8E86124BC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465" y="1735928"/>
            <a:ext cx="6703070" cy="3217072"/>
          </a:xfrm>
          <a:prstGeom prst="rect">
            <a:avLst/>
          </a:prstGeo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65667" y="5181600"/>
            <a:ext cx="8221133" cy="405683"/>
          </a:xfrm>
        </p:spPr>
        <p:txBody>
          <a:bodyPr tIns="18000" bIns="18000" anchor="ctr" anchorCtr="0"/>
          <a:lstStyle/>
          <a:p>
            <a:pPr marL="0" indent="0">
              <a:buNone/>
            </a:pPr>
            <a:r>
              <a:rPr lang="en-US" sz="2400" dirty="0">
                <a:latin typeface="Arial" panose="020B0604020202020204" pitchFamily="34" charset="0"/>
                <a:cs typeface="Arial" panose="020B0604020202020204" pitchFamily="34" charset="0"/>
              </a:rPr>
              <a:t>Shown is lambda. The equivalence ratio is opposite lambda.</a:t>
            </a:r>
          </a:p>
        </p:txBody>
      </p:sp>
    </p:spTree>
    <p:extLst>
      <p:ext uri="{BB962C8B-B14F-4D97-AF65-F5344CB8AC3E}">
        <p14:creationId xmlns:p14="http://schemas.microsoft.com/office/powerpoint/2010/main" val="3052725453"/>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25184</TotalTime>
  <Words>8276</Words>
  <Application>Microsoft Office PowerPoint</Application>
  <PresentationFormat>On-screen Show (4:3)</PresentationFormat>
  <Paragraphs>430</Paragraphs>
  <Slides>39</Slides>
  <Notes>39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6" baseType="lpstr">
      <vt:lpstr>Arial</vt:lpstr>
      <vt:lpstr>Times New Roman</vt:lpstr>
      <vt:lpstr>Verdana</vt:lpstr>
      <vt:lpstr>Wingdings</vt:lpstr>
      <vt:lpstr>1_USHE</vt:lpstr>
      <vt:lpstr>508 Lecture</vt:lpstr>
      <vt:lpstr>Equation</vt:lpstr>
      <vt:lpstr>Advanced Engine Performance Diagnosis</vt:lpstr>
      <vt:lpstr>Objectives (1 of 2)</vt:lpstr>
      <vt:lpstr>Objectives (2 of 2)</vt:lpstr>
      <vt:lpstr>Fuel Trim (1 of 5) </vt:lpstr>
      <vt:lpstr>Figure 20.1</vt:lpstr>
      <vt:lpstr>Fuel Trim (2 of 5) </vt:lpstr>
      <vt:lpstr>Fuel Trim (3 of 5) </vt:lpstr>
      <vt:lpstr>Fuel Trim (4 of 5) </vt:lpstr>
      <vt:lpstr>Figure 20.2 </vt:lpstr>
      <vt:lpstr>Base Pulse Width (1 of 4)</vt:lpstr>
      <vt:lpstr>Base Pulse Width (2 of 4)</vt:lpstr>
      <vt:lpstr>Base Pulse Width (3 of 4)</vt:lpstr>
      <vt:lpstr>Base Pulse Width (4 of 4)</vt:lpstr>
      <vt:lpstr>Measuring Pulse Width</vt:lpstr>
      <vt:lpstr>Frequently Asked Question: Does the Air–Fuel Ratio Have to Vary from Rich to Lean? </vt:lpstr>
      <vt:lpstr>Frequently Asked Question: Is There Less Oxygen in the Air at High Altitude? </vt:lpstr>
      <vt:lpstr>Fuel Trip Operation</vt:lpstr>
      <vt:lpstr>Figure 20.3</vt:lpstr>
      <vt:lpstr>Fuel Trim (5 of 5) </vt:lpstr>
      <vt:lpstr>Fuel Trim Cells</vt:lpstr>
      <vt:lpstr>Figure 20.4 </vt:lpstr>
      <vt:lpstr>Fuel Cell Diagnosis</vt:lpstr>
      <vt:lpstr>Figure 20.5 </vt:lpstr>
      <vt:lpstr>Using Fuel Trim as a Diagnostic Aid</vt:lpstr>
      <vt:lpstr>Mass Airflow Accuracy (1 of 2)</vt:lpstr>
      <vt:lpstr>Mass Airflow Accuracy (2 of 2)</vt:lpstr>
      <vt:lpstr>Figure 20.6 </vt:lpstr>
      <vt:lpstr>Frequently Asked Question: What Is the Alpha P I D? </vt:lpstr>
      <vt:lpstr>Figure 20.7 </vt:lpstr>
      <vt:lpstr>Figure 20.8 </vt:lpstr>
      <vt:lpstr>Figure 20.9 </vt:lpstr>
      <vt:lpstr>Figure 20.10 </vt:lpstr>
      <vt:lpstr>Volumetric Deficiency</vt:lpstr>
      <vt:lpstr>Figure 20.11</vt:lpstr>
      <vt:lpstr>Figure 20.12 </vt:lpstr>
      <vt:lpstr>Summary (1 of 2)</vt:lpstr>
      <vt:lpstr>Summary (2 of 2)</vt:lpstr>
      <vt:lpstr>Animation and Video Library Links  (Must have an internet connection and active Haldeman subscription)</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Eighth Edition, Chapter 20</dc:title>
  <dc:subject>Careers</dc:subject>
  <dc:creator>Halderman and Ward</dc:creator>
  <cp:keywords/>
  <dc:description>Additional information may be found in the Notes Pane of each slide by pressing F6.</dc:description>
  <cp:lastModifiedBy>Glen Plants</cp:lastModifiedBy>
  <cp:revision>4643</cp:revision>
  <dcterms:created xsi:type="dcterms:W3CDTF">2014-07-14T20:04:21Z</dcterms:created>
  <dcterms:modified xsi:type="dcterms:W3CDTF">2024-09-25T19:44:38Z</dcterms:modified>
</cp:coreProperties>
</file>