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 id="2147483663" r:id="rId2"/>
  </p:sldMasterIdLst>
  <p:notesMasterIdLst>
    <p:notesMasterId r:id="rId56"/>
  </p:notesMasterIdLst>
  <p:handoutMasterIdLst>
    <p:handoutMasterId r:id="rId57"/>
  </p:handoutMasterIdLst>
  <p:sldIdLst>
    <p:sldId id="750" r:id="rId3"/>
    <p:sldId id="1027" r:id="rId4"/>
    <p:sldId id="979" r:id="rId5"/>
    <p:sldId id="1028" r:id="rId6"/>
    <p:sldId id="980" r:id="rId7"/>
    <p:sldId id="981" r:id="rId8"/>
    <p:sldId id="766" r:id="rId9"/>
    <p:sldId id="982" r:id="rId10"/>
    <p:sldId id="983" r:id="rId11"/>
    <p:sldId id="1029" r:id="rId12"/>
    <p:sldId id="985" r:id="rId13"/>
    <p:sldId id="986" r:id="rId14"/>
    <p:sldId id="987" r:id="rId15"/>
    <p:sldId id="988" r:id="rId16"/>
    <p:sldId id="963" r:id="rId17"/>
    <p:sldId id="989" r:id="rId18"/>
    <p:sldId id="990" r:id="rId19"/>
    <p:sldId id="991" r:id="rId20"/>
    <p:sldId id="992" r:id="rId21"/>
    <p:sldId id="993" r:id="rId22"/>
    <p:sldId id="994" r:id="rId23"/>
    <p:sldId id="995" r:id="rId24"/>
    <p:sldId id="996" r:id="rId25"/>
    <p:sldId id="1030" r:id="rId26"/>
    <p:sldId id="998" r:id="rId27"/>
    <p:sldId id="1299" r:id="rId28"/>
    <p:sldId id="999" r:id="rId29"/>
    <p:sldId id="1000" r:id="rId30"/>
    <p:sldId id="1001" r:id="rId31"/>
    <p:sldId id="1002" r:id="rId32"/>
    <p:sldId id="1003" r:id="rId33"/>
    <p:sldId id="1004" r:id="rId34"/>
    <p:sldId id="1005" r:id="rId35"/>
    <p:sldId id="1006" r:id="rId36"/>
    <p:sldId id="1007" r:id="rId37"/>
    <p:sldId id="1008" r:id="rId38"/>
    <p:sldId id="1009" r:id="rId39"/>
    <p:sldId id="1010" r:id="rId40"/>
    <p:sldId id="1011" r:id="rId41"/>
    <p:sldId id="1012" r:id="rId42"/>
    <p:sldId id="1013" r:id="rId43"/>
    <p:sldId id="1014" r:id="rId44"/>
    <p:sldId id="1031" r:id="rId45"/>
    <p:sldId id="1016" r:id="rId46"/>
    <p:sldId id="1017" r:id="rId47"/>
    <p:sldId id="1018" r:id="rId48"/>
    <p:sldId id="1019" r:id="rId49"/>
    <p:sldId id="1026" r:id="rId50"/>
    <p:sldId id="1020" r:id="rId51"/>
    <p:sldId id="1021" r:id="rId52"/>
    <p:sldId id="1022" r:id="rId53"/>
    <p:sldId id="1044" r:id="rId54"/>
    <p:sldId id="687" r:id="rId55"/>
  </p:sldIdLst>
  <p:sldSz cx="9144000" cy="6858000" type="screen4x3"/>
  <p:notesSz cx="6858000" cy="9144000"/>
  <p:embeddedFontLst>
    <p:embeddedFont>
      <p:font typeface="Verdana" panose="020B060403050404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8" userDrawn="1">
          <p15:clr>
            <a:srgbClr val="A4A3A4"/>
          </p15:clr>
        </p15:guide>
        <p15:guide id="2" pos="272" userDrawn="1">
          <p15:clr>
            <a:srgbClr val="A4A3A4"/>
          </p15:clr>
        </p15:guide>
        <p15:guide id="3" pos="5488" userDrawn="1">
          <p15:clr>
            <a:srgbClr val="A4A3A4"/>
          </p15:clr>
        </p15:guide>
        <p15:guide id="4" orient="horz" pos="2205" userDrawn="1">
          <p15:clr>
            <a:srgbClr val="A4A3A4"/>
          </p15:clr>
        </p15:guide>
        <p15:guide id="7" orient="horz" pos="799" userDrawn="1">
          <p15:clr>
            <a:srgbClr val="A4A3A4"/>
          </p15:clr>
        </p15:guide>
        <p15:guide id="8" pos="2880" userDrawn="1">
          <p15:clr>
            <a:srgbClr val="A4A3A4"/>
          </p15:clr>
        </p15:guide>
        <p15:guide id="9" orient="horz" pos="436" userDrawn="1">
          <p15:clr>
            <a:srgbClr val="A4A3A4"/>
          </p15:clr>
        </p15:guide>
        <p15:guide id="10" orient="horz" pos="4178" userDrawn="1">
          <p15:clr>
            <a:srgbClr val="A4A3A4"/>
          </p15:clr>
        </p15:guide>
        <p15:guide id="11" orient="horz" pos="34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 id="8" name="Lavanya Subramanian, Integra-PDY, IN" initials="LSIPI" lastIdx="1" clrIdx="8">
    <p:extLst>
      <p:ext uri="{19B8F6BF-5375-455C-9EA6-DF929625EA0E}">
        <p15:presenceInfo xmlns:p15="http://schemas.microsoft.com/office/powerpoint/2012/main" userId="S-1-5-21-1408920735-363312195-2789242753-66341" providerId="AD"/>
      </p:ext>
    </p:extLst>
  </p:cmAuthor>
  <p:cmAuthor id="9" name="Vinnarasi Saminadin" initials="VS" lastIdx="1" clrIdx="9">
    <p:extLst>
      <p:ext uri="{19B8F6BF-5375-455C-9EA6-DF929625EA0E}">
        <p15:presenceInfo xmlns:p15="http://schemas.microsoft.com/office/powerpoint/2012/main" userId="S-1-5-21-1408920735-363312195-2789242753-66149" providerId="AD"/>
      </p:ext>
    </p:extLst>
  </p:cmAuthor>
  <p:cmAuthor id="10" name="Dr. John KERSHAW" initials="DJK" lastIdx="1" clrIdx="10">
    <p:extLst>
      <p:ext uri="{19B8F6BF-5375-455C-9EA6-DF929625EA0E}">
        <p15:presenceInfo xmlns:p15="http://schemas.microsoft.com/office/powerpoint/2012/main" userId="fe804296c06c1d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F4FEF7"/>
    <a:srgbClr val="BFF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2" autoAdjust="0"/>
    <p:restoredTop sz="91930" autoAdjust="0"/>
  </p:normalViewPr>
  <p:slideViewPr>
    <p:cSldViewPr snapToGrid="0" snapToObjects="1">
      <p:cViewPr varScale="1">
        <p:scale>
          <a:sx n="105" d="100"/>
          <a:sy n="105" d="100"/>
        </p:scale>
        <p:origin x="1848" y="108"/>
      </p:cViewPr>
      <p:guideLst>
        <p:guide orient="horz" pos="4088"/>
        <p:guide pos="272"/>
        <p:guide pos="5488"/>
        <p:guide orient="horz" pos="2205"/>
        <p:guide orient="horz" pos="799"/>
        <p:guide pos="2880"/>
        <p:guide orient="horz" pos="436"/>
        <p:guide orient="horz" pos="4178"/>
        <p:guide orient="horz" pos="3498"/>
      </p:guideLst>
    </p:cSldViewPr>
  </p:slideViewPr>
  <p:outlineViewPr>
    <p:cViewPr>
      <p:scale>
        <a:sx n="33" d="100"/>
        <a:sy n="33" d="100"/>
      </p:scale>
      <p:origin x="0" y="-33648"/>
    </p:cViewPr>
  </p:outlineViewPr>
  <p:notesTextViewPr>
    <p:cViewPr>
      <p:scale>
        <a:sx n="125" d="100"/>
        <a:sy n="125" d="100"/>
      </p:scale>
      <p:origin x="0" y="0"/>
    </p:cViewPr>
  </p:notesTextViewPr>
  <p:sorterViewPr>
    <p:cViewPr varScale="1">
      <p:scale>
        <a:sx n="1" d="1"/>
        <a:sy n="1" d="1"/>
      </p:scale>
      <p:origin x="0" y="-10368"/>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78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03949116-4F39-FC8D-63BC-D7FCD33357ED}"/>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CD6A5F57-2324-0145-701A-F8833CD65065}"/>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70728969-3E4B-EA76-0409-A171A3F4A217}"/>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depicts a finger type design with the sensing element in the shape of a thimble on one end. The thimble end is in contact with exhaust stream. The other end has the atmospheric air entering the sensor. A sensor signal circuitry connected to the sensor uses the exhaust side electrode as the negative and the ambient-air electrode as the positive.</a:t>
            </a:r>
          </a:p>
        </p:txBody>
      </p:sp>
      <p:sp>
        <p:nvSpPr>
          <p:cNvPr id="210" name="Shape 210">
            <a:extLst>
              <a:ext uri="{FF2B5EF4-FFF2-40B4-BE49-F238E27FC236}">
                <a16:creationId xmlns:a16="http://schemas.microsoft.com/office/drawing/2014/main" id="{5B69E33B-9E36-C094-B4BB-6075466EFF92}"/>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9337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altLang="en-US" sz="1200" b="1" u="sng" dirty="0">
                <a:solidFill>
                  <a:srgbClr val="000000"/>
                </a:solidFill>
                <a:latin typeface="Arial" panose="020B0604020202020204" pitchFamily="34" charset="0"/>
                <a:cs typeface="Arial" panose="020B0604020202020204" pitchFamily="34" charset="0"/>
                <a:sym typeface="Arial" charset="0"/>
              </a:rPr>
              <a:t>Case Study </a:t>
            </a: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The Chevrolet Pickup Truck Story</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owner of a Chevrolet pickup truck complained that the engine ran terribly. It would hesitate and surge, yet there were no diagnostic trouble codes (D T C s). After hours of troubleshooting, the technician discovered while talking to the owner that the problem started after the transmission had been repaired. However,</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transmission shop said that the problem was an engine problem and not related to the transmission. A thorough visual inspection revealed that the</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front and rear oxygen sensor connectors had been switched. The P C M was trying to compensate for an air fuel mixture condition that did not exist. Reversing the O2S connectors restored proper operation of the truck.</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Summary:</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Complaint</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—Vehicle owner complained that the pickup truck ran terribly.</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Cause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—During a previous repair, the upstream and downstream oxygen sensor connectors were reversed.</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Correction</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connectors were moved to their correct locations, which restored proper engine operation.</a:t>
            </a:r>
          </a:p>
          <a:p>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graph has sensor voltage in millivolts on the vertical axis and the excess air factor on the horizontal axis. The vertical axis has values from 0 millivolts to 1000 millivolts in intervals of 200 millivolts. The horizontal axis has excess-air factor values from 0.80 to 1.20 in intervals of 0.2. The graph is divided into two sections, rich mixture (lack of air) from 0.80 excess-air factor to 1.00 and lean mixture (excess air) from 1.00 excess-air factor to 1.20. An air fuel ratio of 12.5 to 1 is shown at an excess-air factor of 0.80, 14.7 to 1 at 1.00 excess-air factor and 18 to 1 at 1.20 excess-air factor. The graph shows a gradual decrease in a voltage and a sudden drop when the mixture changes and again a gradual decrease.</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970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773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7203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67195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37090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depicts six engine blocks divided into two halves, each half with equal number of cylinders. From the six engine blocks shown in the figure, three of them have two separate catalytic converters for their exhaust manifolds and the other three of them have a single catalytic converter for their exhaust manifolds. For every engine block, whether it is transverse or F W D, there is a bank of two sensors. Sensor banks located near the half where cylinder 1 is located is labeled as sensor bank 1 for every engine. </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21173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74749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1559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200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61004890-268A-EAC1-765E-2197F613B2D8}"/>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BA520C3B-D77A-EFD5-4B26-F3594D1A6895}"/>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7D66AE36-2942-2262-CD77-3CE6B51E05EC}"/>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a:extLst>
              <a:ext uri="{FF2B5EF4-FFF2-40B4-BE49-F238E27FC236}">
                <a16:creationId xmlns:a16="http://schemas.microsoft.com/office/drawing/2014/main" id="{CBC4BDBB-314B-A958-6EF9-6802573AACC5}"/>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63439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also depicts signals from the upstream and downstream oxygen sensors as shown on an O B D-2 catalytic converter monitor. The upstream signal shows a rapidly switching signal, with the curve of the signal similar to a sine wave. The downstream signal shows a slowly switching signal or a straight line signal, with the curve of the signal similar to a rectangular pulse with rounded edges.</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0112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depicts the red test lead connected to the oxygen sensor signal wire and the black test lead connected to the engine ground. The display on the multi-meter reads .715 volts. </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50224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altLang="en-US" b="1" dirty="0">
                <a:solidFill>
                  <a:srgbClr val="000000"/>
                </a:solidFill>
                <a:latin typeface="Arial" panose="020B0604020202020204" pitchFamily="34" charset="0"/>
                <a:cs typeface="Arial" panose="020B0604020202020204" pitchFamily="34" charset="0"/>
                <a:sym typeface="Arial" charset="0"/>
              </a:rPr>
              <a:t>TECH TIP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Do Not Solder Oxygen Sensor Wires: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Oxygen sensors must have outside oxygen to compare with the oxygen content in the exhaust.</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Most oxygen sensors breathe through the signal wire and, if soldered, would block the flow of outside air to the sensor. If a replacement oxygen sensor is used,</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always use the factory replacement, using the original connectors or a crimp-and-seal connector that will seal out any moisture and still allow air to flow through the connector.</a:t>
            </a:r>
          </a:p>
          <a:p>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depicts the red test lead connected to the oxygen sensor signal wire and the black test lead connected to the engine ground. Numbering from 1 to 6 can be seen on the figure. Number 1 is shown near the input terminals of test leads. Number 2 is shown at the rotary switch. Number 3 is shown at the range button on the multi-meter. Number 4 is shown at the test leads connected to engine and the oxygen sensor. Number 5 is shown the minimum and maximum button and number 6 is shown pointing the minimum and maximum button and the display screen of the multi-meter. Instructions for using the multi-meter are shown in the figure and can be read as below. Watch analog pointer sweep as O 2 voltage chances. Depending on the driving conditions, the O 2 voltage rises and falls, but it usually averages around 0.45 volts. 1. Shut the engine off and insert test lead in the input terminals as shown. 2. Set the rotary switch to volts D C. 3. Manually select the 4 volts range. 4. Connect the test leads as shown. 5. Start the engine. If the O 2 sensor is unheated, fast idle the engine for a few minutes. 6. Press minimum and maximum button to display maximum (maximum) O 2 voltage; press again to display minimum (minimum) voltage; press again to display average (average) voltage; press and hold down minimum and maximum for 2 seconds to exit.</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5065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altLang="en-US" b="1" u="sng" dirty="0">
                <a:solidFill>
                  <a:srgbClr val="000000"/>
                </a:solidFill>
                <a:latin typeface="Arial" panose="020B0604020202020204" pitchFamily="34" charset="0"/>
                <a:cs typeface="Arial" panose="020B0604020202020204" pitchFamily="34" charset="0"/>
                <a:sym typeface="Arial" charset="0"/>
              </a:rPr>
              <a:t>TECH TIP </a:t>
            </a: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The Key On, Engine Off Oxygen Sensor Test</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This test works on General Motors vehicles and may work on others if the P C M applies a bias voltage to the oxygen sensors. Zirconia oxygen sensors become</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more electrically conductive as they get hot. To perform this test, be sure that the vehicle has not run for several hours.</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STEP 1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Connect a scan tool and get the display ready to show oxygen sensor data.</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STEP 2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Key the engine on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without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starting the engine. The heater in the oxygen sensor will start heating the sensor.</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STEP 3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Observe the voltage of the oxygen sensor. The applied bias voltage of 450 m V should slowly decrease for all oxygen sensors as they become more electrically conductive as the bias voltage is flowing to ground.</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STEP 4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 good oxygen sensor should indicate a voltage of less than 100 m V after three minutes. Any sensor that displays a higher than usual voltage.</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or seems to stay higher longer than the others could be defective or skewed high.</a:t>
            </a: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20568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DD45777D-76BC-C96A-5A47-8B7A26E92617}"/>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441E0423-245E-B5A7-FB8F-3260D0467B2D}"/>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B75AE828-66E2-52CF-6D75-E0B0265A1A7A}"/>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altLang="en-US" sz="1200" b="1" u="sng" dirty="0">
                <a:solidFill>
                  <a:srgbClr val="000000"/>
                </a:solidFill>
                <a:latin typeface="Arial" panose="020B0604020202020204" pitchFamily="34" charset="0"/>
                <a:cs typeface="Arial" panose="020B0604020202020204" pitchFamily="34" charset="0"/>
                <a:sym typeface="Arial" charset="0"/>
              </a:rPr>
              <a:t>CASE STUDY</a:t>
            </a:r>
            <a:r>
              <a:rPr lang="en-US" altLang="en-US" sz="1200" b="1" u="sng" baseline="0" dirty="0">
                <a:solidFill>
                  <a:srgbClr val="000000"/>
                </a:solidFill>
                <a:latin typeface="Arial" panose="020B0604020202020204" pitchFamily="34" charset="0"/>
                <a:cs typeface="Arial" panose="020B0604020202020204" pitchFamily="34" charset="0"/>
                <a:sym typeface="Arial" charset="0"/>
              </a:rPr>
              <a:t> </a:t>
            </a: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The Oxygen Sensor Is Lying to You</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 technician was trying to solve a driveability problem with an older V-6 passenger car. The car idled roughly, hesitated, and accelerated poorly. A thorough visual inspection did not indicate problems and there were no diagnostic trouble codes stored. The technician checked the oxygen sensor activity</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using a D M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M</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The voltage stayed above 600 m V most of the time. If the technician removed a large vacuum hose, the oxygen sensor voltage would temporarily</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drop to below 450 m V and then return to a reading of over 600 m V. Remember:</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High O2S readings=rich exhaust (low O</a:t>
            </a:r>
            <a:r>
              <a:rPr lang="en-US" sz="1200" b="0" i="0" u="none" strike="noStrike" kern="1200" baseline="-25000" dirty="0">
                <a:solidFill>
                  <a:schemeClr val="tx1"/>
                </a:solidFill>
                <a:latin typeface="Arial" panose="020B0604020202020204" pitchFamily="34" charset="0"/>
                <a:ea typeface="+mn-ea"/>
                <a:cs typeface="Arial" panose="020B0604020202020204" pitchFamily="34" charset="0"/>
              </a:rPr>
              <a:t>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content in the exhaust)</a:t>
            </a:r>
          </a:p>
          <a:p>
            <a:pPr algn="l"/>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Low O2S readings=lean exhaust (high O</a:t>
            </a:r>
            <a:r>
              <a:rPr lang="en-US" sz="1200" b="0" i="0" u="none" strike="noStrike" kern="1200" baseline="-25000" dirty="0">
                <a:solidFill>
                  <a:schemeClr val="tx1"/>
                </a:solidFill>
                <a:latin typeface="Arial" panose="020B0604020202020204" pitchFamily="34" charset="0"/>
                <a:ea typeface="+mn-ea"/>
                <a:cs typeface="Arial" panose="020B0604020202020204" pitchFamily="34" charset="0"/>
              </a:rPr>
              <a:t>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content in the exhaust)</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As part of a thorough visual inspection, the technician removed and inspected the spark plugs. All the spark plugs were white, indicating a lean mixture, not the rich mixture that the oxygen sensor was indicating. The high O</a:t>
            </a:r>
            <a:r>
              <a:rPr lang="en-US" sz="1200" b="0" i="0" u="none" strike="noStrike" kern="1200" baseline="-25000" dirty="0">
                <a:solidFill>
                  <a:schemeClr val="tx1"/>
                </a:solidFill>
                <a:latin typeface="Arial" panose="020B0604020202020204" pitchFamily="34" charset="0"/>
                <a:ea typeface="+mn-ea"/>
                <a:cs typeface="Arial" panose="020B0604020202020204" pitchFamily="34" charset="0"/>
              </a:rPr>
              <a:t>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 reading signaled the P C M to reduce the amount of fuel, resulting in an excessively</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lean operation.</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After replacing the oxygen sensor, the engine ran great. But what killed the oxygen sensor? The technician finally learned from the owner that the head gasket had been replaced over a year ago. The silicate and phosphate additives in the antifreeze coolant had coated the oxygen sensor. Because the oxygen sensor was coated, the oxygen content of the exhaust could not be detected, resulting in a false rich signal from the oxygen sensor.</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Summary:</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Complaint</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—Vehicle owner complained that the car equipped with a V-6 engine ran terribly.</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Cause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oxygen sensor was contaminated by the additives in the coolant caused by a previously repaired head gasket failure.</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Correction</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—Replacing the oxygen sensors restored proper engine operation.</a:t>
            </a: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a:extLst>
              <a:ext uri="{FF2B5EF4-FFF2-40B4-BE49-F238E27FC236}">
                <a16:creationId xmlns:a16="http://schemas.microsoft.com/office/drawing/2014/main" id="{EEE0871B-7E93-3CE6-07CC-7E991BCC2963}"/>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4660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D S O screen shows a waveform similar to a sine wave. The waveform is measured for voltages and it is seen on a graph with voltage on the vertical axis. The waveform oscillates between a maximum value of 936 millivolts and a minimum voltage of 128 millivolts. </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2484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69710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91718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9226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altLang="en-US" sz="1200" b="1" u="sng" dirty="0">
                <a:solidFill>
                  <a:srgbClr val="000000"/>
                </a:solidFill>
                <a:latin typeface="Arial" panose="020B0604020202020204" pitchFamily="34" charset="0"/>
                <a:cs typeface="Arial" panose="020B0604020202020204" pitchFamily="34" charset="0"/>
                <a:sym typeface="Arial" charset="0"/>
              </a:rPr>
              <a:t>TECH TIP </a:t>
            </a: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The Propane Oxygen Sensor Test</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Adding propane to the air inlet of a running engine is an excellent way to check if the oxygen sensor is able to react to changes in air–fuel mixture. Follow these</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steps in performing the propane trick:</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1. Connect a digital storage oscilloscope to the oxygen sensor signal wire.</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2. Start and operate the engine until it reaches operating temperature and is in closed-loop fuel control.</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3. While watching the scope display, add some propane to the air inlet. The scope display should read full rich (over 800 m V).</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4. Shut off the propane. The waveform should drop to less than 200 m V (0.2 V).</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5. Quickly add some propane while the oxygen sensor is reading low and watch for a rapid transition to rich. The transition should occur in &lt;100 milliseconds (m s).</a:t>
            </a:r>
          </a:p>
          <a:p>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a:p>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kern="1200" cap="none" baseline="0" noProof="0" dirty="0">
                <a:solidFill>
                  <a:schemeClr val="tx1"/>
                </a:solidFill>
                <a:latin typeface="Arial" panose="020B0604020202020204" pitchFamily="34" charset="0"/>
                <a:ea typeface="+mn-ea"/>
                <a:cs typeface="Arial" panose="020B0604020202020204" pitchFamily="34" charset="0"/>
                <a:sym typeface="Arial"/>
              </a:rPr>
              <a:t>For all the three graphs, The X-axis is labeled 5.00 sec per div but without values. The Y-axis labeled volt shows values 0.00 and 1.25. The first graph labeled oxygen sensor voltage before the converter shows a distorted high-frequency square pulse wave. The second graph labeled oxygen sensor after the converter: good (efficient) converter shows a steady line starting from above the midline between 0.00 and 1.25 and ends below the midline. The third graph labeled oxygen sensor after the converter: bad (inefficient) converter shows a highly oscillating irregular triangular wave that remains constant along the midline. </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889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4722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2318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4443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8894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graph depicts voltage on the vertical axis and lambda values on the horizontal axis. Lambda 1.00 is equal to an air-fuel ratio of 14.7 to 1. Values of rich mixture extend from .90 lambda to 1 on the horizontal axis and values of lean mixture extend from 1 to 1.10 on the same axis. The graph decreases gradually from 1 volt to 0.6 when the mixture is rich, drops steeply from 0.6 to 0.4 volts at air-fuel ratio of 14.7 to 1 and again decreases gradually from 0.4 to 0 volts when the mixture is lean.</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4637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depicts a planar stack with a heater at the bottom. The heater is connected to power and ground terminals. Above the heater, a zirconium dioxide electrolyte is placed. The inner electrode and the reference air are sandwiched into the zirconia electrolyte. At the top of the zirconia electrolyte, an outer exhaust electrode is stacked. The outer electrode is connected to the negative P C M signal and the inner electrode is connected to the positive P C M signal. </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4932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5938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0376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904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depicts a dual-cell planar design made of two cells, a conventional planar O 2 S or the Nernst cell and another layer of zirconia layer with two electrodes, called the pump cell. The conventional cell is on the bottom and a second layer of zirconia of the pump cell is at the top. There’s a diffusion chamber between the two cells and the cells share a common ground, called the reference. The diffusion chamber is exposed to exhaust gases. P C M terminals 3 and 4, ground and 5 volts are connected to a calibration resistor. A heater coil placed below the Nernst cell has one terminal connected to P C M terminal 2 and other terminal is connected to the positive terminal of heater relay. The P C M terminal 2 has a P W M heater control. P C M terminal 6 is connected to the inner electrode of Nernst cell. The reference is connected to the common reference for pump cell and Nernst cell at P C M terminal 8. Exhaust electrode of pump cell is connected to P C M terminal 7.</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03887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depicts a dual cell sensor with a P C M connected to it. A heater coil connected to heater positive and negative terminals is stacked at the bottom of the cell. A Nernst cell is connected to a voltmeter in a P C M. The Nernst cell electrode is connected to input terminal 5 of P C M and the common reference electrode is connected to the terminal 4 of P C M. The voltmeter is connected to an ammeter in the P C M through a circuitry made of electrical components. The ammeter connects to the pump cell electrode through terminal 2 of P C M.</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398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5F83830E-BCC2-7017-E409-E4D5D8D2E8C3}"/>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36FC8724-4388-EB85-79FF-D7793541DE10}"/>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C7FF99C2-C4FE-7578-4864-6C07C392B6BA}"/>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a:extLst>
              <a:ext uri="{FF2B5EF4-FFF2-40B4-BE49-F238E27FC236}">
                <a16:creationId xmlns:a16="http://schemas.microsoft.com/office/drawing/2014/main" id="{AE197B52-712A-1965-1070-51E40341303E}"/>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8424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depicts a dual cell sensor with a P C M connected to it. A heater coil connected to heater positive and negative terminals is stacked at the bottom of the cell. A Nernst cell is connected to a voltmeter in a P C M. The Nernst cell electrode is connected to input terminal 5 of P C M and the common reference electrode is connected to the terminal 4 of P C M. The voltmeter is connected to an ammeter in the P C M through a circuitry made of electrical components. The ammeter connects to the pump cell electrode through terminal 2 of P C M.</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8179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5960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5309D422-248B-1CA3-56BB-7FD62DDC5805}"/>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5516A024-E131-1392-A1B7-6031DDC68489}"/>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530BAE1E-5DDB-E9BB-971F-38D0D02CFE8B}"/>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shows the sensors connected to the P C M. The Nernst cell is connected to the sensor 1 input and the ground reference of the P C M. To the same P C M terminals, a voltmeter is also connected. The pump cell is connected to the sensor 2 input and the ground reference. To the same terminals, a scope is also connected. The voltmeter display reads 0.450 volts and the scope display shows a waveform. </a:t>
            </a:r>
          </a:p>
        </p:txBody>
      </p:sp>
      <p:sp>
        <p:nvSpPr>
          <p:cNvPr id="210" name="Shape 210">
            <a:extLst>
              <a:ext uri="{FF2B5EF4-FFF2-40B4-BE49-F238E27FC236}">
                <a16:creationId xmlns:a16="http://schemas.microsoft.com/office/drawing/2014/main" id="{0E70D718-5DAD-3840-6130-004BC05C251E}"/>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45771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613608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00261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77235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030110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Oxygen Sensor–Related Diagnostic Trouble Codes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Learning Objective: Interpret oxygen sensor-related diagnostic trouble codes.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Diagnostic trouble codes (D T C s) associated with the oxygen sensor include the following: </a:t>
            </a:r>
          </a:p>
          <a:p>
            <a:pPr marL="171450" marR="0" lvl="0"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P0131 Upstream H O2S grounded</a:t>
            </a:r>
          </a:p>
          <a:p>
            <a:pPr marL="628650" marR="0" lvl="1"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Exhaust leak upstream of H O2S (bank 1)</a:t>
            </a:r>
          </a:p>
          <a:p>
            <a:pPr marL="628650" marR="0" lvl="1"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Extremely lean air–fuel mixture</a:t>
            </a:r>
          </a:p>
          <a:p>
            <a:pPr marL="628650" marR="0" lvl="1"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H O2S defective or contaminated</a:t>
            </a:r>
          </a:p>
          <a:p>
            <a:pPr marL="628650" marR="0" lvl="1"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H O2S signal wire shorted-to-ground</a:t>
            </a:r>
          </a:p>
          <a:p>
            <a:pPr marL="171450" marR="0" lvl="0"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P0132 Upstream H O2S shorted Upstream H O2S (bank 1) shorted</a:t>
            </a:r>
          </a:p>
          <a:p>
            <a:pPr marL="628650" marR="0" lvl="1"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Defective H O2S</a:t>
            </a:r>
          </a:p>
          <a:p>
            <a:pPr marL="628650" marR="0" lvl="1"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Fuel-contaminated H O2S</a:t>
            </a:r>
          </a:p>
          <a:p>
            <a:pPr marL="628650" marR="0" lvl="1"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1054 AUTOMOTIVE ELECTRICAL AND ENGINE PERFORMANCE</a:t>
            </a:r>
          </a:p>
          <a:p>
            <a:pPr marL="171450" marR="0" lvl="0"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P0133 Upstream H O2S slow response</a:t>
            </a:r>
          </a:p>
          <a:p>
            <a:pPr marL="628650" marR="0" lvl="1"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Open or short in heater circuit</a:t>
            </a:r>
          </a:p>
          <a:p>
            <a:pPr marL="628650" marR="0" lvl="1"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Defective or fuel-contaminated H O2S</a:t>
            </a:r>
          </a:p>
          <a:p>
            <a:pPr marL="628650" marR="0" lvl="1" indent="-171450" algn="l" rtl="0">
              <a:lnSpc>
                <a:spcPct val="100000"/>
              </a:lnSpc>
              <a:spcBef>
                <a:spcPts val="0"/>
              </a:spcBef>
              <a:spcAft>
                <a:spcPts val="0"/>
              </a:spcAft>
              <a:buClr>
                <a:schemeClr val="dk1"/>
              </a:buClr>
              <a:buSzPct val="120000"/>
              <a:buFont typeface="Wingdings" panose="05000000000000000000" pitchFamily="2" charset="2"/>
              <a:buChar cha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E G R or fuel system fault</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0372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17072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661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572947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34650930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89388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53</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047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2512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 1:</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depicts the red test lead attached to the tip of the sensor and the black test lead connected to ground. Exhaust flowing through the sensor is tipped to be lean and with high oxygen content. The O subscript 2 voltage shown on the multi-meter is 0.2 volts.</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 2: </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depicts the red test lead attached to the tip of the sensor and the black test lead connected to ground. Exhaust flowing through the sensor is tipped to be rich and with low oxygen content. The O 2 voltage shown on the multimeter is 0.8 volts.</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981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figure depicts a finger-type design with the sensing element in the shape of a thimble on one end. The housing of the sensor holds a u-shaped Zirconia element covered with porous platinum electrodes. A heater element is inside the thimble-shaped sensing element of the sensor. Atmospheric air enters from the other end of the sensor.</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08005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8319906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858837"/>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1AFA6AD5-68FE-8538-3791-A19C1288BC64}"/>
              </a:ext>
            </a:extLst>
          </p:cNvPr>
          <p:cNvSpPr>
            <a:spLocks noGrp="1"/>
          </p:cNvSpPr>
          <p:nvPr>
            <p:ph sz="quarter" idx="18"/>
          </p:nvPr>
        </p:nvSpPr>
        <p:spPr>
          <a:xfrm>
            <a:off x="5029200" y="4271963"/>
            <a:ext cx="3657600" cy="185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1646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26874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9/25/2024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080829"/>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9729" y="2569949"/>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9729" y="3352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a:extLst>
              <a:ext uri="{FF2B5EF4-FFF2-40B4-BE49-F238E27FC236}">
                <a16:creationId xmlns:a16="http://schemas.microsoft.com/office/drawing/2014/main" id="{FE4D7906-A42D-C8F9-BF54-3B1346309810}"/>
              </a:ext>
            </a:extLst>
          </p:cNvPr>
          <p:cNvSpPr>
            <a:spLocks noGrp="1"/>
          </p:cNvSpPr>
          <p:nvPr>
            <p:ph sz="quarter" idx="15"/>
          </p:nvPr>
        </p:nvSpPr>
        <p:spPr>
          <a:xfrm>
            <a:off x="460375" y="4305300"/>
            <a:ext cx="2719388" cy="48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DB1D4723-F3EF-7092-2CE7-DEFE5D96D195}"/>
              </a:ext>
            </a:extLst>
          </p:cNvPr>
          <p:cNvSpPr>
            <a:spLocks noGrp="1"/>
          </p:cNvSpPr>
          <p:nvPr>
            <p:ph sz="quarter" idx="16"/>
          </p:nvPr>
        </p:nvSpPr>
        <p:spPr>
          <a:xfrm>
            <a:off x="3478213" y="4305300"/>
            <a:ext cx="1931987" cy="48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FF96B83A-927A-F709-680B-5518D1399CFB}"/>
              </a:ext>
            </a:extLst>
          </p:cNvPr>
          <p:cNvSpPr>
            <a:spLocks noGrp="1"/>
          </p:cNvSpPr>
          <p:nvPr>
            <p:ph sz="quarter" idx="17"/>
          </p:nvPr>
        </p:nvSpPr>
        <p:spPr>
          <a:xfrm>
            <a:off x="5964238" y="4211638"/>
            <a:ext cx="1717675" cy="65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0F4F525C-6EC6-64C0-2575-D631384877A9}"/>
              </a:ext>
            </a:extLst>
          </p:cNvPr>
          <p:cNvSpPr>
            <a:spLocks noGrp="1"/>
          </p:cNvSpPr>
          <p:nvPr>
            <p:ph sz="quarter" idx="18"/>
          </p:nvPr>
        </p:nvSpPr>
        <p:spPr>
          <a:xfrm>
            <a:off x="460375" y="5046663"/>
            <a:ext cx="1590675" cy="62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39161B0E-27A7-D267-8C25-8CDD29AF79B5}"/>
              </a:ext>
            </a:extLst>
          </p:cNvPr>
          <p:cNvSpPr>
            <a:spLocks noGrp="1"/>
          </p:cNvSpPr>
          <p:nvPr>
            <p:ph sz="quarter" idx="19"/>
          </p:nvPr>
        </p:nvSpPr>
        <p:spPr>
          <a:xfrm>
            <a:off x="2513013" y="5184775"/>
            <a:ext cx="1844675" cy="48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6495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t>9/25/2024</a:t>
            </a:fld>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513279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169601961"/>
      </p:ext>
    </p:extLst>
  </p:cSld>
  <p:clrMap bg1="lt1" tx1="dk1" bg2="dk2" tx2="lt2" accent1="accent1" accent2="accent2" accent3="accent3" accent4="accent4" accent5="accent5" accent6="accent6" hlink="hlink" folHlink="folHlink"/>
  <p:sldLayoutIdLst>
    <p:sldLayoutId id="2147483694" r:id="rId1"/>
    <p:sldLayoutId id="214748369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pic>
        <p:nvPicPr>
          <p:cNvPr id="2" name="Picture 1" descr="Pearson logo">
            <a:extLst>
              <a:ext uri="{FF2B5EF4-FFF2-40B4-BE49-F238E27FC236}">
                <a16:creationId xmlns:a16="http://schemas.microsoft.com/office/drawing/2014/main" id="{E58EC9C9-2A12-88ED-4EFA-B380250DAF8F}"/>
              </a:ext>
            </a:extLst>
          </p:cNvPr>
          <p:cNvPicPr>
            <a:picLocks noChangeAspect="1"/>
          </p:cNvPicPr>
          <p:nvPr userDrawn="1"/>
        </p:nvPicPr>
        <p:blipFill>
          <a:blip r:embed="rId7"/>
          <a:stretch>
            <a:fillRect/>
          </a:stretch>
        </p:blipFill>
        <p:spPr>
          <a:xfrm>
            <a:off x="451710" y="6424935"/>
            <a:ext cx="947596" cy="301782"/>
          </a:xfrm>
          <a:prstGeom prst="rect">
            <a:avLst/>
          </a:prstGeom>
        </p:spPr>
      </p:pic>
      <p:sp>
        <p:nvSpPr>
          <p:cNvPr id="3" name="Content Placeholder 4">
            <a:extLst>
              <a:ext uri="{FF2B5EF4-FFF2-40B4-BE49-F238E27FC236}">
                <a16:creationId xmlns:a16="http://schemas.microsoft.com/office/drawing/2014/main" id="{7ED00C1C-C54E-058F-D2F9-364A407A2867}"/>
              </a:ext>
            </a:extLst>
          </p:cNvPr>
          <p:cNvSpPr txBox="1">
            <a:spLocks/>
          </p:cNvSpPr>
          <p:nvPr userDrawn="1"/>
        </p:nvSpPr>
        <p:spPr>
          <a:xfrm>
            <a:off x="2728913" y="6471204"/>
            <a:ext cx="5969794" cy="221018"/>
          </a:xfrm>
          <a:prstGeom prst="rect">
            <a:avLst/>
          </a:prstGeom>
          <a:noFill/>
          <a:ln>
            <a:noFill/>
          </a:ln>
        </p:spPr>
        <p:txBody>
          <a:bodyPr wrap="square" lIns="0" tIns="18000" rIns="0" bIns="18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a:latin typeface="Verdana" panose="020B0604030504040204" pitchFamily="34" charset="0"/>
                <a:ea typeface="Verdana" panose="020B0604030504040204" pitchFamily="34" charset="0"/>
              </a:rPr>
              <a:t>Copyright © 2025 Pearson Education, Inc. All Rights Reserved</a:t>
            </a:r>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81" r:id="rId2"/>
    <p:sldLayoutId id="2147483696" r:id="rId3"/>
    <p:sldLayoutId id="2147483697" r:id="rId4"/>
    <p:sldLayoutId id="214748369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wmf"/><Relationship Id="rId5" Type="http://schemas.openxmlformats.org/officeDocument/2006/relationships/oleObject" Target="../embeddings/oleObject15.bin"/><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5.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3.jpg"/><Relationship Id="rId4" Type="http://schemas.openxmlformats.org/officeDocument/2006/relationships/image" Target="../media/image28.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4.wmf"/></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7.wmf"/><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oleObject" Target="../embeddings/oleObject24.bin"/><Relationship Id="rId5" Type="http://schemas.openxmlformats.org/officeDocument/2006/relationships/image" Target="../media/image36.wmf"/><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9.wmf"/></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43.jpg"/><Relationship Id="rId4" Type="http://schemas.openxmlformats.org/officeDocument/2006/relationships/image" Target="../media/image2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6.wmf"/></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wmf"/><Relationship Id="rId5" Type="http://schemas.openxmlformats.org/officeDocument/2006/relationships/oleObject" Target="../embeddings/oleObject3.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hyperlink" Target="https://jameshalderman.com/a6_vid_lib_page/" TargetMode="External"/><Relationship Id="rId5" Type="http://schemas.openxmlformats.org/officeDocument/2006/relationships/hyperlink" Target="https://jameshalderman.com/a8_vid_lib_page/" TargetMode="External"/><Relationship Id="rId4" Type="http://schemas.openxmlformats.org/officeDocument/2006/relationships/hyperlink" Target="https://jameshalderman.com/a6_anim_lib_pag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9.bin"/><Relationship Id="rId1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6B8E-5956-2E6D-D927-E1488CB87120}"/>
              </a:ext>
            </a:extLst>
          </p:cNvPr>
          <p:cNvSpPr>
            <a:spLocks noGrp="1"/>
          </p:cNvSpPr>
          <p:nvPr>
            <p:ph type="title"/>
          </p:nvPr>
        </p:nvSpPr>
        <p:spPr>
          <a:xfrm>
            <a:off x="438150" y="215385"/>
            <a:ext cx="8274050" cy="1144347"/>
          </a:xfrm>
        </p:spPr>
        <p:txBody>
          <a:bodyPr wrap="square" lIns="0" tIns="18000" rIns="0" bIns="18000" anchor="ctr">
            <a:spAutoFit/>
          </a:bodyPr>
          <a:lstStyle/>
          <a:p>
            <a:r>
              <a:rPr lang="en-US" dirty="0"/>
              <a:t>Advanced Engine Performance Diagnosis</a:t>
            </a:r>
            <a:endParaRPr lang="en-US" noProof="0" dirty="0"/>
          </a:p>
        </p:txBody>
      </p:sp>
      <p:sp>
        <p:nvSpPr>
          <p:cNvPr id="3" name="Text Placeholder 2">
            <a:extLst>
              <a:ext uri="{FF2B5EF4-FFF2-40B4-BE49-F238E27FC236}">
                <a16:creationId xmlns:a16="http://schemas.microsoft.com/office/drawing/2014/main" id="{A2A373D2-E818-425A-2D9C-02C7C087146B}"/>
              </a:ext>
            </a:extLst>
          </p:cNvPr>
          <p:cNvSpPr>
            <a:spLocks noGrp="1"/>
          </p:cNvSpPr>
          <p:nvPr>
            <p:ph type="body" idx="1"/>
          </p:nvPr>
        </p:nvSpPr>
        <p:spPr>
          <a:xfrm>
            <a:off x="435040" y="1408222"/>
            <a:ext cx="1953932" cy="344128"/>
          </a:xfrm>
        </p:spPr>
        <p:txBody>
          <a:bodyPr wrap="square" lIns="0" tIns="18000" rIns="0" bIns="18000" anchor="ctr">
            <a:spAutoFit/>
          </a:bodyPr>
          <a:lstStyle/>
          <a:p>
            <a:r>
              <a:rPr lang="en-US" dirty="0"/>
              <a:t>Eighth Edition</a:t>
            </a:r>
          </a:p>
        </p:txBody>
      </p:sp>
      <p:pic>
        <p:nvPicPr>
          <p:cNvPr id="4" name="Picture 3" descr="Front Cover: Advanced Engine Performance Diagnosis Eighth Edition by Halderman and Ward.">
            <a:extLst>
              <a:ext uri="{FF2B5EF4-FFF2-40B4-BE49-F238E27FC236}">
                <a16:creationId xmlns:a16="http://schemas.microsoft.com/office/drawing/2014/main" id="{D29D52A3-5B02-B276-2AA4-4F6E2ECDF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76" y="2048922"/>
            <a:ext cx="3296256" cy="4087357"/>
          </a:xfrm>
          <a:prstGeom prst="rect">
            <a:avLst/>
          </a:prstGeom>
        </p:spPr>
      </p:pic>
      <p:sp>
        <p:nvSpPr>
          <p:cNvPr id="6" name="Content Placeholder 5">
            <a:extLst>
              <a:ext uri="{FF2B5EF4-FFF2-40B4-BE49-F238E27FC236}">
                <a16:creationId xmlns:a16="http://schemas.microsoft.com/office/drawing/2014/main" id="{4503EBA1-5ECB-152F-082E-D35D2033672F}"/>
              </a:ext>
            </a:extLst>
          </p:cNvPr>
          <p:cNvSpPr>
            <a:spLocks noGrp="1"/>
          </p:cNvSpPr>
          <p:nvPr>
            <p:ph sz="quarter" idx="14"/>
          </p:nvPr>
        </p:nvSpPr>
        <p:spPr>
          <a:xfrm>
            <a:off x="4583016" y="2999127"/>
            <a:ext cx="1961003" cy="498016"/>
          </a:xfrm>
        </p:spPr>
        <p:txBody>
          <a:bodyPr wrap="square" lIns="0" tIns="18000" rIns="0" bIns="18000" anchor="ctr">
            <a:spAutoFit/>
          </a:bodyPr>
          <a:lstStyle/>
          <a:p>
            <a:pPr indent="-101600"/>
            <a:r>
              <a:rPr lang="en-US" noProof="0" dirty="0"/>
              <a:t>Chapter 19</a:t>
            </a:r>
          </a:p>
        </p:txBody>
      </p:sp>
      <p:sp>
        <p:nvSpPr>
          <p:cNvPr id="8" name="Content Placeholder 7">
            <a:extLst>
              <a:ext uri="{FF2B5EF4-FFF2-40B4-BE49-F238E27FC236}">
                <a16:creationId xmlns:a16="http://schemas.microsoft.com/office/drawing/2014/main" id="{867D26DE-3068-F5C4-1D8E-DE6D246B8DB9}"/>
              </a:ext>
            </a:extLst>
          </p:cNvPr>
          <p:cNvSpPr>
            <a:spLocks noGrp="1"/>
          </p:cNvSpPr>
          <p:nvPr>
            <p:ph sz="quarter" idx="15"/>
          </p:nvPr>
        </p:nvSpPr>
        <p:spPr>
          <a:xfrm>
            <a:off x="4583018" y="3592286"/>
            <a:ext cx="4114206" cy="713460"/>
          </a:xfrm>
        </p:spPr>
        <p:txBody>
          <a:bodyPr wrap="square" lIns="0" tIns="18000" rIns="0" bIns="18000" anchor="ctr">
            <a:spAutoFit/>
          </a:bodyPr>
          <a:lstStyle/>
          <a:p>
            <a:pPr marL="0"/>
            <a:r>
              <a:rPr lang="en-US" altLang="en-US" dirty="0"/>
              <a:t>Narrow and Wide-Band Oxygen Sensors</a:t>
            </a:r>
            <a:endParaRPr lang="en-US" noProof="0" dirty="0"/>
          </a:p>
        </p:txBody>
      </p:sp>
      <p:pic>
        <p:nvPicPr>
          <p:cNvPr id="7" name="Picture 6" descr="Pearson logo">
            <a:extLst>
              <a:ext uri="{FF2B5EF4-FFF2-40B4-BE49-F238E27FC236}">
                <a16:creationId xmlns:a16="http://schemas.microsoft.com/office/drawing/2014/main" id="{BC10E590-1024-DF65-28AB-40D198D4B3C1}"/>
              </a:ext>
            </a:extLst>
          </p:cNvPr>
          <p:cNvPicPr>
            <a:picLocks noChangeAspect="1"/>
          </p:cNvPicPr>
          <p:nvPr/>
        </p:nvPicPr>
        <p:blipFill>
          <a:blip r:embed="rId4"/>
          <a:stretch>
            <a:fillRect/>
          </a:stretch>
        </p:blipFill>
        <p:spPr>
          <a:xfrm>
            <a:off x="451710" y="6424935"/>
            <a:ext cx="947596" cy="301782"/>
          </a:xfrm>
          <a:prstGeom prst="rect">
            <a:avLst/>
          </a:prstGeom>
        </p:spPr>
      </p:pic>
      <p:sp>
        <p:nvSpPr>
          <p:cNvPr id="5" name="Content Placeholder 4">
            <a:extLst>
              <a:ext uri="{FF2B5EF4-FFF2-40B4-BE49-F238E27FC236}">
                <a16:creationId xmlns:a16="http://schemas.microsoft.com/office/drawing/2014/main" id="{0BFE8711-94A7-ACB4-596D-C5D680131142}"/>
              </a:ext>
            </a:extLst>
          </p:cNvPr>
          <p:cNvSpPr>
            <a:spLocks noGrp="1"/>
          </p:cNvSpPr>
          <p:nvPr>
            <p:ph sz="quarter" idx="18"/>
          </p:nvPr>
        </p:nvSpPr>
        <p:spPr>
          <a:xfrm>
            <a:off x="2728913" y="6471204"/>
            <a:ext cx="5969794" cy="221018"/>
          </a:xfrm>
          <a:noFill/>
          <a:ln>
            <a:noFill/>
          </a:ln>
        </p:spPr>
        <p:txBody>
          <a:bodyPr wrap="square" lIns="0" tIns="18000" rIns="0" bIns="18000" anchor="ctr" anchorCtr="0">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6876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A457BD5A-0B37-9895-0B7E-CEF478C57AC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5E0968A-6A98-AD49-859E-E9CBCFBD230E}"/>
              </a:ext>
            </a:extLst>
          </p:cNvPr>
          <p:cNvSpPr>
            <a:spLocks noGrp="1"/>
          </p:cNvSpPr>
          <p:nvPr>
            <p:ph type="title"/>
          </p:nvPr>
        </p:nvSpPr>
        <p:spPr>
          <a:xfrm>
            <a:off x="438150" y="230711"/>
            <a:ext cx="8274050" cy="590349"/>
          </a:xfrm>
        </p:spPr>
        <p:txBody>
          <a:bodyPr wrap="square" lIns="0" tIns="18000" rIns="0" bIns="18000" anchor="ctr" anchorCtr="0">
            <a:spAutoFit/>
          </a:bodyPr>
          <a:lstStyle/>
          <a:p>
            <a:r>
              <a:rPr lang="en-US" sz="3600" noProof="0" dirty="0">
                <a:latin typeface="+mj-lt"/>
              </a:rPr>
              <a:t>Figure 19.4</a:t>
            </a:r>
          </a:p>
        </p:txBody>
      </p:sp>
      <p:sp>
        <p:nvSpPr>
          <p:cNvPr id="7" name="Content Placeholder 6">
            <a:extLst>
              <a:ext uri="{FF2B5EF4-FFF2-40B4-BE49-F238E27FC236}">
                <a16:creationId xmlns:a16="http://schemas.microsoft.com/office/drawing/2014/main" id="{79695006-9471-A23E-59BA-075D699B07DE}"/>
              </a:ext>
            </a:extLst>
          </p:cNvPr>
          <p:cNvSpPr>
            <a:spLocks noGrp="1"/>
          </p:cNvSpPr>
          <p:nvPr>
            <p:ph idx="1"/>
          </p:nvPr>
        </p:nvSpPr>
        <p:spPr>
          <a:xfrm>
            <a:off x="438150" y="949684"/>
            <a:ext cx="1000125" cy="405683"/>
          </a:xfrm>
        </p:spPr>
        <p:txBody>
          <a:bodyPr wrap="square" lIns="0" tIns="18000" rIns="0" bIns="18000" anchor="ctr" anchorCtr="0">
            <a:spAutoFit/>
          </a:bodyPr>
          <a:lstStyle/>
          <a:p>
            <a:pPr marL="0" indent="0">
              <a:buNone/>
            </a:pPr>
            <a:r>
              <a:rPr lang="en-US" altLang="en-US" sz="2400" dirty="0"/>
              <a:t>Heated</a:t>
            </a:r>
            <a:endParaRPr lang="en-US" sz="2400" noProof="0" dirty="0"/>
          </a:p>
        </p:txBody>
      </p:sp>
      <p:graphicFrame>
        <p:nvGraphicFramePr>
          <p:cNvPr id="12" name="Object 11" descr="O subscript 2">
            <a:extLst>
              <a:ext uri="{FF2B5EF4-FFF2-40B4-BE49-F238E27FC236}">
                <a16:creationId xmlns:a16="http://schemas.microsoft.com/office/drawing/2014/main" id="{6F4337DD-4968-416C-014A-13C0C84E5361}"/>
              </a:ext>
            </a:extLst>
          </p:cNvPr>
          <p:cNvGraphicFramePr>
            <a:graphicFrameLocks noChangeAspect="1"/>
          </p:cNvGraphicFramePr>
          <p:nvPr>
            <p:extLst>
              <p:ext uri="{D42A27DB-BD31-4B8C-83A1-F6EECF244321}">
                <p14:modId xmlns:p14="http://schemas.microsoft.com/office/powerpoint/2010/main" val="2863981742"/>
              </p:ext>
            </p:extLst>
          </p:nvPr>
        </p:nvGraphicFramePr>
        <p:xfrm>
          <a:off x="1471787" y="925881"/>
          <a:ext cx="467942" cy="504076"/>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4" name="Object 3">
                        <a:extLst>
                          <a:ext uri="{FF2B5EF4-FFF2-40B4-BE49-F238E27FC236}">
                            <a16:creationId xmlns:a16="http://schemas.microsoft.com/office/drawing/2014/main" id="{DC27098E-199D-EE9D-5C67-4B18E9AD5390}"/>
                          </a:ext>
                        </a:extLst>
                      </p:cNvPr>
                      <p:cNvPicPr>
                        <a:picLocks noChangeAspect="1" noChangeArrowheads="1"/>
                      </p:cNvPicPr>
                      <p:nvPr/>
                    </p:nvPicPr>
                    <p:blipFill>
                      <a:blip r:embed="rId4"/>
                      <a:srcRect/>
                      <a:stretch>
                        <a:fillRect/>
                      </a:stretch>
                    </p:blipFill>
                    <p:spPr bwMode="auto">
                      <a:xfrm>
                        <a:off x="1471787" y="925881"/>
                        <a:ext cx="467942" cy="50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7">
            <a:extLst>
              <a:ext uri="{FF2B5EF4-FFF2-40B4-BE49-F238E27FC236}">
                <a16:creationId xmlns:a16="http://schemas.microsoft.com/office/drawing/2014/main" id="{2850E94C-4CDB-D6B9-F857-E0AAB5BD3988}"/>
              </a:ext>
            </a:extLst>
          </p:cNvPr>
          <p:cNvSpPr>
            <a:spLocks noGrp="1"/>
          </p:cNvSpPr>
          <p:nvPr>
            <p:ph idx="13"/>
          </p:nvPr>
        </p:nvSpPr>
        <p:spPr>
          <a:xfrm>
            <a:off x="1973070" y="949696"/>
            <a:ext cx="978546" cy="405683"/>
          </a:xfrm>
        </p:spPr>
        <p:txBody>
          <a:bodyPr wrap="square" lIns="0" tIns="18000" rIns="0" bIns="18000" anchor="ctr" anchorCtr="0">
            <a:spAutoFit/>
          </a:bodyPr>
          <a:lstStyle/>
          <a:p>
            <a:pPr marL="0" indent="0">
              <a:spcBef>
                <a:spcPts val="600"/>
              </a:spcBef>
              <a:buNone/>
            </a:pPr>
            <a:r>
              <a:rPr lang="en-US" altLang="en-US" sz="2400" dirty="0"/>
              <a:t>Sensor</a:t>
            </a:r>
            <a:endParaRPr lang="en-US" sz="2400" noProof="0" dirty="0"/>
          </a:p>
        </p:txBody>
      </p:sp>
      <p:pic>
        <p:nvPicPr>
          <p:cNvPr id="13" name="Picture 12" descr="A cut-section of a cup-type heated oxygen sensor.&#10;Long description is available in notes, press F6.">
            <a:extLst>
              <a:ext uri="{FF2B5EF4-FFF2-40B4-BE49-F238E27FC236}">
                <a16:creationId xmlns:a16="http://schemas.microsoft.com/office/drawing/2014/main" id="{F24859AB-2D3F-49A7-6612-5E15DE8B48D7}"/>
              </a:ext>
            </a:extLst>
          </p:cNvPr>
          <p:cNvPicPr>
            <a:picLocks noChangeAspect="1"/>
          </p:cNvPicPr>
          <p:nvPr/>
        </p:nvPicPr>
        <p:blipFill>
          <a:blip r:embed="rId5"/>
          <a:stretch>
            <a:fillRect/>
          </a:stretch>
        </p:blipFill>
        <p:spPr>
          <a:xfrm>
            <a:off x="2555838" y="1456775"/>
            <a:ext cx="3898974" cy="3501736"/>
          </a:xfrm>
          <a:prstGeom prst="rect">
            <a:avLst/>
          </a:prstGeom>
        </p:spPr>
      </p:pic>
      <p:sp>
        <p:nvSpPr>
          <p:cNvPr id="2" name="Content Placeholder 1">
            <a:extLst>
              <a:ext uri="{FF2B5EF4-FFF2-40B4-BE49-F238E27FC236}">
                <a16:creationId xmlns:a16="http://schemas.microsoft.com/office/drawing/2014/main" id="{0C0C2371-C597-CF51-F8EF-25F50B1E23FF}"/>
              </a:ext>
            </a:extLst>
          </p:cNvPr>
          <p:cNvSpPr>
            <a:spLocks noGrp="1"/>
          </p:cNvSpPr>
          <p:nvPr>
            <p:ph sz="quarter" idx="14"/>
          </p:nvPr>
        </p:nvSpPr>
        <p:spPr>
          <a:xfrm>
            <a:off x="441324" y="5059918"/>
            <a:ext cx="8270875" cy="1144347"/>
          </a:xfrm>
        </p:spPr>
        <p:txBody>
          <a:bodyPr wrap="square" lIns="0" tIns="18000" rIns="0" bIns="18000" anchor="ctr" anchorCtr="0">
            <a:spAutoFit/>
          </a:bodyPr>
          <a:lstStyle/>
          <a:p>
            <a:pPr marL="0" indent="0">
              <a:buNone/>
            </a:pPr>
            <a:r>
              <a:rPr lang="en-US" sz="2400" dirty="0"/>
              <a:t>A typical heated zirconia oxygen sensor, showing the sensor signal circuit that uses the outer (exhaust) electrode as the negative and the ambient air side electrode as the positive.</a:t>
            </a:r>
            <a:endParaRPr lang="en-US" sz="2400" noProof="0" dirty="0"/>
          </a:p>
        </p:txBody>
      </p:sp>
    </p:spTree>
    <p:extLst>
      <p:ext uri="{BB962C8B-B14F-4D97-AF65-F5344CB8AC3E}">
        <p14:creationId xmlns:p14="http://schemas.microsoft.com/office/powerpoint/2010/main" val="182982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18442"/>
            <a:ext cx="8229600" cy="590349"/>
          </a:xfrm>
        </p:spPr>
        <p:txBody>
          <a:bodyPr wrap="square" lIns="0" tIns="18000" rIns="0" bIns="18000" anchor="ctr" anchorCtr="0">
            <a:spAutoFit/>
          </a:bodyPr>
          <a:lstStyle/>
          <a:p>
            <a:r>
              <a:rPr lang="en-US" sz="3600" noProof="0" dirty="0">
                <a:latin typeface="+mj-lt"/>
              </a:rPr>
              <a:t>Figure 19.5</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4092" y="957983"/>
            <a:ext cx="1927633" cy="405683"/>
          </a:xfrm>
        </p:spPr>
        <p:txBody>
          <a:bodyPr wrap="square" lIns="0" tIns="18000" rIns="0" bIns="18000" anchor="ctr" anchorCtr="0">
            <a:spAutoFit/>
          </a:bodyPr>
          <a:lstStyle/>
          <a:p>
            <a:pPr marL="0" indent="0">
              <a:buNone/>
            </a:pPr>
            <a:r>
              <a:rPr lang="en-US" altLang="en-US" sz="2400" dirty="0"/>
              <a:t>Stoichiometric</a:t>
            </a:r>
            <a:endParaRPr lang="en-US" sz="2400" noProof="0" dirty="0"/>
          </a:p>
        </p:txBody>
      </p:sp>
      <p:graphicFrame>
        <p:nvGraphicFramePr>
          <p:cNvPr id="4" name="Object 3" descr="14 point 7 ratio 1.">
            <a:extLst>
              <a:ext uri="{FF2B5EF4-FFF2-40B4-BE49-F238E27FC236}">
                <a16:creationId xmlns:a16="http://schemas.microsoft.com/office/drawing/2014/main" id="{5560285F-BFF4-A804-BE37-139575471B0F}"/>
              </a:ext>
            </a:extLst>
          </p:cNvPr>
          <p:cNvGraphicFramePr>
            <a:graphicFrameLocks noChangeAspect="1"/>
          </p:cNvGraphicFramePr>
          <p:nvPr>
            <p:extLst>
              <p:ext uri="{D42A27DB-BD31-4B8C-83A1-F6EECF244321}">
                <p14:modId xmlns:p14="http://schemas.microsoft.com/office/powerpoint/2010/main" val="3724680912"/>
              </p:ext>
            </p:extLst>
          </p:nvPr>
        </p:nvGraphicFramePr>
        <p:xfrm>
          <a:off x="2426012" y="985404"/>
          <a:ext cx="879475" cy="331788"/>
        </p:xfrm>
        <a:graphic>
          <a:graphicData uri="http://schemas.openxmlformats.org/presentationml/2006/ole">
            <mc:AlternateContent xmlns:mc="http://schemas.openxmlformats.org/markup-compatibility/2006">
              <mc:Choice xmlns:v="urn:schemas-microsoft-com:vml" Requires="v">
                <p:oleObj name="Equation" r:id="rId3" imgW="444240" imgH="164880" progId="Equation.DSMT4">
                  <p:embed/>
                </p:oleObj>
              </mc:Choice>
              <mc:Fallback>
                <p:oleObj name="Equation" r:id="rId3" imgW="444240" imgH="164880" progId="Equation.DSMT4">
                  <p:embed/>
                  <p:pic>
                    <p:nvPicPr>
                      <p:cNvPr id="4" name="Object 3" descr="14 point 7 ratio 1.">
                        <a:extLst>
                          <a:ext uri="{FF2B5EF4-FFF2-40B4-BE49-F238E27FC236}">
                            <a16:creationId xmlns:a16="http://schemas.microsoft.com/office/drawing/2014/main" id="{E77A3822-7D95-CA2F-67E2-4FC5089E7C39}"/>
                          </a:ext>
                        </a:extLst>
                      </p:cNvPr>
                      <p:cNvPicPr>
                        <a:picLocks noChangeAspect="1" noChangeArrowheads="1"/>
                      </p:cNvPicPr>
                      <p:nvPr/>
                    </p:nvPicPr>
                    <p:blipFill>
                      <a:blip r:embed="rId4"/>
                      <a:srcRect/>
                      <a:stretch>
                        <a:fillRect/>
                      </a:stretch>
                    </p:blipFill>
                    <p:spPr bwMode="auto">
                      <a:xfrm>
                        <a:off x="2426012" y="985404"/>
                        <a:ext cx="8794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7">
            <a:extLst>
              <a:ext uri="{FF2B5EF4-FFF2-40B4-BE49-F238E27FC236}">
                <a16:creationId xmlns:a16="http://schemas.microsoft.com/office/drawing/2014/main" id="{1DC8F572-19D6-4145-91FD-E6DE5FD34F5C}"/>
              </a:ext>
            </a:extLst>
          </p:cNvPr>
          <p:cNvSpPr>
            <a:spLocks noGrp="1"/>
          </p:cNvSpPr>
          <p:nvPr>
            <p:ph idx="13"/>
          </p:nvPr>
        </p:nvSpPr>
        <p:spPr>
          <a:xfrm>
            <a:off x="444088" y="1492655"/>
            <a:ext cx="3999866" cy="1144347"/>
          </a:xfrm>
        </p:spPr>
        <p:txBody>
          <a:bodyPr wrap="square" lIns="0" tIns="18000" rIns="0" bIns="18000" anchor="ctr" anchorCtr="0">
            <a:spAutoFit/>
          </a:bodyPr>
          <a:lstStyle/>
          <a:p>
            <a:pPr marL="0" indent="0">
              <a:spcBef>
                <a:spcPts val="600"/>
              </a:spcBef>
              <a:buNone/>
            </a:pPr>
            <a:r>
              <a:rPr lang="en-US" sz="2400" dirty="0"/>
              <a:t>The oxygen sensor provides a quick response at the stoichiometric air–fuel ratio of</a:t>
            </a:r>
            <a:endParaRPr lang="en-US" sz="2400" noProof="0" dirty="0"/>
          </a:p>
        </p:txBody>
      </p:sp>
      <p:graphicFrame>
        <p:nvGraphicFramePr>
          <p:cNvPr id="2" name="Object 1" descr="14 point 7 ratio 1.">
            <a:extLst>
              <a:ext uri="{FF2B5EF4-FFF2-40B4-BE49-F238E27FC236}">
                <a16:creationId xmlns:a16="http://schemas.microsoft.com/office/drawing/2014/main" id="{75FB4A44-87D2-CBFF-37C9-FD5EC3A9E0B4}"/>
              </a:ext>
            </a:extLst>
          </p:cNvPr>
          <p:cNvGraphicFramePr>
            <a:graphicFrameLocks noChangeAspect="1"/>
          </p:cNvGraphicFramePr>
          <p:nvPr>
            <p:extLst>
              <p:ext uri="{D42A27DB-BD31-4B8C-83A1-F6EECF244321}">
                <p14:modId xmlns:p14="http://schemas.microsoft.com/office/powerpoint/2010/main" val="3462490842"/>
              </p:ext>
            </p:extLst>
          </p:nvPr>
        </p:nvGraphicFramePr>
        <p:xfrm>
          <a:off x="431800" y="2682875"/>
          <a:ext cx="979488" cy="331788"/>
        </p:xfrm>
        <a:graphic>
          <a:graphicData uri="http://schemas.openxmlformats.org/presentationml/2006/ole">
            <mc:AlternateContent xmlns:mc="http://schemas.openxmlformats.org/markup-compatibility/2006">
              <mc:Choice xmlns:v="urn:schemas-microsoft-com:vml" Requires="v">
                <p:oleObj name="Equation" r:id="rId5" imgW="495000" imgH="164880" progId="Equation.DSMT4">
                  <p:embed/>
                </p:oleObj>
              </mc:Choice>
              <mc:Fallback>
                <p:oleObj name="Equation" r:id="rId5" imgW="495000" imgH="164880" progId="Equation.DSMT4">
                  <p:embed/>
                  <p:pic>
                    <p:nvPicPr>
                      <p:cNvPr id="4" name="Object 3" descr="14 point 7 ratio 1.">
                        <a:extLst>
                          <a:ext uri="{FF2B5EF4-FFF2-40B4-BE49-F238E27FC236}">
                            <a16:creationId xmlns:a16="http://schemas.microsoft.com/office/drawing/2014/main" id="{5560285F-BFF4-A804-BE37-139575471B0F}"/>
                          </a:ext>
                        </a:extLst>
                      </p:cNvPr>
                      <p:cNvPicPr>
                        <a:picLocks noChangeAspect="1" noChangeArrowheads="1"/>
                      </p:cNvPicPr>
                      <p:nvPr/>
                    </p:nvPicPr>
                    <p:blipFill>
                      <a:blip r:embed="rId6"/>
                      <a:srcRect/>
                      <a:stretch>
                        <a:fillRect/>
                      </a:stretch>
                    </p:blipFill>
                    <p:spPr bwMode="auto">
                      <a:xfrm>
                        <a:off x="431800" y="2682875"/>
                        <a:ext cx="9794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descr="A graph drawn for sensor values of voltage versus the excess-air factor.&#10;Long description is available in notes, press F6.">
            <a:extLst>
              <a:ext uri="{FF2B5EF4-FFF2-40B4-BE49-F238E27FC236}">
                <a16:creationId xmlns:a16="http://schemas.microsoft.com/office/drawing/2014/main" id="{84AEA408-58F2-5E7D-F986-6FECACBA4144}"/>
              </a:ext>
            </a:extLst>
          </p:cNvPr>
          <p:cNvPicPr>
            <a:picLocks noChangeAspect="1"/>
          </p:cNvPicPr>
          <p:nvPr/>
        </p:nvPicPr>
        <p:blipFill>
          <a:blip r:embed="rId7"/>
          <a:stretch>
            <a:fillRect/>
          </a:stretch>
        </p:blipFill>
        <p:spPr>
          <a:xfrm>
            <a:off x="4700047" y="990843"/>
            <a:ext cx="3919506" cy="4207332"/>
          </a:xfrm>
          <a:prstGeom prst="rect">
            <a:avLst/>
          </a:prstGeom>
        </p:spPr>
      </p:pic>
    </p:spTree>
    <p:extLst>
      <p:ext uri="{BB962C8B-B14F-4D97-AF65-F5344CB8AC3E}">
        <p14:creationId xmlns:p14="http://schemas.microsoft.com/office/powerpoint/2010/main" val="129173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50068" y="223502"/>
            <a:ext cx="8262132" cy="590349"/>
          </a:xfrm>
        </p:spPr>
        <p:txBody>
          <a:bodyPr wrap="square" lIns="0" tIns="18000" rIns="0" bIns="18000" anchor="ctr" anchorCtr="0">
            <a:spAutoFit/>
          </a:bodyPr>
          <a:lstStyle/>
          <a:p>
            <a:r>
              <a:rPr lang="en-US" sz="3600" noProof="0" dirty="0">
                <a:latin typeface="+mj-lt"/>
              </a:rPr>
              <a:t>Question 1</a:t>
            </a: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41442" y="949612"/>
            <a:ext cx="8279384" cy="775015"/>
          </a:xfrm>
        </p:spPr>
        <p:txBody>
          <a:bodyPr wrap="square" lIns="0" tIns="18000" rIns="0" bIns="18000" anchor="ctr" anchorCtr="0">
            <a:spAutoFit/>
          </a:bodyPr>
          <a:lstStyle/>
          <a:p>
            <a:pPr marL="0" indent="0">
              <a:buNone/>
            </a:pPr>
            <a:r>
              <a:rPr lang="en-US" altLang="en-US" sz="2400" dirty="0"/>
              <a:t>How does an oxygen sensor report the level of oxygen in the exhaust?</a:t>
            </a:r>
            <a:endParaRPr lang="en-US" sz="2400" dirty="0"/>
          </a:p>
        </p:txBody>
      </p:sp>
    </p:spTree>
    <p:extLst>
      <p:ext uri="{BB962C8B-B14F-4D97-AF65-F5344CB8AC3E}">
        <p14:creationId xmlns:p14="http://schemas.microsoft.com/office/powerpoint/2010/main" val="33852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498"/>
            <a:ext cx="8229600" cy="590349"/>
          </a:xfrm>
        </p:spPr>
        <p:txBody>
          <a:bodyPr wrap="square" lIns="0" tIns="18000" rIns="0" bIns="18000" anchor="ctr" anchorCtr="0">
            <a:spAutoFit/>
          </a:bodyPr>
          <a:lstStyle/>
          <a:p>
            <a:r>
              <a:rPr lang="en-US" sz="3600" noProof="0" dirty="0">
                <a:latin typeface="+mj-lt"/>
              </a:rPr>
              <a:t>Answer 1</a:t>
            </a: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41442" y="947824"/>
            <a:ext cx="8279384" cy="1144347"/>
          </a:xfrm>
        </p:spPr>
        <p:txBody>
          <a:bodyPr wrap="square" lIns="0" tIns="18000" rIns="0" bIns="18000" anchor="ctr" anchorCtr="0">
            <a:spAutoFit/>
          </a:bodyPr>
          <a:lstStyle/>
          <a:p>
            <a:pPr marL="0" indent="0">
              <a:buNone/>
            </a:pPr>
            <a:r>
              <a:rPr lang="en-US" altLang="en-US" sz="2400" dirty="0"/>
              <a:t>When the oxygen level is low, the sensor generates a voltage above 450 </a:t>
            </a:r>
            <a:r>
              <a:rPr lang="en-US" altLang="en-US" sz="2400" spc="-300" dirty="0"/>
              <a:t>m </a:t>
            </a:r>
            <a:r>
              <a:rPr lang="en-US" altLang="en-US" sz="2400" dirty="0"/>
              <a:t>V. When the oxygen level is high, the oxygen sensor generates a voltage below 450 </a:t>
            </a:r>
            <a:r>
              <a:rPr lang="en-US" altLang="en-US" sz="2400" spc="-300" dirty="0"/>
              <a:t>m </a:t>
            </a:r>
            <a:r>
              <a:rPr lang="en-US" altLang="en-US" sz="2400" dirty="0"/>
              <a:t>V.</a:t>
            </a:r>
            <a:endParaRPr lang="en-US" sz="2400" dirty="0"/>
          </a:p>
        </p:txBody>
      </p:sp>
    </p:spTree>
    <p:extLst>
      <p:ext uri="{BB962C8B-B14F-4D97-AF65-F5344CB8AC3E}">
        <p14:creationId xmlns:p14="http://schemas.microsoft.com/office/powerpoint/2010/main" val="310980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2816" y="232128"/>
            <a:ext cx="8279384" cy="590349"/>
          </a:xfrm>
        </p:spPr>
        <p:txBody>
          <a:bodyPr wrap="square" lIns="0" tIns="18000" rIns="0" bIns="18000" anchor="ctr" anchorCtr="0">
            <a:spAutoFit/>
          </a:bodyPr>
          <a:lstStyle/>
          <a:p>
            <a:r>
              <a:rPr lang="en-US" sz="3600" noProof="0" dirty="0">
                <a:latin typeface="+mj-lt"/>
              </a:rPr>
              <a:t>Titania Oxygen Sensor</a:t>
            </a: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41442" y="957822"/>
            <a:ext cx="8279384" cy="2329287"/>
          </a:xfrm>
        </p:spPr>
        <p:txBody>
          <a:bodyPr wrap="square" lIns="0" tIns="18000" rIns="0" bIns="18000" anchor="ctr" anchorCtr="0">
            <a:spAutoFit/>
          </a:bodyPr>
          <a:lstStyle/>
          <a:p>
            <a:pPr marL="342900" indent="-342900">
              <a:spcBef>
                <a:spcPts val="600"/>
              </a:spcBef>
            </a:pPr>
            <a:r>
              <a:rPr lang="en-US" altLang="en-US" sz="2400" dirty="0"/>
              <a:t>Titania (titanium dioxide) oxygen sensor does not produce a voltage, but rather changes resistance due to the presence of oxygen in the exhaust.</a:t>
            </a:r>
          </a:p>
          <a:p>
            <a:pPr marL="342900" indent="-342900">
              <a:spcBef>
                <a:spcPts val="600"/>
              </a:spcBef>
            </a:pPr>
            <a:r>
              <a:rPr lang="en-US" altLang="en-US" sz="2400" dirty="0"/>
              <a:t>As with a zirconia oxygen sensor, the voltage signal is above 450 </a:t>
            </a:r>
            <a:r>
              <a:rPr lang="en-US" altLang="en-US" sz="2400" spc="-300" dirty="0"/>
              <a:t>m </a:t>
            </a:r>
            <a:r>
              <a:rPr lang="en-US" altLang="en-US" sz="2400" dirty="0"/>
              <a:t>V when the exhaust is rich and low (below 450 </a:t>
            </a:r>
            <a:r>
              <a:rPr lang="en-US" altLang="en-US" sz="2400" spc="-300" dirty="0"/>
              <a:t>m </a:t>
            </a:r>
            <a:r>
              <a:rPr lang="en-US" altLang="en-US" sz="2400" dirty="0"/>
              <a:t>V) when the exhaust is lean.</a:t>
            </a:r>
            <a:endParaRPr lang="en-US" sz="2400" dirty="0"/>
          </a:p>
        </p:txBody>
      </p:sp>
    </p:spTree>
    <p:extLst>
      <p:ext uri="{BB962C8B-B14F-4D97-AF65-F5344CB8AC3E}">
        <p14:creationId xmlns:p14="http://schemas.microsoft.com/office/powerpoint/2010/main" val="3456415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9683"/>
            <a:ext cx="8270993" cy="1144347"/>
          </a:xfrm>
        </p:spPr>
        <p:txBody>
          <a:bodyPr wrap="square" lIns="0" tIns="18000" rIns="0" bIns="18000" anchor="ctr" anchorCtr="0">
            <a:spAutoFit/>
          </a:bodyPr>
          <a:lstStyle/>
          <a:p>
            <a:r>
              <a:rPr lang="en-US" noProof="0" dirty="0"/>
              <a:t>Frequently Asked Question: Where Is </a:t>
            </a:r>
            <a:r>
              <a:rPr lang="en-US" spc="-300" noProof="0" dirty="0"/>
              <a:t>H </a:t>
            </a:r>
            <a:r>
              <a:rPr lang="en-US" noProof="0" dirty="0"/>
              <a:t>O2S1?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068" y="1616784"/>
            <a:ext cx="8274131" cy="405683"/>
          </a:xfrm>
        </p:spPr>
        <p:txBody>
          <a:bodyPr wrap="square" lIns="0" tIns="18000" rIns="0" bIns="18000" anchor="ctr" anchorCtr="0">
            <a:spAutoFit/>
          </a:bodyPr>
          <a:lstStyle/>
          <a:p>
            <a:pPr marL="0" indent="0">
              <a:buNone/>
            </a:pPr>
            <a:r>
              <a:rPr lang="en-US" sz="2400" b="1" dirty="0">
                <a:solidFill>
                  <a:schemeClr val="tx1"/>
                </a:solidFill>
              </a:rPr>
              <a:t>? Frequently Asked Question</a:t>
            </a:r>
            <a:endParaRPr lang="en-US" sz="2400" noProof="0" dirty="0">
              <a:solidFill>
                <a:schemeClr val="tx1"/>
              </a:solidFill>
            </a:endParaRP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2312621"/>
            <a:ext cx="8270993" cy="1883011"/>
          </a:xfrm>
        </p:spPr>
        <p:txBody>
          <a:bodyPr wrap="square" lIns="0" tIns="18000" rIns="0" bIns="18000" anchor="ctr" anchorCtr="0">
            <a:spAutoFit/>
          </a:bodyPr>
          <a:lstStyle/>
          <a:p>
            <a:pPr marL="0" indent="0">
              <a:spcBef>
                <a:spcPts val="600"/>
              </a:spcBef>
              <a:buNone/>
            </a:pPr>
            <a:r>
              <a:rPr lang="en-US" altLang="en-US" sz="2400" b="1" dirty="0"/>
              <a:t>Where Is </a:t>
            </a:r>
            <a:r>
              <a:rPr lang="en-US" altLang="en-US" sz="2400" b="1" spc="-300" dirty="0"/>
              <a:t>H </a:t>
            </a:r>
            <a:r>
              <a:rPr lang="en-US" altLang="en-US" sz="2400" b="1" dirty="0"/>
              <a:t>O2S1? </a:t>
            </a:r>
            <a:r>
              <a:rPr lang="en-US" altLang="en-US" sz="2400" dirty="0"/>
              <a:t>Oxygen sensors are numbered according to their location in the engine. On a V-type engine, heated oxygen sensor number 1 (</a:t>
            </a:r>
            <a:r>
              <a:rPr lang="en-US" altLang="en-US" sz="2400" spc="-300" dirty="0"/>
              <a:t>H </a:t>
            </a:r>
            <a:r>
              <a:rPr lang="en-US" altLang="en-US" sz="2400" dirty="0"/>
              <a:t>O2S1) is located in the exhaust system upstream of the catalytic converter on the side of the engine where cylinder 1 is located. ● See Figure 19.6.</a:t>
            </a:r>
            <a:endParaRPr lang="en-US" sz="2400" noProof="0" dirty="0"/>
          </a:p>
        </p:txBody>
      </p:sp>
    </p:spTree>
    <p:extLst>
      <p:ext uri="{BB962C8B-B14F-4D97-AF65-F5344CB8AC3E}">
        <p14:creationId xmlns:p14="http://schemas.microsoft.com/office/powerpoint/2010/main" val="399491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31505"/>
            <a:ext cx="8279384" cy="590349"/>
          </a:xfrm>
        </p:spPr>
        <p:txBody>
          <a:bodyPr wrap="square" lIns="0" tIns="18000" rIns="0" bIns="18000" anchor="ctr" anchorCtr="0">
            <a:spAutoFit/>
          </a:bodyPr>
          <a:lstStyle/>
          <a:p>
            <a:r>
              <a:rPr lang="en-US" sz="3600" noProof="0" dirty="0">
                <a:latin typeface="+mj-lt"/>
              </a:rPr>
              <a:t>Figure 19.6</a:t>
            </a:r>
          </a:p>
        </p:txBody>
      </p:sp>
      <p:graphicFrame>
        <p:nvGraphicFramePr>
          <p:cNvPr id="4" name="Object 3" descr="O subscript 2">
            <a:extLst>
              <a:ext uri="{FF2B5EF4-FFF2-40B4-BE49-F238E27FC236}">
                <a16:creationId xmlns:a16="http://schemas.microsoft.com/office/drawing/2014/main" id="{9C57DCB1-3F95-6B0C-F536-A27AB2B49519}"/>
              </a:ext>
            </a:extLst>
          </p:cNvPr>
          <p:cNvGraphicFramePr>
            <a:graphicFrameLocks noChangeAspect="1"/>
          </p:cNvGraphicFramePr>
          <p:nvPr>
            <p:extLst>
              <p:ext uri="{D42A27DB-BD31-4B8C-83A1-F6EECF244321}">
                <p14:modId xmlns:p14="http://schemas.microsoft.com/office/powerpoint/2010/main" val="238754937"/>
              </p:ext>
            </p:extLst>
          </p:nvPr>
        </p:nvGraphicFramePr>
        <p:xfrm>
          <a:off x="436679" y="952803"/>
          <a:ext cx="427858" cy="460896"/>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12" name="Object 11">
                        <a:extLst>
                          <a:ext uri="{FF2B5EF4-FFF2-40B4-BE49-F238E27FC236}">
                            <a16:creationId xmlns:a16="http://schemas.microsoft.com/office/drawing/2014/main" id="{6F4337DD-4968-416C-014A-13C0C84E5361}"/>
                          </a:ext>
                        </a:extLst>
                      </p:cNvPr>
                      <p:cNvPicPr>
                        <a:picLocks noChangeAspect="1" noChangeArrowheads="1"/>
                      </p:cNvPicPr>
                      <p:nvPr/>
                    </p:nvPicPr>
                    <p:blipFill>
                      <a:blip r:embed="rId4"/>
                      <a:srcRect/>
                      <a:stretch>
                        <a:fillRect/>
                      </a:stretch>
                    </p:blipFill>
                    <p:spPr bwMode="auto">
                      <a:xfrm>
                        <a:off x="436679" y="952803"/>
                        <a:ext cx="427858" cy="46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884348" y="957566"/>
            <a:ext cx="2368433" cy="405683"/>
          </a:xfrm>
        </p:spPr>
        <p:txBody>
          <a:bodyPr wrap="square" lIns="0" tIns="18000" rIns="0" bIns="18000" anchor="ctr" anchorCtr="0">
            <a:spAutoFit/>
          </a:bodyPr>
          <a:lstStyle/>
          <a:p>
            <a:pPr marL="0" indent="0">
              <a:buNone/>
            </a:pPr>
            <a:r>
              <a:rPr lang="en-US" altLang="en-US" sz="2400" dirty="0"/>
              <a:t>Sensor Locations</a:t>
            </a:r>
            <a:endParaRPr lang="en-US" sz="2400" noProof="0" dirty="0"/>
          </a:p>
        </p:txBody>
      </p:sp>
      <p:pic>
        <p:nvPicPr>
          <p:cNvPr id="3" name="Picture 2" descr="A number of V 8 and V 6 engine blocks along with labeled designations for oxygen sensors.&#10;Long description is available in notes, press F6.">
            <a:extLst>
              <a:ext uri="{FF2B5EF4-FFF2-40B4-BE49-F238E27FC236}">
                <a16:creationId xmlns:a16="http://schemas.microsoft.com/office/drawing/2014/main" id="{A3BC066A-11C9-AD6A-2274-61B913FFB601}"/>
              </a:ext>
            </a:extLst>
          </p:cNvPr>
          <p:cNvPicPr>
            <a:picLocks noChangeAspect="1"/>
          </p:cNvPicPr>
          <p:nvPr/>
        </p:nvPicPr>
        <p:blipFill>
          <a:blip r:embed="rId5"/>
          <a:stretch>
            <a:fillRect/>
          </a:stretch>
        </p:blipFill>
        <p:spPr>
          <a:xfrm>
            <a:off x="2002325" y="1506605"/>
            <a:ext cx="5139350" cy="3923168"/>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idx="13"/>
          </p:nvPr>
        </p:nvSpPr>
        <p:spPr>
          <a:xfrm>
            <a:off x="432816" y="5595558"/>
            <a:ext cx="8279384" cy="775015"/>
          </a:xfrm>
        </p:spPr>
        <p:txBody>
          <a:bodyPr wrap="square" lIns="0" tIns="18000" rIns="0" bIns="18000" anchor="ctr" anchorCtr="0">
            <a:spAutoFit/>
          </a:bodyPr>
          <a:lstStyle/>
          <a:p>
            <a:pPr marL="0" indent="0">
              <a:spcBef>
                <a:spcPts val="600"/>
              </a:spcBef>
              <a:buNone/>
            </a:pPr>
            <a:r>
              <a:rPr lang="en-US" sz="2400" dirty="0"/>
              <a:t>Number and label designations for oxygen sensors. Bank 1 is the bank where cylinder 1 is located.</a:t>
            </a:r>
            <a:endParaRPr lang="en-US" sz="2400" noProof="0" dirty="0"/>
          </a:p>
        </p:txBody>
      </p:sp>
    </p:spTree>
    <p:extLst>
      <p:ext uri="{BB962C8B-B14F-4D97-AF65-F5344CB8AC3E}">
        <p14:creationId xmlns:p14="http://schemas.microsoft.com/office/powerpoint/2010/main" val="3221068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32128"/>
            <a:ext cx="8279384" cy="590349"/>
          </a:xfrm>
        </p:spPr>
        <p:txBody>
          <a:bodyPr wrap="square" lIns="0" tIns="18000" rIns="0" bIns="18000" anchor="ctr" anchorCtr="0">
            <a:spAutoFit/>
          </a:bodyPr>
          <a:lstStyle/>
          <a:p>
            <a:r>
              <a:rPr lang="en-US" sz="3600" spc="-500" noProof="0" dirty="0">
                <a:latin typeface="+mj-lt"/>
              </a:rPr>
              <a:t>P C </a:t>
            </a:r>
            <a:r>
              <a:rPr lang="en-US" sz="3600" noProof="0" dirty="0">
                <a:latin typeface="+mj-lt"/>
              </a:rPr>
              <a:t>M Uses of Oxygen Sensor</a:t>
            </a: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41442" y="946777"/>
            <a:ext cx="8279384" cy="3668115"/>
          </a:xfrm>
        </p:spPr>
        <p:txBody>
          <a:bodyPr wrap="square" lIns="0" tIns="18000" rIns="0" bIns="18000" anchor="ctr" anchorCtr="0">
            <a:spAutoFit/>
          </a:bodyPr>
          <a:lstStyle/>
          <a:p>
            <a:pPr marL="342900" indent="-342900">
              <a:spcBef>
                <a:spcPts val="600"/>
              </a:spcBef>
            </a:pPr>
            <a:r>
              <a:rPr lang="en-US" altLang="en-US" sz="2400" dirty="0"/>
              <a:t>Fuel Control</a:t>
            </a:r>
          </a:p>
          <a:p>
            <a:pPr marL="829818" lvl="1" indent="-342900"/>
            <a:r>
              <a:rPr lang="en-US" altLang="en-US" sz="2400" dirty="0"/>
              <a:t>The upstream oxygen sensors are among the high-authority sensors used for fuel control while operating in closed loop.</a:t>
            </a:r>
          </a:p>
          <a:p>
            <a:pPr marL="342900" indent="-342900">
              <a:spcBef>
                <a:spcPts val="600"/>
              </a:spcBef>
            </a:pPr>
            <a:r>
              <a:rPr lang="en-US" altLang="en-US" sz="2400" dirty="0"/>
              <a:t>Fuel Trim</a:t>
            </a:r>
          </a:p>
          <a:p>
            <a:pPr marL="829818" lvl="1" indent="-342900"/>
            <a:r>
              <a:rPr lang="en-US" altLang="en-US" sz="2400" dirty="0"/>
              <a:t>The fuel trim numbers are determined from the signals by the oxygen sensor(s).</a:t>
            </a:r>
          </a:p>
          <a:p>
            <a:pPr marL="829818" lvl="1" indent="-342900"/>
            <a:r>
              <a:rPr lang="en-US" altLang="en-US" sz="2400" dirty="0"/>
              <a:t>Fuel trim can be negative (subtracting fuel) or positive (adding fuel).</a:t>
            </a:r>
            <a:endParaRPr lang="en-US" sz="2400" dirty="0"/>
          </a:p>
        </p:txBody>
      </p:sp>
    </p:spTree>
    <p:extLst>
      <p:ext uri="{BB962C8B-B14F-4D97-AF65-F5344CB8AC3E}">
        <p14:creationId xmlns:p14="http://schemas.microsoft.com/office/powerpoint/2010/main" val="135486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502"/>
            <a:ext cx="8279384" cy="590349"/>
          </a:xfrm>
        </p:spPr>
        <p:txBody>
          <a:bodyPr wrap="square" lIns="0" tIns="18000" rIns="0" bIns="18000" anchor="ctr" anchorCtr="0">
            <a:spAutoFit/>
          </a:bodyPr>
          <a:lstStyle/>
          <a:p>
            <a:r>
              <a:rPr lang="en-US" altLang="en-US" sz="3600" dirty="0">
                <a:latin typeface="+mj-lt"/>
              </a:rPr>
              <a:t>Oxygen Sensor Diagnosis </a:t>
            </a:r>
            <a:r>
              <a:rPr lang="en-US" altLang="en-US" sz="2800" dirty="0">
                <a:latin typeface="+mj-lt"/>
              </a:rPr>
              <a:t>(1 of 2)</a:t>
            </a:r>
            <a:endParaRPr lang="en-US" sz="3600" noProof="0" dirty="0">
              <a:latin typeface="+mj-lt"/>
            </a:endParaRP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41442" y="938034"/>
            <a:ext cx="8279384" cy="4114391"/>
          </a:xfrm>
        </p:spPr>
        <p:txBody>
          <a:bodyPr wrap="square" lIns="0" tIns="18000" rIns="0" bIns="18000" anchor="ctr" anchorCtr="0">
            <a:spAutoFit/>
          </a:bodyPr>
          <a:lstStyle/>
          <a:p>
            <a:pPr marL="342900" indent="-342900">
              <a:spcBef>
                <a:spcPts val="600"/>
              </a:spcBef>
            </a:pPr>
            <a:r>
              <a:rPr lang="en-US" altLang="en-US" sz="2400" spc="-300" dirty="0"/>
              <a:t>P C </a:t>
            </a:r>
            <a:r>
              <a:rPr lang="en-US" altLang="en-US" sz="2400" dirty="0"/>
              <a:t>M System Tests</a:t>
            </a:r>
          </a:p>
          <a:p>
            <a:pPr marL="829818" lvl="1" indent="-342900"/>
            <a:r>
              <a:rPr lang="en-US" altLang="en-US" sz="2400" dirty="0"/>
              <a:t>The </a:t>
            </a:r>
            <a:r>
              <a:rPr lang="en-US" altLang="en-US" sz="2400" spc="-300" dirty="0"/>
              <a:t>P C </a:t>
            </a:r>
            <a:r>
              <a:rPr lang="en-US" altLang="en-US" sz="2400" dirty="0"/>
              <a:t>M uses the oxygen sensor to test the </a:t>
            </a:r>
            <a:r>
              <a:rPr lang="en-US" altLang="en-US" sz="2400" spc="-300" dirty="0"/>
              <a:t>E G </a:t>
            </a:r>
            <a:r>
              <a:rPr lang="en-US" altLang="en-US" sz="2400" dirty="0"/>
              <a:t>R system, the catalytic converter, and the fuel system.</a:t>
            </a:r>
          </a:p>
          <a:p>
            <a:pPr marL="342900" indent="-342900">
              <a:spcBef>
                <a:spcPts val="600"/>
              </a:spcBef>
            </a:pPr>
            <a:r>
              <a:rPr lang="en-US" altLang="en-US" sz="2400" dirty="0"/>
              <a:t>Visual Inspection</a:t>
            </a:r>
          </a:p>
          <a:p>
            <a:pPr marL="829818" lvl="1" indent="-342900"/>
            <a:r>
              <a:rPr lang="en-US" altLang="en-US" sz="2400" dirty="0"/>
              <a:t>Black sooty deposits usually indicate a rich air–fuel mixture.</a:t>
            </a:r>
          </a:p>
          <a:p>
            <a:pPr marL="829818" lvl="1" indent="-342900"/>
            <a:r>
              <a:rPr lang="en-US" altLang="en-US" sz="2400" dirty="0"/>
              <a:t>White chalky deposits are characteristic of silica contamination.</a:t>
            </a:r>
          </a:p>
          <a:p>
            <a:pPr marL="829818" lvl="1" indent="-342900"/>
            <a:r>
              <a:rPr lang="en-US" altLang="en-US" sz="2400" dirty="0"/>
              <a:t>White sandy or gritty deposits are characteristic of antifreeze (ethylene glycol) contamination.</a:t>
            </a:r>
            <a:endParaRPr lang="en-US" sz="2400" dirty="0"/>
          </a:p>
        </p:txBody>
      </p:sp>
    </p:spTree>
    <p:extLst>
      <p:ext uri="{BB962C8B-B14F-4D97-AF65-F5344CB8AC3E}">
        <p14:creationId xmlns:p14="http://schemas.microsoft.com/office/powerpoint/2010/main" val="3352878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502"/>
            <a:ext cx="8279384" cy="590349"/>
          </a:xfrm>
        </p:spPr>
        <p:txBody>
          <a:bodyPr wrap="square" lIns="0" tIns="18000" rIns="0" bIns="18000" anchor="ctr" anchorCtr="0">
            <a:spAutoFit/>
          </a:bodyPr>
          <a:lstStyle/>
          <a:p>
            <a:r>
              <a:rPr lang="en-US" altLang="en-US" sz="3600" dirty="0">
                <a:latin typeface="+mj-lt"/>
              </a:rPr>
              <a:t>Oxygen Sensor Diagnosis </a:t>
            </a:r>
            <a:r>
              <a:rPr lang="en-US" altLang="en-US" sz="2800" dirty="0">
                <a:latin typeface="+mj-lt"/>
              </a:rPr>
              <a:t>(2 of 2)</a:t>
            </a:r>
            <a:endParaRPr lang="en-US" sz="3600" noProof="0" dirty="0">
              <a:latin typeface="+mj-lt"/>
            </a:endParaRP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41442" y="941085"/>
            <a:ext cx="8279384" cy="4637611"/>
          </a:xfrm>
        </p:spPr>
        <p:txBody>
          <a:bodyPr wrap="square" lIns="0" tIns="18000" rIns="0" bIns="18000" anchor="ctr" anchorCtr="0">
            <a:spAutoFit/>
          </a:bodyPr>
          <a:lstStyle/>
          <a:p>
            <a:pPr marL="342900" indent="-342900">
              <a:spcBef>
                <a:spcPts val="600"/>
              </a:spcBef>
            </a:pPr>
            <a:r>
              <a:rPr lang="en-US" altLang="en-US" sz="2400" dirty="0"/>
              <a:t>Digital Voltmeter Testing</a:t>
            </a:r>
          </a:p>
          <a:p>
            <a:pPr marL="829818" lvl="1" indent="-342900"/>
            <a:r>
              <a:rPr lang="en-US" altLang="en-US" sz="2400" dirty="0"/>
              <a:t>Oxygen sensor can be checked for proper operation using a digital high-impedance voltmeter.</a:t>
            </a:r>
          </a:p>
          <a:p>
            <a:pPr marL="342900" indent="-342900">
              <a:spcBef>
                <a:spcPts val="600"/>
              </a:spcBef>
            </a:pPr>
            <a:r>
              <a:rPr lang="en-US" altLang="en-US" sz="2400" dirty="0"/>
              <a:t>Min/Max Testing</a:t>
            </a:r>
          </a:p>
          <a:p>
            <a:pPr marL="829818" lvl="1" indent="-342900"/>
            <a:r>
              <a:rPr lang="en-US" altLang="en-US" sz="2400" dirty="0"/>
              <a:t>Digital meter set on </a:t>
            </a:r>
            <a:r>
              <a:rPr lang="en-US" altLang="en-US" sz="2400" spc="-300" dirty="0"/>
              <a:t>D </a:t>
            </a:r>
            <a:r>
              <a:rPr lang="en-US" altLang="en-US" sz="2400" dirty="0"/>
              <a:t>C volts can be used to record the minimum and maximum voltage with the engine running.</a:t>
            </a:r>
          </a:p>
          <a:p>
            <a:pPr marL="342900" indent="-342900">
              <a:spcBef>
                <a:spcPts val="600"/>
              </a:spcBef>
            </a:pPr>
            <a:r>
              <a:rPr lang="en-US" altLang="en-US" sz="2400" dirty="0"/>
              <a:t>Scan Tool Testing</a:t>
            </a:r>
          </a:p>
          <a:p>
            <a:pPr marL="829818" lvl="1" indent="-342900"/>
            <a:r>
              <a:rPr lang="en-US" altLang="en-US" sz="2400" dirty="0"/>
              <a:t>Using a scan tool, observe oxygen sensor voltages.</a:t>
            </a:r>
          </a:p>
          <a:p>
            <a:pPr marL="342900" indent="-342900">
              <a:spcBef>
                <a:spcPts val="600"/>
              </a:spcBef>
            </a:pPr>
            <a:r>
              <a:rPr lang="en-US" altLang="en-US" sz="2400" dirty="0"/>
              <a:t>Scope Testing</a:t>
            </a:r>
          </a:p>
          <a:p>
            <a:pPr marL="829818" lvl="1" indent="-342900"/>
            <a:r>
              <a:rPr lang="en-US" altLang="en-US" sz="2400" dirty="0"/>
              <a:t>Voltage signal of sensor constantly changing.</a:t>
            </a:r>
            <a:endParaRPr lang="en-US" sz="2400" dirty="0"/>
          </a:p>
        </p:txBody>
      </p:sp>
    </p:spTree>
    <p:extLst>
      <p:ext uri="{BB962C8B-B14F-4D97-AF65-F5344CB8AC3E}">
        <p14:creationId xmlns:p14="http://schemas.microsoft.com/office/powerpoint/2010/main" val="301090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4AC90BBF-1657-BC84-54BE-7CC1BFBFA69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CEA90EF-215A-1E0E-90FC-3B0EFE977A3D}"/>
              </a:ext>
            </a:extLst>
          </p:cNvPr>
          <p:cNvSpPr>
            <a:spLocks noGrp="1"/>
          </p:cNvSpPr>
          <p:nvPr>
            <p:ph type="title"/>
          </p:nvPr>
        </p:nvSpPr>
        <p:spPr>
          <a:xfrm>
            <a:off x="439948" y="227296"/>
            <a:ext cx="8272252" cy="590349"/>
          </a:xfrm>
        </p:spPr>
        <p:txBody>
          <a:bodyPr wrap="square" lIns="0" tIns="18000" rIns="0" bIns="18000" anchor="ctr" anchorCtr="0">
            <a:spAutoFit/>
          </a:bodyPr>
          <a:lstStyle/>
          <a:p>
            <a:r>
              <a:rPr lang="en-US" sz="3600" noProof="0" dirty="0">
                <a:latin typeface="+mj-lt"/>
              </a:rPr>
              <a:t>Learning Objectives </a:t>
            </a:r>
            <a:r>
              <a:rPr lang="en-US" sz="2800" noProof="0" dirty="0">
                <a:latin typeface="+mj-lt"/>
              </a:rPr>
              <a:t>(1 of 2)</a:t>
            </a:r>
          </a:p>
        </p:txBody>
      </p:sp>
      <p:sp>
        <p:nvSpPr>
          <p:cNvPr id="10" name="Content Placeholder 9">
            <a:extLst>
              <a:ext uri="{FF2B5EF4-FFF2-40B4-BE49-F238E27FC236}">
                <a16:creationId xmlns:a16="http://schemas.microsoft.com/office/drawing/2014/main" id="{DA98FAF5-0BBC-1C82-4A17-4A075C2B61EC}"/>
              </a:ext>
            </a:extLst>
          </p:cNvPr>
          <p:cNvSpPr>
            <a:spLocks noGrp="1"/>
          </p:cNvSpPr>
          <p:nvPr>
            <p:ph idx="1"/>
          </p:nvPr>
        </p:nvSpPr>
        <p:spPr>
          <a:xfrm>
            <a:off x="438880" y="945518"/>
            <a:ext cx="8272251" cy="3214145"/>
          </a:xfrm>
        </p:spPr>
        <p:txBody>
          <a:bodyPr wrap="square" lIns="0" tIns="18000" rIns="0" bIns="18000" anchor="ctr" anchorCtr="0">
            <a:spAutoFit/>
          </a:bodyPr>
          <a:lstStyle/>
          <a:p>
            <a:pPr marL="715963" indent="-715963">
              <a:buSzTx/>
              <a:buNone/>
            </a:pPr>
            <a:r>
              <a:rPr lang="en-US" altLang="en-US" sz="2400" b="1" noProof="0" dirty="0">
                <a:solidFill>
                  <a:srgbClr val="007FA3"/>
                </a:solidFill>
                <a:latin typeface="Arial" panose="020B0604020202020204" pitchFamily="34" charset="0"/>
                <a:cs typeface="Arial" panose="020B0604020202020204" pitchFamily="34" charset="0"/>
              </a:rPr>
              <a:t>19.1	</a:t>
            </a:r>
            <a:r>
              <a:rPr lang="en-US" sz="2400" dirty="0">
                <a:latin typeface="Arial" panose="020B0604020202020204" pitchFamily="34" charset="0"/>
                <a:ea typeface="+mj-ea"/>
                <a:cs typeface="Arial" panose="020B0604020202020204" pitchFamily="34" charset="0"/>
              </a:rPr>
              <a:t>Discuss how O2S sensors work</a:t>
            </a:r>
            <a:endParaRPr lang="en-US" altLang="en-US" sz="2400" noProof="0" dirty="0">
              <a:latin typeface="Arial" panose="020B0604020202020204" pitchFamily="34" charset="0"/>
              <a:cs typeface="Arial" panose="020B0604020202020204" pitchFamily="34" charset="0"/>
            </a:endParaRPr>
          </a:p>
          <a:p>
            <a:pPr marL="719138" indent="-719138">
              <a:buSzTx/>
              <a:buNone/>
            </a:pPr>
            <a:r>
              <a:rPr lang="en-US" altLang="en-US" sz="2400" b="1" dirty="0">
                <a:solidFill>
                  <a:srgbClr val="007FA3"/>
                </a:solidFill>
                <a:latin typeface="Arial" panose="020B0604020202020204" pitchFamily="34" charset="0"/>
                <a:cs typeface="Arial" panose="020B0604020202020204" pitchFamily="34" charset="0"/>
              </a:rPr>
              <a:t>19</a:t>
            </a:r>
            <a:r>
              <a:rPr lang="en-US" altLang="en-US" sz="2400" b="1" noProof="0" dirty="0">
                <a:solidFill>
                  <a:srgbClr val="007FA3"/>
                </a:solidFill>
                <a:latin typeface="Arial" panose="020B0604020202020204" pitchFamily="34" charset="0"/>
                <a:cs typeface="Arial" panose="020B0604020202020204" pitchFamily="34" charset="0"/>
              </a:rPr>
              <a:t>.2</a:t>
            </a:r>
            <a:r>
              <a:rPr lang="en-US" sz="2400" dirty="0">
                <a:latin typeface="Arial" panose="020B0604020202020204" pitchFamily="34" charset="0"/>
                <a:ea typeface="+mj-ea"/>
                <a:cs typeface="Arial" panose="020B0604020202020204" pitchFamily="34" charset="0"/>
              </a:rPr>
              <a:t> Discuss </a:t>
            </a:r>
            <a:r>
              <a:rPr lang="en-US" sz="2400" spc="-300" dirty="0">
                <a:latin typeface="Arial" panose="020B0604020202020204" pitchFamily="34" charset="0"/>
                <a:ea typeface="+mj-ea"/>
                <a:cs typeface="Arial" panose="020B0604020202020204" pitchFamily="34" charset="0"/>
              </a:rPr>
              <a:t>P C </a:t>
            </a:r>
            <a:r>
              <a:rPr lang="en-US" sz="2400" dirty="0">
                <a:latin typeface="Arial" panose="020B0604020202020204" pitchFamily="34" charset="0"/>
                <a:ea typeface="+mj-ea"/>
                <a:cs typeface="Arial" panose="020B0604020202020204" pitchFamily="34" charset="0"/>
              </a:rPr>
              <a:t>M uses of the oxygen sensor.</a:t>
            </a:r>
            <a:endParaRPr lang="en-US" altLang="en-US" sz="2400" noProof="0" dirty="0">
              <a:latin typeface="Arial" panose="020B0604020202020204" pitchFamily="34" charset="0"/>
              <a:cs typeface="Arial" panose="020B0604020202020204" pitchFamily="34" charset="0"/>
            </a:endParaRPr>
          </a:p>
          <a:p>
            <a:pPr marL="719138" indent="-719138">
              <a:buSzTx/>
              <a:buNone/>
            </a:pPr>
            <a:r>
              <a:rPr lang="en-US" altLang="en-US" sz="2400" b="1" noProof="0" dirty="0">
                <a:solidFill>
                  <a:srgbClr val="007FA3"/>
                </a:solidFill>
                <a:latin typeface="Arial" panose="020B0604020202020204" pitchFamily="34" charset="0"/>
                <a:cs typeface="Arial" panose="020B0604020202020204" pitchFamily="34" charset="0"/>
              </a:rPr>
              <a:t>19.3</a:t>
            </a:r>
            <a:r>
              <a:rPr lang="en-US" sz="2400" dirty="0">
                <a:latin typeface="Arial" panose="020B0604020202020204" pitchFamily="34" charset="0"/>
                <a:ea typeface="+mj-ea"/>
                <a:cs typeface="Arial" panose="020B0604020202020204" pitchFamily="34" charset="0"/>
              </a:rPr>
              <a:t> Discuss oxygen sensor diagnosis.</a:t>
            </a:r>
            <a:endParaRPr lang="en-US" altLang="en-US" sz="2400" noProof="0" dirty="0">
              <a:latin typeface="Arial" panose="020B0604020202020204" pitchFamily="34" charset="0"/>
              <a:cs typeface="Arial" panose="020B0604020202020204" pitchFamily="34" charset="0"/>
            </a:endParaRPr>
          </a:p>
          <a:p>
            <a:pPr marL="716400" indent="-716400">
              <a:buSzTx/>
              <a:buNone/>
            </a:pPr>
            <a:r>
              <a:rPr lang="en-US" altLang="en-US" sz="2400" b="1" noProof="0" dirty="0">
                <a:solidFill>
                  <a:srgbClr val="007FA3"/>
                </a:solidFill>
                <a:latin typeface="Arial" panose="020B0604020202020204" pitchFamily="34" charset="0"/>
                <a:cs typeface="Arial" panose="020B0604020202020204" pitchFamily="34" charset="0"/>
              </a:rPr>
              <a:t>19.4</a:t>
            </a:r>
            <a:r>
              <a:rPr lang="en-US" sz="2400" dirty="0">
                <a:latin typeface="Arial" panose="020B0604020202020204" pitchFamily="34" charset="0"/>
                <a:ea typeface="+mj-ea"/>
                <a:cs typeface="Arial" panose="020B0604020202020204" pitchFamily="34" charset="0"/>
              </a:rPr>
              <a:t> </a:t>
            </a:r>
            <a:r>
              <a:rPr lang="en-US" sz="2400" dirty="0"/>
              <a:t>Discuss </a:t>
            </a:r>
            <a:r>
              <a:rPr lang="en-US" sz="2400" dirty="0">
                <a:solidFill>
                  <a:schemeClr val="tx1"/>
                </a:solidFill>
              </a:rPr>
              <a:t>post-catalytic </a:t>
            </a:r>
            <a:r>
              <a:rPr lang="en-US" sz="2400" dirty="0"/>
              <a:t>converter O2S testing.</a:t>
            </a:r>
            <a:endParaRPr lang="en-US" altLang="en-US" sz="2400" noProof="0" dirty="0">
              <a:latin typeface="Arial" panose="020B0604020202020204" pitchFamily="34" charset="0"/>
              <a:cs typeface="Arial" panose="020B0604020202020204" pitchFamily="34" charset="0"/>
            </a:endParaRPr>
          </a:p>
          <a:p>
            <a:pPr marL="716400" indent="-716400">
              <a:buSzTx/>
              <a:buNone/>
            </a:pPr>
            <a:r>
              <a:rPr lang="en-US" altLang="en-US" sz="2400" b="1" noProof="0" dirty="0">
                <a:solidFill>
                  <a:srgbClr val="007FA3"/>
                </a:solidFill>
                <a:latin typeface="Arial" panose="020B0604020202020204" pitchFamily="34" charset="0"/>
                <a:cs typeface="Arial" panose="020B0604020202020204" pitchFamily="34" charset="0"/>
              </a:rPr>
              <a:t>19.5</a:t>
            </a:r>
            <a:r>
              <a:rPr lang="en-US" sz="2400" dirty="0">
                <a:latin typeface="Arial" panose="020B0604020202020204" pitchFamily="34" charset="0"/>
                <a:ea typeface="+mj-ea"/>
                <a:cs typeface="Arial" panose="020B0604020202020204" pitchFamily="34" charset="0"/>
              </a:rPr>
              <a:t> </a:t>
            </a:r>
            <a:r>
              <a:rPr lang="en-US" sz="2400" dirty="0"/>
              <a:t>Explain the operation of wide-band oxygen sensors.</a:t>
            </a:r>
            <a:endParaRPr lang="en-US" altLang="en-US" sz="2400" noProof="0" dirty="0">
              <a:latin typeface="Arial" panose="020B0604020202020204" pitchFamily="34" charset="0"/>
              <a:cs typeface="Arial" panose="020B0604020202020204" pitchFamily="34" charset="0"/>
            </a:endParaRPr>
          </a:p>
          <a:p>
            <a:pPr marL="716400" indent="-716400">
              <a:buSzTx/>
              <a:buNone/>
            </a:pPr>
            <a:r>
              <a:rPr lang="en-US" altLang="en-US" sz="2400" b="1" noProof="0" dirty="0">
                <a:solidFill>
                  <a:srgbClr val="007FA3"/>
                </a:solidFill>
                <a:latin typeface="Arial" panose="020B0604020202020204" pitchFamily="34" charset="0"/>
                <a:cs typeface="Arial" panose="020B0604020202020204" pitchFamily="34" charset="0"/>
              </a:rPr>
              <a:t>19.6</a:t>
            </a:r>
            <a:r>
              <a:rPr lang="en-US" sz="2400" dirty="0">
                <a:latin typeface="Arial" panose="020B0604020202020204" pitchFamily="34" charset="0"/>
                <a:ea typeface="+mj-ea"/>
                <a:cs typeface="Arial" panose="020B0604020202020204" pitchFamily="34" charset="0"/>
              </a:rPr>
              <a:t> </a:t>
            </a:r>
            <a:r>
              <a:rPr lang="en-US" sz="2400" dirty="0"/>
              <a:t>Describe dual cell planar wide-band sensor operation.</a:t>
            </a:r>
            <a:endParaRPr lang="en-US" altLang="en-US" sz="2400" b="1" noProof="0" dirty="0">
              <a:solidFill>
                <a:srgbClr val="007FA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1" y="223502"/>
            <a:ext cx="8283239" cy="590349"/>
          </a:xfrm>
        </p:spPr>
        <p:txBody>
          <a:bodyPr wrap="square" lIns="0" tIns="18000" rIns="0" bIns="18000" anchor="ctr" anchorCtr="0">
            <a:spAutoFit/>
          </a:bodyPr>
          <a:lstStyle/>
          <a:p>
            <a:r>
              <a:rPr lang="en-US" sz="3600" noProof="0" dirty="0">
                <a:latin typeface="+mj-lt"/>
              </a:rPr>
              <a:t>Figure 19.7</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1441" y="958465"/>
            <a:ext cx="8283239" cy="405683"/>
          </a:xfrm>
        </p:spPr>
        <p:txBody>
          <a:bodyPr wrap="square" lIns="0" tIns="18000" rIns="0" bIns="18000" anchor="ctr" anchorCtr="0">
            <a:spAutoFit/>
          </a:bodyPr>
          <a:lstStyle/>
          <a:p>
            <a:pPr marL="0" indent="0">
              <a:buNone/>
            </a:pPr>
            <a:r>
              <a:rPr lang="en-US" altLang="en-US" sz="2400" dirty="0"/>
              <a:t>Upstream/Downstream</a:t>
            </a:r>
            <a:endParaRPr lang="en-US" sz="2400" noProof="0" dirty="0"/>
          </a:p>
        </p:txBody>
      </p:sp>
      <p:pic>
        <p:nvPicPr>
          <p:cNvPr id="3" name="Picture 2" descr="A catalytic converter with oxygen sensors connected to the upstream and downstream of the converter.&#10;Long description is available in notes, press F6.">
            <a:extLst>
              <a:ext uri="{FF2B5EF4-FFF2-40B4-BE49-F238E27FC236}">
                <a16:creationId xmlns:a16="http://schemas.microsoft.com/office/drawing/2014/main" id="{6337E56C-353A-CB84-B791-FDF9C2577945}"/>
              </a:ext>
            </a:extLst>
          </p:cNvPr>
          <p:cNvPicPr>
            <a:picLocks noChangeAspect="1"/>
          </p:cNvPicPr>
          <p:nvPr/>
        </p:nvPicPr>
        <p:blipFill>
          <a:blip r:embed="rId3"/>
          <a:stretch>
            <a:fillRect/>
          </a:stretch>
        </p:blipFill>
        <p:spPr>
          <a:xfrm>
            <a:off x="2472441" y="1471953"/>
            <a:ext cx="4199118" cy="3431494"/>
          </a:xfrm>
          <a:prstGeom prst="rect">
            <a:avLst/>
          </a:prstGeom>
        </p:spPr>
      </p:pic>
      <p:sp>
        <p:nvSpPr>
          <p:cNvPr id="4" name="Content Placeholder 3">
            <a:extLst>
              <a:ext uri="{FF2B5EF4-FFF2-40B4-BE49-F238E27FC236}">
                <a16:creationId xmlns:a16="http://schemas.microsoft.com/office/drawing/2014/main" id="{6940E83E-D888-F4E5-0579-F18FFECC4474}"/>
              </a:ext>
            </a:extLst>
          </p:cNvPr>
          <p:cNvSpPr>
            <a:spLocks noGrp="1"/>
          </p:cNvSpPr>
          <p:nvPr>
            <p:ph idx="13"/>
          </p:nvPr>
        </p:nvSpPr>
        <p:spPr>
          <a:xfrm>
            <a:off x="432816" y="5046894"/>
            <a:ext cx="559222" cy="405683"/>
          </a:xfrm>
        </p:spPr>
        <p:txBody>
          <a:bodyPr wrap="square" lIns="0" tIns="18000" rIns="0" bIns="18000" anchor="ctr" anchorCtr="0">
            <a:spAutoFit/>
          </a:bodyPr>
          <a:lstStyle/>
          <a:p>
            <a:pPr marL="0" indent="0">
              <a:buNone/>
            </a:pPr>
            <a:r>
              <a:rPr lang="en-US" sz="2400" dirty="0"/>
              <a:t>The</a:t>
            </a:r>
          </a:p>
        </p:txBody>
      </p:sp>
      <p:graphicFrame>
        <p:nvGraphicFramePr>
          <p:cNvPr id="21" name="Object 20" descr="O B D hyphen Roman number two.">
            <a:extLst>
              <a:ext uri="{FF2B5EF4-FFF2-40B4-BE49-F238E27FC236}">
                <a16:creationId xmlns:a16="http://schemas.microsoft.com/office/drawing/2014/main" id="{8C7CBB26-333F-4ABC-EFB7-67A1D8D7F25E}"/>
              </a:ext>
            </a:extLst>
          </p:cNvPr>
          <p:cNvGraphicFramePr>
            <a:graphicFrameLocks noChangeAspect="1"/>
          </p:cNvGraphicFramePr>
          <p:nvPr>
            <p:extLst>
              <p:ext uri="{D42A27DB-BD31-4B8C-83A1-F6EECF244321}">
                <p14:modId xmlns:p14="http://schemas.microsoft.com/office/powerpoint/2010/main" val="2613556956"/>
              </p:ext>
            </p:extLst>
          </p:nvPr>
        </p:nvGraphicFramePr>
        <p:xfrm>
          <a:off x="1052420" y="5095155"/>
          <a:ext cx="952500" cy="342900"/>
        </p:xfrm>
        <a:graphic>
          <a:graphicData uri="http://schemas.openxmlformats.org/presentationml/2006/ole">
            <mc:AlternateContent xmlns:mc="http://schemas.openxmlformats.org/markup-compatibility/2006">
              <mc:Choice xmlns:v="urn:schemas-microsoft-com:vml" Requires="v">
                <p:oleObj name="Equation" r:id="rId4" imgW="507960" imgH="177480" progId="Equation.DSMT4">
                  <p:embed/>
                </p:oleObj>
              </mc:Choice>
              <mc:Fallback>
                <p:oleObj name="Equation" r:id="rId4" imgW="507960" imgH="177480" progId="Equation.DSMT4">
                  <p:embed/>
                  <p:pic>
                    <p:nvPicPr>
                      <p:cNvPr id="17" name="Object 16">
                        <a:extLst>
                          <a:ext uri="{FF2B5EF4-FFF2-40B4-BE49-F238E27FC236}">
                            <a16:creationId xmlns:a16="http://schemas.microsoft.com/office/drawing/2014/main" id="{8A22E360-3543-195D-59F0-1C853B79C0E5}"/>
                          </a:ext>
                        </a:extLst>
                      </p:cNvPr>
                      <p:cNvPicPr>
                        <a:picLocks noChangeAspect="1" noChangeArrowheads="1"/>
                      </p:cNvPicPr>
                      <p:nvPr/>
                    </p:nvPicPr>
                    <p:blipFill>
                      <a:blip r:embed="rId5"/>
                      <a:srcRect/>
                      <a:stretch>
                        <a:fillRect/>
                      </a:stretch>
                    </p:blipFill>
                    <p:spPr bwMode="auto">
                      <a:xfrm>
                        <a:off x="1052420" y="5095155"/>
                        <a:ext cx="952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ontent Placeholder 8">
            <a:extLst>
              <a:ext uri="{FF2B5EF4-FFF2-40B4-BE49-F238E27FC236}">
                <a16:creationId xmlns:a16="http://schemas.microsoft.com/office/drawing/2014/main" id="{72113017-D8EE-0097-6B83-2246E5F44489}"/>
              </a:ext>
            </a:extLst>
          </p:cNvPr>
          <p:cNvSpPr>
            <a:spLocks noGrp="1"/>
          </p:cNvSpPr>
          <p:nvPr>
            <p:ph sz="quarter" idx="17"/>
          </p:nvPr>
        </p:nvSpPr>
        <p:spPr>
          <a:xfrm>
            <a:off x="2060065" y="5047148"/>
            <a:ext cx="5560300" cy="405683"/>
          </a:xfrm>
        </p:spPr>
        <p:txBody>
          <a:bodyPr wrap="square" lIns="0" tIns="18000" rIns="0" bIns="18000" anchor="ctr" anchorCtr="0">
            <a:spAutoFit/>
          </a:bodyPr>
          <a:lstStyle/>
          <a:p>
            <a:pPr marL="0" indent="0">
              <a:buNone/>
            </a:pPr>
            <a:r>
              <a:rPr lang="en-US" sz="2400" dirty="0"/>
              <a:t>catalytic converter monitor compares the</a:t>
            </a:r>
          </a:p>
        </p:txBody>
      </p:sp>
      <p:sp>
        <p:nvSpPr>
          <p:cNvPr id="10" name="Content Placeholder 9">
            <a:extLst>
              <a:ext uri="{FF2B5EF4-FFF2-40B4-BE49-F238E27FC236}">
                <a16:creationId xmlns:a16="http://schemas.microsoft.com/office/drawing/2014/main" id="{4DFC9A49-A86A-F017-2ADE-E8714E5A825C}"/>
              </a:ext>
            </a:extLst>
          </p:cNvPr>
          <p:cNvSpPr>
            <a:spLocks noGrp="1"/>
          </p:cNvSpPr>
          <p:nvPr>
            <p:ph sz="quarter" idx="18"/>
          </p:nvPr>
        </p:nvSpPr>
        <p:spPr>
          <a:xfrm>
            <a:off x="432816" y="5499069"/>
            <a:ext cx="8279384" cy="775015"/>
          </a:xfrm>
        </p:spPr>
        <p:txBody>
          <a:bodyPr lIns="0" tIns="18000" rIns="0" bIns="18000" anchor="ctr" anchorCtr="0">
            <a:spAutoFit/>
          </a:bodyPr>
          <a:lstStyle/>
          <a:p>
            <a:pPr marL="0" indent="0">
              <a:buNone/>
            </a:pPr>
            <a:r>
              <a:rPr lang="en-US" sz="2400" dirty="0"/>
              <a:t>signals of the upstream and downstream oxygen sensor to determine converter efficiency.</a:t>
            </a:r>
          </a:p>
        </p:txBody>
      </p:sp>
    </p:spTree>
    <p:extLst>
      <p:ext uri="{BB962C8B-B14F-4D97-AF65-F5344CB8AC3E}">
        <p14:creationId xmlns:p14="http://schemas.microsoft.com/office/powerpoint/2010/main" val="1485755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5007" y="232128"/>
            <a:ext cx="8267193" cy="590349"/>
          </a:xfrm>
        </p:spPr>
        <p:txBody>
          <a:bodyPr wrap="square" lIns="0" tIns="18000" rIns="0" bIns="18000" anchor="ctr" anchorCtr="0">
            <a:spAutoFit/>
          </a:bodyPr>
          <a:lstStyle/>
          <a:p>
            <a:r>
              <a:rPr lang="en-US" sz="3600" noProof="0" dirty="0">
                <a:latin typeface="+mj-lt"/>
              </a:rPr>
              <a:t>Figure 19.8</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0426" y="955436"/>
            <a:ext cx="2854980" cy="405683"/>
          </a:xfrm>
        </p:spPr>
        <p:txBody>
          <a:bodyPr wrap="square" lIns="0" tIns="18000" rIns="0" bIns="18000" anchor="ctr" anchorCtr="0">
            <a:spAutoFit/>
          </a:bodyPr>
          <a:lstStyle/>
          <a:p>
            <a:pPr marL="0" indent="0">
              <a:buNone/>
            </a:pPr>
            <a:r>
              <a:rPr lang="en-US" altLang="en-US" sz="2400" spc="-300" dirty="0"/>
              <a:t>D M </a:t>
            </a:r>
            <a:r>
              <a:rPr lang="en-US" altLang="en-US" sz="2400" dirty="0"/>
              <a:t>M Testing </a:t>
            </a:r>
            <a:endParaRPr lang="en-US" sz="2400" noProof="0" dirty="0"/>
          </a:p>
        </p:txBody>
      </p:sp>
      <p:sp>
        <p:nvSpPr>
          <p:cNvPr id="4" name="Content Placeholder 3">
            <a:extLst>
              <a:ext uri="{FF2B5EF4-FFF2-40B4-BE49-F238E27FC236}">
                <a16:creationId xmlns:a16="http://schemas.microsoft.com/office/drawing/2014/main" id="{6940E83E-D888-F4E5-0579-F18FFECC4474}"/>
              </a:ext>
            </a:extLst>
          </p:cNvPr>
          <p:cNvSpPr>
            <a:spLocks noGrp="1"/>
          </p:cNvSpPr>
          <p:nvPr>
            <p:ph idx="13"/>
          </p:nvPr>
        </p:nvSpPr>
        <p:spPr>
          <a:xfrm>
            <a:off x="449081" y="1506856"/>
            <a:ext cx="2859025" cy="4099002"/>
          </a:xfrm>
        </p:spPr>
        <p:txBody>
          <a:bodyPr wrap="square" lIns="0" tIns="18000" rIns="0" bIns="18000" anchor="ctr" anchorCtr="0">
            <a:spAutoFit/>
          </a:bodyPr>
          <a:lstStyle/>
          <a:p>
            <a:pPr marL="0" indent="0">
              <a:buNone/>
            </a:pPr>
            <a:r>
              <a:rPr lang="en-US" sz="2400" dirty="0"/>
              <a:t>Testing an oxygen sensor using a </a:t>
            </a:r>
            <a:r>
              <a:rPr lang="en-US" sz="2400" spc="-300" dirty="0"/>
              <a:t>D M </a:t>
            </a:r>
            <a:r>
              <a:rPr lang="en-US" sz="2400" dirty="0" err="1"/>
              <a:t>M</a:t>
            </a:r>
            <a:r>
              <a:rPr lang="en-US" sz="2400" dirty="0"/>
              <a:t> set on </a:t>
            </a:r>
            <a:r>
              <a:rPr lang="en-US" sz="2400" spc="-300" dirty="0"/>
              <a:t>D </a:t>
            </a:r>
            <a:r>
              <a:rPr lang="en-US" sz="2400" dirty="0"/>
              <a:t>C volts. With the engine operating in closed loop, the oxygen voltage should read over 800 </a:t>
            </a:r>
            <a:r>
              <a:rPr lang="en-US" sz="2400" spc="-300" dirty="0"/>
              <a:t>m </a:t>
            </a:r>
            <a:r>
              <a:rPr lang="en-US" sz="2400" dirty="0"/>
              <a:t>V and lower than 200 </a:t>
            </a:r>
            <a:r>
              <a:rPr lang="en-US" sz="2400" spc="-300" dirty="0"/>
              <a:t>m </a:t>
            </a:r>
            <a:r>
              <a:rPr lang="en-US" sz="2400" dirty="0"/>
              <a:t>V and be constantly fluctuating.</a:t>
            </a:r>
          </a:p>
        </p:txBody>
      </p:sp>
      <p:pic>
        <p:nvPicPr>
          <p:cNvPr id="3" name="Picture 2" descr="A digital multi-meter measuring values across an oxygen sensor connected to an engine.&#10;Long description is available in notes, press F6.">
            <a:extLst>
              <a:ext uri="{FF2B5EF4-FFF2-40B4-BE49-F238E27FC236}">
                <a16:creationId xmlns:a16="http://schemas.microsoft.com/office/drawing/2014/main" id="{B90DF781-CE75-E5B2-E8F1-570055202635}"/>
              </a:ext>
            </a:extLst>
          </p:cNvPr>
          <p:cNvPicPr>
            <a:picLocks noChangeAspect="1"/>
          </p:cNvPicPr>
          <p:nvPr/>
        </p:nvPicPr>
        <p:blipFill>
          <a:blip r:embed="rId3"/>
          <a:stretch>
            <a:fillRect/>
          </a:stretch>
        </p:blipFill>
        <p:spPr>
          <a:xfrm>
            <a:off x="3972929" y="1028294"/>
            <a:ext cx="4703342" cy="3833038"/>
          </a:xfrm>
          <a:prstGeom prst="rect">
            <a:avLst/>
          </a:prstGeom>
        </p:spPr>
      </p:pic>
    </p:spTree>
    <p:extLst>
      <p:ext uri="{BB962C8B-B14F-4D97-AF65-F5344CB8AC3E}">
        <p14:creationId xmlns:p14="http://schemas.microsoft.com/office/powerpoint/2010/main" val="325479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6381" y="232128"/>
            <a:ext cx="8267193" cy="590349"/>
          </a:xfrm>
        </p:spPr>
        <p:txBody>
          <a:bodyPr wrap="square" lIns="0" tIns="18000" rIns="0" bIns="18000" anchor="ctr" anchorCtr="0">
            <a:spAutoFit/>
          </a:bodyPr>
          <a:lstStyle/>
          <a:p>
            <a:r>
              <a:rPr lang="en-US" sz="3600" noProof="0" dirty="0">
                <a:latin typeface="+mj-lt"/>
              </a:rPr>
              <a:t>Figure 19.9</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0426" y="956949"/>
            <a:ext cx="8267193" cy="405683"/>
          </a:xfrm>
        </p:spPr>
        <p:txBody>
          <a:bodyPr wrap="square" lIns="0" tIns="18000" rIns="0" bIns="18000" anchor="ctr" anchorCtr="0">
            <a:spAutoFit/>
          </a:bodyPr>
          <a:lstStyle/>
          <a:p>
            <a:pPr marL="0" indent="0">
              <a:buNone/>
            </a:pPr>
            <a:r>
              <a:rPr lang="en-US" altLang="en-US" sz="2400" spc="-300" dirty="0"/>
              <a:t>D M </a:t>
            </a:r>
            <a:r>
              <a:rPr lang="en-US" altLang="en-US" sz="2400" dirty="0"/>
              <a:t>M </a:t>
            </a:r>
            <a:r>
              <a:rPr lang="en-US" altLang="en-US" sz="2400" spc="-300" dirty="0"/>
              <a:t>M I </a:t>
            </a:r>
            <a:r>
              <a:rPr lang="en-US" altLang="en-US" sz="2400" dirty="0"/>
              <a:t>N/</a:t>
            </a:r>
            <a:r>
              <a:rPr lang="en-US" altLang="en-US" sz="2400" spc="-300" dirty="0"/>
              <a:t>M A </a:t>
            </a:r>
            <a:r>
              <a:rPr lang="en-US" altLang="en-US" sz="2400" dirty="0"/>
              <a:t>X Testing</a:t>
            </a:r>
            <a:endParaRPr lang="en-US" sz="1100" noProof="0" dirty="0"/>
          </a:p>
        </p:txBody>
      </p:sp>
      <p:sp>
        <p:nvSpPr>
          <p:cNvPr id="4" name="Content Placeholder 3">
            <a:extLst>
              <a:ext uri="{FF2B5EF4-FFF2-40B4-BE49-F238E27FC236}">
                <a16:creationId xmlns:a16="http://schemas.microsoft.com/office/drawing/2014/main" id="{6940E83E-D888-F4E5-0579-F18FFECC4474}"/>
              </a:ext>
            </a:extLst>
          </p:cNvPr>
          <p:cNvSpPr>
            <a:spLocks noGrp="1"/>
          </p:cNvSpPr>
          <p:nvPr>
            <p:ph idx="13"/>
          </p:nvPr>
        </p:nvSpPr>
        <p:spPr>
          <a:xfrm>
            <a:off x="440426" y="1555818"/>
            <a:ext cx="2848874" cy="2252343"/>
          </a:xfrm>
        </p:spPr>
        <p:txBody>
          <a:bodyPr wrap="square" lIns="0" tIns="18000" rIns="0" bIns="18000" anchor="ctr" anchorCtr="0">
            <a:spAutoFit/>
          </a:bodyPr>
          <a:lstStyle/>
          <a:p>
            <a:pPr marL="0" indent="0">
              <a:buNone/>
            </a:pPr>
            <a:r>
              <a:rPr lang="en-US" sz="2400" dirty="0"/>
              <a:t>Using a digital multimeter to test an oxygen sensor using the </a:t>
            </a:r>
            <a:r>
              <a:rPr lang="en-US" sz="2400" spc="-300" dirty="0"/>
              <a:t>M I </a:t>
            </a:r>
            <a:r>
              <a:rPr lang="en-US" sz="2400" dirty="0"/>
              <a:t>N/</a:t>
            </a:r>
            <a:r>
              <a:rPr lang="en-US" sz="2400" spc="-300" dirty="0"/>
              <a:t>M A </a:t>
            </a:r>
            <a:r>
              <a:rPr lang="en-US" sz="2400" dirty="0"/>
              <a:t>X record function of the meter.</a:t>
            </a:r>
          </a:p>
        </p:txBody>
      </p:sp>
      <p:pic>
        <p:nvPicPr>
          <p:cNvPr id="5" name="Picture 4" descr="A figure shows a digital multi-meter measuring values across an oxygen sensor connected to an engine.&#10;Long description is available in notes, press F6.">
            <a:extLst>
              <a:ext uri="{FF2B5EF4-FFF2-40B4-BE49-F238E27FC236}">
                <a16:creationId xmlns:a16="http://schemas.microsoft.com/office/drawing/2014/main" id="{C12951D6-7740-1288-C30E-B57E28C4B632}"/>
              </a:ext>
            </a:extLst>
          </p:cNvPr>
          <p:cNvPicPr>
            <a:picLocks noChangeAspect="1"/>
          </p:cNvPicPr>
          <p:nvPr/>
        </p:nvPicPr>
        <p:blipFill>
          <a:blip r:embed="rId3"/>
          <a:stretch>
            <a:fillRect/>
          </a:stretch>
        </p:blipFill>
        <p:spPr>
          <a:xfrm>
            <a:off x="3904811" y="1520605"/>
            <a:ext cx="4766447" cy="4309902"/>
          </a:xfrm>
          <a:prstGeom prst="rect">
            <a:avLst/>
          </a:prstGeom>
        </p:spPr>
      </p:pic>
    </p:spTree>
    <p:extLst>
      <p:ext uri="{BB962C8B-B14F-4D97-AF65-F5344CB8AC3E}">
        <p14:creationId xmlns:p14="http://schemas.microsoft.com/office/powerpoint/2010/main" val="422553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62691"/>
            <a:ext cx="8270993" cy="1606012"/>
          </a:xfrm>
        </p:spPr>
        <p:txBody>
          <a:bodyPr wrap="square" lIns="0" tIns="18000" rIns="0" bIns="18000" anchor="ctr" anchorCtr="0">
            <a:spAutoFit/>
          </a:bodyPr>
          <a:lstStyle/>
          <a:p>
            <a:r>
              <a:rPr lang="en-US" sz="3400" noProof="0" dirty="0"/>
              <a:t>Frequently Asked Question: Why Does the Oxygen Sensor Voltage Read 5 Volts on Many Chrysler Vehicles?</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068" y="1982544"/>
            <a:ext cx="8274131" cy="405683"/>
          </a:xfrm>
        </p:spPr>
        <p:txBody>
          <a:bodyPr wrap="square" lIns="0" tIns="18000" rIns="0" bIns="18000" anchor="ctr" anchorCtr="0">
            <a:spAutoFit/>
          </a:bodyPr>
          <a:lstStyle/>
          <a:p>
            <a:pPr marL="0" indent="0">
              <a:buNone/>
            </a:pPr>
            <a:r>
              <a:rPr lang="en-US" sz="2400" b="1" dirty="0">
                <a:solidFill>
                  <a:schemeClr val="tx1"/>
                </a:solidFill>
              </a:rPr>
              <a:t>? Frequently Asked Question</a:t>
            </a:r>
            <a:endParaRPr lang="en-US" sz="2400" noProof="0" dirty="0">
              <a:solidFill>
                <a:schemeClr val="tx1"/>
              </a:solidFill>
            </a:endParaRP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2525815"/>
            <a:ext cx="8270993" cy="3360338"/>
          </a:xfrm>
        </p:spPr>
        <p:txBody>
          <a:bodyPr wrap="square" lIns="0" tIns="18000" rIns="0" bIns="18000" anchor="ctr" anchorCtr="0">
            <a:spAutoFit/>
          </a:bodyPr>
          <a:lstStyle/>
          <a:p>
            <a:pPr marL="0" indent="0">
              <a:spcBef>
                <a:spcPts val="600"/>
              </a:spcBef>
              <a:buNone/>
            </a:pPr>
            <a:r>
              <a:rPr lang="en-US" sz="2400" b="1" dirty="0"/>
              <a:t>Why Does the Oxygen Sensor Voltage Read 5 Volts on Many Chrysler Vehicles? </a:t>
            </a:r>
            <a:r>
              <a:rPr lang="en-US" sz="2400" dirty="0"/>
              <a:t>Many Chrysler vehicles apply a 5-volt reference to the signal wire of the oxygen sensor. The purpose of this voltage is to allow the </a:t>
            </a:r>
            <a:r>
              <a:rPr lang="en-US" sz="2400" spc="-300" dirty="0"/>
              <a:t>P C </a:t>
            </a:r>
            <a:r>
              <a:rPr lang="en-US" sz="2400" dirty="0"/>
              <a:t>M to detect if the oxygen sensor signal circuit is open or grounded. If the voltage on the signal wire is 4.5 volts or more, the </a:t>
            </a:r>
            <a:r>
              <a:rPr lang="en-US" sz="2400" spc="-300" dirty="0"/>
              <a:t>P C </a:t>
            </a:r>
            <a:r>
              <a:rPr lang="en-US" sz="2400" dirty="0"/>
              <a:t>M assumes that the sensor is open. If the voltage on the signal wire is zero, the </a:t>
            </a:r>
            <a:r>
              <a:rPr lang="en-US" sz="2400" spc="-300" dirty="0"/>
              <a:t>P C </a:t>
            </a:r>
            <a:r>
              <a:rPr lang="en-US" sz="2400" dirty="0"/>
              <a:t>M assumes that the sensor is shorted-to-ground. If either condition exists, the </a:t>
            </a:r>
            <a:r>
              <a:rPr lang="en-US" sz="2400" spc="-300" dirty="0"/>
              <a:t>P C </a:t>
            </a:r>
            <a:r>
              <a:rPr lang="en-US" sz="2400" dirty="0"/>
              <a:t>M can set a </a:t>
            </a:r>
            <a:r>
              <a:rPr lang="en-US" sz="2400" spc="-300" dirty="0"/>
              <a:t>D T </a:t>
            </a:r>
            <a:r>
              <a:rPr lang="en-US" sz="2400" dirty="0"/>
              <a:t>C.</a:t>
            </a:r>
            <a:endParaRPr lang="en-US" sz="2400" noProof="0" dirty="0"/>
          </a:p>
        </p:txBody>
      </p:sp>
    </p:spTree>
    <p:extLst>
      <p:ext uri="{BB962C8B-B14F-4D97-AF65-F5344CB8AC3E}">
        <p14:creationId xmlns:p14="http://schemas.microsoft.com/office/powerpoint/2010/main" val="1363191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80720AE1-3AE7-D4AF-5E3C-89AB8B13254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158BA26-BC0C-9055-A0B7-7E1610534F03}"/>
              </a:ext>
            </a:extLst>
          </p:cNvPr>
          <p:cNvSpPr>
            <a:spLocks noGrp="1"/>
          </p:cNvSpPr>
          <p:nvPr>
            <p:ph type="title"/>
          </p:nvPr>
        </p:nvSpPr>
        <p:spPr>
          <a:xfrm>
            <a:off x="445168" y="228204"/>
            <a:ext cx="8267032" cy="590349"/>
          </a:xfrm>
        </p:spPr>
        <p:txBody>
          <a:bodyPr wrap="square" lIns="0" tIns="18000" rIns="0" bIns="18000" anchor="ctr" anchorCtr="0">
            <a:spAutoFit/>
          </a:bodyPr>
          <a:lstStyle/>
          <a:p>
            <a:r>
              <a:rPr lang="en-US" sz="3600" noProof="0" dirty="0">
                <a:latin typeface="+mj-lt"/>
              </a:rPr>
              <a:t>Figure 19.10</a:t>
            </a:r>
          </a:p>
        </p:txBody>
      </p:sp>
      <p:sp>
        <p:nvSpPr>
          <p:cNvPr id="7" name="Content Placeholder 6">
            <a:extLst>
              <a:ext uri="{FF2B5EF4-FFF2-40B4-BE49-F238E27FC236}">
                <a16:creationId xmlns:a16="http://schemas.microsoft.com/office/drawing/2014/main" id="{B80540EC-EFC5-BBC4-6301-41D916E0CF6B}"/>
              </a:ext>
            </a:extLst>
          </p:cNvPr>
          <p:cNvSpPr>
            <a:spLocks noGrp="1"/>
          </p:cNvSpPr>
          <p:nvPr>
            <p:ph idx="1"/>
          </p:nvPr>
        </p:nvSpPr>
        <p:spPr>
          <a:xfrm>
            <a:off x="435642" y="953778"/>
            <a:ext cx="701007" cy="405683"/>
          </a:xfrm>
        </p:spPr>
        <p:txBody>
          <a:bodyPr wrap="square" lIns="0" tIns="18000" rIns="0" bIns="18000" anchor="ctr" anchorCtr="0">
            <a:spAutoFit/>
          </a:bodyPr>
          <a:lstStyle/>
          <a:p>
            <a:pPr marL="0" indent="0">
              <a:buNone/>
            </a:pPr>
            <a:r>
              <a:rPr lang="en-US" altLang="en-US" sz="2400" spc="-300" dirty="0"/>
              <a:t>D S </a:t>
            </a:r>
            <a:r>
              <a:rPr lang="en-US" altLang="en-US" sz="2400" dirty="0"/>
              <a:t>O</a:t>
            </a:r>
            <a:endParaRPr lang="en-US" sz="600" noProof="0" dirty="0"/>
          </a:p>
        </p:txBody>
      </p:sp>
      <p:graphicFrame>
        <p:nvGraphicFramePr>
          <p:cNvPr id="12" name="Object 11" descr="O subscript 2">
            <a:extLst>
              <a:ext uri="{FF2B5EF4-FFF2-40B4-BE49-F238E27FC236}">
                <a16:creationId xmlns:a16="http://schemas.microsoft.com/office/drawing/2014/main" id="{4E88620C-9119-2B94-69FC-66A6C6D8A157}"/>
              </a:ext>
            </a:extLst>
          </p:cNvPr>
          <p:cNvGraphicFramePr>
            <a:graphicFrameLocks noChangeAspect="1"/>
          </p:cNvGraphicFramePr>
          <p:nvPr>
            <p:extLst>
              <p:ext uri="{D42A27DB-BD31-4B8C-83A1-F6EECF244321}">
                <p14:modId xmlns:p14="http://schemas.microsoft.com/office/powerpoint/2010/main" val="696609256"/>
              </p:ext>
            </p:extLst>
          </p:nvPr>
        </p:nvGraphicFramePr>
        <p:xfrm>
          <a:off x="1149439" y="948669"/>
          <a:ext cx="442737" cy="480936"/>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21" name="Object 20" descr="Roman numeral two.">
                        <a:extLst>
                          <a:ext uri="{FF2B5EF4-FFF2-40B4-BE49-F238E27FC236}">
                            <a16:creationId xmlns:a16="http://schemas.microsoft.com/office/drawing/2014/main" id="{8C7CBB26-333F-4ABC-EFB7-67A1D8D7F25E}"/>
                          </a:ext>
                        </a:extLst>
                      </p:cNvPr>
                      <p:cNvPicPr>
                        <a:picLocks noChangeAspect="1" noChangeArrowheads="1"/>
                      </p:cNvPicPr>
                      <p:nvPr/>
                    </p:nvPicPr>
                    <p:blipFill>
                      <a:blip r:embed="rId4"/>
                      <a:srcRect/>
                      <a:stretch>
                        <a:fillRect/>
                      </a:stretch>
                    </p:blipFill>
                    <p:spPr bwMode="auto">
                      <a:xfrm>
                        <a:off x="1149439" y="948669"/>
                        <a:ext cx="442737" cy="48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ontent Placeholder 3">
            <a:extLst>
              <a:ext uri="{FF2B5EF4-FFF2-40B4-BE49-F238E27FC236}">
                <a16:creationId xmlns:a16="http://schemas.microsoft.com/office/drawing/2014/main" id="{77C52DB1-DF4E-2060-E52E-E816E60C3A00}"/>
              </a:ext>
            </a:extLst>
          </p:cNvPr>
          <p:cNvSpPr>
            <a:spLocks noGrp="1"/>
          </p:cNvSpPr>
          <p:nvPr>
            <p:ph idx="13"/>
          </p:nvPr>
        </p:nvSpPr>
        <p:spPr>
          <a:xfrm>
            <a:off x="1616583" y="953777"/>
            <a:ext cx="1064271" cy="405683"/>
          </a:xfrm>
        </p:spPr>
        <p:txBody>
          <a:bodyPr wrap="square" lIns="0" tIns="18000" rIns="0" bIns="18000" anchor="ctr" anchorCtr="0">
            <a:spAutoFit/>
          </a:bodyPr>
          <a:lstStyle/>
          <a:p>
            <a:pPr marL="0" indent="0">
              <a:buNone/>
            </a:pPr>
            <a:r>
              <a:rPr lang="en-US" altLang="en-US" sz="2400" dirty="0"/>
              <a:t>Testing</a:t>
            </a:r>
            <a:endParaRPr lang="en-US" sz="2400" dirty="0"/>
          </a:p>
        </p:txBody>
      </p:sp>
      <p:sp>
        <p:nvSpPr>
          <p:cNvPr id="2" name="Content Placeholder 1">
            <a:extLst>
              <a:ext uri="{FF2B5EF4-FFF2-40B4-BE49-F238E27FC236}">
                <a16:creationId xmlns:a16="http://schemas.microsoft.com/office/drawing/2014/main" id="{C036E326-9B56-EBA6-2894-8B8EB202FD5C}"/>
              </a:ext>
            </a:extLst>
          </p:cNvPr>
          <p:cNvSpPr>
            <a:spLocks noGrp="1"/>
          </p:cNvSpPr>
          <p:nvPr>
            <p:ph sz="quarter" idx="14"/>
          </p:nvPr>
        </p:nvSpPr>
        <p:spPr>
          <a:xfrm>
            <a:off x="447962" y="1490302"/>
            <a:ext cx="4124037" cy="3729670"/>
          </a:xfrm>
        </p:spPr>
        <p:txBody>
          <a:bodyPr wrap="square" lIns="0" tIns="18000" rIns="0" bIns="18000" anchor="ctr" anchorCtr="0">
            <a:spAutoFit/>
          </a:bodyPr>
          <a:lstStyle/>
          <a:p>
            <a:pPr marL="0" indent="0">
              <a:buNone/>
            </a:pPr>
            <a:r>
              <a:rPr lang="en-US" sz="2400" dirty="0"/>
              <a:t>Connecting a handheld digital storage oscilloscope to an oxygen sensor signal wire. Check the instructions for the scope as some require the use of a filter to be installed in the test lead to reduce electromagnetic interference that can affect the oxygen sensor waveform.</a:t>
            </a:r>
          </a:p>
        </p:txBody>
      </p:sp>
      <p:pic>
        <p:nvPicPr>
          <p:cNvPr id="13" name="Picture 12" descr="A handheld digital storage oscilloscope connected to an oxygen sensor signal wire and an engine. The red test lead is connected to the oxygen sensor and the black test lead is connected to engine ground.">
            <a:extLst>
              <a:ext uri="{FF2B5EF4-FFF2-40B4-BE49-F238E27FC236}">
                <a16:creationId xmlns:a16="http://schemas.microsoft.com/office/drawing/2014/main" id="{F5DCFB31-2E1E-FBD7-A093-EF85B4FB4187}"/>
              </a:ext>
            </a:extLst>
          </p:cNvPr>
          <p:cNvPicPr>
            <a:picLocks noChangeAspect="1"/>
          </p:cNvPicPr>
          <p:nvPr/>
        </p:nvPicPr>
        <p:blipFill>
          <a:blip r:embed="rId5"/>
          <a:stretch>
            <a:fillRect/>
          </a:stretch>
        </p:blipFill>
        <p:spPr>
          <a:xfrm>
            <a:off x="4752652" y="1018062"/>
            <a:ext cx="3867796" cy="4374202"/>
          </a:xfrm>
          <a:prstGeom prst="rect">
            <a:avLst/>
          </a:prstGeom>
        </p:spPr>
      </p:pic>
    </p:spTree>
    <p:extLst>
      <p:ext uri="{BB962C8B-B14F-4D97-AF65-F5344CB8AC3E}">
        <p14:creationId xmlns:p14="http://schemas.microsoft.com/office/powerpoint/2010/main" val="240902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5007" y="223502"/>
            <a:ext cx="8267193" cy="590349"/>
          </a:xfrm>
        </p:spPr>
        <p:txBody>
          <a:bodyPr wrap="square" lIns="0" tIns="18000" rIns="0" bIns="18000" anchor="ctr" anchorCtr="0">
            <a:spAutoFit/>
          </a:bodyPr>
          <a:lstStyle/>
          <a:p>
            <a:r>
              <a:rPr lang="en-US" sz="3600" noProof="0" dirty="0">
                <a:latin typeface="+mj-lt"/>
              </a:rPr>
              <a:t>Figure 19.11</a:t>
            </a:r>
          </a:p>
        </p:txBody>
      </p:sp>
      <p:graphicFrame>
        <p:nvGraphicFramePr>
          <p:cNvPr id="2" name="Object 1" descr="O subscript 2">
            <a:extLst>
              <a:ext uri="{FF2B5EF4-FFF2-40B4-BE49-F238E27FC236}">
                <a16:creationId xmlns:a16="http://schemas.microsoft.com/office/drawing/2014/main" id="{6622162F-E27B-776B-A2C2-39EF20EF72E1}"/>
              </a:ext>
            </a:extLst>
          </p:cNvPr>
          <p:cNvGraphicFramePr>
            <a:graphicFrameLocks noChangeAspect="1"/>
          </p:cNvGraphicFramePr>
          <p:nvPr>
            <p:extLst>
              <p:ext uri="{D42A27DB-BD31-4B8C-83A1-F6EECF244321}">
                <p14:modId xmlns:p14="http://schemas.microsoft.com/office/powerpoint/2010/main" val="1463481869"/>
              </p:ext>
            </p:extLst>
          </p:nvPr>
        </p:nvGraphicFramePr>
        <p:xfrm>
          <a:off x="444979" y="946681"/>
          <a:ext cx="442737" cy="480936"/>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12" name="Object 11" descr="Roman numeral two.">
                        <a:extLst>
                          <a:ext uri="{FF2B5EF4-FFF2-40B4-BE49-F238E27FC236}">
                            <a16:creationId xmlns:a16="http://schemas.microsoft.com/office/drawing/2014/main" id="{4E88620C-9119-2B94-69FC-66A6C6D8A157}"/>
                          </a:ext>
                        </a:extLst>
                      </p:cNvPr>
                      <p:cNvPicPr>
                        <a:picLocks noChangeAspect="1" noChangeArrowheads="1"/>
                      </p:cNvPicPr>
                      <p:nvPr/>
                    </p:nvPicPr>
                    <p:blipFill>
                      <a:blip r:embed="rId4"/>
                      <a:srcRect/>
                      <a:stretch>
                        <a:fillRect/>
                      </a:stretch>
                    </p:blipFill>
                    <p:spPr bwMode="auto">
                      <a:xfrm>
                        <a:off x="444979" y="946681"/>
                        <a:ext cx="442737" cy="48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926389" y="986036"/>
            <a:ext cx="1323727" cy="374906"/>
          </a:xfrm>
        </p:spPr>
        <p:txBody>
          <a:bodyPr wrap="square" lIns="0" tIns="18000" rIns="0" bIns="18000" anchor="ctr" anchorCtr="0">
            <a:spAutoFit/>
          </a:bodyPr>
          <a:lstStyle/>
          <a:p>
            <a:pPr marL="0" indent="0">
              <a:buNone/>
            </a:pPr>
            <a:r>
              <a:rPr lang="en-US" altLang="en-US" sz="2200" dirty="0"/>
              <a:t>Waveform</a:t>
            </a:r>
            <a:endParaRPr lang="en-US" sz="2200" noProof="0" dirty="0"/>
          </a:p>
        </p:txBody>
      </p:sp>
      <p:pic>
        <p:nvPicPr>
          <p:cNvPr id="5" name="Picture 4" descr="A digital storage oscilloscope (D S O) connected to an oxygen sensor signal wire and to an engine ground. The waveform of the sensor is also displayed on the D S O.&#10;Long description is available in notes, press F6.">
            <a:extLst>
              <a:ext uri="{FF2B5EF4-FFF2-40B4-BE49-F238E27FC236}">
                <a16:creationId xmlns:a16="http://schemas.microsoft.com/office/drawing/2014/main" id="{756CAD55-A638-167B-469B-AC81028FC447}"/>
              </a:ext>
            </a:extLst>
          </p:cNvPr>
          <p:cNvPicPr>
            <a:picLocks noChangeAspect="1"/>
          </p:cNvPicPr>
          <p:nvPr/>
        </p:nvPicPr>
        <p:blipFill>
          <a:blip r:embed="rId5"/>
          <a:stretch>
            <a:fillRect/>
          </a:stretch>
        </p:blipFill>
        <p:spPr>
          <a:xfrm>
            <a:off x="1015675" y="1496982"/>
            <a:ext cx="7112651" cy="3584637"/>
          </a:xfrm>
          <a:prstGeom prst="rect">
            <a:avLst/>
          </a:prstGeom>
        </p:spPr>
      </p:pic>
      <p:sp>
        <p:nvSpPr>
          <p:cNvPr id="4" name="Content Placeholder 3">
            <a:extLst>
              <a:ext uri="{FF2B5EF4-FFF2-40B4-BE49-F238E27FC236}">
                <a16:creationId xmlns:a16="http://schemas.microsoft.com/office/drawing/2014/main" id="{6940E83E-D888-F4E5-0579-F18FFECC4474}"/>
              </a:ext>
            </a:extLst>
          </p:cNvPr>
          <p:cNvSpPr>
            <a:spLocks noGrp="1"/>
          </p:cNvSpPr>
          <p:nvPr>
            <p:ph idx="13"/>
          </p:nvPr>
        </p:nvSpPr>
        <p:spPr>
          <a:xfrm>
            <a:off x="432816" y="5243500"/>
            <a:ext cx="8283238" cy="1052014"/>
          </a:xfrm>
        </p:spPr>
        <p:txBody>
          <a:bodyPr wrap="square" lIns="0" tIns="18000" rIns="0" bIns="18000" anchor="ctr" anchorCtr="0">
            <a:spAutoFit/>
          </a:bodyPr>
          <a:lstStyle/>
          <a:p>
            <a:pPr marL="0" indent="0">
              <a:buNone/>
            </a:pPr>
            <a:r>
              <a:rPr lang="en-US" sz="2200" dirty="0"/>
              <a:t>The waveform of a good oxygen sensor as displayed on a digital storage oscilloscope (</a:t>
            </a:r>
            <a:r>
              <a:rPr lang="en-US" sz="2200" spc="-300" dirty="0"/>
              <a:t>D S </a:t>
            </a:r>
            <a:r>
              <a:rPr lang="en-US" sz="2200" dirty="0"/>
              <a:t>O). Note that the maximum reading is above 800 m</a:t>
            </a:r>
            <a:r>
              <a:rPr lang="en-US" sz="100" dirty="0"/>
              <a:t> </a:t>
            </a:r>
            <a:r>
              <a:rPr lang="en-US" sz="2200" dirty="0"/>
              <a:t>V and the minimum reading is less than 200 m</a:t>
            </a:r>
            <a:r>
              <a:rPr lang="en-US" sz="100" dirty="0"/>
              <a:t> </a:t>
            </a:r>
            <a:r>
              <a:rPr lang="en-US" sz="2200" dirty="0"/>
              <a:t>V.</a:t>
            </a:r>
          </a:p>
        </p:txBody>
      </p:sp>
    </p:spTree>
    <p:extLst>
      <p:ext uri="{BB962C8B-B14F-4D97-AF65-F5344CB8AC3E}">
        <p14:creationId xmlns:p14="http://schemas.microsoft.com/office/powerpoint/2010/main" val="2959078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ED6-E1E7-048A-DA33-1DF8D1DF1F40}"/>
              </a:ext>
            </a:extLst>
          </p:cNvPr>
          <p:cNvSpPr>
            <a:spLocks noGrp="1"/>
          </p:cNvSpPr>
          <p:nvPr>
            <p:ph type="title"/>
          </p:nvPr>
        </p:nvSpPr>
        <p:spPr>
          <a:xfrm>
            <a:off x="457200" y="266240"/>
            <a:ext cx="8229600" cy="1046410"/>
          </a:xfrm>
        </p:spPr>
        <p:txBody>
          <a:bodyPr/>
          <a:lstStyle/>
          <a:p>
            <a:r>
              <a:rPr lang="en-US" sz="2800" dirty="0"/>
              <a:t>Animation:</a:t>
            </a:r>
            <a:br>
              <a:rPr lang="en-US" sz="2800" dirty="0"/>
            </a:br>
            <a:r>
              <a:rPr lang="en-US" sz="2800" dirty="0"/>
              <a:t>Wide Band Oxygen Sensor Test</a:t>
            </a:r>
          </a:p>
        </p:txBody>
      </p:sp>
      <p:sp>
        <p:nvSpPr>
          <p:cNvPr id="10" name="Rectangle 9">
            <a:extLst>
              <a:ext uri="{FF2B5EF4-FFF2-40B4-BE49-F238E27FC236}">
                <a16:creationId xmlns:a16="http://schemas.microsoft.com/office/drawing/2014/main" id="{6986C7BA-7E09-4D41-AD9C-B32818B3E94D}"/>
              </a:ext>
            </a:extLst>
          </p:cNvPr>
          <p:cNvSpPr/>
          <p:nvPr/>
        </p:nvSpPr>
        <p:spPr>
          <a:xfrm>
            <a:off x="7802881" y="1499743"/>
            <a:ext cx="164894" cy="4282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wide_band_o2_sensor">
            <a:hlinkClick r:id="" action="ppaction://media"/>
            <a:extLst>
              <a:ext uri="{FF2B5EF4-FFF2-40B4-BE49-F238E27FC236}">
                <a16:creationId xmlns:a16="http://schemas.microsoft.com/office/drawing/2014/main" id="{E0D7C475-CF1D-7E4D-6BB8-B992F29D15DE}"/>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499743"/>
            <a:ext cx="8229600" cy="4282747"/>
          </a:xfrm>
        </p:spPr>
      </p:pic>
    </p:spTree>
    <p:extLst>
      <p:ext uri="{BB962C8B-B14F-4D97-AF65-F5344CB8AC3E}">
        <p14:creationId xmlns:p14="http://schemas.microsoft.com/office/powerpoint/2010/main" val="108081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2816" y="249380"/>
            <a:ext cx="8229600" cy="590349"/>
          </a:xfrm>
        </p:spPr>
        <p:txBody>
          <a:bodyPr wrap="square" lIns="0" tIns="18000" rIns="0" bIns="18000" anchor="ctr" anchorCtr="0">
            <a:spAutoFit/>
          </a:bodyPr>
          <a:lstStyle/>
          <a:p>
            <a:r>
              <a:rPr lang="en-US" sz="3600" noProof="0" dirty="0">
                <a:latin typeface="+mj-lt"/>
              </a:rPr>
              <a:t>Question 2</a:t>
            </a: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32816" y="975596"/>
            <a:ext cx="8279384" cy="405683"/>
          </a:xfrm>
        </p:spPr>
        <p:txBody>
          <a:bodyPr wrap="square" lIns="0" tIns="18000" rIns="0" bIns="18000" anchor="ctr" anchorCtr="0">
            <a:spAutoFit/>
          </a:bodyPr>
          <a:lstStyle/>
          <a:p>
            <a:pPr marL="0" indent="0">
              <a:buNone/>
            </a:pPr>
            <a:r>
              <a:rPr lang="en-US" altLang="en-US" sz="2400" dirty="0"/>
              <a:t>What are the three ways to test an oxygen sensor?</a:t>
            </a:r>
            <a:endParaRPr lang="en-US" sz="2400" dirty="0"/>
          </a:p>
        </p:txBody>
      </p:sp>
    </p:spTree>
    <p:extLst>
      <p:ext uri="{BB962C8B-B14F-4D97-AF65-F5344CB8AC3E}">
        <p14:creationId xmlns:p14="http://schemas.microsoft.com/office/powerpoint/2010/main" val="1105129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502"/>
            <a:ext cx="8229600" cy="590349"/>
          </a:xfrm>
        </p:spPr>
        <p:txBody>
          <a:bodyPr wrap="square" lIns="0" tIns="18000" rIns="0" bIns="18000" anchor="ctr" anchorCtr="0">
            <a:spAutoFit/>
          </a:bodyPr>
          <a:lstStyle/>
          <a:p>
            <a:r>
              <a:rPr lang="en-US" sz="3600" noProof="0" dirty="0">
                <a:latin typeface="+mj-lt"/>
              </a:rPr>
              <a:t>Answer 2</a:t>
            </a: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41442" y="965083"/>
            <a:ext cx="8279384" cy="405683"/>
          </a:xfrm>
        </p:spPr>
        <p:txBody>
          <a:bodyPr wrap="square" lIns="0" tIns="18000" rIns="0" bIns="18000" anchor="ctr" anchorCtr="0">
            <a:spAutoFit/>
          </a:bodyPr>
          <a:lstStyle/>
          <a:p>
            <a:pPr marL="0" indent="0">
              <a:buNone/>
            </a:pPr>
            <a:r>
              <a:rPr lang="en-US" altLang="en-US" sz="2400" dirty="0"/>
              <a:t>With a multimeter, a scan tool, or an oscilloscope.</a:t>
            </a:r>
            <a:endParaRPr lang="en-US" sz="2400" dirty="0"/>
          </a:p>
        </p:txBody>
      </p:sp>
    </p:spTree>
    <p:extLst>
      <p:ext uri="{BB962C8B-B14F-4D97-AF65-F5344CB8AC3E}">
        <p14:creationId xmlns:p14="http://schemas.microsoft.com/office/powerpoint/2010/main" val="1445149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353"/>
            <a:ext cx="8279384" cy="1144347"/>
          </a:xfrm>
        </p:spPr>
        <p:txBody>
          <a:bodyPr wrap="square" lIns="0" tIns="18000" rIns="0" bIns="18000" anchor="ctr" anchorCtr="0">
            <a:spAutoFit/>
          </a:bodyPr>
          <a:lstStyle/>
          <a:p>
            <a:r>
              <a:rPr lang="en-US" sz="3600" noProof="0" dirty="0">
                <a:latin typeface="+mj-lt"/>
              </a:rPr>
              <a:t>Post-Catalytic Converter Oxygen Sensor Testing</a:t>
            </a:r>
          </a:p>
        </p:txBody>
      </p:sp>
      <p:sp>
        <p:nvSpPr>
          <p:cNvPr id="7" name="Content Placeholder 6">
            <a:extLst>
              <a:ext uri="{FF2B5EF4-FFF2-40B4-BE49-F238E27FC236}">
                <a16:creationId xmlns:a16="http://schemas.microsoft.com/office/drawing/2014/main" id="{DD4C6F36-A47E-07FE-D611-7457B1D7359E}"/>
              </a:ext>
            </a:extLst>
          </p:cNvPr>
          <p:cNvSpPr>
            <a:spLocks noGrp="1"/>
          </p:cNvSpPr>
          <p:nvPr>
            <p:ph idx="1"/>
          </p:nvPr>
        </p:nvSpPr>
        <p:spPr>
          <a:xfrm>
            <a:off x="441442" y="1583344"/>
            <a:ext cx="8279384" cy="405683"/>
          </a:xfrm>
        </p:spPr>
        <p:txBody>
          <a:bodyPr wrap="square" lIns="0" tIns="18000" rIns="0" bIns="18000" anchor="ctr" anchorCtr="0">
            <a:spAutoFit/>
          </a:bodyPr>
          <a:lstStyle/>
          <a:p>
            <a:pPr marL="342900" indent="-342900"/>
            <a:r>
              <a:rPr lang="en-US" sz="2400" dirty="0"/>
              <a:t>Oxygen sensor located behind the catalytic converter is</a:t>
            </a:r>
          </a:p>
        </p:txBody>
      </p:sp>
      <p:sp>
        <p:nvSpPr>
          <p:cNvPr id="8" name="Content Placeholder 7">
            <a:extLst>
              <a:ext uri="{FF2B5EF4-FFF2-40B4-BE49-F238E27FC236}">
                <a16:creationId xmlns:a16="http://schemas.microsoft.com/office/drawing/2014/main" id="{75FC279E-89E7-68DF-F2DD-C3F3DC5D2610}"/>
              </a:ext>
            </a:extLst>
          </p:cNvPr>
          <p:cNvSpPr>
            <a:spLocks noGrp="1"/>
          </p:cNvSpPr>
          <p:nvPr>
            <p:ph idx="13"/>
          </p:nvPr>
        </p:nvSpPr>
        <p:spPr>
          <a:xfrm>
            <a:off x="821545" y="2049230"/>
            <a:ext cx="1093519" cy="405683"/>
          </a:xfrm>
        </p:spPr>
        <p:txBody>
          <a:bodyPr wrap="square" lIns="0" tIns="18000" rIns="0" bIns="18000" anchor="ctr" anchorCtr="0">
            <a:spAutoFit/>
          </a:bodyPr>
          <a:lstStyle/>
          <a:p>
            <a:pPr marL="0" indent="0">
              <a:buNone/>
            </a:pPr>
            <a:r>
              <a:rPr lang="en-US" sz="2400" dirty="0"/>
              <a:t>used on</a:t>
            </a:r>
          </a:p>
        </p:txBody>
      </p:sp>
      <p:graphicFrame>
        <p:nvGraphicFramePr>
          <p:cNvPr id="20" name="Object 19" descr="O B D hyphen Roman number two.">
            <a:extLst>
              <a:ext uri="{FF2B5EF4-FFF2-40B4-BE49-F238E27FC236}">
                <a16:creationId xmlns:a16="http://schemas.microsoft.com/office/drawing/2014/main" id="{3C82A180-101C-D2AA-D4AE-3E90566CE78D}"/>
              </a:ext>
            </a:extLst>
          </p:cNvPr>
          <p:cNvGraphicFramePr>
            <a:graphicFrameLocks noChangeAspect="1"/>
          </p:cNvGraphicFramePr>
          <p:nvPr>
            <p:extLst>
              <p:ext uri="{D42A27DB-BD31-4B8C-83A1-F6EECF244321}">
                <p14:modId xmlns:p14="http://schemas.microsoft.com/office/powerpoint/2010/main" val="1184482504"/>
              </p:ext>
            </p:extLst>
          </p:nvPr>
        </p:nvGraphicFramePr>
        <p:xfrm>
          <a:off x="2001324" y="2108871"/>
          <a:ext cx="952500" cy="341312"/>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21" name="Object 20">
                        <a:extLst>
                          <a:ext uri="{FF2B5EF4-FFF2-40B4-BE49-F238E27FC236}">
                            <a16:creationId xmlns:a16="http://schemas.microsoft.com/office/drawing/2014/main" id="{8C7CBB26-333F-4ABC-EFB7-67A1D8D7F25E}"/>
                          </a:ext>
                        </a:extLst>
                      </p:cNvPr>
                      <p:cNvPicPr>
                        <a:picLocks noChangeAspect="1" noChangeArrowheads="1"/>
                      </p:cNvPicPr>
                      <p:nvPr/>
                    </p:nvPicPr>
                    <p:blipFill>
                      <a:blip r:embed="rId4"/>
                      <a:srcRect/>
                      <a:stretch>
                        <a:fillRect/>
                      </a:stretch>
                    </p:blipFill>
                    <p:spPr bwMode="auto">
                      <a:xfrm>
                        <a:off x="2001324" y="2108871"/>
                        <a:ext cx="9525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ontent Placeholder 9">
            <a:extLst>
              <a:ext uri="{FF2B5EF4-FFF2-40B4-BE49-F238E27FC236}">
                <a16:creationId xmlns:a16="http://schemas.microsoft.com/office/drawing/2014/main" id="{2B89A1CB-260F-C8E9-305D-5514BCA429AF}"/>
              </a:ext>
            </a:extLst>
          </p:cNvPr>
          <p:cNvSpPr>
            <a:spLocks noGrp="1"/>
          </p:cNvSpPr>
          <p:nvPr>
            <p:ph sz="quarter" idx="17"/>
          </p:nvPr>
        </p:nvSpPr>
        <p:spPr>
          <a:xfrm>
            <a:off x="3010684" y="2049230"/>
            <a:ext cx="5500650" cy="405683"/>
          </a:xfrm>
        </p:spPr>
        <p:txBody>
          <a:bodyPr wrap="square" lIns="0" tIns="18000" rIns="0" bIns="18000" anchor="ctr" anchorCtr="0">
            <a:spAutoFit/>
          </a:bodyPr>
          <a:lstStyle/>
          <a:p>
            <a:pPr marL="0" indent="0">
              <a:buNone/>
            </a:pPr>
            <a:r>
              <a:rPr lang="en-US" sz="2400" dirty="0"/>
              <a:t>vehicles to monitor converter efficiency.</a:t>
            </a:r>
          </a:p>
        </p:txBody>
      </p:sp>
      <p:sp>
        <p:nvSpPr>
          <p:cNvPr id="12" name="Content Placeholder 11">
            <a:extLst>
              <a:ext uri="{FF2B5EF4-FFF2-40B4-BE49-F238E27FC236}">
                <a16:creationId xmlns:a16="http://schemas.microsoft.com/office/drawing/2014/main" id="{094DBE26-34F5-8B2F-9AAB-D0B28DEED675}"/>
              </a:ext>
            </a:extLst>
          </p:cNvPr>
          <p:cNvSpPr>
            <a:spLocks noGrp="1"/>
          </p:cNvSpPr>
          <p:nvPr>
            <p:ph sz="quarter" idx="18"/>
          </p:nvPr>
        </p:nvSpPr>
        <p:spPr>
          <a:xfrm>
            <a:off x="442678" y="2514460"/>
            <a:ext cx="8284308" cy="1959955"/>
          </a:xfrm>
        </p:spPr>
        <p:txBody>
          <a:bodyPr wrap="square" lIns="0" tIns="18000" rIns="0" bIns="18000" anchor="ctr" anchorCtr="0">
            <a:spAutoFit/>
          </a:bodyPr>
          <a:lstStyle/>
          <a:p>
            <a:pPr marL="342900" indent="-342900">
              <a:spcBef>
                <a:spcPts val="600"/>
              </a:spcBef>
              <a:defRPr/>
            </a:pPr>
            <a:r>
              <a:rPr lang="en-US" sz="2400" dirty="0"/>
              <a:t>If converter is working correctly, the oxygen content after the converter should be fairly constant.</a:t>
            </a:r>
          </a:p>
          <a:p>
            <a:pPr marL="342900" indent="-342900">
              <a:spcBef>
                <a:spcPts val="600"/>
              </a:spcBef>
              <a:defRPr/>
            </a:pPr>
            <a:r>
              <a:rPr lang="en-US" sz="2400" dirty="0"/>
              <a:t>Post catalytic converter oxygen sensor also is used to modify the amount of fuel delivered to the engine to allow the converter to work efficiently.</a:t>
            </a:r>
          </a:p>
        </p:txBody>
      </p:sp>
    </p:spTree>
    <p:extLst>
      <p:ext uri="{BB962C8B-B14F-4D97-AF65-F5344CB8AC3E}">
        <p14:creationId xmlns:p14="http://schemas.microsoft.com/office/powerpoint/2010/main" val="197924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069" y="226356"/>
            <a:ext cx="8274132" cy="590349"/>
          </a:xfrm>
        </p:spPr>
        <p:txBody>
          <a:bodyPr wrap="square" lIns="0" tIns="18000" rIns="0" bIns="18000" anchor="ctr" anchorCtr="0">
            <a:spAutoFit/>
          </a:bodyPr>
          <a:lstStyle/>
          <a:p>
            <a:r>
              <a:rPr lang="en-US" noProof="0" dirty="0"/>
              <a:t>Learning Objectives </a:t>
            </a:r>
            <a:r>
              <a:rPr lang="en-US" sz="2800" noProof="0" dirty="0"/>
              <a:t>(2 of 2)</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2116" y="956704"/>
            <a:ext cx="8278711" cy="1898400"/>
          </a:xfrm>
        </p:spPr>
        <p:txBody>
          <a:bodyPr wrap="square" lIns="0" tIns="18000" rIns="0" bIns="18000" anchor="ctr" anchorCtr="0">
            <a:spAutoFit/>
          </a:bodyPr>
          <a:lstStyle/>
          <a:p>
            <a:pPr marL="716400" indent="-716400">
              <a:buSzTx/>
              <a:buNone/>
            </a:pPr>
            <a:r>
              <a:rPr lang="en-US" altLang="en-US" sz="2400" b="1" noProof="0" dirty="0">
                <a:solidFill>
                  <a:srgbClr val="007FA3"/>
                </a:solidFill>
                <a:latin typeface="Arial" panose="020B0604020202020204" pitchFamily="34" charset="0"/>
                <a:cs typeface="Arial" panose="020B0604020202020204" pitchFamily="34" charset="0"/>
              </a:rPr>
              <a:t>19.7</a:t>
            </a:r>
            <a:r>
              <a:rPr lang="en-US" sz="2400" dirty="0">
                <a:latin typeface="Arial" panose="020B0604020202020204" pitchFamily="34" charset="0"/>
                <a:ea typeface="+mj-ea"/>
                <a:cs typeface="Arial" panose="020B0604020202020204" pitchFamily="34" charset="0"/>
              </a:rPr>
              <a:t> </a:t>
            </a:r>
            <a:r>
              <a:rPr lang="en-US" sz="2400" dirty="0"/>
              <a:t>Discuss dual cell diagnosis.</a:t>
            </a:r>
          </a:p>
          <a:p>
            <a:pPr marL="716400" indent="-716400">
              <a:buSzTx/>
              <a:buNone/>
            </a:pPr>
            <a:r>
              <a:rPr lang="en-US" altLang="en-US" sz="2400" b="1" noProof="0" dirty="0">
                <a:solidFill>
                  <a:srgbClr val="007FA3"/>
                </a:solidFill>
                <a:latin typeface="Arial" panose="020B0604020202020204" pitchFamily="34" charset="0"/>
                <a:cs typeface="Arial" panose="020B0604020202020204" pitchFamily="34" charset="0"/>
              </a:rPr>
              <a:t>19.8	</a:t>
            </a:r>
            <a:r>
              <a:rPr lang="en-US" altLang="en-US" sz="2400" noProof="0" dirty="0">
                <a:solidFill>
                  <a:schemeClr val="tx1"/>
                </a:solidFill>
                <a:latin typeface="Arial" panose="020B0604020202020204" pitchFamily="34" charset="0"/>
                <a:cs typeface="Arial" panose="020B0604020202020204" pitchFamily="34" charset="0"/>
              </a:rPr>
              <a:t>Describe single cell wide-band oxygen sensors.</a:t>
            </a:r>
          </a:p>
          <a:p>
            <a:pPr marL="716400" indent="-716400">
              <a:buSzTx/>
              <a:buNone/>
            </a:pPr>
            <a:r>
              <a:rPr lang="en-US" altLang="en-US" sz="2400" b="1" noProof="0" dirty="0">
                <a:solidFill>
                  <a:srgbClr val="007FA3"/>
                </a:solidFill>
                <a:latin typeface="Arial" panose="020B0604020202020204" pitchFamily="34" charset="0"/>
                <a:cs typeface="Arial" panose="020B0604020202020204" pitchFamily="34" charset="0"/>
              </a:rPr>
              <a:t>19.9	</a:t>
            </a:r>
            <a:r>
              <a:rPr lang="en-US" altLang="en-US" sz="2400" noProof="0" dirty="0">
                <a:solidFill>
                  <a:schemeClr val="tx1"/>
                </a:solidFill>
                <a:latin typeface="Arial" panose="020B0604020202020204" pitchFamily="34" charset="0"/>
                <a:cs typeface="Arial" panose="020B0604020202020204" pitchFamily="34" charset="0"/>
              </a:rPr>
              <a:t>Interpret oxygen sensor-related diagnostic trouble codes.</a:t>
            </a:r>
          </a:p>
        </p:txBody>
      </p:sp>
    </p:spTree>
    <p:extLst>
      <p:ext uri="{BB962C8B-B14F-4D97-AF65-F5344CB8AC3E}">
        <p14:creationId xmlns:p14="http://schemas.microsoft.com/office/powerpoint/2010/main" val="3242841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6381" y="223502"/>
            <a:ext cx="8267193" cy="590349"/>
          </a:xfrm>
        </p:spPr>
        <p:txBody>
          <a:bodyPr wrap="square" lIns="0" tIns="18000" rIns="0" bIns="18000" anchor="ctr" anchorCtr="0">
            <a:spAutoFit/>
          </a:bodyPr>
          <a:lstStyle/>
          <a:p>
            <a:r>
              <a:rPr lang="en-US" sz="3600" noProof="0" dirty="0">
                <a:latin typeface="+mj-lt"/>
              </a:rPr>
              <a:t>Figure 19.12</a:t>
            </a:r>
          </a:p>
        </p:txBody>
      </p:sp>
      <p:graphicFrame>
        <p:nvGraphicFramePr>
          <p:cNvPr id="2" name="Object 1" descr="O subscript 2">
            <a:extLst>
              <a:ext uri="{FF2B5EF4-FFF2-40B4-BE49-F238E27FC236}">
                <a16:creationId xmlns:a16="http://schemas.microsoft.com/office/drawing/2014/main" id="{4F448EE8-944C-A1F8-9AAA-031A5AE57F8C}"/>
              </a:ext>
            </a:extLst>
          </p:cNvPr>
          <p:cNvGraphicFramePr>
            <a:graphicFrameLocks noChangeAspect="1"/>
          </p:cNvGraphicFramePr>
          <p:nvPr>
            <p:extLst>
              <p:ext uri="{D42A27DB-BD31-4B8C-83A1-F6EECF244321}">
                <p14:modId xmlns:p14="http://schemas.microsoft.com/office/powerpoint/2010/main" val="4078175664"/>
              </p:ext>
            </p:extLst>
          </p:nvPr>
        </p:nvGraphicFramePr>
        <p:xfrm>
          <a:off x="434346" y="946681"/>
          <a:ext cx="442737" cy="480936"/>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2" name="Object 1" descr="Roman numeral two.">
                        <a:extLst>
                          <a:ext uri="{FF2B5EF4-FFF2-40B4-BE49-F238E27FC236}">
                            <a16:creationId xmlns:a16="http://schemas.microsoft.com/office/drawing/2014/main" id="{6622162F-E27B-776B-A2C2-39EF20EF72E1}"/>
                          </a:ext>
                        </a:extLst>
                      </p:cNvPr>
                      <p:cNvPicPr>
                        <a:picLocks noChangeAspect="1" noChangeArrowheads="1"/>
                      </p:cNvPicPr>
                      <p:nvPr/>
                    </p:nvPicPr>
                    <p:blipFill>
                      <a:blip r:embed="rId4"/>
                      <a:srcRect/>
                      <a:stretch>
                        <a:fillRect/>
                      </a:stretch>
                    </p:blipFill>
                    <p:spPr bwMode="auto">
                      <a:xfrm>
                        <a:off x="434346" y="946681"/>
                        <a:ext cx="442737" cy="48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944083" y="958458"/>
            <a:ext cx="2594754" cy="405683"/>
          </a:xfrm>
        </p:spPr>
        <p:txBody>
          <a:bodyPr wrap="square" lIns="0" tIns="18000" rIns="0" bIns="18000" anchor="ctr" anchorCtr="0">
            <a:spAutoFit/>
          </a:bodyPr>
          <a:lstStyle/>
          <a:p>
            <a:pPr marL="0" indent="0">
              <a:buNone/>
            </a:pPr>
            <a:r>
              <a:rPr lang="en-US" altLang="en-US" sz="2400" dirty="0"/>
              <a:t>Sensor Waveforms</a:t>
            </a:r>
            <a:endParaRPr lang="en-US" sz="2400" noProof="0" dirty="0"/>
          </a:p>
        </p:txBody>
      </p:sp>
      <p:pic>
        <p:nvPicPr>
          <p:cNvPr id="3" name="Picture 2" descr="Three line graphs depicting oxygen sensor voltage before and after the converter for both good (efficient) and bad (inefficient) converters.&#10;Long description is available in notes, press F6.">
            <a:extLst>
              <a:ext uri="{FF2B5EF4-FFF2-40B4-BE49-F238E27FC236}">
                <a16:creationId xmlns:a16="http://schemas.microsoft.com/office/drawing/2014/main" id="{98311041-DF31-0329-69B9-78924A619C1B}"/>
              </a:ext>
            </a:extLst>
          </p:cNvPr>
          <p:cNvPicPr>
            <a:picLocks noChangeAspect="1"/>
          </p:cNvPicPr>
          <p:nvPr/>
        </p:nvPicPr>
        <p:blipFill>
          <a:blip r:embed="rId5"/>
          <a:stretch>
            <a:fillRect/>
          </a:stretch>
        </p:blipFill>
        <p:spPr>
          <a:xfrm>
            <a:off x="1148852" y="1458492"/>
            <a:ext cx="6846297" cy="4017216"/>
          </a:xfrm>
          <a:prstGeom prst="rect">
            <a:avLst/>
          </a:prstGeom>
        </p:spPr>
      </p:pic>
      <p:sp>
        <p:nvSpPr>
          <p:cNvPr id="4" name="Content Placeholder 3">
            <a:extLst>
              <a:ext uri="{FF2B5EF4-FFF2-40B4-BE49-F238E27FC236}">
                <a16:creationId xmlns:a16="http://schemas.microsoft.com/office/drawing/2014/main" id="{6940E83E-D888-F4E5-0579-F18FFECC4474}"/>
              </a:ext>
            </a:extLst>
          </p:cNvPr>
          <p:cNvSpPr>
            <a:spLocks noGrp="1"/>
          </p:cNvSpPr>
          <p:nvPr>
            <p:ph idx="13"/>
          </p:nvPr>
        </p:nvSpPr>
        <p:spPr>
          <a:xfrm>
            <a:off x="432816" y="5605940"/>
            <a:ext cx="8283238" cy="775015"/>
          </a:xfrm>
        </p:spPr>
        <p:txBody>
          <a:bodyPr wrap="square" lIns="0" tIns="18000" rIns="0" bIns="18000" anchor="ctr" anchorCtr="0">
            <a:spAutoFit/>
          </a:bodyPr>
          <a:lstStyle/>
          <a:p>
            <a:pPr marL="0" indent="0">
              <a:buNone/>
            </a:pPr>
            <a:r>
              <a:rPr lang="en-US" sz="2400" dirty="0"/>
              <a:t>The post-catalytic converter oxygen sensor should display very little activity if the catalytic converter is efficient.</a:t>
            </a:r>
          </a:p>
        </p:txBody>
      </p:sp>
    </p:spTree>
    <p:extLst>
      <p:ext uri="{BB962C8B-B14F-4D97-AF65-F5344CB8AC3E}">
        <p14:creationId xmlns:p14="http://schemas.microsoft.com/office/powerpoint/2010/main" val="153872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439"/>
            <a:ext cx="8270993" cy="1606012"/>
          </a:xfrm>
        </p:spPr>
        <p:txBody>
          <a:bodyPr wrap="square" lIns="0" tIns="18000" rIns="0" bIns="18000" anchor="ctr" anchorCtr="0">
            <a:spAutoFit/>
          </a:bodyPr>
          <a:lstStyle/>
          <a:p>
            <a:r>
              <a:rPr lang="en-US" sz="3400" noProof="0" dirty="0"/>
              <a:t>Frequently Asked Question: How Could Using Silicone Sealer on a Valve Cover Gasket Affect the Oxygen Sensor?</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068" y="1979186"/>
            <a:ext cx="8274131" cy="374906"/>
          </a:xfrm>
        </p:spPr>
        <p:txBody>
          <a:bodyPr wrap="square" lIns="0" tIns="18000" rIns="0" bIns="18000" anchor="ctr" anchorCtr="0">
            <a:spAutoFit/>
          </a:bodyPr>
          <a:lstStyle/>
          <a:p>
            <a:pPr marL="0" indent="0">
              <a:buNone/>
            </a:pPr>
            <a:r>
              <a:rPr lang="en-US" sz="2200" b="1" dirty="0">
                <a:solidFill>
                  <a:schemeClr val="tx1"/>
                </a:solidFill>
              </a:rPr>
              <a:t>? Frequently Asked Question</a:t>
            </a:r>
            <a:endParaRPr lang="en-US" sz="2200" noProof="0" dirty="0">
              <a:solidFill>
                <a:schemeClr val="tx1"/>
              </a:solidFill>
            </a:endParaRP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2495735"/>
            <a:ext cx="8270993" cy="3421894"/>
          </a:xfrm>
        </p:spPr>
        <p:txBody>
          <a:bodyPr wrap="square" lIns="0" tIns="18000" rIns="0" bIns="18000" anchor="ctr" anchorCtr="0">
            <a:spAutoFit/>
          </a:bodyPr>
          <a:lstStyle/>
          <a:p>
            <a:pPr marL="0" indent="0">
              <a:spcBef>
                <a:spcPts val="600"/>
              </a:spcBef>
              <a:buNone/>
            </a:pPr>
            <a:r>
              <a:rPr lang="en-US" sz="2200" b="1" dirty="0"/>
              <a:t>How Could Using Silicone Sealer on a Valve Cover Gasket Affect the Oxygen Sensor? </a:t>
            </a:r>
            <a:r>
              <a:rPr lang="en-US" sz="2200" dirty="0"/>
              <a:t>The wrong type of silicone </a:t>
            </a:r>
            <a:r>
              <a:rPr lang="en-US" sz="2200" b="1" spc="-300" dirty="0"/>
              <a:t>R T </a:t>
            </a:r>
            <a:r>
              <a:rPr lang="en-US" sz="2200" b="1" dirty="0"/>
              <a:t>V</a:t>
            </a:r>
            <a:r>
              <a:rPr lang="en-US" sz="2200" dirty="0"/>
              <a:t> on a valve cover gasket gives off harmful silica fumes during curing process. These fumes enter the crankcase area by way of the oil drain back holes in the cylinder head, as well as through pushrod openings and other passages in the engine. During engine operation, these fumes are drawn into the intake manifold through the </a:t>
            </a:r>
            <a:r>
              <a:rPr lang="en-US" sz="2200" spc="-300" dirty="0"/>
              <a:t>P C </a:t>
            </a:r>
            <a:r>
              <a:rPr lang="en-US" sz="2200" dirty="0"/>
              <a:t>V system and are burned in the engine. The harmful silica then exits through the exhaust system, where the contamination affects the oxygen sensor.</a:t>
            </a:r>
            <a:endParaRPr lang="en-US" sz="2200" noProof="0" dirty="0"/>
          </a:p>
        </p:txBody>
      </p:sp>
    </p:spTree>
    <p:extLst>
      <p:ext uri="{BB962C8B-B14F-4D97-AF65-F5344CB8AC3E}">
        <p14:creationId xmlns:p14="http://schemas.microsoft.com/office/powerpoint/2010/main" val="3096809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502"/>
            <a:ext cx="8270758" cy="590349"/>
          </a:xfrm>
        </p:spPr>
        <p:txBody>
          <a:bodyPr wrap="square" lIns="0" tIns="18000" rIns="0" bIns="18000" anchor="ctr" anchorCtr="0">
            <a:spAutoFit/>
          </a:bodyPr>
          <a:lstStyle/>
          <a:p>
            <a:r>
              <a:rPr lang="en-US" sz="3600" noProof="0" dirty="0">
                <a:latin typeface="+mj-lt"/>
              </a:rPr>
              <a:t>Wide-Band Oxygen Sensors </a:t>
            </a:r>
            <a:r>
              <a:rPr lang="en-US" sz="2800" noProof="0" dirty="0">
                <a:latin typeface="+mj-lt"/>
              </a:rPr>
              <a:t>(1 of 2)</a:t>
            </a:r>
            <a:endParaRPr lang="en-US" sz="3600" noProof="0" dirty="0">
              <a:latin typeface="+mj-lt"/>
            </a:endParaRP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41442" y="882341"/>
            <a:ext cx="8279384" cy="3706587"/>
          </a:xfrm>
        </p:spPr>
        <p:txBody>
          <a:bodyPr wrap="square" lIns="0" tIns="18000" rIns="0" bIns="18000" anchor="ctr" anchorCtr="0">
            <a:spAutoFit/>
          </a:bodyPr>
          <a:lstStyle/>
          <a:p>
            <a:pPr marL="342900" indent="-342900">
              <a:spcBef>
                <a:spcPts val="600"/>
              </a:spcBef>
            </a:pPr>
            <a:r>
              <a:rPr lang="en-US" altLang="en-US" sz="2400" dirty="0"/>
              <a:t>Terminology</a:t>
            </a:r>
          </a:p>
          <a:p>
            <a:pPr marL="829818" lvl="1" indent="-342900"/>
            <a:r>
              <a:rPr lang="en-US" altLang="en-US" sz="2400" dirty="0"/>
              <a:t>Wide-band oxygen sensors have various names, depending on the vehicle and/or oxygen sensor manufacturer, including: broadband, wide-band, air–fuel sensor, lean air–fuel sensor.</a:t>
            </a:r>
          </a:p>
          <a:p>
            <a:pPr marL="342900" indent="-342900">
              <a:spcBef>
                <a:spcPts val="600"/>
              </a:spcBef>
            </a:pPr>
            <a:r>
              <a:rPr lang="en-US" altLang="en-US" sz="2400" dirty="0"/>
              <a:t>Introduction</a:t>
            </a:r>
          </a:p>
          <a:p>
            <a:pPr marL="829818" lvl="1" indent="-342900"/>
            <a:r>
              <a:rPr lang="en-US" altLang="en-US" sz="2400" dirty="0"/>
              <a:t>The need for more stringent exhaust emission standards require more accurate fuel control than can be provided by a traditional oxygen sensor.</a:t>
            </a:r>
            <a:endParaRPr lang="en-US" sz="2400" dirty="0"/>
          </a:p>
        </p:txBody>
      </p:sp>
    </p:spTree>
    <p:extLst>
      <p:ext uri="{BB962C8B-B14F-4D97-AF65-F5344CB8AC3E}">
        <p14:creationId xmlns:p14="http://schemas.microsoft.com/office/powerpoint/2010/main" val="3031749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502"/>
            <a:ext cx="8279384" cy="590349"/>
          </a:xfrm>
        </p:spPr>
        <p:txBody>
          <a:bodyPr wrap="square" lIns="0" tIns="18000" rIns="0" bIns="18000" anchor="ctr" anchorCtr="0">
            <a:spAutoFit/>
          </a:bodyPr>
          <a:lstStyle/>
          <a:p>
            <a:r>
              <a:rPr lang="en-US" sz="3600" noProof="0" dirty="0">
                <a:latin typeface="+mj-lt"/>
              </a:rPr>
              <a:t>Wide-Band Oxygen Sensors </a:t>
            </a:r>
            <a:r>
              <a:rPr lang="en-US" sz="2800" noProof="0" dirty="0">
                <a:latin typeface="+mj-lt"/>
              </a:rPr>
              <a:t>(2 of 2)</a:t>
            </a:r>
            <a:endParaRPr lang="en-US" sz="3600" noProof="0" dirty="0">
              <a:latin typeface="+mj-lt"/>
            </a:endParaRPr>
          </a:p>
        </p:txBody>
      </p:sp>
      <p:sp>
        <p:nvSpPr>
          <p:cNvPr id="4" name="Content Placeholder 3">
            <a:extLst>
              <a:ext uri="{FF2B5EF4-FFF2-40B4-BE49-F238E27FC236}">
                <a16:creationId xmlns:a16="http://schemas.microsoft.com/office/drawing/2014/main" id="{9EC6AC1C-1850-772B-C143-ED3B79350FB7}"/>
              </a:ext>
            </a:extLst>
          </p:cNvPr>
          <p:cNvSpPr>
            <a:spLocks noGrp="1"/>
          </p:cNvSpPr>
          <p:nvPr>
            <p:ph idx="1"/>
          </p:nvPr>
        </p:nvSpPr>
        <p:spPr>
          <a:xfrm>
            <a:off x="441442" y="951649"/>
            <a:ext cx="8279384" cy="2483175"/>
          </a:xfrm>
        </p:spPr>
        <p:txBody>
          <a:bodyPr wrap="square" lIns="0" tIns="18000" rIns="0" bIns="18000" anchor="ctr" anchorCtr="0">
            <a:spAutoFit/>
          </a:bodyPr>
          <a:lstStyle/>
          <a:p>
            <a:pPr marL="342900" indent="-342900">
              <a:spcBef>
                <a:spcPts val="600"/>
              </a:spcBef>
              <a:defRPr/>
            </a:pPr>
            <a:r>
              <a:rPr lang="en-US" sz="2400" dirty="0"/>
              <a:t>Purpose and Function</a:t>
            </a:r>
          </a:p>
          <a:p>
            <a:pPr marL="829818" lvl="1" indent="-342900">
              <a:defRPr/>
            </a:pPr>
            <a:r>
              <a:rPr lang="en-US" sz="2400" dirty="0"/>
              <a:t>A wide-band oxygen sensor is capable of supplying air–fuel ratio information to the </a:t>
            </a:r>
            <a:r>
              <a:rPr lang="en-US" sz="2400" spc="-300" dirty="0"/>
              <a:t>P C </a:t>
            </a:r>
            <a:r>
              <a:rPr lang="en-US" sz="2400" dirty="0"/>
              <a:t>M over a much broader range.</a:t>
            </a:r>
          </a:p>
          <a:p>
            <a:pPr marL="342900" indent="-342900">
              <a:spcBef>
                <a:spcPts val="600"/>
              </a:spcBef>
              <a:defRPr/>
            </a:pPr>
            <a:r>
              <a:rPr lang="en-US" sz="2400" dirty="0"/>
              <a:t>Planar Design</a:t>
            </a:r>
          </a:p>
          <a:p>
            <a:pPr marL="829818" lvl="1" indent="-342900">
              <a:defRPr/>
            </a:pPr>
            <a:r>
              <a:rPr lang="en-US" sz="2400" dirty="0"/>
              <a:t>A wide-band oxygen sensor that is flat and thin (1.5</a:t>
            </a:r>
          </a:p>
        </p:txBody>
      </p:sp>
      <p:sp>
        <p:nvSpPr>
          <p:cNvPr id="5" name="Content Placeholder 4">
            <a:extLst>
              <a:ext uri="{FF2B5EF4-FFF2-40B4-BE49-F238E27FC236}">
                <a16:creationId xmlns:a16="http://schemas.microsoft.com/office/drawing/2014/main" id="{AA947E0E-2D01-B1EF-25A2-D220AEFFCFFF}"/>
              </a:ext>
            </a:extLst>
          </p:cNvPr>
          <p:cNvSpPr>
            <a:spLocks noGrp="1"/>
          </p:cNvSpPr>
          <p:nvPr>
            <p:ph idx="13"/>
          </p:nvPr>
        </p:nvSpPr>
        <p:spPr>
          <a:xfrm>
            <a:off x="1256234" y="3487484"/>
            <a:ext cx="871728" cy="405683"/>
          </a:xfrm>
        </p:spPr>
        <p:txBody>
          <a:bodyPr wrap="square" lIns="0" tIns="18000" rIns="0" bIns="18000" anchor="ctr" anchorCtr="0">
            <a:spAutoFit/>
          </a:bodyPr>
          <a:lstStyle/>
          <a:p>
            <a:pPr marL="0" lvl="1" indent="0">
              <a:buNone/>
            </a:pPr>
            <a:r>
              <a:rPr lang="en-US" sz="2400" dirty="0"/>
              <a:t>mm or</a:t>
            </a:r>
          </a:p>
        </p:txBody>
      </p:sp>
      <p:graphicFrame>
        <p:nvGraphicFramePr>
          <p:cNvPr id="18" name="Object 17" descr="0 point 0 0 6 inches. right parenthesis">
            <a:extLst>
              <a:ext uri="{FF2B5EF4-FFF2-40B4-BE49-F238E27FC236}">
                <a16:creationId xmlns:a16="http://schemas.microsoft.com/office/drawing/2014/main" id="{E9471F54-41AD-423D-6A78-BB1CD725256E}"/>
              </a:ext>
            </a:extLst>
          </p:cNvPr>
          <p:cNvGraphicFramePr>
            <a:graphicFrameLocks noChangeAspect="1"/>
          </p:cNvGraphicFramePr>
          <p:nvPr>
            <p:extLst>
              <p:ext uri="{D42A27DB-BD31-4B8C-83A1-F6EECF244321}">
                <p14:modId xmlns:p14="http://schemas.microsoft.com/office/powerpoint/2010/main" val="2321827250"/>
              </p:ext>
            </p:extLst>
          </p:nvPr>
        </p:nvGraphicFramePr>
        <p:xfrm>
          <a:off x="2200867" y="3530802"/>
          <a:ext cx="1555750" cy="392112"/>
        </p:xfrm>
        <a:graphic>
          <a:graphicData uri="http://schemas.openxmlformats.org/presentationml/2006/ole">
            <mc:AlternateContent xmlns:mc="http://schemas.openxmlformats.org/markup-compatibility/2006">
              <mc:Choice xmlns:v="urn:schemas-microsoft-com:vml" Requires="v">
                <p:oleObj name="Equation" r:id="rId3" imgW="825480" imgH="203040" progId="Equation.DSMT4">
                  <p:embed/>
                </p:oleObj>
              </mc:Choice>
              <mc:Fallback>
                <p:oleObj name="Equation" r:id="rId3" imgW="825480" imgH="203040" progId="Equation.DSMT4">
                  <p:embed/>
                  <p:pic>
                    <p:nvPicPr>
                      <p:cNvPr id="20" name="Object 19">
                        <a:extLst>
                          <a:ext uri="{FF2B5EF4-FFF2-40B4-BE49-F238E27FC236}">
                            <a16:creationId xmlns:a16="http://schemas.microsoft.com/office/drawing/2014/main" id="{3C82A180-101C-D2AA-D4AE-3E90566CE78D}"/>
                          </a:ext>
                        </a:extLst>
                      </p:cNvPr>
                      <p:cNvPicPr>
                        <a:picLocks noChangeAspect="1" noChangeArrowheads="1"/>
                      </p:cNvPicPr>
                      <p:nvPr/>
                    </p:nvPicPr>
                    <p:blipFill>
                      <a:blip r:embed="rId4"/>
                      <a:srcRect/>
                      <a:stretch>
                        <a:fillRect/>
                      </a:stretch>
                    </p:blipFill>
                    <p:spPr bwMode="auto">
                      <a:xfrm>
                        <a:off x="2200867" y="3530802"/>
                        <a:ext cx="15557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7">
            <a:extLst>
              <a:ext uri="{FF2B5EF4-FFF2-40B4-BE49-F238E27FC236}">
                <a16:creationId xmlns:a16="http://schemas.microsoft.com/office/drawing/2014/main" id="{9D5361B0-0E0A-F886-093A-831147629013}"/>
              </a:ext>
            </a:extLst>
          </p:cNvPr>
          <p:cNvSpPr>
            <a:spLocks noGrp="1"/>
          </p:cNvSpPr>
          <p:nvPr>
            <p:ph sz="quarter" idx="17"/>
          </p:nvPr>
        </p:nvSpPr>
        <p:spPr>
          <a:xfrm>
            <a:off x="441442" y="3975758"/>
            <a:ext cx="8279384" cy="775015"/>
          </a:xfrm>
        </p:spPr>
        <p:txBody>
          <a:bodyPr wrap="square" lIns="0" tIns="18000" rIns="0" bIns="18000" anchor="ctr" anchorCtr="0">
            <a:spAutoFit/>
          </a:bodyPr>
          <a:lstStyle/>
          <a:p>
            <a:pPr marL="831600" lvl="1" indent="-342000" fontAlgn="auto">
              <a:spcAft>
                <a:spcPts val="0"/>
              </a:spcAft>
              <a:buFont typeface="Arial" panose="020B0604020202020204" pitchFamily="34" charset="0"/>
              <a:buChar char="–"/>
              <a:defRPr/>
            </a:pPr>
            <a:r>
              <a:rPr lang="en-US" sz="2400" dirty="0"/>
              <a:t>The thin design makes it easier to heat and allows closed-loop operation in less than 10 seconds.</a:t>
            </a:r>
          </a:p>
        </p:txBody>
      </p:sp>
    </p:spTree>
    <p:extLst>
      <p:ext uri="{BB962C8B-B14F-4D97-AF65-F5344CB8AC3E}">
        <p14:creationId xmlns:p14="http://schemas.microsoft.com/office/powerpoint/2010/main" val="143233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502"/>
            <a:ext cx="8279384" cy="590349"/>
          </a:xfrm>
        </p:spPr>
        <p:txBody>
          <a:bodyPr wrap="square" lIns="0" tIns="18000" rIns="0" bIns="18000" anchor="ctr" anchorCtr="0">
            <a:spAutoFit/>
          </a:bodyPr>
          <a:lstStyle/>
          <a:p>
            <a:r>
              <a:rPr lang="en-US" sz="3600" noProof="0" dirty="0">
                <a:latin typeface="+mj-lt"/>
              </a:rPr>
              <a:t>Figure 19.13</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1442" y="958462"/>
            <a:ext cx="8279384" cy="405683"/>
          </a:xfrm>
        </p:spPr>
        <p:txBody>
          <a:bodyPr wrap="square" lIns="0" tIns="18000" rIns="0" bIns="18000" anchor="ctr" anchorCtr="0">
            <a:spAutoFit/>
          </a:bodyPr>
          <a:lstStyle/>
          <a:p>
            <a:pPr marL="0" indent="0">
              <a:buNone/>
            </a:pPr>
            <a:r>
              <a:rPr lang="en-US" altLang="en-US" sz="2400" dirty="0"/>
              <a:t>Zirconia Sensor</a:t>
            </a:r>
            <a:endParaRPr lang="en-US" sz="2400" noProof="0" dirty="0"/>
          </a:p>
        </p:txBody>
      </p:sp>
      <p:pic>
        <p:nvPicPr>
          <p:cNvPr id="5" name="Picture 4" descr="A graph for a zirconia oxygen sensor measuring the O 2 volts across rich and lean air fuel mixtures.&#10;Long description is available in notes, press F6.">
            <a:extLst>
              <a:ext uri="{FF2B5EF4-FFF2-40B4-BE49-F238E27FC236}">
                <a16:creationId xmlns:a16="http://schemas.microsoft.com/office/drawing/2014/main" id="{7ACBB53B-29C1-7817-E6F3-E99B3C37756A}"/>
              </a:ext>
            </a:extLst>
          </p:cNvPr>
          <p:cNvPicPr>
            <a:picLocks noChangeAspect="1"/>
          </p:cNvPicPr>
          <p:nvPr/>
        </p:nvPicPr>
        <p:blipFill>
          <a:blip r:embed="rId3"/>
          <a:stretch>
            <a:fillRect/>
          </a:stretch>
        </p:blipFill>
        <p:spPr>
          <a:xfrm>
            <a:off x="2010259" y="1497785"/>
            <a:ext cx="5123482" cy="3365243"/>
          </a:xfrm>
          <a:prstGeom prst="rect">
            <a:avLst/>
          </a:prstGeom>
        </p:spPr>
      </p:pic>
      <p:sp>
        <p:nvSpPr>
          <p:cNvPr id="4" name="Content Placeholder 3">
            <a:extLst>
              <a:ext uri="{FF2B5EF4-FFF2-40B4-BE49-F238E27FC236}">
                <a16:creationId xmlns:a16="http://schemas.microsoft.com/office/drawing/2014/main" id="{6940E83E-D888-F4E5-0579-F18FFECC4474}"/>
              </a:ext>
            </a:extLst>
          </p:cNvPr>
          <p:cNvSpPr>
            <a:spLocks noGrp="1"/>
          </p:cNvSpPr>
          <p:nvPr>
            <p:ph idx="13"/>
          </p:nvPr>
        </p:nvSpPr>
        <p:spPr>
          <a:xfrm>
            <a:off x="432816" y="5011036"/>
            <a:ext cx="8279384" cy="405683"/>
          </a:xfrm>
        </p:spPr>
        <p:txBody>
          <a:bodyPr wrap="square" lIns="0" tIns="18000" rIns="0" bIns="18000" anchor="ctr" anchorCtr="0">
            <a:spAutoFit/>
          </a:bodyPr>
          <a:lstStyle/>
          <a:p>
            <a:pPr marL="0" indent="0">
              <a:buNone/>
            </a:pPr>
            <a:r>
              <a:rPr lang="en-US" sz="2400" dirty="0"/>
              <a:t>A conventional zirconia oxygen sensor can only reset to</a:t>
            </a:r>
          </a:p>
        </p:txBody>
      </p:sp>
      <p:sp>
        <p:nvSpPr>
          <p:cNvPr id="3" name="Content Placeholder 2">
            <a:extLst>
              <a:ext uri="{FF2B5EF4-FFF2-40B4-BE49-F238E27FC236}">
                <a16:creationId xmlns:a16="http://schemas.microsoft.com/office/drawing/2014/main" id="{33508C19-D209-0C57-2C13-86A7E5486196}"/>
              </a:ext>
            </a:extLst>
          </p:cNvPr>
          <p:cNvSpPr>
            <a:spLocks noGrp="1"/>
          </p:cNvSpPr>
          <p:nvPr>
            <p:ph sz="quarter" idx="17"/>
          </p:nvPr>
        </p:nvSpPr>
        <p:spPr>
          <a:xfrm>
            <a:off x="443992" y="5475962"/>
            <a:ext cx="6285992" cy="405683"/>
          </a:xfrm>
        </p:spPr>
        <p:txBody>
          <a:bodyPr wrap="square" lIns="0" tIns="18000" rIns="0" bIns="18000" anchor="ctr" anchorCtr="0">
            <a:spAutoFit/>
          </a:bodyPr>
          <a:lstStyle/>
          <a:p>
            <a:pPr marL="0" indent="0">
              <a:buNone/>
            </a:pPr>
            <a:r>
              <a:rPr lang="en-US" sz="2400" dirty="0"/>
              <a:t>exhaust mixtures that are richer or leaner than</a:t>
            </a:r>
          </a:p>
        </p:txBody>
      </p:sp>
      <p:graphicFrame>
        <p:nvGraphicFramePr>
          <p:cNvPr id="16" name="Object 15" descr="14 point 7 ratio 1">
            <a:extLst>
              <a:ext uri="{FF2B5EF4-FFF2-40B4-BE49-F238E27FC236}">
                <a16:creationId xmlns:a16="http://schemas.microsoft.com/office/drawing/2014/main" id="{D43AFA1C-BCC0-4C2B-9E1E-66818C685F3B}"/>
              </a:ext>
            </a:extLst>
          </p:cNvPr>
          <p:cNvGraphicFramePr>
            <a:graphicFrameLocks noChangeAspect="1"/>
          </p:cNvGraphicFramePr>
          <p:nvPr>
            <p:extLst>
              <p:ext uri="{D42A27DB-BD31-4B8C-83A1-F6EECF244321}">
                <p14:modId xmlns:p14="http://schemas.microsoft.com/office/powerpoint/2010/main" val="3976480579"/>
              </p:ext>
            </p:extLst>
          </p:nvPr>
        </p:nvGraphicFramePr>
        <p:xfrm>
          <a:off x="6781740" y="5535655"/>
          <a:ext cx="909638" cy="319087"/>
        </p:xfrm>
        <a:graphic>
          <a:graphicData uri="http://schemas.openxmlformats.org/presentationml/2006/ole">
            <mc:AlternateContent xmlns:mc="http://schemas.openxmlformats.org/markup-compatibility/2006">
              <mc:Choice xmlns:v="urn:schemas-microsoft-com:vml" Requires="v">
                <p:oleObj name="Equation" r:id="rId4" imgW="482400" imgH="164880" progId="Equation.DSMT4">
                  <p:embed/>
                </p:oleObj>
              </mc:Choice>
              <mc:Fallback>
                <p:oleObj name="Equation" r:id="rId4" imgW="482400" imgH="164880" progId="Equation.DSMT4">
                  <p:embed/>
                  <p:pic>
                    <p:nvPicPr>
                      <p:cNvPr id="18" name="Object 17">
                        <a:extLst>
                          <a:ext uri="{FF2B5EF4-FFF2-40B4-BE49-F238E27FC236}">
                            <a16:creationId xmlns:a16="http://schemas.microsoft.com/office/drawing/2014/main" id="{E9471F54-41AD-423D-6A78-BB1CD725256E}"/>
                          </a:ext>
                        </a:extLst>
                      </p:cNvPr>
                      <p:cNvPicPr>
                        <a:picLocks noChangeAspect="1" noChangeArrowheads="1"/>
                      </p:cNvPicPr>
                      <p:nvPr/>
                    </p:nvPicPr>
                    <p:blipFill>
                      <a:blip r:embed="rId5"/>
                      <a:srcRect/>
                      <a:stretch>
                        <a:fillRect/>
                      </a:stretch>
                    </p:blipFill>
                    <p:spPr bwMode="auto">
                      <a:xfrm>
                        <a:off x="6781740" y="5535655"/>
                        <a:ext cx="90963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7">
            <a:extLst>
              <a:ext uri="{FF2B5EF4-FFF2-40B4-BE49-F238E27FC236}">
                <a16:creationId xmlns:a16="http://schemas.microsoft.com/office/drawing/2014/main" id="{A27A2607-9565-1C74-37A1-58819E670222}"/>
              </a:ext>
            </a:extLst>
          </p:cNvPr>
          <p:cNvSpPr>
            <a:spLocks noGrp="1"/>
          </p:cNvSpPr>
          <p:nvPr>
            <p:ph sz="quarter" idx="18"/>
          </p:nvPr>
        </p:nvSpPr>
        <p:spPr>
          <a:xfrm>
            <a:off x="435962" y="5933190"/>
            <a:ext cx="1112896" cy="405683"/>
          </a:xfrm>
        </p:spPr>
        <p:txBody>
          <a:bodyPr lIns="0" tIns="18000" rIns="0" bIns="18000" anchor="ctr" anchorCtr="0">
            <a:spAutoFit/>
          </a:bodyPr>
          <a:lstStyle/>
          <a:p>
            <a:pPr marL="0" indent="0">
              <a:buNone/>
            </a:pPr>
            <a:r>
              <a:rPr lang="en-US" sz="2400" dirty="0"/>
              <a:t>(lambda</a:t>
            </a:r>
          </a:p>
        </p:txBody>
      </p:sp>
      <p:graphicFrame>
        <p:nvGraphicFramePr>
          <p:cNvPr id="17" name="Object 16" descr="1 point 0 0 right parenthesis.">
            <a:extLst>
              <a:ext uri="{FF2B5EF4-FFF2-40B4-BE49-F238E27FC236}">
                <a16:creationId xmlns:a16="http://schemas.microsoft.com/office/drawing/2014/main" id="{442D14E8-863D-E08A-C7E8-051FA4609127}"/>
              </a:ext>
            </a:extLst>
          </p:cNvPr>
          <p:cNvGraphicFramePr>
            <a:graphicFrameLocks noChangeAspect="1"/>
          </p:cNvGraphicFramePr>
          <p:nvPr>
            <p:extLst>
              <p:ext uri="{D42A27DB-BD31-4B8C-83A1-F6EECF244321}">
                <p14:modId xmlns:p14="http://schemas.microsoft.com/office/powerpoint/2010/main" val="3302967141"/>
              </p:ext>
            </p:extLst>
          </p:nvPr>
        </p:nvGraphicFramePr>
        <p:xfrm>
          <a:off x="1620282" y="5972328"/>
          <a:ext cx="792163" cy="393700"/>
        </p:xfrm>
        <a:graphic>
          <a:graphicData uri="http://schemas.openxmlformats.org/presentationml/2006/ole">
            <mc:AlternateContent xmlns:mc="http://schemas.openxmlformats.org/markup-compatibility/2006">
              <mc:Choice xmlns:v="urn:schemas-microsoft-com:vml" Requires="v">
                <p:oleObj name="Equation" r:id="rId6" imgW="419040" imgH="203040" progId="Equation.DSMT4">
                  <p:embed/>
                </p:oleObj>
              </mc:Choice>
              <mc:Fallback>
                <p:oleObj name="Equation" r:id="rId6" imgW="419040" imgH="203040" progId="Equation.DSMT4">
                  <p:embed/>
                  <p:pic>
                    <p:nvPicPr>
                      <p:cNvPr id="16" name="Object 15">
                        <a:extLst>
                          <a:ext uri="{FF2B5EF4-FFF2-40B4-BE49-F238E27FC236}">
                            <a16:creationId xmlns:a16="http://schemas.microsoft.com/office/drawing/2014/main" id="{D43AFA1C-BCC0-4C2B-9E1E-66818C685F3B}"/>
                          </a:ext>
                        </a:extLst>
                      </p:cNvPr>
                      <p:cNvPicPr>
                        <a:picLocks noChangeAspect="1" noChangeArrowheads="1"/>
                      </p:cNvPicPr>
                      <p:nvPr/>
                    </p:nvPicPr>
                    <p:blipFill>
                      <a:blip r:embed="rId7"/>
                      <a:srcRect/>
                      <a:stretch>
                        <a:fillRect/>
                      </a:stretch>
                    </p:blipFill>
                    <p:spPr bwMode="auto">
                      <a:xfrm>
                        <a:off x="1620282" y="5972328"/>
                        <a:ext cx="7921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9054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502"/>
            <a:ext cx="8279384" cy="590349"/>
          </a:xfrm>
        </p:spPr>
        <p:txBody>
          <a:bodyPr wrap="square" lIns="0" tIns="18000" rIns="0" bIns="18000" anchor="ctr" anchorCtr="0">
            <a:spAutoFit/>
          </a:bodyPr>
          <a:lstStyle/>
          <a:p>
            <a:r>
              <a:rPr lang="en-US" sz="3600" noProof="0" dirty="0">
                <a:latin typeface="+mj-lt"/>
              </a:rPr>
              <a:t>Figure 19.14</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1442" y="958462"/>
            <a:ext cx="8279384" cy="405683"/>
          </a:xfrm>
        </p:spPr>
        <p:txBody>
          <a:bodyPr wrap="square" lIns="0" tIns="18000" rIns="0" bIns="18000" anchor="ctr" anchorCtr="0">
            <a:spAutoFit/>
          </a:bodyPr>
          <a:lstStyle/>
          <a:p>
            <a:pPr marL="0" indent="0">
              <a:buNone/>
            </a:pPr>
            <a:r>
              <a:rPr lang="en-US" altLang="en-US" sz="2400" dirty="0"/>
              <a:t>Wide-Band Sensor</a:t>
            </a:r>
            <a:endParaRPr lang="en-US" sz="2400" noProof="0" dirty="0"/>
          </a:p>
        </p:txBody>
      </p:sp>
      <p:pic>
        <p:nvPicPr>
          <p:cNvPr id="3" name="Picture 2" descr="A planar design of a zirconia oxygen sensor which stacks all elements one above other.&#10;Long description is available in notes, press F6.">
            <a:extLst>
              <a:ext uri="{FF2B5EF4-FFF2-40B4-BE49-F238E27FC236}">
                <a16:creationId xmlns:a16="http://schemas.microsoft.com/office/drawing/2014/main" id="{E662FC4E-40B0-755B-2831-5E6DF2936999}"/>
              </a:ext>
            </a:extLst>
          </p:cNvPr>
          <p:cNvPicPr>
            <a:picLocks noChangeAspect="1"/>
          </p:cNvPicPr>
          <p:nvPr/>
        </p:nvPicPr>
        <p:blipFill>
          <a:blip r:embed="rId3"/>
          <a:stretch>
            <a:fillRect/>
          </a:stretch>
        </p:blipFill>
        <p:spPr>
          <a:xfrm>
            <a:off x="974628" y="1456967"/>
            <a:ext cx="7194745" cy="3537666"/>
          </a:xfrm>
          <a:prstGeom prst="rect">
            <a:avLst/>
          </a:prstGeom>
        </p:spPr>
      </p:pic>
      <p:sp>
        <p:nvSpPr>
          <p:cNvPr id="4" name="Content Placeholder 3">
            <a:extLst>
              <a:ext uri="{FF2B5EF4-FFF2-40B4-BE49-F238E27FC236}">
                <a16:creationId xmlns:a16="http://schemas.microsoft.com/office/drawing/2014/main" id="{6940E83E-D888-F4E5-0579-F18FFECC4474}"/>
              </a:ext>
            </a:extLst>
          </p:cNvPr>
          <p:cNvSpPr>
            <a:spLocks noGrp="1"/>
          </p:cNvSpPr>
          <p:nvPr>
            <p:ph idx="13"/>
          </p:nvPr>
        </p:nvSpPr>
        <p:spPr>
          <a:xfrm>
            <a:off x="441442" y="5141750"/>
            <a:ext cx="8279384" cy="1144347"/>
          </a:xfrm>
        </p:spPr>
        <p:txBody>
          <a:bodyPr wrap="square" lIns="0" tIns="18000" rIns="0" bIns="18000" anchor="ctr" anchorCtr="0">
            <a:spAutoFit/>
          </a:bodyPr>
          <a:lstStyle/>
          <a:p>
            <a:pPr marL="0" indent="0">
              <a:buNone/>
            </a:pPr>
            <a:r>
              <a:rPr lang="en-US" sz="2400" dirty="0"/>
              <a:t>A planar design zirconia oxygen sensor places all of the elements together, which allows the sensor to reach operating temperature quickly.</a:t>
            </a:r>
          </a:p>
        </p:txBody>
      </p:sp>
    </p:spTree>
    <p:extLst>
      <p:ext uri="{BB962C8B-B14F-4D97-AF65-F5344CB8AC3E}">
        <p14:creationId xmlns:p14="http://schemas.microsoft.com/office/powerpoint/2010/main" val="1487548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54065"/>
            <a:ext cx="8270993" cy="1606012"/>
          </a:xfrm>
        </p:spPr>
        <p:txBody>
          <a:bodyPr wrap="square" lIns="0" tIns="18000" rIns="0" bIns="18000" anchor="ctr" anchorCtr="0">
            <a:spAutoFit/>
          </a:bodyPr>
          <a:lstStyle/>
          <a:p>
            <a:r>
              <a:rPr lang="en-US" sz="3400" noProof="0" dirty="0"/>
              <a:t>Frequently Asked Question: How Quickly Can Wide-Band Oxygen Sensor Achieve Closed Loop?</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068" y="2022316"/>
            <a:ext cx="8274131" cy="374906"/>
          </a:xfrm>
        </p:spPr>
        <p:txBody>
          <a:bodyPr wrap="square" lIns="0" tIns="18000" rIns="0" bIns="18000" anchor="ctr" anchorCtr="0">
            <a:spAutoFit/>
          </a:bodyPr>
          <a:lstStyle/>
          <a:p>
            <a:pPr marL="0" indent="0">
              <a:buNone/>
            </a:pPr>
            <a:r>
              <a:rPr lang="en-US" sz="2200" b="1" dirty="0">
                <a:solidFill>
                  <a:schemeClr val="tx1"/>
                </a:solidFill>
              </a:rPr>
              <a:t>? Frequently Asked Question</a:t>
            </a:r>
            <a:endParaRPr lang="en-US" sz="2200" noProof="0" dirty="0">
              <a:solidFill>
                <a:schemeClr val="tx1"/>
              </a:solidFill>
            </a:endParaRP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2588893"/>
            <a:ext cx="8270993" cy="3421894"/>
          </a:xfrm>
        </p:spPr>
        <p:txBody>
          <a:bodyPr wrap="square" lIns="0" tIns="18000" rIns="0" bIns="18000" anchor="ctr" anchorCtr="0">
            <a:spAutoFit/>
          </a:bodyPr>
          <a:lstStyle/>
          <a:p>
            <a:pPr marL="0" indent="0">
              <a:spcBef>
                <a:spcPts val="600"/>
              </a:spcBef>
              <a:buNone/>
            </a:pPr>
            <a:r>
              <a:rPr lang="en-US" altLang="en-US" sz="2200" b="1" dirty="0"/>
              <a:t>How Quickly Can a Wide-Band Oxygen Sensor Achieve Closed Loop? </a:t>
            </a:r>
            <a:r>
              <a:rPr lang="en-US" altLang="en-US" sz="2200" dirty="0"/>
              <a:t>In a Toyota Highlander hybrid electric vehicle, operation of the gasoline engine is delayed for a short time when the vehicle is first driven. During this time of electric operation, the oxygen sensor heaters are turned on in readiness for the gasoline engine starting. The gasoline engine often achieves closed-loop operation during cranking because the oxygen sensors are fully warm and ready to go at the same time the engine is started. Having the gasoline engine achieve closed loop quickly, allows it to meet the stringent </a:t>
            </a:r>
            <a:r>
              <a:rPr lang="en-US" altLang="en-US" sz="2200" spc="-300" dirty="0"/>
              <a:t>S U L E </a:t>
            </a:r>
            <a:r>
              <a:rPr lang="en-US" altLang="en-US" sz="2200" dirty="0"/>
              <a:t>V standards.</a:t>
            </a:r>
            <a:endParaRPr lang="en-US" sz="2200" noProof="0" dirty="0"/>
          </a:p>
        </p:txBody>
      </p:sp>
    </p:spTree>
    <p:extLst>
      <p:ext uri="{BB962C8B-B14F-4D97-AF65-F5344CB8AC3E}">
        <p14:creationId xmlns:p14="http://schemas.microsoft.com/office/powerpoint/2010/main" val="76360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14727"/>
            <a:ext cx="8279384" cy="1144347"/>
          </a:xfrm>
        </p:spPr>
        <p:txBody>
          <a:bodyPr wrap="square" lIns="0" tIns="18000" rIns="0" bIns="18000" anchor="ctr" anchorCtr="0">
            <a:spAutoFit/>
          </a:bodyPr>
          <a:lstStyle/>
          <a:p>
            <a:r>
              <a:rPr lang="en-US" sz="3600" noProof="0" dirty="0">
                <a:latin typeface="+mj-lt"/>
              </a:rPr>
              <a:t>Dual-Cell Planar Wide-Band Sensor Operation </a:t>
            </a:r>
            <a:r>
              <a:rPr lang="en-US" sz="2800" noProof="0" dirty="0">
                <a:latin typeface="+mj-lt"/>
              </a:rPr>
              <a:t>(1 of 2)</a:t>
            </a:r>
            <a:endParaRPr lang="en-US" sz="3600" noProof="0" dirty="0">
              <a:latin typeface="+mj-lt"/>
            </a:endParaRP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32816" y="1500874"/>
            <a:ext cx="8279384" cy="4329835"/>
          </a:xfrm>
        </p:spPr>
        <p:txBody>
          <a:bodyPr wrap="square" lIns="0" tIns="18000" rIns="0" bIns="18000" anchor="ctr" anchorCtr="0">
            <a:spAutoFit/>
          </a:bodyPr>
          <a:lstStyle/>
          <a:p>
            <a:pPr marL="342900" indent="-342900">
              <a:spcBef>
                <a:spcPts val="600"/>
              </a:spcBef>
            </a:pPr>
            <a:r>
              <a:rPr lang="en-US" altLang="en-US" sz="2400" dirty="0"/>
              <a:t>Construction</a:t>
            </a:r>
          </a:p>
          <a:p>
            <a:pPr marL="829818" lvl="1" indent="-342900"/>
            <a:r>
              <a:rPr lang="en-US" altLang="en-US" sz="2400" dirty="0"/>
              <a:t>A dual-cell, planar-type, wide-band oxygen sensor is made like a conventional planar O2S, or Nernst cell. Above the Nernst cell is another zirconia layer with two electrodes, called the pump cell.</a:t>
            </a:r>
          </a:p>
          <a:p>
            <a:pPr marL="342900" indent="-342900">
              <a:spcBef>
                <a:spcPts val="600"/>
              </a:spcBef>
            </a:pPr>
            <a:r>
              <a:rPr lang="en-US" altLang="en-US" sz="2400" dirty="0"/>
              <a:t>Operation	</a:t>
            </a:r>
          </a:p>
          <a:p>
            <a:pPr marL="829818" lvl="1" indent="-342900"/>
            <a:r>
              <a:rPr lang="en-US" altLang="en-US" sz="2400" dirty="0"/>
              <a:t>Oxygen sensors do not measure the quantity of free oxygen in the exhaust. Instead, oxygen sensors produce a voltage that is based on the ion flow between the platinum electrodes of the sensor to maintain a stoichiometric balance.</a:t>
            </a:r>
            <a:endParaRPr lang="en-US" sz="2400" dirty="0"/>
          </a:p>
        </p:txBody>
      </p:sp>
    </p:spTree>
    <p:extLst>
      <p:ext uri="{BB962C8B-B14F-4D97-AF65-F5344CB8AC3E}">
        <p14:creationId xmlns:p14="http://schemas.microsoft.com/office/powerpoint/2010/main" val="2502614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32816" y="240605"/>
            <a:ext cx="8279384" cy="1144347"/>
          </a:xfrm>
        </p:spPr>
        <p:txBody>
          <a:bodyPr wrap="square" lIns="0" tIns="18000" rIns="0" bIns="18000" anchor="ctr" anchorCtr="0">
            <a:spAutoFit/>
          </a:bodyPr>
          <a:lstStyle/>
          <a:p>
            <a:r>
              <a:rPr lang="en-US" sz="3600" noProof="0" dirty="0">
                <a:latin typeface="+mj-lt"/>
              </a:rPr>
              <a:t>Dual-Cell Planar Wide-Band Sensor Operation </a:t>
            </a:r>
            <a:r>
              <a:rPr lang="en-US" sz="2800" noProof="0" dirty="0">
                <a:latin typeface="+mj-lt"/>
              </a:rPr>
              <a:t>(2 of 2)</a:t>
            </a:r>
            <a:endParaRPr lang="en-US" sz="3600" noProof="0" dirty="0">
              <a:latin typeface="+mj-lt"/>
            </a:endParaRPr>
          </a:p>
        </p:txBody>
      </p:sp>
      <p:sp>
        <p:nvSpPr>
          <p:cNvPr id="2" name="Content Placeholder 1">
            <a:extLst>
              <a:ext uri="{FF2B5EF4-FFF2-40B4-BE49-F238E27FC236}">
                <a16:creationId xmlns:a16="http://schemas.microsoft.com/office/drawing/2014/main" id="{3075915B-893A-4B97-37B0-F4E73AEAE0DB}"/>
              </a:ext>
            </a:extLst>
          </p:cNvPr>
          <p:cNvSpPr>
            <a:spLocks noGrp="1"/>
          </p:cNvSpPr>
          <p:nvPr>
            <p:ph idx="1"/>
          </p:nvPr>
        </p:nvSpPr>
        <p:spPr>
          <a:xfrm>
            <a:off x="457200" y="1648374"/>
            <a:ext cx="8255000" cy="405683"/>
          </a:xfrm>
        </p:spPr>
        <p:txBody>
          <a:bodyPr wrap="square" lIns="0" tIns="18000" rIns="0" bIns="18000" anchor="ctr" anchorCtr="0">
            <a:spAutoFit/>
          </a:bodyPr>
          <a:lstStyle/>
          <a:p>
            <a:pPr marL="342900" indent="-342900"/>
            <a:r>
              <a:rPr lang="en-US" altLang="en-US" sz="2400" dirty="0"/>
              <a:t>Stoichiometric</a:t>
            </a:r>
            <a:endParaRPr lang="en-US" sz="2400" dirty="0"/>
          </a:p>
        </p:txBody>
      </p:sp>
      <p:sp>
        <p:nvSpPr>
          <p:cNvPr id="3" name="Content Placeholder 2">
            <a:extLst>
              <a:ext uri="{FF2B5EF4-FFF2-40B4-BE49-F238E27FC236}">
                <a16:creationId xmlns:a16="http://schemas.microsoft.com/office/drawing/2014/main" id="{4DB511BD-395E-8848-C13D-D172FDD72068}"/>
              </a:ext>
            </a:extLst>
          </p:cNvPr>
          <p:cNvSpPr>
            <a:spLocks noGrp="1"/>
          </p:cNvSpPr>
          <p:nvPr>
            <p:ph idx="13"/>
          </p:nvPr>
        </p:nvSpPr>
        <p:spPr>
          <a:xfrm>
            <a:off x="441442" y="2159201"/>
            <a:ext cx="5894832" cy="405683"/>
          </a:xfrm>
        </p:spPr>
        <p:txBody>
          <a:bodyPr wrap="square" lIns="0" tIns="18000" rIns="0" bIns="18000" anchor="ctr" anchorCtr="0">
            <a:spAutoFit/>
          </a:bodyPr>
          <a:lstStyle/>
          <a:p>
            <a:pPr marL="829818" lvl="1" indent="-342900"/>
            <a:r>
              <a:rPr lang="en-US" altLang="en-US" sz="2400" dirty="0"/>
              <a:t>When the exhaust is at stoichiometric</a:t>
            </a:r>
            <a:endParaRPr lang="en-US" sz="2400" dirty="0"/>
          </a:p>
        </p:txBody>
      </p:sp>
      <p:graphicFrame>
        <p:nvGraphicFramePr>
          <p:cNvPr id="16" name="Object 15" descr="Left parenthesis 14 point 7 ratio 1">
            <a:extLst>
              <a:ext uri="{FF2B5EF4-FFF2-40B4-BE49-F238E27FC236}">
                <a16:creationId xmlns:a16="http://schemas.microsoft.com/office/drawing/2014/main" id="{15DC0556-6126-21FD-7D5F-14C3B82E1C5F}"/>
              </a:ext>
            </a:extLst>
          </p:cNvPr>
          <p:cNvGraphicFramePr>
            <a:graphicFrameLocks noChangeAspect="1"/>
          </p:cNvGraphicFramePr>
          <p:nvPr>
            <p:extLst>
              <p:ext uri="{D42A27DB-BD31-4B8C-83A1-F6EECF244321}">
                <p14:modId xmlns:p14="http://schemas.microsoft.com/office/powerpoint/2010/main" val="1864915920"/>
              </p:ext>
            </p:extLst>
          </p:nvPr>
        </p:nvGraphicFramePr>
        <p:xfrm>
          <a:off x="6407594" y="2197155"/>
          <a:ext cx="1030288" cy="392113"/>
        </p:xfrm>
        <a:graphic>
          <a:graphicData uri="http://schemas.openxmlformats.org/presentationml/2006/ole">
            <mc:AlternateContent xmlns:mc="http://schemas.openxmlformats.org/markup-compatibility/2006">
              <mc:Choice xmlns:v="urn:schemas-microsoft-com:vml" Requires="v">
                <p:oleObj name="Equation" r:id="rId3" imgW="545760" imgH="203040" progId="Equation.DSMT4">
                  <p:embed/>
                </p:oleObj>
              </mc:Choice>
              <mc:Fallback>
                <p:oleObj name="Equation" r:id="rId3" imgW="545760" imgH="203040" progId="Equation.DSMT4">
                  <p:embed/>
                  <p:pic>
                    <p:nvPicPr>
                      <p:cNvPr id="16" name="Object 15">
                        <a:extLst>
                          <a:ext uri="{FF2B5EF4-FFF2-40B4-BE49-F238E27FC236}">
                            <a16:creationId xmlns:a16="http://schemas.microsoft.com/office/drawing/2014/main" id="{D43AFA1C-BCC0-4C2B-9E1E-66818C685F3B}"/>
                          </a:ext>
                        </a:extLst>
                      </p:cNvPr>
                      <p:cNvPicPr>
                        <a:picLocks noChangeAspect="1" noChangeArrowheads="1"/>
                      </p:cNvPicPr>
                      <p:nvPr/>
                    </p:nvPicPr>
                    <p:blipFill>
                      <a:blip r:embed="rId4"/>
                      <a:srcRect/>
                      <a:stretch>
                        <a:fillRect/>
                      </a:stretch>
                    </p:blipFill>
                    <p:spPr bwMode="auto">
                      <a:xfrm>
                        <a:off x="6407594" y="2197155"/>
                        <a:ext cx="10302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4">
            <a:extLst>
              <a:ext uri="{FF2B5EF4-FFF2-40B4-BE49-F238E27FC236}">
                <a16:creationId xmlns:a16="http://schemas.microsoft.com/office/drawing/2014/main" id="{0506703B-92A5-4236-DB47-35B2E9102F58}"/>
              </a:ext>
            </a:extLst>
          </p:cNvPr>
          <p:cNvSpPr>
            <a:spLocks noGrp="1"/>
          </p:cNvSpPr>
          <p:nvPr>
            <p:ph sz="quarter" idx="17"/>
          </p:nvPr>
        </p:nvSpPr>
        <p:spPr>
          <a:xfrm>
            <a:off x="7502214" y="2139853"/>
            <a:ext cx="1158230" cy="405683"/>
          </a:xfrm>
        </p:spPr>
        <p:txBody>
          <a:bodyPr wrap="square" lIns="0" tIns="18000" rIns="0" bIns="18000" anchor="ctr" anchorCtr="0">
            <a:spAutoFit/>
          </a:bodyPr>
          <a:lstStyle/>
          <a:p>
            <a:pPr marL="0" lvl="1" indent="0">
              <a:buNone/>
            </a:pPr>
            <a:r>
              <a:rPr lang="en-US" altLang="en-US" sz="2400" dirty="0"/>
              <a:t>air–fuel</a:t>
            </a:r>
            <a:endParaRPr lang="en-US" sz="2400" dirty="0"/>
          </a:p>
        </p:txBody>
      </p:sp>
      <p:sp>
        <p:nvSpPr>
          <p:cNvPr id="7" name="Content Placeholder 6">
            <a:extLst>
              <a:ext uri="{FF2B5EF4-FFF2-40B4-BE49-F238E27FC236}">
                <a16:creationId xmlns:a16="http://schemas.microsoft.com/office/drawing/2014/main" id="{A27800C4-78D4-633B-9B01-8168AB21D062}"/>
              </a:ext>
            </a:extLst>
          </p:cNvPr>
          <p:cNvSpPr>
            <a:spLocks noGrp="1"/>
          </p:cNvSpPr>
          <p:nvPr>
            <p:ph sz="quarter" idx="18"/>
          </p:nvPr>
        </p:nvSpPr>
        <p:spPr>
          <a:xfrm>
            <a:off x="1273028" y="2629329"/>
            <a:ext cx="7456424" cy="405683"/>
          </a:xfrm>
        </p:spPr>
        <p:txBody>
          <a:bodyPr wrap="square" lIns="0" tIns="18000" rIns="0" bIns="18000" anchor="ctr" anchorCtr="0">
            <a:spAutoFit/>
          </a:bodyPr>
          <a:lstStyle/>
          <a:p>
            <a:pPr marL="0" lvl="1" indent="0">
              <a:buNone/>
            </a:pPr>
            <a:r>
              <a:rPr lang="en-US" altLang="en-US" sz="2400" dirty="0"/>
              <a:t>ratio), the voltage of the Nernst cell is 450 </a:t>
            </a:r>
            <a:r>
              <a:rPr lang="en-US" altLang="en-US" sz="2400" spc="-300" dirty="0"/>
              <a:t>m </a:t>
            </a:r>
            <a:r>
              <a:rPr lang="en-US" altLang="en-US" sz="2400" dirty="0"/>
              <a:t>V (0.45 V).</a:t>
            </a:r>
            <a:endParaRPr lang="en-US" sz="2400" dirty="0"/>
          </a:p>
        </p:txBody>
      </p:sp>
      <p:sp>
        <p:nvSpPr>
          <p:cNvPr id="8" name="Content Placeholder 7">
            <a:extLst>
              <a:ext uri="{FF2B5EF4-FFF2-40B4-BE49-F238E27FC236}">
                <a16:creationId xmlns:a16="http://schemas.microsoft.com/office/drawing/2014/main" id="{695CA590-41F8-ECD6-A51A-05393CE81D36}"/>
              </a:ext>
            </a:extLst>
          </p:cNvPr>
          <p:cNvSpPr>
            <a:spLocks noGrp="1"/>
          </p:cNvSpPr>
          <p:nvPr>
            <p:ph sz="quarter" idx="19"/>
          </p:nvPr>
        </p:nvSpPr>
        <p:spPr>
          <a:xfrm>
            <a:off x="443992" y="3121371"/>
            <a:ext cx="8268208" cy="2852507"/>
          </a:xfrm>
        </p:spPr>
        <p:txBody>
          <a:bodyPr wrap="square" lIns="0" tIns="18000" rIns="0" bIns="18000" anchor="ctr" anchorCtr="0">
            <a:spAutoFit/>
          </a:bodyPr>
          <a:lstStyle/>
          <a:p>
            <a:pPr marL="829818" lvl="1" indent="-342900"/>
            <a:r>
              <a:rPr lang="en-US" altLang="en-US" sz="2400" dirty="0"/>
              <a:t>The voltage between the diffusion chamber and the air reference chamber changes from 0.45 V. This voltage is:</a:t>
            </a:r>
          </a:p>
          <a:p>
            <a:pPr marL="1229868" lvl="2" indent="-342900"/>
            <a:r>
              <a:rPr lang="en-US" altLang="en-US" sz="2400" dirty="0"/>
              <a:t>Higher if the exhaust is rich</a:t>
            </a:r>
          </a:p>
          <a:p>
            <a:pPr marL="1229868" lvl="2" indent="-342900"/>
            <a:r>
              <a:rPr lang="en-US" altLang="en-US" sz="2400" dirty="0"/>
              <a:t>Lower if the exhaust is lean</a:t>
            </a:r>
          </a:p>
          <a:p>
            <a:pPr marL="829818" lvl="1" indent="-342900"/>
            <a:r>
              <a:rPr lang="en-US" altLang="en-US" sz="2400" dirty="0"/>
              <a:t>The reference voltage remains constant, but varies by vehicle.</a:t>
            </a:r>
            <a:endParaRPr lang="en-US" sz="2400" dirty="0"/>
          </a:p>
        </p:txBody>
      </p:sp>
    </p:spTree>
    <p:extLst>
      <p:ext uri="{BB962C8B-B14F-4D97-AF65-F5344CB8AC3E}">
        <p14:creationId xmlns:p14="http://schemas.microsoft.com/office/powerpoint/2010/main" val="1206570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502"/>
            <a:ext cx="8279384" cy="590349"/>
          </a:xfrm>
        </p:spPr>
        <p:txBody>
          <a:bodyPr wrap="square" lIns="0" tIns="18000" rIns="0" bIns="18000" anchor="ctr" anchorCtr="0">
            <a:spAutoFit/>
          </a:bodyPr>
          <a:lstStyle/>
          <a:p>
            <a:r>
              <a:rPr lang="en-US" sz="3600" noProof="0" dirty="0">
                <a:latin typeface="+mj-lt"/>
              </a:rPr>
              <a:t>Figure 19</a:t>
            </a:r>
            <a:r>
              <a:rPr lang="en-US" sz="3600" dirty="0">
                <a:latin typeface="+mj-lt"/>
              </a:rPr>
              <a:t>.</a:t>
            </a:r>
            <a:r>
              <a:rPr lang="en-US" sz="3600" noProof="0" dirty="0">
                <a:latin typeface="+mj-lt"/>
              </a:rPr>
              <a:t>15</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1442" y="967090"/>
            <a:ext cx="8279384" cy="405683"/>
          </a:xfrm>
        </p:spPr>
        <p:txBody>
          <a:bodyPr wrap="square" lIns="0" tIns="18000" rIns="0" bIns="18000" anchor="ctr" anchorCtr="0">
            <a:spAutoFit/>
          </a:bodyPr>
          <a:lstStyle/>
          <a:p>
            <a:pPr marL="0" indent="0">
              <a:buNone/>
            </a:pPr>
            <a:r>
              <a:rPr lang="en-US" altLang="en-US" sz="2400" dirty="0"/>
              <a:t>Wide-Band Nernst Cell</a:t>
            </a:r>
            <a:endParaRPr lang="en-US" sz="2400" noProof="0" dirty="0"/>
          </a:p>
        </p:txBody>
      </p:sp>
      <p:pic>
        <p:nvPicPr>
          <p:cNvPr id="5" name="Picture 4" descr="A dual-cell planar wide-band design of a zirconia oxygen sensor which stacks all elements one above other.&#10;Long description is available in notes, press F6.">
            <a:extLst>
              <a:ext uri="{FF2B5EF4-FFF2-40B4-BE49-F238E27FC236}">
                <a16:creationId xmlns:a16="http://schemas.microsoft.com/office/drawing/2014/main" id="{6A65B3B7-01E2-D497-B6EB-C1304B982650}"/>
              </a:ext>
            </a:extLst>
          </p:cNvPr>
          <p:cNvPicPr>
            <a:picLocks noChangeAspect="1"/>
          </p:cNvPicPr>
          <p:nvPr/>
        </p:nvPicPr>
        <p:blipFill>
          <a:blip r:embed="rId3"/>
          <a:stretch>
            <a:fillRect/>
          </a:stretch>
        </p:blipFill>
        <p:spPr>
          <a:xfrm>
            <a:off x="1065943" y="1586819"/>
            <a:ext cx="7012114" cy="3531963"/>
          </a:xfrm>
          <a:prstGeom prst="rect">
            <a:avLst/>
          </a:prstGeom>
        </p:spPr>
      </p:pic>
      <p:sp>
        <p:nvSpPr>
          <p:cNvPr id="4" name="Content Placeholder 3">
            <a:extLst>
              <a:ext uri="{FF2B5EF4-FFF2-40B4-BE49-F238E27FC236}">
                <a16:creationId xmlns:a16="http://schemas.microsoft.com/office/drawing/2014/main" id="{6940E83E-D888-F4E5-0579-F18FFECC4474}"/>
              </a:ext>
            </a:extLst>
          </p:cNvPr>
          <p:cNvSpPr>
            <a:spLocks noGrp="1"/>
          </p:cNvSpPr>
          <p:nvPr>
            <p:ph idx="13"/>
          </p:nvPr>
        </p:nvSpPr>
        <p:spPr>
          <a:xfrm>
            <a:off x="441442" y="5483420"/>
            <a:ext cx="8279384" cy="775015"/>
          </a:xfrm>
        </p:spPr>
        <p:txBody>
          <a:bodyPr wrap="square" lIns="0" tIns="18000" rIns="0" bIns="18000" anchor="ctr" anchorCtr="0">
            <a:spAutoFit/>
          </a:bodyPr>
          <a:lstStyle/>
          <a:p>
            <a:pPr marL="0" indent="0">
              <a:buNone/>
            </a:pPr>
            <a:r>
              <a:rPr lang="en-US" sz="2400" dirty="0"/>
              <a:t>The reference electrodes are shared by the Nernst cell and the pump cell.</a:t>
            </a:r>
          </a:p>
        </p:txBody>
      </p:sp>
    </p:spTree>
    <p:extLst>
      <p:ext uri="{BB962C8B-B14F-4D97-AF65-F5344CB8AC3E}">
        <p14:creationId xmlns:p14="http://schemas.microsoft.com/office/powerpoint/2010/main" val="2119013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6D89DF8C-F47F-FCAA-7361-C086FB83CA0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CC01D15-CB4D-3B8B-BE77-9AA2F0C3793C}"/>
              </a:ext>
            </a:extLst>
          </p:cNvPr>
          <p:cNvSpPr>
            <a:spLocks noGrp="1"/>
          </p:cNvSpPr>
          <p:nvPr>
            <p:ph type="title"/>
          </p:nvPr>
        </p:nvSpPr>
        <p:spPr>
          <a:xfrm>
            <a:off x="439948" y="218670"/>
            <a:ext cx="8272252" cy="590349"/>
          </a:xfrm>
        </p:spPr>
        <p:txBody>
          <a:bodyPr wrap="square" lIns="0" tIns="18000" rIns="0" bIns="18000" anchor="ctr" anchorCtr="0">
            <a:spAutoFit/>
          </a:bodyPr>
          <a:lstStyle/>
          <a:p>
            <a:r>
              <a:rPr lang="en-US" altLang="en-US" sz="3600" dirty="0">
                <a:latin typeface="+mj-lt"/>
              </a:rPr>
              <a:t>Oxygen Sensors </a:t>
            </a:r>
            <a:r>
              <a:rPr lang="en-US" altLang="en-US" sz="2800" dirty="0">
                <a:latin typeface="+mj-lt"/>
              </a:rPr>
              <a:t>(1 of 3)</a:t>
            </a:r>
            <a:endParaRPr lang="en-US" sz="2600" dirty="0">
              <a:latin typeface="+mj-lt"/>
            </a:endParaRPr>
          </a:p>
        </p:txBody>
      </p:sp>
      <p:sp>
        <p:nvSpPr>
          <p:cNvPr id="10" name="Content Placeholder 9">
            <a:extLst>
              <a:ext uri="{FF2B5EF4-FFF2-40B4-BE49-F238E27FC236}">
                <a16:creationId xmlns:a16="http://schemas.microsoft.com/office/drawing/2014/main" id="{377DC1BA-8465-5D34-0601-88434DB386C1}"/>
              </a:ext>
            </a:extLst>
          </p:cNvPr>
          <p:cNvSpPr>
            <a:spLocks noGrp="1"/>
          </p:cNvSpPr>
          <p:nvPr>
            <p:ph idx="1"/>
          </p:nvPr>
        </p:nvSpPr>
        <p:spPr>
          <a:xfrm>
            <a:off x="439948" y="944962"/>
            <a:ext cx="8272252" cy="2036899"/>
          </a:xfrm>
        </p:spPr>
        <p:txBody>
          <a:bodyPr wrap="square" lIns="0" tIns="18000" rIns="0" bIns="18000" anchor="ctr" anchorCtr="0">
            <a:spAutoFit/>
          </a:bodyPr>
          <a:lstStyle/>
          <a:p>
            <a:pPr marL="342000" indent="-342000">
              <a:spcBef>
                <a:spcPts val="600"/>
              </a:spcBef>
            </a:pPr>
            <a:r>
              <a:rPr lang="en-US" sz="2400" dirty="0"/>
              <a:t>Purpose and Function</a:t>
            </a:r>
          </a:p>
          <a:p>
            <a:pPr marL="828918" lvl="1" indent="-342000"/>
            <a:r>
              <a:rPr lang="en-US" sz="2400" dirty="0"/>
              <a:t>Automotive computer systems use an oxygen sensor in the exhaust system to measure the oxygen content of the exhaust.</a:t>
            </a:r>
          </a:p>
          <a:p>
            <a:pPr marL="342000" indent="-342000">
              <a:spcBef>
                <a:spcPts val="600"/>
              </a:spcBef>
            </a:pPr>
            <a:r>
              <a:rPr lang="en-US" sz="2400" dirty="0"/>
              <a:t>Narrow Band</a:t>
            </a:r>
          </a:p>
        </p:txBody>
      </p:sp>
      <p:sp>
        <p:nvSpPr>
          <p:cNvPr id="2" name="Content Placeholder 1">
            <a:extLst>
              <a:ext uri="{FF2B5EF4-FFF2-40B4-BE49-F238E27FC236}">
                <a16:creationId xmlns:a16="http://schemas.microsoft.com/office/drawing/2014/main" id="{B413A8EA-5AC1-D250-509B-D853CF62B8DC}"/>
              </a:ext>
            </a:extLst>
          </p:cNvPr>
          <p:cNvSpPr>
            <a:spLocks noGrp="1"/>
          </p:cNvSpPr>
          <p:nvPr>
            <p:ph idx="13"/>
          </p:nvPr>
        </p:nvSpPr>
        <p:spPr>
          <a:xfrm>
            <a:off x="435916" y="3052092"/>
            <a:ext cx="8272252" cy="775015"/>
          </a:xfrm>
        </p:spPr>
        <p:txBody>
          <a:bodyPr wrap="square" lIns="0" tIns="18000" rIns="0" bIns="18000" anchor="ctr" anchorCtr="0">
            <a:spAutoFit/>
          </a:bodyPr>
          <a:lstStyle/>
          <a:p>
            <a:pPr marL="829818" lvl="1" indent="-342900"/>
            <a:r>
              <a:rPr lang="en-US" sz="2400" dirty="0"/>
              <a:t>Conventional zirconia oxygen sensor (O2S) is only a able to detect if the exhaust is richer or leaner than</a:t>
            </a:r>
          </a:p>
        </p:txBody>
      </p:sp>
      <p:graphicFrame>
        <p:nvGraphicFramePr>
          <p:cNvPr id="4" name="Object 3" descr="14 point 7 ratio 1.">
            <a:extLst>
              <a:ext uri="{FF2B5EF4-FFF2-40B4-BE49-F238E27FC236}">
                <a16:creationId xmlns:a16="http://schemas.microsoft.com/office/drawing/2014/main" id="{E77A3822-7D95-CA2F-67E2-4FC5089E7C39}"/>
              </a:ext>
            </a:extLst>
          </p:cNvPr>
          <p:cNvGraphicFramePr>
            <a:graphicFrameLocks noChangeAspect="1"/>
          </p:cNvGraphicFramePr>
          <p:nvPr>
            <p:extLst>
              <p:ext uri="{D42A27DB-BD31-4B8C-83A1-F6EECF244321}">
                <p14:modId xmlns:p14="http://schemas.microsoft.com/office/powerpoint/2010/main" val="3371881627"/>
              </p:ext>
            </p:extLst>
          </p:nvPr>
        </p:nvGraphicFramePr>
        <p:xfrm>
          <a:off x="1229034" y="3897338"/>
          <a:ext cx="1080381" cy="332045"/>
        </p:xfrm>
        <a:graphic>
          <a:graphicData uri="http://schemas.openxmlformats.org/presentationml/2006/ole">
            <mc:AlternateContent xmlns:mc="http://schemas.openxmlformats.org/markup-compatibility/2006">
              <mc:Choice xmlns:v="urn:schemas-microsoft-com:vml" Requires="v">
                <p:oleObj name="Equation" r:id="rId3" imgW="545760" imgH="164880" progId="Equation.DSMT4">
                  <p:embed/>
                </p:oleObj>
              </mc:Choice>
              <mc:Fallback>
                <p:oleObj name="Equation" r:id="rId3" imgW="545760" imgH="164880" progId="Equation.DSMT4">
                  <p:embed/>
                  <p:pic>
                    <p:nvPicPr>
                      <p:cNvPr id="4" name="Object 3" descr="14 point 7 ratio 1.">
                        <a:extLst>
                          <a:ext uri="{FF2B5EF4-FFF2-40B4-BE49-F238E27FC236}">
                            <a16:creationId xmlns:a16="http://schemas.microsoft.com/office/drawing/2014/main" id="{DC27098E-199D-EE9D-5C67-4B18E9AD5390}"/>
                          </a:ext>
                        </a:extLst>
                      </p:cNvPr>
                      <p:cNvPicPr>
                        <a:picLocks noChangeAspect="1" noChangeArrowheads="1"/>
                      </p:cNvPicPr>
                      <p:nvPr/>
                    </p:nvPicPr>
                    <p:blipFill>
                      <a:blip r:embed="rId4"/>
                      <a:srcRect/>
                      <a:stretch>
                        <a:fillRect/>
                      </a:stretch>
                    </p:blipFill>
                    <p:spPr bwMode="auto">
                      <a:xfrm>
                        <a:off x="1229034" y="3897338"/>
                        <a:ext cx="1080381" cy="33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9270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502"/>
            <a:ext cx="8279384" cy="590349"/>
          </a:xfrm>
        </p:spPr>
        <p:txBody>
          <a:bodyPr wrap="square" lIns="0" tIns="18000" rIns="0" bIns="18000" anchor="ctr" anchorCtr="0">
            <a:spAutoFit/>
          </a:bodyPr>
          <a:lstStyle/>
          <a:p>
            <a:r>
              <a:rPr lang="en-US" sz="3600" noProof="0" dirty="0">
                <a:latin typeface="+mj-lt"/>
              </a:rPr>
              <a:t>Figure 19.16</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1442" y="958463"/>
            <a:ext cx="8279384" cy="405683"/>
          </a:xfrm>
        </p:spPr>
        <p:txBody>
          <a:bodyPr wrap="square" lIns="0" tIns="18000" rIns="0" bIns="18000" anchor="ctr" anchorCtr="0">
            <a:spAutoFit/>
          </a:bodyPr>
          <a:lstStyle/>
          <a:p>
            <a:pPr marL="0" indent="0">
              <a:buNone/>
            </a:pPr>
            <a:r>
              <a:rPr lang="en-US" altLang="en-US" sz="2400" dirty="0"/>
              <a:t>Exhaust Rich</a:t>
            </a:r>
            <a:endParaRPr lang="en-US" sz="2400" noProof="0" dirty="0"/>
          </a:p>
        </p:txBody>
      </p:sp>
      <p:pic>
        <p:nvPicPr>
          <p:cNvPr id="3" name="Picture 2" descr="A rich exhaust mixture entering a dual-cell planar wideband sensor. The sensor is connected to a voltmeter and an ammeter in a P C M.&#10;Long description is available in notes, press F6.">
            <a:extLst>
              <a:ext uri="{FF2B5EF4-FFF2-40B4-BE49-F238E27FC236}">
                <a16:creationId xmlns:a16="http://schemas.microsoft.com/office/drawing/2014/main" id="{2997B468-131E-82E9-ABD0-6AE4C71C3907}"/>
              </a:ext>
            </a:extLst>
          </p:cNvPr>
          <p:cNvPicPr>
            <a:picLocks noChangeAspect="1"/>
          </p:cNvPicPr>
          <p:nvPr/>
        </p:nvPicPr>
        <p:blipFill>
          <a:blip r:embed="rId3"/>
          <a:stretch>
            <a:fillRect/>
          </a:stretch>
        </p:blipFill>
        <p:spPr>
          <a:xfrm>
            <a:off x="959514" y="1469664"/>
            <a:ext cx="7224973" cy="3893272"/>
          </a:xfrm>
          <a:prstGeom prst="rect">
            <a:avLst/>
          </a:prstGeom>
        </p:spPr>
      </p:pic>
      <p:sp>
        <p:nvSpPr>
          <p:cNvPr id="4" name="Content Placeholder 3">
            <a:extLst>
              <a:ext uri="{FF2B5EF4-FFF2-40B4-BE49-F238E27FC236}">
                <a16:creationId xmlns:a16="http://schemas.microsoft.com/office/drawing/2014/main" id="{6940E83E-D888-F4E5-0579-F18FFECC4474}"/>
              </a:ext>
            </a:extLst>
          </p:cNvPr>
          <p:cNvSpPr>
            <a:spLocks noGrp="1"/>
          </p:cNvSpPr>
          <p:nvPr>
            <p:ph idx="13"/>
          </p:nvPr>
        </p:nvSpPr>
        <p:spPr>
          <a:xfrm>
            <a:off x="441442" y="5474790"/>
            <a:ext cx="8279384" cy="775015"/>
          </a:xfrm>
        </p:spPr>
        <p:txBody>
          <a:bodyPr wrap="square" lIns="0" tIns="18000" rIns="0" bIns="18000" anchor="ctr" anchorCtr="0">
            <a:spAutoFit/>
          </a:bodyPr>
          <a:lstStyle/>
          <a:p>
            <a:pPr marL="0" indent="0">
              <a:buNone/>
            </a:pPr>
            <a:r>
              <a:rPr lang="en-US" sz="2400" dirty="0"/>
              <a:t>When the exhaust is rich, the </a:t>
            </a:r>
            <a:r>
              <a:rPr lang="en-US" sz="2400" spc="-300" dirty="0"/>
              <a:t>P C </a:t>
            </a:r>
            <a:r>
              <a:rPr lang="en-US" sz="2400" dirty="0"/>
              <a:t>M applies a negative current into the pump cell.</a:t>
            </a:r>
          </a:p>
        </p:txBody>
      </p:sp>
    </p:spTree>
    <p:extLst>
      <p:ext uri="{BB962C8B-B14F-4D97-AF65-F5344CB8AC3E}">
        <p14:creationId xmlns:p14="http://schemas.microsoft.com/office/powerpoint/2010/main" val="1730115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32128"/>
            <a:ext cx="8279384" cy="590349"/>
          </a:xfrm>
        </p:spPr>
        <p:txBody>
          <a:bodyPr wrap="square" lIns="0" tIns="18000" rIns="0" bIns="18000" anchor="ctr" anchorCtr="0">
            <a:spAutoFit/>
          </a:bodyPr>
          <a:lstStyle/>
          <a:p>
            <a:r>
              <a:rPr lang="en-US" sz="3600" noProof="0" dirty="0">
                <a:latin typeface="+mj-lt"/>
              </a:rPr>
              <a:t>Figure 19.17</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1442" y="1096484"/>
            <a:ext cx="8279384" cy="405683"/>
          </a:xfrm>
        </p:spPr>
        <p:txBody>
          <a:bodyPr wrap="square" lIns="0" tIns="18000" rIns="0" bIns="18000" anchor="ctr" anchorCtr="0">
            <a:spAutoFit/>
          </a:bodyPr>
          <a:lstStyle/>
          <a:p>
            <a:pPr marL="0" indent="0">
              <a:buNone/>
            </a:pPr>
            <a:r>
              <a:rPr lang="en-US" altLang="en-US" sz="2400" dirty="0"/>
              <a:t>Exhaust Lean</a:t>
            </a:r>
            <a:endParaRPr lang="en-US" sz="2400" noProof="0" dirty="0"/>
          </a:p>
        </p:txBody>
      </p:sp>
      <p:pic>
        <p:nvPicPr>
          <p:cNvPr id="5" name="Picture 4" descr="A lean exhaust mixture entering a dual-cell planar wideband sensor. The sensor is connected to a voltmeter and an ammeter in a P C M. &#10;Long description is available in notes, press F6.">
            <a:extLst>
              <a:ext uri="{FF2B5EF4-FFF2-40B4-BE49-F238E27FC236}">
                <a16:creationId xmlns:a16="http://schemas.microsoft.com/office/drawing/2014/main" id="{8D218F07-C834-0D71-5B04-A12BDB0C06FF}"/>
              </a:ext>
            </a:extLst>
          </p:cNvPr>
          <p:cNvPicPr>
            <a:picLocks noChangeAspect="1"/>
          </p:cNvPicPr>
          <p:nvPr/>
        </p:nvPicPr>
        <p:blipFill>
          <a:blip r:embed="rId3"/>
          <a:stretch>
            <a:fillRect/>
          </a:stretch>
        </p:blipFill>
        <p:spPr>
          <a:xfrm>
            <a:off x="1134843" y="1651052"/>
            <a:ext cx="6874314" cy="3708297"/>
          </a:xfrm>
          <a:prstGeom prst="rect">
            <a:avLst/>
          </a:prstGeom>
        </p:spPr>
      </p:pic>
      <p:sp>
        <p:nvSpPr>
          <p:cNvPr id="4" name="Content Placeholder 3">
            <a:extLst>
              <a:ext uri="{FF2B5EF4-FFF2-40B4-BE49-F238E27FC236}">
                <a16:creationId xmlns:a16="http://schemas.microsoft.com/office/drawing/2014/main" id="{6940E83E-D888-F4E5-0579-F18FFECC4474}"/>
              </a:ext>
            </a:extLst>
          </p:cNvPr>
          <p:cNvSpPr>
            <a:spLocks noGrp="1"/>
          </p:cNvSpPr>
          <p:nvPr>
            <p:ph idx="13"/>
          </p:nvPr>
        </p:nvSpPr>
        <p:spPr>
          <a:xfrm>
            <a:off x="441442" y="5578306"/>
            <a:ext cx="8279384" cy="775015"/>
          </a:xfrm>
        </p:spPr>
        <p:txBody>
          <a:bodyPr wrap="square" lIns="0" tIns="18000" rIns="0" bIns="18000" anchor="ctr" anchorCtr="0">
            <a:spAutoFit/>
          </a:bodyPr>
          <a:lstStyle/>
          <a:p>
            <a:pPr marL="0" indent="0">
              <a:buNone/>
            </a:pPr>
            <a:r>
              <a:rPr lang="en-US" sz="2400" dirty="0"/>
              <a:t>When the exhaust is lean, the </a:t>
            </a:r>
            <a:r>
              <a:rPr lang="en-US" sz="2400" spc="-300" dirty="0"/>
              <a:t>P C </a:t>
            </a:r>
            <a:r>
              <a:rPr lang="en-US" sz="2400" dirty="0"/>
              <a:t>M applies a positive current into the pump cell.</a:t>
            </a:r>
          </a:p>
        </p:txBody>
      </p:sp>
    </p:spTree>
    <p:extLst>
      <p:ext uri="{BB962C8B-B14F-4D97-AF65-F5344CB8AC3E}">
        <p14:creationId xmlns:p14="http://schemas.microsoft.com/office/powerpoint/2010/main" val="3550401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32128"/>
            <a:ext cx="8279384" cy="590349"/>
          </a:xfrm>
        </p:spPr>
        <p:txBody>
          <a:bodyPr wrap="square" lIns="0" tIns="18000" rIns="0" bIns="18000" anchor="ctr" anchorCtr="0">
            <a:spAutoFit/>
          </a:bodyPr>
          <a:lstStyle/>
          <a:p>
            <a:r>
              <a:rPr lang="en-US" sz="3600" noProof="0" dirty="0">
                <a:latin typeface="+mj-lt"/>
              </a:rPr>
              <a:t>Dual-Cell Diagnosis</a:t>
            </a: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41442" y="946780"/>
            <a:ext cx="8279384" cy="3668115"/>
          </a:xfrm>
        </p:spPr>
        <p:txBody>
          <a:bodyPr wrap="square" lIns="0" tIns="18000" rIns="0" bIns="18000" anchor="ctr" anchorCtr="0">
            <a:spAutoFit/>
          </a:bodyPr>
          <a:lstStyle/>
          <a:p>
            <a:pPr marL="342900" indent="-342900">
              <a:spcBef>
                <a:spcPts val="600"/>
              </a:spcBef>
            </a:pPr>
            <a:r>
              <a:rPr lang="en-US" altLang="en-US" sz="2400" dirty="0"/>
              <a:t>Scan Tool Diagnosis</a:t>
            </a:r>
          </a:p>
          <a:p>
            <a:pPr marL="829818" lvl="1" indent="-342900"/>
            <a:r>
              <a:rPr lang="en-US" altLang="en-US" sz="2400" dirty="0"/>
              <a:t>Most service information specifies that a scan tool be used to check the wide-band oxygen sensor, because the </a:t>
            </a:r>
            <a:r>
              <a:rPr lang="en-US" altLang="en-US" sz="2400" spc="-300" dirty="0"/>
              <a:t>P C </a:t>
            </a:r>
            <a:r>
              <a:rPr lang="en-US" altLang="en-US" sz="2400" dirty="0"/>
              <a:t>M performs tests of the unit and can identify faults.</a:t>
            </a:r>
          </a:p>
          <a:p>
            <a:pPr marL="342900" indent="-342900">
              <a:spcBef>
                <a:spcPts val="600"/>
              </a:spcBef>
            </a:pPr>
            <a:r>
              <a:rPr lang="en-US" altLang="en-US" sz="2400" dirty="0"/>
              <a:t>Digital Meter Testing</a:t>
            </a:r>
          </a:p>
          <a:p>
            <a:pPr marL="829818" lvl="1" indent="-342900"/>
            <a:r>
              <a:rPr lang="en-US" altLang="en-US" sz="2400" dirty="0"/>
              <a:t>Check service information and determine the circuit and connector terminal identification.</a:t>
            </a:r>
          </a:p>
          <a:p>
            <a:pPr marL="829818" lvl="1" indent="-342900"/>
            <a:r>
              <a:rPr lang="en-US" altLang="en-US" sz="2400" dirty="0"/>
              <a:t>Measure the calibration resistor for opens and shorts.</a:t>
            </a:r>
            <a:endParaRPr lang="en-US" sz="2400" dirty="0"/>
          </a:p>
        </p:txBody>
      </p:sp>
    </p:spTree>
    <p:extLst>
      <p:ext uri="{BB962C8B-B14F-4D97-AF65-F5344CB8AC3E}">
        <p14:creationId xmlns:p14="http://schemas.microsoft.com/office/powerpoint/2010/main" val="662102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68024C0C-D918-63BB-926E-11813F47273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3256A05-0AD5-216D-30D0-D3AD502F3E9C}"/>
              </a:ext>
            </a:extLst>
          </p:cNvPr>
          <p:cNvSpPr>
            <a:spLocks noGrp="1"/>
          </p:cNvSpPr>
          <p:nvPr>
            <p:ph type="title"/>
          </p:nvPr>
        </p:nvSpPr>
        <p:spPr>
          <a:xfrm>
            <a:off x="445476" y="234376"/>
            <a:ext cx="8266723" cy="590349"/>
          </a:xfrm>
        </p:spPr>
        <p:txBody>
          <a:bodyPr wrap="square" lIns="0" tIns="18000" rIns="0" bIns="18000" anchor="ctr" anchorCtr="0">
            <a:spAutoFit/>
          </a:bodyPr>
          <a:lstStyle/>
          <a:p>
            <a:r>
              <a:rPr lang="en-US" sz="3600" noProof="0" dirty="0">
                <a:latin typeface="+mj-lt"/>
              </a:rPr>
              <a:t>Figure 19.18</a:t>
            </a:r>
          </a:p>
        </p:txBody>
      </p:sp>
      <p:sp>
        <p:nvSpPr>
          <p:cNvPr id="7" name="Content Placeholder 6">
            <a:extLst>
              <a:ext uri="{FF2B5EF4-FFF2-40B4-BE49-F238E27FC236}">
                <a16:creationId xmlns:a16="http://schemas.microsoft.com/office/drawing/2014/main" id="{526D6872-2052-4AE3-C4B4-05EE7A9A082A}"/>
              </a:ext>
            </a:extLst>
          </p:cNvPr>
          <p:cNvSpPr>
            <a:spLocks noGrp="1"/>
          </p:cNvSpPr>
          <p:nvPr>
            <p:ph idx="1"/>
          </p:nvPr>
        </p:nvSpPr>
        <p:spPr>
          <a:xfrm>
            <a:off x="457200" y="948957"/>
            <a:ext cx="4114800" cy="405683"/>
          </a:xfrm>
        </p:spPr>
        <p:txBody>
          <a:bodyPr wrap="square" lIns="0" tIns="18000" rIns="0" bIns="18000" anchor="ctr" anchorCtr="0">
            <a:spAutoFit/>
          </a:bodyPr>
          <a:lstStyle/>
          <a:p>
            <a:pPr marL="0" indent="0">
              <a:buNone/>
            </a:pPr>
            <a:r>
              <a:rPr lang="en-US" altLang="en-US" sz="2400" dirty="0"/>
              <a:t>Testing Wide Band</a:t>
            </a:r>
            <a:endParaRPr lang="en-US" sz="2400" noProof="0" dirty="0"/>
          </a:p>
        </p:txBody>
      </p:sp>
      <p:sp>
        <p:nvSpPr>
          <p:cNvPr id="4" name="Content Placeholder 3">
            <a:extLst>
              <a:ext uri="{FF2B5EF4-FFF2-40B4-BE49-F238E27FC236}">
                <a16:creationId xmlns:a16="http://schemas.microsoft.com/office/drawing/2014/main" id="{0F396E37-295C-7F8C-D197-14D1A019E210}"/>
              </a:ext>
            </a:extLst>
          </p:cNvPr>
          <p:cNvSpPr>
            <a:spLocks noGrp="1"/>
          </p:cNvSpPr>
          <p:nvPr>
            <p:ph idx="13"/>
          </p:nvPr>
        </p:nvSpPr>
        <p:spPr>
          <a:xfrm>
            <a:off x="435952" y="1456161"/>
            <a:ext cx="4330358" cy="3729670"/>
          </a:xfrm>
        </p:spPr>
        <p:txBody>
          <a:bodyPr wrap="square" lIns="0" tIns="18000" rIns="0" bIns="18000" anchor="ctr" anchorCtr="0">
            <a:spAutoFit/>
          </a:bodyPr>
          <a:lstStyle/>
          <a:p>
            <a:pPr marL="0" indent="0">
              <a:buNone/>
            </a:pPr>
            <a:r>
              <a:rPr lang="en-US" sz="2400" dirty="0"/>
              <a:t>Testing a dual cell wide-band oxygen sensor can be done using a voltmeter or a scope. The meter reading is attached to the Nernst cell and should read stoichiometric (450 m</a:t>
            </a:r>
            <a:r>
              <a:rPr lang="en-US" sz="100" dirty="0"/>
              <a:t> </a:t>
            </a:r>
            <a:r>
              <a:rPr lang="en-US" sz="2400" dirty="0"/>
              <a:t>V) at all times. The scope is showing activity to the pump cell with commands from the </a:t>
            </a:r>
            <a:r>
              <a:rPr lang="en-US" sz="2400" spc="-300" dirty="0"/>
              <a:t>P C </a:t>
            </a:r>
            <a:r>
              <a:rPr lang="en-US" sz="2400" dirty="0"/>
              <a:t>M to keep the Nernst cell at</a:t>
            </a:r>
          </a:p>
        </p:txBody>
      </p:sp>
      <p:graphicFrame>
        <p:nvGraphicFramePr>
          <p:cNvPr id="13" name="Object 12" descr="14 point 7 ratio 1.">
            <a:extLst>
              <a:ext uri="{FF2B5EF4-FFF2-40B4-BE49-F238E27FC236}">
                <a16:creationId xmlns:a16="http://schemas.microsoft.com/office/drawing/2014/main" id="{E1744DBE-A61A-F281-44D3-1119D7B2AA98}"/>
              </a:ext>
            </a:extLst>
          </p:cNvPr>
          <p:cNvGraphicFramePr>
            <a:graphicFrameLocks noChangeAspect="1"/>
          </p:cNvGraphicFramePr>
          <p:nvPr>
            <p:extLst>
              <p:ext uri="{D42A27DB-BD31-4B8C-83A1-F6EECF244321}">
                <p14:modId xmlns:p14="http://schemas.microsoft.com/office/powerpoint/2010/main" val="3863353056"/>
              </p:ext>
            </p:extLst>
          </p:nvPr>
        </p:nvGraphicFramePr>
        <p:xfrm>
          <a:off x="436563" y="5270875"/>
          <a:ext cx="879475" cy="331788"/>
        </p:xfrm>
        <a:graphic>
          <a:graphicData uri="http://schemas.openxmlformats.org/presentationml/2006/ole">
            <mc:AlternateContent xmlns:mc="http://schemas.openxmlformats.org/markup-compatibility/2006">
              <mc:Choice xmlns:v="urn:schemas-microsoft-com:vml" Requires="v">
                <p:oleObj name="Equation" r:id="rId3" imgW="444240" imgH="164880" progId="Equation.DSMT4">
                  <p:embed/>
                </p:oleObj>
              </mc:Choice>
              <mc:Fallback>
                <p:oleObj name="Equation" r:id="rId3" imgW="444240" imgH="164880" progId="Equation.DSMT4">
                  <p:embed/>
                  <p:pic>
                    <p:nvPicPr>
                      <p:cNvPr id="4" name="Object 3" descr="14 point 7 ratio 1.">
                        <a:extLst>
                          <a:ext uri="{FF2B5EF4-FFF2-40B4-BE49-F238E27FC236}">
                            <a16:creationId xmlns:a16="http://schemas.microsoft.com/office/drawing/2014/main" id="{5560285F-BFF4-A804-BE37-139575471B0F}"/>
                          </a:ext>
                        </a:extLst>
                      </p:cNvPr>
                      <p:cNvPicPr>
                        <a:picLocks noChangeAspect="1" noChangeArrowheads="1"/>
                      </p:cNvPicPr>
                      <p:nvPr/>
                    </p:nvPicPr>
                    <p:blipFill>
                      <a:blip r:embed="rId4"/>
                      <a:srcRect/>
                      <a:stretch>
                        <a:fillRect/>
                      </a:stretch>
                    </p:blipFill>
                    <p:spPr bwMode="auto">
                      <a:xfrm>
                        <a:off x="436563" y="5270875"/>
                        <a:ext cx="8794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Content Placeholder 1">
            <a:extLst>
              <a:ext uri="{FF2B5EF4-FFF2-40B4-BE49-F238E27FC236}">
                <a16:creationId xmlns:a16="http://schemas.microsoft.com/office/drawing/2014/main" id="{213427E4-C3A6-0CCE-E869-55061FAE3960}"/>
              </a:ext>
            </a:extLst>
          </p:cNvPr>
          <p:cNvSpPr>
            <a:spLocks noGrp="1"/>
          </p:cNvSpPr>
          <p:nvPr>
            <p:ph sz="quarter" idx="14"/>
          </p:nvPr>
        </p:nvSpPr>
        <p:spPr>
          <a:xfrm>
            <a:off x="1341804" y="5231201"/>
            <a:ext cx="1981200" cy="405683"/>
          </a:xfrm>
        </p:spPr>
        <p:txBody>
          <a:bodyPr wrap="square" lIns="0" tIns="18000" rIns="0" bIns="18000" anchor="ctr" anchorCtr="0">
            <a:spAutoFit/>
          </a:bodyPr>
          <a:lstStyle/>
          <a:p>
            <a:pPr marL="0" indent="0">
              <a:buNone/>
            </a:pPr>
            <a:r>
              <a:rPr lang="en-US" sz="2400" dirty="0"/>
              <a:t>air</a:t>
            </a:r>
            <a:r>
              <a:rPr lang="en-US" sz="2400" dirty="0">
                <a:solidFill>
                  <a:schemeClr val="tx1"/>
                </a:solidFill>
              </a:rPr>
              <a:t>–</a:t>
            </a:r>
            <a:r>
              <a:rPr lang="en-US" sz="2400" dirty="0"/>
              <a:t>fuel ratio.</a:t>
            </a:r>
          </a:p>
        </p:txBody>
      </p:sp>
      <p:pic>
        <p:nvPicPr>
          <p:cNvPr id="12" name="Picture 11" descr="A dual-cell, wide-band oxygen sensor inside an exhaust manifold with exhaust stream flowing across its diffuser chamber.&#10;Long description is available in notes, press F6.">
            <a:extLst>
              <a:ext uri="{FF2B5EF4-FFF2-40B4-BE49-F238E27FC236}">
                <a16:creationId xmlns:a16="http://schemas.microsoft.com/office/drawing/2014/main" id="{67FC0313-E9E8-2C2E-51A1-615B53AF64EB}"/>
              </a:ext>
            </a:extLst>
          </p:cNvPr>
          <p:cNvPicPr>
            <a:picLocks noChangeAspect="1"/>
          </p:cNvPicPr>
          <p:nvPr/>
        </p:nvPicPr>
        <p:blipFill>
          <a:blip r:embed="rId5"/>
          <a:stretch>
            <a:fillRect/>
          </a:stretch>
        </p:blipFill>
        <p:spPr>
          <a:xfrm>
            <a:off x="4873066" y="1195152"/>
            <a:ext cx="3487268" cy="4654637"/>
          </a:xfrm>
          <a:prstGeom prst="rect">
            <a:avLst/>
          </a:prstGeom>
        </p:spPr>
      </p:pic>
    </p:spTree>
    <p:extLst>
      <p:ext uri="{BB962C8B-B14F-4D97-AF65-F5344CB8AC3E}">
        <p14:creationId xmlns:p14="http://schemas.microsoft.com/office/powerpoint/2010/main" val="1698598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19" name="Title 18">
            <a:extLst>
              <a:ext uri="{FF2B5EF4-FFF2-40B4-BE49-F238E27FC236}">
                <a16:creationId xmlns:a16="http://schemas.microsoft.com/office/drawing/2014/main" id="{DEE89930-2570-1109-AE23-40B7D139A3FB}"/>
              </a:ext>
            </a:extLst>
          </p:cNvPr>
          <p:cNvSpPr>
            <a:spLocks noGrp="1"/>
          </p:cNvSpPr>
          <p:nvPr>
            <p:ph type="title"/>
          </p:nvPr>
        </p:nvSpPr>
        <p:spPr>
          <a:xfrm>
            <a:off x="441442" y="222993"/>
            <a:ext cx="8279384" cy="1144347"/>
          </a:xfrm>
        </p:spPr>
        <p:txBody>
          <a:bodyPr wrap="square" lIns="0" tIns="18000" rIns="0" bIns="18000" anchor="ctr" anchorCtr="0">
            <a:spAutoFit/>
          </a:bodyPr>
          <a:lstStyle/>
          <a:p>
            <a:r>
              <a:rPr lang="en-US" sz="3600" dirty="0">
                <a:latin typeface="+mj-lt"/>
              </a:rPr>
              <a:t>Single-Cell Wide-Band Oxygen Sensors</a:t>
            </a:r>
          </a:p>
        </p:txBody>
      </p:sp>
      <p:sp>
        <p:nvSpPr>
          <p:cNvPr id="20" name="Content Placeholder 19">
            <a:extLst>
              <a:ext uri="{FF2B5EF4-FFF2-40B4-BE49-F238E27FC236}">
                <a16:creationId xmlns:a16="http://schemas.microsoft.com/office/drawing/2014/main" id="{1FA716DD-DB61-AC1D-4BC4-E9BA7970AFE0}"/>
              </a:ext>
            </a:extLst>
          </p:cNvPr>
          <p:cNvSpPr>
            <a:spLocks noGrp="1"/>
          </p:cNvSpPr>
          <p:nvPr>
            <p:ph idx="1"/>
          </p:nvPr>
        </p:nvSpPr>
        <p:spPr>
          <a:xfrm>
            <a:off x="432616" y="1568726"/>
            <a:ext cx="8268367" cy="2483175"/>
          </a:xfrm>
        </p:spPr>
        <p:txBody>
          <a:bodyPr wrap="square" lIns="0" tIns="18000" rIns="0" bIns="18000" anchor="ctr" anchorCtr="0">
            <a:spAutoFit/>
          </a:bodyPr>
          <a:lstStyle/>
          <a:p>
            <a:pPr indent="-342000">
              <a:spcBef>
                <a:spcPts val="600"/>
              </a:spcBef>
              <a:buSzTx/>
            </a:pPr>
            <a:r>
              <a:rPr lang="en-US" altLang="en-US" sz="2400" dirty="0"/>
              <a:t>Construction</a:t>
            </a:r>
          </a:p>
          <a:p>
            <a:pPr lvl="1" indent="-342000"/>
            <a:r>
              <a:rPr lang="en-US" altLang="en-US" sz="2400" dirty="0"/>
              <a:t>A typical single-cell wide-band oxygen sensor looks similar to a conventional four-wire zirconia oxygen sensor and is referred to as an air–fuel sensor.</a:t>
            </a:r>
          </a:p>
          <a:p>
            <a:pPr indent="-342000">
              <a:spcBef>
                <a:spcPts val="600"/>
              </a:spcBef>
              <a:buSzTx/>
            </a:pPr>
            <a:r>
              <a:rPr lang="en-US" altLang="en-US" sz="2400" dirty="0"/>
              <a:t>Milliammeter Testing</a:t>
            </a:r>
          </a:p>
          <a:p>
            <a:pPr lvl="1" indent="-342000"/>
            <a:r>
              <a:rPr lang="en-US" altLang="en-US" sz="2400" dirty="0"/>
              <a:t>Zero (0 </a:t>
            </a:r>
            <a:r>
              <a:rPr lang="en-US" altLang="en-US" sz="2400" spc="-300" dirty="0"/>
              <a:t>m </a:t>
            </a:r>
            <a:r>
              <a:rPr lang="en-US" altLang="en-US" sz="2400" dirty="0"/>
              <a:t>A) represents lambda or stoichiometric air–</a:t>
            </a:r>
            <a:endParaRPr lang="en-US" sz="2400" dirty="0"/>
          </a:p>
        </p:txBody>
      </p:sp>
      <p:sp>
        <p:nvSpPr>
          <p:cNvPr id="21" name="Content Placeholder 20">
            <a:extLst>
              <a:ext uri="{FF2B5EF4-FFF2-40B4-BE49-F238E27FC236}">
                <a16:creationId xmlns:a16="http://schemas.microsoft.com/office/drawing/2014/main" id="{1A204427-347B-5C4A-770A-F5F7C495F47E}"/>
              </a:ext>
            </a:extLst>
          </p:cNvPr>
          <p:cNvSpPr>
            <a:spLocks noGrp="1"/>
          </p:cNvSpPr>
          <p:nvPr>
            <p:ph idx="13"/>
          </p:nvPr>
        </p:nvSpPr>
        <p:spPr>
          <a:xfrm>
            <a:off x="1148578" y="4140106"/>
            <a:ext cx="1578864" cy="405683"/>
          </a:xfrm>
        </p:spPr>
        <p:txBody>
          <a:bodyPr wrap="square" lIns="0" tIns="18000" rIns="0" bIns="18000" anchor="ctr" anchorCtr="0">
            <a:spAutoFit/>
          </a:bodyPr>
          <a:lstStyle/>
          <a:p>
            <a:pPr marL="486918" lvl="1" indent="-486918">
              <a:buNone/>
            </a:pPr>
            <a:r>
              <a:rPr lang="en-US" altLang="en-US" sz="2400" dirty="0"/>
              <a:t>fuel ratio of</a:t>
            </a:r>
            <a:endParaRPr lang="en-US" sz="2400" dirty="0"/>
          </a:p>
        </p:txBody>
      </p:sp>
      <p:graphicFrame>
        <p:nvGraphicFramePr>
          <p:cNvPr id="34" name="Object 33" descr="14 point 7 ratio 1">
            <a:extLst>
              <a:ext uri="{FF2B5EF4-FFF2-40B4-BE49-F238E27FC236}">
                <a16:creationId xmlns:a16="http://schemas.microsoft.com/office/drawing/2014/main" id="{FB1BB7C5-4E02-BE60-11BC-A50D9B5CBDA8}"/>
              </a:ext>
            </a:extLst>
          </p:cNvPr>
          <p:cNvGraphicFramePr>
            <a:graphicFrameLocks noChangeAspect="1"/>
          </p:cNvGraphicFramePr>
          <p:nvPr>
            <p:extLst>
              <p:ext uri="{D42A27DB-BD31-4B8C-83A1-F6EECF244321}">
                <p14:modId xmlns:p14="http://schemas.microsoft.com/office/powerpoint/2010/main" val="892345688"/>
              </p:ext>
            </p:extLst>
          </p:nvPr>
        </p:nvGraphicFramePr>
        <p:xfrm>
          <a:off x="2771981" y="4184982"/>
          <a:ext cx="900634" cy="315929"/>
        </p:xfrm>
        <a:graphic>
          <a:graphicData uri="http://schemas.openxmlformats.org/presentationml/2006/ole">
            <mc:AlternateContent xmlns:mc="http://schemas.openxmlformats.org/markup-compatibility/2006">
              <mc:Choice xmlns:v="urn:schemas-microsoft-com:vml" Requires="v">
                <p:oleObj name="Equation" r:id="rId3" imgW="482400" imgH="164880" progId="Equation.DSMT4">
                  <p:embed/>
                </p:oleObj>
              </mc:Choice>
              <mc:Fallback>
                <p:oleObj name="Equation" r:id="rId3" imgW="482400" imgH="164880" progId="Equation.DSMT4">
                  <p:embed/>
                  <p:pic>
                    <p:nvPicPr>
                      <p:cNvPr id="16" name="Object 15">
                        <a:extLst>
                          <a:ext uri="{FF2B5EF4-FFF2-40B4-BE49-F238E27FC236}">
                            <a16:creationId xmlns:a16="http://schemas.microsoft.com/office/drawing/2014/main" id="{D43AFA1C-BCC0-4C2B-9E1E-66818C685F3B}"/>
                          </a:ext>
                        </a:extLst>
                      </p:cNvPr>
                      <p:cNvPicPr>
                        <a:picLocks noChangeAspect="1" noChangeArrowheads="1"/>
                      </p:cNvPicPr>
                      <p:nvPr/>
                    </p:nvPicPr>
                    <p:blipFill>
                      <a:blip r:embed="rId4"/>
                      <a:srcRect/>
                      <a:stretch>
                        <a:fillRect/>
                      </a:stretch>
                    </p:blipFill>
                    <p:spPr bwMode="auto">
                      <a:xfrm>
                        <a:off x="2771981" y="4184982"/>
                        <a:ext cx="900634" cy="31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Content Placeholder 22">
            <a:extLst>
              <a:ext uri="{FF2B5EF4-FFF2-40B4-BE49-F238E27FC236}">
                <a16:creationId xmlns:a16="http://schemas.microsoft.com/office/drawing/2014/main" id="{1403FF58-D680-9F99-D858-A2FC9166DD66}"/>
              </a:ext>
            </a:extLst>
          </p:cNvPr>
          <p:cNvSpPr>
            <a:spLocks noGrp="1"/>
          </p:cNvSpPr>
          <p:nvPr>
            <p:ph sz="quarter" idx="17"/>
          </p:nvPr>
        </p:nvSpPr>
        <p:spPr>
          <a:xfrm>
            <a:off x="435792" y="4617504"/>
            <a:ext cx="8268367" cy="1744511"/>
          </a:xfrm>
        </p:spPr>
        <p:txBody>
          <a:bodyPr wrap="square" lIns="0" tIns="18000" rIns="0" bIns="18000" anchor="ctr" anchorCtr="0">
            <a:spAutoFit/>
          </a:bodyPr>
          <a:lstStyle/>
          <a:p>
            <a:pPr marL="829818" lvl="1" indent="-342900"/>
            <a:r>
              <a:rPr lang="en-US" altLang="en-US" sz="2400" dirty="0">
                <a:latin typeface="Arial" panose="020B0604020202020204" pitchFamily="34" charset="0"/>
                <a:cs typeface="Arial" panose="020B0604020202020204" pitchFamily="34" charset="0"/>
              </a:rPr>
              <a:t>+10 m</a:t>
            </a:r>
            <a:r>
              <a:rPr lang="en-US" altLang="en-US" sz="1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 indicates a lean condition</a:t>
            </a:r>
          </a:p>
          <a:p>
            <a:pPr marL="829818" lvl="1" indent="-342900"/>
            <a:r>
              <a:rPr lang="en-US" sz="2400" dirty="0">
                <a:effectLst/>
                <a:latin typeface="Arial" panose="020B0604020202020204" pitchFamily="34" charset="0"/>
                <a:ea typeface="Calibri" panose="020F050202020403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10 m</a:t>
            </a:r>
            <a:r>
              <a:rPr lang="en-US" altLang="en-US" sz="1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 indicates a rich condition</a:t>
            </a:r>
          </a:p>
          <a:p>
            <a:pPr marL="342900" indent="-342900">
              <a:spcBef>
                <a:spcPts val="600"/>
              </a:spcBef>
              <a:buSzTx/>
            </a:pPr>
            <a:r>
              <a:rPr lang="en-US" altLang="en-US" sz="2400" dirty="0">
                <a:latin typeface="Arial" panose="020B0604020202020204" pitchFamily="34" charset="0"/>
                <a:cs typeface="Arial" panose="020B0604020202020204" pitchFamily="34" charset="0"/>
              </a:rPr>
              <a:t>Scan Tool Testing</a:t>
            </a:r>
          </a:p>
          <a:p>
            <a:pPr marL="829818" lvl="1" indent="-342900">
              <a:buSzTx/>
            </a:pPr>
            <a:r>
              <a:rPr lang="en-US" altLang="en-US" sz="2400" dirty="0">
                <a:latin typeface="Arial" panose="020B0604020202020204" pitchFamily="34" charset="0"/>
                <a:cs typeface="Arial" panose="020B0604020202020204" pitchFamily="34" charset="0"/>
              </a:rPr>
              <a:t>Scan tool displays voltage, but varies by vehicle.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945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502"/>
            <a:ext cx="8279384" cy="590349"/>
          </a:xfrm>
        </p:spPr>
        <p:txBody>
          <a:bodyPr wrap="square" lIns="0" tIns="18000" rIns="0" bIns="18000" anchor="ctr" anchorCtr="0">
            <a:spAutoFit/>
          </a:bodyPr>
          <a:lstStyle/>
          <a:p>
            <a:r>
              <a:rPr lang="en-US" sz="3600" noProof="0" dirty="0">
                <a:latin typeface="+mj-lt"/>
              </a:rPr>
              <a:t>Figure 19.19</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1442" y="965592"/>
            <a:ext cx="4070173" cy="405683"/>
          </a:xfrm>
        </p:spPr>
        <p:txBody>
          <a:bodyPr wrap="square" lIns="0" tIns="18000" rIns="0" bIns="18000" anchor="ctr" anchorCtr="0">
            <a:spAutoFit/>
          </a:bodyPr>
          <a:lstStyle/>
          <a:p>
            <a:pPr marL="0" indent="0">
              <a:buNone/>
            </a:pPr>
            <a:r>
              <a:rPr lang="en-US" altLang="en-US" sz="2400" dirty="0"/>
              <a:t>Single Cell</a:t>
            </a:r>
            <a:endParaRPr lang="en-US" sz="2400" noProof="0" dirty="0"/>
          </a:p>
        </p:txBody>
      </p:sp>
      <p:sp>
        <p:nvSpPr>
          <p:cNvPr id="4" name="Content Placeholder 3">
            <a:extLst>
              <a:ext uri="{FF2B5EF4-FFF2-40B4-BE49-F238E27FC236}">
                <a16:creationId xmlns:a16="http://schemas.microsoft.com/office/drawing/2014/main" id="{6940E83E-D888-F4E5-0579-F18FFECC4474}"/>
              </a:ext>
            </a:extLst>
          </p:cNvPr>
          <p:cNvSpPr>
            <a:spLocks noGrp="1"/>
          </p:cNvSpPr>
          <p:nvPr>
            <p:ph idx="13"/>
          </p:nvPr>
        </p:nvSpPr>
        <p:spPr>
          <a:xfrm>
            <a:off x="440426" y="1501218"/>
            <a:ext cx="4070173" cy="2991007"/>
          </a:xfrm>
        </p:spPr>
        <p:txBody>
          <a:bodyPr wrap="square" lIns="0" tIns="18000" rIns="0" bIns="18000" anchor="ctr" anchorCtr="0">
            <a:spAutoFit/>
          </a:bodyPr>
          <a:lstStyle/>
          <a:p>
            <a:pPr marL="0" indent="0">
              <a:buNone/>
            </a:pPr>
            <a:r>
              <a:rPr lang="en-US" sz="2400" dirty="0"/>
              <a:t>A single cell wide-band oxygen sensor has four wires with two for the heater and two for the sensor itself. The voltage applied to the sensor is 0.4 volts (3.3 </a:t>
            </a:r>
            <a:r>
              <a:rPr lang="en-US" sz="2400" dirty="0">
                <a:effectLst/>
                <a:latin typeface="Arial" panose="020B0604020202020204" pitchFamily="34" charset="0"/>
                <a:ea typeface="Calibri" panose="020F050202020403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t>
            </a:r>
            <a:r>
              <a:rPr lang="en-US" sz="2400" dirty="0"/>
              <a:t>2.9 = 0.4) across the two leads of the sensor.</a:t>
            </a:r>
          </a:p>
        </p:txBody>
      </p:sp>
      <p:pic>
        <p:nvPicPr>
          <p:cNvPr id="3" name="Picture 2" descr="A diagram depicts a single-cell, wide-band finger design oxygen sensor. Two wires for heater are placed along the body of the sensor and two sensor wires are connected to the E C M.">
            <a:extLst>
              <a:ext uri="{FF2B5EF4-FFF2-40B4-BE49-F238E27FC236}">
                <a16:creationId xmlns:a16="http://schemas.microsoft.com/office/drawing/2014/main" id="{EFD83CCC-4D10-4E5C-6540-4D33722CE5CE}"/>
              </a:ext>
            </a:extLst>
          </p:cNvPr>
          <p:cNvPicPr>
            <a:picLocks noChangeAspect="1"/>
          </p:cNvPicPr>
          <p:nvPr/>
        </p:nvPicPr>
        <p:blipFill>
          <a:blip r:embed="rId3"/>
          <a:stretch>
            <a:fillRect/>
          </a:stretch>
        </p:blipFill>
        <p:spPr>
          <a:xfrm>
            <a:off x="4629732" y="1041921"/>
            <a:ext cx="4075536" cy="3707358"/>
          </a:xfrm>
          <a:prstGeom prst="rect">
            <a:avLst/>
          </a:prstGeom>
        </p:spPr>
      </p:pic>
    </p:spTree>
    <p:extLst>
      <p:ext uri="{BB962C8B-B14F-4D97-AF65-F5344CB8AC3E}">
        <p14:creationId xmlns:p14="http://schemas.microsoft.com/office/powerpoint/2010/main" val="1867964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502"/>
            <a:ext cx="8279384" cy="590349"/>
          </a:xfrm>
        </p:spPr>
        <p:txBody>
          <a:bodyPr wrap="square" lIns="0" tIns="18000" rIns="0" bIns="18000" anchor="ctr" anchorCtr="0">
            <a:spAutoFit/>
          </a:bodyPr>
          <a:lstStyle/>
          <a:p>
            <a:r>
              <a:rPr lang="en-US" sz="3600" noProof="0" dirty="0">
                <a:latin typeface="+mj-lt"/>
              </a:rPr>
              <a:t>Figure 19.20</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1442" y="960858"/>
            <a:ext cx="8279384" cy="405683"/>
          </a:xfrm>
        </p:spPr>
        <p:txBody>
          <a:bodyPr wrap="square" lIns="0" tIns="18000" rIns="0" bIns="18000" anchor="ctr" anchorCtr="0">
            <a:spAutoFit/>
          </a:bodyPr>
          <a:lstStyle/>
          <a:p>
            <a:pPr marL="0" indent="0">
              <a:buNone/>
            </a:pPr>
            <a:r>
              <a:rPr lang="en-US" altLang="en-US" sz="2400" dirty="0"/>
              <a:t>Scan Tool Testing</a:t>
            </a:r>
            <a:endParaRPr lang="en-US" sz="2400" noProof="0" dirty="0"/>
          </a:p>
        </p:txBody>
      </p:sp>
      <p:pic>
        <p:nvPicPr>
          <p:cNvPr id="3" name="Picture 2" descr="A graph on a scan tool display. The graph is plotted for voltage across air-fuel ratio and a 3.3 voltage for 14.7 to 1 air-fuel ratio is marked out.">
            <a:extLst>
              <a:ext uri="{FF2B5EF4-FFF2-40B4-BE49-F238E27FC236}">
                <a16:creationId xmlns:a16="http://schemas.microsoft.com/office/drawing/2014/main" id="{91255A31-E865-1D26-D796-997CE3020A0F}"/>
              </a:ext>
            </a:extLst>
          </p:cNvPr>
          <p:cNvPicPr>
            <a:picLocks noChangeAspect="1"/>
          </p:cNvPicPr>
          <p:nvPr/>
        </p:nvPicPr>
        <p:blipFill>
          <a:blip r:embed="rId3"/>
          <a:stretch>
            <a:fillRect/>
          </a:stretch>
        </p:blipFill>
        <p:spPr>
          <a:xfrm>
            <a:off x="2201876" y="1579575"/>
            <a:ext cx="4740248" cy="3495651"/>
          </a:xfrm>
          <a:prstGeom prst="rect">
            <a:avLst/>
          </a:prstGeom>
        </p:spPr>
      </p:pic>
      <p:sp>
        <p:nvSpPr>
          <p:cNvPr id="4" name="Content Placeholder 3">
            <a:extLst>
              <a:ext uri="{FF2B5EF4-FFF2-40B4-BE49-F238E27FC236}">
                <a16:creationId xmlns:a16="http://schemas.microsoft.com/office/drawing/2014/main" id="{6940E83E-D888-F4E5-0579-F18FFECC4474}"/>
              </a:ext>
            </a:extLst>
          </p:cNvPr>
          <p:cNvSpPr>
            <a:spLocks noGrp="1"/>
          </p:cNvSpPr>
          <p:nvPr>
            <p:ph idx="13"/>
          </p:nvPr>
        </p:nvSpPr>
        <p:spPr>
          <a:xfrm>
            <a:off x="443992" y="5185811"/>
            <a:ext cx="8268208" cy="1144347"/>
          </a:xfrm>
        </p:spPr>
        <p:txBody>
          <a:bodyPr wrap="square" lIns="0" tIns="18000" rIns="0" bIns="18000" anchor="ctr" anchorCtr="0">
            <a:spAutoFit/>
          </a:bodyPr>
          <a:lstStyle/>
          <a:p>
            <a:pPr marL="0" indent="0">
              <a:buNone/>
            </a:pPr>
            <a:r>
              <a:rPr lang="en-US" sz="2400" dirty="0"/>
              <a:t>A scan tool can display various voltages but will often show 3.3 V because the </a:t>
            </a:r>
            <a:r>
              <a:rPr lang="en-US" sz="2400" spc="-300" dirty="0"/>
              <a:t>P C </a:t>
            </a:r>
            <a:r>
              <a:rPr lang="en-US" sz="2400" dirty="0"/>
              <a:t>M is controlling the sensor through applying a low current to the sensor to achieve balance.</a:t>
            </a:r>
          </a:p>
        </p:txBody>
      </p:sp>
    </p:spTree>
    <p:extLst>
      <p:ext uri="{BB962C8B-B14F-4D97-AF65-F5344CB8AC3E}">
        <p14:creationId xmlns:p14="http://schemas.microsoft.com/office/powerpoint/2010/main" val="2165891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14727"/>
            <a:ext cx="8279384" cy="1144347"/>
          </a:xfrm>
        </p:spPr>
        <p:txBody>
          <a:bodyPr wrap="square" lIns="0" tIns="18000" rIns="0" bIns="18000" anchor="ctr" anchorCtr="0">
            <a:spAutoFit/>
          </a:bodyPr>
          <a:lstStyle/>
          <a:p>
            <a:r>
              <a:rPr lang="en-US" sz="3600" noProof="0" dirty="0">
                <a:latin typeface="+mj-lt"/>
              </a:rPr>
              <a:t>Wide-Band Oxygen Sensor Pattern Failures</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1442" y="1487417"/>
            <a:ext cx="8279384" cy="3221839"/>
          </a:xfrm>
        </p:spPr>
        <p:txBody>
          <a:bodyPr wrap="square" lIns="0" tIns="18000" rIns="0" bIns="18000" anchor="ctr" anchorCtr="0">
            <a:spAutoFit/>
          </a:bodyPr>
          <a:lstStyle/>
          <a:p>
            <a:pPr marL="342900" indent="-342900">
              <a:spcBef>
                <a:spcPts val="600"/>
              </a:spcBef>
            </a:pPr>
            <a:r>
              <a:rPr lang="en-US" altLang="en-US" sz="2400" dirty="0"/>
              <a:t>Most of the failures cause a </a:t>
            </a:r>
            <a:r>
              <a:rPr lang="en-US" altLang="en-US" sz="2400" spc="-300" dirty="0"/>
              <a:t>D T </a:t>
            </a:r>
            <a:r>
              <a:rPr lang="en-US" altLang="en-US" sz="2400" dirty="0"/>
              <a:t>C to set, usually causing the malfunction indicator (check engine) lamp to light.</a:t>
            </a:r>
          </a:p>
          <a:p>
            <a:pPr marL="342900" indent="-342900">
              <a:spcBef>
                <a:spcPts val="600"/>
              </a:spcBef>
            </a:pPr>
            <a:r>
              <a:rPr lang="en-US" altLang="en-US" sz="2400" dirty="0"/>
              <a:t>However, one type of failure may not set a </a:t>
            </a:r>
            <a:r>
              <a:rPr lang="en-US" altLang="en-US" sz="2400" spc="-300" dirty="0"/>
              <a:t>D T </a:t>
            </a:r>
            <a:r>
              <a:rPr lang="en-US" altLang="en-US" sz="2400" dirty="0"/>
              <a:t>C, such as when the following occur.</a:t>
            </a:r>
          </a:p>
          <a:p>
            <a:pPr marL="829818" lvl="1" indent="-342900"/>
            <a:r>
              <a:rPr lang="en-US" altLang="en-US" sz="2400" dirty="0"/>
              <a:t>Voltage from the heater circuit bleeds into the Nernst cell.</a:t>
            </a:r>
          </a:p>
          <a:p>
            <a:pPr marL="829818" lvl="1" indent="-342900"/>
            <a:r>
              <a:rPr lang="en-US" altLang="en-US" sz="2400" dirty="0"/>
              <a:t>This voltage causes the engine to operate extremely lean and may or may not set a </a:t>
            </a:r>
            <a:r>
              <a:rPr lang="en-US" altLang="en-US" sz="2400" spc="-300" dirty="0"/>
              <a:t>D T </a:t>
            </a:r>
            <a:r>
              <a:rPr lang="en-US" altLang="en-US" sz="2400" dirty="0"/>
              <a:t>C.</a:t>
            </a:r>
            <a:endParaRPr lang="en-US" sz="2400" noProof="0" dirty="0"/>
          </a:p>
        </p:txBody>
      </p:sp>
    </p:spTree>
    <p:extLst>
      <p:ext uri="{BB962C8B-B14F-4D97-AF65-F5344CB8AC3E}">
        <p14:creationId xmlns:p14="http://schemas.microsoft.com/office/powerpoint/2010/main" val="1251479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14727"/>
            <a:ext cx="8279384" cy="1144347"/>
          </a:xfrm>
        </p:spPr>
        <p:txBody>
          <a:bodyPr wrap="square" lIns="0" tIns="18000" rIns="0" bIns="18000" anchor="ctr" anchorCtr="0">
            <a:spAutoFit/>
          </a:bodyPr>
          <a:lstStyle/>
          <a:p>
            <a:r>
              <a:rPr lang="en-US" sz="3600" dirty="0">
                <a:latin typeface="+mj-lt"/>
              </a:rPr>
              <a:t>Oxygen Sensor–Related Diagnostic Trouble Codes</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idx="1"/>
          </p:nvPr>
        </p:nvSpPr>
        <p:spPr>
          <a:xfrm>
            <a:off x="441442" y="1532740"/>
            <a:ext cx="8279384" cy="4576056"/>
          </a:xfrm>
        </p:spPr>
        <p:txBody>
          <a:bodyPr wrap="square" lIns="0" tIns="18000" rIns="0" bIns="18000" anchor="ctr" anchorCtr="0">
            <a:spAutoFit/>
          </a:bodyPr>
          <a:lstStyle/>
          <a:p>
            <a:pPr marL="342900" indent="-342900">
              <a:spcBef>
                <a:spcPts val="600"/>
              </a:spcBef>
            </a:pPr>
            <a:r>
              <a:rPr lang="en-US" sz="2000" dirty="0"/>
              <a:t>P0131 Upstream </a:t>
            </a:r>
            <a:r>
              <a:rPr lang="en-US" sz="2000" spc="-200" dirty="0"/>
              <a:t>H </a:t>
            </a:r>
            <a:r>
              <a:rPr lang="en-US" sz="2000" dirty="0"/>
              <a:t>O2S grounded</a:t>
            </a:r>
          </a:p>
          <a:p>
            <a:pPr marL="829818" lvl="1" indent="-342900"/>
            <a:r>
              <a:rPr lang="en-US" sz="2000" dirty="0"/>
              <a:t>Exhaust leak upstream of </a:t>
            </a:r>
            <a:r>
              <a:rPr lang="en-US" sz="2000" spc="-200" dirty="0"/>
              <a:t>H </a:t>
            </a:r>
            <a:r>
              <a:rPr lang="en-US" sz="2000" dirty="0"/>
              <a:t>O2S (bank 1)</a:t>
            </a:r>
          </a:p>
          <a:p>
            <a:pPr marL="829818" lvl="1" indent="-342900"/>
            <a:r>
              <a:rPr lang="en-US" sz="2000" dirty="0"/>
              <a:t>Extremely lean air–fuel mixture</a:t>
            </a:r>
          </a:p>
          <a:p>
            <a:pPr marL="829818" lvl="1" indent="-342900"/>
            <a:r>
              <a:rPr lang="en-US" sz="2000" spc="-200" dirty="0"/>
              <a:t>H </a:t>
            </a:r>
            <a:r>
              <a:rPr lang="en-US" sz="2000" dirty="0"/>
              <a:t>O2S defective or contaminated</a:t>
            </a:r>
          </a:p>
          <a:p>
            <a:pPr marL="829818" lvl="1" indent="-342900"/>
            <a:r>
              <a:rPr lang="en-US" sz="2000" spc="-200" dirty="0"/>
              <a:t>H </a:t>
            </a:r>
            <a:r>
              <a:rPr lang="en-US" sz="2000" dirty="0"/>
              <a:t>O2S signal wire shorted-to-ground</a:t>
            </a:r>
          </a:p>
          <a:p>
            <a:pPr marL="342900" indent="-342900">
              <a:spcBef>
                <a:spcPts val="600"/>
              </a:spcBef>
            </a:pPr>
            <a:r>
              <a:rPr lang="en-US" sz="2000" dirty="0"/>
              <a:t>P0132 Upstream </a:t>
            </a:r>
            <a:r>
              <a:rPr lang="en-US" sz="2000" spc="-200" dirty="0"/>
              <a:t>H </a:t>
            </a:r>
            <a:r>
              <a:rPr lang="en-US" sz="2000" dirty="0"/>
              <a:t>O2S shorted Upstream </a:t>
            </a:r>
            <a:r>
              <a:rPr lang="en-US" sz="2000" spc="-200" dirty="0"/>
              <a:t>H </a:t>
            </a:r>
            <a:r>
              <a:rPr lang="en-US" sz="2000" dirty="0"/>
              <a:t>O2S (bank 1) shorted</a:t>
            </a:r>
          </a:p>
          <a:p>
            <a:pPr marL="829818" lvl="1" indent="-342900"/>
            <a:r>
              <a:rPr lang="en-US" sz="2000" dirty="0"/>
              <a:t>Defective </a:t>
            </a:r>
            <a:r>
              <a:rPr lang="en-US" sz="2000" spc="-200" dirty="0"/>
              <a:t>H </a:t>
            </a:r>
            <a:r>
              <a:rPr lang="en-US" sz="2000" dirty="0"/>
              <a:t>O2S</a:t>
            </a:r>
          </a:p>
          <a:p>
            <a:pPr marL="829818" lvl="1" indent="-342900"/>
            <a:r>
              <a:rPr lang="en-US" sz="2000" dirty="0"/>
              <a:t>Fuel-contaminated </a:t>
            </a:r>
            <a:r>
              <a:rPr lang="en-US" sz="2000" spc="-200" dirty="0"/>
              <a:t>H </a:t>
            </a:r>
            <a:r>
              <a:rPr lang="en-US" sz="2000" dirty="0"/>
              <a:t>O2S</a:t>
            </a:r>
          </a:p>
          <a:p>
            <a:pPr marL="342900" indent="-342900">
              <a:spcBef>
                <a:spcPts val="600"/>
              </a:spcBef>
            </a:pPr>
            <a:r>
              <a:rPr lang="en-US" sz="2000" dirty="0"/>
              <a:t>P0133 Upstream </a:t>
            </a:r>
            <a:r>
              <a:rPr lang="en-US" sz="2000" spc="-200" dirty="0"/>
              <a:t>H </a:t>
            </a:r>
            <a:r>
              <a:rPr lang="en-US" sz="2000" dirty="0"/>
              <a:t>O2S slow response</a:t>
            </a:r>
          </a:p>
          <a:p>
            <a:pPr marL="829818" lvl="1" indent="-342900"/>
            <a:r>
              <a:rPr lang="en-US" sz="2000" dirty="0"/>
              <a:t>Open or short in heater circuit</a:t>
            </a:r>
          </a:p>
          <a:p>
            <a:pPr marL="829818" lvl="1" indent="-342900"/>
            <a:r>
              <a:rPr lang="en-US" sz="2000" dirty="0"/>
              <a:t>Defective or fuel-contaminated </a:t>
            </a:r>
            <a:r>
              <a:rPr lang="en-US" sz="2000" spc="-200" dirty="0"/>
              <a:t>H </a:t>
            </a:r>
            <a:r>
              <a:rPr lang="en-US" sz="2000" dirty="0"/>
              <a:t>O2S</a:t>
            </a:r>
          </a:p>
          <a:p>
            <a:pPr marL="829818" lvl="1" indent="-342900"/>
            <a:r>
              <a:rPr lang="en-US" sz="2000" spc="-200" dirty="0"/>
              <a:t>E G </a:t>
            </a:r>
            <a:r>
              <a:rPr lang="en-US" sz="2000" dirty="0"/>
              <a:t>R or fuel system fault</a:t>
            </a:r>
            <a:endParaRPr lang="en-US" sz="2000" noProof="0" dirty="0"/>
          </a:p>
        </p:txBody>
      </p:sp>
    </p:spTree>
    <p:extLst>
      <p:ext uri="{BB962C8B-B14F-4D97-AF65-F5344CB8AC3E}">
        <p14:creationId xmlns:p14="http://schemas.microsoft.com/office/powerpoint/2010/main" val="2188192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32128"/>
            <a:ext cx="8270758" cy="590349"/>
          </a:xfrm>
        </p:spPr>
        <p:txBody>
          <a:bodyPr wrap="square" lIns="0" tIns="18000" rIns="0" bIns="18000" anchor="ctr" anchorCtr="0">
            <a:spAutoFit/>
          </a:bodyPr>
          <a:lstStyle/>
          <a:p>
            <a:r>
              <a:rPr lang="en-US" sz="3600" noProof="0" dirty="0">
                <a:latin typeface="+mj-lt"/>
              </a:rPr>
              <a:t>Question 3</a:t>
            </a: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41442" y="958237"/>
            <a:ext cx="8279384" cy="775015"/>
          </a:xfrm>
        </p:spPr>
        <p:txBody>
          <a:bodyPr wrap="square" lIns="0" tIns="18000" rIns="0" bIns="18000" anchor="ctr" anchorCtr="0">
            <a:spAutoFit/>
          </a:bodyPr>
          <a:lstStyle/>
          <a:p>
            <a:pPr marL="0" indent="0">
              <a:buNone/>
            </a:pPr>
            <a:r>
              <a:rPr lang="en-US" altLang="en-US" sz="2400" dirty="0"/>
              <a:t>How are diagnostics performed on a wide-band dual-cell oxygen sensor?</a:t>
            </a:r>
            <a:endParaRPr lang="en-US" sz="2400" dirty="0"/>
          </a:p>
        </p:txBody>
      </p:sp>
    </p:spTree>
    <p:extLst>
      <p:ext uri="{BB962C8B-B14F-4D97-AF65-F5344CB8AC3E}">
        <p14:creationId xmlns:p14="http://schemas.microsoft.com/office/powerpoint/2010/main" val="212580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2816" y="249380"/>
            <a:ext cx="8279384" cy="590349"/>
          </a:xfrm>
        </p:spPr>
        <p:txBody>
          <a:bodyPr wrap="square" lIns="0" tIns="18000" rIns="0" bIns="18000" anchor="ctr" anchorCtr="0">
            <a:spAutoFit/>
          </a:bodyPr>
          <a:lstStyle/>
          <a:p>
            <a:r>
              <a:rPr lang="en-US" altLang="en-US" sz="3600" dirty="0">
                <a:latin typeface="+mj-lt"/>
                <a:cs typeface="Arial" panose="020B0604020202020204" pitchFamily="34" charset="0"/>
              </a:rPr>
              <a:t>Oxygen Sensors </a:t>
            </a:r>
            <a:r>
              <a:rPr lang="en-US" altLang="en-US" sz="2800" dirty="0">
                <a:latin typeface="+mj-lt"/>
                <a:cs typeface="Arial" panose="020B0604020202020204" pitchFamily="34" charset="0"/>
              </a:rPr>
              <a:t>(2 of 3)</a:t>
            </a:r>
            <a:endParaRPr lang="en-US" sz="2600" dirty="0">
              <a:latin typeface="+mj-lt"/>
              <a:cs typeface="Arial" panose="020B0604020202020204" pitchFamily="34" charset="0"/>
            </a:endParaRPr>
          </a:p>
        </p:txBody>
      </p:sp>
      <p:sp>
        <p:nvSpPr>
          <p:cNvPr id="5" name="Content Placeholder 4">
            <a:extLst>
              <a:ext uri="{FF2B5EF4-FFF2-40B4-BE49-F238E27FC236}">
                <a16:creationId xmlns:a16="http://schemas.microsoft.com/office/drawing/2014/main" id="{249711D9-FF30-CB2B-131E-B93FC535223C}"/>
              </a:ext>
            </a:extLst>
          </p:cNvPr>
          <p:cNvSpPr>
            <a:spLocks noGrp="1"/>
          </p:cNvSpPr>
          <p:nvPr>
            <p:ph idx="1"/>
          </p:nvPr>
        </p:nvSpPr>
        <p:spPr>
          <a:xfrm>
            <a:off x="442341" y="944112"/>
            <a:ext cx="8279384" cy="2852507"/>
          </a:xfrm>
        </p:spPr>
        <p:txBody>
          <a:bodyPr wrap="square" lIns="0" tIns="18000" rIns="0" bIns="18000" anchor="ctr" anchorCtr="0">
            <a:spAutoFit/>
          </a:bodyPr>
          <a:lstStyle/>
          <a:p>
            <a:pPr marL="342900" indent="-342900">
              <a:spcBef>
                <a:spcPts val="600"/>
              </a:spcBef>
              <a:buSzTx/>
            </a:pPr>
            <a:r>
              <a:rPr lang="en-US" altLang="en-US" sz="2400" dirty="0"/>
              <a:t>Construction</a:t>
            </a:r>
          </a:p>
          <a:p>
            <a:pPr marL="829818" lvl="1" indent="-342900"/>
            <a:r>
              <a:rPr lang="en-US" altLang="en-US" sz="2400" dirty="0"/>
              <a:t>Zirconia oxygen sensor has sensing element in shape of a thimble; therefore, it is often referred to as one of the following: thimble design, cup design, or finger design.</a:t>
            </a:r>
          </a:p>
          <a:p>
            <a:pPr marL="342900" indent="-342900">
              <a:spcBef>
                <a:spcPts val="600"/>
              </a:spcBef>
              <a:buSzTx/>
            </a:pPr>
            <a:r>
              <a:rPr lang="en-US" altLang="en-US" sz="2400" dirty="0"/>
              <a:t>Operation</a:t>
            </a:r>
          </a:p>
          <a:p>
            <a:pPr marL="829818" lvl="1" indent="-342900">
              <a:buSzTx/>
            </a:pPr>
            <a:r>
              <a:rPr lang="en-US" altLang="en-US" sz="2400" dirty="0"/>
              <a:t>When concentration of oxygen on exhaust side</a:t>
            </a:r>
          </a:p>
        </p:txBody>
      </p:sp>
      <p:sp>
        <p:nvSpPr>
          <p:cNvPr id="6" name="Content Placeholder 5">
            <a:extLst>
              <a:ext uri="{FF2B5EF4-FFF2-40B4-BE49-F238E27FC236}">
                <a16:creationId xmlns:a16="http://schemas.microsoft.com/office/drawing/2014/main" id="{BED6ACC8-0290-75CC-DBEF-AE71A7C2304C}"/>
              </a:ext>
            </a:extLst>
          </p:cNvPr>
          <p:cNvSpPr>
            <a:spLocks noGrp="1"/>
          </p:cNvSpPr>
          <p:nvPr>
            <p:ph idx="13"/>
          </p:nvPr>
        </p:nvSpPr>
        <p:spPr>
          <a:xfrm>
            <a:off x="1246442" y="3867165"/>
            <a:ext cx="4783455" cy="405683"/>
          </a:xfrm>
        </p:spPr>
        <p:txBody>
          <a:bodyPr wrap="square" lIns="0" tIns="18000" rIns="0" bIns="18000" anchor="ctr" anchorCtr="0">
            <a:spAutoFit/>
          </a:bodyPr>
          <a:lstStyle/>
          <a:p>
            <a:pPr marL="0" lvl="1" indent="0">
              <a:buNone/>
            </a:pPr>
            <a:r>
              <a:rPr lang="en-US" altLang="en-US" sz="2400" dirty="0"/>
              <a:t>of the thimble is low, a high voltage</a:t>
            </a:r>
            <a:endParaRPr lang="en-US" sz="2400" dirty="0"/>
          </a:p>
        </p:txBody>
      </p:sp>
      <p:graphicFrame>
        <p:nvGraphicFramePr>
          <p:cNvPr id="4" name="Object 3" descr="Left parenthesis 0 point 6 0">
            <a:extLst>
              <a:ext uri="{FF2B5EF4-FFF2-40B4-BE49-F238E27FC236}">
                <a16:creationId xmlns:a16="http://schemas.microsoft.com/office/drawing/2014/main" id="{DC27098E-199D-EE9D-5C67-4B18E9AD5390}"/>
              </a:ext>
            </a:extLst>
          </p:cNvPr>
          <p:cNvGraphicFramePr>
            <a:graphicFrameLocks noChangeAspect="1"/>
          </p:cNvGraphicFramePr>
          <p:nvPr>
            <p:extLst>
              <p:ext uri="{D42A27DB-BD31-4B8C-83A1-F6EECF244321}">
                <p14:modId xmlns:p14="http://schemas.microsoft.com/office/powerpoint/2010/main" val="16193788"/>
              </p:ext>
            </p:extLst>
          </p:nvPr>
        </p:nvGraphicFramePr>
        <p:xfrm>
          <a:off x="6103938" y="3899832"/>
          <a:ext cx="749300" cy="393700"/>
        </p:xfrm>
        <a:graphic>
          <a:graphicData uri="http://schemas.openxmlformats.org/presentationml/2006/ole">
            <mc:AlternateContent xmlns:mc="http://schemas.openxmlformats.org/markup-compatibility/2006">
              <mc:Choice xmlns:v="urn:schemas-microsoft-com:vml" Requires="v">
                <p:oleObj name="Equation" r:id="rId3" imgW="393480" imgH="203040" progId="Equation.DSMT4">
                  <p:embed/>
                </p:oleObj>
              </mc:Choice>
              <mc:Fallback>
                <p:oleObj name="Equation" r:id="rId3" imgW="393480" imgH="203040" progId="Equation.DSMT4">
                  <p:embed/>
                  <p:pic>
                    <p:nvPicPr>
                      <p:cNvPr id="4" name="Object 3">
                        <a:extLst>
                          <a:ext uri="{FF2B5EF4-FFF2-40B4-BE49-F238E27FC236}">
                            <a16:creationId xmlns:a16="http://schemas.microsoft.com/office/drawing/2014/main" id="{DC27098E-199D-EE9D-5C67-4B18E9AD5390}"/>
                          </a:ext>
                        </a:extLst>
                      </p:cNvPr>
                      <p:cNvPicPr>
                        <a:picLocks noChangeAspect="1" noChangeArrowheads="1"/>
                      </p:cNvPicPr>
                      <p:nvPr/>
                    </p:nvPicPr>
                    <p:blipFill>
                      <a:blip r:embed="rId4"/>
                      <a:srcRect/>
                      <a:stretch>
                        <a:fillRect/>
                      </a:stretch>
                    </p:blipFill>
                    <p:spPr bwMode="auto">
                      <a:xfrm>
                        <a:off x="6103938" y="3899832"/>
                        <a:ext cx="749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7">
            <a:extLst>
              <a:ext uri="{FF2B5EF4-FFF2-40B4-BE49-F238E27FC236}">
                <a16:creationId xmlns:a16="http://schemas.microsoft.com/office/drawing/2014/main" id="{4EBB2635-5C69-5D12-EEC6-3D2D5EF7A44C}"/>
              </a:ext>
            </a:extLst>
          </p:cNvPr>
          <p:cNvSpPr>
            <a:spLocks noGrp="1"/>
          </p:cNvSpPr>
          <p:nvPr>
            <p:ph sz="quarter" idx="17"/>
          </p:nvPr>
        </p:nvSpPr>
        <p:spPr>
          <a:xfrm>
            <a:off x="6934454" y="3859940"/>
            <a:ext cx="306783" cy="405683"/>
          </a:xfrm>
        </p:spPr>
        <p:txBody>
          <a:bodyPr wrap="square" lIns="0" tIns="18000" rIns="0" bIns="18000" anchor="ctr" anchorCtr="0">
            <a:spAutoFit/>
          </a:bodyPr>
          <a:lstStyle/>
          <a:p>
            <a:pPr marL="0" lvl="1" indent="0">
              <a:buNone/>
            </a:pPr>
            <a:r>
              <a:rPr lang="en-US" altLang="en-US" sz="2400" dirty="0"/>
              <a:t>to</a:t>
            </a:r>
            <a:endParaRPr lang="en-US" sz="2400" dirty="0"/>
          </a:p>
        </p:txBody>
      </p:sp>
      <p:graphicFrame>
        <p:nvGraphicFramePr>
          <p:cNvPr id="19" name="Object 18" descr="1 point 0 voltage right parenthesis">
            <a:extLst>
              <a:ext uri="{FF2B5EF4-FFF2-40B4-BE49-F238E27FC236}">
                <a16:creationId xmlns:a16="http://schemas.microsoft.com/office/drawing/2014/main" id="{37C30A8E-6721-84B3-C3B9-FF833E7EA002}"/>
              </a:ext>
            </a:extLst>
          </p:cNvPr>
          <p:cNvGraphicFramePr>
            <a:graphicFrameLocks noChangeAspect="1"/>
          </p:cNvGraphicFramePr>
          <p:nvPr>
            <p:extLst>
              <p:ext uri="{D42A27DB-BD31-4B8C-83A1-F6EECF244321}">
                <p14:modId xmlns:p14="http://schemas.microsoft.com/office/powerpoint/2010/main" val="2496011747"/>
              </p:ext>
            </p:extLst>
          </p:nvPr>
        </p:nvGraphicFramePr>
        <p:xfrm>
          <a:off x="7258382" y="3899832"/>
          <a:ext cx="820738" cy="393700"/>
        </p:xfrm>
        <a:graphic>
          <a:graphicData uri="http://schemas.openxmlformats.org/presentationml/2006/ole">
            <mc:AlternateContent xmlns:mc="http://schemas.openxmlformats.org/markup-compatibility/2006">
              <mc:Choice xmlns:v="urn:schemas-microsoft-com:vml" Requires="v">
                <p:oleObj name="Equation" r:id="rId5" imgW="431640" imgH="203040" progId="Equation.DSMT4">
                  <p:embed/>
                </p:oleObj>
              </mc:Choice>
              <mc:Fallback>
                <p:oleObj name="Equation" r:id="rId5" imgW="431640" imgH="203040" progId="Equation.DSMT4">
                  <p:embed/>
                  <p:pic>
                    <p:nvPicPr>
                      <p:cNvPr id="4" name="Object 3">
                        <a:extLst>
                          <a:ext uri="{FF2B5EF4-FFF2-40B4-BE49-F238E27FC236}">
                            <a16:creationId xmlns:a16="http://schemas.microsoft.com/office/drawing/2014/main" id="{DC27098E-199D-EE9D-5C67-4B18E9AD5390}"/>
                          </a:ext>
                        </a:extLst>
                      </p:cNvPr>
                      <p:cNvPicPr>
                        <a:picLocks noChangeAspect="1" noChangeArrowheads="1"/>
                      </p:cNvPicPr>
                      <p:nvPr/>
                    </p:nvPicPr>
                    <p:blipFill>
                      <a:blip r:embed="rId6"/>
                      <a:srcRect/>
                      <a:stretch>
                        <a:fillRect/>
                      </a:stretch>
                    </p:blipFill>
                    <p:spPr bwMode="auto">
                      <a:xfrm>
                        <a:off x="7258382" y="3899832"/>
                        <a:ext cx="8207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Content Placeholder 10">
            <a:extLst>
              <a:ext uri="{FF2B5EF4-FFF2-40B4-BE49-F238E27FC236}">
                <a16:creationId xmlns:a16="http://schemas.microsoft.com/office/drawing/2014/main" id="{2609AACB-B62F-0BE2-4046-BC00106DA1C9}"/>
              </a:ext>
            </a:extLst>
          </p:cNvPr>
          <p:cNvSpPr>
            <a:spLocks noGrp="1"/>
          </p:cNvSpPr>
          <p:nvPr>
            <p:ph sz="quarter" idx="18"/>
          </p:nvPr>
        </p:nvSpPr>
        <p:spPr>
          <a:xfrm>
            <a:off x="1246442" y="4328635"/>
            <a:ext cx="7475282" cy="775015"/>
          </a:xfrm>
        </p:spPr>
        <p:txBody>
          <a:bodyPr wrap="square" lIns="0" tIns="18000" rIns="0" bIns="18000" anchor="ctr" anchorCtr="0">
            <a:spAutoFit/>
          </a:bodyPr>
          <a:lstStyle/>
          <a:p>
            <a:pPr marL="0" lvl="1" indent="0">
              <a:buNone/>
            </a:pPr>
            <a:r>
              <a:rPr lang="en-US" altLang="en-US" sz="2400" dirty="0"/>
              <a:t>is generated between the electrodes. As the oxygen concentration on the exhaust side increases, the</a:t>
            </a:r>
            <a:endParaRPr lang="en-US" sz="2400" dirty="0"/>
          </a:p>
        </p:txBody>
      </p:sp>
      <p:sp>
        <p:nvSpPr>
          <p:cNvPr id="12" name="Content Placeholder 11">
            <a:extLst>
              <a:ext uri="{FF2B5EF4-FFF2-40B4-BE49-F238E27FC236}">
                <a16:creationId xmlns:a16="http://schemas.microsoft.com/office/drawing/2014/main" id="{477EE811-6FBD-B4F7-3113-C5E39D2576C7}"/>
              </a:ext>
            </a:extLst>
          </p:cNvPr>
          <p:cNvSpPr>
            <a:spLocks noGrp="1"/>
          </p:cNvSpPr>
          <p:nvPr>
            <p:ph sz="quarter" idx="19"/>
          </p:nvPr>
        </p:nvSpPr>
        <p:spPr>
          <a:xfrm>
            <a:off x="1235075" y="5145068"/>
            <a:ext cx="3333750" cy="405683"/>
          </a:xfrm>
        </p:spPr>
        <p:txBody>
          <a:bodyPr wrap="square" lIns="0" tIns="18000" rIns="0" bIns="18000" anchor="ctr" anchorCtr="0">
            <a:spAutoFit/>
          </a:bodyPr>
          <a:lstStyle/>
          <a:p>
            <a:pPr marL="0" lvl="1" indent="0">
              <a:buNone/>
            </a:pPr>
            <a:r>
              <a:rPr lang="en-US" altLang="en-US" sz="2400" dirty="0"/>
              <a:t>voltage generated drops</a:t>
            </a:r>
            <a:endParaRPr lang="en-US" sz="2400" dirty="0"/>
          </a:p>
        </p:txBody>
      </p:sp>
      <p:graphicFrame>
        <p:nvGraphicFramePr>
          <p:cNvPr id="20" name="Object 19" descr="Left parenthesis 0 point 0">
            <a:extLst>
              <a:ext uri="{FF2B5EF4-FFF2-40B4-BE49-F238E27FC236}">
                <a16:creationId xmlns:a16="http://schemas.microsoft.com/office/drawing/2014/main" id="{0F872FCE-0A48-C7AF-9EE9-316BDB250C2B}"/>
              </a:ext>
            </a:extLst>
          </p:cNvPr>
          <p:cNvGraphicFramePr>
            <a:graphicFrameLocks noChangeAspect="1"/>
          </p:cNvGraphicFramePr>
          <p:nvPr>
            <p:extLst>
              <p:ext uri="{D42A27DB-BD31-4B8C-83A1-F6EECF244321}">
                <p14:modId xmlns:p14="http://schemas.microsoft.com/office/powerpoint/2010/main" val="916713219"/>
              </p:ext>
            </p:extLst>
          </p:nvPr>
        </p:nvGraphicFramePr>
        <p:xfrm>
          <a:off x="4598992" y="5187157"/>
          <a:ext cx="579437" cy="393700"/>
        </p:xfrm>
        <a:graphic>
          <a:graphicData uri="http://schemas.openxmlformats.org/presentationml/2006/ole">
            <mc:AlternateContent xmlns:mc="http://schemas.openxmlformats.org/markup-compatibility/2006">
              <mc:Choice xmlns:v="urn:schemas-microsoft-com:vml" Requires="v">
                <p:oleObj name="Equation" r:id="rId7" imgW="304560" imgH="203040" progId="Equation.DSMT4">
                  <p:embed/>
                </p:oleObj>
              </mc:Choice>
              <mc:Fallback>
                <p:oleObj name="Equation" r:id="rId7" imgW="304560" imgH="203040" progId="Equation.DSMT4">
                  <p:embed/>
                  <p:pic>
                    <p:nvPicPr>
                      <p:cNvPr id="19" name="Object 18">
                        <a:extLst>
                          <a:ext uri="{FF2B5EF4-FFF2-40B4-BE49-F238E27FC236}">
                            <a16:creationId xmlns:a16="http://schemas.microsoft.com/office/drawing/2014/main" id="{37C30A8E-6721-84B3-C3B9-FF833E7EA002}"/>
                          </a:ext>
                        </a:extLst>
                      </p:cNvPr>
                      <p:cNvPicPr>
                        <a:picLocks noChangeAspect="1" noChangeArrowheads="1"/>
                      </p:cNvPicPr>
                      <p:nvPr/>
                    </p:nvPicPr>
                    <p:blipFill>
                      <a:blip r:embed="rId8"/>
                      <a:srcRect/>
                      <a:stretch>
                        <a:fillRect/>
                      </a:stretch>
                    </p:blipFill>
                    <p:spPr bwMode="auto">
                      <a:xfrm>
                        <a:off x="4598992" y="5187157"/>
                        <a:ext cx="5794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Content Placeholder 12">
            <a:extLst>
              <a:ext uri="{FF2B5EF4-FFF2-40B4-BE49-F238E27FC236}">
                <a16:creationId xmlns:a16="http://schemas.microsoft.com/office/drawing/2014/main" id="{48B21A32-997F-8835-F8E2-B9C07813C78E}"/>
              </a:ext>
            </a:extLst>
          </p:cNvPr>
          <p:cNvSpPr>
            <a:spLocks noGrp="1"/>
          </p:cNvSpPr>
          <p:nvPr>
            <p:ph sz="quarter" idx="20"/>
          </p:nvPr>
        </p:nvSpPr>
        <p:spPr>
          <a:xfrm>
            <a:off x="5219686" y="5148327"/>
            <a:ext cx="288952" cy="405683"/>
          </a:xfrm>
        </p:spPr>
        <p:txBody>
          <a:bodyPr lIns="0" tIns="18000" rIns="0" bIns="18000" anchor="ctr" anchorCtr="0">
            <a:spAutoFit/>
          </a:bodyPr>
          <a:lstStyle/>
          <a:p>
            <a:pPr marL="485775" lvl="1" indent="-850900">
              <a:buNone/>
            </a:pPr>
            <a:r>
              <a:rPr lang="en-US" altLang="en-US" sz="2400" dirty="0"/>
              <a:t>to</a:t>
            </a:r>
            <a:endParaRPr lang="en-US" sz="2400" dirty="0"/>
          </a:p>
        </p:txBody>
      </p:sp>
      <p:graphicFrame>
        <p:nvGraphicFramePr>
          <p:cNvPr id="21" name="Object 20" descr="0 point 3 voltage right parenthesis.">
            <a:extLst>
              <a:ext uri="{FF2B5EF4-FFF2-40B4-BE49-F238E27FC236}">
                <a16:creationId xmlns:a16="http://schemas.microsoft.com/office/drawing/2014/main" id="{27B1399C-9E72-2A37-A322-8728D566EE1A}"/>
              </a:ext>
            </a:extLst>
          </p:cNvPr>
          <p:cNvGraphicFramePr>
            <a:graphicFrameLocks noChangeAspect="1"/>
          </p:cNvGraphicFramePr>
          <p:nvPr>
            <p:extLst>
              <p:ext uri="{D42A27DB-BD31-4B8C-83A1-F6EECF244321}">
                <p14:modId xmlns:p14="http://schemas.microsoft.com/office/powerpoint/2010/main" val="4028120852"/>
              </p:ext>
            </p:extLst>
          </p:nvPr>
        </p:nvGraphicFramePr>
        <p:xfrm>
          <a:off x="5549897" y="5187157"/>
          <a:ext cx="917575" cy="393700"/>
        </p:xfrm>
        <a:graphic>
          <a:graphicData uri="http://schemas.openxmlformats.org/presentationml/2006/ole">
            <mc:AlternateContent xmlns:mc="http://schemas.openxmlformats.org/markup-compatibility/2006">
              <mc:Choice xmlns:v="urn:schemas-microsoft-com:vml" Requires="v">
                <p:oleObj name="Equation" r:id="rId9" imgW="482400" imgH="203040" progId="Equation.DSMT4">
                  <p:embed/>
                </p:oleObj>
              </mc:Choice>
              <mc:Fallback>
                <p:oleObj name="Equation" r:id="rId9" imgW="482400" imgH="203040" progId="Equation.DSMT4">
                  <p:embed/>
                  <p:pic>
                    <p:nvPicPr>
                      <p:cNvPr id="20" name="Object 19">
                        <a:extLst>
                          <a:ext uri="{FF2B5EF4-FFF2-40B4-BE49-F238E27FC236}">
                            <a16:creationId xmlns:a16="http://schemas.microsoft.com/office/drawing/2014/main" id="{0F872FCE-0A48-C7AF-9EE9-316BDB250C2B}"/>
                          </a:ext>
                        </a:extLst>
                      </p:cNvPr>
                      <p:cNvPicPr>
                        <a:picLocks noChangeAspect="1" noChangeArrowheads="1"/>
                      </p:cNvPicPr>
                      <p:nvPr/>
                    </p:nvPicPr>
                    <p:blipFill>
                      <a:blip r:embed="rId10"/>
                      <a:srcRect/>
                      <a:stretch>
                        <a:fillRect/>
                      </a:stretch>
                    </p:blipFill>
                    <p:spPr bwMode="auto">
                      <a:xfrm>
                        <a:off x="5549897" y="5187157"/>
                        <a:ext cx="9175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65572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442" y="223502"/>
            <a:ext cx="8279384" cy="590349"/>
          </a:xfrm>
        </p:spPr>
        <p:txBody>
          <a:bodyPr wrap="square" lIns="0" tIns="18000" rIns="0" bIns="18000" anchor="ctr" anchorCtr="0">
            <a:spAutoFit/>
          </a:bodyPr>
          <a:lstStyle/>
          <a:p>
            <a:r>
              <a:rPr lang="en-US" sz="3600" noProof="0" dirty="0">
                <a:latin typeface="+mj-lt"/>
              </a:rPr>
              <a:t>Answer 3</a:t>
            </a:r>
          </a:p>
        </p:txBody>
      </p:sp>
      <p:sp>
        <p:nvSpPr>
          <p:cNvPr id="11" name="Content Placeholder 10">
            <a:extLst>
              <a:ext uri="{FF2B5EF4-FFF2-40B4-BE49-F238E27FC236}">
                <a16:creationId xmlns:a16="http://schemas.microsoft.com/office/drawing/2014/main" id="{554C5B0D-6DA9-9775-D543-EA2CBD19719E}"/>
              </a:ext>
            </a:extLst>
          </p:cNvPr>
          <p:cNvSpPr>
            <a:spLocks noGrp="1"/>
          </p:cNvSpPr>
          <p:nvPr>
            <p:ph idx="1"/>
          </p:nvPr>
        </p:nvSpPr>
        <p:spPr>
          <a:xfrm>
            <a:off x="441442" y="951397"/>
            <a:ext cx="8279384" cy="405683"/>
          </a:xfrm>
        </p:spPr>
        <p:txBody>
          <a:bodyPr wrap="square" lIns="0" tIns="18000" rIns="0" bIns="18000" anchor="ctr" anchorCtr="0">
            <a:spAutoFit/>
          </a:bodyPr>
          <a:lstStyle/>
          <a:p>
            <a:pPr marL="0" indent="0">
              <a:buNone/>
            </a:pPr>
            <a:r>
              <a:rPr lang="en-US" altLang="en-US" sz="2400" dirty="0"/>
              <a:t>Diagnostics are performed with a scan tool or a multimeter.</a:t>
            </a:r>
            <a:endParaRPr lang="en-US" sz="2400" dirty="0"/>
          </a:p>
        </p:txBody>
      </p:sp>
    </p:spTree>
    <p:extLst>
      <p:ext uri="{BB962C8B-B14F-4D97-AF65-F5344CB8AC3E}">
        <p14:creationId xmlns:p14="http://schemas.microsoft.com/office/powerpoint/2010/main" val="2745192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8" y="217641"/>
            <a:ext cx="8272252" cy="590349"/>
          </a:xfrm>
        </p:spPr>
        <p:txBody>
          <a:bodyPr wrap="square" lIns="0" tIns="18000" rIns="0" bIns="18000" anchor="ctr" anchorCtr="0">
            <a:spAutoFit/>
          </a:bodyPr>
          <a:lstStyle/>
          <a:p>
            <a:r>
              <a:rPr lang="en-US" sz="3600" dirty="0">
                <a:latin typeface="+mj-lt"/>
              </a:rPr>
              <a:t>Summary</a:t>
            </a:r>
            <a:endParaRPr lang="en-US" sz="2800" dirty="0">
              <a:latin typeface="+mj-lt"/>
            </a:endParaRPr>
          </a:p>
        </p:txBody>
      </p:sp>
      <p:sp>
        <p:nvSpPr>
          <p:cNvPr id="3" name="Content Placeholder 2"/>
          <p:cNvSpPr>
            <a:spLocks noGrp="1"/>
          </p:cNvSpPr>
          <p:nvPr>
            <p:ph idx="1"/>
          </p:nvPr>
        </p:nvSpPr>
        <p:spPr>
          <a:xfrm>
            <a:off x="440426" y="886747"/>
            <a:ext cx="8271774" cy="5016728"/>
          </a:xfrm>
        </p:spPr>
        <p:txBody>
          <a:bodyPr wrap="square" lIns="0" tIns="18000" rIns="0" bIns="18000" anchor="ctr" anchorCtr="0">
            <a:spAutoFit/>
          </a:bodyPr>
          <a:lstStyle/>
          <a:p>
            <a:pPr marL="342900" indent="-342900"/>
            <a:r>
              <a:rPr lang="en-US" sz="2200" dirty="0"/>
              <a:t>The </a:t>
            </a:r>
            <a:r>
              <a:rPr lang="en-US" sz="2200" spc="-300" dirty="0"/>
              <a:t>E C </a:t>
            </a:r>
            <a:r>
              <a:rPr lang="en-US" sz="2200" dirty="0"/>
              <a:t>T sensor is a high-authority sensor at engine startup and is used for closed-loop control, as well as idle speed.</a:t>
            </a:r>
          </a:p>
          <a:p>
            <a:pPr marL="342900" indent="-342900"/>
            <a:r>
              <a:rPr lang="en-US" sz="2200" dirty="0"/>
              <a:t>All temperature sensors decrease in resistance as the temperature increases. This is called negative temperature coefficient (</a:t>
            </a:r>
            <a:r>
              <a:rPr lang="en-US" sz="2200" spc="-300" dirty="0"/>
              <a:t>N T </a:t>
            </a:r>
            <a:r>
              <a:rPr lang="en-US" sz="2200" dirty="0"/>
              <a:t>C).</a:t>
            </a:r>
          </a:p>
          <a:p>
            <a:pPr marL="342900" indent="-342900"/>
            <a:r>
              <a:rPr lang="en-US" sz="2200" dirty="0"/>
              <a:t>The </a:t>
            </a:r>
            <a:r>
              <a:rPr lang="en-US" sz="2200" spc="-300" dirty="0"/>
              <a:t>E C </a:t>
            </a:r>
            <a:r>
              <a:rPr lang="en-US" sz="2200" dirty="0"/>
              <a:t>T and </a:t>
            </a:r>
            <a:r>
              <a:rPr lang="en-US" sz="2200" spc="-300" dirty="0"/>
              <a:t>I A </a:t>
            </a:r>
            <a:r>
              <a:rPr lang="en-US" sz="2200" dirty="0"/>
              <a:t>T sensors can be tested visually, as well as by using a digital multimeter or a scan tool.</a:t>
            </a:r>
          </a:p>
          <a:p>
            <a:pPr marL="342900" indent="-342900"/>
            <a:r>
              <a:rPr lang="en-US" sz="2200" dirty="0"/>
              <a:t>Some vehicle manufacturers use a stepped </a:t>
            </a:r>
            <a:r>
              <a:rPr lang="en-US" sz="2200" spc="-300" dirty="0"/>
              <a:t>E C </a:t>
            </a:r>
            <a:r>
              <a:rPr lang="en-US" sz="2200" dirty="0"/>
              <a:t>T circuit inside the </a:t>
            </a:r>
            <a:r>
              <a:rPr lang="en-US" sz="2200" spc="-300" dirty="0"/>
              <a:t>P C </a:t>
            </a:r>
            <a:r>
              <a:rPr lang="en-US" sz="2200" dirty="0"/>
              <a:t>M to broaden the accuracy of the sensor.</a:t>
            </a:r>
          </a:p>
          <a:p>
            <a:pPr marL="342900" indent="-342900"/>
            <a:r>
              <a:rPr lang="en-US" sz="2200" dirty="0"/>
              <a:t>Other temperature sensors include transmission fluid temperature (</a:t>
            </a:r>
            <a:r>
              <a:rPr lang="en-US" sz="2200" spc="-300" dirty="0"/>
              <a:t>T F </a:t>
            </a:r>
            <a:r>
              <a:rPr lang="en-US" sz="2200" dirty="0"/>
              <a:t>T), engine fuel temperature (</a:t>
            </a:r>
            <a:r>
              <a:rPr lang="en-US" sz="2200" spc="-300" dirty="0"/>
              <a:t>E F </a:t>
            </a:r>
            <a:r>
              <a:rPr lang="en-US" sz="2200" dirty="0"/>
              <a:t>T), exhaust gas recirculation (</a:t>
            </a:r>
            <a:r>
              <a:rPr lang="en-US" sz="2200" spc="-300" dirty="0"/>
              <a:t>E G </a:t>
            </a:r>
            <a:r>
              <a:rPr lang="en-US" sz="2200" dirty="0"/>
              <a:t>R) temperature, and engine oil temperature.</a:t>
            </a:r>
          </a:p>
        </p:txBody>
      </p:sp>
    </p:spTree>
    <p:extLst>
      <p:ext uri="{BB962C8B-B14F-4D97-AF65-F5344CB8AC3E}">
        <p14:creationId xmlns:p14="http://schemas.microsoft.com/office/powerpoint/2010/main" val="631720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62640"/>
            <a:ext cx="8229600" cy="836571"/>
          </a:xfrm>
        </p:spPr>
        <p:txBody>
          <a:bodyPr wrap="square" lIns="0" tIns="18000" rIns="0" bIns="18000" anchor="ctr">
            <a:spAutoFit/>
          </a:bodyPr>
          <a:lstStyle/>
          <a:p>
            <a:r>
              <a:rPr lang="en-US" sz="3600" dirty="0">
                <a:latin typeface="+mj-lt"/>
              </a:rPr>
              <a:t>Animation and Video Library Links </a:t>
            </a:r>
            <a:br>
              <a:rPr lang="en-US" sz="3600" dirty="0">
                <a:latin typeface="+mj-lt"/>
              </a:rPr>
            </a:br>
            <a:r>
              <a:rPr lang="en-US" sz="1600" dirty="0">
                <a:latin typeface="+mj-lt"/>
              </a:rPr>
              <a:t>(Must have an internet connection and active Haldeman subscription)</a:t>
            </a:r>
          </a:p>
        </p:txBody>
      </p:sp>
      <p:sp>
        <p:nvSpPr>
          <p:cNvPr id="3" name="Content Placeholder 2"/>
          <p:cNvSpPr>
            <a:spLocks noGrp="1"/>
          </p:cNvSpPr>
          <p:nvPr>
            <p:ph idx="1"/>
          </p:nvPr>
        </p:nvSpPr>
        <p:spPr>
          <a:xfrm>
            <a:off x="448574" y="1409937"/>
            <a:ext cx="8078279" cy="2375453"/>
          </a:xfrm>
        </p:spPr>
        <p:txBody>
          <a:bodyPr wrap="square" lIns="0" tIns="18000" rIns="0" bIns="18000" anchor="ctr">
            <a:spAutoFit/>
          </a:bodyPr>
          <a:lstStyle/>
          <a:p>
            <a:pPr marL="342000" indent="-342000">
              <a:spcBef>
                <a:spcPts val="600"/>
              </a:spcBef>
            </a:pPr>
            <a:r>
              <a:rPr lang="en-US" sz="2200" dirty="0"/>
              <a:t>Animation Library: </a:t>
            </a:r>
            <a:r>
              <a:rPr lang="en-US" sz="2200" dirty="0">
                <a:hlinkClick r:id="rId3"/>
              </a:rPr>
              <a:t>(A8) Engine Performance Animations</a:t>
            </a:r>
            <a:endParaRPr lang="en-US" sz="2200" dirty="0"/>
          </a:p>
          <a:p>
            <a:pPr marL="342000" indent="-342000">
              <a:spcBef>
                <a:spcPts val="600"/>
              </a:spcBef>
            </a:pPr>
            <a:r>
              <a:rPr lang="en-US" sz="2200" dirty="0"/>
              <a:t>Animation Library: </a:t>
            </a:r>
            <a:r>
              <a:rPr lang="en-US" sz="2200" dirty="0">
                <a:hlinkClick r:id="rId4"/>
              </a:rPr>
              <a:t>(A6) Electrical/Electronic Systems Animations</a:t>
            </a:r>
            <a:endParaRPr lang="en-US" sz="2200" dirty="0"/>
          </a:p>
          <a:p>
            <a:pPr marL="342000" indent="-342000">
              <a:spcBef>
                <a:spcPts val="600"/>
              </a:spcBef>
            </a:pPr>
            <a:endParaRPr lang="en-US" sz="2200" dirty="0"/>
          </a:p>
          <a:p>
            <a:pPr marL="342000" indent="-342000">
              <a:spcBef>
                <a:spcPts val="600"/>
              </a:spcBef>
            </a:pPr>
            <a:r>
              <a:rPr lang="en-US" sz="2200" dirty="0"/>
              <a:t>Video Library: </a:t>
            </a:r>
            <a:r>
              <a:rPr lang="en-US" sz="2200" dirty="0">
                <a:hlinkClick r:id="rId5"/>
              </a:rPr>
              <a:t>(A8) Engine Performance Videos</a:t>
            </a:r>
            <a:endParaRPr lang="en-US" sz="2200" dirty="0"/>
          </a:p>
          <a:p>
            <a:pPr marL="342000" indent="-342000">
              <a:spcBef>
                <a:spcPts val="600"/>
              </a:spcBef>
            </a:pPr>
            <a:r>
              <a:rPr lang="en-US" sz="2200" dirty="0"/>
              <a:t>Video Library: </a:t>
            </a:r>
            <a:r>
              <a:rPr lang="en-US" sz="2200" dirty="0">
                <a:hlinkClick r:id="rId6"/>
              </a:rPr>
              <a:t>(A6) Electrical/Electronic Systems Videos</a:t>
            </a:r>
            <a:endParaRPr lang="en-US" sz="2200" dirty="0"/>
          </a:p>
        </p:txBody>
      </p:sp>
    </p:spTree>
    <p:extLst>
      <p:ext uri="{BB962C8B-B14F-4D97-AF65-F5344CB8AC3E}">
        <p14:creationId xmlns:p14="http://schemas.microsoft.com/office/powerpoint/2010/main" val="2688913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38222" y="245854"/>
            <a:ext cx="8268138"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22" y="2790085"/>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27815" y="2025192"/>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4500" y="240236"/>
            <a:ext cx="8267700" cy="590349"/>
          </a:xfrm>
        </p:spPr>
        <p:txBody>
          <a:bodyPr wrap="square" lIns="0" tIns="18000" rIns="0" bIns="18000" anchor="ctr" anchorCtr="0">
            <a:spAutoFit/>
          </a:bodyPr>
          <a:lstStyle/>
          <a:p>
            <a:r>
              <a:rPr lang="en-US" altLang="en-US" sz="3600" dirty="0">
                <a:latin typeface="+mj-lt"/>
                <a:cs typeface="Arial" panose="020B0604020202020204" pitchFamily="34" charset="0"/>
              </a:rPr>
              <a:t>Oxygen Sensors </a:t>
            </a:r>
            <a:r>
              <a:rPr lang="en-US" altLang="en-US" sz="2800" dirty="0">
                <a:latin typeface="+mj-lt"/>
                <a:cs typeface="Arial" panose="020B0604020202020204" pitchFamily="34" charset="0"/>
              </a:rPr>
              <a:t>(3 of 3)</a:t>
            </a:r>
            <a:endParaRPr lang="en-US" sz="2600" dirty="0">
              <a:latin typeface="+mj-lt"/>
              <a:cs typeface="Arial" panose="020B0604020202020204" pitchFamily="34" charset="0"/>
            </a:endParaRPr>
          </a:p>
        </p:txBody>
      </p:sp>
      <p:sp>
        <p:nvSpPr>
          <p:cNvPr id="25" name="Content Placeholder 24">
            <a:extLst>
              <a:ext uri="{FF2B5EF4-FFF2-40B4-BE49-F238E27FC236}">
                <a16:creationId xmlns:a16="http://schemas.microsoft.com/office/drawing/2014/main" id="{E1C7D647-1147-479D-B18C-67E853B2EDE2}"/>
              </a:ext>
            </a:extLst>
          </p:cNvPr>
          <p:cNvSpPr>
            <a:spLocks noGrp="1"/>
          </p:cNvSpPr>
          <p:nvPr>
            <p:ph idx="1"/>
          </p:nvPr>
        </p:nvSpPr>
        <p:spPr>
          <a:xfrm>
            <a:off x="434975" y="883051"/>
            <a:ext cx="8267700" cy="3121812"/>
          </a:xfrm>
        </p:spPr>
        <p:txBody>
          <a:bodyPr wrap="square" lIns="0" tIns="18000" rIns="0" bIns="18000" anchor="ctr" anchorCtr="0">
            <a:spAutoFit/>
          </a:bodyPr>
          <a:lstStyle/>
          <a:p>
            <a:pPr marL="342900" indent="-342900">
              <a:spcBef>
                <a:spcPts val="600"/>
              </a:spcBef>
              <a:buSzTx/>
            </a:pPr>
            <a:r>
              <a:rPr lang="en-US" altLang="en-US" sz="2400" dirty="0"/>
              <a:t>There are several different designs of oxygen sensors, including the following:</a:t>
            </a:r>
          </a:p>
          <a:p>
            <a:pPr marL="829818" lvl="1" indent="-342900"/>
            <a:r>
              <a:rPr lang="en-US" altLang="en-US" sz="2400" dirty="0"/>
              <a:t>One-wire oxygen sensor</a:t>
            </a:r>
          </a:p>
          <a:p>
            <a:pPr marL="829818" lvl="1" indent="-342900"/>
            <a:r>
              <a:rPr lang="en-US" altLang="en-US" sz="2400" dirty="0"/>
              <a:t>Two-wire oxygen sensor</a:t>
            </a:r>
          </a:p>
          <a:p>
            <a:pPr marL="829818" lvl="1" indent="-342900"/>
            <a:r>
              <a:rPr lang="en-US" altLang="en-US" sz="2400" dirty="0"/>
              <a:t>Three-wire oxygen sensor</a:t>
            </a:r>
          </a:p>
          <a:p>
            <a:pPr marL="829818" lvl="1" indent="-342900"/>
            <a:r>
              <a:rPr lang="en-US" altLang="en-US" sz="2400" dirty="0"/>
              <a:t>Four-wire oxygen sensor</a:t>
            </a:r>
          </a:p>
          <a:p>
            <a:pPr marL="342900" indent="-342900">
              <a:spcBef>
                <a:spcPts val="600"/>
              </a:spcBef>
              <a:buSzTx/>
            </a:pPr>
            <a:r>
              <a:rPr lang="en-US" altLang="en-US" sz="2400" dirty="0"/>
              <a:t>Heater Circuits</a:t>
            </a:r>
            <a:endParaRPr lang="en-US" dirty="0"/>
          </a:p>
        </p:txBody>
      </p:sp>
      <p:sp>
        <p:nvSpPr>
          <p:cNvPr id="26" name="Content Placeholder 25">
            <a:extLst>
              <a:ext uri="{FF2B5EF4-FFF2-40B4-BE49-F238E27FC236}">
                <a16:creationId xmlns:a16="http://schemas.microsoft.com/office/drawing/2014/main" id="{5C7589E6-EC63-CAD2-E489-B17C5429F908}"/>
              </a:ext>
            </a:extLst>
          </p:cNvPr>
          <p:cNvSpPr>
            <a:spLocks noGrp="1"/>
          </p:cNvSpPr>
          <p:nvPr>
            <p:ph idx="13"/>
          </p:nvPr>
        </p:nvSpPr>
        <p:spPr>
          <a:xfrm>
            <a:off x="434975" y="4063566"/>
            <a:ext cx="2628900" cy="405683"/>
          </a:xfrm>
        </p:spPr>
        <p:txBody>
          <a:bodyPr wrap="square" lIns="0" tIns="18000" rIns="0" bIns="18000" anchor="ctr" anchorCtr="0">
            <a:spAutoFit/>
          </a:bodyPr>
          <a:lstStyle/>
          <a:p>
            <a:pPr marL="829818" lvl="1" indent="-342900"/>
            <a:r>
              <a:rPr lang="en-US" altLang="en-US" sz="2400" dirty="0"/>
              <a:t>Conventional</a:t>
            </a:r>
            <a:endParaRPr lang="en-US" sz="2400" dirty="0"/>
          </a:p>
        </p:txBody>
      </p:sp>
      <p:graphicFrame>
        <p:nvGraphicFramePr>
          <p:cNvPr id="4" name="Object 3" descr="O subscript 2">
            <a:extLst>
              <a:ext uri="{FF2B5EF4-FFF2-40B4-BE49-F238E27FC236}">
                <a16:creationId xmlns:a16="http://schemas.microsoft.com/office/drawing/2014/main" id="{DC27098E-199D-EE9D-5C67-4B18E9AD5390}"/>
              </a:ext>
            </a:extLst>
          </p:cNvPr>
          <p:cNvGraphicFramePr>
            <a:graphicFrameLocks noChangeAspect="1"/>
          </p:cNvGraphicFramePr>
          <p:nvPr>
            <p:extLst>
              <p:ext uri="{D42A27DB-BD31-4B8C-83A1-F6EECF244321}">
                <p14:modId xmlns:p14="http://schemas.microsoft.com/office/powerpoint/2010/main" val="2934241080"/>
              </p:ext>
            </p:extLst>
          </p:nvPr>
        </p:nvGraphicFramePr>
        <p:xfrm>
          <a:off x="3124200" y="4073525"/>
          <a:ext cx="411163" cy="442913"/>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4" name="Object 3">
                        <a:extLst>
                          <a:ext uri="{FF2B5EF4-FFF2-40B4-BE49-F238E27FC236}">
                            <a16:creationId xmlns:a16="http://schemas.microsoft.com/office/drawing/2014/main" id="{DC27098E-199D-EE9D-5C67-4B18E9AD5390}"/>
                          </a:ext>
                        </a:extLst>
                      </p:cNvPr>
                      <p:cNvPicPr>
                        <a:picLocks noChangeAspect="1" noChangeArrowheads="1"/>
                      </p:cNvPicPr>
                      <p:nvPr/>
                    </p:nvPicPr>
                    <p:blipFill>
                      <a:blip r:embed="rId4"/>
                      <a:srcRect/>
                      <a:stretch>
                        <a:fillRect/>
                      </a:stretch>
                    </p:blipFill>
                    <p:spPr bwMode="auto">
                      <a:xfrm>
                        <a:off x="3124200" y="4073525"/>
                        <a:ext cx="4111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Content Placeholder 27">
            <a:extLst>
              <a:ext uri="{FF2B5EF4-FFF2-40B4-BE49-F238E27FC236}">
                <a16:creationId xmlns:a16="http://schemas.microsoft.com/office/drawing/2014/main" id="{78AB5402-33F8-D889-F73B-C35F848A8814}"/>
              </a:ext>
            </a:extLst>
          </p:cNvPr>
          <p:cNvSpPr>
            <a:spLocks noGrp="1"/>
          </p:cNvSpPr>
          <p:nvPr>
            <p:ph sz="quarter" idx="17"/>
          </p:nvPr>
        </p:nvSpPr>
        <p:spPr>
          <a:xfrm>
            <a:off x="3624263" y="4062412"/>
            <a:ext cx="2979737" cy="405683"/>
          </a:xfrm>
        </p:spPr>
        <p:txBody>
          <a:bodyPr wrap="square" lIns="0" tIns="18000" rIns="0" bIns="18000" anchor="ctr" anchorCtr="0">
            <a:spAutoFit/>
          </a:bodyPr>
          <a:lstStyle/>
          <a:p>
            <a:pPr marL="0" lvl="1" indent="0">
              <a:buNone/>
            </a:pPr>
            <a:r>
              <a:rPr lang="en-US" altLang="en-US" sz="2400" dirty="0"/>
              <a:t>sensors require 0.8 to</a:t>
            </a:r>
            <a:endParaRPr lang="en-US" sz="2400" dirty="0"/>
          </a:p>
        </p:txBody>
      </p:sp>
      <p:graphicFrame>
        <p:nvGraphicFramePr>
          <p:cNvPr id="37" name="Object 36" descr="2 point 0">
            <a:extLst>
              <a:ext uri="{FF2B5EF4-FFF2-40B4-BE49-F238E27FC236}">
                <a16:creationId xmlns:a16="http://schemas.microsoft.com/office/drawing/2014/main" id="{1ACDC71E-35BE-21A7-6132-D403D78388D4}"/>
              </a:ext>
            </a:extLst>
          </p:cNvPr>
          <p:cNvGraphicFramePr>
            <a:graphicFrameLocks noChangeAspect="1"/>
          </p:cNvGraphicFramePr>
          <p:nvPr>
            <p:extLst>
              <p:ext uri="{D42A27DB-BD31-4B8C-83A1-F6EECF244321}">
                <p14:modId xmlns:p14="http://schemas.microsoft.com/office/powerpoint/2010/main" val="55973109"/>
              </p:ext>
            </p:extLst>
          </p:nvPr>
        </p:nvGraphicFramePr>
        <p:xfrm>
          <a:off x="6646863" y="4094163"/>
          <a:ext cx="482600" cy="344487"/>
        </p:xfrm>
        <a:graphic>
          <a:graphicData uri="http://schemas.openxmlformats.org/presentationml/2006/ole">
            <mc:AlternateContent xmlns:mc="http://schemas.openxmlformats.org/markup-compatibility/2006">
              <mc:Choice xmlns:v="urn:schemas-microsoft-com:vml" Requires="v">
                <p:oleObj name="Equation" r:id="rId5" imgW="253800" imgH="177480" progId="Equation.DSMT4">
                  <p:embed/>
                </p:oleObj>
              </mc:Choice>
              <mc:Fallback>
                <p:oleObj name="Equation" r:id="rId5" imgW="253800" imgH="177480" progId="Equation.DSMT4">
                  <p:embed/>
                  <p:pic>
                    <p:nvPicPr>
                      <p:cNvPr id="4" name="Object 3">
                        <a:extLst>
                          <a:ext uri="{FF2B5EF4-FFF2-40B4-BE49-F238E27FC236}">
                            <a16:creationId xmlns:a16="http://schemas.microsoft.com/office/drawing/2014/main" id="{DC27098E-199D-EE9D-5C67-4B18E9AD5390}"/>
                          </a:ext>
                        </a:extLst>
                      </p:cNvPr>
                      <p:cNvPicPr>
                        <a:picLocks noChangeAspect="1" noChangeArrowheads="1"/>
                      </p:cNvPicPr>
                      <p:nvPr/>
                    </p:nvPicPr>
                    <p:blipFill>
                      <a:blip r:embed="rId6"/>
                      <a:srcRect/>
                      <a:stretch>
                        <a:fillRect/>
                      </a:stretch>
                    </p:blipFill>
                    <p:spPr bwMode="auto">
                      <a:xfrm>
                        <a:off x="6646863" y="4094163"/>
                        <a:ext cx="4826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Content Placeholder 28">
            <a:extLst>
              <a:ext uri="{FF2B5EF4-FFF2-40B4-BE49-F238E27FC236}">
                <a16:creationId xmlns:a16="http://schemas.microsoft.com/office/drawing/2014/main" id="{6F1FFDF4-9669-16E3-5AD4-406011FDBF20}"/>
              </a:ext>
            </a:extLst>
          </p:cNvPr>
          <p:cNvSpPr>
            <a:spLocks noGrp="1"/>
          </p:cNvSpPr>
          <p:nvPr>
            <p:ph sz="quarter" idx="18"/>
          </p:nvPr>
        </p:nvSpPr>
        <p:spPr>
          <a:xfrm>
            <a:off x="7189308" y="4052017"/>
            <a:ext cx="1193174" cy="405683"/>
          </a:xfrm>
        </p:spPr>
        <p:txBody>
          <a:bodyPr lIns="0" tIns="18000" rIns="0" bIns="18000" anchor="ctr" anchorCtr="0">
            <a:spAutoFit/>
          </a:bodyPr>
          <a:lstStyle/>
          <a:p>
            <a:pPr marL="0" lvl="1" indent="0">
              <a:buNone/>
            </a:pPr>
            <a:r>
              <a:rPr lang="en-US" altLang="en-US" sz="2400" dirty="0"/>
              <a:t>amperes</a:t>
            </a:r>
            <a:endParaRPr lang="en-US" sz="2400" dirty="0"/>
          </a:p>
        </p:txBody>
      </p:sp>
      <p:sp>
        <p:nvSpPr>
          <p:cNvPr id="30" name="Content Placeholder 29">
            <a:extLst>
              <a:ext uri="{FF2B5EF4-FFF2-40B4-BE49-F238E27FC236}">
                <a16:creationId xmlns:a16="http://schemas.microsoft.com/office/drawing/2014/main" id="{1D9BD359-8BBE-6725-F5DE-AF013905BAC9}"/>
              </a:ext>
            </a:extLst>
          </p:cNvPr>
          <p:cNvSpPr>
            <a:spLocks noGrp="1"/>
          </p:cNvSpPr>
          <p:nvPr>
            <p:ph sz="quarter" idx="19"/>
          </p:nvPr>
        </p:nvSpPr>
        <p:spPr>
          <a:xfrm>
            <a:off x="1300368" y="4537477"/>
            <a:ext cx="1105280" cy="405683"/>
          </a:xfrm>
        </p:spPr>
        <p:txBody>
          <a:bodyPr wrap="square" lIns="0" tIns="18000" rIns="0" bIns="18000" anchor="ctr" anchorCtr="0">
            <a:spAutoFit/>
          </a:bodyPr>
          <a:lstStyle/>
          <a:p>
            <a:pPr marL="0" lvl="1" indent="0">
              <a:buNone/>
            </a:pPr>
            <a:r>
              <a:rPr lang="en-US" altLang="en-US" sz="2400" dirty="0"/>
              <a:t>at about</a:t>
            </a:r>
            <a:endParaRPr lang="en-US" sz="2400" dirty="0"/>
          </a:p>
        </p:txBody>
      </p:sp>
      <p:graphicFrame>
        <p:nvGraphicFramePr>
          <p:cNvPr id="38" name="Object 37" descr="600 degrees Fahrenheit or 315 degree Celsius.">
            <a:extLst>
              <a:ext uri="{FF2B5EF4-FFF2-40B4-BE49-F238E27FC236}">
                <a16:creationId xmlns:a16="http://schemas.microsoft.com/office/drawing/2014/main" id="{9AC0B6D3-2079-5AC6-0F60-6EEE5128E9C6}"/>
              </a:ext>
            </a:extLst>
          </p:cNvPr>
          <p:cNvGraphicFramePr>
            <a:graphicFrameLocks noChangeAspect="1"/>
          </p:cNvGraphicFramePr>
          <p:nvPr>
            <p:extLst>
              <p:ext uri="{D42A27DB-BD31-4B8C-83A1-F6EECF244321}">
                <p14:modId xmlns:p14="http://schemas.microsoft.com/office/powerpoint/2010/main" val="4104559694"/>
              </p:ext>
            </p:extLst>
          </p:nvPr>
        </p:nvGraphicFramePr>
        <p:xfrm>
          <a:off x="2489200" y="4565650"/>
          <a:ext cx="1979613" cy="393700"/>
        </p:xfrm>
        <a:graphic>
          <a:graphicData uri="http://schemas.openxmlformats.org/presentationml/2006/ole">
            <mc:AlternateContent xmlns:mc="http://schemas.openxmlformats.org/markup-compatibility/2006">
              <mc:Choice xmlns:v="urn:schemas-microsoft-com:vml" Requires="v">
                <p:oleObj name="Equation" r:id="rId7" imgW="1041120" imgH="203040" progId="Equation.DSMT4">
                  <p:embed/>
                </p:oleObj>
              </mc:Choice>
              <mc:Fallback>
                <p:oleObj name="Equation" r:id="rId7" imgW="1041120" imgH="203040" progId="Equation.DSMT4">
                  <p:embed/>
                  <p:pic>
                    <p:nvPicPr>
                      <p:cNvPr id="37" name="Object 36">
                        <a:extLst>
                          <a:ext uri="{FF2B5EF4-FFF2-40B4-BE49-F238E27FC236}">
                            <a16:creationId xmlns:a16="http://schemas.microsoft.com/office/drawing/2014/main" id="{1ACDC71E-35BE-21A7-6132-D403D78388D4}"/>
                          </a:ext>
                        </a:extLst>
                      </p:cNvPr>
                      <p:cNvPicPr>
                        <a:picLocks noChangeAspect="1" noChangeArrowheads="1"/>
                      </p:cNvPicPr>
                      <p:nvPr/>
                    </p:nvPicPr>
                    <p:blipFill>
                      <a:blip r:embed="rId8"/>
                      <a:srcRect/>
                      <a:stretch>
                        <a:fillRect/>
                      </a:stretch>
                    </p:blipFill>
                    <p:spPr bwMode="auto">
                      <a:xfrm>
                        <a:off x="2489200" y="4565650"/>
                        <a:ext cx="19796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Content Placeholder 30">
            <a:extLst>
              <a:ext uri="{FF2B5EF4-FFF2-40B4-BE49-F238E27FC236}">
                <a16:creationId xmlns:a16="http://schemas.microsoft.com/office/drawing/2014/main" id="{FBD2C342-CC64-0F85-A898-9FDEB97160FF}"/>
              </a:ext>
            </a:extLst>
          </p:cNvPr>
          <p:cNvSpPr>
            <a:spLocks noGrp="1"/>
          </p:cNvSpPr>
          <p:nvPr>
            <p:ph sz="quarter" idx="20"/>
          </p:nvPr>
        </p:nvSpPr>
        <p:spPr>
          <a:xfrm>
            <a:off x="434976" y="5016029"/>
            <a:ext cx="2336800" cy="405683"/>
          </a:xfrm>
        </p:spPr>
        <p:txBody>
          <a:bodyPr wrap="square" lIns="0" tIns="18000" rIns="0" bIns="18000" anchor="ctr" anchorCtr="0">
            <a:spAutoFit/>
          </a:bodyPr>
          <a:lstStyle/>
          <a:p>
            <a:pPr marL="829818" lvl="1" indent="-342900"/>
            <a:r>
              <a:rPr lang="en-US" altLang="en-US" sz="2400" dirty="0"/>
              <a:t>Wide-band</a:t>
            </a:r>
            <a:endParaRPr lang="en-US" sz="2400" dirty="0"/>
          </a:p>
        </p:txBody>
      </p:sp>
      <p:graphicFrame>
        <p:nvGraphicFramePr>
          <p:cNvPr id="39" name="Object 38" descr="O subscript 2">
            <a:extLst>
              <a:ext uri="{FF2B5EF4-FFF2-40B4-BE49-F238E27FC236}">
                <a16:creationId xmlns:a16="http://schemas.microsoft.com/office/drawing/2014/main" id="{90898C32-430F-DF36-B6A3-4A0DF4AC937D}"/>
              </a:ext>
            </a:extLst>
          </p:cNvPr>
          <p:cNvGraphicFramePr>
            <a:graphicFrameLocks noChangeAspect="1"/>
          </p:cNvGraphicFramePr>
          <p:nvPr>
            <p:extLst>
              <p:ext uri="{D42A27DB-BD31-4B8C-83A1-F6EECF244321}">
                <p14:modId xmlns:p14="http://schemas.microsoft.com/office/powerpoint/2010/main" val="1115216252"/>
              </p:ext>
            </p:extLst>
          </p:nvPr>
        </p:nvGraphicFramePr>
        <p:xfrm>
          <a:off x="2855913" y="5029200"/>
          <a:ext cx="411162" cy="442913"/>
        </p:xfrm>
        <a:graphic>
          <a:graphicData uri="http://schemas.openxmlformats.org/presentationml/2006/ole">
            <mc:AlternateContent xmlns:mc="http://schemas.openxmlformats.org/markup-compatibility/2006">
              <mc:Choice xmlns:v="urn:schemas-microsoft-com:vml" Requires="v">
                <p:oleObj name="Equation" r:id="rId9" imgW="215640" imgH="228600" progId="Equation.DSMT4">
                  <p:embed/>
                </p:oleObj>
              </mc:Choice>
              <mc:Fallback>
                <p:oleObj name="Equation" r:id="rId9" imgW="215640" imgH="228600" progId="Equation.DSMT4">
                  <p:embed/>
                  <p:pic>
                    <p:nvPicPr>
                      <p:cNvPr id="4" name="Object 3">
                        <a:extLst>
                          <a:ext uri="{FF2B5EF4-FFF2-40B4-BE49-F238E27FC236}">
                            <a16:creationId xmlns:a16="http://schemas.microsoft.com/office/drawing/2014/main" id="{DC27098E-199D-EE9D-5C67-4B18E9AD5390}"/>
                          </a:ext>
                        </a:extLst>
                      </p:cNvPr>
                      <p:cNvPicPr>
                        <a:picLocks noChangeAspect="1" noChangeArrowheads="1"/>
                      </p:cNvPicPr>
                      <p:nvPr/>
                    </p:nvPicPr>
                    <p:blipFill>
                      <a:blip r:embed="rId10"/>
                      <a:srcRect/>
                      <a:stretch>
                        <a:fillRect/>
                      </a:stretch>
                    </p:blipFill>
                    <p:spPr bwMode="auto">
                      <a:xfrm>
                        <a:off x="2855913" y="5029200"/>
                        <a:ext cx="411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Content Placeholder 31">
            <a:extLst>
              <a:ext uri="{FF2B5EF4-FFF2-40B4-BE49-F238E27FC236}">
                <a16:creationId xmlns:a16="http://schemas.microsoft.com/office/drawing/2014/main" id="{0305DAD5-9B07-F478-F5B6-299022246641}"/>
              </a:ext>
            </a:extLst>
          </p:cNvPr>
          <p:cNvSpPr>
            <a:spLocks noGrp="1"/>
          </p:cNvSpPr>
          <p:nvPr>
            <p:ph sz="quarter" idx="21"/>
          </p:nvPr>
        </p:nvSpPr>
        <p:spPr>
          <a:xfrm>
            <a:off x="3372644" y="5016028"/>
            <a:ext cx="5200338" cy="405683"/>
          </a:xfrm>
        </p:spPr>
        <p:txBody>
          <a:bodyPr wrap="square" lIns="0" tIns="18000" rIns="0" bIns="18000" anchor="ctr" anchorCtr="0">
            <a:spAutoFit/>
          </a:bodyPr>
          <a:lstStyle/>
          <a:p>
            <a:pPr marL="0" lvl="1" indent="0">
              <a:buNone/>
            </a:pPr>
            <a:r>
              <a:rPr lang="en-US" altLang="en-US" sz="2400" dirty="0"/>
              <a:t>sensors require 8 to 10 amperes at</a:t>
            </a:r>
            <a:endParaRPr lang="en-US" sz="2400" dirty="0"/>
          </a:p>
        </p:txBody>
      </p:sp>
      <p:graphicFrame>
        <p:nvGraphicFramePr>
          <p:cNvPr id="40" name="Object 39" descr="1200 degrees">
            <a:extLst>
              <a:ext uri="{FF2B5EF4-FFF2-40B4-BE49-F238E27FC236}">
                <a16:creationId xmlns:a16="http://schemas.microsoft.com/office/drawing/2014/main" id="{E86C29C1-18E4-C1B8-E6C5-13B7253717CD}"/>
              </a:ext>
            </a:extLst>
          </p:cNvPr>
          <p:cNvGraphicFramePr>
            <a:graphicFrameLocks noChangeAspect="1"/>
          </p:cNvGraphicFramePr>
          <p:nvPr>
            <p:extLst>
              <p:ext uri="{D42A27DB-BD31-4B8C-83A1-F6EECF244321}">
                <p14:modId xmlns:p14="http://schemas.microsoft.com/office/powerpoint/2010/main" val="3307203352"/>
              </p:ext>
            </p:extLst>
          </p:nvPr>
        </p:nvGraphicFramePr>
        <p:xfrm>
          <a:off x="1276748" y="5472050"/>
          <a:ext cx="822325" cy="344488"/>
        </p:xfrm>
        <a:graphic>
          <a:graphicData uri="http://schemas.openxmlformats.org/presentationml/2006/ole">
            <mc:AlternateContent xmlns:mc="http://schemas.openxmlformats.org/markup-compatibility/2006">
              <mc:Choice xmlns:v="urn:schemas-microsoft-com:vml" Requires="v">
                <p:oleObj name="Equation" r:id="rId11" imgW="431640" imgH="177480" progId="Equation.DSMT4">
                  <p:embed/>
                </p:oleObj>
              </mc:Choice>
              <mc:Fallback>
                <p:oleObj name="Equation" r:id="rId11" imgW="431640" imgH="177480" progId="Equation.DSMT4">
                  <p:embed/>
                  <p:pic>
                    <p:nvPicPr>
                      <p:cNvPr id="38" name="Object 37">
                        <a:extLst>
                          <a:ext uri="{FF2B5EF4-FFF2-40B4-BE49-F238E27FC236}">
                            <a16:creationId xmlns:a16="http://schemas.microsoft.com/office/drawing/2014/main" id="{9AC0B6D3-2079-5AC6-0F60-6EEE5128E9C6}"/>
                          </a:ext>
                        </a:extLst>
                      </p:cNvPr>
                      <p:cNvPicPr>
                        <a:picLocks noChangeAspect="1" noChangeArrowheads="1"/>
                      </p:cNvPicPr>
                      <p:nvPr/>
                    </p:nvPicPr>
                    <p:blipFill>
                      <a:blip r:embed="rId12"/>
                      <a:srcRect/>
                      <a:stretch>
                        <a:fillRect/>
                      </a:stretch>
                    </p:blipFill>
                    <p:spPr bwMode="auto">
                      <a:xfrm>
                        <a:off x="1276748" y="5472050"/>
                        <a:ext cx="8223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Content Placeholder 32">
            <a:extLst>
              <a:ext uri="{FF2B5EF4-FFF2-40B4-BE49-F238E27FC236}">
                <a16:creationId xmlns:a16="http://schemas.microsoft.com/office/drawing/2014/main" id="{8F909B04-7DE2-4105-8CB7-59DDD4B78DA1}"/>
              </a:ext>
            </a:extLst>
          </p:cNvPr>
          <p:cNvSpPr>
            <a:spLocks noGrp="1"/>
          </p:cNvSpPr>
          <p:nvPr>
            <p:ph sz="quarter" idx="22"/>
          </p:nvPr>
        </p:nvSpPr>
        <p:spPr>
          <a:xfrm>
            <a:off x="2155841" y="5440716"/>
            <a:ext cx="260313" cy="405683"/>
          </a:xfrm>
        </p:spPr>
        <p:txBody>
          <a:bodyPr wrap="square" lIns="0" tIns="18000" rIns="0" bIns="18000" anchor="ctr" anchorCtr="0">
            <a:spAutoFit/>
          </a:bodyPr>
          <a:lstStyle/>
          <a:p>
            <a:pPr marL="0" lvl="1" indent="0">
              <a:buNone/>
            </a:pPr>
            <a:r>
              <a:rPr lang="en-US" altLang="en-US" sz="2400" dirty="0"/>
              <a:t>to</a:t>
            </a:r>
            <a:endParaRPr lang="en-US" sz="2400" dirty="0"/>
          </a:p>
        </p:txBody>
      </p:sp>
      <p:graphicFrame>
        <p:nvGraphicFramePr>
          <p:cNvPr id="41" name="Object 40" descr="1400 degrees Fahrenheit or 650 degree to 760 degree Celsius.">
            <a:extLst>
              <a:ext uri="{FF2B5EF4-FFF2-40B4-BE49-F238E27FC236}">
                <a16:creationId xmlns:a16="http://schemas.microsoft.com/office/drawing/2014/main" id="{519A0F18-C114-6600-45DB-FC34911AF552}"/>
              </a:ext>
            </a:extLst>
          </p:cNvPr>
          <p:cNvGraphicFramePr>
            <a:graphicFrameLocks noChangeAspect="1"/>
          </p:cNvGraphicFramePr>
          <p:nvPr>
            <p:extLst>
              <p:ext uri="{D42A27DB-BD31-4B8C-83A1-F6EECF244321}">
                <p14:modId xmlns:p14="http://schemas.microsoft.com/office/powerpoint/2010/main" val="3380444180"/>
              </p:ext>
            </p:extLst>
          </p:nvPr>
        </p:nvGraphicFramePr>
        <p:xfrm>
          <a:off x="2465384" y="5489154"/>
          <a:ext cx="2970213" cy="393700"/>
        </p:xfrm>
        <a:graphic>
          <a:graphicData uri="http://schemas.openxmlformats.org/presentationml/2006/ole">
            <mc:AlternateContent xmlns:mc="http://schemas.openxmlformats.org/markup-compatibility/2006">
              <mc:Choice xmlns:v="urn:schemas-microsoft-com:vml" Requires="v">
                <p:oleObj name="Equation" r:id="rId13" imgW="1562040" imgH="203040" progId="Equation.DSMT4">
                  <p:embed/>
                </p:oleObj>
              </mc:Choice>
              <mc:Fallback>
                <p:oleObj name="Equation" r:id="rId13" imgW="1562040" imgH="203040" progId="Equation.DSMT4">
                  <p:embed/>
                  <p:pic>
                    <p:nvPicPr>
                      <p:cNvPr id="38" name="Object 37">
                        <a:extLst>
                          <a:ext uri="{FF2B5EF4-FFF2-40B4-BE49-F238E27FC236}">
                            <a16:creationId xmlns:a16="http://schemas.microsoft.com/office/drawing/2014/main" id="{9AC0B6D3-2079-5AC6-0F60-6EEE5128E9C6}"/>
                          </a:ext>
                        </a:extLst>
                      </p:cNvPr>
                      <p:cNvPicPr>
                        <a:picLocks noChangeAspect="1" noChangeArrowheads="1"/>
                      </p:cNvPicPr>
                      <p:nvPr/>
                    </p:nvPicPr>
                    <p:blipFill>
                      <a:blip r:embed="rId14"/>
                      <a:srcRect/>
                      <a:stretch>
                        <a:fillRect/>
                      </a:stretch>
                    </p:blipFill>
                    <p:spPr bwMode="auto">
                      <a:xfrm>
                        <a:off x="2465384" y="5489154"/>
                        <a:ext cx="29702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8416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20388"/>
            <a:ext cx="8270993" cy="590349"/>
          </a:xfrm>
        </p:spPr>
        <p:txBody>
          <a:bodyPr wrap="square" lIns="0" tIns="18000" rIns="0" bIns="18000" anchor="ctr" anchorCtr="0">
            <a:spAutoFit/>
          </a:bodyPr>
          <a:lstStyle/>
          <a:p>
            <a:r>
              <a:rPr lang="en-US" noProof="0" dirty="0"/>
              <a:t>Figure 19.1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068" y="978438"/>
            <a:ext cx="8274132" cy="374906"/>
          </a:xfrm>
        </p:spPr>
        <p:txBody>
          <a:bodyPr wrap="square" lIns="0" tIns="18000" rIns="0" bIns="18000" anchor="ctr" anchorCtr="0">
            <a:spAutoFit/>
          </a:bodyPr>
          <a:lstStyle/>
          <a:p>
            <a:pPr marL="0" indent="0">
              <a:buNone/>
            </a:pPr>
            <a:r>
              <a:rPr lang="en-US" altLang="en-US" sz="2200" dirty="0"/>
              <a:t>Oxygen Sensor</a:t>
            </a:r>
            <a:endParaRPr lang="en-US" sz="2200" noProof="0" dirty="0"/>
          </a:p>
        </p:txBody>
      </p:sp>
      <p:pic>
        <p:nvPicPr>
          <p:cNvPr id="4" name="Picture 3" descr="An oxygen sensor mounted on the exhaust manifold. The sensor resembles a rod with holes.">
            <a:extLst>
              <a:ext uri="{FF2B5EF4-FFF2-40B4-BE49-F238E27FC236}">
                <a16:creationId xmlns:a16="http://schemas.microsoft.com/office/drawing/2014/main" id="{C444EE45-E8A3-F159-B67A-C8137C4F617C}"/>
              </a:ext>
            </a:extLst>
          </p:cNvPr>
          <p:cNvPicPr>
            <a:picLocks noChangeAspect="1"/>
          </p:cNvPicPr>
          <p:nvPr/>
        </p:nvPicPr>
        <p:blipFill>
          <a:blip r:embed="rId3"/>
          <a:stretch>
            <a:fillRect/>
          </a:stretch>
        </p:blipFill>
        <p:spPr>
          <a:xfrm>
            <a:off x="2114967" y="1462578"/>
            <a:ext cx="4914066" cy="3697711"/>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326980"/>
            <a:ext cx="8270993" cy="1052014"/>
          </a:xfrm>
        </p:spPr>
        <p:txBody>
          <a:bodyPr wrap="square" lIns="0" tIns="18000" rIns="0" bIns="18000" anchor="ctr" anchorCtr="0">
            <a:spAutoFit/>
          </a:bodyPr>
          <a:lstStyle/>
          <a:p>
            <a:pPr marL="0" indent="0">
              <a:spcBef>
                <a:spcPts val="600"/>
              </a:spcBef>
              <a:buNone/>
            </a:pPr>
            <a:r>
              <a:rPr lang="en-US" sz="2200" dirty="0"/>
              <a:t>Many oxygen sensors are located in the exhaust manifold near its outlet so that the sensor can detect the air–fuel mixture in the exhaust stream for all cylinders that feed into the manifold. </a:t>
            </a:r>
            <a:endParaRPr lang="en-US" sz="2200" noProof="0" dirty="0"/>
          </a:p>
        </p:txBody>
      </p:sp>
    </p:spTree>
    <p:extLst>
      <p:ext uri="{BB962C8B-B14F-4D97-AF65-F5344CB8AC3E}">
        <p14:creationId xmlns:p14="http://schemas.microsoft.com/office/powerpoint/2010/main" val="424928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20388"/>
            <a:ext cx="8270993" cy="590349"/>
          </a:xfrm>
        </p:spPr>
        <p:txBody>
          <a:bodyPr wrap="square" lIns="0" tIns="18000" rIns="0" bIns="18000" anchor="ctr" anchorCtr="0">
            <a:spAutoFit/>
          </a:bodyPr>
          <a:lstStyle/>
          <a:p>
            <a:r>
              <a:rPr lang="en-US" noProof="0" dirty="0"/>
              <a:t>Figure 19.2</a:t>
            </a:r>
          </a:p>
        </p:txBody>
      </p:sp>
      <p:graphicFrame>
        <p:nvGraphicFramePr>
          <p:cNvPr id="2" name="Object 1" descr="O subscript 2">
            <a:extLst>
              <a:ext uri="{FF2B5EF4-FFF2-40B4-BE49-F238E27FC236}">
                <a16:creationId xmlns:a16="http://schemas.microsoft.com/office/drawing/2014/main" id="{91A847F0-BE58-4259-BC40-606211937CB7}"/>
              </a:ext>
            </a:extLst>
          </p:cNvPr>
          <p:cNvGraphicFramePr>
            <a:graphicFrameLocks noChangeAspect="1"/>
          </p:cNvGraphicFramePr>
          <p:nvPr>
            <p:extLst>
              <p:ext uri="{D42A27DB-BD31-4B8C-83A1-F6EECF244321}">
                <p14:modId xmlns:p14="http://schemas.microsoft.com/office/powerpoint/2010/main" val="1382874698"/>
              </p:ext>
            </p:extLst>
          </p:nvPr>
        </p:nvGraphicFramePr>
        <p:xfrm>
          <a:off x="436365" y="948884"/>
          <a:ext cx="437142" cy="470896"/>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4" name="Object 3">
                        <a:extLst>
                          <a:ext uri="{FF2B5EF4-FFF2-40B4-BE49-F238E27FC236}">
                            <a16:creationId xmlns:a16="http://schemas.microsoft.com/office/drawing/2014/main" id="{DC27098E-199D-EE9D-5C67-4B18E9AD5390}"/>
                          </a:ext>
                        </a:extLst>
                      </p:cNvPr>
                      <p:cNvPicPr>
                        <a:picLocks noChangeAspect="1" noChangeArrowheads="1"/>
                      </p:cNvPicPr>
                      <p:nvPr/>
                    </p:nvPicPr>
                    <p:blipFill>
                      <a:blip r:embed="rId4"/>
                      <a:srcRect/>
                      <a:stretch>
                        <a:fillRect/>
                      </a:stretch>
                    </p:blipFill>
                    <p:spPr bwMode="auto">
                      <a:xfrm>
                        <a:off x="436365" y="948884"/>
                        <a:ext cx="437142" cy="47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906494" y="951993"/>
            <a:ext cx="2441422" cy="405683"/>
          </a:xfrm>
        </p:spPr>
        <p:txBody>
          <a:bodyPr wrap="square" lIns="0" tIns="18000" rIns="0" bIns="18000" anchor="ctr" anchorCtr="0">
            <a:spAutoFit/>
          </a:bodyPr>
          <a:lstStyle/>
          <a:p>
            <a:pPr marL="0" indent="0">
              <a:buNone/>
            </a:pPr>
            <a:r>
              <a:rPr lang="en-US" altLang="en-US" sz="2400" dirty="0"/>
              <a:t>Sensor Operation</a:t>
            </a:r>
            <a:endParaRPr lang="en-US" sz="2400" noProof="0" dirty="0"/>
          </a:p>
        </p:txBody>
      </p:sp>
      <p:pic>
        <p:nvPicPr>
          <p:cNvPr id="9" name="Picture 8" descr="A zirconia oxygen sensor connected to a digital multi-meter shows a reading of 0.2 volts.&#10;Long description 1 is available in notes, press F6.">
            <a:extLst>
              <a:ext uri="{FF2B5EF4-FFF2-40B4-BE49-F238E27FC236}">
                <a16:creationId xmlns:a16="http://schemas.microsoft.com/office/drawing/2014/main" id="{602019DE-6B9C-601A-D47A-86859FBA30EF}"/>
              </a:ext>
            </a:extLst>
          </p:cNvPr>
          <p:cNvPicPr>
            <a:picLocks noChangeAspect="1"/>
          </p:cNvPicPr>
          <p:nvPr/>
        </p:nvPicPr>
        <p:blipFill>
          <a:blip r:embed="rId5"/>
          <a:stretch>
            <a:fillRect/>
          </a:stretch>
        </p:blipFill>
        <p:spPr>
          <a:xfrm>
            <a:off x="1974908" y="1483326"/>
            <a:ext cx="2454471" cy="3628652"/>
          </a:xfrm>
          <a:prstGeom prst="rect">
            <a:avLst/>
          </a:prstGeom>
        </p:spPr>
      </p:pic>
      <p:pic>
        <p:nvPicPr>
          <p:cNvPr id="11" name="Picture 10" descr="A zirconia oxygen sensor connected to a digital multi-meter shows a reading of 0.8 volts.&#10;Long description 2 is available in notes, press F6.">
            <a:extLst>
              <a:ext uri="{FF2B5EF4-FFF2-40B4-BE49-F238E27FC236}">
                <a16:creationId xmlns:a16="http://schemas.microsoft.com/office/drawing/2014/main" id="{0A059285-82AF-519A-BF3F-14F0B95CE7D2}"/>
              </a:ext>
            </a:extLst>
          </p:cNvPr>
          <p:cNvPicPr>
            <a:picLocks noChangeAspect="1"/>
          </p:cNvPicPr>
          <p:nvPr/>
        </p:nvPicPr>
        <p:blipFill>
          <a:blip r:embed="rId6"/>
          <a:stretch>
            <a:fillRect/>
          </a:stretch>
        </p:blipFill>
        <p:spPr>
          <a:xfrm>
            <a:off x="4740748" y="1445488"/>
            <a:ext cx="2454471" cy="3633263"/>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230014"/>
            <a:ext cx="8270993" cy="1144347"/>
          </a:xfrm>
        </p:spPr>
        <p:txBody>
          <a:bodyPr wrap="square" lIns="0" tIns="18000" rIns="0" bIns="18000" anchor="ctr" anchorCtr="0">
            <a:spAutoFit/>
          </a:bodyPr>
          <a:lstStyle/>
          <a:p>
            <a:pPr marL="0" indent="0">
              <a:spcBef>
                <a:spcPts val="600"/>
              </a:spcBef>
              <a:buNone/>
            </a:pPr>
            <a:r>
              <a:rPr lang="en-US" sz="2400" dirty="0"/>
              <a:t>(a) When the exhaust is lean, the output of a zirconia oxygen sensor is below 450 </a:t>
            </a:r>
            <a:r>
              <a:rPr lang="en-US" sz="2400" spc="-300" dirty="0"/>
              <a:t>m </a:t>
            </a:r>
            <a:r>
              <a:rPr lang="en-US" sz="2400" dirty="0"/>
              <a:t>V. (b) When the exhaust is rich, the output of a zirconia oxygen sensor is above 450 </a:t>
            </a:r>
            <a:r>
              <a:rPr lang="en-US" sz="2400" spc="-300" dirty="0"/>
              <a:t>m </a:t>
            </a:r>
            <a:r>
              <a:rPr lang="en-US" sz="2400" dirty="0"/>
              <a:t>V.</a:t>
            </a:r>
            <a:endParaRPr lang="en-US" sz="2400" noProof="0" dirty="0"/>
          </a:p>
        </p:txBody>
      </p:sp>
    </p:spTree>
    <p:extLst>
      <p:ext uri="{BB962C8B-B14F-4D97-AF65-F5344CB8AC3E}">
        <p14:creationId xmlns:p14="http://schemas.microsoft.com/office/powerpoint/2010/main" val="235830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20388"/>
            <a:ext cx="8270993" cy="590349"/>
          </a:xfrm>
        </p:spPr>
        <p:txBody>
          <a:bodyPr wrap="square" lIns="0" tIns="18000" rIns="0" bIns="18000" anchor="ctr" anchorCtr="0">
            <a:spAutoFit/>
          </a:bodyPr>
          <a:lstStyle/>
          <a:p>
            <a:r>
              <a:rPr lang="en-US" noProof="0" dirty="0"/>
              <a:t>Figure 19.3</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41207" y="951995"/>
            <a:ext cx="8270993" cy="405683"/>
          </a:xfrm>
        </p:spPr>
        <p:txBody>
          <a:bodyPr wrap="square" lIns="0" tIns="18000" rIns="0" bIns="18000" anchor="ctr" anchorCtr="0">
            <a:spAutoFit/>
          </a:bodyPr>
          <a:lstStyle/>
          <a:p>
            <a:pPr marL="0" indent="0">
              <a:buNone/>
            </a:pPr>
            <a:r>
              <a:rPr lang="en-US" altLang="en-US" sz="2400" dirty="0"/>
              <a:t>Zirconia Element</a:t>
            </a:r>
            <a:endParaRPr lang="en-US" sz="2400" noProof="0" dirty="0"/>
          </a:p>
        </p:txBody>
      </p:sp>
      <p:pic>
        <p:nvPicPr>
          <p:cNvPr id="3" name="Picture 2" descr="A cut-section of a cup-type heated oxygen sensor and also its outer physical structure.&#10;Long description is available in notes, press F6.">
            <a:extLst>
              <a:ext uri="{FF2B5EF4-FFF2-40B4-BE49-F238E27FC236}">
                <a16:creationId xmlns:a16="http://schemas.microsoft.com/office/drawing/2014/main" id="{9EEE9485-C33D-898E-E24F-020F0F190231}"/>
              </a:ext>
            </a:extLst>
          </p:cNvPr>
          <p:cNvPicPr>
            <a:picLocks noChangeAspect="1"/>
          </p:cNvPicPr>
          <p:nvPr/>
        </p:nvPicPr>
        <p:blipFill>
          <a:blip r:embed="rId3"/>
          <a:stretch>
            <a:fillRect/>
          </a:stretch>
        </p:blipFill>
        <p:spPr>
          <a:xfrm>
            <a:off x="2363374" y="1415903"/>
            <a:ext cx="4417253" cy="4104573"/>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605180"/>
            <a:ext cx="8270993" cy="775015"/>
          </a:xfrm>
        </p:spPr>
        <p:txBody>
          <a:bodyPr wrap="square" lIns="0" tIns="18000" rIns="0" bIns="18000" anchor="ctr" anchorCtr="0">
            <a:spAutoFit/>
          </a:bodyPr>
          <a:lstStyle/>
          <a:p>
            <a:pPr marL="0" indent="0">
              <a:spcBef>
                <a:spcPts val="600"/>
              </a:spcBef>
              <a:buNone/>
            </a:pPr>
            <a:r>
              <a:rPr lang="en-US" sz="2400" dirty="0"/>
              <a:t>Most conventional zirconia oxygen sensors and some wide-band oxygen sensors use the cup (finger) type of design.</a:t>
            </a:r>
            <a:endParaRPr lang="en-US" sz="2400" noProof="0" dirty="0"/>
          </a:p>
        </p:txBody>
      </p:sp>
    </p:spTree>
    <p:extLst>
      <p:ext uri="{BB962C8B-B14F-4D97-AF65-F5344CB8AC3E}">
        <p14:creationId xmlns:p14="http://schemas.microsoft.com/office/powerpoint/2010/main" val="1746982067"/>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2910</TotalTime>
  <Words>5819</Words>
  <Application>Microsoft Office PowerPoint</Application>
  <PresentationFormat>On-screen Show (4:3)</PresentationFormat>
  <Paragraphs>394</Paragraphs>
  <Slides>53</Slides>
  <Notes>52</Notes>
  <HiddenSlides>0</HiddenSlides>
  <MMClips>1</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60" baseType="lpstr">
      <vt:lpstr>Arial</vt:lpstr>
      <vt:lpstr>Times New Roman</vt:lpstr>
      <vt:lpstr>Wingdings</vt:lpstr>
      <vt:lpstr>Verdana</vt:lpstr>
      <vt:lpstr>1_USHE</vt:lpstr>
      <vt:lpstr>USHE</vt:lpstr>
      <vt:lpstr>Equation</vt:lpstr>
      <vt:lpstr>Advanced Engine Performance Diagnosis</vt:lpstr>
      <vt:lpstr>Learning Objectives (1 of 2)</vt:lpstr>
      <vt:lpstr>Learning Objectives (2 of 2)</vt:lpstr>
      <vt:lpstr>Oxygen Sensors (1 of 3)</vt:lpstr>
      <vt:lpstr>Oxygen Sensors (2 of 3)</vt:lpstr>
      <vt:lpstr>Oxygen Sensors (3 of 3)</vt:lpstr>
      <vt:lpstr>Figure 19.1</vt:lpstr>
      <vt:lpstr>Figure 19.2</vt:lpstr>
      <vt:lpstr>Figure 19.3</vt:lpstr>
      <vt:lpstr>Figure 19.4</vt:lpstr>
      <vt:lpstr>Figure 19.5</vt:lpstr>
      <vt:lpstr>Question 1</vt:lpstr>
      <vt:lpstr>Answer 1</vt:lpstr>
      <vt:lpstr>Titania Oxygen Sensor</vt:lpstr>
      <vt:lpstr>Frequently Asked Question: Where Is H O2S1?</vt:lpstr>
      <vt:lpstr>Figure 19.6</vt:lpstr>
      <vt:lpstr>P C M Uses of Oxygen Sensor</vt:lpstr>
      <vt:lpstr>Oxygen Sensor Diagnosis (1 of 2)</vt:lpstr>
      <vt:lpstr>Oxygen Sensor Diagnosis (2 of 2)</vt:lpstr>
      <vt:lpstr>Figure 19.7</vt:lpstr>
      <vt:lpstr>Figure 19.8</vt:lpstr>
      <vt:lpstr>Figure 19.9</vt:lpstr>
      <vt:lpstr>Frequently Asked Question: Why Does the Oxygen Sensor Voltage Read 5 Volts on Many Chrysler Vehicles?</vt:lpstr>
      <vt:lpstr>Figure 19.10</vt:lpstr>
      <vt:lpstr>Figure 19.11</vt:lpstr>
      <vt:lpstr>Animation: Wide Band Oxygen Sensor Test</vt:lpstr>
      <vt:lpstr>Question 2</vt:lpstr>
      <vt:lpstr>Answer 2</vt:lpstr>
      <vt:lpstr>Post-Catalytic Converter Oxygen Sensor Testing</vt:lpstr>
      <vt:lpstr>Figure 19.12</vt:lpstr>
      <vt:lpstr>Frequently Asked Question: How Could Using Silicone Sealer on a Valve Cover Gasket Affect the Oxygen Sensor?</vt:lpstr>
      <vt:lpstr>Wide-Band Oxygen Sensors (1 of 2)</vt:lpstr>
      <vt:lpstr>Wide-Band Oxygen Sensors (2 of 2)</vt:lpstr>
      <vt:lpstr>Figure 19.13</vt:lpstr>
      <vt:lpstr>Figure 19.14</vt:lpstr>
      <vt:lpstr>Frequently Asked Question: How Quickly Can Wide-Band Oxygen Sensor Achieve Closed Loop?</vt:lpstr>
      <vt:lpstr>Dual-Cell Planar Wide-Band Sensor Operation (1 of 2)</vt:lpstr>
      <vt:lpstr>Dual-Cell Planar Wide-Band Sensor Operation (2 of 2)</vt:lpstr>
      <vt:lpstr>Figure 19.15</vt:lpstr>
      <vt:lpstr>Figure 19.16</vt:lpstr>
      <vt:lpstr>Figure 19.17</vt:lpstr>
      <vt:lpstr>Dual-Cell Diagnosis</vt:lpstr>
      <vt:lpstr>Figure 19.18</vt:lpstr>
      <vt:lpstr>Single-Cell Wide-Band Oxygen Sensors</vt:lpstr>
      <vt:lpstr>Figure 19.19</vt:lpstr>
      <vt:lpstr>Figure 19.20</vt:lpstr>
      <vt:lpstr>Wide-Band Oxygen Sensor Pattern Failures</vt:lpstr>
      <vt:lpstr>Oxygen Sensor–Related Diagnostic Trouble Codes</vt:lpstr>
      <vt:lpstr>Question 3</vt:lpstr>
      <vt:lpstr>Answer 3</vt:lpstr>
      <vt:lpstr>Summary</vt:lpstr>
      <vt:lpstr>Animation and Video Library Links  (Must have an internet connection and active Haldeman subscription)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Eighth Edition, Chapter 19</dc:title>
  <dc:subject>Careers</dc:subject>
  <dc:creator>Halderman and Ward</dc:creator>
  <cp:keywords/>
  <dc:description>Additional information may be found in the Notes Pane of each slide by pressing F6.</dc:description>
  <cp:lastModifiedBy>Glen Plants</cp:lastModifiedBy>
  <cp:revision>630</cp:revision>
  <dcterms:modified xsi:type="dcterms:W3CDTF">2024-09-25T18:47:18Z</dcterms:modified>
</cp:coreProperties>
</file>