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53"/>
  </p:notesMasterIdLst>
  <p:handoutMasterIdLst>
    <p:handoutMasterId r:id="rId54"/>
  </p:handoutMasterIdLst>
  <p:sldIdLst>
    <p:sldId id="750" r:id="rId3"/>
    <p:sldId id="764" r:id="rId4"/>
    <p:sldId id="866" r:id="rId5"/>
    <p:sldId id="765" r:id="rId6"/>
    <p:sldId id="766" r:id="rId7"/>
    <p:sldId id="946" r:id="rId8"/>
    <p:sldId id="937" r:id="rId9"/>
    <p:sldId id="947" r:id="rId10"/>
    <p:sldId id="938" r:id="rId11"/>
    <p:sldId id="948" r:id="rId12"/>
    <p:sldId id="949" r:id="rId13"/>
    <p:sldId id="868" r:id="rId14"/>
    <p:sldId id="901" r:id="rId15"/>
    <p:sldId id="945" r:id="rId16"/>
    <p:sldId id="950" r:id="rId17"/>
    <p:sldId id="951" r:id="rId18"/>
    <p:sldId id="952" r:id="rId19"/>
    <p:sldId id="953" r:id="rId20"/>
    <p:sldId id="954" r:id="rId21"/>
    <p:sldId id="955" r:id="rId22"/>
    <p:sldId id="956" r:id="rId23"/>
    <p:sldId id="957" r:id="rId24"/>
    <p:sldId id="1299" r:id="rId25"/>
    <p:sldId id="958" r:id="rId26"/>
    <p:sldId id="959" r:id="rId27"/>
    <p:sldId id="960" r:id="rId28"/>
    <p:sldId id="961" r:id="rId29"/>
    <p:sldId id="962" r:id="rId30"/>
    <p:sldId id="1300" r:id="rId31"/>
    <p:sldId id="969" r:id="rId32"/>
    <p:sldId id="983" r:id="rId33"/>
    <p:sldId id="964" r:id="rId34"/>
    <p:sldId id="965" r:id="rId35"/>
    <p:sldId id="966" r:id="rId36"/>
    <p:sldId id="967" r:id="rId37"/>
    <p:sldId id="968" r:id="rId38"/>
    <p:sldId id="970" r:id="rId39"/>
    <p:sldId id="971" r:id="rId40"/>
    <p:sldId id="972" r:id="rId41"/>
    <p:sldId id="973" r:id="rId42"/>
    <p:sldId id="974" r:id="rId43"/>
    <p:sldId id="975" r:id="rId44"/>
    <p:sldId id="976" r:id="rId45"/>
    <p:sldId id="981" r:id="rId46"/>
    <p:sldId id="977" r:id="rId47"/>
    <p:sldId id="978" r:id="rId48"/>
    <p:sldId id="979" r:id="rId49"/>
    <p:sldId id="982" r:id="rId50"/>
    <p:sldId id="1301" r:id="rId51"/>
    <p:sldId id="687" r:id="rId52"/>
  </p:sldIdLst>
  <p:sldSz cx="9144000" cy="6858000" type="screen4x3"/>
  <p:notesSz cx="6858000" cy="9144000"/>
  <p:embeddedFontLst>
    <p:embeddedFont>
      <p:font typeface="Verdana" panose="020B060403050404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20" userDrawn="1">
          <p15:clr>
            <a:srgbClr val="A4A3A4"/>
          </p15:clr>
        </p15:guide>
        <p15:guide id="2" pos="272" userDrawn="1">
          <p15:clr>
            <a:srgbClr val="A4A3A4"/>
          </p15:clr>
        </p15:guide>
        <p15:guide id="3" pos="5488" userDrawn="1">
          <p15:clr>
            <a:srgbClr val="A4A3A4"/>
          </p15:clr>
        </p15:guide>
        <p15:guide id="4" orient="horz" pos="2160" userDrawn="1">
          <p15:clr>
            <a:srgbClr val="A4A3A4"/>
          </p15:clr>
        </p15:guide>
        <p15:guide id="7" orient="horz" pos="890" userDrawn="1">
          <p15:clr>
            <a:srgbClr val="A4A3A4"/>
          </p15:clr>
        </p15:guide>
        <p15:guide id="8" pos="2880" userDrawn="1">
          <p15:clr>
            <a:srgbClr val="A4A3A4"/>
          </p15:clr>
        </p15:guide>
        <p15:guide id="9" orient="horz" pos="436" userDrawn="1">
          <p15:clr>
            <a:srgbClr val="A4A3A4"/>
          </p15:clr>
        </p15:guide>
        <p15:guide id="10" orient="horz" pos="4224" userDrawn="1">
          <p15:clr>
            <a:srgbClr val="A4A3A4"/>
          </p15:clr>
        </p15:guide>
        <p15:guide id="11" orient="horz" pos="27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Lavanya Subramanian, Integra-PDY, IN" initials="LSIPI" lastIdx="1" clrIdx="8">
    <p:extLst>
      <p:ext uri="{19B8F6BF-5375-455C-9EA6-DF929625EA0E}">
        <p15:presenceInfo xmlns:p15="http://schemas.microsoft.com/office/powerpoint/2012/main" userId="S-1-5-21-1408920735-363312195-2789242753-66341" providerId="AD"/>
      </p:ext>
    </p:extLst>
  </p:cmAuthor>
  <p:cmAuthor id="9" name="Vinnarasi Saminadin" initials="VS" lastIdx="1" clrIdx="9">
    <p:extLst>
      <p:ext uri="{19B8F6BF-5375-455C-9EA6-DF929625EA0E}">
        <p15:presenceInfo xmlns:p15="http://schemas.microsoft.com/office/powerpoint/2012/main" userId="S-1-5-21-1408920735-363312195-2789242753-661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949" autoAdjust="0"/>
    <p:restoredTop sz="96374" autoAdjust="0"/>
  </p:normalViewPr>
  <p:slideViewPr>
    <p:cSldViewPr snapToGrid="0" snapToObjects="1">
      <p:cViewPr varScale="1">
        <p:scale>
          <a:sx n="114" d="100"/>
          <a:sy n="114" d="100"/>
        </p:scale>
        <p:origin x="2022" y="114"/>
      </p:cViewPr>
      <p:guideLst>
        <p:guide orient="horz" pos="4020"/>
        <p:guide pos="272"/>
        <p:guide pos="5488"/>
        <p:guide orient="horz" pos="2160"/>
        <p:guide orient="horz" pos="890"/>
        <p:guide pos="2880"/>
        <p:guide orient="horz" pos="436"/>
        <p:guide orient="horz" pos="4224"/>
        <p:guide orient="horz" pos="2772"/>
      </p:guideLst>
    </p:cSldViewPr>
  </p:slideViewPr>
  <p:outlineViewPr>
    <p:cViewPr>
      <p:scale>
        <a:sx n="33" d="100"/>
        <a:sy n="33" d="100"/>
      </p:scale>
      <p:origin x="0" y="-22764"/>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1.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9/25/2024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iatn.ne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2780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21557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u="sng" dirty="0">
                <a:latin typeface="Arial" panose="020B0604020202020204" pitchFamily="34" charset="0"/>
                <a:cs typeface="Arial" panose="020B0604020202020204" pitchFamily="34" charset="0"/>
              </a:rPr>
              <a:t>TECH TIP: </a:t>
            </a:r>
            <a:r>
              <a:rPr lang="en-US" sz="1200" b="1" i="0" u="sng" strike="noStrike" baseline="0" dirty="0">
                <a:solidFill>
                  <a:srgbClr val="231F20"/>
                </a:solidFill>
                <a:latin typeface="Arial" panose="020B0604020202020204" pitchFamily="34" charset="0"/>
                <a:cs typeface="Arial" panose="020B0604020202020204" pitchFamily="34" charset="0"/>
              </a:rPr>
              <a:t>If It’s Green, It’s a Signal Wire</a:t>
            </a:r>
          </a:p>
          <a:p>
            <a:pPr marR="55960"/>
            <a:r>
              <a:rPr lang="en-US" sz="1200" b="0" i="0" u="none" strike="noStrike" baseline="0" dirty="0">
                <a:solidFill>
                  <a:srgbClr val="231F20"/>
                </a:solidFill>
                <a:latin typeface="Arial" panose="020B0604020202020204" pitchFamily="34" charset="0"/>
                <a:cs typeface="Arial" panose="020B0604020202020204" pitchFamily="34" charset="0"/>
              </a:rPr>
              <a:t>Ford-built vehicles usually use a green wire as the signal wire back to the computer from the sensors. It may not be a solid green, but if there is green somewhere on the wire, then it is the signal wire. The other wires are the power and ground wires to the sensor.</a:t>
            </a:r>
          </a:p>
          <a:p>
            <a:pPr marR="55960"/>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a:p>
            <a:pPr marR="55960"/>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R="55960"/>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table is titled Chrysler M A P sensor chart. The table has two columns: vacuum, inches of mercury, and M A P sensor signal voltage, volts. Row entries are as follows. Row 1: 0.5, 4.8. Row 2: 1.0, 4.6. Row 3: 3.0, 4.1. Row 4: 5.0, 3.8. Row 5: 7.0, 3.5. Row 6: 10.0, 2.9. Row 7: 15.0, 2.1. Row 8: 20.0, 1.2. Row 9: 25.0, 0.5.</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1121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3832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38929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92475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38661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graph depicts signal voltage on the vertical axis and vacuum in inches of mercury on the horizontal axis. The engine load during particular vacuum values are also shown as lower value of engine load towards higher vacuum values and higher engine load towards lower vacuum values. The graph shows two graph lines, one measured at sea level with a solid line and other measured at 6500 altitude with a dotted dash line. Both the graph lines are upward-sloping straight lines.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9773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u="sng" dirty="0">
                <a:latin typeface="Arial" panose="020B0604020202020204" pitchFamily="34" charset="0"/>
                <a:cs typeface="Arial" panose="020B0604020202020204" pitchFamily="34" charset="0"/>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Use the M A P Sensor as a Vacuum Gauge </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 M A P sensor measures the pressure inside the intake manifold compared with absolute zero (perfect vacuum). For example, an idling engine that has 20 inches of mercury (inch H g) of vacuum has a lower pressure inside the intake manifold than when the engine is under a load and the vacuum is at 10 inch H g. A decrease in engine vacuum results in an increase in manifold pressure. A normal engine should produce between 17 and 21 inch H g at idle. Comparing the vacuum reading with the voltage reading output of the M A P sensor indicates that the reading should be between 1.62 and 0.88 volt. Therefore, a digital multimeter (D M M), scan tool, or scope can be used to measure the M A P sensor voltage and be used instead of a vacuum gauge.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NOTE: This chart was developed by testing a M A P sensor at a location about 600 feet above sea level. For best results, a chart based on your altitude should be made by applying a known vacuum, and reading the voltage of a known-good M A P sensor. Vacuum usually drops about 1 inch per 1,000 feet of altitude. See page 858 for chart.</a:t>
            </a:r>
          </a:p>
          <a:p>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table is titled Altitude and M A P sensor voltage. The table has two columns: altitude and M A P sensor voltage, key on, engine off. Row entries are as follows. Row 1: Sea level; 4.6 to 4.8 volts. Row 2: 2,500 feet, 760 meters; 4.0 volts. Row 3: 5,000 feet, 1,520 meters; 3.7 volts. Row 4: 7,500 feet, 2,300 meters; 3.35 volts. Row 5: 10,000 feet, 3,050 meters; 3.05 volts. Row 6: 12,500 feet, 3,800 meters; 2.80 volts. Row 7: 15,000 feet, 4,600 meters; 2.45 volts.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35433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9289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70223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635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baseline="0" dirty="0">
                <a:solidFill>
                  <a:srgbClr val="231F20"/>
                </a:solidFill>
                <a:latin typeface="Arial" panose="020B0604020202020204" pitchFamily="34" charset="0"/>
                <a:cs typeface="Arial" panose="020B0604020202020204" pitchFamily="34" charset="0"/>
              </a:rPr>
              <a:t>CASE STUDY The Case of the No-Start Lexus</a:t>
            </a:r>
          </a:p>
          <a:p>
            <a:pPr marR="57780"/>
            <a:r>
              <a:rPr lang="en-US" sz="1200" b="0" i="0" u="none" strike="noStrike" baseline="0" dirty="0">
                <a:solidFill>
                  <a:srgbClr val="231F20"/>
                </a:solidFill>
                <a:latin typeface="Arial" panose="020B0604020202020204" pitchFamily="34" charset="0"/>
                <a:cs typeface="Arial" panose="020B0604020202020204" pitchFamily="34" charset="0"/>
              </a:rPr>
              <a:t>The owner of a Lexus I S250 had the car towed to a shop as a no-start. The technician discovered that the “check engine” light would not come on even with key on, engine off (K O E O). A scan tool would not communicate either. Checking the resources on </a:t>
            </a:r>
            <a:r>
              <a:rPr lang="en-US" sz="1200" b="0" i="0" u="none" strike="noStrike" baseline="0" dirty="0">
                <a:solidFill>
                  <a:srgbClr val="231F20"/>
                </a:solidFill>
                <a:latin typeface="Arial" panose="020B0604020202020204" pitchFamily="34" charset="0"/>
                <a:cs typeface="Arial" panose="020B0604020202020204" pitchFamily="34" charset="0"/>
                <a:hlinkClick r:id="rId3"/>
              </a:rPr>
              <a:t>www.iatn.net, the technician read of a similar case where the fuel pressure sensor was shorted, which</a:t>
            </a:r>
            <a:r>
              <a:rPr lang="en-US" sz="1200" b="0" i="0" u="none" strike="noStrike" baseline="0" dirty="0">
                <a:solidFill>
                  <a:srgbClr val="231F20"/>
                </a:solidFill>
                <a:latin typeface="Arial" panose="020B0604020202020204" pitchFamily="34" charset="0"/>
                <a:cs typeface="Arial" panose="020B0604020202020204" pitchFamily="34" charset="0"/>
              </a:rPr>
              <a:t> disabled all serial data communications. The technician disconnected the fuel pressure sensor located on the backside of the engine and the communications were restored and the engine started. The fuel pressure sensor was replaced and returned to the happy owner.</a:t>
            </a:r>
          </a:p>
          <a:p>
            <a:pPr marR="56070"/>
            <a:r>
              <a:rPr lang="en-US" sz="1200" b="0" i="0" u="none" strike="noStrike" baseline="0" dirty="0">
                <a:solidFill>
                  <a:srgbClr val="231F20"/>
                </a:solidFill>
                <a:latin typeface="Arial" panose="020B0604020202020204" pitchFamily="34" charset="0"/>
                <a:cs typeface="Arial" panose="020B0604020202020204" pitchFamily="34" charset="0"/>
              </a:rPr>
              <a:t>Summary:</a:t>
            </a:r>
          </a:p>
          <a:p>
            <a:pPr marR="56070"/>
            <a:r>
              <a:rPr lang="en-US" sz="1200" b="0" i="0" u="none" strike="noStrike" baseline="0" dirty="0">
                <a:solidFill>
                  <a:srgbClr val="231F20"/>
                </a:solidFill>
                <a:latin typeface="Arial" panose="020B0604020202020204" pitchFamily="34" charset="0"/>
                <a:cs typeface="Arial" panose="020B0604020202020204" pitchFamily="34" charset="0"/>
              </a:rPr>
              <a:t>Complaint—The vehicle owner stated that the engine would not start.</a:t>
            </a:r>
          </a:p>
          <a:p>
            <a:pPr marR="57780"/>
            <a:r>
              <a:rPr lang="en-US" sz="1200" b="0" i="0" u="none" strike="noStrike" baseline="0" dirty="0">
                <a:solidFill>
                  <a:srgbClr val="231F20"/>
                </a:solidFill>
                <a:latin typeface="Arial" panose="020B0604020202020204" pitchFamily="34" charset="0"/>
                <a:cs typeface="Arial" panose="020B0604020202020204" pitchFamily="34" charset="0"/>
              </a:rPr>
              <a:t>Cause—A shorted fuel pressure sensor was found as per a previous similar case.</a:t>
            </a:r>
          </a:p>
          <a:p>
            <a:pPr marR="56070"/>
            <a:r>
              <a:rPr lang="en-US" sz="1200" b="0" i="0" u="none" strike="noStrike" baseline="0" dirty="0">
                <a:solidFill>
                  <a:srgbClr val="231F20"/>
                </a:solidFill>
                <a:latin typeface="Arial" panose="020B0604020202020204" pitchFamily="34" charset="0"/>
                <a:cs typeface="Arial" panose="020B0604020202020204" pitchFamily="34" charset="0"/>
              </a:rPr>
              <a:t>Correction—The fuel pressure sensor was replaced and this corrected the serial data fault that caused the</a:t>
            </a:r>
          </a:p>
          <a:p>
            <a:pPr marR="56070"/>
            <a:r>
              <a:rPr lang="en-US" sz="1200" b="0" i="0" u="none" strike="noStrike" baseline="0" dirty="0">
                <a:solidFill>
                  <a:srgbClr val="231F20"/>
                </a:solidFill>
                <a:latin typeface="Arial" panose="020B0604020202020204" pitchFamily="34" charset="0"/>
                <a:cs typeface="Arial" panose="020B0604020202020204" pitchFamily="34" charset="0"/>
              </a:rPr>
              <a:t>no-start condition.</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02689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3697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baseline="0" dirty="0">
                <a:solidFill>
                  <a:srgbClr val="231F20"/>
                </a:solidFill>
                <a:latin typeface="Arial" panose="020B0604020202020204" pitchFamily="34" charset="0"/>
                <a:cs typeface="Arial" panose="020B0604020202020204" pitchFamily="34" charset="0"/>
              </a:rPr>
              <a:t>Visual Check of the M A P Sensor</a:t>
            </a:r>
          </a:p>
          <a:p>
            <a:pPr marR="60980"/>
            <a:r>
              <a:rPr lang="en-US" sz="1200" b="0" i="0" u="none" strike="noStrike" baseline="0" dirty="0">
                <a:solidFill>
                  <a:srgbClr val="231F20"/>
                </a:solidFill>
                <a:latin typeface="Arial" panose="020B0604020202020204" pitchFamily="34" charset="0"/>
              </a:rPr>
              <a:t>A defective vacuum hose to a M A P sensor can cause a variety of driveability problems including poor fuel economy, hesitation, stalling, and rough idle. A small air leak (vacuum leak) around the sensor can cause these symptoms and often set a trouble code in the vehicle computer. When checking the M A P sensor, if anything comes out of the sensor itself, it should be replaced. This includes water, gasoline, or any other substance.</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67384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32131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45008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3971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A mass air flow, M A F sensor is connected at the middle of the duct with a hot wire sensing unit. The sensor module also has an intake air temperature sensor (I A 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36330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noProof="0" dirty="0">
                <a:solidFill>
                  <a:schemeClr val="dk1"/>
                </a:solidFill>
                <a:latin typeface="Arial" panose="020B0604020202020204" pitchFamily="34" charset="0"/>
                <a:ea typeface="Arial"/>
                <a:cs typeface="Arial" panose="020B0604020202020204" pitchFamily="34" charset="0"/>
                <a:sym typeface="Arial"/>
              </a:rPr>
              <a:t>CASE STUDY: </a:t>
            </a:r>
            <a:r>
              <a:rPr lang="en-US" sz="1200" b="1" i="0" u="sng" strike="noStrike" kern="1200" baseline="0" noProof="0" dirty="0">
                <a:solidFill>
                  <a:schemeClr val="tx1"/>
                </a:solidFill>
                <a:latin typeface="Arial" panose="020B0604020202020204" pitchFamily="34" charset="0"/>
                <a:ea typeface="+mn-ea"/>
                <a:cs typeface="Arial" panose="020B0604020202020204" pitchFamily="34" charset="0"/>
              </a:rPr>
              <a:t>The Dirty M A F Sensor Story</a:t>
            </a:r>
          </a:p>
          <a:p>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The owner of a Buick Park Avenue equipped with a 3,800 V-6 engine complained that the engine would hesitate during acceleration, showed lack of power, and seemed to surge or miss at times. A visual inspection found everything to be like new, including a new air filter. There were no stored diagnostic trouble codes (D T C s). A look at the scan data showed airflow to be within the recommended 3</a:t>
            </a:r>
            <a:r>
              <a:rPr lang="en-US" sz="1200" b="0" i="0" u="none" strike="noStrike" kern="1200" cap="none" noProof="0" dirty="0">
                <a:solidFill>
                  <a:schemeClr val="dk1"/>
                </a:solidFill>
                <a:effectLst/>
                <a:latin typeface="Arial"/>
                <a:ea typeface="Arial"/>
                <a:cs typeface="Arial"/>
                <a:sym typeface="Arial"/>
              </a:rPr>
              <a:t>–</a:t>
            </a:r>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7 grams per second. A check of the frequency output showed the problem. Idle frequency = 2.177 k H z (2,177 H z)</a:t>
            </a:r>
          </a:p>
          <a:p>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Normal frequency at idle speed should be 2.37</a:t>
            </a:r>
            <a:r>
              <a:rPr lang="en-US" sz="1200" b="0" i="0" u="none" strike="noStrike" kern="1200" cap="none" noProof="0" dirty="0">
                <a:solidFill>
                  <a:schemeClr val="dk1"/>
                </a:solidFill>
                <a:effectLst/>
                <a:latin typeface="Arial"/>
                <a:ea typeface="Arial"/>
                <a:cs typeface="Arial"/>
                <a:sym typeface="Arial"/>
              </a:rPr>
              <a:t>–</a:t>
            </a:r>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2.52 kHz. Cleaning the hot wire of the M A F sensor restored proper operation. The sensor wire was covered with what looked like fine fibers, possibly from the replacement air filter.</a:t>
            </a:r>
          </a:p>
          <a:p>
            <a:r>
              <a:rPr lang="en-US" sz="1200" b="1" i="0" u="none" strike="noStrike" kern="1200" baseline="0" noProof="0" dirty="0">
                <a:solidFill>
                  <a:schemeClr val="tx1"/>
                </a:solidFill>
                <a:latin typeface="Arial" panose="020B0604020202020204" pitchFamily="34" charset="0"/>
                <a:ea typeface="+mn-ea"/>
                <a:cs typeface="Arial" panose="020B0604020202020204" pitchFamily="34" charset="0"/>
              </a:rPr>
              <a:t>Summary:</a:t>
            </a:r>
          </a:p>
          <a:p>
            <a:r>
              <a:rPr lang="en-US" sz="1200" b="1" i="0" u="none" strike="noStrike" kern="1200" baseline="0" noProof="0" dirty="0">
                <a:solidFill>
                  <a:schemeClr val="tx1"/>
                </a:solidFill>
                <a:latin typeface="Arial" panose="020B0604020202020204" pitchFamily="34" charset="0"/>
                <a:ea typeface="+mn-ea"/>
                <a:cs typeface="Arial" panose="020B0604020202020204" pitchFamily="34" charset="0"/>
              </a:rPr>
              <a:t>Complaint—Customer stated that the engine hesitated when accelerating.</a:t>
            </a:r>
          </a:p>
          <a:p>
            <a:r>
              <a:rPr lang="en-US" sz="1200" b="1" i="0" u="none" strike="noStrike" kern="1200" baseline="0" noProof="0" dirty="0">
                <a:solidFill>
                  <a:schemeClr val="tx1"/>
                </a:solidFill>
                <a:latin typeface="Arial" panose="020B0604020202020204" pitchFamily="34" charset="0"/>
                <a:ea typeface="+mn-ea"/>
                <a:cs typeface="Arial" panose="020B0604020202020204" pitchFamily="34" charset="0"/>
              </a:rPr>
              <a:t>Cause—Tests confirmed that the M A F sensor was operating correctly but the frequency output at idle was not within the normal range.</a:t>
            </a:r>
          </a:p>
          <a:p>
            <a:r>
              <a:rPr lang="en-US" sz="1200" b="1" i="0" u="none" strike="noStrike" kern="1200" baseline="0" noProof="0" dirty="0">
                <a:solidFill>
                  <a:schemeClr val="tx1"/>
                </a:solidFill>
                <a:latin typeface="Arial" panose="020B0604020202020204" pitchFamily="34" charset="0"/>
                <a:ea typeface="+mn-ea"/>
                <a:cs typeface="Arial" panose="020B0604020202020204" pitchFamily="34" charset="0"/>
              </a:rPr>
              <a:t>Correction—Cleaning the M A F sensor restored proper operation of the sensor and the engine now accelerates normally.</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52704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F8AE5959-340E-8D76-08DE-1A87511ACD37}"/>
            </a:ext>
          </a:extLst>
        </p:cNvPr>
        <p:cNvGrpSpPr/>
        <p:nvPr/>
      </p:nvGrpSpPr>
      <p:grpSpPr>
        <a:xfrm>
          <a:off x="0" y="0"/>
          <a:ext cx="0" cy="0"/>
          <a:chOff x="0" y="0"/>
          <a:chExt cx="0" cy="0"/>
        </a:xfrm>
      </p:grpSpPr>
      <p:sp>
        <p:nvSpPr>
          <p:cNvPr id="208" name="Shape 208">
            <a:extLst>
              <a:ext uri="{FF2B5EF4-FFF2-40B4-BE49-F238E27FC236}">
                <a16:creationId xmlns:a16="http://schemas.microsoft.com/office/drawing/2014/main" id="{C2723769-4248-897A-E392-C76E60B76992}"/>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a:extLst>
              <a:ext uri="{FF2B5EF4-FFF2-40B4-BE49-F238E27FC236}">
                <a16:creationId xmlns:a16="http://schemas.microsoft.com/office/drawing/2014/main" id="{A5D3D45E-2C76-D4D8-F19C-F2A521E0557F}"/>
              </a:ext>
            </a:extLst>
          </p:cNvPr>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a:extLst>
              <a:ext uri="{FF2B5EF4-FFF2-40B4-BE49-F238E27FC236}">
                <a16:creationId xmlns:a16="http://schemas.microsoft.com/office/drawing/2014/main" id="{F5D0E87B-0D17-9EB3-AC16-F250DD5A5C09}"/>
              </a:ext>
            </a:extLst>
          </p:cNvPr>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40934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120961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77466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78233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03000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317214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417958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05788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67444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47091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033052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2572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8291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350685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Tech Tip: The Unplug It Test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If a sensor is defective yet produces a signal to the computer, the computer will often accept the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reading and make the required changes in fuel delivery and spark advance. If, however, the sensor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is not reading correctly, the computer will process this wrong information and perform an action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assuming that information being supplied is accurate. “If in doubt, take it out.”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If the engine operates better with a sensor unplugged, then suspect that the sensor is defective. A</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sensor that is not supplying the correct information is said to be skewed. The computer will not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set a diagnostic trouble code for this condition because the computer can often not detect that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sensor is supplying wrong information.</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graph has two axes with voltage on the vertical axis and time across the horizontal axis. The curve range between minus 4.938 millisecond to 5.017 millisecond, and oscillates between 0 and 5-volts D C. The graph resembles cycles of rectangular waves with a curved top edge.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594057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Case Study: The Case of the Surging Chevrolet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owner of a Chevrolet Malibu (122,000 miles) complained to a service advisor that the idle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would surge and that the tachometer would fluctuate up and down at times when idling at a</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traffic light. The shop was able to verify that the idle speed was unsteady at times. The service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technician performed a visual inspection and did not find anything wrong. The vehicle appeared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to be well maintained with a clean air filter and clean engine oil. With the owner’s permission, the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shop cleaned the throttle plate (E T C system), and replaced the spark plugs which were original.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fluctuating idle still was happening. The technician then removed the M A F sensor and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cleaned it using a spray M A F sensor cleaner. After installing the sensor, the engine idled perfectly.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 See Figure 17.12.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Summary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Concern—The idle would surge and that the tachometer would fluctuate up and down at times.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Cause—A dirty M A F sensor.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Correction—Cleaning the M A F sensor fixed the idle surging problem.</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226855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37668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3792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0184185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C37A0-49D4-CDE2-CA5D-2598E889A8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CEB2AE-5521-1017-5048-F8DBE6F470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56DC25-B2FB-D738-C2A0-6203A55AD7D6}"/>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19792F8F-A21D-999B-B42A-356FE7586B7B}"/>
              </a:ext>
            </a:extLst>
          </p:cNvPr>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3290164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893884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50</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the following information in two sections: Section a: Shows a dial indicator calibrated from 30-inch H g to 0 on the left side of the dial and 0 to 30 P S I on the right side of the indicator. The scale of each calibration is in the multiples of 10. The indicator needle on the right displays pressure measured in units of pounds per square inch (P S I) and on the left displays pressure measured in units of inches of mercury (inches of H g). Atmospheric pressure and engine vacuum at wide open throttle (W O T) are indicated at 0 P S I Gauge. The engine vacuum at idle is indicated at 20 inches H g and perfect vacuum at 30 inches of H g. Section b: Shows a dial indicator with values of pressure in terms of absolute pressure and gauge pressure. Prefect vacuum is shown at 0 P S I A or 29.92 inches of H g gauge pressure. The value of 14.7 P S I A and 0 inches of H g gauge pressure is considered the Atmospheric or Barometric pressure. Similarly, 9.8 P S I A corresponds to 10 inches of H g gauge pressure and 4.9 P S I A corresponds to 20 inches of H g gauge pressure.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2512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22101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the M A P sensor housing with an intake manifold, a filter for the intake, and a silicon chip placed inside a vacuum chamber. A signal conditioning circuit is connected to the silicon chip and vacuum chamber unit inside the housing.</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71677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49233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41479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858837"/>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Content Placeholder 2">
            <a:extLst>
              <a:ext uri="{FF2B5EF4-FFF2-40B4-BE49-F238E27FC236}">
                <a16:creationId xmlns:a16="http://schemas.microsoft.com/office/drawing/2014/main" id="{1AFA6AD5-68FE-8538-3791-A19C1288BC64}"/>
              </a:ext>
            </a:extLst>
          </p:cNvPr>
          <p:cNvSpPr>
            <a:spLocks noGrp="1"/>
          </p:cNvSpPr>
          <p:nvPr>
            <p:ph sz="quarter" idx="18"/>
          </p:nvPr>
        </p:nvSpPr>
        <p:spPr>
          <a:xfrm>
            <a:off x="5029200" y="4271963"/>
            <a:ext cx="3657600" cy="185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497230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9/25/2024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2725952"/>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9/25/2024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3678345"/>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C5B48DA1-2FBA-22BD-B197-8B88A1445A1E}"/>
              </a:ext>
            </a:extLst>
          </p:cNvPr>
          <p:cNvSpPr>
            <a:spLocks noGrp="1"/>
          </p:cNvSpPr>
          <p:nvPr>
            <p:ph sz="quarter" idx="15"/>
          </p:nvPr>
        </p:nvSpPr>
        <p:spPr>
          <a:xfrm>
            <a:off x="457200" y="4616237"/>
            <a:ext cx="8229600" cy="4302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a:extLst>
              <a:ext uri="{FF2B5EF4-FFF2-40B4-BE49-F238E27FC236}">
                <a16:creationId xmlns:a16="http://schemas.microsoft.com/office/drawing/2014/main" id="{AE5B06F7-4E7B-1D5F-D91E-F887F99F8B9B}"/>
              </a:ext>
            </a:extLst>
          </p:cNvPr>
          <p:cNvSpPr>
            <a:spLocks noGrp="1"/>
          </p:cNvSpPr>
          <p:nvPr>
            <p:ph sz="quarter" idx="16"/>
          </p:nvPr>
        </p:nvSpPr>
        <p:spPr>
          <a:xfrm>
            <a:off x="457200" y="5275263"/>
            <a:ext cx="8232775" cy="463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9471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30480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t>9/25/2024</a:t>
            </a:fld>
            <a:endParaRPr lang="en-US" dirty="0"/>
          </a:p>
        </p:txBody>
      </p:sp>
      <p:sp>
        <p:nvSpPr>
          <p:cNvPr id="6"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495800"/>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876926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jp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4" r:id="rId1"/>
    <p:sldLayoutId id="214748369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2" name="Picture 1" descr="Pearson logo">
            <a:extLst>
              <a:ext uri="{FF2B5EF4-FFF2-40B4-BE49-F238E27FC236}">
                <a16:creationId xmlns:a16="http://schemas.microsoft.com/office/drawing/2014/main" id="{AD47C6F6-2C2C-B43E-5FDA-107C178D6173}"/>
              </a:ext>
            </a:extLst>
          </p:cNvPr>
          <p:cNvPicPr>
            <a:picLocks noChangeAspect="1"/>
          </p:cNvPicPr>
          <p:nvPr userDrawn="1"/>
        </p:nvPicPr>
        <p:blipFill>
          <a:blip r:embed="rId7"/>
          <a:stretch>
            <a:fillRect/>
          </a:stretch>
        </p:blipFill>
        <p:spPr>
          <a:xfrm>
            <a:off x="451710" y="6424935"/>
            <a:ext cx="947596" cy="301782"/>
          </a:xfrm>
          <a:prstGeom prst="rect">
            <a:avLst/>
          </a:prstGeom>
        </p:spPr>
      </p:pic>
      <p:sp>
        <p:nvSpPr>
          <p:cNvPr id="3" name="Content Placeholder 4">
            <a:extLst>
              <a:ext uri="{FF2B5EF4-FFF2-40B4-BE49-F238E27FC236}">
                <a16:creationId xmlns:a16="http://schemas.microsoft.com/office/drawing/2014/main" id="{72F1944A-7DF9-55C1-8DC2-CF4DFEFABF6E}"/>
              </a:ext>
            </a:extLst>
          </p:cNvPr>
          <p:cNvSpPr txBox="1">
            <a:spLocks/>
          </p:cNvSpPr>
          <p:nvPr userDrawn="1"/>
        </p:nvSpPr>
        <p:spPr>
          <a:xfrm>
            <a:off x="2728913" y="6471204"/>
            <a:ext cx="5969794" cy="221018"/>
          </a:xfrm>
          <a:prstGeom prst="rect">
            <a:avLst/>
          </a:prstGeom>
          <a:noFill/>
          <a:ln>
            <a:noFill/>
          </a:ln>
        </p:spPr>
        <p:txBody>
          <a:bodyPr wrap="square"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6" r:id="rId3"/>
    <p:sldLayoutId id="2147483697" r:id="rId4"/>
    <p:sldLayoutId id="214748370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6.w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20.wmf"/></Relationships>
</file>

<file path=ppt/slides/_rels/slide49.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hyperlink" Target="https://jameshalderman.com/a6_vid_lib_page/" TargetMode="External"/><Relationship Id="rId5" Type="http://schemas.openxmlformats.org/officeDocument/2006/relationships/hyperlink" Target="https://jameshalderman.com/a8_vid_lib_page/" TargetMode="External"/><Relationship Id="rId4" Type="http://schemas.openxmlformats.org/officeDocument/2006/relationships/hyperlink" Target="https://jameshalderman.com/a6_anim_lib_pag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6B8E-5956-2E6D-D927-E1488CB87120}"/>
              </a:ext>
            </a:extLst>
          </p:cNvPr>
          <p:cNvSpPr>
            <a:spLocks noGrp="1"/>
          </p:cNvSpPr>
          <p:nvPr>
            <p:ph type="title"/>
          </p:nvPr>
        </p:nvSpPr>
        <p:spPr>
          <a:xfrm>
            <a:off x="438150" y="229649"/>
            <a:ext cx="8274050" cy="1144347"/>
          </a:xfrm>
        </p:spPr>
        <p:txBody>
          <a:bodyPr wrap="square" lIns="0" tIns="18000" rIns="0" bIns="18000" anchor="ctr">
            <a:spAutoFit/>
          </a:bodyPr>
          <a:lstStyle/>
          <a:p>
            <a:r>
              <a:rPr lang="en-US" dirty="0"/>
              <a:t>Advanced Engine Performance Diagnosis</a:t>
            </a:r>
            <a:endParaRPr lang="en-US" noProof="0" dirty="0"/>
          </a:p>
        </p:txBody>
      </p:sp>
      <p:sp>
        <p:nvSpPr>
          <p:cNvPr id="3" name="Text Placeholder 2">
            <a:extLst>
              <a:ext uri="{FF2B5EF4-FFF2-40B4-BE49-F238E27FC236}">
                <a16:creationId xmlns:a16="http://schemas.microsoft.com/office/drawing/2014/main" id="{A2A373D2-E818-425A-2D9C-02C7C087146B}"/>
              </a:ext>
            </a:extLst>
          </p:cNvPr>
          <p:cNvSpPr>
            <a:spLocks noGrp="1"/>
          </p:cNvSpPr>
          <p:nvPr>
            <p:ph type="body" idx="1"/>
          </p:nvPr>
        </p:nvSpPr>
        <p:spPr>
          <a:xfrm>
            <a:off x="435040" y="1517950"/>
            <a:ext cx="1953932" cy="344128"/>
          </a:xfrm>
        </p:spPr>
        <p:txBody>
          <a:bodyPr wrap="square" lIns="0" tIns="18000" rIns="0" bIns="18000" anchor="ctr">
            <a:spAutoFit/>
          </a:bodyPr>
          <a:lstStyle/>
          <a:p>
            <a:r>
              <a:rPr lang="en-US" dirty="0"/>
              <a:t>Eighth Edition</a:t>
            </a:r>
          </a:p>
        </p:txBody>
      </p:sp>
      <p:pic>
        <p:nvPicPr>
          <p:cNvPr id="4" name="Picture 3" descr="Front Cover: Advanced Engine Performance Diagnosis Eighth Edition by Halderman and Ward.">
            <a:extLst>
              <a:ext uri="{FF2B5EF4-FFF2-40B4-BE49-F238E27FC236}">
                <a16:creationId xmlns:a16="http://schemas.microsoft.com/office/drawing/2014/main" id="{D29D52A3-5B02-B276-2AA4-4F6E2ECDF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76" y="2048922"/>
            <a:ext cx="3296256" cy="4087357"/>
          </a:xfrm>
          <a:prstGeom prst="rect">
            <a:avLst/>
          </a:prstGeom>
        </p:spPr>
      </p:pic>
      <p:sp>
        <p:nvSpPr>
          <p:cNvPr id="6" name="Content Placeholder 5">
            <a:extLst>
              <a:ext uri="{FF2B5EF4-FFF2-40B4-BE49-F238E27FC236}">
                <a16:creationId xmlns:a16="http://schemas.microsoft.com/office/drawing/2014/main" id="{4503EBA1-5ECB-152F-082E-D35D2033672F}"/>
              </a:ext>
            </a:extLst>
          </p:cNvPr>
          <p:cNvSpPr>
            <a:spLocks noGrp="1"/>
          </p:cNvSpPr>
          <p:nvPr>
            <p:ph sz="quarter" idx="14"/>
          </p:nvPr>
        </p:nvSpPr>
        <p:spPr>
          <a:xfrm>
            <a:off x="4583016" y="2999127"/>
            <a:ext cx="1961003" cy="498016"/>
          </a:xfrm>
        </p:spPr>
        <p:txBody>
          <a:bodyPr wrap="square" lIns="0" tIns="18000" rIns="0" bIns="18000" anchor="ctr">
            <a:spAutoFit/>
          </a:bodyPr>
          <a:lstStyle/>
          <a:p>
            <a:pPr indent="-101600"/>
            <a:r>
              <a:rPr lang="en-US" noProof="0" dirty="0"/>
              <a:t>Chapter 17</a:t>
            </a:r>
          </a:p>
        </p:txBody>
      </p:sp>
      <p:sp>
        <p:nvSpPr>
          <p:cNvPr id="8" name="Content Placeholder 7">
            <a:extLst>
              <a:ext uri="{FF2B5EF4-FFF2-40B4-BE49-F238E27FC236}">
                <a16:creationId xmlns:a16="http://schemas.microsoft.com/office/drawing/2014/main" id="{867D26DE-3068-F5C4-1D8E-DE6D246B8DB9}"/>
              </a:ext>
            </a:extLst>
          </p:cNvPr>
          <p:cNvSpPr>
            <a:spLocks noGrp="1"/>
          </p:cNvSpPr>
          <p:nvPr>
            <p:ph sz="quarter" idx="15"/>
          </p:nvPr>
        </p:nvSpPr>
        <p:spPr>
          <a:xfrm>
            <a:off x="4583017" y="3604248"/>
            <a:ext cx="3951383" cy="374906"/>
          </a:xfrm>
        </p:spPr>
        <p:txBody>
          <a:bodyPr wrap="square" lIns="0" tIns="18000" rIns="0" bIns="18000" anchor="ctr">
            <a:spAutoFit/>
          </a:bodyPr>
          <a:lstStyle/>
          <a:p>
            <a:pPr marL="0"/>
            <a:r>
              <a:rPr lang="en-US" spc="-300" noProof="0" dirty="0"/>
              <a:t>M A </a:t>
            </a:r>
            <a:r>
              <a:rPr lang="en-US" noProof="0" dirty="0"/>
              <a:t>P and </a:t>
            </a:r>
            <a:r>
              <a:rPr lang="en-US" spc="-300" noProof="0" dirty="0"/>
              <a:t>M A </a:t>
            </a:r>
            <a:r>
              <a:rPr lang="en-US" noProof="0" dirty="0"/>
              <a:t>F Sensors</a:t>
            </a:r>
          </a:p>
        </p:txBody>
      </p:sp>
      <p:pic>
        <p:nvPicPr>
          <p:cNvPr id="7" name="Picture 6" descr="Pearson logo">
            <a:extLst>
              <a:ext uri="{FF2B5EF4-FFF2-40B4-BE49-F238E27FC236}">
                <a16:creationId xmlns:a16="http://schemas.microsoft.com/office/drawing/2014/main" id="{BC10E590-1024-DF65-28AB-40D198D4B3C1}"/>
              </a:ext>
            </a:extLst>
          </p:cNvPr>
          <p:cNvPicPr>
            <a:picLocks noChangeAspect="1"/>
          </p:cNvPicPr>
          <p:nvPr/>
        </p:nvPicPr>
        <p:blipFill>
          <a:blip r:embed="rId4"/>
          <a:stretch>
            <a:fillRect/>
          </a:stretch>
        </p:blipFill>
        <p:spPr>
          <a:xfrm>
            <a:off x="451710" y="6424935"/>
            <a:ext cx="947596" cy="301782"/>
          </a:xfrm>
          <a:prstGeom prst="rect">
            <a:avLst/>
          </a:prstGeom>
        </p:spPr>
      </p:pic>
      <p:sp>
        <p:nvSpPr>
          <p:cNvPr id="5" name="Content Placeholder 4">
            <a:extLst>
              <a:ext uri="{FF2B5EF4-FFF2-40B4-BE49-F238E27FC236}">
                <a16:creationId xmlns:a16="http://schemas.microsoft.com/office/drawing/2014/main" id="{0BFE8711-94A7-ACB4-596D-C5D680131142}"/>
              </a:ext>
            </a:extLst>
          </p:cNvPr>
          <p:cNvSpPr>
            <a:spLocks noGrp="1"/>
          </p:cNvSpPr>
          <p:nvPr>
            <p:ph sz="quarter" idx="18"/>
          </p:nvPr>
        </p:nvSpPr>
        <p:spPr>
          <a:xfrm>
            <a:off x="2728913" y="6471204"/>
            <a:ext cx="5969794" cy="221018"/>
          </a:xfrm>
          <a:noFill/>
          <a:ln>
            <a:noFill/>
          </a:ln>
        </p:spPr>
        <p:txBody>
          <a:bodyPr wrap="square" lIns="0" tIns="18000" rIns="0" bIns="18000" anchor="ctr" anchorCtr="0">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687604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5756"/>
            <a:ext cx="8270993" cy="590349"/>
          </a:xfrm>
        </p:spPr>
        <p:txBody>
          <a:bodyPr wrap="square" lIns="0" tIns="18000" rIns="0" bIns="18000" anchor="ctr" anchorCtr="0">
            <a:spAutoFit/>
          </a:bodyPr>
          <a:lstStyle/>
          <a:p>
            <a:r>
              <a:rPr lang="en-US" noProof="0" dirty="0"/>
              <a:t>Chart </a:t>
            </a:r>
            <a:r>
              <a:rPr lang="en-US" dirty="0"/>
              <a:t>17</a:t>
            </a:r>
            <a:r>
              <a:rPr lang="en-US" noProof="0" dirty="0"/>
              <a:t>.1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06400"/>
            <a:ext cx="8274131" cy="405683"/>
          </a:xfrm>
        </p:spPr>
        <p:txBody>
          <a:bodyPr wrap="square" lIns="0" tIns="18000" rIns="0" bIns="18000" anchor="ctr" anchorCtr="0">
            <a:spAutoFit/>
          </a:bodyPr>
          <a:lstStyle/>
          <a:p>
            <a:pPr marL="0" indent="0">
              <a:buNone/>
            </a:pPr>
            <a:r>
              <a:rPr lang="en-US" sz="2400" spc="-300" dirty="0"/>
              <a:t>M A </a:t>
            </a:r>
            <a:r>
              <a:rPr lang="en-US" sz="2400" dirty="0"/>
              <a:t>P and Engine Load</a:t>
            </a:r>
            <a:endParaRPr lang="en-US" sz="1100" noProof="0" dirty="0"/>
          </a:p>
        </p:txBody>
      </p:sp>
      <p:graphicFrame>
        <p:nvGraphicFramePr>
          <p:cNvPr id="10" name="Table 10">
            <a:extLst>
              <a:ext uri="{FF2B5EF4-FFF2-40B4-BE49-F238E27FC236}">
                <a16:creationId xmlns:a16="http://schemas.microsoft.com/office/drawing/2014/main" id="{B22CBC26-6E29-DBB2-0446-BA8CA1EB4624}"/>
              </a:ext>
            </a:extLst>
          </p:cNvPr>
          <p:cNvGraphicFramePr>
            <a:graphicFrameLocks noGrp="1"/>
          </p:cNvGraphicFramePr>
          <p:nvPr>
            <p:extLst>
              <p:ext uri="{D42A27DB-BD31-4B8C-83A1-F6EECF244321}">
                <p14:modId xmlns:p14="http://schemas.microsoft.com/office/powerpoint/2010/main" val="2068665718"/>
              </p:ext>
            </p:extLst>
          </p:nvPr>
        </p:nvGraphicFramePr>
        <p:xfrm>
          <a:off x="492963" y="1996090"/>
          <a:ext cx="8176581" cy="1981200"/>
        </p:xfrm>
        <a:graphic>
          <a:graphicData uri="http://schemas.openxmlformats.org/drawingml/2006/table">
            <a:tbl>
              <a:tblPr firstRow="1" bandRow="1">
                <a:tableStyleId>{40F9630F-82C1-40B7-BC3A-925EFCFF5E92}</a:tableStyleId>
              </a:tblPr>
              <a:tblGrid>
                <a:gridCol w="1646388">
                  <a:extLst>
                    <a:ext uri="{9D8B030D-6E8A-4147-A177-3AD203B41FA5}">
                      <a16:colId xmlns:a16="http://schemas.microsoft.com/office/drawing/2014/main" val="396866427"/>
                    </a:ext>
                  </a:extLst>
                </a:gridCol>
                <a:gridCol w="2286000">
                  <a:extLst>
                    <a:ext uri="{9D8B030D-6E8A-4147-A177-3AD203B41FA5}">
                      <a16:colId xmlns:a16="http://schemas.microsoft.com/office/drawing/2014/main" val="818611493"/>
                    </a:ext>
                  </a:extLst>
                </a:gridCol>
                <a:gridCol w="2043548">
                  <a:extLst>
                    <a:ext uri="{9D8B030D-6E8A-4147-A177-3AD203B41FA5}">
                      <a16:colId xmlns:a16="http://schemas.microsoft.com/office/drawing/2014/main" val="2570687857"/>
                    </a:ext>
                  </a:extLst>
                </a:gridCol>
                <a:gridCol w="2200645">
                  <a:extLst>
                    <a:ext uri="{9D8B030D-6E8A-4147-A177-3AD203B41FA5}">
                      <a16:colId xmlns:a16="http://schemas.microsoft.com/office/drawing/2014/main" val="3700129669"/>
                    </a:ext>
                  </a:extLst>
                </a:gridCol>
              </a:tblGrid>
              <a:tr h="370840">
                <a:tc>
                  <a:txBody>
                    <a:bodyPr/>
                    <a:lstStyle/>
                    <a:p>
                      <a:pPr marL="0" marR="0" algn="l" eaLnBrk="0" hangingPunct="0">
                        <a:lnSpc>
                          <a:spcPct val="107000"/>
                        </a:lnSpc>
                        <a:spcBef>
                          <a:spcPts val="0"/>
                        </a:spcBef>
                        <a:spcAft>
                          <a:spcPts val="0"/>
                        </a:spcAft>
                      </a:pPr>
                      <a:r>
                        <a:rPr lang="en-US" sz="1600" b="1" i="0" u="none" strike="noStrike" cap="none" dirty="0">
                          <a:solidFill>
                            <a:schemeClr val="bg1"/>
                          </a:solidFill>
                          <a:effectLst/>
                          <a:latin typeface="Arial"/>
                          <a:ea typeface="Calibri" panose="020F0502020204030204" pitchFamily="34" charset="0"/>
                          <a:cs typeface="Times New Roman" panose="02020603050405020304" pitchFamily="18" charset="0"/>
                          <a:sym typeface="Arial"/>
                        </a:rPr>
                        <a:t>ENGINE LOAD</a:t>
                      </a:r>
                      <a:endParaRPr lang="en-IN"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l" eaLnBrk="0" hangingPunct="0">
                        <a:lnSpc>
                          <a:spcPct val="107000"/>
                        </a:lnSpc>
                        <a:spcBef>
                          <a:spcPts val="0"/>
                        </a:spcBef>
                        <a:spcAft>
                          <a:spcPts val="0"/>
                        </a:spcAft>
                      </a:pPr>
                      <a:r>
                        <a:rPr lang="en-US" sz="1600" b="1" i="0" u="none" strike="noStrike" cap="none" dirty="0">
                          <a:solidFill>
                            <a:schemeClr val="bg1"/>
                          </a:solidFill>
                          <a:effectLst/>
                          <a:latin typeface="Arial"/>
                          <a:ea typeface="Calibri" panose="020F0502020204030204" pitchFamily="34" charset="0"/>
                          <a:cs typeface="Times New Roman" panose="02020603050405020304" pitchFamily="18" charset="0"/>
                          <a:sym typeface="Arial"/>
                        </a:rPr>
                        <a:t>MANIFOLD VACUUM</a:t>
                      </a:r>
                      <a:endParaRPr lang="en-IN"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algn="l"/>
                      <a:r>
                        <a:rPr lang="en-US" sz="1600" b="1" i="0" u="none" strike="noStrike" cap="none" dirty="0">
                          <a:solidFill>
                            <a:schemeClr val="bg1"/>
                          </a:solidFill>
                          <a:effectLst/>
                          <a:latin typeface="Arial"/>
                          <a:ea typeface="Calibri" panose="020F0502020204030204" pitchFamily="34" charset="0"/>
                          <a:cs typeface="Times New Roman" panose="02020603050405020304" pitchFamily="18" charset="0"/>
                          <a:sym typeface="Arial"/>
                        </a:rPr>
                        <a:t>MANIFOLD ABSOLUTE PRESSURE</a:t>
                      </a:r>
                      <a:endParaRPr lang="en-IN"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l" eaLnBrk="0" hangingPunct="0">
                        <a:lnSpc>
                          <a:spcPct val="107000"/>
                        </a:lnSpc>
                        <a:spcBef>
                          <a:spcPts val="0"/>
                        </a:spcBef>
                        <a:spcAft>
                          <a:spcPts val="0"/>
                        </a:spcAft>
                      </a:pPr>
                      <a:r>
                        <a:rPr lang="en-US" sz="1600" b="1" i="0" u="none" strike="noStrike" cap="none" dirty="0">
                          <a:solidFill>
                            <a:schemeClr val="bg1"/>
                          </a:solidFill>
                          <a:effectLst/>
                          <a:latin typeface="Arial"/>
                          <a:ea typeface="Calibri" panose="020F0502020204030204" pitchFamily="34" charset="0"/>
                          <a:cs typeface="Times New Roman" panose="02020603050405020304" pitchFamily="18" charset="0"/>
                          <a:sym typeface="Arial"/>
                        </a:rPr>
                        <a:t>M</a:t>
                      </a:r>
                      <a:r>
                        <a:rPr lang="en-US" sz="100" b="1" i="0" u="none" strike="noStrike" cap="none" dirty="0">
                          <a:solidFill>
                            <a:schemeClr val="bg1"/>
                          </a:solidFill>
                          <a:effectLst/>
                          <a:latin typeface="Arial"/>
                          <a:ea typeface="Calibri" panose="020F0502020204030204" pitchFamily="34" charset="0"/>
                          <a:cs typeface="Times New Roman" panose="02020603050405020304" pitchFamily="18" charset="0"/>
                          <a:sym typeface="Arial"/>
                        </a:rPr>
                        <a:t> </a:t>
                      </a:r>
                      <a:r>
                        <a:rPr lang="en-US" sz="1600" b="1" i="0" u="none" strike="noStrike" cap="none" dirty="0">
                          <a:solidFill>
                            <a:schemeClr val="bg1"/>
                          </a:solidFill>
                          <a:effectLst/>
                          <a:latin typeface="Arial"/>
                          <a:ea typeface="Calibri" panose="020F0502020204030204" pitchFamily="34" charset="0"/>
                          <a:cs typeface="Times New Roman" panose="02020603050405020304" pitchFamily="18" charset="0"/>
                          <a:sym typeface="Arial"/>
                        </a:rPr>
                        <a:t>A</a:t>
                      </a:r>
                      <a:r>
                        <a:rPr lang="en-US" sz="100" b="1" i="0" u="none" strike="noStrike" cap="none" dirty="0">
                          <a:solidFill>
                            <a:schemeClr val="bg1"/>
                          </a:solidFill>
                          <a:effectLst/>
                          <a:latin typeface="Arial"/>
                          <a:ea typeface="Calibri" panose="020F0502020204030204" pitchFamily="34" charset="0"/>
                          <a:cs typeface="Times New Roman" panose="02020603050405020304" pitchFamily="18" charset="0"/>
                          <a:sym typeface="Arial"/>
                        </a:rPr>
                        <a:t> </a:t>
                      </a:r>
                      <a:r>
                        <a:rPr lang="en-US" sz="1600" b="1" i="0" u="none" strike="noStrike" cap="none" dirty="0">
                          <a:solidFill>
                            <a:schemeClr val="bg1"/>
                          </a:solidFill>
                          <a:effectLst/>
                          <a:latin typeface="Arial"/>
                          <a:ea typeface="Calibri" panose="020F0502020204030204" pitchFamily="34" charset="0"/>
                          <a:cs typeface="Times New Roman" panose="02020603050405020304" pitchFamily="18" charset="0"/>
                          <a:sym typeface="Arial"/>
                        </a:rPr>
                        <a:t>P SENSOR VOLT SIGNAL</a:t>
                      </a:r>
                      <a:endParaRPr lang="en-IN"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546584958"/>
                  </a:ext>
                </a:extLst>
              </a:tr>
              <a:tr h="370840">
                <a:tc>
                  <a:txBody>
                    <a:bodyPr/>
                    <a:lstStyle/>
                    <a:p>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Heavy (</a:t>
                      </a:r>
                      <a:r>
                        <a:rPr lang="en-US" sz="1600" b="0" i="0" u="none" strike="noStrike" cap="none" spc="-200" baseline="0" dirty="0">
                          <a:solidFill>
                            <a:schemeClr val="dk1"/>
                          </a:solidFill>
                          <a:effectLst/>
                          <a:latin typeface="Arial"/>
                          <a:ea typeface="Calibri" panose="020F0502020204030204" pitchFamily="34" charset="0"/>
                          <a:cs typeface="Times New Roman" panose="02020603050405020304" pitchFamily="18" charset="0"/>
                          <a:sym typeface="Arial"/>
                        </a:rPr>
                        <a:t>W O </a:t>
                      </a:r>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T)</a:t>
                      </a:r>
                      <a:endParaRPr lang="en-IN"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Low (almost 0 inch </a:t>
                      </a:r>
                      <a:r>
                        <a:rPr lang="en-US" sz="1600" b="0" i="0" u="none" strike="noStrike" cap="none" spc="-200" baseline="0" dirty="0">
                          <a:solidFill>
                            <a:schemeClr val="dk1"/>
                          </a:solidFill>
                          <a:effectLst/>
                          <a:latin typeface="Arial"/>
                          <a:ea typeface="Calibri" panose="020F0502020204030204" pitchFamily="34" charset="0"/>
                          <a:cs typeface="Times New Roman" panose="02020603050405020304" pitchFamily="18" charset="0"/>
                          <a:sym typeface="Arial"/>
                        </a:rPr>
                        <a:t>H </a:t>
                      </a:r>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g)</a:t>
                      </a:r>
                      <a:endParaRPr lang="en-IN"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High (almost atmospheric)</a:t>
                      </a:r>
                      <a:endParaRPr lang="en-IN"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High (4.6–4.8 V)</a:t>
                      </a:r>
                      <a:endParaRPr lang="en-IN"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280488782"/>
                  </a:ext>
                </a:extLst>
              </a:tr>
              <a:tr h="370840">
                <a:tc>
                  <a:txBody>
                    <a:bodyPr/>
                    <a:lstStyle/>
                    <a:p>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Light (idle)</a:t>
                      </a:r>
                      <a:endParaRPr lang="en-IN"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High (17–21 inch </a:t>
                      </a:r>
                      <a:r>
                        <a:rPr lang="en-US" sz="1600" b="0" i="0" u="none" strike="noStrike" cap="none" spc="-200" baseline="0" dirty="0">
                          <a:solidFill>
                            <a:schemeClr val="dk1"/>
                          </a:solidFill>
                          <a:effectLst/>
                          <a:latin typeface="Arial"/>
                          <a:ea typeface="Calibri" panose="020F0502020204030204" pitchFamily="34" charset="0"/>
                          <a:cs typeface="Times New Roman" panose="02020603050405020304" pitchFamily="18" charset="0"/>
                          <a:sym typeface="Arial"/>
                        </a:rPr>
                        <a:t>H </a:t>
                      </a:r>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g)</a:t>
                      </a:r>
                      <a:endParaRPr lang="en-IN"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Low (lower than atmospheric)</a:t>
                      </a:r>
                      <a:endParaRPr lang="en-IN"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Low (0.8–1.6 V)</a:t>
                      </a:r>
                      <a:endParaRPr lang="en-IN"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898325095"/>
                  </a:ext>
                </a:extLst>
              </a:tr>
            </a:tbl>
          </a:graphicData>
        </a:graphic>
      </p:graphicFrame>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4268151"/>
            <a:ext cx="8270993" cy="713460"/>
          </a:xfrm>
        </p:spPr>
        <p:txBody>
          <a:bodyPr wrap="square" lIns="0" tIns="18000" rIns="0" bIns="18000" anchor="ctr" anchorCtr="0">
            <a:spAutoFit/>
          </a:bodyPr>
          <a:lstStyle/>
          <a:p>
            <a:pPr marL="0" indent="0">
              <a:spcBef>
                <a:spcPts val="600"/>
              </a:spcBef>
              <a:buNone/>
            </a:pPr>
            <a:r>
              <a:rPr lang="en-US" sz="2200" dirty="0"/>
              <a:t>Engine load and how it is related to engine vacuum, and </a:t>
            </a:r>
            <a:r>
              <a:rPr lang="en-US" sz="2200" spc="-300" dirty="0"/>
              <a:t>M A </a:t>
            </a:r>
            <a:r>
              <a:rPr lang="en-US" sz="2200" dirty="0"/>
              <a:t>P sensor reading.</a:t>
            </a:r>
            <a:endParaRPr lang="en-US" sz="2200" noProof="0" dirty="0"/>
          </a:p>
        </p:txBody>
      </p:sp>
    </p:spTree>
    <p:extLst>
      <p:ext uri="{BB962C8B-B14F-4D97-AF65-F5344CB8AC3E}">
        <p14:creationId xmlns:p14="http://schemas.microsoft.com/office/powerpoint/2010/main" val="1968098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Chart </a:t>
            </a:r>
            <a:r>
              <a:rPr lang="en-US" dirty="0"/>
              <a:t>17</a:t>
            </a:r>
            <a:r>
              <a:rPr lang="en-US" noProof="0" dirty="0"/>
              <a:t>.2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16910"/>
            <a:ext cx="8274131" cy="405683"/>
          </a:xfrm>
        </p:spPr>
        <p:txBody>
          <a:bodyPr wrap="square" lIns="0" tIns="18000" rIns="0" bIns="18000" anchor="ctr" anchorCtr="0">
            <a:spAutoFit/>
          </a:bodyPr>
          <a:lstStyle/>
          <a:p>
            <a:pPr marL="0" indent="0">
              <a:buNone/>
            </a:pPr>
            <a:r>
              <a:rPr lang="en-US" sz="2400" spc="-300" dirty="0"/>
              <a:t>M A </a:t>
            </a:r>
            <a:r>
              <a:rPr lang="en-US" sz="2400" dirty="0"/>
              <a:t>P Sensor Chart</a:t>
            </a:r>
            <a:endParaRPr lang="en-US" sz="1100" noProof="0" dirty="0"/>
          </a:p>
        </p:txBody>
      </p:sp>
      <p:pic>
        <p:nvPicPr>
          <p:cNvPr id="3" name="Picture 2" descr="A table shows the values of engine vacuum and the corresponding M A P sensor signal voltages.&#10;Long description is available in notes, press F6.">
            <a:extLst>
              <a:ext uri="{FF2B5EF4-FFF2-40B4-BE49-F238E27FC236}">
                <a16:creationId xmlns:a16="http://schemas.microsoft.com/office/drawing/2014/main" id="{383E33EA-DA82-16BA-9072-2452C8831D9E}"/>
              </a:ext>
            </a:extLst>
          </p:cNvPr>
          <p:cNvPicPr>
            <a:picLocks noChangeAspect="1"/>
          </p:cNvPicPr>
          <p:nvPr/>
        </p:nvPicPr>
        <p:blipFill rotWithShape="1">
          <a:blip r:embed="rId3"/>
          <a:srcRect b="7760"/>
          <a:stretch/>
        </p:blipFill>
        <p:spPr>
          <a:xfrm>
            <a:off x="1480181" y="1681564"/>
            <a:ext cx="6183639" cy="4127449"/>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976790"/>
            <a:ext cx="8270993" cy="405683"/>
          </a:xfrm>
        </p:spPr>
        <p:txBody>
          <a:bodyPr wrap="square" lIns="0" tIns="18000" rIns="0" bIns="18000" anchor="ctr" anchorCtr="0">
            <a:spAutoFit/>
          </a:bodyPr>
          <a:lstStyle/>
          <a:p>
            <a:pPr marL="0" indent="0">
              <a:spcBef>
                <a:spcPts val="600"/>
              </a:spcBef>
              <a:buNone/>
            </a:pPr>
            <a:r>
              <a:rPr lang="en-US" sz="2400" dirty="0"/>
              <a:t>Chrysler </a:t>
            </a:r>
            <a:r>
              <a:rPr lang="en-US" sz="2400" spc="-300" dirty="0"/>
              <a:t>M A </a:t>
            </a:r>
            <a:r>
              <a:rPr lang="en-US" sz="2400" dirty="0"/>
              <a:t>P sensor values compared to engine vacuum.</a:t>
            </a:r>
            <a:endParaRPr lang="en-US" sz="2400" noProof="0" dirty="0"/>
          </a:p>
        </p:txBody>
      </p:sp>
    </p:spTree>
    <p:extLst>
      <p:ext uri="{BB962C8B-B14F-4D97-AF65-F5344CB8AC3E}">
        <p14:creationId xmlns:p14="http://schemas.microsoft.com/office/powerpoint/2010/main" val="1302218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17</a:t>
            </a:r>
            <a:r>
              <a:rPr lang="en-US" noProof="0" dirty="0"/>
              <a:t>.4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086286"/>
            <a:ext cx="8274131" cy="405683"/>
          </a:xfrm>
        </p:spPr>
        <p:txBody>
          <a:bodyPr wrap="square" lIns="0" tIns="18000" rIns="0" bIns="18000" anchor="ctr" anchorCtr="0">
            <a:spAutoFit/>
          </a:bodyPr>
          <a:lstStyle/>
          <a:p>
            <a:pPr marL="0" indent="0">
              <a:buNone/>
            </a:pPr>
            <a:r>
              <a:rPr lang="en-US" sz="2400" noProof="0" dirty="0"/>
              <a:t>Ceramic Disc Type</a:t>
            </a:r>
          </a:p>
        </p:txBody>
      </p:sp>
      <p:pic>
        <p:nvPicPr>
          <p:cNvPr id="4" name="Picture 3" descr="A circuit on a disc made of ceramic.">
            <a:extLst>
              <a:ext uri="{FF2B5EF4-FFF2-40B4-BE49-F238E27FC236}">
                <a16:creationId xmlns:a16="http://schemas.microsoft.com/office/drawing/2014/main" id="{5534CFB0-5AC8-F398-2873-EFE8245795B2}"/>
              </a:ext>
            </a:extLst>
          </p:cNvPr>
          <p:cNvPicPr>
            <a:picLocks noChangeAspect="1"/>
          </p:cNvPicPr>
          <p:nvPr/>
        </p:nvPicPr>
        <p:blipFill>
          <a:blip r:embed="rId3"/>
          <a:stretch>
            <a:fillRect/>
          </a:stretch>
        </p:blipFill>
        <p:spPr>
          <a:xfrm>
            <a:off x="3015648" y="1590255"/>
            <a:ext cx="3112702" cy="3350232"/>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107503"/>
            <a:ext cx="8270993" cy="1267458"/>
          </a:xfrm>
        </p:spPr>
        <p:txBody>
          <a:bodyPr wrap="square" lIns="0" tIns="18000" rIns="0" bIns="18000" anchor="ctr" anchorCtr="0">
            <a:spAutoFit/>
          </a:bodyPr>
          <a:lstStyle/>
          <a:p>
            <a:pPr marL="0" indent="0">
              <a:spcBef>
                <a:spcPts val="600"/>
              </a:spcBef>
              <a:buNone/>
            </a:pPr>
            <a:r>
              <a:rPr lang="en-US" sz="2000" dirty="0"/>
              <a:t>Shown is the electronic circuit inside a ceramic disc </a:t>
            </a:r>
            <a:r>
              <a:rPr lang="en-US" sz="2000" spc="-300" dirty="0"/>
              <a:t>M A </a:t>
            </a:r>
            <a:r>
              <a:rPr lang="en-US" sz="2000" dirty="0"/>
              <a:t>P sensor used on many Chrysler engines. The black areas are carbon resistors that are applied to the ceramic, and lasers are used to cut lines into these resistors during testing to achieve the proper operating calibration.</a:t>
            </a:r>
            <a:endParaRPr lang="en-US" sz="2000" noProof="0" dirty="0"/>
          </a:p>
        </p:txBody>
      </p:sp>
    </p:spTree>
    <p:extLst>
      <p:ext uri="{BB962C8B-B14F-4D97-AF65-F5344CB8AC3E}">
        <p14:creationId xmlns:p14="http://schemas.microsoft.com/office/powerpoint/2010/main" val="2968552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2243" y="230526"/>
            <a:ext cx="8279384" cy="590349"/>
          </a:xfrm>
        </p:spPr>
        <p:txBody>
          <a:bodyPr wrap="square" lIns="0" tIns="18000" rIns="0" bIns="18000" anchor="ctr" anchorCtr="0">
            <a:spAutoFit/>
          </a:bodyPr>
          <a:lstStyle/>
          <a:p>
            <a:r>
              <a:rPr lang="en-US" noProof="0" dirty="0"/>
              <a:t>Question 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2243" y="1109553"/>
            <a:ext cx="8269957" cy="405683"/>
          </a:xfrm>
        </p:spPr>
        <p:txBody>
          <a:bodyPr wrap="square" lIns="0" tIns="18000" rIns="0" bIns="18000" anchor="ctr" anchorCtr="0">
            <a:spAutoFit/>
          </a:bodyPr>
          <a:lstStyle/>
          <a:p>
            <a:pPr marL="0" indent="0">
              <a:buNone/>
            </a:pPr>
            <a:r>
              <a:rPr lang="en-US" sz="2400" noProof="0" dirty="0"/>
              <a:t>What are two types (construction) of </a:t>
            </a:r>
            <a:r>
              <a:rPr lang="en-US" sz="2400" spc="-300" noProof="0" dirty="0"/>
              <a:t>M A </a:t>
            </a:r>
            <a:r>
              <a:rPr lang="en-US" sz="2400" noProof="0" dirty="0"/>
              <a:t>P sensors?</a:t>
            </a:r>
          </a:p>
        </p:txBody>
      </p:sp>
    </p:spTree>
    <p:extLst>
      <p:ext uri="{BB962C8B-B14F-4D97-AF65-F5344CB8AC3E}">
        <p14:creationId xmlns:p14="http://schemas.microsoft.com/office/powerpoint/2010/main" val="3558717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2816" y="249380"/>
            <a:ext cx="8279384" cy="590349"/>
          </a:xfrm>
        </p:spPr>
        <p:txBody>
          <a:bodyPr wrap="square" lIns="0" tIns="18000" rIns="0" bIns="18000" anchor="ctr" anchorCtr="0">
            <a:spAutoFit/>
          </a:bodyPr>
          <a:lstStyle/>
          <a:p>
            <a:r>
              <a:rPr lang="en-US" noProof="0" dirty="0"/>
              <a:t>Answer 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2816" y="1107767"/>
            <a:ext cx="8279384" cy="775015"/>
          </a:xfrm>
        </p:spPr>
        <p:txBody>
          <a:bodyPr wrap="square" lIns="0" tIns="18000" rIns="0" bIns="18000" anchor="ctr" anchorCtr="0">
            <a:spAutoFit/>
          </a:bodyPr>
          <a:lstStyle/>
          <a:p>
            <a:pPr marL="0" indent="0">
              <a:buNone/>
            </a:pPr>
            <a:r>
              <a:rPr lang="en-US" sz="2400" noProof="0" dirty="0"/>
              <a:t>Silicon-diaphragm strain gauge </a:t>
            </a:r>
            <a:r>
              <a:rPr lang="en-US" sz="2400" spc="-300" noProof="0" dirty="0"/>
              <a:t>M A </a:t>
            </a:r>
            <a:r>
              <a:rPr lang="en-US" sz="2400" noProof="0" dirty="0"/>
              <a:t>P sensor and ceramic disc </a:t>
            </a:r>
            <a:r>
              <a:rPr lang="en-US" sz="2400" spc="-300" noProof="0" dirty="0"/>
              <a:t>M A </a:t>
            </a:r>
            <a:r>
              <a:rPr lang="en-US" sz="2400" noProof="0" dirty="0"/>
              <a:t>P sensor.</a:t>
            </a:r>
          </a:p>
        </p:txBody>
      </p:sp>
    </p:spTree>
    <p:extLst>
      <p:ext uri="{BB962C8B-B14F-4D97-AF65-F5344CB8AC3E}">
        <p14:creationId xmlns:p14="http://schemas.microsoft.com/office/powerpoint/2010/main" val="3522490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2816" y="249380"/>
            <a:ext cx="8279384" cy="590349"/>
          </a:xfrm>
        </p:spPr>
        <p:txBody>
          <a:bodyPr wrap="square" lIns="0" tIns="18000" rIns="0" bIns="18000" anchor="ctr" anchorCtr="0">
            <a:spAutoFit/>
          </a:bodyPr>
          <a:lstStyle/>
          <a:p>
            <a:r>
              <a:rPr lang="en-US" spc="-500" noProof="0" dirty="0"/>
              <a:t>P C </a:t>
            </a:r>
            <a:r>
              <a:rPr lang="en-US" noProof="0" dirty="0"/>
              <a:t>M </a:t>
            </a:r>
            <a:r>
              <a:rPr lang="en-US" spc="-500" noProof="0" dirty="0"/>
              <a:t>M A </a:t>
            </a:r>
            <a:r>
              <a:rPr lang="en-US" noProof="0" dirty="0"/>
              <a:t>P Sensor Uses</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2816" y="1038262"/>
            <a:ext cx="8279384" cy="3645032"/>
          </a:xfrm>
        </p:spPr>
        <p:txBody>
          <a:bodyPr wrap="square" lIns="0" tIns="18000" rIns="0" bIns="18000" anchor="ctr" anchorCtr="0">
            <a:spAutoFit/>
          </a:bodyPr>
          <a:lstStyle/>
          <a:p>
            <a:pPr marL="342900" indent="-342900"/>
            <a:r>
              <a:rPr lang="en-US" sz="2400" spc="-300" noProof="0" dirty="0"/>
              <a:t>P C </a:t>
            </a:r>
            <a:r>
              <a:rPr lang="en-US" sz="2400" noProof="0" dirty="0"/>
              <a:t>M uses the </a:t>
            </a:r>
            <a:r>
              <a:rPr lang="en-US" sz="2400" spc="-300" noProof="0" dirty="0"/>
              <a:t>M A </a:t>
            </a:r>
            <a:r>
              <a:rPr lang="en-US" sz="2400" noProof="0" dirty="0"/>
              <a:t>P sensor to determine the following:</a:t>
            </a:r>
          </a:p>
          <a:p>
            <a:pPr marL="829818" lvl="1" indent="-342900"/>
            <a:r>
              <a:rPr lang="en-US" sz="2400" noProof="0" dirty="0"/>
              <a:t>The load on the engine</a:t>
            </a:r>
          </a:p>
          <a:p>
            <a:pPr marL="829818" lvl="1" indent="-342900"/>
            <a:r>
              <a:rPr lang="en-US" sz="2400" noProof="0" dirty="0"/>
              <a:t>Altitude, fuel, and spark control calculations</a:t>
            </a:r>
          </a:p>
          <a:p>
            <a:pPr marL="829818" lvl="1" indent="-342900"/>
            <a:r>
              <a:rPr lang="en-US" sz="2400" spc="-300" noProof="0" dirty="0"/>
              <a:t>E G </a:t>
            </a:r>
            <a:r>
              <a:rPr lang="en-US" sz="2400" noProof="0" dirty="0"/>
              <a:t>R system operation</a:t>
            </a:r>
          </a:p>
          <a:p>
            <a:pPr marL="829818" lvl="1" indent="-342900"/>
            <a:r>
              <a:rPr lang="en-US" sz="2400" noProof="0" dirty="0"/>
              <a:t>Detect deceleration (vacuum increases)</a:t>
            </a:r>
          </a:p>
          <a:p>
            <a:pPr marL="829818" lvl="1" indent="-342900"/>
            <a:r>
              <a:rPr lang="en-US" sz="2400" noProof="0" dirty="0"/>
              <a:t>Monitor engine condition</a:t>
            </a:r>
          </a:p>
          <a:p>
            <a:pPr marL="829818" lvl="1" indent="-342900"/>
            <a:r>
              <a:rPr lang="en-US" sz="2400" noProof="0" dirty="0"/>
              <a:t>Load detection for returnless-type fuel injection</a:t>
            </a:r>
          </a:p>
          <a:p>
            <a:pPr marL="829818" lvl="1" indent="-342900"/>
            <a:r>
              <a:rPr lang="en-US" sz="2400" noProof="0" dirty="0"/>
              <a:t>Altitude and </a:t>
            </a:r>
            <a:r>
              <a:rPr lang="en-US" sz="2400" spc="-300" noProof="0" dirty="0"/>
              <a:t>M A </a:t>
            </a:r>
            <a:r>
              <a:rPr lang="en-US" sz="2400" noProof="0" dirty="0"/>
              <a:t>P sensor values</a:t>
            </a:r>
          </a:p>
        </p:txBody>
      </p:sp>
    </p:spTree>
    <p:extLst>
      <p:ext uri="{BB962C8B-B14F-4D97-AF65-F5344CB8AC3E}">
        <p14:creationId xmlns:p14="http://schemas.microsoft.com/office/powerpoint/2010/main" val="2846543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17</a:t>
            </a:r>
            <a:r>
              <a:rPr lang="en-US" noProof="0" dirty="0"/>
              <a:t>.5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16912"/>
            <a:ext cx="8274131" cy="405683"/>
          </a:xfrm>
        </p:spPr>
        <p:txBody>
          <a:bodyPr wrap="square" lIns="0" tIns="18000" rIns="0" bIns="18000" anchor="ctr" anchorCtr="0">
            <a:spAutoFit/>
          </a:bodyPr>
          <a:lstStyle/>
          <a:p>
            <a:pPr marL="0" indent="0">
              <a:buNone/>
            </a:pPr>
            <a:r>
              <a:rPr lang="en-US" sz="2400" noProof="0" dirty="0"/>
              <a:t>Altitude Effects</a:t>
            </a:r>
          </a:p>
        </p:txBody>
      </p:sp>
      <p:pic>
        <p:nvPicPr>
          <p:cNvPr id="3" name="Picture 2" descr="A graph depicts the value of signal voltage at corresponding vacuum (pressure) values for a particular engine load.&#10;Long description is available in notes, press F6.">
            <a:extLst>
              <a:ext uri="{FF2B5EF4-FFF2-40B4-BE49-F238E27FC236}">
                <a16:creationId xmlns:a16="http://schemas.microsoft.com/office/drawing/2014/main" id="{AB501735-94B1-2198-F9AD-748EC1A5171C}"/>
              </a:ext>
            </a:extLst>
          </p:cNvPr>
          <p:cNvPicPr>
            <a:picLocks noChangeAspect="1"/>
          </p:cNvPicPr>
          <p:nvPr/>
        </p:nvPicPr>
        <p:blipFill>
          <a:blip r:embed="rId3"/>
          <a:stretch>
            <a:fillRect/>
          </a:stretch>
        </p:blipFill>
        <p:spPr>
          <a:xfrm>
            <a:off x="1705339" y="1707757"/>
            <a:ext cx="5733323" cy="4039251"/>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965111"/>
            <a:ext cx="8270993" cy="405683"/>
          </a:xfrm>
        </p:spPr>
        <p:txBody>
          <a:bodyPr wrap="square" lIns="0" tIns="18000" rIns="0" bIns="18000" anchor="ctr" anchorCtr="0">
            <a:spAutoFit/>
          </a:bodyPr>
          <a:lstStyle/>
          <a:p>
            <a:pPr marL="0" indent="0">
              <a:spcBef>
                <a:spcPts val="600"/>
              </a:spcBef>
              <a:buNone/>
            </a:pPr>
            <a:r>
              <a:rPr lang="en-US" sz="2400" dirty="0"/>
              <a:t>Altitude affects the </a:t>
            </a:r>
            <a:r>
              <a:rPr lang="en-US" sz="2400" spc="-300" dirty="0"/>
              <a:t>M A </a:t>
            </a:r>
            <a:r>
              <a:rPr lang="en-US" sz="2400" dirty="0"/>
              <a:t>P sensor voltage.</a:t>
            </a:r>
            <a:endParaRPr lang="en-US" sz="2400" noProof="0" dirty="0"/>
          </a:p>
        </p:txBody>
      </p:sp>
    </p:spTree>
    <p:extLst>
      <p:ext uri="{BB962C8B-B14F-4D97-AF65-F5344CB8AC3E}">
        <p14:creationId xmlns:p14="http://schemas.microsoft.com/office/powerpoint/2010/main" val="191518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Chart </a:t>
            </a:r>
            <a:r>
              <a:rPr lang="en-US" dirty="0"/>
              <a:t>17</a:t>
            </a:r>
            <a:r>
              <a:rPr lang="en-US" noProof="0" dirty="0"/>
              <a:t>.3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099660"/>
            <a:ext cx="8274131" cy="405683"/>
          </a:xfrm>
        </p:spPr>
        <p:txBody>
          <a:bodyPr wrap="square" lIns="0" tIns="18000" rIns="0" bIns="18000" anchor="ctr" anchorCtr="0">
            <a:spAutoFit/>
          </a:bodyPr>
          <a:lstStyle/>
          <a:p>
            <a:pPr marL="0" indent="0">
              <a:buNone/>
            </a:pPr>
            <a:r>
              <a:rPr lang="en-US" sz="2400" noProof="0" dirty="0"/>
              <a:t>Altitude and </a:t>
            </a:r>
            <a:r>
              <a:rPr lang="en-US" sz="2400" spc="-300" noProof="0" dirty="0"/>
              <a:t>M A </a:t>
            </a:r>
            <a:r>
              <a:rPr lang="en-US" sz="2400" noProof="0" dirty="0"/>
              <a:t>P</a:t>
            </a:r>
          </a:p>
        </p:txBody>
      </p:sp>
      <p:pic>
        <p:nvPicPr>
          <p:cNvPr id="3" name="Picture 2" descr="A table shows seven altitudes and the corresponding M A P sensor voltage.&#10;Long description is available in notes, press F6.">
            <a:extLst>
              <a:ext uri="{FF2B5EF4-FFF2-40B4-BE49-F238E27FC236}">
                <a16:creationId xmlns:a16="http://schemas.microsoft.com/office/drawing/2014/main" id="{0BE0CA5D-0768-B968-AFD5-15FEBC7878B0}"/>
              </a:ext>
            </a:extLst>
          </p:cNvPr>
          <p:cNvPicPr>
            <a:picLocks noChangeAspect="1"/>
          </p:cNvPicPr>
          <p:nvPr/>
        </p:nvPicPr>
        <p:blipFill rotWithShape="1">
          <a:blip r:embed="rId3"/>
          <a:srcRect b="7800"/>
          <a:stretch/>
        </p:blipFill>
        <p:spPr>
          <a:xfrm>
            <a:off x="1322467" y="1774170"/>
            <a:ext cx="6499066" cy="3938211"/>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965111"/>
            <a:ext cx="8270993" cy="405683"/>
          </a:xfrm>
        </p:spPr>
        <p:txBody>
          <a:bodyPr wrap="square" lIns="0" tIns="18000" rIns="0" bIns="18000" anchor="ctr" anchorCtr="0">
            <a:spAutoFit/>
          </a:bodyPr>
          <a:lstStyle/>
          <a:p>
            <a:pPr marL="0" indent="0">
              <a:spcBef>
                <a:spcPts val="600"/>
              </a:spcBef>
              <a:buNone/>
            </a:pPr>
            <a:r>
              <a:rPr lang="en-US" sz="2400" dirty="0"/>
              <a:t>Comparison between </a:t>
            </a:r>
            <a:r>
              <a:rPr lang="en-US" sz="2400" spc="-300" dirty="0"/>
              <a:t>M A </a:t>
            </a:r>
            <a:r>
              <a:rPr lang="en-US" sz="2400" dirty="0"/>
              <a:t>P sensor voltage and altitude.</a:t>
            </a:r>
            <a:endParaRPr lang="en-US" sz="2400" noProof="0" dirty="0"/>
          </a:p>
        </p:txBody>
      </p:sp>
    </p:spTree>
    <p:extLst>
      <p:ext uri="{BB962C8B-B14F-4D97-AF65-F5344CB8AC3E}">
        <p14:creationId xmlns:p14="http://schemas.microsoft.com/office/powerpoint/2010/main" val="1310474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2816" y="249380"/>
            <a:ext cx="8279384" cy="590349"/>
          </a:xfrm>
        </p:spPr>
        <p:txBody>
          <a:bodyPr wrap="square" lIns="0" tIns="18000" rIns="0" bIns="18000" anchor="ctr" anchorCtr="0">
            <a:spAutoFit/>
          </a:bodyPr>
          <a:lstStyle/>
          <a:p>
            <a:r>
              <a:rPr lang="en-US" dirty="0"/>
              <a:t>Barometric Pressure Sensor</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2816" y="1110808"/>
            <a:ext cx="8279384" cy="2036899"/>
          </a:xfrm>
        </p:spPr>
        <p:txBody>
          <a:bodyPr wrap="square" lIns="0" tIns="18000" rIns="0" bIns="18000" anchor="ctr" anchorCtr="0">
            <a:spAutoFit/>
          </a:bodyPr>
          <a:lstStyle/>
          <a:p>
            <a:pPr marL="342900" indent="-342900">
              <a:spcBef>
                <a:spcPts val="600"/>
              </a:spcBef>
            </a:pPr>
            <a:r>
              <a:rPr lang="en-US" sz="2400" dirty="0"/>
              <a:t>A barometric pressure (</a:t>
            </a:r>
            <a:r>
              <a:rPr lang="en-US" sz="2400" spc="-300" dirty="0"/>
              <a:t>B A R </a:t>
            </a:r>
            <a:r>
              <a:rPr lang="en-US" sz="2400" dirty="0"/>
              <a:t>O) sensor is similar in design, but senses more subtle changes in barometric absolute pressure (atmospheric air pressure).</a:t>
            </a:r>
          </a:p>
          <a:p>
            <a:pPr marL="342900" indent="-342900">
              <a:spcBef>
                <a:spcPts val="600"/>
              </a:spcBef>
            </a:pPr>
            <a:r>
              <a:rPr lang="en-US" sz="2400" dirty="0"/>
              <a:t>It is vented directly to the atmosphere.</a:t>
            </a:r>
          </a:p>
          <a:p>
            <a:pPr marL="342900" indent="-342900">
              <a:spcBef>
                <a:spcPts val="600"/>
              </a:spcBef>
            </a:pPr>
            <a:r>
              <a:rPr lang="en-US" sz="2400" dirty="0"/>
              <a:t>Is the primary sensor used to determine altitude.</a:t>
            </a:r>
          </a:p>
        </p:txBody>
      </p:sp>
    </p:spTree>
    <p:extLst>
      <p:ext uri="{BB962C8B-B14F-4D97-AF65-F5344CB8AC3E}">
        <p14:creationId xmlns:p14="http://schemas.microsoft.com/office/powerpoint/2010/main" val="1484366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2816" y="249380"/>
            <a:ext cx="8279384" cy="590349"/>
          </a:xfrm>
        </p:spPr>
        <p:txBody>
          <a:bodyPr wrap="square" lIns="0" tIns="18000" rIns="0" bIns="18000" anchor="ctr" anchorCtr="0">
            <a:spAutoFit/>
          </a:bodyPr>
          <a:lstStyle/>
          <a:p>
            <a:r>
              <a:rPr lang="en-US" noProof="0" dirty="0"/>
              <a:t>Question 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2816" y="1107767"/>
            <a:ext cx="8279384" cy="775015"/>
          </a:xfrm>
        </p:spPr>
        <p:txBody>
          <a:bodyPr wrap="square" lIns="0" tIns="18000" rIns="0" bIns="18000" anchor="ctr" anchorCtr="0">
            <a:spAutoFit/>
          </a:bodyPr>
          <a:lstStyle/>
          <a:p>
            <a:pPr marL="0" indent="0">
              <a:buNone/>
            </a:pPr>
            <a:r>
              <a:rPr lang="en-US" sz="2400" noProof="0" dirty="0"/>
              <a:t>What is the primary purpose of a barometric pressure sensor?</a:t>
            </a:r>
          </a:p>
        </p:txBody>
      </p:sp>
    </p:spTree>
    <p:extLst>
      <p:ext uri="{BB962C8B-B14F-4D97-AF65-F5344CB8AC3E}">
        <p14:creationId xmlns:p14="http://schemas.microsoft.com/office/powerpoint/2010/main" val="3915314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069" y="231091"/>
            <a:ext cx="8274132" cy="590349"/>
          </a:xfrm>
        </p:spPr>
        <p:txBody>
          <a:bodyPr wrap="square" lIns="0" tIns="18000" rIns="0" bIns="18000" anchor="ctr" anchorCtr="0">
            <a:spAutoFit/>
          </a:bodyPr>
          <a:lstStyle/>
          <a:p>
            <a:r>
              <a:rPr lang="en-US" noProof="0" dirty="0"/>
              <a:t>Learning Objectives </a:t>
            </a:r>
            <a:r>
              <a:rPr lang="en-US" sz="2800" noProof="0" dirty="0"/>
              <a:t>(1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490" y="1087553"/>
            <a:ext cx="8278711" cy="4145169"/>
          </a:xfrm>
        </p:spPr>
        <p:txBody>
          <a:bodyPr wrap="square" lIns="0" tIns="18000" rIns="0" bIns="18000" anchor="ctr" anchorCtr="0">
            <a:spAutoFit/>
          </a:bodyPr>
          <a:lstStyle/>
          <a:p>
            <a:pPr marL="715963" indent="-715963">
              <a:buSzTx/>
              <a:buNone/>
            </a:pPr>
            <a:r>
              <a:rPr lang="en-US" altLang="en-US" sz="2400" b="1" noProof="0" dirty="0">
                <a:solidFill>
                  <a:srgbClr val="007FA3"/>
                </a:solidFill>
                <a:latin typeface="Arial" panose="020B0604020202020204" pitchFamily="34" charset="0"/>
                <a:cs typeface="Arial" panose="020B0604020202020204" pitchFamily="34" charset="0"/>
              </a:rPr>
              <a:t>17.1	</a:t>
            </a:r>
            <a:r>
              <a:rPr lang="en-US" sz="2400" dirty="0">
                <a:latin typeface="Arial" panose="020B0604020202020204" pitchFamily="34" charset="0"/>
                <a:ea typeface="+mj-ea"/>
                <a:cs typeface="Arial" panose="020B0604020202020204" pitchFamily="34" charset="0"/>
              </a:rPr>
              <a:t>Discuss the variations in pressure that can occur within an engine.</a:t>
            </a:r>
            <a:endParaRPr lang="en-US" altLang="en-US" sz="2400" noProof="0" dirty="0">
              <a:latin typeface="Arial" panose="020B0604020202020204" pitchFamily="34" charset="0"/>
              <a:cs typeface="Arial" panose="020B0604020202020204" pitchFamily="34" charset="0"/>
            </a:endParaRPr>
          </a:p>
          <a:p>
            <a:pPr marL="719138" indent="-719138">
              <a:buSzTx/>
              <a:buNone/>
            </a:pPr>
            <a:r>
              <a:rPr lang="en-US" altLang="en-US" sz="2400" b="1" noProof="0" dirty="0">
                <a:solidFill>
                  <a:srgbClr val="007FA3"/>
                </a:solidFill>
                <a:latin typeface="Arial" panose="020B0604020202020204" pitchFamily="34" charset="0"/>
                <a:cs typeface="Arial" panose="020B0604020202020204" pitchFamily="34" charset="0"/>
              </a:rPr>
              <a:t>17.2</a:t>
            </a:r>
            <a:r>
              <a:rPr lang="en-US" sz="2400" dirty="0">
                <a:latin typeface="Arial" panose="020B0604020202020204" pitchFamily="34" charset="0"/>
                <a:ea typeface="+mj-ea"/>
                <a:cs typeface="Arial" panose="020B0604020202020204" pitchFamily="34" charset="0"/>
              </a:rPr>
              <a:t> Describe principles of pressure sensors.</a:t>
            </a:r>
            <a:endParaRPr lang="en-US" altLang="en-US" sz="2400" noProof="0" dirty="0">
              <a:latin typeface="Arial" panose="020B0604020202020204" pitchFamily="34" charset="0"/>
              <a:cs typeface="Arial" panose="020B0604020202020204" pitchFamily="34" charset="0"/>
            </a:endParaRPr>
          </a:p>
          <a:p>
            <a:pPr marL="719138" indent="-719138">
              <a:buSzTx/>
              <a:buNone/>
            </a:pPr>
            <a:r>
              <a:rPr lang="en-US" altLang="en-US" sz="2400" b="1" noProof="0" dirty="0">
                <a:solidFill>
                  <a:srgbClr val="007FA3"/>
                </a:solidFill>
                <a:latin typeface="Arial" panose="020B0604020202020204" pitchFamily="34" charset="0"/>
                <a:cs typeface="Arial" panose="020B0604020202020204" pitchFamily="34" charset="0"/>
              </a:rPr>
              <a:t>17.3</a:t>
            </a:r>
            <a:r>
              <a:rPr lang="en-US" sz="2400" dirty="0">
                <a:latin typeface="Arial" panose="020B0604020202020204" pitchFamily="34" charset="0"/>
                <a:ea typeface="+mj-ea"/>
                <a:cs typeface="Arial" panose="020B0604020202020204" pitchFamily="34" charset="0"/>
              </a:rPr>
              <a:t> Discuss how </a:t>
            </a:r>
            <a:r>
              <a:rPr lang="en-US" sz="2400" spc="-300" dirty="0">
                <a:latin typeface="Arial" panose="020B0604020202020204" pitchFamily="34" charset="0"/>
                <a:ea typeface="+mj-ea"/>
                <a:cs typeface="Arial" panose="020B0604020202020204" pitchFamily="34" charset="0"/>
              </a:rPr>
              <a:t>M A </a:t>
            </a:r>
            <a:r>
              <a:rPr lang="en-US" sz="2400" dirty="0">
                <a:latin typeface="Arial" panose="020B0604020202020204" pitchFamily="34" charset="0"/>
                <a:ea typeface="+mj-ea"/>
                <a:cs typeface="Arial" panose="020B0604020202020204" pitchFamily="34" charset="0"/>
              </a:rPr>
              <a:t>P sensors work.</a:t>
            </a:r>
            <a:endParaRPr lang="en-US" altLang="en-US" sz="2400" noProof="0" dirty="0">
              <a:latin typeface="Arial" panose="020B0604020202020204" pitchFamily="34" charset="0"/>
              <a:cs typeface="Arial" panose="020B0604020202020204" pitchFamily="34" charset="0"/>
            </a:endParaRPr>
          </a:p>
          <a:p>
            <a:pPr marL="716400" indent="-716400">
              <a:buSzTx/>
              <a:buNone/>
            </a:pPr>
            <a:r>
              <a:rPr lang="en-US" altLang="en-US" sz="2400" b="1" noProof="0" dirty="0">
                <a:solidFill>
                  <a:srgbClr val="007FA3"/>
                </a:solidFill>
                <a:latin typeface="Arial" panose="020B0604020202020204" pitchFamily="34" charset="0"/>
                <a:cs typeface="Arial" panose="020B0604020202020204" pitchFamily="34" charset="0"/>
              </a:rPr>
              <a:t>17.4</a:t>
            </a:r>
            <a:r>
              <a:rPr lang="en-US" sz="2400" dirty="0">
                <a:latin typeface="Arial" panose="020B0604020202020204" pitchFamily="34" charset="0"/>
                <a:ea typeface="+mj-ea"/>
                <a:cs typeface="Arial" panose="020B0604020202020204" pitchFamily="34" charset="0"/>
              </a:rPr>
              <a:t> </a:t>
            </a:r>
            <a:r>
              <a:rPr lang="en-US" sz="2400" dirty="0"/>
              <a:t>Discuss the </a:t>
            </a:r>
            <a:r>
              <a:rPr lang="en-US" sz="2400" spc="-300" dirty="0"/>
              <a:t>P C </a:t>
            </a:r>
            <a:r>
              <a:rPr lang="en-US" sz="2400" dirty="0"/>
              <a:t>M uses of the </a:t>
            </a:r>
            <a:r>
              <a:rPr lang="en-US" sz="2400" spc="-300" dirty="0"/>
              <a:t>M A </a:t>
            </a:r>
            <a:r>
              <a:rPr lang="en-US" sz="2400" dirty="0"/>
              <a:t>P sensor.</a:t>
            </a:r>
            <a:endParaRPr lang="en-US" altLang="en-US" sz="2400" noProof="0" dirty="0">
              <a:latin typeface="Arial" panose="020B0604020202020204" pitchFamily="34" charset="0"/>
              <a:cs typeface="Arial" panose="020B0604020202020204" pitchFamily="34" charset="0"/>
            </a:endParaRPr>
          </a:p>
          <a:p>
            <a:pPr marL="716400" indent="-716400">
              <a:buSzTx/>
              <a:buNone/>
            </a:pPr>
            <a:r>
              <a:rPr lang="en-US" altLang="en-US" sz="2400" b="1" noProof="0" dirty="0">
                <a:solidFill>
                  <a:srgbClr val="007FA3"/>
                </a:solidFill>
                <a:latin typeface="Arial" panose="020B0604020202020204" pitchFamily="34" charset="0"/>
                <a:cs typeface="Arial" panose="020B0604020202020204" pitchFamily="34" charset="0"/>
              </a:rPr>
              <a:t>17.5</a:t>
            </a:r>
            <a:r>
              <a:rPr lang="en-US" sz="2400" dirty="0">
                <a:latin typeface="Arial" panose="020B0604020202020204" pitchFamily="34" charset="0"/>
                <a:ea typeface="+mj-ea"/>
                <a:cs typeface="Arial" panose="020B0604020202020204" pitchFamily="34" charset="0"/>
              </a:rPr>
              <a:t> </a:t>
            </a:r>
            <a:r>
              <a:rPr lang="en-US" sz="2400" dirty="0"/>
              <a:t>Describe how the </a:t>
            </a:r>
            <a:r>
              <a:rPr lang="en-US" sz="2400" spc="-300" dirty="0"/>
              <a:t>B A R </a:t>
            </a:r>
            <a:r>
              <a:rPr lang="en-US" sz="2400" dirty="0"/>
              <a:t>O sensor is used to test altitude.</a:t>
            </a:r>
            <a:endParaRPr lang="en-US" altLang="en-US" sz="2400" noProof="0" dirty="0">
              <a:latin typeface="Arial" panose="020B0604020202020204" pitchFamily="34" charset="0"/>
              <a:cs typeface="Arial" panose="020B0604020202020204" pitchFamily="34" charset="0"/>
            </a:endParaRPr>
          </a:p>
          <a:p>
            <a:pPr marL="716400" indent="-716400">
              <a:buSzTx/>
              <a:buNone/>
            </a:pPr>
            <a:r>
              <a:rPr lang="en-US" altLang="en-US" sz="2400" b="1" noProof="0" dirty="0">
                <a:solidFill>
                  <a:srgbClr val="007FA3"/>
                </a:solidFill>
                <a:latin typeface="Arial" panose="020B0604020202020204" pitchFamily="34" charset="0"/>
                <a:cs typeface="Arial" panose="020B0604020202020204" pitchFamily="34" charset="0"/>
              </a:rPr>
              <a:t>17.6</a:t>
            </a:r>
            <a:r>
              <a:rPr lang="en-US" sz="2400" dirty="0">
                <a:latin typeface="Arial" panose="020B0604020202020204" pitchFamily="34" charset="0"/>
                <a:ea typeface="+mj-ea"/>
                <a:cs typeface="Arial" panose="020B0604020202020204" pitchFamily="34" charset="0"/>
              </a:rPr>
              <a:t> </a:t>
            </a:r>
            <a:r>
              <a:rPr lang="en-US" sz="2400" dirty="0"/>
              <a:t>List the methods that can be used to test </a:t>
            </a:r>
            <a:r>
              <a:rPr lang="en-US" sz="2400" spc="-300" dirty="0"/>
              <a:t>M A </a:t>
            </a:r>
            <a:r>
              <a:rPr lang="en-US" sz="2400" dirty="0"/>
              <a:t>P sensors.</a:t>
            </a:r>
            <a:endParaRPr lang="en-US" altLang="en-US" sz="2400" b="1" noProof="0" dirty="0">
              <a:solidFill>
                <a:srgbClr val="007FA3"/>
              </a:solidFill>
              <a:latin typeface="Arial" panose="020B0604020202020204" pitchFamily="34" charset="0"/>
              <a:cs typeface="Arial" panose="020B0604020202020204" pitchFamily="34" charset="0"/>
            </a:endParaRPr>
          </a:p>
          <a:p>
            <a:pPr marL="716400" indent="-716400">
              <a:buSzTx/>
              <a:buNone/>
            </a:pPr>
            <a:r>
              <a:rPr lang="en-US" altLang="en-US" sz="2400" b="1" noProof="0" dirty="0">
                <a:solidFill>
                  <a:srgbClr val="007FA3"/>
                </a:solidFill>
                <a:latin typeface="Arial" panose="020B0604020202020204" pitchFamily="34" charset="0"/>
                <a:cs typeface="Arial" panose="020B0604020202020204" pitchFamily="34" charset="0"/>
              </a:rPr>
              <a:t>17.7</a:t>
            </a:r>
            <a:r>
              <a:rPr lang="en-US" sz="2400" dirty="0">
                <a:latin typeface="Arial" panose="020B0604020202020204" pitchFamily="34" charset="0"/>
                <a:ea typeface="+mj-ea"/>
                <a:cs typeface="Arial" panose="020B0604020202020204" pitchFamily="34" charset="0"/>
              </a:rPr>
              <a:t> </a:t>
            </a:r>
            <a:r>
              <a:rPr lang="en-US" sz="2400" dirty="0"/>
              <a:t>Discuss </a:t>
            </a:r>
            <a:r>
              <a:rPr lang="en-US" sz="2400" spc="-300" dirty="0"/>
              <a:t>M A </a:t>
            </a:r>
            <a:r>
              <a:rPr lang="en-US" sz="2400" dirty="0"/>
              <a:t>F sensor types.</a:t>
            </a:r>
            <a:endParaRPr lang="en-US" altLang="en-US" sz="2400" b="1" noProof="0" dirty="0">
              <a:solidFill>
                <a:srgbClr val="007FA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2816" y="249380"/>
            <a:ext cx="8279384" cy="590349"/>
          </a:xfrm>
        </p:spPr>
        <p:txBody>
          <a:bodyPr wrap="square" lIns="0" tIns="18000" rIns="0" bIns="18000" anchor="ctr" anchorCtr="0">
            <a:spAutoFit/>
          </a:bodyPr>
          <a:lstStyle/>
          <a:p>
            <a:r>
              <a:rPr lang="en-US" noProof="0" dirty="0"/>
              <a:t>Answer 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2816" y="1109553"/>
            <a:ext cx="8279384" cy="405683"/>
          </a:xfrm>
        </p:spPr>
        <p:txBody>
          <a:bodyPr wrap="square" lIns="0" tIns="18000" rIns="0" bIns="18000" anchor="ctr" anchorCtr="0">
            <a:spAutoFit/>
          </a:bodyPr>
          <a:lstStyle/>
          <a:p>
            <a:pPr marL="0" indent="0">
              <a:buNone/>
            </a:pPr>
            <a:r>
              <a:rPr lang="en-US" sz="2400" noProof="0" dirty="0"/>
              <a:t>Determine the altitude.</a:t>
            </a:r>
          </a:p>
        </p:txBody>
      </p:sp>
    </p:spTree>
    <p:extLst>
      <p:ext uri="{BB962C8B-B14F-4D97-AF65-F5344CB8AC3E}">
        <p14:creationId xmlns:p14="http://schemas.microsoft.com/office/powerpoint/2010/main" val="2934445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2816" y="238870"/>
            <a:ext cx="8279384" cy="590349"/>
          </a:xfrm>
        </p:spPr>
        <p:txBody>
          <a:bodyPr wrap="square" lIns="0" tIns="18000" rIns="0" bIns="18000" anchor="ctr" anchorCtr="0">
            <a:spAutoFit/>
          </a:bodyPr>
          <a:lstStyle/>
          <a:p>
            <a:r>
              <a:rPr lang="en-US" noProof="0" dirty="0"/>
              <a:t>Testing the </a:t>
            </a:r>
            <a:r>
              <a:rPr lang="en-US" spc="-500" noProof="0" dirty="0"/>
              <a:t>M A </a:t>
            </a:r>
            <a:r>
              <a:rPr lang="en-US" noProof="0" dirty="0"/>
              <a:t>P Sensor</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2816" y="1077593"/>
            <a:ext cx="8279384" cy="2852507"/>
          </a:xfrm>
        </p:spPr>
        <p:txBody>
          <a:bodyPr wrap="square" lIns="0" tIns="18000" rIns="0" bIns="18000" anchor="ctr" anchorCtr="0">
            <a:spAutoFit/>
          </a:bodyPr>
          <a:lstStyle/>
          <a:p>
            <a:pPr marL="342900" indent="-342900"/>
            <a:r>
              <a:rPr lang="en-US" sz="2400" noProof="0" dirty="0"/>
              <a:t>Three different types of test instruments can be used to test a pressure sensor:</a:t>
            </a:r>
          </a:p>
          <a:p>
            <a:pPr marL="829818" lvl="1" indent="-342900"/>
            <a:r>
              <a:rPr lang="en-US" sz="2400" dirty="0"/>
              <a:t>A Digital Voltmeter</a:t>
            </a:r>
            <a:r>
              <a:rPr lang="en-US" sz="2400" noProof="0" dirty="0"/>
              <a:t> with three test leads connected in series</a:t>
            </a:r>
          </a:p>
          <a:p>
            <a:pPr marL="829818" lvl="1" indent="-342900"/>
            <a:r>
              <a:rPr lang="en-US" sz="2400" noProof="0" dirty="0"/>
              <a:t>Scope connected to sensor output, power, and ground</a:t>
            </a:r>
          </a:p>
          <a:p>
            <a:pPr marL="829818" lvl="1" indent="-342900"/>
            <a:r>
              <a:rPr lang="en-US" sz="2400" noProof="0" dirty="0"/>
              <a:t>Scan tool or a specific tool recommended by vehicle manufacturer</a:t>
            </a:r>
          </a:p>
        </p:txBody>
      </p:sp>
    </p:spTree>
    <p:extLst>
      <p:ext uri="{BB962C8B-B14F-4D97-AF65-F5344CB8AC3E}">
        <p14:creationId xmlns:p14="http://schemas.microsoft.com/office/powerpoint/2010/main" val="990623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5756"/>
            <a:ext cx="8270993" cy="590349"/>
          </a:xfrm>
        </p:spPr>
        <p:txBody>
          <a:bodyPr wrap="square" lIns="0" tIns="18000" rIns="0" bIns="18000" anchor="ctr" anchorCtr="0">
            <a:spAutoFit/>
          </a:bodyPr>
          <a:lstStyle/>
          <a:p>
            <a:r>
              <a:rPr lang="en-US" noProof="0" dirty="0"/>
              <a:t>Figure </a:t>
            </a:r>
            <a:r>
              <a:rPr lang="en-US" dirty="0"/>
              <a:t>17</a:t>
            </a:r>
            <a:r>
              <a:rPr lang="en-US" noProof="0" dirty="0"/>
              <a:t>.6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095892"/>
            <a:ext cx="8274131" cy="405683"/>
          </a:xfrm>
        </p:spPr>
        <p:txBody>
          <a:bodyPr wrap="square" lIns="0" tIns="18000" rIns="0" bIns="18000" anchor="ctr" anchorCtr="0">
            <a:spAutoFit/>
          </a:bodyPr>
          <a:lstStyle/>
          <a:p>
            <a:pPr marL="0" indent="0">
              <a:buNone/>
            </a:pPr>
            <a:r>
              <a:rPr lang="en-US" sz="2400" noProof="0" dirty="0"/>
              <a:t>Checking </a:t>
            </a:r>
            <a:r>
              <a:rPr lang="en-US" sz="2400" spc="-300" noProof="0" dirty="0"/>
              <a:t>M A </a:t>
            </a:r>
            <a:r>
              <a:rPr lang="en-US" sz="2400" noProof="0" dirty="0"/>
              <a:t>P Sensor</a:t>
            </a:r>
          </a:p>
        </p:txBody>
      </p:sp>
      <p:pic>
        <p:nvPicPr>
          <p:cNvPr id="4" name="Picture 3" descr="A M A P sensor circuit in which the sensor is connected to a power 5 volts terminal and ground with a wire connecting the sensor and the signal receiver in an E C M. A check point is shown at sensor’s power terminal.">
            <a:extLst>
              <a:ext uri="{FF2B5EF4-FFF2-40B4-BE49-F238E27FC236}">
                <a16:creationId xmlns:a16="http://schemas.microsoft.com/office/drawing/2014/main" id="{79512814-3836-1313-944F-8BD003AA5A2F}"/>
              </a:ext>
            </a:extLst>
          </p:cNvPr>
          <p:cNvPicPr>
            <a:picLocks noChangeAspect="1"/>
          </p:cNvPicPr>
          <p:nvPr/>
        </p:nvPicPr>
        <p:blipFill>
          <a:blip r:embed="rId3"/>
          <a:stretch>
            <a:fillRect/>
          </a:stretch>
        </p:blipFill>
        <p:spPr>
          <a:xfrm>
            <a:off x="2447596" y="1625056"/>
            <a:ext cx="4248808" cy="3376882"/>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187979"/>
            <a:ext cx="8270993" cy="1144347"/>
          </a:xfrm>
        </p:spPr>
        <p:txBody>
          <a:bodyPr wrap="square" lIns="0" tIns="18000" rIns="0" bIns="18000" anchor="ctr" anchorCtr="0">
            <a:spAutoFit/>
          </a:bodyPr>
          <a:lstStyle/>
          <a:p>
            <a:pPr marL="0" indent="0">
              <a:spcBef>
                <a:spcPts val="600"/>
              </a:spcBef>
              <a:buNone/>
            </a:pPr>
            <a:r>
              <a:rPr lang="en-US" sz="2400" dirty="0"/>
              <a:t>When checking a </a:t>
            </a:r>
            <a:r>
              <a:rPr lang="en-US" sz="2400" spc="-300" dirty="0"/>
              <a:t>M A </a:t>
            </a:r>
            <a:r>
              <a:rPr lang="en-US" sz="2400" dirty="0"/>
              <a:t>P sensor, first verify that the sensor is receiving a 5-volt reference voltage and then check for the output (signal) voltage.</a:t>
            </a:r>
            <a:endParaRPr lang="en-US" sz="2400" noProof="0" dirty="0"/>
          </a:p>
        </p:txBody>
      </p:sp>
    </p:spTree>
    <p:extLst>
      <p:ext uri="{BB962C8B-B14F-4D97-AF65-F5344CB8AC3E}">
        <p14:creationId xmlns:p14="http://schemas.microsoft.com/office/powerpoint/2010/main" val="296370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MAP Sensor Reference Voltage Check</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7D7CE68-F821-91C0-817F-487C799E3C49}"/>
              </a:ext>
            </a:extLst>
          </p:cNvPr>
          <p:cNvSpPr/>
          <p:nvPr/>
        </p:nvSpPr>
        <p:spPr>
          <a:xfrm>
            <a:off x="1862356" y="1434517"/>
            <a:ext cx="5545123" cy="3355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6-A MAP Sensor Reference Voltage Check - Captions">
            <a:hlinkClick r:id="" action="ppaction://media"/>
            <a:extLst>
              <a:ext uri="{FF2B5EF4-FFF2-40B4-BE49-F238E27FC236}">
                <a16:creationId xmlns:a16="http://schemas.microsoft.com/office/drawing/2014/main" id="{7E36BD3E-60A9-B5B4-4358-4A20FB1C646B}"/>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50"/>
            <a:ext cx="8229600" cy="4425600"/>
          </a:xfrm>
        </p:spPr>
      </p:pic>
    </p:spTree>
    <p:extLst>
      <p:ext uri="{BB962C8B-B14F-4D97-AF65-F5344CB8AC3E}">
        <p14:creationId xmlns:p14="http://schemas.microsoft.com/office/powerpoint/2010/main" val="109356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6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5756"/>
            <a:ext cx="8270993" cy="590349"/>
          </a:xfrm>
        </p:spPr>
        <p:txBody>
          <a:bodyPr wrap="square" lIns="0" tIns="18000" rIns="0" bIns="18000" anchor="ctr" anchorCtr="0">
            <a:spAutoFit/>
          </a:bodyPr>
          <a:lstStyle/>
          <a:p>
            <a:r>
              <a:rPr lang="en-US" noProof="0" dirty="0"/>
              <a:t>Figure </a:t>
            </a:r>
            <a:r>
              <a:rPr lang="en-US" dirty="0"/>
              <a:t>17</a:t>
            </a:r>
            <a:r>
              <a:rPr lang="en-US" noProof="0" dirty="0"/>
              <a:t>.7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095892"/>
            <a:ext cx="4133932" cy="405683"/>
          </a:xfrm>
        </p:spPr>
        <p:txBody>
          <a:bodyPr wrap="square" lIns="0" tIns="18000" rIns="0" bIns="18000" anchor="ctr" anchorCtr="0">
            <a:spAutoFit/>
          </a:bodyPr>
          <a:lstStyle/>
          <a:p>
            <a:pPr marL="0" indent="0">
              <a:buNone/>
            </a:pPr>
            <a:r>
              <a:rPr lang="en-US" sz="2400" noProof="0" dirty="0"/>
              <a:t>Vacuum Pump</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2310" y="1705815"/>
            <a:ext cx="3278352" cy="775015"/>
          </a:xfrm>
        </p:spPr>
        <p:txBody>
          <a:bodyPr wrap="square" lIns="0" tIns="18000" rIns="0" bIns="18000" anchor="ctr" anchorCtr="0">
            <a:spAutoFit/>
          </a:bodyPr>
          <a:lstStyle/>
          <a:p>
            <a:pPr marL="0" indent="0">
              <a:spcBef>
                <a:spcPts val="600"/>
              </a:spcBef>
              <a:buNone/>
            </a:pPr>
            <a:r>
              <a:rPr lang="en-US" sz="2400" dirty="0"/>
              <a:t>A typical hand-operated vacuum pump.</a:t>
            </a:r>
            <a:endParaRPr lang="en-US" sz="2400" noProof="0" dirty="0"/>
          </a:p>
        </p:txBody>
      </p:sp>
      <p:pic>
        <p:nvPicPr>
          <p:cNvPr id="3" name="Picture 2" descr="A hand-operated vacuum pump. It has a dial indicator on the top and a hand grip for pumping.">
            <a:extLst>
              <a:ext uri="{FF2B5EF4-FFF2-40B4-BE49-F238E27FC236}">
                <a16:creationId xmlns:a16="http://schemas.microsoft.com/office/drawing/2014/main" id="{977CD0AC-2A07-09D1-6EE6-A874C95A2B54}"/>
              </a:ext>
            </a:extLst>
          </p:cNvPr>
          <p:cNvPicPr>
            <a:picLocks noChangeAspect="1"/>
          </p:cNvPicPr>
          <p:nvPr/>
        </p:nvPicPr>
        <p:blipFill>
          <a:blip r:embed="rId3"/>
          <a:stretch>
            <a:fillRect/>
          </a:stretch>
        </p:blipFill>
        <p:spPr>
          <a:xfrm>
            <a:off x="4793900" y="1041924"/>
            <a:ext cx="3695059" cy="4408390"/>
          </a:xfrm>
          <a:prstGeom prst="rect">
            <a:avLst/>
          </a:prstGeom>
        </p:spPr>
      </p:pic>
    </p:spTree>
    <p:extLst>
      <p:ext uri="{BB962C8B-B14F-4D97-AF65-F5344CB8AC3E}">
        <p14:creationId xmlns:p14="http://schemas.microsoft.com/office/powerpoint/2010/main" val="1213847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2816" y="228360"/>
            <a:ext cx="8279384" cy="590349"/>
          </a:xfrm>
        </p:spPr>
        <p:txBody>
          <a:bodyPr wrap="square" lIns="0" tIns="18000" rIns="0" bIns="18000" anchor="ctr" anchorCtr="0">
            <a:spAutoFit/>
          </a:bodyPr>
          <a:lstStyle/>
          <a:p>
            <a:r>
              <a:rPr lang="en-US" noProof="0" dirty="0"/>
              <a:t>Question 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2816" y="1109553"/>
            <a:ext cx="8279384" cy="405683"/>
          </a:xfrm>
        </p:spPr>
        <p:txBody>
          <a:bodyPr wrap="square" lIns="0" tIns="18000" rIns="0" bIns="18000" anchor="ctr" anchorCtr="0">
            <a:spAutoFit/>
          </a:bodyPr>
          <a:lstStyle/>
          <a:p>
            <a:pPr marL="0" indent="0">
              <a:buNone/>
            </a:pPr>
            <a:r>
              <a:rPr lang="en-US" sz="2400" noProof="0" dirty="0"/>
              <a:t>What are three ways to test a </a:t>
            </a:r>
            <a:r>
              <a:rPr lang="en-US" sz="2400" spc="-300" noProof="0" dirty="0"/>
              <a:t>M A </a:t>
            </a:r>
            <a:r>
              <a:rPr lang="en-US" sz="2400" noProof="0" dirty="0"/>
              <a:t>P sensor?</a:t>
            </a:r>
          </a:p>
        </p:txBody>
      </p:sp>
    </p:spTree>
    <p:extLst>
      <p:ext uri="{BB962C8B-B14F-4D97-AF65-F5344CB8AC3E}">
        <p14:creationId xmlns:p14="http://schemas.microsoft.com/office/powerpoint/2010/main" val="3209529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2816" y="238870"/>
            <a:ext cx="8279384" cy="590349"/>
          </a:xfrm>
        </p:spPr>
        <p:txBody>
          <a:bodyPr wrap="square" lIns="0" tIns="18000" rIns="0" bIns="18000" anchor="ctr" anchorCtr="0">
            <a:spAutoFit/>
          </a:bodyPr>
          <a:lstStyle/>
          <a:p>
            <a:r>
              <a:rPr lang="en-US" noProof="0" dirty="0"/>
              <a:t>Answer </a:t>
            </a:r>
            <a:r>
              <a:rPr lang="en-US" dirty="0"/>
              <a:t>3</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2816" y="1109553"/>
            <a:ext cx="8279384" cy="405683"/>
          </a:xfrm>
        </p:spPr>
        <p:txBody>
          <a:bodyPr wrap="square" lIns="0" tIns="18000" rIns="0" bIns="18000" anchor="ctr" anchorCtr="0">
            <a:spAutoFit/>
          </a:bodyPr>
          <a:lstStyle/>
          <a:p>
            <a:pPr marL="0" indent="0">
              <a:buNone/>
            </a:pPr>
            <a:r>
              <a:rPr lang="en-US" sz="2400" noProof="0" dirty="0"/>
              <a:t>A multimeter, a scan tool, and an oscilloscope.</a:t>
            </a:r>
          </a:p>
        </p:txBody>
      </p:sp>
    </p:spTree>
    <p:extLst>
      <p:ext uri="{BB962C8B-B14F-4D97-AF65-F5344CB8AC3E}">
        <p14:creationId xmlns:p14="http://schemas.microsoft.com/office/powerpoint/2010/main" val="944999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2816" y="238870"/>
            <a:ext cx="8279384" cy="590349"/>
          </a:xfrm>
        </p:spPr>
        <p:txBody>
          <a:bodyPr wrap="square" lIns="0" tIns="18000" rIns="0" bIns="18000" anchor="ctr" anchorCtr="0">
            <a:spAutoFit/>
          </a:bodyPr>
          <a:lstStyle/>
          <a:p>
            <a:r>
              <a:rPr lang="en-US" noProof="0" dirty="0"/>
              <a:t>Mass Airflow Sensor Types</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2816" y="1078743"/>
            <a:ext cx="8279384" cy="3375727"/>
          </a:xfrm>
        </p:spPr>
        <p:txBody>
          <a:bodyPr wrap="square" lIns="0" tIns="18000" rIns="0" bIns="18000" anchor="ctr" anchorCtr="0">
            <a:spAutoFit/>
          </a:bodyPr>
          <a:lstStyle/>
          <a:p>
            <a:pPr marL="342900" indent="-342900">
              <a:spcBef>
                <a:spcPts val="600"/>
              </a:spcBef>
            </a:pPr>
            <a:r>
              <a:rPr lang="en-US" sz="2400" noProof="0" dirty="0"/>
              <a:t>Purpose and Function</a:t>
            </a:r>
          </a:p>
          <a:p>
            <a:pPr marL="829818" lvl="1" indent="-342900"/>
            <a:r>
              <a:rPr lang="en-US" sz="2400" noProof="0" dirty="0"/>
              <a:t>Purpose and function of mass airflow sensors is to measure amount of air entering engine.</a:t>
            </a:r>
          </a:p>
          <a:p>
            <a:pPr marL="342900" indent="-342900">
              <a:spcBef>
                <a:spcPts val="600"/>
              </a:spcBef>
            </a:pPr>
            <a:r>
              <a:rPr lang="en-US" sz="2400" noProof="0" dirty="0"/>
              <a:t>Hot Film Sensor</a:t>
            </a:r>
          </a:p>
          <a:p>
            <a:pPr marL="829818" lvl="1" indent="-342900"/>
            <a:r>
              <a:rPr lang="en-US" sz="2400" noProof="0" dirty="0"/>
              <a:t>Uses a temperature-sensing resistor (thermistor) to measure the temperature of the incoming air.</a:t>
            </a:r>
          </a:p>
          <a:p>
            <a:pPr marL="342900" indent="-342900">
              <a:spcBef>
                <a:spcPts val="600"/>
              </a:spcBef>
            </a:pPr>
            <a:r>
              <a:rPr lang="en-US" sz="2400" noProof="0" dirty="0"/>
              <a:t>Hot Wire Sensor</a:t>
            </a:r>
          </a:p>
          <a:p>
            <a:pPr marL="829818" lvl="1" indent="-342900"/>
            <a:r>
              <a:rPr lang="en-US" sz="2400" noProof="0" dirty="0"/>
              <a:t>Uses a hot wire to sense the mass air flow.</a:t>
            </a:r>
          </a:p>
        </p:txBody>
      </p:sp>
    </p:spTree>
    <p:extLst>
      <p:ext uri="{BB962C8B-B14F-4D97-AF65-F5344CB8AC3E}">
        <p14:creationId xmlns:p14="http://schemas.microsoft.com/office/powerpoint/2010/main" val="3900691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1717" y="235756"/>
            <a:ext cx="8270993" cy="590349"/>
          </a:xfrm>
        </p:spPr>
        <p:txBody>
          <a:bodyPr wrap="square" lIns="0" tIns="18000" rIns="0" bIns="18000" anchor="ctr" anchorCtr="0">
            <a:spAutoFit/>
          </a:bodyPr>
          <a:lstStyle/>
          <a:p>
            <a:r>
              <a:rPr lang="en-US" noProof="0" dirty="0"/>
              <a:t>Figure </a:t>
            </a:r>
            <a:r>
              <a:rPr lang="en-US" dirty="0"/>
              <a:t>17</a:t>
            </a:r>
            <a:r>
              <a:rPr lang="en-US" noProof="0" dirty="0"/>
              <a:t>.8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8579" y="1106402"/>
            <a:ext cx="823174" cy="405683"/>
          </a:xfrm>
        </p:spPr>
        <p:txBody>
          <a:bodyPr wrap="square" lIns="0" tIns="18000" rIns="0" bIns="18000" anchor="ctr" anchorCtr="0">
            <a:spAutoFit/>
          </a:bodyPr>
          <a:lstStyle/>
          <a:p>
            <a:pPr marL="0" indent="0">
              <a:buNone/>
            </a:pPr>
            <a:r>
              <a:rPr lang="en-US" sz="2400" spc="-300" noProof="0" dirty="0"/>
              <a:t>M A </a:t>
            </a:r>
            <a:r>
              <a:rPr lang="en-US" sz="2400" noProof="0" dirty="0"/>
              <a:t>F</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2311" y="1624251"/>
            <a:ext cx="4016464" cy="1883011"/>
          </a:xfrm>
        </p:spPr>
        <p:txBody>
          <a:bodyPr wrap="square" lIns="0" tIns="18000" rIns="0" bIns="18000" anchor="ctr" anchorCtr="0">
            <a:spAutoFit/>
          </a:bodyPr>
          <a:lstStyle/>
          <a:p>
            <a:pPr marL="0" indent="0">
              <a:spcBef>
                <a:spcPts val="600"/>
              </a:spcBef>
              <a:buNone/>
            </a:pPr>
            <a:r>
              <a:rPr lang="en-US" sz="2400" dirty="0"/>
              <a:t>This five-wire mass air flow sensor consists of a metal foil sensing unit, an intake air temperature (</a:t>
            </a:r>
            <a:r>
              <a:rPr lang="en-US" sz="2400" spc="-300" dirty="0"/>
              <a:t>I A </a:t>
            </a:r>
            <a:r>
              <a:rPr lang="en-US" sz="2400" dirty="0"/>
              <a:t>T) sensor, and the electronic module.</a:t>
            </a:r>
            <a:endParaRPr lang="en-US" sz="2400" noProof="0" dirty="0"/>
          </a:p>
        </p:txBody>
      </p:sp>
      <p:pic>
        <p:nvPicPr>
          <p:cNvPr id="4" name="Picture 3" descr="An illustration depicts the air flowing across a duct with a screen at the entrance.&#10;Long description is available in notes, press F6.">
            <a:extLst>
              <a:ext uri="{FF2B5EF4-FFF2-40B4-BE49-F238E27FC236}">
                <a16:creationId xmlns:a16="http://schemas.microsoft.com/office/drawing/2014/main" id="{E69EA8F9-48EE-7534-0A16-669A1F33091C}"/>
              </a:ext>
            </a:extLst>
          </p:cNvPr>
          <p:cNvPicPr>
            <a:picLocks noChangeAspect="1"/>
          </p:cNvPicPr>
          <p:nvPr/>
        </p:nvPicPr>
        <p:blipFill>
          <a:blip r:embed="rId3"/>
          <a:stretch>
            <a:fillRect/>
          </a:stretch>
        </p:blipFill>
        <p:spPr>
          <a:xfrm>
            <a:off x="4652452" y="1118649"/>
            <a:ext cx="4016464" cy="3061411"/>
          </a:xfrm>
          <a:prstGeom prst="rect">
            <a:avLst/>
          </a:prstGeom>
        </p:spPr>
      </p:pic>
    </p:spTree>
    <p:extLst>
      <p:ext uri="{BB962C8B-B14F-4D97-AF65-F5344CB8AC3E}">
        <p14:creationId xmlns:p14="http://schemas.microsoft.com/office/powerpoint/2010/main" val="571746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Mass Air Flow, (VAF) Sensor</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7D7CE68-F821-91C0-817F-487C799E3C49}"/>
              </a:ext>
            </a:extLst>
          </p:cNvPr>
          <p:cNvSpPr/>
          <p:nvPr/>
        </p:nvSpPr>
        <p:spPr>
          <a:xfrm>
            <a:off x="1862356" y="1434517"/>
            <a:ext cx="5545123" cy="3355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Mass_Air_Flow_(VAF)_Sensor">
            <a:hlinkClick r:id="" action="ppaction://media"/>
            <a:extLst>
              <a:ext uri="{FF2B5EF4-FFF2-40B4-BE49-F238E27FC236}">
                <a16:creationId xmlns:a16="http://schemas.microsoft.com/office/drawing/2014/main" id="{0D65DC20-58AE-CD54-2F26-72B92EF4DED9}"/>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50"/>
            <a:ext cx="8015681" cy="4226740"/>
          </a:xfrm>
        </p:spPr>
      </p:pic>
    </p:spTree>
    <p:extLst>
      <p:ext uri="{BB962C8B-B14F-4D97-AF65-F5344CB8AC3E}">
        <p14:creationId xmlns:p14="http://schemas.microsoft.com/office/powerpoint/2010/main" val="133196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31091"/>
            <a:ext cx="8270993" cy="590349"/>
          </a:xfrm>
        </p:spPr>
        <p:txBody>
          <a:bodyPr wrap="square" lIns="0" tIns="18000" rIns="0" bIns="18000" anchor="ctr" anchorCtr="0">
            <a:spAutoFit/>
          </a:bodyPr>
          <a:lstStyle/>
          <a:p>
            <a:r>
              <a:rPr lang="en-US" noProof="0" dirty="0"/>
              <a:t>Learning Objectives </a:t>
            </a:r>
            <a:r>
              <a:rPr lang="en-US" sz="2800" noProof="0" dirty="0"/>
              <a:t>(2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490" y="1098961"/>
            <a:ext cx="8278710" cy="2267732"/>
          </a:xfrm>
        </p:spPr>
        <p:txBody>
          <a:bodyPr wrap="square" lIns="0" tIns="18000" rIns="0" bIns="18000" anchor="ctr" anchorCtr="0">
            <a:spAutoFit/>
          </a:bodyPr>
          <a:lstStyle/>
          <a:p>
            <a:pPr marL="896400" indent="-896400" defTabSz="896938">
              <a:buSzTx/>
              <a:buNone/>
            </a:pPr>
            <a:r>
              <a:rPr lang="en-US" altLang="en-US" sz="2400" b="1" noProof="0" dirty="0">
                <a:solidFill>
                  <a:srgbClr val="007FA3"/>
                </a:solidFill>
                <a:latin typeface="Arial" panose="020B0604020202020204" pitchFamily="34" charset="0"/>
                <a:cs typeface="Arial" panose="020B0604020202020204" pitchFamily="34" charset="0"/>
              </a:rPr>
              <a:t>17.8	</a:t>
            </a:r>
            <a:r>
              <a:rPr lang="en-US" sz="2400" dirty="0"/>
              <a:t>Discuss the </a:t>
            </a:r>
            <a:r>
              <a:rPr lang="en-US" sz="2400" spc="-300" dirty="0"/>
              <a:t>P C </a:t>
            </a:r>
            <a:r>
              <a:rPr lang="en-US" sz="2400" dirty="0"/>
              <a:t>M uses for the </a:t>
            </a:r>
            <a:r>
              <a:rPr lang="en-US" sz="2400" spc="-300" dirty="0"/>
              <a:t>M A </a:t>
            </a:r>
            <a:r>
              <a:rPr lang="en-US" sz="2400" dirty="0"/>
              <a:t>F sensor.</a:t>
            </a:r>
            <a:endParaRPr lang="en-US" altLang="en-US" sz="2400" noProof="0" dirty="0">
              <a:latin typeface="Arial" panose="020B0604020202020204" pitchFamily="34" charset="0"/>
              <a:cs typeface="Arial" panose="020B0604020202020204" pitchFamily="34" charset="0"/>
            </a:endParaRPr>
          </a:p>
          <a:p>
            <a:pPr marL="896400" indent="-896400">
              <a:buSzTx/>
              <a:buNone/>
            </a:pPr>
            <a:r>
              <a:rPr lang="en-US" altLang="en-US" sz="2400" b="1" noProof="0" dirty="0">
                <a:solidFill>
                  <a:srgbClr val="007FA3"/>
                </a:solidFill>
                <a:latin typeface="Arial" panose="020B0604020202020204" pitchFamily="34" charset="0"/>
                <a:cs typeface="Arial" panose="020B0604020202020204" pitchFamily="34" charset="0"/>
              </a:rPr>
              <a:t>17.9	</a:t>
            </a:r>
            <a:r>
              <a:rPr lang="en-US" sz="2400" dirty="0"/>
              <a:t>List the methods that can be used to test </a:t>
            </a:r>
            <a:r>
              <a:rPr lang="en-US" sz="2400" spc="-300" dirty="0"/>
              <a:t>M A </a:t>
            </a:r>
            <a:r>
              <a:rPr lang="en-US" sz="2400" dirty="0"/>
              <a:t>F sensors.</a:t>
            </a:r>
            <a:endParaRPr lang="en-US" sz="2400" dirty="0">
              <a:latin typeface="Arial" panose="020B0604020202020204" pitchFamily="34" charset="0"/>
              <a:ea typeface="+mj-ea"/>
              <a:cs typeface="Arial" panose="020B0604020202020204" pitchFamily="34" charset="0"/>
            </a:endParaRPr>
          </a:p>
          <a:p>
            <a:pPr marL="901700" indent="-901700">
              <a:buSzTx/>
              <a:buNone/>
            </a:pPr>
            <a:r>
              <a:rPr lang="en-US" altLang="en-US" sz="2400" b="1" noProof="0" dirty="0">
                <a:solidFill>
                  <a:srgbClr val="007FA3"/>
                </a:solidFill>
                <a:latin typeface="Arial" panose="020B0604020202020204" pitchFamily="34" charset="0"/>
                <a:cs typeface="Arial" panose="020B0604020202020204" pitchFamily="34" charset="0"/>
              </a:rPr>
              <a:t>17.10	</a:t>
            </a:r>
            <a:r>
              <a:rPr lang="en-US" sz="2400" dirty="0"/>
              <a:t>List the methods that can be used to test </a:t>
            </a:r>
            <a:r>
              <a:rPr lang="en-US" sz="2400" spc="-300" dirty="0"/>
              <a:t>M A </a:t>
            </a:r>
            <a:r>
              <a:rPr lang="en-US" sz="2400" dirty="0"/>
              <a:t>F sensor contamination.</a:t>
            </a:r>
            <a:endParaRPr lang="en-US" alt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8952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5756"/>
            <a:ext cx="8270993" cy="590349"/>
          </a:xfrm>
        </p:spPr>
        <p:txBody>
          <a:bodyPr wrap="square" lIns="0" tIns="18000" rIns="0" bIns="18000" anchor="ctr" anchorCtr="0">
            <a:spAutoFit/>
          </a:bodyPr>
          <a:lstStyle/>
          <a:p>
            <a:r>
              <a:rPr lang="en-US" noProof="0" dirty="0"/>
              <a:t>Figure </a:t>
            </a:r>
            <a:r>
              <a:rPr lang="en-US" dirty="0"/>
              <a:t>17</a:t>
            </a:r>
            <a:r>
              <a:rPr lang="en-US" noProof="0" dirty="0"/>
              <a:t>.9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06402"/>
            <a:ext cx="8274131" cy="405683"/>
          </a:xfrm>
        </p:spPr>
        <p:txBody>
          <a:bodyPr wrap="square" lIns="0" tIns="18000" rIns="0" bIns="18000" anchor="ctr" anchorCtr="0">
            <a:spAutoFit/>
          </a:bodyPr>
          <a:lstStyle/>
          <a:p>
            <a:pPr marL="0" indent="0">
              <a:buNone/>
            </a:pPr>
            <a:r>
              <a:rPr lang="en-US" sz="2400" spc="-300" noProof="0" dirty="0"/>
              <a:t>M A </a:t>
            </a:r>
            <a:r>
              <a:rPr lang="en-US" sz="2400" noProof="0" dirty="0"/>
              <a:t>F Sensing Wire</a:t>
            </a:r>
          </a:p>
        </p:txBody>
      </p:sp>
      <p:pic>
        <p:nvPicPr>
          <p:cNvPr id="3" name="Picture 2" descr="The sensing wire of a hot wire mass air flow sensor.">
            <a:extLst>
              <a:ext uri="{FF2B5EF4-FFF2-40B4-BE49-F238E27FC236}">
                <a16:creationId xmlns:a16="http://schemas.microsoft.com/office/drawing/2014/main" id="{21756F34-0FC1-C27B-43B5-A342CB9FA1C5}"/>
              </a:ext>
            </a:extLst>
          </p:cNvPr>
          <p:cNvPicPr>
            <a:picLocks noChangeAspect="1"/>
          </p:cNvPicPr>
          <p:nvPr/>
        </p:nvPicPr>
        <p:blipFill>
          <a:blip r:embed="rId3"/>
          <a:stretch>
            <a:fillRect/>
          </a:stretch>
        </p:blipFill>
        <p:spPr>
          <a:xfrm>
            <a:off x="1942302" y="1700378"/>
            <a:ext cx="5259395" cy="395775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954601"/>
            <a:ext cx="8270993" cy="405683"/>
          </a:xfrm>
        </p:spPr>
        <p:txBody>
          <a:bodyPr wrap="square" lIns="0" tIns="18000" rIns="0" bIns="18000" anchor="ctr" anchorCtr="0">
            <a:spAutoFit/>
          </a:bodyPr>
          <a:lstStyle/>
          <a:p>
            <a:pPr marL="0" indent="0">
              <a:spcBef>
                <a:spcPts val="600"/>
              </a:spcBef>
              <a:buNone/>
            </a:pPr>
            <a:r>
              <a:rPr lang="en-US" sz="2400" dirty="0"/>
              <a:t>The sensing wire in a typical hot wire mass air flow sensor.</a:t>
            </a:r>
            <a:endParaRPr lang="en-US" sz="2400" noProof="0" dirty="0"/>
          </a:p>
        </p:txBody>
      </p:sp>
    </p:spTree>
    <p:extLst>
      <p:ext uri="{BB962C8B-B14F-4D97-AF65-F5344CB8AC3E}">
        <p14:creationId xmlns:p14="http://schemas.microsoft.com/office/powerpoint/2010/main" val="310011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0DC04878-8A19-0275-8C03-4304735226F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BC99C85-AD2B-928D-B287-EFC6F9FC939D}"/>
              </a:ext>
            </a:extLst>
          </p:cNvPr>
          <p:cNvSpPr>
            <a:spLocks noGrp="1"/>
          </p:cNvSpPr>
          <p:nvPr>
            <p:ph type="title"/>
          </p:nvPr>
        </p:nvSpPr>
        <p:spPr>
          <a:xfrm>
            <a:off x="436180" y="246901"/>
            <a:ext cx="8276020" cy="1097279"/>
          </a:xfrm>
        </p:spPr>
        <p:txBody>
          <a:bodyPr wrap="square" lIns="0" tIns="18000" rIns="0" bIns="18000" anchor="ctr" anchorCtr="0">
            <a:spAutoFit/>
          </a:bodyPr>
          <a:lstStyle/>
          <a:p>
            <a:r>
              <a:rPr lang="en-US" noProof="0" dirty="0">
                <a:latin typeface="+mj-lt"/>
              </a:rPr>
              <a:t>Frequently Asked Question: What Is Meant by a “High-Authority Sensor”?</a:t>
            </a:r>
          </a:p>
        </p:txBody>
      </p:sp>
      <p:sp>
        <p:nvSpPr>
          <p:cNvPr id="7" name="Content Placeholder 6">
            <a:extLst>
              <a:ext uri="{FF2B5EF4-FFF2-40B4-BE49-F238E27FC236}">
                <a16:creationId xmlns:a16="http://schemas.microsoft.com/office/drawing/2014/main" id="{A993F701-0316-90C0-DAD0-015E6FD715C2}"/>
              </a:ext>
            </a:extLst>
          </p:cNvPr>
          <p:cNvSpPr>
            <a:spLocks noGrp="1"/>
          </p:cNvSpPr>
          <p:nvPr>
            <p:ph idx="1"/>
          </p:nvPr>
        </p:nvSpPr>
        <p:spPr>
          <a:xfrm>
            <a:off x="438150" y="1511659"/>
            <a:ext cx="8274050" cy="405683"/>
          </a:xfrm>
        </p:spPr>
        <p:txBody>
          <a:bodyPr wrap="square" lIns="0" tIns="18000" rIns="0" bIns="18000" anchor="ctr" anchorCtr="0">
            <a:spAutoFit/>
          </a:bodyPr>
          <a:lstStyle/>
          <a:p>
            <a:pPr marL="0" indent="0">
              <a:buNone/>
            </a:pPr>
            <a:r>
              <a:rPr lang="en-US" sz="2400" b="1" dirty="0">
                <a:solidFill>
                  <a:schemeClr val="tx1"/>
                </a:solidFill>
              </a:rPr>
              <a:t>? Frequently Asked Question</a:t>
            </a:r>
            <a:endParaRPr lang="en-US" sz="2400" noProof="0" dirty="0">
              <a:solidFill>
                <a:schemeClr val="tx1"/>
              </a:solidFill>
            </a:endParaRPr>
          </a:p>
        </p:txBody>
      </p:sp>
      <p:sp>
        <p:nvSpPr>
          <p:cNvPr id="8" name="Content Placeholder 7">
            <a:extLst>
              <a:ext uri="{FF2B5EF4-FFF2-40B4-BE49-F238E27FC236}">
                <a16:creationId xmlns:a16="http://schemas.microsoft.com/office/drawing/2014/main" id="{B77664D2-5B2B-5BE4-23E2-CF29ECFF24CA}"/>
              </a:ext>
            </a:extLst>
          </p:cNvPr>
          <p:cNvSpPr>
            <a:spLocks noGrp="1"/>
          </p:cNvSpPr>
          <p:nvPr>
            <p:ph idx="13"/>
          </p:nvPr>
        </p:nvSpPr>
        <p:spPr>
          <a:xfrm>
            <a:off x="437165" y="2087061"/>
            <a:ext cx="8274050" cy="1883011"/>
          </a:xfrm>
        </p:spPr>
        <p:txBody>
          <a:bodyPr wrap="square" lIns="0" tIns="18000" rIns="0" bIns="18000" anchor="ctr" anchorCtr="0">
            <a:spAutoFit/>
          </a:bodyPr>
          <a:lstStyle/>
          <a:p>
            <a:pPr marL="0" indent="0">
              <a:spcBef>
                <a:spcPts val="600"/>
              </a:spcBef>
              <a:buNone/>
            </a:pPr>
            <a:r>
              <a:rPr lang="en-US" sz="2400" b="1" dirty="0"/>
              <a:t>What Is Meant by a “High-Authority Sensor”? </a:t>
            </a:r>
            <a:r>
              <a:rPr lang="en-US" sz="2400" dirty="0"/>
              <a:t>A high-authority sensor is a sensor that has a major influence over the amount of fuel being delivered to the engine. For example, at engine start-up, the engine coolant temperature (</a:t>
            </a:r>
            <a:r>
              <a:rPr lang="en-US" sz="2400" spc="-300" dirty="0"/>
              <a:t>E C </a:t>
            </a:r>
            <a:r>
              <a:rPr lang="en-US" sz="2400" dirty="0"/>
              <a:t>T) sensor is a high-authority sensor and the oxygen</a:t>
            </a:r>
            <a:endParaRPr lang="en-US" sz="2400" noProof="0" dirty="0"/>
          </a:p>
        </p:txBody>
      </p:sp>
      <p:sp>
        <p:nvSpPr>
          <p:cNvPr id="2" name="Content Placeholder 1">
            <a:extLst>
              <a:ext uri="{FF2B5EF4-FFF2-40B4-BE49-F238E27FC236}">
                <a16:creationId xmlns:a16="http://schemas.microsoft.com/office/drawing/2014/main" id="{4189C620-6A98-CB95-78E1-F965BB4A820E}"/>
              </a:ext>
            </a:extLst>
          </p:cNvPr>
          <p:cNvSpPr>
            <a:spLocks noGrp="1"/>
          </p:cNvSpPr>
          <p:nvPr>
            <p:ph sz="quarter" idx="14"/>
          </p:nvPr>
        </p:nvSpPr>
        <p:spPr>
          <a:xfrm>
            <a:off x="442310" y="4038907"/>
            <a:ext cx="987097" cy="405683"/>
          </a:xfrm>
        </p:spPr>
        <p:txBody>
          <a:bodyPr wrap="square" lIns="0" tIns="18000" rIns="0" bIns="18000" anchor="ctr" anchorCtr="0">
            <a:spAutoFit/>
          </a:bodyPr>
          <a:lstStyle/>
          <a:p>
            <a:pPr marL="0" indent="0">
              <a:buNone/>
            </a:pPr>
            <a:r>
              <a:rPr lang="en-US" sz="2400" dirty="0"/>
              <a:t>sensor</a:t>
            </a:r>
          </a:p>
        </p:txBody>
      </p:sp>
      <p:graphicFrame>
        <p:nvGraphicFramePr>
          <p:cNvPr id="5" name="Object 4" descr="open parenthesis O subscript 2 S close parenthesis.">
            <a:extLst>
              <a:ext uri="{FF2B5EF4-FFF2-40B4-BE49-F238E27FC236}">
                <a16:creationId xmlns:a16="http://schemas.microsoft.com/office/drawing/2014/main" id="{C9F83427-5B13-7833-FF6F-CA53ECCDF866}"/>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683088541"/>
              </p:ext>
            </p:extLst>
          </p:nvPr>
        </p:nvGraphicFramePr>
        <p:xfrm>
          <a:off x="1452180" y="4045075"/>
          <a:ext cx="774700" cy="428625"/>
        </p:xfrm>
        <a:graphic>
          <a:graphicData uri="http://schemas.openxmlformats.org/presentationml/2006/ole">
            <mc:AlternateContent xmlns:mc="http://schemas.openxmlformats.org/markup-compatibility/2006">
              <mc:Choice xmlns:v="urn:schemas-microsoft-com:vml" Requires="v">
                <p:oleObj name="Equation" r:id="rId3" imgW="419040" imgH="228600" progId="Equation.DSMT4">
                  <p:embed/>
                </p:oleObj>
              </mc:Choice>
              <mc:Fallback>
                <p:oleObj name="Equation" r:id="rId3" imgW="419040" imgH="228600" progId="Equation.DSMT4">
                  <p:embed/>
                  <p:pic>
                    <p:nvPicPr>
                      <p:cNvPr id="10" name="Object 9" descr="70 degrees Celsiu">
                        <a:extLst>
                          <a:ext uri="{FF2B5EF4-FFF2-40B4-BE49-F238E27FC236}">
                            <a16:creationId xmlns:a16="http://schemas.microsoft.com/office/drawing/2014/main" id="{BB588628-9AB7-8785-B003-44FA14F07D10}"/>
                          </a:ext>
                          <a:ext uri="{C183D7F6-B498-43B3-948B-1728B52AA6E4}">
                            <adec:decorative xmlns:adec="http://schemas.microsoft.com/office/drawing/2017/decorative" val="0"/>
                          </a:ext>
                        </a:extLst>
                      </p:cNvPr>
                      <p:cNvPicPr/>
                      <p:nvPr/>
                    </p:nvPicPr>
                    <p:blipFill>
                      <a:blip r:embed="rId4"/>
                      <a:stretch>
                        <a:fillRect/>
                      </a:stretch>
                    </p:blipFill>
                    <p:spPr>
                      <a:xfrm>
                        <a:off x="1452180" y="4045075"/>
                        <a:ext cx="774700" cy="428625"/>
                      </a:xfrm>
                      <a:prstGeom prst="rect">
                        <a:avLst/>
                      </a:prstGeom>
                      <a:noFill/>
                    </p:spPr>
                  </p:pic>
                </p:oleObj>
              </mc:Fallback>
            </mc:AlternateContent>
          </a:graphicData>
        </a:graphic>
      </p:graphicFrame>
      <p:sp>
        <p:nvSpPr>
          <p:cNvPr id="3" name="Content Placeholder 2">
            <a:extLst>
              <a:ext uri="{FF2B5EF4-FFF2-40B4-BE49-F238E27FC236}">
                <a16:creationId xmlns:a16="http://schemas.microsoft.com/office/drawing/2014/main" id="{9BD3A573-1F89-8273-32F2-BC2D98851A84}"/>
              </a:ext>
            </a:extLst>
          </p:cNvPr>
          <p:cNvSpPr>
            <a:spLocks noGrp="1"/>
          </p:cNvSpPr>
          <p:nvPr>
            <p:ph sz="quarter" idx="15"/>
          </p:nvPr>
        </p:nvSpPr>
        <p:spPr>
          <a:xfrm>
            <a:off x="2292506" y="4034107"/>
            <a:ext cx="5716377" cy="405683"/>
          </a:xfrm>
        </p:spPr>
        <p:txBody>
          <a:bodyPr wrap="square" lIns="0" tIns="18000" rIns="0" bIns="18000" anchor="ctr" anchorCtr="0">
            <a:spAutoFit/>
          </a:bodyPr>
          <a:lstStyle/>
          <a:p>
            <a:pPr marL="0" indent="0">
              <a:buNone/>
            </a:pPr>
            <a:r>
              <a:rPr lang="en-US" sz="2400" dirty="0"/>
              <a:t>is a low-authority sensor. However, as the</a:t>
            </a:r>
          </a:p>
        </p:txBody>
      </p:sp>
      <p:sp>
        <p:nvSpPr>
          <p:cNvPr id="4" name="Content Placeholder 3">
            <a:extLst>
              <a:ext uri="{FF2B5EF4-FFF2-40B4-BE49-F238E27FC236}">
                <a16:creationId xmlns:a16="http://schemas.microsoft.com/office/drawing/2014/main" id="{80B2F8CB-52C3-344F-D32F-C62D79B2839A}"/>
              </a:ext>
            </a:extLst>
          </p:cNvPr>
          <p:cNvSpPr>
            <a:spLocks noGrp="1"/>
          </p:cNvSpPr>
          <p:nvPr>
            <p:ph sz="quarter" idx="16"/>
          </p:nvPr>
        </p:nvSpPr>
        <p:spPr>
          <a:xfrm>
            <a:off x="438150" y="4486630"/>
            <a:ext cx="8274050" cy="1513679"/>
          </a:xfrm>
        </p:spPr>
        <p:txBody>
          <a:bodyPr wrap="square" lIns="0" tIns="18000" rIns="0" bIns="18000" anchor="ctr" anchorCtr="0">
            <a:spAutoFit/>
          </a:bodyPr>
          <a:lstStyle/>
          <a:p>
            <a:pPr marL="0" indent="0">
              <a:buNone/>
            </a:pPr>
            <a:r>
              <a:rPr lang="en-US" sz="2400" dirty="0"/>
              <a:t>engine reaches operating temperature, the oxygen sensor becomes a high-authority sensor and can greatly affect the amount of fuel being supplied to the engine. See the chart on next slide:</a:t>
            </a:r>
          </a:p>
        </p:txBody>
      </p:sp>
    </p:spTree>
    <p:extLst>
      <p:ext uri="{BB962C8B-B14F-4D97-AF65-F5344CB8AC3E}">
        <p14:creationId xmlns:p14="http://schemas.microsoft.com/office/powerpoint/2010/main" val="1147466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Frequently </a:t>
            </a:r>
            <a:r>
              <a:rPr lang="en-US" dirty="0"/>
              <a:t>A</a:t>
            </a:r>
            <a:r>
              <a:rPr lang="en-US" noProof="0" dirty="0"/>
              <a:t>sked Question Chart</a:t>
            </a:r>
          </a:p>
        </p:txBody>
      </p:sp>
      <p:graphicFrame>
        <p:nvGraphicFramePr>
          <p:cNvPr id="10" name="Table 10">
            <a:extLst>
              <a:ext uri="{FF2B5EF4-FFF2-40B4-BE49-F238E27FC236}">
                <a16:creationId xmlns:a16="http://schemas.microsoft.com/office/drawing/2014/main" id="{7427402A-F387-B0C7-2319-286CEECDDC17}"/>
              </a:ext>
            </a:extLst>
          </p:cNvPr>
          <p:cNvGraphicFramePr>
            <a:graphicFrameLocks noGrp="1"/>
          </p:cNvGraphicFramePr>
          <p:nvPr>
            <p:extLst>
              <p:ext uri="{D42A27DB-BD31-4B8C-83A1-F6EECF244321}">
                <p14:modId xmlns:p14="http://schemas.microsoft.com/office/powerpoint/2010/main" val="1663827030"/>
              </p:ext>
            </p:extLst>
          </p:nvPr>
        </p:nvGraphicFramePr>
        <p:xfrm>
          <a:off x="505370" y="1092203"/>
          <a:ext cx="8123622" cy="2849880"/>
        </p:xfrm>
        <a:graphic>
          <a:graphicData uri="http://schemas.openxmlformats.org/drawingml/2006/table">
            <a:tbl>
              <a:tblPr firstRow="1" bandRow="1">
                <a:tableStyleId>{40F9630F-82C1-40B7-BC3A-925EFCFF5E92}</a:tableStyleId>
              </a:tblPr>
              <a:tblGrid>
                <a:gridCol w="4061811">
                  <a:extLst>
                    <a:ext uri="{9D8B030D-6E8A-4147-A177-3AD203B41FA5}">
                      <a16:colId xmlns:a16="http://schemas.microsoft.com/office/drawing/2014/main" val="3524438127"/>
                    </a:ext>
                  </a:extLst>
                </a:gridCol>
                <a:gridCol w="4061811">
                  <a:extLst>
                    <a:ext uri="{9D8B030D-6E8A-4147-A177-3AD203B41FA5}">
                      <a16:colId xmlns:a16="http://schemas.microsoft.com/office/drawing/2014/main" val="4237575586"/>
                    </a:ext>
                  </a:extLst>
                </a:gridCol>
              </a:tblGrid>
              <a:tr h="370840">
                <a:tc>
                  <a:txBody>
                    <a:bodyPr/>
                    <a:lstStyle/>
                    <a:p>
                      <a:pPr marL="7200" algn="l"/>
                      <a:r>
                        <a:rPr lang="en-US" sz="1600" b="1" i="0" u="none" strike="noStrike" cap="none" dirty="0">
                          <a:solidFill>
                            <a:schemeClr val="bg1"/>
                          </a:solidFill>
                          <a:effectLst/>
                          <a:latin typeface="Arial"/>
                          <a:ea typeface="Calibri" panose="020F0502020204030204" pitchFamily="34" charset="0"/>
                          <a:cs typeface="Times New Roman" panose="02020603050405020304" pitchFamily="18" charset="0"/>
                          <a:sym typeface="Arial"/>
                        </a:rPr>
                        <a:t>High-Authority Sensors</a:t>
                      </a:r>
                      <a:endParaRPr lang="en-IN" sz="1600" dirty="0"/>
                    </a:p>
                  </a:txBody>
                  <a:tcPr anchor="ctr">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7200" algn="l"/>
                      <a:r>
                        <a:rPr lang="en-US" sz="1600" b="1" i="0" u="none" strike="noStrike" cap="none" dirty="0">
                          <a:solidFill>
                            <a:schemeClr val="bg1"/>
                          </a:solidFill>
                          <a:effectLst/>
                          <a:latin typeface="Arial"/>
                          <a:ea typeface="Calibri" panose="020F0502020204030204" pitchFamily="34" charset="0"/>
                          <a:cs typeface="Times New Roman" panose="02020603050405020304" pitchFamily="18" charset="0"/>
                          <a:sym typeface="Arial"/>
                        </a:rPr>
                        <a:t>Low-Authority Sensors</a:t>
                      </a:r>
                      <a:endParaRPr lang="en-IN" sz="1600" dirty="0"/>
                    </a:p>
                  </a:txBody>
                  <a:tcPr anchor="ctr">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415966768"/>
                  </a:ext>
                </a:extLst>
              </a:tr>
              <a:tr h="370840">
                <a:tc>
                  <a:txBody>
                    <a:bodyPr/>
                    <a:lstStyle/>
                    <a:p>
                      <a:pPr marL="7200"/>
                      <a:r>
                        <a:rPr lang="en-US" sz="1600" b="0" i="0" u="none" strike="noStrike" cap="none" spc="-200" baseline="0" dirty="0">
                          <a:solidFill>
                            <a:schemeClr val="dk1"/>
                          </a:solidFill>
                          <a:effectLst/>
                          <a:latin typeface="Arial"/>
                          <a:ea typeface="Calibri" panose="020F0502020204030204" pitchFamily="34" charset="0"/>
                          <a:cs typeface="Times New Roman" panose="02020603050405020304" pitchFamily="18" charset="0"/>
                          <a:sym typeface="Arial"/>
                        </a:rPr>
                        <a:t>E C </a:t>
                      </a:r>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T (especially when the engine starts and is warming up)</a:t>
                      </a:r>
                      <a:endParaRPr lang="en-IN" sz="1600" dirty="0"/>
                    </a:p>
                  </a:txBody>
                  <a:tcPr>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
                      <a:r>
                        <a:rPr lang="en-US" sz="1600" b="0" i="0" u="none" strike="noStrike" cap="none" spc="-200" baseline="0" dirty="0">
                          <a:solidFill>
                            <a:schemeClr val="dk1"/>
                          </a:solidFill>
                          <a:effectLst/>
                          <a:latin typeface="Arial"/>
                          <a:ea typeface="Calibri" panose="020F0502020204030204" pitchFamily="34" charset="0"/>
                          <a:cs typeface="Times New Roman" panose="02020603050405020304" pitchFamily="18" charset="0"/>
                          <a:sym typeface="Arial"/>
                        </a:rPr>
                        <a:t>I A </a:t>
                      </a:r>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T (intake air temperature) sensors modify and back up the </a:t>
                      </a:r>
                      <a:r>
                        <a:rPr lang="en-US" sz="1600" b="0" i="0" u="none" strike="noStrike" cap="none" spc="-200" baseline="0" dirty="0">
                          <a:solidFill>
                            <a:schemeClr val="dk1"/>
                          </a:solidFill>
                          <a:effectLst/>
                          <a:latin typeface="Arial"/>
                          <a:ea typeface="Calibri" panose="020F0502020204030204" pitchFamily="34" charset="0"/>
                          <a:cs typeface="Times New Roman" panose="02020603050405020304" pitchFamily="18" charset="0"/>
                          <a:sym typeface="Arial"/>
                        </a:rPr>
                        <a:t>E C </a:t>
                      </a:r>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T</a:t>
                      </a:r>
                      <a:endParaRPr lang="en-IN" sz="1600" dirty="0"/>
                    </a:p>
                  </a:txBody>
                  <a:tcPr>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590878618"/>
                  </a:ext>
                </a:extLst>
              </a:tr>
              <a:tr h="370840">
                <a:tc>
                  <a:txBody>
                    <a:bodyPr/>
                    <a:lstStyle/>
                    <a:p>
                      <a:pPr marL="7200"/>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O2S (after the engine reaches closed-loop operation)</a:t>
                      </a:r>
                      <a:endParaRPr lang="en-IN" sz="1600" dirty="0"/>
                    </a:p>
                  </a:txBody>
                  <a:tcPr>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
                      <a:r>
                        <a:rPr lang="en-US" sz="1600" b="0" i="0" u="none" strike="noStrike" cap="none" spc="-200" baseline="0" dirty="0">
                          <a:solidFill>
                            <a:schemeClr val="dk1"/>
                          </a:solidFill>
                          <a:effectLst/>
                          <a:latin typeface="Arial"/>
                          <a:ea typeface="Calibri" panose="020F0502020204030204" pitchFamily="34" charset="0"/>
                          <a:cs typeface="Times New Roman" panose="02020603050405020304" pitchFamily="18" charset="0"/>
                          <a:sym typeface="Arial"/>
                        </a:rPr>
                        <a:t>T F </a:t>
                      </a:r>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T (transmission fluid temperature)</a:t>
                      </a:r>
                      <a:endParaRPr lang="en-IN" sz="1600" dirty="0"/>
                    </a:p>
                  </a:txBody>
                  <a:tcPr>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25071151"/>
                  </a:ext>
                </a:extLst>
              </a:tr>
              <a:tr h="370840">
                <a:tc>
                  <a:txBody>
                    <a:bodyPr/>
                    <a:lstStyle/>
                    <a:p>
                      <a:pPr marL="7200"/>
                      <a:r>
                        <a:rPr lang="en-US" sz="1600" b="0" i="0" u="none" strike="noStrike" cap="none" spc="-200" baseline="0" dirty="0">
                          <a:solidFill>
                            <a:schemeClr val="dk1"/>
                          </a:solidFill>
                          <a:effectLst/>
                          <a:latin typeface="Arial"/>
                          <a:ea typeface="Calibri" panose="020F0502020204030204" pitchFamily="34" charset="0"/>
                          <a:cs typeface="Times New Roman" panose="02020603050405020304" pitchFamily="18" charset="0"/>
                          <a:sym typeface="Arial"/>
                        </a:rPr>
                        <a:t>M A </a:t>
                      </a:r>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P</a:t>
                      </a:r>
                      <a:endParaRPr lang="en-IN" sz="1600" dirty="0"/>
                    </a:p>
                  </a:txBody>
                  <a:tcPr>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
                      <a:r>
                        <a:rPr lang="en-US" sz="1600" b="0" i="0" u="none" strike="noStrike" cap="none" spc="-200" baseline="0" dirty="0">
                          <a:solidFill>
                            <a:schemeClr val="dk1"/>
                          </a:solidFill>
                          <a:effectLst/>
                          <a:latin typeface="Arial"/>
                          <a:ea typeface="Calibri" panose="020F0502020204030204" pitchFamily="34" charset="0"/>
                          <a:cs typeface="Times New Roman" panose="02020603050405020304" pitchFamily="18" charset="0"/>
                          <a:sym typeface="Arial"/>
                        </a:rPr>
                        <a:t>P R N D </a:t>
                      </a:r>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L (shift position sensor)</a:t>
                      </a:r>
                      <a:endParaRPr lang="en-IN" sz="1600" dirty="0"/>
                    </a:p>
                  </a:txBody>
                  <a:tcPr>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622273072"/>
                  </a:ext>
                </a:extLst>
              </a:tr>
              <a:tr h="370840">
                <a:tc>
                  <a:txBody>
                    <a:bodyPr/>
                    <a:lstStyle/>
                    <a:p>
                      <a:pPr marL="7200"/>
                      <a:r>
                        <a:rPr lang="en-US" sz="1600" b="0" i="0" u="none" strike="noStrike" cap="none" spc="-200" baseline="0" dirty="0">
                          <a:solidFill>
                            <a:schemeClr val="dk1"/>
                          </a:solidFill>
                          <a:effectLst/>
                          <a:latin typeface="Arial"/>
                          <a:ea typeface="Calibri" panose="020F0502020204030204" pitchFamily="34" charset="0"/>
                          <a:cs typeface="Times New Roman" panose="02020603050405020304" pitchFamily="18" charset="0"/>
                          <a:sym typeface="Arial"/>
                        </a:rPr>
                        <a:t>M A </a:t>
                      </a:r>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F</a:t>
                      </a:r>
                      <a:endParaRPr lang="en-IN" sz="1600" dirty="0"/>
                    </a:p>
                  </a:txBody>
                  <a:tcPr>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
                      <a:r>
                        <a:rPr lang="en-US" sz="1600" b="0" i="0" u="none" strike="noStrike" cap="none" spc="-200" baseline="0" dirty="0">
                          <a:solidFill>
                            <a:schemeClr val="dk1"/>
                          </a:solidFill>
                          <a:effectLst/>
                          <a:latin typeface="Arial"/>
                          <a:ea typeface="Calibri" panose="020F0502020204030204" pitchFamily="34" charset="0"/>
                          <a:cs typeface="Times New Roman" panose="02020603050405020304" pitchFamily="18" charset="0"/>
                          <a:sym typeface="Arial"/>
                        </a:rPr>
                        <a:t>K </a:t>
                      </a:r>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S (knock sensor)</a:t>
                      </a:r>
                      <a:endParaRPr lang="en-IN" sz="1600" dirty="0"/>
                    </a:p>
                  </a:txBody>
                  <a:tcPr>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717276612"/>
                  </a:ext>
                </a:extLst>
              </a:tr>
              <a:tr h="370840">
                <a:tc>
                  <a:txBody>
                    <a:bodyPr/>
                    <a:lstStyle/>
                    <a:p>
                      <a:pPr marL="7200"/>
                      <a:r>
                        <a:rPr lang="en-US" sz="1600" b="0" i="0" u="none" strike="noStrike" cap="none" spc="-200" baseline="0" dirty="0">
                          <a:solidFill>
                            <a:schemeClr val="dk1"/>
                          </a:solidFill>
                          <a:effectLst/>
                          <a:latin typeface="Arial"/>
                          <a:ea typeface="Calibri" panose="020F0502020204030204" pitchFamily="34" charset="0"/>
                          <a:cs typeface="Times New Roman" panose="02020603050405020304" pitchFamily="18" charset="0"/>
                          <a:sym typeface="Arial"/>
                        </a:rPr>
                        <a:t>T </a:t>
                      </a:r>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P (high authority during acceleration and deceleration)</a:t>
                      </a:r>
                      <a:endParaRPr lang="en-IN" sz="1600" dirty="0"/>
                    </a:p>
                  </a:txBody>
                  <a:tcPr>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
                      <a:r>
                        <a:rPr lang="en-US" sz="1600" b="0" i="0" u="none" strike="noStrike" cap="none" spc="-200" baseline="0" dirty="0">
                          <a:solidFill>
                            <a:schemeClr val="dk1"/>
                          </a:solidFill>
                          <a:effectLst/>
                          <a:latin typeface="Arial"/>
                          <a:ea typeface="Calibri" panose="020F0502020204030204" pitchFamily="34" charset="0"/>
                          <a:cs typeface="Times New Roman" panose="02020603050405020304" pitchFamily="18" charset="0"/>
                          <a:sym typeface="Arial"/>
                        </a:rPr>
                        <a:t>E F </a:t>
                      </a:r>
                      <a:r>
                        <a:rPr lang="en-US" sz="1600" b="0" i="0" u="none" strike="noStrike" cap="none" dirty="0">
                          <a:solidFill>
                            <a:schemeClr val="dk1"/>
                          </a:solidFill>
                          <a:effectLst/>
                          <a:latin typeface="Arial"/>
                          <a:ea typeface="Calibri" panose="020F0502020204030204" pitchFamily="34" charset="0"/>
                          <a:cs typeface="Times New Roman" panose="02020603050405020304" pitchFamily="18" charset="0"/>
                          <a:sym typeface="Arial"/>
                        </a:rPr>
                        <a:t>T (engine fuel temperature)</a:t>
                      </a:r>
                      <a:endParaRPr lang="en-IN" sz="1600" dirty="0"/>
                    </a:p>
                  </a:txBody>
                  <a:tcPr>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329077161"/>
                  </a:ext>
                </a:extLst>
              </a:tr>
            </a:tbl>
          </a:graphicData>
        </a:graphic>
      </p:graphicFrame>
    </p:spTree>
    <p:extLst>
      <p:ext uri="{BB962C8B-B14F-4D97-AF65-F5344CB8AC3E}">
        <p14:creationId xmlns:p14="http://schemas.microsoft.com/office/powerpoint/2010/main" val="950141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2816" y="228360"/>
            <a:ext cx="8279384" cy="590349"/>
          </a:xfrm>
        </p:spPr>
        <p:txBody>
          <a:bodyPr wrap="square" lIns="0" tIns="18000" rIns="0" bIns="18000" anchor="ctr" anchorCtr="0">
            <a:spAutoFit/>
          </a:bodyPr>
          <a:lstStyle/>
          <a:p>
            <a:r>
              <a:rPr lang="en-US" noProof="0" dirty="0"/>
              <a:t>Question 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2816" y="1086747"/>
            <a:ext cx="8279384" cy="775015"/>
          </a:xfrm>
        </p:spPr>
        <p:txBody>
          <a:bodyPr wrap="square" lIns="0" tIns="18000" rIns="0" bIns="18000" anchor="ctr" anchorCtr="0">
            <a:spAutoFit/>
          </a:bodyPr>
          <a:lstStyle/>
          <a:p>
            <a:pPr marL="0" indent="0">
              <a:buNone/>
            </a:pPr>
            <a:r>
              <a:rPr lang="en-US" sz="2400" noProof="0" dirty="0"/>
              <a:t>What are the two most common types of mass airflow sensors?</a:t>
            </a:r>
          </a:p>
        </p:txBody>
      </p:sp>
    </p:spTree>
    <p:extLst>
      <p:ext uri="{BB962C8B-B14F-4D97-AF65-F5344CB8AC3E}">
        <p14:creationId xmlns:p14="http://schemas.microsoft.com/office/powerpoint/2010/main" val="3362851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2816" y="228360"/>
            <a:ext cx="8279384" cy="590349"/>
          </a:xfrm>
        </p:spPr>
        <p:txBody>
          <a:bodyPr wrap="square" lIns="0" tIns="18000" rIns="0" bIns="18000" anchor="ctr" anchorCtr="0">
            <a:spAutoFit/>
          </a:bodyPr>
          <a:lstStyle/>
          <a:p>
            <a:r>
              <a:rPr lang="en-US" noProof="0" dirty="0"/>
              <a:t>Answer 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2816" y="1088533"/>
            <a:ext cx="8279384" cy="405683"/>
          </a:xfrm>
        </p:spPr>
        <p:txBody>
          <a:bodyPr wrap="square" lIns="0" tIns="18000" rIns="0" bIns="18000" anchor="ctr" anchorCtr="0">
            <a:spAutoFit/>
          </a:bodyPr>
          <a:lstStyle/>
          <a:p>
            <a:pPr marL="0" indent="0">
              <a:buNone/>
            </a:pPr>
            <a:r>
              <a:rPr lang="en-US" sz="2400" noProof="0" dirty="0"/>
              <a:t>Hot wire and hot film.</a:t>
            </a:r>
          </a:p>
        </p:txBody>
      </p:sp>
    </p:spTree>
    <p:extLst>
      <p:ext uri="{BB962C8B-B14F-4D97-AF65-F5344CB8AC3E}">
        <p14:creationId xmlns:p14="http://schemas.microsoft.com/office/powerpoint/2010/main" val="3302841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28663"/>
            <a:ext cx="8270993" cy="1144347"/>
          </a:xfrm>
        </p:spPr>
        <p:txBody>
          <a:bodyPr wrap="square" lIns="0" tIns="18000" rIns="0" bIns="18000" anchor="ctr" anchorCtr="0">
            <a:spAutoFit/>
          </a:bodyPr>
          <a:lstStyle/>
          <a:p>
            <a:r>
              <a:rPr lang="en-US" noProof="0" dirty="0"/>
              <a:t>Frequently Asked Question: What Is False Air?</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595764"/>
            <a:ext cx="8274131" cy="405683"/>
          </a:xfrm>
        </p:spPr>
        <p:txBody>
          <a:bodyPr wrap="square" lIns="0" tIns="18000" rIns="0" bIns="18000" anchor="ctr" anchorCtr="0">
            <a:spAutoFit/>
          </a:bodyPr>
          <a:lstStyle/>
          <a:p>
            <a:pPr marL="0" indent="0">
              <a:buNone/>
            </a:pPr>
            <a:r>
              <a:rPr lang="en-US" sz="2400" b="1" dirty="0">
                <a:solidFill>
                  <a:schemeClr val="tx1"/>
                </a:solidFill>
              </a:rPr>
              <a:t>? Frequently Asked Question</a:t>
            </a:r>
            <a:endParaRPr lang="en-US" sz="2400" noProof="0" dirty="0">
              <a:solidFill>
                <a:schemeClr val="tx1"/>
              </a:solidFill>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2247820"/>
            <a:ext cx="8270993" cy="3360338"/>
          </a:xfrm>
        </p:spPr>
        <p:txBody>
          <a:bodyPr wrap="square" lIns="0" tIns="18000" rIns="0" bIns="18000" anchor="ctr" anchorCtr="0">
            <a:spAutoFit/>
          </a:bodyPr>
          <a:lstStyle/>
          <a:p>
            <a:pPr marL="0" indent="0">
              <a:spcBef>
                <a:spcPts val="600"/>
              </a:spcBef>
              <a:buNone/>
            </a:pPr>
            <a:r>
              <a:rPr lang="en-US" sz="2400" b="1" dirty="0"/>
              <a:t>What Is False Air? </a:t>
            </a:r>
            <a:r>
              <a:rPr lang="en-US" sz="2400" dirty="0"/>
              <a:t>Airflow sensors and mass airflow (</a:t>
            </a:r>
            <a:r>
              <a:rPr lang="en-US" sz="2400" spc="-300" dirty="0"/>
              <a:t>M A </a:t>
            </a:r>
            <a:r>
              <a:rPr lang="en-US" sz="2400" dirty="0"/>
              <a:t>F) sensors are designed to measure all the air entering the engine. If an air inlet hose was loose or had a hole, extra air could enter the engine without being measured. This extra air is often called false air. ● See Figure 17.10. NOTE: If the engine runs well in reverse, yet runs terrible in any forward gear, carefully look at the inlet hose for air leaks that would open when the engine torque moves the engine slightly on its mounts.</a:t>
            </a:r>
            <a:endParaRPr lang="en-US" sz="2400" noProof="0" dirty="0"/>
          </a:p>
        </p:txBody>
      </p:sp>
    </p:spTree>
    <p:extLst>
      <p:ext uri="{BB962C8B-B14F-4D97-AF65-F5344CB8AC3E}">
        <p14:creationId xmlns:p14="http://schemas.microsoft.com/office/powerpoint/2010/main" val="2599912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5756"/>
            <a:ext cx="8270993" cy="590349"/>
          </a:xfrm>
        </p:spPr>
        <p:txBody>
          <a:bodyPr wrap="square" lIns="0" tIns="18000" rIns="0" bIns="18000" anchor="ctr" anchorCtr="0">
            <a:spAutoFit/>
          </a:bodyPr>
          <a:lstStyle/>
          <a:p>
            <a:r>
              <a:rPr lang="en-US" noProof="0" dirty="0"/>
              <a:t>Figure </a:t>
            </a:r>
            <a:r>
              <a:rPr lang="en-US" dirty="0"/>
              <a:t>17</a:t>
            </a:r>
            <a:r>
              <a:rPr lang="en-US" noProof="0" dirty="0"/>
              <a:t>.10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106402"/>
            <a:ext cx="4130794" cy="405683"/>
          </a:xfrm>
        </p:spPr>
        <p:txBody>
          <a:bodyPr wrap="square" lIns="0" tIns="18000" rIns="0" bIns="18000" anchor="ctr" anchorCtr="0">
            <a:spAutoFit/>
          </a:bodyPr>
          <a:lstStyle/>
          <a:p>
            <a:pPr marL="0" indent="0">
              <a:buNone/>
            </a:pPr>
            <a:r>
              <a:rPr lang="en-US" sz="2400" dirty="0"/>
              <a:t>Cracked Hose</a:t>
            </a:r>
            <a:endParaRPr lang="en-US" sz="2400" noProof="0" dirty="0"/>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6" y="1745821"/>
            <a:ext cx="4130793" cy="2621675"/>
          </a:xfrm>
        </p:spPr>
        <p:txBody>
          <a:bodyPr wrap="square" lIns="0" tIns="18000" rIns="0" bIns="18000" anchor="ctr" anchorCtr="0">
            <a:spAutoFit/>
          </a:bodyPr>
          <a:lstStyle/>
          <a:p>
            <a:pPr marL="0" indent="0">
              <a:spcBef>
                <a:spcPts val="600"/>
              </a:spcBef>
              <a:buNone/>
            </a:pPr>
            <a:r>
              <a:rPr lang="en-US" sz="2400" dirty="0"/>
              <a:t>Carefully check the hose between the </a:t>
            </a:r>
            <a:r>
              <a:rPr lang="en-US" sz="2400" spc="-300" dirty="0"/>
              <a:t>M A </a:t>
            </a:r>
            <a:r>
              <a:rPr lang="en-US" sz="2400" dirty="0"/>
              <a:t>F sensor and the throttle plate for cracks or splits that could create extra (false) air into the engine that is not measured by the </a:t>
            </a:r>
            <a:r>
              <a:rPr lang="en-US" sz="2400" spc="-300" dirty="0"/>
              <a:t>M A </a:t>
            </a:r>
            <a:r>
              <a:rPr lang="en-US" sz="2400" dirty="0"/>
              <a:t>F sensor.</a:t>
            </a:r>
            <a:endParaRPr lang="en-US" sz="2400" noProof="0" dirty="0"/>
          </a:p>
        </p:txBody>
      </p:sp>
      <p:pic>
        <p:nvPicPr>
          <p:cNvPr id="3" name="Picture 2" descr="A close-up view of a hose shows an encircled crack in the hose.">
            <a:extLst>
              <a:ext uri="{FF2B5EF4-FFF2-40B4-BE49-F238E27FC236}">
                <a16:creationId xmlns:a16="http://schemas.microsoft.com/office/drawing/2014/main" id="{9651C195-0B57-1648-1C27-8D1B64B1CFF8}"/>
              </a:ext>
            </a:extLst>
          </p:cNvPr>
          <p:cNvPicPr>
            <a:picLocks noChangeAspect="1"/>
          </p:cNvPicPr>
          <p:nvPr/>
        </p:nvPicPr>
        <p:blipFill>
          <a:blip r:embed="rId3"/>
          <a:stretch>
            <a:fillRect/>
          </a:stretch>
        </p:blipFill>
        <p:spPr>
          <a:xfrm>
            <a:off x="5160128" y="1158341"/>
            <a:ext cx="2924114" cy="5157336"/>
          </a:xfrm>
          <a:prstGeom prst="rect">
            <a:avLst/>
          </a:prstGeom>
        </p:spPr>
      </p:pic>
    </p:spTree>
    <p:extLst>
      <p:ext uri="{BB962C8B-B14F-4D97-AF65-F5344CB8AC3E}">
        <p14:creationId xmlns:p14="http://schemas.microsoft.com/office/powerpoint/2010/main" val="1428315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2816" y="228360"/>
            <a:ext cx="8279384" cy="590349"/>
          </a:xfrm>
        </p:spPr>
        <p:txBody>
          <a:bodyPr wrap="square" lIns="0" tIns="18000" rIns="0" bIns="18000" anchor="ctr" anchorCtr="0">
            <a:spAutoFit/>
          </a:bodyPr>
          <a:lstStyle/>
          <a:p>
            <a:r>
              <a:rPr lang="en-US" spc="-500" noProof="0" dirty="0"/>
              <a:t>P C </a:t>
            </a:r>
            <a:r>
              <a:rPr lang="en-US" noProof="0" dirty="0"/>
              <a:t>M Uses for Airflow Sensors</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2816" y="1086217"/>
            <a:ext cx="8279384" cy="2775563"/>
          </a:xfrm>
        </p:spPr>
        <p:txBody>
          <a:bodyPr wrap="square" lIns="0" tIns="18000" rIns="0" bIns="18000" anchor="ctr" anchorCtr="0">
            <a:spAutoFit/>
          </a:bodyPr>
          <a:lstStyle/>
          <a:p>
            <a:pPr marL="342900" indent="-342900"/>
            <a:r>
              <a:rPr lang="en-US" sz="2400" noProof="0" dirty="0"/>
              <a:t>The </a:t>
            </a:r>
            <a:r>
              <a:rPr lang="en-US" sz="2400" spc="-300" noProof="0" dirty="0"/>
              <a:t>P C </a:t>
            </a:r>
            <a:r>
              <a:rPr lang="en-US" sz="2400" noProof="0" dirty="0"/>
              <a:t>M uses the information from the airflow sensor for the following purposes:</a:t>
            </a:r>
          </a:p>
          <a:p>
            <a:pPr marL="829818" lvl="1" indent="-342900"/>
            <a:r>
              <a:rPr lang="en-US" sz="2400" noProof="0" dirty="0"/>
              <a:t>Airflow sensors are used mostly to determine the amount of fuel needed and base pulse-width numbers.</a:t>
            </a:r>
          </a:p>
          <a:p>
            <a:pPr marL="829818" lvl="1" indent="-342900"/>
            <a:r>
              <a:rPr lang="en-US" sz="2400" noProof="0" dirty="0"/>
              <a:t>Airflow sensors back up the </a:t>
            </a:r>
            <a:r>
              <a:rPr lang="en-US" sz="2400" spc="-300" noProof="0" dirty="0"/>
              <a:t>T </a:t>
            </a:r>
            <a:r>
              <a:rPr lang="en-US" sz="2400" noProof="0" dirty="0"/>
              <a:t>P sensor in the event of a loss of signal or an inaccurate throttle position sensor signal.</a:t>
            </a:r>
          </a:p>
        </p:txBody>
      </p:sp>
    </p:spTree>
    <p:extLst>
      <p:ext uri="{BB962C8B-B14F-4D97-AF65-F5344CB8AC3E}">
        <p14:creationId xmlns:p14="http://schemas.microsoft.com/office/powerpoint/2010/main" val="3263945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2816" y="238870"/>
            <a:ext cx="8279384" cy="590349"/>
          </a:xfrm>
        </p:spPr>
        <p:txBody>
          <a:bodyPr wrap="square" lIns="0" tIns="18000" rIns="0" bIns="18000" anchor="ctr" anchorCtr="0">
            <a:spAutoFit/>
          </a:bodyPr>
          <a:lstStyle/>
          <a:p>
            <a:r>
              <a:rPr lang="en-US" dirty="0"/>
              <a:t>Testing Mass Airflow Sensors</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2816" y="1110698"/>
            <a:ext cx="8279384" cy="1744511"/>
          </a:xfrm>
        </p:spPr>
        <p:txBody>
          <a:bodyPr wrap="square" lIns="0" tIns="18000" rIns="0" bIns="18000" anchor="ctr" anchorCtr="0">
            <a:spAutoFit/>
          </a:bodyPr>
          <a:lstStyle/>
          <a:p>
            <a:pPr marL="342900" indent="-342900">
              <a:spcBef>
                <a:spcPts val="600"/>
              </a:spcBef>
            </a:pPr>
            <a:r>
              <a:rPr lang="en-US" sz="2400" noProof="0" dirty="0"/>
              <a:t>Visual Inspection</a:t>
            </a:r>
          </a:p>
          <a:p>
            <a:pPr marL="342900" indent="-342900">
              <a:spcBef>
                <a:spcPts val="600"/>
              </a:spcBef>
            </a:pPr>
            <a:r>
              <a:rPr lang="en-US" sz="2400" spc="-300" noProof="0" dirty="0"/>
              <a:t>M A </a:t>
            </a:r>
            <a:r>
              <a:rPr lang="en-US" sz="2400" noProof="0" dirty="0"/>
              <a:t>F Sensor Output Test</a:t>
            </a:r>
          </a:p>
          <a:p>
            <a:pPr marL="342900" indent="-342900">
              <a:spcBef>
                <a:spcPts val="600"/>
              </a:spcBef>
            </a:pPr>
            <a:r>
              <a:rPr lang="en-US" sz="2400" noProof="0" dirty="0"/>
              <a:t>Tap Test</a:t>
            </a:r>
          </a:p>
          <a:p>
            <a:pPr marL="342900" indent="-342900">
              <a:spcBef>
                <a:spcPts val="600"/>
              </a:spcBef>
            </a:pPr>
            <a:r>
              <a:rPr lang="en-US" sz="2400" noProof="0" dirty="0"/>
              <a:t>Digital Meter Test of an </a:t>
            </a:r>
            <a:r>
              <a:rPr lang="en-US" sz="2400" spc="-300" noProof="0" dirty="0"/>
              <a:t>M A </a:t>
            </a:r>
            <a:r>
              <a:rPr lang="en-US" sz="2400" noProof="0" dirty="0"/>
              <a:t>F Sensor</a:t>
            </a:r>
          </a:p>
        </p:txBody>
      </p:sp>
    </p:spTree>
    <p:extLst>
      <p:ext uri="{BB962C8B-B14F-4D97-AF65-F5344CB8AC3E}">
        <p14:creationId xmlns:p14="http://schemas.microsoft.com/office/powerpoint/2010/main" val="3333791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2816" y="238870"/>
            <a:ext cx="8279384" cy="590349"/>
          </a:xfrm>
        </p:spPr>
        <p:txBody>
          <a:bodyPr wrap="square" lIns="0" tIns="18000" rIns="0" bIns="18000" anchor="ctr" anchorCtr="0">
            <a:spAutoFit/>
          </a:bodyPr>
          <a:lstStyle/>
          <a:p>
            <a:r>
              <a:rPr lang="en-US" noProof="0" dirty="0"/>
              <a:t>Question 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2816" y="1099043"/>
            <a:ext cx="8279384" cy="405683"/>
          </a:xfrm>
        </p:spPr>
        <p:txBody>
          <a:bodyPr wrap="square" lIns="0" tIns="18000" rIns="0" bIns="18000" anchor="ctr" anchorCtr="0">
            <a:spAutoFit/>
          </a:bodyPr>
          <a:lstStyle/>
          <a:p>
            <a:pPr marL="0" indent="0">
              <a:buNone/>
            </a:pPr>
            <a:r>
              <a:rPr lang="en-US" sz="2400" noProof="0" dirty="0"/>
              <a:t>What are four ways to test an </a:t>
            </a:r>
            <a:r>
              <a:rPr lang="en-US" sz="2400" spc="-300" noProof="0" dirty="0"/>
              <a:t>M A </a:t>
            </a:r>
            <a:r>
              <a:rPr lang="en-US" sz="2400" noProof="0" dirty="0"/>
              <a:t>F sensor?</a:t>
            </a:r>
          </a:p>
        </p:txBody>
      </p:sp>
    </p:spTree>
    <p:extLst>
      <p:ext uri="{BB962C8B-B14F-4D97-AF65-F5344CB8AC3E}">
        <p14:creationId xmlns:p14="http://schemas.microsoft.com/office/powerpoint/2010/main" val="1203305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5295"/>
            <a:ext cx="8270993" cy="590349"/>
          </a:xfrm>
        </p:spPr>
        <p:txBody>
          <a:bodyPr wrap="square" lIns="0" tIns="18000" rIns="0" bIns="18000" anchor="ctr" anchorCtr="0">
            <a:spAutoFit/>
          </a:bodyPr>
          <a:lstStyle/>
          <a:p>
            <a:r>
              <a:rPr lang="en-US" dirty="0"/>
              <a:t>Air Pressure—High and Low</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490" y="1098699"/>
            <a:ext cx="8278709" cy="2483175"/>
          </a:xfrm>
        </p:spPr>
        <p:txBody>
          <a:bodyPr wrap="square" lIns="0" tIns="18000" rIns="0" bIns="18000" anchor="ctr" anchorCtr="0">
            <a:spAutoFit/>
          </a:bodyPr>
          <a:lstStyle/>
          <a:p>
            <a:pPr marL="342000" indent="-342000">
              <a:spcBef>
                <a:spcPts val="600"/>
              </a:spcBef>
            </a:pPr>
            <a:r>
              <a:rPr lang="en-US" sz="2400" dirty="0"/>
              <a:t>Think of an internal combustion engine as a big air pump.</a:t>
            </a:r>
          </a:p>
          <a:p>
            <a:pPr marL="342000" indent="-342000">
              <a:spcBef>
                <a:spcPts val="600"/>
              </a:spcBef>
            </a:pPr>
            <a:r>
              <a:rPr lang="en-US" sz="2400" dirty="0"/>
              <a:t>As a piston moves down on an intake stroke, it lowers the air pressure within the engine. </a:t>
            </a:r>
          </a:p>
          <a:p>
            <a:pPr marL="342000" indent="-342000">
              <a:spcBef>
                <a:spcPts val="600"/>
              </a:spcBef>
            </a:pPr>
            <a:r>
              <a:rPr lang="en-US" sz="2400" dirty="0"/>
              <a:t>The low pressure within the engine is called vacuum.</a:t>
            </a:r>
          </a:p>
          <a:p>
            <a:pPr marL="342000" indent="-342000">
              <a:spcBef>
                <a:spcPts val="600"/>
              </a:spcBef>
            </a:pPr>
            <a:r>
              <a:rPr lang="en-US" sz="2400" dirty="0"/>
              <a:t>The difference in pressure between the two areas is called a pressure differential.</a:t>
            </a:r>
            <a:endParaRPr lang="en-US" altLang="en-US" sz="2400" noProof="0" dirty="0">
              <a:solidFill>
                <a:schemeClr val="tx1"/>
              </a:solidFill>
            </a:endParaRPr>
          </a:p>
        </p:txBody>
      </p:sp>
    </p:spTree>
    <p:extLst>
      <p:ext uri="{BB962C8B-B14F-4D97-AF65-F5344CB8AC3E}">
        <p14:creationId xmlns:p14="http://schemas.microsoft.com/office/powerpoint/2010/main" val="7797933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2816" y="238870"/>
            <a:ext cx="8279384" cy="590349"/>
          </a:xfrm>
        </p:spPr>
        <p:txBody>
          <a:bodyPr wrap="square" lIns="0" tIns="18000" rIns="0" bIns="18000" anchor="ctr" anchorCtr="0">
            <a:spAutoFit/>
          </a:bodyPr>
          <a:lstStyle/>
          <a:p>
            <a:r>
              <a:rPr lang="en-US" noProof="0" dirty="0"/>
              <a:t>Answer </a:t>
            </a:r>
            <a:r>
              <a:rPr lang="en-US" dirty="0"/>
              <a:t>5</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2816" y="1097257"/>
            <a:ext cx="8279384" cy="775015"/>
          </a:xfrm>
        </p:spPr>
        <p:txBody>
          <a:bodyPr wrap="square" lIns="0" tIns="18000" rIns="0" bIns="18000" anchor="ctr" anchorCtr="0">
            <a:spAutoFit/>
          </a:bodyPr>
          <a:lstStyle/>
          <a:p>
            <a:pPr marL="0" indent="0">
              <a:buNone/>
            </a:pPr>
            <a:r>
              <a:rPr lang="en-US" sz="2400" noProof="0" dirty="0"/>
              <a:t>Visual inspection, </a:t>
            </a:r>
            <a:r>
              <a:rPr lang="en-US" sz="2400" spc="-300" noProof="0" dirty="0"/>
              <a:t>M A </a:t>
            </a:r>
            <a:r>
              <a:rPr lang="en-US" sz="2400" noProof="0" dirty="0"/>
              <a:t>F sensor output test, tap test, and a digital meter.</a:t>
            </a:r>
          </a:p>
        </p:txBody>
      </p:sp>
    </p:spTree>
    <p:extLst>
      <p:ext uri="{BB962C8B-B14F-4D97-AF65-F5344CB8AC3E}">
        <p14:creationId xmlns:p14="http://schemas.microsoft.com/office/powerpoint/2010/main" val="3657460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2816" y="238870"/>
            <a:ext cx="8279384" cy="590349"/>
          </a:xfrm>
        </p:spPr>
        <p:txBody>
          <a:bodyPr wrap="square" lIns="0" tIns="18000" rIns="0" bIns="18000" anchor="ctr" anchorCtr="0">
            <a:spAutoFit/>
          </a:bodyPr>
          <a:lstStyle/>
          <a:p>
            <a:r>
              <a:rPr lang="en-US" spc="-500" noProof="0" dirty="0"/>
              <a:t>M A </a:t>
            </a:r>
            <a:r>
              <a:rPr lang="en-US" noProof="0" dirty="0"/>
              <a:t>F Sensor Contamination</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2816" y="1102085"/>
            <a:ext cx="8279384" cy="1667567"/>
          </a:xfrm>
        </p:spPr>
        <p:txBody>
          <a:bodyPr wrap="square" lIns="0" tIns="18000" rIns="0" bIns="18000" anchor="ctr" anchorCtr="0">
            <a:spAutoFit/>
          </a:bodyPr>
          <a:lstStyle/>
          <a:p>
            <a:pPr marL="342900" indent="-342900">
              <a:spcBef>
                <a:spcPts val="600"/>
              </a:spcBef>
            </a:pPr>
            <a:r>
              <a:rPr lang="en-US" sz="2400" dirty="0"/>
              <a:t>Dirt, oil, silicon, or even spider webs can coat the sensing wire.</a:t>
            </a:r>
          </a:p>
          <a:p>
            <a:pPr marL="342900" indent="-342900">
              <a:spcBef>
                <a:spcPts val="600"/>
              </a:spcBef>
            </a:pPr>
            <a:r>
              <a:rPr lang="en-US" sz="2400" dirty="0"/>
              <a:t>It tends to insulate the sensing wire at low air flow rates.</a:t>
            </a:r>
          </a:p>
          <a:p>
            <a:pPr marL="342900" indent="-342900">
              <a:spcBef>
                <a:spcPts val="600"/>
              </a:spcBef>
            </a:pPr>
            <a:r>
              <a:rPr lang="en-US" sz="2400" dirty="0"/>
              <a:t>Creates an incorrect estimate of air entering the engine.</a:t>
            </a:r>
            <a:endParaRPr lang="en-US" sz="2400" noProof="0" dirty="0"/>
          </a:p>
        </p:txBody>
      </p:sp>
    </p:spTree>
    <p:extLst>
      <p:ext uri="{BB962C8B-B14F-4D97-AF65-F5344CB8AC3E}">
        <p14:creationId xmlns:p14="http://schemas.microsoft.com/office/powerpoint/2010/main" val="21058430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3326" y="238870"/>
            <a:ext cx="8279384" cy="590349"/>
          </a:xfrm>
        </p:spPr>
        <p:txBody>
          <a:bodyPr wrap="square" lIns="0" tIns="18000" rIns="0" bIns="18000" anchor="ctr" anchorCtr="0">
            <a:spAutoFit/>
          </a:bodyPr>
          <a:lstStyle/>
          <a:p>
            <a:r>
              <a:rPr lang="en-US" spc="-400" dirty="0"/>
              <a:t>M A </a:t>
            </a:r>
            <a:r>
              <a:rPr lang="en-US" dirty="0"/>
              <a:t>F Sensor Scope Testing</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3326" y="1098513"/>
            <a:ext cx="8279384" cy="2406231"/>
          </a:xfrm>
        </p:spPr>
        <p:txBody>
          <a:bodyPr wrap="square" lIns="0" tIns="18000" rIns="0" bIns="18000" anchor="ctr" anchorCtr="0">
            <a:spAutoFit/>
          </a:bodyPr>
          <a:lstStyle/>
          <a:p>
            <a:pPr marL="342900" indent="-342900">
              <a:spcBef>
                <a:spcPts val="600"/>
              </a:spcBef>
            </a:pPr>
            <a:r>
              <a:rPr lang="en-US" sz="2400" dirty="0"/>
              <a:t>A digital storage oscilloscope (</a:t>
            </a:r>
            <a:r>
              <a:rPr lang="en-US" sz="2400" spc="-300" dirty="0"/>
              <a:t>D S </a:t>
            </a:r>
            <a:r>
              <a:rPr lang="en-US" sz="2400" dirty="0"/>
              <a:t>O) can be used to monitor the operation of an </a:t>
            </a:r>
            <a:r>
              <a:rPr lang="en-US" sz="2400" spc="-300" dirty="0"/>
              <a:t>M A </a:t>
            </a:r>
            <a:r>
              <a:rPr lang="en-US" sz="2400" dirty="0"/>
              <a:t>F sensor.</a:t>
            </a:r>
          </a:p>
          <a:p>
            <a:pPr marL="342900" indent="-342900">
              <a:spcBef>
                <a:spcPts val="600"/>
              </a:spcBef>
            </a:pPr>
            <a:r>
              <a:rPr lang="en-US" sz="2400" dirty="0"/>
              <a:t>Connect the test leads to the signal wire and the sensor ground.</a:t>
            </a:r>
          </a:p>
          <a:p>
            <a:pPr marL="342900" indent="-342900">
              <a:spcBef>
                <a:spcPts val="600"/>
              </a:spcBef>
            </a:pPr>
            <a:r>
              <a:rPr lang="en-US" sz="2400" dirty="0"/>
              <a:t>Look for a consistent pattern that changes in frequency as the engine speed is increased.</a:t>
            </a:r>
            <a:endParaRPr lang="en-US" sz="2400" noProof="0" dirty="0"/>
          </a:p>
        </p:txBody>
      </p:sp>
    </p:spTree>
    <p:extLst>
      <p:ext uri="{BB962C8B-B14F-4D97-AF65-F5344CB8AC3E}">
        <p14:creationId xmlns:p14="http://schemas.microsoft.com/office/powerpoint/2010/main" val="4098440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5756"/>
            <a:ext cx="8270993" cy="590349"/>
          </a:xfrm>
        </p:spPr>
        <p:txBody>
          <a:bodyPr wrap="square" lIns="0" tIns="18000" rIns="0" bIns="18000" anchor="ctr" anchorCtr="0">
            <a:spAutoFit/>
          </a:bodyPr>
          <a:lstStyle/>
          <a:p>
            <a:r>
              <a:rPr lang="en-US" noProof="0" dirty="0"/>
              <a:t>Figure 17.11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06402"/>
            <a:ext cx="8274131" cy="405683"/>
          </a:xfrm>
        </p:spPr>
        <p:txBody>
          <a:bodyPr wrap="square" lIns="0" tIns="18000" rIns="0" bIns="18000" anchor="ctr" anchorCtr="0">
            <a:spAutoFit/>
          </a:bodyPr>
          <a:lstStyle/>
          <a:p>
            <a:pPr marL="0" indent="0">
              <a:buNone/>
            </a:pPr>
            <a:r>
              <a:rPr lang="en-US" sz="2400" spc="-300" dirty="0"/>
              <a:t>M A </a:t>
            </a:r>
            <a:r>
              <a:rPr lang="en-US" sz="2400" dirty="0"/>
              <a:t>F </a:t>
            </a:r>
            <a:r>
              <a:rPr lang="en-US" sz="2400" spc="-300" dirty="0"/>
              <a:t>D S </a:t>
            </a:r>
            <a:r>
              <a:rPr lang="en-US" sz="2400" dirty="0"/>
              <a:t>O Waveform</a:t>
            </a:r>
            <a:endParaRPr lang="en-US" sz="2400" noProof="0" dirty="0"/>
          </a:p>
        </p:txBody>
      </p:sp>
      <p:pic>
        <p:nvPicPr>
          <p:cNvPr id="4" name="Picture 3" descr="A graph from a scope display unit. The scope has a 10 by 10 display with a graph displayed on it.&#10;Long description is available in notes, press F6.">
            <a:extLst>
              <a:ext uri="{FF2B5EF4-FFF2-40B4-BE49-F238E27FC236}">
                <a16:creationId xmlns:a16="http://schemas.microsoft.com/office/drawing/2014/main" id="{A2BD927F-36FF-00FE-4F6C-2092810DD27C}"/>
              </a:ext>
            </a:extLst>
          </p:cNvPr>
          <p:cNvPicPr>
            <a:picLocks noChangeAspect="1"/>
          </p:cNvPicPr>
          <p:nvPr/>
        </p:nvPicPr>
        <p:blipFill>
          <a:blip r:embed="rId3"/>
          <a:stretch>
            <a:fillRect/>
          </a:stretch>
        </p:blipFill>
        <p:spPr>
          <a:xfrm>
            <a:off x="1999594" y="1634454"/>
            <a:ext cx="5144812" cy="3858605"/>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587055"/>
            <a:ext cx="8270993" cy="775015"/>
          </a:xfrm>
        </p:spPr>
        <p:txBody>
          <a:bodyPr wrap="square" lIns="0" tIns="18000" rIns="0" bIns="18000" anchor="ctr" anchorCtr="0">
            <a:spAutoFit/>
          </a:bodyPr>
          <a:lstStyle/>
          <a:p>
            <a:pPr marL="0" indent="0">
              <a:spcBef>
                <a:spcPts val="600"/>
              </a:spcBef>
              <a:buNone/>
            </a:pPr>
            <a:r>
              <a:rPr lang="en-US" sz="2400" dirty="0"/>
              <a:t>A scope display showing a normal Chevrolet Equinox </a:t>
            </a:r>
            <a:r>
              <a:rPr lang="en-US" sz="2400" spc="-300" dirty="0"/>
              <a:t>M A </a:t>
            </a:r>
            <a:r>
              <a:rPr lang="en-US" sz="2400" dirty="0"/>
              <a:t>F sensor at idle speed, the frequency is 2,600 Hz (2.6 k</a:t>
            </a:r>
            <a:r>
              <a:rPr lang="en-US" sz="100" dirty="0"/>
              <a:t> </a:t>
            </a:r>
            <a:r>
              <a:rPr lang="en-US" sz="2400" dirty="0"/>
              <a:t>H</a:t>
            </a:r>
            <a:r>
              <a:rPr lang="en-US" sz="100" dirty="0"/>
              <a:t> </a:t>
            </a:r>
            <a:r>
              <a:rPr lang="en-US" sz="2400" dirty="0"/>
              <a:t>z).</a:t>
            </a:r>
            <a:endParaRPr lang="en-US" sz="2400" noProof="0" dirty="0"/>
          </a:p>
        </p:txBody>
      </p:sp>
    </p:spTree>
    <p:extLst>
      <p:ext uri="{BB962C8B-B14F-4D97-AF65-F5344CB8AC3E}">
        <p14:creationId xmlns:p14="http://schemas.microsoft.com/office/powerpoint/2010/main" val="3832077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5756"/>
            <a:ext cx="8270993" cy="590349"/>
          </a:xfrm>
        </p:spPr>
        <p:txBody>
          <a:bodyPr wrap="square" lIns="0" tIns="18000" rIns="0" bIns="18000" anchor="ctr" anchorCtr="0">
            <a:spAutoFit/>
          </a:bodyPr>
          <a:lstStyle/>
          <a:p>
            <a:r>
              <a:rPr lang="en-US" noProof="0" dirty="0"/>
              <a:t>Figure 17.12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106402"/>
            <a:ext cx="1989822" cy="405683"/>
          </a:xfrm>
        </p:spPr>
        <p:txBody>
          <a:bodyPr wrap="square" lIns="0" tIns="18000" rIns="0" bIns="18000" anchor="ctr" anchorCtr="0">
            <a:spAutoFit/>
          </a:bodyPr>
          <a:lstStyle/>
          <a:p>
            <a:pPr marL="0" indent="0">
              <a:buNone/>
            </a:pPr>
            <a:r>
              <a:rPr lang="en-US" sz="2400" spc="-300" noProof="0" dirty="0"/>
              <a:t>M A </a:t>
            </a:r>
            <a:r>
              <a:rPr lang="en-US" sz="2400" noProof="0" dirty="0"/>
              <a:t>F Cleaned</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2310" y="1655875"/>
            <a:ext cx="2753255" cy="1144347"/>
          </a:xfrm>
        </p:spPr>
        <p:txBody>
          <a:bodyPr wrap="square" lIns="0" tIns="18000" rIns="0" bIns="18000" anchor="ctr" anchorCtr="0">
            <a:spAutoFit/>
          </a:bodyPr>
          <a:lstStyle/>
          <a:p>
            <a:pPr marL="0" indent="0">
              <a:spcBef>
                <a:spcPts val="600"/>
              </a:spcBef>
              <a:buNone/>
            </a:pPr>
            <a:r>
              <a:rPr lang="en-US" sz="2400" dirty="0"/>
              <a:t>The cleaned </a:t>
            </a:r>
            <a:r>
              <a:rPr lang="en-US" sz="2400" spc="-300" dirty="0"/>
              <a:t>M A </a:t>
            </a:r>
            <a:r>
              <a:rPr lang="en-US" sz="2400" dirty="0"/>
              <a:t>F sensor looks like new.</a:t>
            </a:r>
            <a:endParaRPr lang="en-US" sz="2400" noProof="0" dirty="0"/>
          </a:p>
        </p:txBody>
      </p:sp>
      <p:pic>
        <p:nvPicPr>
          <p:cNvPr id="4" name="Picture 3" descr="A close-up view of the cleaned M A F sensor.">
            <a:extLst>
              <a:ext uri="{FF2B5EF4-FFF2-40B4-BE49-F238E27FC236}">
                <a16:creationId xmlns:a16="http://schemas.microsoft.com/office/drawing/2014/main" id="{AFE96466-0DF3-9A82-523E-FFC6ADAEA7AA}"/>
              </a:ext>
            </a:extLst>
          </p:cNvPr>
          <p:cNvPicPr>
            <a:picLocks noChangeAspect="1"/>
          </p:cNvPicPr>
          <p:nvPr/>
        </p:nvPicPr>
        <p:blipFill>
          <a:blip r:embed="rId3"/>
          <a:stretch>
            <a:fillRect/>
          </a:stretch>
        </p:blipFill>
        <p:spPr>
          <a:xfrm>
            <a:off x="4764848" y="1098138"/>
            <a:ext cx="3580378" cy="4757895"/>
          </a:xfrm>
          <a:prstGeom prst="rect">
            <a:avLst/>
          </a:prstGeom>
        </p:spPr>
      </p:pic>
    </p:spTree>
    <p:extLst>
      <p:ext uri="{BB962C8B-B14F-4D97-AF65-F5344CB8AC3E}">
        <p14:creationId xmlns:p14="http://schemas.microsoft.com/office/powerpoint/2010/main" val="1479321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2816" y="238870"/>
            <a:ext cx="8279384" cy="590349"/>
          </a:xfrm>
        </p:spPr>
        <p:txBody>
          <a:bodyPr wrap="square" lIns="0" tIns="18000" rIns="0" bIns="18000" anchor="ctr" anchorCtr="0">
            <a:spAutoFit/>
          </a:bodyPr>
          <a:lstStyle/>
          <a:p>
            <a:r>
              <a:rPr lang="en-US" noProof="0" dirty="0"/>
              <a:t>Question 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2816" y="1099043"/>
            <a:ext cx="8279384" cy="405683"/>
          </a:xfrm>
        </p:spPr>
        <p:txBody>
          <a:bodyPr wrap="square" lIns="0" tIns="18000" rIns="0" bIns="18000" anchor="ctr" anchorCtr="0">
            <a:spAutoFit/>
          </a:bodyPr>
          <a:lstStyle/>
          <a:p>
            <a:pPr marL="0" indent="0">
              <a:buNone/>
            </a:pPr>
            <a:r>
              <a:rPr lang="en-US" sz="2400" noProof="0" dirty="0"/>
              <a:t>What will be the result of a contaminated </a:t>
            </a:r>
            <a:r>
              <a:rPr lang="en-US" sz="2400" spc="-300" noProof="0" dirty="0"/>
              <a:t>M A </a:t>
            </a:r>
            <a:r>
              <a:rPr lang="en-US" sz="2400" noProof="0" dirty="0"/>
              <a:t>F sensor?</a:t>
            </a:r>
          </a:p>
        </p:txBody>
      </p:sp>
    </p:spTree>
    <p:extLst>
      <p:ext uri="{BB962C8B-B14F-4D97-AF65-F5344CB8AC3E}">
        <p14:creationId xmlns:p14="http://schemas.microsoft.com/office/powerpoint/2010/main" val="166089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2816" y="238870"/>
            <a:ext cx="8279384" cy="590349"/>
          </a:xfrm>
        </p:spPr>
        <p:txBody>
          <a:bodyPr wrap="square" lIns="0" tIns="18000" rIns="0" bIns="18000" anchor="ctr" anchorCtr="0">
            <a:spAutoFit/>
          </a:bodyPr>
          <a:lstStyle/>
          <a:p>
            <a:r>
              <a:rPr lang="en-US" noProof="0" dirty="0"/>
              <a:t>Answer 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2816" y="1099043"/>
            <a:ext cx="8279384" cy="405683"/>
          </a:xfrm>
        </p:spPr>
        <p:txBody>
          <a:bodyPr wrap="square" lIns="0" tIns="18000" rIns="0" bIns="18000" anchor="ctr" anchorCtr="0">
            <a:spAutoFit/>
          </a:bodyPr>
          <a:lstStyle/>
          <a:p>
            <a:pPr marL="0" indent="0">
              <a:buNone/>
            </a:pPr>
            <a:r>
              <a:rPr lang="en-US" sz="2400" noProof="0" dirty="0"/>
              <a:t>An incorrect estimate of the air entering the engine.</a:t>
            </a:r>
          </a:p>
        </p:txBody>
      </p:sp>
    </p:spTree>
    <p:extLst>
      <p:ext uri="{BB962C8B-B14F-4D97-AF65-F5344CB8AC3E}">
        <p14:creationId xmlns:p14="http://schemas.microsoft.com/office/powerpoint/2010/main" val="5486366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180" y="226259"/>
            <a:ext cx="8276020" cy="590349"/>
          </a:xfrm>
        </p:spPr>
        <p:txBody>
          <a:bodyPr wrap="square" lIns="0" tIns="18000" rIns="0" bIns="18000" anchor="ctr" anchorCtr="0">
            <a:spAutoFit/>
          </a:bodyPr>
          <a:lstStyle/>
          <a:p>
            <a:r>
              <a:rPr lang="en-US" sz="3600" dirty="0">
                <a:latin typeface="+mj-lt"/>
              </a:rPr>
              <a:t>Summary </a:t>
            </a:r>
            <a:r>
              <a:rPr lang="en-US" sz="2800" dirty="0">
                <a:latin typeface="+mj-lt"/>
              </a:rPr>
              <a:t>(1 of 2)</a:t>
            </a:r>
            <a:endParaRPr lang="en-US" sz="3600" dirty="0">
              <a:latin typeface="+mj-lt"/>
            </a:endParaRPr>
          </a:p>
        </p:txBody>
      </p:sp>
      <p:sp>
        <p:nvSpPr>
          <p:cNvPr id="3" name="Content Placeholder 2"/>
          <p:cNvSpPr>
            <a:spLocks noGrp="1"/>
          </p:cNvSpPr>
          <p:nvPr>
            <p:ph idx="1"/>
          </p:nvPr>
        </p:nvSpPr>
        <p:spPr>
          <a:xfrm>
            <a:off x="436180" y="1035581"/>
            <a:ext cx="8276020" cy="3860475"/>
          </a:xfrm>
        </p:spPr>
        <p:txBody>
          <a:bodyPr wrap="square" lIns="0" tIns="18000" rIns="0" bIns="18000" anchor="ctr" anchorCtr="0">
            <a:spAutoFit/>
          </a:bodyPr>
          <a:lstStyle/>
          <a:p>
            <a:pPr marL="342900" indent="-342900">
              <a:spcBef>
                <a:spcPts val="600"/>
              </a:spcBef>
            </a:pPr>
            <a:r>
              <a:rPr lang="en-US" sz="2400" dirty="0"/>
              <a:t>Pressure below atmospheric pressure is called vacuum and is measured in inches of mercury.</a:t>
            </a:r>
          </a:p>
          <a:p>
            <a:pPr marL="342900" indent="-342900">
              <a:spcBef>
                <a:spcPts val="600"/>
              </a:spcBef>
            </a:pPr>
            <a:r>
              <a:rPr lang="en-US" sz="2400" dirty="0"/>
              <a:t>A manifold absolute pressure sensor uses a perfect vacuum (zero absolute pressure) in the sensor to determine the pressure.</a:t>
            </a:r>
          </a:p>
          <a:p>
            <a:pPr marL="342900" indent="-342900">
              <a:spcBef>
                <a:spcPts val="600"/>
              </a:spcBef>
            </a:pPr>
            <a:r>
              <a:rPr lang="en-US" sz="2400" dirty="0"/>
              <a:t>Three types of </a:t>
            </a:r>
            <a:r>
              <a:rPr lang="en-US" sz="2400" kern="0" spc="-350" dirty="0"/>
              <a:t>M A </a:t>
            </a:r>
            <a:r>
              <a:rPr lang="en-US" sz="2400" dirty="0"/>
              <a:t>P sensors include:</a:t>
            </a:r>
          </a:p>
          <a:p>
            <a:pPr marL="829818" lvl="1" indent="-342900"/>
            <a:r>
              <a:rPr lang="en-US" sz="2400" dirty="0"/>
              <a:t>Silicon-diaphragm strain gauge</a:t>
            </a:r>
          </a:p>
          <a:p>
            <a:pPr marL="829818" lvl="1" indent="-342900"/>
            <a:r>
              <a:rPr lang="en-US" sz="2400" dirty="0"/>
              <a:t>Capacitor-capsule design</a:t>
            </a:r>
          </a:p>
          <a:p>
            <a:pPr marL="829818" lvl="1" indent="-342900"/>
            <a:r>
              <a:rPr lang="en-US" sz="2400" dirty="0"/>
              <a:t>Ceramic disc design</a:t>
            </a:r>
          </a:p>
        </p:txBody>
      </p:sp>
    </p:spTree>
    <p:extLst>
      <p:ext uri="{BB962C8B-B14F-4D97-AF65-F5344CB8AC3E}">
        <p14:creationId xmlns:p14="http://schemas.microsoft.com/office/powerpoint/2010/main" val="42613816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18024-28D6-2D84-2E5C-C80DEF9097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F49913-803B-58E1-7903-FFB6EFC3CD29}"/>
              </a:ext>
            </a:extLst>
          </p:cNvPr>
          <p:cNvSpPr>
            <a:spLocks noGrp="1"/>
          </p:cNvSpPr>
          <p:nvPr>
            <p:ph type="title"/>
          </p:nvPr>
        </p:nvSpPr>
        <p:spPr>
          <a:xfrm>
            <a:off x="436180" y="227096"/>
            <a:ext cx="8276020" cy="590349"/>
          </a:xfrm>
        </p:spPr>
        <p:txBody>
          <a:bodyPr wrap="square" lIns="0" tIns="18000" rIns="0" bIns="18000" anchor="ctr" anchorCtr="0">
            <a:spAutoFit/>
          </a:bodyPr>
          <a:lstStyle/>
          <a:p>
            <a:r>
              <a:rPr lang="en-US" sz="3600" dirty="0">
                <a:latin typeface="+mj-lt"/>
              </a:rPr>
              <a:t>Summary </a:t>
            </a:r>
            <a:r>
              <a:rPr lang="en-US" sz="2800" dirty="0">
                <a:latin typeface="+mj-lt"/>
              </a:rPr>
              <a:t>(2 of 2)</a:t>
            </a:r>
          </a:p>
        </p:txBody>
      </p:sp>
      <p:sp>
        <p:nvSpPr>
          <p:cNvPr id="3" name="Content Placeholder 2">
            <a:extLst>
              <a:ext uri="{FF2B5EF4-FFF2-40B4-BE49-F238E27FC236}">
                <a16:creationId xmlns:a16="http://schemas.microsoft.com/office/drawing/2014/main" id="{10FEE003-BB07-EB55-19B5-4328020B7231}"/>
              </a:ext>
            </a:extLst>
          </p:cNvPr>
          <p:cNvSpPr>
            <a:spLocks noGrp="1"/>
          </p:cNvSpPr>
          <p:nvPr>
            <p:ph idx="1"/>
          </p:nvPr>
        </p:nvSpPr>
        <p:spPr>
          <a:xfrm>
            <a:off x="436180" y="1080728"/>
            <a:ext cx="8276020" cy="2444703"/>
          </a:xfrm>
        </p:spPr>
        <p:txBody>
          <a:bodyPr wrap="square" lIns="0" tIns="18000" rIns="0" bIns="18000" anchor="ctr" anchorCtr="0">
            <a:spAutoFit/>
          </a:bodyPr>
          <a:lstStyle/>
          <a:p>
            <a:pPr marL="342900" indent="-342900"/>
            <a:r>
              <a:rPr lang="en-US" sz="2400" dirty="0"/>
              <a:t>A mass airflow sensor actually measures the density and amount of air flowing into the engine, which results in accurate engine control.</a:t>
            </a:r>
          </a:p>
          <a:p>
            <a:pPr marL="342900" indent="-342900"/>
            <a:r>
              <a:rPr lang="en-US" sz="2400" dirty="0"/>
              <a:t>An air vane sensor measures the volume of the air, and the intake air temperature sensor is used by the </a:t>
            </a:r>
            <a:r>
              <a:rPr lang="en-US" sz="2400" spc="-300" dirty="0"/>
              <a:t>P C </a:t>
            </a:r>
            <a:r>
              <a:rPr lang="en-US" sz="2400" dirty="0"/>
              <a:t>M to calculate the mass of the air entering the engine.</a:t>
            </a:r>
          </a:p>
        </p:txBody>
      </p:sp>
      <p:sp>
        <p:nvSpPr>
          <p:cNvPr id="6" name="Content Placeholder 5">
            <a:extLst>
              <a:ext uri="{FF2B5EF4-FFF2-40B4-BE49-F238E27FC236}">
                <a16:creationId xmlns:a16="http://schemas.microsoft.com/office/drawing/2014/main" id="{727EBCFB-F5EC-05F3-F4B9-FAFA0028F077}"/>
              </a:ext>
            </a:extLst>
          </p:cNvPr>
          <p:cNvSpPr>
            <a:spLocks noGrp="1"/>
          </p:cNvSpPr>
          <p:nvPr>
            <p:ph idx="13"/>
          </p:nvPr>
        </p:nvSpPr>
        <p:spPr>
          <a:xfrm>
            <a:off x="444500" y="3613841"/>
            <a:ext cx="8267700" cy="405683"/>
          </a:xfrm>
        </p:spPr>
        <p:txBody>
          <a:bodyPr wrap="square" lIns="0" tIns="18000" rIns="0" bIns="18000" anchor="ctr" anchorCtr="0">
            <a:spAutoFit/>
          </a:bodyPr>
          <a:lstStyle/>
          <a:p>
            <a:pPr marL="342900" indent="-342900"/>
            <a:r>
              <a:rPr lang="en-US" sz="2400" dirty="0"/>
              <a:t>A hot wire </a:t>
            </a:r>
            <a:r>
              <a:rPr lang="en-US" sz="2400" spc="-300" dirty="0"/>
              <a:t>M A </a:t>
            </a:r>
            <a:r>
              <a:rPr lang="en-US" sz="2400" dirty="0"/>
              <a:t>F sensor uses the electronics in the sensor</a:t>
            </a:r>
          </a:p>
        </p:txBody>
      </p:sp>
      <p:sp>
        <p:nvSpPr>
          <p:cNvPr id="7" name="Content Placeholder 6">
            <a:extLst>
              <a:ext uri="{FF2B5EF4-FFF2-40B4-BE49-F238E27FC236}">
                <a16:creationId xmlns:a16="http://schemas.microsoft.com/office/drawing/2014/main" id="{F20B436A-3E40-97D9-6558-F1378D59AD2B}"/>
              </a:ext>
            </a:extLst>
          </p:cNvPr>
          <p:cNvSpPr>
            <a:spLocks noGrp="1"/>
          </p:cNvSpPr>
          <p:nvPr>
            <p:ph sz="quarter" idx="14"/>
          </p:nvPr>
        </p:nvSpPr>
        <p:spPr>
          <a:xfrm>
            <a:off x="774700" y="4107934"/>
            <a:ext cx="2565400" cy="405683"/>
          </a:xfrm>
        </p:spPr>
        <p:txBody>
          <a:bodyPr wrap="square" lIns="0" tIns="18000" rIns="0" bIns="18000" anchor="ctr" anchorCtr="0">
            <a:spAutoFit/>
          </a:bodyPr>
          <a:lstStyle/>
          <a:p>
            <a:pPr marL="0" indent="0">
              <a:buNone/>
            </a:pPr>
            <a:r>
              <a:rPr lang="en-US" sz="2400" dirty="0"/>
              <a:t>itself to heat a wire</a:t>
            </a:r>
          </a:p>
        </p:txBody>
      </p:sp>
      <p:graphicFrame>
        <p:nvGraphicFramePr>
          <p:cNvPr id="10" name="Object 9" descr="70 degrees Celsius.">
            <a:extLst>
              <a:ext uri="{FF2B5EF4-FFF2-40B4-BE49-F238E27FC236}">
                <a16:creationId xmlns:a16="http://schemas.microsoft.com/office/drawing/2014/main" id="{BB588628-9AB7-8785-B003-44FA14F07D10}"/>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142850135"/>
              </p:ext>
            </p:extLst>
          </p:nvPr>
        </p:nvGraphicFramePr>
        <p:xfrm>
          <a:off x="3395899" y="4172814"/>
          <a:ext cx="704370" cy="333937"/>
        </p:xfrm>
        <a:graphic>
          <a:graphicData uri="http://schemas.openxmlformats.org/presentationml/2006/ole">
            <mc:AlternateContent xmlns:mc="http://schemas.openxmlformats.org/markup-compatibility/2006">
              <mc:Choice xmlns:v="urn:schemas-microsoft-com:vml" Requires="v">
                <p:oleObj name="Equation" r:id="rId3" imgW="380880" imgH="177480" progId="Equation.DSMT4">
                  <p:embed/>
                </p:oleObj>
              </mc:Choice>
              <mc:Fallback>
                <p:oleObj name="Equation" r:id="rId3" imgW="380880" imgH="177480" progId="Equation.DSMT4">
                  <p:embed/>
                  <p:pic>
                    <p:nvPicPr>
                      <p:cNvPr id="17" name="Object 16" descr="20 degrees Fahrenheit open parenthesis negative 7 degrees Celsiu close parenthesis.">
                        <a:extLst>
                          <a:ext uri="{FF2B5EF4-FFF2-40B4-BE49-F238E27FC236}">
                            <a16:creationId xmlns:a16="http://schemas.microsoft.com/office/drawing/2014/main" id="{ACF4A283-E2BD-4D38-95D5-723EAF0A0F53}"/>
                          </a:ext>
                          <a:ext uri="{C183D7F6-B498-43B3-948B-1728B52AA6E4}">
                            <adec:decorative xmlns:adec="http://schemas.microsoft.com/office/drawing/2017/decorative" val="0"/>
                          </a:ext>
                        </a:extLst>
                      </p:cNvPr>
                      <p:cNvPicPr/>
                      <p:nvPr/>
                    </p:nvPicPr>
                    <p:blipFill>
                      <a:blip r:embed="rId4"/>
                      <a:stretch>
                        <a:fillRect/>
                      </a:stretch>
                    </p:blipFill>
                    <p:spPr>
                      <a:xfrm>
                        <a:off x="3395899" y="4172814"/>
                        <a:ext cx="704370" cy="333937"/>
                      </a:xfrm>
                      <a:prstGeom prst="rect">
                        <a:avLst/>
                      </a:prstGeom>
                      <a:noFill/>
                    </p:spPr>
                  </p:pic>
                </p:oleObj>
              </mc:Fallback>
            </mc:AlternateContent>
          </a:graphicData>
        </a:graphic>
      </p:graphicFrame>
      <p:sp>
        <p:nvSpPr>
          <p:cNvPr id="8" name="Content Placeholder 7">
            <a:extLst>
              <a:ext uri="{FF2B5EF4-FFF2-40B4-BE49-F238E27FC236}">
                <a16:creationId xmlns:a16="http://schemas.microsoft.com/office/drawing/2014/main" id="{10968D2A-0A74-E1B7-8BCE-041C9E5BD522}"/>
              </a:ext>
            </a:extLst>
          </p:cNvPr>
          <p:cNvSpPr>
            <a:spLocks noGrp="1"/>
          </p:cNvSpPr>
          <p:nvPr>
            <p:ph sz="quarter" idx="15"/>
          </p:nvPr>
        </p:nvSpPr>
        <p:spPr>
          <a:xfrm>
            <a:off x="4146167" y="4107934"/>
            <a:ext cx="4377120" cy="405683"/>
          </a:xfrm>
        </p:spPr>
        <p:txBody>
          <a:bodyPr wrap="square" lIns="0" tIns="18000" rIns="0" bIns="18000" anchor="ctr" anchorCtr="0">
            <a:spAutoFit/>
          </a:bodyPr>
          <a:lstStyle/>
          <a:p>
            <a:pPr marL="0" indent="0">
              <a:buNone/>
            </a:pPr>
            <a:r>
              <a:rPr lang="en-US" sz="2400" dirty="0"/>
              <a:t>above the temperature of the air</a:t>
            </a:r>
          </a:p>
        </p:txBody>
      </p:sp>
      <p:sp>
        <p:nvSpPr>
          <p:cNvPr id="9" name="Content Placeholder 8">
            <a:extLst>
              <a:ext uri="{FF2B5EF4-FFF2-40B4-BE49-F238E27FC236}">
                <a16:creationId xmlns:a16="http://schemas.microsoft.com/office/drawing/2014/main" id="{1AB44148-20EA-11E5-F5E6-8092F87E8B67}"/>
              </a:ext>
            </a:extLst>
          </p:cNvPr>
          <p:cNvSpPr>
            <a:spLocks noGrp="1"/>
          </p:cNvSpPr>
          <p:nvPr>
            <p:ph sz="quarter" idx="16"/>
          </p:nvPr>
        </p:nvSpPr>
        <p:spPr>
          <a:xfrm>
            <a:off x="774701" y="4577477"/>
            <a:ext cx="2705100" cy="405683"/>
          </a:xfrm>
        </p:spPr>
        <p:txBody>
          <a:bodyPr wrap="square" lIns="0" tIns="18000" rIns="0" bIns="18000" anchor="ctr" anchorCtr="0">
            <a:spAutoFit/>
          </a:bodyPr>
          <a:lstStyle/>
          <a:p>
            <a:pPr marL="0" indent="0">
              <a:buNone/>
            </a:pPr>
            <a:r>
              <a:rPr lang="en-US" sz="2400" dirty="0"/>
              <a:t>entering the engine.</a:t>
            </a:r>
          </a:p>
        </p:txBody>
      </p:sp>
    </p:spTree>
    <p:extLst>
      <p:ext uri="{BB962C8B-B14F-4D97-AF65-F5344CB8AC3E}">
        <p14:creationId xmlns:p14="http://schemas.microsoft.com/office/powerpoint/2010/main" val="372537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74" y="62640"/>
            <a:ext cx="8229600" cy="836571"/>
          </a:xfrm>
        </p:spPr>
        <p:txBody>
          <a:bodyPr wrap="square" lIns="0" tIns="18000" rIns="0" bIns="18000" anchor="ctr">
            <a:spAutoFit/>
          </a:bodyPr>
          <a:lstStyle/>
          <a:p>
            <a:r>
              <a:rPr lang="en-US" sz="3600" dirty="0">
                <a:latin typeface="+mj-lt"/>
              </a:rPr>
              <a:t>Animation and Video Library Links </a:t>
            </a:r>
            <a:br>
              <a:rPr lang="en-US" sz="3600" dirty="0">
                <a:latin typeface="+mj-lt"/>
              </a:rPr>
            </a:br>
            <a:r>
              <a:rPr lang="en-US" sz="1600" dirty="0">
                <a:latin typeface="+mj-lt"/>
              </a:rPr>
              <a:t>(Must have an internet connection and active Haldeman subscription)</a:t>
            </a:r>
          </a:p>
        </p:txBody>
      </p:sp>
      <p:sp>
        <p:nvSpPr>
          <p:cNvPr id="3" name="Content Placeholder 2"/>
          <p:cNvSpPr>
            <a:spLocks noGrp="1"/>
          </p:cNvSpPr>
          <p:nvPr>
            <p:ph idx="1"/>
          </p:nvPr>
        </p:nvSpPr>
        <p:spPr>
          <a:xfrm>
            <a:off x="448574" y="1409937"/>
            <a:ext cx="8078279" cy="2375453"/>
          </a:xfrm>
        </p:spPr>
        <p:txBody>
          <a:bodyPr wrap="square" lIns="0" tIns="18000" rIns="0" bIns="18000" anchor="ctr">
            <a:spAutoFit/>
          </a:bodyPr>
          <a:lstStyle/>
          <a:p>
            <a:pPr marL="342000" indent="-342000">
              <a:spcBef>
                <a:spcPts val="600"/>
              </a:spcBef>
            </a:pPr>
            <a:r>
              <a:rPr lang="en-US" sz="2200" dirty="0"/>
              <a:t>Animation Library: </a:t>
            </a:r>
            <a:r>
              <a:rPr lang="en-US" sz="2200" dirty="0">
                <a:hlinkClick r:id="rId3"/>
              </a:rPr>
              <a:t>(A8) Engine Performance Animations</a:t>
            </a:r>
            <a:endParaRPr lang="en-US" sz="2200" dirty="0"/>
          </a:p>
          <a:p>
            <a:pPr marL="342000" indent="-342000">
              <a:spcBef>
                <a:spcPts val="600"/>
              </a:spcBef>
            </a:pPr>
            <a:r>
              <a:rPr lang="en-US" sz="2200" dirty="0"/>
              <a:t>Animation Library: </a:t>
            </a:r>
            <a:r>
              <a:rPr lang="en-US" sz="2200" dirty="0">
                <a:hlinkClick r:id="rId4"/>
              </a:rPr>
              <a:t>(A6) Electrical/Electronic Systems Animations</a:t>
            </a:r>
            <a:endParaRPr lang="en-US" sz="2200" dirty="0"/>
          </a:p>
          <a:p>
            <a:pPr marL="342000" indent="-342000">
              <a:spcBef>
                <a:spcPts val="600"/>
              </a:spcBef>
            </a:pPr>
            <a:endParaRPr lang="en-US" sz="2200" dirty="0"/>
          </a:p>
          <a:p>
            <a:pPr marL="342000" indent="-342000">
              <a:spcBef>
                <a:spcPts val="600"/>
              </a:spcBef>
            </a:pPr>
            <a:r>
              <a:rPr lang="en-US" sz="2200" dirty="0"/>
              <a:t>Video Library: </a:t>
            </a:r>
            <a:r>
              <a:rPr lang="en-US" sz="2200" dirty="0">
                <a:hlinkClick r:id="rId5"/>
              </a:rPr>
              <a:t>(A8) Engine Performance Videos</a:t>
            </a:r>
            <a:endParaRPr lang="en-US" sz="2200" dirty="0"/>
          </a:p>
          <a:p>
            <a:pPr marL="342000" indent="-342000">
              <a:spcBef>
                <a:spcPts val="600"/>
              </a:spcBef>
            </a:pPr>
            <a:r>
              <a:rPr lang="en-US" sz="2200" dirty="0"/>
              <a:t>Video Library: </a:t>
            </a:r>
            <a:r>
              <a:rPr lang="en-US" sz="2200" dirty="0">
                <a:hlinkClick r:id="rId6"/>
              </a:rPr>
              <a:t>(A6) Electrical/Electronic Systems Videos</a:t>
            </a:r>
            <a:endParaRPr lang="en-US" sz="2200" dirty="0"/>
          </a:p>
        </p:txBody>
      </p:sp>
    </p:spTree>
    <p:extLst>
      <p:ext uri="{BB962C8B-B14F-4D97-AF65-F5344CB8AC3E}">
        <p14:creationId xmlns:p14="http://schemas.microsoft.com/office/powerpoint/2010/main" val="2086057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17.1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099256"/>
            <a:ext cx="4124525" cy="405683"/>
          </a:xfrm>
        </p:spPr>
        <p:txBody>
          <a:bodyPr wrap="square" lIns="0" tIns="18000" rIns="0" bIns="18000" anchor="ctr" anchorCtr="0">
            <a:spAutoFit/>
          </a:bodyPr>
          <a:lstStyle/>
          <a:p>
            <a:pPr marL="0" indent="0">
              <a:buNone/>
            </a:pPr>
            <a:r>
              <a:rPr lang="en-US" sz="2400" spc="-300" dirty="0"/>
              <a:t>M A </a:t>
            </a:r>
            <a:r>
              <a:rPr lang="en-US" sz="2400" dirty="0"/>
              <a:t>P Sensor</a:t>
            </a:r>
            <a:endParaRPr lang="en-US" sz="2400" noProof="0" dirty="0"/>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2310" y="1620433"/>
            <a:ext cx="4130793" cy="4099002"/>
          </a:xfrm>
        </p:spPr>
        <p:txBody>
          <a:bodyPr wrap="square" lIns="0" tIns="18000" rIns="0" bIns="18000" anchor="ctr" anchorCtr="0">
            <a:spAutoFit/>
          </a:bodyPr>
          <a:lstStyle/>
          <a:p>
            <a:pPr marL="0" indent="0">
              <a:spcBef>
                <a:spcPts val="600"/>
              </a:spcBef>
              <a:buNone/>
            </a:pPr>
            <a:r>
              <a:rPr lang="en-US" sz="2400" dirty="0"/>
              <a:t>(a) As an engine is accelerated under a load, the engine vacuum drops. This drop in vacuum is actually an increase in absolute pressure in the intake manifold. A </a:t>
            </a:r>
            <a:r>
              <a:rPr lang="en-US" sz="2400" spc="-300" dirty="0"/>
              <a:t>M A </a:t>
            </a:r>
            <a:r>
              <a:rPr lang="en-US" sz="2400" dirty="0"/>
              <a:t>P sensor senses all pressures greater than that of a perfect vacuum. (b) The relationship between absolute pressure, vacuum, and gauge pressure.</a:t>
            </a:r>
            <a:endParaRPr lang="en-US" sz="2000" noProof="0" dirty="0"/>
          </a:p>
        </p:txBody>
      </p:sp>
      <p:pic>
        <p:nvPicPr>
          <p:cNvPr id="3" name="Picture 2" descr="A figure depicts a calibrated dial indicator and its values. It also shows the dial indicator displaying pressure in units of inches of mercury (inches of H g) and pounds per square inch (P S I).&#10;Long description is available in notes, press F6.">
            <a:extLst>
              <a:ext uri="{FF2B5EF4-FFF2-40B4-BE49-F238E27FC236}">
                <a16:creationId xmlns:a16="http://schemas.microsoft.com/office/drawing/2014/main" id="{F65DF047-4AD3-1434-C79E-DB832D8B6700}"/>
              </a:ext>
            </a:extLst>
          </p:cNvPr>
          <p:cNvPicPr>
            <a:picLocks noChangeAspect="1"/>
          </p:cNvPicPr>
          <p:nvPr/>
        </p:nvPicPr>
        <p:blipFill>
          <a:blip r:embed="rId3"/>
          <a:stretch>
            <a:fillRect/>
          </a:stretch>
        </p:blipFill>
        <p:spPr>
          <a:xfrm>
            <a:off x="4635907" y="1110090"/>
            <a:ext cx="4011054" cy="4214302"/>
          </a:xfrm>
          <a:prstGeom prst="rect">
            <a:avLst/>
          </a:prstGeom>
        </p:spPr>
      </p:pic>
    </p:spTree>
    <p:extLst>
      <p:ext uri="{BB962C8B-B14F-4D97-AF65-F5344CB8AC3E}">
        <p14:creationId xmlns:p14="http://schemas.microsoft.com/office/powerpoint/2010/main" val="4249280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38222" y="245854"/>
            <a:ext cx="8268138"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222" y="2790085"/>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27815" y="202519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5295"/>
            <a:ext cx="8270993" cy="590349"/>
          </a:xfrm>
        </p:spPr>
        <p:txBody>
          <a:bodyPr wrap="square" lIns="0" tIns="18000" rIns="0" bIns="18000" anchor="ctr" anchorCtr="0">
            <a:spAutoFit/>
          </a:bodyPr>
          <a:lstStyle/>
          <a:p>
            <a:r>
              <a:rPr lang="en-US" dirty="0"/>
              <a:t>Principles of Pressure Sensors</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490" y="1096913"/>
            <a:ext cx="8278709" cy="2852507"/>
          </a:xfrm>
        </p:spPr>
        <p:txBody>
          <a:bodyPr wrap="square" lIns="0" tIns="18000" rIns="0" bIns="18000" anchor="ctr" anchorCtr="0">
            <a:spAutoFit/>
          </a:bodyPr>
          <a:lstStyle/>
          <a:p>
            <a:pPr marL="342000" indent="-342000">
              <a:spcBef>
                <a:spcPts val="600"/>
              </a:spcBef>
            </a:pPr>
            <a:r>
              <a:rPr lang="en-US" sz="2400" dirty="0"/>
              <a:t>To provide computer with changing airflow information, a fuel-injection system may use:</a:t>
            </a:r>
          </a:p>
          <a:p>
            <a:pPr marL="828918" lvl="1" indent="-342000"/>
            <a:r>
              <a:rPr lang="en-US" sz="2400" dirty="0"/>
              <a:t>Manifold absolute pressure (</a:t>
            </a:r>
            <a:r>
              <a:rPr lang="en-US" sz="2400" spc="-300" dirty="0"/>
              <a:t>M A </a:t>
            </a:r>
            <a:r>
              <a:rPr lang="en-US" sz="2400" dirty="0"/>
              <a:t>P) sensor</a:t>
            </a:r>
          </a:p>
          <a:p>
            <a:pPr marL="828918" lvl="1" indent="-342000"/>
            <a:r>
              <a:rPr lang="en-US" sz="2400" dirty="0"/>
              <a:t>Manifold absolute pressure sensor plus barometric absolute pressure (</a:t>
            </a:r>
            <a:r>
              <a:rPr lang="en-US" sz="2400" spc="-300" dirty="0"/>
              <a:t>B A R </a:t>
            </a:r>
            <a:r>
              <a:rPr lang="en-US" sz="2400" dirty="0"/>
              <a:t>O) sensor</a:t>
            </a:r>
          </a:p>
          <a:p>
            <a:pPr marL="828918" lvl="1" indent="-342000"/>
            <a:r>
              <a:rPr lang="en-US" sz="2400" dirty="0"/>
              <a:t>Barometric and manifold absolute pressure sensors combined (</a:t>
            </a:r>
            <a:r>
              <a:rPr lang="en-US" sz="2400" spc="-300" dirty="0"/>
              <a:t>B M A </a:t>
            </a:r>
            <a:r>
              <a:rPr lang="en-US" sz="2400" dirty="0"/>
              <a:t>P)</a:t>
            </a:r>
            <a:endParaRPr lang="en-US" altLang="en-US" sz="2400" noProof="0" dirty="0">
              <a:solidFill>
                <a:schemeClr val="tx1"/>
              </a:solidFill>
            </a:endParaRPr>
          </a:p>
        </p:txBody>
      </p:sp>
    </p:spTree>
    <p:extLst>
      <p:ext uri="{BB962C8B-B14F-4D97-AF65-F5344CB8AC3E}">
        <p14:creationId xmlns:p14="http://schemas.microsoft.com/office/powerpoint/2010/main" val="802895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5756"/>
            <a:ext cx="8270993" cy="590349"/>
          </a:xfrm>
        </p:spPr>
        <p:txBody>
          <a:bodyPr wrap="square" lIns="0" tIns="18000" rIns="0" bIns="18000" anchor="ctr" anchorCtr="0">
            <a:spAutoFit/>
          </a:bodyPr>
          <a:lstStyle/>
          <a:p>
            <a:r>
              <a:rPr lang="en-US" noProof="0" dirty="0"/>
              <a:t>Figure </a:t>
            </a:r>
            <a:r>
              <a:rPr lang="en-US" dirty="0"/>
              <a:t>17</a:t>
            </a:r>
            <a:r>
              <a:rPr lang="en-US" noProof="0" dirty="0"/>
              <a:t>.2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106402"/>
            <a:ext cx="3219532" cy="405683"/>
          </a:xfrm>
        </p:spPr>
        <p:txBody>
          <a:bodyPr wrap="square" lIns="0" tIns="18000" rIns="0" bIns="18000" anchor="ctr" anchorCtr="0">
            <a:spAutoFit/>
          </a:bodyPr>
          <a:lstStyle/>
          <a:p>
            <a:pPr marL="0" indent="0">
              <a:buNone/>
            </a:pPr>
            <a:r>
              <a:rPr lang="en-US" sz="2400" spc="-300" dirty="0"/>
              <a:t>M A </a:t>
            </a:r>
            <a:r>
              <a:rPr lang="en-US" sz="2400" dirty="0"/>
              <a:t>P Sensor Operation</a:t>
            </a:r>
            <a:endParaRPr lang="en-US" sz="2400" noProof="0" dirty="0"/>
          </a:p>
        </p:txBody>
      </p:sp>
      <p:pic>
        <p:nvPicPr>
          <p:cNvPr id="4" name="Picture 3" descr="Two cutaways of a manifold absolute pressure (M A P) sensor.&#10;Long description is available in notes, press F6.">
            <a:extLst>
              <a:ext uri="{FF2B5EF4-FFF2-40B4-BE49-F238E27FC236}">
                <a16:creationId xmlns:a16="http://schemas.microsoft.com/office/drawing/2014/main" id="{9151FE57-D6C9-A121-53CE-B79D32A392CC}"/>
              </a:ext>
            </a:extLst>
          </p:cNvPr>
          <p:cNvPicPr>
            <a:picLocks noChangeAspect="1"/>
          </p:cNvPicPr>
          <p:nvPr/>
        </p:nvPicPr>
        <p:blipFill>
          <a:blip r:embed="rId3"/>
          <a:stretch>
            <a:fillRect/>
          </a:stretch>
        </p:blipFill>
        <p:spPr>
          <a:xfrm>
            <a:off x="1357153" y="1683737"/>
            <a:ext cx="6429695" cy="2816752"/>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4688705"/>
            <a:ext cx="8270993" cy="1513679"/>
          </a:xfrm>
        </p:spPr>
        <p:txBody>
          <a:bodyPr wrap="square" lIns="0" tIns="18000" rIns="0" bIns="18000" anchor="ctr" anchorCtr="0">
            <a:spAutoFit/>
          </a:bodyPr>
          <a:lstStyle/>
          <a:p>
            <a:pPr marL="0" indent="0">
              <a:spcBef>
                <a:spcPts val="600"/>
              </a:spcBef>
              <a:buNone/>
            </a:pPr>
            <a:r>
              <a:rPr lang="en-US" sz="2400" dirty="0"/>
              <a:t>A </a:t>
            </a:r>
            <a:r>
              <a:rPr lang="en-US" sz="2400" spc="-300" dirty="0"/>
              <a:t>M A </a:t>
            </a:r>
            <a:r>
              <a:rPr lang="en-US" sz="2400" dirty="0"/>
              <a:t>P sensor compares the absolute pressure in the intake manifold to a perfect vacuum. The deflection of the silicon chip is converted to an absolute pressure reading by the electronics in the sensor itself.</a:t>
            </a:r>
            <a:endParaRPr lang="en-US" sz="2400" noProof="0" dirty="0"/>
          </a:p>
        </p:txBody>
      </p:sp>
    </p:spTree>
    <p:extLst>
      <p:ext uri="{BB962C8B-B14F-4D97-AF65-F5344CB8AC3E}">
        <p14:creationId xmlns:p14="http://schemas.microsoft.com/office/powerpoint/2010/main" val="1947184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38202"/>
            <a:ext cx="8270993" cy="1144347"/>
          </a:xfrm>
        </p:spPr>
        <p:txBody>
          <a:bodyPr wrap="square" lIns="0" tIns="18000" rIns="0" bIns="18000" anchor="ctr" anchorCtr="0">
            <a:spAutoFit/>
          </a:bodyPr>
          <a:lstStyle/>
          <a:p>
            <a:r>
              <a:rPr lang="en-US" dirty="0"/>
              <a:t>Construction of Manifold Absolute Pressure Sensors</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4000" y="1674661"/>
            <a:ext cx="8278709" cy="4114391"/>
          </a:xfrm>
        </p:spPr>
        <p:txBody>
          <a:bodyPr wrap="square" lIns="0" tIns="18000" rIns="0" bIns="18000" anchor="ctr" anchorCtr="0">
            <a:spAutoFit/>
          </a:bodyPr>
          <a:lstStyle/>
          <a:p>
            <a:pPr marL="342000" indent="-342000">
              <a:spcBef>
                <a:spcPts val="600"/>
              </a:spcBef>
            </a:pPr>
            <a:r>
              <a:rPr lang="en-US" sz="2400" dirty="0"/>
              <a:t>Purpose and Function</a:t>
            </a:r>
          </a:p>
          <a:p>
            <a:pPr marL="828918" lvl="1" indent="-342000"/>
            <a:r>
              <a:rPr lang="en-US" sz="2400" dirty="0"/>
              <a:t>The manifold absolute pressure sensor is used by the engine computer to sense engine load.</a:t>
            </a:r>
          </a:p>
          <a:p>
            <a:pPr marL="342000" indent="-342000">
              <a:spcBef>
                <a:spcPts val="600"/>
              </a:spcBef>
            </a:pPr>
            <a:r>
              <a:rPr lang="en-US" sz="2400" dirty="0"/>
              <a:t>Silicon-Diaphragm Strain Gauge </a:t>
            </a:r>
            <a:r>
              <a:rPr lang="en-US" sz="2400" spc="-300" dirty="0"/>
              <a:t>M A </a:t>
            </a:r>
            <a:r>
              <a:rPr lang="en-US" sz="2400" dirty="0"/>
              <a:t>P Sensor</a:t>
            </a:r>
          </a:p>
          <a:p>
            <a:pPr marL="828918" lvl="1" indent="-342000"/>
            <a:r>
              <a:rPr lang="en-US" sz="2400" dirty="0"/>
              <a:t>There are four resistors attached to the silicon wafer, which changes in resistance when strain is applied. This is a piezoresistive sensor.</a:t>
            </a:r>
          </a:p>
          <a:p>
            <a:pPr marL="342000" indent="-342000">
              <a:spcBef>
                <a:spcPts val="600"/>
              </a:spcBef>
            </a:pPr>
            <a:r>
              <a:rPr lang="en-US" sz="2400" dirty="0"/>
              <a:t>Ceramic Disc </a:t>
            </a:r>
            <a:r>
              <a:rPr lang="en-US" sz="2400" spc="-300" dirty="0"/>
              <a:t>M A </a:t>
            </a:r>
            <a:r>
              <a:rPr lang="en-US" sz="2400" dirty="0"/>
              <a:t>P Sensor</a:t>
            </a:r>
          </a:p>
          <a:p>
            <a:pPr marL="828918" lvl="1" indent="-342000"/>
            <a:r>
              <a:rPr lang="en-US" sz="2400" dirty="0"/>
              <a:t>This type of sensor converts manifold pressure into a capacitance discharge.</a:t>
            </a:r>
            <a:endParaRPr lang="en-US" altLang="en-US" sz="2400" noProof="0" dirty="0">
              <a:solidFill>
                <a:schemeClr val="tx1"/>
              </a:solidFill>
            </a:endParaRPr>
          </a:p>
        </p:txBody>
      </p:sp>
    </p:spTree>
    <p:extLst>
      <p:ext uri="{BB962C8B-B14F-4D97-AF65-F5344CB8AC3E}">
        <p14:creationId xmlns:p14="http://schemas.microsoft.com/office/powerpoint/2010/main" val="2499374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5756"/>
            <a:ext cx="8270993" cy="590349"/>
          </a:xfrm>
        </p:spPr>
        <p:txBody>
          <a:bodyPr wrap="square" lIns="0" tIns="18000" rIns="0" bIns="18000" anchor="ctr" anchorCtr="0">
            <a:spAutoFit/>
          </a:bodyPr>
          <a:lstStyle/>
          <a:p>
            <a:r>
              <a:rPr lang="en-US" noProof="0" dirty="0"/>
              <a:t>Figure </a:t>
            </a:r>
            <a:r>
              <a:rPr lang="en-US" dirty="0"/>
              <a:t>17</a:t>
            </a:r>
            <a:r>
              <a:rPr lang="en-US" noProof="0" dirty="0"/>
              <a:t>.3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06400"/>
            <a:ext cx="8274131" cy="405683"/>
          </a:xfrm>
        </p:spPr>
        <p:txBody>
          <a:bodyPr wrap="square" lIns="0" tIns="18000" rIns="0" bIns="18000" anchor="ctr" anchorCtr="0">
            <a:spAutoFit/>
          </a:bodyPr>
          <a:lstStyle/>
          <a:p>
            <a:pPr marL="0" indent="0">
              <a:buNone/>
            </a:pPr>
            <a:r>
              <a:rPr lang="en-US" sz="2400" spc="-200" dirty="0"/>
              <a:t>M A </a:t>
            </a:r>
            <a:r>
              <a:rPr lang="en-US" sz="2400" dirty="0"/>
              <a:t>P Sensor in Engine</a:t>
            </a:r>
            <a:endParaRPr lang="en-US" sz="1100" noProof="0" dirty="0"/>
          </a:p>
        </p:txBody>
      </p:sp>
      <p:pic>
        <p:nvPicPr>
          <p:cNvPr id="3" name="Picture 2" descr="An M A P sensor installed in the intake manifold.">
            <a:extLst>
              <a:ext uri="{FF2B5EF4-FFF2-40B4-BE49-F238E27FC236}">
                <a16:creationId xmlns:a16="http://schemas.microsoft.com/office/drawing/2014/main" id="{FBBD9B10-405A-8588-0D88-7A996157FF19}"/>
              </a:ext>
            </a:extLst>
          </p:cNvPr>
          <p:cNvPicPr>
            <a:picLocks noChangeAspect="1"/>
          </p:cNvPicPr>
          <p:nvPr/>
        </p:nvPicPr>
        <p:blipFill>
          <a:blip r:embed="rId3"/>
          <a:stretch>
            <a:fillRect/>
          </a:stretch>
        </p:blipFill>
        <p:spPr>
          <a:xfrm>
            <a:off x="1747704" y="1611799"/>
            <a:ext cx="5648592" cy="4250423"/>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993860"/>
            <a:ext cx="8270993" cy="374906"/>
          </a:xfrm>
        </p:spPr>
        <p:txBody>
          <a:bodyPr wrap="square" lIns="0" tIns="18000" rIns="0" bIns="18000" anchor="ctr" anchorCtr="0">
            <a:spAutoFit/>
          </a:bodyPr>
          <a:lstStyle/>
          <a:p>
            <a:pPr marL="0" indent="0">
              <a:spcBef>
                <a:spcPts val="600"/>
              </a:spcBef>
              <a:buNone/>
            </a:pPr>
            <a:r>
              <a:rPr lang="en-US" sz="2200" dirty="0"/>
              <a:t>A typical </a:t>
            </a:r>
            <a:r>
              <a:rPr lang="en-US" sz="2200" spc="-300" dirty="0"/>
              <a:t>M A </a:t>
            </a:r>
            <a:r>
              <a:rPr lang="en-US" sz="2200" dirty="0"/>
              <a:t>P sensor installed in the intake manifold.</a:t>
            </a:r>
            <a:endParaRPr lang="en-US" sz="2200" noProof="0" dirty="0"/>
          </a:p>
        </p:txBody>
      </p:sp>
    </p:spTree>
    <p:extLst>
      <p:ext uri="{BB962C8B-B14F-4D97-AF65-F5344CB8AC3E}">
        <p14:creationId xmlns:p14="http://schemas.microsoft.com/office/powerpoint/2010/main" val="691249691"/>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2631</TotalTime>
  <Words>4109</Words>
  <Application>Microsoft Office PowerPoint</Application>
  <PresentationFormat>On-screen Show (4:3)</PresentationFormat>
  <Paragraphs>318</Paragraphs>
  <Slides>50</Slides>
  <Notes>48</Notes>
  <HiddenSlides>0</HiddenSlides>
  <MMClips>2</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50</vt:i4>
      </vt:variant>
    </vt:vector>
  </HeadingPairs>
  <TitlesOfParts>
    <vt:vector size="56" baseType="lpstr">
      <vt:lpstr>Arial</vt:lpstr>
      <vt:lpstr>Times New Roman</vt:lpstr>
      <vt:lpstr>Verdana</vt:lpstr>
      <vt:lpstr>1_USHE</vt:lpstr>
      <vt:lpstr>USHE</vt:lpstr>
      <vt:lpstr>Equation</vt:lpstr>
      <vt:lpstr>Advanced Engine Performance Diagnosis</vt:lpstr>
      <vt:lpstr>Learning Objectives (1 of 2)</vt:lpstr>
      <vt:lpstr>Learning Objectives (2 of 2)</vt:lpstr>
      <vt:lpstr>Air Pressure—High and Low</vt:lpstr>
      <vt:lpstr>Figure 17.1</vt:lpstr>
      <vt:lpstr>Principles of Pressure Sensors</vt:lpstr>
      <vt:lpstr>Figure 17.2</vt:lpstr>
      <vt:lpstr>Construction of Manifold Absolute Pressure Sensors</vt:lpstr>
      <vt:lpstr>Figure 17.3</vt:lpstr>
      <vt:lpstr>Chart 17.1</vt:lpstr>
      <vt:lpstr>Chart 17.2</vt:lpstr>
      <vt:lpstr>Figure 17.4</vt:lpstr>
      <vt:lpstr>Question 1</vt:lpstr>
      <vt:lpstr>Answer 1</vt:lpstr>
      <vt:lpstr>P C M M A P Sensor Uses</vt:lpstr>
      <vt:lpstr>Figure 17.5</vt:lpstr>
      <vt:lpstr>Chart 17.3</vt:lpstr>
      <vt:lpstr>Barometric Pressure Sensor</vt:lpstr>
      <vt:lpstr>Question 2</vt:lpstr>
      <vt:lpstr>Answer 2</vt:lpstr>
      <vt:lpstr>Testing the M A P Sensor</vt:lpstr>
      <vt:lpstr>Figure 17.6</vt:lpstr>
      <vt:lpstr>Animation: MAP Sensor Reference Voltage Check</vt:lpstr>
      <vt:lpstr>Figure 17.7</vt:lpstr>
      <vt:lpstr>Question 3</vt:lpstr>
      <vt:lpstr>Answer 3</vt:lpstr>
      <vt:lpstr>Mass Airflow Sensor Types</vt:lpstr>
      <vt:lpstr>Figure 17.8</vt:lpstr>
      <vt:lpstr>Animation: Mass Air Flow, (VAF) Sensor</vt:lpstr>
      <vt:lpstr>Figure 17.9</vt:lpstr>
      <vt:lpstr>Frequently Asked Question: What Is Meant by a “High-Authority Sensor”?</vt:lpstr>
      <vt:lpstr>Frequently Asked Question Chart</vt:lpstr>
      <vt:lpstr>Question 4</vt:lpstr>
      <vt:lpstr>Answer 4</vt:lpstr>
      <vt:lpstr>Frequently Asked Question: What Is False Air?</vt:lpstr>
      <vt:lpstr>Figure 17.10</vt:lpstr>
      <vt:lpstr>P C M Uses for Airflow Sensors</vt:lpstr>
      <vt:lpstr>Testing Mass Airflow Sensors</vt:lpstr>
      <vt:lpstr>Question 5</vt:lpstr>
      <vt:lpstr>Answer 5</vt:lpstr>
      <vt:lpstr>M A F Sensor Contamination</vt:lpstr>
      <vt:lpstr>M A F Sensor Scope Testing</vt:lpstr>
      <vt:lpstr>Figure 17.11</vt:lpstr>
      <vt:lpstr>Figure 17.12</vt:lpstr>
      <vt:lpstr>Question 6</vt:lpstr>
      <vt:lpstr>Answer 6</vt:lpstr>
      <vt:lpstr>Summary (1 of 2)</vt:lpstr>
      <vt:lpstr>Summary (2 of 2)</vt:lpstr>
      <vt:lpstr>Animation and Video Library Links  (Must have an internet connection and active Haldeman subscription)</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Engine Performance Diagnosis, Eighth Edition, Chapter 17</dc:title>
  <dc:subject>Careers</dc:subject>
  <dc:creator>Halderman and Ward</dc:creator>
  <cp:keywords/>
  <dc:description>Additional information may be found in the Notes Pane of each slide by pressing F6.</dc:description>
  <cp:lastModifiedBy>Glen Plants</cp:lastModifiedBy>
  <cp:revision>542</cp:revision>
  <dcterms:modified xsi:type="dcterms:W3CDTF">2024-09-25T18:25:47Z</dcterms:modified>
</cp:coreProperties>
</file>