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92" r:id="rId1"/>
    <p:sldMasterId id="2147483663" r:id="rId2"/>
  </p:sldMasterIdLst>
  <p:notesMasterIdLst>
    <p:notesMasterId r:id="rId57"/>
  </p:notesMasterIdLst>
  <p:handoutMasterIdLst>
    <p:handoutMasterId r:id="rId58"/>
  </p:handoutMasterIdLst>
  <p:sldIdLst>
    <p:sldId id="750" r:id="rId3"/>
    <p:sldId id="764" r:id="rId4"/>
    <p:sldId id="1118" r:id="rId5"/>
    <p:sldId id="948" r:id="rId6"/>
    <p:sldId id="1119" r:id="rId7"/>
    <p:sldId id="949" r:id="rId8"/>
    <p:sldId id="1120" r:id="rId9"/>
    <p:sldId id="1121" r:id="rId10"/>
    <p:sldId id="1122" r:id="rId11"/>
    <p:sldId id="1116" r:id="rId12"/>
    <p:sldId id="1117" r:id="rId13"/>
    <p:sldId id="1123" r:id="rId14"/>
    <p:sldId id="1124" r:id="rId15"/>
    <p:sldId id="1299" r:id="rId16"/>
    <p:sldId id="1161" r:id="rId17"/>
    <p:sldId id="1126" r:id="rId18"/>
    <p:sldId id="1127" r:id="rId19"/>
    <p:sldId id="1128" r:id="rId20"/>
    <p:sldId id="1129" r:id="rId21"/>
    <p:sldId id="1130" r:id="rId22"/>
    <p:sldId id="1131" r:id="rId23"/>
    <p:sldId id="1132" r:id="rId24"/>
    <p:sldId id="1133" r:id="rId25"/>
    <p:sldId id="1134" r:id="rId26"/>
    <p:sldId id="1135" r:id="rId27"/>
    <p:sldId id="1136" r:id="rId28"/>
    <p:sldId id="1137" r:id="rId29"/>
    <p:sldId id="1138" r:id="rId30"/>
    <p:sldId id="1139" r:id="rId31"/>
    <p:sldId id="1140" r:id="rId32"/>
    <p:sldId id="1162" r:id="rId33"/>
    <p:sldId id="1142" r:id="rId34"/>
    <p:sldId id="1143" r:id="rId35"/>
    <p:sldId id="1144" r:id="rId36"/>
    <p:sldId id="1145" r:id="rId37"/>
    <p:sldId id="1146" r:id="rId38"/>
    <p:sldId id="1300" r:id="rId39"/>
    <p:sldId id="1147" r:id="rId40"/>
    <p:sldId id="1148" r:id="rId41"/>
    <p:sldId id="1149" r:id="rId42"/>
    <p:sldId id="1150" r:id="rId43"/>
    <p:sldId id="1151" r:id="rId44"/>
    <p:sldId id="1152" r:id="rId45"/>
    <p:sldId id="1153" r:id="rId46"/>
    <p:sldId id="1154" r:id="rId47"/>
    <p:sldId id="1155" r:id="rId48"/>
    <p:sldId id="1301" r:id="rId49"/>
    <p:sldId id="1156" r:id="rId50"/>
    <p:sldId id="1157" r:id="rId51"/>
    <p:sldId id="1158" r:id="rId52"/>
    <p:sldId id="1159" r:id="rId53"/>
    <p:sldId id="1160" r:id="rId54"/>
    <p:sldId id="1044" r:id="rId55"/>
    <p:sldId id="687" r:id="rId56"/>
  </p:sldIdLst>
  <p:sldSz cx="9144000" cy="6858000" type="screen4x3"/>
  <p:notesSz cx="6858000" cy="9144000"/>
  <p:embeddedFontLst>
    <p:embeddedFont>
      <p:font typeface="Verdana" panose="020B060403050404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200" userDrawn="1">
          <p15:clr>
            <a:srgbClr val="A4A3A4"/>
          </p15:clr>
        </p15:guide>
        <p15:guide id="2" pos="272" userDrawn="1">
          <p15:clr>
            <a:srgbClr val="A4A3A4"/>
          </p15:clr>
        </p15:guide>
        <p15:guide id="3" pos="5511" userDrawn="1">
          <p15:clr>
            <a:srgbClr val="A4A3A4"/>
          </p15:clr>
        </p15:guide>
        <p15:guide id="7" orient="horz" pos="572" userDrawn="1">
          <p15:clr>
            <a:srgbClr val="A4A3A4"/>
          </p15:clr>
        </p15:guide>
        <p15:guide id="9" orient="horz" pos="414" userDrawn="1">
          <p15:clr>
            <a:srgbClr val="A4A3A4"/>
          </p15:clr>
        </p15:guide>
        <p15:guide id="12" pos="2880" userDrawn="1">
          <p15:clr>
            <a:srgbClr val="A4A3A4"/>
          </p15:clr>
        </p15:guide>
        <p15:guide id="13" orient="horz" pos="4080" userDrawn="1">
          <p15:clr>
            <a:srgbClr val="A4A3A4"/>
          </p15:clr>
        </p15:guide>
        <p15:guide id="14" orient="horz" pos="2160" userDrawn="1">
          <p15:clr>
            <a:srgbClr val="A4A3A4"/>
          </p15:clr>
        </p15:guide>
        <p15:guide id="15" orient="horz" pos="11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0" clrIdx="7"/>
  <p:cmAuthor id="8" name="Thamizhselvi Caliyaperumol" initials="TC" lastIdx="2" clrIdx="8">
    <p:extLst>
      <p:ext uri="{19B8F6BF-5375-455C-9EA6-DF929625EA0E}">
        <p15:presenceInfo xmlns:p15="http://schemas.microsoft.com/office/powerpoint/2012/main" userId="S-1-5-21-1408920735-363312195-2789242753-662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F4FEF7"/>
    <a:srgbClr val="BFF7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7" autoAdjust="0"/>
    <p:restoredTop sz="77310" autoAdjust="0"/>
  </p:normalViewPr>
  <p:slideViewPr>
    <p:cSldViewPr snapToGrid="0" snapToObjects="1">
      <p:cViewPr varScale="1">
        <p:scale>
          <a:sx n="88" d="100"/>
          <a:sy n="88" d="100"/>
        </p:scale>
        <p:origin x="2292" y="96"/>
      </p:cViewPr>
      <p:guideLst>
        <p:guide orient="horz" pos="4200"/>
        <p:guide pos="272"/>
        <p:guide pos="5511"/>
        <p:guide orient="horz" pos="572"/>
        <p:guide orient="horz" pos="414"/>
        <p:guide pos="2880"/>
        <p:guide orient="horz" pos="4080"/>
        <p:guide orient="horz" pos="2160"/>
        <p:guide orient="horz" pos="1104"/>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84" d="100"/>
          <a:sy n="84" d="100"/>
        </p:scale>
        <p:origin x="222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2.fntdata"/><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fntdata"/><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9/25/2024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dirty="0"/>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1) Math Type Plugin</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2) Math Player (free versions available)</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3) NVDA Reader (free versions available)</a:t>
            </a:r>
            <a:endParaRPr lang="en-US" dirty="0"/>
          </a:p>
          <a:p>
            <a:endParaRPr lang="en-US" dirty="0"/>
          </a:p>
          <a:p>
            <a:r>
              <a:rPr lang="en-US" dirty="0"/>
              <a:t>INSTRUCTOR NOTE: This presentation includes text explanation notes, you can use to teach the course. When in SLIDE SHOW mode, you RIGHT CLICK and select SHOW PRESENTER VIEW, to use the notes.</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12780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2607166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64167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95838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558EE-F64A-1FDF-4F0B-ECAC392BDF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190D6E-2355-69AF-3EA5-F9C55B8740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4CA617-E423-6C18-4198-082235F1CE90}"/>
              </a:ext>
            </a:extLst>
          </p:cNvPr>
          <p:cNvSpPr>
            <a:spLocks noGrp="1"/>
          </p:cNvSpPr>
          <p:nvPr>
            <p:ph type="body" idx="1"/>
          </p:nvPr>
        </p:nvSpPr>
        <p:spPr/>
        <p:txBody>
          <a:bodyPr/>
          <a:lstStyle/>
          <a:p>
            <a:r>
              <a:rPr lang="en-US" sz="1200" b="1" i="0" u="sng" strike="noStrike" kern="1200" baseline="0" dirty="0">
                <a:solidFill>
                  <a:schemeClr val="tx1"/>
                </a:solidFill>
                <a:latin typeface="Arial" panose="020B0604020202020204" pitchFamily="34" charset="0"/>
                <a:ea typeface="+mn-ea"/>
                <a:cs typeface="Arial" panose="020B0604020202020204" pitchFamily="34" charset="0"/>
              </a:rPr>
              <a:t>CASE STUDY: The Case of the Hot Audi</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The owner of Audi A3 Quattro took the vehicle to a shop and mentioned that the engine temperature gauge was indicting that the engine was running hot. A check engine light was also on. A scan tool was used to retrieve a D T C P0116 (Engine Coolant Temperature (E C T) Sensor 1 Circuit Range/Performance). Another shop had replaced the thermostat, water pump, and E C T sensor (at the radiator outlet), which did not fix the overheat problem.</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The service technician looked at the scan tool data and noticed that the E C T was showing a temperature of over 240° (112°C), yet the upper radiator hose was not hot. Checking service information, the technician discovered that this engine has two E C T sensors, one in the radiator outlet and another one located on the engine block. The D T C was referencing the E C T located on the engine block, designated G62 in service information. The technician checked the resistance of G62 and found it to be out of specifications. Replacing this E C T sensor resulted in both E C T sensors reading the same temperature with key on, engine off (K O E O). The D T C was cleared and the vehicle was driven, which confirmed that the root cause had been found.</a:t>
            </a:r>
          </a:p>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Summary:</a:t>
            </a:r>
          </a:p>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Complaint—The temperature gauge was showing that the engine was overheating and the check engine light was on.</a:t>
            </a:r>
          </a:p>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Cause—One of the two E C T sensors was out of specification causing both the incorrect dash temperature reading and a stored diagnostic trouble code.</a:t>
            </a:r>
          </a:p>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Correction—Replacing the E C T sensor located on the engine block (G62) corrected both issues.</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Long Description:</a:t>
            </a:r>
          </a:p>
          <a:p>
            <a:r>
              <a:rPr lang="en-US" sz="1200" dirty="0">
                <a:latin typeface="Arial" panose="020B0604020202020204" pitchFamily="34" charset="0"/>
                <a:cs typeface="Arial" panose="020B0604020202020204" pitchFamily="34" charset="0"/>
              </a:rPr>
              <a:t>When the voltage drop reaches approximately 1.20 volts, the P C M turns on a transistor. The transistor connects a 1-kilo ohms resistor in parallel with the 10- kilo ohms resistor. Total circuit resistance now drops to around 909 ohms. This function allows the P C M to have full binary control at cold temperatures up to approximately 122 degrees Fahrenheit (50 degrees Celsius), and a second full binary control at temperatures greater than 122 degrees Fahrenheit (50 degrees Celsius).</a:t>
            </a:r>
          </a:p>
        </p:txBody>
      </p:sp>
      <p:sp>
        <p:nvSpPr>
          <p:cNvPr id="4" name="Slide Number Placeholder 3">
            <a:extLst>
              <a:ext uri="{FF2B5EF4-FFF2-40B4-BE49-F238E27FC236}">
                <a16:creationId xmlns:a16="http://schemas.microsoft.com/office/drawing/2014/main" id="{8F04302E-94CE-05C3-158B-51C7B2F15BA9}"/>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23857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Long Description:</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The table has four columns: degrees Fahrenheit, degrees Celsius, ohms, and voltage drop across sensor. Row entries are as follows. Row 1: negative 40, negative 40, 100,000 plus, 4.95. Row 2: 18, negative 8, 14,628, 4.68. Row 3: 32, 0, 9,420, 4.52. Row 4: 50, 10, 5,670, 4.25. Row 5: 68, 20, 3,520, 3.89. Row 6: 86, 30, 2,238, 3.46. Row 7: 104, 40, 1,459, 2.97. Row 8: 122, 50, 973, 2.47. Row 9: 140, 60, 667, 2.00. Row 10: 158, 70, 467, 1.59. Row 11: 176, 80, 332, 1.25. Row 12: 194, 90, 241, 0.97. Row 13: 212, 100, 177, 0.75.</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21611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1" i="0" u="sng" strike="noStrike" cap="none" dirty="0">
                <a:solidFill>
                  <a:schemeClr val="dk1"/>
                </a:solidFill>
                <a:latin typeface="Arial" panose="020B0604020202020204" pitchFamily="34" charset="0"/>
                <a:ea typeface="Arial"/>
                <a:cs typeface="Arial" panose="020B0604020202020204" pitchFamily="34" charset="0"/>
                <a:sym typeface="Arial"/>
              </a:rPr>
              <a:t>TECH TIP: </a:t>
            </a:r>
            <a:r>
              <a:rPr lang="en-US" sz="1200" b="1" i="0" u="sng" strike="noStrike" kern="1200" baseline="0" dirty="0">
                <a:solidFill>
                  <a:schemeClr val="tx1"/>
                </a:solidFill>
                <a:latin typeface="Arial" panose="020B0604020202020204" pitchFamily="34" charset="0"/>
                <a:ea typeface="+mn-ea"/>
                <a:cs typeface="Arial" panose="020B0604020202020204" pitchFamily="34" charset="0"/>
              </a:rPr>
              <a:t>Quick and Easy E C T Test</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To check that the wiring and the computer are functioning, regarding the ECT sensor, connect a scan tool and look at the E C T temperature display.</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STEP 1 Unplug the connector from the E C T sensor. The temperature displayed on the scan tool should read about −40°C</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NOTE: </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−40°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Celsius is also </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−40°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Fahrenheit. This is the point where both temperature scales meet. </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STEP 2 With the connector still removed from the E C T sensor, use a fused jumper lead and connect the two terminals of the connector together. The scan tool should display about 285°F (140°C). This same test procedure will work for the I A T and other temperature sensors.</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68948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3629149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1661431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63079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15970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60819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41307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Long Description:</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The variable resistance sensor is connected to P C M and 5 volts supply via resistance. The temperature sensor shows high resistance at cold temperatures and low resistance at high temperatures.</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90660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82534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73405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93808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320851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94743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46732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BBF827F2-DF38-CFB2-78DE-476A84CF92D0}"/>
            </a:ext>
          </a:extLst>
        </p:cNvPr>
        <p:cNvGrpSpPr/>
        <p:nvPr/>
      </p:nvGrpSpPr>
      <p:grpSpPr>
        <a:xfrm>
          <a:off x="0" y="0"/>
          <a:ext cx="0" cy="0"/>
          <a:chOff x="0" y="0"/>
          <a:chExt cx="0" cy="0"/>
        </a:xfrm>
      </p:grpSpPr>
      <p:sp>
        <p:nvSpPr>
          <p:cNvPr id="208" name="Shape 208">
            <a:extLst>
              <a:ext uri="{FF2B5EF4-FFF2-40B4-BE49-F238E27FC236}">
                <a16:creationId xmlns:a16="http://schemas.microsoft.com/office/drawing/2014/main" id="{7F89AEDF-D9E1-CCB1-5BA7-6E15AA7A33B8}"/>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a:extLst>
              <a:ext uri="{FF2B5EF4-FFF2-40B4-BE49-F238E27FC236}">
                <a16:creationId xmlns:a16="http://schemas.microsoft.com/office/drawing/2014/main" id="{6B95F1A1-7A2D-F9D1-93AA-51BF085E3A12}"/>
              </a:ext>
            </a:extLst>
          </p:cNvPr>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Selected temperature sensor-related diagnostic trouble codes</a:t>
            </a: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210" name="Shape 210">
            <a:extLst>
              <a:ext uri="{FF2B5EF4-FFF2-40B4-BE49-F238E27FC236}">
                <a16:creationId xmlns:a16="http://schemas.microsoft.com/office/drawing/2014/main" id="{88182F71-A7C4-E5C0-4CA4-F023B68DB912}"/>
              </a:ext>
            </a:extLst>
          </p:cNvPr>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1711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4199794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402316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505699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86794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234553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603496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25745427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28351812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984238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64683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999863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95762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000082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Long Description:</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Clean transitions and the lack of any glitches in this waveform indicate a good sensor. The wave starts a constant value then smoothly increases then plateaus before falling to initial value.</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714245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65279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1" i="0" u="none" strike="noStrike" cap="none" dirty="0">
                <a:solidFill>
                  <a:schemeClr val="dk1"/>
                </a:solidFill>
                <a:latin typeface="Arial" panose="020B0604020202020204" pitchFamily="34" charset="0"/>
                <a:ea typeface="Arial"/>
                <a:cs typeface="Arial" panose="020B0604020202020204" pitchFamily="34" charset="0"/>
                <a:sym typeface="Arial"/>
              </a:rPr>
              <a:t>TECH TIP: </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Check Power and Ground before Condemning a Bad Sensor</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Most engine sensors use a 5-volt reference and a ground. If the 5 volts to the sensor is too high</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(shorted to voltage) or too low (high resistance), the sensor output will be skewed or out of range. Before replacing the sensor that did not read correctly, measure both the 5-volt reference and ground. To measure the ground, simply turn the ignition on (engine off) and touch one test lead of a D M M set to read D C volts to the sensor ground and the other to the negative terminal of the battery. Any reading higher than 0.2 volt (200 mV) represents a poor ground. </a:t>
            </a: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95231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286178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48</a:t>
            </a:fld>
            <a:endParaRPr lang="en-US" dirty="0"/>
          </a:p>
        </p:txBody>
      </p:sp>
    </p:spTree>
    <p:extLst>
      <p:ext uri="{BB962C8B-B14F-4D97-AF65-F5344CB8AC3E}">
        <p14:creationId xmlns:p14="http://schemas.microsoft.com/office/powerpoint/2010/main" val="22417315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49</a:t>
            </a:fld>
            <a:endParaRPr lang="en-US" dirty="0"/>
          </a:p>
        </p:txBody>
      </p:sp>
    </p:spTree>
    <p:extLst>
      <p:ext uri="{BB962C8B-B14F-4D97-AF65-F5344CB8AC3E}">
        <p14:creationId xmlns:p14="http://schemas.microsoft.com/office/powerpoint/2010/main" val="14790069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724808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850879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52</a:t>
            </a:fld>
            <a:endParaRPr lang="en-US" dirty="0"/>
          </a:p>
        </p:txBody>
      </p:sp>
    </p:spTree>
    <p:extLst>
      <p:ext uri="{BB962C8B-B14F-4D97-AF65-F5344CB8AC3E}">
        <p14:creationId xmlns:p14="http://schemas.microsoft.com/office/powerpoint/2010/main" val="41482899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53</a:t>
            </a:fld>
            <a:endParaRPr lang="en-US" dirty="0"/>
          </a:p>
        </p:txBody>
      </p:sp>
    </p:spTree>
    <p:extLst>
      <p:ext uri="{BB962C8B-B14F-4D97-AF65-F5344CB8AC3E}">
        <p14:creationId xmlns:p14="http://schemas.microsoft.com/office/powerpoint/2010/main" val="89388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806294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9CAA192-07C2-4912-B6C5-CA306F17FBDD}"/>
              </a:ext>
            </a:extLst>
          </p:cNvPr>
          <p:cNvSpPr>
            <a:spLocks noGrp="1" noRot="1" noChangeAspect="1" noTextEdit="1"/>
          </p:cNvSpPr>
          <p:nvPr>
            <p:ph type="sldImg"/>
          </p:nvPr>
        </p:nvSpPr>
        <p:spPr>
          <a:ln>
            <a:headEnd/>
            <a:tailEnd/>
          </a:ln>
        </p:spPr>
      </p:sp>
      <p:sp>
        <p:nvSpPr>
          <p:cNvPr id="48131" name="Notes Placeholder 2">
            <a:extLst>
              <a:ext uri="{FF2B5EF4-FFF2-40B4-BE49-F238E27FC236}">
                <a16:creationId xmlns:a16="http://schemas.microsoft.com/office/drawing/2014/main" id="{D9D7DF65-6D37-4A7E-9EC7-2261A13D3C4B}"/>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de-DE" altLang="en-US"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48132" name="Slide Number Placeholder 3">
            <a:extLst>
              <a:ext uri="{FF2B5EF4-FFF2-40B4-BE49-F238E27FC236}">
                <a16:creationId xmlns:a16="http://schemas.microsoft.com/office/drawing/2014/main" id="{2998DBAB-D818-4DFB-A086-C98B5573E01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62E8CF15-2268-4E7C-A993-40BF9E4643D2}" type="slidenum">
              <a:rPr lang="en-US" altLang="en-US" sz="1200" smtClean="0"/>
              <a:pPr/>
              <a:t>54</a:t>
            </a:fld>
            <a:endParaRPr lang="en-US" altLang="en-US" sz="1200" dirty="0"/>
          </a:p>
        </p:txBody>
      </p:sp>
    </p:spTree>
    <p:extLst>
      <p:ext uri="{BB962C8B-B14F-4D97-AF65-F5344CB8AC3E}">
        <p14:creationId xmlns:p14="http://schemas.microsoft.com/office/powerpoint/2010/main" val="51452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Long Description:</a:t>
            </a:r>
          </a:p>
          <a:p>
            <a:r>
              <a:rPr lang="en-US" sz="1200" b="0" i="0" u="none" strike="noStrike" kern="1200" baseline="0" noProof="0" dirty="0">
                <a:solidFill>
                  <a:schemeClr val="tx1"/>
                </a:solidFill>
                <a:latin typeface="Arial" panose="020B0604020202020204" pitchFamily="34" charset="0"/>
                <a:ea typeface="+mn-ea"/>
                <a:cs typeface="Arial" panose="020B0604020202020204" pitchFamily="34" charset="0"/>
              </a:rPr>
              <a:t>The x-axis labeled voltage reading (volts) ranges from 0 V to 5 V in increments of 1 V. The y-axis labeled temperature ranges from 0 degrees Celsius to 120 degrees Celsius in increments of 20 degrees Celsius and from 32 degrees Fahrenheit to 248 degrees Fahrenheit in increments of 36 degrees Fahrenheit. The curve extends from (0.4 V, 120 degrees Celsius or 248 degrees Fahrenheit) to (3.5 V, 10 degrees Celsius or 48 degrees Fahrenheit).</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08298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Long Description:</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Above 120-degree Fahrenheit 5 volts is applied via 300 Ohms resistance. Below 120-degree Fahrenheit 5 volts is applied via 3.5 Kilohms resistance.</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00958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Long Description:</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The x-axis labeled degrees F shows the values negative 40 degrees, negative 18 degrees, 5 degrees, 25 degrees, 45 degrees, 65 degrees, 85 degrees, 105 degrees, 135 degrees, 155 degrees, 175 degrees, 195 degrees, 215 degrees, 235 degrees, 255 degrees, and 275 degrees. The y-axis labeled D C volts ranges from 0.00 to 4.80 in increments of 0.32. A wave follows the following pattern: The D C voltage starts at 4.8 volts at little less than negative 18 degrees. The voltage drops almost linearly to reach a value of 0.96 below 120 degrees. This point is labeled E C T voltage below 120 degrees. The voltage then suddenly increases to a little over 3.52 above 120 degrees. This point is labeled E C T voltage above 120 degrees. The voltage then drops till 0.32 volts beyond 275 degrees.</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33546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1468421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3" name="Picture Placeholder 8">
            <a:extLst>
              <a:ext uri="{FF2B5EF4-FFF2-40B4-BE49-F238E27FC236}">
                <a16:creationId xmlns:a16="http://schemas.microsoft.com/office/drawing/2014/main" id="{C6122C06-0248-45C8-9890-FDA2C7B0CDBA}"/>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3" name="Content Placeholder 2">
            <a:extLst>
              <a:ext uri="{FF2B5EF4-FFF2-40B4-BE49-F238E27FC236}">
                <a16:creationId xmlns:a16="http://schemas.microsoft.com/office/drawing/2014/main" id="{B3F9E3F0-3064-41BA-BF34-B5D9350D8D48}"/>
              </a:ext>
            </a:extLst>
          </p:cNvPr>
          <p:cNvSpPr>
            <a:spLocks noGrp="1"/>
          </p:cNvSpPr>
          <p:nvPr>
            <p:ph sz="quarter" idx="17" hasCustomPrompt="1"/>
          </p:nvPr>
        </p:nvSpPr>
        <p:spPr>
          <a:xfrm>
            <a:off x="1836402" y="6400801"/>
            <a:ext cx="6908800"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428319906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858837"/>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Content Placeholder 2">
            <a:extLst>
              <a:ext uri="{FF2B5EF4-FFF2-40B4-BE49-F238E27FC236}">
                <a16:creationId xmlns:a16="http://schemas.microsoft.com/office/drawing/2014/main" id="{1AFA6AD5-68FE-8538-3791-A19C1288BC64}"/>
              </a:ext>
            </a:extLst>
          </p:cNvPr>
          <p:cNvSpPr>
            <a:spLocks noGrp="1"/>
          </p:cNvSpPr>
          <p:nvPr>
            <p:ph sz="quarter" idx="18"/>
          </p:nvPr>
        </p:nvSpPr>
        <p:spPr>
          <a:xfrm>
            <a:off x="5029200" y="4271963"/>
            <a:ext cx="3657600" cy="185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296429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421594099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a:extLst>
              <a:ext uri="{FF2B5EF4-FFF2-40B4-BE49-F238E27FC236}">
                <a16:creationId xmlns:a16="http://schemas.microsoft.com/office/drawing/2014/main" id="{372DB8F5-CDA5-1646-6503-1ED73B1DC77E}"/>
              </a:ext>
            </a:extLst>
          </p:cNvPr>
          <p:cNvSpPr>
            <a:spLocks noGrp="1"/>
          </p:cNvSpPr>
          <p:nvPr>
            <p:ph sz="quarter" idx="15"/>
          </p:nvPr>
        </p:nvSpPr>
        <p:spPr>
          <a:xfrm>
            <a:off x="-1384300" y="-508000"/>
            <a:ext cx="7493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Content Placeholder 5">
            <a:extLst>
              <a:ext uri="{FF2B5EF4-FFF2-40B4-BE49-F238E27FC236}">
                <a16:creationId xmlns:a16="http://schemas.microsoft.com/office/drawing/2014/main" id="{5ABBCA68-DEDC-0680-F26A-E24E7BEE1483}"/>
              </a:ext>
            </a:extLst>
          </p:cNvPr>
          <p:cNvSpPr>
            <a:spLocks noGrp="1"/>
          </p:cNvSpPr>
          <p:nvPr>
            <p:ph sz="quarter" idx="16"/>
          </p:nvPr>
        </p:nvSpPr>
        <p:spPr>
          <a:xfrm>
            <a:off x="-1651000" y="1917700"/>
            <a:ext cx="1016000" cy="151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8" name="Content Placeholder 5">
            <a:extLst>
              <a:ext uri="{FF2B5EF4-FFF2-40B4-BE49-F238E27FC236}">
                <a16:creationId xmlns:a16="http://schemas.microsoft.com/office/drawing/2014/main" id="{CD50F378-965F-AF30-C44E-786B63CC42F2}"/>
              </a:ext>
            </a:extLst>
          </p:cNvPr>
          <p:cNvSpPr>
            <a:spLocks noGrp="1"/>
          </p:cNvSpPr>
          <p:nvPr>
            <p:ph sz="quarter" idx="17"/>
          </p:nvPr>
        </p:nvSpPr>
        <p:spPr>
          <a:xfrm>
            <a:off x="-1498600" y="2070100"/>
            <a:ext cx="1016000" cy="151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9" name="Content Placeholder 5">
            <a:extLst>
              <a:ext uri="{FF2B5EF4-FFF2-40B4-BE49-F238E27FC236}">
                <a16:creationId xmlns:a16="http://schemas.microsoft.com/office/drawing/2014/main" id="{5DE62398-D13B-5B74-F54C-DC5A96E06FE5}"/>
              </a:ext>
            </a:extLst>
          </p:cNvPr>
          <p:cNvSpPr>
            <a:spLocks noGrp="1"/>
          </p:cNvSpPr>
          <p:nvPr>
            <p:ph sz="quarter" idx="18"/>
          </p:nvPr>
        </p:nvSpPr>
        <p:spPr>
          <a:xfrm>
            <a:off x="-1346200" y="2222500"/>
            <a:ext cx="1016000" cy="151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Content Placeholder 5">
            <a:extLst>
              <a:ext uri="{FF2B5EF4-FFF2-40B4-BE49-F238E27FC236}">
                <a16:creationId xmlns:a16="http://schemas.microsoft.com/office/drawing/2014/main" id="{D43642AE-3F0D-6EC0-7710-2ADCD4170197}"/>
              </a:ext>
            </a:extLst>
          </p:cNvPr>
          <p:cNvSpPr>
            <a:spLocks noGrp="1"/>
          </p:cNvSpPr>
          <p:nvPr>
            <p:ph sz="quarter" idx="19"/>
          </p:nvPr>
        </p:nvSpPr>
        <p:spPr>
          <a:xfrm>
            <a:off x="-1193800" y="2374900"/>
            <a:ext cx="1016000" cy="1511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 name="Content Placeholder 5">
            <a:extLst>
              <a:ext uri="{FF2B5EF4-FFF2-40B4-BE49-F238E27FC236}">
                <a16:creationId xmlns:a16="http://schemas.microsoft.com/office/drawing/2014/main" id="{D8452456-3E83-AC35-4611-7257382C601B}"/>
              </a:ext>
            </a:extLst>
          </p:cNvPr>
          <p:cNvSpPr>
            <a:spLocks noGrp="1"/>
          </p:cNvSpPr>
          <p:nvPr>
            <p:ph sz="quarter" idx="20"/>
          </p:nvPr>
        </p:nvSpPr>
        <p:spPr>
          <a:xfrm>
            <a:off x="-1041400" y="2527300"/>
            <a:ext cx="1016000" cy="1511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5">
            <a:extLst>
              <a:ext uri="{FF2B5EF4-FFF2-40B4-BE49-F238E27FC236}">
                <a16:creationId xmlns:a16="http://schemas.microsoft.com/office/drawing/2014/main" id="{C8E93C27-D475-6E95-E809-0C61B4E1E11C}"/>
              </a:ext>
            </a:extLst>
          </p:cNvPr>
          <p:cNvSpPr>
            <a:spLocks noGrp="1"/>
          </p:cNvSpPr>
          <p:nvPr>
            <p:ph sz="quarter" idx="21"/>
          </p:nvPr>
        </p:nvSpPr>
        <p:spPr>
          <a:xfrm>
            <a:off x="-889000" y="2679700"/>
            <a:ext cx="1016000" cy="1511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0268748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241439700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4"/>
          </p:nvPr>
        </p:nvSpPr>
        <p:spPr>
          <a:xfrm>
            <a:off x="457200" y="5181600"/>
            <a:ext cx="8229600" cy="1066800"/>
          </a:xfrm>
        </p:spPr>
        <p:txBody>
          <a:bodyPr/>
          <a:lstStyle/>
          <a:p>
            <a:pPr lvl="0"/>
            <a:endParaRPr lang="en-IN" noProof="0" dirty="0"/>
          </a:p>
        </p:txBody>
      </p:sp>
      <p:sp>
        <p:nvSpPr>
          <p:cNvPr id="6" name="Date Placeholder 3">
            <a:extLst>
              <a:ext uri="{FF2B5EF4-FFF2-40B4-BE49-F238E27FC236}">
                <a16:creationId xmlns:a16="http://schemas.microsoft.com/office/drawing/2014/main" id="{6E921DB6-163E-4185-89B1-CFDC8DF69B49}"/>
              </a:ext>
            </a:extLst>
          </p:cNvPr>
          <p:cNvSpPr>
            <a:spLocks noGrp="1"/>
          </p:cNvSpPr>
          <p:nvPr>
            <p:ph type="dt" sz="half" idx="15"/>
          </p:nvPr>
        </p:nvSpPr>
        <p:spPr/>
        <p:txBody>
          <a:bodyPr/>
          <a:lstStyle>
            <a:lvl1pPr>
              <a:defRPr/>
            </a:lvl1pPr>
          </a:lstStyle>
          <a:p>
            <a:pPr>
              <a:defRPr/>
            </a:pPr>
            <a:fld id="{D828DFCB-A486-4246-B896-85E345F87AD0}" type="datetimeFigureOut">
              <a:rPr lang="en-US"/>
              <a:pPr>
                <a:defRPr/>
              </a:pPr>
              <a:t>9/25/2024</a:t>
            </a:fld>
            <a:endParaRPr lang="en-US" dirty="0"/>
          </a:p>
        </p:txBody>
      </p:sp>
      <p:sp>
        <p:nvSpPr>
          <p:cNvPr id="9" name="Slide Number Placeholder 5">
            <a:extLst>
              <a:ext uri="{FF2B5EF4-FFF2-40B4-BE49-F238E27FC236}">
                <a16:creationId xmlns:a16="http://schemas.microsoft.com/office/drawing/2014/main" id="{892865F2-AEF2-4B58-8B49-1C3744D6BDAE}"/>
              </a:ext>
            </a:extLst>
          </p:cNvPr>
          <p:cNvSpPr>
            <a:spLocks noGrp="1"/>
          </p:cNvSpPr>
          <p:nvPr>
            <p:ph type="sldNum" sz="quarter" idx="16"/>
          </p:nvPr>
        </p:nvSpPr>
        <p:spPr/>
        <p:txBody>
          <a:bodyPr/>
          <a:lstStyle>
            <a:lvl1pPr>
              <a:defRPr/>
            </a:lvl1pPr>
          </a:lstStyle>
          <a:p>
            <a:pPr>
              <a:defRPr/>
            </a:pPr>
            <a:fld id="{FD8F1D26-3C1C-4360-9318-83CB049CF007}" type="slidenum">
              <a:rPr lang="en-US"/>
              <a:pPr>
                <a:defRPr/>
              </a:pPr>
              <a:t>‹#›</a:t>
            </a:fld>
            <a:endParaRPr lang="en-US" dirty="0"/>
          </a:p>
        </p:txBody>
      </p:sp>
      <p:sp>
        <p:nvSpPr>
          <p:cNvPr id="4" name="Content Placeholder 3">
            <a:extLst>
              <a:ext uri="{FF2B5EF4-FFF2-40B4-BE49-F238E27FC236}">
                <a16:creationId xmlns:a16="http://schemas.microsoft.com/office/drawing/2014/main" id="{9B468B5C-8010-4672-B028-0B2C6AD9A34F}"/>
              </a:ext>
            </a:extLst>
          </p:cNvPr>
          <p:cNvSpPr>
            <a:spLocks noGrp="1"/>
          </p:cNvSpPr>
          <p:nvPr>
            <p:ph sz="quarter" idx="17"/>
          </p:nvPr>
        </p:nvSpPr>
        <p:spPr>
          <a:xfrm>
            <a:off x="4152900" y="1682750"/>
            <a:ext cx="1273175" cy="265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76A2DE9E-3878-4F88-915B-537809C05A87}"/>
              </a:ext>
            </a:extLst>
          </p:cNvPr>
          <p:cNvSpPr>
            <a:spLocks noGrp="1"/>
          </p:cNvSpPr>
          <p:nvPr>
            <p:ph sz="quarter" idx="18"/>
          </p:nvPr>
        </p:nvSpPr>
        <p:spPr>
          <a:xfrm>
            <a:off x="5759450" y="1743075"/>
            <a:ext cx="1487488"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CCC2B72C-AEE6-40D6-8F62-B12F7FB2F3E0}"/>
              </a:ext>
            </a:extLst>
          </p:cNvPr>
          <p:cNvSpPr>
            <a:spLocks noGrp="1"/>
          </p:cNvSpPr>
          <p:nvPr>
            <p:ph sz="quarter" idx="19"/>
          </p:nvPr>
        </p:nvSpPr>
        <p:spPr>
          <a:xfrm>
            <a:off x="7486650" y="1811338"/>
            <a:ext cx="1093788"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105D549A-B957-4EE2-B446-5866F8AA69F8}"/>
              </a:ext>
            </a:extLst>
          </p:cNvPr>
          <p:cNvSpPr>
            <a:spLocks noGrp="1"/>
          </p:cNvSpPr>
          <p:nvPr>
            <p:ph sz="quarter" idx="20"/>
          </p:nvPr>
        </p:nvSpPr>
        <p:spPr>
          <a:xfrm>
            <a:off x="4152900" y="3006725"/>
            <a:ext cx="1606550" cy="288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DE70FD41-0218-4843-AA4A-0AE3E235A75B}"/>
              </a:ext>
            </a:extLst>
          </p:cNvPr>
          <p:cNvSpPr>
            <a:spLocks noGrp="1"/>
          </p:cNvSpPr>
          <p:nvPr>
            <p:ph sz="quarter" idx="21"/>
          </p:nvPr>
        </p:nvSpPr>
        <p:spPr>
          <a:xfrm>
            <a:off x="5995988" y="2962275"/>
            <a:ext cx="1125537" cy="288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a:extLst>
              <a:ext uri="{FF2B5EF4-FFF2-40B4-BE49-F238E27FC236}">
                <a16:creationId xmlns:a16="http://schemas.microsoft.com/office/drawing/2014/main" id="{1FD5EC6A-DE93-46B4-841A-F570D559E410}"/>
              </a:ext>
            </a:extLst>
          </p:cNvPr>
          <p:cNvSpPr>
            <a:spLocks noGrp="1"/>
          </p:cNvSpPr>
          <p:nvPr>
            <p:ph sz="quarter" idx="22"/>
          </p:nvPr>
        </p:nvSpPr>
        <p:spPr>
          <a:xfrm>
            <a:off x="7358063" y="2962275"/>
            <a:ext cx="1093787"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a:extLst>
              <a:ext uri="{FF2B5EF4-FFF2-40B4-BE49-F238E27FC236}">
                <a16:creationId xmlns:a16="http://schemas.microsoft.com/office/drawing/2014/main" id="{24960F54-5A96-404B-A152-6A9A9A1E5775}"/>
              </a:ext>
            </a:extLst>
          </p:cNvPr>
          <p:cNvSpPr>
            <a:spLocks noGrp="1"/>
          </p:cNvSpPr>
          <p:nvPr>
            <p:ph sz="quarter" idx="23"/>
          </p:nvPr>
        </p:nvSpPr>
        <p:spPr>
          <a:xfrm>
            <a:off x="4062413" y="4113213"/>
            <a:ext cx="1036637" cy="401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2">
            <a:extLst>
              <a:ext uri="{FF2B5EF4-FFF2-40B4-BE49-F238E27FC236}">
                <a16:creationId xmlns:a16="http://schemas.microsoft.com/office/drawing/2014/main" id="{D88BC5D3-8256-4E8E-AAFD-9008FD02ED72}"/>
              </a:ext>
            </a:extLst>
          </p:cNvPr>
          <p:cNvSpPr>
            <a:spLocks noGrp="1"/>
          </p:cNvSpPr>
          <p:nvPr>
            <p:ph sz="quarter" idx="24"/>
          </p:nvPr>
        </p:nvSpPr>
        <p:spPr>
          <a:xfrm>
            <a:off x="5645150" y="4113213"/>
            <a:ext cx="1476375" cy="536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4">
            <a:extLst>
              <a:ext uri="{FF2B5EF4-FFF2-40B4-BE49-F238E27FC236}">
                <a16:creationId xmlns:a16="http://schemas.microsoft.com/office/drawing/2014/main" id="{59734E73-2DA1-4E86-BB6D-5D5109B0EF57}"/>
              </a:ext>
            </a:extLst>
          </p:cNvPr>
          <p:cNvSpPr>
            <a:spLocks noGrp="1"/>
          </p:cNvSpPr>
          <p:nvPr>
            <p:ph sz="quarter" idx="25"/>
          </p:nvPr>
        </p:nvSpPr>
        <p:spPr>
          <a:xfrm>
            <a:off x="7358063" y="4137025"/>
            <a:ext cx="1222375" cy="663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455013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654538"/>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9/25/2024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495300" y="3474578"/>
            <a:ext cx="81534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a:extLst>
              <a:ext uri="{FF2B5EF4-FFF2-40B4-BE49-F238E27FC236}">
                <a16:creationId xmlns:a16="http://schemas.microsoft.com/office/drawing/2014/main" id="{279CE6B2-0680-72A6-3AE4-D0675854D7F2}"/>
              </a:ext>
            </a:extLst>
          </p:cNvPr>
          <p:cNvSpPr>
            <a:spLocks noGrp="1"/>
          </p:cNvSpPr>
          <p:nvPr>
            <p:ph sz="quarter" idx="15"/>
          </p:nvPr>
        </p:nvSpPr>
        <p:spPr>
          <a:xfrm>
            <a:off x="457200" y="4419600"/>
            <a:ext cx="8302625" cy="51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CCB17522-2688-BC04-5425-75E79D366F13}"/>
              </a:ext>
            </a:extLst>
          </p:cNvPr>
          <p:cNvSpPr>
            <a:spLocks noGrp="1"/>
          </p:cNvSpPr>
          <p:nvPr>
            <p:ph sz="quarter" idx="16"/>
          </p:nvPr>
        </p:nvSpPr>
        <p:spPr>
          <a:xfrm>
            <a:off x="457200" y="5189538"/>
            <a:ext cx="8302625" cy="50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78004200-DC49-0CA7-7EFD-6139469E2331}"/>
              </a:ext>
            </a:extLst>
          </p:cNvPr>
          <p:cNvSpPr>
            <a:spLocks noGrp="1"/>
          </p:cNvSpPr>
          <p:nvPr>
            <p:ph sz="quarter" idx="17"/>
          </p:nvPr>
        </p:nvSpPr>
        <p:spPr>
          <a:xfrm>
            <a:off x="495300" y="5691188"/>
            <a:ext cx="8264525" cy="481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459922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47675" y="30480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a:xfrm>
            <a:off x="6335713" y="113072"/>
            <a:ext cx="2133600" cy="182880"/>
          </a:xfrm>
          <a:prstGeom prst="rect">
            <a:avLst/>
          </a:prstGeom>
        </p:spPr>
        <p:txBody>
          <a:bodyPr/>
          <a:lstStyle/>
          <a:p>
            <a:fld id="{A9DF6EFB-3F44-496C-A842-1E0B3D3B975A}" type="datetimeFigureOut">
              <a:rPr lang="en-US" smtClean="0"/>
              <a:t>9/25/2024</a:t>
            </a:fld>
            <a:endParaRPr lang="en-US" dirty="0"/>
          </a:p>
        </p:txBody>
      </p:sp>
      <p:sp>
        <p:nvSpPr>
          <p:cNvPr id="6"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457200" y="4495800"/>
            <a:ext cx="81534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659184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1832969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1169601961"/>
      </p:ext>
    </p:extLst>
  </p:cSld>
  <p:clrMap bg1="lt1" tx1="dk1" bg2="dk2" tx2="lt2" accent1="accent1" accent2="accent2" accent3="accent3" accent4="accent4" accent5="accent5" accent6="accent6" hlink="hlink" folHlink="folHlink"/>
  <p:sldLayoutIdLst>
    <p:sldLayoutId id="2147483694" r:id="rId1"/>
    <p:sldLayoutId id="214748369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pic>
        <p:nvPicPr>
          <p:cNvPr id="4" name="Picture 3" descr="Pearson logo">
            <a:extLst>
              <a:ext uri="{FF2B5EF4-FFF2-40B4-BE49-F238E27FC236}">
                <a16:creationId xmlns:a16="http://schemas.microsoft.com/office/drawing/2014/main" id="{66BFC79C-0C43-1932-3733-CA11B34E1092}"/>
              </a:ext>
            </a:extLst>
          </p:cNvPr>
          <p:cNvPicPr>
            <a:picLocks noChangeAspect="1"/>
          </p:cNvPicPr>
          <p:nvPr userDrawn="1"/>
        </p:nvPicPr>
        <p:blipFill>
          <a:blip r:embed="rId9"/>
          <a:stretch>
            <a:fillRect/>
          </a:stretch>
        </p:blipFill>
        <p:spPr>
          <a:xfrm>
            <a:off x="451710" y="6424935"/>
            <a:ext cx="947596" cy="301782"/>
          </a:xfrm>
          <a:prstGeom prst="rect">
            <a:avLst/>
          </a:prstGeom>
        </p:spPr>
      </p:pic>
      <p:sp>
        <p:nvSpPr>
          <p:cNvPr id="5" name="Content Placeholder 4">
            <a:extLst>
              <a:ext uri="{FF2B5EF4-FFF2-40B4-BE49-F238E27FC236}">
                <a16:creationId xmlns:a16="http://schemas.microsoft.com/office/drawing/2014/main" id="{C03ED5AE-6F35-D4BC-D15E-516E33C1AEE1}"/>
              </a:ext>
            </a:extLst>
          </p:cNvPr>
          <p:cNvSpPr txBox="1">
            <a:spLocks/>
          </p:cNvSpPr>
          <p:nvPr userDrawn="1"/>
        </p:nvSpPr>
        <p:spPr>
          <a:xfrm>
            <a:off x="2728913" y="6471204"/>
            <a:ext cx="5969794" cy="221018"/>
          </a:xfrm>
          <a:prstGeom prst="rect">
            <a:avLst/>
          </a:prstGeom>
          <a:noFill/>
          <a:ln>
            <a:noFill/>
          </a:ln>
        </p:spPr>
        <p:txBody>
          <a:bodyPr wrap="square" lIns="0" tIns="18000" rIns="0" bIns="180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sz="1200" dirty="0">
                <a:latin typeface="Verdana" panose="020B0604030504040204" pitchFamily="34" charset="0"/>
                <a:ea typeface="Verdana" panose="020B0604030504040204" pitchFamily="34" charset="0"/>
              </a:rPr>
              <a:t>Copyright © 2025 Pearson Education, Inc. All Rights Reserved</a:t>
            </a:r>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64" r:id="rId1"/>
    <p:sldLayoutId id="2147483681" r:id="rId2"/>
    <p:sldLayoutId id="2147483695" r:id="rId3"/>
    <p:sldLayoutId id="2147483696" r:id="rId4"/>
    <p:sldLayoutId id="2147483697" r:id="rId5"/>
    <p:sldLayoutId id="2147483699" r:id="rId6"/>
    <p:sldLayoutId id="214748370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12.jpg"/><Relationship Id="rId7" Type="http://schemas.openxmlformats.org/officeDocument/2006/relationships/image" Target="../media/image14.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oleObject" Target="../embeddings/oleObject6.bin"/><Relationship Id="rId5" Type="http://schemas.openxmlformats.org/officeDocument/2006/relationships/image" Target="../media/image13.wmf"/><Relationship Id="rId4" Type="http://schemas.openxmlformats.org/officeDocument/2006/relationships/oleObject" Target="../embeddings/oleObject5.bin"/><Relationship Id="rId9" Type="http://schemas.openxmlformats.org/officeDocument/2006/relationships/image" Target="../media/image15.wmf"/></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8.bin"/><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29.png"/><Relationship Id="rId4" Type="http://schemas.openxmlformats.org/officeDocument/2006/relationships/notesSlide" Target="../notesSlides/notesSlide4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image" Target="../media/image3.wmf"/><Relationship Id="rId7" Type="http://schemas.openxmlformats.org/officeDocument/2006/relationships/oleObject" Target="../embeddings/oleObject4.bin"/><Relationship Id="rId2" Type="http://schemas.openxmlformats.org/officeDocument/2006/relationships/oleObject" Target="../embeddings/oleObject1.bin"/><Relationship Id="rId1" Type="http://schemas.openxmlformats.org/officeDocument/2006/relationships/slideLayout" Target="../slideLayouts/slideLayout4.xml"/><Relationship Id="rId6" Type="http://schemas.openxmlformats.org/officeDocument/2006/relationships/oleObject" Target="../embeddings/oleObject3.bin"/><Relationship Id="rId5" Type="http://schemas.openxmlformats.org/officeDocument/2006/relationships/image" Target="../media/image4.w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s://jameshalderman.com/a8_anim_lib_page/" TargetMode="External"/><Relationship Id="rId2" Type="http://schemas.openxmlformats.org/officeDocument/2006/relationships/notesSlide" Target="../notesSlides/notesSlide49.xml"/><Relationship Id="rId1" Type="http://schemas.openxmlformats.org/officeDocument/2006/relationships/slideLayout" Target="../slideLayouts/slideLayout8.xml"/><Relationship Id="rId4" Type="http://schemas.openxmlformats.org/officeDocument/2006/relationships/hyperlink" Target="https://jameshalderman.com/a8_vid_lib_page/"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C6B8E-5956-2E6D-D927-E1488CB87120}"/>
              </a:ext>
            </a:extLst>
          </p:cNvPr>
          <p:cNvSpPr>
            <a:spLocks noGrp="1"/>
          </p:cNvSpPr>
          <p:nvPr>
            <p:ph type="title"/>
          </p:nvPr>
        </p:nvSpPr>
        <p:spPr>
          <a:xfrm>
            <a:off x="438149" y="180881"/>
            <a:ext cx="8310563" cy="1144347"/>
          </a:xfrm>
        </p:spPr>
        <p:txBody>
          <a:bodyPr wrap="square" lIns="0" tIns="18000" rIns="0" bIns="18000" anchor="ctr">
            <a:spAutoFit/>
          </a:bodyPr>
          <a:lstStyle/>
          <a:p>
            <a:r>
              <a:rPr lang="en-US" dirty="0"/>
              <a:t>Advanced Engine Performance Diagnosis</a:t>
            </a:r>
            <a:endParaRPr lang="en-US" noProof="0" dirty="0"/>
          </a:p>
        </p:txBody>
      </p:sp>
      <p:sp>
        <p:nvSpPr>
          <p:cNvPr id="3" name="Text Placeholder 2">
            <a:extLst>
              <a:ext uri="{FF2B5EF4-FFF2-40B4-BE49-F238E27FC236}">
                <a16:creationId xmlns:a16="http://schemas.microsoft.com/office/drawing/2014/main" id="{A2A373D2-E818-425A-2D9C-02C7C087146B}"/>
              </a:ext>
            </a:extLst>
          </p:cNvPr>
          <p:cNvSpPr>
            <a:spLocks noGrp="1"/>
          </p:cNvSpPr>
          <p:nvPr>
            <p:ph type="body" idx="1"/>
          </p:nvPr>
        </p:nvSpPr>
        <p:spPr>
          <a:xfrm>
            <a:off x="445550" y="1492302"/>
            <a:ext cx="1953932" cy="344128"/>
          </a:xfrm>
        </p:spPr>
        <p:txBody>
          <a:bodyPr wrap="square" lIns="0" tIns="18000" rIns="0" bIns="18000" anchor="ctr">
            <a:spAutoFit/>
          </a:bodyPr>
          <a:lstStyle/>
          <a:p>
            <a:r>
              <a:rPr lang="en-US" dirty="0"/>
              <a:t>Eighth Edition</a:t>
            </a:r>
          </a:p>
        </p:txBody>
      </p:sp>
      <p:pic>
        <p:nvPicPr>
          <p:cNvPr id="4" name="Picture 3" descr="Front Cover: Advanced Engine Performance Diagnosis Eighth Edition by Halderman and Ward.">
            <a:extLst>
              <a:ext uri="{FF2B5EF4-FFF2-40B4-BE49-F238E27FC236}">
                <a16:creationId xmlns:a16="http://schemas.microsoft.com/office/drawing/2014/main" id="{D29D52A3-5B02-B276-2AA4-4F6E2ECDF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306" y="2048922"/>
            <a:ext cx="3296256" cy="4087357"/>
          </a:xfrm>
          <a:prstGeom prst="rect">
            <a:avLst/>
          </a:prstGeom>
        </p:spPr>
      </p:pic>
      <p:sp>
        <p:nvSpPr>
          <p:cNvPr id="6" name="Content Placeholder 5">
            <a:extLst>
              <a:ext uri="{FF2B5EF4-FFF2-40B4-BE49-F238E27FC236}">
                <a16:creationId xmlns:a16="http://schemas.microsoft.com/office/drawing/2014/main" id="{4503EBA1-5ECB-152F-082E-D35D2033672F}"/>
              </a:ext>
            </a:extLst>
          </p:cNvPr>
          <p:cNvSpPr>
            <a:spLocks noGrp="1"/>
          </p:cNvSpPr>
          <p:nvPr>
            <p:ph sz="quarter" idx="14"/>
          </p:nvPr>
        </p:nvSpPr>
        <p:spPr>
          <a:xfrm>
            <a:off x="4583016" y="2999127"/>
            <a:ext cx="1961003" cy="498016"/>
          </a:xfrm>
        </p:spPr>
        <p:txBody>
          <a:bodyPr wrap="square" lIns="0" tIns="18000" rIns="0" bIns="18000" anchor="ctr">
            <a:spAutoFit/>
          </a:bodyPr>
          <a:lstStyle/>
          <a:p>
            <a:pPr indent="-101600"/>
            <a:r>
              <a:rPr lang="en-US" noProof="0" dirty="0"/>
              <a:t>Chapter 16</a:t>
            </a:r>
          </a:p>
        </p:txBody>
      </p:sp>
      <p:sp>
        <p:nvSpPr>
          <p:cNvPr id="8" name="Content Placeholder 7">
            <a:extLst>
              <a:ext uri="{FF2B5EF4-FFF2-40B4-BE49-F238E27FC236}">
                <a16:creationId xmlns:a16="http://schemas.microsoft.com/office/drawing/2014/main" id="{867D26DE-3068-F5C4-1D8E-DE6D246B8DB9}"/>
              </a:ext>
            </a:extLst>
          </p:cNvPr>
          <p:cNvSpPr>
            <a:spLocks noGrp="1"/>
          </p:cNvSpPr>
          <p:nvPr>
            <p:ph sz="quarter" idx="15"/>
          </p:nvPr>
        </p:nvSpPr>
        <p:spPr>
          <a:xfrm>
            <a:off x="4583017" y="3580015"/>
            <a:ext cx="3951383" cy="713460"/>
          </a:xfrm>
        </p:spPr>
        <p:txBody>
          <a:bodyPr wrap="square" lIns="0" tIns="18000" rIns="0" bIns="18000" anchor="ctr">
            <a:spAutoFit/>
          </a:bodyPr>
          <a:lstStyle/>
          <a:p>
            <a:pPr marL="0"/>
            <a:r>
              <a:rPr lang="en-US" dirty="0"/>
              <a:t>Temperature and Throttle Position Sensors</a:t>
            </a:r>
          </a:p>
        </p:txBody>
      </p:sp>
      <p:pic>
        <p:nvPicPr>
          <p:cNvPr id="7" name="Picture 6" descr="Pearson logo">
            <a:extLst>
              <a:ext uri="{FF2B5EF4-FFF2-40B4-BE49-F238E27FC236}">
                <a16:creationId xmlns:a16="http://schemas.microsoft.com/office/drawing/2014/main" id="{BC10E590-1024-DF65-28AB-40D198D4B3C1}"/>
              </a:ext>
            </a:extLst>
          </p:cNvPr>
          <p:cNvPicPr>
            <a:picLocks noChangeAspect="1"/>
          </p:cNvPicPr>
          <p:nvPr/>
        </p:nvPicPr>
        <p:blipFill>
          <a:blip r:embed="rId4"/>
          <a:stretch>
            <a:fillRect/>
          </a:stretch>
        </p:blipFill>
        <p:spPr>
          <a:xfrm>
            <a:off x="451710" y="6424935"/>
            <a:ext cx="947596" cy="301782"/>
          </a:xfrm>
          <a:prstGeom prst="rect">
            <a:avLst/>
          </a:prstGeom>
        </p:spPr>
      </p:pic>
      <p:sp>
        <p:nvSpPr>
          <p:cNvPr id="5" name="Content Placeholder 4">
            <a:extLst>
              <a:ext uri="{FF2B5EF4-FFF2-40B4-BE49-F238E27FC236}">
                <a16:creationId xmlns:a16="http://schemas.microsoft.com/office/drawing/2014/main" id="{0BFE8711-94A7-ACB4-596D-C5D680131142}"/>
              </a:ext>
            </a:extLst>
          </p:cNvPr>
          <p:cNvSpPr>
            <a:spLocks noGrp="1"/>
          </p:cNvSpPr>
          <p:nvPr>
            <p:ph sz="quarter" idx="18"/>
          </p:nvPr>
        </p:nvSpPr>
        <p:spPr>
          <a:xfrm>
            <a:off x="2728913" y="6471204"/>
            <a:ext cx="5969794" cy="221018"/>
          </a:xfrm>
          <a:noFill/>
          <a:ln>
            <a:noFill/>
          </a:ln>
        </p:spPr>
        <p:txBody>
          <a:bodyPr wrap="square" lIns="0" tIns="18000" rIns="0" bIns="18000" anchor="ctr" anchorCtr="0">
            <a:spAutoFit/>
          </a:bodyPr>
          <a:lstStyle/>
          <a:p>
            <a:pPr algn="r">
              <a:buNone/>
            </a:pPr>
            <a:r>
              <a:rPr lang="en-US" sz="1200" noProof="0" dirty="0">
                <a:latin typeface="Verdana" panose="020B0604030504040204" pitchFamily="34" charset="0"/>
                <a:ea typeface="Verdana" panose="020B0604030504040204" pitchFamily="34" charset="0"/>
              </a:rPr>
              <a:t>Copyright © 2025 Pearson Education, Inc. All Rights Reserved</a:t>
            </a:r>
          </a:p>
        </p:txBody>
      </p:sp>
    </p:spTree>
    <p:extLst>
      <p:ext uri="{BB962C8B-B14F-4D97-AF65-F5344CB8AC3E}">
        <p14:creationId xmlns:p14="http://schemas.microsoft.com/office/powerpoint/2010/main" val="3687604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8537" y="160510"/>
            <a:ext cx="8310175" cy="646331"/>
          </a:xfrm>
        </p:spPr>
        <p:txBody>
          <a:bodyPr wrap="square" lIns="0" tIns="45720" rIns="0" bIns="45720" anchor="ctr" anchorCtr="0">
            <a:spAutoFit/>
          </a:bodyPr>
          <a:lstStyle/>
          <a:p>
            <a:r>
              <a:rPr lang="en-US" dirty="0"/>
              <a:t>Question 1</a:t>
            </a:r>
          </a:p>
        </p:txBody>
      </p:sp>
      <p:sp>
        <p:nvSpPr>
          <p:cNvPr id="4" name="Content Placeholder 3"/>
          <p:cNvSpPr>
            <a:spLocks noGrp="1"/>
          </p:cNvSpPr>
          <p:nvPr>
            <p:ph idx="1"/>
          </p:nvPr>
        </p:nvSpPr>
        <p:spPr>
          <a:xfrm>
            <a:off x="438537" y="918002"/>
            <a:ext cx="8310175" cy="461665"/>
          </a:xfrm>
        </p:spPr>
        <p:txBody>
          <a:bodyPr wrap="square" lIns="0" tIns="45720" rIns="0" bIns="45720" anchor="ctr" anchorCtr="0">
            <a:spAutoFit/>
          </a:bodyPr>
          <a:lstStyle/>
          <a:p>
            <a:pPr marL="0" indent="0">
              <a:buNone/>
            </a:pPr>
            <a:r>
              <a:rPr lang="en-US" sz="2400" dirty="0"/>
              <a:t>What is the purpose of a stepped </a:t>
            </a:r>
            <a:r>
              <a:rPr lang="en-US" sz="2400" spc="-300" dirty="0"/>
              <a:t>E C </a:t>
            </a:r>
            <a:r>
              <a:rPr lang="en-US" sz="2400" dirty="0"/>
              <a:t>T circuit?</a:t>
            </a:r>
          </a:p>
        </p:txBody>
      </p:sp>
    </p:spTree>
    <p:extLst>
      <p:ext uri="{BB962C8B-B14F-4D97-AF65-F5344CB8AC3E}">
        <p14:creationId xmlns:p14="http://schemas.microsoft.com/office/powerpoint/2010/main" val="3699023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8537" y="160510"/>
            <a:ext cx="8310175" cy="646331"/>
          </a:xfrm>
        </p:spPr>
        <p:txBody>
          <a:bodyPr wrap="square" lIns="0" tIns="45720" rIns="0" bIns="45720" anchor="ctr" anchorCtr="0">
            <a:spAutoFit/>
          </a:bodyPr>
          <a:lstStyle/>
          <a:p>
            <a:r>
              <a:rPr lang="en-US" dirty="0"/>
              <a:t>Answer 1</a:t>
            </a:r>
          </a:p>
        </p:txBody>
      </p:sp>
      <p:sp>
        <p:nvSpPr>
          <p:cNvPr id="4" name="Content Placeholder 3"/>
          <p:cNvSpPr>
            <a:spLocks noGrp="1"/>
          </p:cNvSpPr>
          <p:nvPr>
            <p:ph idx="1"/>
          </p:nvPr>
        </p:nvSpPr>
        <p:spPr>
          <a:xfrm>
            <a:off x="438537" y="918002"/>
            <a:ext cx="8310175" cy="461665"/>
          </a:xfrm>
        </p:spPr>
        <p:txBody>
          <a:bodyPr wrap="square" lIns="0" tIns="45720" rIns="0" bIns="45720" anchor="ctr" anchorCtr="0">
            <a:spAutoFit/>
          </a:bodyPr>
          <a:lstStyle/>
          <a:p>
            <a:pPr marL="0" indent="0">
              <a:buNone/>
            </a:pPr>
            <a:r>
              <a:rPr lang="en-US" sz="2400" dirty="0"/>
              <a:t>To broaden the range of the coolant temperature sensor.</a:t>
            </a:r>
          </a:p>
        </p:txBody>
      </p:sp>
    </p:spTree>
    <p:extLst>
      <p:ext uri="{BB962C8B-B14F-4D97-AF65-F5344CB8AC3E}">
        <p14:creationId xmlns:p14="http://schemas.microsoft.com/office/powerpoint/2010/main" val="4222229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38537" y="167014"/>
            <a:ext cx="8310175" cy="646331"/>
          </a:xfrm>
        </p:spPr>
        <p:txBody>
          <a:bodyPr wrap="square" lIns="0" tIns="45720" rIns="0" bIns="45720" anchor="ctr" anchorCtr="0">
            <a:spAutoFit/>
          </a:bodyPr>
          <a:lstStyle/>
          <a:p>
            <a:r>
              <a:rPr lang="en-US" dirty="0"/>
              <a:t>Testing </a:t>
            </a:r>
            <a:r>
              <a:rPr lang="en-US" spc="-500" dirty="0"/>
              <a:t>E C </a:t>
            </a:r>
            <a:r>
              <a:rPr lang="en-US" dirty="0"/>
              <a:t>T Sensor</a:t>
            </a:r>
            <a:endParaRPr lang="en-US" sz="28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2985" y="918523"/>
            <a:ext cx="8315727" cy="4401205"/>
          </a:xfrm>
        </p:spPr>
        <p:txBody>
          <a:bodyPr wrap="square" lIns="0" tIns="45720" rIns="0" bIns="45720" anchor="ctr" anchorCtr="0">
            <a:spAutoFit/>
          </a:bodyPr>
          <a:lstStyle/>
          <a:p>
            <a:pPr marL="342900" indent="-342900">
              <a:spcBef>
                <a:spcPts val="600"/>
              </a:spcBef>
              <a:buSzTx/>
            </a:pPr>
            <a:r>
              <a:rPr lang="en-US" sz="2400" dirty="0"/>
              <a:t>Testing </a:t>
            </a:r>
            <a:r>
              <a:rPr lang="en-US" sz="2400" spc="-300" dirty="0"/>
              <a:t>E C </a:t>
            </a:r>
            <a:r>
              <a:rPr lang="en-US" sz="2400" dirty="0"/>
              <a:t>T by Visual Inspection</a:t>
            </a:r>
          </a:p>
          <a:p>
            <a:pPr marL="829818" lvl="1" indent="-342900">
              <a:buSzTx/>
            </a:pPr>
            <a:r>
              <a:rPr lang="en-US" sz="2400" dirty="0"/>
              <a:t>Properly filled cooling system</a:t>
            </a:r>
          </a:p>
          <a:p>
            <a:pPr marL="829818" lvl="1" indent="-342900">
              <a:buSzTx/>
            </a:pPr>
            <a:r>
              <a:rPr lang="en-US" sz="2400" dirty="0"/>
              <a:t>Proper pressure maintained by the radiator cap</a:t>
            </a:r>
          </a:p>
          <a:p>
            <a:pPr marL="829818" lvl="1" indent="-342900">
              <a:buSzTx/>
            </a:pPr>
            <a:r>
              <a:rPr lang="en-US" sz="2400" dirty="0"/>
              <a:t>Proper antifreeze-water mix</a:t>
            </a:r>
          </a:p>
          <a:p>
            <a:pPr marL="829818" lvl="1" indent="-342900">
              <a:buSzTx/>
            </a:pPr>
            <a:r>
              <a:rPr lang="en-US" sz="2400" dirty="0"/>
              <a:t>Proper operation of the cooling fan</a:t>
            </a:r>
          </a:p>
          <a:p>
            <a:pPr marL="342900" indent="-342900">
              <a:spcBef>
                <a:spcPts val="600"/>
              </a:spcBef>
              <a:buSzTx/>
            </a:pPr>
            <a:r>
              <a:rPr lang="en-US" sz="2400" dirty="0"/>
              <a:t>Testing </a:t>
            </a:r>
            <a:r>
              <a:rPr lang="en-US" sz="2400" spc="-300" dirty="0"/>
              <a:t>E C </a:t>
            </a:r>
            <a:r>
              <a:rPr lang="en-US" sz="2400" dirty="0"/>
              <a:t>T Using </a:t>
            </a:r>
            <a:r>
              <a:rPr lang="en-US" sz="2400" spc="-300" dirty="0"/>
              <a:t>D M </a:t>
            </a:r>
            <a:r>
              <a:rPr lang="en-US" sz="2400" dirty="0"/>
              <a:t>M </a:t>
            </a:r>
          </a:p>
          <a:p>
            <a:pPr marL="829818" lvl="1" indent="-342900">
              <a:buSzTx/>
            </a:pPr>
            <a:r>
              <a:rPr lang="en-US" sz="2400" dirty="0"/>
              <a:t>Measure resistance and compare to a chart.</a:t>
            </a:r>
          </a:p>
          <a:p>
            <a:pPr marL="342900" indent="-342900">
              <a:spcBef>
                <a:spcPts val="600"/>
              </a:spcBef>
              <a:buSzTx/>
            </a:pPr>
            <a:r>
              <a:rPr lang="en-US" sz="2400" dirty="0"/>
              <a:t>Testing </a:t>
            </a:r>
            <a:r>
              <a:rPr lang="en-US" sz="2400" spc="-200" dirty="0"/>
              <a:t>E C </a:t>
            </a:r>
            <a:r>
              <a:rPr lang="en-US" sz="2400" dirty="0"/>
              <a:t>T Sensor Using a Scan Tool</a:t>
            </a:r>
          </a:p>
          <a:p>
            <a:pPr marL="829818" lvl="1" indent="-342900">
              <a:buSzTx/>
            </a:pPr>
            <a:r>
              <a:rPr lang="en-US" sz="2400" dirty="0"/>
              <a:t>Compare displayed temperature with the actual temperature of the engine.</a:t>
            </a:r>
            <a:endParaRPr lang="en-US" altLang="en-US" sz="2400" noProof="0" dirty="0">
              <a:solidFill>
                <a:schemeClr val="tx1"/>
              </a:solidFill>
            </a:endParaRPr>
          </a:p>
        </p:txBody>
      </p:sp>
    </p:spTree>
    <p:extLst>
      <p:ext uri="{BB962C8B-B14F-4D97-AF65-F5344CB8AC3E}">
        <p14:creationId xmlns:p14="http://schemas.microsoft.com/office/powerpoint/2010/main" val="3632799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38537" y="158521"/>
            <a:ext cx="8310175" cy="646331"/>
          </a:xfrm>
        </p:spPr>
        <p:txBody>
          <a:bodyPr wrap="square" lIns="0" tIns="45720" rIns="0" bIns="45720" anchor="ctr" anchorCtr="0">
            <a:spAutoFit/>
          </a:bodyPr>
          <a:lstStyle/>
          <a:p>
            <a:r>
              <a:rPr lang="en-US" noProof="0" dirty="0"/>
              <a:t>Figure </a:t>
            </a:r>
            <a:r>
              <a:rPr lang="en-US" dirty="0"/>
              <a:t>16</a:t>
            </a:r>
            <a:r>
              <a:rPr lang="en-US" noProof="0" dirty="0"/>
              <a:t>.5</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540" y="915859"/>
            <a:ext cx="4025510" cy="461665"/>
          </a:xfrm>
        </p:spPr>
        <p:txBody>
          <a:bodyPr wrap="square" lIns="0" tIns="45720" rIns="0" bIns="45720" anchor="ctr" anchorCtr="0">
            <a:spAutoFit/>
          </a:bodyPr>
          <a:lstStyle/>
          <a:p>
            <a:pPr marL="0" indent="0">
              <a:buNone/>
            </a:pPr>
            <a:r>
              <a:rPr lang="en-US" sz="2400" spc="-300" noProof="0" dirty="0"/>
              <a:t>E C </a:t>
            </a:r>
            <a:r>
              <a:rPr lang="en-US" sz="2400" noProof="0" dirty="0"/>
              <a:t>T Resistance</a:t>
            </a:r>
          </a:p>
        </p:txBody>
      </p:sp>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38537" y="1493248"/>
            <a:ext cx="4025510" cy="2308324"/>
          </a:xfrm>
        </p:spPr>
        <p:txBody>
          <a:bodyPr wrap="square" lIns="0" tIns="45720" rIns="0" bIns="45720" anchor="ctr" anchorCtr="0">
            <a:spAutoFit/>
          </a:bodyPr>
          <a:lstStyle/>
          <a:p>
            <a:pPr marL="0" indent="0">
              <a:buNone/>
            </a:pPr>
            <a:r>
              <a:rPr lang="en-US" sz="2400" noProof="0" dirty="0"/>
              <a:t>Measuring the resistance of the </a:t>
            </a:r>
            <a:r>
              <a:rPr lang="en-US" sz="2400" spc="-300" noProof="0" dirty="0"/>
              <a:t>E C </a:t>
            </a:r>
            <a:r>
              <a:rPr lang="en-US" sz="2400" noProof="0" dirty="0"/>
              <a:t>T sensor. The resistance measurement can then be compared with specifications. (Courtesy of Fluke </a:t>
            </a:r>
            <a:r>
              <a:rPr lang="en-US" sz="2400" dirty="0"/>
              <a:t>C</a:t>
            </a:r>
            <a:r>
              <a:rPr lang="en-US" sz="2400" noProof="0" dirty="0"/>
              <a:t>orporation)</a:t>
            </a:r>
          </a:p>
        </p:txBody>
      </p:sp>
      <p:pic>
        <p:nvPicPr>
          <p:cNvPr id="3" name="Picture 2" descr="A multi meter connected to the 2 terminals of E C T sensors.">
            <a:extLst>
              <a:ext uri="{FF2B5EF4-FFF2-40B4-BE49-F238E27FC236}">
                <a16:creationId xmlns:a16="http://schemas.microsoft.com/office/drawing/2014/main" id="{EDF34C3A-302C-EE53-1066-2DAFC7A479AD}"/>
              </a:ext>
            </a:extLst>
          </p:cNvPr>
          <p:cNvPicPr>
            <a:picLocks noChangeAspect="1"/>
          </p:cNvPicPr>
          <p:nvPr/>
        </p:nvPicPr>
        <p:blipFill>
          <a:blip r:embed="rId3"/>
          <a:stretch>
            <a:fillRect/>
          </a:stretch>
        </p:blipFill>
        <p:spPr>
          <a:xfrm>
            <a:off x="4954040" y="1019730"/>
            <a:ext cx="3377003" cy="5133848"/>
          </a:xfrm>
          <a:prstGeom prst="rect">
            <a:avLst/>
          </a:prstGeom>
        </p:spPr>
      </p:pic>
    </p:spTree>
    <p:extLst>
      <p:ext uri="{BB962C8B-B14F-4D97-AF65-F5344CB8AC3E}">
        <p14:creationId xmlns:p14="http://schemas.microsoft.com/office/powerpoint/2010/main" val="3926080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CAED6-E1E7-048A-DA33-1DF8D1DF1F40}"/>
              </a:ext>
            </a:extLst>
          </p:cNvPr>
          <p:cNvSpPr>
            <a:spLocks noGrp="1"/>
          </p:cNvSpPr>
          <p:nvPr>
            <p:ph type="title"/>
          </p:nvPr>
        </p:nvSpPr>
        <p:spPr>
          <a:xfrm>
            <a:off x="457200" y="266240"/>
            <a:ext cx="8229600" cy="1046410"/>
          </a:xfrm>
        </p:spPr>
        <p:txBody>
          <a:bodyPr/>
          <a:lstStyle/>
          <a:p>
            <a:r>
              <a:rPr lang="en-US" sz="2800" dirty="0"/>
              <a:t>Animation:</a:t>
            </a:r>
            <a:br>
              <a:rPr lang="en-US" sz="2800" dirty="0"/>
            </a:br>
            <a:r>
              <a:rPr lang="en-US" sz="2800" dirty="0"/>
              <a:t>Test Engine Coolant Temperature, ECT, Sensor</a:t>
            </a:r>
          </a:p>
        </p:txBody>
      </p:sp>
      <p:sp>
        <p:nvSpPr>
          <p:cNvPr id="10" name="Rectangle 9">
            <a:extLst>
              <a:ext uri="{FF2B5EF4-FFF2-40B4-BE49-F238E27FC236}">
                <a16:creationId xmlns:a16="http://schemas.microsoft.com/office/drawing/2014/main" id="{6986C7BA-7E09-4D41-AD9C-B32818B3E94D}"/>
              </a:ext>
            </a:extLst>
          </p:cNvPr>
          <p:cNvSpPr/>
          <p:nvPr/>
        </p:nvSpPr>
        <p:spPr>
          <a:xfrm>
            <a:off x="7802881" y="1499743"/>
            <a:ext cx="164894" cy="42827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7D7CE68-F821-91C0-817F-487C799E3C49}"/>
              </a:ext>
            </a:extLst>
          </p:cNvPr>
          <p:cNvSpPr/>
          <p:nvPr/>
        </p:nvSpPr>
        <p:spPr>
          <a:xfrm>
            <a:off x="1862356" y="1434517"/>
            <a:ext cx="5545123" cy="3355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test_engine_coolant_temp_ect_sensor_ch72">
            <a:hlinkClick r:id="" action="ppaction://media"/>
            <a:extLst>
              <a:ext uri="{FF2B5EF4-FFF2-40B4-BE49-F238E27FC236}">
                <a16:creationId xmlns:a16="http://schemas.microsoft.com/office/drawing/2014/main" id="{5C8A435B-C331-E43C-473B-D526E3F1D0A7}"/>
              </a:ext>
            </a:extLst>
          </p:cNvPr>
          <p:cNvPicPr>
            <a:picLocks noGrp="1" noChangeAspect="1"/>
          </p:cNvPicPr>
          <p:nvPr>
            <p:ph sz="quarter" idx="13"/>
            <a:videoFile r:link="rId2"/>
            <p:extLst>
              <p:ext uri="{DAA4B4D4-6D71-4841-9C94-3DE7FCFB9230}">
                <p14:media xmlns:p14="http://schemas.microsoft.com/office/powerpoint/2010/main" r:embed="rId1"/>
              </p:ext>
            </p:extLst>
          </p:nvPr>
        </p:nvPicPr>
        <p:blipFill>
          <a:blip r:embed="rId4"/>
          <a:stretch>
            <a:fillRect/>
          </a:stretch>
        </p:blipFill>
        <p:spPr>
          <a:xfrm>
            <a:off x="457200" y="1555749"/>
            <a:ext cx="8229600" cy="4282747"/>
          </a:xfrm>
        </p:spPr>
      </p:pic>
    </p:spTree>
    <p:extLst>
      <p:ext uri="{BB962C8B-B14F-4D97-AF65-F5344CB8AC3E}">
        <p14:creationId xmlns:p14="http://schemas.microsoft.com/office/powerpoint/2010/main" val="109356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63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2F9EE-B38A-A7B1-26B1-4B64CA0CE0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021DD6-9A8A-7461-6A92-CD2AD1592940}"/>
              </a:ext>
            </a:extLst>
          </p:cNvPr>
          <p:cNvSpPr>
            <a:spLocks noGrp="1"/>
          </p:cNvSpPr>
          <p:nvPr>
            <p:ph type="title"/>
          </p:nvPr>
        </p:nvSpPr>
        <p:spPr>
          <a:xfrm>
            <a:off x="447675" y="165255"/>
            <a:ext cx="8302624" cy="646331"/>
          </a:xfrm>
        </p:spPr>
        <p:txBody>
          <a:bodyPr wrap="square" lIns="0" tIns="45720" rIns="0" bIns="45720" anchor="ctr" anchorCtr="0">
            <a:spAutoFit/>
          </a:bodyPr>
          <a:lstStyle/>
          <a:p>
            <a:r>
              <a:rPr lang="en-US" sz="3600" dirty="0">
                <a:latin typeface="+mj-lt"/>
              </a:rPr>
              <a:t>Figure 16.6</a:t>
            </a:r>
          </a:p>
        </p:txBody>
      </p:sp>
      <p:sp>
        <p:nvSpPr>
          <p:cNvPr id="3" name="Content Placeholder 2">
            <a:extLst>
              <a:ext uri="{FF2B5EF4-FFF2-40B4-BE49-F238E27FC236}">
                <a16:creationId xmlns:a16="http://schemas.microsoft.com/office/drawing/2014/main" id="{DB9A79FF-DCEE-55EE-CED2-B5FD9B9D1506}"/>
              </a:ext>
            </a:extLst>
          </p:cNvPr>
          <p:cNvSpPr>
            <a:spLocks noGrp="1"/>
          </p:cNvSpPr>
          <p:nvPr>
            <p:ph idx="1"/>
          </p:nvPr>
        </p:nvSpPr>
        <p:spPr>
          <a:xfrm>
            <a:off x="438150" y="912168"/>
            <a:ext cx="2562225" cy="461665"/>
          </a:xfrm>
        </p:spPr>
        <p:txBody>
          <a:bodyPr wrap="square" lIns="0" tIns="45720" rIns="0" bIns="45720" anchor="ctr" anchorCtr="0">
            <a:spAutoFit/>
          </a:bodyPr>
          <a:lstStyle/>
          <a:p>
            <a:pPr marL="0" indent="0">
              <a:buNone/>
            </a:pPr>
            <a:r>
              <a:rPr lang="en-US" sz="2400" spc="-300" dirty="0"/>
              <a:t>E C </a:t>
            </a:r>
            <a:r>
              <a:rPr lang="en-US" sz="2400" dirty="0"/>
              <a:t>T Voltage Drop</a:t>
            </a:r>
          </a:p>
        </p:txBody>
      </p:sp>
      <p:pic>
        <p:nvPicPr>
          <p:cNvPr id="25" name="Picture 24" descr="An illustration depicts an E C T sensor connected to an A/D converter.&#10;Long description is available in notes, press F6.">
            <a:extLst>
              <a:ext uri="{FF2B5EF4-FFF2-40B4-BE49-F238E27FC236}">
                <a16:creationId xmlns:a16="http://schemas.microsoft.com/office/drawing/2014/main" id="{5478A248-E78A-FD95-70F9-37884072D73E}"/>
              </a:ext>
            </a:extLst>
          </p:cNvPr>
          <p:cNvPicPr>
            <a:picLocks noChangeAspect="1"/>
          </p:cNvPicPr>
          <p:nvPr/>
        </p:nvPicPr>
        <p:blipFill>
          <a:blip r:embed="rId3"/>
          <a:stretch>
            <a:fillRect/>
          </a:stretch>
        </p:blipFill>
        <p:spPr>
          <a:xfrm>
            <a:off x="2107666" y="1457898"/>
            <a:ext cx="4928669" cy="2627326"/>
          </a:xfrm>
          <a:prstGeom prst="rect">
            <a:avLst/>
          </a:prstGeom>
        </p:spPr>
      </p:pic>
      <p:sp>
        <p:nvSpPr>
          <p:cNvPr id="4" name="Content Placeholder 3">
            <a:extLst>
              <a:ext uri="{FF2B5EF4-FFF2-40B4-BE49-F238E27FC236}">
                <a16:creationId xmlns:a16="http://schemas.microsoft.com/office/drawing/2014/main" id="{ADAF6E16-64A7-CBA5-A5B3-3F6D9ECD2406}"/>
              </a:ext>
            </a:extLst>
          </p:cNvPr>
          <p:cNvSpPr>
            <a:spLocks noGrp="1"/>
          </p:cNvSpPr>
          <p:nvPr>
            <p:ph idx="13"/>
          </p:nvPr>
        </p:nvSpPr>
        <p:spPr>
          <a:xfrm>
            <a:off x="447675" y="4213433"/>
            <a:ext cx="3140079" cy="400110"/>
          </a:xfrm>
        </p:spPr>
        <p:txBody>
          <a:bodyPr wrap="square" lIns="0" tIns="45720" rIns="0" bIns="45720" anchor="ctr" anchorCtr="0">
            <a:spAutoFit/>
          </a:bodyPr>
          <a:lstStyle/>
          <a:p>
            <a:pPr marL="0" indent="0">
              <a:spcBef>
                <a:spcPts val="600"/>
              </a:spcBef>
              <a:buNone/>
            </a:pPr>
            <a:r>
              <a:rPr lang="en-US" sz="2000" dirty="0">
                <a:solidFill>
                  <a:schemeClr val="tx1"/>
                </a:solidFill>
                <a:latin typeface="Arial" panose="020B0604020202020204" pitchFamily="34" charset="0"/>
                <a:cs typeface="Arial" panose="020B0604020202020204" pitchFamily="34" charset="0"/>
              </a:rPr>
              <a:t>When voltage drop reaches</a:t>
            </a:r>
          </a:p>
        </p:txBody>
      </p:sp>
      <p:graphicFrame>
        <p:nvGraphicFramePr>
          <p:cNvPr id="21" name="Object 20" descr="1 point 2 0">
            <a:extLst>
              <a:ext uri="{FF2B5EF4-FFF2-40B4-BE49-F238E27FC236}">
                <a16:creationId xmlns:a16="http://schemas.microsoft.com/office/drawing/2014/main" id="{E8EC84EA-47AA-0AE5-5DDB-FF53BB22E233}"/>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3168599568"/>
              </p:ext>
            </p:extLst>
          </p:nvPr>
        </p:nvGraphicFramePr>
        <p:xfrm>
          <a:off x="3616523" y="4281087"/>
          <a:ext cx="536179" cy="293557"/>
        </p:xfrm>
        <a:graphic>
          <a:graphicData uri="http://schemas.openxmlformats.org/presentationml/2006/ole">
            <mc:AlternateContent xmlns:mc="http://schemas.openxmlformats.org/markup-compatibility/2006">
              <mc:Choice xmlns:v="urn:schemas-microsoft-com:vml" Requires="v">
                <p:oleObj name="Equation" r:id="rId4" imgW="330120" imgH="177480" progId="Equation.DSMT4">
                  <p:embed/>
                </p:oleObj>
              </mc:Choice>
              <mc:Fallback>
                <p:oleObj name="Equation" r:id="rId4" imgW="330120" imgH="177480" progId="Equation.DSMT4">
                  <p:embed/>
                  <p:pic>
                    <p:nvPicPr>
                      <p:cNvPr id="17" name="Object 16" descr="O B D hyphen Roman number 2.">
                        <a:extLst>
                          <a:ext uri="{FF2B5EF4-FFF2-40B4-BE49-F238E27FC236}">
                            <a16:creationId xmlns:a16="http://schemas.microsoft.com/office/drawing/2014/main" id="{ACF4A283-E2BD-4D38-95D5-723EAF0A0F53}"/>
                          </a:ext>
                          <a:ext uri="{C183D7F6-B498-43B3-948B-1728B52AA6E4}">
                            <adec:decorative xmlns:adec="http://schemas.microsoft.com/office/drawing/2017/decorative" val="0"/>
                          </a:ext>
                        </a:extLst>
                      </p:cNvPr>
                      <p:cNvPicPr/>
                      <p:nvPr/>
                    </p:nvPicPr>
                    <p:blipFill>
                      <a:blip r:embed="rId5"/>
                      <a:stretch>
                        <a:fillRect/>
                      </a:stretch>
                    </p:blipFill>
                    <p:spPr>
                      <a:xfrm>
                        <a:off x="3616523" y="4281087"/>
                        <a:ext cx="536179" cy="293557"/>
                      </a:xfrm>
                      <a:prstGeom prst="rect">
                        <a:avLst/>
                      </a:prstGeom>
                      <a:noFill/>
                    </p:spPr>
                  </p:pic>
                </p:oleObj>
              </mc:Fallback>
            </mc:AlternateContent>
          </a:graphicData>
        </a:graphic>
      </p:graphicFrame>
      <p:sp>
        <p:nvSpPr>
          <p:cNvPr id="17" name="Content Placeholder 16">
            <a:extLst>
              <a:ext uri="{FF2B5EF4-FFF2-40B4-BE49-F238E27FC236}">
                <a16:creationId xmlns:a16="http://schemas.microsoft.com/office/drawing/2014/main" id="{9C7F5181-3D9D-3044-B769-881C8337D39A}"/>
              </a:ext>
            </a:extLst>
          </p:cNvPr>
          <p:cNvSpPr>
            <a:spLocks noGrp="1"/>
          </p:cNvSpPr>
          <p:nvPr>
            <p:ph sz="quarter" idx="14"/>
          </p:nvPr>
        </p:nvSpPr>
        <p:spPr>
          <a:xfrm>
            <a:off x="4214806" y="4213433"/>
            <a:ext cx="3705225" cy="400110"/>
          </a:xfrm>
        </p:spPr>
        <p:txBody>
          <a:bodyPr wrap="square" lIns="0" tIns="45720" rIns="0" bIns="45720" anchor="ctr" anchorCtr="0">
            <a:spAutoFit/>
          </a:bodyPr>
          <a:lstStyle/>
          <a:p>
            <a:pPr marL="0" indent="0">
              <a:buNone/>
            </a:pPr>
            <a:r>
              <a:rPr lang="en-US" sz="2000" dirty="0">
                <a:solidFill>
                  <a:schemeClr val="tx1"/>
                </a:solidFill>
                <a:latin typeface="Arial" panose="020B0604020202020204" pitchFamily="34" charset="0"/>
                <a:cs typeface="Arial" panose="020B0604020202020204" pitchFamily="34" charset="0"/>
              </a:rPr>
              <a:t>volts, </a:t>
            </a:r>
            <a:r>
              <a:rPr lang="en-US" sz="2000" spc="-300" dirty="0">
                <a:solidFill>
                  <a:schemeClr val="tx1"/>
                </a:solidFill>
                <a:latin typeface="Arial" panose="020B0604020202020204" pitchFamily="34" charset="0"/>
                <a:cs typeface="Arial" panose="020B0604020202020204" pitchFamily="34" charset="0"/>
              </a:rPr>
              <a:t>P C </a:t>
            </a:r>
            <a:r>
              <a:rPr lang="en-US" sz="2000" dirty="0">
                <a:solidFill>
                  <a:schemeClr val="tx1"/>
                </a:solidFill>
                <a:latin typeface="Arial" panose="020B0604020202020204" pitchFamily="34" charset="0"/>
                <a:cs typeface="Arial" panose="020B0604020202020204" pitchFamily="34" charset="0"/>
              </a:rPr>
              <a:t>M turns on a transistor.</a:t>
            </a:r>
            <a:endParaRPr lang="en-US" sz="2000" dirty="0"/>
          </a:p>
        </p:txBody>
      </p:sp>
      <p:sp>
        <p:nvSpPr>
          <p:cNvPr id="18" name="Content Placeholder 17">
            <a:extLst>
              <a:ext uri="{FF2B5EF4-FFF2-40B4-BE49-F238E27FC236}">
                <a16:creationId xmlns:a16="http://schemas.microsoft.com/office/drawing/2014/main" id="{358A1407-D9AA-6EFB-C18F-FA03D1A57FFB}"/>
              </a:ext>
            </a:extLst>
          </p:cNvPr>
          <p:cNvSpPr>
            <a:spLocks noGrp="1"/>
          </p:cNvSpPr>
          <p:nvPr>
            <p:ph sz="quarter" idx="15"/>
          </p:nvPr>
        </p:nvSpPr>
        <p:spPr>
          <a:xfrm>
            <a:off x="431800" y="4673111"/>
            <a:ext cx="8302625" cy="707886"/>
          </a:xfrm>
        </p:spPr>
        <p:txBody>
          <a:bodyPr lIns="0" tIns="45720" rIns="0" bIns="45720" anchor="ctr" anchorCtr="0">
            <a:spAutoFit/>
          </a:bodyPr>
          <a:lstStyle/>
          <a:p>
            <a:pPr marL="0" indent="0">
              <a:buNone/>
            </a:pPr>
            <a:r>
              <a:rPr lang="en-US" sz="2000" dirty="0">
                <a:solidFill>
                  <a:schemeClr val="tx1"/>
                </a:solidFill>
                <a:latin typeface="Arial" panose="020B0604020202020204" pitchFamily="34" charset="0"/>
                <a:cs typeface="Arial" panose="020B0604020202020204" pitchFamily="34" charset="0"/>
              </a:rPr>
              <a:t>Transistor connects 1 kΩ resistor in parallel with 10 kΩ resistor. Total circuit resistance now drops to 909 ohms. This function allows the </a:t>
            </a:r>
            <a:r>
              <a:rPr lang="en-US" sz="2000" spc="-300" dirty="0">
                <a:solidFill>
                  <a:schemeClr val="tx1"/>
                </a:solidFill>
                <a:latin typeface="Arial" panose="020B0604020202020204" pitchFamily="34" charset="0"/>
                <a:cs typeface="Arial" panose="020B0604020202020204" pitchFamily="34" charset="0"/>
              </a:rPr>
              <a:t>P C </a:t>
            </a:r>
            <a:r>
              <a:rPr lang="en-US" sz="2000" dirty="0">
                <a:solidFill>
                  <a:schemeClr val="tx1"/>
                </a:solidFill>
                <a:latin typeface="Arial" panose="020B0604020202020204" pitchFamily="34" charset="0"/>
                <a:cs typeface="Arial" panose="020B0604020202020204" pitchFamily="34" charset="0"/>
              </a:rPr>
              <a:t>M to</a:t>
            </a:r>
            <a:endParaRPr lang="en-US" sz="2000" dirty="0"/>
          </a:p>
        </p:txBody>
      </p:sp>
      <p:sp>
        <p:nvSpPr>
          <p:cNvPr id="19" name="Content Placeholder 18">
            <a:extLst>
              <a:ext uri="{FF2B5EF4-FFF2-40B4-BE49-F238E27FC236}">
                <a16:creationId xmlns:a16="http://schemas.microsoft.com/office/drawing/2014/main" id="{1EDC2B9E-11B2-9AF2-7BC6-47E2024FBC7F}"/>
              </a:ext>
            </a:extLst>
          </p:cNvPr>
          <p:cNvSpPr>
            <a:spLocks noGrp="1"/>
          </p:cNvSpPr>
          <p:nvPr>
            <p:ph sz="quarter" idx="16"/>
          </p:nvPr>
        </p:nvSpPr>
        <p:spPr>
          <a:xfrm>
            <a:off x="420687" y="5436988"/>
            <a:ext cx="7231063" cy="400110"/>
          </a:xfrm>
        </p:spPr>
        <p:txBody>
          <a:bodyPr wrap="square" lIns="0" tIns="45720" rIns="0" bIns="45720" anchor="ctr" anchorCtr="0">
            <a:spAutoFit/>
          </a:bodyPr>
          <a:lstStyle/>
          <a:p>
            <a:pPr marL="0" indent="0">
              <a:buNone/>
            </a:pPr>
            <a:r>
              <a:rPr lang="en-US" sz="2000" dirty="0">
                <a:solidFill>
                  <a:schemeClr val="tx1"/>
                </a:solidFill>
                <a:latin typeface="Arial" panose="020B0604020202020204" pitchFamily="34" charset="0"/>
                <a:cs typeface="Arial" panose="020B0604020202020204" pitchFamily="34" charset="0"/>
              </a:rPr>
              <a:t>have full binary control at cold temperatures up to approximately</a:t>
            </a:r>
            <a:endParaRPr lang="en-US" sz="2000" dirty="0"/>
          </a:p>
        </p:txBody>
      </p:sp>
      <p:graphicFrame>
        <p:nvGraphicFramePr>
          <p:cNvPr id="22" name="Object 21" descr="122 degrees Fahrenheit">
            <a:extLst>
              <a:ext uri="{FF2B5EF4-FFF2-40B4-BE49-F238E27FC236}">
                <a16:creationId xmlns:a16="http://schemas.microsoft.com/office/drawing/2014/main" id="{78D40856-9948-C662-3471-E19CB97F1089}"/>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2633840224"/>
              </p:ext>
            </p:extLst>
          </p:nvPr>
        </p:nvGraphicFramePr>
        <p:xfrm>
          <a:off x="7699375" y="5514487"/>
          <a:ext cx="701675" cy="273050"/>
        </p:xfrm>
        <a:graphic>
          <a:graphicData uri="http://schemas.openxmlformats.org/presentationml/2006/ole">
            <mc:AlternateContent xmlns:mc="http://schemas.openxmlformats.org/markup-compatibility/2006">
              <mc:Choice xmlns:v="urn:schemas-microsoft-com:vml" Requires="v">
                <p:oleObj name="Equation" r:id="rId6" imgW="431640" imgH="164880" progId="Equation.DSMT4">
                  <p:embed/>
                </p:oleObj>
              </mc:Choice>
              <mc:Fallback>
                <p:oleObj name="Equation" r:id="rId6" imgW="431640" imgH="164880" progId="Equation.DSMT4">
                  <p:embed/>
                  <p:pic>
                    <p:nvPicPr>
                      <p:cNvPr id="21" name="Object 20">
                        <a:extLst>
                          <a:ext uri="{FF2B5EF4-FFF2-40B4-BE49-F238E27FC236}">
                            <a16:creationId xmlns:a16="http://schemas.microsoft.com/office/drawing/2014/main" id="{E8EC84EA-47AA-0AE5-5DDB-FF53BB22E233}"/>
                          </a:ext>
                          <a:ext uri="{C183D7F6-B498-43B3-948B-1728B52AA6E4}">
                            <adec:decorative xmlns:adec="http://schemas.microsoft.com/office/drawing/2017/decorative" val="0"/>
                          </a:ext>
                        </a:extLst>
                      </p:cNvPr>
                      <p:cNvPicPr/>
                      <p:nvPr/>
                    </p:nvPicPr>
                    <p:blipFill>
                      <a:blip r:embed="rId7"/>
                      <a:stretch>
                        <a:fillRect/>
                      </a:stretch>
                    </p:blipFill>
                    <p:spPr>
                      <a:xfrm>
                        <a:off x="7699375" y="5514487"/>
                        <a:ext cx="701675" cy="273050"/>
                      </a:xfrm>
                      <a:prstGeom prst="rect">
                        <a:avLst/>
                      </a:prstGeom>
                      <a:noFill/>
                    </p:spPr>
                  </p:pic>
                </p:oleObj>
              </mc:Fallback>
            </mc:AlternateContent>
          </a:graphicData>
        </a:graphic>
      </p:graphicFrame>
      <p:sp>
        <p:nvSpPr>
          <p:cNvPr id="20" name="Content Placeholder 19">
            <a:extLst>
              <a:ext uri="{FF2B5EF4-FFF2-40B4-BE49-F238E27FC236}">
                <a16:creationId xmlns:a16="http://schemas.microsoft.com/office/drawing/2014/main" id="{DE5331A4-8BDB-E696-08E7-1DFCF5156C53}"/>
              </a:ext>
            </a:extLst>
          </p:cNvPr>
          <p:cNvSpPr>
            <a:spLocks noGrp="1"/>
          </p:cNvSpPr>
          <p:nvPr>
            <p:ph sz="quarter" idx="17"/>
          </p:nvPr>
        </p:nvSpPr>
        <p:spPr>
          <a:xfrm>
            <a:off x="437461" y="5878955"/>
            <a:ext cx="6838950" cy="400110"/>
          </a:xfrm>
        </p:spPr>
        <p:txBody>
          <a:bodyPr wrap="square" lIns="0" tIns="45720" rIns="0" bIns="45720" anchor="ctr" anchorCtr="0">
            <a:spAutoFit/>
          </a:bodyPr>
          <a:lstStyle/>
          <a:p>
            <a:pPr marL="0" indent="0">
              <a:buNone/>
            </a:pPr>
            <a:r>
              <a:rPr lang="en-US" sz="2000" dirty="0">
                <a:solidFill>
                  <a:schemeClr val="tx1"/>
                </a:solidFill>
                <a:latin typeface="Arial" panose="020B0604020202020204" pitchFamily="34" charset="0"/>
                <a:cs typeface="Arial" panose="020B0604020202020204" pitchFamily="34" charset="0"/>
              </a:rPr>
              <a:t>and a second full binary control at temperatures greater than</a:t>
            </a:r>
            <a:endParaRPr lang="en-US" sz="2000" dirty="0"/>
          </a:p>
        </p:txBody>
      </p:sp>
      <p:graphicFrame>
        <p:nvGraphicFramePr>
          <p:cNvPr id="23" name="Object 22" descr="122 degrees Fahrenheit">
            <a:extLst>
              <a:ext uri="{FF2B5EF4-FFF2-40B4-BE49-F238E27FC236}">
                <a16:creationId xmlns:a16="http://schemas.microsoft.com/office/drawing/2014/main" id="{8D100D09-C878-2614-D471-41BB31F9AF23}"/>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2588453512"/>
              </p:ext>
            </p:extLst>
          </p:nvPr>
        </p:nvGraphicFramePr>
        <p:xfrm>
          <a:off x="7303398" y="5942485"/>
          <a:ext cx="763588" cy="273050"/>
        </p:xfrm>
        <a:graphic>
          <a:graphicData uri="http://schemas.openxmlformats.org/presentationml/2006/ole">
            <mc:AlternateContent xmlns:mc="http://schemas.openxmlformats.org/markup-compatibility/2006">
              <mc:Choice xmlns:v="urn:schemas-microsoft-com:vml" Requires="v">
                <p:oleObj name="Equation" r:id="rId8" imgW="469800" imgH="164880" progId="Equation.DSMT4">
                  <p:embed/>
                </p:oleObj>
              </mc:Choice>
              <mc:Fallback>
                <p:oleObj name="Equation" r:id="rId8" imgW="469800" imgH="164880" progId="Equation.DSMT4">
                  <p:embed/>
                  <p:pic>
                    <p:nvPicPr>
                      <p:cNvPr id="22" name="Object 21">
                        <a:extLst>
                          <a:ext uri="{FF2B5EF4-FFF2-40B4-BE49-F238E27FC236}">
                            <a16:creationId xmlns:a16="http://schemas.microsoft.com/office/drawing/2014/main" id="{78D40856-9948-C662-3471-E19CB97F1089}"/>
                          </a:ext>
                          <a:ext uri="{C183D7F6-B498-43B3-948B-1728B52AA6E4}">
                            <adec:decorative xmlns:adec="http://schemas.microsoft.com/office/drawing/2017/decorative" val="0"/>
                          </a:ext>
                        </a:extLst>
                      </p:cNvPr>
                      <p:cNvPicPr/>
                      <p:nvPr/>
                    </p:nvPicPr>
                    <p:blipFill>
                      <a:blip r:embed="rId9"/>
                      <a:stretch>
                        <a:fillRect/>
                      </a:stretch>
                    </p:blipFill>
                    <p:spPr>
                      <a:xfrm>
                        <a:off x="7303398" y="5942485"/>
                        <a:ext cx="763588" cy="273050"/>
                      </a:xfrm>
                      <a:prstGeom prst="rect">
                        <a:avLst/>
                      </a:prstGeom>
                      <a:noFill/>
                    </p:spPr>
                  </p:pic>
                </p:oleObj>
              </mc:Fallback>
            </mc:AlternateContent>
          </a:graphicData>
        </a:graphic>
      </p:graphicFrame>
    </p:spTree>
    <p:extLst>
      <p:ext uri="{BB962C8B-B14F-4D97-AF65-F5344CB8AC3E}">
        <p14:creationId xmlns:p14="http://schemas.microsoft.com/office/powerpoint/2010/main" val="151991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38537" y="158521"/>
            <a:ext cx="8310175" cy="646331"/>
          </a:xfrm>
        </p:spPr>
        <p:txBody>
          <a:bodyPr wrap="square" lIns="0" tIns="45720" rIns="0" bIns="45720" anchor="ctr" anchorCtr="0">
            <a:spAutoFit/>
          </a:bodyPr>
          <a:lstStyle/>
          <a:p>
            <a:r>
              <a:rPr lang="en-US" noProof="0" dirty="0"/>
              <a:t>Chart </a:t>
            </a:r>
            <a:r>
              <a:rPr lang="en-US" dirty="0"/>
              <a:t>16</a:t>
            </a:r>
            <a:r>
              <a:rPr lang="en-US" noProof="0" dirty="0"/>
              <a:t>.1</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539" y="915859"/>
            <a:ext cx="1726691" cy="461665"/>
          </a:xfrm>
        </p:spPr>
        <p:txBody>
          <a:bodyPr wrap="square" lIns="0" tIns="45720" rIns="0" bIns="45720" anchor="ctr" anchorCtr="0">
            <a:spAutoFit/>
          </a:bodyPr>
          <a:lstStyle/>
          <a:p>
            <a:pPr marL="0" indent="0">
              <a:buNone/>
            </a:pPr>
            <a:r>
              <a:rPr lang="en-US" sz="2400" spc="-300" noProof="0" dirty="0"/>
              <a:t>E C </a:t>
            </a:r>
            <a:r>
              <a:rPr lang="en-US" sz="2400" noProof="0" dirty="0"/>
              <a:t>T Temps</a:t>
            </a:r>
          </a:p>
        </p:txBody>
      </p:sp>
      <p:pic>
        <p:nvPicPr>
          <p:cNvPr id="9" name="Picture 8" descr="A table is titled General Motors E C T sensor without pull-up resistor.&#10;Long description is available in notes, press F6.">
            <a:extLst>
              <a:ext uri="{FF2B5EF4-FFF2-40B4-BE49-F238E27FC236}">
                <a16:creationId xmlns:a16="http://schemas.microsoft.com/office/drawing/2014/main" id="{84D78F44-9541-52C6-EE25-0C5DD42837AA}"/>
              </a:ext>
            </a:extLst>
          </p:cNvPr>
          <p:cNvPicPr>
            <a:picLocks noChangeAspect="1"/>
          </p:cNvPicPr>
          <p:nvPr/>
        </p:nvPicPr>
        <p:blipFill rotWithShape="1">
          <a:blip r:embed="rId3"/>
          <a:srcRect b="5217"/>
          <a:stretch/>
        </p:blipFill>
        <p:spPr>
          <a:xfrm>
            <a:off x="2145794" y="1584807"/>
            <a:ext cx="4851214" cy="4740061"/>
          </a:xfrm>
          <a:prstGeom prst="rect">
            <a:avLst/>
          </a:prstGeom>
        </p:spPr>
      </p:pic>
    </p:spTree>
    <p:extLst>
      <p:ext uri="{BB962C8B-B14F-4D97-AF65-F5344CB8AC3E}">
        <p14:creationId xmlns:p14="http://schemas.microsoft.com/office/powerpoint/2010/main" val="3361434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38537" y="149895"/>
            <a:ext cx="8310175" cy="646331"/>
          </a:xfrm>
        </p:spPr>
        <p:txBody>
          <a:bodyPr wrap="square" lIns="0" tIns="45720" rIns="0" bIns="45720" anchor="ctr" anchorCtr="0">
            <a:spAutoFit/>
          </a:bodyPr>
          <a:lstStyle/>
          <a:p>
            <a:r>
              <a:rPr lang="en-US" noProof="0" dirty="0"/>
              <a:t>Figure </a:t>
            </a:r>
            <a:r>
              <a:rPr lang="en-US" dirty="0"/>
              <a:t>16</a:t>
            </a:r>
            <a:r>
              <a:rPr lang="en-US" noProof="0" dirty="0"/>
              <a:t>.7</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539" y="916819"/>
            <a:ext cx="8310173" cy="400110"/>
          </a:xfrm>
        </p:spPr>
        <p:txBody>
          <a:bodyPr wrap="square" lIns="0" tIns="45720" rIns="0" bIns="45720" anchor="ctr" anchorCtr="0">
            <a:spAutoFit/>
          </a:bodyPr>
          <a:lstStyle/>
          <a:p>
            <a:pPr marL="0" indent="0">
              <a:buNone/>
            </a:pPr>
            <a:r>
              <a:rPr lang="en-US" sz="2000" spc="-200" noProof="0" dirty="0"/>
              <a:t>E C </a:t>
            </a:r>
            <a:r>
              <a:rPr lang="en-US" sz="2000" noProof="0" dirty="0"/>
              <a:t>T Testing</a:t>
            </a:r>
          </a:p>
        </p:txBody>
      </p:sp>
      <p:pic>
        <p:nvPicPr>
          <p:cNvPr id="4" name="Picture 3" descr="A plots graph D C volts versus time. The voltage starts high at around 4.3 volts then drops steadily to reach around 1 volt. After reaching 1 volt there are rise and falls due to the functioning of thermostat.">
            <a:extLst>
              <a:ext uri="{FF2B5EF4-FFF2-40B4-BE49-F238E27FC236}">
                <a16:creationId xmlns:a16="http://schemas.microsoft.com/office/drawing/2014/main" id="{D8F7EBBB-1372-39C6-6263-E173EFBC8F08}"/>
              </a:ext>
            </a:extLst>
          </p:cNvPr>
          <p:cNvPicPr>
            <a:picLocks noChangeAspect="1"/>
          </p:cNvPicPr>
          <p:nvPr/>
        </p:nvPicPr>
        <p:blipFill>
          <a:blip r:embed="rId3"/>
          <a:stretch>
            <a:fillRect/>
          </a:stretch>
        </p:blipFill>
        <p:spPr>
          <a:xfrm>
            <a:off x="1889087" y="1424567"/>
            <a:ext cx="5365827" cy="3155427"/>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38537" y="4671397"/>
            <a:ext cx="8310176" cy="1631216"/>
          </a:xfrm>
        </p:spPr>
        <p:txBody>
          <a:bodyPr wrap="square" lIns="0" tIns="45720" rIns="0" bIns="45720" anchor="ctr" anchorCtr="0">
            <a:spAutoFit/>
          </a:bodyPr>
          <a:lstStyle/>
          <a:p>
            <a:pPr marL="0" indent="0">
              <a:buNone/>
            </a:pPr>
            <a:r>
              <a:rPr lang="en-US" sz="2000" noProof="0" dirty="0"/>
              <a:t>An </a:t>
            </a:r>
            <a:r>
              <a:rPr lang="en-US" sz="2000" spc="-300" noProof="0" dirty="0"/>
              <a:t>E C </a:t>
            </a:r>
            <a:r>
              <a:rPr lang="en-US" sz="2000" noProof="0" dirty="0"/>
              <a:t>T sensor being tested using a digital meter set to </a:t>
            </a:r>
            <a:r>
              <a:rPr lang="en-US" sz="2000" spc="-300" noProof="0" dirty="0"/>
              <a:t>D </a:t>
            </a:r>
            <a:r>
              <a:rPr lang="en-US" sz="2000" noProof="0" dirty="0"/>
              <a:t>C volts. A chart showing the voltage decrease of the </a:t>
            </a:r>
            <a:r>
              <a:rPr lang="en-US" sz="2000" spc="-200" noProof="0" dirty="0"/>
              <a:t>E C </a:t>
            </a:r>
            <a:r>
              <a:rPr lang="en-US" sz="2000" noProof="0" dirty="0"/>
              <a:t>T sensor as the temperature increases from a cold start. The bumps at the bottom of the waveform represent temperature decreases when the thermostat opens and is controlling coolant temperature.</a:t>
            </a:r>
          </a:p>
        </p:txBody>
      </p:sp>
    </p:spTree>
    <p:extLst>
      <p:ext uri="{BB962C8B-B14F-4D97-AF65-F5344CB8AC3E}">
        <p14:creationId xmlns:p14="http://schemas.microsoft.com/office/powerpoint/2010/main" val="4182509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8537" y="160510"/>
            <a:ext cx="8310175" cy="646331"/>
          </a:xfrm>
        </p:spPr>
        <p:txBody>
          <a:bodyPr wrap="square" lIns="0" tIns="45720" rIns="0" bIns="45720" anchor="ctr" anchorCtr="0">
            <a:spAutoFit/>
          </a:bodyPr>
          <a:lstStyle/>
          <a:p>
            <a:r>
              <a:rPr lang="en-US" dirty="0"/>
              <a:t>Question 2</a:t>
            </a:r>
          </a:p>
        </p:txBody>
      </p:sp>
      <p:sp>
        <p:nvSpPr>
          <p:cNvPr id="4" name="Content Placeholder 3"/>
          <p:cNvSpPr>
            <a:spLocks noGrp="1"/>
          </p:cNvSpPr>
          <p:nvPr>
            <p:ph idx="1"/>
          </p:nvPr>
        </p:nvSpPr>
        <p:spPr>
          <a:xfrm>
            <a:off x="438537" y="922177"/>
            <a:ext cx="8310175" cy="830997"/>
          </a:xfrm>
        </p:spPr>
        <p:txBody>
          <a:bodyPr wrap="square" lIns="0" tIns="45720" rIns="0" bIns="45720" anchor="ctr" anchorCtr="0">
            <a:spAutoFit/>
          </a:bodyPr>
          <a:lstStyle/>
          <a:p>
            <a:pPr marL="0" indent="0">
              <a:buNone/>
            </a:pPr>
            <a:r>
              <a:rPr lang="en-US" sz="2400" dirty="0"/>
              <a:t>What are three ways to test an engine coolant temperature sensor?</a:t>
            </a:r>
          </a:p>
        </p:txBody>
      </p:sp>
    </p:spTree>
    <p:extLst>
      <p:ext uri="{BB962C8B-B14F-4D97-AF65-F5344CB8AC3E}">
        <p14:creationId xmlns:p14="http://schemas.microsoft.com/office/powerpoint/2010/main" val="1609215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8537" y="160510"/>
            <a:ext cx="8310175" cy="646331"/>
          </a:xfrm>
        </p:spPr>
        <p:txBody>
          <a:bodyPr wrap="square" lIns="0" tIns="45720" rIns="0" bIns="45720" anchor="ctr" anchorCtr="0">
            <a:spAutoFit/>
          </a:bodyPr>
          <a:lstStyle/>
          <a:p>
            <a:r>
              <a:rPr lang="en-US" dirty="0"/>
              <a:t>Answer 2</a:t>
            </a:r>
          </a:p>
        </p:txBody>
      </p:sp>
      <p:sp>
        <p:nvSpPr>
          <p:cNvPr id="4" name="Content Placeholder 3"/>
          <p:cNvSpPr>
            <a:spLocks noGrp="1"/>
          </p:cNvSpPr>
          <p:nvPr>
            <p:ph idx="1"/>
          </p:nvPr>
        </p:nvSpPr>
        <p:spPr>
          <a:xfrm>
            <a:off x="438537" y="918002"/>
            <a:ext cx="8310175" cy="461665"/>
          </a:xfrm>
        </p:spPr>
        <p:txBody>
          <a:bodyPr wrap="square" lIns="0" tIns="45720" rIns="0" bIns="45720" anchor="ctr" anchorCtr="0">
            <a:spAutoFit/>
          </a:bodyPr>
          <a:lstStyle/>
          <a:p>
            <a:pPr marL="0" indent="0">
              <a:buNone/>
            </a:pPr>
            <a:r>
              <a:rPr lang="en-US" sz="2400" dirty="0"/>
              <a:t>A visual inspection, with a multimeter, and with a scan tool.</a:t>
            </a:r>
          </a:p>
        </p:txBody>
      </p:sp>
    </p:spTree>
    <p:extLst>
      <p:ext uri="{BB962C8B-B14F-4D97-AF65-F5344CB8AC3E}">
        <p14:creationId xmlns:p14="http://schemas.microsoft.com/office/powerpoint/2010/main" val="2390941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38537" y="154110"/>
            <a:ext cx="8310175" cy="646331"/>
          </a:xfrm>
        </p:spPr>
        <p:txBody>
          <a:bodyPr wrap="square" lIns="0" tIns="45720" rIns="0" bIns="45720" anchor="ctr" anchorCtr="0">
            <a:spAutoFit/>
          </a:bodyPr>
          <a:lstStyle/>
          <a:p>
            <a:r>
              <a:rPr lang="en-US" dirty="0"/>
              <a:t>Learning Objectives </a:t>
            </a:r>
            <a:r>
              <a:rPr lang="en-US" sz="2800" dirty="0"/>
              <a:t>(1 of 2)</a:t>
            </a:r>
            <a:endParaRPr lang="en-US" sz="28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42925" y="916728"/>
            <a:ext cx="8305788" cy="3816429"/>
          </a:xfrm>
        </p:spPr>
        <p:txBody>
          <a:bodyPr wrap="square" lIns="0" tIns="45720" rIns="0" bIns="45720" anchor="ctr" anchorCtr="0">
            <a:spAutoFit/>
          </a:bodyPr>
          <a:lstStyle/>
          <a:p>
            <a:pPr marL="715963" indent="-715963">
              <a:buSzTx/>
              <a:buNone/>
            </a:pPr>
            <a:r>
              <a:rPr lang="en-US" altLang="en-US" sz="2400" b="1" noProof="0" dirty="0">
                <a:solidFill>
                  <a:srgbClr val="007FA3"/>
                </a:solidFill>
                <a:latin typeface="Arial" panose="020B0604020202020204" pitchFamily="34" charset="0"/>
                <a:cs typeface="Arial" panose="020B0604020202020204" pitchFamily="34" charset="0"/>
              </a:rPr>
              <a:t>16.1	</a:t>
            </a:r>
            <a:r>
              <a:rPr lang="en-US" sz="2400" dirty="0">
                <a:latin typeface="Arial" panose="020B0604020202020204" pitchFamily="34" charset="0"/>
                <a:cs typeface="Arial" panose="020B0604020202020204" pitchFamily="34" charset="0"/>
              </a:rPr>
              <a:t>Describe the purpose and function of engine coolant temperature sensors.</a:t>
            </a:r>
            <a:endParaRPr lang="en-US" altLang="en-US" sz="2400" noProof="0" dirty="0">
              <a:latin typeface="Arial" panose="020B0604020202020204" pitchFamily="34" charset="0"/>
              <a:cs typeface="Arial" panose="020B0604020202020204" pitchFamily="34" charset="0"/>
            </a:endParaRPr>
          </a:p>
          <a:p>
            <a:pPr marL="715963" indent="-715963">
              <a:buSzTx/>
              <a:buNone/>
            </a:pPr>
            <a:r>
              <a:rPr lang="en-US" altLang="en-US" sz="2400" b="1" noProof="0" dirty="0">
                <a:solidFill>
                  <a:srgbClr val="007FA3"/>
                </a:solidFill>
                <a:latin typeface="Arial" panose="020B0604020202020204" pitchFamily="34" charset="0"/>
                <a:cs typeface="Arial" panose="020B0604020202020204" pitchFamily="34" charset="0"/>
              </a:rPr>
              <a:t>16.2	</a:t>
            </a:r>
            <a:r>
              <a:rPr lang="en-US" sz="2400" dirty="0">
                <a:latin typeface="Arial" panose="020B0604020202020204" pitchFamily="34" charset="0"/>
                <a:cs typeface="Arial" panose="020B0604020202020204" pitchFamily="34" charset="0"/>
              </a:rPr>
              <a:t>Describe how to inspect and test temperature sensors.</a:t>
            </a:r>
            <a:endParaRPr lang="en-US" altLang="en-US" sz="2400" noProof="0" dirty="0">
              <a:latin typeface="Arial" panose="020B0604020202020204" pitchFamily="34" charset="0"/>
              <a:cs typeface="Arial" panose="020B0604020202020204" pitchFamily="34" charset="0"/>
            </a:endParaRPr>
          </a:p>
          <a:p>
            <a:pPr marL="715963" indent="-715963">
              <a:buSzTx/>
              <a:buNone/>
            </a:pPr>
            <a:r>
              <a:rPr lang="en-US" altLang="en-US" sz="2400" b="1" noProof="0" dirty="0">
                <a:solidFill>
                  <a:srgbClr val="007FA3"/>
                </a:solidFill>
                <a:latin typeface="Arial" panose="020B0604020202020204" pitchFamily="34" charset="0"/>
                <a:cs typeface="Arial" panose="020B0604020202020204" pitchFamily="34" charset="0"/>
              </a:rPr>
              <a:t>16.3	</a:t>
            </a:r>
            <a:r>
              <a:rPr lang="en-US" sz="2400" dirty="0">
                <a:latin typeface="Arial" panose="020B0604020202020204" pitchFamily="34" charset="0"/>
                <a:cs typeface="Arial" panose="020B0604020202020204" pitchFamily="34" charset="0"/>
              </a:rPr>
              <a:t>Explain the function and testing of intake air temperature sensors, including sensor </a:t>
            </a:r>
            <a:r>
              <a:rPr lang="en-US" sz="2400" spc="-300" dirty="0">
                <a:latin typeface="Arial" panose="020B0604020202020204" pitchFamily="34" charset="0"/>
                <a:cs typeface="Arial" panose="020B0604020202020204" pitchFamily="34" charset="0"/>
              </a:rPr>
              <a:t>D T </a:t>
            </a:r>
            <a:r>
              <a:rPr lang="en-US" sz="2400" dirty="0">
                <a:latin typeface="Arial" panose="020B0604020202020204" pitchFamily="34" charset="0"/>
                <a:cs typeface="Arial" panose="020B0604020202020204" pitchFamily="34" charset="0"/>
              </a:rPr>
              <a:t>Cs.</a:t>
            </a:r>
            <a:endParaRPr lang="en-US" altLang="en-US" sz="2400" noProof="0" dirty="0">
              <a:latin typeface="Arial" panose="020B0604020202020204" pitchFamily="34" charset="0"/>
              <a:cs typeface="Arial" panose="020B0604020202020204" pitchFamily="34" charset="0"/>
            </a:endParaRPr>
          </a:p>
          <a:p>
            <a:pPr marL="715963" indent="-715963">
              <a:buSzTx/>
              <a:buNone/>
            </a:pPr>
            <a:r>
              <a:rPr lang="en-US" altLang="en-US" sz="2400" b="1" noProof="0" dirty="0">
                <a:solidFill>
                  <a:srgbClr val="007FA3"/>
                </a:solidFill>
                <a:latin typeface="Arial" panose="020B0604020202020204" pitchFamily="34" charset="0"/>
                <a:cs typeface="Arial" panose="020B0604020202020204" pitchFamily="34" charset="0"/>
              </a:rPr>
              <a:t>16.4	</a:t>
            </a:r>
            <a:r>
              <a:rPr lang="en-US" sz="2400" dirty="0">
                <a:latin typeface="Arial" panose="020B0604020202020204" pitchFamily="34" charset="0"/>
                <a:cs typeface="Arial" panose="020B0604020202020204" pitchFamily="34" charset="0"/>
              </a:rPr>
              <a:t>Discuss the other temperature sensors that may be found on vehicles.</a:t>
            </a:r>
          </a:p>
          <a:p>
            <a:pPr marL="715963" indent="-715963">
              <a:buSzTx/>
              <a:buNone/>
            </a:pPr>
            <a:r>
              <a:rPr lang="en-US" altLang="en-US" sz="2400" b="1" noProof="0" dirty="0">
                <a:solidFill>
                  <a:srgbClr val="007FA3"/>
                </a:solidFill>
                <a:latin typeface="Arial" panose="020B0604020202020204" pitchFamily="34" charset="0"/>
                <a:cs typeface="Arial" panose="020B0604020202020204" pitchFamily="34" charset="0"/>
              </a:rPr>
              <a:t>16.5	</a:t>
            </a:r>
            <a:r>
              <a:rPr lang="en-US" sz="2400" dirty="0">
                <a:latin typeface="Arial" panose="020B0604020202020204" pitchFamily="34" charset="0"/>
                <a:cs typeface="Arial" panose="020B0604020202020204" pitchFamily="34" charset="0"/>
              </a:rPr>
              <a:t>Describe the construction and function of a </a:t>
            </a:r>
            <a:r>
              <a:rPr lang="en-US" sz="2400" spc="-300" dirty="0">
                <a:latin typeface="Arial" panose="020B0604020202020204" pitchFamily="34" charset="0"/>
                <a:cs typeface="Arial" panose="020B0604020202020204" pitchFamily="34" charset="0"/>
              </a:rPr>
              <a:t>T </a:t>
            </a:r>
            <a:r>
              <a:rPr lang="en-US" sz="2400" dirty="0">
                <a:latin typeface="Arial" panose="020B0604020202020204" pitchFamily="34" charset="0"/>
                <a:cs typeface="Arial" panose="020B0604020202020204" pitchFamily="34" charset="0"/>
              </a:rPr>
              <a:t>P sensor.</a:t>
            </a:r>
          </a:p>
        </p:txBody>
      </p:sp>
    </p:spTree>
    <p:extLst>
      <p:ext uri="{BB962C8B-B14F-4D97-AF65-F5344CB8AC3E}">
        <p14:creationId xmlns:p14="http://schemas.microsoft.com/office/powerpoint/2010/main" val="3540655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38537" y="149762"/>
            <a:ext cx="8310175" cy="646331"/>
          </a:xfrm>
        </p:spPr>
        <p:txBody>
          <a:bodyPr wrap="square" lIns="0" tIns="45720" rIns="0" bIns="45720" anchor="ctr" anchorCtr="0">
            <a:spAutoFit/>
          </a:bodyPr>
          <a:lstStyle/>
          <a:p>
            <a:r>
              <a:rPr lang="en-US" dirty="0"/>
              <a:t>Intake Air Temperature (</a:t>
            </a:r>
            <a:r>
              <a:rPr lang="en-US" spc="-500" dirty="0"/>
              <a:t>I A </a:t>
            </a:r>
            <a:r>
              <a:rPr lang="en-US" dirty="0"/>
              <a:t>T) Sensor</a:t>
            </a:r>
            <a:endParaRPr lang="en-US" sz="28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2985" y="916284"/>
            <a:ext cx="8315727" cy="3354765"/>
          </a:xfrm>
        </p:spPr>
        <p:txBody>
          <a:bodyPr wrap="square" lIns="0" tIns="45720" rIns="0" bIns="45720" anchor="ctr" anchorCtr="0">
            <a:spAutoFit/>
          </a:bodyPr>
          <a:lstStyle/>
          <a:p>
            <a:pPr marL="342900" indent="-342900">
              <a:spcBef>
                <a:spcPts val="600"/>
              </a:spcBef>
              <a:buSzTx/>
            </a:pPr>
            <a:r>
              <a:rPr lang="en-US" sz="2400" dirty="0"/>
              <a:t>Purpose and Function</a:t>
            </a:r>
          </a:p>
          <a:p>
            <a:pPr marL="829818" lvl="1" indent="-342900">
              <a:buSzTx/>
            </a:pPr>
            <a:r>
              <a:rPr lang="en-US" sz="2400" spc="-300" dirty="0"/>
              <a:t>I A </a:t>
            </a:r>
            <a:r>
              <a:rPr lang="en-US" sz="2400" dirty="0"/>
              <a:t>T sensor is negative temperature coefficient (</a:t>
            </a:r>
            <a:r>
              <a:rPr lang="en-US" sz="2400" spc="-300" dirty="0"/>
              <a:t>N T </a:t>
            </a:r>
            <a:r>
              <a:rPr lang="en-US" sz="2400" dirty="0"/>
              <a:t>C) thermistor that decreases in resistance as the temperature of the sensor increases.</a:t>
            </a:r>
          </a:p>
          <a:p>
            <a:pPr marL="342900" indent="-342900">
              <a:spcBef>
                <a:spcPts val="600"/>
              </a:spcBef>
              <a:buSzTx/>
            </a:pPr>
            <a:r>
              <a:rPr lang="en-US" sz="2400" spc="-300" dirty="0"/>
              <a:t>I A </a:t>
            </a:r>
            <a:r>
              <a:rPr lang="en-US" sz="2400" dirty="0"/>
              <a:t>T sensor used as an input sensor by </a:t>
            </a:r>
            <a:r>
              <a:rPr lang="en-US" sz="2400" spc="-300" dirty="0"/>
              <a:t>P C </a:t>
            </a:r>
            <a:r>
              <a:rPr lang="en-US" sz="2400" dirty="0"/>
              <a:t>M to control many functions, including:</a:t>
            </a:r>
          </a:p>
          <a:p>
            <a:pPr marL="829818" lvl="1" indent="-342900">
              <a:buSzTx/>
            </a:pPr>
            <a:r>
              <a:rPr lang="en-US" sz="2400" dirty="0"/>
              <a:t>Fuel delivery</a:t>
            </a:r>
          </a:p>
          <a:p>
            <a:pPr marL="829818" lvl="1" indent="-342900">
              <a:buSzTx/>
            </a:pPr>
            <a:r>
              <a:rPr lang="en-US" sz="2400" dirty="0"/>
              <a:t>Spark timing</a:t>
            </a:r>
            <a:endParaRPr lang="en-US" altLang="en-US" sz="2400" noProof="0" dirty="0">
              <a:solidFill>
                <a:schemeClr val="tx1"/>
              </a:solidFill>
            </a:endParaRPr>
          </a:p>
        </p:txBody>
      </p:sp>
    </p:spTree>
    <p:extLst>
      <p:ext uri="{BB962C8B-B14F-4D97-AF65-F5344CB8AC3E}">
        <p14:creationId xmlns:p14="http://schemas.microsoft.com/office/powerpoint/2010/main" val="2544401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38537" y="158521"/>
            <a:ext cx="8310175" cy="646331"/>
          </a:xfrm>
        </p:spPr>
        <p:txBody>
          <a:bodyPr wrap="square" lIns="0" tIns="45720" rIns="0" bIns="45720" anchor="ctr" anchorCtr="0">
            <a:spAutoFit/>
          </a:bodyPr>
          <a:lstStyle/>
          <a:p>
            <a:r>
              <a:rPr lang="en-US" noProof="0" dirty="0"/>
              <a:t>Figure </a:t>
            </a:r>
            <a:r>
              <a:rPr lang="en-US" dirty="0"/>
              <a:t>16</a:t>
            </a:r>
            <a:r>
              <a:rPr lang="en-US" noProof="0" dirty="0"/>
              <a:t>.8</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539" y="915859"/>
            <a:ext cx="1593461" cy="461665"/>
          </a:xfrm>
        </p:spPr>
        <p:txBody>
          <a:bodyPr wrap="square" lIns="0" tIns="45720" rIns="0" bIns="45720" anchor="ctr" anchorCtr="0">
            <a:spAutoFit/>
          </a:bodyPr>
          <a:lstStyle/>
          <a:p>
            <a:pPr marL="0" indent="0">
              <a:buNone/>
            </a:pPr>
            <a:r>
              <a:rPr lang="en-US" sz="2400" spc="-300" noProof="0" dirty="0"/>
              <a:t>I A </a:t>
            </a:r>
            <a:r>
              <a:rPr lang="en-US" sz="2400" noProof="0" dirty="0"/>
              <a:t>T Sensor</a:t>
            </a:r>
          </a:p>
        </p:txBody>
      </p:sp>
      <p:pic>
        <p:nvPicPr>
          <p:cNvPr id="3" name="Picture 2" descr="An I A T sensor installed on intake housing.">
            <a:extLst>
              <a:ext uri="{FF2B5EF4-FFF2-40B4-BE49-F238E27FC236}">
                <a16:creationId xmlns:a16="http://schemas.microsoft.com/office/drawing/2014/main" id="{F5CAAA7E-7938-1202-2A29-B02CAB153082}"/>
              </a:ext>
            </a:extLst>
          </p:cNvPr>
          <p:cNvPicPr>
            <a:picLocks noChangeAspect="1"/>
          </p:cNvPicPr>
          <p:nvPr/>
        </p:nvPicPr>
        <p:blipFill>
          <a:blip r:embed="rId3"/>
          <a:stretch>
            <a:fillRect/>
          </a:stretch>
        </p:blipFill>
        <p:spPr>
          <a:xfrm>
            <a:off x="2639696" y="1378129"/>
            <a:ext cx="3864609" cy="3675023"/>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38537" y="5173758"/>
            <a:ext cx="8310176" cy="1200329"/>
          </a:xfrm>
        </p:spPr>
        <p:txBody>
          <a:bodyPr wrap="square" lIns="0" tIns="45720" rIns="0" bIns="45720" anchor="ctr" anchorCtr="0">
            <a:spAutoFit/>
          </a:bodyPr>
          <a:lstStyle/>
          <a:p>
            <a:pPr marL="0" indent="0">
              <a:buNone/>
            </a:pPr>
            <a:r>
              <a:rPr lang="en-US" sz="2400" noProof="0" dirty="0"/>
              <a:t>The </a:t>
            </a:r>
            <a:r>
              <a:rPr lang="en-US" sz="2400" spc="-300" noProof="0" dirty="0"/>
              <a:t>I A </a:t>
            </a:r>
            <a:r>
              <a:rPr lang="en-US" sz="2400" noProof="0" dirty="0"/>
              <a:t>T sensor on this General Motors 3800 V-6 engine is in the air passage duct between the air cleaner housing and the throttle body.</a:t>
            </a:r>
          </a:p>
        </p:txBody>
      </p:sp>
    </p:spTree>
    <p:extLst>
      <p:ext uri="{BB962C8B-B14F-4D97-AF65-F5344CB8AC3E}">
        <p14:creationId xmlns:p14="http://schemas.microsoft.com/office/powerpoint/2010/main" val="253066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39B46-A072-92A1-5DDE-38A74E50E64B}"/>
              </a:ext>
            </a:extLst>
          </p:cNvPr>
          <p:cNvSpPr>
            <a:spLocks noGrp="1"/>
          </p:cNvSpPr>
          <p:nvPr>
            <p:ph type="title"/>
          </p:nvPr>
        </p:nvSpPr>
        <p:spPr>
          <a:xfrm>
            <a:off x="437321" y="151282"/>
            <a:ext cx="8311391" cy="1200329"/>
          </a:xfrm>
        </p:spPr>
        <p:txBody>
          <a:bodyPr wrap="square" lIns="0" tIns="45720" rIns="0" bIns="45720" anchor="ctr" anchorCtr="0">
            <a:spAutoFit/>
          </a:bodyPr>
          <a:lstStyle/>
          <a:p>
            <a:r>
              <a:rPr lang="en-US" dirty="0"/>
              <a:t>Testing Intake Air Temperature Sensor</a:t>
            </a:r>
          </a:p>
        </p:txBody>
      </p:sp>
      <p:sp>
        <p:nvSpPr>
          <p:cNvPr id="3" name="Content Placeholder 2">
            <a:extLst>
              <a:ext uri="{FF2B5EF4-FFF2-40B4-BE49-F238E27FC236}">
                <a16:creationId xmlns:a16="http://schemas.microsoft.com/office/drawing/2014/main" id="{800E81ED-860E-DD46-1E1C-FB654F9C7ECF}"/>
              </a:ext>
            </a:extLst>
          </p:cNvPr>
          <p:cNvSpPr>
            <a:spLocks noGrp="1"/>
          </p:cNvSpPr>
          <p:nvPr>
            <p:ph sz="quarter" idx="13"/>
          </p:nvPr>
        </p:nvSpPr>
        <p:spPr>
          <a:xfrm>
            <a:off x="437321" y="1478062"/>
            <a:ext cx="8311391" cy="2092881"/>
          </a:xfrm>
        </p:spPr>
        <p:txBody>
          <a:bodyPr wrap="square" lIns="0" tIns="45720" rIns="0" bIns="45720" anchor="ctr" anchorCtr="0">
            <a:spAutoFit/>
          </a:bodyPr>
          <a:lstStyle/>
          <a:p>
            <a:pPr marL="342900" indent="-342900">
              <a:spcBef>
                <a:spcPts val="600"/>
              </a:spcBef>
            </a:pPr>
            <a:r>
              <a:rPr lang="en-US" sz="2400" dirty="0"/>
              <a:t>To diagnose </a:t>
            </a:r>
            <a:r>
              <a:rPr lang="en-US" sz="2400" spc="-300" dirty="0"/>
              <a:t>I A </a:t>
            </a:r>
            <a:r>
              <a:rPr lang="en-US" sz="2400" dirty="0"/>
              <a:t>T sensor, follow these steps:</a:t>
            </a:r>
          </a:p>
          <a:p>
            <a:pPr marL="829818" lvl="1" indent="-342900"/>
            <a:r>
              <a:rPr lang="en-US" sz="2400" dirty="0"/>
              <a:t>Perform visual inspection of sensor and wiring.</a:t>
            </a:r>
          </a:p>
          <a:p>
            <a:pPr marL="829818" lvl="1" indent="-342900"/>
            <a:r>
              <a:rPr lang="en-US" sz="2400" dirty="0"/>
              <a:t>After vehicle has been allowed to cool for several hours, use a scan tool, observe </a:t>
            </a:r>
            <a:r>
              <a:rPr lang="en-US" sz="2400" spc="-300" dirty="0"/>
              <a:t>I A </a:t>
            </a:r>
            <a:r>
              <a:rPr lang="en-US" sz="2400" dirty="0"/>
              <a:t>T, and compare it to engine coolant temperature. The two temperatures</a:t>
            </a:r>
          </a:p>
        </p:txBody>
      </p:sp>
      <p:sp>
        <p:nvSpPr>
          <p:cNvPr id="4" name="Content Placeholder 3">
            <a:extLst>
              <a:ext uri="{FF2B5EF4-FFF2-40B4-BE49-F238E27FC236}">
                <a16:creationId xmlns:a16="http://schemas.microsoft.com/office/drawing/2014/main" id="{387D8B55-3AF0-21F4-FA96-337D9E8AC695}"/>
              </a:ext>
            </a:extLst>
          </p:cNvPr>
          <p:cNvSpPr>
            <a:spLocks noGrp="1"/>
          </p:cNvSpPr>
          <p:nvPr>
            <p:ph sz="quarter" idx="14"/>
          </p:nvPr>
        </p:nvSpPr>
        <p:spPr>
          <a:xfrm>
            <a:off x="1267500" y="3631195"/>
            <a:ext cx="2215904" cy="461665"/>
          </a:xfrm>
        </p:spPr>
        <p:txBody>
          <a:bodyPr wrap="square" lIns="0" tIns="45720" rIns="0" bIns="45720" anchor="ctr" anchorCtr="0">
            <a:spAutoFit/>
          </a:bodyPr>
          <a:lstStyle/>
          <a:p>
            <a:pPr marL="0" lvl="1" indent="0">
              <a:buNone/>
            </a:pPr>
            <a:r>
              <a:rPr kumimoji="0" lang="en-US" sz="2400" b="0" i="0" u="none" strike="noStrike" kern="0" cap="none" spc="0" normalizeH="0" baseline="0" noProof="0" dirty="0">
                <a:ln>
                  <a:noFill/>
                </a:ln>
                <a:solidFill>
                  <a:srgbClr val="000000"/>
                </a:solidFill>
                <a:effectLst/>
                <a:uLnTx/>
                <a:uFillTx/>
                <a:latin typeface="Arial"/>
                <a:cs typeface="Arial"/>
                <a:sym typeface="Arial"/>
              </a:rPr>
              <a:t>should be within</a:t>
            </a:r>
            <a:endParaRPr lang="en-US" dirty="0"/>
          </a:p>
        </p:txBody>
      </p:sp>
      <p:graphicFrame>
        <p:nvGraphicFramePr>
          <p:cNvPr id="12" name="Object 11" descr="5 degrees Fahrenheit">
            <a:extLst>
              <a:ext uri="{FF2B5EF4-FFF2-40B4-BE49-F238E27FC236}">
                <a16:creationId xmlns:a16="http://schemas.microsoft.com/office/drawing/2014/main" id="{2A91C40F-CA78-60AC-025F-A6678ABD0B21}"/>
              </a:ext>
            </a:extLst>
          </p:cNvPr>
          <p:cNvGraphicFramePr>
            <a:graphicFrameLocks noChangeAspect="1"/>
          </p:cNvGraphicFramePr>
          <p:nvPr>
            <p:extLst>
              <p:ext uri="{D42A27DB-BD31-4B8C-83A1-F6EECF244321}">
                <p14:modId xmlns:p14="http://schemas.microsoft.com/office/powerpoint/2010/main" val="1515819833"/>
              </p:ext>
            </p:extLst>
          </p:nvPr>
        </p:nvGraphicFramePr>
        <p:xfrm>
          <a:off x="3560980" y="3729905"/>
          <a:ext cx="514350" cy="334963"/>
        </p:xfrm>
        <a:graphic>
          <a:graphicData uri="http://schemas.openxmlformats.org/presentationml/2006/ole">
            <mc:AlternateContent xmlns:mc="http://schemas.openxmlformats.org/markup-compatibility/2006">
              <mc:Choice xmlns:v="urn:schemas-microsoft-com:vml" Requires="v">
                <p:oleObj name="Equation" r:id="rId2" imgW="279360" imgH="177480" progId="Equation.DSMT4">
                  <p:embed/>
                </p:oleObj>
              </mc:Choice>
              <mc:Fallback>
                <p:oleObj name="Equation" r:id="rId2" imgW="279360" imgH="177480" progId="Equation.DSMT4">
                  <p:embed/>
                  <p:pic>
                    <p:nvPicPr>
                      <p:cNvPr id="12" name="Object 11">
                        <a:extLst>
                          <a:ext uri="{FF2B5EF4-FFF2-40B4-BE49-F238E27FC236}">
                            <a16:creationId xmlns:a16="http://schemas.microsoft.com/office/drawing/2014/main" id="{5175C4FB-76FB-0E51-F782-10CC4B857116}"/>
                          </a:ext>
                        </a:extLst>
                      </p:cNvPr>
                      <p:cNvPicPr/>
                      <p:nvPr/>
                    </p:nvPicPr>
                    <p:blipFill>
                      <a:blip r:embed="rId3"/>
                      <a:stretch>
                        <a:fillRect/>
                      </a:stretch>
                    </p:blipFill>
                    <p:spPr>
                      <a:xfrm>
                        <a:off x="3560980" y="3729905"/>
                        <a:ext cx="514350" cy="334963"/>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0417E349-2871-704F-87D1-CF1E41CF13E1}"/>
              </a:ext>
            </a:extLst>
          </p:cNvPr>
          <p:cNvSpPr>
            <a:spLocks noGrp="1"/>
          </p:cNvSpPr>
          <p:nvPr>
            <p:ph sz="quarter" idx="15"/>
          </p:nvPr>
        </p:nvSpPr>
        <p:spPr>
          <a:xfrm>
            <a:off x="4178784" y="3629482"/>
            <a:ext cx="1872422" cy="461665"/>
          </a:xfrm>
        </p:spPr>
        <p:txBody>
          <a:bodyPr wrap="square" lIns="0" tIns="45720" rIns="0" bIns="45720" anchor="ctr" anchorCtr="0">
            <a:spAutoFit/>
          </a:bodyPr>
          <a:lstStyle/>
          <a:p>
            <a:pPr marL="0" lvl="1" indent="0">
              <a:buNone/>
            </a:pPr>
            <a:r>
              <a:rPr lang="en-US" sz="2400" dirty="0"/>
              <a:t>of each other.</a:t>
            </a:r>
          </a:p>
        </p:txBody>
      </p:sp>
      <p:sp>
        <p:nvSpPr>
          <p:cNvPr id="6" name="Content Placeholder 5">
            <a:extLst>
              <a:ext uri="{FF2B5EF4-FFF2-40B4-BE49-F238E27FC236}">
                <a16:creationId xmlns:a16="http://schemas.microsoft.com/office/drawing/2014/main" id="{95FCFB1A-CDCB-E703-4ACE-ACC48ED638A3}"/>
              </a:ext>
            </a:extLst>
          </p:cNvPr>
          <p:cNvSpPr>
            <a:spLocks noGrp="1"/>
          </p:cNvSpPr>
          <p:nvPr>
            <p:ph sz="quarter" idx="16"/>
          </p:nvPr>
        </p:nvSpPr>
        <p:spPr>
          <a:xfrm>
            <a:off x="431800" y="4148956"/>
            <a:ext cx="8316913" cy="461665"/>
          </a:xfrm>
        </p:spPr>
        <p:txBody>
          <a:bodyPr wrap="square" lIns="0" tIns="45720" rIns="0" bIns="45720" anchor="ctr" anchorCtr="0">
            <a:spAutoFit/>
          </a:bodyPr>
          <a:lstStyle/>
          <a:p>
            <a:pPr marL="829818" lvl="1" indent="-342900"/>
            <a:r>
              <a:rPr lang="en-US" sz="2400" dirty="0"/>
              <a:t>Check voltage and compare to service specifications.</a:t>
            </a:r>
          </a:p>
        </p:txBody>
      </p:sp>
    </p:spTree>
    <p:extLst>
      <p:ext uri="{BB962C8B-B14F-4D97-AF65-F5344CB8AC3E}">
        <p14:creationId xmlns:p14="http://schemas.microsoft.com/office/powerpoint/2010/main" val="980682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38537" y="159814"/>
            <a:ext cx="8310175" cy="1200329"/>
          </a:xfrm>
        </p:spPr>
        <p:txBody>
          <a:bodyPr wrap="square" lIns="0" tIns="45720" rIns="0" bIns="45720" anchor="ctr" anchorCtr="0">
            <a:spAutoFit/>
          </a:bodyPr>
          <a:lstStyle/>
          <a:p>
            <a:r>
              <a:rPr lang="en-US" noProof="0" dirty="0"/>
              <a:t>Frequently Asked Question: What Exactly Is an </a:t>
            </a:r>
            <a:r>
              <a:rPr lang="en-US" spc="-500" noProof="0" dirty="0"/>
              <a:t>N T </a:t>
            </a:r>
            <a:r>
              <a:rPr lang="en-US" noProof="0" dirty="0"/>
              <a:t>C Sensor?</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539" y="1478467"/>
            <a:ext cx="8310173" cy="430887"/>
          </a:xfrm>
        </p:spPr>
        <p:txBody>
          <a:bodyPr wrap="square" lIns="0" tIns="45720" rIns="0" bIns="45720" anchor="ctr" anchorCtr="0">
            <a:spAutoFit/>
          </a:bodyPr>
          <a:lstStyle/>
          <a:p>
            <a:pPr marL="0" indent="0">
              <a:buNone/>
            </a:pPr>
            <a:r>
              <a:rPr lang="en-US" sz="2200" b="1" noProof="0" dirty="0"/>
              <a:t>? Frequently Asked Question</a:t>
            </a:r>
          </a:p>
        </p:txBody>
      </p:sp>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38537" y="2006159"/>
            <a:ext cx="8310176" cy="3816429"/>
          </a:xfrm>
        </p:spPr>
        <p:txBody>
          <a:bodyPr wrap="square" lIns="0" tIns="45720" rIns="0" bIns="45720" anchor="ctr" anchorCtr="0">
            <a:spAutoFit/>
          </a:bodyPr>
          <a:lstStyle/>
          <a:p>
            <a:pPr marL="0" indent="0">
              <a:buNone/>
            </a:pPr>
            <a:r>
              <a:rPr lang="en-US" sz="2200" b="1" noProof="0" dirty="0"/>
              <a:t>What Exactly Is an </a:t>
            </a:r>
            <a:r>
              <a:rPr lang="en-US" sz="2200" b="1" spc="-300" noProof="0" dirty="0"/>
              <a:t>N T </a:t>
            </a:r>
            <a:r>
              <a:rPr lang="en-US" sz="2200" b="1" noProof="0" dirty="0"/>
              <a:t>C Sensor?</a:t>
            </a:r>
            <a:r>
              <a:rPr lang="en-US" sz="2200" noProof="0" dirty="0"/>
              <a:t> A negative temperature coefficient (</a:t>
            </a:r>
            <a:r>
              <a:rPr lang="en-US" sz="2200" spc="-300" noProof="0" dirty="0"/>
              <a:t>N T </a:t>
            </a:r>
            <a:r>
              <a:rPr lang="en-US" sz="2200" noProof="0" dirty="0"/>
              <a:t>C) thermistor is a semiconductor whose resistance decreases as the temperature increases. In other words, the sensor becomes more electrically conductive as the temperature increases. Therefore, when a voltage is applied, typically 5 volts, the signal voltage is high when the sensor is cold because the sensor has a high resistance and little current flows through to ground. </a:t>
            </a:r>
            <a:r>
              <a:rPr lang="en-US" sz="2000" dirty="0"/>
              <a:t>●</a:t>
            </a:r>
            <a:r>
              <a:rPr lang="en-US" sz="2200" noProof="0" dirty="0"/>
              <a:t> </a:t>
            </a:r>
            <a:r>
              <a:rPr lang="en-US" sz="2200" b="1" noProof="0" dirty="0"/>
              <a:t>See Figure </a:t>
            </a:r>
            <a:r>
              <a:rPr lang="en-US" sz="2200" b="1" dirty="0"/>
              <a:t>16</a:t>
            </a:r>
            <a:r>
              <a:rPr lang="en-US" sz="2200" b="1" noProof="0" dirty="0"/>
              <a:t>.9</a:t>
            </a:r>
            <a:r>
              <a:rPr lang="en-US" sz="2200" noProof="0" dirty="0"/>
              <a:t>. However, when the temperature increases, the sensor becomes more electrically conductive and takes more of the 5 volts to ground, resulting in a lower signal voltage as the sensor warms.</a:t>
            </a:r>
          </a:p>
        </p:txBody>
      </p:sp>
    </p:spTree>
    <p:extLst>
      <p:ext uri="{BB962C8B-B14F-4D97-AF65-F5344CB8AC3E}">
        <p14:creationId xmlns:p14="http://schemas.microsoft.com/office/powerpoint/2010/main" val="694989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38537" y="158521"/>
            <a:ext cx="8310175" cy="646331"/>
          </a:xfrm>
        </p:spPr>
        <p:txBody>
          <a:bodyPr wrap="square" lIns="0" tIns="45720" rIns="0" bIns="45720" anchor="ctr" anchorCtr="0">
            <a:spAutoFit/>
          </a:bodyPr>
          <a:lstStyle/>
          <a:p>
            <a:r>
              <a:rPr lang="en-US" noProof="0" dirty="0"/>
              <a:t>Figure </a:t>
            </a:r>
            <a:r>
              <a:rPr lang="en-US" dirty="0"/>
              <a:t>16</a:t>
            </a:r>
            <a:r>
              <a:rPr lang="en-US" noProof="0" dirty="0"/>
              <a:t>.9</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539" y="915859"/>
            <a:ext cx="8310173" cy="461665"/>
          </a:xfrm>
        </p:spPr>
        <p:txBody>
          <a:bodyPr wrap="square" lIns="0" tIns="45720" rIns="0" bIns="45720" anchor="ctr" anchorCtr="0">
            <a:spAutoFit/>
          </a:bodyPr>
          <a:lstStyle/>
          <a:p>
            <a:pPr marL="0" indent="0">
              <a:buNone/>
            </a:pPr>
            <a:r>
              <a:rPr lang="en-US" sz="2400" spc="-300" noProof="0" dirty="0"/>
              <a:t>N T </a:t>
            </a:r>
            <a:r>
              <a:rPr lang="en-US" sz="2400" noProof="0" dirty="0"/>
              <a:t>C Sensor</a:t>
            </a:r>
          </a:p>
        </p:txBody>
      </p:sp>
      <p:pic>
        <p:nvPicPr>
          <p:cNvPr id="4" name="Picture 3" descr="An illustration shows a typical temperature sensor circuit.&#10;Long description is available in notes, press F6.">
            <a:extLst>
              <a:ext uri="{FF2B5EF4-FFF2-40B4-BE49-F238E27FC236}">
                <a16:creationId xmlns:a16="http://schemas.microsoft.com/office/drawing/2014/main" id="{60EF49AD-0633-A83F-4962-040C0E386885}"/>
              </a:ext>
            </a:extLst>
          </p:cNvPr>
          <p:cNvPicPr>
            <a:picLocks noChangeAspect="1"/>
          </p:cNvPicPr>
          <p:nvPr/>
        </p:nvPicPr>
        <p:blipFill>
          <a:blip r:embed="rId3"/>
          <a:stretch>
            <a:fillRect/>
          </a:stretch>
        </p:blipFill>
        <p:spPr>
          <a:xfrm>
            <a:off x="951124" y="1711869"/>
            <a:ext cx="7241753" cy="2926262"/>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38537" y="4986499"/>
            <a:ext cx="8310176" cy="461665"/>
          </a:xfrm>
        </p:spPr>
        <p:txBody>
          <a:bodyPr wrap="square" lIns="0" tIns="45720" rIns="0" bIns="45720" anchor="ctr" anchorCtr="0">
            <a:spAutoFit/>
          </a:bodyPr>
          <a:lstStyle/>
          <a:p>
            <a:pPr marL="0" indent="0">
              <a:buNone/>
            </a:pPr>
            <a:r>
              <a:rPr lang="en-US" sz="2400" noProof="0" dirty="0"/>
              <a:t>A typical temperature sensor circuit.</a:t>
            </a:r>
          </a:p>
        </p:txBody>
      </p:sp>
    </p:spTree>
    <p:extLst>
      <p:ext uri="{BB962C8B-B14F-4D97-AF65-F5344CB8AC3E}">
        <p14:creationId xmlns:p14="http://schemas.microsoft.com/office/powerpoint/2010/main" val="3169313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38537" y="159682"/>
            <a:ext cx="8310175" cy="1200329"/>
          </a:xfrm>
        </p:spPr>
        <p:txBody>
          <a:bodyPr wrap="square" lIns="0" tIns="45720" rIns="0" bIns="45720" anchor="ctr" anchorCtr="0">
            <a:spAutoFit/>
          </a:bodyPr>
          <a:lstStyle/>
          <a:p>
            <a:r>
              <a:rPr lang="en-US" dirty="0"/>
              <a:t>Transmission Fluid Temperature Sensor</a:t>
            </a:r>
            <a:endParaRPr lang="en-US" sz="28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2985" y="1529938"/>
            <a:ext cx="8315727" cy="3200876"/>
          </a:xfrm>
        </p:spPr>
        <p:txBody>
          <a:bodyPr wrap="square" lIns="0" tIns="45720" rIns="0" bIns="45720" anchor="ctr" anchorCtr="0">
            <a:spAutoFit/>
          </a:bodyPr>
          <a:lstStyle/>
          <a:p>
            <a:pPr marL="342900" indent="-342900">
              <a:spcBef>
                <a:spcPts val="600"/>
              </a:spcBef>
              <a:buSzTx/>
            </a:pPr>
            <a:r>
              <a:rPr lang="en-US" sz="2400" dirty="0"/>
              <a:t>The transmission fluid temperature signal is used by </a:t>
            </a:r>
            <a:r>
              <a:rPr lang="en-US" sz="2400" spc="-300" dirty="0"/>
              <a:t>P C </a:t>
            </a:r>
            <a:r>
              <a:rPr lang="en-US" sz="2400" dirty="0"/>
              <a:t>M to perform certain strategies based on temperature of the automatic transmission fluid.</a:t>
            </a:r>
          </a:p>
          <a:p>
            <a:pPr marL="829818" lvl="1" indent="-342900">
              <a:buSzTx/>
            </a:pPr>
            <a:r>
              <a:rPr lang="en-US" sz="2400" dirty="0"/>
              <a:t>Shift points may be delayed and the torque converter clutch may be inhibited in low temperatures.</a:t>
            </a:r>
          </a:p>
          <a:p>
            <a:pPr marL="829818" lvl="1" indent="-342900">
              <a:buSzTx/>
            </a:pPr>
            <a:r>
              <a:rPr lang="en-US" sz="2400" dirty="0"/>
              <a:t>In high temperatures, overdrive may be inhibited and the torque converter clutch may be engaged to dissipate heat.</a:t>
            </a:r>
            <a:endParaRPr lang="en-US" altLang="en-US" sz="2400" noProof="0" dirty="0">
              <a:solidFill>
                <a:schemeClr val="tx1"/>
              </a:solidFill>
            </a:endParaRPr>
          </a:p>
        </p:txBody>
      </p:sp>
    </p:spTree>
    <p:extLst>
      <p:ext uri="{BB962C8B-B14F-4D97-AF65-F5344CB8AC3E}">
        <p14:creationId xmlns:p14="http://schemas.microsoft.com/office/powerpoint/2010/main" val="3723677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38537" y="158386"/>
            <a:ext cx="8310175" cy="646331"/>
          </a:xfrm>
        </p:spPr>
        <p:txBody>
          <a:bodyPr wrap="square" lIns="0" tIns="45720" rIns="0" bIns="45720" anchor="ctr" anchorCtr="0">
            <a:spAutoFit/>
          </a:bodyPr>
          <a:lstStyle/>
          <a:p>
            <a:r>
              <a:rPr lang="en-US" dirty="0"/>
              <a:t>Cylinder Head Temperature Sensor</a:t>
            </a:r>
            <a:endParaRPr lang="en-US" sz="28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2985" y="909833"/>
            <a:ext cx="8315727" cy="2015936"/>
          </a:xfrm>
        </p:spPr>
        <p:txBody>
          <a:bodyPr wrap="square" lIns="0" tIns="45720" rIns="0" bIns="45720" anchor="ctr" anchorCtr="0">
            <a:spAutoFit/>
          </a:bodyPr>
          <a:lstStyle/>
          <a:p>
            <a:pPr marL="342900" indent="-342900">
              <a:spcBef>
                <a:spcPts val="600"/>
              </a:spcBef>
              <a:buSzTx/>
            </a:pPr>
            <a:r>
              <a:rPr lang="en-US" sz="2400" dirty="0"/>
              <a:t>Some vehicles may use a cylinder head temperature sensor instead of, or in addition too, the engine coolant temperature sensor.</a:t>
            </a:r>
          </a:p>
          <a:p>
            <a:pPr marL="342900" indent="-342900">
              <a:spcBef>
                <a:spcPts val="600"/>
              </a:spcBef>
              <a:buSzTx/>
            </a:pPr>
            <a:r>
              <a:rPr lang="en-US" sz="2400" dirty="0"/>
              <a:t>When both sensors are used, a calculation between the two is used to determine engine temperature.</a:t>
            </a:r>
            <a:endParaRPr lang="en-US" altLang="en-US" sz="2400" noProof="0" dirty="0">
              <a:solidFill>
                <a:schemeClr val="tx1"/>
              </a:solidFill>
            </a:endParaRPr>
          </a:p>
        </p:txBody>
      </p:sp>
    </p:spTree>
    <p:extLst>
      <p:ext uri="{BB962C8B-B14F-4D97-AF65-F5344CB8AC3E}">
        <p14:creationId xmlns:p14="http://schemas.microsoft.com/office/powerpoint/2010/main" val="1246289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38537" y="158521"/>
            <a:ext cx="8310175" cy="646331"/>
          </a:xfrm>
        </p:spPr>
        <p:txBody>
          <a:bodyPr wrap="square" lIns="0" tIns="45720" rIns="0" bIns="45720" anchor="ctr" anchorCtr="0">
            <a:spAutoFit/>
          </a:bodyPr>
          <a:lstStyle/>
          <a:p>
            <a:r>
              <a:rPr lang="en-US" noProof="0" dirty="0"/>
              <a:t>Figure </a:t>
            </a:r>
            <a:r>
              <a:rPr lang="en-US" dirty="0"/>
              <a:t>16</a:t>
            </a:r>
            <a:r>
              <a:rPr lang="en-US" noProof="0" dirty="0"/>
              <a:t>.10</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539" y="915859"/>
            <a:ext cx="1758751" cy="461665"/>
          </a:xfrm>
        </p:spPr>
        <p:txBody>
          <a:bodyPr wrap="square" lIns="0" tIns="45720" rIns="0" bIns="45720" anchor="ctr" anchorCtr="0">
            <a:spAutoFit/>
          </a:bodyPr>
          <a:lstStyle/>
          <a:p>
            <a:pPr marL="0" indent="0">
              <a:buNone/>
            </a:pPr>
            <a:r>
              <a:rPr lang="en-US" sz="2400" spc="-300" noProof="0" dirty="0"/>
              <a:t>C H </a:t>
            </a:r>
            <a:r>
              <a:rPr lang="en-US" sz="2400" noProof="0" dirty="0"/>
              <a:t>T Sensor</a:t>
            </a:r>
          </a:p>
        </p:txBody>
      </p:sp>
      <p:pic>
        <p:nvPicPr>
          <p:cNvPr id="3" name="Picture 2" descr="A cylinder head temperature, C H T, sensor mounted on an engine block.">
            <a:extLst>
              <a:ext uri="{FF2B5EF4-FFF2-40B4-BE49-F238E27FC236}">
                <a16:creationId xmlns:a16="http://schemas.microsoft.com/office/drawing/2014/main" id="{170BFD17-6C29-FC04-00B9-394CDE0EA268}"/>
              </a:ext>
            </a:extLst>
          </p:cNvPr>
          <p:cNvPicPr>
            <a:picLocks noChangeAspect="1"/>
          </p:cNvPicPr>
          <p:nvPr/>
        </p:nvPicPr>
        <p:blipFill>
          <a:blip r:embed="rId3"/>
          <a:stretch>
            <a:fillRect/>
          </a:stretch>
        </p:blipFill>
        <p:spPr>
          <a:xfrm>
            <a:off x="2397423" y="1471588"/>
            <a:ext cx="4349155" cy="3478094"/>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38537" y="5044552"/>
            <a:ext cx="8310176" cy="1200329"/>
          </a:xfrm>
        </p:spPr>
        <p:txBody>
          <a:bodyPr wrap="square" lIns="0" tIns="45720" rIns="0" bIns="45720" anchor="ctr" anchorCtr="0">
            <a:spAutoFit/>
          </a:bodyPr>
          <a:lstStyle/>
          <a:p>
            <a:pPr marL="0" indent="0">
              <a:buNone/>
            </a:pPr>
            <a:r>
              <a:rPr lang="en-US" sz="2400" noProof="0" dirty="0"/>
              <a:t>Some engines are equipped with a cylinder head temperature (</a:t>
            </a:r>
            <a:r>
              <a:rPr lang="en-US" sz="2400" spc="-300" noProof="0" dirty="0"/>
              <a:t>C H </a:t>
            </a:r>
            <a:r>
              <a:rPr lang="en-US" sz="2400" noProof="0" dirty="0"/>
              <a:t>T) sensor, which is used by the </a:t>
            </a:r>
            <a:r>
              <a:rPr lang="en-US" sz="2400" spc="-300" noProof="0" dirty="0"/>
              <a:t>P C </a:t>
            </a:r>
            <a:r>
              <a:rPr lang="en-US" sz="2400" noProof="0" dirty="0"/>
              <a:t>M along with the </a:t>
            </a:r>
            <a:r>
              <a:rPr lang="en-US" sz="2400" spc="-300" noProof="0" dirty="0"/>
              <a:t>E C </a:t>
            </a:r>
            <a:r>
              <a:rPr lang="en-US" sz="2400" noProof="0" dirty="0"/>
              <a:t>T to determine the temperature of the engine.</a:t>
            </a:r>
          </a:p>
        </p:txBody>
      </p:sp>
    </p:spTree>
    <p:extLst>
      <p:ext uri="{BB962C8B-B14F-4D97-AF65-F5344CB8AC3E}">
        <p14:creationId xmlns:p14="http://schemas.microsoft.com/office/powerpoint/2010/main" val="3754865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38537" y="151056"/>
            <a:ext cx="8310175" cy="1200329"/>
          </a:xfrm>
        </p:spPr>
        <p:txBody>
          <a:bodyPr wrap="square" lIns="0" tIns="45720" rIns="0" bIns="45720" anchor="ctr" anchorCtr="0">
            <a:spAutoFit/>
          </a:bodyPr>
          <a:lstStyle/>
          <a:p>
            <a:r>
              <a:rPr lang="en-US" dirty="0"/>
              <a:t>Engine Fuel Temperature (</a:t>
            </a:r>
            <a:r>
              <a:rPr lang="en-US" spc="-500" dirty="0"/>
              <a:t>E F </a:t>
            </a:r>
            <a:r>
              <a:rPr lang="en-US" dirty="0"/>
              <a:t>T) Sensor</a:t>
            </a:r>
            <a:endParaRPr lang="en-US" sz="28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2985" y="1595365"/>
            <a:ext cx="8315727" cy="2754600"/>
          </a:xfrm>
        </p:spPr>
        <p:txBody>
          <a:bodyPr wrap="square" lIns="0" tIns="45720" rIns="0" bIns="45720" anchor="ctr" anchorCtr="0">
            <a:spAutoFit/>
          </a:bodyPr>
          <a:lstStyle/>
          <a:p>
            <a:pPr marL="342900" indent="-342900">
              <a:spcBef>
                <a:spcPts val="600"/>
              </a:spcBef>
              <a:buSzTx/>
            </a:pPr>
            <a:r>
              <a:rPr lang="en-US" sz="2400" dirty="0"/>
              <a:t>Some vehicles that are equipped with an electronic returnless type of fuel injection, use an engine fuel temperature (</a:t>
            </a:r>
            <a:r>
              <a:rPr lang="en-US" sz="2400" spc="-300" dirty="0"/>
              <a:t>E F </a:t>
            </a:r>
            <a:r>
              <a:rPr lang="en-US" sz="2400" dirty="0"/>
              <a:t>T) sensor to give the </a:t>
            </a:r>
            <a:r>
              <a:rPr lang="en-US" sz="2400" spc="-300" dirty="0"/>
              <a:t>P C </a:t>
            </a:r>
            <a:r>
              <a:rPr lang="en-US" sz="2400" dirty="0"/>
              <a:t>M information regarding the temperature and, therefore, the density of the fuel.</a:t>
            </a:r>
          </a:p>
          <a:p>
            <a:pPr marL="342900" indent="-342900">
              <a:spcBef>
                <a:spcPts val="600"/>
              </a:spcBef>
              <a:buSzTx/>
            </a:pPr>
            <a:r>
              <a:rPr lang="en-US" sz="2400" dirty="0"/>
              <a:t>Check service information for the exact location, if equipped, and how to test and service the sensor.</a:t>
            </a:r>
            <a:endParaRPr lang="en-US" altLang="en-US" sz="2400" noProof="0" dirty="0">
              <a:solidFill>
                <a:schemeClr val="tx1"/>
              </a:solidFill>
            </a:endParaRPr>
          </a:p>
        </p:txBody>
      </p:sp>
    </p:spTree>
    <p:extLst>
      <p:ext uri="{BB962C8B-B14F-4D97-AF65-F5344CB8AC3E}">
        <p14:creationId xmlns:p14="http://schemas.microsoft.com/office/powerpoint/2010/main" val="1041059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38537" y="159682"/>
            <a:ext cx="8310175" cy="1200329"/>
          </a:xfrm>
        </p:spPr>
        <p:txBody>
          <a:bodyPr wrap="square" lIns="0" tIns="45720" rIns="0" bIns="45720" anchor="ctr" anchorCtr="0">
            <a:spAutoFit/>
          </a:bodyPr>
          <a:lstStyle/>
          <a:p>
            <a:r>
              <a:rPr lang="en-US" dirty="0"/>
              <a:t>Exhaust Gas Recirculation (</a:t>
            </a:r>
            <a:r>
              <a:rPr lang="en-US" spc="-500" dirty="0"/>
              <a:t>E G </a:t>
            </a:r>
            <a:r>
              <a:rPr lang="en-US" dirty="0"/>
              <a:t>R) Temperature Sensor</a:t>
            </a:r>
            <a:endParaRPr lang="en-US" sz="28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2985" y="1555037"/>
            <a:ext cx="8124419" cy="2852507"/>
          </a:xfrm>
        </p:spPr>
        <p:txBody>
          <a:bodyPr wrap="square" lIns="0" tIns="45720" rIns="0" bIns="45720" anchor="ctr" anchorCtr="0">
            <a:spAutoFit/>
          </a:bodyPr>
          <a:lstStyle/>
          <a:p>
            <a:pPr marL="342900" indent="-342900">
              <a:spcBef>
                <a:spcPts val="600"/>
              </a:spcBef>
              <a:buSzTx/>
            </a:pPr>
            <a:r>
              <a:rPr lang="en-US" sz="2400" dirty="0"/>
              <a:t>Some engines (Toyota) equipped with exhaust gas recirculation (</a:t>
            </a:r>
            <a:r>
              <a:rPr lang="en-US" sz="2400" spc="-300" dirty="0"/>
              <a:t>E G </a:t>
            </a:r>
            <a:r>
              <a:rPr lang="en-US" sz="2400" dirty="0"/>
              <a:t>R) temperature sensors.</a:t>
            </a:r>
          </a:p>
          <a:p>
            <a:pPr marL="342900" indent="-342900">
              <a:spcBef>
                <a:spcPts val="600"/>
              </a:spcBef>
              <a:buSzTx/>
            </a:pPr>
            <a:r>
              <a:rPr lang="en-US" sz="2400" spc="-300" dirty="0"/>
              <a:t>P C </a:t>
            </a:r>
            <a:r>
              <a:rPr lang="en-US" sz="2400" dirty="0"/>
              <a:t>M monitors temperature in exhaust passage between </a:t>
            </a:r>
            <a:r>
              <a:rPr lang="en-US" sz="2400" spc="-300" dirty="0"/>
              <a:t>E G </a:t>
            </a:r>
            <a:r>
              <a:rPr lang="en-US" sz="2400" dirty="0"/>
              <a:t>R valve and intake manifold.</a:t>
            </a:r>
          </a:p>
          <a:p>
            <a:pPr marL="342900" indent="-342900">
              <a:spcBef>
                <a:spcPts val="600"/>
              </a:spcBef>
              <a:buSzTx/>
            </a:pPr>
            <a:r>
              <a:rPr lang="en-US" sz="2400" dirty="0"/>
              <a:t>If temperature increases when </a:t>
            </a:r>
            <a:r>
              <a:rPr lang="en-US" sz="2400" spc="-300" dirty="0"/>
              <a:t>E G </a:t>
            </a:r>
            <a:r>
              <a:rPr lang="en-US" sz="2400" dirty="0"/>
              <a:t>R is commanded on, the </a:t>
            </a:r>
            <a:r>
              <a:rPr lang="en-US" sz="2400" spc="-300" dirty="0"/>
              <a:t>P C </a:t>
            </a:r>
            <a:r>
              <a:rPr lang="en-US" sz="2400" dirty="0"/>
              <a:t>M can determine that valve or related components are functioning.</a:t>
            </a:r>
            <a:endParaRPr lang="en-US" altLang="en-US" sz="2400" noProof="0" dirty="0">
              <a:solidFill>
                <a:schemeClr val="tx1"/>
              </a:solidFill>
            </a:endParaRPr>
          </a:p>
        </p:txBody>
      </p:sp>
    </p:spTree>
    <p:extLst>
      <p:ext uri="{BB962C8B-B14F-4D97-AF65-F5344CB8AC3E}">
        <p14:creationId xmlns:p14="http://schemas.microsoft.com/office/powerpoint/2010/main" val="2156854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38537" y="145484"/>
            <a:ext cx="8310175" cy="646331"/>
          </a:xfrm>
        </p:spPr>
        <p:txBody>
          <a:bodyPr wrap="square" lIns="0" tIns="45720" rIns="0" bIns="45720" anchor="ctr" anchorCtr="0">
            <a:spAutoFit/>
          </a:bodyPr>
          <a:lstStyle/>
          <a:p>
            <a:r>
              <a:rPr lang="en-US" dirty="0"/>
              <a:t>Learning Objectives</a:t>
            </a:r>
            <a:r>
              <a:rPr kumimoji="0" lang="en-US" sz="2800" b="1" i="0" u="none" strike="noStrike" kern="0" cap="none" spc="0" normalizeH="0" baseline="0" noProof="0" dirty="0">
                <a:ln>
                  <a:noFill/>
                </a:ln>
                <a:solidFill>
                  <a:srgbClr val="007FA3"/>
                </a:solidFill>
                <a:effectLst/>
                <a:uLnTx/>
                <a:uFillTx/>
                <a:latin typeface="Arial" panose="020B0604020202020204"/>
                <a:cs typeface="Times New Roman"/>
                <a:sym typeface="Times New Roman"/>
              </a:rPr>
              <a:t> (2 of 2)</a:t>
            </a:r>
            <a:endParaRPr lang="en-US" sz="28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42925" y="915758"/>
            <a:ext cx="8082510" cy="1954381"/>
          </a:xfrm>
        </p:spPr>
        <p:txBody>
          <a:bodyPr wrap="square" lIns="0" tIns="45720" rIns="0" bIns="45720" anchor="ctr" anchorCtr="0">
            <a:spAutoFit/>
          </a:bodyPr>
          <a:lstStyle/>
          <a:p>
            <a:pPr marL="715963" indent="-715963">
              <a:buSzTx/>
              <a:buNone/>
            </a:pPr>
            <a:r>
              <a:rPr lang="en-US" altLang="en-US" sz="2400" b="1" noProof="0" dirty="0">
                <a:solidFill>
                  <a:srgbClr val="007FA3"/>
                </a:solidFill>
                <a:latin typeface="Arial" panose="020B0604020202020204" pitchFamily="34" charset="0"/>
                <a:cs typeface="Arial" panose="020B0604020202020204" pitchFamily="34" charset="0"/>
              </a:rPr>
              <a:t>16.6	</a:t>
            </a:r>
            <a:r>
              <a:rPr lang="en-US" sz="2400" dirty="0">
                <a:latin typeface="Arial" panose="020B0604020202020204" pitchFamily="34" charset="0"/>
                <a:cs typeface="Arial" panose="020B0604020202020204" pitchFamily="34" charset="0"/>
              </a:rPr>
              <a:t>Discuss </a:t>
            </a:r>
            <a:r>
              <a:rPr lang="en-US" sz="2400" spc="-300" dirty="0">
                <a:latin typeface="Arial" panose="020B0604020202020204" pitchFamily="34" charset="0"/>
                <a:cs typeface="Arial" panose="020B0604020202020204" pitchFamily="34" charset="0"/>
              </a:rPr>
              <a:t>T </a:t>
            </a:r>
            <a:r>
              <a:rPr lang="en-US" sz="2400" dirty="0">
                <a:latin typeface="Arial" panose="020B0604020202020204" pitchFamily="34" charset="0"/>
                <a:cs typeface="Arial" panose="020B0604020202020204" pitchFamily="34" charset="0"/>
              </a:rPr>
              <a:t>P sensor input.</a:t>
            </a:r>
            <a:endParaRPr lang="en-US" altLang="en-US" sz="2400" noProof="0" dirty="0">
              <a:latin typeface="Arial" panose="020B0604020202020204" pitchFamily="34" charset="0"/>
              <a:cs typeface="Arial" panose="020B0604020202020204" pitchFamily="34" charset="0"/>
            </a:endParaRPr>
          </a:p>
          <a:p>
            <a:pPr marL="715963" indent="-715963">
              <a:buSzTx/>
              <a:buNone/>
            </a:pPr>
            <a:r>
              <a:rPr lang="en-US" altLang="en-US" sz="2400" b="1" noProof="0" dirty="0">
                <a:solidFill>
                  <a:srgbClr val="007FA3"/>
                </a:solidFill>
                <a:latin typeface="Arial" panose="020B0604020202020204" pitchFamily="34" charset="0"/>
                <a:cs typeface="Arial" panose="020B0604020202020204" pitchFamily="34" charset="0"/>
              </a:rPr>
              <a:t>16.7	</a:t>
            </a:r>
            <a:r>
              <a:rPr lang="en-US" sz="2400" dirty="0">
                <a:latin typeface="Arial" panose="020B0604020202020204" pitchFamily="34" charset="0"/>
                <a:cs typeface="Arial" panose="020B0604020202020204" pitchFamily="34" charset="0"/>
              </a:rPr>
              <a:t>Discuss the </a:t>
            </a:r>
            <a:r>
              <a:rPr lang="en-US" sz="2400" spc="-300" dirty="0">
                <a:latin typeface="Arial" panose="020B0604020202020204" pitchFamily="34" charset="0"/>
                <a:cs typeface="Arial" panose="020B0604020202020204" pitchFamily="34" charset="0"/>
              </a:rPr>
              <a:t>P C </a:t>
            </a:r>
            <a:r>
              <a:rPr lang="en-US" sz="2400" dirty="0">
                <a:latin typeface="Arial" panose="020B0604020202020204" pitchFamily="34" charset="0"/>
                <a:cs typeface="Arial" panose="020B0604020202020204" pitchFamily="34" charset="0"/>
              </a:rPr>
              <a:t>M uses for the </a:t>
            </a:r>
            <a:r>
              <a:rPr lang="en-US" sz="2400" spc="-300" dirty="0">
                <a:latin typeface="Arial" panose="020B0604020202020204" pitchFamily="34" charset="0"/>
                <a:cs typeface="Arial" panose="020B0604020202020204" pitchFamily="34" charset="0"/>
              </a:rPr>
              <a:t>T </a:t>
            </a:r>
            <a:r>
              <a:rPr lang="en-US" sz="2400" dirty="0">
                <a:latin typeface="Arial" panose="020B0604020202020204" pitchFamily="34" charset="0"/>
                <a:cs typeface="Arial" panose="020B0604020202020204" pitchFamily="34" charset="0"/>
              </a:rPr>
              <a:t>P sensor.</a:t>
            </a:r>
            <a:endParaRPr lang="en-US" altLang="en-US" sz="2400" noProof="0" dirty="0">
              <a:latin typeface="Arial" panose="020B0604020202020204" pitchFamily="34" charset="0"/>
              <a:cs typeface="Arial" panose="020B0604020202020204" pitchFamily="34" charset="0"/>
            </a:endParaRPr>
          </a:p>
          <a:p>
            <a:pPr marL="715963" indent="-715963">
              <a:buSzTx/>
              <a:buNone/>
            </a:pPr>
            <a:r>
              <a:rPr lang="en-US" altLang="en-US" sz="2400" b="1" noProof="0" dirty="0">
                <a:solidFill>
                  <a:srgbClr val="007FA3"/>
                </a:solidFill>
                <a:latin typeface="Arial" panose="020B0604020202020204" pitchFamily="34" charset="0"/>
                <a:cs typeface="Arial" panose="020B0604020202020204" pitchFamily="34" charset="0"/>
              </a:rPr>
              <a:t>16.8	</a:t>
            </a:r>
            <a:r>
              <a:rPr lang="en-US" sz="2400" dirty="0">
                <a:latin typeface="Arial" panose="020B0604020202020204" pitchFamily="34" charset="0"/>
                <a:cs typeface="Arial" panose="020B0604020202020204" pitchFamily="34" charset="0"/>
              </a:rPr>
              <a:t>Describe how to test the </a:t>
            </a:r>
            <a:r>
              <a:rPr lang="en-US" sz="2400" spc="-300" dirty="0">
                <a:latin typeface="Arial" panose="020B0604020202020204" pitchFamily="34" charset="0"/>
                <a:cs typeface="Arial" panose="020B0604020202020204" pitchFamily="34" charset="0"/>
              </a:rPr>
              <a:t>T </a:t>
            </a:r>
            <a:r>
              <a:rPr lang="en-US" sz="2400" dirty="0">
                <a:latin typeface="Arial" panose="020B0604020202020204" pitchFamily="34" charset="0"/>
                <a:cs typeface="Arial" panose="020B0604020202020204" pitchFamily="34" charset="0"/>
              </a:rPr>
              <a:t>P sensor, including sensor </a:t>
            </a:r>
            <a:r>
              <a:rPr lang="en-US" sz="2400" spc="-300" dirty="0">
                <a:latin typeface="Arial" panose="020B0604020202020204" pitchFamily="34" charset="0"/>
                <a:cs typeface="Arial" panose="020B0604020202020204" pitchFamily="34" charset="0"/>
              </a:rPr>
              <a:t>D T </a:t>
            </a:r>
            <a:r>
              <a:rPr lang="en-US" sz="2400" dirty="0">
                <a:latin typeface="Arial" panose="020B0604020202020204" pitchFamily="34" charset="0"/>
                <a:cs typeface="Arial" panose="020B0604020202020204" pitchFamily="34" charset="0"/>
              </a:rPr>
              <a:t>Cs.</a:t>
            </a:r>
            <a:endParaRPr lang="en-US" altLang="en-US" sz="24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3579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38537" y="158388"/>
            <a:ext cx="8310175" cy="646331"/>
          </a:xfrm>
        </p:spPr>
        <p:txBody>
          <a:bodyPr wrap="square" lIns="0" tIns="45720" rIns="0" bIns="45720" anchor="ctr" anchorCtr="0">
            <a:spAutoFit/>
          </a:bodyPr>
          <a:lstStyle/>
          <a:p>
            <a:r>
              <a:rPr lang="en-US" dirty="0"/>
              <a:t>Engine Oil Temperature Sensor</a:t>
            </a:r>
            <a:endParaRPr lang="en-US" sz="28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2985" y="915599"/>
            <a:ext cx="8315727" cy="1646605"/>
          </a:xfrm>
        </p:spPr>
        <p:txBody>
          <a:bodyPr wrap="square" lIns="0" tIns="45720" rIns="0" bIns="45720" anchor="ctr" anchorCtr="0">
            <a:spAutoFit/>
          </a:bodyPr>
          <a:lstStyle/>
          <a:p>
            <a:pPr marL="342900" indent="-342900">
              <a:spcBef>
                <a:spcPts val="600"/>
              </a:spcBef>
              <a:buSzTx/>
            </a:pPr>
            <a:r>
              <a:rPr lang="en-US" sz="2400" dirty="0"/>
              <a:t>Engine oil temperature sensors used on many </a:t>
            </a:r>
            <a:r>
              <a:rPr lang="en-US" sz="2400" spc="-300" dirty="0"/>
              <a:t>G </a:t>
            </a:r>
            <a:r>
              <a:rPr lang="en-US" sz="2400" dirty="0"/>
              <a:t>M vehicles and used as an input to oil life monitoring system.</a:t>
            </a:r>
          </a:p>
          <a:p>
            <a:pPr marL="342900" indent="-342900">
              <a:spcBef>
                <a:spcPts val="600"/>
              </a:spcBef>
              <a:buSzTx/>
            </a:pPr>
            <a:r>
              <a:rPr lang="en-US" sz="2400" dirty="0"/>
              <a:t>Computer program inside </a:t>
            </a:r>
            <a:r>
              <a:rPr lang="en-US" sz="2400" spc="-300" dirty="0"/>
              <a:t>P C </a:t>
            </a:r>
            <a:r>
              <a:rPr lang="en-US" sz="2400" dirty="0"/>
              <a:t>M calculates engine oil life based on run time, engine </a:t>
            </a:r>
            <a:r>
              <a:rPr lang="en-US" sz="2400" spc="-300" dirty="0"/>
              <a:t>R P </a:t>
            </a:r>
            <a:r>
              <a:rPr lang="en-US" sz="2400" dirty="0"/>
              <a:t>M, and oil temperature.</a:t>
            </a:r>
            <a:endParaRPr lang="en-US" altLang="en-US" sz="2400" noProof="0" dirty="0">
              <a:solidFill>
                <a:schemeClr val="tx1"/>
              </a:solidFill>
            </a:endParaRPr>
          </a:p>
        </p:txBody>
      </p:sp>
    </p:spTree>
    <p:extLst>
      <p:ext uri="{BB962C8B-B14F-4D97-AF65-F5344CB8AC3E}">
        <p14:creationId xmlns:p14="http://schemas.microsoft.com/office/powerpoint/2010/main" val="4146192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1">
          <a:extLst>
            <a:ext uri="{FF2B5EF4-FFF2-40B4-BE49-F238E27FC236}">
              <a16:creationId xmlns:a16="http://schemas.microsoft.com/office/drawing/2014/main" id="{8478A3CD-8B9B-069E-1BBC-EA79618BAB6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C308067-0871-B05D-01D7-AAA5B1F36AB8}"/>
              </a:ext>
            </a:extLst>
          </p:cNvPr>
          <p:cNvSpPr>
            <a:spLocks noGrp="1"/>
          </p:cNvSpPr>
          <p:nvPr>
            <p:ph type="title"/>
          </p:nvPr>
        </p:nvSpPr>
        <p:spPr>
          <a:xfrm>
            <a:off x="438537" y="149895"/>
            <a:ext cx="8310175" cy="646331"/>
          </a:xfrm>
        </p:spPr>
        <p:txBody>
          <a:bodyPr wrap="square" lIns="0" tIns="45720" rIns="0" bIns="45720" anchor="ctr" anchorCtr="0">
            <a:spAutoFit/>
          </a:bodyPr>
          <a:lstStyle/>
          <a:p>
            <a:r>
              <a:rPr lang="en-US" noProof="0" dirty="0"/>
              <a:t>Chart 16.2</a:t>
            </a:r>
          </a:p>
        </p:txBody>
      </p:sp>
      <p:sp>
        <p:nvSpPr>
          <p:cNvPr id="7" name="Content Placeholder 6">
            <a:extLst>
              <a:ext uri="{FF2B5EF4-FFF2-40B4-BE49-F238E27FC236}">
                <a16:creationId xmlns:a16="http://schemas.microsoft.com/office/drawing/2014/main" id="{96439907-17BE-85CA-8578-4887943F0B27}"/>
              </a:ext>
            </a:extLst>
          </p:cNvPr>
          <p:cNvSpPr>
            <a:spLocks noGrp="1"/>
          </p:cNvSpPr>
          <p:nvPr>
            <p:ph sz="quarter" idx="13"/>
          </p:nvPr>
        </p:nvSpPr>
        <p:spPr>
          <a:xfrm>
            <a:off x="438539" y="917573"/>
            <a:ext cx="8310173" cy="369332"/>
          </a:xfrm>
        </p:spPr>
        <p:txBody>
          <a:bodyPr wrap="square" lIns="0" tIns="45720" rIns="0" bIns="45720" anchor="ctr" anchorCtr="0">
            <a:spAutoFit/>
          </a:bodyPr>
          <a:lstStyle/>
          <a:p>
            <a:pPr marL="0" indent="0">
              <a:buNone/>
            </a:pPr>
            <a:r>
              <a:rPr lang="en-US" sz="1800" noProof="0" dirty="0"/>
              <a:t>Temp Sensors</a:t>
            </a:r>
          </a:p>
        </p:txBody>
      </p:sp>
      <p:graphicFrame>
        <p:nvGraphicFramePr>
          <p:cNvPr id="3" name="Table 2">
            <a:extLst>
              <a:ext uri="{FF2B5EF4-FFF2-40B4-BE49-F238E27FC236}">
                <a16:creationId xmlns:a16="http://schemas.microsoft.com/office/drawing/2014/main" id="{2D23AB1D-9DC6-1E51-7451-AD46741A5434}"/>
              </a:ext>
            </a:extLst>
          </p:cNvPr>
          <p:cNvGraphicFramePr>
            <a:graphicFrameLocks noGrp="1"/>
          </p:cNvGraphicFramePr>
          <p:nvPr>
            <p:extLst>
              <p:ext uri="{D42A27DB-BD31-4B8C-83A1-F6EECF244321}">
                <p14:modId xmlns:p14="http://schemas.microsoft.com/office/powerpoint/2010/main" val="101655382"/>
              </p:ext>
            </p:extLst>
          </p:nvPr>
        </p:nvGraphicFramePr>
        <p:xfrm>
          <a:off x="505987" y="1370043"/>
          <a:ext cx="8194869" cy="4525932"/>
        </p:xfrm>
        <a:graphic>
          <a:graphicData uri="http://schemas.openxmlformats.org/drawingml/2006/table">
            <a:tbl>
              <a:tblPr firstRow="1" bandRow="1">
                <a:tableStyleId>{40F9630F-82C1-40B7-BC3A-925EFCFF5E92}</a:tableStyleId>
              </a:tblPr>
              <a:tblGrid>
                <a:gridCol w="1564889">
                  <a:extLst>
                    <a:ext uri="{9D8B030D-6E8A-4147-A177-3AD203B41FA5}">
                      <a16:colId xmlns:a16="http://schemas.microsoft.com/office/drawing/2014/main" val="834004853"/>
                    </a:ext>
                  </a:extLst>
                </a:gridCol>
                <a:gridCol w="2219092">
                  <a:extLst>
                    <a:ext uri="{9D8B030D-6E8A-4147-A177-3AD203B41FA5}">
                      <a16:colId xmlns:a16="http://schemas.microsoft.com/office/drawing/2014/main" val="3263923026"/>
                    </a:ext>
                  </a:extLst>
                </a:gridCol>
                <a:gridCol w="4410888">
                  <a:extLst>
                    <a:ext uri="{9D8B030D-6E8A-4147-A177-3AD203B41FA5}">
                      <a16:colId xmlns:a16="http://schemas.microsoft.com/office/drawing/2014/main" val="3522780146"/>
                    </a:ext>
                  </a:extLst>
                </a:gridCol>
              </a:tblGrid>
              <a:tr h="2794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DIAGNOSTIC TROUBLE CODE</a:t>
                      </a:r>
                      <a:endParaRPr lang="en-US" sz="1400" baseline="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DESCRIPTION</a:t>
                      </a:r>
                      <a:endParaRPr lang="en-US" sz="1400" baseline="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POSSIBLE CAUSES</a:t>
                      </a:r>
                      <a:endParaRPr lang="en-US" sz="1400" baseline="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val="116707581"/>
                  </a:ext>
                </a:extLst>
              </a:tr>
              <a:tr h="9160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baseline="0" dirty="0">
                          <a:effectLst/>
                          <a:latin typeface="Arial" panose="020B0604020202020204" pitchFamily="34" charset="0"/>
                          <a:ea typeface="Calibri" panose="020F0502020204030204" pitchFamily="34" charset="0"/>
                          <a:cs typeface="Arial" panose="020B0604020202020204" pitchFamily="34" charset="0"/>
                        </a:rPr>
                        <a:t>P0112</a:t>
                      </a:r>
                      <a:endParaRPr lang="en-US" sz="1400" baseline="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spc="-200" baseline="0" dirty="0">
                          <a:effectLst/>
                          <a:latin typeface="Arial" panose="020B0604020202020204" pitchFamily="34" charset="0"/>
                          <a:ea typeface="Calibri" panose="020F0502020204030204" pitchFamily="34" charset="0"/>
                          <a:cs typeface="Arial" panose="020B0604020202020204" pitchFamily="34" charset="0"/>
                        </a:rPr>
                        <a:t>I A </a:t>
                      </a:r>
                      <a:r>
                        <a:rPr lang="en-US" sz="1400" baseline="0" dirty="0">
                          <a:effectLst/>
                          <a:latin typeface="Arial" panose="020B0604020202020204" pitchFamily="34" charset="0"/>
                          <a:ea typeface="Calibri" panose="020F0502020204030204" pitchFamily="34" charset="0"/>
                          <a:cs typeface="Arial" panose="020B0604020202020204" pitchFamily="34" charset="0"/>
                        </a:rPr>
                        <a:t>T sensor low voltage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spc="-200" baseline="0" dirty="0">
                          <a:effectLst/>
                          <a:latin typeface="Arial" panose="020B0604020202020204" pitchFamily="34" charset="0"/>
                          <a:ea typeface="Calibri" panose="020F0502020204030204" pitchFamily="34" charset="0"/>
                          <a:cs typeface="Arial" panose="020B0604020202020204" pitchFamily="34" charset="0"/>
                        </a:rPr>
                        <a:t>I A </a:t>
                      </a:r>
                      <a:r>
                        <a:rPr lang="en-US" sz="1400" baseline="0" dirty="0">
                          <a:effectLst/>
                          <a:latin typeface="Arial" panose="020B0604020202020204" pitchFamily="34" charset="0"/>
                          <a:ea typeface="Calibri" panose="020F0502020204030204" pitchFamily="34" charset="0"/>
                          <a:cs typeface="Arial" panose="020B0604020202020204" pitchFamily="34" charset="0"/>
                        </a:rPr>
                        <a:t>T sensor internally shorted-to-ground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spc="-200" baseline="0" dirty="0">
                          <a:effectLst/>
                          <a:latin typeface="Arial" panose="020B0604020202020204" pitchFamily="34" charset="0"/>
                          <a:ea typeface="Calibri" panose="020F0502020204030204" pitchFamily="34" charset="0"/>
                          <a:cs typeface="Arial" panose="020B0604020202020204" pitchFamily="34" charset="0"/>
                        </a:rPr>
                        <a:t>I A </a:t>
                      </a:r>
                      <a:r>
                        <a:rPr lang="en-US" sz="1400" baseline="0" dirty="0">
                          <a:effectLst/>
                          <a:latin typeface="Arial" panose="020B0604020202020204" pitchFamily="34" charset="0"/>
                          <a:ea typeface="Calibri" panose="020F0502020204030204" pitchFamily="34" charset="0"/>
                          <a:cs typeface="Arial" panose="020B0604020202020204" pitchFamily="34" charset="0"/>
                        </a:rPr>
                        <a:t>T sensor wiring shorted-to-ground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spc="-200" baseline="0" dirty="0">
                          <a:effectLst/>
                          <a:latin typeface="Arial" panose="020B0604020202020204" pitchFamily="34" charset="0"/>
                          <a:ea typeface="Calibri" panose="020F0502020204030204" pitchFamily="34" charset="0"/>
                          <a:cs typeface="Arial" panose="020B0604020202020204" pitchFamily="34" charset="0"/>
                        </a:rPr>
                        <a:t>I A </a:t>
                      </a:r>
                      <a:r>
                        <a:rPr lang="en-US" sz="1400" baseline="0" dirty="0">
                          <a:effectLst/>
                          <a:latin typeface="Arial" panose="020B0604020202020204" pitchFamily="34" charset="0"/>
                          <a:ea typeface="Calibri" panose="020F0502020204030204" pitchFamily="34" charset="0"/>
                          <a:cs typeface="Arial" panose="020B0604020202020204" pitchFamily="34" charset="0"/>
                        </a:rPr>
                        <a:t>T sensor damaged by backfire (usually associated with </a:t>
                      </a:r>
                      <a:r>
                        <a:rPr lang="en-US" sz="1400" spc="-200" baseline="0" dirty="0">
                          <a:effectLst/>
                          <a:latin typeface="Arial" panose="020B0604020202020204" pitchFamily="34" charset="0"/>
                          <a:ea typeface="Calibri" panose="020F0502020204030204" pitchFamily="34" charset="0"/>
                          <a:cs typeface="Arial" panose="020B0604020202020204" pitchFamily="34" charset="0"/>
                        </a:rPr>
                        <a:t>I A </a:t>
                      </a:r>
                      <a:r>
                        <a:rPr lang="en-US" sz="1400" baseline="0" dirty="0">
                          <a:effectLst/>
                          <a:latin typeface="Arial" panose="020B0604020202020204" pitchFamily="34" charset="0"/>
                          <a:ea typeface="Calibri" panose="020F0502020204030204" pitchFamily="34" charset="0"/>
                          <a:cs typeface="Arial" panose="020B0604020202020204" pitchFamily="34" charset="0"/>
                        </a:rPr>
                        <a:t>T sensors that are mounted in the intake manifold)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effectLst/>
                          <a:latin typeface="Arial" panose="020B0604020202020204" pitchFamily="34" charset="0"/>
                          <a:ea typeface="Calibri" panose="020F0502020204030204" pitchFamily="34" charset="0"/>
                          <a:cs typeface="Arial" panose="020B0604020202020204" pitchFamily="34" charset="0"/>
                        </a:rPr>
                        <a:t>Possible defective </a:t>
                      </a:r>
                      <a:r>
                        <a:rPr lang="en-US" sz="1400" spc="-200" baseline="0" dirty="0">
                          <a:effectLst/>
                          <a:latin typeface="Arial" panose="020B0604020202020204" pitchFamily="34" charset="0"/>
                          <a:ea typeface="Calibri" panose="020F0502020204030204" pitchFamily="34" charset="0"/>
                          <a:cs typeface="Arial" panose="020B0604020202020204" pitchFamily="34" charset="0"/>
                        </a:rPr>
                        <a:t>P C </a:t>
                      </a:r>
                      <a:r>
                        <a:rPr lang="en-US" sz="1400" baseline="0" dirty="0">
                          <a:effectLst/>
                          <a:latin typeface="Arial" panose="020B0604020202020204" pitchFamily="34" charset="0"/>
                          <a:ea typeface="Calibri" panose="020F0502020204030204" pitchFamily="34" charset="0"/>
                          <a:cs typeface="Arial" panose="020B0604020202020204" pitchFamily="34" charset="0"/>
                        </a:rPr>
                        <a:t>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3130698083"/>
                  </a:ext>
                </a:extLst>
              </a:tr>
              <a:tr h="7464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baseline="0" dirty="0">
                          <a:effectLst/>
                          <a:latin typeface="Arial" panose="020B0604020202020204" pitchFamily="34" charset="0"/>
                          <a:ea typeface="Calibri" panose="020F0502020204030204" pitchFamily="34" charset="0"/>
                          <a:cs typeface="Arial" panose="020B0604020202020204" pitchFamily="34" charset="0"/>
                        </a:rPr>
                        <a:t>P0113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spc="-200" baseline="0" dirty="0">
                          <a:effectLst/>
                          <a:latin typeface="Arial" panose="020B0604020202020204" pitchFamily="34" charset="0"/>
                          <a:ea typeface="Calibri" panose="020F0502020204030204" pitchFamily="34" charset="0"/>
                          <a:cs typeface="Arial" panose="020B0604020202020204" pitchFamily="34" charset="0"/>
                        </a:rPr>
                        <a:t>I A </a:t>
                      </a:r>
                      <a:r>
                        <a:rPr lang="en-US" sz="1400" baseline="0" dirty="0">
                          <a:effectLst/>
                          <a:latin typeface="Arial" panose="020B0604020202020204" pitchFamily="34" charset="0"/>
                          <a:ea typeface="Calibri" panose="020F0502020204030204" pitchFamily="34" charset="0"/>
                          <a:cs typeface="Arial" panose="020B0604020202020204" pitchFamily="34" charset="0"/>
                        </a:rPr>
                        <a:t>T sensor high voltage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spc="-200" baseline="0" dirty="0">
                          <a:effectLst/>
                          <a:latin typeface="Arial" panose="020B0604020202020204" pitchFamily="34" charset="0"/>
                          <a:ea typeface="Calibri" panose="020F0502020204030204" pitchFamily="34" charset="0"/>
                          <a:cs typeface="Arial" panose="020B0604020202020204" pitchFamily="34" charset="0"/>
                        </a:rPr>
                        <a:t>I A </a:t>
                      </a:r>
                      <a:r>
                        <a:rPr lang="en-US" sz="1400" baseline="0" dirty="0">
                          <a:effectLst/>
                          <a:latin typeface="Arial" panose="020B0604020202020204" pitchFamily="34" charset="0"/>
                          <a:ea typeface="Calibri" panose="020F0502020204030204" pitchFamily="34" charset="0"/>
                          <a:cs typeface="Arial" panose="020B0604020202020204" pitchFamily="34" charset="0"/>
                        </a:rPr>
                        <a:t>T sensor internally (electrically) open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spc="-200" baseline="0" dirty="0">
                          <a:effectLst/>
                          <a:latin typeface="Arial" panose="020B0604020202020204" pitchFamily="34" charset="0"/>
                          <a:ea typeface="Calibri" panose="020F0502020204030204" pitchFamily="34" charset="0"/>
                          <a:cs typeface="Arial" panose="020B0604020202020204" pitchFamily="34" charset="0"/>
                        </a:rPr>
                        <a:t>I A </a:t>
                      </a:r>
                      <a:r>
                        <a:rPr lang="en-US" sz="1400" baseline="0" dirty="0">
                          <a:effectLst/>
                          <a:latin typeface="Arial" panose="020B0604020202020204" pitchFamily="34" charset="0"/>
                          <a:ea typeface="Calibri" panose="020F0502020204030204" pitchFamily="34" charset="0"/>
                          <a:cs typeface="Arial" panose="020B0604020202020204" pitchFamily="34" charset="0"/>
                        </a:rPr>
                        <a:t>T sensor signal, circuit, or ground circuit open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effectLst/>
                          <a:latin typeface="Arial" panose="020B0604020202020204" pitchFamily="34" charset="0"/>
                          <a:ea typeface="Calibri" panose="020F0502020204030204" pitchFamily="34" charset="0"/>
                          <a:cs typeface="Arial" panose="020B0604020202020204" pitchFamily="34" charset="0"/>
                        </a:rPr>
                        <a:t>Possible defective </a:t>
                      </a:r>
                      <a:r>
                        <a:rPr lang="en-US" sz="1400" spc="-200" baseline="0" dirty="0">
                          <a:effectLst/>
                          <a:latin typeface="Arial" panose="020B0604020202020204" pitchFamily="34" charset="0"/>
                          <a:ea typeface="Calibri" panose="020F0502020204030204" pitchFamily="34" charset="0"/>
                          <a:cs typeface="Arial" panose="020B0604020202020204" pitchFamily="34" charset="0"/>
                        </a:rPr>
                        <a:t>P C </a:t>
                      </a:r>
                      <a:r>
                        <a:rPr lang="en-US" sz="1400" baseline="0" dirty="0">
                          <a:effectLst/>
                          <a:latin typeface="Arial" panose="020B0604020202020204" pitchFamily="34" charset="0"/>
                          <a:ea typeface="Calibri" panose="020F0502020204030204" pitchFamily="34" charset="0"/>
                          <a:cs typeface="Arial" panose="020B0604020202020204" pitchFamily="34" charset="0"/>
                        </a:rPr>
                        <a:t>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2734889315"/>
                  </a:ext>
                </a:extLst>
              </a:tr>
              <a:tr h="6971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baseline="0" dirty="0">
                          <a:effectLst/>
                          <a:latin typeface="Arial" panose="020B0604020202020204" pitchFamily="34" charset="0"/>
                          <a:ea typeface="Calibri" panose="020F0502020204030204" pitchFamily="34" charset="0"/>
                          <a:cs typeface="Arial" panose="020B0604020202020204" pitchFamily="34" charset="0"/>
                        </a:rPr>
                        <a:t>P0117</a:t>
                      </a:r>
                      <a:endParaRPr lang="en-US" sz="1400" baseline="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spc="-200" baseline="0" dirty="0">
                          <a:effectLst/>
                          <a:latin typeface="Arial" panose="020B0604020202020204" pitchFamily="34" charset="0"/>
                          <a:ea typeface="Calibri" panose="020F0502020204030204" pitchFamily="34" charset="0"/>
                          <a:cs typeface="Arial" panose="020B0604020202020204" pitchFamily="34" charset="0"/>
                        </a:rPr>
                        <a:t>E C </a:t>
                      </a:r>
                      <a:r>
                        <a:rPr lang="en-US" sz="1400" baseline="0" dirty="0">
                          <a:effectLst/>
                          <a:latin typeface="Arial" panose="020B0604020202020204" pitchFamily="34" charset="0"/>
                          <a:ea typeface="Calibri" panose="020F0502020204030204" pitchFamily="34" charset="0"/>
                          <a:cs typeface="Arial" panose="020B0604020202020204" pitchFamily="34" charset="0"/>
                        </a:rPr>
                        <a:t>T sensor low voltage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spc="-200" baseline="0" dirty="0">
                          <a:effectLst/>
                          <a:latin typeface="Arial" panose="020B0604020202020204" pitchFamily="34" charset="0"/>
                          <a:ea typeface="Calibri" panose="020F0502020204030204" pitchFamily="34" charset="0"/>
                          <a:cs typeface="Arial" panose="020B0604020202020204" pitchFamily="34" charset="0"/>
                        </a:rPr>
                        <a:t>E C </a:t>
                      </a:r>
                      <a:r>
                        <a:rPr lang="en-US" sz="1400" baseline="0" dirty="0">
                          <a:effectLst/>
                          <a:latin typeface="Arial" panose="020B0604020202020204" pitchFamily="34" charset="0"/>
                          <a:ea typeface="Calibri" panose="020F0502020204030204" pitchFamily="34" charset="0"/>
                          <a:cs typeface="Arial" panose="020B0604020202020204" pitchFamily="34" charset="0"/>
                        </a:rPr>
                        <a:t>T sensor internally shorted-to-ground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effectLst/>
                          <a:latin typeface="Arial" panose="020B0604020202020204" pitchFamily="34" charset="0"/>
                          <a:ea typeface="Calibri" panose="020F0502020204030204" pitchFamily="34" charset="0"/>
                          <a:cs typeface="Arial" panose="020B0604020202020204" pitchFamily="34" charset="0"/>
                        </a:rPr>
                        <a:t>The </a:t>
                      </a:r>
                      <a:r>
                        <a:rPr lang="en-US" sz="1400" spc="-200" baseline="0" dirty="0">
                          <a:effectLst/>
                          <a:latin typeface="Arial" panose="020B0604020202020204" pitchFamily="34" charset="0"/>
                          <a:ea typeface="Calibri" panose="020F0502020204030204" pitchFamily="34" charset="0"/>
                          <a:cs typeface="Arial" panose="020B0604020202020204" pitchFamily="34" charset="0"/>
                        </a:rPr>
                        <a:t>E C </a:t>
                      </a:r>
                      <a:r>
                        <a:rPr lang="en-US" sz="1400" baseline="0" dirty="0">
                          <a:effectLst/>
                          <a:latin typeface="Arial" panose="020B0604020202020204" pitchFamily="34" charset="0"/>
                          <a:ea typeface="Calibri" panose="020F0502020204030204" pitchFamily="34" charset="0"/>
                          <a:cs typeface="Arial" panose="020B0604020202020204" pitchFamily="34" charset="0"/>
                        </a:rPr>
                        <a:t>T sensor circuit wiring shorted-to-ground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effectLst/>
                          <a:latin typeface="Arial" panose="020B0604020202020204" pitchFamily="34" charset="0"/>
                          <a:ea typeface="Calibri" panose="020F0502020204030204" pitchFamily="34" charset="0"/>
                          <a:cs typeface="Arial" panose="020B0604020202020204" pitchFamily="34" charset="0"/>
                        </a:rPr>
                        <a:t>Possible defective </a:t>
                      </a:r>
                      <a:r>
                        <a:rPr lang="en-US" sz="1400" spc="-200" baseline="0" dirty="0">
                          <a:effectLst/>
                          <a:latin typeface="Arial" panose="020B0604020202020204" pitchFamily="34" charset="0"/>
                          <a:ea typeface="Calibri" panose="020F0502020204030204" pitchFamily="34" charset="0"/>
                          <a:cs typeface="Arial" panose="020B0604020202020204" pitchFamily="34" charset="0"/>
                        </a:rPr>
                        <a:t>P C </a:t>
                      </a:r>
                      <a:r>
                        <a:rPr lang="en-US" sz="1400" baseline="0" dirty="0">
                          <a:effectLst/>
                          <a:latin typeface="Arial" panose="020B0604020202020204" pitchFamily="34" charset="0"/>
                          <a:ea typeface="Calibri" panose="020F0502020204030204" pitchFamily="34" charset="0"/>
                          <a:cs typeface="Arial" panose="020B0604020202020204" pitchFamily="34" charset="0"/>
                        </a:rPr>
                        <a:t>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2682724293"/>
                  </a:ext>
                </a:extLst>
              </a:tr>
              <a:tr h="9160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baseline="0" dirty="0">
                          <a:effectLst/>
                          <a:latin typeface="Arial" panose="020B0604020202020204" pitchFamily="34" charset="0"/>
                          <a:ea typeface="Calibri" panose="020F0502020204030204" pitchFamily="34" charset="0"/>
                          <a:cs typeface="Arial" panose="020B0604020202020204" pitchFamily="34" charset="0"/>
                        </a:rPr>
                        <a:t>P0118</a:t>
                      </a:r>
                      <a:endParaRPr lang="en-US" sz="1400" baseline="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spc="-200" baseline="0" dirty="0">
                          <a:effectLst/>
                          <a:latin typeface="Arial" panose="020B0604020202020204" pitchFamily="34" charset="0"/>
                          <a:ea typeface="Calibri" panose="020F0502020204030204" pitchFamily="34" charset="0"/>
                          <a:cs typeface="Arial" panose="020B0604020202020204" pitchFamily="34" charset="0"/>
                        </a:rPr>
                        <a:t>E C </a:t>
                      </a:r>
                      <a:r>
                        <a:rPr lang="en-US" sz="1400" baseline="0" dirty="0">
                          <a:effectLst/>
                          <a:latin typeface="Arial" panose="020B0604020202020204" pitchFamily="34" charset="0"/>
                          <a:ea typeface="Calibri" panose="020F0502020204030204" pitchFamily="34" charset="0"/>
                          <a:cs typeface="Arial" panose="020B0604020202020204" pitchFamily="34" charset="0"/>
                        </a:rPr>
                        <a:t>T sensor high voltage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spc="-200" baseline="0" dirty="0">
                          <a:effectLst/>
                          <a:latin typeface="Arial" panose="020B0604020202020204" pitchFamily="34" charset="0"/>
                          <a:ea typeface="Calibri" panose="020F0502020204030204" pitchFamily="34" charset="0"/>
                          <a:cs typeface="Arial" panose="020B0604020202020204" pitchFamily="34" charset="0"/>
                        </a:rPr>
                        <a:t>E C </a:t>
                      </a:r>
                      <a:r>
                        <a:rPr lang="en-US" sz="1400" baseline="0" dirty="0">
                          <a:effectLst/>
                          <a:latin typeface="Arial" panose="020B0604020202020204" pitchFamily="34" charset="0"/>
                          <a:ea typeface="Calibri" panose="020F0502020204030204" pitchFamily="34" charset="0"/>
                          <a:cs typeface="Arial" panose="020B0604020202020204" pitchFamily="34" charset="0"/>
                        </a:rPr>
                        <a:t>T sensor internally (electrically) open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spc="-200" baseline="0" dirty="0">
                          <a:effectLst/>
                          <a:latin typeface="Arial" panose="020B0604020202020204" pitchFamily="34" charset="0"/>
                          <a:ea typeface="Calibri" panose="020F0502020204030204" pitchFamily="34" charset="0"/>
                          <a:cs typeface="Arial" panose="020B0604020202020204" pitchFamily="34" charset="0"/>
                        </a:rPr>
                        <a:t>E C </a:t>
                      </a:r>
                      <a:r>
                        <a:rPr lang="en-US" sz="1400" baseline="0" dirty="0">
                          <a:effectLst/>
                          <a:latin typeface="Arial" panose="020B0604020202020204" pitchFamily="34" charset="0"/>
                          <a:ea typeface="Calibri" panose="020F0502020204030204" pitchFamily="34" charset="0"/>
                          <a:cs typeface="Arial" panose="020B0604020202020204" pitchFamily="34" charset="0"/>
                        </a:rPr>
                        <a:t>T sensor signal, circuit, or ground circuit open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effectLst/>
                          <a:latin typeface="Arial" panose="020B0604020202020204" pitchFamily="34" charset="0"/>
                          <a:ea typeface="Calibri" panose="020F0502020204030204" pitchFamily="34" charset="0"/>
                          <a:cs typeface="Arial" panose="020B0604020202020204" pitchFamily="34" charset="0"/>
                        </a:rPr>
                        <a:t>Engine operating in an overheated condition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effectLst/>
                          <a:latin typeface="Arial" panose="020B0604020202020204" pitchFamily="34" charset="0"/>
                          <a:ea typeface="Calibri" panose="020F0502020204030204" pitchFamily="34" charset="0"/>
                          <a:cs typeface="Arial" panose="020B0604020202020204" pitchFamily="34" charset="0"/>
                        </a:rPr>
                        <a:t>Possible defective </a:t>
                      </a:r>
                      <a:r>
                        <a:rPr lang="en-US" sz="1400" spc="-200" baseline="0" dirty="0">
                          <a:effectLst/>
                          <a:latin typeface="Arial" panose="020B0604020202020204" pitchFamily="34" charset="0"/>
                          <a:ea typeface="Calibri" panose="020F0502020204030204" pitchFamily="34" charset="0"/>
                          <a:cs typeface="Arial" panose="020B0604020202020204" pitchFamily="34" charset="0"/>
                        </a:rPr>
                        <a:t>P C </a:t>
                      </a:r>
                      <a:r>
                        <a:rPr lang="en-US" sz="1400" baseline="0" dirty="0">
                          <a:effectLst/>
                          <a:latin typeface="Arial" panose="020B0604020202020204" pitchFamily="34" charset="0"/>
                          <a:ea typeface="Calibri" panose="020F0502020204030204" pitchFamily="34" charset="0"/>
                          <a:cs typeface="Arial" panose="020B0604020202020204" pitchFamily="34" charset="0"/>
                        </a:rPr>
                        <a:t>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2571386924"/>
                  </a:ext>
                </a:extLst>
              </a:tr>
            </a:tbl>
          </a:graphicData>
        </a:graphic>
      </p:graphicFrame>
      <p:sp>
        <p:nvSpPr>
          <p:cNvPr id="8" name="Content Placeholder 7">
            <a:extLst>
              <a:ext uri="{FF2B5EF4-FFF2-40B4-BE49-F238E27FC236}">
                <a16:creationId xmlns:a16="http://schemas.microsoft.com/office/drawing/2014/main" id="{2B1B82EC-CAC9-5F46-9FAC-9C6406DE6444}"/>
              </a:ext>
            </a:extLst>
          </p:cNvPr>
          <p:cNvSpPr>
            <a:spLocks noGrp="1"/>
          </p:cNvSpPr>
          <p:nvPr>
            <p:ph sz="quarter" idx="14"/>
          </p:nvPr>
        </p:nvSpPr>
        <p:spPr>
          <a:xfrm>
            <a:off x="438537" y="5970879"/>
            <a:ext cx="8310176" cy="369332"/>
          </a:xfrm>
        </p:spPr>
        <p:txBody>
          <a:bodyPr wrap="square" lIns="0" tIns="45720" rIns="0" bIns="45720" anchor="ctr" anchorCtr="0">
            <a:spAutoFit/>
          </a:bodyPr>
          <a:lstStyle/>
          <a:p>
            <a:pPr marL="0" indent="0">
              <a:buNone/>
            </a:pPr>
            <a:r>
              <a:rPr lang="en-US" sz="1800" noProof="0" dirty="0"/>
              <a:t>Selected temperature sensor-related diagnostic trouble codes.</a:t>
            </a:r>
          </a:p>
        </p:txBody>
      </p:sp>
    </p:spTree>
    <p:extLst>
      <p:ext uri="{BB962C8B-B14F-4D97-AF65-F5344CB8AC3E}">
        <p14:creationId xmlns:p14="http://schemas.microsoft.com/office/powerpoint/2010/main" val="274264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8537" y="160510"/>
            <a:ext cx="8310175" cy="646331"/>
          </a:xfrm>
        </p:spPr>
        <p:txBody>
          <a:bodyPr wrap="square" lIns="0" tIns="45720" rIns="0" bIns="45720" anchor="ctr" anchorCtr="0">
            <a:spAutoFit/>
          </a:bodyPr>
          <a:lstStyle/>
          <a:p>
            <a:r>
              <a:rPr lang="en-US" dirty="0"/>
              <a:t>Question 3</a:t>
            </a:r>
          </a:p>
        </p:txBody>
      </p:sp>
      <p:sp>
        <p:nvSpPr>
          <p:cNvPr id="4" name="Content Placeholder 3"/>
          <p:cNvSpPr>
            <a:spLocks noGrp="1"/>
          </p:cNvSpPr>
          <p:nvPr>
            <p:ph idx="1"/>
          </p:nvPr>
        </p:nvSpPr>
        <p:spPr>
          <a:xfrm>
            <a:off x="438537" y="918001"/>
            <a:ext cx="8310175" cy="461665"/>
          </a:xfrm>
        </p:spPr>
        <p:txBody>
          <a:bodyPr wrap="square" lIns="0" tIns="45720" rIns="0" bIns="45720" anchor="ctr" anchorCtr="0">
            <a:spAutoFit/>
          </a:bodyPr>
          <a:lstStyle/>
          <a:p>
            <a:pPr marL="0" indent="0">
              <a:buNone/>
            </a:pPr>
            <a:r>
              <a:rPr lang="en-US" sz="2400" dirty="0"/>
              <a:t>What is the purpose of an engine oil temperature sensor?</a:t>
            </a:r>
          </a:p>
        </p:txBody>
      </p:sp>
    </p:spTree>
    <p:extLst>
      <p:ext uri="{BB962C8B-B14F-4D97-AF65-F5344CB8AC3E}">
        <p14:creationId xmlns:p14="http://schemas.microsoft.com/office/powerpoint/2010/main" val="1910075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8537" y="160510"/>
            <a:ext cx="8310175" cy="646331"/>
          </a:xfrm>
        </p:spPr>
        <p:txBody>
          <a:bodyPr wrap="square" lIns="0" tIns="45720" rIns="0" bIns="45720" anchor="ctr" anchorCtr="0">
            <a:spAutoFit/>
          </a:bodyPr>
          <a:lstStyle/>
          <a:p>
            <a:r>
              <a:rPr lang="en-US" dirty="0"/>
              <a:t>Answer 3</a:t>
            </a:r>
          </a:p>
        </p:txBody>
      </p:sp>
      <p:sp>
        <p:nvSpPr>
          <p:cNvPr id="4" name="Content Placeholder 3"/>
          <p:cNvSpPr>
            <a:spLocks noGrp="1"/>
          </p:cNvSpPr>
          <p:nvPr>
            <p:ph idx="1"/>
          </p:nvPr>
        </p:nvSpPr>
        <p:spPr>
          <a:xfrm>
            <a:off x="438537" y="918002"/>
            <a:ext cx="8310175" cy="461665"/>
          </a:xfrm>
        </p:spPr>
        <p:txBody>
          <a:bodyPr wrap="square" lIns="0" tIns="45720" rIns="0" bIns="45720" anchor="ctr" anchorCtr="0">
            <a:spAutoFit/>
          </a:bodyPr>
          <a:lstStyle/>
          <a:p>
            <a:pPr marL="0" indent="0">
              <a:buNone/>
            </a:pPr>
            <a:r>
              <a:rPr lang="en-US" sz="2400" dirty="0"/>
              <a:t>The sensor is used as an input to determine engine oil life.</a:t>
            </a:r>
          </a:p>
        </p:txBody>
      </p:sp>
    </p:spTree>
    <p:extLst>
      <p:ext uri="{BB962C8B-B14F-4D97-AF65-F5344CB8AC3E}">
        <p14:creationId xmlns:p14="http://schemas.microsoft.com/office/powerpoint/2010/main" val="3696176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38537" y="158388"/>
            <a:ext cx="8310175" cy="646331"/>
          </a:xfrm>
        </p:spPr>
        <p:txBody>
          <a:bodyPr wrap="square" lIns="0" tIns="45720" rIns="0" bIns="45720" anchor="ctr" anchorCtr="0">
            <a:spAutoFit/>
          </a:bodyPr>
          <a:lstStyle/>
          <a:p>
            <a:r>
              <a:rPr lang="en-US" dirty="0"/>
              <a:t>Throttle Position Sensor Construction</a:t>
            </a:r>
            <a:endParaRPr lang="en-US" sz="28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2985" y="913390"/>
            <a:ext cx="8315727" cy="3062377"/>
          </a:xfrm>
        </p:spPr>
        <p:txBody>
          <a:bodyPr wrap="square" lIns="0" tIns="45720" rIns="0" bIns="45720" anchor="ctr" anchorCtr="0">
            <a:spAutoFit/>
          </a:bodyPr>
          <a:lstStyle/>
          <a:p>
            <a:pPr marL="342900" indent="-342900">
              <a:spcBef>
                <a:spcPts val="600"/>
              </a:spcBef>
              <a:buSzTx/>
            </a:pPr>
            <a:r>
              <a:rPr lang="en-US" sz="2400" dirty="0"/>
              <a:t>Potentiometers</a:t>
            </a:r>
          </a:p>
          <a:p>
            <a:pPr marL="829818" lvl="1" indent="-342900">
              <a:buSzTx/>
            </a:pPr>
            <a:r>
              <a:rPr lang="en-US" sz="2400" dirty="0"/>
              <a:t>Variable-resistance sensor with three terminals</a:t>
            </a:r>
          </a:p>
          <a:p>
            <a:pPr marL="342900" indent="-342900">
              <a:spcBef>
                <a:spcPts val="600"/>
              </a:spcBef>
              <a:buSzTx/>
            </a:pPr>
            <a:r>
              <a:rPr lang="en-US" sz="2400" dirty="0"/>
              <a:t>Typical sensor has three wires:</a:t>
            </a:r>
          </a:p>
          <a:p>
            <a:pPr marL="829818" lvl="1" indent="-342900">
              <a:buSzTx/>
            </a:pPr>
            <a:r>
              <a:rPr lang="en-US" sz="2400" dirty="0"/>
              <a:t>A 5-volt reference feed wire from the computer</a:t>
            </a:r>
          </a:p>
          <a:p>
            <a:pPr marL="829818" lvl="1" indent="-342900">
              <a:buSzTx/>
            </a:pPr>
            <a:r>
              <a:rPr lang="en-US" sz="2400" dirty="0"/>
              <a:t>Signal return (ground wire back to computer)</a:t>
            </a:r>
          </a:p>
          <a:p>
            <a:pPr marL="829818" lvl="1" indent="-342900">
              <a:buSzTx/>
            </a:pPr>
            <a:r>
              <a:rPr lang="en-US" sz="2400" dirty="0"/>
              <a:t>Voltage signal wire back to computer; as throttle is opened, voltage to computer changes</a:t>
            </a:r>
            <a:endParaRPr lang="en-US" altLang="en-US" sz="2400" noProof="0" dirty="0">
              <a:solidFill>
                <a:schemeClr val="tx1"/>
              </a:solidFill>
            </a:endParaRPr>
          </a:p>
        </p:txBody>
      </p:sp>
    </p:spTree>
    <p:extLst>
      <p:ext uri="{BB962C8B-B14F-4D97-AF65-F5344CB8AC3E}">
        <p14:creationId xmlns:p14="http://schemas.microsoft.com/office/powerpoint/2010/main" val="2294742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38537" y="158521"/>
            <a:ext cx="8310175" cy="646331"/>
          </a:xfrm>
        </p:spPr>
        <p:txBody>
          <a:bodyPr wrap="square" lIns="0" tIns="45720" rIns="0" bIns="45720" anchor="ctr" anchorCtr="0">
            <a:spAutoFit/>
          </a:bodyPr>
          <a:lstStyle/>
          <a:p>
            <a:r>
              <a:rPr lang="en-US" noProof="0" dirty="0"/>
              <a:t>Figure </a:t>
            </a:r>
            <a:r>
              <a:rPr lang="en-US" dirty="0"/>
              <a:t>16</a:t>
            </a:r>
            <a:r>
              <a:rPr lang="en-US" noProof="0" dirty="0"/>
              <a:t>.11</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539" y="915859"/>
            <a:ext cx="8310173" cy="461665"/>
          </a:xfrm>
        </p:spPr>
        <p:txBody>
          <a:bodyPr wrap="square" lIns="0" tIns="45720" rIns="0" bIns="45720" anchor="ctr" anchorCtr="0">
            <a:spAutoFit/>
          </a:bodyPr>
          <a:lstStyle/>
          <a:p>
            <a:pPr marL="0" indent="0">
              <a:buNone/>
            </a:pPr>
            <a:r>
              <a:rPr lang="en-US" sz="2400" spc="-300" noProof="0" dirty="0"/>
              <a:t>T </a:t>
            </a:r>
            <a:r>
              <a:rPr lang="en-US" sz="2400" noProof="0" dirty="0"/>
              <a:t>P Sensor</a:t>
            </a:r>
          </a:p>
        </p:txBody>
      </p:sp>
      <p:pic>
        <p:nvPicPr>
          <p:cNvPr id="4" name="Picture 3" descr="A throttle position sensor placed in alignment with a butterfly valve in throttle body.">
            <a:extLst>
              <a:ext uri="{FF2B5EF4-FFF2-40B4-BE49-F238E27FC236}">
                <a16:creationId xmlns:a16="http://schemas.microsoft.com/office/drawing/2014/main" id="{5ADAFD15-CBF2-A8BF-62E5-88BA7C7501EA}"/>
              </a:ext>
            </a:extLst>
          </p:cNvPr>
          <p:cNvPicPr>
            <a:picLocks noChangeAspect="1"/>
          </p:cNvPicPr>
          <p:nvPr/>
        </p:nvPicPr>
        <p:blipFill>
          <a:blip r:embed="rId3"/>
          <a:stretch>
            <a:fillRect/>
          </a:stretch>
        </p:blipFill>
        <p:spPr>
          <a:xfrm>
            <a:off x="955221" y="1456832"/>
            <a:ext cx="7233558" cy="3671378"/>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38537" y="5378303"/>
            <a:ext cx="8310176" cy="830997"/>
          </a:xfrm>
        </p:spPr>
        <p:txBody>
          <a:bodyPr wrap="square" lIns="0" tIns="45720" rIns="0" bIns="45720" anchor="ctr" anchorCtr="0">
            <a:spAutoFit/>
          </a:bodyPr>
          <a:lstStyle/>
          <a:p>
            <a:pPr marL="0" indent="0">
              <a:buNone/>
            </a:pPr>
            <a:r>
              <a:rPr lang="en-US" sz="2400" noProof="0" dirty="0"/>
              <a:t>A typical </a:t>
            </a:r>
            <a:r>
              <a:rPr lang="en-US" sz="2400" spc="-300" noProof="0" dirty="0"/>
              <a:t>T </a:t>
            </a:r>
            <a:r>
              <a:rPr lang="en-US" sz="2400" noProof="0" dirty="0"/>
              <a:t>P sensor mounted on the throttle body of this port-injected engine.</a:t>
            </a:r>
          </a:p>
        </p:txBody>
      </p:sp>
    </p:spTree>
    <p:extLst>
      <p:ext uri="{BB962C8B-B14F-4D97-AF65-F5344CB8AC3E}">
        <p14:creationId xmlns:p14="http://schemas.microsoft.com/office/powerpoint/2010/main" val="3613482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38537" y="167147"/>
            <a:ext cx="8310175" cy="646331"/>
          </a:xfrm>
        </p:spPr>
        <p:txBody>
          <a:bodyPr wrap="square" lIns="0" tIns="45720" rIns="0" bIns="45720" anchor="ctr" anchorCtr="0">
            <a:spAutoFit/>
          </a:bodyPr>
          <a:lstStyle/>
          <a:p>
            <a:r>
              <a:rPr lang="en-US" noProof="0" dirty="0"/>
              <a:t>Figure </a:t>
            </a:r>
            <a:r>
              <a:rPr lang="en-US" dirty="0"/>
              <a:t>16</a:t>
            </a:r>
            <a:r>
              <a:rPr lang="en-US" noProof="0" dirty="0"/>
              <a:t>.12</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539" y="915859"/>
            <a:ext cx="8310173" cy="461665"/>
          </a:xfrm>
        </p:spPr>
        <p:txBody>
          <a:bodyPr wrap="square" lIns="0" tIns="45720" rIns="0" bIns="45720" anchor="ctr" anchorCtr="0">
            <a:spAutoFit/>
          </a:bodyPr>
          <a:lstStyle/>
          <a:p>
            <a:pPr marL="0" indent="0">
              <a:buNone/>
            </a:pPr>
            <a:r>
              <a:rPr lang="en-US" sz="2400" spc="-300" noProof="0" dirty="0"/>
              <a:t>T </a:t>
            </a:r>
            <a:r>
              <a:rPr lang="en-US" sz="2400" noProof="0" dirty="0"/>
              <a:t>P Sensor Operation</a:t>
            </a:r>
          </a:p>
        </p:txBody>
      </p:sp>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38537" y="1513766"/>
            <a:ext cx="3258820" cy="4154984"/>
          </a:xfrm>
        </p:spPr>
        <p:txBody>
          <a:bodyPr wrap="square" lIns="0" tIns="45720" rIns="0" bIns="45720" anchor="ctr" anchorCtr="0">
            <a:spAutoFit/>
          </a:bodyPr>
          <a:lstStyle/>
          <a:p>
            <a:pPr marL="0" indent="0">
              <a:buNone/>
            </a:pPr>
            <a:r>
              <a:rPr lang="en-US" sz="2400" noProof="0" dirty="0"/>
              <a:t>The signal voltage from a throttle position increases as the throttle is opened because the wiper arm is closer to the 5-volt reference. At idle, the resistance of the sensor winding effectively reduces the signal voltage output to the computer.</a:t>
            </a:r>
          </a:p>
        </p:txBody>
      </p:sp>
      <p:pic>
        <p:nvPicPr>
          <p:cNvPr id="3" name="Picture 2" descr="An illustration depicts working of a T P sensor. T P sensor is like a 3 pin potentiometer with output signal connected to movable arm. At idle the signal is near 0 V and at wide open throttle the signal is near reference voltage.">
            <a:extLst>
              <a:ext uri="{FF2B5EF4-FFF2-40B4-BE49-F238E27FC236}">
                <a16:creationId xmlns:a16="http://schemas.microsoft.com/office/drawing/2014/main" id="{F7EBB2D5-72D3-7177-CC36-AE09EA34E8E9}"/>
              </a:ext>
            </a:extLst>
          </p:cNvPr>
          <p:cNvPicPr>
            <a:picLocks noChangeAspect="1"/>
          </p:cNvPicPr>
          <p:nvPr/>
        </p:nvPicPr>
        <p:blipFill>
          <a:blip r:embed="rId3"/>
          <a:stretch>
            <a:fillRect/>
          </a:stretch>
        </p:blipFill>
        <p:spPr>
          <a:xfrm>
            <a:off x="3978340" y="1459690"/>
            <a:ext cx="4681142" cy="3993214"/>
          </a:xfrm>
          <a:prstGeom prst="rect">
            <a:avLst/>
          </a:prstGeom>
        </p:spPr>
      </p:pic>
    </p:spTree>
    <p:extLst>
      <p:ext uri="{BB962C8B-B14F-4D97-AF65-F5344CB8AC3E}">
        <p14:creationId xmlns:p14="http://schemas.microsoft.com/office/powerpoint/2010/main" val="2548706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CAED6-E1E7-048A-DA33-1DF8D1DF1F40}"/>
              </a:ext>
            </a:extLst>
          </p:cNvPr>
          <p:cNvSpPr>
            <a:spLocks noGrp="1"/>
          </p:cNvSpPr>
          <p:nvPr>
            <p:ph type="title"/>
          </p:nvPr>
        </p:nvSpPr>
        <p:spPr>
          <a:xfrm>
            <a:off x="457200" y="266240"/>
            <a:ext cx="8229600" cy="1046410"/>
          </a:xfrm>
        </p:spPr>
        <p:txBody>
          <a:bodyPr/>
          <a:lstStyle/>
          <a:p>
            <a:r>
              <a:rPr lang="en-US" sz="2800" dirty="0"/>
              <a:t>Animation:</a:t>
            </a:r>
            <a:br>
              <a:rPr lang="en-US" sz="2800" dirty="0"/>
            </a:br>
            <a:r>
              <a:rPr lang="en-US" sz="2800" dirty="0"/>
              <a:t>Throttle Position Sensor (TPS)</a:t>
            </a:r>
          </a:p>
        </p:txBody>
      </p:sp>
      <p:sp>
        <p:nvSpPr>
          <p:cNvPr id="10" name="Rectangle 9">
            <a:extLst>
              <a:ext uri="{FF2B5EF4-FFF2-40B4-BE49-F238E27FC236}">
                <a16:creationId xmlns:a16="http://schemas.microsoft.com/office/drawing/2014/main" id="{6986C7BA-7E09-4D41-AD9C-B32818B3E94D}"/>
              </a:ext>
            </a:extLst>
          </p:cNvPr>
          <p:cNvSpPr/>
          <p:nvPr/>
        </p:nvSpPr>
        <p:spPr>
          <a:xfrm>
            <a:off x="7802881" y="1499743"/>
            <a:ext cx="164894" cy="42827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7D7CE68-F821-91C0-817F-487C799E3C49}"/>
              </a:ext>
            </a:extLst>
          </p:cNvPr>
          <p:cNvSpPr/>
          <p:nvPr/>
        </p:nvSpPr>
        <p:spPr>
          <a:xfrm>
            <a:off x="1862356" y="1434517"/>
            <a:ext cx="5545123" cy="3355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Throttle_Position_Sensor">
            <a:hlinkClick r:id="" action="ppaction://media"/>
            <a:extLst>
              <a:ext uri="{FF2B5EF4-FFF2-40B4-BE49-F238E27FC236}">
                <a16:creationId xmlns:a16="http://schemas.microsoft.com/office/drawing/2014/main" id="{E5F0412C-CFCB-3830-7021-42C6C3430B35}"/>
              </a:ext>
            </a:extLst>
          </p:cNvPr>
          <p:cNvPicPr>
            <a:picLocks noGrp="1" noChangeAspect="1"/>
          </p:cNvPicPr>
          <p:nvPr>
            <p:ph sz="quarter" idx="13"/>
            <a:videoFile r:link="rId2"/>
            <p:extLst>
              <p:ext uri="{DAA4B4D4-6D71-4841-9C94-3DE7FCFB9230}">
                <p14:media xmlns:p14="http://schemas.microsoft.com/office/powerpoint/2010/main" r:embed="rId1"/>
              </p:ext>
            </p:extLst>
          </p:nvPr>
        </p:nvPicPr>
        <p:blipFill>
          <a:blip r:embed="rId4"/>
          <a:stretch>
            <a:fillRect/>
          </a:stretch>
        </p:blipFill>
        <p:spPr>
          <a:xfrm>
            <a:off x="457200" y="1555749"/>
            <a:ext cx="8316686" cy="3963307"/>
          </a:xfrm>
        </p:spPr>
      </p:pic>
    </p:spTree>
    <p:extLst>
      <p:ext uri="{BB962C8B-B14F-4D97-AF65-F5344CB8AC3E}">
        <p14:creationId xmlns:p14="http://schemas.microsoft.com/office/powerpoint/2010/main" val="366236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36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8537" y="151884"/>
            <a:ext cx="8310175" cy="646331"/>
          </a:xfrm>
        </p:spPr>
        <p:txBody>
          <a:bodyPr wrap="square" lIns="0" tIns="45720" rIns="0" bIns="45720" anchor="ctr" anchorCtr="0">
            <a:spAutoFit/>
          </a:bodyPr>
          <a:lstStyle/>
          <a:p>
            <a:r>
              <a:rPr lang="en-US" dirty="0"/>
              <a:t>Question 4</a:t>
            </a:r>
          </a:p>
        </p:txBody>
      </p:sp>
      <p:sp>
        <p:nvSpPr>
          <p:cNvPr id="4" name="Content Placeholder 3"/>
          <p:cNvSpPr>
            <a:spLocks noGrp="1"/>
          </p:cNvSpPr>
          <p:nvPr>
            <p:ph idx="1"/>
          </p:nvPr>
        </p:nvSpPr>
        <p:spPr>
          <a:xfrm>
            <a:off x="438537" y="913550"/>
            <a:ext cx="8036869" cy="830997"/>
          </a:xfrm>
        </p:spPr>
        <p:txBody>
          <a:bodyPr wrap="square" lIns="0" tIns="45720" rIns="0" bIns="45720" anchor="ctr" anchorCtr="0">
            <a:spAutoFit/>
          </a:bodyPr>
          <a:lstStyle/>
          <a:p>
            <a:pPr marL="0" indent="0">
              <a:buNone/>
            </a:pPr>
            <a:r>
              <a:rPr lang="en-US" sz="2400" dirty="0"/>
              <a:t>What is the purpose of each of the three wires on a typical </a:t>
            </a:r>
            <a:r>
              <a:rPr lang="en-US" sz="2400" spc="-300" dirty="0"/>
              <a:t>T </a:t>
            </a:r>
            <a:r>
              <a:rPr lang="en-US" sz="2400" dirty="0"/>
              <a:t>P sensor?</a:t>
            </a:r>
          </a:p>
        </p:txBody>
      </p:sp>
    </p:spTree>
    <p:extLst>
      <p:ext uri="{BB962C8B-B14F-4D97-AF65-F5344CB8AC3E}">
        <p14:creationId xmlns:p14="http://schemas.microsoft.com/office/powerpoint/2010/main" val="3053526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8537" y="160510"/>
            <a:ext cx="8310175" cy="646331"/>
          </a:xfrm>
        </p:spPr>
        <p:txBody>
          <a:bodyPr wrap="square" lIns="0" tIns="45720" rIns="0" bIns="45720" anchor="ctr" anchorCtr="0">
            <a:spAutoFit/>
          </a:bodyPr>
          <a:lstStyle/>
          <a:p>
            <a:r>
              <a:rPr lang="en-US" dirty="0"/>
              <a:t>Answer 4</a:t>
            </a:r>
          </a:p>
        </p:txBody>
      </p:sp>
      <p:sp>
        <p:nvSpPr>
          <p:cNvPr id="4" name="Content Placeholder 3"/>
          <p:cNvSpPr>
            <a:spLocks noGrp="1"/>
          </p:cNvSpPr>
          <p:nvPr>
            <p:ph idx="1"/>
          </p:nvPr>
        </p:nvSpPr>
        <p:spPr>
          <a:xfrm>
            <a:off x="438537" y="918002"/>
            <a:ext cx="8310175" cy="461665"/>
          </a:xfrm>
        </p:spPr>
        <p:txBody>
          <a:bodyPr wrap="square" lIns="0" tIns="45720" rIns="0" bIns="45720" anchor="ctr" anchorCtr="0">
            <a:spAutoFit/>
          </a:bodyPr>
          <a:lstStyle/>
          <a:p>
            <a:pPr marL="0" indent="0">
              <a:buNone/>
            </a:pPr>
            <a:r>
              <a:rPr lang="en-US" sz="2400" dirty="0"/>
              <a:t>5-volt feed, ground (signal return), and signal voltage.</a:t>
            </a:r>
          </a:p>
        </p:txBody>
      </p:sp>
    </p:spTree>
    <p:extLst>
      <p:ext uri="{BB962C8B-B14F-4D97-AF65-F5344CB8AC3E}">
        <p14:creationId xmlns:p14="http://schemas.microsoft.com/office/powerpoint/2010/main" val="2807365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38537" y="152977"/>
            <a:ext cx="8310175" cy="1077218"/>
          </a:xfrm>
        </p:spPr>
        <p:txBody>
          <a:bodyPr wrap="square" lIns="0" tIns="45720" rIns="0" bIns="45720" anchor="ctr" anchorCtr="0">
            <a:spAutoFit/>
          </a:bodyPr>
          <a:lstStyle/>
          <a:p>
            <a:r>
              <a:rPr lang="en-US" dirty="0"/>
              <a:t>Engine Coolant Temperature Sensors </a:t>
            </a:r>
            <a:r>
              <a:rPr lang="en-US" sz="2800" dirty="0"/>
              <a:t>(1 of 2)</a:t>
            </a:r>
            <a:endParaRPr lang="en-US" sz="28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42925" y="1390765"/>
            <a:ext cx="8305788" cy="3277820"/>
          </a:xfrm>
        </p:spPr>
        <p:txBody>
          <a:bodyPr wrap="square" lIns="0" tIns="45720" rIns="0" bIns="45720" anchor="ctr" anchorCtr="0">
            <a:spAutoFit/>
          </a:bodyPr>
          <a:lstStyle/>
          <a:p>
            <a:pPr marL="342900" indent="-342900">
              <a:spcBef>
                <a:spcPts val="600"/>
              </a:spcBef>
              <a:buSzTx/>
            </a:pPr>
            <a:r>
              <a:rPr lang="en-US" sz="2400" dirty="0"/>
              <a:t>Purpose and Function</a:t>
            </a:r>
          </a:p>
          <a:p>
            <a:pPr marL="829818" lvl="1" indent="-342900">
              <a:buSzTx/>
            </a:pPr>
            <a:r>
              <a:rPr lang="en-US" sz="2400" dirty="0"/>
              <a:t>A computer-equipped vehicle uses the coolant temperature sensor to adjust fuel delivery, adjust ignition timing, and to adjust target idle.</a:t>
            </a:r>
          </a:p>
          <a:p>
            <a:pPr marL="342900" indent="-342900">
              <a:spcBef>
                <a:spcPts val="600"/>
              </a:spcBef>
              <a:buSzTx/>
            </a:pPr>
            <a:r>
              <a:rPr lang="en-US" sz="2400" spc="-300" dirty="0"/>
              <a:t>E C </a:t>
            </a:r>
            <a:r>
              <a:rPr lang="en-US" sz="2400" dirty="0"/>
              <a:t>T Sensor Construction</a:t>
            </a:r>
          </a:p>
          <a:p>
            <a:pPr marL="829818" lvl="1" indent="-342900">
              <a:buSzTx/>
            </a:pPr>
            <a:r>
              <a:rPr lang="en-US" sz="2400" dirty="0"/>
              <a:t>Engine coolant temperature sensors are constructed of a semiconductor material that decreases in resistance as the temperature of the sensor increases.</a:t>
            </a:r>
            <a:endParaRPr lang="en-US" altLang="en-US" sz="2400" noProof="0" dirty="0">
              <a:solidFill>
                <a:schemeClr val="tx1"/>
              </a:solidFill>
            </a:endParaRPr>
          </a:p>
        </p:txBody>
      </p:sp>
    </p:spTree>
    <p:extLst>
      <p:ext uri="{BB962C8B-B14F-4D97-AF65-F5344CB8AC3E}">
        <p14:creationId xmlns:p14="http://schemas.microsoft.com/office/powerpoint/2010/main" val="24859015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38537" y="158388"/>
            <a:ext cx="8310175" cy="646331"/>
          </a:xfrm>
        </p:spPr>
        <p:txBody>
          <a:bodyPr wrap="square" lIns="0" tIns="45720" rIns="0" bIns="45720" anchor="ctr" anchorCtr="0">
            <a:spAutoFit/>
          </a:bodyPr>
          <a:lstStyle/>
          <a:p>
            <a:r>
              <a:rPr lang="en-US" spc="-500" dirty="0"/>
              <a:t>T </a:t>
            </a:r>
            <a:r>
              <a:rPr lang="en-US" dirty="0"/>
              <a:t>P Sensor Computer Input Functions</a:t>
            </a:r>
            <a:endParaRPr lang="en-US" sz="28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2985" y="915599"/>
            <a:ext cx="8315727" cy="1646605"/>
          </a:xfrm>
        </p:spPr>
        <p:txBody>
          <a:bodyPr wrap="square" lIns="0" tIns="45720" rIns="0" bIns="45720" anchor="ctr" anchorCtr="0">
            <a:spAutoFit/>
          </a:bodyPr>
          <a:lstStyle/>
          <a:p>
            <a:pPr marL="342900" indent="-342900">
              <a:spcBef>
                <a:spcPts val="600"/>
              </a:spcBef>
              <a:buSzTx/>
            </a:pPr>
            <a:r>
              <a:rPr lang="en-US" sz="2400" dirty="0"/>
              <a:t>Computer senses any change in throttle position and changes the fuel mixture and ignition timing.</a:t>
            </a:r>
          </a:p>
          <a:p>
            <a:pPr marL="342900" indent="-342900">
              <a:spcBef>
                <a:spcPts val="600"/>
              </a:spcBef>
              <a:buSzTx/>
            </a:pPr>
            <a:r>
              <a:rPr lang="en-US" sz="2400" dirty="0"/>
              <a:t>Throttle position sensor signals </a:t>
            </a:r>
            <a:r>
              <a:rPr lang="en-US" sz="2400" spc="-300" dirty="0"/>
              <a:t>P C </a:t>
            </a:r>
            <a:r>
              <a:rPr lang="en-US" sz="2400" dirty="0"/>
              <a:t>M to pulse additional fuel from the injectors when the throttle is depressed.</a:t>
            </a:r>
            <a:endParaRPr lang="en-US" altLang="en-US" sz="2400" noProof="0" dirty="0">
              <a:solidFill>
                <a:schemeClr val="tx1"/>
              </a:solidFill>
            </a:endParaRPr>
          </a:p>
        </p:txBody>
      </p:sp>
    </p:spTree>
    <p:extLst>
      <p:ext uri="{BB962C8B-B14F-4D97-AF65-F5344CB8AC3E}">
        <p14:creationId xmlns:p14="http://schemas.microsoft.com/office/powerpoint/2010/main" val="21166482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38537" y="158388"/>
            <a:ext cx="8310175" cy="646331"/>
          </a:xfrm>
        </p:spPr>
        <p:txBody>
          <a:bodyPr wrap="square" lIns="0" tIns="45720" rIns="0" bIns="45720" anchor="ctr" anchorCtr="0">
            <a:spAutoFit/>
          </a:bodyPr>
          <a:lstStyle/>
          <a:p>
            <a:r>
              <a:rPr lang="en-US" spc="-500" dirty="0"/>
              <a:t>P C </a:t>
            </a:r>
            <a:r>
              <a:rPr lang="en-US" dirty="0"/>
              <a:t>M Uses for </a:t>
            </a:r>
            <a:r>
              <a:rPr lang="en-US" spc="-500" dirty="0"/>
              <a:t>T </a:t>
            </a:r>
            <a:r>
              <a:rPr lang="en-US" dirty="0"/>
              <a:t>P Sensor</a:t>
            </a:r>
            <a:endParaRPr lang="en-US" sz="28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2985" y="910198"/>
            <a:ext cx="8315727" cy="3585597"/>
          </a:xfrm>
        </p:spPr>
        <p:txBody>
          <a:bodyPr wrap="square" lIns="0" tIns="45720" rIns="0" bIns="45720" anchor="ctr" anchorCtr="0">
            <a:spAutoFit/>
          </a:bodyPr>
          <a:lstStyle/>
          <a:p>
            <a:pPr marL="342900" indent="-342900">
              <a:spcBef>
                <a:spcPts val="600"/>
              </a:spcBef>
              <a:buSzTx/>
            </a:pPr>
            <a:r>
              <a:rPr lang="en-US" sz="2400" spc="-300" dirty="0"/>
              <a:t>T </a:t>
            </a:r>
            <a:r>
              <a:rPr lang="en-US" sz="2400" dirty="0"/>
              <a:t>P sensor used by </a:t>
            </a:r>
            <a:r>
              <a:rPr lang="en-US" sz="2400" spc="-300" dirty="0"/>
              <a:t>P C </a:t>
            </a:r>
            <a:r>
              <a:rPr lang="en-US" sz="2400" dirty="0"/>
              <a:t>M for the following:</a:t>
            </a:r>
          </a:p>
          <a:p>
            <a:pPr marL="829818" lvl="1" indent="-342900">
              <a:buSzTx/>
            </a:pPr>
            <a:r>
              <a:rPr lang="en-US" sz="2400" dirty="0"/>
              <a:t>Clear flood mode</a:t>
            </a:r>
          </a:p>
          <a:p>
            <a:pPr marL="829818" lvl="1" indent="-342900">
              <a:buSzTx/>
            </a:pPr>
            <a:r>
              <a:rPr lang="en-US" sz="2400" dirty="0"/>
              <a:t>Torque converter clutch engagement and release</a:t>
            </a:r>
          </a:p>
          <a:p>
            <a:pPr marL="829818" lvl="1" indent="-342900">
              <a:buSzTx/>
            </a:pPr>
            <a:r>
              <a:rPr lang="en-US" sz="2400" dirty="0"/>
              <a:t>Rationality testing for </a:t>
            </a:r>
            <a:r>
              <a:rPr lang="en-US" sz="2400" spc="-300" dirty="0"/>
              <a:t>M A </a:t>
            </a:r>
            <a:r>
              <a:rPr lang="en-US" sz="2400" dirty="0"/>
              <a:t>P and </a:t>
            </a:r>
            <a:r>
              <a:rPr lang="en-US" sz="2400" spc="-300" dirty="0"/>
              <a:t>M A </a:t>
            </a:r>
            <a:r>
              <a:rPr lang="en-US" sz="2400" dirty="0"/>
              <a:t>F sensors</a:t>
            </a:r>
          </a:p>
          <a:p>
            <a:pPr marL="829818" lvl="1" indent="-342900">
              <a:buSzTx/>
            </a:pPr>
            <a:r>
              <a:rPr lang="en-US" sz="2400" dirty="0"/>
              <a:t>Automatic transmission shift points</a:t>
            </a:r>
          </a:p>
          <a:p>
            <a:pPr marL="829818" lvl="1" indent="-342900">
              <a:buSzTx/>
            </a:pPr>
            <a:r>
              <a:rPr lang="en-US" sz="2400" dirty="0"/>
              <a:t>Target idle speed (idle control strategy)</a:t>
            </a:r>
          </a:p>
          <a:p>
            <a:pPr marL="829818" lvl="1" indent="-342900">
              <a:buSzTx/>
            </a:pPr>
            <a:r>
              <a:rPr lang="en-US" sz="2400" dirty="0"/>
              <a:t>Air-conditioning compressor operation</a:t>
            </a:r>
          </a:p>
          <a:p>
            <a:pPr marL="829818" lvl="1" indent="-342900">
              <a:buSzTx/>
            </a:pPr>
            <a:r>
              <a:rPr lang="en-US" sz="2400" dirty="0"/>
              <a:t>Backs up other sensors</a:t>
            </a:r>
            <a:endParaRPr lang="en-US" altLang="en-US" sz="2400" noProof="0" dirty="0">
              <a:solidFill>
                <a:schemeClr val="tx1"/>
              </a:solidFill>
            </a:endParaRPr>
          </a:p>
        </p:txBody>
      </p:sp>
    </p:spTree>
    <p:extLst>
      <p:ext uri="{BB962C8B-B14F-4D97-AF65-F5344CB8AC3E}">
        <p14:creationId xmlns:p14="http://schemas.microsoft.com/office/powerpoint/2010/main" val="2168817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38537" y="158388"/>
            <a:ext cx="8310175" cy="646331"/>
          </a:xfrm>
        </p:spPr>
        <p:txBody>
          <a:bodyPr wrap="square" lIns="0" tIns="45720" rIns="0" bIns="45720" anchor="ctr" anchorCtr="0">
            <a:spAutoFit/>
          </a:bodyPr>
          <a:lstStyle/>
          <a:p>
            <a:r>
              <a:rPr lang="en-US" dirty="0"/>
              <a:t>Testing Throttle Position Sensor</a:t>
            </a:r>
            <a:endParaRPr lang="en-US" sz="28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2985" y="910620"/>
            <a:ext cx="8315727" cy="2539157"/>
          </a:xfrm>
        </p:spPr>
        <p:txBody>
          <a:bodyPr wrap="square" lIns="0" tIns="45720" rIns="0" bIns="45720" anchor="ctr" anchorCtr="0">
            <a:spAutoFit/>
          </a:bodyPr>
          <a:lstStyle/>
          <a:p>
            <a:pPr marL="342900" indent="-342900">
              <a:spcBef>
                <a:spcPts val="600"/>
              </a:spcBef>
              <a:buSzTx/>
            </a:pPr>
            <a:r>
              <a:rPr lang="en-US" sz="2400" spc="-300" dirty="0"/>
              <a:t>T </a:t>
            </a:r>
            <a:r>
              <a:rPr lang="en-US" sz="2400" dirty="0"/>
              <a:t>P sensor can be tested using the following tools:</a:t>
            </a:r>
          </a:p>
          <a:p>
            <a:pPr marL="829818" lvl="1" indent="-342900">
              <a:buSzTx/>
            </a:pPr>
            <a:r>
              <a:rPr lang="en-US" sz="2400" dirty="0"/>
              <a:t>A Digital Voltmeter with three test leads connected in series</a:t>
            </a:r>
          </a:p>
          <a:p>
            <a:pPr marL="829818" lvl="1" indent="-342900">
              <a:buSzTx/>
            </a:pPr>
            <a:r>
              <a:rPr lang="en-US" sz="2400" dirty="0"/>
              <a:t>Scan tool or a specific tool recommended by the vehicle manufacturer</a:t>
            </a:r>
          </a:p>
          <a:p>
            <a:pPr marL="829818" lvl="1" indent="-342900">
              <a:buSzTx/>
            </a:pPr>
            <a:r>
              <a:rPr lang="en-US" sz="2400" spc="-300" dirty="0"/>
              <a:t>D S </a:t>
            </a:r>
            <a:r>
              <a:rPr lang="en-US" sz="2400" dirty="0"/>
              <a:t>O</a:t>
            </a:r>
            <a:endParaRPr lang="en-US" altLang="en-US" sz="2400" noProof="0" dirty="0">
              <a:solidFill>
                <a:schemeClr val="tx1"/>
              </a:solidFill>
            </a:endParaRPr>
          </a:p>
        </p:txBody>
      </p:sp>
    </p:spTree>
    <p:extLst>
      <p:ext uri="{BB962C8B-B14F-4D97-AF65-F5344CB8AC3E}">
        <p14:creationId xmlns:p14="http://schemas.microsoft.com/office/powerpoint/2010/main" val="583751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38537" y="158521"/>
            <a:ext cx="8310175" cy="646331"/>
          </a:xfrm>
        </p:spPr>
        <p:txBody>
          <a:bodyPr wrap="square" lIns="0" tIns="45720" rIns="0" bIns="45720" anchor="ctr" anchorCtr="0">
            <a:spAutoFit/>
          </a:bodyPr>
          <a:lstStyle/>
          <a:p>
            <a:r>
              <a:rPr lang="en-US" noProof="0" dirty="0"/>
              <a:t>Figure </a:t>
            </a:r>
            <a:r>
              <a:rPr lang="en-US" dirty="0"/>
              <a:t>16</a:t>
            </a:r>
            <a:r>
              <a:rPr lang="en-US" noProof="0" dirty="0"/>
              <a:t>.13</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539" y="915859"/>
            <a:ext cx="8310173" cy="461665"/>
          </a:xfrm>
        </p:spPr>
        <p:txBody>
          <a:bodyPr wrap="square" lIns="0" tIns="45720" rIns="0" bIns="45720" anchor="ctr" anchorCtr="0">
            <a:spAutoFit/>
          </a:bodyPr>
          <a:lstStyle/>
          <a:p>
            <a:pPr marL="0" indent="0">
              <a:buNone/>
            </a:pPr>
            <a:r>
              <a:rPr lang="en-US" sz="2400" spc="-300" noProof="0" dirty="0"/>
              <a:t>T </a:t>
            </a:r>
            <a:r>
              <a:rPr lang="en-US" sz="2400" noProof="0" dirty="0"/>
              <a:t>P Sensor Testing</a:t>
            </a:r>
          </a:p>
        </p:txBody>
      </p:sp>
      <p:pic>
        <p:nvPicPr>
          <p:cNvPr id="3" name="Picture 2" descr="A meter lead connected to a T-pin that was gently pushed along the signal wire of the T P sensor until the point of the pin touched the metal terminal inside the plastic connector.">
            <a:extLst>
              <a:ext uri="{FF2B5EF4-FFF2-40B4-BE49-F238E27FC236}">
                <a16:creationId xmlns:a16="http://schemas.microsoft.com/office/drawing/2014/main" id="{9CFF4B20-E6B1-AE18-71E9-9D222A8BACAE}"/>
              </a:ext>
            </a:extLst>
          </p:cNvPr>
          <p:cNvPicPr>
            <a:picLocks noChangeAspect="1"/>
          </p:cNvPicPr>
          <p:nvPr/>
        </p:nvPicPr>
        <p:blipFill>
          <a:blip r:embed="rId3"/>
          <a:stretch>
            <a:fillRect/>
          </a:stretch>
        </p:blipFill>
        <p:spPr>
          <a:xfrm>
            <a:off x="2019641" y="1471090"/>
            <a:ext cx="5104717" cy="3533679"/>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38537" y="5143942"/>
            <a:ext cx="8310176" cy="1200329"/>
          </a:xfrm>
        </p:spPr>
        <p:txBody>
          <a:bodyPr wrap="square" lIns="0" tIns="45720" rIns="0" bIns="45720" anchor="ctr" anchorCtr="0">
            <a:spAutoFit/>
          </a:bodyPr>
          <a:lstStyle/>
          <a:p>
            <a:pPr marL="0" indent="0">
              <a:buNone/>
            </a:pPr>
            <a:r>
              <a:rPr lang="en-US" sz="2400" noProof="0" dirty="0"/>
              <a:t>A meter lead connected to a T-pin that was gently pushed along the signal wire of the </a:t>
            </a:r>
            <a:r>
              <a:rPr lang="en-US" sz="2400" spc="-300" noProof="0" dirty="0"/>
              <a:t>T </a:t>
            </a:r>
            <a:r>
              <a:rPr lang="en-US" sz="2400" noProof="0" dirty="0"/>
              <a:t>P sensor until the point of the pin touched the metal terminal inside the plastic connector.</a:t>
            </a:r>
          </a:p>
        </p:txBody>
      </p:sp>
    </p:spTree>
    <p:extLst>
      <p:ext uri="{BB962C8B-B14F-4D97-AF65-F5344CB8AC3E}">
        <p14:creationId xmlns:p14="http://schemas.microsoft.com/office/powerpoint/2010/main" val="35323329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38537" y="158521"/>
            <a:ext cx="8310175" cy="646331"/>
          </a:xfrm>
        </p:spPr>
        <p:txBody>
          <a:bodyPr wrap="square" lIns="0" tIns="45720" rIns="0" bIns="45720" anchor="ctr" anchorCtr="0">
            <a:spAutoFit/>
          </a:bodyPr>
          <a:lstStyle/>
          <a:p>
            <a:r>
              <a:rPr lang="en-US" noProof="0" dirty="0"/>
              <a:t>Figure </a:t>
            </a:r>
            <a:r>
              <a:rPr lang="en-US" dirty="0"/>
              <a:t>16</a:t>
            </a:r>
            <a:r>
              <a:rPr lang="en-US" noProof="0" dirty="0"/>
              <a:t>.14</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539" y="915859"/>
            <a:ext cx="4020711" cy="461665"/>
          </a:xfrm>
        </p:spPr>
        <p:txBody>
          <a:bodyPr wrap="square" lIns="0" tIns="45720" rIns="0" bIns="45720" anchor="ctr" anchorCtr="0">
            <a:spAutoFit/>
          </a:bodyPr>
          <a:lstStyle/>
          <a:p>
            <a:pPr marL="0" indent="0">
              <a:buNone/>
            </a:pPr>
            <a:r>
              <a:rPr lang="en-US" sz="2400" spc="-300" noProof="0" dirty="0"/>
              <a:t>T </a:t>
            </a:r>
            <a:r>
              <a:rPr lang="en-US" sz="2400" noProof="0" dirty="0"/>
              <a:t>P Sensor Waveform</a:t>
            </a:r>
          </a:p>
        </p:txBody>
      </p:sp>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38537" y="1472779"/>
            <a:ext cx="3944620" cy="3416320"/>
          </a:xfrm>
        </p:spPr>
        <p:txBody>
          <a:bodyPr wrap="square" lIns="0" tIns="45720" rIns="0" bIns="45720" anchor="ctr" anchorCtr="0">
            <a:spAutoFit/>
          </a:bodyPr>
          <a:lstStyle/>
          <a:p>
            <a:pPr marL="0" indent="0">
              <a:buNone/>
            </a:pPr>
            <a:r>
              <a:rPr lang="en-US" sz="2400" noProof="0" dirty="0"/>
              <a:t>A typical waveform of a </a:t>
            </a:r>
            <a:r>
              <a:rPr lang="en-US" sz="2400" spc="-300" noProof="0" dirty="0"/>
              <a:t>T </a:t>
            </a:r>
            <a:r>
              <a:rPr lang="en-US" sz="2400" noProof="0" dirty="0"/>
              <a:t>P sensor signal as recorded on a </a:t>
            </a:r>
            <a:r>
              <a:rPr lang="en-US" sz="2400" spc="-300" noProof="0" dirty="0"/>
              <a:t>D S </a:t>
            </a:r>
            <a:r>
              <a:rPr lang="en-US" sz="2400" noProof="0" dirty="0"/>
              <a:t>O when the accelerator pedal was depressed with the ignition switch on (engine off). Clean transitions and the lack of any glitches in this waveform indicate a good sensor.</a:t>
            </a:r>
          </a:p>
        </p:txBody>
      </p:sp>
      <p:pic>
        <p:nvPicPr>
          <p:cNvPr id="4" name="Picture 3" descr="An illustration depicts a typical wave form is T P sensor signal as recorded on a D S O when the accelerator pedal was depressed with the ignition switch on (engine off).&#10;Long description is available in notes, press F6.">
            <a:extLst>
              <a:ext uri="{FF2B5EF4-FFF2-40B4-BE49-F238E27FC236}">
                <a16:creationId xmlns:a16="http://schemas.microsoft.com/office/drawing/2014/main" id="{6924571E-5808-2308-09DD-85DBF7553183}"/>
              </a:ext>
            </a:extLst>
          </p:cNvPr>
          <p:cNvPicPr>
            <a:picLocks noChangeAspect="1"/>
          </p:cNvPicPr>
          <p:nvPr/>
        </p:nvPicPr>
        <p:blipFill>
          <a:blip r:embed="rId3"/>
          <a:stretch>
            <a:fillRect/>
          </a:stretch>
        </p:blipFill>
        <p:spPr>
          <a:xfrm>
            <a:off x="4684751" y="1157390"/>
            <a:ext cx="3950711" cy="4099606"/>
          </a:xfrm>
          <a:prstGeom prst="rect">
            <a:avLst/>
          </a:prstGeom>
        </p:spPr>
      </p:pic>
    </p:spTree>
    <p:extLst>
      <p:ext uri="{BB962C8B-B14F-4D97-AF65-F5344CB8AC3E}">
        <p14:creationId xmlns:p14="http://schemas.microsoft.com/office/powerpoint/2010/main" val="33931925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38537" y="158521"/>
            <a:ext cx="8310175" cy="646331"/>
          </a:xfrm>
        </p:spPr>
        <p:txBody>
          <a:bodyPr wrap="square" lIns="0" tIns="45720" rIns="0" bIns="45720" anchor="ctr" anchorCtr="0">
            <a:spAutoFit/>
          </a:bodyPr>
          <a:lstStyle/>
          <a:p>
            <a:r>
              <a:rPr lang="en-US" noProof="0" dirty="0"/>
              <a:t>Figure </a:t>
            </a:r>
            <a:r>
              <a:rPr lang="en-US" dirty="0"/>
              <a:t>16</a:t>
            </a:r>
            <a:r>
              <a:rPr lang="en-US" noProof="0" dirty="0"/>
              <a:t>.15</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539" y="915859"/>
            <a:ext cx="4025511" cy="461665"/>
          </a:xfrm>
        </p:spPr>
        <p:txBody>
          <a:bodyPr wrap="square" lIns="0" tIns="45720" rIns="0" bIns="45720" anchor="ctr" anchorCtr="0">
            <a:spAutoFit/>
          </a:bodyPr>
          <a:lstStyle/>
          <a:p>
            <a:pPr marL="0" indent="0">
              <a:buNone/>
            </a:pPr>
            <a:r>
              <a:rPr lang="en-US" sz="2400" spc="-300" noProof="0" dirty="0"/>
              <a:t>T </a:t>
            </a:r>
            <a:r>
              <a:rPr lang="en-US" sz="2400" noProof="0" dirty="0"/>
              <a:t>P </a:t>
            </a:r>
            <a:r>
              <a:rPr lang="en-US" sz="2400" spc="-300" noProof="0" dirty="0"/>
              <a:t>D M </a:t>
            </a:r>
            <a:r>
              <a:rPr lang="en-US" sz="2400" noProof="0" dirty="0"/>
              <a:t>M Testing</a:t>
            </a:r>
          </a:p>
        </p:txBody>
      </p:sp>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38537" y="1519643"/>
            <a:ext cx="4025513" cy="1938992"/>
          </a:xfrm>
        </p:spPr>
        <p:txBody>
          <a:bodyPr wrap="square" lIns="0" tIns="45720" rIns="0" bIns="45720" anchor="ctr" anchorCtr="0">
            <a:spAutoFit/>
          </a:bodyPr>
          <a:lstStyle/>
          <a:p>
            <a:pPr marL="0" indent="0">
              <a:buNone/>
            </a:pPr>
            <a:r>
              <a:rPr lang="en-US" sz="2400" noProof="0" dirty="0"/>
              <a:t>Checking the 5-volt reference from the computer being applied to the </a:t>
            </a:r>
            <a:r>
              <a:rPr lang="en-US" sz="2400" spc="-300" noProof="0" dirty="0"/>
              <a:t>T </a:t>
            </a:r>
            <a:r>
              <a:rPr lang="en-US" sz="2400" noProof="0" dirty="0"/>
              <a:t>P sensor with the ignition switch on (engine off).</a:t>
            </a:r>
          </a:p>
        </p:txBody>
      </p:sp>
      <p:pic>
        <p:nvPicPr>
          <p:cNvPr id="4" name="Picture 3" descr="A multi meter with 5.02 volts reading.">
            <a:extLst>
              <a:ext uri="{FF2B5EF4-FFF2-40B4-BE49-F238E27FC236}">
                <a16:creationId xmlns:a16="http://schemas.microsoft.com/office/drawing/2014/main" id="{B708011A-59A0-8816-DC14-10A94256961F}"/>
              </a:ext>
            </a:extLst>
          </p:cNvPr>
          <p:cNvPicPr>
            <a:picLocks noChangeAspect="1"/>
          </p:cNvPicPr>
          <p:nvPr/>
        </p:nvPicPr>
        <p:blipFill>
          <a:blip r:embed="rId3"/>
          <a:stretch>
            <a:fillRect/>
          </a:stretch>
        </p:blipFill>
        <p:spPr>
          <a:xfrm>
            <a:off x="4759188" y="881940"/>
            <a:ext cx="3774547" cy="4188144"/>
          </a:xfrm>
          <a:prstGeom prst="rect">
            <a:avLst/>
          </a:prstGeom>
        </p:spPr>
      </p:pic>
    </p:spTree>
    <p:extLst>
      <p:ext uri="{BB962C8B-B14F-4D97-AF65-F5344CB8AC3E}">
        <p14:creationId xmlns:p14="http://schemas.microsoft.com/office/powerpoint/2010/main" val="1806636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38537" y="158521"/>
            <a:ext cx="8310175" cy="646331"/>
          </a:xfrm>
        </p:spPr>
        <p:txBody>
          <a:bodyPr wrap="square" lIns="0" tIns="45720" rIns="0" bIns="45720" anchor="ctr" anchorCtr="0">
            <a:spAutoFit/>
          </a:bodyPr>
          <a:lstStyle/>
          <a:p>
            <a:r>
              <a:rPr lang="en-US" noProof="0" dirty="0"/>
              <a:t>Figure </a:t>
            </a:r>
            <a:r>
              <a:rPr lang="en-US" dirty="0"/>
              <a:t>16</a:t>
            </a:r>
            <a:r>
              <a:rPr lang="en-US" noProof="0" dirty="0"/>
              <a:t>.16</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539" y="915859"/>
            <a:ext cx="8310173" cy="461665"/>
          </a:xfrm>
        </p:spPr>
        <p:txBody>
          <a:bodyPr wrap="square" lIns="0" tIns="45720" rIns="0" bIns="45720" anchor="ctr" anchorCtr="0">
            <a:spAutoFit/>
          </a:bodyPr>
          <a:lstStyle/>
          <a:p>
            <a:pPr marL="0" indent="0">
              <a:buNone/>
            </a:pPr>
            <a:r>
              <a:rPr lang="en-US" sz="2400" spc="-300" noProof="0" dirty="0"/>
              <a:t>T </a:t>
            </a:r>
            <a:r>
              <a:rPr lang="en-US" sz="2400" noProof="0" dirty="0"/>
              <a:t>P Voltage Drop</a:t>
            </a:r>
          </a:p>
        </p:txBody>
      </p:sp>
      <p:pic>
        <p:nvPicPr>
          <p:cNvPr id="3" name="Picture 2" descr="A multi meter connected to T P sensor ground and engine ground, showing a reading of 0 volts.">
            <a:extLst>
              <a:ext uri="{FF2B5EF4-FFF2-40B4-BE49-F238E27FC236}">
                <a16:creationId xmlns:a16="http://schemas.microsoft.com/office/drawing/2014/main" id="{9B30634D-EBBA-6D02-18F0-D845DACB8676}"/>
              </a:ext>
            </a:extLst>
          </p:cNvPr>
          <p:cNvPicPr>
            <a:picLocks noChangeAspect="1"/>
          </p:cNvPicPr>
          <p:nvPr/>
        </p:nvPicPr>
        <p:blipFill>
          <a:blip r:embed="rId3"/>
          <a:stretch>
            <a:fillRect/>
          </a:stretch>
        </p:blipFill>
        <p:spPr>
          <a:xfrm>
            <a:off x="2222882" y="1459499"/>
            <a:ext cx="4698238" cy="3258777"/>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38537" y="4800250"/>
            <a:ext cx="8310176" cy="1569660"/>
          </a:xfrm>
        </p:spPr>
        <p:txBody>
          <a:bodyPr wrap="square" lIns="0" tIns="45720" rIns="0" bIns="45720" anchor="ctr" anchorCtr="0">
            <a:spAutoFit/>
          </a:bodyPr>
          <a:lstStyle/>
          <a:p>
            <a:pPr marL="0" indent="0">
              <a:buNone/>
            </a:pPr>
            <a:r>
              <a:rPr lang="en-US" sz="2400" noProof="0" dirty="0"/>
              <a:t>Checking the voltage drop between the </a:t>
            </a:r>
            <a:r>
              <a:rPr lang="en-US" sz="2400" spc="-300" noProof="0" dirty="0"/>
              <a:t>T </a:t>
            </a:r>
            <a:r>
              <a:rPr lang="en-US" sz="2400" noProof="0" dirty="0"/>
              <a:t>P sensor ground and a good engine ground with the ignition on (engine off). A reading of greater than 0.2 volt (200 mV) represents a bad computer ground.</a:t>
            </a:r>
          </a:p>
        </p:txBody>
      </p:sp>
    </p:spTree>
    <p:extLst>
      <p:ext uri="{BB962C8B-B14F-4D97-AF65-F5344CB8AC3E}">
        <p14:creationId xmlns:p14="http://schemas.microsoft.com/office/powerpoint/2010/main" val="22819366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CAED6-E1E7-048A-DA33-1DF8D1DF1F40}"/>
              </a:ext>
            </a:extLst>
          </p:cNvPr>
          <p:cNvSpPr>
            <a:spLocks noGrp="1"/>
          </p:cNvSpPr>
          <p:nvPr>
            <p:ph type="title"/>
          </p:nvPr>
        </p:nvSpPr>
        <p:spPr>
          <a:xfrm>
            <a:off x="457200" y="266240"/>
            <a:ext cx="8229600" cy="1046410"/>
          </a:xfrm>
        </p:spPr>
        <p:txBody>
          <a:bodyPr/>
          <a:lstStyle/>
          <a:p>
            <a:r>
              <a:rPr lang="en-US" sz="2800" dirty="0"/>
              <a:t>Animation:</a:t>
            </a:r>
            <a:br>
              <a:rPr lang="en-US" sz="2800" dirty="0"/>
            </a:br>
            <a:r>
              <a:rPr lang="en-US" sz="2800" dirty="0"/>
              <a:t>TP Sensor Volt Check, Reference Signal</a:t>
            </a:r>
          </a:p>
        </p:txBody>
      </p:sp>
      <p:sp>
        <p:nvSpPr>
          <p:cNvPr id="10" name="Rectangle 9">
            <a:extLst>
              <a:ext uri="{FF2B5EF4-FFF2-40B4-BE49-F238E27FC236}">
                <a16:creationId xmlns:a16="http://schemas.microsoft.com/office/drawing/2014/main" id="{6986C7BA-7E09-4D41-AD9C-B32818B3E94D}"/>
              </a:ext>
            </a:extLst>
          </p:cNvPr>
          <p:cNvSpPr/>
          <p:nvPr/>
        </p:nvSpPr>
        <p:spPr>
          <a:xfrm>
            <a:off x="7802881" y="1499743"/>
            <a:ext cx="164894" cy="42827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7D7CE68-F821-91C0-817F-487C799E3C49}"/>
              </a:ext>
            </a:extLst>
          </p:cNvPr>
          <p:cNvSpPr/>
          <p:nvPr/>
        </p:nvSpPr>
        <p:spPr>
          <a:xfrm>
            <a:off x="1862356" y="1434517"/>
            <a:ext cx="5545123" cy="3355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throttle_position_volt_check_ref_signal_ch73">
            <a:hlinkClick r:id="" action="ppaction://media"/>
            <a:extLst>
              <a:ext uri="{FF2B5EF4-FFF2-40B4-BE49-F238E27FC236}">
                <a16:creationId xmlns:a16="http://schemas.microsoft.com/office/drawing/2014/main" id="{623B0F2E-2070-3A4F-03F7-E773DCE45FF8}"/>
              </a:ext>
            </a:extLst>
          </p:cNvPr>
          <p:cNvPicPr>
            <a:picLocks noGrp="1" noChangeAspect="1"/>
          </p:cNvPicPr>
          <p:nvPr>
            <p:ph sz="quarter" idx="13"/>
            <a:videoFile r:link="rId2"/>
            <p:extLst>
              <p:ext uri="{DAA4B4D4-6D71-4841-9C94-3DE7FCFB9230}">
                <p14:media xmlns:p14="http://schemas.microsoft.com/office/powerpoint/2010/main" r:embed="rId1"/>
              </p:ext>
            </p:extLst>
          </p:nvPr>
        </p:nvPicPr>
        <p:blipFill>
          <a:blip r:embed="rId5"/>
          <a:stretch>
            <a:fillRect/>
          </a:stretch>
        </p:blipFill>
        <p:spPr>
          <a:xfrm>
            <a:off x="457200" y="1555750"/>
            <a:ext cx="8077200" cy="4226740"/>
          </a:xfrm>
        </p:spPr>
      </p:pic>
    </p:spTree>
    <p:extLst>
      <p:ext uri="{BB962C8B-B14F-4D97-AF65-F5344CB8AC3E}">
        <p14:creationId xmlns:p14="http://schemas.microsoft.com/office/powerpoint/2010/main" val="201438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23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8537" y="160510"/>
            <a:ext cx="8310175" cy="646331"/>
          </a:xfrm>
        </p:spPr>
        <p:txBody>
          <a:bodyPr wrap="square" lIns="0" tIns="45720" rIns="0" bIns="45720" anchor="ctr" anchorCtr="0">
            <a:spAutoFit/>
          </a:bodyPr>
          <a:lstStyle/>
          <a:p>
            <a:r>
              <a:rPr lang="en-US" dirty="0"/>
              <a:t>Question 5</a:t>
            </a:r>
          </a:p>
        </p:txBody>
      </p:sp>
      <p:sp>
        <p:nvSpPr>
          <p:cNvPr id="4" name="Content Placeholder 3"/>
          <p:cNvSpPr>
            <a:spLocks noGrp="1"/>
          </p:cNvSpPr>
          <p:nvPr>
            <p:ph idx="1"/>
          </p:nvPr>
        </p:nvSpPr>
        <p:spPr>
          <a:xfrm>
            <a:off x="438537" y="918001"/>
            <a:ext cx="8310175" cy="461665"/>
          </a:xfrm>
        </p:spPr>
        <p:txBody>
          <a:bodyPr wrap="square" lIns="0" tIns="45720" rIns="0" bIns="45720" anchor="ctr" anchorCtr="0">
            <a:spAutoFit/>
          </a:bodyPr>
          <a:lstStyle/>
          <a:p>
            <a:pPr marL="0" indent="0">
              <a:buNone/>
            </a:pPr>
            <a:r>
              <a:rPr lang="en-US" sz="2400" dirty="0"/>
              <a:t>What are three ways to test a </a:t>
            </a:r>
            <a:r>
              <a:rPr lang="en-US" sz="2400" spc="-300" dirty="0"/>
              <a:t>T </a:t>
            </a:r>
            <a:r>
              <a:rPr lang="en-US" sz="2400" dirty="0"/>
              <a:t>P sensor?</a:t>
            </a:r>
          </a:p>
        </p:txBody>
      </p:sp>
    </p:spTree>
    <p:extLst>
      <p:ext uri="{BB962C8B-B14F-4D97-AF65-F5344CB8AC3E}">
        <p14:creationId xmlns:p14="http://schemas.microsoft.com/office/powerpoint/2010/main" val="15874175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8537" y="160510"/>
            <a:ext cx="8310175" cy="646331"/>
          </a:xfrm>
        </p:spPr>
        <p:txBody>
          <a:bodyPr wrap="square" lIns="0" tIns="45720" rIns="0" bIns="45720" anchor="ctr" anchorCtr="0">
            <a:spAutoFit/>
          </a:bodyPr>
          <a:lstStyle/>
          <a:p>
            <a:r>
              <a:rPr lang="en-US" dirty="0"/>
              <a:t>Answer 5</a:t>
            </a:r>
          </a:p>
        </p:txBody>
      </p:sp>
      <p:sp>
        <p:nvSpPr>
          <p:cNvPr id="4" name="Content Placeholder 3"/>
          <p:cNvSpPr>
            <a:spLocks noGrp="1"/>
          </p:cNvSpPr>
          <p:nvPr>
            <p:ph idx="1"/>
          </p:nvPr>
        </p:nvSpPr>
        <p:spPr>
          <a:xfrm>
            <a:off x="438537" y="918002"/>
            <a:ext cx="8310175" cy="461665"/>
          </a:xfrm>
        </p:spPr>
        <p:txBody>
          <a:bodyPr wrap="square" lIns="0" tIns="45720" rIns="0" bIns="45720" anchor="ctr" anchorCtr="0">
            <a:spAutoFit/>
          </a:bodyPr>
          <a:lstStyle/>
          <a:p>
            <a:pPr marL="0" indent="0">
              <a:buNone/>
            </a:pPr>
            <a:r>
              <a:rPr lang="en-US" sz="2400" dirty="0"/>
              <a:t>A multimeter, a scan tool, and an oscilloscope.</a:t>
            </a:r>
          </a:p>
        </p:txBody>
      </p:sp>
    </p:spTree>
    <p:extLst>
      <p:ext uri="{BB962C8B-B14F-4D97-AF65-F5344CB8AC3E}">
        <p14:creationId xmlns:p14="http://schemas.microsoft.com/office/powerpoint/2010/main" val="4095341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9775B-C08B-BFCD-9CE3-4EE6D25270C3}"/>
              </a:ext>
            </a:extLst>
          </p:cNvPr>
          <p:cNvSpPr>
            <a:spLocks noGrp="1"/>
          </p:cNvSpPr>
          <p:nvPr>
            <p:ph type="title"/>
          </p:nvPr>
        </p:nvSpPr>
        <p:spPr>
          <a:xfrm>
            <a:off x="439269" y="153004"/>
            <a:ext cx="8309443" cy="1077218"/>
          </a:xfrm>
        </p:spPr>
        <p:txBody>
          <a:bodyPr wrap="square" lIns="0" tIns="45720" rIns="0" bIns="45720" anchor="ctr" anchorCtr="0">
            <a:spAutoFit/>
          </a:bodyPr>
          <a:lstStyle/>
          <a:p>
            <a:r>
              <a:rPr lang="en-US" dirty="0"/>
              <a:t>Engine Coolant Temperature Sensors </a:t>
            </a:r>
            <a:r>
              <a:rPr lang="en-US" sz="2800" dirty="0"/>
              <a:t>(2 of 2)</a:t>
            </a:r>
          </a:p>
        </p:txBody>
      </p:sp>
      <p:sp>
        <p:nvSpPr>
          <p:cNvPr id="3" name="Content Placeholder 2">
            <a:extLst>
              <a:ext uri="{FF2B5EF4-FFF2-40B4-BE49-F238E27FC236}">
                <a16:creationId xmlns:a16="http://schemas.microsoft.com/office/drawing/2014/main" id="{48131E26-568D-3724-86BF-B8F01C876A93}"/>
              </a:ext>
            </a:extLst>
          </p:cNvPr>
          <p:cNvSpPr>
            <a:spLocks noGrp="1"/>
          </p:cNvSpPr>
          <p:nvPr>
            <p:ph sz="quarter" idx="13"/>
          </p:nvPr>
        </p:nvSpPr>
        <p:spPr>
          <a:xfrm>
            <a:off x="439269" y="1403958"/>
            <a:ext cx="8309443" cy="1277273"/>
          </a:xfrm>
        </p:spPr>
        <p:txBody>
          <a:bodyPr wrap="square" lIns="0" tIns="45720" rIns="0" bIns="45720" anchor="ctr" anchorCtr="0">
            <a:spAutoFit/>
          </a:bodyPr>
          <a:lstStyle/>
          <a:p>
            <a:pPr marL="342900" indent="-342900">
              <a:spcBef>
                <a:spcPts val="600"/>
              </a:spcBef>
            </a:pPr>
            <a:r>
              <a:rPr lang="en-US" sz="2400" dirty="0"/>
              <a:t>Stepped </a:t>
            </a:r>
            <a:r>
              <a:rPr lang="en-US" sz="2400" spc="-300" dirty="0"/>
              <a:t>E C </a:t>
            </a:r>
            <a:r>
              <a:rPr lang="en-US" sz="2400" dirty="0"/>
              <a:t>T Circuits</a:t>
            </a:r>
          </a:p>
          <a:p>
            <a:pPr marL="829818" lvl="1" indent="-342900"/>
            <a:r>
              <a:rPr lang="en-US" sz="2400" dirty="0"/>
              <a:t>Some vehicle manufacturers use a step-up resistor to effectively broaden the range of the </a:t>
            </a:r>
            <a:r>
              <a:rPr lang="en-US" sz="2400" spc="-300" dirty="0"/>
              <a:t>E C </a:t>
            </a:r>
            <a:r>
              <a:rPr lang="en-US" sz="2400" dirty="0"/>
              <a:t>T sensor.</a:t>
            </a:r>
          </a:p>
        </p:txBody>
      </p:sp>
      <p:sp>
        <p:nvSpPr>
          <p:cNvPr id="4" name="Content Placeholder 3">
            <a:extLst>
              <a:ext uri="{FF2B5EF4-FFF2-40B4-BE49-F238E27FC236}">
                <a16:creationId xmlns:a16="http://schemas.microsoft.com/office/drawing/2014/main" id="{13FB8781-3520-6B91-D354-742B9802910C}"/>
              </a:ext>
            </a:extLst>
          </p:cNvPr>
          <p:cNvSpPr>
            <a:spLocks noGrp="1"/>
          </p:cNvSpPr>
          <p:nvPr>
            <p:ph sz="quarter" idx="14"/>
          </p:nvPr>
        </p:nvSpPr>
        <p:spPr>
          <a:xfrm>
            <a:off x="439270" y="2756586"/>
            <a:ext cx="6750424" cy="461665"/>
          </a:xfrm>
        </p:spPr>
        <p:txBody>
          <a:bodyPr wrap="square" lIns="0" tIns="45720" rIns="0" bIns="45720" anchor="ctr" anchorCtr="0">
            <a:spAutoFit/>
          </a:bodyPr>
          <a:lstStyle/>
          <a:p>
            <a:pPr marL="829818" marR="0" lvl="1" indent="-342900" algn="l" defTabSz="914400" rtl="0" eaLnBrk="1" fontAlgn="auto" latinLnBrk="0" hangingPunct="1">
              <a:lnSpc>
                <a:spcPct val="100000"/>
              </a:lnSpc>
              <a:spcBef>
                <a:spcPts val="600"/>
              </a:spcBef>
              <a:spcAft>
                <a:spcPts val="0"/>
              </a:spcAft>
              <a:buClr>
                <a:srgbClr val="007FA3"/>
              </a:buClr>
              <a:buSzPct val="1000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When the temperature is low, usually below</a:t>
            </a:r>
            <a:endParaRPr lang="en-US" dirty="0"/>
          </a:p>
        </p:txBody>
      </p:sp>
      <p:graphicFrame>
        <p:nvGraphicFramePr>
          <p:cNvPr id="12" name="Object 11" descr="120 degrees Fahrenheit">
            <a:extLst>
              <a:ext uri="{FF2B5EF4-FFF2-40B4-BE49-F238E27FC236}">
                <a16:creationId xmlns:a16="http://schemas.microsoft.com/office/drawing/2014/main" id="{5175C4FB-76FB-0E51-F782-10CC4B857116}"/>
              </a:ext>
            </a:extLst>
          </p:cNvPr>
          <p:cNvGraphicFramePr>
            <a:graphicFrameLocks noChangeAspect="1"/>
          </p:cNvGraphicFramePr>
          <p:nvPr>
            <p:extLst>
              <p:ext uri="{D42A27DB-BD31-4B8C-83A1-F6EECF244321}">
                <p14:modId xmlns:p14="http://schemas.microsoft.com/office/powerpoint/2010/main" val="409738529"/>
              </p:ext>
            </p:extLst>
          </p:nvPr>
        </p:nvGraphicFramePr>
        <p:xfrm>
          <a:off x="7255788" y="2830177"/>
          <a:ext cx="819150" cy="334963"/>
        </p:xfrm>
        <a:graphic>
          <a:graphicData uri="http://schemas.openxmlformats.org/presentationml/2006/ole">
            <mc:AlternateContent xmlns:mc="http://schemas.openxmlformats.org/markup-compatibility/2006">
              <mc:Choice xmlns:v="urn:schemas-microsoft-com:vml" Requires="v">
                <p:oleObj name="Equation" r:id="rId2" imgW="444240" imgH="177480" progId="Equation.DSMT4">
                  <p:embed/>
                </p:oleObj>
              </mc:Choice>
              <mc:Fallback>
                <p:oleObj name="Equation" r:id="rId2" imgW="444240" imgH="177480" progId="Equation.DSMT4">
                  <p:embed/>
                  <p:pic>
                    <p:nvPicPr>
                      <p:cNvPr id="10" name="Object 9" descr="100 degrees Fahrenheit or 38 degree Celsius.">
                        <a:extLst>
                          <a:ext uri="{FF2B5EF4-FFF2-40B4-BE49-F238E27FC236}">
                            <a16:creationId xmlns:a16="http://schemas.microsoft.com/office/drawing/2014/main" id="{C4CDFD8A-3144-47C7-6C2A-B99E5FFB9F02}"/>
                          </a:ext>
                        </a:extLst>
                      </p:cNvPr>
                      <p:cNvPicPr/>
                      <p:nvPr/>
                    </p:nvPicPr>
                    <p:blipFill>
                      <a:blip r:embed="rId3"/>
                      <a:stretch>
                        <a:fillRect/>
                      </a:stretch>
                    </p:blipFill>
                    <p:spPr>
                      <a:xfrm>
                        <a:off x="7255788" y="2830177"/>
                        <a:ext cx="819150" cy="334963"/>
                      </a:xfrm>
                      <a:prstGeom prst="rect">
                        <a:avLst/>
                      </a:prstGeom>
                    </p:spPr>
                  </p:pic>
                </p:oleObj>
              </mc:Fallback>
            </mc:AlternateContent>
          </a:graphicData>
        </a:graphic>
      </p:graphicFrame>
      <p:graphicFrame>
        <p:nvGraphicFramePr>
          <p:cNvPr id="13" name="Object 12" descr="Left parenthesis 50 degrees Celsius right parenthesis,">
            <a:extLst>
              <a:ext uri="{FF2B5EF4-FFF2-40B4-BE49-F238E27FC236}">
                <a16:creationId xmlns:a16="http://schemas.microsoft.com/office/drawing/2014/main" id="{6446DC49-6EDC-011E-8400-7E9B8A85BC4A}"/>
              </a:ext>
            </a:extLst>
          </p:cNvPr>
          <p:cNvGraphicFramePr>
            <a:graphicFrameLocks noChangeAspect="1"/>
          </p:cNvGraphicFramePr>
          <p:nvPr>
            <p:extLst>
              <p:ext uri="{D42A27DB-BD31-4B8C-83A1-F6EECF244321}">
                <p14:modId xmlns:p14="http://schemas.microsoft.com/office/powerpoint/2010/main" val="3108750479"/>
              </p:ext>
            </p:extLst>
          </p:nvPr>
        </p:nvGraphicFramePr>
        <p:xfrm>
          <a:off x="1267900" y="3252565"/>
          <a:ext cx="976875" cy="465325"/>
        </p:xfrm>
        <a:graphic>
          <a:graphicData uri="http://schemas.openxmlformats.org/presentationml/2006/ole">
            <mc:AlternateContent xmlns:mc="http://schemas.openxmlformats.org/markup-compatibility/2006">
              <mc:Choice xmlns:v="urn:schemas-microsoft-com:vml" Requires="v">
                <p:oleObj name="Equation" r:id="rId4" imgW="545760" imgH="253800" progId="Equation.DSMT4">
                  <p:embed/>
                </p:oleObj>
              </mc:Choice>
              <mc:Fallback>
                <p:oleObj name="Equation" r:id="rId4" imgW="545760" imgH="253800" progId="Equation.DSMT4">
                  <p:embed/>
                  <p:pic>
                    <p:nvPicPr>
                      <p:cNvPr id="12" name="Object 11" descr="100 degrees Fahrenheit or 38 degree Celsius.">
                        <a:extLst>
                          <a:ext uri="{FF2B5EF4-FFF2-40B4-BE49-F238E27FC236}">
                            <a16:creationId xmlns:a16="http://schemas.microsoft.com/office/drawing/2014/main" id="{5175C4FB-76FB-0E51-F782-10CC4B857116}"/>
                          </a:ext>
                        </a:extLst>
                      </p:cNvPr>
                      <p:cNvPicPr/>
                      <p:nvPr/>
                    </p:nvPicPr>
                    <p:blipFill>
                      <a:blip r:embed="rId5"/>
                      <a:stretch>
                        <a:fillRect/>
                      </a:stretch>
                    </p:blipFill>
                    <p:spPr>
                      <a:xfrm>
                        <a:off x="1267900" y="3252565"/>
                        <a:ext cx="976875" cy="465325"/>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A99AE603-6735-ECB6-5DC7-0FC6FF213F78}"/>
              </a:ext>
            </a:extLst>
          </p:cNvPr>
          <p:cNvSpPr>
            <a:spLocks noGrp="1"/>
          </p:cNvSpPr>
          <p:nvPr>
            <p:ph sz="quarter" idx="15"/>
          </p:nvPr>
        </p:nvSpPr>
        <p:spPr>
          <a:xfrm>
            <a:off x="2364507" y="3223950"/>
            <a:ext cx="6132946" cy="461665"/>
          </a:xfrm>
        </p:spPr>
        <p:txBody>
          <a:bodyPr wrap="square" lIns="0" tIns="45720" rIns="0" bIns="45720" anchor="ctr" anchorCtr="0">
            <a:spAutoFit/>
          </a:bodyPr>
          <a:lstStyle/>
          <a:p>
            <a:pPr marL="0" lvl="1" indent="0">
              <a:buNone/>
            </a:pPr>
            <a:r>
              <a:rPr lang="en-US" sz="2400" dirty="0"/>
              <a:t>the </a:t>
            </a:r>
            <a:r>
              <a:rPr lang="en-US" sz="2400" spc="-300" dirty="0"/>
              <a:t>E C </a:t>
            </a:r>
            <a:r>
              <a:rPr lang="en-US" sz="2400" dirty="0"/>
              <a:t>T sensor voltage is applied through a</a:t>
            </a:r>
          </a:p>
        </p:txBody>
      </p:sp>
      <p:sp>
        <p:nvSpPr>
          <p:cNvPr id="6" name="Content Placeholder 5">
            <a:extLst>
              <a:ext uri="{FF2B5EF4-FFF2-40B4-BE49-F238E27FC236}">
                <a16:creationId xmlns:a16="http://schemas.microsoft.com/office/drawing/2014/main" id="{E7C46526-F84A-E486-A682-8449D5A46535}"/>
              </a:ext>
            </a:extLst>
          </p:cNvPr>
          <p:cNvSpPr>
            <a:spLocks noGrp="1"/>
          </p:cNvSpPr>
          <p:nvPr>
            <p:ph sz="quarter" idx="16"/>
          </p:nvPr>
        </p:nvSpPr>
        <p:spPr>
          <a:xfrm>
            <a:off x="1283248" y="3769065"/>
            <a:ext cx="4929907" cy="461665"/>
          </a:xfrm>
        </p:spPr>
        <p:txBody>
          <a:bodyPr wrap="square" lIns="0" tIns="45720" rIns="0" bIns="45720" anchor="ctr" anchorCtr="0">
            <a:spAutoFit/>
          </a:bodyPr>
          <a:lstStyle/>
          <a:p>
            <a:pPr marL="0" lvl="1" indent="0">
              <a:spcBef>
                <a:spcPts val="1500"/>
              </a:spcBef>
              <a:buNone/>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high-value resistor inside the </a:t>
            </a:r>
            <a:r>
              <a:rPr kumimoji="0" lang="en-US" sz="2400" b="0" i="0" u="none" strike="noStrike" kern="0" cap="none" spc="-300" normalizeH="0" noProof="0" dirty="0">
                <a:ln>
                  <a:noFill/>
                </a:ln>
                <a:solidFill>
                  <a:srgbClr val="000000"/>
                </a:solidFill>
                <a:effectLst/>
                <a:uLnTx/>
                <a:uFillTx/>
                <a:latin typeface="Arial"/>
                <a:cs typeface="Arial"/>
                <a:sym typeface="Arial"/>
              </a:rPr>
              <a:t>P C </a:t>
            </a:r>
            <a:r>
              <a:rPr kumimoji="0" lang="en-US" sz="2400" b="0" i="0" u="none" strike="noStrike" kern="0" cap="none" spc="0" normalizeH="0" baseline="0" noProof="0" dirty="0">
                <a:ln>
                  <a:noFill/>
                </a:ln>
                <a:solidFill>
                  <a:srgbClr val="000000"/>
                </a:solidFill>
                <a:effectLst/>
                <a:uLnTx/>
                <a:uFillTx/>
                <a:latin typeface="Arial"/>
                <a:cs typeface="Arial"/>
                <a:sym typeface="Arial"/>
              </a:rPr>
              <a:t>M.</a:t>
            </a:r>
          </a:p>
        </p:txBody>
      </p:sp>
      <p:sp>
        <p:nvSpPr>
          <p:cNvPr id="7" name="Content Placeholder 6">
            <a:extLst>
              <a:ext uri="{FF2B5EF4-FFF2-40B4-BE49-F238E27FC236}">
                <a16:creationId xmlns:a16="http://schemas.microsoft.com/office/drawing/2014/main" id="{32ED9F72-5D31-79BE-74A8-A2752B83E9DC}"/>
              </a:ext>
            </a:extLst>
          </p:cNvPr>
          <p:cNvSpPr>
            <a:spLocks noGrp="1"/>
          </p:cNvSpPr>
          <p:nvPr>
            <p:ph sz="quarter" idx="17"/>
          </p:nvPr>
        </p:nvSpPr>
        <p:spPr>
          <a:xfrm>
            <a:off x="439270" y="4297533"/>
            <a:ext cx="6868273" cy="461665"/>
          </a:xfrm>
        </p:spPr>
        <p:txBody>
          <a:bodyPr wrap="square" lIns="0" tIns="45720" rIns="0" bIns="45720" anchor="ctr" anchorCtr="0">
            <a:spAutoFit/>
          </a:bodyPr>
          <a:lstStyle/>
          <a:p>
            <a:pPr marL="829818" lvl="1" indent="-342900"/>
            <a:r>
              <a:rPr kumimoji="0" lang="en-US" sz="2400" b="0" i="0" u="none" strike="noStrike" kern="1200" cap="none" spc="0" normalizeH="0" baseline="0" noProof="0" dirty="0">
                <a:ln>
                  <a:noFill/>
                </a:ln>
                <a:solidFill>
                  <a:prstClr val="black"/>
                </a:solidFill>
                <a:effectLst/>
                <a:uLnTx/>
                <a:uFillTx/>
                <a:latin typeface="Arial"/>
                <a:ea typeface="+mn-ea"/>
                <a:cs typeface="+mn-cs"/>
              </a:rPr>
              <a:t>When the temperature is high, usually above</a:t>
            </a:r>
            <a:endParaRPr lang="en-US" dirty="0"/>
          </a:p>
        </p:txBody>
      </p:sp>
      <p:graphicFrame>
        <p:nvGraphicFramePr>
          <p:cNvPr id="14" name="Object 13" descr="120 degrees Fahrenheit">
            <a:extLst>
              <a:ext uri="{FF2B5EF4-FFF2-40B4-BE49-F238E27FC236}">
                <a16:creationId xmlns:a16="http://schemas.microsoft.com/office/drawing/2014/main" id="{3D6E8AE7-F6BF-5D85-8CE3-C5ED12EA725B}"/>
              </a:ext>
            </a:extLst>
          </p:cNvPr>
          <p:cNvGraphicFramePr>
            <a:graphicFrameLocks noChangeAspect="1"/>
          </p:cNvGraphicFramePr>
          <p:nvPr>
            <p:extLst>
              <p:ext uri="{D42A27DB-BD31-4B8C-83A1-F6EECF244321}">
                <p14:modId xmlns:p14="http://schemas.microsoft.com/office/powerpoint/2010/main" val="3393199536"/>
              </p:ext>
            </p:extLst>
          </p:nvPr>
        </p:nvGraphicFramePr>
        <p:xfrm>
          <a:off x="7398342" y="4379354"/>
          <a:ext cx="819150" cy="334963"/>
        </p:xfrm>
        <a:graphic>
          <a:graphicData uri="http://schemas.openxmlformats.org/presentationml/2006/ole">
            <mc:AlternateContent xmlns:mc="http://schemas.openxmlformats.org/markup-compatibility/2006">
              <mc:Choice xmlns:v="urn:schemas-microsoft-com:vml" Requires="v">
                <p:oleObj name="Equation" r:id="rId6" imgW="444240" imgH="177480" progId="Equation.DSMT4">
                  <p:embed/>
                </p:oleObj>
              </mc:Choice>
              <mc:Fallback>
                <p:oleObj name="Equation" r:id="rId6" imgW="444240" imgH="177480" progId="Equation.DSMT4">
                  <p:embed/>
                  <p:pic>
                    <p:nvPicPr>
                      <p:cNvPr id="12" name="Object 11" descr="100 degrees Fahrenheit or 38 degree Celsius.">
                        <a:extLst>
                          <a:ext uri="{FF2B5EF4-FFF2-40B4-BE49-F238E27FC236}">
                            <a16:creationId xmlns:a16="http://schemas.microsoft.com/office/drawing/2014/main" id="{5175C4FB-76FB-0E51-F782-10CC4B857116}"/>
                          </a:ext>
                        </a:extLst>
                      </p:cNvPr>
                      <p:cNvPicPr/>
                      <p:nvPr/>
                    </p:nvPicPr>
                    <p:blipFill>
                      <a:blip r:embed="rId3"/>
                      <a:stretch>
                        <a:fillRect/>
                      </a:stretch>
                    </p:blipFill>
                    <p:spPr>
                      <a:xfrm>
                        <a:off x="7398342" y="4379354"/>
                        <a:ext cx="819150" cy="334963"/>
                      </a:xfrm>
                      <a:prstGeom prst="rect">
                        <a:avLst/>
                      </a:prstGeom>
                    </p:spPr>
                  </p:pic>
                </p:oleObj>
              </mc:Fallback>
            </mc:AlternateContent>
          </a:graphicData>
        </a:graphic>
      </p:graphicFrame>
      <p:graphicFrame>
        <p:nvGraphicFramePr>
          <p:cNvPr id="15" name="Object 14" descr="Left parenthesis 50 degrees Celsius right parenthesis,">
            <a:extLst>
              <a:ext uri="{FF2B5EF4-FFF2-40B4-BE49-F238E27FC236}">
                <a16:creationId xmlns:a16="http://schemas.microsoft.com/office/drawing/2014/main" id="{2CA2E506-F8F2-1730-DE72-D39E83818BF7}"/>
              </a:ext>
            </a:extLst>
          </p:cNvPr>
          <p:cNvGraphicFramePr>
            <a:graphicFrameLocks noChangeAspect="1"/>
          </p:cNvGraphicFramePr>
          <p:nvPr>
            <p:extLst>
              <p:ext uri="{D42A27DB-BD31-4B8C-83A1-F6EECF244321}">
                <p14:modId xmlns:p14="http://schemas.microsoft.com/office/powerpoint/2010/main" val="2390784695"/>
              </p:ext>
            </p:extLst>
          </p:nvPr>
        </p:nvGraphicFramePr>
        <p:xfrm>
          <a:off x="1307308" y="4818194"/>
          <a:ext cx="967203" cy="460718"/>
        </p:xfrm>
        <a:graphic>
          <a:graphicData uri="http://schemas.openxmlformats.org/presentationml/2006/ole">
            <mc:AlternateContent xmlns:mc="http://schemas.openxmlformats.org/markup-compatibility/2006">
              <mc:Choice xmlns:v="urn:schemas-microsoft-com:vml" Requires="v">
                <p:oleObj name="Equation" r:id="rId7" imgW="545760" imgH="253800" progId="Equation.DSMT4">
                  <p:embed/>
                </p:oleObj>
              </mc:Choice>
              <mc:Fallback>
                <p:oleObj name="Equation" r:id="rId7" imgW="545760" imgH="253800" progId="Equation.DSMT4">
                  <p:embed/>
                  <p:pic>
                    <p:nvPicPr>
                      <p:cNvPr id="14" name="Object 13" descr="100 degrees Fahrenheit or 38 degree Celsius.">
                        <a:extLst>
                          <a:ext uri="{FF2B5EF4-FFF2-40B4-BE49-F238E27FC236}">
                            <a16:creationId xmlns:a16="http://schemas.microsoft.com/office/drawing/2014/main" id="{3D6E8AE7-F6BF-5D85-8CE3-C5ED12EA725B}"/>
                          </a:ext>
                        </a:extLst>
                      </p:cNvPr>
                      <p:cNvPicPr/>
                      <p:nvPr/>
                    </p:nvPicPr>
                    <p:blipFill>
                      <a:blip r:embed="rId8"/>
                      <a:stretch>
                        <a:fillRect/>
                      </a:stretch>
                    </p:blipFill>
                    <p:spPr>
                      <a:xfrm>
                        <a:off x="1307308" y="4818194"/>
                        <a:ext cx="967203" cy="460718"/>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F04FF29C-9641-9E93-BAC5-D53ED1D3C9C5}"/>
              </a:ext>
            </a:extLst>
          </p:cNvPr>
          <p:cNvSpPr>
            <a:spLocks noGrp="1"/>
          </p:cNvSpPr>
          <p:nvPr>
            <p:ph sz="quarter" idx="18"/>
          </p:nvPr>
        </p:nvSpPr>
        <p:spPr>
          <a:xfrm>
            <a:off x="2338675" y="4819992"/>
            <a:ext cx="5968563" cy="461665"/>
          </a:xfrm>
        </p:spPr>
        <p:txBody>
          <a:bodyPr wrap="square" lIns="0" tIns="45720" rIns="0" bIns="45720" anchor="ctr" anchorCtr="0">
            <a:spAutoFit/>
          </a:bodyPr>
          <a:lstStyle/>
          <a:p>
            <a:pPr marL="0" lvl="1" indent="0">
              <a:buNone/>
            </a:pPr>
            <a:r>
              <a:rPr kumimoji="0" lang="en-US" sz="2400" b="0" i="0" u="none" strike="noStrike" kern="1200" cap="none" spc="0" normalizeH="0" baseline="0" noProof="0" dirty="0">
                <a:ln>
                  <a:noFill/>
                </a:ln>
                <a:solidFill>
                  <a:prstClr val="black"/>
                </a:solidFill>
                <a:effectLst/>
                <a:uLnTx/>
                <a:uFillTx/>
                <a:latin typeface="Arial"/>
                <a:ea typeface="+mn-ea"/>
                <a:cs typeface="+mn-cs"/>
              </a:rPr>
              <a:t>the </a:t>
            </a:r>
            <a:r>
              <a:rPr kumimoji="0" lang="en-US" sz="2400" b="0" i="0" u="none" strike="noStrike" kern="1200" cap="none" spc="-300" normalizeH="0" noProof="0" dirty="0">
                <a:ln>
                  <a:noFill/>
                </a:ln>
                <a:solidFill>
                  <a:prstClr val="black"/>
                </a:solidFill>
                <a:effectLst/>
                <a:uLnTx/>
                <a:uFillTx/>
                <a:latin typeface="Arial"/>
                <a:ea typeface="+mn-ea"/>
                <a:cs typeface="+mn-cs"/>
              </a:rPr>
              <a:t>E C </a:t>
            </a:r>
            <a:r>
              <a:rPr kumimoji="0" lang="en-US" sz="2400" b="0" i="0" u="none" strike="noStrike" kern="1200" cap="none" spc="0" normalizeH="0" baseline="0" noProof="0" dirty="0">
                <a:ln>
                  <a:noFill/>
                </a:ln>
                <a:solidFill>
                  <a:prstClr val="black"/>
                </a:solidFill>
                <a:effectLst/>
                <a:uLnTx/>
                <a:uFillTx/>
                <a:latin typeface="Arial"/>
                <a:ea typeface="+mn-ea"/>
                <a:cs typeface="+mn-cs"/>
              </a:rPr>
              <a:t>T sensor voltage is applied through a</a:t>
            </a:r>
            <a:endParaRPr lang="en-US" dirty="0"/>
          </a:p>
        </p:txBody>
      </p:sp>
      <p:sp>
        <p:nvSpPr>
          <p:cNvPr id="9" name="Content Placeholder 8">
            <a:extLst>
              <a:ext uri="{FF2B5EF4-FFF2-40B4-BE49-F238E27FC236}">
                <a16:creationId xmlns:a16="http://schemas.microsoft.com/office/drawing/2014/main" id="{D22DB3C9-215A-7D6F-9FC2-63AFC08FB2D6}"/>
              </a:ext>
            </a:extLst>
          </p:cNvPr>
          <p:cNvSpPr>
            <a:spLocks noGrp="1"/>
          </p:cNvSpPr>
          <p:nvPr>
            <p:ph sz="quarter" idx="19"/>
          </p:nvPr>
        </p:nvSpPr>
        <p:spPr>
          <a:xfrm>
            <a:off x="1310956" y="5346956"/>
            <a:ext cx="6132946" cy="461665"/>
          </a:xfrm>
        </p:spPr>
        <p:txBody>
          <a:bodyPr wrap="square" lIns="0" tIns="45720" rIns="0" bIns="45720" anchor="ctr" anchorCtr="0">
            <a:spAutoFit/>
          </a:bodyPr>
          <a:lstStyle/>
          <a:p>
            <a:pPr marL="0" lvl="1" indent="0">
              <a:buNone/>
            </a:pPr>
            <a:r>
              <a:rPr kumimoji="0" lang="en-US" sz="2400" b="0" i="0" u="none" strike="noStrike" kern="1200" cap="none" spc="0" normalizeH="0" baseline="0" noProof="0" dirty="0">
                <a:ln>
                  <a:noFill/>
                </a:ln>
                <a:solidFill>
                  <a:prstClr val="black"/>
                </a:solidFill>
                <a:effectLst/>
                <a:uLnTx/>
                <a:uFillTx/>
                <a:latin typeface="Arial"/>
                <a:ea typeface="+mn-ea"/>
                <a:cs typeface="+mn-cs"/>
              </a:rPr>
              <a:t>much lower resistance value inside the </a:t>
            </a:r>
            <a:r>
              <a:rPr kumimoji="0" lang="en-US" sz="2400" b="0" i="0" u="none" strike="noStrike" kern="1200" cap="none" spc="-300" normalizeH="0" noProof="0" dirty="0">
                <a:ln>
                  <a:noFill/>
                </a:ln>
                <a:solidFill>
                  <a:prstClr val="black"/>
                </a:solidFill>
                <a:effectLst/>
                <a:uLnTx/>
                <a:uFillTx/>
                <a:latin typeface="Arial"/>
                <a:ea typeface="+mn-ea"/>
                <a:cs typeface="+mn-cs"/>
              </a:rPr>
              <a:t>P C </a:t>
            </a:r>
            <a:r>
              <a:rPr kumimoji="0" lang="en-US" sz="2400" b="0" i="0" u="none" strike="noStrike" kern="1200" cap="none" normalizeH="0" noProof="0" dirty="0">
                <a:ln>
                  <a:noFill/>
                </a:ln>
                <a:solidFill>
                  <a:prstClr val="black"/>
                </a:solidFill>
                <a:effectLst/>
                <a:uLnTx/>
                <a:uFillTx/>
                <a:latin typeface="Arial"/>
                <a:ea typeface="+mn-ea"/>
                <a:cs typeface="+mn-cs"/>
              </a:rPr>
              <a:t>M</a:t>
            </a:r>
            <a:r>
              <a:rPr kumimoji="0" lang="en-US" sz="2400" b="0" i="0" u="none" strike="noStrike" kern="1200" cap="none" spc="0" normalizeH="0" baseline="0" noProof="0" dirty="0">
                <a:ln>
                  <a:noFill/>
                </a:ln>
                <a:solidFill>
                  <a:prstClr val="black"/>
                </a:solidFill>
                <a:effectLst/>
                <a:uLnTx/>
                <a:uFillTx/>
                <a:latin typeface="Arial"/>
                <a:ea typeface="+mn-ea"/>
                <a:cs typeface="+mn-cs"/>
              </a:rPr>
              <a:t>.</a:t>
            </a:r>
            <a:endParaRPr lang="en-US" dirty="0"/>
          </a:p>
        </p:txBody>
      </p:sp>
    </p:spTree>
    <p:extLst>
      <p:ext uri="{BB962C8B-B14F-4D97-AF65-F5344CB8AC3E}">
        <p14:creationId xmlns:p14="http://schemas.microsoft.com/office/powerpoint/2010/main" val="21553331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38537" y="168308"/>
            <a:ext cx="8310175" cy="1200329"/>
          </a:xfrm>
        </p:spPr>
        <p:txBody>
          <a:bodyPr wrap="square" lIns="0" tIns="45720" rIns="0" bIns="45720" anchor="ctr" anchorCtr="0">
            <a:spAutoFit/>
          </a:bodyPr>
          <a:lstStyle/>
          <a:p>
            <a:r>
              <a:rPr lang="en-US" dirty="0"/>
              <a:t>Testing </a:t>
            </a:r>
            <a:r>
              <a:rPr lang="en-US" spc="-500" dirty="0"/>
              <a:t>T </a:t>
            </a:r>
            <a:r>
              <a:rPr lang="en-US" dirty="0"/>
              <a:t>P Sensor Using </a:t>
            </a:r>
            <a:r>
              <a:rPr lang="en-US" spc="-500" dirty="0"/>
              <a:t>M I </a:t>
            </a:r>
            <a:r>
              <a:rPr lang="en-US" dirty="0"/>
              <a:t>N/</a:t>
            </a:r>
            <a:r>
              <a:rPr lang="en-US" spc="-500" dirty="0"/>
              <a:t>M A </a:t>
            </a:r>
            <a:r>
              <a:rPr lang="en-US" dirty="0"/>
              <a:t>X Function</a:t>
            </a:r>
            <a:endParaRPr lang="en-US" sz="28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41611" y="1493445"/>
            <a:ext cx="8315727" cy="2015936"/>
          </a:xfrm>
        </p:spPr>
        <p:txBody>
          <a:bodyPr wrap="square" lIns="0" tIns="45720" rIns="0" bIns="45720" anchor="ctr" anchorCtr="0">
            <a:spAutoFit/>
          </a:bodyPr>
          <a:lstStyle/>
          <a:p>
            <a:pPr marL="342900" indent="-342900">
              <a:spcBef>
                <a:spcPts val="600"/>
              </a:spcBef>
              <a:buSzTx/>
            </a:pPr>
            <a:r>
              <a:rPr lang="en-US" sz="2400" dirty="0"/>
              <a:t>Many digital multimeters are capable of recording voltage readings over time and then displaying the minimum, maximum, and average readings.</a:t>
            </a:r>
          </a:p>
          <a:p>
            <a:pPr marL="342900" indent="-342900">
              <a:spcBef>
                <a:spcPts val="600"/>
              </a:spcBef>
              <a:buSzTx/>
            </a:pPr>
            <a:r>
              <a:rPr lang="en-US" sz="2400" dirty="0"/>
              <a:t>To perform a </a:t>
            </a:r>
            <a:r>
              <a:rPr lang="en-US" sz="2400" spc="-300" dirty="0"/>
              <a:t>M I </a:t>
            </a:r>
            <a:r>
              <a:rPr lang="en-US" sz="2400" dirty="0"/>
              <a:t>N/</a:t>
            </a:r>
            <a:r>
              <a:rPr lang="en-US" sz="2400" spc="-300" dirty="0"/>
              <a:t>M A </a:t>
            </a:r>
            <a:r>
              <a:rPr lang="en-US" sz="2400" dirty="0"/>
              <a:t>X test of </a:t>
            </a:r>
            <a:r>
              <a:rPr lang="en-US" sz="2400" spc="-300" dirty="0"/>
              <a:t>T </a:t>
            </a:r>
            <a:r>
              <a:rPr lang="en-US" sz="2400" dirty="0"/>
              <a:t>P sensor, manually set the meter to read higher than 4 volts.</a:t>
            </a:r>
            <a:endParaRPr lang="en-US" altLang="en-US" sz="2400" noProof="0" dirty="0">
              <a:solidFill>
                <a:schemeClr val="tx1"/>
              </a:solidFill>
            </a:endParaRPr>
          </a:p>
        </p:txBody>
      </p:sp>
    </p:spTree>
    <p:extLst>
      <p:ext uri="{BB962C8B-B14F-4D97-AF65-F5344CB8AC3E}">
        <p14:creationId xmlns:p14="http://schemas.microsoft.com/office/powerpoint/2010/main" val="40160452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38537" y="158387"/>
            <a:ext cx="8310175" cy="646331"/>
          </a:xfrm>
        </p:spPr>
        <p:txBody>
          <a:bodyPr wrap="square" lIns="0" tIns="45720" rIns="0" bIns="45720" anchor="ctr" anchorCtr="0">
            <a:spAutoFit/>
          </a:bodyPr>
          <a:lstStyle/>
          <a:p>
            <a:r>
              <a:rPr lang="en-US" dirty="0"/>
              <a:t>Testing </a:t>
            </a:r>
            <a:r>
              <a:rPr lang="en-US" spc="-500" dirty="0"/>
              <a:t>T </a:t>
            </a:r>
            <a:r>
              <a:rPr lang="en-US" dirty="0"/>
              <a:t>P Sensor Using Scan Tool</a:t>
            </a:r>
            <a:endParaRPr lang="en-US" sz="28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41611" y="916193"/>
            <a:ext cx="8315727" cy="2880498"/>
          </a:xfrm>
        </p:spPr>
        <p:txBody>
          <a:bodyPr wrap="square" lIns="0" tIns="45720" rIns="0" bIns="45720" anchor="ctr" anchorCtr="0">
            <a:spAutoFit/>
          </a:bodyPr>
          <a:lstStyle/>
          <a:p>
            <a:pPr marL="342900" indent="-342900">
              <a:spcBef>
                <a:spcPts val="600"/>
              </a:spcBef>
              <a:buSzTx/>
            </a:pPr>
            <a:r>
              <a:rPr lang="en-US" sz="2400" dirty="0"/>
              <a:t>With key on, engine off, </a:t>
            </a:r>
            <a:r>
              <a:rPr lang="en-US" sz="2400" spc="-300" dirty="0"/>
              <a:t>T </a:t>
            </a:r>
            <a:r>
              <a:rPr lang="en-US" sz="2400" dirty="0"/>
              <a:t>P sensor voltage display should be about 0.5 volt.</a:t>
            </a:r>
          </a:p>
          <a:p>
            <a:pPr marL="342900" indent="-342900">
              <a:spcBef>
                <a:spcPts val="600"/>
              </a:spcBef>
              <a:buSzTx/>
            </a:pPr>
            <a:r>
              <a:rPr lang="en-US" sz="2400" dirty="0"/>
              <a:t>Check scan tool display for percentage of throttle opening.</a:t>
            </a:r>
          </a:p>
          <a:p>
            <a:pPr marL="342900" indent="-342900">
              <a:spcBef>
                <a:spcPts val="600"/>
              </a:spcBef>
              <a:buSzTx/>
            </a:pPr>
            <a:r>
              <a:rPr lang="en-US" sz="2400" dirty="0"/>
              <a:t>The idle air control (</a:t>
            </a:r>
            <a:r>
              <a:rPr lang="en-US" sz="2400" spc="-300" dirty="0"/>
              <a:t>I A </a:t>
            </a:r>
            <a:r>
              <a:rPr lang="en-US" sz="2400" dirty="0"/>
              <a:t>C) counts should increase as the throttle is opened and decrease as the throttle is closed.</a:t>
            </a:r>
          </a:p>
          <a:p>
            <a:pPr marL="342900" indent="-342900">
              <a:spcBef>
                <a:spcPts val="600"/>
              </a:spcBef>
              <a:buSzTx/>
            </a:pPr>
            <a:r>
              <a:rPr lang="en-US" sz="2400" dirty="0"/>
              <a:t>Shut off and restart the engine. The percentage of throttle opening should return to 0%.</a:t>
            </a:r>
            <a:endParaRPr lang="en-US" altLang="en-US" sz="2400" noProof="0" dirty="0">
              <a:solidFill>
                <a:schemeClr val="tx1"/>
              </a:solidFill>
            </a:endParaRPr>
          </a:p>
        </p:txBody>
      </p:sp>
    </p:spTree>
    <p:extLst>
      <p:ext uri="{BB962C8B-B14F-4D97-AF65-F5344CB8AC3E}">
        <p14:creationId xmlns:p14="http://schemas.microsoft.com/office/powerpoint/2010/main" val="33122949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947" y="157713"/>
            <a:ext cx="8308765" cy="646331"/>
          </a:xfrm>
        </p:spPr>
        <p:txBody>
          <a:bodyPr wrap="square" lIns="0" tIns="45720" rIns="0" bIns="45720" anchor="ctr" anchorCtr="0">
            <a:spAutoFit/>
          </a:bodyPr>
          <a:lstStyle/>
          <a:p>
            <a:r>
              <a:rPr lang="en-US" sz="3600" dirty="0">
                <a:latin typeface="+mj-lt"/>
              </a:rPr>
              <a:t>Summary</a:t>
            </a:r>
            <a:endParaRPr lang="en-US" sz="2800" dirty="0">
              <a:latin typeface="+mj-lt"/>
            </a:endParaRPr>
          </a:p>
        </p:txBody>
      </p:sp>
      <p:sp>
        <p:nvSpPr>
          <p:cNvPr id="3" name="Content Placeholder 2"/>
          <p:cNvSpPr>
            <a:spLocks noGrp="1"/>
          </p:cNvSpPr>
          <p:nvPr>
            <p:ph idx="1"/>
          </p:nvPr>
        </p:nvSpPr>
        <p:spPr>
          <a:xfrm>
            <a:off x="439947" y="915936"/>
            <a:ext cx="8308765" cy="5016728"/>
          </a:xfrm>
        </p:spPr>
        <p:txBody>
          <a:bodyPr wrap="square" lIns="0" tIns="45720" rIns="0" bIns="45720" anchor="ctr" anchorCtr="0">
            <a:spAutoFit/>
          </a:bodyPr>
          <a:lstStyle/>
          <a:p>
            <a:pPr marL="342900" indent="-342900"/>
            <a:r>
              <a:rPr lang="en-US" sz="2200" dirty="0"/>
              <a:t>The </a:t>
            </a:r>
            <a:r>
              <a:rPr lang="en-US" sz="2200" spc="-300" dirty="0"/>
              <a:t>E C </a:t>
            </a:r>
            <a:r>
              <a:rPr lang="en-US" sz="2200" dirty="0"/>
              <a:t>T sensor is a high-authority sensor at engine start-up and is used for closed-loop control, as well as idle speed.</a:t>
            </a:r>
          </a:p>
          <a:p>
            <a:pPr marL="342900" indent="-342900"/>
            <a:r>
              <a:rPr lang="en-US" sz="2200" dirty="0"/>
              <a:t>All temperature sensors decrease in resistance as the temperature increases. This is called negative temperature coefficient (</a:t>
            </a:r>
            <a:r>
              <a:rPr lang="en-US" sz="2200" spc="-300" dirty="0"/>
              <a:t>N T </a:t>
            </a:r>
            <a:r>
              <a:rPr lang="en-US" sz="2200" dirty="0"/>
              <a:t>C).</a:t>
            </a:r>
          </a:p>
          <a:p>
            <a:pPr marL="342900" indent="-342900"/>
            <a:r>
              <a:rPr lang="en-US" sz="2200" dirty="0"/>
              <a:t>The </a:t>
            </a:r>
            <a:r>
              <a:rPr lang="en-US" sz="2200" spc="-300" dirty="0"/>
              <a:t>E C </a:t>
            </a:r>
            <a:r>
              <a:rPr lang="en-US" sz="2200" dirty="0"/>
              <a:t>T and </a:t>
            </a:r>
            <a:r>
              <a:rPr lang="en-US" sz="2200" spc="-300" dirty="0"/>
              <a:t>I A </a:t>
            </a:r>
            <a:r>
              <a:rPr lang="en-US" sz="2200" dirty="0"/>
              <a:t>T sensors can be tested visually, as well as by using a digital multimeter or a scan tool.</a:t>
            </a:r>
          </a:p>
          <a:p>
            <a:pPr marL="342900" indent="-342900"/>
            <a:r>
              <a:rPr lang="en-US" sz="2200" dirty="0"/>
              <a:t>Some vehicle manufacturers use a stepped </a:t>
            </a:r>
            <a:r>
              <a:rPr lang="en-US" sz="2200" spc="-300" dirty="0"/>
              <a:t>E C </a:t>
            </a:r>
            <a:r>
              <a:rPr lang="en-US" sz="2200" dirty="0"/>
              <a:t>T circuit inside the </a:t>
            </a:r>
            <a:r>
              <a:rPr lang="en-US" sz="2200" spc="-300" dirty="0"/>
              <a:t>P C </a:t>
            </a:r>
            <a:r>
              <a:rPr lang="en-US" sz="2200" dirty="0"/>
              <a:t>M to broaden the accuracy of the sensor.</a:t>
            </a:r>
          </a:p>
          <a:p>
            <a:pPr marL="342900" indent="-342900"/>
            <a:r>
              <a:rPr lang="en-US" sz="2200" dirty="0"/>
              <a:t>Other temperature sensors include transmission fluid temperature (</a:t>
            </a:r>
            <a:r>
              <a:rPr lang="en-US" sz="2200" spc="-300" dirty="0"/>
              <a:t>T F </a:t>
            </a:r>
            <a:r>
              <a:rPr lang="en-US" sz="2200" dirty="0"/>
              <a:t>T), engine fuel temperature (</a:t>
            </a:r>
            <a:r>
              <a:rPr lang="en-US" sz="2200" spc="-300" dirty="0"/>
              <a:t>E F </a:t>
            </a:r>
            <a:r>
              <a:rPr lang="en-US" sz="2200" dirty="0"/>
              <a:t>T), exhaust gas recirculation (</a:t>
            </a:r>
            <a:r>
              <a:rPr lang="en-US" sz="2200" spc="-300" dirty="0"/>
              <a:t>E G </a:t>
            </a:r>
            <a:r>
              <a:rPr lang="en-US" sz="2200" dirty="0"/>
              <a:t>R) temperature, and engine oil temperature.</a:t>
            </a:r>
          </a:p>
        </p:txBody>
      </p:sp>
    </p:spTree>
    <p:extLst>
      <p:ext uri="{BB962C8B-B14F-4D97-AF65-F5344CB8AC3E}">
        <p14:creationId xmlns:p14="http://schemas.microsoft.com/office/powerpoint/2010/main" val="12595874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574" y="62640"/>
            <a:ext cx="8229600" cy="836571"/>
          </a:xfrm>
        </p:spPr>
        <p:txBody>
          <a:bodyPr wrap="square" lIns="0" tIns="18000" rIns="0" bIns="18000" anchor="ctr">
            <a:spAutoFit/>
          </a:bodyPr>
          <a:lstStyle/>
          <a:p>
            <a:r>
              <a:rPr lang="en-US" sz="3600" dirty="0">
                <a:latin typeface="+mj-lt"/>
              </a:rPr>
              <a:t>Animation and Video Library Links </a:t>
            </a:r>
            <a:br>
              <a:rPr lang="en-US" sz="3600" dirty="0">
                <a:latin typeface="+mj-lt"/>
              </a:rPr>
            </a:br>
            <a:r>
              <a:rPr lang="en-US" sz="1600" dirty="0">
                <a:latin typeface="+mj-lt"/>
              </a:rPr>
              <a:t>(Must have an internet connection and active Haldeman subscription)</a:t>
            </a:r>
          </a:p>
        </p:txBody>
      </p:sp>
      <p:sp>
        <p:nvSpPr>
          <p:cNvPr id="3" name="Content Placeholder 2"/>
          <p:cNvSpPr>
            <a:spLocks noGrp="1"/>
          </p:cNvSpPr>
          <p:nvPr>
            <p:ph idx="1"/>
          </p:nvPr>
        </p:nvSpPr>
        <p:spPr>
          <a:xfrm>
            <a:off x="448574" y="1994712"/>
            <a:ext cx="8078279" cy="1205903"/>
          </a:xfrm>
        </p:spPr>
        <p:txBody>
          <a:bodyPr wrap="square" lIns="0" tIns="18000" rIns="0" bIns="18000" anchor="ctr">
            <a:spAutoFit/>
          </a:bodyPr>
          <a:lstStyle/>
          <a:p>
            <a:pPr marL="342000" indent="-342000">
              <a:spcBef>
                <a:spcPts val="600"/>
              </a:spcBef>
            </a:pPr>
            <a:r>
              <a:rPr lang="en-US" sz="2200" dirty="0"/>
              <a:t>Animation Library: </a:t>
            </a:r>
            <a:r>
              <a:rPr lang="en-US" sz="2200" dirty="0">
                <a:hlinkClick r:id="rId3"/>
              </a:rPr>
              <a:t>(A8) Engine Performance Animations</a:t>
            </a:r>
            <a:endParaRPr lang="en-US" sz="2200" dirty="0"/>
          </a:p>
          <a:p>
            <a:pPr marL="342000" indent="-342000">
              <a:spcBef>
                <a:spcPts val="600"/>
              </a:spcBef>
            </a:pPr>
            <a:endParaRPr lang="en-US" sz="2200" dirty="0"/>
          </a:p>
          <a:p>
            <a:pPr marL="342000" indent="-342000">
              <a:spcBef>
                <a:spcPts val="600"/>
              </a:spcBef>
            </a:pPr>
            <a:r>
              <a:rPr lang="en-US" sz="2200" dirty="0"/>
              <a:t>Video Library: </a:t>
            </a:r>
            <a:r>
              <a:rPr lang="en-US" sz="2200" dirty="0">
                <a:hlinkClick r:id="rId4"/>
              </a:rPr>
              <a:t>(A8) Engine Performance Videos</a:t>
            </a:r>
            <a:endParaRPr lang="en-US" sz="2200" dirty="0"/>
          </a:p>
        </p:txBody>
      </p:sp>
    </p:spTree>
    <p:extLst>
      <p:ext uri="{BB962C8B-B14F-4D97-AF65-F5344CB8AC3E}">
        <p14:creationId xmlns:p14="http://schemas.microsoft.com/office/powerpoint/2010/main" val="26889136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7D58C-9F1B-4866-A98E-52818AA14994}"/>
              </a:ext>
            </a:extLst>
          </p:cNvPr>
          <p:cNvSpPr>
            <a:spLocks noGrp="1"/>
          </p:cNvSpPr>
          <p:nvPr>
            <p:ph type="title"/>
          </p:nvPr>
        </p:nvSpPr>
        <p:spPr>
          <a:xfrm>
            <a:off x="441041" y="176718"/>
            <a:ext cx="8307671" cy="590349"/>
          </a:xfrm>
        </p:spPr>
        <p:txBody>
          <a:bodyPr wrap="square" lIns="0" tIns="18000" rIns="0" bIns="18000" rtlCol="0" anchor="ctr">
            <a:spAutoFit/>
          </a:bodyPr>
          <a:lstStyle/>
          <a:p>
            <a:pPr eaLnBrk="1" fontAlgn="auto" hangingPunct="1">
              <a:spcAft>
                <a:spcPts val="0"/>
              </a:spcAft>
              <a:defRPr/>
            </a:pPr>
            <a:r>
              <a:rPr lang="en-US" sz="3600" b="1" noProof="0" dirty="0">
                <a:latin typeface="+mj-lt"/>
              </a:rPr>
              <a:t>Copyright</a:t>
            </a:r>
          </a:p>
        </p:txBody>
      </p:sp>
      <p:pic>
        <p:nvPicPr>
          <p:cNvPr id="5" name="Graphic" descr="Warning">
            <a:extLst>
              <a:ext uri="{FF2B5EF4-FFF2-40B4-BE49-F238E27FC236}">
                <a16:creationId xmlns:a16="http://schemas.microsoft.com/office/drawing/2014/main" id="{CE97A724-05B2-41E5-93C9-D4B362F77E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546" y="2146260"/>
            <a:ext cx="1269677" cy="1269677"/>
          </a:xfrm>
          <a:prstGeom prst="rect">
            <a:avLst/>
          </a:prstGeom>
          <a:noFill/>
          <a:ln>
            <a:noFill/>
          </a:ln>
        </p:spPr>
      </p:pic>
      <p:sp>
        <p:nvSpPr>
          <p:cNvPr id="47108" name="Content Placeholder 2">
            <a:extLst>
              <a:ext uri="{FF2B5EF4-FFF2-40B4-BE49-F238E27FC236}">
                <a16:creationId xmlns:a16="http://schemas.microsoft.com/office/drawing/2014/main" id="{D426AB61-8455-4298-A667-9E3A95FC73C1}"/>
              </a:ext>
            </a:extLst>
          </p:cNvPr>
          <p:cNvSpPr>
            <a:spLocks noGrp="1"/>
          </p:cNvSpPr>
          <p:nvPr>
            <p:ph idx="1"/>
          </p:nvPr>
        </p:nvSpPr>
        <p:spPr bwMode="auto">
          <a:xfrm>
            <a:off x="1818484" y="1587376"/>
            <a:ext cx="6878545" cy="2831544"/>
          </a:xfrm>
          <a:ln w="28575">
            <a:solidFill>
              <a:schemeClr val="tx1"/>
            </a:solidFill>
            <a:miter lim="800000"/>
            <a:headEnd/>
            <a:tailEnd/>
          </a:ln>
        </p:spPr>
        <p:txBody>
          <a:bodyPr wrap="square" lIns="182880" tIns="182880" rIns="182880" bIns="182880" numCol="1" anchor="ctr" anchorCtr="0" compatLnSpc="1">
            <a:prstTxWarp prst="textNoShape">
              <a:avLst/>
            </a:prstTxWarp>
            <a:spAutoFit/>
          </a:bodyPr>
          <a:lstStyle/>
          <a:p>
            <a:pPr marL="0" indent="0" eaLnBrk="1" hangingPunct="1">
              <a:buFont typeface="Arial" panose="020B0604020202020204" pitchFamily="34" charset="0"/>
              <a:buNone/>
            </a:pPr>
            <a:r>
              <a:rPr lang="en-US" altLang="en-US" b="1" noProof="0"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3117443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38537" y="149895"/>
            <a:ext cx="8310175" cy="646331"/>
          </a:xfrm>
        </p:spPr>
        <p:txBody>
          <a:bodyPr wrap="square" lIns="0" tIns="45720" rIns="0" bIns="45720" anchor="ctr" anchorCtr="0">
            <a:spAutoFit/>
          </a:bodyPr>
          <a:lstStyle/>
          <a:p>
            <a:r>
              <a:rPr lang="en-US" noProof="0" dirty="0"/>
              <a:t>Figure </a:t>
            </a:r>
            <a:r>
              <a:rPr lang="en-US" dirty="0"/>
              <a:t>16</a:t>
            </a:r>
            <a:r>
              <a:rPr lang="en-US" noProof="0" dirty="0"/>
              <a:t>.1</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539" y="915859"/>
            <a:ext cx="8310173" cy="461665"/>
          </a:xfrm>
        </p:spPr>
        <p:txBody>
          <a:bodyPr wrap="square" lIns="0" tIns="45720" rIns="0" bIns="45720" anchor="ctr" anchorCtr="0">
            <a:spAutoFit/>
          </a:bodyPr>
          <a:lstStyle/>
          <a:p>
            <a:pPr marL="0" indent="0">
              <a:buNone/>
            </a:pPr>
            <a:r>
              <a:rPr lang="en-US" sz="2400" spc="-300" noProof="0" dirty="0"/>
              <a:t>E C </a:t>
            </a:r>
            <a:r>
              <a:rPr lang="en-US" sz="2400" noProof="0" dirty="0"/>
              <a:t>T Sensor</a:t>
            </a:r>
          </a:p>
        </p:txBody>
      </p:sp>
      <p:pic>
        <p:nvPicPr>
          <p:cNvPr id="4" name="Picture 3" descr="An engine coolant temperature sensor mounted over the engine block. The sensor is near a thermostat housing that has an upper radiator hose around it.">
            <a:extLst>
              <a:ext uri="{FF2B5EF4-FFF2-40B4-BE49-F238E27FC236}">
                <a16:creationId xmlns:a16="http://schemas.microsoft.com/office/drawing/2014/main" id="{BF475C92-EE2C-3FA0-3D8E-4BE1C74AB580}"/>
              </a:ext>
            </a:extLst>
          </p:cNvPr>
          <p:cNvPicPr>
            <a:picLocks noChangeAspect="1"/>
          </p:cNvPicPr>
          <p:nvPr/>
        </p:nvPicPr>
        <p:blipFill>
          <a:blip r:embed="rId3"/>
          <a:stretch>
            <a:fillRect/>
          </a:stretch>
        </p:blipFill>
        <p:spPr>
          <a:xfrm>
            <a:off x="2054649" y="1501767"/>
            <a:ext cx="5055716" cy="3500847"/>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38537" y="5147876"/>
            <a:ext cx="8310175" cy="1200329"/>
          </a:xfrm>
        </p:spPr>
        <p:txBody>
          <a:bodyPr wrap="square" lIns="0" tIns="45720" rIns="0" bIns="45720" anchor="ctr" anchorCtr="0">
            <a:spAutoFit/>
          </a:bodyPr>
          <a:lstStyle/>
          <a:p>
            <a:pPr marL="0" indent="0">
              <a:buNone/>
            </a:pPr>
            <a:r>
              <a:rPr lang="en-US" sz="2400" noProof="0" dirty="0"/>
              <a:t>A typical engine coolant temperature (</a:t>
            </a:r>
            <a:r>
              <a:rPr lang="en-US" sz="2400" spc="-300" noProof="0" dirty="0"/>
              <a:t>E C </a:t>
            </a:r>
            <a:r>
              <a:rPr lang="en-US" sz="2400" noProof="0" dirty="0"/>
              <a:t>T) sensor. </a:t>
            </a:r>
            <a:r>
              <a:rPr lang="en-US" sz="2400" spc="-300" noProof="0" dirty="0"/>
              <a:t>E C </a:t>
            </a:r>
            <a:r>
              <a:rPr lang="en-US" sz="2400" noProof="0" dirty="0"/>
              <a:t>T sensors are located near the thermostat housing on most engines.</a:t>
            </a:r>
          </a:p>
        </p:txBody>
      </p:sp>
    </p:spTree>
    <p:extLst>
      <p:ext uri="{BB962C8B-B14F-4D97-AF65-F5344CB8AC3E}">
        <p14:creationId xmlns:p14="http://schemas.microsoft.com/office/powerpoint/2010/main" val="876192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38537" y="158521"/>
            <a:ext cx="8310175" cy="646331"/>
          </a:xfrm>
        </p:spPr>
        <p:txBody>
          <a:bodyPr wrap="square" lIns="0" tIns="45720" rIns="0" bIns="45720" anchor="ctr" anchorCtr="0">
            <a:spAutoFit/>
          </a:bodyPr>
          <a:lstStyle/>
          <a:p>
            <a:r>
              <a:rPr lang="en-US" noProof="0" dirty="0"/>
              <a:t>Figure </a:t>
            </a:r>
            <a:r>
              <a:rPr lang="en-US" dirty="0"/>
              <a:t>16</a:t>
            </a:r>
            <a:r>
              <a:rPr lang="en-US" noProof="0" dirty="0"/>
              <a:t>.2</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539" y="915859"/>
            <a:ext cx="8310173" cy="461665"/>
          </a:xfrm>
        </p:spPr>
        <p:txBody>
          <a:bodyPr wrap="square" lIns="0" tIns="45720" rIns="0" bIns="45720" anchor="ctr" anchorCtr="0">
            <a:spAutoFit/>
          </a:bodyPr>
          <a:lstStyle/>
          <a:p>
            <a:pPr marL="0" indent="0">
              <a:buNone/>
            </a:pPr>
            <a:r>
              <a:rPr lang="en-US" sz="2400" spc="-300" noProof="0" dirty="0"/>
              <a:t>E C </a:t>
            </a:r>
            <a:r>
              <a:rPr lang="en-US" sz="2400" noProof="0" dirty="0"/>
              <a:t>T Voltage Curve</a:t>
            </a:r>
          </a:p>
        </p:txBody>
      </p:sp>
      <p:pic>
        <p:nvPicPr>
          <p:cNvPr id="3" name="Picture 2" descr="A graph plots temperature versus voltage reading of a typical E C T sensor. The graph depicts an inverse proportionality curve that reduces in voltage with a reduction in temperature.&#10;Long description is available in notes, press F6.">
            <a:extLst>
              <a:ext uri="{FF2B5EF4-FFF2-40B4-BE49-F238E27FC236}">
                <a16:creationId xmlns:a16="http://schemas.microsoft.com/office/drawing/2014/main" id="{0E111BFB-0A38-FEBD-5BCF-3FF698BE2D5E}"/>
              </a:ext>
            </a:extLst>
          </p:cNvPr>
          <p:cNvPicPr>
            <a:picLocks noChangeAspect="1"/>
          </p:cNvPicPr>
          <p:nvPr/>
        </p:nvPicPr>
        <p:blipFill>
          <a:blip r:embed="rId3"/>
          <a:stretch>
            <a:fillRect/>
          </a:stretch>
        </p:blipFill>
        <p:spPr>
          <a:xfrm>
            <a:off x="2563070" y="1487717"/>
            <a:ext cx="4017861" cy="4050727"/>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38537" y="5676232"/>
            <a:ext cx="8310175" cy="461665"/>
          </a:xfrm>
        </p:spPr>
        <p:txBody>
          <a:bodyPr wrap="square" lIns="0" tIns="45720" rIns="0" bIns="45720" anchor="ctr" anchorCtr="0">
            <a:spAutoFit/>
          </a:bodyPr>
          <a:lstStyle/>
          <a:p>
            <a:pPr marL="0" indent="0">
              <a:buNone/>
            </a:pPr>
            <a:r>
              <a:rPr lang="en-US" sz="2400" noProof="0" dirty="0"/>
              <a:t>A typical </a:t>
            </a:r>
            <a:r>
              <a:rPr lang="en-US" sz="2400" spc="-300" noProof="0" dirty="0"/>
              <a:t>E C </a:t>
            </a:r>
            <a:r>
              <a:rPr lang="en-US" sz="2400" noProof="0" dirty="0"/>
              <a:t>T sensor temperature versus voltage curve.</a:t>
            </a:r>
          </a:p>
        </p:txBody>
      </p:sp>
    </p:spTree>
    <p:extLst>
      <p:ext uri="{BB962C8B-B14F-4D97-AF65-F5344CB8AC3E}">
        <p14:creationId xmlns:p14="http://schemas.microsoft.com/office/powerpoint/2010/main" val="976275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38537" y="158521"/>
            <a:ext cx="8310175" cy="646331"/>
          </a:xfrm>
        </p:spPr>
        <p:txBody>
          <a:bodyPr wrap="square" lIns="0" tIns="45720" rIns="0" bIns="45720" anchor="ctr" anchorCtr="0">
            <a:spAutoFit/>
          </a:bodyPr>
          <a:lstStyle/>
          <a:p>
            <a:r>
              <a:rPr lang="en-US" noProof="0" dirty="0"/>
              <a:t>Figure </a:t>
            </a:r>
            <a:r>
              <a:rPr lang="en-US" dirty="0"/>
              <a:t>16</a:t>
            </a:r>
            <a:r>
              <a:rPr lang="en-US" noProof="0" dirty="0"/>
              <a:t>.3</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539" y="915859"/>
            <a:ext cx="8310173" cy="461665"/>
          </a:xfrm>
        </p:spPr>
        <p:txBody>
          <a:bodyPr wrap="square" lIns="0" tIns="45720" rIns="0" bIns="45720" anchor="ctr" anchorCtr="0">
            <a:spAutoFit/>
          </a:bodyPr>
          <a:lstStyle/>
          <a:p>
            <a:pPr marL="0" indent="0">
              <a:buNone/>
            </a:pPr>
            <a:r>
              <a:rPr lang="en-US" sz="2400" spc="-300" noProof="0" dirty="0"/>
              <a:t>E C </a:t>
            </a:r>
            <a:r>
              <a:rPr lang="en-US" sz="2400" noProof="0" dirty="0"/>
              <a:t>T Circuit</a:t>
            </a:r>
          </a:p>
        </p:txBody>
      </p:sp>
      <p:pic>
        <p:nvPicPr>
          <p:cNvPr id="4" name="Picture 3" descr="An illustration depicts resistance connected across reference voltages in a typical two step E C T circuit.&#10;Long description is available in notes, press F6.">
            <a:extLst>
              <a:ext uri="{FF2B5EF4-FFF2-40B4-BE49-F238E27FC236}">
                <a16:creationId xmlns:a16="http://schemas.microsoft.com/office/drawing/2014/main" id="{09838A42-7D44-8BB1-6C2F-449D1BCDDC1D}"/>
              </a:ext>
            </a:extLst>
          </p:cNvPr>
          <p:cNvPicPr>
            <a:picLocks noChangeAspect="1"/>
          </p:cNvPicPr>
          <p:nvPr/>
        </p:nvPicPr>
        <p:blipFill>
          <a:blip r:embed="rId3"/>
          <a:stretch>
            <a:fillRect/>
          </a:stretch>
        </p:blipFill>
        <p:spPr>
          <a:xfrm>
            <a:off x="1048341" y="1463308"/>
            <a:ext cx="7047319" cy="3258729"/>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38537" y="4810184"/>
            <a:ext cx="8310175" cy="1569660"/>
          </a:xfrm>
        </p:spPr>
        <p:txBody>
          <a:bodyPr wrap="square" lIns="0" tIns="45720" rIns="0" bIns="45720" anchor="ctr" anchorCtr="0">
            <a:spAutoFit/>
          </a:bodyPr>
          <a:lstStyle/>
          <a:p>
            <a:pPr marL="0" indent="0">
              <a:buNone/>
            </a:pPr>
            <a:r>
              <a:rPr lang="en-US" sz="2400" noProof="0" dirty="0"/>
              <a:t>A typical two-step </a:t>
            </a:r>
            <a:r>
              <a:rPr lang="en-US" sz="2400" spc="-300" noProof="0" dirty="0"/>
              <a:t>E C </a:t>
            </a:r>
            <a:r>
              <a:rPr lang="en-US" sz="2400" noProof="0" dirty="0"/>
              <a:t>T circuit showing that when the coolant temperature is low, the </a:t>
            </a:r>
            <a:r>
              <a:rPr lang="en-US" sz="2400" spc="-300" noProof="0" dirty="0"/>
              <a:t>P C </a:t>
            </a:r>
            <a:r>
              <a:rPr lang="en-US" sz="2400" noProof="0" dirty="0"/>
              <a:t>M applies a 5-volt reference voltage to the </a:t>
            </a:r>
            <a:r>
              <a:rPr lang="en-US" sz="2400" spc="-300" noProof="0" dirty="0"/>
              <a:t>E C </a:t>
            </a:r>
            <a:r>
              <a:rPr lang="en-US" sz="2400" noProof="0" dirty="0"/>
              <a:t>T sensor through a higher resistance compared to when the temperature is higher.</a:t>
            </a:r>
          </a:p>
        </p:txBody>
      </p:sp>
    </p:spTree>
    <p:extLst>
      <p:ext uri="{BB962C8B-B14F-4D97-AF65-F5344CB8AC3E}">
        <p14:creationId xmlns:p14="http://schemas.microsoft.com/office/powerpoint/2010/main" val="189750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38537" y="149895"/>
            <a:ext cx="8310175" cy="646331"/>
          </a:xfrm>
        </p:spPr>
        <p:txBody>
          <a:bodyPr wrap="square" lIns="0" tIns="45720" rIns="0" bIns="45720" anchor="ctr" anchorCtr="0">
            <a:spAutoFit/>
          </a:bodyPr>
          <a:lstStyle/>
          <a:p>
            <a:r>
              <a:rPr lang="en-US" noProof="0" dirty="0"/>
              <a:t>Figure </a:t>
            </a:r>
            <a:r>
              <a:rPr lang="en-US" dirty="0"/>
              <a:t>16</a:t>
            </a:r>
            <a:r>
              <a:rPr lang="en-US" noProof="0" dirty="0"/>
              <a:t>.4</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540" y="915859"/>
            <a:ext cx="1842206" cy="461665"/>
          </a:xfrm>
        </p:spPr>
        <p:txBody>
          <a:bodyPr wrap="square" lIns="0" tIns="45720" rIns="0" bIns="45720" anchor="ctr" anchorCtr="0">
            <a:spAutoFit/>
          </a:bodyPr>
          <a:lstStyle/>
          <a:p>
            <a:pPr marL="0" indent="0">
              <a:buNone/>
            </a:pPr>
            <a:r>
              <a:rPr lang="en-US" sz="2400" spc="-300" noProof="0" dirty="0"/>
              <a:t>E C </a:t>
            </a:r>
            <a:r>
              <a:rPr lang="en-US" sz="2400" noProof="0" dirty="0"/>
              <a:t>T Voltage</a:t>
            </a:r>
          </a:p>
        </p:txBody>
      </p:sp>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38537" y="1503816"/>
            <a:ext cx="3467541" cy="4154984"/>
          </a:xfrm>
        </p:spPr>
        <p:txBody>
          <a:bodyPr wrap="square" lIns="0" tIns="45720" rIns="0" bIns="45720" anchor="ctr" anchorCtr="0">
            <a:spAutoFit/>
          </a:bodyPr>
          <a:lstStyle/>
          <a:p>
            <a:pPr marL="0" indent="0">
              <a:buNone/>
            </a:pPr>
            <a:r>
              <a:rPr lang="en-US" sz="2400" noProof="0" dirty="0"/>
              <a:t>The transition between steps usually occurs at a temperature that would not interfere with cold engine starts or the cooling fan operation. In this example, the transition occurs when the sensor voltage is about 1 volt and rises to about 3.6 volts.</a:t>
            </a:r>
          </a:p>
        </p:txBody>
      </p:sp>
      <p:pic>
        <p:nvPicPr>
          <p:cNvPr id="3" name="Picture 2" descr="A graph plots D C volts versus degrees Fahrenheit of an E C T sensor.&#10;Long description is available in notes, press F6.">
            <a:extLst>
              <a:ext uri="{FF2B5EF4-FFF2-40B4-BE49-F238E27FC236}">
                <a16:creationId xmlns:a16="http://schemas.microsoft.com/office/drawing/2014/main" id="{D11C5FA3-A846-C2EF-75F6-B91456FF8A2A}"/>
              </a:ext>
            </a:extLst>
          </p:cNvPr>
          <p:cNvPicPr>
            <a:picLocks noChangeAspect="1"/>
          </p:cNvPicPr>
          <p:nvPr/>
        </p:nvPicPr>
        <p:blipFill>
          <a:blip r:embed="rId3"/>
          <a:stretch>
            <a:fillRect/>
          </a:stretch>
        </p:blipFill>
        <p:spPr>
          <a:xfrm>
            <a:off x="4113985" y="1145924"/>
            <a:ext cx="4586367" cy="3441362"/>
          </a:xfrm>
          <a:prstGeom prst="rect">
            <a:avLst/>
          </a:prstGeom>
        </p:spPr>
      </p:pic>
    </p:spTree>
    <p:extLst>
      <p:ext uri="{BB962C8B-B14F-4D97-AF65-F5344CB8AC3E}">
        <p14:creationId xmlns:p14="http://schemas.microsoft.com/office/powerpoint/2010/main" val="3778028953"/>
      </p:ext>
    </p:extLst>
  </p:cSld>
  <p:clrMapOvr>
    <a:masterClrMapping/>
  </p:clrMapOvr>
</p:sld>
</file>

<file path=ppt/theme/theme1.xml><?xml version="1.0" encoding="utf-8"?>
<a:theme xmlns:a="http://schemas.openxmlformats.org/drawingml/2006/main" name="1_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TotalTime>
  <Words>3904</Words>
  <Application>Microsoft Office PowerPoint</Application>
  <PresentationFormat>On-screen Show (4:3)</PresentationFormat>
  <Paragraphs>308</Paragraphs>
  <Slides>54</Slides>
  <Notes>50</Notes>
  <HiddenSlides>0</HiddenSlides>
  <MMClips>3</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54</vt:i4>
      </vt:variant>
    </vt:vector>
  </HeadingPairs>
  <TitlesOfParts>
    <vt:vector size="60" baseType="lpstr">
      <vt:lpstr>Arial</vt:lpstr>
      <vt:lpstr>Times New Roman</vt:lpstr>
      <vt:lpstr>Verdana</vt:lpstr>
      <vt:lpstr>1_USHE</vt:lpstr>
      <vt:lpstr>USHE</vt:lpstr>
      <vt:lpstr>Equation</vt:lpstr>
      <vt:lpstr>Advanced Engine Performance Diagnosis</vt:lpstr>
      <vt:lpstr>Learning Objectives (1 of 2)</vt:lpstr>
      <vt:lpstr>Learning Objectives (2 of 2)</vt:lpstr>
      <vt:lpstr>Engine Coolant Temperature Sensors (1 of 2)</vt:lpstr>
      <vt:lpstr>Engine Coolant Temperature Sensors (2 of 2)</vt:lpstr>
      <vt:lpstr>Figure 16.1</vt:lpstr>
      <vt:lpstr>Figure 16.2</vt:lpstr>
      <vt:lpstr>Figure 16.3</vt:lpstr>
      <vt:lpstr>Figure 16.4</vt:lpstr>
      <vt:lpstr>Question 1</vt:lpstr>
      <vt:lpstr>Answer 1</vt:lpstr>
      <vt:lpstr>Testing E C T Sensor</vt:lpstr>
      <vt:lpstr>Figure 16.5</vt:lpstr>
      <vt:lpstr>Animation: Test Engine Coolant Temperature, ECT, Sensor</vt:lpstr>
      <vt:lpstr>Figure 16.6</vt:lpstr>
      <vt:lpstr>Chart 16.1</vt:lpstr>
      <vt:lpstr>Figure 16.7</vt:lpstr>
      <vt:lpstr>Question 2</vt:lpstr>
      <vt:lpstr>Answer 2</vt:lpstr>
      <vt:lpstr>Intake Air Temperature (I A T) Sensor</vt:lpstr>
      <vt:lpstr>Figure 16.8</vt:lpstr>
      <vt:lpstr>Testing Intake Air Temperature Sensor</vt:lpstr>
      <vt:lpstr>Frequently Asked Question: What Exactly Is an N T C Sensor?</vt:lpstr>
      <vt:lpstr>Figure 16.9</vt:lpstr>
      <vt:lpstr>Transmission Fluid Temperature Sensor</vt:lpstr>
      <vt:lpstr>Cylinder Head Temperature Sensor</vt:lpstr>
      <vt:lpstr>Figure 16.10</vt:lpstr>
      <vt:lpstr>Engine Fuel Temperature (E F T) Sensor</vt:lpstr>
      <vt:lpstr>Exhaust Gas Recirculation (E G R) Temperature Sensor</vt:lpstr>
      <vt:lpstr>Engine Oil Temperature Sensor</vt:lpstr>
      <vt:lpstr>Chart 16.2</vt:lpstr>
      <vt:lpstr>Question 3</vt:lpstr>
      <vt:lpstr>Answer 3</vt:lpstr>
      <vt:lpstr>Throttle Position Sensor Construction</vt:lpstr>
      <vt:lpstr>Figure 16.11</vt:lpstr>
      <vt:lpstr>Figure 16.12</vt:lpstr>
      <vt:lpstr>Animation: Throttle Position Sensor (TPS)</vt:lpstr>
      <vt:lpstr>Question 4</vt:lpstr>
      <vt:lpstr>Answer 4</vt:lpstr>
      <vt:lpstr>T P Sensor Computer Input Functions</vt:lpstr>
      <vt:lpstr>P C M Uses for T P Sensor</vt:lpstr>
      <vt:lpstr>Testing Throttle Position Sensor</vt:lpstr>
      <vt:lpstr>Figure 16.13</vt:lpstr>
      <vt:lpstr>Figure 16.14</vt:lpstr>
      <vt:lpstr>Figure 16.15</vt:lpstr>
      <vt:lpstr>Figure 16.16</vt:lpstr>
      <vt:lpstr>Animation: TP Sensor Volt Check, Reference Signal</vt:lpstr>
      <vt:lpstr>Question 5</vt:lpstr>
      <vt:lpstr>Answer 5</vt:lpstr>
      <vt:lpstr>Testing T P Sensor Using M I N/M A X Function</vt:lpstr>
      <vt:lpstr>Testing T P Sensor Using Scan Tool</vt:lpstr>
      <vt:lpstr>Summary</vt:lpstr>
      <vt:lpstr>Animation and Video Library Links  (Must have an internet connection and active Haldeman subscription)</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Principles, Diagnosis, and Service, Seventh Edition, Chapter 71</dc:title>
  <dc:subject>Careers</dc:subject>
  <dc:creator>Halderman and Ward</dc:creator>
  <cp:keywords/>
  <dc:description>Additional information may be found in the Notes Pane of each slide by pressing F6.</dc:description>
  <cp:lastModifiedBy>Glen Plants</cp:lastModifiedBy>
  <cp:revision>541</cp:revision>
  <dcterms:modified xsi:type="dcterms:W3CDTF">2024-09-25T17:22:51Z</dcterms:modified>
</cp:coreProperties>
</file>